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314" r:id="rId5"/>
    <p:sldId id="308" r:id="rId6"/>
    <p:sldId id="307" r:id="rId7"/>
    <p:sldId id="407" r:id="rId8"/>
    <p:sldId id="310" r:id="rId9"/>
    <p:sldId id="358" r:id="rId10"/>
    <p:sldId id="364" r:id="rId11"/>
    <p:sldId id="386" r:id="rId12"/>
    <p:sldId id="385" r:id="rId13"/>
    <p:sldId id="387" r:id="rId14"/>
    <p:sldId id="388" r:id="rId15"/>
    <p:sldId id="391" r:id="rId16"/>
    <p:sldId id="410" r:id="rId17"/>
    <p:sldId id="392" r:id="rId18"/>
    <p:sldId id="393" r:id="rId19"/>
    <p:sldId id="404" r:id="rId20"/>
    <p:sldId id="389" r:id="rId21"/>
    <p:sldId id="394" r:id="rId22"/>
    <p:sldId id="395" r:id="rId23"/>
    <p:sldId id="261" r:id="rId24"/>
    <p:sldId id="348" r:id="rId25"/>
    <p:sldId id="259" r:id="rId26"/>
    <p:sldId id="320" r:id="rId27"/>
    <p:sldId id="322" r:id="rId28"/>
    <p:sldId id="265" r:id="rId29"/>
    <p:sldId id="408" r:id="rId30"/>
    <p:sldId id="280" r:id="rId31"/>
    <p:sldId id="347" r:id="rId32"/>
    <p:sldId id="409" r:id="rId33"/>
    <p:sldId id="324" r:id="rId34"/>
    <p:sldId id="264" r:id="rId35"/>
    <p:sldId id="260" r:id="rId36"/>
    <p:sldId id="277" r:id="rId37"/>
    <p:sldId id="262" r:id="rId38"/>
    <p:sldId id="356" r:id="rId39"/>
    <p:sldId id="405" r:id="rId40"/>
    <p:sldId id="289" r:id="rId41"/>
    <p:sldId id="266" r:id="rId42"/>
    <p:sldId id="268" r:id="rId43"/>
    <p:sldId id="401" r:id="rId44"/>
    <p:sldId id="402" r:id="rId45"/>
    <p:sldId id="411" r:id="rId46"/>
    <p:sldId id="415" r:id="rId47"/>
    <p:sldId id="298" r:id="rId48"/>
    <p:sldId id="299" r:id="rId49"/>
    <p:sldId id="300" r:id="rId50"/>
    <p:sldId id="301" r:id="rId51"/>
    <p:sldId id="304" r:id="rId52"/>
    <p:sldId id="303" r:id="rId53"/>
    <p:sldId id="302" r:id="rId54"/>
    <p:sldId id="340" r:id="rId55"/>
    <p:sldId id="345" r:id="rId56"/>
    <p:sldId id="341" r:id="rId57"/>
    <p:sldId id="343" r:id="rId58"/>
    <p:sldId id="396" r:id="rId59"/>
    <p:sldId id="267" r:id="rId60"/>
    <p:sldId id="269" r:id="rId61"/>
    <p:sldId id="397" r:id="rId62"/>
    <p:sldId id="291" r:id="rId63"/>
    <p:sldId id="398" r:id="rId64"/>
    <p:sldId id="312" r:id="rId65"/>
    <p:sldId id="311" r:id="rId66"/>
    <p:sldId id="313" r:id="rId67"/>
    <p:sldId id="270" r:id="rId68"/>
    <p:sldId id="315" r:id="rId69"/>
    <p:sldId id="338" r:id="rId70"/>
    <p:sldId id="271" r:id="rId71"/>
    <p:sldId id="272" r:id="rId72"/>
    <p:sldId id="273" r:id="rId73"/>
    <p:sldId id="281" r:id="rId74"/>
    <p:sldId id="274" r:id="rId75"/>
    <p:sldId id="365" r:id="rId76"/>
    <p:sldId id="367" r:id="rId77"/>
    <p:sldId id="368" r:id="rId78"/>
    <p:sldId id="369" r:id="rId79"/>
    <p:sldId id="374" r:id="rId80"/>
    <p:sldId id="275" r:id="rId81"/>
    <p:sldId id="370" r:id="rId82"/>
    <p:sldId id="325" r:id="rId83"/>
    <p:sldId id="366" r:id="rId84"/>
    <p:sldId id="372" r:id="rId85"/>
    <p:sldId id="373" r:id="rId86"/>
    <p:sldId id="276" r:id="rId87"/>
    <p:sldId id="378" r:id="rId88"/>
    <p:sldId id="377" r:id="rId89"/>
    <p:sldId id="380" r:id="rId90"/>
    <p:sldId id="283" r:id="rId91"/>
    <p:sldId id="379" r:id="rId92"/>
    <p:sldId id="282" r:id="rId93"/>
    <p:sldId id="285" r:id="rId94"/>
    <p:sldId id="287" r:id="rId95"/>
    <p:sldId id="412" r:id="rId96"/>
    <p:sldId id="295" r:id="rId97"/>
    <p:sldId id="297" r:id="rId98"/>
    <p:sldId id="381" r:id="rId99"/>
    <p:sldId id="382" r:id="rId100"/>
    <p:sldId id="284" r:id="rId101"/>
    <p:sldId id="359" r:id="rId102"/>
    <p:sldId id="357" r:id="rId103"/>
    <p:sldId id="360" r:id="rId104"/>
    <p:sldId id="354" r:id="rId105"/>
    <p:sldId id="363" r:id="rId106"/>
    <p:sldId id="353" r:id="rId107"/>
    <p:sldId id="362" r:id="rId108"/>
    <p:sldId id="399" r:id="rId109"/>
    <p:sldId id="400" r:id="rId110"/>
    <p:sldId id="403" r:id="rId111"/>
    <p:sldId id="327" r:id="rId112"/>
    <p:sldId id="294" r:id="rId113"/>
    <p:sldId id="329" r:id="rId114"/>
    <p:sldId id="292" r:id="rId115"/>
    <p:sldId id="328" r:id="rId116"/>
    <p:sldId id="293" r:id="rId117"/>
    <p:sldId id="331" r:id="rId118"/>
    <p:sldId id="279" r:id="rId119"/>
    <p:sldId id="414" r:id="rId120"/>
    <p:sldId id="349" r:id="rId121"/>
    <p:sldId id="335" r:id="rId122"/>
    <p:sldId id="352" r:id="rId123"/>
    <p:sldId id="351" r:id="rId124"/>
    <p:sldId id="406" r:id="rId125"/>
    <p:sldId id="346" r:id="rId126"/>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91F3F6-8ABB-4E64-890E-DD941E4AE358}" v="42" dt="2026-04-07T11:55:08.1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55" autoAdjust="0"/>
    <p:restoredTop sz="94660"/>
  </p:normalViewPr>
  <p:slideViewPr>
    <p:cSldViewPr snapToGrid="0">
      <p:cViewPr varScale="1">
        <p:scale>
          <a:sx n="108" d="100"/>
          <a:sy n="108" d="100"/>
        </p:scale>
        <p:origin x="26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s>
</file>

<file path=ppt/diagrams/_rels/data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1.svg"/><Relationship Id="rId4" Type="http://schemas.openxmlformats.org/officeDocument/2006/relationships/image" Target="../media/image1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 Id="rId5" Type="http://schemas.openxmlformats.org/officeDocument/2006/relationships/image" Target="../media/image11.svg"/><Relationship Id="rId4" Type="http://schemas.openxmlformats.org/officeDocument/2006/relationships/image" Target="../media/image10.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C72D8D-DA9B-484F-AF96-8ACBCE3205DA}" type="doc">
      <dgm:prSet loTypeId="urn:microsoft.com/office/officeart/2018/2/layout/IconCircleList" loCatId="icon" qsTypeId="urn:microsoft.com/office/officeart/2005/8/quickstyle/simple1#1" qsCatId="simple" csTypeId="urn:microsoft.com/office/officeart/2018/5/colors/Iconchunking_neutralicon_colorful1" csCatId="colorful" phldr="1"/>
      <dgm:spPr/>
      <dgm:t>
        <a:bodyPr/>
        <a:lstStyle/>
        <a:p>
          <a:endParaRPr lang="en-US"/>
        </a:p>
      </dgm:t>
    </dgm:pt>
    <dgm:pt modelId="{F7BA5867-EE4B-49B1-8F2A-1C9D18BFF99D}">
      <dgm:prSet/>
      <dgm:spPr/>
      <dgm:t>
        <a:bodyPr/>
        <a:lstStyle/>
        <a:p>
          <a:r>
            <a:rPr lang="cs-CZ" b="0" i="0"/>
            <a:t>PRAVOMOC A PŘÍSLUŠNOST</a:t>
          </a:r>
          <a:endParaRPr lang="en-US"/>
        </a:p>
      </dgm:t>
    </dgm:pt>
    <dgm:pt modelId="{5748E770-90E7-424C-9F39-FCEEC8EF54ED}" type="parTrans" cxnId="{0CF84BC9-67AF-418E-BC89-4088BBE9532F}">
      <dgm:prSet/>
      <dgm:spPr/>
      <dgm:t>
        <a:bodyPr/>
        <a:lstStyle/>
        <a:p>
          <a:endParaRPr lang="en-US"/>
        </a:p>
      </dgm:t>
    </dgm:pt>
    <dgm:pt modelId="{7E3B73A7-D080-48D4-A820-164F75EDDF46}" type="sibTrans" cxnId="{0CF84BC9-67AF-418E-BC89-4088BBE9532F}">
      <dgm:prSet/>
      <dgm:spPr/>
      <dgm:t>
        <a:bodyPr/>
        <a:lstStyle/>
        <a:p>
          <a:endParaRPr lang="en-US"/>
        </a:p>
      </dgm:t>
    </dgm:pt>
    <dgm:pt modelId="{0FA7E4C0-1049-4E06-A0E0-62B672C514FD}">
      <dgm:prSet/>
      <dgm:spPr/>
      <dgm:t>
        <a:bodyPr/>
        <a:lstStyle/>
        <a:p>
          <a:r>
            <a:rPr lang="cs-CZ" b="0" i="0"/>
            <a:t>pravomoc – § 7</a:t>
          </a:r>
          <a:endParaRPr lang="en-US"/>
        </a:p>
      </dgm:t>
    </dgm:pt>
    <dgm:pt modelId="{C4B96BF2-C1D9-477E-870E-94CA4E20D45D}" type="parTrans" cxnId="{61CB5854-D323-413A-986B-EE6E729BA0DD}">
      <dgm:prSet/>
      <dgm:spPr/>
      <dgm:t>
        <a:bodyPr/>
        <a:lstStyle/>
        <a:p>
          <a:endParaRPr lang="en-US"/>
        </a:p>
      </dgm:t>
    </dgm:pt>
    <dgm:pt modelId="{538EBCA0-BDD3-4C77-B65E-C9AD45B6FEB2}" type="sibTrans" cxnId="{61CB5854-D323-413A-986B-EE6E729BA0DD}">
      <dgm:prSet/>
      <dgm:spPr/>
      <dgm:t>
        <a:bodyPr/>
        <a:lstStyle/>
        <a:p>
          <a:endParaRPr lang="en-US"/>
        </a:p>
      </dgm:t>
    </dgm:pt>
    <dgm:pt modelId="{7A3C285B-5AF3-4084-8D9A-D9A83C815511}">
      <dgm:prSet/>
      <dgm:spPr/>
      <dgm:t>
        <a:bodyPr/>
        <a:lstStyle/>
        <a:p>
          <a:r>
            <a:rPr lang="cs-CZ" b="0" i="0"/>
            <a:t>příslušnost - § 9</a:t>
          </a:r>
          <a:endParaRPr lang="en-US"/>
        </a:p>
      </dgm:t>
    </dgm:pt>
    <dgm:pt modelId="{21EE8257-4058-4874-B441-3E7802BD24BB}" type="parTrans" cxnId="{A039D44E-9BE2-4EDC-AA5F-672E2B3FE731}">
      <dgm:prSet/>
      <dgm:spPr/>
      <dgm:t>
        <a:bodyPr/>
        <a:lstStyle/>
        <a:p>
          <a:endParaRPr lang="en-US"/>
        </a:p>
      </dgm:t>
    </dgm:pt>
    <dgm:pt modelId="{64E5A018-5D0B-4A7F-A24A-3036E8DF5A8D}" type="sibTrans" cxnId="{A039D44E-9BE2-4EDC-AA5F-672E2B3FE731}">
      <dgm:prSet/>
      <dgm:spPr/>
      <dgm:t>
        <a:bodyPr/>
        <a:lstStyle/>
        <a:p>
          <a:endParaRPr lang="en-US"/>
        </a:p>
      </dgm:t>
    </dgm:pt>
    <dgm:pt modelId="{94BFF64D-133D-4C5C-86B9-F46F3767178A}">
      <dgm:prSet/>
      <dgm:spPr/>
      <dgm:t>
        <a:bodyPr/>
        <a:lstStyle/>
        <a:p>
          <a:r>
            <a:rPr lang="cs-CZ" b="0" i="0"/>
            <a:t>ve sporech s mezinárodním prvkem je pravomoc českého soudu dána, je-li dána příslušnost - § 6 zák. č 91/2012 Sb.</a:t>
          </a:r>
          <a:endParaRPr lang="en-US"/>
        </a:p>
      </dgm:t>
    </dgm:pt>
    <dgm:pt modelId="{40D0AD8F-99CB-4F4F-B8AE-B8D100EFC541}" type="parTrans" cxnId="{D2406ECE-E4A1-48F9-8219-59E2D0D95EAC}">
      <dgm:prSet/>
      <dgm:spPr/>
      <dgm:t>
        <a:bodyPr/>
        <a:lstStyle/>
        <a:p>
          <a:endParaRPr lang="en-US"/>
        </a:p>
      </dgm:t>
    </dgm:pt>
    <dgm:pt modelId="{26DAB0CD-0387-48B8-87D2-27EC1E25EC7C}" type="sibTrans" cxnId="{D2406ECE-E4A1-48F9-8219-59E2D0D95EAC}">
      <dgm:prSet/>
      <dgm:spPr/>
      <dgm:t>
        <a:bodyPr/>
        <a:lstStyle/>
        <a:p>
          <a:endParaRPr lang="en-US"/>
        </a:p>
      </dgm:t>
    </dgm:pt>
    <dgm:pt modelId="{79B60FA7-BB33-404A-83AF-5F598D4FE5CF}">
      <dgm:prSet/>
      <dgm:spPr/>
      <dgm:t>
        <a:bodyPr/>
        <a:lstStyle/>
        <a:p>
          <a:r>
            <a:rPr lang="cs-CZ" b="0" i="0"/>
            <a:t>31 Cdo 260/98 – majetková účast v české společnosti</a:t>
          </a:r>
          <a:endParaRPr lang="en-US"/>
        </a:p>
      </dgm:t>
    </dgm:pt>
    <dgm:pt modelId="{AEDE7193-FFB9-4042-82EF-B57BA18C529D}" type="parTrans" cxnId="{A8DA8A45-2EBA-4FFB-85EB-4671F2931727}">
      <dgm:prSet/>
      <dgm:spPr/>
      <dgm:t>
        <a:bodyPr/>
        <a:lstStyle/>
        <a:p>
          <a:endParaRPr lang="en-US"/>
        </a:p>
      </dgm:t>
    </dgm:pt>
    <dgm:pt modelId="{B29AA9A0-D7AC-496D-8568-ED38B83270BC}" type="sibTrans" cxnId="{A8DA8A45-2EBA-4FFB-85EB-4671F2931727}">
      <dgm:prSet/>
      <dgm:spPr/>
      <dgm:t>
        <a:bodyPr/>
        <a:lstStyle/>
        <a:p>
          <a:endParaRPr lang="en-US"/>
        </a:p>
      </dgm:t>
    </dgm:pt>
    <dgm:pt modelId="{91E33CEC-36ED-4D4A-B0CA-5C3486D1D1C9}" type="pres">
      <dgm:prSet presAssocID="{DAC72D8D-DA9B-484F-AF96-8ACBCE3205DA}" presName="root" presStyleCnt="0">
        <dgm:presLayoutVars>
          <dgm:dir/>
          <dgm:resizeHandles val="exact"/>
        </dgm:presLayoutVars>
      </dgm:prSet>
      <dgm:spPr/>
    </dgm:pt>
    <dgm:pt modelId="{9999C71B-D65B-4574-9872-39536853B0D9}" type="pres">
      <dgm:prSet presAssocID="{DAC72D8D-DA9B-484F-AF96-8ACBCE3205DA}" presName="container" presStyleCnt="0">
        <dgm:presLayoutVars>
          <dgm:dir/>
          <dgm:resizeHandles val="exact"/>
        </dgm:presLayoutVars>
      </dgm:prSet>
      <dgm:spPr/>
    </dgm:pt>
    <dgm:pt modelId="{091535C5-E57E-42D4-9545-F8A3B08744DB}" type="pres">
      <dgm:prSet presAssocID="{F7BA5867-EE4B-49B1-8F2A-1C9D18BFF99D}" presName="compNode" presStyleCnt="0"/>
      <dgm:spPr/>
    </dgm:pt>
    <dgm:pt modelId="{CF8C989E-E355-443C-8DD9-57DB77477169}" type="pres">
      <dgm:prSet presAssocID="{F7BA5867-EE4B-49B1-8F2A-1C9D18BFF99D}" presName="iconBgRect" presStyleLbl="bgShp" presStyleIdx="0" presStyleCnt="5"/>
      <dgm:spPr/>
    </dgm:pt>
    <dgm:pt modelId="{5180CD52-C346-4BC6-B3B3-AFEE249CF53F}" type="pres">
      <dgm:prSet presAssocID="{F7BA5867-EE4B-49B1-8F2A-1C9D18BFF99D}"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Scales of Justice"/>
        </a:ext>
      </dgm:extLst>
    </dgm:pt>
    <dgm:pt modelId="{74380A84-10F5-4298-B242-93103BECDDC7}" type="pres">
      <dgm:prSet presAssocID="{F7BA5867-EE4B-49B1-8F2A-1C9D18BFF99D}" presName="spaceRect" presStyleCnt="0"/>
      <dgm:spPr/>
    </dgm:pt>
    <dgm:pt modelId="{F5AB64B9-C984-4DA9-9FF6-28FF0629A68E}" type="pres">
      <dgm:prSet presAssocID="{F7BA5867-EE4B-49B1-8F2A-1C9D18BFF99D}" presName="textRect" presStyleLbl="revTx" presStyleIdx="0" presStyleCnt="5">
        <dgm:presLayoutVars>
          <dgm:chMax val="1"/>
          <dgm:chPref val="1"/>
        </dgm:presLayoutVars>
      </dgm:prSet>
      <dgm:spPr/>
    </dgm:pt>
    <dgm:pt modelId="{B5A26248-8BD1-4F9E-916B-40B83E722DA2}" type="pres">
      <dgm:prSet presAssocID="{7E3B73A7-D080-48D4-A820-164F75EDDF46}" presName="sibTrans" presStyleLbl="sibTrans2D1" presStyleIdx="0" presStyleCnt="0"/>
      <dgm:spPr/>
    </dgm:pt>
    <dgm:pt modelId="{688EEF30-2A8A-497C-9D4F-34B246742016}" type="pres">
      <dgm:prSet presAssocID="{0FA7E4C0-1049-4E06-A0E0-62B672C514FD}" presName="compNode" presStyleCnt="0"/>
      <dgm:spPr/>
    </dgm:pt>
    <dgm:pt modelId="{921305A1-29F1-4C6C-8BAA-EA3BD5170907}" type="pres">
      <dgm:prSet presAssocID="{0FA7E4C0-1049-4E06-A0E0-62B672C514FD}" presName="iconBgRect" presStyleLbl="bgShp" presStyleIdx="1" presStyleCnt="5"/>
      <dgm:spPr/>
    </dgm:pt>
    <dgm:pt modelId="{EC1406D1-FCAF-4261-961B-E1524A7168B5}" type="pres">
      <dgm:prSet presAssocID="{0FA7E4C0-1049-4E06-A0E0-62B672C514FD}"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ierarchie"/>
        </a:ext>
      </dgm:extLst>
    </dgm:pt>
    <dgm:pt modelId="{60E93D5D-00D9-48FB-9A03-EC9E1A651AA2}" type="pres">
      <dgm:prSet presAssocID="{0FA7E4C0-1049-4E06-A0E0-62B672C514FD}" presName="spaceRect" presStyleCnt="0"/>
      <dgm:spPr/>
    </dgm:pt>
    <dgm:pt modelId="{4B009262-72BD-42A1-A994-77DA0CA3D42B}" type="pres">
      <dgm:prSet presAssocID="{0FA7E4C0-1049-4E06-A0E0-62B672C514FD}" presName="textRect" presStyleLbl="revTx" presStyleIdx="1" presStyleCnt="5">
        <dgm:presLayoutVars>
          <dgm:chMax val="1"/>
          <dgm:chPref val="1"/>
        </dgm:presLayoutVars>
      </dgm:prSet>
      <dgm:spPr/>
    </dgm:pt>
    <dgm:pt modelId="{0DBF5A73-D432-495E-823B-7E412500B6D6}" type="pres">
      <dgm:prSet presAssocID="{538EBCA0-BDD3-4C77-B65E-C9AD45B6FEB2}" presName="sibTrans" presStyleLbl="sibTrans2D1" presStyleIdx="0" presStyleCnt="0"/>
      <dgm:spPr/>
    </dgm:pt>
    <dgm:pt modelId="{E1D48099-213C-4D78-BE2E-E65064D4B78E}" type="pres">
      <dgm:prSet presAssocID="{7A3C285B-5AF3-4084-8D9A-D9A83C815511}" presName="compNode" presStyleCnt="0"/>
      <dgm:spPr/>
    </dgm:pt>
    <dgm:pt modelId="{2765401F-39D6-4AA8-A0B2-6BE131B630D6}" type="pres">
      <dgm:prSet presAssocID="{7A3C285B-5AF3-4084-8D9A-D9A83C815511}" presName="iconBgRect" presStyleLbl="bgShp" presStyleIdx="2" presStyleCnt="5"/>
      <dgm:spPr/>
    </dgm:pt>
    <dgm:pt modelId="{10B1E9A7-18E8-4BD9-8DC3-56A81DDDBF5E}" type="pres">
      <dgm:prSet presAssocID="{7A3C285B-5AF3-4084-8D9A-D9A83C815511}"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otřesení rukou"/>
        </a:ext>
      </dgm:extLst>
    </dgm:pt>
    <dgm:pt modelId="{F798BFCE-0669-40FA-983C-E1DA0376AA69}" type="pres">
      <dgm:prSet presAssocID="{7A3C285B-5AF3-4084-8D9A-D9A83C815511}" presName="spaceRect" presStyleCnt="0"/>
      <dgm:spPr/>
    </dgm:pt>
    <dgm:pt modelId="{A4D72576-BC1A-4872-AA9E-9484F65E06F3}" type="pres">
      <dgm:prSet presAssocID="{7A3C285B-5AF3-4084-8D9A-D9A83C815511}" presName="textRect" presStyleLbl="revTx" presStyleIdx="2" presStyleCnt="5">
        <dgm:presLayoutVars>
          <dgm:chMax val="1"/>
          <dgm:chPref val="1"/>
        </dgm:presLayoutVars>
      </dgm:prSet>
      <dgm:spPr/>
    </dgm:pt>
    <dgm:pt modelId="{E12C7D23-D082-4FAC-BA79-895560586363}" type="pres">
      <dgm:prSet presAssocID="{64E5A018-5D0B-4A7F-A24A-3036E8DF5A8D}" presName="sibTrans" presStyleLbl="sibTrans2D1" presStyleIdx="0" presStyleCnt="0"/>
      <dgm:spPr/>
    </dgm:pt>
    <dgm:pt modelId="{CFF4BC33-552D-4DB9-9B2A-0ADBCAD0413E}" type="pres">
      <dgm:prSet presAssocID="{94BFF64D-133D-4C5C-86B9-F46F3767178A}" presName="compNode" presStyleCnt="0"/>
      <dgm:spPr/>
    </dgm:pt>
    <dgm:pt modelId="{2AB3A7B7-2B7C-4DBF-8261-D4E39B911D71}" type="pres">
      <dgm:prSet presAssocID="{94BFF64D-133D-4C5C-86B9-F46F3767178A}" presName="iconBgRect" presStyleLbl="bgShp" presStyleIdx="3" presStyleCnt="5"/>
      <dgm:spPr/>
    </dgm:pt>
    <dgm:pt modelId="{51A0BC4F-F46F-4096-B4CE-2953BD7547C8}" type="pres">
      <dgm:prSet presAssocID="{94BFF64D-133D-4C5C-86B9-F46F3767178A}"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ffice Worker"/>
        </a:ext>
      </dgm:extLst>
    </dgm:pt>
    <dgm:pt modelId="{6CBE3006-4042-4B1D-BC70-B1360791F86F}" type="pres">
      <dgm:prSet presAssocID="{94BFF64D-133D-4C5C-86B9-F46F3767178A}" presName="spaceRect" presStyleCnt="0"/>
      <dgm:spPr/>
    </dgm:pt>
    <dgm:pt modelId="{5BBDE81F-EA86-49AB-9A2D-E6DFCA94F36C}" type="pres">
      <dgm:prSet presAssocID="{94BFF64D-133D-4C5C-86B9-F46F3767178A}" presName="textRect" presStyleLbl="revTx" presStyleIdx="3" presStyleCnt="5">
        <dgm:presLayoutVars>
          <dgm:chMax val="1"/>
          <dgm:chPref val="1"/>
        </dgm:presLayoutVars>
      </dgm:prSet>
      <dgm:spPr/>
    </dgm:pt>
    <dgm:pt modelId="{F6E81732-D778-4997-9D6D-21D9A4859D2E}" type="pres">
      <dgm:prSet presAssocID="{26DAB0CD-0387-48B8-87D2-27EC1E25EC7C}" presName="sibTrans" presStyleLbl="sibTrans2D1" presStyleIdx="0" presStyleCnt="0"/>
      <dgm:spPr/>
    </dgm:pt>
    <dgm:pt modelId="{82ABDB6C-BD45-41D7-959C-C462C735EB71}" type="pres">
      <dgm:prSet presAssocID="{79B60FA7-BB33-404A-83AF-5F598D4FE5CF}" presName="compNode" presStyleCnt="0"/>
      <dgm:spPr/>
    </dgm:pt>
    <dgm:pt modelId="{18D5CA70-2BD9-41F3-B178-460D08AA1D8D}" type="pres">
      <dgm:prSet presAssocID="{79B60FA7-BB33-404A-83AF-5F598D4FE5CF}" presName="iconBgRect" presStyleLbl="bgShp" presStyleIdx="4" presStyleCnt="5"/>
      <dgm:spPr/>
    </dgm:pt>
    <dgm:pt modelId="{04A86101-7FAE-41FE-9A91-88242D281027}" type="pres">
      <dgm:prSet presAssocID="{79B60FA7-BB33-404A-83AF-5F598D4FE5CF}"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kupina"/>
        </a:ext>
      </dgm:extLst>
    </dgm:pt>
    <dgm:pt modelId="{4C73E844-EE09-4118-BD40-F1AA4347BA35}" type="pres">
      <dgm:prSet presAssocID="{79B60FA7-BB33-404A-83AF-5F598D4FE5CF}" presName="spaceRect" presStyleCnt="0"/>
      <dgm:spPr/>
    </dgm:pt>
    <dgm:pt modelId="{129A9796-ACE8-497F-8290-43862F861266}" type="pres">
      <dgm:prSet presAssocID="{79B60FA7-BB33-404A-83AF-5F598D4FE5CF}" presName="textRect" presStyleLbl="revTx" presStyleIdx="4" presStyleCnt="5">
        <dgm:presLayoutVars>
          <dgm:chMax val="1"/>
          <dgm:chPref val="1"/>
        </dgm:presLayoutVars>
      </dgm:prSet>
      <dgm:spPr/>
    </dgm:pt>
  </dgm:ptLst>
  <dgm:cxnLst>
    <dgm:cxn modelId="{7F79AA11-65F6-4293-8BA0-2853C310CD6B}" type="presOf" srcId="{64E5A018-5D0B-4A7F-A24A-3036E8DF5A8D}" destId="{E12C7D23-D082-4FAC-BA79-895560586363}" srcOrd="0" destOrd="0" presId="urn:microsoft.com/office/officeart/2018/2/layout/IconCircleList"/>
    <dgm:cxn modelId="{E8F97E16-8DFC-4776-843A-953505E93717}" type="presOf" srcId="{DAC72D8D-DA9B-484F-AF96-8ACBCE3205DA}" destId="{91E33CEC-36ED-4D4A-B0CA-5C3486D1D1C9}" srcOrd="0" destOrd="0" presId="urn:microsoft.com/office/officeart/2018/2/layout/IconCircleList"/>
    <dgm:cxn modelId="{F9E65C2A-3F66-4D65-A617-DE0D34340887}" type="presOf" srcId="{538EBCA0-BDD3-4C77-B65E-C9AD45B6FEB2}" destId="{0DBF5A73-D432-495E-823B-7E412500B6D6}" srcOrd="0" destOrd="0" presId="urn:microsoft.com/office/officeart/2018/2/layout/IconCircleList"/>
    <dgm:cxn modelId="{9ADE6840-3BEE-402B-8C51-1E0516D13A87}" type="presOf" srcId="{7E3B73A7-D080-48D4-A820-164F75EDDF46}" destId="{B5A26248-8BD1-4F9E-916B-40B83E722DA2}" srcOrd="0" destOrd="0" presId="urn:microsoft.com/office/officeart/2018/2/layout/IconCircleList"/>
    <dgm:cxn modelId="{3FB47F65-D724-4AAF-BBB3-D09CE027D44D}" type="presOf" srcId="{94BFF64D-133D-4C5C-86B9-F46F3767178A}" destId="{5BBDE81F-EA86-49AB-9A2D-E6DFCA94F36C}" srcOrd="0" destOrd="0" presId="urn:microsoft.com/office/officeart/2018/2/layout/IconCircleList"/>
    <dgm:cxn modelId="{A8DA8A45-2EBA-4FFB-85EB-4671F2931727}" srcId="{DAC72D8D-DA9B-484F-AF96-8ACBCE3205DA}" destId="{79B60FA7-BB33-404A-83AF-5F598D4FE5CF}" srcOrd="4" destOrd="0" parTransId="{AEDE7193-FFB9-4042-82EF-B57BA18C529D}" sibTransId="{B29AA9A0-D7AC-496D-8568-ED38B83270BC}"/>
    <dgm:cxn modelId="{5CDEA545-2DE2-43A5-A0E1-8245A5030B8F}" type="presOf" srcId="{7A3C285B-5AF3-4084-8D9A-D9A83C815511}" destId="{A4D72576-BC1A-4872-AA9E-9484F65E06F3}" srcOrd="0" destOrd="0" presId="urn:microsoft.com/office/officeart/2018/2/layout/IconCircleList"/>
    <dgm:cxn modelId="{A039D44E-9BE2-4EDC-AA5F-672E2B3FE731}" srcId="{DAC72D8D-DA9B-484F-AF96-8ACBCE3205DA}" destId="{7A3C285B-5AF3-4084-8D9A-D9A83C815511}" srcOrd="2" destOrd="0" parTransId="{21EE8257-4058-4874-B441-3E7802BD24BB}" sibTransId="{64E5A018-5D0B-4A7F-A24A-3036E8DF5A8D}"/>
    <dgm:cxn modelId="{DBD3716F-56B0-42B3-8064-059D6CB4D6C3}" type="presOf" srcId="{79B60FA7-BB33-404A-83AF-5F598D4FE5CF}" destId="{129A9796-ACE8-497F-8290-43862F861266}" srcOrd="0" destOrd="0" presId="urn:microsoft.com/office/officeart/2018/2/layout/IconCircleList"/>
    <dgm:cxn modelId="{61CB5854-D323-413A-986B-EE6E729BA0DD}" srcId="{DAC72D8D-DA9B-484F-AF96-8ACBCE3205DA}" destId="{0FA7E4C0-1049-4E06-A0E0-62B672C514FD}" srcOrd="1" destOrd="0" parTransId="{C4B96BF2-C1D9-477E-870E-94CA4E20D45D}" sibTransId="{538EBCA0-BDD3-4C77-B65E-C9AD45B6FEB2}"/>
    <dgm:cxn modelId="{539962A7-9DA7-42C7-89F1-98FD5066049F}" type="presOf" srcId="{26DAB0CD-0387-48B8-87D2-27EC1E25EC7C}" destId="{F6E81732-D778-4997-9D6D-21D9A4859D2E}" srcOrd="0" destOrd="0" presId="urn:microsoft.com/office/officeart/2018/2/layout/IconCircleList"/>
    <dgm:cxn modelId="{0757AEBD-5431-4D16-8DE8-4673E7CC6267}" type="presOf" srcId="{F7BA5867-EE4B-49B1-8F2A-1C9D18BFF99D}" destId="{F5AB64B9-C984-4DA9-9FF6-28FF0629A68E}" srcOrd="0" destOrd="0" presId="urn:microsoft.com/office/officeart/2018/2/layout/IconCircleList"/>
    <dgm:cxn modelId="{0CF84BC9-67AF-418E-BC89-4088BBE9532F}" srcId="{DAC72D8D-DA9B-484F-AF96-8ACBCE3205DA}" destId="{F7BA5867-EE4B-49B1-8F2A-1C9D18BFF99D}" srcOrd="0" destOrd="0" parTransId="{5748E770-90E7-424C-9F39-FCEEC8EF54ED}" sibTransId="{7E3B73A7-D080-48D4-A820-164F75EDDF46}"/>
    <dgm:cxn modelId="{D2406ECE-E4A1-48F9-8219-59E2D0D95EAC}" srcId="{DAC72D8D-DA9B-484F-AF96-8ACBCE3205DA}" destId="{94BFF64D-133D-4C5C-86B9-F46F3767178A}" srcOrd="3" destOrd="0" parTransId="{40D0AD8F-99CB-4F4F-B8AE-B8D100EFC541}" sibTransId="{26DAB0CD-0387-48B8-87D2-27EC1E25EC7C}"/>
    <dgm:cxn modelId="{494852EB-FC01-4504-B0C4-7AD157073C41}" type="presOf" srcId="{0FA7E4C0-1049-4E06-A0E0-62B672C514FD}" destId="{4B009262-72BD-42A1-A994-77DA0CA3D42B}" srcOrd="0" destOrd="0" presId="urn:microsoft.com/office/officeart/2018/2/layout/IconCircleList"/>
    <dgm:cxn modelId="{7CDAEA6F-D7BB-4D36-81D0-D865475CAD4E}" type="presParOf" srcId="{91E33CEC-36ED-4D4A-B0CA-5C3486D1D1C9}" destId="{9999C71B-D65B-4574-9872-39536853B0D9}" srcOrd="0" destOrd="0" presId="urn:microsoft.com/office/officeart/2018/2/layout/IconCircleList"/>
    <dgm:cxn modelId="{99B43441-9ED2-4374-8495-603133417DD8}" type="presParOf" srcId="{9999C71B-D65B-4574-9872-39536853B0D9}" destId="{091535C5-E57E-42D4-9545-F8A3B08744DB}" srcOrd="0" destOrd="0" presId="urn:microsoft.com/office/officeart/2018/2/layout/IconCircleList"/>
    <dgm:cxn modelId="{E1739011-6C2A-4EC8-9099-24DB43125C14}" type="presParOf" srcId="{091535C5-E57E-42D4-9545-F8A3B08744DB}" destId="{CF8C989E-E355-443C-8DD9-57DB77477169}" srcOrd="0" destOrd="0" presId="urn:microsoft.com/office/officeart/2018/2/layout/IconCircleList"/>
    <dgm:cxn modelId="{D56D77D8-5FD4-4776-958A-00344E8B8ABB}" type="presParOf" srcId="{091535C5-E57E-42D4-9545-F8A3B08744DB}" destId="{5180CD52-C346-4BC6-B3B3-AFEE249CF53F}" srcOrd="1" destOrd="0" presId="urn:microsoft.com/office/officeart/2018/2/layout/IconCircleList"/>
    <dgm:cxn modelId="{75809DDD-9B96-452E-BFEB-CFFBD14A4AEF}" type="presParOf" srcId="{091535C5-E57E-42D4-9545-F8A3B08744DB}" destId="{74380A84-10F5-4298-B242-93103BECDDC7}" srcOrd="2" destOrd="0" presId="urn:microsoft.com/office/officeart/2018/2/layout/IconCircleList"/>
    <dgm:cxn modelId="{91492CE1-D517-41E2-9A66-E505D0B14DDE}" type="presParOf" srcId="{091535C5-E57E-42D4-9545-F8A3B08744DB}" destId="{F5AB64B9-C984-4DA9-9FF6-28FF0629A68E}" srcOrd="3" destOrd="0" presId="urn:microsoft.com/office/officeart/2018/2/layout/IconCircleList"/>
    <dgm:cxn modelId="{5E4110A3-1644-446A-8DEE-1758BF232383}" type="presParOf" srcId="{9999C71B-D65B-4574-9872-39536853B0D9}" destId="{B5A26248-8BD1-4F9E-916B-40B83E722DA2}" srcOrd="1" destOrd="0" presId="urn:microsoft.com/office/officeart/2018/2/layout/IconCircleList"/>
    <dgm:cxn modelId="{458755EB-391A-4722-A0C8-33E70FF73E46}" type="presParOf" srcId="{9999C71B-D65B-4574-9872-39536853B0D9}" destId="{688EEF30-2A8A-497C-9D4F-34B246742016}" srcOrd="2" destOrd="0" presId="urn:microsoft.com/office/officeart/2018/2/layout/IconCircleList"/>
    <dgm:cxn modelId="{814DA998-0BB3-41B4-9EBD-6137260BC7BC}" type="presParOf" srcId="{688EEF30-2A8A-497C-9D4F-34B246742016}" destId="{921305A1-29F1-4C6C-8BAA-EA3BD5170907}" srcOrd="0" destOrd="0" presId="urn:microsoft.com/office/officeart/2018/2/layout/IconCircleList"/>
    <dgm:cxn modelId="{58AE0C21-9C95-4096-9FB1-A0DE3128708E}" type="presParOf" srcId="{688EEF30-2A8A-497C-9D4F-34B246742016}" destId="{EC1406D1-FCAF-4261-961B-E1524A7168B5}" srcOrd="1" destOrd="0" presId="urn:microsoft.com/office/officeart/2018/2/layout/IconCircleList"/>
    <dgm:cxn modelId="{6E2696FA-1CFA-4796-B925-0996C6729EE2}" type="presParOf" srcId="{688EEF30-2A8A-497C-9D4F-34B246742016}" destId="{60E93D5D-00D9-48FB-9A03-EC9E1A651AA2}" srcOrd="2" destOrd="0" presId="urn:microsoft.com/office/officeart/2018/2/layout/IconCircleList"/>
    <dgm:cxn modelId="{3D9A527E-A09E-4E38-A071-B90A4700E5C2}" type="presParOf" srcId="{688EEF30-2A8A-497C-9D4F-34B246742016}" destId="{4B009262-72BD-42A1-A994-77DA0CA3D42B}" srcOrd="3" destOrd="0" presId="urn:microsoft.com/office/officeart/2018/2/layout/IconCircleList"/>
    <dgm:cxn modelId="{7243E1F0-6819-4F54-ACC8-6CC99DD715C4}" type="presParOf" srcId="{9999C71B-D65B-4574-9872-39536853B0D9}" destId="{0DBF5A73-D432-495E-823B-7E412500B6D6}" srcOrd="3" destOrd="0" presId="urn:microsoft.com/office/officeart/2018/2/layout/IconCircleList"/>
    <dgm:cxn modelId="{AE5AC4CE-AD82-4EE3-A17B-49AFF55995CD}" type="presParOf" srcId="{9999C71B-D65B-4574-9872-39536853B0D9}" destId="{E1D48099-213C-4D78-BE2E-E65064D4B78E}" srcOrd="4" destOrd="0" presId="urn:microsoft.com/office/officeart/2018/2/layout/IconCircleList"/>
    <dgm:cxn modelId="{A8555550-C0A8-41FC-9C41-93EEA1E70998}" type="presParOf" srcId="{E1D48099-213C-4D78-BE2E-E65064D4B78E}" destId="{2765401F-39D6-4AA8-A0B2-6BE131B630D6}" srcOrd="0" destOrd="0" presId="urn:microsoft.com/office/officeart/2018/2/layout/IconCircleList"/>
    <dgm:cxn modelId="{8CCBAB4E-320B-42AC-A252-21B872773533}" type="presParOf" srcId="{E1D48099-213C-4D78-BE2E-E65064D4B78E}" destId="{10B1E9A7-18E8-4BD9-8DC3-56A81DDDBF5E}" srcOrd="1" destOrd="0" presId="urn:microsoft.com/office/officeart/2018/2/layout/IconCircleList"/>
    <dgm:cxn modelId="{324946B4-CEE6-4673-842C-003ED4C24859}" type="presParOf" srcId="{E1D48099-213C-4D78-BE2E-E65064D4B78E}" destId="{F798BFCE-0669-40FA-983C-E1DA0376AA69}" srcOrd="2" destOrd="0" presId="urn:microsoft.com/office/officeart/2018/2/layout/IconCircleList"/>
    <dgm:cxn modelId="{59CD476B-5E1F-46FF-9510-EEFAD17CAF8B}" type="presParOf" srcId="{E1D48099-213C-4D78-BE2E-E65064D4B78E}" destId="{A4D72576-BC1A-4872-AA9E-9484F65E06F3}" srcOrd="3" destOrd="0" presId="urn:microsoft.com/office/officeart/2018/2/layout/IconCircleList"/>
    <dgm:cxn modelId="{5D7672AD-39C0-4DD2-8E1F-8133ADD6F245}" type="presParOf" srcId="{9999C71B-D65B-4574-9872-39536853B0D9}" destId="{E12C7D23-D082-4FAC-BA79-895560586363}" srcOrd="5" destOrd="0" presId="urn:microsoft.com/office/officeart/2018/2/layout/IconCircleList"/>
    <dgm:cxn modelId="{BD9DD40B-31EB-44C9-933E-8A19B2D171B5}" type="presParOf" srcId="{9999C71B-D65B-4574-9872-39536853B0D9}" destId="{CFF4BC33-552D-4DB9-9B2A-0ADBCAD0413E}" srcOrd="6" destOrd="0" presId="urn:microsoft.com/office/officeart/2018/2/layout/IconCircleList"/>
    <dgm:cxn modelId="{2FCE91DE-CF82-4812-B741-A05CA022CB9C}" type="presParOf" srcId="{CFF4BC33-552D-4DB9-9B2A-0ADBCAD0413E}" destId="{2AB3A7B7-2B7C-4DBF-8261-D4E39B911D71}" srcOrd="0" destOrd="0" presId="urn:microsoft.com/office/officeart/2018/2/layout/IconCircleList"/>
    <dgm:cxn modelId="{6DA31E55-CA47-4ADB-A748-4150B5DEE6B2}" type="presParOf" srcId="{CFF4BC33-552D-4DB9-9B2A-0ADBCAD0413E}" destId="{51A0BC4F-F46F-4096-B4CE-2953BD7547C8}" srcOrd="1" destOrd="0" presId="urn:microsoft.com/office/officeart/2018/2/layout/IconCircleList"/>
    <dgm:cxn modelId="{27342A10-2451-4AE6-8D50-177C59B8CCB6}" type="presParOf" srcId="{CFF4BC33-552D-4DB9-9B2A-0ADBCAD0413E}" destId="{6CBE3006-4042-4B1D-BC70-B1360791F86F}" srcOrd="2" destOrd="0" presId="urn:microsoft.com/office/officeart/2018/2/layout/IconCircleList"/>
    <dgm:cxn modelId="{C5FC2438-89DA-46F6-B869-24BD3A843CFD}" type="presParOf" srcId="{CFF4BC33-552D-4DB9-9B2A-0ADBCAD0413E}" destId="{5BBDE81F-EA86-49AB-9A2D-E6DFCA94F36C}" srcOrd="3" destOrd="0" presId="urn:microsoft.com/office/officeart/2018/2/layout/IconCircleList"/>
    <dgm:cxn modelId="{423FB267-15DC-421F-BDDA-4C5EE8F323FB}" type="presParOf" srcId="{9999C71B-D65B-4574-9872-39536853B0D9}" destId="{F6E81732-D778-4997-9D6D-21D9A4859D2E}" srcOrd="7" destOrd="0" presId="urn:microsoft.com/office/officeart/2018/2/layout/IconCircleList"/>
    <dgm:cxn modelId="{5FAC5BDF-FF99-4493-A7B9-88210FD6E2E4}" type="presParOf" srcId="{9999C71B-D65B-4574-9872-39536853B0D9}" destId="{82ABDB6C-BD45-41D7-959C-C462C735EB71}" srcOrd="8" destOrd="0" presId="urn:microsoft.com/office/officeart/2018/2/layout/IconCircleList"/>
    <dgm:cxn modelId="{589F451C-178E-4590-A1BE-40AE997E3BB7}" type="presParOf" srcId="{82ABDB6C-BD45-41D7-959C-C462C735EB71}" destId="{18D5CA70-2BD9-41F3-B178-460D08AA1D8D}" srcOrd="0" destOrd="0" presId="urn:microsoft.com/office/officeart/2018/2/layout/IconCircleList"/>
    <dgm:cxn modelId="{32C66105-10AB-4D3A-BC49-39AF9B7B194C}" type="presParOf" srcId="{82ABDB6C-BD45-41D7-959C-C462C735EB71}" destId="{04A86101-7FAE-41FE-9A91-88242D281027}" srcOrd="1" destOrd="0" presId="urn:microsoft.com/office/officeart/2018/2/layout/IconCircleList"/>
    <dgm:cxn modelId="{0A7D6E8A-5D5B-47A6-8342-A93BFFD1D6E3}" type="presParOf" srcId="{82ABDB6C-BD45-41D7-959C-C462C735EB71}" destId="{4C73E844-EE09-4118-BD40-F1AA4347BA35}" srcOrd="2" destOrd="0" presId="urn:microsoft.com/office/officeart/2018/2/layout/IconCircleList"/>
    <dgm:cxn modelId="{9EFA144B-3140-4FF2-9623-D0FF11B7B789}" type="presParOf" srcId="{82ABDB6C-BD45-41D7-959C-C462C735EB71}" destId="{129A9796-ACE8-497F-8290-43862F861266}"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23446D8-0162-4C6A-9A74-6006F2D49DDB}" type="doc">
      <dgm:prSet loTypeId="urn:microsoft.com/office/officeart/2005/8/layout/hierarchy1" loCatId="hierarchy" qsTypeId="urn:microsoft.com/office/officeart/2005/8/quickstyle/simple1#2" qsCatId="simple" csTypeId="urn:microsoft.com/office/officeart/2005/8/colors/accent1_2#1" csCatId="accent1"/>
      <dgm:spPr/>
      <dgm:t>
        <a:bodyPr/>
        <a:lstStyle/>
        <a:p>
          <a:endParaRPr lang="en-US"/>
        </a:p>
      </dgm:t>
    </dgm:pt>
    <dgm:pt modelId="{0B04703C-276F-4EA7-995B-1DAF66B842D3}">
      <dgm:prSet/>
      <dgm:spPr/>
      <dgm:t>
        <a:bodyPr/>
        <a:lstStyle/>
        <a:p>
          <a:r>
            <a:rPr lang="cs-CZ" b="0" i="0"/>
            <a:t>místní nepříslušnost soud zkoumá pouze do skončení přípr. jednání, pokud neprovedl, pak k námitce účastníka před prvním úkonem ve věci § 105</a:t>
          </a:r>
          <a:endParaRPr lang="en-US"/>
        </a:p>
      </dgm:t>
    </dgm:pt>
    <dgm:pt modelId="{59F35AF7-8BE7-42DD-B1B3-BEFD1B3E5488}" type="parTrans" cxnId="{4CC8F5B6-98CE-4E0F-8C37-11520D128C27}">
      <dgm:prSet/>
      <dgm:spPr/>
      <dgm:t>
        <a:bodyPr/>
        <a:lstStyle/>
        <a:p>
          <a:endParaRPr lang="en-US"/>
        </a:p>
      </dgm:t>
    </dgm:pt>
    <dgm:pt modelId="{0880BE60-8D09-4EAC-9FBF-49D499D60FB9}" type="sibTrans" cxnId="{4CC8F5B6-98CE-4E0F-8C37-11520D128C27}">
      <dgm:prSet/>
      <dgm:spPr/>
      <dgm:t>
        <a:bodyPr/>
        <a:lstStyle/>
        <a:p>
          <a:endParaRPr lang="en-US"/>
        </a:p>
      </dgm:t>
    </dgm:pt>
    <dgm:pt modelId="{43E0088E-ADE2-4500-B498-7506C09032C4}">
      <dgm:prSet/>
      <dgm:spPr/>
      <dgm:t>
        <a:bodyPr/>
        <a:lstStyle/>
        <a:p>
          <a:r>
            <a:rPr lang="cs-CZ" b="0" i="0"/>
            <a:t>věcná nepříslušnost – nelze-li odstranit, soud řízení zastaví, jinak postoupí (např. služební poměr – R 55/2005; 21 Cdo 1170/2008)</a:t>
          </a:r>
          <a:endParaRPr lang="en-US"/>
        </a:p>
      </dgm:t>
    </dgm:pt>
    <dgm:pt modelId="{E266F57F-4BCC-4861-899A-D6A67717CD40}" type="parTrans" cxnId="{B3EA2D15-2052-4ADA-ACEB-2DED5FA192B3}">
      <dgm:prSet/>
      <dgm:spPr/>
      <dgm:t>
        <a:bodyPr/>
        <a:lstStyle/>
        <a:p>
          <a:endParaRPr lang="en-US"/>
        </a:p>
      </dgm:t>
    </dgm:pt>
    <dgm:pt modelId="{0F469045-3485-47EB-9977-7A3522810146}" type="sibTrans" cxnId="{B3EA2D15-2052-4ADA-ACEB-2DED5FA192B3}">
      <dgm:prSet/>
      <dgm:spPr/>
      <dgm:t>
        <a:bodyPr/>
        <a:lstStyle/>
        <a:p>
          <a:endParaRPr lang="en-US"/>
        </a:p>
      </dgm:t>
    </dgm:pt>
    <dgm:pt modelId="{8C852A7D-306C-47C8-A6F1-126972561557}" type="pres">
      <dgm:prSet presAssocID="{923446D8-0162-4C6A-9A74-6006F2D49DDB}" presName="hierChild1" presStyleCnt="0">
        <dgm:presLayoutVars>
          <dgm:chPref val="1"/>
          <dgm:dir/>
          <dgm:animOne val="branch"/>
          <dgm:animLvl val="lvl"/>
          <dgm:resizeHandles/>
        </dgm:presLayoutVars>
      </dgm:prSet>
      <dgm:spPr/>
    </dgm:pt>
    <dgm:pt modelId="{727E6F8C-F71E-457F-AE2F-F3D80FFA98C1}" type="pres">
      <dgm:prSet presAssocID="{0B04703C-276F-4EA7-995B-1DAF66B842D3}" presName="hierRoot1" presStyleCnt="0"/>
      <dgm:spPr/>
    </dgm:pt>
    <dgm:pt modelId="{CC5A4236-F96C-46EC-86CE-CC9A30F67A29}" type="pres">
      <dgm:prSet presAssocID="{0B04703C-276F-4EA7-995B-1DAF66B842D3}" presName="composite" presStyleCnt="0"/>
      <dgm:spPr/>
    </dgm:pt>
    <dgm:pt modelId="{650B9757-356A-4CFE-A937-223FF2880643}" type="pres">
      <dgm:prSet presAssocID="{0B04703C-276F-4EA7-995B-1DAF66B842D3}" presName="background" presStyleLbl="node0" presStyleIdx="0" presStyleCnt="2"/>
      <dgm:spPr/>
    </dgm:pt>
    <dgm:pt modelId="{262C1D2E-329E-43E1-8C86-5147BC6167BA}" type="pres">
      <dgm:prSet presAssocID="{0B04703C-276F-4EA7-995B-1DAF66B842D3}" presName="text" presStyleLbl="fgAcc0" presStyleIdx="0" presStyleCnt="2">
        <dgm:presLayoutVars>
          <dgm:chPref val="3"/>
        </dgm:presLayoutVars>
      </dgm:prSet>
      <dgm:spPr/>
    </dgm:pt>
    <dgm:pt modelId="{CCC2511F-592B-46FF-831B-821869E465CC}" type="pres">
      <dgm:prSet presAssocID="{0B04703C-276F-4EA7-995B-1DAF66B842D3}" presName="hierChild2" presStyleCnt="0"/>
      <dgm:spPr/>
    </dgm:pt>
    <dgm:pt modelId="{D6122588-8691-4F5B-80AC-B9C0B73D4CAD}" type="pres">
      <dgm:prSet presAssocID="{43E0088E-ADE2-4500-B498-7506C09032C4}" presName="hierRoot1" presStyleCnt="0"/>
      <dgm:spPr/>
    </dgm:pt>
    <dgm:pt modelId="{5DD176F1-DB56-4BE8-BE57-DD7254E21DAF}" type="pres">
      <dgm:prSet presAssocID="{43E0088E-ADE2-4500-B498-7506C09032C4}" presName="composite" presStyleCnt="0"/>
      <dgm:spPr/>
    </dgm:pt>
    <dgm:pt modelId="{0A376367-AC4D-4F9F-987E-A7169F860A50}" type="pres">
      <dgm:prSet presAssocID="{43E0088E-ADE2-4500-B498-7506C09032C4}" presName="background" presStyleLbl="node0" presStyleIdx="1" presStyleCnt="2"/>
      <dgm:spPr/>
    </dgm:pt>
    <dgm:pt modelId="{7495F8A4-EB15-4699-A82A-CD70E6BA617F}" type="pres">
      <dgm:prSet presAssocID="{43E0088E-ADE2-4500-B498-7506C09032C4}" presName="text" presStyleLbl="fgAcc0" presStyleIdx="1" presStyleCnt="2">
        <dgm:presLayoutVars>
          <dgm:chPref val="3"/>
        </dgm:presLayoutVars>
      </dgm:prSet>
      <dgm:spPr/>
    </dgm:pt>
    <dgm:pt modelId="{B6A1E066-1A92-49F7-A5D9-2F7726499543}" type="pres">
      <dgm:prSet presAssocID="{43E0088E-ADE2-4500-B498-7506C09032C4}" presName="hierChild2" presStyleCnt="0"/>
      <dgm:spPr/>
    </dgm:pt>
  </dgm:ptLst>
  <dgm:cxnLst>
    <dgm:cxn modelId="{B3EA2D15-2052-4ADA-ACEB-2DED5FA192B3}" srcId="{923446D8-0162-4C6A-9A74-6006F2D49DDB}" destId="{43E0088E-ADE2-4500-B498-7506C09032C4}" srcOrd="1" destOrd="0" parTransId="{E266F57F-4BCC-4861-899A-D6A67717CD40}" sibTransId="{0F469045-3485-47EB-9977-7A3522810146}"/>
    <dgm:cxn modelId="{D19CB77C-407D-485B-B60B-229C22555EDB}" type="presOf" srcId="{43E0088E-ADE2-4500-B498-7506C09032C4}" destId="{7495F8A4-EB15-4699-A82A-CD70E6BA617F}" srcOrd="0" destOrd="0" presId="urn:microsoft.com/office/officeart/2005/8/layout/hierarchy1"/>
    <dgm:cxn modelId="{4CC8F5B6-98CE-4E0F-8C37-11520D128C27}" srcId="{923446D8-0162-4C6A-9A74-6006F2D49DDB}" destId="{0B04703C-276F-4EA7-995B-1DAF66B842D3}" srcOrd="0" destOrd="0" parTransId="{59F35AF7-8BE7-42DD-B1B3-BEFD1B3E5488}" sibTransId="{0880BE60-8D09-4EAC-9FBF-49D499D60FB9}"/>
    <dgm:cxn modelId="{DF2A3BB7-30A7-4CE3-AA7F-880AEC334036}" type="presOf" srcId="{0B04703C-276F-4EA7-995B-1DAF66B842D3}" destId="{262C1D2E-329E-43E1-8C86-5147BC6167BA}" srcOrd="0" destOrd="0" presId="urn:microsoft.com/office/officeart/2005/8/layout/hierarchy1"/>
    <dgm:cxn modelId="{B0A279DE-9D61-40A6-A4C0-BDC7BA0F6990}" type="presOf" srcId="{923446D8-0162-4C6A-9A74-6006F2D49DDB}" destId="{8C852A7D-306C-47C8-A6F1-126972561557}" srcOrd="0" destOrd="0" presId="urn:microsoft.com/office/officeart/2005/8/layout/hierarchy1"/>
    <dgm:cxn modelId="{126F65CC-9653-4C70-9116-730998783FEF}" type="presParOf" srcId="{8C852A7D-306C-47C8-A6F1-126972561557}" destId="{727E6F8C-F71E-457F-AE2F-F3D80FFA98C1}" srcOrd="0" destOrd="0" presId="urn:microsoft.com/office/officeart/2005/8/layout/hierarchy1"/>
    <dgm:cxn modelId="{D8F108E1-818B-42F8-A556-691E0ADEF5B3}" type="presParOf" srcId="{727E6F8C-F71E-457F-AE2F-F3D80FFA98C1}" destId="{CC5A4236-F96C-46EC-86CE-CC9A30F67A29}" srcOrd="0" destOrd="0" presId="urn:microsoft.com/office/officeart/2005/8/layout/hierarchy1"/>
    <dgm:cxn modelId="{A05F37CC-73D3-45F8-8DBA-1E89588106D4}" type="presParOf" srcId="{CC5A4236-F96C-46EC-86CE-CC9A30F67A29}" destId="{650B9757-356A-4CFE-A937-223FF2880643}" srcOrd="0" destOrd="0" presId="urn:microsoft.com/office/officeart/2005/8/layout/hierarchy1"/>
    <dgm:cxn modelId="{321DC628-D9AF-4779-B5D6-496F67DF0E1B}" type="presParOf" srcId="{CC5A4236-F96C-46EC-86CE-CC9A30F67A29}" destId="{262C1D2E-329E-43E1-8C86-5147BC6167BA}" srcOrd="1" destOrd="0" presId="urn:microsoft.com/office/officeart/2005/8/layout/hierarchy1"/>
    <dgm:cxn modelId="{47CEF7D2-DBC3-43B4-AF28-0930CA9F51B2}" type="presParOf" srcId="{727E6F8C-F71E-457F-AE2F-F3D80FFA98C1}" destId="{CCC2511F-592B-46FF-831B-821869E465CC}" srcOrd="1" destOrd="0" presId="urn:microsoft.com/office/officeart/2005/8/layout/hierarchy1"/>
    <dgm:cxn modelId="{6B37B1B6-CBCA-4822-95FB-5C7E434FC343}" type="presParOf" srcId="{8C852A7D-306C-47C8-A6F1-126972561557}" destId="{D6122588-8691-4F5B-80AC-B9C0B73D4CAD}" srcOrd="1" destOrd="0" presId="urn:microsoft.com/office/officeart/2005/8/layout/hierarchy1"/>
    <dgm:cxn modelId="{B6753984-BE49-4668-817A-257FE98E8BB6}" type="presParOf" srcId="{D6122588-8691-4F5B-80AC-B9C0B73D4CAD}" destId="{5DD176F1-DB56-4BE8-BE57-DD7254E21DAF}" srcOrd="0" destOrd="0" presId="urn:microsoft.com/office/officeart/2005/8/layout/hierarchy1"/>
    <dgm:cxn modelId="{0E4D9850-B67A-457B-98E3-8D6F1E171C20}" type="presParOf" srcId="{5DD176F1-DB56-4BE8-BE57-DD7254E21DAF}" destId="{0A376367-AC4D-4F9F-987E-A7169F860A50}" srcOrd="0" destOrd="0" presId="urn:microsoft.com/office/officeart/2005/8/layout/hierarchy1"/>
    <dgm:cxn modelId="{F1A29568-5152-4A51-9645-B381C39EB304}" type="presParOf" srcId="{5DD176F1-DB56-4BE8-BE57-DD7254E21DAF}" destId="{7495F8A4-EB15-4699-A82A-CD70E6BA617F}" srcOrd="1" destOrd="0" presId="urn:microsoft.com/office/officeart/2005/8/layout/hierarchy1"/>
    <dgm:cxn modelId="{59471214-2DFA-4771-A8FF-218FA6983F9A}" type="presParOf" srcId="{D6122588-8691-4F5B-80AC-B9C0B73D4CAD}" destId="{B6A1E066-1A92-49F7-A5D9-2F7726499543}"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19706E-AC93-4C6C-BF6D-310FBE667A0A}" type="doc">
      <dgm:prSet loTypeId="urn:microsoft.com/office/officeart/2005/8/layout/hierarchy1" loCatId="hierarchy" qsTypeId="urn:microsoft.com/office/officeart/2005/8/quickstyle/simple1#3" qsCatId="simple" csTypeId="urn:microsoft.com/office/officeart/2005/8/colors/accent1_2#2" csCatId="accent1"/>
      <dgm:spPr/>
      <dgm:t>
        <a:bodyPr/>
        <a:lstStyle/>
        <a:p>
          <a:endParaRPr lang="en-US"/>
        </a:p>
      </dgm:t>
    </dgm:pt>
    <dgm:pt modelId="{E39F31A3-4809-4518-B52F-BB1D38EE79EE}">
      <dgm:prSet/>
      <dgm:spPr/>
      <dgm:t>
        <a:bodyPr/>
        <a:lstStyle/>
        <a:p>
          <a:r>
            <a:rPr lang="cs-CZ" b="0" i="0"/>
            <a:t>AKTIVNÍ A PASIVNÍ LEGITIMACE</a:t>
          </a:r>
          <a:endParaRPr lang="en-US"/>
        </a:p>
      </dgm:t>
    </dgm:pt>
    <dgm:pt modelId="{E137AAB1-9132-4B85-A74A-2737CC6E0E95}" type="parTrans" cxnId="{94160418-8C73-4BC1-9266-5C3752542287}">
      <dgm:prSet/>
      <dgm:spPr/>
      <dgm:t>
        <a:bodyPr/>
        <a:lstStyle/>
        <a:p>
          <a:endParaRPr lang="en-US"/>
        </a:p>
      </dgm:t>
    </dgm:pt>
    <dgm:pt modelId="{FBA14E9D-2589-468C-AB19-732EBFF3162B}" type="sibTrans" cxnId="{94160418-8C73-4BC1-9266-5C3752542287}">
      <dgm:prSet/>
      <dgm:spPr/>
      <dgm:t>
        <a:bodyPr/>
        <a:lstStyle/>
        <a:p>
          <a:endParaRPr lang="en-US"/>
        </a:p>
      </dgm:t>
    </dgm:pt>
    <dgm:pt modelId="{057B4540-74B9-4DC3-BC03-FB9AE9C1AF8A}">
      <dgm:prSet/>
      <dgm:spPr/>
      <dgm:t>
        <a:bodyPr/>
        <a:lstStyle/>
        <a:p>
          <a:r>
            <a:rPr lang="cs-CZ" b="0" i="0"/>
            <a:t>účastníci řízení (žalobce, žalovaný)</a:t>
          </a:r>
          <a:endParaRPr lang="en-US"/>
        </a:p>
      </dgm:t>
    </dgm:pt>
    <dgm:pt modelId="{4113E3A2-2E72-4A9B-855D-99D2D9C738F4}" type="parTrans" cxnId="{EEE86947-C662-4838-98C4-E8EAB5CA6D4E}">
      <dgm:prSet/>
      <dgm:spPr/>
      <dgm:t>
        <a:bodyPr/>
        <a:lstStyle/>
        <a:p>
          <a:endParaRPr lang="en-US"/>
        </a:p>
      </dgm:t>
    </dgm:pt>
    <dgm:pt modelId="{8DECDCE6-A696-4B5D-A828-6C9532787EAD}" type="sibTrans" cxnId="{EEE86947-C662-4838-98C4-E8EAB5CA6D4E}">
      <dgm:prSet/>
      <dgm:spPr/>
      <dgm:t>
        <a:bodyPr/>
        <a:lstStyle/>
        <a:p>
          <a:endParaRPr lang="en-US"/>
        </a:p>
      </dgm:t>
    </dgm:pt>
    <dgm:pt modelId="{41B44645-0CCF-4DD8-BF37-8A9E7CEE438F}">
      <dgm:prSet/>
      <dgm:spPr/>
      <dgm:t>
        <a:bodyPr/>
        <a:lstStyle/>
        <a:p>
          <a:r>
            <a:rPr lang="cs-CZ" b="0" i="0"/>
            <a:t>zastoupení státu (Česká republika – příslušné ministerstvo)</a:t>
          </a:r>
          <a:endParaRPr lang="en-US"/>
        </a:p>
      </dgm:t>
    </dgm:pt>
    <dgm:pt modelId="{7CDF99EE-7366-44C5-A50D-C9D7A78140E3}" type="parTrans" cxnId="{E5315E51-AD3E-45B3-ADEF-77FF45F628F1}">
      <dgm:prSet/>
      <dgm:spPr/>
      <dgm:t>
        <a:bodyPr/>
        <a:lstStyle/>
        <a:p>
          <a:endParaRPr lang="en-US"/>
        </a:p>
      </dgm:t>
    </dgm:pt>
    <dgm:pt modelId="{9ABF85F2-CDA3-438F-B661-EA3E0A9C5714}" type="sibTrans" cxnId="{E5315E51-AD3E-45B3-ADEF-77FF45F628F1}">
      <dgm:prSet/>
      <dgm:spPr/>
      <dgm:t>
        <a:bodyPr/>
        <a:lstStyle/>
        <a:p>
          <a:endParaRPr lang="en-US"/>
        </a:p>
      </dgm:t>
    </dgm:pt>
    <dgm:pt modelId="{2B43F062-0BDD-478F-8504-F35F71912B00}">
      <dgm:prSet/>
      <dgm:spPr/>
      <dgm:t>
        <a:bodyPr/>
        <a:lstStyle/>
        <a:p>
          <a:r>
            <a:rPr lang="cs-CZ" b="0" i="0"/>
            <a:t>organizační složka (nemá právní subjektivitu)</a:t>
          </a:r>
          <a:endParaRPr lang="en-US"/>
        </a:p>
      </dgm:t>
    </dgm:pt>
    <dgm:pt modelId="{4A34ED82-D144-44E1-95BE-403AC57A6C38}" type="parTrans" cxnId="{57D036BF-8D46-4AFE-A15D-418C7F0DE0DB}">
      <dgm:prSet/>
      <dgm:spPr/>
      <dgm:t>
        <a:bodyPr/>
        <a:lstStyle/>
        <a:p>
          <a:endParaRPr lang="en-US"/>
        </a:p>
      </dgm:t>
    </dgm:pt>
    <dgm:pt modelId="{EB544CE6-F0A9-4243-9ABA-6B8589B9842A}" type="sibTrans" cxnId="{57D036BF-8D46-4AFE-A15D-418C7F0DE0DB}">
      <dgm:prSet/>
      <dgm:spPr/>
      <dgm:t>
        <a:bodyPr/>
        <a:lstStyle/>
        <a:p>
          <a:endParaRPr lang="en-US"/>
        </a:p>
      </dgm:t>
    </dgm:pt>
    <dgm:pt modelId="{2EEA3601-35B0-484A-9616-CEFDC0A0EC9E}" type="pres">
      <dgm:prSet presAssocID="{6B19706E-AC93-4C6C-BF6D-310FBE667A0A}" presName="hierChild1" presStyleCnt="0">
        <dgm:presLayoutVars>
          <dgm:chPref val="1"/>
          <dgm:dir/>
          <dgm:animOne val="branch"/>
          <dgm:animLvl val="lvl"/>
          <dgm:resizeHandles/>
        </dgm:presLayoutVars>
      </dgm:prSet>
      <dgm:spPr/>
    </dgm:pt>
    <dgm:pt modelId="{85D3C54D-C76C-4893-AA05-1F2F2B00A473}" type="pres">
      <dgm:prSet presAssocID="{E39F31A3-4809-4518-B52F-BB1D38EE79EE}" presName="hierRoot1" presStyleCnt="0"/>
      <dgm:spPr/>
    </dgm:pt>
    <dgm:pt modelId="{7C8C8E3E-33A6-4C0A-B629-7FEB2F16868E}" type="pres">
      <dgm:prSet presAssocID="{E39F31A3-4809-4518-B52F-BB1D38EE79EE}" presName="composite" presStyleCnt="0"/>
      <dgm:spPr/>
    </dgm:pt>
    <dgm:pt modelId="{E2849B5E-AAD4-402C-9931-C47D203AE2B2}" type="pres">
      <dgm:prSet presAssocID="{E39F31A3-4809-4518-B52F-BB1D38EE79EE}" presName="background" presStyleLbl="node0" presStyleIdx="0" presStyleCnt="4"/>
      <dgm:spPr/>
    </dgm:pt>
    <dgm:pt modelId="{41E2B5CA-526E-4250-94E1-6E38012BC897}" type="pres">
      <dgm:prSet presAssocID="{E39F31A3-4809-4518-B52F-BB1D38EE79EE}" presName="text" presStyleLbl="fgAcc0" presStyleIdx="0" presStyleCnt="4">
        <dgm:presLayoutVars>
          <dgm:chPref val="3"/>
        </dgm:presLayoutVars>
      </dgm:prSet>
      <dgm:spPr/>
    </dgm:pt>
    <dgm:pt modelId="{BD11009A-F5CC-4E38-8706-EE7BD009388C}" type="pres">
      <dgm:prSet presAssocID="{E39F31A3-4809-4518-B52F-BB1D38EE79EE}" presName="hierChild2" presStyleCnt="0"/>
      <dgm:spPr/>
    </dgm:pt>
    <dgm:pt modelId="{5D264B18-6483-40B9-B750-50852B92CDBE}" type="pres">
      <dgm:prSet presAssocID="{057B4540-74B9-4DC3-BC03-FB9AE9C1AF8A}" presName="hierRoot1" presStyleCnt="0"/>
      <dgm:spPr/>
    </dgm:pt>
    <dgm:pt modelId="{8F3C207A-E326-4B51-8881-3C0ECF09B6BA}" type="pres">
      <dgm:prSet presAssocID="{057B4540-74B9-4DC3-BC03-FB9AE9C1AF8A}" presName="composite" presStyleCnt="0"/>
      <dgm:spPr/>
    </dgm:pt>
    <dgm:pt modelId="{C79D29A7-3022-43CD-8610-A2F26EEA81CB}" type="pres">
      <dgm:prSet presAssocID="{057B4540-74B9-4DC3-BC03-FB9AE9C1AF8A}" presName="background" presStyleLbl="node0" presStyleIdx="1" presStyleCnt="4"/>
      <dgm:spPr/>
    </dgm:pt>
    <dgm:pt modelId="{543726C3-32EE-4637-BD61-2F6DE38D4282}" type="pres">
      <dgm:prSet presAssocID="{057B4540-74B9-4DC3-BC03-FB9AE9C1AF8A}" presName="text" presStyleLbl="fgAcc0" presStyleIdx="1" presStyleCnt="4">
        <dgm:presLayoutVars>
          <dgm:chPref val="3"/>
        </dgm:presLayoutVars>
      </dgm:prSet>
      <dgm:spPr/>
    </dgm:pt>
    <dgm:pt modelId="{9FB63B78-05CD-4189-8145-3658BA987760}" type="pres">
      <dgm:prSet presAssocID="{057B4540-74B9-4DC3-BC03-FB9AE9C1AF8A}" presName="hierChild2" presStyleCnt="0"/>
      <dgm:spPr/>
    </dgm:pt>
    <dgm:pt modelId="{AD8AAF53-2A68-407A-869E-58F9C12B77FE}" type="pres">
      <dgm:prSet presAssocID="{41B44645-0CCF-4DD8-BF37-8A9E7CEE438F}" presName="hierRoot1" presStyleCnt="0"/>
      <dgm:spPr/>
    </dgm:pt>
    <dgm:pt modelId="{A58099B4-9AE2-4397-B235-213A30C9B4FF}" type="pres">
      <dgm:prSet presAssocID="{41B44645-0CCF-4DD8-BF37-8A9E7CEE438F}" presName="composite" presStyleCnt="0"/>
      <dgm:spPr/>
    </dgm:pt>
    <dgm:pt modelId="{4892AA08-CB15-4960-A1D3-18A4A289F04F}" type="pres">
      <dgm:prSet presAssocID="{41B44645-0CCF-4DD8-BF37-8A9E7CEE438F}" presName="background" presStyleLbl="node0" presStyleIdx="2" presStyleCnt="4"/>
      <dgm:spPr/>
    </dgm:pt>
    <dgm:pt modelId="{0AD15718-E5AF-49EB-8080-CC857624CD88}" type="pres">
      <dgm:prSet presAssocID="{41B44645-0CCF-4DD8-BF37-8A9E7CEE438F}" presName="text" presStyleLbl="fgAcc0" presStyleIdx="2" presStyleCnt="4">
        <dgm:presLayoutVars>
          <dgm:chPref val="3"/>
        </dgm:presLayoutVars>
      </dgm:prSet>
      <dgm:spPr/>
    </dgm:pt>
    <dgm:pt modelId="{76778D7A-DDD0-4D31-B32F-FFC3759444C0}" type="pres">
      <dgm:prSet presAssocID="{41B44645-0CCF-4DD8-BF37-8A9E7CEE438F}" presName="hierChild2" presStyleCnt="0"/>
      <dgm:spPr/>
    </dgm:pt>
    <dgm:pt modelId="{B219FEA0-CFC6-4309-A99B-868969AD2D97}" type="pres">
      <dgm:prSet presAssocID="{2B43F062-0BDD-478F-8504-F35F71912B00}" presName="hierRoot1" presStyleCnt="0"/>
      <dgm:spPr/>
    </dgm:pt>
    <dgm:pt modelId="{5C8BDA50-4F6D-4E91-BB55-1858DB1F0708}" type="pres">
      <dgm:prSet presAssocID="{2B43F062-0BDD-478F-8504-F35F71912B00}" presName="composite" presStyleCnt="0"/>
      <dgm:spPr/>
    </dgm:pt>
    <dgm:pt modelId="{32AFD66B-D5AF-46F1-B7BE-9F270C125C2C}" type="pres">
      <dgm:prSet presAssocID="{2B43F062-0BDD-478F-8504-F35F71912B00}" presName="background" presStyleLbl="node0" presStyleIdx="3" presStyleCnt="4"/>
      <dgm:spPr/>
    </dgm:pt>
    <dgm:pt modelId="{F0E4D422-6ED8-43D5-A399-675816E50673}" type="pres">
      <dgm:prSet presAssocID="{2B43F062-0BDD-478F-8504-F35F71912B00}" presName="text" presStyleLbl="fgAcc0" presStyleIdx="3" presStyleCnt="4">
        <dgm:presLayoutVars>
          <dgm:chPref val="3"/>
        </dgm:presLayoutVars>
      </dgm:prSet>
      <dgm:spPr/>
    </dgm:pt>
    <dgm:pt modelId="{2CD0D3FB-6E62-4B11-9973-357EBFCC5ACC}" type="pres">
      <dgm:prSet presAssocID="{2B43F062-0BDD-478F-8504-F35F71912B00}" presName="hierChild2" presStyleCnt="0"/>
      <dgm:spPr/>
    </dgm:pt>
  </dgm:ptLst>
  <dgm:cxnLst>
    <dgm:cxn modelId="{94160418-8C73-4BC1-9266-5C3752542287}" srcId="{6B19706E-AC93-4C6C-BF6D-310FBE667A0A}" destId="{E39F31A3-4809-4518-B52F-BB1D38EE79EE}" srcOrd="0" destOrd="0" parTransId="{E137AAB1-9132-4B85-A74A-2737CC6E0E95}" sibTransId="{FBA14E9D-2589-468C-AB19-732EBFF3162B}"/>
    <dgm:cxn modelId="{0C3E271A-2173-4B05-8DFC-9D791BA1740C}" type="presOf" srcId="{2B43F062-0BDD-478F-8504-F35F71912B00}" destId="{F0E4D422-6ED8-43D5-A399-675816E50673}" srcOrd="0" destOrd="0" presId="urn:microsoft.com/office/officeart/2005/8/layout/hierarchy1"/>
    <dgm:cxn modelId="{71812820-5921-4B03-92A2-71D1E2BFEF9E}" type="presOf" srcId="{41B44645-0CCF-4DD8-BF37-8A9E7CEE438F}" destId="{0AD15718-E5AF-49EB-8080-CC857624CD88}" srcOrd="0" destOrd="0" presId="urn:microsoft.com/office/officeart/2005/8/layout/hierarchy1"/>
    <dgm:cxn modelId="{EEE86947-C662-4838-98C4-E8EAB5CA6D4E}" srcId="{6B19706E-AC93-4C6C-BF6D-310FBE667A0A}" destId="{057B4540-74B9-4DC3-BC03-FB9AE9C1AF8A}" srcOrd="1" destOrd="0" parTransId="{4113E3A2-2E72-4A9B-855D-99D2D9C738F4}" sibTransId="{8DECDCE6-A696-4B5D-A828-6C9532787EAD}"/>
    <dgm:cxn modelId="{E5315E51-AD3E-45B3-ADEF-77FF45F628F1}" srcId="{6B19706E-AC93-4C6C-BF6D-310FBE667A0A}" destId="{41B44645-0CCF-4DD8-BF37-8A9E7CEE438F}" srcOrd="2" destOrd="0" parTransId="{7CDF99EE-7366-44C5-A50D-C9D7A78140E3}" sibTransId="{9ABF85F2-CDA3-438F-B661-EA3E0A9C5714}"/>
    <dgm:cxn modelId="{DCFD67A4-8660-4A04-B05A-8A87BAA93544}" type="presOf" srcId="{E39F31A3-4809-4518-B52F-BB1D38EE79EE}" destId="{41E2B5CA-526E-4250-94E1-6E38012BC897}" srcOrd="0" destOrd="0" presId="urn:microsoft.com/office/officeart/2005/8/layout/hierarchy1"/>
    <dgm:cxn modelId="{57D036BF-8D46-4AFE-A15D-418C7F0DE0DB}" srcId="{6B19706E-AC93-4C6C-BF6D-310FBE667A0A}" destId="{2B43F062-0BDD-478F-8504-F35F71912B00}" srcOrd="3" destOrd="0" parTransId="{4A34ED82-D144-44E1-95BE-403AC57A6C38}" sibTransId="{EB544CE6-F0A9-4243-9ABA-6B8589B9842A}"/>
    <dgm:cxn modelId="{A043FBEA-BBC3-4E49-900F-F44E6EA34A71}" type="presOf" srcId="{6B19706E-AC93-4C6C-BF6D-310FBE667A0A}" destId="{2EEA3601-35B0-484A-9616-CEFDC0A0EC9E}" srcOrd="0" destOrd="0" presId="urn:microsoft.com/office/officeart/2005/8/layout/hierarchy1"/>
    <dgm:cxn modelId="{757571F5-355A-414E-8767-BF8DE60DE58D}" type="presOf" srcId="{057B4540-74B9-4DC3-BC03-FB9AE9C1AF8A}" destId="{543726C3-32EE-4637-BD61-2F6DE38D4282}" srcOrd="0" destOrd="0" presId="urn:microsoft.com/office/officeart/2005/8/layout/hierarchy1"/>
    <dgm:cxn modelId="{7B58A102-B94F-4052-AF06-5FB6243A8DD7}" type="presParOf" srcId="{2EEA3601-35B0-484A-9616-CEFDC0A0EC9E}" destId="{85D3C54D-C76C-4893-AA05-1F2F2B00A473}" srcOrd="0" destOrd="0" presId="urn:microsoft.com/office/officeart/2005/8/layout/hierarchy1"/>
    <dgm:cxn modelId="{69A7694A-B584-40B9-9D4B-79411D694F1E}" type="presParOf" srcId="{85D3C54D-C76C-4893-AA05-1F2F2B00A473}" destId="{7C8C8E3E-33A6-4C0A-B629-7FEB2F16868E}" srcOrd="0" destOrd="0" presId="urn:microsoft.com/office/officeart/2005/8/layout/hierarchy1"/>
    <dgm:cxn modelId="{DC3BEBAE-0273-41C1-BCA5-356D465F1675}" type="presParOf" srcId="{7C8C8E3E-33A6-4C0A-B629-7FEB2F16868E}" destId="{E2849B5E-AAD4-402C-9931-C47D203AE2B2}" srcOrd="0" destOrd="0" presId="urn:microsoft.com/office/officeart/2005/8/layout/hierarchy1"/>
    <dgm:cxn modelId="{4E0E5A33-5F0C-4056-9733-155C5A0C4BC1}" type="presParOf" srcId="{7C8C8E3E-33A6-4C0A-B629-7FEB2F16868E}" destId="{41E2B5CA-526E-4250-94E1-6E38012BC897}" srcOrd="1" destOrd="0" presId="urn:microsoft.com/office/officeart/2005/8/layout/hierarchy1"/>
    <dgm:cxn modelId="{CBDCB13D-5D99-4753-9FBF-2B67114AAFD2}" type="presParOf" srcId="{85D3C54D-C76C-4893-AA05-1F2F2B00A473}" destId="{BD11009A-F5CC-4E38-8706-EE7BD009388C}" srcOrd="1" destOrd="0" presId="urn:microsoft.com/office/officeart/2005/8/layout/hierarchy1"/>
    <dgm:cxn modelId="{1CFC8377-1189-4736-B264-41E5A7EC14C8}" type="presParOf" srcId="{2EEA3601-35B0-484A-9616-CEFDC0A0EC9E}" destId="{5D264B18-6483-40B9-B750-50852B92CDBE}" srcOrd="1" destOrd="0" presId="urn:microsoft.com/office/officeart/2005/8/layout/hierarchy1"/>
    <dgm:cxn modelId="{5EFA8DE1-A771-476F-B37D-97AE2961723A}" type="presParOf" srcId="{5D264B18-6483-40B9-B750-50852B92CDBE}" destId="{8F3C207A-E326-4B51-8881-3C0ECF09B6BA}" srcOrd="0" destOrd="0" presId="urn:microsoft.com/office/officeart/2005/8/layout/hierarchy1"/>
    <dgm:cxn modelId="{466B699F-161E-4529-8E7C-7AE03C0ED033}" type="presParOf" srcId="{8F3C207A-E326-4B51-8881-3C0ECF09B6BA}" destId="{C79D29A7-3022-43CD-8610-A2F26EEA81CB}" srcOrd="0" destOrd="0" presId="urn:microsoft.com/office/officeart/2005/8/layout/hierarchy1"/>
    <dgm:cxn modelId="{CAA2737F-FA0D-4252-84DB-5E2245B0958D}" type="presParOf" srcId="{8F3C207A-E326-4B51-8881-3C0ECF09B6BA}" destId="{543726C3-32EE-4637-BD61-2F6DE38D4282}" srcOrd="1" destOrd="0" presId="urn:microsoft.com/office/officeart/2005/8/layout/hierarchy1"/>
    <dgm:cxn modelId="{EB05BC14-A95E-43AF-ABCB-A24E11FD6F9E}" type="presParOf" srcId="{5D264B18-6483-40B9-B750-50852B92CDBE}" destId="{9FB63B78-05CD-4189-8145-3658BA987760}" srcOrd="1" destOrd="0" presId="urn:microsoft.com/office/officeart/2005/8/layout/hierarchy1"/>
    <dgm:cxn modelId="{4542D543-B1F1-482A-95BE-140870E6035A}" type="presParOf" srcId="{2EEA3601-35B0-484A-9616-CEFDC0A0EC9E}" destId="{AD8AAF53-2A68-407A-869E-58F9C12B77FE}" srcOrd="2" destOrd="0" presId="urn:microsoft.com/office/officeart/2005/8/layout/hierarchy1"/>
    <dgm:cxn modelId="{46D07D41-3797-4A36-A52B-B04EC3D5915B}" type="presParOf" srcId="{AD8AAF53-2A68-407A-869E-58F9C12B77FE}" destId="{A58099B4-9AE2-4397-B235-213A30C9B4FF}" srcOrd="0" destOrd="0" presId="urn:microsoft.com/office/officeart/2005/8/layout/hierarchy1"/>
    <dgm:cxn modelId="{D7319B3A-E4F2-46A4-A887-F8725F1AC5FB}" type="presParOf" srcId="{A58099B4-9AE2-4397-B235-213A30C9B4FF}" destId="{4892AA08-CB15-4960-A1D3-18A4A289F04F}" srcOrd="0" destOrd="0" presId="urn:microsoft.com/office/officeart/2005/8/layout/hierarchy1"/>
    <dgm:cxn modelId="{3ACD2637-517F-43EF-B04B-EC8EAAA0C31D}" type="presParOf" srcId="{A58099B4-9AE2-4397-B235-213A30C9B4FF}" destId="{0AD15718-E5AF-49EB-8080-CC857624CD88}" srcOrd="1" destOrd="0" presId="urn:microsoft.com/office/officeart/2005/8/layout/hierarchy1"/>
    <dgm:cxn modelId="{702AC50E-A0FA-498D-B534-8ED18D7854E7}" type="presParOf" srcId="{AD8AAF53-2A68-407A-869E-58F9C12B77FE}" destId="{76778D7A-DDD0-4D31-B32F-FFC3759444C0}" srcOrd="1" destOrd="0" presId="urn:microsoft.com/office/officeart/2005/8/layout/hierarchy1"/>
    <dgm:cxn modelId="{C384F550-4A8A-4CD5-9863-15C88B4FBCC0}" type="presParOf" srcId="{2EEA3601-35B0-484A-9616-CEFDC0A0EC9E}" destId="{B219FEA0-CFC6-4309-A99B-868969AD2D97}" srcOrd="3" destOrd="0" presId="urn:microsoft.com/office/officeart/2005/8/layout/hierarchy1"/>
    <dgm:cxn modelId="{16E89918-758F-4BB7-8958-68D00746A31D}" type="presParOf" srcId="{B219FEA0-CFC6-4309-A99B-868969AD2D97}" destId="{5C8BDA50-4F6D-4E91-BB55-1858DB1F0708}" srcOrd="0" destOrd="0" presId="urn:microsoft.com/office/officeart/2005/8/layout/hierarchy1"/>
    <dgm:cxn modelId="{D866B85C-DCFA-4D98-8178-5F7F5B1B219F}" type="presParOf" srcId="{5C8BDA50-4F6D-4E91-BB55-1858DB1F0708}" destId="{32AFD66B-D5AF-46F1-B7BE-9F270C125C2C}" srcOrd="0" destOrd="0" presId="urn:microsoft.com/office/officeart/2005/8/layout/hierarchy1"/>
    <dgm:cxn modelId="{7EFCEE48-8920-4E66-9AEC-83FE4593762E}" type="presParOf" srcId="{5C8BDA50-4F6D-4E91-BB55-1858DB1F0708}" destId="{F0E4D422-6ED8-43D5-A399-675816E50673}" srcOrd="1" destOrd="0" presId="urn:microsoft.com/office/officeart/2005/8/layout/hierarchy1"/>
    <dgm:cxn modelId="{8631146A-8643-4ADF-8C24-898AF2311B24}" type="presParOf" srcId="{B219FEA0-CFC6-4309-A99B-868969AD2D97}" destId="{2CD0D3FB-6E62-4B11-9973-357EBFCC5AC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8C989E-E355-443C-8DD9-57DB77477169}">
      <dsp:nvSpPr>
        <dsp:cNvPr id="0" name=""/>
        <dsp:cNvSpPr/>
      </dsp:nvSpPr>
      <dsp:spPr>
        <a:xfrm>
          <a:off x="195832" y="502237"/>
          <a:ext cx="910537" cy="91053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80CD52-C346-4BC6-B3B3-AFEE249CF53F}">
      <dsp:nvSpPr>
        <dsp:cNvPr id="0" name=""/>
        <dsp:cNvSpPr/>
      </dsp:nvSpPr>
      <dsp:spPr>
        <a:xfrm>
          <a:off x="387045" y="693449"/>
          <a:ext cx="528112" cy="5281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5AB64B9-C984-4DA9-9FF6-28FF0629A68E}">
      <dsp:nvSpPr>
        <dsp:cNvPr id="0" name=""/>
        <dsp:cNvSpPr/>
      </dsp:nvSpPr>
      <dsp:spPr>
        <a:xfrm>
          <a:off x="1301485" y="502237"/>
          <a:ext cx="2146268" cy="91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cs-CZ" sz="1200" b="0" i="0" kern="1200"/>
            <a:t>PRAVOMOC A PŘÍSLUŠNOST</a:t>
          </a:r>
          <a:endParaRPr lang="en-US" sz="1200" kern="1200"/>
        </a:p>
      </dsp:txBody>
      <dsp:txXfrm>
        <a:off x="1301485" y="502237"/>
        <a:ext cx="2146268" cy="910537"/>
      </dsp:txXfrm>
    </dsp:sp>
    <dsp:sp modelId="{921305A1-29F1-4C6C-8BAA-EA3BD5170907}">
      <dsp:nvSpPr>
        <dsp:cNvPr id="0" name=""/>
        <dsp:cNvSpPr/>
      </dsp:nvSpPr>
      <dsp:spPr>
        <a:xfrm>
          <a:off x="3821724" y="502237"/>
          <a:ext cx="910537" cy="91053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1406D1-FCAF-4261-961B-E1524A7168B5}">
      <dsp:nvSpPr>
        <dsp:cNvPr id="0" name=""/>
        <dsp:cNvSpPr/>
      </dsp:nvSpPr>
      <dsp:spPr>
        <a:xfrm>
          <a:off x="4012937" y="693449"/>
          <a:ext cx="528112" cy="5281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B009262-72BD-42A1-A994-77DA0CA3D42B}">
      <dsp:nvSpPr>
        <dsp:cNvPr id="0" name=""/>
        <dsp:cNvSpPr/>
      </dsp:nvSpPr>
      <dsp:spPr>
        <a:xfrm>
          <a:off x="4927377" y="502237"/>
          <a:ext cx="2146268" cy="91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cs-CZ" sz="1200" b="0" i="0" kern="1200"/>
            <a:t>pravomoc – § 7</a:t>
          </a:r>
          <a:endParaRPr lang="en-US" sz="1200" kern="1200"/>
        </a:p>
      </dsp:txBody>
      <dsp:txXfrm>
        <a:off x="4927377" y="502237"/>
        <a:ext cx="2146268" cy="910537"/>
      </dsp:txXfrm>
    </dsp:sp>
    <dsp:sp modelId="{2765401F-39D6-4AA8-A0B2-6BE131B630D6}">
      <dsp:nvSpPr>
        <dsp:cNvPr id="0" name=""/>
        <dsp:cNvSpPr/>
      </dsp:nvSpPr>
      <dsp:spPr>
        <a:xfrm>
          <a:off x="7447616" y="502237"/>
          <a:ext cx="910537" cy="91053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B1E9A7-18E8-4BD9-8DC3-56A81DDDBF5E}">
      <dsp:nvSpPr>
        <dsp:cNvPr id="0" name=""/>
        <dsp:cNvSpPr/>
      </dsp:nvSpPr>
      <dsp:spPr>
        <a:xfrm>
          <a:off x="7638829" y="693449"/>
          <a:ext cx="528112" cy="5281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4D72576-BC1A-4872-AA9E-9484F65E06F3}">
      <dsp:nvSpPr>
        <dsp:cNvPr id="0" name=""/>
        <dsp:cNvSpPr/>
      </dsp:nvSpPr>
      <dsp:spPr>
        <a:xfrm>
          <a:off x="8553269" y="502237"/>
          <a:ext cx="2146268" cy="91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cs-CZ" sz="1200" b="0" i="0" kern="1200"/>
            <a:t>příslušnost - § 9</a:t>
          </a:r>
          <a:endParaRPr lang="en-US" sz="1200" kern="1200"/>
        </a:p>
      </dsp:txBody>
      <dsp:txXfrm>
        <a:off x="8553269" y="502237"/>
        <a:ext cx="2146268" cy="910537"/>
      </dsp:txXfrm>
    </dsp:sp>
    <dsp:sp modelId="{2AB3A7B7-2B7C-4DBF-8261-D4E39B911D71}">
      <dsp:nvSpPr>
        <dsp:cNvPr id="0" name=""/>
        <dsp:cNvSpPr/>
      </dsp:nvSpPr>
      <dsp:spPr>
        <a:xfrm>
          <a:off x="195832" y="1991502"/>
          <a:ext cx="910537" cy="91053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1A0BC4F-F46F-4096-B4CE-2953BD7547C8}">
      <dsp:nvSpPr>
        <dsp:cNvPr id="0" name=""/>
        <dsp:cNvSpPr/>
      </dsp:nvSpPr>
      <dsp:spPr>
        <a:xfrm>
          <a:off x="387045" y="2182715"/>
          <a:ext cx="528112" cy="5281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BBDE81F-EA86-49AB-9A2D-E6DFCA94F36C}">
      <dsp:nvSpPr>
        <dsp:cNvPr id="0" name=""/>
        <dsp:cNvSpPr/>
      </dsp:nvSpPr>
      <dsp:spPr>
        <a:xfrm>
          <a:off x="1301485" y="1991502"/>
          <a:ext cx="2146268" cy="91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cs-CZ" sz="1200" b="0" i="0" kern="1200"/>
            <a:t>ve sporech s mezinárodním prvkem je pravomoc českého soudu dána, je-li dána příslušnost - § 6 zák. č 91/2012 Sb.</a:t>
          </a:r>
          <a:endParaRPr lang="en-US" sz="1200" kern="1200"/>
        </a:p>
      </dsp:txBody>
      <dsp:txXfrm>
        <a:off x="1301485" y="1991502"/>
        <a:ext cx="2146268" cy="910537"/>
      </dsp:txXfrm>
    </dsp:sp>
    <dsp:sp modelId="{18D5CA70-2BD9-41F3-B178-460D08AA1D8D}">
      <dsp:nvSpPr>
        <dsp:cNvPr id="0" name=""/>
        <dsp:cNvSpPr/>
      </dsp:nvSpPr>
      <dsp:spPr>
        <a:xfrm>
          <a:off x="3821724" y="1991502"/>
          <a:ext cx="910537" cy="91053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A86101-7FAE-41FE-9A91-88242D281027}">
      <dsp:nvSpPr>
        <dsp:cNvPr id="0" name=""/>
        <dsp:cNvSpPr/>
      </dsp:nvSpPr>
      <dsp:spPr>
        <a:xfrm>
          <a:off x="4012937" y="2182715"/>
          <a:ext cx="528112" cy="5281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29A9796-ACE8-497F-8290-43862F861266}">
      <dsp:nvSpPr>
        <dsp:cNvPr id="0" name=""/>
        <dsp:cNvSpPr/>
      </dsp:nvSpPr>
      <dsp:spPr>
        <a:xfrm>
          <a:off x="4927377" y="1991502"/>
          <a:ext cx="2146268" cy="9105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533400">
            <a:lnSpc>
              <a:spcPct val="90000"/>
            </a:lnSpc>
            <a:spcBef>
              <a:spcPct val="0"/>
            </a:spcBef>
            <a:spcAft>
              <a:spcPct val="35000"/>
            </a:spcAft>
            <a:buNone/>
          </a:pPr>
          <a:r>
            <a:rPr lang="cs-CZ" sz="1200" b="0" i="0" kern="1200"/>
            <a:t>31 Cdo 260/98 – majetková účast v české společnosti</a:t>
          </a:r>
          <a:endParaRPr lang="en-US" sz="1200" kern="1200"/>
        </a:p>
      </dsp:txBody>
      <dsp:txXfrm>
        <a:off x="4927377" y="1991502"/>
        <a:ext cx="2146268" cy="9105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0B9757-356A-4CFE-A937-223FF2880643}">
      <dsp:nvSpPr>
        <dsp:cNvPr id="0" name=""/>
        <dsp:cNvSpPr/>
      </dsp:nvSpPr>
      <dsp:spPr>
        <a:xfrm>
          <a:off x="85120" y="162"/>
          <a:ext cx="4596484" cy="29187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2C1D2E-329E-43E1-8C86-5147BC6167BA}">
      <dsp:nvSpPr>
        <dsp:cNvPr id="0" name=""/>
        <dsp:cNvSpPr/>
      </dsp:nvSpPr>
      <dsp:spPr>
        <a:xfrm>
          <a:off x="595840" y="485346"/>
          <a:ext cx="4596484" cy="291876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cs-CZ" sz="2500" b="0" i="0" kern="1200"/>
            <a:t>místní nepříslušnost soud zkoumá pouze do skončení přípr. jednání, pokud neprovedl, pak k námitce účastníka před prvním úkonem ve věci § 105</a:t>
          </a:r>
          <a:endParaRPr lang="en-US" sz="2500" kern="1200"/>
        </a:p>
      </dsp:txBody>
      <dsp:txXfrm>
        <a:off x="681328" y="570834"/>
        <a:ext cx="4425508" cy="2747791"/>
      </dsp:txXfrm>
    </dsp:sp>
    <dsp:sp modelId="{0A376367-AC4D-4F9F-987E-A7169F860A50}">
      <dsp:nvSpPr>
        <dsp:cNvPr id="0" name=""/>
        <dsp:cNvSpPr/>
      </dsp:nvSpPr>
      <dsp:spPr>
        <a:xfrm>
          <a:off x="5703045" y="162"/>
          <a:ext cx="4596484" cy="29187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495F8A4-EB15-4699-A82A-CD70E6BA617F}">
      <dsp:nvSpPr>
        <dsp:cNvPr id="0" name=""/>
        <dsp:cNvSpPr/>
      </dsp:nvSpPr>
      <dsp:spPr>
        <a:xfrm>
          <a:off x="6213765" y="485346"/>
          <a:ext cx="4596484" cy="291876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cs-CZ" sz="2500" b="0" i="0" kern="1200"/>
            <a:t>věcná nepříslušnost – nelze-li odstranit, soud řízení zastaví, jinak postoupí (např. služební poměr – R 55/2005; 21 Cdo 1170/2008)</a:t>
          </a:r>
          <a:endParaRPr lang="en-US" sz="2500" kern="1200"/>
        </a:p>
      </dsp:txBody>
      <dsp:txXfrm>
        <a:off x="6299253" y="570834"/>
        <a:ext cx="4425508" cy="27477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849B5E-AAD4-402C-9931-C47D203AE2B2}">
      <dsp:nvSpPr>
        <dsp:cNvPr id="0" name=""/>
        <dsp:cNvSpPr/>
      </dsp:nvSpPr>
      <dsp:spPr>
        <a:xfrm>
          <a:off x="3192" y="858242"/>
          <a:ext cx="2279090" cy="144722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1E2B5CA-526E-4250-94E1-6E38012BC897}">
      <dsp:nvSpPr>
        <dsp:cNvPr id="0" name=""/>
        <dsp:cNvSpPr/>
      </dsp:nvSpPr>
      <dsp:spPr>
        <a:xfrm>
          <a:off x="256424" y="1098812"/>
          <a:ext cx="2279090" cy="144722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cs-CZ" sz="1900" b="0" i="0" kern="1200"/>
            <a:t>AKTIVNÍ A PASIVNÍ LEGITIMACE</a:t>
          </a:r>
          <a:endParaRPr lang="en-US" sz="1900" kern="1200"/>
        </a:p>
      </dsp:txBody>
      <dsp:txXfrm>
        <a:off x="298812" y="1141200"/>
        <a:ext cx="2194314" cy="1362446"/>
      </dsp:txXfrm>
    </dsp:sp>
    <dsp:sp modelId="{C79D29A7-3022-43CD-8610-A2F26EEA81CB}">
      <dsp:nvSpPr>
        <dsp:cNvPr id="0" name=""/>
        <dsp:cNvSpPr/>
      </dsp:nvSpPr>
      <dsp:spPr>
        <a:xfrm>
          <a:off x="2788746" y="858242"/>
          <a:ext cx="2279090" cy="144722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3726C3-32EE-4637-BD61-2F6DE38D4282}">
      <dsp:nvSpPr>
        <dsp:cNvPr id="0" name=""/>
        <dsp:cNvSpPr/>
      </dsp:nvSpPr>
      <dsp:spPr>
        <a:xfrm>
          <a:off x="3041978" y="1098812"/>
          <a:ext cx="2279090" cy="144722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cs-CZ" sz="1900" b="0" i="0" kern="1200"/>
            <a:t>účastníci řízení (žalobce, žalovaný)</a:t>
          </a:r>
          <a:endParaRPr lang="en-US" sz="1900" kern="1200"/>
        </a:p>
      </dsp:txBody>
      <dsp:txXfrm>
        <a:off x="3084366" y="1141200"/>
        <a:ext cx="2194314" cy="1362446"/>
      </dsp:txXfrm>
    </dsp:sp>
    <dsp:sp modelId="{4892AA08-CB15-4960-A1D3-18A4A289F04F}">
      <dsp:nvSpPr>
        <dsp:cNvPr id="0" name=""/>
        <dsp:cNvSpPr/>
      </dsp:nvSpPr>
      <dsp:spPr>
        <a:xfrm>
          <a:off x="5574301" y="858242"/>
          <a:ext cx="2279090" cy="144722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D15718-E5AF-49EB-8080-CC857624CD88}">
      <dsp:nvSpPr>
        <dsp:cNvPr id="0" name=""/>
        <dsp:cNvSpPr/>
      </dsp:nvSpPr>
      <dsp:spPr>
        <a:xfrm>
          <a:off x="5827533" y="1098812"/>
          <a:ext cx="2279090" cy="144722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cs-CZ" sz="1900" b="0" i="0" kern="1200"/>
            <a:t>zastoupení státu (Česká republika – příslušné ministerstvo)</a:t>
          </a:r>
          <a:endParaRPr lang="en-US" sz="1900" kern="1200"/>
        </a:p>
      </dsp:txBody>
      <dsp:txXfrm>
        <a:off x="5869921" y="1141200"/>
        <a:ext cx="2194314" cy="1362446"/>
      </dsp:txXfrm>
    </dsp:sp>
    <dsp:sp modelId="{32AFD66B-D5AF-46F1-B7BE-9F270C125C2C}">
      <dsp:nvSpPr>
        <dsp:cNvPr id="0" name=""/>
        <dsp:cNvSpPr/>
      </dsp:nvSpPr>
      <dsp:spPr>
        <a:xfrm>
          <a:off x="8359855" y="858242"/>
          <a:ext cx="2279090" cy="1447222"/>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0E4D422-6ED8-43D5-A399-675816E50673}">
      <dsp:nvSpPr>
        <dsp:cNvPr id="0" name=""/>
        <dsp:cNvSpPr/>
      </dsp:nvSpPr>
      <dsp:spPr>
        <a:xfrm>
          <a:off x="8613087" y="1098812"/>
          <a:ext cx="2279090" cy="1447222"/>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cs-CZ" sz="1900" b="0" i="0" kern="1200"/>
            <a:t>organizační složka (nemá právní subjektivitu)</a:t>
          </a:r>
          <a:endParaRPr lang="en-US" sz="1900" kern="1200"/>
        </a:p>
      </dsp:txBody>
      <dsp:txXfrm>
        <a:off x="8655475" y="1141200"/>
        <a:ext cx="2194314" cy="136244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cs-CZ"/>
              <a:t>Kliknutím lze upravit styl.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3"/>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9796027F-7875-4030-9381-8BD8C4F21935}"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9796027F-7875-4030-9381-8BD8C4F21935}" type="datetimeFigureOut">
              <a:rPr lang="en-US" dirty="0"/>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796027F-7875-4030-9381-8BD8C4F21935}" type="datetimeFigureOut">
              <a:rPr lang="en-US" dirty="0"/>
              <a:t>9/13/2026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cs-CZ"/>
              <a:t>Kliknutím lze upravit styl.</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7" name="Date Placeholder 4"/>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cs-CZ"/>
              <a:t>Kliknutím lze upravit styl.</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4509A250-FF31-4206-8172-F9D3106AACB1}" type="datetimeFigureOut">
              <a:rPr lang="en-US" dirty="0"/>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ek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cs-CZ"/>
              <a:t>Kliknutím lze upravit styl.</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4509A250-FF31-4206-8172-F9D3106AACB1}" type="datetimeFigureOut">
              <a:rPr lang="en-US" dirty="0"/>
              <a:t>9/13/2026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cs-CZ"/>
              <a:t>Kliknutím lze upravit styl.</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cs-CZ"/>
              <a:t>Kliknutím lze upravit styl.</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cs-CZ"/>
              <a:t>Kliknutím lze upravit styly předlohy textu.</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loupc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cs-CZ"/>
              <a:t>Kliknutím lze upravit styl.</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9/13/2026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sloupce s obrázk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cs-CZ"/>
              <a:t>Kliknutím lze upravit styl.</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9/13/2026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nchorCtr="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cs-CZ"/>
              <a:t>Kliknutím lze upravit styl.</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9/13/2026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cs-CZ"/>
              <a:t>Kliknutím lze upravit styl.</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AAD347D-5ACD-4C99-B74B-A9C85AD731AF}" type="datetimeFigureOut">
              <a:rPr lang="en-US" dirty="0"/>
              <a:t>9/13/2026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https://www.aspi.cz/products/lawText/4/315714/0/2/ASPI%253A/2/1993%20Sb.%2523%25C8l/.36.1" TargetMode="Externa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https://www.aspi.cz/products/lawText/4/315714/0/2/ASPI%253A/99/1963%20Sb.%2523268.1.h"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hyperlink" Target="https://www.aspi.cz/products/lawText/1/30398/1/2/ASPI%253A/99/1963%20Sb.%2523100.2" TargetMode="External"/><Relationship Id="rId2" Type="http://schemas.openxmlformats.org/officeDocument/2006/relationships/hyperlink" Target="https://www.aspi.cz/products/lawText/1/30398/1/2/ASPI%253A/202/2012%20Sb.%2523"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www.aspi.cz/products/lawText/1/30398/1/2/ASPI%253A/99/1963%20Sb.%2523110" TargetMode="External"/><Relationship Id="rId7" Type="http://schemas.openxmlformats.org/officeDocument/2006/relationships/hyperlink" Target="https://www.aspi.cz/products/lawText/1/30398/1/2/ASPI%253A/99/1963%20Sb.%2523173.2" TargetMode="External"/><Relationship Id="rId2" Type="http://schemas.openxmlformats.org/officeDocument/2006/relationships/hyperlink" Target="https://www.aspi.cz/products/lawText/1/30398/1/2/ASPI%253A/99/1963%20Sb.%2523109" TargetMode="External"/><Relationship Id="rId1" Type="http://schemas.openxmlformats.org/officeDocument/2006/relationships/slideLayout" Target="../slideLayouts/slideLayout2.xml"/><Relationship Id="rId6" Type="http://schemas.openxmlformats.org/officeDocument/2006/relationships/hyperlink" Target="https://www.aspi.cz/products/lawText/1/30398/1/2/ASPI%253A/99/1963%20Sb.%2523100.2" TargetMode="External"/><Relationship Id="rId5" Type="http://schemas.openxmlformats.org/officeDocument/2006/relationships/hyperlink" Target="https://www.aspi.cz/products/lawText/1/30398/1/2/ASPI%253A/99/1963%20Sb.%252350d" TargetMode="External"/><Relationship Id="rId4" Type="http://schemas.openxmlformats.org/officeDocument/2006/relationships/hyperlink" Target="https://www.aspi.cz/products/lawText/1/30398/1/2/ASPI%253A/99/1963%20Sb.%2523114b"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hyperlink" Target="https://www.aspi.cz/products/lawText/1/30398/1/2/ASPI%253A/99/1963%20Sb.%2523175.4" TargetMode="External"/><Relationship Id="rId2" Type="http://schemas.openxmlformats.org/officeDocument/2006/relationships/hyperlink" Target="https://www.aspi.cz/products/lawText/1/30398/1/2/ASPI%253A/99/1963%20Sb.%2523118b" TargetMode="External"/><Relationship Id="rId1" Type="http://schemas.openxmlformats.org/officeDocument/2006/relationships/slideLayout" Target="../slideLayouts/slideLayout2.xml"/><Relationship Id="rId4" Type="http://schemas.openxmlformats.org/officeDocument/2006/relationships/hyperlink" Target="https://www.aspi.cz/products/lawText/1/30398/1/2/ASPI%253A/99/1963%20Sb.%2523205a" TargetMode="Externa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8" Type="http://schemas.openxmlformats.org/officeDocument/2006/relationships/hyperlink" Target="https://www.aspi.cz/products/lawText/4/33518/1/JUD%253A/JUD32876CZ" TargetMode="External"/><Relationship Id="rId3" Type="http://schemas.openxmlformats.org/officeDocument/2006/relationships/image" Target="../media/image3.png"/><Relationship Id="rId7" Type="http://schemas.openxmlformats.org/officeDocument/2006/relationships/hyperlink" Target="https://www.aspi.cz/products/lawText/4/33518/1/JUD%253A/JUD31200CZ" TargetMode="Externa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https://www.aspi.cz/products/lawText/4/33518/1/JUD%253A/JUD31147CZ" TargetMode="External"/><Relationship Id="rId5" Type="http://schemas.openxmlformats.org/officeDocument/2006/relationships/image" Target="../media/image5.png"/><Relationship Id="rId10" Type="http://schemas.openxmlformats.org/officeDocument/2006/relationships/hyperlink" Target="https://www.aspi.cz/products/lawText/4/33518/1/JUD%253A/JUD33427CZ" TargetMode="External"/><Relationship Id="rId4" Type="http://schemas.openxmlformats.org/officeDocument/2006/relationships/image" Target="../media/image4.png"/><Relationship Id="rId9" Type="http://schemas.openxmlformats.org/officeDocument/2006/relationships/hyperlink" Target="https://www.aspi.cz/products/lawText/4/33518/1/JUD%253A/JUD33422CZ" TargetMode="External"/></Relationships>
</file>

<file path=ppt/slides/_rels/slide97.xml.rels><?xml version="1.0" encoding="UTF-8" standalone="yes"?>
<Relationships xmlns="http://schemas.openxmlformats.org/package/2006/relationships"><Relationship Id="rId8" Type="http://schemas.openxmlformats.org/officeDocument/2006/relationships/hyperlink" Target="https://www.aspi.cz/products/lawText/4/33518/1/JUD%253A/JUD31474CZ" TargetMode="External"/><Relationship Id="rId13" Type="http://schemas.openxmlformats.org/officeDocument/2006/relationships/hyperlink" Target="https://www.aspi.cz/products/lawText/4/33518/1/JUD%253A/JUD32876CZ" TargetMode="External"/><Relationship Id="rId3" Type="http://schemas.openxmlformats.org/officeDocument/2006/relationships/image" Target="../media/image3.png"/><Relationship Id="rId7" Type="http://schemas.openxmlformats.org/officeDocument/2006/relationships/hyperlink" Target="https://www.aspi.cz/products/lawText/4/33518/1/JUD%253A/JUD31084CZ" TargetMode="External"/><Relationship Id="rId12" Type="http://schemas.openxmlformats.org/officeDocument/2006/relationships/hyperlink" Target="https://www.aspi.cz/products/lawText/4/33518/1/JUD%253A/JUD32474CZ" TargetMode="External"/><Relationship Id="rId2" Type="http://schemas.openxmlformats.org/officeDocument/2006/relationships/image" Target="../media/image2.png"/><Relationship Id="rId1" Type="http://schemas.openxmlformats.org/officeDocument/2006/relationships/slideLayout" Target="../slideLayouts/slideLayout6.xml"/><Relationship Id="rId6" Type="http://schemas.openxmlformats.org/officeDocument/2006/relationships/hyperlink" Target="https://www.aspi.cz/products/lawText/4/33518/1/JUD%253A/JUD31103CZ" TargetMode="External"/><Relationship Id="rId11" Type="http://schemas.openxmlformats.org/officeDocument/2006/relationships/hyperlink" Target="https://www.aspi.cz/products/lawText/4/33518/1/JUD%253A/JUD32263CZ" TargetMode="External"/><Relationship Id="rId5" Type="http://schemas.openxmlformats.org/officeDocument/2006/relationships/image" Target="../media/image5.png"/><Relationship Id="rId15" Type="http://schemas.openxmlformats.org/officeDocument/2006/relationships/hyperlink" Target="https://www.aspi.cz/products/lawText/4/33518/1/JUD%253A/JUD32931CZ" TargetMode="External"/><Relationship Id="rId10" Type="http://schemas.openxmlformats.org/officeDocument/2006/relationships/hyperlink" Target="https://www.aspi.cz/products/lawText/4/33518/1/JUD%253A/JUD32447CZ" TargetMode="External"/><Relationship Id="rId4" Type="http://schemas.openxmlformats.org/officeDocument/2006/relationships/image" Target="../media/image4.png"/><Relationship Id="rId9" Type="http://schemas.openxmlformats.org/officeDocument/2006/relationships/hyperlink" Target="https://www.aspi.cz/products/lawText/4/33518/1/JUD%253A/JUD31317CZ" TargetMode="External"/><Relationship Id="rId14" Type="http://schemas.openxmlformats.org/officeDocument/2006/relationships/hyperlink" Target="https://www.aspi.cz/products/lawText/4/33518/1/JUD%253A/JUD32700CZ"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24">
            <a:extLst>
              <a:ext uri="{FF2B5EF4-FFF2-40B4-BE49-F238E27FC236}">
                <a16:creationId xmlns:a16="http://schemas.microsoft.com/office/drawing/2014/main" id="{C72330AA-E11E-458E-8798-12C7F7738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0" name="Freeform 7">
            <a:extLst>
              <a:ext uri="{FF2B5EF4-FFF2-40B4-BE49-F238E27FC236}">
                <a16:creationId xmlns:a16="http://schemas.microsoft.com/office/drawing/2014/main" id="{A6BDC1B0-0C91-4230-BFEB-9C8ED19B9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2449"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chemeClr val="bg1">
                  <a:alpha val="20000"/>
                </a:schemeClr>
              </a:solidFill>
            </a:endParaRPr>
          </a:p>
        </p:txBody>
      </p:sp>
      <p:sp useBgFill="1">
        <p:nvSpPr>
          <p:cNvPr id="41" name="Freeform: Shape 28">
            <a:extLst>
              <a:ext uri="{FF2B5EF4-FFF2-40B4-BE49-F238E27FC236}">
                <a16:creationId xmlns:a16="http://schemas.microsoft.com/office/drawing/2014/main" id="{68E0A26E-4EA8-4E6C-97A2-7B6C1C13F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814824" y="480824"/>
            <a:ext cx="6858001" cy="5896352"/>
          </a:xfrm>
          <a:custGeom>
            <a:avLst/>
            <a:gdLst>
              <a:gd name="connsiteX0" fmla="*/ 6858001 w 6858001"/>
              <a:gd name="connsiteY0" fmla="*/ 1177 h 5896352"/>
              <a:gd name="connsiteX1" fmla="*/ 6858001 w 6858001"/>
              <a:gd name="connsiteY1" fmla="*/ 1344715 h 5896352"/>
              <a:gd name="connsiteX2" fmla="*/ 6858000 w 6858001"/>
              <a:gd name="connsiteY2" fmla="*/ 1344715 h 5896352"/>
              <a:gd name="connsiteX3" fmla="*/ 6858000 w 6858001"/>
              <a:gd name="connsiteY3" fmla="*/ 5896352 h 5896352"/>
              <a:gd name="connsiteX4" fmla="*/ 0 w 6858001"/>
              <a:gd name="connsiteY4" fmla="*/ 5896351 h 5896352"/>
              <a:gd name="connsiteX5" fmla="*/ 0 w 6858001"/>
              <a:gd name="connsiteY5" fmla="*/ 904459 h 5896352"/>
              <a:gd name="connsiteX6" fmla="*/ 1 w 6858001"/>
              <a:gd name="connsiteY6" fmla="*/ 904459 h 5896352"/>
              <a:gd name="connsiteX7" fmla="*/ 1 w 6858001"/>
              <a:gd name="connsiteY7" fmla="*/ 0 h 5896352"/>
              <a:gd name="connsiteX8" fmla="*/ 40463 w 6858001"/>
              <a:gd name="connsiteY8" fmla="*/ 5883 h 5896352"/>
              <a:gd name="connsiteX9" fmla="*/ 159107 w 6858001"/>
              <a:gd name="connsiteY9" fmla="*/ 23196 h 5896352"/>
              <a:gd name="connsiteX10" fmla="*/ 245518 w 6858001"/>
              <a:gd name="connsiteY10" fmla="*/ 35299 h 5896352"/>
              <a:gd name="connsiteX11" fmla="*/ 348388 w 6858001"/>
              <a:gd name="connsiteY11" fmla="*/ 48073 h 5896352"/>
              <a:gd name="connsiteX12" fmla="*/ 470460 w 6858001"/>
              <a:gd name="connsiteY12" fmla="*/ 63369 h 5896352"/>
              <a:gd name="connsiteX13" fmla="*/ 605563 w 6858001"/>
              <a:gd name="connsiteY13" fmla="*/ 79506 h 5896352"/>
              <a:gd name="connsiteX14" fmla="*/ 757810 w 6858001"/>
              <a:gd name="connsiteY14" fmla="*/ 96483 h 5896352"/>
              <a:gd name="connsiteX15" fmla="*/ 923774 w 6858001"/>
              <a:gd name="connsiteY15" fmla="*/ 114469 h 5896352"/>
              <a:gd name="connsiteX16" fmla="*/ 1104139 w 6858001"/>
              <a:gd name="connsiteY16" fmla="*/ 132454 h 5896352"/>
              <a:gd name="connsiteX17" fmla="*/ 1296163 w 6858001"/>
              <a:gd name="connsiteY17" fmla="*/ 150776 h 5896352"/>
              <a:gd name="connsiteX18" fmla="*/ 1503275 w 6858001"/>
              <a:gd name="connsiteY18" fmla="*/ 167753 h 5896352"/>
              <a:gd name="connsiteX19" fmla="*/ 1719988 w 6858001"/>
              <a:gd name="connsiteY19" fmla="*/ 184058 h 5896352"/>
              <a:gd name="connsiteX20" fmla="*/ 1949045 w 6858001"/>
              <a:gd name="connsiteY20" fmla="*/ 198849 h 5896352"/>
              <a:gd name="connsiteX21" fmla="*/ 2187703 w 6858001"/>
              <a:gd name="connsiteY21" fmla="*/ 212969 h 5896352"/>
              <a:gd name="connsiteX22" fmla="*/ 2436649 w 6858001"/>
              <a:gd name="connsiteY22" fmla="*/ 226248 h 5896352"/>
              <a:gd name="connsiteX23" fmla="*/ 2564208 w 6858001"/>
              <a:gd name="connsiteY23" fmla="*/ 230955 h 5896352"/>
              <a:gd name="connsiteX24" fmla="*/ 2694509 w 6858001"/>
              <a:gd name="connsiteY24" fmla="*/ 236165 h 5896352"/>
              <a:gd name="connsiteX25" fmla="*/ 2826868 w 6858001"/>
              <a:gd name="connsiteY25" fmla="*/ 241040 h 5896352"/>
              <a:gd name="connsiteX26" fmla="*/ 2959914 w 6858001"/>
              <a:gd name="connsiteY26" fmla="*/ 244234 h 5896352"/>
              <a:gd name="connsiteX27" fmla="*/ 3095702 w 6858001"/>
              <a:gd name="connsiteY27" fmla="*/ 247091 h 5896352"/>
              <a:gd name="connsiteX28" fmla="*/ 3232862 w 6858001"/>
              <a:gd name="connsiteY28" fmla="*/ 250117 h 5896352"/>
              <a:gd name="connsiteX29" fmla="*/ 3372765 w 6858001"/>
              <a:gd name="connsiteY29" fmla="*/ 252134 h 5896352"/>
              <a:gd name="connsiteX30" fmla="*/ 3514040 w 6858001"/>
              <a:gd name="connsiteY30" fmla="*/ 252134 h 5896352"/>
              <a:gd name="connsiteX31" fmla="*/ 3656686 w 6858001"/>
              <a:gd name="connsiteY31" fmla="*/ 253142 h 5896352"/>
              <a:gd name="connsiteX32" fmla="*/ 3800704 w 6858001"/>
              <a:gd name="connsiteY32" fmla="*/ 252134 h 5896352"/>
              <a:gd name="connsiteX33" fmla="*/ 3946780 w 6858001"/>
              <a:gd name="connsiteY33" fmla="*/ 250117 h 5896352"/>
              <a:gd name="connsiteX34" fmla="*/ 4092855 w 6858001"/>
              <a:gd name="connsiteY34" fmla="*/ 248268 h 5896352"/>
              <a:gd name="connsiteX35" fmla="*/ 4240988 w 6858001"/>
              <a:gd name="connsiteY35" fmla="*/ 244234 h 5896352"/>
              <a:gd name="connsiteX36" fmla="*/ 4390492 w 6858001"/>
              <a:gd name="connsiteY36" fmla="*/ 240032 h 5896352"/>
              <a:gd name="connsiteX37" fmla="*/ 4539997 w 6858001"/>
              <a:gd name="connsiteY37" fmla="*/ 235157 h 5896352"/>
              <a:gd name="connsiteX38" fmla="*/ 4690873 w 6858001"/>
              <a:gd name="connsiteY38" fmla="*/ 228266 h 5896352"/>
              <a:gd name="connsiteX39" fmla="*/ 4843120 w 6858001"/>
              <a:gd name="connsiteY39" fmla="*/ 220029 h 5896352"/>
              <a:gd name="connsiteX40" fmla="*/ 4996054 w 6858001"/>
              <a:gd name="connsiteY40" fmla="*/ 212129 h 5896352"/>
              <a:gd name="connsiteX41" fmla="*/ 5148987 w 6858001"/>
              <a:gd name="connsiteY41" fmla="*/ 202044 h 5896352"/>
              <a:gd name="connsiteX42" fmla="*/ 5303978 w 6858001"/>
              <a:gd name="connsiteY42" fmla="*/ 189941 h 5896352"/>
              <a:gd name="connsiteX43" fmla="*/ 5456911 w 6858001"/>
              <a:gd name="connsiteY43" fmla="*/ 177839 h 5896352"/>
              <a:gd name="connsiteX44" fmla="*/ 5612588 w 6858001"/>
              <a:gd name="connsiteY44" fmla="*/ 163887 h 5896352"/>
              <a:gd name="connsiteX45" fmla="*/ 5768950 w 6858001"/>
              <a:gd name="connsiteY45" fmla="*/ 148591 h 5896352"/>
              <a:gd name="connsiteX46" fmla="*/ 5923255 w 6858001"/>
              <a:gd name="connsiteY46" fmla="*/ 132455 h 5896352"/>
              <a:gd name="connsiteX47" fmla="*/ 6079618 w 6858001"/>
              <a:gd name="connsiteY47" fmla="*/ 113629 h 5896352"/>
              <a:gd name="connsiteX48" fmla="*/ 6235294 w 6858001"/>
              <a:gd name="connsiteY48" fmla="*/ 93458 h 5896352"/>
              <a:gd name="connsiteX49" fmla="*/ 6391657 w 6858001"/>
              <a:gd name="connsiteY49" fmla="*/ 73455 h 5896352"/>
              <a:gd name="connsiteX50" fmla="*/ 6547333 w 6858001"/>
              <a:gd name="connsiteY50" fmla="*/ 50091 h 5896352"/>
              <a:gd name="connsiteX51" fmla="*/ 6702324 w 6858001"/>
              <a:gd name="connsiteY51" fmla="*/ 26222 h 589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896352">
                <a:moveTo>
                  <a:pt x="6858001" y="1177"/>
                </a:moveTo>
                <a:lnTo>
                  <a:pt x="6858001" y="1344715"/>
                </a:lnTo>
                <a:lnTo>
                  <a:pt x="6858000" y="1344715"/>
                </a:lnTo>
                <a:lnTo>
                  <a:pt x="6858000" y="5896352"/>
                </a:lnTo>
                <a:lnTo>
                  <a:pt x="0" y="5896351"/>
                </a:lnTo>
                <a:lnTo>
                  <a:pt x="0" y="904459"/>
                </a:lnTo>
                <a:lnTo>
                  <a:pt x="1" y="904459"/>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cs-CZ"/>
          </a:p>
        </p:txBody>
      </p:sp>
      <p:sp>
        <p:nvSpPr>
          <p:cNvPr id="42" name="Rectangle 30">
            <a:extLst>
              <a:ext uri="{FF2B5EF4-FFF2-40B4-BE49-F238E27FC236}">
                <a16:creationId xmlns:a16="http://schemas.microsoft.com/office/drawing/2014/main" id="{C1841CC0-B7A9-4828-B82F-9C6B433BD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grpSp>
        <p:nvGrpSpPr>
          <p:cNvPr id="33" name="Group 32">
            <a:extLst>
              <a:ext uri="{FF2B5EF4-FFF2-40B4-BE49-F238E27FC236}">
                <a16:creationId xmlns:a16="http://schemas.microsoft.com/office/drawing/2014/main" id="{08E05919-D800-40FD-A3BD-4B9CC4078E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428412" cy="6858000"/>
            <a:chOff x="0" y="0"/>
            <a:chExt cx="11428412" cy="6858000"/>
          </a:xfrm>
        </p:grpSpPr>
        <p:pic>
          <p:nvPicPr>
            <p:cNvPr id="34" name="Picture 33">
              <a:extLst>
                <a:ext uri="{FF2B5EF4-FFF2-40B4-BE49-F238E27FC236}">
                  <a16:creationId xmlns:a16="http://schemas.microsoft.com/office/drawing/2014/main" id="{DE70C79C-8688-4786-8FCD-43A4B5D5B7D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35" name="Picture 34">
              <a:extLst>
                <a:ext uri="{FF2B5EF4-FFF2-40B4-BE49-F238E27FC236}">
                  <a16:creationId xmlns:a16="http://schemas.microsoft.com/office/drawing/2014/main" id="{9A6338A0-2BDA-4E79-A762-AAD8608C0C2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36" name="Oval 35">
              <a:extLst>
                <a:ext uri="{FF2B5EF4-FFF2-40B4-BE49-F238E27FC236}">
                  <a16:creationId xmlns:a16="http://schemas.microsoft.com/office/drawing/2014/main" id="{B685624D-3645-4129-9FF6-0C59DBF23B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tx2">
                    <a:alpha val="7000"/>
                    <a:lumMod val="60000"/>
                    <a:lumOff val="40000"/>
                  </a:schemeClr>
                </a:gs>
                <a:gs pos="69000">
                  <a:schemeClr val="tx2">
                    <a:alpha val="0"/>
                    <a:lumMod val="60000"/>
                    <a:lumOff val="40000"/>
                  </a:schemeClr>
                </a:gs>
                <a:gs pos="36000">
                  <a:schemeClr val="tx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37" name="Picture 36">
              <a:extLst>
                <a:ext uri="{FF2B5EF4-FFF2-40B4-BE49-F238E27FC236}">
                  <a16:creationId xmlns:a16="http://schemas.microsoft.com/office/drawing/2014/main" id="{03F24C1B-E4C1-43E7-84B3-DD476F38366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38" name="Picture 37">
              <a:extLst>
                <a:ext uri="{FF2B5EF4-FFF2-40B4-BE49-F238E27FC236}">
                  <a16:creationId xmlns:a16="http://schemas.microsoft.com/office/drawing/2014/main" id="{8725CE5D-088A-4522-9817-4B485D6E7F8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grpSp>
      <p:sp>
        <p:nvSpPr>
          <p:cNvPr id="2" name="Nadpis 1"/>
          <p:cNvSpPr>
            <a:spLocks noGrp="1"/>
          </p:cNvSpPr>
          <p:nvPr>
            <p:ph type="ctrTitle"/>
          </p:nvPr>
        </p:nvSpPr>
        <p:spPr>
          <a:xfrm>
            <a:off x="1154955" y="1447800"/>
            <a:ext cx="4752399" cy="3329581"/>
          </a:xfrm>
        </p:spPr>
        <p:txBody>
          <a:bodyPr>
            <a:normAutofit/>
          </a:bodyPr>
          <a:lstStyle/>
          <a:p>
            <a:pPr>
              <a:lnSpc>
                <a:spcPct val="90000"/>
              </a:lnSpc>
            </a:pPr>
            <a:r>
              <a:rPr lang="cs-CZ" sz="6100">
                <a:solidFill>
                  <a:srgbClr val="EBEBEB"/>
                </a:solidFill>
              </a:rPr>
              <a:t>ADVOKÁT V CIVILNÍM ŘÍZENÍ I. a II. </a:t>
            </a:r>
          </a:p>
        </p:txBody>
      </p:sp>
      <p:sp>
        <p:nvSpPr>
          <p:cNvPr id="3" name="Podnadpis 2"/>
          <p:cNvSpPr>
            <a:spLocks noGrp="1"/>
          </p:cNvSpPr>
          <p:nvPr>
            <p:ph type="subTitle" idx="1"/>
          </p:nvPr>
        </p:nvSpPr>
        <p:spPr>
          <a:xfrm>
            <a:off x="1154956" y="4777380"/>
            <a:ext cx="4752398" cy="861420"/>
          </a:xfrm>
        </p:spPr>
        <p:txBody>
          <a:bodyPr>
            <a:normAutofit/>
          </a:bodyPr>
          <a:lstStyle/>
          <a:p>
            <a:pPr>
              <a:lnSpc>
                <a:spcPct val="90000"/>
              </a:lnSpc>
            </a:pPr>
            <a:r>
              <a:rPr lang="cs-CZ" sz="1400" dirty="0">
                <a:solidFill>
                  <a:schemeClr val="tx2">
                    <a:lumMod val="40000"/>
                    <a:lumOff val="60000"/>
                  </a:schemeClr>
                </a:solidFill>
              </a:rPr>
              <a:t>JUDR. KLÁRA KOŘÍNKOVÁ, PH.D., ADVOKÁTKA, Praha 2</a:t>
            </a:r>
          </a:p>
          <a:p>
            <a:pPr>
              <a:lnSpc>
                <a:spcPct val="90000"/>
              </a:lnSpc>
            </a:pPr>
            <a:r>
              <a:rPr lang="cs-CZ" sz="1400" dirty="0">
                <a:solidFill>
                  <a:schemeClr val="tx2">
                    <a:lumMod val="40000"/>
                    <a:lumOff val="60000"/>
                  </a:schemeClr>
                </a:solidFill>
              </a:rPr>
              <a:t>ČAK –  16. ZÁŘÍ 2026</a:t>
            </a:r>
          </a:p>
        </p:txBody>
      </p:sp>
      <p:pic>
        <p:nvPicPr>
          <p:cNvPr id="4" name="Obrázek 3" descr="Obsah obrázku text&#10;&#10;Popis byl vytvořen automaticky">
            <a:extLst>
              <a:ext uri="{FF2B5EF4-FFF2-40B4-BE49-F238E27FC236}">
                <a16:creationId xmlns:a16="http://schemas.microsoft.com/office/drawing/2014/main" id="{B8139CEF-4945-7929-ECFD-68E4DD3BC3B2}"/>
              </a:ext>
            </a:extLst>
          </p:cNvPr>
          <p:cNvPicPr>
            <a:picLocks noChangeAspect="1"/>
          </p:cNvPicPr>
          <p:nvPr/>
        </p:nvPicPr>
        <p:blipFill>
          <a:blip r:embed="rId6"/>
          <a:stretch>
            <a:fillRect/>
          </a:stretch>
        </p:blipFill>
        <p:spPr>
          <a:xfrm>
            <a:off x="7203354" y="3198222"/>
            <a:ext cx="2936836" cy="690156"/>
          </a:xfrm>
          <a:prstGeom prst="rect">
            <a:avLst/>
          </a:prstGeom>
          <a:effectLst/>
        </p:spPr>
      </p:pic>
    </p:spTree>
    <p:extLst>
      <p:ext uri="{BB962C8B-B14F-4D97-AF65-F5344CB8AC3E}">
        <p14:creationId xmlns:p14="http://schemas.microsoft.com/office/powerpoint/2010/main" val="1717667624"/>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latin typeface="+mn-lt"/>
                <a:cs typeface="Arial" panose="020B0604020202020204" pitchFamily="34" charset="0"/>
              </a:rPr>
              <a:t>ZÁKLADNÍ PRAMENY </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latin typeface="Arial" panose="020B0604020202020204" pitchFamily="34" charset="0"/>
                <a:cs typeface="Arial" panose="020B0604020202020204" pitchFamily="34" charset="0"/>
              </a:rPr>
              <a:t>Zák. č. 99/1963 Sb., občanský soudní řád, v platném znění (o.s.ř.)</a:t>
            </a:r>
          </a:p>
          <a:p>
            <a:r>
              <a:rPr lang="cs-CZ" dirty="0">
                <a:latin typeface="Arial" panose="020B0604020202020204" pitchFamily="34" charset="0"/>
                <a:cs typeface="Arial" panose="020B0604020202020204" pitchFamily="34" charset="0"/>
              </a:rPr>
              <a:t>Zák. č. 292/2013 Sb., o zvláštních řízeních soudních, v platném znění (</a:t>
            </a:r>
            <a:r>
              <a:rPr lang="cs-CZ" dirty="0" err="1">
                <a:latin typeface="Arial" panose="020B0604020202020204" pitchFamily="34" charset="0"/>
                <a:cs typeface="Arial" panose="020B0604020202020204" pitchFamily="34" charset="0"/>
              </a:rPr>
              <a:t>z.ř.s</a:t>
            </a:r>
            <a:r>
              <a:rPr lang="cs-CZ" dirty="0">
                <a:latin typeface="Arial" panose="020B0604020202020204" pitchFamily="34" charset="0"/>
                <a:cs typeface="Arial" panose="020B0604020202020204" pitchFamily="34" charset="0"/>
              </a:rPr>
              <a:t>.)</a:t>
            </a:r>
          </a:p>
          <a:p>
            <a:r>
              <a:rPr lang="cs-CZ" dirty="0" err="1">
                <a:latin typeface="Arial" panose="020B0604020202020204" pitchFamily="34" charset="0"/>
                <a:cs typeface="Arial" panose="020B0604020202020204" pitchFamily="34" charset="0"/>
              </a:rPr>
              <a:t>Vyhl</a:t>
            </a:r>
            <a:r>
              <a:rPr lang="cs-CZ" dirty="0">
                <a:latin typeface="Arial" panose="020B0604020202020204" pitchFamily="34" charset="0"/>
                <a:cs typeface="Arial" panose="020B0604020202020204" pitchFamily="34" charset="0"/>
              </a:rPr>
              <a:t>. 37/1992 Sb., o jednacím řádu pro okresní a krajské soudy, v platném znění</a:t>
            </a:r>
          </a:p>
          <a:p>
            <a:r>
              <a:rPr lang="cs-CZ" dirty="0">
                <a:latin typeface="Arial" panose="020B0604020202020204" pitchFamily="34" charset="0"/>
                <a:cs typeface="Arial" panose="020B0604020202020204" pitchFamily="34" charset="0"/>
              </a:rPr>
              <a:t>Zák. č. 85/1996 Sb., o advokacii, v platném znění</a:t>
            </a:r>
          </a:p>
          <a:p>
            <a:r>
              <a:rPr lang="cs-CZ" dirty="0" err="1">
                <a:latin typeface="Arial" panose="020B0604020202020204" pitchFamily="34" charset="0"/>
                <a:cs typeface="Arial" panose="020B0604020202020204" pitchFamily="34" charset="0"/>
              </a:rPr>
              <a:t>Vyhl</a:t>
            </a:r>
            <a:r>
              <a:rPr lang="cs-CZ" dirty="0">
                <a:latin typeface="Arial" panose="020B0604020202020204" pitchFamily="34" charset="0"/>
                <a:cs typeface="Arial" panose="020B0604020202020204" pitchFamily="34" charset="0"/>
              </a:rPr>
              <a:t>. č. 177/1996 Sb., advokátní tarif, v platném znění</a:t>
            </a:r>
          </a:p>
          <a:p>
            <a:pPr marL="0" indent="0">
              <a:buNone/>
            </a:pPr>
            <a:endParaRPr lang="cs-CZ" dirty="0"/>
          </a:p>
        </p:txBody>
      </p:sp>
    </p:spTree>
    <p:extLst>
      <p:ext uri="{BB962C8B-B14F-4D97-AF65-F5344CB8AC3E}">
        <p14:creationId xmlns:p14="http://schemas.microsoft.com/office/powerpoint/2010/main" val="3492943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759364" y="2696408"/>
            <a:ext cx="8946541" cy="3484879"/>
          </a:xfrm>
        </p:spPr>
        <p:txBody>
          <a:bodyPr>
            <a:normAutofit/>
          </a:bodyPr>
          <a:lstStyle/>
          <a:p>
            <a:r>
              <a:rPr lang="cs-CZ" dirty="0">
                <a:latin typeface="Arial" panose="020B0604020202020204" pitchFamily="34" charset="0"/>
                <a:cs typeface="Arial" panose="020B0604020202020204" pitchFamily="34" charset="0"/>
              </a:rPr>
              <a:t>ZÁKLADNÍ ZÁSADY - § 1-6 o.s.ř.</a:t>
            </a:r>
          </a:p>
          <a:p>
            <a:r>
              <a:rPr lang="cs-CZ" dirty="0">
                <a:effectLst/>
                <a:latin typeface="Arial" panose="020B0604020202020204" pitchFamily="34" charset="0"/>
                <a:ea typeface="Calibri" panose="020F0502020204030204" pitchFamily="34" charset="0"/>
                <a:cs typeface="Arial" panose="020B0604020202020204" pitchFamily="34" charset="0"/>
              </a:rPr>
              <a:t>Podle ustanovení § 1 o.s.ř. občanský soudní řád upravuje postup soudu a účastníků v občanském soudním řízení tak, aby byla zajištěna spravedlivá ochrana práv a oprávněných zájmů účastníků, jakož i výchova k zachovávání zákonů, k čestnému plnění povinností a k úctě k právům jiných osob. </a:t>
            </a:r>
          </a:p>
          <a:p>
            <a:r>
              <a:rPr lang="cs-CZ" dirty="0">
                <a:effectLst/>
                <a:latin typeface="Arial" panose="020B0604020202020204" pitchFamily="34" charset="0"/>
                <a:ea typeface="Calibri" panose="020F0502020204030204" pitchFamily="34" charset="0"/>
                <a:cs typeface="Arial" panose="020B0604020202020204" pitchFamily="34" charset="0"/>
              </a:rPr>
              <a:t>Podle ustanovení § 6 o.s.ř. v řízení postupuje soud předvídatelně a v součinnosti se všemi účastníky tak, aby ochrana práv byla rychlá a účinná a aby skutečnosti, které jsou mezi účastníky sporné, byly spolehlivě zjištěny</a:t>
            </a:r>
            <a:r>
              <a:rPr lang="cs-CZ" dirty="0">
                <a:effectLst/>
                <a:latin typeface="Arial" panose="020B0604020202020204" pitchFamily="34" charset="0"/>
                <a:ea typeface="Calibri" panose="020F0502020204030204" pitchFamily="34" charset="0"/>
              </a:rPr>
              <a:t>.</a:t>
            </a:r>
          </a:p>
          <a:p>
            <a:endParaRPr lang="cs-CZ" dirty="0"/>
          </a:p>
        </p:txBody>
      </p:sp>
    </p:spTree>
    <p:extLst>
      <p:ext uri="{BB962C8B-B14F-4D97-AF65-F5344CB8AC3E}">
        <p14:creationId xmlns:p14="http://schemas.microsoft.com/office/powerpoint/2010/main" val="1195408689"/>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5" name="Picture 14">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1"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3"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7"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21C930A6-A32D-4F46-B3F5-B72D7E19D4EA}"/>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b="0" i="0" kern="1200">
                <a:solidFill>
                  <a:srgbClr val="FFFFFF"/>
                </a:solidFill>
                <a:latin typeface="+mj-lt"/>
                <a:ea typeface="+mj-ea"/>
                <a:cs typeface="+mj-cs"/>
              </a:rPr>
              <a:t>O.S.Ř.</a:t>
            </a:r>
          </a:p>
        </p:txBody>
      </p:sp>
      <p:sp>
        <p:nvSpPr>
          <p:cNvPr id="4" name="TextovéPole 3">
            <a:extLst>
              <a:ext uri="{FF2B5EF4-FFF2-40B4-BE49-F238E27FC236}">
                <a16:creationId xmlns:a16="http://schemas.microsoft.com/office/drawing/2014/main" id="{5B0F1357-21DD-4033-A166-261454520339}"/>
              </a:ext>
            </a:extLst>
          </p:cNvPr>
          <p:cNvSpPr txBox="1"/>
          <p:nvPr/>
        </p:nvSpPr>
        <p:spPr>
          <a:xfrm>
            <a:off x="1103312" y="2763520"/>
            <a:ext cx="8946541" cy="348487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err="1">
                <a:effectLst/>
                <a:latin typeface="Arial" panose="020B0604020202020204" pitchFamily="34" charset="0"/>
                <a:ea typeface="+mj-ea"/>
                <a:cs typeface="Arial" panose="020B0604020202020204" pitchFamily="34" charset="0"/>
              </a:rPr>
              <a:t>Podle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ust</a:t>
            </a:r>
            <a:r>
              <a:rPr lang="en-US" dirty="0">
                <a:effectLst/>
                <a:latin typeface="Arial" panose="020B0604020202020204" pitchFamily="34" charset="0"/>
                <a:ea typeface="+mj-ea"/>
                <a:cs typeface="Arial" panose="020B0604020202020204" pitchFamily="34" charset="0"/>
              </a:rPr>
              <a:t>. 2 </a:t>
            </a:r>
            <a:r>
              <a:rPr lang="en-US" dirty="0" err="1">
                <a:effectLst/>
                <a:latin typeface="Arial" panose="020B0604020202020204" pitchFamily="34" charset="0"/>
                <a:ea typeface="+mj-ea"/>
                <a:cs typeface="Arial" panose="020B0604020202020204" pitchFamily="34" charset="0"/>
              </a:rPr>
              <a:t>o.s.ř</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dbají</a:t>
            </a:r>
            <a:r>
              <a:rPr lang="en-US" dirty="0">
                <a:effectLst/>
                <a:latin typeface="Arial" panose="020B0604020202020204" pitchFamily="34" charset="0"/>
                <a:ea typeface="+mj-ea"/>
                <a:cs typeface="Arial" panose="020B0604020202020204" pitchFamily="34" charset="0"/>
              </a:rPr>
              <a:t>, aby </a:t>
            </a:r>
            <a:r>
              <a:rPr lang="en-US" dirty="0" err="1">
                <a:effectLst/>
                <a:latin typeface="Arial" panose="020B0604020202020204" pitchFamily="34" charset="0"/>
                <a:ea typeface="+mj-ea"/>
                <a:cs typeface="Arial" panose="020B0604020202020204" pitchFamily="34" charset="0"/>
              </a:rPr>
              <a:t>nedocházelo</a:t>
            </a:r>
            <a:r>
              <a:rPr lang="en-US" dirty="0">
                <a:effectLst/>
                <a:latin typeface="Arial" panose="020B0604020202020204" pitchFamily="34" charset="0"/>
                <a:ea typeface="+mj-ea"/>
                <a:cs typeface="Arial" panose="020B0604020202020204" pitchFamily="34" charset="0"/>
              </a:rPr>
              <a:t> k </a:t>
            </a:r>
            <a:r>
              <a:rPr lang="en-US" dirty="0" err="1">
                <a:effectLst/>
                <a:latin typeface="Arial" panose="020B0604020202020204" pitchFamily="34" charset="0"/>
                <a:ea typeface="+mj-ea"/>
                <a:cs typeface="Arial" panose="020B0604020202020204" pitchFamily="34" charset="0"/>
              </a:rPr>
              <a:t>porušování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právem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chráněných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zájmů</a:t>
            </a:r>
            <a:r>
              <a:rPr lang="en-US" dirty="0">
                <a:effectLst/>
                <a:latin typeface="Arial" panose="020B0604020202020204" pitchFamily="34" charset="0"/>
                <a:ea typeface="+mj-ea"/>
                <a:cs typeface="Arial" panose="020B0604020202020204" pitchFamily="34" charset="0"/>
              </a:rPr>
              <a:t> a aby </a:t>
            </a:r>
            <a:r>
              <a:rPr lang="en-US" dirty="0" err="1">
                <a:effectLst/>
                <a:latin typeface="Arial" panose="020B0604020202020204" pitchFamily="34" charset="0"/>
                <a:ea typeface="+mj-ea"/>
                <a:cs typeface="Arial" panose="020B0604020202020204" pitchFamily="34" charset="0"/>
              </a:rPr>
              <a:t>práv</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nebylo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zneužíváno</a:t>
            </a:r>
            <a:r>
              <a:rPr lang="en-US" dirty="0">
                <a:effectLst/>
                <a:latin typeface="Arial" panose="020B0604020202020204" pitchFamily="34" charset="0"/>
                <a:ea typeface="+mj-ea"/>
                <a:cs typeface="Arial" panose="020B0604020202020204" pitchFamily="34" charset="0"/>
              </a:rPr>
              <a:t>.</a:t>
            </a:r>
          </a:p>
          <a:p>
            <a:pPr>
              <a:spcBef>
                <a:spcPts val="1000"/>
              </a:spcBef>
              <a:buClr>
                <a:schemeClr val="bg2">
                  <a:lumMod val="40000"/>
                  <a:lumOff val="60000"/>
                </a:schemeClr>
              </a:buClr>
              <a:buSzPct val="80000"/>
              <a:buFont typeface="Wingdings 3" charset="2"/>
              <a:buChar char=""/>
            </a:pPr>
            <a:endParaRPr lang="en-US" dirty="0">
              <a:effectLst/>
              <a:latin typeface="Arial" panose="020B0604020202020204" pitchFamily="34" charset="0"/>
              <a:ea typeface="+mj-ea"/>
              <a:cs typeface="Arial" panose="020B0604020202020204" pitchFamily="34" charset="0"/>
            </a:endParaRPr>
          </a:p>
          <a:p>
            <a:pPr>
              <a:spcBef>
                <a:spcPts val="1000"/>
              </a:spcBef>
              <a:buClr>
                <a:schemeClr val="bg2">
                  <a:lumMod val="40000"/>
                  <a:lumOff val="60000"/>
                </a:schemeClr>
              </a:buClr>
              <a:buSzPct val="80000"/>
              <a:buFont typeface="Wingdings 3" charset="2"/>
              <a:buChar char=""/>
            </a:pPr>
            <a:r>
              <a:rPr lang="en-US" dirty="0" err="1">
                <a:effectLst/>
                <a:latin typeface="Arial" panose="020B0604020202020204" pitchFamily="34" charset="0"/>
                <a:ea typeface="+mj-ea"/>
                <a:cs typeface="Arial" panose="020B0604020202020204" pitchFamily="34" charset="0"/>
              </a:rPr>
              <a:t>Podle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ust</a:t>
            </a:r>
            <a:r>
              <a:rPr lang="en-US" dirty="0">
                <a:effectLst/>
                <a:latin typeface="Arial" panose="020B0604020202020204" pitchFamily="34" charset="0"/>
                <a:ea typeface="+mj-ea"/>
                <a:cs typeface="Arial" panose="020B0604020202020204" pitchFamily="34" charset="0"/>
              </a:rPr>
              <a:t>. § 3 </a:t>
            </a:r>
            <a:r>
              <a:rPr lang="en-US" dirty="0" err="1">
                <a:effectLst/>
                <a:latin typeface="Arial" panose="020B0604020202020204" pitchFamily="34" charset="0"/>
                <a:ea typeface="+mj-ea"/>
                <a:cs typeface="Arial" panose="020B0604020202020204" pitchFamily="34" charset="0"/>
              </a:rPr>
              <a:t>o.s</a:t>
            </a:r>
            <a:r>
              <a:rPr lang="en-US" dirty="0" err="1">
                <a:latin typeface="Arial" panose="020B0604020202020204" pitchFamily="34" charset="0"/>
                <a:ea typeface="+mj-ea"/>
                <a:cs typeface="Arial" panose="020B0604020202020204" pitchFamily="34" charset="0"/>
              </a:rPr>
              <a:t>.ř</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o</a:t>
            </a:r>
            <a:r>
              <a:rPr lang="en-US" dirty="0" err="1">
                <a:effectLst/>
                <a:latin typeface="Arial" panose="020B0604020202020204" pitchFamily="34" charset="0"/>
                <a:ea typeface="+mj-ea"/>
                <a:cs typeface="Arial" panose="020B0604020202020204" pitchFamily="34" charset="0"/>
              </a:rPr>
              <a:t>bčanské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řízení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jednou</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záruk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spravedlnosti</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práva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slouží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upevňování</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rozvíjení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zásad</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soukromého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Každý</a:t>
            </a:r>
            <a:r>
              <a:rPr lang="en-US" dirty="0">
                <a:effectLst/>
                <a:latin typeface="Arial" panose="020B0604020202020204" pitchFamily="34" charset="0"/>
                <a:ea typeface="+mj-ea"/>
                <a:cs typeface="Arial" panose="020B0604020202020204" pitchFamily="34" charset="0"/>
              </a:rPr>
              <a:t> se </a:t>
            </a:r>
            <a:r>
              <a:rPr lang="en-US" dirty="0" err="1">
                <a:effectLst/>
                <a:latin typeface="Arial" panose="020B0604020202020204" pitchFamily="34" charset="0"/>
                <a:ea typeface="+mj-ea"/>
                <a:cs typeface="Arial" panose="020B0604020202020204" pitchFamily="34" charset="0"/>
              </a:rPr>
              <a:t>může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domáhat</a:t>
            </a:r>
            <a:r>
              <a:rPr lang="en-US" dirty="0">
                <a:effectLst/>
                <a:latin typeface="Arial" panose="020B0604020202020204" pitchFamily="34" charset="0"/>
                <a:ea typeface="+mj-ea"/>
                <a:cs typeface="Arial" panose="020B0604020202020204" pitchFamily="34" charset="0"/>
              </a:rPr>
              <a:t> u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ochrany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soukromého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které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bylo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ohroženo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nebo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porušeno</a:t>
            </a:r>
            <a:r>
              <a:rPr lang="en-US" dirty="0">
                <a:effectLst/>
                <a:latin typeface="Arial" panose="020B0604020202020204" pitchFamily="34" charset="0"/>
                <a:ea typeface="+mj-ea"/>
                <a:cs typeface="Arial" panose="020B0604020202020204" pitchFamily="34" charset="0"/>
              </a:rPr>
              <a:t>.</a:t>
            </a:r>
          </a:p>
          <a:p>
            <a:pPr>
              <a:spcBef>
                <a:spcPts val="1000"/>
              </a:spcBef>
              <a:buClr>
                <a:schemeClr val="bg2">
                  <a:lumMod val="40000"/>
                  <a:lumOff val="60000"/>
                </a:schemeClr>
              </a:buClr>
              <a:buSzPct val="80000"/>
              <a:buFont typeface="Wingdings 3" charset="2"/>
              <a:buChar char=""/>
            </a:pPr>
            <a:endParaRPr lang="en-US" dirty="0">
              <a:effectLst/>
              <a:latin typeface="Arial" panose="020B0604020202020204" pitchFamily="34" charset="0"/>
              <a:ea typeface="+mj-ea"/>
              <a:cs typeface="Arial" panose="020B0604020202020204" pitchFamily="34" charset="0"/>
            </a:endParaRPr>
          </a:p>
          <a:p>
            <a:pPr>
              <a:spcBef>
                <a:spcPts val="1000"/>
              </a:spcBef>
              <a:buClr>
                <a:schemeClr val="bg2">
                  <a:lumMod val="40000"/>
                  <a:lumOff val="60000"/>
                </a:schemeClr>
              </a:buClr>
              <a:buSzPct val="80000"/>
              <a:buFont typeface="Wingdings 3" charset="2"/>
              <a:buChar char=""/>
            </a:pPr>
            <a:r>
              <a:rPr lang="en-US" dirty="0" err="1">
                <a:effectLst/>
                <a:latin typeface="Arial" panose="020B0604020202020204" pitchFamily="34" charset="0"/>
                <a:ea typeface="+mj-ea"/>
                <a:cs typeface="Arial" panose="020B0604020202020204" pitchFamily="34" charset="0"/>
              </a:rPr>
              <a:t>Podle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ust</a:t>
            </a:r>
            <a:r>
              <a:rPr lang="en-US" dirty="0">
                <a:effectLst/>
                <a:latin typeface="Arial" panose="020B0604020202020204" pitchFamily="34" charset="0"/>
                <a:ea typeface="+mj-ea"/>
                <a:cs typeface="Arial" panose="020B0604020202020204" pitchFamily="34" charset="0"/>
              </a:rPr>
              <a:t>. § 5 </a:t>
            </a:r>
            <a:r>
              <a:rPr lang="en-US" dirty="0" err="1">
                <a:effectLst/>
                <a:latin typeface="Arial" panose="020B0604020202020204" pitchFamily="34" charset="0"/>
                <a:ea typeface="+mj-ea"/>
                <a:cs typeface="Arial" panose="020B0604020202020204" pitchFamily="34" charset="0"/>
              </a:rPr>
              <a:t>o.s.ř</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poskytují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účastníkům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poučení</a:t>
            </a:r>
            <a:r>
              <a:rPr lang="en-US" dirty="0">
                <a:effectLst/>
                <a:latin typeface="Arial" panose="020B0604020202020204" pitchFamily="34" charset="0"/>
                <a:ea typeface="+mj-ea"/>
                <a:cs typeface="Arial" panose="020B0604020202020204" pitchFamily="34" charset="0"/>
              </a:rPr>
              <a:t> o </a:t>
            </a:r>
            <a:r>
              <a:rPr lang="en-US" dirty="0" err="1">
                <a:effectLst/>
                <a:latin typeface="Arial" panose="020B0604020202020204" pitchFamily="34" charset="0"/>
                <a:ea typeface="+mj-ea"/>
                <a:cs typeface="Arial" panose="020B0604020202020204" pitchFamily="34" charset="0"/>
              </a:rPr>
              <a:t>jejich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procesních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právech</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povinnostech</a:t>
            </a:r>
            <a:r>
              <a:rPr lang="en-US" dirty="0">
                <a:effectLst/>
                <a:latin typeface="Arial" panose="020B0604020202020204" pitchFamily="34" charset="0"/>
                <a:ea typeface="+mj-ea"/>
                <a:cs typeface="Arial" panose="020B0604020202020204" pitchFamily="34" charset="0"/>
              </a:rPr>
              <a:t>.</a:t>
            </a:r>
          </a:p>
        </p:txBody>
      </p:sp>
    </p:spTree>
    <p:extLst>
      <p:ext uri="{BB962C8B-B14F-4D97-AF65-F5344CB8AC3E}">
        <p14:creationId xmlns:p14="http://schemas.microsoft.com/office/powerpoint/2010/main" val="2869867497"/>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5" name="Picture 14">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1"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3"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7"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F7AA9207-B32F-465E-8FF7-B15DF87C5AA4}"/>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b="0" i="0" kern="1200">
                <a:solidFill>
                  <a:srgbClr val="FFFFFF"/>
                </a:solidFill>
                <a:latin typeface="+mj-lt"/>
                <a:ea typeface="+mj-ea"/>
                <a:cs typeface="+mj-cs"/>
              </a:rPr>
              <a:t>Upevňování zákonnosti vs. zneužití procesních práv</a:t>
            </a:r>
          </a:p>
        </p:txBody>
      </p:sp>
      <p:sp>
        <p:nvSpPr>
          <p:cNvPr id="4" name="TextovéPole 3">
            <a:extLst>
              <a:ext uri="{FF2B5EF4-FFF2-40B4-BE49-F238E27FC236}">
                <a16:creationId xmlns:a16="http://schemas.microsoft.com/office/drawing/2014/main" id="{537E43DE-3AA7-487B-BF72-4768296F4259}"/>
              </a:ext>
            </a:extLst>
          </p:cNvPr>
          <p:cNvSpPr txBox="1"/>
          <p:nvPr/>
        </p:nvSpPr>
        <p:spPr>
          <a:xfrm>
            <a:off x="1103312" y="2763520"/>
            <a:ext cx="8946541" cy="348487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cs-CZ" dirty="0">
                <a:effectLst/>
                <a:latin typeface="Arial" panose="020B0604020202020204" pitchFamily="34" charset="0"/>
                <a:ea typeface="+mj-ea"/>
                <a:cs typeface="Arial" panose="020B0604020202020204" pitchFamily="34" charset="0"/>
              </a:rPr>
              <a:t>U</a:t>
            </a:r>
            <a:r>
              <a:rPr lang="en-US" dirty="0" err="1">
                <a:effectLst/>
                <a:latin typeface="Arial" panose="020B0604020202020204" pitchFamily="34" charset="0"/>
                <a:ea typeface="+mj-ea"/>
                <a:cs typeface="Arial" panose="020B0604020202020204" pitchFamily="34" charset="0"/>
              </a:rPr>
              <a:t>snesení</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27. 3. 2020,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a:t>
            </a:r>
            <a:r>
              <a:rPr lang="en-US" b="1" dirty="0">
                <a:effectLst/>
                <a:latin typeface="Arial" panose="020B0604020202020204" pitchFamily="34" charset="0"/>
                <a:ea typeface="+mj-ea"/>
                <a:cs typeface="Arial" panose="020B0604020202020204" pitchFamily="34" charset="0"/>
              </a:rPr>
              <a:t>23 </a:t>
            </a:r>
            <a:r>
              <a:rPr lang="en-US" b="1" dirty="0" err="1">
                <a:effectLst/>
                <a:latin typeface="Arial" panose="020B0604020202020204" pitchFamily="34" charset="0"/>
                <a:ea typeface="+mj-ea"/>
                <a:cs typeface="Arial" panose="020B0604020202020204" pitchFamily="34" charset="0"/>
              </a:rPr>
              <a:t>Cdo</a:t>
            </a:r>
            <a:r>
              <a:rPr lang="en-US" b="1" dirty="0">
                <a:effectLst/>
                <a:latin typeface="Arial" panose="020B0604020202020204" pitchFamily="34" charset="0"/>
                <a:ea typeface="+mj-ea"/>
                <a:cs typeface="Arial" panose="020B0604020202020204" pitchFamily="34" charset="0"/>
              </a:rPr>
              <a:t> 653/2020 </a:t>
            </a:r>
            <a:r>
              <a:rPr lang="en-US" dirty="0">
                <a:effectLst/>
                <a:latin typeface="Arial" panose="020B0604020202020204" pitchFamily="34" charset="0"/>
                <a:ea typeface="+mj-ea"/>
                <a:cs typeface="Arial" panose="020B0604020202020204" pitchFamily="34" charset="0"/>
              </a:rPr>
              <a:t>a </a:t>
            </a:r>
            <a:r>
              <a:rPr lang="en-US" dirty="0" err="1">
                <a:effectLst/>
                <a:latin typeface="Arial" panose="020B0604020202020204" pitchFamily="34" charset="0"/>
                <a:ea typeface="+mj-ea"/>
                <a:cs typeface="Arial" panose="020B0604020202020204" pitchFamily="34" charset="0"/>
              </a:rPr>
              <a:t>usnesení</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30. 11. 2020,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a:t>
            </a:r>
            <a:r>
              <a:rPr lang="en-US" b="1" dirty="0">
                <a:effectLst/>
                <a:latin typeface="Arial" panose="020B0604020202020204" pitchFamily="34" charset="0"/>
                <a:ea typeface="+mj-ea"/>
                <a:cs typeface="Arial" panose="020B0604020202020204" pitchFamily="34" charset="0"/>
              </a:rPr>
              <a:t>23 </a:t>
            </a:r>
            <a:r>
              <a:rPr lang="en-US" b="1" dirty="0" err="1">
                <a:effectLst/>
                <a:latin typeface="Arial" panose="020B0604020202020204" pitchFamily="34" charset="0"/>
                <a:ea typeface="+mj-ea"/>
                <a:cs typeface="Arial" panose="020B0604020202020204" pitchFamily="34" charset="0"/>
              </a:rPr>
              <a:t>Cdo</a:t>
            </a:r>
            <a:r>
              <a:rPr lang="en-US" b="1" dirty="0">
                <a:effectLst/>
                <a:latin typeface="Arial" panose="020B0604020202020204" pitchFamily="34" charset="0"/>
                <a:ea typeface="+mj-ea"/>
                <a:cs typeface="Arial" panose="020B0604020202020204" pitchFamily="34" charset="0"/>
              </a:rPr>
              <a:t> 3354/2020</a:t>
            </a:r>
            <a:r>
              <a:rPr lang="en-US" dirty="0">
                <a:effectLst/>
                <a:latin typeface="Arial" panose="020B0604020202020204" pitchFamily="34" charset="0"/>
                <a:ea typeface="+mj-ea"/>
                <a:cs typeface="Arial" panose="020B0604020202020204" pitchFamily="34" charset="0"/>
              </a:rPr>
              <a:t>.</a:t>
            </a:r>
          </a:p>
          <a:p>
            <a:pPr>
              <a:spcBef>
                <a:spcPts val="1000"/>
              </a:spcBef>
              <a:buClr>
                <a:schemeClr val="bg2">
                  <a:lumMod val="40000"/>
                  <a:lumOff val="60000"/>
                </a:schemeClr>
              </a:buClr>
              <a:buSzPct val="80000"/>
              <a:buFont typeface="Wingdings 3" charset="2"/>
              <a:buChar char=""/>
            </a:pPr>
            <a:r>
              <a:rPr lang="en-US" dirty="0">
                <a:effectLst/>
                <a:latin typeface="Arial" panose="020B0604020202020204" pitchFamily="34" charset="0"/>
                <a:ea typeface="+mj-ea"/>
                <a:cs typeface="Arial" panose="020B0604020202020204" pitchFamily="34" charset="0"/>
              </a:rPr>
              <a:t>V </a:t>
            </a:r>
            <a:r>
              <a:rPr lang="en-US" dirty="0" err="1">
                <a:effectLst/>
                <a:latin typeface="Arial" panose="020B0604020202020204" pitchFamily="34" charset="0"/>
                <a:ea typeface="+mj-ea"/>
                <a:cs typeface="Arial" panose="020B0604020202020204" pitchFamily="34" charset="0"/>
              </a:rPr>
              <a:t>prvně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jmenovaném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usnesení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Nejvyšší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a:t>
            </a:r>
            <a:r>
              <a:rPr lang="en-US" dirty="0">
                <a:effectLst/>
                <a:latin typeface="Arial" panose="020B0604020202020204" pitchFamily="34" charset="0"/>
                <a:ea typeface="+mj-ea"/>
                <a:cs typeface="Arial" panose="020B0604020202020204" pitchFamily="34" charset="0"/>
              </a:rPr>
              <a:t> k </a:t>
            </a:r>
            <a:r>
              <a:rPr lang="en-US" dirty="0" err="1">
                <a:effectLst/>
                <a:latin typeface="Arial" panose="020B0604020202020204" pitchFamily="34" charset="0"/>
                <a:ea typeface="+mj-ea"/>
                <a:cs typeface="Arial" panose="020B0604020202020204" pitchFamily="34" charset="0"/>
              </a:rPr>
              <a:t>dovolání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žalovaného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proti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vyhovujícímu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usnesení</a:t>
            </a:r>
            <a:r>
              <a:rPr lang="en-US" dirty="0">
                <a:effectLst/>
                <a:latin typeface="Arial" panose="020B0604020202020204" pitchFamily="34" charset="0"/>
                <a:ea typeface="+mj-ea"/>
                <a:cs typeface="Arial" panose="020B0604020202020204" pitchFamily="34" charset="0"/>
              </a:rPr>
              <a:t> o </a:t>
            </a:r>
            <a:r>
              <a:rPr lang="en-US" dirty="0" err="1">
                <a:effectLst/>
                <a:latin typeface="Arial" panose="020B0604020202020204" pitchFamily="34" charset="0"/>
                <a:ea typeface="+mj-ea"/>
                <a:cs typeface="Arial" panose="020B0604020202020204" pitchFamily="34" charset="0"/>
              </a:rPr>
              <a:t>návrhu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dle</a:t>
            </a:r>
            <a:r>
              <a:rPr lang="en-US" dirty="0">
                <a:effectLst/>
                <a:latin typeface="Arial" panose="020B0604020202020204" pitchFamily="34" charset="0"/>
                <a:ea typeface="+mj-ea"/>
                <a:cs typeface="Arial" panose="020B0604020202020204" pitchFamily="34" charset="0"/>
              </a:rPr>
              <a:t> § 107a </a:t>
            </a:r>
            <a:r>
              <a:rPr lang="en-US" dirty="0" err="1">
                <a:effectLst/>
                <a:latin typeface="Arial" panose="020B0604020202020204" pitchFamily="34" charset="0"/>
                <a:ea typeface="+mj-ea"/>
                <a:cs typeface="Arial" panose="020B0604020202020204" pitchFamily="34" charset="0"/>
              </a:rPr>
              <a:t>o.s.ř</a:t>
            </a:r>
            <a:r>
              <a:rPr lang="en-US" dirty="0">
                <a:effectLst/>
                <a:latin typeface="Arial" panose="020B0604020202020204" pitchFamily="34" charset="0"/>
                <a:ea typeface="+mj-ea"/>
                <a:cs typeface="Arial" panose="020B0604020202020204" pitchFamily="34" charset="0"/>
              </a:rPr>
              <a:t>. toto </a:t>
            </a:r>
            <a:r>
              <a:rPr lang="en-US" dirty="0" err="1">
                <a:effectLst/>
                <a:latin typeface="Arial" panose="020B0604020202020204" pitchFamily="34" charset="0"/>
                <a:ea typeface="+mj-ea"/>
                <a:cs typeface="Arial" panose="020B0604020202020204" pitchFamily="34" charset="0"/>
              </a:rPr>
              <a:t>zrušil</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potvrdil</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jsou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povinny</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rámci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rozhodování</a:t>
            </a:r>
            <a:r>
              <a:rPr lang="en-US" dirty="0">
                <a:effectLst/>
                <a:latin typeface="Arial" panose="020B0604020202020204" pitchFamily="34" charset="0"/>
                <a:ea typeface="+mj-ea"/>
                <a:cs typeface="Arial" panose="020B0604020202020204" pitchFamily="34" charset="0"/>
              </a:rPr>
              <a:t> o </a:t>
            </a:r>
            <a:r>
              <a:rPr lang="en-US" dirty="0" err="1">
                <a:effectLst/>
                <a:latin typeface="Arial" panose="020B0604020202020204" pitchFamily="34" charset="0"/>
                <a:ea typeface="+mj-ea"/>
                <a:cs typeface="Arial" panose="020B0604020202020204" pitchFamily="34" charset="0"/>
              </a:rPr>
              <a:t>návrhu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vstup</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účastníka</a:t>
            </a:r>
            <a:r>
              <a:rPr lang="en-US" dirty="0">
                <a:effectLst/>
                <a:latin typeface="Arial" panose="020B0604020202020204" pitchFamily="34" charset="0"/>
                <a:ea typeface="+mj-ea"/>
                <a:cs typeface="Arial" panose="020B0604020202020204" pitchFamily="34" charset="0"/>
              </a:rPr>
              <a:t> do </a:t>
            </a:r>
            <a:r>
              <a:rPr lang="en-US" dirty="0" err="1">
                <a:effectLst/>
                <a:latin typeface="Arial" panose="020B0604020202020204" pitchFamily="34" charset="0"/>
                <a:ea typeface="+mj-ea"/>
                <a:cs typeface="Arial" panose="020B0604020202020204" pitchFamily="34" charset="0"/>
              </a:rPr>
              <a:t>řízení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posoudit</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všechny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jednotlivé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okolnosti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svém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souhrnu</a:t>
            </a:r>
            <a:r>
              <a:rPr lang="en-US" dirty="0">
                <a:effectLst/>
                <a:latin typeface="Arial" panose="020B0604020202020204" pitchFamily="34" charset="0"/>
                <a:ea typeface="+mj-ea"/>
                <a:cs typeface="Arial" panose="020B0604020202020204" pitchFamily="34" charset="0"/>
              </a:rPr>
              <a:t>, a to </a:t>
            </a:r>
            <a:r>
              <a:rPr lang="en-US" dirty="0" err="1">
                <a:effectLst/>
                <a:latin typeface="Arial" panose="020B0604020202020204" pitchFamily="34" charset="0"/>
                <a:ea typeface="+mj-ea"/>
                <a:cs typeface="Arial" panose="020B0604020202020204" pitchFamily="34" charset="0"/>
              </a:rPr>
              <a:t>včetně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okolností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nepřímo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spjatých</a:t>
            </a:r>
            <a:r>
              <a:rPr lang="en-US" dirty="0">
                <a:effectLst/>
                <a:latin typeface="Arial" panose="020B0604020202020204" pitchFamily="34" charset="0"/>
                <a:ea typeface="+mj-ea"/>
                <a:cs typeface="Arial" panose="020B0604020202020204" pitchFamily="34" charset="0"/>
              </a:rPr>
              <a:t> s </a:t>
            </a:r>
            <a:r>
              <a:rPr lang="en-US" dirty="0" err="1">
                <a:effectLst/>
                <a:latin typeface="Arial" panose="020B0604020202020204" pitchFamily="34" charset="0"/>
                <a:ea typeface="+mj-ea"/>
                <a:cs typeface="Arial" panose="020B0604020202020204" pitchFamily="34" charset="0"/>
              </a:rPr>
              <a:t>podaným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návrhem</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navazujícím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usnesení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Nejvyšší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tentokrát</a:t>
            </a:r>
            <a:r>
              <a:rPr lang="en-US" dirty="0">
                <a:effectLst/>
                <a:latin typeface="Arial" panose="020B0604020202020204" pitchFamily="34" charset="0"/>
                <a:ea typeface="+mj-ea"/>
                <a:cs typeface="Arial" panose="020B0604020202020204" pitchFamily="34" charset="0"/>
              </a:rPr>
              <a:t> k </a:t>
            </a:r>
            <a:r>
              <a:rPr lang="en-US" dirty="0" err="1">
                <a:effectLst/>
                <a:latin typeface="Arial" panose="020B0604020202020204" pitchFamily="34" charset="0"/>
                <a:ea typeface="+mj-ea"/>
                <a:cs typeface="Arial" panose="020B0604020202020204" pitchFamily="34" charset="0"/>
              </a:rPr>
              <a:t>dovolání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žalobce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poté</a:t>
            </a:r>
            <a:r>
              <a:rPr lang="en-US" dirty="0">
                <a:effectLst/>
                <a:latin typeface="Arial" panose="020B0604020202020204" pitchFamily="34" charset="0"/>
                <a:ea typeface="+mj-ea"/>
                <a:cs typeface="Arial" panose="020B0604020202020204" pitchFamily="34" charset="0"/>
              </a:rPr>
              <a:t>, co </a:t>
            </a:r>
            <a:r>
              <a:rPr lang="en-US" dirty="0" err="1">
                <a:effectLst/>
                <a:latin typeface="Arial" panose="020B0604020202020204" pitchFamily="34" charset="0"/>
                <a:ea typeface="+mj-ea"/>
                <a:cs typeface="Arial" panose="020B0604020202020204" pitchFamily="34" charset="0"/>
              </a:rPr>
              <a:t>byl</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návrh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dle</a:t>
            </a:r>
            <a:r>
              <a:rPr lang="en-US" dirty="0">
                <a:effectLst/>
                <a:latin typeface="Arial" panose="020B0604020202020204" pitchFamily="34" charset="0"/>
                <a:ea typeface="+mj-ea"/>
                <a:cs typeface="Arial" panose="020B0604020202020204" pitchFamily="34" charset="0"/>
              </a:rPr>
              <a:t> § 107a </a:t>
            </a:r>
            <a:r>
              <a:rPr lang="en-US" dirty="0" err="1">
                <a:effectLst/>
                <a:latin typeface="Arial" panose="020B0604020202020204" pitchFamily="34" charset="0"/>
                <a:ea typeface="+mj-ea"/>
                <a:cs typeface="Arial" panose="020B0604020202020204" pitchFamily="34" charset="0"/>
              </a:rPr>
              <a:t>o.s.ř</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zamítnut</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rozvedl</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poměrně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kazuisticky</a:t>
            </a:r>
            <a:r>
              <a:rPr lang="en-US"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různé</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skutečnosti</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které</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jsou</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způsobilé</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dosáhnout</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intenzity</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zneužití</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práva</a:t>
            </a:r>
            <a:r>
              <a:rPr lang="en-US" b="1"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vedoucí</a:t>
            </a:r>
            <a:r>
              <a:rPr lang="en-US" dirty="0">
                <a:effectLst/>
                <a:latin typeface="Arial" panose="020B0604020202020204" pitchFamily="34" charset="0"/>
                <a:ea typeface="+mj-ea"/>
                <a:cs typeface="Arial" panose="020B0604020202020204" pitchFamily="34" charset="0"/>
              </a:rPr>
              <a:t> k </a:t>
            </a:r>
            <a:r>
              <a:rPr lang="en-US" dirty="0" err="1">
                <a:effectLst/>
                <a:latin typeface="Arial" panose="020B0604020202020204" pitchFamily="34" charset="0"/>
                <a:ea typeface="+mj-ea"/>
                <a:cs typeface="Arial" panose="020B0604020202020204" pitchFamily="34" charset="0"/>
              </a:rPr>
              <a:t>zamítnutí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návrhu</a:t>
            </a:r>
            <a:r>
              <a:rPr lang="en-US" dirty="0">
                <a:effectLst/>
                <a:latin typeface="Arial" panose="020B0604020202020204" pitchFamily="34" charset="0"/>
                <a:ea typeface="+mj-ea"/>
                <a:cs typeface="Arial" panose="020B0604020202020204" pitchFamily="34" charset="0"/>
              </a:rPr>
              <a:t>.</a:t>
            </a:r>
          </a:p>
          <a:p>
            <a:pPr>
              <a:spcBef>
                <a:spcPts val="1000"/>
              </a:spcBef>
              <a:buClr>
                <a:schemeClr val="bg2">
                  <a:lumMod val="40000"/>
                  <a:lumOff val="60000"/>
                </a:schemeClr>
              </a:buClr>
              <a:buSzPct val="80000"/>
              <a:buFont typeface="Wingdings 3" charset="2"/>
              <a:buChar char=""/>
            </a:pPr>
            <a:r>
              <a:rPr lang="en-US" dirty="0">
                <a:effectLst/>
                <a:latin typeface="+mj-lt"/>
                <a:ea typeface="+mj-ea"/>
                <a:cs typeface="+mj-cs"/>
              </a:rPr>
              <a:t> </a:t>
            </a:r>
          </a:p>
        </p:txBody>
      </p:sp>
    </p:spTree>
    <p:extLst>
      <p:ext uri="{BB962C8B-B14F-4D97-AF65-F5344CB8AC3E}">
        <p14:creationId xmlns:p14="http://schemas.microsoft.com/office/powerpoint/2010/main" val="3811750422"/>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7" name="Picture 16">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Rectangle 22">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5" name="Rectangle 24">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9" name="Freeform: Shape 28">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4" name="Nadpis 3">
            <a:extLst>
              <a:ext uri="{FF2B5EF4-FFF2-40B4-BE49-F238E27FC236}">
                <a16:creationId xmlns:a16="http://schemas.microsoft.com/office/drawing/2014/main" id="{C4AF0F15-FCDD-4CA5-BA27-C5B8B4657403}"/>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b="0" i="0" kern="1200">
                <a:solidFill>
                  <a:srgbClr val="FFFFFF"/>
                </a:solidFill>
                <a:latin typeface="+mj-lt"/>
                <a:ea typeface="+mj-ea"/>
                <a:cs typeface="+mj-cs"/>
              </a:rPr>
              <a:t>IV. ÚS 3216/14 – zneužití procesních práv</a:t>
            </a:r>
          </a:p>
        </p:txBody>
      </p:sp>
      <p:sp>
        <p:nvSpPr>
          <p:cNvPr id="6" name="TextovéPole 5">
            <a:extLst>
              <a:ext uri="{FF2B5EF4-FFF2-40B4-BE49-F238E27FC236}">
                <a16:creationId xmlns:a16="http://schemas.microsoft.com/office/drawing/2014/main" id="{34ABFB6F-F7E6-4324-9821-DDD58009F9B8}"/>
              </a:ext>
            </a:extLst>
          </p:cNvPr>
          <p:cNvSpPr txBox="1"/>
          <p:nvPr/>
        </p:nvSpPr>
        <p:spPr>
          <a:xfrm>
            <a:off x="1103312" y="2763520"/>
            <a:ext cx="8946541" cy="348487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cs-CZ" b="1" dirty="0">
                <a:effectLst/>
                <a:latin typeface="Arial" panose="020B0604020202020204" pitchFamily="34" charset="0"/>
                <a:ea typeface="+mj-ea"/>
                <a:cs typeface="Arial" panose="020B0604020202020204" pitchFamily="34" charset="0"/>
              </a:rPr>
              <a:t>Nález Ústavního soudu IV. ÚS 3216/14</a:t>
            </a:r>
          </a:p>
          <a:p>
            <a:pPr>
              <a:spcBef>
                <a:spcPts val="1000"/>
              </a:spcBef>
              <a:buClr>
                <a:schemeClr val="bg2">
                  <a:lumMod val="40000"/>
                  <a:lumOff val="60000"/>
                </a:schemeClr>
              </a:buClr>
              <a:buSzPct val="80000"/>
              <a:buFont typeface="Wingdings 3" charset="2"/>
              <a:buChar char=""/>
            </a:pPr>
            <a:r>
              <a:rPr lang="en-US" dirty="0" err="1">
                <a:effectLst/>
                <a:latin typeface="Arial" panose="020B0604020202020204" pitchFamily="34" charset="0"/>
                <a:ea typeface="+mj-ea"/>
                <a:cs typeface="Arial" panose="020B0604020202020204" pitchFamily="34" charset="0"/>
              </a:rPr>
              <a:t>Podání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návrhu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exekuci</a:t>
            </a:r>
            <a:r>
              <a:rPr lang="en-US" dirty="0">
                <a:effectLst/>
                <a:latin typeface="Arial" panose="020B0604020202020204" pitchFamily="34" charset="0"/>
                <a:ea typeface="+mj-ea"/>
                <a:cs typeface="Arial" panose="020B0604020202020204" pitchFamily="34" charset="0"/>
              </a:rPr>
              <a:t> po </a:t>
            </a:r>
            <a:r>
              <a:rPr lang="en-US" dirty="0" err="1">
                <a:effectLst/>
                <a:latin typeface="Arial" panose="020B0604020202020204" pitchFamily="34" charset="0"/>
                <a:ea typeface="+mj-ea"/>
                <a:cs typeface="Arial" panose="020B0604020202020204" pitchFamily="34" charset="0"/>
              </a:rPr>
              <a:t>splatnosti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přisouzené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pohledávky</a:t>
            </a:r>
            <a:r>
              <a:rPr lang="en-US" dirty="0">
                <a:effectLst/>
                <a:latin typeface="Arial" panose="020B0604020202020204" pitchFamily="34" charset="0"/>
                <a:ea typeface="+mj-ea"/>
                <a:cs typeface="Arial" panose="020B0604020202020204" pitchFamily="34" charset="0"/>
              </a:rPr>
              <a:t> (po </a:t>
            </a:r>
            <a:r>
              <a:rPr lang="en-US" dirty="0" err="1">
                <a:effectLst/>
                <a:latin typeface="Arial" panose="020B0604020202020204" pitchFamily="34" charset="0"/>
                <a:ea typeface="+mj-ea"/>
                <a:cs typeface="Arial" panose="020B0604020202020204" pitchFamily="34" charset="0"/>
              </a:rPr>
              <a:t>vykonatelnosti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exekučního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titulu</a:t>
            </a:r>
            <a:r>
              <a:rPr lang="en-US" dirty="0">
                <a:effectLst/>
                <a:latin typeface="Arial" panose="020B0604020202020204" pitchFamily="34" charset="0"/>
                <a:ea typeface="+mj-ea"/>
                <a:cs typeface="Arial" panose="020B0604020202020204" pitchFamily="34" charset="0"/>
              </a:rPr>
              <a:t>) za </a:t>
            </a:r>
            <a:r>
              <a:rPr lang="en-US" dirty="0" err="1">
                <a:effectLst/>
                <a:latin typeface="Arial" panose="020B0604020202020204" pitchFamily="34" charset="0"/>
                <a:ea typeface="+mj-ea"/>
                <a:cs typeface="Arial" panose="020B0604020202020204" pitchFamily="34" charset="0"/>
              </a:rPr>
              <a:t>situace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kdy</a:t>
            </a:r>
            <a:r>
              <a:rPr lang="en-US" dirty="0">
                <a:effectLst/>
                <a:latin typeface="Arial" panose="020B0604020202020204" pitchFamily="34" charset="0"/>
                <a:ea typeface="+mj-ea"/>
                <a:cs typeface="Arial" panose="020B0604020202020204" pitchFamily="34" charset="0"/>
              </a:rPr>
              <a:t> je </a:t>
            </a:r>
            <a:r>
              <a:rPr lang="en-US" dirty="0" err="1">
                <a:effectLst/>
                <a:latin typeface="Arial" panose="020B0604020202020204" pitchFamily="34" charset="0"/>
                <a:ea typeface="+mj-ea"/>
                <a:cs typeface="Arial" panose="020B0604020202020204" pitchFamily="34" charset="0"/>
              </a:rPr>
              <a:t>zcela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zřejmé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povinný</a:t>
            </a:r>
            <a:r>
              <a:rPr lang="en-US" dirty="0">
                <a:effectLst/>
                <a:latin typeface="Arial" panose="020B0604020202020204" pitchFamily="34" charset="0"/>
                <a:ea typeface="+mj-ea"/>
                <a:cs typeface="Arial" panose="020B0604020202020204" pitchFamily="34" charset="0"/>
              </a:rPr>
              <a:t> je </a:t>
            </a:r>
            <a:r>
              <a:rPr lang="en-US" dirty="0" err="1">
                <a:effectLst/>
                <a:latin typeface="Arial" panose="020B0604020202020204" pitchFamily="34" charset="0"/>
                <a:ea typeface="+mj-ea"/>
                <a:cs typeface="Arial" panose="020B0604020202020204" pitchFamily="34" charset="0"/>
              </a:rPr>
              <a:t>připraven</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plnit</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potřebuje</a:t>
            </a:r>
            <a:r>
              <a:rPr lang="en-US" dirty="0">
                <a:effectLst/>
                <a:latin typeface="Arial" panose="020B0604020202020204" pitchFamily="34" charset="0"/>
                <a:ea typeface="+mj-ea"/>
                <a:cs typeface="Arial" panose="020B0604020202020204" pitchFamily="34" charset="0"/>
              </a:rPr>
              <a:t> k </a:t>
            </a:r>
            <a:r>
              <a:rPr lang="en-US" dirty="0" err="1">
                <a:effectLst/>
                <a:latin typeface="Arial" panose="020B0604020202020204" pitchFamily="34" charset="0"/>
                <a:ea typeface="+mj-ea"/>
                <a:cs typeface="Arial" panose="020B0604020202020204" pitchFamily="34" charset="0"/>
              </a:rPr>
              <a:t>tomu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jen</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součinnost</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oprávněného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lze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považovat</a:t>
            </a:r>
            <a:r>
              <a:rPr lang="en-US" dirty="0">
                <a:effectLst/>
                <a:latin typeface="Arial" panose="020B0604020202020204" pitchFamily="34" charset="0"/>
                <a:ea typeface="+mj-ea"/>
                <a:cs typeface="Arial" panose="020B0604020202020204" pitchFamily="34" charset="0"/>
              </a:rPr>
              <a:t> za </a:t>
            </a:r>
            <a:r>
              <a:rPr lang="en-US" dirty="0" err="1">
                <a:effectLst/>
                <a:latin typeface="Arial" panose="020B0604020202020204" pitchFamily="34" charset="0"/>
                <a:ea typeface="+mj-ea"/>
                <a:cs typeface="Arial" panose="020B0604020202020204" pitchFamily="34" charset="0"/>
              </a:rPr>
              <a:t>zneužití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ochranu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Takové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zneužití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může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být</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důvodem</a:t>
            </a:r>
            <a:r>
              <a:rPr lang="en-US" dirty="0">
                <a:effectLst/>
                <a:latin typeface="Arial" panose="020B0604020202020204" pitchFamily="34" charset="0"/>
                <a:ea typeface="+mj-ea"/>
                <a:cs typeface="Arial" panose="020B0604020202020204" pitchFamily="34" charset="0"/>
              </a:rPr>
              <a:t> pro </a:t>
            </a:r>
            <a:r>
              <a:rPr lang="en-US" dirty="0" err="1">
                <a:effectLst/>
                <a:latin typeface="Arial" panose="020B0604020202020204" pitchFamily="34" charset="0"/>
                <a:ea typeface="+mj-ea"/>
                <a:cs typeface="Arial" panose="020B0604020202020204" pitchFamily="34" charset="0"/>
              </a:rPr>
              <a:t>zastavení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exekuce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výkonu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rozhodnutí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podle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ust</a:t>
            </a:r>
            <a:r>
              <a:rPr lang="en-US" dirty="0">
                <a:effectLst/>
                <a:latin typeface="Arial" panose="020B0604020202020204" pitchFamily="34" charset="0"/>
                <a:ea typeface="+mj-ea"/>
                <a:cs typeface="Arial" panose="020B0604020202020204" pitchFamily="34" charset="0"/>
              </a:rPr>
              <a:t>. </a:t>
            </a:r>
            <a:r>
              <a:rPr lang="en-US" dirty="0">
                <a:effectLst/>
                <a:latin typeface="Arial" panose="020B0604020202020204" pitchFamily="34" charset="0"/>
                <a:ea typeface="+mj-ea"/>
                <a:cs typeface="Arial" panose="020B0604020202020204" pitchFamily="34" charset="0"/>
                <a:hlinkClick r:id="rId6">
                  <a:extLst>
                    <a:ext uri="{A12FA001-AC4F-418D-AE19-62706E023703}">
                      <ahyp:hlinkClr xmlns:ahyp="http://schemas.microsoft.com/office/drawing/2018/hyperlinkcolor" val="tx"/>
                    </a:ext>
                  </a:extLst>
                </a:hlinkClick>
              </a:rPr>
              <a:t>§ 268 </a:t>
            </a:r>
            <a:r>
              <a:rPr lang="en-US" dirty="0" err="1">
                <a:effectLst/>
                <a:latin typeface="Arial" panose="020B0604020202020204" pitchFamily="34" charset="0"/>
                <a:ea typeface="+mj-ea"/>
                <a:cs typeface="Arial" panose="020B0604020202020204" pitchFamily="34" charset="0"/>
                <a:hlinkClick r:id="rId6">
                  <a:extLst>
                    <a:ext uri="{A12FA001-AC4F-418D-AE19-62706E023703}">
                      <ahyp:hlinkClr xmlns:ahyp="http://schemas.microsoft.com/office/drawing/2018/hyperlinkcolor" val="tx"/>
                    </a:ext>
                  </a:extLst>
                </a:hlinkClick>
              </a:rPr>
              <a:t>odst</a:t>
            </a:r>
            <a:r>
              <a:rPr lang="en-US" dirty="0">
                <a:effectLst/>
                <a:latin typeface="Arial" panose="020B0604020202020204" pitchFamily="34" charset="0"/>
                <a:ea typeface="+mj-ea"/>
                <a:cs typeface="Arial" panose="020B0604020202020204" pitchFamily="34" charset="0"/>
                <a:hlinkClick r:id="rId6">
                  <a:extLst>
                    <a:ext uri="{A12FA001-AC4F-418D-AE19-62706E023703}">
                      <ahyp:hlinkClr xmlns:ahyp="http://schemas.microsoft.com/office/drawing/2018/hyperlinkcolor" val="tx"/>
                    </a:ext>
                  </a:extLst>
                </a:hlinkClick>
              </a:rPr>
              <a:t>. 1 </a:t>
            </a:r>
            <a:r>
              <a:rPr lang="en-US" dirty="0" err="1">
                <a:effectLst/>
                <a:latin typeface="Arial" panose="020B0604020202020204" pitchFamily="34" charset="0"/>
                <a:ea typeface="+mj-ea"/>
                <a:cs typeface="Arial" panose="020B0604020202020204" pitchFamily="34" charset="0"/>
                <a:hlinkClick r:id="rId6">
                  <a:extLst>
                    <a:ext uri="{A12FA001-AC4F-418D-AE19-62706E023703}">
                      <ahyp:hlinkClr xmlns:ahyp="http://schemas.microsoft.com/office/drawing/2018/hyperlinkcolor" val="tx"/>
                    </a:ext>
                  </a:extLst>
                </a:hlinkClick>
              </a:rPr>
              <a:t>písm</a:t>
            </a:r>
            <a:r>
              <a:rPr lang="en-US" dirty="0">
                <a:effectLst/>
                <a:latin typeface="Arial" panose="020B0604020202020204" pitchFamily="34" charset="0"/>
                <a:ea typeface="+mj-ea"/>
                <a:cs typeface="Arial" panose="020B0604020202020204" pitchFamily="34" charset="0"/>
                <a:hlinkClick r:id="rId6">
                  <a:extLst>
                    <a:ext uri="{A12FA001-AC4F-418D-AE19-62706E023703}">
                      <ahyp:hlinkClr xmlns:ahyp="http://schemas.microsoft.com/office/drawing/2018/hyperlinkcolor" val="tx"/>
                    </a:ext>
                  </a:extLst>
                </a:hlinkClick>
              </a:rPr>
              <a:t>. 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občanského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soudního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řádu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Smyslem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exekučního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řízení</a:t>
            </a:r>
            <a:r>
              <a:rPr lang="en-US" dirty="0">
                <a:effectLst/>
                <a:latin typeface="Arial" panose="020B0604020202020204" pitchFamily="34" charset="0"/>
                <a:ea typeface="+mj-ea"/>
                <a:cs typeface="Arial" panose="020B0604020202020204" pitchFamily="34" charset="0"/>
              </a:rPr>
              <a:t> je </a:t>
            </a:r>
            <a:r>
              <a:rPr lang="en-US" dirty="0" err="1">
                <a:effectLst/>
                <a:latin typeface="Arial" panose="020B0604020202020204" pitchFamily="34" charset="0"/>
                <a:ea typeface="+mj-ea"/>
                <a:cs typeface="Arial" panose="020B0604020202020204" pitchFamily="34" charset="0"/>
              </a:rPr>
              <a:t>totiž</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vymožení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nikoli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potrestání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dlužníka</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prodlení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Poskytnutí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ochrany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zjevnému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šikanóznímu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exekučnímu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návrhu</a:t>
            </a:r>
            <a:r>
              <a:rPr lang="en-US" dirty="0">
                <a:effectLst/>
                <a:latin typeface="Arial" panose="020B0604020202020204" pitchFamily="34" charset="0"/>
                <a:ea typeface="+mj-ea"/>
                <a:cs typeface="Arial" panose="020B0604020202020204" pitchFamily="34" charset="0"/>
              </a:rPr>
              <a:t> je </a:t>
            </a:r>
            <a:r>
              <a:rPr lang="en-US" dirty="0" err="1">
                <a:effectLst/>
                <a:latin typeface="Arial" panose="020B0604020202020204" pitchFamily="34" charset="0"/>
                <a:ea typeface="+mj-ea"/>
                <a:cs typeface="Arial" panose="020B0604020202020204" pitchFamily="34" charset="0"/>
              </a:rPr>
              <a:t>porušením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povinného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spravedlivý</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proces</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chráněného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ust</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hlinkClick r:id="rId7">
                  <a:extLst>
                    <a:ext uri="{A12FA001-AC4F-418D-AE19-62706E023703}">
                      <ahyp:hlinkClr xmlns:ahyp="http://schemas.microsoft.com/office/drawing/2018/hyperlinkcolor" val="tx"/>
                    </a:ext>
                  </a:extLst>
                </a:hlinkClick>
              </a:rPr>
              <a:t>čl</a:t>
            </a:r>
            <a:r>
              <a:rPr lang="en-US" dirty="0">
                <a:effectLst/>
                <a:latin typeface="Arial" panose="020B0604020202020204" pitchFamily="34" charset="0"/>
                <a:ea typeface="+mj-ea"/>
                <a:cs typeface="Arial" panose="020B0604020202020204" pitchFamily="34" charset="0"/>
                <a:hlinkClick r:id="rId7">
                  <a:extLst>
                    <a:ext uri="{A12FA001-AC4F-418D-AE19-62706E023703}">
                      <ahyp:hlinkClr xmlns:ahyp="http://schemas.microsoft.com/office/drawing/2018/hyperlinkcolor" val="tx"/>
                    </a:ext>
                  </a:extLst>
                </a:hlinkClick>
              </a:rPr>
              <a:t>. 36 </a:t>
            </a:r>
            <a:r>
              <a:rPr lang="en-US" dirty="0" err="1">
                <a:effectLst/>
                <a:latin typeface="Arial" panose="020B0604020202020204" pitchFamily="34" charset="0"/>
                <a:ea typeface="+mj-ea"/>
                <a:cs typeface="Arial" panose="020B0604020202020204" pitchFamily="34" charset="0"/>
                <a:hlinkClick r:id="rId7">
                  <a:extLst>
                    <a:ext uri="{A12FA001-AC4F-418D-AE19-62706E023703}">
                      <ahyp:hlinkClr xmlns:ahyp="http://schemas.microsoft.com/office/drawing/2018/hyperlinkcolor" val="tx"/>
                    </a:ext>
                  </a:extLst>
                </a:hlinkClick>
              </a:rPr>
              <a:t>odst</a:t>
            </a:r>
            <a:r>
              <a:rPr lang="en-US" dirty="0">
                <a:effectLst/>
                <a:latin typeface="Arial" panose="020B0604020202020204" pitchFamily="34" charset="0"/>
                <a:ea typeface="+mj-ea"/>
                <a:cs typeface="Arial" panose="020B0604020202020204" pitchFamily="34" charset="0"/>
                <a:hlinkClick r:id="rId7">
                  <a:extLst>
                    <a:ext uri="{A12FA001-AC4F-418D-AE19-62706E023703}">
                      <ahyp:hlinkClr xmlns:ahyp="http://schemas.microsoft.com/office/drawing/2018/hyperlinkcolor" val="tx"/>
                    </a:ext>
                  </a:extLst>
                </a:hlinkClick>
              </a:rPr>
              <a:t>. 1</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Listiny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základní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svobod</a:t>
            </a:r>
            <a:r>
              <a:rPr lang="en-US" dirty="0">
                <a:effectLst/>
                <a:latin typeface="Arial" panose="020B0604020202020204" pitchFamily="34" charset="0"/>
                <a:ea typeface="+mj-ea"/>
                <a:cs typeface="Arial" panose="020B0604020202020204" pitchFamily="34" charset="0"/>
              </a:rPr>
              <a:t>.</a:t>
            </a:r>
          </a:p>
        </p:txBody>
      </p:sp>
    </p:spTree>
    <p:extLst>
      <p:ext uri="{BB962C8B-B14F-4D97-AF65-F5344CB8AC3E}">
        <p14:creationId xmlns:p14="http://schemas.microsoft.com/office/powerpoint/2010/main" val="4229185928"/>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D09E7-FDE2-C4D3-5054-C133C3CDBC5D}"/>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9DFBB48D-F727-7E2C-11FD-D6554E5D6A26}"/>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Rychlost řízení</a:t>
            </a:r>
          </a:p>
        </p:txBody>
      </p:sp>
      <p:sp>
        <p:nvSpPr>
          <p:cNvPr id="3" name="Zástupný obsah 2">
            <a:extLst>
              <a:ext uri="{FF2B5EF4-FFF2-40B4-BE49-F238E27FC236}">
                <a16:creationId xmlns:a16="http://schemas.microsoft.com/office/drawing/2014/main" id="{77DA500C-B5CE-B77C-B64C-92394B901028}"/>
              </a:ext>
            </a:extLst>
          </p:cNvPr>
          <p:cNvSpPr>
            <a:spLocks noGrp="1"/>
          </p:cNvSpPr>
          <p:nvPr>
            <p:ph idx="1"/>
          </p:nvPr>
        </p:nvSpPr>
        <p:spPr>
          <a:xfrm>
            <a:off x="1103312" y="2763520"/>
            <a:ext cx="8946541" cy="3484879"/>
          </a:xfrm>
        </p:spPr>
        <p:txBody>
          <a:bodyPr>
            <a:normAutofit/>
          </a:bodyPr>
          <a:lstStyle/>
          <a:p>
            <a:pPr>
              <a:lnSpc>
                <a:spcPct val="90000"/>
              </a:lnSpc>
            </a:pPr>
            <a:endParaRPr lang="cs-CZ" sz="1800" dirty="0">
              <a:effectLst/>
              <a:latin typeface="Arial" panose="020B0604020202020204" pitchFamily="34" charset="0"/>
              <a:cs typeface="Arial" panose="020B0604020202020204" pitchFamily="34" charset="0"/>
            </a:endParaRPr>
          </a:p>
          <a:p>
            <a:pPr>
              <a:lnSpc>
                <a:spcPct val="90000"/>
              </a:lnSpc>
            </a:pPr>
            <a:endParaRPr lang="cs-CZ" sz="1800" dirty="0">
              <a:effectLst/>
              <a:latin typeface="Arial" panose="020B0604020202020204" pitchFamily="34" charset="0"/>
              <a:cs typeface="Arial" panose="020B0604020202020204" pitchFamily="34" charset="0"/>
            </a:endParaRPr>
          </a:p>
        </p:txBody>
      </p:sp>
      <p:sp>
        <p:nvSpPr>
          <p:cNvPr id="5" name="TextovéPole 4">
            <a:extLst>
              <a:ext uri="{FF2B5EF4-FFF2-40B4-BE49-F238E27FC236}">
                <a16:creationId xmlns:a16="http://schemas.microsoft.com/office/drawing/2014/main" id="{B6CEDC92-ADA0-2043-688D-07933525AC6C}"/>
              </a:ext>
            </a:extLst>
          </p:cNvPr>
          <p:cNvSpPr txBox="1"/>
          <p:nvPr/>
        </p:nvSpPr>
        <p:spPr>
          <a:xfrm>
            <a:off x="1253971" y="2520951"/>
            <a:ext cx="6094520" cy="3170099"/>
          </a:xfrm>
          <a:prstGeom prst="rect">
            <a:avLst/>
          </a:prstGeom>
          <a:noFill/>
        </p:spPr>
        <p:txBody>
          <a:bodyPr wrap="square">
            <a:spAutoFit/>
          </a:bodyPr>
          <a:lstStyle/>
          <a:p>
            <a:pPr marL="0" marR="0" indent="0" algn="just">
              <a:buNone/>
            </a:pPr>
            <a:r>
              <a:rPr lang="cs-CZ" sz="2000" b="0" i="0" dirty="0">
                <a:solidFill>
                  <a:schemeClr val="tx1"/>
                </a:solidFill>
                <a:effectLst/>
                <a:latin typeface="+mn-lt"/>
              </a:rPr>
              <a:t>Každý se může domáhat ochrany svých práv před soudem zákonem stanoveným způsobem.</a:t>
            </a:r>
            <a:endParaRPr lang="cs-CZ" sz="2000" dirty="0"/>
          </a:p>
          <a:p>
            <a:pPr marL="0" marR="0" indent="0" algn="just">
              <a:buNone/>
            </a:pPr>
            <a:endParaRPr lang="cs-CZ" sz="2000" b="0" i="0" dirty="0">
              <a:solidFill>
                <a:schemeClr val="tx1"/>
              </a:solidFill>
              <a:effectLst/>
              <a:latin typeface="+mn-lt"/>
            </a:endParaRPr>
          </a:p>
          <a:p>
            <a:pPr marL="0" marR="0" indent="0" algn="just">
              <a:buNone/>
            </a:pPr>
            <a:r>
              <a:rPr lang="cs-CZ" sz="2000" b="0" i="0" dirty="0">
                <a:solidFill>
                  <a:schemeClr val="tx1"/>
                </a:solidFill>
                <a:effectLst/>
                <a:latin typeface="+mn-lt"/>
              </a:rPr>
              <a:t>Každý má právo, aby jeho věc byla soudem projednána a rozhodnuta bez zbytečných průtahů.</a:t>
            </a:r>
          </a:p>
          <a:p>
            <a:pPr marL="0" marR="0" indent="0" algn="just">
              <a:buNone/>
            </a:pPr>
            <a:endParaRPr lang="cs-CZ" sz="2000" dirty="0"/>
          </a:p>
          <a:p>
            <a:pPr marL="0" marR="0" indent="0" algn="just">
              <a:buNone/>
            </a:pPr>
            <a:r>
              <a:rPr lang="cs-CZ" sz="2000" b="1" dirty="0"/>
              <a:t>(zákon o soudech a soudcích)</a:t>
            </a:r>
          </a:p>
          <a:p>
            <a:pPr marL="0" marR="0" indent="0" algn="just">
              <a:buNone/>
            </a:pPr>
            <a:r>
              <a:rPr lang="cs-CZ" sz="2000" b="1" i="0" dirty="0">
                <a:solidFill>
                  <a:srgbClr val="000000"/>
                </a:solidFill>
                <a:effectLst/>
                <a:latin typeface="Arial" panose="020B0604020202020204" pitchFamily="34" charset="0"/>
              </a:rPr>
              <a:t> </a:t>
            </a:r>
          </a:p>
          <a:p>
            <a:pPr marL="0" marR="0" indent="0" algn="just">
              <a:buNone/>
            </a:pPr>
            <a:endParaRPr lang="cs-CZ" sz="2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332647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366061E4-5063-40D5-9DAB-427DC37BC892}"/>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Rychlost řízení</a:t>
            </a:r>
          </a:p>
        </p:txBody>
      </p:sp>
      <p:sp>
        <p:nvSpPr>
          <p:cNvPr id="3" name="Zástupný obsah 2">
            <a:extLst>
              <a:ext uri="{FF2B5EF4-FFF2-40B4-BE49-F238E27FC236}">
                <a16:creationId xmlns:a16="http://schemas.microsoft.com/office/drawing/2014/main" id="{FDA32021-3684-42ED-BAD9-91B8612621BA}"/>
              </a:ext>
            </a:extLst>
          </p:cNvPr>
          <p:cNvSpPr>
            <a:spLocks noGrp="1"/>
          </p:cNvSpPr>
          <p:nvPr>
            <p:ph idx="1"/>
          </p:nvPr>
        </p:nvSpPr>
        <p:spPr>
          <a:xfrm>
            <a:off x="1103312" y="2763520"/>
            <a:ext cx="8946541" cy="3484879"/>
          </a:xfrm>
        </p:spPr>
        <p:txBody>
          <a:bodyPr>
            <a:normAutofit/>
          </a:bodyPr>
          <a:lstStyle/>
          <a:p>
            <a:pPr>
              <a:lnSpc>
                <a:spcPct val="90000"/>
              </a:lnSpc>
            </a:pPr>
            <a:r>
              <a:rPr lang="cs-CZ" sz="1800" dirty="0">
                <a:effectLst/>
                <a:latin typeface="Arial" panose="020B0604020202020204" pitchFamily="34" charset="0"/>
                <a:ea typeface="Calibri" panose="020F0502020204030204" pitchFamily="34" charset="0"/>
                <a:cs typeface="Arial" panose="020B0604020202020204" pitchFamily="34" charset="0"/>
              </a:rPr>
              <a:t>Nepostupuje-li soud (v rozporu se zákonem) tak, aby ochrana práv byla rychlá, a dochází-li tedy v řízení k průtahům, mohou se fyzické a právnické osoby obrátit na příslušný orgán státní správy soudů se </a:t>
            </a:r>
            <a:r>
              <a:rPr lang="cs-CZ" sz="1800" b="1" dirty="0">
                <a:effectLst/>
                <a:latin typeface="Arial" panose="020B0604020202020204" pitchFamily="34" charset="0"/>
                <a:ea typeface="Calibri" panose="020F0502020204030204" pitchFamily="34" charset="0"/>
                <a:cs typeface="Arial" panose="020B0604020202020204" pitchFamily="34" charset="0"/>
              </a:rPr>
              <a:t>stížností na postup soudu (srov. § 164 zákona o soudech a soudcích).</a:t>
            </a:r>
          </a:p>
          <a:p>
            <a:pPr>
              <a:lnSpc>
                <a:spcPct val="90000"/>
              </a:lnSpc>
            </a:pPr>
            <a:r>
              <a:rPr lang="cs-CZ" sz="1800" dirty="0">
                <a:effectLst/>
                <a:latin typeface="Arial" panose="020B0604020202020204" pitchFamily="34" charset="0"/>
                <a:cs typeface="Arial" panose="020B0604020202020204" pitchFamily="34" charset="0"/>
              </a:rPr>
              <a:t>Má-li účastník nebo ten, kdo je stranou řízení, za to, že jeho stížnost na průtahy v řízení, kterou podal u příslušného orgánu státní správy soudů, jím nebyla řádně vyřízena, </a:t>
            </a:r>
            <a:r>
              <a:rPr lang="cs-CZ" sz="1800" b="1" dirty="0">
                <a:effectLst/>
                <a:latin typeface="Arial" panose="020B0604020202020204" pitchFamily="34" charset="0"/>
                <a:cs typeface="Arial" panose="020B0604020202020204" pitchFamily="34" charset="0"/>
              </a:rPr>
              <a:t>může podat návrh soudu, aby určil lhůtu pro provedení procesního úkonu, u kterého podle jeho názoru dochází k průtahům v řízení (§ </a:t>
            </a:r>
            <a:r>
              <a:rPr lang="cs-CZ" sz="1800" b="1" dirty="0" err="1">
                <a:effectLst/>
                <a:latin typeface="Arial" panose="020B0604020202020204" pitchFamily="34" charset="0"/>
                <a:cs typeface="Arial" panose="020B0604020202020204" pitchFamily="34" charset="0"/>
              </a:rPr>
              <a:t>174a</a:t>
            </a:r>
            <a:r>
              <a:rPr lang="cs-CZ" sz="1800" b="1" dirty="0">
                <a:effectLst/>
                <a:latin typeface="Arial" panose="020B0604020202020204" pitchFamily="34" charset="0"/>
                <a:cs typeface="Arial" panose="020B0604020202020204" pitchFamily="34" charset="0"/>
              </a:rPr>
              <a:t> zákona o soudech a soudcích).</a:t>
            </a:r>
            <a:r>
              <a:rPr lang="cs-CZ" sz="1800" dirty="0">
                <a:effectLst/>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02535544"/>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Zástupný obsah 2">
            <a:extLst>
              <a:ext uri="{FF2B5EF4-FFF2-40B4-BE49-F238E27FC236}">
                <a16:creationId xmlns:a16="http://schemas.microsoft.com/office/drawing/2014/main" id="{4B9EFE9F-0425-FB11-AA85-06CAC9711759}"/>
              </a:ext>
            </a:extLst>
          </p:cNvPr>
          <p:cNvSpPr>
            <a:spLocks noGrp="1"/>
          </p:cNvSpPr>
          <p:nvPr>
            <p:ph idx="1"/>
          </p:nvPr>
        </p:nvSpPr>
        <p:spPr>
          <a:xfrm>
            <a:off x="1103312" y="2763520"/>
            <a:ext cx="8946541" cy="3484879"/>
          </a:xfrm>
        </p:spPr>
        <p:txBody>
          <a:bodyPr>
            <a:normAutofit/>
          </a:bodyPr>
          <a:lstStyle/>
          <a:p>
            <a:r>
              <a:rPr lang="cs-CZ" sz="1800" b="1" dirty="0">
                <a:latin typeface="Arial" panose="020B0604020202020204" pitchFamily="34" charset="0"/>
                <a:cs typeface="Arial" panose="020B0604020202020204" pitchFamily="34" charset="0"/>
              </a:rPr>
              <a:t>I. ÚS 809/19 ze dne 7.6.2021 </a:t>
            </a:r>
          </a:p>
          <a:p>
            <a:r>
              <a:rPr lang="cs-CZ" sz="1800" dirty="0">
                <a:latin typeface="Arial" panose="020B0604020202020204" pitchFamily="34" charset="0"/>
                <a:cs typeface="Arial" panose="020B0604020202020204" pitchFamily="34" charset="0"/>
              </a:rPr>
              <a:t> došlo k porušení </a:t>
            </a:r>
            <a:r>
              <a:rPr lang="cs-CZ" sz="1800" dirty="0" err="1">
                <a:latin typeface="Arial" panose="020B0604020202020204" pitchFamily="34" charset="0"/>
                <a:cs typeface="Arial" panose="020B0604020202020204" pitchFamily="34" charset="0"/>
              </a:rPr>
              <a:t>elementrální</a:t>
            </a:r>
            <a:r>
              <a:rPr lang="cs-CZ" sz="1800" dirty="0">
                <a:latin typeface="Arial" panose="020B0604020202020204" pitchFamily="34" charset="0"/>
                <a:cs typeface="Arial" panose="020B0604020202020204" pitchFamily="34" charset="0"/>
              </a:rPr>
              <a:t> zásady, dle které se sluší: „ se stejným nakládati stejně“</a:t>
            </a:r>
          </a:p>
          <a:p>
            <a:endParaRPr lang="cs-CZ" sz="1800" dirty="0">
              <a:latin typeface="Arial" panose="020B0604020202020204" pitchFamily="34" charset="0"/>
              <a:cs typeface="Arial" panose="020B0604020202020204" pitchFamily="34" charset="0"/>
            </a:endParaRPr>
          </a:p>
          <a:p>
            <a:r>
              <a:rPr lang="cs-CZ" sz="1800" b="1" dirty="0">
                <a:latin typeface="Arial" panose="020B0604020202020204" pitchFamily="34" charset="0"/>
                <a:cs typeface="Arial" panose="020B0604020202020204" pitchFamily="34" charset="0"/>
              </a:rPr>
              <a:t>I. ÚS 444/18 ze dne 22.6.2021</a:t>
            </a:r>
          </a:p>
          <a:p>
            <a:r>
              <a:rPr lang="cs-CZ" sz="1800" dirty="0">
                <a:latin typeface="Arial" panose="020B0604020202020204" pitchFamily="34" charset="0"/>
                <a:cs typeface="Arial" panose="020B0604020202020204" pitchFamily="34" charset="0"/>
              </a:rPr>
              <a:t>rozhodování musí být prosto prvků libovůle ; jinak jde o zásah do práva na spravedlivý proces ( jednalo se o žádost o osvobození od úhrady </a:t>
            </a:r>
            <a:r>
              <a:rPr lang="cs-CZ" sz="1800" dirty="0" err="1">
                <a:latin typeface="Arial" panose="020B0604020202020204" pitchFamily="34" charset="0"/>
                <a:cs typeface="Arial" panose="020B0604020202020204" pitchFamily="34" charset="0"/>
              </a:rPr>
              <a:t>SOP</a:t>
            </a:r>
            <a:r>
              <a:rPr lang="cs-CZ" sz="1800" dirty="0">
                <a:latin typeface="Arial" panose="020B0604020202020204" pitchFamily="34" charset="0"/>
                <a:cs typeface="Arial" panose="020B0604020202020204" pitchFamily="34" charset="0"/>
              </a:rPr>
              <a:t> – vysoký – bylo zde vlastnické právo k nemovitosti – Ústavní soud judikoval, že vlastnictví nemovitosti není překážkou pro přiznání osvobození)</a:t>
            </a:r>
          </a:p>
        </p:txBody>
      </p:sp>
      <p:sp>
        <p:nvSpPr>
          <p:cNvPr id="5" name="Nadpis 4">
            <a:extLst>
              <a:ext uri="{FF2B5EF4-FFF2-40B4-BE49-F238E27FC236}">
                <a16:creationId xmlns:a16="http://schemas.microsoft.com/office/drawing/2014/main" id="{B272B427-4FC1-D0F7-C50A-9D443EAF76CC}"/>
              </a:ext>
            </a:extLst>
          </p:cNvPr>
          <p:cNvSpPr>
            <a:spLocks noGrp="1"/>
          </p:cNvSpPr>
          <p:nvPr>
            <p:ph type="title"/>
          </p:nvPr>
        </p:nvSpPr>
        <p:spPr/>
        <p:txBody>
          <a:bodyPr/>
          <a:lstStyle/>
          <a:p>
            <a:r>
              <a:rPr lang="cs-CZ" b="1" dirty="0">
                <a:solidFill>
                  <a:schemeClr val="bg1"/>
                </a:solidFill>
                <a:latin typeface="Arial" panose="020B0604020202020204" pitchFamily="34" charset="0"/>
                <a:cs typeface="Arial" panose="020B0604020202020204" pitchFamily="34" charset="0"/>
              </a:rPr>
              <a:t>Předvídatelnost</a:t>
            </a:r>
            <a:r>
              <a:rPr lang="cs-CZ" b="1" dirty="0">
                <a:solidFill>
                  <a:schemeClr val="bg1"/>
                </a:solidFill>
              </a:rPr>
              <a:t> a přístup k soudu</a:t>
            </a:r>
            <a:br>
              <a:rPr lang="cs-CZ" b="1" dirty="0"/>
            </a:br>
            <a:endParaRPr lang="cs-CZ" b="1" dirty="0"/>
          </a:p>
        </p:txBody>
      </p:sp>
    </p:spTree>
    <p:extLst>
      <p:ext uri="{BB962C8B-B14F-4D97-AF65-F5344CB8AC3E}">
        <p14:creationId xmlns:p14="http://schemas.microsoft.com/office/powerpoint/2010/main" val="2841294565"/>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090FA289-26C3-AB45-9CBD-B7ECAC713518}"/>
              </a:ext>
            </a:extLst>
          </p:cNvPr>
          <p:cNvSpPr>
            <a:spLocks noGrp="1"/>
          </p:cNvSpPr>
          <p:nvPr>
            <p:ph type="title"/>
          </p:nvPr>
        </p:nvSpPr>
        <p:spPr>
          <a:xfrm>
            <a:off x="1103312" y="452718"/>
            <a:ext cx="8947522" cy="1400530"/>
          </a:xfrm>
        </p:spPr>
        <p:txBody>
          <a:bodyPr anchor="ctr">
            <a:normAutofit/>
          </a:bodyPr>
          <a:lstStyle/>
          <a:p>
            <a:r>
              <a:rPr lang="cs-CZ" b="1">
                <a:solidFill>
                  <a:srgbClr val="FFFFFF"/>
                </a:solidFill>
                <a:latin typeface="Arial" panose="020B0604020202020204" pitchFamily="34" charset="0"/>
                <a:cs typeface="Arial" panose="020B0604020202020204" pitchFamily="34" charset="0"/>
              </a:rPr>
              <a:t>Námitka podjatosti</a:t>
            </a:r>
          </a:p>
        </p:txBody>
      </p:sp>
      <p:sp>
        <p:nvSpPr>
          <p:cNvPr id="3" name="Zástupný obsah 2">
            <a:extLst>
              <a:ext uri="{FF2B5EF4-FFF2-40B4-BE49-F238E27FC236}">
                <a16:creationId xmlns:a16="http://schemas.microsoft.com/office/drawing/2014/main" id="{37CB1486-E8E3-CFB1-2832-40F4661196C6}"/>
              </a:ext>
            </a:extLst>
          </p:cNvPr>
          <p:cNvSpPr>
            <a:spLocks noGrp="1"/>
          </p:cNvSpPr>
          <p:nvPr>
            <p:ph idx="1"/>
          </p:nvPr>
        </p:nvSpPr>
        <p:spPr>
          <a:xfrm>
            <a:off x="1034945" y="2829399"/>
            <a:ext cx="8946541" cy="3484879"/>
          </a:xfrm>
        </p:spPr>
        <p:txBody>
          <a:bodyPr>
            <a:normAutofit fontScale="92500"/>
          </a:bodyPr>
          <a:lstStyle/>
          <a:p>
            <a:endParaRPr lang="cs-CZ" b="1" i="1" dirty="0">
              <a:latin typeface="Arial" panose="020B0604020202020204" pitchFamily="34" charset="0"/>
              <a:cs typeface="Arial" panose="020B0604020202020204" pitchFamily="34" charset="0"/>
            </a:endParaRPr>
          </a:p>
          <a:p>
            <a:r>
              <a:rPr lang="cs-CZ" dirty="0">
                <a:latin typeface="Arial" panose="020B0604020202020204" pitchFamily="34" charset="0"/>
                <a:cs typeface="Arial" panose="020B0604020202020204" pitchFamily="34" charset="0"/>
              </a:rPr>
              <a:t>Soudci jsou vyloučeni z projednávání a rozhodnutí věci, jestliže se zřetelem na jejich poměr k věci, k účastníkům nebo k jejich zástupcům je tu důvod pochybovat o jejich nepodjatosti. U soudu vyššího stupně jsou vyloučeni i soudci, kteří projednávali nebo rozhodovali věc u soudu nižšího stupně, a naopak. Totéž platí, jde-li o rozhodování o dovolání.</a:t>
            </a:r>
          </a:p>
          <a:p>
            <a:r>
              <a:rPr lang="cs-CZ" dirty="0">
                <a:latin typeface="Arial" panose="020B0604020202020204" pitchFamily="34" charset="0"/>
                <a:cs typeface="Arial" panose="020B0604020202020204" pitchFamily="34" charset="0"/>
              </a:rPr>
              <a:t>Z projednávání a rozhodnutí žaloby pro zmatečnost jsou vyloučeni také soudci, kteří žalobou napadené rozhodnutí vydali nebo věc projednávali.</a:t>
            </a:r>
          </a:p>
          <a:p>
            <a:r>
              <a:rPr lang="cs-CZ" dirty="0">
                <a:latin typeface="Arial" panose="020B0604020202020204" pitchFamily="34" charset="0"/>
                <a:cs typeface="Arial" panose="020B0604020202020204" pitchFamily="34" charset="0"/>
              </a:rPr>
              <a:t>Důvodem k vyloučení soudce nejsou okolnosti, které spočívají v postupu soudce v řízení o projednávané věci nebo v jeho rozhodování v jiných věcech.</a:t>
            </a:r>
          </a:p>
          <a:p>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7776364"/>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CF6D2D5-00FE-6192-2D23-F6B8ED3976D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F283F17-8B43-1489-2836-33CC92495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76750030-A7F6-40E8-84E0-8B79E2676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83C53F86-1182-7607-DC33-73571194EB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34F60855-525E-D1D4-ABA0-777F2ACEF3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2AF4F4A4-0059-84F7-98D4-CE6518C07986}"/>
              </a:ext>
            </a:extLst>
          </p:cNvPr>
          <p:cNvSpPr>
            <a:spLocks noGrp="1"/>
          </p:cNvSpPr>
          <p:nvPr>
            <p:ph type="title"/>
          </p:nvPr>
        </p:nvSpPr>
        <p:spPr>
          <a:xfrm>
            <a:off x="1103312" y="452718"/>
            <a:ext cx="8947522" cy="1400530"/>
          </a:xfrm>
        </p:spPr>
        <p:txBody>
          <a:bodyPr anchor="ctr">
            <a:normAutofit/>
          </a:bodyPr>
          <a:lstStyle/>
          <a:p>
            <a:r>
              <a:rPr lang="cs-CZ" b="1">
                <a:solidFill>
                  <a:srgbClr val="FFFFFF"/>
                </a:solidFill>
                <a:latin typeface="Arial" panose="020B0604020202020204" pitchFamily="34" charset="0"/>
                <a:cs typeface="Arial" panose="020B0604020202020204" pitchFamily="34" charset="0"/>
              </a:rPr>
              <a:t>Námitka podjatosti</a:t>
            </a:r>
          </a:p>
        </p:txBody>
      </p:sp>
      <p:sp>
        <p:nvSpPr>
          <p:cNvPr id="3" name="Zástupný obsah 2">
            <a:extLst>
              <a:ext uri="{FF2B5EF4-FFF2-40B4-BE49-F238E27FC236}">
                <a16:creationId xmlns:a16="http://schemas.microsoft.com/office/drawing/2014/main" id="{872F1E16-14E5-DD4B-C63B-7ECD958519B7}"/>
              </a:ext>
            </a:extLst>
          </p:cNvPr>
          <p:cNvSpPr>
            <a:spLocks noGrp="1"/>
          </p:cNvSpPr>
          <p:nvPr>
            <p:ph idx="1"/>
          </p:nvPr>
        </p:nvSpPr>
        <p:spPr>
          <a:xfrm>
            <a:off x="1103312" y="2763520"/>
            <a:ext cx="8946541" cy="3484879"/>
          </a:xfrm>
        </p:spPr>
        <p:txBody>
          <a:bodyPr>
            <a:normAutofit/>
          </a:bodyPr>
          <a:lstStyle/>
          <a:p>
            <a:r>
              <a:rPr lang="cs-CZ" sz="1800" dirty="0">
                <a:latin typeface="Arial" panose="020B0604020202020204" pitchFamily="34" charset="0"/>
                <a:cs typeface="Arial" panose="020B0604020202020204" pitchFamily="34" charset="0"/>
              </a:rPr>
              <a:t>Jakmile se soudce dozví o skutečnosti, pro kterou je vyloučen, oznámí ji neprodleně předsedovi soudu. V řízení lze zatím učinit jen takové úkony, které nesnesou odkladu.</a:t>
            </a:r>
          </a:p>
          <a:p>
            <a:r>
              <a:rPr lang="cs-CZ" sz="1800" dirty="0">
                <a:latin typeface="Arial" panose="020B0604020202020204" pitchFamily="34" charset="0"/>
                <a:cs typeface="Arial" panose="020B0604020202020204" pitchFamily="34" charset="0"/>
              </a:rPr>
              <a:t>Předseda soudu určí podle rozvrhu práce místo soudce, který je podjatý jiného soudce nebo, týká-li se oznámení všech členů senátu, přikáže věc jinému senátu; není-li to možné, předloží věc k rozhodnutí jinému soudu téhož stupně. Jde-li o vyloučení pro podjatost a předseda soudu má za to, že tu není důvod pochybovat o nepodjatosti soudce, předloží věc k rozhodnutí nadřízenému soudu; rozhoduje v senátu.</a:t>
            </a:r>
          </a:p>
          <a:p>
            <a:endParaRPr lang="cs-CZ" sz="18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564329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490EEB0-FCD8-20E4-8B2C-D0463CA0CB3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B42353C-0C27-B428-CB97-92D75F75F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21747449-B52C-4A64-E6FF-77CE57E94C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A5ADD01-5DF6-FB74-2A90-2F46B45D64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F6AFBD20-5D6D-9BE3-94A9-503AD54538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40A27D41-6360-514F-DDAF-A09141966217}"/>
              </a:ext>
            </a:extLst>
          </p:cNvPr>
          <p:cNvSpPr>
            <a:spLocks noGrp="1"/>
          </p:cNvSpPr>
          <p:nvPr>
            <p:ph type="title"/>
          </p:nvPr>
        </p:nvSpPr>
        <p:spPr>
          <a:xfrm>
            <a:off x="1103312" y="452718"/>
            <a:ext cx="8947522" cy="1400530"/>
          </a:xfrm>
        </p:spPr>
        <p:txBody>
          <a:bodyPr anchor="ctr">
            <a:normAutofit/>
          </a:bodyPr>
          <a:lstStyle/>
          <a:p>
            <a:r>
              <a:rPr lang="cs-CZ" b="1">
                <a:solidFill>
                  <a:srgbClr val="FFFFFF"/>
                </a:solidFill>
                <a:latin typeface="Arial" panose="020B0604020202020204" pitchFamily="34" charset="0"/>
                <a:cs typeface="Arial" panose="020B0604020202020204" pitchFamily="34" charset="0"/>
              </a:rPr>
              <a:t>Námitka podjatosti</a:t>
            </a:r>
          </a:p>
        </p:txBody>
      </p:sp>
      <p:sp>
        <p:nvSpPr>
          <p:cNvPr id="3" name="Zástupný obsah 2">
            <a:extLst>
              <a:ext uri="{FF2B5EF4-FFF2-40B4-BE49-F238E27FC236}">
                <a16:creationId xmlns:a16="http://schemas.microsoft.com/office/drawing/2014/main" id="{5200EE0A-CBD0-1189-C2EC-55C988B75184}"/>
              </a:ext>
            </a:extLst>
          </p:cNvPr>
          <p:cNvSpPr>
            <a:spLocks noGrp="1"/>
          </p:cNvSpPr>
          <p:nvPr>
            <p:ph idx="1"/>
          </p:nvPr>
        </p:nvSpPr>
        <p:spPr>
          <a:xfrm>
            <a:off x="761480" y="2567593"/>
            <a:ext cx="8946541" cy="3484879"/>
          </a:xfrm>
        </p:spPr>
        <p:txBody>
          <a:bodyPr>
            <a:normAutofit fontScale="85000" lnSpcReduction="20000"/>
          </a:bodyPr>
          <a:lstStyle/>
          <a:p>
            <a:r>
              <a:rPr lang="cs-CZ" sz="2100" dirty="0">
                <a:latin typeface="Arial" panose="020B0604020202020204" pitchFamily="34" charset="0"/>
                <a:cs typeface="Arial" panose="020B0604020202020204" pitchFamily="34" charset="0"/>
              </a:rPr>
              <a:t>Účastníci mají právo vyjádřit se k osobám soudců, kteří mají podle rozvrhu práce věc projednat a rozhodnout. O tom musí být soudem poučeni.</a:t>
            </a:r>
          </a:p>
          <a:p>
            <a:r>
              <a:rPr lang="cs-CZ" sz="2100" dirty="0">
                <a:latin typeface="Arial" panose="020B0604020202020204" pitchFamily="34" charset="0"/>
                <a:cs typeface="Arial" panose="020B0604020202020204" pitchFamily="34" charset="0"/>
              </a:rPr>
              <a:t>Účastník je povinen námitku podjatosti soudce uplatnit nejpozději při prvním jednání, kterého se zúčastnil soudce, o jehož vyloučení jde; nevěděl-li v této době o důvodu vyloučení nebo vznikl-li tento důvod později, může námitku uplatnit do 15 dnů po té, co se o něm dozvěděl. Později může námitku podjatosti účastník uplatnit jen tehdy, jestliže nebyl soudem poučen o svém právu vyjádřit se k osobám soudců.</a:t>
            </a:r>
          </a:p>
          <a:p>
            <a:r>
              <a:rPr lang="cs-CZ" sz="2100" dirty="0">
                <a:latin typeface="Arial" panose="020B0604020202020204" pitchFamily="34" charset="0"/>
                <a:cs typeface="Arial" panose="020B0604020202020204" pitchFamily="34" charset="0"/>
              </a:rPr>
              <a:t>V námitce podjatosti musí být vedle obecných náležitostí  uvedeno, proti kterému soudci směřuje, v čem je spatřován důvod pochybnosti o jeho nepodjatosti, popřípadě kdy se o něm účastník podávající námitku dozvěděl, a jakými důkazy může být prokázán.</a:t>
            </a:r>
          </a:p>
          <a:p>
            <a:r>
              <a:rPr lang="cs-CZ" sz="2100" dirty="0">
                <a:latin typeface="Arial" panose="020B0604020202020204" pitchFamily="34" charset="0"/>
                <a:cs typeface="Arial" panose="020B0604020202020204" pitchFamily="34" charset="0"/>
              </a:rPr>
              <a:t> </a:t>
            </a:r>
          </a:p>
          <a:p>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0620762"/>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B9660D1-833A-346F-700E-C73CF2F5A6D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FF454F2-D171-FB2E-97B6-25B2297A64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DF9A547C-4712-7B4A-FDC9-A18EC94935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060D6474-5677-C5C1-811D-787CCD41F2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B6C0F6B7-5B2C-95ED-BB31-7544D054FE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AAE14021-DA93-C67F-231D-9FEB476472E9}"/>
              </a:ext>
            </a:extLst>
          </p:cNvPr>
          <p:cNvSpPr>
            <a:spLocks noGrp="1"/>
          </p:cNvSpPr>
          <p:nvPr>
            <p:ph type="title"/>
          </p:nvPr>
        </p:nvSpPr>
        <p:spPr>
          <a:xfrm>
            <a:off x="1103312" y="452718"/>
            <a:ext cx="8947522" cy="1400530"/>
          </a:xfrm>
        </p:spPr>
        <p:txBody>
          <a:bodyPr anchor="ctr">
            <a:normAutofit/>
          </a:bodyPr>
          <a:lstStyle/>
          <a:p>
            <a:r>
              <a:rPr lang="cs-CZ" b="1">
                <a:solidFill>
                  <a:srgbClr val="FFFFFF"/>
                </a:solidFill>
                <a:latin typeface="Arial" panose="020B0604020202020204" pitchFamily="34" charset="0"/>
                <a:cs typeface="Arial" panose="020B0604020202020204" pitchFamily="34" charset="0"/>
              </a:rPr>
              <a:t>Námitka podjatosti</a:t>
            </a:r>
          </a:p>
        </p:txBody>
      </p:sp>
      <p:sp>
        <p:nvSpPr>
          <p:cNvPr id="3" name="Zástupný obsah 2">
            <a:extLst>
              <a:ext uri="{FF2B5EF4-FFF2-40B4-BE49-F238E27FC236}">
                <a16:creationId xmlns:a16="http://schemas.microsoft.com/office/drawing/2014/main" id="{3FA534F5-BD64-5A91-FB42-EED8C0265FDB}"/>
              </a:ext>
            </a:extLst>
          </p:cNvPr>
          <p:cNvSpPr>
            <a:spLocks noGrp="1"/>
          </p:cNvSpPr>
          <p:nvPr>
            <p:ph idx="1"/>
          </p:nvPr>
        </p:nvSpPr>
        <p:spPr>
          <a:xfrm>
            <a:off x="1103312" y="2763520"/>
            <a:ext cx="8946541" cy="3484879"/>
          </a:xfrm>
        </p:spPr>
        <p:txBody>
          <a:bodyPr>
            <a:normAutofit/>
          </a:bodyPr>
          <a:lstStyle/>
          <a:p>
            <a:endParaRPr lang="cs-CZ" b="1" i="1" dirty="0">
              <a:latin typeface="Arial" panose="020B0604020202020204" pitchFamily="34" charset="0"/>
              <a:cs typeface="Arial" panose="020B0604020202020204" pitchFamily="34" charset="0"/>
            </a:endParaRPr>
          </a:p>
          <a:p>
            <a:r>
              <a:rPr lang="cs-CZ" dirty="0">
                <a:latin typeface="Arial" panose="020B0604020202020204" pitchFamily="34" charset="0"/>
                <a:cs typeface="Arial" panose="020B0604020202020204" pitchFamily="34" charset="0"/>
              </a:rPr>
              <a:t>K rozhodnutí o námitce podjatosti soud věc předloží s vyjádřením dotčených soudců svému nadřízenému soudu. V řízení lze zatím učinit jen takové úkony, které nesnesou odkladu.</a:t>
            </a:r>
          </a:p>
          <a:p>
            <a:r>
              <a:rPr lang="cs-CZ" b="1" dirty="0">
                <a:latin typeface="Arial" panose="020B0604020202020204" pitchFamily="34" charset="0"/>
                <a:cs typeface="Arial" panose="020B0604020202020204" pitchFamily="34" charset="0"/>
              </a:rPr>
              <a:t>Toto neplatí</a:t>
            </a:r>
            <a:r>
              <a:rPr lang="cs-CZ" dirty="0">
                <a:latin typeface="Arial" panose="020B0604020202020204" pitchFamily="34" charset="0"/>
                <a:cs typeface="Arial" panose="020B0604020202020204" pitchFamily="34" charset="0"/>
              </a:rPr>
              <a:t>, byla-li námitka uplatněna před nebo v průběhu jednání, při němž byla věc rozhodnuta, a má-li soud za to, že námitka není důvodná.</a:t>
            </a:r>
          </a:p>
          <a:p>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7715407"/>
      </p:ext>
    </p:extLst>
  </p:cSld>
  <p:clrMapOvr>
    <a:overrideClrMapping bg1="lt1" tx1="dk1" bg2="lt2" tx2="dk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044116E-BB41-6048-2542-AD16321FB4A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5B82AE6-607D-76CD-E4DD-0C8F58EBF2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B791F7DF-04F2-63A5-A8A8-D708552573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F6F3D18B-D40C-7EEA-1ADB-8A6EF75A3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657A5B7-03C3-6FF8-7DA1-E1781F5AAE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07EA6B78-77BC-1910-B365-0C4FB4067221}"/>
              </a:ext>
            </a:extLst>
          </p:cNvPr>
          <p:cNvSpPr>
            <a:spLocks noGrp="1"/>
          </p:cNvSpPr>
          <p:nvPr>
            <p:ph type="title"/>
          </p:nvPr>
        </p:nvSpPr>
        <p:spPr>
          <a:xfrm>
            <a:off x="1103312" y="452718"/>
            <a:ext cx="8947522" cy="1400530"/>
          </a:xfrm>
        </p:spPr>
        <p:txBody>
          <a:bodyPr anchor="ctr">
            <a:normAutofit/>
          </a:bodyPr>
          <a:lstStyle/>
          <a:p>
            <a:r>
              <a:rPr lang="cs-CZ" b="1">
                <a:solidFill>
                  <a:srgbClr val="FFFFFF"/>
                </a:solidFill>
                <a:latin typeface="Arial" panose="020B0604020202020204" pitchFamily="34" charset="0"/>
                <a:cs typeface="Arial" panose="020B0604020202020204" pitchFamily="34" charset="0"/>
              </a:rPr>
              <a:t>Námitka podjatosti</a:t>
            </a:r>
          </a:p>
        </p:txBody>
      </p:sp>
      <p:sp>
        <p:nvSpPr>
          <p:cNvPr id="3" name="Zástupný obsah 2">
            <a:extLst>
              <a:ext uri="{FF2B5EF4-FFF2-40B4-BE49-F238E27FC236}">
                <a16:creationId xmlns:a16="http://schemas.microsoft.com/office/drawing/2014/main" id="{BBAF5E2C-A0AA-D28A-CDDC-6D66A8999D67}"/>
              </a:ext>
            </a:extLst>
          </p:cNvPr>
          <p:cNvSpPr>
            <a:spLocks noGrp="1"/>
          </p:cNvSpPr>
          <p:nvPr>
            <p:ph idx="1"/>
          </p:nvPr>
        </p:nvSpPr>
        <p:spPr>
          <a:xfrm>
            <a:off x="1103312" y="2763520"/>
            <a:ext cx="8946541" cy="3484879"/>
          </a:xfrm>
        </p:spPr>
        <p:txBody>
          <a:bodyPr>
            <a:normAutofit fontScale="85000" lnSpcReduction="20000"/>
          </a:bodyPr>
          <a:lstStyle/>
          <a:p>
            <a:r>
              <a:rPr lang="cs-CZ" sz="2100" b="1" dirty="0">
                <a:latin typeface="Arial" panose="020B0604020202020204" pitchFamily="34" charset="0"/>
                <a:cs typeface="Arial" panose="020B0604020202020204" pitchFamily="34" charset="0"/>
              </a:rPr>
              <a:t>II. ÚS 741/2021 ze dne 2.8.2021</a:t>
            </a:r>
          </a:p>
          <a:p>
            <a:endParaRPr lang="cs-CZ" sz="2100" dirty="0">
              <a:latin typeface="Arial" panose="020B0604020202020204" pitchFamily="34" charset="0"/>
              <a:cs typeface="Arial" panose="020B0604020202020204" pitchFamily="34" charset="0"/>
            </a:endParaRPr>
          </a:p>
          <a:p>
            <a:pPr marL="0" indent="0">
              <a:buNone/>
            </a:pPr>
            <a:r>
              <a:rPr lang="cs-CZ" sz="2100" dirty="0">
                <a:latin typeface="Arial" panose="020B0604020202020204" pitchFamily="34" charset="0"/>
                <a:cs typeface="Arial" panose="020B0604020202020204" pitchFamily="34" charset="0"/>
              </a:rPr>
              <a:t>	- pro posouzení námitky podjatosti mohou mít význam i pouhá zdání;</a:t>
            </a:r>
          </a:p>
          <a:p>
            <a:pPr marL="0" indent="0">
              <a:buNone/>
            </a:pPr>
            <a:r>
              <a:rPr lang="cs-CZ" sz="2100" dirty="0">
                <a:latin typeface="Arial" panose="020B0604020202020204" pitchFamily="34" charset="0"/>
                <a:cs typeface="Arial" panose="020B0604020202020204" pitchFamily="34" charset="0"/>
              </a:rPr>
              <a:t>	Lze mít pochybnosti o podjatosti </a:t>
            </a:r>
          </a:p>
          <a:p>
            <a:pPr marL="0" indent="0">
              <a:buNone/>
            </a:pPr>
            <a:endParaRPr lang="cs-CZ" sz="2100" dirty="0">
              <a:latin typeface="Arial" panose="020B0604020202020204" pitchFamily="34" charset="0"/>
              <a:cs typeface="Arial" panose="020B0604020202020204" pitchFamily="34" charset="0"/>
            </a:endParaRPr>
          </a:p>
          <a:p>
            <a:r>
              <a:rPr lang="cs-CZ" sz="2100" dirty="0">
                <a:latin typeface="Arial" panose="020B0604020202020204" pitchFamily="34" charset="0"/>
                <a:cs typeface="Arial" panose="020B0604020202020204" pitchFamily="34" charset="0"/>
              </a:rPr>
              <a:t>- subjektivní a objektivní test; při subjektivním testu se má zjišťovat osobní přesvědčení nebo zájem příslušného soudce. </a:t>
            </a:r>
            <a:r>
              <a:rPr lang="cs-CZ" sz="2100" b="1" dirty="0">
                <a:latin typeface="Arial" panose="020B0604020202020204" pitchFamily="34" charset="0"/>
                <a:cs typeface="Arial" panose="020B0604020202020204" pitchFamily="34" charset="0"/>
              </a:rPr>
              <a:t>V rámci objektivního testu se zkoumá, zda osoba soudce poskytuje dostatečné záruky, vylučující jakoukoli oprávněnou pochybnost o jeho nestrannosti (rozsudek </a:t>
            </a:r>
            <a:r>
              <a:rPr lang="cs-CZ" sz="2100" b="1" dirty="0" err="1">
                <a:latin typeface="Arial" panose="020B0604020202020204" pitchFamily="34" charset="0"/>
                <a:cs typeface="Arial" panose="020B0604020202020204" pitchFamily="34" charset="0"/>
              </a:rPr>
              <a:t>ESLP</a:t>
            </a:r>
            <a:r>
              <a:rPr lang="cs-CZ" sz="2100" b="1" dirty="0">
                <a:latin typeface="Arial" panose="020B0604020202020204" pitchFamily="34" charset="0"/>
                <a:cs typeface="Arial" panose="020B0604020202020204" pitchFamily="34" charset="0"/>
              </a:rPr>
              <a:t> ve věci </a:t>
            </a:r>
            <a:r>
              <a:rPr lang="cs-CZ" sz="2100" b="1" dirty="0" err="1">
                <a:latin typeface="Arial" panose="020B0604020202020204" pitchFamily="34" charset="0"/>
                <a:cs typeface="Arial" panose="020B0604020202020204" pitchFamily="34" charset="0"/>
              </a:rPr>
              <a:t>Chmelíř</a:t>
            </a:r>
            <a:r>
              <a:rPr lang="cs-CZ" sz="2100" b="1" dirty="0">
                <a:latin typeface="Arial" panose="020B0604020202020204" pitchFamily="34" charset="0"/>
                <a:cs typeface="Arial" panose="020B0604020202020204" pitchFamily="34" charset="0"/>
              </a:rPr>
              <a:t> proti České republice ze dne 7.6.2005, stížnost č. 64935/01, § 55). </a:t>
            </a:r>
            <a:endParaRPr lang="cs-CZ" sz="2100" dirty="0">
              <a:latin typeface="Arial" panose="020B0604020202020204" pitchFamily="34" charset="0"/>
              <a:cs typeface="Arial" panose="020B0604020202020204" pitchFamily="34" charset="0"/>
            </a:endParaRPr>
          </a:p>
          <a:p>
            <a:r>
              <a:rPr lang="cs-CZ" sz="2100" dirty="0">
                <a:latin typeface="Arial" panose="020B0604020202020204" pitchFamily="34" charset="0"/>
                <a:cs typeface="Arial" panose="020B0604020202020204" pitchFamily="34" charset="0"/>
              </a:rPr>
              <a:t> </a:t>
            </a:r>
          </a:p>
          <a:p>
            <a:pPr marL="0" indent="0">
              <a:buNone/>
            </a:pPr>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7074871"/>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9B8F6D-A413-F27F-7064-DE8949F0738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39B0483-F26B-6148-F21E-DAAAD3B66A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49FCF119-5FA3-F24E-0FE3-852FCE637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2794BAD5-9F9B-2213-AF97-652441130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4C64F987-6A6F-69DE-4EB6-A673EE75C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95E87C59-CC95-81C5-4B8C-7ED16EB81E76}"/>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Způsobilost účastníka</a:t>
            </a:r>
          </a:p>
        </p:txBody>
      </p:sp>
      <p:sp>
        <p:nvSpPr>
          <p:cNvPr id="3" name="Zástupný obsah 2">
            <a:extLst>
              <a:ext uri="{FF2B5EF4-FFF2-40B4-BE49-F238E27FC236}">
                <a16:creationId xmlns:a16="http://schemas.microsoft.com/office/drawing/2014/main" id="{0887635C-22C9-BE46-B314-0C3FA45933BF}"/>
              </a:ext>
            </a:extLst>
          </p:cNvPr>
          <p:cNvSpPr>
            <a:spLocks noGrp="1"/>
          </p:cNvSpPr>
          <p:nvPr>
            <p:ph idx="1"/>
          </p:nvPr>
        </p:nvSpPr>
        <p:spPr>
          <a:xfrm>
            <a:off x="1103312" y="2763520"/>
            <a:ext cx="8946541" cy="3484879"/>
          </a:xfrm>
        </p:spPr>
        <p:txBody>
          <a:bodyPr>
            <a:normAutofit/>
          </a:bodyPr>
          <a:lstStyle/>
          <a:p>
            <a:r>
              <a:rPr lang="cs-CZ" dirty="0">
                <a:latin typeface="Arial" panose="020B0604020202020204" pitchFamily="34" charset="0"/>
                <a:cs typeface="Arial" panose="020B0604020202020204" pitchFamily="34" charset="0"/>
              </a:rPr>
              <a:t>Účastníci mají v občanském soudním řízení rovné postavení. Mají právo jednat před soudem ve své mateřštině. Soud je povinen zajistit jim stejné možnosti k uplatnění jejich práv. </a:t>
            </a:r>
          </a:p>
          <a:p>
            <a:r>
              <a:rPr lang="cs-CZ" b="1" dirty="0">
                <a:latin typeface="Arial" panose="020B0604020202020204" pitchFamily="34" charset="0"/>
                <a:cs typeface="Arial" panose="020B0604020202020204" pitchFamily="34" charset="0"/>
              </a:rPr>
              <a:t>Nález </a:t>
            </a:r>
            <a:r>
              <a:rPr lang="pl-PL" b="1" dirty="0"/>
              <a:t>II.ÚS 186/05 ze dne 8. 8. 2005</a:t>
            </a:r>
            <a:endParaRPr lang="cs-CZ" dirty="0">
              <a:latin typeface="Arial" panose="020B0604020202020204" pitchFamily="34" charset="0"/>
              <a:cs typeface="Arial" panose="020B0604020202020204" pitchFamily="34" charset="0"/>
            </a:endParaRPr>
          </a:p>
          <a:p>
            <a:r>
              <a:rPr lang="cs-CZ" dirty="0">
                <a:latin typeface="Arial" panose="020B0604020202020204" pitchFamily="34" charset="0"/>
                <a:cs typeface="Arial" panose="020B0604020202020204" pitchFamily="34" charset="0"/>
              </a:rPr>
              <a:t>Účastníku, jehož mateřštinou je jiný než český jazyk, soud ustanoví tlumočníka, jakmile taková potřeba vyjde v řízení najevo. Totéž platí, jde-li o ustanovení tlumočníka účastníku, s nímž se nelze dorozumět jinak než některým z komunikačních systémů neslyšících a hluchoslepých osob.</a:t>
            </a:r>
          </a:p>
          <a:p>
            <a:pPr marL="0" indent="0">
              <a:buNone/>
            </a:pPr>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579726"/>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FA9EABFB-36EA-B663-D39A-06AB4A7DF7E2}"/>
              </a:ext>
            </a:extLst>
          </p:cNvPr>
          <p:cNvSpPr txBox="1"/>
          <p:nvPr/>
        </p:nvSpPr>
        <p:spPr>
          <a:xfrm>
            <a:off x="1145219" y="1464816"/>
            <a:ext cx="8194090" cy="1754326"/>
          </a:xfrm>
          <a:prstGeom prst="rect">
            <a:avLst/>
          </a:prstGeom>
          <a:noFill/>
        </p:spPr>
        <p:txBody>
          <a:bodyPr wrap="square">
            <a:spAutoFit/>
          </a:bodyPr>
          <a:lstStyle/>
          <a:p>
            <a:r>
              <a:rPr lang="cs-CZ" sz="1800" b="0" i="0" dirty="0" err="1">
                <a:solidFill>
                  <a:schemeClr val="tx1"/>
                </a:solidFill>
                <a:effectLst/>
                <a:latin typeface="+mn-lt"/>
              </a:rPr>
              <a:t>sp</a:t>
            </a:r>
            <a:r>
              <a:rPr lang="cs-CZ" sz="1800" b="0" i="0" dirty="0">
                <a:solidFill>
                  <a:schemeClr val="tx1"/>
                </a:solidFill>
                <a:effectLst/>
                <a:latin typeface="+mn-lt"/>
              </a:rPr>
              <a:t>. zn. </a:t>
            </a:r>
            <a:r>
              <a:rPr lang="cs-CZ" sz="1800" b="1" i="0" dirty="0">
                <a:solidFill>
                  <a:schemeClr val="tx1"/>
                </a:solidFill>
                <a:effectLst/>
                <a:latin typeface="+mn-lt"/>
              </a:rPr>
              <a:t>29 NS ČR 104/2017 ze dne 30.8.2018</a:t>
            </a:r>
            <a:r>
              <a:rPr lang="cs-CZ" dirty="0"/>
              <a:t>: </a:t>
            </a:r>
            <a:r>
              <a:rPr lang="cs-CZ" sz="1800" b="0" i="0" dirty="0">
                <a:solidFill>
                  <a:schemeClr val="tx1"/>
                </a:solidFill>
                <a:effectLst/>
                <a:latin typeface="+mn-lt"/>
              </a:rPr>
              <a:t>„</a:t>
            </a:r>
            <a:r>
              <a:rPr lang="cs-CZ" sz="1800" b="0" i="1" dirty="0">
                <a:solidFill>
                  <a:schemeClr val="tx1"/>
                </a:solidFill>
                <a:effectLst/>
                <a:latin typeface="+mn-lt"/>
              </a:rPr>
              <a:t>Je-li námitka podjatosti zneužívána jako obstrukční postup (jako procesní obstrukce), pak s přihlédnutím k § 2 o. s. ř. nepožívá právní ochrany; soud v takovém případě nemá povinnost postupovat podle § </a:t>
            </a:r>
            <a:r>
              <a:rPr lang="cs-CZ" sz="1800" b="0" i="1" dirty="0" err="1">
                <a:solidFill>
                  <a:schemeClr val="tx1"/>
                </a:solidFill>
                <a:effectLst/>
                <a:latin typeface="+mn-lt"/>
              </a:rPr>
              <a:t>15b</a:t>
            </a:r>
            <a:r>
              <a:rPr lang="cs-CZ" sz="1800" b="0" i="1" dirty="0">
                <a:solidFill>
                  <a:schemeClr val="tx1"/>
                </a:solidFill>
                <a:effectLst/>
                <a:latin typeface="+mn-lt"/>
              </a:rPr>
              <a:t> o. s. ř., respektive podle § 16 odst. 1 o. s. ř.</a:t>
            </a:r>
            <a:r>
              <a:rPr lang="cs-CZ" sz="1800" b="0" i="0" dirty="0">
                <a:solidFill>
                  <a:schemeClr val="tx1"/>
                </a:solidFill>
                <a:effectLst/>
                <a:latin typeface="+mn-lt"/>
              </a:rPr>
              <a:t>“, tedy nemá povinnost námitku předkládat nadřízenému soudu k rozhodnutí.</a:t>
            </a:r>
            <a:endParaRPr lang="cs-CZ" dirty="0"/>
          </a:p>
        </p:txBody>
      </p:sp>
    </p:spTree>
    <p:extLst>
      <p:ext uri="{BB962C8B-B14F-4D97-AF65-F5344CB8AC3E}">
        <p14:creationId xmlns:p14="http://schemas.microsoft.com/office/powerpoint/2010/main" val="3303804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140BF61-6AF4-D76F-0DDD-E0B1CD80261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5DD8C46-5A76-B836-172F-033F8012DE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D40879AB-D3E9-89B3-B7D2-6E35A07B1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06E9A3EE-4C93-F523-08F0-E70CB0AD86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DB8E41A9-E95A-35A5-29F0-8EE50A702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BB513997-775E-B45A-8547-D7D43ED99A62}"/>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Zastoupení účastníka</a:t>
            </a:r>
          </a:p>
        </p:txBody>
      </p:sp>
      <p:sp>
        <p:nvSpPr>
          <p:cNvPr id="3" name="Zástupný obsah 2">
            <a:extLst>
              <a:ext uri="{FF2B5EF4-FFF2-40B4-BE49-F238E27FC236}">
                <a16:creationId xmlns:a16="http://schemas.microsoft.com/office/drawing/2014/main" id="{CE9A5BF1-7E0D-C3A5-7021-9BE575A0C846}"/>
              </a:ext>
            </a:extLst>
          </p:cNvPr>
          <p:cNvSpPr>
            <a:spLocks noGrp="1"/>
          </p:cNvSpPr>
          <p:nvPr>
            <p:ph idx="1"/>
          </p:nvPr>
        </p:nvSpPr>
        <p:spPr>
          <a:xfrm>
            <a:off x="1103312" y="2763520"/>
            <a:ext cx="8946541" cy="3484879"/>
          </a:xfrm>
        </p:spPr>
        <p:txBody>
          <a:bodyPr>
            <a:normAutofit/>
          </a:bodyPr>
          <a:lstStyle/>
          <a:p>
            <a:r>
              <a:rPr lang="cs-CZ" sz="1800" b="1" dirty="0">
                <a:latin typeface="Arial" panose="020B0604020202020204" pitchFamily="34" charset="0"/>
                <a:cs typeface="Arial" panose="020B0604020202020204" pitchFamily="34" charset="0"/>
              </a:rPr>
              <a:t>1. na základě zákona</a:t>
            </a:r>
          </a:p>
          <a:p>
            <a:r>
              <a:rPr lang="cs-CZ" sz="1800" dirty="0">
                <a:latin typeface="Arial" panose="020B0604020202020204" pitchFamily="34" charset="0"/>
                <a:cs typeface="Arial" panose="020B0604020202020204" pitchFamily="34" charset="0"/>
              </a:rPr>
              <a:t>Fyzická osoba, která nemůže před soudem jednat samostatně, musí být zastoupena svým zákonným zástupcem nebo opatrovníkem.</a:t>
            </a:r>
          </a:p>
          <a:p>
            <a:endParaRPr lang="cs-CZ" sz="1800" b="1" dirty="0">
              <a:latin typeface="Arial" panose="020B0604020202020204" pitchFamily="34" charset="0"/>
              <a:cs typeface="Arial" panose="020B0604020202020204" pitchFamily="34" charset="0"/>
            </a:endParaRPr>
          </a:p>
          <a:p>
            <a:r>
              <a:rPr lang="cs-CZ" sz="1800" dirty="0">
                <a:latin typeface="Arial" panose="020B0604020202020204" pitchFamily="34" charset="0"/>
                <a:cs typeface="Arial" panose="020B0604020202020204" pitchFamily="34" charset="0"/>
              </a:rPr>
              <a:t>Vyžadují-li to okolnosti případu, může předseda senátu rozhodnout, že fyzická osoba, která není plně svéprávná, musí být v řízení zastoupena svým zákonným zástupcem nebo opatrovníkem, i když jde o věc, v níž by jinak mohla jednat samostatně.</a:t>
            </a:r>
          </a:p>
          <a:p>
            <a:pPr marL="0" indent="0">
              <a:buNone/>
            </a:pPr>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6139479"/>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4B7CD7-90FB-1CAD-5E97-17BDCDDAB3C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D136523-F0C5-8A36-0848-A907AA519E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6098723-AF33-24B6-8280-78674EF0CA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15D29165-5C14-320F-996F-C0AE259BE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92976031-91CA-8C17-B48A-99D7AF918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E708D96F-87DE-FB44-C41F-3FE04EE9B7BC}"/>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Zastoupení účastníka</a:t>
            </a:r>
          </a:p>
        </p:txBody>
      </p:sp>
      <p:sp>
        <p:nvSpPr>
          <p:cNvPr id="3" name="Zástupný obsah 2">
            <a:extLst>
              <a:ext uri="{FF2B5EF4-FFF2-40B4-BE49-F238E27FC236}">
                <a16:creationId xmlns:a16="http://schemas.microsoft.com/office/drawing/2014/main" id="{E297DA4F-8AD0-7EBA-E1EB-9EFBD4CCAE19}"/>
              </a:ext>
            </a:extLst>
          </p:cNvPr>
          <p:cNvSpPr>
            <a:spLocks noGrp="1"/>
          </p:cNvSpPr>
          <p:nvPr>
            <p:ph idx="1"/>
          </p:nvPr>
        </p:nvSpPr>
        <p:spPr>
          <a:xfrm>
            <a:off x="1103312" y="2763520"/>
            <a:ext cx="8946541" cy="3484879"/>
          </a:xfrm>
        </p:spPr>
        <p:txBody>
          <a:bodyPr>
            <a:normAutofit fontScale="92500" lnSpcReduction="20000"/>
          </a:bodyPr>
          <a:lstStyle/>
          <a:p>
            <a:r>
              <a:rPr lang="cs-CZ" sz="1800" b="1" dirty="0">
                <a:latin typeface="Arial" panose="020B0604020202020204" pitchFamily="34" charset="0"/>
                <a:cs typeface="Arial" panose="020B0604020202020204" pitchFamily="34" charset="0"/>
              </a:rPr>
              <a:t>2. na základě plné moci</a:t>
            </a:r>
          </a:p>
          <a:p>
            <a:endParaRPr lang="cs-CZ" sz="1800" dirty="0">
              <a:latin typeface="Arial" panose="020B0604020202020204" pitchFamily="34" charset="0"/>
              <a:cs typeface="Arial" panose="020B0604020202020204" pitchFamily="34" charset="0"/>
            </a:endParaRPr>
          </a:p>
          <a:p>
            <a:r>
              <a:rPr lang="cs-CZ" sz="1900" dirty="0">
                <a:latin typeface="Arial" panose="020B0604020202020204" pitchFamily="34" charset="0"/>
                <a:cs typeface="Arial" panose="020B0604020202020204" pitchFamily="34" charset="0"/>
              </a:rPr>
              <a:t>Účastník se může dát v řízení zastupovat zástupcem, jejž si zvolí.</a:t>
            </a:r>
          </a:p>
          <a:p>
            <a:r>
              <a:rPr lang="cs-CZ" sz="1900" dirty="0">
                <a:latin typeface="Arial" panose="020B0604020202020204" pitchFamily="34" charset="0"/>
                <a:cs typeface="Arial" panose="020B0604020202020204" pitchFamily="34" charset="0"/>
              </a:rPr>
              <a:t>Zástupcem si účastník může vždy zvolit advokáta. Advokátu lze udělit pouze plnou moc pro celé řízení (dále jen "procesní plná moc").</a:t>
            </a:r>
          </a:p>
          <a:p>
            <a:r>
              <a:rPr lang="cs-CZ" sz="1900" dirty="0">
                <a:latin typeface="Arial" panose="020B0604020202020204" pitchFamily="34" charset="0"/>
                <a:cs typeface="Arial" panose="020B0604020202020204" pitchFamily="34" charset="0"/>
              </a:rPr>
              <a:t>Advokát je oprávněn dát se zastupovat jiným advokátem nebo, s výjimkou případů, v nichž je zastoupení advokátem podle tohoto zákona povinné, advokátním koncipientem nebo svým zaměstnancem. </a:t>
            </a:r>
          </a:p>
          <a:p>
            <a:r>
              <a:rPr lang="cs-CZ" sz="1900" b="1" dirty="0">
                <a:latin typeface="Arial" panose="020B0604020202020204" pitchFamily="34" charset="0"/>
                <a:cs typeface="Arial" panose="020B0604020202020204" pitchFamily="34" charset="0"/>
              </a:rPr>
              <a:t>Procesní plnou moc nelze omezit. Zástupce, jemuž byla tato plná moc udělena, je oprávněn ke všem úkonům, které může v řízení učinit účastník.</a:t>
            </a:r>
          </a:p>
          <a:p>
            <a:r>
              <a:rPr lang="cs-CZ" sz="1900" dirty="0">
                <a:latin typeface="Arial" panose="020B0604020202020204" pitchFamily="34" charset="0"/>
                <a:cs typeface="Arial" panose="020B0604020202020204" pitchFamily="34" charset="0"/>
              </a:rPr>
              <a:t>Plná moc pro určité úkony opravňuje k zastupování jen při těch úkonech, které byly v plné moci výslovně uvedeny.</a:t>
            </a:r>
          </a:p>
          <a:p>
            <a:endParaRPr lang="cs-CZ" sz="1900" dirty="0">
              <a:latin typeface="Arial" panose="020B0604020202020204" pitchFamily="34" charset="0"/>
              <a:cs typeface="Arial" panose="020B0604020202020204" pitchFamily="34" charset="0"/>
            </a:endParaRPr>
          </a:p>
          <a:p>
            <a:endParaRPr lang="cs-CZ" sz="1800" dirty="0">
              <a:latin typeface="Arial" panose="020B0604020202020204" pitchFamily="34" charset="0"/>
              <a:cs typeface="Arial" panose="020B0604020202020204" pitchFamily="34" charset="0"/>
            </a:endParaRPr>
          </a:p>
          <a:p>
            <a:endParaRPr lang="cs-CZ" sz="1800" b="1" dirty="0">
              <a:latin typeface="Arial" panose="020B0604020202020204" pitchFamily="34" charset="0"/>
              <a:cs typeface="Arial" panose="020B0604020202020204" pitchFamily="34" charset="0"/>
            </a:endParaRPr>
          </a:p>
          <a:p>
            <a:pPr marL="0" indent="0">
              <a:buNone/>
            </a:pPr>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410332"/>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87A338-1B4A-027E-92F6-92B1BA6BC80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1B6EA40-F62F-7D8D-444A-5A7F91D753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456184D3-6709-ED77-3DE7-B673E0F775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B8CC10BD-B1F2-57E5-16DA-60636116E2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CA104039-D884-F419-81DD-BCE9252774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F27EFFBC-B913-57A1-8F8B-A02B71ECFC96}"/>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Zastoupení účastníka</a:t>
            </a:r>
          </a:p>
        </p:txBody>
      </p:sp>
      <p:sp>
        <p:nvSpPr>
          <p:cNvPr id="3" name="Zástupný obsah 2">
            <a:extLst>
              <a:ext uri="{FF2B5EF4-FFF2-40B4-BE49-F238E27FC236}">
                <a16:creationId xmlns:a16="http://schemas.microsoft.com/office/drawing/2014/main" id="{0D8024CC-7A7F-F9C5-FEC8-84E1E77657E2}"/>
              </a:ext>
            </a:extLst>
          </p:cNvPr>
          <p:cNvSpPr>
            <a:spLocks noGrp="1"/>
          </p:cNvSpPr>
          <p:nvPr>
            <p:ph idx="1"/>
          </p:nvPr>
        </p:nvSpPr>
        <p:spPr>
          <a:xfrm>
            <a:off x="1103312" y="2763520"/>
            <a:ext cx="8946541" cy="3484879"/>
          </a:xfrm>
        </p:spPr>
        <p:txBody>
          <a:bodyPr>
            <a:normAutofit/>
          </a:bodyPr>
          <a:lstStyle/>
          <a:p>
            <a:endParaRPr lang="cs-CZ" sz="1900" dirty="0">
              <a:latin typeface="Arial" panose="020B0604020202020204" pitchFamily="34" charset="0"/>
              <a:cs typeface="Arial" panose="020B0604020202020204" pitchFamily="34" charset="0"/>
            </a:endParaRPr>
          </a:p>
          <a:p>
            <a:r>
              <a:rPr lang="cs-CZ" sz="1800" dirty="0">
                <a:latin typeface="Arial" panose="020B0604020202020204" pitchFamily="34" charset="0"/>
                <a:cs typeface="Arial" panose="020B0604020202020204" pitchFamily="34" charset="0"/>
              </a:rPr>
              <a:t>odpovědnost za poskytnutí právních služeb vůči účastníku nese výlučně advokát, kterému účastník udělil plnou moc; </a:t>
            </a:r>
          </a:p>
          <a:p>
            <a:r>
              <a:rPr lang="cs-CZ" sz="1800" dirty="0">
                <a:latin typeface="Arial" panose="020B0604020202020204" pitchFamily="34" charset="0"/>
                <a:cs typeface="Arial" panose="020B0604020202020204" pitchFamily="34" charset="0"/>
              </a:rPr>
              <a:t>procesní úkony učiněné tzv. substitutem bez dalšího působí vůči účastníku (stejně jako kdyby je učinil advokát), i kdyby případně nerespektoval pokyny advokáta, který ho dalším zastupováním pověřil (zmocnil), neboť jakákoliv vnitřní omezení nebo výhrady udělené v souvislosti s pověřením dalšího zástupce nemají v občanském soudním řízení právní význam.</a:t>
            </a:r>
            <a:br>
              <a:rPr lang="cs-CZ" sz="1800" dirty="0">
                <a:latin typeface="Arial" panose="020B0604020202020204" pitchFamily="34" charset="0"/>
                <a:cs typeface="Arial" panose="020B0604020202020204" pitchFamily="34" charset="0"/>
              </a:rPr>
            </a:br>
            <a:br>
              <a:rPr lang="cs-CZ" sz="1800" dirty="0">
                <a:latin typeface="Arial" panose="020B0604020202020204" pitchFamily="34" charset="0"/>
                <a:cs typeface="Arial" panose="020B0604020202020204" pitchFamily="34" charset="0"/>
              </a:rPr>
            </a:br>
            <a:r>
              <a:rPr lang="cs-CZ" sz="1800" dirty="0">
                <a:latin typeface="Arial" panose="020B0604020202020204" pitchFamily="34" charset="0"/>
                <a:cs typeface="Arial" panose="020B0604020202020204" pitchFamily="34" charset="0"/>
              </a:rPr>
              <a:t>usnesení Nejvyššího soudu </a:t>
            </a:r>
            <a:r>
              <a:rPr lang="cs-CZ" sz="1800" dirty="0" err="1">
                <a:latin typeface="Arial" panose="020B0604020202020204" pitchFamily="34" charset="0"/>
                <a:cs typeface="Arial" panose="020B0604020202020204" pitchFamily="34" charset="0"/>
              </a:rPr>
              <a:t>sp</a:t>
            </a:r>
            <a:r>
              <a:rPr lang="cs-CZ" sz="1800" dirty="0">
                <a:latin typeface="Arial" panose="020B0604020202020204" pitchFamily="34" charset="0"/>
                <a:cs typeface="Arial" panose="020B0604020202020204" pitchFamily="34" charset="0"/>
              </a:rPr>
              <a:t>. zn. </a:t>
            </a:r>
            <a:r>
              <a:rPr lang="cs-CZ" sz="1800" b="1" dirty="0">
                <a:latin typeface="Arial" panose="020B0604020202020204" pitchFamily="34" charset="0"/>
                <a:cs typeface="Arial" panose="020B0604020202020204" pitchFamily="34" charset="0"/>
              </a:rPr>
              <a:t>21 </a:t>
            </a:r>
            <a:r>
              <a:rPr lang="cs-CZ" sz="1800" b="1" dirty="0" err="1">
                <a:latin typeface="Arial" panose="020B0604020202020204" pitchFamily="34" charset="0"/>
                <a:cs typeface="Arial" panose="020B0604020202020204" pitchFamily="34" charset="0"/>
              </a:rPr>
              <a:t>Cdo</a:t>
            </a:r>
            <a:r>
              <a:rPr lang="cs-CZ" sz="1800" b="1" dirty="0">
                <a:latin typeface="Arial" panose="020B0604020202020204" pitchFamily="34" charset="0"/>
                <a:cs typeface="Arial" panose="020B0604020202020204" pitchFamily="34" charset="0"/>
              </a:rPr>
              <a:t> 1307/2007, ze dne 9. 7. 2008</a:t>
            </a:r>
          </a:p>
          <a:p>
            <a:endParaRPr lang="cs-CZ" sz="1900" dirty="0">
              <a:latin typeface="Arial" panose="020B0604020202020204" pitchFamily="34" charset="0"/>
              <a:cs typeface="Arial" panose="020B0604020202020204" pitchFamily="34" charset="0"/>
            </a:endParaRPr>
          </a:p>
          <a:p>
            <a:endParaRPr lang="cs-CZ" sz="1800" dirty="0">
              <a:latin typeface="Arial" panose="020B0604020202020204" pitchFamily="34" charset="0"/>
              <a:cs typeface="Arial" panose="020B0604020202020204" pitchFamily="34" charset="0"/>
            </a:endParaRPr>
          </a:p>
          <a:p>
            <a:endParaRPr lang="cs-CZ" sz="1800" b="1" dirty="0">
              <a:latin typeface="Arial" panose="020B0604020202020204" pitchFamily="34" charset="0"/>
              <a:cs typeface="Arial" panose="020B0604020202020204" pitchFamily="34" charset="0"/>
            </a:endParaRPr>
          </a:p>
          <a:p>
            <a:pPr marL="0" indent="0">
              <a:buNone/>
            </a:pPr>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94459229"/>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A5B675B-B5FE-1390-4C98-45F35781D7C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F4E4186-296D-2688-66EB-4A3F772519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044A2028-FDF8-BBB6-CCA2-41D7B0E8B4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AC36D62A-5961-4C22-FD23-D447DD133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EF345EE6-3839-07D1-FF58-B29638E2DE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D6E206E1-058E-9E4D-974F-C444D73330FC}"/>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Zastoupení účastníka</a:t>
            </a:r>
          </a:p>
        </p:txBody>
      </p:sp>
      <p:sp>
        <p:nvSpPr>
          <p:cNvPr id="3" name="Zástupný obsah 2">
            <a:extLst>
              <a:ext uri="{FF2B5EF4-FFF2-40B4-BE49-F238E27FC236}">
                <a16:creationId xmlns:a16="http://schemas.microsoft.com/office/drawing/2014/main" id="{243C23E9-8F76-C261-BB39-64C8BBEAB5C0}"/>
              </a:ext>
            </a:extLst>
          </p:cNvPr>
          <p:cNvSpPr>
            <a:spLocks noGrp="1"/>
          </p:cNvSpPr>
          <p:nvPr>
            <p:ph idx="1"/>
          </p:nvPr>
        </p:nvSpPr>
        <p:spPr>
          <a:xfrm>
            <a:off x="1104293" y="2746428"/>
            <a:ext cx="8946541" cy="3484879"/>
          </a:xfrm>
        </p:spPr>
        <p:txBody>
          <a:bodyPr>
            <a:normAutofit/>
          </a:bodyPr>
          <a:lstStyle/>
          <a:p>
            <a:pPr marL="0" indent="0">
              <a:buNone/>
            </a:pPr>
            <a:r>
              <a:rPr lang="cs-CZ" sz="1800" b="1" dirty="0">
                <a:latin typeface="Arial" panose="020B0604020202020204" pitchFamily="34" charset="0"/>
                <a:cs typeface="Arial" panose="020B0604020202020204" pitchFamily="34" charset="0"/>
              </a:rPr>
              <a:t>3. Na základě rozhodnutí</a:t>
            </a:r>
          </a:p>
          <a:p>
            <a:r>
              <a:rPr lang="cs-CZ" sz="1800" dirty="0">
                <a:latin typeface="Arial" panose="020B0604020202020204" pitchFamily="34" charset="0"/>
                <a:cs typeface="Arial" panose="020B0604020202020204" pitchFamily="34" charset="0"/>
              </a:rPr>
              <a:t>Není-li zastoupena fyzická osoba, která jako účastník řízení nemůže před soudem samostatně jednat, ustanoví jí předseda senátu opatrovníka, je-li tu nebezpečí z prodlení. Stejně se postupuje, stanoví-li tak zvláštní předpis.</a:t>
            </a:r>
          </a:p>
          <a:p>
            <a:r>
              <a:rPr lang="cs-CZ" sz="1800" dirty="0">
                <a:latin typeface="Arial" panose="020B0604020202020204" pitchFamily="34" charset="0"/>
                <a:cs typeface="Arial" panose="020B0604020202020204" pitchFamily="34" charset="0"/>
              </a:rPr>
              <a:t>Opatrovníkem  soud jmenuje zpravidla osobu blízkou, případně jinou vhodnou osobu, nebrání-li tomu zvláštní důvody. Advokáta lze jmenovat opatrovníkem, jen jestliže jím nemůže být jmenován někdo jiný. Jinou osobu než advokáta lze jmenovat opatrovníkem, jen jestliže s tím souhlasí. Nerozhodl-li soud jinak, opatrovník ustanovený vystupuje v řízení před soudem prvního stupně, v odvolacím a v dovolacím řízení.</a:t>
            </a:r>
          </a:p>
          <a:p>
            <a:pPr marL="0" indent="0">
              <a:buNone/>
            </a:pPr>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8217905"/>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EA3B7F9-E420-85AE-CAD5-86278E463CF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FD5F1D4-9E44-C9B6-E1C3-5F045E520A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2B0AF61E-36C2-2D76-B64D-BED33E362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FA373EC3-DE53-6C6C-1F7A-DF146D408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4483DA88-EF6A-749A-3812-E05E22C95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3D63A9F4-67B1-70A5-92F9-CB3666F56800}"/>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Zastoupení účastníka</a:t>
            </a:r>
          </a:p>
        </p:txBody>
      </p:sp>
      <p:sp>
        <p:nvSpPr>
          <p:cNvPr id="3" name="Zástupný obsah 2">
            <a:extLst>
              <a:ext uri="{FF2B5EF4-FFF2-40B4-BE49-F238E27FC236}">
                <a16:creationId xmlns:a16="http://schemas.microsoft.com/office/drawing/2014/main" id="{FBE94918-D8F8-C4F5-520A-D5824E519A1A}"/>
              </a:ext>
            </a:extLst>
          </p:cNvPr>
          <p:cNvSpPr>
            <a:spLocks noGrp="1"/>
          </p:cNvSpPr>
          <p:nvPr>
            <p:ph idx="1"/>
          </p:nvPr>
        </p:nvSpPr>
        <p:spPr>
          <a:xfrm>
            <a:off x="1104293" y="2746428"/>
            <a:ext cx="8946541" cy="3484879"/>
          </a:xfrm>
        </p:spPr>
        <p:txBody>
          <a:bodyPr>
            <a:normAutofit/>
          </a:bodyPr>
          <a:lstStyle/>
          <a:p>
            <a:r>
              <a:rPr lang="cs-CZ" sz="1800" dirty="0">
                <a:latin typeface="Arial" panose="020B0604020202020204" pitchFamily="34" charset="0"/>
                <a:cs typeface="Arial" panose="020B0604020202020204" pitchFamily="34" charset="0"/>
              </a:rPr>
              <a:t>- na základě rozhodnutí</a:t>
            </a:r>
          </a:p>
          <a:p>
            <a:r>
              <a:rPr lang="cs-CZ" sz="1800" dirty="0">
                <a:latin typeface="Arial" panose="020B0604020202020204" pitchFamily="34" charset="0"/>
                <a:cs typeface="Arial" panose="020B0604020202020204" pitchFamily="34" charset="0"/>
              </a:rPr>
              <a:t>Účastníku, u něhož jsou předpoklady, aby byl soudem osvobozen od soudních poplatků (§ 138), předseda senátu ustanoví </a:t>
            </a:r>
            <a:r>
              <a:rPr lang="cs-CZ" sz="1800" b="1" dirty="0">
                <a:latin typeface="Arial" panose="020B0604020202020204" pitchFamily="34" charset="0"/>
                <a:cs typeface="Arial" panose="020B0604020202020204" pitchFamily="34" charset="0"/>
              </a:rPr>
              <a:t>na jeho žádost zástupce, jestliže je to nezbytně třeba k ochraně jeho zájmů</a:t>
            </a:r>
            <a:r>
              <a:rPr lang="cs-CZ" sz="1800" dirty="0">
                <a:latin typeface="Arial" panose="020B0604020202020204" pitchFamily="34" charset="0"/>
                <a:cs typeface="Arial" panose="020B0604020202020204" pitchFamily="34" charset="0"/>
              </a:rPr>
              <a:t>. O tom, že může tuto žádost podat, je předseda senátu povinen účastníka poučit.</a:t>
            </a:r>
          </a:p>
          <a:p>
            <a:r>
              <a:rPr lang="cs-CZ" sz="1800" dirty="0">
                <a:latin typeface="Arial" panose="020B0604020202020204" pitchFamily="34" charset="0"/>
                <a:cs typeface="Arial" panose="020B0604020202020204" pitchFamily="34" charset="0"/>
              </a:rPr>
              <a:t>Ustanovený opatrovník nebo jiný zástupce má stejné postavení jako zástupce na základě procesní plné moci. Byl-li opatrovníkem nebo jiným zástupcem ustanoven advokát, má stejné postavení jako advokát, jemuž účastník udělil plnou moc.</a:t>
            </a:r>
          </a:p>
          <a:p>
            <a:r>
              <a:rPr lang="cs-CZ" sz="1800" dirty="0">
                <a:latin typeface="Arial" panose="020B0604020202020204" pitchFamily="34" charset="0"/>
                <a:cs typeface="Arial" panose="020B0604020202020204" pitchFamily="34" charset="0"/>
              </a:rPr>
              <a:t> </a:t>
            </a:r>
          </a:p>
          <a:p>
            <a:pPr marL="0" indent="0">
              <a:buNone/>
            </a:pPr>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75928365"/>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DC7637-C641-8885-9527-75DE27EB017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8491820-7AE6-ECD8-0BC4-6214C8D80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B3E27EC1-66C3-E743-7940-4F895567D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8223F0EB-0865-5E51-BDDC-4BDA9B0BDE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F8579258-8B4F-75C5-27F0-7EBC07A83B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15E70058-1714-19C7-B461-D5A102ADBCD7}"/>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Zastoupení účastníka</a:t>
            </a:r>
          </a:p>
        </p:txBody>
      </p:sp>
      <p:sp>
        <p:nvSpPr>
          <p:cNvPr id="3" name="Zástupný obsah 2">
            <a:extLst>
              <a:ext uri="{FF2B5EF4-FFF2-40B4-BE49-F238E27FC236}">
                <a16:creationId xmlns:a16="http://schemas.microsoft.com/office/drawing/2014/main" id="{507E8540-ADA7-61F7-F4C0-270BF3683F86}"/>
              </a:ext>
            </a:extLst>
          </p:cNvPr>
          <p:cNvSpPr>
            <a:spLocks noGrp="1"/>
          </p:cNvSpPr>
          <p:nvPr>
            <p:ph idx="1"/>
          </p:nvPr>
        </p:nvSpPr>
        <p:spPr>
          <a:xfrm>
            <a:off x="1104293" y="2746428"/>
            <a:ext cx="8946541" cy="3484879"/>
          </a:xfrm>
        </p:spPr>
        <p:txBody>
          <a:bodyPr>
            <a:normAutofit fontScale="85000" lnSpcReduction="20000"/>
          </a:bodyPr>
          <a:lstStyle/>
          <a:p>
            <a:r>
              <a:rPr lang="cs-CZ" sz="2100" b="1" dirty="0">
                <a:latin typeface="Arial" panose="020B0604020202020204" pitchFamily="34" charset="0"/>
                <a:cs typeface="Arial" panose="020B0604020202020204" pitchFamily="34" charset="0"/>
              </a:rPr>
              <a:t>Na návrh </a:t>
            </a:r>
            <a:r>
              <a:rPr lang="cs-CZ" sz="2100" dirty="0">
                <a:latin typeface="Arial" panose="020B0604020202020204" pitchFamily="34" charset="0"/>
                <a:cs typeface="Arial" panose="020B0604020202020204" pitchFamily="34" charset="0"/>
              </a:rPr>
              <a:t>může předseda senátu přiznat účastníkovi zčásti </a:t>
            </a:r>
            <a:r>
              <a:rPr lang="cs-CZ" sz="2100" b="1" dirty="0">
                <a:latin typeface="Arial" panose="020B0604020202020204" pitchFamily="34" charset="0"/>
                <a:cs typeface="Arial" panose="020B0604020202020204" pitchFamily="34" charset="0"/>
              </a:rPr>
              <a:t>osvobození od soudních poplatků,</a:t>
            </a:r>
            <a:r>
              <a:rPr lang="cs-CZ" sz="2100" dirty="0">
                <a:latin typeface="Arial" panose="020B0604020202020204" pitchFamily="34" charset="0"/>
                <a:cs typeface="Arial" panose="020B0604020202020204" pitchFamily="34" charset="0"/>
              </a:rPr>
              <a:t> odůvodňují-li to poměry účastníka a nejde-li o svévolné nebo zřejmě bezúspěšné uplatňování nebo bránění práva; přiznat účastníkovi osvobození od soudních poplatků zcela lze pouze výjimečně, jsou-li proto zvlášť závažné důvody, a toto rozhodnutí musí být odůvodněno. Nerozhodne-li předseda senátu jinak, vztahuje se osvobození na celé řízení a má i zpětnou účinnost; poplatky zaplacené před rozhodnutím o osvobození se však nevracejí.</a:t>
            </a:r>
          </a:p>
          <a:p>
            <a:r>
              <a:rPr lang="cs-CZ" sz="2100" dirty="0">
                <a:latin typeface="Arial" panose="020B0604020202020204" pitchFamily="34" charset="0"/>
                <a:cs typeface="Arial" panose="020B0604020202020204" pitchFamily="34" charset="0"/>
              </a:rPr>
              <a:t>Přiznané osvobození předseda senátu kdykoli za řízení odejme, popřípadě i se zpětnou účinností, jestliže se do pravomocného skončení řízení ukáže, že poměry účastníka osvobození neodůvodňují, popřípadě neodůvodňovaly.</a:t>
            </a:r>
          </a:p>
          <a:p>
            <a:r>
              <a:rPr lang="cs-CZ" sz="2100" dirty="0">
                <a:latin typeface="Arial" panose="020B0604020202020204" pitchFamily="34" charset="0"/>
                <a:cs typeface="Arial" panose="020B0604020202020204" pitchFamily="34" charset="0"/>
              </a:rPr>
              <a:t>Byl-li účastníku osvobozenému od soudních poplatků ustanoven zástupce, vztahuje se osvobození v rozsahu, v jakém bylo přiznáno, i na hotové výdaje zástupce a na odměnu za zastupování.</a:t>
            </a:r>
          </a:p>
          <a:p>
            <a:endParaRPr lang="cs-CZ"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69077901"/>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endParaRPr lang="cs-CZ" dirty="0">
              <a:solidFill>
                <a:srgbClr val="FFFFFF"/>
              </a:solidFill>
            </a:endParaRP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latin typeface="Arial" panose="020B0604020202020204" pitchFamily="34" charset="0"/>
                <a:cs typeface="Arial" panose="020B0604020202020204" pitchFamily="34" charset="0"/>
              </a:rPr>
              <a:t>SHRNUTÍ - ADVOKÁT ZASTUPUJE A RADÍ </a:t>
            </a:r>
          </a:p>
          <a:p>
            <a:r>
              <a:rPr lang="cs-CZ" dirty="0">
                <a:latin typeface="Arial" panose="020B0604020202020204" pitchFamily="34" charset="0"/>
                <a:cs typeface="Arial" panose="020B0604020202020204" pitchFamily="34" charset="0"/>
              </a:rPr>
              <a:t>zastoupení  - na základě zákona 										(nesvéprávná osoba) – opatrovník; úkony jsou schvalovány soudem </a:t>
            </a:r>
          </a:p>
          <a:p>
            <a:pPr marL="0" indent="0">
              <a:buNone/>
            </a:pPr>
            <a:r>
              <a:rPr lang="cs-CZ" dirty="0">
                <a:latin typeface="Arial" panose="020B0604020202020204" pitchFamily="34" charset="0"/>
                <a:cs typeface="Arial" panose="020B0604020202020204" pitchFamily="34" charset="0"/>
              </a:rPr>
              <a:t>				- na základě plné moci</a:t>
            </a:r>
          </a:p>
          <a:p>
            <a:pPr marL="0" indent="0">
              <a:buNone/>
            </a:pPr>
            <a:r>
              <a:rPr lang="cs-CZ" dirty="0">
                <a:latin typeface="Arial" panose="020B0604020202020204" pitchFamily="34" charset="0"/>
                <a:cs typeface="Arial" panose="020B0604020202020204" pitchFamily="34" charset="0"/>
              </a:rPr>
              <a:t>				( plná moc pro advokáta)</a:t>
            </a:r>
          </a:p>
          <a:p>
            <a:pPr marL="0" indent="0">
              <a:buNone/>
            </a:pPr>
            <a:r>
              <a:rPr lang="cs-CZ" dirty="0">
                <a:latin typeface="Arial" panose="020B0604020202020204" pitchFamily="34" charset="0"/>
                <a:cs typeface="Arial" panose="020B0604020202020204" pitchFamily="34" charset="0"/>
              </a:rPr>
              <a:t>				- na základě rozhodnutí 										(§ 30 o.s.ř.)-  žádost – 												osvobození § 138 o.s.ř.</a:t>
            </a:r>
          </a:p>
        </p:txBody>
      </p:sp>
    </p:spTree>
    <p:extLst>
      <p:ext uri="{BB962C8B-B14F-4D97-AF65-F5344CB8AC3E}">
        <p14:creationId xmlns:p14="http://schemas.microsoft.com/office/powerpoint/2010/main" val="311802875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6" name="Picture 15">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8" name="Oval 17">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20" name="Picture 19">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 name="Picture 21">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4" name="Rectangle 23">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6" name="Rectangle 25">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8" name="Rectangle 27">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0"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2" name="Freeform: Shape 31">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9" name="TextovéPole 8">
            <a:extLst>
              <a:ext uri="{FF2B5EF4-FFF2-40B4-BE49-F238E27FC236}">
                <a16:creationId xmlns:a16="http://schemas.microsoft.com/office/drawing/2014/main" id="{FCEF6977-A411-4AE1-F52C-E968F4106D20}"/>
              </a:ext>
            </a:extLst>
          </p:cNvPr>
          <p:cNvSpPr txBox="1"/>
          <p:nvPr/>
        </p:nvSpPr>
        <p:spPr>
          <a:xfrm>
            <a:off x="1103312" y="2763520"/>
            <a:ext cx="8946541" cy="3484879"/>
          </a:xfrm>
          <a:prstGeom prst="rect">
            <a:avLst/>
          </a:prstGeom>
        </p:spPr>
        <p:txBody>
          <a:bodyPr vert="horz" lIns="91440" tIns="45720" rIns="91440" bIns="45720" rtlCol="0">
            <a:normAutofit/>
          </a:bodyPr>
          <a:lstStyle/>
          <a:p>
            <a:pPr>
              <a:lnSpc>
                <a:spcPct val="90000"/>
              </a:lnSpc>
              <a:spcBef>
                <a:spcPts val="1000"/>
              </a:spcBef>
              <a:buClr>
                <a:schemeClr val="bg2">
                  <a:lumMod val="40000"/>
                  <a:lumOff val="60000"/>
                </a:schemeClr>
              </a:buClr>
              <a:buSzPct val="80000"/>
              <a:buFont typeface="Wingdings 3" charset="2"/>
              <a:buChar char=""/>
            </a:pPr>
            <a:r>
              <a:rPr lang="en-US" dirty="0">
                <a:effectLst/>
                <a:latin typeface="Arial" panose="020B0604020202020204" pitchFamily="34" charset="0"/>
                <a:ea typeface="+mj-ea"/>
                <a:cs typeface="Arial" panose="020B0604020202020204" pitchFamily="34" charset="0"/>
              </a:rPr>
              <a:t>V </a:t>
            </a:r>
            <a:r>
              <a:rPr lang="en-US" dirty="0" err="1">
                <a:effectLst/>
                <a:latin typeface="Arial" panose="020B0604020202020204" pitchFamily="34" charset="0"/>
                <a:ea typeface="+mj-ea"/>
                <a:cs typeface="Arial" panose="020B0604020202020204" pitchFamily="34" charset="0"/>
              </a:rPr>
              <a:t>situaci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kdy</a:t>
            </a:r>
            <a:r>
              <a:rPr lang="en-US" dirty="0">
                <a:effectLst/>
                <a:latin typeface="Arial" panose="020B0604020202020204" pitchFamily="34" charset="0"/>
                <a:ea typeface="+mj-ea"/>
                <a:cs typeface="Arial" panose="020B0604020202020204" pitchFamily="34" charset="0"/>
              </a:rPr>
              <a:t> je </a:t>
            </a:r>
            <a:r>
              <a:rPr lang="en-US" dirty="0" err="1">
                <a:effectLst/>
                <a:latin typeface="Arial" panose="020B0604020202020204" pitchFamily="34" charset="0"/>
                <a:ea typeface="+mj-ea"/>
                <a:cs typeface="Arial" panose="020B0604020202020204" pitchFamily="34" charset="0"/>
              </a:rPr>
              <a:t>dokazováním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mj</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zjištěno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žaloba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byla</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dané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věci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podána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advokátem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základě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plné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moci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udělené</a:t>
            </a:r>
            <a:r>
              <a:rPr lang="en-US" dirty="0">
                <a:effectLst/>
                <a:latin typeface="Arial" panose="020B0604020202020204" pitchFamily="34" charset="0"/>
                <a:ea typeface="+mj-ea"/>
                <a:cs typeface="Arial" panose="020B0604020202020204" pitchFamily="34" charset="0"/>
              </a:rPr>
              <a:t> mu </a:t>
            </a:r>
            <a:r>
              <a:rPr lang="en-US" dirty="0" err="1">
                <a:effectLst/>
                <a:latin typeface="Arial" panose="020B0604020202020204" pitchFamily="34" charset="0"/>
                <a:ea typeface="+mj-ea"/>
                <a:cs typeface="Arial" panose="020B0604020202020204" pitchFamily="34" charset="0"/>
              </a:rPr>
              <a:t>žalobcem</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době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kdy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již</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tento</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důsledku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postupující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duševní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choroby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neměl</a:t>
            </a:r>
            <a:r>
              <a:rPr lang="en-US" dirty="0">
                <a:effectLst/>
                <a:latin typeface="Arial" panose="020B0604020202020204" pitchFamily="34" charset="0"/>
                <a:ea typeface="+mj-ea"/>
                <a:cs typeface="Arial" panose="020B0604020202020204" pitchFamily="34" charset="0"/>
              </a:rPr>
              <a:t> k </a:t>
            </a:r>
            <a:r>
              <a:rPr lang="en-US" dirty="0" err="1">
                <a:effectLst/>
                <a:latin typeface="Arial" panose="020B0604020202020204" pitchFamily="34" charset="0"/>
                <a:ea typeface="+mj-ea"/>
                <a:cs typeface="Arial" panose="020B0604020202020204" pitchFamily="34" charset="0"/>
              </a:rPr>
              <a:t>takovému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právnímu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jednání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dostatečné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ovládací</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rozpoznávací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schopnosti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nebyla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žaloba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podána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oprávněnou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osobou</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jí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vyvolané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řízení</a:t>
            </a:r>
            <a:r>
              <a:rPr lang="en-US" dirty="0">
                <a:effectLst/>
                <a:latin typeface="Arial" panose="020B0604020202020204" pitchFamily="34" charset="0"/>
                <a:ea typeface="+mj-ea"/>
                <a:cs typeface="Arial" panose="020B0604020202020204" pitchFamily="34" charset="0"/>
              </a:rPr>
              <a:t> je </a:t>
            </a:r>
            <a:r>
              <a:rPr lang="en-US" dirty="0" err="1">
                <a:effectLst/>
                <a:latin typeface="Arial" panose="020B0604020202020204" pitchFamily="34" charset="0"/>
                <a:ea typeface="+mj-ea"/>
                <a:cs typeface="Arial" panose="020B0604020202020204" pitchFamily="34" charset="0"/>
              </a:rPr>
              <a:t>postiženo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odstranitelným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nedostatkem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podmínek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řízení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který</a:t>
            </a:r>
            <a:r>
              <a:rPr lang="en-US" dirty="0">
                <a:effectLst/>
                <a:latin typeface="Arial" panose="020B0604020202020204" pitchFamily="34" charset="0"/>
                <a:ea typeface="+mj-ea"/>
                <a:cs typeface="Arial" panose="020B0604020202020204" pitchFamily="34" charset="0"/>
              </a:rPr>
              <a:t> je </a:t>
            </a:r>
            <a:r>
              <a:rPr lang="en-US" dirty="0" err="1">
                <a:effectLst/>
                <a:latin typeface="Arial" panose="020B0604020202020204" pitchFamily="34" charset="0"/>
                <a:ea typeface="+mj-ea"/>
                <a:cs typeface="Arial" panose="020B0604020202020204" pitchFamily="34" charset="0"/>
              </a:rPr>
              <a:t>nutné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odstranit</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dle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ust</a:t>
            </a:r>
            <a:r>
              <a:rPr lang="en-US" dirty="0">
                <a:effectLst/>
                <a:latin typeface="Arial" panose="020B0604020202020204" pitchFamily="34" charset="0"/>
                <a:ea typeface="+mj-ea"/>
                <a:cs typeface="Arial" panose="020B0604020202020204" pitchFamily="34" charset="0"/>
              </a:rPr>
              <a:t>. § 104 </a:t>
            </a:r>
            <a:r>
              <a:rPr lang="en-US" dirty="0" err="1">
                <a:effectLst/>
                <a:latin typeface="Arial" panose="020B0604020202020204" pitchFamily="34" charset="0"/>
                <a:ea typeface="+mj-ea"/>
                <a:cs typeface="Arial" panose="020B0604020202020204" pitchFamily="34" charset="0"/>
              </a:rPr>
              <a:t>odst</a:t>
            </a:r>
            <a:r>
              <a:rPr lang="en-US" dirty="0">
                <a:effectLst/>
                <a:latin typeface="Arial" panose="020B0604020202020204" pitchFamily="34" charset="0"/>
                <a:ea typeface="+mj-ea"/>
                <a:cs typeface="Arial" panose="020B0604020202020204" pitchFamily="34" charset="0"/>
              </a:rPr>
              <a:t>. 1 o. s. ř.) </a:t>
            </a:r>
            <a:r>
              <a:rPr lang="en-US" dirty="0" err="1">
                <a:effectLst/>
                <a:latin typeface="Arial" panose="020B0604020202020204" pitchFamily="34" charset="0"/>
                <a:ea typeface="+mj-ea"/>
                <a:cs typeface="Arial" panose="020B0604020202020204" pitchFamily="34" charset="0"/>
              </a:rPr>
              <a:t>dodatečným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schválením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novým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udělením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plné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moci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advokátovi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opatrovníkem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který</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byl</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bude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žalobci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mezi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tím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ustanoven</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jako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osobě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pravomocně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omezené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svéprávnosti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podle</a:t>
            </a:r>
            <a:r>
              <a:rPr lang="en-US" dirty="0">
                <a:effectLst/>
                <a:latin typeface="Arial" panose="020B0604020202020204" pitchFamily="34" charset="0"/>
                <a:ea typeface="+mj-ea"/>
                <a:cs typeface="Arial" panose="020B0604020202020204" pitchFamily="34" charset="0"/>
              </a:rPr>
              <a:t> § 62 o. z. </a:t>
            </a:r>
            <a:r>
              <a:rPr lang="en-US" dirty="0" err="1">
                <a:effectLst/>
                <a:latin typeface="Arial" panose="020B0604020202020204" pitchFamily="34" charset="0"/>
                <a:ea typeface="+mj-ea"/>
                <a:cs typeface="Arial" panose="020B0604020202020204" pitchFamily="34" charset="0"/>
              </a:rPr>
              <a:t>Takový</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úkon</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opatrovníka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běžnou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záležitostí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při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správě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majetku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osoby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omezené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svéprávnosti</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vyžaduje</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režimu</a:t>
            </a:r>
            <a:r>
              <a:rPr lang="en-US" dirty="0">
                <a:effectLst/>
                <a:latin typeface="Arial" panose="020B0604020202020204" pitchFamily="34" charset="0"/>
                <a:ea typeface="+mj-ea"/>
                <a:cs typeface="Arial" panose="020B0604020202020204" pitchFamily="34" charset="0"/>
              </a:rPr>
              <a:t> § 461 </a:t>
            </a:r>
            <a:r>
              <a:rPr lang="en-US" dirty="0" err="1">
                <a:effectLst/>
                <a:latin typeface="Arial" panose="020B0604020202020204" pitchFamily="34" charset="0"/>
                <a:ea typeface="+mj-ea"/>
                <a:cs typeface="Arial" panose="020B0604020202020204" pitchFamily="34" charset="0"/>
              </a:rPr>
              <a:t>odst</a:t>
            </a:r>
            <a:r>
              <a:rPr lang="en-US" dirty="0">
                <a:effectLst/>
                <a:latin typeface="Arial" panose="020B0604020202020204" pitchFamily="34" charset="0"/>
                <a:ea typeface="+mj-ea"/>
                <a:cs typeface="Arial" panose="020B0604020202020204" pitchFamily="34" charset="0"/>
              </a:rPr>
              <a:t>. 1 o. z. </a:t>
            </a:r>
            <a:r>
              <a:rPr lang="en-US" dirty="0" err="1">
                <a:effectLst/>
                <a:latin typeface="Arial" panose="020B0604020202020204" pitchFamily="34" charset="0"/>
                <a:ea typeface="+mj-ea"/>
                <a:cs typeface="Arial" panose="020B0604020202020204" pitchFamily="34" charset="0"/>
              </a:rPr>
              <a:t>schválení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a:t>
            </a:r>
          </a:p>
          <a:p>
            <a:pPr>
              <a:lnSpc>
                <a:spcPct val="90000"/>
              </a:lnSpc>
              <a:spcBef>
                <a:spcPts val="1000"/>
              </a:spcBef>
              <a:buClr>
                <a:schemeClr val="bg2">
                  <a:lumMod val="40000"/>
                  <a:lumOff val="60000"/>
                </a:schemeClr>
              </a:buClr>
              <a:buSzPct val="80000"/>
              <a:buFont typeface="Wingdings 3" charset="2"/>
              <a:buChar char=""/>
            </a:pPr>
            <a:r>
              <a:rPr lang="en-US" dirty="0" err="1">
                <a:effectLst/>
                <a:latin typeface="Arial" panose="020B0604020202020204" pitchFamily="34" charset="0"/>
                <a:ea typeface="+mj-ea"/>
                <a:cs typeface="Arial" panose="020B0604020202020204" pitchFamily="34" charset="0"/>
              </a:rPr>
              <a:t>Podle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rozsudku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Krajského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Českých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Budějovicích</a:t>
            </a:r>
            <a:r>
              <a:rPr lang="en-US" dirty="0">
                <a:effectLst/>
                <a:latin typeface="Arial" panose="020B0604020202020204" pitchFamily="34" charset="0"/>
                <a:ea typeface="+mj-ea"/>
                <a:cs typeface="Arial" panose="020B0604020202020204" pitchFamily="34" charset="0"/>
              </a:rPr>
              <a:t>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8Co 2033/2015,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7. 1. 2016</a:t>
            </a:r>
          </a:p>
        </p:txBody>
      </p:sp>
    </p:spTree>
    <p:extLst>
      <p:ext uri="{BB962C8B-B14F-4D97-AF65-F5344CB8AC3E}">
        <p14:creationId xmlns:p14="http://schemas.microsoft.com/office/powerpoint/2010/main" val="3724066769"/>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0"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Nadpis 1"/>
          <p:cNvSpPr>
            <a:spLocks noGrp="1"/>
          </p:cNvSpPr>
          <p:nvPr>
            <p:ph type="title"/>
          </p:nvPr>
        </p:nvSpPr>
        <p:spPr>
          <a:xfrm>
            <a:off x="648930" y="629267"/>
            <a:ext cx="9252154" cy="1016654"/>
          </a:xfrm>
        </p:spPr>
        <p:txBody>
          <a:bodyPr>
            <a:normAutofit/>
          </a:bodyPr>
          <a:lstStyle/>
          <a:p>
            <a:r>
              <a:rPr lang="cs-CZ">
                <a:solidFill>
                  <a:srgbClr val="EBEBEB"/>
                </a:solidFill>
              </a:rPr>
              <a:t>O.S.Ř.</a:t>
            </a:r>
          </a:p>
        </p:txBody>
      </p:sp>
      <p:sp>
        <p:nvSpPr>
          <p:cNvPr id="21"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2"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cs-CZ"/>
          </a:p>
        </p:txBody>
      </p:sp>
      <p:graphicFrame>
        <p:nvGraphicFramePr>
          <p:cNvPr id="23" name="Zástupný symbol pro obsah 2">
            <a:extLst>
              <a:ext uri="{FF2B5EF4-FFF2-40B4-BE49-F238E27FC236}">
                <a16:creationId xmlns:a16="http://schemas.microsoft.com/office/drawing/2014/main" id="{73A6AD58-616D-085A-43FB-5B1C5A690670}"/>
              </a:ext>
            </a:extLst>
          </p:cNvPr>
          <p:cNvGraphicFramePr>
            <a:graphicFrameLocks noGrp="1"/>
          </p:cNvGraphicFramePr>
          <p:nvPr>
            <p:ph idx="1"/>
            <p:extLst>
              <p:ext uri="{D42A27DB-BD31-4B8C-83A1-F6EECF244321}">
                <p14:modId xmlns:p14="http://schemas.microsoft.com/office/powerpoint/2010/main" val="3338013738"/>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5592246"/>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5" name="Picture 9">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46" name="Picture 11">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7" name="Oval 13">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48" name="Picture 15">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49" name="Picture 17">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0" name="Rectangle 19">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51" name="Rectangle 2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52" name="Rectangle 2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5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54" name="Freeform: Shape 2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55" name="TextovéPole 4">
            <a:extLst>
              <a:ext uri="{FF2B5EF4-FFF2-40B4-BE49-F238E27FC236}">
                <a16:creationId xmlns:a16="http://schemas.microsoft.com/office/drawing/2014/main" id="{54D72824-2097-4FCE-B162-DFC10EB801F4}"/>
              </a:ext>
            </a:extLst>
          </p:cNvPr>
          <p:cNvSpPr txBox="1"/>
          <p:nvPr/>
        </p:nvSpPr>
        <p:spPr>
          <a:xfrm>
            <a:off x="1103312" y="2763520"/>
            <a:ext cx="8946541" cy="348487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err="1">
                <a:latin typeface="Arial" panose="020B0604020202020204" pitchFamily="34" charset="0"/>
                <a:ea typeface="+mj-ea"/>
                <a:cs typeface="Arial" panose="020B0604020202020204" pitchFamily="34" charset="0"/>
              </a:rPr>
              <a:t>Příslušnost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soudů</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vymezuje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rozsah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působnosti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mezi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jednotlivými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navzájem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vztahy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mezi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nimi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určuje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tedy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konkrétní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který</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bude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věc</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projednávat</a:t>
            </a:r>
            <a:r>
              <a:rPr lang="en-US" dirty="0">
                <a:latin typeface="Arial" panose="020B0604020202020204" pitchFamily="34" charset="0"/>
                <a:ea typeface="+mj-ea"/>
                <a:cs typeface="Arial" panose="020B0604020202020204" pitchFamily="34" charset="0"/>
              </a:rPr>
              <a:t> a </a:t>
            </a:r>
            <a:r>
              <a:rPr lang="en-US" dirty="0" err="1">
                <a:latin typeface="Arial" panose="020B0604020202020204" pitchFamily="34" charset="0"/>
                <a:ea typeface="+mj-ea"/>
                <a:cs typeface="Arial" panose="020B0604020202020204" pitchFamily="34" charset="0"/>
              </a:rPr>
              <a:t>rozhodovat</a:t>
            </a:r>
            <a:r>
              <a:rPr lang="en-US" dirty="0">
                <a:latin typeface="Arial" panose="020B0604020202020204" pitchFamily="34" charset="0"/>
                <a:ea typeface="+mj-ea"/>
                <a:cs typeface="Arial" panose="020B0604020202020204" pitchFamily="34" charset="0"/>
              </a:rPr>
              <a:t> o </a:t>
            </a:r>
            <a:r>
              <a:rPr lang="en-US" dirty="0" err="1">
                <a:latin typeface="Arial" panose="020B0604020202020204" pitchFamily="34" charset="0"/>
                <a:ea typeface="+mj-ea"/>
                <a:cs typeface="Arial" panose="020B0604020202020204" pitchFamily="34" charset="0"/>
              </a:rPr>
              <a:t>ní</a:t>
            </a:r>
            <a:r>
              <a:rPr lang="cs-CZ" dirty="0">
                <a:latin typeface="Arial" panose="020B0604020202020204" pitchFamily="34" charset="0"/>
                <a:ea typeface="+mj-ea"/>
                <a:cs typeface="Arial" panose="020B0604020202020204" pitchFamily="34" charset="0"/>
              </a:rPr>
              <a:t>;</a:t>
            </a:r>
            <a:endParaRPr lang="en-US" dirty="0">
              <a:latin typeface="Arial" panose="020B0604020202020204" pitchFamily="34" charset="0"/>
              <a:ea typeface="+mj-ea"/>
              <a:cs typeface="Arial" panose="020B0604020202020204" pitchFamily="34" charset="0"/>
            </a:endParaRPr>
          </a:p>
          <a:p>
            <a:pPr>
              <a:spcBef>
                <a:spcPts val="1000"/>
              </a:spcBef>
              <a:buClr>
                <a:schemeClr val="bg2">
                  <a:lumMod val="40000"/>
                  <a:lumOff val="60000"/>
                </a:schemeClr>
              </a:buClr>
              <a:buSzPct val="80000"/>
              <a:buFont typeface="Wingdings 3" charset="2"/>
              <a:buChar char=""/>
            </a:pPr>
            <a:r>
              <a:rPr lang="en-US" dirty="0">
                <a:latin typeface="Arial" panose="020B0604020202020204" pitchFamily="34" charset="0"/>
                <a:ea typeface="+mj-ea"/>
                <a:cs typeface="Arial" panose="020B0604020202020204" pitchFamily="34" charset="0"/>
              </a:rPr>
              <a:t> pro </a:t>
            </a:r>
            <a:r>
              <a:rPr lang="en-US" dirty="0" err="1">
                <a:latin typeface="Arial" panose="020B0604020202020204" pitchFamily="34" charset="0"/>
                <a:ea typeface="+mj-ea"/>
                <a:cs typeface="Arial" panose="020B0604020202020204" pitchFamily="34" charset="0"/>
              </a:rPr>
              <a:t>určení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příslušnosti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jsou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až</a:t>
            </a:r>
            <a:r>
              <a:rPr lang="en-US" dirty="0">
                <a:latin typeface="Arial" panose="020B0604020202020204" pitchFamily="34" charset="0"/>
                <a:ea typeface="+mj-ea"/>
                <a:cs typeface="Arial" panose="020B0604020202020204" pitchFamily="34" charset="0"/>
              </a:rPr>
              <a:t> do </a:t>
            </a:r>
            <a:r>
              <a:rPr lang="en-US" dirty="0" err="1">
                <a:latin typeface="Arial" panose="020B0604020202020204" pitchFamily="34" charset="0"/>
                <a:ea typeface="+mj-ea"/>
                <a:cs typeface="Arial" panose="020B0604020202020204" pitchFamily="34" charset="0"/>
              </a:rPr>
              <a:t>skončení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rozhodné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okolnosti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existující</a:t>
            </a:r>
            <a:r>
              <a:rPr lang="en-US" dirty="0">
                <a:latin typeface="Arial" panose="020B0604020202020204" pitchFamily="34" charset="0"/>
                <a:ea typeface="+mj-ea"/>
                <a:cs typeface="Arial" panose="020B0604020202020204" pitchFamily="34" charset="0"/>
              </a:rPr>
              <a:t> v </a:t>
            </a:r>
            <a:r>
              <a:rPr lang="en-US" dirty="0" err="1">
                <a:latin typeface="Arial" panose="020B0604020202020204" pitchFamily="34" charset="0"/>
                <a:ea typeface="+mj-ea"/>
                <a:cs typeface="Arial" panose="020B0604020202020204" pitchFamily="34" charset="0"/>
              </a:rPr>
              <a:t>době</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zahájení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a:t>
            </a:r>
          </a:p>
          <a:p>
            <a:pPr>
              <a:spcBef>
                <a:spcPts val="1000"/>
              </a:spcBef>
              <a:buClr>
                <a:schemeClr val="bg2">
                  <a:lumMod val="40000"/>
                  <a:lumOff val="60000"/>
                </a:schemeClr>
              </a:buClr>
              <a:buSzPct val="80000"/>
              <a:buFont typeface="Wingdings 3" charset="2"/>
              <a:buChar char=""/>
            </a:pPr>
            <a:r>
              <a:rPr lang="en-US" dirty="0">
                <a:latin typeface="Arial" panose="020B0604020202020204" pitchFamily="34" charset="0"/>
                <a:ea typeface="+mj-ea"/>
                <a:cs typeface="Arial" panose="020B0604020202020204" pitchFamily="34" charset="0"/>
              </a:rPr>
              <a:t> je-li (</a:t>
            </a:r>
            <a:r>
              <a:rPr lang="en-US" dirty="0" err="1">
                <a:latin typeface="Arial" panose="020B0604020202020204" pitchFamily="34" charset="0"/>
                <a:ea typeface="+mj-ea"/>
                <a:cs typeface="Arial" panose="020B0604020202020204" pitchFamily="34" charset="0"/>
              </a:rPr>
              <a:t>místně</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příslušných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několik</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soudů</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může</a:t>
            </a:r>
            <a:r>
              <a:rPr lang="en-US" dirty="0">
                <a:latin typeface="Arial" panose="020B0604020202020204" pitchFamily="34" charset="0"/>
                <a:ea typeface="+mj-ea"/>
                <a:cs typeface="Arial" panose="020B0604020202020204" pitchFamily="34" charset="0"/>
              </a:rPr>
              <a:t> se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konat</a:t>
            </a:r>
            <a:r>
              <a:rPr lang="en-US" dirty="0">
                <a:latin typeface="Arial" panose="020B0604020202020204" pitchFamily="34" charset="0"/>
                <a:ea typeface="+mj-ea"/>
                <a:cs typeface="Arial" panose="020B0604020202020204" pitchFamily="34" charset="0"/>
              </a:rPr>
              <a:t> u </a:t>
            </a:r>
            <a:r>
              <a:rPr lang="en-US" dirty="0" err="1">
                <a:latin typeface="Arial" panose="020B0604020202020204" pitchFamily="34" charset="0"/>
                <a:ea typeface="+mj-ea"/>
                <a:cs typeface="Arial" panose="020B0604020202020204" pitchFamily="34" charset="0"/>
              </a:rPr>
              <a:t>kteréhokoli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příslušný</a:t>
            </a:r>
            <a:r>
              <a:rPr lang="en-US" dirty="0">
                <a:latin typeface="Arial" panose="020B0604020202020204" pitchFamily="34" charset="0"/>
                <a:ea typeface="+mj-ea"/>
                <a:cs typeface="Arial" panose="020B0604020202020204" pitchFamily="34" charset="0"/>
              </a:rPr>
              <a:t> k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o </a:t>
            </a:r>
            <a:r>
              <a:rPr lang="en-US" dirty="0" err="1">
                <a:latin typeface="Arial" panose="020B0604020202020204" pitchFamily="34" charset="0"/>
                <a:ea typeface="+mj-ea"/>
                <a:cs typeface="Arial" panose="020B0604020202020204" pitchFamily="34" charset="0"/>
              </a:rPr>
              <a:t>určité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věci</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příslušný</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i</a:t>
            </a:r>
            <a:r>
              <a:rPr lang="en-US" dirty="0">
                <a:latin typeface="Arial" panose="020B0604020202020204" pitchFamily="34" charset="0"/>
                <a:ea typeface="+mj-ea"/>
                <a:cs typeface="Arial" panose="020B0604020202020204" pitchFamily="34" charset="0"/>
              </a:rPr>
              <a:t> k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o </a:t>
            </a:r>
            <a:r>
              <a:rPr lang="en-US" dirty="0" err="1">
                <a:latin typeface="Arial" panose="020B0604020202020204" pitchFamily="34" charset="0"/>
                <a:ea typeface="+mj-ea"/>
                <a:cs typeface="Arial" panose="020B0604020202020204" pitchFamily="34" charset="0"/>
              </a:rPr>
              <a:t>spojených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věcech</a:t>
            </a:r>
            <a:r>
              <a:rPr lang="en-US" dirty="0">
                <a:latin typeface="Arial" panose="020B0604020202020204" pitchFamily="34" charset="0"/>
                <a:ea typeface="+mj-ea"/>
                <a:cs typeface="Arial" panose="020B0604020202020204" pitchFamily="34" charset="0"/>
              </a:rPr>
              <a:t> a </a:t>
            </a:r>
            <a:r>
              <a:rPr lang="en-US" dirty="0" err="1">
                <a:latin typeface="Arial" panose="020B0604020202020204" pitchFamily="34" charset="0"/>
                <a:ea typeface="+mj-ea"/>
                <a:cs typeface="Arial" panose="020B0604020202020204" pitchFamily="34" charset="0"/>
              </a:rPr>
              <a:t>vzájemných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návrzích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zásada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hospodárnosti</a:t>
            </a:r>
            <a:r>
              <a:rPr lang="en-US" dirty="0">
                <a:latin typeface="Arial" panose="020B0604020202020204" pitchFamily="34" charset="0"/>
                <a:ea typeface="+mj-ea"/>
                <a:cs typeface="Arial" panose="020B0604020202020204" pitchFamily="34" charset="0"/>
              </a:rPr>
              <a:t>); </a:t>
            </a:r>
          </a:p>
          <a:p>
            <a:pPr>
              <a:spcBef>
                <a:spcPts val="1000"/>
              </a:spcBef>
              <a:buClr>
                <a:schemeClr val="bg2">
                  <a:lumMod val="40000"/>
                  <a:lumOff val="60000"/>
                </a:schemeClr>
              </a:buClr>
              <a:buSzPct val="80000"/>
              <a:buFont typeface="Wingdings 3" charset="2"/>
              <a:buChar char=""/>
            </a:pPr>
            <a:r>
              <a:rPr lang="en-US" dirty="0" err="1">
                <a:latin typeface="Arial" panose="020B0604020202020204" pitchFamily="34" charset="0"/>
                <a:ea typeface="+mj-ea"/>
                <a:cs typeface="Arial" panose="020B0604020202020204" pitchFamily="34" charset="0"/>
              </a:rPr>
              <a:t>Nejvyšší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rozhoduje</a:t>
            </a:r>
            <a:r>
              <a:rPr lang="en-US" dirty="0">
                <a:latin typeface="Arial" panose="020B0604020202020204" pitchFamily="34" charset="0"/>
                <a:ea typeface="+mj-ea"/>
                <a:cs typeface="Arial" panose="020B0604020202020204" pitchFamily="34" charset="0"/>
              </a:rPr>
              <a:t> o (</a:t>
            </a:r>
            <a:r>
              <a:rPr lang="en-US" dirty="0" err="1">
                <a:latin typeface="Arial" panose="020B0604020202020204" pitchFamily="34" charset="0"/>
                <a:ea typeface="+mj-ea"/>
                <a:cs typeface="Arial" panose="020B0604020202020204" pitchFamily="34" charset="0"/>
              </a:rPr>
              <a:t>místní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příslušnosti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konkrétního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nelze</a:t>
            </a:r>
            <a:r>
              <a:rPr lang="en-US" dirty="0">
                <a:latin typeface="Arial" panose="020B0604020202020204" pitchFamily="34" charset="0"/>
                <a:ea typeface="+mj-ea"/>
                <a:cs typeface="Arial" panose="020B0604020202020204" pitchFamily="34" charset="0"/>
              </a:rPr>
              <a:t>-li </a:t>
            </a:r>
            <a:r>
              <a:rPr lang="en-US" dirty="0" err="1">
                <a:latin typeface="Arial" panose="020B0604020202020204" pitchFamily="34" charset="0"/>
                <a:ea typeface="+mj-ea"/>
                <a:cs typeface="Arial" panose="020B0604020202020204" pitchFamily="34" charset="0"/>
              </a:rPr>
              <a:t>její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podmínky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zjistit</a:t>
            </a:r>
            <a:endParaRPr lang="en-US"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439432233"/>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45"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57"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58"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59"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6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61"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6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63"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TextovéPole 2">
            <a:extLst>
              <a:ext uri="{FF2B5EF4-FFF2-40B4-BE49-F238E27FC236}">
                <a16:creationId xmlns:a16="http://schemas.microsoft.com/office/drawing/2014/main" id="{A142A10C-4151-4C76-B91B-97AE2F57C8A7}"/>
              </a:ext>
            </a:extLst>
          </p:cNvPr>
          <p:cNvSpPr txBox="1"/>
          <p:nvPr/>
        </p:nvSpPr>
        <p:spPr>
          <a:xfrm>
            <a:off x="1221044" y="2371829"/>
            <a:ext cx="10582266" cy="3484879"/>
          </a:xfrm>
          <a:prstGeom prst="rect">
            <a:avLst/>
          </a:prstGeom>
        </p:spPr>
        <p:txBody>
          <a:bodyPr vert="horz" lIns="91440" tIns="45720" rIns="91440" bIns="45720" rtlCol="0">
            <a:noAutofit/>
          </a:bodyPr>
          <a:lstStyle/>
          <a:p>
            <a:pPr>
              <a:lnSpc>
                <a:spcPct val="90000"/>
              </a:lnSpc>
              <a:spcBef>
                <a:spcPts val="1000"/>
              </a:spcBef>
              <a:buClr>
                <a:schemeClr val="bg2">
                  <a:lumMod val="40000"/>
                  <a:lumOff val="60000"/>
                </a:schemeClr>
              </a:buClr>
              <a:buSzPct val="80000"/>
              <a:buFont typeface="Wingdings 3" charset="2"/>
              <a:buChar char=""/>
            </a:pPr>
            <a:r>
              <a:rPr lang="en-US" sz="1600" dirty="0" err="1">
                <a:latin typeface="Arial" panose="020B0604020202020204" pitchFamily="34" charset="0"/>
                <a:ea typeface="+mj-ea"/>
                <a:cs typeface="Arial" panose="020B0604020202020204" pitchFamily="34" charset="0"/>
              </a:rPr>
              <a:t>Místní</a:t>
            </a:r>
            <a:r>
              <a:rPr lang="en-US" sz="1600" dirty="0">
                <a:latin typeface="Arial" panose="020B0604020202020204" pitchFamily="34" charset="0"/>
                <a:ea typeface="+mj-ea"/>
                <a:cs typeface="Arial" panose="020B0604020202020204" pitchFamily="34" charset="0"/>
              </a:rPr>
              <a:t> – </a:t>
            </a:r>
            <a:r>
              <a:rPr lang="en-US" sz="1600" dirty="0" err="1">
                <a:latin typeface="Arial" panose="020B0604020202020204" pitchFamily="34" charset="0"/>
                <a:ea typeface="+mj-ea"/>
                <a:cs typeface="Arial" panose="020B0604020202020204" pitchFamily="34" charset="0"/>
              </a:rPr>
              <a:t>určuje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konkrétní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podle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místních</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hledisek</a:t>
            </a:r>
            <a:r>
              <a:rPr lang="en-US" sz="1600" dirty="0">
                <a:latin typeface="Arial" panose="020B0604020202020204" pitchFamily="34" charset="0"/>
                <a:ea typeface="+mj-ea"/>
                <a:cs typeface="Arial" panose="020B0604020202020204" pitchFamily="34" charset="0"/>
              </a:rPr>
              <a:t> (§ 84 a </a:t>
            </a:r>
            <a:r>
              <a:rPr lang="en-US" sz="1600" dirty="0" err="1">
                <a:latin typeface="Arial" panose="020B0604020202020204" pitchFamily="34" charset="0"/>
                <a:ea typeface="+mj-ea"/>
                <a:cs typeface="Arial" panose="020B0604020202020204" pitchFamily="34" charset="0"/>
              </a:rPr>
              <a:t>násl</a:t>
            </a:r>
            <a:r>
              <a:rPr lang="en-US" sz="1600" dirty="0">
                <a:latin typeface="Arial" panose="020B0604020202020204" pitchFamily="34" charset="0"/>
                <a:ea typeface="+mj-ea"/>
                <a:cs typeface="Arial" panose="020B0604020202020204" pitchFamily="34" charset="0"/>
              </a:rPr>
              <a:t>.). </a:t>
            </a:r>
          </a:p>
          <a:p>
            <a:pPr>
              <a:lnSpc>
                <a:spcPct val="90000"/>
              </a:lnSpc>
              <a:spcBef>
                <a:spcPts val="1000"/>
              </a:spcBef>
              <a:buClr>
                <a:schemeClr val="bg2">
                  <a:lumMod val="40000"/>
                  <a:lumOff val="60000"/>
                </a:schemeClr>
              </a:buClr>
              <a:buSzPct val="80000"/>
              <a:buFont typeface="Wingdings 3" charset="2"/>
              <a:buChar char=""/>
            </a:pPr>
            <a:r>
              <a:rPr lang="en-US" sz="1600" dirty="0" err="1">
                <a:latin typeface="Arial" panose="020B0604020202020204" pitchFamily="34" charset="0"/>
                <a:ea typeface="+mj-ea"/>
                <a:cs typeface="Arial" panose="020B0604020202020204" pitchFamily="34" charset="0"/>
              </a:rPr>
              <a:t>Dělí</a:t>
            </a:r>
            <a:r>
              <a:rPr lang="en-US" sz="1600" dirty="0">
                <a:latin typeface="Arial" panose="020B0604020202020204" pitchFamily="34" charset="0"/>
                <a:ea typeface="+mj-ea"/>
                <a:cs typeface="Arial" panose="020B0604020202020204" pitchFamily="34" charset="0"/>
              </a:rPr>
              <a:t> se </a:t>
            </a:r>
            <a:r>
              <a:rPr lang="en-US" sz="1600" dirty="0" err="1">
                <a:latin typeface="Arial" panose="020B0604020202020204" pitchFamily="34" charset="0"/>
                <a:ea typeface="+mj-ea"/>
                <a:cs typeface="Arial" panose="020B0604020202020204" pitchFamily="34" charset="0"/>
              </a:rPr>
              <a:t>na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místní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příslušnost</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obecnou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danou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výběr</a:t>
            </a:r>
            <a:r>
              <a:rPr lang="en-US" sz="1600" dirty="0">
                <a:latin typeface="Arial" panose="020B0604020202020204" pitchFamily="34" charset="0"/>
                <a:ea typeface="+mj-ea"/>
                <a:cs typeface="Arial" panose="020B0604020202020204" pitchFamily="34" charset="0"/>
              </a:rPr>
              <a:t> a </a:t>
            </a:r>
            <a:r>
              <a:rPr lang="en-US" sz="1600" dirty="0" err="1">
                <a:latin typeface="Arial" panose="020B0604020202020204" pitchFamily="34" charset="0"/>
                <a:ea typeface="+mj-ea"/>
                <a:cs typeface="Arial" panose="020B0604020202020204" pitchFamily="34" charset="0"/>
              </a:rPr>
              <a:t>výlučnou</a:t>
            </a:r>
            <a:r>
              <a:rPr lang="en-US" sz="1600" dirty="0">
                <a:latin typeface="Arial" panose="020B0604020202020204" pitchFamily="34" charset="0"/>
                <a:ea typeface="+mj-ea"/>
                <a:cs typeface="Arial" panose="020B0604020202020204" pitchFamily="34" charset="0"/>
              </a:rPr>
              <a:t>. </a:t>
            </a:r>
          </a:p>
          <a:p>
            <a:pPr>
              <a:lnSpc>
                <a:spcPct val="90000"/>
              </a:lnSpc>
              <a:spcBef>
                <a:spcPts val="1000"/>
              </a:spcBef>
              <a:buClr>
                <a:schemeClr val="bg2">
                  <a:lumMod val="40000"/>
                  <a:lumOff val="60000"/>
                </a:schemeClr>
              </a:buClr>
              <a:buSzPct val="80000"/>
              <a:buFont typeface="Wingdings 3" charset="2"/>
              <a:buChar char=""/>
            </a:pP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obecná</a:t>
            </a:r>
            <a:r>
              <a:rPr lang="en-US" sz="1600" dirty="0">
                <a:latin typeface="Arial" panose="020B0604020202020204" pitchFamily="34" charset="0"/>
                <a:ea typeface="+mj-ea"/>
                <a:cs typeface="Arial" panose="020B0604020202020204" pitchFamily="34" charset="0"/>
              </a:rPr>
              <a:t> (§§ 84 – 86) – </a:t>
            </a:r>
            <a:r>
              <a:rPr lang="en-US" sz="1600" dirty="0" err="1">
                <a:latin typeface="Arial" panose="020B0604020202020204" pitchFamily="34" charset="0"/>
                <a:ea typeface="+mj-ea"/>
                <a:cs typeface="Arial" panose="020B0604020202020204" pitchFamily="34" charset="0"/>
              </a:rPr>
              <a:t>příslušný</a:t>
            </a:r>
            <a:r>
              <a:rPr lang="en-US" sz="1600" dirty="0">
                <a:latin typeface="Arial" panose="020B0604020202020204" pitchFamily="34" charset="0"/>
                <a:ea typeface="+mj-ea"/>
                <a:cs typeface="Arial" panose="020B0604020202020204" pitchFamily="34" charset="0"/>
              </a:rPr>
              <a:t> je </a:t>
            </a:r>
            <a:r>
              <a:rPr lang="en-US" sz="1600" dirty="0" err="1">
                <a:latin typeface="Arial" panose="020B0604020202020204" pitchFamily="34" charset="0"/>
                <a:ea typeface="+mj-ea"/>
                <a:cs typeface="Arial" panose="020B0604020202020204" pitchFamily="34" charset="0"/>
              </a:rPr>
              <a:t>obecný</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žalovaného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většinou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okresní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obecným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soudem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fyzické</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osoby</a:t>
            </a:r>
            <a:r>
              <a:rPr lang="en-US" sz="1600" dirty="0">
                <a:latin typeface="Arial" panose="020B0604020202020204" pitchFamily="34" charset="0"/>
                <a:ea typeface="+mj-ea"/>
                <a:cs typeface="Arial" panose="020B0604020202020204" pitchFamily="34" charset="0"/>
              </a:rPr>
              <a:t> je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v </a:t>
            </a:r>
            <a:r>
              <a:rPr lang="en-US" sz="1600" dirty="0" err="1">
                <a:latin typeface="Arial" panose="020B0604020202020204" pitchFamily="34" charset="0"/>
                <a:ea typeface="+mj-ea"/>
                <a:cs typeface="Arial" panose="020B0604020202020204" pitchFamily="34" charset="0"/>
              </a:rPr>
              <a:t>obvodu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jejího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bydliště</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místa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kde</a:t>
            </a:r>
            <a:r>
              <a:rPr lang="en-US" sz="1600" dirty="0">
                <a:latin typeface="Arial" panose="020B0604020202020204" pitchFamily="34" charset="0"/>
                <a:ea typeface="+mj-ea"/>
                <a:cs typeface="Arial" panose="020B0604020202020204" pitchFamily="34" charset="0"/>
              </a:rPr>
              <a:t> se </a:t>
            </a:r>
            <a:r>
              <a:rPr lang="en-US" sz="1600" dirty="0" err="1">
                <a:latin typeface="Arial" panose="020B0604020202020204" pitchFamily="34" charset="0"/>
                <a:ea typeface="+mj-ea"/>
                <a:cs typeface="Arial" panose="020B0604020202020204" pitchFamily="34" charset="0"/>
              </a:rPr>
              <a:t>zdržuje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obecným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soudem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právnické</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osoby</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podle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jejího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sídla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obecným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soudem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státu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podle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sídla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jeho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organizační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složky</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která</a:t>
            </a:r>
            <a:r>
              <a:rPr lang="en-US" sz="1600" dirty="0">
                <a:latin typeface="Arial" panose="020B0604020202020204" pitchFamily="34" charset="0"/>
                <a:ea typeface="+mj-ea"/>
                <a:cs typeface="Arial" panose="020B0604020202020204" pitchFamily="34" charset="0"/>
              </a:rPr>
              <a:t> za </a:t>
            </a:r>
            <a:r>
              <a:rPr lang="en-US" sz="1600" dirty="0" err="1">
                <a:latin typeface="Arial" panose="020B0604020202020204" pitchFamily="34" charset="0"/>
                <a:ea typeface="+mj-ea"/>
                <a:cs typeface="Arial" panose="020B0604020202020204" pitchFamily="34" charset="0"/>
              </a:rPr>
              <a:t>stát</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jedná</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atd</a:t>
            </a:r>
            <a:r>
              <a:rPr lang="en-US" sz="1600" dirty="0">
                <a:latin typeface="Arial" panose="020B0604020202020204" pitchFamily="34" charset="0"/>
                <a:ea typeface="+mj-ea"/>
                <a:cs typeface="Arial" panose="020B0604020202020204" pitchFamily="34" charset="0"/>
              </a:rPr>
              <a:t>.; </a:t>
            </a:r>
          </a:p>
          <a:p>
            <a:pPr>
              <a:lnSpc>
                <a:spcPct val="90000"/>
              </a:lnSpc>
              <a:spcBef>
                <a:spcPts val="1000"/>
              </a:spcBef>
              <a:buClr>
                <a:schemeClr val="bg2">
                  <a:lumMod val="40000"/>
                  <a:lumOff val="60000"/>
                </a:schemeClr>
              </a:buClr>
              <a:buSzPct val="80000"/>
              <a:buFont typeface="Wingdings 3" charset="2"/>
              <a:buChar char=""/>
            </a:pPr>
            <a:r>
              <a:rPr lang="cs-CZ"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daná</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výběr</a:t>
            </a:r>
            <a:r>
              <a:rPr lang="en-US" sz="1600" dirty="0">
                <a:latin typeface="Arial" panose="020B0604020202020204" pitchFamily="34" charset="0"/>
                <a:ea typeface="+mj-ea"/>
                <a:cs typeface="Arial" panose="020B0604020202020204" pitchFamily="34" charset="0"/>
              </a:rPr>
              <a:t> (§ 87) – </a:t>
            </a:r>
            <a:r>
              <a:rPr lang="en-US" sz="1600" dirty="0" err="1">
                <a:latin typeface="Arial" panose="020B0604020202020204" pitchFamily="34" charset="0"/>
                <a:ea typeface="+mj-ea"/>
                <a:cs typeface="Arial" panose="020B0604020202020204" pitchFamily="34" charset="0"/>
              </a:rPr>
              <a:t>vedle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obecného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žalovaného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může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být</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příslušný</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též</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jiný</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volba</a:t>
            </a:r>
            <a:r>
              <a:rPr lang="en-US" sz="1600" dirty="0">
                <a:latin typeface="Arial" panose="020B0604020202020204" pitchFamily="34" charset="0"/>
                <a:ea typeface="+mj-ea"/>
                <a:cs typeface="Arial" panose="020B0604020202020204" pitchFamily="34" charset="0"/>
              </a:rPr>
              <a:t> je </a:t>
            </a:r>
            <a:r>
              <a:rPr lang="en-US" sz="1600" dirty="0" err="1">
                <a:latin typeface="Arial" panose="020B0604020202020204" pitchFamily="34" charset="0"/>
                <a:ea typeface="+mj-ea"/>
                <a:cs typeface="Arial" panose="020B0604020202020204" pitchFamily="34" charset="0"/>
              </a:rPr>
              <a:t>na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žalobci</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podle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místa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kde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nastala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rozhodná</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skutečnost</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např</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kde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vznikla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škoda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atd</a:t>
            </a:r>
            <a:r>
              <a:rPr lang="en-US" sz="1600" dirty="0">
                <a:latin typeface="Arial" panose="020B0604020202020204" pitchFamily="34" charset="0"/>
                <a:ea typeface="+mj-ea"/>
                <a:cs typeface="Arial" panose="020B0604020202020204" pitchFamily="34" charset="0"/>
              </a:rPr>
              <a:t>.); </a:t>
            </a:r>
          </a:p>
          <a:p>
            <a:pPr>
              <a:lnSpc>
                <a:spcPct val="90000"/>
              </a:lnSpc>
              <a:spcBef>
                <a:spcPts val="1000"/>
              </a:spcBef>
              <a:buClr>
                <a:schemeClr val="bg2">
                  <a:lumMod val="40000"/>
                  <a:lumOff val="60000"/>
                </a:schemeClr>
              </a:buClr>
              <a:buSzPct val="80000"/>
              <a:buFont typeface="Wingdings 3" charset="2"/>
              <a:buChar char=""/>
            </a:pP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výlučná</a:t>
            </a:r>
            <a:r>
              <a:rPr lang="en-US" sz="1600" dirty="0">
                <a:latin typeface="Arial" panose="020B0604020202020204" pitchFamily="34" charset="0"/>
                <a:ea typeface="+mj-ea"/>
                <a:cs typeface="Arial" panose="020B0604020202020204" pitchFamily="34" charset="0"/>
              </a:rPr>
              <a:t> (§ 88) – </a:t>
            </a:r>
            <a:r>
              <a:rPr lang="en-US" sz="1600" dirty="0" err="1">
                <a:latin typeface="Arial" panose="020B0604020202020204" pitchFamily="34" charset="0"/>
                <a:ea typeface="+mj-ea"/>
                <a:cs typeface="Arial" panose="020B0604020202020204" pitchFamily="34" charset="0"/>
              </a:rPr>
              <a:t>namísto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obecného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soudu</a:t>
            </a:r>
            <a:r>
              <a:rPr lang="en-US" sz="1600" dirty="0">
                <a:latin typeface="Arial" panose="020B0604020202020204" pitchFamily="34" charset="0"/>
                <a:ea typeface="+mj-ea"/>
                <a:cs typeface="Arial" panose="020B0604020202020204" pitchFamily="34" charset="0"/>
              </a:rPr>
              <a:t> je </a:t>
            </a:r>
            <a:r>
              <a:rPr lang="en-US" sz="1600" dirty="0" err="1">
                <a:latin typeface="Arial" panose="020B0604020202020204" pitchFamily="34" charset="0"/>
                <a:ea typeface="+mj-ea"/>
                <a:cs typeface="Arial" panose="020B0604020202020204" pitchFamily="34" charset="0"/>
              </a:rPr>
              <a:t>příslušný</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jiný</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zákonem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stanovený</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rozvodový</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pro </a:t>
            </a:r>
            <a:r>
              <a:rPr lang="en-US" sz="1600" dirty="0" err="1">
                <a:latin typeface="Arial" panose="020B0604020202020204" pitchFamily="34" charset="0"/>
                <a:ea typeface="+mj-ea"/>
                <a:cs typeface="Arial" panose="020B0604020202020204" pitchFamily="34" charset="0"/>
              </a:rPr>
              <a:t>řízení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následující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podle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bydliště</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nezletilého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v </a:t>
            </a:r>
            <a:r>
              <a:rPr lang="en-US" sz="1600" dirty="0" err="1">
                <a:latin typeface="Arial" panose="020B0604020202020204" pitchFamily="34" charset="0"/>
                <a:ea typeface="+mj-ea"/>
                <a:cs typeface="Arial" panose="020B0604020202020204" pitchFamily="34" charset="0"/>
              </a:rPr>
              <a:t>jehož</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obvodu</a:t>
            </a:r>
            <a:r>
              <a:rPr lang="en-US" sz="1600" dirty="0">
                <a:latin typeface="Arial" panose="020B0604020202020204" pitchFamily="34" charset="0"/>
                <a:ea typeface="+mj-ea"/>
                <a:cs typeface="Arial" panose="020B0604020202020204" pitchFamily="34" charset="0"/>
              </a:rPr>
              <a:t> je </a:t>
            </a:r>
            <a:r>
              <a:rPr lang="en-US" sz="1600" dirty="0" err="1">
                <a:latin typeface="Arial" panose="020B0604020202020204" pitchFamily="34" charset="0"/>
                <a:ea typeface="+mj-ea"/>
                <a:cs typeface="Arial" panose="020B0604020202020204" pitchFamily="34" charset="0"/>
              </a:rPr>
              <a:t>nemovitost</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jde</a:t>
            </a:r>
            <a:r>
              <a:rPr lang="en-US" sz="1600" dirty="0">
                <a:latin typeface="Arial" panose="020B0604020202020204" pitchFamily="34" charset="0"/>
                <a:ea typeface="+mj-ea"/>
                <a:cs typeface="Arial" panose="020B0604020202020204" pitchFamily="34" charset="0"/>
              </a:rPr>
              <a:t>-li v </a:t>
            </a:r>
            <a:r>
              <a:rPr lang="en-US" sz="1600" dirty="0" err="1">
                <a:latin typeface="Arial" panose="020B0604020202020204" pitchFamily="34" charset="0"/>
                <a:ea typeface="+mj-ea"/>
                <a:cs typeface="Arial" panose="020B0604020202020204" pitchFamily="34" charset="0"/>
              </a:rPr>
              <a:t>řízení</a:t>
            </a:r>
            <a:r>
              <a:rPr lang="en-US" sz="1600" dirty="0">
                <a:latin typeface="Arial" panose="020B0604020202020204" pitchFamily="34" charset="0"/>
                <a:ea typeface="+mj-ea"/>
                <a:cs typeface="Arial" panose="020B0604020202020204" pitchFamily="34" charset="0"/>
              </a:rPr>
              <a:t> o </a:t>
            </a:r>
            <a:r>
              <a:rPr lang="en-US" sz="1600" dirty="0" err="1">
                <a:latin typeface="Arial" panose="020B0604020202020204" pitchFamily="34" charset="0"/>
                <a:ea typeface="+mj-ea"/>
                <a:cs typeface="Arial" panose="020B0604020202020204" pitchFamily="34" charset="0"/>
              </a:rPr>
              <a:t>právo</a:t>
            </a:r>
            <a:r>
              <a:rPr lang="en-US" sz="1600" dirty="0">
                <a:latin typeface="Arial" panose="020B0604020202020204" pitchFamily="34" charset="0"/>
                <a:ea typeface="+mj-ea"/>
                <a:cs typeface="Arial" panose="020B0604020202020204" pitchFamily="34" charset="0"/>
              </a:rPr>
              <a:t> k </a:t>
            </a:r>
            <a:r>
              <a:rPr lang="en-US" sz="1600" dirty="0" err="1">
                <a:latin typeface="Arial" panose="020B0604020202020204" pitchFamily="34" charset="0"/>
                <a:ea typeface="+mj-ea"/>
                <a:cs typeface="Arial" panose="020B0604020202020204" pitchFamily="34" charset="0"/>
              </a:rPr>
              <a:t>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atd</a:t>
            </a:r>
            <a:r>
              <a:rPr lang="en-US" sz="1600" dirty="0">
                <a:latin typeface="Arial" panose="020B0604020202020204" pitchFamily="34" charset="0"/>
                <a:ea typeface="+mj-ea"/>
                <a:cs typeface="Arial" panose="020B0604020202020204" pitchFamily="34" charset="0"/>
              </a:rPr>
              <a:t>.). </a:t>
            </a:r>
          </a:p>
          <a:p>
            <a:pPr>
              <a:lnSpc>
                <a:spcPct val="90000"/>
              </a:lnSpc>
              <a:spcBef>
                <a:spcPts val="1000"/>
              </a:spcBef>
              <a:buClr>
                <a:schemeClr val="bg2">
                  <a:lumMod val="40000"/>
                  <a:lumOff val="60000"/>
                </a:schemeClr>
              </a:buClr>
              <a:buSzPct val="80000"/>
              <a:buFont typeface="Wingdings 3" charset="2"/>
              <a:buChar char=""/>
            </a:pPr>
            <a:r>
              <a:rPr lang="en-US" sz="1600" dirty="0" err="1">
                <a:latin typeface="Arial" panose="020B0604020202020204" pitchFamily="34" charset="0"/>
                <a:ea typeface="+mj-ea"/>
                <a:cs typeface="Arial" panose="020B0604020202020204" pitchFamily="34" charset="0"/>
              </a:rPr>
              <a:t>Místně</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příslušný</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si</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mohou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účastníci</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smluvně</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zvolit</a:t>
            </a:r>
            <a:r>
              <a:rPr lang="en-US" sz="1600" dirty="0">
                <a:latin typeface="Arial" panose="020B0604020202020204" pitchFamily="34" charset="0"/>
                <a:ea typeface="+mj-ea"/>
                <a:cs typeface="Arial" panose="020B0604020202020204" pitchFamily="34" charset="0"/>
              </a:rPr>
              <a:t> – </a:t>
            </a:r>
            <a:r>
              <a:rPr lang="en-US" sz="1600" dirty="0" err="1">
                <a:latin typeface="Arial" panose="020B0604020202020204" pitchFamily="34" charset="0"/>
                <a:ea typeface="+mj-ea"/>
                <a:cs typeface="Arial" panose="020B0604020202020204" pitchFamily="34" charset="0"/>
              </a:rPr>
              <a:t>není</a:t>
            </a:r>
            <a:r>
              <a:rPr lang="en-US" sz="1600" dirty="0">
                <a:latin typeface="Arial" panose="020B0604020202020204" pitchFamily="34" charset="0"/>
                <a:ea typeface="+mj-ea"/>
                <a:cs typeface="Arial" panose="020B0604020202020204" pitchFamily="34" charset="0"/>
              </a:rPr>
              <a:t>-li </a:t>
            </a:r>
            <a:r>
              <a:rPr lang="en-US" sz="1600" dirty="0" err="1">
                <a:latin typeface="Arial" panose="020B0604020202020204" pitchFamily="34" charset="0"/>
                <a:ea typeface="+mj-ea"/>
                <a:cs typeface="Arial" panose="020B0604020202020204" pitchFamily="34" charset="0"/>
              </a:rPr>
              <a:t>dána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výlučná</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příslušnost</a:t>
            </a:r>
            <a:r>
              <a:rPr lang="en-US" sz="1600" dirty="0">
                <a:latin typeface="Arial" panose="020B0604020202020204" pitchFamily="34" charset="0"/>
                <a:ea typeface="+mj-ea"/>
                <a:cs typeface="Arial" panose="020B0604020202020204" pitchFamily="34" charset="0"/>
              </a:rPr>
              <a:t>, a to </a:t>
            </a:r>
            <a:r>
              <a:rPr lang="en-US" sz="1600" dirty="0" err="1">
                <a:latin typeface="Arial" panose="020B0604020202020204" pitchFamily="34" charset="0"/>
                <a:ea typeface="+mj-ea"/>
                <a:cs typeface="Arial" panose="020B0604020202020204" pitchFamily="34" charset="0"/>
              </a:rPr>
              <a:t>tzv</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prorogační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dohodou</a:t>
            </a:r>
            <a:r>
              <a:rPr lang="en-US" sz="1600" dirty="0">
                <a:latin typeface="Arial" panose="020B0604020202020204" pitchFamily="34" charset="0"/>
                <a:ea typeface="+mj-ea"/>
                <a:cs typeface="Arial" panose="020B0604020202020204" pitchFamily="34" charset="0"/>
              </a:rPr>
              <a:t> - v </a:t>
            </a:r>
            <a:r>
              <a:rPr lang="en-US" sz="1600" dirty="0" err="1">
                <a:latin typeface="Arial" panose="020B0604020202020204" pitchFamily="34" charset="0"/>
                <a:ea typeface="+mj-ea"/>
                <a:cs typeface="Arial" panose="020B0604020202020204" pitchFamily="34" charset="0"/>
              </a:rPr>
              <a:t>obchodní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věci</a:t>
            </a:r>
            <a:r>
              <a:rPr lang="en-US" sz="1600" dirty="0">
                <a:latin typeface="Arial" panose="020B0604020202020204" pitchFamily="34" charset="0"/>
                <a:ea typeface="+mj-ea"/>
                <a:cs typeface="Arial" panose="020B0604020202020204" pitchFamily="34" charset="0"/>
              </a:rPr>
              <a:t> (§ 89a). </a:t>
            </a:r>
          </a:p>
        </p:txBody>
      </p:sp>
    </p:spTree>
    <p:extLst>
      <p:ext uri="{BB962C8B-B14F-4D97-AF65-F5344CB8AC3E}">
        <p14:creationId xmlns:p14="http://schemas.microsoft.com/office/powerpoint/2010/main" val="2387005290"/>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7"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2"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a:bodyPr>
          <a:lstStyle/>
          <a:p>
            <a:pPr marL="0" indent="0">
              <a:buNone/>
            </a:pPr>
            <a:r>
              <a:rPr lang="cs-CZ" dirty="0">
                <a:latin typeface="Arial" panose="020B0604020202020204" pitchFamily="34" charset="0"/>
                <a:cs typeface="Arial" panose="020B0604020202020204" pitchFamily="34" charset="0"/>
              </a:rPr>
              <a:t>	 PŘÍSLUŠNOST SOUDU</a:t>
            </a:r>
          </a:p>
          <a:p>
            <a:pPr lvl="1"/>
            <a:r>
              <a:rPr lang="cs-CZ" dirty="0">
                <a:latin typeface="Arial" panose="020B0604020202020204" pitchFamily="34" charset="0"/>
                <a:cs typeface="Arial" panose="020B0604020202020204" pitchFamily="34" charset="0"/>
              </a:rPr>
              <a:t>místní příslušnost soudu </a:t>
            </a:r>
          </a:p>
          <a:p>
            <a:pPr lvl="1"/>
            <a:r>
              <a:rPr lang="cs-CZ" sz="2000" dirty="0">
                <a:latin typeface="Arial" panose="020B0604020202020204" pitchFamily="34" charset="0"/>
                <a:cs typeface="Arial" panose="020B0604020202020204" pitchFamily="34" charset="0"/>
              </a:rPr>
              <a:t> obecná § 84 a  násl.</a:t>
            </a:r>
          </a:p>
          <a:p>
            <a:pPr lvl="2"/>
            <a:r>
              <a:rPr lang="cs-CZ" sz="2000" dirty="0">
                <a:latin typeface="Arial" panose="020B0604020202020204" pitchFamily="34" charset="0"/>
                <a:cs typeface="Arial" panose="020B0604020202020204" pitchFamily="34" charset="0"/>
              </a:rPr>
              <a:t>na výběr daná - § 87</a:t>
            </a:r>
          </a:p>
          <a:p>
            <a:pPr lvl="3"/>
            <a:r>
              <a:rPr lang="cs-CZ" sz="2000" dirty="0">
                <a:latin typeface="Arial" panose="020B0604020202020204" pitchFamily="34" charset="0"/>
                <a:cs typeface="Arial" panose="020B0604020202020204" pitchFamily="34" charset="0"/>
              </a:rPr>
              <a:t>výlučná - § 88  – pokud je žaloba podána u místně nepříslušného soudu, soud věc postoupí usnesením </a:t>
            </a:r>
          </a:p>
        </p:txBody>
      </p:sp>
    </p:spTree>
    <p:extLst>
      <p:ext uri="{BB962C8B-B14F-4D97-AF65-F5344CB8AC3E}">
        <p14:creationId xmlns:p14="http://schemas.microsoft.com/office/powerpoint/2010/main" val="931058883"/>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4D4AA0-E8A0-D6F4-7797-538EDAB0BEB2}"/>
              </a:ext>
            </a:extLst>
          </p:cNvPr>
          <p:cNvSpPr>
            <a:spLocks noGrp="1"/>
          </p:cNvSpPr>
          <p:nvPr>
            <p:ph type="title"/>
          </p:nvPr>
        </p:nvSpPr>
        <p:spPr/>
        <p:txBody>
          <a:bodyPr/>
          <a:lstStyle/>
          <a:p>
            <a:endParaRPr lang="cs-CZ" dirty="0"/>
          </a:p>
        </p:txBody>
      </p:sp>
      <p:sp>
        <p:nvSpPr>
          <p:cNvPr id="3" name="Zástupný obsah 2">
            <a:extLst>
              <a:ext uri="{FF2B5EF4-FFF2-40B4-BE49-F238E27FC236}">
                <a16:creationId xmlns:a16="http://schemas.microsoft.com/office/drawing/2014/main" id="{28BF9DA5-1412-44BC-C1DE-45F9424F4502}"/>
              </a:ext>
            </a:extLst>
          </p:cNvPr>
          <p:cNvSpPr>
            <a:spLocks noGrp="1"/>
          </p:cNvSpPr>
          <p:nvPr>
            <p:ph idx="1"/>
          </p:nvPr>
        </p:nvSpPr>
        <p:spPr/>
        <p:txBody>
          <a:bodyPr>
            <a:normAutofit fontScale="92500"/>
          </a:bodyPr>
          <a:lstStyle/>
          <a:p>
            <a:r>
              <a:rPr lang="cs-CZ" b="1" dirty="0"/>
              <a:t>28 </a:t>
            </a:r>
            <a:r>
              <a:rPr lang="cs-CZ" b="1" dirty="0" err="1"/>
              <a:t>Cdo</a:t>
            </a:r>
            <a:r>
              <a:rPr lang="cs-CZ" b="1" dirty="0"/>
              <a:t> 3296/2024 ze dne 25.2.-2025 - </a:t>
            </a:r>
            <a:r>
              <a:rPr lang="cs-CZ" dirty="0"/>
              <a:t>výlučná místní příslušnost v případech vypočtených v § 88 o. s. ř. má vždy přednost před příslušností obecnou nebo na výběr danou, přičemž použití obecné nebo na výběr dané místní příslušnosti je v takovém případě vyloučeno. Soud podle polohy nemovité věci (</a:t>
            </a:r>
            <a:r>
              <a:rPr lang="cs-CZ" dirty="0" err="1"/>
              <a:t>forum</a:t>
            </a:r>
            <a:r>
              <a:rPr lang="cs-CZ" dirty="0"/>
              <a:t> </a:t>
            </a:r>
            <a:r>
              <a:rPr lang="cs-CZ" dirty="0" err="1"/>
              <a:t>rei</a:t>
            </a:r>
            <a:r>
              <a:rPr lang="cs-CZ" dirty="0"/>
              <a:t> </a:t>
            </a:r>
            <a:r>
              <a:rPr lang="cs-CZ" dirty="0" err="1"/>
              <a:t>sitae</a:t>
            </a:r>
            <a:r>
              <a:rPr lang="cs-CZ" dirty="0"/>
              <a:t>) je ve smyslu § 88 písm. b) o. s. ř. výlučně příslušným tehdy, jestliže se řízení týká práv k této nemovitosti, tj. práva vlastnického, spoluvlastnického, práva držby, práva z věcného břemene a práva nájemního, a to pouze za předpokladu, že v řízení jde o existenci takového práva, jeho trvání a zánik, nikoliv pouze o práva a povinnosti z toho plynoucí (srov. např. usnesení Nejvyššího soudu ze dne 26. 1. 2016, </a:t>
            </a:r>
            <a:r>
              <a:rPr lang="cs-CZ" dirty="0" err="1"/>
              <a:t>sp</a:t>
            </a:r>
            <a:r>
              <a:rPr lang="cs-CZ" dirty="0"/>
              <a:t>. zn. 22 </a:t>
            </a:r>
            <a:r>
              <a:rPr lang="cs-CZ" dirty="0" err="1"/>
              <a:t>Cdo</a:t>
            </a:r>
            <a:r>
              <a:rPr lang="cs-CZ" dirty="0"/>
              <a:t> 5502/2015, uveřejněné pod č. 15/2017 Sbírky soudních rozhodnutí a stanovisek, ze dne 30. 5. 2018, </a:t>
            </a:r>
            <a:r>
              <a:rPr lang="cs-CZ" dirty="0" err="1"/>
              <a:t>sp</a:t>
            </a:r>
            <a:r>
              <a:rPr lang="cs-CZ" dirty="0"/>
              <a:t>. zn. 22 </a:t>
            </a:r>
            <a:r>
              <a:rPr lang="cs-CZ" dirty="0" err="1"/>
              <a:t>Cdo</a:t>
            </a:r>
            <a:r>
              <a:rPr lang="cs-CZ" dirty="0"/>
              <a:t> 1583/2018, ze dne 13. 11. 2018, </a:t>
            </a:r>
            <a:r>
              <a:rPr lang="cs-CZ" dirty="0" err="1"/>
              <a:t>sp</a:t>
            </a:r>
            <a:r>
              <a:rPr lang="cs-CZ" dirty="0"/>
              <a:t>. zn. 28 </a:t>
            </a:r>
            <a:r>
              <a:rPr lang="cs-CZ" dirty="0" err="1"/>
              <a:t>Cdo</a:t>
            </a:r>
            <a:r>
              <a:rPr lang="cs-CZ" dirty="0"/>
              <a:t> 3801/2018, či ze dne 15. 2. 2007, </a:t>
            </a:r>
            <a:r>
              <a:rPr lang="cs-CZ" dirty="0" err="1"/>
              <a:t>sp</a:t>
            </a:r>
            <a:r>
              <a:rPr lang="cs-CZ" dirty="0"/>
              <a:t>. zn. 33 Odo 1207/2005).</a:t>
            </a:r>
          </a:p>
        </p:txBody>
      </p:sp>
    </p:spTree>
    <p:extLst>
      <p:ext uri="{BB962C8B-B14F-4D97-AF65-F5344CB8AC3E}">
        <p14:creationId xmlns:p14="http://schemas.microsoft.com/office/powerpoint/2010/main" val="10852895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p:cNvSpPr>
            <a:spLocks noGrp="1"/>
          </p:cNvSpPr>
          <p:nvPr>
            <p:ph type="title"/>
          </p:nvPr>
        </p:nvSpPr>
        <p:spPr>
          <a:xfrm>
            <a:off x="653143" y="1645920"/>
            <a:ext cx="3522879" cy="4470821"/>
          </a:xfrm>
        </p:spPr>
        <p:txBody>
          <a:bodyPr>
            <a:normAutofit/>
          </a:bodyPr>
          <a:lstStyle/>
          <a:p>
            <a:pPr algn="r"/>
            <a:r>
              <a:rPr lang="cs-CZ">
                <a:solidFill>
                  <a:srgbClr val="FFFFFF"/>
                </a:solidFill>
              </a:rPr>
              <a:t>?</a:t>
            </a:r>
          </a:p>
        </p:txBody>
      </p:sp>
      <p:sp>
        <p:nvSpPr>
          <p:cNvPr id="3" name="Zástupný symbol pro obsah 2"/>
          <p:cNvSpPr>
            <a:spLocks noGrp="1"/>
          </p:cNvSpPr>
          <p:nvPr>
            <p:ph idx="1"/>
          </p:nvPr>
        </p:nvSpPr>
        <p:spPr>
          <a:xfrm>
            <a:off x="5204109" y="1645920"/>
            <a:ext cx="5919503" cy="4470821"/>
          </a:xfrm>
        </p:spPr>
        <p:txBody>
          <a:bodyPr>
            <a:normAutofit/>
          </a:bodyPr>
          <a:lstStyle/>
          <a:p>
            <a:r>
              <a:rPr lang="cs-CZ" dirty="0"/>
              <a:t> </a:t>
            </a:r>
            <a:r>
              <a:rPr lang="cs-CZ" dirty="0">
                <a:latin typeface="Arial" panose="020B0604020202020204" pitchFamily="34" charset="0"/>
                <a:cs typeface="Arial" panose="020B0604020202020204" pitchFamily="34" charset="0"/>
              </a:rPr>
              <a:t>bude příslušný český soud?</a:t>
            </a:r>
          </a:p>
          <a:p>
            <a:r>
              <a:rPr lang="cs-CZ" dirty="0">
                <a:latin typeface="Arial" panose="020B0604020202020204" pitchFamily="34" charset="0"/>
                <a:cs typeface="Arial" panose="020B0604020202020204" pitchFamily="34" charset="0"/>
              </a:rPr>
              <a:t>český občan uzavřel pracovní smlouvu se společností Transport a </a:t>
            </a:r>
            <a:r>
              <a:rPr lang="cs-CZ" dirty="0" err="1">
                <a:latin typeface="Arial" panose="020B0604020202020204" pitchFamily="34" charset="0"/>
                <a:cs typeface="Arial" panose="020B0604020202020204" pitchFamily="34" charset="0"/>
              </a:rPr>
              <a:t>Offshore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Services</a:t>
            </a:r>
            <a:r>
              <a:rPr lang="cs-CZ" dirty="0">
                <a:latin typeface="Arial" panose="020B0604020202020204" pitchFamily="34" charset="0"/>
                <a:cs typeface="Arial" panose="020B0604020202020204" pitchFamily="34" charset="0"/>
              </a:rPr>
              <a:t> B.V. se sídlem v Holandsku; zjištěno, že jednal o uzavření v ČR, a to společností Transport a </a:t>
            </a:r>
            <a:r>
              <a:rPr lang="cs-CZ" dirty="0" err="1">
                <a:latin typeface="Arial" panose="020B0604020202020204" pitchFamily="34" charset="0"/>
                <a:cs typeface="Arial" panose="020B0604020202020204" pitchFamily="34" charset="0"/>
              </a:rPr>
              <a:t>Offshore</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Services</a:t>
            </a:r>
            <a:r>
              <a:rPr lang="cs-CZ" dirty="0">
                <a:latin typeface="Arial" panose="020B0604020202020204" pitchFamily="34" charset="0"/>
                <a:cs typeface="Arial" panose="020B0604020202020204" pitchFamily="34" charset="0"/>
              </a:rPr>
              <a:t> Czech Republic s.r.o. pracovní smlouva uzavřena v Rotterdamu, práce je vykonávána na lodi – plavba po Rýnu; při výkonu práce utrpěl úraz; byl v kómatu, po úrazu je těžce postižen, připoután na invalidní vozík</a:t>
            </a:r>
          </a:p>
        </p:txBody>
      </p:sp>
    </p:spTree>
    <p:extLst>
      <p:ext uri="{BB962C8B-B14F-4D97-AF65-F5344CB8AC3E}">
        <p14:creationId xmlns:p14="http://schemas.microsoft.com/office/powerpoint/2010/main" val="467511664"/>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6"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TextovéPole 2">
            <a:extLst>
              <a:ext uri="{FF2B5EF4-FFF2-40B4-BE49-F238E27FC236}">
                <a16:creationId xmlns:a16="http://schemas.microsoft.com/office/drawing/2014/main" id="{6DC7D017-F5A8-6C0D-5567-09B0C78FC7FE}"/>
              </a:ext>
            </a:extLst>
          </p:cNvPr>
          <p:cNvSpPr txBox="1"/>
          <p:nvPr/>
        </p:nvSpPr>
        <p:spPr>
          <a:xfrm>
            <a:off x="1103312" y="2763520"/>
            <a:ext cx="8946541" cy="348487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Arial" panose="020B0604020202020204" pitchFamily="34" charset="0"/>
                <a:ea typeface="+mj-ea"/>
                <a:cs typeface="Arial" panose="020B0604020202020204" pitchFamily="34" charset="0"/>
              </a:rPr>
              <a:t>Je </a:t>
            </a:r>
            <a:r>
              <a:rPr lang="en-US" dirty="0" err="1">
                <a:latin typeface="Arial" panose="020B0604020202020204" pitchFamily="34" charset="0"/>
                <a:ea typeface="+mj-ea"/>
                <a:cs typeface="Arial" panose="020B0604020202020204" pitchFamily="34" charset="0"/>
              </a:rPr>
              <a:t>nutné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odlišovat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zákonné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určení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místní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příslušnosti</a:t>
            </a:r>
            <a:r>
              <a:rPr lang="en-US" dirty="0">
                <a:latin typeface="Arial" panose="020B0604020202020204" pitchFamily="34" charset="0"/>
                <a:ea typeface="+mj-ea"/>
                <a:cs typeface="Arial" panose="020B0604020202020204" pitchFamily="34" charset="0"/>
              </a:rPr>
              <a:t> od d e l e g a c e </a:t>
            </a:r>
            <a:r>
              <a:rPr lang="en-US" dirty="0" err="1">
                <a:latin typeface="Arial" panose="020B0604020202020204" pitchFamily="34" charset="0"/>
                <a:ea typeface="+mj-ea"/>
                <a:cs typeface="Arial" panose="020B0604020202020204" pitchFamily="34" charset="0"/>
              </a:rPr>
              <a:t>nutné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nebo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vhodné</a:t>
            </a:r>
            <a:r>
              <a:rPr lang="en-US" dirty="0">
                <a:latin typeface="Arial" panose="020B0604020202020204" pitchFamily="34" charset="0"/>
                <a:ea typeface="+mj-ea"/>
                <a:cs typeface="Arial" panose="020B0604020202020204" pitchFamily="34" charset="0"/>
              </a:rPr>
              <a:t> § 12 </a:t>
            </a:r>
            <a:r>
              <a:rPr lang="cs-CZ" dirty="0">
                <a:latin typeface="Arial" panose="020B0604020202020204" pitchFamily="34" charset="0"/>
                <a:ea typeface="+mj-ea"/>
                <a:cs typeface="Arial" panose="020B0604020202020204" pitchFamily="34" charset="0"/>
              </a:rPr>
              <a:t>o.s.ř.</a:t>
            </a:r>
            <a:r>
              <a:rPr lang="en-US" dirty="0">
                <a:latin typeface="Arial" panose="020B0604020202020204" pitchFamily="34" charset="0"/>
                <a:ea typeface="+mj-ea"/>
                <a:cs typeface="Arial" panose="020B0604020202020204" pitchFamily="34" charset="0"/>
              </a:rPr>
              <a:t> O </a:t>
            </a:r>
            <a:r>
              <a:rPr lang="en-US" dirty="0" err="1">
                <a:latin typeface="Arial" panose="020B0604020202020204" pitchFamily="34" charset="0"/>
                <a:ea typeface="+mj-ea"/>
                <a:cs typeface="Arial" panose="020B0604020202020204" pitchFamily="34" charset="0"/>
              </a:rPr>
              <a:t>tomto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přikázání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věci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rozhoduje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společně</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nadřízený</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a:t>
            </a:r>
            <a:r>
              <a:rPr lang="en-US" dirty="0">
                <a:latin typeface="Arial" panose="020B0604020202020204" pitchFamily="34" charset="0"/>
                <a:ea typeface="+mj-ea"/>
                <a:cs typeface="Arial" panose="020B0604020202020204" pitchFamily="34" charset="0"/>
              </a:rPr>
              <a:t>. V </a:t>
            </a:r>
            <a:r>
              <a:rPr lang="en-US" dirty="0" err="1">
                <a:latin typeface="Arial" panose="020B0604020202020204" pitchFamily="34" charset="0"/>
                <a:ea typeface="+mj-ea"/>
                <a:cs typeface="Arial" panose="020B0604020202020204" pitchFamily="34" charset="0"/>
              </a:rPr>
              <a:t>průběhu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místní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příslušnost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zásadně</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zkoumána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jen</a:t>
            </a:r>
            <a:r>
              <a:rPr lang="en-US" dirty="0">
                <a:latin typeface="Arial" panose="020B0604020202020204" pitchFamily="34" charset="0"/>
                <a:ea typeface="+mj-ea"/>
                <a:cs typeface="Arial" panose="020B0604020202020204" pitchFamily="34" charset="0"/>
              </a:rPr>
              <a:t> do </a:t>
            </a:r>
            <a:r>
              <a:rPr lang="en-US" dirty="0" err="1">
                <a:latin typeface="Arial" panose="020B0604020202020204" pitchFamily="34" charset="0"/>
                <a:ea typeface="+mj-ea"/>
                <a:cs typeface="Arial" panose="020B0604020202020204" pitchFamily="34" charset="0"/>
              </a:rPr>
              <a:t>zahájení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jednání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nebo</a:t>
            </a:r>
            <a:r>
              <a:rPr lang="en-US" dirty="0">
                <a:latin typeface="Arial" panose="020B0604020202020204" pitchFamily="34" charset="0"/>
                <a:ea typeface="+mj-ea"/>
                <a:cs typeface="Arial" panose="020B0604020202020204" pitchFamily="34" charset="0"/>
              </a:rPr>
              <a:t> k </a:t>
            </a:r>
            <a:r>
              <a:rPr lang="en-US" dirty="0" err="1">
                <a:latin typeface="Arial" panose="020B0604020202020204" pitchFamily="34" charset="0"/>
                <a:ea typeface="+mj-ea"/>
                <a:cs typeface="Arial" panose="020B0604020202020204" pitchFamily="34" charset="0"/>
              </a:rPr>
              <a:t>námitce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prvním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úkonu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účastníka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eventuálně</a:t>
            </a:r>
            <a:r>
              <a:rPr lang="en-US" dirty="0">
                <a:latin typeface="Arial" panose="020B0604020202020204" pitchFamily="34" charset="0"/>
                <a:ea typeface="+mj-ea"/>
                <a:cs typeface="Arial" panose="020B0604020202020204" pitchFamily="34" charset="0"/>
              </a:rPr>
              <a:t> do </a:t>
            </a:r>
            <a:r>
              <a:rPr lang="en-US" dirty="0" err="1">
                <a:latin typeface="Arial" panose="020B0604020202020204" pitchFamily="34" charset="0"/>
                <a:ea typeface="+mj-ea"/>
                <a:cs typeface="Arial" panose="020B0604020202020204" pitchFamily="34" charset="0"/>
              </a:rPr>
              <a:t>skončení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přípravného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jednání</a:t>
            </a:r>
            <a:r>
              <a:rPr lang="en-US" dirty="0">
                <a:latin typeface="Arial" panose="020B0604020202020204" pitchFamily="34" charset="0"/>
                <a:ea typeface="+mj-ea"/>
                <a:cs typeface="Arial" panose="020B0604020202020204" pitchFamily="34" charset="0"/>
              </a:rPr>
              <a:t> . Pak ji </a:t>
            </a:r>
            <a:r>
              <a:rPr lang="en-US" dirty="0" err="1">
                <a:latin typeface="Arial" panose="020B0604020202020204" pitchFamily="34" charset="0"/>
                <a:ea typeface="+mj-ea"/>
                <a:cs typeface="Arial" panose="020B0604020202020204" pitchFamily="34" charset="0"/>
              </a:rPr>
              <a:t>už</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nelze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změnit</a:t>
            </a:r>
            <a:r>
              <a:rPr lang="en-US" dirty="0">
                <a:latin typeface="Arial" panose="020B0604020202020204" pitchFamily="34" charset="0"/>
                <a:ea typeface="+mj-ea"/>
                <a:cs typeface="Arial" panose="020B0604020202020204" pitchFamily="34" charset="0"/>
              </a:rPr>
              <a:t> – </a:t>
            </a:r>
            <a:r>
              <a:rPr lang="en-US" dirty="0" err="1">
                <a:latin typeface="Arial" panose="020B0604020202020204" pitchFamily="34" charset="0"/>
                <a:ea typeface="+mj-ea"/>
                <a:cs typeface="Arial" panose="020B0604020202020204" pitchFamily="34" charset="0"/>
              </a:rPr>
              <a:t>zásada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perpetuatio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fori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výjimka</a:t>
            </a:r>
            <a:r>
              <a:rPr lang="en-US" dirty="0">
                <a:latin typeface="Arial" panose="020B0604020202020204" pitchFamily="34" charset="0"/>
                <a:ea typeface="+mj-ea"/>
                <a:cs typeface="Arial" panose="020B0604020202020204" pitchFamily="34" charset="0"/>
              </a:rPr>
              <a:t> – </a:t>
            </a:r>
            <a:r>
              <a:rPr lang="en-US" dirty="0" err="1">
                <a:latin typeface="Arial" panose="020B0604020202020204" pitchFamily="34" charset="0"/>
                <a:ea typeface="+mj-ea"/>
                <a:cs typeface="Arial" panose="020B0604020202020204" pitchFamily="34" charset="0"/>
              </a:rPr>
              <a:t>tzv</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přenesení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příslušnosti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věcech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péče</a:t>
            </a:r>
            <a:r>
              <a:rPr lang="en-US" dirty="0">
                <a:latin typeface="Arial" panose="020B0604020202020204" pitchFamily="34" charset="0"/>
                <a:ea typeface="+mj-ea"/>
                <a:cs typeface="Arial" panose="020B0604020202020204" pitchFamily="34" charset="0"/>
              </a:rPr>
              <a:t> o </a:t>
            </a:r>
            <a:r>
              <a:rPr lang="en-US" dirty="0" err="1">
                <a:latin typeface="Arial" panose="020B0604020202020204" pitchFamily="34" charset="0"/>
                <a:ea typeface="+mj-ea"/>
                <a:cs typeface="Arial" panose="020B0604020202020204" pitchFamily="34" charset="0"/>
              </a:rPr>
              <a:t>nezletilé</a:t>
            </a:r>
            <a:r>
              <a:rPr lang="en-US" dirty="0">
                <a:latin typeface="Arial" panose="020B0604020202020204" pitchFamily="34" charset="0"/>
                <a:ea typeface="+mj-ea"/>
                <a:cs typeface="Arial" panose="020B0604020202020204" pitchFamily="34" charset="0"/>
              </a:rPr>
              <a:t>). </a:t>
            </a:r>
          </a:p>
          <a:p>
            <a:pPr>
              <a:spcBef>
                <a:spcPts val="1000"/>
              </a:spcBef>
              <a:buClr>
                <a:schemeClr val="bg2">
                  <a:lumMod val="40000"/>
                  <a:lumOff val="60000"/>
                </a:schemeClr>
              </a:buClr>
              <a:buSzPct val="80000"/>
              <a:buFont typeface="Wingdings 3" charset="2"/>
              <a:buChar char=""/>
            </a:pPr>
            <a:r>
              <a:rPr lang="en-US" dirty="0" err="1">
                <a:latin typeface="Arial" panose="020B0604020202020204" pitchFamily="34" charset="0"/>
                <a:ea typeface="+mj-ea"/>
                <a:cs typeface="Arial" panose="020B0604020202020204" pitchFamily="34" charset="0"/>
              </a:rPr>
              <a:t>Spor</a:t>
            </a:r>
            <a:r>
              <a:rPr lang="en-US" dirty="0">
                <a:latin typeface="Arial" panose="020B0604020202020204" pitchFamily="34" charset="0"/>
                <a:ea typeface="+mj-ea"/>
                <a:cs typeface="Arial" panose="020B0604020202020204" pitchFamily="34" charset="0"/>
              </a:rPr>
              <a:t> o </a:t>
            </a:r>
            <a:r>
              <a:rPr lang="en-US" dirty="0" err="1">
                <a:latin typeface="Arial" panose="020B0604020202020204" pitchFamily="34" charset="0"/>
                <a:ea typeface="+mj-ea"/>
                <a:cs typeface="Arial" panose="020B0604020202020204" pitchFamily="34" charset="0"/>
              </a:rPr>
              <a:t>místní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příslušnost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mezi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probíhá</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tak</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že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nepříslušnost</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vyslovena</a:t>
            </a:r>
            <a:r>
              <a:rPr lang="en-US" dirty="0">
                <a:latin typeface="Arial" panose="020B0604020202020204" pitchFamily="34" charset="0"/>
                <a:ea typeface="+mj-ea"/>
                <a:cs typeface="Arial" panose="020B0604020202020204" pitchFamily="34" charset="0"/>
              </a:rPr>
              <a:t> a </a:t>
            </a:r>
            <a:r>
              <a:rPr lang="en-US" dirty="0" err="1">
                <a:latin typeface="Arial" panose="020B0604020202020204" pitchFamily="34" charset="0"/>
                <a:ea typeface="+mj-ea"/>
                <a:cs typeface="Arial" panose="020B0604020202020204" pitchFamily="34" charset="0"/>
              </a:rPr>
              <a:t>věc</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postoupena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příslušnému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jestliže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tento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nesouhlasí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předloží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věc</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svému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nadřízenému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jenž</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definitivně</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rozhodne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Podrobněji</a:t>
            </a:r>
            <a:r>
              <a:rPr lang="en-US" dirty="0">
                <a:latin typeface="Arial" panose="020B0604020202020204" pitchFamily="34" charset="0"/>
                <a:ea typeface="+mj-ea"/>
                <a:cs typeface="Arial" panose="020B0604020202020204" pitchFamily="34" charset="0"/>
              </a:rPr>
              <a:t> viz § 105 </a:t>
            </a:r>
            <a:r>
              <a:rPr lang="cs-CZ" dirty="0">
                <a:latin typeface="Arial" panose="020B0604020202020204" pitchFamily="34" charset="0"/>
                <a:ea typeface="+mj-ea"/>
                <a:cs typeface="Arial" panose="020B0604020202020204" pitchFamily="34" charset="0"/>
              </a:rPr>
              <a:t>o.s.ř.</a:t>
            </a:r>
            <a:endParaRPr lang="en-US"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380962487"/>
      </p:ext>
    </p:extLst>
  </p:cSld>
  <p:clrMapOvr>
    <a:overrideClrMapping bg1="lt1" tx1="dk1" bg2="lt2" tx2="dk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4D79346-2B94-E47D-7710-776B3667D711}"/>
              </a:ext>
            </a:extLst>
          </p:cNvPr>
          <p:cNvSpPr>
            <a:spLocks noGrp="1"/>
          </p:cNvSpPr>
          <p:nvPr>
            <p:ph type="title"/>
          </p:nvPr>
        </p:nvSpPr>
        <p:spPr/>
        <p:txBody>
          <a:bodyPr/>
          <a:lstStyle/>
          <a:p>
            <a:endParaRPr lang="cs-CZ" dirty="0"/>
          </a:p>
        </p:txBody>
      </p:sp>
      <p:sp>
        <p:nvSpPr>
          <p:cNvPr id="4" name="TextovéPole 3">
            <a:extLst>
              <a:ext uri="{FF2B5EF4-FFF2-40B4-BE49-F238E27FC236}">
                <a16:creationId xmlns:a16="http://schemas.microsoft.com/office/drawing/2014/main" id="{6D876484-9DF2-B4F9-3BD9-187A3C125AE5}"/>
              </a:ext>
            </a:extLst>
          </p:cNvPr>
          <p:cNvSpPr txBox="1"/>
          <p:nvPr/>
        </p:nvSpPr>
        <p:spPr>
          <a:xfrm>
            <a:off x="985421" y="2121763"/>
            <a:ext cx="8156359" cy="4452501"/>
          </a:xfrm>
          <a:prstGeom prst="rect">
            <a:avLst/>
          </a:prstGeom>
          <a:noFill/>
        </p:spPr>
        <p:txBody>
          <a:bodyPr wrap="square">
            <a:spAutoFit/>
          </a:bodyPr>
          <a:lstStyle/>
          <a:p>
            <a:pPr marL="0" marR="0" indent="0" algn="just">
              <a:spcAft>
                <a:spcPts val="825"/>
              </a:spcAft>
              <a:buNone/>
            </a:pPr>
            <a:r>
              <a:rPr lang="cs-CZ" sz="1800" b="0" i="0" dirty="0">
                <a:solidFill>
                  <a:schemeClr val="tx1"/>
                </a:solidFill>
                <a:effectLst/>
                <a:latin typeface="+mn-lt"/>
              </a:rPr>
              <a:t>usnesení </a:t>
            </a:r>
            <a:r>
              <a:rPr lang="cs-CZ" sz="1800" b="0" i="0" dirty="0" err="1">
                <a:solidFill>
                  <a:schemeClr val="tx1"/>
                </a:solidFill>
                <a:effectLst/>
                <a:latin typeface="+mn-lt"/>
              </a:rPr>
              <a:t>sp</a:t>
            </a:r>
            <a:r>
              <a:rPr lang="cs-CZ" sz="1800" b="0" i="0" dirty="0">
                <a:solidFill>
                  <a:schemeClr val="tx1"/>
                </a:solidFill>
                <a:effectLst/>
                <a:latin typeface="+mn-lt"/>
              </a:rPr>
              <a:t>. zn. </a:t>
            </a:r>
            <a:r>
              <a:rPr lang="cs-CZ" sz="1800" b="1" i="0" dirty="0">
                <a:solidFill>
                  <a:schemeClr val="tx1"/>
                </a:solidFill>
                <a:effectLst/>
                <a:latin typeface="+mn-lt"/>
              </a:rPr>
              <a:t>29 </a:t>
            </a:r>
            <a:r>
              <a:rPr lang="cs-CZ" sz="1800" b="1" i="0" dirty="0" err="1">
                <a:solidFill>
                  <a:schemeClr val="tx1"/>
                </a:solidFill>
                <a:effectLst/>
                <a:latin typeface="+mn-lt"/>
              </a:rPr>
              <a:t>Nd</a:t>
            </a:r>
            <a:r>
              <a:rPr lang="cs-CZ" sz="1800" b="1" i="0" dirty="0">
                <a:solidFill>
                  <a:schemeClr val="tx1"/>
                </a:solidFill>
                <a:effectLst/>
                <a:latin typeface="+mn-lt"/>
              </a:rPr>
              <a:t> 201/2008 </a:t>
            </a:r>
            <a:r>
              <a:rPr lang="cs-CZ" sz="1800" b="0" i="0" dirty="0">
                <a:solidFill>
                  <a:schemeClr val="tx1"/>
                </a:solidFill>
                <a:effectLst/>
                <a:latin typeface="+mn-lt"/>
              </a:rPr>
              <a:t>z 15.7.2008- návod soudům, jak postupovat v případě obstrukčních návrhů na delegaci vhodnou: „</a:t>
            </a:r>
            <a:r>
              <a:rPr lang="cs-CZ" sz="1800" b="0" i="1" dirty="0">
                <a:solidFill>
                  <a:schemeClr val="tx1"/>
                </a:solidFill>
                <a:effectLst/>
                <a:latin typeface="+mn-lt"/>
              </a:rPr>
              <a:t>Návod k řešení obdobných situací soudy nižších stupňů je následující:</a:t>
            </a:r>
            <a:endParaRPr lang="cs-CZ" sz="1800" b="0" i="0" dirty="0">
              <a:solidFill>
                <a:schemeClr val="tx1"/>
              </a:solidFill>
              <a:effectLst/>
              <a:latin typeface="+mn-lt"/>
            </a:endParaRPr>
          </a:p>
          <a:p>
            <a:pPr marL="0" marR="0" indent="0" algn="just">
              <a:spcAft>
                <a:spcPts val="825"/>
              </a:spcAft>
              <a:buNone/>
            </a:pPr>
            <a:r>
              <a:rPr lang="cs-CZ" sz="1800" b="0" i="1" dirty="0">
                <a:solidFill>
                  <a:schemeClr val="tx1"/>
                </a:solidFill>
                <a:effectLst/>
                <a:latin typeface="+mn-lt"/>
              </a:rPr>
              <a:t>Jestliže dosavadní výsledky řízení dokládají, že institut návrhu na delegaci vhodnou (§ 12 odst. 2 o. s. ř.) je účastníkem řízení zneužíván k obstrukci a cílenému protahování občanského soudního řízení, soud nepředkládá věc k rozhodnutí o takovém návrhu nejblíže společně nadřízenému soudu.</a:t>
            </a:r>
            <a:endParaRPr lang="cs-CZ" sz="1800" b="0" i="0" dirty="0">
              <a:solidFill>
                <a:schemeClr val="tx1"/>
              </a:solidFill>
              <a:effectLst/>
              <a:latin typeface="+mn-lt"/>
            </a:endParaRPr>
          </a:p>
          <a:p>
            <a:pPr marL="0" marR="0" indent="0" algn="just">
              <a:spcAft>
                <a:spcPts val="825"/>
              </a:spcAft>
              <a:buNone/>
            </a:pPr>
            <a:r>
              <a:rPr lang="cs-CZ" sz="1800" b="0" i="1" dirty="0">
                <a:solidFill>
                  <a:schemeClr val="tx1"/>
                </a:solidFill>
                <a:effectLst/>
                <a:latin typeface="+mn-lt"/>
              </a:rPr>
              <a:t>Pro výsledek řízení o opravných prostředcích může mít skutečnost, že soud návrh na delegaci vhodnou nepředložil soudu, který je nejblíže společně nadřízen příslušnému soudu, a soudu, jemuž má být věc přikázána, a o věci meritorně rozhodl, význam jen tehdy, dospěje-li soud, který o opravném prostředku rozhoduje, k závěru, že o jednání, jež je zneužitím procesních práv účastníka (§ 2 o. s. ř.), nešlo. Z popsaných příčin Nejvyšší soud návrhu žalovaných na přikázání věci jinému.</a:t>
            </a:r>
            <a:r>
              <a:rPr lang="cs-CZ" sz="1800" b="0" i="0" dirty="0">
                <a:solidFill>
                  <a:schemeClr val="tx1"/>
                </a:solidFill>
                <a:effectLst/>
                <a:latin typeface="+mn-lt"/>
              </a:rPr>
              <a:t>“.</a:t>
            </a:r>
            <a:endParaRPr lang="cs-CZ" sz="1200" b="0" i="0" dirty="0">
              <a:solidFill>
                <a:srgbClr val="666666"/>
              </a:solidFill>
              <a:effectLst/>
              <a:latin typeface="Tahoma" panose="020B0604030504040204" pitchFamily="34" charset="0"/>
            </a:endParaRPr>
          </a:p>
        </p:txBody>
      </p:sp>
    </p:spTree>
    <p:extLst>
      <p:ext uri="{BB962C8B-B14F-4D97-AF65-F5344CB8AC3E}">
        <p14:creationId xmlns:p14="http://schemas.microsoft.com/office/powerpoint/2010/main" val="41834137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6"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TextovéPole 2">
            <a:extLst>
              <a:ext uri="{FF2B5EF4-FFF2-40B4-BE49-F238E27FC236}">
                <a16:creationId xmlns:a16="http://schemas.microsoft.com/office/drawing/2014/main" id="{61BF9731-DE5C-4EC4-A3FA-D62498F1A564}"/>
              </a:ext>
            </a:extLst>
          </p:cNvPr>
          <p:cNvSpPr txBox="1"/>
          <p:nvPr/>
        </p:nvSpPr>
        <p:spPr>
          <a:xfrm>
            <a:off x="1103312" y="2763520"/>
            <a:ext cx="8946541" cy="348487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Arial" panose="020B0604020202020204" pitchFamily="34" charset="0"/>
                <a:ea typeface="+mj-ea"/>
                <a:cs typeface="Arial" panose="020B0604020202020204" pitchFamily="34" charset="0"/>
              </a:rPr>
              <a:t>PŘÍSLUŠNOST PODLE PRÁVA EU </a:t>
            </a:r>
            <a:r>
              <a:rPr lang="en-US" dirty="0" err="1">
                <a:latin typeface="Arial" panose="020B0604020202020204" pitchFamily="34" charset="0"/>
                <a:ea typeface="+mj-ea"/>
                <a:cs typeface="Arial" panose="020B0604020202020204" pitchFamily="34" charset="0"/>
              </a:rPr>
              <a:t>Upravena</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především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smlouvách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Brusel</a:t>
            </a:r>
            <a:r>
              <a:rPr lang="en-US" dirty="0">
                <a:latin typeface="Arial" panose="020B0604020202020204" pitchFamily="34" charset="0"/>
                <a:ea typeface="+mj-ea"/>
                <a:cs typeface="Arial" panose="020B0604020202020204" pitchFamily="34" charset="0"/>
              </a:rPr>
              <a:t> I a </a:t>
            </a:r>
            <a:r>
              <a:rPr lang="en-US" dirty="0" err="1">
                <a:latin typeface="Arial" panose="020B0604020202020204" pitchFamily="34" charset="0"/>
                <a:ea typeface="+mj-ea"/>
                <a:cs typeface="Arial" panose="020B0604020202020204" pitchFamily="34" charset="0"/>
              </a:rPr>
              <a:t>Brusel</a:t>
            </a:r>
            <a:r>
              <a:rPr lang="en-US" dirty="0">
                <a:latin typeface="Arial" panose="020B0604020202020204" pitchFamily="34" charset="0"/>
                <a:ea typeface="+mj-ea"/>
                <a:cs typeface="Arial" panose="020B0604020202020204" pitchFamily="34" charset="0"/>
              </a:rPr>
              <a:t> II, </a:t>
            </a:r>
            <a:r>
              <a:rPr lang="en-US" dirty="0" err="1">
                <a:latin typeface="Arial" panose="020B0604020202020204" pitchFamily="34" charset="0"/>
                <a:ea typeface="+mj-ea"/>
                <a:cs typeface="Arial" panose="020B0604020202020204" pitchFamily="34" charset="0"/>
              </a:rPr>
              <a:t>transponovaných</a:t>
            </a:r>
            <a:r>
              <a:rPr lang="en-US" dirty="0">
                <a:latin typeface="Arial" panose="020B0604020202020204" pitchFamily="34" charset="0"/>
                <a:ea typeface="+mj-ea"/>
                <a:cs typeface="Arial" panose="020B0604020202020204" pitchFamily="34" charset="0"/>
              </a:rPr>
              <a:t> do </a:t>
            </a:r>
            <a:r>
              <a:rPr lang="en-US" dirty="0" err="1">
                <a:latin typeface="Arial" panose="020B0604020202020204" pitchFamily="34" charset="0"/>
                <a:ea typeface="+mj-ea"/>
                <a:cs typeface="Arial" panose="020B0604020202020204" pitchFamily="34" charset="0"/>
              </a:rPr>
              <a:t>nařízení</a:t>
            </a:r>
            <a:r>
              <a:rPr lang="en-US" dirty="0">
                <a:latin typeface="Arial" panose="020B0604020202020204" pitchFamily="34" charset="0"/>
                <a:ea typeface="+mj-ea"/>
                <a:cs typeface="Arial" panose="020B0604020202020204" pitchFamily="34" charset="0"/>
              </a:rPr>
              <a:t> č. 44/2001 (</a:t>
            </a:r>
            <a:r>
              <a:rPr lang="en-US" dirty="0" err="1">
                <a:latin typeface="Arial" panose="020B0604020202020204" pitchFamily="34" charset="0"/>
                <a:ea typeface="+mj-ea"/>
                <a:cs typeface="Arial" panose="020B0604020202020204" pitchFamily="34" charset="0"/>
              </a:rPr>
              <a:t>věci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občanské</a:t>
            </a:r>
            <a:r>
              <a:rPr lang="en-US" dirty="0">
                <a:latin typeface="Arial" panose="020B0604020202020204" pitchFamily="34" charset="0"/>
                <a:ea typeface="+mj-ea"/>
                <a:cs typeface="Arial" panose="020B0604020202020204" pitchFamily="34" charset="0"/>
              </a:rPr>
              <a:t> a </a:t>
            </a:r>
            <a:r>
              <a:rPr lang="en-US" dirty="0" err="1">
                <a:latin typeface="Arial" panose="020B0604020202020204" pitchFamily="34" charset="0"/>
                <a:ea typeface="+mj-ea"/>
                <a:cs typeface="Arial" panose="020B0604020202020204" pitchFamily="34" charset="0"/>
              </a:rPr>
              <a:t>obchodní</a:t>
            </a:r>
            <a:r>
              <a:rPr lang="en-US" dirty="0">
                <a:latin typeface="Arial" panose="020B0604020202020204" pitchFamily="34" charset="0"/>
                <a:ea typeface="+mj-ea"/>
                <a:cs typeface="Arial" panose="020B0604020202020204" pitchFamily="34" charset="0"/>
              </a:rPr>
              <a:t>), a </a:t>
            </a:r>
            <a:r>
              <a:rPr lang="en-US" dirty="0" err="1">
                <a:latin typeface="Arial" panose="020B0604020202020204" pitchFamily="34" charset="0"/>
                <a:ea typeface="+mj-ea"/>
                <a:cs typeface="Arial" panose="020B0604020202020204" pitchFamily="34" charset="0"/>
              </a:rPr>
              <a:t>též</a:t>
            </a:r>
            <a:r>
              <a:rPr lang="en-US" dirty="0">
                <a:latin typeface="Arial" panose="020B0604020202020204" pitchFamily="34" charset="0"/>
                <a:ea typeface="+mj-ea"/>
                <a:cs typeface="Arial" panose="020B0604020202020204" pitchFamily="34" charset="0"/>
              </a:rPr>
              <a:t> do </a:t>
            </a:r>
            <a:r>
              <a:rPr lang="en-US" dirty="0" err="1">
                <a:latin typeface="Arial" panose="020B0604020202020204" pitchFamily="34" charset="0"/>
                <a:ea typeface="+mj-ea"/>
                <a:cs typeface="Arial" panose="020B0604020202020204" pitchFamily="34" charset="0"/>
              </a:rPr>
              <a:t>nařízení</a:t>
            </a:r>
            <a:r>
              <a:rPr lang="en-US" dirty="0">
                <a:latin typeface="Arial" panose="020B0604020202020204" pitchFamily="34" charset="0"/>
                <a:ea typeface="+mj-ea"/>
                <a:cs typeface="Arial" panose="020B0604020202020204" pitchFamily="34" charset="0"/>
              </a:rPr>
              <a:t> č. 2201/2003 (</a:t>
            </a:r>
            <a:r>
              <a:rPr lang="en-US" dirty="0" err="1">
                <a:latin typeface="Arial" panose="020B0604020202020204" pitchFamily="34" charset="0"/>
                <a:ea typeface="+mj-ea"/>
                <a:cs typeface="Arial" panose="020B0604020202020204" pitchFamily="34" charset="0"/>
              </a:rPr>
              <a:t>věci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manželské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věci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rodičovské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zodpovědnosti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Některé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zásady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osoby</a:t>
            </a:r>
            <a:r>
              <a:rPr lang="en-US" dirty="0">
                <a:latin typeface="Arial" panose="020B0604020202020204" pitchFamily="34" charset="0"/>
                <a:ea typeface="+mj-ea"/>
                <a:cs typeface="Arial" panose="020B0604020202020204" pitchFamily="34" charset="0"/>
              </a:rPr>
              <a:t> s </a:t>
            </a:r>
            <a:r>
              <a:rPr lang="en-US" dirty="0" err="1">
                <a:latin typeface="Arial" panose="020B0604020202020204" pitchFamily="34" charset="0"/>
                <a:ea typeface="+mj-ea"/>
                <a:cs typeface="Arial" panose="020B0604020202020204" pitchFamily="34" charset="0"/>
              </a:rPr>
              <a:t>bydlištěm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domicil</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území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určitého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státu</a:t>
            </a:r>
            <a:r>
              <a:rPr lang="en-US" dirty="0">
                <a:latin typeface="Arial" panose="020B0604020202020204" pitchFamily="34" charset="0"/>
                <a:ea typeface="+mj-ea"/>
                <a:cs typeface="Arial" panose="020B0604020202020204" pitchFamily="34" charset="0"/>
              </a:rPr>
              <a:t> tam </a:t>
            </a:r>
            <a:r>
              <a:rPr lang="en-US" dirty="0" err="1">
                <a:latin typeface="Arial" panose="020B0604020202020204" pitchFamily="34" charset="0"/>
                <a:ea typeface="+mj-ea"/>
                <a:cs typeface="Arial" panose="020B0604020202020204" pitchFamily="34" charset="0"/>
              </a:rPr>
              <a:t>mohou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být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žalovány</a:t>
            </a:r>
            <a:r>
              <a:rPr lang="en-US" dirty="0">
                <a:latin typeface="Arial" panose="020B0604020202020204" pitchFamily="34" charset="0"/>
                <a:ea typeface="+mj-ea"/>
                <a:cs typeface="Arial" panose="020B0604020202020204" pitchFamily="34" charset="0"/>
              </a:rPr>
              <a:t> bez </a:t>
            </a:r>
            <a:r>
              <a:rPr lang="en-US" dirty="0" err="1">
                <a:latin typeface="Arial" panose="020B0604020202020204" pitchFamily="34" charset="0"/>
                <a:ea typeface="+mj-ea"/>
                <a:cs typeface="Arial" panose="020B0604020202020204" pitchFamily="34" charset="0"/>
              </a:rPr>
              <a:t>ohledu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své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státní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občanství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podobně</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rozhodné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sídlo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či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místo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podnikání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právnické</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osoby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jsou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též</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stanovena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podrobná</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pravidla</a:t>
            </a:r>
            <a:r>
              <a:rPr lang="en-US" dirty="0">
                <a:latin typeface="Arial" panose="020B0604020202020204" pitchFamily="34" charset="0"/>
                <a:ea typeface="+mj-ea"/>
                <a:cs typeface="Arial" panose="020B0604020202020204" pitchFamily="34" charset="0"/>
              </a:rPr>
              <a:t> pro </a:t>
            </a:r>
            <a:r>
              <a:rPr lang="en-US" dirty="0" err="1">
                <a:latin typeface="Arial" panose="020B0604020202020204" pitchFamily="34" charset="0"/>
                <a:ea typeface="+mj-ea"/>
                <a:cs typeface="Arial" panose="020B0604020202020204" pitchFamily="34" charset="0"/>
              </a:rPr>
              <a:t>výběr</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příslušnosti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namísto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domicilu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sídla</a:t>
            </a:r>
            <a:r>
              <a:rPr lang="en-US" dirty="0">
                <a:latin typeface="Arial" panose="020B0604020202020204" pitchFamily="34" charset="0"/>
                <a:ea typeface="+mj-ea"/>
                <a:cs typeface="Arial" panose="020B0604020202020204" pitchFamily="34" charset="0"/>
              </a:rPr>
              <a:t>) - </a:t>
            </a:r>
            <a:r>
              <a:rPr lang="en-US" dirty="0" err="1">
                <a:latin typeface="Arial" panose="020B0604020202020204" pitchFamily="34" charset="0"/>
                <a:ea typeface="+mj-ea"/>
                <a:cs typeface="Arial" panose="020B0604020202020204" pitchFamily="34" charset="0"/>
              </a:rPr>
              <a:t>např</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kde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nastalo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protiprávní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jednání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kde</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místo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dodání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zboží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podle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smlouvy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atd</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Nařízení</a:t>
            </a:r>
            <a:r>
              <a:rPr lang="en-US" dirty="0">
                <a:latin typeface="Arial" panose="020B0604020202020204" pitchFamily="34" charset="0"/>
                <a:ea typeface="+mj-ea"/>
                <a:cs typeface="Arial" panose="020B0604020202020204" pitchFamily="34" charset="0"/>
              </a:rPr>
              <a:t> č. 44/2001 (</a:t>
            </a:r>
            <a:r>
              <a:rPr lang="en-US" dirty="0" err="1">
                <a:latin typeface="Arial" panose="020B0604020202020204" pitchFamily="34" charset="0"/>
                <a:ea typeface="+mj-ea"/>
                <a:cs typeface="Arial" panose="020B0604020202020204" pitchFamily="34" charset="0"/>
              </a:rPr>
              <a:t>složitější</a:t>
            </a:r>
            <a:r>
              <a:rPr lang="en-US" dirty="0">
                <a:latin typeface="Arial" panose="020B0604020202020204" pitchFamily="34" charset="0"/>
                <a:ea typeface="+mj-ea"/>
                <a:cs typeface="Arial" panose="020B0604020202020204" pitchFamily="34" charset="0"/>
              </a:rPr>
              <a:t> z </a:t>
            </a:r>
            <a:r>
              <a:rPr lang="en-US" dirty="0" err="1">
                <a:latin typeface="Arial" panose="020B0604020202020204" pitchFamily="34" charset="0"/>
                <a:ea typeface="+mj-ea"/>
                <a:cs typeface="Arial" panose="020B0604020202020204" pitchFamily="34" charset="0"/>
              </a:rPr>
              <a:t>obou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stanoví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např</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též</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kritéria</a:t>
            </a:r>
            <a:r>
              <a:rPr lang="en-US" dirty="0">
                <a:latin typeface="Arial" panose="020B0604020202020204" pitchFamily="34" charset="0"/>
                <a:ea typeface="+mj-ea"/>
                <a:cs typeface="Arial" panose="020B0604020202020204" pitchFamily="34" charset="0"/>
              </a:rPr>
              <a:t> pro </a:t>
            </a:r>
            <a:r>
              <a:rPr lang="en-US" dirty="0" err="1">
                <a:latin typeface="Arial" panose="020B0604020202020204" pitchFamily="34" charset="0"/>
                <a:ea typeface="+mj-ea"/>
                <a:cs typeface="Arial" panose="020B0604020202020204" pitchFamily="34" charset="0"/>
              </a:rPr>
              <a:t>příslušnost</a:t>
            </a:r>
            <a:r>
              <a:rPr lang="en-US" dirty="0">
                <a:latin typeface="Arial" panose="020B0604020202020204" pitchFamily="34" charset="0"/>
                <a:ea typeface="+mj-ea"/>
                <a:cs typeface="Arial" panose="020B0604020202020204" pitchFamily="34" charset="0"/>
              </a:rPr>
              <a:t> u </a:t>
            </a:r>
            <a:r>
              <a:rPr lang="en-US" dirty="0" err="1">
                <a:latin typeface="Arial" panose="020B0604020202020204" pitchFamily="34" charset="0"/>
                <a:ea typeface="+mj-ea"/>
                <a:cs typeface="Arial" panose="020B0604020202020204" pitchFamily="34" charset="0"/>
              </a:rPr>
              <a:t>sporů</a:t>
            </a:r>
            <a:r>
              <a:rPr lang="en-US" dirty="0">
                <a:latin typeface="Arial" panose="020B0604020202020204" pitchFamily="34" charset="0"/>
                <a:ea typeface="+mj-ea"/>
                <a:cs typeface="Arial" panose="020B0604020202020204" pitchFamily="34" charset="0"/>
              </a:rPr>
              <a:t> ze </a:t>
            </a:r>
            <a:r>
              <a:rPr lang="en-US" dirty="0" err="1">
                <a:latin typeface="Arial" panose="020B0604020202020204" pitchFamily="34" charset="0"/>
                <a:ea typeface="+mj-ea"/>
                <a:cs typeface="Arial" panose="020B0604020202020204" pitchFamily="34" charset="0"/>
              </a:rPr>
              <a:t>smluv</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spotřebitelských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pojistných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pracovních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Výlučná</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příslušnost</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upravena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např</a:t>
            </a:r>
            <a:r>
              <a:rPr lang="en-US" dirty="0">
                <a:latin typeface="Arial" panose="020B0604020202020204" pitchFamily="34" charset="0"/>
                <a:ea typeface="+mj-ea"/>
                <a:cs typeface="Arial" panose="020B0604020202020204" pitchFamily="34" charset="0"/>
              </a:rPr>
              <a:t>. pro </a:t>
            </a:r>
            <a:r>
              <a:rPr lang="en-US" dirty="0" err="1">
                <a:latin typeface="Arial" panose="020B0604020202020204" pitchFamily="34" charset="0"/>
                <a:ea typeface="+mj-ea"/>
                <a:cs typeface="Arial" panose="020B0604020202020204" pitchFamily="34" charset="0"/>
              </a:rPr>
              <a:t>některá</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o </a:t>
            </a:r>
            <a:r>
              <a:rPr lang="en-US" dirty="0" err="1">
                <a:latin typeface="Arial" panose="020B0604020202020204" pitchFamily="34" charset="0"/>
                <a:ea typeface="+mj-ea"/>
                <a:cs typeface="Arial" panose="020B0604020202020204" pitchFamily="34" charset="0"/>
              </a:rPr>
              <a:t>právních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vztazích</a:t>
            </a:r>
            <a:r>
              <a:rPr lang="en-US" dirty="0">
                <a:latin typeface="Arial" panose="020B0604020202020204" pitchFamily="34" charset="0"/>
                <a:ea typeface="+mj-ea"/>
                <a:cs typeface="Arial" panose="020B0604020202020204" pitchFamily="34" charset="0"/>
              </a:rPr>
              <a:t> k </a:t>
            </a:r>
            <a:r>
              <a:rPr lang="en-US" dirty="0" err="1">
                <a:latin typeface="Arial" panose="020B0604020202020204" pitchFamily="34" charset="0"/>
                <a:ea typeface="+mj-ea"/>
                <a:cs typeface="Arial" panose="020B0604020202020204" pitchFamily="34" charset="0"/>
              </a:rPr>
              <a:t>nemovitostem</a:t>
            </a:r>
            <a:endParaRPr lang="en-US"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853152604"/>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Nadpis 1"/>
          <p:cNvSpPr>
            <a:spLocks noGrp="1"/>
          </p:cNvSpPr>
          <p:nvPr>
            <p:ph type="title"/>
          </p:nvPr>
        </p:nvSpPr>
        <p:spPr>
          <a:xfrm>
            <a:off x="648930" y="629267"/>
            <a:ext cx="9252154" cy="1016654"/>
          </a:xfrm>
        </p:spPr>
        <p:txBody>
          <a:bodyPr>
            <a:normAutofit/>
          </a:bodyPr>
          <a:lstStyle/>
          <a:p>
            <a:r>
              <a:rPr lang="cs-CZ">
                <a:solidFill>
                  <a:srgbClr val="EBEBEB"/>
                </a:solidFill>
              </a:rPr>
              <a:t>O.S.Ř.</a:t>
            </a: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cs-CZ"/>
          </a:p>
        </p:txBody>
      </p:sp>
      <p:graphicFrame>
        <p:nvGraphicFramePr>
          <p:cNvPr id="5" name="Zástupný symbol pro obsah 2">
            <a:extLst>
              <a:ext uri="{FF2B5EF4-FFF2-40B4-BE49-F238E27FC236}">
                <a16:creationId xmlns:a16="http://schemas.microsoft.com/office/drawing/2014/main" id="{64378495-4D61-1394-4E38-ED57A8B9F50D}"/>
              </a:ext>
            </a:extLst>
          </p:cNvPr>
          <p:cNvGraphicFramePr>
            <a:graphicFrameLocks noGrp="1"/>
          </p:cNvGraphicFramePr>
          <p:nvPr>
            <p:ph idx="1"/>
            <p:extLst>
              <p:ext uri="{D42A27DB-BD31-4B8C-83A1-F6EECF244321}">
                <p14:modId xmlns:p14="http://schemas.microsoft.com/office/powerpoint/2010/main" val="414171913"/>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31031603"/>
      </p:ext>
    </p:extLst>
  </p:cSld>
  <p:clrMapOvr>
    <a:overrideClrMapping bg1="lt1" tx1="dk1" bg2="lt2" tx2="dk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747F1B4-B831-4277-8AB0-32767F7EB7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D80CFA21-AB7C-4BEB-9BFF-05764FBBF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Nadpis 1"/>
          <p:cNvSpPr>
            <a:spLocks noGrp="1"/>
          </p:cNvSpPr>
          <p:nvPr>
            <p:ph type="title"/>
          </p:nvPr>
        </p:nvSpPr>
        <p:spPr>
          <a:xfrm>
            <a:off x="648930" y="629267"/>
            <a:ext cx="9252154" cy="1016654"/>
          </a:xfrm>
        </p:spPr>
        <p:txBody>
          <a:bodyPr>
            <a:normAutofit/>
          </a:bodyPr>
          <a:lstStyle/>
          <a:p>
            <a:r>
              <a:rPr lang="cs-CZ">
                <a:solidFill>
                  <a:srgbClr val="EBEBEB"/>
                </a:solidFill>
              </a:rPr>
              <a:t>O.S.Ř.</a:t>
            </a:r>
          </a:p>
        </p:txBody>
      </p:sp>
      <p:sp>
        <p:nvSpPr>
          <p:cNvPr id="13" name="Rectangle 12">
            <a:extLst>
              <a:ext uri="{FF2B5EF4-FFF2-40B4-BE49-F238E27FC236}">
                <a16:creationId xmlns:a16="http://schemas.microsoft.com/office/drawing/2014/main" id="{12F7E335-851A-4CAE-B09F-E657819D4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5" name="Freeform: Shape 14">
            <a:extLst>
              <a:ext uri="{FF2B5EF4-FFF2-40B4-BE49-F238E27FC236}">
                <a16:creationId xmlns:a16="http://schemas.microsoft.com/office/drawing/2014/main" id="{10B541F0-7F6E-402E-84D8-CF96EACA5F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txBody>
          <a:bodyPr/>
          <a:lstStyle/>
          <a:p>
            <a:endParaRPr lang="cs-CZ"/>
          </a:p>
        </p:txBody>
      </p:sp>
      <p:graphicFrame>
        <p:nvGraphicFramePr>
          <p:cNvPr id="5" name="Zástupný symbol pro obsah 2">
            <a:extLst>
              <a:ext uri="{FF2B5EF4-FFF2-40B4-BE49-F238E27FC236}">
                <a16:creationId xmlns:a16="http://schemas.microsoft.com/office/drawing/2014/main" id="{172D62B7-F8CC-CDC7-6090-D9474C784E83}"/>
              </a:ext>
            </a:extLst>
          </p:cNvPr>
          <p:cNvGraphicFramePr>
            <a:graphicFrameLocks noGrp="1"/>
          </p:cNvGraphicFramePr>
          <p:nvPr>
            <p:ph idx="1"/>
            <p:extLst>
              <p:ext uri="{D42A27DB-BD31-4B8C-83A1-F6EECF244321}">
                <p14:modId xmlns:p14="http://schemas.microsoft.com/office/powerpoint/2010/main" val="3156827185"/>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34894728"/>
      </p:ext>
    </p:extLst>
  </p:cSld>
  <p:clrMapOvr>
    <a:overrideClrMapping bg1="lt1" tx1="dk1" bg2="lt2" tx2="dk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 </a:t>
            </a:r>
            <a:r>
              <a:rPr lang="cs-CZ" dirty="0">
                <a:latin typeface="Arial" panose="020B0604020202020204" pitchFamily="34" charset="0"/>
                <a:cs typeface="Arial" panose="020B0604020202020204" pitchFamily="34" charset="0"/>
              </a:rPr>
              <a:t>koho budete žalovat?</a:t>
            </a:r>
          </a:p>
          <a:p>
            <a:r>
              <a:rPr lang="cs-CZ" dirty="0" err="1">
                <a:latin typeface="Arial" panose="020B0604020202020204" pitchFamily="34" charset="0"/>
                <a:cs typeface="Arial" panose="020B0604020202020204" pitchFamily="34" charset="0"/>
              </a:rPr>
              <a:t>Nationale-Nederlanden</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Levensverzerekering</a:t>
            </a:r>
            <a:r>
              <a:rPr lang="cs-CZ" dirty="0">
                <a:latin typeface="Arial" panose="020B0604020202020204" pitchFamily="34" charset="0"/>
                <a:cs typeface="Arial" panose="020B0604020202020204" pitchFamily="34" charset="0"/>
              </a:rPr>
              <a:t> </a:t>
            </a:r>
            <a:r>
              <a:rPr lang="cs-CZ" dirty="0" err="1">
                <a:latin typeface="Arial" panose="020B0604020202020204" pitchFamily="34" charset="0"/>
                <a:cs typeface="Arial" panose="020B0604020202020204" pitchFamily="34" charset="0"/>
              </a:rPr>
              <a:t>Maatschappij</a:t>
            </a:r>
            <a:r>
              <a:rPr lang="cs-CZ" dirty="0">
                <a:latin typeface="Arial" panose="020B0604020202020204" pitchFamily="34" charset="0"/>
                <a:cs typeface="Arial" panose="020B0604020202020204" pitchFamily="34" charset="0"/>
              </a:rPr>
              <a:t> N.V. (ING Životní pojišťovna N.V.) se sídlem Rotterdam , </a:t>
            </a:r>
            <a:r>
              <a:rPr lang="cs-CZ" dirty="0" err="1">
                <a:latin typeface="Arial" panose="020B0604020202020204" pitchFamily="34" charset="0"/>
                <a:cs typeface="Arial" panose="020B0604020202020204" pitchFamily="34" charset="0"/>
              </a:rPr>
              <a:t>Weena</a:t>
            </a:r>
            <a:r>
              <a:rPr lang="cs-CZ" dirty="0">
                <a:latin typeface="Arial" panose="020B0604020202020204" pitchFamily="34" charset="0"/>
                <a:cs typeface="Arial" panose="020B0604020202020204" pitchFamily="34" charset="0"/>
              </a:rPr>
              <a:t> 505, Nizozemské království;, </a:t>
            </a:r>
            <a:r>
              <a:rPr lang="cs-CZ" dirty="0" err="1">
                <a:latin typeface="Arial" panose="020B0604020202020204" pitchFamily="34" charset="0"/>
                <a:cs typeface="Arial" panose="020B0604020202020204" pitchFamily="34" charset="0"/>
              </a:rPr>
              <a:t>o.s</a:t>
            </a:r>
            <a:r>
              <a:rPr lang="cs-CZ" dirty="0">
                <a:latin typeface="Arial" panose="020B0604020202020204" pitchFamily="34" charset="0"/>
                <a:cs typeface="Arial" panose="020B0604020202020204" pitchFamily="34" charset="0"/>
              </a:rPr>
              <a:t>. ING Životní pojišťovna N.V., pobočka pro Českou republiku, se sídlem Nádražní 344/25, 150 00  Praha 5- Smíchov, IČ 407 63 587</a:t>
            </a:r>
          </a:p>
          <a:p>
            <a:endParaRPr lang="cs-CZ" dirty="0">
              <a:latin typeface="Arial" panose="020B0604020202020204" pitchFamily="34" charset="0"/>
              <a:cs typeface="Arial" panose="020B0604020202020204" pitchFamily="34" charset="0"/>
            </a:endParaRPr>
          </a:p>
          <a:p>
            <a:pPr marL="0" indent="0">
              <a:buNone/>
            </a:pPr>
            <a:endParaRPr lang="cs-CZ" dirty="0"/>
          </a:p>
        </p:txBody>
      </p:sp>
    </p:spTree>
    <p:extLst>
      <p:ext uri="{BB962C8B-B14F-4D97-AF65-F5344CB8AC3E}">
        <p14:creationId xmlns:p14="http://schemas.microsoft.com/office/powerpoint/2010/main" val="1378129336"/>
      </p:ext>
    </p:extLst>
  </p:cSld>
  <p:clrMapOvr>
    <a:overrideClrMapping bg1="lt1" tx1="dk1" bg2="lt2" tx2="dk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A2F755-5219-4C4E-9378-2C80BB08D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A042B41-CFBF-4E11-965F-B1906826A8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4" name="Freeform 7">
            <a:extLst>
              <a:ext uri="{FF2B5EF4-FFF2-40B4-BE49-F238E27FC236}">
                <a16:creationId xmlns:a16="http://schemas.microsoft.com/office/drawing/2014/main" id="{ED9FFD70-7E69-43F7-BAFF-08A75B3AE0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Nadpis 1"/>
          <p:cNvSpPr>
            <a:spLocks noGrp="1"/>
          </p:cNvSpPr>
          <p:nvPr>
            <p:ph type="title"/>
          </p:nvPr>
        </p:nvSpPr>
        <p:spPr>
          <a:xfrm>
            <a:off x="648930" y="629267"/>
            <a:ext cx="9252154" cy="1016654"/>
          </a:xfrm>
        </p:spPr>
        <p:txBody>
          <a:bodyPr>
            <a:normAutofit/>
          </a:bodyPr>
          <a:lstStyle/>
          <a:p>
            <a:r>
              <a:rPr lang="cs-CZ" dirty="0">
                <a:solidFill>
                  <a:srgbClr val="EBEBEB"/>
                </a:solidFill>
              </a:rPr>
              <a:t>O.S.Ř.</a:t>
            </a:r>
          </a:p>
        </p:txBody>
      </p:sp>
      <p:sp useBgFill="1">
        <p:nvSpPr>
          <p:cNvPr id="16" name="Freeform: Shape 15">
            <a:extLst>
              <a:ext uri="{FF2B5EF4-FFF2-40B4-BE49-F238E27FC236}">
                <a16:creationId xmlns:a16="http://schemas.microsoft.com/office/drawing/2014/main" id="{9A87AD7E-457F-4836-8DDE-FFE0F00938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pic>
        <p:nvPicPr>
          <p:cNvPr id="7" name="Graphic 6" descr="Scales of Justice">
            <a:extLst>
              <a:ext uri="{FF2B5EF4-FFF2-40B4-BE49-F238E27FC236}">
                <a16:creationId xmlns:a16="http://schemas.microsoft.com/office/drawing/2014/main" id="{74997FC9-49BD-B9FF-39BD-4CFC01C5B4F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53484" y="2672367"/>
            <a:ext cx="3413845" cy="3413845"/>
          </a:xfrm>
          <a:prstGeom prst="rect">
            <a:avLst/>
          </a:prstGeom>
          <a:effectLst/>
        </p:spPr>
      </p:pic>
      <p:sp>
        <p:nvSpPr>
          <p:cNvPr id="3" name="Zástupný symbol pro obsah 2"/>
          <p:cNvSpPr>
            <a:spLocks noGrp="1"/>
          </p:cNvSpPr>
          <p:nvPr>
            <p:ph idx="1"/>
          </p:nvPr>
        </p:nvSpPr>
        <p:spPr>
          <a:xfrm>
            <a:off x="4389416" y="2548281"/>
            <a:ext cx="7154279" cy="3658689"/>
          </a:xfrm>
        </p:spPr>
        <p:txBody>
          <a:bodyPr>
            <a:normAutofit/>
          </a:bodyPr>
          <a:lstStyle/>
          <a:p>
            <a:r>
              <a:rPr lang="cs-CZ" dirty="0">
                <a:latin typeface="Arial" panose="020B0604020202020204" pitchFamily="34" charset="0"/>
                <a:cs typeface="Arial" panose="020B0604020202020204" pitchFamily="34" charset="0"/>
              </a:rPr>
              <a:t>ŽALOBA </a:t>
            </a:r>
          </a:p>
          <a:p>
            <a:r>
              <a:rPr lang="cs-CZ" dirty="0">
                <a:latin typeface="Arial" panose="020B0604020202020204" pitchFamily="34" charset="0"/>
                <a:cs typeface="Arial" panose="020B0604020202020204" pitchFamily="34" charset="0"/>
              </a:rPr>
              <a:t>řízení se zahajuje na návrh (žaloba) - § 79; neúplné podání -  § 43</a:t>
            </a:r>
          </a:p>
          <a:p>
            <a:r>
              <a:rPr lang="cs-CZ" dirty="0">
                <a:latin typeface="Arial" panose="020B0604020202020204" pitchFamily="34" charset="0"/>
                <a:cs typeface="Arial" panose="020B0604020202020204" pitchFamily="34" charset="0"/>
              </a:rPr>
              <a:t> žaloba na plnění – s návrhem na vydání rozsudku, platebního rozkazu</a:t>
            </a:r>
          </a:p>
          <a:p>
            <a:r>
              <a:rPr lang="cs-CZ" dirty="0">
                <a:latin typeface="Arial" panose="020B0604020202020204" pitchFamily="34" charset="0"/>
                <a:cs typeface="Arial" panose="020B0604020202020204" pitchFamily="34" charset="0"/>
              </a:rPr>
              <a:t>žaloba na určení – naléhavý právní zájem</a:t>
            </a:r>
          </a:p>
        </p:txBody>
      </p:sp>
    </p:spTree>
    <p:extLst>
      <p:ext uri="{BB962C8B-B14F-4D97-AF65-F5344CB8AC3E}">
        <p14:creationId xmlns:p14="http://schemas.microsoft.com/office/powerpoint/2010/main" val="2470960127"/>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5C7EE82C-6A47-4394-BFA5-1210C93D7EEB}"/>
              </a:ext>
            </a:extLst>
          </p:cNvPr>
          <p:cNvSpPr>
            <a:spLocks noGrp="1"/>
          </p:cNvSpPr>
          <p:nvPr>
            <p:ph type="title"/>
          </p:nvPr>
        </p:nvSpPr>
        <p:spPr>
          <a:xfrm>
            <a:off x="1103312" y="452718"/>
            <a:ext cx="8947522" cy="1400530"/>
          </a:xfrm>
        </p:spPr>
        <p:txBody>
          <a:bodyPr anchor="ctr">
            <a:normAutofit/>
          </a:bodyPr>
          <a:lstStyle/>
          <a:p>
            <a:r>
              <a:rPr lang="cs-CZ" b="1">
                <a:solidFill>
                  <a:srgbClr val="FFFFFF"/>
                </a:solidFill>
              </a:rPr>
              <a:t>IV. ÚS 456/2000 ze dne 13.2.2001</a:t>
            </a:r>
          </a:p>
        </p:txBody>
      </p:sp>
      <p:sp>
        <p:nvSpPr>
          <p:cNvPr id="3" name="Zástupný obsah 2">
            <a:extLst>
              <a:ext uri="{FF2B5EF4-FFF2-40B4-BE49-F238E27FC236}">
                <a16:creationId xmlns:a16="http://schemas.microsoft.com/office/drawing/2014/main" id="{6AFF7B29-3EA9-4B92-9D57-EFF964ECB7C9}"/>
              </a:ext>
            </a:extLst>
          </p:cNvPr>
          <p:cNvSpPr>
            <a:spLocks noGrp="1"/>
          </p:cNvSpPr>
          <p:nvPr>
            <p:ph idx="1"/>
          </p:nvPr>
        </p:nvSpPr>
        <p:spPr>
          <a:xfrm>
            <a:off x="1104293" y="2567593"/>
            <a:ext cx="8946541" cy="3484879"/>
          </a:xfrm>
        </p:spPr>
        <p:txBody>
          <a:bodyPr>
            <a:normAutofit fontScale="92500"/>
          </a:bodyPr>
          <a:lstStyle/>
          <a:p>
            <a:pPr>
              <a:lnSpc>
                <a:spcPct val="90000"/>
              </a:lnSpc>
            </a:pPr>
            <a:r>
              <a:rPr lang="cs-CZ" b="0" i="0" dirty="0">
                <a:effectLst/>
                <a:latin typeface="Arial" panose="020B0604020202020204" pitchFamily="34" charset="0"/>
              </a:rPr>
              <a:t>Podstatné obsahové náležitosti žaloby vyplývají z § 42 odst. 4 a § 79 odst. 1 </a:t>
            </a:r>
            <a:r>
              <a:rPr lang="cs-CZ" b="0" i="0" dirty="0" err="1">
                <a:effectLst/>
                <a:latin typeface="Arial" panose="020B0604020202020204" pitchFamily="34" charset="0"/>
              </a:rPr>
              <a:t>obč</a:t>
            </a:r>
            <a:r>
              <a:rPr lang="cs-CZ" b="0" i="0" dirty="0">
                <a:effectLst/>
                <a:latin typeface="Arial" panose="020B0604020202020204" pitchFamily="34" charset="0"/>
              </a:rPr>
              <a:t>. soudního řádu. To znamená, že z ní musí být patrno, kterému soudu je určena, kdo ji činí a co sleduje, musí být podepsána a datována; konkrétně musí žaloba obsahovat jméno a bydliště účastníků, popřípadě též jejich zástupců, vylíčení rozhodujících skutečností, označení důkazů, jichž se žalobce dovolává, a musí z ní být patrno, čeho se žalobce domáhá (tzv. žalobní petit). Stanovením těchto náležitostí má být zabezpečeno naplnění povinnosti tvrzení a povinnosti důkazní. Soudní praxe rozhodujícími skutečnostmi rozumí údaje, které jsou zcela nutné k tomu, aby bylo jasné, o čem a na jakém podkladě má soud rozhodnout. a logicky vyžaduje, aby žalobní petit byl tak přesný, určitý a srozumitelný, aby po jeho převzetí do enunciátu mohl být nařízen a proveden výkon rozhodnutí. Případné vady žaloby lze odstranit postupem podle § 43 </a:t>
            </a:r>
            <a:r>
              <a:rPr lang="cs-CZ" b="0" i="0" dirty="0" err="1">
                <a:effectLst/>
                <a:latin typeface="Arial" panose="020B0604020202020204" pitchFamily="34" charset="0"/>
              </a:rPr>
              <a:t>obč</a:t>
            </a:r>
            <a:r>
              <a:rPr lang="cs-CZ" b="0" i="0" dirty="0">
                <a:effectLst/>
                <a:latin typeface="Arial" panose="020B0604020202020204" pitchFamily="34" charset="0"/>
              </a:rPr>
              <a:t>. soudního řádu.</a:t>
            </a:r>
          </a:p>
          <a:p>
            <a:pPr>
              <a:lnSpc>
                <a:spcPct val="90000"/>
              </a:lnSpc>
            </a:pPr>
            <a:endParaRPr lang="cs-CZ" sz="1100" dirty="0"/>
          </a:p>
        </p:txBody>
      </p:sp>
    </p:spTree>
    <p:extLst>
      <p:ext uri="{BB962C8B-B14F-4D97-AF65-F5344CB8AC3E}">
        <p14:creationId xmlns:p14="http://schemas.microsoft.com/office/powerpoint/2010/main" val="2562832411"/>
      </p:ext>
    </p:extLst>
  </p:cSld>
  <p:clrMapOvr>
    <a:overrideClrMapping bg1="lt1" tx1="dk1" bg2="lt2" tx2="dk2" accent1="accent1" accent2="accent2" accent3="accent3" accent4="accent4" accent5="accent5" accent6="accent6" hlink="hlink" folHlink="folHlink"/>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DCB3AF5-FBDF-CF98-8BC8-F5770B2C9D8F}"/>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FAF6ED2-EEF4-51E1-E44B-AEE87711B7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F830BB7E-4B97-0B77-7E50-8046FF88F4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5220B3AE-2AE4-813F-86A7-435C2E95A4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830EA3E0-508E-B3D8-E0FD-1F209FAC5C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468F20B2-6C91-3084-5C56-68F9A9E5E741}"/>
              </a:ext>
            </a:extLst>
          </p:cNvPr>
          <p:cNvSpPr>
            <a:spLocks noGrp="1"/>
          </p:cNvSpPr>
          <p:nvPr>
            <p:ph type="title"/>
          </p:nvPr>
        </p:nvSpPr>
        <p:spPr>
          <a:xfrm>
            <a:off x="1103312" y="452718"/>
            <a:ext cx="8947522" cy="1400530"/>
          </a:xfrm>
        </p:spPr>
        <p:txBody>
          <a:bodyPr anchor="ctr">
            <a:normAutofit/>
          </a:bodyPr>
          <a:lstStyle/>
          <a:p>
            <a:endParaRPr lang="cs-CZ" b="1" dirty="0">
              <a:solidFill>
                <a:srgbClr val="FFFFFF"/>
              </a:solidFill>
            </a:endParaRPr>
          </a:p>
        </p:txBody>
      </p:sp>
      <p:sp>
        <p:nvSpPr>
          <p:cNvPr id="3" name="Zástupný obsah 2">
            <a:extLst>
              <a:ext uri="{FF2B5EF4-FFF2-40B4-BE49-F238E27FC236}">
                <a16:creationId xmlns:a16="http://schemas.microsoft.com/office/drawing/2014/main" id="{C119BAA7-0B0E-A918-E6E6-C1DAE66040E4}"/>
              </a:ext>
            </a:extLst>
          </p:cNvPr>
          <p:cNvSpPr>
            <a:spLocks noGrp="1"/>
          </p:cNvSpPr>
          <p:nvPr>
            <p:ph idx="1"/>
          </p:nvPr>
        </p:nvSpPr>
        <p:spPr>
          <a:xfrm>
            <a:off x="1104293" y="2567593"/>
            <a:ext cx="8946541" cy="3484879"/>
          </a:xfrm>
        </p:spPr>
        <p:txBody>
          <a:bodyPr>
            <a:normAutofit fontScale="85000" lnSpcReduction="10000"/>
          </a:bodyPr>
          <a:lstStyle/>
          <a:p>
            <a:pPr>
              <a:lnSpc>
                <a:spcPct val="90000"/>
              </a:lnSpc>
            </a:pPr>
            <a:r>
              <a:rPr lang="cs-CZ" dirty="0"/>
              <a:t>Právní názor, uvedený v rozsudku Nejvyššího soudu ze dne 31. 3. 2010, </a:t>
            </a:r>
            <a:r>
              <a:rPr lang="cs-CZ" dirty="0" err="1"/>
              <a:t>sp</a:t>
            </a:r>
            <a:r>
              <a:rPr lang="cs-CZ" dirty="0"/>
              <a:t>. zn. 22 </a:t>
            </a:r>
            <a:r>
              <a:rPr lang="cs-CZ" dirty="0" err="1"/>
              <a:t>Cdo</a:t>
            </a:r>
            <a:r>
              <a:rPr lang="cs-CZ" dirty="0"/>
              <a:t> 506/2008, týkající se naléhavého právního zájmu na určení vlastnictví nemovitosti v zaniklém, avšak doposud nevypořádaném </a:t>
            </a:r>
            <a:r>
              <a:rPr lang="cs-CZ" dirty="0" err="1"/>
              <a:t>SJM</a:t>
            </a:r>
            <a:r>
              <a:rPr lang="cs-CZ" dirty="0"/>
              <a:t> účastníků, již není pro nemovitosti evidované v katastru nemovitostí použitelný. Občanský zákoník z roku 2012 zavedl plně princip materiální publicity zápisů do veřejných seznamů.</a:t>
            </a:r>
            <a:br>
              <a:rPr lang="cs-CZ" dirty="0"/>
            </a:br>
            <a:br>
              <a:rPr lang="cs-CZ" dirty="0"/>
            </a:br>
            <a:r>
              <a:rPr lang="cs-CZ" dirty="0"/>
              <a:t>Je-li tedy v katastru nemovitostí jako vlastník nemovitosti evidován jen jeden z (bývalých) manželů a druhý tvrdí, že věc je předmětem zaniklého, avšak doposud nevypořádaného </a:t>
            </a:r>
            <a:r>
              <a:rPr lang="cs-CZ" dirty="0" err="1"/>
              <a:t>SJM</a:t>
            </a:r>
            <a:r>
              <a:rPr lang="cs-CZ" dirty="0"/>
              <a:t>, může se domáhat určení, že nemovitost je v zaniklém a doposud nevypořádaném </a:t>
            </a:r>
            <a:r>
              <a:rPr lang="cs-CZ" dirty="0" err="1"/>
              <a:t>SJM</a:t>
            </a:r>
            <a:r>
              <a:rPr lang="cs-CZ" dirty="0"/>
              <a:t>. Pokud v průběhu řízení nastanou účinky zákonné domněnky vypořádání (§ 741 o. z., § 150 odst. 4 zákona č. 40/1964 Sb.), bude třeba žalobu změnit na určení, že věc je v podílovém spoluvlastnictví účastníků.</a:t>
            </a:r>
            <a:br>
              <a:rPr lang="cs-CZ" dirty="0"/>
            </a:br>
            <a:br>
              <a:rPr lang="cs-CZ" b="1" dirty="0"/>
            </a:br>
            <a:r>
              <a:rPr lang="cs-CZ" b="1" dirty="0"/>
              <a:t>podle rozsudku Nejvyššího soudu ČR </a:t>
            </a:r>
            <a:r>
              <a:rPr lang="cs-CZ" b="1" dirty="0" err="1"/>
              <a:t>sp</a:t>
            </a:r>
            <a:r>
              <a:rPr lang="cs-CZ" b="1" dirty="0"/>
              <a:t>. zn. 22 </a:t>
            </a:r>
            <a:r>
              <a:rPr lang="cs-CZ" b="1" dirty="0" err="1"/>
              <a:t>Cdo</a:t>
            </a:r>
            <a:r>
              <a:rPr lang="cs-CZ" b="1" dirty="0"/>
              <a:t> 3245/2017, ze dne 20. 9. 2017</a:t>
            </a:r>
          </a:p>
          <a:p>
            <a:pPr>
              <a:lnSpc>
                <a:spcPct val="90000"/>
              </a:lnSpc>
            </a:pPr>
            <a:endParaRPr lang="cs-CZ" sz="1100" dirty="0"/>
          </a:p>
        </p:txBody>
      </p:sp>
    </p:spTree>
    <p:extLst>
      <p:ext uri="{BB962C8B-B14F-4D97-AF65-F5344CB8AC3E}">
        <p14:creationId xmlns:p14="http://schemas.microsoft.com/office/powerpoint/2010/main" val="1878562186"/>
      </p:ext>
    </p:extLst>
  </p:cSld>
  <p:clrMapOvr>
    <a:overrideClrMapping bg1="lt1" tx1="dk1" bg2="lt2" tx2="dk2" accent1="accent1" accent2="accent2" accent3="accent3" accent4="accent4" accent5="accent5" accent6="accent6" hlink="hlink" folHlink="folHlink"/>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 </a:t>
            </a:r>
            <a:r>
              <a:rPr lang="cs-CZ" dirty="0">
                <a:latin typeface="Arial" panose="020B0604020202020204" pitchFamily="34" charset="0"/>
                <a:cs typeface="Arial" panose="020B0604020202020204" pitchFamily="34" charset="0"/>
              </a:rPr>
              <a:t>jak bude znít petit žaloby na plnění ?</a:t>
            </a:r>
          </a:p>
          <a:p>
            <a:r>
              <a:rPr lang="cs-CZ" dirty="0">
                <a:latin typeface="Arial" panose="020B0604020202020204" pitchFamily="34" charset="0"/>
                <a:cs typeface="Arial" panose="020B0604020202020204" pitchFamily="34" charset="0"/>
              </a:rPr>
              <a:t> jak bude znít petit žaloby na určení?</a:t>
            </a:r>
          </a:p>
        </p:txBody>
      </p:sp>
    </p:spTree>
    <p:extLst>
      <p:ext uri="{BB962C8B-B14F-4D97-AF65-F5344CB8AC3E}">
        <p14:creationId xmlns:p14="http://schemas.microsoft.com/office/powerpoint/2010/main" val="1368866387"/>
      </p:ext>
    </p:extLst>
  </p:cSld>
  <p:clrMapOvr>
    <a:overrideClrMapping bg1="lt1" tx1="dk1" bg2="lt2" tx2="dk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latin typeface="Arial" panose="020B0604020202020204" pitchFamily="34" charset="0"/>
                <a:cs typeface="Arial" panose="020B0604020202020204" pitchFamily="34" charset="0"/>
              </a:rPr>
              <a:t>ÚČASTNÍCI</a:t>
            </a:r>
          </a:p>
          <a:p>
            <a:r>
              <a:rPr lang="cs-CZ" dirty="0">
                <a:latin typeface="Arial" panose="020B0604020202020204" pitchFamily="34" charset="0"/>
                <a:cs typeface="Arial" panose="020B0604020202020204" pitchFamily="34" charset="0"/>
              </a:rPr>
              <a:t>účastníci řízení – žalobce a žalovaný</a:t>
            </a:r>
          </a:p>
          <a:p>
            <a:r>
              <a:rPr lang="cs-CZ" dirty="0">
                <a:latin typeface="Arial" panose="020B0604020202020204" pitchFamily="34" charset="0"/>
                <a:cs typeface="Arial" panose="020B0604020202020204" pitchFamily="34" charset="0"/>
              </a:rPr>
              <a:t>záměna žalobce – se souhlasem - § 92/2</a:t>
            </a:r>
          </a:p>
          <a:p>
            <a:r>
              <a:rPr lang="cs-CZ" dirty="0">
                <a:latin typeface="Arial" panose="020B0604020202020204" pitchFamily="34" charset="0"/>
                <a:cs typeface="Arial" panose="020B0604020202020204" pitchFamily="34" charset="0"/>
              </a:rPr>
              <a:t>záměna žalovaného – i bez jeho souhlasu, ale pozor _ vazba na náklady řízení</a:t>
            </a:r>
          </a:p>
          <a:p>
            <a:r>
              <a:rPr lang="cs-CZ" dirty="0">
                <a:latin typeface="Arial" panose="020B0604020202020204" pitchFamily="34" charset="0"/>
                <a:cs typeface="Arial" panose="020B0604020202020204" pitchFamily="34" charset="0"/>
              </a:rPr>
              <a:t>přistoupení dalšího účastníka § 92/1</a:t>
            </a:r>
          </a:p>
          <a:p>
            <a:r>
              <a:rPr lang="cs-CZ" dirty="0">
                <a:latin typeface="Arial" panose="020B0604020202020204" pitchFamily="34" charset="0"/>
                <a:cs typeface="Arial" panose="020B0604020202020204" pitchFamily="34" charset="0"/>
              </a:rPr>
              <a:t>vedlejší účastník - § 93</a:t>
            </a:r>
          </a:p>
        </p:txBody>
      </p:sp>
    </p:spTree>
    <p:extLst>
      <p:ext uri="{BB962C8B-B14F-4D97-AF65-F5344CB8AC3E}">
        <p14:creationId xmlns:p14="http://schemas.microsoft.com/office/powerpoint/2010/main" val="3290616841"/>
      </p:ext>
    </p:extLst>
  </p:cSld>
  <p:clrMapOvr>
    <a:overrideClrMapping bg1="lt1" tx1="dk1" bg2="lt2" tx2="dk2" accent1="accent1" accent2="accent2" accent3="accent3" accent4="accent4" accent5="accent5" accent6="accent6" hlink="hlink" folHlink="folHlink"/>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p:cNvSpPr>
            <a:spLocks noGrp="1"/>
          </p:cNvSpPr>
          <p:nvPr>
            <p:ph type="title"/>
          </p:nvPr>
        </p:nvSpPr>
        <p:spPr>
          <a:xfrm>
            <a:off x="653143" y="1645920"/>
            <a:ext cx="3522879" cy="4470821"/>
          </a:xfrm>
        </p:spPr>
        <p:txBody>
          <a:bodyPr>
            <a:normAutofit/>
          </a:bodyPr>
          <a:lstStyle/>
          <a:p>
            <a:pPr algn="r"/>
            <a:r>
              <a:rPr lang="cs-CZ">
                <a:solidFill>
                  <a:srgbClr val="FFFFFF"/>
                </a:solidFill>
              </a:rPr>
              <a:t>O.S.Ř.</a:t>
            </a:r>
            <a:br>
              <a:rPr lang="cs-CZ">
                <a:solidFill>
                  <a:srgbClr val="FFFFFF"/>
                </a:solidFill>
              </a:rPr>
            </a:br>
            <a:br>
              <a:rPr lang="cs-CZ">
                <a:solidFill>
                  <a:srgbClr val="FFFFFF"/>
                </a:solidFill>
              </a:rPr>
            </a:br>
            <a:br>
              <a:rPr lang="cs-CZ">
                <a:solidFill>
                  <a:srgbClr val="FFFFFF"/>
                </a:solidFill>
              </a:rPr>
            </a:br>
            <a:br>
              <a:rPr lang="cs-CZ">
                <a:solidFill>
                  <a:srgbClr val="FFFFFF"/>
                </a:solidFill>
              </a:rPr>
            </a:br>
            <a:endParaRPr lang="cs-CZ">
              <a:solidFill>
                <a:srgbClr val="FFFFFF"/>
              </a:solidFill>
            </a:endParaRPr>
          </a:p>
        </p:txBody>
      </p:sp>
      <p:sp>
        <p:nvSpPr>
          <p:cNvPr id="3" name="Zástupný symbol pro obsah 2"/>
          <p:cNvSpPr>
            <a:spLocks noGrp="1"/>
          </p:cNvSpPr>
          <p:nvPr>
            <p:ph idx="1"/>
          </p:nvPr>
        </p:nvSpPr>
        <p:spPr>
          <a:xfrm>
            <a:off x="5204109" y="1645920"/>
            <a:ext cx="5919503" cy="4470821"/>
          </a:xfrm>
        </p:spPr>
        <p:txBody>
          <a:bodyPr>
            <a:normAutofit/>
          </a:bodyPr>
          <a:lstStyle/>
          <a:p>
            <a:r>
              <a:rPr lang="cs-CZ" dirty="0">
                <a:latin typeface="Arial" panose="020B0604020202020204" pitchFamily="34" charset="0"/>
                <a:cs typeface="Arial" panose="020B0604020202020204" pitchFamily="34" charset="0"/>
              </a:rPr>
              <a:t>JEDNÁNÍ </a:t>
            </a:r>
          </a:p>
          <a:p>
            <a:r>
              <a:rPr lang="cs-CZ" dirty="0">
                <a:latin typeface="Arial" panose="020B0604020202020204" pitchFamily="34" charset="0"/>
                <a:cs typeface="Arial" panose="020B0604020202020204" pitchFamily="34" charset="0"/>
              </a:rPr>
              <a:t>přípravné jednání – §114 c) – obeslání 20 dní předem </a:t>
            </a:r>
          </a:p>
          <a:p>
            <a:r>
              <a:rPr lang="cs-CZ" dirty="0">
                <a:latin typeface="Arial" panose="020B0604020202020204" pitchFamily="34" charset="0"/>
                <a:cs typeface="Arial" panose="020B0604020202020204" pitchFamily="34" charset="0"/>
              </a:rPr>
              <a:t> ústní jednání - § 115 – obeslání zpravidla 10 dní předem</a:t>
            </a:r>
          </a:p>
          <a:p>
            <a:r>
              <a:rPr lang="cs-CZ" dirty="0">
                <a:latin typeface="Arial" panose="020B0604020202020204" pitchFamily="34" charset="0"/>
                <a:cs typeface="Arial" panose="020B0604020202020204" pitchFamily="34" charset="0"/>
              </a:rPr>
              <a:t> povinnosti účastníků – povinnost tvrzení, povinnost předkládat důkazy - § 101</a:t>
            </a:r>
          </a:p>
          <a:p>
            <a:r>
              <a:rPr lang="cs-CZ" dirty="0">
                <a:latin typeface="Arial" panose="020B0604020202020204" pitchFamily="34" charset="0"/>
                <a:cs typeface="Arial" panose="020B0604020202020204" pitchFamily="34" charset="0"/>
              </a:rPr>
              <a:t>koncentrace řízení – 118 b) – 31 </a:t>
            </a:r>
            <a:r>
              <a:rPr lang="cs-CZ" dirty="0" err="1">
                <a:latin typeface="Arial" panose="020B0604020202020204" pitchFamily="34" charset="0"/>
                <a:cs typeface="Arial" panose="020B0604020202020204" pitchFamily="34" charset="0"/>
              </a:rPr>
              <a:t>Cdo</a:t>
            </a:r>
            <a:r>
              <a:rPr lang="cs-CZ" dirty="0">
                <a:latin typeface="Arial" panose="020B0604020202020204" pitchFamily="34" charset="0"/>
                <a:cs typeface="Arial" panose="020B0604020202020204" pitchFamily="34" charset="0"/>
              </a:rPr>
              <a:t> 4616/2010 – </a:t>
            </a:r>
            <a:r>
              <a:rPr lang="cs-CZ" b="1" dirty="0">
                <a:latin typeface="Arial" panose="020B0604020202020204" pitchFamily="34" charset="0"/>
                <a:cs typeface="Arial" panose="020B0604020202020204" pitchFamily="34" charset="0"/>
              </a:rPr>
              <a:t>R 98/2013)</a:t>
            </a:r>
          </a:p>
        </p:txBody>
      </p:sp>
    </p:spTree>
    <p:extLst>
      <p:ext uri="{BB962C8B-B14F-4D97-AF65-F5344CB8AC3E}">
        <p14:creationId xmlns:p14="http://schemas.microsoft.com/office/powerpoint/2010/main" val="2826937504"/>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C95E212-C5F2-EA09-DEA4-D88E5DCF19A8}"/>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E32BDC5E-DD29-64B0-868F-A2D992DE89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Rectangle 31">
            <a:extLst>
              <a:ext uri="{FF2B5EF4-FFF2-40B4-BE49-F238E27FC236}">
                <a16:creationId xmlns:a16="http://schemas.microsoft.com/office/drawing/2014/main" id="{1DD11291-3E73-B750-3DE2-E5B3633D9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4" name="Freeform 7">
            <a:extLst>
              <a:ext uri="{FF2B5EF4-FFF2-40B4-BE49-F238E27FC236}">
                <a16:creationId xmlns:a16="http://schemas.microsoft.com/office/drawing/2014/main" id="{2E3D7404-83F7-2527-608F-D288C9834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6" name="Freeform: Shape 35">
            <a:extLst>
              <a:ext uri="{FF2B5EF4-FFF2-40B4-BE49-F238E27FC236}">
                <a16:creationId xmlns:a16="http://schemas.microsoft.com/office/drawing/2014/main" id="{95CC9D03-AFEB-12C8-4EF8-736057498E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6839E9F9-2D2B-2AC8-80B3-F76893A01138}"/>
              </a:ext>
            </a:extLst>
          </p:cNvPr>
          <p:cNvSpPr>
            <a:spLocks noGrp="1"/>
          </p:cNvSpPr>
          <p:nvPr>
            <p:ph type="title"/>
          </p:nvPr>
        </p:nvSpPr>
        <p:spPr>
          <a:xfrm>
            <a:off x="1103312" y="452718"/>
            <a:ext cx="8947522" cy="1400530"/>
          </a:xfrm>
        </p:spPr>
        <p:txBody>
          <a:bodyPr anchor="ctr">
            <a:normAutofit/>
          </a:bodyPr>
          <a:lstStyle/>
          <a:p>
            <a:r>
              <a:rPr lang="cs-CZ" dirty="0">
                <a:solidFill>
                  <a:srgbClr val="FFFFFF"/>
                </a:solidFill>
              </a:rPr>
              <a:t>POUČOVACÍ POVINNOST</a:t>
            </a:r>
          </a:p>
        </p:txBody>
      </p:sp>
      <p:sp>
        <p:nvSpPr>
          <p:cNvPr id="3" name="Zástupný symbol pro obsah 2">
            <a:extLst>
              <a:ext uri="{FF2B5EF4-FFF2-40B4-BE49-F238E27FC236}">
                <a16:creationId xmlns:a16="http://schemas.microsoft.com/office/drawing/2014/main" id="{794FD29D-C54D-D95F-85B1-23FB26867D6F}"/>
              </a:ext>
            </a:extLst>
          </p:cNvPr>
          <p:cNvSpPr>
            <a:spLocks noGrp="1"/>
          </p:cNvSpPr>
          <p:nvPr>
            <p:ph idx="1"/>
          </p:nvPr>
        </p:nvSpPr>
        <p:spPr>
          <a:xfrm>
            <a:off x="1017854" y="2567593"/>
            <a:ext cx="8946541" cy="3484879"/>
          </a:xfrm>
        </p:spPr>
        <p:txBody>
          <a:bodyPr>
            <a:normAutofit/>
          </a:bodyPr>
          <a:lstStyle/>
          <a:p>
            <a:pPr>
              <a:lnSpc>
                <a:spcPct val="90000"/>
              </a:lnSpc>
            </a:pPr>
            <a:r>
              <a:rPr lang="cs-CZ" sz="1800" dirty="0">
                <a:latin typeface="Arial" panose="020B0604020202020204" pitchFamily="34" charset="0"/>
                <a:cs typeface="Arial" panose="020B0604020202020204" pitchFamily="34" charset="0"/>
              </a:rPr>
              <a:t>Po rozhodném okamžiku koncentrace řízení může soud k později tvrzeným skutečnostem či označeným důkazům přihlédnout jen výjimečně: </a:t>
            </a:r>
          </a:p>
          <a:p>
            <a:pPr>
              <a:lnSpc>
                <a:spcPct val="90000"/>
              </a:lnSpc>
            </a:pPr>
            <a:r>
              <a:rPr lang="cs-CZ" sz="1800" dirty="0">
                <a:latin typeface="Arial" panose="020B0604020202020204" pitchFamily="34" charset="0"/>
                <a:cs typeface="Arial" panose="020B0604020202020204" pitchFamily="34" charset="0"/>
              </a:rPr>
              <a:t>1) jde-li o skutečnosti nebo důkazy, jimiž má být zpochybněna věrohodnost dosud provedených důkazních prostředků;</a:t>
            </a:r>
          </a:p>
          <a:p>
            <a:pPr>
              <a:lnSpc>
                <a:spcPct val="90000"/>
              </a:lnSpc>
            </a:pPr>
            <a:r>
              <a:rPr lang="cs-CZ" sz="1800" dirty="0">
                <a:latin typeface="Arial" panose="020B0604020202020204" pitchFamily="34" charset="0"/>
                <a:cs typeface="Arial" panose="020B0604020202020204" pitchFamily="34" charset="0"/>
              </a:rPr>
              <a:t>2) jde-li o nově vzniklé skutečnosti nebo důkazy, které nastaly až po prvním jednání ve věci (respektive po přípravném jednání);</a:t>
            </a:r>
          </a:p>
          <a:p>
            <a:pPr>
              <a:lnSpc>
                <a:spcPct val="90000"/>
              </a:lnSpc>
            </a:pPr>
            <a:r>
              <a:rPr lang="cs-CZ" sz="1800" dirty="0">
                <a:latin typeface="Arial" panose="020B0604020202020204" pitchFamily="34" charset="0"/>
                <a:cs typeface="Arial" panose="020B0604020202020204" pitchFamily="34" charset="0"/>
              </a:rPr>
              <a:t>3) jde-li o skutečnosti nebo důkazy, které účastník nemohl bez své viny včas uvést; </a:t>
            </a:r>
          </a:p>
          <a:p>
            <a:pPr>
              <a:lnSpc>
                <a:spcPct val="90000"/>
              </a:lnSpc>
            </a:pPr>
            <a:r>
              <a:rPr lang="cs-CZ" sz="1800" dirty="0">
                <a:latin typeface="Arial" panose="020B0604020202020204" pitchFamily="34" charset="0"/>
                <a:cs typeface="Arial" panose="020B0604020202020204" pitchFamily="34" charset="0"/>
              </a:rPr>
              <a:t>4) jde-li o skutečnosti nebo důkazy, které účastníci uvedli poté, co byl některý z nich po koncentraci řízení vyzván k doplnění rozhodujících skutečností</a:t>
            </a:r>
            <a:endParaRPr lang="cs-CZ"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8322389"/>
      </p:ext>
    </p:extLst>
  </p:cSld>
  <p:clrMapOvr>
    <a:overrideClrMapping bg1="lt1" tx1="dk1" bg2="lt2" tx2="dk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1FD5155-C358-4098-1485-2C2767EE7D00}"/>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234B837B-3472-C948-BB21-7E03AE53D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Rectangle 31">
            <a:extLst>
              <a:ext uri="{FF2B5EF4-FFF2-40B4-BE49-F238E27FC236}">
                <a16:creationId xmlns:a16="http://schemas.microsoft.com/office/drawing/2014/main" id="{52876EAE-2012-F09C-5B48-C0565A4D3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4" name="Freeform 7">
            <a:extLst>
              <a:ext uri="{FF2B5EF4-FFF2-40B4-BE49-F238E27FC236}">
                <a16:creationId xmlns:a16="http://schemas.microsoft.com/office/drawing/2014/main" id="{067E0D5D-B779-9B09-F596-EA539823C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6" name="Freeform: Shape 35">
            <a:extLst>
              <a:ext uri="{FF2B5EF4-FFF2-40B4-BE49-F238E27FC236}">
                <a16:creationId xmlns:a16="http://schemas.microsoft.com/office/drawing/2014/main" id="{2C71F45B-003F-91D4-7B00-89485646D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10480120-ED7F-30AA-4D0F-F926E84BF84E}"/>
              </a:ext>
            </a:extLst>
          </p:cNvPr>
          <p:cNvSpPr>
            <a:spLocks noGrp="1"/>
          </p:cNvSpPr>
          <p:nvPr>
            <p:ph type="title"/>
          </p:nvPr>
        </p:nvSpPr>
        <p:spPr>
          <a:xfrm>
            <a:off x="1103312" y="452718"/>
            <a:ext cx="8947522" cy="1400530"/>
          </a:xfrm>
        </p:spPr>
        <p:txBody>
          <a:bodyPr anchor="ctr">
            <a:normAutofit/>
          </a:bodyPr>
          <a:lstStyle/>
          <a:p>
            <a:r>
              <a:rPr lang="cs-CZ" dirty="0">
                <a:solidFill>
                  <a:srgbClr val="FFFFFF"/>
                </a:solidFill>
              </a:rPr>
              <a:t>POUČOVACÍ POVINNOST</a:t>
            </a:r>
          </a:p>
        </p:txBody>
      </p:sp>
      <p:sp>
        <p:nvSpPr>
          <p:cNvPr id="3" name="Zástupný symbol pro obsah 2">
            <a:extLst>
              <a:ext uri="{FF2B5EF4-FFF2-40B4-BE49-F238E27FC236}">
                <a16:creationId xmlns:a16="http://schemas.microsoft.com/office/drawing/2014/main" id="{1091C621-ED47-B23F-BD91-0F07BE19EA1E}"/>
              </a:ext>
            </a:extLst>
          </p:cNvPr>
          <p:cNvSpPr>
            <a:spLocks noGrp="1"/>
          </p:cNvSpPr>
          <p:nvPr>
            <p:ph idx="1"/>
          </p:nvPr>
        </p:nvSpPr>
        <p:spPr>
          <a:xfrm>
            <a:off x="1017854" y="2567593"/>
            <a:ext cx="8946541" cy="3484879"/>
          </a:xfrm>
        </p:spPr>
        <p:txBody>
          <a:bodyPr>
            <a:normAutofit/>
          </a:bodyPr>
          <a:lstStyle/>
          <a:p>
            <a:pPr>
              <a:lnSpc>
                <a:spcPct val="90000"/>
              </a:lnSpc>
            </a:pPr>
            <a:r>
              <a:rPr lang="cs-CZ" sz="1800" dirty="0">
                <a:latin typeface="Arial" panose="020B0604020202020204" pitchFamily="34" charset="0"/>
                <a:cs typeface="Arial" panose="020B0604020202020204" pitchFamily="34" charset="0"/>
              </a:rPr>
              <a:t>Účastníci sporného řízení mají podle současné procesní úpravy zákonem ohraničený časový prostor, ve kterém musí splnit povinnost tvrzení, tedy uplatnit všechny skutečnosti právně významné pro žalovaný nárok nebo obranu proti němu a označit důkazy způsobilé prokázat tvrzené skutečnosti. Neučiní-li tak ve vymezené fázi řízení, soud ke skutečnostem a důkazům uplatněným po limitu zásadně nesmí přihlédnout; přihlédl-li by k opožděně navrženému důkazu, šlo by o </a:t>
            </a:r>
            <a:r>
              <a:rPr lang="cs-CZ" sz="1800" b="1" dirty="0">
                <a:latin typeface="Arial" panose="020B0604020202020204" pitchFamily="34" charset="0"/>
                <a:cs typeface="Arial" panose="020B0604020202020204" pitchFamily="34" charset="0"/>
              </a:rPr>
              <a:t>důkaz nezákonný. </a:t>
            </a:r>
            <a:endParaRPr lang="cs-CZ" sz="1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5969055"/>
      </p:ext>
    </p:extLst>
  </p:cSld>
  <p:clrMapOvr>
    <a:overrideClrMapping bg1="lt1" tx1="dk1" bg2="lt2" tx2="dk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8E98B862-2292-3133-7F4E-54E6AFCFE560}"/>
              </a:ext>
            </a:extLst>
          </p:cNvPr>
          <p:cNvSpPr txBox="1"/>
          <p:nvPr/>
        </p:nvSpPr>
        <p:spPr>
          <a:xfrm>
            <a:off x="1429304" y="2343705"/>
            <a:ext cx="7685841" cy="3241913"/>
          </a:xfrm>
          <a:prstGeom prst="rect">
            <a:avLst/>
          </a:prstGeom>
          <a:noFill/>
        </p:spPr>
        <p:txBody>
          <a:bodyPr wrap="square">
            <a:spAutoFit/>
          </a:bodyPr>
          <a:lstStyle/>
          <a:p>
            <a:pPr marL="0" marR="0" indent="0" algn="just">
              <a:spcAft>
                <a:spcPts val="825"/>
              </a:spcAft>
              <a:buNone/>
            </a:pPr>
            <a:r>
              <a:rPr lang="cs-CZ" sz="1800" b="0" i="0" dirty="0">
                <a:solidFill>
                  <a:schemeClr val="tx1"/>
                </a:solidFill>
                <a:effectLst/>
                <a:latin typeface="+mn-lt"/>
              </a:rPr>
              <a:t>Rozsudek NS ČR </a:t>
            </a:r>
            <a:r>
              <a:rPr lang="cs-CZ" sz="1800" b="0" i="0" dirty="0" err="1">
                <a:solidFill>
                  <a:schemeClr val="tx1"/>
                </a:solidFill>
                <a:effectLst/>
                <a:latin typeface="+mn-lt"/>
              </a:rPr>
              <a:t>sp</a:t>
            </a:r>
            <a:r>
              <a:rPr lang="cs-CZ" sz="1800" b="0" i="0" dirty="0">
                <a:solidFill>
                  <a:schemeClr val="tx1"/>
                </a:solidFill>
                <a:effectLst/>
                <a:latin typeface="+mn-lt"/>
              </a:rPr>
              <a:t>. zn. </a:t>
            </a:r>
            <a:r>
              <a:rPr lang="cs-CZ" sz="1800" b="1" i="0" dirty="0">
                <a:solidFill>
                  <a:schemeClr val="tx1"/>
                </a:solidFill>
                <a:effectLst/>
                <a:latin typeface="+mn-lt"/>
              </a:rPr>
              <a:t>26 </a:t>
            </a:r>
            <a:r>
              <a:rPr lang="cs-CZ" sz="1800" b="1" i="0" dirty="0" err="1">
                <a:solidFill>
                  <a:schemeClr val="tx1"/>
                </a:solidFill>
                <a:effectLst/>
                <a:latin typeface="+mn-lt"/>
              </a:rPr>
              <a:t>Cdo</a:t>
            </a:r>
            <a:r>
              <a:rPr lang="cs-CZ" sz="1800" b="1" i="0" dirty="0">
                <a:solidFill>
                  <a:schemeClr val="tx1"/>
                </a:solidFill>
                <a:effectLst/>
                <a:latin typeface="+mn-lt"/>
              </a:rPr>
              <a:t> 443/2025</a:t>
            </a:r>
            <a:r>
              <a:rPr lang="cs-CZ" sz="1800" b="0" i="0" dirty="0">
                <a:solidFill>
                  <a:schemeClr val="tx1"/>
                </a:solidFill>
                <a:effectLst/>
                <a:latin typeface="+mn-lt"/>
              </a:rPr>
              <a:t> ze dne 24.6.2025: „ nebylo-li poučení dle § </a:t>
            </a:r>
            <a:r>
              <a:rPr lang="cs-CZ" sz="1800" b="0" i="0" dirty="0" err="1">
                <a:solidFill>
                  <a:schemeClr val="tx1"/>
                </a:solidFill>
                <a:effectLst/>
                <a:latin typeface="+mn-lt"/>
              </a:rPr>
              <a:t>118b</a:t>
            </a:r>
            <a:r>
              <a:rPr lang="cs-CZ" sz="1800" b="0" i="0" dirty="0">
                <a:solidFill>
                  <a:schemeClr val="tx1"/>
                </a:solidFill>
                <a:effectLst/>
                <a:latin typeface="+mn-lt"/>
              </a:rPr>
              <a:t> odst. 1 o. s. ř. soudem poskytnuto včas před skončením prvního jednání, nelze tuto situaci napravit učiněním pozdějšího poučení a k zákonné koncentraci řízení již nemůže dojít.“</a:t>
            </a:r>
          </a:p>
          <a:p>
            <a:pPr marL="0" marR="0" indent="0" algn="just">
              <a:spcAft>
                <a:spcPts val="825"/>
              </a:spcAft>
              <a:buNone/>
            </a:pPr>
            <a:r>
              <a:rPr lang="cs-CZ" sz="1800" b="0" i="0" dirty="0">
                <a:solidFill>
                  <a:schemeClr val="tx1"/>
                </a:solidFill>
                <a:effectLst/>
                <a:latin typeface="+mn-lt"/>
              </a:rPr>
              <a:t>Nález Ústavního soudu </a:t>
            </a:r>
            <a:r>
              <a:rPr lang="cs-CZ" sz="1800" b="0" i="0" dirty="0" err="1">
                <a:solidFill>
                  <a:schemeClr val="tx1"/>
                </a:solidFill>
                <a:effectLst/>
                <a:latin typeface="+mn-lt"/>
              </a:rPr>
              <a:t>sp</a:t>
            </a:r>
            <a:r>
              <a:rPr lang="cs-CZ" sz="1800" b="0" i="0" dirty="0">
                <a:solidFill>
                  <a:schemeClr val="tx1"/>
                </a:solidFill>
                <a:effectLst/>
                <a:latin typeface="+mn-lt"/>
              </a:rPr>
              <a:t>. zn. </a:t>
            </a:r>
            <a:r>
              <a:rPr lang="cs-CZ" sz="1800" b="1" i="0" dirty="0">
                <a:solidFill>
                  <a:schemeClr val="tx1"/>
                </a:solidFill>
                <a:effectLst/>
                <a:latin typeface="+mn-lt"/>
              </a:rPr>
              <a:t>I. ÚS 2901/23 </a:t>
            </a:r>
            <a:r>
              <a:rPr lang="cs-CZ" sz="1800" b="0" i="0" dirty="0">
                <a:solidFill>
                  <a:schemeClr val="tx1"/>
                </a:solidFill>
                <a:effectLst/>
                <a:latin typeface="+mn-lt"/>
              </a:rPr>
              <a:t>ze dne 8.1.2025 - Ústavní soud konstatoval, že zákonnou koncentraci řízení nelze prolamovat (oddalovat či obcházet) nepřiměřeným poučováním účastníků řízení podle § </a:t>
            </a:r>
            <a:r>
              <a:rPr lang="cs-CZ" sz="1800" b="0" i="0" dirty="0" err="1">
                <a:solidFill>
                  <a:schemeClr val="tx1"/>
                </a:solidFill>
                <a:effectLst/>
                <a:latin typeface="+mn-lt"/>
              </a:rPr>
              <a:t>118a</a:t>
            </a:r>
            <a:r>
              <a:rPr lang="cs-CZ" sz="1800" b="0" i="0" dirty="0">
                <a:solidFill>
                  <a:schemeClr val="tx1"/>
                </a:solidFill>
                <a:effectLst/>
                <a:latin typeface="+mn-lt"/>
              </a:rPr>
              <a:t> o. s. ř., a to ani v řízení odvolacím. Slovy Ústavního soudu: „</a:t>
            </a:r>
            <a:r>
              <a:rPr lang="cs-CZ" sz="1800" b="0" i="1" dirty="0">
                <a:solidFill>
                  <a:schemeClr val="tx1"/>
                </a:solidFill>
                <a:effectLst/>
                <a:latin typeface="+mn-lt"/>
              </a:rPr>
              <a:t>Soud poučovat má, ale jenom ve správný čas, citlivě, a tak, aby neporušoval zásadu rovnosti účastníků.</a:t>
            </a:r>
            <a:r>
              <a:rPr lang="cs-CZ" sz="1800" b="0" i="0" dirty="0">
                <a:solidFill>
                  <a:schemeClr val="tx1"/>
                </a:solidFill>
                <a:effectLst/>
                <a:latin typeface="+mn-lt"/>
              </a:rPr>
              <a:t>“</a:t>
            </a:r>
            <a:endParaRPr lang="cs-CZ" sz="1200" b="0" i="0" dirty="0">
              <a:solidFill>
                <a:srgbClr val="666666"/>
              </a:solidFill>
              <a:effectLst/>
              <a:latin typeface="Tahoma" panose="020B0604030504040204" pitchFamily="34" charset="0"/>
            </a:endParaRPr>
          </a:p>
        </p:txBody>
      </p:sp>
      <p:sp>
        <p:nvSpPr>
          <p:cNvPr id="4" name="Nadpis 3">
            <a:extLst>
              <a:ext uri="{FF2B5EF4-FFF2-40B4-BE49-F238E27FC236}">
                <a16:creationId xmlns:a16="http://schemas.microsoft.com/office/drawing/2014/main" id="{11260B41-B3D8-99B0-36F9-F805DE4A237D}"/>
              </a:ext>
            </a:extLst>
          </p:cNvPr>
          <p:cNvSpPr>
            <a:spLocks noGrp="1"/>
          </p:cNvSpPr>
          <p:nvPr>
            <p:ph type="title"/>
          </p:nvPr>
        </p:nvSpPr>
        <p:spPr/>
        <p:txBody>
          <a:bodyPr/>
          <a:lstStyle/>
          <a:p>
            <a:r>
              <a:rPr lang="cs-CZ" sz="2800" b="1" dirty="0"/>
              <a:t>Koncentrace řízení</a:t>
            </a:r>
          </a:p>
        </p:txBody>
      </p:sp>
    </p:spTree>
    <p:extLst>
      <p:ext uri="{BB962C8B-B14F-4D97-AF65-F5344CB8AC3E}">
        <p14:creationId xmlns:p14="http://schemas.microsoft.com/office/powerpoint/2010/main" val="352882003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318172D0-DA59-B61C-485C-E76EA4D0D437}"/>
              </a:ext>
            </a:extLst>
          </p:cNvPr>
          <p:cNvSpPr txBox="1"/>
          <p:nvPr/>
        </p:nvSpPr>
        <p:spPr>
          <a:xfrm>
            <a:off x="2035204" y="2299318"/>
            <a:ext cx="8218505" cy="2756966"/>
          </a:xfrm>
          <a:prstGeom prst="rect">
            <a:avLst/>
          </a:prstGeom>
          <a:noFill/>
        </p:spPr>
        <p:txBody>
          <a:bodyPr wrap="square">
            <a:spAutoFit/>
          </a:bodyPr>
          <a:lstStyle/>
          <a:p>
            <a:pPr marL="342900" marR="0" lvl="0" indent="-342900" algn="just">
              <a:spcAft>
                <a:spcPts val="300"/>
              </a:spcAft>
              <a:buFont typeface="Arial" panose="020B0604020202020204" pitchFamily="34" charset="0"/>
              <a:buChar char="•"/>
            </a:pPr>
            <a:r>
              <a:rPr lang="cs-CZ" sz="1800" b="1" i="0" dirty="0">
                <a:solidFill>
                  <a:schemeClr val="tx1"/>
                </a:solidFill>
                <a:effectLst/>
                <a:latin typeface="+mn-lt"/>
              </a:rPr>
              <a:t>Nejedná se o projev osobní povahy</a:t>
            </a:r>
            <a:r>
              <a:rPr lang="cs-CZ" sz="1800" b="0" i="0" dirty="0">
                <a:solidFill>
                  <a:schemeClr val="tx1"/>
                </a:solidFill>
                <a:effectLst/>
                <a:latin typeface="+mn-lt"/>
              </a:rPr>
              <a:t>, nahrávka tedy nezasahuje osobnostních práv dané osoby;</a:t>
            </a:r>
          </a:p>
          <a:p>
            <a:pPr marR="0" lvl="0" algn="just">
              <a:spcAft>
                <a:spcPts val="300"/>
              </a:spcAft>
            </a:pPr>
            <a:endParaRPr lang="cs-CZ" sz="1800" b="0" i="0" dirty="0">
              <a:solidFill>
                <a:schemeClr val="tx1"/>
              </a:solidFill>
              <a:effectLst/>
              <a:latin typeface="+mn-lt"/>
            </a:endParaRPr>
          </a:p>
          <a:p>
            <a:pPr marL="342900" marR="0" lvl="0" indent="-342900" algn="just">
              <a:spcAft>
                <a:spcPts val="300"/>
              </a:spcAft>
              <a:buFont typeface="Arial" panose="020B0604020202020204" pitchFamily="34" charset="0"/>
              <a:buChar char="•"/>
            </a:pPr>
            <a:r>
              <a:rPr lang="cs-CZ" sz="1800" b="0" i="0" dirty="0">
                <a:solidFill>
                  <a:schemeClr val="tx1"/>
                </a:solidFill>
                <a:effectLst/>
                <a:latin typeface="+mn-lt"/>
              </a:rPr>
              <a:t>    </a:t>
            </a:r>
            <a:r>
              <a:rPr lang="cs-CZ" sz="1800" b="1" i="0" dirty="0">
                <a:solidFill>
                  <a:schemeClr val="tx1"/>
                </a:solidFill>
                <a:effectLst/>
                <a:latin typeface="+mn-lt"/>
              </a:rPr>
              <a:t>Princip proporcionality</a:t>
            </a:r>
            <a:r>
              <a:rPr lang="cs-CZ" sz="1800" b="0" i="0" dirty="0">
                <a:solidFill>
                  <a:schemeClr val="tx1"/>
                </a:solidFill>
                <a:effectLst/>
                <a:latin typeface="+mn-lt"/>
              </a:rPr>
              <a:t>, tj. poměřování dotčených práv a hodnocení, které z nich má v daném případě dostat přednost, a ochrana slabší strany</a:t>
            </a:r>
            <a:r>
              <a:rPr lang="cs-CZ" dirty="0"/>
              <a:t>;</a:t>
            </a:r>
            <a:endParaRPr lang="cs-CZ" sz="1800" b="0" i="0" dirty="0">
              <a:solidFill>
                <a:schemeClr val="tx1"/>
              </a:solidFill>
              <a:effectLst/>
              <a:latin typeface="+mn-lt"/>
            </a:endParaRPr>
          </a:p>
          <a:p>
            <a:pPr marR="0" lvl="0" algn="just">
              <a:spcAft>
                <a:spcPts val="300"/>
              </a:spcAft>
            </a:pPr>
            <a:endParaRPr lang="cs-CZ" sz="1800" b="0" i="0" dirty="0">
              <a:solidFill>
                <a:schemeClr val="tx1"/>
              </a:solidFill>
              <a:effectLst/>
              <a:latin typeface="+mn-lt"/>
            </a:endParaRPr>
          </a:p>
          <a:p>
            <a:pPr marL="342900" marR="0" lvl="0" indent="-342900" algn="just">
              <a:spcAft>
                <a:spcPts val="300"/>
              </a:spcAft>
              <a:buFont typeface="Arial" panose="020B0604020202020204" pitchFamily="34" charset="0"/>
              <a:buChar char="•"/>
            </a:pPr>
            <a:r>
              <a:rPr lang="cs-CZ" sz="1800" b="0" i="0" dirty="0">
                <a:solidFill>
                  <a:schemeClr val="tx1"/>
                </a:solidFill>
                <a:effectLst/>
                <a:latin typeface="+mn-lt"/>
              </a:rPr>
              <a:t>    </a:t>
            </a:r>
            <a:r>
              <a:rPr lang="cs-CZ" sz="1800" b="1" i="0" dirty="0">
                <a:solidFill>
                  <a:schemeClr val="tx1"/>
                </a:solidFill>
                <a:effectLst/>
                <a:latin typeface="+mn-lt"/>
              </a:rPr>
              <a:t>Nezbytnost důkazu</a:t>
            </a:r>
            <a:r>
              <a:rPr lang="cs-CZ" sz="1800" b="0" i="0" dirty="0">
                <a:solidFill>
                  <a:schemeClr val="tx1"/>
                </a:solidFill>
                <a:effectLst/>
                <a:latin typeface="+mn-lt"/>
              </a:rPr>
              <a:t>, tj. zda se jedná zásadní skutečnost, kterou nelze prokázat jinak.</a:t>
            </a:r>
            <a:endParaRPr lang="cs-CZ" sz="1200" b="0" i="0" dirty="0">
              <a:solidFill>
                <a:srgbClr val="666666"/>
              </a:solidFill>
              <a:effectLst/>
              <a:latin typeface="Tahoma" panose="020B0604030504040204" pitchFamily="34" charset="0"/>
            </a:endParaRPr>
          </a:p>
        </p:txBody>
      </p:sp>
      <p:sp>
        <p:nvSpPr>
          <p:cNvPr id="4" name="Nadpis 3">
            <a:extLst>
              <a:ext uri="{FF2B5EF4-FFF2-40B4-BE49-F238E27FC236}">
                <a16:creationId xmlns:a16="http://schemas.microsoft.com/office/drawing/2014/main" id="{7139628F-2116-3670-8479-9FFA4B210872}"/>
              </a:ext>
            </a:extLst>
          </p:cNvPr>
          <p:cNvSpPr>
            <a:spLocks noGrp="1"/>
          </p:cNvSpPr>
          <p:nvPr>
            <p:ph type="title"/>
          </p:nvPr>
        </p:nvSpPr>
        <p:spPr/>
        <p:txBody>
          <a:bodyPr/>
          <a:lstStyle/>
          <a:p>
            <a:r>
              <a:rPr lang="cs-CZ" sz="2800" b="1" dirty="0"/>
              <a:t>Použití nahrávky</a:t>
            </a:r>
          </a:p>
        </p:txBody>
      </p:sp>
    </p:spTree>
    <p:extLst>
      <p:ext uri="{BB962C8B-B14F-4D97-AF65-F5344CB8AC3E}">
        <p14:creationId xmlns:p14="http://schemas.microsoft.com/office/powerpoint/2010/main" val="4036944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82EA11-2DA1-4653-ABE1-BE8D7FDFA7BC}"/>
              </a:ext>
            </a:extLst>
          </p:cNvPr>
          <p:cNvSpPr>
            <a:spLocks noGrp="1"/>
          </p:cNvSpPr>
          <p:nvPr>
            <p:ph type="title"/>
          </p:nvPr>
        </p:nvSpPr>
        <p:spPr/>
        <p:txBody>
          <a:bodyPr/>
          <a:lstStyle/>
          <a:p>
            <a:r>
              <a:rPr lang="cs-CZ" sz="2800" b="1" dirty="0"/>
              <a:t>	</a:t>
            </a:r>
            <a:r>
              <a:rPr lang="cs-CZ" sz="2800" dirty="0"/>
              <a:t>JEDNACÍ ŘÁD</a:t>
            </a:r>
            <a:endParaRPr lang="cs-CZ" sz="2800" b="1" dirty="0"/>
          </a:p>
        </p:txBody>
      </p:sp>
      <p:sp>
        <p:nvSpPr>
          <p:cNvPr id="3" name="Zástupný text 2">
            <a:extLst>
              <a:ext uri="{FF2B5EF4-FFF2-40B4-BE49-F238E27FC236}">
                <a16:creationId xmlns:a16="http://schemas.microsoft.com/office/drawing/2014/main" id="{CD98A9F1-9804-4182-8491-0D20FDB66489}"/>
              </a:ext>
            </a:extLst>
          </p:cNvPr>
          <p:cNvSpPr>
            <a:spLocks noGrp="1"/>
          </p:cNvSpPr>
          <p:nvPr>
            <p:ph type="body" idx="1"/>
          </p:nvPr>
        </p:nvSpPr>
        <p:spPr/>
        <p:txBody>
          <a:bodyPr/>
          <a:lstStyle/>
          <a:p>
            <a:r>
              <a:rPr lang="cs-CZ" dirty="0"/>
              <a:t>Začátek jednání</a:t>
            </a:r>
          </a:p>
        </p:txBody>
      </p:sp>
      <p:sp>
        <p:nvSpPr>
          <p:cNvPr id="4" name="Zástupný text 3">
            <a:extLst>
              <a:ext uri="{FF2B5EF4-FFF2-40B4-BE49-F238E27FC236}">
                <a16:creationId xmlns:a16="http://schemas.microsoft.com/office/drawing/2014/main" id="{31CA21B3-FB6F-4B17-BF59-030983C5E47E}"/>
              </a:ext>
            </a:extLst>
          </p:cNvPr>
          <p:cNvSpPr>
            <a:spLocks noGrp="1"/>
          </p:cNvSpPr>
          <p:nvPr>
            <p:ph type="body" sz="half" idx="15"/>
          </p:nvPr>
        </p:nvSpPr>
        <p:spPr/>
        <p:txBody>
          <a:bodyPr>
            <a:normAutofit/>
          </a:bodyPr>
          <a:lstStyle/>
          <a:p>
            <a:r>
              <a:rPr lang="cs-CZ" sz="2400" dirty="0"/>
              <a:t>Příprava jednání a další úkony soudu § 9 </a:t>
            </a:r>
          </a:p>
          <a:p>
            <a:r>
              <a:rPr lang="cs-CZ" sz="2400" dirty="0"/>
              <a:t>Důstojnost soudního jednání §11 </a:t>
            </a:r>
          </a:p>
        </p:txBody>
      </p:sp>
      <p:sp>
        <p:nvSpPr>
          <p:cNvPr id="5" name="Zástupný text 4">
            <a:extLst>
              <a:ext uri="{FF2B5EF4-FFF2-40B4-BE49-F238E27FC236}">
                <a16:creationId xmlns:a16="http://schemas.microsoft.com/office/drawing/2014/main" id="{8D06DD4E-9038-49E8-B961-E2FBAAE03BEE}"/>
              </a:ext>
            </a:extLst>
          </p:cNvPr>
          <p:cNvSpPr>
            <a:spLocks noGrp="1"/>
          </p:cNvSpPr>
          <p:nvPr>
            <p:ph type="body" sz="quarter" idx="3"/>
          </p:nvPr>
        </p:nvSpPr>
        <p:spPr/>
        <p:txBody>
          <a:bodyPr/>
          <a:lstStyle/>
          <a:p>
            <a:r>
              <a:rPr lang="cs-CZ" dirty="0"/>
              <a:t>Průběh jednání</a:t>
            </a:r>
          </a:p>
        </p:txBody>
      </p:sp>
      <p:sp>
        <p:nvSpPr>
          <p:cNvPr id="6" name="Zástupný text 5">
            <a:extLst>
              <a:ext uri="{FF2B5EF4-FFF2-40B4-BE49-F238E27FC236}">
                <a16:creationId xmlns:a16="http://schemas.microsoft.com/office/drawing/2014/main" id="{765BC3D7-ADF7-4A29-A0CF-B10B51ACAAA6}"/>
              </a:ext>
            </a:extLst>
          </p:cNvPr>
          <p:cNvSpPr>
            <a:spLocks noGrp="1"/>
          </p:cNvSpPr>
          <p:nvPr>
            <p:ph type="body" sz="half" idx="16"/>
          </p:nvPr>
        </p:nvSpPr>
        <p:spPr/>
        <p:txBody>
          <a:bodyPr>
            <a:normAutofit/>
          </a:bodyPr>
          <a:lstStyle/>
          <a:p>
            <a:r>
              <a:rPr lang="cs-CZ" sz="2400" dirty="0"/>
              <a:t>Protokol o jednání § 21 a násl.  Vyznačení právní moci § 23,24 </a:t>
            </a:r>
          </a:p>
          <a:p>
            <a:r>
              <a:rPr lang="cs-CZ" sz="2400" dirty="0"/>
              <a:t>Vydávání úředních potvrzení § 27</a:t>
            </a:r>
          </a:p>
        </p:txBody>
      </p:sp>
      <p:sp>
        <p:nvSpPr>
          <p:cNvPr id="7" name="Zástupný text 6">
            <a:extLst>
              <a:ext uri="{FF2B5EF4-FFF2-40B4-BE49-F238E27FC236}">
                <a16:creationId xmlns:a16="http://schemas.microsoft.com/office/drawing/2014/main" id="{EE264A86-47A0-4F43-9737-A52E98206857}"/>
              </a:ext>
            </a:extLst>
          </p:cNvPr>
          <p:cNvSpPr>
            <a:spLocks noGrp="1"/>
          </p:cNvSpPr>
          <p:nvPr>
            <p:ph type="body" sz="quarter" idx="13"/>
          </p:nvPr>
        </p:nvSpPr>
        <p:spPr/>
        <p:txBody>
          <a:bodyPr/>
          <a:lstStyle/>
          <a:p>
            <a:r>
              <a:rPr lang="cs-CZ" dirty="0"/>
              <a:t>Ukončení jednání</a:t>
            </a:r>
          </a:p>
        </p:txBody>
      </p:sp>
      <p:sp>
        <p:nvSpPr>
          <p:cNvPr id="8" name="Zástupný text 7">
            <a:extLst>
              <a:ext uri="{FF2B5EF4-FFF2-40B4-BE49-F238E27FC236}">
                <a16:creationId xmlns:a16="http://schemas.microsoft.com/office/drawing/2014/main" id="{D8280C04-EC99-49B1-B29B-8346C1EB85C8}"/>
              </a:ext>
            </a:extLst>
          </p:cNvPr>
          <p:cNvSpPr>
            <a:spLocks noGrp="1"/>
          </p:cNvSpPr>
          <p:nvPr>
            <p:ph type="body" sz="half" idx="17"/>
          </p:nvPr>
        </p:nvSpPr>
        <p:spPr/>
        <p:txBody>
          <a:bodyPr>
            <a:normAutofit/>
          </a:bodyPr>
          <a:lstStyle/>
          <a:p>
            <a:r>
              <a:rPr lang="cs-CZ" sz="2400" dirty="0"/>
              <a:t>Náhrada </a:t>
            </a:r>
            <a:r>
              <a:rPr lang="cs-CZ" sz="2400"/>
              <a:t>nutných výdajů § 29</a:t>
            </a:r>
          </a:p>
        </p:txBody>
      </p:sp>
    </p:spTree>
    <p:extLst>
      <p:ext uri="{BB962C8B-B14F-4D97-AF65-F5344CB8AC3E}">
        <p14:creationId xmlns:p14="http://schemas.microsoft.com/office/powerpoint/2010/main" val="105776421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8" name="Picture 17">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0" name="Oval 19">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22" name="Picture 21">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4" name="Picture 23">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6" name="Rectangle 25">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28" name="Rectangle 2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32" name="Freeform: Shape 3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1" name="Nadpis 10">
            <a:extLst>
              <a:ext uri="{FF2B5EF4-FFF2-40B4-BE49-F238E27FC236}">
                <a16:creationId xmlns:a16="http://schemas.microsoft.com/office/drawing/2014/main" id="{B5534DAF-194F-4250-BCE5-3F91665DFAAB}"/>
              </a:ext>
            </a:extLst>
          </p:cNvPr>
          <p:cNvSpPr>
            <a:spLocks noGrp="1"/>
          </p:cNvSpPr>
          <p:nvPr>
            <p:ph type="title"/>
          </p:nvPr>
        </p:nvSpPr>
        <p:spPr>
          <a:xfrm>
            <a:off x="653143" y="1645920"/>
            <a:ext cx="3522879" cy="4470821"/>
          </a:xfrm>
        </p:spPr>
        <p:txBody>
          <a:bodyPr vert="horz" lIns="91440" tIns="45720" rIns="91440" bIns="45720" rtlCol="0" anchor="t">
            <a:normAutofit/>
          </a:bodyPr>
          <a:lstStyle/>
          <a:p>
            <a:pPr algn="r"/>
            <a:r>
              <a:rPr lang="en-US" b="0" i="0" kern="1200" dirty="0" err="1">
                <a:solidFill>
                  <a:srgbClr val="FFFFFF"/>
                </a:solidFill>
                <a:latin typeface="+mj-lt"/>
                <a:ea typeface="+mj-ea"/>
                <a:cs typeface="+mj-cs"/>
              </a:rPr>
              <a:t>Důstojnost</a:t>
            </a:r>
            <a:r>
              <a:rPr lang="en-US" b="0" i="0" kern="1200" dirty="0">
                <a:solidFill>
                  <a:srgbClr val="FFFFFF"/>
                </a:solidFill>
                <a:latin typeface="+mj-lt"/>
                <a:ea typeface="+mj-ea"/>
                <a:cs typeface="+mj-cs"/>
              </a:rPr>
              <a:t> </a:t>
            </a:r>
            <a:r>
              <a:rPr lang="en-US" b="0" i="0" kern="1200" dirty="0" err="1">
                <a:solidFill>
                  <a:srgbClr val="FFFFFF"/>
                </a:solidFill>
                <a:latin typeface="+mj-lt"/>
                <a:ea typeface="+mj-ea"/>
                <a:cs typeface="+mj-cs"/>
              </a:rPr>
              <a:t>jednání</a:t>
            </a:r>
            <a:endParaRPr lang="en-US" b="0" i="0" kern="1200" dirty="0">
              <a:solidFill>
                <a:srgbClr val="FFFFFF"/>
              </a:solidFill>
              <a:latin typeface="+mj-lt"/>
              <a:ea typeface="+mj-ea"/>
              <a:cs typeface="+mj-cs"/>
            </a:endParaRPr>
          </a:p>
        </p:txBody>
      </p:sp>
      <p:sp>
        <p:nvSpPr>
          <p:cNvPr id="10" name="TextovéPole 9">
            <a:extLst>
              <a:ext uri="{FF2B5EF4-FFF2-40B4-BE49-F238E27FC236}">
                <a16:creationId xmlns:a16="http://schemas.microsoft.com/office/drawing/2014/main" id="{4E5BB476-F945-4DB3-973C-F434BD90917E}"/>
              </a:ext>
            </a:extLst>
          </p:cNvPr>
          <p:cNvSpPr txBox="1"/>
          <p:nvPr/>
        </p:nvSpPr>
        <p:spPr>
          <a:xfrm>
            <a:off x="5204109" y="1645920"/>
            <a:ext cx="5919503" cy="4470821"/>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err="1">
                <a:effectLst/>
                <a:latin typeface="+mj-lt"/>
                <a:ea typeface="+mj-ea"/>
                <a:cs typeface="+mj-cs"/>
              </a:rPr>
              <a:t>Před</a:t>
            </a:r>
            <a:r>
              <a:rPr lang="en-US" dirty="0">
                <a:effectLst/>
                <a:latin typeface="+mj-lt"/>
                <a:ea typeface="+mj-ea"/>
                <a:cs typeface="+mj-cs"/>
              </a:rPr>
              <a:t> </a:t>
            </a:r>
            <a:r>
              <a:rPr lang="en-US" dirty="0" err="1">
                <a:effectLst/>
                <a:latin typeface="+mj-lt"/>
                <a:ea typeface="+mj-ea"/>
                <a:cs typeface="+mj-cs"/>
              </a:rPr>
              <a:t>zahájením</a:t>
            </a:r>
            <a:r>
              <a:rPr lang="en-US" dirty="0">
                <a:effectLst/>
                <a:latin typeface="+mj-lt"/>
                <a:ea typeface="+mj-ea"/>
                <a:cs typeface="+mj-cs"/>
              </a:rPr>
              <a:t> </a:t>
            </a:r>
            <a:r>
              <a:rPr lang="en-US" dirty="0" err="1">
                <a:effectLst/>
                <a:latin typeface="+mj-lt"/>
                <a:ea typeface="+mj-ea"/>
                <a:cs typeface="+mj-cs"/>
              </a:rPr>
              <a:t>jednání</a:t>
            </a:r>
            <a:r>
              <a:rPr lang="en-US" dirty="0">
                <a:effectLst/>
                <a:latin typeface="+mj-lt"/>
                <a:ea typeface="+mj-ea"/>
                <a:cs typeface="+mj-cs"/>
              </a:rPr>
              <a:t> </a:t>
            </a:r>
            <a:r>
              <a:rPr lang="en-US" dirty="0" err="1">
                <a:effectLst/>
                <a:latin typeface="+mj-lt"/>
                <a:ea typeface="+mj-ea"/>
                <a:cs typeface="+mj-cs"/>
              </a:rPr>
              <a:t>vyvolá</a:t>
            </a:r>
            <a:r>
              <a:rPr lang="en-US" dirty="0">
                <a:effectLst/>
                <a:latin typeface="+mj-lt"/>
                <a:ea typeface="+mj-ea"/>
                <a:cs typeface="+mj-cs"/>
              </a:rPr>
              <a:t> </a:t>
            </a:r>
            <a:r>
              <a:rPr lang="en-US" dirty="0" err="1">
                <a:effectLst/>
                <a:latin typeface="+mj-lt"/>
                <a:ea typeface="+mj-ea"/>
                <a:cs typeface="+mj-cs"/>
              </a:rPr>
              <a:t>zapisovatel</a:t>
            </a:r>
            <a:r>
              <a:rPr lang="en-US" dirty="0">
                <a:effectLst/>
                <a:latin typeface="+mj-lt"/>
                <a:ea typeface="+mj-ea"/>
                <a:cs typeface="+mj-cs"/>
              </a:rPr>
              <a:t> </a:t>
            </a:r>
            <a:r>
              <a:rPr lang="en-US" dirty="0" err="1">
                <a:effectLst/>
                <a:latin typeface="+mj-lt"/>
                <a:ea typeface="+mj-ea"/>
                <a:cs typeface="+mj-cs"/>
              </a:rPr>
              <a:t>přede</a:t>
            </a:r>
            <a:r>
              <a:rPr lang="en-US" dirty="0">
                <a:effectLst/>
                <a:latin typeface="+mj-lt"/>
                <a:ea typeface="+mj-ea"/>
                <a:cs typeface="+mj-cs"/>
              </a:rPr>
              <a:t> </a:t>
            </a:r>
            <a:r>
              <a:rPr lang="en-US" dirty="0" err="1">
                <a:effectLst/>
                <a:latin typeface="+mj-lt"/>
                <a:ea typeface="+mj-ea"/>
                <a:cs typeface="+mj-cs"/>
              </a:rPr>
              <a:t>dveřmi</a:t>
            </a:r>
            <a:r>
              <a:rPr lang="en-US" dirty="0">
                <a:effectLst/>
                <a:latin typeface="+mj-lt"/>
                <a:ea typeface="+mj-ea"/>
                <a:cs typeface="+mj-cs"/>
              </a:rPr>
              <a:t> </a:t>
            </a:r>
            <a:r>
              <a:rPr lang="en-US" dirty="0" err="1">
                <a:effectLst/>
                <a:latin typeface="+mj-lt"/>
                <a:ea typeface="+mj-ea"/>
                <a:cs typeface="+mj-cs"/>
              </a:rPr>
              <a:t>jednací</a:t>
            </a:r>
            <a:r>
              <a:rPr lang="en-US" dirty="0">
                <a:effectLst/>
                <a:latin typeface="+mj-lt"/>
                <a:ea typeface="+mj-ea"/>
                <a:cs typeface="+mj-cs"/>
              </a:rPr>
              <a:t> </a:t>
            </a:r>
            <a:r>
              <a:rPr lang="en-US" dirty="0" err="1">
                <a:effectLst/>
                <a:latin typeface="+mj-lt"/>
                <a:ea typeface="+mj-ea"/>
                <a:cs typeface="+mj-cs"/>
              </a:rPr>
              <a:t>síně</a:t>
            </a:r>
            <a:r>
              <a:rPr lang="en-US" dirty="0">
                <a:effectLst/>
                <a:latin typeface="+mj-lt"/>
                <a:ea typeface="+mj-ea"/>
                <a:cs typeface="+mj-cs"/>
              </a:rPr>
              <a:t> </a:t>
            </a:r>
            <a:r>
              <a:rPr lang="en-US" dirty="0" err="1">
                <a:effectLst/>
                <a:latin typeface="+mj-lt"/>
                <a:ea typeface="+mj-ea"/>
                <a:cs typeface="+mj-cs"/>
              </a:rPr>
              <a:t>hlasitě</a:t>
            </a:r>
            <a:r>
              <a:rPr lang="en-US" dirty="0">
                <a:effectLst/>
                <a:latin typeface="+mj-lt"/>
                <a:ea typeface="+mj-ea"/>
                <a:cs typeface="+mj-cs"/>
              </a:rPr>
              <a:t> a </a:t>
            </a:r>
            <a:r>
              <a:rPr lang="en-US" dirty="0" err="1">
                <a:effectLst/>
                <a:latin typeface="+mj-lt"/>
                <a:ea typeface="+mj-ea"/>
                <a:cs typeface="+mj-cs"/>
              </a:rPr>
              <a:t>srozumitelně</a:t>
            </a:r>
            <a:r>
              <a:rPr lang="en-US" dirty="0">
                <a:effectLst/>
                <a:latin typeface="+mj-lt"/>
                <a:ea typeface="+mj-ea"/>
                <a:cs typeface="+mj-cs"/>
              </a:rPr>
              <a:t> </a:t>
            </a:r>
            <a:r>
              <a:rPr lang="en-US" dirty="0" err="1">
                <a:effectLst/>
                <a:latin typeface="+mj-lt"/>
                <a:ea typeface="+mj-ea"/>
                <a:cs typeface="+mj-cs"/>
              </a:rPr>
              <a:t>věc</a:t>
            </a:r>
            <a:r>
              <a:rPr lang="en-US" dirty="0">
                <a:effectLst/>
                <a:latin typeface="+mj-lt"/>
                <a:ea typeface="+mj-ea"/>
                <a:cs typeface="+mj-cs"/>
              </a:rPr>
              <a:t>, </a:t>
            </a:r>
            <a:r>
              <a:rPr lang="en-US" dirty="0" err="1">
                <a:effectLst/>
                <a:latin typeface="+mj-lt"/>
                <a:ea typeface="+mj-ea"/>
                <a:cs typeface="+mj-cs"/>
              </a:rPr>
              <a:t>která</a:t>
            </a:r>
            <a:r>
              <a:rPr lang="en-US" dirty="0">
                <a:effectLst/>
                <a:latin typeface="+mj-lt"/>
                <a:ea typeface="+mj-ea"/>
                <a:cs typeface="+mj-cs"/>
              </a:rPr>
              <a:t> </a:t>
            </a:r>
            <a:r>
              <a:rPr lang="en-US" dirty="0" err="1">
                <a:effectLst/>
                <a:latin typeface="+mj-lt"/>
                <a:ea typeface="+mj-ea"/>
                <a:cs typeface="+mj-cs"/>
              </a:rPr>
              <a:t>bude</a:t>
            </a:r>
            <a:r>
              <a:rPr lang="en-US" dirty="0">
                <a:effectLst/>
                <a:latin typeface="+mj-lt"/>
                <a:ea typeface="+mj-ea"/>
                <a:cs typeface="+mj-cs"/>
              </a:rPr>
              <a:t> </a:t>
            </a:r>
            <a:r>
              <a:rPr lang="en-US" dirty="0" err="1">
                <a:effectLst/>
                <a:latin typeface="+mj-lt"/>
                <a:ea typeface="+mj-ea"/>
                <a:cs typeface="+mj-cs"/>
              </a:rPr>
              <a:t>projednávána</a:t>
            </a:r>
            <a:r>
              <a:rPr lang="en-US" dirty="0">
                <a:effectLst/>
                <a:latin typeface="+mj-lt"/>
                <a:ea typeface="+mj-ea"/>
                <a:cs typeface="+mj-cs"/>
              </a:rPr>
              <a:t>. </a:t>
            </a:r>
            <a:r>
              <a:rPr lang="en-US" dirty="0" err="1">
                <a:effectLst/>
                <a:latin typeface="+mj-lt"/>
                <a:ea typeface="+mj-ea"/>
                <a:cs typeface="+mj-cs"/>
              </a:rPr>
              <a:t>Zároveň</a:t>
            </a:r>
            <a:r>
              <a:rPr lang="en-US" dirty="0">
                <a:effectLst/>
                <a:latin typeface="+mj-lt"/>
                <a:ea typeface="+mj-ea"/>
                <a:cs typeface="+mj-cs"/>
              </a:rPr>
              <a:t> </a:t>
            </a:r>
            <a:r>
              <a:rPr lang="en-US" dirty="0" err="1">
                <a:effectLst/>
                <a:latin typeface="+mj-lt"/>
                <a:ea typeface="+mj-ea"/>
                <a:cs typeface="+mj-cs"/>
              </a:rPr>
              <a:t>předběžně</a:t>
            </a:r>
            <a:r>
              <a:rPr lang="en-US" dirty="0">
                <a:effectLst/>
                <a:latin typeface="+mj-lt"/>
                <a:ea typeface="+mj-ea"/>
                <a:cs typeface="+mj-cs"/>
              </a:rPr>
              <a:t> </a:t>
            </a:r>
            <a:r>
              <a:rPr lang="en-US" dirty="0" err="1">
                <a:effectLst/>
                <a:latin typeface="+mj-lt"/>
                <a:ea typeface="+mj-ea"/>
                <a:cs typeface="+mj-cs"/>
              </a:rPr>
              <a:t>zjistí</a:t>
            </a:r>
            <a:r>
              <a:rPr lang="en-US" dirty="0">
                <a:effectLst/>
                <a:latin typeface="+mj-lt"/>
                <a:ea typeface="+mj-ea"/>
                <a:cs typeface="+mj-cs"/>
              </a:rPr>
              <a:t>, </a:t>
            </a:r>
            <a:r>
              <a:rPr lang="en-US" dirty="0" err="1">
                <a:effectLst/>
                <a:latin typeface="+mj-lt"/>
                <a:ea typeface="+mj-ea"/>
                <a:cs typeface="+mj-cs"/>
              </a:rPr>
              <a:t>zda</a:t>
            </a:r>
            <a:r>
              <a:rPr lang="en-US" dirty="0">
                <a:effectLst/>
                <a:latin typeface="+mj-lt"/>
                <a:ea typeface="+mj-ea"/>
                <a:cs typeface="+mj-cs"/>
              </a:rPr>
              <a:t> se </a:t>
            </a:r>
            <a:r>
              <a:rPr lang="en-US" dirty="0" err="1">
                <a:effectLst/>
                <a:latin typeface="+mj-lt"/>
                <a:ea typeface="+mj-ea"/>
                <a:cs typeface="+mj-cs"/>
              </a:rPr>
              <a:t>dostavily</a:t>
            </a:r>
            <a:r>
              <a:rPr lang="en-US" dirty="0">
                <a:effectLst/>
                <a:latin typeface="+mj-lt"/>
                <a:ea typeface="+mj-ea"/>
                <a:cs typeface="+mj-cs"/>
              </a:rPr>
              <a:t> </a:t>
            </a:r>
            <a:r>
              <a:rPr lang="en-US" dirty="0" err="1">
                <a:effectLst/>
                <a:latin typeface="+mj-lt"/>
                <a:ea typeface="+mj-ea"/>
                <a:cs typeface="+mj-cs"/>
              </a:rPr>
              <a:t>osoby</a:t>
            </a:r>
            <a:r>
              <a:rPr lang="en-US" dirty="0">
                <a:effectLst/>
                <a:latin typeface="+mj-lt"/>
                <a:ea typeface="+mj-ea"/>
                <a:cs typeface="+mj-cs"/>
              </a:rPr>
              <a:t>, </a:t>
            </a:r>
            <a:r>
              <a:rPr lang="en-US" dirty="0" err="1">
                <a:effectLst/>
                <a:latin typeface="+mj-lt"/>
                <a:ea typeface="+mj-ea"/>
                <a:cs typeface="+mj-cs"/>
              </a:rPr>
              <a:t>které</a:t>
            </a:r>
            <a:r>
              <a:rPr lang="en-US" dirty="0">
                <a:effectLst/>
                <a:latin typeface="+mj-lt"/>
                <a:ea typeface="+mj-ea"/>
                <a:cs typeface="+mj-cs"/>
              </a:rPr>
              <a:t> </a:t>
            </a:r>
            <a:r>
              <a:rPr lang="en-US" dirty="0" err="1">
                <a:effectLst/>
                <a:latin typeface="+mj-lt"/>
                <a:ea typeface="+mj-ea"/>
                <a:cs typeface="+mj-cs"/>
              </a:rPr>
              <a:t>byly</a:t>
            </a:r>
            <a:r>
              <a:rPr lang="en-US" dirty="0">
                <a:effectLst/>
                <a:latin typeface="+mj-lt"/>
                <a:ea typeface="+mj-ea"/>
                <a:cs typeface="+mj-cs"/>
              </a:rPr>
              <a:t> k </a:t>
            </a:r>
            <a:r>
              <a:rPr lang="en-US" dirty="0" err="1">
                <a:effectLst/>
                <a:latin typeface="+mj-lt"/>
                <a:ea typeface="+mj-ea"/>
                <a:cs typeface="+mj-cs"/>
              </a:rPr>
              <a:t>jednání</a:t>
            </a:r>
            <a:r>
              <a:rPr lang="en-US" dirty="0">
                <a:effectLst/>
                <a:latin typeface="+mj-lt"/>
                <a:ea typeface="+mj-ea"/>
                <a:cs typeface="+mj-cs"/>
              </a:rPr>
              <a:t> </a:t>
            </a:r>
            <a:r>
              <a:rPr lang="en-US" dirty="0" err="1">
                <a:effectLst/>
                <a:latin typeface="+mj-lt"/>
                <a:ea typeface="+mj-ea"/>
                <a:cs typeface="+mj-cs"/>
              </a:rPr>
              <a:t>obeslány</a:t>
            </a:r>
            <a:r>
              <a:rPr lang="en-US" dirty="0">
                <a:effectLst/>
                <a:latin typeface="+mj-lt"/>
                <a:ea typeface="+mj-ea"/>
                <a:cs typeface="+mj-cs"/>
              </a:rPr>
              <a:t> a </a:t>
            </a:r>
            <a:r>
              <a:rPr lang="en-US" dirty="0" err="1">
                <a:effectLst/>
                <a:latin typeface="+mj-lt"/>
                <a:ea typeface="+mj-ea"/>
                <a:cs typeface="+mj-cs"/>
              </a:rPr>
              <a:t>vyzve</a:t>
            </a:r>
            <a:r>
              <a:rPr lang="en-US" dirty="0">
                <a:effectLst/>
                <a:latin typeface="+mj-lt"/>
                <a:ea typeface="+mj-ea"/>
                <a:cs typeface="+mj-cs"/>
              </a:rPr>
              <a:t> je </a:t>
            </a:r>
            <a:r>
              <a:rPr lang="en-US" dirty="0" err="1">
                <a:effectLst/>
                <a:latin typeface="+mj-lt"/>
                <a:ea typeface="+mj-ea"/>
                <a:cs typeface="+mj-cs"/>
              </a:rPr>
              <a:t>ke</a:t>
            </a:r>
            <a:r>
              <a:rPr lang="en-US" dirty="0">
                <a:effectLst/>
                <a:latin typeface="+mj-lt"/>
                <a:ea typeface="+mj-ea"/>
                <a:cs typeface="+mj-cs"/>
              </a:rPr>
              <a:t> </a:t>
            </a:r>
            <a:r>
              <a:rPr lang="en-US" dirty="0" err="1">
                <a:effectLst/>
                <a:latin typeface="+mj-lt"/>
                <a:ea typeface="+mj-ea"/>
                <a:cs typeface="+mj-cs"/>
              </a:rPr>
              <a:t>vstupu</a:t>
            </a:r>
            <a:r>
              <a:rPr lang="en-US" dirty="0">
                <a:effectLst/>
                <a:latin typeface="+mj-lt"/>
                <a:ea typeface="+mj-ea"/>
                <a:cs typeface="+mj-cs"/>
              </a:rPr>
              <a:t> do </a:t>
            </a:r>
            <a:r>
              <a:rPr lang="en-US" dirty="0" err="1">
                <a:effectLst/>
                <a:latin typeface="+mj-lt"/>
                <a:ea typeface="+mj-ea"/>
                <a:cs typeface="+mj-cs"/>
              </a:rPr>
              <a:t>jednací</a:t>
            </a:r>
            <a:r>
              <a:rPr lang="en-US" dirty="0">
                <a:effectLst/>
                <a:latin typeface="+mj-lt"/>
                <a:ea typeface="+mj-ea"/>
                <a:cs typeface="+mj-cs"/>
              </a:rPr>
              <a:t> </a:t>
            </a:r>
            <a:r>
              <a:rPr lang="en-US" dirty="0" err="1">
                <a:effectLst/>
                <a:latin typeface="+mj-lt"/>
                <a:ea typeface="+mj-ea"/>
                <a:cs typeface="+mj-cs"/>
              </a:rPr>
              <a:t>síně</a:t>
            </a:r>
            <a:r>
              <a:rPr lang="en-US" dirty="0">
                <a:effectLst/>
                <a:latin typeface="+mj-lt"/>
                <a:ea typeface="+mj-ea"/>
                <a:cs typeface="+mj-cs"/>
              </a:rPr>
              <a:t>. </a:t>
            </a:r>
            <a:r>
              <a:rPr lang="en-US" dirty="0" err="1">
                <a:effectLst/>
                <a:latin typeface="+mj-lt"/>
                <a:ea typeface="+mj-ea"/>
                <a:cs typeface="+mj-cs"/>
              </a:rPr>
              <a:t>Vyvolání</a:t>
            </a:r>
            <a:r>
              <a:rPr lang="en-US" dirty="0">
                <a:effectLst/>
                <a:latin typeface="+mj-lt"/>
                <a:ea typeface="+mj-ea"/>
                <a:cs typeface="+mj-cs"/>
              </a:rPr>
              <a:t> </a:t>
            </a:r>
            <a:r>
              <a:rPr lang="en-US" dirty="0" err="1">
                <a:effectLst/>
                <a:latin typeface="+mj-lt"/>
                <a:ea typeface="+mj-ea"/>
                <a:cs typeface="+mj-cs"/>
              </a:rPr>
              <a:t>věci</a:t>
            </a:r>
            <a:r>
              <a:rPr lang="en-US" dirty="0">
                <a:effectLst/>
                <a:latin typeface="+mj-lt"/>
                <a:ea typeface="+mj-ea"/>
                <a:cs typeface="+mj-cs"/>
              </a:rPr>
              <a:t> </a:t>
            </a:r>
            <a:r>
              <a:rPr lang="en-US" dirty="0" err="1">
                <a:effectLst/>
                <a:latin typeface="+mj-lt"/>
                <a:ea typeface="+mj-ea"/>
                <a:cs typeface="+mj-cs"/>
              </a:rPr>
              <a:t>tímto</a:t>
            </a:r>
            <a:r>
              <a:rPr lang="en-US" dirty="0">
                <a:effectLst/>
                <a:latin typeface="+mj-lt"/>
                <a:ea typeface="+mj-ea"/>
                <a:cs typeface="+mj-cs"/>
              </a:rPr>
              <a:t> </a:t>
            </a:r>
            <a:r>
              <a:rPr lang="en-US" dirty="0" err="1">
                <a:effectLst/>
                <a:latin typeface="+mj-lt"/>
                <a:ea typeface="+mj-ea"/>
                <a:cs typeface="+mj-cs"/>
              </a:rPr>
              <a:t>způsobem</a:t>
            </a:r>
            <a:r>
              <a:rPr lang="en-US" dirty="0">
                <a:effectLst/>
                <a:latin typeface="+mj-lt"/>
                <a:ea typeface="+mj-ea"/>
                <a:cs typeface="+mj-cs"/>
              </a:rPr>
              <a:t> </a:t>
            </a:r>
            <a:r>
              <a:rPr lang="en-US" dirty="0" err="1">
                <a:effectLst/>
                <a:latin typeface="+mj-lt"/>
                <a:ea typeface="+mj-ea"/>
                <a:cs typeface="+mj-cs"/>
              </a:rPr>
              <a:t>může</a:t>
            </a:r>
            <a:r>
              <a:rPr lang="en-US" dirty="0">
                <a:effectLst/>
                <a:latin typeface="+mj-lt"/>
                <a:ea typeface="+mj-ea"/>
                <a:cs typeface="+mj-cs"/>
              </a:rPr>
              <a:t> </a:t>
            </a:r>
            <a:r>
              <a:rPr lang="en-US" dirty="0" err="1">
                <a:effectLst/>
                <a:latin typeface="+mj-lt"/>
                <a:ea typeface="+mj-ea"/>
                <a:cs typeface="+mj-cs"/>
              </a:rPr>
              <a:t>být</a:t>
            </a:r>
            <a:r>
              <a:rPr lang="en-US" dirty="0">
                <a:effectLst/>
                <a:latin typeface="+mj-lt"/>
                <a:ea typeface="+mj-ea"/>
                <a:cs typeface="+mj-cs"/>
              </a:rPr>
              <a:t> </a:t>
            </a:r>
            <a:r>
              <a:rPr lang="en-US" dirty="0" err="1">
                <a:effectLst/>
                <a:latin typeface="+mj-lt"/>
                <a:ea typeface="+mj-ea"/>
                <a:cs typeface="+mj-cs"/>
              </a:rPr>
              <a:t>nahrazeno</a:t>
            </a:r>
            <a:r>
              <a:rPr lang="en-US" dirty="0">
                <a:effectLst/>
                <a:latin typeface="+mj-lt"/>
                <a:ea typeface="+mj-ea"/>
                <a:cs typeface="+mj-cs"/>
              </a:rPr>
              <a:t> </a:t>
            </a:r>
            <a:r>
              <a:rPr lang="en-US" dirty="0" err="1">
                <a:effectLst/>
                <a:latin typeface="+mj-lt"/>
                <a:ea typeface="+mj-ea"/>
                <a:cs typeface="+mj-cs"/>
              </a:rPr>
              <a:t>vhodným</a:t>
            </a:r>
            <a:r>
              <a:rPr lang="en-US" dirty="0">
                <a:effectLst/>
                <a:latin typeface="+mj-lt"/>
                <a:ea typeface="+mj-ea"/>
                <a:cs typeface="+mj-cs"/>
              </a:rPr>
              <a:t> </a:t>
            </a:r>
            <a:r>
              <a:rPr lang="en-US" dirty="0" err="1">
                <a:effectLst/>
                <a:latin typeface="+mj-lt"/>
                <a:ea typeface="+mj-ea"/>
                <a:cs typeface="+mj-cs"/>
              </a:rPr>
              <a:t>technickým</a:t>
            </a:r>
            <a:r>
              <a:rPr lang="en-US" dirty="0">
                <a:effectLst/>
                <a:latin typeface="+mj-lt"/>
                <a:ea typeface="+mj-ea"/>
                <a:cs typeface="+mj-cs"/>
              </a:rPr>
              <a:t> </a:t>
            </a:r>
            <a:r>
              <a:rPr lang="en-US" dirty="0" err="1">
                <a:effectLst/>
                <a:latin typeface="+mj-lt"/>
                <a:ea typeface="+mj-ea"/>
                <a:cs typeface="+mj-cs"/>
              </a:rPr>
              <a:t>zařízením</a:t>
            </a:r>
            <a:r>
              <a:rPr lang="en-US" dirty="0">
                <a:effectLst/>
                <a:latin typeface="+mj-lt"/>
                <a:ea typeface="+mj-ea"/>
                <a:cs typeface="+mj-cs"/>
              </a:rPr>
              <a:t>. </a:t>
            </a:r>
            <a:r>
              <a:rPr lang="en-US" dirty="0" err="1">
                <a:effectLst/>
                <a:latin typeface="+mj-lt"/>
                <a:ea typeface="+mj-ea"/>
                <a:cs typeface="+mj-cs"/>
              </a:rPr>
              <a:t>Není</a:t>
            </a:r>
            <a:r>
              <a:rPr lang="en-US" dirty="0">
                <a:effectLst/>
                <a:latin typeface="+mj-lt"/>
                <a:ea typeface="+mj-ea"/>
                <a:cs typeface="+mj-cs"/>
              </a:rPr>
              <a:t> </a:t>
            </a:r>
            <a:r>
              <a:rPr lang="en-US" dirty="0" err="1">
                <a:effectLst/>
                <a:latin typeface="+mj-lt"/>
                <a:ea typeface="+mj-ea"/>
                <a:cs typeface="+mj-cs"/>
              </a:rPr>
              <a:t>přípustné</a:t>
            </a:r>
            <a:r>
              <a:rPr lang="en-US" dirty="0">
                <a:effectLst/>
                <a:latin typeface="+mj-lt"/>
                <a:ea typeface="+mj-ea"/>
                <a:cs typeface="+mj-cs"/>
              </a:rPr>
              <a:t>, aby se </a:t>
            </a:r>
            <a:r>
              <a:rPr lang="en-US" dirty="0" err="1">
                <a:effectLst/>
                <a:latin typeface="+mj-lt"/>
                <a:ea typeface="+mj-ea"/>
                <a:cs typeface="+mj-cs"/>
              </a:rPr>
              <a:t>kromě</a:t>
            </a:r>
            <a:r>
              <a:rPr lang="en-US" dirty="0">
                <a:effectLst/>
                <a:latin typeface="+mj-lt"/>
                <a:ea typeface="+mj-ea"/>
                <a:cs typeface="+mj-cs"/>
              </a:rPr>
              <a:t> </a:t>
            </a:r>
            <a:r>
              <a:rPr lang="en-US" dirty="0" err="1">
                <a:effectLst/>
                <a:latin typeface="+mj-lt"/>
                <a:ea typeface="+mj-ea"/>
                <a:cs typeface="+mj-cs"/>
              </a:rPr>
              <a:t>soudních</a:t>
            </a:r>
            <a:r>
              <a:rPr lang="en-US" dirty="0">
                <a:effectLst/>
                <a:latin typeface="+mj-lt"/>
                <a:ea typeface="+mj-ea"/>
                <a:cs typeface="+mj-cs"/>
              </a:rPr>
              <a:t> </a:t>
            </a:r>
            <a:r>
              <a:rPr lang="en-US" dirty="0" err="1">
                <a:effectLst/>
                <a:latin typeface="+mj-lt"/>
                <a:ea typeface="+mj-ea"/>
                <a:cs typeface="+mj-cs"/>
              </a:rPr>
              <a:t>osob</a:t>
            </a:r>
            <a:r>
              <a:rPr lang="en-US" dirty="0">
                <a:effectLst/>
                <a:latin typeface="+mj-lt"/>
                <a:ea typeface="+mj-ea"/>
                <a:cs typeface="+mj-cs"/>
              </a:rPr>
              <a:t> </a:t>
            </a:r>
            <a:r>
              <a:rPr lang="en-US" dirty="0" err="1">
                <a:effectLst/>
                <a:latin typeface="+mj-lt"/>
                <a:ea typeface="+mj-ea"/>
                <a:cs typeface="+mj-cs"/>
              </a:rPr>
              <a:t>někdo</a:t>
            </a:r>
            <a:r>
              <a:rPr lang="en-US" dirty="0">
                <a:effectLst/>
                <a:latin typeface="+mj-lt"/>
                <a:ea typeface="+mj-ea"/>
                <a:cs typeface="+mj-cs"/>
              </a:rPr>
              <a:t> </a:t>
            </a:r>
            <a:r>
              <a:rPr lang="en-US" dirty="0" err="1">
                <a:effectLst/>
                <a:latin typeface="+mj-lt"/>
                <a:ea typeface="+mj-ea"/>
                <a:cs typeface="+mj-cs"/>
              </a:rPr>
              <a:t>další</a:t>
            </a:r>
            <a:r>
              <a:rPr lang="en-US" dirty="0">
                <a:effectLst/>
                <a:latin typeface="+mj-lt"/>
                <a:ea typeface="+mj-ea"/>
                <a:cs typeface="+mj-cs"/>
              </a:rPr>
              <a:t> </a:t>
            </a:r>
            <a:r>
              <a:rPr lang="en-US" dirty="0" err="1">
                <a:effectLst/>
                <a:latin typeface="+mj-lt"/>
                <a:ea typeface="+mj-ea"/>
                <a:cs typeface="+mj-cs"/>
              </a:rPr>
              <a:t>zdržoval</a:t>
            </a:r>
            <a:r>
              <a:rPr lang="en-US" dirty="0">
                <a:effectLst/>
                <a:latin typeface="+mj-lt"/>
                <a:ea typeface="+mj-ea"/>
                <a:cs typeface="+mj-cs"/>
              </a:rPr>
              <a:t> v </a:t>
            </a:r>
            <a:r>
              <a:rPr lang="en-US" dirty="0" err="1">
                <a:effectLst/>
                <a:latin typeface="+mj-lt"/>
                <a:ea typeface="+mj-ea"/>
                <a:cs typeface="+mj-cs"/>
              </a:rPr>
              <a:t>jednací</a:t>
            </a:r>
            <a:r>
              <a:rPr lang="en-US" dirty="0">
                <a:effectLst/>
                <a:latin typeface="+mj-lt"/>
                <a:ea typeface="+mj-ea"/>
                <a:cs typeface="+mj-cs"/>
              </a:rPr>
              <a:t> </a:t>
            </a:r>
            <a:r>
              <a:rPr lang="en-US" dirty="0" err="1">
                <a:effectLst/>
                <a:latin typeface="+mj-lt"/>
                <a:ea typeface="+mj-ea"/>
                <a:cs typeface="+mj-cs"/>
              </a:rPr>
              <a:t>síni</a:t>
            </a:r>
            <a:r>
              <a:rPr lang="en-US" dirty="0">
                <a:effectLst/>
                <a:latin typeface="+mj-lt"/>
                <a:ea typeface="+mj-ea"/>
                <a:cs typeface="+mj-cs"/>
              </a:rPr>
              <a:t> </a:t>
            </a:r>
            <a:r>
              <a:rPr lang="en-US" dirty="0" err="1">
                <a:effectLst/>
                <a:latin typeface="+mj-lt"/>
                <a:ea typeface="+mj-ea"/>
                <a:cs typeface="+mj-cs"/>
              </a:rPr>
              <a:t>před</a:t>
            </a:r>
            <a:r>
              <a:rPr lang="en-US" dirty="0">
                <a:effectLst/>
                <a:latin typeface="+mj-lt"/>
                <a:ea typeface="+mj-ea"/>
                <a:cs typeface="+mj-cs"/>
              </a:rPr>
              <a:t> </a:t>
            </a:r>
            <a:r>
              <a:rPr lang="en-US" dirty="0" err="1">
                <a:effectLst/>
                <a:latin typeface="+mj-lt"/>
                <a:ea typeface="+mj-ea"/>
                <a:cs typeface="+mj-cs"/>
              </a:rPr>
              <a:t>vyvoláním</a:t>
            </a:r>
            <a:r>
              <a:rPr lang="en-US" dirty="0">
                <a:effectLst/>
                <a:latin typeface="+mj-lt"/>
                <a:ea typeface="+mj-ea"/>
                <a:cs typeface="+mj-cs"/>
              </a:rPr>
              <a:t> </a:t>
            </a:r>
            <a:r>
              <a:rPr lang="en-US" dirty="0" err="1">
                <a:effectLst/>
                <a:latin typeface="+mj-lt"/>
                <a:ea typeface="+mj-ea"/>
                <a:cs typeface="+mj-cs"/>
              </a:rPr>
              <a:t>věci</a:t>
            </a:r>
            <a:r>
              <a:rPr lang="en-US" dirty="0">
                <a:effectLst/>
                <a:latin typeface="+mj-lt"/>
                <a:ea typeface="+mj-ea"/>
                <a:cs typeface="+mj-cs"/>
              </a:rPr>
              <a:t>.</a:t>
            </a:r>
          </a:p>
        </p:txBody>
      </p:sp>
    </p:spTree>
    <p:extLst>
      <p:ext uri="{BB962C8B-B14F-4D97-AF65-F5344CB8AC3E}">
        <p14:creationId xmlns:p14="http://schemas.microsoft.com/office/powerpoint/2010/main" val="3064835669"/>
      </p:ext>
    </p:extLst>
  </p:cSld>
  <p:clrMapOvr>
    <a:overrideClrMapping bg1="lt1" tx1="dk1" bg2="lt2" tx2="dk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6" name="Picture 15">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22" name="Rectangle 21">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6" name="Freeform: Shape 25">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 name="Nadpis 2">
            <a:extLst>
              <a:ext uri="{FF2B5EF4-FFF2-40B4-BE49-F238E27FC236}">
                <a16:creationId xmlns:a16="http://schemas.microsoft.com/office/drawing/2014/main" id="{8FEBA551-CA4B-4664-A574-333CE15D700D}"/>
              </a:ext>
            </a:extLst>
          </p:cNvPr>
          <p:cNvSpPr>
            <a:spLocks noGrp="1"/>
          </p:cNvSpPr>
          <p:nvPr>
            <p:ph type="title"/>
          </p:nvPr>
        </p:nvSpPr>
        <p:spPr>
          <a:xfrm>
            <a:off x="653143" y="1645920"/>
            <a:ext cx="3522879" cy="4470821"/>
          </a:xfrm>
        </p:spPr>
        <p:txBody>
          <a:bodyPr vert="horz" lIns="91440" tIns="45720" rIns="91440" bIns="45720" rtlCol="0" anchor="t">
            <a:normAutofit/>
          </a:bodyPr>
          <a:lstStyle/>
          <a:p>
            <a:pPr algn="r"/>
            <a:r>
              <a:rPr lang="en-US" b="0" i="0" kern="1200">
                <a:solidFill>
                  <a:srgbClr val="FFFFFF"/>
                </a:solidFill>
                <a:latin typeface="+mj-lt"/>
                <a:ea typeface="+mj-ea"/>
                <a:cs typeface="+mj-cs"/>
              </a:rPr>
              <a:t>Důstojnost jednání</a:t>
            </a:r>
          </a:p>
        </p:txBody>
      </p:sp>
      <p:sp>
        <p:nvSpPr>
          <p:cNvPr id="5" name="TextovéPole 4">
            <a:extLst>
              <a:ext uri="{FF2B5EF4-FFF2-40B4-BE49-F238E27FC236}">
                <a16:creationId xmlns:a16="http://schemas.microsoft.com/office/drawing/2014/main" id="{7C290748-52F6-4000-A0EB-2C613532EB9E}"/>
              </a:ext>
            </a:extLst>
          </p:cNvPr>
          <p:cNvSpPr txBox="1"/>
          <p:nvPr/>
        </p:nvSpPr>
        <p:spPr>
          <a:xfrm>
            <a:off x="5204109" y="1645920"/>
            <a:ext cx="5919503" cy="4470821"/>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a:effectLst/>
                <a:latin typeface="+mj-lt"/>
                <a:ea typeface="+mj-ea"/>
                <a:cs typeface="+mj-cs"/>
              </a:rPr>
              <a:t>Před zahájením jednání se na místech určených v jednací síni pro členy senátu (samosoudce) a zapisovatele viditelně umístí štítky uvádějící jména, příjmení a akademické tituly soudců a přísedících, kteří věc projednají, a jméno a příjmení zapisovatele a ponechají se tam po celou dobu jednání.</a:t>
            </a:r>
          </a:p>
          <a:p>
            <a:pPr>
              <a:spcBef>
                <a:spcPts val="1000"/>
              </a:spcBef>
              <a:buClr>
                <a:schemeClr val="bg2">
                  <a:lumMod val="40000"/>
                  <a:lumOff val="60000"/>
                </a:schemeClr>
              </a:buClr>
              <a:buSzPct val="80000"/>
              <a:buFont typeface="Wingdings 3" charset="2"/>
              <a:buChar char=""/>
            </a:pPr>
            <a:r>
              <a:rPr lang="en-US">
                <a:effectLst/>
                <a:latin typeface="+mj-lt"/>
                <a:ea typeface="+mj-ea"/>
                <a:cs typeface="+mj-cs"/>
              </a:rPr>
              <a:t> </a:t>
            </a:r>
          </a:p>
          <a:p>
            <a:pPr>
              <a:spcBef>
                <a:spcPts val="1000"/>
              </a:spcBef>
              <a:buClr>
                <a:schemeClr val="bg2">
                  <a:lumMod val="40000"/>
                  <a:lumOff val="60000"/>
                </a:schemeClr>
              </a:buClr>
              <a:buSzPct val="80000"/>
              <a:buFont typeface="Wingdings 3" charset="2"/>
              <a:buChar char=""/>
            </a:pPr>
            <a:r>
              <a:rPr lang="en-US">
                <a:effectLst/>
                <a:latin typeface="+mj-lt"/>
                <a:ea typeface="+mj-ea"/>
                <a:cs typeface="+mj-cs"/>
              </a:rPr>
              <a:t>Do jednací síně se vstupuje s nepokrytou hlavou; to se nevztahuje na příslušníky ozbrojených sborů ve službě a na ženy.</a:t>
            </a:r>
          </a:p>
        </p:txBody>
      </p:sp>
    </p:spTree>
    <p:extLst>
      <p:ext uri="{BB962C8B-B14F-4D97-AF65-F5344CB8AC3E}">
        <p14:creationId xmlns:p14="http://schemas.microsoft.com/office/powerpoint/2010/main" val="2006420008"/>
      </p:ext>
    </p:extLst>
  </p:cSld>
  <p:clrMapOvr>
    <a:overrideClrMapping bg1="lt1" tx1="dk1" bg2="lt2" tx2="dk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5" name="Picture 14">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21" name="Rectangle 2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5" name="Freeform: Shape 2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87C7008A-0C2F-44F3-8761-6C549581F440}"/>
              </a:ext>
            </a:extLst>
          </p:cNvPr>
          <p:cNvSpPr>
            <a:spLocks noGrp="1"/>
          </p:cNvSpPr>
          <p:nvPr>
            <p:ph type="title"/>
          </p:nvPr>
        </p:nvSpPr>
        <p:spPr>
          <a:xfrm>
            <a:off x="653143" y="1645920"/>
            <a:ext cx="3522879" cy="4470821"/>
          </a:xfrm>
        </p:spPr>
        <p:txBody>
          <a:bodyPr vert="horz" lIns="91440" tIns="45720" rIns="91440" bIns="45720" rtlCol="0" anchor="t">
            <a:normAutofit/>
          </a:bodyPr>
          <a:lstStyle/>
          <a:p>
            <a:pPr algn="r"/>
            <a:r>
              <a:rPr lang="en-US" b="0" i="0" kern="1200">
                <a:solidFill>
                  <a:srgbClr val="FFFFFF"/>
                </a:solidFill>
                <a:latin typeface="+mj-lt"/>
                <a:ea typeface="+mj-ea"/>
                <a:cs typeface="+mj-cs"/>
              </a:rPr>
              <a:t>Důstojnost</a:t>
            </a:r>
          </a:p>
        </p:txBody>
      </p:sp>
      <p:sp>
        <p:nvSpPr>
          <p:cNvPr id="4" name="TextovéPole 3">
            <a:extLst>
              <a:ext uri="{FF2B5EF4-FFF2-40B4-BE49-F238E27FC236}">
                <a16:creationId xmlns:a16="http://schemas.microsoft.com/office/drawing/2014/main" id="{BCC65E3F-6474-4085-A40A-10D4929BF3ED}"/>
              </a:ext>
            </a:extLst>
          </p:cNvPr>
          <p:cNvSpPr txBox="1"/>
          <p:nvPr/>
        </p:nvSpPr>
        <p:spPr>
          <a:xfrm>
            <a:off x="5204109" y="1645920"/>
            <a:ext cx="5919503" cy="4470821"/>
          </a:xfrm>
          <a:prstGeom prst="rect">
            <a:avLst/>
          </a:prstGeom>
        </p:spPr>
        <p:txBody>
          <a:bodyPr vert="horz" lIns="91440" tIns="45720" rIns="91440" bIns="45720" rtlCol="0">
            <a:normAutofit/>
          </a:bodyPr>
          <a:lstStyle/>
          <a:p>
            <a:pPr>
              <a:lnSpc>
                <a:spcPct val="90000"/>
              </a:lnSpc>
              <a:spcBef>
                <a:spcPts val="1000"/>
              </a:spcBef>
              <a:buClr>
                <a:schemeClr val="bg2">
                  <a:lumMod val="40000"/>
                  <a:lumOff val="60000"/>
                </a:schemeClr>
              </a:buClr>
              <a:buSzPct val="80000"/>
              <a:buFont typeface="Wingdings 3" charset="2"/>
              <a:buChar char=""/>
            </a:pPr>
            <a:r>
              <a:rPr lang="en-US" sz="1300" dirty="0" err="1">
                <a:effectLst/>
                <a:latin typeface="+mj-lt"/>
                <a:ea typeface="+mj-ea"/>
                <a:cs typeface="+mj-cs"/>
              </a:rPr>
              <a:t>Při</a:t>
            </a:r>
            <a:r>
              <a:rPr lang="en-US" sz="1300" dirty="0">
                <a:effectLst/>
                <a:latin typeface="+mj-lt"/>
                <a:ea typeface="+mj-ea"/>
                <a:cs typeface="+mj-cs"/>
              </a:rPr>
              <a:t> </a:t>
            </a:r>
            <a:r>
              <a:rPr lang="en-US" sz="1300" dirty="0" err="1">
                <a:effectLst/>
                <a:latin typeface="+mj-lt"/>
                <a:ea typeface="+mj-ea"/>
                <a:cs typeface="+mj-cs"/>
              </a:rPr>
              <a:t>příchodu</a:t>
            </a:r>
            <a:r>
              <a:rPr lang="en-US" sz="1300" dirty="0">
                <a:effectLst/>
                <a:latin typeface="+mj-lt"/>
                <a:ea typeface="+mj-ea"/>
                <a:cs typeface="+mj-cs"/>
              </a:rPr>
              <a:t> </a:t>
            </a:r>
            <a:r>
              <a:rPr lang="en-US" sz="1300" dirty="0" err="1">
                <a:effectLst/>
                <a:latin typeface="+mj-lt"/>
                <a:ea typeface="+mj-ea"/>
                <a:cs typeface="+mj-cs"/>
              </a:rPr>
              <a:t>nebo</a:t>
            </a:r>
            <a:r>
              <a:rPr lang="en-US" sz="1300" dirty="0">
                <a:effectLst/>
                <a:latin typeface="+mj-lt"/>
                <a:ea typeface="+mj-ea"/>
                <a:cs typeface="+mj-cs"/>
              </a:rPr>
              <a:t> </a:t>
            </a:r>
            <a:r>
              <a:rPr lang="en-US" sz="1300" dirty="0" err="1">
                <a:effectLst/>
                <a:latin typeface="+mj-lt"/>
                <a:ea typeface="+mj-ea"/>
                <a:cs typeface="+mj-cs"/>
              </a:rPr>
              <a:t>odchodu</a:t>
            </a:r>
            <a:r>
              <a:rPr lang="en-US" sz="1300" dirty="0">
                <a:effectLst/>
                <a:latin typeface="+mj-lt"/>
                <a:ea typeface="+mj-ea"/>
                <a:cs typeface="+mj-cs"/>
              </a:rPr>
              <a:t> </a:t>
            </a:r>
            <a:r>
              <a:rPr lang="en-US" sz="1300" dirty="0" err="1">
                <a:effectLst/>
                <a:latin typeface="+mj-lt"/>
                <a:ea typeface="+mj-ea"/>
                <a:cs typeface="+mj-cs"/>
              </a:rPr>
              <a:t>senátu</a:t>
            </a:r>
            <a:r>
              <a:rPr lang="en-US" sz="1300" dirty="0">
                <a:effectLst/>
                <a:latin typeface="+mj-lt"/>
                <a:ea typeface="+mj-ea"/>
                <a:cs typeface="+mj-cs"/>
              </a:rPr>
              <a:t> (</a:t>
            </a:r>
            <a:r>
              <a:rPr lang="en-US" sz="1300" dirty="0" err="1">
                <a:effectLst/>
                <a:latin typeface="+mj-lt"/>
                <a:ea typeface="+mj-ea"/>
                <a:cs typeface="+mj-cs"/>
              </a:rPr>
              <a:t>samosoudce</a:t>
            </a:r>
            <a:r>
              <a:rPr lang="en-US" sz="1300" dirty="0">
                <a:effectLst/>
                <a:latin typeface="+mj-lt"/>
                <a:ea typeface="+mj-ea"/>
                <a:cs typeface="+mj-cs"/>
              </a:rPr>
              <a:t>) </a:t>
            </a:r>
            <a:r>
              <a:rPr lang="en-US" sz="1300" dirty="0" err="1">
                <a:effectLst/>
                <a:latin typeface="+mj-lt"/>
                <a:ea typeface="+mj-ea"/>
                <a:cs typeface="+mj-cs"/>
              </a:rPr>
              <a:t>povstanou</a:t>
            </a:r>
            <a:r>
              <a:rPr lang="en-US" sz="1300" dirty="0">
                <a:effectLst/>
                <a:latin typeface="+mj-lt"/>
                <a:ea typeface="+mj-ea"/>
                <a:cs typeface="+mj-cs"/>
              </a:rPr>
              <a:t> </a:t>
            </a:r>
            <a:r>
              <a:rPr lang="en-US" sz="1300" dirty="0" err="1">
                <a:effectLst/>
                <a:latin typeface="+mj-lt"/>
                <a:ea typeface="+mj-ea"/>
                <a:cs typeface="+mj-cs"/>
              </a:rPr>
              <a:t>osoby</a:t>
            </a:r>
            <a:r>
              <a:rPr lang="en-US" sz="1300" dirty="0">
                <a:effectLst/>
                <a:latin typeface="+mj-lt"/>
                <a:ea typeface="+mj-ea"/>
                <a:cs typeface="+mj-cs"/>
              </a:rPr>
              <a:t> </a:t>
            </a:r>
            <a:r>
              <a:rPr lang="en-US" sz="1300" dirty="0" err="1">
                <a:effectLst/>
                <a:latin typeface="+mj-lt"/>
                <a:ea typeface="+mj-ea"/>
                <a:cs typeface="+mj-cs"/>
              </a:rPr>
              <a:t>přítomné</a:t>
            </a:r>
            <a:r>
              <a:rPr lang="en-US" sz="1300" dirty="0">
                <a:effectLst/>
                <a:latin typeface="+mj-lt"/>
                <a:ea typeface="+mj-ea"/>
                <a:cs typeface="+mj-cs"/>
              </a:rPr>
              <a:t> v </a:t>
            </a:r>
            <a:r>
              <a:rPr lang="en-US" sz="1300" dirty="0" err="1">
                <a:effectLst/>
                <a:latin typeface="+mj-lt"/>
                <a:ea typeface="+mj-ea"/>
                <a:cs typeface="+mj-cs"/>
              </a:rPr>
              <a:t>jednací</a:t>
            </a:r>
            <a:r>
              <a:rPr lang="en-US" sz="1300" dirty="0">
                <a:effectLst/>
                <a:latin typeface="+mj-lt"/>
                <a:ea typeface="+mj-ea"/>
                <a:cs typeface="+mj-cs"/>
              </a:rPr>
              <a:t> </a:t>
            </a:r>
            <a:r>
              <a:rPr lang="en-US" sz="1300" dirty="0" err="1">
                <a:effectLst/>
                <a:latin typeface="+mj-lt"/>
                <a:ea typeface="+mj-ea"/>
                <a:cs typeface="+mj-cs"/>
              </a:rPr>
              <a:t>síni</a:t>
            </a:r>
            <a:r>
              <a:rPr lang="en-US" sz="1300" dirty="0">
                <a:effectLst/>
                <a:latin typeface="+mj-lt"/>
                <a:ea typeface="+mj-ea"/>
                <a:cs typeface="+mj-cs"/>
              </a:rPr>
              <a:t>. </a:t>
            </a:r>
            <a:r>
              <a:rPr lang="en-US" sz="1300" dirty="0" err="1">
                <a:effectLst/>
                <a:latin typeface="+mj-lt"/>
                <a:ea typeface="+mj-ea"/>
                <a:cs typeface="+mj-cs"/>
              </a:rPr>
              <a:t>Jestliže</a:t>
            </a:r>
            <a:r>
              <a:rPr lang="en-US" sz="1300" dirty="0">
                <a:effectLst/>
                <a:latin typeface="+mj-lt"/>
                <a:ea typeface="+mj-ea"/>
                <a:cs typeface="+mj-cs"/>
              </a:rPr>
              <a:t> </a:t>
            </a:r>
            <a:r>
              <a:rPr lang="en-US" sz="1300" dirty="0" err="1">
                <a:effectLst/>
                <a:latin typeface="+mj-lt"/>
                <a:ea typeface="+mj-ea"/>
                <a:cs typeface="+mj-cs"/>
              </a:rPr>
              <a:t>není</a:t>
            </a:r>
            <a:r>
              <a:rPr lang="en-US" sz="1300" dirty="0">
                <a:effectLst/>
                <a:latin typeface="+mj-lt"/>
                <a:ea typeface="+mj-ea"/>
                <a:cs typeface="+mj-cs"/>
              </a:rPr>
              <a:t> k </a:t>
            </a:r>
            <a:r>
              <a:rPr lang="en-US" sz="1300" dirty="0" err="1">
                <a:effectLst/>
                <a:latin typeface="+mj-lt"/>
                <a:ea typeface="+mj-ea"/>
                <a:cs typeface="+mj-cs"/>
              </a:rPr>
              <a:t>dispozici</a:t>
            </a:r>
            <a:r>
              <a:rPr lang="en-US" sz="1300" dirty="0">
                <a:effectLst/>
                <a:latin typeface="+mj-lt"/>
                <a:ea typeface="+mj-ea"/>
                <a:cs typeface="+mj-cs"/>
              </a:rPr>
              <a:t> </a:t>
            </a:r>
            <a:r>
              <a:rPr lang="en-US" sz="1300" dirty="0" err="1">
                <a:effectLst/>
                <a:latin typeface="+mj-lt"/>
                <a:ea typeface="+mj-ea"/>
                <a:cs typeface="+mj-cs"/>
              </a:rPr>
              <a:t>poradní</a:t>
            </a:r>
            <a:r>
              <a:rPr lang="en-US" sz="1300" dirty="0">
                <a:effectLst/>
                <a:latin typeface="+mj-lt"/>
                <a:ea typeface="+mj-ea"/>
                <a:cs typeface="+mj-cs"/>
              </a:rPr>
              <a:t> </a:t>
            </a:r>
            <a:r>
              <a:rPr lang="en-US" sz="1300" dirty="0" err="1">
                <a:effectLst/>
                <a:latin typeface="+mj-lt"/>
                <a:ea typeface="+mj-ea"/>
                <a:cs typeface="+mj-cs"/>
              </a:rPr>
              <a:t>síň</a:t>
            </a:r>
            <a:r>
              <a:rPr lang="en-US" sz="1300" dirty="0">
                <a:effectLst/>
                <a:latin typeface="+mj-lt"/>
                <a:ea typeface="+mj-ea"/>
                <a:cs typeface="+mj-cs"/>
              </a:rPr>
              <a:t>, </a:t>
            </a:r>
            <a:r>
              <a:rPr lang="en-US" sz="1300" dirty="0" err="1">
                <a:effectLst/>
                <a:latin typeface="+mj-lt"/>
                <a:ea typeface="+mj-ea"/>
                <a:cs typeface="+mj-cs"/>
              </a:rPr>
              <a:t>musí</a:t>
            </a:r>
            <a:r>
              <a:rPr lang="en-US" sz="1300" dirty="0">
                <a:effectLst/>
                <a:latin typeface="+mj-lt"/>
                <a:ea typeface="+mj-ea"/>
                <a:cs typeface="+mj-cs"/>
              </a:rPr>
              <a:t> </a:t>
            </a:r>
            <a:r>
              <a:rPr lang="en-US" sz="1300" dirty="0" err="1">
                <a:effectLst/>
                <a:latin typeface="+mj-lt"/>
                <a:ea typeface="+mj-ea"/>
                <a:cs typeface="+mj-cs"/>
              </a:rPr>
              <a:t>být</a:t>
            </a:r>
            <a:r>
              <a:rPr lang="en-US" sz="1300" dirty="0">
                <a:effectLst/>
                <a:latin typeface="+mj-lt"/>
                <a:ea typeface="+mj-ea"/>
                <a:cs typeface="+mj-cs"/>
              </a:rPr>
              <a:t> </a:t>
            </a:r>
            <a:r>
              <a:rPr lang="en-US" sz="1300" dirty="0" err="1">
                <a:effectLst/>
                <a:latin typeface="+mj-lt"/>
                <a:ea typeface="+mj-ea"/>
                <a:cs typeface="+mj-cs"/>
              </a:rPr>
              <a:t>soudní</a:t>
            </a:r>
            <a:r>
              <a:rPr lang="en-US" sz="1300" dirty="0">
                <a:effectLst/>
                <a:latin typeface="+mj-lt"/>
                <a:ea typeface="+mj-ea"/>
                <a:cs typeface="+mj-cs"/>
              </a:rPr>
              <a:t> </a:t>
            </a:r>
            <a:r>
              <a:rPr lang="en-US" sz="1300" dirty="0" err="1">
                <a:effectLst/>
                <a:latin typeface="+mj-lt"/>
                <a:ea typeface="+mj-ea"/>
                <a:cs typeface="+mj-cs"/>
              </a:rPr>
              <a:t>osoby</a:t>
            </a:r>
            <a:r>
              <a:rPr lang="en-US" sz="1300" dirty="0">
                <a:effectLst/>
                <a:latin typeface="+mj-lt"/>
                <a:ea typeface="+mj-ea"/>
                <a:cs typeface="+mj-cs"/>
              </a:rPr>
              <a:t> v </a:t>
            </a:r>
            <a:r>
              <a:rPr lang="en-US" sz="1300" dirty="0" err="1">
                <a:effectLst/>
                <a:latin typeface="+mj-lt"/>
                <a:ea typeface="+mj-ea"/>
                <a:cs typeface="+mj-cs"/>
              </a:rPr>
              <a:t>úředním</a:t>
            </a:r>
            <a:r>
              <a:rPr lang="en-US" sz="1300" dirty="0">
                <a:effectLst/>
                <a:latin typeface="+mj-lt"/>
                <a:ea typeface="+mj-ea"/>
                <a:cs typeface="+mj-cs"/>
              </a:rPr>
              <a:t> </a:t>
            </a:r>
            <a:r>
              <a:rPr lang="en-US" sz="1300" dirty="0" err="1">
                <a:effectLst/>
                <a:latin typeface="+mj-lt"/>
                <a:ea typeface="+mj-ea"/>
                <a:cs typeface="+mj-cs"/>
              </a:rPr>
              <a:t>oděvu</a:t>
            </a:r>
            <a:r>
              <a:rPr lang="en-US" sz="1300" dirty="0">
                <a:effectLst/>
                <a:latin typeface="+mj-lt"/>
                <a:ea typeface="+mj-ea"/>
                <a:cs typeface="+mj-cs"/>
              </a:rPr>
              <a:t> a </a:t>
            </a:r>
            <a:r>
              <a:rPr lang="en-US" sz="1300" dirty="0" err="1">
                <a:effectLst/>
                <a:latin typeface="+mj-lt"/>
                <a:ea typeface="+mj-ea"/>
                <a:cs typeface="+mj-cs"/>
              </a:rPr>
              <a:t>na</a:t>
            </a:r>
            <a:r>
              <a:rPr lang="en-US" sz="1300" dirty="0">
                <a:effectLst/>
                <a:latin typeface="+mj-lt"/>
                <a:ea typeface="+mj-ea"/>
                <a:cs typeface="+mj-cs"/>
              </a:rPr>
              <a:t> </a:t>
            </a:r>
            <a:r>
              <a:rPr lang="en-US" sz="1300" dirty="0" err="1">
                <a:effectLst/>
                <a:latin typeface="+mj-lt"/>
                <a:ea typeface="+mj-ea"/>
                <a:cs typeface="+mj-cs"/>
              </a:rPr>
              <a:t>svých</a:t>
            </a:r>
            <a:r>
              <a:rPr lang="en-US" sz="1300" dirty="0">
                <a:effectLst/>
                <a:latin typeface="+mj-lt"/>
                <a:ea typeface="+mj-ea"/>
                <a:cs typeface="+mj-cs"/>
              </a:rPr>
              <a:t> </a:t>
            </a:r>
            <a:r>
              <a:rPr lang="en-US" sz="1300" dirty="0" err="1">
                <a:effectLst/>
                <a:latin typeface="+mj-lt"/>
                <a:ea typeface="+mj-ea"/>
                <a:cs typeface="+mj-cs"/>
              </a:rPr>
              <a:t>místech</a:t>
            </a:r>
            <a:r>
              <a:rPr lang="en-US" sz="1300" dirty="0">
                <a:effectLst/>
                <a:latin typeface="+mj-lt"/>
                <a:ea typeface="+mj-ea"/>
                <a:cs typeface="+mj-cs"/>
              </a:rPr>
              <a:t> </a:t>
            </a:r>
            <a:r>
              <a:rPr lang="en-US" sz="1300" dirty="0" err="1">
                <a:effectLst/>
                <a:latin typeface="+mj-lt"/>
                <a:ea typeface="+mj-ea"/>
                <a:cs typeface="+mj-cs"/>
              </a:rPr>
              <a:t>již</a:t>
            </a:r>
            <a:r>
              <a:rPr lang="en-US" sz="1300" dirty="0">
                <a:effectLst/>
                <a:latin typeface="+mj-lt"/>
                <a:ea typeface="+mj-ea"/>
                <a:cs typeface="+mj-cs"/>
              </a:rPr>
              <a:t> </a:t>
            </a:r>
            <a:r>
              <a:rPr lang="en-US" sz="1300" dirty="0" err="1">
                <a:effectLst/>
                <a:latin typeface="+mj-lt"/>
                <a:ea typeface="+mj-ea"/>
                <a:cs typeface="+mj-cs"/>
              </a:rPr>
              <a:t>při</a:t>
            </a:r>
            <a:r>
              <a:rPr lang="en-US" sz="1300" dirty="0">
                <a:effectLst/>
                <a:latin typeface="+mj-lt"/>
                <a:ea typeface="+mj-ea"/>
                <a:cs typeface="+mj-cs"/>
              </a:rPr>
              <a:t> </a:t>
            </a:r>
            <a:r>
              <a:rPr lang="en-US" sz="1300" dirty="0" err="1">
                <a:effectLst/>
                <a:latin typeface="+mj-lt"/>
                <a:ea typeface="+mj-ea"/>
                <a:cs typeface="+mj-cs"/>
              </a:rPr>
              <a:t>vyvolání</a:t>
            </a:r>
            <a:r>
              <a:rPr lang="en-US" sz="1300" dirty="0">
                <a:effectLst/>
                <a:latin typeface="+mj-lt"/>
                <a:ea typeface="+mj-ea"/>
                <a:cs typeface="+mj-cs"/>
              </a:rPr>
              <a:t> </a:t>
            </a:r>
            <a:r>
              <a:rPr lang="en-US" sz="1300" dirty="0" err="1">
                <a:effectLst/>
                <a:latin typeface="+mj-lt"/>
                <a:ea typeface="+mj-ea"/>
                <a:cs typeface="+mj-cs"/>
              </a:rPr>
              <a:t>věci</a:t>
            </a:r>
            <a:r>
              <a:rPr lang="en-US" sz="1300" dirty="0">
                <a:effectLst/>
                <a:latin typeface="+mj-lt"/>
                <a:ea typeface="+mj-ea"/>
                <a:cs typeface="+mj-cs"/>
              </a:rPr>
              <a:t>.</a:t>
            </a:r>
          </a:p>
          <a:p>
            <a:pPr>
              <a:lnSpc>
                <a:spcPct val="90000"/>
              </a:lnSpc>
              <a:spcBef>
                <a:spcPts val="1000"/>
              </a:spcBef>
              <a:buClr>
                <a:schemeClr val="bg2">
                  <a:lumMod val="40000"/>
                  <a:lumOff val="60000"/>
                </a:schemeClr>
              </a:buClr>
              <a:buSzPct val="80000"/>
              <a:buFont typeface="Wingdings 3" charset="2"/>
              <a:buChar char=""/>
            </a:pPr>
            <a:r>
              <a:rPr lang="en-US" sz="1300" dirty="0">
                <a:effectLst/>
                <a:latin typeface="+mj-lt"/>
                <a:ea typeface="+mj-ea"/>
                <a:cs typeface="+mj-cs"/>
              </a:rPr>
              <a:t>K </a:t>
            </a:r>
            <a:r>
              <a:rPr lang="en-US" sz="1300" dirty="0" err="1">
                <a:effectLst/>
                <a:latin typeface="+mj-lt"/>
                <a:ea typeface="+mj-ea"/>
                <a:cs typeface="+mj-cs"/>
              </a:rPr>
              <a:t>senátu</a:t>
            </a:r>
            <a:r>
              <a:rPr lang="en-US" sz="1300" dirty="0">
                <a:effectLst/>
                <a:latin typeface="+mj-lt"/>
                <a:ea typeface="+mj-ea"/>
                <a:cs typeface="+mj-cs"/>
              </a:rPr>
              <a:t> (</a:t>
            </a:r>
            <a:r>
              <a:rPr lang="en-US" sz="1300" dirty="0" err="1">
                <a:effectLst/>
                <a:latin typeface="+mj-lt"/>
                <a:ea typeface="+mj-ea"/>
                <a:cs typeface="+mj-cs"/>
              </a:rPr>
              <a:t>samosoudci</a:t>
            </a:r>
            <a:r>
              <a:rPr lang="en-US" sz="1300" dirty="0">
                <a:effectLst/>
                <a:latin typeface="+mj-lt"/>
                <a:ea typeface="+mj-ea"/>
                <a:cs typeface="+mj-cs"/>
              </a:rPr>
              <a:t>) se </a:t>
            </a:r>
            <a:r>
              <a:rPr lang="en-US" sz="1300" dirty="0" err="1">
                <a:effectLst/>
                <a:latin typeface="+mj-lt"/>
                <a:ea typeface="+mj-ea"/>
                <a:cs typeface="+mj-cs"/>
              </a:rPr>
              <a:t>mluví</a:t>
            </a:r>
            <a:r>
              <a:rPr lang="en-US" sz="1300" dirty="0">
                <a:effectLst/>
                <a:latin typeface="+mj-lt"/>
                <a:ea typeface="+mj-ea"/>
                <a:cs typeface="+mj-cs"/>
              </a:rPr>
              <a:t> </a:t>
            </a:r>
            <a:r>
              <a:rPr lang="en-US" sz="1300" dirty="0" err="1">
                <a:effectLst/>
                <a:latin typeface="+mj-lt"/>
                <a:ea typeface="+mj-ea"/>
                <a:cs typeface="+mj-cs"/>
              </a:rPr>
              <a:t>jen</a:t>
            </a:r>
            <a:r>
              <a:rPr lang="en-US" sz="1300" dirty="0">
                <a:effectLst/>
                <a:latin typeface="+mj-lt"/>
                <a:ea typeface="+mj-ea"/>
                <a:cs typeface="+mj-cs"/>
              </a:rPr>
              <a:t> </a:t>
            </a:r>
            <a:r>
              <a:rPr lang="en-US" sz="1300" dirty="0" err="1">
                <a:effectLst/>
                <a:latin typeface="+mj-lt"/>
                <a:ea typeface="+mj-ea"/>
                <a:cs typeface="+mj-cs"/>
              </a:rPr>
              <a:t>ve</a:t>
            </a:r>
            <a:r>
              <a:rPr lang="en-US" sz="1300" dirty="0">
                <a:effectLst/>
                <a:latin typeface="+mj-lt"/>
                <a:ea typeface="+mj-ea"/>
                <a:cs typeface="+mj-cs"/>
              </a:rPr>
              <a:t> </a:t>
            </a:r>
            <a:r>
              <a:rPr lang="en-US" sz="1300" dirty="0" err="1">
                <a:effectLst/>
                <a:latin typeface="+mj-lt"/>
                <a:ea typeface="+mj-ea"/>
                <a:cs typeface="+mj-cs"/>
              </a:rPr>
              <a:t>stoje</a:t>
            </a:r>
            <a:r>
              <a:rPr lang="en-US" sz="1300" dirty="0">
                <a:effectLst/>
                <a:latin typeface="+mj-lt"/>
                <a:ea typeface="+mj-ea"/>
                <a:cs typeface="+mj-cs"/>
              </a:rPr>
              <a:t>. </a:t>
            </a:r>
            <a:r>
              <a:rPr lang="en-US" sz="1300" dirty="0" err="1">
                <a:effectLst/>
                <a:latin typeface="+mj-lt"/>
                <a:ea typeface="+mj-ea"/>
                <a:cs typeface="+mj-cs"/>
              </a:rPr>
              <a:t>Předseda</a:t>
            </a:r>
            <a:r>
              <a:rPr lang="en-US" sz="1300" dirty="0">
                <a:effectLst/>
                <a:latin typeface="+mj-lt"/>
                <a:ea typeface="+mj-ea"/>
                <a:cs typeface="+mj-cs"/>
              </a:rPr>
              <a:t> </a:t>
            </a:r>
            <a:r>
              <a:rPr lang="en-US" sz="1300" dirty="0" err="1">
                <a:effectLst/>
                <a:latin typeface="+mj-lt"/>
                <a:ea typeface="+mj-ea"/>
                <a:cs typeface="+mj-cs"/>
              </a:rPr>
              <a:t>senátu</a:t>
            </a:r>
            <a:r>
              <a:rPr lang="en-US" sz="1300" dirty="0">
                <a:effectLst/>
                <a:latin typeface="+mj-lt"/>
                <a:ea typeface="+mj-ea"/>
                <a:cs typeface="+mj-cs"/>
              </a:rPr>
              <a:t> (</a:t>
            </a:r>
            <a:r>
              <a:rPr lang="en-US" sz="1300" dirty="0" err="1">
                <a:effectLst/>
                <a:latin typeface="+mj-lt"/>
                <a:ea typeface="+mj-ea"/>
                <a:cs typeface="+mj-cs"/>
              </a:rPr>
              <a:t>samosoudce</a:t>
            </a:r>
            <a:r>
              <a:rPr lang="en-US" sz="1300" dirty="0">
                <a:effectLst/>
                <a:latin typeface="+mj-lt"/>
                <a:ea typeface="+mj-ea"/>
                <a:cs typeface="+mj-cs"/>
              </a:rPr>
              <a:t>) </a:t>
            </a:r>
            <a:r>
              <a:rPr lang="en-US" sz="1300" dirty="0" err="1">
                <a:effectLst/>
                <a:latin typeface="+mj-lt"/>
                <a:ea typeface="+mj-ea"/>
                <a:cs typeface="+mj-cs"/>
              </a:rPr>
              <a:t>však</a:t>
            </a:r>
            <a:r>
              <a:rPr lang="en-US" sz="1300" dirty="0">
                <a:effectLst/>
                <a:latin typeface="+mj-lt"/>
                <a:ea typeface="+mj-ea"/>
                <a:cs typeface="+mj-cs"/>
              </a:rPr>
              <a:t> </a:t>
            </a:r>
            <a:r>
              <a:rPr lang="en-US" sz="1300" dirty="0" err="1">
                <a:effectLst/>
                <a:latin typeface="+mj-lt"/>
                <a:ea typeface="+mj-ea"/>
                <a:cs typeface="+mj-cs"/>
              </a:rPr>
              <a:t>může</a:t>
            </a:r>
            <a:r>
              <a:rPr lang="en-US" sz="1300" dirty="0">
                <a:effectLst/>
                <a:latin typeface="+mj-lt"/>
                <a:ea typeface="+mj-ea"/>
                <a:cs typeface="+mj-cs"/>
              </a:rPr>
              <a:t> </a:t>
            </a:r>
            <a:r>
              <a:rPr lang="en-US" sz="1300" dirty="0" err="1">
                <a:effectLst/>
                <a:latin typeface="+mj-lt"/>
                <a:ea typeface="+mj-ea"/>
                <a:cs typeface="+mj-cs"/>
              </a:rPr>
              <a:t>dovolit</a:t>
            </a:r>
            <a:r>
              <a:rPr lang="en-US" sz="1300" dirty="0">
                <a:effectLst/>
                <a:latin typeface="+mj-lt"/>
                <a:ea typeface="+mj-ea"/>
                <a:cs typeface="+mj-cs"/>
              </a:rPr>
              <a:t> </a:t>
            </a:r>
            <a:r>
              <a:rPr lang="en-US" sz="1300" dirty="0" err="1">
                <a:effectLst/>
                <a:latin typeface="+mj-lt"/>
                <a:ea typeface="+mj-ea"/>
                <a:cs typeface="+mj-cs"/>
              </a:rPr>
              <a:t>osobám</a:t>
            </a:r>
            <a:r>
              <a:rPr lang="en-US" sz="1300" dirty="0">
                <a:effectLst/>
                <a:latin typeface="+mj-lt"/>
                <a:ea typeface="+mj-ea"/>
                <a:cs typeface="+mj-cs"/>
              </a:rPr>
              <a:t>, </a:t>
            </a:r>
            <a:r>
              <a:rPr lang="en-US" sz="1300" dirty="0" err="1">
                <a:effectLst/>
                <a:latin typeface="+mj-lt"/>
                <a:ea typeface="+mj-ea"/>
                <a:cs typeface="+mj-cs"/>
              </a:rPr>
              <a:t>jejichž</a:t>
            </a:r>
            <a:r>
              <a:rPr lang="en-US" sz="1300" dirty="0">
                <a:effectLst/>
                <a:latin typeface="+mj-lt"/>
                <a:ea typeface="+mj-ea"/>
                <a:cs typeface="+mj-cs"/>
              </a:rPr>
              <a:t> </a:t>
            </a:r>
            <a:r>
              <a:rPr lang="en-US" sz="1300" dirty="0" err="1">
                <a:effectLst/>
                <a:latin typeface="+mj-lt"/>
                <a:ea typeface="+mj-ea"/>
                <a:cs typeface="+mj-cs"/>
              </a:rPr>
              <a:t>věk</a:t>
            </a:r>
            <a:r>
              <a:rPr lang="en-US" sz="1300" dirty="0">
                <a:effectLst/>
                <a:latin typeface="+mj-lt"/>
                <a:ea typeface="+mj-ea"/>
                <a:cs typeface="+mj-cs"/>
              </a:rPr>
              <a:t> </a:t>
            </a:r>
            <a:r>
              <a:rPr lang="en-US" sz="1300" dirty="0" err="1">
                <a:effectLst/>
                <a:latin typeface="+mj-lt"/>
                <a:ea typeface="+mj-ea"/>
                <a:cs typeface="+mj-cs"/>
              </a:rPr>
              <a:t>nebo</a:t>
            </a:r>
            <a:r>
              <a:rPr lang="en-US" sz="1300" dirty="0">
                <a:effectLst/>
                <a:latin typeface="+mj-lt"/>
                <a:ea typeface="+mj-ea"/>
                <a:cs typeface="+mj-cs"/>
              </a:rPr>
              <a:t> </a:t>
            </a:r>
            <a:r>
              <a:rPr lang="en-US" sz="1300" dirty="0" err="1">
                <a:effectLst/>
                <a:latin typeface="+mj-lt"/>
                <a:ea typeface="+mj-ea"/>
                <a:cs typeface="+mj-cs"/>
              </a:rPr>
              <a:t>zdravotní</a:t>
            </a:r>
            <a:r>
              <a:rPr lang="en-US" sz="1300" dirty="0">
                <a:effectLst/>
                <a:latin typeface="+mj-lt"/>
                <a:ea typeface="+mj-ea"/>
                <a:cs typeface="+mj-cs"/>
              </a:rPr>
              <a:t> </a:t>
            </a:r>
            <a:r>
              <a:rPr lang="en-US" sz="1300" dirty="0" err="1">
                <a:effectLst/>
                <a:latin typeface="+mj-lt"/>
                <a:ea typeface="+mj-ea"/>
                <a:cs typeface="+mj-cs"/>
              </a:rPr>
              <a:t>stav</a:t>
            </a:r>
            <a:r>
              <a:rPr lang="en-US" sz="1300" dirty="0">
                <a:effectLst/>
                <a:latin typeface="+mj-lt"/>
                <a:ea typeface="+mj-ea"/>
                <a:cs typeface="+mj-cs"/>
              </a:rPr>
              <a:t> to </a:t>
            </a:r>
            <a:r>
              <a:rPr lang="en-US" sz="1300" dirty="0" err="1">
                <a:effectLst/>
                <a:latin typeface="+mj-lt"/>
                <a:ea typeface="+mj-ea"/>
                <a:cs typeface="+mj-cs"/>
              </a:rPr>
              <a:t>odůvodňuje</a:t>
            </a:r>
            <a:r>
              <a:rPr lang="en-US" sz="1300" dirty="0">
                <a:effectLst/>
                <a:latin typeface="+mj-lt"/>
                <a:ea typeface="+mj-ea"/>
                <a:cs typeface="+mj-cs"/>
              </a:rPr>
              <a:t>, aby </a:t>
            </a:r>
            <a:r>
              <a:rPr lang="en-US" sz="1300" dirty="0" err="1">
                <a:effectLst/>
                <a:latin typeface="+mj-lt"/>
                <a:ea typeface="+mj-ea"/>
                <a:cs typeface="+mj-cs"/>
              </a:rPr>
              <a:t>při</a:t>
            </a:r>
            <a:r>
              <a:rPr lang="en-US" sz="1300" dirty="0">
                <a:effectLst/>
                <a:latin typeface="+mj-lt"/>
                <a:ea typeface="+mj-ea"/>
                <a:cs typeface="+mj-cs"/>
              </a:rPr>
              <a:t> </a:t>
            </a:r>
            <a:r>
              <a:rPr lang="en-US" sz="1300" dirty="0" err="1">
                <a:effectLst/>
                <a:latin typeface="+mj-lt"/>
                <a:ea typeface="+mj-ea"/>
                <a:cs typeface="+mj-cs"/>
              </a:rPr>
              <a:t>přednesech</a:t>
            </a:r>
            <a:r>
              <a:rPr lang="en-US" sz="1300" dirty="0">
                <a:effectLst/>
                <a:latin typeface="+mj-lt"/>
                <a:ea typeface="+mj-ea"/>
                <a:cs typeface="+mj-cs"/>
              </a:rPr>
              <a:t> </a:t>
            </a:r>
            <a:r>
              <a:rPr lang="en-US" sz="1300" dirty="0" err="1">
                <a:effectLst/>
                <a:latin typeface="+mj-lt"/>
                <a:ea typeface="+mj-ea"/>
                <a:cs typeface="+mj-cs"/>
              </a:rPr>
              <a:t>i</a:t>
            </a:r>
            <a:r>
              <a:rPr lang="en-US" sz="1300" dirty="0">
                <a:effectLst/>
                <a:latin typeface="+mj-lt"/>
                <a:ea typeface="+mj-ea"/>
                <a:cs typeface="+mj-cs"/>
              </a:rPr>
              <a:t> </a:t>
            </a:r>
            <a:r>
              <a:rPr lang="en-US" sz="1300" dirty="0" err="1">
                <a:effectLst/>
                <a:latin typeface="+mj-lt"/>
                <a:ea typeface="+mj-ea"/>
                <a:cs typeface="+mj-cs"/>
              </a:rPr>
              <a:t>výpovědi</a:t>
            </a:r>
            <a:r>
              <a:rPr lang="en-US" sz="1300" dirty="0">
                <a:effectLst/>
                <a:latin typeface="+mj-lt"/>
                <a:ea typeface="+mj-ea"/>
                <a:cs typeface="+mj-cs"/>
              </a:rPr>
              <a:t> </a:t>
            </a:r>
            <a:r>
              <a:rPr lang="en-US" sz="1300" dirty="0" err="1">
                <a:effectLst/>
                <a:latin typeface="+mj-lt"/>
                <a:ea typeface="+mj-ea"/>
                <a:cs typeface="+mj-cs"/>
              </a:rPr>
              <a:t>seděly</a:t>
            </a:r>
            <a:r>
              <a:rPr lang="en-US" sz="1300" dirty="0">
                <a:effectLst/>
                <a:latin typeface="+mj-lt"/>
                <a:ea typeface="+mj-ea"/>
                <a:cs typeface="+mj-cs"/>
              </a:rPr>
              <a:t>.</a:t>
            </a:r>
          </a:p>
          <a:p>
            <a:pPr>
              <a:lnSpc>
                <a:spcPct val="90000"/>
              </a:lnSpc>
              <a:spcBef>
                <a:spcPts val="1000"/>
              </a:spcBef>
              <a:buClr>
                <a:schemeClr val="bg2">
                  <a:lumMod val="40000"/>
                  <a:lumOff val="60000"/>
                </a:schemeClr>
              </a:buClr>
              <a:buSzPct val="80000"/>
              <a:buFont typeface="Wingdings 3" charset="2"/>
              <a:buChar char=""/>
            </a:pPr>
            <a:r>
              <a:rPr lang="en-US" sz="1300" dirty="0">
                <a:effectLst/>
                <a:latin typeface="+mj-lt"/>
                <a:ea typeface="+mj-ea"/>
                <a:cs typeface="+mj-cs"/>
              </a:rPr>
              <a:t> </a:t>
            </a:r>
          </a:p>
          <a:p>
            <a:pPr>
              <a:lnSpc>
                <a:spcPct val="90000"/>
              </a:lnSpc>
              <a:spcBef>
                <a:spcPts val="1000"/>
              </a:spcBef>
              <a:buClr>
                <a:schemeClr val="bg2">
                  <a:lumMod val="40000"/>
                  <a:lumOff val="60000"/>
                </a:schemeClr>
              </a:buClr>
              <a:buSzPct val="80000"/>
              <a:buFont typeface="Wingdings 3" charset="2"/>
              <a:buChar char=""/>
            </a:pPr>
            <a:r>
              <a:rPr lang="en-US" sz="1300" dirty="0">
                <a:effectLst/>
                <a:latin typeface="+mj-lt"/>
                <a:ea typeface="+mj-ea"/>
                <a:cs typeface="+mj-cs"/>
              </a:rPr>
              <a:t>Ve </a:t>
            </a:r>
            <a:r>
              <a:rPr lang="en-US" sz="1300" dirty="0" err="1">
                <a:effectLst/>
                <a:latin typeface="+mj-lt"/>
                <a:ea typeface="+mj-ea"/>
                <a:cs typeface="+mj-cs"/>
              </a:rPr>
              <a:t>stoje</a:t>
            </a:r>
            <a:r>
              <a:rPr lang="en-US" sz="1300" dirty="0">
                <a:effectLst/>
                <a:latin typeface="+mj-lt"/>
                <a:ea typeface="+mj-ea"/>
                <a:cs typeface="+mj-cs"/>
              </a:rPr>
              <a:t> </a:t>
            </a:r>
            <a:r>
              <a:rPr lang="en-US" sz="1300" dirty="0" err="1">
                <a:effectLst/>
                <a:latin typeface="+mj-lt"/>
                <a:ea typeface="+mj-ea"/>
                <a:cs typeface="+mj-cs"/>
              </a:rPr>
              <a:t>vyslechnou</a:t>
            </a:r>
            <a:r>
              <a:rPr lang="en-US" sz="1300" dirty="0">
                <a:effectLst/>
                <a:latin typeface="+mj-lt"/>
                <a:ea typeface="+mj-ea"/>
                <a:cs typeface="+mj-cs"/>
              </a:rPr>
              <a:t> </a:t>
            </a:r>
            <a:r>
              <a:rPr lang="en-US" sz="1300" dirty="0" err="1">
                <a:effectLst/>
                <a:latin typeface="+mj-lt"/>
                <a:ea typeface="+mj-ea"/>
                <a:cs typeface="+mj-cs"/>
              </a:rPr>
              <a:t>všichni</a:t>
            </a:r>
            <a:r>
              <a:rPr lang="en-US" sz="1300" dirty="0">
                <a:effectLst/>
                <a:latin typeface="+mj-lt"/>
                <a:ea typeface="+mj-ea"/>
                <a:cs typeface="+mj-cs"/>
              </a:rPr>
              <a:t> </a:t>
            </a:r>
            <a:r>
              <a:rPr lang="en-US" sz="1300" dirty="0" err="1">
                <a:effectLst/>
                <a:latin typeface="+mj-lt"/>
                <a:ea typeface="+mj-ea"/>
                <a:cs typeface="+mj-cs"/>
              </a:rPr>
              <a:t>přítomní</a:t>
            </a:r>
            <a:r>
              <a:rPr lang="en-US" sz="1300" dirty="0">
                <a:effectLst/>
                <a:latin typeface="+mj-lt"/>
                <a:ea typeface="+mj-ea"/>
                <a:cs typeface="+mj-cs"/>
              </a:rPr>
              <a:t>, </a:t>
            </a:r>
            <a:r>
              <a:rPr lang="en-US" sz="1300" dirty="0" err="1">
                <a:effectLst/>
                <a:latin typeface="+mj-lt"/>
                <a:ea typeface="+mj-ea"/>
                <a:cs typeface="+mj-cs"/>
              </a:rPr>
              <a:t>včetně</a:t>
            </a:r>
            <a:r>
              <a:rPr lang="en-US" sz="1300" dirty="0">
                <a:effectLst/>
                <a:latin typeface="+mj-lt"/>
                <a:ea typeface="+mj-ea"/>
                <a:cs typeface="+mj-cs"/>
              </a:rPr>
              <a:t> </a:t>
            </a:r>
            <a:r>
              <a:rPr lang="en-US" sz="1300" dirty="0" err="1">
                <a:effectLst/>
                <a:latin typeface="+mj-lt"/>
                <a:ea typeface="+mj-ea"/>
                <a:cs typeface="+mj-cs"/>
              </a:rPr>
              <a:t>soudních</a:t>
            </a:r>
            <a:r>
              <a:rPr lang="en-US" sz="1300" dirty="0">
                <a:effectLst/>
                <a:latin typeface="+mj-lt"/>
                <a:ea typeface="+mj-ea"/>
                <a:cs typeface="+mj-cs"/>
              </a:rPr>
              <a:t> </a:t>
            </a:r>
            <a:r>
              <a:rPr lang="en-US" sz="1300" dirty="0" err="1">
                <a:effectLst/>
                <a:latin typeface="+mj-lt"/>
                <a:ea typeface="+mj-ea"/>
                <a:cs typeface="+mj-cs"/>
              </a:rPr>
              <a:t>osob</a:t>
            </a:r>
            <a:r>
              <a:rPr lang="en-US" sz="1300" dirty="0">
                <a:effectLst/>
                <a:latin typeface="+mj-lt"/>
                <a:ea typeface="+mj-ea"/>
                <a:cs typeface="+mj-cs"/>
              </a:rPr>
              <a:t>, </a:t>
            </a:r>
            <a:r>
              <a:rPr lang="en-US" sz="1300" dirty="0" err="1">
                <a:effectLst/>
                <a:latin typeface="+mj-lt"/>
                <a:ea typeface="+mj-ea"/>
                <a:cs typeface="+mj-cs"/>
              </a:rPr>
              <a:t>vyhlášení</a:t>
            </a:r>
            <a:r>
              <a:rPr lang="en-US" sz="1300" dirty="0">
                <a:effectLst/>
                <a:latin typeface="+mj-lt"/>
                <a:ea typeface="+mj-ea"/>
                <a:cs typeface="+mj-cs"/>
              </a:rPr>
              <a:t> </a:t>
            </a:r>
            <a:r>
              <a:rPr lang="en-US" sz="1300" dirty="0" err="1">
                <a:effectLst/>
                <a:latin typeface="+mj-lt"/>
                <a:ea typeface="+mj-ea"/>
                <a:cs typeface="+mj-cs"/>
              </a:rPr>
              <a:t>výroku</a:t>
            </a:r>
            <a:r>
              <a:rPr lang="en-US" sz="1300" dirty="0">
                <a:effectLst/>
                <a:latin typeface="+mj-lt"/>
                <a:ea typeface="+mj-ea"/>
                <a:cs typeface="+mj-cs"/>
              </a:rPr>
              <a:t> </a:t>
            </a:r>
            <a:r>
              <a:rPr lang="en-US" sz="1300" dirty="0" err="1">
                <a:effectLst/>
                <a:latin typeface="+mj-lt"/>
                <a:ea typeface="+mj-ea"/>
                <a:cs typeface="+mj-cs"/>
              </a:rPr>
              <a:t>rozsudku</a:t>
            </a:r>
            <a:r>
              <a:rPr lang="en-US" sz="1300" dirty="0">
                <a:effectLst/>
                <a:latin typeface="+mj-lt"/>
                <a:ea typeface="+mj-ea"/>
                <a:cs typeface="+mj-cs"/>
              </a:rPr>
              <a:t>. </a:t>
            </a:r>
            <a:r>
              <a:rPr lang="en-US" sz="1300" dirty="0" err="1">
                <a:effectLst/>
                <a:latin typeface="+mj-lt"/>
                <a:ea typeface="+mj-ea"/>
                <a:cs typeface="+mj-cs"/>
              </a:rPr>
              <a:t>Jinak</a:t>
            </a:r>
            <a:r>
              <a:rPr lang="en-US" sz="1300" dirty="0">
                <a:effectLst/>
                <a:latin typeface="+mj-lt"/>
                <a:ea typeface="+mj-ea"/>
                <a:cs typeface="+mj-cs"/>
              </a:rPr>
              <a:t> </a:t>
            </a:r>
            <a:r>
              <a:rPr lang="en-US" sz="1300" dirty="0" err="1">
                <a:effectLst/>
                <a:latin typeface="+mj-lt"/>
                <a:ea typeface="+mj-ea"/>
                <a:cs typeface="+mj-cs"/>
              </a:rPr>
              <a:t>během</a:t>
            </a:r>
            <a:r>
              <a:rPr lang="en-US" sz="1300" dirty="0">
                <a:effectLst/>
                <a:latin typeface="+mj-lt"/>
                <a:ea typeface="+mj-ea"/>
                <a:cs typeface="+mj-cs"/>
              </a:rPr>
              <a:t> </a:t>
            </a:r>
            <a:r>
              <a:rPr lang="en-US" sz="1300" dirty="0" err="1">
                <a:effectLst/>
                <a:latin typeface="+mj-lt"/>
                <a:ea typeface="+mj-ea"/>
                <a:cs typeface="+mj-cs"/>
              </a:rPr>
              <a:t>jednání</a:t>
            </a:r>
            <a:r>
              <a:rPr lang="en-US" sz="1300" dirty="0">
                <a:effectLst/>
                <a:latin typeface="+mj-lt"/>
                <a:ea typeface="+mj-ea"/>
                <a:cs typeface="+mj-cs"/>
              </a:rPr>
              <a:t> </a:t>
            </a:r>
            <a:r>
              <a:rPr lang="en-US" sz="1300" dirty="0" err="1">
                <a:effectLst/>
                <a:latin typeface="+mj-lt"/>
                <a:ea typeface="+mj-ea"/>
                <a:cs typeface="+mj-cs"/>
              </a:rPr>
              <a:t>sedí</a:t>
            </a:r>
            <a:r>
              <a:rPr lang="en-US" sz="1300" dirty="0">
                <a:effectLst/>
                <a:latin typeface="+mj-lt"/>
                <a:ea typeface="+mj-ea"/>
                <a:cs typeface="+mj-cs"/>
              </a:rPr>
              <a:t> </a:t>
            </a:r>
            <a:r>
              <a:rPr lang="en-US" sz="1300" dirty="0" err="1">
                <a:effectLst/>
                <a:latin typeface="+mj-lt"/>
                <a:ea typeface="+mj-ea"/>
                <a:cs typeface="+mj-cs"/>
              </a:rPr>
              <a:t>všichni</a:t>
            </a:r>
            <a:r>
              <a:rPr lang="en-US" sz="1300" dirty="0">
                <a:effectLst/>
                <a:latin typeface="+mj-lt"/>
                <a:ea typeface="+mj-ea"/>
                <a:cs typeface="+mj-cs"/>
              </a:rPr>
              <a:t> </a:t>
            </a:r>
            <a:r>
              <a:rPr lang="en-US" sz="1300" dirty="0" err="1">
                <a:effectLst/>
                <a:latin typeface="+mj-lt"/>
                <a:ea typeface="+mj-ea"/>
                <a:cs typeface="+mj-cs"/>
              </a:rPr>
              <a:t>přítomní</a:t>
            </a:r>
            <a:r>
              <a:rPr lang="en-US" sz="1300" dirty="0">
                <a:effectLst/>
                <a:latin typeface="+mj-lt"/>
                <a:ea typeface="+mj-ea"/>
                <a:cs typeface="+mj-cs"/>
              </a:rPr>
              <a:t> </a:t>
            </a:r>
            <a:r>
              <a:rPr lang="en-US" sz="1300" dirty="0" err="1">
                <a:effectLst/>
                <a:latin typeface="+mj-lt"/>
                <a:ea typeface="+mj-ea"/>
                <a:cs typeface="+mj-cs"/>
              </a:rPr>
              <a:t>včetně</a:t>
            </a:r>
            <a:r>
              <a:rPr lang="en-US" sz="1300" dirty="0">
                <a:effectLst/>
                <a:latin typeface="+mj-lt"/>
                <a:ea typeface="+mj-ea"/>
                <a:cs typeface="+mj-cs"/>
              </a:rPr>
              <a:t> </a:t>
            </a:r>
            <a:r>
              <a:rPr lang="en-US" sz="1300" dirty="0" err="1">
                <a:effectLst/>
                <a:latin typeface="+mj-lt"/>
                <a:ea typeface="+mj-ea"/>
                <a:cs typeface="+mj-cs"/>
              </a:rPr>
              <a:t>soudních</a:t>
            </a:r>
            <a:r>
              <a:rPr lang="en-US" sz="1300" dirty="0">
                <a:effectLst/>
                <a:latin typeface="+mj-lt"/>
                <a:ea typeface="+mj-ea"/>
                <a:cs typeface="+mj-cs"/>
              </a:rPr>
              <a:t> </a:t>
            </a:r>
            <a:r>
              <a:rPr lang="en-US" sz="1300" dirty="0" err="1">
                <a:effectLst/>
                <a:latin typeface="+mj-lt"/>
                <a:ea typeface="+mj-ea"/>
                <a:cs typeface="+mj-cs"/>
              </a:rPr>
              <a:t>osob</a:t>
            </a:r>
            <a:r>
              <a:rPr lang="en-US" sz="1300" dirty="0">
                <a:effectLst/>
                <a:latin typeface="+mj-lt"/>
                <a:ea typeface="+mj-ea"/>
                <a:cs typeface="+mj-cs"/>
              </a:rPr>
              <a:t> </a:t>
            </a:r>
            <a:r>
              <a:rPr lang="en-US" sz="1300" dirty="0" err="1">
                <a:effectLst/>
                <a:latin typeface="+mj-lt"/>
                <a:ea typeface="+mj-ea"/>
                <a:cs typeface="+mj-cs"/>
              </a:rPr>
              <a:t>na</a:t>
            </a:r>
            <a:r>
              <a:rPr lang="en-US" sz="1300" dirty="0">
                <a:effectLst/>
                <a:latin typeface="+mj-lt"/>
                <a:ea typeface="+mj-ea"/>
                <a:cs typeface="+mj-cs"/>
              </a:rPr>
              <a:t> </a:t>
            </a:r>
            <a:r>
              <a:rPr lang="en-US" sz="1300" dirty="0" err="1">
                <a:effectLst/>
                <a:latin typeface="+mj-lt"/>
                <a:ea typeface="+mj-ea"/>
                <a:cs typeface="+mj-cs"/>
              </a:rPr>
              <a:t>svých</a:t>
            </a:r>
            <a:r>
              <a:rPr lang="en-US" sz="1300" dirty="0">
                <a:effectLst/>
                <a:latin typeface="+mj-lt"/>
                <a:ea typeface="+mj-ea"/>
                <a:cs typeface="+mj-cs"/>
              </a:rPr>
              <a:t> </a:t>
            </a:r>
            <a:r>
              <a:rPr lang="en-US" sz="1300" dirty="0" err="1">
                <a:effectLst/>
                <a:latin typeface="+mj-lt"/>
                <a:ea typeface="+mj-ea"/>
                <a:cs typeface="+mj-cs"/>
              </a:rPr>
              <a:t>místech</a:t>
            </a:r>
            <a:r>
              <a:rPr lang="en-US" sz="1300" dirty="0">
                <a:effectLst/>
                <a:latin typeface="+mj-lt"/>
                <a:ea typeface="+mj-ea"/>
                <a:cs typeface="+mj-cs"/>
              </a:rPr>
              <a:t>.</a:t>
            </a:r>
          </a:p>
          <a:p>
            <a:pPr>
              <a:lnSpc>
                <a:spcPct val="90000"/>
              </a:lnSpc>
              <a:spcBef>
                <a:spcPts val="1000"/>
              </a:spcBef>
              <a:buClr>
                <a:schemeClr val="bg2">
                  <a:lumMod val="40000"/>
                  <a:lumOff val="60000"/>
                </a:schemeClr>
              </a:buClr>
              <a:buSzPct val="80000"/>
              <a:buFont typeface="Wingdings 3" charset="2"/>
              <a:buChar char=""/>
            </a:pPr>
            <a:r>
              <a:rPr lang="en-US" sz="1300" dirty="0">
                <a:effectLst/>
                <a:latin typeface="+mj-lt"/>
                <a:ea typeface="+mj-ea"/>
                <a:cs typeface="+mj-cs"/>
              </a:rPr>
              <a:t> </a:t>
            </a:r>
          </a:p>
          <a:p>
            <a:pPr>
              <a:lnSpc>
                <a:spcPct val="90000"/>
              </a:lnSpc>
              <a:spcBef>
                <a:spcPts val="1000"/>
              </a:spcBef>
              <a:buClr>
                <a:schemeClr val="bg2">
                  <a:lumMod val="40000"/>
                  <a:lumOff val="60000"/>
                </a:schemeClr>
              </a:buClr>
              <a:buSzPct val="80000"/>
              <a:buFont typeface="Wingdings 3" charset="2"/>
              <a:buChar char=""/>
            </a:pPr>
            <a:r>
              <a:rPr lang="en-US" sz="1300" dirty="0" err="1">
                <a:effectLst/>
                <a:latin typeface="+mj-lt"/>
                <a:ea typeface="+mj-ea"/>
                <a:cs typeface="+mj-cs"/>
              </a:rPr>
              <a:t>Klást</a:t>
            </a:r>
            <a:r>
              <a:rPr lang="en-US" sz="1300" dirty="0">
                <a:effectLst/>
                <a:latin typeface="+mj-lt"/>
                <a:ea typeface="+mj-ea"/>
                <a:cs typeface="+mj-cs"/>
              </a:rPr>
              <a:t> </a:t>
            </a:r>
            <a:r>
              <a:rPr lang="en-US" sz="1300" dirty="0" err="1">
                <a:effectLst/>
                <a:latin typeface="+mj-lt"/>
                <a:ea typeface="+mj-ea"/>
                <a:cs typeface="+mj-cs"/>
              </a:rPr>
              <a:t>otázky</a:t>
            </a:r>
            <a:r>
              <a:rPr lang="en-US" sz="1300" dirty="0">
                <a:effectLst/>
                <a:latin typeface="+mj-lt"/>
                <a:ea typeface="+mj-ea"/>
                <a:cs typeface="+mj-cs"/>
              </a:rPr>
              <a:t> a </a:t>
            </a:r>
            <a:r>
              <a:rPr lang="en-US" sz="1300" dirty="0" err="1">
                <a:effectLst/>
                <a:latin typeface="+mj-lt"/>
                <a:ea typeface="+mj-ea"/>
                <a:cs typeface="+mj-cs"/>
              </a:rPr>
              <a:t>vyjadřovat</a:t>
            </a:r>
            <a:r>
              <a:rPr lang="en-US" sz="1300" dirty="0">
                <a:effectLst/>
                <a:latin typeface="+mj-lt"/>
                <a:ea typeface="+mj-ea"/>
                <a:cs typeface="+mj-cs"/>
              </a:rPr>
              <a:t> se </a:t>
            </a:r>
            <a:r>
              <a:rPr lang="en-US" sz="1300" dirty="0" err="1">
                <a:effectLst/>
                <a:latin typeface="+mj-lt"/>
                <a:ea typeface="+mj-ea"/>
                <a:cs typeface="+mj-cs"/>
              </a:rPr>
              <a:t>lze</a:t>
            </a:r>
            <a:r>
              <a:rPr lang="en-US" sz="1300" dirty="0">
                <a:effectLst/>
                <a:latin typeface="+mj-lt"/>
                <a:ea typeface="+mj-ea"/>
                <a:cs typeface="+mj-cs"/>
              </a:rPr>
              <a:t> </a:t>
            </a:r>
            <a:r>
              <a:rPr lang="en-US" sz="1300" dirty="0" err="1">
                <a:effectLst/>
                <a:latin typeface="+mj-lt"/>
                <a:ea typeface="+mj-ea"/>
                <a:cs typeface="+mj-cs"/>
              </a:rPr>
              <a:t>jen</a:t>
            </a:r>
            <a:r>
              <a:rPr lang="en-US" sz="1300" dirty="0">
                <a:effectLst/>
                <a:latin typeface="+mj-lt"/>
                <a:ea typeface="+mj-ea"/>
                <a:cs typeface="+mj-cs"/>
              </a:rPr>
              <a:t> se </a:t>
            </a:r>
            <a:r>
              <a:rPr lang="en-US" sz="1300" dirty="0" err="1">
                <a:effectLst/>
                <a:latin typeface="+mj-lt"/>
                <a:ea typeface="+mj-ea"/>
                <a:cs typeface="+mj-cs"/>
              </a:rPr>
              <a:t>souhlasem</a:t>
            </a:r>
            <a:r>
              <a:rPr lang="en-US" sz="1300" dirty="0">
                <a:effectLst/>
                <a:latin typeface="+mj-lt"/>
                <a:ea typeface="+mj-ea"/>
                <a:cs typeface="+mj-cs"/>
              </a:rPr>
              <a:t> </a:t>
            </a:r>
            <a:r>
              <a:rPr lang="en-US" sz="1300" dirty="0" err="1">
                <a:effectLst/>
                <a:latin typeface="+mj-lt"/>
                <a:ea typeface="+mj-ea"/>
                <a:cs typeface="+mj-cs"/>
              </a:rPr>
              <a:t>nebo</a:t>
            </a:r>
            <a:r>
              <a:rPr lang="en-US" sz="1300" dirty="0">
                <a:effectLst/>
                <a:latin typeface="+mj-lt"/>
                <a:ea typeface="+mj-ea"/>
                <a:cs typeface="+mj-cs"/>
              </a:rPr>
              <a:t> </a:t>
            </a:r>
            <a:r>
              <a:rPr lang="en-US" sz="1300" dirty="0" err="1">
                <a:effectLst/>
                <a:latin typeface="+mj-lt"/>
                <a:ea typeface="+mj-ea"/>
                <a:cs typeface="+mj-cs"/>
              </a:rPr>
              <a:t>na</a:t>
            </a:r>
            <a:r>
              <a:rPr lang="en-US" sz="1300" dirty="0">
                <a:effectLst/>
                <a:latin typeface="+mj-lt"/>
                <a:ea typeface="+mj-ea"/>
                <a:cs typeface="+mj-cs"/>
              </a:rPr>
              <a:t> </a:t>
            </a:r>
            <a:r>
              <a:rPr lang="en-US" sz="1300" dirty="0" err="1">
                <a:effectLst/>
                <a:latin typeface="+mj-lt"/>
                <a:ea typeface="+mj-ea"/>
                <a:cs typeface="+mj-cs"/>
              </a:rPr>
              <a:t>pokyn</a:t>
            </a:r>
            <a:r>
              <a:rPr lang="en-US" sz="1300" dirty="0">
                <a:effectLst/>
                <a:latin typeface="+mj-lt"/>
                <a:ea typeface="+mj-ea"/>
                <a:cs typeface="+mj-cs"/>
              </a:rPr>
              <a:t> </a:t>
            </a:r>
            <a:r>
              <a:rPr lang="en-US" sz="1300" dirty="0" err="1">
                <a:effectLst/>
                <a:latin typeface="+mj-lt"/>
                <a:ea typeface="+mj-ea"/>
                <a:cs typeface="+mj-cs"/>
              </a:rPr>
              <a:t>předsedy</a:t>
            </a:r>
            <a:r>
              <a:rPr lang="en-US" sz="1300" dirty="0">
                <a:effectLst/>
                <a:latin typeface="+mj-lt"/>
                <a:ea typeface="+mj-ea"/>
                <a:cs typeface="+mj-cs"/>
              </a:rPr>
              <a:t> </a:t>
            </a:r>
            <a:r>
              <a:rPr lang="en-US" sz="1300" dirty="0" err="1">
                <a:effectLst/>
                <a:latin typeface="+mj-lt"/>
                <a:ea typeface="+mj-ea"/>
                <a:cs typeface="+mj-cs"/>
              </a:rPr>
              <a:t>senátu</a:t>
            </a:r>
            <a:r>
              <a:rPr lang="en-US" sz="1300" dirty="0">
                <a:effectLst/>
                <a:latin typeface="+mj-lt"/>
                <a:ea typeface="+mj-ea"/>
                <a:cs typeface="+mj-cs"/>
              </a:rPr>
              <a:t> (</a:t>
            </a:r>
            <a:r>
              <a:rPr lang="en-US" sz="1300" dirty="0" err="1">
                <a:effectLst/>
                <a:latin typeface="+mj-lt"/>
                <a:ea typeface="+mj-ea"/>
                <a:cs typeface="+mj-cs"/>
              </a:rPr>
              <a:t>samosoudce</a:t>
            </a:r>
            <a:r>
              <a:rPr lang="en-US" sz="1300" dirty="0">
                <a:effectLst/>
                <a:latin typeface="+mj-lt"/>
                <a:ea typeface="+mj-ea"/>
                <a:cs typeface="+mj-cs"/>
              </a:rPr>
              <a:t>).</a:t>
            </a:r>
          </a:p>
          <a:p>
            <a:pPr>
              <a:lnSpc>
                <a:spcPct val="90000"/>
              </a:lnSpc>
              <a:spcBef>
                <a:spcPts val="1000"/>
              </a:spcBef>
              <a:buClr>
                <a:schemeClr val="bg2">
                  <a:lumMod val="40000"/>
                  <a:lumOff val="60000"/>
                </a:schemeClr>
              </a:buClr>
              <a:buSzPct val="80000"/>
              <a:buFont typeface="Wingdings 3" charset="2"/>
              <a:buChar char=""/>
            </a:pPr>
            <a:r>
              <a:rPr lang="en-US" sz="1300" dirty="0" err="1">
                <a:effectLst/>
                <a:latin typeface="+mj-lt"/>
                <a:ea typeface="+mj-ea"/>
                <a:cs typeface="+mj-cs"/>
              </a:rPr>
              <a:t>Slovní</a:t>
            </a:r>
            <a:r>
              <a:rPr lang="en-US" sz="1300" dirty="0">
                <a:effectLst/>
                <a:latin typeface="+mj-lt"/>
                <a:ea typeface="+mj-ea"/>
                <a:cs typeface="+mj-cs"/>
              </a:rPr>
              <a:t> </a:t>
            </a:r>
            <a:r>
              <a:rPr lang="en-US" sz="1300" dirty="0" err="1">
                <a:effectLst/>
                <a:latin typeface="+mj-lt"/>
                <a:ea typeface="+mj-ea"/>
                <a:cs typeface="+mj-cs"/>
              </a:rPr>
              <a:t>projevy</a:t>
            </a:r>
            <a:r>
              <a:rPr lang="en-US" sz="1300" dirty="0">
                <a:effectLst/>
                <a:latin typeface="+mj-lt"/>
                <a:ea typeface="+mj-ea"/>
                <a:cs typeface="+mj-cs"/>
              </a:rPr>
              <a:t> </a:t>
            </a:r>
            <a:r>
              <a:rPr lang="en-US" sz="1300" dirty="0" err="1">
                <a:effectLst/>
                <a:latin typeface="+mj-lt"/>
                <a:ea typeface="+mj-ea"/>
                <a:cs typeface="+mj-cs"/>
              </a:rPr>
              <a:t>soudců</a:t>
            </a:r>
            <a:r>
              <a:rPr lang="en-US" sz="1300" dirty="0">
                <a:effectLst/>
                <a:latin typeface="+mj-lt"/>
                <a:ea typeface="+mj-ea"/>
                <a:cs typeface="+mj-cs"/>
              </a:rPr>
              <a:t> </a:t>
            </a:r>
            <a:r>
              <a:rPr lang="en-US" sz="1300" dirty="0" err="1">
                <a:effectLst/>
                <a:latin typeface="+mj-lt"/>
                <a:ea typeface="+mj-ea"/>
                <a:cs typeface="+mj-cs"/>
              </a:rPr>
              <a:t>i</a:t>
            </a:r>
            <a:r>
              <a:rPr lang="en-US" sz="1300" dirty="0">
                <a:effectLst/>
                <a:latin typeface="+mj-lt"/>
                <a:ea typeface="+mj-ea"/>
                <a:cs typeface="+mj-cs"/>
              </a:rPr>
              <a:t> </a:t>
            </a:r>
            <a:r>
              <a:rPr lang="en-US" sz="1300" dirty="0" err="1">
                <a:effectLst/>
                <a:latin typeface="+mj-lt"/>
                <a:ea typeface="+mj-ea"/>
                <a:cs typeface="+mj-cs"/>
              </a:rPr>
              <a:t>ostatních</a:t>
            </a:r>
            <a:r>
              <a:rPr lang="en-US" sz="1300" dirty="0">
                <a:effectLst/>
                <a:latin typeface="+mj-lt"/>
                <a:ea typeface="+mj-ea"/>
                <a:cs typeface="+mj-cs"/>
              </a:rPr>
              <a:t> </a:t>
            </a:r>
            <a:r>
              <a:rPr lang="en-US" sz="1300" dirty="0" err="1">
                <a:effectLst/>
                <a:latin typeface="+mj-lt"/>
                <a:ea typeface="+mj-ea"/>
                <a:cs typeface="+mj-cs"/>
              </a:rPr>
              <a:t>osob</a:t>
            </a:r>
            <a:r>
              <a:rPr lang="en-US" sz="1300" dirty="0">
                <a:effectLst/>
                <a:latin typeface="+mj-lt"/>
                <a:ea typeface="+mj-ea"/>
                <a:cs typeface="+mj-cs"/>
              </a:rPr>
              <a:t>, </a:t>
            </a:r>
            <a:r>
              <a:rPr lang="en-US" sz="1300" dirty="0" err="1">
                <a:effectLst/>
                <a:latin typeface="+mj-lt"/>
                <a:ea typeface="+mj-ea"/>
                <a:cs typeface="+mj-cs"/>
              </a:rPr>
              <a:t>kterým</a:t>
            </a:r>
            <a:r>
              <a:rPr lang="en-US" sz="1300" dirty="0">
                <a:effectLst/>
                <a:latin typeface="+mj-lt"/>
                <a:ea typeface="+mj-ea"/>
                <a:cs typeface="+mj-cs"/>
              </a:rPr>
              <a:t> </a:t>
            </a:r>
            <a:r>
              <a:rPr lang="en-US" sz="1300" dirty="0" err="1">
                <a:effectLst/>
                <a:latin typeface="+mj-lt"/>
                <a:ea typeface="+mj-ea"/>
                <a:cs typeface="+mj-cs"/>
              </a:rPr>
              <a:t>bylo</a:t>
            </a:r>
            <a:r>
              <a:rPr lang="en-US" sz="1300" dirty="0">
                <a:effectLst/>
                <a:latin typeface="+mj-lt"/>
                <a:ea typeface="+mj-ea"/>
                <a:cs typeface="+mj-cs"/>
              </a:rPr>
              <a:t> </a:t>
            </a:r>
            <a:r>
              <a:rPr lang="en-US" sz="1300" dirty="0" err="1">
                <a:effectLst/>
                <a:latin typeface="+mj-lt"/>
                <a:ea typeface="+mj-ea"/>
                <a:cs typeface="+mj-cs"/>
              </a:rPr>
              <a:t>uděleno</a:t>
            </a:r>
            <a:r>
              <a:rPr lang="en-US" sz="1300" dirty="0">
                <a:effectLst/>
                <a:latin typeface="+mj-lt"/>
                <a:ea typeface="+mj-ea"/>
                <a:cs typeface="+mj-cs"/>
              </a:rPr>
              <a:t> </a:t>
            </a:r>
            <a:r>
              <a:rPr lang="en-US" sz="1300" dirty="0" err="1">
                <a:effectLst/>
                <a:latin typeface="+mj-lt"/>
                <a:ea typeface="+mj-ea"/>
                <a:cs typeface="+mj-cs"/>
              </a:rPr>
              <a:t>slovo</a:t>
            </a:r>
            <a:r>
              <a:rPr lang="en-US" sz="1300" dirty="0">
                <a:effectLst/>
                <a:latin typeface="+mj-lt"/>
                <a:ea typeface="+mj-ea"/>
                <a:cs typeface="+mj-cs"/>
              </a:rPr>
              <a:t>, </a:t>
            </a:r>
            <a:r>
              <a:rPr lang="en-US" sz="1300" dirty="0" err="1">
                <a:effectLst/>
                <a:latin typeface="+mj-lt"/>
                <a:ea typeface="+mj-ea"/>
                <a:cs typeface="+mj-cs"/>
              </a:rPr>
              <a:t>musí</a:t>
            </a:r>
            <a:r>
              <a:rPr lang="en-US" sz="1300" dirty="0">
                <a:effectLst/>
                <a:latin typeface="+mj-lt"/>
                <a:ea typeface="+mj-ea"/>
                <a:cs typeface="+mj-cs"/>
              </a:rPr>
              <a:t> </a:t>
            </a:r>
            <a:r>
              <a:rPr lang="en-US" sz="1300" dirty="0" err="1">
                <a:effectLst/>
                <a:latin typeface="+mj-lt"/>
                <a:ea typeface="+mj-ea"/>
                <a:cs typeface="+mj-cs"/>
              </a:rPr>
              <a:t>být</a:t>
            </a:r>
            <a:r>
              <a:rPr lang="en-US" sz="1300" dirty="0">
                <a:effectLst/>
                <a:latin typeface="+mj-lt"/>
                <a:ea typeface="+mj-ea"/>
                <a:cs typeface="+mj-cs"/>
              </a:rPr>
              <a:t> </a:t>
            </a:r>
            <a:r>
              <a:rPr lang="en-US" sz="1300" dirty="0" err="1">
                <a:effectLst/>
                <a:latin typeface="+mj-lt"/>
                <a:ea typeface="+mj-ea"/>
                <a:cs typeface="+mj-cs"/>
              </a:rPr>
              <a:t>hlasité</a:t>
            </a:r>
            <a:r>
              <a:rPr lang="en-US" sz="1300" dirty="0">
                <a:effectLst/>
                <a:latin typeface="+mj-lt"/>
                <a:ea typeface="+mj-ea"/>
                <a:cs typeface="+mj-cs"/>
              </a:rPr>
              <a:t> a </a:t>
            </a:r>
            <a:r>
              <a:rPr lang="en-US" sz="1300" dirty="0" err="1">
                <a:effectLst/>
                <a:latin typeface="+mj-lt"/>
                <a:ea typeface="+mj-ea"/>
                <a:cs typeface="+mj-cs"/>
              </a:rPr>
              <a:t>srozumitelné</a:t>
            </a:r>
            <a:r>
              <a:rPr lang="en-US" sz="1300" dirty="0">
                <a:effectLst/>
                <a:latin typeface="+mj-lt"/>
                <a:ea typeface="+mj-ea"/>
                <a:cs typeface="+mj-cs"/>
              </a:rPr>
              <a:t>.</a:t>
            </a:r>
          </a:p>
          <a:p>
            <a:pPr>
              <a:lnSpc>
                <a:spcPct val="90000"/>
              </a:lnSpc>
              <a:spcBef>
                <a:spcPts val="1000"/>
              </a:spcBef>
              <a:buClr>
                <a:schemeClr val="bg2">
                  <a:lumMod val="40000"/>
                  <a:lumOff val="60000"/>
                </a:schemeClr>
              </a:buClr>
              <a:buSzPct val="80000"/>
              <a:buFont typeface="Wingdings 3" charset="2"/>
              <a:buChar char=""/>
            </a:pPr>
            <a:r>
              <a:rPr lang="en-US" sz="1300" dirty="0">
                <a:effectLst/>
                <a:latin typeface="+mj-lt"/>
                <a:ea typeface="+mj-ea"/>
                <a:cs typeface="+mj-cs"/>
              </a:rPr>
              <a:t> </a:t>
            </a:r>
          </a:p>
          <a:p>
            <a:pPr>
              <a:lnSpc>
                <a:spcPct val="90000"/>
              </a:lnSpc>
              <a:spcBef>
                <a:spcPts val="1000"/>
              </a:spcBef>
              <a:buClr>
                <a:schemeClr val="bg2">
                  <a:lumMod val="40000"/>
                  <a:lumOff val="60000"/>
                </a:schemeClr>
              </a:buClr>
              <a:buSzPct val="80000"/>
              <a:buFont typeface="Wingdings 3" charset="2"/>
              <a:buChar char=""/>
            </a:pPr>
            <a:r>
              <a:rPr lang="en-US" dirty="0">
                <a:effectLst/>
                <a:latin typeface="+mj-lt"/>
                <a:ea typeface="+mj-ea"/>
                <a:cs typeface="+mj-cs"/>
              </a:rPr>
              <a:t> </a:t>
            </a:r>
          </a:p>
        </p:txBody>
      </p:sp>
    </p:spTree>
    <p:extLst>
      <p:ext uri="{BB962C8B-B14F-4D97-AF65-F5344CB8AC3E}">
        <p14:creationId xmlns:p14="http://schemas.microsoft.com/office/powerpoint/2010/main" val="2395853089"/>
      </p:ext>
    </p:extLst>
  </p:cSld>
  <p:clrMapOvr>
    <a:overrideClrMapping bg1="lt1" tx1="dk1" bg2="lt2" tx2="dk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5" name="Picture 14">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21" name="Rectangle 2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5" name="Freeform: Shape 2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CEC60B39-47E2-4BD8-8385-CA38EC7BC4CA}"/>
              </a:ext>
            </a:extLst>
          </p:cNvPr>
          <p:cNvSpPr>
            <a:spLocks noGrp="1"/>
          </p:cNvSpPr>
          <p:nvPr>
            <p:ph type="title"/>
          </p:nvPr>
        </p:nvSpPr>
        <p:spPr>
          <a:xfrm>
            <a:off x="653143" y="1645920"/>
            <a:ext cx="3522879" cy="4470821"/>
          </a:xfrm>
        </p:spPr>
        <p:txBody>
          <a:bodyPr vert="horz" lIns="91440" tIns="45720" rIns="91440" bIns="45720" rtlCol="0" anchor="t">
            <a:normAutofit/>
          </a:bodyPr>
          <a:lstStyle/>
          <a:p>
            <a:pPr algn="r"/>
            <a:r>
              <a:rPr lang="en-US" b="0" i="0" kern="1200">
                <a:solidFill>
                  <a:srgbClr val="FFFFFF"/>
                </a:solidFill>
                <a:latin typeface="+mj-lt"/>
                <a:ea typeface="+mj-ea"/>
                <a:cs typeface="+mj-cs"/>
              </a:rPr>
              <a:t>Důstojnost</a:t>
            </a:r>
          </a:p>
        </p:txBody>
      </p:sp>
      <p:sp>
        <p:nvSpPr>
          <p:cNvPr id="4" name="TextovéPole 3">
            <a:extLst>
              <a:ext uri="{FF2B5EF4-FFF2-40B4-BE49-F238E27FC236}">
                <a16:creationId xmlns:a16="http://schemas.microsoft.com/office/drawing/2014/main" id="{21B84A12-E6B6-41C3-A225-A7405C6C7CB1}"/>
              </a:ext>
            </a:extLst>
          </p:cNvPr>
          <p:cNvSpPr txBox="1"/>
          <p:nvPr/>
        </p:nvSpPr>
        <p:spPr>
          <a:xfrm>
            <a:off x="5204109" y="1645920"/>
            <a:ext cx="5919503" cy="4470821"/>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a:effectLst/>
                <a:latin typeface="+mj-lt"/>
                <a:ea typeface="+mj-ea"/>
                <a:cs typeface="+mj-cs"/>
              </a:rPr>
              <a:t>V jednací síni se všem, s výjimkou osob mladších patnácti roků, vyká.</a:t>
            </a:r>
          </a:p>
          <a:p>
            <a:pPr>
              <a:spcBef>
                <a:spcPts val="1000"/>
              </a:spcBef>
              <a:buClr>
                <a:schemeClr val="bg2">
                  <a:lumMod val="40000"/>
                  <a:lumOff val="60000"/>
                </a:schemeClr>
              </a:buClr>
              <a:buSzPct val="80000"/>
              <a:buFont typeface="Wingdings 3" charset="2"/>
              <a:buChar char=""/>
            </a:pPr>
            <a:r>
              <a:rPr lang="en-US">
                <a:effectLst/>
                <a:latin typeface="+mj-lt"/>
                <a:ea typeface="+mj-ea"/>
                <a:cs typeface="+mj-cs"/>
              </a:rPr>
              <a:t>Soudní osoby i ostatní přítomné osoby se vzájemně oslovují "pane - paní - slečno" s připojením funkce či procesního postavení, ve kterém oslovený vystupuje, nebo jeho akademického titulu. Pouze osoby mladší patnácti roků lze oslovit, jeví-li se to účelným pro překonání jejich ostychu, jen osobním jménem.</a:t>
            </a:r>
          </a:p>
          <a:p>
            <a:pPr>
              <a:spcBef>
                <a:spcPts val="1000"/>
              </a:spcBef>
              <a:buClr>
                <a:schemeClr val="bg2">
                  <a:lumMod val="40000"/>
                  <a:lumOff val="60000"/>
                </a:schemeClr>
              </a:buClr>
              <a:buSzPct val="80000"/>
              <a:buFont typeface="Wingdings 3" charset="2"/>
              <a:buChar char=""/>
            </a:pPr>
            <a:r>
              <a:rPr lang="en-US">
                <a:effectLst/>
                <a:latin typeface="+mj-lt"/>
                <a:ea typeface="+mj-ea"/>
                <a:cs typeface="+mj-cs"/>
              </a:rPr>
              <a:t>V případě, že je nezbytné rozlišit osoby se stejným procesním postavením, lze oslovení podle předchozího odstavce doplnit i příjmením konkrétní osoby.</a:t>
            </a:r>
          </a:p>
        </p:txBody>
      </p:sp>
    </p:spTree>
    <p:extLst>
      <p:ext uri="{BB962C8B-B14F-4D97-AF65-F5344CB8AC3E}">
        <p14:creationId xmlns:p14="http://schemas.microsoft.com/office/powerpoint/2010/main" val="2579582573"/>
      </p:ext>
    </p:extLst>
  </p:cSld>
  <p:clrMapOvr>
    <a:overrideClrMapping bg1="lt1" tx1="dk1" bg2="lt2" tx2="dk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5" name="Picture 14">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21" name="Rectangle 20">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3"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5" name="Freeform: Shape 24">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E3245AC1-02EF-4980-AE67-455EC8C5143F}"/>
              </a:ext>
            </a:extLst>
          </p:cNvPr>
          <p:cNvSpPr>
            <a:spLocks noGrp="1"/>
          </p:cNvSpPr>
          <p:nvPr>
            <p:ph type="title"/>
          </p:nvPr>
        </p:nvSpPr>
        <p:spPr>
          <a:xfrm>
            <a:off x="653143" y="1645920"/>
            <a:ext cx="3522879" cy="4470821"/>
          </a:xfrm>
        </p:spPr>
        <p:txBody>
          <a:bodyPr vert="horz" lIns="91440" tIns="45720" rIns="91440" bIns="45720" rtlCol="0" anchor="t">
            <a:normAutofit/>
          </a:bodyPr>
          <a:lstStyle/>
          <a:p>
            <a:pPr algn="r"/>
            <a:r>
              <a:rPr lang="en-US" b="0" i="0" kern="1200">
                <a:solidFill>
                  <a:srgbClr val="FFFFFF"/>
                </a:solidFill>
                <a:latin typeface="+mj-lt"/>
                <a:ea typeface="+mj-ea"/>
                <a:cs typeface="+mj-cs"/>
              </a:rPr>
              <a:t>Důstojnost</a:t>
            </a:r>
          </a:p>
        </p:txBody>
      </p:sp>
      <p:sp>
        <p:nvSpPr>
          <p:cNvPr id="4" name="TextovéPole 3">
            <a:extLst>
              <a:ext uri="{FF2B5EF4-FFF2-40B4-BE49-F238E27FC236}">
                <a16:creationId xmlns:a16="http://schemas.microsoft.com/office/drawing/2014/main" id="{0416BC4C-8FD5-4615-9639-7BE321B113D4}"/>
              </a:ext>
            </a:extLst>
          </p:cNvPr>
          <p:cNvSpPr txBox="1"/>
          <p:nvPr/>
        </p:nvSpPr>
        <p:spPr>
          <a:xfrm>
            <a:off x="5204109" y="1645920"/>
            <a:ext cx="5919503" cy="4470821"/>
          </a:xfrm>
          <a:prstGeom prst="rect">
            <a:avLst/>
          </a:prstGeom>
        </p:spPr>
        <p:txBody>
          <a:bodyPr vert="horz" lIns="91440" tIns="45720" rIns="91440" bIns="45720" rtlCol="0">
            <a:normAutofit/>
          </a:bodyPr>
          <a:lstStyle/>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Osoby přítomné v jednací síni jsou povinny zdržet se všeho, co by mohlo narušit průběh či důstojnost soudního jednání, včetně projevování souhlasu nebo nesouhlasu s průběhem jednání, výpovědí osob, s vyhlášenými rozhodnutími aj.</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 </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Účastníkům a jejich zástupcům, zmocněncům nebo podpůrcům je třeba umožnit, aby se v průběhu soudního jednání navzájem poradili o svých stanoviscích a návrzích. Za tím účelem je možno jednání na přiměřenou dobu přerušit.</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 </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Kouření nebo požívání jídel a nápojů v jednací síni je zakázáno.</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 </a:t>
            </a:r>
          </a:p>
          <a:p>
            <a:pPr>
              <a:lnSpc>
                <a:spcPct val="90000"/>
              </a:lnSpc>
              <a:spcBef>
                <a:spcPts val="1000"/>
              </a:spcBef>
              <a:buClr>
                <a:schemeClr val="bg2">
                  <a:lumMod val="40000"/>
                  <a:lumOff val="60000"/>
                </a:schemeClr>
              </a:buClr>
              <a:buSzPct val="80000"/>
              <a:buFont typeface="Wingdings 3" charset="2"/>
              <a:buChar char=""/>
            </a:pPr>
            <a:r>
              <a:rPr lang="en-US" sz="1500">
                <a:effectLst/>
                <a:latin typeface="+mj-lt"/>
                <a:ea typeface="+mj-ea"/>
                <a:cs typeface="+mj-cs"/>
              </a:rPr>
              <a:t> </a:t>
            </a:r>
          </a:p>
        </p:txBody>
      </p:sp>
    </p:spTree>
    <p:extLst>
      <p:ext uri="{BB962C8B-B14F-4D97-AF65-F5344CB8AC3E}">
        <p14:creationId xmlns:p14="http://schemas.microsoft.com/office/powerpoint/2010/main" val="2743292701"/>
      </p:ext>
    </p:extLst>
  </p:cSld>
  <p:clrMapOvr>
    <a:overrideClrMapping bg1="lt1" tx1="dk1" bg2="lt2" tx2="dk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6" name="Picture 15">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2" name="Rectangle 21">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4" name="Rectangle 23">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6"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8" name="Freeform: Shape 27">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Nadpis 2">
            <a:extLst>
              <a:ext uri="{FF2B5EF4-FFF2-40B4-BE49-F238E27FC236}">
                <a16:creationId xmlns:a16="http://schemas.microsoft.com/office/drawing/2014/main" id="{6F4B71C8-24C8-4788-95B0-181024FA1057}"/>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b="0" i="0" kern="1200">
                <a:solidFill>
                  <a:srgbClr val="FFFFFF"/>
                </a:solidFill>
                <a:latin typeface="+mj-lt"/>
                <a:ea typeface="+mj-ea"/>
                <a:cs typeface="+mj-cs"/>
              </a:rPr>
              <a:t>I. ÚS 818/06 – 18.12.2006</a:t>
            </a:r>
          </a:p>
        </p:txBody>
      </p:sp>
      <p:sp>
        <p:nvSpPr>
          <p:cNvPr id="5" name="TextovéPole 4">
            <a:extLst>
              <a:ext uri="{FF2B5EF4-FFF2-40B4-BE49-F238E27FC236}">
                <a16:creationId xmlns:a16="http://schemas.microsoft.com/office/drawing/2014/main" id="{BBE7299F-F7DC-4611-9C54-EA76402F5986}"/>
              </a:ext>
            </a:extLst>
          </p:cNvPr>
          <p:cNvSpPr txBox="1"/>
          <p:nvPr/>
        </p:nvSpPr>
        <p:spPr>
          <a:xfrm>
            <a:off x="1103312" y="2763520"/>
            <a:ext cx="8946541" cy="3484879"/>
          </a:xfrm>
          <a:prstGeom prst="rect">
            <a:avLst/>
          </a:prstGeom>
        </p:spPr>
        <p:txBody>
          <a:bodyPr vert="horz" lIns="91440" tIns="45720" rIns="91440" bIns="45720" rtlCol="0">
            <a:normAutofit fontScale="92500" lnSpcReduction="10000"/>
          </a:bodyPr>
          <a:lstStyle/>
          <a:p>
            <a:pPr>
              <a:lnSpc>
                <a:spcPct val="90000"/>
              </a:lnSpc>
              <a:spcBef>
                <a:spcPts val="1000"/>
              </a:spcBef>
              <a:buClr>
                <a:schemeClr val="bg2">
                  <a:lumMod val="40000"/>
                  <a:lumOff val="60000"/>
                </a:schemeClr>
              </a:buClr>
              <a:buSzPct val="80000"/>
              <a:buFont typeface="Wingdings 3" charset="2"/>
              <a:buChar char=""/>
            </a:pPr>
            <a:r>
              <a:rPr lang="en-US" sz="1600" dirty="0" err="1">
                <a:effectLst/>
                <a:latin typeface="Arial" panose="020B0604020202020204" pitchFamily="34" charset="0"/>
                <a:ea typeface="+mj-ea"/>
                <a:cs typeface="Arial" panose="020B0604020202020204" pitchFamily="34" charset="0"/>
              </a:rPr>
              <a:t>Stěžovatel</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namítá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nesprávný</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postup</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protokolaci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jednání</a:t>
            </a:r>
            <a:r>
              <a:rPr lang="en-US" sz="1600" dirty="0">
                <a:effectLst/>
                <a:latin typeface="Arial" panose="020B0604020202020204" pitchFamily="34" charset="0"/>
                <a:ea typeface="+mj-ea"/>
                <a:cs typeface="Arial" panose="020B0604020202020204" pitchFamily="34" charset="0"/>
              </a:rPr>
              <a:t> ze </a:t>
            </a:r>
            <a:r>
              <a:rPr lang="en-US" sz="1600" dirty="0" err="1">
                <a:effectLst/>
                <a:latin typeface="Arial" panose="020B0604020202020204" pitchFamily="34" charset="0"/>
                <a:ea typeface="+mj-ea"/>
                <a:cs typeface="Arial" panose="020B0604020202020204" pitchFamily="34" charset="0"/>
              </a:rPr>
              <a:t>dne</a:t>
            </a:r>
            <a:r>
              <a:rPr lang="en-US" sz="1600" dirty="0">
                <a:effectLst/>
                <a:latin typeface="Arial" panose="020B0604020202020204" pitchFamily="34" charset="0"/>
                <a:ea typeface="+mj-ea"/>
                <a:cs typeface="Arial" panose="020B0604020202020204" pitchFamily="34" charset="0"/>
              </a:rPr>
              <a:t> 26.5.2006, </a:t>
            </a:r>
            <a:r>
              <a:rPr lang="en-US" sz="1600" dirty="0" err="1">
                <a:effectLst/>
                <a:latin typeface="Arial" panose="020B0604020202020204" pitchFamily="34" charset="0"/>
                <a:ea typeface="+mj-ea"/>
                <a:cs typeface="Arial" panose="020B0604020202020204" pitchFamily="34" charset="0"/>
              </a:rPr>
              <a:t>kterého</a:t>
            </a:r>
            <a:r>
              <a:rPr lang="en-US" sz="1600" dirty="0">
                <a:effectLst/>
                <a:latin typeface="Arial" panose="020B0604020202020204" pitchFamily="34" charset="0"/>
                <a:ea typeface="+mj-ea"/>
                <a:cs typeface="Arial" panose="020B0604020202020204" pitchFamily="34" charset="0"/>
              </a:rPr>
              <a:t> se </a:t>
            </a:r>
            <a:r>
              <a:rPr lang="en-US" sz="1600" dirty="0" err="1">
                <a:effectLst/>
                <a:latin typeface="Arial" panose="020B0604020202020204" pitchFamily="34" charset="0"/>
                <a:ea typeface="+mj-ea"/>
                <a:cs typeface="Arial" panose="020B0604020202020204" pitchFamily="34" charset="0"/>
              </a:rPr>
              <a:t>účastnil</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jako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právní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zástupce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žalobkyně</a:t>
            </a:r>
            <a:r>
              <a:rPr lang="en-US" sz="1600" dirty="0">
                <a:effectLst/>
                <a:latin typeface="Arial" panose="020B0604020202020204" pitchFamily="34" charset="0"/>
                <a:ea typeface="+mj-ea"/>
                <a:cs typeface="Arial" panose="020B0604020202020204" pitchFamily="34" charset="0"/>
              </a:rPr>
              <a:t> M. V. </a:t>
            </a:r>
            <a:r>
              <a:rPr lang="en-US" sz="1600" dirty="0" err="1">
                <a:effectLst/>
                <a:latin typeface="Arial" panose="020B0604020202020204" pitchFamily="34" charset="0"/>
                <a:ea typeface="+mj-ea"/>
                <a:cs typeface="Arial" panose="020B0604020202020204" pitchFamily="34" charset="0"/>
              </a:rPr>
              <a:t>ve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věci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vedené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před</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Obvodním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soudem</a:t>
            </a:r>
            <a:r>
              <a:rPr lang="en-US" sz="1600" dirty="0">
                <a:effectLst/>
                <a:latin typeface="Arial" panose="020B0604020202020204" pitchFamily="34" charset="0"/>
                <a:ea typeface="+mj-ea"/>
                <a:cs typeface="Arial" panose="020B0604020202020204" pitchFamily="34" charset="0"/>
              </a:rPr>
              <a:t> pro Prahu 8 pod </a:t>
            </a:r>
            <a:r>
              <a:rPr lang="en-US" sz="1600" dirty="0" err="1">
                <a:effectLst/>
                <a:latin typeface="Arial" panose="020B0604020202020204" pitchFamily="34" charset="0"/>
                <a:ea typeface="+mj-ea"/>
                <a:cs typeface="Arial" panose="020B0604020202020204" pitchFamily="34" charset="0"/>
              </a:rPr>
              <a:t>sp.zn</a:t>
            </a:r>
            <a:r>
              <a:rPr lang="en-US" sz="1600" dirty="0">
                <a:effectLst/>
                <a:latin typeface="Arial" panose="020B0604020202020204" pitchFamily="34" charset="0"/>
                <a:ea typeface="+mj-ea"/>
                <a:cs typeface="Arial" panose="020B0604020202020204" pitchFamily="34" charset="0"/>
              </a:rPr>
              <a:t>. 27 C 13/2004, </a:t>
            </a:r>
            <a:r>
              <a:rPr lang="en-US" sz="1600" dirty="0" err="1">
                <a:effectLst/>
                <a:latin typeface="Arial" panose="020B0604020202020204" pitchFamily="34" charset="0"/>
                <a:ea typeface="+mj-ea"/>
                <a:cs typeface="Arial" panose="020B0604020202020204" pitchFamily="34" charset="0"/>
              </a:rPr>
              <a:t>neboť</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poté</a:t>
            </a:r>
            <a:r>
              <a:rPr lang="en-US" sz="1600" dirty="0">
                <a:effectLst/>
                <a:latin typeface="Arial" panose="020B0604020202020204" pitchFamily="34" charset="0"/>
                <a:ea typeface="+mj-ea"/>
                <a:cs typeface="Arial" panose="020B0604020202020204" pitchFamily="34" charset="0"/>
              </a:rPr>
              <a:t>, co </a:t>
            </a:r>
            <a:r>
              <a:rPr lang="en-US" sz="1600" dirty="0" err="1">
                <a:effectLst/>
                <a:latin typeface="Arial" panose="020B0604020202020204" pitchFamily="34" charset="0"/>
                <a:ea typeface="+mj-ea"/>
                <a:cs typeface="Arial" panose="020B0604020202020204" pitchFamily="34" charset="0"/>
              </a:rPr>
              <a:t>na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nesprávnou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protokolaci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upozorňoval</a:t>
            </a:r>
            <a:r>
              <a:rPr lang="en-US" sz="1600" dirty="0">
                <a:effectLst/>
                <a:latin typeface="Arial" panose="020B0604020202020204" pitchFamily="34" charset="0"/>
                <a:ea typeface="+mj-ea"/>
                <a:cs typeface="Arial" panose="020B0604020202020204" pitchFamily="34" charset="0"/>
              </a:rPr>
              <a:t>, mu </a:t>
            </a:r>
            <a:r>
              <a:rPr lang="en-US" sz="1600" dirty="0" err="1">
                <a:effectLst/>
                <a:latin typeface="Arial" panose="020B0604020202020204" pitchFamily="34" charset="0"/>
                <a:ea typeface="+mj-ea"/>
                <a:cs typeface="Arial" panose="020B0604020202020204" pitchFamily="34" charset="0"/>
              </a:rPr>
              <a:t>byla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uložena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pořádková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pokuta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Zde</a:t>
            </a:r>
            <a:r>
              <a:rPr lang="en-US" sz="1600" dirty="0">
                <a:effectLst/>
                <a:latin typeface="Arial" panose="020B0604020202020204" pitchFamily="34" charset="0"/>
                <a:ea typeface="+mj-ea"/>
                <a:cs typeface="Arial" panose="020B0604020202020204" pitchFamily="34" charset="0"/>
              </a:rPr>
              <a:t> je </a:t>
            </a:r>
            <a:r>
              <a:rPr lang="en-US" sz="1600" dirty="0" err="1">
                <a:effectLst/>
                <a:latin typeface="Arial" panose="020B0604020202020204" pitchFamily="34" charset="0"/>
                <a:ea typeface="+mj-ea"/>
                <a:cs typeface="Arial" panose="020B0604020202020204" pitchFamily="34" charset="0"/>
              </a:rPr>
              <a:t>třeba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mít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paměti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že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účastníky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soudního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řízení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jsou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fyzické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nebo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právnické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osoby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nikoli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jejich</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právní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zástupci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Ústavní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již</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judikoval</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že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bylo</a:t>
            </a:r>
            <a:r>
              <a:rPr lang="en-US" sz="1600" dirty="0">
                <a:effectLst/>
                <a:latin typeface="Arial" panose="020B0604020202020204" pitchFamily="34" charset="0"/>
                <a:ea typeface="+mj-ea"/>
                <a:cs typeface="Arial" panose="020B0604020202020204" pitchFamily="34" charset="0"/>
              </a:rPr>
              <a:t>-li </a:t>
            </a:r>
            <a:r>
              <a:rPr lang="en-US" sz="1600" dirty="0" err="1">
                <a:effectLst/>
                <a:latin typeface="Arial" panose="020B0604020202020204" pitchFamily="34" charset="0"/>
                <a:ea typeface="+mj-ea"/>
                <a:cs typeface="Arial" panose="020B0604020202020204" pitchFamily="34" charset="0"/>
              </a:rPr>
              <a:t>pořádkové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opatření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podle</a:t>
            </a:r>
            <a:r>
              <a:rPr lang="en-US" sz="1600" dirty="0">
                <a:effectLst/>
                <a:latin typeface="Arial" panose="020B0604020202020204" pitchFamily="34" charset="0"/>
                <a:ea typeface="+mj-ea"/>
                <a:cs typeface="Arial" panose="020B0604020202020204" pitchFamily="34" charset="0"/>
              </a:rPr>
              <a:t> § 53 </a:t>
            </a:r>
            <a:r>
              <a:rPr lang="en-US" sz="1600" dirty="0" err="1">
                <a:effectLst/>
                <a:latin typeface="Arial" panose="020B0604020202020204" pitchFamily="34" charset="0"/>
                <a:ea typeface="+mj-ea"/>
                <a:cs typeface="Arial" panose="020B0604020202020204" pitchFamily="34" charset="0"/>
              </a:rPr>
              <a:t>odst</a:t>
            </a:r>
            <a:r>
              <a:rPr lang="en-US" sz="1600" dirty="0">
                <a:effectLst/>
                <a:latin typeface="Arial" panose="020B0604020202020204" pitchFamily="34" charset="0"/>
                <a:ea typeface="+mj-ea"/>
                <a:cs typeface="Arial" panose="020B0604020202020204" pitchFamily="34" charset="0"/>
              </a:rPr>
              <a:t>. 1 </a:t>
            </a:r>
            <a:r>
              <a:rPr lang="en-US" sz="1600" dirty="0" err="1">
                <a:effectLst/>
                <a:latin typeface="Arial" panose="020B0604020202020204" pitchFamily="34" charset="0"/>
                <a:ea typeface="+mj-ea"/>
                <a:cs typeface="Arial" panose="020B0604020202020204" pitchFamily="34" charset="0"/>
              </a:rPr>
              <a:t>o.s.ř</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uloženo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soudem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právnímu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zástupci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stěžovatele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šlo</a:t>
            </a:r>
            <a:r>
              <a:rPr lang="en-US" sz="1600" dirty="0">
                <a:effectLst/>
                <a:latin typeface="Arial" panose="020B0604020202020204" pitchFamily="34" charset="0"/>
                <a:ea typeface="+mj-ea"/>
                <a:cs typeface="Arial" panose="020B0604020202020204" pitchFamily="34" charset="0"/>
              </a:rPr>
              <a:t> o </a:t>
            </a:r>
            <a:r>
              <a:rPr lang="en-US" sz="1600" dirty="0" err="1">
                <a:effectLst/>
                <a:latin typeface="Arial" panose="020B0604020202020204" pitchFamily="34" charset="0"/>
                <a:ea typeface="+mj-ea"/>
                <a:cs typeface="Arial" panose="020B0604020202020204" pitchFamily="34" charset="0"/>
              </a:rPr>
              <a:t>vztah</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mezi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soudem</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advokátem</a:t>
            </a:r>
            <a:r>
              <a:rPr lang="en-US" sz="1600" dirty="0">
                <a:effectLst/>
                <a:latin typeface="Arial" panose="020B0604020202020204" pitchFamily="34" charset="0"/>
                <a:ea typeface="+mj-ea"/>
                <a:cs typeface="Arial" panose="020B0604020202020204" pitchFamily="34" charset="0"/>
              </a:rPr>
              <a:t> (viz </a:t>
            </a:r>
            <a:r>
              <a:rPr lang="en-US" sz="1600" dirty="0" err="1">
                <a:effectLst/>
                <a:latin typeface="Arial" panose="020B0604020202020204" pitchFamily="34" charset="0"/>
                <a:ea typeface="+mj-ea"/>
                <a:cs typeface="Arial" panose="020B0604020202020204" pitchFamily="34" charset="0"/>
              </a:rPr>
              <a:t>usnesení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sp.zn</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III.ÚS</a:t>
            </a:r>
            <a:r>
              <a:rPr lang="en-US" sz="1600" dirty="0">
                <a:effectLst/>
                <a:latin typeface="Arial" panose="020B0604020202020204" pitchFamily="34" charset="0"/>
                <a:ea typeface="+mj-ea"/>
                <a:cs typeface="Arial" panose="020B0604020202020204" pitchFamily="34" charset="0"/>
              </a:rPr>
              <a:t> 234/96, </a:t>
            </a:r>
            <a:r>
              <a:rPr lang="en-US" sz="1600" dirty="0" err="1">
                <a:effectLst/>
                <a:latin typeface="Arial" panose="020B0604020202020204" pitchFamily="34" charset="0"/>
                <a:ea typeface="+mj-ea"/>
                <a:cs typeface="Arial" panose="020B0604020202020204" pitchFamily="34" charset="0"/>
              </a:rPr>
              <a:t>www.judikatura.cz</a:t>
            </a:r>
            <a:r>
              <a:rPr lang="en-US" sz="1600"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Nelze</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zcela</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vyloučit</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uložení</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pokuty</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přímo</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právnímu</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zástupci</a:t>
            </a:r>
            <a:r>
              <a:rPr lang="en-US" sz="1600" b="1" dirty="0">
                <a:effectLst/>
                <a:latin typeface="Arial" panose="020B0604020202020204" pitchFamily="34" charset="0"/>
                <a:ea typeface="+mj-ea"/>
                <a:cs typeface="Arial" panose="020B0604020202020204" pitchFamily="34" charset="0"/>
              </a:rPr>
              <a:t> v </a:t>
            </a:r>
            <a:r>
              <a:rPr lang="en-US" sz="1600" b="1" dirty="0" err="1">
                <a:effectLst/>
                <a:latin typeface="Arial" panose="020B0604020202020204" pitchFamily="34" charset="0"/>
                <a:ea typeface="+mj-ea"/>
                <a:cs typeface="Arial" panose="020B0604020202020204" pitchFamily="34" charset="0"/>
              </a:rPr>
              <a:t>případě</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že</a:t>
            </a:r>
            <a:r>
              <a:rPr lang="en-US" sz="1600" b="1" dirty="0">
                <a:effectLst/>
                <a:latin typeface="Arial" panose="020B0604020202020204" pitchFamily="34" charset="0"/>
                <a:ea typeface="+mj-ea"/>
                <a:cs typeface="Arial" panose="020B0604020202020204" pitchFamily="34" charset="0"/>
              </a:rPr>
              <a:t> by </a:t>
            </a:r>
            <a:r>
              <a:rPr lang="en-US" sz="1600" b="1" dirty="0" err="1">
                <a:effectLst/>
                <a:latin typeface="Arial" panose="020B0604020202020204" pitchFamily="34" charset="0"/>
                <a:ea typeface="+mj-ea"/>
                <a:cs typeface="Arial" panose="020B0604020202020204" pitchFamily="34" charset="0"/>
              </a:rPr>
              <a:t>pokutou</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mělo</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být</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postiženo</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jednání</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advokáta</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jako</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fyzické</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osoby</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např</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při</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jednání</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před</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soudem</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při</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němž</a:t>
            </a:r>
            <a:r>
              <a:rPr lang="en-US" sz="1600" b="1" dirty="0">
                <a:effectLst/>
                <a:latin typeface="Arial" panose="020B0604020202020204" pitchFamily="34" charset="0"/>
                <a:ea typeface="+mj-ea"/>
                <a:cs typeface="Arial" panose="020B0604020202020204" pitchFamily="34" charset="0"/>
              </a:rPr>
              <a:t> by </a:t>
            </a:r>
            <a:r>
              <a:rPr lang="en-US" sz="1600" b="1" dirty="0" err="1">
                <a:effectLst/>
                <a:latin typeface="Arial" panose="020B0604020202020204" pitchFamily="34" charset="0"/>
                <a:ea typeface="+mj-ea"/>
                <a:cs typeface="Arial" panose="020B0604020202020204" pitchFamily="34" charset="0"/>
              </a:rPr>
              <a:t>sám</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advokát</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svými</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výroky</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urážel</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soud</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rušil</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pořádek</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apod</a:t>
            </a:r>
            <a:r>
              <a:rPr lang="en-US" sz="1600" b="1"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Taková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situace</a:t>
            </a:r>
            <a:r>
              <a:rPr lang="en-US" sz="1600" dirty="0">
                <a:effectLst/>
                <a:latin typeface="Arial" panose="020B0604020202020204" pitchFamily="34" charset="0"/>
                <a:ea typeface="+mj-ea"/>
                <a:cs typeface="Arial" panose="020B0604020202020204" pitchFamily="34" charset="0"/>
              </a:rPr>
              <a:t>, jak je z </a:t>
            </a:r>
            <a:r>
              <a:rPr lang="en-US" sz="1600" dirty="0" err="1">
                <a:effectLst/>
                <a:latin typeface="Arial" panose="020B0604020202020204" pitchFamily="34" charset="0"/>
                <a:ea typeface="+mj-ea"/>
                <a:cs typeface="Arial" panose="020B0604020202020204" pitchFamily="34" charset="0"/>
              </a:rPr>
              <a:t>obsahu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spisu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patrno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právě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nastala</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souzené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věci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neboť</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stěžovatel</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přes</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četná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upozornění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předsedy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senátu</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přes</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jeho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varování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opakovaně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vícekrát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vstupoval</a:t>
            </a:r>
            <a:r>
              <a:rPr lang="en-US" sz="1600" dirty="0">
                <a:effectLst/>
                <a:latin typeface="Arial" panose="020B0604020202020204" pitchFamily="34" charset="0"/>
                <a:ea typeface="+mj-ea"/>
                <a:cs typeface="Arial" panose="020B0604020202020204" pitchFamily="34" charset="0"/>
              </a:rPr>
              <a:t> bez </a:t>
            </a:r>
            <a:r>
              <a:rPr lang="en-US" sz="1600" dirty="0" err="1">
                <a:effectLst/>
                <a:latin typeface="Arial" panose="020B0604020202020204" pitchFamily="34" charset="0"/>
                <a:ea typeface="+mj-ea"/>
                <a:cs typeface="Arial" panose="020B0604020202020204" pitchFamily="34" charset="0"/>
              </a:rPr>
              <a:t>vyzvání</a:t>
            </a:r>
            <a:r>
              <a:rPr lang="en-US" sz="1600" dirty="0">
                <a:effectLst/>
                <a:latin typeface="Arial" panose="020B0604020202020204" pitchFamily="34" charset="0"/>
                <a:ea typeface="+mj-ea"/>
                <a:cs typeface="Arial" panose="020B0604020202020204" pitchFamily="34" charset="0"/>
              </a:rPr>
              <a:t> do </a:t>
            </a:r>
            <a:r>
              <a:rPr lang="en-US" sz="1600" dirty="0" err="1">
                <a:effectLst/>
                <a:latin typeface="Arial" panose="020B0604020202020204" pitchFamily="34" charset="0"/>
                <a:ea typeface="+mj-ea"/>
                <a:cs typeface="Arial" panose="020B0604020202020204" pitchFamily="34" charset="0"/>
              </a:rPr>
              <a:t>řeči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soudce</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tomto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směru</a:t>
            </a:r>
            <a:r>
              <a:rPr lang="en-US" sz="1600" dirty="0">
                <a:effectLst/>
                <a:latin typeface="Arial" panose="020B0604020202020204" pitchFamily="34" charset="0"/>
                <a:ea typeface="+mj-ea"/>
                <a:cs typeface="Arial" panose="020B0604020202020204" pitchFamily="34" charset="0"/>
              </a:rPr>
              <a:t> je </a:t>
            </a:r>
            <a:r>
              <a:rPr lang="en-US" sz="1600" dirty="0" err="1">
                <a:effectLst/>
                <a:latin typeface="Arial" panose="020B0604020202020204" pitchFamily="34" charset="0"/>
                <a:ea typeface="+mj-ea"/>
                <a:cs typeface="Arial" panose="020B0604020202020204" pitchFamily="34" charset="0"/>
              </a:rPr>
              <a:t>citovaný</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protokol</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velmi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přesný</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podrobný</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poskytuje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podle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mínění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Ústavního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dostatečný</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podklad</a:t>
            </a:r>
            <a:r>
              <a:rPr lang="en-US" sz="1600" dirty="0">
                <a:effectLst/>
                <a:latin typeface="Arial" panose="020B0604020202020204" pitchFamily="34" charset="0"/>
                <a:ea typeface="+mj-ea"/>
                <a:cs typeface="Arial" panose="020B0604020202020204" pitchFamily="34" charset="0"/>
              </a:rPr>
              <a:t> pro </a:t>
            </a:r>
            <a:r>
              <a:rPr lang="en-US" sz="1600" dirty="0" err="1">
                <a:effectLst/>
                <a:latin typeface="Arial" panose="020B0604020202020204" pitchFamily="34" charset="0"/>
                <a:ea typeface="+mj-ea"/>
                <a:cs typeface="Arial" panose="020B0604020202020204" pitchFamily="34" charset="0"/>
              </a:rPr>
              <a:t>závěr</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obecných</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soudů</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které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zhodnotily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stěžovatelovo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jednání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jako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rušení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pořádku</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právem</a:t>
            </a:r>
            <a:r>
              <a:rPr lang="en-US" sz="1600" dirty="0">
                <a:effectLst/>
                <a:latin typeface="Arial" panose="020B0604020202020204" pitchFamily="34" charset="0"/>
                <a:ea typeface="+mj-ea"/>
                <a:cs typeface="Arial" panose="020B0604020202020204" pitchFamily="34" charset="0"/>
              </a:rPr>
              <a:t> mu </a:t>
            </a:r>
            <a:r>
              <a:rPr lang="en-US" sz="1600" dirty="0" err="1">
                <a:effectLst/>
                <a:latin typeface="Arial" panose="020B0604020202020204" pitchFamily="34" charset="0"/>
                <a:ea typeface="+mj-ea"/>
                <a:cs typeface="Arial" panose="020B0604020202020204" pitchFamily="34" charset="0"/>
              </a:rPr>
              <a:t>uložily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pořádkovou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pokutu</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této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souvislosti</a:t>
            </a:r>
            <a:r>
              <a:rPr lang="en-US" sz="1600" dirty="0">
                <a:effectLst/>
                <a:latin typeface="Arial" panose="020B0604020202020204" pitchFamily="34" charset="0"/>
                <a:ea typeface="+mj-ea"/>
                <a:cs typeface="Arial" panose="020B0604020202020204" pitchFamily="34" charset="0"/>
              </a:rPr>
              <a:t> je </a:t>
            </a:r>
            <a:r>
              <a:rPr lang="en-US" sz="1600" dirty="0" err="1">
                <a:effectLst/>
                <a:latin typeface="Arial" panose="020B0604020202020204" pitchFamily="34" charset="0"/>
                <a:ea typeface="+mj-ea"/>
                <a:cs typeface="Arial" panose="020B0604020202020204" pitchFamily="34" charset="0"/>
              </a:rPr>
              <a:t>třeba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zdůraznit</a:t>
            </a:r>
            <a:r>
              <a:rPr lang="en-US" sz="1600" dirty="0">
                <a:effectLst/>
                <a:latin typeface="Arial" panose="020B0604020202020204" pitchFamily="34" charset="0"/>
                <a:ea typeface="+mj-ea"/>
                <a:cs typeface="Arial" panose="020B0604020202020204" pitchFamily="34" charset="0"/>
              </a:rPr>
              <a:t> - jak </a:t>
            </a:r>
            <a:r>
              <a:rPr lang="en-US" sz="1600" dirty="0" err="1">
                <a:effectLst/>
                <a:latin typeface="Arial" panose="020B0604020202020204" pitchFamily="34" charset="0"/>
                <a:ea typeface="+mj-ea"/>
                <a:cs typeface="Arial" panose="020B0604020202020204" pitchFamily="34" charset="0"/>
              </a:rPr>
              <a:t>plyne</a:t>
            </a:r>
            <a:r>
              <a:rPr lang="en-US" sz="1600" dirty="0">
                <a:effectLst/>
                <a:latin typeface="Arial" panose="020B0604020202020204" pitchFamily="34" charset="0"/>
                <a:ea typeface="+mj-ea"/>
                <a:cs typeface="Arial" panose="020B0604020202020204" pitchFamily="34" charset="0"/>
              </a:rPr>
              <a:t> ze </a:t>
            </a:r>
            <a:r>
              <a:rPr lang="en-US" sz="1600" dirty="0" err="1">
                <a:effectLst/>
                <a:latin typeface="Arial" panose="020B0604020202020204" pitchFamily="34" charset="0"/>
                <a:ea typeface="+mj-ea"/>
                <a:cs typeface="Arial" panose="020B0604020202020204" pitchFamily="34" charset="0"/>
              </a:rPr>
              <a:t>spisu</a:t>
            </a:r>
            <a:r>
              <a:rPr lang="en-US" sz="1600" dirty="0">
                <a:effectLst/>
                <a:latin typeface="Arial" panose="020B0604020202020204" pitchFamily="34" charset="0"/>
                <a:ea typeface="+mj-ea"/>
                <a:cs typeface="Arial" panose="020B0604020202020204" pitchFamily="34" charset="0"/>
              </a:rPr>
              <a:t> - </a:t>
            </a:r>
            <a:r>
              <a:rPr lang="en-US" sz="1600" dirty="0" err="1">
                <a:effectLst/>
                <a:latin typeface="Arial" panose="020B0604020202020204" pitchFamily="34" charset="0"/>
                <a:ea typeface="+mj-ea"/>
                <a:cs typeface="Arial" panose="020B0604020202020204" pitchFamily="34" charset="0"/>
              </a:rPr>
              <a:t>že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důvodem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uložení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pokuty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soudem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zjevně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nebyly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stěžovatelovy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námitky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protokolaci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nýbrž</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nemístné</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opakované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rušení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pořádku</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jednací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síni</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průběhu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jednání</a:t>
            </a:r>
            <a:r>
              <a:rPr lang="en-US" sz="1600" dirty="0">
                <a:effectLst/>
                <a:latin typeface="Arial" panose="020B0604020202020204" pitchFamily="34" charset="0"/>
                <a:ea typeface="+mj-ea"/>
                <a:cs typeface="Arial" panose="020B0604020202020204" pitchFamily="34" charset="0"/>
              </a:rPr>
              <a:t>. </a:t>
            </a:r>
          </a:p>
          <a:p>
            <a:pPr>
              <a:lnSpc>
                <a:spcPct val="90000"/>
              </a:lnSpc>
              <a:spcBef>
                <a:spcPts val="1000"/>
              </a:spcBef>
              <a:buClr>
                <a:schemeClr val="bg2">
                  <a:lumMod val="40000"/>
                  <a:lumOff val="60000"/>
                </a:schemeClr>
              </a:buClr>
              <a:buSzPct val="80000"/>
              <a:buFont typeface="Wingdings 3" charset="2"/>
              <a:buChar char=""/>
            </a:pPr>
            <a:r>
              <a:rPr lang="en-US" sz="1300" u="sng" dirty="0" err="1">
                <a:latin typeface="+mj-lt"/>
                <a:ea typeface="+mj-ea"/>
                <a:cs typeface="+mj-cs"/>
              </a:rPr>
              <a:t>Ústavní</a:t>
            </a:r>
            <a:r>
              <a:rPr lang="en-US" sz="1300" u="sng" dirty="0">
                <a:latin typeface="+mj-lt"/>
                <a:ea typeface="+mj-ea"/>
                <a:cs typeface="+mj-cs"/>
              </a:rPr>
              <a:t> </a:t>
            </a:r>
            <a:r>
              <a:rPr lang="en-US" sz="1300" u="sng" dirty="0" err="1">
                <a:latin typeface="+mj-lt"/>
                <a:ea typeface="+mj-ea"/>
                <a:cs typeface="+mj-cs"/>
              </a:rPr>
              <a:t>stížnost</a:t>
            </a:r>
            <a:r>
              <a:rPr lang="en-US" sz="1300" u="sng" dirty="0">
                <a:latin typeface="+mj-lt"/>
                <a:ea typeface="+mj-ea"/>
                <a:cs typeface="+mj-cs"/>
              </a:rPr>
              <a:t> </a:t>
            </a:r>
            <a:r>
              <a:rPr lang="en-US" sz="1300" u="sng" dirty="0" err="1">
                <a:latin typeface="+mj-lt"/>
                <a:ea typeface="+mj-ea"/>
                <a:cs typeface="+mj-cs"/>
              </a:rPr>
              <a:t>odmítnuta</a:t>
            </a:r>
            <a:endParaRPr lang="en-US" sz="1300" u="sng" dirty="0">
              <a:latin typeface="+mj-lt"/>
              <a:ea typeface="+mj-ea"/>
              <a:cs typeface="+mj-cs"/>
            </a:endParaRPr>
          </a:p>
        </p:txBody>
      </p:sp>
    </p:spTree>
    <p:extLst>
      <p:ext uri="{BB962C8B-B14F-4D97-AF65-F5344CB8AC3E}">
        <p14:creationId xmlns:p14="http://schemas.microsoft.com/office/powerpoint/2010/main" val="3616389314"/>
      </p:ext>
    </p:extLst>
  </p:cSld>
  <p:clrMapOvr>
    <a:overrideClrMapping bg1="lt1" tx1="dk1" bg2="lt2" tx2="dk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5" name="Picture 14">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1"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3"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7"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577386EB-9843-B9E1-6FAE-EF9728583746}"/>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b="0" i="0" kern="1200">
                <a:solidFill>
                  <a:srgbClr val="FFFFFF"/>
                </a:solidFill>
                <a:latin typeface="+mj-lt"/>
                <a:ea typeface="+mj-ea"/>
                <a:cs typeface="+mj-cs"/>
              </a:rPr>
              <a:t> Zákon o advokacii – vztah k o.s.ř.</a:t>
            </a:r>
          </a:p>
        </p:txBody>
      </p:sp>
      <p:sp>
        <p:nvSpPr>
          <p:cNvPr id="4" name="TextovéPole 3">
            <a:extLst>
              <a:ext uri="{FF2B5EF4-FFF2-40B4-BE49-F238E27FC236}">
                <a16:creationId xmlns:a16="http://schemas.microsoft.com/office/drawing/2014/main" id="{F381638D-C8E9-79B6-0629-09E02EB5E306}"/>
              </a:ext>
            </a:extLst>
          </p:cNvPr>
          <p:cNvSpPr txBox="1"/>
          <p:nvPr/>
        </p:nvSpPr>
        <p:spPr>
          <a:xfrm>
            <a:off x="1103312" y="2763520"/>
            <a:ext cx="8946541" cy="3484879"/>
          </a:xfrm>
          <a:prstGeom prst="rect">
            <a:avLst/>
          </a:prstGeom>
        </p:spPr>
        <p:txBody>
          <a:bodyPr vert="horz" lIns="91440" tIns="45720" rIns="91440" bIns="45720" rtlCol="0">
            <a:normAutofit/>
          </a:bodyPr>
          <a:lstStyle/>
          <a:p>
            <a:pPr marL="0" indent="0">
              <a:spcBef>
                <a:spcPts val="1000"/>
              </a:spcBef>
              <a:buClr>
                <a:schemeClr val="bg2">
                  <a:lumMod val="40000"/>
                  <a:lumOff val="60000"/>
                </a:schemeClr>
              </a:buClr>
              <a:buSzPct val="80000"/>
              <a:buFont typeface="Wingdings 3" charset="2"/>
              <a:buChar char=""/>
            </a:pPr>
            <a:r>
              <a:rPr lang="en-US">
                <a:effectLst/>
                <a:latin typeface="+mj-lt"/>
                <a:ea typeface="+mj-ea"/>
                <a:cs typeface="+mj-cs"/>
              </a:rPr>
              <a:t>§ 17 -Advokát postupuje zejména při výkonu advokacie tak, aby nesnižoval důstojnost advokátního stavu; za tím účelem je zejména povinen dodržovat pravidla profesionální etiky a pravidla soutěže. Pravidla profesionální etiky a pravidla soutěže stanoví stavovský předpis.</a:t>
            </a:r>
          </a:p>
          <a:p>
            <a:pPr marL="0" indent="0">
              <a:spcBef>
                <a:spcPts val="1000"/>
              </a:spcBef>
              <a:buClr>
                <a:schemeClr val="bg2">
                  <a:lumMod val="40000"/>
                  <a:lumOff val="60000"/>
                </a:schemeClr>
              </a:buClr>
              <a:buSzPct val="80000"/>
              <a:buFont typeface="Wingdings 3" charset="2"/>
              <a:buChar char=""/>
            </a:pPr>
            <a:endParaRPr lang="en-US">
              <a:latin typeface="+mj-lt"/>
              <a:ea typeface="+mj-ea"/>
              <a:cs typeface="+mj-cs"/>
            </a:endParaRPr>
          </a:p>
          <a:p>
            <a:pPr>
              <a:spcBef>
                <a:spcPts val="1000"/>
              </a:spcBef>
              <a:buClr>
                <a:schemeClr val="bg2">
                  <a:lumMod val="40000"/>
                  <a:lumOff val="60000"/>
                </a:schemeClr>
              </a:buClr>
              <a:buSzPct val="80000"/>
              <a:buFont typeface="Wingdings 3" charset="2"/>
              <a:buChar char=""/>
            </a:pPr>
            <a:r>
              <a:rPr lang="en-US">
                <a:latin typeface="+mj-lt"/>
                <a:ea typeface="+mj-ea"/>
                <a:cs typeface="+mj-cs"/>
              </a:rPr>
              <a:t>ÚS I. ÚS 393/1998: Pro advokáta, který je činný v právním státě, nemůže být obtížné nebo neobvyklé zjistit, které způsoby chování a jednání a které hodnoty mravnosti a lidské důstojnosti je třeba respektovat, aniž by byly výslovně vypočteny v jednotlivých ustanoveních, což ostatně není vůbec možné.</a:t>
            </a:r>
          </a:p>
          <a:p>
            <a:pPr marL="0" indent="0">
              <a:spcBef>
                <a:spcPts val="1000"/>
              </a:spcBef>
              <a:buClr>
                <a:schemeClr val="bg2">
                  <a:lumMod val="40000"/>
                  <a:lumOff val="60000"/>
                </a:schemeClr>
              </a:buClr>
              <a:buSzPct val="80000"/>
              <a:buFont typeface="Wingdings 3" charset="2"/>
              <a:buChar char=""/>
            </a:pPr>
            <a:endParaRPr lang="en-US">
              <a:effectLst/>
              <a:latin typeface="+mj-lt"/>
              <a:ea typeface="+mj-ea"/>
              <a:cs typeface="+mj-cs"/>
            </a:endParaRPr>
          </a:p>
        </p:txBody>
      </p:sp>
    </p:spTree>
    <p:extLst>
      <p:ext uri="{BB962C8B-B14F-4D97-AF65-F5344CB8AC3E}">
        <p14:creationId xmlns:p14="http://schemas.microsoft.com/office/powerpoint/2010/main" val="3438677229"/>
      </p:ext>
    </p:extLst>
  </p:cSld>
  <p:clrMapOvr>
    <a:overrideClrMapping bg1="lt1" tx1="dk1" bg2="lt2" tx2="dk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8">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1" name="Oval 10">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3" name="Picture 12">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5" name="Picture 14">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7" name="Rectangle 16">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TextovéPole 1">
            <a:extLst>
              <a:ext uri="{FF2B5EF4-FFF2-40B4-BE49-F238E27FC236}">
                <a16:creationId xmlns:a16="http://schemas.microsoft.com/office/drawing/2014/main" id="{300B9207-D2ED-9EC8-9227-D2C01D8C6C2B}"/>
              </a:ext>
            </a:extLst>
          </p:cNvPr>
          <p:cNvSpPr txBox="1"/>
          <p:nvPr/>
        </p:nvSpPr>
        <p:spPr>
          <a:xfrm>
            <a:off x="1184882" y="2821155"/>
            <a:ext cx="8946541" cy="3484879"/>
          </a:xfrm>
          <a:prstGeom prst="rect">
            <a:avLst/>
          </a:prstGeom>
        </p:spPr>
        <p:txBody>
          <a:bodyPr vert="horz" lIns="91440" tIns="45720" rIns="91440" bIns="45720" rtlCol="0">
            <a:normAutofit lnSpcReduction="10000"/>
          </a:bodyPr>
          <a:lstStyle/>
          <a:p>
            <a:pPr marL="0" indent="0">
              <a:lnSpc>
                <a:spcPct val="90000"/>
              </a:lnSpc>
              <a:spcBef>
                <a:spcPts val="1000"/>
              </a:spcBef>
              <a:buClr>
                <a:schemeClr val="bg2">
                  <a:lumMod val="40000"/>
                  <a:lumOff val="60000"/>
                </a:schemeClr>
              </a:buClr>
              <a:buSzPct val="80000"/>
            </a:pPr>
            <a:r>
              <a:rPr lang="cs-CZ" sz="1400" dirty="0">
                <a:latin typeface="Arial" panose="020B0604020202020204" pitchFamily="34" charset="0"/>
                <a:ea typeface="+mj-ea"/>
                <a:cs typeface="Arial" panose="020B0604020202020204" pitchFamily="34" charset="0"/>
              </a:rPr>
              <a:t>1) </a:t>
            </a:r>
            <a:r>
              <a:rPr lang="en-US" sz="1400" dirty="0" err="1">
                <a:latin typeface="Arial" panose="020B0604020202020204" pitchFamily="34" charset="0"/>
                <a:ea typeface="+mj-ea"/>
                <a:cs typeface="Arial" panose="020B0604020202020204" pitchFamily="34" charset="0"/>
              </a:rPr>
              <a:t>Vůči</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soudům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rozhodčím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orgánům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orgánům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veřejné</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správy</a:t>
            </a:r>
            <a:r>
              <a:rPr lang="en-US" sz="1400" dirty="0">
                <a:latin typeface="Arial" panose="020B0604020202020204" pitchFamily="34" charset="0"/>
                <a:ea typeface="+mj-ea"/>
                <a:cs typeface="Arial" panose="020B0604020202020204" pitchFamily="34" charset="0"/>
              </a:rPr>
              <a:t> a </a:t>
            </a:r>
            <a:r>
              <a:rPr lang="en-US" sz="1400" dirty="0" err="1">
                <a:latin typeface="Arial" panose="020B0604020202020204" pitchFamily="34" charset="0"/>
                <a:ea typeface="+mj-ea"/>
                <a:cs typeface="Arial" panose="020B0604020202020204" pitchFamily="34" charset="0"/>
              </a:rPr>
              <a:t>jiným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orgánům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které</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rozhodují</a:t>
            </a:r>
            <a:r>
              <a:rPr lang="en-US" sz="1400" dirty="0">
                <a:latin typeface="Arial" panose="020B0604020202020204" pitchFamily="34" charset="0"/>
                <a:ea typeface="+mj-ea"/>
                <a:cs typeface="Arial" panose="020B0604020202020204" pitchFamily="34" charset="0"/>
              </a:rPr>
              <a:t> v </a:t>
            </a:r>
            <a:r>
              <a:rPr lang="en-US" sz="1400" dirty="0" err="1">
                <a:latin typeface="Arial" panose="020B0604020202020204" pitchFamily="34" charset="0"/>
                <a:ea typeface="+mj-ea"/>
                <a:cs typeface="Arial" panose="020B0604020202020204" pitchFamily="34" charset="0"/>
              </a:rPr>
              <a:t>právních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věcech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jakož</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i</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vůči</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osobám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které</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plní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jejich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úkoly</a:t>
            </a:r>
            <a:r>
              <a:rPr lang="en-US" sz="1400" dirty="0">
                <a:latin typeface="Arial" panose="020B0604020202020204" pitchFamily="34" charset="0"/>
                <a:ea typeface="+mj-ea"/>
                <a:cs typeface="Arial" panose="020B0604020202020204" pitchFamily="34" charset="0"/>
              </a:rPr>
              <a:t>, je </a:t>
            </a:r>
            <a:r>
              <a:rPr lang="en-US" sz="1400" dirty="0" err="1">
                <a:latin typeface="Arial" panose="020B0604020202020204" pitchFamily="34" charset="0"/>
                <a:ea typeface="+mj-ea"/>
                <a:cs typeface="Arial" panose="020B0604020202020204" pitchFamily="34" charset="0"/>
              </a:rPr>
              <a:t>advokát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povinen</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zachovávat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náležitou</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úctu</a:t>
            </a:r>
            <a:r>
              <a:rPr lang="en-US" sz="1400" dirty="0">
                <a:latin typeface="Arial" panose="020B0604020202020204" pitchFamily="34" charset="0"/>
                <a:ea typeface="+mj-ea"/>
                <a:cs typeface="Arial" panose="020B0604020202020204" pitchFamily="34" charset="0"/>
              </a:rPr>
              <a:t> a </a:t>
            </a:r>
            <a:r>
              <a:rPr lang="en-US" sz="1400" dirty="0" err="1">
                <a:latin typeface="Arial" panose="020B0604020202020204" pitchFamily="34" charset="0"/>
                <a:ea typeface="+mj-ea"/>
                <a:cs typeface="Arial" panose="020B0604020202020204" pitchFamily="34" charset="0"/>
              </a:rPr>
              <a:t>zdvořilost</a:t>
            </a:r>
            <a:r>
              <a:rPr lang="en-US" sz="1400" dirty="0">
                <a:latin typeface="Arial" panose="020B0604020202020204" pitchFamily="34" charset="0"/>
                <a:ea typeface="+mj-ea"/>
                <a:cs typeface="Arial" panose="020B0604020202020204" pitchFamily="34" charset="0"/>
              </a:rPr>
              <a:t>.	</a:t>
            </a:r>
          </a:p>
          <a:p>
            <a:pPr marL="0" indent="0">
              <a:lnSpc>
                <a:spcPct val="90000"/>
              </a:lnSpc>
              <a:spcBef>
                <a:spcPts val="1000"/>
              </a:spcBef>
              <a:buClr>
                <a:schemeClr val="bg2">
                  <a:lumMod val="40000"/>
                  <a:lumOff val="60000"/>
                </a:schemeClr>
              </a:buClr>
              <a:buSzPct val="80000"/>
              <a:buFont typeface="Wingdings 3" charset="2"/>
              <a:buChar char=""/>
            </a:pPr>
            <a:r>
              <a:rPr lang="en-US" sz="1400" dirty="0">
                <a:latin typeface="Arial" panose="020B0604020202020204" pitchFamily="34" charset="0"/>
                <a:ea typeface="+mj-ea"/>
                <a:cs typeface="Arial" panose="020B0604020202020204" pitchFamily="34" charset="0"/>
              </a:rPr>
              <a:t>2) </a:t>
            </a:r>
            <a:r>
              <a:rPr lang="en-US" sz="1400" dirty="0" err="1">
                <a:latin typeface="Arial" panose="020B0604020202020204" pitchFamily="34" charset="0"/>
                <a:ea typeface="+mj-ea"/>
                <a:cs typeface="Arial" panose="020B0604020202020204" pitchFamily="34" charset="0"/>
              </a:rPr>
              <a:t>Advokát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nesmí</a:t>
            </a:r>
            <a:r>
              <a:rPr lang="en-US" sz="1400" dirty="0">
                <a:latin typeface="Arial" panose="020B0604020202020204" pitchFamily="34" charset="0"/>
                <a:ea typeface="+mj-ea"/>
                <a:cs typeface="Arial" panose="020B0604020202020204" pitchFamily="34" charset="0"/>
              </a:rPr>
              <a:t> v </a:t>
            </a:r>
            <a:r>
              <a:rPr lang="en-US" sz="1400" dirty="0" err="1">
                <a:latin typeface="Arial" panose="020B0604020202020204" pitchFamily="34" charset="0"/>
                <a:ea typeface="+mj-ea"/>
                <a:cs typeface="Arial" panose="020B0604020202020204" pitchFamily="34" charset="0"/>
              </a:rPr>
              <a:t>řízení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uvádět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údaje</a:t>
            </a:r>
            <a:r>
              <a:rPr lang="en-US" sz="1400" dirty="0">
                <a:latin typeface="Arial" panose="020B0604020202020204" pitchFamily="34" charset="0"/>
                <a:ea typeface="+mj-ea"/>
                <a:cs typeface="Arial" panose="020B0604020202020204" pitchFamily="34" charset="0"/>
              </a:rPr>
              <a:t>, ani </a:t>
            </a:r>
            <a:r>
              <a:rPr lang="en-US" sz="1400" dirty="0" err="1">
                <a:latin typeface="Arial" panose="020B0604020202020204" pitchFamily="34" charset="0"/>
                <a:ea typeface="+mj-ea"/>
                <a:cs typeface="Arial" panose="020B0604020202020204" pitchFamily="34" charset="0"/>
              </a:rPr>
              <a:t>navrhovat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důkazy</a:t>
            </a:r>
            <a:r>
              <a:rPr lang="en-US" sz="1400" dirty="0">
                <a:latin typeface="Arial" panose="020B0604020202020204" pitchFamily="34" charset="0"/>
                <a:ea typeface="+mj-ea"/>
                <a:cs typeface="Arial" panose="020B0604020202020204" pitchFamily="34" charset="0"/>
              </a:rPr>
              <a:t>, o </a:t>
            </a:r>
            <a:r>
              <a:rPr lang="en-US" sz="1400" dirty="0" err="1">
                <a:latin typeface="Arial" panose="020B0604020202020204" pitchFamily="34" charset="0"/>
                <a:ea typeface="+mj-ea"/>
                <a:cs typeface="Arial" panose="020B0604020202020204" pitchFamily="34" charset="0"/>
              </a:rPr>
              <a:t>nichž</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ví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že</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jsou</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nepravdivé</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nebo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klamavé</a:t>
            </a:r>
            <a:r>
              <a:rPr lang="en-US" sz="1400" dirty="0">
                <a:latin typeface="Arial" panose="020B0604020202020204" pitchFamily="34" charset="0"/>
                <a:ea typeface="+mj-ea"/>
                <a:cs typeface="Arial" panose="020B0604020202020204" pitchFamily="34" charset="0"/>
              </a:rPr>
              <a:t>, a to ani </a:t>
            </a:r>
            <a:r>
              <a:rPr lang="en-US" sz="1400" dirty="0" err="1">
                <a:latin typeface="Arial" panose="020B0604020202020204" pitchFamily="34" charset="0"/>
                <a:ea typeface="+mj-ea"/>
                <a:cs typeface="Arial" panose="020B0604020202020204" pitchFamily="34" charset="0"/>
              </a:rPr>
              <a:t>na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příkaz</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klienta</a:t>
            </a:r>
            <a:r>
              <a:rPr lang="en-US" sz="1400"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r>
              <a:rPr lang="en-US" sz="1400" dirty="0">
                <a:latin typeface="Arial" panose="020B0604020202020204" pitchFamily="34" charset="0"/>
                <a:ea typeface="+mj-ea"/>
                <a:cs typeface="Arial" panose="020B0604020202020204" pitchFamily="34" charset="0"/>
              </a:rPr>
              <a:t>3) </a:t>
            </a:r>
            <a:r>
              <a:rPr lang="en-US" sz="1400" dirty="0" err="1">
                <a:latin typeface="Arial" panose="020B0604020202020204" pitchFamily="34" charset="0"/>
                <a:ea typeface="+mj-ea"/>
                <a:cs typeface="Arial" panose="020B0604020202020204" pitchFamily="34" charset="0"/>
              </a:rPr>
              <a:t>Advokát</a:t>
            </a:r>
            <a:r>
              <a:rPr lang="en-US" sz="1400" dirty="0">
                <a:latin typeface="Arial" panose="020B0604020202020204" pitchFamily="34" charset="0"/>
                <a:ea typeface="+mj-ea"/>
                <a:cs typeface="Arial" panose="020B0604020202020204" pitchFamily="34" charset="0"/>
              </a:rPr>
              <a:t> je </a:t>
            </a:r>
            <a:r>
              <a:rPr lang="en-US" sz="1400" dirty="0" err="1">
                <a:latin typeface="Arial" panose="020B0604020202020204" pitchFamily="34" charset="0"/>
                <a:ea typeface="+mj-ea"/>
                <a:cs typeface="Arial" panose="020B0604020202020204" pitchFamily="34" charset="0"/>
              </a:rPr>
              <a:t>povinen</a:t>
            </a:r>
            <a:r>
              <a:rPr lang="en-US" sz="1400" dirty="0">
                <a:latin typeface="Arial" panose="020B0604020202020204" pitchFamily="34" charset="0"/>
                <a:ea typeface="+mj-ea"/>
                <a:cs typeface="Arial" panose="020B0604020202020204" pitchFamily="34" charset="0"/>
              </a:rPr>
              <a:t> v </a:t>
            </a:r>
            <a:r>
              <a:rPr lang="en-US" sz="1400" dirty="0" err="1">
                <a:latin typeface="Arial" panose="020B0604020202020204" pitchFamily="34" charset="0"/>
                <a:ea typeface="+mj-ea"/>
                <a:cs typeface="Arial" panose="020B0604020202020204" pitchFamily="34" charset="0"/>
              </a:rPr>
              <a:t>řízení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jednat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poctivě</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respektovat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zákonná</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práva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ostatních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účastníků</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řízení</a:t>
            </a:r>
            <a:r>
              <a:rPr lang="en-US" sz="1400" dirty="0">
                <a:latin typeface="Arial" panose="020B0604020202020204" pitchFamily="34" charset="0"/>
                <a:ea typeface="+mj-ea"/>
                <a:cs typeface="Arial" panose="020B0604020202020204" pitchFamily="34" charset="0"/>
              </a:rPr>
              <a:t> a </a:t>
            </a:r>
            <a:r>
              <a:rPr lang="en-US" sz="1400" dirty="0" err="1">
                <a:latin typeface="Arial" panose="020B0604020202020204" pitchFamily="34" charset="0"/>
                <a:ea typeface="+mj-ea"/>
                <a:cs typeface="Arial" panose="020B0604020202020204" pitchFamily="34" charset="0"/>
              </a:rPr>
              <a:t>chovat</a:t>
            </a:r>
            <a:r>
              <a:rPr lang="en-US" sz="1400" dirty="0">
                <a:latin typeface="Arial" panose="020B0604020202020204" pitchFamily="34" charset="0"/>
                <a:ea typeface="+mj-ea"/>
                <a:cs typeface="Arial" panose="020B0604020202020204" pitchFamily="34" charset="0"/>
              </a:rPr>
              <a:t> se k nim </a:t>
            </a:r>
            <a:r>
              <a:rPr lang="en-US" sz="1400" dirty="0" err="1">
                <a:latin typeface="Arial" panose="020B0604020202020204" pitchFamily="34" charset="0"/>
                <a:ea typeface="+mj-ea"/>
                <a:cs typeface="Arial" panose="020B0604020202020204" pitchFamily="34" charset="0"/>
              </a:rPr>
              <a:t>i</a:t>
            </a:r>
            <a:r>
              <a:rPr lang="en-US" sz="1400" dirty="0">
                <a:latin typeface="Arial" panose="020B0604020202020204" pitchFamily="34" charset="0"/>
                <a:ea typeface="+mj-ea"/>
                <a:cs typeface="Arial" panose="020B0604020202020204" pitchFamily="34" charset="0"/>
              </a:rPr>
              <a:t> k </a:t>
            </a:r>
            <a:r>
              <a:rPr lang="en-US" sz="1400" dirty="0" err="1">
                <a:latin typeface="Arial" panose="020B0604020202020204" pitchFamily="34" charset="0"/>
                <a:ea typeface="+mj-ea"/>
                <a:cs typeface="Arial" panose="020B0604020202020204" pitchFamily="34" charset="0"/>
              </a:rPr>
              <a:t>ostatním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osobám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zúčastněným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řízení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tak</a:t>
            </a:r>
            <a:r>
              <a:rPr lang="en-US" sz="1400" dirty="0">
                <a:latin typeface="Arial" panose="020B0604020202020204" pitchFamily="34" charset="0"/>
                <a:ea typeface="+mj-ea"/>
                <a:cs typeface="Arial" panose="020B0604020202020204" pitchFamily="34" charset="0"/>
              </a:rPr>
              <a:t>, aby </a:t>
            </a:r>
            <a:r>
              <a:rPr lang="en-US" sz="1400" dirty="0" err="1">
                <a:latin typeface="Arial" panose="020B0604020202020204" pitchFamily="34" charset="0"/>
                <a:ea typeface="+mj-ea"/>
                <a:cs typeface="Arial" panose="020B0604020202020204" pitchFamily="34" charset="0"/>
              </a:rPr>
              <a:t>nebyla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snižována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jejich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důstojnost</a:t>
            </a:r>
            <a:r>
              <a:rPr lang="en-US" sz="1400" dirty="0">
                <a:latin typeface="Arial" panose="020B0604020202020204" pitchFamily="34" charset="0"/>
                <a:ea typeface="+mj-ea"/>
                <a:cs typeface="Arial" panose="020B0604020202020204" pitchFamily="34" charset="0"/>
              </a:rPr>
              <a:t> ani </a:t>
            </a:r>
            <a:r>
              <a:rPr lang="en-US" sz="1400" dirty="0" err="1">
                <a:latin typeface="Arial" panose="020B0604020202020204" pitchFamily="34" charset="0"/>
                <a:ea typeface="+mj-ea"/>
                <a:cs typeface="Arial" panose="020B0604020202020204" pitchFamily="34" charset="0"/>
              </a:rPr>
              <a:t>důstojnost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advokátního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stavu</a:t>
            </a:r>
            <a:r>
              <a:rPr lang="en-US" sz="1400" dirty="0">
                <a:latin typeface="Arial" panose="020B0604020202020204" pitchFamily="34" charset="0"/>
                <a:ea typeface="+mj-ea"/>
                <a:cs typeface="Arial" panose="020B0604020202020204" pitchFamily="34" charset="0"/>
              </a:rPr>
              <a:t>. V </a:t>
            </a:r>
            <a:r>
              <a:rPr lang="en-US" sz="1400" dirty="0" err="1">
                <a:latin typeface="Arial" panose="020B0604020202020204" pitchFamily="34" charset="0"/>
                <a:ea typeface="+mj-ea"/>
                <a:cs typeface="Arial" panose="020B0604020202020204" pitchFamily="34" charset="0"/>
              </a:rPr>
              <a:t>takových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věcech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nesmí</a:t>
            </a:r>
            <a:r>
              <a:rPr lang="en-US" sz="1400" dirty="0">
                <a:latin typeface="Arial" panose="020B0604020202020204" pitchFamily="34" charset="0"/>
                <a:ea typeface="+mj-ea"/>
                <a:cs typeface="Arial" panose="020B0604020202020204" pitchFamily="34" charset="0"/>
              </a:rPr>
              <a:t> za </a:t>
            </a:r>
            <a:r>
              <a:rPr lang="en-US" sz="1400" dirty="0" err="1">
                <a:latin typeface="Arial" panose="020B0604020202020204" pitchFamily="34" charset="0"/>
                <a:ea typeface="+mj-ea"/>
                <a:cs typeface="Arial" panose="020B0604020202020204" pitchFamily="34" charset="0"/>
              </a:rPr>
              <a:t>nepřítomnosti</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popřípadě</a:t>
            </a:r>
            <a:r>
              <a:rPr lang="en-US" sz="1400" dirty="0">
                <a:latin typeface="Arial" panose="020B0604020202020204" pitchFamily="34" charset="0"/>
                <a:ea typeface="+mj-ea"/>
                <a:cs typeface="Arial" panose="020B0604020202020204" pitchFamily="34" charset="0"/>
              </a:rPr>
              <a:t> bez </a:t>
            </a:r>
            <a:r>
              <a:rPr lang="en-US" sz="1400" dirty="0" err="1">
                <a:latin typeface="Arial" panose="020B0604020202020204" pitchFamily="34" charset="0"/>
                <a:ea typeface="+mj-ea"/>
                <a:cs typeface="Arial" panose="020B0604020202020204" pitchFamily="34" charset="0"/>
              </a:rPr>
              <a:t>vědomí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advokáta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druhé</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strany</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nebo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této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strany</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není</a:t>
            </a:r>
            <a:r>
              <a:rPr lang="en-US" sz="1400" dirty="0">
                <a:latin typeface="Arial" panose="020B0604020202020204" pitchFamily="34" charset="0"/>
                <a:ea typeface="+mj-ea"/>
                <a:cs typeface="Arial" panose="020B0604020202020204" pitchFamily="34" charset="0"/>
              </a:rPr>
              <a:t>-li </a:t>
            </a:r>
            <a:r>
              <a:rPr lang="en-US" sz="1400" dirty="0" err="1">
                <a:latin typeface="Arial" panose="020B0604020202020204" pitchFamily="34" charset="0"/>
                <a:ea typeface="+mj-ea"/>
                <a:cs typeface="Arial" panose="020B0604020202020204" pitchFamily="34" charset="0"/>
              </a:rPr>
              <a:t>advokátem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zastoupena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jednat</a:t>
            </a:r>
            <a:r>
              <a:rPr lang="en-US" sz="1400" dirty="0">
                <a:latin typeface="Arial" panose="020B0604020202020204" pitchFamily="34" charset="0"/>
                <a:ea typeface="+mj-ea"/>
                <a:cs typeface="Arial" panose="020B0604020202020204" pitchFamily="34" charset="0"/>
              </a:rPr>
              <a:t> s </a:t>
            </a:r>
            <a:r>
              <a:rPr lang="en-US" sz="1400" dirty="0" err="1">
                <a:latin typeface="Arial" panose="020B0604020202020204" pitchFamily="34" charset="0"/>
                <a:ea typeface="+mj-ea"/>
                <a:cs typeface="Arial" panose="020B0604020202020204" pitchFamily="34" charset="0"/>
              </a:rPr>
              <a:t>osobami</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které</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plní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úkoly</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soudů</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nebo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jiných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orgánů</a:t>
            </a:r>
            <a:r>
              <a:rPr lang="en-US" sz="1400" dirty="0">
                <a:latin typeface="Arial" panose="020B0604020202020204" pitchFamily="34" charset="0"/>
                <a:ea typeface="+mj-ea"/>
                <a:cs typeface="Arial" panose="020B0604020202020204" pitchFamily="34" charset="0"/>
              </a:rPr>
              <a:t>, a </a:t>
            </a:r>
            <a:r>
              <a:rPr lang="en-US" sz="1400" dirty="0" err="1">
                <a:latin typeface="Arial" panose="020B0604020202020204" pitchFamily="34" charset="0"/>
                <a:ea typeface="+mj-ea"/>
                <a:cs typeface="Arial" panose="020B0604020202020204" pitchFamily="34" charset="0"/>
              </a:rPr>
              <a:t>předávat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jim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písemnosti</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ledaže</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takový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postup</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procesní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předpisy</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dovolují</a:t>
            </a:r>
            <a:r>
              <a:rPr lang="en-US" sz="1400"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r>
              <a:rPr lang="en-US" sz="1400" dirty="0">
                <a:latin typeface="Arial" panose="020B0604020202020204" pitchFamily="34" charset="0"/>
                <a:ea typeface="+mj-ea"/>
                <a:cs typeface="Arial" panose="020B0604020202020204" pitchFamily="34" charset="0"/>
              </a:rPr>
              <a:t>4) </a:t>
            </a:r>
            <a:r>
              <a:rPr lang="en-US" sz="1400" dirty="0" err="1">
                <a:latin typeface="Arial" panose="020B0604020202020204" pitchFamily="34" charset="0"/>
                <a:ea typeface="+mj-ea"/>
                <a:cs typeface="Arial" panose="020B0604020202020204" pitchFamily="34" charset="0"/>
              </a:rPr>
              <a:t>Jsou</a:t>
            </a:r>
            <a:r>
              <a:rPr lang="en-US" sz="1400" dirty="0">
                <a:latin typeface="Arial" panose="020B0604020202020204" pitchFamily="34" charset="0"/>
                <a:ea typeface="+mj-ea"/>
                <a:cs typeface="Arial" panose="020B0604020202020204" pitchFamily="34" charset="0"/>
              </a:rPr>
              <a:t>-li pro </a:t>
            </a:r>
            <a:r>
              <a:rPr lang="en-US" sz="1400" dirty="0" err="1">
                <a:latin typeface="Arial" panose="020B0604020202020204" pitchFamily="34" charset="0"/>
                <a:ea typeface="+mj-ea"/>
                <a:cs typeface="Arial" panose="020B0604020202020204" pitchFamily="34" charset="0"/>
              </a:rPr>
              <a:t>jednání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před</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soudem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nebo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jiným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orgánem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stanovena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nebo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obvyklá</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zvláštní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pravidla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chování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například</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pokud</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jde</a:t>
            </a:r>
            <a:r>
              <a:rPr lang="en-US" sz="1400" dirty="0">
                <a:latin typeface="Arial" panose="020B0604020202020204" pitchFamily="34" charset="0"/>
                <a:ea typeface="+mj-ea"/>
                <a:cs typeface="Arial" panose="020B0604020202020204" pitchFamily="34" charset="0"/>
              </a:rPr>
              <a:t> o </a:t>
            </a:r>
            <a:r>
              <a:rPr lang="en-US" sz="1400" dirty="0" err="1">
                <a:latin typeface="Arial" panose="020B0604020202020204" pitchFamily="34" charset="0"/>
                <a:ea typeface="+mj-ea"/>
                <a:cs typeface="Arial" panose="020B0604020202020204" pitchFamily="34" charset="0"/>
              </a:rPr>
              <a:t>oslovování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úřední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oděv</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udělování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slova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vykazování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místa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apod</a:t>
            </a:r>
            <a:r>
              <a:rPr lang="en-US" sz="1400" dirty="0">
                <a:latin typeface="Arial" panose="020B0604020202020204" pitchFamily="34" charset="0"/>
                <a:ea typeface="+mj-ea"/>
                <a:cs typeface="Arial" panose="020B0604020202020204" pitchFamily="34" charset="0"/>
              </a:rPr>
              <a:t>., je </a:t>
            </a:r>
            <a:r>
              <a:rPr lang="en-US" sz="1400" dirty="0" err="1">
                <a:latin typeface="Arial" panose="020B0604020202020204" pitchFamily="34" charset="0"/>
                <a:ea typeface="+mj-ea"/>
                <a:cs typeface="Arial" panose="020B0604020202020204" pitchFamily="34" charset="0"/>
              </a:rPr>
              <a:t>advokát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povinen</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tato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pravidla</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dodržovat</a:t>
            </a:r>
            <a:r>
              <a:rPr lang="en-US" sz="1400"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r>
              <a:rPr lang="en-US" sz="1400" dirty="0">
                <a:latin typeface="Arial" panose="020B0604020202020204" pitchFamily="34" charset="0"/>
                <a:ea typeface="+mj-ea"/>
                <a:cs typeface="Arial" panose="020B0604020202020204" pitchFamily="34" charset="0"/>
              </a:rPr>
              <a:t>5) </a:t>
            </a:r>
            <a:r>
              <a:rPr lang="en-US" sz="1400" dirty="0" err="1">
                <a:latin typeface="Arial" panose="020B0604020202020204" pitchFamily="34" charset="0"/>
                <a:ea typeface="+mj-ea"/>
                <a:cs typeface="Arial" panose="020B0604020202020204" pitchFamily="34" charset="0"/>
              </a:rPr>
              <a:t>Advokát</a:t>
            </a:r>
            <a:r>
              <a:rPr lang="en-US" sz="1400" dirty="0">
                <a:latin typeface="Arial" panose="020B0604020202020204" pitchFamily="34" charset="0"/>
                <a:ea typeface="+mj-ea"/>
                <a:cs typeface="Arial" panose="020B0604020202020204" pitchFamily="34" charset="0"/>
              </a:rPr>
              <a:t> je </a:t>
            </a:r>
            <a:r>
              <a:rPr lang="en-US" sz="1400" dirty="0" err="1">
                <a:latin typeface="Arial" panose="020B0604020202020204" pitchFamily="34" charset="0"/>
                <a:ea typeface="+mj-ea"/>
                <a:cs typeface="Arial" panose="020B0604020202020204" pitchFamily="34" charset="0"/>
              </a:rPr>
              <a:t>povinen</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užívat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oděv</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který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odpovídá</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povaze</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poskytovaných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právních</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služeb</a:t>
            </a:r>
            <a:r>
              <a:rPr lang="en-US" sz="1400" dirty="0">
                <a:latin typeface="Arial" panose="020B0604020202020204" pitchFamily="34" charset="0"/>
                <a:ea typeface="+mj-ea"/>
                <a:cs typeface="Arial" panose="020B0604020202020204" pitchFamily="34" charset="0"/>
              </a:rPr>
              <a:t> a </a:t>
            </a:r>
            <a:r>
              <a:rPr lang="en-US" sz="1400" dirty="0" err="1">
                <a:latin typeface="Arial" panose="020B0604020202020204" pitchFamily="34" charset="0"/>
                <a:ea typeface="+mj-ea"/>
                <a:cs typeface="Arial" panose="020B0604020202020204" pitchFamily="34" charset="0"/>
              </a:rPr>
              <a:t>nesnižuje</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důstojnost</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advokátního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stavu</a:t>
            </a:r>
            <a:r>
              <a:rPr lang="en-US" sz="1400" dirty="0">
                <a:latin typeface="Arial" panose="020B0604020202020204" pitchFamily="34" charset="0"/>
                <a:ea typeface="+mj-ea"/>
                <a:cs typeface="Arial" panose="020B0604020202020204" pitchFamily="34" charset="0"/>
              </a:rPr>
              <a:t>; pro </a:t>
            </a:r>
            <a:r>
              <a:rPr lang="en-US" sz="1400" dirty="0" err="1">
                <a:latin typeface="Arial" panose="020B0604020202020204" pitchFamily="34" charset="0"/>
                <a:ea typeface="+mj-ea"/>
                <a:cs typeface="Arial" panose="020B0604020202020204" pitchFamily="34" charset="0"/>
              </a:rPr>
              <a:t>jednání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před</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soudem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nebo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jiným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orgánem</a:t>
            </a:r>
            <a:r>
              <a:rPr lang="en-US" sz="1400" dirty="0">
                <a:latin typeface="Arial" panose="020B0604020202020204" pitchFamily="34" charset="0"/>
                <a:ea typeface="+mj-ea"/>
                <a:cs typeface="Arial" panose="020B0604020202020204" pitchFamily="34" charset="0"/>
              </a:rPr>
              <a:t> se </a:t>
            </a:r>
            <a:r>
              <a:rPr lang="en-US" sz="1400" dirty="0" err="1">
                <a:latin typeface="Arial" panose="020B0604020202020204" pitchFamily="34" charset="0"/>
                <a:ea typeface="+mj-ea"/>
                <a:cs typeface="Arial" panose="020B0604020202020204" pitchFamily="34" charset="0"/>
              </a:rPr>
              <a:t>tímto</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oděvem</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rozumí</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společenský</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oděv</a:t>
            </a:r>
            <a:r>
              <a:rPr lang="en-US" sz="1400"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Etického</a:t>
            </a:r>
            <a:r>
              <a:rPr lang="en-US" sz="1400" dirty="0">
                <a:latin typeface="Arial" panose="020B0604020202020204" pitchFamily="34" charset="0"/>
                <a:ea typeface="+mj-ea"/>
                <a:cs typeface="Arial" panose="020B0604020202020204" pitchFamily="34" charset="0"/>
              </a:rPr>
              <a:t> ko</a:t>
            </a:r>
            <a:r>
              <a:rPr lang="cs-CZ" sz="1400" dirty="0">
                <a:latin typeface="Arial" panose="020B0604020202020204" pitchFamily="34" charset="0"/>
                <a:ea typeface="+mj-ea"/>
                <a:cs typeface="Arial" panose="020B0604020202020204" pitchFamily="34" charset="0"/>
              </a:rPr>
              <a:t>d</a:t>
            </a:r>
            <a:r>
              <a:rPr lang="en-US" sz="1400" dirty="0" err="1">
                <a:latin typeface="Arial" panose="020B0604020202020204" pitchFamily="34" charset="0"/>
                <a:ea typeface="+mj-ea"/>
                <a:cs typeface="Arial" panose="020B0604020202020204" pitchFamily="34" charset="0"/>
              </a:rPr>
              <a:t>exu</a:t>
            </a:r>
            <a:r>
              <a:rPr lang="en-US" sz="1400" dirty="0">
                <a:latin typeface="Arial" panose="020B0604020202020204" pitchFamily="34" charset="0"/>
                <a:ea typeface="+mj-ea"/>
                <a:cs typeface="Arial" panose="020B0604020202020204" pitchFamily="34" charset="0"/>
              </a:rPr>
              <a:t>- </a:t>
            </a:r>
            <a:r>
              <a:rPr lang="en-US" sz="1400" dirty="0" err="1">
                <a:latin typeface="Arial" panose="020B0604020202020204" pitchFamily="34" charset="0"/>
                <a:ea typeface="+mj-ea"/>
                <a:cs typeface="Arial" panose="020B0604020202020204" pitchFamily="34" charset="0"/>
              </a:rPr>
              <a:t>čl</a:t>
            </a:r>
            <a:r>
              <a:rPr lang="en-US" sz="1400" dirty="0">
                <a:latin typeface="Arial" panose="020B0604020202020204" pitchFamily="34" charset="0"/>
                <a:ea typeface="+mj-ea"/>
                <a:cs typeface="Arial" panose="020B0604020202020204" pitchFamily="34" charset="0"/>
              </a:rPr>
              <a:t>. 1</a:t>
            </a:r>
          </a:p>
        </p:txBody>
      </p:sp>
    </p:spTree>
    <p:extLst>
      <p:ext uri="{BB962C8B-B14F-4D97-AF65-F5344CB8AC3E}">
        <p14:creationId xmlns:p14="http://schemas.microsoft.com/office/powerpoint/2010/main" val="3145202106"/>
      </p:ext>
    </p:extLst>
  </p:cSld>
  <p:clrMapOvr>
    <a:overrideClrMapping bg1="lt1" tx1="dk1" bg2="lt2" tx2="dk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6"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TextovéPole 2">
            <a:extLst>
              <a:ext uri="{FF2B5EF4-FFF2-40B4-BE49-F238E27FC236}">
                <a16:creationId xmlns:a16="http://schemas.microsoft.com/office/drawing/2014/main" id="{30157153-5268-1326-04BA-1C49F6BEF4BB}"/>
              </a:ext>
            </a:extLst>
          </p:cNvPr>
          <p:cNvSpPr txBox="1"/>
          <p:nvPr/>
        </p:nvSpPr>
        <p:spPr>
          <a:xfrm>
            <a:off x="876300" y="2502332"/>
            <a:ext cx="9783153" cy="3315180"/>
          </a:xfrm>
          <a:prstGeom prst="rect">
            <a:avLst/>
          </a:prstGeom>
        </p:spPr>
        <p:txBody>
          <a:bodyPr vert="horz" lIns="91440" tIns="45720" rIns="91440" bIns="45720" rtlCol="0">
            <a:normAutofit/>
          </a:bodyPr>
          <a:lstStyle/>
          <a:p>
            <a:pPr marL="0" indent="0">
              <a:lnSpc>
                <a:spcPct val="90000"/>
              </a:lnSpc>
              <a:spcBef>
                <a:spcPts val="1000"/>
              </a:spcBef>
              <a:buClr>
                <a:schemeClr val="bg2">
                  <a:lumMod val="40000"/>
                  <a:lumOff val="60000"/>
                </a:schemeClr>
              </a:buClr>
              <a:buSzPct val="80000"/>
              <a:buFont typeface="Wingdings 3" charset="2"/>
              <a:buChar char=""/>
            </a:pP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17a</a:t>
            </a:r>
            <a:r>
              <a:rPr lang="en-US" dirty="0">
                <a:latin typeface="Arial" panose="020B0604020202020204" pitchFamily="34" charset="0"/>
                <a:ea typeface="+mj-ea"/>
                <a:cs typeface="Arial" panose="020B0604020202020204" pitchFamily="34" charset="0"/>
              </a:rPr>
              <a:t>) -V </a:t>
            </a:r>
            <a:r>
              <a:rPr lang="en-US" dirty="0" err="1">
                <a:latin typeface="Arial" panose="020B0604020202020204" pitchFamily="34" charset="0"/>
                <a:ea typeface="+mj-ea"/>
                <a:cs typeface="Arial" panose="020B0604020202020204" pitchFamily="34" charset="0"/>
              </a:rPr>
              <a:t>trestním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před</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soudem</a:t>
            </a:r>
            <a:r>
              <a:rPr lang="en-US" dirty="0">
                <a:latin typeface="Arial" panose="020B0604020202020204" pitchFamily="34" charset="0"/>
                <a:ea typeface="+mj-ea"/>
                <a:cs typeface="Arial" panose="020B0604020202020204" pitchFamily="34" charset="0"/>
              </a:rPr>
              <a:t>, v </a:t>
            </a:r>
            <a:r>
              <a:rPr lang="en-US" dirty="0" err="1">
                <a:latin typeface="Arial" panose="020B0604020202020204" pitchFamily="34" charset="0"/>
                <a:ea typeface="+mj-ea"/>
                <a:cs typeface="Arial" panose="020B0604020202020204" pitchFamily="34" charset="0"/>
              </a:rPr>
              <a:t>řízení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před</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Nejvyšším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soudem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Nejvyšším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správním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soudem</a:t>
            </a:r>
            <a:r>
              <a:rPr lang="en-US" dirty="0">
                <a:latin typeface="Arial" panose="020B0604020202020204" pitchFamily="34" charset="0"/>
                <a:ea typeface="+mj-ea"/>
                <a:cs typeface="Arial" panose="020B0604020202020204" pitchFamily="34" charset="0"/>
              </a:rPr>
              <a:t> a </a:t>
            </a:r>
            <a:r>
              <a:rPr lang="en-US" dirty="0" err="1">
                <a:latin typeface="Arial" panose="020B0604020202020204" pitchFamily="34" charset="0"/>
                <a:ea typeface="+mj-ea"/>
                <a:cs typeface="Arial" panose="020B0604020202020204" pitchFamily="34" charset="0"/>
              </a:rPr>
              <a:t>Ústavním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soudem</a:t>
            </a:r>
            <a:r>
              <a:rPr lang="en-US" dirty="0">
                <a:latin typeface="Arial" panose="020B0604020202020204" pitchFamily="34" charset="0"/>
                <a:ea typeface="+mj-ea"/>
                <a:cs typeface="Arial" panose="020B0604020202020204" pitchFamily="34" charset="0"/>
              </a:rPr>
              <a:t> je </a:t>
            </a:r>
            <a:r>
              <a:rPr lang="en-US" dirty="0" err="1">
                <a:latin typeface="Arial" panose="020B0604020202020204" pitchFamily="34" charset="0"/>
                <a:ea typeface="+mj-ea"/>
                <a:cs typeface="Arial" panose="020B0604020202020204" pitchFamily="34" charset="0"/>
              </a:rPr>
              <a:t>advokát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povinen</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používat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stavovský</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oděv</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advokáta</a:t>
            </a:r>
            <a:endParaRPr lang="en-US" dirty="0">
              <a:latin typeface="Arial" panose="020B0604020202020204" pitchFamily="34" charset="0"/>
              <a:ea typeface="+mj-ea"/>
              <a:cs typeface="Arial" panose="020B0604020202020204" pitchFamily="34" charset="0"/>
            </a:endParaRPr>
          </a:p>
          <a:p>
            <a:pPr marL="0" indent="0">
              <a:lnSpc>
                <a:spcPct val="90000"/>
              </a:lnSpc>
              <a:spcBef>
                <a:spcPts val="1000"/>
              </a:spcBef>
              <a:buClr>
                <a:schemeClr val="bg2">
                  <a:lumMod val="40000"/>
                  <a:lumOff val="60000"/>
                </a:schemeClr>
              </a:buClr>
              <a:buSzPct val="80000"/>
              <a:buFont typeface="Wingdings 3" charset="2"/>
              <a:buChar char=""/>
            </a:pPr>
            <a:endParaRPr lang="en-US" dirty="0">
              <a:latin typeface="Arial" panose="020B0604020202020204" pitchFamily="34" charset="0"/>
              <a:ea typeface="+mj-ea"/>
              <a:cs typeface="Arial" panose="020B0604020202020204" pitchFamily="34" charset="0"/>
            </a:endParaRPr>
          </a:p>
          <a:p>
            <a:pPr marL="0" indent="0">
              <a:lnSpc>
                <a:spcPct val="90000"/>
              </a:lnSpc>
              <a:spcBef>
                <a:spcPts val="1000"/>
              </a:spcBef>
              <a:buClr>
                <a:schemeClr val="bg2">
                  <a:lumMod val="40000"/>
                  <a:lumOff val="60000"/>
                </a:schemeClr>
              </a:buClr>
              <a:buSzPct val="80000"/>
              <a:buFont typeface="Wingdings 3" charset="2"/>
              <a:buChar char=""/>
            </a:pPr>
            <a:r>
              <a:rPr lang="en-US" dirty="0">
                <a:latin typeface="Arial" panose="020B0604020202020204" pitchFamily="34" charset="0"/>
                <a:ea typeface="+mj-ea"/>
                <a:cs typeface="Arial" panose="020B0604020202020204" pitchFamily="34" charset="0"/>
              </a:rPr>
              <a:t>§ 22 </a:t>
            </a:r>
            <a:r>
              <a:rPr lang="en-US" dirty="0" err="1">
                <a:latin typeface="Arial" panose="020B0604020202020204" pitchFamily="34" charset="0"/>
                <a:ea typeface="+mj-ea"/>
                <a:cs typeface="Arial" panose="020B0604020202020204" pitchFamily="34" charset="0"/>
              </a:rPr>
              <a:t>Advokacie</a:t>
            </a:r>
            <a:r>
              <a:rPr lang="en-US" dirty="0">
                <a:latin typeface="Arial" panose="020B0604020202020204" pitchFamily="34" charset="0"/>
                <a:ea typeface="+mj-ea"/>
                <a:cs typeface="Arial" panose="020B0604020202020204" pitchFamily="34" charset="0"/>
              </a:rPr>
              <a:t> se </a:t>
            </a:r>
            <a:r>
              <a:rPr lang="en-US" dirty="0" err="1">
                <a:latin typeface="Arial" panose="020B0604020202020204" pitchFamily="34" charset="0"/>
                <a:ea typeface="+mj-ea"/>
                <a:cs typeface="Arial" panose="020B0604020202020204" pitchFamily="34" charset="0"/>
              </a:rPr>
              <a:t>vykonává</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zpravidla</a:t>
            </a:r>
            <a:r>
              <a:rPr lang="en-US" dirty="0">
                <a:latin typeface="Arial" panose="020B0604020202020204" pitchFamily="34" charset="0"/>
                <a:ea typeface="+mj-ea"/>
                <a:cs typeface="Arial" panose="020B0604020202020204" pitchFamily="34" charset="0"/>
              </a:rPr>
              <a:t> za </a:t>
            </a:r>
            <a:r>
              <a:rPr lang="en-US" dirty="0" err="1">
                <a:latin typeface="Arial" panose="020B0604020202020204" pitchFamily="34" charset="0"/>
                <a:ea typeface="+mj-ea"/>
                <a:cs typeface="Arial" panose="020B0604020202020204" pitchFamily="34" charset="0"/>
              </a:rPr>
              <a:t>odměnu</a:t>
            </a:r>
            <a:r>
              <a:rPr lang="en-US" dirty="0">
                <a:latin typeface="Arial" panose="020B0604020202020204" pitchFamily="34" charset="0"/>
                <a:ea typeface="+mj-ea"/>
                <a:cs typeface="Arial" panose="020B0604020202020204" pitchFamily="34" charset="0"/>
              </a:rPr>
              <a:t>; od </a:t>
            </a:r>
            <a:r>
              <a:rPr lang="en-US" dirty="0" err="1">
                <a:latin typeface="Arial" panose="020B0604020202020204" pitchFamily="34" charset="0"/>
                <a:ea typeface="+mj-ea"/>
                <a:cs typeface="Arial" panose="020B0604020202020204" pitchFamily="34" charset="0"/>
              </a:rPr>
              <a:t>klienta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lze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žádat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přiměřenou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zálohu</a:t>
            </a:r>
            <a:r>
              <a:rPr lang="en-US"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r>
              <a:rPr lang="en-US" dirty="0" err="1">
                <a:latin typeface="Arial" panose="020B0604020202020204" pitchFamily="34" charset="0"/>
                <a:ea typeface="+mj-ea"/>
                <a:cs typeface="Arial" panose="020B0604020202020204" pitchFamily="34" charset="0"/>
              </a:rPr>
              <a:t>Zaměstnaný</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advokát</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vykonává</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advokacii</a:t>
            </a:r>
            <a:r>
              <a:rPr lang="en-US" dirty="0">
                <a:latin typeface="Arial" panose="020B0604020202020204" pitchFamily="34" charset="0"/>
                <a:ea typeface="+mj-ea"/>
                <a:cs typeface="Arial" panose="020B0604020202020204" pitchFamily="34" charset="0"/>
              </a:rPr>
              <a:t> za </a:t>
            </a:r>
            <a:r>
              <a:rPr lang="en-US" dirty="0" err="1">
                <a:latin typeface="Arial" panose="020B0604020202020204" pitchFamily="34" charset="0"/>
                <a:ea typeface="+mj-ea"/>
                <a:cs typeface="Arial" panose="020B0604020202020204" pitchFamily="34" charset="0"/>
              </a:rPr>
              <a:t>mzdu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stanovenou</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podle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zvláštních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právních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předpisů</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kterou</a:t>
            </a:r>
            <a:r>
              <a:rPr lang="en-US" dirty="0">
                <a:latin typeface="Arial" panose="020B0604020202020204" pitchFamily="34" charset="0"/>
                <a:ea typeface="+mj-ea"/>
                <a:cs typeface="Arial" panose="020B0604020202020204" pitchFamily="34" charset="0"/>
              </a:rPr>
              <a:t> mu </a:t>
            </a:r>
            <a:r>
              <a:rPr lang="en-US" dirty="0" err="1">
                <a:latin typeface="Arial" panose="020B0604020202020204" pitchFamily="34" charset="0"/>
                <a:ea typeface="+mj-ea"/>
                <a:cs typeface="Arial" panose="020B0604020202020204" pitchFamily="34" charset="0"/>
              </a:rPr>
              <a:t>poskytuje</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jeho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zaměstnavatel</a:t>
            </a:r>
            <a:r>
              <a:rPr lang="en-US"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endParaRPr lang="en-US" dirty="0">
              <a:latin typeface="Arial" panose="020B0604020202020204" pitchFamily="34" charset="0"/>
              <a:ea typeface="+mj-ea"/>
              <a:cs typeface="Arial" panose="020B0604020202020204" pitchFamily="34" charset="0"/>
            </a:endParaRPr>
          </a:p>
          <a:p>
            <a:pPr marL="0" indent="0">
              <a:lnSpc>
                <a:spcPct val="90000"/>
              </a:lnSpc>
              <a:spcBef>
                <a:spcPts val="1000"/>
              </a:spcBef>
              <a:buClr>
                <a:schemeClr val="bg2">
                  <a:lumMod val="40000"/>
                  <a:lumOff val="60000"/>
                </a:schemeClr>
              </a:buClr>
              <a:buSzPct val="80000"/>
              <a:buFont typeface="Wingdings 3" charset="2"/>
              <a:buChar char=""/>
            </a:pPr>
            <a:r>
              <a:rPr lang="en-US" dirty="0" err="1">
                <a:latin typeface="Arial" panose="020B0604020202020204" pitchFamily="34" charset="0"/>
                <a:ea typeface="+mj-ea"/>
                <a:cs typeface="Arial" panose="020B0604020202020204" pitchFamily="34" charset="0"/>
              </a:rPr>
              <a:t>Způsob</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určení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odměny</a:t>
            </a:r>
            <a:r>
              <a:rPr lang="en-US" dirty="0">
                <a:latin typeface="Arial" panose="020B0604020202020204" pitchFamily="34" charset="0"/>
                <a:ea typeface="+mj-ea"/>
                <a:cs typeface="Arial" panose="020B0604020202020204" pitchFamily="34" charset="0"/>
              </a:rPr>
              <a:t> a </a:t>
            </a:r>
            <a:r>
              <a:rPr lang="en-US" dirty="0" err="1">
                <a:latin typeface="Arial" panose="020B0604020202020204" pitchFamily="34" charset="0"/>
                <a:ea typeface="+mj-ea"/>
                <a:cs typeface="Arial" panose="020B0604020202020204" pitchFamily="34" charset="0"/>
              </a:rPr>
              <a:t>náhrad</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advokáta</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který</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vykonává</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advokacii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samostatně</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nebo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společně</a:t>
            </a:r>
            <a:r>
              <a:rPr lang="en-US" dirty="0">
                <a:latin typeface="Arial" panose="020B0604020202020204" pitchFamily="34" charset="0"/>
                <a:ea typeface="+mj-ea"/>
                <a:cs typeface="Arial" panose="020B0604020202020204" pitchFamily="34" charset="0"/>
              </a:rPr>
              <a:t> s </a:t>
            </a:r>
            <a:r>
              <a:rPr lang="en-US" dirty="0" err="1">
                <a:latin typeface="Arial" panose="020B0604020202020204" pitchFamily="34" charset="0"/>
                <a:ea typeface="+mj-ea"/>
                <a:cs typeface="Arial" panose="020B0604020202020204" pitchFamily="34" charset="0"/>
              </a:rPr>
              <a:t>jinými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advokáty</a:t>
            </a:r>
            <a:r>
              <a:rPr lang="en-US" dirty="0">
                <a:latin typeface="Arial" panose="020B0604020202020204" pitchFamily="34" charset="0"/>
                <a:ea typeface="+mj-ea"/>
                <a:cs typeface="Arial" panose="020B0604020202020204" pitchFamily="34" charset="0"/>
              </a:rPr>
              <a:t> (§ 11 </a:t>
            </a:r>
            <a:r>
              <a:rPr lang="en-US" dirty="0" err="1">
                <a:latin typeface="Arial" panose="020B0604020202020204" pitchFamily="34" charset="0"/>
                <a:ea typeface="+mj-ea"/>
                <a:cs typeface="Arial" panose="020B0604020202020204" pitchFamily="34" charset="0"/>
              </a:rPr>
              <a:t>odst</a:t>
            </a:r>
            <a:r>
              <a:rPr lang="en-US" dirty="0">
                <a:latin typeface="Arial" panose="020B0604020202020204" pitchFamily="34" charset="0"/>
                <a:ea typeface="+mj-ea"/>
                <a:cs typeface="Arial" panose="020B0604020202020204" pitchFamily="34" charset="0"/>
              </a:rPr>
              <a:t>. 1), </a:t>
            </a:r>
            <a:r>
              <a:rPr lang="en-US" dirty="0" err="1">
                <a:latin typeface="Arial" panose="020B0604020202020204" pitchFamily="34" charset="0"/>
                <a:ea typeface="+mj-ea"/>
                <a:cs typeface="Arial" panose="020B0604020202020204" pitchFamily="34" charset="0"/>
              </a:rPr>
              <a:t>případně</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jejich</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výši</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stanoví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Ministerstvo</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spravedlnosti</a:t>
            </a:r>
            <a:r>
              <a:rPr lang="en-US" dirty="0">
                <a:latin typeface="Arial" panose="020B0604020202020204" pitchFamily="34" charset="0"/>
                <a:ea typeface="+mj-ea"/>
                <a:cs typeface="Arial" panose="020B0604020202020204" pitchFamily="34" charset="0"/>
              </a:rPr>
              <a:t> po </a:t>
            </a:r>
            <a:r>
              <a:rPr lang="en-US" dirty="0" err="1">
                <a:latin typeface="Arial" panose="020B0604020202020204" pitchFamily="34" charset="0"/>
                <a:ea typeface="+mj-ea"/>
                <a:cs typeface="Arial" panose="020B0604020202020204" pitchFamily="34" charset="0"/>
              </a:rPr>
              <a:t>předchozím</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vyjádření</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Komory</a:t>
            </a:r>
            <a:r>
              <a:rPr lang="en-US" dirty="0">
                <a:latin typeface="Arial" panose="020B0604020202020204" pitchFamily="34" charset="0"/>
                <a:ea typeface="+mj-ea"/>
                <a:cs typeface="Arial" panose="020B0604020202020204" pitchFamily="34" charset="0"/>
              </a:rPr>
              <a:t> </a:t>
            </a:r>
            <a:r>
              <a:rPr lang="en-US" dirty="0" err="1">
                <a:latin typeface="Arial" panose="020B0604020202020204" pitchFamily="34" charset="0"/>
                <a:ea typeface="+mj-ea"/>
                <a:cs typeface="Arial" panose="020B0604020202020204" pitchFamily="34" charset="0"/>
              </a:rPr>
              <a:t>vyhláškou</a:t>
            </a:r>
            <a:r>
              <a:rPr lang="en-US" dirty="0">
                <a:latin typeface="Arial" panose="020B0604020202020204" pitchFamily="34" charset="0"/>
                <a:ea typeface="+mj-ea"/>
                <a:cs typeface="Arial" panose="020B0604020202020204" pitchFamily="34" charset="0"/>
              </a:rPr>
              <a:t> – </a:t>
            </a:r>
            <a:r>
              <a:rPr lang="en-US" dirty="0" err="1">
                <a:latin typeface="Arial" panose="020B0604020202020204" pitchFamily="34" charset="0"/>
                <a:ea typeface="+mj-ea"/>
                <a:cs typeface="Arial" panose="020B0604020202020204" pitchFamily="34" charset="0"/>
              </a:rPr>
              <a:t>vyhl</a:t>
            </a:r>
            <a:r>
              <a:rPr lang="en-US" dirty="0">
                <a:latin typeface="Arial" panose="020B0604020202020204" pitchFamily="34" charset="0"/>
                <a:ea typeface="+mj-ea"/>
                <a:cs typeface="Arial" panose="020B0604020202020204" pitchFamily="34" charset="0"/>
              </a:rPr>
              <a:t> č. 177/1996 Sb.</a:t>
            </a:r>
          </a:p>
          <a:p>
            <a:pPr marL="0" indent="0">
              <a:lnSpc>
                <a:spcPct val="90000"/>
              </a:lnSpc>
              <a:spcBef>
                <a:spcPts val="1000"/>
              </a:spcBef>
              <a:buClr>
                <a:schemeClr val="bg2">
                  <a:lumMod val="40000"/>
                  <a:lumOff val="60000"/>
                </a:schemeClr>
              </a:buClr>
              <a:buSzPct val="80000"/>
              <a:buFont typeface="Wingdings 3" charset="2"/>
              <a:buChar char=""/>
            </a:pPr>
            <a:endParaRPr lang="en-US" sz="1500" dirty="0">
              <a:latin typeface="+mj-lt"/>
              <a:ea typeface="+mj-ea"/>
              <a:cs typeface="+mj-cs"/>
            </a:endParaRPr>
          </a:p>
          <a:p>
            <a:pPr marL="0" indent="0">
              <a:lnSpc>
                <a:spcPct val="90000"/>
              </a:lnSpc>
              <a:spcBef>
                <a:spcPts val="1000"/>
              </a:spcBef>
              <a:buClr>
                <a:schemeClr val="bg2">
                  <a:lumMod val="40000"/>
                  <a:lumOff val="60000"/>
                </a:schemeClr>
              </a:buClr>
              <a:buSzPct val="80000"/>
              <a:buFont typeface="Wingdings 3" charset="2"/>
              <a:buChar char=""/>
            </a:pPr>
            <a:endParaRPr lang="en-US" sz="1500" dirty="0">
              <a:latin typeface="+mj-lt"/>
              <a:ea typeface="+mj-ea"/>
              <a:cs typeface="+mj-cs"/>
            </a:endParaRPr>
          </a:p>
        </p:txBody>
      </p:sp>
    </p:spTree>
    <p:extLst>
      <p:ext uri="{BB962C8B-B14F-4D97-AF65-F5344CB8AC3E}">
        <p14:creationId xmlns:p14="http://schemas.microsoft.com/office/powerpoint/2010/main" val="280853090"/>
      </p:ext>
    </p:extLst>
  </p:cSld>
  <p:clrMapOvr>
    <a:overrideClrMapping bg1="lt1" tx1="dk1" bg2="lt2" tx2="dk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6"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TextovéPole 2">
            <a:extLst>
              <a:ext uri="{FF2B5EF4-FFF2-40B4-BE49-F238E27FC236}">
                <a16:creationId xmlns:a16="http://schemas.microsoft.com/office/drawing/2014/main" id="{AFBDE6FA-1584-7EE1-46CA-952542C2BB25}"/>
              </a:ext>
            </a:extLst>
          </p:cNvPr>
          <p:cNvSpPr txBox="1"/>
          <p:nvPr/>
        </p:nvSpPr>
        <p:spPr>
          <a:xfrm>
            <a:off x="1103312" y="2763520"/>
            <a:ext cx="8946541" cy="3484879"/>
          </a:xfrm>
          <a:prstGeom prst="rect">
            <a:avLst/>
          </a:prstGeom>
        </p:spPr>
        <p:txBody>
          <a:bodyPr vert="horz" lIns="91440" tIns="45720" rIns="91440" bIns="45720" rtlCol="0">
            <a:normAutofit lnSpcReduction="10000"/>
          </a:bodyPr>
          <a:lstStyle/>
          <a:p>
            <a:pPr marL="0" indent="0">
              <a:lnSpc>
                <a:spcPct val="90000"/>
              </a:lnSpc>
              <a:spcBef>
                <a:spcPts val="1000"/>
              </a:spcBef>
              <a:buClr>
                <a:schemeClr val="bg2">
                  <a:lumMod val="40000"/>
                  <a:lumOff val="60000"/>
                </a:schemeClr>
              </a:buClr>
              <a:buSzPct val="80000"/>
              <a:buFont typeface="Wingdings 3" charset="2"/>
              <a:buChar char=""/>
            </a:pPr>
            <a:r>
              <a:rPr lang="en-US" sz="1600" dirty="0" err="1">
                <a:latin typeface="Arial" panose="020B0604020202020204" pitchFamily="34" charset="0"/>
                <a:ea typeface="+mj-ea"/>
                <a:cs typeface="Arial" panose="020B0604020202020204" pitchFamily="34" charset="0"/>
              </a:rPr>
              <a:t>Advokát</a:t>
            </a:r>
            <a:r>
              <a:rPr lang="en-US" sz="1600" dirty="0">
                <a:latin typeface="Arial" panose="020B0604020202020204" pitchFamily="34" charset="0"/>
                <a:ea typeface="+mj-ea"/>
                <a:cs typeface="Arial" panose="020B0604020202020204" pitchFamily="34" charset="0"/>
              </a:rPr>
              <a:t> je </a:t>
            </a:r>
            <a:r>
              <a:rPr lang="en-US" sz="1600" dirty="0" err="1">
                <a:latin typeface="Arial" panose="020B0604020202020204" pitchFamily="34" charset="0"/>
                <a:ea typeface="+mj-ea"/>
                <a:cs typeface="Arial" panose="020B0604020202020204" pitchFamily="34" charset="0"/>
              </a:rPr>
              <a:t>všeobecně</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povinen</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poctivým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čestným</a:t>
            </a:r>
            <a:r>
              <a:rPr lang="en-US" sz="1600" dirty="0">
                <a:latin typeface="Arial" panose="020B0604020202020204" pitchFamily="34" charset="0"/>
                <a:ea typeface="+mj-ea"/>
                <a:cs typeface="Arial" panose="020B0604020202020204" pitchFamily="34" charset="0"/>
              </a:rPr>
              <a:t> a </a:t>
            </a:r>
            <a:r>
              <a:rPr lang="en-US" sz="1600" dirty="0" err="1">
                <a:latin typeface="Arial" panose="020B0604020202020204" pitchFamily="34" charset="0"/>
                <a:ea typeface="+mj-ea"/>
                <a:cs typeface="Arial" panose="020B0604020202020204" pitchFamily="34" charset="0"/>
              </a:rPr>
              <a:t>slušným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chováním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přispívat</a:t>
            </a:r>
            <a:r>
              <a:rPr lang="en-US" sz="1600" dirty="0">
                <a:latin typeface="Arial" panose="020B0604020202020204" pitchFamily="34" charset="0"/>
                <a:ea typeface="+mj-ea"/>
                <a:cs typeface="Arial" panose="020B0604020202020204" pitchFamily="34" charset="0"/>
              </a:rPr>
              <a:t> k </a:t>
            </a:r>
            <a:r>
              <a:rPr lang="en-US" sz="1600" dirty="0" err="1">
                <a:latin typeface="Arial" panose="020B0604020202020204" pitchFamily="34" charset="0"/>
                <a:ea typeface="+mj-ea"/>
                <a:cs typeface="Arial" panose="020B0604020202020204" pitchFamily="34" charset="0"/>
              </a:rPr>
              <a:t>důstojnosti</a:t>
            </a:r>
            <a:r>
              <a:rPr lang="en-US" sz="1600" dirty="0">
                <a:latin typeface="Arial" panose="020B0604020202020204" pitchFamily="34" charset="0"/>
                <a:ea typeface="+mj-ea"/>
                <a:cs typeface="Arial" panose="020B0604020202020204" pitchFamily="34" charset="0"/>
              </a:rPr>
              <a:t> a </a:t>
            </a:r>
            <a:r>
              <a:rPr lang="en-US" sz="1600" dirty="0" err="1">
                <a:latin typeface="Arial" panose="020B0604020202020204" pitchFamily="34" charset="0"/>
                <a:ea typeface="+mj-ea"/>
                <a:cs typeface="Arial" panose="020B0604020202020204" pitchFamily="34" charset="0"/>
              </a:rPr>
              <a:t>vážnosti</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advokátního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stavu</a:t>
            </a:r>
            <a:r>
              <a:rPr lang="en-US" sz="1600"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r>
              <a:rPr lang="en-US" sz="1600" dirty="0" err="1">
                <a:latin typeface="Arial" panose="020B0604020202020204" pitchFamily="34" charset="0"/>
                <a:ea typeface="+mj-ea"/>
                <a:cs typeface="Arial" panose="020B0604020202020204" pitchFamily="34" charset="0"/>
              </a:rPr>
              <a:t>Projevy</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advokáta</a:t>
            </a:r>
            <a:r>
              <a:rPr lang="en-US" sz="1600" dirty="0">
                <a:latin typeface="Arial" panose="020B0604020202020204" pitchFamily="34" charset="0"/>
                <a:ea typeface="+mj-ea"/>
                <a:cs typeface="Arial" panose="020B0604020202020204" pitchFamily="34" charset="0"/>
              </a:rPr>
              <a:t> v </a:t>
            </a:r>
            <a:r>
              <a:rPr lang="en-US" sz="1600" dirty="0" err="1">
                <a:latin typeface="Arial" panose="020B0604020202020204" pitchFamily="34" charset="0"/>
                <a:ea typeface="+mj-ea"/>
                <a:cs typeface="Arial" panose="020B0604020202020204" pitchFamily="34" charset="0"/>
              </a:rPr>
              <a:t>souvislosti</a:t>
            </a:r>
            <a:r>
              <a:rPr lang="en-US" sz="1600" dirty="0">
                <a:latin typeface="Arial" panose="020B0604020202020204" pitchFamily="34" charset="0"/>
                <a:ea typeface="+mj-ea"/>
                <a:cs typeface="Arial" panose="020B0604020202020204" pitchFamily="34" charset="0"/>
              </a:rPr>
              <a:t> s </a:t>
            </a:r>
            <a:r>
              <a:rPr lang="en-US" sz="1600" dirty="0" err="1">
                <a:latin typeface="Arial" panose="020B0604020202020204" pitchFamily="34" charset="0"/>
                <a:ea typeface="+mj-ea"/>
                <a:cs typeface="Arial" panose="020B0604020202020204" pitchFamily="34" charset="0"/>
              </a:rPr>
              <a:t>výkonem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advokacie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jsou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věcné</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střízlivé</a:t>
            </a:r>
            <a:r>
              <a:rPr lang="en-US" sz="1600" dirty="0">
                <a:latin typeface="Arial" panose="020B0604020202020204" pitchFamily="34" charset="0"/>
                <a:ea typeface="+mj-ea"/>
                <a:cs typeface="Arial" panose="020B0604020202020204" pitchFamily="34" charset="0"/>
              </a:rPr>
              <a:t> a </a:t>
            </a:r>
            <a:r>
              <a:rPr lang="en-US" sz="1600" dirty="0" err="1">
                <a:latin typeface="Arial" panose="020B0604020202020204" pitchFamily="34" charset="0"/>
                <a:ea typeface="+mj-ea"/>
                <a:cs typeface="Arial" panose="020B0604020202020204" pitchFamily="34" charset="0"/>
              </a:rPr>
              <a:t>nikoliv</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vědomě</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nepravdivé</a:t>
            </a:r>
            <a:r>
              <a:rPr lang="en-US" sz="1600"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endParaRPr lang="en-US" sz="1600" dirty="0">
              <a:latin typeface="Arial" panose="020B0604020202020204" pitchFamily="34" charset="0"/>
              <a:ea typeface="+mj-ea"/>
              <a:cs typeface="Arial" panose="020B0604020202020204" pitchFamily="34" charset="0"/>
            </a:endParaRPr>
          </a:p>
          <a:p>
            <a:pPr marL="0" indent="0">
              <a:lnSpc>
                <a:spcPct val="90000"/>
              </a:lnSpc>
              <a:spcBef>
                <a:spcPts val="1000"/>
              </a:spcBef>
              <a:buClr>
                <a:schemeClr val="bg2">
                  <a:lumMod val="40000"/>
                  <a:lumOff val="60000"/>
                </a:schemeClr>
              </a:buClr>
              <a:buSzPct val="80000"/>
              <a:buFont typeface="Wingdings 3" charset="2"/>
              <a:buChar char=""/>
            </a:pPr>
            <a:r>
              <a:rPr lang="en-US" sz="1600" dirty="0">
                <a:latin typeface="Arial" panose="020B0604020202020204" pitchFamily="34" charset="0"/>
                <a:ea typeface="+mj-ea"/>
                <a:cs typeface="Arial" panose="020B0604020202020204" pitchFamily="34" charset="0"/>
              </a:rPr>
              <a:t>Č. 4 </a:t>
            </a:r>
            <a:r>
              <a:rPr lang="en-US" sz="1600" dirty="0" err="1">
                <a:latin typeface="Arial" panose="020B0604020202020204" pitchFamily="34" charset="0"/>
                <a:ea typeface="+mj-ea"/>
                <a:cs typeface="Arial" panose="020B0604020202020204" pitchFamily="34" charset="0"/>
              </a:rPr>
              <a:t>Etického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kodexu</a:t>
            </a:r>
            <a:endParaRPr lang="en-US" sz="1600" dirty="0">
              <a:latin typeface="Arial" panose="020B0604020202020204" pitchFamily="34" charset="0"/>
              <a:ea typeface="+mj-ea"/>
              <a:cs typeface="Arial" panose="020B0604020202020204" pitchFamily="34" charset="0"/>
            </a:endParaRPr>
          </a:p>
          <a:p>
            <a:pPr marL="0" indent="0">
              <a:lnSpc>
                <a:spcPct val="90000"/>
              </a:lnSpc>
              <a:spcBef>
                <a:spcPts val="1000"/>
              </a:spcBef>
              <a:buClr>
                <a:schemeClr val="bg2">
                  <a:lumMod val="40000"/>
                  <a:lumOff val="60000"/>
                </a:schemeClr>
              </a:buClr>
              <a:buSzPct val="80000"/>
              <a:buFont typeface="Wingdings 3" charset="2"/>
              <a:buChar char=""/>
            </a:pPr>
            <a:endParaRPr lang="en-US" sz="1600" dirty="0">
              <a:latin typeface="Arial" panose="020B0604020202020204" pitchFamily="34" charset="0"/>
              <a:ea typeface="+mj-ea"/>
              <a:cs typeface="Arial" panose="020B0604020202020204" pitchFamily="34" charset="0"/>
            </a:endParaRPr>
          </a:p>
          <a:p>
            <a:pPr>
              <a:lnSpc>
                <a:spcPct val="90000"/>
              </a:lnSpc>
              <a:spcBef>
                <a:spcPts val="1000"/>
              </a:spcBef>
              <a:buClr>
                <a:schemeClr val="bg2">
                  <a:lumMod val="40000"/>
                  <a:lumOff val="60000"/>
                </a:schemeClr>
              </a:buClr>
              <a:buSzPct val="80000"/>
              <a:buFont typeface="Wingdings 3" charset="2"/>
              <a:buChar char=""/>
            </a:pPr>
            <a:r>
              <a:rPr lang="en-US" sz="1600" dirty="0" err="1">
                <a:latin typeface="Arial" panose="020B0604020202020204" pitchFamily="34" charset="0"/>
                <a:ea typeface="+mj-ea"/>
                <a:cs typeface="Arial" panose="020B0604020202020204" pitchFamily="34" charset="0"/>
              </a:rPr>
              <a:t>Nejvyšší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správní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soud</a:t>
            </a:r>
            <a:r>
              <a:rPr lang="en-US" sz="1600" dirty="0">
                <a:latin typeface="Arial" panose="020B0604020202020204" pitchFamily="34" charset="0"/>
                <a:ea typeface="+mj-ea"/>
                <a:cs typeface="Arial" panose="020B0604020202020204" pitchFamily="34" charset="0"/>
              </a:rPr>
              <a:t>, 5 As 34/2003-47, 31. 5. 2004</a:t>
            </a:r>
          </a:p>
          <a:p>
            <a:pPr marL="0" indent="0">
              <a:lnSpc>
                <a:spcPct val="90000"/>
              </a:lnSpc>
              <a:spcBef>
                <a:spcPts val="1000"/>
              </a:spcBef>
              <a:buClr>
                <a:schemeClr val="bg2">
                  <a:lumMod val="40000"/>
                  <a:lumOff val="60000"/>
                </a:schemeClr>
              </a:buClr>
              <a:buSzPct val="80000"/>
              <a:buFont typeface="Wingdings 3" charset="2"/>
              <a:buChar char=""/>
            </a:pPr>
            <a:r>
              <a:rPr lang="en-US" sz="1600" dirty="0">
                <a:latin typeface="Arial" panose="020B0604020202020204" pitchFamily="34" charset="0"/>
                <a:ea typeface="+mj-ea"/>
                <a:cs typeface="Arial" panose="020B0604020202020204" pitchFamily="34" charset="0"/>
              </a:rPr>
              <a:t>„</a:t>
            </a:r>
            <a:r>
              <a:rPr lang="en-US" sz="1600" dirty="0" err="1">
                <a:latin typeface="Arial" panose="020B0604020202020204" pitchFamily="34" charset="0"/>
                <a:ea typeface="+mj-ea"/>
                <a:cs typeface="Arial" panose="020B0604020202020204" pitchFamily="34" charset="0"/>
              </a:rPr>
              <a:t>Výkonem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advokacie</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není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jen</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samotné</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poskytování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právních</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služeb</a:t>
            </a:r>
            <a:r>
              <a:rPr lang="en-US" sz="1600" dirty="0">
                <a:latin typeface="Arial" panose="020B0604020202020204" pitchFamily="34" charset="0"/>
                <a:ea typeface="+mj-ea"/>
                <a:cs typeface="Arial" panose="020B0604020202020204" pitchFamily="34" charset="0"/>
              </a:rPr>
              <a:t>, ale </a:t>
            </a:r>
            <a:r>
              <a:rPr lang="en-US" sz="1600" dirty="0" err="1">
                <a:latin typeface="Arial" panose="020B0604020202020204" pitchFamily="34" charset="0"/>
                <a:ea typeface="+mj-ea"/>
                <a:cs typeface="Arial" panose="020B0604020202020204" pitchFamily="34" charset="0"/>
              </a:rPr>
              <a:t>také</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veškeré</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úkony</a:t>
            </a:r>
            <a:r>
              <a:rPr lang="en-US" sz="1600" dirty="0">
                <a:latin typeface="Arial" panose="020B0604020202020204" pitchFamily="34" charset="0"/>
                <a:ea typeface="+mj-ea"/>
                <a:cs typeface="Arial" panose="020B0604020202020204" pitchFamily="34" charset="0"/>
              </a:rPr>
              <a:t>, k </a:t>
            </a:r>
            <a:r>
              <a:rPr lang="en-US" sz="1600" dirty="0" err="1">
                <a:latin typeface="Arial" panose="020B0604020202020204" pitchFamily="34" charset="0"/>
                <a:ea typeface="+mj-ea"/>
                <a:cs typeface="Arial" panose="020B0604020202020204" pitchFamily="34" charset="0"/>
              </a:rPr>
              <a:t>nimž</a:t>
            </a:r>
            <a:r>
              <a:rPr lang="en-US" sz="1600" dirty="0">
                <a:latin typeface="Arial" panose="020B0604020202020204" pitchFamily="34" charset="0"/>
                <a:ea typeface="+mj-ea"/>
                <a:cs typeface="Arial" panose="020B0604020202020204" pitchFamily="34" charset="0"/>
              </a:rPr>
              <a:t> je </a:t>
            </a:r>
            <a:r>
              <a:rPr lang="en-US" sz="1600" dirty="0" err="1">
                <a:latin typeface="Arial" panose="020B0604020202020204" pitchFamily="34" charset="0"/>
                <a:ea typeface="+mj-ea"/>
                <a:cs typeface="Arial" panose="020B0604020202020204" pitchFamily="34" charset="0"/>
              </a:rPr>
              <a:t>advokát</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povinen</a:t>
            </a:r>
            <a:r>
              <a:rPr lang="en-US" sz="1600" dirty="0">
                <a:latin typeface="Arial" panose="020B0604020202020204" pitchFamily="34" charset="0"/>
                <a:ea typeface="+mj-ea"/>
                <a:cs typeface="Arial" panose="020B0604020202020204" pitchFamily="34" charset="0"/>
              </a:rPr>
              <a:t> v </a:t>
            </a:r>
            <a:r>
              <a:rPr lang="en-US" sz="1600" dirty="0" err="1">
                <a:latin typeface="Arial" panose="020B0604020202020204" pitchFamily="34" charset="0"/>
                <a:ea typeface="+mj-ea"/>
                <a:cs typeface="Arial" panose="020B0604020202020204" pitchFamily="34" charset="0"/>
              </a:rPr>
              <a:t>souvislosti</a:t>
            </a:r>
            <a:r>
              <a:rPr lang="en-US" sz="1600" dirty="0">
                <a:latin typeface="Arial" panose="020B0604020202020204" pitchFamily="34" charset="0"/>
                <a:ea typeface="+mj-ea"/>
                <a:cs typeface="Arial" panose="020B0604020202020204" pitchFamily="34" charset="0"/>
              </a:rPr>
              <a:t> s </a:t>
            </a:r>
            <a:r>
              <a:rPr lang="en-US" sz="1600" dirty="0" err="1">
                <a:latin typeface="Arial" panose="020B0604020202020204" pitchFamily="34" charset="0"/>
                <a:ea typeface="+mj-ea"/>
                <a:cs typeface="Arial" panose="020B0604020202020204" pitchFamily="34" charset="0"/>
              </a:rPr>
              <a:t>poskytováním</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právní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služby</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i</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poté</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kdy</a:t>
            </a:r>
            <a:r>
              <a:rPr lang="en-US" sz="1600" dirty="0">
                <a:latin typeface="Arial" panose="020B0604020202020204" pitchFamily="34" charset="0"/>
                <a:ea typeface="+mj-ea"/>
                <a:cs typeface="Arial" panose="020B0604020202020204" pitchFamily="34" charset="0"/>
              </a:rPr>
              <a:t> je </a:t>
            </a:r>
            <a:r>
              <a:rPr lang="en-US" sz="1600" dirty="0" err="1">
                <a:latin typeface="Arial" panose="020B0604020202020204" pitchFamily="34" charset="0"/>
                <a:ea typeface="+mj-ea"/>
                <a:cs typeface="Arial" panose="020B0604020202020204" pitchFamily="34" charset="0"/>
              </a:rPr>
              <a:t>zastupování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klienta</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ukončeno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Takové</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úkony</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advokát</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činí</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nikoliv</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jako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občan</a:t>
            </a:r>
            <a:r>
              <a:rPr lang="en-US" sz="1600" dirty="0">
                <a:latin typeface="Arial" panose="020B0604020202020204" pitchFamily="34" charset="0"/>
                <a:ea typeface="+mj-ea"/>
                <a:cs typeface="Arial" panose="020B0604020202020204" pitchFamily="34" charset="0"/>
              </a:rPr>
              <a:t>, ale </a:t>
            </a:r>
            <a:r>
              <a:rPr lang="en-US" sz="1600" dirty="0" err="1">
                <a:latin typeface="Arial" panose="020B0604020202020204" pitchFamily="34" charset="0"/>
                <a:ea typeface="+mj-ea"/>
                <a:cs typeface="Arial" panose="020B0604020202020204" pitchFamily="34" charset="0"/>
              </a:rPr>
              <a:t>jako</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advokát</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při</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výkonu</a:t>
            </a:r>
            <a:r>
              <a:rPr lang="en-US" sz="1600" dirty="0">
                <a:latin typeface="Arial" panose="020B0604020202020204" pitchFamily="34" charset="0"/>
                <a:ea typeface="+mj-ea"/>
                <a:cs typeface="Arial" panose="020B0604020202020204" pitchFamily="34" charset="0"/>
              </a:rPr>
              <a:t> </a:t>
            </a:r>
            <a:r>
              <a:rPr lang="en-US" sz="1600" dirty="0" err="1">
                <a:latin typeface="Arial" panose="020B0604020202020204" pitchFamily="34" charset="0"/>
                <a:ea typeface="+mj-ea"/>
                <a:cs typeface="Arial" panose="020B0604020202020204" pitchFamily="34" charset="0"/>
              </a:rPr>
              <a:t>advokacie</a:t>
            </a:r>
            <a:r>
              <a:rPr lang="en-US" sz="1600" dirty="0">
                <a:latin typeface="Arial" panose="020B0604020202020204" pitchFamily="34" charset="0"/>
                <a:ea typeface="+mj-ea"/>
                <a:cs typeface="Arial" panose="020B0604020202020204" pitchFamily="34" charset="0"/>
              </a:rPr>
              <a:t>.</a:t>
            </a:r>
          </a:p>
          <a:p>
            <a:pPr marL="0" indent="0">
              <a:lnSpc>
                <a:spcPct val="90000"/>
              </a:lnSpc>
              <a:spcBef>
                <a:spcPts val="1000"/>
              </a:spcBef>
              <a:buClr>
                <a:schemeClr val="bg2">
                  <a:lumMod val="40000"/>
                  <a:lumOff val="60000"/>
                </a:schemeClr>
              </a:buClr>
              <a:buSzPct val="80000"/>
              <a:buFont typeface="Wingdings 3" charset="2"/>
              <a:buChar char=""/>
            </a:pPr>
            <a:endParaRPr lang="en-US" sz="1500" dirty="0">
              <a:latin typeface="+mj-lt"/>
              <a:ea typeface="+mj-ea"/>
              <a:cs typeface="+mj-cs"/>
            </a:endParaRPr>
          </a:p>
        </p:txBody>
      </p:sp>
    </p:spTree>
    <p:extLst>
      <p:ext uri="{BB962C8B-B14F-4D97-AF65-F5344CB8AC3E}">
        <p14:creationId xmlns:p14="http://schemas.microsoft.com/office/powerpoint/2010/main" val="4180812331"/>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B3F77D5-91F0-3489-0AC5-AFC347820EB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464E31F-B58A-6E79-0878-C9B2346A5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27FDB609-5D20-8D57-10AD-2E0295BE84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9910B411-5279-78F9-32E8-A256B904B9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D3A73C5E-BCBE-C49A-22AE-D15145AFD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013391C4-EA10-54AC-2471-FFBA2315C5C7}"/>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7983B4AD-C05A-E98A-E4A6-3C20341737E1}"/>
              </a:ext>
            </a:extLst>
          </p:cNvPr>
          <p:cNvSpPr>
            <a:spLocks noGrp="1"/>
          </p:cNvSpPr>
          <p:nvPr>
            <p:ph idx="1"/>
          </p:nvPr>
        </p:nvSpPr>
        <p:spPr>
          <a:xfrm>
            <a:off x="1103312" y="2763520"/>
            <a:ext cx="8946541" cy="3484879"/>
          </a:xfrm>
        </p:spPr>
        <p:txBody>
          <a:bodyPr>
            <a:normAutofit fontScale="47500" lnSpcReduction="20000"/>
          </a:bodyPr>
          <a:lstStyle/>
          <a:p>
            <a:endParaRPr lang="cs-CZ" sz="2000" dirty="0"/>
          </a:p>
          <a:p>
            <a:pPr marL="0" indent="0">
              <a:buNone/>
            </a:pPr>
            <a:r>
              <a:rPr lang="cs-CZ" b="1" dirty="0"/>
              <a:t>	</a:t>
            </a:r>
            <a:r>
              <a:rPr lang="cs-CZ" sz="2900" dirty="0">
                <a:latin typeface="Arial" panose="020B0604020202020204" pitchFamily="34" charset="0"/>
                <a:cs typeface="Arial" panose="020B0604020202020204" pitchFamily="34" charset="0"/>
              </a:rPr>
              <a:t>K tomu, aby bylo dosaženo účelu řízení, </a:t>
            </a:r>
            <a:r>
              <a:rPr lang="cs-CZ" sz="2900" b="1" dirty="0">
                <a:latin typeface="Arial" panose="020B0604020202020204" pitchFamily="34" charset="0"/>
                <a:cs typeface="Arial" panose="020B0604020202020204" pitchFamily="34" charset="0"/>
              </a:rPr>
              <a:t>jsou účastníci povinni </a:t>
            </a:r>
            <a:r>
              <a:rPr lang="cs-CZ" sz="2900" dirty="0">
                <a:latin typeface="Arial" panose="020B0604020202020204" pitchFamily="34" charset="0"/>
                <a:cs typeface="Arial" panose="020B0604020202020204" pitchFamily="34" charset="0"/>
              </a:rPr>
              <a:t>zejména</a:t>
            </a:r>
          </a:p>
          <a:p>
            <a:r>
              <a:rPr lang="cs-CZ" sz="2900" b="1" dirty="0">
                <a:latin typeface="Arial" panose="020B0604020202020204" pitchFamily="34" charset="0"/>
                <a:cs typeface="Arial" panose="020B0604020202020204" pitchFamily="34" charset="0"/>
              </a:rPr>
              <a:t>1)</a:t>
            </a:r>
            <a:r>
              <a:rPr lang="cs-CZ" sz="2900" dirty="0">
                <a:latin typeface="Arial" panose="020B0604020202020204" pitchFamily="34" charset="0"/>
                <a:cs typeface="Arial" panose="020B0604020202020204" pitchFamily="34" charset="0"/>
              </a:rPr>
              <a:t> tvrdit všechny pro rozhodnutí věci významné skutečnosti; neobsahuje-li všechna potřebná tvrzení žaloba (návrh na zahájení řízení) nebo písemné vyjádření k ní, uvedou je v průběhu řízení,</a:t>
            </a:r>
          </a:p>
          <a:p>
            <a:r>
              <a:rPr lang="cs-CZ" sz="2900" b="1" dirty="0">
                <a:latin typeface="Arial" panose="020B0604020202020204" pitchFamily="34" charset="0"/>
                <a:cs typeface="Arial" panose="020B0604020202020204" pitchFamily="34" charset="0"/>
              </a:rPr>
              <a:t>2)</a:t>
            </a:r>
            <a:r>
              <a:rPr lang="cs-CZ" sz="2900" dirty="0">
                <a:latin typeface="Arial" panose="020B0604020202020204" pitchFamily="34" charset="0"/>
                <a:cs typeface="Arial" panose="020B0604020202020204" pitchFamily="34" charset="0"/>
              </a:rPr>
              <a:t> plnit důkazní povinnost (§ 120 odst. 1) a další procesní povinnosti uložené jim zákonem nebo soudem,</a:t>
            </a:r>
          </a:p>
          <a:p>
            <a:r>
              <a:rPr lang="cs-CZ" sz="2900" b="1" dirty="0">
                <a:latin typeface="Arial" panose="020B0604020202020204" pitchFamily="34" charset="0"/>
                <a:cs typeface="Arial" panose="020B0604020202020204" pitchFamily="34" charset="0"/>
              </a:rPr>
              <a:t>3)</a:t>
            </a:r>
            <a:r>
              <a:rPr lang="cs-CZ" sz="2900" dirty="0">
                <a:latin typeface="Arial" panose="020B0604020202020204" pitchFamily="34" charset="0"/>
                <a:cs typeface="Arial" panose="020B0604020202020204" pitchFamily="34" charset="0"/>
              </a:rPr>
              <a:t> dbát pokynů soudu.</a:t>
            </a:r>
          </a:p>
          <a:p>
            <a:r>
              <a:rPr lang="cs-CZ" sz="2900" dirty="0">
                <a:latin typeface="Arial" panose="020B0604020202020204" pitchFamily="34" charset="0"/>
                <a:cs typeface="Arial" panose="020B0604020202020204" pitchFamily="34" charset="0"/>
              </a:rPr>
              <a:t>Soud pokračuje v řízení, i když jsou účastníci nečinní; </a:t>
            </a:r>
          </a:p>
          <a:p>
            <a:r>
              <a:rPr lang="cs-CZ" sz="2900" dirty="0">
                <a:latin typeface="Arial" panose="020B0604020202020204" pitchFamily="34" charset="0"/>
                <a:cs typeface="Arial" panose="020B0604020202020204" pitchFamily="34" charset="0"/>
              </a:rPr>
              <a:t>Nedostaví-li se řádně předvolaný účastník k jednání a včas nepožádal z důležitého důvodu o odročení, může soud věc projednat a rozhodnout v nepřítomnosti takového účastníka; vychází přitom z obsahu spisu a z provedených důkazů.</a:t>
            </a:r>
          </a:p>
          <a:p>
            <a:r>
              <a:rPr lang="cs-CZ" sz="2900" dirty="0">
                <a:latin typeface="Arial" panose="020B0604020202020204" pitchFamily="34" charset="0"/>
                <a:cs typeface="Arial" panose="020B0604020202020204" pitchFamily="34" charset="0"/>
              </a:rPr>
              <a:t>Vyzve-li soud účastníka, aby se vyjádřil o určitém návrhu, který se dotýká postupu a vedení řízení, může připojit doložku, že nevyjádří-li se účastník v určité lhůtě, bude se předpokládat, že nemá námitky.</a:t>
            </a:r>
          </a:p>
          <a:p>
            <a:endParaRPr lang="cs-CZ" sz="2000" dirty="0"/>
          </a:p>
          <a:p>
            <a:pPr marL="914400" lvl="2" indent="0">
              <a:buNone/>
            </a:pPr>
            <a:endParaRPr lang="cs-CZ" sz="2000" dirty="0"/>
          </a:p>
        </p:txBody>
      </p:sp>
    </p:spTree>
    <p:extLst>
      <p:ext uri="{BB962C8B-B14F-4D97-AF65-F5344CB8AC3E}">
        <p14:creationId xmlns:p14="http://schemas.microsoft.com/office/powerpoint/2010/main" val="483061572"/>
      </p:ext>
    </p:extLst>
  </p:cSld>
  <p:clrMapOvr>
    <a:overrideClrMapping bg1="lt1" tx1="dk1" bg2="lt2" tx2="dk2" accent1="accent1" accent2="accent2" accent3="accent3" accent4="accent4" accent5="accent5" accent6="accent6" hlink="hlink" folHlink="folHlink"/>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fontScale="92500" lnSpcReduction="10000"/>
          </a:bodyPr>
          <a:lstStyle/>
          <a:p>
            <a:endParaRPr lang="cs-CZ" sz="2000" dirty="0"/>
          </a:p>
          <a:p>
            <a:r>
              <a:rPr lang="cs-CZ" sz="2100" dirty="0">
                <a:latin typeface="Arial" panose="020B0604020202020204" pitchFamily="34" charset="0"/>
                <a:cs typeface="Arial" panose="020B0604020202020204" pitchFamily="34" charset="0"/>
              </a:rPr>
              <a:t>Účastníci jsou </a:t>
            </a:r>
            <a:r>
              <a:rPr lang="cs-CZ" sz="2100" b="1" dirty="0">
                <a:latin typeface="Arial" panose="020B0604020202020204" pitchFamily="34" charset="0"/>
                <a:cs typeface="Arial" panose="020B0604020202020204" pitchFamily="34" charset="0"/>
              </a:rPr>
              <a:t>povinni označit důkazy </a:t>
            </a:r>
            <a:r>
              <a:rPr lang="cs-CZ" sz="2100" dirty="0">
                <a:latin typeface="Arial" panose="020B0604020202020204" pitchFamily="34" charset="0"/>
                <a:cs typeface="Arial" panose="020B0604020202020204" pitchFamily="34" charset="0"/>
              </a:rPr>
              <a:t>k prokázání svých tvrzení. Soud rozhoduje, které z navrhovaných důkazů provede.</a:t>
            </a:r>
          </a:p>
          <a:p>
            <a:r>
              <a:rPr lang="cs-CZ" sz="2100" dirty="0">
                <a:latin typeface="Arial" panose="020B0604020202020204" pitchFamily="34" charset="0"/>
                <a:cs typeface="Arial" panose="020B0604020202020204" pitchFamily="34" charset="0"/>
              </a:rPr>
              <a:t>Soud může provést jiné než účastníky navržené důkazy v případech, kdy jsou potřebné ke zjištění skutkového stavu a vyplývají-li z obsahu spisu. Neoznačí-li účastníci důkazy potřebné k prokázání svých tvrzení, vychází soud při zjišťování skutkového stavu z důkazů, které byly provedeny.</a:t>
            </a:r>
          </a:p>
          <a:p>
            <a:r>
              <a:rPr lang="cs-CZ" sz="2100" dirty="0">
                <a:latin typeface="Arial" panose="020B0604020202020204" pitchFamily="34" charset="0"/>
                <a:cs typeface="Arial" panose="020B0604020202020204" pitchFamily="34" charset="0"/>
              </a:rPr>
              <a:t>Soud může též vzít za svá skutková zjištění </a:t>
            </a:r>
            <a:r>
              <a:rPr lang="cs-CZ" sz="2100" b="1" dirty="0">
                <a:latin typeface="Arial" panose="020B0604020202020204" pitchFamily="34" charset="0"/>
                <a:cs typeface="Arial" panose="020B0604020202020204" pitchFamily="34" charset="0"/>
              </a:rPr>
              <a:t>shodná tvrzení účastníků.</a:t>
            </a:r>
          </a:p>
          <a:p>
            <a:r>
              <a:rPr lang="cs-CZ" sz="2100" dirty="0">
                <a:latin typeface="Arial" panose="020B0604020202020204" pitchFamily="34" charset="0"/>
                <a:cs typeface="Arial" panose="020B0604020202020204" pitchFamily="34" charset="0"/>
              </a:rPr>
              <a:t>Není třeba dokazovat skutečnosti obecně známé nebo známé soudu z jeho činnosti, jakož i právní předpisy uveřejněné nebo oznámené ve Sbírce zákonů a mezinárodních smluv nebo v předcházející obdobné sbírce.</a:t>
            </a:r>
          </a:p>
          <a:p>
            <a:endParaRPr lang="cs-CZ" sz="2000" dirty="0"/>
          </a:p>
          <a:p>
            <a:pPr marL="914400" lvl="2" indent="0">
              <a:buNone/>
            </a:pPr>
            <a:endParaRPr lang="cs-CZ" sz="2000" dirty="0"/>
          </a:p>
        </p:txBody>
      </p:sp>
    </p:spTree>
    <p:extLst>
      <p:ext uri="{BB962C8B-B14F-4D97-AF65-F5344CB8AC3E}">
        <p14:creationId xmlns:p14="http://schemas.microsoft.com/office/powerpoint/2010/main" val="4100953121"/>
      </p:ext>
    </p:extLst>
  </p:cSld>
  <p:clrMapOvr>
    <a:overrideClrMapping bg1="lt1" tx1="dk1" bg2="lt2" tx2="dk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92089" y="2829399"/>
            <a:ext cx="8946541" cy="3484879"/>
          </a:xfrm>
        </p:spPr>
        <p:txBody>
          <a:bodyPr>
            <a:normAutofit/>
          </a:bodyPr>
          <a:lstStyle/>
          <a:p>
            <a:r>
              <a:rPr lang="cs-CZ" dirty="0"/>
              <a:t> </a:t>
            </a:r>
            <a:r>
              <a:rPr lang="cs-CZ" dirty="0">
                <a:latin typeface="Arial" panose="020B0604020202020204" pitchFamily="34" charset="0"/>
                <a:cs typeface="Arial" panose="020B0604020202020204" pitchFamily="34" charset="0"/>
              </a:rPr>
              <a:t>za důkaz mohou sloužit všechny prostředky, jimiž lze zjistit stav věci, zejména výslech svědků, znalecký posudek, zprávy a vyjádření orgánů, fyzických a právnických osob, notářské nebo exekutorské zápisy a jiné listiny</a:t>
            </a:r>
          </a:p>
          <a:p>
            <a:r>
              <a:rPr lang="cs-CZ" dirty="0">
                <a:latin typeface="Arial" panose="020B0604020202020204" pitchFamily="34" charset="0"/>
                <a:cs typeface="Arial" panose="020B0604020202020204" pitchFamily="34" charset="0"/>
              </a:rPr>
              <a:t>Každá fyzická osoba, která není účastníkem řízení, je povinna dostavit se na předvolání k soudu a vypovídat jako svědek. </a:t>
            </a:r>
            <a:r>
              <a:rPr lang="cs-CZ" b="1" dirty="0">
                <a:latin typeface="Arial" panose="020B0604020202020204" pitchFamily="34" charset="0"/>
                <a:cs typeface="Arial" panose="020B0604020202020204" pitchFamily="34" charset="0"/>
              </a:rPr>
              <a:t>Musí vypovědět pravdu a nic nezamlčovat.</a:t>
            </a:r>
            <a:r>
              <a:rPr lang="cs-CZ" dirty="0">
                <a:latin typeface="Arial" panose="020B0604020202020204" pitchFamily="34" charset="0"/>
                <a:cs typeface="Arial" panose="020B0604020202020204" pitchFamily="34" charset="0"/>
              </a:rPr>
              <a:t> Výpověď může odepřít jen tehdy, kdyby jí způsobila nebezpečí trestního stíhání sobě nebo osobám blízkým; o důvodnosti odepření výpovědi rozhoduje soud</a:t>
            </a:r>
          </a:p>
        </p:txBody>
      </p:sp>
    </p:spTree>
    <p:extLst>
      <p:ext uri="{BB962C8B-B14F-4D97-AF65-F5344CB8AC3E}">
        <p14:creationId xmlns:p14="http://schemas.microsoft.com/office/powerpoint/2010/main" val="190152869"/>
      </p:ext>
    </p:extLst>
  </p:cSld>
  <p:clrMapOvr>
    <a:overrideClrMapping bg1="lt1" tx1="dk1" bg2="lt2" tx2="dk2" accent1="accent1" accent2="accent2" accent3="accent3" accent4="accent4" accent5="accent5" accent6="accent6" hlink="hlink" folHlink="folHlink"/>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411CCC-F742-67FE-402B-ADFAE9D6B3A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8571B6A-0EA4-3004-DFDA-64E7CD8661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59ED9C91-5F24-97A9-9848-83A8862211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5379659A-C52D-3B04-805A-7F36C3B8F1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43B6A290-DEAC-50DE-476E-924E99E9FC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BE95C0FB-45D7-B4FD-5728-86E3BDF2DD45}"/>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EBD8D81B-8B66-63E5-92F4-4C13A04B318A}"/>
              </a:ext>
            </a:extLst>
          </p:cNvPr>
          <p:cNvSpPr>
            <a:spLocks noGrp="1"/>
          </p:cNvSpPr>
          <p:nvPr>
            <p:ph idx="1"/>
          </p:nvPr>
        </p:nvSpPr>
        <p:spPr>
          <a:xfrm>
            <a:off x="1192089" y="2829399"/>
            <a:ext cx="8946541" cy="3484879"/>
          </a:xfrm>
        </p:spPr>
        <p:txBody>
          <a:bodyPr>
            <a:normAutofit fontScale="85000" lnSpcReduction="10000"/>
          </a:bodyPr>
          <a:lstStyle/>
          <a:p>
            <a:r>
              <a:rPr lang="cs-CZ" dirty="0"/>
              <a:t> </a:t>
            </a:r>
          </a:p>
          <a:p>
            <a:r>
              <a:rPr lang="cs-CZ" dirty="0">
                <a:latin typeface="Arial" panose="020B0604020202020204" pitchFamily="34" charset="0"/>
                <a:cs typeface="Arial" panose="020B0604020202020204" pitchFamily="34" charset="0"/>
              </a:rPr>
              <a:t>Závisí-li rozhodnutí na posouzení skutečností, k nimž je třeba odborných znalostí, vyžádá soud u orgánu veřejné moci nebo osoby, která disponuje potřebnými odbornými předpoklady, odborné vyjádření. Jestliže pro složitost posuzované otázky takový postup není postačující nebo je-li pochybnost o správnosti podaného odborného vyjádření, ustanoví soud znalce. </a:t>
            </a:r>
            <a:r>
              <a:rPr lang="cs-CZ" b="1" dirty="0">
                <a:latin typeface="Arial" panose="020B0604020202020204" pitchFamily="34" charset="0"/>
                <a:cs typeface="Arial" panose="020B0604020202020204" pitchFamily="34" charset="0"/>
              </a:rPr>
              <a:t>Soud znalce vyslechne</a:t>
            </a:r>
            <a:r>
              <a:rPr lang="cs-CZ" dirty="0">
                <a:latin typeface="Arial" panose="020B0604020202020204" pitchFamily="34" charset="0"/>
                <a:cs typeface="Arial" panose="020B0604020202020204" pitchFamily="34" charset="0"/>
              </a:rPr>
              <a:t>; znalci může také uložit, aby posudek vypracoval písemně. Je-li ustanoveno několik znalců, mohou podat společný posudek. </a:t>
            </a:r>
            <a:r>
              <a:rPr lang="cs-CZ" u="sng" dirty="0">
                <a:latin typeface="Arial" panose="020B0604020202020204" pitchFamily="34" charset="0"/>
                <a:cs typeface="Arial" panose="020B0604020202020204" pitchFamily="34" charset="0"/>
              </a:rPr>
              <a:t>Místo výslechu znalce může se soud v odůvodněných případech spokojit s písemným posudkem znalce.</a:t>
            </a:r>
          </a:p>
          <a:p>
            <a:r>
              <a:rPr lang="cs-CZ" dirty="0">
                <a:latin typeface="Arial" panose="020B0604020202020204" pitchFamily="34" charset="0"/>
                <a:cs typeface="Arial" panose="020B0604020202020204" pitchFamily="34" charset="0"/>
              </a:rPr>
              <a:t>Má-li soud sám nebo na základě vyjádření účastníků pochybnost o správnosti posudku nebo jeví-li se mu posudek nejasný nebo neúplný, je nutno požádat znalce o </a:t>
            </a:r>
            <a:r>
              <a:rPr lang="cs-CZ" b="1" dirty="0">
                <a:latin typeface="Arial" panose="020B0604020202020204" pitchFamily="34" charset="0"/>
                <a:cs typeface="Arial" panose="020B0604020202020204" pitchFamily="34" charset="0"/>
              </a:rPr>
              <a:t>vysvětlení.</a:t>
            </a:r>
            <a:r>
              <a:rPr lang="cs-CZ" dirty="0">
                <a:latin typeface="Arial" panose="020B0604020202020204" pitchFamily="34" charset="0"/>
                <a:cs typeface="Arial" panose="020B0604020202020204" pitchFamily="34" charset="0"/>
              </a:rPr>
              <a:t> Kdyby to nevedlo k výsledku, soud požádá znalce, který znalecký posudek zpracoval, o jeho doplnění nebo nechá znalecký posudek přezkoumat jiným znalcem.</a:t>
            </a:r>
          </a:p>
          <a:p>
            <a:endParaRPr lang="cs-CZ" dirty="0"/>
          </a:p>
        </p:txBody>
      </p:sp>
    </p:spTree>
    <p:extLst>
      <p:ext uri="{BB962C8B-B14F-4D97-AF65-F5344CB8AC3E}">
        <p14:creationId xmlns:p14="http://schemas.microsoft.com/office/powerpoint/2010/main" val="148730"/>
      </p:ext>
    </p:extLst>
  </p:cSld>
  <p:clrMapOvr>
    <a:overrideClrMapping bg1="lt1" tx1="dk1" bg2="lt2" tx2="dk2" accent1="accent1" accent2="accent2" accent3="accent3" accent4="accent4" accent5="accent5" accent6="accent6" hlink="hlink" folHlink="folHlink"/>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3962508A-7509-42A3-975B-C8BDC6FB6FB5}"/>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obsah 2">
            <a:extLst>
              <a:ext uri="{FF2B5EF4-FFF2-40B4-BE49-F238E27FC236}">
                <a16:creationId xmlns:a16="http://schemas.microsoft.com/office/drawing/2014/main" id="{0A02FB26-123A-4745-A265-A4ADE505F95F}"/>
              </a:ext>
            </a:extLst>
          </p:cNvPr>
          <p:cNvSpPr>
            <a:spLocks noGrp="1"/>
          </p:cNvSpPr>
          <p:nvPr>
            <p:ph idx="1"/>
          </p:nvPr>
        </p:nvSpPr>
        <p:spPr>
          <a:xfrm>
            <a:off x="1104293" y="2754974"/>
            <a:ext cx="8946541" cy="3484879"/>
          </a:xfrm>
        </p:spPr>
        <p:txBody>
          <a:bodyPr>
            <a:normAutofit fontScale="85000" lnSpcReduction="10000"/>
          </a:bodyPr>
          <a:lstStyle/>
          <a:p>
            <a:r>
              <a:rPr lang="cs-CZ" sz="1900" u="sng" dirty="0">
                <a:latin typeface="Arial" panose="020B0604020202020204" pitchFamily="34" charset="0"/>
                <a:cs typeface="Arial" panose="020B0604020202020204" pitchFamily="34" charset="0"/>
              </a:rPr>
              <a:t>Ve výjimečných, zvlášť obtížných případech</a:t>
            </a:r>
            <a:r>
              <a:rPr lang="cs-CZ" sz="1900" dirty="0">
                <a:latin typeface="Arial" panose="020B0604020202020204" pitchFamily="34" charset="0"/>
                <a:cs typeface="Arial" panose="020B0604020202020204" pitchFamily="34" charset="0"/>
              </a:rPr>
              <a:t>, vyžadujících zvláštního vědeckého posouzení, může soud ustanovit k podání znaleckého posudku nebo přezkoumání posudku podaného znalcem státní orgán, vědecký ústav, vysokou školu nebo instituci specializovanou na znaleckou činnost.</a:t>
            </a:r>
          </a:p>
          <a:p>
            <a:r>
              <a:rPr lang="cs-CZ" sz="1900" dirty="0">
                <a:latin typeface="Arial" panose="020B0604020202020204" pitchFamily="34" charset="0"/>
                <a:cs typeface="Arial" panose="020B0604020202020204" pitchFamily="34" charset="0"/>
              </a:rPr>
              <a:t>Účastníkovi, popřípadě i někomu jinému, může předseda senátu uložit, aby se dostavil ke znalci, předložil mu potřebné předměty, podal mu nutná vysvětlení, podrobil se lékařskému vyšetření, popřípadě zkoušce krve, anebo aby něco vykonal nebo snášel, jestliže to je k podání znaleckého posudku třeba.</a:t>
            </a:r>
          </a:p>
          <a:p>
            <a:r>
              <a:rPr lang="cs-CZ" sz="1900" dirty="0">
                <a:latin typeface="Arial" panose="020B0604020202020204" pitchFamily="34" charset="0"/>
                <a:cs typeface="Arial" panose="020B0604020202020204" pitchFamily="34" charset="0"/>
              </a:rPr>
              <a:t>Za podání odborného vyjádření náleží odměna a náhrada hotových výdajů, pro jejichž určení se ustanovení o znalečném užije obdobně. Odměna za podání odborného vyjádření činí polovinu sazby časové odměny znalce stanovené zvláštním právním předpisem. Orgánu veřejné moci za podání odborného vyjádření odměna ani náhrada hotových výdajů nenáleží.</a:t>
            </a:r>
          </a:p>
          <a:p>
            <a:pPr>
              <a:lnSpc>
                <a:spcPct val="107000"/>
              </a:lnSpc>
              <a:spcAft>
                <a:spcPts val="800"/>
              </a:spcAft>
            </a:pPr>
            <a:r>
              <a:rPr lang="cs-CZ" sz="1900" kern="100" dirty="0">
                <a:effectLst/>
                <a:latin typeface="Arial" panose="020B0604020202020204" pitchFamily="34" charset="0"/>
                <a:ea typeface="Calibri" panose="020F0502020204030204" pitchFamily="34" charset="0"/>
                <a:cs typeface="Arial" panose="020B0604020202020204" pitchFamily="34" charset="0"/>
              </a:rPr>
              <a:t> </a:t>
            </a:r>
          </a:p>
          <a:p>
            <a:endParaRPr lang="cs-CZ" dirty="0"/>
          </a:p>
        </p:txBody>
      </p:sp>
    </p:spTree>
    <p:extLst>
      <p:ext uri="{BB962C8B-B14F-4D97-AF65-F5344CB8AC3E}">
        <p14:creationId xmlns:p14="http://schemas.microsoft.com/office/powerpoint/2010/main" val="4038982200"/>
      </p:ext>
    </p:extLst>
  </p:cSld>
  <p:clrMapOvr>
    <a:overrideClrMapping bg1="lt1" tx1="dk1" bg2="lt2" tx2="dk2" accent1="accent1" accent2="accent2" accent3="accent3" accent4="accent4" accent5="accent5" accent6="accent6" hlink="hlink" folHlink="folHlink"/>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7063DF7-96B8-0BEE-2A76-6B173D74DC7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C72217E-75D2-57E9-E64D-6B800EB55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D5C5BC32-DB1D-243D-36C9-A596F7BF2A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384C4ED7-0B8F-529F-00B2-9552B02786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701FF90D-6C41-F553-4735-F3604AAD56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B53F76C2-5D85-3125-F771-BBC63E572B84}"/>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obsah 2">
            <a:extLst>
              <a:ext uri="{FF2B5EF4-FFF2-40B4-BE49-F238E27FC236}">
                <a16:creationId xmlns:a16="http://schemas.microsoft.com/office/drawing/2014/main" id="{3FFF45C2-85DB-74AE-927B-EEFFF31DA575}"/>
              </a:ext>
            </a:extLst>
          </p:cNvPr>
          <p:cNvSpPr>
            <a:spLocks noGrp="1"/>
          </p:cNvSpPr>
          <p:nvPr>
            <p:ph idx="1"/>
          </p:nvPr>
        </p:nvSpPr>
        <p:spPr>
          <a:xfrm>
            <a:off x="1104293" y="2754974"/>
            <a:ext cx="8946541" cy="3484879"/>
          </a:xfrm>
        </p:spPr>
        <p:txBody>
          <a:bodyPr>
            <a:normAutofit fontScale="92500" lnSpcReduction="20000"/>
          </a:bodyPr>
          <a:lstStyle/>
          <a:p>
            <a:r>
              <a:rPr lang="cs-CZ" sz="1900" dirty="0">
                <a:latin typeface="Arial" panose="020B0604020202020204" pitchFamily="34" charset="0"/>
                <a:cs typeface="Arial" panose="020B0604020202020204" pitchFamily="34" charset="0"/>
              </a:rPr>
              <a:t>Důkaz znaleckým posudkem  - důkaz se hodnotí jako každý důkaz dle </a:t>
            </a:r>
            <a:r>
              <a:rPr lang="cs-CZ" sz="1900" dirty="0" err="1">
                <a:latin typeface="Arial" panose="020B0604020202020204" pitchFamily="34" charset="0"/>
                <a:cs typeface="Arial" panose="020B0604020202020204" pitchFamily="34" charset="0"/>
              </a:rPr>
              <a:t>ust</a:t>
            </a:r>
            <a:r>
              <a:rPr lang="cs-CZ" sz="1900" dirty="0">
                <a:latin typeface="Arial" panose="020B0604020202020204" pitchFamily="34" charset="0"/>
                <a:cs typeface="Arial" panose="020B0604020202020204" pitchFamily="34" charset="0"/>
              </a:rPr>
              <a:t>. § 132 o.s.ř.</a:t>
            </a:r>
          </a:p>
          <a:p>
            <a:r>
              <a:rPr lang="cs-CZ" sz="1900" b="1" dirty="0" err="1">
                <a:latin typeface="Arial" panose="020B0604020202020204" pitchFamily="34" charset="0"/>
                <a:cs typeface="Arial" panose="020B0604020202020204" pitchFamily="34" charset="0"/>
              </a:rPr>
              <a:t>Pl</a:t>
            </a:r>
            <a:r>
              <a:rPr lang="cs-CZ" sz="1900" b="1" dirty="0">
                <a:latin typeface="Arial" panose="020B0604020202020204" pitchFamily="34" charset="0"/>
                <a:cs typeface="Arial" panose="020B0604020202020204" pitchFamily="34" charset="0"/>
              </a:rPr>
              <a:t>. ÚS 11/08; I. ÚS 49/06; III. ÚS 299/06;</a:t>
            </a:r>
          </a:p>
          <a:p>
            <a:pPr>
              <a:lnSpc>
                <a:spcPct val="107000"/>
              </a:lnSpc>
              <a:spcAft>
                <a:spcPts val="800"/>
              </a:spcAft>
            </a:pPr>
            <a:r>
              <a:rPr lang="cs-CZ" sz="1900" b="1" kern="100" dirty="0">
                <a:effectLst/>
                <a:latin typeface="Arial" panose="020B0604020202020204" pitchFamily="34" charset="0"/>
                <a:ea typeface="Calibri" panose="020F0502020204030204" pitchFamily="34" charset="0"/>
                <a:cs typeface="Arial" panose="020B0604020202020204" pitchFamily="34" charset="0"/>
              </a:rPr>
              <a:t>25 </a:t>
            </a:r>
            <a:r>
              <a:rPr lang="cs-CZ" sz="1900" b="1" kern="100" dirty="0" err="1">
                <a:effectLst/>
                <a:latin typeface="Arial" panose="020B0604020202020204" pitchFamily="34" charset="0"/>
                <a:ea typeface="Calibri" panose="020F0502020204030204" pitchFamily="34" charset="0"/>
                <a:cs typeface="Arial" panose="020B0604020202020204" pitchFamily="34" charset="0"/>
              </a:rPr>
              <a:t>Cdo</a:t>
            </a:r>
            <a:r>
              <a:rPr lang="cs-CZ" sz="1900" b="1" kern="100" dirty="0">
                <a:effectLst/>
                <a:latin typeface="Arial" panose="020B0604020202020204" pitchFamily="34" charset="0"/>
                <a:ea typeface="Calibri" panose="020F0502020204030204" pitchFamily="34" charset="0"/>
                <a:cs typeface="Arial" panose="020B0604020202020204" pitchFamily="34" charset="0"/>
              </a:rPr>
              <a:t> 1593/2001</a:t>
            </a:r>
            <a:r>
              <a:rPr lang="cs-CZ" sz="1900" kern="100" dirty="0">
                <a:effectLst/>
                <a:latin typeface="Arial" panose="020B0604020202020204" pitchFamily="34" charset="0"/>
                <a:ea typeface="Calibri" panose="020F0502020204030204" pitchFamily="34" charset="0"/>
                <a:cs typeface="Arial" panose="020B0604020202020204" pitchFamily="34" charset="0"/>
              </a:rPr>
              <a:t>, Nejvyšší soud uzavřel, že „okolnost, že znalec vyšetřoval žalobce v dřívější době v souvislosti s vypracováním posudku na žádost pojišťovny, která v tomto řízení vystupuje jako vedlejší účastník na straně žalovaného, nezakládá sama o sobě důvod pro vyloučení znalce“. S použitím argumentu a </a:t>
            </a:r>
            <a:r>
              <a:rPr lang="cs-CZ" sz="1900" kern="100" dirty="0" err="1">
                <a:effectLst/>
                <a:latin typeface="Arial" panose="020B0604020202020204" pitchFamily="34" charset="0"/>
                <a:ea typeface="Calibri" panose="020F0502020204030204" pitchFamily="34" charset="0"/>
                <a:cs typeface="Arial" panose="020B0604020202020204" pitchFamily="34" charset="0"/>
              </a:rPr>
              <a:t>maiori</a:t>
            </a:r>
            <a:r>
              <a:rPr lang="cs-CZ" sz="1900" kern="100" dirty="0">
                <a:effectLst/>
                <a:latin typeface="Arial" panose="020B0604020202020204" pitchFamily="34" charset="0"/>
                <a:ea typeface="Calibri" panose="020F0502020204030204" pitchFamily="34" charset="0"/>
                <a:cs typeface="Arial" panose="020B0604020202020204" pitchFamily="34" charset="0"/>
              </a:rPr>
              <a:t> ad minus je zřejmé, že není-li samo o sobě důvodem pro vyloučení znalce předchozí vypracování znaleckého posudku (na žádost vedlejšího účastníka), nemůže jím být ani předchozí podání odborného vyjádření na žádost účastníka</a:t>
            </a:r>
          </a:p>
          <a:p>
            <a:pPr>
              <a:lnSpc>
                <a:spcPct val="107000"/>
              </a:lnSpc>
              <a:spcAft>
                <a:spcPts val="800"/>
              </a:spcAft>
            </a:pPr>
            <a:r>
              <a:rPr lang="cs-CZ" sz="1900" kern="100" dirty="0">
                <a:effectLst/>
                <a:latin typeface="Arial" panose="020B0604020202020204" pitchFamily="34" charset="0"/>
                <a:ea typeface="Calibri" panose="020F0502020204030204" pitchFamily="34" charset="0"/>
                <a:cs typeface="Arial" panose="020B0604020202020204" pitchFamily="34" charset="0"/>
              </a:rPr>
              <a:t> </a:t>
            </a:r>
          </a:p>
          <a:p>
            <a:endParaRPr lang="cs-CZ" dirty="0"/>
          </a:p>
        </p:txBody>
      </p:sp>
    </p:spTree>
    <p:extLst>
      <p:ext uri="{BB962C8B-B14F-4D97-AF65-F5344CB8AC3E}">
        <p14:creationId xmlns:p14="http://schemas.microsoft.com/office/powerpoint/2010/main" val="581741154"/>
      </p:ext>
    </p:extLst>
  </p:cSld>
  <p:clrMapOvr>
    <a:overrideClrMapping bg1="lt1" tx1="dk1" bg2="lt2" tx2="dk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10">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9" name="Picture 12">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0" name="Oval 14">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2" name="Picture 16">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4" name="Picture 18">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6" name="Rectangle 20">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18" name="Rectangle 22">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2" name="Freeform: Shape 26">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4" name="Rectangle 28">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6" name="Nadpis 5">
            <a:extLst>
              <a:ext uri="{FF2B5EF4-FFF2-40B4-BE49-F238E27FC236}">
                <a16:creationId xmlns:a16="http://schemas.microsoft.com/office/drawing/2014/main" id="{1F87C64A-4975-4102-84A5-1D24FC23C865}"/>
              </a:ext>
            </a:extLst>
          </p:cNvPr>
          <p:cNvSpPr>
            <a:spLocks noGrp="1"/>
          </p:cNvSpPr>
          <p:nvPr>
            <p:ph type="title"/>
          </p:nvPr>
        </p:nvSpPr>
        <p:spPr>
          <a:xfrm>
            <a:off x="653143" y="1645920"/>
            <a:ext cx="3522879" cy="4470821"/>
          </a:xfrm>
        </p:spPr>
        <p:txBody>
          <a:bodyPr vert="horz" lIns="91440" tIns="45720" rIns="91440" bIns="45720" rtlCol="0" anchor="t">
            <a:normAutofit/>
          </a:bodyPr>
          <a:lstStyle/>
          <a:p>
            <a:pPr algn="r"/>
            <a:r>
              <a:rPr lang="en-US" b="0" i="0" kern="1200">
                <a:solidFill>
                  <a:srgbClr val="FFFFFF"/>
                </a:solidFill>
                <a:latin typeface="+mj-lt"/>
                <a:ea typeface="+mj-ea"/>
                <a:cs typeface="+mj-cs"/>
              </a:rPr>
              <a:t>Hodnocení důkazů</a:t>
            </a:r>
          </a:p>
        </p:txBody>
      </p:sp>
      <p:sp>
        <p:nvSpPr>
          <p:cNvPr id="5" name="TextovéPole 4">
            <a:extLst>
              <a:ext uri="{FF2B5EF4-FFF2-40B4-BE49-F238E27FC236}">
                <a16:creationId xmlns:a16="http://schemas.microsoft.com/office/drawing/2014/main" id="{FF682BD8-A541-4DA0-B4D3-6387CDAD6B9F}"/>
              </a:ext>
            </a:extLst>
          </p:cNvPr>
          <p:cNvSpPr txBox="1"/>
          <p:nvPr/>
        </p:nvSpPr>
        <p:spPr>
          <a:xfrm>
            <a:off x="5204109" y="1645920"/>
            <a:ext cx="5919503" cy="4470821"/>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dirty="0">
                <a:latin typeface="Arial" panose="020B0604020202020204" pitchFamily="34" charset="0"/>
                <a:ea typeface="+mj-ea"/>
                <a:cs typeface="Arial" panose="020B0604020202020204" pitchFamily="34" charset="0"/>
              </a:rPr>
              <a:t>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výkladu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ustanovení</a:t>
            </a:r>
            <a:r>
              <a:rPr lang="en-US" dirty="0">
                <a:effectLst/>
                <a:latin typeface="Arial" panose="020B0604020202020204" pitchFamily="34" charset="0"/>
                <a:ea typeface="+mj-ea"/>
                <a:cs typeface="Arial" panose="020B0604020202020204" pitchFamily="34" charset="0"/>
              </a:rPr>
              <a:t> § 132 o. s. ř. z </a:t>
            </a:r>
            <a:r>
              <a:rPr lang="en-US" dirty="0" err="1">
                <a:effectLst/>
                <a:latin typeface="Arial" panose="020B0604020202020204" pitchFamily="34" charset="0"/>
                <a:ea typeface="+mj-ea"/>
                <a:cs typeface="Arial" panose="020B0604020202020204" pitchFamily="34" charset="0"/>
              </a:rPr>
              <a:t>hlediska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postupu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při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hodnocení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důkazů</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srov</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např</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rozsudek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Nejvyššího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26. </a:t>
            </a:r>
            <a:r>
              <a:rPr lang="en-US" dirty="0" err="1">
                <a:effectLst/>
                <a:latin typeface="Arial" panose="020B0604020202020204" pitchFamily="34" charset="0"/>
                <a:ea typeface="+mj-ea"/>
                <a:cs typeface="Arial" panose="020B0604020202020204" pitchFamily="34" charset="0"/>
              </a:rPr>
              <a:t>června</a:t>
            </a:r>
            <a:r>
              <a:rPr lang="en-US" dirty="0">
                <a:effectLst/>
                <a:latin typeface="Arial" panose="020B0604020202020204" pitchFamily="34" charset="0"/>
                <a:ea typeface="+mj-ea"/>
                <a:cs typeface="Arial" panose="020B0604020202020204" pitchFamily="34" charset="0"/>
              </a:rPr>
              <a:t> 2014,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a:t>
            </a:r>
            <a:r>
              <a:rPr lang="en-US" b="1" dirty="0">
                <a:effectLst/>
                <a:latin typeface="Arial" panose="020B0604020202020204" pitchFamily="34" charset="0"/>
                <a:ea typeface="+mj-ea"/>
                <a:cs typeface="Arial" panose="020B0604020202020204" pitchFamily="34" charset="0"/>
              </a:rPr>
              <a:t>21 </a:t>
            </a:r>
            <a:r>
              <a:rPr lang="en-US" b="1" dirty="0" err="1">
                <a:effectLst/>
                <a:latin typeface="Arial" panose="020B0604020202020204" pitchFamily="34" charset="0"/>
                <a:ea typeface="+mj-ea"/>
                <a:cs typeface="Arial" panose="020B0604020202020204" pitchFamily="34" charset="0"/>
              </a:rPr>
              <a:t>Cdo</a:t>
            </a:r>
            <a:r>
              <a:rPr lang="en-US" b="1" dirty="0">
                <a:effectLst/>
                <a:latin typeface="Arial" panose="020B0604020202020204" pitchFamily="34" charset="0"/>
                <a:ea typeface="+mj-ea"/>
                <a:cs typeface="Arial" panose="020B0604020202020204" pitchFamily="34" charset="0"/>
              </a:rPr>
              <a:t> 2682/2013, </a:t>
            </a:r>
            <a:r>
              <a:rPr lang="en-US" b="1" dirty="0" err="1">
                <a:effectLst/>
                <a:latin typeface="Arial" panose="020B0604020202020204" pitchFamily="34" charset="0"/>
                <a:ea typeface="+mj-ea"/>
                <a:cs typeface="Arial" panose="020B0604020202020204" pitchFamily="34" charset="0"/>
              </a:rPr>
              <a:t>uveřejněný</a:t>
            </a:r>
            <a:r>
              <a:rPr lang="en-US" b="1" dirty="0">
                <a:effectLst/>
                <a:latin typeface="Arial" panose="020B0604020202020204" pitchFamily="34" charset="0"/>
                <a:ea typeface="+mj-ea"/>
                <a:cs typeface="Arial" panose="020B0604020202020204" pitchFamily="34" charset="0"/>
              </a:rPr>
              <a:t> pod </a:t>
            </a:r>
            <a:r>
              <a:rPr lang="en-US" b="1" dirty="0" err="1">
                <a:effectLst/>
                <a:latin typeface="Arial" panose="020B0604020202020204" pitchFamily="34" charset="0"/>
                <a:ea typeface="+mj-ea"/>
                <a:cs typeface="Arial" panose="020B0604020202020204" pitchFamily="34" charset="0"/>
              </a:rPr>
              <a:t>číslem</a:t>
            </a:r>
            <a:r>
              <a:rPr lang="en-US" b="1" dirty="0">
                <a:effectLst/>
                <a:latin typeface="Arial" panose="020B0604020202020204" pitchFamily="34" charset="0"/>
                <a:ea typeface="+mj-ea"/>
                <a:cs typeface="Arial" panose="020B0604020202020204" pitchFamily="34" charset="0"/>
              </a:rPr>
              <a:t> 93/2014 </a:t>
            </a:r>
            <a:r>
              <a:rPr lang="en-US" dirty="0" err="1">
                <a:effectLst/>
                <a:latin typeface="Arial" panose="020B0604020202020204" pitchFamily="34" charset="0"/>
                <a:ea typeface="+mj-ea"/>
                <a:cs typeface="Arial" panose="020B0604020202020204" pitchFamily="34" charset="0"/>
              </a:rPr>
              <a:t>Sbírky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soudních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rozhodnutí</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stanovisek</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právní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rozbor</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uvedený</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jeho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odůvodnění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podle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kterého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důkazy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přímé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nepřímé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hodnotí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podle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své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úvahy</a:t>
            </a:r>
            <a:r>
              <a:rPr lang="en-US" dirty="0">
                <a:effectLst/>
                <a:latin typeface="Arial" panose="020B0604020202020204" pitchFamily="34" charset="0"/>
                <a:ea typeface="+mj-ea"/>
                <a:cs typeface="Arial" panose="020B0604020202020204" pitchFamily="34" charset="0"/>
              </a:rPr>
              <a:t>, a to </a:t>
            </a:r>
            <a:r>
              <a:rPr lang="en-US" dirty="0" err="1">
                <a:effectLst/>
                <a:latin typeface="Arial" panose="020B0604020202020204" pitchFamily="34" charset="0"/>
                <a:ea typeface="+mj-ea"/>
                <a:cs typeface="Arial" panose="020B0604020202020204" pitchFamily="34" charset="0"/>
              </a:rPr>
              <a:t>každý</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důkaz</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jednotlivě</a:t>
            </a:r>
            <a:r>
              <a:rPr lang="en-US" dirty="0">
                <a:effectLst/>
                <a:latin typeface="Arial" panose="020B0604020202020204" pitchFamily="34" charset="0"/>
                <a:ea typeface="+mj-ea"/>
                <a:cs typeface="Arial" panose="020B0604020202020204" pitchFamily="34" charset="0"/>
              </a:rPr>
              <a:t> a </a:t>
            </a:r>
            <a:r>
              <a:rPr lang="en-US" dirty="0" err="1">
                <a:effectLst/>
                <a:latin typeface="Arial" panose="020B0604020202020204" pitchFamily="34" charset="0"/>
                <a:ea typeface="+mj-ea"/>
                <a:cs typeface="Arial" panose="020B0604020202020204" pitchFamily="34" charset="0"/>
              </a:rPr>
              <a:t>všechny</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důkazy</a:t>
            </a:r>
            <a:r>
              <a:rPr lang="en-US" dirty="0">
                <a:effectLst/>
                <a:latin typeface="Arial" panose="020B0604020202020204" pitchFamily="34" charset="0"/>
                <a:ea typeface="+mj-ea"/>
                <a:cs typeface="Arial" panose="020B0604020202020204" pitchFamily="34" charset="0"/>
              </a:rPr>
              <a:t> v </a:t>
            </a:r>
            <a:r>
              <a:rPr lang="en-US" dirty="0" err="1">
                <a:effectLst/>
                <a:latin typeface="Arial" panose="020B0604020202020204" pitchFamily="34" charset="0"/>
                <a:ea typeface="+mj-ea"/>
                <a:cs typeface="Arial" panose="020B0604020202020204" pitchFamily="34" charset="0"/>
              </a:rPr>
              <a:t>jejich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vzájemné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souvislosti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přitom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pečlivě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přihlíží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ke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všemu</a:t>
            </a:r>
            <a:r>
              <a:rPr lang="en-US" dirty="0">
                <a:effectLst/>
                <a:latin typeface="Arial" panose="020B0604020202020204" pitchFamily="34" charset="0"/>
                <a:ea typeface="+mj-ea"/>
                <a:cs typeface="Arial" panose="020B0604020202020204" pitchFamily="34" charset="0"/>
              </a:rPr>
              <a:t>, co </a:t>
            </a:r>
            <a:r>
              <a:rPr lang="en-US" dirty="0" err="1">
                <a:effectLst/>
                <a:latin typeface="Arial" panose="020B0604020202020204" pitchFamily="34" charset="0"/>
                <a:ea typeface="+mj-ea"/>
                <a:cs typeface="Arial" panose="020B0604020202020204" pitchFamily="34" charset="0"/>
              </a:rPr>
              <a:t>vyšlo</a:t>
            </a:r>
            <a:r>
              <a:rPr lang="en-US" dirty="0">
                <a:effectLst/>
                <a:latin typeface="Arial" panose="020B0604020202020204" pitchFamily="34" charset="0"/>
                <a:ea typeface="+mj-ea"/>
                <a:cs typeface="Arial" panose="020B0604020202020204" pitchFamily="34" charset="0"/>
              </a:rPr>
              <a:t> za </a:t>
            </a:r>
            <a:r>
              <a:rPr lang="en-US" dirty="0" err="1">
                <a:effectLst/>
                <a:latin typeface="Arial" panose="020B0604020202020204" pitchFamily="34" charset="0"/>
                <a:ea typeface="+mj-ea"/>
                <a:cs typeface="Arial" panose="020B0604020202020204" pitchFamily="34" charset="0"/>
              </a:rPr>
              <a:t>řízení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najevo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včetně</a:t>
            </a:r>
            <a:r>
              <a:rPr lang="en-US" dirty="0">
                <a:effectLst/>
                <a:latin typeface="Arial" panose="020B0604020202020204" pitchFamily="34" charset="0"/>
                <a:ea typeface="+mj-ea"/>
                <a:cs typeface="Arial" panose="020B0604020202020204" pitchFamily="34" charset="0"/>
              </a:rPr>
              <a:t> toho, co </a:t>
            </a:r>
            <a:r>
              <a:rPr lang="en-US" dirty="0" err="1">
                <a:effectLst/>
                <a:latin typeface="Arial" panose="020B0604020202020204" pitchFamily="34" charset="0"/>
                <a:ea typeface="+mj-ea"/>
                <a:cs typeface="Arial" panose="020B0604020202020204" pitchFamily="34" charset="0"/>
              </a:rPr>
              <a:t>uvedli</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účastníci</a:t>
            </a:r>
            <a:r>
              <a:rPr lang="en-US" dirty="0">
                <a:effectLst/>
                <a:latin typeface="Arial" panose="020B0604020202020204" pitchFamily="34" charset="0"/>
                <a:ea typeface="+mj-ea"/>
                <a:cs typeface="Arial" panose="020B0604020202020204" pitchFamily="34" charset="0"/>
              </a:rPr>
              <a:t>. </a:t>
            </a:r>
          </a:p>
          <a:p>
            <a:pPr>
              <a:spcBef>
                <a:spcPts val="1000"/>
              </a:spcBef>
              <a:buClr>
                <a:schemeClr val="bg2">
                  <a:lumMod val="40000"/>
                  <a:lumOff val="60000"/>
                </a:schemeClr>
              </a:buClr>
              <a:buSzPct val="80000"/>
              <a:buFont typeface="Wingdings 3" charset="2"/>
              <a:buChar char=""/>
            </a:pPr>
            <a:endParaRPr lang="en-US" dirty="0">
              <a:latin typeface="+mj-lt"/>
              <a:ea typeface="+mj-ea"/>
              <a:cs typeface="+mj-cs"/>
            </a:endParaRPr>
          </a:p>
        </p:txBody>
      </p:sp>
    </p:spTree>
    <p:extLst>
      <p:ext uri="{BB962C8B-B14F-4D97-AF65-F5344CB8AC3E}">
        <p14:creationId xmlns:p14="http://schemas.microsoft.com/office/powerpoint/2010/main" val="3000931867"/>
      </p:ext>
    </p:extLst>
  </p:cSld>
  <p:clrMapOvr>
    <a:overrideClrMapping bg1="lt1" tx1="dk1" bg2="lt2" tx2="dk2" accent1="accent1" accent2="accent2" accent3="accent3" accent4="accent4" accent5="accent5" accent6="accent6" hlink="hlink" folHlink="folHlink"/>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6" name="Picture 15">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0" name="Rectangle 19">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22" name="Rectangle 21">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6" name="Freeform: Shape 25">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5" name="TextovéPole 4">
            <a:extLst>
              <a:ext uri="{FF2B5EF4-FFF2-40B4-BE49-F238E27FC236}">
                <a16:creationId xmlns:a16="http://schemas.microsoft.com/office/drawing/2014/main" id="{7D0B1DC4-54A7-454A-B694-782B8ECB04D7}"/>
              </a:ext>
            </a:extLst>
          </p:cNvPr>
          <p:cNvSpPr txBox="1"/>
          <p:nvPr/>
        </p:nvSpPr>
        <p:spPr>
          <a:xfrm>
            <a:off x="5204109" y="1645920"/>
            <a:ext cx="5919503" cy="4470821"/>
          </a:xfrm>
          <a:prstGeom prst="rect">
            <a:avLst/>
          </a:prstGeom>
        </p:spPr>
        <p:txBody>
          <a:bodyPr vert="horz" lIns="91440" tIns="45720" rIns="91440" bIns="45720" rtlCol="0">
            <a:noAutofit/>
          </a:bodyPr>
          <a:lstStyle/>
          <a:p>
            <a:pPr>
              <a:lnSpc>
                <a:spcPct val="90000"/>
              </a:lnSpc>
              <a:spcBef>
                <a:spcPts val="1000"/>
              </a:spcBef>
              <a:buClr>
                <a:schemeClr val="bg2">
                  <a:lumMod val="40000"/>
                  <a:lumOff val="60000"/>
                </a:schemeClr>
              </a:buClr>
              <a:buSzPct val="80000"/>
              <a:buFont typeface="Wingdings 3" charset="2"/>
              <a:buChar char=""/>
            </a:pPr>
            <a:r>
              <a:rPr lang="en-US" sz="1600" dirty="0" err="1">
                <a:effectLst/>
                <a:latin typeface="Arial" panose="020B0604020202020204" pitchFamily="34" charset="0"/>
                <a:ea typeface="+mj-ea"/>
                <a:cs typeface="Arial" panose="020B0604020202020204" pitchFamily="34" charset="0"/>
              </a:rPr>
              <a:t>Hodnocením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a:t>
            </a:r>
            <a:r>
              <a:rPr lang="en-US" sz="1600" dirty="0">
                <a:effectLst/>
                <a:latin typeface="Arial" panose="020B0604020202020204" pitchFamily="34" charset="0"/>
                <a:ea typeface="+mj-ea"/>
                <a:cs typeface="Arial" panose="020B0604020202020204" pitchFamily="34" charset="0"/>
              </a:rPr>
              <a:t> se </a:t>
            </a:r>
            <a:r>
              <a:rPr lang="en-US" sz="1600" dirty="0" err="1">
                <a:effectLst/>
                <a:latin typeface="Arial" panose="020B0604020202020204" pitchFamily="34" charset="0"/>
                <a:ea typeface="+mj-ea"/>
                <a:cs typeface="Arial" panose="020B0604020202020204" pitchFamily="34" charset="0"/>
              </a:rPr>
              <a:t>rozumí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myšlenková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činnost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kterou</a:t>
            </a:r>
            <a:r>
              <a:rPr lang="en-US" sz="1600" dirty="0">
                <a:effectLst/>
                <a:latin typeface="Arial" panose="020B0604020202020204" pitchFamily="34" charset="0"/>
                <a:ea typeface="+mj-ea"/>
                <a:cs typeface="Arial" panose="020B0604020202020204" pitchFamily="34" charset="0"/>
              </a:rPr>
              <a:t> je </a:t>
            </a:r>
            <a:r>
              <a:rPr lang="en-US" sz="1600" dirty="0" err="1">
                <a:effectLst/>
                <a:latin typeface="Arial" panose="020B0604020202020204" pitchFamily="34" charset="0"/>
                <a:ea typeface="+mj-ea"/>
                <a:cs typeface="Arial" panose="020B0604020202020204" pitchFamily="34" charset="0"/>
              </a:rPr>
              <a:t>provedeným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přisuzována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hodnota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závažnosti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důležitosti</a:t>
            </a:r>
            <a:r>
              <a:rPr lang="en-US" sz="1600" dirty="0">
                <a:effectLst/>
                <a:latin typeface="Arial" panose="020B0604020202020204" pitchFamily="34" charset="0"/>
                <a:ea typeface="+mj-ea"/>
                <a:cs typeface="Arial" panose="020B0604020202020204" pitchFamily="34" charset="0"/>
              </a:rPr>
              <a:t>) pro </a:t>
            </a:r>
            <a:r>
              <a:rPr lang="en-US" sz="1600" dirty="0" err="1">
                <a:effectLst/>
                <a:latin typeface="Arial" panose="020B0604020202020204" pitchFamily="34" charset="0"/>
                <a:ea typeface="+mj-ea"/>
                <a:cs typeface="Arial" panose="020B0604020202020204" pitchFamily="34" charset="0"/>
              </a:rPr>
              <a:t>rozhodnutí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hodnota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zákonnosti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hodnota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pravdivosti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popřípadě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hodnota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věrohodnosti</a:t>
            </a:r>
            <a:r>
              <a:rPr lang="en-US" sz="1600" dirty="0">
                <a:effectLst/>
                <a:latin typeface="Arial" panose="020B0604020202020204" pitchFamily="34" charset="0"/>
                <a:ea typeface="+mj-ea"/>
                <a:cs typeface="Arial" panose="020B0604020202020204" pitchFamily="34" charset="0"/>
              </a:rPr>
              <a:t>. Při </a:t>
            </a:r>
            <a:r>
              <a:rPr lang="en-US" sz="1600" dirty="0" err="1">
                <a:effectLst/>
                <a:latin typeface="Arial" panose="020B0604020202020204" pitchFamily="34" charset="0"/>
                <a:ea typeface="+mj-ea"/>
                <a:cs typeface="Arial" panose="020B0604020202020204" pitchFamily="34" charset="0"/>
              </a:rPr>
              <a:t>hodnocení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a:t>
            </a:r>
            <a:r>
              <a:rPr lang="en-US" sz="1600" dirty="0">
                <a:effectLst/>
                <a:latin typeface="Arial" panose="020B0604020202020204" pitchFamily="34" charset="0"/>
                <a:ea typeface="+mj-ea"/>
                <a:cs typeface="Arial" panose="020B0604020202020204" pitchFamily="34" charset="0"/>
              </a:rPr>
              <a:t> z </a:t>
            </a:r>
            <a:r>
              <a:rPr lang="en-US" sz="1600" dirty="0" err="1">
                <a:effectLst/>
                <a:latin typeface="Arial" panose="020B0604020202020204" pitchFamily="34" charset="0"/>
                <a:ea typeface="+mj-ea"/>
                <a:cs typeface="Arial" panose="020B0604020202020204" pitchFamily="34" charset="0"/>
              </a:rPr>
              <a:t>hlediska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jejich</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závažnosti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důležitosti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určuje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jaký</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význam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mají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jednotlivé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důkazy</a:t>
            </a:r>
            <a:r>
              <a:rPr lang="en-US" sz="1600" dirty="0">
                <a:effectLst/>
                <a:latin typeface="Arial" panose="020B0604020202020204" pitchFamily="34" charset="0"/>
                <a:ea typeface="+mj-ea"/>
                <a:cs typeface="Arial" panose="020B0604020202020204" pitchFamily="34" charset="0"/>
              </a:rPr>
              <a:t> pro </a:t>
            </a:r>
            <a:r>
              <a:rPr lang="en-US" sz="1600" dirty="0" err="1">
                <a:effectLst/>
                <a:latin typeface="Arial" panose="020B0604020202020204" pitchFamily="34" charset="0"/>
                <a:ea typeface="+mj-ea"/>
                <a:cs typeface="Arial" panose="020B0604020202020204" pitchFamily="34" charset="0"/>
              </a:rPr>
              <a:t>jeho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rozhodnutí</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zda</a:t>
            </a:r>
            <a:r>
              <a:rPr lang="en-US" sz="1600" dirty="0">
                <a:effectLst/>
                <a:latin typeface="Arial" panose="020B0604020202020204" pitchFamily="34" charset="0"/>
                <a:ea typeface="+mj-ea"/>
                <a:cs typeface="Arial" panose="020B0604020202020204" pitchFamily="34" charset="0"/>
              </a:rPr>
              <a:t> o </a:t>
            </a:r>
            <a:r>
              <a:rPr lang="en-US" sz="1600" dirty="0" err="1">
                <a:effectLst/>
                <a:latin typeface="Arial" panose="020B0604020202020204" pitchFamily="34" charset="0"/>
                <a:ea typeface="+mj-ea"/>
                <a:cs typeface="Arial" panose="020B0604020202020204" pitchFamily="34" charset="0"/>
              </a:rPr>
              <a:t>ně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může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opřít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svá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skutková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zjištění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zda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jsou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použitelné</a:t>
            </a:r>
            <a:r>
              <a:rPr lang="en-US" sz="1600" dirty="0">
                <a:effectLst/>
                <a:latin typeface="Arial" panose="020B0604020202020204" pitchFamily="34" charset="0"/>
                <a:ea typeface="+mj-ea"/>
                <a:cs typeface="Arial" panose="020B0604020202020204" pitchFamily="34" charset="0"/>
              </a:rPr>
              <a:t> pro </a:t>
            </a:r>
            <a:r>
              <a:rPr lang="en-US" sz="1600" dirty="0" err="1">
                <a:effectLst/>
                <a:latin typeface="Arial" panose="020B0604020202020204" pitchFamily="34" charset="0"/>
                <a:ea typeface="+mj-ea"/>
                <a:cs typeface="Arial" panose="020B0604020202020204" pitchFamily="34" charset="0"/>
              </a:rPr>
              <a:t>zjištění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skutkového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stavu</a:t>
            </a:r>
            <a:r>
              <a:rPr lang="en-US" sz="1600" dirty="0">
                <a:effectLst/>
                <a:latin typeface="Arial" panose="020B0604020202020204" pitchFamily="34" charset="0"/>
                <a:ea typeface="+mj-ea"/>
                <a:cs typeface="Arial" panose="020B0604020202020204" pitchFamily="34" charset="0"/>
              </a:rPr>
              <a:t> a v </a:t>
            </a:r>
            <a:r>
              <a:rPr lang="en-US" sz="1600" dirty="0" err="1">
                <a:effectLst/>
                <a:latin typeface="Arial" panose="020B0604020202020204" pitchFamily="34" charset="0"/>
                <a:ea typeface="+mj-ea"/>
                <a:cs typeface="Arial" panose="020B0604020202020204" pitchFamily="34" charset="0"/>
              </a:rPr>
              <a:t>jakém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rozsahu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popřípadě</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jakém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směru</a:t>
            </a:r>
            <a:r>
              <a:rPr lang="en-US" sz="1600" dirty="0">
                <a:effectLst/>
                <a:latin typeface="Arial" panose="020B0604020202020204" pitchFamily="34" charset="0"/>
                <a:ea typeface="+mj-ea"/>
                <a:cs typeface="Arial" panose="020B0604020202020204" pitchFamily="34" charset="0"/>
              </a:rPr>
              <a:t>). </a:t>
            </a:r>
          </a:p>
          <a:p>
            <a:pPr>
              <a:lnSpc>
                <a:spcPct val="90000"/>
              </a:lnSpc>
              <a:spcBef>
                <a:spcPts val="1000"/>
              </a:spcBef>
              <a:buClr>
                <a:schemeClr val="bg2">
                  <a:lumMod val="40000"/>
                  <a:lumOff val="60000"/>
                </a:schemeClr>
              </a:buClr>
              <a:buSzPct val="80000"/>
              <a:buFont typeface="Wingdings 3" charset="2"/>
              <a:buChar char=""/>
            </a:pPr>
            <a:r>
              <a:rPr lang="en-US" sz="1600" dirty="0">
                <a:effectLst/>
                <a:latin typeface="Arial" panose="020B0604020202020204" pitchFamily="34" charset="0"/>
                <a:ea typeface="+mj-ea"/>
                <a:cs typeface="Arial" panose="020B0604020202020204" pitchFamily="34" charset="0"/>
              </a:rPr>
              <a:t>Při </a:t>
            </a:r>
            <a:r>
              <a:rPr lang="en-US" sz="1600" dirty="0" err="1">
                <a:effectLst/>
                <a:latin typeface="Arial" panose="020B0604020202020204" pitchFamily="34" charset="0"/>
                <a:ea typeface="+mj-ea"/>
                <a:cs typeface="Arial" panose="020B0604020202020204" pitchFamily="34" charset="0"/>
              </a:rPr>
              <a:t>hodnocení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a:t>
            </a:r>
            <a:r>
              <a:rPr lang="en-US" sz="1600" dirty="0">
                <a:effectLst/>
                <a:latin typeface="Arial" panose="020B0604020202020204" pitchFamily="34" charset="0"/>
                <a:ea typeface="+mj-ea"/>
                <a:cs typeface="Arial" panose="020B0604020202020204" pitchFamily="34" charset="0"/>
              </a:rPr>
              <a:t> po </a:t>
            </a:r>
            <a:r>
              <a:rPr lang="en-US" sz="1600" dirty="0" err="1">
                <a:effectLst/>
                <a:latin typeface="Arial" panose="020B0604020202020204" pitchFamily="34" charset="0"/>
                <a:ea typeface="+mj-ea"/>
                <a:cs typeface="Arial" panose="020B0604020202020204" pitchFamily="34" charset="0"/>
              </a:rPr>
              <a:t>stránce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jejich</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zákonnosti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zkoumá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zda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byly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získány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opatřeny</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provedeny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způsobem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odpovídajícím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zákonu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nebo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zda</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tomto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směru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vykazují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vady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zda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jde</a:t>
            </a:r>
            <a:r>
              <a:rPr lang="en-US" sz="1600" dirty="0">
                <a:effectLst/>
                <a:latin typeface="Arial" panose="020B0604020202020204" pitchFamily="34" charset="0"/>
                <a:ea typeface="+mj-ea"/>
                <a:cs typeface="Arial" panose="020B0604020202020204" pitchFamily="34" charset="0"/>
              </a:rPr>
              <a:t> o </a:t>
            </a:r>
            <a:r>
              <a:rPr lang="en-US" sz="1600" dirty="0" err="1">
                <a:effectLst/>
                <a:latin typeface="Arial" panose="020B0604020202020204" pitchFamily="34" charset="0"/>
                <a:ea typeface="+mj-ea"/>
                <a:cs typeface="Arial" panose="020B0604020202020204" pitchFamily="34" charset="0"/>
              </a:rPr>
              <a:t>důkazy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zákonné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či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nezákonné</a:t>
            </a:r>
            <a:r>
              <a:rPr lang="en-US" sz="1600" dirty="0">
                <a:effectLst/>
                <a:latin typeface="Arial" panose="020B0604020202020204" pitchFamily="34" charset="0"/>
                <a:ea typeface="+mj-ea"/>
                <a:cs typeface="Arial" panose="020B0604020202020204" pitchFamily="34" charset="0"/>
              </a:rPr>
              <a:t>); k </a:t>
            </a:r>
            <a:r>
              <a:rPr lang="en-US" sz="1600" dirty="0" err="1">
                <a:effectLst/>
                <a:latin typeface="Arial" panose="020B0604020202020204" pitchFamily="34" charset="0"/>
                <a:ea typeface="+mj-ea"/>
                <a:cs typeface="Arial" panose="020B0604020202020204" pitchFamily="34" charset="0"/>
              </a:rPr>
              <a:t>důkazům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které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byly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získány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opatřeny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nebo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provedeny</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rozporu</a:t>
            </a:r>
            <a:r>
              <a:rPr lang="en-US" sz="1600" dirty="0">
                <a:effectLst/>
                <a:latin typeface="Arial" panose="020B0604020202020204" pitchFamily="34" charset="0"/>
                <a:ea typeface="+mj-ea"/>
                <a:cs typeface="Arial" panose="020B0604020202020204" pitchFamily="34" charset="0"/>
              </a:rPr>
              <a:t> s </a:t>
            </a:r>
            <a:r>
              <a:rPr lang="en-US" sz="1600" dirty="0" err="1">
                <a:effectLst/>
                <a:latin typeface="Arial" panose="020B0604020202020204" pitchFamily="34" charset="0"/>
                <a:ea typeface="+mj-ea"/>
                <a:cs typeface="Arial" panose="020B0604020202020204" pitchFamily="34" charset="0"/>
              </a:rPr>
              <a:t>obecně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závaznými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právními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předpisy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nepřihlédne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Hodnocením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a:t>
            </a:r>
            <a:r>
              <a:rPr lang="en-US" sz="1600" dirty="0">
                <a:effectLst/>
                <a:latin typeface="Arial" panose="020B0604020202020204" pitchFamily="34" charset="0"/>
                <a:ea typeface="+mj-ea"/>
                <a:cs typeface="Arial" panose="020B0604020202020204" pitchFamily="34" charset="0"/>
              </a:rPr>
              <a:t> z </a:t>
            </a:r>
            <a:r>
              <a:rPr lang="en-US" sz="1600" dirty="0" err="1">
                <a:effectLst/>
                <a:latin typeface="Arial" panose="020B0604020202020204" pitchFamily="34" charset="0"/>
                <a:ea typeface="+mj-ea"/>
                <a:cs typeface="Arial" panose="020B0604020202020204" pitchFamily="34" charset="0"/>
              </a:rPr>
              <a:t>hlediska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jejich</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pravdivosti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dochází</a:t>
            </a:r>
            <a:r>
              <a:rPr lang="en-US" sz="1600" dirty="0">
                <a:effectLst/>
                <a:latin typeface="Arial" panose="020B0604020202020204" pitchFamily="34" charset="0"/>
                <a:ea typeface="+mj-ea"/>
                <a:cs typeface="Arial" panose="020B0604020202020204" pitchFamily="34" charset="0"/>
              </a:rPr>
              <a:t> k </a:t>
            </a:r>
            <a:r>
              <a:rPr lang="en-US" sz="1600" dirty="0" err="1">
                <a:effectLst/>
                <a:latin typeface="Arial" panose="020B0604020202020204" pitchFamily="34" charset="0"/>
                <a:ea typeface="+mj-ea"/>
                <a:cs typeface="Arial" panose="020B0604020202020204" pitchFamily="34" charset="0"/>
              </a:rPr>
              <a:t>závěru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které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skutečnosti</a:t>
            </a:r>
            <a:r>
              <a:rPr lang="en-US" sz="1600" dirty="0">
                <a:effectLst/>
                <a:latin typeface="Arial" panose="020B0604020202020204" pitchFamily="34" charset="0"/>
                <a:ea typeface="+mj-ea"/>
                <a:cs typeface="Arial" panose="020B0604020202020204" pitchFamily="34" charset="0"/>
              </a:rPr>
              <a:t>, o </a:t>
            </a:r>
            <a:r>
              <a:rPr lang="en-US" sz="1600" dirty="0" err="1">
                <a:effectLst/>
                <a:latin typeface="Arial" panose="020B0604020202020204" pitchFamily="34" charset="0"/>
                <a:ea typeface="+mj-ea"/>
                <a:cs typeface="Arial" panose="020B0604020202020204" pitchFamily="34" charset="0"/>
              </a:rPr>
              <a:t>nichž</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důkazy</a:t>
            </a:r>
            <a:r>
              <a:rPr lang="en-US" sz="1600" dirty="0">
                <a:effectLst/>
                <a:latin typeface="Arial" panose="020B0604020202020204" pitchFamily="34" charset="0"/>
                <a:ea typeface="+mj-ea"/>
                <a:cs typeface="Arial" panose="020B0604020202020204" pitchFamily="34" charset="0"/>
              </a:rPr>
              <a:t> (pro </a:t>
            </a:r>
            <a:r>
              <a:rPr lang="en-US" sz="1600" dirty="0" err="1">
                <a:effectLst/>
                <a:latin typeface="Arial" panose="020B0604020202020204" pitchFamily="34" charset="0"/>
                <a:ea typeface="+mj-ea"/>
                <a:cs typeface="Arial" panose="020B0604020202020204" pitchFamily="34" charset="0"/>
              </a:rPr>
              <a:t>rozhodnutí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významné</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zákonné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podávají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zprávu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lze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považovat</a:t>
            </a:r>
            <a:r>
              <a:rPr lang="en-US" sz="1600" dirty="0">
                <a:effectLst/>
                <a:latin typeface="Arial" panose="020B0604020202020204" pitchFamily="34" charset="0"/>
                <a:ea typeface="+mj-ea"/>
                <a:cs typeface="Arial" panose="020B0604020202020204" pitchFamily="34" charset="0"/>
              </a:rPr>
              <a:t> za </a:t>
            </a:r>
            <a:r>
              <a:rPr lang="en-US" sz="1600" dirty="0" err="1">
                <a:effectLst/>
                <a:latin typeface="Arial" panose="020B0604020202020204" pitchFamily="34" charset="0"/>
                <a:ea typeface="+mj-ea"/>
                <a:cs typeface="Arial" panose="020B0604020202020204" pitchFamily="34" charset="0"/>
              </a:rPr>
              <a:t>pravdivé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dokázané</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které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nikoli</a:t>
            </a:r>
            <a:r>
              <a:rPr lang="en-US" sz="1600" dirty="0">
                <a:effectLst/>
                <a:latin typeface="Arial" panose="020B0604020202020204" pitchFamily="34" charset="0"/>
                <a:ea typeface="+mj-ea"/>
                <a:cs typeface="Arial" panose="020B0604020202020204" pitchFamily="34" charset="0"/>
              </a:rPr>
              <a:t>. </a:t>
            </a:r>
          </a:p>
        </p:txBody>
      </p:sp>
    </p:spTree>
    <p:extLst>
      <p:ext uri="{BB962C8B-B14F-4D97-AF65-F5344CB8AC3E}">
        <p14:creationId xmlns:p14="http://schemas.microsoft.com/office/powerpoint/2010/main" val="401282250"/>
      </p:ext>
    </p:extLst>
  </p:cSld>
  <p:clrMapOvr>
    <a:overrideClrMapping bg1="lt1" tx1="dk1" bg2="lt2" tx2="dk2" accent1="accent1" accent2="accent2" accent3="accent3" accent4="accent4" accent5="accent5" accent6="accent6" hlink="hlink" folHlink="folHlink"/>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useBgFill="1">
        <p:nvSpPr>
          <p:cNvPr id="20" name="Rectangle 19">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2"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4" name="Freeform: Shape 23">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 name="TextovéPole 2">
            <a:extLst>
              <a:ext uri="{FF2B5EF4-FFF2-40B4-BE49-F238E27FC236}">
                <a16:creationId xmlns:a16="http://schemas.microsoft.com/office/drawing/2014/main" id="{9533120B-C4F1-4AE8-A472-CD3D74CDAF6D}"/>
              </a:ext>
            </a:extLst>
          </p:cNvPr>
          <p:cNvSpPr txBox="1"/>
          <p:nvPr/>
        </p:nvSpPr>
        <p:spPr>
          <a:xfrm>
            <a:off x="5204109" y="1645920"/>
            <a:ext cx="5919503" cy="4470821"/>
          </a:xfrm>
          <a:prstGeom prst="rect">
            <a:avLst/>
          </a:prstGeom>
        </p:spPr>
        <p:txBody>
          <a:bodyPr vert="horz" lIns="91440" tIns="45720" rIns="91440" bIns="45720" rtlCol="0">
            <a:normAutofit/>
          </a:bodyPr>
          <a:lstStyle/>
          <a:p>
            <a:pPr>
              <a:lnSpc>
                <a:spcPct val="90000"/>
              </a:lnSpc>
              <a:spcBef>
                <a:spcPts val="1000"/>
              </a:spcBef>
              <a:buClr>
                <a:schemeClr val="bg2">
                  <a:lumMod val="40000"/>
                  <a:lumOff val="60000"/>
                </a:schemeClr>
              </a:buClr>
              <a:buSzPct val="80000"/>
              <a:buFont typeface="Wingdings 3" charset="2"/>
              <a:buChar char=""/>
            </a:pPr>
            <a:r>
              <a:rPr lang="en-US" sz="1600" dirty="0" err="1">
                <a:effectLst/>
                <a:latin typeface="Arial" panose="020B0604020202020204" pitchFamily="34" charset="0"/>
                <a:ea typeface="+mj-ea"/>
                <a:cs typeface="Arial" panose="020B0604020202020204" pitchFamily="34" charset="0"/>
              </a:rPr>
              <a:t>Vyhodnocení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a:t>
            </a:r>
            <a:r>
              <a:rPr lang="en-US" sz="1600" dirty="0">
                <a:effectLst/>
                <a:latin typeface="Arial" panose="020B0604020202020204" pitchFamily="34" charset="0"/>
                <a:ea typeface="+mj-ea"/>
                <a:cs typeface="Arial" panose="020B0604020202020204" pitchFamily="34" charset="0"/>
              </a:rPr>
              <a:t> z </a:t>
            </a:r>
            <a:r>
              <a:rPr lang="en-US" sz="1600" dirty="0" err="1">
                <a:effectLst/>
                <a:latin typeface="Arial" panose="020B0604020202020204" pitchFamily="34" charset="0"/>
                <a:ea typeface="+mj-ea"/>
                <a:cs typeface="Arial" panose="020B0604020202020204" pitchFamily="34" charset="0"/>
              </a:rPr>
              <a:t>hlediska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pravdivosti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předpokládá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též</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posouzení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věrohodnosti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důkazem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poskytované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zprávy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podle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druhu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důkazního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prostředku</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způsobu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jakým</a:t>
            </a:r>
            <a:r>
              <a:rPr lang="en-US" sz="1600" dirty="0">
                <a:effectLst/>
                <a:latin typeface="Arial" panose="020B0604020202020204" pitchFamily="34" charset="0"/>
                <a:ea typeface="+mj-ea"/>
                <a:cs typeface="Arial" panose="020B0604020202020204" pitchFamily="34" charset="0"/>
              </a:rPr>
              <a:t> se </a:t>
            </a:r>
            <a:r>
              <a:rPr lang="en-US" sz="1600" dirty="0" err="1">
                <a:effectLst/>
                <a:latin typeface="Arial" panose="020B0604020202020204" pitchFamily="34" charset="0"/>
                <a:ea typeface="+mj-ea"/>
                <a:cs typeface="Arial" panose="020B0604020202020204" pitchFamily="34" charset="0"/>
              </a:rPr>
              <a:t>podle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zákona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provádí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výsledky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hodnocení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umožňují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přijmout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závěr</a:t>
            </a:r>
            <a:r>
              <a:rPr lang="en-US" sz="1600" dirty="0">
                <a:effectLst/>
                <a:latin typeface="Arial" panose="020B0604020202020204" pitchFamily="34" charset="0"/>
                <a:ea typeface="+mj-ea"/>
                <a:cs typeface="Arial" panose="020B0604020202020204" pitchFamily="34" charset="0"/>
              </a:rPr>
              <a:t> o </a:t>
            </a:r>
            <a:r>
              <a:rPr lang="en-US" sz="1600" dirty="0" err="1">
                <a:effectLst/>
                <a:latin typeface="Arial" panose="020B0604020202020204" pitchFamily="34" charset="0"/>
                <a:ea typeface="+mj-ea"/>
                <a:cs typeface="Arial" panose="020B0604020202020204" pitchFamily="34" charset="0"/>
              </a:rPr>
              <a:t>pravdivosti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skutečnosti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která</a:t>
            </a:r>
            <a:r>
              <a:rPr lang="en-US" sz="1600" dirty="0">
                <a:effectLst/>
                <a:latin typeface="Arial" panose="020B0604020202020204" pitchFamily="34" charset="0"/>
                <a:ea typeface="+mj-ea"/>
                <a:cs typeface="Arial" panose="020B0604020202020204" pitchFamily="34" charset="0"/>
              </a:rPr>
              <a:t> je </a:t>
            </a:r>
            <a:r>
              <a:rPr lang="en-US" sz="1600" dirty="0" err="1">
                <a:effectLst/>
                <a:latin typeface="Arial" panose="020B0604020202020204" pitchFamily="34" charset="0"/>
                <a:ea typeface="+mj-ea"/>
                <a:cs typeface="Arial" panose="020B0604020202020204" pitchFamily="34" charset="0"/>
              </a:rPr>
              <a:t>předmětem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dokazování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jestliže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jejich</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základě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lze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nabýt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jistoty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přesvědčení</a:t>
            </a:r>
            <a:r>
              <a:rPr lang="en-US" sz="1600" dirty="0">
                <a:effectLst/>
                <a:latin typeface="Arial" panose="020B0604020202020204" pitchFamily="34" charset="0"/>
                <a:ea typeface="+mj-ea"/>
                <a:cs typeface="Arial" panose="020B0604020202020204" pitchFamily="34" charset="0"/>
              </a:rPr>
              <a:t>) o tom, </a:t>
            </a:r>
            <a:r>
              <a:rPr lang="en-US" sz="1600" dirty="0" err="1">
                <a:effectLst/>
                <a:latin typeface="Arial" panose="020B0604020202020204" pitchFamily="34" charset="0"/>
                <a:ea typeface="+mj-ea"/>
                <a:cs typeface="Arial" panose="020B0604020202020204" pitchFamily="34" charset="0"/>
              </a:rPr>
              <a:t>že</a:t>
            </a:r>
            <a:r>
              <a:rPr lang="en-US" sz="1600" dirty="0">
                <a:effectLst/>
                <a:latin typeface="Arial" panose="020B0604020202020204" pitchFamily="34" charset="0"/>
                <a:ea typeface="+mj-ea"/>
                <a:cs typeface="Arial" panose="020B0604020202020204" pitchFamily="34" charset="0"/>
              </a:rPr>
              <a:t> se </a:t>
            </a:r>
            <a:r>
              <a:rPr lang="en-US" sz="1600" dirty="0" err="1">
                <a:effectLst/>
                <a:latin typeface="Arial" panose="020B0604020202020204" pitchFamily="34" charset="0"/>
                <a:ea typeface="+mj-ea"/>
                <a:cs typeface="Arial" panose="020B0604020202020204" pitchFamily="34" charset="0"/>
              </a:rPr>
              <a:t>tato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skutečnost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opravdu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stala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aniž</a:t>
            </a:r>
            <a:r>
              <a:rPr lang="en-US" sz="1600" dirty="0">
                <a:effectLst/>
                <a:latin typeface="Arial" panose="020B0604020202020204" pitchFamily="34" charset="0"/>
                <a:ea typeface="+mj-ea"/>
                <a:cs typeface="Arial" panose="020B0604020202020204" pitchFamily="34" charset="0"/>
              </a:rPr>
              <a:t> by o tom </a:t>
            </a:r>
            <a:r>
              <a:rPr lang="en-US" sz="1600" dirty="0" err="1">
                <a:effectLst/>
                <a:latin typeface="Arial" panose="020B0604020202020204" pitchFamily="34" charset="0"/>
                <a:ea typeface="+mj-ea"/>
                <a:cs typeface="Arial" panose="020B0604020202020204" pitchFamily="34" charset="0"/>
              </a:rPr>
              <a:t>mohly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být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rozumné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pochybnosti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Vytvářejí</a:t>
            </a:r>
            <a:r>
              <a:rPr lang="en-US" sz="1600" dirty="0">
                <a:effectLst/>
                <a:latin typeface="Arial" panose="020B0604020202020204" pitchFamily="34" charset="0"/>
                <a:ea typeface="+mj-ea"/>
                <a:cs typeface="Arial" panose="020B0604020202020204" pitchFamily="34" charset="0"/>
              </a:rPr>
              <a:t>-li </a:t>
            </a:r>
            <a:r>
              <a:rPr lang="en-US" sz="1600" dirty="0" err="1">
                <a:effectLst/>
                <a:latin typeface="Arial" panose="020B0604020202020204" pitchFamily="34" charset="0"/>
                <a:ea typeface="+mj-ea"/>
                <a:cs typeface="Arial" panose="020B0604020202020204" pitchFamily="34" charset="0"/>
              </a:rPr>
              <a:t>výsledky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hodnocení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podmínky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pouze</a:t>
            </a:r>
            <a:r>
              <a:rPr lang="en-US" sz="1600" dirty="0">
                <a:effectLst/>
                <a:latin typeface="Arial" panose="020B0604020202020204" pitchFamily="34" charset="0"/>
                <a:ea typeface="+mj-ea"/>
                <a:cs typeface="Arial" panose="020B0604020202020204" pitchFamily="34" charset="0"/>
              </a:rPr>
              <a:t> pro </a:t>
            </a:r>
            <a:r>
              <a:rPr lang="en-US" sz="1600" dirty="0" err="1">
                <a:effectLst/>
                <a:latin typeface="Arial" panose="020B0604020202020204" pitchFamily="34" charset="0"/>
                <a:ea typeface="+mj-ea"/>
                <a:cs typeface="Arial" panose="020B0604020202020204" pitchFamily="34" charset="0"/>
              </a:rPr>
              <a:t>úsudek</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že</a:t>
            </a:r>
            <a:r>
              <a:rPr lang="en-US" sz="1600" dirty="0">
                <a:effectLst/>
                <a:latin typeface="Arial" panose="020B0604020202020204" pitchFamily="34" charset="0"/>
                <a:ea typeface="+mj-ea"/>
                <a:cs typeface="Arial" panose="020B0604020202020204" pitchFamily="34" charset="0"/>
              </a:rPr>
              <a:t> je </a:t>
            </a:r>
            <a:r>
              <a:rPr lang="en-US" sz="1600" dirty="0" err="1">
                <a:effectLst/>
                <a:latin typeface="Arial" panose="020B0604020202020204" pitchFamily="34" charset="0"/>
                <a:ea typeface="+mj-ea"/>
                <a:cs typeface="Arial" panose="020B0604020202020204" pitchFamily="34" charset="0"/>
              </a:rPr>
              <a:t>možné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více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či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méně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pravděpodobné</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že</a:t>
            </a:r>
            <a:r>
              <a:rPr lang="en-US" sz="1600" dirty="0">
                <a:effectLst/>
                <a:latin typeface="Arial" panose="020B0604020202020204" pitchFamily="34" charset="0"/>
                <a:ea typeface="+mj-ea"/>
                <a:cs typeface="Arial" panose="020B0604020202020204" pitchFamily="34" charset="0"/>
              </a:rPr>
              <a:t> se </a:t>
            </a:r>
            <a:r>
              <a:rPr lang="en-US" sz="1600" dirty="0" err="1">
                <a:effectLst/>
                <a:latin typeface="Arial" panose="020B0604020202020204" pitchFamily="34" charset="0"/>
                <a:ea typeface="+mj-ea"/>
                <a:cs typeface="Arial" panose="020B0604020202020204" pitchFamily="34" charset="0"/>
              </a:rPr>
              <a:t>dokazovaná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skutečnost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stala</a:t>
            </a:r>
            <a:r>
              <a:rPr lang="en-US" sz="1600" dirty="0">
                <a:effectLst/>
                <a:latin typeface="Arial" panose="020B0604020202020204" pitchFamily="34" charset="0"/>
                <a:ea typeface="+mj-ea"/>
                <a:cs typeface="Arial" panose="020B0604020202020204" pitchFamily="34" charset="0"/>
              </a:rPr>
              <a:t>, a </a:t>
            </a:r>
            <a:r>
              <a:rPr lang="en-US" sz="1600" dirty="0" err="1">
                <a:effectLst/>
                <a:latin typeface="Arial" panose="020B0604020202020204" pitchFamily="34" charset="0"/>
                <a:ea typeface="+mj-ea"/>
                <a:cs typeface="Arial" panose="020B0604020202020204" pitchFamily="34" charset="0"/>
              </a:rPr>
              <a:t>připouštějí</a:t>
            </a:r>
            <a:r>
              <a:rPr lang="en-US" sz="1600" dirty="0">
                <a:effectLst/>
                <a:latin typeface="Arial" panose="020B0604020202020204" pitchFamily="34" charset="0"/>
                <a:ea typeface="+mj-ea"/>
                <a:cs typeface="Arial" panose="020B0604020202020204" pitchFamily="34" charset="0"/>
              </a:rPr>
              <a:t>-li </a:t>
            </a:r>
            <a:r>
              <a:rPr lang="en-US" sz="1600" dirty="0" err="1">
                <a:effectLst/>
                <a:latin typeface="Arial" panose="020B0604020202020204" pitchFamily="34" charset="0"/>
                <a:ea typeface="+mj-ea"/>
                <a:cs typeface="Arial" panose="020B0604020202020204" pitchFamily="34" charset="0"/>
              </a:rPr>
              <a:t>tedy</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možnost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větší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či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menší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pravděpodobnost</a:t>
            </a:r>
            <a:r>
              <a:rPr lang="en-US" sz="1600" dirty="0">
                <a:effectLst/>
                <a:latin typeface="Arial" panose="020B0604020202020204" pitchFamily="34" charset="0"/>
                <a:ea typeface="+mj-ea"/>
                <a:cs typeface="Arial" panose="020B0604020202020204" pitchFamily="34" charset="0"/>
              </a:rPr>
              <a:t>) toho, </a:t>
            </a:r>
            <a:r>
              <a:rPr lang="en-US" sz="1600" dirty="0" err="1">
                <a:effectLst/>
                <a:latin typeface="Arial" panose="020B0604020202020204" pitchFamily="34" charset="0"/>
                <a:ea typeface="+mj-ea"/>
                <a:cs typeface="Arial" panose="020B0604020202020204" pitchFamily="34" charset="0"/>
              </a:rPr>
              <a:t>že</a:t>
            </a:r>
            <a:r>
              <a:rPr lang="en-US" sz="1600" dirty="0">
                <a:effectLst/>
                <a:latin typeface="Arial" panose="020B0604020202020204" pitchFamily="34" charset="0"/>
                <a:ea typeface="+mj-ea"/>
                <a:cs typeface="Arial" panose="020B0604020202020204" pitchFamily="34" charset="0"/>
              </a:rPr>
              <a:t> se </a:t>
            </a:r>
            <a:r>
              <a:rPr lang="en-US" sz="1600" dirty="0" err="1">
                <a:effectLst/>
                <a:latin typeface="Arial" panose="020B0604020202020204" pitchFamily="34" charset="0"/>
                <a:ea typeface="+mj-ea"/>
                <a:cs typeface="Arial" panose="020B0604020202020204" pitchFamily="34" charset="0"/>
              </a:rPr>
              <a:t>dokazovaná</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skutečnost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naopak</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nestala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nelze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učinit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závěr</a:t>
            </a:r>
            <a:r>
              <a:rPr lang="en-US" sz="1600" dirty="0">
                <a:effectLst/>
                <a:latin typeface="Arial" panose="020B0604020202020204" pitchFamily="34" charset="0"/>
                <a:ea typeface="+mj-ea"/>
                <a:cs typeface="Arial" panose="020B0604020202020204" pitchFamily="34" charset="0"/>
              </a:rPr>
              <a:t> o </a:t>
            </a:r>
            <a:r>
              <a:rPr lang="en-US" sz="1600" dirty="0" err="1">
                <a:effectLst/>
                <a:latin typeface="Arial" panose="020B0604020202020204" pitchFamily="34" charset="0"/>
                <a:ea typeface="+mj-ea"/>
                <a:cs typeface="Arial" panose="020B0604020202020204" pitchFamily="34" charset="0"/>
              </a:rPr>
              <a:t>pravdivosti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této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skutečnosti</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takovém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případě</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rozhodne</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neprospěch</a:t>
            </a:r>
            <a:r>
              <a:rPr lang="en-US" sz="1600" dirty="0">
                <a:effectLst/>
                <a:latin typeface="Arial" panose="020B0604020202020204" pitchFamily="34" charset="0"/>
                <a:ea typeface="+mj-ea"/>
                <a:cs typeface="Arial" panose="020B0604020202020204" pitchFamily="34" charset="0"/>
              </a:rPr>
              <a:t> toho </a:t>
            </a:r>
            <a:r>
              <a:rPr lang="en-US" sz="1600" dirty="0" err="1">
                <a:effectLst/>
                <a:latin typeface="Arial" panose="020B0604020202020204" pitchFamily="34" charset="0"/>
                <a:ea typeface="+mj-ea"/>
                <a:cs typeface="Arial" panose="020B0604020202020204" pitchFamily="34" charset="0"/>
              </a:rPr>
              <a:t>účastníka</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jehož</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zájmu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bylo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podle</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hmotného</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práva</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prokázat</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tvrzenou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skutečnost</a:t>
            </a:r>
            <a:r>
              <a:rPr lang="en-US" sz="1600" dirty="0">
                <a:effectLst/>
                <a:latin typeface="Arial" panose="020B0604020202020204" pitchFamily="34" charset="0"/>
                <a:ea typeface="+mj-ea"/>
                <a:cs typeface="Arial" panose="020B0604020202020204" pitchFamily="34" charset="0"/>
              </a:rPr>
              <a:t>; k </a:t>
            </a:r>
            <a:r>
              <a:rPr lang="en-US" sz="1600" dirty="0" err="1">
                <a:effectLst/>
                <a:latin typeface="Arial" panose="020B0604020202020204" pitchFamily="34" charset="0"/>
                <a:ea typeface="+mj-ea"/>
                <a:cs typeface="Arial" panose="020B0604020202020204" pitchFamily="34" charset="0"/>
              </a:rPr>
              <a:t>postupu</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při</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hodnocení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důkazů</a:t>
            </a:r>
            <a:r>
              <a:rPr lang="en-US" sz="1600" dirty="0">
                <a:effectLst/>
                <a:latin typeface="Arial" panose="020B0604020202020204" pitchFamily="34" charset="0"/>
                <a:ea typeface="+mj-ea"/>
                <a:cs typeface="Arial" panose="020B0604020202020204" pitchFamily="34" charset="0"/>
              </a:rPr>
              <a:t> v </a:t>
            </a:r>
            <a:r>
              <a:rPr lang="en-US" sz="1600" dirty="0" err="1">
                <a:effectLst/>
                <a:latin typeface="Arial" panose="020B0604020202020204" pitchFamily="34" charset="0"/>
                <a:ea typeface="+mj-ea"/>
                <a:cs typeface="Arial" panose="020B0604020202020204" pitchFamily="34" charset="0"/>
              </a:rPr>
              <a:t>občanském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soudním</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řízení</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srov</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též</a:t>
            </a:r>
            <a:r>
              <a:rPr lang="en-US" sz="1600" dirty="0">
                <a:effectLst/>
                <a:latin typeface="Arial" panose="020B0604020202020204" pitchFamily="34" charset="0"/>
                <a:ea typeface="+mj-ea"/>
                <a:cs typeface="Arial" panose="020B0604020202020204" pitchFamily="34" charset="0"/>
              </a:rPr>
              <a:t> </a:t>
            </a:r>
            <a:r>
              <a:rPr lang="en-US" sz="1600" dirty="0" err="1">
                <a:effectLst/>
                <a:latin typeface="Arial" panose="020B0604020202020204" pitchFamily="34" charset="0"/>
                <a:ea typeface="+mj-ea"/>
                <a:cs typeface="Arial" panose="020B0604020202020204" pitchFamily="34" charset="0"/>
              </a:rPr>
              <a:t>například</a:t>
            </a:r>
            <a:r>
              <a:rPr lang="en-US" sz="1600"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nález</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Ústavního</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soudu</a:t>
            </a:r>
            <a:r>
              <a:rPr lang="en-US" sz="1600" b="1" dirty="0">
                <a:effectLst/>
                <a:latin typeface="Arial" panose="020B0604020202020204" pitchFamily="34" charset="0"/>
                <a:ea typeface="+mj-ea"/>
                <a:cs typeface="Arial" panose="020B0604020202020204" pitchFamily="34" charset="0"/>
              </a:rPr>
              <a:t> ze </a:t>
            </a:r>
            <a:r>
              <a:rPr lang="en-US" sz="1600" b="1" dirty="0" err="1">
                <a:effectLst/>
                <a:latin typeface="Arial" panose="020B0604020202020204" pitchFamily="34" charset="0"/>
                <a:ea typeface="+mj-ea"/>
                <a:cs typeface="Arial" panose="020B0604020202020204" pitchFamily="34" charset="0"/>
              </a:rPr>
              <a:t>dne</a:t>
            </a:r>
            <a:r>
              <a:rPr lang="en-US" sz="1600" b="1" dirty="0">
                <a:effectLst/>
                <a:latin typeface="Arial" panose="020B0604020202020204" pitchFamily="34" charset="0"/>
                <a:ea typeface="+mj-ea"/>
                <a:cs typeface="Arial" panose="020B0604020202020204" pitchFamily="34" charset="0"/>
              </a:rPr>
              <a:t> 27. 1. 2004, sp. </a:t>
            </a:r>
            <a:r>
              <a:rPr lang="en-US" sz="1600" b="1" dirty="0" err="1">
                <a:effectLst/>
                <a:latin typeface="Arial" panose="020B0604020202020204" pitchFamily="34" charset="0"/>
                <a:ea typeface="+mj-ea"/>
                <a:cs typeface="Arial" panose="020B0604020202020204" pitchFamily="34" charset="0"/>
              </a:rPr>
              <a:t>zn</a:t>
            </a:r>
            <a:r>
              <a:rPr lang="en-US" sz="1600" b="1" dirty="0">
                <a:effectLst/>
                <a:latin typeface="Arial" panose="020B0604020202020204" pitchFamily="34" charset="0"/>
                <a:ea typeface="+mj-ea"/>
                <a:cs typeface="Arial" panose="020B0604020202020204" pitchFamily="34" charset="0"/>
              </a:rPr>
              <a:t>. I. </a:t>
            </a:r>
            <a:r>
              <a:rPr lang="en-US" sz="1600" b="1" dirty="0" err="1">
                <a:effectLst/>
                <a:latin typeface="Arial" panose="020B0604020202020204" pitchFamily="34" charset="0"/>
                <a:ea typeface="+mj-ea"/>
                <a:cs typeface="Arial" panose="020B0604020202020204" pitchFamily="34" charset="0"/>
              </a:rPr>
              <a:t>ÚS</a:t>
            </a:r>
            <a:r>
              <a:rPr lang="en-US" sz="1600" b="1" dirty="0">
                <a:effectLst/>
                <a:latin typeface="Arial" panose="020B0604020202020204" pitchFamily="34" charset="0"/>
                <a:ea typeface="+mj-ea"/>
                <a:cs typeface="Arial" panose="020B0604020202020204" pitchFamily="34" charset="0"/>
              </a:rPr>
              <a:t> 643/04, </a:t>
            </a:r>
            <a:r>
              <a:rPr lang="en-US" sz="1600" b="1" dirty="0" err="1">
                <a:effectLst/>
                <a:latin typeface="Arial" panose="020B0604020202020204" pitchFamily="34" charset="0"/>
                <a:ea typeface="+mj-ea"/>
                <a:cs typeface="Arial" panose="020B0604020202020204" pitchFamily="34" charset="0"/>
              </a:rPr>
              <a:t>uveřejněný</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ve</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sv</a:t>
            </a:r>
            <a:r>
              <a:rPr lang="en-US" sz="1600" b="1" dirty="0">
                <a:effectLst/>
                <a:latin typeface="Arial" panose="020B0604020202020204" pitchFamily="34" charset="0"/>
                <a:ea typeface="+mj-ea"/>
                <a:cs typeface="Arial" panose="020B0604020202020204" pitchFamily="34" charset="0"/>
              </a:rPr>
              <a:t>. 38 </a:t>
            </a:r>
            <a:r>
              <a:rPr lang="en-US" sz="1600" b="1" dirty="0" err="1">
                <a:effectLst/>
                <a:latin typeface="Arial" panose="020B0604020202020204" pitchFamily="34" charset="0"/>
                <a:ea typeface="+mj-ea"/>
                <a:cs typeface="Arial" panose="020B0604020202020204" pitchFamily="34" charset="0"/>
              </a:rPr>
              <a:t>Sbírky</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nálezů</a:t>
            </a:r>
            <a:r>
              <a:rPr lang="en-US" sz="1600" b="1" dirty="0">
                <a:effectLst/>
                <a:latin typeface="Arial" panose="020B0604020202020204" pitchFamily="34" charset="0"/>
                <a:ea typeface="+mj-ea"/>
                <a:cs typeface="Arial" panose="020B0604020202020204" pitchFamily="34" charset="0"/>
              </a:rPr>
              <a:t> a </a:t>
            </a:r>
            <a:r>
              <a:rPr lang="en-US" sz="1600" b="1" dirty="0" err="1">
                <a:effectLst/>
                <a:latin typeface="Arial" panose="020B0604020202020204" pitchFamily="34" charset="0"/>
                <a:ea typeface="+mj-ea"/>
                <a:cs typeface="Arial" panose="020B0604020202020204" pitchFamily="34" charset="0"/>
              </a:rPr>
              <a:t>usnesení</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Ústavního</a:t>
            </a:r>
            <a:r>
              <a:rPr lang="en-US" sz="1600" b="1" dirty="0">
                <a:effectLst/>
                <a:latin typeface="Arial" panose="020B0604020202020204" pitchFamily="34" charset="0"/>
                <a:ea typeface="+mj-ea"/>
                <a:cs typeface="Arial" panose="020B0604020202020204" pitchFamily="34" charset="0"/>
              </a:rPr>
              <a:t> </a:t>
            </a:r>
            <a:r>
              <a:rPr lang="en-US" sz="1600" b="1" dirty="0" err="1">
                <a:effectLst/>
                <a:latin typeface="Arial" panose="020B0604020202020204" pitchFamily="34" charset="0"/>
                <a:ea typeface="+mj-ea"/>
                <a:cs typeface="Arial" panose="020B0604020202020204" pitchFamily="34" charset="0"/>
              </a:rPr>
              <a:t>soudu</a:t>
            </a:r>
            <a:r>
              <a:rPr lang="en-US" sz="1600" b="1" dirty="0">
                <a:effectLst/>
                <a:latin typeface="Arial" panose="020B0604020202020204" pitchFamily="34" charset="0"/>
                <a:ea typeface="+mj-ea"/>
                <a:cs typeface="Arial" panose="020B0604020202020204" pitchFamily="34" charset="0"/>
              </a:rPr>
              <a:t> pod č. 171/2005</a:t>
            </a:r>
            <a:endParaRPr lang="en-US" sz="1600" b="1"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691979557"/>
      </p:ext>
    </p:extLst>
  </p:cSld>
  <p:clrMapOvr>
    <a:overrideClrMapping bg1="lt1" tx1="dk1" bg2="lt2" tx2="dk2" accent1="accent1" accent2="accent2" accent3="accent3" accent4="accent4" accent5="accent5" accent6="accent6" hlink="hlink" folHlink="folHlink"/>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 ROZHODNUTÍ SOUDU</a:t>
            </a:r>
          </a:p>
          <a:p>
            <a:pPr lvl="1"/>
            <a:r>
              <a:rPr lang="cs-CZ" sz="2000" dirty="0"/>
              <a:t>rozsudek  - o věci samé § 152 ; § 152/2 – o základu</a:t>
            </a:r>
          </a:p>
          <a:p>
            <a:pPr lvl="2"/>
            <a:r>
              <a:rPr lang="cs-CZ" sz="2000" dirty="0"/>
              <a:t>rozsudek pro uznání - § 153 a),; § 114b a § 114c</a:t>
            </a:r>
          </a:p>
          <a:p>
            <a:pPr lvl="3"/>
            <a:r>
              <a:rPr lang="cs-CZ" sz="2000" dirty="0"/>
              <a:t>rozsudek pro zmeškání – 153b)</a:t>
            </a:r>
          </a:p>
          <a:p>
            <a:pPr lvl="3"/>
            <a:r>
              <a:rPr lang="cs-CZ" sz="2000" dirty="0"/>
              <a:t> v ostatních věcech usnesením </a:t>
            </a:r>
          </a:p>
        </p:txBody>
      </p:sp>
    </p:spTree>
    <p:extLst>
      <p:ext uri="{BB962C8B-B14F-4D97-AF65-F5344CB8AC3E}">
        <p14:creationId xmlns:p14="http://schemas.microsoft.com/office/powerpoint/2010/main" val="3389376550"/>
      </p:ext>
    </p:extLst>
  </p:cSld>
  <p:clrMapOvr>
    <a:overrideClrMapping bg1="lt1" tx1="dk1" bg2="lt2" tx2="dk2" accent1="accent1" accent2="accent2" accent3="accent3" accent4="accent4" accent5="accent5" accent6="accent6" hlink="hlink" folHlink="folHlink"/>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E43CBD5C-3050-4B95-A76B-A6FE83A77142}"/>
              </a:ext>
            </a:extLst>
          </p:cNvPr>
          <p:cNvSpPr>
            <a:spLocks noGrp="1"/>
          </p:cNvSpPr>
          <p:nvPr>
            <p:ph type="title"/>
          </p:nvPr>
        </p:nvSpPr>
        <p:spPr>
          <a:xfrm>
            <a:off x="1103312" y="452718"/>
            <a:ext cx="8947522" cy="1400530"/>
          </a:xfrm>
        </p:spPr>
        <p:txBody>
          <a:bodyPr anchor="ctr">
            <a:normAutofit/>
          </a:bodyPr>
          <a:lstStyle/>
          <a:p>
            <a:r>
              <a:rPr lang="cs-CZ" b="1">
                <a:solidFill>
                  <a:srgbClr val="FFFFFF"/>
                </a:solidFill>
                <a:latin typeface="Arial" panose="020B0604020202020204" pitchFamily="34" charset="0"/>
                <a:cs typeface="Arial" panose="020B0604020202020204" pitchFamily="34" charset="0"/>
              </a:rPr>
              <a:t>Rozsudek pro uznání - fikce</a:t>
            </a:r>
          </a:p>
        </p:txBody>
      </p:sp>
      <p:sp>
        <p:nvSpPr>
          <p:cNvPr id="3" name="Zástupný obsah 2">
            <a:extLst>
              <a:ext uri="{FF2B5EF4-FFF2-40B4-BE49-F238E27FC236}">
                <a16:creationId xmlns:a16="http://schemas.microsoft.com/office/drawing/2014/main" id="{DF600721-DF29-4A49-9491-DAA8AE579E93}"/>
              </a:ext>
            </a:extLst>
          </p:cNvPr>
          <p:cNvSpPr>
            <a:spLocks noGrp="1"/>
          </p:cNvSpPr>
          <p:nvPr>
            <p:ph idx="1"/>
          </p:nvPr>
        </p:nvSpPr>
        <p:spPr>
          <a:xfrm>
            <a:off x="1103312" y="2763520"/>
            <a:ext cx="8946541" cy="3484879"/>
          </a:xfrm>
        </p:spPr>
        <p:txBody>
          <a:bodyPr>
            <a:normAutofit/>
          </a:bodyPr>
          <a:lstStyle/>
          <a:p>
            <a:pPr>
              <a:spcAft>
                <a:spcPts val="800"/>
              </a:spcAft>
            </a:pPr>
            <a:r>
              <a:rPr lang="cs-CZ" b="1">
                <a:effectLst/>
                <a:latin typeface="Arial" panose="020B0604020202020204" pitchFamily="34" charset="0"/>
                <a:ea typeface="Calibri" panose="020F0502020204030204" pitchFamily="34" charset="0"/>
                <a:cs typeface="Times New Roman" panose="02020603050405020304" pitchFamily="18" charset="0"/>
              </a:rPr>
              <a:t>nález </a:t>
            </a:r>
            <a:r>
              <a:rPr lang="cs-CZ" b="1" err="1">
                <a:effectLst/>
                <a:latin typeface="Arial" panose="020B0604020202020204" pitchFamily="34" charset="0"/>
                <a:ea typeface="Calibri" panose="020F0502020204030204" pitchFamily="34" charset="0"/>
                <a:cs typeface="Times New Roman" panose="02020603050405020304" pitchFamily="18" charset="0"/>
              </a:rPr>
              <a:t>sp</a:t>
            </a:r>
            <a:r>
              <a:rPr lang="cs-CZ" b="1">
                <a:effectLst/>
                <a:latin typeface="Arial" panose="020B0604020202020204" pitchFamily="34" charset="0"/>
                <a:ea typeface="Calibri" panose="020F0502020204030204" pitchFamily="34" charset="0"/>
                <a:cs typeface="Times New Roman" panose="02020603050405020304" pitchFamily="18" charset="0"/>
              </a:rPr>
              <a:t>. zn. I. ÚS 2693/16 - </a:t>
            </a:r>
            <a:r>
              <a:rPr lang="cs-CZ">
                <a:effectLst/>
                <a:latin typeface="Arial" panose="020B0604020202020204" pitchFamily="34" charset="0"/>
                <a:ea typeface="Calibri" panose="020F0502020204030204" pitchFamily="34" charset="0"/>
                <a:cs typeface="Times New Roman" panose="02020603050405020304" pitchFamily="18" charset="0"/>
              </a:rPr>
              <a:t>použití fikce uznání je významným zásahem do procesního postavení účastníka řízení, jehož důsledkem je nezvratné odepření meritorního přezkumu věci. Obecný soud je povinen citlivě zacházet s fikcí uznání nároku a "kontumačním rozsudkem pro uznání", musí zejména pečlivě vážit, zda je přes splnění formálních procesních podmínek vydání rozsudku pro uznání namístě</a:t>
            </a:r>
            <a:endParaRPr lang="cs-CZ">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cs-CZ">
                <a:effectLst/>
                <a:latin typeface="Arial" panose="020B0604020202020204" pitchFamily="34" charset="0"/>
                <a:ea typeface="Calibri" panose="020F0502020204030204" pitchFamily="34" charset="0"/>
                <a:cs typeface="Times New Roman" panose="02020603050405020304" pitchFamily="18" charset="0"/>
              </a:rPr>
              <a:t> </a:t>
            </a:r>
            <a:r>
              <a:rPr lang="cs-CZ" b="1">
                <a:effectLst/>
                <a:latin typeface="Arial" panose="020B0604020202020204" pitchFamily="34" charset="0"/>
                <a:ea typeface="Calibri" panose="020F0502020204030204" pitchFamily="34" charset="0"/>
                <a:cs typeface="Times New Roman" panose="02020603050405020304" pitchFamily="18" charset="0"/>
              </a:rPr>
              <a:t>absolutní nečinnost účastníka řízení</a:t>
            </a:r>
            <a:endParaRPr lang="cs-CZ">
              <a:effectLst/>
              <a:latin typeface="Calibri" panose="020F0502020204030204" pitchFamily="34" charset="0"/>
              <a:ea typeface="Calibri" panose="020F0502020204030204" pitchFamily="34" charset="0"/>
              <a:cs typeface="Times New Roman" panose="02020603050405020304" pitchFamily="18" charset="0"/>
            </a:endParaRPr>
          </a:p>
          <a:p>
            <a:endParaRPr lang="cs-CZ" dirty="0"/>
          </a:p>
        </p:txBody>
      </p:sp>
    </p:spTree>
    <p:extLst>
      <p:ext uri="{BB962C8B-B14F-4D97-AF65-F5344CB8AC3E}">
        <p14:creationId xmlns:p14="http://schemas.microsoft.com/office/powerpoint/2010/main" val="2880499864"/>
      </p:ext>
    </p:extLst>
  </p:cSld>
  <p:clrMapOvr>
    <a:overrideClrMapping bg1="lt1" tx1="dk1" bg2="lt2" tx2="dk2" accent1="accent1" accent2="accent2" accent3="accent3" accent4="accent4" accent5="accent5" accent6="accent6" hlink="hlink" folHlink="folHlink"/>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6"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TextovéPole 2">
            <a:extLst>
              <a:ext uri="{FF2B5EF4-FFF2-40B4-BE49-F238E27FC236}">
                <a16:creationId xmlns:a16="http://schemas.microsoft.com/office/drawing/2014/main" id="{2B76CC6E-347C-4C42-953E-38112A62802E}"/>
              </a:ext>
            </a:extLst>
          </p:cNvPr>
          <p:cNvSpPr txBox="1"/>
          <p:nvPr/>
        </p:nvSpPr>
        <p:spPr>
          <a:xfrm>
            <a:off x="1103312" y="2763520"/>
            <a:ext cx="8946541" cy="3484879"/>
          </a:xfrm>
          <a:prstGeom prst="rect">
            <a:avLst/>
          </a:prstGeom>
        </p:spPr>
        <p:txBody>
          <a:bodyPr vert="horz" lIns="91440" tIns="45720" rIns="91440" bIns="45720" rtlCol="0">
            <a:normAutofit/>
          </a:bodyPr>
          <a:lstStyle/>
          <a:p>
            <a:pPr>
              <a:lnSpc>
                <a:spcPct val="90000"/>
              </a:lnSpc>
              <a:spcBef>
                <a:spcPts val="1000"/>
              </a:spcBef>
              <a:buClr>
                <a:schemeClr val="bg2">
                  <a:lumMod val="40000"/>
                  <a:lumOff val="60000"/>
                </a:schemeClr>
              </a:buClr>
              <a:buSzPct val="80000"/>
              <a:buFont typeface="Wingdings 3" charset="2"/>
              <a:buChar char=""/>
            </a:pPr>
            <a:r>
              <a:rPr lang="en-US" dirty="0" err="1">
                <a:effectLst/>
                <a:latin typeface="+mj-lt"/>
                <a:ea typeface="+mj-ea"/>
                <a:cs typeface="+mj-cs"/>
              </a:rPr>
              <a:t>Základním</a:t>
            </a:r>
            <a:r>
              <a:rPr lang="en-US" dirty="0">
                <a:effectLst/>
                <a:latin typeface="+mj-lt"/>
                <a:ea typeface="+mj-ea"/>
                <a:cs typeface="+mj-cs"/>
              </a:rPr>
              <a:t> </a:t>
            </a:r>
            <a:r>
              <a:rPr lang="en-US" dirty="0" err="1">
                <a:effectLst/>
                <a:latin typeface="+mj-lt"/>
                <a:ea typeface="+mj-ea"/>
                <a:cs typeface="+mj-cs"/>
              </a:rPr>
              <a:t>předpokladem</a:t>
            </a:r>
            <a:r>
              <a:rPr lang="en-US" dirty="0">
                <a:effectLst/>
                <a:latin typeface="+mj-lt"/>
                <a:ea typeface="+mj-ea"/>
                <a:cs typeface="+mj-cs"/>
              </a:rPr>
              <a:t> </a:t>
            </a:r>
            <a:r>
              <a:rPr lang="en-US" dirty="0" err="1">
                <a:effectLst/>
                <a:latin typeface="+mj-lt"/>
                <a:ea typeface="+mj-ea"/>
                <a:cs typeface="+mj-cs"/>
              </a:rPr>
              <a:t>založení</a:t>
            </a:r>
            <a:r>
              <a:rPr lang="en-US" dirty="0">
                <a:effectLst/>
                <a:latin typeface="+mj-lt"/>
                <a:ea typeface="+mj-ea"/>
                <a:cs typeface="+mj-cs"/>
              </a:rPr>
              <a:t> </a:t>
            </a:r>
            <a:r>
              <a:rPr lang="en-US" dirty="0" err="1">
                <a:effectLst/>
                <a:latin typeface="+mj-lt"/>
                <a:ea typeface="+mj-ea"/>
                <a:cs typeface="+mj-cs"/>
              </a:rPr>
              <a:t>fikce</a:t>
            </a:r>
            <a:r>
              <a:rPr lang="en-US" dirty="0">
                <a:effectLst/>
                <a:latin typeface="+mj-lt"/>
                <a:ea typeface="+mj-ea"/>
                <a:cs typeface="+mj-cs"/>
              </a:rPr>
              <a:t> </a:t>
            </a:r>
            <a:r>
              <a:rPr lang="en-US" dirty="0" err="1">
                <a:effectLst/>
                <a:latin typeface="+mj-lt"/>
                <a:ea typeface="+mj-ea"/>
                <a:cs typeface="+mj-cs"/>
              </a:rPr>
              <a:t>uznání</a:t>
            </a:r>
            <a:r>
              <a:rPr lang="en-US" dirty="0">
                <a:effectLst/>
                <a:latin typeface="+mj-lt"/>
                <a:ea typeface="+mj-ea"/>
                <a:cs typeface="+mj-cs"/>
              </a:rPr>
              <a:t> </a:t>
            </a:r>
            <a:r>
              <a:rPr lang="en-US" dirty="0" err="1">
                <a:effectLst/>
                <a:latin typeface="+mj-lt"/>
                <a:ea typeface="+mj-ea"/>
                <a:cs typeface="+mj-cs"/>
              </a:rPr>
              <a:t>nároku</a:t>
            </a:r>
            <a:r>
              <a:rPr lang="en-US" dirty="0">
                <a:effectLst/>
                <a:latin typeface="+mj-lt"/>
                <a:ea typeface="+mj-ea"/>
                <a:cs typeface="+mj-cs"/>
              </a:rPr>
              <a:t> </a:t>
            </a:r>
            <a:r>
              <a:rPr lang="en-US" dirty="0" err="1">
                <a:effectLst/>
                <a:latin typeface="+mj-lt"/>
                <a:ea typeface="+mj-ea"/>
                <a:cs typeface="+mj-cs"/>
              </a:rPr>
              <a:t>podle</a:t>
            </a:r>
            <a:r>
              <a:rPr lang="en-US" dirty="0">
                <a:effectLst/>
                <a:latin typeface="+mj-lt"/>
                <a:ea typeface="+mj-ea"/>
                <a:cs typeface="+mj-cs"/>
              </a:rPr>
              <a:t> § </a:t>
            </a:r>
            <a:r>
              <a:rPr lang="en-US" dirty="0" err="1">
                <a:effectLst/>
                <a:latin typeface="+mj-lt"/>
                <a:ea typeface="+mj-ea"/>
                <a:cs typeface="+mj-cs"/>
              </a:rPr>
              <a:t>114b</a:t>
            </a:r>
            <a:r>
              <a:rPr lang="en-US" dirty="0">
                <a:effectLst/>
                <a:latin typeface="+mj-lt"/>
                <a:ea typeface="+mj-ea"/>
                <a:cs typeface="+mj-cs"/>
              </a:rPr>
              <a:t> </a:t>
            </a:r>
            <a:r>
              <a:rPr lang="en-US" dirty="0" err="1">
                <a:effectLst/>
                <a:latin typeface="+mj-lt"/>
                <a:ea typeface="+mj-ea"/>
                <a:cs typeface="+mj-cs"/>
              </a:rPr>
              <a:t>odst</a:t>
            </a:r>
            <a:r>
              <a:rPr lang="en-US" dirty="0">
                <a:effectLst/>
                <a:latin typeface="+mj-lt"/>
                <a:ea typeface="+mj-ea"/>
                <a:cs typeface="+mj-cs"/>
              </a:rPr>
              <a:t>. 5 o. s. ř. je </a:t>
            </a:r>
            <a:r>
              <a:rPr lang="en-US" dirty="0" err="1">
                <a:effectLst/>
                <a:latin typeface="+mj-lt"/>
                <a:ea typeface="+mj-ea"/>
                <a:cs typeface="+mj-cs"/>
              </a:rPr>
              <a:t>pak</a:t>
            </a:r>
            <a:r>
              <a:rPr lang="en-US" dirty="0">
                <a:effectLst/>
                <a:latin typeface="+mj-lt"/>
                <a:ea typeface="+mj-ea"/>
                <a:cs typeface="+mj-cs"/>
              </a:rPr>
              <a:t> </a:t>
            </a:r>
            <a:r>
              <a:rPr lang="en-US" dirty="0" err="1">
                <a:effectLst/>
                <a:latin typeface="+mj-lt"/>
                <a:ea typeface="+mj-ea"/>
                <a:cs typeface="+mj-cs"/>
              </a:rPr>
              <a:t>okolnost</a:t>
            </a:r>
            <a:r>
              <a:rPr lang="en-US" dirty="0">
                <a:effectLst/>
                <a:latin typeface="+mj-lt"/>
                <a:ea typeface="+mj-ea"/>
                <a:cs typeface="+mj-cs"/>
              </a:rPr>
              <a:t>, </a:t>
            </a:r>
            <a:r>
              <a:rPr lang="en-US" dirty="0" err="1">
                <a:effectLst/>
                <a:latin typeface="+mj-lt"/>
                <a:ea typeface="+mj-ea"/>
                <a:cs typeface="+mj-cs"/>
              </a:rPr>
              <a:t>že</a:t>
            </a:r>
            <a:r>
              <a:rPr lang="en-US" dirty="0">
                <a:effectLst/>
                <a:latin typeface="+mj-lt"/>
                <a:ea typeface="+mj-ea"/>
                <a:cs typeface="+mj-cs"/>
              </a:rPr>
              <a:t> se </a:t>
            </a:r>
            <a:r>
              <a:rPr lang="en-US" dirty="0" err="1">
                <a:effectLst/>
                <a:latin typeface="+mj-lt"/>
                <a:ea typeface="+mj-ea"/>
                <a:cs typeface="+mj-cs"/>
              </a:rPr>
              <a:t>žalovaný</a:t>
            </a:r>
            <a:r>
              <a:rPr lang="en-US" dirty="0">
                <a:effectLst/>
                <a:latin typeface="+mj-lt"/>
                <a:ea typeface="+mj-ea"/>
                <a:cs typeface="+mj-cs"/>
              </a:rPr>
              <a:t> </a:t>
            </a:r>
            <a:r>
              <a:rPr lang="en-US" dirty="0" err="1">
                <a:effectLst/>
                <a:latin typeface="+mj-lt"/>
                <a:ea typeface="+mj-ea"/>
                <a:cs typeface="+mj-cs"/>
              </a:rPr>
              <a:t>ve</a:t>
            </a:r>
            <a:r>
              <a:rPr lang="en-US" dirty="0">
                <a:effectLst/>
                <a:latin typeface="+mj-lt"/>
                <a:ea typeface="+mj-ea"/>
                <a:cs typeface="+mj-cs"/>
              </a:rPr>
              <a:t> </a:t>
            </a:r>
            <a:r>
              <a:rPr lang="en-US" dirty="0" err="1">
                <a:effectLst/>
                <a:latin typeface="+mj-lt"/>
                <a:ea typeface="+mj-ea"/>
                <a:cs typeface="+mj-cs"/>
              </a:rPr>
              <a:t>stanovené</a:t>
            </a:r>
            <a:r>
              <a:rPr lang="en-US" dirty="0">
                <a:effectLst/>
                <a:latin typeface="+mj-lt"/>
                <a:ea typeface="+mj-ea"/>
                <a:cs typeface="+mj-cs"/>
              </a:rPr>
              <a:t> </a:t>
            </a:r>
            <a:r>
              <a:rPr lang="en-US" dirty="0" err="1">
                <a:effectLst/>
                <a:latin typeface="+mj-lt"/>
                <a:ea typeface="+mj-ea"/>
                <a:cs typeface="+mj-cs"/>
              </a:rPr>
              <a:t>lhůtě</a:t>
            </a:r>
            <a:r>
              <a:rPr lang="en-US" dirty="0">
                <a:effectLst/>
                <a:latin typeface="+mj-lt"/>
                <a:ea typeface="+mj-ea"/>
                <a:cs typeface="+mj-cs"/>
              </a:rPr>
              <a:t> </a:t>
            </a:r>
            <a:r>
              <a:rPr lang="en-US" dirty="0" err="1">
                <a:effectLst/>
                <a:latin typeface="+mj-lt"/>
                <a:ea typeface="+mj-ea"/>
                <a:cs typeface="+mj-cs"/>
              </a:rPr>
              <a:t>na</a:t>
            </a:r>
            <a:r>
              <a:rPr lang="en-US" dirty="0">
                <a:effectLst/>
                <a:latin typeface="+mj-lt"/>
                <a:ea typeface="+mj-ea"/>
                <a:cs typeface="+mj-cs"/>
              </a:rPr>
              <a:t> </a:t>
            </a:r>
            <a:r>
              <a:rPr lang="en-US" dirty="0" err="1">
                <a:effectLst/>
                <a:latin typeface="+mj-lt"/>
                <a:ea typeface="+mj-ea"/>
                <a:cs typeface="+mj-cs"/>
              </a:rPr>
              <a:t>výzvu</a:t>
            </a:r>
            <a:r>
              <a:rPr lang="en-US" dirty="0">
                <a:effectLst/>
                <a:latin typeface="+mj-lt"/>
                <a:ea typeface="+mj-ea"/>
                <a:cs typeface="+mj-cs"/>
              </a:rPr>
              <a:t> </a:t>
            </a:r>
            <a:r>
              <a:rPr lang="en-US" dirty="0" err="1">
                <a:effectLst/>
                <a:latin typeface="+mj-lt"/>
                <a:ea typeface="+mj-ea"/>
                <a:cs typeface="+mj-cs"/>
              </a:rPr>
              <a:t>soudu</a:t>
            </a:r>
            <a:r>
              <a:rPr lang="en-US" dirty="0">
                <a:effectLst/>
                <a:latin typeface="+mj-lt"/>
                <a:ea typeface="+mj-ea"/>
                <a:cs typeface="+mj-cs"/>
              </a:rPr>
              <a:t> bez </a:t>
            </a:r>
            <a:r>
              <a:rPr lang="en-US" dirty="0" err="1">
                <a:effectLst/>
                <a:latin typeface="+mj-lt"/>
                <a:ea typeface="+mj-ea"/>
                <a:cs typeface="+mj-cs"/>
              </a:rPr>
              <a:t>vážného</a:t>
            </a:r>
            <a:r>
              <a:rPr lang="en-US" dirty="0">
                <a:effectLst/>
                <a:latin typeface="+mj-lt"/>
                <a:ea typeface="+mj-ea"/>
                <a:cs typeface="+mj-cs"/>
              </a:rPr>
              <a:t> </a:t>
            </a:r>
            <a:r>
              <a:rPr lang="en-US" dirty="0" err="1">
                <a:effectLst/>
                <a:latin typeface="+mj-lt"/>
                <a:ea typeface="+mj-ea"/>
                <a:cs typeface="+mj-cs"/>
              </a:rPr>
              <a:t>důvodu</a:t>
            </a:r>
            <a:r>
              <a:rPr lang="en-US" dirty="0">
                <a:effectLst/>
                <a:latin typeface="+mj-lt"/>
                <a:ea typeface="+mj-ea"/>
                <a:cs typeface="+mj-cs"/>
              </a:rPr>
              <a:t> </a:t>
            </a:r>
            <a:r>
              <a:rPr lang="en-US" dirty="0" err="1">
                <a:effectLst/>
                <a:latin typeface="+mj-lt"/>
                <a:ea typeface="+mj-ea"/>
                <a:cs typeface="+mj-cs"/>
              </a:rPr>
              <a:t>písemně</a:t>
            </a:r>
            <a:r>
              <a:rPr lang="en-US" dirty="0">
                <a:effectLst/>
                <a:latin typeface="+mj-lt"/>
                <a:ea typeface="+mj-ea"/>
                <a:cs typeface="+mj-cs"/>
              </a:rPr>
              <a:t> </a:t>
            </a:r>
            <a:r>
              <a:rPr lang="en-US" dirty="0" err="1">
                <a:effectLst/>
                <a:latin typeface="+mj-lt"/>
                <a:ea typeface="+mj-ea"/>
                <a:cs typeface="+mj-cs"/>
              </a:rPr>
              <a:t>kvalifikovaně</a:t>
            </a:r>
            <a:r>
              <a:rPr lang="en-US" dirty="0">
                <a:effectLst/>
                <a:latin typeface="+mj-lt"/>
                <a:ea typeface="+mj-ea"/>
                <a:cs typeface="+mj-cs"/>
              </a:rPr>
              <a:t> </a:t>
            </a:r>
            <a:r>
              <a:rPr lang="en-US" dirty="0" err="1">
                <a:effectLst/>
                <a:latin typeface="+mj-lt"/>
                <a:ea typeface="+mj-ea"/>
                <a:cs typeface="+mj-cs"/>
              </a:rPr>
              <a:t>nevyjádří</a:t>
            </a:r>
            <a:r>
              <a:rPr lang="en-US" dirty="0">
                <a:effectLst/>
                <a:latin typeface="+mj-lt"/>
                <a:ea typeface="+mj-ea"/>
                <a:cs typeface="+mj-cs"/>
              </a:rPr>
              <a:t>, ani </a:t>
            </a:r>
            <a:r>
              <a:rPr lang="en-US" dirty="0" err="1">
                <a:effectLst/>
                <a:latin typeface="+mj-lt"/>
                <a:ea typeface="+mj-ea"/>
                <a:cs typeface="+mj-cs"/>
              </a:rPr>
              <a:t>nesdělí</a:t>
            </a:r>
            <a:r>
              <a:rPr lang="en-US" dirty="0">
                <a:effectLst/>
                <a:latin typeface="+mj-lt"/>
                <a:ea typeface="+mj-ea"/>
                <a:cs typeface="+mj-cs"/>
              </a:rPr>
              <a:t>, </a:t>
            </a:r>
            <a:r>
              <a:rPr lang="en-US" dirty="0" err="1">
                <a:effectLst/>
                <a:latin typeface="+mj-lt"/>
                <a:ea typeface="+mj-ea"/>
                <a:cs typeface="+mj-cs"/>
              </a:rPr>
              <a:t>jaký</a:t>
            </a:r>
            <a:r>
              <a:rPr lang="en-US" dirty="0">
                <a:effectLst/>
                <a:latin typeface="+mj-lt"/>
                <a:ea typeface="+mj-ea"/>
                <a:cs typeface="+mj-cs"/>
              </a:rPr>
              <a:t> </a:t>
            </a:r>
            <a:r>
              <a:rPr lang="en-US" dirty="0" err="1">
                <a:effectLst/>
                <a:latin typeface="+mj-lt"/>
                <a:ea typeface="+mj-ea"/>
                <a:cs typeface="+mj-cs"/>
              </a:rPr>
              <a:t>vážný</a:t>
            </a:r>
            <a:r>
              <a:rPr lang="en-US" dirty="0">
                <a:effectLst/>
                <a:latin typeface="+mj-lt"/>
                <a:ea typeface="+mj-ea"/>
                <a:cs typeface="+mj-cs"/>
              </a:rPr>
              <a:t> </a:t>
            </a:r>
            <a:r>
              <a:rPr lang="en-US" dirty="0" err="1">
                <a:effectLst/>
                <a:latin typeface="+mj-lt"/>
                <a:ea typeface="+mj-ea"/>
                <a:cs typeface="+mj-cs"/>
              </a:rPr>
              <a:t>důvod</a:t>
            </a:r>
            <a:r>
              <a:rPr lang="en-US" dirty="0">
                <a:effectLst/>
                <a:latin typeface="+mj-lt"/>
                <a:ea typeface="+mj-ea"/>
                <a:cs typeface="+mj-cs"/>
              </a:rPr>
              <a:t> mu v tom </a:t>
            </a:r>
            <a:r>
              <a:rPr lang="en-US" dirty="0" err="1">
                <a:effectLst/>
                <a:latin typeface="+mj-lt"/>
                <a:ea typeface="+mj-ea"/>
                <a:cs typeface="+mj-cs"/>
              </a:rPr>
              <a:t>brání</a:t>
            </a:r>
            <a:r>
              <a:rPr lang="en-US" dirty="0">
                <a:effectLst/>
                <a:latin typeface="+mj-lt"/>
                <a:ea typeface="+mj-ea"/>
                <a:cs typeface="+mj-cs"/>
              </a:rPr>
              <a:t> (</a:t>
            </a:r>
            <a:r>
              <a:rPr lang="en-US" dirty="0" err="1">
                <a:effectLst/>
                <a:latin typeface="+mj-lt"/>
                <a:ea typeface="+mj-ea"/>
                <a:cs typeface="+mj-cs"/>
              </a:rPr>
              <a:t>srov</a:t>
            </a:r>
            <a:r>
              <a:rPr lang="en-US" dirty="0">
                <a:effectLst/>
                <a:latin typeface="+mj-lt"/>
                <a:ea typeface="+mj-ea"/>
                <a:cs typeface="+mj-cs"/>
              </a:rPr>
              <a:t>. </a:t>
            </a:r>
            <a:r>
              <a:rPr lang="en-US" dirty="0" err="1">
                <a:effectLst/>
                <a:latin typeface="+mj-lt"/>
                <a:ea typeface="+mj-ea"/>
                <a:cs typeface="+mj-cs"/>
              </a:rPr>
              <a:t>např</a:t>
            </a:r>
            <a:r>
              <a:rPr lang="en-US" dirty="0">
                <a:effectLst/>
                <a:latin typeface="+mj-lt"/>
                <a:ea typeface="+mj-ea"/>
                <a:cs typeface="+mj-cs"/>
              </a:rPr>
              <a:t>. </a:t>
            </a:r>
            <a:r>
              <a:rPr lang="en-US" dirty="0" err="1">
                <a:effectLst/>
                <a:latin typeface="+mj-lt"/>
                <a:ea typeface="+mj-ea"/>
                <a:cs typeface="+mj-cs"/>
              </a:rPr>
              <a:t>rozsudek</a:t>
            </a:r>
            <a:r>
              <a:rPr lang="en-US" dirty="0">
                <a:effectLst/>
                <a:latin typeface="+mj-lt"/>
                <a:ea typeface="+mj-ea"/>
                <a:cs typeface="+mj-cs"/>
              </a:rPr>
              <a:t> </a:t>
            </a:r>
            <a:r>
              <a:rPr lang="en-US" dirty="0" err="1">
                <a:effectLst/>
                <a:latin typeface="+mj-lt"/>
                <a:ea typeface="+mj-ea"/>
                <a:cs typeface="+mj-cs"/>
              </a:rPr>
              <a:t>Nejvyššího</a:t>
            </a:r>
            <a:r>
              <a:rPr lang="en-US" dirty="0">
                <a:effectLst/>
                <a:latin typeface="+mj-lt"/>
                <a:ea typeface="+mj-ea"/>
                <a:cs typeface="+mj-cs"/>
              </a:rPr>
              <a:t> </a:t>
            </a:r>
            <a:r>
              <a:rPr lang="en-US" dirty="0" err="1">
                <a:effectLst/>
                <a:latin typeface="+mj-lt"/>
                <a:ea typeface="+mj-ea"/>
                <a:cs typeface="+mj-cs"/>
              </a:rPr>
              <a:t>soudu</a:t>
            </a:r>
            <a:r>
              <a:rPr lang="en-US" dirty="0">
                <a:effectLst/>
                <a:latin typeface="+mj-lt"/>
                <a:ea typeface="+mj-ea"/>
                <a:cs typeface="+mj-cs"/>
              </a:rPr>
              <a:t> ze </a:t>
            </a:r>
            <a:r>
              <a:rPr lang="en-US" dirty="0" err="1">
                <a:effectLst/>
                <a:latin typeface="+mj-lt"/>
                <a:ea typeface="+mj-ea"/>
                <a:cs typeface="+mj-cs"/>
              </a:rPr>
              <a:t>dne</a:t>
            </a:r>
            <a:r>
              <a:rPr lang="en-US" dirty="0">
                <a:effectLst/>
                <a:latin typeface="+mj-lt"/>
                <a:ea typeface="+mj-ea"/>
                <a:cs typeface="+mj-cs"/>
              </a:rPr>
              <a:t> 27. 3. 2014, sp. </a:t>
            </a:r>
            <a:r>
              <a:rPr lang="en-US" dirty="0" err="1">
                <a:effectLst/>
                <a:latin typeface="+mj-lt"/>
                <a:ea typeface="+mj-ea"/>
                <a:cs typeface="+mj-cs"/>
              </a:rPr>
              <a:t>zn</a:t>
            </a:r>
            <a:r>
              <a:rPr lang="en-US" dirty="0">
                <a:effectLst/>
                <a:latin typeface="+mj-lt"/>
                <a:ea typeface="+mj-ea"/>
                <a:cs typeface="+mj-cs"/>
              </a:rPr>
              <a:t>. 33 </a:t>
            </a:r>
            <a:r>
              <a:rPr lang="en-US" dirty="0" err="1">
                <a:effectLst/>
                <a:latin typeface="+mj-lt"/>
                <a:ea typeface="+mj-ea"/>
                <a:cs typeface="+mj-cs"/>
              </a:rPr>
              <a:t>Cdo</a:t>
            </a:r>
            <a:r>
              <a:rPr lang="en-US" dirty="0">
                <a:effectLst/>
                <a:latin typeface="+mj-lt"/>
                <a:ea typeface="+mj-ea"/>
                <a:cs typeface="+mj-cs"/>
              </a:rPr>
              <a:t> 3482/2013 </a:t>
            </a:r>
            <a:r>
              <a:rPr lang="en-US" dirty="0" err="1">
                <a:effectLst/>
                <a:latin typeface="+mj-lt"/>
                <a:ea typeface="+mj-ea"/>
                <a:cs typeface="+mj-cs"/>
              </a:rPr>
              <a:t>nebo</a:t>
            </a:r>
            <a:r>
              <a:rPr lang="en-US" dirty="0">
                <a:effectLst/>
                <a:latin typeface="+mj-lt"/>
                <a:ea typeface="+mj-ea"/>
                <a:cs typeface="+mj-cs"/>
              </a:rPr>
              <a:t> </a:t>
            </a:r>
            <a:r>
              <a:rPr lang="en-US" dirty="0" err="1">
                <a:effectLst/>
                <a:latin typeface="+mj-lt"/>
                <a:ea typeface="+mj-ea"/>
                <a:cs typeface="+mj-cs"/>
              </a:rPr>
              <a:t>usnesení</a:t>
            </a:r>
            <a:r>
              <a:rPr lang="en-US" dirty="0">
                <a:effectLst/>
                <a:latin typeface="+mj-lt"/>
                <a:ea typeface="+mj-ea"/>
                <a:cs typeface="+mj-cs"/>
              </a:rPr>
              <a:t> </a:t>
            </a:r>
            <a:r>
              <a:rPr lang="en-US" dirty="0" err="1">
                <a:effectLst/>
                <a:latin typeface="+mj-lt"/>
                <a:ea typeface="+mj-ea"/>
                <a:cs typeface="+mj-cs"/>
              </a:rPr>
              <a:t>Nejvyššího</a:t>
            </a:r>
            <a:r>
              <a:rPr lang="en-US" dirty="0">
                <a:effectLst/>
                <a:latin typeface="+mj-lt"/>
                <a:ea typeface="+mj-ea"/>
                <a:cs typeface="+mj-cs"/>
              </a:rPr>
              <a:t> </a:t>
            </a:r>
            <a:r>
              <a:rPr lang="en-US" dirty="0" err="1">
                <a:effectLst/>
                <a:latin typeface="+mj-lt"/>
                <a:ea typeface="+mj-ea"/>
                <a:cs typeface="+mj-cs"/>
              </a:rPr>
              <a:t>soudu</a:t>
            </a:r>
            <a:r>
              <a:rPr lang="en-US" dirty="0">
                <a:effectLst/>
                <a:latin typeface="+mj-lt"/>
                <a:ea typeface="+mj-ea"/>
                <a:cs typeface="+mj-cs"/>
              </a:rPr>
              <a:t> ze </a:t>
            </a:r>
            <a:r>
              <a:rPr lang="en-US" dirty="0" err="1">
                <a:effectLst/>
                <a:latin typeface="+mj-lt"/>
                <a:ea typeface="+mj-ea"/>
                <a:cs typeface="+mj-cs"/>
              </a:rPr>
              <a:t>dne</a:t>
            </a:r>
            <a:r>
              <a:rPr lang="en-US" dirty="0">
                <a:effectLst/>
                <a:latin typeface="+mj-lt"/>
                <a:ea typeface="+mj-ea"/>
                <a:cs typeface="+mj-cs"/>
              </a:rPr>
              <a:t> 17. 7. 2012, sp. </a:t>
            </a:r>
            <a:r>
              <a:rPr lang="en-US" dirty="0" err="1">
                <a:effectLst/>
                <a:latin typeface="+mj-lt"/>
                <a:ea typeface="+mj-ea"/>
                <a:cs typeface="+mj-cs"/>
              </a:rPr>
              <a:t>zn</a:t>
            </a:r>
            <a:r>
              <a:rPr lang="en-US" dirty="0">
                <a:effectLst/>
                <a:latin typeface="+mj-lt"/>
                <a:ea typeface="+mj-ea"/>
                <a:cs typeface="+mj-cs"/>
              </a:rPr>
              <a:t>. 26 </a:t>
            </a:r>
            <a:r>
              <a:rPr lang="en-US" dirty="0" err="1">
                <a:effectLst/>
                <a:latin typeface="+mj-lt"/>
                <a:ea typeface="+mj-ea"/>
                <a:cs typeface="+mj-cs"/>
              </a:rPr>
              <a:t>Cdo</a:t>
            </a:r>
            <a:r>
              <a:rPr lang="en-US" dirty="0">
                <a:effectLst/>
                <a:latin typeface="+mj-lt"/>
                <a:ea typeface="+mj-ea"/>
                <a:cs typeface="+mj-cs"/>
              </a:rPr>
              <a:t> 2837/2011).  </a:t>
            </a:r>
          </a:p>
          <a:p>
            <a:pPr>
              <a:lnSpc>
                <a:spcPct val="90000"/>
              </a:lnSpc>
              <a:spcBef>
                <a:spcPts val="1000"/>
              </a:spcBef>
              <a:buClr>
                <a:schemeClr val="bg2">
                  <a:lumMod val="40000"/>
                  <a:lumOff val="60000"/>
                </a:schemeClr>
              </a:buClr>
              <a:buSzPct val="80000"/>
              <a:buFont typeface="Wingdings 3" charset="2"/>
              <a:buChar char=""/>
            </a:pPr>
            <a:r>
              <a:rPr lang="en-US" dirty="0" err="1">
                <a:effectLst/>
                <a:latin typeface="+mj-lt"/>
                <a:ea typeface="+mj-ea"/>
                <a:cs typeface="+mj-cs"/>
              </a:rPr>
              <a:t>Dalšími</a:t>
            </a:r>
            <a:r>
              <a:rPr lang="en-US" dirty="0">
                <a:effectLst/>
                <a:latin typeface="+mj-lt"/>
                <a:ea typeface="+mj-ea"/>
                <a:cs typeface="+mj-cs"/>
              </a:rPr>
              <a:t> </a:t>
            </a:r>
            <a:r>
              <a:rPr lang="en-US" dirty="0" err="1">
                <a:effectLst/>
                <a:latin typeface="+mj-lt"/>
                <a:ea typeface="+mj-ea"/>
                <a:cs typeface="+mj-cs"/>
              </a:rPr>
              <a:t>předpoklady</a:t>
            </a:r>
            <a:r>
              <a:rPr lang="en-US" dirty="0">
                <a:effectLst/>
                <a:latin typeface="+mj-lt"/>
                <a:ea typeface="+mj-ea"/>
                <a:cs typeface="+mj-cs"/>
              </a:rPr>
              <a:t> </a:t>
            </a:r>
            <a:r>
              <a:rPr lang="en-US" dirty="0" err="1">
                <a:effectLst/>
                <a:latin typeface="+mj-lt"/>
                <a:ea typeface="+mj-ea"/>
                <a:cs typeface="+mj-cs"/>
              </a:rPr>
              <a:t>fikce</a:t>
            </a:r>
            <a:r>
              <a:rPr lang="en-US" dirty="0">
                <a:effectLst/>
                <a:latin typeface="+mj-lt"/>
                <a:ea typeface="+mj-ea"/>
                <a:cs typeface="+mj-cs"/>
              </a:rPr>
              <a:t> </a:t>
            </a:r>
            <a:r>
              <a:rPr lang="en-US" dirty="0" err="1">
                <a:effectLst/>
                <a:latin typeface="+mj-lt"/>
                <a:ea typeface="+mj-ea"/>
                <a:cs typeface="+mj-cs"/>
              </a:rPr>
              <a:t>uznání</a:t>
            </a:r>
            <a:r>
              <a:rPr lang="en-US" dirty="0">
                <a:effectLst/>
                <a:latin typeface="+mj-lt"/>
                <a:ea typeface="+mj-ea"/>
                <a:cs typeface="+mj-cs"/>
              </a:rPr>
              <a:t> </a:t>
            </a:r>
            <a:r>
              <a:rPr lang="en-US" dirty="0" err="1">
                <a:effectLst/>
                <a:latin typeface="+mj-lt"/>
                <a:ea typeface="+mj-ea"/>
                <a:cs typeface="+mj-cs"/>
              </a:rPr>
              <a:t>jsou</a:t>
            </a:r>
            <a:r>
              <a:rPr lang="en-US" dirty="0">
                <a:effectLst/>
                <a:latin typeface="+mj-lt"/>
                <a:ea typeface="+mj-ea"/>
                <a:cs typeface="+mj-cs"/>
              </a:rPr>
              <a:t> absence </a:t>
            </a:r>
            <a:r>
              <a:rPr lang="en-US" dirty="0" err="1">
                <a:effectLst/>
                <a:latin typeface="+mj-lt"/>
                <a:ea typeface="+mj-ea"/>
                <a:cs typeface="+mj-cs"/>
              </a:rPr>
              <a:t>takového</a:t>
            </a:r>
            <a:r>
              <a:rPr lang="en-US" dirty="0">
                <a:effectLst/>
                <a:latin typeface="+mj-lt"/>
                <a:ea typeface="+mj-ea"/>
                <a:cs typeface="+mj-cs"/>
              </a:rPr>
              <a:t> </a:t>
            </a:r>
            <a:r>
              <a:rPr lang="en-US" dirty="0" err="1">
                <a:effectLst/>
                <a:latin typeface="+mj-lt"/>
                <a:ea typeface="+mj-ea"/>
                <a:cs typeface="+mj-cs"/>
              </a:rPr>
              <a:t>nedostatku</a:t>
            </a:r>
            <a:r>
              <a:rPr lang="en-US" dirty="0">
                <a:effectLst/>
                <a:latin typeface="+mj-lt"/>
                <a:ea typeface="+mj-ea"/>
                <a:cs typeface="+mj-cs"/>
              </a:rPr>
              <a:t> </a:t>
            </a:r>
            <a:r>
              <a:rPr lang="en-US" dirty="0" err="1">
                <a:effectLst/>
                <a:latin typeface="+mj-lt"/>
                <a:ea typeface="+mj-ea"/>
                <a:cs typeface="+mj-cs"/>
              </a:rPr>
              <a:t>podmínek</a:t>
            </a:r>
            <a:r>
              <a:rPr lang="en-US" dirty="0">
                <a:effectLst/>
                <a:latin typeface="+mj-lt"/>
                <a:ea typeface="+mj-ea"/>
                <a:cs typeface="+mj-cs"/>
              </a:rPr>
              <a:t> </a:t>
            </a:r>
            <a:r>
              <a:rPr lang="en-US" dirty="0" err="1">
                <a:effectLst/>
                <a:latin typeface="+mj-lt"/>
                <a:ea typeface="+mj-ea"/>
                <a:cs typeface="+mj-cs"/>
              </a:rPr>
              <a:t>řízení</a:t>
            </a:r>
            <a:r>
              <a:rPr lang="en-US" dirty="0">
                <a:effectLst/>
                <a:latin typeface="+mj-lt"/>
                <a:ea typeface="+mj-ea"/>
                <a:cs typeface="+mj-cs"/>
              </a:rPr>
              <a:t>, pro </a:t>
            </a:r>
            <a:r>
              <a:rPr lang="en-US" dirty="0" err="1">
                <a:effectLst/>
                <a:latin typeface="+mj-lt"/>
                <a:ea typeface="+mj-ea"/>
                <a:cs typeface="+mj-cs"/>
              </a:rPr>
              <a:t>který</a:t>
            </a:r>
            <a:r>
              <a:rPr lang="en-US" dirty="0">
                <a:effectLst/>
                <a:latin typeface="+mj-lt"/>
                <a:ea typeface="+mj-ea"/>
                <a:cs typeface="+mj-cs"/>
              </a:rPr>
              <a:t> by </a:t>
            </a:r>
            <a:r>
              <a:rPr lang="en-US" dirty="0" err="1">
                <a:effectLst/>
                <a:latin typeface="+mj-lt"/>
                <a:ea typeface="+mj-ea"/>
                <a:cs typeface="+mj-cs"/>
              </a:rPr>
              <a:t>řízení</a:t>
            </a:r>
            <a:r>
              <a:rPr lang="en-US" dirty="0">
                <a:effectLst/>
                <a:latin typeface="+mj-lt"/>
                <a:ea typeface="+mj-ea"/>
                <a:cs typeface="+mj-cs"/>
              </a:rPr>
              <a:t> </a:t>
            </a:r>
            <a:r>
              <a:rPr lang="en-US" dirty="0" err="1">
                <a:effectLst/>
                <a:latin typeface="+mj-lt"/>
                <a:ea typeface="+mj-ea"/>
                <a:cs typeface="+mj-cs"/>
              </a:rPr>
              <a:t>muselo</a:t>
            </a:r>
            <a:r>
              <a:rPr lang="en-US" dirty="0">
                <a:effectLst/>
                <a:latin typeface="+mj-lt"/>
                <a:ea typeface="+mj-ea"/>
                <a:cs typeface="+mj-cs"/>
              </a:rPr>
              <a:t> </a:t>
            </a:r>
            <a:r>
              <a:rPr lang="en-US" dirty="0" err="1">
                <a:effectLst/>
                <a:latin typeface="+mj-lt"/>
                <a:ea typeface="+mj-ea"/>
                <a:cs typeface="+mj-cs"/>
              </a:rPr>
              <a:t>být</a:t>
            </a:r>
            <a:r>
              <a:rPr lang="en-US" dirty="0">
                <a:effectLst/>
                <a:latin typeface="+mj-lt"/>
                <a:ea typeface="+mj-ea"/>
                <a:cs typeface="+mj-cs"/>
              </a:rPr>
              <a:t> </a:t>
            </a:r>
            <a:r>
              <a:rPr lang="en-US" dirty="0" err="1">
                <a:effectLst/>
                <a:latin typeface="+mj-lt"/>
                <a:ea typeface="+mj-ea"/>
                <a:cs typeface="+mj-cs"/>
              </a:rPr>
              <a:t>zastaveno</a:t>
            </a:r>
            <a:r>
              <a:rPr lang="en-US" dirty="0">
                <a:effectLst/>
                <a:latin typeface="+mj-lt"/>
                <a:ea typeface="+mj-ea"/>
                <a:cs typeface="+mj-cs"/>
              </a:rPr>
              <a:t> a absence </a:t>
            </a:r>
            <a:r>
              <a:rPr lang="en-US" dirty="0" err="1">
                <a:effectLst/>
                <a:latin typeface="+mj-lt"/>
                <a:ea typeface="+mj-ea"/>
                <a:cs typeface="+mj-cs"/>
              </a:rPr>
              <a:t>vad</a:t>
            </a:r>
            <a:r>
              <a:rPr lang="en-US" dirty="0">
                <a:effectLst/>
                <a:latin typeface="+mj-lt"/>
                <a:ea typeface="+mj-ea"/>
                <a:cs typeface="+mj-cs"/>
              </a:rPr>
              <a:t> </a:t>
            </a:r>
            <a:r>
              <a:rPr lang="en-US" dirty="0" err="1">
                <a:effectLst/>
                <a:latin typeface="+mj-lt"/>
                <a:ea typeface="+mj-ea"/>
                <a:cs typeface="+mj-cs"/>
              </a:rPr>
              <a:t>žaloby</a:t>
            </a:r>
            <a:r>
              <a:rPr lang="en-US" dirty="0">
                <a:effectLst/>
                <a:latin typeface="+mj-lt"/>
                <a:ea typeface="+mj-ea"/>
                <a:cs typeface="+mj-cs"/>
              </a:rPr>
              <a:t> </a:t>
            </a:r>
            <a:r>
              <a:rPr lang="en-US" dirty="0" err="1">
                <a:effectLst/>
                <a:latin typeface="+mj-lt"/>
                <a:ea typeface="+mj-ea"/>
                <a:cs typeface="+mj-cs"/>
              </a:rPr>
              <a:t>bránících</a:t>
            </a:r>
            <a:r>
              <a:rPr lang="en-US" dirty="0">
                <a:effectLst/>
                <a:latin typeface="+mj-lt"/>
                <a:ea typeface="+mj-ea"/>
                <a:cs typeface="+mj-cs"/>
              </a:rPr>
              <a:t> </a:t>
            </a:r>
            <a:r>
              <a:rPr lang="en-US" dirty="0" err="1">
                <a:effectLst/>
                <a:latin typeface="+mj-lt"/>
                <a:ea typeface="+mj-ea"/>
                <a:cs typeface="+mj-cs"/>
              </a:rPr>
              <a:t>pokračování</a:t>
            </a:r>
            <a:r>
              <a:rPr lang="en-US" dirty="0">
                <a:effectLst/>
                <a:latin typeface="+mj-lt"/>
                <a:ea typeface="+mj-ea"/>
                <a:cs typeface="+mj-cs"/>
              </a:rPr>
              <a:t> v </a:t>
            </a:r>
            <a:r>
              <a:rPr lang="en-US" dirty="0" err="1">
                <a:effectLst/>
                <a:latin typeface="+mj-lt"/>
                <a:ea typeface="+mj-ea"/>
                <a:cs typeface="+mj-cs"/>
              </a:rPr>
              <a:t>řízení</a:t>
            </a:r>
            <a:r>
              <a:rPr lang="en-US" dirty="0">
                <a:effectLst/>
                <a:latin typeface="+mj-lt"/>
                <a:ea typeface="+mj-ea"/>
                <a:cs typeface="+mj-cs"/>
              </a:rPr>
              <a:t> (</a:t>
            </a:r>
            <a:r>
              <a:rPr lang="en-US" dirty="0" err="1">
                <a:effectLst/>
                <a:latin typeface="+mj-lt"/>
                <a:ea typeface="+mj-ea"/>
                <a:cs typeface="+mj-cs"/>
              </a:rPr>
              <a:t>srov</a:t>
            </a:r>
            <a:r>
              <a:rPr lang="en-US" dirty="0">
                <a:effectLst/>
                <a:latin typeface="+mj-lt"/>
                <a:ea typeface="+mj-ea"/>
                <a:cs typeface="+mj-cs"/>
              </a:rPr>
              <a:t>. </a:t>
            </a:r>
            <a:r>
              <a:rPr lang="en-US" dirty="0" err="1">
                <a:effectLst/>
                <a:latin typeface="+mj-lt"/>
                <a:ea typeface="+mj-ea"/>
                <a:cs typeface="+mj-cs"/>
              </a:rPr>
              <a:t>např</a:t>
            </a:r>
            <a:r>
              <a:rPr lang="en-US" dirty="0">
                <a:effectLst/>
                <a:latin typeface="+mj-lt"/>
                <a:ea typeface="+mj-ea"/>
                <a:cs typeface="+mj-cs"/>
              </a:rPr>
              <a:t>. </a:t>
            </a:r>
            <a:r>
              <a:rPr lang="en-US" dirty="0" err="1">
                <a:effectLst/>
                <a:latin typeface="+mj-lt"/>
                <a:ea typeface="+mj-ea"/>
                <a:cs typeface="+mj-cs"/>
              </a:rPr>
              <a:t>rozsudek</a:t>
            </a:r>
            <a:r>
              <a:rPr lang="en-US" dirty="0">
                <a:effectLst/>
                <a:latin typeface="+mj-lt"/>
                <a:ea typeface="+mj-ea"/>
                <a:cs typeface="+mj-cs"/>
              </a:rPr>
              <a:t> </a:t>
            </a:r>
            <a:r>
              <a:rPr lang="en-US" dirty="0" err="1">
                <a:effectLst/>
                <a:latin typeface="+mj-lt"/>
                <a:ea typeface="+mj-ea"/>
                <a:cs typeface="+mj-cs"/>
              </a:rPr>
              <a:t>Nejvyššího</a:t>
            </a:r>
            <a:r>
              <a:rPr lang="en-US" dirty="0">
                <a:effectLst/>
                <a:latin typeface="+mj-lt"/>
                <a:ea typeface="+mj-ea"/>
                <a:cs typeface="+mj-cs"/>
              </a:rPr>
              <a:t> </a:t>
            </a:r>
            <a:r>
              <a:rPr lang="en-US" dirty="0" err="1">
                <a:effectLst/>
                <a:latin typeface="+mj-lt"/>
                <a:ea typeface="+mj-ea"/>
                <a:cs typeface="+mj-cs"/>
              </a:rPr>
              <a:t>soudu</a:t>
            </a:r>
            <a:r>
              <a:rPr lang="en-US" dirty="0">
                <a:effectLst/>
                <a:latin typeface="+mj-lt"/>
                <a:ea typeface="+mj-ea"/>
                <a:cs typeface="+mj-cs"/>
              </a:rPr>
              <a:t> ze </a:t>
            </a:r>
            <a:r>
              <a:rPr lang="en-US" dirty="0" err="1">
                <a:effectLst/>
                <a:latin typeface="+mj-lt"/>
                <a:ea typeface="+mj-ea"/>
                <a:cs typeface="+mj-cs"/>
              </a:rPr>
              <a:t>dne</a:t>
            </a:r>
            <a:r>
              <a:rPr lang="en-US" dirty="0">
                <a:effectLst/>
                <a:latin typeface="+mj-lt"/>
                <a:ea typeface="+mj-ea"/>
                <a:cs typeface="+mj-cs"/>
              </a:rPr>
              <a:t> 26. 3. 2009, sp. </a:t>
            </a:r>
            <a:r>
              <a:rPr lang="en-US" dirty="0" err="1">
                <a:effectLst/>
                <a:latin typeface="+mj-lt"/>
                <a:ea typeface="+mj-ea"/>
                <a:cs typeface="+mj-cs"/>
              </a:rPr>
              <a:t>zn</a:t>
            </a:r>
            <a:r>
              <a:rPr lang="en-US" b="1" dirty="0">
                <a:effectLst/>
                <a:latin typeface="+mj-lt"/>
                <a:ea typeface="+mj-ea"/>
                <a:cs typeface="+mj-cs"/>
              </a:rPr>
              <a:t>. 22 </a:t>
            </a:r>
            <a:r>
              <a:rPr lang="en-US" b="1" dirty="0" err="1">
                <a:effectLst/>
                <a:latin typeface="+mj-lt"/>
                <a:ea typeface="+mj-ea"/>
                <a:cs typeface="+mj-cs"/>
              </a:rPr>
              <a:t>Cdo</a:t>
            </a:r>
            <a:r>
              <a:rPr lang="en-US" b="1" dirty="0">
                <a:effectLst/>
                <a:latin typeface="+mj-lt"/>
                <a:ea typeface="+mj-ea"/>
                <a:cs typeface="+mj-cs"/>
              </a:rPr>
              <a:t> 4272/2007</a:t>
            </a:r>
            <a:r>
              <a:rPr lang="en-US" dirty="0">
                <a:effectLst/>
                <a:latin typeface="+mj-lt"/>
                <a:ea typeface="+mj-ea"/>
                <a:cs typeface="+mj-cs"/>
              </a:rPr>
              <a:t>, </a:t>
            </a:r>
            <a:r>
              <a:rPr lang="en-US" dirty="0" err="1">
                <a:effectLst/>
                <a:latin typeface="+mj-lt"/>
                <a:ea typeface="+mj-ea"/>
                <a:cs typeface="+mj-cs"/>
              </a:rPr>
              <a:t>uveřejněný</a:t>
            </a:r>
            <a:r>
              <a:rPr lang="en-US" dirty="0">
                <a:effectLst/>
                <a:latin typeface="+mj-lt"/>
                <a:ea typeface="+mj-ea"/>
                <a:cs typeface="+mj-cs"/>
              </a:rPr>
              <a:t> pod </a:t>
            </a:r>
            <a:r>
              <a:rPr lang="en-US" dirty="0" err="1">
                <a:effectLst/>
                <a:latin typeface="+mj-lt"/>
                <a:ea typeface="+mj-ea"/>
                <a:cs typeface="+mj-cs"/>
              </a:rPr>
              <a:t>číslem</a:t>
            </a:r>
            <a:r>
              <a:rPr lang="en-US" dirty="0">
                <a:effectLst/>
                <a:latin typeface="+mj-lt"/>
                <a:ea typeface="+mj-ea"/>
                <a:cs typeface="+mj-cs"/>
              </a:rPr>
              <a:t> 25/2010 </a:t>
            </a:r>
            <a:r>
              <a:rPr lang="en-US" dirty="0" err="1">
                <a:effectLst/>
                <a:latin typeface="+mj-lt"/>
                <a:ea typeface="+mj-ea"/>
                <a:cs typeface="+mj-cs"/>
              </a:rPr>
              <a:t>Sbírky</a:t>
            </a:r>
            <a:r>
              <a:rPr lang="en-US" dirty="0">
                <a:effectLst/>
                <a:latin typeface="+mj-lt"/>
                <a:ea typeface="+mj-ea"/>
                <a:cs typeface="+mj-cs"/>
              </a:rPr>
              <a:t> </a:t>
            </a:r>
            <a:r>
              <a:rPr lang="en-US" dirty="0" err="1">
                <a:effectLst/>
                <a:latin typeface="+mj-lt"/>
                <a:ea typeface="+mj-ea"/>
                <a:cs typeface="+mj-cs"/>
              </a:rPr>
              <a:t>soudních</a:t>
            </a:r>
            <a:r>
              <a:rPr lang="en-US" dirty="0">
                <a:effectLst/>
                <a:latin typeface="+mj-lt"/>
                <a:ea typeface="+mj-ea"/>
                <a:cs typeface="+mj-cs"/>
              </a:rPr>
              <a:t> </a:t>
            </a:r>
            <a:r>
              <a:rPr lang="en-US" dirty="0" err="1">
                <a:effectLst/>
                <a:latin typeface="+mj-lt"/>
                <a:ea typeface="+mj-ea"/>
                <a:cs typeface="+mj-cs"/>
              </a:rPr>
              <a:t>rozhodnutí</a:t>
            </a:r>
            <a:r>
              <a:rPr lang="en-US" dirty="0">
                <a:effectLst/>
                <a:latin typeface="+mj-lt"/>
                <a:ea typeface="+mj-ea"/>
                <a:cs typeface="+mj-cs"/>
              </a:rPr>
              <a:t> a </a:t>
            </a:r>
            <a:r>
              <a:rPr lang="en-US" dirty="0" err="1">
                <a:effectLst/>
                <a:latin typeface="+mj-lt"/>
                <a:ea typeface="+mj-ea"/>
                <a:cs typeface="+mj-cs"/>
              </a:rPr>
              <a:t>stanovisek</a:t>
            </a:r>
            <a:r>
              <a:rPr lang="en-US" dirty="0">
                <a:effectLst/>
                <a:latin typeface="+mj-lt"/>
                <a:ea typeface="+mj-ea"/>
                <a:cs typeface="+mj-cs"/>
              </a:rPr>
              <a:t>, a </a:t>
            </a:r>
            <a:r>
              <a:rPr lang="en-US" dirty="0" err="1">
                <a:effectLst/>
                <a:latin typeface="+mj-lt"/>
                <a:ea typeface="+mj-ea"/>
                <a:cs typeface="+mj-cs"/>
              </a:rPr>
              <a:t>rozsudky</a:t>
            </a:r>
            <a:r>
              <a:rPr lang="en-US" dirty="0">
                <a:effectLst/>
                <a:latin typeface="+mj-lt"/>
                <a:ea typeface="+mj-ea"/>
                <a:cs typeface="+mj-cs"/>
              </a:rPr>
              <a:t> </a:t>
            </a:r>
            <a:r>
              <a:rPr lang="en-US" dirty="0" err="1">
                <a:effectLst/>
                <a:latin typeface="+mj-lt"/>
                <a:ea typeface="+mj-ea"/>
                <a:cs typeface="+mj-cs"/>
              </a:rPr>
              <a:t>Nejvyššího</a:t>
            </a:r>
            <a:r>
              <a:rPr lang="en-US" dirty="0">
                <a:effectLst/>
                <a:latin typeface="+mj-lt"/>
                <a:ea typeface="+mj-ea"/>
                <a:cs typeface="+mj-cs"/>
              </a:rPr>
              <a:t> </a:t>
            </a:r>
            <a:r>
              <a:rPr lang="en-US" dirty="0" err="1">
                <a:effectLst/>
                <a:latin typeface="+mj-lt"/>
                <a:ea typeface="+mj-ea"/>
                <a:cs typeface="+mj-cs"/>
              </a:rPr>
              <a:t>soudu</a:t>
            </a:r>
            <a:r>
              <a:rPr lang="en-US" dirty="0">
                <a:effectLst/>
                <a:latin typeface="+mj-lt"/>
                <a:ea typeface="+mj-ea"/>
                <a:cs typeface="+mj-cs"/>
              </a:rPr>
              <a:t> ze </a:t>
            </a:r>
            <a:r>
              <a:rPr lang="en-US" dirty="0" err="1">
                <a:effectLst/>
                <a:latin typeface="+mj-lt"/>
                <a:ea typeface="+mj-ea"/>
                <a:cs typeface="+mj-cs"/>
              </a:rPr>
              <a:t>dne</a:t>
            </a:r>
            <a:r>
              <a:rPr lang="en-US" dirty="0">
                <a:effectLst/>
                <a:latin typeface="+mj-lt"/>
                <a:ea typeface="+mj-ea"/>
                <a:cs typeface="+mj-cs"/>
              </a:rPr>
              <a:t> 31. 10. 2007, sp. </a:t>
            </a:r>
            <a:r>
              <a:rPr lang="en-US" dirty="0" err="1">
                <a:effectLst/>
                <a:latin typeface="+mj-lt"/>
                <a:ea typeface="+mj-ea"/>
                <a:cs typeface="+mj-cs"/>
              </a:rPr>
              <a:t>zn</a:t>
            </a:r>
            <a:r>
              <a:rPr lang="en-US" dirty="0">
                <a:effectLst/>
                <a:latin typeface="+mj-lt"/>
                <a:ea typeface="+mj-ea"/>
                <a:cs typeface="+mj-cs"/>
              </a:rPr>
              <a:t>. 28 </a:t>
            </a:r>
            <a:r>
              <a:rPr lang="en-US" dirty="0" err="1">
                <a:effectLst/>
                <a:latin typeface="+mj-lt"/>
                <a:ea typeface="+mj-ea"/>
                <a:cs typeface="+mj-cs"/>
              </a:rPr>
              <a:t>Cdo</a:t>
            </a:r>
            <a:r>
              <a:rPr lang="en-US" dirty="0">
                <a:effectLst/>
                <a:latin typeface="+mj-lt"/>
                <a:ea typeface="+mj-ea"/>
                <a:cs typeface="+mj-cs"/>
              </a:rPr>
              <a:t> 2949/2006, ze </a:t>
            </a:r>
            <a:r>
              <a:rPr lang="en-US" dirty="0" err="1">
                <a:effectLst/>
                <a:latin typeface="+mj-lt"/>
                <a:ea typeface="+mj-ea"/>
                <a:cs typeface="+mj-cs"/>
              </a:rPr>
              <a:t>dne</a:t>
            </a:r>
            <a:r>
              <a:rPr lang="en-US" dirty="0">
                <a:effectLst/>
                <a:latin typeface="+mj-lt"/>
                <a:ea typeface="+mj-ea"/>
                <a:cs typeface="+mj-cs"/>
              </a:rPr>
              <a:t> 27. 2. 2006, sp. </a:t>
            </a:r>
            <a:r>
              <a:rPr lang="en-US" dirty="0" err="1">
                <a:effectLst/>
                <a:latin typeface="+mj-lt"/>
                <a:ea typeface="+mj-ea"/>
                <a:cs typeface="+mj-cs"/>
              </a:rPr>
              <a:t>zn</a:t>
            </a:r>
            <a:r>
              <a:rPr lang="en-US" dirty="0">
                <a:effectLst/>
                <a:latin typeface="+mj-lt"/>
                <a:ea typeface="+mj-ea"/>
                <a:cs typeface="+mj-cs"/>
              </a:rPr>
              <a:t>. </a:t>
            </a:r>
            <a:r>
              <a:rPr lang="en-US" b="1" dirty="0">
                <a:effectLst/>
                <a:latin typeface="+mj-lt"/>
                <a:ea typeface="+mj-ea"/>
                <a:cs typeface="+mj-cs"/>
              </a:rPr>
              <a:t>22 </a:t>
            </a:r>
            <a:r>
              <a:rPr lang="en-US" b="1" dirty="0" err="1">
                <a:effectLst/>
                <a:latin typeface="+mj-lt"/>
                <a:ea typeface="+mj-ea"/>
                <a:cs typeface="+mj-cs"/>
              </a:rPr>
              <a:t>Cdo</a:t>
            </a:r>
            <a:r>
              <a:rPr lang="en-US" b="1" dirty="0">
                <a:effectLst/>
                <a:latin typeface="+mj-lt"/>
                <a:ea typeface="+mj-ea"/>
                <a:cs typeface="+mj-cs"/>
              </a:rPr>
              <a:t> 2245/2005</a:t>
            </a:r>
            <a:r>
              <a:rPr lang="en-US" dirty="0">
                <a:effectLst/>
                <a:latin typeface="+mj-lt"/>
                <a:ea typeface="+mj-ea"/>
                <a:cs typeface="+mj-cs"/>
              </a:rPr>
              <a:t>, a ze </a:t>
            </a:r>
            <a:r>
              <a:rPr lang="en-US" dirty="0" err="1">
                <a:effectLst/>
                <a:latin typeface="+mj-lt"/>
                <a:ea typeface="+mj-ea"/>
                <a:cs typeface="+mj-cs"/>
              </a:rPr>
              <a:t>dne</a:t>
            </a:r>
            <a:r>
              <a:rPr lang="en-US" dirty="0">
                <a:effectLst/>
                <a:latin typeface="+mj-lt"/>
                <a:ea typeface="+mj-ea"/>
                <a:cs typeface="+mj-cs"/>
              </a:rPr>
              <a:t> 20. 10. 2004, sp. </a:t>
            </a:r>
            <a:r>
              <a:rPr lang="en-US" dirty="0" err="1">
                <a:effectLst/>
                <a:latin typeface="+mj-lt"/>
                <a:ea typeface="+mj-ea"/>
                <a:cs typeface="+mj-cs"/>
              </a:rPr>
              <a:t>zn</a:t>
            </a:r>
            <a:r>
              <a:rPr lang="en-US" dirty="0">
                <a:effectLst/>
                <a:latin typeface="+mj-lt"/>
                <a:ea typeface="+mj-ea"/>
                <a:cs typeface="+mj-cs"/>
              </a:rPr>
              <a:t>. 32 Odo 180/2004)</a:t>
            </a:r>
          </a:p>
        </p:txBody>
      </p:sp>
    </p:spTree>
    <p:extLst>
      <p:ext uri="{BB962C8B-B14F-4D97-AF65-F5344CB8AC3E}">
        <p14:creationId xmlns:p14="http://schemas.microsoft.com/office/powerpoint/2010/main" val="1220426911"/>
      </p:ext>
    </p:extLst>
  </p:cSld>
  <p:clrMapOvr>
    <a:overrideClrMapping bg1="lt1" tx1="dk1" bg2="lt2" tx2="dk2" accent1="accent1" accent2="accent2" accent3="accent3" accent4="accent4" accent5="accent5" accent6="accent6" hlink="hlink" folHlink="folHlink"/>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 lhůta k plnění (</a:t>
            </a:r>
            <a:r>
              <a:rPr lang="cs-CZ" dirty="0" err="1"/>
              <a:t>pariční</a:t>
            </a:r>
            <a:r>
              <a:rPr lang="cs-CZ" dirty="0"/>
              <a:t>) – 3 dny -§ 160 ; vyklizení 15 dnů; splátky; žádost</a:t>
            </a:r>
          </a:p>
          <a:p>
            <a:r>
              <a:rPr lang="cs-CZ" dirty="0"/>
              <a:t>právní moc - § 159</a:t>
            </a:r>
          </a:p>
          <a:p>
            <a:r>
              <a:rPr lang="cs-CZ" dirty="0"/>
              <a:t>vykonatelnost; § 162 – předběžná vykonatelnost</a:t>
            </a:r>
          </a:p>
          <a:p>
            <a:r>
              <a:rPr lang="cs-CZ" dirty="0"/>
              <a:t>§ 163 – změna rozsudku v budoucnu splatných dávek  při podstatné změně okolností </a:t>
            </a:r>
          </a:p>
          <a:p>
            <a:endParaRPr lang="cs-CZ" dirty="0"/>
          </a:p>
          <a:p>
            <a:endParaRPr lang="cs-CZ" dirty="0"/>
          </a:p>
        </p:txBody>
      </p:sp>
    </p:spTree>
    <p:extLst>
      <p:ext uri="{BB962C8B-B14F-4D97-AF65-F5344CB8AC3E}">
        <p14:creationId xmlns:p14="http://schemas.microsoft.com/office/powerpoint/2010/main" val="2403463112"/>
      </p:ext>
    </p:extLst>
  </p:cSld>
  <p:clrMapOvr>
    <a:overrideClrMapping bg1="lt1" tx1="dk1" bg2="lt2" tx2="dk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oprava zřejmých nesprávností § 164 o.s.ř. – do 15-ti dnů od doručení navrhnout doplnění; i bez návrhu provede soud</a:t>
            </a:r>
          </a:p>
          <a:p>
            <a:r>
              <a:rPr lang="cs-CZ" dirty="0"/>
              <a:t>Chyby snadno rozpoznatelné -  </a:t>
            </a:r>
            <a:r>
              <a:rPr lang="cs-CZ" b="1" dirty="0"/>
              <a:t>28 </a:t>
            </a:r>
            <a:r>
              <a:rPr lang="cs-CZ" b="1" dirty="0" err="1"/>
              <a:t>Cdo</a:t>
            </a:r>
            <a:r>
              <a:rPr lang="cs-CZ" b="1" dirty="0"/>
              <a:t> 1823/2013, ÚS 1456/11, II. ÚS 2678/13 – postupem podle § 164 </a:t>
            </a:r>
            <a:r>
              <a:rPr lang="cs-CZ" b="1" dirty="0" err="1"/>
              <a:t>l.s.ř</a:t>
            </a:r>
            <a:r>
              <a:rPr lang="cs-CZ" b="1" dirty="0"/>
              <a:t>. nelze přepisovat celé pasáže odůvodnění (II. ÚS 1456/11)</a:t>
            </a:r>
          </a:p>
          <a:p>
            <a:r>
              <a:rPr lang="cs-CZ" dirty="0"/>
              <a:t>oprava odůvodnění § 165 o.s.ř. </a:t>
            </a:r>
          </a:p>
          <a:p>
            <a:endParaRPr lang="cs-CZ" dirty="0"/>
          </a:p>
        </p:txBody>
      </p:sp>
    </p:spTree>
    <p:extLst>
      <p:ext uri="{BB962C8B-B14F-4D97-AF65-F5344CB8AC3E}">
        <p14:creationId xmlns:p14="http://schemas.microsoft.com/office/powerpoint/2010/main" val="444846699"/>
      </p:ext>
    </p:extLst>
  </p:cSld>
  <p:clrMapOvr>
    <a:overrideClrMapping bg1="lt1" tx1="dk1" bg2="lt2" tx2="dk2" accent1="accent1" accent2="accent2" accent3="accent3" accent4="accent4" accent5="accent5" accent6="accent6" hlink="hlink" folHlink="folHlink"/>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fontScale="40000" lnSpcReduction="20000"/>
          </a:bodyPr>
          <a:lstStyle/>
          <a:p>
            <a:pPr marL="0" indent="0">
              <a:lnSpc>
                <a:spcPct val="107000"/>
              </a:lnSpc>
              <a:spcAft>
                <a:spcPts val="800"/>
              </a:spcAft>
              <a:buNone/>
            </a:pPr>
            <a:r>
              <a:rPr lang="cs-CZ" sz="4200" dirty="0"/>
              <a:t>	 </a:t>
            </a:r>
            <a:r>
              <a:rPr lang="cs-CZ" sz="4200" kern="100" dirty="0">
                <a:effectLst/>
                <a:latin typeface="Arial" panose="020B0604020202020204" pitchFamily="34" charset="0"/>
                <a:ea typeface="Aptos" panose="020B0004020202020204" pitchFamily="34" charset="0"/>
                <a:cs typeface="Arial" panose="020B0604020202020204" pitchFamily="34" charset="0"/>
              </a:rPr>
              <a:t>Platební rozkaz je třeba doručit žalovanému do vlastních rukou. Náhradní 		doručení je 	vyloučeno; to neplatí, doručuje-li se prostřednictvím veřejné 	datové 	sítě do datové 	schránky.</a:t>
            </a:r>
          </a:p>
          <a:p>
            <a:pPr>
              <a:lnSpc>
                <a:spcPct val="107000"/>
              </a:lnSpc>
              <a:spcAft>
                <a:spcPts val="800"/>
              </a:spcAft>
            </a:pPr>
            <a:r>
              <a:rPr lang="cs-CZ" sz="4200" kern="100" dirty="0">
                <a:effectLst/>
                <a:latin typeface="Arial" panose="020B0604020202020204" pitchFamily="34" charset="0"/>
                <a:ea typeface="Aptos" panose="020B0004020202020204" pitchFamily="34" charset="0"/>
                <a:cs typeface="Arial" panose="020B0604020202020204" pitchFamily="34" charset="0"/>
              </a:rPr>
              <a:t>Evropský platební rozkaz je třeba doručit žalovanému do vlastních rukou, náhradní doručení je vyloučeno.</a:t>
            </a:r>
          </a:p>
          <a:p>
            <a:pPr>
              <a:lnSpc>
                <a:spcPct val="107000"/>
              </a:lnSpc>
              <a:spcAft>
                <a:spcPts val="800"/>
              </a:spcAft>
            </a:pPr>
            <a:r>
              <a:rPr lang="cs-CZ" sz="4200" kern="100" dirty="0">
                <a:effectLst/>
                <a:latin typeface="Arial" panose="020B0604020202020204" pitchFamily="34" charset="0"/>
                <a:ea typeface="Aptos" panose="020B0004020202020204" pitchFamily="34" charset="0"/>
                <a:cs typeface="Arial" panose="020B0604020202020204" pitchFamily="34" charset="0"/>
              </a:rPr>
              <a:t>K řízení o návrhu na přezkum evropského platebního rozkazu je příslušný soud, který evropský platební rozkaz vydal.</a:t>
            </a:r>
          </a:p>
          <a:p>
            <a:pPr>
              <a:lnSpc>
                <a:spcPct val="107000"/>
              </a:lnSpc>
              <a:spcAft>
                <a:spcPts val="800"/>
              </a:spcAft>
            </a:pPr>
            <a:r>
              <a:rPr lang="cs-CZ" sz="4200" kern="100" dirty="0">
                <a:effectLst/>
                <a:latin typeface="Arial" panose="020B0604020202020204" pitchFamily="34" charset="0"/>
                <a:ea typeface="Aptos" panose="020B0004020202020204" pitchFamily="34" charset="0"/>
                <a:cs typeface="Arial" panose="020B0604020202020204" pitchFamily="34" charset="0"/>
              </a:rPr>
              <a:t>Usnesení soudu, jímž bylo vyhověno návrhu na přezkum evropského platebního rozkazu, se doručí účastníkům řízení o evropském platebním rozkazu.</a:t>
            </a:r>
          </a:p>
          <a:p>
            <a:pPr>
              <a:lnSpc>
                <a:spcPct val="107000"/>
              </a:lnSpc>
              <a:spcAft>
                <a:spcPts val="800"/>
              </a:spcAft>
            </a:pPr>
            <a:r>
              <a:rPr lang="cs-CZ" sz="4200" kern="100" dirty="0">
                <a:effectLst/>
                <a:latin typeface="Arial" panose="020B0604020202020204" pitchFamily="34" charset="0"/>
                <a:ea typeface="Aptos" panose="020B0004020202020204" pitchFamily="34" charset="0"/>
                <a:cs typeface="Arial" panose="020B0604020202020204" pitchFamily="34" charset="0"/>
              </a:rPr>
              <a:t> </a:t>
            </a:r>
          </a:p>
          <a:p>
            <a:endParaRPr lang="cs-CZ" dirty="0"/>
          </a:p>
        </p:txBody>
      </p:sp>
    </p:spTree>
    <p:extLst>
      <p:ext uri="{BB962C8B-B14F-4D97-AF65-F5344CB8AC3E}">
        <p14:creationId xmlns:p14="http://schemas.microsoft.com/office/powerpoint/2010/main" val="29155039"/>
      </p:ext>
    </p:extLst>
  </p:cSld>
  <p:clrMapOvr>
    <a:overrideClrMapping bg1="lt1" tx1="dk1" bg2="lt2" tx2="dk2" accent1="accent1" accent2="accent2" accent3="accent3" accent4="accent4" accent5="accent5" accent6="accent6" hlink="hlink" folHlink="folHlink"/>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p:cNvSpPr>
            <a:spLocks noGrp="1"/>
          </p:cNvSpPr>
          <p:nvPr>
            <p:ph type="title"/>
          </p:nvPr>
        </p:nvSpPr>
        <p:spPr>
          <a:xfrm>
            <a:off x="653143" y="1645920"/>
            <a:ext cx="3522879" cy="4470821"/>
          </a:xfrm>
        </p:spPr>
        <p:txBody>
          <a:bodyPr>
            <a:normAutofit/>
          </a:bodyPr>
          <a:lstStyle/>
          <a:p>
            <a:pPr algn="r"/>
            <a:r>
              <a:rPr lang="cs-CZ">
                <a:solidFill>
                  <a:srgbClr val="FFFFFF"/>
                </a:solidFill>
              </a:rPr>
              <a:t>?</a:t>
            </a:r>
          </a:p>
        </p:txBody>
      </p:sp>
      <p:sp>
        <p:nvSpPr>
          <p:cNvPr id="3" name="Zástupný symbol pro obsah 2"/>
          <p:cNvSpPr>
            <a:spLocks noGrp="1"/>
          </p:cNvSpPr>
          <p:nvPr>
            <p:ph idx="1"/>
          </p:nvPr>
        </p:nvSpPr>
        <p:spPr>
          <a:xfrm>
            <a:off x="5204109" y="1645920"/>
            <a:ext cx="5919503" cy="4470821"/>
          </a:xfrm>
        </p:spPr>
        <p:txBody>
          <a:bodyPr>
            <a:normAutofit/>
          </a:bodyPr>
          <a:lstStyle/>
          <a:p>
            <a:r>
              <a:rPr lang="cs-CZ" dirty="0"/>
              <a:t> z jakého důvodu podává advokát návrh na vydání elektronického platebního rozkazu?</a:t>
            </a:r>
          </a:p>
        </p:txBody>
      </p:sp>
    </p:spTree>
    <p:extLst>
      <p:ext uri="{BB962C8B-B14F-4D97-AF65-F5344CB8AC3E}">
        <p14:creationId xmlns:p14="http://schemas.microsoft.com/office/powerpoint/2010/main" val="315502168"/>
      </p:ext>
    </p:extLst>
  </p:cSld>
  <p:clrMapOvr>
    <a:overrideClrMapping bg1="lt1" tx1="dk1" bg2="lt2" tx2="dk2" accent1="accent1" accent2="accent2" accent3="accent3" accent4="accent4" accent5="accent5" accent6="accent6" hlink="hlink" folHlink="folHlink"/>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964446" y="2827814"/>
            <a:ext cx="8946541" cy="3484879"/>
          </a:xfrm>
        </p:spPr>
        <p:txBody>
          <a:bodyPr>
            <a:normAutofit/>
          </a:bodyPr>
          <a:lstStyle/>
          <a:p>
            <a:r>
              <a:rPr lang="cs-CZ" dirty="0"/>
              <a:t>NÁKLADY ŘÍZENÍ </a:t>
            </a:r>
          </a:p>
          <a:p>
            <a:r>
              <a:rPr lang="cs-CZ" dirty="0"/>
              <a:t>náklady řízení </a:t>
            </a:r>
          </a:p>
          <a:p>
            <a:pPr lvl="1"/>
            <a:r>
              <a:rPr lang="cs-CZ" sz="2000" dirty="0"/>
              <a:t>§ 96 – zpětvzetí žaloby – zastavení - § 142 odst. 1 o.s.ř.</a:t>
            </a:r>
          </a:p>
          <a:p>
            <a:pPr lvl="2"/>
            <a:r>
              <a:rPr lang="cs-CZ" sz="2000" dirty="0"/>
              <a:t> rozsudek - § 142 odst. 1 – plný úspěch; odst. 2 –částečný úspěch, odst. 3 – rozhodnutí závisí na znaleckém posudku či úvaze soudu</a:t>
            </a:r>
          </a:p>
          <a:p>
            <a:pPr lvl="2"/>
            <a:r>
              <a:rPr lang="cs-CZ" sz="2000" dirty="0"/>
              <a:t>142 a) – výzva před žalobou</a:t>
            </a:r>
          </a:p>
        </p:txBody>
      </p:sp>
    </p:spTree>
    <p:extLst>
      <p:ext uri="{BB962C8B-B14F-4D97-AF65-F5344CB8AC3E}">
        <p14:creationId xmlns:p14="http://schemas.microsoft.com/office/powerpoint/2010/main" val="1613967776"/>
      </p:ext>
    </p:extLst>
  </p:cSld>
  <p:clrMapOvr>
    <a:overrideClrMapping bg1="lt1" tx1="dk1" bg2="lt2" tx2="dk2" accent1="accent1" accent2="accent2" accent3="accent3" accent4="accent4" accent5="accent5" accent6="accent6" hlink="hlink" folHlink="folHlink"/>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87EE4-37BB-029C-56C5-81420A4C1E8B}"/>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C5A106F-A4EB-25C8-7A91-AB316E83B772}"/>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D0ACD9D4-9DFD-6229-5E18-519212BBAA23}"/>
              </a:ext>
            </a:extLst>
          </p:cNvPr>
          <p:cNvSpPr>
            <a:spLocks noGrp="1"/>
          </p:cNvSpPr>
          <p:nvPr>
            <p:ph idx="1"/>
          </p:nvPr>
        </p:nvSpPr>
        <p:spPr>
          <a:xfrm>
            <a:off x="931492" y="1853248"/>
            <a:ext cx="9979495" cy="4459445"/>
          </a:xfrm>
        </p:spPr>
        <p:txBody>
          <a:bodyPr>
            <a:normAutofit/>
          </a:bodyPr>
          <a:lstStyle/>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Náklady řízení jsou zejména hotové výdaje účastníků a jejich zástupců, včetně soudního poplatku, ušlý výdělek účastníků a jejich zákonných zástupců, náklady důkazů, </a:t>
            </a:r>
            <a:r>
              <a:rPr lang="cs-CZ" sz="1800" kern="100" dirty="0" err="1">
                <a:effectLst/>
                <a:ea typeface="Aptos" panose="020B0004020202020204" pitchFamily="34" charset="0"/>
                <a:cs typeface="Times New Roman" panose="02020603050405020304" pitchFamily="18" charset="0"/>
              </a:rPr>
              <a:t>tlumočné</a:t>
            </a:r>
            <a:r>
              <a:rPr lang="cs-CZ" sz="1800" kern="100" dirty="0">
                <a:effectLst/>
                <a:ea typeface="Aptos" panose="020B0004020202020204" pitchFamily="34" charset="0"/>
                <a:cs typeface="Times New Roman" panose="02020603050405020304" pitchFamily="18" charset="0"/>
              </a:rPr>
              <a:t>, náhrada za daň z přidané hodnoty, odměna za zastupování a odměna pro mediátora podle </a:t>
            </a:r>
            <a:r>
              <a:rPr lang="cs-CZ" sz="1800" u="none" strike="noStrike" kern="100" dirty="0">
                <a:effectLst/>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zákona o mediaci</a:t>
            </a:r>
            <a:r>
              <a:rPr lang="cs-CZ" sz="1800" kern="100" dirty="0">
                <a:effectLst/>
                <a:ea typeface="Aptos" panose="020B0004020202020204" pitchFamily="34" charset="0"/>
                <a:cs typeface="Times New Roman" panose="02020603050405020304" pitchFamily="18" charset="0"/>
              </a:rPr>
              <a:t> za první setkání s mediátorem nařízené soudem podle </a:t>
            </a:r>
            <a:r>
              <a:rPr lang="cs-CZ" sz="1800" u="none" strike="noStrike" kern="100" dirty="0">
                <a:effectLst/>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100 odst. 2</a:t>
            </a:r>
            <a:r>
              <a:rPr lang="cs-CZ" sz="1800" kern="100" dirty="0">
                <a:effectLst/>
                <a:ea typeface="Aptos" panose="020B0004020202020204" pitchFamily="34" charset="0"/>
                <a:cs typeface="Times New Roman" panose="02020603050405020304" pitchFamily="18" charset="0"/>
              </a:rPr>
              <a:t>.</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Odměna za zastupování patří k nákladům řízení, jen je-li zástupcem advokát nebo notář v rozsahu svého oprávnění stanoveného zvláštními právními předpisy anebo patentový zástupce v rozsahu oprávnění stanoveného zvláštními právními předpisy.</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Náhrada za daň z přidané hodnoty patří k nákladům řízení, jen je-li  advokát,  advokát, který je společníkem právnické osoby zřízené za účelem výkonu advokacie, advokát, který je zaměstnancem jiného advokáta nebo právnické osoby zřízené za účelem výkonu advokacie  plátcem daně z přidané hodnoty </a:t>
            </a:r>
          </a:p>
          <a:p>
            <a:endParaRPr lang="cs-CZ" sz="2000" dirty="0"/>
          </a:p>
        </p:txBody>
      </p:sp>
    </p:spTree>
    <p:extLst>
      <p:ext uri="{BB962C8B-B14F-4D97-AF65-F5344CB8AC3E}">
        <p14:creationId xmlns:p14="http://schemas.microsoft.com/office/powerpoint/2010/main" val="234147173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AED05-5997-0A27-324C-5CC2E72F6F89}"/>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E67BA2E-5916-A0DB-0987-CBF66F4D719B}"/>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A95FB59C-0B16-0538-F7B3-8D518ED7EF1F}"/>
              </a:ext>
            </a:extLst>
          </p:cNvPr>
          <p:cNvSpPr>
            <a:spLocks noGrp="1"/>
          </p:cNvSpPr>
          <p:nvPr>
            <p:ph idx="1"/>
          </p:nvPr>
        </p:nvSpPr>
        <p:spPr>
          <a:xfrm>
            <a:off x="931492" y="1853248"/>
            <a:ext cx="9979495" cy="4459445"/>
          </a:xfrm>
        </p:spPr>
        <p:txBody>
          <a:bodyPr>
            <a:normAutofit/>
          </a:bodyPr>
          <a:lstStyle/>
          <a:p>
            <a:pPr marL="0" indent="0">
              <a:buNone/>
            </a:pPr>
            <a:r>
              <a:rPr lang="cs-CZ" sz="1800" b="1" kern="100" dirty="0">
                <a:effectLst/>
                <a:ea typeface="Aptos" panose="020B0004020202020204" pitchFamily="34" charset="0"/>
                <a:cs typeface="Times New Roman" panose="02020603050405020304" pitchFamily="18" charset="0"/>
              </a:rPr>
              <a:t>Náklady důkazu</a:t>
            </a:r>
          </a:p>
          <a:p>
            <a:r>
              <a:rPr lang="cs-CZ" sz="1800" kern="100" dirty="0">
                <a:effectLst/>
                <a:ea typeface="Aptos" panose="020B0004020202020204" pitchFamily="34" charset="0"/>
                <a:cs typeface="Times New Roman" panose="02020603050405020304" pitchFamily="18" charset="0"/>
              </a:rPr>
              <a:t>Lze-li očekávat náklady důkazu, který účastník navrhl nebo který nařídil soud o skutečnostech jím uvedených anebo v jeho zájmu, uloží předseda senátu tomuto účastníku, není-li osvobozen od soudních poplatků, aby před jeho provedením složil </a:t>
            </a:r>
            <a:r>
              <a:rPr lang="cs-CZ" sz="1800" b="1" kern="100" dirty="0">
                <a:effectLst/>
                <a:ea typeface="Aptos" panose="020B0004020202020204" pitchFamily="34" charset="0"/>
                <a:cs typeface="Times New Roman" panose="02020603050405020304" pitchFamily="18" charset="0"/>
              </a:rPr>
              <a:t>zálohu podle předpokládané výše nákladů, jinak nelze důkaz navrhovaný účastníkem provést, o tom musí být účastník poučen.</a:t>
            </a:r>
            <a:endParaRPr lang="cs-CZ" sz="1800" kern="100" dirty="0">
              <a:effectLst/>
              <a:ea typeface="Aptos" panose="020B0004020202020204" pitchFamily="34" charset="0"/>
              <a:cs typeface="Times New Roman" panose="02020603050405020304" pitchFamily="18" charset="0"/>
            </a:endParaRPr>
          </a:p>
          <a:p>
            <a:pPr algn="just">
              <a:lnSpc>
                <a:spcPct val="107000"/>
              </a:lnSpc>
              <a:spcAft>
                <a:spcPts val="800"/>
              </a:spcAft>
            </a:pPr>
            <a:r>
              <a:rPr lang="cs-CZ" sz="1800" b="1" kern="100" dirty="0">
                <a:effectLst/>
                <a:ea typeface="Aptos" panose="020B0004020202020204" pitchFamily="34" charset="0"/>
                <a:cs typeface="Times New Roman" panose="02020603050405020304" pitchFamily="18" charset="0"/>
              </a:rPr>
              <a:t>Bylo-li nařízeno první setkání s mediátorem, platí odměnu za účastníka osvobozeného od soudních poplatků stát; </a:t>
            </a:r>
            <a:endParaRPr lang="cs-CZ" sz="2000" b="1" dirty="0"/>
          </a:p>
        </p:txBody>
      </p:sp>
    </p:spTree>
    <p:extLst>
      <p:ext uri="{BB962C8B-B14F-4D97-AF65-F5344CB8AC3E}">
        <p14:creationId xmlns:p14="http://schemas.microsoft.com/office/powerpoint/2010/main" val="36198913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6690A-7CE2-F6AD-A9C0-252EAB8AB5A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80E7C9DC-965A-4890-F894-B77C800E8230}"/>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287CC6A2-833B-D5B8-A1E3-546B6B84DB13}"/>
              </a:ext>
            </a:extLst>
          </p:cNvPr>
          <p:cNvSpPr>
            <a:spLocks noGrp="1"/>
          </p:cNvSpPr>
          <p:nvPr>
            <p:ph idx="1"/>
          </p:nvPr>
        </p:nvSpPr>
        <p:spPr>
          <a:xfrm>
            <a:off x="931492" y="1853248"/>
            <a:ext cx="9979495" cy="4459445"/>
          </a:xfrm>
        </p:spPr>
        <p:txBody>
          <a:bodyPr>
            <a:normAutofit/>
          </a:bodyPr>
          <a:lstStyle/>
          <a:p>
            <a:pPr marL="0" indent="0" algn="just">
              <a:lnSpc>
                <a:spcPct val="107000"/>
              </a:lnSpc>
              <a:spcAft>
                <a:spcPts val="800"/>
              </a:spcAft>
              <a:buNone/>
            </a:pPr>
            <a:r>
              <a:rPr lang="cs-CZ" sz="1800" b="1" kern="100" dirty="0">
                <a:ea typeface="Aptos" panose="020B0004020202020204" pitchFamily="34" charset="0"/>
                <a:cs typeface="Times New Roman" panose="02020603050405020304" pitchFamily="18" charset="0"/>
              </a:rPr>
              <a:t>Rozdělení nákladů řízení</a:t>
            </a:r>
            <a:endParaRPr lang="cs-CZ" sz="1800" kern="100" dirty="0">
              <a:ea typeface="Aptos" panose="020B0004020202020204" pitchFamily="34" charset="0"/>
              <a:cs typeface="Times New Roman" panose="02020603050405020304" pitchFamily="18" charset="0"/>
            </a:endParaRP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Účastníku, který měl ve věci plný úspěch, přizná soud náhradu nákladů potřebných k účelnému uplatňování nebo bránění práva proti účastníku, který ve věci úspěch neměl.</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 Měl-li účastník ve věci úspěch jen částečný, soud náhradu nákladů poměrně rozdělí, popřípadě vysloví, že žádný z účastníků nemá na náhradu nákladů právo.</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I když měl účastník ve věci úspěch jen částečný, může mu soud přiznat plnou náhradu nákladů řízení, měl-li neúspěch v poměrně nepatrné části nebo záviselo-li rozhodnutí o výši plnění na znaleckém posudku nebo na úvaze soudu.</a:t>
            </a:r>
          </a:p>
          <a:p>
            <a:pPr algn="just">
              <a:lnSpc>
                <a:spcPct val="107000"/>
              </a:lnSpc>
              <a:spcAft>
                <a:spcPts val="800"/>
              </a:spcAft>
            </a:pPr>
            <a:endParaRPr lang="cs-CZ" sz="1800" kern="100" dirty="0">
              <a:effectLst/>
              <a:ea typeface="Aptos" panose="020B0004020202020204" pitchFamily="34" charset="0"/>
              <a:cs typeface="Times New Roman" panose="02020603050405020304" pitchFamily="18" charset="0"/>
            </a:endParaRPr>
          </a:p>
          <a:p>
            <a:pPr marL="0" indent="0">
              <a:buNone/>
            </a:pPr>
            <a:endParaRPr lang="cs-CZ" sz="2000" b="1" dirty="0"/>
          </a:p>
        </p:txBody>
      </p:sp>
    </p:spTree>
    <p:extLst>
      <p:ext uri="{BB962C8B-B14F-4D97-AF65-F5344CB8AC3E}">
        <p14:creationId xmlns:p14="http://schemas.microsoft.com/office/powerpoint/2010/main" val="26918776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C05B45-E6B9-CCC2-8211-29B86727A3B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3183003A-33E1-9080-43A6-9CF342E3B99E}"/>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FFEE0CE1-52AC-0639-3701-D85192B11233}"/>
              </a:ext>
            </a:extLst>
          </p:cNvPr>
          <p:cNvSpPr>
            <a:spLocks noGrp="1"/>
          </p:cNvSpPr>
          <p:nvPr>
            <p:ph idx="1"/>
          </p:nvPr>
        </p:nvSpPr>
        <p:spPr>
          <a:xfrm>
            <a:off x="1103312" y="1767790"/>
            <a:ext cx="9979495" cy="4459445"/>
          </a:xfrm>
        </p:spPr>
        <p:txBody>
          <a:bodyPr>
            <a:normAutofit/>
          </a:bodyPr>
          <a:lstStyle/>
          <a:p>
            <a:pPr>
              <a:lnSpc>
                <a:spcPct val="107000"/>
              </a:lnSpc>
              <a:spcAft>
                <a:spcPts val="800"/>
              </a:spcAft>
            </a:pPr>
            <a:r>
              <a:rPr lang="cs-CZ" sz="1800" b="1" kern="100" dirty="0">
                <a:effectLst/>
                <a:ea typeface="Aptos" panose="020B0004020202020204" pitchFamily="34" charset="0"/>
                <a:cs typeface="Times New Roman" panose="02020603050405020304" pitchFamily="18" charset="0"/>
              </a:rPr>
              <a:t>rozhodnutí o výši plnění může též záviset na úvaze soudu § 136 o.s.ř., viz nálezy  Ústavního soudu </a:t>
            </a:r>
            <a:r>
              <a:rPr lang="cs-CZ" sz="1800" b="1" kern="100" dirty="0" err="1">
                <a:effectLst/>
                <a:ea typeface="Aptos" panose="020B0004020202020204" pitchFamily="34" charset="0"/>
                <a:cs typeface="Times New Roman" panose="02020603050405020304" pitchFamily="18" charset="0"/>
              </a:rPr>
              <a:t>sp</a:t>
            </a:r>
            <a:r>
              <a:rPr lang="cs-CZ" sz="1800" b="1" kern="100" dirty="0">
                <a:effectLst/>
                <a:ea typeface="Aptos" panose="020B0004020202020204" pitchFamily="34" charset="0"/>
                <a:cs typeface="Times New Roman" panose="02020603050405020304" pitchFamily="18" charset="0"/>
              </a:rPr>
              <a:t>. zn. I. ÚS 1310/09 a I. ÚS 1505/08 </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při aplikaci § 142 odst. 3 o. s. ř. právo na náhradu nákladů řízení z částky, která byla plněna po podání žaloby - viz </a:t>
            </a:r>
            <a:r>
              <a:rPr lang="cs-CZ" sz="1800" b="1" kern="100" dirty="0">
                <a:effectLst/>
                <a:ea typeface="Aptos" panose="020B0004020202020204" pitchFamily="34" charset="0"/>
                <a:cs typeface="Times New Roman" panose="02020603050405020304" pitchFamily="18" charset="0"/>
              </a:rPr>
              <a:t>usnesení Nejvyššího soudu </a:t>
            </a:r>
            <a:r>
              <a:rPr lang="cs-CZ" sz="1800" b="1" kern="100" dirty="0" err="1">
                <a:effectLst/>
                <a:ea typeface="Aptos" panose="020B0004020202020204" pitchFamily="34" charset="0"/>
                <a:cs typeface="Times New Roman" panose="02020603050405020304" pitchFamily="18" charset="0"/>
              </a:rPr>
              <a:t>sp</a:t>
            </a:r>
            <a:r>
              <a:rPr lang="cs-CZ" sz="1800" b="1" kern="100" dirty="0">
                <a:effectLst/>
                <a:ea typeface="Aptos" panose="020B0004020202020204" pitchFamily="34" charset="0"/>
                <a:cs typeface="Times New Roman" panose="02020603050405020304" pitchFamily="18" charset="0"/>
              </a:rPr>
              <a:t>. zn. 25 </a:t>
            </a:r>
            <a:r>
              <a:rPr lang="cs-CZ" sz="1800" b="1" kern="100" dirty="0" err="1">
                <a:effectLst/>
                <a:ea typeface="Aptos" panose="020B0004020202020204" pitchFamily="34" charset="0"/>
                <a:cs typeface="Times New Roman" panose="02020603050405020304" pitchFamily="18" charset="0"/>
              </a:rPr>
              <a:t>Cdo</a:t>
            </a:r>
            <a:r>
              <a:rPr lang="cs-CZ" sz="1800" b="1" kern="100" dirty="0">
                <a:effectLst/>
                <a:ea typeface="Aptos" panose="020B0004020202020204" pitchFamily="34" charset="0"/>
                <a:cs typeface="Times New Roman" panose="02020603050405020304" pitchFamily="18" charset="0"/>
              </a:rPr>
              <a:t> 3974/2015</a:t>
            </a:r>
          </a:p>
          <a:p>
            <a:pPr>
              <a:lnSpc>
                <a:spcPct val="107000"/>
              </a:lnSpc>
              <a:spcAft>
                <a:spcPts val="800"/>
              </a:spcAft>
            </a:pPr>
            <a:r>
              <a:rPr lang="cs-CZ" sz="1800" b="1" kern="100" dirty="0">
                <a:effectLst/>
                <a:ea typeface="Aptos" panose="020B0004020202020204" pitchFamily="34" charset="0"/>
                <a:cs typeface="Times New Roman" panose="02020603050405020304" pitchFamily="18" charset="0"/>
              </a:rPr>
              <a:t>rozsudek Nejvyššího soudu ČSR </a:t>
            </a:r>
            <a:r>
              <a:rPr lang="cs-CZ" sz="1800" b="1" kern="100" dirty="0" err="1">
                <a:effectLst/>
                <a:ea typeface="Aptos" panose="020B0004020202020204" pitchFamily="34" charset="0"/>
                <a:cs typeface="Times New Roman" panose="02020603050405020304" pitchFamily="18" charset="0"/>
              </a:rPr>
              <a:t>sp</a:t>
            </a:r>
            <a:r>
              <a:rPr lang="cs-CZ" sz="1800" b="1" kern="100" dirty="0">
                <a:effectLst/>
                <a:ea typeface="Aptos" panose="020B0004020202020204" pitchFamily="34" charset="0"/>
                <a:cs typeface="Times New Roman" panose="02020603050405020304" pitchFamily="18" charset="0"/>
              </a:rPr>
              <a:t>. zn. 5 </a:t>
            </a:r>
            <a:r>
              <a:rPr lang="cs-CZ" sz="1800" b="1" kern="100" dirty="0" err="1">
                <a:effectLst/>
                <a:ea typeface="Aptos" panose="020B0004020202020204" pitchFamily="34" charset="0"/>
                <a:cs typeface="Times New Roman" panose="02020603050405020304" pitchFamily="18" charset="0"/>
              </a:rPr>
              <a:t>Cz</a:t>
            </a:r>
            <a:r>
              <a:rPr lang="cs-CZ" sz="1800" b="1" kern="100" dirty="0">
                <a:effectLst/>
                <a:ea typeface="Aptos" panose="020B0004020202020204" pitchFamily="34" charset="0"/>
                <a:cs typeface="Times New Roman" panose="02020603050405020304" pitchFamily="18" charset="0"/>
              </a:rPr>
              <a:t> 11/75, </a:t>
            </a:r>
            <a:r>
              <a:rPr lang="cs-CZ" sz="1800" kern="100" dirty="0">
                <a:effectLst/>
                <a:ea typeface="Aptos" panose="020B0004020202020204" pitchFamily="34" charset="0"/>
                <a:cs typeface="Times New Roman" panose="02020603050405020304" pitchFamily="18" charset="0"/>
              </a:rPr>
              <a:t>který uvádí, že ustanovení § 142 odst. 3 o. s. ř. se nepoužije, pokud je znalecký posudek prováděn jen k doložení základu uplatňovaného nároku,</a:t>
            </a:r>
          </a:p>
          <a:p>
            <a:pPr marL="0" indent="0">
              <a:lnSpc>
                <a:spcPct val="107000"/>
              </a:lnSpc>
              <a:spcAft>
                <a:spcPts val="800"/>
              </a:spcAft>
              <a:buNone/>
            </a:pPr>
            <a:endParaRPr lang="cs-CZ"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endParaRPr lang="cs-CZ" sz="18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cs-CZ" sz="2000" b="1" dirty="0"/>
          </a:p>
        </p:txBody>
      </p:sp>
    </p:spTree>
    <p:extLst>
      <p:ext uri="{BB962C8B-B14F-4D97-AF65-F5344CB8AC3E}">
        <p14:creationId xmlns:p14="http://schemas.microsoft.com/office/powerpoint/2010/main" val="117170739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5A487-7CC0-9F67-FE21-B8349710E278}"/>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D2C8BAF5-39AB-8111-CE1A-B6B8BF10392E}"/>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6E417E7F-F342-2971-8770-0389C03C6AA3}"/>
              </a:ext>
            </a:extLst>
          </p:cNvPr>
          <p:cNvSpPr>
            <a:spLocks noGrp="1"/>
          </p:cNvSpPr>
          <p:nvPr>
            <p:ph idx="1"/>
          </p:nvPr>
        </p:nvSpPr>
        <p:spPr>
          <a:xfrm>
            <a:off x="1103312" y="1767790"/>
            <a:ext cx="9979495" cy="4459445"/>
          </a:xfrm>
        </p:spPr>
        <p:txBody>
          <a:bodyPr>
            <a:normAutofit/>
          </a:bodyPr>
          <a:lstStyle/>
          <a:p>
            <a:pPr marL="0" indent="0">
              <a:lnSpc>
                <a:spcPct val="107000"/>
              </a:lnSpc>
              <a:spcAft>
                <a:spcPts val="800"/>
              </a:spcAft>
              <a:buNone/>
            </a:pPr>
            <a:r>
              <a:rPr lang="cs-CZ" sz="1800" b="1" kern="100" dirty="0">
                <a:effectLst/>
                <a:latin typeface="Aptos" panose="020B0004020202020204" pitchFamily="34" charset="0"/>
                <a:ea typeface="Aptos" panose="020B0004020202020204" pitchFamily="34" charset="0"/>
                <a:cs typeface="Times New Roman" panose="02020603050405020304" pitchFamily="18" charset="0"/>
              </a:rPr>
              <a:t>Výzva před žalobou</a:t>
            </a:r>
          </a:p>
          <a:p>
            <a:pPr marL="0" indent="0">
              <a:lnSpc>
                <a:spcPct val="107000"/>
              </a:lnSpc>
              <a:spcAft>
                <a:spcPts val="800"/>
              </a:spcAft>
              <a:buNone/>
            </a:pPr>
            <a:endParaRPr lang="cs-CZ" sz="1800" b="1" kern="100" dirty="0">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endParaRPr lang="cs-CZ" sz="1800" b="1"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nSpc>
                <a:spcPct val="107000"/>
              </a:lnSpc>
              <a:spcAft>
                <a:spcPts val="800"/>
              </a:spcAft>
              <a:buNone/>
            </a:pPr>
            <a:endParaRPr lang="cs-CZ" sz="1800" b="1" kern="100" dirty="0">
              <a:effectLst/>
              <a:latin typeface="Aptos" panose="020B0004020202020204" pitchFamily="34" charset="0"/>
              <a:ea typeface="Aptos" panose="020B0004020202020204" pitchFamily="34" charset="0"/>
              <a:cs typeface="Times New Roman" panose="02020603050405020304" pitchFamily="18" charset="0"/>
            </a:endParaRPr>
          </a:p>
          <a:p>
            <a:pPr algn="just">
              <a:lnSpc>
                <a:spcPct val="107000"/>
              </a:lnSpc>
              <a:spcAft>
                <a:spcPts val="800"/>
              </a:spcAft>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buNone/>
            </a:pPr>
            <a:endParaRPr lang="cs-CZ" sz="2000" b="1" dirty="0"/>
          </a:p>
        </p:txBody>
      </p:sp>
      <p:sp>
        <p:nvSpPr>
          <p:cNvPr id="5" name="TextovéPole 4">
            <a:extLst>
              <a:ext uri="{FF2B5EF4-FFF2-40B4-BE49-F238E27FC236}">
                <a16:creationId xmlns:a16="http://schemas.microsoft.com/office/drawing/2014/main" id="{05A7FE7E-E898-A88A-DD33-8D4CA301B986}"/>
              </a:ext>
            </a:extLst>
          </p:cNvPr>
          <p:cNvSpPr txBox="1"/>
          <p:nvPr/>
        </p:nvSpPr>
        <p:spPr>
          <a:xfrm>
            <a:off x="1204957" y="2162086"/>
            <a:ext cx="7941179" cy="4778488"/>
          </a:xfrm>
          <a:prstGeom prst="rect">
            <a:avLst/>
          </a:prstGeom>
          <a:noFill/>
        </p:spPr>
        <p:txBody>
          <a:bodyPr wrap="square">
            <a:spAutoFit/>
          </a:bodyPr>
          <a:lstStyle/>
          <a:p>
            <a:pPr algn="just">
              <a:lnSpc>
                <a:spcPct val="107000"/>
              </a:lnSpc>
              <a:spcAft>
                <a:spcPts val="800"/>
              </a:spcAft>
            </a:pPr>
            <a:r>
              <a:rPr lang="cs-CZ" sz="1400" kern="100" dirty="0">
                <a:effectLst/>
                <a:latin typeface="+mj-lt"/>
                <a:ea typeface="Aptos" panose="020B0004020202020204" pitchFamily="34" charset="0"/>
                <a:cs typeface="Times New Roman" panose="02020603050405020304" pitchFamily="18" charset="0"/>
              </a:rPr>
              <a:t>Žalobce, který měl úspěch v řízení o splnění povinnosti, má právo na náhradu nákladů řízení proti žalovanému, jen jestliže žalovanému ve lhůtě nejméně 7 dnů před podáním návrhu na zahájení řízení zaslal na adresu pro doručování, případně na poslední známou adresu výzvu k plnění.</a:t>
            </a:r>
            <a:endParaRPr lang="cs-CZ" sz="1400" kern="100" dirty="0">
              <a:latin typeface="+mj-lt"/>
              <a:ea typeface="Aptos" panose="020B0004020202020204" pitchFamily="34" charset="0"/>
              <a:cs typeface="Times New Roman" panose="02020603050405020304" pitchFamily="18" charset="0"/>
            </a:endParaRPr>
          </a:p>
          <a:p>
            <a:pPr algn="just">
              <a:lnSpc>
                <a:spcPct val="107000"/>
              </a:lnSpc>
              <a:spcAft>
                <a:spcPts val="800"/>
              </a:spcAft>
            </a:pPr>
            <a:r>
              <a:rPr lang="cs-CZ" sz="1400" kern="100" dirty="0">
                <a:effectLst/>
                <a:latin typeface="+mj-lt"/>
                <a:ea typeface="Aptos" panose="020B0004020202020204" pitchFamily="34" charset="0"/>
                <a:cs typeface="Times New Roman" panose="02020603050405020304" pitchFamily="18" charset="0"/>
              </a:rPr>
              <a:t>Jsou-li tu důvody hodné zvláštního zřetele, může soud výjimečně náhradu nákladů řízení zcela nebo zčásti žalobci přiznat i v případě, že žalobce žalovanému výzvu k plnění nezaslal.</a:t>
            </a:r>
          </a:p>
          <a:p>
            <a:pPr>
              <a:lnSpc>
                <a:spcPct val="107000"/>
              </a:lnSpc>
              <a:spcAft>
                <a:spcPts val="800"/>
              </a:spcAft>
            </a:pPr>
            <a:r>
              <a:rPr lang="cs-CZ" sz="1400" kern="100" dirty="0">
                <a:effectLst/>
                <a:latin typeface="+mj-lt"/>
                <a:ea typeface="Aptos" panose="020B0004020202020204" pitchFamily="34" charset="0"/>
                <a:cs typeface="Times New Roman" panose="02020603050405020304" pitchFamily="18" charset="0"/>
              </a:rPr>
              <a:t>Nejvyšší soud v rozsudku ze dne 3. 6. 2016, </a:t>
            </a:r>
            <a:r>
              <a:rPr lang="cs-CZ" sz="1400" kern="100" dirty="0" err="1">
                <a:effectLst/>
                <a:latin typeface="+mj-lt"/>
                <a:ea typeface="Aptos" panose="020B0004020202020204" pitchFamily="34" charset="0"/>
                <a:cs typeface="Times New Roman" panose="02020603050405020304" pitchFamily="18" charset="0"/>
              </a:rPr>
              <a:t>sp</a:t>
            </a:r>
            <a:r>
              <a:rPr lang="cs-CZ" sz="1400" kern="100" dirty="0">
                <a:effectLst/>
                <a:latin typeface="+mj-lt"/>
                <a:ea typeface="Aptos" panose="020B0004020202020204" pitchFamily="34" charset="0"/>
                <a:cs typeface="Times New Roman" panose="02020603050405020304" pitchFamily="18" charset="0"/>
              </a:rPr>
              <a:t>. zn. </a:t>
            </a:r>
            <a:r>
              <a:rPr lang="cs-CZ" sz="1400" b="1" kern="100" dirty="0">
                <a:effectLst/>
                <a:latin typeface="+mj-lt"/>
                <a:ea typeface="Aptos" panose="020B0004020202020204" pitchFamily="34" charset="0"/>
                <a:cs typeface="Times New Roman" panose="02020603050405020304" pitchFamily="18" charset="0"/>
              </a:rPr>
              <a:t>21 </a:t>
            </a:r>
            <a:r>
              <a:rPr lang="cs-CZ" sz="1400" b="1" kern="100" dirty="0" err="1">
                <a:effectLst/>
                <a:latin typeface="+mj-lt"/>
                <a:ea typeface="Aptos" panose="020B0004020202020204" pitchFamily="34" charset="0"/>
                <a:cs typeface="Times New Roman" panose="02020603050405020304" pitchFamily="18" charset="0"/>
              </a:rPr>
              <a:t>Cdo</a:t>
            </a:r>
            <a:r>
              <a:rPr lang="cs-CZ" sz="1400" b="1" kern="100" dirty="0">
                <a:effectLst/>
                <a:latin typeface="+mj-lt"/>
                <a:ea typeface="Aptos" panose="020B0004020202020204" pitchFamily="34" charset="0"/>
                <a:cs typeface="Times New Roman" panose="02020603050405020304" pitchFamily="18" charset="0"/>
              </a:rPr>
              <a:t> 582/2015</a:t>
            </a:r>
            <a:r>
              <a:rPr lang="cs-CZ" sz="1400" kern="100" dirty="0">
                <a:effectLst/>
                <a:latin typeface="+mj-lt"/>
                <a:ea typeface="Aptos" panose="020B0004020202020204" pitchFamily="34" charset="0"/>
                <a:cs typeface="Times New Roman" panose="02020603050405020304" pitchFamily="18" charset="0"/>
              </a:rPr>
              <a:t>, označil za ustálenou praxi závěr, že soud při rozhodování o náhradě nákladů řízení musí posuzovat (i) zda žalobce zákonem stanoveným způsobem vyzval žalovaného k plnění, jakož i (</a:t>
            </a:r>
            <a:r>
              <a:rPr lang="cs-CZ" sz="1400" kern="100" dirty="0" err="1">
                <a:effectLst/>
                <a:latin typeface="+mj-lt"/>
                <a:ea typeface="Aptos" panose="020B0004020202020204" pitchFamily="34" charset="0"/>
                <a:cs typeface="Times New Roman" panose="02020603050405020304" pitchFamily="18" charset="0"/>
              </a:rPr>
              <a:t>ii</a:t>
            </a:r>
            <a:r>
              <a:rPr lang="cs-CZ" sz="1400" kern="100" dirty="0">
                <a:effectLst/>
                <a:latin typeface="+mj-lt"/>
                <a:ea typeface="Aptos" panose="020B0004020202020204" pitchFamily="34" charset="0"/>
                <a:cs typeface="Times New Roman" panose="02020603050405020304" pitchFamily="18" charset="0"/>
              </a:rPr>
              <a:t>) přihlížet k dalším okolnostem konkrétního případu, především (a) k povaze (a výši) uplatněné pohledávky, (b) k postoji dlužníka k (následně) uplatněné pohledávce, jakož i (c) k reakci dlužníka na zahájení soudního řízení a doručení žaloby. </a:t>
            </a:r>
          </a:p>
          <a:p>
            <a:pPr>
              <a:lnSpc>
                <a:spcPct val="107000"/>
              </a:lnSpc>
              <a:spcAft>
                <a:spcPts val="800"/>
              </a:spcAft>
            </a:pPr>
            <a:r>
              <a:rPr lang="cs-CZ" sz="1400" kern="100" dirty="0">
                <a:effectLst/>
                <a:latin typeface="+mj-lt"/>
                <a:ea typeface="Aptos" panose="020B0004020202020204" pitchFamily="34" charset="0"/>
                <a:cs typeface="Times New Roman" panose="02020603050405020304" pitchFamily="18" charset="0"/>
              </a:rPr>
              <a:t>„..</a:t>
            </a:r>
            <a:r>
              <a:rPr lang="cs-CZ" sz="1400" i="1" kern="100" dirty="0">
                <a:effectLst/>
                <a:latin typeface="+mj-lt"/>
                <a:ea typeface="Aptos" panose="020B0004020202020204" pitchFamily="34" charset="0"/>
                <a:cs typeface="Times New Roman" panose="02020603050405020304" pitchFamily="18" charset="0"/>
              </a:rPr>
              <a:t>absence předžalobní výzvy zásadně nebude mít za následek nepřiznání náhrady nákladů řízení v případech, kdy </a:t>
            </a:r>
            <a:r>
              <a:rPr lang="cs-CZ" sz="1400" b="1" i="1" kern="100" dirty="0">
                <a:effectLst/>
                <a:latin typeface="+mj-lt"/>
                <a:ea typeface="Aptos" panose="020B0004020202020204" pitchFamily="34" charset="0"/>
                <a:cs typeface="Times New Roman" panose="02020603050405020304" pitchFamily="18" charset="0"/>
              </a:rPr>
              <a:t>dlužník ani po doručení žaloby dluh nezaplatí</a:t>
            </a:r>
            <a:r>
              <a:rPr lang="cs-CZ" sz="1400" i="1" kern="100" dirty="0">
                <a:effectLst/>
                <a:latin typeface="+mj-lt"/>
                <a:ea typeface="Aptos" panose="020B0004020202020204" pitchFamily="34" charset="0"/>
                <a:cs typeface="Times New Roman" panose="02020603050405020304" pitchFamily="18" charset="0"/>
              </a:rPr>
              <a:t>, popř. jinak nepřivodí jeho zánik (např. započtením)“</a:t>
            </a:r>
            <a:endParaRPr lang="cs-CZ" sz="1400" kern="100" dirty="0">
              <a:effectLst/>
              <a:latin typeface="+mj-lt"/>
              <a:ea typeface="Aptos" panose="020B0004020202020204" pitchFamily="34" charset="0"/>
              <a:cs typeface="Times New Roman" panose="02020603050405020304" pitchFamily="18" charset="0"/>
            </a:endParaRPr>
          </a:p>
          <a:p>
            <a:pPr>
              <a:lnSpc>
                <a:spcPct val="107000"/>
              </a:lnSpc>
              <a:spcAft>
                <a:spcPts val="800"/>
              </a:spcAft>
            </a:pPr>
            <a:r>
              <a:rPr lang="cs-CZ" sz="1400" kern="100" dirty="0">
                <a:effectLst/>
                <a:latin typeface="+mj-lt"/>
                <a:ea typeface="Aptos" panose="020B0004020202020204" pitchFamily="34" charset="0"/>
                <a:cs typeface="Times New Roman" panose="02020603050405020304" pitchFamily="18" charset="0"/>
              </a:rPr>
              <a:t> </a:t>
            </a:r>
          </a:p>
          <a:p>
            <a:pPr algn="just">
              <a:lnSpc>
                <a:spcPct val="107000"/>
              </a:lnSpc>
              <a:spcAft>
                <a:spcPts val="800"/>
              </a:spcAft>
            </a:pPr>
            <a:endParaRPr lang="cs-CZ"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8081882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 náklady řízení </a:t>
            </a:r>
          </a:p>
          <a:p>
            <a:pPr lvl="1"/>
            <a:r>
              <a:rPr lang="cs-CZ" sz="2000" dirty="0"/>
              <a:t> § 146 – žádný nemá právo na náklady – zastaveno (nikoliv při zpětvzetí); skončilo smírem</a:t>
            </a:r>
          </a:p>
          <a:p>
            <a:pPr lvl="1"/>
            <a:r>
              <a:rPr lang="cs-CZ" sz="2000" dirty="0"/>
              <a:t>§ 150 – nepřiznání nákladů řízení  (I. ÚS 3344/12, IV.ÚS474/13)</a:t>
            </a:r>
          </a:p>
          <a:p>
            <a:pPr lvl="1"/>
            <a:r>
              <a:rPr lang="cs-CZ" sz="2000" dirty="0"/>
              <a:t>§ 138 – žádost o osvobození od soudních poplatků</a:t>
            </a:r>
          </a:p>
        </p:txBody>
      </p:sp>
    </p:spTree>
    <p:extLst>
      <p:ext uri="{BB962C8B-B14F-4D97-AF65-F5344CB8AC3E}">
        <p14:creationId xmlns:p14="http://schemas.microsoft.com/office/powerpoint/2010/main" val="3947989899"/>
      </p:ext>
    </p:extLst>
  </p:cSld>
  <p:clrMapOvr>
    <a:overrideClrMapping bg1="lt1" tx1="dk1" bg2="lt2" tx2="dk2" accent1="accent1" accent2="accent2" accent3="accent3" accent4="accent4" accent5="accent5" accent6="accent6" hlink="hlink" folHlink="folHlink"/>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B8C5E-E03C-605A-90BF-6E7F1B6E712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2EBCD176-BF59-03DF-7590-749BEA91D44D}"/>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E82D8978-2113-4C02-3E4F-FA94B299A1DE}"/>
              </a:ext>
            </a:extLst>
          </p:cNvPr>
          <p:cNvSpPr>
            <a:spLocks noGrp="1"/>
          </p:cNvSpPr>
          <p:nvPr>
            <p:ph idx="1"/>
          </p:nvPr>
        </p:nvSpPr>
        <p:spPr>
          <a:xfrm>
            <a:off x="1103312" y="1767790"/>
            <a:ext cx="9979495" cy="4459445"/>
          </a:xfrm>
        </p:spPr>
        <p:txBody>
          <a:bodyPr>
            <a:normAutofit/>
          </a:bodyPr>
          <a:lstStyle/>
          <a:p>
            <a:pPr algn="just">
              <a:lnSpc>
                <a:spcPct val="107000"/>
              </a:lnSpc>
              <a:spcAft>
                <a:spcPts val="800"/>
              </a:spcAft>
            </a:pPr>
            <a:endParaRPr lang="cs-CZ" sz="1800" kern="100" dirty="0">
              <a:effectLst/>
              <a:ea typeface="Aptos" panose="020B0004020202020204" pitchFamily="34" charset="0"/>
              <a:cs typeface="Times New Roman" panose="02020603050405020304" pitchFamily="18" charset="0"/>
            </a:endParaRP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Žádný z účastníků nemá právo na náhradu nákladů řízení podle jeho výsledku, jestliže řízení </a:t>
            </a:r>
            <a:r>
              <a:rPr lang="cs-CZ" sz="1800" b="1" kern="100" dirty="0">
                <a:effectLst/>
                <a:ea typeface="Aptos" panose="020B0004020202020204" pitchFamily="34" charset="0"/>
                <a:cs typeface="Times New Roman" panose="02020603050405020304" pitchFamily="18" charset="0"/>
              </a:rPr>
              <a:t>skončilo smírem</a:t>
            </a:r>
            <a:r>
              <a:rPr lang="cs-CZ" sz="1800" kern="100" dirty="0">
                <a:effectLst/>
                <a:ea typeface="Aptos" panose="020B0004020202020204" pitchFamily="34" charset="0"/>
                <a:cs typeface="Times New Roman" panose="02020603050405020304" pitchFamily="18" charset="0"/>
              </a:rPr>
              <a:t>, pokud v něm nebylo o náhradě nákladů ujednáno něco jiného; </a:t>
            </a:r>
            <a:r>
              <a:rPr lang="cs-CZ" sz="1800" b="1" kern="100" dirty="0">
                <a:effectLst/>
                <a:ea typeface="Aptos" panose="020B0004020202020204" pitchFamily="34" charset="0"/>
                <a:cs typeface="Times New Roman" panose="02020603050405020304" pitchFamily="18" charset="0"/>
              </a:rPr>
              <a:t>bylo zastaveno.</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Jestliže některý z účastníků </a:t>
            </a:r>
            <a:r>
              <a:rPr lang="cs-CZ" sz="1800" b="1" kern="100" dirty="0">
                <a:effectLst/>
                <a:ea typeface="Aptos" panose="020B0004020202020204" pitchFamily="34" charset="0"/>
                <a:cs typeface="Times New Roman" panose="02020603050405020304" pitchFamily="18" charset="0"/>
              </a:rPr>
              <a:t>zavinil, </a:t>
            </a:r>
            <a:r>
              <a:rPr lang="cs-CZ" sz="1800" kern="100" dirty="0">
                <a:effectLst/>
                <a:ea typeface="Aptos" panose="020B0004020202020204" pitchFamily="34" charset="0"/>
                <a:cs typeface="Times New Roman" panose="02020603050405020304" pitchFamily="18" charset="0"/>
              </a:rPr>
              <a:t>že řízení muselo být zastaveno, je povinen hradit jeho náklady. Byl-li však pro chování žalovaného (jiného účastníka řízení) vzat zpět návrh, který byl podán důvodně, je povinen hradit náklady řízení žalovaný (jiný účastník řízení).</a:t>
            </a:r>
          </a:p>
          <a:p>
            <a:pPr algn="just">
              <a:lnSpc>
                <a:spcPct val="107000"/>
              </a:lnSpc>
              <a:spcAft>
                <a:spcPts val="800"/>
              </a:spcAft>
            </a:pPr>
            <a:r>
              <a:rPr lang="cs-CZ" sz="1800" b="1" kern="100" dirty="0">
                <a:effectLst/>
                <a:ea typeface="Aptos" panose="020B0004020202020204" pitchFamily="34" charset="0"/>
                <a:cs typeface="Times New Roman" panose="02020603050405020304" pitchFamily="18" charset="0"/>
              </a:rPr>
              <a:t>Odmítne-li soud žalobu </a:t>
            </a:r>
            <a:r>
              <a:rPr lang="cs-CZ" sz="1800" kern="100" dirty="0">
                <a:effectLst/>
                <a:ea typeface="Aptos" panose="020B0004020202020204" pitchFamily="34" charset="0"/>
                <a:cs typeface="Times New Roman" panose="02020603050405020304" pitchFamily="18" charset="0"/>
              </a:rPr>
              <a:t>nebo jiný návrh na zahájení řízení, je žalobce (navrhovatel) povinen nahradit ostatním účastníkům jejich náklady.</a:t>
            </a:r>
          </a:p>
          <a:p>
            <a:pPr marL="0" indent="0">
              <a:buNone/>
            </a:pPr>
            <a:endParaRPr lang="cs-CZ" sz="2000" b="1" dirty="0"/>
          </a:p>
        </p:txBody>
      </p:sp>
    </p:spTree>
    <p:extLst>
      <p:ext uri="{BB962C8B-B14F-4D97-AF65-F5344CB8AC3E}">
        <p14:creationId xmlns:p14="http://schemas.microsoft.com/office/powerpoint/2010/main" val="7036700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5369EDA2-1A72-489C-A4F0-C78301E38018}"/>
              </a:ext>
            </a:extLst>
          </p:cNvPr>
          <p:cNvSpPr>
            <a:spLocks noGrp="1"/>
          </p:cNvSpPr>
          <p:nvPr>
            <p:ph type="title"/>
          </p:nvPr>
        </p:nvSpPr>
        <p:spPr>
          <a:xfrm>
            <a:off x="1103312" y="452718"/>
            <a:ext cx="8947522" cy="1400530"/>
          </a:xfrm>
        </p:spPr>
        <p:txBody>
          <a:bodyPr anchor="ctr">
            <a:normAutofit/>
          </a:bodyPr>
          <a:lstStyle/>
          <a:p>
            <a:r>
              <a:rPr lang="cs-CZ" b="1">
                <a:solidFill>
                  <a:srgbClr val="FFFFFF"/>
                </a:solidFill>
                <a:latin typeface="Arial" panose="020B0604020202020204" pitchFamily="34" charset="0"/>
                <a:cs typeface="Arial" panose="020B0604020202020204" pitchFamily="34" charset="0"/>
              </a:rPr>
              <a:t>II.ÚS 4206/17 ze dne 10.4.2018</a:t>
            </a:r>
          </a:p>
        </p:txBody>
      </p:sp>
      <p:sp>
        <p:nvSpPr>
          <p:cNvPr id="3" name="Zástupný obsah 2">
            <a:extLst>
              <a:ext uri="{FF2B5EF4-FFF2-40B4-BE49-F238E27FC236}">
                <a16:creationId xmlns:a16="http://schemas.microsoft.com/office/drawing/2014/main" id="{DBE11962-9C69-4F99-89D0-884E82826FE7}"/>
              </a:ext>
            </a:extLst>
          </p:cNvPr>
          <p:cNvSpPr>
            <a:spLocks noGrp="1"/>
          </p:cNvSpPr>
          <p:nvPr>
            <p:ph idx="1"/>
          </p:nvPr>
        </p:nvSpPr>
        <p:spPr>
          <a:xfrm>
            <a:off x="1491271" y="2829641"/>
            <a:ext cx="8946541" cy="3484879"/>
          </a:xfrm>
        </p:spPr>
        <p:txBody>
          <a:bodyPr>
            <a:normAutofit/>
          </a:bodyPr>
          <a:lstStyle/>
          <a:p>
            <a:pPr>
              <a:lnSpc>
                <a:spcPct val="90000"/>
              </a:lnSpc>
            </a:pPr>
            <a:r>
              <a:rPr lang="cs-CZ" sz="1700" dirty="0"/>
              <a:t>Při výkladu práva je třeba předpokládat, že jedinci (zpravidla) jednají, resp. snaží se jednat racionálně. V případě soudního řízení se tato racionalita projevuje rovněž ve zvažování transakčních nákladů s tímto řízením spojených. Ještě před jeho zahájením (resp. i v jeho průběhu) je proto součástí úvahy, zda toto řízení vůbec zahájit - a poté je dále vést - také zohlednění nákladů, které toto řízení bude obnášet, přičemž součástí těchto nákladů je i soudní poplatek. Pokud se pak účastníci řízení domluví na uzavření smíru, je součástí této dohody rovněž dohoda o nákladech řízení. Zcela nepředvídatelné a nikterak dopředu </a:t>
            </a:r>
            <a:r>
              <a:rPr lang="cs-CZ" sz="1700" b="1" dirty="0"/>
              <a:t>nesignalizované rozhodnutí soudu</a:t>
            </a:r>
            <a:r>
              <a:rPr lang="cs-CZ" sz="1700" dirty="0"/>
              <a:t>, který tento </a:t>
            </a:r>
            <a:r>
              <a:rPr lang="cs-CZ" sz="1700" b="1" dirty="0"/>
              <a:t>smír sice schválí</a:t>
            </a:r>
            <a:r>
              <a:rPr lang="cs-CZ" sz="1700" dirty="0"/>
              <a:t>, </a:t>
            </a:r>
            <a:r>
              <a:rPr lang="cs-CZ" sz="1700" b="1" dirty="0"/>
              <a:t>avšak</a:t>
            </a:r>
            <a:r>
              <a:rPr lang="cs-CZ" sz="1700" dirty="0"/>
              <a:t> současně žalobci </a:t>
            </a:r>
            <a:r>
              <a:rPr lang="cs-CZ" sz="1700" b="1" dirty="0"/>
              <a:t>stanoví povinnost zaplatit vysoký doplatek soudního poplatku</a:t>
            </a:r>
            <a:r>
              <a:rPr lang="cs-CZ" sz="1700" dirty="0"/>
              <a:t>, je tak ve zjevném rozporu s touto racionalitou jednání účastníků řízení, neboť dodatečně mění „pravidla hry“, z nichž při svých úvahách a jednotlivých procesních krocích vycházeli. </a:t>
            </a:r>
          </a:p>
        </p:txBody>
      </p:sp>
    </p:spTree>
    <p:extLst>
      <p:ext uri="{BB962C8B-B14F-4D97-AF65-F5344CB8AC3E}">
        <p14:creationId xmlns:p14="http://schemas.microsoft.com/office/powerpoint/2010/main" val="3659675505"/>
      </p:ext>
    </p:extLst>
  </p:cSld>
  <p:clrMapOvr>
    <a:overrideClrMapping bg1="lt1" tx1="dk1" bg2="lt2" tx2="dk2" accent1="accent1" accent2="accent2" accent3="accent3" accent4="accent4" accent5="accent5" accent6="accent6" hlink="hlink" folHlink="folHlink"/>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0CA59-4770-F749-FEA0-B6C08E2E35C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A8C0C5C1-90C7-594B-F6AC-8B26283C9809}"/>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938B40D7-24EF-A8E9-2EAF-D582F100B949}"/>
              </a:ext>
            </a:extLst>
          </p:cNvPr>
          <p:cNvSpPr>
            <a:spLocks noGrp="1"/>
          </p:cNvSpPr>
          <p:nvPr>
            <p:ph idx="1"/>
          </p:nvPr>
        </p:nvSpPr>
        <p:spPr>
          <a:xfrm>
            <a:off x="931492" y="1853248"/>
            <a:ext cx="9979495" cy="4459445"/>
          </a:xfrm>
        </p:spPr>
        <p:txBody>
          <a:bodyPr>
            <a:normAutofit fontScale="85000" lnSpcReduction="10000"/>
          </a:bodyPr>
          <a:lstStyle/>
          <a:p>
            <a:pPr marL="0" indent="0" algn="just">
              <a:lnSpc>
                <a:spcPct val="107000"/>
              </a:lnSpc>
              <a:spcAft>
                <a:spcPts val="800"/>
              </a:spcAft>
              <a:buNone/>
            </a:pPr>
            <a:r>
              <a:rPr lang="cs-CZ"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cs-CZ" sz="1800" b="1" kern="100" dirty="0">
                <a:effectLst/>
                <a:ea typeface="Aptos" panose="020B0004020202020204" pitchFamily="34" charset="0"/>
                <a:cs typeface="Times New Roman" panose="02020603050405020304" pitchFamily="18" charset="0"/>
              </a:rPr>
              <a:t>§ 138 o.s.ř.</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Na návrh může předseda senátu přiznat účastníkovi zčásti osvobození od soudních poplatků, odůvodňují-li to poměry účastníka a </a:t>
            </a:r>
            <a:r>
              <a:rPr lang="cs-CZ" sz="1800" b="1" kern="100" dirty="0">
                <a:effectLst/>
                <a:ea typeface="Aptos" panose="020B0004020202020204" pitchFamily="34" charset="0"/>
                <a:cs typeface="Times New Roman" panose="02020603050405020304" pitchFamily="18" charset="0"/>
              </a:rPr>
              <a:t>nejde-li o svévolné nebo zřejmě bezúspěšné uplatňování nebo bránění práva; </a:t>
            </a:r>
            <a:r>
              <a:rPr lang="cs-CZ" sz="1800" kern="100" dirty="0">
                <a:effectLst/>
                <a:ea typeface="Aptos" panose="020B0004020202020204" pitchFamily="34" charset="0"/>
                <a:cs typeface="Times New Roman" panose="02020603050405020304" pitchFamily="18" charset="0"/>
              </a:rPr>
              <a:t>přiznat účastníkovi osvobození od soudních poplatků zcela lze pouze výjimečně, jsou-li proto zvlášť závažné důvody, a toto rozhodnutí musí být odůvodněno. Nerozhodne-li předseda senátu jinak, vztahuje se osvobození na celé řízení a má i zpětnou účinnost; poplatky zaplacené před rozhodnutím o osvobození se však nevracejí.</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Přiznané osvobození předseda senátu </a:t>
            </a:r>
            <a:r>
              <a:rPr lang="cs-CZ" sz="1800" b="1" kern="100" dirty="0">
                <a:effectLst/>
                <a:ea typeface="Aptos" panose="020B0004020202020204" pitchFamily="34" charset="0"/>
                <a:cs typeface="Times New Roman" panose="02020603050405020304" pitchFamily="18" charset="0"/>
              </a:rPr>
              <a:t>kdykoli za řízení odejme, popřípadě i se zpětnou účinností</a:t>
            </a:r>
            <a:r>
              <a:rPr lang="cs-CZ" sz="1800" kern="100" dirty="0">
                <a:effectLst/>
                <a:ea typeface="Aptos" panose="020B0004020202020204" pitchFamily="34" charset="0"/>
                <a:cs typeface="Times New Roman" panose="02020603050405020304" pitchFamily="18" charset="0"/>
              </a:rPr>
              <a:t>, jestliže se do pravomocného skončení řízení ukáže, že poměry účastníka osvobození neodůvodňují, popřípadě neodůvodňovaly.</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Byl-li účastníku osvobozenému od soudních poplatků ustanoven zástupce, vztahuje se osvobození v rozsahu, v jakém bylo přiznáno, i na hotové výdaje zástupce a na odměnu </a:t>
            </a:r>
            <a:r>
              <a:rPr lang="cs-CZ" sz="1800" kern="100" dirty="0">
                <a:effectLst/>
                <a:latin typeface="Aptos" panose="020B0004020202020204" pitchFamily="34" charset="0"/>
                <a:ea typeface="Aptos" panose="020B0004020202020204" pitchFamily="34" charset="0"/>
                <a:cs typeface="Times New Roman" panose="02020603050405020304" pitchFamily="18" charset="0"/>
              </a:rPr>
              <a:t>za zastupování. </a:t>
            </a:r>
          </a:p>
          <a:p>
            <a:pPr marL="0" indent="0" algn="just">
              <a:lnSpc>
                <a:spcPct val="107000"/>
              </a:lnSpc>
              <a:spcAft>
                <a:spcPts val="800"/>
              </a:spcAft>
              <a:buNone/>
            </a:pPr>
            <a:r>
              <a:rPr lang="cs-CZ" sz="18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 </a:t>
            </a: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cs-CZ" sz="2000" dirty="0"/>
          </a:p>
        </p:txBody>
      </p:sp>
    </p:spTree>
    <p:extLst>
      <p:ext uri="{BB962C8B-B14F-4D97-AF65-F5344CB8AC3E}">
        <p14:creationId xmlns:p14="http://schemas.microsoft.com/office/powerpoint/2010/main" val="40082791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A09E1-CFB4-CB29-1749-BE861503D19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464C559-413B-EA83-CE44-8D77B2C7413D}"/>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0E73F057-0ABF-AECB-82D9-D235C6F56AEF}"/>
              </a:ext>
            </a:extLst>
          </p:cNvPr>
          <p:cNvSpPr>
            <a:spLocks noGrp="1"/>
          </p:cNvSpPr>
          <p:nvPr>
            <p:ph idx="1"/>
          </p:nvPr>
        </p:nvSpPr>
        <p:spPr>
          <a:xfrm>
            <a:off x="931492" y="1853248"/>
            <a:ext cx="9979495" cy="4459445"/>
          </a:xfrm>
        </p:spPr>
        <p:txBody>
          <a:bodyPr>
            <a:normAutofit fontScale="62500" lnSpcReduction="20000"/>
          </a:bodyPr>
          <a:lstStyle/>
          <a:p>
            <a:pPr marL="0" indent="0" algn="just">
              <a:lnSpc>
                <a:spcPct val="107000"/>
              </a:lnSpc>
              <a:spcAft>
                <a:spcPts val="800"/>
              </a:spcAft>
              <a:buNone/>
            </a:pPr>
            <a:r>
              <a:rPr lang="cs-CZ" sz="1800" b="1" kern="100" dirty="0">
                <a:effectLst/>
                <a:latin typeface="Aptos" panose="020B0004020202020204" pitchFamily="34" charset="0"/>
                <a:ea typeface="Aptos" panose="020B0004020202020204" pitchFamily="34" charset="0"/>
                <a:cs typeface="Times New Roman" panose="02020603050405020304" pitchFamily="18" charset="0"/>
              </a:rPr>
              <a:t>	</a:t>
            </a:r>
            <a:r>
              <a:rPr lang="cs-CZ" b="1" kern="100" dirty="0">
                <a:effectLst/>
                <a:ea typeface="Aptos" panose="020B0004020202020204" pitchFamily="34" charset="0"/>
                <a:cs typeface="Times New Roman" panose="02020603050405020304" pitchFamily="18" charset="0"/>
              </a:rPr>
              <a:t>§ 150 o.s.ř.</a:t>
            </a:r>
          </a:p>
          <a:p>
            <a:pPr algn="just">
              <a:lnSpc>
                <a:spcPct val="107000"/>
              </a:lnSpc>
              <a:spcAft>
                <a:spcPts val="800"/>
              </a:spcAft>
            </a:pPr>
            <a:r>
              <a:rPr lang="cs-CZ" kern="100" dirty="0">
                <a:effectLst/>
                <a:ea typeface="Aptos" panose="020B0004020202020204" pitchFamily="34" charset="0"/>
                <a:cs typeface="Times New Roman" panose="02020603050405020304" pitchFamily="18" charset="0"/>
              </a:rPr>
              <a:t>Jsou-li tu </a:t>
            </a:r>
            <a:r>
              <a:rPr lang="cs-CZ" b="1" kern="100" dirty="0">
                <a:effectLst/>
                <a:ea typeface="Aptos" panose="020B0004020202020204" pitchFamily="34" charset="0"/>
                <a:cs typeface="Times New Roman" panose="02020603050405020304" pitchFamily="18" charset="0"/>
              </a:rPr>
              <a:t>důvody hodné zvláštního zřetele</a:t>
            </a:r>
            <a:r>
              <a:rPr lang="cs-CZ" kern="100" dirty="0">
                <a:effectLst/>
                <a:ea typeface="Aptos" panose="020B0004020202020204" pitchFamily="34" charset="0"/>
                <a:cs typeface="Times New Roman" panose="02020603050405020304" pitchFamily="18" charset="0"/>
              </a:rPr>
              <a:t>, nebo odmítne-li se účastník bez vážného důvodu zúčastnit prvního setkání s mediátorem nařízeného soudem, nemusí soud výjimečně náhradu nákladů řízení zcela nebo zčásti přiznat.</a:t>
            </a:r>
          </a:p>
          <a:p>
            <a:pPr algn="just"/>
            <a:r>
              <a:rPr lang="cs-CZ" dirty="0">
                <a:effectLst/>
                <a:ea typeface="Times New Roman" panose="02020603050405020304" pitchFamily="18" charset="0"/>
                <a:cs typeface="Times New Roman" panose="02020603050405020304" pitchFamily="18" charset="0"/>
              </a:rPr>
              <a:t>Důvody zvláštního zřetele hodnými vymezil například Nejvyšší soud v usnesení ze dne 29. 08. 2018, </a:t>
            </a:r>
            <a:r>
              <a:rPr lang="cs-CZ" dirty="0" err="1">
                <a:effectLst/>
                <a:ea typeface="Times New Roman" panose="02020603050405020304" pitchFamily="18" charset="0"/>
                <a:cs typeface="Times New Roman" panose="02020603050405020304" pitchFamily="18" charset="0"/>
              </a:rPr>
              <a:t>sp</a:t>
            </a:r>
            <a:r>
              <a:rPr lang="cs-CZ" dirty="0">
                <a:effectLst/>
                <a:ea typeface="Times New Roman" panose="02020603050405020304" pitchFamily="18" charset="0"/>
                <a:cs typeface="Times New Roman" panose="02020603050405020304" pitchFamily="18" charset="0"/>
              </a:rPr>
              <a:t>. zn. 33 </a:t>
            </a:r>
            <a:r>
              <a:rPr lang="cs-CZ" dirty="0" err="1">
                <a:effectLst/>
                <a:ea typeface="Times New Roman" panose="02020603050405020304" pitchFamily="18" charset="0"/>
                <a:cs typeface="Times New Roman" panose="02020603050405020304" pitchFamily="18" charset="0"/>
              </a:rPr>
              <a:t>Cdo</a:t>
            </a:r>
            <a:r>
              <a:rPr lang="cs-CZ" dirty="0">
                <a:effectLst/>
                <a:ea typeface="Times New Roman" panose="02020603050405020304" pitchFamily="18" charset="0"/>
                <a:cs typeface="Times New Roman" panose="02020603050405020304" pitchFamily="18" charset="0"/>
              </a:rPr>
              <a:t> 1529/2015, když uvedl, že: </a:t>
            </a:r>
            <a:r>
              <a:rPr lang="cs-CZ" i="1" dirty="0">
                <a:effectLst/>
                <a:ea typeface="Times New Roman" panose="02020603050405020304" pitchFamily="18" charset="0"/>
                <a:cs typeface="Times New Roman" panose="02020603050405020304" pitchFamily="18" charset="0"/>
              </a:rPr>
              <a:t>„za důvody zvláštního zřetele hodné se považují takové okolnosti, pro které by se jevilo v konkrétním případě nespravedlivým ukládat náhradu nákladů řízení tomu účastníku, který ve věci úspěch neměl, a zároveň by bylo možno spravedlivě požadovat na úspěšném účastníku, aby náklady vynaložené v souvislosti s řízením nesl ze svého (zvažováno může být i jen částečné nepřiznání těchto nákladů). Při zkoumání, zda tu jsou důvody hodné zvláštního zřetele, soud přihlíží v první řadě k majetkovým, sociálním, osobním a dalším poměrům všech účastníků řízení; je třeba přitom vzít na zřetel nejen poměry toho, kdo by měl hradit náklady řízení, ale je nutno také uvážit, jak by se takové rozhodnutí dotklo zejména majetkových poměrů oprávněného účastníka. Významné z hlediska aplikace § 150 o.s.ř. jsou rovněž okolnosti, které vedly k soudnímu uplatnění nároku, postoj účastníků v průběhu řízení a další. Musí jít o takové okolnosti, které mají skutečný vliv na spravedlivost rozhodnutí o náhradě nákladů řízení. Porovnání dopadu uložení povinnosti k náhradě nákladů řízení do majetkových sfér účastníků může mít z hlediska aplikace § 150 o.s.ř. vliv pouze tehdy, přistupují-li ke skutečnosti, že by jejich přiznání přivodilo jednomu účastníku větší újmu, než účastníku druhému, okolnosti další.“</a:t>
            </a:r>
            <a:endParaRPr lang="cs-CZ" dirty="0">
              <a:effectLst/>
              <a:ea typeface="Times New Roman" panose="02020603050405020304" pitchFamily="18" charset="0"/>
              <a:cs typeface="Times New Roman" panose="02020603050405020304" pitchFamily="18" charset="0"/>
            </a:endParaRPr>
          </a:p>
          <a:p>
            <a:pPr algn="just"/>
            <a:r>
              <a:rPr lang="cs-CZ" dirty="0">
                <a:effectLst/>
                <a:ea typeface="Times New Roman" panose="02020603050405020304" pitchFamily="18" charset="0"/>
                <a:cs typeface="Times New Roman" panose="02020603050405020304" pitchFamily="18" charset="0"/>
              </a:rPr>
              <a:t>Z dosavadní konstantní judikatury přitom zároveň vyplývá, že při úvahách o postupu dle </a:t>
            </a:r>
            <a:r>
              <a:rPr lang="cs-CZ" dirty="0" err="1">
                <a:effectLst/>
                <a:ea typeface="Times New Roman" panose="02020603050405020304" pitchFamily="18" charset="0"/>
                <a:cs typeface="Times New Roman" panose="02020603050405020304" pitchFamily="18" charset="0"/>
              </a:rPr>
              <a:t>ust</a:t>
            </a:r>
            <a:r>
              <a:rPr lang="cs-CZ" dirty="0">
                <a:effectLst/>
                <a:ea typeface="Times New Roman" panose="02020603050405020304" pitchFamily="18" charset="0"/>
                <a:cs typeface="Times New Roman" panose="02020603050405020304" pitchFamily="18" charset="0"/>
              </a:rPr>
              <a:t>. § 150 o.s.ř. by měl soud zvažovat veškeré okolnosti případu, a to zcela komplexně ve vztahu k celému řízení (k tomu například srov. nález Ústavního soudu ČR ze dne 05. 01. 2012, </a:t>
            </a:r>
            <a:r>
              <a:rPr lang="cs-CZ" dirty="0" err="1">
                <a:effectLst/>
                <a:ea typeface="Times New Roman" panose="02020603050405020304" pitchFamily="18" charset="0"/>
                <a:cs typeface="Times New Roman" panose="02020603050405020304" pitchFamily="18" charset="0"/>
              </a:rPr>
              <a:t>sp</a:t>
            </a:r>
            <a:r>
              <a:rPr lang="cs-CZ" dirty="0">
                <a:effectLst/>
                <a:ea typeface="Times New Roman" panose="02020603050405020304" pitchFamily="18" charset="0"/>
                <a:cs typeface="Times New Roman" panose="02020603050405020304" pitchFamily="18" charset="0"/>
              </a:rPr>
              <a:t>. zn. II. ÚS 2658/10 či nález Ústavního soudu ČR ze dne 17. 05. 2001, </a:t>
            </a:r>
            <a:r>
              <a:rPr lang="cs-CZ" dirty="0" err="1">
                <a:effectLst/>
                <a:ea typeface="Times New Roman" panose="02020603050405020304" pitchFamily="18" charset="0"/>
                <a:cs typeface="Times New Roman" panose="02020603050405020304" pitchFamily="18" charset="0"/>
              </a:rPr>
              <a:t>sp</a:t>
            </a:r>
            <a:r>
              <a:rPr lang="cs-CZ" dirty="0">
                <a:effectLst/>
                <a:ea typeface="Times New Roman" panose="02020603050405020304" pitchFamily="18" charset="0"/>
                <a:cs typeface="Times New Roman" panose="02020603050405020304" pitchFamily="18" charset="0"/>
              </a:rPr>
              <a:t>. zn. III. ÚS 727/2000). </a:t>
            </a:r>
          </a:p>
          <a:p>
            <a:pPr algn="just">
              <a:lnSpc>
                <a:spcPct val="107000"/>
              </a:lnSpc>
              <a:spcAft>
                <a:spcPts val="800"/>
              </a:spcAft>
            </a:pPr>
            <a:endParaRPr lang="cs-CZ" kern="100" dirty="0">
              <a:effectLst/>
              <a:ea typeface="Aptos" panose="020B0004020202020204" pitchFamily="34" charset="0"/>
              <a:cs typeface="Times New Roman" panose="02020603050405020304" pitchFamily="18" charset="0"/>
            </a:endParaRPr>
          </a:p>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cs-CZ" sz="2000" dirty="0"/>
          </a:p>
        </p:txBody>
      </p:sp>
    </p:spTree>
    <p:extLst>
      <p:ext uri="{BB962C8B-B14F-4D97-AF65-F5344CB8AC3E}">
        <p14:creationId xmlns:p14="http://schemas.microsoft.com/office/powerpoint/2010/main" val="18323851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03FE0-CEFE-8DA6-CF65-A56176C1C782}"/>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7A5D418D-6BCC-748A-D96B-3055F0BC52CF}"/>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4B044A73-94EA-DB95-5BD0-BA0C863957DE}"/>
              </a:ext>
            </a:extLst>
          </p:cNvPr>
          <p:cNvSpPr>
            <a:spLocks noGrp="1"/>
          </p:cNvSpPr>
          <p:nvPr>
            <p:ph idx="1"/>
          </p:nvPr>
        </p:nvSpPr>
        <p:spPr>
          <a:xfrm>
            <a:off x="931492" y="1853248"/>
            <a:ext cx="9979495" cy="4459445"/>
          </a:xfrm>
        </p:spPr>
        <p:txBody>
          <a:bodyPr>
            <a:normAutofit/>
          </a:bodyPr>
          <a:lstStyle/>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cs-CZ" sz="2000" dirty="0"/>
          </a:p>
        </p:txBody>
      </p:sp>
      <p:sp>
        <p:nvSpPr>
          <p:cNvPr id="5" name="TextovéPole 4">
            <a:extLst>
              <a:ext uri="{FF2B5EF4-FFF2-40B4-BE49-F238E27FC236}">
                <a16:creationId xmlns:a16="http://schemas.microsoft.com/office/drawing/2014/main" id="{8DE1324E-B1FA-19F0-760B-CADC8E9C36DD}"/>
              </a:ext>
            </a:extLst>
          </p:cNvPr>
          <p:cNvSpPr txBox="1"/>
          <p:nvPr/>
        </p:nvSpPr>
        <p:spPr>
          <a:xfrm>
            <a:off x="1179320" y="2162086"/>
            <a:ext cx="7966816" cy="3159839"/>
          </a:xfrm>
          <a:prstGeom prst="rect">
            <a:avLst/>
          </a:prstGeom>
          <a:noFill/>
        </p:spPr>
        <p:txBody>
          <a:bodyPr wrap="square">
            <a:spAutoFit/>
          </a:bodyPr>
          <a:lstStyle/>
          <a:p>
            <a:pPr algn="just">
              <a:lnSpc>
                <a:spcPct val="107000"/>
              </a:lnSpc>
              <a:spcAft>
                <a:spcPts val="800"/>
              </a:spcAft>
            </a:pPr>
            <a:r>
              <a:rPr lang="cs-CZ" sz="1800" b="1" kern="100" dirty="0">
                <a:effectLst/>
                <a:latin typeface="+mj-lt"/>
                <a:ea typeface="Aptos" panose="020B0004020202020204" pitchFamily="34" charset="0"/>
                <a:cs typeface="Times New Roman" panose="02020603050405020304" pitchFamily="18" charset="0"/>
              </a:rPr>
              <a:t>Separace nákladů řízení</a:t>
            </a:r>
          </a:p>
          <a:p>
            <a:pPr algn="just">
              <a:lnSpc>
                <a:spcPct val="107000"/>
              </a:lnSpc>
              <a:spcAft>
                <a:spcPts val="800"/>
              </a:spcAft>
            </a:pPr>
            <a:endParaRPr lang="cs-CZ" kern="100" dirty="0">
              <a:latin typeface="+mj-lt"/>
              <a:ea typeface="Aptos" panose="020B0004020202020204" pitchFamily="34" charset="0"/>
              <a:cs typeface="Times New Roman" panose="02020603050405020304" pitchFamily="18" charset="0"/>
            </a:endParaRPr>
          </a:p>
          <a:p>
            <a:pPr algn="just">
              <a:lnSpc>
                <a:spcPct val="107000"/>
              </a:lnSpc>
              <a:spcAft>
                <a:spcPts val="800"/>
              </a:spcAft>
            </a:pPr>
            <a:r>
              <a:rPr lang="cs-CZ" sz="1800" kern="100" dirty="0">
                <a:effectLst/>
                <a:latin typeface="+mj-lt"/>
                <a:ea typeface="Aptos" panose="020B0004020202020204" pitchFamily="34" charset="0"/>
                <a:cs typeface="Times New Roman" panose="02020603050405020304" pitchFamily="18" charset="0"/>
              </a:rPr>
              <a:t>Účastníku nebo jeho zástupci může soud uložit, aby hradili náklady řízení, které by jinak nebyly vznikly, jestliže je způsobili svým zaviněním nebo jestliže tyto náklady vznikly náhodou, která se jim přihodila.</a:t>
            </a:r>
            <a:endParaRPr lang="cs-CZ" sz="1600" kern="100" dirty="0">
              <a:effectLst/>
              <a:latin typeface="+mj-lt"/>
              <a:ea typeface="Aptos" panose="020B0004020202020204" pitchFamily="34" charset="0"/>
              <a:cs typeface="Times New Roman" panose="02020603050405020304" pitchFamily="18" charset="0"/>
            </a:endParaRPr>
          </a:p>
          <a:p>
            <a:pPr algn="just">
              <a:lnSpc>
                <a:spcPct val="107000"/>
              </a:lnSpc>
              <a:spcAft>
                <a:spcPts val="800"/>
              </a:spcAft>
            </a:pPr>
            <a:r>
              <a:rPr lang="cs-CZ" sz="1800" kern="100" dirty="0">
                <a:effectLst/>
                <a:latin typeface="+mj-lt"/>
                <a:ea typeface="Aptos" panose="020B0004020202020204" pitchFamily="34" charset="0"/>
                <a:cs typeface="Times New Roman" panose="02020603050405020304" pitchFamily="18" charset="0"/>
              </a:rPr>
              <a:t>Soud může uložit svědkům, znalcům, tlumočníkům nebo těm, kteří při dokazování měli nějakou povinnost, jestliže zavinili náklady řízení, které by jinak nebyly vznikly, aby je nahradili účastníkům.</a:t>
            </a:r>
            <a:endParaRPr lang="cs-CZ" sz="1600" kern="100" dirty="0">
              <a:effectLst/>
              <a:latin typeface="+mj-lt"/>
              <a:ea typeface="Aptos" panose="020B0004020202020204" pitchFamily="34" charset="0"/>
              <a:cs typeface="Times New Roman" panose="02020603050405020304" pitchFamily="18" charset="0"/>
            </a:endParaRPr>
          </a:p>
          <a:p>
            <a:pPr algn="just">
              <a:lnSpc>
                <a:spcPct val="107000"/>
              </a:lnSpc>
              <a:spcAft>
                <a:spcPts val="800"/>
              </a:spcAft>
            </a:pPr>
            <a:r>
              <a:rPr lang="cs-CZ" sz="1800" kern="100" dirty="0">
                <a:effectLst/>
                <a:latin typeface="+mj-lt"/>
                <a:ea typeface="Aptos" panose="020B0004020202020204" pitchFamily="34" charset="0"/>
                <a:cs typeface="Times New Roman" panose="02020603050405020304" pitchFamily="18" charset="0"/>
              </a:rPr>
              <a:t> </a:t>
            </a:r>
            <a:endParaRPr lang="cs-CZ" sz="1600" kern="100" dirty="0">
              <a:effectLst/>
              <a:latin typeface="+mj-l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6602416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ODVOLÁNÍ</a:t>
            </a:r>
          </a:p>
          <a:p>
            <a:pPr lvl="1"/>
            <a:r>
              <a:rPr lang="cs-CZ" sz="2000" dirty="0"/>
              <a:t>do 15-ti dnů od doručení</a:t>
            </a:r>
          </a:p>
          <a:p>
            <a:pPr lvl="1"/>
            <a:r>
              <a:rPr lang="cs-CZ" sz="2000" dirty="0"/>
              <a:t>žádost o prominutí zmeškání lhůty - § 204</a:t>
            </a:r>
          </a:p>
          <a:p>
            <a:pPr lvl="1"/>
            <a:r>
              <a:rPr lang="cs-CZ" sz="2000" dirty="0"/>
              <a:t>opožděně podané soud odmítne usnesením</a:t>
            </a:r>
          </a:p>
        </p:txBody>
      </p:sp>
    </p:spTree>
    <p:extLst>
      <p:ext uri="{BB962C8B-B14F-4D97-AF65-F5344CB8AC3E}">
        <p14:creationId xmlns:p14="http://schemas.microsoft.com/office/powerpoint/2010/main" val="277268289"/>
      </p:ext>
    </p:extLst>
  </p:cSld>
  <p:clrMapOvr>
    <a:overrideClrMapping bg1="lt1" tx1="dk1" bg2="lt2" tx2="dk2" accent1="accent1" accent2="accent2" accent3="accent3" accent4="accent4" accent5="accent5" accent6="accent6" hlink="hlink" folHlink="folHlink"/>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AB7C7C-C455-9563-3430-F4C0FE5FCF53}"/>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79A48D20-FF42-BC95-B7E0-8FFF12CF93CD}"/>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3F51ADCA-B776-DD2C-4FCB-E7AB22576274}"/>
              </a:ext>
            </a:extLst>
          </p:cNvPr>
          <p:cNvSpPr>
            <a:spLocks noGrp="1"/>
          </p:cNvSpPr>
          <p:nvPr>
            <p:ph idx="1"/>
          </p:nvPr>
        </p:nvSpPr>
        <p:spPr>
          <a:xfrm>
            <a:off x="940038" y="1537053"/>
            <a:ext cx="9979495" cy="4459445"/>
          </a:xfrm>
        </p:spPr>
        <p:txBody>
          <a:bodyPr>
            <a:normAutofit/>
          </a:bodyPr>
          <a:lstStyle/>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cs-CZ" sz="2000" dirty="0"/>
          </a:p>
        </p:txBody>
      </p:sp>
      <p:sp>
        <p:nvSpPr>
          <p:cNvPr id="5" name="TextovéPole 4">
            <a:extLst>
              <a:ext uri="{FF2B5EF4-FFF2-40B4-BE49-F238E27FC236}">
                <a16:creationId xmlns:a16="http://schemas.microsoft.com/office/drawing/2014/main" id="{004EA44D-F12C-40E6-2A5B-CF6152B78887}"/>
              </a:ext>
            </a:extLst>
          </p:cNvPr>
          <p:cNvSpPr txBox="1"/>
          <p:nvPr/>
        </p:nvSpPr>
        <p:spPr>
          <a:xfrm>
            <a:off x="1222097" y="1656749"/>
            <a:ext cx="7966816" cy="5332807"/>
          </a:xfrm>
          <a:prstGeom prst="rect">
            <a:avLst/>
          </a:prstGeom>
          <a:noFill/>
        </p:spPr>
        <p:txBody>
          <a:bodyPr wrap="square">
            <a:spAutoFit/>
          </a:bodyPr>
          <a:lstStyle/>
          <a:p>
            <a:pPr>
              <a:spcAft>
                <a:spcPts val="800"/>
              </a:spcAft>
            </a:pPr>
            <a:r>
              <a:rPr lang="cs-CZ" sz="1400" b="1" kern="100" dirty="0">
                <a:effectLst/>
                <a:latin typeface="+mj-lt"/>
                <a:ea typeface="Aptos" panose="020B0004020202020204" pitchFamily="34" charset="0"/>
                <a:cs typeface="Times New Roman" panose="02020603050405020304" pitchFamily="18" charset="0"/>
              </a:rPr>
              <a:t>Odvolání není přípustné proti usnesení, jímž</a:t>
            </a:r>
          </a:p>
          <a:p>
            <a:pPr>
              <a:spcAft>
                <a:spcPts val="800"/>
              </a:spcAft>
            </a:pPr>
            <a:r>
              <a:rPr lang="cs-CZ" sz="1400" b="1" kern="100" dirty="0">
                <a:effectLst/>
                <a:latin typeface="+mj-lt"/>
                <a:ea typeface="Aptos" panose="020B0004020202020204" pitchFamily="34" charset="0"/>
                <a:cs typeface="Times New Roman" panose="02020603050405020304" pitchFamily="18" charset="0"/>
              </a:rPr>
              <a:t>a) se upravuje vedení řízení,</a:t>
            </a:r>
          </a:p>
          <a:p>
            <a:pPr>
              <a:spcAft>
                <a:spcPts val="800"/>
              </a:spcAft>
            </a:pPr>
            <a:r>
              <a:rPr lang="cs-CZ" sz="1400" b="1" kern="100" dirty="0">
                <a:effectLst/>
                <a:latin typeface="+mj-lt"/>
                <a:ea typeface="Aptos" panose="020B0004020202020204" pitchFamily="34" charset="0"/>
                <a:cs typeface="Times New Roman" panose="02020603050405020304" pitchFamily="18" charset="0"/>
              </a:rPr>
              <a:t>b) byl účastník vyzván, aby neúplné, nesrozumitelné nebo neurčité podání doplnil nebo opravil,</a:t>
            </a:r>
          </a:p>
          <a:p>
            <a:pPr>
              <a:spcAft>
                <a:spcPts val="800"/>
              </a:spcAft>
            </a:pPr>
            <a:r>
              <a:rPr lang="cs-CZ" sz="1400" b="1" kern="100" dirty="0">
                <a:effectLst/>
                <a:latin typeface="+mj-lt"/>
                <a:ea typeface="Aptos" panose="020B0004020202020204" pitchFamily="34" charset="0"/>
                <a:cs typeface="Times New Roman" panose="02020603050405020304" pitchFamily="18" charset="0"/>
              </a:rPr>
              <a:t>c) bylo prominuto zmeškání lhůty,</a:t>
            </a:r>
          </a:p>
          <a:p>
            <a:pPr>
              <a:spcAft>
                <a:spcPts val="800"/>
              </a:spcAft>
            </a:pPr>
            <a:r>
              <a:rPr lang="cs-CZ" sz="1400" b="1" kern="100" dirty="0">
                <a:effectLst/>
                <a:latin typeface="+mj-lt"/>
                <a:ea typeface="Aptos" panose="020B0004020202020204" pitchFamily="34" charset="0"/>
                <a:cs typeface="Times New Roman" panose="02020603050405020304" pitchFamily="18" charset="0"/>
              </a:rPr>
              <a:t>d) byla nebo nebyla připuštěna změna návrhu,</a:t>
            </a:r>
          </a:p>
          <a:p>
            <a:pPr>
              <a:spcAft>
                <a:spcPts val="800"/>
              </a:spcAft>
            </a:pPr>
            <a:r>
              <a:rPr lang="cs-CZ" sz="1400" b="1" kern="100" dirty="0">
                <a:effectLst/>
                <a:latin typeface="+mj-lt"/>
                <a:ea typeface="Aptos" panose="020B0004020202020204" pitchFamily="34" charset="0"/>
                <a:cs typeface="Times New Roman" panose="02020603050405020304" pitchFamily="18" charset="0"/>
              </a:rPr>
              <a:t>e) bylo rozhodnuto o svědečném nebo obdobných nárocích,</a:t>
            </a:r>
          </a:p>
          <a:p>
            <a:pPr>
              <a:spcAft>
                <a:spcPts val="800"/>
              </a:spcAft>
            </a:pPr>
            <a:r>
              <a:rPr lang="cs-CZ" sz="1400" b="1" kern="100" dirty="0">
                <a:effectLst/>
                <a:latin typeface="+mj-lt"/>
                <a:ea typeface="Aptos" panose="020B0004020202020204" pitchFamily="34" charset="0"/>
                <a:cs typeface="Times New Roman" panose="02020603050405020304" pitchFamily="18" charset="0"/>
              </a:rPr>
              <a:t>f) byl schválen smír,</a:t>
            </a:r>
          </a:p>
          <a:p>
            <a:pPr>
              <a:spcAft>
                <a:spcPts val="800"/>
              </a:spcAft>
            </a:pPr>
            <a:r>
              <a:rPr lang="cs-CZ" sz="1400" b="1" kern="100" dirty="0">
                <a:effectLst/>
                <a:latin typeface="+mj-lt"/>
                <a:ea typeface="Aptos" panose="020B0004020202020204" pitchFamily="34" charset="0"/>
                <a:cs typeface="Times New Roman" panose="02020603050405020304" pitchFamily="18" charset="0"/>
              </a:rPr>
              <a:t>g) byl zamítnut návrh na přerušení řízení podle </a:t>
            </a:r>
            <a:r>
              <a:rPr lang="cs-CZ" sz="1400" b="1" strike="noStrike" kern="100" dirty="0">
                <a:effectLst/>
                <a:latin typeface="+mj-lt"/>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109</a:t>
            </a:r>
            <a:r>
              <a:rPr lang="cs-CZ" sz="1400" b="1" kern="100" dirty="0">
                <a:effectLst/>
                <a:latin typeface="+mj-lt"/>
                <a:ea typeface="Aptos" panose="020B0004020202020204" pitchFamily="34" charset="0"/>
                <a:cs typeface="Times New Roman" panose="02020603050405020304" pitchFamily="18" charset="0"/>
              </a:rPr>
              <a:t> nebo podle </a:t>
            </a:r>
            <a:r>
              <a:rPr lang="cs-CZ" sz="1400" b="1" strike="noStrike" kern="100" dirty="0">
                <a:effectLst/>
                <a:latin typeface="+mj-lt"/>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110</a:t>
            </a:r>
            <a:r>
              <a:rPr lang="cs-CZ" sz="1400" b="1" kern="100" dirty="0">
                <a:effectLst/>
                <a:latin typeface="+mj-lt"/>
                <a:ea typeface="Aptos" panose="020B0004020202020204" pitchFamily="34" charset="0"/>
                <a:cs typeface="Times New Roman" panose="02020603050405020304" pitchFamily="18" charset="0"/>
              </a:rPr>
              <a:t>,</a:t>
            </a:r>
          </a:p>
          <a:p>
            <a:pPr>
              <a:spcAft>
                <a:spcPts val="800"/>
              </a:spcAft>
            </a:pPr>
            <a:r>
              <a:rPr lang="cs-CZ" sz="1400" b="1" kern="100" dirty="0">
                <a:effectLst/>
                <a:latin typeface="+mj-lt"/>
                <a:ea typeface="Aptos" panose="020B0004020202020204" pitchFamily="34" charset="0"/>
                <a:cs typeface="Times New Roman" panose="02020603050405020304" pitchFamily="18" charset="0"/>
              </a:rPr>
              <a:t>h) byl žalovaný vyzván, aby se ve věci písemně vyjádřil (</a:t>
            </a:r>
            <a:r>
              <a:rPr lang="cs-CZ" sz="1400" b="1" strike="noStrike" kern="100" dirty="0">
                <a:effectLst/>
                <a:latin typeface="+mj-l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cs-CZ" sz="1400" b="1" strike="noStrike" kern="100" dirty="0" err="1">
                <a:effectLst/>
                <a:latin typeface="+mj-l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114b</a:t>
            </a:r>
            <a:r>
              <a:rPr lang="cs-CZ" sz="1400" b="1" kern="100" dirty="0">
                <a:effectLst/>
                <a:latin typeface="+mj-lt"/>
                <a:ea typeface="Aptos" panose="020B0004020202020204" pitchFamily="34" charset="0"/>
                <a:cs typeface="Times New Roman" panose="02020603050405020304" pitchFamily="18" charset="0"/>
              </a:rPr>
              <a:t>),</a:t>
            </a:r>
          </a:p>
          <a:p>
            <a:pPr>
              <a:spcAft>
                <a:spcPts val="800"/>
              </a:spcAft>
            </a:pPr>
            <a:r>
              <a:rPr lang="cs-CZ" sz="1400" b="1" kern="100" dirty="0">
                <a:effectLst/>
                <a:latin typeface="+mj-lt"/>
                <a:ea typeface="Aptos" panose="020B0004020202020204" pitchFamily="34" charset="0"/>
                <a:cs typeface="Times New Roman" panose="02020603050405020304" pitchFamily="18" charset="0"/>
              </a:rPr>
              <a:t>i) bylo opraveno rozhodnutí, netýká-li se oprava výroku rozhodnutí,</a:t>
            </a:r>
          </a:p>
          <a:p>
            <a:pPr>
              <a:spcAft>
                <a:spcPts val="800"/>
              </a:spcAft>
            </a:pPr>
            <a:r>
              <a:rPr lang="cs-CZ" sz="1400" b="1" kern="100" dirty="0">
                <a:effectLst/>
                <a:latin typeface="+mj-lt"/>
                <a:ea typeface="Aptos" panose="020B0004020202020204" pitchFamily="34" charset="0"/>
                <a:cs typeface="Times New Roman" panose="02020603050405020304" pitchFamily="18" charset="0"/>
              </a:rPr>
              <a:t>j) bylo rozhodnuto, že doručení je neúčinné (</a:t>
            </a:r>
            <a:r>
              <a:rPr lang="cs-CZ" sz="1400" b="1" strike="noStrike" kern="100" dirty="0">
                <a:effectLst/>
                <a:latin typeface="+mj-lt"/>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 </a:t>
            </a:r>
            <a:r>
              <a:rPr lang="cs-CZ" sz="1400" b="1" strike="noStrike" kern="100" dirty="0" err="1">
                <a:effectLst/>
                <a:latin typeface="+mj-lt"/>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50d</a:t>
            </a:r>
            <a:r>
              <a:rPr lang="cs-CZ" sz="1400" b="1" kern="100" dirty="0">
                <a:effectLst/>
                <a:latin typeface="+mj-lt"/>
                <a:ea typeface="Aptos" panose="020B0004020202020204" pitchFamily="34" charset="0"/>
                <a:cs typeface="Times New Roman" panose="02020603050405020304" pitchFamily="18" charset="0"/>
              </a:rPr>
              <a:t>),</a:t>
            </a:r>
          </a:p>
          <a:p>
            <a:pPr>
              <a:spcAft>
                <a:spcPts val="800"/>
              </a:spcAft>
            </a:pPr>
            <a:r>
              <a:rPr lang="cs-CZ" sz="1400" b="1" kern="100" dirty="0">
                <a:effectLst/>
                <a:latin typeface="+mj-lt"/>
                <a:ea typeface="Aptos" panose="020B0004020202020204" pitchFamily="34" charset="0"/>
                <a:cs typeface="Times New Roman" panose="02020603050405020304" pitchFamily="18" charset="0"/>
              </a:rPr>
              <a:t>k) byla uložena povinnost složit zálohu na náklady důkazu,</a:t>
            </a:r>
          </a:p>
          <a:p>
            <a:pPr>
              <a:spcAft>
                <a:spcPts val="800"/>
              </a:spcAft>
            </a:pPr>
            <a:r>
              <a:rPr lang="cs-CZ" sz="1400" b="1" kern="100" dirty="0">
                <a:effectLst/>
                <a:latin typeface="+mj-lt"/>
                <a:ea typeface="Aptos" panose="020B0004020202020204" pitchFamily="34" charset="0"/>
                <a:cs typeface="Times New Roman" panose="02020603050405020304" pitchFamily="18" charset="0"/>
              </a:rPr>
              <a:t>l) bylo vyhověno návrhu na přezkum evropského platebního rozkazu,</a:t>
            </a:r>
          </a:p>
          <a:p>
            <a:pPr>
              <a:spcAft>
                <a:spcPts val="800"/>
              </a:spcAft>
            </a:pPr>
            <a:r>
              <a:rPr lang="cs-CZ" sz="1400" b="1" kern="100" dirty="0">
                <a:effectLst/>
                <a:latin typeface="+mj-lt"/>
                <a:ea typeface="Aptos" panose="020B0004020202020204" pitchFamily="34" charset="0"/>
                <a:cs typeface="Times New Roman" panose="02020603050405020304" pitchFamily="18" charset="0"/>
              </a:rPr>
              <a:t>m) bylo nařízeno první setkání s mediátorem podle </a:t>
            </a:r>
            <a:r>
              <a:rPr lang="cs-CZ" sz="1400" b="1" u="none" strike="noStrike" kern="100" dirty="0">
                <a:effectLst/>
                <a:latin typeface="+mj-lt"/>
                <a:ea typeface="Aptos" panose="020B000402020202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 100 odst. 2</a:t>
            </a:r>
            <a:r>
              <a:rPr lang="cs-CZ" sz="1400" b="1" kern="100" dirty="0">
                <a:effectLst/>
                <a:latin typeface="+mj-lt"/>
                <a:ea typeface="Aptos" panose="020B0004020202020204" pitchFamily="34" charset="0"/>
                <a:cs typeface="Times New Roman" panose="02020603050405020304" pitchFamily="18" charset="0"/>
              </a:rPr>
              <a:t>,</a:t>
            </a:r>
          </a:p>
          <a:p>
            <a:pPr>
              <a:spcAft>
                <a:spcPts val="800"/>
              </a:spcAft>
            </a:pPr>
            <a:r>
              <a:rPr lang="cs-CZ" sz="1400" b="1" kern="100" dirty="0">
                <a:effectLst/>
                <a:latin typeface="+mj-lt"/>
                <a:ea typeface="Aptos" panose="020B0004020202020204" pitchFamily="34" charset="0"/>
                <a:cs typeface="Times New Roman" panose="02020603050405020304" pitchFamily="18" charset="0"/>
              </a:rPr>
              <a:t>n) byl zrušen platební rozkaz podle </a:t>
            </a:r>
            <a:r>
              <a:rPr lang="cs-CZ" sz="1400" b="1" u="none" strike="noStrike" kern="100" dirty="0">
                <a:effectLst/>
                <a:latin typeface="+mj-lt"/>
                <a:ea typeface="Aptos" panose="020B000402020202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 173 odst. 2</a:t>
            </a:r>
            <a:r>
              <a:rPr lang="cs-CZ" sz="1400" b="1" kern="100" dirty="0">
                <a:effectLst/>
                <a:latin typeface="+mj-lt"/>
                <a:ea typeface="Aptos" panose="020B0004020202020204" pitchFamily="34" charset="0"/>
                <a:cs typeface="Times New Roman" panose="02020603050405020304" pitchFamily="18" charset="0"/>
              </a:rPr>
              <a:t>.</a:t>
            </a:r>
          </a:p>
          <a:p>
            <a:pPr algn="just">
              <a:lnSpc>
                <a:spcPct val="107000"/>
              </a:lnSpc>
              <a:spcAft>
                <a:spcPts val="800"/>
              </a:spcAft>
            </a:pPr>
            <a:endParaRPr lang="cs-CZ"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29428296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E9E8E-7603-D20D-EDC0-5B737EF878B4}"/>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EB92CFA-9724-4BEB-743D-32B77027E17C}"/>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0826023B-0558-DC1B-C606-4BC0856AC8E8}"/>
              </a:ext>
            </a:extLst>
          </p:cNvPr>
          <p:cNvSpPr>
            <a:spLocks noGrp="1"/>
          </p:cNvSpPr>
          <p:nvPr>
            <p:ph idx="1"/>
          </p:nvPr>
        </p:nvSpPr>
        <p:spPr>
          <a:xfrm>
            <a:off x="931492" y="1853248"/>
            <a:ext cx="9979495" cy="4459445"/>
          </a:xfrm>
        </p:spPr>
        <p:txBody>
          <a:bodyPr>
            <a:normAutofit/>
          </a:bodyPr>
          <a:lstStyle/>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Odvolání není přípustné proti rozsudku vydanému v řízení, jehož předmětem bylo v době vydání rozsudku peněžité plnění nepřevyšující 10 000 Kč </a:t>
            </a:r>
            <a:r>
              <a:rPr lang="cs-CZ" sz="1800" b="1" kern="100" dirty="0">
                <a:effectLst/>
                <a:ea typeface="Aptos" panose="020B0004020202020204" pitchFamily="34" charset="0"/>
                <a:cs typeface="Times New Roman" panose="02020603050405020304" pitchFamily="18" charset="0"/>
              </a:rPr>
              <a:t>(bagatelní věc)</a:t>
            </a:r>
            <a:r>
              <a:rPr lang="cs-CZ" sz="1800" kern="100" dirty="0">
                <a:effectLst/>
                <a:ea typeface="Aptos" panose="020B0004020202020204" pitchFamily="34" charset="0"/>
                <a:cs typeface="Times New Roman" panose="02020603050405020304" pitchFamily="18" charset="0"/>
              </a:rPr>
              <a:t>, k příslušenství pohledávky se přitom nepřihlíží; to neplatí u rozsudku pro uznání a u rozsudku pro zmeškání.</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Odvolání jen proti důvodům rozhodnutí není přípustné.</a:t>
            </a:r>
          </a:p>
          <a:p>
            <a:pPr marL="0" indent="0">
              <a:lnSpc>
                <a:spcPct val="107000"/>
              </a:lnSpc>
              <a:spcAft>
                <a:spcPts val="800"/>
              </a:spcAft>
              <a:buNone/>
            </a:pPr>
            <a:r>
              <a:rPr lang="cs-CZ" sz="1800" kern="100" dirty="0">
                <a:effectLst/>
                <a:latin typeface="Aptos" panose="020B0004020202020204" pitchFamily="34" charset="0"/>
                <a:ea typeface="Aptos" panose="020B0004020202020204" pitchFamily="34" charset="0"/>
                <a:cs typeface="Times New Roman" panose="02020603050405020304" pitchFamily="18" charset="0"/>
              </a:rPr>
              <a:t> </a:t>
            </a:r>
          </a:p>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cs-CZ" sz="2000" dirty="0"/>
          </a:p>
        </p:txBody>
      </p:sp>
    </p:spTree>
    <p:extLst>
      <p:ext uri="{BB962C8B-B14F-4D97-AF65-F5344CB8AC3E}">
        <p14:creationId xmlns:p14="http://schemas.microsoft.com/office/powerpoint/2010/main" val="375255042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F8632-68C1-7090-754E-069495659FEA}"/>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41A42604-8CA1-4915-EA84-DAB41E94C539}"/>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58C5F4AB-414F-2380-CCD7-11848AE5ADBF}"/>
              </a:ext>
            </a:extLst>
          </p:cNvPr>
          <p:cNvSpPr>
            <a:spLocks noGrp="1"/>
          </p:cNvSpPr>
          <p:nvPr>
            <p:ph idx="1"/>
          </p:nvPr>
        </p:nvSpPr>
        <p:spPr>
          <a:xfrm>
            <a:off x="931492" y="1853248"/>
            <a:ext cx="9979495" cy="4459445"/>
          </a:xfrm>
        </p:spPr>
        <p:txBody>
          <a:bodyPr>
            <a:normAutofit/>
          </a:bodyPr>
          <a:lstStyle/>
          <a:p>
            <a:pPr marL="0" indent="0">
              <a:lnSpc>
                <a:spcPct val="107000"/>
              </a:lnSpc>
              <a:spcAft>
                <a:spcPts val="800"/>
              </a:spcAft>
              <a:buNone/>
            </a:pPr>
            <a:r>
              <a:rPr lang="cs-CZ" sz="1800" kern="100" dirty="0">
                <a:effectLst/>
                <a:latin typeface="Aptos" panose="020B0004020202020204" pitchFamily="34" charset="0"/>
                <a:ea typeface="Aptos" panose="020B0004020202020204" pitchFamily="34" charset="0"/>
                <a:cs typeface="Times New Roman" panose="02020603050405020304" pitchFamily="18" charset="0"/>
              </a:rPr>
              <a:t>	</a:t>
            </a:r>
          </a:p>
          <a:p>
            <a:endParaRPr lang="cs-CZ" sz="2000" dirty="0"/>
          </a:p>
        </p:txBody>
      </p:sp>
      <p:sp>
        <p:nvSpPr>
          <p:cNvPr id="5" name="TextovéPole 4">
            <a:extLst>
              <a:ext uri="{FF2B5EF4-FFF2-40B4-BE49-F238E27FC236}">
                <a16:creationId xmlns:a16="http://schemas.microsoft.com/office/drawing/2014/main" id="{CCC2A055-4D53-5AFD-67E3-2A2AE1807AD4}"/>
              </a:ext>
            </a:extLst>
          </p:cNvPr>
          <p:cNvSpPr txBox="1"/>
          <p:nvPr/>
        </p:nvSpPr>
        <p:spPr>
          <a:xfrm>
            <a:off x="1334774" y="1853248"/>
            <a:ext cx="8716059" cy="4241418"/>
          </a:xfrm>
          <a:prstGeom prst="rect">
            <a:avLst/>
          </a:prstGeom>
          <a:noFill/>
        </p:spPr>
        <p:txBody>
          <a:bodyPr wrap="square">
            <a:spAutoFit/>
          </a:bodyPr>
          <a:lstStyle/>
          <a:p>
            <a:pPr>
              <a:lnSpc>
                <a:spcPct val="107000"/>
              </a:lnSpc>
              <a:spcAft>
                <a:spcPts val="800"/>
              </a:spcAft>
            </a:pPr>
            <a:r>
              <a:rPr lang="cs-CZ" sz="1800" kern="100" dirty="0">
                <a:effectLst/>
                <a:latin typeface="Aptos" panose="020B0004020202020204" pitchFamily="34" charset="0"/>
                <a:ea typeface="Aptos" panose="020B0004020202020204" pitchFamily="34" charset="0"/>
                <a:cs typeface="Times New Roman" panose="02020603050405020304" pitchFamily="18" charset="0"/>
              </a:rPr>
              <a:t> </a:t>
            </a:r>
          </a:p>
          <a:p>
            <a:pPr algn="just">
              <a:lnSpc>
                <a:spcPct val="107000"/>
              </a:lnSpc>
              <a:spcAft>
                <a:spcPts val="800"/>
              </a:spcAft>
            </a:pPr>
            <a:r>
              <a:rPr lang="cs-CZ" sz="1800" kern="100" dirty="0">
                <a:effectLst/>
                <a:latin typeface="+mj-lt"/>
                <a:ea typeface="Aptos" panose="020B0004020202020204" pitchFamily="34" charset="0"/>
                <a:cs typeface="Times New Roman" panose="02020603050405020304" pitchFamily="18" charset="0"/>
              </a:rPr>
              <a:t>V odvolání musí být vedle obecných náležitostí uvedeno, proti kterému rozhodnutí směřuje, v jakém rozsahu se napadá, v čem je spatřována nesprávnost tohoto rozhodnutí nebo postupu soudu (odvolací důvod) a čeho se odvolatel domáhá (odvolací návrh).</a:t>
            </a:r>
          </a:p>
          <a:p>
            <a:pPr algn="just">
              <a:lnSpc>
                <a:spcPct val="107000"/>
              </a:lnSpc>
              <a:spcAft>
                <a:spcPts val="800"/>
              </a:spcAft>
            </a:pPr>
            <a:endParaRPr lang="cs-CZ" sz="1800" kern="100" dirty="0">
              <a:effectLst/>
              <a:latin typeface="+mj-lt"/>
              <a:ea typeface="Aptos" panose="020B0004020202020204" pitchFamily="34" charset="0"/>
              <a:cs typeface="Times New Roman" panose="02020603050405020304" pitchFamily="18" charset="0"/>
            </a:endParaRPr>
          </a:p>
          <a:p>
            <a:pPr algn="just">
              <a:lnSpc>
                <a:spcPct val="107000"/>
              </a:lnSpc>
              <a:spcAft>
                <a:spcPts val="800"/>
              </a:spcAft>
            </a:pPr>
            <a:r>
              <a:rPr lang="cs-CZ" sz="1800" kern="100" dirty="0">
                <a:effectLst/>
                <a:latin typeface="+mj-lt"/>
                <a:ea typeface="Aptos" panose="020B0004020202020204" pitchFamily="34" charset="0"/>
                <a:cs typeface="Times New Roman" panose="02020603050405020304" pitchFamily="18" charset="0"/>
              </a:rPr>
              <a:t>Odvolatel může bez souhlasu soudu </a:t>
            </a:r>
            <a:r>
              <a:rPr lang="cs-CZ" sz="1800" b="1" kern="100" dirty="0">
                <a:effectLst/>
                <a:latin typeface="+mj-lt"/>
                <a:ea typeface="Aptos" panose="020B0004020202020204" pitchFamily="34" charset="0"/>
                <a:cs typeface="Times New Roman" panose="02020603050405020304" pitchFamily="18" charset="0"/>
              </a:rPr>
              <a:t>měnit</a:t>
            </a:r>
            <a:r>
              <a:rPr lang="cs-CZ" sz="1800" kern="100" dirty="0">
                <a:effectLst/>
                <a:latin typeface="+mj-lt"/>
                <a:ea typeface="Aptos" panose="020B0004020202020204" pitchFamily="34" charset="0"/>
                <a:cs typeface="Times New Roman" panose="02020603050405020304" pitchFamily="18" charset="0"/>
              </a:rPr>
              <a:t> odvolací </a:t>
            </a:r>
            <a:r>
              <a:rPr lang="cs-CZ" sz="1800" b="1" kern="100" dirty="0">
                <a:effectLst/>
                <a:latin typeface="+mj-lt"/>
                <a:ea typeface="Aptos" panose="020B0004020202020204" pitchFamily="34" charset="0"/>
                <a:cs typeface="Times New Roman" panose="02020603050405020304" pitchFamily="18" charset="0"/>
              </a:rPr>
              <a:t>návrhy a odvolací důvody i po uplynutí lhůty k odvolání.</a:t>
            </a:r>
          </a:p>
          <a:p>
            <a:pPr algn="just">
              <a:lnSpc>
                <a:spcPct val="107000"/>
              </a:lnSpc>
              <a:spcAft>
                <a:spcPts val="800"/>
              </a:spcAft>
            </a:pPr>
            <a:endParaRPr lang="cs-CZ" sz="1800" kern="100" dirty="0">
              <a:effectLst/>
              <a:latin typeface="+mj-lt"/>
              <a:ea typeface="Aptos" panose="020B0004020202020204" pitchFamily="34" charset="0"/>
              <a:cs typeface="Times New Roman" panose="02020603050405020304" pitchFamily="18" charset="0"/>
            </a:endParaRPr>
          </a:p>
          <a:p>
            <a:pPr algn="just">
              <a:lnSpc>
                <a:spcPct val="107000"/>
              </a:lnSpc>
              <a:spcAft>
                <a:spcPts val="800"/>
              </a:spcAft>
            </a:pPr>
            <a:r>
              <a:rPr lang="cs-CZ" sz="1800" b="1" kern="100" dirty="0">
                <a:effectLst/>
                <a:latin typeface="+mj-lt"/>
                <a:ea typeface="Aptos" panose="020B0004020202020204" pitchFamily="34" charset="0"/>
                <a:cs typeface="Times New Roman" panose="02020603050405020304" pitchFamily="18" charset="0"/>
              </a:rPr>
              <a:t>Rozsah, </a:t>
            </a:r>
            <a:r>
              <a:rPr lang="cs-CZ" sz="1800" kern="100" dirty="0">
                <a:effectLst/>
                <a:latin typeface="+mj-lt"/>
                <a:ea typeface="Aptos" panose="020B0004020202020204" pitchFamily="34" charset="0"/>
                <a:cs typeface="Times New Roman" panose="02020603050405020304" pitchFamily="18" charset="0"/>
              </a:rPr>
              <a:t>v jakém se rozhodnutí napadá, může odvolatel měnit </a:t>
            </a:r>
            <a:r>
              <a:rPr lang="cs-CZ" sz="1800" b="1" kern="100" dirty="0">
                <a:effectLst/>
                <a:latin typeface="+mj-lt"/>
                <a:ea typeface="Aptos" panose="020B0004020202020204" pitchFamily="34" charset="0"/>
                <a:cs typeface="Times New Roman" panose="02020603050405020304" pitchFamily="18" charset="0"/>
              </a:rPr>
              <a:t>jen v průběhu trvání lhůty k odvolání.</a:t>
            </a:r>
          </a:p>
          <a:p>
            <a:pPr algn="just">
              <a:lnSpc>
                <a:spcPct val="107000"/>
              </a:lnSpc>
              <a:spcAft>
                <a:spcPts val="800"/>
              </a:spcAft>
            </a:pPr>
            <a:r>
              <a:rPr lang="cs-CZ" sz="1800" kern="100" dirty="0">
                <a:effectLst/>
                <a:latin typeface="+mj-lt"/>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37592627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náležitosti odvolání - § 205 – odvolací důvody</a:t>
            </a:r>
          </a:p>
          <a:p>
            <a:r>
              <a:rPr lang="cs-CZ" dirty="0"/>
              <a:t>účinky odvolání - § 206</a:t>
            </a:r>
          </a:p>
          <a:p>
            <a:r>
              <a:rPr lang="cs-CZ" dirty="0"/>
              <a:t>pokud nejsou důvody uvedeny, soud vyzve - § 43 a § 209 (§212a); není-li doplněno – odmítne</a:t>
            </a:r>
          </a:p>
          <a:p>
            <a:pPr marL="0" indent="0">
              <a:buNone/>
            </a:pPr>
            <a:endParaRPr lang="cs-CZ" dirty="0"/>
          </a:p>
        </p:txBody>
      </p:sp>
    </p:spTree>
    <p:extLst>
      <p:ext uri="{BB962C8B-B14F-4D97-AF65-F5344CB8AC3E}">
        <p14:creationId xmlns:p14="http://schemas.microsoft.com/office/powerpoint/2010/main" val="916770577"/>
      </p:ext>
    </p:extLst>
  </p:cSld>
  <p:clrMapOvr>
    <a:overrideClrMapping bg1="lt1" tx1="dk1" bg2="lt2" tx2="dk2" accent1="accent1" accent2="accent2" accent3="accent3" accent4="accent4" accent5="accent5" accent6="accent6" hlink="hlink" folHlink="folHlink"/>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8BFA2-86E9-9869-20BD-3942EC8E6B6C}"/>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EE1DD70F-F693-5FF1-C160-2495439445BD}"/>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A23D83E8-E2B7-667F-7C1F-2E2466AE5B8F}"/>
              </a:ext>
            </a:extLst>
          </p:cNvPr>
          <p:cNvSpPr>
            <a:spLocks noGrp="1"/>
          </p:cNvSpPr>
          <p:nvPr>
            <p:ph idx="1"/>
          </p:nvPr>
        </p:nvSpPr>
        <p:spPr>
          <a:xfrm>
            <a:off x="931492" y="1853248"/>
            <a:ext cx="9979495" cy="4459445"/>
          </a:xfrm>
        </p:spPr>
        <p:txBody>
          <a:bodyPr>
            <a:normAutofit fontScale="77500" lnSpcReduction="20000"/>
          </a:bodyPr>
          <a:lstStyle/>
          <a:p>
            <a:pPr marL="0" indent="0">
              <a:lnSpc>
                <a:spcPct val="107000"/>
              </a:lnSpc>
              <a:spcAft>
                <a:spcPts val="800"/>
              </a:spcAft>
              <a:buNone/>
            </a:pPr>
            <a:r>
              <a:rPr lang="cs-CZ" sz="1800" kern="100" dirty="0">
                <a:effectLst/>
                <a:latin typeface="Aptos" panose="020B0004020202020204" pitchFamily="34" charset="0"/>
                <a:ea typeface="Aptos" panose="020B0004020202020204" pitchFamily="34" charset="0"/>
                <a:cs typeface="Times New Roman" panose="02020603050405020304" pitchFamily="18" charset="0"/>
              </a:rPr>
              <a:t>	</a:t>
            </a:r>
            <a:r>
              <a:rPr lang="cs-CZ" sz="1800" kern="100" dirty="0">
                <a:effectLst/>
                <a:ea typeface="Aptos" panose="020B0004020202020204" pitchFamily="34" charset="0"/>
                <a:cs typeface="Times New Roman" panose="02020603050405020304" pitchFamily="18" charset="0"/>
              </a:rPr>
              <a:t>Odvolání proti rozsudku nebo usnesení, jímž bylo rozhodnuto ve věci samé, lze odůvodnit jen tím, že</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a) nebyly splněny podmínky řízení, rozhodoval věcně nepříslušný soud prvního stupně, rozhodnutí soudu prvního stupně vydal vyloučený soudce (přísedící) nebo soud prvního stupně byl nesprávně obsazen, ledaže místo samosoudce rozhodoval senát,</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b) soud prvního stupně nepřihlédl k odvolatelem tvrzeným skutečnostem nebo k jím označeným důkazům, ačkoliv k tomu nebyly splněny předpoklady podle </a:t>
            </a:r>
            <a:r>
              <a:rPr lang="cs-CZ" sz="1800" u="none" strike="noStrike" kern="100" dirty="0">
                <a:solidFill>
                  <a:srgbClr val="58C1BA"/>
                </a:solidFill>
                <a:effectLst/>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 </a:t>
            </a:r>
            <a:r>
              <a:rPr lang="cs-CZ" sz="1800" u="none" strike="noStrike" kern="100" dirty="0" err="1">
                <a:effectLst/>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118b</a:t>
            </a:r>
            <a:r>
              <a:rPr lang="cs-CZ" sz="1800" kern="100" dirty="0">
                <a:effectLst/>
                <a:ea typeface="Aptos" panose="020B0004020202020204" pitchFamily="34" charset="0"/>
                <a:cs typeface="Times New Roman" panose="02020603050405020304" pitchFamily="18" charset="0"/>
              </a:rPr>
              <a:t> nebo </a:t>
            </a:r>
            <a:r>
              <a:rPr lang="cs-CZ" sz="1800" u="none" strike="noStrike" kern="100" dirty="0">
                <a:effectLst/>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 175 odst. 4</a:t>
            </a:r>
            <a:r>
              <a:rPr lang="cs-CZ" sz="1800" kern="100" dirty="0">
                <a:effectLst/>
                <a:ea typeface="Aptos" panose="020B0004020202020204" pitchFamily="34" charset="0"/>
                <a:cs typeface="Times New Roman" panose="02020603050405020304" pitchFamily="18" charset="0"/>
              </a:rPr>
              <a:t> části první věty za středníkem,</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c) řízení je postiženo jinou vadou, která mohla mít za následek nesprávné rozhodnutí ve věci,</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d) soud prvního stupně neúplně zjistil skutkový stav věci, neboť neprovedl navržené důkazy potřebné k prokázání rozhodných skutečností,</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e) soud prvního stupně dospěl na základě provedených důkazů k nesprávným skutkovým zjištěním,</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f) dosud zjištěný skutkový stav neobstojí, neboť tu jsou další skutečnosti nebo jiné důkazy, které nebyly dosud uplatněny (</a:t>
            </a:r>
            <a:r>
              <a:rPr lang="cs-CZ" sz="1800" u="none" strike="noStrike" kern="100" dirty="0">
                <a:solidFill>
                  <a:srgbClr val="58C1BA"/>
                </a:solidFill>
                <a:effectLs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 </a:t>
            </a:r>
            <a:r>
              <a:rPr lang="cs-CZ" sz="1800" u="none" strike="noStrike" kern="100" dirty="0" err="1">
                <a:effectLst/>
                <a:ea typeface="Aptos" panose="020B000402020202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205a</a:t>
            </a:r>
            <a:r>
              <a:rPr lang="cs-CZ" sz="1800" kern="100" dirty="0">
                <a:effectLst/>
                <a:ea typeface="Aptos" panose="020B0004020202020204" pitchFamily="34" charset="0"/>
                <a:cs typeface="Times New Roman" panose="02020603050405020304" pitchFamily="18" charset="0"/>
              </a:rPr>
              <a:t>),</a:t>
            </a:r>
          </a:p>
          <a:p>
            <a:pPr>
              <a:lnSpc>
                <a:spcPct val="107000"/>
              </a:lnSpc>
              <a:spcAft>
                <a:spcPts val="800"/>
              </a:spcAft>
            </a:pPr>
            <a:r>
              <a:rPr lang="cs-CZ" sz="1800" kern="100" dirty="0">
                <a:effectLst/>
                <a:ea typeface="Aptos" panose="020B0004020202020204" pitchFamily="34" charset="0"/>
                <a:cs typeface="Times New Roman" panose="02020603050405020304" pitchFamily="18" charset="0"/>
              </a:rPr>
              <a:t>g) rozhodnutí soudu prvního stupně spočívá na nesprávném právním posouzení věci.</a:t>
            </a:r>
          </a:p>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cs-CZ" sz="2000" dirty="0"/>
          </a:p>
        </p:txBody>
      </p:sp>
    </p:spTree>
    <p:extLst>
      <p:ext uri="{BB962C8B-B14F-4D97-AF65-F5344CB8AC3E}">
        <p14:creationId xmlns:p14="http://schemas.microsoft.com/office/powerpoint/2010/main" val="41761408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p:cNvSpPr>
            <a:spLocks noGrp="1"/>
          </p:cNvSpPr>
          <p:nvPr>
            <p:ph type="title"/>
          </p:nvPr>
        </p:nvSpPr>
        <p:spPr>
          <a:xfrm>
            <a:off x="653143" y="1645920"/>
            <a:ext cx="3522879" cy="4470821"/>
          </a:xfrm>
        </p:spPr>
        <p:txBody>
          <a:bodyPr>
            <a:normAutofit/>
          </a:bodyPr>
          <a:lstStyle/>
          <a:p>
            <a:pPr algn="r"/>
            <a:r>
              <a:rPr lang="cs-CZ">
                <a:solidFill>
                  <a:srgbClr val="FFFFFF"/>
                </a:solidFill>
              </a:rPr>
              <a:t>?</a:t>
            </a:r>
          </a:p>
        </p:txBody>
      </p:sp>
      <p:sp>
        <p:nvSpPr>
          <p:cNvPr id="3" name="Zástupný symbol pro obsah 2"/>
          <p:cNvSpPr>
            <a:spLocks noGrp="1"/>
          </p:cNvSpPr>
          <p:nvPr>
            <p:ph idx="1"/>
          </p:nvPr>
        </p:nvSpPr>
        <p:spPr>
          <a:xfrm>
            <a:off x="5204109" y="1645920"/>
            <a:ext cx="5919503" cy="4470821"/>
          </a:xfrm>
        </p:spPr>
        <p:txBody>
          <a:bodyPr>
            <a:normAutofit/>
          </a:bodyPr>
          <a:lstStyle/>
          <a:p>
            <a:r>
              <a:rPr lang="cs-CZ"/>
              <a:t> kam odesíláme odvolání?</a:t>
            </a:r>
          </a:p>
        </p:txBody>
      </p:sp>
    </p:spTree>
    <p:extLst>
      <p:ext uri="{BB962C8B-B14F-4D97-AF65-F5344CB8AC3E}">
        <p14:creationId xmlns:p14="http://schemas.microsoft.com/office/powerpoint/2010/main" val="1161230605"/>
      </p:ext>
    </p:extLst>
  </p:cSld>
  <p:clrMapOvr>
    <a:overrideClrMapping bg1="lt1" tx1="dk1" bg2="lt2" tx2="dk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p:cNvSpPr>
            <a:spLocks noGrp="1"/>
          </p:cNvSpPr>
          <p:nvPr>
            <p:ph type="title"/>
          </p:nvPr>
        </p:nvSpPr>
        <p:spPr>
          <a:xfrm>
            <a:off x="653143" y="1645920"/>
            <a:ext cx="3522879" cy="4470821"/>
          </a:xfrm>
        </p:spPr>
        <p:txBody>
          <a:bodyPr>
            <a:normAutofit/>
          </a:bodyPr>
          <a:lstStyle/>
          <a:p>
            <a:pPr algn="r"/>
            <a:r>
              <a:rPr lang="cs-CZ">
                <a:solidFill>
                  <a:srgbClr val="FFFFFF"/>
                </a:solidFill>
              </a:rPr>
              <a:t>O.S.Ř.</a:t>
            </a:r>
          </a:p>
        </p:txBody>
      </p:sp>
      <p:sp>
        <p:nvSpPr>
          <p:cNvPr id="3" name="Zástupný symbol pro obsah 2"/>
          <p:cNvSpPr>
            <a:spLocks noGrp="1"/>
          </p:cNvSpPr>
          <p:nvPr>
            <p:ph idx="1"/>
          </p:nvPr>
        </p:nvSpPr>
        <p:spPr>
          <a:xfrm>
            <a:off x="5204109" y="1645920"/>
            <a:ext cx="5919503" cy="4470821"/>
          </a:xfrm>
        </p:spPr>
        <p:txBody>
          <a:bodyPr>
            <a:normAutofit/>
          </a:bodyPr>
          <a:lstStyle/>
          <a:p>
            <a:r>
              <a:rPr lang="cs-CZ" dirty="0"/>
              <a:t>ÚKONY A ROZHODNUTÍ ODVOLACÍHO SOUDU</a:t>
            </a:r>
          </a:p>
          <a:p>
            <a:r>
              <a:rPr lang="cs-CZ" dirty="0"/>
              <a:t>dokazování</a:t>
            </a:r>
          </a:p>
          <a:p>
            <a:r>
              <a:rPr lang="cs-CZ" dirty="0"/>
              <a:t> potvrzení rozhodnutí - § 219</a:t>
            </a:r>
          </a:p>
          <a:p>
            <a:r>
              <a:rPr lang="cs-CZ" dirty="0"/>
              <a:t>změna rozhodnutí - § 220</a:t>
            </a:r>
          </a:p>
          <a:p>
            <a:r>
              <a:rPr lang="cs-CZ" dirty="0"/>
              <a:t>zrušení rozhodnutí a vrácení zpět soudu I. stupně - § 219a)</a:t>
            </a:r>
          </a:p>
          <a:p>
            <a:pPr marL="0" indent="0">
              <a:buNone/>
            </a:pPr>
            <a:endParaRPr lang="cs-CZ" dirty="0"/>
          </a:p>
        </p:txBody>
      </p:sp>
    </p:spTree>
    <p:extLst>
      <p:ext uri="{BB962C8B-B14F-4D97-AF65-F5344CB8AC3E}">
        <p14:creationId xmlns:p14="http://schemas.microsoft.com/office/powerpoint/2010/main" val="1858977437"/>
      </p:ext>
    </p:extLst>
  </p:cSld>
  <p:clrMapOvr>
    <a:overrideClrMapping bg1="lt1" tx1="dk1" bg2="lt2" tx2="dk2" accent1="accent1" accent2="accent2" accent3="accent3" accent4="accent4" accent5="accent5" accent6="accent6" hlink="hlink" folHlink="folHlink"/>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p:cNvSpPr>
            <a:spLocks noGrp="1"/>
          </p:cNvSpPr>
          <p:nvPr>
            <p:ph type="title"/>
          </p:nvPr>
        </p:nvSpPr>
        <p:spPr>
          <a:xfrm>
            <a:off x="653143" y="1645920"/>
            <a:ext cx="3522879" cy="4470821"/>
          </a:xfrm>
        </p:spPr>
        <p:txBody>
          <a:bodyPr>
            <a:normAutofit/>
          </a:bodyPr>
          <a:lstStyle/>
          <a:p>
            <a:pPr algn="r"/>
            <a:r>
              <a:rPr lang="cs-CZ">
                <a:solidFill>
                  <a:srgbClr val="FFFFFF"/>
                </a:solidFill>
              </a:rPr>
              <a:t>?</a:t>
            </a:r>
          </a:p>
        </p:txBody>
      </p:sp>
      <p:sp>
        <p:nvSpPr>
          <p:cNvPr id="3" name="Zástupný symbol pro obsah 2"/>
          <p:cNvSpPr>
            <a:spLocks noGrp="1"/>
          </p:cNvSpPr>
          <p:nvPr>
            <p:ph idx="1"/>
          </p:nvPr>
        </p:nvSpPr>
        <p:spPr>
          <a:xfrm>
            <a:off x="5204109" y="1645920"/>
            <a:ext cx="5919503" cy="4470821"/>
          </a:xfrm>
        </p:spPr>
        <p:txBody>
          <a:bodyPr>
            <a:normAutofit/>
          </a:bodyPr>
          <a:lstStyle/>
          <a:p>
            <a:r>
              <a:rPr lang="cs-CZ" dirty="0"/>
              <a:t> Je odvolací soud vázán odvolacím návrhem (změna, zrušení, potvrzení)?</a:t>
            </a:r>
          </a:p>
          <a:p>
            <a:endParaRPr lang="cs-CZ" dirty="0"/>
          </a:p>
        </p:txBody>
      </p:sp>
    </p:spTree>
    <p:extLst>
      <p:ext uri="{BB962C8B-B14F-4D97-AF65-F5344CB8AC3E}">
        <p14:creationId xmlns:p14="http://schemas.microsoft.com/office/powerpoint/2010/main" val="176177673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FCF7681-94FD-C184-440A-E20018F0B45F}"/>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652DB4B-21F0-945A-CB63-351DCBCB38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5DE61D93-B630-DD67-96CB-F781FFC1D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2862771A-DB38-48BB-9C1E-EA0CFAB3F1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5F0E08-3396-3747-9934-ADEDA6523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82E7EEE4-EADE-E71F-3422-6EC4DCEEAAD0}"/>
              </a:ext>
            </a:extLst>
          </p:cNvPr>
          <p:cNvSpPr>
            <a:spLocks noGrp="1"/>
          </p:cNvSpPr>
          <p:nvPr>
            <p:ph type="title"/>
          </p:nvPr>
        </p:nvSpPr>
        <p:spPr>
          <a:xfrm>
            <a:off x="653143" y="1645920"/>
            <a:ext cx="3522879" cy="4470821"/>
          </a:xfrm>
        </p:spPr>
        <p:txBody>
          <a:bodyPr>
            <a:normAutofit/>
          </a:bodyPr>
          <a:lstStyle/>
          <a:p>
            <a:pPr algn="r"/>
            <a:r>
              <a:rPr lang="cs-CZ">
                <a:solidFill>
                  <a:srgbClr val="FFFFFF"/>
                </a:solidFill>
              </a:rPr>
              <a:t>?</a:t>
            </a:r>
          </a:p>
        </p:txBody>
      </p:sp>
      <p:sp>
        <p:nvSpPr>
          <p:cNvPr id="3" name="Zástupný symbol pro obsah 2">
            <a:extLst>
              <a:ext uri="{FF2B5EF4-FFF2-40B4-BE49-F238E27FC236}">
                <a16:creationId xmlns:a16="http://schemas.microsoft.com/office/drawing/2014/main" id="{05ADBF22-7259-0F5B-4DB1-B725D91EEB5F}"/>
              </a:ext>
            </a:extLst>
          </p:cNvPr>
          <p:cNvSpPr>
            <a:spLocks noGrp="1"/>
          </p:cNvSpPr>
          <p:nvPr>
            <p:ph idx="1"/>
          </p:nvPr>
        </p:nvSpPr>
        <p:spPr>
          <a:xfrm>
            <a:off x="5204109" y="1645920"/>
            <a:ext cx="5919503" cy="4470821"/>
          </a:xfrm>
        </p:spPr>
        <p:txBody>
          <a:bodyPr>
            <a:normAutofit/>
          </a:bodyPr>
          <a:lstStyle/>
          <a:p>
            <a:r>
              <a:rPr lang="cs-CZ" dirty="0"/>
              <a:t> Kde je upravena  v o.s.ř. </a:t>
            </a:r>
            <a:r>
              <a:rPr lang="cs-CZ" dirty="0" err="1"/>
              <a:t>autoremedura</a:t>
            </a:r>
            <a:r>
              <a:rPr lang="cs-CZ" dirty="0"/>
              <a:t>?</a:t>
            </a:r>
          </a:p>
        </p:txBody>
      </p:sp>
    </p:spTree>
    <p:extLst>
      <p:ext uri="{BB962C8B-B14F-4D97-AF65-F5344CB8AC3E}">
        <p14:creationId xmlns:p14="http://schemas.microsoft.com/office/powerpoint/2010/main" val="157755717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1" name="Picture 10">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3" name="Oval 12">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5" name="Picture 14">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7" name="Picture 16">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9" name="Rectangle 18">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1" name="Rectangle 20">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3" name="Rectangle 22">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5"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7" name="Freeform: Shape 26">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B3A70184-F420-473E-8CA9-F84FC695BB6E}"/>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b="0" i="0" kern="1200">
                <a:solidFill>
                  <a:srgbClr val="FFFFFF"/>
                </a:solidFill>
                <a:latin typeface="+mj-lt"/>
                <a:ea typeface="+mj-ea"/>
                <a:cs typeface="+mj-cs"/>
              </a:rPr>
              <a:t>O.S.Ř. – rozpor mezi skutkovým zjištěním a právním závěrem</a:t>
            </a:r>
          </a:p>
        </p:txBody>
      </p:sp>
      <p:sp>
        <p:nvSpPr>
          <p:cNvPr id="4" name="TextovéPole 3">
            <a:extLst>
              <a:ext uri="{FF2B5EF4-FFF2-40B4-BE49-F238E27FC236}">
                <a16:creationId xmlns:a16="http://schemas.microsoft.com/office/drawing/2014/main" id="{50E48C4E-7078-4AC5-AFC7-6DC62D6AD6AC}"/>
              </a:ext>
            </a:extLst>
          </p:cNvPr>
          <p:cNvSpPr txBox="1"/>
          <p:nvPr/>
        </p:nvSpPr>
        <p:spPr>
          <a:xfrm>
            <a:off x="30534" y="2878261"/>
            <a:ext cx="10020300" cy="2954725"/>
          </a:xfrm>
          <a:prstGeom prst="rect">
            <a:avLst/>
          </a:prstGeom>
        </p:spPr>
        <p:txBody>
          <a:bodyPr vert="horz" lIns="91440" tIns="45720" rIns="91440" bIns="45720" rtlCol="0">
            <a:normAutofit/>
          </a:bodyPr>
          <a:lstStyle/>
          <a:p>
            <a:pPr lvl="4" indent="254000" algn="just">
              <a:spcBef>
                <a:spcPts val="1000"/>
              </a:spcBef>
              <a:buClr>
                <a:schemeClr val="bg2">
                  <a:lumMod val="40000"/>
                  <a:lumOff val="60000"/>
                </a:schemeClr>
              </a:buClr>
              <a:buSzPct val="80000"/>
              <a:buFont typeface="Wingdings 3" charset="2"/>
              <a:buChar char=""/>
            </a:pPr>
            <a:r>
              <a:rPr lang="en-US" sz="2000" dirty="0">
                <a:effectLst/>
                <a:latin typeface="+mj-lt"/>
                <a:ea typeface="+mj-ea"/>
                <a:cs typeface="+mj-cs"/>
              </a:rPr>
              <a:t>Z </a:t>
            </a:r>
            <a:r>
              <a:rPr lang="en-US" sz="2000" dirty="0" err="1">
                <a:effectLst/>
                <a:latin typeface="+mj-lt"/>
                <a:ea typeface="+mj-ea"/>
                <a:cs typeface="+mj-cs"/>
              </a:rPr>
              <a:t>odůvodnění</a:t>
            </a:r>
            <a:r>
              <a:rPr lang="en-US" sz="2000" dirty="0">
                <a:effectLst/>
                <a:latin typeface="+mj-lt"/>
                <a:ea typeface="+mj-ea"/>
                <a:cs typeface="+mj-cs"/>
              </a:rPr>
              <a:t> </a:t>
            </a:r>
            <a:r>
              <a:rPr lang="en-US" sz="2000" dirty="0" err="1">
                <a:effectLst/>
                <a:latin typeface="+mj-lt"/>
                <a:ea typeface="+mj-ea"/>
                <a:cs typeface="+mj-cs"/>
              </a:rPr>
              <a:t>rozhodnutí</a:t>
            </a:r>
            <a:r>
              <a:rPr lang="en-US" sz="2000" dirty="0">
                <a:effectLst/>
                <a:latin typeface="+mj-lt"/>
                <a:ea typeface="+mj-ea"/>
                <a:cs typeface="+mj-cs"/>
              </a:rPr>
              <a:t> </a:t>
            </a:r>
            <a:r>
              <a:rPr lang="en-US" sz="2000" dirty="0" err="1">
                <a:effectLst/>
                <a:latin typeface="+mj-lt"/>
                <a:ea typeface="+mj-ea"/>
                <a:cs typeface="+mj-cs"/>
              </a:rPr>
              <a:t>nevyplývá</a:t>
            </a:r>
            <a:r>
              <a:rPr lang="en-US" sz="2000" dirty="0">
                <a:effectLst/>
                <a:latin typeface="+mj-lt"/>
                <a:ea typeface="+mj-ea"/>
                <a:cs typeface="+mj-cs"/>
              </a:rPr>
              <a:t> </a:t>
            </a:r>
            <a:r>
              <a:rPr lang="en-US" sz="2000" dirty="0" err="1">
                <a:effectLst/>
                <a:latin typeface="+mj-lt"/>
                <a:ea typeface="+mj-ea"/>
                <a:cs typeface="+mj-cs"/>
              </a:rPr>
              <a:t>vztah</a:t>
            </a:r>
            <a:r>
              <a:rPr lang="en-US" sz="2000" dirty="0">
                <a:effectLst/>
                <a:latin typeface="+mj-lt"/>
                <a:ea typeface="+mj-ea"/>
                <a:cs typeface="+mj-cs"/>
              </a:rPr>
              <a:t> </a:t>
            </a:r>
            <a:r>
              <a:rPr lang="en-US" sz="2000" dirty="0" err="1">
                <a:effectLst/>
                <a:latin typeface="+mj-lt"/>
                <a:ea typeface="+mj-ea"/>
                <a:cs typeface="+mj-cs"/>
              </a:rPr>
              <a:t>mezi</a:t>
            </a:r>
            <a:r>
              <a:rPr lang="en-US" sz="2000" dirty="0">
                <a:effectLst/>
                <a:latin typeface="+mj-lt"/>
                <a:ea typeface="+mj-ea"/>
                <a:cs typeface="+mj-cs"/>
              </a:rPr>
              <a:t> </a:t>
            </a:r>
            <a:r>
              <a:rPr lang="en-US" sz="2000" dirty="0" err="1">
                <a:effectLst/>
                <a:latin typeface="+mj-lt"/>
                <a:ea typeface="+mj-ea"/>
                <a:cs typeface="+mj-cs"/>
              </a:rPr>
              <a:t>skutkovými</a:t>
            </a:r>
            <a:r>
              <a:rPr lang="en-US" sz="2000" dirty="0">
                <a:effectLst/>
                <a:latin typeface="+mj-lt"/>
                <a:ea typeface="+mj-ea"/>
                <a:cs typeface="+mj-cs"/>
              </a:rPr>
              <a:t> </a:t>
            </a:r>
            <a:r>
              <a:rPr lang="en-US" sz="2000" dirty="0" err="1">
                <a:effectLst/>
                <a:latin typeface="+mj-lt"/>
                <a:ea typeface="+mj-ea"/>
                <a:cs typeface="+mj-cs"/>
              </a:rPr>
              <a:t>zjištěními</a:t>
            </a:r>
            <a:r>
              <a:rPr lang="en-US" sz="2000" dirty="0">
                <a:effectLst/>
                <a:latin typeface="+mj-lt"/>
                <a:ea typeface="+mj-ea"/>
                <a:cs typeface="+mj-cs"/>
              </a:rPr>
              <a:t> a </a:t>
            </a:r>
            <a:r>
              <a:rPr lang="en-US" sz="2000" dirty="0" err="1">
                <a:effectLst/>
                <a:latin typeface="+mj-lt"/>
                <a:ea typeface="+mj-ea"/>
                <a:cs typeface="+mj-cs"/>
              </a:rPr>
              <a:t>úvahami</a:t>
            </a:r>
            <a:r>
              <a:rPr lang="en-US" sz="2000" dirty="0">
                <a:effectLst/>
                <a:latin typeface="+mj-lt"/>
                <a:ea typeface="+mj-ea"/>
                <a:cs typeface="+mj-cs"/>
              </a:rPr>
              <a:t> </a:t>
            </a:r>
            <a:r>
              <a:rPr lang="en-US" sz="2000" dirty="0" err="1">
                <a:effectLst/>
                <a:latin typeface="+mj-lt"/>
                <a:ea typeface="+mj-ea"/>
                <a:cs typeface="+mj-cs"/>
              </a:rPr>
              <a:t>při</a:t>
            </a:r>
            <a:r>
              <a:rPr lang="en-US" sz="2000" dirty="0">
                <a:effectLst/>
                <a:latin typeface="+mj-lt"/>
                <a:ea typeface="+mj-ea"/>
                <a:cs typeface="+mj-cs"/>
              </a:rPr>
              <a:t> </a:t>
            </a:r>
            <a:r>
              <a:rPr lang="en-US" sz="2000" dirty="0" err="1">
                <a:effectLst/>
                <a:latin typeface="+mj-lt"/>
                <a:ea typeface="+mj-ea"/>
                <a:cs typeface="+mj-cs"/>
              </a:rPr>
              <a:t>hodnocení</a:t>
            </a:r>
            <a:r>
              <a:rPr lang="en-US" sz="2000" dirty="0">
                <a:effectLst/>
                <a:latin typeface="+mj-lt"/>
                <a:ea typeface="+mj-ea"/>
                <a:cs typeface="+mj-cs"/>
              </a:rPr>
              <a:t> </a:t>
            </a:r>
            <a:r>
              <a:rPr lang="en-US" sz="2000" dirty="0" err="1">
                <a:effectLst/>
                <a:latin typeface="+mj-lt"/>
                <a:ea typeface="+mj-ea"/>
                <a:cs typeface="+mj-cs"/>
              </a:rPr>
              <a:t>důkazů</a:t>
            </a:r>
            <a:r>
              <a:rPr lang="en-US" sz="2000" dirty="0">
                <a:effectLst/>
                <a:latin typeface="+mj-lt"/>
                <a:ea typeface="+mj-ea"/>
                <a:cs typeface="+mj-cs"/>
              </a:rPr>
              <a:t> </a:t>
            </a:r>
            <a:r>
              <a:rPr lang="en-US" sz="2000" dirty="0" err="1">
                <a:effectLst/>
                <a:latin typeface="+mj-lt"/>
                <a:ea typeface="+mj-ea"/>
                <a:cs typeface="+mj-cs"/>
              </a:rPr>
              <a:t>na</a:t>
            </a:r>
            <a:r>
              <a:rPr lang="en-US" sz="2000" dirty="0">
                <a:effectLst/>
                <a:latin typeface="+mj-lt"/>
                <a:ea typeface="+mj-ea"/>
                <a:cs typeface="+mj-cs"/>
              </a:rPr>
              <a:t> </a:t>
            </a:r>
            <a:r>
              <a:rPr lang="en-US" sz="2000" dirty="0" err="1">
                <a:effectLst/>
                <a:latin typeface="+mj-lt"/>
                <a:ea typeface="+mj-ea"/>
                <a:cs typeface="+mj-cs"/>
              </a:rPr>
              <a:t>straně</a:t>
            </a:r>
            <a:r>
              <a:rPr lang="en-US" sz="2000" dirty="0">
                <a:effectLst/>
                <a:latin typeface="+mj-lt"/>
                <a:ea typeface="+mj-ea"/>
                <a:cs typeface="+mj-cs"/>
              </a:rPr>
              <a:t> </a:t>
            </a:r>
            <a:r>
              <a:rPr lang="en-US" sz="2000" dirty="0" err="1">
                <a:effectLst/>
                <a:latin typeface="+mj-lt"/>
                <a:ea typeface="+mj-ea"/>
                <a:cs typeface="+mj-cs"/>
              </a:rPr>
              <a:t>jedné</a:t>
            </a:r>
            <a:r>
              <a:rPr lang="en-US" sz="2000" dirty="0">
                <a:effectLst/>
                <a:latin typeface="+mj-lt"/>
                <a:ea typeface="+mj-ea"/>
                <a:cs typeface="+mj-cs"/>
              </a:rPr>
              <a:t> a </a:t>
            </a:r>
            <a:r>
              <a:rPr lang="en-US" sz="2000" dirty="0" err="1">
                <a:effectLst/>
                <a:latin typeface="+mj-lt"/>
                <a:ea typeface="+mj-ea"/>
                <a:cs typeface="+mj-cs"/>
              </a:rPr>
              <a:t>právními</a:t>
            </a:r>
            <a:r>
              <a:rPr lang="en-US" sz="2000" dirty="0">
                <a:effectLst/>
                <a:latin typeface="+mj-lt"/>
                <a:ea typeface="+mj-ea"/>
                <a:cs typeface="+mj-cs"/>
              </a:rPr>
              <a:t> </a:t>
            </a:r>
            <a:r>
              <a:rPr lang="en-US" sz="2000" dirty="0" err="1">
                <a:effectLst/>
                <a:latin typeface="+mj-lt"/>
                <a:ea typeface="+mj-ea"/>
                <a:cs typeface="+mj-cs"/>
              </a:rPr>
              <a:t>závěry</a:t>
            </a:r>
            <a:r>
              <a:rPr lang="en-US" sz="2000" dirty="0">
                <a:effectLst/>
                <a:latin typeface="+mj-lt"/>
                <a:ea typeface="+mj-ea"/>
                <a:cs typeface="+mj-cs"/>
              </a:rPr>
              <a:t> </a:t>
            </a:r>
            <a:r>
              <a:rPr lang="en-US" sz="2000" dirty="0" err="1">
                <a:effectLst/>
                <a:latin typeface="+mj-lt"/>
                <a:ea typeface="+mj-ea"/>
                <a:cs typeface="+mj-cs"/>
              </a:rPr>
              <a:t>na</a:t>
            </a:r>
            <a:r>
              <a:rPr lang="en-US" sz="2000" dirty="0">
                <a:effectLst/>
                <a:latin typeface="+mj-lt"/>
                <a:ea typeface="+mj-ea"/>
                <a:cs typeface="+mj-cs"/>
              </a:rPr>
              <a:t> </a:t>
            </a:r>
            <a:r>
              <a:rPr lang="en-US" sz="2000" dirty="0" err="1">
                <a:effectLst/>
                <a:latin typeface="+mj-lt"/>
                <a:ea typeface="+mj-ea"/>
                <a:cs typeface="+mj-cs"/>
              </a:rPr>
              <a:t>straně</a:t>
            </a:r>
            <a:r>
              <a:rPr lang="en-US" sz="2000" dirty="0">
                <a:effectLst/>
                <a:latin typeface="+mj-lt"/>
                <a:ea typeface="+mj-ea"/>
                <a:cs typeface="+mj-cs"/>
              </a:rPr>
              <a:t> </a:t>
            </a:r>
            <a:r>
              <a:rPr lang="en-US" sz="2000" dirty="0" err="1">
                <a:effectLst/>
                <a:latin typeface="+mj-lt"/>
                <a:ea typeface="+mj-ea"/>
                <a:cs typeface="+mj-cs"/>
              </a:rPr>
              <a:t>druhé</a:t>
            </a:r>
            <a:r>
              <a:rPr lang="en-US" sz="2000" dirty="0">
                <a:effectLst/>
                <a:latin typeface="+mj-lt"/>
                <a:ea typeface="+mj-ea"/>
                <a:cs typeface="+mj-cs"/>
              </a:rPr>
              <a:t>, resp. </a:t>
            </a:r>
            <a:r>
              <a:rPr lang="en-US" sz="2000" dirty="0" err="1">
                <a:effectLst/>
                <a:latin typeface="+mj-lt"/>
                <a:ea typeface="+mj-ea"/>
                <a:cs typeface="+mj-cs"/>
              </a:rPr>
              <a:t>případy</a:t>
            </a:r>
            <a:r>
              <a:rPr lang="en-US" sz="2000" dirty="0">
                <a:effectLst/>
                <a:latin typeface="+mj-lt"/>
                <a:ea typeface="+mj-ea"/>
                <a:cs typeface="+mj-cs"/>
              </a:rPr>
              <a:t>, </a:t>
            </a:r>
            <a:r>
              <a:rPr lang="en-US" sz="2000" dirty="0" err="1">
                <a:effectLst/>
                <a:latin typeface="+mj-lt"/>
                <a:ea typeface="+mj-ea"/>
                <a:cs typeface="+mj-cs"/>
              </a:rPr>
              <a:t>kdy</a:t>
            </a:r>
            <a:r>
              <a:rPr lang="en-US" sz="2000" dirty="0">
                <a:effectLst/>
                <a:latin typeface="+mj-lt"/>
                <a:ea typeface="+mj-ea"/>
                <a:cs typeface="+mj-cs"/>
              </a:rPr>
              <a:t> v </a:t>
            </a:r>
            <a:r>
              <a:rPr lang="en-US" sz="2000" dirty="0" err="1">
                <a:effectLst/>
                <a:latin typeface="+mj-lt"/>
                <a:ea typeface="+mj-ea"/>
                <a:cs typeface="+mj-cs"/>
              </a:rPr>
              <a:t>soudním</a:t>
            </a:r>
            <a:r>
              <a:rPr lang="en-US" sz="2000" dirty="0">
                <a:effectLst/>
                <a:latin typeface="+mj-lt"/>
                <a:ea typeface="+mj-ea"/>
                <a:cs typeface="+mj-cs"/>
              </a:rPr>
              <a:t> </a:t>
            </a:r>
            <a:r>
              <a:rPr lang="en-US" sz="2000" dirty="0" err="1">
                <a:effectLst/>
                <a:latin typeface="+mj-lt"/>
                <a:ea typeface="+mj-ea"/>
                <a:cs typeface="+mj-cs"/>
              </a:rPr>
              <a:t>rozhodování</a:t>
            </a:r>
            <a:r>
              <a:rPr lang="en-US" sz="2000" dirty="0">
                <a:effectLst/>
                <a:latin typeface="+mj-lt"/>
                <a:ea typeface="+mj-ea"/>
                <a:cs typeface="+mj-cs"/>
              </a:rPr>
              <a:t> </a:t>
            </a:r>
            <a:r>
              <a:rPr lang="en-US" sz="2000" dirty="0" err="1">
                <a:effectLst/>
                <a:latin typeface="+mj-lt"/>
                <a:ea typeface="+mj-ea"/>
                <a:cs typeface="+mj-cs"/>
              </a:rPr>
              <a:t>jsou</a:t>
            </a:r>
            <a:r>
              <a:rPr lang="en-US" sz="2000" dirty="0">
                <a:effectLst/>
                <a:latin typeface="+mj-lt"/>
                <a:ea typeface="+mj-ea"/>
                <a:cs typeface="+mj-cs"/>
              </a:rPr>
              <a:t> </a:t>
            </a:r>
            <a:r>
              <a:rPr lang="en-US" sz="2000" dirty="0" err="1">
                <a:effectLst/>
                <a:latin typeface="+mj-lt"/>
                <a:ea typeface="+mj-ea"/>
                <a:cs typeface="+mj-cs"/>
              </a:rPr>
              <a:t>učiněná</a:t>
            </a:r>
            <a:r>
              <a:rPr lang="en-US" sz="2000" dirty="0">
                <a:effectLst/>
                <a:latin typeface="+mj-lt"/>
                <a:ea typeface="+mj-ea"/>
                <a:cs typeface="+mj-cs"/>
              </a:rPr>
              <a:t> </a:t>
            </a:r>
            <a:r>
              <a:rPr lang="en-US" sz="2000" dirty="0" err="1">
                <a:effectLst/>
                <a:latin typeface="+mj-lt"/>
                <a:ea typeface="+mj-ea"/>
                <a:cs typeface="+mj-cs"/>
              </a:rPr>
              <a:t>skutková</a:t>
            </a:r>
            <a:r>
              <a:rPr lang="en-US" sz="2000" dirty="0">
                <a:effectLst/>
                <a:latin typeface="+mj-lt"/>
                <a:ea typeface="+mj-ea"/>
                <a:cs typeface="+mj-cs"/>
              </a:rPr>
              <a:t> </a:t>
            </a:r>
            <a:r>
              <a:rPr lang="en-US" sz="2000" dirty="0" err="1">
                <a:effectLst/>
                <a:latin typeface="+mj-lt"/>
                <a:ea typeface="+mj-ea"/>
                <a:cs typeface="+mj-cs"/>
              </a:rPr>
              <a:t>zjištění</a:t>
            </a:r>
            <a:r>
              <a:rPr lang="en-US" sz="2000" dirty="0">
                <a:effectLst/>
                <a:latin typeface="+mj-lt"/>
                <a:ea typeface="+mj-ea"/>
                <a:cs typeface="+mj-cs"/>
              </a:rPr>
              <a:t> v </a:t>
            </a:r>
            <a:r>
              <a:rPr lang="en-US" sz="2000" dirty="0" err="1">
                <a:effectLst/>
                <a:latin typeface="+mj-lt"/>
                <a:ea typeface="+mj-ea"/>
                <a:cs typeface="+mj-cs"/>
              </a:rPr>
              <a:t>extrémním</a:t>
            </a:r>
            <a:r>
              <a:rPr lang="en-US" sz="2000" dirty="0">
                <a:effectLst/>
                <a:latin typeface="+mj-lt"/>
                <a:ea typeface="+mj-ea"/>
                <a:cs typeface="+mj-cs"/>
              </a:rPr>
              <a:t> </a:t>
            </a:r>
            <a:r>
              <a:rPr lang="en-US" sz="2000" dirty="0" err="1">
                <a:effectLst/>
                <a:latin typeface="+mj-lt"/>
                <a:ea typeface="+mj-ea"/>
                <a:cs typeface="+mj-cs"/>
              </a:rPr>
              <a:t>nesouladu</a:t>
            </a:r>
            <a:r>
              <a:rPr lang="en-US" sz="2000" dirty="0">
                <a:effectLst/>
                <a:latin typeface="+mj-lt"/>
                <a:ea typeface="+mj-ea"/>
                <a:cs typeface="+mj-cs"/>
              </a:rPr>
              <a:t> s </a:t>
            </a:r>
            <a:r>
              <a:rPr lang="en-US" sz="2000" dirty="0" err="1">
                <a:effectLst/>
                <a:latin typeface="+mj-lt"/>
                <a:ea typeface="+mj-ea"/>
                <a:cs typeface="+mj-cs"/>
              </a:rPr>
              <a:t>vykonanými</a:t>
            </a:r>
            <a:r>
              <a:rPr lang="en-US" sz="2000" dirty="0">
                <a:effectLst/>
                <a:latin typeface="+mj-lt"/>
                <a:ea typeface="+mj-ea"/>
                <a:cs typeface="+mj-cs"/>
              </a:rPr>
              <a:t> </a:t>
            </a:r>
            <a:r>
              <a:rPr lang="en-US" sz="2000" dirty="0" err="1">
                <a:effectLst/>
                <a:latin typeface="+mj-lt"/>
                <a:ea typeface="+mj-ea"/>
                <a:cs typeface="+mj-cs"/>
              </a:rPr>
              <a:t>důkazy</a:t>
            </a:r>
            <a:r>
              <a:rPr lang="en-US" sz="2000" dirty="0">
                <a:effectLst/>
                <a:latin typeface="+mj-lt"/>
                <a:ea typeface="+mj-ea"/>
                <a:cs typeface="+mj-cs"/>
              </a:rPr>
              <a:t> (sp. </a:t>
            </a:r>
            <a:r>
              <a:rPr lang="en-US" sz="2000" dirty="0" err="1">
                <a:effectLst/>
                <a:latin typeface="+mj-lt"/>
                <a:ea typeface="+mj-ea"/>
                <a:cs typeface="+mj-cs"/>
              </a:rPr>
              <a:t>zn</a:t>
            </a:r>
            <a:r>
              <a:rPr lang="en-US" sz="2000" dirty="0">
                <a:effectLst/>
                <a:latin typeface="+mj-lt"/>
                <a:ea typeface="+mj-ea"/>
                <a:cs typeface="+mj-cs"/>
              </a:rPr>
              <a:t>. </a:t>
            </a:r>
            <a:r>
              <a:rPr lang="en-US" sz="2000" u="none" strike="noStrike" dirty="0">
                <a:effectLst/>
                <a:latin typeface="+mj-lt"/>
                <a:ea typeface="+mj-ea"/>
                <a:cs typeface="+mj-cs"/>
                <a:hlinkClick r:id="rId6">
                  <a:extLst>
                    <a:ext uri="{A12FA001-AC4F-418D-AE19-62706E023703}">
                      <ahyp:hlinkClr xmlns:ahyp="http://schemas.microsoft.com/office/drawing/2018/hyperlinkcolor" val="tx"/>
                    </a:ext>
                  </a:extLst>
                </a:hlinkClick>
              </a:rPr>
              <a:t>III. </a:t>
            </a:r>
            <a:r>
              <a:rPr lang="en-US" sz="2000" u="none" strike="noStrike" dirty="0" err="1">
                <a:effectLst/>
                <a:latin typeface="+mj-lt"/>
                <a:ea typeface="+mj-ea"/>
                <a:cs typeface="+mj-cs"/>
                <a:hlinkClick r:id="rId6">
                  <a:extLst>
                    <a:ext uri="{A12FA001-AC4F-418D-AE19-62706E023703}">
                      <ahyp:hlinkClr xmlns:ahyp="http://schemas.microsoft.com/office/drawing/2018/hyperlinkcolor" val="tx"/>
                    </a:ext>
                  </a:extLst>
                </a:hlinkClick>
              </a:rPr>
              <a:t>ÚS</a:t>
            </a:r>
            <a:r>
              <a:rPr lang="en-US" sz="2000" u="none" strike="noStrike" dirty="0">
                <a:effectLst/>
                <a:latin typeface="+mj-lt"/>
                <a:ea typeface="+mj-ea"/>
                <a:cs typeface="+mj-cs"/>
                <a:hlinkClick r:id="rId6">
                  <a:extLst>
                    <a:ext uri="{A12FA001-AC4F-418D-AE19-62706E023703}">
                      <ahyp:hlinkClr xmlns:ahyp="http://schemas.microsoft.com/office/drawing/2018/hyperlinkcolor" val="tx"/>
                    </a:ext>
                  </a:extLst>
                </a:hlinkClick>
              </a:rPr>
              <a:t> 84/94</a:t>
            </a:r>
            <a:r>
              <a:rPr lang="en-US" sz="2000" dirty="0">
                <a:effectLst/>
                <a:latin typeface="+mj-lt"/>
                <a:ea typeface="+mj-ea"/>
                <a:cs typeface="+mj-cs"/>
              </a:rPr>
              <a:t>, </a:t>
            </a:r>
            <a:r>
              <a:rPr lang="en-US" sz="2000" u="none" strike="noStrike" dirty="0">
                <a:effectLst/>
                <a:latin typeface="+mj-lt"/>
                <a:ea typeface="+mj-ea"/>
                <a:cs typeface="+mj-cs"/>
                <a:hlinkClick r:id="rId7">
                  <a:extLst>
                    <a:ext uri="{A12FA001-AC4F-418D-AE19-62706E023703}">
                      <ahyp:hlinkClr xmlns:ahyp="http://schemas.microsoft.com/office/drawing/2018/hyperlinkcolor" val="tx"/>
                    </a:ext>
                  </a:extLst>
                </a:hlinkClick>
              </a:rPr>
              <a:t>III. </a:t>
            </a:r>
            <a:r>
              <a:rPr lang="en-US" sz="2000" u="none" strike="noStrike" dirty="0" err="1">
                <a:effectLst/>
                <a:latin typeface="+mj-lt"/>
                <a:ea typeface="+mj-ea"/>
                <a:cs typeface="+mj-cs"/>
                <a:hlinkClick r:id="rId7">
                  <a:extLst>
                    <a:ext uri="{A12FA001-AC4F-418D-AE19-62706E023703}">
                      <ahyp:hlinkClr xmlns:ahyp="http://schemas.microsoft.com/office/drawing/2018/hyperlinkcolor" val="tx"/>
                    </a:ext>
                  </a:extLst>
                </a:hlinkClick>
              </a:rPr>
              <a:t>ÚS</a:t>
            </a:r>
            <a:r>
              <a:rPr lang="en-US" sz="2000" u="none" strike="noStrike" dirty="0">
                <a:effectLst/>
                <a:latin typeface="+mj-lt"/>
                <a:ea typeface="+mj-ea"/>
                <a:cs typeface="+mj-cs"/>
                <a:hlinkClick r:id="rId7">
                  <a:extLst>
                    <a:ext uri="{A12FA001-AC4F-418D-AE19-62706E023703}">
                      <ahyp:hlinkClr xmlns:ahyp="http://schemas.microsoft.com/office/drawing/2018/hyperlinkcolor" val="tx"/>
                    </a:ext>
                  </a:extLst>
                </a:hlinkClick>
              </a:rPr>
              <a:t> 166/95</a:t>
            </a:r>
            <a:r>
              <a:rPr lang="en-US" sz="2000" dirty="0">
                <a:effectLst/>
                <a:latin typeface="+mj-lt"/>
                <a:ea typeface="+mj-ea"/>
                <a:cs typeface="+mj-cs"/>
              </a:rPr>
              <a:t>, </a:t>
            </a:r>
            <a:r>
              <a:rPr lang="en-US" sz="2000" u="none" strike="noStrike" dirty="0">
                <a:effectLst/>
                <a:latin typeface="+mj-lt"/>
                <a:ea typeface="+mj-ea"/>
                <a:cs typeface="+mj-cs"/>
                <a:hlinkClick r:id="rId8">
                  <a:extLst>
                    <a:ext uri="{A12FA001-AC4F-418D-AE19-62706E023703}">
                      <ahyp:hlinkClr xmlns:ahyp="http://schemas.microsoft.com/office/drawing/2018/hyperlinkcolor" val="tx"/>
                    </a:ext>
                  </a:extLst>
                </a:hlinkClick>
              </a:rPr>
              <a:t>II. </a:t>
            </a:r>
            <a:r>
              <a:rPr lang="en-US" sz="2000" u="none" strike="noStrike" dirty="0" err="1">
                <a:effectLst/>
                <a:latin typeface="+mj-lt"/>
                <a:ea typeface="+mj-ea"/>
                <a:cs typeface="+mj-cs"/>
                <a:hlinkClick r:id="rId8">
                  <a:extLst>
                    <a:ext uri="{A12FA001-AC4F-418D-AE19-62706E023703}">
                      <ahyp:hlinkClr xmlns:ahyp="http://schemas.microsoft.com/office/drawing/2018/hyperlinkcolor" val="tx"/>
                    </a:ext>
                  </a:extLst>
                </a:hlinkClick>
              </a:rPr>
              <a:t>ÚS</a:t>
            </a:r>
            <a:r>
              <a:rPr lang="en-US" sz="2000" u="none" strike="noStrike" dirty="0">
                <a:effectLst/>
                <a:latin typeface="+mj-lt"/>
                <a:ea typeface="+mj-ea"/>
                <a:cs typeface="+mj-cs"/>
                <a:hlinkClick r:id="rId8">
                  <a:extLst>
                    <a:ext uri="{A12FA001-AC4F-418D-AE19-62706E023703}">
                      <ahyp:hlinkClr xmlns:ahyp="http://schemas.microsoft.com/office/drawing/2018/hyperlinkcolor" val="tx"/>
                    </a:ext>
                  </a:extLst>
                </a:hlinkClick>
              </a:rPr>
              <a:t> 182/02</a:t>
            </a:r>
            <a:r>
              <a:rPr lang="en-US" sz="2000" dirty="0">
                <a:effectLst/>
                <a:latin typeface="+mj-lt"/>
                <a:ea typeface="+mj-ea"/>
                <a:cs typeface="+mj-cs"/>
              </a:rPr>
              <a:t>, </a:t>
            </a:r>
            <a:r>
              <a:rPr lang="en-US" sz="2000" u="none" strike="noStrike" dirty="0">
                <a:effectLst/>
                <a:latin typeface="+mj-lt"/>
                <a:ea typeface="+mj-ea"/>
                <a:cs typeface="+mj-cs"/>
                <a:hlinkClick r:id="rId9">
                  <a:extLst>
                    <a:ext uri="{A12FA001-AC4F-418D-AE19-62706E023703}">
                      <ahyp:hlinkClr xmlns:ahyp="http://schemas.microsoft.com/office/drawing/2018/hyperlinkcolor" val="tx"/>
                    </a:ext>
                  </a:extLst>
                </a:hlinkClick>
              </a:rPr>
              <a:t>II. </a:t>
            </a:r>
            <a:r>
              <a:rPr lang="en-US" sz="2000" u="none" strike="noStrike" dirty="0" err="1">
                <a:effectLst/>
                <a:latin typeface="+mj-lt"/>
                <a:ea typeface="+mj-ea"/>
                <a:cs typeface="+mj-cs"/>
                <a:hlinkClick r:id="rId9">
                  <a:extLst>
                    <a:ext uri="{A12FA001-AC4F-418D-AE19-62706E023703}">
                      <ahyp:hlinkClr xmlns:ahyp="http://schemas.microsoft.com/office/drawing/2018/hyperlinkcolor" val="tx"/>
                    </a:ext>
                  </a:extLst>
                </a:hlinkClick>
              </a:rPr>
              <a:t>ÚS</a:t>
            </a:r>
            <a:r>
              <a:rPr lang="en-US" sz="2000" u="none" strike="noStrike" dirty="0">
                <a:effectLst/>
                <a:latin typeface="+mj-lt"/>
                <a:ea typeface="+mj-ea"/>
                <a:cs typeface="+mj-cs"/>
                <a:hlinkClick r:id="rId9">
                  <a:extLst>
                    <a:ext uri="{A12FA001-AC4F-418D-AE19-62706E023703}">
                      <ahyp:hlinkClr xmlns:ahyp="http://schemas.microsoft.com/office/drawing/2018/hyperlinkcolor" val="tx"/>
                    </a:ext>
                  </a:extLst>
                </a:hlinkClick>
              </a:rPr>
              <a:t> 539/02</a:t>
            </a:r>
            <a:r>
              <a:rPr lang="en-US" sz="2000" dirty="0">
                <a:effectLst/>
                <a:latin typeface="+mj-lt"/>
                <a:ea typeface="+mj-ea"/>
                <a:cs typeface="+mj-cs"/>
              </a:rPr>
              <a:t>, </a:t>
            </a:r>
            <a:r>
              <a:rPr lang="en-US" sz="2000" u="none" strike="noStrike" dirty="0">
                <a:effectLst/>
                <a:latin typeface="+mj-lt"/>
                <a:ea typeface="+mj-ea"/>
                <a:cs typeface="+mj-cs"/>
                <a:hlinkClick r:id="rId10">
                  <a:extLst>
                    <a:ext uri="{A12FA001-AC4F-418D-AE19-62706E023703}">
                      <ahyp:hlinkClr xmlns:ahyp="http://schemas.microsoft.com/office/drawing/2018/hyperlinkcolor" val="tx"/>
                    </a:ext>
                  </a:extLst>
                </a:hlinkClick>
              </a:rPr>
              <a:t>I. </a:t>
            </a:r>
            <a:r>
              <a:rPr lang="en-US" sz="2000" u="none" strike="noStrike" dirty="0" err="1">
                <a:effectLst/>
                <a:latin typeface="+mj-lt"/>
                <a:ea typeface="+mj-ea"/>
                <a:cs typeface="+mj-cs"/>
                <a:hlinkClick r:id="rId10">
                  <a:extLst>
                    <a:ext uri="{A12FA001-AC4F-418D-AE19-62706E023703}">
                      <ahyp:hlinkClr xmlns:ahyp="http://schemas.microsoft.com/office/drawing/2018/hyperlinkcolor" val="tx"/>
                    </a:ext>
                  </a:extLst>
                </a:hlinkClick>
              </a:rPr>
              <a:t>ÚS</a:t>
            </a:r>
            <a:r>
              <a:rPr lang="en-US" sz="2000" u="none" strike="noStrike" dirty="0">
                <a:effectLst/>
                <a:latin typeface="+mj-lt"/>
                <a:ea typeface="+mj-ea"/>
                <a:cs typeface="+mj-cs"/>
                <a:hlinkClick r:id="rId10">
                  <a:extLst>
                    <a:ext uri="{A12FA001-AC4F-418D-AE19-62706E023703}">
                      <ahyp:hlinkClr xmlns:ahyp="http://schemas.microsoft.com/office/drawing/2018/hyperlinkcolor" val="tx"/>
                    </a:ext>
                  </a:extLst>
                </a:hlinkClick>
              </a:rPr>
              <a:t> 585/04</a:t>
            </a:r>
            <a:r>
              <a:rPr lang="en-US" sz="2000" dirty="0">
                <a:effectLst/>
                <a:latin typeface="+mj-lt"/>
                <a:ea typeface="+mj-ea"/>
                <a:cs typeface="+mj-cs"/>
              </a:rPr>
              <a:t> a </a:t>
            </a:r>
            <a:r>
              <a:rPr lang="en-US" sz="2000" dirty="0" err="1">
                <a:effectLst/>
                <a:latin typeface="+mj-lt"/>
                <a:ea typeface="+mj-ea"/>
                <a:cs typeface="+mj-cs"/>
              </a:rPr>
              <a:t>další</a:t>
            </a:r>
            <a:r>
              <a:rPr lang="en-US" sz="2000" dirty="0">
                <a:effectLst/>
                <a:latin typeface="+mj-lt"/>
                <a:ea typeface="+mj-ea"/>
                <a:cs typeface="+mj-cs"/>
              </a:rPr>
              <a:t>).</a:t>
            </a:r>
          </a:p>
        </p:txBody>
      </p:sp>
    </p:spTree>
    <p:extLst>
      <p:ext uri="{BB962C8B-B14F-4D97-AF65-F5344CB8AC3E}">
        <p14:creationId xmlns:p14="http://schemas.microsoft.com/office/powerpoint/2010/main" val="3116498216"/>
      </p:ext>
    </p:extLst>
  </p:cSld>
  <p:clrMapOvr>
    <a:overrideClrMapping bg1="lt1" tx1="dk1" bg2="lt2" tx2="dk2" accent1="accent1" accent2="accent2" accent3="accent3" accent4="accent4" accent5="accent5" accent6="accent6" hlink="hlink" folHlink="folHlink"/>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7" name="Picture 16">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Rectangle 22">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5" name="Rectangle 24">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7"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9" name="Freeform: Shape 28">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577F7F76-D10F-4960-9FB4-C244F141C3AD}"/>
              </a:ext>
            </a:extLst>
          </p:cNvPr>
          <p:cNvSpPr>
            <a:spLocks noGrp="1"/>
          </p:cNvSpPr>
          <p:nvPr>
            <p:ph type="title"/>
          </p:nvPr>
        </p:nvSpPr>
        <p:spPr>
          <a:xfrm>
            <a:off x="1103312" y="452718"/>
            <a:ext cx="8947522" cy="1400530"/>
          </a:xfrm>
        </p:spPr>
        <p:txBody>
          <a:bodyPr vert="horz" lIns="91440" tIns="45720" rIns="91440" bIns="45720" rtlCol="0" anchor="ctr">
            <a:normAutofit/>
          </a:bodyPr>
          <a:lstStyle/>
          <a:p>
            <a:r>
              <a:rPr lang="en-US" b="0" i="0" kern="1200">
                <a:solidFill>
                  <a:srgbClr val="FFFFFF"/>
                </a:solidFill>
                <a:latin typeface="+mj-lt"/>
                <a:ea typeface="+mj-ea"/>
                <a:cs typeface="+mj-cs"/>
              </a:rPr>
              <a:t>O.S.Ř.- opomenuté důkazy</a:t>
            </a:r>
          </a:p>
        </p:txBody>
      </p:sp>
      <p:sp>
        <p:nvSpPr>
          <p:cNvPr id="6" name="TextovéPole 5">
            <a:extLst>
              <a:ext uri="{FF2B5EF4-FFF2-40B4-BE49-F238E27FC236}">
                <a16:creationId xmlns:a16="http://schemas.microsoft.com/office/drawing/2014/main" id="{CB4B27AA-2F01-4F0A-820D-22977405D1EF}"/>
              </a:ext>
            </a:extLst>
          </p:cNvPr>
          <p:cNvSpPr txBox="1"/>
          <p:nvPr/>
        </p:nvSpPr>
        <p:spPr>
          <a:xfrm>
            <a:off x="1103312" y="2763520"/>
            <a:ext cx="8946541" cy="3484879"/>
          </a:xfrm>
          <a:prstGeom prst="rect">
            <a:avLst/>
          </a:prstGeom>
        </p:spPr>
        <p:txBody>
          <a:bodyPr vert="horz" lIns="91440" tIns="45720" rIns="91440" bIns="45720" rtlCol="0">
            <a:normAutofit/>
          </a:bodyPr>
          <a:lstStyle/>
          <a:p>
            <a:pPr indent="254000">
              <a:spcBef>
                <a:spcPts val="1000"/>
              </a:spcBef>
              <a:buClr>
                <a:schemeClr val="bg2">
                  <a:lumMod val="40000"/>
                  <a:lumOff val="60000"/>
                </a:schemeClr>
              </a:buClr>
              <a:buSzPct val="80000"/>
              <a:buFont typeface="Wingdings 3" charset="2"/>
              <a:buChar char=""/>
            </a:pPr>
            <a:r>
              <a:rPr lang="en-US" dirty="0" err="1">
                <a:effectLst/>
                <a:latin typeface="+mj-lt"/>
                <a:ea typeface="+mj-ea"/>
                <a:cs typeface="+mj-cs"/>
              </a:rPr>
              <a:t>Jde</a:t>
            </a:r>
            <a:r>
              <a:rPr lang="en-US" dirty="0">
                <a:effectLst/>
                <a:latin typeface="+mj-lt"/>
                <a:ea typeface="+mj-ea"/>
                <a:cs typeface="+mj-cs"/>
              </a:rPr>
              <a:t> </a:t>
            </a:r>
            <a:r>
              <a:rPr lang="en-US" dirty="0" err="1">
                <a:effectLst/>
                <a:latin typeface="+mj-lt"/>
                <a:ea typeface="+mj-ea"/>
                <a:cs typeface="+mj-cs"/>
              </a:rPr>
              <a:t>jednak</a:t>
            </a:r>
            <a:r>
              <a:rPr lang="en-US" dirty="0">
                <a:effectLst/>
                <a:latin typeface="+mj-lt"/>
                <a:ea typeface="+mj-ea"/>
                <a:cs typeface="+mj-cs"/>
              </a:rPr>
              <a:t> </a:t>
            </a:r>
            <a:r>
              <a:rPr lang="en-US" dirty="0" err="1">
                <a:effectLst/>
                <a:latin typeface="+mj-lt"/>
                <a:ea typeface="+mj-ea"/>
                <a:cs typeface="+mj-cs"/>
              </a:rPr>
              <a:t>dílem</a:t>
            </a:r>
            <a:r>
              <a:rPr lang="en-US" dirty="0">
                <a:effectLst/>
                <a:latin typeface="+mj-lt"/>
                <a:ea typeface="+mj-ea"/>
                <a:cs typeface="+mj-cs"/>
              </a:rPr>
              <a:t> o </a:t>
            </a:r>
            <a:r>
              <a:rPr lang="en-US" dirty="0" err="1">
                <a:effectLst/>
                <a:latin typeface="+mj-lt"/>
                <a:ea typeface="+mj-ea"/>
                <a:cs typeface="+mj-cs"/>
              </a:rPr>
              <a:t>procesní</a:t>
            </a:r>
            <a:r>
              <a:rPr lang="en-US" dirty="0">
                <a:effectLst/>
                <a:latin typeface="+mj-lt"/>
                <a:ea typeface="+mj-ea"/>
                <a:cs typeface="+mj-cs"/>
              </a:rPr>
              <a:t> </a:t>
            </a:r>
            <a:r>
              <a:rPr lang="en-US" dirty="0" err="1">
                <a:effectLst/>
                <a:latin typeface="+mj-lt"/>
                <a:ea typeface="+mj-ea"/>
                <a:cs typeface="+mj-cs"/>
              </a:rPr>
              <a:t>situace</a:t>
            </a:r>
            <a:r>
              <a:rPr lang="en-US" dirty="0">
                <a:effectLst/>
                <a:latin typeface="+mj-lt"/>
                <a:ea typeface="+mj-ea"/>
                <a:cs typeface="+mj-cs"/>
              </a:rPr>
              <a:t>, v </a:t>
            </a:r>
            <a:r>
              <a:rPr lang="en-US" dirty="0" err="1">
                <a:effectLst/>
                <a:latin typeface="+mj-lt"/>
                <a:ea typeface="+mj-ea"/>
                <a:cs typeface="+mj-cs"/>
              </a:rPr>
              <a:t>nichž</a:t>
            </a:r>
            <a:r>
              <a:rPr lang="en-US" dirty="0">
                <a:effectLst/>
                <a:latin typeface="+mj-lt"/>
                <a:ea typeface="+mj-ea"/>
                <a:cs typeface="+mj-cs"/>
              </a:rPr>
              <a:t> </a:t>
            </a:r>
            <a:r>
              <a:rPr lang="en-US" dirty="0" err="1">
                <a:effectLst/>
                <a:latin typeface="+mj-lt"/>
                <a:ea typeface="+mj-ea"/>
                <a:cs typeface="+mj-cs"/>
              </a:rPr>
              <a:t>bylo</a:t>
            </a:r>
            <a:r>
              <a:rPr lang="en-US" dirty="0">
                <a:effectLst/>
                <a:latin typeface="+mj-lt"/>
                <a:ea typeface="+mj-ea"/>
                <a:cs typeface="+mj-cs"/>
              </a:rPr>
              <a:t> </a:t>
            </a:r>
            <a:r>
              <a:rPr lang="en-US" dirty="0" err="1">
                <a:effectLst/>
                <a:latin typeface="+mj-lt"/>
                <a:ea typeface="+mj-ea"/>
                <a:cs typeface="+mj-cs"/>
              </a:rPr>
              <a:t>účastníky</a:t>
            </a:r>
            <a:r>
              <a:rPr lang="en-US" dirty="0">
                <a:effectLst/>
                <a:latin typeface="+mj-lt"/>
                <a:ea typeface="+mj-ea"/>
                <a:cs typeface="+mj-cs"/>
              </a:rPr>
              <a:t> </a:t>
            </a:r>
            <a:r>
              <a:rPr lang="en-US" dirty="0" err="1">
                <a:effectLst/>
                <a:latin typeface="+mj-lt"/>
                <a:ea typeface="+mj-ea"/>
                <a:cs typeface="+mj-cs"/>
              </a:rPr>
              <a:t>řízení</a:t>
            </a:r>
            <a:r>
              <a:rPr lang="en-US" dirty="0">
                <a:effectLst/>
                <a:latin typeface="+mj-lt"/>
                <a:ea typeface="+mj-ea"/>
                <a:cs typeface="+mj-cs"/>
              </a:rPr>
              <a:t> </a:t>
            </a:r>
            <a:r>
              <a:rPr lang="en-US" dirty="0" err="1">
                <a:effectLst/>
                <a:latin typeface="+mj-lt"/>
                <a:ea typeface="+mj-ea"/>
                <a:cs typeface="+mj-cs"/>
              </a:rPr>
              <a:t>navrženo</a:t>
            </a:r>
            <a:r>
              <a:rPr lang="en-US" dirty="0">
                <a:effectLst/>
                <a:latin typeface="+mj-lt"/>
                <a:ea typeface="+mj-ea"/>
                <a:cs typeface="+mj-cs"/>
              </a:rPr>
              <a:t> </a:t>
            </a:r>
            <a:r>
              <a:rPr lang="en-US" dirty="0" err="1">
                <a:effectLst/>
                <a:latin typeface="+mj-lt"/>
                <a:ea typeface="+mj-ea"/>
                <a:cs typeface="+mj-cs"/>
              </a:rPr>
              <a:t>provedení</a:t>
            </a:r>
            <a:r>
              <a:rPr lang="en-US" dirty="0">
                <a:effectLst/>
                <a:latin typeface="+mj-lt"/>
                <a:ea typeface="+mj-ea"/>
                <a:cs typeface="+mj-cs"/>
              </a:rPr>
              <a:t> </a:t>
            </a:r>
            <a:r>
              <a:rPr lang="en-US" dirty="0" err="1">
                <a:effectLst/>
                <a:latin typeface="+mj-lt"/>
                <a:ea typeface="+mj-ea"/>
                <a:cs typeface="+mj-cs"/>
              </a:rPr>
              <a:t>konkrétního</a:t>
            </a:r>
            <a:r>
              <a:rPr lang="en-US" dirty="0">
                <a:effectLst/>
                <a:latin typeface="+mj-lt"/>
                <a:ea typeface="+mj-ea"/>
                <a:cs typeface="+mj-cs"/>
              </a:rPr>
              <a:t> </a:t>
            </a:r>
            <a:r>
              <a:rPr lang="en-US" dirty="0" err="1">
                <a:effectLst/>
                <a:latin typeface="+mj-lt"/>
                <a:ea typeface="+mj-ea"/>
                <a:cs typeface="+mj-cs"/>
              </a:rPr>
              <a:t>důkazu</a:t>
            </a:r>
            <a:r>
              <a:rPr lang="en-US" dirty="0">
                <a:effectLst/>
                <a:latin typeface="+mj-lt"/>
                <a:ea typeface="+mj-ea"/>
                <a:cs typeface="+mj-cs"/>
              </a:rPr>
              <a:t>, </a:t>
            </a:r>
            <a:r>
              <a:rPr lang="en-US" dirty="0" err="1">
                <a:effectLst/>
                <a:latin typeface="+mj-lt"/>
                <a:ea typeface="+mj-ea"/>
                <a:cs typeface="+mj-cs"/>
              </a:rPr>
              <a:t>přičemž</a:t>
            </a:r>
            <a:r>
              <a:rPr lang="en-US" dirty="0">
                <a:effectLst/>
                <a:latin typeface="+mj-lt"/>
                <a:ea typeface="+mj-ea"/>
                <a:cs typeface="+mj-cs"/>
              </a:rPr>
              <a:t> </a:t>
            </a:r>
            <a:r>
              <a:rPr lang="en-US" dirty="0" err="1">
                <a:effectLst/>
                <a:latin typeface="+mj-lt"/>
                <a:ea typeface="+mj-ea"/>
                <a:cs typeface="+mj-cs"/>
              </a:rPr>
              <a:t>návrh</a:t>
            </a:r>
            <a:r>
              <a:rPr lang="en-US" dirty="0">
                <a:effectLst/>
                <a:latin typeface="+mj-lt"/>
                <a:ea typeface="+mj-ea"/>
                <a:cs typeface="+mj-cs"/>
              </a:rPr>
              <a:t> </a:t>
            </a:r>
            <a:r>
              <a:rPr lang="en-US" dirty="0" err="1">
                <a:effectLst/>
                <a:latin typeface="+mj-lt"/>
                <a:ea typeface="+mj-ea"/>
                <a:cs typeface="+mj-cs"/>
              </a:rPr>
              <a:t>na</a:t>
            </a:r>
            <a:r>
              <a:rPr lang="en-US" dirty="0">
                <a:effectLst/>
                <a:latin typeface="+mj-lt"/>
                <a:ea typeface="+mj-ea"/>
                <a:cs typeface="+mj-cs"/>
              </a:rPr>
              <a:t> toto </a:t>
            </a:r>
            <a:r>
              <a:rPr lang="en-US" dirty="0" err="1">
                <a:effectLst/>
                <a:latin typeface="+mj-lt"/>
                <a:ea typeface="+mj-ea"/>
                <a:cs typeface="+mj-cs"/>
              </a:rPr>
              <a:t>provedení</a:t>
            </a:r>
            <a:r>
              <a:rPr lang="en-US" dirty="0">
                <a:effectLst/>
                <a:latin typeface="+mj-lt"/>
                <a:ea typeface="+mj-ea"/>
                <a:cs typeface="+mj-cs"/>
              </a:rPr>
              <a:t> </a:t>
            </a:r>
            <a:r>
              <a:rPr lang="en-US" dirty="0" err="1">
                <a:effectLst/>
                <a:latin typeface="+mj-lt"/>
                <a:ea typeface="+mj-ea"/>
                <a:cs typeface="+mj-cs"/>
              </a:rPr>
              <a:t>byl</a:t>
            </a:r>
            <a:r>
              <a:rPr lang="en-US" dirty="0">
                <a:effectLst/>
                <a:latin typeface="+mj-lt"/>
                <a:ea typeface="+mj-ea"/>
                <a:cs typeface="+mj-cs"/>
              </a:rPr>
              <a:t> </a:t>
            </a:r>
            <a:r>
              <a:rPr lang="en-US" dirty="0" err="1">
                <a:effectLst/>
                <a:latin typeface="+mj-lt"/>
                <a:ea typeface="+mj-ea"/>
                <a:cs typeface="+mj-cs"/>
              </a:rPr>
              <a:t>soudem</a:t>
            </a:r>
            <a:r>
              <a:rPr lang="en-US" dirty="0">
                <a:effectLst/>
                <a:latin typeface="+mj-lt"/>
                <a:ea typeface="+mj-ea"/>
                <a:cs typeface="+mj-cs"/>
              </a:rPr>
              <a:t> bez </a:t>
            </a:r>
            <a:r>
              <a:rPr lang="en-US" dirty="0" err="1">
                <a:effectLst/>
                <a:latin typeface="+mj-lt"/>
                <a:ea typeface="+mj-ea"/>
                <a:cs typeface="+mj-cs"/>
              </a:rPr>
              <a:t>věcně</a:t>
            </a:r>
            <a:r>
              <a:rPr lang="en-US" dirty="0">
                <a:effectLst/>
                <a:latin typeface="+mj-lt"/>
                <a:ea typeface="+mj-ea"/>
                <a:cs typeface="+mj-cs"/>
              </a:rPr>
              <a:t> </a:t>
            </a:r>
            <a:r>
              <a:rPr lang="en-US" dirty="0" err="1">
                <a:effectLst/>
                <a:latin typeface="+mj-lt"/>
                <a:ea typeface="+mj-ea"/>
                <a:cs typeface="+mj-cs"/>
              </a:rPr>
              <a:t>adekvátního</a:t>
            </a:r>
            <a:r>
              <a:rPr lang="en-US" dirty="0">
                <a:effectLst/>
                <a:latin typeface="+mj-lt"/>
                <a:ea typeface="+mj-ea"/>
                <a:cs typeface="+mj-cs"/>
              </a:rPr>
              <a:t> </a:t>
            </a:r>
            <a:r>
              <a:rPr lang="en-US" dirty="0" err="1">
                <a:effectLst/>
                <a:latin typeface="+mj-lt"/>
                <a:ea typeface="+mj-ea"/>
                <a:cs typeface="+mj-cs"/>
              </a:rPr>
              <a:t>odůvodnění</a:t>
            </a:r>
            <a:r>
              <a:rPr lang="en-US" dirty="0">
                <a:effectLst/>
                <a:latin typeface="+mj-lt"/>
                <a:ea typeface="+mj-ea"/>
                <a:cs typeface="+mj-cs"/>
              </a:rPr>
              <a:t> </a:t>
            </a:r>
            <a:r>
              <a:rPr lang="en-US" dirty="0" err="1">
                <a:effectLst/>
                <a:latin typeface="+mj-lt"/>
                <a:ea typeface="+mj-ea"/>
                <a:cs typeface="+mj-cs"/>
              </a:rPr>
              <a:t>zamítnut</a:t>
            </a:r>
            <a:r>
              <a:rPr lang="en-US" dirty="0">
                <a:effectLst/>
                <a:latin typeface="+mj-lt"/>
                <a:ea typeface="+mj-ea"/>
                <a:cs typeface="+mj-cs"/>
              </a:rPr>
              <a:t>, </a:t>
            </a:r>
            <a:r>
              <a:rPr lang="en-US" dirty="0" err="1">
                <a:effectLst/>
                <a:latin typeface="+mj-lt"/>
                <a:ea typeface="+mj-ea"/>
                <a:cs typeface="+mj-cs"/>
              </a:rPr>
              <a:t>eventuálně</a:t>
            </a:r>
            <a:r>
              <a:rPr lang="en-US" dirty="0">
                <a:effectLst/>
                <a:latin typeface="+mj-lt"/>
                <a:ea typeface="+mj-ea"/>
                <a:cs typeface="+mj-cs"/>
              </a:rPr>
              <a:t> </a:t>
            </a:r>
            <a:r>
              <a:rPr lang="en-US" dirty="0" err="1">
                <a:effectLst/>
                <a:latin typeface="+mj-lt"/>
                <a:ea typeface="+mj-ea"/>
                <a:cs typeface="+mj-cs"/>
              </a:rPr>
              <a:t>zcela</a:t>
            </a:r>
            <a:r>
              <a:rPr lang="en-US" dirty="0">
                <a:effectLst/>
                <a:latin typeface="+mj-lt"/>
                <a:ea typeface="+mj-ea"/>
                <a:cs typeface="+mj-cs"/>
              </a:rPr>
              <a:t> </a:t>
            </a:r>
            <a:r>
              <a:rPr lang="en-US" dirty="0" err="1">
                <a:effectLst/>
                <a:latin typeface="+mj-lt"/>
                <a:ea typeface="+mj-ea"/>
                <a:cs typeface="+mj-cs"/>
              </a:rPr>
              <a:t>opomenut</a:t>
            </a:r>
            <a:r>
              <a:rPr lang="en-US" dirty="0">
                <a:effectLst/>
                <a:latin typeface="+mj-lt"/>
                <a:ea typeface="+mj-ea"/>
                <a:cs typeface="+mj-cs"/>
              </a:rPr>
              <a:t>, </a:t>
            </a:r>
            <a:r>
              <a:rPr lang="en-US" dirty="0" err="1">
                <a:effectLst/>
                <a:latin typeface="+mj-lt"/>
                <a:ea typeface="+mj-ea"/>
                <a:cs typeface="+mj-cs"/>
              </a:rPr>
              <a:t>což</a:t>
            </a:r>
            <a:r>
              <a:rPr lang="en-US" dirty="0">
                <a:effectLst/>
                <a:latin typeface="+mj-lt"/>
                <a:ea typeface="+mj-ea"/>
                <a:cs typeface="+mj-cs"/>
              </a:rPr>
              <a:t> </a:t>
            </a:r>
            <a:r>
              <a:rPr lang="en-US" dirty="0" err="1">
                <a:effectLst/>
                <a:latin typeface="+mj-lt"/>
                <a:ea typeface="+mj-ea"/>
                <a:cs typeface="+mj-cs"/>
              </a:rPr>
              <a:t>znamená</a:t>
            </a:r>
            <a:r>
              <a:rPr lang="en-US" dirty="0">
                <a:effectLst/>
                <a:latin typeface="+mj-lt"/>
                <a:ea typeface="+mj-ea"/>
                <a:cs typeface="+mj-cs"/>
              </a:rPr>
              <a:t>, </a:t>
            </a:r>
            <a:r>
              <a:rPr lang="en-US" dirty="0" err="1">
                <a:effectLst/>
                <a:latin typeface="+mj-lt"/>
                <a:ea typeface="+mj-ea"/>
                <a:cs typeface="+mj-cs"/>
              </a:rPr>
              <a:t>že</a:t>
            </a:r>
            <a:r>
              <a:rPr lang="en-US" dirty="0">
                <a:effectLst/>
                <a:latin typeface="+mj-lt"/>
                <a:ea typeface="+mj-ea"/>
                <a:cs typeface="+mj-cs"/>
              </a:rPr>
              <a:t> </a:t>
            </a:r>
            <a:r>
              <a:rPr lang="en-US" dirty="0" err="1">
                <a:effectLst/>
                <a:latin typeface="+mj-lt"/>
                <a:ea typeface="+mj-ea"/>
                <a:cs typeface="+mj-cs"/>
              </a:rPr>
              <a:t>ve</a:t>
            </a:r>
            <a:r>
              <a:rPr lang="en-US" dirty="0">
                <a:effectLst/>
                <a:latin typeface="+mj-lt"/>
                <a:ea typeface="+mj-ea"/>
                <a:cs typeface="+mj-cs"/>
              </a:rPr>
              <a:t> </a:t>
            </a:r>
            <a:r>
              <a:rPr lang="en-US" dirty="0" err="1">
                <a:effectLst/>
                <a:latin typeface="+mj-lt"/>
                <a:ea typeface="+mj-ea"/>
                <a:cs typeface="+mj-cs"/>
              </a:rPr>
              <a:t>vlastních</a:t>
            </a:r>
            <a:r>
              <a:rPr lang="en-US" dirty="0">
                <a:effectLst/>
                <a:latin typeface="+mj-lt"/>
                <a:ea typeface="+mj-ea"/>
                <a:cs typeface="+mj-cs"/>
              </a:rPr>
              <a:t> </a:t>
            </a:r>
            <a:r>
              <a:rPr lang="en-US" dirty="0" err="1">
                <a:effectLst/>
                <a:latin typeface="+mj-lt"/>
                <a:ea typeface="+mj-ea"/>
                <a:cs typeface="+mj-cs"/>
              </a:rPr>
              <a:t>rozhodovacích</a:t>
            </a:r>
            <a:r>
              <a:rPr lang="en-US" dirty="0">
                <a:effectLst/>
                <a:latin typeface="+mj-lt"/>
                <a:ea typeface="+mj-ea"/>
                <a:cs typeface="+mj-cs"/>
              </a:rPr>
              <a:t> </a:t>
            </a:r>
            <a:r>
              <a:rPr lang="en-US" dirty="0" err="1">
                <a:effectLst/>
                <a:latin typeface="+mj-lt"/>
                <a:ea typeface="+mj-ea"/>
                <a:cs typeface="+mj-cs"/>
              </a:rPr>
              <a:t>důvodech</a:t>
            </a:r>
            <a:r>
              <a:rPr lang="en-US" dirty="0">
                <a:effectLst/>
                <a:latin typeface="+mj-lt"/>
                <a:ea typeface="+mj-ea"/>
                <a:cs typeface="+mj-cs"/>
              </a:rPr>
              <a:t> o </a:t>
            </a:r>
            <a:r>
              <a:rPr lang="en-US" dirty="0" err="1">
                <a:effectLst/>
                <a:latin typeface="+mj-lt"/>
                <a:ea typeface="+mj-ea"/>
                <a:cs typeface="+mj-cs"/>
              </a:rPr>
              <a:t>něm</a:t>
            </a:r>
            <a:r>
              <a:rPr lang="en-US" dirty="0">
                <a:effectLst/>
                <a:latin typeface="+mj-lt"/>
                <a:ea typeface="+mj-ea"/>
                <a:cs typeface="+mj-cs"/>
              </a:rPr>
              <a:t> </a:t>
            </a:r>
            <a:r>
              <a:rPr lang="en-US" dirty="0" err="1">
                <a:effectLst/>
                <a:latin typeface="+mj-lt"/>
                <a:ea typeface="+mj-ea"/>
                <a:cs typeface="+mj-cs"/>
              </a:rPr>
              <a:t>ve</a:t>
            </a:r>
            <a:r>
              <a:rPr lang="en-US" dirty="0">
                <a:effectLst/>
                <a:latin typeface="+mj-lt"/>
                <a:ea typeface="+mj-ea"/>
                <a:cs typeface="+mj-cs"/>
              </a:rPr>
              <a:t> </a:t>
            </a:r>
            <a:r>
              <a:rPr lang="en-US" dirty="0" err="1">
                <a:effectLst/>
                <a:latin typeface="+mj-lt"/>
                <a:ea typeface="+mj-ea"/>
                <a:cs typeface="+mj-cs"/>
              </a:rPr>
              <a:t>vztahu</a:t>
            </a:r>
            <a:r>
              <a:rPr lang="en-US" dirty="0">
                <a:effectLst/>
                <a:latin typeface="+mj-lt"/>
                <a:ea typeface="+mj-ea"/>
                <a:cs typeface="+mj-cs"/>
              </a:rPr>
              <a:t> k </a:t>
            </a:r>
            <a:r>
              <a:rPr lang="en-US" dirty="0" err="1">
                <a:effectLst/>
                <a:latin typeface="+mj-lt"/>
                <a:ea typeface="+mj-ea"/>
                <a:cs typeface="+mj-cs"/>
              </a:rPr>
              <a:t>jeho</a:t>
            </a:r>
            <a:r>
              <a:rPr lang="en-US" dirty="0">
                <a:effectLst/>
                <a:latin typeface="+mj-lt"/>
                <a:ea typeface="+mj-ea"/>
                <a:cs typeface="+mj-cs"/>
              </a:rPr>
              <a:t> </a:t>
            </a:r>
            <a:r>
              <a:rPr lang="en-US" dirty="0" err="1">
                <a:effectLst/>
                <a:latin typeface="+mj-lt"/>
                <a:ea typeface="+mj-ea"/>
                <a:cs typeface="+mj-cs"/>
              </a:rPr>
              <a:t>zamítnutí</a:t>
            </a:r>
            <a:r>
              <a:rPr lang="en-US" dirty="0">
                <a:effectLst/>
                <a:latin typeface="+mj-lt"/>
                <a:ea typeface="+mj-ea"/>
                <a:cs typeface="+mj-cs"/>
              </a:rPr>
              <a:t> </a:t>
            </a:r>
            <a:r>
              <a:rPr lang="en-US" dirty="0" err="1">
                <a:effectLst/>
                <a:latin typeface="+mj-lt"/>
                <a:ea typeface="+mj-ea"/>
                <a:cs typeface="+mj-cs"/>
              </a:rPr>
              <a:t>nebyla</a:t>
            </a:r>
            <a:r>
              <a:rPr lang="en-US" dirty="0">
                <a:effectLst/>
                <a:latin typeface="+mj-lt"/>
                <a:ea typeface="+mj-ea"/>
                <a:cs typeface="+mj-cs"/>
              </a:rPr>
              <a:t> </a:t>
            </a:r>
            <a:r>
              <a:rPr lang="en-US" dirty="0" err="1">
                <a:effectLst/>
                <a:latin typeface="+mj-lt"/>
                <a:ea typeface="+mj-ea"/>
                <a:cs typeface="+mj-cs"/>
              </a:rPr>
              <a:t>zmínka</a:t>
            </a:r>
            <a:r>
              <a:rPr lang="en-US" dirty="0">
                <a:effectLst/>
                <a:latin typeface="+mj-lt"/>
                <a:ea typeface="+mj-ea"/>
                <a:cs typeface="+mj-cs"/>
              </a:rPr>
              <a:t> </a:t>
            </a:r>
            <a:r>
              <a:rPr lang="en-US" dirty="0" err="1">
                <a:effectLst/>
                <a:latin typeface="+mj-lt"/>
                <a:ea typeface="+mj-ea"/>
                <a:cs typeface="+mj-cs"/>
              </a:rPr>
              <a:t>buď</a:t>
            </a:r>
            <a:r>
              <a:rPr lang="en-US" dirty="0">
                <a:effectLst/>
                <a:latin typeface="+mj-lt"/>
                <a:ea typeface="+mj-ea"/>
                <a:cs typeface="+mj-cs"/>
              </a:rPr>
              <a:t> </a:t>
            </a:r>
            <a:r>
              <a:rPr lang="en-US" dirty="0" err="1">
                <a:effectLst/>
                <a:latin typeface="+mj-lt"/>
                <a:ea typeface="+mj-ea"/>
                <a:cs typeface="+mj-cs"/>
              </a:rPr>
              <a:t>žádná</a:t>
            </a:r>
            <a:r>
              <a:rPr lang="en-US" dirty="0">
                <a:effectLst/>
                <a:latin typeface="+mj-lt"/>
                <a:ea typeface="+mj-ea"/>
                <a:cs typeface="+mj-cs"/>
              </a:rPr>
              <a:t> </a:t>
            </a:r>
            <a:r>
              <a:rPr lang="en-US" dirty="0" err="1">
                <a:effectLst/>
                <a:latin typeface="+mj-lt"/>
                <a:ea typeface="+mj-ea"/>
                <a:cs typeface="+mj-cs"/>
              </a:rPr>
              <a:t>či</a:t>
            </a:r>
            <a:r>
              <a:rPr lang="en-US" dirty="0">
                <a:effectLst/>
                <a:latin typeface="+mj-lt"/>
                <a:ea typeface="+mj-ea"/>
                <a:cs typeface="+mj-cs"/>
              </a:rPr>
              <a:t> </a:t>
            </a:r>
            <a:r>
              <a:rPr lang="en-US" dirty="0" err="1">
                <a:effectLst/>
                <a:latin typeface="+mj-lt"/>
                <a:ea typeface="+mj-ea"/>
                <a:cs typeface="+mj-cs"/>
              </a:rPr>
              <a:t>toliko</a:t>
            </a:r>
            <a:r>
              <a:rPr lang="en-US" dirty="0">
                <a:effectLst/>
                <a:latin typeface="+mj-lt"/>
                <a:ea typeface="+mj-ea"/>
                <a:cs typeface="+mj-cs"/>
              </a:rPr>
              <a:t> </a:t>
            </a:r>
            <a:r>
              <a:rPr lang="en-US" dirty="0" err="1">
                <a:effectLst/>
                <a:latin typeface="+mj-lt"/>
                <a:ea typeface="+mj-ea"/>
                <a:cs typeface="+mj-cs"/>
              </a:rPr>
              <a:t>okrajová</a:t>
            </a:r>
            <a:r>
              <a:rPr lang="en-US" dirty="0">
                <a:effectLst/>
                <a:latin typeface="+mj-lt"/>
                <a:ea typeface="+mj-ea"/>
                <a:cs typeface="+mj-cs"/>
              </a:rPr>
              <a:t> a </a:t>
            </a:r>
            <a:r>
              <a:rPr lang="en-US" dirty="0" err="1">
                <a:effectLst/>
                <a:latin typeface="+mj-lt"/>
                <a:ea typeface="+mj-ea"/>
                <a:cs typeface="+mj-cs"/>
              </a:rPr>
              <a:t>obecná</a:t>
            </a:r>
            <a:r>
              <a:rPr lang="en-US" dirty="0">
                <a:effectLst/>
                <a:latin typeface="+mj-lt"/>
                <a:ea typeface="+mj-ea"/>
                <a:cs typeface="+mj-cs"/>
              </a:rPr>
              <a:t> </a:t>
            </a:r>
            <a:r>
              <a:rPr lang="en-US" dirty="0" err="1">
                <a:effectLst/>
                <a:latin typeface="+mj-lt"/>
                <a:ea typeface="+mj-ea"/>
                <a:cs typeface="+mj-cs"/>
              </a:rPr>
              <a:t>neodpovídající</a:t>
            </a:r>
            <a:r>
              <a:rPr lang="en-US" dirty="0">
                <a:effectLst/>
                <a:latin typeface="+mj-lt"/>
                <a:ea typeface="+mj-ea"/>
                <a:cs typeface="+mj-cs"/>
              </a:rPr>
              <a:t> </a:t>
            </a:r>
            <a:r>
              <a:rPr lang="en-US" dirty="0" err="1">
                <a:effectLst/>
                <a:latin typeface="+mj-lt"/>
                <a:ea typeface="+mj-ea"/>
                <a:cs typeface="+mj-cs"/>
              </a:rPr>
              <a:t>povaze</a:t>
            </a:r>
            <a:r>
              <a:rPr lang="en-US" dirty="0">
                <a:effectLst/>
                <a:latin typeface="+mj-lt"/>
                <a:ea typeface="+mj-ea"/>
                <a:cs typeface="+mj-cs"/>
              </a:rPr>
              <a:t> a </a:t>
            </a:r>
            <a:r>
              <a:rPr lang="en-US" dirty="0" err="1">
                <a:effectLst/>
                <a:latin typeface="+mj-lt"/>
                <a:ea typeface="+mj-ea"/>
                <a:cs typeface="+mj-cs"/>
              </a:rPr>
              <a:t>závažnosti</a:t>
            </a:r>
            <a:r>
              <a:rPr lang="en-US" dirty="0">
                <a:effectLst/>
                <a:latin typeface="+mj-lt"/>
                <a:ea typeface="+mj-ea"/>
                <a:cs typeface="+mj-cs"/>
              </a:rPr>
              <a:t> </a:t>
            </a:r>
            <a:r>
              <a:rPr lang="en-US" dirty="0" err="1">
                <a:effectLst/>
                <a:latin typeface="+mj-lt"/>
                <a:ea typeface="+mj-ea"/>
                <a:cs typeface="+mj-cs"/>
              </a:rPr>
              <a:t>věci</a:t>
            </a:r>
            <a:r>
              <a:rPr lang="en-US" dirty="0">
                <a:effectLst/>
                <a:latin typeface="+mj-lt"/>
                <a:ea typeface="+mj-ea"/>
                <a:cs typeface="+mj-cs"/>
              </a:rPr>
              <a:t>. </a:t>
            </a:r>
            <a:r>
              <a:rPr lang="en-US" dirty="0" err="1">
                <a:effectLst/>
                <a:latin typeface="+mj-lt"/>
                <a:ea typeface="+mj-ea"/>
                <a:cs typeface="+mj-cs"/>
              </a:rPr>
              <a:t>Dílem</a:t>
            </a:r>
            <a:r>
              <a:rPr lang="en-US" dirty="0">
                <a:effectLst/>
                <a:latin typeface="+mj-lt"/>
                <a:ea typeface="+mj-ea"/>
                <a:cs typeface="+mj-cs"/>
              </a:rPr>
              <a:t> se </a:t>
            </a:r>
            <a:r>
              <a:rPr lang="en-US" dirty="0" err="1">
                <a:effectLst/>
                <a:latin typeface="+mj-lt"/>
                <a:ea typeface="+mj-ea"/>
                <a:cs typeface="+mj-cs"/>
              </a:rPr>
              <a:t>dále</a:t>
            </a:r>
            <a:r>
              <a:rPr lang="en-US" dirty="0">
                <a:effectLst/>
                <a:latin typeface="+mj-lt"/>
                <a:ea typeface="+mj-ea"/>
                <a:cs typeface="+mj-cs"/>
              </a:rPr>
              <a:t> </a:t>
            </a:r>
            <a:r>
              <a:rPr lang="en-US" dirty="0" err="1">
                <a:effectLst/>
                <a:latin typeface="+mj-lt"/>
                <a:ea typeface="+mj-ea"/>
                <a:cs typeface="+mj-cs"/>
              </a:rPr>
              <a:t>potom</a:t>
            </a:r>
            <a:r>
              <a:rPr lang="en-US" dirty="0">
                <a:effectLst/>
                <a:latin typeface="+mj-lt"/>
                <a:ea typeface="+mj-ea"/>
                <a:cs typeface="+mj-cs"/>
              </a:rPr>
              <a:t> </a:t>
            </a:r>
            <a:r>
              <a:rPr lang="en-US" dirty="0" err="1">
                <a:effectLst/>
                <a:latin typeface="+mj-lt"/>
                <a:ea typeface="+mj-ea"/>
                <a:cs typeface="+mj-cs"/>
              </a:rPr>
              <a:t>jedná</a:t>
            </a:r>
            <a:r>
              <a:rPr lang="en-US" dirty="0">
                <a:effectLst/>
                <a:latin typeface="+mj-lt"/>
                <a:ea typeface="+mj-ea"/>
                <a:cs typeface="+mj-cs"/>
              </a:rPr>
              <a:t> o </a:t>
            </a:r>
            <a:r>
              <a:rPr lang="en-US" dirty="0" err="1">
                <a:effectLst/>
                <a:latin typeface="+mj-lt"/>
                <a:ea typeface="+mj-ea"/>
                <a:cs typeface="+mj-cs"/>
              </a:rPr>
              <a:t>situace</a:t>
            </a:r>
            <a:r>
              <a:rPr lang="en-US" dirty="0">
                <a:effectLst/>
                <a:latin typeface="+mj-lt"/>
                <a:ea typeface="+mj-ea"/>
                <a:cs typeface="+mj-cs"/>
              </a:rPr>
              <a:t>, </a:t>
            </a:r>
            <a:r>
              <a:rPr lang="en-US" dirty="0" err="1">
                <a:effectLst/>
                <a:latin typeface="+mj-lt"/>
                <a:ea typeface="+mj-ea"/>
                <a:cs typeface="+mj-cs"/>
              </a:rPr>
              <a:t>kdy</a:t>
            </a:r>
            <a:r>
              <a:rPr lang="en-US" dirty="0">
                <a:effectLst/>
                <a:latin typeface="+mj-lt"/>
                <a:ea typeface="+mj-ea"/>
                <a:cs typeface="+mj-cs"/>
              </a:rPr>
              <a:t> v </a:t>
            </a:r>
            <a:r>
              <a:rPr lang="en-US" dirty="0" err="1">
                <a:effectLst/>
                <a:latin typeface="+mj-lt"/>
                <a:ea typeface="+mj-ea"/>
                <a:cs typeface="+mj-cs"/>
              </a:rPr>
              <a:t>řízení</a:t>
            </a:r>
            <a:r>
              <a:rPr lang="en-US" dirty="0">
                <a:effectLst/>
                <a:latin typeface="+mj-lt"/>
                <a:ea typeface="+mj-ea"/>
                <a:cs typeface="+mj-cs"/>
              </a:rPr>
              <a:t> </a:t>
            </a:r>
            <a:r>
              <a:rPr lang="en-US" dirty="0" err="1">
                <a:effectLst/>
                <a:latin typeface="+mj-lt"/>
                <a:ea typeface="+mj-ea"/>
                <a:cs typeface="+mj-cs"/>
              </a:rPr>
              <a:t>provedené</a:t>
            </a:r>
            <a:r>
              <a:rPr lang="en-US" dirty="0">
                <a:effectLst/>
                <a:latin typeface="+mj-lt"/>
                <a:ea typeface="+mj-ea"/>
                <a:cs typeface="+mj-cs"/>
              </a:rPr>
              <a:t> </a:t>
            </a:r>
            <a:r>
              <a:rPr lang="en-US" dirty="0" err="1">
                <a:effectLst/>
                <a:latin typeface="+mj-lt"/>
                <a:ea typeface="+mj-ea"/>
                <a:cs typeface="+mj-cs"/>
              </a:rPr>
              <a:t>důkazy</a:t>
            </a:r>
            <a:r>
              <a:rPr lang="en-US" dirty="0">
                <a:effectLst/>
                <a:latin typeface="+mj-lt"/>
                <a:ea typeface="+mj-ea"/>
                <a:cs typeface="+mj-cs"/>
              </a:rPr>
              <a:t> </a:t>
            </a:r>
            <a:r>
              <a:rPr lang="en-US" dirty="0" err="1">
                <a:effectLst/>
                <a:latin typeface="+mj-lt"/>
                <a:ea typeface="+mj-ea"/>
                <a:cs typeface="+mj-cs"/>
              </a:rPr>
              <a:t>nebyly</a:t>
            </a:r>
            <a:r>
              <a:rPr lang="en-US" dirty="0">
                <a:effectLst/>
                <a:latin typeface="+mj-lt"/>
                <a:ea typeface="+mj-ea"/>
                <a:cs typeface="+mj-cs"/>
              </a:rPr>
              <a:t> v </a:t>
            </a:r>
            <a:r>
              <a:rPr lang="en-US" dirty="0" err="1">
                <a:effectLst/>
                <a:latin typeface="+mj-lt"/>
                <a:ea typeface="+mj-ea"/>
                <a:cs typeface="+mj-cs"/>
              </a:rPr>
              <a:t>odůvodnění</a:t>
            </a:r>
            <a:r>
              <a:rPr lang="en-US" dirty="0">
                <a:effectLst/>
                <a:latin typeface="+mj-lt"/>
                <a:ea typeface="+mj-ea"/>
                <a:cs typeface="+mj-cs"/>
              </a:rPr>
              <a:t> </a:t>
            </a:r>
            <a:r>
              <a:rPr lang="en-US" dirty="0" err="1">
                <a:effectLst/>
                <a:latin typeface="+mj-lt"/>
                <a:ea typeface="+mj-ea"/>
                <a:cs typeface="+mj-cs"/>
              </a:rPr>
              <a:t>meritorního</a:t>
            </a:r>
            <a:r>
              <a:rPr lang="en-US" dirty="0">
                <a:effectLst/>
                <a:latin typeface="+mj-lt"/>
                <a:ea typeface="+mj-ea"/>
                <a:cs typeface="+mj-cs"/>
              </a:rPr>
              <a:t> </a:t>
            </a:r>
            <a:r>
              <a:rPr lang="en-US" dirty="0" err="1">
                <a:effectLst/>
                <a:latin typeface="+mj-lt"/>
                <a:ea typeface="+mj-ea"/>
                <a:cs typeface="+mj-cs"/>
              </a:rPr>
              <a:t>rozhodnutí</a:t>
            </a:r>
            <a:r>
              <a:rPr lang="en-US" dirty="0">
                <a:effectLst/>
                <a:latin typeface="+mj-lt"/>
                <a:ea typeface="+mj-ea"/>
                <a:cs typeface="+mj-cs"/>
              </a:rPr>
              <a:t>, </a:t>
            </a:r>
            <a:r>
              <a:rPr lang="en-US" dirty="0" err="1">
                <a:effectLst/>
                <a:latin typeface="+mj-lt"/>
                <a:ea typeface="+mj-ea"/>
                <a:cs typeface="+mj-cs"/>
              </a:rPr>
              <a:t>ať</a:t>
            </a:r>
            <a:r>
              <a:rPr lang="en-US" dirty="0">
                <a:effectLst/>
                <a:latin typeface="+mj-lt"/>
                <a:ea typeface="+mj-ea"/>
                <a:cs typeface="+mj-cs"/>
              </a:rPr>
              <a:t> </a:t>
            </a:r>
            <a:r>
              <a:rPr lang="en-US" dirty="0" err="1">
                <a:effectLst/>
                <a:latin typeface="+mj-lt"/>
                <a:ea typeface="+mj-ea"/>
                <a:cs typeface="+mj-cs"/>
              </a:rPr>
              <a:t>již</a:t>
            </a:r>
            <a:r>
              <a:rPr lang="en-US" dirty="0">
                <a:effectLst/>
                <a:latin typeface="+mj-lt"/>
                <a:ea typeface="+mj-ea"/>
                <a:cs typeface="+mj-cs"/>
              </a:rPr>
              <a:t> </a:t>
            </a:r>
            <a:r>
              <a:rPr lang="en-US" dirty="0" err="1">
                <a:effectLst/>
                <a:latin typeface="+mj-lt"/>
                <a:ea typeface="+mj-ea"/>
                <a:cs typeface="+mj-cs"/>
              </a:rPr>
              <a:t>negativně</a:t>
            </a:r>
            <a:r>
              <a:rPr lang="en-US" dirty="0">
                <a:effectLst/>
                <a:latin typeface="+mj-lt"/>
                <a:ea typeface="+mj-ea"/>
                <a:cs typeface="+mj-cs"/>
              </a:rPr>
              <a:t> </a:t>
            </a:r>
            <a:r>
              <a:rPr lang="en-US" dirty="0" err="1">
                <a:effectLst/>
                <a:latin typeface="+mj-lt"/>
                <a:ea typeface="+mj-ea"/>
                <a:cs typeface="+mj-cs"/>
              </a:rPr>
              <a:t>či</a:t>
            </a:r>
            <a:r>
              <a:rPr lang="en-US" dirty="0">
                <a:effectLst/>
                <a:latin typeface="+mj-lt"/>
                <a:ea typeface="+mj-ea"/>
                <a:cs typeface="+mj-cs"/>
              </a:rPr>
              <a:t> </a:t>
            </a:r>
            <a:r>
              <a:rPr lang="en-US" dirty="0" err="1">
                <a:effectLst/>
                <a:latin typeface="+mj-lt"/>
                <a:ea typeface="+mj-ea"/>
                <a:cs typeface="+mj-cs"/>
              </a:rPr>
              <a:t>pozitivně</a:t>
            </a:r>
            <a:r>
              <a:rPr lang="en-US" dirty="0">
                <a:effectLst/>
                <a:latin typeface="+mj-lt"/>
                <a:ea typeface="+mj-ea"/>
                <a:cs typeface="+mj-cs"/>
              </a:rPr>
              <a:t>, </a:t>
            </a:r>
            <a:r>
              <a:rPr lang="en-US" dirty="0" err="1">
                <a:effectLst/>
                <a:latin typeface="+mj-lt"/>
                <a:ea typeface="+mj-ea"/>
                <a:cs typeface="+mj-cs"/>
              </a:rPr>
              <a:t>zohledněny</a:t>
            </a:r>
            <a:r>
              <a:rPr lang="en-US" dirty="0">
                <a:effectLst/>
                <a:latin typeface="+mj-lt"/>
                <a:ea typeface="+mj-ea"/>
                <a:cs typeface="+mj-cs"/>
              </a:rPr>
              <a:t> </a:t>
            </a:r>
            <a:r>
              <a:rPr lang="en-US" dirty="0" err="1">
                <a:effectLst/>
                <a:latin typeface="+mj-lt"/>
                <a:ea typeface="+mj-ea"/>
                <a:cs typeface="+mj-cs"/>
              </a:rPr>
              <a:t>při</a:t>
            </a:r>
            <a:r>
              <a:rPr lang="en-US" dirty="0">
                <a:effectLst/>
                <a:latin typeface="+mj-lt"/>
                <a:ea typeface="+mj-ea"/>
                <a:cs typeface="+mj-cs"/>
              </a:rPr>
              <a:t> </a:t>
            </a:r>
            <a:r>
              <a:rPr lang="en-US" dirty="0" err="1">
                <a:effectLst/>
                <a:latin typeface="+mj-lt"/>
                <a:ea typeface="+mj-ea"/>
                <a:cs typeface="+mj-cs"/>
              </a:rPr>
              <a:t>ustálení</a:t>
            </a:r>
            <a:r>
              <a:rPr lang="en-US" dirty="0">
                <a:effectLst/>
                <a:latin typeface="+mj-lt"/>
                <a:ea typeface="+mj-ea"/>
                <a:cs typeface="+mj-cs"/>
              </a:rPr>
              <a:t> </a:t>
            </a:r>
            <a:r>
              <a:rPr lang="en-US" dirty="0" err="1">
                <a:effectLst/>
                <a:latin typeface="+mj-lt"/>
                <a:ea typeface="+mj-ea"/>
                <a:cs typeface="+mj-cs"/>
              </a:rPr>
              <a:t>jeho</a:t>
            </a:r>
            <a:r>
              <a:rPr lang="en-US" dirty="0">
                <a:effectLst/>
                <a:latin typeface="+mj-lt"/>
                <a:ea typeface="+mj-ea"/>
                <a:cs typeface="+mj-cs"/>
              </a:rPr>
              <a:t> </a:t>
            </a:r>
            <a:r>
              <a:rPr lang="en-US" dirty="0" err="1">
                <a:effectLst/>
                <a:latin typeface="+mj-lt"/>
                <a:ea typeface="+mj-ea"/>
                <a:cs typeface="+mj-cs"/>
              </a:rPr>
              <a:t>skutkového</a:t>
            </a:r>
            <a:r>
              <a:rPr lang="en-US" dirty="0">
                <a:effectLst/>
                <a:latin typeface="+mj-lt"/>
                <a:ea typeface="+mj-ea"/>
                <a:cs typeface="+mj-cs"/>
              </a:rPr>
              <a:t> </a:t>
            </a:r>
            <a:r>
              <a:rPr lang="en-US" dirty="0" err="1">
                <a:effectLst/>
                <a:latin typeface="+mj-lt"/>
                <a:ea typeface="+mj-ea"/>
                <a:cs typeface="+mj-cs"/>
              </a:rPr>
              <a:t>základu</a:t>
            </a:r>
            <a:r>
              <a:rPr lang="en-US" dirty="0">
                <a:effectLst/>
                <a:latin typeface="+mj-lt"/>
                <a:ea typeface="+mj-ea"/>
                <a:cs typeface="+mj-cs"/>
              </a:rPr>
              <a:t>, </a:t>
            </a:r>
            <a:r>
              <a:rPr lang="en-US" dirty="0" err="1">
                <a:effectLst/>
                <a:latin typeface="+mj-lt"/>
                <a:ea typeface="+mj-ea"/>
                <a:cs typeface="+mj-cs"/>
              </a:rPr>
              <a:t>tj</a:t>
            </a:r>
            <a:r>
              <a:rPr lang="en-US" dirty="0">
                <a:effectLst/>
                <a:latin typeface="+mj-lt"/>
                <a:ea typeface="+mj-ea"/>
                <a:cs typeface="+mj-cs"/>
              </a:rPr>
              <a:t>. </a:t>
            </a:r>
            <a:r>
              <a:rPr lang="en-US" dirty="0" err="1">
                <a:effectLst/>
                <a:latin typeface="+mj-lt"/>
                <a:ea typeface="+mj-ea"/>
                <a:cs typeface="+mj-cs"/>
              </a:rPr>
              <a:t>soud</a:t>
            </a:r>
            <a:r>
              <a:rPr lang="en-US" dirty="0">
                <a:effectLst/>
                <a:latin typeface="+mj-lt"/>
                <a:ea typeface="+mj-ea"/>
                <a:cs typeface="+mj-cs"/>
              </a:rPr>
              <a:t> je </a:t>
            </a:r>
            <a:r>
              <a:rPr lang="en-US" dirty="0" err="1">
                <a:effectLst/>
                <a:latin typeface="+mj-lt"/>
                <a:ea typeface="+mj-ea"/>
                <a:cs typeface="+mj-cs"/>
              </a:rPr>
              <a:t>neučinil</a:t>
            </a:r>
            <a:r>
              <a:rPr lang="en-US" dirty="0">
                <a:effectLst/>
                <a:latin typeface="+mj-lt"/>
                <a:ea typeface="+mj-ea"/>
                <a:cs typeface="+mj-cs"/>
              </a:rPr>
              <a:t> </a:t>
            </a:r>
            <a:r>
              <a:rPr lang="en-US" dirty="0" err="1">
                <a:effectLst/>
                <a:latin typeface="+mj-lt"/>
                <a:ea typeface="+mj-ea"/>
                <a:cs typeface="+mj-cs"/>
              </a:rPr>
              <a:t>předmětem</a:t>
            </a:r>
            <a:r>
              <a:rPr lang="en-US" dirty="0">
                <a:effectLst/>
                <a:latin typeface="+mj-lt"/>
                <a:ea typeface="+mj-ea"/>
                <a:cs typeface="+mj-cs"/>
              </a:rPr>
              <a:t> </a:t>
            </a:r>
            <a:r>
              <a:rPr lang="en-US" dirty="0" err="1">
                <a:effectLst/>
                <a:latin typeface="+mj-lt"/>
                <a:ea typeface="+mj-ea"/>
                <a:cs typeface="+mj-cs"/>
              </a:rPr>
              <a:t>svých</a:t>
            </a:r>
            <a:r>
              <a:rPr lang="en-US" dirty="0">
                <a:effectLst/>
                <a:latin typeface="+mj-lt"/>
                <a:ea typeface="+mj-ea"/>
                <a:cs typeface="+mj-cs"/>
              </a:rPr>
              <a:t> </a:t>
            </a:r>
            <a:r>
              <a:rPr lang="en-US" dirty="0" err="1">
                <a:effectLst/>
                <a:latin typeface="+mj-lt"/>
                <a:ea typeface="+mj-ea"/>
                <a:cs typeface="+mj-cs"/>
              </a:rPr>
              <a:t>úvah</a:t>
            </a:r>
            <a:r>
              <a:rPr lang="en-US" dirty="0">
                <a:effectLst/>
                <a:latin typeface="+mj-lt"/>
                <a:ea typeface="+mj-ea"/>
                <a:cs typeface="+mj-cs"/>
              </a:rPr>
              <a:t> a </a:t>
            </a:r>
            <a:r>
              <a:rPr lang="en-US" dirty="0" err="1">
                <a:effectLst/>
                <a:latin typeface="+mj-lt"/>
                <a:ea typeface="+mj-ea"/>
                <a:cs typeface="+mj-cs"/>
              </a:rPr>
              <a:t>hodnocení</a:t>
            </a:r>
            <a:r>
              <a:rPr lang="en-US" dirty="0">
                <a:effectLst/>
                <a:latin typeface="+mj-lt"/>
                <a:ea typeface="+mj-ea"/>
                <a:cs typeface="+mj-cs"/>
              </a:rPr>
              <a:t>, </a:t>
            </a:r>
            <a:r>
              <a:rPr lang="en-US" dirty="0" err="1">
                <a:effectLst/>
                <a:latin typeface="+mj-lt"/>
                <a:ea typeface="+mj-ea"/>
                <a:cs typeface="+mj-cs"/>
              </a:rPr>
              <a:t>ačkoliv</a:t>
            </a:r>
            <a:r>
              <a:rPr lang="en-US" dirty="0">
                <a:effectLst/>
                <a:latin typeface="+mj-lt"/>
                <a:ea typeface="+mj-ea"/>
                <a:cs typeface="+mj-cs"/>
              </a:rPr>
              <a:t> </a:t>
            </a:r>
            <a:r>
              <a:rPr lang="en-US" dirty="0" err="1">
                <a:effectLst/>
                <a:latin typeface="+mj-lt"/>
                <a:ea typeface="+mj-ea"/>
                <a:cs typeface="+mj-cs"/>
              </a:rPr>
              <a:t>byly</a:t>
            </a:r>
            <a:r>
              <a:rPr lang="en-US" dirty="0">
                <a:effectLst/>
                <a:latin typeface="+mj-lt"/>
                <a:ea typeface="+mj-ea"/>
                <a:cs typeface="+mj-cs"/>
              </a:rPr>
              <a:t> </a:t>
            </a:r>
            <a:r>
              <a:rPr lang="en-US" dirty="0" err="1">
                <a:effectLst/>
                <a:latin typeface="+mj-lt"/>
                <a:ea typeface="+mj-ea"/>
                <a:cs typeface="+mj-cs"/>
              </a:rPr>
              <a:t>řádně</a:t>
            </a:r>
            <a:r>
              <a:rPr lang="en-US" dirty="0">
                <a:effectLst/>
                <a:latin typeface="+mj-lt"/>
                <a:ea typeface="+mj-ea"/>
                <a:cs typeface="+mj-cs"/>
              </a:rPr>
              <a:t> </a:t>
            </a:r>
            <a:r>
              <a:rPr lang="en-US" dirty="0" err="1">
                <a:effectLst/>
                <a:latin typeface="+mj-lt"/>
                <a:ea typeface="+mj-ea"/>
                <a:cs typeface="+mj-cs"/>
              </a:rPr>
              <a:t>provedeny</a:t>
            </a:r>
            <a:r>
              <a:rPr lang="en-US" dirty="0">
                <a:effectLst/>
                <a:latin typeface="+mj-lt"/>
                <a:ea typeface="+mj-ea"/>
                <a:cs typeface="+mj-cs"/>
              </a:rPr>
              <a:t> (sp. </a:t>
            </a:r>
            <a:r>
              <a:rPr lang="en-US" dirty="0" err="1">
                <a:effectLst/>
                <a:latin typeface="+mj-lt"/>
                <a:ea typeface="+mj-ea"/>
                <a:cs typeface="+mj-cs"/>
              </a:rPr>
              <a:t>zn</a:t>
            </a:r>
            <a:r>
              <a:rPr lang="en-US" dirty="0">
                <a:effectLst/>
                <a:latin typeface="+mj-lt"/>
                <a:ea typeface="+mj-ea"/>
                <a:cs typeface="+mj-cs"/>
              </a:rPr>
              <a:t>. </a:t>
            </a:r>
            <a:r>
              <a:rPr lang="en-US" b="1" u="none" strike="noStrike" dirty="0">
                <a:effectLst/>
                <a:latin typeface="+mj-lt"/>
                <a:ea typeface="+mj-ea"/>
                <a:cs typeface="+mj-cs"/>
                <a:hlinkClick r:id="rId6">
                  <a:extLst>
                    <a:ext uri="{A12FA001-AC4F-418D-AE19-62706E023703}">
                      <ahyp:hlinkClr xmlns:ahyp="http://schemas.microsoft.com/office/drawing/2018/hyperlinkcolor" val="tx"/>
                    </a:ext>
                  </a:extLst>
                </a:hlinkClick>
              </a:rPr>
              <a:t>III. </a:t>
            </a:r>
            <a:r>
              <a:rPr lang="en-US" b="1" u="none" strike="noStrike" dirty="0" err="1">
                <a:effectLst/>
                <a:latin typeface="+mj-lt"/>
                <a:ea typeface="+mj-ea"/>
                <a:cs typeface="+mj-cs"/>
                <a:hlinkClick r:id="rId6">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6">
                  <a:extLst>
                    <a:ext uri="{A12FA001-AC4F-418D-AE19-62706E023703}">
                      <ahyp:hlinkClr xmlns:ahyp="http://schemas.microsoft.com/office/drawing/2018/hyperlinkcolor" val="tx"/>
                    </a:ext>
                  </a:extLst>
                </a:hlinkClick>
              </a:rPr>
              <a:t> 150/93</a:t>
            </a:r>
            <a:r>
              <a:rPr lang="en-US" b="1" dirty="0">
                <a:effectLst/>
                <a:latin typeface="+mj-lt"/>
                <a:ea typeface="+mj-ea"/>
                <a:cs typeface="+mj-cs"/>
              </a:rPr>
              <a:t>, </a:t>
            </a:r>
            <a:r>
              <a:rPr lang="en-US" b="1" u="none" strike="noStrike" dirty="0">
                <a:effectLst/>
                <a:latin typeface="+mj-lt"/>
                <a:ea typeface="+mj-ea"/>
                <a:cs typeface="+mj-cs"/>
                <a:hlinkClick r:id="rId7">
                  <a:extLst>
                    <a:ext uri="{A12FA001-AC4F-418D-AE19-62706E023703}">
                      <ahyp:hlinkClr xmlns:ahyp="http://schemas.microsoft.com/office/drawing/2018/hyperlinkcolor" val="tx"/>
                    </a:ext>
                  </a:extLst>
                </a:hlinkClick>
              </a:rPr>
              <a:t>III. </a:t>
            </a:r>
            <a:r>
              <a:rPr lang="en-US" b="1" u="none" strike="noStrike" dirty="0" err="1">
                <a:effectLst/>
                <a:latin typeface="+mj-lt"/>
                <a:ea typeface="+mj-ea"/>
                <a:cs typeface="+mj-cs"/>
                <a:hlinkClick r:id="rId7">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7">
                  <a:extLst>
                    <a:ext uri="{A12FA001-AC4F-418D-AE19-62706E023703}">
                      <ahyp:hlinkClr xmlns:ahyp="http://schemas.microsoft.com/office/drawing/2018/hyperlinkcolor" val="tx"/>
                    </a:ext>
                  </a:extLst>
                </a:hlinkClick>
              </a:rPr>
              <a:t> 61/94</a:t>
            </a:r>
            <a:r>
              <a:rPr lang="en-US" b="1" dirty="0">
                <a:effectLst/>
                <a:latin typeface="+mj-lt"/>
                <a:ea typeface="+mj-ea"/>
                <a:cs typeface="+mj-cs"/>
              </a:rPr>
              <a:t>, </a:t>
            </a:r>
            <a:r>
              <a:rPr lang="en-US" b="1" u="none" strike="noStrike" dirty="0">
                <a:effectLst/>
                <a:latin typeface="+mj-lt"/>
                <a:ea typeface="+mj-ea"/>
                <a:cs typeface="+mj-cs"/>
                <a:hlinkClick r:id="rId8">
                  <a:extLst>
                    <a:ext uri="{A12FA001-AC4F-418D-AE19-62706E023703}">
                      <ahyp:hlinkClr xmlns:ahyp="http://schemas.microsoft.com/office/drawing/2018/hyperlinkcolor" val="tx"/>
                    </a:ext>
                  </a:extLst>
                </a:hlinkClick>
              </a:rPr>
              <a:t>III. </a:t>
            </a:r>
            <a:r>
              <a:rPr lang="en-US" b="1" u="none" strike="noStrike" dirty="0" err="1">
                <a:effectLst/>
                <a:latin typeface="+mj-lt"/>
                <a:ea typeface="+mj-ea"/>
                <a:cs typeface="+mj-cs"/>
                <a:hlinkClick r:id="rId8">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8">
                  <a:extLst>
                    <a:ext uri="{A12FA001-AC4F-418D-AE19-62706E023703}">
                      <ahyp:hlinkClr xmlns:ahyp="http://schemas.microsoft.com/office/drawing/2018/hyperlinkcolor" val="tx"/>
                    </a:ext>
                  </a:extLst>
                </a:hlinkClick>
              </a:rPr>
              <a:t> 51/96</a:t>
            </a:r>
            <a:r>
              <a:rPr lang="en-US" b="1" dirty="0">
                <a:effectLst/>
                <a:latin typeface="+mj-lt"/>
                <a:ea typeface="+mj-ea"/>
                <a:cs typeface="+mj-cs"/>
              </a:rPr>
              <a:t>, </a:t>
            </a:r>
            <a:r>
              <a:rPr lang="en-US" b="1" u="none" strike="noStrike" dirty="0">
                <a:effectLst/>
                <a:latin typeface="+mj-lt"/>
                <a:ea typeface="+mj-ea"/>
                <a:cs typeface="+mj-cs"/>
                <a:hlinkClick r:id="rId9">
                  <a:extLst>
                    <a:ext uri="{A12FA001-AC4F-418D-AE19-62706E023703}">
                      <ahyp:hlinkClr xmlns:ahyp="http://schemas.microsoft.com/office/drawing/2018/hyperlinkcolor" val="tx"/>
                    </a:ext>
                  </a:extLst>
                </a:hlinkClick>
              </a:rPr>
              <a:t>IV. </a:t>
            </a:r>
            <a:r>
              <a:rPr lang="en-US" b="1" u="none" strike="noStrike" dirty="0" err="1">
                <a:effectLst/>
                <a:latin typeface="+mj-lt"/>
                <a:ea typeface="+mj-ea"/>
                <a:cs typeface="+mj-cs"/>
                <a:hlinkClick r:id="rId9">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9">
                  <a:extLst>
                    <a:ext uri="{A12FA001-AC4F-418D-AE19-62706E023703}">
                      <ahyp:hlinkClr xmlns:ahyp="http://schemas.microsoft.com/office/drawing/2018/hyperlinkcolor" val="tx"/>
                    </a:ext>
                  </a:extLst>
                </a:hlinkClick>
              </a:rPr>
              <a:t> 185/96</a:t>
            </a:r>
            <a:r>
              <a:rPr lang="en-US" b="1" dirty="0">
                <a:effectLst/>
                <a:latin typeface="+mj-lt"/>
                <a:ea typeface="+mj-ea"/>
                <a:cs typeface="+mj-cs"/>
              </a:rPr>
              <a:t>, </a:t>
            </a:r>
            <a:r>
              <a:rPr lang="en-US" b="1" u="none" strike="noStrike" dirty="0">
                <a:effectLst/>
                <a:latin typeface="+mj-lt"/>
                <a:ea typeface="+mj-ea"/>
                <a:cs typeface="+mj-cs"/>
                <a:hlinkClick r:id="rId10">
                  <a:extLst>
                    <a:ext uri="{A12FA001-AC4F-418D-AE19-62706E023703}">
                      <ahyp:hlinkClr xmlns:ahyp="http://schemas.microsoft.com/office/drawing/2018/hyperlinkcolor" val="tx"/>
                    </a:ext>
                  </a:extLst>
                </a:hlinkClick>
              </a:rPr>
              <a:t>II. </a:t>
            </a:r>
            <a:r>
              <a:rPr lang="en-US" b="1" u="none" strike="noStrike" dirty="0" err="1">
                <a:effectLst/>
                <a:latin typeface="+mj-lt"/>
                <a:ea typeface="+mj-ea"/>
                <a:cs typeface="+mj-cs"/>
                <a:hlinkClick r:id="rId10">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10">
                  <a:extLst>
                    <a:ext uri="{A12FA001-AC4F-418D-AE19-62706E023703}">
                      <ahyp:hlinkClr xmlns:ahyp="http://schemas.microsoft.com/office/drawing/2018/hyperlinkcolor" val="tx"/>
                    </a:ext>
                  </a:extLst>
                </a:hlinkClick>
              </a:rPr>
              <a:t> 213/2000</a:t>
            </a:r>
            <a:r>
              <a:rPr lang="en-US" b="1" dirty="0">
                <a:effectLst/>
                <a:latin typeface="+mj-lt"/>
                <a:ea typeface="+mj-ea"/>
                <a:cs typeface="+mj-cs"/>
              </a:rPr>
              <a:t>, </a:t>
            </a:r>
            <a:r>
              <a:rPr lang="en-US" b="1" u="none" strike="noStrike" dirty="0">
                <a:effectLst/>
                <a:latin typeface="+mj-lt"/>
                <a:ea typeface="+mj-ea"/>
                <a:cs typeface="+mj-cs"/>
                <a:hlinkClick r:id="rId11">
                  <a:extLst>
                    <a:ext uri="{A12FA001-AC4F-418D-AE19-62706E023703}">
                      <ahyp:hlinkClr xmlns:ahyp="http://schemas.microsoft.com/office/drawing/2018/hyperlinkcolor" val="tx"/>
                    </a:ext>
                  </a:extLst>
                </a:hlinkClick>
              </a:rPr>
              <a:t>I. </a:t>
            </a:r>
            <a:r>
              <a:rPr lang="en-US" b="1" u="none" strike="noStrike" dirty="0" err="1">
                <a:effectLst/>
                <a:latin typeface="+mj-lt"/>
                <a:ea typeface="+mj-ea"/>
                <a:cs typeface="+mj-cs"/>
                <a:hlinkClick r:id="rId11">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11">
                  <a:extLst>
                    <a:ext uri="{A12FA001-AC4F-418D-AE19-62706E023703}">
                      <ahyp:hlinkClr xmlns:ahyp="http://schemas.microsoft.com/office/drawing/2018/hyperlinkcolor" val="tx"/>
                    </a:ext>
                  </a:extLst>
                </a:hlinkClick>
              </a:rPr>
              <a:t> 549/2000</a:t>
            </a:r>
            <a:r>
              <a:rPr lang="en-US" b="1" dirty="0">
                <a:effectLst/>
                <a:latin typeface="+mj-lt"/>
                <a:ea typeface="+mj-ea"/>
                <a:cs typeface="+mj-cs"/>
              </a:rPr>
              <a:t>, </a:t>
            </a:r>
            <a:r>
              <a:rPr lang="en-US" b="1" u="none" strike="noStrike" dirty="0">
                <a:effectLst/>
                <a:latin typeface="+mj-lt"/>
                <a:ea typeface="+mj-ea"/>
                <a:cs typeface="+mj-cs"/>
                <a:hlinkClick r:id="rId12">
                  <a:extLst>
                    <a:ext uri="{A12FA001-AC4F-418D-AE19-62706E023703}">
                      <ahyp:hlinkClr xmlns:ahyp="http://schemas.microsoft.com/office/drawing/2018/hyperlinkcolor" val="tx"/>
                    </a:ext>
                  </a:extLst>
                </a:hlinkClick>
              </a:rPr>
              <a:t>IV. </a:t>
            </a:r>
            <a:r>
              <a:rPr lang="en-US" b="1" u="none" strike="noStrike" dirty="0" err="1">
                <a:effectLst/>
                <a:latin typeface="+mj-lt"/>
                <a:ea typeface="+mj-ea"/>
                <a:cs typeface="+mj-cs"/>
                <a:hlinkClick r:id="rId12">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12">
                  <a:extLst>
                    <a:ext uri="{A12FA001-AC4F-418D-AE19-62706E023703}">
                      <ahyp:hlinkClr xmlns:ahyp="http://schemas.microsoft.com/office/drawing/2018/hyperlinkcolor" val="tx"/>
                    </a:ext>
                  </a:extLst>
                </a:hlinkClick>
              </a:rPr>
              <a:t> 582/01</a:t>
            </a:r>
            <a:r>
              <a:rPr lang="en-US" b="1" dirty="0">
                <a:effectLst/>
                <a:latin typeface="+mj-lt"/>
                <a:ea typeface="+mj-ea"/>
                <a:cs typeface="+mj-cs"/>
              </a:rPr>
              <a:t>, </a:t>
            </a:r>
            <a:r>
              <a:rPr lang="en-US" b="1" u="none" strike="noStrike" dirty="0">
                <a:effectLst/>
                <a:latin typeface="+mj-lt"/>
                <a:ea typeface="+mj-ea"/>
                <a:cs typeface="+mj-cs"/>
                <a:hlinkClick r:id="rId13">
                  <a:extLst>
                    <a:ext uri="{A12FA001-AC4F-418D-AE19-62706E023703}">
                      <ahyp:hlinkClr xmlns:ahyp="http://schemas.microsoft.com/office/drawing/2018/hyperlinkcolor" val="tx"/>
                    </a:ext>
                  </a:extLst>
                </a:hlinkClick>
              </a:rPr>
              <a:t>II. </a:t>
            </a:r>
            <a:r>
              <a:rPr lang="en-US" b="1" u="none" strike="noStrike" dirty="0" err="1">
                <a:effectLst/>
                <a:latin typeface="+mj-lt"/>
                <a:ea typeface="+mj-ea"/>
                <a:cs typeface="+mj-cs"/>
                <a:hlinkClick r:id="rId13">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13">
                  <a:extLst>
                    <a:ext uri="{A12FA001-AC4F-418D-AE19-62706E023703}">
                      <ahyp:hlinkClr xmlns:ahyp="http://schemas.microsoft.com/office/drawing/2018/hyperlinkcolor" val="tx"/>
                    </a:ext>
                  </a:extLst>
                </a:hlinkClick>
              </a:rPr>
              <a:t> 182/02</a:t>
            </a:r>
            <a:r>
              <a:rPr lang="en-US" b="1" dirty="0">
                <a:effectLst/>
                <a:latin typeface="+mj-lt"/>
                <a:ea typeface="+mj-ea"/>
                <a:cs typeface="+mj-cs"/>
              </a:rPr>
              <a:t>, </a:t>
            </a:r>
            <a:r>
              <a:rPr lang="en-US" b="1" u="none" strike="noStrike" dirty="0">
                <a:effectLst/>
                <a:latin typeface="+mj-lt"/>
                <a:ea typeface="+mj-ea"/>
                <a:cs typeface="+mj-cs"/>
                <a:hlinkClick r:id="rId14">
                  <a:extLst>
                    <a:ext uri="{A12FA001-AC4F-418D-AE19-62706E023703}">
                      <ahyp:hlinkClr xmlns:ahyp="http://schemas.microsoft.com/office/drawing/2018/hyperlinkcolor" val="tx"/>
                    </a:ext>
                  </a:extLst>
                </a:hlinkClick>
              </a:rPr>
              <a:t>I. </a:t>
            </a:r>
            <a:r>
              <a:rPr lang="en-US" b="1" u="none" strike="noStrike" dirty="0" err="1">
                <a:effectLst/>
                <a:latin typeface="+mj-lt"/>
                <a:ea typeface="+mj-ea"/>
                <a:cs typeface="+mj-cs"/>
                <a:hlinkClick r:id="rId14">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14">
                  <a:extLst>
                    <a:ext uri="{A12FA001-AC4F-418D-AE19-62706E023703}">
                      <ahyp:hlinkClr xmlns:ahyp="http://schemas.microsoft.com/office/drawing/2018/hyperlinkcolor" val="tx"/>
                    </a:ext>
                  </a:extLst>
                </a:hlinkClick>
              </a:rPr>
              <a:t> 413/02</a:t>
            </a:r>
            <a:r>
              <a:rPr lang="en-US" b="1" dirty="0">
                <a:effectLst/>
                <a:latin typeface="+mj-lt"/>
                <a:ea typeface="+mj-ea"/>
                <a:cs typeface="+mj-cs"/>
              </a:rPr>
              <a:t>, </a:t>
            </a:r>
            <a:r>
              <a:rPr lang="en-US" b="1" u="none" strike="noStrike" dirty="0">
                <a:effectLst/>
                <a:latin typeface="+mj-lt"/>
                <a:ea typeface="+mj-ea"/>
                <a:cs typeface="+mj-cs"/>
                <a:hlinkClick r:id="rId15">
                  <a:extLst>
                    <a:ext uri="{A12FA001-AC4F-418D-AE19-62706E023703}">
                      <ahyp:hlinkClr xmlns:ahyp="http://schemas.microsoft.com/office/drawing/2018/hyperlinkcolor" val="tx"/>
                    </a:ext>
                  </a:extLst>
                </a:hlinkClick>
              </a:rPr>
              <a:t>IV. </a:t>
            </a:r>
            <a:r>
              <a:rPr lang="en-US" b="1" u="none" strike="noStrike" dirty="0" err="1">
                <a:effectLst/>
                <a:latin typeface="+mj-lt"/>
                <a:ea typeface="+mj-ea"/>
                <a:cs typeface="+mj-cs"/>
                <a:hlinkClick r:id="rId15">
                  <a:extLst>
                    <a:ext uri="{A12FA001-AC4F-418D-AE19-62706E023703}">
                      <ahyp:hlinkClr xmlns:ahyp="http://schemas.microsoft.com/office/drawing/2018/hyperlinkcolor" val="tx"/>
                    </a:ext>
                  </a:extLst>
                </a:hlinkClick>
              </a:rPr>
              <a:t>ÚS</a:t>
            </a:r>
            <a:r>
              <a:rPr lang="en-US" b="1" u="none" strike="noStrike" dirty="0">
                <a:effectLst/>
                <a:latin typeface="+mj-lt"/>
                <a:ea typeface="+mj-ea"/>
                <a:cs typeface="+mj-cs"/>
                <a:hlinkClick r:id="rId15">
                  <a:extLst>
                    <a:ext uri="{A12FA001-AC4F-418D-AE19-62706E023703}">
                      <ahyp:hlinkClr xmlns:ahyp="http://schemas.microsoft.com/office/drawing/2018/hyperlinkcolor" val="tx"/>
                    </a:ext>
                  </a:extLst>
                </a:hlinkClick>
              </a:rPr>
              <a:t> 219/03</a:t>
            </a:r>
            <a:r>
              <a:rPr lang="en-US" b="1" dirty="0">
                <a:effectLst/>
                <a:latin typeface="+mj-lt"/>
                <a:ea typeface="+mj-ea"/>
                <a:cs typeface="+mj-cs"/>
              </a:rPr>
              <a:t> a </a:t>
            </a:r>
            <a:r>
              <a:rPr lang="en-US" b="1" dirty="0" err="1">
                <a:effectLst/>
                <a:latin typeface="+mj-lt"/>
                <a:ea typeface="+mj-ea"/>
                <a:cs typeface="+mj-cs"/>
              </a:rPr>
              <a:t>další</a:t>
            </a:r>
            <a:r>
              <a:rPr lang="en-US" b="1" dirty="0">
                <a:effectLst/>
                <a:latin typeface="+mj-lt"/>
                <a:ea typeface="+mj-ea"/>
                <a:cs typeface="+mj-cs"/>
              </a:rPr>
              <a:t>).</a:t>
            </a:r>
          </a:p>
        </p:txBody>
      </p:sp>
    </p:spTree>
    <p:extLst>
      <p:ext uri="{BB962C8B-B14F-4D97-AF65-F5344CB8AC3E}">
        <p14:creationId xmlns:p14="http://schemas.microsoft.com/office/powerpoint/2010/main" val="1077274859"/>
      </p:ext>
    </p:extLst>
  </p:cSld>
  <p:clrMapOvr>
    <a:overrideClrMapping bg1="lt1" tx1="dk1" bg2="lt2" tx2="dk2" accent1="accent1" accent2="accent2" accent3="accent3" accent4="accent4" accent5="accent5" accent6="accent6" hlink="hlink" folHlink="folHlink"/>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C0A5-2D20-951F-4B38-0D018A989E46}"/>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188E08C3-27E7-CD0B-6367-E9326B9B39FC}"/>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42A4F7BC-2F17-C73A-DDD5-6E0D7D4DA8F1}"/>
              </a:ext>
            </a:extLst>
          </p:cNvPr>
          <p:cNvSpPr>
            <a:spLocks noGrp="1"/>
          </p:cNvSpPr>
          <p:nvPr>
            <p:ph idx="1"/>
          </p:nvPr>
        </p:nvSpPr>
        <p:spPr>
          <a:xfrm>
            <a:off x="931492" y="1853248"/>
            <a:ext cx="9979495" cy="4459445"/>
          </a:xfrm>
        </p:spPr>
        <p:txBody>
          <a:bodyPr>
            <a:normAutofit fontScale="92500" lnSpcReduction="10000"/>
          </a:bodyPr>
          <a:lstStyle/>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Dovolání podat jen z jednoho jediného důvodu, že </a:t>
            </a:r>
            <a:r>
              <a:rPr lang="cs-CZ" sz="1800" b="1" kern="100" dirty="0">
                <a:effectLst/>
                <a:ea typeface="Aptos" panose="020B0004020202020204" pitchFamily="34" charset="0"/>
                <a:cs typeface="Times New Roman" panose="02020603050405020304" pitchFamily="18" charset="0"/>
              </a:rPr>
              <a:t>rozhodnutí odvolacího soudu spočívá na nesprávném právním posouzení věci</a:t>
            </a:r>
            <a:r>
              <a:rPr lang="cs-CZ" sz="1800" kern="100" dirty="0">
                <a:effectLst/>
                <a:ea typeface="Aptos" panose="020B0004020202020204" pitchFamily="34" charset="0"/>
                <a:cs typeface="Times New Roman" panose="02020603050405020304" pitchFamily="18" charset="0"/>
              </a:rPr>
              <a:t>. Jinými slovy řečeno, důvod dovolání může spočívat v tom, že odvolací soud na daný případ použil nesprávný právní předpis, nebo že odvolací soud sice použil správný právní předpis, ale nesprávně jej vyložil nebo jej na daný případ nesprávně aplikoval.</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Po té, co soud prvního stupně zkontroluje, zda dovolání splňuje základní náležitosti, zašle jej společně s příslušným spisovým materiálem k Nejvyššímu soudu.</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Jestliže </a:t>
            </a:r>
            <a:r>
              <a:rPr lang="cs-CZ" sz="1800" b="1" kern="100" dirty="0">
                <a:effectLst/>
                <a:ea typeface="Aptos" panose="020B0004020202020204" pitchFamily="34" charset="0"/>
                <a:cs typeface="Times New Roman" panose="02020603050405020304" pitchFamily="18" charset="0"/>
              </a:rPr>
              <a:t>dovolání přípustné není</a:t>
            </a:r>
            <a:r>
              <a:rPr lang="cs-CZ" sz="1800" kern="100" dirty="0">
                <a:effectLst/>
                <a:ea typeface="Aptos" panose="020B0004020202020204" pitchFamily="34" charset="0"/>
                <a:cs typeface="Times New Roman" panose="02020603050405020304" pitchFamily="18" charset="0"/>
              </a:rPr>
              <a:t>, nebo jestliže </a:t>
            </a:r>
            <a:r>
              <a:rPr lang="cs-CZ" sz="1800" b="1" kern="100" dirty="0">
                <a:effectLst/>
                <a:ea typeface="Aptos" panose="020B0004020202020204" pitchFamily="34" charset="0"/>
                <a:cs typeface="Times New Roman" panose="02020603050405020304" pitchFamily="18" charset="0"/>
              </a:rPr>
              <a:t>dovolání nebylo doplněno o stanovené náležitosti</a:t>
            </a:r>
            <a:r>
              <a:rPr lang="cs-CZ" sz="1800" kern="100" dirty="0">
                <a:effectLst/>
                <a:ea typeface="Aptos" panose="020B0004020202020204" pitchFamily="34" charset="0"/>
                <a:cs typeface="Times New Roman" panose="02020603050405020304" pitchFamily="18" charset="0"/>
              </a:rPr>
              <a:t>, Nejvyšší soud jej usnesením </a:t>
            </a:r>
            <a:r>
              <a:rPr lang="cs-CZ" sz="1800" b="1" u="sng" kern="100" dirty="0">
                <a:effectLst/>
                <a:ea typeface="Aptos" panose="020B0004020202020204" pitchFamily="34" charset="0"/>
                <a:cs typeface="Times New Roman" panose="02020603050405020304" pitchFamily="18" charset="0"/>
              </a:rPr>
              <a:t>odmítne</a:t>
            </a:r>
            <a:r>
              <a:rPr lang="cs-CZ" sz="1800" kern="100" dirty="0">
                <a:effectLst/>
                <a:ea typeface="Aptos" panose="020B0004020202020204" pitchFamily="34" charset="0"/>
                <a:cs typeface="Times New Roman" panose="02020603050405020304" pitchFamily="18" charset="0"/>
              </a:rPr>
              <a:t>.</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Pro přijetí usnesení o odmítnutí dovolání pro nepřípustnost podle § 237 </a:t>
            </a:r>
            <a:r>
              <a:rPr lang="cs-CZ" sz="1800" kern="100" dirty="0" err="1">
                <a:effectLst/>
                <a:ea typeface="Aptos" panose="020B0004020202020204" pitchFamily="34" charset="0"/>
                <a:cs typeface="Times New Roman" panose="02020603050405020304" pitchFamily="18" charset="0"/>
              </a:rPr>
              <a:t>OSŘ</a:t>
            </a:r>
            <a:r>
              <a:rPr lang="cs-CZ" sz="1800" kern="100" dirty="0">
                <a:effectLst/>
                <a:ea typeface="Aptos" panose="020B0004020202020204" pitchFamily="34" charset="0"/>
                <a:cs typeface="Times New Roman" panose="02020603050405020304" pitchFamily="18" charset="0"/>
              </a:rPr>
              <a:t> musí hlasovat všichni členové příslušného senátu.</a:t>
            </a:r>
          </a:p>
          <a:p>
            <a:pPr algn="just">
              <a:lnSpc>
                <a:spcPct val="107000"/>
              </a:lnSpc>
              <a:spcAft>
                <a:spcPts val="800"/>
              </a:spcAft>
            </a:pPr>
            <a:r>
              <a:rPr lang="cs-CZ" sz="1800" b="1" kern="100" dirty="0">
                <a:effectLst/>
                <a:ea typeface="Aptos" panose="020B0004020202020204" pitchFamily="34" charset="0"/>
                <a:cs typeface="Times New Roman" panose="02020603050405020304" pitchFamily="18" charset="0"/>
              </a:rPr>
              <a:t>Je-li dovolání přípustné</a:t>
            </a:r>
            <a:r>
              <a:rPr lang="cs-CZ" sz="1800" kern="100" dirty="0">
                <a:effectLst/>
                <a:ea typeface="Aptos" panose="020B0004020202020204" pitchFamily="34" charset="0"/>
                <a:cs typeface="Times New Roman" panose="02020603050405020304" pitchFamily="18" charset="0"/>
              </a:rPr>
              <a:t>, Nejvyšší soud o tom zvláštní rozhodnutí nevydává a automaticky přikročí k meritornímu přezkoumání napadeného rozhodnutí odvolacího soudu.</a:t>
            </a:r>
          </a:p>
          <a:p>
            <a:endParaRPr lang="cs-CZ" sz="2000" dirty="0"/>
          </a:p>
        </p:txBody>
      </p:sp>
    </p:spTree>
    <p:extLst>
      <p:ext uri="{BB962C8B-B14F-4D97-AF65-F5344CB8AC3E}">
        <p14:creationId xmlns:p14="http://schemas.microsoft.com/office/powerpoint/2010/main" val="329512396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AD2EF-7D63-6D08-4EB5-B0FA547F751F}"/>
            </a:ext>
          </a:extLst>
        </p:cNvPr>
        <p:cNvGrpSpPr/>
        <p:nvPr/>
      </p:nvGrpSpPr>
      <p:grpSpPr>
        <a:xfrm>
          <a:off x="0" y="0"/>
          <a:ext cx="0" cy="0"/>
          <a:chOff x="0" y="0"/>
          <a:chExt cx="0" cy="0"/>
        </a:xfrm>
      </p:grpSpPr>
      <p:sp>
        <p:nvSpPr>
          <p:cNvPr id="2" name="Nadpis 1">
            <a:extLst>
              <a:ext uri="{FF2B5EF4-FFF2-40B4-BE49-F238E27FC236}">
                <a16:creationId xmlns:a16="http://schemas.microsoft.com/office/drawing/2014/main" id="{65A5A799-74F2-4258-3D42-AA9CEED44600}"/>
              </a:ext>
            </a:extLst>
          </p:cNvPr>
          <p:cNvSpPr>
            <a:spLocks noGrp="1"/>
          </p:cNvSpPr>
          <p:nvPr>
            <p:ph type="title"/>
          </p:nvPr>
        </p:nvSpPr>
        <p:spPr>
          <a:xfrm>
            <a:off x="1103312" y="452718"/>
            <a:ext cx="8947522" cy="1400530"/>
          </a:xfrm>
        </p:spPr>
        <p:txBody>
          <a:bodyPr anchor="ctr">
            <a:normAutofit/>
          </a:bodyPr>
          <a:lstStyle/>
          <a:p>
            <a:r>
              <a:rPr lang="cs-CZ">
                <a:solidFill>
                  <a:srgbClr val="FFFFFF"/>
                </a:solidFill>
              </a:rPr>
              <a:t>O.S.Ř.</a:t>
            </a:r>
          </a:p>
        </p:txBody>
      </p:sp>
      <p:sp>
        <p:nvSpPr>
          <p:cNvPr id="3" name="Zástupný symbol pro obsah 2">
            <a:extLst>
              <a:ext uri="{FF2B5EF4-FFF2-40B4-BE49-F238E27FC236}">
                <a16:creationId xmlns:a16="http://schemas.microsoft.com/office/drawing/2014/main" id="{EDA37A41-8AAE-2E15-818D-E0EA12F7DC78}"/>
              </a:ext>
            </a:extLst>
          </p:cNvPr>
          <p:cNvSpPr>
            <a:spLocks noGrp="1"/>
          </p:cNvSpPr>
          <p:nvPr>
            <p:ph idx="1"/>
          </p:nvPr>
        </p:nvSpPr>
        <p:spPr>
          <a:xfrm>
            <a:off x="931492" y="1853248"/>
            <a:ext cx="9979495" cy="4459445"/>
          </a:xfrm>
        </p:spPr>
        <p:txBody>
          <a:bodyPr>
            <a:normAutofit fontScale="92500" lnSpcReduction="20000"/>
          </a:bodyPr>
          <a:lstStyle/>
          <a:p>
            <a:pPr algn="just">
              <a:lnSpc>
                <a:spcPct val="107000"/>
              </a:lnSpc>
              <a:spcAft>
                <a:spcPts val="800"/>
              </a:spcAft>
            </a:pPr>
            <a:r>
              <a:rPr lang="cs-CZ" sz="1800" kern="100" dirty="0">
                <a:effectLst/>
                <a:latin typeface="Aptos" panose="020B0004020202020204" pitchFamily="34" charset="0"/>
                <a:ea typeface="Aptos" panose="020B0004020202020204" pitchFamily="34" charset="0"/>
                <a:cs typeface="Times New Roman" panose="02020603050405020304" pitchFamily="18" charset="0"/>
              </a:rPr>
              <a:t>	</a:t>
            </a:r>
            <a:r>
              <a:rPr lang="cs-CZ" sz="1800" kern="100" dirty="0">
                <a:effectLst/>
                <a:ea typeface="Aptos" panose="020B0004020202020204" pitchFamily="34" charset="0"/>
                <a:cs typeface="Times New Roman" panose="02020603050405020304" pitchFamily="18" charset="0"/>
              </a:rPr>
              <a:t>Než se Nejvyšší soud pustí do vlastního přezkumu napadeného rozhodnutí odvolacího soudu, může ještě před tím </a:t>
            </a:r>
            <a:r>
              <a:rPr lang="cs-CZ" sz="1800" b="1" kern="100" dirty="0">
                <a:effectLst/>
                <a:ea typeface="Aptos" panose="020B0004020202020204" pitchFamily="34" charset="0"/>
                <a:cs typeface="Times New Roman" panose="02020603050405020304" pitchFamily="18" charset="0"/>
              </a:rPr>
              <a:t>odložit vykonatelnost</a:t>
            </a:r>
            <a:r>
              <a:rPr lang="cs-CZ" sz="1800" kern="100" dirty="0">
                <a:effectLst/>
                <a:ea typeface="Aptos" panose="020B0004020202020204" pitchFamily="34" charset="0"/>
                <a:cs typeface="Times New Roman" panose="02020603050405020304" pitchFamily="18" charset="0"/>
              </a:rPr>
              <a:t> tohoto rozhodnutí (§ 243 </a:t>
            </a:r>
            <a:r>
              <a:rPr lang="cs-CZ" sz="1800" kern="100" dirty="0" err="1">
                <a:effectLst/>
                <a:ea typeface="Aptos" panose="020B0004020202020204" pitchFamily="34" charset="0"/>
                <a:cs typeface="Times New Roman" panose="02020603050405020304" pitchFamily="18" charset="0"/>
              </a:rPr>
              <a:t>OSŘ</a:t>
            </a:r>
            <a:r>
              <a:rPr lang="cs-CZ" sz="1800" kern="100" dirty="0">
                <a:effectLst/>
                <a:ea typeface="Aptos" panose="020B0004020202020204" pitchFamily="34" charset="0"/>
                <a:cs typeface="Times New Roman" panose="02020603050405020304" pitchFamily="18" charset="0"/>
              </a:rPr>
              <a:t>). Odklad vykonatelnosti znamená značný zásah do právní jistoty účastníků řízení, a proto k němu dochází jen ve zcela mimořádně odůvodněných případech. Odkladem vykonatelnosti se má zbránit neprodlenému výkonu rozhodnutí, a tím i újmě na právech dovolatele. Aby bylo možno vykonatelnost odložit, musí se jednat o takové rozhodnutí odvolacího soudu, u něhož vůbec přichází vykonatelnost v úvahu (jedná se tak jedině o rozhodnutí, kterými byla účastníkovi – dovolateli – uložena nějaká povinnost).</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Nově může Nejvyšší soud také </a:t>
            </a:r>
            <a:r>
              <a:rPr lang="cs-CZ" sz="1800" b="1" kern="100" dirty="0">
                <a:effectLst/>
                <a:ea typeface="Aptos" panose="020B0004020202020204" pitchFamily="34" charset="0"/>
                <a:cs typeface="Times New Roman" panose="02020603050405020304" pitchFamily="18" charset="0"/>
              </a:rPr>
              <a:t>odložit právní moc</a:t>
            </a:r>
            <a:r>
              <a:rPr lang="cs-CZ" sz="1800" kern="100" dirty="0">
                <a:effectLst/>
                <a:ea typeface="Aptos" panose="020B0004020202020204" pitchFamily="34" charset="0"/>
                <a:cs typeface="Times New Roman" panose="02020603050405020304" pitchFamily="18" charset="0"/>
              </a:rPr>
              <a:t> napadeného rozhodnutí odvolacího soudu, a to tehdy, je-li dovolatel závažně ohrožen ve svých právech a nedotkne-li se odklad právní moci právních vztahů jiné osoby než účastníka řízení.</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Napadené rozhodnutí </a:t>
            </a:r>
            <a:r>
              <a:rPr lang="cs-CZ" sz="1800" b="1" kern="100" dirty="0">
                <a:effectLst/>
                <a:ea typeface="Aptos" panose="020B0004020202020204" pitchFamily="34" charset="0"/>
                <a:cs typeface="Times New Roman" panose="02020603050405020304" pitchFamily="18" charset="0"/>
              </a:rPr>
              <a:t>přezkoumá </a:t>
            </a:r>
            <a:r>
              <a:rPr lang="cs-CZ" sz="1800" kern="100" dirty="0">
                <a:effectLst/>
                <a:ea typeface="Aptos" panose="020B0004020202020204" pitchFamily="34" charset="0"/>
                <a:cs typeface="Times New Roman" panose="02020603050405020304" pitchFamily="18" charset="0"/>
              </a:rPr>
              <a:t>Nejvyšší soud </a:t>
            </a:r>
            <a:r>
              <a:rPr lang="cs-CZ" sz="1800" b="1" kern="100" dirty="0">
                <a:effectLst/>
                <a:ea typeface="Aptos" panose="020B0004020202020204" pitchFamily="34" charset="0"/>
                <a:cs typeface="Times New Roman" panose="02020603050405020304" pitchFamily="18" charset="0"/>
              </a:rPr>
              <a:t>jen v takovém rozsahu</a:t>
            </a:r>
            <a:r>
              <a:rPr lang="cs-CZ" sz="1800" kern="100" dirty="0">
                <a:effectLst/>
                <a:ea typeface="Aptos" panose="020B0004020202020204" pitchFamily="34" charset="0"/>
                <a:cs typeface="Times New Roman" panose="02020603050405020304" pitchFamily="18" charset="0"/>
              </a:rPr>
              <a:t>, v němž toto rozhodnutí napadl dovolatel. </a:t>
            </a:r>
          </a:p>
          <a:p>
            <a:pPr algn="just">
              <a:lnSpc>
                <a:spcPct val="107000"/>
              </a:lnSpc>
              <a:spcAft>
                <a:spcPts val="800"/>
              </a:spcAft>
            </a:pPr>
            <a:r>
              <a:rPr lang="cs-CZ" sz="1800" kern="100" dirty="0">
                <a:effectLst/>
                <a:ea typeface="Aptos" panose="020B0004020202020204" pitchFamily="34" charset="0"/>
                <a:cs typeface="Times New Roman" panose="02020603050405020304" pitchFamily="18" charset="0"/>
              </a:rPr>
              <a:t>Nejvyšší soud rozhoduje o dovolání v civilním soudním řízení v naprosté většině případů </a:t>
            </a:r>
            <a:r>
              <a:rPr lang="cs-CZ" sz="1800" b="1" kern="100" dirty="0">
                <a:effectLst/>
                <a:ea typeface="Aptos" panose="020B0004020202020204" pitchFamily="34" charset="0"/>
                <a:cs typeface="Times New Roman" panose="02020603050405020304" pitchFamily="18" charset="0"/>
              </a:rPr>
              <a:t>bez jednání.</a:t>
            </a:r>
            <a:endParaRPr lang="cs-CZ" sz="1800" kern="100" dirty="0">
              <a:effectLst/>
              <a:ea typeface="Aptos" panose="020B0004020202020204" pitchFamily="34" charset="0"/>
              <a:cs typeface="Times New Roman" panose="02020603050405020304" pitchFamily="18" charset="0"/>
            </a:endParaRPr>
          </a:p>
          <a:p>
            <a:pPr marL="0" indent="0">
              <a:lnSpc>
                <a:spcPct val="107000"/>
              </a:lnSpc>
              <a:spcAft>
                <a:spcPts val="800"/>
              </a:spcAft>
              <a:buNone/>
            </a:pPr>
            <a:endParaRPr lang="cs-CZ" sz="1800" kern="100" dirty="0">
              <a:effectLst/>
              <a:ea typeface="Aptos" panose="020B0004020202020204" pitchFamily="34" charset="0"/>
              <a:cs typeface="Times New Roman" panose="02020603050405020304" pitchFamily="18" charset="0"/>
            </a:endParaRPr>
          </a:p>
          <a:p>
            <a:pPr marL="0" indent="0" algn="just">
              <a:lnSpc>
                <a:spcPct val="107000"/>
              </a:lnSpc>
              <a:spcAft>
                <a:spcPts val="800"/>
              </a:spcAft>
              <a:buNone/>
            </a:pPr>
            <a:endParaRPr lang="cs-CZ"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cs-CZ" sz="2000" dirty="0"/>
          </a:p>
        </p:txBody>
      </p:sp>
    </p:spTree>
    <p:extLst>
      <p:ext uri="{BB962C8B-B14F-4D97-AF65-F5344CB8AC3E}">
        <p14:creationId xmlns:p14="http://schemas.microsoft.com/office/powerpoint/2010/main" val="35157912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0"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12" name="Freeform: Shape 11">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p:cNvSpPr>
            <a:spLocks noGrp="1"/>
          </p:cNvSpPr>
          <p:nvPr>
            <p:ph type="title"/>
          </p:nvPr>
        </p:nvSpPr>
        <p:spPr>
          <a:xfrm>
            <a:off x="653143" y="1645920"/>
            <a:ext cx="3522879" cy="4470821"/>
          </a:xfrm>
        </p:spPr>
        <p:txBody>
          <a:bodyPr>
            <a:normAutofit/>
          </a:bodyPr>
          <a:lstStyle/>
          <a:p>
            <a:pPr algn="r"/>
            <a:r>
              <a:rPr lang="cs-CZ">
                <a:solidFill>
                  <a:srgbClr val="FFFFFF"/>
                </a:solidFill>
              </a:rPr>
              <a:t>?</a:t>
            </a:r>
          </a:p>
        </p:txBody>
      </p:sp>
      <p:sp>
        <p:nvSpPr>
          <p:cNvPr id="3" name="Zástupný symbol pro obsah 2"/>
          <p:cNvSpPr>
            <a:spLocks noGrp="1"/>
          </p:cNvSpPr>
          <p:nvPr>
            <p:ph idx="1"/>
          </p:nvPr>
        </p:nvSpPr>
        <p:spPr>
          <a:xfrm>
            <a:off x="5204109" y="1645920"/>
            <a:ext cx="5919503" cy="4470821"/>
          </a:xfrm>
        </p:spPr>
        <p:txBody>
          <a:bodyPr>
            <a:normAutofit/>
          </a:bodyPr>
          <a:lstStyle/>
          <a:p>
            <a:r>
              <a:rPr lang="cs-CZ" dirty="0"/>
              <a:t>Jaká je lhůta pro podání dovolání?</a:t>
            </a:r>
          </a:p>
          <a:p>
            <a:endParaRPr lang="cs-CZ" dirty="0"/>
          </a:p>
          <a:p>
            <a:endParaRPr lang="cs-CZ" dirty="0"/>
          </a:p>
          <a:p>
            <a:endParaRPr lang="cs-CZ" dirty="0"/>
          </a:p>
        </p:txBody>
      </p:sp>
    </p:spTree>
    <p:extLst>
      <p:ext uri="{BB962C8B-B14F-4D97-AF65-F5344CB8AC3E}">
        <p14:creationId xmlns:p14="http://schemas.microsoft.com/office/powerpoint/2010/main" val="378109893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9E5CD89-8E4F-577C-D2C1-BE70212B8C96}"/>
              </a:ext>
            </a:extLst>
          </p:cNvPr>
          <p:cNvSpPr>
            <a:spLocks noGrp="1"/>
          </p:cNvSpPr>
          <p:nvPr>
            <p:ph type="title"/>
          </p:nvPr>
        </p:nvSpPr>
        <p:spPr>
          <a:xfrm>
            <a:off x="1103312" y="452718"/>
            <a:ext cx="8947522" cy="1400530"/>
          </a:xfrm>
        </p:spPr>
        <p:txBody>
          <a:bodyPr anchor="ctr">
            <a:normAutofit/>
          </a:bodyPr>
          <a:lstStyle/>
          <a:p>
            <a:r>
              <a:rPr lang="cs-CZ" b="1" dirty="0">
                <a:solidFill>
                  <a:srgbClr val="FFFFFF"/>
                </a:solidFill>
                <a:latin typeface="Arial" panose="020B0604020202020204" pitchFamily="34" charset="0"/>
                <a:cs typeface="Arial" panose="020B0604020202020204" pitchFamily="34" charset="0"/>
              </a:rPr>
              <a:t>DOBRÉ MRAVY</a:t>
            </a:r>
          </a:p>
        </p:txBody>
      </p:sp>
      <p:sp>
        <p:nvSpPr>
          <p:cNvPr id="3" name="Zástupný obsah 2">
            <a:extLst>
              <a:ext uri="{FF2B5EF4-FFF2-40B4-BE49-F238E27FC236}">
                <a16:creationId xmlns:a16="http://schemas.microsoft.com/office/drawing/2014/main" id="{CCF1F515-B15C-AA40-2C26-08153AB13B8C}"/>
              </a:ext>
            </a:extLst>
          </p:cNvPr>
          <p:cNvSpPr>
            <a:spLocks noGrp="1"/>
          </p:cNvSpPr>
          <p:nvPr>
            <p:ph idx="1"/>
          </p:nvPr>
        </p:nvSpPr>
        <p:spPr>
          <a:xfrm>
            <a:off x="1103312" y="2763520"/>
            <a:ext cx="8946541" cy="3484879"/>
          </a:xfrm>
        </p:spPr>
        <p:txBody>
          <a:bodyPr>
            <a:normAutofit lnSpcReduction="10000"/>
          </a:bodyPr>
          <a:lstStyle/>
          <a:p>
            <a:pPr>
              <a:lnSpc>
                <a:spcPct val="90000"/>
              </a:lnSpc>
            </a:pPr>
            <a:r>
              <a:rPr lang="cs-CZ" sz="1700" kern="100" dirty="0">
                <a:effectLst/>
                <a:latin typeface="Arial" panose="020B0604020202020204" pitchFamily="34" charset="0"/>
                <a:ea typeface="Calibri" panose="020F0502020204030204" pitchFamily="34" charset="0"/>
                <a:cs typeface="Arial" panose="020B0604020202020204" pitchFamily="34" charset="0"/>
              </a:rPr>
              <a:t>Podle ustálené soudní praxe za dobré mravy je třeba pokládat souhrn společenských, kulturních a mravních norem, jež v historickém vývoji osvědčují jistou neměnnost, vystihují podstatné historické tendence, jsou sdíleny rozhodující částí společnosti a mají povahu norem základních (srov. např. rozsudek Nejvyššího soudu ze dne 30. 9. 1998, </a:t>
            </a:r>
            <a:r>
              <a:rPr lang="cs-CZ" sz="1700" kern="100" dirty="0" err="1">
                <a:effectLst/>
                <a:latin typeface="Arial" panose="020B0604020202020204" pitchFamily="34" charset="0"/>
                <a:ea typeface="Calibri" panose="020F0502020204030204" pitchFamily="34" charset="0"/>
                <a:cs typeface="Arial" panose="020B0604020202020204" pitchFamily="34" charset="0"/>
              </a:rPr>
              <a:t>sp</a:t>
            </a:r>
            <a:r>
              <a:rPr lang="cs-CZ" sz="1700" kern="100" dirty="0">
                <a:effectLst/>
                <a:latin typeface="Arial" panose="020B0604020202020204" pitchFamily="34" charset="0"/>
                <a:ea typeface="Calibri" panose="020F0502020204030204" pitchFamily="34" charset="0"/>
                <a:cs typeface="Arial" panose="020B0604020202020204" pitchFamily="34" charset="0"/>
              </a:rPr>
              <a:t>. zn. 3 </a:t>
            </a:r>
            <a:r>
              <a:rPr lang="cs-CZ" sz="1700" kern="100" dirty="0" err="1">
                <a:effectLst/>
                <a:latin typeface="Arial" panose="020B0604020202020204" pitchFamily="34" charset="0"/>
                <a:ea typeface="Calibri" panose="020F0502020204030204" pitchFamily="34" charset="0"/>
                <a:cs typeface="Arial" panose="020B0604020202020204" pitchFamily="34" charset="0"/>
              </a:rPr>
              <a:t>Cdon</a:t>
            </a:r>
            <a:r>
              <a:rPr lang="cs-CZ" sz="1700" kern="100" dirty="0">
                <a:effectLst/>
                <a:latin typeface="Arial" panose="020B0604020202020204" pitchFamily="34" charset="0"/>
                <a:ea typeface="Calibri" panose="020F0502020204030204" pitchFamily="34" charset="0"/>
                <a:cs typeface="Arial" panose="020B0604020202020204" pitchFamily="34" charset="0"/>
              </a:rPr>
              <a:t> 51/96, uveřejněný pod č. 5/2001 Sb. </a:t>
            </a:r>
            <a:r>
              <a:rPr lang="cs-CZ" sz="1700" kern="100" dirty="0" err="1">
                <a:effectLst/>
                <a:latin typeface="Arial" panose="020B0604020202020204" pitchFamily="34" charset="0"/>
                <a:ea typeface="Calibri" panose="020F0502020204030204" pitchFamily="34" charset="0"/>
                <a:cs typeface="Arial" panose="020B0604020202020204" pitchFamily="34" charset="0"/>
              </a:rPr>
              <a:t>rozh</a:t>
            </a:r>
            <a:r>
              <a:rPr lang="cs-CZ" sz="1700" kern="100" dirty="0">
                <a:effectLst/>
                <a:latin typeface="Arial" panose="020B0604020202020204" pitchFamily="34" charset="0"/>
                <a:ea typeface="Calibri" panose="020F0502020204030204" pitchFamily="34" charset="0"/>
                <a:cs typeface="Arial" panose="020B0604020202020204" pitchFamily="34" charset="0"/>
              </a:rPr>
              <a:t>. </a:t>
            </a:r>
            <a:r>
              <a:rPr lang="cs-CZ" sz="1700" kern="100" dirty="0" err="1">
                <a:effectLst/>
                <a:latin typeface="Arial" panose="020B0604020202020204" pitchFamily="34" charset="0"/>
                <a:ea typeface="Calibri" panose="020F0502020204030204" pitchFamily="34" charset="0"/>
                <a:cs typeface="Arial" panose="020B0604020202020204" pitchFamily="34" charset="0"/>
              </a:rPr>
              <a:t>obč</a:t>
            </a:r>
            <a:r>
              <a:rPr lang="cs-CZ" sz="1700" kern="100" dirty="0">
                <a:effectLst/>
                <a:latin typeface="Arial" panose="020B0604020202020204" pitchFamily="34" charset="0"/>
                <a:ea typeface="Calibri" panose="020F0502020204030204" pitchFamily="34" charset="0"/>
                <a:cs typeface="Arial" panose="020B0604020202020204" pitchFamily="34" charset="0"/>
              </a:rPr>
              <a:t>., rozsudek Nejvyššího soudu ze dne 29. 5. 1997, </a:t>
            </a:r>
            <a:r>
              <a:rPr lang="cs-CZ" sz="1700" kern="100" dirty="0" err="1">
                <a:effectLst/>
                <a:latin typeface="Arial" panose="020B0604020202020204" pitchFamily="34" charset="0"/>
                <a:ea typeface="Calibri" panose="020F0502020204030204" pitchFamily="34" charset="0"/>
                <a:cs typeface="Arial" panose="020B0604020202020204" pitchFamily="34" charset="0"/>
              </a:rPr>
              <a:t>sp</a:t>
            </a:r>
            <a:r>
              <a:rPr lang="cs-CZ" sz="1700" kern="100" dirty="0">
                <a:effectLst/>
                <a:latin typeface="Arial" panose="020B0604020202020204" pitchFamily="34" charset="0"/>
                <a:ea typeface="Calibri" panose="020F0502020204030204" pitchFamily="34" charset="0"/>
                <a:cs typeface="Arial" panose="020B0604020202020204" pitchFamily="34" charset="0"/>
              </a:rPr>
              <a:t>. zn. 2 </a:t>
            </a:r>
            <a:r>
              <a:rPr lang="cs-CZ" sz="1700" kern="100" dirty="0" err="1">
                <a:effectLst/>
                <a:latin typeface="Arial" panose="020B0604020202020204" pitchFamily="34" charset="0"/>
                <a:ea typeface="Calibri" panose="020F0502020204030204" pitchFamily="34" charset="0"/>
                <a:cs typeface="Arial" panose="020B0604020202020204" pitchFamily="34" charset="0"/>
              </a:rPr>
              <a:t>Cdon</a:t>
            </a:r>
            <a:r>
              <a:rPr lang="cs-CZ" sz="1700" kern="100" dirty="0">
                <a:effectLst/>
                <a:latin typeface="Arial" panose="020B0604020202020204" pitchFamily="34" charset="0"/>
                <a:ea typeface="Calibri" panose="020F0502020204030204" pitchFamily="34" charset="0"/>
                <a:cs typeface="Arial" panose="020B0604020202020204" pitchFamily="34" charset="0"/>
              </a:rPr>
              <a:t> 473/96, uveřejněný pod č. 16/1998 Sb. </a:t>
            </a:r>
            <a:r>
              <a:rPr lang="cs-CZ" sz="1700" kern="100" dirty="0" err="1">
                <a:effectLst/>
                <a:latin typeface="Arial" panose="020B0604020202020204" pitchFamily="34" charset="0"/>
                <a:ea typeface="Calibri" panose="020F0502020204030204" pitchFamily="34" charset="0"/>
                <a:cs typeface="Arial" panose="020B0604020202020204" pitchFamily="34" charset="0"/>
              </a:rPr>
              <a:t>rozh</a:t>
            </a:r>
            <a:r>
              <a:rPr lang="cs-CZ" sz="1700" kern="100" dirty="0">
                <a:effectLst/>
                <a:latin typeface="Arial" panose="020B0604020202020204" pitchFamily="34" charset="0"/>
                <a:ea typeface="Calibri" panose="020F0502020204030204" pitchFamily="34" charset="0"/>
                <a:cs typeface="Arial" panose="020B0604020202020204" pitchFamily="34" charset="0"/>
              </a:rPr>
              <a:t>. </a:t>
            </a:r>
            <a:r>
              <a:rPr lang="cs-CZ" sz="1700" kern="100" dirty="0" err="1">
                <a:effectLst/>
                <a:latin typeface="Arial" panose="020B0604020202020204" pitchFamily="34" charset="0"/>
                <a:ea typeface="Calibri" panose="020F0502020204030204" pitchFamily="34" charset="0"/>
                <a:cs typeface="Arial" panose="020B0604020202020204" pitchFamily="34" charset="0"/>
              </a:rPr>
              <a:t>obč</a:t>
            </a:r>
            <a:r>
              <a:rPr lang="cs-CZ" sz="1700" kern="100" dirty="0">
                <a:effectLst/>
                <a:latin typeface="Arial" panose="020B0604020202020204" pitchFamily="34" charset="0"/>
                <a:ea typeface="Calibri" panose="020F0502020204030204" pitchFamily="34" charset="0"/>
                <a:cs typeface="Arial" panose="020B0604020202020204" pitchFamily="34" charset="0"/>
              </a:rPr>
              <a:t>., rozsudek Nejvyššího soudu ze dne 12. 11. 2014, </a:t>
            </a:r>
            <a:r>
              <a:rPr lang="cs-CZ" sz="1700" kern="100" dirty="0" err="1">
                <a:effectLst/>
                <a:latin typeface="Arial" panose="020B0604020202020204" pitchFamily="34" charset="0"/>
                <a:ea typeface="Calibri" panose="020F0502020204030204" pitchFamily="34" charset="0"/>
                <a:cs typeface="Arial" panose="020B0604020202020204" pitchFamily="34" charset="0"/>
              </a:rPr>
              <a:t>sp</a:t>
            </a:r>
            <a:r>
              <a:rPr lang="cs-CZ" sz="1700" kern="100" dirty="0">
                <a:effectLst/>
                <a:latin typeface="Arial" panose="020B0604020202020204" pitchFamily="34" charset="0"/>
                <a:ea typeface="Calibri" panose="020F0502020204030204" pitchFamily="34" charset="0"/>
                <a:cs typeface="Arial" panose="020B0604020202020204" pitchFamily="34" charset="0"/>
              </a:rPr>
              <a:t>. zn. 31 </a:t>
            </a:r>
            <a:r>
              <a:rPr lang="cs-CZ" sz="1700" kern="100" dirty="0" err="1">
                <a:effectLst/>
                <a:latin typeface="Arial" panose="020B0604020202020204" pitchFamily="34" charset="0"/>
                <a:ea typeface="Calibri" panose="020F0502020204030204" pitchFamily="34" charset="0"/>
                <a:cs typeface="Arial" panose="020B0604020202020204" pitchFamily="34" charset="0"/>
              </a:rPr>
              <a:t>Cdo</a:t>
            </a:r>
            <a:r>
              <a:rPr lang="cs-CZ" sz="1700" kern="100" dirty="0">
                <a:effectLst/>
                <a:latin typeface="Arial" panose="020B0604020202020204" pitchFamily="34" charset="0"/>
                <a:ea typeface="Calibri" panose="020F0502020204030204" pitchFamily="34" charset="0"/>
                <a:cs typeface="Arial" panose="020B0604020202020204" pitchFamily="34" charset="0"/>
              </a:rPr>
              <a:t> 3931/2013, uveřejněný pod č. 15/2015 Sb. </a:t>
            </a:r>
            <a:r>
              <a:rPr lang="cs-CZ" sz="1700" kern="100" dirty="0" err="1">
                <a:effectLst/>
                <a:latin typeface="Arial" panose="020B0604020202020204" pitchFamily="34" charset="0"/>
                <a:ea typeface="Calibri" panose="020F0502020204030204" pitchFamily="34" charset="0"/>
                <a:cs typeface="Arial" panose="020B0604020202020204" pitchFamily="34" charset="0"/>
              </a:rPr>
              <a:t>rozh</a:t>
            </a:r>
            <a:r>
              <a:rPr lang="cs-CZ" sz="1700" kern="100" dirty="0">
                <a:effectLst/>
                <a:latin typeface="Arial" panose="020B0604020202020204" pitchFamily="34" charset="0"/>
                <a:ea typeface="Calibri" panose="020F0502020204030204" pitchFamily="34" charset="0"/>
                <a:cs typeface="Arial" panose="020B0604020202020204" pitchFamily="34" charset="0"/>
              </a:rPr>
              <a:t>. </a:t>
            </a:r>
            <a:r>
              <a:rPr lang="cs-CZ" sz="1700" kern="100" dirty="0" err="1">
                <a:effectLst/>
                <a:latin typeface="Arial" panose="020B0604020202020204" pitchFamily="34" charset="0"/>
                <a:ea typeface="Calibri" panose="020F0502020204030204" pitchFamily="34" charset="0"/>
                <a:cs typeface="Arial" panose="020B0604020202020204" pitchFamily="34" charset="0"/>
              </a:rPr>
              <a:t>obč</a:t>
            </a:r>
            <a:r>
              <a:rPr lang="cs-CZ" sz="1700" kern="100" dirty="0">
                <a:effectLst/>
                <a:latin typeface="Arial" panose="020B0604020202020204" pitchFamily="34" charset="0"/>
                <a:ea typeface="Calibri" panose="020F0502020204030204" pitchFamily="34" charset="0"/>
                <a:cs typeface="Arial" panose="020B0604020202020204" pitchFamily="34" charset="0"/>
              </a:rPr>
              <a:t>., nebo rozsudek Nejvyššího soudu ze dne 11. 2. 2020, </a:t>
            </a:r>
            <a:r>
              <a:rPr lang="cs-CZ" sz="1700" kern="100" dirty="0" err="1">
                <a:effectLst/>
                <a:latin typeface="Arial" panose="020B0604020202020204" pitchFamily="34" charset="0"/>
                <a:ea typeface="Calibri" panose="020F0502020204030204" pitchFamily="34" charset="0"/>
                <a:cs typeface="Arial" panose="020B0604020202020204" pitchFamily="34" charset="0"/>
              </a:rPr>
              <a:t>sp</a:t>
            </a:r>
            <a:r>
              <a:rPr lang="cs-CZ" sz="1700" kern="100" dirty="0">
                <a:effectLst/>
                <a:latin typeface="Arial" panose="020B0604020202020204" pitchFamily="34" charset="0"/>
                <a:ea typeface="Calibri" panose="020F0502020204030204" pitchFamily="34" charset="0"/>
                <a:cs typeface="Arial" panose="020B0604020202020204" pitchFamily="34" charset="0"/>
              </a:rPr>
              <a:t>. zn. 26 </a:t>
            </a:r>
            <a:r>
              <a:rPr lang="cs-CZ" sz="1700" kern="100" dirty="0" err="1">
                <a:effectLst/>
                <a:latin typeface="Arial" panose="020B0604020202020204" pitchFamily="34" charset="0"/>
                <a:ea typeface="Calibri" panose="020F0502020204030204" pitchFamily="34" charset="0"/>
                <a:cs typeface="Arial" panose="020B0604020202020204" pitchFamily="34" charset="0"/>
              </a:rPr>
              <a:t>Cdo</a:t>
            </a:r>
            <a:r>
              <a:rPr lang="cs-CZ" sz="1700" kern="100" dirty="0">
                <a:effectLst/>
                <a:latin typeface="Arial" panose="020B0604020202020204" pitchFamily="34" charset="0"/>
                <a:ea typeface="Calibri" panose="020F0502020204030204" pitchFamily="34" charset="0"/>
                <a:cs typeface="Arial" panose="020B0604020202020204" pitchFamily="34" charset="0"/>
              </a:rPr>
              <a:t> 3689/2019). Uvedené pojetí je konformní i se závěrem obsaženým v nálezu Ústavního soudu ze dne 26. 2. 1998, </a:t>
            </a:r>
            <a:r>
              <a:rPr lang="cs-CZ" sz="1700" kern="100" dirty="0" err="1">
                <a:effectLst/>
                <a:latin typeface="Arial" panose="020B0604020202020204" pitchFamily="34" charset="0"/>
                <a:ea typeface="Calibri" panose="020F0502020204030204" pitchFamily="34" charset="0"/>
                <a:cs typeface="Arial" panose="020B0604020202020204" pitchFamily="34" charset="0"/>
              </a:rPr>
              <a:t>sp</a:t>
            </a:r>
            <a:r>
              <a:rPr lang="cs-CZ" sz="1700" kern="100" dirty="0">
                <a:effectLst/>
                <a:latin typeface="Arial" panose="020B0604020202020204" pitchFamily="34" charset="0"/>
                <a:ea typeface="Calibri" panose="020F0502020204030204" pitchFamily="34" charset="0"/>
                <a:cs typeface="Arial" panose="020B0604020202020204" pitchFamily="34" charset="0"/>
              </a:rPr>
              <a:t>. zn. </a:t>
            </a:r>
            <a:r>
              <a:rPr lang="cs-CZ" sz="1700" b="1" kern="100" dirty="0">
                <a:effectLst/>
                <a:latin typeface="Arial" panose="020B0604020202020204" pitchFamily="34" charset="0"/>
                <a:ea typeface="Calibri" panose="020F0502020204030204" pitchFamily="34" charset="0"/>
                <a:cs typeface="Arial" panose="020B0604020202020204" pitchFamily="34" charset="0"/>
              </a:rPr>
              <a:t>II. ÚS 249/97, uveřejněném pod č. 14/1998 Sbírky nálezů a usnesení Ústavního soudu, který za dobré mravy považuje souhrn etických, obecně zachovávaných a uznávaných zásad, jejichž dodržování je mnohdy zajišťováno i právními normami tak, aby každé jednání bylo v souladu s obecnými morálními zásadami demokratické společnosti. </a:t>
            </a:r>
          </a:p>
          <a:p>
            <a:pPr>
              <a:lnSpc>
                <a:spcPct val="90000"/>
              </a:lnSpc>
            </a:pPr>
            <a:endParaRPr lang="cs-CZ" sz="1700" dirty="0"/>
          </a:p>
        </p:txBody>
      </p:sp>
    </p:spTree>
    <p:extLst>
      <p:ext uri="{BB962C8B-B14F-4D97-AF65-F5344CB8AC3E}">
        <p14:creationId xmlns:p14="http://schemas.microsoft.com/office/powerpoint/2010/main" val="82900138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343009" y="490168"/>
            <a:ext cx="8947522" cy="1400530"/>
          </a:xfrm>
        </p:spPr>
        <p:txBody>
          <a:bodyPr anchor="ctr">
            <a:normAutofit/>
          </a:bodyPr>
          <a:lstStyle/>
          <a:p>
            <a:r>
              <a:rPr lang="cs-CZ" b="1" dirty="0">
                <a:solidFill>
                  <a:srgbClr val="FFFFFF"/>
                </a:solidFill>
              </a:rPr>
              <a:t>PROMLČENÍ</a:t>
            </a:r>
          </a:p>
        </p:txBody>
      </p:sp>
      <p:sp>
        <p:nvSpPr>
          <p:cNvPr id="3" name="Zástupný symbol pro obsah 2"/>
          <p:cNvSpPr>
            <a:spLocks noGrp="1"/>
          </p:cNvSpPr>
          <p:nvPr>
            <p:ph idx="1"/>
          </p:nvPr>
        </p:nvSpPr>
        <p:spPr>
          <a:xfrm>
            <a:off x="1103312" y="2763520"/>
            <a:ext cx="8946541" cy="3484879"/>
          </a:xfrm>
        </p:spPr>
        <p:txBody>
          <a:bodyPr>
            <a:normAutofit/>
          </a:bodyPr>
          <a:lstStyle/>
          <a:p>
            <a:pPr marL="0" indent="0">
              <a:buNone/>
            </a:pPr>
            <a:r>
              <a:rPr lang="cs-CZ" dirty="0">
                <a:latin typeface="Arial" panose="020B0604020202020204" pitchFamily="34" charset="0"/>
                <a:cs typeface="Arial" panose="020B0604020202020204" pitchFamily="34" charset="0"/>
              </a:rPr>
              <a:t>NÁMITKA PROMLČENÍ V ROZPORU S DOBRÝMI MRAVY</a:t>
            </a:r>
          </a:p>
          <a:p>
            <a:pPr marL="0" indent="0">
              <a:buNone/>
            </a:pPr>
            <a:endParaRPr lang="cs-CZ" dirty="0">
              <a:latin typeface="Arial" panose="020B0604020202020204" pitchFamily="34" charset="0"/>
              <a:cs typeface="Arial" panose="020B0604020202020204" pitchFamily="34" charset="0"/>
            </a:endParaRPr>
          </a:p>
          <a:p>
            <a:pPr marL="0" indent="0">
              <a:buNone/>
            </a:pPr>
            <a:r>
              <a:rPr lang="cs-CZ" dirty="0">
                <a:latin typeface="Arial" panose="020B0604020202020204" pitchFamily="34" charset="0"/>
                <a:cs typeface="Arial" panose="020B0604020202020204" pitchFamily="34" charset="0"/>
              </a:rPr>
              <a:t>- III. ÚS 3358/20 – soubor pravidel;</a:t>
            </a:r>
          </a:p>
          <a:p>
            <a:pPr marL="0" indent="0">
              <a:buNone/>
            </a:pPr>
            <a:endParaRPr lang="cs-CZ" dirty="0">
              <a:latin typeface="Arial" panose="020B0604020202020204" pitchFamily="34" charset="0"/>
              <a:cs typeface="Arial" panose="020B0604020202020204" pitchFamily="34" charset="0"/>
            </a:endParaRPr>
          </a:p>
          <a:p>
            <a:pPr marL="0" indent="0">
              <a:buNone/>
            </a:pPr>
            <a:r>
              <a:rPr lang="cs-CZ" dirty="0">
                <a:latin typeface="Arial" panose="020B0604020202020204" pitchFamily="34" charset="0"/>
                <a:cs typeface="Arial" panose="020B0604020202020204" pitchFamily="34" charset="0"/>
              </a:rPr>
              <a:t>- II. ÚS 996/18 – dlužník nesplácí závazky z důvodu vlastní předluženosti</a:t>
            </a:r>
          </a:p>
          <a:p>
            <a:pPr marL="0" indent="0">
              <a:buNone/>
            </a:pPr>
            <a:r>
              <a:rPr lang="cs-CZ" dirty="0">
                <a:latin typeface="Arial" panose="020B0604020202020204" pitchFamily="34" charset="0"/>
                <a:cs typeface="Arial" panose="020B0604020202020204" pitchFamily="34" charset="0"/>
              </a:rPr>
              <a:t>- I. ÚS 548/11 – advokátem vznesená námitka promlčení </a:t>
            </a:r>
          </a:p>
        </p:txBody>
      </p:sp>
    </p:spTree>
    <p:extLst>
      <p:ext uri="{BB962C8B-B14F-4D97-AF65-F5344CB8AC3E}">
        <p14:creationId xmlns:p14="http://schemas.microsoft.com/office/powerpoint/2010/main" val="354692604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ovéPole 2">
            <a:extLst>
              <a:ext uri="{FF2B5EF4-FFF2-40B4-BE49-F238E27FC236}">
                <a16:creationId xmlns:a16="http://schemas.microsoft.com/office/drawing/2014/main" id="{36B90928-1621-4F15-8626-3855A5DBF90F}"/>
              </a:ext>
            </a:extLst>
          </p:cNvPr>
          <p:cNvSpPr txBox="1"/>
          <p:nvPr/>
        </p:nvSpPr>
        <p:spPr>
          <a:xfrm>
            <a:off x="1009308" y="1464369"/>
            <a:ext cx="8946541" cy="3484879"/>
          </a:xfrm>
          <a:prstGeom prst="rect">
            <a:avLst/>
          </a:prstGeom>
        </p:spPr>
        <p:txBody>
          <a:bodyPr vert="horz" lIns="91440" tIns="45720" rIns="91440" bIns="45720" rtlCol="0">
            <a:noAutofit/>
          </a:bodyPr>
          <a:lstStyle/>
          <a:p>
            <a:pPr>
              <a:lnSpc>
                <a:spcPct val="90000"/>
              </a:lnSpc>
              <a:spcBef>
                <a:spcPts val="1000"/>
              </a:spcBef>
              <a:buClr>
                <a:schemeClr val="bg2">
                  <a:lumMod val="40000"/>
                  <a:lumOff val="60000"/>
                </a:schemeClr>
              </a:buClr>
              <a:buSzPct val="80000"/>
              <a:buFont typeface="Wingdings 3" charset="2"/>
              <a:buChar char=""/>
            </a:pPr>
            <a:r>
              <a:rPr lang="en-US" sz="2000" dirty="0">
                <a:effectLst/>
                <a:latin typeface="Arial" panose="020B0604020202020204" pitchFamily="34" charset="0"/>
                <a:ea typeface="+mj-ea"/>
                <a:cs typeface="Arial" panose="020B0604020202020204" pitchFamily="34" charset="0"/>
              </a:rPr>
              <a:t>V </a:t>
            </a:r>
            <a:r>
              <a:rPr lang="en-US" sz="2000" dirty="0" err="1">
                <a:effectLst/>
                <a:latin typeface="Arial" panose="020B0604020202020204" pitchFamily="34" charset="0"/>
                <a:ea typeface="+mj-ea"/>
                <a:cs typeface="Arial" panose="020B0604020202020204" pitchFamily="34" charset="0"/>
              </a:rPr>
              <a:t>konstantní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judikatuře</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Nejvyššího</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soudu</a:t>
            </a:r>
            <a:r>
              <a:rPr lang="en-US" sz="2000" dirty="0">
                <a:effectLst/>
                <a:latin typeface="Arial" panose="020B0604020202020204" pitchFamily="34" charset="0"/>
                <a:ea typeface="+mj-ea"/>
                <a:cs typeface="Arial" panose="020B0604020202020204" pitchFamily="34" charset="0"/>
              </a:rPr>
              <a:t> je </a:t>
            </a:r>
            <a:r>
              <a:rPr lang="en-US" sz="2000" dirty="0" err="1">
                <a:effectLst/>
                <a:latin typeface="Arial" panose="020B0604020202020204" pitchFamily="34" charset="0"/>
                <a:ea typeface="+mj-ea"/>
                <a:cs typeface="Arial" panose="020B0604020202020204" pitchFamily="34" charset="0"/>
              </a:rPr>
              <a:t>pevně</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ukotven</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závěr</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že</a:t>
            </a:r>
            <a:r>
              <a:rPr lang="en-US" sz="2000"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námitku</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promlčení</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lze</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vznést</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kdykoli</a:t>
            </a:r>
            <a:r>
              <a:rPr lang="en-US" sz="2000" b="1" dirty="0">
                <a:effectLst/>
                <a:latin typeface="Arial" panose="020B0604020202020204" pitchFamily="34" charset="0"/>
                <a:ea typeface="+mj-ea"/>
                <a:cs typeface="Arial" panose="020B0604020202020204" pitchFamily="34" charset="0"/>
              </a:rPr>
              <a:t> v </a:t>
            </a:r>
            <a:r>
              <a:rPr lang="en-US" sz="2000" b="1" dirty="0" err="1">
                <a:effectLst/>
                <a:latin typeface="Arial" panose="020B0604020202020204" pitchFamily="34" charset="0"/>
                <a:ea typeface="+mj-ea"/>
                <a:cs typeface="Arial" panose="020B0604020202020204" pitchFamily="34" charset="0"/>
              </a:rPr>
              <a:t>průběhu</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řízení</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až</a:t>
            </a:r>
            <a:r>
              <a:rPr lang="en-US" sz="2000" b="1" dirty="0">
                <a:effectLst/>
                <a:latin typeface="Arial" panose="020B0604020202020204" pitchFamily="34" charset="0"/>
                <a:ea typeface="+mj-ea"/>
                <a:cs typeface="Arial" panose="020B0604020202020204" pitchFamily="34" charset="0"/>
              </a:rPr>
              <a:t> do </a:t>
            </a:r>
            <a:r>
              <a:rPr lang="en-US" sz="2000" b="1" dirty="0" err="1">
                <a:effectLst/>
                <a:latin typeface="Arial" panose="020B0604020202020204" pitchFamily="34" charset="0"/>
                <a:ea typeface="+mj-ea"/>
                <a:cs typeface="Arial" panose="020B0604020202020204" pitchFamily="34" charset="0"/>
              </a:rPr>
              <a:t>jeho</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pravomocného</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skončení</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tedy</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i</a:t>
            </a:r>
            <a:r>
              <a:rPr lang="en-US" sz="2000" b="1" dirty="0">
                <a:effectLst/>
                <a:latin typeface="Arial" panose="020B0604020202020204" pitchFamily="34" charset="0"/>
                <a:ea typeface="+mj-ea"/>
                <a:cs typeface="Arial" panose="020B0604020202020204" pitchFamily="34" charset="0"/>
              </a:rPr>
              <a:t> v </a:t>
            </a:r>
            <a:r>
              <a:rPr lang="en-US" sz="2000" b="1" dirty="0" err="1">
                <a:effectLst/>
                <a:latin typeface="Arial" panose="020B0604020202020204" pitchFamily="34" charset="0"/>
                <a:ea typeface="+mj-ea"/>
                <a:cs typeface="Arial" panose="020B0604020202020204" pitchFamily="34" charset="0"/>
              </a:rPr>
              <a:t>odvolacím</a:t>
            </a:r>
            <a:r>
              <a:rPr lang="en-US" sz="2000" b="1" dirty="0">
                <a:effectLst/>
                <a:latin typeface="Arial" panose="020B0604020202020204" pitchFamily="34" charset="0"/>
                <a:ea typeface="+mj-ea"/>
                <a:cs typeface="Arial" panose="020B0604020202020204" pitchFamily="34" charset="0"/>
              </a:rPr>
              <a:t> </a:t>
            </a:r>
            <a:r>
              <a:rPr lang="en-US" sz="2000" b="1" dirty="0" err="1">
                <a:effectLst/>
                <a:latin typeface="Arial" panose="020B0604020202020204" pitchFamily="34" charset="0"/>
                <a:ea typeface="+mj-ea"/>
                <a:cs typeface="Arial" panose="020B0604020202020204" pitchFamily="34" charset="0"/>
              </a:rPr>
              <a:t>řízení</a:t>
            </a:r>
            <a:r>
              <a:rPr lang="en-US" sz="2000" b="1"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přičemž</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námitku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promlčení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uplatněnou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až</a:t>
            </a:r>
            <a:r>
              <a:rPr lang="en-US" sz="2000" dirty="0">
                <a:effectLst/>
                <a:latin typeface="Arial" panose="020B0604020202020204" pitchFamily="34" charset="0"/>
                <a:ea typeface="+mj-ea"/>
                <a:cs typeface="Arial" panose="020B0604020202020204" pitchFamily="34" charset="0"/>
              </a:rPr>
              <a:t> v </a:t>
            </a:r>
            <a:r>
              <a:rPr lang="en-US" sz="2000" dirty="0" err="1">
                <a:effectLst/>
                <a:latin typeface="Arial" panose="020B0604020202020204" pitchFamily="34" charset="0"/>
                <a:ea typeface="+mj-ea"/>
                <a:cs typeface="Arial" panose="020B0604020202020204" pitchFamily="34" charset="0"/>
              </a:rPr>
              <a:t>odvolacím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řízení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nelze</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považovat</a:t>
            </a:r>
            <a:r>
              <a:rPr lang="en-US" sz="2000" dirty="0">
                <a:effectLst/>
                <a:latin typeface="Arial" panose="020B0604020202020204" pitchFamily="34" charset="0"/>
                <a:ea typeface="+mj-ea"/>
                <a:cs typeface="Arial" panose="020B0604020202020204" pitchFamily="34" charset="0"/>
              </a:rPr>
              <a:t> za </a:t>
            </a:r>
            <a:r>
              <a:rPr lang="en-US" sz="2000" dirty="0" err="1">
                <a:effectLst/>
                <a:latin typeface="Arial" panose="020B0604020202020204" pitchFamily="34" charset="0"/>
                <a:ea typeface="+mj-ea"/>
                <a:cs typeface="Arial" panose="020B0604020202020204" pitchFamily="34" charset="0"/>
              </a:rPr>
              <a:t>novou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skutečnost</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ve</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smyslu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ustanovení</a:t>
            </a:r>
            <a:r>
              <a:rPr lang="en-US" sz="2000" dirty="0">
                <a:effectLst/>
                <a:latin typeface="Arial" panose="020B0604020202020204" pitchFamily="34" charset="0"/>
                <a:ea typeface="+mj-ea"/>
                <a:cs typeface="Arial" panose="020B0604020202020204" pitchFamily="34" charset="0"/>
              </a:rPr>
              <a:t> § </a:t>
            </a:r>
            <a:r>
              <a:rPr lang="en-US" sz="2000" dirty="0" err="1">
                <a:effectLst/>
                <a:latin typeface="Arial" panose="020B0604020202020204" pitchFamily="34" charset="0"/>
                <a:ea typeface="+mj-ea"/>
                <a:cs typeface="Arial" panose="020B0604020202020204" pitchFamily="34" charset="0"/>
              </a:rPr>
              <a:t>205a</a:t>
            </a:r>
            <a:r>
              <a:rPr lang="en-US" sz="2000" dirty="0">
                <a:effectLst/>
                <a:latin typeface="Arial" panose="020B0604020202020204" pitchFamily="34" charset="0"/>
                <a:ea typeface="+mj-ea"/>
                <a:cs typeface="Arial" panose="020B0604020202020204" pitchFamily="34" charset="0"/>
              </a:rPr>
              <a:t> o. s. ř., </a:t>
            </a:r>
            <a:r>
              <a:rPr lang="en-US" sz="2000" dirty="0" err="1">
                <a:effectLst/>
                <a:latin typeface="Arial" panose="020B0604020202020204" pitchFamily="34" charset="0"/>
                <a:ea typeface="+mj-ea"/>
                <a:cs typeface="Arial" panose="020B0604020202020204" pitchFamily="34" charset="0"/>
              </a:rPr>
              <a:t>neboť</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nemá</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charakter</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skutkového</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tvrzení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nýbrž</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jde</a:t>
            </a:r>
            <a:r>
              <a:rPr lang="en-US" sz="2000" dirty="0">
                <a:effectLst/>
                <a:latin typeface="Arial" panose="020B0604020202020204" pitchFamily="34" charset="0"/>
                <a:ea typeface="+mj-ea"/>
                <a:cs typeface="Arial" panose="020B0604020202020204" pitchFamily="34" charset="0"/>
              </a:rPr>
              <a:t> o </a:t>
            </a:r>
            <a:r>
              <a:rPr lang="en-US" sz="2000" dirty="0" err="1">
                <a:effectLst/>
                <a:latin typeface="Arial" panose="020B0604020202020204" pitchFamily="34" charset="0"/>
                <a:ea typeface="+mj-ea"/>
                <a:cs typeface="Arial" panose="020B0604020202020204" pitchFamily="34" charset="0"/>
              </a:rPr>
              <a:t>námitku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která</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má</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hmotněprávní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důsledky</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projevující</a:t>
            </a:r>
            <a:r>
              <a:rPr lang="en-US" sz="2000" dirty="0">
                <a:effectLst/>
                <a:latin typeface="Arial" panose="020B0604020202020204" pitchFamily="34" charset="0"/>
                <a:ea typeface="+mj-ea"/>
                <a:cs typeface="Arial" panose="020B0604020202020204" pitchFamily="34" charset="0"/>
              </a:rPr>
              <a:t> se v tom, </a:t>
            </a:r>
            <a:r>
              <a:rPr lang="en-US" sz="2000" dirty="0" err="1">
                <a:effectLst/>
                <a:latin typeface="Arial" panose="020B0604020202020204" pitchFamily="34" charset="0"/>
                <a:ea typeface="+mj-ea"/>
                <a:cs typeface="Arial" panose="020B0604020202020204" pitchFamily="34" charset="0"/>
              </a:rPr>
              <a:t>že</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byla</a:t>
            </a:r>
            <a:r>
              <a:rPr lang="en-US" sz="2000" dirty="0">
                <a:effectLst/>
                <a:latin typeface="Arial" panose="020B0604020202020204" pitchFamily="34" charset="0"/>
                <a:ea typeface="+mj-ea"/>
                <a:cs typeface="Arial" panose="020B0604020202020204" pitchFamily="34" charset="0"/>
              </a:rPr>
              <a:t>-li </a:t>
            </a:r>
            <a:r>
              <a:rPr lang="en-US" sz="2000" dirty="0" err="1">
                <a:effectLst/>
                <a:latin typeface="Arial" panose="020B0604020202020204" pitchFamily="34" charset="0"/>
                <a:ea typeface="+mj-ea"/>
                <a:cs typeface="Arial" panose="020B0604020202020204" pitchFamily="34" charset="0"/>
              </a:rPr>
              <a:t>vznesena</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důvodně</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došlo</a:t>
            </a:r>
            <a:r>
              <a:rPr lang="en-US" sz="2000" dirty="0">
                <a:effectLst/>
                <a:latin typeface="Arial" panose="020B0604020202020204" pitchFamily="34" charset="0"/>
                <a:ea typeface="+mj-ea"/>
                <a:cs typeface="Arial" panose="020B0604020202020204" pitchFamily="34" charset="0"/>
              </a:rPr>
              <a:t> k </a:t>
            </a:r>
            <a:r>
              <a:rPr lang="en-US" sz="2000" dirty="0" err="1">
                <a:effectLst/>
                <a:latin typeface="Arial" panose="020B0604020202020204" pitchFamily="34" charset="0"/>
                <a:ea typeface="+mj-ea"/>
                <a:cs typeface="Arial" panose="020B0604020202020204" pitchFamily="34" charset="0"/>
              </a:rPr>
              <a:t>zániku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nároku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tj</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subjektivní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právo</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přestalo</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být</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vznesením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námitky</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promlčení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vynutitelné</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Při</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posuzování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důvodnosti</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námitky</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promlčení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vznesené</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až</a:t>
            </a:r>
            <a:r>
              <a:rPr lang="en-US" sz="2000" dirty="0">
                <a:effectLst/>
                <a:latin typeface="Arial" panose="020B0604020202020204" pitchFamily="34" charset="0"/>
                <a:ea typeface="+mj-ea"/>
                <a:cs typeface="Arial" panose="020B0604020202020204" pitchFamily="34" charset="0"/>
              </a:rPr>
              <a:t> v </a:t>
            </a:r>
            <a:r>
              <a:rPr lang="en-US" sz="2000" dirty="0" err="1">
                <a:effectLst/>
                <a:latin typeface="Arial" panose="020B0604020202020204" pitchFamily="34" charset="0"/>
                <a:ea typeface="+mj-ea"/>
                <a:cs typeface="Arial" panose="020B0604020202020204" pitchFamily="34" charset="0"/>
              </a:rPr>
              <a:t>odvolacím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řízení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však</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nelze</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přihlížet</a:t>
            </a:r>
            <a:r>
              <a:rPr lang="en-US" sz="2000" dirty="0">
                <a:effectLst/>
                <a:latin typeface="Arial" panose="020B0604020202020204" pitchFamily="34" charset="0"/>
                <a:ea typeface="+mj-ea"/>
                <a:cs typeface="Arial" panose="020B0604020202020204" pitchFamily="34" charset="0"/>
              </a:rPr>
              <a:t> k </a:t>
            </a:r>
            <a:r>
              <a:rPr lang="en-US" sz="2000" dirty="0" err="1">
                <a:effectLst/>
                <a:latin typeface="Arial" panose="020B0604020202020204" pitchFamily="34" charset="0"/>
                <a:ea typeface="+mj-ea"/>
                <a:cs typeface="Arial" panose="020B0604020202020204" pitchFamily="34" charset="0"/>
              </a:rPr>
              <a:t>novým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skutečnostem</a:t>
            </a:r>
            <a:r>
              <a:rPr lang="en-US" sz="2000" dirty="0">
                <a:effectLst/>
                <a:latin typeface="Arial" panose="020B0604020202020204" pitchFamily="34" charset="0"/>
                <a:ea typeface="+mj-ea"/>
                <a:cs typeface="Arial" panose="020B0604020202020204" pitchFamily="34" charset="0"/>
              </a:rPr>
              <a:t> a </a:t>
            </a:r>
            <a:r>
              <a:rPr lang="en-US" sz="2000" dirty="0" err="1">
                <a:effectLst/>
                <a:latin typeface="Arial" panose="020B0604020202020204" pitchFamily="34" charset="0"/>
                <a:ea typeface="+mj-ea"/>
                <a:cs typeface="Arial" panose="020B0604020202020204" pitchFamily="34" charset="0"/>
              </a:rPr>
              <a:t>důkazům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které</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nelze</a:t>
            </a:r>
            <a:r>
              <a:rPr lang="en-US" sz="2000" dirty="0">
                <a:effectLst/>
                <a:latin typeface="Arial" panose="020B0604020202020204" pitchFamily="34" charset="0"/>
                <a:ea typeface="+mj-ea"/>
                <a:cs typeface="Arial" panose="020B0604020202020204" pitchFamily="34" charset="0"/>
              </a:rPr>
              <a:t> v </a:t>
            </a:r>
            <a:r>
              <a:rPr lang="en-US" sz="2000" dirty="0" err="1">
                <a:effectLst/>
                <a:latin typeface="Arial" panose="020B0604020202020204" pitchFamily="34" charset="0"/>
                <a:ea typeface="+mj-ea"/>
                <a:cs typeface="Arial" panose="020B0604020202020204" pitchFamily="34" charset="0"/>
              </a:rPr>
              <a:t>odvolacím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řízení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přípustně</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uplatnit</a:t>
            </a:r>
            <a:r>
              <a:rPr lang="en-US" sz="2000" dirty="0">
                <a:effectLst/>
                <a:latin typeface="Arial" panose="020B0604020202020204" pitchFamily="34" charset="0"/>
                <a:ea typeface="+mj-ea"/>
                <a:cs typeface="Arial" panose="020B0604020202020204" pitchFamily="34" charset="0"/>
              </a:rPr>
              <a:t> s </a:t>
            </a:r>
            <a:r>
              <a:rPr lang="en-US" sz="2000" dirty="0" err="1">
                <a:effectLst/>
                <a:latin typeface="Arial" panose="020B0604020202020204" pitchFamily="34" charset="0"/>
                <a:ea typeface="+mj-ea"/>
                <a:cs typeface="Arial" panose="020B0604020202020204" pitchFamily="34" charset="0"/>
              </a:rPr>
              <a:t>ohledem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na</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zásadu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neúplné</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apelace</a:t>
            </a:r>
            <a:r>
              <a:rPr lang="cs-CZ" sz="2000" dirty="0">
                <a:effectLst/>
                <a:latin typeface="+mj-lt"/>
                <a:ea typeface="+mj-ea"/>
                <a:cs typeface="+mj-cs"/>
              </a:rPr>
              <a:t>.</a:t>
            </a:r>
            <a:endParaRPr lang="en-US" sz="2000" dirty="0">
              <a:effectLst/>
              <a:latin typeface="+mj-lt"/>
              <a:ea typeface="+mj-ea"/>
              <a:cs typeface="+mj-cs"/>
            </a:endParaRPr>
          </a:p>
        </p:txBody>
      </p:sp>
    </p:spTree>
    <p:extLst>
      <p:ext uri="{BB962C8B-B14F-4D97-AF65-F5344CB8AC3E}">
        <p14:creationId xmlns:p14="http://schemas.microsoft.com/office/powerpoint/2010/main" val="355613834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b="1" dirty="0">
                <a:solidFill>
                  <a:srgbClr val="FFFFFF"/>
                </a:solidFill>
              </a:rPr>
              <a:t>ZNEUŽITÍ PRÁVA.</a:t>
            </a:r>
          </a:p>
        </p:txBody>
      </p:sp>
      <p:sp>
        <p:nvSpPr>
          <p:cNvPr id="3" name="Zástupný symbol pro obsah 2"/>
          <p:cNvSpPr>
            <a:spLocks noGrp="1"/>
          </p:cNvSpPr>
          <p:nvPr>
            <p:ph idx="1"/>
          </p:nvPr>
        </p:nvSpPr>
        <p:spPr>
          <a:xfrm>
            <a:off x="994255" y="2641893"/>
            <a:ext cx="8946541" cy="3484879"/>
          </a:xfrm>
        </p:spPr>
        <p:txBody>
          <a:bodyPr>
            <a:normAutofit/>
          </a:bodyPr>
          <a:lstStyle/>
          <a:p>
            <a:r>
              <a:rPr lang="cs-CZ" sz="1800" b="1" kern="100" dirty="0">
                <a:effectLst/>
                <a:latin typeface="Arial" panose="020B0604020202020204" pitchFamily="34" charset="0"/>
                <a:ea typeface="Calibri" panose="020F0502020204030204" pitchFamily="34" charset="0"/>
                <a:cs typeface="Arial" panose="020B0604020202020204" pitchFamily="34" charset="0"/>
              </a:rPr>
              <a:t>Zneužitím práva § 8 OZ</a:t>
            </a:r>
            <a:r>
              <a:rPr lang="cs-CZ" sz="1800" kern="100" dirty="0">
                <a:effectLst/>
                <a:latin typeface="Arial" panose="020B0604020202020204" pitchFamily="34" charset="0"/>
                <a:ea typeface="Calibri" panose="020F0502020204030204" pitchFamily="34" charset="0"/>
                <a:cs typeface="Arial" panose="020B0604020202020204" pitchFamily="34" charset="0"/>
              </a:rPr>
              <a:t> je výkon práva v rozporu s jeho účelem, kdy je právo vykonáno, ačkoliv nositel tohoto práva nemá žádný skutečný nebo jen nepatrný zájem na jeho výkonu, resp. se projevující jako rozpor mezi užitkem oprávněného, k němuž výkon práva skutečně směřuje, a užitkem oprávněného, pro nějž je právo poskytnuto, jehož lze výkonem tohoto práva obvykle dosáhnout a na němž mají nositelé práva obvykle zájem (srov. např. rozsudek Nejvyššího soudu ze dne 15. 6. 2016, </a:t>
            </a:r>
            <a:r>
              <a:rPr lang="cs-CZ" sz="1800" kern="100" dirty="0" err="1">
                <a:effectLst/>
                <a:latin typeface="Arial" panose="020B0604020202020204" pitchFamily="34" charset="0"/>
                <a:ea typeface="Calibri" panose="020F0502020204030204" pitchFamily="34" charset="0"/>
                <a:cs typeface="Arial" panose="020B0604020202020204" pitchFamily="34" charset="0"/>
              </a:rPr>
              <a:t>sp</a:t>
            </a:r>
            <a:r>
              <a:rPr lang="cs-CZ" sz="1800" kern="100" dirty="0">
                <a:effectLst/>
                <a:latin typeface="Arial" panose="020B0604020202020204" pitchFamily="34" charset="0"/>
                <a:ea typeface="Calibri" panose="020F0502020204030204" pitchFamily="34" charset="0"/>
                <a:cs typeface="Arial" panose="020B0604020202020204" pitchFamily="34" charset="0"/>
              </a:rPr>
              <a:t>. zn. 22 </a:t>
            </a:r>
            <a:r>
              <a:rPr lang="cs-CZ" sz="1800" kern="100" dirty="0" err="1">
                <a:effectLst/>
                <a:latin typeface="Arial" panose="020B0604020202020204" pitchFamily="34" charset="0"/>
                <a:ea typeface="Calibri" panose="020F0502020204030204" pitchFamily="34" charset="0"/>
                <a:cs typeface="Arial" panose="020B0604020202020204" pitchFamily="34" charset="0"/>
              </a:rPr>
              <a:t>Cdo</a:t>
            </a:r>
            <a:r>
              <a:rPr lang="cs-CZ" sz="1800" kern="100" dirty="0">
                <a:effectLst/>
                <a:latin typeface="Arial" panose="020B0604020202020204" pitchFamily="34" charset="0"/>
                <a:ea typeface="Calibri" panose="020F0502020204030204" pitchFamily="34" charset="0"/>
                <a:cs typeface="Arial" panose="020B0604020202020204" pitchFamily="34" charset="0"/>
              </a:rPr>
              <a:t> 2135/2016, rozsudek Nejvyššího soudu ze dne 23. 9. 2021, </a:t>
            </a:r>
            <a:r>
              <a:rPr lang="cs-CZ" sz="1800" kern="100" dirty="0" err="1">
                <a:effectLst/>
                <a:latin typeface="Arial" panose="020B0604020202020204" pitchFamily="34" charset="0"/>
                <a:ea typeface="Calibri" panose="020F0502020204030204" pitchFamily="34" charset="0"/>
                <a:cs typeface="Arial" panose="020B0604020202020204" pitchFamily="34" charset="0"/>
              </a:rPr>
              <a:t>sp</a:t>
            </a:r>
            <a:r>
              <a:rPr lang="cs-CZ" sz="1800" kern="100" dirty="0">
                <a:effectLst/>
                <a:latin typeface="Arial" panose="020B0604020202020204" pitchFamily="34" charset="0"/>
                <a:ea typeface="Calibri" panose="020F0502020204030204" pitchFamily="34" charset="0"/>
                <a:cs typeface="Arial" panose="020B0604020202020204" pitchFamily="34" charset="0"/>
              </a:rPr>
              <a:t>. zn. 29 </a:t>
            </a:r>
            <a:r>
              <a:rPr lang="cs-CZ" sz="1800" kern="100" dirty="0" err="1">
                <a:effectLst/>
                <a:latin typeface="Arial" panose="020B0604020202020204" pitchFamily="34" charset="0"/>
                <a:ea typeface="Calibri" panose="020F0502020204030204" pitchFamily="34" charset="0"/>
                <a:cs typeface="Arial" panose="020B0604020202020204" pitchFamily="34" charset="0"/>
              </a:rPr>
              <a:t>Cdo</a:t>
            </a:r>
            <a:r>
              <a:rPr lang="cs-CZ" sz="1800" kern="100" dirty="0">
                <a:effectLst/>
                <a:latin typeface="Arial" panose="020B0604020202020204" pitchFamily="34" charset="0"/>
                <a:ea typeface="Calibri" panose="020F0502020204030204" pitchFamily="34" charset="0"/>
                <a:cs typeface="Arial" panose="020B0604020202020204" pitchFamily="34" charset="0"/>
              </a:rPr>
              <a:t> 3801/2019, rozsudek Nejvyššího soudu ze dne 9. 12. 2015, </a:t>
            </a:r>
            <a:r>
              <a:rPr lang="cs-CZ" sz="1800" kern="100" dirty="0" err="1">
                <a:effectLst/>
                <a:latin typeface="Arial" panose="020B0604020202020204" pitchFamily="34" charset="0"/>
                <a:ea typeface="Calibri" panose="020F0502020204030204" pitchFamily="34" charset="0"/>
                <a:cs typeface="Arial" panose="020B0604020202020204" pitchFamily="34" charset="0"/>
              </a:rPr>
              <a:t>sp</a:t>
            </a:r>
            <a:r>
              <a:rPr lang="cs-CZ" sz="1800" kern="100" dirty="0">
                <a:effectLst/>
                <a:latin typeface="Arial" panose="020B0604020202020204" pitchFamily="34" charset="0"/>
                <a:ea typeface="Calibri" panose="020F0502020204030204" pitchFamily="34" charset="0"/>
                <a:cs typeface="Arial" panose="020B0604020202020204" pitchFamily="34" charset="0"/>
              </a:rPr>
              <a:t>. zn. 22 </a:t>
            </a:r>
            <a:r>
              <a:rPr lang="cs-CZ" sz="1800" kern="100" dirty="0" err="1">
                <a:effectLst/>
                <a:latin typeface="Arial" panose="020B0604020202020204" pitchFamily="34" charset="0"/>
                <a:ea typeface="Calibri" panose="020F0502020204030204" pitchFamily="34" charset="0"/>
                <a:cs typeface="Arial" panose="020B0604020202020204" pitchFamily="34" charset="0"/>
              </a:rPr>
              <a:t>Cdo</a:t>
            </a:r>
            <a:r>
              <a:rPr lang="cs-CZ" sz="1800" kern="100" dirty="0">
                <a:effectLst/>
                <a:latin typeface="Arial" panose="020B0604020202020204" pitchFamily="34" charset="0"/>
                <a:ea typeface="Calibri" panose="020F0502020204030204" pitchFamily="34" charset="0"/>
                <a:cs typeface="Arial" panose="020B0604020202020204" pitchFamily="34" charset="0"/>
              </a:rPr>
              <a:t> 5159/2014, uveřejněný pod č. 101/2016 Sb. </a:t>
            </a:r>
            <a:r>
              <a:rPr lang="cs-CZ" sz="1800" kern="100" dirty="0" err="1">
                <a:effectLst/>
                <a:latin typeface="Arial" panose="020B0604020202020204" pitchFamily="34" charset="0"/>
                <a:ea typeface="Calibri" panose="020F0502020204030204" pitchFamily="34" charset="0"/>
                <a:cs typeface="Arial" panose="020B0604020202020204" pitchFamily="34" charset="0"/>
              </a:rPr>
              <a:t>rozh</a:t>
            </a:r>
            <a:r>
              <a:rPr lang="cs-CZ" sz="1800" kern="100" dirty="0">
                <a:effectLst/>
                <a:latin typeface="Arial" panose="020B0604020202020204" pitchFamily="34" charset="0"/>
                <a:ea typeface="Calibri" panose="020F0502020204030204" pitchFamily="34" charset="0"/>
                <a:cs typeface="Arial" panose="020B0604020202020204" pitchFamily="34" charset="0"/>
              </a:rPr>
              <a:t>. </a:t>
            </a:r>
            <a:r>
              <a:rPr lang="cs-CZ" sz="1800" kern="100" dirty="0" err="1">
                <a:effectLst/>
                <a:latin typeface="Arial" panose="020B0604020202020204" pitchFamily="34" charset="0"/>
                <a:ea typeface="Calibri" panose="020F0502020204030204" pitchFamily="34" charset="0"/>
                <a:cs typeface="Arial" panose="020B0604020202020204" pitchFamily="34" charset="0"/>
              </a:rPr>
              <a:t>obč</a:t>
            </a:r>
            <a:r>
              <a:rPr lang="cs-CZ" sz="1800" kern="100" dirty="0">
                <a:effectLst/>
                <a:latin typeface="Arial" panose="020B0604020202020204" pitchFamily="34" charset="0"/>
                <a:ea typeface="Calibri" panose="020F0502020204030204" pitchFamily="34" charset="0"/>
                <a:cs typeface="Arial" panose="020B0604020202020204" pitchFamily="34" charset="0"/>
              </a:rPr>
              <a:t>., rozsudek Nejvyššího soudu ze dne 26. 8. 2020, </a:t>
            </a:r>
            <a:r>
              <a:rPr lang="cs-CZ" sz="1800" kern="100" dirty="0" err="1">
                <a:effectLst/>
                <a:latin typeface="Arial" panose="020B0604020202020204" pitchFamily="34" charset="0"/>
                <a:ea typeface="Calibri" panose="020F0502020204030204" pitchFamily="34" charset="0"/>
                <a:cs typeface="Arial" panose="020B0604020202020204" pitchFamily="34" charset="0"/>
              </a:rPr>
              <a:t>sp</a:t>
            </a:r>
            <a:r>
              <a:rPr lang="cs-CZ" sz="1800" kern="100" dirty="0">
                <a:effectLst/>
                <a:latin typeface="Arial" panose="020B0604020202020204" pitchFamily="34" charset="0"/>
                <a:ea typeface="Calibri" panose="020F0502020204030204" pitchFamily="34" charset="0"/>
                <a:cs typeface="Arial" panose="020B0604020202020204" pitchFamily="34" charset="0"/>
              </a:rPr>
              <a:t>. zn. 28 </a:t>
            </a:r>
            <a:r>
              <a:rPr lang="cs-CZ" sz="1800" kern="100" dirty="0" err="1">
                <a:effectLst/>
                <a:latin typeface="Arial" panose="020B0604020202020204" pitchFamily="34" charset="0"/>
                <a:ea typeface="Calibri" panose="020F0502020204030204" pitchFamily="34" charset="0"/>
                <a:cs typeface="Arial" panose="020B0604020202020204" pitchFamily="34" charset="0"/>
              </a:rPr>
              <a:t>Cdo</a:t>
            </a:r>
            <a:r>
              <a:rPr lang="cs-CZ" sz="1800" kern="100" dirty="0">
                <a:effectLst/>
                <a:latin typeface="Arial" panose="020B0604020202020204" pitchFamily="34" charset="0"/>
                <a:ea typeface="Calibri" panose="020F0502020204030204" pitchFamily="34" charset="0"/>
                <a:cs typeface="Arial" panose="020B0604020202020204" pitchFamily="34" charset="0"/>
              </a:rPr>
              <a:t> 2067/2020, nebo usnesení Nejvyššího soudu ze dne 23. 8. 2017, </a:t>
            </a:r>
            <a:r>
              <a:rPr lang="cs-CZ" sz="1800" kern="100" dirty="0" err="1">
                <a:effectLst/>
                <a:latin typeface="Arial" panose="020B0604020202020204" pitchFamily="34" charset="0"/>
                <a:ea typeface="Calibri" panose="020F0502020204030204" pitchFamily="34" charset="0"/>
                <a:cs typeface="Arial" panose="020B0604020202020204" pitchFamily="34" charset="0"/>
              </a:rPr>
              <a:t>sp</a:t>
            </a:r>
            <a:r>
              <a:rPr lang="cs-CZ" sz="1800" kern="100" dirty="0">
                <a:effectLst/>
                <a:latin typeface="Arial" panose="020B0604020202020204" pitchFamily="34" charset="0"/>
                <a:ea typeface="Calibri" panose="020F0502020204030204" pitchFamily="34" charset="0"/>
                <a:cs typeface="Arial" panose="020B0604020202020204" pitchFamily="34" charset="0"/>
              </a:rPr>
              <a:t>. zn. 22 </a:t>
            </a:r>
            <a:r>
              <a:rPr lang="cs-CZ" sz="1800" kern="100" dirty="0" err="1">
                <a:effectLst/>
                <a:latin typeface="Arial" panose="020B0604020202020204" pitchFamily="34" charset="0"/>
                <a:ea typeface="Calibri" panose="020F0502020204030204" pitchFamily="34" charset="0"/>
                <a:cs typeface="Arial" panose="020B0604020202020204" pitchFamily="34" charset="0"/>
              </a:rPr>
              <a:t>Cdo</a:t>
            </a:r>
            <a:r>
              <a:rPr lang="cs-CZ" sz="1800" kern="100" dirty="0">
                <a:effectLst/>
                <a:latin typeface="Arial" panose="020B0604020202020204" pitchFamily="34" charset="0"/>
                <a:ea typeface="Calibri" panose="020F0502020204030204" pitchFamily="34" charset="0"/>
                <a:cs typeface="Arial" panose="020B0604020202020204" pitchFamily="34" charset="0"/>
              </a:rPr>
              <a:t> 4741/2015). </a:t>
            </a:r>
            <a:endParaRPr lang="cs-CZ"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3360891"/>
      </p:ext>
    </p:extLst>
  </p:cSld>
  <p:clrMapOvr>
    <a:overrideClrMapping bg1="lt1" tx1="dk1" bg2="lt2" tx2="dk2" accent1="accent1" accent2="accent2" accent3="accent3" accent4="accent4" accent5="accent5" accent6="accent6" hlink="hlink" folHlink="folHlink"/>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6"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TextovéPole 2">
            <a:extLst>
              <a:ext uri="{FF2B5EF4-FFF2-40B4-BE49-F238E27FC236}">
                <a16:creationId xmlns:a16="http://schemas.microsoft.com/office/drawing/2014/main" id="{E5428C1F-1D3D-5ABF-6352-0D4DF220A33C}"/>
              </a:ext>
            </a:extLst>
          </p:cNvPr>
          <p:cNvSpPr txBox="1"/>
          <p:nvPr/>
        </p:nvSpPr>
        <p:spPr>
          <a:xfrm>
            <a:off x="1621141" y="2906702"/>
            <a:ext cx="8946541" cy="3484879"/>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sz="2000" dirty="0" err="1">
                <a:effectLst/>
                <a:latin typeface="Arial" panose="020B0604020202020204" pitchFamily="34" charset="0"/>
                <a:ea typeface="+mj-ea"/>
                <a:cs typeface="Arial" panose="020B0604020202020204" pitchFamily="34" charset="0"/>
              </a:rPr>
              <a:t>Zákaz</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zneužití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práva</a:t>
            </a:r>
            <a:r>
              <a:rPr lang="en-US" sz="2000" dirty="0">
                <a:effectLst/>
                <a:latin typeface="Arial" panose="020B0604020202020204" pitchFamily="34" charset="0"/>
                <a:ea typeface="+mj-ea"/>
                <a:cs typeface="Arial" panose="020B0604020202020204" pitchFamily="34" charset="0"/>
              </a:rPr>
              <a:t> je </a:t>
            </a:r>
            <a:r>
              <a:rPr lang="en-US" sz="2000" dirty="0" err="1">
                <a:effectLst/>
                <a:latin typeface="Arial" panose="020B0604020202020204" pitchFamily="34" charset="0"/>
                <a:ea typeface="+mj-ea"/>
                <a:cs typeface="Arial" panose="020B0604020202020204" pitchFamily="34" charset="0"/>
              </a:rPr>
              <a:t>jedním</a:t>
            </a:r>
            <a:r>
              <a:rPr lang="en-US" sz="2000" dirty="0">
                <a:effectLst/>
                <a:latin typeface="Arial" panose="020B0604020202020204" pitchFamily="34" charset="0"/>
                <a:ea typeface="+mj-ea"/>
                <a:cs typeface="Arial" panose="020B0604020202020204" pitchFamily="34" charset="0"/>
              </a:rPr>
              <a:t> z </a:t>
            </a:r>
            <a:r>
              <a:rPr lang="en-US" sz="2000" dirty="0" err="1">
                <a:effectLst/>
                <a:latin typeface="Arial" panose="020B0604020202020204" pitchFamily="34" charset="0"/>
                <a:ea typeface="+mj-ea"/>
                <a:cs typeface="Arial" panose="020B0604020202020204" pitchFamily="34" charset="0"/>
              </a:rPr>
              <a:t>korektivů</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výkonu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subjektivních</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práv</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Slouží</a:t>
            </a:r>
            <a:r>
              <a:rPr lang="en-US" sz="2000" dirty="0">
                <a:effectLst/>
                <a:latin typeface="Arial" panose="020B0604020202020204" pitchFamily="34" charset="0"/>
                <a:ea typeface="+mj-ea"/>
                <a:cs typeface="Arial" panose="020B0604020202020204" pitchFamily="34" charset="0"/>
              </a:rPr>
              <a:t> k </a:t>
            </a:r>
            <a:r>
              <a:rPr lang="en-US" sz="2000" dirty="0" err="1">
                <a:effectLst/>
                <a:latin typeface="Arial" panose="020B0604020202020204" pitchFamily="34" charset="0"/>
                <a:ea typeface="+mj-ea"/>
                <a:cs typeface="Arial" panose="020B0604020202020204" pitchFamily="34" charset="0"/>
              </a:rPr>
              <a:t>tomu</a:t>
            </a:r>
            <a:r>
              <a:rPr lang="en-US" sz="2000" dirty="0">
                <a:effectLst/>
                <a:latin typeface="Arial" panose="020B0604020202020204" pitchFamily="34" charset="0"/>
                <a:ea typeface="+mj-ea"/>
                <a:cs typeface="Arial" panose="020B0604020202020204" pitchFamily="34" charset="0"/>
              </a:rPr>
              <a:t>, aby </a:t>
            </a:r>
            <a:r>
              <a:rPr lang="en-US" sz="2000" dirty="0" err="1">
                <a:effectLst/>
                <a:latin typeface="Arial" panose="020B0604020202020204" pitchFamily="34" charset="0"/>
                <a:ea typeface="+mj-ea"/>
                <a:cs typeface="Arial" panose="020B0604020202020204" pitchFamily="34" charset="0"/>
              </a:rPr>
              <a:t>pomocí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něj</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byla</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odepřena</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právní</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ochrana</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takovému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výkonu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práva</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který</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sice</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formálně</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odpovídá</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zákonu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či</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smlouvě</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avšak</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který</a:t>
            </a:r>
            <a:r>
              <a:rPr lang="en-US" sz="2000" dirty="0">
                <a:effectLst/>
                <a:latin typeface="Arial" panose="020B0604020202020204" pitchFamily="34" charset="0"/>
                <a:ea typeface="+mj-ea"/>
                <a:cs typeface="Arial" panose="020B0604020202020204" pitchFamily="34" charset="0"/>
              </a:rPr>
              <a:t> je – </a:t>
            </a:r>
            <a:r>
              <a:rPr lang="en-US" sz="2000" dirty="0" err="1">
                <a:effectLst/>
                <a:latin typeface="Arial" panose="020B0604020202020204" pitchFamily="34" charset="0"/>
                <a:ea typeface="+mj-ea"/>
                <a:cs typeface="Arial" panose="020B0604020202020204" pitchFamily="34" charset="0"/>
              </a:rPr>
              <a:t>zpravidla</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poměřováno</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hlediskem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dobrých</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mravů</a:t>
            </a:r>
            <a:r>
              <a:rPr lang="en-US" sz="2000" dirty="0">
                <a:effectLst/>
                <a:latin typeface="Arial" panose="020B0604020202020204" pitchFamily="34" charset="0"/>
                <a:ea typeface="+mj-ea"/>
                <a:cs typeface="Arial" panose="020B0604020202020204" pitchFamily="34" charset="0"/>
              </a:rPr>
              <a:t> – </a:t>
            </a:r>
            <a:r>
              <a:rPr lang="en-US" sz="2000" dirty="0" err="1">
                <a:effectLst/>
                <a:latin typeface="Arial" panose="020B0604020202020204" pitchFamily="34" charset="0"/>
                <a:ea typeface="+mj-ea"/>
                <a:cs typeface="Arial" panose="020B0604020202020204" pitchFamily="34" charset="0"/>
              </a:rPr>
              <a:t>vzhledem</a:t>
            </a:r>
            <a:r>
              <a:rPr lang="en-US" sz="2000" dirty="0">
                <a:effectLst/>
                <a:latin typeface="Arial" panose="020B0604020202020204" pitchFamily="34" charset="0"/>
                <a:ea typeface="+mj-ea"/>
                <a:cs typeface="Arial" panose="020B0604020202020204" pitchFamily="34" charset="0"/>
              </a:rPr>
              <a:t> k </a:t>
            </a:r>
            <a:r>
              <a:rPr lang="en-US" sz="2000" dirty="0" err="1">
                <a:effectLst/>
                <a:latin typeface="Arial" panose="020B0604020202020204" pitchFamily="34" charset="0"/>
                <a:ea typeface="+mj-ea"/>
                <a:cs typeface="Arial" panose="020B0604020202020204" pitchFamily="34" charset="0"/>
              </a:rPr>
              <a:t>okolnostem</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konkrétního</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případu</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nepřijatelný</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srov</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např</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rozsudek</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Nejvyššího</a:t>
            </a:r>
            <a:r>
              <a:rPr lang="en-US" sz="2000" dirty="0">
                <a:effectLst/>
                <a:latin typeface="Arial" panose="020B0604020202020204" pitchFamily="34" charset="0"/>
                <a:ea typeface="+mj-ea"/>
                <a:cs typeface="Arial" panose="020B0604020202020204" pitchFamily="34" charset="0"/>
              </a:rPr>
              <a:t> </a:t>
            </a:r>
            <a:r>
              <a:rPr lang="en-US" sz="2000" dirty="0" err="1">
                <a:effectLst/>
                <a:latin typeface="Arial" panose="020B0604020202020204" pitchFamily="34" charset="0"/>
                <a:ea typeface="+mj-ea"/>
                <a:cs typeface="Arial" panose="020B0604020202020204" pitchFamily="34" charset="0"/>
              </a:rPr>
              <a:t>soudu</a:t>
            </a:r>
            <a:r>
              <a:rPr lang="en-US" sz="2000" dirty="0">
                <a:effectLst/>
                <a:latin typeface="Arial" panose="020B0604020202020204" pitchFamily="34" charset="0"/>
                <a:ea typeface="+mj-ea"/>
                <a:cs typeface="Arial" panose="020B0604020202020204" pitchFamily="34" charset="0"/>
              </a:rPr>
              <a:t> ze </a:t>
            </a:r>
            <a:r>
              <a:rPr lang="en-US" sz="2000" dirty="0" err="1">
                <a:effectLst/>
                <a:latin typeface="Arial" panose="020B0604020202020204" pitchFamily="34" charset="0"/>
                <a:ea typeface="+mj-ea"/>
                <a:cs typeface="Arial" panose="020B0604020202020204" pitchFamily="34" charset="0"/>
              </a:rPr>
              <a:t>dne</a:t>
            </a:r>
            <a:r>
              <a:rPr lang="en-US" sz="2000" dirty="0">
                <a:effectLst/>
                <a:latin typeface="Arial" panose="020B0604020202020204" pitchFamily="34" charset="0"/>
                <a:ea typeface="+mj-ea"/>
                <a:cs typeface="Arial" panose="020B0604020202020204" pitchFamily="34" charset="0"/>
              </a:rPr>
              <a:t> 20. 2. 2019, sp. </a:t>
            </a:r>
            <a:r>
              <a:rPr lang="en-US" sz="2000" dirty="0" err="1">
                <a:effectLst/>
                <a:latin typeface="Arial" panose="020B0604020202020204" pitchFamily="34" charset="0"/>
                <a:ea typeface="+mj-ea"/>
                <a:cs typeface="Arial" panose="020B0604020202020204" pitchFamily="34" charset="0"/>
              </a:rPr>
              <a:t>zn</a:t>
            </a:r>
            <a:r>
              <a:rPr lang="en-US" sz="2000" dirty="0">
                <a:effectLst/>
                <a:latin typeface="Arial" panose="020B0604020202020204" pitchFamily="34" charset="0"/>
                <a:ea typeface="+mj-ea"/>
                <a:cs typeface="Arial" panose="020B0604020202020204" pitchFamily="34" charset="0"/>
              </a:rPr>
              <a:t>. </a:t>
            </a:r>
            <a:r>
              <a:rPr lang="en-US" sz="2000" b="1" dirty="0">
                <a:effectLst/>
                <a:latin typeface="Arial" panose="020B0604020202020204" pitchFamily="34" charset="0"/>
                <a:ea typeface="+mj-ea"/>
                <a:cs typeface="Arial" panose="020B0604020202020204" pitchFamily="34" charset="0"/>
              </a:rPr>
              <a:t>21 </a:t>
            </a:r>
            <a:r>
              <a:rPr lang="en-US" sz="2000" b="1" dirty="0" err="1">
                <a:effectLst/>
                <a:latin typeface="Arial" panose="020B0604020202020204" pitchFamily="34" charset="0"/>
                <a:ea typeface="+mj-ea"/>
                <a:cs typeface="Arial" panose="020B0604020202020204" pitchFamily="34" charset="0"/>
              </a:rPr>
              <a:t>Cdo</a:t>
            </a:r>
            <a:r>
              <a:rPr lang="en-US" sz="2000" b="1" dirty="0">
                <a:effectLst/>
                <a:latin typeface="Arial" panose="020B0604020202020204" pitchFamily="34" charset="0"/>
                <a:ea typeface="+mj-ea"/>
                <a:cs typeface="Arial" panose="020B0604020202020204" pitchFamily="34" charset="0"/>
              </a:rPr>
              <a:t> 3722/2017</a:t>
            </a:r>
            <a:r>
              <a:rPr lang="en-US" sz="2000" dirty="0">
                <a:effectLst/>
                <a:latin typeface="Arial" panose="020B0604020202020204" pitchFamily="34" charset="0"/>
                <a:ea typeface="+mj-ea"/>
                <a:cs typeface="Arial" panose="020B0604020202020204" pitchFamily="34" charset="0"/>
              </a:rPr>
              <a:t>). </a:t>
            </a:r>
            <a:endParaRPr lang="en-US" sz="2000" dirty="0">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63858585"/>
      </p:ext>
    </p:extLst>
  </p:cSld>
  <p:clrMapOvr>
    <a:overrideClrMapping bg1="lt1" tx1="dk1" bg2="lt2" tx2="dk2" accent1="accent1" accent2="accent2" accent3="accent3" accent4="accent4" accent5="accent5" accent6="accent6" hlink="hlink" folHlink="folHlink"/>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Rectangle 3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6" name="Freeform: Shape 3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dirty="0">
                <a:solidFill>
                  <a:srgbClr val="FFFFFF"/>
                </a:solidFill>
              </a:rPr>
              <a:t>ZÁSADA POCTIVOSTI.</a:t>
            </a:r>
          </a:p>
        </p:txBody>
      </p:sp>
      <p:sp>
        <p:nvSpPr>
          <p:cNvPr id="3" name="Zástupný symbol pro obsah 2"/>
          <p:cNvSpPr>
            <a:spLocks noGrp="1"/>
          </p:cNvSpPr>
          <p:nvPr>
            <p:ph idx="1"/>
          </p:nvPr>
        </p:nvSpPr>
        <p:spPr>
          <a:xfrm>
            <a:off x="1017854" y="2567593"/>
            <a:ext cx="8946541" cy="3484879"/>
          </a:xfrm>
        </p:spPr>
        <p:txBody>
          <a:bodyPr>
            <a:normAutofit/>
          </a:bodyPr>
          <a:lstStyle/>
          <a:p>
            <a:pPr>
              <a:lnSpc>
                <a:spcPct val="90000"/>
              </a:lnSpc>
            </a:pPr>
            <a:r>
              <a:rPr lang="cs-CZ" sz="1900" b="1" kern="100" dirty="0">
                <a:effectLst/>
                <a:latin typeface="Arial" panose="020B0604020202020204" pitchFamily="34" charset="0"/>
                <a:ea typeface="Calibri" panose="020F0502020204030204" pitchFamily="34" charset="0"/>
                <a:cs typeface="Arial" panose="020B0604020202020204" pitchFamily="34" charset="0"/>
              </a:rPr>
              <a:t>Princip poctivosti § 6 OZ </a:t>
            </a:r>
            <a:r>
              <a:rPr lang="cs-CZ" sz="1900" kern="100" dirty="0">
                <a:effectLst/>
                <a:latin typeface="Arial" panose="020B0604020202020204" pitchFamily="34" charset="0"/>
                <a:ea typeface="Calibri" panose="020F0502020204030204" pitchFamily="34" charset="0"/>
                <a:cs typeface="Arial" panose="020B0604020202020204" pitchFamily="34" charset="0"/>
              </a:rPr>
              <a:t>patří k základním zásadám soukromého práva, které – s ohledem na subsidiární použití občanského zákoníku – platí rovněž v pracovněprávních vztazích. Jejich obsah není nikde přesně vymezen, vždy záleží na okolnostech konkrétního případu. Oba principy spolu úzce souvisí, zákaz zneužití práva je považován za jeden z projevů korektivní funkce zásady poctivosti. Poctivost vyjadřuje určitý standard chování v právních vztazích vyžadující čestnost, otevřenost a povinnost brát ohledy na zájmy druhé strany. </a:t>
            </a:r>
            <a:endParaRPr lang="cs-CZ"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2559310"/>
      </p:ext>
    </p:extLst>
  </p:cSld>
  <p:clrMapOvr>
    <a:overrideClrMapping bg1="lt1" tx1="dk1" bg2="lt2" tx2="dk2" accent1="accent1" accent2="accent2" accent3="accent3" accent4="accent4" accent5="accent5" accent6="accent6" hlink="hlink" folHlink="folHlink"/>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1B28F63-CF00-448F-B141-FE33C33B189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0" name="Picture 9">
            <a:extLst>
              <a:ext uri="{FF2B5EF4-FFF2-40B4-BE49-F238E27FC236}">
                <a16:creationId xmlns:a16="http://schemas.microsoft.com/office/drawing/2014/main" id="{2AE609E2-8522-44E4-9077-980E5BCF3E1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2" name="Oval 11">
            <a:extLst>
              <a:ext uri="{FF2B5EF4-FFF2-40B4-BE49-F238E27FC236}">
                <a16:creationId xmlns:a16="http://schemas.microsoft.com/office/drawing/2014/main" id="{4FA533C5-33E3-4611-AF9F-72811D8B2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14" name="Picture 13">
            <a:extLst>
              <a:ext uri="{FF2B5EF4-FFF2-40B4-BE49-F238E27FC236}">
                <a16:creationId xmlns:a16="http://schemas.microsoft.com/office/drawing/2014/main" id="{8949AD42-25FD-4C3D-9EEE-B7FEC580998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6" name="Picture 15">
            <a:extLst>
              <a:ext uri="{FF2B5EF4-FFF2-40B4-BE49-F238E27FC236}">
                <a16:creationId xmlns:a16="http://schemas.microsoft.com/office/drawing/2014/main" id="{6AC7D913-60B7-4603-881B-831DA5D3A9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8" name="Rectangle 17">
            <a:extLst>
              <a:ext uri="{FF2B5EF4-FFF2-40B4-BE49-F238E27FC236}">
                <a16:creationId xmlns:a16="http://schemas.microsoft.com/office/drawing/2014/main" id="{87F0FDC4-AD8C-47D9-9131-623C98ADB0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0" name="Rectangle 19">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2" name="Rectangle 21">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4"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6" name="Freeform: Shape 25">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3" name="TextovéPole 2">
            <a:extLst>
              <a:ext uri="{FF2B5EF4-FFF2-40B4-BE49-F238E27FC236}">
                <a16:creationId xmlns:a16="http://schemas.microsoft.com/office/drawing/2014/main" id="{B595DF68-A40C-BEA2-0C4A-5FCC29831F32}"/>
              </a:ext>
            </a:extLst>
          </p:cNvPr>
          <p:cNvSpPr txBox="1"/>
          <p:nvPr/>
        </p:nvSpPr>
        <p:spPr>
          <a:xfrm>
            <a:off x="1103312" y="2763520"/>
            <a:ext cx="8946541" cy="3484879"/>
          </a:xfrm>
          <a:prstGeom prst="rect">
            <a:avLst/>
          </a:prstGeom>
        </p:spPr>
        <p:txBody>
          <a:bodyPr vert="horz" lIns="91440" tIns="45720" rIns="91440" bIns="45720" rtlCol="0">
            <a:normAutofit/>
          </a:bodyPr>
          <a:lstStyle/>
          <a:p>
            <a:pPr algn="just">
              <a:spcBef>
                <a:spcPts val="1000"/>
              </a:spcBef>
              <a:buClr>
                <a:schemeClr val="bg2">
                  <a:lumMod val="40000"/>
                  <a:lumOff val="60000"/>
                </a:schemeClr>
              </a:buClr>
              <a:buSzPct val="80000"/>
              <a:buFont typeface="Wingdings 3" charset="2"/>
              <a:buChar char=""/>
            </a:pPr>
            <a:r>
              <a:rPr lang="en-US" dirty="0" err="1">
                <a:effectLst/>
                <a:latin typeface="Arial" panose="020B0604020202020204" pitchFamily="34" charset="0"/>
                <a:ea typeface="+mj-ea"/>
                <a:cs typeface="Arial" panose="020B0604020202020204" pitchFamily="34" charset="0"/>
              </a:rPr>
              <a:t>Zvláštním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případem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zneužití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práva</a:t>
            </a:r>
            <a:r>
              <a:rPr lang="en-US" dirty="0">
                <a:effectLst/>
                <a:latin typeface="Arial" panose="020B0604020202020204" pitchFamily="34" charset="0"/>
                <a:ea typeface="+mj-ea"/>
                <a:cs typeface="Arial" panose="020B0604020202020204" pitchFamily="34" charset="0"/>
              </a:rPr>
              <a:t> je </a:t>
            </a:r>
            <a:r>
              <a:rPr lang="en-US" dirty="0" err="1">
                <a:effectLst/>
                <a:latin typeface="Arial" panose="020B0604020202020204" pitchFamily="34" charset="0"/>
                <a:ea typeface="+mj-ea"/>
                <a:cs typeface="Arial" panose="020B0604020202020204" pitchFamily="34" charset="0"/>
              </a:rPr>
              <a:t>tzv</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šikana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jako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chování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jímž</a:t>
            </a:r>
            <a:r>
              <a:rPr lang="en-US" dirty="0">
                <a:effectLst/>
                <a:latin typeface="Arial" panose="020B0604020202020204" pitchFamily="34" charset="0"/>
                <a:ea typeface="+mj-ea"/>
                <a:cs typeface="Arial" panose="020B0604020202020204" pitchFamily="34" charset="0"/>
              </a:rPr>
              <a:t> se </a:t>
            </a:r>
            <a:r>
              <a:rPr lang="en-US" dirty="0" err="1">
                <a:effectLst/>
                <a:latin typeface="Arial" panose="020B0604020202020204" pitchFamily="34" charset="0"/>
                <a:ea typeface="+mj-ea"/>
                <a:cs typeface="Arial" panose="020B0604020202020204" pitchFamily="34" charset="0"/>
              </a:rPr>
              <a:t>právo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vykonává</a:t>
            </a:r>
            <a:r>
              <a:rPr lang="en-US" dirty="0">
                <a:effectLst/>
                <a:latin typeface="Arial" panose="020B0604020202020204" pitchFamily="34" charset="0"/>
                <a:ea typeface="+mj-ea"/>
                <a:cs typeface="Arial" panose="020B0604020202020204" pitchFamily="34" charset="0"/>
              </a:rPr>
              <a:t> za </a:t>
            </a:r>
            <a:r>
              <a:rPr lang="en-US" dirty="0" err="1">
                <a:effectLst/>
                <a:latin typeface="Arial" panose="020B0604020202020204" pitchFamily="34" charset="0"/>
                <a:ea typeface="+mj-ea"/>
                <a:cs typeface="Arial" panose="020B0604020202020204" pitchFamily="34" charset="0"/>
              </a:rPr>
              <a:t>tím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určujícím</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účelem</a:t>
            </a:r>
            <a:r>
              <a:rPr lang="en-US" dirty="0">
                <a:effectLst/>
                <a:latin typeface="Arial" panose="020B0604020202020204" pitchFamily="34" charset="0"/>
                <a:ea typeface="+mj-ea"/>
                <a:cs typeface="Arial" panose="020B0604020202020204" pitchFamily="34" charset="0"/>
              </a:rPr>
              <a:t>, aby </a:t>
            </a:r>
            <a:r>
              <a:rPr lang="en-US" dirty="0" err="1">
                <a:effectLst/>
                <a:latin typeface="Arial" panose="020B0604020202020204" pitchFamily="34" charset="0"/>
                <a:ea typeface="+mj-ea"/>
                <a:cs typeface="Arial" panose="020B0604020202020204" pitchFamily="34" charset="0"/>
              </a:rPr>
              <a:t>druhé</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straně</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byla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způsobena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újma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srov</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např</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rozsudek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Nejvyššího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28. 6. 2000,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21 </a:t>
            </a:r>
            <a:r>
              <a:rPr lang="en-US" dirty="0" err="1">
                <a:effectLst/>
                <a:latin typeface="Arial" panose="020B0604020202020204" pitchFamily="34" charset="0"/>
                <a:ea typeface="+mj-ea"/>
                <a:cs typeface="Arial" panose="020B0604020202020204" pitchFamily="34" charset="0"/>
              </a:rPr>
              <a:t>Cdo</a:t>
            </a:r>
            <a:r>
              <a:rPr lang="en-US" dirty="0">
                <a:effectLst/>
                <a:latin typeface="Arial" panose="020B0604020202020204" pitchFamily="34" charset="0"/>
                <a:ea typeface="+mj-ea"/>
                <a:cs typeface="Arial" panose="020B0604020202020204" pitchFamily="34" charset="0"/>
              </a:rPr>
              <a:t> 992/99, </a:t>
            </a:r>
            <a:r>
              <a:rPr lang="en-US" dirty="0" err="1">
                <a:effectLst/>
                <a:latin typeface="Arial" panose="020B0604020202020204" pitchFamily="34" charset="0"/>
                <a:ea typeface="+mj-ea"/>
                <a:cs typeface="Arial" panose="020B0604020202020204" pitchFamily="34" charset="0"/>
              </a:rPr>
              <a:t>uveřejněný</a:t>
            </a:r>
            <a:r>
              <a:rPr lang="en-US" dirty="0">
                <a:effectLst/>
                <a:latin typeface="Arial" panose="020B0604020202020204" pitchFamily="34" charset="0"/>
                <a:ea typeface="+mj-ea"/>
                <a:cs typeface="Arial" panose="020B0604020202020204" pitchFamily="34" charset="0"/>
              </a:rPr>
              <a:t> pod </a:t>
            </a:r>
            <a:r>
              <a:rPr lang="en-US" dirty="0" err="1">
                <a:effectLst/>
                <a:latin typeface="Arial" panose="020B0604020202020204" pitchFamily="34" charset="0"/>
                <a:ea typeface="+mj-ea"/>
                <a:cs typeface="Arial" panose="020B0604020202020204" pitchFamily="34" charset="0"/>
              </a:rPr>
              <a:t>publikačním</a:t>
            </a:r>
            <a:r>
              <a:rPr lang="en-US" dirty="0">
                <a:effectLst/>
                <a:latin typeface="Arial" panose="020B0604020202020204" pitchFamily="34" charset="0"/>
                <a:ea typeface="+mj-ea"/>
                <a:cs typeface="Arial" panose="020B0604020202020204" pitchFamily="34" charset="0"/>
              </a:rPr>
              <a:t> č. 126/2000 v </a:t>
            </a:r>
            <a:r>
              <a:rPr lang="en-US" dirty="0" err="1">
                <a:effectLst/>
                <a:latin typeface="Arial" panose="020B0604020202020204" pitchFamily="34" charset="0"/>
                <a:ea typeface="+mj-ea"/>
                <a:cs typeface="Arial" panose="020B0604020202020204" pitchFamily="34" charset="0"/>
              </a:rPr>
              <a:t>časopise</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judikatura</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rozsudek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Nejvyššího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22. 4. 2003,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21 </a:t>
            </a:r>
            <a:r>
              <a:rPr lang="en-US" dirty="0" err="1">
                <a:effectLst/>
                <a:latin typeface="Arial" panose="020B0604020202020204" pitchFamily="34" charset="0"/>
                <a:ea typeface="+mj-ea"/>
                <a:cs typeface="Arial" panose="020B0604020202020204" pitchFamily="34" charset="0"/>
              </a:rPr>
              <a:t>Cdo</a:t>
            </a:r>
            <a:r>
              <a:rPr lang="en-US" dirty="0">
                <a:effectLst/>
                <a:latin typeface="Arial" panose="020B0604020202020204" pitchFamily="34" charset="0"/>
                <a:ea typeface="+mj-ea"/>
                <a:cs typeface="Arial" panose="020B0604020202020204" pitchFamily="34" charset="0"/>
              </a:rPr>
              <a:t> 1893/2002, </a:t>
            </a:r>
            <a:r>
              <a:rPr lang="en-US" dirty="0" err="1">
                <a:effectLst/>
                <a:latin typeface="Arial" panose="020B0604020202020204" pitchFamily="34" charset="0"/>
                <a:ea typeface="+mj-ea"/>
                <a:cs typeface="Arial" panose="020B0604020202020204" pitchFamily="34" charset="0"/>
              </a:rPr>
              <a:t>uveřejněný</a:t>
            </a:r>
            <a:r>
              <a:rPr lang="en-US" dirty="0">
                <a:effectLst/>
                <a:latin typeface="Arial" panose="020B0604020202020204" pitchFamily="34" charset="0"/>
                <a:ea typeface="+mj-ea"/>
                <a:cs typeface="Arial" panose="020B0604020202020204" pitchFamily="34" charset="0"/>
              </a:rPr>
              <a:t> pod č. 91/2003 Sb. </a:t>
            </a:r>
            <a:r>
              <a:rPr lang="en-US" dirty="0" err="1">
                <a:effectLst/>
                <a:latin typeface="Arial" panose="020B0604020202020204" pitchFamily="34" charset="0"/>
                <a:ea typeface="+mj-ea"/>
                <a:cs typeface="Arial" panose="020B0604020202020204" pitchFamily="34" charset="0"/>
              </a:rPr>
              <a:t>rozh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obč</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rozsudek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Nejvyššího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15. 4. 2010,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21 </a:t>
            </a:r>
            <a:r>
              <a:rPr lang="en-US" dirty="0" err="1">
                <a:effectLst/>
                <a:latin typeface="Arial" panose="020B0604020202020204" pitchFamily="34" charset="0"/>
                <a:ea typeface="+mj-ea"/>
                <a:cs typeface="Arial" panose="020B0604020202020204" pitchFamily="34" charset="0"/>
              </a:rPr>
              <a:t>Cdo</a:t>
            </a:r>
            <a:r>
              <a:rPr lang="en-US" dirty="0">
                <a:effectLst/>
                <a:latin typeface="Arial" panose="020B0604020202020204" pitchFamily="34" charset="0"/>
                <a:ea typeface="+mj-ea"/>
                <a:cs typeface="Arial" panose="020B0604020202020204" pitchFamily="34" charset="0"/>
              </a:rPr>
              <a:t> 1288/2009, </a:t>
            </a:r>
            <a:r>
              <a:rPr lang="en-US" dirty="0" err="1">
                <a:effectLst/>
                <a:latin typeface="Arial" panose="020B0604020202020204" pitchFamily="34" charset="0"/>
                <a:ea typeface="+mj-ea"/>
                <a:cs typeface="Arial" panose="020B0604020202020204" pitchFamily="34" charset="0"/>
              </a:rPr>
              <a:t>rozsudek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Nejvyššího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3. 6. 2008,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21 </a:t>
            </a:r>
            <a:r>
              <a:rPr lang="en-US" dirty="0" err="1">
                <a:effectLst/>
                <a:latin typeface="Arial" panose="020B0604020202020204" pitchFamily="34" charset="0"/>
                <a:ea typeface="+mj-ea"/>
                <a:cs typeface="Arial" panose="020B0604020202020204" pitchFamily="34" charset="0"/>
              </a:rPr>
              <a:t>Cdo</a:t>
            </a:r>
            <a:r>
              <a:rPr lang="en-US" dirty="0">
                <a:effectLst/>
                <a:latin typeface="Arial" panose="020B0604020202020204" pitchFamily="34" charset="0"/>
                <a:ea typeface="+mj-ea"/>
                <a:cs typeface="Arial" panose="020B0604020202020204" pitchFamily="34" charset="0"/>
              </a:rPr>
              <a:t> 2128/2007, </a:t>
            </a:r>
            <a:r>
              <a:rPr lang="en-US" dirty="0" err="1">
                <a:effectLst/>
                <a:latin typeface="Arial" panose="020B0604020202020204" pitchFamily="34" charset="0"/>
                <a:ea typeface="+mj-ea"/>
                <a:cs typeface="Arial" panose="020B0604020202020204" pitchFamily="34" charset="0"/>
              </a:rPr>
              <a:t>nebo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již</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zmíněný</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rozsudek</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Nejvyššího</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soudu</a:t>
            </a:r>
            <a:r>
              <a:rPr lang="en-US" dirty="0">
                <a:effectLst/>
                <a:latin typeface="Arial" panose="020B0604020202020204" pitchFamily="34" charset="0"/>
                <a:ea typeface="+mj-ea"/>
                <a:cs typeface="Arial" panose="020B0604020202020204" pitchFamily="34" charset="0"/>
              </a:rPr>
              <a:t> ze </a:t>
            </a:r>
            <a:r>
              <a:rPr lang="en-US" dirty="0" err="1">
                <a:effectLst/>
                <a:latin typeface="Arial" panose="020B0604020202020204" pitchFamily="34" charset="0"/>
                <a:ea typeface="+mj-ea"/>
                <a:cs typeface="Arial" panose="020B0604020202020204" pitchFamily="34" charset="0"/>
              </a:rPr>
              <a:t>dne</a:t>
            </a:r>
            <a:r>
              <a:rPr lang="en-US" dirty="0">
                <a:effectLst/>
                <a:latin typeface="Arial" panose="020B0604020202020204" pitchFamily="34" charset="0"/>
                <a:ea typeface="+mj-ea"/>
                <a:cs typeface="Arial" panose="020B0604020202020204" pitchFamily="34" charset="0"/>
              </a:rPr>
              <a:t> 29. 5. 2013, sp. </a:t>
            </a:r>
            <a:r>
              <a:rPr lang="en-US" dirty="0" err="1">
                <a:effectLst/>
                <a:latin typeface="Arial" panose="020B0604020202020204" pitchFamily="34" charset="0"/>
                <a:ea typeface="+mj-ea"/>
                <a:cs typeface="Arial" panose="020B0604020202020204" pitchFamily="34" charset="0"/>
              </a:rPr>
              <a:t>zn</a:t>
            </a:r>
            <a:r>
              <a:rPr lang="en-US" dirty="0">
                <a:effectLst/>
                <a:latin typeface="Arial" panose="020B0604020202020204" pitchFamily="34" charset="0"/>
                <a:ea typeface="+mj-ea"/>
                <a:cs typeface="Arial" panose="020B0604020202020204" pitchFamily="34" charset="0"/>
              </a:rPr>
              <a:t>. 21 </a:t>
            </a:r>
            <a:r>
              <a:rPr lang="en-US" dirty="0" err="1">
                <a:effectLst/>
                <a:latin typeface="Arial" panose="020B0604020202020204" pitchFamily="34" charset="0"/>
                <a:ea typeface="+mj-ea"/>
                <a:cs typeface="Arial" panose="020B0604020202020204" pitchFamily="34" charset="0"/>
              </a:rPr>
              <a:t>Cdo</a:t>
            </a:r>
            <a:r>
              <a:rPr lang="en-US" dirty="0">
                <a:effectLst/>
                <a:latin typeface="Arial" panose="020B0604020202020204" pitchFamily="34" charset="0"/>
                <a:ea typeface="+mj-ea"/>
                <a:cs typeface="Arial" panose="020B0604020202020204" pitchFamily="34" charset="0"/>
              </a:rPr>
              <a:t> 1582/2012, a v </a:t>
            </a:r>
            <a:r>
              <a:rPr lang="en-US" dirty="0" err="1">
                <a:effectLst/>
                <a:latin typeface="Arial" panose="020B0604020202020204" pitchFamily="34" charset="0"/>
                <a:ea typeface="+mj-ea"/>
                <a:cs typeface="Arial" panose="020B0604020202020204" pitchFamily="34" charset="0"/>
              </a:rPr>
              <a:t>nich</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vyjádřený</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právní</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názor</a:t>
            </a:r>
            <a:r>
              <a:rPr lang="en-US" dirty="0">
                <a:effectLst/>
                <a:latin typeface="Arial" panose="020B0604020202020204" pitchFamily="34" charset="0"/>
                <a:ea typeface="+mj-ea"/>
                <a:cs typeface="Arial" panose="020B0604020202020204" pitchFamily="34" charset="0"/>
              </a:rPr>
              <a:t>, </a:t>
            </a:r>
            <a:r>
              <a:rPr lang="en-US" dirty="0" err="1">
                <a:effectLst/>
                <a:latin typeface="Arial" panose="020B0604020202020204" pitchFamily="34" charset="0"/>
                <a:ea typeface="+mj-ea"/>
                <a:cs typeface="Arial" panose="020B0604020202020204" pitchFamily="34" charset="0"/>
              </a:rPr>
              <a:t>že</a:t>
            </a:r>
            <a:r>
              <a:rPr lang="en-US" dirty="0">
                <a:effectLst/>
                <a:latin typeface="Arial" panose="020B0604020202020204" pitchFamily="34" charset="0"/>
                <a:ea typeface="+mj-ea"/>
                <a:cs typeface="Arial" panose="020B0604020202020204" pitchFamily="34" charset="0"/>
              </a:rPr>
              <a:t> za </a:t>
            </a:r>
            <a:r>
              <a:rPr lang="en-US" b="1" dirty="0" err="1">
                <a:effectLst/>
                <a:latin typeface="Arial" panose="020B0604020202020204" pitchFamily="34" charset="0"/>
                <a:ea typeface="+mj-ea"/>
                <a:cs typeface="Arial" panose="020B0604020202020204" pitchFamily="34" charset="0"/>
              </a:rPr>
              <a:t>zneužití</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práva</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lze</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považovat</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takové</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jednání</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jehož</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cílem</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není</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dosažení</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účelu</a:t>
            </a:r>
            <a:r>
              <a:rPr lang="en-US" b="1" dirty="0">
                <a:effectLst/>
                <a:latin typeface="Arial" panose="020B0604020202020204" pitchFamily="34" charset="0"/>
                <a:ea typeface="+mj-ea"/>
                <a:cs typeface="Arial" panose="020B0604020202020204" pitchFamily="34" charset="0"/>
              </a:rPr>
              <a:t> a </a:t>
            </a:r>
            <a:r>
              <a:rPr lang="en-US" b="1" dirty="0" err="1">
                <a:effectLst/>
                <a:latin typeface="Arial" panose="020B0604020202020204" pitchFamily="34" charset="0"/>
                <a:ea typeface="+mj-ea"/>
                <a:cs typeface="Arial" panose="020B0604020202020204" pitchFamily="34" charset="0"/>
              </a:rPr>
              <a:t>smyslu</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sledovaného</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právní</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normou</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nýbrž</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které</a:t>
            </a:r>
            <a:r>
              <a:rPr lang="en-US" b="1" dirty="0">
                <a:effectLst/>
                <a:latin typeface="Arial" panose="020B0604020202020204" pitchFamily="34" charset="0"/>
                <a:ea typeface="+mj-ea"/>
                <a:cs typeface="Arial" panose="020B0604020202020204" pitchFamily="34" charset="0"/>
              </a:rPr>
              <a:t> je v </a:t>
            </a:r>
            <a:r>
              <a:rPr lang="en-US" b="1" dirty="0" err="1">
                <a:effectLst/>
                <a:latin typeface="Arial" panose="020B0604020202020204" pitchFamily="34" charset="0"/>
                <a:ea typeface="+mj-ea"/>
                <a:cs typeface="Arial" panose="020B0604020202020204" pitchFamily="34" charset="0"/>
              </a:rPr>
              <a:t>rozporu</a:t>
            </a:r>
            <a:r>
              <a:rPr lang="en-US" b="1" dirty="0">
                <a:effectLst/>
                <a:latin typeface="Arial" panose="020B0604020202020204" pitchFamily="34" charset="0"/>
                <a:ea typeface="+mj-ea"/>
                <a:cs typeface="Arial" panose="020B0604020202020204" pitchFamily="34" charset="0"/>
              </a:rPr>
              <a:t> s </a:t>
            </a:r>
            <a:r>
              <a:rPr lang="en-US" b="1" dirty="0" err="1">
                <a:effectLst/>
                <a:latin typeface="Arial" panose="020B0604020202020204" pitchFamily="34" charset="0"/>
                <a:ea typeface="+mj-ea"/>
                <a:cs typeface="Arial" panose="020B0604020202020204" pitchFamily="34" charset="0"/>
              </a:rPr>
              <a:t>ustálenými</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dobrými</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mravy</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vedeno</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přímým</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úmyslem</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způsobit</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jinému</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účastníku</a:t>
            </a:r>
            <a:r>
              <a:rPr lang="en-US" b="1" dirty="0">
                <a:effectLst/>
                <a:latin typeface="Arial" panose="020B0604020202020204" pitchFamily="34" charset="0"/>
                <a:ea typeface="+mj-ea"/>
                <a:cs typeface="Arial" panose="020B0604020202020204" pitchFamily="34" charset="0"/>
              </a:rPr>
              <a:t> </a:t>
            </a:r>
            <a:r>
              <a:rPr lang="en-US" b="1" dirty="0" err="1">
                <a:effectLst/>
                <a:latin typeface="Arial" panose="020B0604020202020204" pitchFamily="34" charset="0"/>
                <a:ea typeface="+mj-ea"/>
                <a:cs typeface="Arial" panose="020B0604020202020204" pitchFamily="34" charset="0"/>
              </a:rPr>
              <a:t>újmu</a:t>
            </a:r>
            <a:r>
              <a:rPr lang="en-US" b="1" dirty="0">
                <a:effectLst/>
                <a:latin typeface="Arial" panose="020B0604020202020204" pitchFamily="34" charset="0"/>
                <a:ea typeface="+mj-ea"/>
                <a:cs typeface="Arial" panose="020B0604020202020204" pitchFamily="34" charset="0"/>
              </a:rPr>
              <a:t>).</a:t>
            </a:r>
          </a:p>
        </p:txBody>
      </p:sp>
    </p:spTree>
    <p:extLst>
      <p:ext uri="{BB962C8B-B14F-4D97-AF65-F5344CB8AC3E}">
        <p14:creationId xmlns:p14="http://schemas.microsoft.com/office/powerpoint/2010/main" val="97976297"/>
      </p:ext>
    </p:extLst>
  </p:cSld>
  <p:clrMapOvr>
    <a:overrideClrMapping bg1="lt1" tx1="dk1" bg2="lt2" tx2="dk2" accent1="accent1" accent2="accent2" accent3="accent3" accent4="accent4" accent5="accent5" accent6="accent6" hlink="hlink" folHlink="folHlink"/>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76EEDB-46BF-73D8-5146-4DE585C8BA57}"/>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D2BD4DF9-C315-BE8B-642D-9A33635698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Rectangle 31">
            <a:extLst>
              <a:ext uri="{FF2B5EF4-FFF2-40B4-BE49-F238E27FC236}">
                <a16:creationId xmlns:a16="http://schemas.microsoft.com/office/drawing/2014/main" id="{3DAB1219-8544-9B19-A312-02B09D5F4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4" name="Freeform 7">
            <a:extLst>
              <a:ext uri="{FF2B5EF4-FFF2-40B4-BE49-F238E27FC236}">
                <a16:creationId xmlns:a16="http://schemas.microsoft.com/office/drawing/2014/main" id="{74C49332-4672-D0E7-C4A5-04E5AFB1A6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6" name="Freeform: Shape 35">
            <a:extLst>
              <a:ext uri="{FF2B5EF4-FFF2-40B4-BE49-F238E27FC236}">
                <a16:creationId xmlns:a16="http://schemas.microsoft.com/office/drawing/2014/main" id="{593FA144-BB38-4E9F-EC94-CBE73C49FE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90C2541F-8883-232C-32FF-609A577332C8}"/>
              </a:ext>
            </a:extLst>
          </p:cNvPr>
          <p:cNvSpPr>
            <a:spLocks noGrp="1"/>
          </p:cNvSpPr>
          <p:nvPr>
            <p:ph type="title"/>
          </p:nvPr>
        </p:nvSpPr>
        <p:spPr>
          <a:xfrm>
            <a:off x="1103312" y="452718"/>
            <a:ext cx="8947522" cy="1400530"/>
          </a:xfrm>
        </p:spPr>
        <p:txBody>
          <a:bodyPr anchor="ctr">
            <a:normAutofit/>
          </a:bodyPr>
          <a:lstStyle/>
          <a:p>
            <a:r>
              <a:rPr lang="cs-CZ" dirty="0">
                <a:solidFill>
                  <a:srgbClr val="FFFFFF"/>
                </a:solidFill>
              </a:rPr>
              <a:t>ROVNOST ÚČASTNÍKŮ</a:t>
            </a:r>
          </a:p>
        </p:txBody>
      </p:sp>
      <p:sp>
        <p:nvSpPr>
          <p:cNvPr id="3" name="Zástupný symbol pro obsah 2">
            <a:extLst>
              <a:ext uri="{FF2B5EF4-FFF2-40B4-BE49-F238E27FC236}">
                <a16:creationId xmlns:a16="http://schemas.microsoft.com/office/drawing/2014/main" id="{63928748-A7A4-C9A9-9F61-BF69FB1B85BD}"/>
              </a:ext>
            </a:extLst>
          </p:cNvPr>
          <p:cNvSpPr>
            <a:spLocks noGrp="1"/>
          </p:cNvSpPr>
          <p:nvPr>
            <p:ph idx="1"/>
          </p:nvPr>
        </p:nvSpPr>
        <p:spPr>
          <a:xfrm>
            <a:off x="1017854" y="2567593"/>
            <a:ext cx="8946541" cy="3484879"/>
          </a:xfrm>
        </p:spPr>
        <p:txBody>
          <a:bodyPr>
            <a:normAutofit/>
          </a:bodyPr>
          <a:lstStyle/>
          <a:p>
            <a:pPr>
              <a:lnSpc>
                <a:spcPct val="90000"/>
              </a:lnSpc>
            </a:pPr>
            <a:endParaRPr lang="cs-CZ" sz="1900" dirty="0">
              <a:latin typeface="Century Gothic" panose="020B0502020202020204" pitchFamily="34" charset="0"/>
            </a:endParaRPr>
          </a:p>
          <a:p>
            <a:pPr>
              <a:lnSpc>
                <a:spcPct val="90000"/>
              </a:lnSpc>
            </a:pPr>
            <a:r>
              <a:rPr lang="cs-CZ" sz="1800" dirty="0">
                <a:latin typeface="Arial" panose="020B0604020202020204" pitchFamily="34" charset="0"/>
                <a:cs typeface="Arial" panose="020B0604020202020204" pitchFamily="34" charset="0"/>
              </a:rPr>
              <a:t>Součástí základního práva na spravedlivý proces v širším slova smyslu je zásada rovnosti účastníků civilního řízení (čl. 37 odst. 3 Listiny ve spojení s čl. 96 odst. 1 Ústavy České republiky). Touto zásadou Ústavní soud rozumí </a:t>
            </a:r>
            <a:r>
              <a:rPr lang="cs-CZ" sz="1800" b="1" dirty="0">
                <a:latin typeface="Arial" panose="020B0604020202020204" pitchFamily="34" charset="0"/>
                <a:cs typeface="Arial" panose="020B0604020202020204" pitchFamily="34" charset="0"/>
              </a:rPr>
              <a:t>„rovnost zbraní, respektive rovnost příležitostí</a:t>
            </a:r>
            <a:r>
              <a:rPr lang="cs-CZ" sz="1800" dirty="0">
                <a:latin typeface="Arial" panose="020B0604020202020204" pitchFamily="34" charset="0"/>
                <a:cs typeface="Arial" panose="020B0604020202020204" pitchFamily="34" charset="0"/>
              </a:rPr>
              <a:t>“  </a:t>
            </a:r>
          </a:p>
          <a:p>
            <a:pPr>
              <a:lnSpc>
                <a:spcPct val="90000"/>
              </a:lnSpc>
            </a:pPr>
            <a:r>
              <a:rPr lang="cs-CZ" sz="1800" dirty="0">
                <a:latin typeface="Arial" panose="020B0604020202020204" pitchFamily="34" charset="0"/>
                <a:cs typeface="Arial" panose="020B0604020202020204" pitchFamily="34" charset="0"/>
              </a:rPr>
              <a:t>Rovnost účastníků řízení mimo jiné znamená, že každé procesní straně má být dána přiměřená možnost přednést svou záležitost za podmínek, jež ji nestaví do podstatně nevýhodnější situace, než ve které je její protistrana </a:t>
            </a:r>
          </a:p>
          <a:p>
            <a:pPr>
              <a:lnSpc>
                <a:spcPct val="90000"/>
              </a:lnSpc>
            </a:pPr>
            <a:r>
              <a:rPr lang="cs-CZ" sz="1800" dirty="0">
                <a:latin typeface="Arial" panose="020B0604020202020204" pitchFamily="34" charset="0"/>
                <a:cs typeface="Arial" panose="020B0604020202020204" pitchFamily="34" charset="0"/>
              </a:rPr>
              <a:t>nález </a:t>
            </a:r>
            <a:r>
              <a:rPr lang="cs-CZ" sz="1800" dirty="0" err="1">
                <a:latin typeface="Arial" panose="020B0604020202020204" pitchFamily="34" charset="0"/>
                <a:cs typeface="Arial" panose="020B0604020202020204" pitchFamily="34" charset="0"/>
              </a:rPr>
              <a:t>sp</a:t>
            </a:r>
            <a:r>
              <a:rPr lang="cs-CZ" sz="1800" dirty="0">
                <a:latin typeface="Arial" panose="020B0604020202020204" pitchFamily="34" charset="0"/>
                <a:cs typeface="Arial" panose="020B0604020202020204" pitchFamily="34" charset="0"/>
              </a:rPr>
              <a:t>. zn. III. ÚS 202/03 ze dne 13. 11. 2003 (N 134/31 </a:t>
            </a:r>
            <a:r>
              <a:rPr lang="cs-CZ" sz="1800" dirty="0" err="1">
                <a:latin typeface="Arial" panose="020B0604020202020204" pitchFamily="34" charset="0"/>
                <a:cs typeface="Arial" panose="020B0604020202020204" pitchFamily="34" charset="0"/>
              </a:rPr>
              <a:t>SbNU</a:t>
            </a:r>
            <a:r>
              <a:rPr lang="cs-CZ" sz="1800" dirty="0">
                <a:latin typeface="Arial" panose="020B0604020202020204" pitchFamily="34" charset="0"/>
                <a:cs typeface="Arial" panose="020B0604020202020204" pitchFamily="34" charset="0"/>
              </a:rPr>
              <a:t> 193) a nález </a:t>
            </a:r>
            <a:r>
              <a:rPr lang="cs-CZ" sz="1800" dirty="0" err="1">
                <a:latin typeface="Arial" panose="020B0604020202020204" pitchFamily="34" charset="0"/>
                <a:cs typeface="Arial" panose="020B0604020202020204" pitchFamily="34" charset="0"/>
              </a:rPr>
              <a:t>sp</a:t>
            </a:r>
            <a:r>
              <a:rPr lang="cs-CZ" sz="1800" dirty="0">
                <a:latin typeface="Arial" panose="020B0604020202020204" pitchFamily="34" charset="0"/>
                <a:cs typeface="Arial" panose="020B0604020202020204" pitchFamily="34" charset="0"/>
              </a:rPr>
              <a:t>. zn. </a:t>
            </a:r>
            <a:r>
              <a:rPr lang="cs-CZ" sz="1800" dirty="0" err="1">
                <a:latin typeface="Arial" panose="020B0604020202020204" pitchFamily="34" charset="0"/>
                <a:cs typeface="Arial" panose="020B0604020202020204" pitchFamily="34" charset="0"/>
              </a:rPr>
              <a:t>Pl</a:t>
            </a:r>
            <a:r>
              <a:rPr lang="cs-CZ" sz="1800" dirty="0">
                <a:latin typeface="Arial" panose="020B0604020202020204" pitchFamily="34" charset="0"/>
                <a:cs typeface="Arial" panose="020B0604020202020204" pitchFamily="34" charset="0"/>
              </a:rPr>
              <a:t>. ÚS 49/10 ze dne 28. 1. 2014 (N 10/72 </a:t>
            </a:r>
            <a:r>
              <a:rPr lang="cs-CZ" sz="1800" dirty="0" err="1">
                <a:latin typeface="Arial" panose="020B0604020202020204" pitchFamily="34" charset="0"/>
                <a:cs typeface="Arial" panose="020B0604020202020204" pitchFamily="34" charset="0"/>
              </a:rPr>
              <a:t>SbNU</a:t>
            </a:r>
            <a:r>
              <a:rPr lang="cs-CZ" sz="1800" dirty="0">
                <a:latin typeface="Arial" panose="020B0604020202020204" pitchFamily="34" charset="0"/>
                <a:cs typeface="Arial" panose="020B0604020202020204" pitchFamily="34" charset="0"/>
              </a:rPr>
              <a:t> 111; 44/2014 Sb.), bod 28</a:t>
            </a:r>
            <a:endParaRPr lang="cs-CZ"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52335811"/>
      </p:ext>
    </p:extLst>
  </p:cSld>
  <p:clrMapOvr>
    <a:overrideClrMapping bg1="lt1" tx1="dk1" bg2="lt2" tx2="dk2" accent1="accent1" accent2="accent2" accent3="accent3" accent4="accent4" accent5="accent5" accent6="accent6" hlink="hlink" folHlink="folHlink"/>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B337475-8821-E975-7D45-3E34433B05E0}"/>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485BC611-FC85-C400-8D12-40BEBD3620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Rectangle 31">
            <a:extLst>
              <a:ext uri="{FF2B5EF4-FFF2-40B4-BE49-F238E27FC236}">
                <a16:creationId xmlns:a16="http://schemas.microsoft.com/office/drawing/2014/main" id="{DBA1847D-A84C-2144-CF21-9AB8A440F8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4" name="Freeform 7">
            <a:extLst>
              <a:ext uri="{FF2B5EF4-FFF2-40B4-BE49-F238E27FC236}">
                <a16:creationId xmlns:a16="http://schemas.microsoft.com/office/drawing/2014/main" id="{95D968E6-3B1D-608E-3A80-7C5572632D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6" name="Freeform: Shape 35">
            <a:extLst>
              <a:ext uri="{FF2B5EF4-FFF2-40B4-BE49-F238E27FC236}">
                <a16:creationId xmlns:a16="http://schemas.microsoft.com/office/drawing/2014/main" id="{07927963-0811-A2F6-4016-E9ACD89836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4FF47836-7913-5F84-7960-6C5AD3AF28D8}"/>
              </a:ext>
            </a:extLst>
          </p:cNvPr>
          <p:cNvSpPr>
            <a:spLocks noGrp="1"/>
          </p:cNvSpPr>
          <p:nvPr>
            <p:ph type="title"/>
          </p:nvPr>
        </p:nvSpPr>
        <p:spPr>
          <a:xfrm>
            <a:off x="1103312" y="452718"/>
            <a:ext cx="8947522" cy="1400530"/>
          </a:xfrm>
        </p:spPr>
        <p:txBody>
          <a:bodyPr anchor="ctr">
            <a:normAutofit/>
          </a:bodyPr>
          <a:lstStyle/>
          <a:p>
            <a:r>
              <a:rPr lang="cs-CZ" dirty="0">
                <a:solidFill>
                  <a:srgbClr val="FFFFFF"/>
                </a:solidFill>
              </a:rPr>
              <a:t>POUČOVACÍ POVINNOST</a:t>
            </a:r>
          </a:p>
        </p:txBody>
      </p:sp>
      <p:sp>
        <p:nvSpPr>
          <p:cNvPr id="3" name="Zástupný symbol pro obsah 2">
            <a:extLst>
              <a:ext uri="{FF2B5EF4-FFF2-40B4-BE49-F238E27FC236}">
                <a16:creationId xmlns:a16="http://schemas.microsoft.com/office/drawing/2014/main" id="{B1265A29-83E5-0E9E-704D-AA61E771E8E9}"/>
              </a:ext>
            </a:extLst>
          </p:cNvPr>
          <p:cNvSpPr>
            <a:spLocks noGrp="1"/>
          </p:cNvSpPr>
          <p:nvPr>
            <p:ph idx="1"/>
          </p:nvPr>
        </p:nvSpPr>
        <p:spPr>
          <a:xfrm>
            <a:off x="1017854" y="2567593"/>
            <a:ext cx="8946541" cy="3484879"/>
          </a:xfrm>
        </p:spPr>
        <p:txBody>
          <a:bodyPr>
            <a:normAutofit/>
          </a:bodyPr>
          <a:lstStyle/>
          <a:p>
            <a:pPr>
              <a:lnSpc>
                <a:spcPct val="90000"/>
              </a:lnSpc>
            </a:pPr>
            <a:endParaRPr lang="cs-CZ" sz="1900" dirty="0">
              <a:latin typeface="Century Gothic" panose="020B0502020202020204" pitchFamily="34" charset="0"/>
            </a:endParaRPr>
          </a:p>
          <a:p>
            <a:pPr>
              <a:lnSpc>
                <a:spcPct val="90000"/>
              </a:lnSpc>
            </a:pPr>
            <a:r>
              <a:rPr lang="cs-CZ" sz="1800" dirty="0">
                <a:latin typeface="Arial" panose="020B0604020202020204" pitchFamily="34" charset="0"/>
                <a:cs typeface="Arial" panose="020B0604020202020204" pitchFamily="34" charset="0"/>
              </a:rPr>
              <a:t>Soudy podle zákona musí dát „prohrávajícímu“ účastníkovi řízení reálnou šanci k nápravě — aby dotvrdil rozhodné skutečnosti a dodatečně navrhl důkazy. </a:t>
            </a:r>
          </a:p>
          <a:p>
            <a:pPr>
              <a:lnSpc>
                <a:spcPct val="90000"/>
              </a:lnSpc>
            </a:pPr>
            <a:r>
              <a:rPr lang="cs-CZ" sz="1800" dirty="0">
                <a:latin typeface="Arial" panose="020B0604020202020204" pitchFamily="34" charset="0"/>
                <a:cs typeface="Arial" panose="020B0604020202020204" pitchFamily="34" charset="0"/>
              </a:rPr>
              <a:t>Smyslem poučovací povinnosti především je, aby soud postupoval předvídatelně (§ 6 o. s. ř.), tedy aby procesní strana neprohrála spor jen proto, že neunesla břemeno tvrzení či břemeno důkazní, aniž by před tím věděla či mohla vědět, že ji takové břemeno vůbec tíží  </a:t>
            </a:r>
          </a:p>
          <a:p>
            <a:pPr>
              <a:lnSpc>
                <a:spcPct val="90000"/>
              </a:lnSpc>
            </a:pPr>
            <a:r>
              <a:rPr lang="cs-CZ" sz="1800" dirty="0">
                <a:latin typeface="Arial" panose="020B0604020202020204" pitchFamily="34" charset="0"/>
                <a:cs typeface="Arial" panose="020B0604020202020204" pitchFamily="34" charset="0"/>
              </a:rPr>
              <a:t>viz nález </a:t>
            </a:r>
            <a:r>
              <a:rPr lang="cs-CZ" sz="1800" dirty="0" err="1">
                <a:latin typeface="Arial" panose="020B0604020202020204" pitchFamily="34" charset="0"/>
                <a:cs typeface="Arial" panose="020B0604020202020204" pitchFamily="34" charset="0"/>
              </a:rPr>
              <a:t>sp</a:t>
            </a:r>
            <a:r>
              <a:rPr lang="cs-CZ" sz="1800" dirty="0">
                <a:latin typeface="Arial" panose="020B0604020202020204" pitchFamily="34" charset="0"/>
                <a:cs typeface="Arial" panose="020B0604020202020204" pitchFamily="34" charset="0"/>
              </a:rPr>
              <a:t>. zn. </a:t>
            </a:r>
            <a:r>
              <a:rPr lang="cs-CZ" sz="1800" b="1" dirty="0">
                <a:latin typeface="Arial" panose="020B0604020202020204" pitchFamily="34" charset="0"/>
                <a:cs typeface="Arial" panose="020B0604020202020204" pitchFamily="34" charset="0"/>
              </a:rPr>
              <a:t>I. ÚS 212/06 ze dne 3. 10. 2006 </a:t>
            </a:r>
            <a:r>
              <a:rPr lang="cs-CZ" sz="1800" dirty="0">
                <a:latin typeface="Arial" panose="020B0604020202020204" pitchFamily="34" charset="0"/>
                <a:cs typeface="Arial" panose="020B0604020202020204" pitchFamily="34" charset="0"/>
              </a:rPr>
              <a:t>(N 177/43 </a:t>
            </a:r>
            <a:r>
              <a:rPr lang="cs-CZ" sz="1800" dirty="0" err="1">
                <a:latin typeface="Arial" panose="020B0604020202020204" pitchFamily="34" charset="0"/>
                <a:cs typeface="Arial" panose="020B0604020202020204" pitchFamily="34" charset="0"/>
              </a:rPr>
              <a:t>SbNU</a:t>
            </a:r>
            <a:r>
              <a:rPr lang="cs-CZ" sz="1800" dirty="0">
                <a:latin typeface="Arial" panose="020B0604020202020204" pitchFamily="34" charset="0"/>
                <a:cs typeface="Arial" panose="020B0604020202020204" pitchFamily="34" charset="0"/>
              </a:rPr>
              <a:t> 31). </a:t>
            </a:r>
            <a:endParaRPr lang="cs-CZ" sz="19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83672340"/>
      </p:ext>
    </p:extLst>
  </p:cSld>
  <p:clrMapOvr>
    <a:overrideClrMapping bg1="lt1" tx1="dk1" bg2="lt2" tx2="dk2" accent1="accent1" accent2="accent2" accent3="accent3" accent4="accent4" accent5="accent5" accent6="accent6" hlink="hlink" folHlink="folHlink"/>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959C791-8C14-D819-18A2-798B9A1928DE}"/>
            </a:ext>
          </a:extLst>
        </p:cNvPr>
        <p:cNvGrpSpPr/>
        <p:nvPr/>
      </p:nvGrpSpPr>
      <p:grpSpPr>
        <a:xfrm>
          <a:off x="0" y="0"/>
          <a:ext cx="0" cy="0"/>
          <a:chOff x="0" y="0"/>
          <a:chExt cx="0" cy="0"/>
        </a:xfrm>
      </p:grpSpPr>
      <p:sp>
        <p:nvSpPr>
          <p:cNvPr id="30" name="Rectangle 29">
            <a:extLst>
              <a:ext uri="{FF2B5EF4-FFF2-40B4-BE49-F238E27FC236}">
                <a16:creationId xmlns:a16="http://schemas.microsoft.com/office/drawing/2014/main" id="{443C2787-9A52-FD8C-7229-18E8D955E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32" name="Rectangle 31">
            <a:extLst>
              <a:ext uri="{FF2B5EF4-FFF2-40B4-BE49-F238E27FC236}">
                <a16:creationId xmlns:a16="http://schemas.microsoft.com/office/drawing/2014/main" id="{2D993EDB-2495-D349-34C5-A4710698B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34" name="Freeform 7">
            <a:extLst>
              <a:ext uri="{FF2B5EF4-FFF2-40B4-BE49-F238E27FC236}">
                <a16:creationId xmlns:a16="http://schemas.microsoft.com/office/drawing/2014/main" id="{909E21CD-89EB-FFF8-0DFA-46697C86B2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36" name="Freeform: Shape 35">
            <a:extLst>
              <a:ext uri="{FF2B5EF4-FFF2-40B4-BE49-F238E27FC236}">
                <a16:creationId xmlns:a16="http://schemas.microsoft.com/office/drawing/2014/main" id="{49D44E24-B78B-FC33-BF43-EAA122435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C44FD165-8DB6-2DBA-C2F0-2AAE63AE82A5}"/>
              </a:ext>
            </a:extLst>
          </p:cNvPr>
          <p:cNvSpPr>
            <a:spLocks noGrp="1"/>
          </p:cNvSpPr>
          <p:nvPr>
            <p:ph type="title"/>
          </p:nvPr>
        </p:nvSpPr>
        <p:spPr>
          <a:xfrm>
            <a:off x="1103312" y="452718"/>
            <a:ext cx="8947522" cy="1400530"/>
          </a:xfrm>
        </p:spPr>
        <p:txBody>
          <a:bodyPr anchor="ctr">
            <a:normAutofit/>
          </a:bodyPr>
          <a:lstStyle/>
          <a:p>
            <a:r>
              <a:rPr lang="cs-CZ" dirty="0">
                <a:solidFill>
                  <a:srgbClr val="FFFFFF"/>
                </a:solidFill>
              </a:rPr>
              <a:t>PRÁVNÍ JISTOTA</a:t>
            </a:r>
          </a:p>
        </p:txBody>
      </p:sp>
      <p:sp>
        <p:nvSpPr>
          <p:cNvPr id="3" name="Zástupný symbol pro obsah 2">
            <a:extLst>
              <a:ext uri="{FF2B5EF4-FFF2-40B4-BE49-F238E27FC236}">
                <a16:creationId xmlns:a16="http://schemas.microsoft.com/office/drawing/2014/main" id="{C8FA7308-7FC1-1382-DD26-BE200AC945EA}"/>
              </a:ext>
            </a:extLst>
          </p:cNvPr>
          <p:cNvSpPr>
            <a:spLocks noGrp="1"/>
          </p:cNvSpPr>
          <p:nvPr>
            <p:ph idx="1"/>
          </p:nvPr>
        </p:nvSpPr>
        <p:spPr>
          <a:xfrm>
            <a:off x="1034946" y="2541956"/>
            <a:ext cx="8946541" cy="3484879"/>
          </a:xfrm>
        </p:spPr>
        <p:txBody>
          <a:bodyPr>
            <a:normAutofit/>
          </a:bodyPr>
          <a:lstStyle/>
          <a:p>
            <a:pPr>
              <a:lnSpc>
                <a:spcPct val="90000"/>
              </a:lnSpc>
            </a:pPr>
            <a:r>
              <a:rPr lang="cs-CZ" sz="1800" dirty="0">
                <a:latin typeface="Arial" panose="020B0604020202020204" pitchFamily="34" charset="0"/>
                <a:cs typeface="Arial" panose="020B0604020202020204" pitchFamily="34" charset="0"/>
              </a:rPr>
              <a:t>řádný výkon spravedlnosti a naplnění zásady právní jistoty; </a:t>
            </a:r>
          </a:p>
          <a:p>
            <a:pPr>
              <a:lnSpc>
                <a:spcPct val="90000"/>
              </a:lnSpc>
            </a:pPr>
            <a:r>
              <a:rPr lang="cs-CZ" sz="1800" dirty="0">
                <a:latin typeface="Arial" panose="020B0604020202020204" pitchFamily="34" charset="0"/>
                <a:cs typeface="Arial" panose="020B0604020202020204" pitchFamily="34" charset="0"/>
              </a:rPr>
              <a:t>účastníci řízení totiž mají nárok očekávat, že jednou daná pravidla budou respektována (viz rozsudek </a:t>
            </a:r>
            <a:r>
              <a:rPr lang="cs-CZ" sz="1800" b="1" dirty="0" err="1">
                <a:latin typeface="Arial" panose="020B0604020202020204" pitchFamily="34" charset="0"/>
                <a:cs typeface="Arial" panose="020B0604020202020204" pitchFamily="34" charset="0"/>
              </a:rPr>
              <a:t>ESLP</a:t>
            </a:r>
            <a:r>
              <a:rPr lang="cs-CZ" sz="1800" b="1" dirty="0">
                <a:latin typeface="Arial" panose="020B0604020202020204" pitchFamily="34" charset="0"/>
                <a:cs typeface="Arial" panose="020B0604020202020204" pitchFamily="34" charset="0"/>
              </a:rPr>
              <a:t> ze dne 15. 10. 2002 ve věci </a:t>
            </a:r>
            <a:r>
              <a:rPr lang="cs-CZ" sz="1800" b="1" dirty="0" err="1">
                <a:latin typeface="Arial" panose="020B0604020202020204" pitchFamily="34" charset="0"/>
                <a:cs typeface="Arial" panose="020B0604020202020204" pitchFamily="34" charset="0"/>
              </a:rPr>
              <a:t>Canete</a:t>
            </a:r>
            <a:r>
              <a:rPr lang="cs-CZ" sz="1800" b="1" dirty="0">
                <a:latin typeface="Arial" panose="020B0604020202020204" pitchFamily="34" charset="0"/>
                <a:cs typeface="Arial" panose="020B0604020202020204" pitchFamily="34" charset="0"/>
              </a:rPr>
              <a:t> de </a:t>
            </a:r>
            <a:r>
              <a:rPr lang="cs-CZ" sz="1800" b="1" dirty="0" err="1">
                <a:latin typeface="Arial" panose="020B0604020202020204" pitchFamily="34" charset="0"/>
                <a:cs typeface="Arial" panose="020B0604020202020204" pitchFamily="34" charset="0"/>
              </a:rPr>
              <a:t>Goni</a:t>
            </a:r>
            <a:r>
              <a:rPr lang="cs-CZ" sz="1800" b="1" dirty="0">
                <a:latin typeface="Arial" panose="020B0604020202020204" pitchFamily="34" charset="0"/>
                <a:cs typeface="Arial" panose="020B0604020202020204" pitchFamily="34" charset="0"/>
              </a:rPr>
              <a:t> proti Španělsku, č. stížnosti 55782/00, § 36</a:t>
            </a:r>
            <a:r>
              <a:rPr lang="cs-CZ" sz="1800" dirty="0">
                <a:latin typeface="Arial" panose="020B0604020202020204" pitchFamily="34" charset="0"/>
                <a:cs typeface="Arial" panose="020B0604020202020204" pitchFamily="34" charset="0"/>
              </a:rPr>
              <a:t>). </a:t>
            </a:r>
          </a:p>
          <a:p>
            <a:pPr>
              <a:lnSpc>
                <a:spcPct val="90000"/>
              </a:lnSpc>
            </a:pPr>
            <a:r>
              <a:rPr lang="cs-CZ" sz="1800" dirty="0">
                <a:latin typeface="Arial" panose="020B0604020202020204" pitchFamily="34" charset="0"/>
                <a:cs typeface="Arial" panose="020B0604020202020204" pitchFamily="34" charset="0"/>
              </a:rPr>
              <a:t>dodržování formalizovaných zákonných postupů je nezbytné; </a:t>
            </a:r>
          </a:p>
          <a:p>
            <a:pPr>
              <a:lnSpc>
                <a:spcPct val="90000"/>
              </a:lnSpc>
            </a:pPr>
            <a:r>
              <a:rPr lang="cs-CZ" sz="1800" dirty="0">
                <a:latin typeface="Arial" panose="020B0604020202020204" pitchFamily="34" charset="0"/>
                <a:cs typeface="Arial" panose="020B0604020202020204" pitchFamily="34" charset="0"/>
              </a:rPr>
              <a:t>omezuje libovůli soudů a zajišťuje rovnost zbraní účastníků řízení</a:t>
            </a:r>
          </a:p>
          <a:p>
            <a:pPr>
              <a:lnSpc>
                <a:spcPct val="90000"/>
              </a:lnSpc>
            </a:pPr>
            <a:r>
              <a:rPr lang="cs-CZ" sz="1800" dirty="0">
                <a:latin typeface="Arial" panose="020B0604020202020204" pitchFamily="34" charset="0"/>
                <a:cs typeface="Arial" panose="020B0604020202020204" pitchFamily="34" charset="0"/>
              </a:rPr>
              <a:t>efektivní rozhodnutí sporů v přiměřené lhůtě a respekt k soudům </a:t>
            </a:r>
          </a:p>
          <a:p>
            <a:pPr>
              <a:lnSpc>
                <a:spcPct val="90000"/>
              </a:lnSpc>
            </a:pPr>
            <a:r>
              <a:rPr lang="cs-CZ" sz="1800" dirty="0">
                <a:latin typeface="Arial" panose="020B0604020202020204" pitchFamily="34" charset="0"/>
                <a:cs typeface="Arial" panose="020B0604020202020204" pitchFamily="34" charset="0"/>
              </a:rPr>
              <a:t>rozsudek </a:t>
            </a:r>
            <a:r>
              <a:rPr lang="cs-CZ" sz="1800" b="1" dirty="0" err="1">
                <a:latin typeface="Arial" panose="020B0604020202020204" pitchFamily="34" charset="0"/>
                <a:cs typeface="Arial" panose="020B0604020202020204" pitchFamily="34" charset="0"/>
              </a:rPr>
              <a:t>ESLP</a:t>
            </a:r>
            <a:r>
              <a:rPr lang="cs-CZ" sz="1800" b="1" dirty="0">
                <a:latin typeface="Arial" panose="020B0604020202020204" pitchFamily="34" charset="0"/>
                <a:cs typeface="Arial" panose="020B0604020202020204" pitchFamily="34" charset="0"/>
              </a:rPr>
              <a:t> ze dne 5. 4. 2018 ve věci </a:t>
            </a:r>
            <a:r>
              <a:rPr lang="cs-CZ" sz="1800" b="1" dirty="0" err="1">
                <a:latin typeface="Arial" panose="020B0604020202020204" pitchFamily="34" charset="0"/>
                <a:cs typeface="Arial" panose="020B0604020202020204" pitchFamily="34" charset="0"/>
              </a:rPr>
              <a:t>Zubac</a:t>
            </a:r>
            <a:r>
              <a:rPr lang="cs-CZ" sz="1800" b="1" dirty="0">
                <a:latin typeface="Arial" panose="020B0604020202020204" pitchFamily="34" charset="0"/>
                <a:cs typeface="Arial" panose="020B0604020202020204" pitchFamily="34" charset="0"/>
              </a:rPr>
              <a:t> proti Chorvatsku, č. stížnosti 40160/12</a:t>
            </a:r>
            <a:endParaRPr lang="cs-CZ" sz="1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9258345"/>
      </p:ext>
    </p:extLst>
  </p:cSld>
  <p:clrMapOvr>
    <a:overrideClrMapping bg1="lt1" tx1="dk1" bg2="lt2" tx2="dk2" accent1="accent1" accent2="accent2" accent3="accent3" accent4="accent4" accent5="accent5" accent6="accent6" hlink="hlink" folHlink="folHlink"/>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a:t>
            </a:r>
          </a:p>
        </p:txBody>
      </p:sp>
      <p:sp>
        <p:nvSpPr>
          <p:cNvPr id="3" name="Zástupný symbol pro obsah 2"/>
          <p:cNvSpPr>
            <a:spLocks noGrp="1"/>
          </p:cNvSpPr>
          <p:nvPr>
            <p:ph idx="1"/>
          </p:nvPr>
        </p:nvSpPr>
        <p:spPr>
          <a:xfrm>
            <a:off x="1103312" y="2763520"/>
            <a:ext cx="8946541" cy="3484879"/>
          </a:xfrm>
        </p:spPr>
        <p:txBody>
          <a:bodyPr>
            <a:normAutofit/>
          </a:bodyPr>
          <a:lstStyle/>
          <a:p>
            <a:pPr>
              <a:lnSpc>
                <a:spcPct val="90000"/>
              </a:lnSpc>
            </a:pPr>
            <a:r>
              <a:rPr lang="cs-CZ"/>
              <a:t>Pan J.N. utrpěl zranění při dopravní nehodě. Konal pracovní cestu. Nehodu nezavinil, ale nebyl v době nehody připoután. </a:t>
            </a:r>
          </a:p>
          <a:p>
            <a:pPr>
              <a:lnSpc>
                <a:spcPct val="90000"/>
              </a:lnSpc>
            </a:pPr>
            <a:r>
              <a:rPr lang="cs-CZ"/>
              <a:t>Za zranění p. J.N. je odpovědný p. N.J., hrozí mu trestní stíhání pro ublížení na zdraví. Proti N.J. byla vznesena obžaloba. V době nehody řídil nákladní auto. Vozidlo patřilo jeho zaměstnavateli.</a:t>
            </a:r>
          </a:p>
          <a:p>
            <a:pPr>
              <a:lnSpc>
                <a:spcPct val="90000"/>
              </a:lnSpc>
            </a:pPr>
            <a:r>
              <a:rPr lang="cs-CZ"/>
              <a:t>Pan J.N. je po úrazu těžce postižen; je v invalidním důchodu; v době úrazu o něj pečovala manželka; nemohl pracovat; nemohl pečovat o svůj dům.</a:t>
            </a:r>
          </a:p>
          <a:p>
            <a:pPr>
              <a:lnSpc>
                <a:spcPct val="90000"/>
              </a:lnSpc>
            </a:pPr>
            <a:r>
              <a:rPr lang="cs-CZ"/>
              <a:t>Co může pan J.N. nárokovat?</a:t>
            </a:r>
          </a:p>
          <a:p>
            <a:pPr>
              <a:lnSpc>
                <a:spcPct val="90000"/>
              </a:lnSpc>
            </a:pPr>
            <a:r>
              <a:rPr lang="cs-CZ"/>
              <a:t>Kdo uhradí jeho nároky?</a:t>
            </a:r>
          </a:p>
          <a:p>
            <a:pPr>
              <a:lnSpc>
                <a:spcPct val="90000"/>
              </a:lnSpc>
            </a:pPr>
            <a:endParaRPr lang="cs-CZ"/>
          </a:p>
        </p:txBody>
      </p:sp>
    </p:spTree>
    <p:extLst>
      <p:ext uri="{BB962C8B-B14F-4D97-AF65-F5344CB8AC3E}">
        <p14:creationId xmlns:p14="http://schemas.microsoft.com/office/powerpoint/2010/main" val="2922862046"/>
      </p:ext>
    </p:extLst>
  </p:cSld>
  <p:clrMapOvr>
    <a:overrideClrMapping bg1="lt1" tx1="dk1" bg2="lt2" tx2="dk2" accent1="accent1" accent2="accent2" accent3="accent3" accent4="accent4" accent5="accent5" accent6="accent6" hlink="hlink" folHlink="folHlink"/>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33" name="Freeform: Shape 3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37EFB94B-D78E-44A3-99D9-586A1DAADB17}"/>
              </a:ext>
            </a:extLst>
          </p:cNvPr>
          <p:cNvSpPr>
            <a:spLocks noGrp="1"/>
          </p:cNvSpPr>
          <p:nvPr>
            <p:ph type="title"/>
          </p:nvPr>
        </p:nvSpPr>
        <p:spPr>
          <a:xfrm>
            <a:off x="653143" y="1645920"/>
            <a:ext cx="3522879" cy="4470821"/>
          </a:xfrm>
        </p:spPr>
        <p:txBody>
          <a:bodyPr vert="horz" lIns="91440" tIns="45720" rIns="91440" bIns="45720" rtlCol="0">
            <a:normAutofit/>
          </a:bodyPr>
          <a:lstStyle/>
          <a:p>
            <a:pPr algn="r"/>
            <a:r>
              <a:rPr lang="en-US" b="0" i="0" kern="1200">
                <a:solidFill>
                  <a:srgbClr val="FFFFFF"/>
                </a:solidFill>
                <a:latin typeface="+mj-lt"/>
                <a:ea typeface="+mj-ea"/>
                <a:cs typeface="+mj-cs"/>
              </a:rPr>
              <a:t>?</a:t>
            </a:r>
          </a:p>
        </p:txBody>
      </p:sp>
      <p:sp>
        <p:nvSpPr>
          <p:cNvPr id="3" name="Zástupný obsah 2">
            <a:extLst>
              <a:ext uri="{FF2B5EF4-FFF2-40B4-BE49-F238E27FC236}">
                <a16:creationId xmlns:a16="http://schemas.microsoft.com/office/drawing/2014/main" id="{AC53FD29-C0C1-4F26-A4BF-4EFEAF79CEDC}"/>
              </a:ext>
            </a:extLst>
          </p:cNvPr>
          <p:cNvSpPr>
            <a:spLocks noGrp="1"/>
          </p:cNvSpPr>
          <p:nvPr>
            <p:ph idx="1"/>
          </p:nvPr>
        </p:nvSpPr>
        <p:spPr>
          <a:xfrm>
            <a:off x="5204109" y="1645920"/>
            <a:ext cx="5919503" cy="4470821"/>
          </a:xfrm>
        </p:spPr>
        <p:txBody>
          <a:bodyPr vert="horz" lIns="91440" tIns="45720" rIns="91440" bIns="45720" rtlCol="0">
            <a:normAutofit/>
          </a:bodyPr>
          <a:lstStyle/>
          <a:p>
            <a:pPr marL="0" indent="0">
              <a:buNone/>
            </a:pPr>
            <a:r>
              <a:rPr lang="en-US" b="0" i="0" kern="1200" cap="all">
                <a:latin typeface="+mj-lt"/>
                <a:ea typeface="+mj-ea"/>
                <a:cs typeface="+mj-cs"/>
              </a:rPr>
              <a:t>Jaké předpisy budete potřebovat k vyřešení případu?</a:t>
            </a:r>
          </a:p>
        </p:txBody>
      </p:sp>
    </p:spTree>
    <p:extLst>
      <p:ext uri="{BB962C8B-B14F-4D97-AF65-F5344CB8AC3E}">
        <p14:creationId xmlns:p14="http://schemas.microsoft.com/office/powerpoint/2010/main" val="3272523466"/>
      </p:ext>
    </p:extLst>
  </p:cSld>
  <p:clrMapOvr>
    <a:overrideClrMapping bg1="lt1" tx1="dk1" bg2="lt2" tx2="dk2" accent1="accent1" accent2="accent2" accent3="accent3" accent4="accent4" accent5="accent5" accent6="accent6" hlink="hlink" folHlink="folHlink"/>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a:t> koho budete žalovat?</a:t>
            </a:r>
          </a:p>
          <a:p>
            <a:r>
              <a:rPr lang="cs-CZ"/>
              <a:t>Proč zaměstnavatele pana J.N. a z jakého titulu?</a:t>
            </a:r>
          </a:p>
          <a:p>
            <a:r>
              <a:rPr lang="cs-CZ"/>
              <a:t>Proč zaměstnavatele pana N.J. a z jakého titulu?</a:t>
            </a:r>
          </a:p>
          <a:p>
            <a:r>
              <a:rPr lang="cs-CZ"/>
              <a:t>Proč odpovědnostního pojistitele vozidla , které nehodu způsobilo a z jakého titulu?</a:t>
            </a:r>
          </a:p>
          <a:p>
            <a:r>
              <a:rPr lang="cs-CZ"/>
              <a:t>Budete nároky uplatňovat v trestním řízení vůči N.J.?</a:t>
            </a:r>
          </a:p>
          <a:p>
            <a:endParaRPr lang="cs-CZ"/>
          </a:p>
          <a:p>
            <a:pPr marL="0" indent="0">
              <a:buNone/>
            </a:pPr>
            <a:endParaRPr lang="cs-CZ"/>
          </a:p>
        </p:txBody>
      </p:sp>
    </p:spTree>
    <p:extLst>
      <p:ext uri="{BB962C8B-B14F-4D97-AF65-F5344CB8AC3E}">
        <p14:creationId xmlns:p14="http://schemas.microsoft.com/office/powerpoint/2010/main" val="1717674475"/>
      </p:ext>
    </p:extLst>
  </p:cSld>
  <p:clrMapOvr>
    <a:overrideClrMapping bg1="lt1" tx1="dk1" bg2="lt2" tx2="dk2" accent1="accent1" accent2="accent2" accent3="accent3" accent4="accent4" accent5="accent5" accent6="accent6" hlink="hlink" folHlink="folHlink"/>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2"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4" name="Freeform: Shape 23">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4" name="Nadpis 1"/>
          <p:cNvSpPr>
            <a:spLocks noGrp="1"/>
          </p:cNvSpPr>
          <p:nvPr>
            <p:ph type="title"/>
          </p:nvPr>
        </p:nvSpPr>
        <p:spPr>
          <a:xfrm>
            <a:off x="653143" y="1645920"/>
            <a:ext cx="3522879" cy="4470821"/>
          </a:xfrm>
        </p:spPr>
        <p:txBody>
          <a:bodyPr>
            <a:normAutofit/>
          </a:bodyPr>
          <a:lstStyle/>
          <a:p>
            <a:pPr algn="r"/>
            <a:r>
              <a:rPr lang="cs-CZ">
                <a:solidFill>
                  <a:srgbClr val="FFFFFF"/>
                </a:solidFill>
              </a:rPr>
              <a:t>?</a:t>
            </a:r>
          </a:p>
        </p:txBody>
      </p:sp>
      <p:sp>
        <p:nvSpPr>
          <p:cNvPr id="3" name="Zástupný symbol pro obsah 2"/>
          <p:cNvSpPr>
            <a:spLocks noGrp="1"/>
          </p:cNvSpPr>
          <p:nvPr>
            <p:ph idx="1"/>
          </p:nvPr>
        </p:nvSpPr>
        <p:spPr>
          <a:xfrm>
            <a:off x="5204109" y="1645920"/>
            <a:ext cx="5919503" cy="4470821"/>
          </a:xfrm>
        </p:spPr>
        <p:txBody>
          <a:bodyPr>
            <a:normAutofit/>
          </a:bodyPr>
          <a:lstStyle/>
          <a:p>
            <a:r>
              <a:rPr lang="cs-CZ" dirty="0"/>
              <a:t> Jak budete postupovat, když nebudete souhlasit s rozhodnutím  soudu? Jaké máte možnosti? </a:t>
            </a:r>
          </a:p>
          <a:p>
            <a:endParaRPr lang="en-US" dirty="0"/>
          </a:p>
        </p:txBody>
      </p:sp>
    </p:spTree>
    <p:extLst>
      <p:ext uri="{BB962C8B-B14F-4D97-AF65-F5344CB8AC3E}">
        <p14:creationId xmlns:p14="http://schemas.microsoft.com/office/powerpoint/2010/main" val="3161625483"/>
      </p:ext>
    </p:extLst>
  </p:cSld>
  <p:clrMapOvr>
    <a:overrideClrMapping bg1="lt1" tx1="dk1" bg2="lt2" tx2="dk2" accent1="accent1" accent2="accent2" accent3="accent3" accent4="accent4" accent5="accent5" accent6="accent6" hlink="hlink" folHlink="folHlink"/>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KAUZA PANA J.N.</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 Nárok bude uplatněn dle </a:t>
            </a:r>
            <a:r>
              <a:rPr lang="cs-CZ" dirty="0" err="1"/>
              <a:t>ZP</a:t>
            </a:r>
            <a:r>
              <a:rPr lang="cs-CZ" dirty="0"/>
              <a:t> </a:t>
            </a:r>
          </a:p>
          <a:p>
            <a:r>
              <a:rPr lang="cs-CZ" dirty="0"/>
              <a:t> Nárok bude uplatněn dle OZ</a:t>
            </a:r>
          </a:p>
          <a:p>
            <a:r>
              <a:rPr lang="cs-CZ" dirty="0"/>
              <a:t> Nárok bude uplatněn dle zákona o pojištění z odpovědnosti provozu motorového vozidla</a:t>
            </a:r>
          </a:p>
          <a:p>
            <a:r>
              <a:rPr lang="cs-CZ" dirty="0"/>
              <a:t>Bude možné nárok uplatnit v rámci trestního řízení?</a:t>
            </a:r>
          </a:p>
        </p:txBody>
      </p:sp>
    </p:spTree>
    <p:extLst>
      <p:ext uri="{BB962C8B-B14F-4D97-AF65-F5344CB8AC3E}">
        <p14:creationId xmlns:p14="http://schemas.microsoft.com/office/powerpoint/2010/main" val="4199377241"/>
      </p:ext>
    </p:extLst>
  </p:cSld>
  <p:clrMapOvr>
    <a:overrideClrMapping bg1="lt1" tx1="dk1" bg2="lt2" tx2="dk2" accent1="accent1" accent2="accent2" accent3="accent3" accent4="accent4" accent5="accent5" accent6="accent6" hlink="hlink" folHlink="folHlink"/>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POKRAČOVÁNÍ KAUZY PANA J.N.</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t>Zaměstnavatel dal panu </a:t>
            </a:r>
            <a:r>
              <a:rPr lang="cs-CZ" dirty="0" err="1"/>
              <a:t>J.N</a:t>
            </a:r>
            <a:r>
              <a:rPr lang="cs-CZ" dirty="0"/>
              <a:t>. výpověď dle </a:t>
            </a:r>
            <a:r>
              <a:rPr lang="cs-CZ" dirty="0" err="1"/>
              <a:t>ust</a:t>
            </a:r>
            <a:r>
              <a:rPr lang="cs-CZ" dirty="0"/>
              <a:t>. § 52 </a:t>
            </a:r>
            <a:r>
              <a:rPr lang="cs-CZ" dirty="0" err="1"/>
              <a:t>písm</a:t>
            </a:r>
            <a:r>
              <a:rPr lang="cs-CZ" dirty="0"/>
              <a:t> f) zákoníku práce z důvodu, že nesplňuje předpoklady pro výkon práce. </a:t>
            </a:r>
          </a:p>
          <a:p>
            <a:r>
              <a:rPr lang="cs-CZ" dirty="0"/>
              <a:t>Co panu </a:t>
            </a:r>
            <a:r>
              <a:rPr lang="cs-CZ" dirty="0" err="1"/>
              <a:t>J.N</a:t>
            </a:r>
            <a:r>
              <a:rPr lang="cs-CZ" dirty="0"/>
              <a:t>. poradíte?</a:t>
            </a:r>
          </a:p>
        </p:txBody>
      </p:sp>
    </p:spTree>
    <p:extLst>
      <p:ext uri="{BB962C8B-B14F-4D97-AF65-F5344CB8AC3E}">
        <p14:creationId xmlns:p14="http://schemas.microsoft.com/office/powerpoint/2010/main" val="1537229240"/>
      </p:ext>
    </p:extLst>
  </p:cSld>
  <p:clrMapOvr>
    <a:overrideClrMapping bg1="lt1" tx1="dk1" bg2="lt2" tx2="dk2" accent1="accent1" accent2="accent2" accent3="accent3" accent4="accent4" accent5="accent5" accent6="accent6" hlink="hlink" folHlink="folHlink"/>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a:solidFill>
                  <a:srgbClr val="FFFFFF"/>
                </a:solidFill>
              </a:rPr>
              <a:t>?</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latin typeface="Arial" panose="020B0604020202020204" pitchFamily="34" charset="0"/>
                <a:cs typeface="Arial" panose="020B0604020202020204" pitchFamily="34" charset="0"/>
              </a:rPr>
              <a:t>soud pana </a:t>
            </a:r>
            <a:r>
              <a:rPr lang="cs-CZ" dirty="0" err="1">
                <a:latin typeface="Arial" panose="020B0604020202020204" pitchFamily="34" charset="0"/>
                <a:cs typeface="Arial" panose="020B0604020202020204" pitchFamily="34" charset="0"/>
              </a:rPr>
              <a:t>J.N</a:t>
            </a:r>
            <a:r>
              <a:rPr lang="cs-CZ" dirty="0">
                <a:latin typeface="Arial" panose="020B0604020202020204" pitchFamily="34" charset="0"/>
                <a:cs typeface="Arial" panose="020B0604020202020204" pitchFamily="34" charset="0"/>
              </a:rPr>
              <a:t>. trval sedm let; je doba přiměřená?</a:t>
            </a:r>
          </a:p>
          <a:p>
            <a:r>
              <a:rPr lang="cs-CZ" b="1" dirty="0">
                <a:latin typeface="Arial" panose="020B0604020202020204" pitchFamily="34" charset="0"/>
                <a:cs typeface="Arial" panose="020B0604020202020204" pitchFamily="34" charset="0"/>
              </a:rPr>
              <a:t>Stanovisko </a:t>
            </a:r>
            <a:r>
              <a:rPr lang="cs-CZ" b="1" dirty="0" err="1">
                <a:latin typeface="Arial" panose="020B0604020202020204" pitchFamily="34" charset="0"/>
                <a:cs typeface="Arial" panose="020B0604020202020204" pitchFamily="34" charset="0"/>
              </a:rPr>
              <a:t>Cpjn</a:t>
            </a:r>
            <a:r>
              <a:rPr lang="cs-CZ" b="1" dirty="0">
                <a:latin typeface="Arial" panose="020B0604020202020204" pitchFamily="34" charset="0"/>
                <a:cs typeface="Arial" panose="020B0604020202020204" pitchFamily="34" charset="0"/>
              </a:rPr>
              <a:t> 206/2010</a:t>
            </a:r>
          </a:p>
          <a:p>
            <a:endParaRPr lang="cs-CZ" b="1" dirty="0">
              <a:latin typeface="Arial" panose="020B0604020202020204" pitchFamily="34" charset="0"/>
              <a:cs typeface="Arial" panose="020B0604020202020204" pitchFamily="34" charset="0"/>
            </a:endParaRPr>
          </a:p>
          <a:p>
            <a:r>
              <a:rPr lang="cs-CZ" b="1" dirty="0">
                <a:latin typeface="Arial" panose="020B0604020202020204" pitchFamily="34" charset="0"/>
                <a:cs typeface="Arial" panose="020B0604020202020204" pitchFamily="34" charset="0"/>
              </a:rPr>
              <a:t>Nález ÚS </a:t>
            </a:r>
            <a:r>
              <a:rPr lang="cs-CZ" b="1" dirty="0" err="1">
                <a:latin typeface="Arial" panose="020B0604020202020204" pitchFamily="34" charset="0"/>
                <a:cs typeface="Arial" panose="020B0604020202020204" pitchFamily="34" charset="0"/>
              </a:rPr>
              <a:t>Pl</a:t>
            </a:r>
            <a:r>
              <a:rPr lang="cs-CZ" b="1" dirty="0">
                <a:latin typeface="Arial" panose="020B0604020202020204" pitchFamily="34" charset="0"/>
                <a:cs typeface="Arial" panose="020B0604020202020204" pitchFamily="34" charset="0"/>
              </a:rPr>
              <a:t>. ÚS 26/25 ze dne 29. 9. 2025 </a:t>
            </a:r>
          </a:p>
          <a:p>
            <a:pPr marL="0" indent="0">
              <a:buNone/>
            </a:pPr>
            <a:endParaRPr lang="cs-CZ" dirty="0"/>
          </a:p>
        </p:txBody>
      </p:sp>
    </p:spTree>
    <p:extLst>
      <p:ext uri="{BB962C8B-B14F-4D97-AF65-F5344CB8AC3E}">
        <p14:creationId xmlns:p14="http://schemas.microsoft.com/office/powerpoint/2010/main" val="2429975672"/>
      </p:ext>
    </p:extLst>
  </p:cSld>
  <p:clrMapOvr>
    <a:overrideClrMapping bg1="lt1" tx1="dk1" bg2="lt2" tx2="dk2" accent1="accent1" accent2="accent2" accent3="accent3" accent4="accent4" accent5="accent5" accent6="accent6" hlink="hlink" folHlink="folHlink"/>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r>
              <a:rPr lang="cs-CZ" dirty="0">
                <a:solidFill>
                  <a:srgbClr val="FFFFFF"/>
                </a:solidFill>
              </a:rPr>
              <a:t>POKRAČOVÁNÍ KAUZY PANA </a:t>
            </a:r>
            <a:r>
              <a:rPr lang="cs-CZ" dirty="0" err="1">
                <a:solidFill>
                  <a:srgbClr val="FFFFFF"/>
                </a:solidFill>
              </a:rPr>
              <a:t>J.N</a:t>
            </a:r>
            <a:r>
              <a:rPr lang="cs-CZ" dirty="0">
                <a:solidFill>
                  <a:srgbClr val="FFFFFF"/>
                </a:solidFill>
              </a:rPr>
              <a:t>.</a:t>
            </a:r>
          </a:p>
        </p:txBody>
      </p:sp>
      <p:sp>
        <p:nvSpPr>
          <p:cNvPr id="3" name="Zástupný symbol pro obsah 2"/>
          <p:cNvSpPr>
            <a:spLocks noGrp="1"/>
          </p:cNvSpPr>
          <p:nvPr>
            <p:ph idx="1"/>
          </p:nvPr>
        </p:nvSpPr>
        <p:spPr>
          <a:xfrm>
            <a:off x="1103312" y="2763520"/>
            <a:ext cx="8946541" cy="3484879"/>
          </a:xfrm>
        </p:spPr>
        <p:txBody>
          <a:bodyPr>
            <a:normAutofit/>
          </a:bodyPr>
          <a:lstStyle/>
          <a:p>
            <a:r>
              <a:rPr lang="cs-CZ" dirty="0">
                <a:latin typeface="Arial" panose="020B0604020202020204" pitchFamily="34" charset="0"/>
                <a:cs typeface="Arial" panose="020B0604020202020204" pitchFamily="34" charset="0"/>
              </a:rPr>
              <a:t>Manželka pana </a:t>
            </a:r>
            <a:r>
              <a:rPr lang="cs-CZ" dirty="0" err="1">
                <a:latin typeface="Arial" panose="020B0604020202020204" pitchFamily="34" charset="0"/>
                <a:cs typeface="Arial" panose="020B0604020202020204" pitchFamily="34" charset="0"/>
              </a:rPr>
              <a:t>J.N</a:t>
            </a:r>
            <a:r>
              <a:rPr lang="cs-CZ" dirty="0">
                <a:latin typeface="Arial" panose="020B0604020202020204" pitchFamily="34" charset="0"/>
                <a:cs typeface="Arial" panose="020B0604020202020204" pitchFamily="34" charset="0"/>
              </a:rPr>
              <a:t>. se chce rozvést. </a:t>
            </a:r>
          </a:p>
          <a:p>
            <a:r>
              <a:rPr lang="cs-CZ" dirty="0">
                <a:latin typeface="Arial" panose="020B0604020202020204" pitchFamily="34" charset="0"/>
                <a:cs typeface="Arial" panose="020B0604020202020204" pitchFamily="34" charset="0"/>
              </a:rPr>
              <a:t>Mají nezletilé děti. </a:t>
            </a:r>
          </a:p>
          <a:p>
            <a:r>
              <a:rPr lang="cs-CZ" dirty="0">
                <a:latin typeface="Arial" panose="020B0604020202020204" pitchFamily="34" charset="0"/>
                <a:cs typeface="Arial" panose="020B0604020202020204" pitchFamily="34" charset="0"/>
              </a:rPr>
              <a:t>Pan </a:t>
            </a:r>
            <a:r>
              <a:rPr lang="cs-CZ" dirty="0" err="1">
                <a:latin typeface="Arial" panose="020B0604020202020204" pitchFamily="34" charset="0"/>
                <a:cs typeface="Arial" panose="020B0604020202020204" pitchFamily="34" charset="0"/>
              </a:rPr>
              <a:t>J.N</a:t>
            </a:r>
            <a:r>
              <a:rPr lang="cs-CZ" dirty="0">
                <a:latin typeface="Arial" panose="020B0604020202020204" pitchFamily="34" charset="0"/>
                <a:cs typeface="Arial" panose="020B0604020202020204" pitchFamily="34" charset="0"/>
              </a:rPr>
              <a:t>. se invalidní, není schopen se o sebe postarat. </a:t>
            </a:r>
          </a:p>
          <a:p>
            <a:r>
              <a:rPr lang="cs-CZ" dirty="0">
                <a:latin typeface="Arial" panose="020B0604020202020204" pitchFamily="34" charset="0"/>
                <a:cs typeface="Arial" panose="020B0604020202020204" pitchFamily="34" charset="0"/>
              </a:rPr>
              <a:t>Jaké možnosti přicházejí do úvahy?</a:t>
            </a:r>
          </a:p>
          <a:p>
            <a:endParaRPr lang="cs-CZ" dirty="0"/>
          </a:p>
        </p:txBody>
      </p:sp>
    </p:spTree>
    <p:extLst>
      <p:ext uri="{BB962C8B-B14F-4D97-AF65-F5344CB8AC3E}">
        <p14:creationId xmlns:p14="http://schemas.microsoft.com/office/powerpoint/2010/main" val="1722805292"/>
      </p:ext>
    </p:extLst>
  </p:cSld>
  <p:clrMapOvr>
    <a:overrideClrMapping bg1="lt1" tx1="dk1" bg2="lt2" tx2="dk2" accent1="accent1" accent2="accent2" accent3="accent3" accent4="accent4" accent5="accent5" accent6="accent6" hlink="hlink" folHlink="folHlink"/>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F74D89-E276-CB0F-F095-DEF965C4EDF1}"/>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DAFF6D8A-4FC5-021C-7E5C-3C5CBA0F8C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D1CBD7FA-828A-D11A-D10C-4D130C1B1B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3729185C-6F18-C58B-8A11-229491B818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CED6BC13-FA52-2FBB-FC4D-387C2D3CFD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8BFBF991-630B-5235-9648-1900FCD6A18E}"/>
              </a:ext>
            </a:extLst>
          </p:cNvPr>
          <p:cNvSpPr>
            <a:spLocks noGrp="1"/>
          </p:cNvSpPr>
          <p:nvPr>
            <p:ph type="title"/>
          </p:nvPr>
        </p:nvSpPr>
        <p:spPr>
          <a:xfrm>
            <a:off x="1103312" y="452718"/>
            <a:ext cx="8947522" cy="1400530"/>
          </a:xfrm>
        </p:spPr>
        <p:txBody>
          <a:bodyPr anchor="ctr">
            <a:normAutofit/>
          </a:bodyPr>
          <a:lstStyle/>
          <a:p>
            <a:r>
              <a:rPr lang="cs-CZ" dirty="0">
                <a:solidFill>
                  <a:srgbClr val="FFFFFF"/>
                </a:solidFill>
              </a:rPr>
              <a:t>POKRAČOVÁNÍ KAUZY PANA </a:t>
            </a:r>
            <a:r>
              <a:rPr lang="cs-CZ" dirty="0" err="1">
                <a:solidFill>
                  <a:srgbClr val="FFFFFF"/>
                </a:solidFill>
              </a:rPr>
              <a:t>J.N</a:t>
            </a:r>
            <a:r>
              <a:rPr lang="cs-CZ" dirty="0">
                <a:solidFill>
                  <a:srgbClr val="FFFFFF"/>
                </a:solidFill>
              </a:rPr>
              <a:t>.</a:t>
            </a:r>
          </a:p>
        </p:txBody>
      </p:sp>
      <p:sp>
        <p:nvSpPr>
          <p:cNvPr id="3" name="Zástupný symbol pro obsah 2">
            <a:extLst>
              <a:ext uri="{FF2B5EF4-FFF2-40B4-BE49-F238E27FC236}">
                <a16:creationId xmlns:a16="http://schemas.microsoft.com/office/drawing/2014/main" id="{5168E7B3-69FB-E03C-2FE5-AFC14631F32F}"/>
              </a:ext>
            </a:extLst>
          </p:cNvPr>
          <p:cNvSpPr>
            <a:spLocks noGrp="1"/>
          </p:cNvSpPr>
          <p:nvPr>
            <p:ph idx="1"/>
          </p:nvPr>
        </p:nvSpPr>
        <p:spPr>
          <a:xfrm>
            <a:off x="1103312" y="2763520"/>
            <a:ext cx="8946541" cy="3484879"/>
          </a:xfrm>
        </p:spPr>
        <p:txBody>
          <a:bodyPr>
            <a:normAutofit/>
          </a:bodyPr>
          <a:lstStyle/>
          <a:p>
            <a:r>
              <a:rPr lang="cs-CZ" dirty="0">
                <a:latin typeface="Arial" panose="020B0604020202020204" pitchFamily="34" charset="0"/>
                <a:cs typeface="Arial" panose="020B0604020202020204" pitchFamily="34" charset="0"/>
              </a:rPr>
              <a:t>požadavek řádného a přesvědčivého odůvodnění soudního rozhodnutí (srov. např. nálezy </a:t>
            </a:r>
            <a:r>
              <a:rPr lang="cs-CZ" dirty="0" err="1">
                <a:latin typeface="Arial" panose="020B0604020202020204" pitchFamily="34" charset="0"/>
                <a:cs typeface="Arial" panose="020B0604020202020204" pitchFamily="34" charset="0"/>
              </a:rPr>
              <a:t>sp</a:t>
            </a:r>
            <a:r>
              <a:rPr lang="cs-CZ" dirty="0">
                <a:latin typeface="Arial" panose="020B0604020202020204" pitchFamily="34" charset="0"/>
                <a:cs typeface="Arial" panose="020B0604020202020204" pitchFamily="34" charset="0"/>
              </a:rPr>
              <a:t>. zn. </a:t>
            </a:r>
            <a:r>
              <a:rPr lang="cs-CZ" b="1" dirty="0">
                <a:latin typeface="Arial" panose="020B0604020202020204" pitchFamily="34" charset="0"/>
                <a:cs typeface="Arial" panose="020B0604020202020204" pitchFamily="34" charset="0"/>
              </a:rPr>
              <a:t>I. ÚS 113/02 </a:t>
            </a:r>
            <a:r>
              <a:rPr lang="cs-CZ" dirty="0">
                <a:latin typeface="Arial" panose="020B0604020202020204" pitchFamily="34" charset="0"/>
                <a:cs typeface="Arial" panose="020B0604020202020204" pitchFamily="34" charset="0"/>
              </a:rPr>
              <a:t>ze dne 4. 9. 2002, </a:t>
            </a:r>
          </a:p>
          <a:p>
            <a:r>
              <a:rPr lang="cs-CZ" dirty="0" err="1">
                <a:latin typeface="Arial" panose="020B0604020202020204" pitchFamily="34" charset="0"/>
                <a:cs typeface="Arial" panose="020B0604020202020204" pitchFamily="34" charset="0"/>
              </a:rPr>
              <a:t>sp</a:t>
            </a:r>
            <a:r>
              <a:rPr lang="cs-CZ" dirty="0">
                <a:latin typeface="Arial" panose="020B0604020202020204" pitchFamily="34" charset="0"/>
                <a:cs typeface="Arial" panose="020B0604020202020204" pitchFamily="34" charset="0"/>
              </a:rPr>
              <a:t>. zn. </a:t>
            </a:r>
            <a:r>
              <a:rPr lang="cs-CZ" dirty="0" err="1">
                <a:latin typeface="Arial" panose="020B0604020202020204" pitchFamily="34" charset="0"/>
                <a:cs typeface="Arial" panose="020B0604020202020204" pitchFamily="34" charset="0"/>
              </a:rPr>
              <a:t>Pl</a:t>
            </a:r>
            <a:r>
              <a:rPr lang="cs-CZ" dirty="0">
                <a:latin typeface="Arial" panose="020B0604020202020204" pitchFamily="34" charset="0"/>
                <a:cs typeface="Arial" panose="020B0604020202020204" pitchFamily="34" charset="0"/>
              </a:rPr>
              <a:t>. ÚS 1/03 ze dne 11. 2. 2004 či </a:t>
            </a:r>
            <a:r>
              <a:rPr lang="cs-CZ" dirty="0" err="1">
                <a:latin typeface="Arial" panose="020B0604020202020204" pitchFamily="34" charset="0"/>
                <a:cs typeface="Arial" panose="020B0604020202020204" pitchFamily="34" charset="0"/>
              </a:rPr>
              <a:t>sp</a:t>
            </a:r>
            <a:r>
              <a:rPr lang="cs-CZ" dirty="0">
                <a:latin typeface="Arial" panose="020B0604020202020204" pitchFamily="34" charset="0"/>
                <a:cs typeface="Arial" panose="020B0604020202020204" pitchFamily="34" charset="0"/>
              </a:rPr>
              <a:t>. zn. III. ÚS 405/03 ze dne 23. 2. 2006;</a:t>
            </a:r>
          </a:p>
          <a:p>
            <a:r>
              <a:rPr lang="cs-CZ" dirty="0">
                <a:latin typeface="Arial" panose="020B0604020202020204" pitchFamily="34" charset="0"/>
                <a:cs typeface="Arial" panose="020B0604020202020204" pitchFamily="34" charset="0"/>
              </a:rPr>
              <a:t>požadavek  zesílen v řízeních o úpravě výchovných poměrů k nezletilým;</a:t>
            </a:r>
          </a:p>
          <a:p>
            <a:r>
              <a:rPr lang="cs-CZ" dirty="0">
                <a:latin typeface="Arial" panose="020B0604020202020204" pitchFamily="34" charset="0"/>
                <a:cs typeface="Arial" panose="020B0604020202020204" pitchFamily="34" charset="0"/>
              </a:rPr>
              <a:t>obecná povinnost soudů rozhodovat </a:t>
            </a:r>
            <a:r>
              <a:rPr lang="cs-CZ" b="1" dirty="0">
                <a:latin typeface="Arial" panose="020B0604020202020204" pitchFamily="34" charset="0"/>
                <a:cs typeface="Arial" panose="020B0604020202020204" pitchFamily="34" charset="0"/>
              </a:rPr>
              <a:t>v nejlepším zájmu dítěte  </a:t>
            </a:r>
            <a:r>
              <a:rPr lang="cs-CZ" dirty="0">
                <a:latin typeface="Arial" panose="020B0604020202020204" pitchFamily="34" charset="0"/>
                <a:cs typeface="Arial" panose="020B0604020202020204" pitchFamily="34" charset="0"/>
              </a:rPr>
              <a:t>nález </a:t>
            </a:r>
            <a:r>
              <a:rPr lang="cs-CZ" dirty="0" err="1">
                <a:latin typeface="Arial" panose="020B0604020202020204" pitchFamily="34" charset="0"/>
                <a:cs typeface="Arial" panose="020B0604020202020204" pitchFamily="34" charset="0"/>
              </a:rPr>
              <a:t>sp</a:t>
            </a:r>
            <a:r>
              <a:rPr lang="cs-CZ" dirty="0">
                <a:latin typeface="Arial" panose="020B0604020202020204" pitchFamily="34" charset="0"/>
                <a:cs typeface="Arial" panose="020B0604020202020204" pitchFamily="34" charset="0"/>
              </a:rPr>
              <a:t>. zn. </a:t>
            </a:r>
            <a:r>
              <a:rPr lang="cs-CZ" b="1" dirty="0">
                <a:latin typeface="Arial" panose="020B0604020202020204" pitchFamily="34" charset="0"/>
                <a:cs typeface="Arial" panose="020B0604020202020204" pitchFamily="34" charset="0"/>
              </a:rPr>
              <a:t>II. ÚS 4189/18 ze dne 2. 12. 2019</a:t>
            </a:r>
            <a:r>
              <a:rPr lang="cs-CZ" dirty="0">
                <a:latin typeface="Arial" panose="020B0604020202020204" pitchFamily="34" charset="0"/>
                <a:cs typeface="Arial" panose="020B0604020202020204" pitchFamily="34" charset="0"/>
              </a:rPr>
              <a:t>, bod 17</a:t>
            </a:r>
          </a:p>
          <a:p>
            <a:endParaRPr lang="cs-CZ" dirty="0">
              <a:latin typeface="Arial" panose="020B0604020202020204" pitchFamily="34" charset="0"/>
              <a:cs typeface="Arial" panose="020B0604020202020204" pitchFamily="34" charset="0"/>
            </a:endParaRPr>
          </a:p>
          <a:p>
            <a:r>
              <a:rPr lang="cs-CZ" dirty="0">
                <a:latin typeface="Arial" panose="020B0604020202020204" pitchFamily="34" charset="0"/>
                <a:cs typeface="Arial" panose="020B0604020202020204" pitchFamily="34" charset="0"/>
              </a:rPr>
              <a:t> </a:t>
            </a:r>
            <a:endParaRPr lang="cs-CZ" dirty="0"/>
          </a:p>
        </p:txBody>
      </p:sp>
    </p:spTree>
    <p:extLst>
      <p:ext uri="{BB962C8B-B14F-4D97-AF65-F5344CB8AC3E}">
        <p14:creationId xmlns:p14="http://schemas.microsoft.com/office/powerpoint/2010/main" val="3203624115"/>
      </p:ext>
    </p:extLst>
  </p:cSld>
  <p:clrMapOvr>
    <a:overrideClrMapping bg1="lt1" tx1="dk1" bg2="lt2" tx2="dk2" accent1="accent1" accent2="accent2" accent3="accent3" accent4="accent4" accent5="accent5" accent6="accent6" hlink="hlink" folHlink="folHlink"/>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p:cNvSpPr>
            <a:spLocks noGrp="1"/>
          </p:cNvSpPr>
          <p:nvPr>
            <p:ph type="title"/>
          </p:nvPr>
        </p:nvSpPr>
        <p:spPr>
          <a:xfrm>
            <a:off x="1103312" y="452718"/>
            <a:ext cx="8947522" cy="1400530"/>
          </a:xfrm>
        </p:spPr>
        <p:txBody>
          <a:bodyPr anchor="ctr">
            <a:normAutofit/>
          </a:bodyPr>
          <a:lstStyle/>
          <a:p>
            <a:endParaRPr lang="cs-CZ" dirty="0">
              <a:solidFill>
                <a:srgbClr val="FFFFFF"/>
              </a:solidFill>
            </a:endParaRPr>
          </a:p>
        </p:txBody>
      </p:sp>
      <p:sp>
        <p:nvSpPr>
          <p:cNvPr id="3" name="Zástupný symbol pro obsah 2"/>
          <p:cNvSpPr>
            <a:spLocks noGrp="1"/>
          </p:cNvSpPr>
          <p:nvPr>
            <p:ph idx="1"/>
          </p:nvPr>
        </p:nvSpPr>
        <p:spPr>
          <a:xfrm>
            <a:off x="1103312" y="2763520"/>
            <a:ext cx="8946541" cy="3484879"/>
          </a:xfrm>
        </p:spPr>
        <p:txBody>
          <a:bodyPr>
            <a:normAutofit/>
          </a:bodyPr>
          <a:lstStyle/>
          <a:p>
            <a:pPr algn="just">
              <a:buFontTx/>
              <a:buChar char="-"/>
            </a:pPr>
            <a:r>
              <a:rPr lang="cs-CZ" dirty="0"/>
              <a:t>smluvní volnost (výživné tenisty nález </a:t>
            </a:r>
            <a:r>
              <a:rPr lang="pl-PL" b="1" dirty="0"/>
              <a:t>IV. ÚS 797/20</a:t>
            </a:r>
            <a:r>
              <a:rPr lang="pl-PL" dirty="0"/>
              <a:t>)</a:t>
            </a:r>
          </a:p>
          <a:p>
            <a:pPr algn="just">
              <a:buFontTx/>
              <a:buChar char="-"/>
            </a:pPr>
            <a:r>
              <a:rPr lang="pl-PL" dirty="0"/>
              <a:t>v zájmu dítěte je rovnocenná péče obou rodičů – pravidlo, výjimky je třeba odůvodnit (</a:t>
            </a:r>
            <a:r>
              <a:rPr lang="cs-CZ" dirty="0"/>
              <a:t>nález </a:t>
            </a:r>
            <a:r>
              <a:rPr lang="cs-CZ" b="1" cap="small" dirty="0">
                <a:cs typeface="Times New Roman" panose="02020603050405020304" pitchFamily="18" charset="0"/>
              </a:rPr>
              <a:t>I. ÚS 153/16 </a:t>
            </a:r>
            <a:r>
              <a:rPr lang="cs-CZ" cap="small" dirty="0">
                <a:cs typeface="Times New Roman" panose="02020603050405020304" pitchFamily="18" charset="0"/>
              </a:rPr>
              <a:t>ze dne 26. 7. 2016)</a:t>
            </a:r>
            <a:endParaRPr lang="pl-PL" dirty="0"/>
          </a:p>
          <a:p>
            <a:pPr algn="just">
              <a:buFontTx/>
              <a:buChar char="-"/>
            </a:pPr>
            <a:r>
              <a:rPr lang="pl-PL" dirty="0"/>
              <a:t>rovnoměrné rozdělení práv i povinností mezi oba rodiče (místo přebírání, náklady styku - nález </a:t>
            </a:r>
            <a:r>
              <a:rPr lang="pl-PL" b="1" dirty="0"/>
              <a:t>sp. zn. IV. ÚS 4156/19</a:t>
            </a:r>
            <a:r>
              <a:rPr lang="pl-PL" dirty="0"/>
              <a:t>)</a:t>
            </a:r>
            <a:endParaRPr lang="pl-PL" b="1" dirty="0"/>
          </a:p>
          <a:p>
            <a:endParaRPr lang="cs-CZ" dirty="0"/>
          </a:p>
        </p:txBody>
      </p:sp>
    </p:spTree>
    <p:extLst>
      <p:ext uri="{BB962C8B-B14F-4D97-AF65-F5344CB8AC3E}">
        <p14:creationId xmlns:p14="http://schemas.microsoft.com/office/powerpoint/2010/main" val="1769431981"/>
      </p:ext>
    </p:extLst>
  </p:cSld>
  <p:clrMapOvr>
    <a:overrideClrMapping bg1="lt1" tx1="dk1" bg2="lt2" tx2="dk2" accent1="accent1" accent2="accent2" accent3="accent3" accent4="accent4" accent5="accent5" accent6="accent6" hlink="hlink" folHlink="folHlink"/>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10C0D2AA-88F1-463B-85F2-8935A665CE09}"/>
              </a:ext>
            </a:extLst>
          </p:cNvPr>
          <p:cNvSpPr>
            <a:spLocks noGrp="1"/>
          </p:cNvSpPr>
          <p:nvPr>
            <p:ph type="title"/>
          </p:nvPr>
        </p:nvSpPr>
        <p:spPr>
          <a:xfrm>
            <a:off x="1103312" y="452718"/>
            <a:ext cx="8947522" cy="1400530"/>
          </a:xfrm>
        </p:spPr>
        <p:txBody>
          <a:bodyPr anchor="ctr">
            <a:normAutofit/>
          </a:bodyPr>
          <a:lstStyle/>
          <a:p>
            <a:endParaRPr lang="cs-CZ" dirty="0">
              <a:solidFill>
                <a:srgbClr val="FFFFFF"/>
              </a:solidFill>
            </a:endParaRPr>
          </a:p>
        </p:txBody>
      </p:sp>
      <p:sp>
        <p:nvSpPr>
          <p:cNvPr id="3" name="Zástupný obsah 2">
            <a:extLst>
              <a:ext uri="{FF2B5EF4-FFF2-40B4-BE49-F238E27FC236}">
                <a16:creationId xmlns:a16="http://schemas.microsoft.com/office/drawing/2014/main" id="{C145DC92-1FC6-44CD-8296-4860D3F01BAC}"/>
              </a:ext>
            </a:extLst>
          </p:cNvPr>
          <p:cNvSpPr>
            <a:spLocks noGrp="1"/>
          </p:cNvSpPr>
          <p:nvPr>
            <p:ph idx="1"/>
          </p:nvPr>
        </p:nvSpPr>
        <p:spPr>
          <a:xfrm>
            <a:off x="1103312" y="2763520"/>
            <a:ext cx="8946541" cy="3484879"/>
          </a:xfrm>
        </p:spPr>
        <p:txBody>
          <a:bodyPr>
            <a:normAutofit/>
          </a:bodyPr>
          <a:lstStyle/>
          <a:p>
            <a:pPr algn="just">
              <a:buFontTx/>
              <a:buChar char="-"/>
            </a:pPr>
            <a:r>
              <a:rPr lang="cs-CZ" dirty="0"/>
              <a:t>úplné oddělení rodiče od dítěte je nejkrajnější řešení (vazba, VT, domácí násilí) – asistovaný styk (např. nález </a:t>
            </a:r>
            <a:r>
              <a:rPr lang="cs-CZ" dirty="0" err="1"/>
              <a:t>sp</a:t>
            </a:r>
            <a:r>
              <a:rPr lang="cs-CZ" dirty="0"/>
              <a:t>. zn. </a:t>
            </a:r>
            <a:r>
              <a:rPr lang="cs-CZ" b="1" cap="small" dirty="0"/>
              <a:t>I. ÚS 1079/17</a:t>
            </a:r>
            <a:r>
              <a:rPr lang="cs-CZ" cap="small" dirty="0"/>
              <a:t>) </a:t>
            </a:r>
            <a:endParaRPr lang="cs-CZ" dirty="0"/>
          </a:p>
          <a:p>
            <a:pPr algn="just">
              <a:buFontTx/>
              <a:buChar char="-"/>
            </a:pPr>
            <a:r>
              <a:rPr lang="cs-CZ" dirty="0"/>
              <a:t>ústavní péče až na posledním místě (</a:t>
            </a:r>
            <a:r>
              <a:rPr lang="pl-PL" dirty="0"/>
              <a:t>nález </a:t>
            </a:r>
            <a:r>
              <a:rPr lang="pl-PL" b="1" dirty="0"/>
              <a:t>sp. zn. IV. ÚS 412/22</a:t>
            </a:r>
            <a:r>
              <a:rPr lang="pl-PL" dirty="0"/>
              <a:t> – izolace v DÚ)</a:t>
            </a:r>
          </a:p>
          <a:p>
            <a:pPr algn="just">
              <a:buFontTx/>
              <a:buChar char="-"/>
            </a:pPr>
            <a:r>
              <a:rPr lang="pl-PL" dirty="0"/>
              <a:t>participace dětí – stále aktivnější vysvětlování jejich situace (</a:t>
            </a:r>
            <a:r>
              <a:rPr lang="cs-CZ" dirty="0"/>
              <a:t>nález </a:t>
            </a:r>
            <a:r>
              <a:rPr lang="cs-CZ" dirty="0" err="1"/>
              <a:t>sp</a:t>
            </a:r>
            <a:r>
              <a:rPr lang="cs-CZ" dirty="0"/>
              <a:t>. zn. </a:t>
            </a:r>
            <a:r>
              <a:rPr lang="cs-CZ" b="1" cap="small" dirty="0"/>
              <a:t>IV. ÚS 3749/17 – N.P. 7 </a:t>
            </a:r>
            <a:r>
              <a:rPr lang="cs-CZ" dirty="0"/>
              <a:t>let</a:t>
            </a:r>
            <a:r>
              <a:rPr lang="cs-CZ" b="1" cap="small" dirty="0"/>
              <a:t>) </a:t>
            </a:r>
          </a:p>
          <a:p>
            <a:endParaRPr lang="cs-CZ" dirty="0"/>
          </a:p>
        </p:txBody>
      </p:sp>
    </p:spTree>
    <p:extLst>
      <p:ext uri="{BB962C8B-B14F-4D97-AF65-F5344CB8AC3E}">
        <p14:creationId xmlns:p14="http://schemas.microsoft.com/office/powerpoint/2010/main" val="2553030507"/>
      </p:ext>
    </p:extLst>
  </p:cSld>
  <p:clrMapOvr>
    <a:overrideClrMapping bg1="lt1" tx1="dk1" bg2="lt2" tx2="dk2" accent1="accent1" accent2="accent2" accent3="accent3" accent4="accent4" accent5="accent5" accent6="accent6" hlink="hlink" folHlink="folHlink"/>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1" name="Rectangle 2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25" name="Freeform: Shape 2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txBody>
          <a:bodyPr/>
          <a:lstStyle/>
          <a:p>
            <a:endParaRPr lang="cs-CZ"/>
          </a:p>
        </p:txBody>
      </p:sp>
      <p:sp>
        <p:nvSpPr>
          <p:cNvPr id="2" name="Nadpis 1">
            <a:extLst>
              <a:ext uri="{FF2B5EF4-FFF2-40B4-BE49-F238E27FC236}">
                <a16:creationId xmlns:a16="http://schemas.microsoft.com/office/drawing/2014/main" id="{10C0D2AA-88F1-463B-85F2-8935A665CE09}"/>
              </a:ext>
            </a:extLst>
          </p:cNvPr>
          <p:cNvSpPr>
            <a:spLocks noGrp="1"/>
          </p:cNvSpPr>
          <p:nvPr>
            <p:ph type="title"/>
          </p:nvPr>
        </p:nvSpPr>
        <p:spPr>
          <a:xfrm>
            <a:off x="1103312" y="452718"/>
            <a:ext cx="8947522" cy="1400530"/>
          </a:xfrm>
        </p:spPr>
        <p:txBody>
          <a:bodyPr anchor="ctr">
            <a:normAutofit/>
          </a:bodyPr>
          <a:lstStyle/>
          <a:p>
            <a:endParaRPr lang="cs-CZ" dirty="0">
              <a:solidFill>
                <a:srgbClr val="FFFFFF"/>
              </a:solidFill>
            </a:endParaRPr>
          </a:p>
        </p:txBody>
      </p:sp>
      <p:sp>
        <p:nvSpPr>
          <p:cNvPr id="3" name="Zástupný obsah 2">
            <a:extLst>
              <a:ext uri="{FF2B5EF4-FFF2-40B4-BE49-F238E27FC236}">
                <a16:creationId xmlns:a16="http://schemas.microsoft.com/office/drawing/2014/main" id="{C145DC92-1FC6-44CD-8296-4860D3F01BAC}"/>
              </a:ext>
            </a:extLst>
          </p:cNvPr>
          <p:cNvSpPr>
            <a:spLocks noGrp="1"/>
          </p:cNvSpPr>
          <p:nvPr>
            <p:ph idx="1"/>
          </p:nvPr>
        </p:nvSpPr>
        <p:spPr>
          <a:xfrm>
            <a:off x="1103312" y="2587999"/>
            <a:ext cx="8946541" cy="3484879"/>
          </a:xfrm>
        </p:spPr>
        <p:txBody>
          <a:bodyPr>
            <a:normAutofit fontScale="92500"/>
          </a:bodyPr>
          <a:lstStyle/>
          <a:p>
            <a:pPr marL="109728" indent="0">
              <a:buNone/>
            </a:pPr>
            <a:r>
              <a:rPr lang="cs-CZ" sz="2200" b="1" cap="small" dirty="0">
                <a:latin typeface="Arial" panose="020B0604020202020204" pitchFamily="34" charset="0"/>
                <a:cs typeface="Arial" panose="020B0604020202020204" pitchFamily="34" charset="0"/>
              </a:rPr>
              <a:t>Usnesení Ústavního soudu </a:t>
            </a:r>
            <a:r>
              <a:rPr lang="cs-CZ" sz="2200" b="1" cap="small" dirty="0" err="1">
                <a:latin typeface="Arial" panose="020B0604020202020204" pitchFamily="34" charset="0"/>
                <a:cs typeface="Arial" panose="020B0604020202020204" pitchFamily="34" charset="0"/>
              </a:rPr>
              <a:t>sp</a:t>
            </a:r>
            <a:r>
              <a:rPr lang="cs-CZ" sz="2200" b="1" cap="small" dirty="0">
                <a:latin typeface="Arial" panose="020B0604020202020204" pitchFamily="34" charset="0"/>
                <a:cs typeface="Arial" panose="020B0604020202020204" pitchFamily="34" charset="0"/>
              </a:rPr>
              <a:t>. zn. II. ÚS 3887/19 </a:t>
            </a:r>
            <a:r>
              <a:rPr lang="pl-PL" sz="2200" b="1" cap="small" dirty="0">
                <a:latin typeface="Arial" panose="020B0604020202020204" pitchFamily="34" charset="0"/>
                <a:cs typeface="Arial" panose="020B0604020202020204" pitchFamily="34" charset="0"/>
              </a:rPr>
              <a:t>ze dne 28. 4. 2020</a:t>
            </a:r>
            <a:r>
              <a:rPr lang="cs-CZ" sz="2200" b="1" cap="small" dirty="0">
                <a:latin typeface="Arial" panose="020B0604020202020204" pitchFamily="34" charset="0"/>
                <a:cs typeface="Arial" panose="020B0604020202020204" pitchFamily="34" charset="0"/>
              </a:rPr>
              <a:t>: </a:t>
            </a:r>
          </a:p>
          <a:p>
            <a:endParaRPr lang="cs-CZ" dirty="0">
              <a:latin typeface="Arial" panose="020B0604020202020204" pitchFamily="34" charset="0"/>
              <a:cs typeface="Arial" panose="020B0604020202020204" pitchFamily="34" charset="0"/>
            </a:endParaRPr>
          </a:p>
          <a:p>
            <a:pPr marL="109728" indent="0" algn="just">
              <a:buNone/>
            </a:pPr>
            <a:r>
              <a:rPr lang="cs-CZ" i="1" dirty="0">
                <a:latin typeface="Arial" panose="020B0604020202020204" pitchFamily="34" charset="0"/>
                <a:cs typeface="Arial" panose="020B0604020202020204" pitchFamily="34" charset="0"/>
              </a:rPr>
              <a:t>„Odmítnutí návrhu na nařízení předběžného opatření v řízení podle § 466 písm. j) zákona č. 292/2013 Sb., o zvláštních řízeních soudních, ve věcech pro nezletilé dítě významných, na nichž se rodiče nemohou dohodnout, z důvodu nesložení jistoty podle § 3 zákona o zvláštních řízeních soudních ve spojení s § 75b odst. 1 občanského soudního řádu, aniž by byla dána některá z výjimek z této povinnosti podle § 75b odst. 3 písm. d) a e) občanského soudního řádu, nezakládá porušení základního práva rodiče, který takovýto návrh podal, na soudní ochranu podle čl. 36 odst. 1 Listiny základních práv a svobod.“</a:t>
            </a:r>
            <a:endParaRPr lang="cs-CZ" dirty="0">
              <a:latin typeface="Arial" panose="020B0604020202020204" pitchFamily="34" charset="0"/>
              <a:cs typeface="Arial" panose="020B0604020202020204" pitchFamily="34" charset="0"/>
            </a:endParaRPr>
          </a:p>
          <a:p>
            <a:endParaRPr lang="cs-CZ" dirty="0"/>
          </a:p>
        </p:txBody>
      </p:sp>
    </p:spTree>
    <p:extLst>
      <p:ext uri="{BB962C8B-B14F-4D97-AF65-F5344CB8AC3E}">
        <p14:creationId xmlns:p14="http://schemas.microsoft.com/office/powerpoint/2010/main" val="1487229279"/>
      </p:ext>
    </p:extLst>
  </p:cSld>
  <p:clrMapOvr>
    <a:overrideClrMapping bg1="lt1" tx1="dk1" bg2="lt2" tx2="dk2" accent1="accent1" accent2="accent2" accent3="accent3" accent4="accent4" accent5="accent5" accent6="accent6" hlink="hlink" folHlink="folHlink"/>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052BEFF1-896C-45B1-B02C-96A6A1BC38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BB237A14-61B1-4C00-A670-5D8D68A86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3" name="Freeform: Shape 22">
            <a:extLst>
              <a:ext uri="{FF2B5EF4-FFF2-40B4-BE49-F238E27FC236}">
                <a16:creationId xmlns:a16="http://schemas.microsoft.com/office/drawing/2014/main" id="{8598F259-6F54-47A3-8D13-1603D786A3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0BA768A8-4FED-4ED8-9E46-6BE72188EC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p:cNvSpPr>
            <a:spLocks noGrp="1"/>
          </p:cNvSpPr>
          <p:nvPr>
            <p:ph type="title"/>
          </p:nvPr>
        </p:nvSpPr>
        <p:spPr>
          <a:xfrm>
            <a:off x="653143" y="1645920"/>
            <a:ext cx="3522879" cy="4470821"/>
          </a:xfrm>
        </p:spPr>
        <p:txBody>
          <a:bodyPr>
            <a:normAutofit/>
          </a:bodyPr>
          <a:lstStyle/>
          <a:p>
            <a:pPr algn="r"/>
            <a:r>
              <a:rPr lang="cs-CZ">
                <a:solidFill>
                  <a:srgbClr val="FFFFFF"/>
                </a:solidFill>
              </a:rPr>
              <a:t>?</a:t>
            </a:r>
          </a:p>
        </p:txBody>
      </p:sp>
      <p:sp>
        <p:nvSpPr>
          <p:cNvPr id="3" name="Zástupný symbol pro obsah 2"/>
          <p:cNvSpPr>
            <a:spLocks noGrp="1"/>
          </p:cNvSpPr>
          <p:nvPr>
            <p:ph idx="1"/>
          </p:nvPr>
        </p:nvSpPr>
        <p:spPr>
          <a:xfrm>
            <a:off x="5204109" y="1645920"/>
            <a:ext cx="5919503" cy="4470821"/>
          </a:xfrm>
        </p:spPr>
        <p:txBody>
          <a:bodyPr>
            <a:normAutofit/>
          </a:bodyPr>
          <a:lstStyle/>
          <a:p>
            <a:r>
              <a:rPr lang="cs-CZ" dirty="0"/>
              <a:t> </a:t>
            </a:r>
            <a:r>
              <a:rPr lang="cs-CZ" dirty="0">
                <a:latin typeface="Arial" panose="020B0604020202020204" pitchFamily="34" charset="0"/>
                <a:cs typeface="Arial" panose="020B0604020202020204" pitchFamily="34" charset="0"/>
              </a:rPr>
              <a:t>Jak budete postupovat, když nebudete souhlasit s rozhodnutím opatrovnického soudu? Jaké máte možnosti? </a:t>
            </a:r>
          </a:p>
          <a:p>
            <a:pPr marL="0" indent="0">
              <a:buNone/>
            </a:pPr>
            <a:endParaRPr lang="cs-CZ" b="1" dirty="0"/>
          </a:p>
        </p:txBody>
      </p:sp>
    </p:spTree>
    <p:extLst>
      <p:ext uri="{BB962C8B-B14F-4D97-AF65-F5344CB8AC3E}">
        <p14:creationId xmlns:p14="http://schemas.microsoft.com/office/powerpoint/2010/main" val="149754145"/>
      </p:ext>
    </p:extLst>
  </p:cSld>
  <p:clrMapOvr>
    <a:overrideClrMapping bg1="lt1" tx1="dk1" bg2="lt2" tx2="dk2" accent1="accent1" accent2="accent2" accent3="accent3" accent4="accent4" accent5="accent5" accent6="accent6" hlink="hlink" folHlink="folHlink"/>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1DEB7A80-832F-6B02-E0A4-18D8489BCB1D}"/>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6A002350-2713-0DE9-8922-049360904A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1" name="Freeform 36">
            <a:extLst>
              <a:ext uri="{FF2B5EF4-FFF2-40B4-BE49-F238E27FC236}">
                <a16:creationId xmlns:a16="http://schemas.microsoft.com/office/drawing/2014/main" id="{7445A115-2410-924C-145F-71A16AE578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4637" y="0"/>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2">
              <a:alpha val="20000"/>
            </a:schemeClr>
          </a:solidFill>
          <a:ln>
            <a:noFill/>
          </a:ln>
        </p:spPr>
        <p:txBody>
          <a:bodyPr rtlCol="0" anchor="ctr"/>
          <a:lstStyle/>
          <a:p>
            <a:pPr algn="ctr"/>
            <a:endParaRPr lang="en-US"/>
          </a:p>
        </p:txBody>
      </p:sp>
      <p:sp>
        <p:nvSpPr>
          <p:cNvPr id="23" name="Freeform: Shape 22">
            <a:extLst>
              <a:ext uri="{FF2B5EF4-FFF2-40B4-BE49-F238E27FC236}">
                <a16:creationId xmlns:a16="http://schemas.microsoft.com/office/drawing/2014/main" id="{9BB5BA08-CC41-93C1-6084-00164581E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990911"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7E07DE-E4D8-756A-3700-047FF77FD5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sp>
        <p:nvSpPr>
          <p:cNvPr id="2" name="Nadpis 1">
            <a:extLst>
              <a:ext uri="{FF2B5EF4-FFF2-40B4-BE49-F238E27FC236}">
                <a16:creationId xmlns:a16="http://schemas.microsoft.com/office/drawing/2014/main" id="{5CA199C4-F994-66BB-9F07-C50403F9CA85}"/>
              </a:ext>
            </a:extLst>
          </p:cNvPr>
          <p:cNvSpPr>
            <a:spLocks noGrp="1"/>
          </p:cNvSpPr>
          <p:nvPr>
            <p:ph type="title"/>
          </p:nvPr>
        </p:nvSpPr>
        <p:spPr>
          <a:xfrm>
            <a:off x="653143" y="1645920"/>
            <a:ext cx="3522879" cy="4470821"/>
          </a:xfrm>
        </p:spPr>
        <p:txBody>
          <a:bodyPr>
            <a:normAutofit/>
          </a:bodyPr>
          <a:lstStyle/>
          <a:p>
            <a:pPr algn="r"/>
            <a:r>
              <a:rPr lang="cs-CZ" dirty="0">
                <a:solidFill>
                  <a:srgbClr val="FFFFFF"/>
                </a:solidFill>
              </a:rPr>
              <a:t>SHRNUTÍ </a:t>
            </a:r>
          </a:p>
        </p:txBody>
      </p:sp>
      <p:sp>
        <p:nvSpPr>
          <p:cNvPr id="3" name="Zástupný symbol pro obsah 2">
            <a:extLst>
              <a:ext uri="{FF2B5EF4-FFF2-40B4-BE49-F238E27FC236}">
                <a16:creationId xmlns:a16="http://schemas.microsoft.com/office/drawing/2014/main" id="{A404ACD7-EF40-04B9-5BC1-ABE6B558F526}"/>
              </a:ext>
            </a:extLst>
          </p:cNvPr>
          <p:cNvSpPr>
            <a:spLocks noGrp="1"/>
          </p:cNvSpPr>
          <p:nvPr>
            <p:ph idx="1"/>
          </p:nvPr>
        </p:nvSpPr>
        <p:spPr>
          <a:xfrm>
            <a:off x="5204109" y="1645920"/>
            <a:ext cx="5919503" cy="4470821"/>
          </a:xfrm>
        </p:spPr>
        <p:txBody>
          <a:bodyPr>
            <a:normAutofit/>
          </a:bodyPr>
          <a:lstStyle/>
          <a:p>
            <a:r>
              <a:rPr lang="cs-CZ" dirty="0"/>
              <a:t> </a:t>
            </a:r>
            <a:r>
              <a:rPr lang="cs-CZ" b="1" dirty="0">
                <a:latin typeface="Arial" panose="020B0604020202020204" pitchFamily="34" charset="0"/>
                <a:cs typeface="Arial" panose="020B0604020202020204" pitchFamily="34" charset="0"/>
              </a:rPr>
              <a:t>„Normální je nesoudit se“: </a:t>
            </a:r>
            <a:r>
              <a:rPr lang="cs-CZ" dirty="0">
                <a:latin typeface="Arial" panose="020B0604020202020204" pitchFamily="34" charset="0"/>
                <a:cs typeface="Arial" panose="020B0604020202020204" pitchFamily="34" charset="0"/>
              </a:rPr>
              <a:t>nekritický požadavek úspěchu v řízení s sebou nese i riziko vysokých nákladů řízení; IV. ÚS 1374/17 ze dne 22.5.2018</a:t>
            </a:r>
          </a:p>
          <a:p>
            <a:r>
              <a:rPr lang="cs-CZ" b="1" dirty="0">
                <a:latin typeface="Arial" panose="020B0604020202020204" pitchFamily="34" charset="0"/>
                <a:cs typeface="Arial" panose="020B0604020202020204" pitchFamily="34" charset="0"/>
              </a:rPr>
              <a:t>„Vítěz bere vše“: </a:t>
            </a:r>
            <a:r>
              <a:rPr lang="cs-CZ" dirty="0">
                <a:latin typeface="Arial" panose="020B0604020202020204" pitchFamily="34" charset="0"/>
                <a:cs typeface="Arial" panose="020B0604020202020204" pitchFamily="34" charset="0"/>
              </a:rPr>
              <a:t>rozsudek NS ČR 30 </a:t>
            </a:r>
            <a:r>
              <a:rPr lang="cs-CZ" dirty="0" err="1">
                <a:latin typeface="Arial" panose="020B0604020202020204" pitchFamily="34" charset="0"/>
                <a:cs typeface="Arial" panose="020B0604020202020204" pitchFamily="34" charset="0"/>
              </a:rPr>
              <a:t>Cdo</a:t>
            </a:r>
            <a:r>
              <a:rPr lang="cs-CZ" dirty="0">
                <a:latin typeface="Arial" panose="020B0604020202020204" pitchFamily="34" charset="0"/>
                <a:cs typeface="Arial" panose="020B0604020202020204" pitchFamily="34" charset="0"/>
              </a:rPr>
              <a:t> 628/2015 ze dne 20.142.2016</a:t>
            </a:r>
            <a:r>
              <a:rPr lang="cs-CZ" b="1" dirty="0">
                <a:latin typeface="Arial" panose="020B0604020202020204" pitchFamily="34" charset="0"/>
                <a:cs typeface="Arial" panose="020B0604020202020204" pitchFamily="34" charset="0"/>
              </a:rPr>
              <a:t>; </a:t>
            </a:r>
            <a:r>
              <a:rPr lang="cs-CZ" dirty="0">
                <a:latin typeface="Arial" panose="020B0604020202020204" pitchFamily="34" charset="0"/>
                <a:cs typeface="Arial" panose="020B0604020202020204" pitchFamily="34" charset="0"/>
              </a:rPr>
              <a:t>účelnost nákladů </a:t>
            </a:r>
            <a:r>
              <a:rPr lang="pl-PL" dirty="0">
                <a:latin typeface="Arial" panose="020B0604020202020204" pitchFamily="34" charset="0"/>
                <a:cs typeface="Arial" panose="020B0604020202020204" pitchFamily="34" charset="0"/>
              </a:rPr>
              <a:t>nález ze dne 12. 4. 2016, sp. zn. I. ÚS 3916/14</a:t>
            </a:r>
            <a:endParaRPr lang="cs-CZ" dirty="0">
              <a:latin typeface="Arial" panose="020B0604020202020204" pitchFamily="34" charset="0"/>
              <a:cs typeface="Arial" panose="020B0604020202020204" pitchFamily="34" charset="0"/>
            </a:endParaRPr>
          </a:p>
          <a:p>
            <a:endParaRPr lang="cs-CZ" b="1" dirty="0">
              <a:latin typeface="Arial" panose="020B0604020202020204" pitchFamily="34" charset="0"/>
              <a:cs typeface="Arial" panose="020B0604020202020204" pitchFamily="34" charset="0"/>
            </a:endParaRPr>
          </a:p>
          <a:p>
            <a:endParaRPr lang="cs-CZ" b="1" dirty="0"/>
          </a:p>
        </p:txBody>
      </p:sp>
    </p:spTree>
    <p:extLst>
      <p:ext uri="{BB962C8B-B14F-4D97-AF65-F5344CB8AC3E}">
        <p14:creationId xmlns:p14="http://schemas.microsoft.com/office/powerpoint/2010/main" val="2357922673"/>
      </p:ext>
    </p:extLst>
  </p:cSld>
  <p:clrMapOvr>
    <a:overrideClrMapping bg1="lt1" tx1="dk1" bg2="lt2" tx2="dk2" accent1="accent1" accent2="accent2" accent3="accent3" accent4="accent4" accent5="accent5" accent6="accent6" hlink="hlink" folHlink="folHlink"/>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72330AA-E11E-458E-8798-12C7F77383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A6BDC1B0-0C91-4230-BFEB-9C8ED19B9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2449"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solidFill>
                <a:schemeClr val="bg1">
                  <a:alpha val="20000"/>
                </a:schemeClr>
              </a:solidFill>
            </a:endParaRPr>
          </a:p>
        </p:txBody>
      </p:sp>
      <p:sp useBgFill="1">
        <p:nvSpPr>
          <p:cNvPr id="13" name="Freeform: Shape 12">
            <a:extLst>
              <a:ext uri="{FF2B5EF4-FFF2-40B4-BE49-F238E27FC236}">
                <a16:creationId xmlns:a16="http://schemas.microsoft.com/office/drawing/2014/main" id="{68E0A26E-4EA8-4E6C-97A2-7B6C1C13F8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814824" y="480824"/>
            <a:ext cx="6858001" cy="5896352"/>
          </a:xfrm>
          <a:custGeom>
            <a:avLst/>
            <a:gdLst>
              <a:gd name="connsiteX0" fmla="*/ 6858001 w 6858001"/>
              <a:gd name="connsiteY0" fmla="*/ 1177 h 5896352"/>
              <a:gd name="connsiteX1" fmla="*/ 6858001 w 6858001"/>
              <a:gd name="connsiteY1" fmla="*/ 1344715 h 5896352"/>
              <a:gd name="connsiteX2" fmla="*/ 6858000 w 6858001"/>
              <a:gd name="connsiteY2" fmla="*/ 1344715 h 5896352"/>
              <a:gd name="connsiteX3" fmla="*/ 6858000 w 6858001"/>
              <a:gd name="connsiteY3" fmla="*/ 5896352 h 5896352"/>
              <a:gd name="connsiteX4" fmla="*/ 0 w 6858001"/>
              <a:gd name="connsiteY4" fmla="*/ 5896351 h 5896352"/>
              <a:gd name="connsiteX5" fmla="*/ 0 w 6858001"/>
              <a:gd name="connsiteY5" fmla="*/ 904459 h 5896352"/>
              <a:gd name="connsiteX6" fmla="*/ 1 w 6858001"/>
              <a:gd name="connsiteY6" fmla="*/ 904459 h 5896352"/>
              <a:gd name="connsiteX7" fmla="*/ 1 w 6858001"/>
              <a:gd name="connsiteY7" fmla="*/ 0 h 5896352"/>
              <a:gd name="connsiteX8" fmla="*/ 40463 w 6858001"/>
              <a:gd name="connsiteY8" fmla="*/ 5883 h 5896352"/>
              <a:gd name="connsiteX9" fmla="*/ 159107 w 6858001"/>
              <a:gd name="connsiteY9" fmla="*/ 23196 h 5896352"/>
              <a:gd name="connsiteX10" fmla="*/ 245518 w 6858001"/>
              <a:gd name="connsiteY10" fmla="*/ 35299 h 5896352"/>
              <a:gd name="connsiteX11" fmla="*/ 348388 w 6858001"/>
              <a:gd name="connsiteY11" fmla="*/ 48073 h 5896352"/>
              <a:gd name="connsiteX12" fmla="*/ 470460 w 6858001"/>
              <a:gd name="connsiteY12" fmla="*/ 63369 h 5896352"/>
              <a:gd name="connsiteX13" fmla="*/ 605563 w 6858001"/>
              <a:gd name="connsiteY13" fmla="*/ 79506 h 5896352"/>
              <a:gd name="connsiteX14" fmla="*/ 757810 w 6858001"/>
              <a:gd name="connsiteY14" fmla="*/ 96483 h 5896352"/>
              <a:gd name="connsiteX15" fmla="*/ 923774 w 6858001"/>
              <a:gd name="connsiteY15" fmla="*/ 114469 h 5896352"/>
              <a:gd name="connsiteX16" fmla="*/ 1104139 w 6858001"/>
              <a:gd name="connsiteY16" fmla="*/ 132454 h 5896352"/>
              <a:gd name="connsiteX17" fmla="*/ 1296163 w 6858001"/>
              <a:gd name="connsiteY17" fmla="*/ 150776 h 5896352"/>
              <a:gd name="connsiteX18" fmla="*/ 1503275 w 6858001"/>
              <a:gd name="connsiteY18" fmla="*/ 167753 h 5896352"/>
              <a:gd name="connsiteX19" fmla="*/ 1719988 w 6858001"/>
              <a:gd name="connsiteY19" fmla="*/ 184058 h 5896352"/>
              <a:gd name="connsiteX20" fmla="*/ 1949045 w 6858001"/>
              <a:gd name="connsiteY20" fmla="*/ 198849 h 5896352"/>
              <a:gd name="connsiteX21" fmla="*/ 2187703 w 6858001"/>
              <a:gd name="connsiteY21" fmla="*/ 212969 h 5896352"/>
              <a:gd name="connsiteX22" fmla="*/ 2436649 w 6858001"/>
              <a:gd name="connsiteY22" fmla="*/ 226248 h 5896352"/>
              <a:gd name="connsiteX23" fmla="*/ 2564208 w 6858001"/>
              <a:gd name="connsiteY23" fmla="*/ 230955 h 5896352"/>
              <a:gd name="connsiteX24" fmla="*/ 2694509 w 6858001"/>
              <a:gd name="connsiteY24" fmla="*/ 236165 h 5896352"/>
              <a:gd name="connsiteX25" fmla="*/ 2826868 w 6858001"/>
              <a:gd name="connsiteY25" fmla="*/ 241040 h 5896352"/>
              <a:gd name="connsiteX26" fmla="*/ 2959914 w 6858001"/>
              <a:gd name="connsiteY26" fmla="*/ 244234 h 5896352"/>
              <a:gd name="connsiteX27" fmla="*/ 3095702 w 6858001"/>
              <a:gd name="connsiteY27" fmla="*/ 247091 h 5896352"/>
              <a:gd name="connsiteX28" fmla="*/ 3232862 w 6858001"/>
              <a:gd name="connsiteY28" fmla="*/ 250117 h 5896352"/>
              <a:gd name="connsiteX29" fmla="*/ 3372765 w 6858001"/>
              <a:gd name="connsiteY29" fmla="*/ 252134 h 5896352"/>
              <a:gd name="connsiteX30" fmla="*/ 3514040 w 6858001"/>
              <a:gd name="connsiteY30" fmla="*/ 252134 h 5896352"/>
              <a:gd name="connsiteX31" fmla="*/ 3656686 w 6858001"/>
              <a:gd name="connsiteY31" fmla="*/ 253142 h 5896352"/>
              <a:gd name="connsiteX32" fmla="*/ 3800704 w 6858001"/>
              <a:gd name="connsiteY32" fmla="*/ 252134 h 5896352"/>
              <a:gd name="connsiteX33" fmla="*/ 3946780 w 6858001"/>
              <a:gd name="connsiteY33" fmla="*/ 250117 h 5896352"/>
              <a:gd name="connsiteX34" fmla="*/ 4092855 w 6858001"/>
              <a:gd name="connsiteY34" fmla="*/ 248268 h 5896352"/>
              <a:gd name="connsiteX35" fmla="*/ 4240988 w 6858001"/>
              <a:gd name="connsiteY35" fmla="*/ 244234 h 5896352"/>
              <a:gd name="connsiteX36" fmla="*/ 4390492 w 6858001"/>
              <a:gd name="connsiteY36" fmla="*/ 240032 h 5896352"/>
              <a:gd name="connsiteX37" fmla="*/ 4539997 w 6858001"/>
              <a:gd name="connsiteY37" fmla="*/ 235157 h 5896352"/>
              <a:gd name="connsiteX38" fmla="*/ 4690873 w 6858001"/>
              <a:gd name="connsiteY38" fmla="*/ 228266 h 5896352"/>
              <a:gd name="connsiteX39" fmla="*/ 4843120 w 6858001"/>
              <a:gd name="connsiteY39" fmla="*/ 220029 h 5896352"/>
              <a:gd name="connsiteX40" fmla="*/ 4996054 w 6858001"/>
              <a:gd name="connsiteY40" fmla="*/ 212129 h 5896352"/>
              <a:gd name="connsiteX41" fmla="*/ 5148987 w 6858001"/>
              <a:gd name="connsiteY41" fmla="*/ 202044 h 5896352"/>
              <a:gd name="connsiteX42" fmla="*/ 5303978 w 6858001"/>
              <a:gd name="connsiteY42" fmla="*/ 189941 h 5896352"/>
              <a:gd name="connsiteX43" fmla="*/ 5456911 w 6858001"/>
              <a:gd name="connsiteY43" fmla="*/ 177839 h 5896352"/>
              <a:gd name="connsiteX44" fmla="*/ 5612588 w 6858001"/>
              <a:gd name="connsiteY44" fmla="*/ 163887 h 5896352"/>
              <a:gd name="connsiteX45" fmla="*/ 5768950 w 6858001"/>
              <a:gd name="connsiteY45" fmla="*/ 148591 h 5896352"/>
              <a:gd name="connsiteX46" fmla="*/ 5923255 w 6858001"/>
              <a:gd name="connsiteY46" fmla="*/ 132455 h 5896352"/>
              <a:gd name="connsiteX47" fmla="*/ 6079618 w 6858001"/>
              <a:gd name="connsiteY47" fmla="*/ 113629 h 5896352"/>
              <a:gd name="connsiteX48" fmla="*/ 6235294 w 6858001"/>
              <a:gd name="connsiteY48" fmla="*/ 93458 h 5896352"/>
              <a:gd name="connsiteX49" fmla="*/ 6391657 w 6858001"/>
              <a:gd name="connsiteY49" fmla="*/ 73455 h 5896352"/>
              <a:gd name="connsiteX50" fmla="*/ 6547333 w 6858001"/>
              <a:gd name="connsiteY50" fmla="*/ 50091 h 5896352"/>
              <a:gd name="connsiteX51" fmla="*/ 6702324 w 6858001"/>
              <a:gd name="connsiteY51" fmla="*/ 26222 h 5896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5896352">
                <a:moveTo>
                  <a:pt x="6858001" y="1177"/>
                </a:moveTo>
                <a:lnTo>
                  <a:pt x="6858001" y="1344715"/>
                </a:lnTo>
                <a:lnTo>
                  <a:pt x="6858000" y="1344715"/>
                </a:lnTo>
                <a:lnTo>
                  <a:pt x="6858000" y="5896352"/>
                </a:lnTo>
                <a:lnTo>
                  <a:pt x="0" y="5896351"/>
                </a:lnTo>
                <a:lnTo>
                  <a:pt x="0" y="904459"/>
                </a:lnTo>
                <a:lnTo>
                  <a:pt x="1" y="904459"/>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8" y="241040"/>
                </a:lnTo>
                <a:lnTo>
                  <a:pt x="2959914" y="244234"/>
                </a:lnTo>
                <a:lnTo>
                  <a:pt x="3095702" y="247091"/>
                </a:lnTo>
                <a:lnTo>
                  <a:pt x="3232862" y="250117"/>
                </a:lnTo>
                <a:lnTo>
                  <a:pt x="3372765" y="252134"/>
                </a:lnTo>
                <a:lnTo>
                  <a:pt x="3514040" y="252134"/>
                </a:lnTo>
                <a:lnTo>
                  <a:pt x="3656686" y="253142"/>
                </a:lnTo>
                <a:lnTo>
                  <a:pt x="3800704" y="252134"/>
                </a:lnTo>
                <a:lnTo>
                  <a:pt x="3946780" y="250117"/>
                </a:lnTo>
                <a:lnTo>
                  <a:pt x="4092855"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txBody>
          <a:bodyPr/>
          <a:lstStyle/>
          <a:p>
            <a:endParaRPr lang="cs-CZ"/>
          </a:p>
        </p:txBody>
      </p:sp>
      <p:sp>
        <p:nvSpPr>
          <p:cNvPr id="15" name="Rectangle 14">
            <a:extLst>
              <a:ext uri="{FF2B5EF4-FFF2-40B4-BE49-F238E27FC236}">
                <a16:creationId xmlns:a16="http://schemas.microsoft.com/office/drawing/2014/main" id="{C1841CC0-B7A9-4828-B82F-9C6B433BDC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cs-CZ"/>
          </a:p>
        </p:txBody>
      </p:sp>
      <p:grpSp>
        <p:nvGrpSpPr>
          <p:cNvPr id="17" name="Group 16">
            <a:extLst>
              <a:ext uri="{FF2B5EF4-FFF2-40B4-BE49-F238E27FC236}">
                <a16:creationId xmlns:a16="http://schemas.microsoft.com/office/drawing/2014/main" id="{08E05919-D800-40FD-A3BD-4B9CC4078E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1428412" cy="6858000"/>
            <a:chOff x="0" y="0"/>
            <a:chExt cx="11428412" cy="6858000"/>
          </a:xfrm>
        </p:grpSpPr>
        <p:pic>
          <p:nvPicPr>
            <p:cNvPr id="18" name="Picture 17">
              <a:extLst>
                <a:ext uri="{FF2B5EF4-FFF2-40B4-BE49-F238E27FC236}">
                  <a16:creationId xmlns:a16="http://schemas.microsoft.com/office/drawing/2014/main" id="{DE70C79C-8688-4786-8FCD-43A4B5D5B7D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9" name="Picture 18">
              <a:extLst>
                <a:ext uri="{FF2B5EF4-FFF2-40B4-BE49-F238E27FC236}">
                  <a16:creationId xmlns:a16="http://schemas.microsoft.com/office/drawing/2014/main" id="{9A6338A0-2BDA-4E79-A762-AAD8608C0C2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20" name="Oval 19">
              <a:extLst>
                <a:ext uri="{FF2B5EF4-FFF2-40B4-BE49-F238E27FC236}">
                  <a16:creationId xmlns:a16="http://schemas.microsoft.com/office/drawing/2014/main" id="{B685624D-3645-4129-9FF6-0C59DBF23B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tx2">
                    <a:alpha val="7000"/>
                    <a:lumMod val="60000"/>
                    <a:lumOff val="40000"/>
                  </a:schemeClr>
                </a:gs>
                <a:gs pos="69000">
                  <a:schemeClr val="tx2">
                    <a:alpha val="0"/>
                    <a:lumMod val="60000"/>
                    <a:lumOff val="40000"/>
                  </a:schemeClr>
                </a:gs>
                <a:gs pos="36000">
                  <a:schemeClr val="tx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cs-CZ"/>
            </a:p>
          </p:txBody>
        </p:sp>
        <p:pic>
          <p:nvPicPr>
            <p:cNvPr id="21" name="Picture 20">
              <a:extLst>
                <a:ext uri="{FF2B5EF4-FFF2-40B4-BE49-F238E27FC236}">
                  <a16:creationId xmlns:a16="http://schemas.microsoft.com/office/drawing/2014/main" id="{03F24C1B-E4C1-43E7-84B3-DD476F38366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2" name="Picture 21">
              <a:extLst>
                <a:ext uri="{FF2B5EF4-FFF2-40B4-BE49-F238E27FC236}">
                  <a16:creationId xmlns:a16="http://schemas.microsoft.com/office/drawing/2014/main" id="{8725CE5D-088A-4522-9817-4B485D6E7F83}"/>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grpSp>
      <p:sp>
        <p:nvSpPr>
          <p:cNvPr id="2" name="Nadpis 1"/>
          <p:cNvSpPr>
            <a:spLocks noGrp="1"/>
          </p:cNvSpPr>
          <p:nvPr>
            <p:ph type="ctrTitle"/>
          </p:nvPr>
        </p:nvSpPr>
        <p:spPr>
          <a:xfrm>
            <a:off x="1154955" y="1447800"/>
            <a:ext cx="4752399" cy="3329581"/>
          </a:xfrm>
        </p:spPr>
        <p:txBody>
          <a:bodyPr>
            <a:normAutofit/>
          </a:bodyPr>
          <a:lstStyle/>
          <a:p>
            <a:pPr>
              <a:lnSpc>
                <a:spcPct val="90000"/>
              </a:lnSpc>
            </a:pPr>
            <a:r>
              <a:rPr lang="cs-CZ" sz="6100" dirty="0">
                <a:solidFill>
                  <a:srgbClr val="EBEBEB"/>
                </a:solidFill>
              </a:rPr>
              <a:t>Děkuji za pozornost </a:t>
            </a:r>
          </a:p>
        </p:txBody>
      </p:sp>
      <p:sp>
        <p:nvSpPr>
          <p:cNvPr id="3" name="Podnadpis 2"/>
          <p:cNvSpPr>
            <a:spLocks noGrp="1"/>
          </p:cNvSpPr>
          <p:nvPr>
            <p:ph type="subTitle" idx="1"/>
          </p:nvPr>
        </p:nvSpPr>
        <p:spPr>
          <a:xfrm>
            <a:off x="1154956" y="4777380"/>
            <a:ext cx="4752398" cy="861420"/>
          </a:xfrm>
        </p:spPr>
        <p:txBody>
          <a:bodyPr>
            <a:noAutofit/>
          </a:bodyPr>
          <a:lstStyle/>
          <a:p>
            <a:pPr>
              <a:lnSpc>
                <a:spcPct val="90000"/>
              </a:lnSpc>
            </a:pPr>
            <a:r>
              <a:rPr lang="cs-CZ" dirty="0">
                <a:solidFill>
                  <a:schemeClr val="tx2">
                    <a:lumMod val="40000"/>
                    <a:lumOff val="60000"/>
                  </a:schemeClr>
                </a:solidFill>
              </a:rPr>
              <a:t>JUDR. KLÁRA KOŘÍNKOVÁ, PH.D., ADVOKÁTKA, Praha 2;</a:t>
            </a:r>
          </a:p>
          <a:p>
            <a:pPr>
              <a:lnSpc>
                <a:spcPct val="90000"/>
              </a:lnSpc>
            </a:pPr>
            <a:endParaRPr lang="cs-CZ" dirty="0">
              <a:solidFill>
                <a:schemeClr val="tx2">
                  <a:lumMod val="40000"/>
                  <a:lumOff val="60000"/>
                </a:schemeClr>
              </a:solidFill>
            </a:endParaRPr>
          </a:p>
        </p:txBody>
      </p:sp>
      <p:pic>
        <p:nvPicPr>
          <p:cNvPr id="4" name="Obrázek 3" descr="Obsah obrázku text&#10;&#10;Popis byl vytvořen automaticky">
            <a:extLst>
              <a:ext uri="{FF2B5EF4-FFF2-40B4-BE49-F238E27FC236}">
                <a16:creationId xmlns:a16="http://schemas.microsoft.com/office/drawing/2014/main" id="{B8139CEF-4945-7929-ECFD-68E4DD3BC3B2}"/>
              </a:ext>
            </a:extLst>
          </p:cNvPr>
          <p:cNvPicPr>
            <a:picLocks noChangeAspect="1"/>
          </p:cNvPicPr>
          <p:nvPr/>
        </p:nvPicPr>
        <p:blipFill>
          <a:blip r:embed="rId6"/>
          <a:stretch>
            <a:fillRect/>
          </a:stretch>
        </p:blipFill>
        <p:spPr>
          <a:xfrm>
            <a:off x="7203354" y="3198222"/>
            <a:ext cx="2936836" cy="690156"/>
          </a:xfrm>
          <a:prstGeom prst="rect">
            <a:avLst/>
          </a:prstGeom>
          <a:effectLst/>
        </p:spPr>
      </p:pic>
    </p:spTree>
    <p:extLst>
      <p:ext uri="{BB962C8B-B14F-4D97-AF65-F5344CB8AC3E}">
        <p14:creationId xmlns:p14="http://schemas.microsoft.com/office/powerpoint/2010/main" val="2174069179"/>
      </p:ext>
    </p:extLst>
  </p:cSld>
  <p:clrMapOvr>
    <a:overrideClrMapping bg1="lt1" tx1="dk1" bg2="lt2" tx2="dk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2070</TotalTime>
  <Words>12969</Words>
  <Application>Microsoft Office PowerPoint</Application>
  <PresentationFormat>Širokoúhlá obrazovka</PresentationFormat>
  <Paragraphs>563</Paragraphs>
  <Slides>125</Slides>
  <Notes>0</Notes>
  <HiddenSlides>0</HiddenSlides>
  <MMClips>0</MMClips>
  <ScaleCrop>false</ScaleCrop>
  <HeadingPairs>
    <vt:vector size="6" baseType="variant">
      <vt:variant>
        <vt:lpstr>Použitá písma</vt:lpstr>
      </vt:variant>
      <vt:variant>
        <vt:i4>7</vt:i4>
      </vt:variant>
      <vt:variant>
        <vt:lpstr>Motiv</vt:lpstr>
      </vt:variant>
      <vt:variant>
        <vt:i4>1</vt:i4>
      </vt:variant>
      <vt:variant>
        <vt:lpstr>Nadpisy snímků</vt:lpstr>
      </vt:variant>
      <vt:variant>
        <vt:i4>125</vt:i4>
      </vt:variant>
    </vt:vector>
  </HeadingPairs>
  <TitlesOfParts>
    <vt:vector size="133" baseType="lpstr">
      <vt:lpstr>Aptos</vt:lpstr>
      <vt:lpstr>Arial</vt:lpstr>
      <vt:lpstr>Calibri</vt:lpstr>
      <vt:lpstr>Century Gothic</vt:lpstr>
      <vt:lpstr>Tahoma</vt:lpstr>
      <vt:lpstr>Times New Roman</vt:lpstr>
      <vt:lpstr>Wingdings 3</vt:lpstr>
      <vt:lpstr>Ion</vt:lpstr>
      <vt:lpstr>ADVOKÁT V CIVILNÍM ŘÍZENÍ I. a II. </vt:lpstr>
      <vt:lpstr>ZÁKLADNÍ PRAMENY </vt:lpstr>
      <vt:lpstr>O.S.Ř.</vt:lpstr>
      <vt:lpstr>O.S.Ř.</vt:lpstr>
      <vt:lpstr>Upevňování zákonnosti vs. zneužití procesních práv</vt:lpstr>
      <vt:lpstr>IV. ÚS 3216/14 – zneužití procesních práv</vt:lpstr>
      <vt:lpstr>Rychlost řízení</vt:lpstr>
      <vt:lpstr>Rychlost řízení</vt:lpstr>
      <vt:lpstr>Předvídatelnost a přístup k soudu </vt:lpstr>
      <vt:lpstr>Námitka podjatosti</vt:lpstr>
      <vt:lpstr>Námitka podjatosti</vt:lpstr>
      <vt:lpstr>Námitka podjatosti</vt:lpstr>
      <vt:lpstr>Námitka podjatosti</vt:lpstr>
      <vt:lpstr>Námitka podjatosti</vt:lpstr>
      <vt:lpstr>Způsobilost účastníka</vt:lpstr>
      <vt:lpstr>Prezentace aplikace PowerPoint</vt:lpstr>
      <vt:lpstr>Zastoupení účastníka</vt:lpstr>
      <vt:lpstr>Zastoupení účastníka</vt:lpstr>
      <vt:lpstr>Zastoupení účastníka</vt:lpstr>
      <vt:lpstr>Zastoupení účastníka</vt:lpstr>
      <vt:lpstr>Zastoupení účastníka</vt:lpstr>
      <vt:lpstr>Zastoupení účastníka</vt:lpstr>
      <vt:lpstr>Prezentace aplikace PowerPoint</vt:lpstr>
      <vt:lpstr>Prezentace aplikace PowerPoint</vt:lpstr>
      <vt:lpstr>O.S.Ř.</vt:lpstr>
      <vt:lpstr>Prezentace aplikace PowerPoint</vt:lpstr>
      <vt:lpstr>Prezentace aplikace PowerPoint</vt:lpstr>
      <vt:lpstr>O.S.Ř.</vt:lpstr>
      <vt:lpstr>Prezentace aplikace PowerPoint</vt:lpstr>
      <vt:lpstr>?</vt:lpstr>
      <vt:lpstr>Prezentace aplikace PowerPoint</vt:lpstr>
      <vt:lpstr>Prezentace aplikace PowerPoint</vt:lpstr>
      <vt:lpstr>Prezentace aplikace PowerPoint</vt:lpstr>
      <vt:lpstr>O.S.Ř.</vt:lpstr>
      <vt:lpstr>O.S.Ř.</vt:lpstr>
      <vt:lpstr>?</vt:lpstr>
      <vt:lpstr>O.S.Ř.</vt:lpstr>
      <vt:lpstr>IV. ÚS 456/2000 ze dne 13.2.2001</vt:lpstr>
      <vt:lpstr>Prezentace aplikace PowerPoint</vt:lpstr>
      <vt:lpstr>?</vt:lpstr>
      <vt:lpstr>O.S.Ř.</vt:lpstr>
      <vt:lpstr>O.S.Ř.    </vt:lpstr>
      <vt:lpstr>POUČOVACÍ POVINNOST</vt:lpstr>
      <vt:lpstr>POUČOVACÍ POVINNOST</vt:lpstr>
      <vt:lpstr>Koncentrace řízení</vt:lpstr>
      <vt:lpstr>Použití nahrávky</vt:lpstr>
      <vt:lpstr> JEDNACÍ ŘÁD</vt:lpstr>
      <vt:lpstr>Důstojnost jednání</vt:lpstr>
      <vt:lpstr>Důstojnost jednání</vt:lpstr>
      <vt:lpstr>Důstojnost</vt:lpstr>
      <vt:lpstr>Důstojnost</vt:lpstr>
      <vt:lpstr>Důstojnost</vt:lpstr>
      <vt:lpstr>I. ÚS 818/06 – 18.12.2006</vt:lpstr>
      <vt:lpstr> Zákon o advokacii – vztah k o.s.ř.</vt:lpstr>
      <vt:lpstr>Prezentace aplikace PowerPoint</vt:lpstr>
      <vt:lpstr>Prezentace aplikace PowerPoint</vt:lpstr>
      <vt:lpstr>Prezentace aplikace PowerPoint</vt:lpstr>
      <vt:lpstr>O.S.Ř.</vt:lpstr>
      <vt:lpstr>O.S.Ř.</vt:lpstr>
      <vt:lpstr>O.S.Ř.</vt:lpstr>
      <vt:lpstr>O.S.Ř.</vt:lpstr>
      <vt:lpstr>O.S.Ř.</vt:lpstr>
      <vt:lpstr>O.S.Ř.</vt:lpstr>
      <vt:lpstr>Hodnocení důkazů</vt:lpstr>
      <vt:lpstr>Prezentace aplikace PowerPoint</vt:lpstr>
      <vt:lpstr>Prezentace aplikace PowerPoint</vt:lpstr>
      <vt:lpstr>O.S.Ř.</vt:lpstr>
      <vt:lpstr>Rozsudek pro uznání - fikce</vt:lpstr>
      <vt:lpstr>Prezentace aplikace PowerPoint</vt:lpstr>
      <vt:lpstr>O.S.Ř.</vt:lpstr>
      <vt:lpstr>O.S.Ř.</vt:lpstr>
      <vt:lpstr>O.S.Ř.</vt:lpstr>
      <vt:lpstr>?</vt:lpstr>
      <vt:lpstr>O.S.Ř.</vt:lpstr>
      <vt:lpstr>O.S.Ř.</vt:lpstr>
      <vt:lpstr>O.S.Ř.</vt:lpstr>
      <vt:lpstr>O.S.Ř.</vt:lpstr>
      <vt:lpstr>O.S.Ř.</vt:lpstr>
      <vt:lpstr>O.S.Ř.</vt:lpstr>
      <vt:lpstr>O.S.Ř.</vt:lpstr>
      <vt:lpstr>O.S.Ř.</vt:lpstr>
      <vt:lpstr>II.ÚS 4206/17 ze dne 10.4.2018</vt:lpstr>
      <vt:lpstr>O.S.Ř.</vt:lpstr>
      <vt:lpstr>O.S.Ř.</vt:lpstr>
      <vt:lpstr>O.S.Ř.</vt:lpstr>
      <vt:lpstr>O.S.Ř.</vt:lpstr>
      <vt:lpstr>O.S.Ř.</vt:lpstr>
      <vt:lpstr>O.S.Ř.</vt:lpstr>
      <vt:lpstr>O.S.Ř.</vt:lpstr>
      <vt:lpstr>O.S.Ř.</vt:lpstr>
      <vt:lpstr>O.S.Ř.</vt:lpstr>
      <vt:lpstr>?</vt:lpstr>
      <vt:lpstr>O.S.Ř.</vt:lpstr>
      <vt:lpstr>?</vt:lpstr>
      <vt:lpstr>?</vt:lpstr>
      <vt:lpstr>O.S.Ř. – rozpor mezi skutkovým zjištěním a právním závěrem</vt:lpstr>
      <vt:lpstr>O.S.Ř.- opomenuté důkazy</vt:lpstr>
      <vt:lpstr>O.S.Ř.</vt:lpstr>
      <vt:lpstr>O.S.Ř.</vt:lpstr>
      <vt:lpstr>?</vt:lpstr>
      <vt:lpstr>DOBRÉ MRAVY</vt:lpstr>
      <vt:lpstr>PROMLČENÍ</vt:lpstr>
      <vt:lpstr>Prezentace aplikace PowerPoint</vt:lpstr>
      <vt:lpstr>ZNEUŽITÍ PRÁVA.</vt:lpstr>
      <vt:lpstr>Prezentace aplikace PowerPoint</vt:lpstr>
      <vt:lpstr>ZÁSADA POCTIVOSTI.</vt:lpstr>
      <vt:lpstr>Prezentace aplikace PowerPoint</vt:lpstr>
      <vt:lpstr>ROVNOST ÚČASTNÍKŮ</vt:lpstr>
      <vt:lpstr>POUČOVACÍ POVINNOST</vt:lpstr>
      <vt:lpstr>PRÁVNÍ JISTOTA</vt:lpstr>
      <vt:lpstr>?</vt:lpstr>
      <vt:lpstr>?</vt:lpstr>
      <vt:lpstr>?</vt:lpstr>
      <vt:lpstr>?</vt:lpstr>
      <vt:lpstr>KAUZA PANA J.N.</vt:lpstr>
      <vt:lpstr>POKRAČOVÁNÍ KAUZY PANA J.N.</vt:lpstr>
      <vt:lpstr>?</vt:lpstr>
      <vt:lpstr>POKRAČOVÁNÍ KAUZY PANA J.N.</vt:lpstr>
      <vt:lpstr>POKRAČOVÁNÍ KAUZY PANA J.N.</vt:lpstr>
      <vt:lpstr>Prezentace aplikace PowerPoint</vt:lpstr>
      <vt:lpstr>Prezentace aplikace PowerPoint</vt:lpstr>
      <vt:lpstr>Prezentace aplikace PowerPoint</vt:lpstr>
      <vt:lpstr>?</vt:lpstr>
      <vt:lpstr>SHRNUTÍ </vt:lpstr>
      <vt:lpstr>Děkuji za pozornost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ADVOKÁT V CIVILNÍM ŘÍZENÍ I.</dc:title>
  <dc:creator>Klára Kořínková</dc:creator>
  <cp:lastModifiedBy>Klára Kořínková</cp:lastModifiedBy>
  <cp:revision>70</cp:revision>
  <cp:lastPrinted>2022-01-24T11:45:48Z</cp:lastPrinted>
  <dcterms:created xsi:type="dcterms:W3CDTF">2015-08-30T09:17:23Z</dcterms:created>
  <dcterms:modified xsi:type="dcterms:W3CDTF">2026-09-13T15:34:06Z</dcterms:modified>
</cp:coreProperties>
</file>