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314" r:id="rId5"/>
    <p:sldId id="308" r:id="rId6"/>
    <p:sldId id="307" r:id="rId7"/>
    <p:sldId id="310" r:id="rId8"/>
    <p:sldId id="358" r:id="rId9"/>
    <p:sldId id="364" r:id="rId10"/>
    <p:sldId id="386" r:id="rId11"/>
    <p:sldId id="385" r:id="rId12"/>
    <p:sldId id="387" r:id="rId13"/>
    <p:sldId id="388" r:id="rId14"/>
    <p:sldId id="391" r:id="rId15"/>
    <p:sldId id="392" r:id="rId16"/>
    <p:sldId id="393" r:id="rId17"/>
    <p:sldId id="404" r:id="rId18"/>
    <p:sldId id="389" r:id="rId19"/>
    <p:sldId id="394" r:id="rId20"/>
    <p:sldId id="395" r:id="rId21"/>
    <p:sldId id="261" r:id="rId22"/>
    <p:sldId id="348" r:id="rId23"/>
    <p:sldId id="259" r:id="rId24"/>
    <p:sldId id="320" r:id="rId25"/>
    <p:sldId id="322" r:id="rId26"/>
    <p:sldId id="265" r:id="rId27"/>
    <p:sldId id="280" r:id="rId28"/>
    <p:sldId id="347" r:id="rId29"/>
    <p:sldId id="324" r:id="rId30"/>
    <p:sldId id="264" r:id="rId31"/>
    <p:sldId id="260" r:id="rId32"/>
    <p:sldId id="277" r:id="rId33"/>
    <p:sldId id="262" r:id="rId34"/>
    <p:sldId id="356" r:id="rId35"/>
    <p:sldId id="405" r:id="rId36"/>
    <p:sldId id="289" r:id="rId37"/>
    <p:sldId id="266" r:id="rId38"/>
    <p:sldId id="268" r:id="rId39"/>
    <p:sldId id="401" r:id="rId40"/>
    <p:sldId id="402" r:id="rId41"/>
    <p:sldId id="298" r:id="rId42"/>
    <p:sldId id="299" r:id="rId43"/>
    <p:sldId id="300" r:id="rId44"/>
    <p:sldId id="301" r:id="rId45"/>
    <p:sldId id="304" r:id="rId46"/>
    <p:sldId id="303" r:id="rId47"/>
    <p:sldId id="302" r:id="rId48"/>
    <p:sldId id="340" r:id="rId49"/>
    <p:sldId id="345" r:id="rId50"/>
    <p:sldId id="341" r:id="rId51"/>
    <p:sldId id="342" r:id="rId52"/>
    <p:sldId id="343" r:id="rId53"/>
    <p:sldId id="396" r:id="rId54"/>
    <p:sldId id="267" r:id="rId55"/>
    <p:sldId id="269" r:id="rId56"/>
    <p:sldId id="397" r:id="rId57"/>
    <p:sldId id="291" r:id="rId58"/>
    <p:sldId id="398" r:id="rId59"/>
    <p:sldId id="312" r:id="rId60"/>
    <p:sldId id="311" r:id="rId61"/>
    <p:sldId id="313" r:id="rId62"/>
    <p:sldId id="270" r:id="rId63"/>
    <p:sldId id="339" r:id="rId64"/>
    <p:sldId id="315" r:id="rId65"/>
    <p:sldId id="338" r:id="rId66"/>
    <p:sldId id="271" r:id="rId67"/>
    <p:sldId id="272" r:id="rId68"/>
    <p:sldId id="273" r:id="rId69"/>
    <p:sldId id="281" r:id="rId70"/>
    <p:sldId id="274" r:id="rId71"/>
    <p:sldId id="365" r:id="rId72"/>
    <p:sldId id="367" r:id="rId73"/>
    <p:sldId id="368" r:id="rId74"/>
    <p:sldId id="369" r:id="rId75"/>
    <p:sldId id="374" r:id="rId76"/>
    <p:sldId id="275" r:id="rId77"/>
    <p:sldId id="370" r:id="rId78"/>
    <p:sldId id="325" r:id="rId79"/>
    <p:sldId id="366" r:id="rId80"/>
    <p:sldId id="372" r:id="rId81"/>
    <p:sldId id="373" r:id="rId82"/>
    <p:sldId id="276" r:id="rId83"/>
    <p:sldId id="378" r:id="rId84"/>
    <p:sldId id="377" r:id="rId85"/>
    <p:sldId id="380" r:id="rId86"/>
    <p:sldId id="283" r:id="rId87"/>
    <p:sldId id="379" r:id="rId88"/>
    <p:sldId id="282" r:id="rId89"/>
    <p:sldId id="285" r:id="rId90"/>
    <p:sldId id="287" r:id="rId91"/>
    <p:sldId id="295" r:id="rId92"/>
    <p:sldId id="297" r:id="rId93"/>
    <p:sldId id="381" r:id="rId94"/>
    <p:sldId id="382" r:id="rId95"/>
    <p:sldId id="284" r:id="rId96"/>
    <p:sldId id="359" r:id="rId97"/>
    <p:sldId id="357" r:id="rId98"/>
    <p:sldId id="360" r:id="rId99"/>
    <p:sldId id="354" r:id="rId100"/>
    <p:sldId id="363" r:id="rId101"/>
    <p:sldId id="353" r:id="rId102"/>
    <p:sldId id="362" r:id="rId103"/>
    <p:sldId id="399" r:id="rId104"/>
    <p:sldId id="400" r:id="rId105"/>
    <p:sldId id="403" r:id="rId106"/>
    <p:sldId id="327" r:id="rId107"/>
    <p:sldId id="294" r:id="rId108"/>
    <p:sldId id="329" r:id="rId109"/>
    <p:sldId id="292" r:id="rId110"/>
    <p:sldId id="328" r:id="rId111"/>
    <p:sldId id="293" r:id="rId112"/>
    <p:sldId id="331" r:id="rId113"/>
    <p:sldId id="355" r:id="rId114"/>
    <p:sldId id="279" r:id="rId115"/>
    <p:sldId id="349" r:id="rId116"/>
    <p:sldId id="335" r:id="rId117"/>
    <p:sldId id="352" r:id="rId118"/>
    <p:sldId id="351" r:id="rId119"/>
    <p:sldId id="406" r:id="rId120"/>
    <p:sldId id="346" r:id="rId1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91F3F6-8ABB-4E64-890E-DD941E4AE358}" v="42" dt="2026-04-07T11:55:08.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112" d="100"/>
          <a:sy n="112" d="100"/>
        </p:scale>
        <p:origin x="73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5" Type="http://schemas.openxmlformats.org/officeDocument/2006/relationships/image" Target="../media/image11.sv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5" Type="http://schemas.openxmlformats.org/officeDocument/2006/relationships/image" Target="../media/image11.sv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72D8D-DA9B-484F-AF96-8ACBCE3205D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7BA5867-EE4B-49B1-8F2A-1C9D18BFF99D}">
      <dgm:prSet/>
      <dgm:spPr/>
      <dgm:t>
        <a:bodyPr/>
        <a:lstStyle/>
        <a:p>
          <a:r>
            <a:rPr lang="cs-CZ" b="0" i="0"/>
            <a:t>PRAVOMOC A PŘÍSLUŠNOST</a:t>
          </a:r>
          <a:endParaRPr lang="en-US"/>
        </a:p>
      </dgm:t>
    </dgm:pt>
    <dgm:pt modelId="{5748E770-90E7-424C-9F39-FCEEC8EF54ED}" type="parTrans" cxnId="{0CF84BC9-67AF-418E-BC89-4088BBE9532F}">
      <dgm:prSet/>
      <dgm:spPr/>
      <dgm:t>
        <a:bodyPr/>
        <a:lstStyle/>
        <a:p>
          <a:endParaRPr lang="en-US"/>
        </a:p>
      </dgm:t>
    </dgm:pt>
    <dgm:pt modelId="{7E3B73A7-D080-48D4-A820-164F75EDDF46}" type="sibTrans" cxnId="{0CF84BC9-67AF-418E-BC89-4088BBE9532F}">
      <dgm:prSet/>
      <dgm:spPr/>
      <dgm:t>
        <a:bodyPr/>
        <a:lstStyle/>
        <a:p>
          <a:endParaRPr lang="en-US"/>
        </a:p>
      </dgm:t>
    </dgm:pt>
    <dgm:pt modelId="{0FA7E4C0-1049-4E06-A0E0-62B672C514FD}">
      <dgm:prSet/>
      <dgm:spPr/>
      <dgm:t>
        <a:bodyPr/>
        <a:lstStyle/>
        <a:p>
          <a:r>
            <a:rPr lang="cs-CZ" b="0" i="0"/>
            <a:t>pravomoc – § 7</a:t>
          </a:r>
          <a:endParaRPr lang="en-US"/>
        </a:p>
      </dgm:t>
    </dgm:pt>
    <dgm:pt modelId="{C4B96BF2-C1D9-477E-870E-94CA4E20D45D}" type="parTrans" cxnId="{61CB5854-D323-413A-986B-EE6E729BA0DD}">
      <dgm:prSet/>
      <dgm:spPr/>
      <dgm:t>
        <a:bodyPr/>
        <a:lstStyle/>
        <a:p>
          <a:endParaRPr lang="en-US"/>
        </a:p>
      </dgm:t>
    </dgm:pt>
    <dgm:pt modelId="{538EBCA0-BDD3-4C77-B65E-C9AD45B6FEB2}" type="sibTrans" cxnId="{61CB5854-D323-413A-986B-EE6E729BA0DD}">
      <dgm:prSet/>
      <dgm:spPr/>
      <dgm:t>
        <a:bodyPr/>
        <a:lstStyle/>
        <a:p>
          <a:endParaRPr lang="en-US"/>
        </a:p>
      </dgm:t>
    </dgm:pt>
    <dgm:pt modelId="{7A3C285B-5AF3-4084-8D9A-D9A83C815511}">
      <dgm:prSet/>
      <dgm:spPr/>
      <dgm:t>
        <a:bodyPr/>
        <a:lstStyle/>
        <a:p>
          <a:r>
            <a:rPr lang="cs-CZ" b="0" i="0"/>
            <a:t>příslušnost - § 9</a:t>
          </a:r>
          <a:endParaRPr lang="en-US"/>
        </a:p>
      </dgm:t>
    </dgm:pt>
    <dgm:pt modelId="{21EE8257-4058-4874-B441-3E7802BD24BB}" type="parTrans" cxnId="{A039D44E-9BE2-4EDC-AA5F-672E2B3FE731}">
      <dgm:prSet/>
      <dgm:spPr/>
      <dgm:t>
        <a:bodyPr/>
        <a:lstStyle/>
        <a:p>
          <a:endParaRPr lang="en-US"/>
        </a:p>
      </dgm:t>
    </dgm:pt>
    <dgm:pt modelId="{64E5A018-5D0B-4A7F-A24A-3036E8DF5A8D}" type="sibTrans" cxnId="{A039D44E-9BE2-4EDC-AA5F-672E2B3FE731}">
      <dgm:prSet/>
      <dgm:spPr/>
      <dgm:t>
        <a:bodyPr/>
        <a:lstStyle/>
        <a:p>
          <a:endParaRPr lang="en-US"/>
        </a:p>
      </dgm:t>
    </dgm:pt>
    <dgm:pt modelId="{94BFF64D-133D-4C5C-86B9-F46F3767178A}">
      <dgm:prSet/>
      <dgm:spPr/>
      <dgm:t>
        <a:bodyPr/>
        <a:lstStyle/>
        <a:p>
          <a:r>
            <a:rPr lang="cs-CZ" b="0" i="0"/>
            <a:t>ve sporech s mezinárodním prvkem je pravomoc českého soudu dána, je-li dána příslušnost - § 6 zák. č 91/2012 Sb.</a:t>
          </a:r>
          <a:endParaRPr lang="en-US"/>
        </a:p>
      </dgm:t>
    </dgm:pt>
    <dgm:pt modelId="{40D0AD8F-99CB-4F4F-B8AE-B8D100EFC541}" type="parTrans" cxnId="{D2406ECE-E4A1-48F9-8219-59E2D0D95EAC}">
      <dgm:prSet/>
      <dgm:spPr/>
      <dgm:t>
        <a:bodyPr/>
        <a:lstStyle/>
        <a:p>
          <a:endParaRPr lang="en-US"/>
        </a:p>
      </dgm:t>
    </dgm:pt>
    <dgm:pt modelId="{26DAB0CD-0387-48B8-87D2-27EC1E25EC7C}" type="sibTrans" cxnId="{D2406ECE-E4A1-48F9-8219-59E2D0D95EAC}">
      <dgm:prSet/>
      <dgm:spPr/>
      <dgm:t>
        <a:bodyPr/>
        <a:lstStyle/>
        <a:p>
          <a:endParaRPr lang="en-US"/>
        </a:p>
      </dgm:t>
    </dgm:pt>
    <dgm:pt modelId="{79B60FA7-BB33-404A-83AF-5F598D4FE5CF}">
      <dgm:prSet/>
      <dgm:spPr/>
      <dgm:t>
        <a:bodyPr/>
        <a:lstStyle/>
        <a:p>
          <a:r>
            <a:rPr lang="cs-CZ" b="0" i="0"/>
            <a:t>31 Cdo 260/98 – majetková účast v české společnosti</a:t>
          </a:r>
          <a:endParaRPr lang="en-US"/>
        </a:p>
      </dgm:t>
    </dgm:pt>
    <dgm:pt modelId="{AEDE7193-FFB9-4042-82EF-B57BA18C529D}" type="parTrans" cxnId="{A8DA8A45-2EBA-4FFB-85EB-4671F2931727}">
      <dgm:prSet/>
      <dgm:spPr/>
      <dgm:t>
        <a:bodyPr/>
        <a:lstStyle/>
        <a:p>
          <a:endParaRPr lang="en-US"/>
        </a:p>
      </dgm:t>
    </dgm:pt>
    <dgm:pt modelId="{B29AA9A0-D7AC-496D-8568-ED38B83270BC}" type="sibTrans" cxnId="{A8DA8A45-2EBA-4FFB-85EB-4671F2931727}">
      <dgm:prSet/>
      <dgm:spPr/>
      <dgm:t>
        <a:bodyPr/>
        <a:lstStyle/>
        <a:p>
          <a:endParaRPr lang="en-US"/>
        </a:p>
      </dgm:t>
    </dgm:pt>
    <dgm:pt modelId="{91E33CEC-36ED-4D4A-B0CA-5C3486D1D1C9}" type="pres">
      <dgm:prSet presAssocID="{DAC72D8D-DA9B-484F-AF96-8ACBCE3205DA}" presName="root" presStyleCnt="0">
        <dgm:presLayoutVars>
          <dgm:dir/>
          <dgm:resizeHandles val="exact"/>
        </dgm:presLayoutVars>
      </dgm:prSet>
      <dgm:spPr/>
    </dgm:pt>
    <dgm:pt modelId="{9999C71B-D65B-4574-9872-39536853B0D9}" type="pres">
      <dgm:prSet presAssocID="{DAC72D8D-DA9B-484F-AF96-8ACBCE3205DA}" presName="container" presStyleCnt="0">
        <dgm:presLayoutVars>
          <dgm:dir/>
          <dgm:resizeHandles val="exact"/>
        </dgm:presLayoutVars>
      </dgm:prSet>
      <dgm:spPr/>
    </dgm:pt>
    <dgm:pt modelId="{091535C5-E57E-42D4-9545-F8A3B08744DB}" type="pres">
      <dgm:prSet presAssocID="{F7BA5867-EE4B-49B1-8F2A-1C9D18BFF99D}" presName="compNode" presStyleCnt="0"/>
      <dgm:spPr/>
    </dgm:pt>
    <dgm:pt modelId="{CF8C989E-E355-443C-8DD9-57DB77477169}" type="pres">
      <dgm:prSet presAssocID="{F7BA5867-EE4B-49B1-8F2A-1C9D18BFF99D}" presName="iconBgRect" presStyleLbl="bgShp" presStyleIdx="0" presStyleCnt="5"/>
      <dgm:spPr/>
    </dgm:pt>
    <dgm:pt modelId="{5180CD52-C346-4BC6-B3B3-AFEE249CF53F}" type="pres">
      <dgm:prSet presAssocID="{F7BA5867-EE4B-49B1-8F2A-1C9D18BFF99D}"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Scales of Justice"/>
        </a:ext>
      </dgm:extLst>
    </dgm:pt>
    <dgm:pt modelId="{74380A84-10F5-4298-B242-93103BECDDC7}" type="pres">
      <dgm:prSet presAssocID="{F7BA5867-EE4B-49B1-8F2A-1C9D18BFF99D}" presName="spaceRect" presStyleCnt="0"/>
      <dgm:spPr/>
    </dgm:pt>
    <dgm:pt modelId="{F5AB64B9-C984-4DA9-9FF6-28FF0629A68E}" type="pres">
      <dgm:prSet presAssocID="{F7BA5867-EE4B-49B1-8F2A-1C9D18BFF99D}" presName="textRect" presStyleLbl="revTx" presStyleIdx="0" presStyleCnt="5">
        <dgm:presLayoutVars>
          <dgm:chMax val="1"/>
          <dgm:chPref val="1"/>
        </dgm:presLayoutVars>
      </dgm:prSet>
      <dgm:spPr/>
    </dgm:pt>
    <dgm:pt modelId="{B5A26248-8BD1-4F9E-916B-40B83E722DA2}" type="pres">
      <dgm:prSet presAssocID="{7E3B73A7-D080-48D4-A820-164F75EDDF46}" presName="sibTrans" presStyleLbl="sibTrans2D1" presStyleIdx="0" presStyleCnt="0"/>
      <dgm:spPr/>
    </dgm:pt>
    <dgm:pt modelId="{688EEF30-2A8A-497C-9D4F-34B246742016}" type="pres">
      <dgm:prSet presAssocID="{0FA7E4C0-1049-4E06-A0E0-62B672C514FD}" presName="compNode" presStyleCnt="0"/>
      <dgm:spPr/>
    </dgm:pt>
    <dgm:pt modelId="{921305A1-29F1-4C6C-8BAA-EA3BD5170907}" type="pres">
      <dgm:prSet presAssocID="{0FA7E4C0-1049-4E06-A0E0-62B672C514FD}" presName="iconBgRect" presStyleLbl="bgShp" presStyleIdx="1" presStyleCnt="5"/>
      <dgm:spPr/>
    </dgm:pt>
    <dgm:pt modelId="{EC1406D1-FCAF-4261-961B-E1524A7168B5}" type="pres">
      <dgm:prSet presAssocID="{0FA7E4C0-1049-4E06-A0E0-62B672C514FD}"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ie"/>
        </a:ext>
      </dgm:extLst>
    </dgm:pt>
    <dgm:pt modelId="{60E93D5D-00D9-48FB-9A03-EC9E1A651AA2}" type="pres">
      <dgm:prSet presAssocID="{0FA7E4C0-1049-4E06-A0E0-62B672C514FD}" presName="spaceRect" presStyleCnt="0"/>
      <dgm:spPr/>
    </dgm:pt>
    <dgm:pt modelId="{4B009262-72BD-42A1-A994-77DA0CA3D42B}" type="pres">
      <dgm:prSet presAssocID="{0FA7E4C0-1049-4E06-A0E0-62B672C514FD}" presName="textRect" presStyleLbl="revTx" presStyleIdx="1" presStyleCnt="5">
        <dgm:presLayoutVars>
          <dgm:chMax val="1"/>
          <dgm:chPref val="1"/>
        </dgm:presLayoutVars>
      </dgm:prSet>
      <dgm:spPr/>
    </dgm:pt>
    <dgm:pt modelId="{0DBF5A73-D432-495E-823B-7E412500B6D6}" type="pres">
      <dgm:prSet presAssocID="{538EBCA0-BDD3-4C77-B65E-C9AD45B6FEB2}" presName="sibTrans" presStyleLbl="sibTrans2D1" presStyleIdx="0" presStyleCnt="0"/>
      <dgm:spPr/>
    </dgm:pt>
    <dgm:pt modelId="{E1D48099-213C-4D78-BE2E-E65064D4B78E}" type="pres">
      <dgm:prSet presAssocID="{7A3C285B-5AF3-4084-8D9A-D9A83C815511}" presName="compNode" presStyleCnt="0"/>
      <dgm:spPr/>
    </dgm:pt>
    <dgm:pt modelId="{2765401F-39D6-4AA8-A0B2-6BE131B630D6}" type="pres">
      <dgm:prSet presAssocID="{7A3C285B-5AF3-4084-8D9A-D9A83C815511}" presName="iconBgRect" presStyleLbl="bgShp" presStyleIdx="2" presStyleCnt="5"/>
      <dgm:spPr/>
    </dgm:pt>
    <dgm:pt modelId="{10B1E9A7-18E8-4BD9-8DC3-56A81DDDBF5E}" type="pres">
      <dgm:prSet presAssocID="{7A3C285B-5AF3-4084-8D9A-D9A83C815511}"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otřesení rukou"/>
        </a:ext>
      </dgm:extLst>
    </dgm:pt>
    <dgm:pt modelId="{F798BFCE-0669-40FA-983C-E1DA0376AA69}" type="pres">
      <dgm:prSet presAssocID="{7A3C285B-5AF3-4084-8D9A-D9A83C815511}" presName="spaceRect" presStyleCnt="0"/>
      <dgm:spPr/>
    </dgm:pt>
    <dgm:pt modelId="{A4D72576-BC1A-4872-AA9E-9484F65E06F3}" type="pres">
      <dgm:prSet presAssocID="{7A3C285B-5AF3-4084-8D9A-D9A83C815511}" presName="textRect" presStyleLbl="revTx" presStyleIdx="2" presStyleCnt="5">
        <dgm:presLayoutVars>
          <dgm:chMax val="1"/>
          <dgm:chPref val="1"/>
        </dgm:presLayoutVars>
      </dgm:prSet>
      <dgm:spPr/>
    </dgm:pt>
    <dgm:pt modelId="{E12C7D23-D082-4FAC-BA79-895560586363}" type="pres">
      <dgm:prSet presAssocID="{64E5A018-5D0B-4A7F-A24A-3036E8DF5A8D}" presName="sibTrans" presStyleLbl="sibTrans2D1" presStyleIdx="0" presStyleCnt="0"/>
      <dgm:spPr/>
    </dgm:pt>
    <dgm:pt modelId="{CFF4BC33-552D-4DB9-9B2A-0ADBCAD0413E}" type="pres">
      <dgm:prSet presAssocID="{94BFF64D-133D-4C5C-86B9-F46F3767178A}" presName="compNode" presStyleCnt="0"/>
      <dgm:spPr/>
    </dgm:pt>
    <dgm:pt modelId="{2AB3A7B7-2B7C-4DBF-8261-D4E39B911D71}" type="pres">
      <dgm:prSet presAssocID="{94BFF64D-133D-4C5C-86B9-F46F3767178A}" presName="iconBgRect" presStyleLbl="bgShp" presStyleIdx="3" presStyleCnt="5"/>
      <dgm:spPr/>
    </dgm:pt>
    <dgm:pt modelId="{51A0BC4F-F46F-4096-B4CE-2953BD7547C8}" type="pres">
      <dgm:prSet presAssocID="{94BFF64D-133D-4C5C-86B9-F46F3767178A}"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6CBE3006-4042-4B1D-BC70-B1360791F86F}" type="pres">
      <dgm:prSet presAssocID="{94BFF64D-133D-4C5C-86B9-F46F3767178A}" presName="spaceRect" presStyleCnt="0"/>
      <dgm:spPr/>
    </dgm:pt>
    <dgm:pt modelId="{5BBDE81F-EA86-49AB-9A2D-E6DFCA94F36C}" type="pres">
      <dgm:prSet presAssocID="{94BFF64D-133D-4C5C-86B9-F46F3767178A}" presName="textRect" presStyleLbl="revTx" presStyleIdx="3" presStyleCnt="5">
        <dgm:presLayoutVars>
          <dgm:chMax val="1"/>
          <dgm:chPref val="1"/>
        </dgm:presLayoutVars>
      </dgm:prSet>
      <dgm:spPr/>
    </dgm:pt>
    <dgm:pt modelId="{F6E81732-D778-4997-9D6D-21D9A4859D2E}" type="pres">
      <dgm:prSet presAssocID="{26DAB0CD-0387-48B8-87D2-27EC1E25EC7C}" presName="sibTrans" presStyleLbl="sibTrans2D1" presStyleIdx="0" presStyleCnt="0"/>
      <dgm:spPr/>
    </dgm:pt>
    <dgm:pt modelId="{82ABDB6C-BD45-41D7-959C-C462C735EB71}" type="pres">
      <dgm:prSet presAssocID="{79B60FA7-BB33-404A-83AF-5F598D4FE5CF}" presName="compNode" presStyleCnt="0"/>
      <dgm:spPr/>
    </dgm:pt>
    <dgm:pt modelId="{18D5CA70-2BD9-41F3-B178-460D08AA1D8D}" type="pres">
      <dgm:prSet presAssocID="{79B60FA7-BB33-404A-83AF-5F598D4FE5CF}" presName="iconBgRect" presStyleLbl="bgShp" presStyleIdx="4" presStyleCnt="5"/>
      <dgm:spPr/>
    </dgm:pt>
    <dgm:pt modelId="{04A86101-7FAE-41FE-9A91-88242D281027}" type="pres">
      <dgm:prSet presAssocID="{79B60FA7-BB33-404A-83AF-5F598D4FE5CF}"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kupina"/>
        </a:ext>
      </dgm:extLst>
    </dgm:pt>
    <dgm:pt modelId="{4C73E844-EE09-4118-BD40-F1AA4347BA35}" type="pres">
      <dgm:prSet presAssocID="{79B60FA7-BB33-404A-83AF-5F598D4FE5CF}" presName="spaceRect" presStyleCnt="0"/>
      <dgm:spPr/>
    </dgm:pt>
    <dgm:pt modelId="{129A9796-ACE8-497F-8290-43862F861266}" type="pres">
      <dgm:prSet presAssocID="{79B60FA7-BB33-404A-83AF-5F598D4FE5CF}" presName="textRect" presStyleLbl="revTx" presStyleIdx="4" presStyleCnt="5">
        <dgm:presLayoutVars>
          <dgm:chMax val="1"/>
          <dgm:chPref val="1"/>
        </dgm:presLayoutVars>
      </dgm:prSet>
      <dgm:spPr/>
    </dgm:pt>
  </dgm:ptLst>
  <dgm:cxnLst>
    <dgm:cxn modelId="{7F79AA11-65F6-4293-8BA0-2853C310CD6B}" type="presOf" srcId="{64E5A018-5D0B-4A7F-A24A-3036E8DF5A8D}" destId="{E12C7D23-D082-4FAC-BA79-895560586363}" srcOrd="0" destOrd="0" presId="urn:microsoft.com/office/officeart/2018/2/layout/IconCircleList"/>
    <dgm:cxn modelId="{E8F97E16-8DFC-4776-843A-953505E93717}" type="presOf" srcId="{DAC72D8D-DA9B-484F-AF96-8ACBCE3205DA}" destId="{91E33CEC-36ED-4D4A-B0CA-5C3486D1D1C9}" srcOrd="0" destOrd="0" presId="urn:microsoft.com/office/officeart/2018/2/layout/IconCircleList"/>
    <dgm:cxn modelId="{F9E65C2A-3F66-4D65-A617-DE0D34340887}" type="presOf" srcId="{538EBCA0-BDD3-4C77-B65E-C9AD45B6FEB2}" destId="{0DBF5A73-D432-495E-823B-7E412500B6D6}" srcOrd="0" destOrd="0" presId="urn:microsoft.com/office/officeart/2018/2/layout/IconCircleList"/>
    <dgm:cxn modelId="{9ADE6840-3BEE-402B-8C51-1E0516D13A87}" type="presOf" srcId="{7E3B73A7-D080-48D4-A820-164F75EDDF46}" destId="{B5A26248-8BD1-4F9E-916B-40B83E722DA2}" srcOrd="0" destOrd="0" presId="urn:microsoft.com/office/officeart/2018/2/layout/IconCircleList"/>
    <dgm:cxn modelId="{3FB47F65-D724-4AAF-BBB3-D09CE027D44D}" type="presOf" srcId="{94BFF64D-133D-4C5C-86B9-F46F3767178A}" destId="{5BBDE81F-EA86-49AB-9A2D-E6DFCA94F36C}" srcOrd="0" destOrd="0" presId="urn:microsoft.com/office/officeart/2018/2/layout/IconCircleList"/>
    <dgm:cxn modelId="{A8DA8A45-2EBA-4FFB-85EB-4671F2931727}" srcId="{DAC72D8D-DA9B-484F-AF96-8ACBCE3205DA}" destId="{79B60FA7-BB33-404A-83AF-5F598D4FE5CF}" srcOrd="4" destOrd="0" parTransId="{AEDE7193-FFB9-4042-82EF-B57BA18C529D}" sibTransId="{B29AA9A0-D7AC-496D-8568-ED38B83270BC}"/>
    <dgm:cxn modelId="{5CDEA545-2DE2-43A5-A0E1-8245A5030B8F}" type="presOf" srcId="{7A3C285B-5AF3-4084-8D9A-D9A83C815511}" destId="{A4D72576-BC1A-4872-AA9E-9484F65E06F3}" srcOrd="0" destOrd="0" presId="urn:microsoft.com/office/officeart/2018/2/layout/IconCircleList"/>
    <dgm:cxn modelId="{A039D44E-9BE2-4EDC-AA5F-672E2B3FE731}" srcId="{DAC72D8D-DA9B-484F-AF96-8ACBCE3205DA}" destId="{7A3C285B-5AF3-4084-8D9A-D9A83C815511}" srcOrd="2" destOrd="0" parTransId="{21EE8257-4058-4874-B441-3E7802BD24BB}" sibTransId="{64E5A018-5D0B-4A7F-A24A-3036E8DF5A8D}"/>
    <dgm:cxn modelId="{DBD3716F-56B0-42B3-8064-059D6CB4D6C3}" type="presOf" srcId="{79B60FA7-BB33-404A-83AF-5F598D4FE5CF}" destId="{129A9796-ACE8-497F-8290-43862F861266}" srcOrd="0" destOrd="0" presId="urn:microsoft.com/office/officeart/2018/2/layout/IconCircleList"/>
    <dgm:cxn modelId="{61CB5854-D323-413A-986B-EE6E729BA0DD}" srcId="{DAC72D8D-DA9B-484F-AF96-8ACBCE3205DA}" destId="{0FA7E4C0-1049-4E06-A0E0-62B672C514FD}" srcOrd="1" destOrd="0" parTransId="{C4B96BF2-C1D9-477E-870E-94CA4E20D45D}" sibTransId="{538EBCA0-BDD3-4C77-B65E-C9AD45B6FEB2}"/>
    <dgm:cxn modelId="{539962A7-9DA7-42C7-89F1-98FD5066049F}" type="presOf" srcId="{26DAB0CD-0387-48B8-87D2-27EC1E25EC7C}" destId="{F6E81732-D778-4997-9D6D-21D9A4859D2E}" srcOrd="0" destOrd="0" presId="urn:microsoft.com/office/officeart/2018/2/layout/IconCircleList"/>
    <dgm:cxn modelId="{0757AEBD-5431-4D16-8DE8-4673E7CC6267}" type="presOf" srcId="{F7BA5867-EE4B-49B1-8F2A-1C9D18BFF99D}" destId="{F5AB64B9-C984-4DA9-9FF6-28FF0629A68E}" srcOrd="0" destOrd="0" presId="urn:microsoft.com/office/officeart/2018/2/layout/IconCircleList"/>
    <dgm:cxn modelId="{0CF84BC9-67AF-418E-BC89-4088BBE9532F}" srcId="{DAC72D8D-DA9B-484F-AF96-8ACBCE3205DA}" destId="{F7BA5867-EE4B-49B1-8F2A-1C9D18BFF99D}" srcOrd="0" destOrd="0" parTransId="{5748E770-90E7-424C-9F39-FCEEC8EF54ED}" sibTransId="{7E3B73A7-D080-48D4-A820-164F75EDDF46}"/>
    <dgm:cxn modelId="{D2406ECE-E4A1-48F9-8219-59E2D0D95EAC}" srcId="{DAC72D8D-DA9B-484F-AF96-8ACBCE3205DA}" destId="{94BFF64D-133D-4C5C-86B9-F46F3767178A}" srcOrd="3" destOrd="0" parTransId="{40D0AD8F-99CB-4F4F-B8AE-B8D100EFC541}" sibTransId="{26DAB0CD-0387-48B8-87D2-27EC1E25EC7C}"/>
    <dgm:cxn modelId="{494852EB-FC01-4504-B0C4-7AD157073C41}" type="presOf" srcId="{0FA7E4C0-1049-4E06-A0E0-62B672C514FD}" destId="{4B009262-72BD-42A1-A994-77DA0CA3D42B}" srcOrd="0" destOrd="0" presId="urn:microsoft.com/office/officeart/2018/2/layout/IconCircleList"/>
    <dgm:cxn modelId="{7CDAEA6F-D7BB-4D36-81D0-D865475CAD4E}" type="presParOf" srcId="{91E33CEC-36ED-4D4A-B0CA-5C3486D1D1C9}" destId="{9999C71B-D65B-4574-9872-39536853B0D9}" srcOrd="0" destOrd="0" presId="urn:microsoft.com/office/officeart/2018/2/layout/IconCircleList"/>
    <dgm:cxn modelId="{99B43441-9ED2-4374-8495-603133417DD8}" type="presParOf" srcId="{9999C71B-D65B-4574-9872-39536853B0D9}" destId="{091535C5-E57E-42D4-9545-F8A3B08744DB}" srcOrd="0" destOrd="0" presId="urn:microsoft.com/office/officeart/2018/2/layout/IconCircleList"/>
    <dgm:cxn modelId="{E1739011-6C2A-4EC8-9099-24DB43125C14}" type="presParOf" srcId="{091535C5-E57E-42D4-9545-F8A3B08744DB}" destId="{CF8C989E-E355-443C-8DD9-57DB77477169}" srcOrd="0" destOrd="0" presId="urn:microsoft.com/office/officeart/2018/2/layout/IconCircleList"/>
    <dgm:cxn modelId="{D56D77D8-5FD4-4776-958A-00344E8B8ABB}" type="presParOf" srcId="{091535C5-E57E-42D4-9545-F8A3B08744DB}" destId="{5180CD52-C346-4BC6-B3B3-AFEE249CF53F}" srcOrd="1" destOrd="0" presId="urn:microsoft.com/office/officeart/2018/2/layout/IconCircleList"/>
    <dgm:cxn modelId="{75809DDD-9B96-452E-BFEB-CFFBD14A4AEF}" type="presParOf" srcId="{091535C5-E57E-42D4-9545-F8A3B08744DB}" destId="{74380A84-10F5-4298-B242-93103BECDDC7}" srcOrd="2" destOrd="0" presId="urn:microsoft.com/office/officeart/2018/2/layout/IconCircleList"/>
    <dgm:cxn modelId="{91492CE1-D517-41E2-9A66-E505D0B14DDE}" type="presParOf" srcId="{091535C5-E57E-42D4-9545-F8A3B08744DB}" destId="{F5AB64B9-C984-4DA9-9FF6-28FF0629A68E}" srcOrd="3" destOrd="0" presId="urn:microsoft.com/office/officeart/2018/2/layout/IconCircleList"/>
    <dgm:cxn modelId="{5E4110A3-1644-446A-8DEE-1758BF232383}" type="presParOf" srcId="{9999C71B-D65B-4574-9872-39536853B0D9}" destId="{B5A26248-8BD1-4F9E-916B-40B83E722DA2}" srcOrd="1" destOrd="0" presId="urn:microsoft.com/office/officeart/2018/2/layout/IconCircleList"/>
    <dgm:cxn modelId="{458755EB-391A-4722-A0C8-33E70FF73E46}" type="presParOf" srcId="{9999C71B-D65B-4574-9872-39536853B0D9}" destId="{688EEF30-2A8A-497C-9D4F-34B246742016}" srcOrd="2" destOrd="0" presId="urn:microsoft.com/office/officeart/2018/2/layout/IconCircleList"/>
    <dgm:cxn modelId="{814DA998-0BB3-41B4-9EBD-6137260BC7BC}" type="presParOf" srcId="{688EEF30-2A8A-497C-9D4F-34B246742016}" destId="{921305A1-29F1-4C6C-8BAA-EA3BD5170907}" srcOrd="0" destOrd="0" presId="urn:microsoft.com/office/officeart/2018/2/layout/IconCircleList"/>
    <dgm:cxn modelId="{58AE0C21-9C95-4096-9FB1-A0DE3128708E}" type="presParOf" srcId="{688EEF30-2A8A-497C-9D4F-34B246742016}" destId="{EC1406D1-FCAF-4261-961B-E1524A7168B5}" srcOrd="1" destOrd="0" presId="urn:microsoft.com/office/officeart/2018/2/layout/IconCircleList"/>
    <dgm:cxn modelId="{6E2696FA-1CFA-4796-B925-0996C6729EE2}" type="presParOf" srcId="{688EEF30-2A8A-497C-9D4F-34B246742016}" destId="{60E93D5D-00D9-48FB-9A03-EC9E1A651AA2}" srcOrd="2" destOrd="0" presId="urn:microsoft.com/office/officeart/2018/2/layout/IconCircleList"/>
    <dgm:cxn modelId="{3D9A527E-A09E-4E38-A071-B90A4700E5C2}" type="presParOf" srcId="{688EEF30-2A8A-497C-9D4F-34B246742016}" destId="{4B009262-72BD-42A1-A994-77DA0CA3D42B}" srcOrd="3" destOrd="0" presId="urn:microsoft.com/office/officeart/2018/2/layout/IconCircleList"/>
    <dgm:cxn modelId="{7243E1F0-6819-4F54-ACC8-6CC99DD715C4}" type="presParOf" srcId="{9999C71B-D65B-4574-9872-39536853B0D9}" destId="{0DBF5A73-D432-495E-823B-7E412500B6D6}" srcOrd="3" destOrd="0" presId="urn:microsoft.com/office/officeart/2018/2/layout/IconCircleList"/>
    <dgm:cxn modelId="{AE5AC4CE-AD82-4EE3-A17B-49AFF55995CD}" type="presParOf" srcId="{9999C71B-D65B-4574-9872-39536853B0D9}" destId="{E1D48099-213C-4D78-BE2E-E65064D4B78E}" srcOrd="4" destOrd="0" presId="urn:microsoft.com/office/officeart/2018/2/layout/IconCircleList"/>
    <dgm:cxn modelId="{A8555550-C0A8-41FC-9C41-93EEA1E70998}" type="presParOf" srcId="{E1D48099-213C-4D78-BE2E-E65064D4B78E}" destId="{2765401F-39D6-4AA8-A0B2-6BE131B630D6}" srcOrd="0" destOrd="0" presId="urn:microsoft.com/office/officeart/2018/2/layout/IconCircleList"/>
    <dgm:cxn modelId="{8CCBAB4E-320B-42AC-A252-21B872773533}" type="presParOf" srcId="{E1D48099-213C-4D78-BE2E-E65064D4B78E}" destId="{10B1E9A7-18E8-4BD9-8DC3-56A81DDDBF5E}" srcOrd="1" destOrd="0" presId="urn:microsoft.com/office/officeart/2018/2/layout/IconCircleList"/>
    <dgm:cxn modelId="{324946B4-CEE6-4673-842C-003ED4C24859}" type="presParOf" srcId="{E1D48099-213C-4D78-BE2E-E65064D4B78E}" destId="{F798BFCE-0669-40FA-983C-E1DA0376AA69}" srcOrd="2" destOrd="0" presId="urn:microsoft.com/office/officeart/2018/2/layout/IconCircleList"/>
    <dgm:cxn modelId="{59CD476B-5E1F-46FF-9510-EEFAD17CAF8B}" type="presParOf" srcId="{E1D48099-213C-4D78-BE2E-E65064D4B78E}" destId="{A4D72576-BC1A-4872-AA9E-9484F65E06F3}" srcOrd="3" destOrd="0" presId="urn:microsoft.com/office/officeart/2018/2/layout/IconCircleList"/>
    <dgm:cxn modelId="{5D7672AD-39C0-4DD2-8E1F-8133ADD6F245}" type="presParOf" srcId="{9999C71B-D65B-4574-9872-39536853B0D9}" destId="{E12C7D23-D082-4FAC-BA79-895560586363}" srcOrd="5" destOrd="0" presId="urn:microsoft.com/office/officeart/2018/2/layout/IconCircleList"/>
    <dgm:cxn modelId="{BD9DD40B-31EB-44C9-933E-8A19B2D171B5}" type="presParOf" srcId="{9999C71B-D65B-4574-9872-39536853B0D9}" destId="{CFF4BC33-552D-4DB9-9B2A-0ADBCAD0413E}" srcOrd="6" destOrd="0" presId="urn:microsoft.com/office/officeart/2018/2/layout/IconCircleList"/>
    <dgm:cxn modelId="{2FCE91DE-CF82-4812-B741-A05CA022CB9C}" type="presParOf" srcId="{CFF4BC33-552D-4DB9-9B2A-0ADBCAD0413E}" destId="{2AB3A7B7-2B7C-4DBF-8261-D4E39B911D71}" srcOrd="0" destOrd="0" presId="urn:microsoft.com/office/officeart/2018/2/layout/IconCircleList"/>
    <dgm:cxn modelId="{6DA31E55-CA47-4ADB-A748-4150B5DEE6B2}" type="presParOf" srcId="{CFF4BC33-552D-4DB9-9B2A-0ADBCAD0413E}" destId="{51A0BC4F-F46F-4096-B4CE-2953BD7547C8}" srcOrd="1" destOrd="0" presId="urn:microsoft.com/office/officeart/2018/2/layout/IconCircleList"/>
    <dgm:cxn modelId="{27342A10-2451-4AE6-8D50-177C59B8CCB6}" type="presParOf" srcId="{CFF4BC33-552D-4DB9-9B2A-0ADBCAD0413E}" destId="{6CBE3006-4042-4B1D-BC70-B1360791F86F}" srcOrd="2" destOrd="0" presId="urn:microsoft.com/office/officeart/2018/2/layout/IconCircleList"/>
    <dgm:cxn modelId="{C5FC2438-89DA-46F6-B869-24BD3A843CFD}" type="presParOf" srcId="{CFF4BC33-552D-4DB9-9B2A-0ADBCAD0413E}" destId="{5BBDE81F-EA86-49AB-9A2D-E6DFCA94F36C}" srcOrd="3" destOrd="0" presId="urn:microsoft.com/office/officeart/2018/2/layout/IconCircleList"/>
    <dgm:cxn modelId="{423FB267-15DC-421F-BDDA-4C5EE8F323FB}" type="presParOf" srcId="{9999C71B-D65B-4574-9872-39536853B0D9}" destId="{F6E81732-D778-4997-9D6D-21D9A4859D2E}" srcOrd="7" destOrd="0" presId="urn:microsoft.com/office/officeart/2018/2/layout/IconCircleList"/>
    <dgm:cxn modelId="{5FAC5BDF-FF99-4493-A7B9-88210FD6E2E4}" type="presParOf" srcId="{9999C71B-D65B-4574-9872-39536853B0D9}" destId="{82ABDB6C-BD45-41D7-959C-C462C735EB71}" srcOrd="8" destOrd="0" presId="urn:microsoft.com/office/officeart/2018/2/layout/IconCircleList"/>
    <dgm:cxn modelId="{589F451C-178E-4590-A1BE-40AE997E3BB7}" type="presParOf" srcId="{82ABDB6C-BD45-41D7-959C-C462C735EB71}" destId="{18D5CA70-2BD9-41F3-B178-460D08AA1D8D}" srcOrd="0" destOrd="0" presId="urn:microsoft.com/office/officeart/2018/2/layout/IconCircleList"/>
    <dgm:cxn modelId="{32C66105-10AB-4D3A-BC49-39AF9B7B194C}" type="presParOf" srcId="{82ABDB6C-BD45-41D7-959C-C462C735EB71}" destId="{04A86101-7FAE-41FE-9A91-88242D281027}" srcOrd="1" destOrd="0" presId="urn:microsoft.com/office/officeart/2018/2/layout/IconCircleList"/>
    <dgm:cxn modelId="{0A7D6E8A-5D5B-47A6-8342-A93BFFD1D6E3}" type="presParOf" srcId="{82ABDB6C-BD45-41D7-959C-C462C735EB71}" destId="{4C73E844-EE09-4118-BD40-F1AA4347BA35}" srcOrd="2" destOrd="0" presId="urn:microsoft.com/office/officeart/2018/2/layout/IconCircleList"/>
    <dgm:cxn modelId="{9EFA144B-3140-4FF2-9623-D0FF11B7B789}" type="presParOf" srcId="{82ABDB6C-BD45-41D7-959C-C462C735EB71}" destId="{129A9796-ACE8-497F-8290-43862F86126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3446D8-0162-4C6A-9A74-6006F2D49DD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B04703C-276F-4EA7-995B-1DAF66B842D3}">
      <dgm:prSet/>
      <dgm:spPr/>
      <dgm:t>
        <a:bodyPr/>
        <a:lstStyle/>
        <a:p>
          <a:r>
            <a:rPr lang="cs-CZ" b="0" i="0"/>
            <a:t>místní nepříslušnost soud zkoumá pouze do skončení přípr. jednání, pokud neprovedl, pak k námitce účastníka před prvním úkonem ve věci § 105</a:t>
          </a:r>
          <a:endParaRPr lang="en-US"/>
        </a:p>
      </dgm:t>
    </dgm:pt>
    <dgm:pt modelId="{59F35AF7-8BE7-42DD-B1B3-BEFD1B3E5488}" type="parTrans" cxnId="{4CC8F5B6-98CE-4E0F-8C37-11520D128C27}">
      <dgm:prSet/>
      <dgm:spPr/>
      <dgm:t>
        <a:bodyPr/>
        <a:lstStyle/>
        <a:p>
          <a:endParaRPr lang="en-US"/>
        </a:p>
      </dgm:t>
    </dgm:pt>
    <dgm:pt modelId="{0880BE60-8D09-4EAC-9FBF-49D499D60FB9}" type="sibTrans" cxnId="{4CC8F5B6-98CE-4E0F-8C37-11520D128C27}">
      <dgm:prSet/>
      <dgm:spPr/>
      <dgm:t>
        <a:bodyPr/>
        <a:lstStyle/>
        <a:p>
          <a:endParaRPr lang="en-US"/>
        </a:p>
      </dgm:t>
    </dgm:pt>
    <dgm:pt modelId="{43E0088E-ADE2-4500-B498-7506C09032C4}">
      <dgm:prSet/>
      <dgm:spPr/>
      <dgm:t>
        <a:bodyPr/>
        <a:lstStyle/>
        <a:p>
          <a:r>
            <a:rPr lang="cs-CZ" b="0" i="0"/>
            <a:t>věcná nepříslušnost – nelze-li odstranit, soud řízení zastaví, jinak postoupí (např. služební poměr – R 55/2005; 21 Cdo 1170/2008)</a:t>
          </a:r>
          <a:endParaRPr lang="en-US"/>
        </a:p>
      </dgm:t>
    </dgm:pt>
    <dgm:pt modelId="{E266F57F-4BCC-4861-899A-D6A67717CD40}" type="parTrans" cxnId="{B3EA2D15-2052-4ADA-ACEB-2DED5FA192B3}">
      <dgm:prSet/>
      <dgm:spPr/>
      <dgm:t>
        <a:bodyPr/>
        <a:lstStyle/>
        <a:p>
          <a:endParaRPr lang="en-US"/>
        </a:p>
      </dgm:t>
    </dgm:pt>
    <dgm:pt modelId="{0F469045-3485-47EB-9977-7A3522810146}" type="sibTrans" cxnId="{B3EA2D15-2052-4ADA-ACEB-2DED5FA192B3}">
      <dgm:prSet/>
      <dgm:spPr/>
      <dgm:t>
        <a:bodyPr/>
        <a:lstStyle/>
        <a:p>
          <a:endParaRPr lang="en-US"/>
        </a:p>
      </dgm:t>
    </dgm:pt>
    <dgm:pt modelId="{8C852A7D-306C-47C8-A6F1-126972561557}" type="pres">
      <dgm:prSet presAssocID="{923446D8-0162-4C6A-9A74-6006F2D49DDB}" presName="hierChild1" presStyleCnt="0">
        <dgm:presLayoutVars>
          <dgm:chPref val="1"/>
          <dgm:dir/>
          <dgm:animOne val="branch"/>
          <dgm:animLvl val="lvl"/>
          <dgm:resizeHandles/>
        </dgm:presLayoutVars>
      </dgm:prSet>
      <dgm:spPr/>
    </dgm:pt>
    <dgm:pt modelId="{727E6F8C-F71E-457F-AE2F-F3D80FFA98C1}" type="pres">
      <dgm:prSet presAssocID="{0B04703C-276F-4EA7-995B-1DAF66B842D3}" presName="hierRoot1" presStyleCnt="0"/>
      <dgm:spPr/>
    </dgm:pt>
    <dgm:pt modelId="{CC5A4236-F96C-46EC-86CE-CC9A30F67A29}" type="pres">
      <dgm:prSet presAssocID="{0B04703C-276F-4EA7-995B-1DAF66B842D3}" presName="composite" presStyleCnt="0"/>
      <dgm:spPr/>
    </dgm:pt>
    <dgm:pt modelId="{650B9757-356A-4CFE-A937-223FF2880643}" type="pres">
      <dgm:prSet presAssocID="{0B04703C-276F-4EA7-995B-1DAF66B842D3}" presName="background" presStyleLbl="node0" presStyleIdx="0" presStyleCnt="2"/>
      <dgm:spPr/>
    </dgm:pt>
    <dgm:pt modelId="{262C1D2E-329E-43E1-8C86-5147BC6167BA}" type="pres">
      <dgm:prSet presAssocID="{0B04703C-276F-4EA7-995B-1DAF66B842D3}" presName="text" presStyleLbl="fgAcc0" presStyleIdx="0" presStyleCnt="2">
        <dgm:presLayoutVars>
          <dgm:chPref val="3"/>
        </dgm:presLayoutVars>
      </dgm:prSet>
      <dgm:spPr/>
    </dgm:pt>
    <dgm:pt modelId="{CCC2511F-592B-46FF-831B-821869E465CC}" type="pres">
      <dgm:prSet presAssocID="{0B04703C-276F-4EA7-995B-1DAF66B842D3}" presName="hierChild2" presStyleCnt="0"/>
      <dgm:spPr/>
    </dgm:pt>
    <dgm:pt modelId="{D6122588-8691-4F5B-80AC-B9C0B73D4CAD}" type="pres">
      <dgm:prSet presAssocID="{43E0088E-ADE2-4500-B498-7506C09032C4}" presName="hierRoot1" presStyleCnt="0"/>
      <dgm:spPr/>
    </dgm:pt>
    <dgm:pt modelId="{5DD176F1-DB56-4BE8-BE57-DD7254E21DAF}" type="pres">
      <dgm:prSet presAssocID="{43E0088E-ADE2-4500-B498-7506C09032C4}" presName="composite" presStyleCnt="0"/>
      <dgm:spPr/>
    </dgm:pt>
    <dgm:pt modelId="{0A376367-AC4D-4F9F-987E-A7169F860A50}" type="pres">
      <dgm:prSet presAssocID="{43E0088E-ADE2-4500-B498-7506C09032C4}" presName="background" presStyleLbl="node0" presStyleIdx="1" presStyleCnt="2"/>
      <dgm:spPr/>
    </dgm:pt>
    <dgm:pt modelId="{7495F8A4-EB15-4699-A82A-CD70E6BA617F}" type="pres">
      <dgm:prSet presAssocID="{43E0088E-ADE2-4500-B498-7506C09032C4}" presName="text" presStyleLbl="fgAcc0" presStyleIdx="1" presStyleCnt="2">
        <dgm:presLayoutVars>
          <dgm:chPref val="3"/>
        </dgm:presLayoutVars>
      </dgm:prSet>
      <dgm:spPr/>
    </dgm:pt>
    <dgm:pt modelId="{B6A1E066-1A92-49F7-A5D9-2F7726499543}" type="pres">
      <dgm:prSet presAssocID="{43E0088E-ADE2-4500-B498-7506C09032C4}" presName="hierChild2" presStyleCnt="0"/>
      <dgm:spPr/>
    </dgm:pt>
  </dgm:ptLst>
  <dgm:cxnLst>
    <dgm:cxn modelId="{B3EA2D15-2052-4ADA-ACEB-2DED5FA192B3}" srcId="{923446D8-0162-4C6A-9A74-6006F2D49DDB}" destId="{43E0088E-ADE2-4500-B498-7506C09032C4}" srcOrd="1" destOrd="0" parTransId="{E266F57F-4BCC-4861-899A-D6A67717CD40}" sibTransId="{0F469045-3485-47EB-9977-7A3522810146}"/>
    <dgm:cxn modelId="{D19CB77C-407D-485B-B60B-229C22555EDB}" type="presOf" srcId="{43E0088E-ADE2-4500-B498-7506C09032C4}" destId="{7495F8A4-EB15-4699-A82A-CD70E6BA617F}" srcOrd="0" destOrd="0" presId="urn:microsoft.com/office/officeart/2005/8/layout/hierarchy1"/>
    <dgm:cxn modelId="{4CC8F5B6-98CE-4E0F-8C37-11520D128C27}" srcId="{923446D8-0162-4C6A-9A74-6006F2D49DDB}" destId="{0B04703C-276F-4EA7-995B-1DAF66B842D3}" srcOrd="0" destOrd="0" parTransId="{59F35AF7-8BE7-42DD-B1B3-BEFD1B3E5488}" sibTransId="{0880BE60-8D09-4EAC-9FBF-49D499D60FB9}"/>
    <dgm:cxn modelId="{DF2A3BB7-30A7-4CE3-AA7F-880AEC334036}" type="presOf" srcId="{0B04703C-276F-4EA7-995B-1DAF66B842D3}" destId="{262C1D2E-329E-43E1-8C86-5147BC6167BA}" srcOrd="0" destOrd="0" presId="urn:microsoft.com/office/officeart/2005/8/layout/hierarchy1"/>
    <dgm:cxn modelId="{B0A279DE-9D61-40A6-A4C0-BDC7BA0F6990}" type="presOf" srcId="{923446D8-0162-4C6A-9A74-6006F2D49DDB}" destId="{8C852A7D-306C-47C8-A6F1-126972561557}" srcOrd="0" destOrd="0" presId="urn:microsoft.com/office/officeart/2005/8/layout/hierarchy1"/>
    <dgm:cxn modelId="{126F65CC-9653-4C70-9116-730998783FEF}" type="presParOf" srcId="{8C852A7D-306C-47C8-A6F1-126972561557}" destId="{727E6F8C-F71E-457F-AE2F-F3D80FFA98C1}" srcOrd="0" destOrd="0" presId="urn:microsoft.com/office/officeart/2005/8/layout/hierarchy1"/>
    <dgm:cxn modelId="{D8F108E1-818B-42F8-A556-691E0ADEF5B3}" type="presParOf" srcId="{727E6F8C-F71E-457F-AE2F-F3D80FFA98C1}" destId="{CC5A4236-F96C-46EC-86CE-CC9A30F67A29}" srcOrd="0" destOrd="0" presId="urn:microsoft.com/office/officeart/2005/8/layout/hierarchy1"/>
    <dgm:cxn modelId="{A05F37CC-73D3-45F8-8DBA-1E89588106D4}" type="presParOf" srcId="{CC5A4236-F96C-46EC-86CE-CC9A30F67A29}" destId="{650B9757-356A-4CFE-A937-223FF2880643}" srcOrd="0" destOrd="0" presId="urn:microsoft.com/office/officeart/2005/8/layout/hierarchy1"/>
    <dgm:cxn modelId="{321DC628-D9AF-4779-B5D6-496F67DF0E1B}" type="presParOf" srcId="{CC5A4236-F96C-46EC-86CE-CC9A30F67A29}" destId="{262C1D2E-329E-43E1-8C86-5147BC6167BA}" srcOrd="1" destOrd="0" presId="urn:microsoft.com/office/officeart/2005/8/layout/hierarchy1"/>
    <dgm:cxn modelId="{47CEF7D2-DBC3-43B4-AF28-0930CA9F51B2}" type="presParOf" srcId="{727E6F8C-F71E-457F-AE2F-F3D80FFA98C1}" destId="{CCC2511F-592B-46FF-831B-821869E465CC}" srcOrd="1" destOrd="0" presId="urn:microsoft.com/office/officeart/2005/8/layout/hierarchy1"/>
    <dgm:cxn modelId="{6B37B1B6-CBCA-4822-95FB-5C7E434FC343}" type="presParOf" srcId="{8C852A7D-306C-47C8-A6F1-126972561557}" destId="{D6122588-8691-4F5B-80AC-B9C0B73D4CAD}" srcOrd="1" destOrd="0" presId="urn:microsoft.com/office/officeart/2005/8/layout/hierarchy1"/>
    <dgm:cxn modelId="{B6753984-BE49-4668-817A-257FE98E8BB6}" type="presParOf" srcId="{D6122588-8691-4F5B-80AC-B9C0B73D4CAD}" destId="{5DD176F1-DB56-4BE8-BE57-DD7254E21DAF}" srcOrd="0" destOrd="0" presId="urn:microsoft.com/office/officeart/2005/8/layout/hierarchy1"/>
    <dgm:cxn modelId="{0E4D9850-B67A-457B-98E3-8D6F1E171C20}" type="presParOf" srcId="{5DD176F1-DB56-4BE8-BE57-DD7254E21DAF}" destId="{0A376367-AC4D-4F9F-987E-A7169F860A50}" srcOrd="0" destOrd="0" presId="urn:microsoft.com/office/officeart/2005/8/layout/hierarchy1"/>
    <dgm:cxn modelId="{F1A29568-5152-4A51-9645-B381C39EB304}" type="presParOf" srcId="{5DD176F1-DB56-4BE8-BE57-DD7254E21DAF}" destId="{7495F8A4-EB15-4699-A82A-CD70E6BA617F}" srcOrd="1" destOrd="0" presId="urn:microsoft.com/office/officeart/2005/8/layout/hierarchy1"/>
    <dgm:cxn modelId="{59471214-2DFA-4771-A8FF-218FA6983F9A}" type="presParOf" srcId="{D6122588-8691-4F5B-80AC-B9C0B73D4CAD}" destId="{B6A1E066-1A92-49F7-A5D9-2F772649954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19706E-AC93-4C6C-BF6D-310FBE667A0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39F31A3-4809-4518-B52F-BB1D38EE79EE}">
      <dgm:prSet/>
      <dgm:spPr/>
      <dgm:t>
        <a:bodyPr/>
        <a:lstStyle/>
        <a:p>
          <a:r>
            <a:rPr lang="cs-CZ" b="0" i="0"/>
            <a:t>AKTIVNÍ A PASIVNÍ LEGITIMACE</a:t>
          </a:r>
          <a:endParaRPr lang="en-US"/>
        </a:p>
      </dgm:t>
    </dgm:pt>
    <dgm:pt modelId="{E137AAB1-9132-4B85-A74A-2737CC6E0E95}" type="parTrans" cxnId="{94160418-8C73-4BC1-9266-5C3752542287}">
      <dgm:prSet/>
      <dgm:spPr/>
      <dgm:t>
        <a:bodyPr/>
        <a:lstStyle/>
        <a:p>
          <a:endParaRPr lang="en-US"/>
        </a:p>
      </dgm:t>
    </dgm:pt>
    <dgm:pt modelId="{FBA14E9D-2589-468C-AB19-732EBFF3162B}" type="sibTrans" cxnId="{94160418-8C73-4BC1-9266-5C3752542287}">
      <dgm:prSet/>
      <dgm:spPr/>
      <dgm:t>
        <a:bodyPr/>
        <a:lstStyle/>
        <a:p>
          <a:endParaRPr lang="en-US"/>
        </a:p>
      </dgm:t>
    </dgm:pt>
    <dgm:pt modelId="{057B4540-74B9-4DC3-BC03-FB9AE9C1AF8A}">
      <dgm:prSet/>
      <dgm:spPr/>
      <dgm:t>
        <a:bodyPr/>
        <a:lstStyle/>
        <a:p>
          <a:r>
            <a:rPr lang="cs-CZ" b="0" i="0"/>
            <a:t>účastníci řízení (žalobce, žalovaný)</a:t>
          </a:r>
          <a:endParaRPr lang="en-US"/>
        </a:p>
      </dgm:t>
    </dgm:pt>
    <dgm:pt modelId="{4113E3A2-2E72-4A9B-855D-99D2D9C738F4}" type="parTrans" cxnId="{EEE86947-C662-4838-98C4-E8EAB5CA6D4E}">
      <dgm:prSet/>
      <dgm:spPr/>
      <dgm:t>
        <a:bodyPr/>
        <a:lstStyle/>
        <a:p>
          <a:endParaRPr lang="en-US"/>
        </a:p>
      </dgm:t>
    </dgm:pt>
    <dgm:pt modelId="{8DECDCE6-A696-4B5D-A828-6C9532787EAD}" type="sibTrans" cxnId="{EEE86947-C662-4838-98C4-E8EAB5CA6D4E}">
      <dgm:prSet/>
      <dgm:spPr/>
      <dgm:t>
        <a:bodyPr/>
        <a:lstStyle/>
        <a:p>
          <a:endParaRPr lang="en-US"/>
        </a:p>
      </dgm:t>
    </dgm:pt>
    <dgm:pt modelId="{41B44645-0CCF-4DD8-BF37-8A9E7CEE438F}">
      <dgm:prSet/>
      <dgm:spPr/>
      <dgm:t>
        <a:bodyPr/>
        <a:lstStyle/>
        <a:p>
          <a:r>
            <a:rPr lang="cs-CZ" b="0" i="0"/>
            <a:t>zastoupení státu (Česká republika – příslušné ministerstvo)</a:t>
          </a:r>
          <a:endParaRPr lang="en-US"/>
        </a:p>
      </dgm:t>
    </dgm:pt>
    <dgm:pt modelId="{7CDF99EE-7366-44C5-A50D-C9D7A78140E3}" type="parTrans" cxnId="{E5315E51-AD3E-45B3-ADEF-77FF45F628F1}">
      <dgm:prSet/>
      <dgm:spPr/>
      <dgm:t>
        <a:bodyPr/>
        <a:lstStyle/>
        <a:p>
          <a:endParaRPr lang="en-US"/>
        </a:p>
      </dgm:t>
    </dgm:pt>
    <dgm:pt modelId="{9ABF85F2-CDA3-438F-B661-EA3E0A9C5714}" type="sibTrans" cxnId="{E5315E51-AD3E-45B3-ADEF-77FF45F628F1}">
      <dgm:prSet/>
      <dgm:spPr/>
      <dgm:t>
        <a:bodyPr/>
        <a:lstStyle/>
        <a:p>
          <a:endParaRPr lang="en-US"/>
        </a:p>
      </dgm:t>
    </dgm:pt>
    <dgm:pt modelId="{2B43F062-0BDD-478F-8504-F35F71912B00}">
      <dgm:prSet/>
      <dgm:spPr/>
      <dgm:t>
        <a:bodyPr/>
        <a:lstStyle/>
        <a:p>
          <a:r>
            <a:rPr lang="cs-CZ" b="0" i="0"/>
            <a:t>organizační složka (nemá právní subjektivitu)</a:t>
          </a:r>
          <a:endParaRPr lang="en-US"/>
        </a:p>
      </dgm:t>
    </dgm:pt>
    <dgm:pt modelId="{4A34ED82-D144-44E1-95BE-403AC57A6C38}" type="parTrans" cxnId="{57D036BF-8D46-4AFE-A15D-418C7F0DE0DB}">
      <dgm:prSet/>
      <dgm:spPr/>
      <dgm:t>
        <a:bodyPr/>
        <a:lstStyle/>
        <a:p>
          <a:endParaRPr lang="en-US"/>
        </a:p>
      </dgm:t>
    </dgm:pt>
    <dgm:pt modelId="{EB544CE6-F0A9-4243-9ABA-6B8589B9842A}" type="sibTrans" cxnId="{57D036BF-8D46-4AFE-A15D-418C7F0DE0DB}">
      <dgm:prSet/>
      <dgm:spPr/>
      <dgm:t>
        <a:bodyPr/>
        <a:lstStyle/>
        <a:p>
          <a:endParaRPr lang="en-US"/>
        </a:p>
      </dgm:t>
    </dgm:pt>
    <dgm:pt modelId="{2EEA3601-35B0-484A-9616-CEFDC0A0EC9E}" type="pres">
      <dgm:prSet presAssocID="{6B19706E-AC93-4C6C-BF6D-310FBE667A0A}" presName="hierChild1" presStyleCnt="0">
        <dgm:presLayoutVars>
          <dgm:chPref val="1"/>
          <dgm:dir/>
          <dgm:animOne val="branch"/>
          <dgm:animLvl val="lvl"/>
          <dgm:resizeHandles/>
        </dgm:presLayoutVars>
      </dgm:prSet>
      <dgm:spPr/>
    </dgm:pt>
    <dgm:pt modelId="{85D3C54D-C76C-4893-AA05-1F2F2B00A473}" type="pres">
      <dgm:prSet presAssocID="{E39F31A3-4809-4518-B52F-BB1D38EE79EE}" presName="hierRoot1" presStyleCnt="0"/>
      <dgm:spPr/>
    </dgm:pt>
    <dgm:pt modelId="{7C8C8E3E-33A6-4C0A-B629-7FEB2F16868E}" type="pres">
      <dgm:prSet presAssocID="{E39F31A3-4809-4518-B52F-BB1D38EE79EE}" presName="composite" presStyleCnt="0"/>
      <dgm:spPr/>
    </dgm:pt>
    <dgm:pt modelId="{E2849B5E-AAD4-402C-9931-C47D203AE2B2}" type="pres">
      <dgm:prSet presAssocID="{E39F31A3-4809-4518-B52F-BB1D38EE79EE}" presName="background" presStyleLbl="node0" presStyleIdx="0" presStyleCnt="4"/>
      <dgm:spPr/>
    </dgm:pt>
    <dgm:pt modelId="{41E2B5CA-526E-4250-94E1-6E38012BC897}" type="pres">
      <dgm:prSet presAssocID="{E39F31A3-4809-4518-B52F-BB1D38EE79EE}" presName="text" presStyleLbl="fgAcc0" presStyleIdx="0" presStyleCnt="4">
        <dgm:presLayoutVars>
          <dgm:chPref val="3"/>
        </dgm:presLayoutVars>
      </dgm:prSet>
      <dgm:spPr/>
    </dgm:pt>
    <dgm:pt modelId="{BD11009A-F5CC-4E38-8706-EE7BD009388C}" type="pres">
      <dgm:prSet presAssocID="{E39F31A3-4809-4518-B52F-BB1D38EE79EE}" presName="hierChild2" presStyleCnt="0"/>
      <dgm:spPr/>
    </dgm:pt>
    <dgm:pt modelId="{5D264B18-6483-40B9-B750-50852B92CDBE}" type="pres">
      <dgm:prSet presAssocID="{057B4540-74B9-4DC3-BC03-FB9AE9C1AF8A}" presName="hierRoot1" presStyleCnt="0"/>
      <dgm:spPr/>
    </dgm:pt>
    <dgm:pt modelId="{8F3C207A-E326-4B51-8881-3C0ECF09B6BA}" type="pres">
      <dgm:prSet presAssocID="{057B4540-74B9-4DC3-BC03-FB9AE9C1AF8A}" presName="composite" presStyleCnt="0"/>
      <dgm:spPr/>
    </dgm:pt>
    <dgm:pt modelId="{C79D29A7-3022-43CD-8610-A2F26EEA81CB}" type="pres">
      <dgm:prSet presAssocID="{057B4540-74B9-4DC3-BC03-FB9AE9C1AF8A}" presName="background" presStyleLbl="node0" presStyleIdx="1" presStyleCnt="4"/>
      <dgm:spPr/>
    </dgm:pt>
    <dgm:pt modelId="{543726C3-32EE-4637-BD61-2F6DE38D4282}" type="pres">
      <dgm:prSet presAssocID="{057B4540-74B9-4DC3-BC03-FB9AE9C1AF8A}" presName="text" presStyleLbl="fgAcc0" presStyleIdx="1" presStyleCnt="4">
        <dgm:presLayoutVars>
          <dgm:chPref val="3"/>
        </dgm:presLayoutVars>
      </dgm:prSet>
      <dgm:spPr/>
    </dgm:pt>
    <dgm:pt modelId="{9FB63B78-05CD-4189-8145-3658BA987760}" type="pres">
      <dgm:prSet presAssocID="{057B4540-74B9-4DC3-BC03-FB9AE9C1AF8A}" presName="hierChild2" presStyleCnt="0"/>
      <dgm:spPr/>
    </dgm:pt>
    <dgm:pt modelId="{AD8AAF53-2A68-407A-869E-58F9C12B77FE}" type="pres">
      <dgm:prSet presAssocID="{41B44645-0CCF-4DD8-BF37-8A9E7CEE438F}" presName="hierRoot1" presStyleCnt="0"/>
      <dgm:spPr/>
    </dgm:pt>
    <dgm:pt modelId="{A58099B4-9AE2-4397-B235-213A30C9B4FF}" type="pres">
      <dgm:prSet presAssocID="{41B44645-0CCF-4DD8-BF37-8A9E7CEE438F}" presName="composite" presStyleCnt="0"/>
      <dgm:spPr/>
    </dgm:pt>
    <dgm:pt modelId="{4892AA08-CB15-4960-A1D3-18A4A289F04F}" type="pres">
      <dgm:prSet presAssocID="{41B44645-0CCF-4DD8-BF37-8A9E7CEE438F}" presName="background" presStyleLbl="node0" presStyleIdx="2" presStyleCnt="4"/>
      <dgm:spPr/>
    </dgm:pt>
    <dgm:pt modelId="{0AD15718-E5AF-49EB-8080-CC857624CD88}" type="pres">
      <dgm:prSet presAssocID="{41B44645-0CCF-4DD8-BF37-8A9E7CEE438F}" presName="text" presStyleLbl="fgAcc0" presStyleIdx="2" presStyleCnt="4">
        <dgm:presLayoutVars>
          <dgm:chPref val="3"/>
        </dgm:presLayoutVars>
      </dgm:prSet>
      <dgm:spPr/>
    </dgm:pt>
    <dgm:pt modelId="{76778D7A-DDD0-4D31-B32F-FFC3759444C0}" type="pres">
      <dgm:prSet presAssocID="{41B44645-0CCF-4DD8-BF37-8A9E7CEE438F}" presName="hierChild2" presStyleCnt="0"/>
      <dgm:spPr/>
    </dgm:pt>
    <dgm:pt modelId="{B219FEA0-CFC6-4309-A99B-868969AD2D97}" type="pres">
      <dgm:prSet presAssocID="{2B43F062-0BDD-478F-8504-F35F71912B00}" presName="hierRoot1" presStyleCnt="0"/>
      <dgm:spPr/>
    </dgm:pt>
    <dgm:pt modelId="{5C8BDA50-4F6D-4E91-BB55-1858DB1F0708}" type="pres">
      <dgm:prSet presAssocID="{2B43F062-0BDD-478F-8504-F35F71912B00}" presName="composite" presStyleCnt="0"/>
      <dgm:spPr/>
    </dgm:pt>
    <dgm:pt modelId="{32AFD66B-D5AF-46F1-B7BE-9F270C125C2C}" type="pres">
      <dgm:prSet presAssocID="{2B43F062-0BDD-478F-8504-F35F71912B00}" presName="background" presStyleLbl="node0" presStyleIdx="3" presStyleCnt="4"/>
      <dgm:spPr/>
    </dgm:pt>
    <dgm:pt modelId="{F0E4D422-6ED8-43D5-A399-675816E50673}" type="pres">
      <dgm:prSet presAssocID="{2B43F062-0BDD-478F-8504-F35F71912B00}" presName="text" presStyleLbl="fgAcc0" presStyleIdx="3" presStyleCnt="4">
        <dgm:presLayoutVars>
          <dgm:chPref val="3"/>
        </dgm:presLayoutVars>
      </dgm:prSet>
      <dgm:spPr/>
    </dgm:pt>
    <dgm:pt modelId="{2CD0D3FB-6E62-4B11-9973-357EBFCC5ACC}" type="pres">
      <dgm:prSet presAssocID="{2B43F062-0BDD-478F-8504-F35F71912B00}" presName="hierChild2" presStyleCnt="0"/>
      <dgm:spPr/>
    </dgm:pt>
  </dgm:ptLst>
  <dgm:cxnLst>
    <dgm:cxn modelId="{94160418-8C73-4BC1-9266-5C3752542287}" srcId="{6B19706E-AC93-4C6C-BF6D-310FBE667A0A}" destId="{E39F31A3-4809-4518-B52F-BB1D38EE79EE}" srcOrd="0" destOrd="0" parTransId="{E137AAB1-9132-4B85-A74A-2737CC6E0E95}" sibTransId="{FBA14E9D-2589-468C-AB19-732EBFF3162B}"/>
    <dgm:cxn modelId="{0C3E271A-2173-4B05-8DFC-9D791BA1740C}" type="presOf" srcId="{2B43F062-0BDD-478F-8504-F35F71912B00}" destId="{F0E4D422-6ED8-43D5-A399-675816E50673}" srcOrd="0" destOrd="0" presId="urn:microsoft.com/office/officeart/2005/8/layout/hierarchy1"/>
    <dgm:cxn modelId="{71812820-5921-4B03-92A2-71D1E2BFEF9E}" type="presOf" srcId="{41B44645-0CCF-4DD8-BF37-8A9E7CEE438F}" destId="{0AD15718-E5AF-49EB-8080-CC857624CD88}" srcOrd="0" destOrd="0" presId="urn:microsoft.com/office/officeart/2005/8/layout/hierarchy1"/>
    <dgm:cxn modelId="{EEE86947-C662-4838-98C4-E8EAB5CA6D4E}" srcId="{6B19706E-AC93-4C6C-BF6D-310FBE667A0A}" destId="{057B4540-74B9-4DC3-BC03-FB9AE9C1AF8A}" srcOrd="1" destOrd="0" parTransId="{4113E3A2-2E72-4A9B-855D-99D2D9C738F4}" sibTransId="{8DECDCE6-A696-4B5D-A828-6C9532787EAD}"/>
    <dgm:cxn modelId="{E5315E51-AD3E-45B3-ADEF-77FF45F628F1}" srcId="{6B19706E-AC93-4C6C-BF6D-310FBE667A0A}" destId="{41B44645-0CCF-4DD8-BF37-8A9E7CEE438F}" srcOrd="2" destOrd="0" parTransId="{7CDF99EE-7366-44C5-A50D-C9D7A78140E3}" sibTransId="{9ABF85F2-CDA3-438F-B661-EA3E0A9C5714}"/>
    <dgm:cxn modelId="{DCFD67A4-8660-4A04-B05A-8A87BAA93544}" type="presOf" srcId="{E39F31A3-4809-4518-B52F-BB1D38EE79EE}" destId="{41E2B5CA-526E-4250-94E1-6E38012BC897}" srcOrd="0" destOrd="0" presId="urn:microsoft.com/office/officeart/2005/8/layout/hierarchy1"/>
    <dgm:cxn modelId="{57D036BF-8D46-4AFE-A15D-418C7F0DE0DB}" srcId="{6B19706E-AC93-4C6C-BF6D-310FBE667A0A}" destId="{2B43F062-0BDD-478F-8504-F35F71912B00}" srcOrd="3" destOrd="0" parTransId="{4A34ED82-D144-44E1-95BE-403AC57A6C38}" sibTransId="{EB544CE6-F0A9-4243-9ABA-6B8589B9842A}"/>
    <dgm:cxn modelId="{A043FBEA-BBC3-4E49-900F-F44E6EA34A71}" type="presOf" srcId="{6B19706E-AC93-4C6C-BF6D-310FBE667A0A}" destId="{2EEA3601-35B0-484A-9616-CEFDC0A0EC9E}" srcOrd="0" destOrd="0" presId="urn:microsoft.com/office/officeart/2005/8/layout/hierarchy1"/>
    <dgm:cxn modelId="{757571F5-355A-414E-8767-BF8DE60DE58D}" type="presOf" srcId="{057B4540-74B9-4DC3-BC03-FB9AE9C1AF8A}" destId="{543726C3-32EE-4637-BD61-2F6DE38D4282}" srcOrd="0" destOrd="0" presId="urn:microsoft.com/office/officeart/2005/8/layout/hierarchy1"/>
    <dgm:cxn modelId="{7B58A102-B94F-4052-AF06-5FB6243A8DD7}" type="presParOf" srcId="{2EEA3601-35B0-484A-9616-CEFDC0A0EC9E}" destId="{85D3C54D-C76C-4893-AA05-1F2F2B00A473}" srcOrd="0" destOrd="0" presId="urn:microsoft.com/office/officeart/2005/8/layout/hierarchy1"/>
    <dgm:cxn modelId="{69A7694A-B584-40B9-9D4B-79411D694F1E}" type="presParOf" srcId="{85D3C54D-C76C-4893-AA05-1F2F2B00A473}" destId="{7C8C8E3E-33A6-4C0A-B629-7FEB2F16868E}" srcOrd="0" destOrd="0" presId="urn:microsoft.com/office/officeart/2005/8/layout/hierarchy1"/>
    <dgm:cxn modelId="{DC3BEBAE-0273-41C1-BCA5-356D465F1675}" type="presParOf" srcId="{7C8C8E3E-33A6-4C0A-B629-7FEB2F16868E}" destId="{E2849B5E-AAD4-402C-9931-C47D203AE2B2}" srcOrd="0" destOrd="0" presId="urn:microsoft.com/office/officeart/2005/8/layout/hierarchy1"/>
    <dgm:cxn modelId="{4E0E5A33-5F0C-4056-9733-155C5A0C4BC1}" type="presParOf" srcId="{7C8C8E3E-33A6-4C0A-B629-7FEB2F16868E}" destId="{41E2B5CA-526E-4250-94E1-6E38012BC897}" srcOrd="1" destOrd="0" presId="urn:microsoft.com/office/officeart/2005/8/layout/hierarchy1"/>
    <dgm:cxn modelId="{CBDCB13D-5D99-4753-9FBF-2B67114AAFD2}" type="presParOf" srcId="{85D3C54D-C76C-4893-AA05-1F2F2B00A473}" destId="{BD11009A-F5CC-4E38-8706-EE7BD009388C}" srcOrd="1" destOrd="0" presId="urn:microsoft.com/office/officeart/2005/8/layout/hierarchy1"/>
    <dgm:cxn modelId="{1CFC8377-1189-4736-B264-41E5A7EC14C8}" type="presParOf" srcId="{2EEA3601-35B0-484A-9616-CEFDC0A0EC9E}" destId="{5D264B18-6483-40B9-B750-50852B92CDBE}" srcOrd="1" destOrd="0" presId="urn:microsoft.com/office/officeart/2005/8/layout/hierarchy1"/>
    <dgm:cxn modelId="{5EFA8DE1-A771-476F-B37D-97AE2961723A}" type="presParOf" srcId="{5D264B18-6483-40B9-B750-50852B92CDBE}" destId="{8F3C207A-E326-4B51-8881-3C0ECF09B6BA}" srcOrd="0" destOrd="0" presId="urn:microsoft.com/office/officeart/2005/8/layout/hierarchy1"/>
    <dgm:cxn modelId="{466B699F-161E-4529-8E7C-7AE03C0ED033}" type="presParOf" srcId="{8F3C207A-E326-4B51-8881-3C0ECF09B6BA}" destId="{C79D29A7-3022-43CD-8610-A2F26EEA81CB}" srcOrd="0" destOrd="0" presId="urn:microsoft.com/office/officeart/2005/8/layout/hierarchy1"/>
    <dgm:cxn modelId="{CAA2737F-FA0D-4252-84DB-5E2245B0958D}" type="presParOf" srcId="{8F3C207A-E326-4B51-8881-3C0ECF09B6BA}" destId="{543726C3-32EE-4637-BD61-2F6DE38D4282}" srcOrd="1" destOrd="0" presId="urn:microsoft.com/office/officeart/2005/8/layout/hierarchy1"/>
    <dgm:cxn modelId="{EB05BC14-A95E-43AF-ABCB-A24E11FD6F9E}" type="presParOf" srcId="{5D264B18-6483-40B9-B750-50852B92CDBE}" destId="{9FB63B78-05CD-4189-8145-3658BA987760}" srcOrd="1" destOrd="0" presId="urn:microsoft.com/office/officeart/2005/8/layout/hierarchy1"/>
    <dgm:cxn modelId="{4542D543-B1F1-482A-95BE-140870E6035A}" type="presParOf" srcId="{2EEA3601-35B0-484A-9616-CEFDC0A0EC9E}" destId="{AD8AAF53-2A68-407A-869E-58F9C12B77FE}" srcOrd="2" destOrd="0" presId="urn:microsoft.com/office/officeart/2005/8/layout/hierarchy1"/>
    <dgm:cxn modelId="{46D07D41-3797-4A36-A52B-B04EC3D5915B}" type="presParOf" srcId="{AD8AAF53-2A68-407A-869E-58F9C12B77FE}" destId="{A58099B4-9AE2-4397-B235-213A30C9B4FF}" srcOrd="0" destOrd="0" presId="urn:microsoft.com/office/officeart/2005/8/layout/hierarchy1"/>
    <dgm:cxn modelId="{D7319B3A-E4F2-46A4-A887-F8725F1AC5FB}" type="presParOf" srcId="{A58099B4-9AE2-4397-B235-213A30C9B4FF}" destId="{4892AA08-CB15-4960-A1D3-18A4A289F04F}" srcOrd="0" destOrd="0" presId="urn:microsoft.com/office/officeart/2005/8/layout/hierarchy1"/>
    <dgm:cxn modelId="{3ACD2637-517F-43EF-B04B-EC8EAAA0C31D}" type="presParOf" srcId="{A58099B4-9AE2-4397-B235-213A30C9B4FF}" destId="{0AD15718-E5AF-49EB-8080-CC857624CD88}" srcOrd="1" destOrd="0" presId="urn:microsoft.com/office/officeart/2005/8/layout/hierarchy1"/>
    <dgm:cxn modelId="{702AC50E-A0FA-498D-B534-8ED18D7854E7}" type="presParOf" srcId="{AD8AAF53-2A68-407A-869E-58F9C12B77FE}" destId="{76778D7A-DDD0-4D31-B32F-FFC3759444C0}" srcOrd="1" destOrd="0" presId="urn:microsoft.com/office/officeart/2005/8/layout/hierarchy1"/>
    <dgm:cxn modelId="{C384F550-4A8A-4CD5-9863-15C88B4FBCC0}" type="presParOf" srcId="{2EEA3601-35B0-484A-9616-CEFDC0A0EC9E}" destId="{B219FEA0-CFC6-4309-A99B-868969AD2D97}" srcOrd="3" destOrd="0" presId="urn:microsoft.com/office/officeart/2005/8/layout/hierarchy1"/>
    <dgm:cxn modelId="{16E89918-758F-4BB7-8958-68D00746A31D}" type="presParOf" srcId="{B219FEA0-CFC6-4309-A99B-868969AD2D97}" destId="{5C8BDA50-4F6D-4E91-BB55-1858DB1F0708}" srcOrd="0" destOrd="0" presId="urn:microsoft.com/office/officeart/2005/8/layout/hierarchy1"/>
    <dgm:cxn modelId="{D866B85C-DCFA-4D98-8178-5F7F5B1B219F}" type="presParOf" srcId="{5C8BDA50-4F6D-4E91-BB55-1858DB1F0708}" destId="{32AFD66B-D5AF-46F1-B7BE-9F270C125C2C}" srcOrd="0" destOrd="0" presId="urn:microsoft.com/office/officeart/2005/8/layout/hierarchy1"/>
    <dgm:cxn modelId="{7EFCEE48-8920-4E66-9AEC-83FE4593762E}" type="presParOf" srcId="{5C8BDA50-4F6D-4E91-BB55-1858DB1F0708}" destId="{F0E4D422-6ED8-43D5-A399-675816E50673}" srcOrd="1" destOrd="0" presId="urn:microsoft.com/office/officeart/2005/8/layout/hierarchy1"/>
    <dgm:cxn modelId="{8631146A-8643-4ADF-8C24-898AF2311B24}" type="presParOf" srcId="{B219FEA0-CFC6-4309-A99B-868969AD2D97}" destId="{2CD0D3FB-6E62-4B11-9973-357EBFCC5AC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C989E-E355-443C-8DD9-57DB77477169}">
      <dsp:nvSpPr>
        <dsp:cNvPr id="0" name=""/>
        <dsp:cNvSpPr/>
      </dsp:nvSpPr>
      <dsp:spPr>
        <a:xfrm>
          <a:off x="195832" y="502237"/>
          <a:ext cx="910537" cy="9105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80CD52-C346-4BC6-B3B3-AFEE249CF53F}">
      <dsp:nvSpPr>
        <dsp:cNvPr id="0" name=""/>
        <dsp:cNvSpPr/>
      </dsp:nvSpPr>
      <dsp:spPr>
        <a:xfrm>
          <a:off x="387045" y="693449"/>
          <a:ext cx="528112" cy="5281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5AB64B9-C984-4DA9-9FF6-28FF0629A68E}">
      <dsp:nvSpPr>
        <dsp:cNvPr id="0" name=""/>
        <dsp:cNvSpPr/>
      </dsp:nvSpPr>
      <dsp:spPr>
        <a:xfrm>
          <a:off x="1301485"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cs-CZ" sz="1200" b="0" i="0" kern="1200"/>
            <a:t>PRAVOMOC A PŘÍSLUŠNOST</a:t>
          </a:r>
          <a:endParaRPr lang="en-US" sz="1200" kern="1200"/>
        </a:p>
      </dsp:txBody>
      <dsp:txXfrm>
        <a:off x="1301485" y="502237"/>
        <a:ext cx="2146268" cy="910537"/>
      </dsp:txXfrm>
    </dsp:sp>
    <dsp:sp modelId="{921305A1-29F1-4C6C-8BAA-EA3BD5170907}">
      <dsp:nvSpPr>
        <dsp:cNvPr id="0" name=""/>
        <dsp:cNvSpPr/>
      </dsp:nvSpPr>
      <dsp:spPr>
        <a:xfrm>
          <a:off x="3821724" y="502237"/>
          <a:ext cx="910537" cy="9105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406D1-FCAF-4261-961B-E1524A7168B5}">
      <dsp:nvSpPr>
        <dsp:cNvPr id="0" name=""/>
        <dsp:cNvSpPr/>
      </dsp:nvSpPr>
      <dsp:spPr>
        <a:xfrm>
          <a:off x="4012937" y="693449"/>
          <a:ext cx="528112" cy="5281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009262-72BD-42A1-A994-77DA0CA3D42B}">
      <dsp:nvSpPr>
        <dsp:cNvPr id="0" name=""/>
        <dsp:cNvSpPr/>
      </dsp:nvSpPr>
      <dsp:spPr>
        <a:xfrm>
          <a:off x="4927377"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cs-CZ" sz="1200" b="0" i="0" kern="1200"/>
            <a:t>pravomoc – § 7</a:t>
          </a:r>
          <a:endParaRPr lang="en-US" sz="1200" kern="1200"/>
        </a:p>
      </dsp:txBody>
      <dsp:txXfrm>
        <a:off x="4927377" y="502237"/>
        <a:ext cx="2146268" cy="910537"/>
      </dsp:txXfrm>
    </dsp:sp>
    <dsp:sp modelId="{2765401F-39D6-4AA8-A0B2-6BE131B630D6}">
      <dsp:nvSpPr>
        <dsp:cNvPr id="0" name=""/>
        <dsp:cNvSpPr/>
      </dsp:nvSpPr>
      <dsp:spPr>
        <a:xfrm>
          <a:off x="7447616" y="502237"/>
          <a:ext cx="910537" cy="9105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B1E9A7-18E8-4BD9-8DC3-56A81DDDBF5E}">
      <dsp:nvSpPr>
        <dsp:cNvPr id="0" name=""/>
        <dsp:cNvSpPr/>
      </dsp:nvSpPr>
      <dsp:spPr>
        <a:xfrm>
          <a:off x="7638829" y="693449"/>
          <a:ext cx="528112" cy="5281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D72576-BC1A-4872-AA9E-9484F65E06F3}">
      <dsp:nvSpPr>
        <dsp:cNvPr id="0" name=""/>
        <dsp:cNvSpPr/>
      </dsp:nvSpPr>
      <dsp:spPr>
        <a:xfrm>
          <a:off x="8553269"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cs-CZ" sz="1200" b="0" i="0" kern="1200"/>
            <a:t>příslušnost - § 9</a:t>
          </a:r>
          <a:endParaRPr lang="en-US" sz="1200" kern="1200"/>
        </a:p>
      </dsp:txBody>
      <dsp:txXfrm>
        <a:off x="8553269" y="502237"/>
        <a:ext cx="2146268" cy="910537"/>
      </dsp:txXfrm>
    </dsp:sp>
    <dsp:sp modelId="{2AB3A7B7-2B7C-4DBF-8261-D4E39B911D71}">
      <dsp:nvSpPr>
        <dsp:cNvPr id="0" name=""/>
        <dsp:cNvSpPr/>
      </dsp:nvSpPr>
      <dsp:spPr>
        <a:xfrm>
          <a:off x="195832" y="1991502"/>
          <a:ext cx="910537" cy="91053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0BC4F-F46F-4096-B4CE-2953BD7547C8}">
      <dsp:nvSpPr>
        <dsp:cNvPr id="0" name=""/>
        <dsp:cNvSpPr/>
      </dsp:nvSpPr>
      <dsp:spPr>
        <a:xfrm>
          <a:off x="387045" y="2182715"/>
          <a:ext cx="528112" cy="5281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BDE81F-EA86-49AB-9A2D-E6DFCA94F36C}">
      <dsp:nvSpPr>
        <dsp:cNvPr id="0" name=""/>
        <dsp:cNvSpPr/>
      </dsp:nvSpPr>
      <dsp:spPr>
        <a:xfrm>
          <a:off x="1301485" y="1991502"/>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cs-CZ" sz="1200" b="0" i="0" kern="1200"/>
            <a:t>ve sporech s mezinárodním prvkem je pravomoc českého soudu dána, je-li dána příslušnost - § 6 zák. č 91/2012 Sb.</a:t>
          </a:r>
          <a:endParaRPr lang="en-US" sz="1200" kern="1200"/>
        </a:p>
      </dsp:txBody>
      <dsp:txXfrm>
        <a:off x="1301485" y="1991502"/>
        <a:ext cx="2146268" cy="910537"/>
      </dsp:txXfrm>
    </dsp:sp>
    <dsp:sp modelId="{18D5CA70-2BD9-41F3-B178-460D08AA1D8D}">
      <dsp:nvSpPr>
        <dsp:cNvPr id="0" name=""/>
        <dsp:cNvSpPr/>
      </dsp:nvSpPr>
      <dsp:spPr>
        <a:xfrm>
          <a:off x="3821724" y="1991502"/>
          <a:ext cx="910537" cy="91053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A86101-7FAE-41FE-9A91-88242D281027}">
      <dsp:nvSpPr>
        <dsp:cNvPr id="0" name=""/>
        <dsp:cNvSpPr/>
      </dsp:nvSpPr>
      <dsp:spPr>
        <a:xfrm>
          <a:off x="4012937" y="2182715"/>
          <a:ext cx="528112" cy="5281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9A9796-ACE8-497F-8290-43862F861266}">
      <dsp:nvSpPr>
        <dsp:cNvPr id="0" name=""/>
        <dsp:cNvSpPr/>
      </dsp:nvSpPr>
      <dsp:spPr>
        <a:xfrm>
          <a:off x="4927377" y="1991502"/>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cs-CZ" sz="1200" b="0" i="0" kern="1200"/>
            <a:t>31 Cdo 260/98 – majetková účast v české společnosti</a:t>
          </a:r>
          <a:endParaRPr lang="en-US" sz="1200" kern="1200"/>
        </a:p>
      </dsp:txBody>
      <dsp:txXfrm>
        <a:off x="4927377" y="1991502"/>
        <a:ext cx="2146268" cy="910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B9757-356A-4CFE-A937-223FF2880643}">
      <dsp:nvSpPr>
        <dsp:cNvPr id="0" name=""/>
        <dsp:cNvSpPr/>
      </dsp:nvSpPr>
      <dsp:spPr>
        <a:xfrm>
          <a:off x="85120"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C1D2E-329E-43E1-8C86-5147BC6167BA}">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b="0" i="0" kern="1200"/>
            <a:t>místní nepříslušnost soud zkoumá pouze do skončení přípr. jednání, pokud neprovedl, pak k námitce účastníka před prvním úkonem ve věci § 105</a:t>
          </a:r>
          <a:endParaRPr lang="en-US" sz="2500" kern="1200"/>
        </a:p>
      </dsp:txBody>
      <dsp:txXfrm>
        <a:off x="681328" y="570834"/>
        <a:ext cx="4425508" cy="2747791"/>
      </dsp:txXfrm>
    </dsp:sp>
    <dsp:sp modelId="{0A376367-AC4D-4F9F-987E-A7169F860A50}">
      <dsp:nvSpPr>
        <dsp:cNvPr id="0" name=""/>
        <dsp:cNvSpPr/>
      </dsp:nvSpPr>
      <dsp:spPr>
        <a:xfrm>
          <a:off x="5703045"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95F8A4-EB15-4699-A82A-CD70E6BA617F}">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b="0" i="0" kern="1200"/>
            <a:t>věcná nepříslušnost – nelze-li odstranit, soud řízení zastaví, jinak postoupí (např. služební poměr – R 55/2005; 21 Cdo 1170/2008)</a:t>
          </a:r>
          <a:endParaRPr lang="en-US" sz="2500" kern="1200"/>
        </a:p>
      </dsp:txBody>
      <dsp:txXfrm>
        <a:off x="6299253" y="570834"/>
        <a:ext cx="4425508" cy="2747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49B5E-AAD4-402C-9931-C47D203AE2B2}">
      <dsp:nvSpPr>
        <dsp:cNvPr id="0" name=""/>
        <dsp:cNvSpPr/>
      </dsp:nvSpPr>
      <dsp:spPr>
        <a:xfrm>
          <a:off x="3192" y="858242"/>
          <a:ext cx="2279090" cy="14472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E2B5CA-526E-4250-94E1-6E38012BC897}">
      <dsp:nvSpPr>
        <dsp:cNvPr id="0" name=""/>
        <dsp:cNvSpPr/>
      </dsp:nvSpPr>
      <dsp:spPr>
        <a:xfrm>
          <a:off x="256424" y="1098812"/>
          <a:ext cx="2279090" cy="14472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b="0" i="0" kern="1200"/>
            <a:t>AKTIVNÍ A PASIVNÍ LEGITIMACE</a:t>
          </a:r>
          <a:endParaRPr lang="en-US" sz="1900" kern="1200"/>
        </a:p>
      </dsp:txBody>
      <dsp:txXfrm>
        <a:off x="298812" y="1141200"/>
        <a:ext cx="2194314" cy="1362446"/>
      </dsp:txXfrm>
    </dsp:sp>
    <dsp:sp modelId="{C79D29A7-3022-43CD-8610-A2F26EEA81CB}">
      <dsp:nvSpPr>
        <dsp:cNvPr id="0" name=""/>
        <dsp:cNvSpPr/>
      </dsp:nvSpPr>
      <dsp:spPr>
        <a:xfrm>
          <a:off x="2788746" y="858242"/>
          <a:ext cx="2279090" cy="14472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3726C3-32EE-4637-BD61-2F6DE38D4282}">
      <dsp:nvSpPr>
        <dsp:cNvPr id="0" name=""/>
        <dsp:cNvSpPr/>
      </dsp:nvSpPr>
      <dsp:spPr>
        <a:xfrm>
          <a:off x="3041978" y="1098812"/>
          <a:ext cx="2279090" cy="14472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b="0" i="0" kern="1200"/>
            <a:t>účastníci řízení (žalobce, žalovaný)</a:t>
          </a:r>
          <a:endParaRPr lang="en-US" sz="1900" kern="1200"/>
        </a:p>
      </dsp:txBody>
      <dsp:txXfrm>
        <a:off x="3084366" y="1141200"/>
        <a:ext cx="2194314" cy="1362446"/>
      </dsp:txXfrm>
    </dsp:sp>
    <dsp:sp modelId="{4892AA08-CB15-4960-A1D3-18A4A289F04F}">
      <dsp:nvSpPr>
        <dsp:cNvPr id="0" name=""/>
        <dsp:cNvSpPr/>
      </dsp:nvSpPr>
      <dsp:spPr>
        <a:xfrm>
          <a:off x="5574301" y="858242"/>
          <a:ext cx="2279090" cy="14472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15718-E5AF-49EB-8080-CC857624CD88}">
      <dsp:nvSpPr>
        <dsp:cNvPr id="0" name=""/>
        <dsp:cNvSpPr/>
      </dsp:nvSpPr>
      <dsp:spPr>
        <a:xfrm>
          <a:off x="5827533" y="1098812"/>
          <a:ext cx="2279090" cy="14472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b="0" i="0" kern="1200"/>
            <a:t>zastoupení státu (Česká republika – příslušné ministerstvo)</a:t>
          </a:r>
          <a:endParaRPr lang="en-US" sz="1900" kern="1200"/>
        </a:p>
      </dsp:txBody>
      <dsp:txXfrm>
        <a:off x="5869921" y="1141200"/>
        <a:ext cx="2194314" cy="1362446"/>
      </dsp:txXfrm>
    </dsp:sp>
    <dsp:sp modelId="{32AFD66B-D5AF-46F1-B7BE-9F270C125C2C}">
      <dsp:nvSpPr>
        <dsp:cNvPr id="0" name=""/>
        <dsp:cNvSpPr/>
      </dsp:nvSpPr>
      <dsp:spPr>
        <a:xfrm>
          <a:off x="8359855" y="858242"/>
          <a:ext cx="2279090" cy="14472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4D422-6ED8-43D5-A399-675816E50673}">
      <dsp:nvSpPr>
        <dsp:cNvPr id="0" name=""/>
        <dsp:cNvSpPr/>
      </dsp:nvSpPr>
      <dsp:spPr>
        <a:xfrm>
          <a:off x="8613087" y="1098812"/>
          <a:ext cx="2279090" cy="14472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b="0" i="0" kern="1200"/>
            <a:t>organizační složka (nemá právní subjektivitu)</a:t>
          </a:r>
          <a:endParaRPr lang="en-US" sz="1900" kern="1200"/>
        </a:p>
      </dsp:txBody>
      <dsp:txXfrm>
        <a:off x="8655475" y="1141200"/>
        <a:ext cx="2194314" cy="13624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Kliknutím lze upravit styly předlohy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4/7/2026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4/7/2026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9796027F-7875-4030-9381-8BD8C4F21935}"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4/7/2026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4/7/2026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7" name="Date Placeholder 4"/>
          <p:cNvSpPr>
            <a:spLocks noGrp="1"/>
          </p:cNvSpPr>
          <p:nvPr>
            <p:ph type="dt" sz="half" idx="10"/>
          </p:nvPr>
        </p:nvSpPr>
        <p:spPr/>
        <p:txBody>
          <a:bodyPr/>
          <a:lstStyle/>
          <a:p>
            <a:fld id="{4509A250-FF31-4206-8172-F9D3106AACB1}" type="datetimeFigureOut">
              <a:rPr lang="en-US" dirty="0"/>
              <a:t>4/7/2026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4/7/2026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aspi.cz/products/lawText/4/315714/0/2/ASPI%253A/2/1993%20Sb.%2523%25C8l/.36.1"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hyperlink" Target="https://www.aspi.cz/products/lawText/4/315714/0/2/ASPI%253A/99/1963%20Sb.%2523268.1.h"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aspi.cz/products/lawText/1/30398/1/2/ASPI%253A/99/1963%20Sb.%2523100.2" TargetMode="External"/><Relationship Id="rId2" Type="http://schemas.openxmlformats.org/officeDocument/2006/relationships/hyperlink" Target="https://www.aspi.cz/products/lawText/1/30398/1/2/ASPI%253A/202/2012%20Sb.%2523"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aspi.cz/products/lawText/1/30398/1/2/ASPI%253A/99/1963%20Sb.%2523110" TargetMode="External"/><Relationship Id="rId7" Type="http://schemas.openxmlformats.org/officeDocument/2006/relationships/hyperlink" Target="https://www.aspi.cz/products/lawText/1/30398/1/2/ASPI%253A/99/1963%20Sb.%2523173.2" TargetMode="External"/><Relationship Id="rId2" Type="http://schemas.openxmlformats.org/officeDocument/2006/relationships/hyperlink" Target="https://www.aspi.cz/products/lawText/1/30398/1/2/ASPI%253A/99/1963%20Sb.%2523109" TargetMode="External"/><Relationship Id="rId1" Type="http://schemas.openxmlformats.org/officeDocument/2006/relationships/slideLayout" Target="../slideLayouts/slideLayout2.xml"/><Relationship Id="rId6" Type="http://schemas.openxmlformats.org/officeDocument/2006/relationships/hyperlink" Target="https://www.aspi.cz/products/lawText/1/30398/1/2/ASPI%253A/99/1963%20Sb.%2523100.2" TargetMode="External"/><Relationship Id="rId5" Type="http://schemas.openxmlformats.org/officeDocument/2006/relationships/hyperlink" Target="https://www.aspi.cz/products/lawText/1/30398/1/2/ASPI%253A/99/1963%20Sb.%252350d" TargetMode="External"/><Relationship Id="rId4" Type="http://schemas.openxmlformats.org/officeDocument/2006/relationships/hyperlink" Target="https://www.aspi.cz/products/lawText/1/30398/1/2/ASPI%253A/99/1963%20Sb.%2523114b"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aspi.cz/products/lawText/1/30398/1/2/ASPI%253A/99/1963%20Sb.%2523175.4" TargetMode="External"/><Relationship Id="rId2" Type="http://schemas.openxmlformats.org/officeDocument/2006/relationships/hyperlink" Target="https://www.aspi.cz/products/lawText/1/30398/1/2/ASPI%253A/99/1963%20Sb.%2523118b" TargetMode="External"/><Relationship Id="rId1" Type="http://schemas.openxmlformats.org/officeDocument/2006/relationships/slideLayout" Target="../slideLayouts/slideLayout2.xml"/><Relationship Id="rId4" Type="http://schemas.openxmlformats.org/officeDocument/2006/relationships/hyperlink" Target="https://www.aspi.cz/products/lawText/1/30398/1/2/ASPI%253A/99/1963%20Sb.%2523205a"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s://www.aspi.cz/products/lawText/4/33518/1/JUD%253A/JUD32876CZ" TargetMode="External"/><Relationship Id="rId3" Type="http://schemas.openxmlformats.org/officeDocument/2006/relationships/image" Target="../media/image3.png"/><Relationship Id="rId7" Type="http://schemas.openxmlformats.org/officeDocument/2006/relationships/hyperlink" Target="https://www.aspi.cz/products/lawText/4/33518/1/JUD%253A/JUD31200CZ"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hyperlink" Target="https://www.aspi.cz/products/lawText/4/33518/1/JUD%253A/JUD31147CZ" TargetMode="External"/><Relationship Id="rId5" Type="http://schemas.openxmlformats.org/officeDocument/2006/relationships/image" Target="../media/image5.png"/><Relationship Id="rId10" Type="http://schemas.openxmlformats.org/officeDocument/2006/relationships/hyperlink" Target="https://www.aspi.cz/products/lawText/4/33518/1/JUD%253A/JUD33427CZ" TargetMode="External"/><Relationship Id="rId4" Type="http://schemas.openxmlformats.org/officeDocument/2006/relationships/image" Target="../media/image4.png"/><Relationship Id="rId9" Type="http://schemas.openxmlformats.org/officeDocument/2006/relationships/hyperlink" Target="https://www.aspi.cz/products/lawText/4/33518/1/JUD%253A/JUD33422CZ"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s://www.aspi.cz/products/lawText/4/33518/1/JUD%253A/JUD31474CZ" TargetMode="External"/><Relationship Id="rId13" Type="http://schemas.openxmlformats.org/officeDocument/2006/relationships/hyperlink" Target="https://www.aspi.cz/products/lawText/4/33518/1/JUD%253A/JUD32876CZ" TargetMode="External"/><Relationship Id="rId3" Type="http://schemas.openxmlformats.org/officeDocument/2006/relationships/image" Target="../media/image3.png"/><Relationship Id="rId7" Type="http://schemas.openxmlformats.org/officeDocument/2006/relationships/hyperlink" Target="https://www.aspi.cz/products/lawText/4/33518/1/JUD%253A/JUD31084CZ" TargetMode="External"/><Relationship Id="rId12" Type="http://schemas.openxmlformats.org/officeDocument/2006/relationships/hyperlink" Target="https://www.aspi.cz/products/lawText/4/33518/1/JUD%253A/JUD32474CZ"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hyperlink" Target="https://www.aspi.cz/products/lawText/4/33518/1/JUD%253A/JUD31103CZ" TargetMode="External"/><Relationship Id="rId11" Type="http://schemas.openxmlformats.org/officeDocument/2006/relationships/hyperlink" Target="https://www.aspi.cz/products/lawText/4/33518/1/JUD%253A/JUD32263CZ" TargetMode="External"/><Relationship Id="rId5" Type="http://schemas.openxmlformats.org/officeDocument/2006/relationships/image" Target="../media/image5.png"/><Relationship Id="rId15" Type="http://schemas.openxmlformats.org/officeDocument/2006/relationships/hyperlink" Target="https://www.aspi.cz/products/lawText/4/33518/1/JUD%253A/JUD32931CZ" TargetMode="External"/><Relationship Id="rId10" Type="http://schemas.openxmlformats.org/officeDocument/2006/relationships/hyperlink" Target="https://www.aspi.cz/products/lawText/4/33518/1/JUD%253A/JUD32447CZ" TargetMode="External"/><Relationship Id="rId4" Type="http://schemas.openxmlformats.org/officeDocument/2006/relationships/image" Target="../media/image4.png"/><Relationship Id="rId9" Type="http://schemas.openxmlformats.org/officeDocument/2006/relationships/hyperlink" Target="https://www.aspi.cz/products/lawText/4/33518/1/JUD%253A/JUD31317CZ" TargetMode="External"/><Relationship Id="rId14" Type="http://schemas.openxmlformats.org/officeDocument/2006/relationships/hyperlink" Target="https://www.aspi.cz/products/lawText/4/33518/1/JUD%253A/JUD32700CZ"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4">
            <a:extLst>
              <a:ext uri="{FF2B5EF4-FFF2-40B4-BE49-F238E27FC236}">
                <a16:creationId xmlns:a16="http://schemas.microsoft.com/office/drawing/2014/main" id="{C72330AA-E11E-458E-8798-12C7F7738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0" name="Freeform 7">
            <a:extLst>
              <a:ext uri="{FF2B5EF4-FFF2-40B4-BE49-F238E27FC236}">
                <a16:creationId xmlns:a16="http://schemas.microsoft.com/office/drawing/2014/main" id="{A6BDC1B0-0C91-4230-BFEB-9C8ED19B9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2449"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chemeClr val="bg1">
                  <a:alpha val="20000"/>
                </a:schemeClr>
              </a:solidFill>
            </a:endParaRPr>
          </a:p>
        </p:txBody>
      </p:sp>
      <p:sp useBgFill="1">
        <p:nvSpPr>
          <p:cNvPr id="41" name="Freeform: Shape 28">
            <a:extLst>
              <a:ext uri="{FF2B5EF4-FFF2-40B4-BE49-F238E27FC236}">
                <a16:creationId xmlns:a16="http://schemas.microsoft.com/office/drawing/2014/main" id="{68E0A26E-4EA8-4E6C-97A2-7B6C1C13F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814824" y="480824"/>
            <a:ext cx="6858001" cy="5896352"/>
          </a:xfrm>
          <a:custGeom>
            <a:avLst/>
            <a:gdLst>
              <a:gd name="connsiteX0" fmla="*/ 6858001 w 6858001"/>
              <a:gd name="connsiteY0" fmla="*/ 1177 h 5896352"/>
              <a:gd name="connsiteX1" fmla="*/ 6858001 w 6858001"/>
              <a:gd name="connsiteY1" fmla="*/ 1344715 h 5896352"/>
              <a:gd name="connsiteX2" fmla="*/ 6858000 w 6858001"/>
              <a:gd name="connsiteY2" fmla="*/ 1344715 h 5896352"/>
              <a:gd name="connsiteX3" fmla="*/ 6858000 w 6858001"/>
              <a:gd name="connsiteY3" fmla="*/ 5896352 h 5896352"/>
              <a:gd name="connsiteX4" fmla="*/ 0 w 6858001"/>
              <a:gd name="connsiteY4" fmla="*/ 5896351 h 5896352"/>
              <a:gd name="connsiteX5" fmla="*/ 0 w 6858001"/>
              <a:gd name="connsiteY5" fmla="*/ 904459 h 5896352"/>
              <a:gd name="connsiteX6" fmla="*/ 1 w 6858001"/>
              <a:gd name="connsiteY6" fmla="*/ 904459 h 5896352"/>
              <a:gd name="connsiteX7" fmla="*/ 1 w 6858001"/>
              <a:gd name="connsiteY7" fmla="*/ 0 h 5896352"/>
              <a:gd name="connsiteX8" fmla="*/ 40463 w 6858001"/>
              <a:gd name="connsiteY8" fmla="*/ 5883 h 5896352"/>
              <a:gd name="connsiteX9" fmla="*/ 159107 w 6858001"/>
              <a:gd name="connsiteY9" fmla="*/ 23196 h 5896352"/>
              <a:gd name="connsiteX10" fmla="*/ 245518 w 6858001"/>
              <a:gd name="connsiteY10" fmla="*/ 35299 h 5896352"/>
              <a:gd name="connsiteX11" fmla="*/ 348388 w 6858001"/>
              <a:gd name="connsiteY11" fmla="*/ 48073 h 5896352"/>
              <a:gd name="connsiteX12" fmla="*/ 470460 w 6858001"/>
              <a:gd name="connsiteY12" fmla="*/ 63369 h 5896352"/>
              <a:gd name="connsiteX13" fmla="*/ 605563 w 6858001"/>
              <a:gd name="connsiteY13" fmla="*/ 79506 h 5896352"/>
              <a:gd name="connsiteX14" fmla="*/ 757810 w 6858001"/>
              <a:gd name="connsiteY14" fmla="*/ 96483 h 5896352"/>
              <a:gd name="connsiteX15" fmla="*/ 923774 w 6858001"/>
              <a:gd name="connsiteY15" fmla="*/ 114469 h 5896352"/>
              <a:gd name="connsiteX16" fmla="*/ 1104139 w 6858001"/>
              <a:gd name="connsiteY16" fmla="*/ 132454 h 5896352"/>
              <a:gd name="connsiteX17" fmla="*/ 1296163 w 6858001"/>
              <a:gd name="connsiteY17" fmla="*/ 150776 h 5896352"/>
              <a:gd name="connsiteX18" fmla="*/ 1503275 w 6858001"/>
              <a:gd name="connsiteY18" fmla="*/ 167753 h 5896352"/>
              <a:gd name="connsiteX19" fmla="*/ 1719988 w 6858001"/>
              <a:gd name="connsiteY19" fmla="*/ 184058 h 5896352"/>
              <a:gd name="connsiteX20" fmla="*/ 1949045 w 6858001"/>
              <a:gd name="connsiteY20" fmla="*/ 198849 h 5896352"/>
              <a:gd name="connsiteX21" fmla="*/ 2187703 w 6858001"/>
              <a:gd name="connsiteY21" fmla="*/ 212969 h 5896352"/>
              <a:gd name="connsiteX22" fmla="*/ 2436649 w 6858001"/>
              <a:gd name="connsiteY22" fmla="*/ 226248 h 5896352"/>
              <a:gd name="connsiteX23" fmla="*/ 2564208 w 6858001"/>
              <a:gd name="connsiteY23" fmla="*/ 230955 h 5896352"/>
              <a:gd name="connsiteX24" fmla="*/ 2694509 w 6858001"/>
              <a:gd name="connsiteY24" fmla="*/ 236165 h 5896352"/>
              <a:gd name="connsiteX25" fmla="*/ 2826868 w 6858001"/>
              <a:gd name="connsiteY25" fmla="*/ 241040 h 5896352"/>
              <a:gd name="connsiteX26" fmla="*/ 2959914 w 6858001"/>
              <a:gd name="connsiteY26" fmla="*/ 244234 h 5896352"/>
              <a:gd name="connsiteX27" fmla="*/ 3095702 w 6858001"/>
              <a:gd name="connsiteY27" fmla="*/ 247091 h 5896352"/>
              <a:gd name="connsiteX28" fmla="*/ 3232862 w 6858001"/>
              <a:gd name="connsiteY28" fmla="*/ 250117 h 5896352"/>
              <a:gd name="connsiteX29" fmla="*/ 3372765 w 6858001"/>
              <a:gd name="connsiteY29" fmla="*/ 252134 h 5896352"/>
              <a:gd name="connsiteX30" fmla="*/ 3514040 w 6858001"/>
              <a:gd name="connsiteY30" fmla="*/ 252134 h 5896352"/>
              <a:gd name="connsiteX31" fmla="*/ 3656686 w 6858001"/>
              <a:gd name="connsiteY31" fmla="*/ 253142 h 5896352"/>
              <a:gd name="connsiteX32" fmla="*/ 3800704 w 6858001"/>
              <a:gd name="connsiteY32" fmla="*/ 252134 h 5896352"/>
              <a:gd name="connsiteX33" fmla="*/ 3946780 w 6858001"/>
              <a:gd name="connsiteY33" fmla="*/ 250117 h 5896352"/>
              <a:gd name="connsiteX34" fmla="*/ 4092855 w 6858001"/>
              <a:gd name="connsiteY34" fmla="*/ 248268 h 5896352"/>
              <a:gd name="connsiteX35" fmla="*/ 4240988 w 6858001"/>
              <a:gd name="connsiteY35" fmla="*/ 244234 h 5896352"/>
              <a:gd name="connsiteX36" fmla="*/ 4390492 w 6858001"/>
              <a:gd name="connsiteY36" fmla="*/ 240032 h 5896352"/>
              <a:gd name="connsiteX37" fmla="*/ 4539997 w 6858001"/>
              <a:gd name="connsiteY37" fmla="*/ 235157 h 5896352"/>
              <a:gd name="connsiteX38" fmla="*/ 4690873 w 6858001"/>
              <a:gd name="connsiteY38" fmla="*/ 228266 h 5896352"/>
              <a:gd name="connsiteX39" fmla="*/ 4843120 w 6858001"/>
              <a:gd name="connsiteY39" fmla="*/ 220029 h 5896352"/>
              <a:gd name="connsiteX40" fmla="*/ 4996054 w 6858001"/>
              <a:gd name="connsiteY40" fmla="*/ 212129 h 5896352"/>
              <a:gd name="connsiteX41" fmla="*/ 5148987 w 6858001"/>
              <a:gd name="connsiteY41" fmla="*/ 202044 h 5896352"/>
              <a:gd name="connsiteX42" fmla="*/ 5303978 w 6858001"/>
              <a:gd name="connsiteY42" fmla="*/ 189941 h 5896352"/>
              <a:gd name="connsiteX43" fmla="*/ 5456911 w 6858001"/>
              <a:gd name="connsiteY43" fmla="*/ 177839 h 5896352"/>
              <a:gd name="connsiteX44" fmla="*/ 5612588 w 6858001"/>
              <a:gd name="connsiteY44" fmla="*/ 163887 h 5896352"/>
              <a:gd name="connsiteX45" fmla="*/ 5768950 w 6858001"/>
              <a:gd name="connsiteY45" fmla="*/ 148591 h 5896352"/>
              <a:gd name="connsiteX46" fmla="*/ 5923255 w 6858001"/>
              <a:gd name="connsiteY46" fmla="*/ 132455 h 5896352"/>
              <a:gd name="connsiteX47" fmla="*/ 6079618 w 6858001"/>
              <a:gd name="connsiteY47" fmla="*/ 113629 h 5896352"/>
              <a:gd name="connsiteX48" fmla="*/ 6235294 w 6858001"/>
              <a:gd name="connsiteY48" fmla="*/ 93458 h 5896352"/>
              <a:gd name="connsiteX49" fmla="*/ 6391657 w 6858001"/>
              <a:gd name="connsiteY49" fmla="*/ 73455 h 5896352"/>
              <a:gd name="connsiteX50" fmla="*/ 6547333 w 6858001"/>
              <a:gd name="connsiteY50" fmla="*/ 50091 h 5896352"/>
              <a:gd name="connsiteX51" fmla="*/ 6702324 w 6858001"/>
              <a:gd name="connsiteY51" fmla="*/ 26222 h 58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896352">
                <a:moveTo>
                  <a:pt x="6858001" y="1177"/>
                </a:moveTo>
                <a:lnTo>
                  <a:pt x="6858001" y="1344715"/>
                </a:lnTo>
                <a:lnTo>
                  <a:pt x="6858000" y="1344715"/>
                </a:lnTo>
                <a:lnTo>
                  <a:pt x="6858000" y="5896352"/>
                </a:lnTo>
                <a:lnTo>
                  <a:pt x="0" y="5896351"/>
                </a:lnTo>
                <a:lnTo>
                  <a:pt x="0" y="904459"/>
                </a:lnTo>
                <a:lnTo>
                  <a:pt x="1" y="904459"/>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cs-CZ"/>
          </a:p>
        </p:txBody>
      </p:sp>
      <p:sp>
        <p:nvSpPr>
          <p:cNvPr id="42" name="Rectangle 30">
            <a:extLst>
              <a:ext uri="{FF2B5EF4-FFF2-40B4-BE49-F238E27FC236}">
                <a16:creationId xmlns:a16="http://schemas.microsoft.com/office/drawing/2014/main" id="{C1841CC0-B7A9-4828-B82F-9C6B433BD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grpSp>
        <p:nvGrpSpPr>
          <p:cNvPr id="33" name="Group 32">
            <a:extLst>
              <a:ext uri="{FF2B5EF4-FFF2-40B4-BE49-F238E27FC236}">
                <a16:creationId xmlns:a16="http://schemas.microsoft.com/office/drawing/2014/main" id="{08E05919-D800-40FD-A3BD-4B9CC4078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428412" cy="6858000"/>
            <a:chOff x="0" y="0"/>
            <a:chExt cx="11428412" cy="6858000"/>
          </a:xfrm>
        </p:grpSpPr>
        <p:pic>
          <p:nvPicPr>
            <p:cNvPr id="34" name="Picture 33">
              <a:extLst>
                <a:ext uri="{FF2B5EF4-FFF2-40B4-BE49-F238E27FC236}">
                  <a16:creationId xmlns:a16="http://schemas.microsoft.com/office/drawing/2014/main" id="{DE70C79C-8688-4786-8FCD-43A4B5D5B7D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id="{9A6338A0-2BDA-4E79-A762-AAD8608C0C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6" name="Oval 35">
              <a:extLst>
                <a:ext uri="{FF2B5EF4-FFF2-40B4-BE49-F238E27FC236}">
                  <a16:creationId xmlns:a16="http://schemas.microsoft.com/office/drawing/2014/main" id="{B685624D-3645-4129-9FF6-0C59DBF23B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tx2">
                    <a:alpha val="7000"/>
                    <a:lumMod val="60000"/>
                    <a:lumOff val="40000"/>
                  </a:schemeClr>
                </a:gs>
                <a:gs pos="69000">
                  <a:schemeClr val="tx2">
                    <a:alpha val="0"/>
                    <a:lumMod val="60000"/>
                    <a:lumOff val="40000"/>
                  </a:schemeClr>
                </a:gs>
                <a:gs pos="36000">
                  <a:schemeClr val="tx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37" name="Picture 36">
              <a:extLst>
                <a:ext uri="{FF2B5EF4-FFF2-40B4-BE49-F238E27FC236}">
                  <a16:creationId xmlns:a16="http://schemas.microsoft.com/office/drawing/2014/main" id="{03F24C1B-E4C1-43E7-84B3-DD476F3836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a:extLst>
                <a:ext uri="{FF2B5EF4-FFF2-40B4-BE49-F238E27FC236}">
                  <a16:creationId xmlns:a16="http://schemas.microsoft.com/office/drawing/2014/main" id="{8725CE5D-088A-4522-9817-4B485D6E7F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grpSp>
      <p:sp>
        <p:nvSpPr>
          <p:cNvPr id="2" name="Nadpis 1"/>
          <p:cNvSpPr>
            <a:spLocks noGrp="1"/>
          </p:cNvSpPr>
          <p:nvPr>
            <p:ph type="ctrTitle"/>
          </p:nvPr>
        </p:nvSpPr>
        <p:spPr>
          <a:xfrm>
            <a:off x="1154955" y="1447800"/>
            <a:ext cx="4752399" cy="3329581"/>
          </a:xfrm>
        </p:spPr>
        <p:txBody>
          <a:bodyPr>
            <a:normAutofit/>
          </a:bodyPr>
          <a:lstStyle/>
          <a:p>
            <a:pPr>
              <a:lnSpc>
                <a:spcPct val="90000"/>
              </a:lnSpc>
            </a:pPr>
            <a:r>
              <a:rPr lang="cs-CZ" sz="6100">
                <a:solidFill>
                  <a:srgbClr val="EBEBEB"/>
                </a:solidFill>
              </a:rPr>
              <a:t>ADVOKÁT V CIVILNÍM ŘÍZENÍ I. a II. </a:t>
            </a:r>
          </a:p>
        </p:txBody>
      </p:sp>
      <p:sp>
        <p:nvSpPr>
          <p:cNvPr id="3" name="Podnadpis 2"/>
          <p:cNvSpPr>
            <a:spLocks noGrp="1"/>
          </p:cNvSpPr>
          <p:nvPr>
            <p:ph type="subTitle" idx="1"/>
          </p:nvPr>
        </p:nvSpPr>
        <p:spPr>
          <a:xfrm>
            <a:off x="1154956" y="4777380"/>
            <a:ext cx="4752398" cy="861420"/>
          </a:xfrm>
        </p:spPr>
        <p:txBody>
          <a:bodyPr>
            <a:normAutofit/>
          </a:bodyPr>
          <a:lstStyle/>
          <a:p>
            <a:pPr>
              <a:lnSpc>
                <a:spcPct val="90000"/>
              </a:lnSpc>
            </a:pPr>
            <a:r>
              <a:rPr lang="cs-CZ" sz="1400" dirty="0">
                <a:solidFill>
                  <a:schemeClr val="tx2">
                    <a:lumMod val="40000"/>
                    <a:lumOff val="60000"/>
                  </a:schemeClr>
                </a:solidFill>
              </a:rPr>
              <a:t>JUDR. KLÁRA KOŘÍNKOVÁ, PH.D., ADVOKÁTKA, Praha 2</a:t>
            </a:r>
          </a:p>
          <a:p>
            <a:pPr>
              <a:lnSpc>
                <a:spcPct val="90000"/>
              </a:lnSpc>
            </a:pPr>
            <a:r>
              <a:rPr lang="cs-CZ" sz="1400" dirty="0">
                <a:solidFill>
                  <a:schemeClr val="tx2">
                    <a:lumMod val="40000"/>
                    <a:lumOff val="60000"/>
                  </a:schemeClr>
                </a:solidFill>
              </a:rPr>
              <a:t>ČAK –  8. DUBNA 2026</a:t>
            </a:r>
          </a:p>
        </p:txBody>
      </p:sp>
      <p:pic>
        <p:nvPicPr>
          <p:cNvPr id="4" name="Obrázek 3" descr="Obsah obrázku text&#10;&#10;Popis byl vytvořen automaticky">
            <a:extLst>
              <a:ext uri="{FF2B5EF4-FFF2-40B4-BE49-F238E27FC236}">
                <a16:creationId xmlns:a16="http://schemas.microsoft.com/office/drawing/2014/main" id="{B8139CEF-4945-7929-ECFD-68E4DD3BC3B2}"/>
              </a:ext>
            </a:extLst>
          </p:cNvPr>
          <p:cNvPicPr>
            <a:picLocks noChangeAspect="1"/>
          </p:cNvPicPr>
          <p:nvPr/>
        </p:nvPicPr>
        <p:blipFill>
          <a:blip r:embed="rId6"/>
          <a:stretch>
            <a:fillRect/>
          </a:stretch>
        </p:blipFill>
        <p:spPr>
          <a:xfrm>
            <a:off x="7203354" y="3198222"/>
            <a:ext cx="2936836" cy="690156"/>
          </a:xfrm>
          <a:prstGeom prst="rect">
            <a:avLst/>
          </a:prstGeom>
          <a:effectLst/>
        </p:spPr>
      </p:pic>
    </p:spTree>
    <p:extLst>
      <p:ext uri="{BB962C8B-B14F-4D97-AF65-F5344CB8AC3E}">
        <p14:creationId xmlns:p14="http://schemas.microsoft.com/office/powerpoint/2010/main" val="171766762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F6D2D5-00FE-6192-2D23-F6B8ED3976D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F283F17-8B43-1489-2836-33CC92495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76750030-A7F6-40E8-84E0-8B79E267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83C53F86-1182-7607-DC33-73571194E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34F60855-525E-D1D4-ABA0-777F2ACEF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2AF4F4A4-0059-84F7-98D4-CE6518C07986}"/>
              </a:ext>
            </a:extLst>
          </p:cNvPr>
          <p:cNvSpPr>
            <a:spLocks noGrp="1"/>
          </p:cNvSpPr>
          <p:nvPr>
            <p:ph type="title"/>
          </p:nvPr>
        </p:nvSpPr>
        <p:spPr>
          <a:xfrm>
            <a:off x="1103312" y="452718"/>
            <a:ext cx="8947522" cy="1400530"/>
          </a:xfrm>
        </p:spPr>
        <p:txBody>
          <a:bodyPr anchor="ctr">
            <a:normAutofit/>
          </a:bodyPr>
          <a:lstStyle/>
          <a:p>
            <a:r>
              <a:rPr lang="cs-CZ" b="1">
                <a:solidFill>
                  <a:srgbClr val="FFFFFF"/>
                </a:solidFill>
                <a:latin typeface="Arial" panose="020B0604020202020204" pitchFamily="34" charset="0"/>
                <a:cs typeface="Arial" panose="020B0604020202020204" pitchFamily="34" charset="0"/>
              </a:rPr>
              <a:t>Námitka podjatosti</a:t>
            </a:r>
          </a:p>
        </p:txBody>
      </p:sp>
      <p:sp>
        <p:nvSpPr>
          <p:cNvPr id="3" name="Zástupný obsah 2">
            <a:extLst>
              <a:ext uri="{FF2B5EF4-FFF2-40B4-BE49-F238E27FC236}">
                <a16:creationId xmlns:a16="http://schemas.microsoft.com/office/drawing/2014/main" id="{872F1E16-14E5-DD4B-C63B-7ECD958519B7}"/>
              </a:ext>
            </a:extLst>
          </p:cNvPr>
          <p:cNvSpPr>
            <a:spLocks noGrp="1"/>
          </p:cNvSpPr>
          <p:nvPr>
            <p:ph idx="1"/>
          </p:nvPr>
        </p:nvSpPr>
        <p:spPr>
          <a:xfrm>
            <a:off x="1103312" y="2763520"/>
            <a:ext cx="8946541" cy="3484879"/>
          </a:xfrm>
        </p:spPr>
        <p:txBody>
          <a:bodyPr>
            <a:normAutofit/>
          </a:bodyPr>
          <a:lstStyle/>
          <a:p>
            <a:r>
              <a:rPr lang="cs-CZ" sz="1800" dirty="0">
                <a:latin typeface="Arial" panose="020B0604020202020204" pitchFamily="34" charset="0"/>
                <a:cs typeface="Arial" panose="020B0604020202020204" pitchFamily="34" charset="0"/>
              </a:rPr>
              <a:t>Jakmile se soudce dozví o skutečnosti, pro kterou je vyloučen, oznámí ji neprodleně předsedovi soudu. V řízení lze zatím učinit jen takové úkony, které nesnesou odkladu.</a:t>
            </a:r>
          </a:p>
          <a:p>
            <a:r>
              <a:rPr lang="cs-CZ" sz="1800" dirty="0">
                <a:latin typeface="Arial" panose="020B0604020202020204" pitchFamily="34" charset="0"/>
                <a:cs typeface="Arial" panose="020B0604020202020204" pitchFamily="34" charset="0"/>
              </a:rPr>
              <a:t>Předseda soudu určí podle rozvrhu práce místo soudce, který je podjatý jiného soudce nebo, týká-li se oznámení všech členů senátu, přikáže věc jinému senátu; není-li to možné, předloží věc k rozhodnutí jinému soudu téhož stupně. Jde-li o vyloučení pro podjatost a předseda soudu má za to, že tu není důvod pochybovat o nepodjatosti soudce, předloží věc k rozhodnutí nadřízenému soudu; rozhoduje v senátu.</a:t>
            </a:r>
          </a:p>
          <a:p>
            <a:endParaRPr lang="cs-CZ" sz="1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643290"/>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3" name="TextovéPole 2">
            <a:extLst>
              <a:ext uri="{FF2B5EF4-FFF2-40B4-BE49-F238E27FC236}">
                <a16:creationId xmlns:a16="http://schemas.microsoft.com/office/drawing/2014/main" id="{E5428C1F-1D3D-5ABF-6352-0D4DF220A33C}"/>
              </a:ext>
            </a:extLst>
          </p:cNvPr>
          <p:cNvSpPr txBox="1"/>
          <p:nvPr/>
        </p:nvSpPr>
        <p:spPr>
          <a:xfrm>
            <a:off x="1621141" y="2906702"/>
            <a:ext cx="8946541" cy="348487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sz="2000" dirty="0" err="1">
                <a:effectLst/>
                <a:latin typeface="Arial" panose="020B0604020202020204" pitchFamily="34" charset="0"/>
                <a:ea typeface="+mj-ea"/>
                <a:cs typeface="Arial" panose="020B0604020202020204" pitchFamily="34" charset="0"/>
              </a:rPr>
              <a:t>Zákaz</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zneužití</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práva</a:t>
            </a:r>
            <a:r>
              <a:rPr lang="en-US" sz="2000" dirty="0">
                <a:effectLst/>
                <a:latin typeface="Arial" panose="020B0604020202020204" pitchFamily="34" charset="0"/>
                <a:ea typeface="+mj-ea"/>
                <a:cs typeface="Arial" panose="020B0604020202020204" pitchFamily="34" charset="0"/>
              </a:rPr>
              <a:t> je </a:t>
            </a:r>
            <a:r>
              <a:rPr lang="en-US" sz="2000" dirty="0" err="1">
                <a:effectLst/>
                <a:latin typeface="Arial" panose="020B0604020202020204" pitchFamily="34" charset="0"/>
                <a:ea typeface="+mj-ea"/>
                <a:cs typeface="Arial" panose="020B0604020202020204" pitchFamily="34" charset="0"/>
              </a:rPr>
              <a:t>jedním</a:t>
            </a:r>
            <a:r>
              <a:rPr lang="en-US" sz="2000" dirty="0">
                <a:effectLst/>
                <a:latin typeface="Arial" panose="020B0604020202020204" pitchFamily="34" charset="0"/>
                <a:ea typeface="+mj-ea"/>
                <a:cs typeface="Arial" panose="020B0604020202020204" pitchFamily="34" charset="0"/>
              </a:rPr>
              <a:t> z </a:t>
            </a:r>
            <a:r>
              <a:rPr lang="en-US" sz="2000" dirty="0" err="1">
                <a:effectLst/>
                <a:latin typeface="Arial" panose="020B0604020202020204" pitchFamily="34" charset="0"/>
                <a:ea typeface="+mj-ea"/>
                <a:cs typeface="Arial" panose="020B0604020202020204" pitchFamily="34" charset="0"/>
              </a:rPr>
              <a:t>korektivů</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výkonu</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subjektivních</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práv</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Slouží</a:t>
            </a:r>
            <a:r>
              <a:rPr lang="en-US" sz="2000" dirty="0">
                <a:effectLst/>
                <a:latin typeface="Arial" panose="020B0604020202020204" pitchFamily="34" charset="0"/>
                <a:ea typeface="+mj-ea"/>
                <a:cs typeface="Arial" panose="020B0604020202020204" pitchFamily="34" charset="0"/>
              </a:rPr>
              <a:t> k </a:t>
            </a:r>
            <a:r>
              <a:rPr lang="en-US" sz="2000" dirty="0" err="1">
                <a:effectLst/>
                <a:latin typeface="Arial" panose="020B0604020202020204" pitchFamily="34" charset="0"/>
                <a:ea typeface="+mj-ea"/>
                <a:cs typeface="Arial" panose="020B0604020202020204" pitchFamily="34" charset="0"/>
              </a:rPr>
              <a:t>tomu</a:t>
            </a:r>
            <a:r>
              <a:rPr lang="en-US" sz="2000" dirty="0">
                <a:effectLst/>
                <a:latin typeface="Arial" panose="020B0604020202020204" pitchFamily="34" charset="0"/>
                <a:ea typeface="+mj-ea"/>
                <a:cs typeface="Arial" panose="020B0604020202020204" pitchFamily="34" charset="0"/>
              </a:rPr>
              <a:t>, aby </a:t>
            </a:r>
            <a:r>
              <a:rPr lang="en-US" sz="2000" dirty="0" err="1">
                <a:effectLst/>
                <a:latin typeface="Arial" panose="020B0604020202020204" pitchFamily="34" charset="0"/>
                <a:ea typeface="+mj-ea"/>
                <a:cs typeface="Arial" panose="020B0604020202020204" pitchFamily="34" charset="0"/>
              </a:rPr>
              <a:t>pomocí</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něj</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byla</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odepřena</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právní</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ochrana</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takovému</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výkonu</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práva</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který</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sice</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formálně</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odpovídá</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zákonu</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či</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smlouvě</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avšak</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který</a:t>
            </a:r>
            <a:r>
              <a:rPr lang="en-US" sz="2000" dirty="0">
                <a:effectLst/>
                <a:latin typeface="Arial" panose="020B0604020202020204" pitchFamily="34" charset="0"/>
                <a:ea typeface="+mj-ea"/>
                <a:cs typeface="Arial" panose="020B0604020202020204" pitchFamily="34" charset="0"/>
              </a:rPr>
              <a:t> je – </a:t>
            </a:r>
            <a:r>
              <a:rPr lang="en-US" sz="2000" dirty="0" err="1">
                <a:effectLst/>
                <a:latin typeface="Arial" panose="020B0604020202020204" pitchFamily="34" charset="0"/>
                <a:ea typeface="+mj-ea"/>
                <a:cs typeface="Arial" panose="020B0604020202020204" pitchFamily="34" charset="0"/>
              </a:rPr>
              <a:t>zpravidla</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poměřováno</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hlediskem</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dobrých</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mravů</a:t>
            </a:r>
            <a:r>
              <a:rPr lang="en-US" sz="2000" dirty="0">
                <a:effectLst/>
                <a:latin typeface="Arial" panose="020B0604020202020204" pitchFamily="34" charset="0"/>
                <a:ea typeface="+mj-ea"/>
                <a:cs typeface="Arial" panose="020B0604020202020204" pitchFamily="34" charset="0"/>
              </a:rPr>
              <a:t> – </a:t>
            </a:r>
            <a:r>
              <a:rPr lang="en-US" sz="2000" dirty="0" err="1">
                <a:effectLst/>
                <a:latin typeface="Arial" panose="020B0604020202020204" pitchFamily="34" charset="0"/>
                <a:ea typeface="+mj-ea"/>
                <a:cs typeface="Arial" panose="020B0604020202020204" pitchFamily="34" charset="0"/>
              </a:rPr>
              <a:t>vzhledem</a:t>
            </a:r>
            <a:r>
              <a:rPr lang="en-US" sz="2000" dirty="0">
                <a:effectLst/>
                <a:latin typeface="Arial" panose="020B0604020202020204" pitchFamily="34" charset="0"/>
                <a:ea typeface="+mj-ea"/>
                <a:cs typeface="Arial" panose="020B0604020202020204" pitchFamily="34" charset="0"/>
              </a:rPr>
              <a:t> k </a:t>
            </a:r>
            <a:r>
              <a:rPr lang="en-US" sz="2000" dirty="0" err="1">
                <a:effectLst/>
                <a:latin typeface="Arial" panose="020B0604020202020204" pitchFamily="34" charset="0"/>
                <a:ea typeface="+mj-ea"/>
                <a:cs typeface="Arial" panose="020B0604020202020204" pitchFamily="34" charset="0"/>
              </a:rPr>
              <a:t>okolnostem</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konkrétního</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případu</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nepřijatelný</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srov</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např</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rozsudek</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Nejvyššího</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soudu</a:t>
            </a:r>
            <a:r>
              <a:rPr lang="en-US" sz="2000" dirty="0">
                <a:effectLst/>
                <a:latin typeface="Arial" panose="020B0604020202020204" pitchFamily="34" charset="0"/>
                <a:ea typeface="+mj-ea"/>
                <a:cs typeface="Arial" panose="020B0604020202020204" pitchFamily="34" charset="0"/>
              </a:rPr>
              <a:t> ze </a:t>
            </a:r>
            <a:r>
              <a:rPr lang="en-US" sz="2000" dirty="0" err="1">
                <a:effectLst/>
                <a:latin typeface="Arial" panose="020B0604020202020204" pitchFamily="34" charset="0"/>
                <a:ea typeface="+mj-ea"/>
                <a:cs typeface="Arial" panose="020B0604020202020204" pitchFamily="34" charset="0"/>
              </a:rPr>
              <a:t>dne</a:t>
            </a:r>
            <a:r>
              <a:rPr lang="en-US" sz="2000" dirty="0">
                <a:effectLst/>
                <a:latin typeface="Arial" panose="020B0604020202020204" pitchFamily="34" charset="0"/>
                <a:ea typeface="+mj-ea"/>
                <a:cs typeface="Arial" panose="020B0604020202020204" pitchFamily="34" charset="0"/>
              </a:rPr>
              <a:t> 20. 2. 2019, sp. </a:t>
            </a:r>
            <a:r>
              <a:rPr lang="en-US" sz="2000" dirty="0" err="1">
                <a:effectLst/>
                <a:latin typeface="Arial" panose="020B0604020202020204" pitchFamily="34" charset="0"/>
                <a:ea typeface="+mj-ea"/>
                <a:cs typeface="Arial" panose="020B0604020202020204" pitchFamily="34" charset="0"/>
              </a:rPr>
              <a:t>zn</a:t>
            </a:r>
            <a:r>
              <a:rPr lang="en-US" sz="2000" dirty="0">
                <a:effectLst/>
                <a:latin typeface="Arial" panose="020B0604020202020204" pitchFamily="34" charset="0"/>
                <a:ea typeface="+mj-ea"/>
                <a:cs typeface="Arial" panose="020B0604020202020204" pitchFamily="34" charset="0"/>
              </a:rPr>
              <a:t>. </a:t>
            </a:r>
            <a:r>
              <a:rPr lang="en-US" sz="2000" b="1" dirty="0">
                <a:effectLst/>
                <a:latin typeface="Arial" panose="020B0604020202020204" pitchFamily="34" charset="0"/>
                <a:ea typeface="+mj-ea"/>
                <a:cs typeface="Arial" panose="020B0604020202020204" pitchFamily="34" charset="0"/>
              </a:rPr>
              <a:t>21 </a:t>
            </a:r>
            <a:r>
              <a:rPr lang="en-US" sz="2000" b="1" dirty="0" err="1">
                <a:effectLst/>
                <a:latin typeface="Arial" panose="020B0604020202020204" pitchFamily="34" charset="0"/>
                <a:ea typeface="+mj-ea"/>
                <a:cs typeface="Arial" panose="020B0604020202020204" pitchFamily="34" charset="0"/>
              </a:rPr>
              <a:t>Cdo</a:t>
            </a:r>
            <a:r>
              <a:rPr lang="en-US" sz="2000" b="1" dirty="0">
                <a:effectLst/>
                <a:latin typeface="Arial" panose="020B0604020202020204" pitchFamily="34" charset="0"/>
                <a:ea typeface="+mj-ea"/>
                <a:cs typeface="Arial" panose="020B0604020202020204" pitchFamily="34" charset="0"/>
              </a:rPr>
              <a:t> 3722/2017</a:t>
            </a:r>
            <a:r>
              <a:rPr lang="en-US" sz="2000" dirty="0">
                <a:effectLst/>
                <a:latin typeface="Arial" panose="020B0604020202020204" pitchFamily="34" charset="0"/>
                <a:ea typeface="+mj-ea"/>
                <a:cs typeface="Arial" panose="020B0604020202020204" pitchFamily="34" charset="0"/>
              </a:rPr>
              <a:t>). </a:t>
            </a:r>
            <a:endParaRPr lang="en-US" sz="2000"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63858585"/>
      </p:ext>
    </p:extLst>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Rectangle 3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6" name="Freeform: Shape 3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dirty="0">
                <a:solidFill>
                  <a:srgbClr val="FFFFFF"/>
                </a:solidFill>
              </a:rPr>
              <a:t>ZÁSADA POCTIVOSTI.</a:t>
            </a:r>
          </a:p>
        </p:txBody>
      </p:sp>
      <p:sp>
        <p:nvSpPr>
          <p:cNvPr id="3" name="Zástupný symbol pro obsah 2"/>
          <p:cNvSpPr>
            <a:spLocks noGrp="1"/>
          </p:cNvSpPr>
          <p:nvPr>
            <p:ph idx="1"/>
          </p:nvPr>
        </p:nvSpPr>
        <p:spPr>
          <a:xfrm>
            <a:off x="1017854" y="2567593"/>
            <a:ext cx="8946541" cy="3484879"/>
          </a:xfrm>
        </p:spPr>
        <p:txBody>
          <a:bodyPr>
            <a:normAutofit/>
          </a:bodyPr>
          <a:lstStyle/>
          <a:p>
            <a:pPr>
              <a:lnSpc>
                <a:spcPct val="90000"/>
              </a:lnSpc>
            </a:pPr>
            <a:r>
              <a:rPr lang="cs-CZ" sz="1900" b="1" kern="100" dirty="0">
                <a:effectLst/>
                <a:latin typeface="Arial" panose="020B0604020202020204" pitchFamily="34" charset="0"/>
                <a:ea typeface="Calibri" panose="020F0502020204030204" pitchFamily="34" charset="0"/>
                <a:cs typeface="Arial" panose="020B0604020202020204" pitchFamily="34" charset="0"/>
              </a:rPr>
              <a:t>Princip poctivosti § 6 OZ </a:t>
            </a:r>
            <a:r>
              <a:rPr lang="cs-CZ" sz="1900" kern="100" dirty="0">
                <a:effectLst/>
                <a:latin typeface="Arial" panose="020B0604020202020204" pitchFamily="34" charset="0"/>
                <a:ea typeface="Calibri" panose="020F0502020204030204" pitchFamily="34" charset="0"/>
                <a:cs typeface="Arial" panose="020B0604020202020204" pitchFamily="34" charset="0"/>
              </a:rPr>
              <a:t>patří k základním zásadám soukromého práva, které – s ohledem na subsidiární použití občanského zákoníku – platí rovněž v pracovněprávních vztazích. Jejich obsah není nikde přesně vymezen, vždy záleží na okolnostech konkrétního případu. Oba principy spolu úzce souvisí, zákaz zneužití práva je považován za jeden z projevů korektivní funkce zásady poctivosti. Poctivost vyjadřuje určitý standard chování v právních vztazích vyžadující čestnost, otevřenost a povinnost brát ohledy na zájmy druhé strany. </a:t>
            </a:r>
            <a:endParaRPr lang="cs-CZ"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559310"/>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3" name="TextovéPole 2">
            <a:extLst>
              <a:ext uri="{FF2B5EF4-FFF2-40B4-BE49-F238E27FC236}">
                <a16:creationId xmlns:a16="http://schemas.microsoft.com/office/drawing/2014/main" id="{B595DF68-A40C-BEA2-0C4A-5FCC29831F32}"/>
              </a:ext>
            </a:extLst>
          </p:cNvPr>
          <p:cNvSpPr txBox="1"/>
          <p:nvPr/>
        </p:nvSpPr>
        <p:spPr>
          <a:xfrm>
            <a:off x="1103312" y="2763520"/>
            <a:ext cx="8946541" cy="3484879"/>
          </a:xfrm>
          <a:prstGeom prst="rect">
            <a:avLst/>
          </a:prstGeom>
        </p:spPr>
        <p:txBody>
          <a:bodyPr vert="horz" lIns="91440" tIns="45720" rIns="91440" bIns="45720" rtlCol="0">
            <a:normAutofit/>
          </a:bodyPr>
          <a:lstStyle/>
          <a:p>
            <a:pPr algn="just">
              <a:spcBef>
                <a:spcPts val="1000"/>
              </a:spcBef>
              <a:buClr>
                <a:schemeClr val="bg2">
                  <a:lumMod val="40000"/>
                  <a:lumOff val="60000"/>
                </a:schemeClr>
              </a:buClr>
              <a:buSzPct val="80000"/>
              <a:buFont typeface="Wingdings 3" charset="2"/>
              <a:buChar char=""/>
            </a:pPr>
            <a:r>
              <a:rPr lang="en-US" dirty="0" err="1">
                <a:effectLst/>
                <a:latin typeface="Arial" panose="020B0604020202020204" pitchFamily="34" charset="0"/>
                <a:ea typeface="+mj-ea"/>
                <a:cs typeface="Arial" panose="020B0604020202020204" pitchFamily="34" charset="0"/>
              </a:rPr>
              <a:t>Zvláštním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případem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zneužití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práva</a:t>
            </a:r>
            <a:r>
              <a:rPr lang="en-US" dirty="0">
                <a:effectLst/>
                <a:latin typeface="Arial" panose="020B0604020202020204" pitchFamily="34" charset="0"/>
                <a:ea typeface="+mj-ea"/>
                <a:cs typeface="Arial" panose="020B0604020202020204" pitchFamily="34" charset="0"/>
              </a:rPr>
              <a:t> je </a:t>
            </a:r>
            <a:r>
              <a:rPr lang="en-US" dirty="0" err="1">
                <a:effectLst/>
                <a:latin typeface="Arial" panose="020B0604020202020204" pitchFamily="34" charset="0"/>
                <a:ea typeface="+mj-ea"/>
                <a:cs typeface="Arial" panose="020B0604020202020204" pitchFamily="34" charset="0"/>
              </a:rPr>
              <a:t>tzv</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šikana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jako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chování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jímž</a:t>
            </a:r>
            <a:r>
              <a:rPr lang="en-US" dirty="0">
                <a:effectLst/>
                <a:latin typeface="Arial" panose="020B0604020202020204" pitchFamily="34" charset="0"/>
                <a:ea typeface="+mj-ea"/>
                <a:cs typeface="Arial" panose="020B0604020202020204" pitchFamily="34" charset="0"/>
              </a:rPr>
              <a:t> se </a:t>
            </a:r>
            <a:r>
              <a:rPr lang="en-US" dirty="0" err="1">
                <a:effectLst/>
                <a:latin typeface="Arial" panose="020B0604020202020204" pitchFamily="34" charset="0"/>
                <a:ea typeface="+mj-ea"/>
                <a:cs typeface="Arial" panose="020B0604020202020204" pitchFamily="34" charset="0"/>
              </a:rPr>
              <a:t>právo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vykonává</a:t>
            </a:r>
            <a:r>
              <a:rPr lang="en-US" dirty="0">
                <a:effectLst/>
                <a:latin typeface="Arial" panose="020B0604020202020204" pitchFamily="34" charset="0"/>
                <a:ea typeface="+mj-ea"/>
                <a:cs typeface="Arial" panose="020B0604020202020204" pitchFamily="34" charset="0"/>
              </a:rPr>
              <a:t> za </a:t>
            </a:r>
            <a:r>
              <a:rPr lang="en-US" dirty="0" err="1">
                <a:effectLst/>
                <a:latin typeface="Arial" panose="020B0604020202020204" pitchFamily="34" charset="0"/>
                <a:ea typeface="+mj-ea"/>
                <a:cs typeface="Arial" panose="020B0604020202020204" pitchFamily="34" charset="0"/>
              </a:rPr>
              <a:t>tím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určujícím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účelem</a:t>
            </a:r>
            <a:r>
              <a:rPr lang="en-US" dirty="0">
                <a:effectLst/>
                <a:latin typeface="Arial" panose="020B0604020202020204" pitchFamily="34" charset="0"/>
                <a:ea typeface="+mj-ea"/>
                <a:cs typeface="Arial" panose="020B0604020202020204" pitchFamily="34" charset="0"/>
              </a:rPr>
              <a:t>, aby </a:t>
            </a:r>
            <a:r>
              <a:rPr lang="en-US" dirty="0" err="1">
                <a:effectLst/>
                <a:latin typeface="Arial" panose="020B0604020202020204" pitchFamily="34" charset="0"/>
                <a:ea typeface="+mj-ea"/>
                <a:cs typeface="Arial" panose="020B0604020202020204" pitchFamily="34" charset="0"/>
              </a:rPr>
              <a:t>druhé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straně</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byla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způsobena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újma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srov</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např</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rozsudek</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Nejvyššího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soudu</a:t>
            </a:r>
            <a:r>
              <a:rPr lang="en-US" dirty="0">
                <a:effectLst/>
                <a:latin typeface="Arial" panose="020B0604020202020204" pitchFamily="34" charset="0"/>
                <a:ea typeface="+mj-ea"/>
                <a:cs typeface="Arial" panose="020B0604020202020204" pitchFamily="34" charset="0"/>
              </a:rPr>
              <a:t> ze </a:t>
            </a:r>
            <a:r>
              <a:rPr lang="en-US" dirty="0" err="1">
                <a:effectLst/>
                <a:latin typeface="Arial" panose="020B0604020202020204" pitchFamily="34" charset="0"/>
                <a:ea typeface="+mj-ea"/>
                <a:cs typeface="Arial" panose="020B0604020202020204" pitchFamily="34" charset="0"/>
              </a:rPr>
              <a:t>dne</a:t>
            </a:r>
            <a:r>
              <a:rPr lang="en-US" dirty="0">
                <a:effectLst/>
                <a:latin typeface="Arial" panose="020B0604020202020204" pitchFamily="34" charset="0"/>
                <a:ea typeface="+mj-ea"/>
                <a:cs typeface="Arial" panose="020B0604020202020204" pitchFamily="34" charset="0"/>
              </a:rPr>
              <a:t> 28. 6. 2000, sp. </a:t>
            </a:r>
            <a:r>
              <a:rPr lang="en-US" dirty="0" err="1">
                <a:effectLst/>
                <a:latin typeface="Arial" panose="020B0604020202020204" pitchFamily="34" charset="0"/>
                <a:ea typeface="+mj-ea"/>
                <a:cs typeface="Arial" panose="020B0604020202020204" pitchFamily="34" charset="0"/>
              </a:rPr>
              <a:t>zn</a:t>
            </a:r>
            <a:r>
              <a:rPr lang="en-US" dirty="0">
                <a:effectLst/>
                <a:latin typeface="Arial" panose="020B0604020202020204" pitchFamily="34" charset="0"/>
                <a:ea typeface="+mj-ea"/>
                <a:cs typeface="Arial" panose="020B0604020202020204" pitchFamily="34" charset="0"/>
              </a:rPr>
              <a:t>. 21 </a:t>
            </a:r>
            <a:r>
              <a:rPr lang="en-US" dirty="0" err="1">
                <a:effectLst/>
                <a:latin typeface="Arial" panose="020B0604020202020204" pitchFamily="34" charset="0"/>
                <a:ea typeface="+mj-ea"/>
                <a:cs typeface="Arial" panose="020B0604020202020204" pitchFamily="34" charset="0"/>
              </a:rPr>
              <a:t>Cdo</a:t>
            </a:r>
            <a:r>
              <a:rPr lang="en-US" dirty="0">
                <a:effectLst/>
                <a:latin typeface="Arial" panose="020B0604020202020204" pitchFamily="34" charset="0"/>
                <a:ea typeface="+mj-ea"/>
                <a:cs typeface="Arial" panose="020B0604020202020204" pitchFamily="34" charset="0"/>
              </a:rPr>
              <a:t> 992/99, </a:t>
            </a:r>
            <a:r>
              <a:rPr lang="en-US" dirty="0" err="1">
                <a:effectLst/>
                <a:latin typeface="Arial" panose="020B0604020202020204" pitchFamily="34" charset="0"/>
                <a:ea typeface="+mj-ea"/>
                <a:cs typeface="Arial" panose="020B0604020202020204" pitchFamily="34" charset="0"/>
              </a:rPr>
              <a:t>uveřejněný</a:t>
            </a:r>
            <a:r>
              <a:rPr lang="en-US" dirty="0">
                <a:effectLst/>
                <a:latin typeface="Arial" panose="020B0604020202020204" pitchFamily="34" charset="0"/>
                <a:ea typeface="+mj-ea"/>
                <a:cs typeface="Arial" panose="020B0604020202020204" pitchFamily="34" charset="0"/>
              </a:rPr>
              <a:t> pod </a:t>
            </a:r>
            <a:r>
              <a:rPr lang="en-US" dirty="0" err="1">
                <a:effectLst/>
                <a:latin typeface="Arial" panose="020B0604020202020204" pitchFamily="34" charset="0"/>
                <a:ea typeface="+mj-ea"/>
                <a:cs typeface="Arial" panose="020B0604020202020204" pitchFamily="34" charset="0"/>
              </a:rPr>
              <a:t>publikačním</a:t>
            </a:r>
            <a:r>
              <a:rPr lang="en-US" dirty="0">
                <a:effectLst/>
                <a:latin typeface="Arial" panose="020B0604020202020204" pitchFamily="34" charset="0"/>
                <a:ea typeface="+mj-ea"/>
                <a:cs typeface="Arial" panose="020B0604020202020204" pitchFamily="34" charset="0"/>
              </a:rPr>
              <a:t> č. 126/2000 v </a:t>
            </a:r>
            <a:r>
              <a:rPr lang="en-US" dirty="0" err="1">
                <a:effectLst/>
                <a:latin typeface="Arial" panose="020B0604020202020204" pitchFamily="34" charset="0"/>
                <a:ea typeface="+mj-ea"/>
                <a:cs typeface="Arial" panose="020B0604020202020204" pitchFamily="34" charset="0"/>
              </a:rPr>
              <a:t>časopise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judikatura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rozsudek</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Nejvyššího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soudu</a:t>
            </a:r>
            <a:r>
              <a:rPr lang="en-US" dirty="0">
                <a:effectLst/>
                <a:latin typeface="Arial" panose="020B0604020202020204" pitchFamily="34" charset="0"/>
                <a:ea typeface="+mj-ea"/>
                <a:cs typeface="Arial" panose="020B0604020202020204" pitchFamily="34" charset="0"/>
              </a:rPr>
              <a:t> ze </a:t>
            </a:r>
            <a:r>
              <a:rPr lang="en-US" dirty="0" err="1">
                <a:effectLst/>
                <a:latin typeface="Arial" panose="020B0604020202020204" pitchFamily="34" charset="0"/>
                <a:ea typeface="+mj-ea"/>
                <a:cs typeface="Arial" panose="020B0604020202020204" pitchFamily="34" charset="0"/>
              </a:rPr>
              <a:t>dne</a:t>
            </a:r>
            <a:r>
              <a:rPr lang="en-US" dirty="0">
                <a:effectLst/>
                <a:latin typeface="Arial" panose="020B0604020202020204" pitchFamily="34" charset="0"/>
                <a:ea typeface="+mj-ea"/>
                <a:cs typeface="Arial" panose="020B0604020202020204" pitchFamily="34" charset="0"/>
              </a:rPr>
              <a:t> 22. 4. 2003, sp. </a:t>
            </a:r>
            <a:r>
              <a:rPr lang="en-US" dirty="0" err="1">
                <a:effectLst/>
                <a:latin typeface="Arial" panose="020B0604020202020204" pitchFamily="34" charset="0"/>
                <a:ea typeface="+mj-ea"/>
                <a:cs typeface="Arial" panose="020B0604020202020204" pitchFamily="34" charset="0"/>
              </a:rPr>
              <a:t>zn</a:t>
            </a:r>
            <a:r>
              <a:rPr lang="en-US" dirty="0">
                <a:effectLst/>
                <a:latin typeface="Arial" panose="020B0604020202020204" pitchFamily="34" charset="0"/>
                <a:ea typeface="+mj-ea"/>
                <a:cs typeface="Arial" panose="020B0604020202020204" pitchFamily="34" charset="0"/>
              </a:rPr>
              <a:t>. 21 </a:t>
            </a:r>
            <a:r>
              <a:rPr lang="en-US" dirty="0" err="1">
                <a:effectLst/>
                <a:latin typeface="Arial" panose="020B0604020202020204" pitchFamily="34" charset="0"/>
                <a:ea typeface="+mj-ea"/>
                <a:cs typeface="Arial" panose="020B0604020202020204" pitchFamily="34" charset="0"/>
              </a:rPr>
              <a:t>Cdo</a:t>
            </a:r>
            <a:r>
              <a:rPr lang="en-US" dirty="0">
                <a:effectLst/>
                <a:latin typeface="Arial" panose="020B0604020202020204" pitchFamily="34" charset="0"/>
                <a:ea typeface="+mj-ea"/>
                <a:cs typeface="Arial" panose="020B0604020202020204" pitchFamily="34" charset="0"/>
              </a:rPr>
              <a:t> 1893/2002, </a:t>
            </a:r>
            <a:r>
              <a:rPr lang="en-US" dirty="0" err="1">
                <a:effectLst/>
                <a:latin typeface="Arial" panose="020B0604020202020204" pitchFamily="34" charset="0"/>
                <a:ea typeface="+mj-ea"/>
                <a:cs typeface="Arial" panose="020B0604020202020204" pitchFamily="34" charset="0"/>
              </a:rPr>
              <a:t>uveřejněný</a:t>
            </a:r>
            <a:r>
              <a:rPr lang="en-US" dirty="0">
                <a:effectLst/>
                <a:latin typeface="Arial" panose="020B0604020202020204" pitchFamily="34" charset="0"/>
                <a:ea typeface="+mj-ea"/>
                <a:cs typeface="Arial" panose="020B0604020202020204" pitchFamily="34" charset="0"/>
              </a:rPr>
              <a:t> pod č. 91/2003 Sb. </a:t>
            </a:r>
            <a:r>
              <a:rPr lang="en-US" dirty="0" err="1">
                <a:effectLst/>
                <a:latin typeface="Arial" panose="020B0604020202020204" pitchFamily="34" charset="0"/>
                <a:ea typeface="+mj-ea"/>
                <a:cs typeface="Arial" panose="020B0604020202020204" pitchFamily="34" charset="0"/>
              </a:rPr>
              <a:t>rozh</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obč</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rozsudek</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Nejvyššího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soudu</a:t>
            </a:r>
            <a:r>
              <a:rPr lang="en-US" dirty="0">
                <a:effectLst/>
                <a:latin typeface="Arial" panose="020B0604020202020204" pitchFamily="34" charset="0"/>
                <a:ea typeface="+mj-ea"/>
                <a:cs typeface="Arial" panose="020B0604020202020204" pitchFamily="34" charset="0"/>
              </a:rPr>
              <a:t> ze </a:t>
            </a:r>
            <a:r>
              <a:rPr lang="en-US" dirty="0" err="1">
                <a:effectLst/>
                <a:latin typeface="Arial" panose="020B0604020202020204" pitchFamily="34" charset="0"/>
                <a:ea typeface="+mj-ea"/>
                <a:cs typeface="Arial" panose="020B0604020202020204" pitchFamily="34" charset="0"/>
              </a:rPr>
              <a:t>dne</a:t>
            </a:r>
            <a:r>
              <a:rPr lang="en-US" dirty="0">
                <a:effectLst/>
                <a:latin typeface="Arial" panose="020B0604020202020204" pitchFamily="34" charset="0"/>
                <a:ea typeface="+mj-ea"/>
                <a:cs typeface="Arial" panose="020B0604020202020204" pitchFamily="34" charset="0"/>
              </a:rPr>
              <a:t> 15. 4. 2010, sp. </a:t>
            </a:r>
            <a:r>
              <a:rPr lang="en-US" dirty="0" err="1">
                <a:effectLst/>
                <a:latin typeface="Arial" panose="020B0604020202020204" pitchFamily="34" charset="0"/>
                <a:ea typeface="+mj-ea"/>
                <a:cs typeface="Arial" panose="020B0604020202020204" pitchFamily="34" charset="0"/>
              </a:rPr>
              <a:t>zn</a:t>
            </a:r>
            <a:r>
              <a:rPr lang="en-US" dirty="0">
                <a:effectLst/>
                <a:latin typeface="Arial" panose="020B0604020202020204" pitchFamily="34" charset="0"/>
                <a:ea typeface="+mj-ea"/>
                <a:cs typeface="Arial" panose="020B0604020202020204" pitchFamily="34" charset="0"/>
              </a:rPr>
              <a:t>. 21 </a:t>
            </a:r>
            <a:r>
              <a:rPr lang="en-US" dirty="0" err="1">
                <a:effectLst/>
                <a:latin typeface="Arial" panose="020B0604020202020204" pitchFamily="34" charset="0"/>
                <a:ea typeface="+mj-ea"/>
                <a:cs typeface="Arial" panose="020B0604020202020204" pitchFamily="34" charset="0"/>
              </a:rPr>
              <a:t>Cdo</a:t>
            </a:r>
            <a:r>
              <a:rPr lang="en-US" dirty="0">
                <a:effectLst/>
                <a:latin typeface="Arial" panose="020B0604020202020204" pitchFamily="34" charset="0"/>
                <a:ea typeface="+mj-ea"/>
                <a:cs typeface="Arial" panose="020B0604020202020204" pitchFamily="34" charset="0"/>
              </a:rPr>
              <a:t> 1288/2009, </a:t>
            </a:r>
            <a:r>
              <a:rPr lang="en-US" dirty="0" err="1">
                <a:effectLst/>
                <a:latin typeface="Arial" panose="020B0604020202020204" pitchFamily="34" charset="0"/>
                <a:ea typeface="+mj-ea"/>
                <a:cs typeface="Arial" panose="020B0604020202020204" pitchFamily="34" charset="0"/>
              </a:rPr>
              <a:t>rozsudek</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Nejvyššího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soudu</a:t>
            </a:r>
            <a:r>
              <a:rPr lang="en-US" dirty="0">
                <a:effectLst/>
                <a:latin typeface="Arial" panose="020B0604020202020204" pitchFamily="34" charset="0"/>
                <a:ea typeface="+mj-ea"/>
                <a:cs typeface="Arial" panose="020B0604020202020204" pitchFamily="34" charset="0"/>
              </a:rPr>
              <a:t> ze </a:t>
            </a:r>
            <a:r>
              <a:rPr lang="en-US" dirty="0" err="1">
                <a:effectLst/>
                <a:latin typeface="Arial" panose="020B0604020202020204" pitchFamily="34" charset="0"/>
                <a:ea typeface="+mj-ea"/>
                <a:cs typeface="Arial" panose="020B0604020202020204" pitchFamily="34" charset="0"/>
              </a:rPr>
              <a:t>dne</a:t>
            </a:r>
            <a:r>
              <a:rPr lang="en-US" dirty="0">
                <a:effectLst/>
                <a:latin typeface="Arial" panose="020B0604020202020204" pitchFamily="34" charset="0"/>
                <a:ea typeface="+mj-ea"/>
                <a:cs typeface="Arial" panose="020B0604020202020204" pitchFamily="34" charset="0"/>
              </a:rPr>
              <a:t> 3. 6. 2008, sp. </a:t>
            </a:r>
            <a:r>
              <a:rPr lang="en-US" dirty="0" err="1">
                <a:effectLst/>
                <a:latin typeface="Arial" panose="020B0604020202020204" pitchFamily="34" charset="0"/>
                <a:ea typeface="+mj-ea"/>
                <a:cs typeface="Arial" panose="020B0604020202020204" pitchFamily="34" charset="0"/>
              </a:rPr>
              <a:t>zn</a:t>
            </a:r>
            <a:r>
              <a:rPr lang="en-US" dirty="0">
                <a:effectLst/>
                <a:latin typeface="Arial" panose="020B0604020202020204" pitchFamily="34" charset="0"/>
                <a:ea typeface="+mj-ea"/>
                <a:cs typeface="Arial" panose="020B0604020202020204" pitchFamily="34" charset="0"/>
              </a:rPr>
              <a:t>. 21 </a:t>
            </a:r>
            <a:r>
              <a:rPr lang="en-US" dirty="0" err="1">
                <a:effectLst/>
                <a:latin typeface="Arial" panose="020B0604020202020204" pitchFamily="34" charset="0"/>
                <a:ea typeface="+mj-ea"/>
                <a:cs typeface="Arial" panose="020B0604020202020204" pitchFamily="34" charset="0"/>
              </a:rPr>
              <a:t>Cdo</a:t>
            </a:r>
            <a:r>
              <a:rPr lang="en-US" dirty="0">
                <a:effectLst/>
                <a:latin typeface="Arial" panose="020B0604020202020204" pitchFamily="34" charset="0"/>
                <a:ea typeface="+mj-ea"/>
                <a:cs typeface="Arial" panose="020B0604020202020204" pitchFamily="34" charset="0"/>
              </a:rPr>
              <a:t> 2128/2007, </a:t>
            </a:r>
            <a:r>
              <a:rPr lang="en-US" dirty="0" err="1">
                <a:effectLst/>
                <a:latin typeface="Arial" panose="020B0604020202020204" pitchFamily="34" charset="0"/>
                <a:ea typeface="+mj-ea"/>
                <a:cs typeface="Arial" panose="020B0604020202020204" pitchFamily="34" charset="0"/>
              </a:rPr>
              <a:t>nebo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již</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zmíněný</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rozsudek</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Nejvyššího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soudu</a:t>
            </a:r>
            <a:r>
              <a:rPr lang="en-US" dirty="0">
                <a:effectLst/>
                <a:latin typeface="Arial" panose="020B0604020202020204" pitchFamily="34" charset="0"/>
                <a:ea typeface="+mj-ea"/>
                <a:cs typeface="Arial" panose="020B0604020202020204" pitchFamily="34" charset="0"/>
              </a:rPr>
              <a:t> ze </a:t>
            </a:r>
            <a:r>
              <a:rPr lang="en-US" dirty="0" err="1">
                <a:effectLst/>
                <a:latin typeface="Arial" panose="020B0604020202020204" pitchFamily="34" charset="0"/>
                <a:ea typeface="+mj-ea"/>
                <a:cs typeface="Arial" panose="020B0604020202020204" pitchFamily="34" charset="0"/>
              </a:rPr>
              <a:t>dne</a:t>
            </a:r>
            <a:r>
              <a:rPr lang="en-US" dirty="0">
                <a:effectLst/>
                <a:latin typeface="Arial" panose="020B0604020202020204" pitchFamily="34" charset="0"/>
                <a:ea typeface="+mj-ea"/>
                <a:cs typeface="Arial" panose="020B0604020202020204" pitchFamily="34" charset="0"/>
              </a:rPr>
              <a:t> 29. 5. 2013, sp. </a:t>
            </a:r>
            <a:r>
              <a:rPr lang="en-US" dirty="0" err="1">
                <a:effectLst/>
                <a:latin typeface="Arial" panose="020B0604020202020204" pitchFamily="34" charset="0"/>
                <a:ea typeface="+mj-ea"/>
                <a:cs typeface="Arial" panose="020B0604020202020204" pitchFamily="34" charset="0"/>
              </a:rPr>
              <a:t>zn</a:t>
            </a:r>
            <a:r>
              <a:rPr lang="en-US" dirty="0">
                <a:effectLst/>
                <a:latin typeface="Arial" panose="020B0604020202020204" pitchFamily="34" charset="0"/>
                <a:ea typeface="+mj-ea"/>
                <a:cs typeface="Arial" panose="020B0604020202020204" pitchFamily="34" charset="0"/>
              </a:rPr>
              <a:t>. 21 </a:t>
            </a:r>
            <a:r>
              <a:rPr lang="en-US" dirty="0" err="1">
                <a:effectLst/>
                <a:latin typeface="Arial" panose="020B0604020202020204" pitchFamily="34" charset="0"/>
                <a:ea typeface="+mj-ea"/>
                <a:cs typeface="Arial" panose="020B0604020202020204" pitchFamily="34" charset="0"/>
              </a:rPr>
              <a:t>Cdo</a:t>
            </a:r>
            <a:r>
              <a:rPr lang="en-US" dirty="0">
                <a:effectLst/>
                <a:latin typeface="Arial" panose="020B0604020202020204" pitchFamily="34" charset="0"/>
                <a:ea typeface="+mj-ea"/>
                <a:cs typeface="Arial" panose="020B0604020202020204" pitchFamily="34" charset="0"/>
              </a:rPr>
              <a:t> 1582/2012, a v </a:t>
            </a:r>
            <a:r>
              <a:rPr lang="en-US" dirty="0" err="1">
                <a:effectLst/>
                <a:latin typeface="Arial" panose="020B0604020202020204" pitchFamily="34" charset="0"/>
                <a:ea typeface="+mj-ea"/>
                <a:cs typeface="Arial" panose="020B0604020202020204" pitchFamily="34" charset="0"/>
              </a:rPr>
              <a:t>nich</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vyjádřený</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právní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názor</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že</a:t>
            </a:r>
            <a:r>
              <a:rPr lang="en-US" dirty="0">
                <a:effectLst/>
                <a:latin typeface="Arial" panose="020B0604020202020204" pitchFamily="34" charset="0"/>
                <a:ea typeface="+mj-ea"/>
                <a:cs typeface="Arial" panose="020B0604020202020204" pitchFamily="34" charset="0"/>
              </a:rPr>
              <a:t> za </a:t>
            </a:r>
            <a:r>
              <a:rPr lang="en-US" b="1" dirty="0" err="1">
                <a:effectLst/>
                <a:latin typeface="Arial" panose="020B0604020202020204" pitchFamily="34" charset="0"/>
                <a:ea typeface="+mj-ea"/>
                <a:cs typeface="Arial" panose="020B0604020202020204" pitchFamily="34" charset="0"/>
              </a:rPr>
              <a:t>zneužití</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práva</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lze</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považovat</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takové</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jednání</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jehož</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cílem</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není</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dosažení</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účelu</a:t>
            </a:r>
            <a:r>
              <a:rPr lang="en-US" b="1" dirty="0">
                <a:effectLst/>
                <a:latin typeface="Arial" panose="020B0604020202020204" pitchFamily="34" charset="0"/>
                <a:ea typeface="+mj-ea"/>
                <a:cs typeface="Arial" panose="020B0604020202020204" pitchFamily="34" charset="0"/>
              </a:rPr>
              <a:t> a </a:t>
            </a:r>
            <a:r>
              <a:rPr lang="en-US" b="1" dirty="0" err="1">
                <a:effectLst/>
                <a:latin typeface="Arial" panose="020B0604020202020204" pitchFamily="34" charset="0"/>
                <a:ea typeface="+mj-ea"/>
                <a:cs typeface="Arial" panose="020B0604020202020204" pitchFamily="34" charset="0"/>
              </a:rPr>
              <a:t>smyslu</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sledovaného</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právní</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normou</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nýbrž</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které</a:t>
            </a:r>
            <a:r>
              <a:rPr lang="en-US" b="1" dirty="0">
                <a:effectLst/>
                <a:latin typeface="Arial" panose="020B0604020202020204" pitchFamily="34" charset="0"/>
                <a:ea typeface="+mj-ea"/>
                <a:cs typeface="Arial" panose="020B0604020202020204" pitchFamily="34" charset="0"/>
              </a:rPr>
              <a:t> je v </a:t>
            </a:r>
            <a:r>
              <a:rPr lang="en-US" b="1" dirty="0" err="1">
                <a:effectLst/>
                <a:latin typeface="Arial" panose="020B0604020202020204" pitchFamily="34" charset="0"/>
                <a:ea typeface="+mj-ea"/>
                <a:cs typeface="Arial" panose="020B0604020202020204" pitchFamily="34" charset="0"/>
              </a:rPr>
              <a:t>rozporu</a:t>
            </a:r>
            <a:r>
              <a:rPr lang="en-US" b="1" dirty="0">
                <a:effectLst/>
                <a:latin typeface="Arial" panose="020B0604020202020204" pitchFamily="34" charset="0"/>
                <a:ea typeface="+mj-ea"/>
                <a:cs typeface="Arial" panose="020B0604020202020204" pitchFamily="34" charset="0"/>
              </a:rPr>
              <a:t> s </a:t>
            </a:r>
            <a:r>
              <a:rPr lang="en-US" b="1" dirty="0" err="1">
                <a:effectLst/>
                <a:latin typeface="Arial" panose="020B0604020202020204" pitchFamily="34" charset="0"/>
                <a:ea typeface="+mj-ea"/>
                <a:cs typeface="Arial" panose="020B0604020202020204" pitchFamily="34" charset="0"/>
              </a:rPr>
              <a:t>ustálenými</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dobrými</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mravy</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vedeno</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přímým</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úmyslem</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způsobit</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jinému</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účastníku</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újmu</a:t>
            </a:r>
            <a:r>
              <a:rPr lang="en-US" b="1" dirty="0">
                <a:effectLst/>
                <a:latin typeface="Arial" panose="020B0604020202020204" pitchFamily="34" charset="0"/>
                <a:ea typeface="+mj-ea"/>
                <a:cs typeface="Arial" panose="020B0604020202020204" pitchFamily="34" charset="0"/>
              </a:rPr>
              <a:t>).</a:t>
            </a:r>
          </a:p>
        </p:txBody>
      </p:sp>
    </p:spTree>
    <p:extLst>
      <p:ext uri="{BB962C8B-B14F-4D97-AF65-F5344CB8AC3E}">
        <p14:creationId xmlns:p14="http://schemas.microsoft.com/office/powerpoint/2010/main" val="97976297"/>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76EEDB-46BF-73D8-5146-4DE585C8BA57}"/>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D2BD4DF9-C315-BE8B-642D-9A3363569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Rectangle 31">
            <a:extLst>
              <a:ext uri="{FF2B5EF4-FFF2-40B4-BE49-F238E27FC236}">
                <a16:creationId xmlns:a16="http://schemas.microsoft.com/office/drawing/2014/main" id="{3DAB1219-8544-9B19-A312-02B09D5F4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4" name="Freeform 7">
            <a:extLst>
              <a:ext uri="{FF2B5EF4-FFF2-40B4-BE49-F238E27FC236}">
                <a16:creationId xmlns:a16="http://schemas.microsoft.com/office/drawing/2014/main" id="{74C49332-4672-D0E7-C4A5-04E5AFB1A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6" name="Freeform: Shape 35">
            <a:extLst>
              <a:ext uri="{FF2B5EF4-FFF2-40B4-BE49-F238E27FC236}">
                <a16:creationId xmlns:a16="http://schemas.microsoft.com/office/drawing/2014/main" id="{593FA144-BB38-4E9F-EC94-CBE73C49FE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90C2541F-8883-232C-32FF-609A577332C8}"/>
              </a:ext>
            </a:extLst>
          </p:cNvPr>
          <p:cNvSpPr>
            <a:spLocks noGrp="1"/>
          </p:cNvSpPr>
          <p:nvPr>
            <p:ph type="title"/>
          </p:nvPr>
        </p:nvSpPr>
        <p:spPr>
          <a:xfrm>
            <a:off x="1103312" y="452718"/>
            <a:ext cx="8947522" cy="1400530"/>
          </a:xfrm>
        </p:spPr>
        <p:txBody>
          <a:bodyPr anchor="ctr">
            <a:normAutofit/>
          </a:bodyPr>
          <a:lstStyle/>
          <a:p>
            <a:r>
              <a:rPr lang="cs-CZ" dirty="0">
                <a:solidFill>
                  <a:srgbClr val="FFFFFF"/>
                </a:solidFill>
              </a:rPr>
              <a:t>ROVNOST ÚČASTNÍKŮ</a:t>
            </a:r>
          </a:p>
        </p:txBody>
      </p:sp>
      <p:sp>
        <p:nvSpPr>
          <p:cNvPr id="3" name="Zástupný symbol pro obsah 2">
            <a:extLst>
              <a:ext uri="{FF2B5EF4-FFF2-40B4-BE49-F238E27FC236}">
                <a16:creationId xmlns:a16="http://schemas.microsoft.com/office/drawing/2014/main" id="{63928748-A7A4-C9A9-9F61-BF69FB1B85BD}"/>
              </a:ext>
            </a:extLst>
          </p:cNvPr>
          <p:cNvSpPr>
            <a:spLocks noGrp="1"/>
          </p:cNvSpPr>
          <p:nvPr>
            <p:ph idx="1"/>
          </p:nvPr>
        </p:nvSpPr>
        <p:spPr>
          <a:xfrm>
            <a:off x="1017854" y="2567593"/>
            <a:ext cx="8946541" cy="3484879"/>
          </a:xfrm>
        </p:spPr>
        <p:txBody>
          <a:bodyPr>
            <a:normAutofit/>
          </a:bodyPr>
          <a:lstStyle/>
          <a:p>
            <a:pPr>
              <a:lnSpc>
                <a:spcPct val="90000"/>
              </a:lnSpc>
            </a:pPr>
            <a:endParaRPr lang="cs-CZ" sz="1900" dirty="0">
              <a:latin typeface="Century Gothic" panose="020B0502020202020204" pitchFamily="34" charset="0"/>
            </a:endParaRPr>
          </a:p>
          <a:p>
            <a:pPr>
              <a:lnSpc>
                <a:spcPct val="90000"/>
              </a:lnSpc>
            </a:pPr>
            <a:r>
              <a:rPr lang="cs-CZ" sz="1800" dirty="0">
                <a:latin typeface="Arial" panose="020B0604020202020204" pitchFamily="34" charset="0"/>
                <a:cs typeface="Arial" panose="020B0604020202020204" pitchFamily="34" charset="0"/>
              </a:rPr>
              <a:t>Součástí základního práva na spravedlivý proces v širším slova smyslu je zásada rovnosti účastníků civilního řízení (čl. 37 odst. 3 Listiny ve spojení s čl. 96 odst. 1 Ústavy České republiky). Touto zásadou Ústavní soud rozumí </a:t>
            </a:r>
            <a:r>
              <a:rPr lang="cs-CZ" sz="1800" b="1" dirty="0">
                <a:latin typeface="Arial" panose="020B0604020202020204" pitchFamily="34" charset="0"/>
                <a:cs typeface="Arial" panose="020B0604020202020204" pitchFamily="34" charset="0"/>
              </a:rPr>
              <a:t>„rovnost zbraní, respektive rovnost příležitostí</a:t>
            </a:r>
            <a:r>
              <a:rPr lang="cs-CZ" sz="1800" dirty="0">
                <a:latin typeface="Arial" panose="020B0604020202020204" pitchFamily="34" charset="0"/>
                <a:cs typeface="Arial" panose="020B0604020202020204" pitchFamily="34" charset="0"/>
              </a:rPr>
              <a:t>“  </a:t>
            </a:r>
          </a:p>
          <a:p>
            <a:pPr>
              <a:lnSpc>
                <a:spcPct val="90000"/>
              </a:lnSpc>
            </a:pPr>
            <a:r>
              <a:rPr lang="cs-CZ" sz="1800" dirty="0">
                <a:latin typeface="Arial" panose="020B0604020202020204" pitchFamily="34" charset="0"/>
                <a:cs typeface="Arial" panose="020B0604020202020204" pitchFamily="34" charset="0"/>
              </a:rPr>
              <a:t>Rovnost účastníků řízení mimo jiné znamená, že každé procesní straně má být dána přiměřená možnost přednést svou záležitost za podmínek, jež ji nestaví do podstatně nevýhodnější situace, než ve které je její protistrana </a:t>
            </a:r>
          </a:p>
          <a:p>
            <a:pPr>
              <a:lnSpc>
                <a:spcPct val="90000"/>
              </a:lnSpc>
            </a:pPr>
            <a:r>
              <a:rPr lang="cs-CZ" sz="1800" dirty="0">
                <a:latin typeface="Arial" panose="020B0604020202020204" pitchFamily="34" charset="0"/>
                <a:cs typeface="Arial" panose="020B0604020202020204" pitchFamily="34" charset="0"/>
              </a:rPr>
              <a:t>nález </a:t>
            </a:r>
            <a:r>
              <a:rPr lang="cs-CZ" sz="1800" dirty="0" err="1">
                <a:latin typeface="Arial" panose="020B0604020202020204" pitchFamily="34" charset="0"/>
                <a:cs typeface="Arial" panose="020B0604020202020204" pitchFamily="34" charset="0"/>
              </a:rPr>
              <a:t>sp</a:t>
            </a:r>
            <a:r>
              <a:rPr lang="cs-CZ" sz="1800" dirty="0">
                <a:latin typeface="Arial" panose="020B0604020202020204" pitchFamily="34" charset="0"/>
                <a:cs typeface="Arial" panose="020B0604020202020204" pitchFamily="34" charset="0"/>
              </a:rPr>
              <a:t>. zn. III. ÚS 202/03 ze dne 13. 11. 2003 (N 134/31 </a:t>
            </a:r>
            <a:r>
              <a:rPr lang="cs-CZ" sz="1800" dirty="0" err="1">
                <a:latin typeface="Arial" panose="020B0604020202020204" pitchFamily="34" charset="0"/>
                <a:cs typeface="Arial" panose="020B0604020202020204" pitchFamily="34" charset="0"/>
              </a:rPr>
              <a:t>SbNU</a:t>
            </a:r>
            <a:r>
              <a:rPr lang="cs-CZ" sz="1800" dirty="0">
                <a:latin typeface="Arial" panose="020B0604020202020204" pitchFamily="34" charset="0"/>
                <a:cs typeface="Arial" panose="020B0604020202020204" pitchFamily="34" charset="0"/>
              </a:rPr>
              <a:t> 193) a nález </a:t>
            </a:r>
            <a:r>
              <a:rPr lang="cs-CZ" sz="1800" dirty="0" err="1">
                <a:latin typeface="Arial" panose="020B0604020202020204" pitchFamily="34" charset="0"/>
                <a:cs typeface="Arial" panose="020B0604020202020204" pitchFamily="34" charset="0"/>
              </a:rPr>
              <a:t>sp</a:t>
            </a:r>
            <a:r>
              <a:rPr lang="cs-CZ" sz="1800" dirty="0">
                <a:latin typeface="Arial" panose="020B0604020202020204" pitchFamily="34" charset="0"/>
                <a:cs typeface="Arial" panose="020B0604020202020204" pitchFamily="34" charset="0"/>
              </a:rPr>
              <a:t>. zn. </a:t>
            </a:r>
            <a:r>
              <a:rPr lang="cs-CZ" sz="1800" dirty="0" err="1">
                <a:latin typeface="Arial" panose="020B0604020202020204" pitchFamily="34" charset="0"/>
                <a:cs typeface="Arial" panose="020B0604020202020204" pitchFamily="34" charset="0"/>
              </a:rPr>
              <a:t>Pl</a:t>
            </a:r>
            <a:r>
              <a:rPr lang="cs-CZ" sz="1800" dirty="0">
                <a:latin typeface="Arial" panose="020B0604020202020204" pitchFamily="34" charset="0"/>
                <a:cs typeface="Arial" panose="020B0604020202020204" pitchFamily="34" charset="0"/>
              </a:rPr>
              <a:t>. ÚS 49/10 ze dne 28. 1. 2014 (N 10/72 </a:t>
            </a:r>
            <a:r>
              <a:rPr lang="cs-CZ" sz="1800" dirty="0" err="1">
                <a:latin typeface="Arial" panose="020B0604020202020204" pitchFamily="34" charset="0"/>
                <a:cs typeface="Arial" panose="020B0604020202020204" pitchFamily="34" charset="0"/>
              </a:rPr>
              <a:t>SbNU</a:t>
            </a:r>
            <a:r>
              <a:rPr lang="cs-CZ" sz="1800" dirty="0">
                <a:latin typeface="Arial" panose="020B0604020202020204" pitchFamily="34" charset="0"/>
                <a:cs typeface="Arial" panose="020B0604020202020204" pitchFamily="34" charset="0"/>
              </a:rPr>
              <a:t> 111; 44/2014 Sb.), bod 28</a:t>
            </a:r>
            <a:endParaRPr lang="cs-CZ"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335811"/>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337475-8821-E975-7D45-3E34433B05E0}"/>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485BC611-FC85-C400-8D12-40BEBD362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Rectangle 31">
            <a:extLst>
              <a:ext uri="{FF2B5EF4-FFF2-40B4-BE49-F238E27FC236}">
                <a16:creationId xmlns:a16="http://schemas.microsoft.com/office/drawing/2014/main" id="{DBA1847D-A84C-2144-CF21-9AB8A440F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4" name="Freeform 7">
            <a:extLst>
              <a:ext uri="{FF2B5EF4-FFF2-40B4-BE49-F238E27FC236}">
                <a16:creationId xmlns:a16="http://schemas.microsoft.com/office/drawing/2014/main" id="{95D968E6-3B1D-608E-3A80-7C5572632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6" name="Freeform: Shape 35">
            <a:extLst>
              <a:ext uri="{FF2B5EF4-FFF2-40B4-BE49-F238E27FC236}">
                <a16:creationId xmlns:a16="http://schemas.microsoft.com/office/drawing/2014/main" id="{07927963-0811-A2F6-4016-E9ACD8983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4FF47836-7913-5F84-7960-6C5AD3AF28D8}"/>
              </a:ext>
            </a:extLst>
          </p:cNvPr>
          <p:cNvSpPr>
            <a:spLocks noGrp="1"/>
          </p:cNvSpPr>
          <p:nvPr>
            <p:ph type="title"/>
          </p:nvPr>
        </p:nvSpPr>
        <p:spPr>
          <a:xfrm>
            <a:off x="1103312" y="452718"/>
            <a:ext cx="8947522" cy="1400530"/>
          </a:xfrm>
        </p:spPr>
        <p:txBody>
          <a:bodyPr anchor="ctr">
            <a:normAutofit/>
          </a:bodyPr>
          <a:lstStyle/>
          <a:p>
            <a:r>
              <a:rPr lang="cs-CZ" dirty="0">
                <a:solidFill>
                  <a:srgbClr val="FFFFFF"/>
                </a:solidFill>
              </a:rPr>
              <a:t>POUČOVACÍ POVINNOST</a:t>
            </a:r>
          </a:p>
        </p:txBody>
      </p:sp>
      <p:sp>
        <p:nvSpPr>
          <p:cNvPr id="3" name="Zástupný symbol pro obsah 2">
            <a:extLst>
              <a:ext uri="{FF2B5EF4-FFF2-40B4-BE49-F238E27FC236}">
                <a16:creationId xmlns:a16="http://schemas.microsoft.com/office/drawing/2014/main" id="{B1265A29-83E5-0E9E-704D-AA61E771E8E9}"/>
              </a:ext>
            </a:extLst>
          </p:cNvPr>
          <p:cNvSpPr>
            <a:spLocks noGrp="1"/>
          </p:cNvSpPr>
          <p:nvPr>
            <p:ph idx="1"/>
          </p:nvPr>
        </p:nvSpPr>
        <p:spPr>
          <a:xfrm>
            <a:off x="1017854" y="2567593"/>
            <a:ext cx="8946541" cy="3484879"/>
          </a:xfrm>
        </p:spPr>
        <p:txBody>
          <a:bodyPr>
            <a:normAutofit/>
          </a:bodyPr>
          <a:lstStyle/>
          <a:p>
            <a:pPr>
              <a:lnSpc>
                <a:spcPct val="90000"/>
              </a:lnSpc>
            </a:pPr>
            <a:endParaRPr lang="cs-CZ" sz="1900" dirty="0">
              <a:latin typeface="Century Gothic" panose="020B0502020202020204" pitchFamily="34" charset="0"/>
            </a:endParaRPr>
          </a:p>
          <a:p>
            <a:pPr>
              <a:lnSpc>
                <a:spcPct val="90000"/>
              </a:lnSpc>
            </a:pPr>
            <a:r>
              <a:rPr lang="cs-CZ" sz="1800" dirty="0">
                <a:latin typeface="Arial" panose="020B0604020202020204" pitchFamily="34" charset="0"/>
                <a:cs typeface="Arial" panose="020B0604020202020204" pitchFamily="34" charset="0"/>
              </a:rPr>
              <a:t>Soudy podle zákona musí dát „prohrávajícímu“ účastníkovi řízení reálnou šanci k nápravě — aby dotvrdil rozhodné skutečnosti a dodatečně navrhl důkazy. </a:t>
            </a:r>
          </a:p>
          <a:p>
            <a:pPr>
              <a:lnSpc>
                <a:spcPct val="90000"/>
              </a:lnSpc>
            </a:pPr>
            <a:r>
              <a:rPr lang="cs-CZ" sz="1800" dirty="0">
                <a:latin typeface="Arial" panose="020B0604020202020204" pitchFamily="34" charset="0"/>
                <a:cs typeface="Arial" panose="020B0604020202020204" pitchFamily="34" charset="0"/>
              </a:rPr>
              <a:t>Smyslem poučovací povinnosti především je, aby soud postupoval předvídatelně (§ 6 o. s. ř.), tedy aby procesní strana neprohrála spor jen proto, že neunesla břemeno tvrzení či břemeno důkazní, aniž by před tím věděla či mohla vědět, že ji takové břemeno vůbec tíží  </a:t>
            </a:r>
          </a:p>
          <a:p>
            <a:pPr>
              <a:lnSpc>
                <a:spcPct val="90000"/>
              </a:lnSpc>
            </a:pPr>
            <a:r>
              <a:rPr lang="cs-CZ" sz="1800" dirty="0">
                <a:latin typeface="Arial" panose="020B0604020202020204" pitchFamily="34" charset="0"/>
                <a:cs typeface="Arial" panose="020B0604020202020204" pitchFamily="34" charset="0"/>
              </a:rPr>
              <a:t>viz nález </a:t>
            </a:r>
            <a:r>
              <a:rPr lang="cs-CZ" sz="1800" dirty="0" err="1">
                <a:latin typeface="Arial" panose="020B0604020202020204" pitchFamily="34" charset="0"/>
                <a:cs typeface="Arial" panose="020B0604020202020204" pitchFamily="34" charset="0"/>
              </a:rPr>
              <a:t>sp</a:t>
            </a:r>
            <a:r>
              <a:rPr lang="cs-CZ" sz="1800" dirty="0">
                <a:latin typeface="Arial" panose="020B0604020202020204" pitchFamily="34" charset="0"/>
                <a:cs typeface="Arial" panose="020B0604020202020204" pitchFamily="34" charset="0"/>
              </a:rPr>
              <a:t>. zn. </a:t>
            </a:r>
            <a:r>
              <a:rPr lang="cs-CZ" sz="1800" b="1" dirty="0">
                <a:latin typeface="Arial" panose="020B0604020202020204" pitchFamily="34" charset="0"/>
                <a:cs typeface="Arial" panose="020B0604020202020204" pitchFamily="34" charset="0"/>
              </a:rPr>
              <a:t>I. ÚS 212/06 ze dne 3. 10. 2006 </a:t>
            </a:r>
            <a:r>
              <a:rPr lang="cs-CZ" sz="1800" dirty="0">
                <a:latin typeface="Arial" panose="020B0604020202020204" pitchFamily="34" charset="0"/>
                <a:cs typeface="Arial" panose="020B0604020202020204" pitchFamily="34" charset="0"/>
              </a:rPr>
              <a:t>(N 177/43 </a:t>
            </a:r>
            <a:r>
              <a:rPr lang="cs-CZ" sz="1800" dirty="0" err="1">
                <a:latin typeface="Arial" panose="020B0604020202020204" pitchFamily="34" charset="0"/>
                <a:cs typeface="Arial" panose="020B0604020202020204" pitchFamily="34" charset="0"/>
              </a:rPr>
              <a:t>SbNU</a:t>
            </a:r>
            <a:r>
              <a:rPr lang="cs-CZ" sz="1800" dirty="0">
                <a:latin typeface="Arial" panose="020B0604020202020204" pitchFamily="34" charset="0"/>
                <a:cs typeface="Arial" panose="020B0604020202020204" pitchFamily="34" charset="0"/>
              </a:rPr>
              <a:t> 31). </a:t>
            </a:r>
            <a:endParaRPr lang="cs-CZ"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672340"/>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59C791-8C14-D819-18A2-798B9A1928DE}"/>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443C2787-9A52-FD8C-7229-18E8D955E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Rectangle 31">
            <a:extLst>
              <a:ext uri="{FF2B5EF4-FFF2-40B4-BE49-F238E27FC236}">
                <a16:creationId xmlns:a16="http://schemas.microsoft.com/office/drawing/2014/main" id="{2D993EDB-2495-D349-34C5-A4710698B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4" name="Freeform 7">
            <a:extLst>
              <a:ext uri="{FF2B5EF4-FFF2-40B4-BE49-F238E27FC236}">
                <a16:creationId xmlns:a16="http://schemas.microsoft.com/office/drawing/2014/main" id="{909E21CD-89EB-FFF8-0DFA-46697C86B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6" name="Freeform: Shape 35">
            <a:extLst>
              <a:ext uri="{FF2B5EF4-FFF2-40B4-BE49-F238E27FC236}">
                <a16:creationId xmlns:a16="http://schemas.microsoft.com/office/drawing/2014/main" id="{49D44E24-B78B-FC33-BF43-EAA122435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C44FD165-8DB6-2DBA-C2F0-2AAE63AE82A5}"/>
              </a:ext>
            </a:extLst>
          </p:cNvPr>
          <p:cNvSpPr>
            <a:spLocks noGrp="1"/>
          </p:cNvSpPr>
          <p:nvPr>
            <p:ph type="title"/>
          </p:nvPr>
        </p:nvSpPr>
        <p:spPr>
          <a:xfrm>
            <a:off x="1103312" y="452718"/>
            <a:ext cx="8947522" cy="1400530"/>
          </a:xfrm>
        </p:spPr>
        <p:txBody>
          <a:bodyPr anchor="ctr">
            <a:normAutofit/>
          </a:bodyPr>
          <a:lstStyle/>
          <a:p>
            <a:r>
              <a:rPr lang="cs-CZ" dirty="0">
                <a:solidFill>
                  <a:srgbClr val="FFFFFF"/>
                </a:solidFill>
              </a:rPr>
              <a:t>PRÁVNÍ JISTOTA</a:t>
            </a:r>
          </a:p>
        </p:txBody>
      </p:sp>
      <p:sp>
        <p:nvSpPr>
          <p:cNvPr id="3" name="Zástupný symbol pro obsah 2">
            <a:extLst>
              <a:ext uri="{FF2B5EF4-FFF2-40B4-BE49-F238E27FC236}">
                <a16:creationId xmlns:a16="http://schemas.microsoft.com/office/drawing/2014/main" id="{C8FA7308-7FC1-1382-DD26-BE200AC945EA}"/>
              </a:ext>
            </a:extLst>
          </p:cNvPr>
          <p:cNvSpPr>
            <a:spLocks noGrp="1"/>
          </p:cNvSpPr>
          <p:nvPr>
            <p:ph idx="1"/>
          </p:nvPr>
        </p:nvSpPr>
        <p:spPr>
          <a:xfrm>
            <a:off x="1034946" y="2541956"/>
            <a:ext cx="8946541" cy="3484879"/>
          </a:xfrm>
        </p:spPr>
        <p:txBody>
          <a:bodyPr>
            <a:normAutofit/>
          </a:bodyPr>
          <a:lstStyle/>
          <a:p>
            <a:pPr>
              <a:lnSpc>
                <a:spcPct val="90000"/>
              </a:lnSpc>
            </a:pPr>
            <a:r>
              <a:rPr lang="cs-CZ" sz="1800" dirty="0">
                <a:latin typeface="Arial" panose="020B0604020202020204" pitchFamily="34" charset="0"/>
                <a:cs typeface="Arial" panose="020B0604020202020204" pitchFamily="34" charset="0"/>
              </a:rPr>
              <a:t>řádný výkon spravedlnosti a naplnění zásady právní jistoty; </a:t>
            </a:r>
          </a:p>
          <a:p>
            <a:pPr>
              <a:lnSpc>
                <a:spcPct val="90000"/>
              </a:lnSpc>
            </a:pPr>
            <a:r>
              <a:rPr lang="cs-CZ" sz="1800" dirty="0">
                <a:latin typeface="Arial" panose="020B0604020202020204" pitchFamily="34" charset="0"/>
                <a:cs typeface="Arial" panose="020B0604020202020204" pitchFamily="34" charset="0"/>
              </a:rPr>
              <a:t>účastníci řízení totiž mají nárok očekávat, že jednou daná pravidla budou respektována (viz rozsudek </a:t>
            </a:r>
            <a:r>
              <a:rPr lang="cs-CZ" sz="1800" b="1" dirty="0" err="1">
                <a:latin typeface="Arial" panose="020B0604020202020204" pitchFamily="34" charset="0"/>
                <a:cs typeface="Arial" panose="020B0604020202020204" pitchFamily="34" charset="0"/>
              </a:rPr>
              <a:t>ESLP</a:t>
            </a:r>
            <a:r>
              <a:rPr lang="cs-CZ" sz="1800" b="1" dirty="0">
                <a:latin typeface="Arial" panose="020B0604020202020204" pitchFamily="34" charset="0"/>
                <a:cs typeface="Arial" panose="020B0604020202020204" pitchFamily="34" charset="0"/>
              </a:rPr>
              <a:t> ze dne 15. 10. 2002 ve věci </a:t>
            </a:r>
            <a:r>
              <a:rPr lang="cs-CZ" sz="1800" b="1" dirty="0" err="1">
                <a:latin typeface="Arial" panose="020B0604020202020204" pitchFamily="34" charset="0"/>
                <a:cs typeface="Arial" panose="020B0604020202020204" pitchFamily="34" charset="0"/>
              </a:rPr>
              <a:t>Canete</a:t>
            </a:r>
            <a:r>
              <a:rPr lang="cs-CZ" sz="1800" b="1" dirty="0">
                <a:latin typeface="Arial" panose="020B0604020202020204" pitchFamily="34" charset="0"/>
                <a:cs typeface="Arial" panose="020B0604020202020204" pitchFamily="34" charset="0"/>
              </a:rPr>
              <a:t> de </a:t>
            </a:r>
            <a:r>
              <a:rPr lang="cs-CZ" sz="1800" b="1" dirty="0" err="1">
                <a:latin typeface="Arial" panose="020B0604020202020204" pitchFamily="34" charset="0"/>
                <a:cs typeface="Arial" panose="020B0604020202020204" pitchFamily="34" charset="0"/>
              </a:rPr>
              <a:t>Goni</a:t>
            </a:r>
            <a:r>
              <a:rPr lang="cs-CZ" sz="1800" b="1" dirty="0">
                <a:latin typeface="Arial" panose="020B0604020202020204" pitchFamily="34" charset="0"/>
                <a:cs typeface="Arial" panose="020B0604020202020204" pitchFamily="34" charset="0"/>
              </a:rPr>
              <a:t> proti Španělsku, č. stížnosti 55782/00, § 36</a:t>
            </a:r>
            <a:r>
              <a:rPr lang="cs-CZ" sz="1800" dirty="0">
                <a:latin typeface="Arial" panose="020B0604020202020204" pitchFamily="34" charset="0"/>
                <a:cs typeface="Arial" panose="020B0604020202020204" pitchFamily="34" charset="0"/>
              </a:rPr>
              <a:t>). </a:t>
            </a:r>
          </a:p>
          <a:p>
            <a:pPr>
              <a:lnSpc>
                <a:spcPct val="90000"/>
              </a:lnSpc>
            </a:pPr>
            <a:r>
              <a:rPr lang="cs-CZ" sz="1800" dirty="0">
                <a:latin typeface="Arial" panose="020B0604020202020204" pitchFamily="34" charset="0"/>
                <a:cs typeface="Arial" panose="020B0604020202020204" pitchFamily="34" charset="0"/>
              </a:rPr>
              <a:t>dodržování formalizovaných zákonných postupů je nezbytné; </a:t>
            </a:r>
          </a:p>
          <a:p>
            <a:pPr>
              <a:lnSpc>
                <a:spcPct val="90000"/>
              </a:lnSpc>
            </a:pPr>
            <a:r>
              <a:rPr lang="cs-CZ" sz="1800" dirty="0">
                <a:latin typeface="Arial" panose="020B0604020202020204" pitchFamily="34" charset="0"/>
                <a:cs typeface="Arial" panose="020B0604020202020204" pitchFamily="34" charset="0"/>
              </a:rPr>
              <a:t>omezuje libovůli soudů a zajišťuje rovnost zbraní účastníků řízení</a:t>
            </a:r>
          </a:p>
          <a:p>
            <a:pPr>
              <a:lnSpc>
                <a:spcPct val="90000"/>
              </a:lnSpc>
            </a:pPr>
            <a:r>
              <a:rPr lang="cs-CZ" sz="1800" dirty="0">
                <a:latin typeface="Arial" panose="020B0604020202020204" pitchFamily="34" charset="0"/>
                <a:cs typeface="Arial" panose="020B0604020202020204" pitchFamily="34" charset="0"/>
              </a:rPr>
              <a:t>efektivní rozhodnutí sporů v přiměřené lhůtě a respekt k soudům </a:t>
            </a:r>
          </a:p>
          <a:p>
            <a:pPr>
              <a:lnSpc>
                <a:spcPct val="90000"/>
              </a:lnSpc>
            </a:pPr>
            <a:r>
              <a:rPr lang="cs-CZ" sz="1800" dirty="0">
                <a:latin typeface="Arial" panose="020B0604020202020204" pitchFamily="34" charset="0"/>
                <a:cs typeface="Arial" panose="020B0604020202020204" pitchFamily="34" charset="0"/>
              </a:rPr>
              <a:t>rozsudek </a:t>
            </a:r>
            <a:r>
              <a:rPr lang="cs-CZ" sz="1800" b="1" dirty="0" err="1">
                <a:latin typeface="Arial" panose="020B0604020202020204" pitchFamily="34" charset="0"/>
                <a:cs typeface="Arial" panose="020B0604020202020204" pitchFamily="34" charset="0"/>
              </a:rPr>
              <a:t>ESLP</a:t>
            </a:r>
            <a:r>
              <a:rPr lang="cs-CZ" sz="1800" b="1" dirty="0">
                <a:latin typeface="Arial" panose="020B0604020202020204" pitchFamily="34" charset="0"/>
                <a:cs typeface="Arial" panose="020B0604020202020204" pitchFamily="34" charset="0"/>
              </a:rPr>
              <a:t> ze dne 5. 4. 2018 ve věci </a:t>
            </a:r>
            <a:r>
              <a:rPr lang="cs-CZ" sz="1800" b="1" dirty="0" err="1">
                <a:latin typeface="Arial" panose="020B0604020202020204" pitchFamily="34" charset="0"/>
                <a:cs typeface="Arial" panose="020B0604020202020204" pitchFamily="34" charset="0"/>
              </a:rPr>
              <a:t>Zubac</a:t>
            </a:r>
            <a:r>
              <a:rPr lang="cs-CZ" sz="1800" b="1" dirty="0">
                <a:latin typeface="Arial" panose="020B0604020202020204" pitchFamily="34" charset="0"/>
                <a:cs typeface="Arial" panose="020B0604020202020204" pitchFamily="34" charset="0"/>
              </a:rPr>
              <a:t> proti Chorvatsku, č. stížnosti 40160/12</a:t>
            </a:r>
            <a:endParaRPr lang="cs-CZ" sz="1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258345"/>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a:t>
            </a:r>
          </a:p>
        </p:txBody>
      </p:sp>
      <p:sp>
        <p:nvSpPr>
          <p:cNvPr id="3" name="Zástupný symbol pro obsah 2"/>
          <p:cNvSpPr>
            <a:spLocks noGrp="1"/>
          </p:cNvSpPr>
          <p:nvPr>
            <p:ph idx="1"/>
          </p:nvPr>
        </p:nvSpPr>
        <p:spPr>
          <a:xfrm>
            <a:off x="1103312" y="2763520"/>
            <a:ext cx="8946541" cy="3484879"/>
          </a:xfrm>
        </p:spPr>
        <p:txBody>
          <a:bodyPr>
            <a:normAutofit/>
          </a:bodyPr>
          <a:lstStyle/>
          <a:p>
            <a:pPr>
              <a:lnSpc>
                <a:spcPct val="90000"/>
              </a:lnSpc>
            </a:pPr>
            <a:r>
              <a:rPr lang="cs-CZ"/>
              <a:t>Pan J.N. utrpěl zranění při dopravní nehodě. Konal pracovní cestu. Nehodu nezavinil, ale nebyl v době nehody připoután. </a:t>
            </a:r>
          </a:p>
          <a:p>
            <a:pPr>
              <a:lnSpc>
                <a:spcPct val="90000"/>
              </a:lnSpc>
            </a:pPr>
            <a:r>
              <a:rPr lang="cs-CZ"/>
              <a:t>Za zranění p. J.N. je odpovědný p. N.J., hrozí mu trestní stíhání pro ublížení na zdraví. Proti N.J. byla vznesena obžaloba. V době nehody řídil nákladní auto. Vozidlo patřilo jeho zaměstnavateli.</a:t>
            </a:r>
          </a:p>
          <a:p>
            <a:pPr>
              <a:lnSpc>
                <a:spcPct val="90000"/>
              </a:lnSpc>
            </a:pPr>
            <a:r>
              <a:rPr lang="cs-CZ"/>
              <a:t>Pan J.N. je po úrazu těžce postižen; je v invalidním důchodu; v době úrazu o něj pečovala manželka; nemohl pracovat; nemohl pečovat o svůj dům.</a:t>
            </a:r>
          </a:p>
          <a:p>
            <a:pPr>
              <a:lnSpc>
                <a:spcPct val="90000"/>
              </a:lnSpc>
            </a:pPr>
            <a:r>
              <a:rPr lang="cs-CZ"/>
              <a:t>Co může pan J.N. nárokovat?</a:t>
            </a:r>
          </a:p>
          <a:p>
            <a:pPr>
              <a:lnSpc>
                <a:spcPct val="90000"/>
              </a:lnSpc>
            </a:pPr>
            <a:r>
              <a:rPr lang="cs-CZ"/>
              <a:t>Kdo uhradí jeho nároky?</a:t>
            </a:r>
          </a:p>
          <a:p>
            <a:pPr>
              <a:lnSpc>
                <a:spcPct val="90000"/>
              </a:lnSpc>
            </a:pPr>
            <a:endParaRPr lang="cs-CZ"/>
          </a:p>
        </p:txBody>
      </p:sp>
    </p:spTree>
    <p:extLst>
      <p:ext uri="{BB962C8B-B14F-4D97-AF65-F5344CB8AC3E}">
        <p14:creationId xmlns:p14="http://schemas.microsoft.com/office/powerpoint/2010/main" val="2922862046"/>
      </p:ext>
    </p:extLst>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1"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3" name="Freeform: Shape 32">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Nadpis 1">
            <a:extLst>
              <a:ext uri="{FF2B5EF4-FFF2-40B4-BE49-F238E27FC236}">
                <a16:creationId xmlns:a16="http://schemas.microsoft.com/office/drawing/2014/main" id="{37EFB94B-D78E-44A3-99D9-586A1DAADB17}"/>
              </a:ext>
            </a:extLst>
          </p:cNvPr>
          <p:cNvSpPr>
            <a:spLocks noGrp="1"/>
          </p:cNvSpPr>
          <p:nvPr>
            <p:ph type="title"/>
          </p:nvPr>
        </p:nvSpPr>
        <p:spPr>
          <a:xfrm>
            <a:off x="653143" y="1645920"/>
            <a:ext cx="3522879" cy="4470821"/>
          </a:xfrm>
        </p:spPr>
        <p:txBody>
          <a:bodyPr vert="horz" lIns="91440" tIns="45720" rIns="91440" bIns="45720" rtlCol="0">
            <a:normAutofit/>
          </a:bodyPr>
          <a:lstStyle/>
          <a:p>
            <a:pPr algn="r"/>
            <a:r>
              <a:rPr lang="en-US" b="0" i="0" kern="1200">
                <a:solidFill>
                  <a:srgbClr val="FFFFFF"/>
                </a:solidFill>
                <a:latin typeface="+mj-lt"/>
                <a:ea typeface="+mj-ea"/>
                <a:cs typeface="+mj-cs"/>
              </a:rPr>
              <a:t>?</a:t>
            </a:r>
          </a:p>
        </p:txBody>
      </p:sp>
      <p:sp>
        <p:nvSpPr>
          <p:cNvPr id="3" name="Zástupný obsah 2">
            <a:extLst>
              <a:ext uri="{FF2B5EF4-FFF2-40B4-BE49-F238E27FC236}">
                <a16:creationId xmlns:a16="http://schemas.microsoft.com/office/drawing/2014/main" id="{AC53FD29-C0C1-4F26-A4BF-4EFEAF79CEDC}"/>
              </a:ext>
            </a:extLst>
          </p:cNvPr>
          <p:cNvSpPr>
            <a:spLocks noGrp="1"/>
          </p:cNvSpPr>
          <p:nvPr>
            <p:ph idx="1"/>
          </p:nvPr>
        </p:nvSpPr>
        <p:spPr>
          <a:xfrm>
            <a:off x="5204109" y="1645920"/>
            <a:ext cx="5919503" cy="4470821"/>
          </a:xfrm>
        </p:spPr>
        <p:txBody>
          <a:bodyPr vert="horz" lIns="91440" tIns="45720" rIns="91440" bIns="45720" rtlCol="0">
            <a:normAutofit/>
          </a:bodyPr>
          <a:lstStyle/>
          <a:p>
            <a:pPr marL="0" indent="0">
              <a:buNone/>
            </a:pPr>
            <a:r>
              <a:rPr lang="en-US" b="0" i="0" kern="1200" cap="all">
                <a:latin typeface="+mj-lt"/>
                <a:ea typeface="+mj-ea"/>
                <a:cs typeface="+mj-cs"/>
              </a:rPr>
              <a:t>Jaké předpisy budete potřebovat k vyřešení případu?</a:t>
            </a:r>
          </a:p>
        </p:txBody>
      </p:sp>
    </p:spTree>
    <p:extLst>
      <p:ext uri="{BB962C8B-B14F-4D97-AF65-F5344CB8AC3E}">
        <p14:creationId xmlns:p14="http://schemas.microsoft.com/office/powerpoint/2010/main" val="3272523466"/>
      </p:ext>
    </p:extLst>
  </p:cSld>
  <p:clrMapOvr>
    <a:overrideClrMapping bg1="lt1" tx1="dk1" bg2="lt2" tx2="dk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a:t>
            </a:r>
          </a:p>
        </p:txBody>
      </p:sp>
      <p:sp>
        <p:nvSpPr>
          <p:cNvPr id="3" name="Zástupný symbol pro obsah 2"/>
          <p:cNvSpPr>
            <a:spLocks noGrp="1"/>
          </p:cNvSpPr>
          <p:nvPr>
            <p:ph idx="1"/>
          </p:nvPr>
        </p:nvSpPr>
        <p:spPr>
          <a:xfrm>
            <a:off x="1103312" y="2763520"/>
            <a:ext cx="8946541" cy="3484879"/>
          </a:xfrm>
        </p:spPr>
        <p:txBody>
          <a:bodyPr>
            <a:normAutofit/>
          </a:bodyPr>
          <a:lstStyle/>
          <a:p>
            <a:r>
              <a:rPr lang="cs-CZ"/>
              <a:t> koho budete žalovat?</a:t>
            </a:r>
          </a:p>
          <a:p>
            <a:r>
              <a:rPr lang="cs-CZ"/>
              <a:t>Proč zaměstnavatele pana J.N. a z jakého titulu?</a:t>
            </a:r>
          </a:p>
          <a:p>
            <a:r>
              <a:rPr lang="cs-CZ"/>
              <a:t>Proč zaměstnavatele pana N.J. a z jakého titulu?</a:t>
            </a:r>
          </a:p>
          <a:p>
            <a:r>
              <a:rPr lang="cs-CZ"/>
              <a:t>Proč odpovědnostního pojistitele vozidla , které nehodu způsobilo a z jakého titulu?</a:t>
            </a:r>
          </a:p>
          <a:p>
            <a:r>
              <a:rPr lang="cs-CZ"/>
              <a:t>Budete nároky uplatňovat v trestním řízení vůči N.J.?</a:t>
            </a:r>
          </a:p>
          <a:p>
            <a:endParaRPr lang="cs-CZ"/>
          </a:p>
          <a:p>
            <a:pPr marL="0" indent="0">
              <a:buNone/>
            </a:pPr>
            <a:endParaRPr lang="cs-CZ"/>
          </a:p>
        </p:txBody>
      </p:sp>
    </p:spTree>
    <p:extLst>
      <p:ext uri="{BB962C8B-B14F-4D97-AF65-F5344CB8AC3E}">
        <p14:creationId xmlns:p14="http://schemas.microsoft.com/office/powerpoint/2010/main" val="1717674475"/>
      </p:ext>
    </p:extLst>
  </p:cSld>
  <p:clrMapOvr>
    <a:overrideClrMapping bg1="lt1" tx1="dk1" bg2="lt2" tx2="dk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4" name="Nadpis 1"/>
          <p:cNvSpPr>
            <a:spLocks noGrp="1"/>
          </p:cNvSpPr>
          <p:nvPr>
            <p:ph type="title"/>
          </p:nvPr>
        </p:nvSpPr>
        <p:spPr>
          <a:xfrm>
            <a:off x="653143" y="1645920"/>
            <a:ext cx="3522879" cy="4470821"/>
          </a:xfrm>
        </p:spPr>
        <p:txBody>
          <a:bodyPr>
            <a:normAutofit/>
          </a:bodyPr>
          <a:lstStyle/>
          <a:p>
            <a:pPr algn="r"/>
            <a:r>
              <a:rPr lang="cs-CZ">
                <a:solidFill>
                  <a:srgbClr val="FFFFFF"/>
                </a:solidFill>
              </a:rPr>
              <a:t>?</a:t>
            </a:r>
          </a:p>
        </p:txBody>
      </p:sp>
      <p:sp>
        <p:nvSpPr>
          <p:cNvPr id="3" name="Zástupný symbol pro obsah 2"/>
          <p:cNvSpPr>
            <a:spLocks noGrp="1"/>
          </p:cNvSpPr>
          <p:nvPr>
            <p:ph idx="1"/>
          </p:nvPr>
        </p:nvSpPr>
        <p:spPr>
          <a:xfrm>
            <a:off x="5204109" y="1645920"/>
            <a:ext cx="5919503" cy="4470821"/>
          </a:xfrm>
        </p:spPr>
        <p:txBody>
          <a:bodyPr>
            <a:normAutofit/>
          </a:bodyPr>
          <a:lstStyle/>
          <a:p>
            <a:r>
              <a:rPr lang="cs-CZ" dirty="0"/>
              <a:t> Jak budete postupovat, když nebudete souhlasit s rozhodnutím  soudu? Jaké máte možnosti? </a:t>
            </a:r>
          </a:p>
          <a:p>
            <a:endParaRPr lang="en-US" dirty="0"/>
          </a:p>
        </p:txBody>
      </p:sp>
    </p:spTree>
    <p:extLst>
      <p:ext uri="{BB962C8B-B14F-4D97-AF65-F5344CB8AC3E}">
        <p14:creationId xmlns:p14="http://schemas.microsoft.com/office/powerpoint/2010/main" val="316162548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90EEB0-FCD8-20E4-8B2C-D0463CA0CB3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B42353C-0C27-B428-CB97-92D75F75F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21747449-B52C-4A64-E6FF-77CE57E94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A5ADD01-5DF6-FB74-2A90-2F46B45D6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F6AFBD20-5D6D-9BE3-94A9-503AD5453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40A27D41-6360-514F-DDAF-A09141966217}"/>
              </a:ext>
            </a:extLst>
          </p:cNvPr>
          <p:cNvSpPr>
            <a:spLocks noGrp="1"/>
          </p:cNvSpPr>
          <p:nvPr>
            <p:ph type="title"/>
          </p:nvPr>
        </p:nvSpPr>
        <p:spPr>
          <a:xfrm>
            <a:off x="1103312" y="452718"/>
            <a:ext cx="8947522" cy="1400530"/>
          </a:xfrm>
        </p:spPr>
        <p:txBody>
          <a:bodyPr anchor="ctr">
            <a:normAutofit/>
          </a:bodyPr>
          <a:lstStyle/>
          <a:p>
            <a:r>
              <a:rPr lang="cs-CZ" b="1">
                <a:solidFill>
                  <a:srgbClr val="FFFFFF"/>
                </a:solidFill>
                <a:latin typeface="Arial" panose="020B0604020202020204" pitchFamily="34" charset="0"/>
                <a:cs typeface="Arial" panose="020B0604020202020204" pitchFamily="34" charset="0"/>
              </a:rPr>
              <a:t>Námitka podjatosti</a:t>
            </a:r>
          </a:p>
        </p:txBody>
      </p:sp>
      <p:sp>
        <p:nvSpPr>
          <p:cNvPr id="3" name="Zástupný obsah 2">
            <a:extLst>
              <a:ext uri="{FF2B5EF4-FFF2-40B4-BE49-F238E27FC236}">
                <a16:creationId xmlns:a16="http://schemas.microsoft.com/office/drawing/2014/main" id="{5200EE0A-CBD0-1189-C2EC-55C988B75184}"/>
              </a:ext>
            </a:extLst>
          </p:cNvPr>
          <p:cNvSpPr>
            <a:spLocks noGrp="1"/>
          </p:cNvSpPr>
          <p:nvPr>
            <p:ph idx="1"/>
          </p:nvPr>
        </p:nvSpPr>
        <p:spPr>
          <a:xfrm>
            <a:off x="761480" y="2567593"/>
            <a:ext cx="8946541" cy="3484879"/>
          </a:xfrm>
        </p:spPr>
        <p:txBody>
          <a:bodyPr>
            <a:normAutofit fontScale="85000" lnSpcReduction="20000"/>
          </a:bodyPr>
          <a:lstStyle/>
          <a:p>
            <a:r>
              <a:rPr lang="cs-CZ" sz="2100" dirty="0">
                <a:latin typeface="Arial" panose="020B0604020202020204" pitchFamily="34" charset="0"/>
                <a:cs typeface="Arial" panose="020B0604020202020204" pitchFamily="34" charset="0"/>
              </a:rPr>
              <a:t>Účastníci mají právo vyjádřit se k osobám soudců, kteří mají podle rozvrhu práce věc projednat a rozhodnout. O tom musí být soudem poučeni.</a:t>
            </a:r>
          </a:p>
          <a:p>
            <a:r>
              <a:rPr lang="cs-CZ" sz="2100" dirty="0">
                <a:latin typeface="Arial" panose="020B0604020202020204" pitchFamily="34" charset="0"/>
                <a:cs typeface="Arial" panose="020B0604020202020204" pitchFamily="34" charset="0"/>
              </a:rPr>
              <a:t>Účastník je povinen námitku podjatosti soudce uplatnit nejpozději při prvním jednání, kterého se zúčastnil soudce, o jehož vyloučení jde; nevěděl-li v této době o důvodu vyloučení nebo vznikl-li tento důvod později, může námitku uplatnit do 15 dnů po té, co se o něm dozvěděl. Později může námitku podjatosti účastník uplatnit jen tehdy, jestliže nebyl soudem poučen o svém právu vyjádřit se k osobám soudců.</a:t>
            </a:r>
          </a:p>
          <a:p>
            <a:r>
              <a:rPr lang="cs-CZ" sz="2100" dirty="0">
                <a:latin typeface="Arial" panose="020B0604020202020204" pitchFamily="34" charset="0"/>
                <a:cs typeface="Arial" panose="020B0604020202020204" pitchFamily="34" charset="0"/>
              </a:rPr>
              <a:t>V námitce podjatosti musí být vedle obecných náležitostí  uvedeno, proti kterému soudci směřuje, v čem je spatřován důvod pochybnosti o jeho nepodjatosti, popřípadě kdy se o něm účastník podávající námitku dozvěděl, a jakými důkazy může být prokázán.</a:t>
            </a:r>
          </a:p>
          <a:p>
            <a:r>
              <a:rPr lang="cs-CZ" sz="2100" dirty="0">
                <a:latin typeface="Arial" panose="020B0604020202020204" pitchFamily="34" charset="0"/>
                <a:cs typeface="Arial" panose="020B0604020202020204" pitchFamily="34" charset="0"/>
              </a:rPr>
              <a:t> </a:t>
            </a:r>
          </a:p>
          <a:p>
            <a:endParaRPr lang="cs-CZ"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0620762"/>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KAUZA PANA J.N.</a:t>
            </a:r>
          </a:p>
        </p:txBody>
      </p:sp>
      <p:sp>
        <p:nvSpPr>
          <p:cNvPr id="3" name="Zástupný symbol pro obsah 2"/>
          <p:cNvSpPr>
            <a:spLocks noGrp="1"/>
          </p:cNvSpPr>
          <p:nvPr>
            <p:ph idx="1"/>
          </p:nvPr>
        </p:nvSpPr>
        <p:spPr>
          <a:xfrm>
            <a:off x="1103312" y="2763520"/>
            <a:ext cx="8946541" cy="3484879"/>
          </a:xfrm>
        </p:spPr>
        <p:txBody>
          <a:bodyPr>
            <a:normAutofit/>
          </a:bodyPr>
          <a:lstStyle/>
          <a:p>
            <a:r>
              <a:rPr lang="cs-CZ" dirty="0"/>
              <a:t> Nárok bude uplatněn dle </a:t>
            </a:r>
            <a:r>
              <a:rPr lang="cs-CZ" dirty="0" err="1"/>
              <a:t>ZP</a:t>
            </a:r>
            <a:r>
              <a:rPr lang="cs-CZ" dirty="0"/>
              <a:t> </a:t>
            </a:r>
          </a:p>
          <a:p>
            <a:r>
              <a:rPr lang="cs-CZ" dirty="0"/>
              <a:t> Nárok bude uplatněn dle OZ</a:t>
            </a:r>
          </a:p>
          <a:p>
            <a:r>
              <a:rPr lang="cs-CZ" dirty="0"/>
              <a:t> Nárok bude uplatněn dle zákona o pojištění z odpovědnosti provozu motorového vozidla</a:t>
            </a:r>
          </a:p>
          <a:p>
            <a:r>
              <a:rPr lang="cs-CZ" dirty="0"/>
              <a:t>Bude možné nárok uplatnit v rámci trestního řízení?</a:t>
            </a:r>
          </a:p>
        </p:txBody>
      </p:sp>
    </p:spTree>
    <p:extLst>
      <p:ext uri="{BB962C8B-B14F-4D97-AF65-F5344CB8AC3E}">
        <p14:creationId xmlns:p14="http://schemas.microsoft.com/office/powerpoint/2010/main" val="4199377241"/>
      </p:ext>
    </p:extLst>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POKRAČOVÁNÍ KAUZY PANA J.N.</a:t>
            </a:r>
          </a:p>
        </p:txBody>
      </p:sp>
      <p:sp>
        <p:nvSpPr>
          <p:cNvPr id="3" name="Zástupný symbol pro obsah 2"/>
          <p:cNvSpPr>
            <a:spLocks noGrp="1"/>
          </p:cNvSpPr>
          <p:nvPr>
            <p:ph idx="1"/>
          </p:nvPr>
        </p:nvSpPr>
        <p:spPr>
          <a:xfrm>
            <a:off x="1103312" y="2763520"/>
            <a:ext cx="8946541" cy="3484879"/>
          </a:xfrm>
        </p:spPr>
        <p:txBody>
          <a:bodyPr>
            <a:normAutofit/>
          </a:bodyPr>
          <a:lstStyle/>
          <a:p>
            <a:r>
              <a:rPr lang="cs-CZ"/>
              <a:t>Zaměstnavatel dal panu J.N. výpověď dle </a:t>
            </a:r>
            <a:r>
              <a:rPr lang="cs-CZ" err="1"/>
              <a:t>ust</a:t>
            </a:r>
            <a:r>
              <a:rPr lang="cs-CZ"/>
              <a:t>. § 52 </a:t>
            </a:r>
            <a:r>
              <a:rPr lang="cs-CZ" err="1"/>
              <a:t>písm</a:t>
            </a:r>
            <a:r>
              <a:rPr lang="cs-CZ"/>
              <a:t> e) zákoníku práce. </a:t>
            </a:r>
          </a:p>
          <a:p>
            <a:r>
              <a:rPr lang="cs-CZ"/>
              <a:t>Co panu J.N. poradíte?</a:t>
            </a:r>
          </a:p>
        </p:txBody>
      </p:sp>
    </p:spTree>
    <p:extLst>
      <p:ext uri="{BB962C8B-B14F-4D97-AF65-F5344CB8AC3E}">
        <p14:creationId xmlns:p14="http://schemas.microsoft.com/office/powerpoint/2010/main" val="1537229240"/>
      </p:ext>
    </p:extLst>
  </p:cSld>
  <p:clrMapOvr>
    <a:overrideClrMapping bg1="lt1" tx1="dk1" bg2="lt2" tx2="dk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a:t>
            </a:r>
          </a:p>
        </p:txBody>
      </p:sp>
      <p:sp>
        <p:nvSpPr>
          <p:cNvPr id="3" name="Zástupný symbol pro obsah 2"/>
          <p:cNvSpPr>
            <a:spLocks noGrp="1"/>
          </p:cNvSpPr>
          <p:nvPr>
            <p:ph idx="1"/>
          </p:nvPr>
        </p:nvSpPr>
        <p:spPr>
          <a:xfrm>
            <a:off x="1103312" y="2763520"/>
            <a:ext cx="8946541" cy="3484879"/>
          </a:xfrm>
        </p:spPr>
        <p:txBody>
          <a:bodyPr>
            <a:normAutofit/>
          </a:bodyPr>
          <a:lstStyle/>
          <a:p>
            <a:r>
              <a:rPr lang="cs-CZ" dirty="0">
                <a:latin typeface="Arial" panose="020B0604020202020204" pitchFamily="34" charset="0"/>
                <a:cs typeface="Arial" panose="020B0604020202020204" pitchFamily="34" charset="0"/>
              </a:rPr>
              <a:t>soud pana </a:t>
            </a:r>
            <a:r>
              <a:rPr lang="cs-CZ" dirty="0" err="1">
                <a:latin typeface="Arial" panose="020B0604020202020204" pitchFamily="34" charset="0"/>
                <a:cs typeface="Arial" panose="020B0604020202020204" pitchFamily="34" charset="0"/>
              </a:rPr>
              <a:t>J.N</a:t>
            </a:r>
            <a:r>
              <a:rPr lang="cs-CZ" dirty="0">
                <a:latin typeface="Arial" panose="020B0604020202020204" pitchFamily="34" charset="0"/>
                <a:cs typeface="Arial" panose="020B0604020202020204" pitchFamily="34" charset="0"/>
              </a:rPr>
              <a:t>. trval sedm let; je doba přiměřená?</a:t>
            </a:r>
          </a:p>
          <a:p>
            <a:r>
              <a:rPr lang="cs-CZ" b="1" dirty="0">
                <a:latin typeface="Arial" panose="020B0604020202020204" pitchFamily="34" charset="0"/>
                <a:cs typeface="Arial" panose="020B0604020202020204" pitchFamily="34" charset="0"/>
              </a:rPr>
              <a:t>Stanovisko </a:t>
            </a:r>
            <a:r>
              <a:rPr lang="cs-CZ" b="1" dirty="0" err="1">
                <a:latin typeface="Arial" panose="020B0604020202020204" pitchFamily="34" charset="0"/>
                <a:cs typeface="Arial" panose="020B0604020202020204" pitchFamily="34" charset="0"/>
              </a:rPr>
              <a:t>Cpjn</a:t>
            </a:r>
            <a:r>
              <a:rPr lang="cs-CZ" b="1" dirty="0">
                <a:latin typeface="Arial" panose="020B0604020202020204" pitchFamily="34" charset="0"/>
                <a:cs typeface="Arial" panose="020B0604020202020204" pitchFamily="34" charset="0"/>
              </a:rPr>
              <a:t> 206/2010</a:t>
            </a:r>
          </a:p>
          <a:p>
            <a:endParaRPr lang="cs-CZ" b="1" dirty="0">
              <a:latin typeface="Arial" panose="020B0604020202020204" pitchFamily="34" charset="0"/>
              <a:cs typeface="Arial" panose="020B0604020202020204" pitchFamily="34" charset="0"/>
            </a:endParaRPr>
          </a:p>
          <a:p>
            <a:r>
              <a:rPr lang="cs-CZ" b="1" dirty="0">
                <a:latin typeface="Arial" panose="020B0604020202020204" pitchFamily="34" charset="0"/>
                <a:cs typeface="Arial" panose="020B0604020202020204" pitchFamily="34" charset="0"/>
              </a:rPr>
              <a:t>Nález ÚS </a:t>
            </a:r>
            <a:r>
              <a:rPr lang="cs-CZ" b="1" dirty="0" err="1">
                <a:latin typeface="Arial" panose="020B0604020202020204" pitchFamily="34" charset="0"/>
                <a:cs typeface="Arial" panose="020B0604020202020204" pitchFamily="34" charset="0"/>
              </a:rPr>
              <a:t>Pl</a:t>
            </a:r>
            <a:r>
              <a:rPr lang="cs-CZ" b="1" dirty="0">
                <a:latin typeface="Arial" panose="020B0604020202020204" pitchFamily="34" charset="0"/>
                <a:cs typeface="Arial" panose="020B0604020202020204" pitchFamily="34" charset="0"/>
              </a:rPr>
              <a:t>. ÚS 26/25 ze dne 29. 9. 2025 </a:t>
            </a:r>
          </a:p>
          <a:p>
            <a:pPr marL="0" indent="0">
              <a:buNone/>
            </a:pPr>
            <a:endParaRPr lang="cs-CZ" dirty="0"/>
          </a:p>
        </p:txBody>
      </p:sp>
    </p:spTree>
    <p:extLst>
      <p:ext uri="{BB962C8B-B14F-4D97-AF65-F5344CB8AC3E}">
        <p14:creationId xmlns:p14="http://schemas.microsoft.com/office/powerpoint/2010/main" val="2429975672"/>
      </p:ext>
    </p:extLst>
  </p:cSld>
  <p:clrMapOvr>
    <a:overrideClrMapping bg1="lt1" tx1="dk1" bg2="lt2" tx2="dk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a:t>
            </a:r>
          </a:p>
        </p:txBody>
      </p:sp>
      <p:sp>
        <p:nvSpPr>
          <p:cNvPr id="3" name="Zástupný symbol pro obsah 2"/>
          <p:cNvSpPr>
            <a:spLocks noGrp="1"/>
          </p:cNvSpPr>
          <p:nvPr>
            <p:ph idx="1"/>
          </p:nvPr>
        </p:nvSpPr>
        <p:spPr>
          <a:xfrm>
            <a:off x="1103312" y="2763520"/>
            <a:ext cx="8946541" cy="3484879"/>
          </a:xfrm>
        </p:spPr>
        <p:txBody>
          <a:bodyPr>
            <a:normAutofit/>
          </a:bodyPr>
          <a:lstStyle/>
          <a:p>
            <a:pPr>
              <a:lnSpc>
                <a:spcPct val="90000"/>
              </a:lnSpc>
            </a:pPr>
            <a:r>
              <a:rPr lang="cs-CZ" b="1" dirty="0"/>
              <a:t>Lze podat námitku promlčení v odvolacím řízení?</a:t>
            </a:r>
            <a:r>
              <a:rPr lang="cs-CZ" dirty="0"/>
              <a:t> </a:t>
            </a:r>
          </a:p>
          <a:p>
            <a:pPr>
              <a:lnSpc>
                <a:spcPct val="90000"/>
              </a:lnSpc>
            </a:pPr>
            <a:endParaRPr lang="cs-CZ" sz="1100" dirty="0"/>
          </a:p>
        </p:txBody>
      </p:sp>
    </p:spTree>
    <p:extLst>
      <p:ext uri="{BB962C8B-B14F-4D97-AF65-F5344CB8AC3E}">
        <p14:creationId xmlns:p14="http://schemas.microsoft.com/office/powerpoint/2010/main" val="437690366"/>
      </p:ext>
    </p:extLst>
  </p:cSld>
  <p:clrMapOvr>
    <a:overrideClrMapping bg1="lt1" tx1="dk1" bg2="lt2" tx2="dk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dirty="0">
                <a:solidFill>
                  <a:srgbClr val="FFFFFF"/>
                </a:solidFill>
              </a:rPr>
              <a:t>POKRAČOVÁNÍ KAUZY PANA </a:t>
            </a:r>
            <a:r>
              <a:rPr lang="cs-CZ" dirty="0" err="1">
                <a:solidFill>
                  <a:srgbClr val="FFFFFF"/>
                </a:solidFill>
              </a:rPr>
              <a:t>J.N</a:t>
            </a:r>
            <a:r>
              <a:rPr lang="cs-CZ" dirty="0">
                <a:solidFill>
                  <a:srgbClr val="FFFFFF"/>
                </a:solidFill>
              </a:rPr>
              <a:t>.</a:t>
            </a:r>
          </a:p>
        </p:txBody>
      </p:sp>
      <p:sp>
        <p:nvSpPr>
          <p:cNvPr id="3" name="Zástupný symbol pro obsah 2"/>
          <p:cNvSpPr>
            <a:spLocks noGrp="1"/>
          </p:cNvSpPr>
          <p:nvPr>
            <p:ph idx="1"/>
          </p:nvPr>
        </p:nvSpPr>
        <p:spPr>
          <a:xfrm>
            <a:off x="1103312" y="2763520"/>
            <a:ext cx="8946541" cy="3484879"/>
          </a:xfrm>
        </p:spPr>
        <p:txBody>
          <a:bodyPr>
            <a:normAutofit/>
          </a:bodyPr>
          <a:lstStyle/>
          <a:p>
            <a:r>
              <a:rPr lang="cs-CZ" dirty="0">
                <a:latin typeface="Arial" panose="020B0604020202020204" pitchFamily="34" charset="0"/>
                <a:cs typeface="Arial" panose="020B0604020202020204" pitchFamily="34" charset="0"/>
              </a:rPr>
              <a:t>požadavek řádného a přesvědčivého odůvodnění soudního rozhodnutí (srov. např. nálezy </a:t>
            </a:r>
            <a:r>
              <a:rPr lang="cs-CZ" dirty="0" err="1">
                <a:latin typeface="Arial" panose="020B0604020202020204" pitchFamily="34" charset="0"/>
                <a:cs typeface="Arial" panose="020B0604020202020204" pitchFamily="34" charset="0"/>
              </a:rPr>
              <a:t>sp</a:t>
            </a:r>
            <a:r>
              <a:rPr lang="cs-CZ" dirty="0">
                <a:latin typeface="Arial" panose="020B0604020202020204" pitchFamily="34" charset="0"/>
                <a:cs typeface="Arial" panose="020B0604020202020204" pitchFamily="34" charset="0"/>
              </a:rPr>
              <a:t>. zn. </a:t>
            </a:r>
            <a:r>
              <a:rPr lang="cs-CZ" b="1" dirty="0">
                <a:latin typeface="Arial" panose="020B0604020202020204" pitchFamily="34" charset="0"/>
                <a:cs typeface="Arial" panose="020B0604020202020204" pitchFamily="34" charset="0"/>
              </a:rPr>
              <a:t>I. ÚS 113/02 </a:t>
            </a:r>
            <a:r>
              <a:rPr lang="cs-CZ" dirty="0">
                <a:latin typeface="Arial" panose="020B0604020202020204" pitchFamily="34" charset="0"/>
                <a:cs typeface="Arial" panose="020B0604020202020204" pitchFamily="34" charset="0"/>
              </a:rPr>
              <a:t>ze dne 4. 9. 2002, </a:t>
            </a:r>
          </a:p>
          <a:p>
            <a:r>
              <a:rPr lang="cs-CZ" dirty="0" err="1">
                <a:latin typeface="Arial" panose="020B0604020202020204" pitchFamily="34" charset="0"/>
                <a:cs typeface="Arial" panose="020B0604020202020204" pitchFamily="34" charset="0"/>
              </a:rPr>
              <a:t>sp</a:t>
            </a:r>
            <a:r>
              <a:rPr lang="cs-CZ" dirty="0">
                <a:latin typeface="Arial" panose="020B0604020202020204" pitchFamily="34" charset="0"/>
                <a:cs typeface="Arial" panose="020B0604020202020204" pitchFamily="34" charset="0"/>
              </a:rPr>
              <a:t>. zn. </a:t>
            </a:r>
            <a:r>
              <a:rPr lang="cs-CZ" dirty="0" err="1">
                <a:latin typeface="Arial" panose="020B0604020202020204" pitchFamily="34" charset="0"/>
                <a:cs typeface="Arial" panose="020B0604020202020204" pitchFamily="34" charset="0"/>
              </a:rPr>
              <a:t>Pl</a:t>
            </a:r>
            <a:r>
              <a:rPr lang="cs-CZ" dirty="0">
                <a:latin typeface="Arial" panose="020B0604020202020204" pitchFamily="34" charset="0"/>
                <a:cs typeface="Arial" panose="020B0604020202020204" pitchFamily="34" charset="0"/>
              </a:rPr>
              <a:t>. ÚS 1/03 ze dne 11. 2. 2004 či </a:t>
            </a:r>
            <a:r>
              <a:rPr lang="cs-CZ" dirty="0" err="1">
                <a:latin typeface="Arial" panose="020B0604020202020204" pitchFamily="34" charset="0"/>
                <a:cs typeface="Arial" panose="020B0604020202020204" pitchFamily="34" charset="0"/>
              </a:rPr>
              <a:t>sp</a:t>
            </a:r>
            <a:r>
              <a:rPr lang="cs-CZ" dirty="0">
                <a:latin typeface="Arial" panose="020B0604020202020204" pitchFamily="34" charset="0"/>
                <a:cs typeface="Arial" panose="020B0604020202020204" pitchFamily="34" charset="0"/>
              </a:rPr>
              <a:t>. zn. III. ÚS 405/03 ze dne 23. 2. 2006;</a:t>
            </a:r>
          </a:p>
          <a:p>
            <a:r>
              <a:rPr lang="cs-CZ" dirty="0">
                <a:latin typeface="Arial" panose="020B0604020202020204" pitchFamily="34" charset="0"/>
                <a:cs typeface="Arial" panose="020B0604020202020204" pitchFamily="34" charset="0"/>
              </a:rPr>
              <a:t>požadavek  zesílen v řízeních o úpravě výchovných poměrů k nezletilým;</a:t>
            </a:r>
          </a:p>
          <a:p>
            <a:r>
              <a:rPr lang="cs-CZ" dirty="0">
                <a:latin typeface="Arial" panose="020B0604020202020204" pitchFamily="34" charset="0"/>
                <a:cs typeface="Arial" panose="020B0604020202020204" pitchFamily="34" charset="0"/>
              </a:rPr>
              <a:t>obecná povinnost soudů rozhodovat </a:t>
            </a:r>
            <a:r>
              <a:rPr lang="cs-CZ" b="1" dirty="0">
                <a:latin typeface="Arial" panose="020B0604020202020204" pitchFamily="34" charset="0"/>
                <a:cs typeface="Arial" panose="020B0604020202020204" pitchFamily="34" charset="0"/>
              </a:rPr>
              <a:t>v nejlepším zájmu dítěte  </a:t>
            </a:r>
            <a:r>
              <a:rPr lang="cs-CZ" dirty="0">
                <a:latin typeface="Arial" panose="020B0604020202020204" pitchFamily="34" charset="0"/>
                <a:cs typeface="Arial" panose="020B0604020202020204" pitchFamily="34" charset="0"/>
              </a:rPr>
              <a:t>nález </a:t>
            </a:r>
            <a:r>
              <a:rPr lang="cs-CZ" dirty="0" err="1">
                <a:latin typeface="Arial" panose="020B0604020202020204" pitchFamily="34" charset="0"/>
                <a:cs typeface="Arial" panose="020B0604020202020204" pitchFamily="34" charset="0"/>
              </a:rPr>
              <a:t>sp</a:t>
            </a:r>
            <a:r>
              <a:rPr lang="cs-CZ" dirty="0">
                <a:latin typeface="Arial" panose="020B0604020202020204" pitchFamily="34" charset="0"/>
                <a:cs typeface="Arial" panose="020B0604020202020204" pitchFamily="34" charset="0"/>
              </a:rPr>
              <a:t>. zn. </a:t>
            </a:r>
            <a:r>
              <a:rPr lang="cs-CZ" b="1" dirty="0">
                <a:latin typeface="Arial" panose="020B0604020202020204" pitchFamily="34" charset="0"/>
                <a:cs typeface="Arial" panose="020B0604020202020204" pitchFamily="34" charset="0"/>
              </a:rPr>
              <a:t>II. ÚS 4189/18 ze dne 2. 12. 2019</a:t>
            </a:r>
            <a:r>
              <a:rPr lang="cs-CZ" dirty="0">
                <a:latin typeface="Arial" panose="020B0604020202020204" pitchFamily="34" charset="0"/>
                <a:cs typeface="Arial" panose="020B0604020202020204" pitchFamily="34" charset="0"/>
              </a:rPr>
              <a:t>, bod 17</a:t>
            </a:r>
          </a:p>
          <a:p>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 </a:t>
            </a:r>
            <a:endParaRPr lang="cs-CZ" dirty="0"/>
          </a:p>
        </p:txBody>
      </p:sp>
    </p:spTree>
    <p:extLst>
      <p:ext uri="{BB962C8B-B14F-4D97-AF65-F5344CB8AC3E}">
        <p14:creationId xmlns:p14="http://schemas.microsoft.com/office/powerpoint/2010/main" val="1722805292"/>
      </p:ext>
    </p:extLst>
  </p:cSld>
  <p:clrMapOvr>
    <a:overrideClrMapping bg1="lt1" tx1="dk1" bg2="lt2" tx2="dk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endParaRPr lang="cs-CZ" dirty="0">
              <a:solidFill>
                <a:srgbClr val="FFFFFF"/>
              </a:solidFill>
            </a:endParaRPr>
          </a:p>
        </p:txBody>
      </p:sp>
      <p:sp>
        <p:nvSpPr>
          <p:cNvPr id="3" name="Zástupný symbol pro obsah 2"/>
          <p:cNvSpPr>
            <a:spLocks noGrp="1"/>
          </p:cNvSpPr>
          <p:nvPr>
            <p:ph idx="1"/>
          </p:nvPr>
        </p:nvSpPr>
        <p:spPr>
          <a:xfrm>
            <a:off x="1103312" y="2763520"/>
            <a:ext cx="8946541" cy="3484879"/>
          </a:xfrm>
        </p:spPr>
        <p:txBody>
          <a:bodyPr>
            <a:normAutofit/>
          </a:bodyPr>
          <a:lstStyle/>
          <a:p>
            <a:pPr algn="just">
              <a:buFontTx/>
              <a:buChar char="-"/>
            </a:pPr>
            <a:r>
              <a:rPr lang="cs-CZ" dirty="0"/>
              <a:t>smluvní volnost (výživné tenisty nález </a:t>
            </a:r>
            <a:r>
              <a:rPr lang="pl-PL" b="1" dirty="0"/>
              <a:t>IV. ÚS 797/20</a:t>
            </a:r>
            <a:r>
              <a:rPr lang="pl-PL" dirty="0"/>
              <a:t>)</a:t>
            </a:r>
          </a:p>
          <a:p>
            <a:pPr algn="just">
              <a:buFontTx/>
              <a:buChar char="-"/>
            </a:pPr>
            <a:r>
              <a:rPr lang="pl-PL" dirty="0"/>
              <a:t>v zájmu dítěte je rovnocenná péče obou rodičů – pravidlo, výjimky je třeba odůvodnit (</a:t>
            </a:r>
            <a:r>
              <a:rPr lang="cs-CZ" dirty="0"/>
              <a:t>nález </a:t>
            </a:r>
            <a:r>
              <a:rPr lang="cs-CZ" b="1" cap="small" dirty="0">
                <a:cs typeface="Times New Roman" panose="02020603050405020304" pitchFamily="18" charset="0"/>
              </a:rPr>
              <a:t>I. ÚS 153/16 </a:t>
            </a:r>
            <a:r>
              <a:rPr lang="cs-CZ" cap="small" dirty="0">
                <a:cs typeface="Times New Roman" panose="02020603050405020304" pitchFamily="18" charset="0"/>
              </a:rPr>
              <a:t>ze dne 26. 7. 2016)</a:t>
            </a:r>
            <a:endParaRPr lang="pl-PL" dirty="0"/>
          </a:p>
          <a:p>
            <a:pPr algn="just">
              <a:buFontTx/>
              <a:buChar char="-"/>
            </a:pPr>
            <a:r>
              <a:rPr lang="pl-PL" dirty="0"/>
              <a:t>rovnoměrné rozdělení práv i povinností mezi oba rodiče (místo přebírání, náklady styku - nález </a:t>
            </a:r>
            <a:r>
              <a:rPr lang="pl-PL" b="1" dirty="0"/>
              <a:t>sp. zn. IV. ÚS 4156/19</a:t>
            </a:r>
            <a:r>
              <a:rPr lang="pl-PL" dirty="0"/>
              <a:t>)</a:t>
            </a:r>
            <a:endParaRPr lang="pl-PL" b="1" dirty="0"/>
          </a:p>
          <a:p>
            <a:endParaRPr lang="cs-CZ" dirty="0"/>
          </a:p>
        </p:txBody>
      </p:sp>
    </p:spTree>
    <p:extLst>
      <p:ext uri="{BB962C8B-B14F-4D97-AF65-F5344CB8AC3E}">
        <p14:creationId xmlns:p14="http://schemas.microsoft.com/office/powerpoint/2010/main" val="1769431981"/>
      </p:ext>
    </p:extLst>
  </p:cSld>
  <p:clrMapOvr>
    <a:overrideClrMapping bg1="lt1" tx1="dk1" bg2="lt2" tx2="dk2" accent1="accent1" accent2="accent2" accent3="accent3" accent4="accent4" accent5="accent5" accent6="accent6" hlink="hlink" folHlink="folHlink"/>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10C0D2AA-88F1-463B-85F2-8935A665CE09}"/>
              </a:ext>
            </a:extLst>
          </p:cNvPr>
          <p:cNvSpPr>
            <a:spLocks noGrp="1"/>
          </p:cNvSpPr>
          <p:nvPr>
            <p:ph type="title"/>
          </p:nvPr>
        </p:nvSpPr>
        <p:spPr>
          <a:xfrm>
            <a:off x="1103312" y="452718"/>
            <a:ext cx="8947522" cy="1400530"/>
          </a:xfrm>
        </p:spPr>
        <p:txBody>
          <a:bodyPr anchor="ctr">
            <a:normAutofit/>
          </a:bodyPr>
          <a:lstStyle/>
          <a:p>
            <a:r>
              <a:rPr lang="cs-CZ" dirty="0">
                <a:solidFill>
                  <a:srgbClr val="FFFFFF"/>
                </a:solidFill>
              </a:rPr>
              <a:t>.</a:t>
            </a:r>
          </a:p>
        </p:txBody>
      </p:sp>
      <p:sp>
        <p:nvSpPr>
          <p:cNvPr id="3" name="Zástupný obsah 2">
            <a:extLst>
              <a:ext uri="{FF2B5EF4-FFF2-40B4-BE49-F238E27FC236}">
                <a16:creationId xmlns:a16="http://schemas.microsoft.com/office/drawing/2014/main" id="{C145DC92-1FC6-44CD-8296-4860D3F01BAC}"/>
              </a:ext>
            </a:extLst>
          </p:cNvPr>
          <p:cNvSpPr>
            <a:spLocks noGrp="1"/>
          </p:cNvSpPr>
          <p:nvPr>
            <p:ph idx="1"/>
          </p:nvPr>
        </p:nvSpPr>
        <p:spPr>
          <a:xfrm>
            <a:off x="1103312" y="2763520"/>
            <a:ext cx="8946541" cy="3484879"/>
          </a:xfrm>
        </p:spPr>
        <p:txBody>
          <a:bodyPr>
            <a:normAutofit/>
          </a:bodyPr>
          <a:lstStyle/>
          <a:p>
            <a:pPr algn="just">
              <a:buFontTx/>
              <a:buChar char="-"/>
            </a:pPr>
            <a:r>
              <a:rPr lang="cs-CZ" dirty="0"/>
              <a:t>úplné oddělení rodiče od dítěte je nejkrajnější řešení (vazba, VT, domácí násilí) – asistovaný styk (např. nález </a:t>
            </a:r>
            <a:r>
              <a:rPr lang="cs-CZ" dirty="0" err="1"/>
              <a:t>sp</a:t>
            </a:r>
            <a:r>
              <a:rPr lang="cs-CZ" dirty="0"/>
              <a:t>. zn. </a:t>
            </a:r>
            <a:r>
              <a:rPr lang="cs-CZ" b="1" cap="small" dirty="0"/>
              <a:t>I. ÚS 1079/17</a:t>
            </a:r>
            <a:r>
              <a:rPr lang="cs-CZ" cap="small" dirty="0"/>
              <a:t>) </a:t>
            </a:r>
            <a:endParaRPr lang="cs-CZ" dirty="0"/>
          </a:p>
          <a:p>
            <a:pPr algn="just">
              <a:buFontTx/>
              <a:buChar char="-"/>
            </a:pPr>
            <a:r>
              <a:rPr lang="cs-CZ" dirty="0"/>
              <a:t>ústavní péče až na posledním místě (</a:t>
            </a:r>
            <a:r>
              <a:rPr lang="pl-PL" dirty="0"/>
              <a:t>nález </a:t>
            </a:r>
            <a:r>
              <a:rPr lang="pl-PL" b="1" dirty="0"/>
              <a:t>sp. zn. IV. ÚS 412/22</a:t>
            </a:r>
            <a:r>
              <a:rPr lang="pl-PL" dirty="0"/>
              <a:t> – izolace v DÚ)</a:t>
            </a:r>
          </a:p>
          <a:p>
            <a:pPr algn="just">
              <a:buFontTx/>
              <a:buChar char="-"/>
            </a:pPr>
            <a:r>
              <a:rPr lang="pl-PL" dirty="0"/>
              <a:t>participace dětí – stále aktivnější vysvětlování jejich situace (</a:t>
            </a:r>
            <a:r>
              <a:rPr lang="cs-CZ" dirty="0"/>
              <a:t>nález </a:t>
            </a:r>
            <a:r>
              <a:rPr lang="cs-CZ" dirty="0" err="1"/>
              <a:t>sp</a:t>
            </a:r>
            <a:r>
              <a:rPr lang="cs-CZ" dirty="0"/>
              <a:t>. zn. </a:t>
            </a:r>
            <a:r>
              <a:rPr lang="cs-CZ" b="1" cap="small" dirty="0"/>
              <a:t>IV. ÚS 3749/17 – N.P. 7 </a:t>
            </a:r>
            <a:r>
              <a:rPr lang="cs-CZ" dirty="0"/>
              <a:t>let</a:t>
            </a:r>
            <a:r>
              <a:rPr lang="cs-CZ" b="1" cap="small" dirty="0"/>
              <a:t>) </a:t>
            </a:r>
          </a:p>
          <a:p>
            <a:endParaRPr lang="cs-CZ" dirty="0"/>
          </a:p>
        </p:txBody>
      </p:sp>
    </p:spTree>
    <p:extLst>
      <p:ext uri="{BB962C8B-B14F-4D97-AF65-F5344CB8AC3E}">
        <p14:creationId xmlns:p14="http://schemas.microsoft.com/office/powerpoint/2010/main" val="2553030507"/>
      </p:ext>
    </p:extLst>
  </p:cSld>
  <p:clrMapOvr>
    <a:overrideClrMapping bg1="lt1" tx1="dk1" bg2="lt2" tx2="dk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10C0D2AA-88F1-463B-85F2-8935A665CE09}"/>
              </a:ext>
            </a:extLst>
          </p:cNvPr>
          <p:cNvSpPr>
            <a:spLocks noGrp="1"/>
          </p:cNvSpPr>
          <p:nvPr>
            <p:ph type="title"/>
          </p:nvPr>
        </p:nvSpPr>
        <p:spPr>
          <a:xfrm>
            <a:off x="1103312" y="452718"/>
            <a:ext cx="8947522" cy="1400530"/>
          </a:xfrm>
        </p:spPr>
        <p:txBody>
          <a:bodyPr anchor="ctr">
            <a:normAutofit/>
          </a:bodyPr>
          <a:lstStyle/>
          <a:p>
            <a:endParaRPr lang="cs-CZ" dirty="0">
              <a:solidFill>
                <a:srgbClr val="FFFFFF"/>
              </a:solidFill>
            </a:endParaRPr>
          </a:p>
        </p:txBody>
      </p:sp>
      <p:sp>
        <p:nvSpPr>
          <p:cNvPr id="3" name="Zástupný obsah 2">
            <a:extLst>
              <a:ext uri="{FF2B5EF4-FFF2-40B4-BE49-F238E27FC236}">
                <a16:creationId xmlns:a16="http://schemas.microsoft.com/office/drawing/2014/main" id="{C145DC92-1FC6-44CD-8296-4860D3F01BAC}"/>
              </a:ext>
            </a:extLst>
          </p:cNvPr>
          <p:cNvSpPr>
            <a:spLocks noGrp="1"/>
          </p:cNvSpPr>
          <p:nvPr>
            <p:ph idx="1"/>
          </p:nvPr>
        </p:nvSpPr>
        <p:spPr>
          <a:xfrm>
            <a:off x="1103312" y="2587999"/>
            <a:ext cx="8946541" cy="3484879"/>
          </a:xfrm>
        </p:spPr>
        <p:txBody>
          <a:bodyPr>
            <a:normAutofit fontScale="92500"/>
          </a:bodyPr>
          <a:lstStyle/>
          <a:p>
            <a:pPr marL="109728" indent="0">
              <a:buNone/>
            </a:pPr>
            <a:r>
              <a:rPr lang="cs-CZ" sz="2200" b="1" cap="small" dirty="0">
                <a:latin typeface="Arial" panose="020B0604020202020204" pitchFamily="34" charset="0"/>
                <a:cs typeface="Arial" panose="020B0604020202020204" pitchFamily="34" charset="0"/>
              </a:rPr>
              <a:t>Usnesení Ústavního soudu </a:t>
            </a:r>
            <a:r>
              <a:rPr lang="cs-CZ" sz="2200" b="1" cap="small" dirty="0" err="1">
                <a:latin typeface="Arial" panose="020B0604020202020204" pitchFamily="34" charset="0"/>
                <a:cs typeface="Arial" panose="020B0604020202020204" pitchFamily="34" charset="0"/>
              </a:rPr>
              <a:t>sp</a:t>
            </a:r>
            <a:r>
              <a:rPr lang="cs-CZ" sz="2200" b="1" cap="small" dirty="0">
                <a:latin typeface="Arial" panose="020B0604020202020204" pitchFamily="34" charset="0"/>
                <a:cs typeface="Arial" panose="020B0604020202020204" pitchFamily="34" charset="0"/>
              </a:rPr>
              <a:t>. zn. II. ÚS 3887/19 </a:t>
            </a:r>
            <a:r>
              <a:rPr lang="pl-PL" sz="2200" b="1" cap="small" dirty="0">
                <a:latin typeface="Arial" panose="020B0604020202020204" pitchFamily="34" charset="0"/>
                <a:cs typeface="Arial" panose="020B0604020202020204" pitchFamily="34" charset="0"/>
              </a:rPr>
              <a:t>ze dne 28. 4. 2020</a:t>
            </a:r>
            <a:r>
              <a:rPr lang="cs-CZ" sz="2200" b="1" cap="small" dirty="0">
                <a:latin typeface="Arial" panose="020B0604020202020204" pitchFamily="34" charset="0"/>
                <a:cs typeface="Arial" panose="020B0604020202020204" pitchFamily="34" charset="0"/>
              </a:rPr>
              <a:t>: </a:t>
            </a:r>
          </a:p>
          <a:p>
            <a:endParaRPr lang="cs-CZ" dirty="0">
              <a:latin typeface="Arial" panose="020B0604020202020204" pitchFamily="34" charset="0"/>
              <a:cs typeface="Arial" panose="020B0604020202020204" pitchFamily="34" charset="0"/>
            </a:endParaRPr>
          </a:p>
          <a:p>
            <a:pPr marL="109728" indent="0" algn="just">
              <a:buNone/>
            </a:pPr>
            <a:r>
              <a:rPr lang="cs-CZ" i="1" dirty="0">
                <a:latin typeface="Arial" panose="020B0604020202020204" pitchFamily="34" charset="0"/>
                <a:cs typeface="Arial" panose="020B0604020202020204" pitchFamily="34" charset="0"/>
              </a:rPr>
              <a:t>„Odmítnutí návrhu na nařízení předběžného opatření v řízení podle § 466 písm. j) zákona č. 292/2013 Sb., o zvláštních řízeních soudních, ve věcech pro nezletilé dítě významných, na nichž se rodiče nemohou dohodnout, z důvodu nesložení jistoty podle § 3 zákona o zvláštních řízeních soudních ve spojení s § 75b odst. 1 občanského soudního řádu, aniž by byla dána některá z výjimek z této povinnosti podle § 75b odst. 3 písm. d) a e) občanského soudního řádu, nezakládá porušení základního práva rodiče, který takovýto návrh podal, na soudní ochranu podle čl. 36 odst. 1 Listiny základních práv a svobod.“</a:t>
            </a:r>
            <a:endParaRPr lang="cs-CZ" dirty="0">
              <a:latin typeface="Arial" panose="020B0604020202020204" pitchFamily="34" charset="0"/>
              <a:cs typeface="Arial" panose="020B0604020202020204" pitchFamily="34" charset="0"/>
            </a:endParaRPr>
          </a:p>
          <a:p>
            <a:endParaRPr lang="cs-CZ" dirty="0"/>
          </a:p>
        </p:txBody>
      </p:sp>
    </p:spTree>
    <p:extLst>
      <p:ext uri="{BB962C8B-B14F-4D97-AF65-F5344CB8AC3E}">
        <p14:creationId xmlns:p14="http://schemas.microsoft.com/office/powerpoint/2010/main" val="1487229279"/>
      </p:ext>
    </p:extLst>
  </p:cSld>
  <p:clrMapOvr>
    <a:overrideClrMapping bg1="lt1" tx1="dk1" bg2="lt2" tx2="dk2" accent1="accent1" accent2="accent2" accent3="accent3" accent4="accent4" accent5="accent5" accent6="accent6" hlink="hlink" folHlink="folHlink"/>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3" name="Freeform: Shape 22">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Nadpis 1"/>
          <p:cNvSpPr>
            <a:spLocks noGrp="1"/>
          </p:cNvSpPr>
          <p:nvPr>
            <p:ph type="title"/>
          </p:nvPr>
        </p:nvSpPr>
        <p:spPr>
          <a:xfrm>
            <a:off x="653143" y="1645920"/>
            <a:ext cx="3522879" cy="4470821"/>
          </a:xfrm>
        </p:spPr>
        <p:txBody>
          <a:bodyPr>
            <a:normAutofit/>
          </a:bodyPr>
          <a:lstStyle/>
          <a:p>
            <a:pPr algn="r"/>
            <a:r>
              <a:rPr lang="cs-CZ">
                <a:solidFill>
                  <a:srgbClr val="FFFFFF"/>
                </a:solidFill>
              </a:rPr>
              <a:t>?</a:t>
            </a:r>
          </a:p>
        </p:txBody>
      </p:sp>
      <p:sp>
        <p:nvSpPr>
          <p:cNvPr id="3" name="Zástupný symbol pro obsah 2"/>
          <p:cNvSpPr>
            <a:spLocks noGrp="1"/>
          </p:cNvSpPr>
          <p:nvPr>
            <p:ph idx="1"/>
          </p:nvPr>
        </p:nvSpPr>
        <p:spPr>
          <a:xfrm>
            <a:off x="5204109" y="1645920"/>
            <a:ext cx="5919503" cy="4470821"/>
          </a:xfrm>
        </p:spPr>
        <p:txBody>
          <a:bodyPr>
            <a:normAutofit/>
          </a:bodyPr>
          <a:lstStyle/>
          <a:p>
            <a:r>
              <a:rPr lang="cs-CZ" dirty="0"/>
              <a:t> </a:t>
            </a:r>
            <a:r>
              <a:rPr lang="cs-CZ" dirty="0">
                <a:latin typeface="Arial" panose="020B0604020202020204" pitchFamily="34" charset="0"/>
                <a:cs typeface="Arial" panose="020B0604020202020204" pitchFamily="34" charset="0"/>
              </a:rPr>
              <a:t>Jak budete postupovat, když nebudete souhlasit s rozhodnutím opatrovnického soudu? Jaké máte možnosti? </a:t>
            </a:r>
          </a:p>
          <a:p>
            <a:pPr marL="0" indent="0">
              <a:buNone/>
            </a:pPr>
            <a:endParaRPr lang="cs-CZ" b="1" dirty="0"/>
          </a:p>
        </p:txBody>
      </p:sp>
    </p:spTree>
    <p:extLst>
      <p:ext uri="{BB962C8B-B14F-4D97-AF65-F5344CB8AC3E}">
        <p14:creationId xmlns:p14="http://schemas.microsoft.com/office/powerpoint/2010/main" val="149754145"/>
      </p:ext>
    </p:extLst>
  </p:cSld>
  <p:clrMapOvr>
    <a:overrideClrMapping bg1="lt1" tx1="dk1" bg2="lt2" tx2="dk2" accent1="accent1" accent2="accent2" accent3="accent3" accent4="accent4" accent5="accent5" accent6="accent6" hlink="hlink" folHlink="folHlink"/>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DEB7A80-832F-6B02-E0A4-18D8489BCB1D}"/>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A002350-2713-0DE9-8922-049360904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7445A115-2410-924C-145F-71A16AE57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3" name="Freeform: Shape 22">
            <a:extLst>
              <a:ext uri="{FF2B5EF4-FFF2-40B4-BE49-F238E27FC236}">
                <a16:creationId xmlns:a16="http://schemas.microsoft.com/office/drawing/2014/main" id="{9BB5BA08-CC41-93C1-6084-00164581E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57E07DE-E4D8-756A-3700-047FF77FD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Nadpis 1">
            <a:extLst>
              <a:ext uri="{FF2B5EF4-FFF2-40B4-BE49-F238E27FC236}">
                <a16:creationId xmlns:a16="http://schemas.microsoft.com/office/drawing/2014/main" id="{5CA199C4-F994-66BB-9F07-C50403F9CA85}"/>
              </a:ext>
            </a:extLst>
          </p:cNvPr>
          <p:cNvSpPr>
            <a:spLocks noGrp="1"/>
          </p:cNvSpPr>
          <p:nvPr>
            <p:ph type="title"/>
          </p:nvPr>
        </p:nvSpPr>
        <p:spPr>
          <a:xfrm>
            <a:off x="653143" y="1645920"/>
            <a:ext cx="3522879" cy="4470821"/>
          </a:xfrm>
        </p:spPr>
        <p:txBody>
          <a:bodyPr>
            <a:normAutofit/>
          </a:bodyPr>
          <a:lstStyle/>
          <a:p>
            <a:pPr algn="r"/>
            <a:r>
              <a:rPr lang="cs-CZ" dirty="0">
                <a:solidFill>
                  <a:srgbClr val="FFFFFF"/>
                </a:solidFill>
              </a:rPr>
              <a:t>SHRNUTÍ </a:t>
            </a:r>
          </a:p>
        </p:txBody>
      </p:sp>
      <p:sp>
        <p:nvSpPr>
          <p:cNvPr id="3" name="Zástupný symbol pro obsah 2">
            <a:extLst>
              <a:ext uri="{FF2B5EF4-FFF2-40B4-BE49-F238E27FC236}">
                <a16:creationId xmlns:a16="http://schemas.microsoft.com/office/drawing/2014/main" id="{A404ACD7-EF40-04B9-5BC1-ABE6B558F526}"/>
              </a:ext>
            </a:extLst>
          </p:cNvPr>
          <p:cNvSpPr>
            <a:spLocks noGrp="1"/>
          </p:cNvSpPr>
          <p:nvPr>
            <p:ph idx="1"/>
          </p:nvPr>
        </p:nvSpPr>
        <p:spPr>
          <a:xfrm>
            <a:off x="5204109" y="1645920"/>
            <a:ext cx="5919503" cy="4470821"/>
          </a:xfrm>
        </p:spPr>
        <p:txBody>
          <a:bodyPr>
            <a:normAutofit/>
          </a:bodyPr>
          <a:lstStyle/>
          <a:p>
            <a:r>
              <a:rPr lang="cs-CZ" dirty="0"/>
              <a:t> </a:t>
            </a:r>
            <a:r>
              <a:rPr lang="cs-CZ" b="1" dirty="0">
                <a:latin typeface="Arial" panose="020B0604020202020204" pitchFamily="34" charset="0"/>
                <a:cs typeface="Arial" panose="020B0604020202020204" pitchFamily="34" charset="0"/>
              </a:rPr>
              <a:t>„Normální je nesoudit se“: </a:t>
            </a:r>
            <a:r>
              <a:rPr lang="cs-CZ" dirty="0">
                <a:latin typeface="Arial" panose="020B0604020202020204" pitchFamily="34" charset="0"/>
                <a:cs typeface="Arial" panose="020B0604020202020204" pitchFamily="34" charset="0"/>
              </a:rPr>
              <a:t>nekritický požadavek úspěchu v řízení s sebou nese i riziko vysokých nákladů řízení; IV. ÚS 1374/17 ze dne 22.5.2018</a:t>
            </a:r>
          </a:p>
          <a:p>
            <a:r>
              <a:rPr lang="cs-CZ" b="1" dirty="0">
                <a:latin typeface="Arial" panose="020B0604020202020204" pitchFamily="34" charset="0"/>
                <a:cs typeface="Arial" panose="020B0604020202020204" pitchFamily="34" charset="0"/>
              </a:rPr>
              <a:t>„Vítěz bere vše“: </a:t>
            </a:r>
            <a:r>
              <a:rPr lang="cs-CZ" dirty="0">
                <a:latin typeface="Arial" panose="020B0604020202020204" pitchFamily="34" charset="0"/>
                <a:cs typeface="Arial" panose="020B0604020202020204" pitchFamily="34" charset="0"/>
              </a:rPr>
              <a:t>rozsudek NS ČR 30 </a:t>
            </a:r>
            <a:r>
              <a:rPr lang="cs-CZ" dirty="0" err="1">
                <a:latin typeface="Arial" panose="020B0604020202020204" pitchFamily="34" charset="0"/>
                <a:cs typeface="Arial" panose="020B0604020202020204" pitchFamily="34" charset="0"/>
              </a:rPr>
              <a:t>Cdo</a:t>
            </a:r>
            <a:r>
              <a:rPr lang="cs-CZ" dirty="0">
                <a:latin typeface="Arial" panose="020B0604020202020204" pitchFamily="34" charset="0"/>
                <a:cs typeface="Arial" panose="020B0604020202020204" pitchFamily="34" charset="0"/>
              </a:rPr>
              <a:t> 628/2015 ze dne 20.142.2016</a:t>
            </a:r>
            <a:r>
              <a:rPr lang="cs-CZ" b="1"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účelnost nákladů </a:t>
            </a:r>
            <a:r>
              <a:rPr lang="pl-PL" dirty="0">
                <a:latin typeface="Arial" panose="020B0604020202020204" pitchFamily="34" charset="0"/>
                <a:cs typeface="Arial" panose="020B0604020202020204" pitchFamily="34" charset="0"/>
              </a:rPr>
              <a:t>nález ze dne 12. 4. 2016, sp. zn. I. ÚS 3916/14,</a:t>
            </a:r>
            <a:endParaRPr lang="cs-CZ" dirty="0">
              <a:latin typeface="Arial" panose="020B0604020202020204" pitchFamily="34" charset="0"/>
              <a:cs typeface="Arial" panose="020B0604020202020204" pitchFamily="34" charset="0"/>
            </a:endParaRPr>
          </a:p>
          <a:p>
            <a:endParaRPr lang="cs-CZ" b="1" dirty="0">
              <a:latin typeface="Arial" panose="020B0604020202020204" pitchFamily="34" charset="0"/>
              <a:cs typeface="Arial" panose="020B0604020202020204" pitchFamily="34" charset="0"/>
            </a:endParaRPr>
          </a:p>
          <a:p>
            <a:endParaRPr lang="cs-CZ" b="1" dirty="0"/>
          </a:p>
        </p:txBody>
      </p:sp>
    </p:spTree>
    <p:extLst>
      <p:ext uri="{BB962C8B-B14F-4D97-AF65-F5344CB8AC3E}">
        <p14:creationId xmlns:p14="http://schemas.microsoft.com/office/powerpoint/2010/main" val="235792267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9660D1-833A-346F-700E-C73CF2F5A6D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FF454F2-D171-FB2E-97B6-25B2297A64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DF9A547C-4712-7B4A-FDC9-A18EC94935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060D6474-5677-C5C1-811D-787CCD41F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B6C0F6B7-5B2C-95ED-BB31-7544D054F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AAE14021-DA93-C67F-231D-9FEB476472E9}"/>
              </a:ext>
            </a:extLst>
          </p:cNvPr>
          <p:cNvSpPr>
            <a:spLocks noGrp="1"/>
          </p:cNvSpPr>
          <p:nvPr>
            <p:ph type="title"/>
          </p:nvPr>
        </p:nvSpPr>
        <p:spPr>
          <a:xfrm>
            <a:off x="1103312" y="452718"/>
            <a:ext cx="8947522" cy="1400530"/>
          </a:xfrm>
        </p:spPr>
        <p:txBody>
          <a:bodyPr anchor="ctr">
            <a:normAutofit/>
          </a:bodyPr>
          <a:lstStyle/>
          <a:p>
            <a:r>
              <a:rPr lang="cs-CZ" b="1">
                <a:solidFill>
                  <a:srgbClr val="FFFFFF"/>
                </a:solidFill>
                <a:latin typeface="Arial" panose="020B0604020202020204" pitchFamily="34" charset="0"/>
                <a:cs typeface="Arial" panose="020B0604020202020204" pitchFamily="34" charset="0"/>
              </a:rPr>
              <a:t>Námitka podjatosti</a:t>
            </a:r>
          </a:p>
        </p:txBody>
      </p:sp>
      <p:sp>
        <p:nvSpPr>
          <p:cNvPr id="3" name="Zástupný obsah 2">
            <a:extLst>
              <a:ext uri="{FF2B5EF4-FFF2-40B4-BE49-F238E27FC236}">
                <a16:creationId xmlns:a16="http://schemas.microsoft.com/office/drawing/2014/main" id="{3FA534F5-BD64-5A91-FB42-EED8C0265FDB}"/>
              </a:ext>
            </a:extLst>
          </p:cNvPr>
          <p:cNvSpPr>
            <a:spLocks noGrp="1"/>
          </p:cNvSpPr>
          <p:nvPr>
            <p:ph idx="1"/>
          </p:nvPr>
        </p:nvSpPr>
        <p:spPr>
          <a:xfrm>
            <a:off x="1103312" y="2763520"/>
            <a:ext cx="8946541" cy="3484879"/>
          </a:xfrm>
        </p:spPr>
        <p:txBody>
          <a:bodyPr>
            <a:normAutofit/>
          </a:bodyPr>
          <a:lstStyle/>
          <a:p>
            <a:endParaRPr lang="cs-CZ" b="1" i="1"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K rozhodnutí o námitce podjatosti soud věc předloží s vyjádřením dotčených soudců svému nadřízenému soudu. V řízení lze zatím učinit jen takové úkony, které nesnesou odkladu.</a:t>
            </a:r>
          </a:p>
          <a:p>
            <a:r>
              <a:rPr lang="cs-CZ" b="1" dirty="0">
                <a:latin typeface="Arial" panose="020B0604020202020204" pitchFamily="34" charset="0"/>
                <a:cs typeface="Arial" panose="020B0604020202020204" pitchFamily="34" charset="0"/>
              </a:rPr>
              <a:t>Toto neplatí</a:t>
            </a:r>
            <a:r>
              <a:rPr lang="cs-CZ" dirty="0">
                <a:latin typeface="Arial" panose="020B0604020202020204" pitchFamily="34" charset="0"/>
                <a:cs typeface="Arial" panose="020B0604020202020204" pitchFamily="34" charset="0"/>
              </a:rPr>
              <a:t>, byla-li námitka uplatněna před nebo v průběhu jednání, při němž byla věc rozhodnuta, a má-li soud za to, že námitka není důvodná.</a:t>
            </a:r>
          </a:p>
          <a:p>
            <a:endParaRPr lang="cs-CZ"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715407"/>
      </p:ext>
    </p:extLst>
  </p:cSld>
  <p:clrMapOvr>
    <a:overrideClrMapping bg1="lt1" tx1="dk1" bg2="lt2" tx2="dk2" accent1="accent1" accent2="accent2" accent3="accent3" accent4="accent4" accent5="accent5" accent6="accent6" hlink="hlink" folHlink="folHlink"/>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2330AA-E11E-458E-8798-12C7F7738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A6BDC1B0-0C91-4230-BFEB-9C8ED19B9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2449"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chemeClr val="bg1">
                  <a:alpha val="20000"/>
                </a:schemeClr>
              </a:solidFill>
            </a:endParaRPr>
          </a:p>
        </p:txBody>
      </p:sp>
      <p:sp useBgFill="1">
        <p:nvSpPr>
          <p:cNvPr id="13" name="Freeform: Shape 12">
            <a:extLst>
              <a:ext uri="{FF2B5EF4-FFF2-40B4-BE49-F238E27FC236}">
                <a16:creationId xmlns:a16="http://schemas.microsoft.com/office/drawing/2014/main" id="{68E0A26E-4EA8-4E6C-97A2-7B6C1C13F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814824" y="480824"/>
            <a:ext cx="6858001" cy="5896352"/>
          </a:xfrm>
          <a:custGeom>
            <a:avLst/>
            <a:gdLst>
              <a:gd name="connsiteX0" fmla="*/ 6858001 w 6858001"/>
              <a:gd name="connsiteY0" fmla="*/ 1177 h 5896352"/>
              <a:gd name="connsiteX1" fmla="*/ 6858001 w 6858001"/>
              <a:gd name="connsiteY1" fmla="*/ 1344715 h 5896352"/>
              <a:gd name="connsiteX2" fmla="*/ 6858000 w 6858001"/>
              <a:gd name="connsiteY2" fmla="*/ 1344715 h 5896352"/>
              <a:gd name="connsiteX3" fmla="*/ 6858000 w 6858001"/>
              <a:gd name="connsiteY3" fmla="*/ 5896352 h 5896352"/>
              <a:gd name="connsiteX4" fmla="*/ 0 w 6858001"/>
              <a:gd name="connsiteY4" fmla="*/ 5896351 h 5896352"/>
              <a:gd name="connsiteX5" fmla="*/ 0 w 6858001"/>
              <a:gd name="connsiteY5" fmla="*/ 904459 h 5896352"/>
              <a:gd name="connsiteX6" fmla="*/ 1 w 6858001"/>
              <a:gd name="connsiteY6" fmla="*/ 904459 h 5896352"/>
              <a:gd name="connsiteX7" fmla="*/ 1 w 6858001"/>
              <a:gd name="connsiteY7" fmla="*/ 0 h 5896352"/>
              <a:gd name="connsiteX8" fmla="*/ 40463 w 6858001"/>
              <a:gd name="connsiteY8" fmla="*/ 5883 h 5896352"/>
              <a:gd name="connsiteX9" fmla="*/ 159107 w 6858001"/>
              <a:gd name="connsiteY9" fmla="*/ 23196 h 5896352"/>
              <a:gd name="connsiteX10" fmla="*/ 245518 w 6858001"/>
              <a:gd name="connsiteY10" fmla="*/ 35299 h 5896352"/>
              <a:gd name="connsiteX11" fmla="*/ 348388 w 6858001"/>
              <a:gd name="connsiteY11" fmla="*/ 48073 h 5896352"/>
              <a:gd name="connsiteX12" fmla="*/ 470460 w 6858001"/>
              <a:gd name="connsiteY12" fmla="*/ 63369 h 5896352"/>
              <a:gd name="connsiteX13" fmla="*/ 605563 w 6858001"/>
              <a:gd name="connsiteY13" fmla="*/ 79506 h 5896352"/>
              <a:gd name="connsiteX14" fmla="*/ 757810 w 6858001"/>
              <a:gd name="connsiteY14" fmla="*/ 96483 h 5896352"/>
              <a:gd name="connsiteX15" fmla="*/ 923774 w 6858001"/>
              <a:gd name="connsiteY15" fmla="*/ 114469 h 5896352"/>
              <a:gd name="connsiteX16" fmla="*/ 1104139 w 6858001"/>
              <a:gd name="connsiteY16" fmla="*/ 132454 h 5896352"/>
              <a:gd name="connsiteX17" fmla="*/ 1296163 w 6858001"/>
              <a:gd name="connsiteY17" fmla="*/ 150776 h 5896352"/>
              <a:gd name="connsiteX18" fmla="*/ 1503275 w 6858001"/>
              <a:gd name="connsiteY18" fmla="*/ 167753 h 5896352"/>
              <a:gd name="connsiteX19" fmla="*/ 1719988 w 6858001"/>
              <a:gd name="connsiteY19" fmla="*/ 184058 h 5896352"/>
              <a:gd name="connsiteX20" fmla="*/ 1949045 w 6858001"/>
              <a:gd name="connsiteY20" fmla="*/ 198849 h 5896352"/>
              <a:gd name="connsiteX21" fmla="*/ 2187703 w 6858001"/>
              <a:gd name="connsiteY21" fmla="*/ 212969 h 5896352"/>
              <a:gd name="connsiteX22" fmla="*/ 2436649 w 6858001"/>
              <a:gd name="connsiteY22" fmla="*/ 226248 h 5896352"/>
              <a:gd name="connsiteX23" fmla="*/ 2564208 w 6858001"/>
              <a:gd name="connsiteY23" fmla="*/ 230955 h 5896352"/>
              <a:gd name="connsiteX24" fmla="*/ 2694509 w 6858001"/>
              <a:gd name="connsiteY24" fmla="*/ 236165 h 5896352"/>
              <a:gd name="connsiteX25" fmla="*/ 2826868 w 6858001"/>
              <a:gd name="connsiteY25" fmla="*/ 241040 h 5896352"/>
              <a:gd name="connsiteX26" fmla="*/ 2959914 w 6858001"/>
              <a:gd name="connsiteY26" fmla="*/ 244234 h 5896352"/>
              <a:gd name="connsiteX27" fmla="*/ 3095702 w 6858001"/>
              <a:gd name="connsiteY27" fmla="*/ 247091 h 5896352"/>
              <a:gd name="connsiteX28" fmla="*/ 3232862 w 6858001"/>
              <a:gd name="connsiteY28" fmla="*/ 250117 h 5896352"/>
              <a:gd name="connsiteX29" fmla="*/ 3372765 w 6858001"/>
              <a:gd name="connsiteY29" fmla="*/ 252134 h 5896352"/>
              <a:gd name="connsiteX30" fmla="*/ 3514040 w 6858001"/>
              <a:gd name="connsiteY30" fmla="*/ 252134 h 5896352"/>
              <a:gd name="connsiteX31" fmla="*/ 3656686 w 6858001"/>
              <a:gd name="connsiteY31" fmla="*/ 253142 h 5896352"/>
              <a:gd name="connsiteX32" fmla="*/ 3800704 w 6858001"/>
              <a:gd name="connsiteY32" fmla="*/ 252134 h 5896352"/>
              <a:gd name="connsiteX33" fmla="*/ 3946780 w 6858001"/>
              <a:gd name="connsiteY33" fmla="*/ 250117 h 5896352"/>
              <a:gd name="connsiteX34" fmla="*/ 4092855 w 6858001"/>
              <a:gd name="connsiteY34" fmla="*/ 248268 h 5896352"/>
              <a:gd name="connsiteX35" fmla="*/ 4240988 w 6858001"/>
              <a:gd name="connsiteY35" fmla="*/ 244234 h 5896352"/>
              <a:gd name="connsiteX36" fmla="*/ 4390492 w 6858001"/>
              <a:gd name="connsiteY36" fmla="*/ 240032 h 5896352"/>
              <a:gd name="connsiteX37" fmla="*/ 4539997 w 6858001"/>
              <a:gd name="connsiteY37" fmla="*/ 235157 h 5896352"/>
              <a:gd name="connsiteX38" fmla="*/ 4690873 w 6858001"/>
              <a:gd name="connsiteY38" fmla="*/ 228266 h 5896352"/>
              <a:gd name="connsiteX39" fmla="*/ 4843120 w 6858001"/>
              <a:gd name="connsiteY39" fmla="*/ 220029 h 5896352"/>
              <a:gd name="connsiteX40" fmla="*/ 4996054 w 6858001"/>
              <a:gd name="connsiteY40" fmla="*/ 212129 h 5896352"/>
              <a:gd name="connsiteX41" fmla="*/ 5148987 w 6858001"/>
              <a:gd name="connsiteY41" fmla="*/ 202044 h 5896352"/>
              <a:gd name="connsiteX42" fmla="*/ 5303978 w 6858001"/>
              <a:gd name="connsiteY42" fmla="*/ 189941 h 5896352"/>
              <a:gd name="connsiteX43" fmla="*/ 5456911 w 6858001"/>
              <a:gd name="connsiteY43" fmla="*/ 177839 h 5896352"/>
              <a:gd name="connsiteX44" fmla="*/ 5612588 w 6858001"/>
              <a:gd name="connsiteY44" fmla="*/ 163887 h 5896352"/>
              <a:gd name="connsiteX45" fmla="*/ 5768950 w 6858001"/>
              <a:gd name="connsiteY45" fmla="*/ 148591 h 5896352"/>
              <a:gd name="connsiteX46" fmla="*/ 5923255 w 6858001"/>
              <a:gd name="connsiteY46" fmla="*/ 132455 h 5896352"/>
              <a:gd name="connsiteX47" fmla="*/ 6079618 w 6858001"/>
              <a:gd name="connsiteY47" fmla="*/ 113629 h 5896352"/>
              <a:gd name="connsiteX48" fmla="*/ 6235294 w 6858001"/>
              <a:gd name="connsiteY48" fmla="*/ 93458 h 5896352"/>
              <a:gd name="connsiteX49" fmla="*/ 6391657 w 6858001"/>
              <a:gd name="connsiteY49" fmla="*/ 73455 h 5896352"/>
              <a:gd name="connsiteX50" fmla="*/ 6547333 w 6858001"/>
              <a:gd name="connsiteY50" fmla="*/ 50091 h 5896352"/>
              <a:gd name="connsiteX51" fmla="*/ 6702324 w 6858001"/>
              <a:gd name="connsiteY51" fmla="*/ 26222 h 58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896352">
                <a:moveTo>
                  <a:pt x="6858001" y="1177"/>
                </a:moveTo>
                <a:lnTo>
                  <a:pt x="6858001" y="1344715"/>
                </a:lnTo>
                <a:lnTo>
                  <a:pt x="6858000" y="1344715"/>
                </a:lnTo>
                <a:lnTo>
                  <a:pt x="6858000" y="5896352"/>
                </a:lnTo>
                <a:lnTo>
                  <a:pt x="0" y="5896351"/>
                </a:lnTo>
                <a:lnTo>
                  <a:pt x="0" y="904459"/>
                </a:lnTo>
                <a:lnTo>
                  <a:pt x="1" y="904459"/>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cs-CZ"/>
          </a:p>
        </p:txBody>
      </p:sp>
      <p:sp>
        <p:nvSpPr>
          <p:cNvPr id="15" name="Rectangle 14">
            <a:extLst>
              <a:ext uri="{FF2B5EF4-FFF2-40B4-BE49-F238E27FC236}">
                <a16:creationId xmlns:a16="http://schemas.microsoft.com/office/drawing/2014/main" id="{C1841CC0-B7A9-4828-B82F-9C6B433BD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grpSp>
        <p:nvGrpSpPr>
          <p:cNvPr id="17" name="Group 16">
            <a:extLst>
              <a:ext uri="{FF2B5EF4-FFF2-40B4-BE49-F238E27FC236}">
                <a16:creationId xmlns:a16="http://schemas.microsoft.com/office/drawing/2014/main" id="{08E05919-D800-40FD-A3BD-4B9CC4078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428412" cy="6858000"/>
            <a:chOff x="0" y="0"/>
            <a:chExt cx="11428412" cy="6858000"/>
          </a:xfrm>
        </p:grpSpPr>
        <p:pic>
          <p:nvPicPr>
            <p:cNvPr id="18" name="Picture 17">
              <a:extLst>
                <a:ext uri="{FF2B5EF4-FFF2-40B4-BE49-F238E27FC236}">
                  <a16:creationId xmlns:a16="http://schemas.microsoft.com/office/drawing/2014/main" id="{DE70C79C-8688-4786-8FCD-43A4B5D5B7D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9" name="Picture 18">
              <a:extLst>
                <a:ext uri="{FF2B5EF4-FFF2-40B4-BE49-F238E27FC236}">
                  <a16:creationId xmlns:a16="http://schemas.microsoft.com/office/drawing/2014/main" id="{9A6338A0-2BDA-4E79-A762-AAD8608C0C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 name="Oval 19">
              <a:extLst>
                <a:ext uri="{FF2B5EF4-FFF2-40B4-BE49-F238E27FC236}">
                  <a16:creationId xmlns:a16="http://schemas.microsoft.com/office/drawing/2014/main" id="{B685624D-3645-4129-9FF6-0C59DBF23B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tx2">
                    <a:alpha val="7000"/>
                    <a:lumMod val="60000"/>
                    <a:lumOff val="40000"/>
                  </a:schemeClr>
                </a:gs>
                <a:gs pos="69000">
                  <a:schemeClr val="tx2">
                    <a:alpha val="0"/>
                    <a:lumMod val="60000"/>
                    <a:lumOff val="40000"/>
                  </a:schemeClr>
                </a:gs>
                <a:gs pos="36000">
                  <a:schemeClr val="tx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21" name="Picture 20">
              <a:extLst>
                <a:ext uri="{FF2B5EF4-FFF2-40B4-BE49-F238E27FC236}">
                  <a16:creationId xmlns:a16="http://schemas.microsoft.com/office/drawing/2014/main" id="{03F24C1B-E4C1-43E7-84B3-DD476F3836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8725CE5D-088A-4522-9817-4B485D6E7F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grpSp>
      <p:sp>
        <p:nvSpPr>
          <p:cNvPr id="2" name="Nadpis 1"/>
          <p:cNvSpPr>
            <a:spLocks noGrp="1"/>
          </p:cNvSpPr>
          <p:nvPr>
            <p:ph type="ctrTitle"/>
          </p:nvPr>
        </p:nvSpPr>
        <p:spPr>
          <a:xfrm>
            <a:off x="1154955" y="1447800"/>
            <a:ext cx="4752399" cy="3329581"/>
          </a:xfrm>
        </p:spPr>
        <p:txBody>
          <a:bodyPr>
            <a:normAutofit/>
          </a:bodyPr>
          <a:lstStyle/>
          <a:p>
            <a:pPr>
              <a:lnSpc>
                <a:spcPct val="90000"/>
              </a:lnSpc>
            </a:pPr>
            <a:r>
              <a:rPr lang="cs-CZ" sz="6100" dirty="0">
                <a:solidFill>
                  <a:srgbClr val="EBEBEB"/>
                </a:solidFill>
              </a:rPr>
              <a:t>Děkuji za pozornost </a:t>
            </a:r>
          </a:p>
        </p:txBody>
      </p:sp>
      <p:sp>
        <p:nvSpPr>
          <p:cNvPr id="3" name="Podnadpis 2"/>
          <p:cNvSpPr>
            <a:spLocks noGrp="1"/>
          </p:cNvSpPr>
          <p:nvPr>
            <p:ph type="subTitle" idx="1"/>
          </p:nvPr>
        </p:nvSpPr>
        <p:spPr>
          <a:xfrm>
            <a:off x="1154956" y="4777380"/>
            <a:ext cx="4752398" cy="861420"/>
          </a:xfrm>
        </p:spPr>
        <p:txBody>
          <a:bodyPr>
            <a:noAutofit/>
          </a:bodyPr>
          <a:lstStyle/>
          <a:p>
            <a:pPr>
              <a:lnSpc>
                <a:spcPct val="90000"/>
              </a:lnSpc>
            </a:pPr>
            <a:r>
              <a:rPr lang="cs-CZ" dirty="0">
                <a:solidFill>
                  <a:schemeClr val="tx2">
                    <a:lumMod val="40000"/>
                    <a:lumOff val="60000"/>
                  </a:schemeClr>
                </a:solidFill>
              </a:rPr>
              <a:t>JUDR. KLÁRA KOŘÍNKOVÁ, PH.D., ADVOKÁTKA, Praha 2;</a:t>
            </a:r>
          </a:p>
          <a:p>
            <a:pPr>
              <a:lnSpc>
                <a:spcPct val="90000"/>
              </a:lnSpc>
            </a:pPr>
            <a:r>
              <a:rPr lang="cs-CZ" dirty="0" err="1">
                <a:solidFill>
                  <a:schemeClr val="tx2">
                    <a:lumMod val="40000"/>
                    <a:lumOff val="60000"/>
                  </a:schemeClr>
                </a:solidFill>
              </a:rPr>
              <a:t>www.ak-korinkova.cz</a:t>
            </a:r>
            <a:endParaRPr lang="cs-CZ" dirty="0">
              <a:solidFill>
                <a:schemeClr val="tx2">
                  <a:lumMod val="40000"/>
                  <a:lumOff val="60000"/>
                </a:schemeClr>
              </a:solidFill>
            </a:endParaRPr>
          </a:p>
        </p:txBody>
      </p:sp>
      <p:pic>
        <p:nvPicPr>
          <p:cNvPr id="4" name="Obrázek 3" descr="Obsah obrázku text&#10;&#10;Popis byl vytvořen automaticky">
            <a:extLst>
              <a:ext uri="{FF2B5EF4-FFF2-40B4-BE49-F238E27FC236}">
                <a16:creationId xmlns:a16="http://schemas.microsoft.com/office/drawing/2014/main" id="{B8139CEF-4945-7929-ECFD-68E4DD3BC3B2}"/>
              </a:ext>
            </a:extLst>
          </p:cNvPr>
          <p:cNvPicPr>
            <a:picLocks noChangeAspect="1"/>
          </p:cNvPicPr>
          <p:nvPr/>
        </p:nvPicPr>
        <p:blipFill>
          <a:blip r:embed="rId6"/>
          <a:stretch>
            <a:fillRect/>
          </a:stretch>
        </p:blipFill>
        <p:spPr>
          <a:xfrm>
            <a:off x="7203354" y="3198222"/>
            <a:ext cx="2936836" cy="690156"/>
          </a:xfrm>
          <a:prstGeom prst="rect">
            <a:avLst/>
          </a:prstGeom>
          <a:effectLst/>
        </p:spPr>
      </p:pic>
    </p:spTree>
    <p:extLst>
      <p:ext uri="{BB962C8B-B14F-4D97-AF65-F5344CB8AC3E}">
        <p14:creationId xmlns:p14="http://schemas.microsoft.com/office/powerpoint/2010/main" val="217406917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44116E-BB41-6048-2542-AD16321FB4A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5B82AE6-607D-76CD-E4DD-0C8F58EBF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B791F7DF-04F2-63A5-A8A8-D70855257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F6F3D18B-D40C-7EEA-1ADB-8A6EF75A3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657A5B7-03C3-6FF8-7DA1-E1781F5AA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07EA6B78-77BC-1910-B365-0C4FB4067221}"/>
              </a:ext>
            </a:extLst>
          </p:cNvPr>
          <p:cNvSpPr>
            <a:spLocks noGrp="1"/>
          </p:cNvSpPr>
          <p:nvPr>
            <p:ph type="title"/>
          </p:nvPr>
        </p:nvSpPr>
        <p:spPr>
          <a:xfrm>
            <a:off x="1103312" y="452718"/>
            <a:ext cx="8947522" cy="1400530"/>
          </a:xfrm>
        </p:spPr>
        <p:txBody>
          <a:bodyPr anchor="ctr">
            <a:normAutofit/>
          </a:bodyPr>
          <a:lstStyle/>
          <a:p>
            <a:r>
              <a:rPr lang="cs-CZ" b="1">
                <a:solidFill>
                  <a:srgbClr val="FFFFFF"/>
                </a:solidFill>
                <a:latin typeface="Arial" panose="020B0604020202020204" pitchFamily="34" charset="0"/>
                <a:cs typeface="Arial" panose="020B0604020202020204" pitchFamily="34" charset="0"/>
              </a:rPr>
              <a:t>Námitka podjatosti</a:t>
            </a:r>
          </a:p>
        </p:txBody>
      </p:sp>
      <p:sp>
        <p:nvSpPr>
          <p:cNvPr id="3" name="Zástupný obsah 2">
            <a:extLst>
              <a:ext uri="{FF2B5EF4-FFF2-40B4-BE49-F238E27FC236}">
                <a16:creationId xmlns:a16="http://schemas.microsoft.com/office/drawing/2014/main" id="{BBAF5E2C-A0AA-D28A-CDDC-6D66A8999D67}"/>
              </a:ext>
            </a:extLst>
          </p:cNvPr>
          <p:cNvSpPr>
            <a:spLocks noGrp="1"/>
          </p:cNvSpPr>
          <p:nvPr>
            <p:ph idx="1"/>
          </p:nvPr>
        </p:nvSpPr>
        <p:spPr>
          <a:xfrm>
            <a:off x="1103312" y="2763520"/>
            <a:ext cx="8946541" cy="3484879"/>
          </a:xfrm>
        </p:spPr>
        <p:txBody>
          <a:bodyPr>
            <a:normAutofit fontScale="85000" lnSpcReduction="20000"/>
          </a:bodyPr>
          <a:lstStyle/>
          <a:p>
            <a:r>
              <a:rPr lang="cs-CZ" sz="2100" b="1" dirty="0">
                <a:latin typeface="Arial" panose="020B0604020202020204" pitchFamily="34" charset="0"/>
                <a:cs typeface="Arial" panose="020B0604020202020204" pitchFamily="34" charset="0"/>
              </a:rPr>
              <a:t>II. ÚS 741/2021 ze dne 2.8.2021</a:t>
            </a:r>
          </a:p>
          <a:p>
            <a:endParaRPr lang="cs-CZ" sz="2100" dirty="0">
              <a:latin typeface="Arial" panose="020B0604020202020204" pitchFamily="34" charset="0"/>
              <a:cs typeface="Arial" panose="020B0604020202020204" pitchFamily="34" charset="0"/>
            </a:endParaRPr>
          </a:p>
          <a:p>
            <a:pPr marL="0" indent="0">
              <a:buNone/>
            </a:pPr>
            <a:r>
              <a:rPr lang="cs-CZ" sz="2100" dirty="0">
                <a:latin typeface="Arial" panose="020B0604020202020204" pitchFamily="34" charset="0"/>
                <a:cs typeface="Arial" panose="020B0604020202020204" pitchFamily="34" charset="0"/>
              </a:rPr>
              <a:t>	- pro posouzení námitky podjatosti mohou mít význam i pouhá zdání;</a:t>
            </a:r>
          </a:p>
          <a:p>
            <a:pPr marL="0" indent="0">
              <a:buNone/>
            </a:pPr>
            <a:r>
              <a:rPr lang="cs-CZ" sz="2100" dirty="0">
                <a:latin typeface="Arial" panose="020B0604020202020204" pitchFamily="34" charset="0"/>
                <a:cs typeface="Arial" panose="020B0604020202020204" pitchFamily="34" charset="0"/>
              </a:rPr>
              <a:t>	Lze mít pochybnosti o podjatosti </a:t>
            </a:r>
          </a:p>
          <a:p>
            <a:pPr marL="0" indent="0">
              <a:buNone/>
            </a:pPr>
            <a:endParaRPr lang="cs-CZ" sz="2100" dirty="0">
              <a:latin typeface="Arial" panose="020B0604020202020204" pitchFamily="34" charset="0"/>
              <a:cs typeface="Arial" panose="020B0604020202020204" pitchFamily="34" charset="0"/>
            </a:endParaRPr>
          </a:p>
          <a:p>
            <a:r>
              <a:rPr lang="cs-CZ" sz="2100" dirty="0">
                <a:latin typeface="Arial" panose="020B0604020202020204" pitchFamily="34" charset="0"/>
                <a:cs typeface="Arial" panose="020B0604020202020204" pitchFamily="34" charset="0"/>
              </a:rPr>
              <a:t>- subjektivní a objektivní testu, kdy při subjektivním testu se má zjišťovat osobní přesvědčení nebo zájem příslušného soudce. </a:t>
            </a:r>
            <a:r>
              <a:rPr lang="cs-CZ" sz="2100" b="1" dirty="0">
                <a:latin typeface="Arial" panose="020B0604020202020204" pitchFamily="34" charset="0"/>
                <a:cs typeface="Arial" panose="020B0604020202020204" pitchFamily="34" charset="0"/>
              </a:rPr>
              <a:t>V rámci objektivního testu se zkoumá, zda osoba soudce poskytuje dostatečné záruky, vylučující jakoukoli oprávněnou pochybnost o jeho nestrannosti (rozsudek </a:t>
            </a:r>
            <a:r>
              <a:rPr lang="cs-CZ" sz="2100" b="1" dirty="0" err="1">
                <a:latin typeface="Arial" panose="020B0604020202020204" pitchFamily="34" charset="0"/>
                <a:cs typeface="Arial" panose="020B0604020202020204" pitchFamily="34" charset="0"/>
              </a:rPr>
              <a:t>ESLP</a:t>
            </a:r>
            <a:r>
              <a:rPr lang="cs-CZ" sz="2100" b="1" dirty="0">
                <a:latin typeface="Arial" panose="020B0604020202020204" pitchFamily="34" charset="0"/>
                <a:cs typeface="Arial" panose="020B0604020202020204" pitchFamily="34" charset="0"/>
              </a:rPr>
              <a:t> ve věci </a:t>
            </a:r>
            <a:r>
              <a:rPr lang="cs-CZ" sz="2100" b="1" dirty="0" err="1">
                <a:latin typeface="Arial" panose="020B0604020202020204" pitchFamily="34" charset="0"/>
                <a:cs typeface="Arial" panose="020B0604020202020204" pitchFamily="34" charset="0"/>
              </a:rPr>
              <a:t>Chmelíř</a:t>
            </a:r>
            <a:r>
              <a:rPr lang="cs-CZ" sz="2100" b="1" dirty="0">
                <a:latin typeface="Arial" panose="020B0604020202020204" pitchFamily="34" charset="0"/>
                <a:cs typeface="Arial" panose="020B0604020202020204" pitchFamily="34" charset="0"/>
              </a:rPr>
              <a:t> proti České republice ze dne 7.6.2005, stížnost č. 64935/01, § 55). </a:t>
            </a:r>
            <a:endParaRPr lang="cs-CZ" sz="2100" dirty="0">
              <a:latin typeface="Arial" panose="020B0604020202020204" pitchFamily="34" charset="0"/>
              <a:cs typeface="Arial" panose="020B0604020202020204" pitchFamily="34" charset="0"/>
            </a:endParaRPr>
          </a:p>
          <a:p>
            <a:r>
              <a:rPr lang="cs-CZ" sz="2100" dirty="0">
                <a:latin typeface="Arial" panose="020B0604020202020204" pitchFamily="34" charset="0"/>
                <a:cs typeface="Arial" panose="020B0604020202020204" pitchFamily="34" charset="0"/>
              </a:rPr>
              <a:t> </a:t>
            </a:r>
          </a:p>
          <a:p>
            <a:pPr marL="0" indent="0">
              <a:buNone/>
            </a:pPr>
            <a:endParaRPr lang="cs-CZ"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07487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9B8F6D-A413-F27F-7064-DE8949F0738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39B0483-F26B-6148-F21E-DAAAD3B66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9FCF119-5FA3-F24E-0FE3-852FCE637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2794BAD5-9F9B-2213-AF97-652441130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4C64F987-6A6F-69DE-4EB6-A673EE75C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95E87C59-CC95-81C5-4B8C-7ED16EB81E76}"/>
              </a:ext>
            </a:extLst>
          </p:cNvPr>
          <p:cNvSpPr>
            <a:spLocks noGrp="1"/>
          </p:cNvSpPr>
          <p:nvPr>
            <p:ph type="title"/>
          </p:nvPr>
        </p:nvSpPr>
        <p:spPr>
          <a:xfrm>
            <a:off x="1103312" y="452718"/>
            <a:ext cx="8947522" cy="1400530"/>
          </a:xfrm>
        </p:spPr>
        <p:txBody>
          <a:bodyPr anchor="ctr">
            <a:normAutofit/>
          </a:bodyPr>
          <a:lstStyle/>
          <a:p>
            <a:r>
              <a:rPr lang="cs-CZ" b="1" dirty="0">
                <a:solidFill>
                  <a:srgbClr val="FFFFFF"/>
                </a:solidFill>
                <a:latin typeface="Arial" panose="020B0604020202020204" pitchFamily="34" charset="0"/>
                <a:cs typeface="Arial" panose="020B0604020202020204" pitchFamily="34" charset="0"/>
              </a:rPr>
              <a:t>Způsobilost účastníka</a:t>
            </a:r>
          </a:p>
        </p:txBody>
      </p:sp>
      <p:sp>
        <p:nvSpPr>
          <p:cNvPr id="3" name="Zástupný obsah 2">
            <a:extLst>
              <a:ext uri="{FF2B5EF4-FFF2-40B4-BE49-F238E27FC236}">
                <a16:creationId xmlns:a16="http://schemas.microsoft.com/office/drawing/2014/main" id="{0887635C-22C9-BE46-B314-0C3FA45933BF}"/>
              </a:ext>
            </a:extLst>
          </p:cNvPr>
          <p:cNvSpPr>
            <a:spLocks noGrp="1"/>
          </p:cNvSpPr>
          <p:nvPr>
            <p:ph idx="1"/>
          </p:nvPr>
        </p:nvSpPr>
        <p:spPr>
          <a:xfrm>
            <a:off x="1103312" y="2763520"/>
            <a:ext cx="8946541" cy="3484879"/>
          </a:xfrm>
        </p:spPr>
        <p:txBody>
          <a:bodyPr>
            <a:normAutofit/>
          </a:bodyPr>
          <a:lstStyle/>
          <a:p>
            <a:r>
              <a:rPr lang="cs-CZ" dirty="0">
                <a:latin typeface="Arial" panose="020B0604020202020204" pitchFamily="34" charset="0"/>
                <a:cs typeface="Arial" panose="020B0604020202020204" pitchFamily="34" charset="0"/>
              </a:rPr>
              <a:t>Účastníci mají v občanském soudním řízení rovné postavení. Mají právo jednat před soudem ve své mateřštině. Soud je povinen zajistit jim stejné možnosti k uplatnění jejich práv. </a:t>
            </a:r>
          </a:p>
          <a:p>
            <a:r>
              <a:rPr lang="cs-CZ" b="1" dirty="0">
                <a:latin typeface="Arial" panose="020B0604020202020204" pitchFamily="34" charset="0"/>
                <a:cs typeface="Arial" panose="020B0604020202020204" pitchFamily="34" charset="0"/>
              </a:rPr>
              <a:t>Nález </a:t>
            </a:r>
            <a:r>
              <a:rPr lang="pl-PL" b="1" dirty="0"/>
              <a:t>II.ÚS 186/05 ze dne 8. 8. 2005</a:t>
            </a:r>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Účastníku, jehož mateřštinou je jiný než český jazyk, soud ustanoví tlumočníka, jakmile taková potřeba vyjde v řízení najevo. Totéž platí, jde-li o ustanovení tlumočníka účastníku, s nímž se nelze dorozumět jinak než některým z komunikačních systémů neslyšících a hluchoslepých osob.</a:t>
            </a:r>
          </a:p>
          <a:p>
            <a:pPr marL="0" indent="0">
              <a:buNone/>
            </a:pPr>
            <a:endParaRPr lang="cs-CZ"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7972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40BF61-6AF4-D76F-0DDD-E0B1CD80261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5DD8C46-5A76-B836-172F-033F8012D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D40879AB-D3E9-89B3-B7D2-6E35A07B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06E9A3EE-4C93-F523-08F0-E70CB0AD8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DB8E41A9-E95A-35A5-29F0-8EE50A702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BB513997-775E-B45A-8547-D7D43ED99A62}"/>
              </a:ext>
            </a:extLst>
          </p:cNvPr>
          <p:cNvSpPr>
            <a:spLocks noGrp="1"/>
          </p:cNvSpPr>
          <p:nvPr>
            <p:ph type="title"/>
          </p:nvPr>
        </p:nvSpPr>
        <p:spPr>
          <a:xfrm>
            <a:off x="1103312" y="452718"/>
            <a:ext cx="8947522" cy="1400530"/>
          </a:xfrm>
        </p:spPr>
        <p:txBody>
          <a:bodyPr anchor="ctr">
            <a:normAutofit/>
          </a:bodyPr>
          <a:lstStyle/>
          <a:p>
            <a:r>
              <a:rPr lang="cs-CZ" b="1" dirty="0">
                <a:solidFill>
                  <a:srgbClr val="FFFFFF"/>
                </a:solidFill>
                <a:latin typeface="Arial" panose="020B0604020202020204" pitchFamily="34" charset="0"/>
                <a:cs typeface="Arial" panose="020B0604020202020204" pitchFamily="34" charset="0"/>
              </a:rPr>
              <a:t>Zastoupení účastníka</a:t>
            </a:r>
          </a:p>
        </p:txBody>
      </p:sp>
      <p:sp>
        <p:nvSpPr>
          <p:cNvPr id="3" name="Zástupný obsah 2">
            <a:extLst>
              <a:ext uri="{FF2B5EF4-FFF2-40B4-BE49-F238E27FC236}">
                <a16:creationId xmlns:a16="http://schemas.microsoft.com/office/drawing/2014/main" id="{CE9A5BF1-7E0D-C3A5-7021-9BE575A0C846}"/>
              </a:ext>
            </a:extLst>
          </p:cNvPr>
          <p:cNvSpPr>
            <a:spLocks noGrp="1"/>
          </p:cNvSpPr>
          <p:nvPr>
            <p:ph idx="1"/>
          </p:nvPr>
        </p:nvSpPr>
        <p:spPr>
          <a:xfrm>
            <a:off x="1103312" y="2763520"/>
            <a:ext cx="8946541" cy="3484879"/>
          </a:xfrm>
        </p:spPr>
        <p:txBody>
          <a:bodyPr>
            <a:normAutofit/>
          </a:bodyPr>
          <a:lstStyle/>
          <a:p>
            <a:r>
              <a:rPr lang="cs-CZ" sz="1800" b="1" dirty="0">
                <a:latin typeface="Arial" panose="020B0604020202020204" pitchFamily="34" charset="0"/>
                <a:cs typeface="Arial" panose="020B0604020202020204" pitchFamily="34" charset="0"/>
              </a:rPr>
              <a:t>1. na základě zákona</a:t>
            </a:r>
          </a:p>
          <a:p>
            <a:r>
              <a:rPr lang="cs-CZ" sz="1800" dirty="0">
                <a:latin typeface="Arial" panose="020B0604020202020204" pitchFamily="34" charset="0"/>
                <a:cs typeface="Arial" panose="020B0604020202020204" pitchFamily="34" charset="0"/>
              </a:rPr>
              <a:t>Fyzická osoba, která nemůže před soudem jednat samostatně, musí být zastoupena svým zákonným zástupcem nebo opatrovníkem.</a:t>
            </a:r>
          </a:p>
          <a:p>
            <a:endParaRPr lang="cs-CZ" sz="1800" b="1" dirty="0">
              <a:latin typeface="Arial" panose="020B0604020202020204" pitchFamily="34" charset="0"/>
              <a:cs typeface="Arial" panose="020B0604020202020204" pitchFamily="34" charset="0"/>
            </a:endParaRPr>
          </a:p>
          <a:p>
            <a:r>
              <a:rPr lang="cs-CZ" sz="1800" dirty="0">
                <a:latin typeface="Arial" panose="020B0604020202020204" pitchFamily="34" charset="0"/>
                <a:cs typeface="Arial" panose="020B0604020202020204" pitchFamily="34" charset="0"/>
              </a:rPr>
              <a:t>Vyžadují-li to okolnosti případu, může předseda senátu rozhodnout, že fyzická osoba, která není plně svéprávná, musí být v řízení zastoupena svým zákonným zástupcem nebo opatrovníkem, i když jde o věc, v níž by jinak mohla jednat samostatně.</a:t>
            </a:r>
          </a:p>
          <a:p>
            <a:pPr marL="0" indent="0">
              <a:buNone/>
            </a:pPr>
            <a:endParaRPr lang="cs-CZ"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13947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4B7CD7-90FB-1CAD-5E97-17BDCDDAB3C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D136523-F0C5-8A36-0848-A907AA519E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6098723-AF33-24B6-8280-78674EF0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15D29165-5C14-320F-996F-C0AE259BE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92976031-91CA-8C17-B48A-99D7AF918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E708D96F-87DE-FB44-C41F-3FE04EE9B7BC}"/>
              </a:ext>
            </a:extLst>
          </p:cNvPr>
          <p:cNvSpPr>
            <a:spLocks noGrp="1"/>
          </p:cNvSpPr>
          <p:nvPr>
            <p:ph type="title"/>
          </p:nvPr>
        </p:nvSpPr>
        <p:spPr>
          <a:xfrm>
            <a:off x="1103312" y="452718"/>
            <a:ext cx="8947522" cy="1400530"/>
          </a:xfrm>
        </p:spPr>
        <p:txBody>
          <a:bodyPr anchor="ctr">
            <a:normAutofit/>
          </a:bodyPr>
          <a:lstStyle/>
          <a:p>
            <a:r>
              <a:rPr lang="cs-CZ" b="1" dirty="0">
                <a:solidFill>
                  <a:srgbClr val="FFFFFF"/>
                </a:solidFill>
                <a:latin typeface="Arial" panose="020B0604020202020204" pitchFamily="34" charset="0"/>
                <a:cs typeface="Arial" panose="020B0604020202020204" pitchFamily="34" charset="0"/>
              </a:rPr>
              <a:t>Zastoupení účastníka</a:t>
            </a:r>
          </a:p>
        </p:txBody>
      </p:sp>
      <p:sp>
        <p:nvSpPr>
          <p:cNvPr id="3" name="Zástupný obsah 2">
            <a:extLst>
              <a:ext uri="{FF2B5EF4-FFF2-40B4-BE49-F238E27FC236}">
                <a16:creationId xmlns:a16="http://schemas.microsoft.com/office/drawing/2014/main" id="{E297DA4F-8AD0-7EBA-E1EB-9EFBD4CCAE19}"/>
              </a:ext>
            </a:extLst>
          </p:cNvPr>
          <p:cNvSpPr>
            <a:spLocks noGrp="1"/>
          </p:cNvSpPr>
          <p:nvPr>
            <p:ph idx="1"/>
          </p:nvPr>
        </p:nvSpPr>
        <p:spPr>
          <a:xfrm>
            <a:off x="1103312" y="2763520"/>
            <a:ext cx="8946541" cy="3484879"/>
          </a:xfrm>
        </p:spPr>
        <p:txBody>
          <a:bodyPr>
            <a:normAutofit fontScale="92500" lnSpcReduction="20000"/>
          </a:bodyPr>
          <a:lstStyle/>
          <a:p>
            <a:r>
              <a:rPr lang="cs-CZ" sz="1800" b="1" dirty="0">
                <a:latin typeface="Arial" panose="020B0604020202020204" pitchFamily="34" charset="0"/>
                <a:cs typeface="Arial" panose="020B0604020202020204" pitchFamily="34" charset="0"/>
              </a:rPr>
              <a:t>2. na základě plné moci</a:t>
            </a:r>
          </a:p>
          <a:p>
            <a:endParaRPr lang="cs-CZ" sz="1800" dirty="0">
              <a:latin typeface="Arial" panose="020B0604020202020204" pitchFamily="34" charset="0"/>
              <a:cs typeface="Arial" panose="020B0604020202020204" pitchFamily="34" charset="0"/>
            </a:endParaRPr>
          </a:p>
          <a:p>
            <a:r>
              <a:rPr lang="cs-CZ" sz="1900" dirty="0">
                <a:latin typeface="Arial" panose="020B0604020202020204" pitchFamily="34" charset="0"/>
                <a:cs typeface="Arial" panose="020B0604020202020204" pitchFamily="34" charset="0"/>
              </a:rPr>
              <a:t>Účastník se může dát v řízení zastupovat zástupcem, jejž si zvolí.</a:t>
            </a:r>
          </a:p>
          <a:p>
            <a:r>
              <a:rPr lang="cs-CZ" sz="1900" dirty="0">
                <a:latin typeface="Arial" panose="020B0604020202020204" pitchFamily="34" charset="0"/>
                <a:cs typeface="Arial" panose="020B0604020202020204" pitchFamily="34" charset="0"/>
              </a:rPr>
              <a:t>Zástupcem si účastník může vždy zvolit advokáta. Advokátu lze udělit pouze plnou moc pro celé řízení (dále jen "procesní plná moc").</a:t>
            </a:r>
          </a:p>
          <a:p>
            <a:r>
              <a:rPr lang="cs-CZ" sz="1900" dirty="0">
                <a:latin typeface="Arial" panose="020B0604020202020204" pitchFamily="34" charset="0"/>
                <a:cs typeface="Arial" panose="020B0604020202020204" pitchFamily="34" charset="0"/>
              </a:rPr>
              <a:t>Advokát je oprávněn dát se zastupovat jiným advokátem nebo, s výjimkou případů, v nichž je zastoupení advokátem podle tohoto zákona povinné, advokátním koncipientem nebo svým zaměstnancem. </a:t>
            </a:r>
          </a:p>
          <a:p>
            <a:r>
              <a:rPr lang="cs-CZ" sz="1900" b="1" dirty="0">
                <a:latin typeface="Arial" panose="020B0604020202020204" pitchFamily="34" charset="0"/>
                <a:cs typeface="Arial" panose="020B0604020202020204" pitchFamily="34" charset="0"/>
              </a:rPr>
              <a:t>Procesní plnou moc nelze omezit. Zástupce, jemuž byla tato plná moc udělena, je oprávněn ke všem úkonům, které může v řízení učinit účastník.</a:t>
            </a:r>
          </a:p>
          <a:p>
            <a:r>
              <a:rPr lang="cs-CZ" sz="1900" dirty="0">
                <a:latin typeface="Arial" panose="020B0604020202020204" pitchFamily="34" charset="0"/>
                <a:cs typeface="Arial" panose="020B0604020202020204" pitchFamily="34" charset="0"/>
              </a:rPr>
              <a:t>Plná moc pro určité úkony opravňuje k zastupování jen při těch úkonech, které byly v plné moci výslovně uvedeny.</a:t>
            </a:r>
          </a:p>
          <a:p>
            <a:endParaRPr lang="cs-CZ" sz="1900" dirty="0">
              <a:latin typeface="Arial" panose="020B0604020202020204" pitchFamily="34" charset="0"/>
              <a:cs typeface="Arial" panose="020B0604020202020204" pitchFamily="34" charset="0"/>
            </a:endParaRPr>
          </a:p>
          <a:p>
            <a:endParaRPr lang="cs-CZ" sz="1800" dirty="0">
              <a:latin typeface="Arial" panose="020B0604020202020204" pitchFamily="34" charset="0"/>
              <a:cs typeface="Arial" panose="020B0604020202020204" pitchFamily="34" charset="0"/>
            </a:endParaRPr>
          </a:p>
          <a:p>
            <a:endParaRPr lang="cs-CZ" sz="1800" b="1" dirty="0">
              <a:latin typeface="Arial" panose="020B0604020202020204" pitchFamily="34" charset="0"/>
              <a:cs typeface="Arial" panose="020B0604020202020204" pitchFamily="34" charset="0"/>
            </a:endParaRPr>
          </a:p>
          <a:p>
            <a:pPr marL="0" indent="0">
              <a:buNone/>
            </a:pPr>
            <a:endParaRPr lang="cs-CZ"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1033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87A338-1B4A-027E-92F6-92B1BA6BC80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1B6EA40-F62F-7D8D-444A-5A7F91D75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56184D3-6709-ED77-3DE7-B673E0F77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B8CC10BD-B1F2-57E5-16DA-60636116E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CA104039-D884-F419-81DD-BCE925277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F27EFFBC-B913-57A1-8F8B-A02B71ECFC96}"/>
              </a:ext>
            </a:extLst>
          </p:cNvPr>
          <p:cNvSpPr>
            <a:spLocks noGrp="1"/>
          </p:cNvSpPr>
          <p:nvPr>
            <p:ph type="title"/>
          </p:nvPr>
        </p:nvSpPr>
        <p:spPr>
          <a:xfrm>
            <a:off x="1103312" y="452718"/>
            <a:ext cx="8947522" cy="1400530"/>
          </a:xfrm>
        </p:spPr>
        <p:txBody>
          <a:bodyPr anchor="ctr">
            <a:normAutofit/>
          </a:bodyPr>
          <a:lstStyle/>
          <a:p>
            <a:r>
              <a:rPr lang="cs-CZ" b="1" dirty="0">
                <a:solidFill>
                  <a:srgbClr val="FFFFFF"/>
                </a:solidFill>
                <a:latin typeface="Arial" panose="020B0604020202020204" pitchFamily="34" charset="0"/>
                <a:cs typeface="Arial" panose="020B0604020202020204" pitchFamily="34" charset="0"/>
              </a:rPr>
              <a:t>Zastoupení účastníka</a:t>
            </a:r>
          </a:p>
        </p:txBody>
      </p:sp>
      <p:sp>
        <p:nvSpPr>
          <p:cNvPr id="3" name="Zástupný obsah 2">
            <a:extLst>
              <a:ext uri="{FF2B5EF4-FFF2-40B4-BE49-F238E27FC236}">
                <a16:creationId xmlns:a16="http://schemas.microsoft.com/office/drawing/2014/main" id="{0D8024CC-7A7F-F9C5-FEC8-84E1E77657E2}"/>
              </a:ext>
            </a:extLst>
          </p:cNvPr>
          <p:cNvSpPr>
            <a:spLocks noGrp="1"/>
          </p:cNvSpPr>
          <p:nvPr>
            <p:ph idx="1"/>
          </p:nvPr>
        </p:nvSpPr>
        <p:spPr>
          <a:xfrm>
            <a:off x="1103312" y="2763520"/>
            <a:ext cx="8946541" cy="3484879"/>
          </a:xfrm>
        </p:spPr>
        <p:txBody>
          <a:bodyPr>
            <a:normAutofit/>
          </a:bodyPr>
          <a:lstStyle/>
          <a:p>
            <a:endParaRPr lang="cs-CZ" sz="1900" dirty="0">
              <a:latin typeface="Arial" panose="020B0604020202020204" pitchFamily="34" charset="0"/>
              <a:cs typeface="Arial" panose="020B0604020202020204" pitchFamily="34" charset="0"/>
            </a:endParaRPr>
          </a:p>
          <a:p>
            <a:r>
              <a:rPr lang="cs-CZ" sz="1800" dirty="0">
                <a:latin typeface="Arial" panose="020B0604020202020204" pitchFamily="34" charset="0"/>
                <a:cs typeface="Arial" panose="020B0604020202020204" pitchFamily="34" charset="0"/>
              </a:rPr>
              <a:t>odpovědnost za poskytnutí právních služeb vůči účastníku nese výlučně advokát, kterému účastník udělil plnou moc; </a:t>
            </a:r>
          </a:p>
          <a:p>
            <a:r>
              <a:rPr lang="cs-CZ" sz="1800" dirty="0">
                <a:latin typeface="Arial" panose="020B0604020202020204" pitchFamily="34" charset="0"/>
                <a:cs typeface="Arial" panose="020B0604020202020204" pitchFamily="34" charset="0"/>
              </a:rPr>
              <a:t>procesní úkony učiněné tzv. substitutem bez dalšího působí vůči účastníku (stejně jako kdyby je učinil advokát), i kdyby případně nerespektoval pokyny advokáta, který ho dalším zastupováním pověřil (zmocnil), neboť jakákoliv vnitřní omezení nebo výhrady udělené v souvislosti s pověřením dalšího zástupce nemají v občanském soudním řízení právní význam.</a:t>
            </a:r>
            <a:br>
              <a:rPr lang="cs-CZ" sz="1800" dirty="0">
                <a:latin typeface="Arial" panose="020B0604020202020204" pitchFamily="34" charset="0"/>
                <a:cs typeface="Arial" panose="020B0604020202020204" pitchFamily="34" charset="0"/>
              </a:rPr>
            </a:br>
            <a:br>
              <a:rPr lang="cs-CZ" sz="1800" dirty="0">
                <a:latin typeface="Arial" panose="020B0604020202020204" pitchFamily="34" charset="0"/>
                <a:cs typeface="Arial" panose="020B0604020202020204" pitchFamily="34" charset="0"/>
              </a:rPr>
            </a:br>
            <a:r>
              <a:rPr lang="cs-CZ" sz="1800" dirty="0">
                <a:latin typeface="Arial" panose="020B0604020202020204" pitchFamily="34" charset="0"/>
                <a:cs typeface="Arial" panose="020B0604020202020204" pitchFamily="34" charset="0"/>
              </a:rPr>
              <a:t>usnesení Nejvyššího soudu </a:t>
            </a:r>
            <a:r>
              <a:rPr lang="cs-CZ" sz="1800" dirty="0" err="1">
                <a:latin typeface="Arial" panose="020B0604020202020204" pitchFamily="34" charset="0"/>
                <a:cs typeface="Arial" panose="020B0604020202020204" pitchFamily="34" charset="0"/>
              </a:rPr>
              <a:t>sp</a:t>
            </a:r>
            <a:r>
              <a:rPr lang="cs-CZ" sz="1800" dirty="0">
                <a:latin typeface="Arial" panose="020B0604020202020204" pitchFamily="34" charset="0"/>
                <a:cs typeface="Arial" panose="020B0604020202020204" pitchFamily="34" charset="0"/>
              </a:rPr>
              <a:t>. zn. </a:t>
            </a:r>
            <a:r>
              <a:rPr lang="cs-CZ" sz="1800" b="1" dirty="0">
                <a:latin typeface="Arial" panose="020B0604020202020204" pitchFamily="34" charset="0"/>
                <a:cs typeface="Arial" panose="020B0604020202020204" pitchFamily="34" charset="0"/>
              </a:rPr>
              <a:t>21 </a:t>
            </a:r>
            <a:r>
              <a:rPr lang="cs-CZ" sz="1800" b="1" dirty="0" err="1">
                <a:latin typeface="Arial" panose="020B0604020202020204" pitchFamily="34" charset="0"/>
                <a:cs typeface="Arial" panose="020B0604020202020204" pitchFamily="34" charset="0"/>
              </a:rPr>
              <a:t>Cdo</a:t>
            </a:r>
            <a:r>
              <a:rPr lang="cs-CZ" sz="1800" b="1" dirty="0">
                <a:latin typeface="Arial" panose="020B0604020202020204" pitchFamily="34" charset="0"/>
                <a:cs typeface="Arial" panose="020B0604020202020204" pitchFamily="34" charset="0"/>
              </a:rPr>
              <a:t> 1307/2007, ze dne 9. 7. 2008</a:t>
            </a:r>
          </a:p>
          <a:p>
            <a:endParaRPr lang="cs-CZ" sz="1900" dirty="0">
              <a:latin typeface="Arial" panose="020B0604020202020204" pitchFamily="34" charset="0"/>
              <a:cs typeface="Arial" panose="020B0604020202020204" pitchFamily="34" charset="0"/>
            </a:endParaRPr>
          </a:p>
          <a:p>
            <a:endParaRPr lang="cs-CZ" sz="1800" dirty="0">
              <a:latin typeface="Arial" panose="020B0604020202020204" pitchFamily="34" charset="0"/>
              <a:cs typeface="Arial" panose="020B0604020202020204" pitchFamily="34" charset="0"/>
            </a:endParaRPr>
          </a:p>
          <a:p>
            <a:endParaRPr lang="cs-CZ" sz="1800" b="1" dirty="0">
              <a:latin typeface="Arial" panose="020B0604020202020204" pitchFamily="34" charset="0"/>
              <a:cs typeface="Arial" panose="020B0604020202020204" pitchFamily="34" charset="0"/>
            </a:endParaRPr>
          </a:p>
          <a:p>
            <a:pPr marL="0" indent="0">
              <a:buNone/>
            </a:pPr>
            <a:endParaRPr lang="cs-CZ"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45922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5B675B-B5FE-1390-4C98-45F35781D7C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F4E4186-296D-2688-66EB-4A3F77251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044A2028-FDF8-BBB6-CCA2-41D7B0E8B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AC36D62A-5961-4C22-FD23-D447DD133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EF345EE6-3839-07D1-FF58-B29638E2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D6E206E1-058E-9E4D-974F-C444D73330FC}"/>
              </a:ext>
            </a:extLst>
          </p:cNvPr>
          <p:cNvSpPr>
            <a:spLocks noGrp="1"/>
          </p:cNvSpPr>
          <p:nvPr>
            <p:ph type="title"/>
          </p:nvPr>
        </p:nvSpPr>
        <p:spPr>
          <a:xfrm>
            <a:off x="1103312" y="452718"/>
            <a:ext cx="8947522" cy="1400530"/>
          </a:xfrm>
        </p:spPr>
        <p:txBody>
          <a:bodyPr anchor="ctr">
            <a:normAutofit/>
          </a:bodyPr>
          <a:lstStyle/>
          <a:p>
            <a:r>
              <a:rPr lang="cs-CZ" b="1" dirty="0">
                <a:solidFill>
                  <a:srgbClr val="FFFFFF"/>
                </a:solidFill>
                <a:latin typeface="Arial" panose="020B0604020202020204" pitchFamily="34" charset="0"/>
                <a:cs typeface="Arial" panose="020B0604020202020204" pitchFamily="34" charset="0"/>
              </a:rPr>
              <a:t>Zastoupení účastníka</a:t>
            </a:r>
          </a:p>
        </p:txBody>
      </p:sp>
      <p:sp>
        <p:nvSpPr>
          <p:cNvPr id="3" name="Zástupný obsah 2">
            <a:extLst>
              <a:ext uri="{FF2B5EF4-FFF2-40B4-BE49-F238E27FC236}">
                <a16:creationId xmlns:a16="http://schemas.microsoft.com/office/drawing/2014/main" id="{243C23E9-8F76-C261-BB39-64C8BBEAB5C0}"/>
              </a:ext>
            </a:extLst>
          </p:cNvPr>
          <p:cNvSpPr>
            <a:spLocks noGrp="1"/>
          </p:cNvSpPr>
          <p:nvPr>
            <p:ph idx="1"/>
          </p:nvPr>
        </p:nvSpPr>
        <p:spPr>
          <a:xfrm>
            <a:off x="1104293" y="2746428"/>
            <a:ext cx="8946541" cy="3484879"/>
          </a:xfrm>
        </p:spPr>
        <p:txBody>
          <a:bodyPr>
            <a:normAutofit/>
          </a:bodyPr>
          <a:lstStyle/>
          <a:p>
            <a:pPr marL="0" indent="0">
              <a:buNone/>
            </a:pPr>
            <a:r>
              <a:rPr lang="cs-CZ" sz="1800" b="1" dirty="0">
                <a:latin typeface="Arial" panose="020B0604020202020204" pitchFamily="34" charset="0"/>
                <a:cs typeface="Arial" panose="020B0604020202020204" pitchFamily="34" charset="0"/>
              </a:rPr>
              <a:t>3. Na základě rozhodnutí</a:t>
            </a:r>
          </a:p>
          <a:p>
            <a:r>
              <a:rPr lang="cs-CZ" sz="1800" dirty="0">
                <a:latin typeface="Arial" panose="020B0604020202020204" pitchFamily="34" charset="0"/>
                <a:cs typeface="Arial" panose="020B0604020202020204" pitchFamily="34" charset="0"/>
              </a:rPr>
              <a:t>Není-li zastoupena fyzická osoba, která jako účastník řízení nemůže před soudem samostatně jednat, ustanoví jí předseda senátu opatrovníka, je-li tu nebezpečí z prodlení. Stejně se postupuje, stanoví-li tak zvláštní předpis.</a:t>
            </a:r>
          </a:p>
          <a:p>
            <a:r>
              <a:rPr lang="cs-CZ" sz="1800" dirty="0">
                <a:latin typeface="Arial" panose="020B0604020202020204" pitchFamily="34" charset="0"/>
                <a:cs typeface="Arial" panose="020B0604020202020204" pitchFamily="34" charset="0"/>
              </a:rPr>
              <a:t> Opatrovníkem  soud jmenuje zpravidla osobu blízkou, případně jinou vhodnou osobu, nebrání-li tomu zvláštní důvody. Advokáta lze jmenovat opatrovníkem, jen jestliže jím nemůže být jmenován někdo jiný. Jinou osobu než advokáta lze jmenovat opatrovníkem, jen jestliže s tím souhlasí. Nerozhodl-li soud jinak, opatrovník ustanovený vystupuje v řízení před soudem prvního stupně, v odvolacím a v dovolacím řízení.</a:t>
            </a:r>
          </a:p>
          <a:p>
            <a:pPr marL="0" indent="0">
              <a:buNone/>
            </a:pPr>
            <a:endParaRPr lang="cs-CZ"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21790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A3B7F9-E420-85AE-CAD5-86278E463CF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FD5F1D4-9E44-C9B6-E1C3-5F045E52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2B0AF61E-36C2-2D76-B64D-BED33E362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FA373EC3-DE53-6C6C-1F7A-DF146D408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4483DA88-EF6A-749A-3812-E05E22C9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3D63A9F4-67B1-70A5-92F9-CB3666F56800}"/>
              </a:ext>
            </a:extLst>
          </p:cNvPr>
          <p:cNvSpPr>
            <a:spLocks noGrp="1"/>
          </p:cNvSpPr>
          <p:nvPr>
            <p:ph type="title"/>
          </p:nvPr>
        </p:nvSpPr>
        <p:spPr>
          <a:xfrm>
            <a:off x="1103312" y="452718"/>
            <a:ext cx="8947522" cy="1400530"/>
          </a:xfrm>
        </p:spPr>
        <p:txBody>
          <a:bodyPr anchor="ctr">
            <a:normAutofit/>
          </a:bodyPr>
          <a:lstStyle/>
          <a:p>
            <a:r>
              <a:rPr lang="cs-CZ" b="1" dirty="0">
                <a:solidFill>
                  <a:srgbClr val="FFFFFF"/>
                </a:solidFill>
                <a:latin typeface="Arial" panose="020B0604020202020204" pitchFamily="34" charset="0"/>
                <a:cs typeface="Arial" panose="020B0604020202020204" pitchFamily="34" charset="0"/>
              </a:rPr>
              <a:t>Zastoupení účastníka</a:t>
            </a:r>
          </a:p>
        </p:txBody>
      </p:sp>
      <p:sp>
        <p:nvSpPr>
          <p:cNvPr id="3" name="Zástupný obsah 2">
            <a:extLst>
              <a:ext uri="{FF2B5EF4-FFF2-40B4-BE49-F238E27FC236}">
                <a16:creationId xmlns:a16="http://schemas.microsoft.com/office/drawing/2014/main" id="{FBE94918-D8F8-C4F5-520A-D5824E519A1A}"/>
              </a:ext>
            </a:extLst>
          </p:cNvPr>
          <p:cNvSpPr>
            <a:spLocks noGrp="1"/>
          </p:cNvSpPr>
          <p:nvPr>
            <p:ph idx="1"/>
          </p:nvPr>
        </p:nvSpPr>
        <p:spPr>
          <a:xfrm>
            <a:off x="1104293" y="2746428"/>
            <a:ext cx="8946541" cy="3484879"/>
          </a:xfrm>
        </p:spPr>
        <p:txBody>
          <a:bodyPr>
            <a:normAutofit/>
          </a:bodyPr>
          <a:lstStyle/>
          <a:p>
            <a:r>
              <a:rPr lang="cs-CZ" sz="1800" dirty="0">
                <a:latin typeface="Arial" panose="020B0604020202020204" pitchFamily="34" charset="0"/>
                <a:cs typeface="Arial" panose="020B0604020202020204" pitchFamily="34" charset="0"/>
              </a:rPr>
              <a:t>- na základě rozhodnutí</a:t>
            </a:r>
          </a:p>
          <a:p>
            <a:r>
              <a:rPr lang="cs-CZ" sz="1800" dirty="0">
                <a:latin typeface="Arial" panose="020B0604020202020204" pitchFamily="34" charset="0"/>
                <a:cs typeface="Arial" panose="020B0604020202020204" pitchFamily="34" charset="0"/>
              </a:rPr>
              <a:t>Účastníku, u něhož jsou předpoklady, aby byl soudem osvobozen od soudních poplatků (§ 138), předseda senátu ustanoví </a:t>
            </a:r>
            <a:r>
              <a:rPr lang="cs-CZ" sz="1800" b="1" dirty="0">
                <a:latin typeface="Arial" panose="020B0604020202020204" pitchFamily="34" charset="0"/>
                <a:cs typeface="Arial" panose="020B0604020202020204" pitchFamily="34" charset="0"/>
              </a:rPr>
              <a:t>na jeho žádost zástupce, jestliže je to nezbytně třeba k ochraně jeho zájmů</a:t>
            </a:r>
            <a:r>
              <a:rPr lang="cs-CZ" sz="1800" dirty="0">
                <a:latin typeface="Arial" panose="020B0604020202020204" pitchFamily="34" charset="0"/>
                <a:cs typeface="Arial" panose="020B0604020202020204" pitchFamily="34" charset="0"/>
              </a:rPr>
              <a:t>. O tom, že může tuto žádost podat, je předseda senátu povinen účastníka poučit.</a:t>
            </a:r>
          </a:p>
          <a:p>
            <a:r>
              <a:rPr lang="cs-CZ" sz="1800" dirty="0">
                <a:latin typeface="Arial" panose="020B0604020202020204" pitchFamily="34" charset="0"/>
                <a:cs typeface="Arial" panose="020B0604020202020204" pitchFamily="34" charset="0"/>
              </a:rPr>
              <a:t>Ustanovený opatrovník nebo jiný zástupce má stejné postavení jako zástupce na základě procesní plné moci. Byl-li opatrovníkem nebo jiným zástupcem ustanoven advokát, má stejné postavení jako advokát, jemuž účastník udělil plnou moc.</a:t>
            </a:r>
          </a:p>
          <a:p>
            <a:r>
              <a:rPr lang="cs-CZ" sz="1800" dirty="0">
                <a:latin typeface="Arial" panose="020B0604020202020204" pitchFamily="34" charset="0"/>
                <a:cs typeface="Arial" panose="020B0604020202020204" pitchFamily="34" charset="0"/>
              </a:rPr>
              <a:t> </a:t>
            </a:r>
          </a:p>
          <a:p>
            <a:pPr marL="0" indent="0">
              <a:buNone/>
            </a:pPr>
            <a:endParaRPr lang="cs-CZ"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92836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latin typeface="+mn-lt"/>
                <a:cs typeface="Arial" panose="020B0604020202020204" pitchFamily="34" charset="0"/>
              </a:rPr>
              <a:t>ZÁKLADNÍ PRAMENY </a:t>
            </a:r>
          </a:p>
        </p:txBody>
      </p:sp>
      <p:sp>
        <p:nvSpPr>
          <p:cNvPr id="3" name="Zástupný symbol pro obsah 2"/>
          <p:cNvSpPr>
            <a:spLocks noGrp="1"/>
          </p:cNvSpPr>
          <p:nvPr>
            <p:ph idx="1"/>
          </p:nvPr>
        </p:nvSpPr>
        <p:spPr>
          <a:xfrm>
            <a:off x="1103312" y="2763520"/>
            <a:ext cx="8946541" cy="3484879"/>
          </a:xfrm>
        </p:spPr>
        <p:txBody>
          <a:bodyPr>
            <a:normAutofit/>
          </a:bodyPr>
          <a:lstStyle/>
          <a:p>
            <a:r>
              <a:rPr lang="cs-CZ" dirty="0">
                <a:latin typeface="Arial" panose="020B0604020202020204" pitchFamily="34" charset="0"/>
                <a:cs typeface="Arial" panose="020B0604020202020204" pitchFamily="34" charset="0"/>
              </a:rPr>
              <a:t>Zák. č. 99/1963 Sb., občanský soudní řád, v platném znění (o.s.ř.)</a:t>
            </a:r>
          </a:p>
          <a:p>
            <a:r>
              <a:rPr lang="cs-CZ" dirty="0">
                <a:latin typeface="Arial" panose="020B0604020202020204" pitchFamily="34" charset="0"/>
                <a:cs typeface="Arial" panose="020B0604020202020204" pitchFamily="34" charset="0"/>
              </a:rPr>
              <a:t>Zák. č. 292/2013 Sb., o zvláštních řízeních soudních, v platném znění (</a:t>
            </a:r>
            <a:r>
              <a:rPr lang="cs-CZ" dirty="0" err="1">
                <a:latin typeface="Arial" panose="020B0604020202020204" pitchFamily="34" charset="0"/>
                <a:cs typeface="Arial" panose="020B0604020202020204" pitchFamily="34" charset="0"/>
              </a:rPr>
              <a:t>z.ř.s</a:t>
            </a:r>
            <a:r>
              <a:rPr lang="cs-CZ" dirty="0">
                <a:latin typeface="Arial" panose="020B0604020202020204" pitchFamily="34" charset="0"/>
                <a:cs typeface="Arial" panose="020B0604020202020204" pitchFamily="34" charset="0"/>
              </a:rPr>
              <a:t>.)</a:t>
            </a:r>
          </a:p>
          <a:p>
            <a:r>
              <a:rPr lang="cs-CZ" dirty="0" err="1">
                <a:latin typeface="Arial" panose="020B0604020202020204" pitchFamily="34" charset="0"/>
                <a:cs typeface="Arial" panose="020B0604020202020204" pitchFamily="34" charset="0"/>
              </a:rPr>
              <a:t>Vyhl</a:t>
            </a:r>
            <a:r>
              <a:rPr lang="cs-CZ" dirty="0">
                <a:latin typeface="Arial" panose="020B0604020202020204" pitchFamily="34" charset="0"/>
                <a:cs typeface="Arial" panose="020B0604020202020204" pitchFamily="34" charset="0"/>
              </a:rPr>
              <a:t>. 37/1992 Sb., o jednacím řádu pro okresní a krajské soudy, v platném znění</a:t>
            </a:r>
          </a:p>
          <a:p>
            <a:r>
              <a:rPr lang="cs-CZ" dirty="0">
                <a:latin typeface="Arial" panose="020B0604020202020204" pitchFamily="34" charset="0"/>
                <a:cs typeface="Arial" panose="020B0604020202020204" pitchFamily="34" charset="0"/>
              </a:rPr>
              <a:t>Zák. č. 85/1996 Sb., o advokacii, v platném znění</a:t>
            </a:r>
          </a:p>
          <a:p>
            <a:r>
              <a:rPr lang="cs-CZ" dirty="0" err="1">
                <a:latin typeface="Arial" panose="020B0604020202020204" pitchFamily="34" charset="0"/>
                <a:cs typeface="Arial" panose="020B0604020202020204" pitchFamily="34" charset="0"/>
              </a:rPr>
              <a:t>Vyhl</a:t>
            </a:r>
            <a:r>
              <a:rPr lang="cs-CZ" dirty="0">
                <a:latin typeface="Arial" panose="020B0604020202020204" pitchFamily="34" charset="0"/>
                <a:cs typeface="Arial" panose="020B0604020202020204" pitchFamily="34" charset="0"/>
              </a:rPr>
              <a:t>. č. 177/1996 Sb., advokátní tarif, v platném znění</a:t>
            </a:r>
          </a:p>
          <a:p>
            <a:pPr marL="0" indent="0">
              <a:buNone/>
            </a:pPr>
            <a:endParaRPr lang="cs-CZ" dirty="0"/>
          </a:p>
        </p:txBody>
      </p:sp>
    </p:spTree>
    <p:extLst>
      <p:ext uri="{BB962C8B-B14F-4D97-AF65-F5344CB8AC3E}">
        <p14:creationId xmlns:p14="http://schemas.microsoft.com/office/powerpoint/2010/main" val="3492943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DC7637-C641-8885-9527-75DE27EB017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8491820-7AE6-ECD8-0BC4-6214C8D80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B3E27EC1-66C3-E743-7940-4F895567D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8223F0EB-0865-5E51-BDDC-4BDA9B0BD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F8579258-8B4F-75C5-27F0-7EBC07A83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15E70058-1714-19C7-B461-D5A102ADBCD7}"/>
              </a:ext>
            </a:extLst>
          </p:cNvPr>
          <p:cNvSpPr>
            <a:spLocks noGrp="1"/>
          </p:cNvSpPr>
          <p:nvPr>
            <p:ph type="title"/>
          </p:nvPr>
        </p:nvSpPr>
        <p:spPr>
          <a:xfrm>
            <a:off x="1103312" y="452718"/>
            <a:ext cx="8947522" cy="1400530"/>
          </a:xfrm>
        </p:spPr>
        <p:txBody>
          <a:bodyPr anchor="ctr">
            <a:normAutofit/>
          </a:bodyPr>
          <a:lstStyle/>
          <a:p>
            <a:r>
              <a:rPr lang="cs-CZ" b="1" dirty="0">
                <a:solidFill>
                  <a:srgbClr val="FFFFFF"/>
                </a:solidFill>
                <a:latin typeface="Arial" panose="020B0604020202020204" pitchFamily="34" charset="0"/>
                <a:cs typeface="Arial" panose="020B0604020202020204" pitchFamily="34" charset="0"/>
              </a:rPr>
              <a:t>Zastoupení účastníka</a:t>
            </a:r>
          </a:p>
        </p:txBody>
      </p:sp>
      <p:sp>
        <p:nvSpPr>
          <p:cNvPr id="3" name="Zástupný obsah 2">
            <a:extLst>
              <a:ext uri="{FF2B5EF4-FFF2-40B4-BE49-F238E27FC236}">
                <a16:creationId xmlns:a16="http://schemas.microsoft.com/office/drawing/2014/main" id="{507E8540-ADA7-61F7-F4C0-270BF3683F86}"/>
              </a:ext>
            </a:extLst>
          </p:cNvPr>
          <p:cNvSpPr>
            <a:spLocks noGrp="1"/>
          </p:cNvSpPr>
          <p:nvPr>
            <p:ph idx="1"/>
          </p:nvPr>
        </p:nvSpPr>
        <p:spPr>
          <a:xfrm>
            <a:off x="1104293" y="2746428"/>
            <a:ext cx="8946541" cy="3484879"/>
          </a:xfrm>
        </p:spPr>
        <p:txBody>
          <a:bodyPr>
            <a:normAutofit fontScale="85000" lnSpcReduction="20000"/>
          </a:bodyPr>
          <a:lstStyle/>
          <a:p>
            <a:r>
              <a:rPr lang="cs-CZ" sz="2100" b="1" dirty="0">
                <a:latin typeface="Arial" panose="020B0604020202020204" pitchFamily="34" charset="0"/>
                <a:cs typeface="Arial" panose="020B0604020202020204" pitchFamily="34" charset="0"/>
              </a:rPr>
              <a:t>Na návrh </a:t>
            </a:r>
            <a:r>
              <a:rPr lang="cs-CZ" sz="2100" dirty="0">
                <a:latin typeface="Arial" panose="020B0604020202020204" pitchFamily="34" charset="0"/>
                <a:cs typeface="Arial" panose="020B0604020202020204" pitchFamily="34" charset="0"/>
              </a:rPr>
              <a:t>může předseda senátu přiznat účastníkovi zčásti </a:t>
            </a:r>
            <a:r>
              <a:rPr lang="cs-CZ" sz="2100" b="1" dirty="0">
                <a:latin typeface="Arial" panose="020B0604020202020204" pitchFamily="34" charset="0"/>
                <a:cs typeface="Arial" panose="020B0604020202020204" pitchFamily="34" charset="0"/>
              </a:rPr>
              <a:t>osvobození od soudních poplatků,</a:t>
            </a:r>
            <a:r>
              <a:rPr lang="cs-CZ" sz="2100" dirty="0">
                <a:latin typeface="Arial" panose="020B0604020202020204" pitchFamily="34" charset="0"/>
                <a:cs typeface="Arial" panose="020B0604020202020204" pitchFamily="34" charset="0"/>
              </a:rPr>
              <a:t> odůvodňují-li to poměry účastníka a nejde-li o svévolné nebo zřejmě bezúspěšné uplatňování nebo bránění práva; přiznat účastníkovi osvobození od soudních poplatků zcela lze pouze výjimečně, jsou-li proto zvlášť závažné důvody, a toto rozhodnutí musí být odůvodněno. Nerozhodne-li předseda senátu jinak, vztahuje se osvobození na celé řízení a má i zpětnou účinnost; poplatky zaplacené před rozhodnutím o osvobození se však nevracejí.</a:t>
            </a:r>
          </a:p>
          <a:p>
            <a:r>
              <a:rPr lang="cs-CZ" sz="2100" dirty="0">
                <a:latin typeface="Arial" panose="020B0604020202020204" pitchFamily="34" charset="0"/>
                <a:cs typeface="Arial" panose="020B0604020202020204" pitchFamily="34" charset="0"/>
              </a:rPr>
              <a:t>Přiznané osvobození předseda senátu kdykoli za řízení odejme, popřípadě i se zpětnou účinností, jestliže se do pravomocného skončení řízení ukáže, že poměry účastníka osvobození neodůvodňují, popřípadě neodůvodňovaly.</a:t>
            </a:r>
          </a:p>
          <a:p>
            <a:r>
              <a:rPr lang="cs-CZ" sz="2100" dirty="0">
                <a:latin typeface="Arial" panose="020B0604020202020204" pitchFamily="34" charset="0"/>
                <a:cs typeface="Arial" panose="020B0604020202020204" pitchFamily="34" charset="0"/>
              </a:rPr>
              <a:t>Byl-li účastníku osvobozenému od soudních poplatků ustanoven zástupce, vztahuje se osvobození v rozsahu, v jakém bylo přiznáno, i na hotové výdaje zástupce a na odměnu za zastupování.</a:t>
            </a:r>
          </a:p>
          <a:p>
            <a:endParaRPr lang="cs-CZ"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07790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endParaRPr lang="cs-CZ" dirty="0">
              <a:solidFill>
                <a:srgbClr val="FFFFFF"/>
              </a:solidFill>
            </a:endParaRPr>
          </a:p>
        </p:txBody>
      </p:sp>
      <p:sp>
        <p:nvSpPr>
          <p:cNvPr id="3" name="Zástupný symbol pro obsah 2"/>
          <p:cNvSpPr>
            <a:spLocks noGrp="1"/>
          </p:cNvSpPr>
          <p:nvPr>
            <p:ph idx="1"/>
          </p:nvPr>
        </p:nvSpPr>
        <p:spPr>
          <a:xfrm>
            <a:off x="1103312" y="2763520"/>
            <a:ext cx="8946541" cy="3484879"/>
          </a:xfrm>
        </p:spPr>
        <p:txBody>
          <a:bodyPr>
            <a:normAutofit/>
          </a:bodyPr>
          <a:lstStyle/>
          <a:p>
            <a:r>
              <a:rPr lang="cs-CZ" dirty="0">
                <a:latin typeface="Arial" panose="020B0604020202020204" pitchFamily="34" charset="0"/>
                <a:cs typeface="Arial" panose="020B0604020202020204" pitchFamily="34" charset="0"/>
              </a:rPr>
              <a:t>SHRNUTÍ - ADVOKÁT ZASTUPUJE A RADÍ </a:t>
            </a:r>
          </a:p>
          <a:p>
            <a:r>
              <a:rPr lang="cs-CZ" dirty="0">
                <a:latin typeface="Arial" panose="020B0604020202020204" pitchFamily="34" charset="0"/>
                <a:cs typeface="Arial" panose="020B0604020202020204" pitchFamily="34" charset="0"/>
              </a:rPr>
              <a:t>zastoupení  - na základě zákona 										(nesvéprávná osoba) – opatrovník; úkony jsou schvalovány soudem </a:t>
            </a:r>
          </a:p>
          <a:p>
            <a:pPr marL="0" indent="0">
              <a:buNone/>
            </a:pPr>
            <a:r>
              <a:rPr lang="cs-CZ" dirty="0">
                <a:latin typeface="Arial" panose="020B0604020202020204" pitchFamily="34" charset="0"/>
                <a:cs typeface="Arial" panose="020B0604020202020204" pitchFamily="34" charset="0"/>
              </a:rPr>
              <a:t>				- na základě plné moci</a:t>
            </a:r>
          </a:p>
          <a:p>
            <a:pPr marL="0" indent="0">
              <a:buNone/>
            </a:pPr>
            <a:r>
              <a:rPr lang="cs-CZ" dirty="0">
                <a:latin typeface="Arial" panose="020B0604020202020204" pitchFamily="34" charset="0"/>
                <a:cs typeface="Arial" panose="020B0604020202020204" pitchFamily="34" charset="0"/>
              </a:rPr>
              <a:t>				( plná moc pro advokáta)</a:t>
            </a:r>
          </a:p>
          <a:p>
            <a:pPr marL="0" indent="0">
              <a:buNone/>
            </a:pPr>
            <a:r>
              <a:rPr lang="cs-CZ" dirty="0">
                <a:latin typeface="Arial" panose="020B0604020202020204" pitchFamily="34" charset="0"/>
                <a:cs typeface="Arial" panose="020B0604020202020204" pitchFamily="34" charset="0"/>
              </a:rPr>
              <a:t>				- na základě rozhodnutí 										(§ 30 o.s.ř.)-  žádost – 												osvobození § 138 o.s.ř.</a:t>
            </a:r>
          </a:p>
        </p:txBody>
      </p:sp>
    </p:spTree>
    <p:extLst>
      <p:ext uri="{BB962C8B-B14F-4D97-AF65-F5344CB8AC3E}">
        <p14:creationId xmlns:p14="http://schemas.microsoft.com/office/powerpoint/2010/main" val="311802875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20" name="Picture 19">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6" name="Rectangle 2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8" name="Rectangle 2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2" name="Freeform: Shape 3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9" name="TextovéPole 8">
            <a:extLst>
              <a:ext uri="{FF2B5EF4-FFF2-40B4-BE49-F238E27FC236}">
                <a16:creationId xmlns:a16="http://schemas.microsoft.com/office/drawing/2014/main" id="{FCEF6977-A411-4AE1-F52C-E968F4106D20}"/>
              </a:ext>
            </a:extLst>
          </p:cNvPr>
          <p:cNvSpPr txBox="1"/>
          <p:nvPr/>
        </p:nvSpPr>
        <p:spPr>
          <a:xfrm>
            <a:off x="1103312" y="2763520"/>
            <a:ext cx="8946541" cy="3484879"/>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dirty="0">
                <a:effectLst/>
                <a:latin typeface="Arial" panose="020B0604020202020204" pitchFamily="34" charset="0"/>
                <a:ea typeface="+mj-ea"/>
                <a:cs typeface="Arial" panose="020B0604020202020204" pitchFamily="34" charset="0"/>
              </a:rPr>
              <a:t>V </a:t>
            </a:r>
            <a:r>
              <a:rPr lang="en-US" dirty="0" err="1">
                <a:effectLst/>
                <a:latin typeface="Arial" panose="020B0604020202020204" pitchFamily="34" charset="0"/>
                <a:ea typeface="+mj-ea"/>
                <a:cs typeface="Arial" panose="020B0604020202020204" pitchFamily="34" charset="0"/>
              </a:rPr>
              <a:t>situaci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kdy</a:t>
            </a:r>
            <a:r>
              <a:rPr lang="en-US" dirty="0">
                <a:effectLst/>
                <a:latin typeface="Arial" panose="020B0604020202020204" pitchFamily="34" charset="0"/>
                <a:ea typeface="+mj-ea"/>
                <a:cs typeface="Arial" panose="020B0604020202020204" pitchFamily="34" charset="0"/>
              </a:rPr>
              <a:t> je </a:t>
            </a:r>
            <a:r>
              <a:rPr lang="en-US" dirty="0" err="1">
                <a:effectLst/>
                <a:latin typeface="Arial" panose="020B0604020202020204" pitchFamily="34" charset="0"/>
                <a:ea typeface="+mj-ea"/>
                <a:cs typeface="Arial" panose="020B0604020202020204" pitchFamily="34" charset="0"/>
              </a:rPr>
              <a:t>dokazováním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mj</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zjištěno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že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žaloba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byla</a:t>
            </a:r>
            <a:r>
              <a:rPr lang="en-US" dirty="0">
                <a:effectLst/>
                <a:latin typeface="Arial" panose="020B0604020202020204" pitchFamily="34" charset="0"/>
                <a:ea typeface="+mj-ea"/>
                <a:cs typeface="Arial" panose="020B0604020202020204" pitchFamily="34" charset="0"/>
              </a:rPr>
              <a:t> v </a:t>
            </a:r>
            <a:r>
              <a:rPr lang="en-US" dirty="0" err="1">
                <a:effectLst/>
                <a:latin typeface="Arial" panose="020B0604020202020204" pitchFamily="34" charset="0"/>
                <a:ea typeface="+mj-ea"/>
                <a:cs typeface="Arial" panose="020B0604020202020204" pitchFamily="34" charset="0"/>
              </a:rPr>
              <a:t>dané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věci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podána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advokátem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základě</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plné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moci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udělené</a:t>
            </a:r>
            <a:r>
              <a:rPr lang="en-US" dirty="0">
                <a:effectLst/>
                <a:latin typeface="Arial" panose="020B0604020202020204" pitchFamily="34" charset="0"/>
                <a:ea typeface="+mj-ea"/>
                <a:cs typeface="Arial" panose="020B0604020202020204" pitchFamily="34" charset="0"/>
              </a:rPr>
              <a:t> mu </a:t>
            </a:r>
            <a:r>
              <a:rPr lang="en-US" dirty="0" err="1">
                <a:effectLst/>
                <a:latin typeface="Arial" panose="020B0604020202020204" pitchFamily="34" charset="0"/>
                <a:ea typeface="+mj-ea"/>
                <a:cs typeface="Arial" panose="020B0604020202020204" pitchFamily="34" charset="0"/>
              </a:rPr>
              <a:t>žalobcem</a:t>
            </a:r>
            <a:r>
              <a:rPr lang="en-US" dirty="0">
                <a:effectLst/>
                <a:latin typeface="Arial" panose="020B0604020202020204" pitchFamily="34" charset="0"/>
                <a:ea typeface="+mj-ea"/>
                <a:cs typeface="Arial" panose="020B0604020202020204" pitchFamily="34" charset="0"/>
              </a:rPr>
              <a:t> v </a:t>
            </a:r>
            <a:r>
              <a:rPr lang="en-US" dirty="0" err="1">
                <a:effectLst/>
                <a:latin typeface="Arial" panose="020B0604020202020204" pitchFamily="34" charset="0"/>
                <a:ea typeface="+mj-ea"/>
                <a:cs typeface="Arial" panose="020B0604020202020204" pitchFamily="34" charset="0"/>
              </a:rPr>
              <a:t>době</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kdy</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již</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tento</a:t>
            </a:r>
            <a:r>
              <a:rPr lang="en-US" dirty="0">
                <a:effectLst/>
                <a:latin typeface="Arial" panose="020B0604020202020204" pitchFamily="34" charset="0"/>
                <a:ea typeface="+mj-ea"/>
                <a:cs typeface="Arial" panose="020B0604020202020204" pitchFamily="34" charset="0"/>
              </a:rPr>
              <a:t> v </a:t>
            </a:r>
            <a:r>
              <a:rPr lang="en-US" dirty="0" err="1">
                <a:effectLst/>
                <a:latin typeface="Arial" panose="020B0604020202020204" pitchFamily="34" charset="0"/>
                <a:ea typeface="+mj-ea"/>
                <a:cs typeface="Arial" panose="020B0604020202020204" pitchFamily="34" charset="0"/>
              </a:rPr>
              <a:t>důsledku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postupující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duševní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choroby</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neměl</a:t>
            </a:r>
            <a:r>
              <a:rPr lang="en-US" dirty="0">
                <a:effectLst/>
                <a:latin typeface="Arial" panose="020B0604020202020204" pitchFamily="34" charset="0"/>
                <a:ea typeface="+mj-ea"/>
                <a:cs typeface="Arial" panose="020B0604020202020204" pitchFamily="34" charset="0"/>
              </a:rPr>
              <a:t> k </a:t>
            </a:r>
            <a:r>
              <a:rPr lang="en-US" dirty="0" err="1">
                <a:effectLst/>
                <a:latin typeface="Arial" panose="020B0604020202020204" pitchFamily="34" charset="0"/>
                <a:ea typeface="+mj-ea"/>
                <a:cs typeface="Arial" panose="020B0604020202020204" pitchFamily="34" charset="0"/>
              </a:rPr>
              <a:t>takovému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právnímu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jednání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dostatečné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ovládací</a:t>
            </a:r>
            <a:r>
              <a:rPr lang="en-US" dirty="0">
                <a:effectLst/>
                <a:latin typeface="Arial" panose="020B0604020202020204" pitchFamily="34" charset="0"/>
                <a:ea typeface="+mj-ea"/>
                <a:cs typeface="Arial" panose="020B0604020202020204" pitchFamily="34" charset="0"/>
              </a:rPr>
              <a:t> a </a:t>
            </a:r>
            <a:r>
              <a:rPr lang="en-US" dirty="0" err="1">
                <a:effectLst/>
                <a:latin typeface="Arial" panose="020B0604020202020204" pitchFamily="34" charset="0"/>
                <a:ea typeface="+mj-ea"/>
                <a:cs typeface="Arial" panose="020B0604020202020204" pitchFamily="34" charset="0"/>
              </a:rPr>
              <a:t>rozpoznávací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schopnosti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nebyla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žaloba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podána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oprávněnou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osobou</a:t>
            </a:r>
            <a:r>
              <a:rPr lang="en-US" dirty="0">
                <a:effectLst/>
                <a:latin typeface="Arial" panose="020B0604020202020204" pitchFamily="34" charset="0"/>
                <a:ea typeface="+mj-ea"/>
                <a:cs typeface="Arial" panose="020B0604020202020204" pitchFamily="34" charset="0"/>
              </a:rPr>
              <a:t> a </a:t>
            </a:r>
            <a:r>
              <a:rPr lang="en-US" dirty="0" err="1">
                <a:effectLst/>
                <a:latin typeface="Arial" panose="020B0604020202020204" pitchFamily="34" charset="0"/>
                <a:ea typeface="+mj-ea"/>
                <a:cs typeface="Arial" panose="020B0604020202020204" pitchFamily="34" charset="0"/>
              </a:rPr>
              <a:t>jí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vyvolané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řízení</a:t>
            </a:r>
            <a:r>
              <a:rPr lang="en-US" dirty="0">
                <a:effectLst/>
                <a:latin typeface="Arial" panose="020B0604020202020204" pitchFamily="34" charset="0"/>
                <a:ea typeface="+mj-ea"/>
                <a:cs typeface="Arial" panose="020B0604020202020204" pitchFamily="34" charset="0"/>
              </a:rPr>
              <a:t> je </a:t>
            </a:r>
            <a:r>
              <a:rPr lang="en-US" dirty="0" err="1">
                <a:effectLst/>
                <a:latin typeface="Arial" panose="020B0604020202020204" pitchFamily="34" charset="0"/>
                <a:ea typeface="+mj-ea"/>
                <a:cs typeface="Arial" panose="020B0604020202020204" pitchFamily="34" charset="0"/>
              </a:rPr>
              <a:t>postiženo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odstranitelným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nedostatkem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podmínek</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řízení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který</a:t>
            </a:r>
            <a:r>
              <a:rPr lang="en-US" dirty="0">
                <a:effectLst/>
                <a:latin typeface="Arial" panose="020B0604020202020204" pitchFamily="34" charset="0"/>
                <a:ea typeface="+mj-ea"/>
                <a:cs typeface="Arial" panose="020B0604020202020204" pitchFamily="34" charset="0"/>
              </a:rPr>
              <a:t> je </a:t>
            </a:r>
            <a:r>
              <a:rPr lang="en-US" dirty="0" err="1">
                <a:effectLst/>
                <a:latin typeface="Arial" panose="020B0604020202020204" pitchFamily="34" charset="0"/>
                <a:ea typeface="+mj-ea"/>
                <a:cs typeface="Arial" panose="020B0604020202020204" pitchFamily="34" charset="0"/>
              </a:rPr>
              <a:t>nutné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odstranit</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dle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ust</a:t>
            </a:r>
            <a:r>
              <a:rPr lang="en-US" dirty="0">
                <a:effectLst/>
                <a:latin typeface="Arial" panose="020B0604020202020204" pitchFamily="34" charset="0"/>
                <a:ea typeface="+mj-ea"/>
                <a:cs typeface="Arial" panose="020B0604020202020204" pitchFamily="34" charset="0"/>
              </a:rPr>
              <a:t>. § 104 </a:t>
            </a:r>
            <a:r>
              <a:rPr lang="en-US" dirty="0" err="1">
                <a:effectLst/>
                <a:latin typeface="Arial" panose="020B0604020202020204" pitchFamily="34" charset="0"/>
                <a:ea typeface="+mj-ea"/>
                <a:cs typeface="Arial" panose="020B0604020202020204" pitchFamily="34" charset="0"/>
              </a:rPr>
              <a:t>odst</a:t>
            </a:r>
            <a:r>
              <a:rPr lang="en-US" dirty="0">
                <a:effectLst/>
                <a:latin typeface="Arial" panose="020B0604020202020204" pitchFamily="34" charset="0"/>
                <a:ea typeface="+mj-ea"/>
                <a:cs typeface="Arial" panose="020B0604020202020204" pitchFamily="34" charset="0"/>
              </a:rPr>
              <a:t>. 1 o. s. ř.) </a:t>
            </a:r>
            <a:r>
              <a:rPr lang="en-US" dirty="0" err="1">
                <a:effectLst/>
                <a:latin typeface="Arial" panose="020B0604020202020204" pitchFamily="34" charset="0"/>
                <a:ea typeface="+mj-ea"/>
                <a:cs typeface="Arial" panose="020B0604020202020204" pitchFamily="34" charset="0"/>
              </a:rPr>
              <a:t>dodatečným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schválením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novým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udělením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plné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moci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advokátovi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opatrovníkem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který</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byl</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bude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žalobci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mezi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tím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ustanoven</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jako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osobě</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pravomocně</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omezené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svéprávnosti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podle</a:t>
            </a:r>
            <a:r>
              <a:rPr lang="en-US" dirty="0">
                <a:effectLst/>
                <a:latin typeface="Arial" panose="020B0604020202020204" pitchFamily="34" charset="0"/>
                <a:ea typeface="+mj-ea"/>
                <a:cs typeface="Arial" panose="020B0604020202020204" pitchFamily="34" charset="0"/>
              </a:rPr>
              <a:t> § 62 o. z. </a:t>
            </a:r>
            <a:r>
              <a:rPr lang="en-US" dirty="0" err="1">
                <a:effectLst/>
                <a:latin typeface="Arial" panose="020B0604020202020204" pitchFamily="34" charset="0"/>
                <a:ea typeface="+mj-ea"/>
                <a:cs typeface="Arial" panose="020B0604020202020204" pitchFamily="34" charset="0"/>
              </a:rPr>
              <a:t>Takový</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úkon</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opatrovníka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není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běžnou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záležitostí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při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správě</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majetku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osoby</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omezené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svéprávnosti</a:t>
            </a:r>
            <a:r>
              <a:rPr lang="en-US" dirty="0">
                <a:effectLst/>
                <a:latin typeface="Arial" panose="020B0604020202020204" pitchFamily="34" charset="0"/>
                <a:ea typeface="+mj-ea"/>
                <a:cs typeface="Arial" panose="020B0604020202020204" pitchFamily="34" charset="0"/>
              </a:rPr>
              <a:t> a </a:t>
            </a:r>
            <a:r>
              <a:rPr lang="en-US" dirty="0" err="1">
                <a:effectLst/>
                <a:latin typeface="Arial" panose="020B0604020202020204" pitchFamily="34" charset="0"/>
                <a:ea typeface="+mj-ea"/>
                <a:cs typeface="Arial" panose="020B0604020202020204" pitchFamily="34" charset="0"/>
              </a:rPr>
              <a:t>vyžaduje</a:t>
            </a:r>
            <a:r>
              <a:rPr lang="en-US" dirty="0">
                <a:effectLst/>
                <a:latin typeface="Arial" panose="020B0604020202020204" pitchFamily="34" charset="0"/>
                <a:ea typeface="+mj-ea"/>
                <a:cs typeface="Arial" panose="020B0604020202020204" pitchFamily="34" charset="0"/>
              </a:rPr>
              <a:t> v </a:t>
            </a:r>
            <a:r>
              <a:rPr lang="en-US" dirty="0" err="1">
                <a:effectLst/>
                <a:latin typeface="Arial" panose="020B0604020202020204" pitchFamily="34" charset="0"/>
                <a:ea typeface="+mj-ea"/>
                <a:cs typeface="Arial" panose="020B0604020202020204" pitchFamily="34" charset="0"/>
              </a:rPr>
              <a:t>režimu</a:t>
            </a:r>
            <a:r>
              <a:rPr lang="en-US" dirty="0">
                <a:effectLst/>
                <a:latin typeface="Arial" panose="020B0604020202020204" pitchFamily="34" charset="0"/>
                <a:ea typeface="+mj-ea"/>
                <a:cs typeface="Arial" panose="020B0604020202020204" pitchFamily="34" charset="0"/>
              </a:rPr>
              <a:t> § 461 </a:t>
            </a:r>
            <a:r>
              <a:rPr lang="en-US" dirty="0" err="1">
                <a:effectLst/>
                <a:latin typeface="Arial" panose="020B0604020202020204" pitchFamily="34" charset="0"/>
                <a:ea typeface="+mj-ea"/>
                <a:cs typeface="Arial" panose="020B0604020202020204" pitchFamily="34" charset="0"/>
              </a:rPr>
              <a:t>odst</a:t>
            </a:r>
            <a:r>
              <a:rPr lang="en-US" dirty="0">
                <a:effectLst/>
                <a:latin typeface="Arial" panose="020B0604020202020204" pitchFamily="34" charset="0"/>
                <a:ea typeface="+mj-ea"/>
                <a:cs typeface="Arial" panose="020B0604020202020204" pitchFamily="34" charset="0"/>
              </a:rPr>
              <a:t>. 1 o. z. </a:t>
            </a:r>
            <a:r>
              <a:rPr lang="en-US" dirty="0" err="1">
                <a:effectLst/>
                <a:latin typeface="Arial" panose="020B0604020202020204" pitchFamily="34" charset="0"/>
                <a:ea typeface="+mj-ea"/>
                <a:cs typeface="Arial" panose="020B0604020202020204" pitchFamily="34" charset="0"/>
              </a:rPr>
              <a:t>schválení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soudu</a:t>
            </a:r>
            <a:r>
              <a:rPr lang="en-US" dirty="0">
                <a:effectLst/>
                <a:latin typeface="Arial" panose="020B0604020202020204" pitchFamily="34" charset="0"/>
                <a:ea typeface="+mj-ea"/>
                <a:cs typeface="Arial" panose="020B0604020202020204" pitchFamily="34" charset="0"/>
              </a:rPr>
              <a:t>.</a:t>
            </a:r>
          </a:p>
          <a:p>
            <a:pPr>
              <a:lnSpc>
                <a:spcPct val="90000"/>
              </a:lnSpc>
              <a:spcBef>
                <a:spcPts val="1000"/>
              </a:spcBef>
              <a:buClr>
                <a:schemeClr val="bg2">
                  <a:lumMod val="40000"/>
                  <a:lumOff val="60000"/>
                </a:schemeClr>
              </a:buClr>
              <a:buSzPct val="80000"/>
              <a:buFont typeface="Wingdings 3" charset="2"/>
              <a:buChar char=""/>
            </a:pPr>
            <a:r>
              <a:rPr lang="en-US" dirty="0" err="1">
                <a:effectLst/>
                <a:latin typeface="Arial" panose="020B0604020202020204" pitchFamily="34" charset="0"/>
                <a:ea typeface="+mj-ea"/>
                <a:cs typeface="Arial" panose="020B0604020202020204" pitchFamily="34" charset="0"/>
              </a:rPr>
              <a:t>Podle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rozsudku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Krajského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soudu</a:t>
            </a:r>
            <a:r>
              <a:rPr lang="en-US" dirty="0">
                <a:effectLst/>
                <a:latin typeface="Arial" panose="020B0604020202020204" pitchFamily="34" charset="0"/>
                <a:ea typeface="+mj-ea"/>
                <a:cs typeface="Arial" panose="020B0604020202020204" pitchFamily="34" charset="0"/>
              </a:rPr>
              <a:t> v </a:t>
            </a:r>
            <a:r>
              <a:rPr lang="en-US" dirty="0" err="1">
                <a:effectLst/>
                <a:latin typeface="Arial" panose="020B0604020202020204" pitchFamily="34" charset="0"/>
                <a:ea typeface="+mj-ea"/>
                <a:cs typeface="Arial" panose="020B0604020202020204" pitchFamily="34" charset="0"/>
              </a:rPr>
              <a:t>Českých</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Budějovicích</a:t>
            </a:r>
            <a:r>
              <a:rPr lang="en-US" dirty="0">
                <a:effectLst/>
                <a:latin typeface="Arial" panose="020B0604020202020204" pitchFamily="34" charset="0"/>
                <a:ea typeface="+mj-ea"/>
                <a:cs typeface="Arial" panose="020B0604020202020204" pitchFamily="34" charset="0"/>
              </a:rPr>
              <a:t> sp. </a:t>
            </a:r>
            <a:r>
              <a:rPr lang="en-US" dirty="0" err="1">
                <a:effectLst/>
                <a:latin typeface="Arial" panose="020B0604020202020204" pitchFamily="34" charset="0"/>
                <a:ea typeface="+mj-ea"/>
                <a:cs typeface="Arial" panose="020B0604020202020204" pitchFamily="34" charset="0"/>
              </a:rPr>
              <a:t>zn</a:t>
            </a:r>
            <a:r>
              <a:rPr lang="en-US" dirty="0">
                <a:effectLst/>
                <a:latin typeface="Arial" panose="020B0604020202020204" pitchFamily="34" charset="0"/>
                <a:ea typeface="+mj-ea"/>
                <a:cs typeface="Arial" panose="020B0604020202020204" pitchFamily="34" charset="0"/>
              </a:rPr>
              <a:t>. 8Co 2033/2015, ze </a:t>
            </a:r>
            <a:r>
              <a:rPr lang="en-US" dirty="0" err="1">
                <a:effectLst/>
                <a:latin typeface="Arial" panose="020B0604020202020204" pitchFamily="34" charset="0"/>
                <a:ea typeface="+mj-ea"/>
                <a:cs typeface="Arial" panose="020B0604020202020204" pitchFamily="34" charset="0"/>
              </a:rPr>
              <a:t>dne</a:t>
            </a:r>
            <a:r>
              <a:rPr lang="en-US" dirty="0">
                <a:effectLst/>
                <a:latin typeface="Arial" panose="020B0604020202020204" pitchFamily="34" charset="0"/>
                <a:ea typeface="+mj-ea"/>
                <a:cs typeface="Arial" panose="020B0604020202020204" pitchFamily="34" charset="0"/>
              </a:rPr>
              <a:t> 7. 1. 2016</a:t>
            </a:r>
          </a:p>
        </p:txBody>
      </p:sp>
    </p:spTree>
    <p:extLst>
      <p:ext uri="{BB962C8B-B14F-4D97-AF65-F5344CB8AC3E}">
        <p14:creationId xmlns:p14="http://schemas.microsoft.com/office/powerpoint/2010/main" val="372406676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Nadpis 1"/>
          <p:cNvSpPr>
            <a:spLocks noGrp="1"/>
          </p:cNvSpPr>
          <p:nvPr>
            <p:ph type="title"/>
          </p:nvPr>
        </p:nvSpPr>
        <p:spPr>
          <a:xfrm>
            <a:off x="648930" y="629267"/>
            <a:ext cx="9252154" cy="1016654"/>
          </a:xfrm>
        </p:spPr>
        <p:txBody>
          <a:bodyPr>
            <a:normAutofit/>
          </a:bodyPr>
          <a:lstStyle/>
          <a:p>
            <a:r>
              <a:rPr lang="cs-CZ">
                <a:solidFill>
                  <a:srgbClr val="EBEBEB"/>
                </a:solidFill>
              </a:rPr>
              <a:t>O.S.Ř.</a:t>
            </a:r>
          </a:p>
        </p:txBody>
      </p:sp>
      <p:sp>
        <p:nvSpPr>
          <p:cNvPr id="21"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2"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cs-CZ"/>
          </a:p>
        </p:txBody>
      </p:sp>
      <p:graphicFrame>
        <p:nvGraphicFramePr>
          <p:cNvPr id="23" name="Zástupný symbol pro obsah 2">
            <a:extLst>
              <a:ext uri="{FF2B5EF4-FFF2-40B4-BE49-F238E27FC236}">
                <a16:creationId xmlns:a16="http://schemas.microsoft.com/office/drawing/2014/main" id="{73A6AD58-616D-085A-43FB-5B1C5A690670}"/>
              </a:ext>
            </a:extLst>
          </p:cNvPr>
          <p:cNvGraphicFramePr>
            <a:graphicFrameLocks noGrp="1"/>
          </p:cNvGraphicFramePr>
          <p:nvPr>
            <p:ph idx="1"/>
            <p:extLst>
              <p:ext uri="{D42A27DB-BD31-4B8C-83A1-F6EECF244321}">
                <p14:modId xmlns:p14="http://schemas.microsoft.com/office/powerpoint/2010/main" val="3338013738"/>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559224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6"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7"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48"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9"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51" name="Rectangle 2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2" name="Rectangle 2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5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54" name="Freeform: Shape 2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55" name="TextovéPole 4">
            <a:extLst>
              <a:ext uri="{FF2B5EF4-FFF2-40B4-BE49-F238E27FC236}">
                <a16:creationId xmlns:a16="http://schemas.microsoft.com/office/drawing/2014/main" id="{54D72824-2097-4FCE-B162-DFC10EB801F4}"/>
              </a:ext>
            </a:extLst>
          </p:cNvPr>
          <p:cNvSpPr txBox="1"/>
          <p:nvPr/>
        </p:nvSpPr>
        <p:spPr>
          <a:xfrm>
            <a:off x="1103312" y="2763520"/>
            <a:ext cx="8946541" cy="348487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dirty="0" err="1">
                <a:latin typeface="Arial" panose="020B0604020202020204" pitchFamily="34" charset="0"/>
                <a:ea typeface="+mj-ea"/>
                <a:cs typeface="Arial" panose="020B0604020202020204" pitchFamily="34" charset="0"/>
              </a:rPr>
              <a:t>Příslušnost</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soudů</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vymezuje</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rozsah</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působnosti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mezi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jednotlivými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soudy</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navzájem</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vztahy</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mezi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nimi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určuje</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tedy</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konkrétní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soud</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který</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bude</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věc</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projednávat</a:t>
            </a:r>
            <a:r>
              <a:rPr lang="en-US" dirty="0">
                <a:latin typeface="Arial" panose="020B0604020202020204" pitchFamily="34" charset="0"/>
                <a:ea typeface="+mj-ea"/>
                <a:cs typeface="Arial" panose="020B0604020202020204" pitchFamily="34" charset="0"/>
              </a:rPr>
              <a:t> a </a:t>
            </a:r>
            <a:r>
              <a:rPr lang="en-US" dirty="0" err="1">
                <a:latin typeface="Arial" panose="020B0604020202020204" pitchFamily="34" charset="0"/>
                <a:ea typeface="+mj-ea"/>
                <a:cs typeface="Arial" panose="020B0604020202020204" pitchFamily="34" charset="0"/>
              </a:rPr>
              <a:t>rozhodovat</a:t>
            </a:r>
            <a:r>
              <a:rPr lang="en-US" dirty="0">
                <a:latin typeface="Arial" panose="020B0604020202020204" pitchFamily="34" charset="0"/>
                <a:ea typeface="+mj-ea"/>
                <a:cs typeface="Arial" panose="020B0604020202020204" pitchFamily="34" charset="0"/>
              </a:rPr>
              <a:t> o </a:t>
            </a:r>
            <a:r>
              <a:rPr lang="en-US" dirty="0" err="1">
                <a:latin typeface="Arial" panose="020B0604020202020204" pitchFamily="34" charset="0"/>
                <a:ea typeface="+mj-ea"/>
                <a:cs typeface="Arial" panose="020B0604020202020204" pitchFamily="34" charset="0"/>
              </a:rPr>
              <a:t>ní</a:t>
            </a:r>
            <a:r>
              <a:rPr lang="en-US" dirty="0">
                <a:latin typeface="Arial" panose="020B0604020202020204" pitchFamily="34" charset="0"/>
                <a:ea typeface="+mj-ea"/>
                <a:cs typeface="Arial" panose="020B0604020202020204" pitchFamily="34" charset="0"/>
              </a:rPr>
              <a:t>.</a:t>
            </a:r>
          </a:p>
          <a:p>
            <a:pPr>
              <a:spcBef>
                <a:spcPts val="1000"/>
              </a:spcBef>
              <a:buClr>
                <a:schemeClr val="bg2">
                  <a:lumMod val="40000"/>
                  <a:lumOff val="60000"/>
                </a:schemeClr>
              </a:buClr>
              <a:buSzPct val="80000"/>
              <a:buFont typeface="Wingdings 3" charset="2"/>
              <a:buChar char=""/>
            </a:pPr>
            <a:r>
              <a:rPr lang="en-US" dirty="0">
                <a:latin typeface="Arial" panose="020B0604020202020204" pitchFamily="34" charset="0"/>
                <a:ea typeface="+mj-ea"/>
                <a:cs typeface="Arial" panose="020B0604020202020204" pitchFamily="34" charset="0"/>
              </a:rPr>
              <a:t> pro </a:t>
            </a:r>
            <a:r>
              <a:rPr lang="en-US" dirty="0" err="1">
                <a:latin typeface="Arial" panose="020B0604020202020204" pitchFamily="34" charset="0"/>
                <a:ea typeface="+mj-ea"/>
                <a:cs typeface="Arial" panose="020B0604020202020204" pitchFamily="34" charset="0"/>
              </a:rPr>
              <a:t>určení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příslušnosti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jsou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až</a:t>
            </a:r>
            <a:r>
              <a:rPr lang="en-US" dirty="0">
                <a:latin typeface="Arial" panose="020B0604020202020204" pitchFamily="34" charset="0"/>
                <a:ea typeface="+mj-ea"/>
                <a:cs typeface="Arial" panose="020B0604020202020204" pitchFamily="34" charset="0"/>
              </a:rPr>
              <a:t> do </a:t>
            </a:r>
            <a:r>
              <a:rPr lang="en-US" dirty="0" err="1">
                <a:latin typeface="Arial" panose="020B0604020202020204" pitchFamily="34" charset="0"/>
                <a:ea typeface="+mj-ea"/>
                <a:cs typeface="Arial" panose="020B0604020202020204" pitchFamily="34" charset="0"/>
              </a:rPr>
              <a:t>skončení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řízení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rozhodné</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okolnosti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existující</a:t>
            </a:r>
            <a:r>
              <a:rPr lang="en-US" dirty="0">
                <a:latin typeface="Arial" panose="020B0604020202020204" pitchFamily="34" charset="0"/>
                <a:ea typeface="+mj-ea"/>
                <a:cs typeface="Arial" panose="020B0604020202020204" pitchFamily="34" charset="0"/>
              </a:rPr>
              <a:t> v </a:t>
            </a:r>
            <a:r>
              <a:rPr lang="en-US" dirty="0" err="1">
                <a:latin typeface="Arial" panose="020B0604020202020204" pitchFamily="34" charset="0"/>
                <a:ea typeface="+mj-ea"/>
                <a:cs typeface="Arial" panose="020B0604020202020204" pitchFamily="34" charset="0"/>
              </a:rPr>
              <a:t>době</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zahájení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řízení</a:t>
            </a:r>
            <a:r>
              <a:rPr lang="en-US" dirty="0">
                <a:latin typeface="Arial" panose="020B0604020202020204" pitchFamily="34" charset="0"/>
                <a:ea typeface="+mj-ea"/>
                <a:cs typeface="Arial" panose="020B0604020202020204" pitchFamily="34" charset="0"/>
              </a:rPr>
              <a:t>; </a:t>
            </a:r>
          </a:p>
          <a:p>
            <a:pPr>
              <a:spcBef>
                <a:spcPts val="1000"/>
              </a:spcBef>
              <a:buClr>
                <a:schemeClr val="bg2">
                  <a:lumMod val="40000"/>
                  <a:lumOff val="60000"/>
                </a:schemeClr>
              </a:buClr>
              <a:buSzPct val="80000"/>
              <a:buFont typeface="Wingdings 3" charset="2"/>
              <a:buChar char=""/>
            </a:pPr>
            <a:r>
              <a:rPr lang="en-US" dirty="0">
                <a:latin typeface="Arial" panose="020B0604020202020204" pitchFamily="34" charset="0"/>
                <a:ea typeface="+mj-ea"/>
                <a:cs typeface="Arial" panose="020B0604020202020204" pitchFamily="34" charset="0"/>
              </a:rPr>
              <a:t> je-li (</a:t>
            </a:r>
            <a:r>
              <a:rPr lang="en-US" dirty="0" err="1">
                <a:latin typeface="Arial" panose="020B0604020202020204" pitchFamily="34" charset="0"/>
                <a:ea typeface="+mj-ea"/>
                <a:cs typeface="Arial" panose="020B0604020202020204" pitchFamily="34" charset="0"/>
              </a:rPr>
              <a:t>místně</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příslušných</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několik</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soudů</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může</a:t>
            </a:r>
            <a:r>
              <a:rPr lang="en-US" dirty="0">
                <a:latin typeface="Arial" panose="020B0604020202020204" pitchFamily="34" charset="0"/>
                <a:ea typeface="+mj-ea"/>
                <a:cs typeface="Arial" panose="020B0604020202020204" pitchFamily="34" charset="0"/>
              </a:rPr>
              <a:t> se </a:t>
            </a:r>
            <a:r>
              <a:rPr lang="en-US" dirty="0" err="1">
                <a:latin typeface="Arial" panose="020B0604020202020204" pitchFamily="34" charset="0"/>
                <a:ea typeface="+mj-ea"/>
                <a:cs typeface="Arial" panose="020B0604020202020204" pitchFamily="34" charset="0"/>
              </a:rPr>
              <a:t>řízení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konat</a:t>
            </a:r>
            <a:r>
              <a:rPr lang="en-US" dirty="0">
                <a:latin typeface="Arial" panose="020B0604020202020204" pitchFamily="34" charset="0"/>
                <a:ea typeface="+mj-ea"/>
                <a:cs typeface="Arial" panose="020B0604020202020204" pitchFamily="34" charset="0"/>
              </a:rPr>
              <a:t> u </a:t>
            </a:r>
            <a:r>
              <a:rPr lang="en-US" dirty="0" err="1">
                <a:latin typeface="Arial" panose="020B0604020202020204" pitchFamily="34" charset="0"/>
                <a:ea typeface="+mj-ea"/>
                <a:cs typeface="Arial" panose="020B0604020202020204" pitchFamily="34" charset="0"/>
              </a:rPr>
              <a:t>kteréhokoli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soud</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příslušný</a:t>
            </a:r>
            <a:r>
              <a:rPr lang="en-US" dirty="0">
                <a:latin typeface="Arial" panose="020B0604020202020204" pitchFamily="34" charset="0"/>
                <a:ea typeface="+mj-ea"/>
                <a:cs typeface="Arial" panose="020B0604020202020204" pitchFamily="34" charset="0"/>
              </a:rPr>
              <a:t> k </a:t>
            </a:r>
            <a:r>
              <a:rPr lang="en-US" dirty="0" err="1">
                <a:latin typeface="Arial" panose="020B0604020202020204" pitchFamily="34" charset="0"/>
                <a:ea typeface="+mj-ea"/>
                <a:cs typeface="Arial" panose="020B0604020202020204" pitchFamily="34" charset="0"/>
              </a:rPr>
              <a:t>řízení</a:t>
            </a:r>
            <a:r>
              <a:rPr lang="en-US" dirty="0">
                <a:latin typeface="Arial" panose="020B0604020202020204" pitchFamily="34" charset="0"/>
                <a:ea typeface="+mj-ea"/>
                <a:cs typeface="Arial" panose="020B0604020202020204" pitchFamily="34" charset="0"/>
              </a:rPr>
              <a:t> o </a:t>
            </a:r>
            <a:r>
              <a:rPr lang="en-US" dirty="0" err="1">
                <a:latin typeface="Arial" panose="020B0604020202020204" pitchFamily="34" charset="0"/>
                <a:ea typeface="+mj-ea"/>
                <a:cs typeface="Arial" panose="020B0604020202020204" pitchFamily="34" charset="0"/>
              </a:rPr>
              <a:t>určité</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věci</a:t>
            </a:r>
            <a:r>
              <a:rPr lang="en-US" dirty="0">
                <a:latin typeface="Arial" panose="020B0604020202020204" pitchFamily="34" charset="0"/>
                <a:ea typeface="+mj-ea"/>
                <a:cs typeface="Arial" panose="020B0604020202020204" pitchFamily="34" charset="0"/>
              </a:rPr>
              <a:t> je </a:t>
            </a:r>
            <a:r>
              <a:rPr lang="en-US" dirty="0" err="1">
                <a:latin typeface="Arial" panose="020B0604020202020204" pitchFamily="34" charset="0"/>
                <a:ea typeface="+mj-ea"/>
                <a:cs typeface="Arial" panose="020B0604020202020204" pitchFamily="34" charset="0"/>
              </a:rPr>
              <a:t>příslušný</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i</a:t>
            </a:r>
            <a:r>
              <a:rPr lang="en-US" dirty="0">
                <a:latin typeface="Arial" panose="020B0604020202020204" pitchFamily="34" charset="0"/>
                <a:ea typeface="+mj-ea"/>
                <a:cs typeface="Arial" panose="020B0604020202020204" pitchFamily="34" charset="0"/>
              </a:rPr>
              <a:t> k </a:t>
            </a:r>
            <a:r>
              <a:rPr lang="en-US" dirty="0" err="1">
                <a:latin typeface="Arial" panose="020B0604020202020204" pitchFamily="34" charset="0"/>
                <a:ea typeface="+mj-ea"/>
                <a:cs typeface="Arial" panose="020B0604020202020204" pitchFamily="34" charset="0"/>
              </a:rPr>
              <a:t>řízení</a:t>
            </a:r>
            <a:r>
              <a:rPr lang="en-US" dirty="0">
                <a:latin typeface="Arial" panose="020B0604020202020204" pitchFamily="34" charset="0"/>
                <a:ea typeface="+mj-ea"/>
                <a:cs typeface="Arial" panose="020B0604020202020204" pitchFamily="34" charset="0"/>
              </a:rPr>
              <a:t> o </a:t>
            </a:r>
            <a:r>
              <a:rPr lang="en-US" dirty="0" err="1">
                <a:latin typeface="Arial" panose="020B0604020202020204" pitchFamily="34" charset="0"/>
                <a:ea typeface="+mj-ea"/>
                <a:cs typeface="Arial" panose="020B0604020202020204" pitchFamily="34" charset="0"/>
              </a:rPr>
              <a:t>spojených</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věcech</a:t>
            </a:r>
            <a:r>
              <a:rPr lang="en-US" dirty="0">
                <a:latin typeface="Arial" panose="020B0604020202020204" pitchFamily="34" charset="0"/>
                <a:ea typeface="+mj-ea"/>
                <a:cs typeface="Arial" panose="020B0604020202020204" pitchFamily="34" charset="0"/>
              </a:rPr>
              <a:t> a </a:t>
            </a:r>
            <a:r>
              <a:rPr lang="en-US" dirty="0" err="1">
                <a:latin typeface="Arial" panose="020B0604020202020204" pitchFamily="34" charset="0"/>
                <a:ea typeface="+mj-ea"/>
                <a:cs typeface="Arial" panose="020B0604020202020204" pitchFamily="34" charset="0"/>
              </a:rPr>
              <a:t>vzájemných</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návrzích</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zásada</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hospodárnosti</a:t>
            </a:r>
            <a:r>
              <a:rPr lang="en-US" dirty="0">
                <a:latin typeface="Arial" panose="020B0604020202020204" pitchFamily="34" charset="0"/>
                <a:ea typeface="+mj-ea"/>
                <a:cs typeface="Arial" panose="020B0604020202020204" pitchFamily="34" charset="0"/>
              </a:rPr>
              <a:t>); </a:t>
            </a:r>
          </a:p>
          <a:p>
            <a:pPr>
              <a:spcBef>
                <a:spcPts val="1000"/>
              </a:spcBef>
              <a:buClr>
                <a:schemeClr val="bg2">
                  <a:lumMod val="40000"/>
                  <a:lumOff val="60000"/>
                </a:schemeClr>
              </a:buClr>
              <a:buSzPct val="80000"/>
              <a:buFont typeface="Wingdings 3" charset="2"/>
              <a:buChar char=""/>
            </a:pPr>
            <a:r>
              <a:rPr lang="en-US" dirty="0" err="1">
                <a:latin typeface="Arial" panose="020B0604020202020204" pitchFamily="34" charset="0"/>
                <a:ea typeface="+mj-ea"/>
                <a:cs typeface="Arial" panose="020B0604020202020204" pitchFamily="34" charset="0"/>
              </a:rPr>
              <a:t>Nejvyšší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soud</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rozhoduje</a:t>
            </a:r>
            <a:r>
              <a:rPr lang="en-US" dirty="0">
                <a:latin typeface="Arial" panose="020B0604020202020204" pitchFamily="34" charset="0"/>
                <a:ea typeface="+mj-ea"/>
                <a:cs typeface="Arial" panose="020B0604020202020204" pitchFamily="34" charset="0"/>
              </a:rPr>
              <a:t> o (</a:t>
            </a:r>
            <a:r>
              <a:rPr lang="en-US" dirty="0" err="1">
                <a:latin typeface="Arial" panose="020B0604020202020204" pitchFamily="34" charset="0"/>
                <a:ea typeface="+mj-ea"/>
                <a:cs typeface="Arial" panose="020B0604020202020204" pitchFamily="34" charset="0"/>
              </a:rPr>
              <a:t>místní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příslušnosti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konkrétního</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soudu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nelze</a:t>
            </a:r>
            <a:r>
              <a:rPr lang="en-US" dirty="0">
                <a:latin typeface="Arial" panose="020B0604020202020204" pitchFamily="34" charset="0"/>
                <a:ea typeface="+mj-ea"/>
                <a:cs typeface="Arial" panose="020B0604020202020204" pitchFamily="34" charset="0"/>
              </a:rPr>
              <a:t>-li </a:t>
            </a:r>
            <a:r>
              <a:rPr lang="en-US" dirty="0" err="1">
                <a:latin typeface="Arial" panose="020B0604020202020204" pitchFamily="34" charset="0"/>
                <a:ea typeface="+mj-ea"/>
                <a:cs typeface="Arial" panose="020B0604020202020204" pitchFamily="34" charset="0"/>
              </a:rPr>
              <a:t>její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podmínky</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zjistit</a:t>
            </a:r>
            <a:endParaRPr lang="en-US"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3943223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5"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57"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8"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9"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6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1"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6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63"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3" name="TextovéPole 2">
            <a:extLst>
              <a:ext uri="{FF2B5EF4-FFF2-40B4-BE49-F238E27FC236}">
                <a16:creationId xmlns:a16="http://schemas.microsoft.com/office/drawing/2014/main" id="{A142A10C-4151-4C76-B91B-97AE2F57C8A7}"/>
              </a:ext>
            </a:extLst>
          </p:cNvPr>
          <p:cNvSpPr txBox="1"/>
          <p:nvPr/>
        </p:nvSpPr>
        <p:spPr>
          <a:xfrm>
            <a:off x="1221044" y="2371829"/>
            <a:ext cx="10582266" cy="3484879"/>
          </a:xfrm>
          <a:prstGeom prst="rect">
            <a:avLst/>
          </a:prstGeom>
        </p:spPr>
        <p:txBody>
          <a:bodyPr vert="horz" lIns="91440" tIns="45720" rIns="91440" bIns="45720" rtlCol="0">
            <a:noAutofit/>
          </a:bodyPr>
          <a:lstStyle/>
          <a:p>
            <a:pPr>
              <a:lnSpc>
                <a:spcPct val="90000"/>
              </a:lnSpc>
              <a:spcBef>
                <a:spcPts val="1000"/>
              </a:spcBef>
              <a:buClr>
                <a:schemeClr val="bg2">
                  <a:lumMod val="40000"/>
                  <a:lumOff val="60000"/>
                </a:schemeClr>
              </a:buClr>
              <a:buSzPct val="80000"/>
              <a:buFont typeface="Wingdings 3" charset="2"/>
              <a:buChar char=""/>
            </a:pPr>
            <a:r>
              <a:rPr lang="en-US" sz="1600" dirty="0" err="1">
                <a:latin typeface="Arial" panose="020B0604020202020204" pitchFamily="34" charset="0"/>
                <a:ea typeface="+mj-ea"/>
                <a:cs typeface="Arial" panose="020B0604020202020204" pitchFamily="34" charset="0"/>
              </a:rPr>
              <a:t>Místní</a:t>
            </a:r>
            <a:r>
              <a:rPr lang="en-US" sz="1600" dirty="0">
                <a:latin typeface="Arial" panose="020B0604020202020204" pitchFamily="34" charset="0"/>
                <a:ea typeface="+mj-ea"/>
                <a:cs typeface="Arial" panose="020B0604020202020204" pitchFamily="34" charset="0"/>
              </a:rPr>
              <a:t> – </a:t>
            </a:r>
            <a:r>
              <a:rPr lang="en-US" sz="1600" dirty="0" err="1">
                <a:latin typeface="Arial" panose="020B0604020202020204" pitchFamily="34" charset="0"/>
                <a:ea typeface="+mj-ea"/>
                <a:cs typeface="Arial" panose="020B0604020202020204" pitchFamily="34" charset="0"/>
              </a:rPr>
              <a:t>určuje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konkrétní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podle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místních</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hledisek</a:t>
            </a:r>
            <a:r>
              <a:rPr lang="en-US" sz="1600" dirty="0">
                <a:latin typeface="Arial" panose="020B0604020202020204" pitchFamily="34" charset="0"/>
                <a:ea typeface="+mj-ea"/>
                <a:cs typeface="Arial" panose="020B0604020202020204" pitchFamily="34" charset="0"/>
              </a:rPr>
              <a:t> (§ 84 a </a:t>
            </a:r>
            <a:r>
              <a:rPr lang="en-US" sz="1600" dirty="0" err="1">
                <a:latin typeface="Arial" panose="020B0604020202020204" pitchFamily="34" charset="0"/>
                <a:ea typeface="+mj-ea"/>
                <a:cs typeface="Arial" panose="020B0604020202020204" pitchFamily="34" charset="0"/>
              </a:rPr>
              <a:t>násl</a:t>
            </a:r>
            <a:r>
              <a:rPr lang="en-US" sz="1600" dirty="0">
                <a:latin typeface="Arial" panose="020B0604020202020204" pitchFamily="34" charset="0"/>
                <a:ea typeface="+mj-ea"/>
                <a:cs typeface="Arial" panose="020B0604020202020204" pitchFamily="34" charset="0"/>
              </a:rPr>
              <a:t>. OSŘ). </a:t>
            </a:r>
          </a:p>
          <a:p>
            <a:pPr>
              <a:lnSpc>
                <a:spcPct val="90000"/>
              </a:lnSpc>
              <a:spcBef>
                <a:spcPts val="1000"/>
              </a:spcBef>
              <a:buClr>
                <a:schemeClr val="bg2">
                  <a:lumMod val="40000"/>
                  <a:lumOff val="60000"/>
                </a:schemeClr>
              </a:buClr>
              <a:buSzPct val="80000"/>
              <a:buFont typeface="Wingdings 3" charset="2"/>
              <a:buChar char=""/>
            </a:pPr>
            <a:r>
              <a:rPr lang="en-US" sz="1600" dirty="0" err="1">
                <a:latin typeface="Arial" panose="020B0604020202020204" pitchFamily="34" charset="0"/>
                <a:ea typeface="+mj-ea"/>
                <a:cs typeface="Arial" panose="020B0604020202020204" pitchFamily="34" charset="0"/>
              </a:rPr>
              <a:t>Dělí</a:t>
            </a:r>
            <a:r>
              <a:rPr lang="en-US" sz="1600" dirty="0">
                <a:latin typeface="Arial" panose="020B0604020202020204" pitchFamily="34" charset="0"/>
                <a:ea typeface="+mj-ea"/>
                <a:cs typeface="Arial" panose="020B0604020202020204" pitchFamily="34" charset="0"/>
              </a:rPr>
              <a:t> se </a:t>
            </a:r>
            <a:r>
              <a:rPr lang="en-US" sz="1600" dirty="0" err="1">
                <a:latin typeface="Arial" panose="020B0604020202020204" pitchFamily="34" charset="0"/>
                <a:ea typeface="+mj-ea"/>
                <a:cs typeface="Arial" panose="020B0604020202020204" pitchFamily="34" charset="0"/>
              </a:rPr>
              <a:t>na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místní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příslušnost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obecnou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danou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výběr</a:t>
            </a:r>
            <a:r>
              <a:rPr lang="en-US" sz="1600" dirty="0">
                <a:latin typeface="Arial" panose="020B0604020202020204" pitchFamily="34" charset="0"/>
                <a:ea typeface="+mj-ea"/>
                <a:cs typeface="Arial" panose="020B0604020202020204" pitchFamily="34" charset="0"/>
              </a:rPr>
              <a:t> a </a:t>
            </a:r>
            <a:r>
              <a:rPr lang="en-US" sz="1600" dirty="0" err="1">
                <a:latin typeface="Arial" panose="020B0604020202020204" pitchFamily="34" charset="0"/>
                <a:ea typeface="+mj-ea"/>
                <a:cs typeface="Arial" panose="020B0604020202020204" pitchFamily="34" charset="0"/>
              </a:rPr>
              <a:t>výlučnou</a:t>
            </a:r>
            <a:r>
              <a:rPr lang="en-US" sz="1600" dirty="0">
                <a:latin typeface="Arial" panose="020B0604020202020204" pitchFamily="34" charset="0"/>
                <a:ea typeface="+mj-ea"/>
                <a:cs typeface="Arial" panose="020B0604020202020204" pitchFamily="34" charset="0"/>
              </a:rPr>
              <a:t>. </a:t>
            </a:r>
          </a:p>
          <a:p>
            <a:pPr>
              <a:lnSpc>
                <a:spcPct val="90000"/>
              </a:lnSpc>
              <a:spcBef>
                <a:spcPts val="1000"/>
              </a:spcBef>
              <a:buClr>
                <a:schemeClr val="bg2">
                  <a:lumMod val="40000"/>
                  <a:lumOff val="60000"/>
                </a:schemeClr>
              </a:buClr>
              <a:buSzPct val="80000"/>
              <a:buFont typeface="Wingdings 3" charset="2"/>
              <a:buChar char=""/>
            </a:pP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obecná</a:t>
            </a:r>
            <a:r>
              <a:rPr lang="en-US" sz="1600" dirty="0">
                <a:latin typeface="Arial" panose="020B0604020202020204" pitchFamily="34" charset="0"/>
                <a:ea typeface="+mj-ea"/>
                <a:cs typeface="Arial" panose="020B0604020202020204" pitchFamily="34" charset="0"/>
              </a:rPr>
              <a:t> (§§ 84 – 86) – </a:t>
            </a:r>
            <a:r>
              <a:rPr lang="en-US" sz="1600" dirty="0" err="1">
                <a:latin typeface="Arial" panose="020B0604020202020204" pitchFamily="34" charset="0"/>
                <a:ea typeface="+mj-ea"/>
                <a:cs typeface="Arial" panose="020B0604020202020204" pitchFamily="34" charset="0"/>
              </a:rPr>
              <a:t>příslušný</a:t>
            </a:r>
            <a:r>
              <a:rPr lang="en-US" sz="1600" dirty="0">
                <a:latin typeface="Arial" panose="020B0604020202020204" pitchFamily="34" charset="0"/>
                <a:ea typeface="+mj-ea"/>
                <a:cs typeface="Arial" panose="020B0604020202020204" pitchFamily="34" charset="0"/>
              </a:rPr>
              <a:t> je </a:t>
            </a:r>
            <a:r>
              <a:rPr lang="en-US" sz="1600" dirty="0" err="1">
                <a:latin typeface="Arial" panose="020B0604020202020204" pitchFamily="34" charset="0"/>
                <a:ea typeface="+mj-ea"/>
                <a:cs typeface="Arial" panose="020B0604020202020204" pitchFamily="34" charset="0"/>
              </a:rPr>
              <a:t>obecný</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žalovaného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většinou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okresní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obecným</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soudem</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fyzické</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osoby</a:t>
            </a:r>
            <a:r>
              <a:rPr lang="en-US" sz="1600" dirty="0">
                <a:latin typeface="Arial" panose="020B0604020202020204" pitchFamily="34" charset="0"/>
                <a:ea typeface="+mj-ea"/>
                <a:cs typeface="Arial" panose="020B0604020202020204" pitchFamily="34" charset="0"/>
              </a:rPr>
              <a:t> je </a:t>
            </a:r>
            <a:r>
              <a:rPr lang="en-US" sz="1600" dirty="0" err="1">
                <a:latin typeface="Arial" panose="020B0604020202020204" pitchFamily="34" charset="0"/>
                <a:ea typeface="+mj-ea"/>
                <a:cs typeface="Arial" panose="020B0604020202020204" pitchFamily="34" charset="0"/>
              </a:rPr>
              <a:t>soud</a:t>
            </a:r>
            <a:r>
              <a:rPr lang="en-US" sz="1600" dirty="0">
                <a:latin typeface="Arial" panose="020B0604020202020204" pitchFamily="34" charset="0"/>
                <a:ea typeface="+mj-ea"/>
                <a:cs typeface="Arial" panose="020B0604020202020204" pitchFamily="34" charset="0"/>
              </a:rPr>
              <a:t> v </a:t>
            </a:r>
            <a:r>
              <a:rPr lang="en-US" sz="1600" dirty="0" err="1">
                <a:latin typeface="Arial" panose="020B0604020202020204" pitchFamily="34" charset="0"/>
                <a:ea typeface="+mj-ea"/>
                <a:cs typeface="Arial" panose="020B0604020202020204" pitchFamily="34" charset="0"/>
              </a:rPr>
              <a:t>obvodu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jejího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bydliště</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místa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kde</a:t>
            </a:r>
            <a:r>
              <a:rPr lang="en-US" sz="1600" dirty="0">
                <a:latin typeface="Arial" panose="020B0604020202020204" pitchFamily="34" charset="0"/>
                <a:ea typeface="+mj-ea"/>
                <a:cs typeface="Arial" panose="020B0604020202020204" pitchFamily="34" charset="0"/>
              </a:rPr>
              <a:t> se </a:t>
            </a:r>
            <a:r>
              <a:rPr lang="en-US" sz="1600" dirty="0" err="1">
                <a:latin typeface="Arial" panose="020B0604020202020204" pitchFamily="34" charset="0"/>
                <a:ea typeface="+mj-ea"/>
                <a:cs typeface="Arial" panose="020B0604020202020204" pitchFamily="34" charset="0"/>
              </a:rPr>
              <a:t>zdržuje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obecným</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soudem</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právnické</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osoby</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podle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jejího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sídla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obecným</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soudem</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státu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podle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sídla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jeho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organizační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složky</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která</a:t>
            </a:r>
            <a:r>
              <a:rPr lang="en-US" sz="1600" dirty="0">
                <a:latin typeface="Arial" panose="020B0604020202020204" pitchFamily="34" charset="0"/>
                <a:ea typeface="+mj-ea"/>
                <a:cs typeface="Arial" panose="020B0604020202020204" pitchFamily="34" charset="0"/>
              </a:rPr>
              <a:t> za </a:t>
            </a:r>
            <a:r>
              <a:rPr lang="en-US" sz="1600" dirty="0" err="1">
                <a:latin typeface="Arial" panose="020B0604020202020204" pitchFamily="34" charset="0"/>
                <a:ea typeface="+mj-ea"/>
                <a:cs typeface="Arial" panose="020B0604020202020204" pitchFamily="34" charset="0"/>
              </a:rPr>
              <a:t>stát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jedná</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atd</a:t>
            </a:r>
            <a:r>
              <a:rPr lang="en-US" sz="1600" dirty="0">
                <a:latin typeface="Arial" panose="020B0604020202020204" pitchFamily="34" charset="0"/>
                <a:ea typeface="+mj-ea"/>
                <a:cs typeface="Arial" panose="020B0604020202020204" pitchFamily="34" charset="0"/>
              </a:rPr>
              <a:t>.; </a:t>
            </a:r>
          </a:p>
          <a:p>
            <a:pPr>
              <a:lnSpc>
                <a:spcPct val="90000"/>
              </a:lnSpc>
              <a:spcBef>
                <a:spcPts val="1000"/>
              </a:spcBef>
              <a:buClr>
                <a:schemeClr val="bg2">
                  <a:lumMod val="40000"/>
                  <a:lumOff val="60000"/>
                </a:schemeClr>
              </a:buClr>
              <a:buSzPct val="80000"/>
              <a:buFont typeface="Wingdings 3" charset="2"/>
              <a:buChar char=""/>
            </a:pPr>
            <a:r>
              <a:rPr lang="cs-CZ"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daná</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výběr</a:t>
            </a:r>
            <a:r>
              <a:rPr lang="en-US" sz="1600" dirty="0">
                <a:latin typeface="Arial" panose="020B0604020202020204" pitchFamily="34" charset="0"/>
                <a:ea typeface="+mj-ea"/>
                <a:cs typeface="Arial" panose="020B0604020202020204" pitchFamily="34" charset="0"/>
              </a:rPr>
              <a:t> (§ 87) – </a:t>
            </a:r>
            <a:r>
              <a:rPr lang="en-US" sz="1600" dirty="0" err="1">
                <a:latin typeface="Arial" panose="020B0604020202020204" pitchFamily="34" charset="0"/>
                <a:ea typeface="+mj-ea"/>
                <a:cs typeface="Arial" panose="020B0604020202020204" pitchFamily="34" charset="0"/>
              </a:rPr>
              <a:t>vedle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obecného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žalovaného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může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být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příslušný</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též</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jiný</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volba</a:t>
            </a:r>
            <a:r>
              <a:rPr lang="en-US" sz="1600" dirty="0">
                <a:latin typeface="Arial" panose="020B0604020202020204" pitchFamily="34" charset="0"/>
                <a:ea typeface="+mj-ea"/>
                <a:cs typeface="Arial" panose="020B0604020202020204" pitchFamily="34" charset="0"/>
              </a:rPr>
              <a:t> je </a:t>
            </a:r>
            <a:r>
              <a:rPr lang="en-US" sz="1600" dirty="0" err="1">
                <a:latin typeface="Arial" panose="020B0604020202020204" pitchFamily="34" charset="0"/>
                <a:ea typeface="+mj-ea"/>
                <a:cs typeface="Arial" panose="020B0604020202020204" pitchFamily="34" charset="0"/>
              </a:rPr>
              <a:t>na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žalobci</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podle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místa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kde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nastala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rozhodná</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skutečnost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např</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kde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vznikla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škoda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atd</a:t>
            </a:r>
            <a:r>
              <a:rPr lang="en-US" sz="1600" dirty="0">
                <a:latin typeface="Arial" panose="020B0604020202020204" pitchFamily="34" charset="0"/>
                <a:ea typeface="+mj-ea"/>
                <a:cs typeface="Arial" panose="020B0604020202020204" pitchFamily="34" charset="0"/>
              </a:rPr>
              <a:t>.); </a:t>
            </a:r>
          </a:p>
          <a:p>
            <a:pPr>
              <a:lnSpc>
                <a:spcPct val="90000"/>
              </a:lnSpc>
              <a:spcBef>
                <a:spcPts val="1000"/>
              </a:spcBef>
              <a:buClr>
                <a:schemeClr val="bg2">
                  <a:lumMod val="40000"/>
                  <a:lumOff val="60000"/>
                </a:schemeClr>
              </a:buClr>
              <a:buSzPct val="80000"/>
              <a:buFont typeface="Wingdings 3" charset="2"/>
              <a:buChar char=""/>
            </a:pP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výlučná</a:t>
            </a:r>
            <a:r>
              <a:rPr lang="en-US" sz="1600" dirty="0">
                <a:latin typeface="Arial" panose="020B0604020202020204" pitchFamily="34" charset="0"/>
                <a:ea typeface="+mj-ea"/>
                <a:cs typeface="Arial" panose="020B0604020202020204" pitchFamily="34" charset="0"/>
              </a:rPr>
              <a:t> (§ 88) – </a:t>
            </a:r>
            <a:r>
              <a:rPr lang="en-US" sz="1600" dirty="0" err="1">
                <a:latin typeface="Arial" panose="020B0604020202020204" pitchFamily="34" charset="0"/>
                <a:ea typeface="+mj-ea"/>
                <a:cs typeface="Arial" panose="020B0604020202020204" pitchFamily="34" charset="0"/>
              </a:rPr>
              <a:t>namísto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obecného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soudu</a:t>
            </a:r>
            <a:r>
              <a:rPr lang="en-US" sz="1600" dirty="0">
                <a:latin typeface="Arial" panose="020B0604020202020204" pitchFamily="34" charset="0"/>
                <a:ea typeface="+mj-ea"/>
                <a:cs typeface="Arial" panose="020B0604020202020204" pitchFamily="34" charset="0"/>
              </a:rPr>
              <a:t> je </a:t>
            </a:r>
            <a:r>
              <a:rPr lang="en-US" sz="1600" dirty="0" err="1">
                <a:latin typeface="Arial" panose="020B0604020202020204" pitchFamily="34" charset="0"/>
                <a:ea typeface="+mj-ea"/>
                <a:cs typeface="Arial" panose="020B0604020202020204" pitchFamily="34" charset="0"/>
              </a:rPr>
              <a:t>příslušný</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jiný</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zákonem</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stanovený</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rozvodový</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a:t>
            </a:r>
            <a:r>
              <a:rPr lang="en-US" sz="1600" dirty="0">
                <a:latin typeface="Arial" panose="020B0604020202020204" pitchFamily="34" charset="0"/>
                <a:ea typeface="+mj-ea"/>
                <a:cs typeface="Arial" panose="020B0604020202020204" pitchFamily="34" charset="0"/>
              </a:rPr>
              <a:t> pro </a:t>
            </a:r>
            <a:r>
              <a:rPr lang="en-US" sz="1600" dirty="0" err="1">
                <a:latin typeface="Arial" panose="020B0604020202020204" pitchFamily="34" charset="0"/>
                <a:ea typeface="+mj-ea"/>
                <a:cs typeface="Arial" panose="020B0604020202020204" pitchFamily="34" charset="0"/>
              </a:rPr>
              <a:t>řízení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následující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podle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bydliště</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nezletilého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a:t>
            </a:r>
            <a:r>
              <a:rPr lang="en-US" sz="1600" dirty="0">
                <a:latin typeface="Arial" panose="020B0604020202020204" pitchFamily="34" charset="0"/>
                <a:ea typeface="+mj-ea"/>
                <a:cs typeface="Arial" panose="020B0604020202020204" pitchFamily="34" charset="0"/>
              </a:rPr>
              <a:t>, v </a:t>
            </a:r>
            <a:r>
              <a:rPr lang="en-US" sz="1600" dirty="0" err="1">
                <a:latin typeface="Arial" panose="020B0604020202020204" pitchFamily="34" charset="0"/>
                <a:ea typeface="+mj-ea"/>
                <a:cs typeface="Arial" panose="020B0604020202020204" pitchFamily="34" charset="0"/>
              </a:rPr>
              <a:t>jehož</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obvodu</a:t>
            </a:r>
            <a:r>
              <a:rPr lang="en-US" sz="1600" dirty="0">
                <a:latin typeface="Arial" panose="020B0604020202020204" pitchFamily="34" charset="0"/>
                <a:ea typeface="+mj-ea"/>
                <a:cs typeface="Arial" panose="020B0604020202020204" pitchFamily="34" charset="0"/>
              </a:rPr>
              <a:t> je </a:t>
            </a:r>
            <a:r>
              <a:rPr lang="en-US" sz="1600" dirty="0" err="1">
                <a:latin typeface="Arial" panose="020B0604020202020204" pitchFamily="34" charset="0"/>
                <a:ea typeface="+mj-ea"/>
                <a:cs typeface="Arial" panose="020B0604020202020204" pitchFamily="34" charset="0"/>
              </a:rPr>
              <a:t>nemovitost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jde</a:t>
            </a:r>
            <a:r>
              <a:rPr lang="en-US" sz="1600" dirty="0">
                <a:latin typeface="Arial" panose="020B0604020202020204" pitchFamily="34" charset="0"/>
                <a:ea typeface="+mj-ea"/>
                <a:cs typeface="Arial" panose="020B0604020202020204" pitchFamily="34" charset="0"/>
              </a:rPr>
              <a:t>-li v </a:t>
            </a:r>
            <a:r>
              <a:rPr lang="en-US" sz="1600" dirty="0" err="1">
                <a:latin typeface="Arial" panose="020B0604020202020204" pitchFamily="34" charset="0"/>
                <a:ea typeface="+mj-ea"/>
                <a:cs typeface="Arial" panose="020B0604020202020204" pitchFamily="34" charset="0"/>
              </a:rPr>
              <a:t>řízení</a:t>
            </a:r>
            <a:r>
              <a:rPr lang="en-US" sz="1600" dirty="0">
                <a:latin typeface="Arial" panose="020B0604020202020204" pitchFamily="34" charset="0"/>
                <a:ea typeface="+mj-ea"/>
                <a:cs typeface="Arial" panose="020B0604020202020204" pitchFamily="34" charset="0"/>
              </a:rPr>
              <a:t> o </a:t>
            </a:r>
            <a:r>
              <a:rPr lang="en-US" sz="1600" dirty="0" err="1">
                <a:latin typeface="Arial" panose="020B0604020202020204" pitchFamily="34" charset="0"/>
                <a:ea typeface="+mj-ea"/>
                <a:cs typeface="Arial" panose="020B0604020202020204" pitchFamily="34" charset="0"/>
              </a:rPr>
              <a:t>právo</a:t>
            </a:r>
            <a:r>
              <a:rPr lang="en-US" sz="1600" dirty="0">
                <a:latin typeface="Arial" panose="020B0604020202020204" pitchFamily="34" charset="0"/>
                <a:ea typeface="+mj-ea"/>
                <a:cs typeface="Arial" panose="020B0604020202020204" pitchFamily="34" charset="0"/>
              </a:rPr>
              <a:t> k </a:t>
            </a:r>
            <a:r>
              <a:rPr lang="en-US" sz="1600" dirty="0" err="1">
                <a:latin typeface="Arial" panose="020B0604020202020204" pitchFamily="34" charset="0"/>
                <a:ea typeface="+mj-ea"/>
                <a:cs typeface="Arial" panose="020B0604020202020204" pitchFamily="34" charset="0"/>
              </a:rPr>
              <a:t>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atd</a:t>
            </a:r>
            <a:r>
              <a:rPr lang="en-US" sz="1600" dirty="0">
                <a:latin typeface="Arial" panose="020B0604020202020204" pitchFamily="34" charset="0"/>
                <a:ea typeface="+mj-ea"/>
                <a:cs typeface="Arial" panose="020B0604020202020204" pitchFamily="34" charset="0"/>
              </a:rPr>
              <a:t>.). </a:t>
            </a:r>
          </a:p>
          <a:p>
            <a:pPr>
              <a:lnSpc>
                <a:spcPct val="90000"/>
              </a:lnSpc>
              <a:spcBef>
                <a:spcPts val="1000"/>
              </a:spcBef>
              <a:buClr>
                <a:schemeClr val="bg2">
                  <a:lumMod val="40000"/>
                  <a:lumOff val="60000"/>
                </a:schemeClr>
              </a:buClr>
              <a:buSzPct val="80000"/>
              <a:buFont typeface="Wingdings 3" charset="2"/>
              <a:buChar char=""/>
            </a:pPr>
            <a:r>
              <a:rPr lang="en-US" sz="1600" dirty="0" err="1">
                <a:latin typeface="Arial" panose="020B0604020202020204" pitchFamily="34" charset="0"/>
                <a:ea typeface="+mj-ea"/>
                <a:cs typeface="Arial" panose="020B0604020202020204" pitchFamily="34" charset="0"/>
              </a:rPr>
              <a:t>Místně</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příslušný</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si</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mohou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účastníci</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smluvně</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zvolit</a:t>
            </a:r>
            <a:r>
              <a:rPr lang="en-US" sz="1600" dirty="0">
                <a:latin typeface="Arial" panose="020B0604020202020204" pitchFamily="34" charset="0"/>
                <a:ea typeface="+mj-ea"/>
                <a:cs typeface="Arial" panose="020B0604020202020204" pitchFamily="34" charset="0"/>
              </a:rPr>
              <a:t> – </a:t>
            </a:r>
            <a:r>
              <a:rPr lang="en-US" sz="1600" dirty="0" err="1">
                <a:latin typeface="Arial" panose="020B0604020202020204" pitchFamily="34" charset="0"/>
                <a:ea typeface="+mj-ea"/>
                <a:cs typeface="Arial" panose="020B0604020202020204" pitchFamily="34" charset="0"/>
              </a:rPr>
              <a:t>není</a:t>
            </a:r>
            <a:r>
              <a:rPr lang="en-US" sz="1600" dirty="0">
                <a:latin typeface="Arial" panose="020B0604020202020204" pitchFamily="34" charset="0"/>
                <a:ea typeface="+mj-ea"/>
                <a:cs typeface="Arial" panose="020B0604020202020204" pitchFamily="34" charset="0"/>
              </a:rPr>
              <a:t>-li </a:t>
            </a:r>
            <a:r>
              <a:rPr lang="en-US" sz="1600" dirty="0" err="1">
                <a:latin typeface="Arial" panose="020B0604020202020204" pitchFamily="34" charset="0"/>
                <a:ea typeface="+mj-ea"/>
                <a:cs typeface="Arial" panose="020B0604020202020204" pitchFamily="34" charset="0"/>
              </a:rPr>
              <a:t>dána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výlučná</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příslušnost</a:t>
            </a:r>
            <a:r>
              <a:rPr lang="en-US" sz="1600" dirty="0">
                <a:latin typeface="Arial" panose="020B0604020202020204" pitchFamily="34" charset="0"/>
                <a:ea typeface="+mj-ea"/>
                <a:cs typeface="Arial" panose="020B0604020202020204" pitchFamily="34" charset="0"/>
              </a:rPr>
              <a:t>, a to </a:t>
            </a:r>
            <a:r>
              <a:rPr lang="en-US" sz="1600" dirty="0" err="1">
                <a:latin typeface="Arial" panose="020B0604020202020204" pitchFamily="34" charset="0"/>
                <a:ea typeface="+mj-ea"/>
                <a:cs typeface="Arial" panose="020B0604020202020204" pitchFamily="34" charset="0"/>
              </a:rPr>
              <a:t>tzv</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prorogační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dohodou</a:t>
            </a:r>
            <a:r>
              <a:rPr lang="en-US" sz="1600" dirty="0">
                <a:latin typeface="Arial" panose="020B0604020202020204" pitchFamily="34" charset="0"/>
                <a:ea typeface="+mj-ea"/>
                <a:cs typeface="Arial" panose="020B0604020202020204" pitchFamily="34" charset="0"/>
              </a:rPr>
              <a:t> - v </a:t>
            </a:r>
            <a:r>
              <a:rPr lang="en-US" sz="1600" dirty="0" err="1">
                <a:latin typeface="Arial" panose="020B0604020202020204" pitchFamily="34" charset="0"/>
                <a:ea typeface="+mj-ea"/>
                <a:cs typeface="Arial" panose="020B0604020202020204" pitchFamily="34" charset="0"/>
              </a:rPr>
              <a:t>obchodní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věci</a:t>
            </a:r>
            <a:r>
              <a:rPr lang="en-US" sz="1600" dirty="0">
                <a:latin typeface="Arial" panose="020B0604020202020204" pitchFamily="34" charset="0"/>
                <a:ea typeface="+mj-ea"/>
                <a:cs typeface="Arial" panose="020B0604020202020204" pitchFamily="34" charset="0"/>
              </a:rPr>
              <a:t> (§ 89a). </a:t>
            </a:r>
          </a:p>
        </p:txBody>
      </p:sp>
    </p:spTree>
    <p:extLst>
      <p:ext uri="{BB962C8B-B14F-4D97-AF65-F5344CB8AC3E}">
        <p14:creationId xmlns:p14="http://schemas.microsoft.com/office/powerpoint/2010/main" val="238700529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2"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p:cNvSpPr>
            <a:spLocks noGrp="1"/>
          </p:cNvSpPr>
          <p:nvPr>
            <p:ph idx="1"/>
          </p:nvPr>
        </p:nvSpPr>
        <p:spPr>
          <a:xfrm>
            <a:off x="1103312" y="2763520"/>
            <a:ext cx="8946541" cy="3484879"/>
          </a:xfrm>
        </p:spPr>
        <p:txBody>
          <a:bodyPr>
            <a:normAutofit/>
          </a:bodyPr>
          <a:lstStyle/>
          <a:p>
            <a:r>
              <a:rPr lang="cs-CZ" dirty="0">
                <a:latin typeface="Arial" panose="020B0604020202020204" pitchFamily="34" charset="0"/>
                <a:cs typeface="Arial" panose="020B0604020202020204" pitchFamily="34" charset="0"/>
              </a:rPr>
              <a:t>SHRNUTÍ – PŘÍSLUŠNOST SOUDU</a:t>
            </a:r>
          </a:p>
          <a:p>
            <a:r>
              <a:rPr lang="cs-CZ" dirty="0">
                <a:latin typeface="Arial" panose="020B0604020202020204" pitchFamily="34" charset="0"/>
                <a:cs typeface="Arial" panose="020B0604020202020204" pitchFamily="34" charset="0"/>
              </a:rPr>
              <a:t>místní příslušnost soudu </a:t>
            </a:r>
          </a:p>
          <a:p>
            <a:pPr lvl="1"/>
            <a:r>
              <a:rPr lang="cs-CZ" sz="2000" dirty="0">
                <a:latin typeface="Arial" panose="020B0604020202020204" pitchFamily="34" charset="0"/>
                <a:cs typeface="Arial" panose="020B0604020202020204" pitchFamily="34" charset="0"/>
              </a:rPr>
              <a:t> obecná § 84 a  násl.</a:t>
            </a:r>
          </a:p>
          <a:p>
            <a:pPr lvl="2"/>
            <a:r>
              <a:rPr lang="cs-CZ" sz="2000" dirty="0">
                <a:latin typeface="Arial" panose="020B0604020202020204" pitchFamily="34" charset="0"/>
                <a:cs typeface="Arial" panose="020B0604020202020204" pitchFamily="34" charset="0"/>
              </a:rPr>
              <a:t>na výběr daná - § 87</a:t>
            </a:r>
          </a:p>
          <a:p>
            <a:pPr lvl="3"/>
            <a:r>
              <a:rPr lang="cs-CZ" sz="2000" dirty="0">
                <a:latin typeface="Arial" panose="020B0604020202020204" pitchFamily="34" charset="0"/>
                <a:cs typeface="Arial" panose="020B0604020202020204" pitchFamily="34" charset="0"/>
              </a:rPr>
              <a:t>výlučná - § 88  – pokud je žaloba podána u místně nepříslušného soudu, soud věc postoupí usnesením </a:t>
            </a:r>
          </a:p>
        </p:txBody>
      </p:sp>
    </p:spTree>
    <p:extLst>
      <p:ext uri="{BB962C8B-B14F-4D97-AF65-F5344CB8AC3E}">
        <p14:creationId xmlns:p14="http://schemas.microsoft.com/office/powerpoint/2010/main" val="93105888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Nadpis 1"/>
          <p:cNvSpPr>
            <a:spLocks noGrp="1"/>
          </p:cNvSpPr>
          <p:nvPr>
            <p:ph type="title"/>
          </p:nvPr>
        </p:nvSpPr>
        <p:spPr>
          <a:xfrm>
            <a:off x="653143" y="1645920"/>
            <a:ext cx="3522879" cy="4470821"/>
          </a:xfrm>
        </p:spPr>
        <p:txBody>
          <a:bodyPr>
            <a:normAutofit/>
          </a:bodyPr>
          <a:lstStyle/>
          <a:p>
            <a:pPr algn="r"/>
            <a:r>
              <a:rPr lang="cs-CZ">
                <a:solidFill>
                  <a:srgbClr val="FFFFFF"/>
                </a:solidFill>
              </a:rPr>
              <a:t>?</a:t>
            </a:r>
          </a:p>
        </p:txBody>
      </p:sp>
      <p:sp>
        <p:nvSpPr>
          <p:cNvPr id="3" name="Zástupný symbol pro obsah 2"/>
          <p:cNvSpPr>
            <a:spLocks noGrp="1"/>
          </p:cNvSpPr>
          <p:nvPr>
            <p:ph idx="1"/>
          </p:nvPr>
        </p:nvSpPr>
        <p:spPr>
          <a:xfrm>
            <a:off x="5204109" y="1645920"/>
            <a:ext cx="5919503" cy="4470821"/>
          </a:xfrm>
        </p:spPr>
        <p:txBody>
          <a:bodyPr>
            <a:normAutofit/>
          </a:bodyPr>
          <a:lstStyle/>
          <a:p>
            <a:r>
              <a:rPr lang="cs-CZ" dirty="0"/>
              <a:t> </a:t>
            </a:r>
            <a:r>
              <a:rPr lang="cs-CZ" dirty="0">
                <a:latin typeface="Arial" panose="020B0604020202020204" pitchFamily="34" charset="0"/>
                <a:cs typeface="Arial" panose="020B0604020202020204" pitchFamily="34" charset="0"/>
              </a:rPr>
              <a:t>bude příslušný český soud?</a:t>
            </a:r>
          </a:p>
          <a:p>
            <a:r>
              <a:rPr lang="cs-CZ" dirty="0">
                <a:latin typeface="Arial" panose="020B0604020202020204" pitchFamily="34" charset="0"/>
                <a:cs typeface="Arial" panose="020B0604020202020204" pitchFamily="34" charset="0"/>
              </a:rPr>
              <a:t>český občan uzavřel pracovní smlouvu se společností Transport a </a:t>
            </a:r>
            <a:r>
              <a:rPr lang="cs-CZ" dirty="0" err="1">
                <a:latin typeface="Arial" panose="020B0604020202020204" pitchFamily="34" charset="0"/>
                <a:cs typeface="Arial" panose="020B0604020202020204" pitchFamily="34" charset="0"/>
              </a:rPr>
              <a:t>Offshore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Services</a:t>
            </a:r>
            <a:r>
              <a:rPr lang="cs-CZ" dirty="0">
                <a:latin typeface="Arial" panose="020B0604020202020204" pitchFamily="34" charset="0"/>
                <a:cs typeface="Arial" panose="020B0604020202020204" pitchFamily="34" charset="0"/>
              </a:rPr>
              <a:t> B.V. se sídlem v Holandsku; zjištěno, že jednal o uzavření v ČR, a to společností Transport a </a:t>
            </a:r>
            <a:r>
              <a:rPr lang="cs-CZ" dirty="0" err="1">
                <a:latin typeface="Arial" panose="020B0604020202020204" pitchFamily="34" charset="0"/>
                <a:cs typeface="Arial" panose="020B0604020202020204" pitchFamily="34" charset="0"/>
              </a:rPr>
              <a:t>Offshore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Services</a:t>
            </a:r>
            <a:r>
              <a:rPr lang="cs-CZ" dirty="0">
                <a:latin typeface="Arial" panose="020B0604020202020204" pitchFamily="34" charset="0"/>
                <a:cs typeface="Arial" panose="020B0604020202020204" pitchFamily="34" charset="0"/>
              </a:rPr>
              <a:t> Czech Republic s.r.o. ;pracovní smlouva uzavřena v Rotterdamu, práce je vykonávána na lodi – plavba po Rýnu; při výkonu práce utrpěl úraz; byl v kómatu, po úrazu je těžce postižen, připoután na invalidní vozík</a:t>
            </a:r>
          </a:p>
        </p:txBody>
      </p:sp>
    </p:spTree>
    <p:extLst>
      <p:ext uri="{BB962C8B-B14F-4D97-AF65-F5344CB8AC3E}">
        <p14:creationId xmlns:p14="http://schemas.microsoft.com/office/powerpoint/2010/main" val="46751166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3" name="TextovéPole 2">
            <a:extLst>
              <a:ext uri="{FF2B5EF4-FFF2-40B4-BE49-F238E27FC236}">
                <a16:creationId xmlns:a16="http://schemas.microsoft.com/office/drawing/2014/main" id="{6DC7D017-F5A8-6C0D-5567-09B0C78FC7FE}"/>
              </a:ext>
            </a:extLst>
          </p:cNvPr>
          <p:cNvSpPr txBox="1"/>
          <p:nvPr/>
        </p:nvSpPr>
        <p:spPr>
          <a:xfrm>
            <a:off x="1103312" y="2763520"/>
            <a:ext cx="8946541" cy="348487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dirty="0">
                <a:latin typeface="Arial" panose="020B0604020202020204" pitchFamily="34" charset="0"/>
                <a:ea typeface="+mj-ea"/>
                <a:cs typeface="Arial" panose="020B0604020202020204" pitchFamily="34" charset="0"/>
              </a:rPr>
              <a:t>Je </a:t>
            </a:r>
            <a:r>
              <a:rPr lang="en-US" dirty="0" err="1">
                <a:latin typeface="Arial" panose="020B0604020202020204" pitchFamily="34" charset="0"/>
                <a:ea typeface="+mj-ea"/>
                <a:cs typeface="Arial" panose="020B0604020202020204" pitchFamily="34" charset="0"/>
              </a:rPr>
              <a:t>nutné</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odlišovat</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zákonné</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určení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místní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příslušnosti</a:t>
            </a:r>
            <a:r>
              <a:rPr lang="en-US" dirty="0">
                <a:latin typeface="Arial" panose="020B0604020202020204" pitchFamily="34" charset="0"/>
                <a:ea typeface="+mj-ea"/>
                <a:cs typeface="Arial" panose="020B0604020202020204" pitchFamily="34" charset="0"/>
              </a:rPr>
              <a:t> od d e l e g a c e </a:t>
            </a:r>
            <a:r>
              <a:rPr lang="en-US" dirty="0" err="1">
                <a:latin typeface="Arial" panose="020B0604020202020204" pitchFamily="34" charset="0"/>
                <a:ea typeface="+mj-ea"/>
                <a:cs typeface="Arial" panose="020B0604020202020204" pitchFamily="34" charset="0"/>
              </a:rPr>
              <a:t>nutné</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nebo</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vhodné</a:t>
            </a:r>
            <a:r>
              <a:rPr lang="en-US" dirty="0">
                <a:latin typeface="Arial" panose="020B0604020202020204" pitchFamily="34" charset="0"/>
                <a:ea typeface="+mj-ea"/>
                <a:cs typeface="Arial" panose="020B0604020202020204" pitchFamily="34" charset="0"/>
              </a:rPr>
              <a:t> § 12 </a:t>
            </a:r>
            <a:r>
              <a:rPr lang="cs-CZ" dirty="0">
                <a:latin typeface="Arial" panose="020B0604020202020204" pitchFamily="34" charset="0"/>
                <a:ea typeface="+mj-ea"/>
                <a:cs typeface="Arial" panose="020B0604020202020204" pitchFamily="34" charset="0"/>
              </a:rPr>
              <a:t>o.s.ř.</a:t>
            </a:r>
            <a:r>
              <a:rPr lang="en-US" dirty="0">
                <a:latin typeface="Arial" panose="020B0604020202020204" pitchFamily="34" charset="0"/>
                <a:ea typeface="+mj-ea"/>
                <a:cs typeface="Arial" panose="020B0604020202020204" pitchFamily="34" charset="0"/>
              </a:rPr>
              <a:t> O </a:t>
            </a:r>
            <a:r>
              <a:rPr lang="en-US" dirty="0" err="1">
                <a:latin typeface="Arial" panose="020B0604020202020204" pitchFamily="34" charset="0"/>
                <a:ea typeface="+mj-ea"/>
                <a:cs typeface="Arial" panose="020B0604020202020204" pitchFamily="34" charset="0"/>
              </a:rPr>
              <a:t>tomto</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přikázání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věci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rozhoduje</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společně</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nadřízený</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soud</a:t>
            </a:r>
            <a:r>
              <a:rPr lang="en-US" dirty="0">
                <a:latin typeface="Arial" panose="020B0604020202020204" pitchFamily="34" charset="0"/>
                <a:ea typeface="+mj-ea"/>
                <a:cs typeface="Arial" panose="020B0604020202020204" pitchFamily="34" charset="0"/>
              </a:rPr>
              <a:t>. V </a:t>
            </a:r>
            <a:r>
              <a:rPr lang="en-US" dirty="0" err="1">
                <a:latin typeface="Arial" panose="020B0604020202020204" pitchFamily="34" charset="0"/>
                <a:ea typeface="+mj-ea"/>
                <a:cs typeface="Arial" panose="020B0604020202020204" pitchFamily="34" charset="0"/>
              </a:rPr>
              <a:t>průběhu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řízení</a:t>
            </a:r>
            <a:r>
              <a:rPr lang="en-US" dirty="0">
                <a:latin typeface="Arial" panose="020B0604020202020204" pitchFamily="34" charset="0"/>
                <a:ea typeface="+mj-ea"/>
                <a:cs typeface="Arial" panose="020B0604020202020204" pitchFamily="34" charset="0"/>
              </a:rPr>
              <a:t> je </a:t>
            </a:r>
            <a:r>
              <a:rPr lang="en-US" dirty="0" err="1">
                <a:latin typeface="Arial" panose="020B0604020202020204" pitchFamily="34" charset="0"/>
                <a:ea typeface="+mj-ea"/>
                <a:cs typeface="Arial" panose="020B0604020202020204" pitchFamily="34" charset="0"/>
              </a:rPr>
              <a:t>místní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příslušnost</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zásadně</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zkoumána</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jen</a:t>
            </a:r>
            <a:r>
              <a:rPr lang="en-US" dirty="0">
                <a:latin typeface="Arial" panose="020B0604020202020204" pitchFamily="34" charset="0"/>
                <a:ea typeface="+mj-ea"/>
                <a:cs typeface="Arial" panose="020B0604020202020204" pitchFamily="34" charset="0"/>
              </a:rPr>
              <a:t> do </a:t>
            </a:r>
            <a:r>
              <a:rPr lang="en-US" dirty="0" err="1">
                <a:latin typeface="Arial" panose="020B0604020202020204" pitchFamily="34" charset="0"/>
                <a:ea typeface="+mj-ea"/>
                <a:cs typeface="Arial" panose="020B0604020202020204" pitchFamily="34" charset="0"/>
              </a:rPr>
              <a:t>zahájení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jednání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nebo</a:t>
            </a:r>
            <a:r>
              <a:rPr lang="en-US" dirty="0">
                <a:latin typeface="Arial" panose="020B0604020202020204" pitchFamily="34" charset="0"/>
                <a:ea typeface="+mj-ea"/>
                <a:cs typeface="Arial" panose="020B0604020202020204" pitchFamily="34" charset="0"/>
              </a:rPr>
              <a:t> k </a:t>
            </a:r>
            <a:r>
              <a:rPr lang="en-US" dirty="0" err="1">
                <a:latin typeface="Arial" panose="020B0604020202020204" pitchFamily="34" charset="0"/>
                <a:ea typeface="+mj-ea"/>
                <a:cs typeface="Arial" panose="020B0604020202020204" pitchFamily="34" charset="0"/>
              </a:rPr>
              <a:t>námitce</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prvním</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úkonu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účastníka</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eventuálně</a:t>
            </a:r>
            <a:r>
              <a:rPr lang="en-US" dirty="0">
                <a:latin typeface="Arial" panose="020B0604020202020204" pitchFamily="34" charset="0"/>
                <a:ea typeface="+mj-ea"/>
                <a:cs typeface="Arial" panose="020B0604020202020204" pitchFamily="34" charset="0"/>
              </a:rPr>
              <a:t> do </a:t>
            </a:r>
            <a:r>
              <a:rPr lang="en-US" dirty="0" err="1">
                <a:latin typeface="Arial" panose="020B0604020202020204" pitchFamily="34" charset="0"/>
                <a:ea typeface="+mj-ea"/>
                <a:cs typeface="Arial" panose="020B0604020202020204" pitchFamily="34" charset="0"/>
              </a:rPr>
              <a:t>skončení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přípravného</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jednání</a:t>
            </a:r>
            <a:r>
              <a:rPr lang="en-US" dirty="0">
                <a:latin typeface="Arial" panose="020B0604020202020204" pitchFamily="34" charset="0"/>
                <a:ea typeface="+mj-ea"/>
                <a:cs typeface="Arial" panose="020B0604020202020204" pitchFamily="34" charset="0"/>
              </a:rPr>
              <a:t> . Pak ji </a:t>
            </a:r>
            <a:r>
              <a:rPr lang="en-US" dirty="0" err="1">
                <a:latin typeface="Arial" panose="020B0604020202020204" pitchFamily="34" charset="0"/>
                <a:ea typeface="+mj-ea"/>
                <a:cs typeface="Arial" panose="020B0604020202020204" pitchFamily="34" charset="0"/>
              </a:rPr>
              <a:t>už</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nelze</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změnit</a:t>
            </a:r>
            <a:r>
              <a:rPr lang="en-US" dirty="0">
                <a:latin typeface="Arial" panose="020B0604020202020204" pitchFamily="34" charset="0"/>
                <a:ea typeface="+mj-ea"/>
                <a:cs typeface="Arial" panose="020B0604020202020204" pitchFamily="34" charset="0"/>
              </a:rPr>
              <a:t> – </a:t>
            </a:r>
            <a:r>
              <a:rPr lang="en-US" dirty="0" err="1">
                <a:latin typeface="Arial" panose="020B0604020202020204" pitchFamily="34" charset="0"/>
                <a:ea typeface="+mj-ea"/>
                <a:cs typeface="Arial" panose="020B0604020202020204" pitchFamily="34" charset="0"/>
              </a:rPr>
              <a:t>zásada</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perpetuatio</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fori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výjimka</a:t>
            </a:r>
            <a:r>
              <a:rPr lang="en-US" dirty="0">
                <a:latin typeface="Arial" panose="020B0604020202020204" pitchFamily="34" charset="0"/>
                <a:ea typeface="+mj-ea"/>
                <a:cs typeface="Arial" panose="020B0604020202020204" pitchFamily="34" charset="0"/>
              </a:rPr>
              <a:t> – </a:t>
            </a:r>
            <a:r>
              <a:rPr lang="en-US" dirty="0" err="1">
                <a:latin typeface="Arial" panose="020B0604020202020204" pitchFamily="34" charset="0"/>
                <a:ea typeface="+mj-ea"/>
                <a:cs typeface="Arial" panose="020B0604020202020204" pitchFamily="34" charset="0"/>
              </a:rPr>
              <a:t>tzv</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přenesení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příslušnosti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ve</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věcech</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péče</a:t>
            </a:r>
            <a:r>
              <a:rPr lang="en-US" dirty="0">
                <a:latin typeface="Arial" panose="020B0604020202020204" pitchFamily="34" charset="0"/>
                <a:ea typeface="+mj-ea"/>
                <a:cs typeface="Arial" panose="020B0604020202020204" pitchFamily="34" charset="0"/>
              </a:rPr>
              <a:t> o </a:t>
            </a:r>
            <a:r>
              <a:rPr lang="en-US" dirty="0" err="1">
                <a:latin typeface="Arial" panose="020B0604020202020204" pitchFamily="34" charset="0"/>
                <a:ea typeface="+mj-ea"/>
                <a:cs typeface="Arial" panose="020B0604020202020204" pitchFamily="34" charset="0"/>
              </a:rPr>
              <a:t>nezletilé</a:t>
            </a:r>
            <a:r>
              <a:rPr lang="en-US" dirty="0">
                <a:latin typeface="Arial" panose="020B0604020202020204" pitchFamily="34" charset="0"/>
                <a:ea typeface="+mj-ea"/>
                <a:cs typeface="Arial" panose="020B0604020202020204" pitchFamily="34" charset="0"/>
              </a:rPr>
              <a:t>). </a:t>
            </a:r>
          </a:p>
          <a:p>
            <a:pPr>
              <a:spcBef>
                <a:spcPts val="1000"/>
              </a:spcBef>
              <a:buClr>
                <a:schemeClr val="bg2">
                  <a:lumMod val="40000"/>
                  <a:lumOff val="60000"/>
                </a:schemeClr>
              </a:buClr>
              <a:buSzPct val="80000"/>
              <a:buFont typeface="Wingdings 3" charset="2"/>
              <a:buChar char=""/>
            </a:pPr>
            <a:r>
              <a:rPr lang="en-US" dirty="0" err="1">
                <a:latin typeface="Arial" panose="020B0604020202020204" pitchFamily="34" charset="0"/>
                <a:ea typeface="+mj-ea"/>
                <a:cs typeface="Arial" panose="020B0604020202020204" pitchFamily="34" charset="0"/>
              </a:rPr>
              <a:t>Spor</a:t>
            </a:r>
            <a:r>
              <a:rPr lang="en-US" dirty="0">
                <a:latin typeface="Arial" panose="020B0604020202020204" pitchFamily="34" charset="0"/>
                <a:ea typeface="+mj-ea"/>
                <a:cs typeface="Arial" panose="020B0604020202020204" pitchFamily="34" charset="0"/>
              </a:rPr>
              <a:t> o </a:t>
            </a:r>
            <a:r>
              <a:rPr lang="en-US" dirty="0" err="1">
                <a:latin typeface="Arial" panose="020B0604020202020204" pitchFamily="34" charset="0"/>
                <a:ea typeface="+mj-ea"/>
                <a:cs typeface="Arial" panose="020B0604020202020204" pitchFamily="34" charset="0"/>
              </a:rPr>
              <a:t>místní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příslušnost</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mezi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soudy</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probíhá</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tak</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že</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nepříslušnost</a:t>
            </a:r>
            <a:r>
              <a:rPr lang="en-US" dirty="0">
                <a:latin typeface="Arial" panose="020B0604020202020204" pitchFamily="34" charset="0"/>
                <a:ea typeface="+mj-ea"/>
                <a:cs typeface="Arial" panose="020B0604020202020204" pitchFamily="34" charset="0"/>
              </a:rPr>
              <a:t> je </a:t>
            </a:r>
            <a:r>
              <a:rPr lang="en-US" dirty="0" err="1">
                <a:latin typeface="Arial" panose="020B0604020202020204" pitchFamily="34" charset="0"/>
                <a:ea typeface="+mj-ea"/>
                <a:cs typeface="Arial" panose="020B0604020202020204" pitchFamily="34" charset="0"/>
              </a:rPr>
              <a:t>vyslovena</a:t>
            </a:r>
            <a:r>
              <a:rPr lang="en-US" dirty="0">
                <a:latin typeface="Arial" panose="020B0604020202020204" pitchFamily="34" charset="0"/>
                <a:ea typeface="+mj-ea"/>
                <a:cs typeface="Arial" panose="020B0604020202020204" pitchFamily="34" charset="0"/>
              </a:rPr>
              <a:t> a </a:t>
            </a:r>
            <a:r>
              <a:rPr lang="en-US" dirty="0" err="1">
                <a:latin typeface="Arial" panose="020B0604020202020204" pitchFamily="34" charset="0"/>
                <a:ea typeface="+mj-ea"/>
                <a:cs typeface="Arial" panose="020B0604020202020204" pitchFamily="34" charset="0"/>
              </a:rPr>
              <a:t>věc</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postoupena</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soudu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příslušnému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jestliže</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tento</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soud</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nesouhlasí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předloží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věc</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svému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nadřízenému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soudu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jenž</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definitivně</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rozhodne</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Podrobněji</a:t>
            </a:r>
            <a:r>
              <a:rPr lang="en-US" dirty="0">
                <a:latin typeface="Arial" panose="020B0604020202020204" pitchFamily="34" charset="0"/>
                <a:ea typeface="+mj-ea"/>
                <a:cs typeface="Arial" panose="020B0604020202020204" pitchFamily="34" charset="0"/>
              </a:rPr>
              <a:t> viz § 105 </a:t>
            </a:r>
            <a:r>
              <a:rPr lang="cs-CZ" dirty="0">
                <a:latin typeface="Arial" panose="020B0604020202020204" pitchFamily="34" charset="0"/>
                <a:ea typeface="+mj-ea"/>
                <a:cs typeface="Arial" panose="020B0604020202020204" pitchFamily="34" charset="0"/>
              </a:rPr>
              <a:t>o.s.ř.</a:t>
            </a:r>
            <a:endParaRPr lang="en-US"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38096248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3" name="TextovéPole 2">
            <a:extLst>
              <a:ext uri="{FF2B5EF4-FFF2-40B4-BE49-F238E27FC236}">
                <a16:creationId xmlns:a16="http://schemas.microsoft.com/office/drawing/2014/main" id="{61BF9731-DE5C-4EC4-A3FA-D62498F1A564}"/>
              </a:ext>
            </a:extLst>
          </p:cNvPr>
          <p:cNvSpPr txBox="1"/>
          <p:nvPr/>
        </p:nvSpPr>
        <p:spPr>
          <a:xfrm>
            <a:off x="1103312" y="2763520"/>
            <a:ext cx="8946541" cy="348487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dirty="0">
                <a:latin typeface="Arial" panose="020B0604020202020204" pitchFamily="34" charset="0"/>
                <a:ea typeface="+mj-ea"/>
                <a:cs typeface="Arial" panose="020B0604020202020204" pitchFamily="34" charset="0"/>
              </a:rPr>
              <a:t>PŘÍSLUŠNOST PODLE PRÁVA EU </a:t>
            </a:r>
            <a:r>
              <a:rPr lang="en-US" dirty="0" err="1">
                <a:latin typeface="Arial" panose="020B0604020202020204" pitchFamily="34" charset="0"/>
                <a:ea typeface="+mj-ea"/>
                <a:cs typeface="Arial" panose="020B0604020202020204" pitchFamily="34" charset="0"/>
              </a:rPr>
              <a:t>Upravena</a:t>
            </a:r>
            <a:r>
              <a:rPr lang="en-US" dirty="0">
                <a:latin typeface="Arial" panose="020B0604020202020204" pitchFamily="34" charset="0"/>
                <a:ea typeface="+mj-ea"/>
                <a:cs typeface="Arial" panose="020B0604020202020204" pitchFamily="34" charset="0"/>
              </a:rPr>
              <a:t> je </a:t>
            </a:r>
            <a:r>
              <a:rPr lang="en-US" dirty="0" err="1">
                <a:latin typeface="Arial" panose="020B0604020202020204" pitchFamily="34" charset="0"/>
                <a:ea typeface="+mj-ea"/>
                <a:cs typeface="Arial" panose="020B0604020202020204" pitchFamily="34" charset="0"/>
              </a:rPr>
              <a:t>především</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ve</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smlouvách</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Brusel</a:t>
            </a:r>
            <a:r>
              <a:rPr lang="en-US" dirty="0">
                <a:latin typeface="Arial" panose="020B0604020202020204" pitchFamily="34" charset="0"/>
                <a:ea typeface="+mj-ea"/>
                <a:cs typeface="Arial" panose="020B0604020202020204" pitchFamily="34" charset="0"/>
              </a:rPr>
              <a:t> I a </a:t>
            </a:r>
            <a:r>
              <a:rPr lang="en-US" dirty="0" err="1">
                <a:latin typeface="Arial" panose="020B0604020202020204" pitchFamily="34" charset="0"/>
                <a:ea typeface="+mj-ea"/>
                <a:cs typeface="Arial" panose="020B0604020202020204" pitchFamily="34" charset="0"/>
              </a:rPr>
              <a:t>Brusel</a:t>
            </a:r>
            <a:r>
              <a:rPr lang="en-US" dirty="0">
                <a:latin typeface="Arial" panose="020B0604020202020204" pitchFamily="34" charset="0"/>
                <a:ea typeface="+mj-ea"/>
                <a:cs typeface="Arial" panose="020B0604020202020204" pitchFamily="34" charset="0"/>
              </a:rPr>
              <a:t> II, </a:t>
            </a:r>
            <a:r>
              <a:rPr lang="en-US" dirty="0" err="1">
                <a:latin typeface="Arial" panose="020B0604020202020204" pitchFamily="34" charset="0"/>
                <a:ea typeface="+mj-ea"/>
                <a:cs typeface="Arial" panose="020B0604020202020204" pitchFamily="34" charset="0"/>
              </a:rPr>
              <a:t>transponovaných</a:t>
            </a:r>
            <a:r>
              <a:rPr lang="en-US" dirty="0">
                <a:latin typeface="Arial" panose="020B0604020202020204" pitchFamily="34" charset="0"/>
                <a:ea typeface="+mj-ea"/>
                <a:cs typeface="Arial" panose="020B0604020202020204" pitchFamily="34" charset="0"/>
              </a:rPr>
              <a:t> do </a:t>
            </a:r>
            <a:r>
              <a:rPr lang="en-US" dirty="0" err="1">
                <a:latin typeface="Arial" panose="020B0604020202020204" pitchFamily="34" charset="0"/>
                <a:ea typeface="+mj-ea"/>
                <a:cs typeface="Arial" panose="020B0604020202020204" pitchFamily="34" charset="0"/>
              </a:rPr>
              <a:t>nařízení</a:t>
            </a:r>
            <a:r>
              <a:rPr lang="en-US" dirty="0">
                <a:latin typeface="Arial" panose="020B0604020202020204" pitchFamily="34" charset="0"/>
                <a:ea typeface="+mj-ea"/>
                <a:cs typeface="Arial" panose="020B0604020202020204" pitchFamily="34" charset="0"/>
              </a:rPr>
              <a:t> č. 44/2001 (</a:t>
            </a:r>
            <a:r>
              <a:rPr lang="en-US" dirty="0" err="1">
                <a:latin typeface="Arial" panose="020B0604020202020204" pitchFamily="34" charset="0"/>
                <a:ea typeface="+mj-ea"/>
                <a:cs typeface="Arial" panose="020B0604020202020204" pitchFamily="34" charset="0"/>
              </a:rPr>
              <a:t>věci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občanské</a:t>
            </a:r>
            <a:r>
              <a:rPr lang="en-US" dirty="0">
                <a:latin typeface="Arial" panose="020B0604020202020204" pitchFamily="34" charset="0"/>
                <a:ea typeface="+mj-ea"/>
                <a:cs typeface="Arial" panose="020B0604020202020204" pitchFamily="34" charset="0"/>
              </a:rPr>
              <a:t> a </a:t>
            </a:r>
            <a:r>
              <a:rPr lang="en-US" dirty="0" err="1">
                <a:latin typeface="Arial" panose="020B0604020202020204" pitchFamily="34" charset="0"/>
                <a:ea typeface="+mj-ea"/>
                <a:cs typeface="Arial" panose="020B0604020202020204" pitchFamily="34" charset="0"/>
              </a:rPr>
              <a:t>obchodní</a:t>
            </a:r>
            <a:r>
              <a:rPr lang="en-US" dirty="0">
                <a:latin typeface="Arial" panose="020B0604020202020204" pitchFamily="34" charset="0"/>
                <a:ea typeface="+mj-ea"/>
                <a:cs typeface="Arial" panose="020B0604020202020204" pitchFamily="34" charset="0"/>
              </a:rPr>
              <a:t>), a </a:t>
            </a:r>
            <a:r>
              <a:rPr lang="en-US" dirty="0" err="1">
                <a:latin typeface="Arial" panose="020B0604020202020204" pitchFamily="34" charset="0"/>
                <a:ea typeface="+mj-ea"/>
                <a:cs typeface="Arial" panose="020B0604020202020204" pitchFamily="34" charset="0"/>
              </a:rPr>
              <a:t>též</a:t>
            </a:r>
            <a:r>
              <a:rPr lang="en-US" dirty="0">
                <a:latin typeface="Arial" panose="020B0604020202020204" pitchFamily="34" charset="0"/>
                <a:ea typeface="+mj-ea"/>
                <a:cs typeface="Arial" panose="020B0604020202020204" pitchFamily="34" charset="0"/>
              </a:rPr>
              <a:t> do </a:t>
            </a:r>
            <a:r>
              <a:rPr lang="en-US" dirty="0" err="1">
                <a:latin typeface="Arial" panose="020B0604020202020204" pitchFamily="34" charset="0"/>
                <a:ea typeface="+mj-ea"/>
                <a:cs typeface="Arial" panose="020B0604020202020204" pitchFamily="34" charset="0"/>
              </a:rPr>
              <a:t>nařízení</a:t>
            </a:r>
            <a:r>
              <a:rPr lang="en-US" dirty="0">
                <a:latin typeface="Arial" panose="020B0604020202020204" pitchFamily="34" charset="0"/>
                <a:ea typeface="+mj-ea"/>
                <a:cs typeface="Arial" panose="020B0604020202020204" pitchFamily="34" charset="0"/>
              </a:rPr>
              <a:t> č. 2201/2003 (</a:t>
            </a:r>
            <a:r>
              <a:rPr lang="en-US" dirty="0" err="1">
                <a:latin typeface="Arial" panose="020B0604020202020204" pitchFamily="34" charset="0"/>
                <a:ea typeface="+mj-ea"/>
                <a:cs typeface="Arial" panose="020B0604020202020204" pitchFamily="34" charset="0"/>
              </a:rPr>
              <a:t>věci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manželské</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věci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rodičovské</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zodpovědnosti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Některé</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zásady</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osoby</a:t>
            </a:r>
            <a:r>
              <a:rPr lang="en-US" dirty="0">
                <a:latin typeface="Arial" panose="020B0604020202020204" pitchFamily="34" charset="0"/>
                <a:ea typeface="+mj-ea"/>
                <a:cs typeface="Arial" panose="020B0604020202020204" pitchFamily="34" charset="0"/>
              </a:rPr>
              <a:t> s </a:t>
            </a:r>
            <a:r>
              <a:rPr lang="en-US" dirty="0" err="1">
                <a:latin typeface="Arial" panose="020B0604020202020204" pitchFamily="34" charset="0"/>
                <a:ea typeface="+mj-ea"/>
                <a:cs typeface="Arial" panose="020B0604020202020204" pitchFamily="34" charset="0"/>
              </a:rPr>
              <a:t>bydlištěm</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domicil</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na</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území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určitého</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státu</a:t>
            </a:r>
            <a:r>
              <a:rPr lang="en-US" dirty="0">
                <a:latin typeface="Arial" panose="020B0604020202020204" pitchFamily="34" charset="0"/>
                <a:ea typeface="+mj-ea"/>
                <a:cs typeface="Arial" panose="020B0604020202020204" pitchFamily="34" charset="0"/>
              </a:rPr>
              <a:t> tam </a:t>
            </a:r>
            <a:r>
              <a:rPr lang="en-US" dirty="0" err="1">
                <a:latin typeface="Arial" panose="020B0604020202020204" pitchFamily="34" charset="0"/>
                <a:ea typeface="+mj-ea"/>
                <a:cs typeface="Arial" panose="020B0604020202020204" pitchFamily="34" charset="0"/>
              </a:rPr>
              <a:t>mohou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být</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žalovány</a:t>
            </a:r>
            <a:r>
              <a:rPr lang="en-US" dirty="0">
                <a:latin typeface="Arial" panose="020B0604020202020204" pitchFamily="34" charset="0"/>
                <a:ea typeface="+mj-ea"/>
                <a:cs typeface="Arial" panose="020B0604020202020204" pitchFamily="34" charset="0"/>
              </a:rPr>
              <a:t> bez </a:t>
            </a:r>
            <a:r>
              <a:rPr lang="en-US" dirty="0" err="1">
                <a:latin typeface="Arial" panose="020B0604020202020204" pitchFamily="34" charset="0"/>
                <a:ea typeface="+mj-ea"/>
                <a:cs typeface="Arial" panose="020B0604020202020204" pitchFamily="34" charset="0"/>
              </a:rPr>
              <a:t>ohledu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na</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své</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státní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občanství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podobně</a:t>
            </a:r>
            <a:r>
              <a:rPr lang="en-US" dirty="0">
                <a:latin typeface="Arial" panose="020B0604020202020204" pitchFamily="34" charset="0"/>
                <a:ea typeface="+mj-ea"/>
                <a:cs typeface="Arial" panose="020B0604020202020204" pitchFamily="34" charset="0"/>
              </a:rPr>
              <a:t> je </a:t>
            </a:r>
            <a:r>
              <a:rPr lang="en-US" dirty="0" err="1">
                <a:latin typeface="Arial" panose="020B0604020202020204" pitchFamily="34" charset="0"/>
                <a:ea typeface="+mj-ea"/>
                <a:cs typeface="Arial" panose="020B0604020202020204" pitchFamily="34" charset="0"/>
              </a:rPr>
              <a:t>rozhodné</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sídlo</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či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místo</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podnikání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právnické</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osoby</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jsou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též</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stanovena</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podrobná</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pravidla</a:t>
            </a:r>
            <a:r>
              <a:rPr lang="en-US" dirty="0">
                <a:latin typeface="Arial" panose="020B0604020202020204" pitchFamily="34" charset="0"/>
                <a:ea typeface="+mj-ea"/>
                <a:cs typeface="Arial" panose="020B0604020202020204" pitchFamily="34" charset="0"/>
              </a:rPr>
              <a:t> pro </a:t>
            </a:r>
            <a:r>
              <a:rPr lang="en-US" dirty="0" err="1">
                <a:latin typeface="Arial" panose="020B0604020202020204" pitchFamily="34" charset="0"/>
                <a:ea typeface="+mj-ea"/>
                <a:cs typeface="Arial" panose="020B0604020202020204" pitchFamily="34" charset="0"/>
              </a:rPr>
              <a:t>výběr</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příslušnosti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namísto</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domicilu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sídla</a:t>
            </a:r>
            <a:r>
              <a:rPr lang="en-US" dirty="0">
                <a:latin typeface="Arial" panose="020B0604020202020204" pitchFamily="34" charset="0"/>
                <a:ea typeface="+mj-ea"/>
                <a:cs typeface="Arial" panose="020B0604020202020204" pitchFamily="34" charset="0"/>
              </a:rPr>
              <a:t>) - </a:t>
            </a:r>
            <a:r>
              <a:rPr lang="en-US" dirty="0" err="1">
                <a:latin typeface="Arial" panose="020B0604020202020204" pitchFamily="34" charset="0"/>
                <a:ea typeface="+mj-ea"/>
                <a:cs typeface="Arial" panose="020B0604020202020204" pitchFamily="34" charset="0"/>
              </a:rPr>
              <a:t>např</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kde</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nastalo</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protiprávní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jednání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kde</a:t>
            </a:r>
            <a:r>
              <a:rPr lang="en-US" dirty="0">
                <a:latin typeface="Arial" panose="020B0604020202020204" pitchFamily="34" charset="0"/>
                <a:ea typeface="+mj-ea"/>
                <a:cs typeface="Arial" panose="020B0604020202020204" pitchFamily="34" charset="0"/>
              </a:rPr>
              <a:t> je </a:t>
            </a:r>
            <a:r>
              <a:rPr lang="en-US" dirty="0" err="1">
                <a:latin typeface="Arial" panose="020B0604020202020204" pitchFamily="34" charset="0"/>
                <a:ea typeface="+mj-ea"/>
                <a:cs typeface="Arial" panose="020B0604020202020204" pitchFamily="34" charset="0"/>
              </a:rPr>
              <a:t>místo</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dodání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zboží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podle</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smlouvy</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atd</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Nařízení</a:t>
            </a:r>
            <a:r>
              <a:rPr lang="en-US" dirty="0">
                <a:latin typeface="Arial" panose="020B0604020202020204" pitchFamily="34" charset="0"/>
                <a:ea typeface="+mj-ea"/>
                <a:cs typeface="Arial" panose="020B0604020202020204" pitchFamily="34" charset="0"/>
              </a:rPr>
              <a:t> č. 44/2001 (</a:t>
            </a:r>
            <a:r>
              <a:rPr lang="en-US" dirty="0" err="1">
                <a:latin typeface="Arial" panose="020B0604020202020204" pitchFamily="34" charset="0"/>
                <a:ea typeface="+mj-ea"/>
                <a:cs typeface="Arial" panose="020B0604020202020204" pitchFamily="34" charset="0"/>
              </a:rPr>
              <a:t>složitější</a:t>
            </a:r>
            <a:r>
              <a:rPr lang="en-US" dirty="0">
                <a:latin typeface="Arial" panose="020B0604020202020204" pitchFamily="34" charset="0"/>
                <a:ea typeface="+mj-ea"/>
                <a:cs typeface="Arial" panose="020B0604020202020204" pitchFamily="34" charset="0"/>
              </a:rPr>
              <a:t> z </a:t>
            </a:r>
            <a:r>
              <a:rPr lang="en-US" dirty="0" err="1">
                <a:latin typeface="Arial" panose="020B0604020202020204" pitchFamily="34" charset="0"/>
                <a:ea typeface="+mj-ea"/>
                <a:cs typeface="Arial" panose="020B0604020202020204" pitchFamily="34" charset="0"/>
              </a:rPr>
              <a:t>obou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stanoví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např</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též</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kritéria</a:t>
            </a:r>
            <a:r>
              <a:rPr lang="en-US" dirty="0">
                <a:latin typeface="Arial" panose="020B0604020202020204" pitchFamily="34" charset="0"/>
                <a:ea typeface="+mj-ea"/>
                <a:cs typeface="Arial" panose="020B0604020202020204" pitchFamily="34" charset="0"/>
              </a:rPr>
              <a:t> pro </a:t>
            </a:r>
            <a:r>
              <a:rPr lang="en-US" dirty="0" err="1">
                <a:latin typeface="Arial" panose="020B0604020202020204" pitchFamily="34" charset="0"/>
                <a:ea typeface="+mj-ea"/>
                <a:cs typeface="Arial" panose="020B0604020202020204" pitchFamily="34" charset="0"/>
              </a:rPr>
              <a:t>příslušnost</a:t>
            </a:r>
            <a:r>
              <a:rPr lang="en-US" dirty="0">
                <a:latin typeface="Arial" panose="020B0604020202020204" pitchFamily="34" charset="0"/>
                <a:ea typeface="+mj-ea"/>
                <a:cs typeface="Arial" panose="020B0604020202020204" pitchFamily="34" charset="0"/>
              </a:rPr>
              <a:t> u </a:t>
            </a:r>
            <a:r>
              <a:rPr lang="en-US" dirty="0" err="1">
                <a:latin typeface="Arial" panose="020B0604020202020204" pitchFamily="34" charset="0"/>
                <a:ea typeface="+mj-ea"/>
                <a:cs typeface="Arial" panose="020B0604020202020204" pitchFamily="34" charset="0"/>
              </a:rPr>
              <a:t>sporů</a:t>
            </a:r>
            <a:r>
              <a:rPr lang="en-US" dirty="0">
                <a:latin typeface="Arial" panose="020B0604020202020204" pitchFamily="34" charset="0"/>
                <a:ea typeface="+mj-ea"/>
                <a:cs typeface="Arial" panose="020B0604020202020204" pitchFamily="34" charset="0"/>
              </a:rPr>
              <a:t> ze </a:t>
            </a:r>
            <a:r>
              <a:rPr lang="en-US" dirty="0" err="1">
                <a:latin typeface="Arial" panose="020B0604020202020204" pitchFamily="34" charset="0"/>
                <a:ea typeface="+mj-ea"/>
                <a:cs typeface="Arial" panose="020B0604020202020204" pitchFamily="34" charset="0"/>
              </a:rPr>
              <a:t>smluv</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spotřebitelských</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pojistných</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pracovních</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Výlučná</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příslušnost</a:t>
            </a:r>
            <a:r>
              <a:rPr lang="en-US" dirty="0">
                <a:latin typeface="Arial" panose="020B0604020202020204" pitchFamily="34" charset="0"/>
                <a:ea typeface="+mj-ea"/>
                <a:cs typeface="Arial" panose="020B0604020202020204" pitchFamily="34" charset="0"/>
              </a:rPr>
              <a:t> je </a:t>
            </a:r>
            <a:r>
              <a:rPr lang="en-US" dirty="0" err="1">
                <a:latin typeface="Arial" panose="020B0604020202020204" pitchFamily="34" charset="0"/>
                <a:ea typeface="+mj-ea"/>
                <a:cs typeface="Arial" panose="020B0604020202020204" pitchFamily="34" charset="0"/>
              </a:rPr>
              <a:t>upravena</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např</a:t>
            </a:r>
            <a:r>
              <a:rPr lang="en-US" dirty="0">
                <a:latin typeface="Arial" panose="020B0604020202020204" pitchFamily="34" charset="0"/>
                <a:ea typeface="+mj-ea"/>
                <a:cs typeface="Arial" panose="020B0604020202020204" pitchFamily="34" charset="0"/>
              </a:rPr>
              <a:t>. pro </a:t>
            </a:r>
            <a:r>
              <a:rPr lang="en-US" dirty="0" err="1">
                <a:latin typeface="Arial" panose="020B0604020202020204" pitchFamily="34" charset="0"/>
                <a:ea typeface="+mj-ea"/>
                <a:cs typeface="Arial" panose="020B0604020202020204" pitchFamily="34" charset="0"/>
              </a:rPr>
              <a:t>některá</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řízení</a:t>
            </a:r>
            <a:r>
              <a:rPr lang="en-US" dirty="0">
                <a:latin typeface="Arial" panose="020B0604020202020204" pitchFamily="34" charset="0"/>
                <a:ea typeface="+mj-ea"/>
                <a:cs typeface="Arial" panose="020B0604020202020204" pitchFamily="34" charset="0"/>
              </a:rPr>
              <a:t> o </a:t>
            </a:r>
            <a:r>
              <a:rPr lang="en-US" dirty="0" err="1">
                <a:latin typeface="Arial" panose="020B0604020202020204" pitchFamily="34" charset="0"/>
                <a:ea typeface="+mj-ea"/>
                <a:cs typeface="Arial" panose="020B0604020202020204" pitchFamily="34" charset="0"/>
              </a:rPr>
              <a:t>právních</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vztazích</a:t>
            </a:r>
            <a:r>
              <a:rPr lang="en-US" dirty="0">
                <a:latin typeface="Arial" panose="020B0604020202020204" pitchFamily="34" charset="0"/>
                <a:ea typeface="+mj-ea"/>
                <a:cs typeface="Arial" panose="020B0604020202020204" pitchFamily="34" charset="0"/>
              </a:rPr>
              <a:t> k </a:t>
            </a:r>
            <a:r>
              <a:rPr lang="en-US" dirty="0" err="1">
                <a:latin typeface="Arial" panose="020B0604020202020204" pitchFamily="34" charset="0"/>
                <a:ea typeface="+mj-ea"/>
                <a:cs typeface="Arial" panose="020B0604020202020204" pitchFamily="34" charset="0"/>
              </a:rPr>
              <a:t>nemovitostem</a:t>
            </a:r>
            <a:endParaRPr lang="en-US"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5315260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p:cNvSpPr>
            <a:spLocks noGrp="1"/>
          </p:cNvSpPr>
          <p:nvPr>
            <p:ph idx="1"/>
          </p:nvPr>
        </p:nvSpPr>
        <p:spPr>
          <a:xfrm>
            <a:off x="759364" y="2696408"/>
            <a:ext cx="8946541" cy="3484879"/>
          </a:xfrm>
        </p:spPr>
        <p:txBody>
          <a:bodyPr>
            <a:normAutofit/>
          </a:bodyPr>
          <a:lstStyle/>
          <a:p>
            <a:r>
              <a:rPr lang="cs-CZ" dirty="0">
                <a:latin typeface="Arial" panose="020B0604020202020204" pitchFamily="34" charset="0"/>
                <a:cs typeface="Arial" panose="020B0604020202020204" pitchFamily="34" charset="0"/>
              </a:rPr>
              <a:t>ZÁKLADNÍ ZÁSADY - § 1-6 o.s.ř.</a:t>
            </a:r>
          </a:p>
          <a:p>
            <a:r>
              <a:rPr lang="cs-CZ" dirty="0">
                <a:effectLst/>
                <a:latin typeface="Arial" panose="020B0604020202020204" pitchFamily="34" charset="0"/>
                <a:ea typeface="Calibri" panose="020F0502020204030204" pitchFamily="34" charset="0"/>
                <a:cs typeface="Arial" panose="020B0604020202020204" pitchFamily="34" charset="0"/>
              </a:rPr>
              <a:t>Podle ustanovení § 1 o.s.ř. občanský soudní řád upravuje postup soudu a účastníků v občanském soudním řízení tak, aby byla zajištěna spravedlivá ochrana práv a oprávněných zájmů účastníků, jakož i výchova k zachovávání zákonů, k čestnému plnění povinností a k úctě k právům jiných osob. </a:t>
            </a:r>
          </a:p>
          <a:p>
            <a:r>
              <a:rPr lang="cs-CZ" dirty="0">
                <a:effectLst/>
                <a:latin typeface="Arial" panose="020B0604020202020204" pitchFamily="34" charset="0"/>
                <a:ea typeface="Calibri" panose="020F0502020204030204" pitchFamily="34" charset="0"/>
                <a:cs typeface="Arial" panose="020B0604020202020204" pitchFamily="34" charset="0"/>
              </a:rPr>
              <a:t>Podle ustanovení § 6 o.s.ř. v řízení postupuje soud předvídatelně a v součinnosti se všemi účastníky tak, aby ochrana práv byla rychlá a účinná a aby skutečnosti, které jsou mezi účastníky sporné, byly spolehlivě zjištěny</a:t>
            </a:r>
            <a:r>
              <a:rPr lang="cs-CZ" dirty="0">
                <a:effectLst/>
                <a:latin typeface="Arial" panose="020B0604020202020204" pitchFamily="34" charset="0"/>
                <a:ea typeface="Calibri" panose="020F0502020204030204" pitchFamily="34" charset="0"/>
              </a:rPr>
              <a:t>.</a:t>
            </a:r>
          </a:p>
          <a:p>
            <a:endParaRPr lang="cs-CZ" dirty="0"/>
          </a:p>
        </p:txBody>
      </p:sp>
    </p:spTree>
    <p:extLst>
      <p:ext uri="{BB962C8B-B14F-4D97-AF65-F5344CB8AC3E}">
        <p14:creationId xmlns:p14="http://schemas.microsoft.com/office/powerpoint/2010/main" val="119540868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Nadpis 1"/>
          <p:cNvSpPr>
            <a:spLocks noGrp="1"/>
          </p:cNvSpPr>
          <p:nvPr>
            <p:ph type="title"/>
          </p:nvPr>
        </p:nvSpPr>
        <p:spPr>
          <a:xfrm>
            <a:off x="648930" y="629267"/>
            <a:ext cx="9252154" cy="1016654"/>
          </a:xfrm>
        </p:spPr>
        <p:txBody>
          <a:bodyPr>
            <a:normAutofit/>
          </a:bodyPr>
          <a:lstStyle/>
          <a:p>
            <a:r>
              <a:rPr lang="cs-CZ">
                <a:solidFill>
                  <a:srgbClr val="EBEBEB"/>
                </a:solidFill>
              </a:rPr>
              <a:t>O.S.Ř.</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cs-CZ"/>
          </a:p>
        </p:txBody>
      </p:sp>
      <p:graphicFrame>
        <p:nvGraphicFramePr>
          <p:cNvPr id="5" name="Zástupný symbol pro obsah 2">
            <a:extLst>
              <a:ext uri="{FF2B5EF4-FFF2-40B4-BE49-F238E27FC236}">
                <a16:creationId xmlns:a16="http://schemas.microsoft.com/office/drawing/2014/main" id="{64378495-4D61-1394-4E38-ED57A8B9F50D}"/>
              </a:ext>
            </a:extLst>
          </p:cNvPr>
          <p:cNvGraphicFramePr>
            <a:graphicFrameLocks noGrp="1"/>
          </p:cNvGraphicFramePr>
          <p:nvPr>
            <p:ph idx="1"/>
            <p:extLst>
              <p:ext uri="{D42A27DB-BD31-4B8C-83A1-F6EECF244321}">
                <p14:modId xmlns:p14="http://schemas.microsoft.com/office/powerpoint/2010/main" val="41417191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103160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Nadpis 1"/>
          <p:cNvSpPr>
            <a:spLocks noGrp="1"/>
          </p:cNvSpPr>
          <p:nvPr>
            <p:ph type="title"/>
          </p:nvPr>
        </p:nvSpPr>
        <p:spPr>
          <a:xfrm>
            <a:off x="648930" y="629267"/>
            <a:ext cx="9252154" cy="1016654"/>
          </a:xfrm>
        </p:spPr>
        <p:txBody>
          <a:bodyPr>
            <a:normAutofit/>
          </a:bodyPr>
          <a:lstStyle/>
          <a:p>
            <a:r>
              <a:rPr lang="cs-CZ">
                <a:solidFill>
                  <a:srgbClr val="EBEBEB"/>
                </a:solidFill>
              </a:rPr>
              <a:t>O.S.Ř.</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cs-CZ"/>
          </a:p>
        </p:txBody>
      </p:sp>
      <p:graphicFrame>
        <p:nvGraphicFramePr>
          <p:cNvPr id="5" name="Zástupný symbol pro obsah 2">
            <a:extLst>
              <a:ext uri="{FF2B5EF4-FFF2-40B4-BE49-F238E27FC236}">
                <a16:creationId xmlns:a16="http://schemas.microsoft.com/office/drawing/2014/main" id="{172D62B7-F8CC-CDC7-6090-D9474C784E83}"/>
              </a:ext>
            </a:extLst>
          </p:cNvPr>
          <p:cNvGraphicFramePr>
            <a:graphicFrameLocks noGrp="1"/>
          </p:cNvGraphicFramePr>
          <p:nvPr>
            <p:ph idx="1"/>
            <p:extLst>
              <p:ext uri="{D42A27DB-BD31-4B8C-83A1-F6EECF244321}">
                <p14:modId xmlns:p14="http://schemas.microsoft.com/office/powerpoint/2010/main" val="315682718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489472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a:t>
            </a:r>
          </a:p>
        </p:txBody>
      </p:sp>
      <p:sp>
        <p:nvSpPr>
          <p:cNvPr id="3" name="Zástupný symbol pro obsah 2"/>
          <p:cNvSpPr>
            <a:spLocks noGrp="1"/>
          </p:cNvSpPr>
          <p:nvPr>
            <p:ph idx="1"/>
          </p:nvPr>
        </p:nvSpPr>
        <p:spPr>
          <a:xfrm>
            <a:off x="1103312" y="2763520"/>
            <a:ext cx="8946541" cy="3484879"/>
          </a:xfrm>
        </p:spPr>
        <p:txBody>
          <a:bodyPr>
            <a:normAutofit/>
          </a:bodyPr>
          <a:lstStyle/>
          <a:p>
            <a:r>
              <a:rPr lang="cs-CZ" dirty="0"/>
              <a:t> </a:t>
            </a:r>
            <a:r>
              <a:rPr lang="cs-CZ" dirty="0">
                <a:latin typeface="Arial" panose="020B0604020202020204" pitchFamily="34" charset="0"/>
                <a:cs typeface="Arial" panose="020B0604020202020204" pitchFamily="34" charset="0"/>
              </a:rPr>
              <a:t>koho budete žalovat?</a:t>
            </a:r>
          </a:p>
          <a:p>
            <a:r>
              <a:rPr lang="cs-CZ" dirty="0" err="1">
                <a:latin typeface="Arial" panose="020B0604020202020204" pitchFamily="34" charset="0"/>
                <a:cs typeface="Arial" panose="020B0604020202020204" pitchFamily="34" charset="0"/>
              </a:rPr>
              <a:t>Nationale-Nederlanden</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Levensverzerekering</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Maatschappij</a:t>
            </a:r>
            <a:r>
              <a:rPr lang="cs-CZ" dirty="0">
                <a:latin typeface="Arial" panose="020B0604020202020204" pitchFamily="34" charset="0"/>
                <a:cs typeface="Arial" panose="020B0604020202020204" pitchFamily="34" charset="0"/>
              </a:rPr>
              <a:t> N.V. (ING Životní pojišťovna N.V.) se sídlem Rotterdam , </a:t>
            </a:r>
            <a:r>
              <a:rPr lang="cs-CZ" dirty="0" err="1">
                <a:latin typeface="Arial" panose="020B0604020202020204" pitchFamily="34" charset="0"/>
                <a:cs typeface="Arial" panose="020B0604020202020204" pitchFamily="34" charset="0"/>
              </a:rPr>
              <a:t>Weena</a:t>
            </a:r>
            <a:r>
              <a:rPr lang="cs-CZ" dirty="0">
                <a:latin typeface="Arial" panose="020B0604020202020204" pitchFamily="34" charset="0"/>
                <a:cs typeface="Arial" panose="020B0604020202020204" pitchFamily="34" charset="0"/>
              </a:rPr>
              <a:t> 505, Nizozemské království;, </a:t>
            </a:r>
            <a:r>
              <a:rPr lang="cs-CZ" dirty="0" err="1">
                <a:latin typeface="Arial" panose="020B0604020202020204" pitchFamily="34" charset="0"/>
                <a:cs typeface="Arial" panose="020B0604020202020204" pitchFamily="34" charset="0"/>
              </a:rPr>
              <a:t>o.s</a:t>
            </a:r>
            <a:r>
              <a:rPr lang="cs-CZ" dirty="0">
                <a:latin typeface="Arial" panose="020B0604020202020204" pitchFamily="34" charset="0"/>
                <a:cs typeface="Arial" panose="020B0604020202020204" pitchFamily="34" charset="0"/>
              </a:rPr>
              <a:t>. ING Životní pojišťovna N.V., pobočka pro Českou republiku, se sídlem Nádražní 344/25, 150 00  Praha 5- Smíchov, IČ 407 63 587</a:t>
            </a:r>
          </a:p>
          <a:p>
            <a:endParaRPr lang="cs-CZ" dirty="0">
              <a:latin typeface="Arial" panose="020B0604020202020204" pitchFamily="34" charset="0"/>
              <a:cs typeface="Arial" panose="020B0604020202020204" pitchFamily="34" charset="0"/>
            </a:endParaRPr>
          </a:p>
          <a:p>
            <a:pPr marL="0" indent="0">
              <a:buNone/>
            </a:pPr>
            <a:endParaRPr lang="cs-CZ" dirty="0"/>
          </a:p>
        </p:txBody>
      </p:sp>
    </p:spTree>
    <p:extLst>
      <p:ext uri="{BB962C8B-B14F-4D97-AF65-F5344CB8AC3E}">
        <p14:creationId xmlns:p14="http://schemas.microsoft.com/office/powerpoint/2010/main" val="1378129336"/>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042B41-CFBF-4E11-965F-B1906826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4" name="Freeform 7">
            <a:extLst>
              <a:ext uri="{FF2B5EF4-FFF2-40B4-BE49-F238E27FC236}">
                <a16:creationId xmlns:a16="http://schemas.microsoft.com/office/drawing/2014/main" id="{ED9FFD70-7E69-43F7-BAFF-08A75B3AE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Nadpis 1"/>
          <p:cNvSpPr>
            <a:spLocks noGrp="1"/>
          </p:cNvSpPr>
          <p:nvPr>
            <p:ph type="title"/>
          </p:nvPr>
        </p:nvSpPr>
        <p:spPr>
          <a:xfrm>
            <a:off x="648930" y="629267"/>
            <a:ext cx="9252154" cy="1016654"/>
          </a:xfrm>
        </p:spPr>
        <p:txBody>
          <a:bodyPr>
            <a:normAutofit/>
          </a:bodyPr>
          <a:lstStyle/>
          <a:p>
            <a:r>
              <a:rPr lang="cs-CZ" dirty="0">
                <a:solidFill>
                  <a:srgbClr val="EBEBEB"/>
                </a:solidFill>
              </a:rPr>
              <a:t>O.S.Ř.</a:t>
            </a:r>
          </a:p>
        </p:txBody>
      </p:sp>
      <p:sp useBgFill="1">
        <p:nvSpPr>
          <p:cNvPr id="16" name="Freeform: Shape 15">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pic>
        <p:nvPicPr>
          <p:cNvPr id="7" name="Graphic 6" descr="Scales of Justice">
            <a:extLst>
              <a:ext uri="{FF2B5EF4-FFF2-40B4-BE49-F238E27FC236}">
                <a16:creationId xmlns:a16="http://schemas.microsoft.com/office/drawing/2014/main" id="{74997FC9-49BD-B9FF-39BD-4CFC01C5B4F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53484" y="2672367"/>
            <a:ext cx="3413845" cy="3413845"/>
          </a:xfrm>
          <a:prstGeom prst="rect">
            <a:avLst/>
          </a:prstGeom>
          <a:effectLst/>
        </p:spPr>
      </p:pic>
      <p:sp>
        <p:nvSpPr>
          <p:cNvPr id="3" name="Zástupný symbol pro obsah 2"/>
          <p:cNvSpPr>
            <a:spLocks noGrp="1"/>
          </p:cNvSpPr>
          <p:nvPr>
            <p:ph idx="1"/>
          </p:nvPr>
        </p:nvSpPr>
        <p:spPr>
          <a:xfrm>
            <a:off x="4389416" y="2548281"/>
            <a:ext cx="7154279" cy="3658689"/>
          </a:xfrm>
        </p:spPr>
        <p:txBody>
          <a:bodyPr>
            <a:normAutofit/>
          </a:bodyPr>
          <a:lstStyle/>
          <a:p>
            <a:r>
              <a:rPr lang="cs-CZ" dirty="0">
                <a:latin typeface="Arial" panose="020B0604020202020204" pitchFamily="34" charset="0"/>
                <a:cs typeface="Arial" panose="020B0604020202020204" pitchFamily="34" charset="0"/>
              </a:rPr>
              <a:t>ŽALOBA </a:t>
            </a:r>
          </a:p>
          <a:p>
            <a:r>
              <a:rPr lang="cs-CZ" dirty="0">
                <a:latin typeface="Arial" panose="020B0604020202020204" pitchFamily="34" charset="0"/>
                <a:cs typeface="Arial" panose="020B0604020202020204" pitchFamily="34" charset="0"/>
              </a:rPr>
              <a:t>řízení se zahajuje na návrh (žaloba) - § 79; neúplné podání -  § 43</a:t>
            </a:r>
          </a:p>
          <a:p>
            <a:r>
              <a:rPr lang="cs-CZ" dirty="0">
                <a:latin typeface="Arial" panose="020B0604020202020204" pitchFamily="34" charset="0"/>
                <a:cs typeface="Arial" panose="020B0604020202020204" pitchFamily="34" charset="0"/>
              </a:rPr>
              <a:t> žaloba na plnění – s návrhem na vydání rozsudku, platebního rozkazu</a:t>
            </a:r>
          </a:p>
          <a:p>
            <a:r>
              <a:rPr lang="cs-CZ" dirty="0">
                <a:latin typeface="Arial" panose="020B0604020202020204" pitchFamily="34" charset="0"/>
                <a:cs typeface="Arial" panose="020B0604020202020204" pitchFamily="34" charset="0"/>
              </a:rPr>
              <a:t>žaloba na určení – naléhavý právní zájem</a:t>
            </a:r>
          </a:p>
        </p:txBody>
      </p:sp>
    </p:spTree>
    <p:extLst>
      <p:ext uri="{BB962C8B-B14F-4D97-AF65-F5344CB8AC3E}">
        <p14:creationId xmlns:p14="http://schemas.microsoft.com/office/powerpoint/2010/main" val="247096012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5C7EE82C-6A47-4394-BFA5-1210C93D7EEB}"/>
              </a:ext>
            </a:extLst>
          </p:cNvPr>
          <p:cNvSpPr>
            <a:spLocks noGrp="1"/>
          </p:cNvSpPr>
          <p:nvPr>
            <p:ph type="title"/>
          </p:nvPr>
        </p:nvSpPr>
        <p:spPr>
          <a:xfrm>
            <a:off x="1103312" y="452718"/>
            <a:ext cx="8947522" cy="1400530"/>
          </a:xfrm>
        </p:spPr>
        <p:txBody>
          <a:bodyPr anchor="ctr">
            <a:normAutofit/>
          </a:bodyPr>
          <a:lstStyle/>
          <a:p>
            <a:r>
              <a:rPr lang="cs-CZ" b="1">
                <a:solidFill>
                  <a:srgbClr val="FFFFFF"/>
                </a:solidFill>
              </a:rPr>
              <a:t>IV. ÚS 456/2000 ze dne 13.2.2001</a:t>
            </a:r>
          </a:p>
        </p:txBody>
      </p:sp>
      <p:sp>
        <p:nvSpPr>
          <p:cNvPr id="3" name="Zástupný obsah 2">
            <a:extLst>
              <a:ext uri="{FF2B5EF4-FFF2-40B4-BE49-F238E27FC236}">
                <a16:creationId xmlns:a16="http://schemas.microsoft.com/office/drawing/2014/main" id="{6AFF7B29-3EA9-4B92-9D57-EFF964ECB7C9}"/>
              </a:ext>
            </a:extLst>
          </p:cNvPr>
          <p:cNvSpPr>
            <a:spLocks noGrp="1"/>
          </p:cNvSpPr>
          <p:nvPr>
            <p:ph idx="1"/>
          </p:nvPr>
        </p:nvSpPr>
        <p:spPr>
          <a:xfrm>
            <a:off x="1104293" y="2567593"/>
            <a:ext cx="8946541" cy="3484879"/>
          </a:xfrm>
        </p:spPr>
        <p:txBody>
          <a:bodyPr>
            <a:normAutofit fontScale="92500"/>
          </a:bodyPr>
          <a:lstStyle/>
          <a:p>
            <a:pPr>
              <a:lnSpc>
                <a:spcPct val="90000"/>
              </a:lnSpc>
            </a:pPr>
            <a:r>
              <a:rPr lang="cs-CZ" b="0" i="0" dirty="0">
                <a:effectLst/>
                <a:latin typeface="Arial" panose="020B0604020202020204" pitchFamily="34" charset="0"/>
              </a:rPr>
              <a:t>Podstatné obsahové náležitosti žaloby vyplývají z § 42 odst. 4 a § 79 odst. 1 </a:t>
            </a:r>
            <a:r>
              <a:rPr lang="cs-CZ" b="0" i="0" dirty="0" err="1">
                <a:effectLst/>
                <a:latin typeface="Arial" panose="020B0604020202020204" pitchFamily="34" charset="0"/>
              </a:rPr>
              <a:t>obč</a:t>
            </a:r>
            <a:r>
              <a:rPr lang="cs-CZ" b="0" i="0" dirty="0">
                <a:effectLst/>
                <a:latin typeface="Arial" panose="020B0604020202020204" pitchFamily="34" charset="0"/>
              </a:rPr>
              <a:t>. soudního řádu. To znamená, že z ní musí být patrno, kterému soudu je určena, kdo ji činí a co sleduje, musí být podepsána a datována; konkrétně musí žaloba obsahovat jméno a bydliště účastníků, popřípadě též jejich zástupců, vylíčení rozhodujících skutečností, označení důkazů, jichž se žalobce dovolává, a musí z ní být patrno, čeho se žalobce domáhá (tzv. žalobní petit). Stanovením těchto náležitostí má být zabezpečeno naplnění povinnosti tvrzení a povinnosti důkazní. Soudní praxe rozhodujícími skutečnostmi rozumí údaje, které jsou zcela nutné k tomu, aby bylo jasné, o čem a na jakém podkladě má soud rozhodnout. a logicky vyžaduje, aby žalobní petit byl tak přesný, určitý a srozumitelný, aby po jeho převzetí do enunciátu mohl být nařízen a proveden výkon rozhodnutí. Případné vady žaloby lze odstranit postupem podle § 43 </a:t>
            </a:r>
            <a:r>
              <a:rPr lang="cs-CZ" b="0" i="0" dirty="0" err="1">
                <a:effectLst/>
                <a:latin typeface="Arial" panose="020B0604020202020204" pitchFamily="34" charset="0"/>
              </a:rPr>
              <a:t>obč</a:t>
            </a:r>
            <a:r>
              <a:rPr lang="cs-CZ" b="0" i="0" dirty="0">
                <a:effectLst/>
                <a:latin typeface="Arial" panose="020B0604020202020204" pitchFamily="34" charset="0"/>
              </a:rPr>
              <a:t>. soudního řádu.</a:t>
            </a:r>
          </a:p>
          <a:p>
            <a:pPr>
              <a:lnSpc>
                <a:spcPct val="90000"/>
              </a:lnSpc>
            </a:pPr>
            <a:endParaRPr lang="cs-CZ" sz="1100" dirty="0"/>
          </a:p>
        </p:txBody>
      </p:sp>
    </p:spTree>
    <p:extLst>
      <p:ext uri="{BB962C8B-B14F-4D97-AF65-F5344CB8AC3E}">
        <p14:creationId xmlns:p14="http://schemas.microsoft.com/office/powerpoint/2010/main" val="2562832411"/>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CB3AF5-FBDF-CF98-8BC8-F5770B2C9D8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FAF6ED2-EEF4-51E1-E44B-AEE87711B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F830BB7E-4B97-0B77-7E50-8046FF88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5220B3AE-2AE4-813F-86A7-435C2E95A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830EA3E0-508E-B3D8-E0FD-1F209FAC5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468F20B2-6C91-3084-5C56-68F9A9E5E741}"/>
              </a:ext>
            </a:extLst>
          </p:cNvPr>
          <p:cNvSpPr>
            <a:spLocks noGrp="1"/>
          </p:cNvSpPr>
          <p:nvPr>
            <p:ph type="title"/>
          </p:nvPr>
        </p:nvSpPr>
        <p:spPr>
          <a:xfrm>
            <a:off x="1103312" y="452718"/>
            <a:ext cx="8947522" cy="1400530"/>
          </a:xfrm>
        </p:spPr>
        <p:txBody>
          <a:bodyPr anchor="ctr">
            <a:normAutofit/>
          </a:bodyPr>
          <a:lstStyle/>
          <a:p>
            <a:endParaRPr lang="cs-CZ" b="1" dirty="0">
              <a:solidFill>
                <a:srgbClr val="FFFFFF"/>
              </a:solidFill>
            </a:endParaRPr>
          </a:p>
        </p:txBody>
      </p:sp>
      <p:sp>
        <p:nvSpPr>
          <p:cNvPr id="3" name="Zástupný obsah 2">
            <a:extLst>
              <a:ext uri="{FF2B5EF4-FFF2-40B4-BE49-F238E27FC236}">
                <a16:creationId xmlns:a16="http://schemas.microsoft.com/office/drawing/2014/main" id="{C119BAA7-0B0E-A918-E6E6-C1DAE66040E4}"/>
              </a:ext>
            </a:extLst>
          </p:cNvPr>
          <p:cNvSpPr>
            <a:spLocks noGrp="1"/>
          </p:cNvSpPr>
          <p:nvPr>
            <p:ph idx="1"/>
          </p:nvPr>
        </p:nvSpPr>
        <p:spPr>
          <a:xfrm>
            <a:off x="1104293" y="2567593"/>
            <a:ext cx="8946541" cy="3484879"/>
          </a:xfrm>
        </p:spPr>
        <p:txBody>
          <a:bodyPr>
            <a:normAutofit fontScale="85000" lnSpcReduction="10000"/>
          </a:bodyPr>
          <a:lstStyle/>
          <a:p>
            <a:pPr>
              <a:lnSpc>
                <a:spcPct val="90000"/>
              </a:lnSpc>
            </a:pPr>
            <a:r>
              <a:rPr lang="cs-CZ" dirty="0"/>
              <a:t>Právní názor, uvedený v rozsudku Nejvyššího soudu ze dne 31. 3. 2010, </a:t>
            </a:r>
            <a:r>
              <a:rPr lang="cs-CZ" dirty="0" err="1"/>
              <a:t>sp</a:t>
            </a:r>
            <a:r>
              <a:rPr lang="cs-CZ" dirty="0"/>
              <a:t>. zn. 22 </a:t>
            </a:r>
            <a:r>
              <a:rPr lang="cs-CZ" dirty="0" err="1"/>
              <a:t>Cdo</a:t>
            </a:r>
            <a:r>
              <a:rPr lang="cs-CZ" dirty="0"/>
              <a:t> 506/2008, týkající se naléhavého právního zájmu na určení vlastnictví nemovitosti v zaniklém, avšak doposud nevypořádaném </a:t>
            </a:r>
            <a:r>
              <a:rPr lang="cs-CZ" dirty="0" err="1"/>
              <a:t>SJM</a:t>
            </a:r>
            <a:r>
              <a:rPr lang="cs-CZ" dirty="0"/>
              <a:t> účastníků, již není pro nemovitosti evidované v katastru nemovitostí použitelný. Občanský zákoník z roku 2012 zavedl plně princip materiální publicity zápisů do veřejných seznamů.</a:t>
            </a:r>
            <a:br>
              <a:rPr lang="cs-CZ" dirty="0"/>
            </a:br>
            <a:br>
              <a:rPr lang="cs-CZ" dirty="0"/>
            </a:br>
            <a:r>
              <a:rPr lang="cs-CZ" dirty="0"/>
              <a:t>Je-li tedy v katastru nemovitostí jako vlastník nemovitosti evidován jen jeden z (bývalých) manželů a druhý tvrdí, že věc je předmětem zaniklého, avšak doposud nevypořádaného </a:t>
            </a:r>
            <a:r>
              <a:rPr lang="cs-CZ" dirty="0" err="1"/>
              <a:t>SJM</a:t>
            </a:r>
            <a:r>
              <a:rPr lang="cs-CZ" dirty="0"/>
              <a:t>, může se domáhat určení, že nemovitost je v zaniklém a doposud nevypořádaném </a:t>
            </a:r>
            <a:r>
              <a:rPr lang="cs-CZ" dirty="0" err="1"/>
              <a:t>SJM</a:t>
            </a:r>
            <a:r>
              <a:rPr lang="cs-CZ" dirty="0"/>
              <a:t>. Pokud v průběhu řízení nastanou účinky zákonné domněnky vypořádání (§ 741 o. z., § 150 odst. 4 zákona č. 40/1964 Sb.), bude třeba žalobu změnit na určení, že věc je v podílovém spoluvlastnictví účastníků.</a:t>
            </a:r>
            <a:br>
              <a:rPr lang="cs-CZ" dirty="0"/>
            </a:br>
            <a:br>
              <a:rPr lang="cs-CZ" b="1" dirty="0"/>
            </a:br>
            <a:r>
              <a:rPr lang="cs-CZ" b="1" dirty="0"/>
              <a:t>podle rozsudku Nejvyššího soudu ČR </a:t>
            </a:r>
            <a:r>
              <a:rPr lang="cs-CZ" b="1" dirty="0" err="1"/>
              <a:t>sp</a:t>
            </a:r>
            <a:r>
              <a:rPr lang="cs-CZ" b="1" dirty="0"/>
              <a:t>. zn. 22 </a:t>
            </a:r>
            <a:r>
              <a:rPr lang="cs-CZ" b="1" dirty="0" err="1"/>
              <a:t>Cdo</a:t>
            </a:r>
            <a:r>
              <a:rPr lang="cs-CZ" b="1" dirty="0"/>
              <a:t> 3245/2017, ze dne 20. 9. 2017</a:t>
            </a:r>
          </a:p>
          <a:p>
            <a:pPr>
              <a:lnSpc>
                <a:spcPct val="90000"/>
              </a:lnSpc>
            </a:pPr>
            <a:endParaRPr lang="cs-CZ" sz="1100" dirty="0"/>
          </a:p>
        </p:txBody>
      </p:sp>
    </p:spTree>
    <p:extLst>
      <p:ext uri="{BB962C8B-B14F-4D97-AF65-F5344CB8AC3E}">
        <p14:creationId xmlns:p14="http://schemas.microsoft.com/office/powerpoint/2010/main" val="187856218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a:t>
            </a:r>
          </a:p>
        </p:txBody>
      </p:sp>
      <p:sp>
        <p:nvSpPr>
          <p:cNvPr id="3" name="Zástupný symbol pro obsah 2"/>
          <p:cNvSpPr>
            <a:spLocks noGrp="1"/>
          </p:cNvSpPr>
          <p:nvPr>
            <p:ph idx="1"/>
          </p:nvPr>
        </p:nvSpPr>
        <p:spPr>
          <a:xfrm>
            <a:off x="1103312" y="2763520"/>
            <a:ext cx="8946541" cy="3484879"/>
          </a:xfrm>
        </p:spPr>
        <p:txBody>
          <a:bodyPr>
            <a:normAutofit/>
          </a:bodyPr>
          <a:lstStyle/>
          <a:p>
            <a:r>
              <a:rPr lang="cs-CZ" dirty="0"/>
              <a:t> </a:t>
            </a:r>
            <a:r>
              <a:rPr lang="cs-CZ" dirty="0">
                <a:latin typeface="Arial" panose="020B0604020202020204" pitchFamily="34" charset="0"/>
                <a:cs typeface="Arial" panose="020B0604020202020204" pitchFamily="34" charset="0"/>
              </a:rPr>
              <a:t>jak bude znít petit žaloby na plnění ?</a:t>
            </a:r>
          </a:p>
          <a:p>
            <a:r>
              <a:rPr lang="cs-CZ" dirty="0">
                <a:latin typeface="Arial" panose="020B0604020202020204" pitchFamily="34" charset="0"/>
                <a:cs typeface="Arial" panose="020B0604020202020204" pitchFamily="34" charset="0"/>
              </a:rPr>
              <a:t> jak bude znít petit žaloby na určení?</a:t>
            </a:r>
          </a:p>
        </p:txBody>
      </p:sp>
    </p:spTree>
    <p:extLst>
      <p:ext uri="{BB962C8B-B14F-4D97-AF65-F5344CB8AC3E}">
        <p14:creationId xmlns:p14="http://schemas.microsoft.com/office/powerpoint/2010/main" val="1368866387"/>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p:cNvSpPr>
            <a:spLocks noGrp="1"/>
          </p:cNvSpPr>
          <p:nvPr>
            <p:ph idx="1"/>
          </p:nvPr>
        </p:nvSpPr>
        <p:spPr>
          <a:xfrm>
            <a:off x="1103312" y="2763520"/>
            <a:ext cx="8946541" cy="3484879"/>
          </a:xfrm>
        </p:spPr>
        <p:txBody>
          <a:bodyPr>
            <a:normAutofit/>
          </a:bodyPr>
          <a:lstStyle/>
          <a:p>
            <a:r>
              <a:rPr lang="cs-CZ" dirty="0">
                <a:latin typeface="Arial" panose="020B0604020202020204" pitchFamily="34" charset="0"/>
                <a:cs typeface="Arial" panose="020B0604020202020204" pitchFamily="34" charset="0"/>
              </a:rPr>
              <a:t>ÚČASTNÍCI</a:t>
            </a:r>
          </a:p>
          <a:p>
            <a:r>
              <a:rPr lang="cs-CZ" dirty="0">
                <a:latin typeface="Arial" panose="020B0604020202020204" pitchFamily="34" charset="0"/>
                <a:cs typeface="Arial" panose="020B0604020202020204" pitchFamily="34" charset="0"/>
              </a:rPr>
              <a:t>účastníci řízení – žalobce a žalovaný</a:t>
            </a:r>
          </a:p>
          <a:p>
            <a:r>
              <a:rPr lang="cs-CZ" dirty="0">
                <a:latin typeface="Arial" panose="020B0604020202020204" pitchFamily="34" charset="0"/>
                <a:cs typeface="Arial" panose="020B0604020202020204" pitchFamily="34" charset="0"/>
              </a:rPr>
              <a:t>záměna žalobce – se souhlasem - § 92/2</a:t>
            </a:r>
          </a:p>
          <a:p>
            <a:r>
              <a:rPr lang="cs-CZ" dirty="0">
                <a:latin typeface="Arial" panose="020B0604020202020204" pitchFamily="34" charset="0"/>
                <a:cs typeface="Arial" panose="020B0604020202020204" pitchFamily="34" charset="0"/>
              </a:rPr>
              <a:t>záměna žalovaného – i bez jeho souhlasu, ale pozor _ vazba na náklady řízení</a:t>
            </a:r>
          </a:p>
          <a:p>
            <a:r>
              <a:rPr lang="cs-CZ" dirty="0">
                <a:latin typeface="Arial" panose="020B0604020202020204" pitchFamily="34" charset="0"/>
                <a:cs typeface="Arial" panose="020B0604020202020204" pitchFamily="34" charset="0"/>
              </a:rPr>
              <a:t>přistoupení dalšího účastníka § 92/1</a:t>
            </a:r>
          </a:p>
          <a:p>
            <a:r>
              <a:rPr lang="cs-CZ" dirty="0">
                <a:latin typeface="Arial" panose="020B0604020202020204" pitchFamily="34" charset="0"/>
                <a:cs typeface="Arial" panose="020B0604020202020204" pitchFamily="34" charset="0"/>
              </a:rPr>
              <a:t>vedlejší účastník - § 93</a:t>
            </a:r>
          </a:p>
        </p:txBody>
      </p:sp>
    </p:spTree>
    <p:extLst>
      <p:ext uri="{BB962C8B-B14F-4D97-AF65-F5344CB8AC3E}">
        <p14:creationId xmlns:p14="http://schemas.microsoft.com/office/powerpoint/2010/main" val="3290616841"/>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Nadpis 1"/>
          <p:cNvSpPr>
            <a:spLocks noGrp="1"/>
          </p:cNvSpPr>
          <p:nvPr>
            <p:ph type="title"/>
          </p:nvPr>
        </p:nvSpPr>
        <p:spPr>
          <a:xfrm>
            <a:off x="653143" y="1645920"/>
            <a:ext cx="3522879" cy="4470821"/>
          </a:xfrm>
        </p:spPr>
        <p:txBody>
          <a:bodyPr>
            <a:normAutofit/>
          </a:bodyPr>
          <a:lstStyle/>
          <a:p>
            <a:pPr algn="r"/>
            <a:r>
              <a:rPr lang="cs-CZ">
                <a:solidFill>
                  <a:srgbClr val="FFFFFF"/>
                </a:solidFill>
              </a:rPr>
              <a:t>O.S.Ř.</a:t>
            </a:r>
            <a:br>
              <a:rPr lang="cs-CZ">
                <a:solidFill>
                  <a:srgbClr val="FFFFFF"/>
                </a:solidFill>
              </a:rPr>
            </a:br>
            <a:br>
              <a:rPr lang="cs-CZ">
                <a:solidFill>
                  <a:srgbClr val="FFFFFF"/>
                </a:solidFill>
              </a:rPr>
            </a:br>
            <a:br>
              <a:rPr lang="cs-CZ">
                <a:solidFill>
                  <a:srgbClr val="FFFFFF"/>
                </a:solidFill>
              </a:rPr>
            </a:br>
            <a:br>
              <a:rPr lang="cs-CZ">
                <a:solidFill>
                  <a:srgbClr val="FFFFFF"/>
                </a:solidFill>
              </a:rPr>
            </a:br>
            <a:endParaRPr lang="cs-CZ">
              <a:solidFill>
                <a:srgbClr val="FFFFFF"/>
              </a:solidFill>
            </a:endParaRPr>
          </a:p>
        </p:txBody>
      </p:sp>
      <p:sp>
        <p:nvSpPr>
          <p:cNvPr id="3" name="Zástupný symbol pro obsah 2"/>
          <p:cNvSpPr>
            <a:spLocks noGrp="1"/>
          </p:cNvSpPr>
          <p:nvPr>
            <p:ph idx="1"/>
          </p:nvPr>
        </p:nvSpPr>
        <p:spPr>
          <a:xfrm>
            <a:off x="5204109" y="1645920"/>
            <a:ext cx="5919503" cy="4470821"/>
          </a:xfrm>
        </p:spPr>
        <p:txBody>
          <a:bodyPr>
            <a:normAutofit/>
          </a:bodyPr>
          <a:lstStyle/>
          <a:p>
            <a:r>
              <a:rPr lang="cs-CZ" dirty="0">
                <a:latin typeface="Arial" panose="020B0604020202020204" pitchFamily="34" charset="0"/>
                <a:cs typeface="Arial" panose="020B0604020202020204" pitchFamily="34" charset="0"/>
              </a:rPr>
              <a:t>JEDNÁNÍ </a:t>
            </a:r>
          </a:p>
          <a:p>
            <a:r>
              <a:rPr lang="cs-CZ" dirty="0">
                <a:latin typeface="Arial" panose="020B0604020202020204" pitchFamily="34" charset="0"/>
                <a:cs typeface="Arial" panose="020B0604020202020204" pitchFamily="34" charset="0"/>
              </a:rPr>
              <a:t>přípravné jednání – §114 c) – obeslání 20 dní předem </a:t>
            </a:r>
          </a:p>
          <a:p>
            <a:r>
              <a:rPr lang="cs-CZ" dirty="0">
                <a:latin typeface="Arial" panose="020B0604020202020204" pitchFamily="34" charset="0"/>
                <a:cs typeface="Arial" panose="020B0604020202020204" pitchFamily="34" charset="0"/>
              </a:rPr>
              <a:t> ústní jednání - § 115 – obeslání zpravidla 10 dní předem</a:t>
            </a:r>
          </a:p>
          <a:p>
            <a:r>
              <a:rPr lang="cs-CZ" dirty="0">
                <a:latin typeface="Arial" panose="020B0604020202020204" pitchFamily="34" charset="0"/>
                <a:cs typeface="Arial" panose="020B0604020202020204" pitchFamily="34" charset="0"/>
              </a:rPr>
              <a:t> povinnosti účastníků – povinnost tvrzení, povinnost předkládat důkazy - § 101</a:t>
            </a:r>
          </a:p>
          <a:p>
            <a:r>
              <a:rPr lang="cs-CZ" dirty="0">
                <a:latin typeface="Arial" panose="020B0604020202020204" pitchFamily="34" charset="0"/>
                <a:cs typeface="Arial" panose="020B0604020202020204" pitchFamily="34" charset="0"/>
              </a:rPr>
              <a:t>koncentrace řízení – 118 b) – 31 </a:t>
            </a:r>
            <a:r>
              <a:rPr lang="cs-CZ" dirty="0" err="1">
                <a:latin typeface="Arial" panose="020B0604020202020204" pitchFamily="34" charset="0"/>
                <a:cs typeface="Arial" panose="020B0604020202020204" pitchFamily="34" charset="0"/>
              </a:rPr>
              <a:t>Cdo</a:t>
            </a:r>
            <a:r>
              <a:rPr lang="cs-CZ" dirty="0">
                <a:latin typeface="Arial" panose="020B0604020202020204" pitchFamily="34" charset="0"/>
                <a:cs typeface="Arial" panose="020B0604020202020204" pitchFamily="34" charset="0"/>
              </a:rPr>
              <a:t> 4616/2010 – </a:t>
            </a:r>
            <a:r>
              <a:rPr lang="cs-CZ" b="1" dirty="0">
                <a:latin typeface="Arial" panose="020B0604020202020204" pitchFamily="34" charset="0"/>
                <a:cs typeface="Arial" panose="020B0604020202020204" pitchFamily="34" charset="0"/>
              </a:rPr>
              <a:t>R 98/2013)</a:t>
            </a:r>
          </a:p>
        </p:txBody>
      </p:sp>
    </p:spTree>
    <p:extLst>
      <p:ext uri="{BB962C8B-B14F-4D97-AF65-F5344CB8AC3E}">
        <p14:creationId xmlns:p14="http://schemas.microsoft.com/office/powerpoint/2010/main" val="2826937504"/>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95E212-C5F2-EA09-DEA4-D88E5DCF19A8}"/>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E32BDC5E-DD29-64B0-868F-A2D992DE8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Rectangle 31">
            <a:extLst>
              <a:ext uri="{FF2B5EF4-FFF2-40B4-BE49-F238E27FC236}">
                <a16:creationId xmlns:a16="http://schemas.microsoft.com/office/drawing/2014/main" id="{1DD11291-3E73-B750-3DE2-E5B3633D9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4" name="Freeform 7">
            <a:extLst>
              <a:ext uri="{FF2B5EF4-FFF2-40B4-BE49-F238E27FC236}">
                <a16:creationId xmlns:a16="http://schemas.microsoft.com/office/drawing/2014/main" id="{2E3D7404-83F7-2527-608F-D288C9834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6" name="Freeform: Shape 35">
            <a:extLst>
              <a:ext uri="{FF2B5EF4-FFF2-40B4-BE49-F238E27FC236}">
                <a16:creationId xmlns:a16="http://schemas.microsoft.com/office/drawing/2014/main" id="{95CC9D03-AFEB-12C8-4EF8-736057498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6839E9F9-2D2B-2AC8-80B3-F76893A01138}"/>
              </a:ext>
            </a:extLst>
          </p:cNvPr>
          <p:cNvSpPr>
            <a:spLocks noGrp="1"/>
          </p:cNvSpPr>
          <p:nvPr>
            <p:ph type="title"/>
          </p:nvPr>
        </p:nvSpPr>
        <p:spPr>
          <a:xfrm>
            <a:off x="1103312" y="452718"/>
            <a:ext cx="8947522" cy="1400530"/>
          </a:xfrm>
        </p:spPr>
        <p:txBody>
          <a:bodyPr anchor="ctr">
            <a:normAutofit/>
          </a:bodyPr>
          <a:lstStyle/>
          <a:p>
            <a:r>
              <a:rPr lang="cs-CZ" dirty="0">
                <a:solidFill>
                  <a:srgbClr val="FFFFFF"/>
                </a:solidFill>
              </a:rPr>
              <a:t>POUČOVACÍ POVINNOST</a:t>
            </a:r>
          </a:p>
        </p:txBody>
      </p:sp>
      <p:sp>
        <p:nvSpPr>
          <p:cNvPr id="3" name="Zástupný symbol pro obsah 2">
            <a:extLst>
              <a:ext uri="{FF2B5EF4-FFF2-40B4-BE49-F238E27FC236}">
                <a16:creationId xmlns:a16="http://schemas.microsoft.com/office/drawing/2014/main" id="{794FD29D-C54D-D95F-85B1-23FB26867D6F}"/>
              </a:ext>
            </a:extLst>
          </p:cNvPr>
          <p:cNvSpPr>
            <a:spLocks noGrp="1"/>
          </p:cNvSpPr>
          <p:nvPr>
            <p:ph idx="1"/>
          </p:nvPr>
        </p:nvSpPr>
        <p:spPr>
          <a:xfrm>
            <a:off x="1017854" y="2567593"/>
            <a:ext cx="8946541" cy="3484879"/>
          </a:xfrm>
        </p:spPr>
        <p:txBody>
          <a:bodyPr>
            <a:normAutofit/>
          </a:bodyPr>
          <a:lstStyle/>
          <a:p>
            <a:pPr>
              <a:lnSpc>
                <a:spcPct val="90000"/>
              </a:lnSpc>
            </a:pPr>
            <a:r>
              <a:rPr lang="cs-CZ" sz="1800" dirty="0">
                <a:latin typeface="Arial" panose="020B0604020202020204" pitchFamily="34" charset="0"/>
                <a:cs typeface="Arial" panose="020B0604020202020204" pitchFamily="34" charset="0"/>
              </a:rPr>
              <a:t>Po rozhodném okamžiku koncentrace řízení může soud k později tvrzeným skutečnostem či označeným důkazům přihlédnout jen výjimečně: </a:t>
            </a:r>
          </a:p>
          <a:p>
            <a:pPr>
              <a:lnSpc>
                <a:spcPct val="90000"/>
              </a:lnSpc>
            </a:pPr>
            <a:r>
              <a:rPr lang="cs-CZ" sz="1800" dirty="0">
                <a:latin typeface="Arial" panose="020B0604020202020204" pitchFamily="34" charset="0"/>
                <a:cs typeface="Arial" panose="020B0604020202020204" pitchFamily="34" charset="0"/>
              </a:rPr>
              <a:t>1) jde-li o skutečnosti nebo důkazy, jimiž má být zpochybněna věrohodnost dosud provedených důkazních prostředků;</a:t>
            </a:r>
          </a:p>
          <a:p>
            <a:pPr>
              <a:lnSpc>
                <a:spcPct val="90000"/>
              </a:lnSpc>
            </a:pPr>
            <a:r>
              <a:rPr lang="cs-CZ" sz="1800" dirty="0">
                <a:latin typeface="Arial" panose="020B0604020202020204" pitchFamily="34" charset="0"/>
                <a:cs typeface="Arial" panose="020B0604020202020204" pitchFamily="34" charset="0"/>
              </a:rPr>
              <a:t>2) jde-li o nově vzniklé skutečnosti nebo důkazy, které nastaly až po prvním jednání ve věci (respektive po přípravném jednání);</a:t>
            </a:r>
          </a:p>
          <a:p>
            <a:pPr>
              <a:lnSpc>
                <a:spcPct val="90000"/>
              </a:lnSpc>
            </a:pPr>
            <a:r>
              <a:rPr lang="cs-CZ" sz="1800" dirty="0">
                <a:latin typeface="Arial" panose="020B0604020202020204" pitchFamily="34" charset="0"/>
                <a:cs typeface="Arial" panose="020B0604020202020204" pitchFamily="34" charset="0"/>
              </a:rPr>
              <a:t>3) jde-li o skutečnosti nebo důkazy, které účastník nemohl bez své viny včas uvést; </a:t>
            </a:r>
          </a:p>
          <a:p>
            <a:pPr>
              <a:lnSpc>
                <a:spcPct val="90000"/>
              </a:lnSpc>
            </a:pPr>
            <a:r>
              <a:rPr lang="cs-CZ" sz="1800" dirty="0">
                <a:latin typeface="Arial" panose="020B0604020202020204" pitchFamily="34" charset="0"/>
                <a:cs typeface="Arial" panose="020B0604020202020204" pitchFamily="34" charset="0"/>
              </a:rPr>
              <a:t>4) jde-li o skutečnosti nebo důkazy, které účastníci uvedli poté, co byl některý z nich po koncentraci řízení vyzván k doplnění rozhodujících skutečností</a:t>
            </a:r>
            <a:endParaRPr lang="cs-CZ"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832238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21C930A6-A32D-4F46-B3F5-B72D7E19D4EA}"/>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b="0" i="0" kern="1200">
                <a:solidFill>
                  <a:srgbClr val="FFFFFF"/>
                </a:solidFill>
                <a:latin typeface="+mj-lt"/>
                <a:ea typeface="+mj-ea"/>
                <a:cs typeface="+mj-cs"/>
              </a:rPr>
              <a:t>O.S.Ř.</a:t>
            </a:r>
          </a:p>
        </p:txBody>
      </p:sp>
      <p:sp>
        <p:nvSpPr>
          <p:cNvPr id="4" name="TextovéPole 3">
            <a:extLst>
              <a:ext uri="{FF2B5EF4-FFF2-40B4-BE49-F238E27FC236}">
                <a16:creationId xmlns:a16="http://schemas.microsoft.com/office/drawing/2014/main" id="{5B0F1357-21DD-4033-A166-261454520339}"/>
              </a:ext>
            </a:extLst>
          </p:cNvPr>
          <p:cNvSpPr txBox="1"/>
          <p:nvPr/>
        </p:nvSpPr>
        <p:spPr>
          <a:xfrm>
            <a:off x="1103312" y="2763520"/>
            <a:ext cx="8946541" cy="348487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dirty="0" err="1">
                <a:effectLst/>
                <a:latin typeface="Arial" panose="020B0604020202020204" pitchFamily="34" charset="0"/>
                <a:ea typeface="+mj-ea"/>
                <a:cs typeface="Arial" panose="020B0604020202020204" pitchFamily="34" charset="0"/>
              </a:rPr>
              <a:t>Podle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ust</a:t>
            </a:r>
            <a:r>
              <a:rPr lang="en-US" dirty="0">
                <a:effectLst/>
                <a:latin typeface="Arial" panose="020B0604020202020204" pitchFamily="34" charset="0"/>
                <a:ea typeface="+mj-ea"/>
                <a:cs typeface="Arial" panose="020B0604020202020204" pitchFamily="34" charset="0"/>
              </a:rPr>
              <a:t>. 2 </a:t>
            </a:r>
            <a:r>
              <a:rPr lang="en-US" dirty="0" err="1">
                <a:effectLst/>
                <a:latin typeface="Arial" panose="020B0604020202020204" pitchFamily="34" charset="0"/>
                <a:ea typeface="+mj-ea"/>
                <a:cs typeface="Arial" panose="020B0604020202020204" pitchFamily="34" charset="0"/>
              </a:rPr>
              <a:t>o.s.ř</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soudy</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dbají</a:t>
            </a:r>
            <a:r>
              <a:rPr lang="en-US" dirty="0">
                <a:effectLst/>
                <a:latin typeface="Arial" panose="020B0604020202020204" pitchFamily="34" charset="0"/>
                <a:ea typeface="+mj-ea"/>
                <a:cs typeface="Arial" panose="020B0604020202020204" pitchFamily="34" charset="0"/>
              </a:rPr>
              <a:t>, aby </a:t>
            </a:r>
            <a:r>
              <a:rPr lang="en-US" dirty="0" err="1">
                <a:effectLst/>
                <a:latin typeface="Arial" panose="020B0604020202020204" pitchFamily="34" charset="0"/>
                <a:ea typeface="+mj-ea"/>
                <a:cs typeface="Arial" panose="020B0604020202020204" pitchFamily="34" charset="0"/>
              </a:rPr>
              <a:t>nedocházelo</a:t>
            </a:r>
            <a:r>
              <a:rPr lang="en-US" dirty="0">
                <a:effectLst/>
                <a:latin typeface="Arial" panose="020B0604020202020204" pitchFamily="34" charset="0"/>
                <a:ea typeface="+mj-ea"/>
                <a:cs typeface="Arial" panose="020B0604020202020204" pitchFamily="34" charset="0"/>
              </a:rPr>
              <a:t> k </a:t>
            </a:r>
            <a:r>
              <a:rPr lang="en-US" dirty="0" err="1">
                <a:effectLst/>
                <a:latin typeface="Arial" panose="020B0604020202020204" pitchFamily="34" charset="0"/>
                <a:ea typeface="+mj-ea"/>
                <a:cs typeface="Arial" panose="020B0604020202020204" pitchFamily="34" charset="0"/>
              </a:rPr>
              <a:t>porušování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práv</a:t>
            </a:r>
            <a:r>
              <a:rPr lang="en-US" dirty="0">
                <a:effectLst/>
                <a:latin typeface="Arial" panose="020B0604020202020204" pitchFamily="34" charset="0"/>
                <a:ea typeface="+mj-ea"/>
                <a:cs typeface="Arial" panose="020B0604020202020204" pitchFamily="34" charset="0"/>
              </a:rPr>
              <a:t> a </a:t>
            </a:r>
            <a:r>
              <a:rPr lang="en-US" dirty="0" err="1">
                <a:effectLst/>
                <a:latin typeface="Arial" panose="020B0604020202020204" pitchFamily="34" charset="0"/>
                <a:ea typeface="+mj-ea"/>
                <a:cs typeface="Arial" panose="020B0604020202020204" pitchFamily="34" charset="0"/>
              </a:rPr>
              <a:t>právem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chráněných</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zájmů</a:t>
            </a:r>
            <a:r>
              <a:rPr lang="en-US" dirty="0">
                <a:effectLst/>
                <a:latin typeface="Arial" panose="020B0604020202020204" pitchFamily="34" charset="0"/>
                <a:ea typeface="+mj-ea"/>
                <a:cs typeface="Arial" panose="020B0604020202020204" pitchFamily="34" charset="0"/>
              </a:rPr>
              <a:t> a aby </a:t>
            </a:r>
            <a:r>
              <a:rPr lang="en-US" dirty="0" err="1">
                <a:effectLst/>
                <a:latin typeface="Arial" panose="020B0604020202020204" pitchFamily="34" charset="0"/>
                <a:ea typeface="+mj-ea"/>
                <a:cs typeface="Arial" panose="020B0604020202020204" pitchFamily="34" charset="0"/>
              </a:rPr>
              <a:t>práv</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nebylo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zneužíváno</a:t>
            </a:r>
            <a:r>
              <a:rPr lang="en-US" dirty="0">
                <a:effectLst/>
                <a:latin typeface="Arial" panose="020B0604020202020204" pitchFamily="34" charset="0"/>
                <a:ea typeface="+mj-ea"/>
                <a:cs typeface="Arial" panose="020B0604020202020204" pitchFamily="34" charset="0"/>
              </a:rPr>
              <a:t>.</a:t>
            </a:r>
          </a:p>
          <a:p>
            <a:pPr>
              <a:spcBef>
                <a:spcPts val="1000"/>
              </a:spcBef>
              <a:buClr>
                <a:schemeClr val="bg2">
                  <a:lumMod val="40000"/>
                  <a:lumOff val="60000"/>
                </a:schemeClr>
              </a:buClr>
              <a:buSzPct val="80000"/>
              <a:buFont typeface="Wingdings 3" charset="2"/>
              <a:buChar char=""/>
            </a:pPr>
            <a:endParaRPr lang="en-US" dirty="0">
              <a:effectLst/>
              <a:latin typeface="Arial" panose="020B0604020202020204" pitchFamily="34" charset="0"/>
              <a:ea typeface="+mj-ea"/>
              <a:cs typeface="Arial" panose="020B0604020202020204" pitchFamily="34" charset="0"/>
            </a:endParaRPr>
          </a:p>
          <a:p>
            <a:pPr>
              <a:spcBef>
                <a:spcPts val="1000"/>
              </a:spcBef>
              <a:buClr>
                <a:schemeClr val="bg2">
                  <a:lumMod val="40000"/>
                  <a:lumOff val="60000"/>
                </a:schemeClr>
              </a:buClr>
              <a:buSzPct val="80000"/>
              <a:buFont typeface="Wingdings 3" charset="2"/>
              <a:buChar char=""/>
            </a:pPr>
            <a:r>
              <a:rPr lang="en-US" dirty="0" err="1">
                <a:effectLst/>
                <a:latin typeface="Arial" panose="020B0604020202020204" pitchFamily="34" charset="0"/>
                <a:ea typeface="+mj-ea"/>
                <a:cs typeface="Arial" panose="020B0604020202020204" pitchFamily="34" charset="0"/>
              </a:rPr>
              <a:t>Podle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ust</a:t>
            </a:r>
            <a:r>
              <a:rPr lang="en-US" dirty="0">
                <a:effectLst/>
                <a:latin typeface="Arial" panose="020B0604020202020204" pitchFamily="34" charset="0"/>
                <a:ea typeface="+mj-ea"/>
                <a:cs typeface="Arial" panose="020B0604020202020204" pitchFamily="34" charset="0"/>
              </a:rPr>
              <a:t>. § 3 </a:t>
            </a:r>
            <a:r>
              <a:rPr lang="en-US" dirty="0" err="1">
                <a:effectLst/>
                <a:latin typeface="Arial" panose="020B0604020202020204" pitchFamily="34" charset="0"/>
                <a:ea typeface="+mj-ea"/>
                <a:cs typeface="Arial" panose="020B0604020202020204" pitchFamily="34" charset="0"/>
              </a:rPr>
              <a:t>o.s</a:t>
            </a:r>
            <a:r>
              <a:rPr lang="en-US" dirty="0" err="1">
                <a:latin typeface="Arial" panose="020B0604020202020204" pitchFamily="34" charset="0"/>
                <a:ea typeface="+mj-ea"/>
                <a:cs typeface="Arial" panose="020B0604020202020204" pitchFamily="34" charset="0"/>
              </a:rPr>
              <a:t>.ř</a:t>
            </a:r>
            <a:r>
              <a:rPr lang="en-US" dirty="0">
                <a:latin typeface="Arial" panose="020B0604020202020204" pitchFamily="34" charset="0"/>
                <a:ea typeface="+mj-ea"/>
                <a:cs typeface="Arial" panose="020B0604020202020204" pitchFamily="34" charset="0"/>
              </a:rPr>
              <a:t>. je </a:t>
            </a:r>
            <a:r>
              <a:rPr lang="en-US" dirty="0" err="1">
                <a:latin typeface="Arial" panose="020B0604020202020204" pitchFamily="34" charset="0"/>
                <a:ea typeface="+mj-ea"/>
                <a:cs typeface="Arial" panose="020B0604020202020204" pitchFamily="34" charset="0"/>
              </a:rPr>
              <a:t>o</a:t>
            </a:r>
            <a:r>
              <a:rPr lang="en-US" dirty="0" err="1">
                <a:effectLst/>
                <a:latin typeface="Arial" panose="020B0604020202020204" pitchFamily="34" charset="0"/>
                <a:ea typeface="+mj-ea"/>
                <a:cs typeface="Arial" panose="020B0604020202020204" pitchFamily="34" charset="0"/>
              </a:rPr>
              <a:t>bčanské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řízení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jednou</a:t>
            </a:r>
            <a:r>
              <a:rPr lang="en-US" dirty="0">
                <a:effectLst/>
                <a:latin typeface="Arial" panose="020B0604020202020204" pitchFamily="34" charset="0"/>
                <a:ea typeface="+mj-ea"/>
                <a:cs typeface="Arial" panose="020B0604020202020204" pitchFamily="34" charset="0"/>
              </a:rPr>
              <a:t> ze </a:t>
            </a:r>
            <a:r>
              <a:rPr lang="en-US" dirty="0" err="1">
                <a:effectLst/>
                <a:latin typeface="Arial" panose="020B0604020202020204" pitchFamily="34" charset="0"/>
                <a:ea typeface="+mj-ea"/>
                <a:cs typeface="Arial" panose="020B0604020202020204" pitchFamily="34" charset="0"/>
              </a:rPr>
              <a:t>záruk</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spravedlnosti</a:t>
            </a:r>
            <a:r>
              <a:rPr lang="en-US" dirty="0">
                <a:effectLst/>
                <a:latin typeface="Arial" panose="020B0604020202020204" pitchFamily="34" charset="0"/>
                <a:ea typeface="+mj-ea"/>
                <a:cs typeface="Arial" panose="020B0604020202020204" pitchFamily="34" charset="0"/>
              </a:rPr>
              <a:t> a </a:t>
            </a:r>
            <a:r>
              <a:rPr lang="en-US" dirty="0" err="1">
                <a:effectLst/>
                <a:latin typeface="Arial" panose="020B0604020202020204" pitchFamily="34" charset="0"/>
                <a:ea typeface="+mj-ea"/>
                <a:cs typeface="Arial" panose="020B0604020202020204" pitchFamily="34" charset="0"/>
              </a:rPr>
              <a:t>práva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slouží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upevňování</a:t>
            </a:r>
            <a:r>
              <a:rPr lang="en-US" dirty="0">
                <a:effectLst/>
                <a:latin typeface="Arial" panose="020B0604020202020204" pitchFamily="34" charset="0"/>
                <a:ea typeface="+mj-ea"/>
                <a:cs typeface="Arial" panose="020B0604020202020204" pitchFamily="34" charset="0"/>
              </a:rPr>
              <a:t> a </a:t>
            </a:r>
            <a:r>
              <a:rPr lang="en-US" dirty="0" err="1">
                <a:effectLst/>
                <a:latin typeface="Arial" panose="020B0604020202020204" pitchFamily="34" charset="0"/>
                <a:ea typeface="+mj-ea"/>
                <a:cs typeface="Arial" panose="020B0604020202020204" pitchFamily="34" charset="0"/>
              </a:rPr>
              <a:t>rozvíjení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zásad</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soukromého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práva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Každý</a:t>
            </a:r>
            <a:r>
              <a:rPr lang="en-US" dirty="0">
                <a:effectLst/>
                <a:latin typeface="Arial" panose="020B0604020202020204" pitchFamily="34" charset="0"/>
                <a:ea typeface="+mj-ea"/>
                <a:cs typeface="Arial" panose="020B0604020202020204" pitchFamily="34" charset="0"/>
              </a:rPr>
              <a:t> se </a:t>
            </a:r>
            <a:r>
              <a:rPr lang="en-US" dirty="0" err="1">
                <a:effectLst/>
                <a:latin typeface="Arial" panose="020B0604020202020204" pitchFamily="34" charset="0"/>
                <a:ea typeface="+mj-ea"/>
                <a:cs typeface="Arial" panose="020B0604020202020204" pitchFamily="34" charset="0"/>
              </a:rPr>
              <a:t>může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domáhat</a:t>
            </a:r>
            <a:r>
              <a:rPr lang="en-US" dirty="0">
                <a:effectLst/>
                <a:latin typeface="Arial" panose="020B0604020202020204" pitchFamily="34" charset="0"/>
                <a:ea typeface="+mj-ea"/>
                <a:cs typeface="Arial" panose="020B0604020202020204" pitchFamily="34" charset="0"/>
              </a:rPr>
              <a:t> u </a:t>
            </a:r>
            <a:r>
              <a:rPr lang="en-US" dirty="0" err="1">
                <a:effectLst/>
                <a:latin typeface="Arial" panose="020B0604020202020204" pitchFamily="34" charset="0"/>
                <a:ea typeface="+mj-ea"/>
                <a:cs typeface="Arial" panose="020B0604020202020204" pitchFamily="34" charset="0"/>
              </a:rPr>
              <a:t>soudu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ochrany</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soukromého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práva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které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bylo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ohroženo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nebo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porušeno</a:t>
            </a:r>
            <a:r>
              <a:rPr lang="en-US" dirty="0">
                <a:effectLst/>
                <a:latin typeface="Arial" panose="020B0604020202020204" pitchFamily="34" charset="0"/>
                <a:ea typeface="+mj-ea"/>
                <a:cs typeface="Arial" panose="020B0604020202020204" pitchFamily="34" charset="0"/>
              </a:rPr>
              <a:t>.</a:t>
            </a:r>
          </a:p>
          <a:p>
            <a:pPr>
              <a:spcBef>
                <a:spcPts val="1000"/>
              </a:spcBef>
              <a:buClr>
                <a:schemeClr val="bg2">
                  <a:lumMod val="40000"/>
                  <a:lumOff val="60000"/>
                </a:schemeClr>
              </a:buClr>
              <a:buSzPct val="80000"/>
              <a:buFont typeface="Wingdings 3" charset="2"/>
              <a:buChar char=""/>
            </a:pPr>
            <a:endParaRPr lang="en-US" dirty="0">
              <a:effectLst/>
              <a:latin typeface="Arial" panose="020B0604020202020204" pitchFamily="34" charset="0"/>
              <a:ea typeface="+mj-ea"/>
              <a:cs typeface="Arial" panose="020B0604020202020204" pitchFamily="34" charset="0"/>
            </a:endParaRPr>
          </a:p>
          <a:p>
            <a:pPr>
              <a:spcBef>
                <a:spcPts val="1000"/>
              </a:spcBef>
              <a:buClr>
                <a:schemeClr val="bg2">
                  <a:lumMod val="40000"/>
                  <a:lumOff val="60000"/>
                </a:schemeClr>
              </a:buClr>
              <a:buSzPct val="80000"/>
              <a:buFont typeface="Wingdings 3" charset="2"/>
              <a:buChar char=""/>
            </a:pPr>
            <a:r>
              <a:rPr lang="en-US" dirty="0" err="1">
                <a:effectLst/>
                <a:latin typeface="Arial" panose="020B0604020202020204" pitchFamily="34" charset="0"/>
                <a:ea typeface="+mj-ea"/>
                <a:cs typeface="Arial" panose="020B0604020202020204" pitchFamily="34" charset="0"/>
              </a:rPr>
              <a:t>Podle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ust</a:t>
            </a:r>
            <a:r>
              <a:rPr lang="en-US" dirty="0">
                <a:effectLst/>
                <a:latin typeface="Arial" panose="020B0604020202020204" pitchFamily="34" charset="0"/>
                <a:ea typeface="+mj-ea"/>
                <a:cs typeface="Arial" panose="020B0604020202020204" pitchFamily="34" charset="0"/>
              </a:rPr>
              <a:t>. § 5 </a:t>
            </a:r>
            <a:r>
              <a:rPr lang="en-US" dirty="0" err="1">
                <a:effectLst/>
                <a:latin typeface="Arial" panose="020B0604020202020204" pitchFamily="34" charset="0"/>
                <a:ea typeface="+mj-ea"/>
                <a:cs typeface="Arial" panose="020B0604020202020204" pitchFamily="34" charset="0"/>
              </a:rPr>
              <a:t>o.s.ř</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soudy</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poskytují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účastníkům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poučení</a:t>
            </a:r>
            <a:r>
              <a:rPr lang="en-US" dirty="0">
                <a:effectLst/>
                <a:latin typeface="Arial" panose="020B0604020202020204" pitchFamily="34" charset="0"/>
                <a:ea typeface="+mj-ea"/>
                <a:cs typeface="Arial" panose="020B0604020202020204" pitchFamily="34" charset="0"/>
              </a:rPr>
              <a:t> o </a:t>
            </a:r>
            <a:r>
              <a:rPr lang="en-US" dirty="0" err="1">
                <a:effectLst/>
                <a:latin typeface="Arial" panose="020B0604020202020204" pitchFamily="34" charset="0"/>
                <a:ea typeface="+mj-ea"/>
                <a:cs typeface="Arial" panose="020B0604020202020204" pitchFamily="34" charset="0"/>
              </a:rPr>
              <a:t>jejich</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procesních</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právech</a:t>
            </a:r>
            <a:r>
              <a:rPr lang="en-US" dirty="0">
                <a:effectLst/>
                <a:latin typeface="Arial" panose="020B0604020202020204" pitchFamily="34" charset="0"/>
                <a:ea typeface="+mj-ea"/>
                <a:cs typeface="Arial" panose="020B0604020202020204" pitchFamily="34" charset="0"/>
              </a:rPr>
              <a:t> a </a:t>
            </a:r>
            <a:r>
              <a:rPr lang="en-US" dirty="0" err="1">
                <a:effectLst/>
                <a:latin typeface="Arial" panose="020B0604020202020204" pitchFamily="34" charset="0"/>
                <a:ea typeface="+mj-ea"/>
                <a:cs typeface="Arial" panose="020B0604020202020204" pitchFamily="34" charset="0"/>
              </a:rPr>
              <a:t>povinnostech</a:t>
            </a:r>
            <a:r>
              <a:rPr lang="en-US" dirty="0">
                <a:effectLst/>
                <a:latin typeface="Arial" panose="020B0604020202020204" pitchFamily="34" charset="0"/>
                <a:ea typeface="+mj-ea"/>
                <a:cs typeface="Arial" panose="020B0604020202020204" pitchFamily="34" charset="0"/>
              </a:rPr>
              <a:t>.</a:t>
            </a:r>
          </a:p>
        </p:txBody>
      </p:sp>
    </p:spTree>
    <p:extLst>
      <p:ext uri="{BB962C8B-B14F-4D97-AF65-F5344CB8AC3E}">
        <p14:creationId xmlns:p14="http://schemas.microsoft.com/office/powerpoint/2010/main" val="2869867497"/>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D5155-C358-4098-1485-2C2767EE7D00}"/>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234B837B-3472-C948-BB21-7E03AE53D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Rectangle 31">
            <a:extLst>
              <a:ext uri="{FF2B5EF4-FFF2-40B4-BE49-F238E27FC236}">
                <a16:creationId xmlns:a16="http://schemas.microsoft.com/office/drawing/2014/main" id="{52876EAE-2012-F09C-5B48-C0565A4D3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4" name="Freeform 7">
            <a:extLst>
              <a:ext uri="{FF2B5EF4-FFF2-40B4-BE49-F238E27FC236}">
                <a16:creationId xmlns:a16="http://schemas.microsoft.com/office/drawing/2014/main" id="{067E0D5D-B779-9B09-F596-EA539823C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6" name="Freeform: Shape 35">
            <a:extLst>
              <a:ext uri="{FF2B5EF4-FFF2-40B4-BE49-F238E27FC236}">
                <a16:creationId xmlns:a16="http://schemas.microsoft.com/office/drawing/2014/main" id="{2C71F45B-003F-91D4-7B00-89485646D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10480120-ED7F-30AA-4D0F-F926E84BF84E}"/>
              </a:ext>
            </a:extLst>
          </p:cNvPr>
          <p:cNvSpPr>
            <a:spLocks noGrp="1"/>
          </p:cNvSpPr>
          <p:nvPr>
            <p:ph type="title"/>
          </p:nvPr>
        </p:nvSpPr>
        <p:spPr>
          <a:xfrm>
            <a:off x="1103312" y="452718"/>
            <a:ext cx="8947522" cy="1400530"/>
          </a:xfrm>
        </p:spPr>
        <p:txBody>
          <a:bodyPr anchor="ctr">
            <a:normAutofit/>
          </a:bodyPr>
          <a:lstStyle/>
          <a:p>
            <a:r>
              <a:rPr lang="cs-CZ" dirty="0">
                <a:solidFill>
                  <a:srgbClr val="FFFFFF"/>
                </a:solidFill>
              </a:rPr>
              <a:t>POUČOVACÍ POVINNOST</a:t>
            </a:r>
          </a:p>
        </p:txBody>
      </p:sp>
      <p:sp>
        <p:nvSpPr>
          <p:cNvPr id="3" name="Zástupný symbol pro obsah 2">
            <a:extLst>
              <a:ext uri="{FF2B5EF4-FFF2-40B4-BE49-F238E27FC236}">
                <a16:creationId xmlns:a16="http://schemas.microsoft.com/office/drawing/2014/main" id="{1091C621-ED47-B23F-BD91-0F07BE19EA1E}"/>
              </a:ext>
            </a:extLst>
          </p:cNvPr>
          <p:cNvSpPr>
            <a:spLocks noGrp="1"/>
          </p:cNvSpPr>
          <p:nvPr>
            <p:ph idx="1"/>
          </p:nvPr>
        </p:nvSpPr>
        <p:spPr>
          <a:xfrm>
            <a:off x="1017854" y="2567593"/>
            <a:ext cx="8946541" cy="3484879"/>
          </a:xfrm>
        </p:spPr>
        <p:txBody>
          <a:bodyPr>
            <a:normAutofit/>
          </a:bodyPr>
          <a:lstStyle/>
          <a:p>
            <a:pPr>
              <a:lnSpc>
                <a:spcPct val="90000"/>
              </a:lnSpc>
            </a:pPr>
            <a:r>
              <a:rPr lang="cs-CZ" sz="1800" dirty="0">
                <a:latin typeface="Arial" panose="020B0604020202020204" pitchFamily="34" charset="0"/>
                <a:cs typeface="Arial" panose="020B0604020202020204" pitchFamily="34" charset="0"/>
              </a:rPr>
              <a:t>Účastníci sporného řízení mají podle současné procesní úpravy zákonem ohraničený časový prostor, ve kterém musí splnit povinnost tvrzení, tedy uplatnit všechny skutečnosti právně významné pro žalovaný nárok nebo obranu proti němu a označit důkazy způsobilé prokázat tvrzené skutečnosti. Neučiní-li tak ve vymezené fázi řízení, soud ke skutečnostem a důkazům uplatněným po limitu zásadně nesmí přihlédnout; přihlédl-li by k opožděně navrženému důkazu, šlo by o </a:t>
            </a:r>
            <a:r>
              <a:rPr lang="cs-CZ" sz="1800" b="1" dirty="0">
                <a:latin typeface="Arial" panose="020B0604020202020204" pitchFamily="34" charset="0"/>
                <a:cs typeface="Arial" panose="020B0604020202020204" pitchFamily="34" charset="0"/>
              </a:rPr>
              <a:t>důkaz nezákonný. </a:t>
            </a:r>
            <a:endParaRPr lang="cs-CZ" sz="1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969055"/>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82EA11-2DA1-4653-ABE1-BE8D7FDFA7BC}"/>
              </a:ext>
            </a:extLst>
          </p:cNvPr>
          <p:cNvSpPr>
            <a:spLocks noGrp="1"/>
          </p:cNvSpPr>
          <p:nvPr>
            <p:ph type="title"/>
          </p:nvPr>
        </p:nvSpPr>
        <p:spPr/>
        <p:txBody>
          <a:bodyPr/>
          <a:lstStyle/>
          <a:p>
            <a:r>
              <a:rPr lang="cs-CZ" dirty="0"/>
              <a:t>Jednací řád</a:t>
            </a:r>
          </a:p>
        </p:txBody>
      </p:sp>
      <p:sp>
        <p:nvSpPr>
          <p:cNvPr id="3" name="Zástupný text 2">
            <a:extLst>
              <a:ext uri="{FF2B5EF4-FFF2-40B4-BE49-F238E27FC236}">
                <a16:creationId xmlns:a16="http://schemas.microsoft.com/office/drawing/2014/main" id="{CD98A9F1-9804-4182-8491-0D20FDB66489}"/>
              </a:ext>
            </a:extLst>
          </p:cNvPr>
          <p:cNvSpPr>
            <a:spLocks noGrp="1"/>
          </p:cNvSpPr>
          <p:nvPr>
            <p:ph type="body" idx="1"/>
          </p:nvPr>
        </p:nvSpPr>
        <p:spPr/>
        <p:txBody>
          <a:bodyPr/>
          <a:lstStyle/>
          <a:p>
            <a:r>
              <a:rPr lang="cs-CZ" dirty="0"/>
              <a:t>Začátek jednání</a:t>
            </a:r>
          </a:p>
        </p:txBody>
      </p:sp>
      <p:sp>
        <p:nvSpPr>
          <p:cNvPr id="4" name="Zástupný text 3">
            <a:extLst>
              <a:ext uri="{FF2B5EF4-FFF2-40B4-BE49-F238E27FC236}">
                <a16:creationId xmlns:a16="http://schemas.microsoft.com/office/drawing/2014/main" id="{31CA21B3-FB6F-4B17-BF59-030983C5E47E}"/>
              </a:ext>
            </a:extLst>
          </p:cNvPr>
          <p:cNvSpPr>
            <a:spLocks noGrp="1"/>
          </p:cNvSpPr>
          <p:nvPr>
            <p:ph type="body" sz="half" idx="15"/>
          </p:nvPr>
        </p:nvSpPr>
        <p:spPr/>
        <p:txBody>
          <a:bodyPr>
            <a:normAutofit/>
          </a:bodyPr>
          <a:lstStyle/>
          <a:p>
            <a:r>
              <a:rPr lang="cs-CZ" sz="2400" dirty="0"/>
              <a:t>Příprava jednání a další úkony soudu § 9 </a:t>
            </a:r>
          </a:p>
          <a:p>
            <a:r>
              <a:rPr lang="cs-CZ" sz="2400" dirty="0"/>
              <a:t>Důstojnost soudního jednání §11 </a:t>
            </a:r>
          </a:p>
        </p:txBody>
      </p:sp>
      <p:sp>
        <p:nvSpPr>
          <p:cNvPr id="5" name="Zástupný text 4">
            <a:extLst>
              <a:ext uri="{FF2B5EF4-FFF2-40B4-BE49-F238E27FC236}">
                <a16:creationId xmlns:a16="http://schemas.microsoft.com/office/drawing/2014/main" id="{8D06DD4E-9038-49E8-B961-E2FBAAE03BEE}"/>
              </a:ext>
            </a:extLst>
          </p:cNvPr>
          <p:cNvSpPr>
            <a:spLocks noGrp="1"/>
          </p:cNvSpPr>
          <p:nvPr>
            <p:ph type="body" sz="quarter" idx="3"/>
          </p:nvPr>
        </p:nvSpPr>
        <p:spPr/>
        <p:txBody>
          <a:bodyPr/>
          <a:lstStyle/>
          <a:p>
            <a:r>
              <a:rPr lang="cs-CZ" dirty="0"/>
              <a:t>Průběh jednání</a:t>
            </a:r>
          </a:p>
        </p:txBody>
      </p:sp>
      <p:sp>
        <p:nvSpPr>
          <p:cNvPr id="6" name="Zástupný text 5">
            <a:extLst>
              <a:ext uri="{FF2B5EF4-FFF2-40B4-BE49-F238E27FC236}">
                <a16:creationId xmlns:a16="http://schemas.microsoft.com/office/drawing/2014/main" id="{765BC3D7-ADF7-4A29-A0CF-B10B51ACAAA6}"/>
              </a:ext>
            </a:extLst>
          </p:cNvPr>
          <p:cNvSpPr>
            <a:spLocks noGrp="1"/>
          </p:cNvSpPr>
          <p:nvPr>
            <p:ph type="body" sz="half" idx="16"/>
          </p:nvPr>
        </p:nvSpPr>
        <p:spPr/>
        <p:txBody>
          <a:bodyPr>
            <a:normAutofit/>
          </a:bodyPr>
          <a:lstStyle/>
          <a:p>
            <a:r>
              <a:rPr lang="cs-CZ" sz="2400" dirty="0"/>
              <a:t>Protokol o jednání § 21 a násl.  Vyznačení právní moci § 23,24 </a:t>
            </a:r>
          </a:p>
          <a:p>
            <a:r>
              <a:rPr lang="cs-CZ" sz="2400" dirty="0"/>
              <a:t>Vydávání úředních potvrzení § 27</a:t>
            </a:r>
          </a:p>
        </p:txBody>
      </p:sp>
      <p:sp>
        <p:nvSpPr>
          <p:cNvPr id="7" name="Zástupný text 6">
            <a:extLst>
              <a:ext uri="{FF2B5EF4-FFF2-40B4-BE49-F238E27FC236}">
                <a16:creationId xmlns:a16="http://schemas.microsoft.com/office/drawing/2014/main" id="{EE264A86-47A0-4F43-9737-A52E98206857}"/>
              </a:ext>
            </a:extLst>
          </p:cNvPr>
          <p:cNvSpPr>
            <a:spLocks noGrp="1"/>
          </p:cNvSpPr>
          <p:nvPr>
            <p:ph type="body" sz="quarter" idx="13"/>
          </p:nvPr>
        </p:nvSpPr>
        <p:spPr/>
        <p:txBody>
          <a:bodyPr/>
          <a:lstStyle/>
          <a:p>
            <a:r>
              <a:rPr lang="cs-CZ" dirty="0"/>
              <a:t>Ukončení jednání</a:t>
            </a:r>
          </a:p>
        </p:txBody>
      </p:sp>
      <p:sp>
        <p:nvSpPr>
          <p:cNvPr id="8" name="Zástupný text 7">
            <a:extLst>
              <a:ext uri="{FF2B5EF4-FFF2-40B4-BE49-F238E27FC236}">
                <a16:creationId xmlns:a16="http://schemas.microsoft.com/office/drawing/2014/main" id="{D8280C04-EC99-49B1-B29B-8346C1EB85C8}"/>
              </a:ext>
            </a:extLst>
          </p:cNvPr>
          <p:cNvSpPr>
            <a:spLocks noGrp="1"/>
          </p:cNvSpPr>
          <p:nvPr>
            <p:ph type="body" sz="half" idx="17"/>
          </p:nvPr>
        </p:nvSpPr>
        <p:spPr/>
        <p:txBody>
          <a:bodyPr>
            <a:normAutofit/>
          </a:bodyPr>
          <a:lstStyle/>
          <a:p>
            <a:r>
              <a:rPr lang="cs-CZ" sz="2400" dirty="0"/>
              <a:t>Náhrada </a:t>
            </a:r>
            <a:r>
              <a:rPr lang="cs-CZ" sz="2400"/>
              <a:t>nutných výdajů § 29</a:t>
            </a:r>
          </a:p>
        </p:txBody>
      </p:sp>
    </p:spTree>
    <p:extLst>
      <p:ext uri="{BB962C8B-B14F-4D97-AF65-F5344CB8AC3E}">
        <p14:creationId xmlns:p14="http://schemas.microsoft.com/office/powerpoint/2010/main" val="1057764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 name="Picture 17">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 name="Oval 19">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22" name="Picture 21">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4" name="Picture 23">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6" name="Rectangle 25">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useBgFill="1">
        <p:nvSpPr>
          <p:cNvPr id="28" name="Rectangle 2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2" name="Freeform: Shape 3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1" name="Nadpis 10">
            <a:extLst>
              <a:ext uri="{FF2B5EF4-FFF2-40B4-BE49-F238E27FC236}">
                <a16:creationId xmlns:a16="http://schemas.microsoft.com/office/drawing/2014/main" id="{B5534DAF-194F-4250-BCE5-3F91665DFAAB}"/>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r>
              <a:rPr lang="en-US" b="0" i="0" kern="1200" dirty="0" err="1">
                <a:solidFill>
                  <a:srgbClr val="FFFFFF"/>
                </a:solidFill>
                <a:latin typeface="+mj-lt"/>
                <a:ea typeface="+mj-ea"/>
                <a:cs typeface="+mj-cs"/>
              </a:rPr>
              <a:t>Důstojnost</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jednání</a:t>
            </a:r>
            <a:endParaRPr lang="en-US" b="0" i="0" kern="1200" dirty="0">
              <a:solidFill>
                <a:srgbClr val="FFFFFF"/>
              </a:solidFill>
              <a:latin typeface="+mj-lt"/>
              <a:ea typeface="+mj-ea"/>
              <a:cs typeface="+mj-cs"/>
            </a:endParaRPr>
          </a:p>
        </p:txBody>
      </p:sp>
      <p:sp>
        <p:nvSpPr>
          <p:cNvPr id="10" name="TextovéPole 9">
            <a:extLst>
              <a:ext uri="{FF2B5EF4-FFF2-40B4-BE49-F238E27FC236}">
                <a16:creationId xmlns:a16="http://schemas.microsoft.com/office/drawing/2014/main" id="{4E5BB476-F945-4DB3-973C-F434BD90917E}"/>
              </a:ext>
            </a:extLst>
          </p:cNvPr>
          <p:cNvSpPr txBox="1"/>
          <p:nvPr/>
        </p:nvSpPr>
        <p:spPr>
          <a:xfrm>
            <a:off x="5204109" y="1645920"/>
            <a:ext cx="5919503" cy="4470821"/>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dirty="0" err="1">
                <a:effectLst/>
                <a:latin typeface="+mj-lt"/>
                <a:ea typeface="+mj-ea"/>
                <a:cs typeface="+mj-cs"/>
              </a:rPr>
              <a:t>Před</a:t>
            </a:r>
            <a:r>
              <a:rPr lang="en-US" dirty="0">
                <a:effectLst/>
                <a:latin typeface="+mj-lt"/>
                <a:ea typeface="+mj-ea"/>
                <a:cs typeface="+mj-cs"/>
              </a:rPr>
              <a:t> </a:t>
            </a:r>
            <a:r>
              <a:rPr lang="en-US" dirty="0" err="1">
                <a:effectLst/>
                <a:latin typeface="+mj-lt"/>
                <a:ea typeface="+mj-ea"/>
                <a:cs typeface="+mj-cs"/>
              </a:rPr>
              <a:t>zahájením</a:t>
            </a:r>
            <a:r>
              <a:rPr lang="en-US" dirty="0">
                <a:effectLst/>
                <a:latin typeface="+mj-lt"/>
                <a:ea typeface="+mj-ea"/>
                <a:cs typeface="+mj-cs"/>
              </a:rPr>
              <a:t> </a:t>
            </a:r>
            <a:r>
              <a:rPr lang="en-US" dirty="0" err="1">
                <a:effectLst/>
                <a:latin typeface="+mj-lt"/>
                <a:ea typeface="+mj-ea"/>
                <a:cs typeface="+mj-cs"/>
              </a:rPr>
              <a:t>jednání</a:t>
            </a:r>
            <a:r>
              <a:rPr lang="en-US" dirty="0">
                <a:effectLst/>
                <a:latin typeface="+mj-lt"/>
                <a:ea typeface="+mj-ea"/>
                <a:cs typeface="+mj-cs"/>
              </a:rPr>
              <a:t> </a:t>
            </a:r>
            <a:r>
              <a:rPr lang="en-US" dirty="0" err="1">
                <a:effectLst/>
                <a:latin typeface="+mj-lt"/>
                <a:ea typeface="+mj-ea"/>
                <a:cs typeface="+mj-cs"/>
              </a:rPr>
              <a:t>vyvolá</a:t>
            </a:r>
            <a:r>
              <a:rPr lang="en-US" dirty="0">
                <a:effectLst/>
                <a:latin typeface="+mj-lt"/>
                <a:ea typeface="+mj-ea"/>
                <a:cs typeface="+mj-cs"/>
              </a:rPr>
              <a:t> </a:t>
            </a:r>
            <a:r>
              <a:rPr lang="en-US" dirty="0" err="1">
                <a:effectLst/>
                <a:latin typeface="+mj-lt"/>
                <a:ea typeface="+mj-ea"/>
                <a:cs typeface="+mj-cs"/>
              </a:rPr>
              <a:t>zapisovatel</a:t>
            </a:r>
            <a:r>
              <a:rPr lang="en-US" dirty="0">
                <a:effectLst/>
                <a:latin typeface="+mj-lt"/>
                <a:ea typeface="+mj-ea"/>
                <a:cs typeface="+mj-cs"/>
              </a:rPr>
              <a:t> </a:t>
            </a:r>
            <a:r>
              <a:rPr lang="en-US" dirty="0" err="1">
                <a:effectLst/>
                <a:latin typeface="+mj-lt"/>
                <a:ea typeface="+mj-ea"/>
                <a:cs typeface="+mj-cs"/>
              </a:rPr>
              <a:t>přede</a:t>
            </a:r>
            <a:r>
              <a:rPr lang="en-US" dirty="0">
                <a:effectLst/>
                <a:latin typeface="+mj-lt"/>
                <a:ea typeface="+mj-ea"/>
                <a:cs typeface="+mj-cs"/>
              </a:rPr>
              <a:t> </a:t>
            </a:r>
            <a:r>
              <a:rPr lang="en-US" dirty="0" err="1">
                <a:effectLst/>
                <a:latin typeface="+mj-lt"/>
                <a:ea typeface="+mj-ea"/>
                <a:cs typeface="+mj-cs"/>
              </a:rPr>
              <a:t>dveřmi</a:t>
            </a:r>
            <a:r>
              <a:rPr lang="en-US" dirty="0">
                <a:effectLst/>
                <a:latin typeface="+mj-lt"/>
                <a:ea typeface="+mj-ea"/>
                <a:cs typeface="+mj-cs"/>
              </a:rPr>
              <a:t> </a:t>
            </a:r>
            <a:r>
              <a:rPr lang="en-US" dirty="0" err="1">
                <a:effectLst/>
                <a:latin typeface="+mj-lt"/>
                <a:ea typeface="+mj-ea"/>
                <a:cs typeface="+mj-cs"/>
              </a:rPr>
              <a:t>jednací</a:t>
            </a:r>
            <a:r>
              <a:rPr lang="en-US" dirty="0">
                <a:effectLst/>
                <a:latin typeface="+mj-lt"/>
                <a:ea typeface="+mj-ea"/>
                <a:cs typeface="+mj-cs"/>
              </a:rPr>
              <a:t> </a:t>
            </a:r>
            <a:r>
              <a:rPr lang="en-US" dirty="0" err="1">
                <a:effectLst/>
                <a:latin typeface="+mj-lt"/>
                <a:ea typeface="+mj-ea"/>
                <a:cs typeface="+mj-cs"/>
              </a:rPr>
              <a:t>síně</a:t>
            </a:r>
            <a:r>
              <a:rPr lang="en-US" dirty="0">
                <a:effectLst/>
                <a:latin typeface="+mj-lt"/>
                <a:ea typeface="+mj-ea"/>
                <a:cs typeface="+mj-cs"/>
              </a:rPr>
              <a:t> </a:t>
            </a:r>
            <a:r>
              <a:rPr lang="en-US" dirty="0" err="1">
                <a:effectLst/>
                <a:latin typeface="+mj-lt"/>
                <a:ea typeface="+mj-ea"/>
                <a:cs typeface="+mj-cs"/>
              </a:rPr>
              <a:t>hlasitě</a:t>
            </a:r>
            <a:r>
              <a:rPr lang="en-US" dirty="0">
                <a:effectLst/>
                <a:latin typeface="+mj-lt"/>
                <a:ea typeface="+mj-ea"/>
                <a:cs typeface="+mj-cs"/>
              </a:rPr>
              <a:t> a </a:t>
            </a:r>
            <a:r>
              <a:rPr lang="en-US" dirty="0" err="1">
                <a:effectLst/>
                <a:latin typeface="+mj-lt"/>
                <a:ea typeface="+mj-ea"/>
                <a:cs typeface="+mj-cs"/>
              </a:rPr>
              <a:t>srozumitelně</a:t>
            </a:r>
            <a:r>
              <a:rPr lang="en-US" dirty="0">
                <a:effectLst/>
                <a:latin typeface="+mj-lt"/>
                <a:ea typeface="+mj-ea"/>
                <a:cs typeface="+mj-cs"/>
              </a:rPr>
              <a:t> </a:t>
            </a:r>
            <a:r>
              <a:rPr lang="en-US" dirty="0" err="1">
                <a:effectLst/>
                <a:latin typeface="+mj-lt"/>
                <a:ea typeface="+mj-ea"/>
                <a:cs typeface="+mj-cs"/>
              </a:rPr>
              <a:t>věc</a:t>
            </a:r>
            <a:r>
              <a:rPr lang="en-US" dirty="0">
                <a:effectLst/>
                <a:latin typeface="+mj-lt"/>
                <a:ea typeface="+mj-ea"/>
                <a:cs typeface="+mj-cs"/>
              </a:rPr>
              <a:t>, </a:t>
            </a:r>
            <a:r>
              <a:rPr lang="en-US" dirty="0" err="1">
                <a:effectLst/>
                <a:latin typeface="+mj-lt"/>
                <a:ea typeface="+mj-ea"/>
                <a:cs typeface="+mj-cs"/>
              </a:rPr>
              <a:t>která</a:t>
            </a:r>
            <a:r>
              <a:rPr lang="en-US" dirty="0">
                <a:effectLst/>
                <a:latin typeface="+mj-lt"/>
                <a:ea typeface="+mj-ea"/>
                <a:cs typeface="+mj-cs"/>
              </a:rPr>
              <a:t> </a:t>
            </a:r>
            <a:r>
              <a:rPr lang="en-US" dirty="0" err="1">
                <a:effectLst/>
                <a:latin typeface="+mj-lt"/>
                <a:ea typeface="+mj-ea"/>
                <a:cs typeface="+mj-cs"/>
              </a:rPr>
              <a:t>bude</a:t>
            </a:r>
            <a:r>
              <a:rPr lang="en-US" dirty="0">
                <a:effectLst/>
                <a:latin typeface="+mj-lt"/>
                <a:ea typeface="+mj-ea"/>
                <a:cs typeface="+mj-cs"/>
              </a:rPr>
              <a:t> </a:t>
            </a:r>
            <a:r>
              <a:rPr lang="en-US" dirty="0" err="1">
                <a:effectLst/>
                <a:latin typeface="+mj-lt"/>
                <a:ea typeface="+mj-ea"/>
                <a:cs typeface="+mj-cs"/>
              </a:rPr>
              <a:t>projednávána</a:t>
            </a:r>
            <a:r>
              <a:rPr lang="en-US" dirty="0">
                <a:effectLst/>
                <a:latin typeface="+mj-lt"/>
                <a:ea typeface="+mj-ea"/>
                <a:cs typeface="+mj-cs"/>
              </a:rPr>
              <a:t>. </a:t>
            </a:r>
            <a:r>
              <a:rPr lang="en-US" dirty="0" err="1">
                <a:effectLst/>
                <a:latin typeface="+mj-lt"/>
                <a:ea typeface="+mj-ea"/>
                <a:cs typeface="+mj-cs"/>
              </a:rPr>
              <a:t>Zároveň</a:t>
            </a:r>
            <a:r>
              <a:rPr lang="en-US" dirty="0">
                <a:effectLst/>
                <a:latin typeface="+mj-lt"/>
                <a:ea typeface="+mj-ea"/>
                <a:cs typeface="+mj-cs"/>
              </a:rPr>
              <a:t> </a:t>
            </a:r>
            <a:r>
              <a:rPr lang="en-US" dirty="0" err="1">
                <a:effectLst/>
                <a:latin typeface="+mj-lt"/>
                <a:ea typeface="+mj-ea"/>
                <a:cs typeface="+mj-cs"/>
              </a:rPr>
              <a:t>předběžně</a:t>
            </a:r>
            <a:r>
              <a:rPr lang="en-US" dirty="0">
                <a:effectLst/>
                <a:latin typeface="+mj-lt"/>
                <a:ea typeface="+mj-ea"/>
                <a:cs typeface="+mj-cs"/>
              </a:rPr>
              <a:t> </a:t>
            </a:r>
            <a:r>
              <a:rPr lang="en-US" dirty="0" err="1">
                <a:effectLst/>
                <a:latin typeface="+mj-lt"/>
                <a:ea typeface="+mj-ea"/>
                <a:cs typeface="+mj-cs"/>
              </a:rPr>
              <a:t>zjistí</a:t>
            </a:r>
            <a:r>
              <a:rPr lang="en-US" dirty="0">
                <a:effectLst/>
                <a:latin typeface="+mj-lt"/>
                <a:ea typeface="+mj-ea"/>
                <a:cs typeface="+mj-cs"/>
              </a:rPr>
              <a:t>, </a:t>
            </a:r>
            <a:r>
              <a:rPr lang="en-US" dirty="0" err="1">
                <a:effectLst/>
                <a:latin typeface="+mj-lt"/>
                <a:ea typeface="+mj-ea"/>
                <a:cs typeface="+mj-cs"/>
              </a:rPr>
              <a:t>zda</a:t>
            </a:r>
            <a:r>
              <a:rPr lang="en-US" dirty="0">
                <a:effectLst/>
                <a:latin typeface="+mj-lt"/>
                <a:ea typeface="+mj-ea"/>
                <a:cs typeface="+mj-cs"/>
              </a:rPr>
              <a:t> se </a:t>
            </a:r>
            <a:r>
              <a:rPr lang="en-US" dirty="0" err="1">
                <a:effectLst/>
                <a:latin typeface="+mj-lt"/>
                <a:ea typeface="+mj-ea"/>
                <a:cs typeface="+mj-cs"/>
              </a:rPr>
              <a:t>dostavily</a:t>
            </a:r>
            <a:r>
              <a:rPr lang="en-US" dirty="0">
                <a:effectLst/>
                <a:latin typeface="+mj-lt"/>
                <a:ea typeface="+mj-ea"/>
                <a:cs typeface="+mj-cs"/>
              </a:rPr>
              <a:t> </a:t>
            </a:r>
            <a:r>
              <a:rPr lang="en-US" dirty="0" err="1">
                <a:effectLst/>
                <a:latin typeface="+mj-lt"/>
                <a:ea typeface="+mj-ea"/>
                <a:cs typeface="+mj-cs"/>
              </a:rPr>
              <a:t>osoby</a:t>
            </a:r>
            <a:r>
              <a:rPr lang="en-US" dirty="0">
                <a:effectLst/>
                <a:latin typeface="+mj-lt"/>
                <a:ea typeface="+mj-ea"/>
                <a:cs typeface="+mj-cs"/>
              </a:rPr>
              <a:t>, </a:t>
            </a:r>
            <a:r>
              <a:rPr lang="en-US" dirty="0" err="1">
                <a:effectLst/>
                <a:latin typeface="+mj-lt"/>
                <a:ea typeface="+mj-ea"/>
                <a:cs typeface="+mj-cs"/>
              </a:rPr>
              <a:t>které</a:t>
            </a:r>
            <a:r>
              <a:rPr lang="en-US" dirty="0">
                <a:effectLst/>
                <a:latin typeface="+mj-lt"/>
                <a:ea typeface="+mj-ea"/>
                <a:cs typeface="+mj-cs"/>
              </a:rPr>
              <a:t> </a:t>
            </a:r>
            <a:r>
              <a:rPr lang="en-US" dirty="0" err="1">
                <a:effectLst/>
                <a:latin typeface="+mj-lt"/>
                <a:ea typeface="+mj-ea"/>
                <a:cs typeface="+mj-cs"/>
              </a:rPr>
              <a:t>byly</a:t>
            </a:r>
            <a:r>
              <a:rPr lang="en-US" dirty="0">
                <a:effectLst/>
                <a:latin typeface="+mj-lt"/>
                <a:ea typeface="+mj-ea"/>
                <a:cs typeface="+mj-cs"/>
              </a:rPr>
              <a:t> k </a:t>
            </a:r>
            <a:r>
              <a:rPr lang="en-US" dirty="0" err="1">
                <a:effectLst/>
                <a:latin typeface="+mj-lt"/>
                <a:ea typeface="+mj-ea"/>
                <a:cs typeface="+mj-cs"/>
              </a:rPr>
              <a:t>jednání</a:t>
            </a:r>
            <a:r>
              <a:rPr lang="en-US" dirty="0">
                <a:effectLst/>
                <a:latin typeface="+mj-lt"/>
                <a:ea typeface="+mj-ea"/>
                <a:cs typeface="+mj-cs"/>
              </a:rPr>
              <a:t> </a:t>
            </a:r>
            <a:r>
              <a:rPr lang="en-US" dirty="0" err="1">
                <a:effectLst/>
                <a:latin typeface="+mj-lt"/>
                <a:ea typeface="+mj-ea"/>
                <a:cs typeface="+mj-cs"/>
              </a:rPr>
              <a:t>obeslány</a:t>
            </a:r>
            <a:r>
              <a:rPr lang="en-US" dirty="0">
                <a:effectLst/>
                <a:latin typeface="+mj-lt"/>
                <a:ea typeface="+mj-ea"/>
                <a:cs typeface="+mj-cs"/>
              </a:rPr>
              <a:t> a </a:t>
            </a:r>
            <a:r>
              <a:rPr lang="en-US" dirty="0" err="1">
                <a:effectLst/>
                <a:latin typeface="+mj-lt"/>
                <a:ea typeface="+mj-ea"/>
                <a:cs typeface="+mj-cs"/>
              </a:rPr>
              <a:t>vyzve</a:t>
            </a:r>
            <a:r>
              <a:rPr lang="en-US" dirty="0">
                <a:effectLst/>
                <a:latin typeface="+mj-lt"/>
                <a:ea typeface="+mj-ea"/>
                <a:cs typeface="+mj-cs"/>
              </a:rPr>
              <a:t> je </a:t>
            </a:r>
            <a:r>
              <a:rPr lang="en-US" dirty="0" err="1">
                <a:effectLst/>
                <a:latin typeface="+mj-lt"/>
                <a:ea typeface="+mj-ea"/>
                <a:cs typeface="+mj-cs"/>
              </a:rPr>
              <a:t>ke</a:t>
            </a:r>
            <a:r>
              <a:rPr lang="en-US" dirty="0">
                <a:effectLst/>
                <a:latin typeface="+mj-lt"/>
                <a:ea typeface="+mj-ea"/>
                <a:cs typeface="+mj-cs"/>
              </a:rPr>
              <a:t> </a:t>
            </a:r>
            <a:r>
              <a:rPr lang="en-US" dirty="0" err="1">
                <a:effectLst/>
                <a:latin typeface="+mj-lt"/>
                <a:ea typeface="+mj-ea"/>
                <a:cs typeface="+mj-cs"/>
              </a:rPr>
              <a:t>vstupu</a:t>
            </a:r>
            <a:r>
              <a:rPr lang="en-US" dirty="0">
                <a:effectLst/>
                <a:latin typeface="+mj-lt"/>
                <a:ea typeface="+mj-ea"/>
                <a:cs typeface="+mj-cs"/>
              </a:rPr>
              <a:t> do </a:t>
            </a:r>
            <a:r>
              <a:rPr lang="en-US" dirty="0" err="1">
                <a:effectLst/>
                <a:latin typeface="+mj-lt"/>
                <a:ea typeface="+mj-ea"/>
                <a:cs typeface="+mj-cs"/>
              </a:rPr>
              <a:t>jednací</a:t>
            </a:r>
            <a:r>
              <a:rPr lang="en-US" dirty="0">
                <a:effectLst/>
                <a:latin typeface="+mj-lt"/>
                <a:ea typeface="+mj-ea"/>
                <a:cs typeface="+mj-cs"/>
              </a:rPr>
              <a:t> </a:t>
            </a:r>
            <a:r>
              <a:rPr lang="en-US" dirty="0" err="1">
                <a:effectLst/>
                <a:latin typeface="+mj-lt"/>
                <a:ea typeface="+mj-ea"/>
                <a:cs typeface="+mj-cs"/>
              </a:rPr>
              <a:t>síně</a:t>
            </a:r>
            <a:r>
              <a:rPr lang="en-US" dirty="0">
                <a:effectLst/>
                <a:latin typeface="+mj-lt"/>
                <a:ea typeface="+mj-ea"/>
                <a:cs typeface="+mj-cs"/>
              </a:rPr>
              <a:t>. </a:t>
            </a:r>
            <a:r>
              <a:rPr lang="en-US" dirty="0" err="1">
                <a:effectLst/>
                <a:latin typeface="+mj-lt"/>
                <a:ea typeface="+mj-ea"/>
                <a:cs typeface="+mj-cs"/>
              </a:rPr>
              <a:t>Vyvolání</a:t>
            </a:r>
            <a:r>
              <a:rPr lang="en-US" dirty="0">
                <a:effectLst/>
                <a:latin typeface="+mj-lt"/>
                <a:ea typeface="+mj-ea"/>
                <a:cs typeface="+mj-cs"/>
              </a:rPr>
              <a:t> </a:t>
            </a:r>
            <a:r>
              <a:rPr lang="en-US" dirty="0" err="1">
                <a:effectLst/>
                <a:latin typeface="+mj-lt"/>
                <a:ea typeface="+mj-ea"/>
                <a:cs typeface="+mj-cs"/>
              </a:rPr>
              <a:t>věci</a:t>
            </a:r>
            <a:r>
              <a:rPr lang="en-US" dirty="0">
                <a:effectLst/>
                <a:latin typeface="+mj-lt"/>
                <a:ea typeface="+mj-ea"/>
                <a:cs typeface="+mj-cs"/>
              </a:rPr>
              <a:t> </a:t>
            </a:r>
            <a:r>
              <a:rPr lang="en-US" dirty="0" err="1">
                <a:effectLst/>
                <a:latin typeface="+mj-lt"/>
                <a:ea typeface="+mj-ea"/>
                <a:cs typeface="+mj-cs"/>
              </a:rPr>
              <a:t>tímto</a:t>
            </a:r>
            <a:r>
              <a:rPr lang="en-US" dirty="0">
                <a:effectLst/>
                <a:latin typeface="+mj-lt"/>
                <a:ea typeface="+mj-ea"/>
                <a:cs typeface="+mj-cs"/>
              </a:rPr>
              <a:t> </a:t>
            </a:r>
            <a:r>
              <a:rPr lang="en-US" dirty="0" err="1">
                <a:effectLst/>
                <a:latin typeface="+mj-lt"/>
                <a:ea typeface="+mj-ea"/>
                <a:cs typeface="+mj-cs"/>
              </a:rPr>
              <a:t>způsobem</a:t>
            </a:r>
            <a:r>
              <a:rPr lang="en-US" dirty="0">
                <a:effectLst/>
                <a:latin typeface="+mj-lt"/>
                <a:ea typeface="+mj-ea"/>
                <a:cs typeface="+mj-cs"/>
              </a:rPr>
              <a:t> </a:t>
            </a:r>
            <a:r>
              <a:rPr lang="en-US" dirty="0" err="1">
                <a:effectLst/>
                <a:latin typeface="+mj-lt"/>
                <a:ea typeface="+mj-ea"/>
                <a:cs typeface="+mj-cs"/>
              </a:rPr>
              <a:t>může</a:t>
            </a:r>
            <a:r>
              <a:rPr lang="en-US" dirty="0">
                <a:effectLst/>
                <a:latin typeface="+mj-lt"/>
                <a:ea typeface="+mj-ea"/>
                <a:cs typeface="+mj-cs"/>
              </a:rPr>
              <a:t> </a:t>
            </a:r>
            <a:r>
              <a:rPr lang="en-US" dirty="0" err="1">
                <a:effectLst/>
                <a:latin typeface="+mj-lt"/>
                <a:ea typeface="+mj-ea"/>
                <a:cs typeface="+mj-cs"/>
              </a:rPr>
              <a:t>být</a:t>
            </a:r>
            <a:r>
              <a:rPr lang="en-US" dirty="0">
                <a:effectLst/>
                <a:latin typeface="+mj-lt"/>
                <a:ea typeface="+mj-ea"/>
                <a:cs typeface="+mj-cs"/>
              </a:rPr>
              <a:t> </a:t>
            </a:r>
            <a:r>
              <a:rPr lang="en-US" dirty="0" err="1">
                <a:effectLst/>
                <a:latin typeface="+mj-lt"/>
                <a:ea typeface="+mj-ea"/>
                <a:cs typeface="+mj-cs"/>
              </a:rPr>
              <a:t>nahrazeno</a:t>
            </a:r>
            <a:r>
              <a:rPr lang="en-US" dirty="0">
                <a:effectLst/>
                <a:latin typeface="+mj-lt"/>
                <a:ea typeface="+mj-ea"/>
                <a:cs typeface="+mj-cs"/>
              </a:rPr>
              <a:t> </a:t>
            </a:r>
            <a:r>
              <a:rPr lang="en-US" dirty="0" err="1">
                <a:effectLst/>
                <a:latin typeface="+mj-lt"/>
                <a:ea typeface="+mj-ea"/>
                <a:cs typeface="+mj-cs"/>
              </a:rPr>
              <a:t>vhodným</a:t>
            </a:r>
            <a:r>
              <a:rPr lang="en-US" dirty="0">
                <a:effectLst/>
                <a:latin typeface="+mj-lt"/>
                <a:ea typeface="+mj-ea"/>
                <a:cs typeface="+mj-cs"/>
              </a:rPr>
              <a:t> </a:t>
            </a:r>
            <a:r>
              <a:rPr lang="en-US" dirty="0" err="1">
                <a:effectLst/>
                <a:latin typeface="+mj-lt"/>
                <a:ea typeface="+mj-ea"/>
                <a:cs typeface="+mj-cs"/>
              </a:rPr>
              <a:t>technickým</a:t>
            </a:r>
            <a:r>
              <a:rPr lang="en-US" dirty="0">
                <a:effectLst/>
                <a:latin typeface="+mj-lt"/>
                <a:ea typeface="+mj-ea"/>
                <a:cs typeface="+mj-cs"/>
              </a:rPr>
              <a:t> </a:t>
            </a:r>
            <a:r>
              <a:rPr lang="en-US" dirty="0" err="1">
                <a:effectLst/>
                <a:latin typeface="+mj-lt"/>
                <a:ea typeface="+mj-ea"/>
                <a:cs typeface="+mj-cs"/>
              </a:rPr>
              <a:t>zařízením</a:t>
            </a:r>
            <a:r>
              <a:rPr lang="en-US" dirty="0">
                <a:effectLst/>
                <a:latin typeface="+mj-lt"/>
                <a:ea typeface="+mj-ea"/>
                <a:cs typeface="+mj-cs"/>
              </a:rPr>
              <a:t>. </a:t>
            </a:r>
            <a:r>
              <a:rPr lang="en-US" dirty="0" err="1">
                <a:effectLst/>
                <a:latin typeface="+mj-lt"/>
                <a:ea typeface="+mj-ea"/>
                <a:cs typeface="+mj-cs"/>
              </a:rPr>
              <a:t>Není</a:t>
            </a:r>
            <a:r>
              <a:rPr lang="en-US" dirty="0">
                <a:effectLst/>
                <a:latin typeface="+mj-lt"/>
                <a:ea typeface="+mj-ea"/>
                <a:cs typeface="+mj-cs"/>
              </a:rPr>
              <a:t> </a:t>
            </a:r>
            <a:r>
              <a:rPr lang="en-US" dirty="0" err="1">
                <a:effectLst/>
                <a:latin typeface="+mj-lt"/>
                <a:ea typeface="+mj-ea"/>
                <a:cs typeface="+mj-cs"/>
              </a:rPr>
              <a:t>přípustné</a:t>
            </a:r>
            <a:r>
              <a:rPr lang="en-US" dirty="0">
                <a:effectLst/>
                <a:latin typeface="+mj-lt"/>
                <a:ea typeface="+mj-ea"/>
                <a:cs typeface="+mj-cs"/>
              </a:rPr>
              <a:t>, aby se </a:t>
            </a:r>
            <a:r>
              <a:rPr lang="en-US" dirty="0" err="1">
                <a:effectLst/>
                <a:latin typeface="+mj-lt"/>
                <a:ea typeface="+mj-ea"/>
                <a:cs typeface="+mj-cs"/>
              </a:rPr>
              <a:t>kromě</a:t>
            </a:r>
            <a:r>
              <a:rPr lang="en-US" dirty="0">
                <a:effectLst/>
                <a:latin typeface="+mj-lt"/>
                <a:ea typeface="+mj-ea"/>
                <a:cs typeface="+mj-cs"/>
              </a:rPr>
              <a:t> </a:t>
            </a:r>
            <a:r>
              <a:rPr lang="en-US" dirty="0" err="1">
                <a:effectLst/>
                <a:latin typeface="+mj-lt"/>
                <a:ea typeface="+mj-ea"/>
                <a:cs typeface="+mj-cs"/>
              </a:rPr>
              <a:t>soudních</a:t>
            </a:r>
            <a:r>
              <a:rPr lang="en-US" dirty="0">
                <a:effectLst/>
                <a:latin typeface="+mj-lt"/>
                <a:ea typeface="+mj-ea"/>
                <a:cs typeface="+mj-cs"/>
              </a:rPr>
              <a:t> </a:t>
            </a:r>
            <a:r>
              <a:rPr lang="en-US" dirty="0" err="1">
                <a:effectLst/>
                <a:latin typeface="+mj-lt"/>
                <a:ea typeface="+mj-ea"/>
                <a:cs typeface="+mj-cs"/>
              </a:rPr>
              <a:t>osob</a:t>
            </a:r>
            <a:r>
              <a:rPr lang="en-US" dirty="0">
                <a:effectLst/>
                <a:latin typeface="+mj-lt"/>
                <a:ea typeface="+mj-ea"/>
                <a:cs typeface="+mj-cs"/>
              </a:rPr>
              <a:t> </a:t>
            </a:r>
            <a:r>
              <a:rPr lang="en-US" dirty="0" err="1">
                <a:effectLst/>
                <a:latin typeface="+mj-lt"/>
                <a:ea typeface="+mj-ea"/>
                <a:cs typeface="+mj-cs"/>
              </a:rPr>
              <a:t>někdo</a:t>
            </a:r>
            <a:r>
              <a:rPr lang="en-US" dirty="0">
                <a:effectLst/>
                <a:latin typeface="+mj-lt"/>
                <a:ea typeface="+mj-ea"/>
                <a:cs typeface="+mj-cs"/>
              </a:rPr>
              <a:t> </a:t>
            </a:r>
            <a:r>
              <a:rPr lang="en-US" dirty="0" err="1">
                <a:effectLst/>
                <a:latin typeface="+mj-lt"/>
                <a:ea typeface="+mj-ea"/>
                <a:cs typeface="+mj-cs"/>
              </a:rPr>
              <a:t>další</a:t>
            </a:r>
            <a:r>
              <a:rPr lang="en-US" dirty="0">
                <a:effectLst/>
                <a:latin typeface="+mj-lt"/>
                <a:ea typeface="+mj-ea"/>
                <a:cs typeface="+mj-cs"/>
              </a:rPr>
              <a:t> </a:t>
            </a:r>
            <a:r>
              <a:rPr lang="en-US" dirty="0" err="1">
                <a:effectLst/>
                <a:latin typeface="+mj-lt"/>
                <a:ea typeface="+mj-ea"/>
                <a:cs typeface="+mj-cs"/>
              </a:rPr>
              <a:t>zdržoval</a:t>
            </a:r>
            <a:r>
              <a:rPr lang="en-US" dirty="0">
                <a:effectLst/>
                <a:latin typeface="+mj-lt"/>
                <a:ea typeface="+mj-ea"/>
                <a:cs typeface="+mj-cs"/>
              </a:rPr>
              <a:t> v </a:t>
            </a:r>
            <a:r>
              <a:rPr lang="en-US" dirty="0" err="1">
                <a:effectLst/>
                <a:latin typeface="+mj-lt"/>
                <a:ea typeface="+mj-ea"/>
                <a:cs typeface="+mj-cs"/>
              </a:rPr>
              <a:t>jednací</a:t>
            </a:r>
            <a:r>
              <a:rPr lang="en-US" dirty="0">
                <a:effectLst/>
                <a:latin typeface="+mj-lt"/>
                <a:ea typeface="+mj-ea"/>
                <a:cs typeface="+mj-cs"/>
              </a:rPr>
              <a:t> </a:t>
            </a:r>
            <a:r>
              <a:rPr lang="en-US" dirty="0" err="1">
                <a:effectLst/>
                <a:latin typeface="+mj-lt"/>
                <a:ea typeface="+mj-ea"/>
                <a:cs typeface="+mj-cs"/>
              </a:rPr>
              <a:t>síni</a:t>
            </a:r>
            <a:r>
              <a:rPr lang="en-US" dirty="0">
                <a:effectLst/>
                <a:latin typeface="+mj-lt"/>
                <a:ea typeface="+mj-ea"/>
                <a:cs typeface="+mj-cs"/>
              </a:rPr>
              <a:t> </a:t>
            </a:r>
            <a:r>
              <a:rPr lang="en-US" dirty="0" err="1">
                <a:effectLst/>
                <a:latin typeface="+mj-lt"/>
                <a:ea typeface="+mj-ea"/>
                <a:cs typeface="+mj-cs"/>
              </a:rPr>
              <a:t>před</a:t>
            </a:r>
            <a:r>
              <a:rPr lang="en-US" dirty="0">
                <a:effectLst/>
                <a:latin typeface="+mj-lt"/>
                <a:ea typeface="+mj-ea"/>
                <a:cs typeface="+mj-cs"/>
              </a:rPr>
              <a:t> </a:t>
            </a:r>
            <a:r>
              <a:rPr lang="en-US" dirty="0" err="1">
                <a:effectLst/>
                <a:latin typeface="+mj-lt"/>
                <a:ea typeface="+mj-ea"/>
                <a:cs typeface="+mj-cs"/>
              </a:rPr>
              <a:t>vyvoláním</a:t>
            </a:r>
            <a:r>
              <a:rPr lang="en-US" dirty="0">
                <a:effectLst/>
                <a:latin typeface="+mj-lt"/>
                <a:ea typeface="+mj-ea"/>
                <a:cs typeface="+mj-cs"/>
              </a:rPr>
              <a:t> </a:t>
            </a:r>
            <a:r>
              <a:rPr lang="en-US" dirty="0" err="1">
                <a:effectLst/>
                <a:latin typeface="+mj-lt"/>
                <a:ea typeface="+mj-ea"/>
                <a:cs typeface="+mj-cs"/>
              </a:rPr>
              <a:t>věci</a:t>
            </a:r>
            <a:r>
              <a:rPr lang="en-US" dirty="0">
                <a:effectLst/>
                <a:latin typeface="+mj-lt"/>
                <a:ea typeface="+mj-ea"/>
                <a:cs typeface="+mj-cs"/>
              </a:rPr>
              <a:t>.</a:t>
            </a:r>
          </a:p>
        </p:txBody>
      </p:sp>
    </p:spTree>
    <p:extLst>
      <p:ext uri="{BB962C8B-B14F-4D97-AF65-F5344CB8AC3E}">
        <p14:creationId xmlns:p14="http://schemas.microsoft.com/office/powerpoint/2010/main" val="3064835669"/>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useBgFill="1">
        <p:nvSpPr>
          <p:cNvPr id="22" name="Rectangle 21">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6" name="Freeform: Shape 25">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 name="Nadpis 2">
            <a:extLst>
              <a:ext uri="{FF2B5EF4-FFF2-40B4-BE49-F238E27FC236}">
                <a16:creationId xmlns:a16="http://schemas.microsoft.com/office/drawing/2014/main" id="{8FEBA551-CA4B-4664-A574-333CE15D700D}"/>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r>
              <a:rPr lang="en-US" b="0" i="0" kern="1200">
                <a:solidFill>
                  <a:srgbClr val="FFFFFF"/>
                </a:solidFill>
                <a:latin typeface="+mj-lt"/>
                <a:ea typeface="+mj-ea"/>
                <a:cs typeface="+mj-cs"/>
              </a:rPr>
              <a:t>Důstojnost jednání</a:t>
            </a:r>
          </a:p>
        </p:txBody>
      </p:sp>
      <p:sp>
        <p:nvSpPr>
          <p:cNvPr id="5" name="TextovéPole 4">
            <a:extLst>
              <a:ext uri="{FF2B5EF4-FFF2-40B4-BE49-F238E27FC236}">
                <a16:creationId xmlns:a16="http://schemas.microsoft.com/office/drawing/2014/main" id="{7C290748-52F6-4000-A0EB-2C613532EB9E}"/>
              </a:ext>
            </a:extLst>
          </p:cNvPr>
          <p:cNvSpPr txBox="1"/>
          <p:nvPr/>
        </p:nvSpPr>
        <p:spPr>
          <a:xfrm>
            <a:off x="5204109" y="1645920"/>
            <a:ext cx="5919503" cy="4470821"/>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a:effectLst/>
                <a:latin typeface="+mj-lt"/>
                <a:ea typeface="+mj-ea"/>
                <a:cs typeface="+mj-cs"/>
              </a:rPr>
              <a:t>Před zahájením jednání se na místech určených v jednací síni pro členy senátu (samosoudce) a zapisovatele viditelně umístí štítky uvádějící jména, příjmení a akademické tituly soudců a přísedících, kteří věc projednají, a jméno a příjmení zapisovatele a ponechají se tam po celou dobu jednání.</a:t>
            </a:r>
          </a:p>
          <a:p>
            <a:pPr>
              <a:spcBef>
                <a:spcPts val="1000"/>
              </a:spcBef>
              <a:buClr>
                <a:schemeClr val="bg2">
                  <a:lumMod val="40000"/>
                  <a:lumOff val="60000"/>
                </a:schemeClr>
              </a:buClr>
              <a:buSzPct val="80000"/>
              <a:buFont typeface="Wingdings 3" charset="2"/>
              <a:buChar char=""/>
            </a:pPr>
            <a:r>
              <a:rPr lang="en-US">
                <a:effectLst/>
                <a:latin typeface="+mj-lt"/>
                <a:ea typeface="+mj-ea"/>
                <a:cs typeface="+mj-cs"/>
              </a:rPr>
              <a:t> </a:t>
            </a:r>
          </a:p>
          <a:p>
            <a:pPr>
              <a:spcBef>
                <a:spcPts val="1000"/>
              </a:spcBef>
              <a:buClr>
                <a:schemeClr val="bg2">
                  <a:lumMod val="40000"/>
                  <a:lumOff val="60000"/>
                </a:schemeClr>
              </a:buClr>
              <a:buSzPct val="80000"/>
              <a:buFont typeface="Wingdings 3" charset="2"/>
              <a:buChar char=""/>
            </a:pPr>
            <a:r>
              <a:rPr lang="en-US">
                <a:effectLst/>
                <a:latin typeface="+mj-lt"/>
                <a:ea typeface="+mj-ea"/>
                <a:cs typeface="+mj-cs"/>
              </a:rPr>
              <a:t>Do jednací síně se vstupuje s nepokrytou hlavou; to se nevztahuje na příslušníky ozbrojených sborů ve službě a na ženy.</a:t>
            </a:r>
          </a:p>
        </p:txBody>
      </p:sp>
    </p:spTree>
    <p:extLst>
      <p:ext uri="{BB962C8B-B14F-4D97-AF65-F5344CB8AC3E}">
        <p14:creationId xmlns:p14="http://schemas.microsoft.com/office/powerpoint/2010/main" val="2006420008"/>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useBgFill="1">
        <p:nvSpPr>
          <p:cNvPr id="21"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5"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Nadpis 1">
            <a:extLst>
              <a:ext uri="{FF2B5EF4-FFF2-40B4-BE49-F238E27FC236}">
                <a16:creationId xmlns:a16="http://schemas.microsoft.com/office/drawing/2014/main" id="{87C7008A-0C2F-44F3-8761-6C549581F440}"/>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r>
              <a:rPr lang="en-US" b="0" i="0" kern="1200">
                <a:solidFill>
                  <a:srgbClr val="FFFFFF"/>
                </a:solidFill>
                <a:latin typeface="+mj-lt"/>
                <a:ea typeface="+mj-ea"/>
                <a:cs typeface="+mj-cs"/>
              </a:rPr>
              <a:t>Důstojnost</a:t>
            </a:r>
          </a:p>
        </p:txBody>
      </p:sp>
      <p:sp>
        <p:nvSpPr>
          <p:cNvPr id="4" name="TextovéPole 3">
            <a:extLst>
              <a:ext uri="{FF2B5EF4-FFF2-40B4-BE49-F238E27FC236}">
                <a16:creationId xmlns:a16="http://schemas.microsoft.com/office/drawing/2014/main" id="{BCC65E3F-6474-4085-A40A-10D4929BF3ED}"/>
              </a:ext>
            </a:extLst>
          </p:cNvPr>
          <p:cNvSpPr txBox="1"/>
          <p:nvPr/>
        </p:nvSpPr>
        <p:spPr>
          <a:xfrm>
            <a:off x="5204109" y="1645920"/>
            <a:ext cx="5919503" cy="4470821"/>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sz="1300" dirty="0" err="1">
                <a:effectLst/>
                <a:latin typeface="+mj-lt"/>
                <a:ea typeface="+mj-ea"/>
                <a:cs typeface="+mj-cs"/>
              </a:rPr>
              <a:t>Při</a:t>
            </a:r>
            <a:r>
              <a:rPr lang="en-US" sz="1300" dirty="0">
                <a:effectLst/>
                <a:latin typeface="+mj-lt"/>
                <a:ea typeface="+mj-ea"/>
                <a:cs typeface="+mj-cs"/>
              </a:rPr>
              <a:t> </a:t>
            </a:r>
            <a:r>
              <a:rPr lang="en-US" sz="1300" dirty="0" err="1">
                <a:effectLst/>
                <a:latin typeface="+mj-lt"/>
                <a:ea typeface="+mj-ea"/>
                <a:cs typeface="+mj-cs"/>
              </a:rPr>
              <a:t>příchodu</a:t>
            </a:r>
            <a:r>
              <a:rPr lang="en-US" sz="1300" dirty="0">
                <a:effectLst/>
                <a:latin typeface="+mj-lt"/>
                <a:ea typeface="+mj-ea"/>
                <a:cs typeface="+mj-cs"/>
              </a:rPr>
              <a:t> </a:t>
            </a:r>
            <a:r>
              <a:rPr lang="en-US" sz="1300" dirty="0" err="1">
                <a:effectLst/>
                <a:latin typeface="+mj-lt"/>
                <a:ea typeface="+mj-ea"/>
                <a:cs typeface="+mj-cs"/>
              </a:rPr>
              <a:t>nebo</a:t>
            </a:r>
            <a:r>
              <a:rPr lang="en-US" sz="1300" dirty="0">
                <a:effectLst/>
                <a:latin typeface="+mj-lt"/>
                <a:ea typeface="+mj-ea"/>
                <a:cs typeface="+mj-cs"/>
              </a:rPr>
              <a:t> </a:t>
            </a:r>
            <a:r>
              <a:rPr lang="en-US" sz="1300" dirty="0" err="1">
                <a:effectLst/>
                <a:latin typeface="+mj-lt"/>
                <a:ea typeface="+mj-ea"/>
                <a:cs typeface="+mj-cs"/>
              </a:rPr>
              <a:t>odchodu</a:t>
            </a:r>
            <a:r>
              <a:rPr lang="en-US" sz="1300" dirty="0">
                <a:effectLst/>
                <a:latin typeface="+mj-lt"/>
                <a:ea typeface="+mj-ea"/>
                <a:cs typeface="+mj-cs"/>
              </a:rPr>
              <a:t> </a:t>
            </a:r>
            <a:r>
              <a:rPr lang="en-US" sz="1300" dirty="0" err="1">
                <a:effectLst/>
                <a:latin typeface="+mj-lt"/>
                <a:ea typeface="+mj-ea"/>
                <a:cs typeface="+mj-cs"/>
              </a:rPr>
              <a:t>senátu</a:t>
            </a:r>
            <a:r>
              <a:rPr lang="en-US" sz="1300" dirty="0">
                <a:effectLst/>
                <a:latin typeface="+mj-lt"/>
                <a:ea typeface="+mj-ea"/>
                <a:cs typeface="+mj-cs"/>
              </a:rPr>
              <a:t> (</a:t>
            </a:r>
            <a:r>
              <a:rPr lang="en-US" sz="1300" dirty="0" err="1">
                <a:effectLst/>
                <a:latin typeface="+mj-lt"/>
                <a:ea typeface="+mj-ea"/>
                <a:cs typeface="+mj-cs"/>
              </a:rPr>
              <a:t>samosoudce</a:t>
            </a:r>
            <a:r>
              <a:rPr lang="en-US" sz="1300" dirty="0">
                <a:effectLst/>
                <a:latin typeface="+mj-lt"/>
                <a:ea typeface="+mj-ea"/>
                <a:cs typeface="+mj-cs"/>
              </a:rPr>
              <a:t>) </a:t>
            </a:r>
            <a:r>
              <a:rPr lang="en-US" sz="1300" dirty="0" err="1">
                <a:effectLst/>
                <a:latin typeface="+mj-lt"/>
                <a:ea typeface="+mj-ea"/>
                <a:cs typeface="+mj-cs"/>
              </a:rPr>
              <a:t>povstanou</a:t>
            </a:r>
            <a:r>
              <a:rPr lang="en-US" sz="1300" dirty="0">
                <a:effectLst/>
                <a:latin typeface="+mj-lt"/>
                <a:ea typeface="+mj-ea"/>
                <a:cs typeface="+mj-cs"/>
              </a:rPr>
              <a:t> </a:t>
            </a:r>
            <a:r>
              <a:rPr lang="en-US" sz="1300" dirty="0" err="1">
                <a:effectLst/>
                <a:latin typeface="+mj-lt"/>
                <a:ea typeface="+mj-ea"/>
                <a:cs typeface="+mj-cs"/>
              </a:rPr>
              <a:t>osoby</a:t>
            </a:r>
            <a:r>
              <a:rPr lang="en-US" sz="1300" dirty="0">
                <a:effectLst/>
                <a:latin typeface="+mj-lt"/>
                <a:ea typeface="+mj-ea"/>
                <a:cs typeface="+mj-cs"/>
              </a:rPr>
              <a:t> </a:t>
            </a:r>
            <a:r>
              <a:rPr lang="en-US" sz="1300" dirty="0" err="1">
                <a:effectLst/>
                <a:latin typeface="+mj-lt"/>
                <a:ea typeface="+mj-ea"/>
                <a:cs typeface="+mj-cs"/>
              </a:rPr>
              <a:t>přítomné</a:t>
            </a:r>
            <a:r>
              <a:rPr lang="en-US" sz="1300" dirty="0">
                <a:effectLst/>
                <a:latin typeface="+mj-lt"/>
                <a:ea typeface="+mj-ea"/>
                <a:cs typeface="+mj-cs"/>
              </a:rPr>
              <a:t> v </a:t>
            </a:r>
            <a:r>
              <a:rPr lang="en-US" sz="1300" dirty="0" err="1">
                <a:effectLst/>
                <a:latin typeface="+mj-lt"/>
                <a:ea typeface="+mj-ea"/>
                <a:cs typeface="+mj-cs"/>
              </a:rPr>
              <a:t>jednací</a:t>
            </a:r>
            <a:r>
              <a:rPr lang="en-US" sz="1300" dirty="0">
                <a:effectLst/>
                <a:latin typeface="+mj-lt"/>
                <a:ea typeface="+mj-ea"/>
                <a:cs typeface="+mj-cs"/>
              </a:rPr>
              <a:t> </a:t>
            </a:r>
            <a:r>
              <a:rPr lang="en-US" sz="1300" dirty="0" err="1">
                <a:effectLst/>
                <a:latin typeface="+mj-lt"/>
                <a:ea typeface="+mj-ea"/>
                <a:cs typeface="+mj-cs"/>
              </a:rPr>
              <a:t>síni</a:t>
            </a:r>
            <a:r>
              <a:rPr lang="en-US" sz="1300" dirty="0">
                <a:effectLst/>
                <a:latin typeface="+mj-lt"/>
                <a:ea typeface="+mj-ea"/>
                <a:cs typeface="+mj-cs"/>
              </a:rPr>
              <a:t>. </a:t>
            </a:r>
            <a:r>
              <a:rPr lang="en-US" sz="1300" dirty="0" err="1">
                <a:effectLst/>
                <a:latin typeface="+mj-lt"/>
                <a:ea typeface="+mj-ea"/>
                <a:cs typeface="+mj-cs"/>
              </a:rPr>
              <a:t>Jestliže</a:t>
            </a:r>
            <a:r>
              <a:rPr lang="en-US" sz="1300" dirty="0">
                <a:effectLst/>
                <a:latin typeface="+mj-lt"/>
                <a:ea typeface="+mj-ea"/>
                <a:cs typeface="+mj-cs"/>
              </a:rPr>
              <a:t> </a:t>
            </a:r>
            <a:r>
              <a:rPr lang="en-US" sz="1300" dirty="0" err="1">
                <a:effectLst/>
                <a:latin typeface="+mj-lt"/>
                <a:ea typeface="+mj-ea"/>
                <a:cs typeface="+mj-cs"/>
              </a:rPr>
              <a:t>není</a:t>
            </a:r>
            <a:r>
              <a:rPr lang="en-US" sz="1300" dirty="0">
                <a:effectLst/>
                <a:latin typeface="+mj-lt"/>
                <a:ea typeface="+mj-ea"/>
                <a:cs typeface="+mj-cs"/>
              </a:rPr>
              <a:t> k </a:t>
            </a:r>
            <a:r>
              <a:rPr lang="en-US" sz="1300" dirty="0" err="1">
                <a:effectLst/>
                <a:latin typeface="+mj-lt"/>
                <a:ea typeface="+mj-ea"/>
                <a:cs typeface="+mj-cs"/>
              </a:rPr>
              <a:t>dispozici</a:t>
            </a:r>
            <a:r>
              <a:rPr lang="en-US" sz="1300" dirty="0">
                <a:effectLst/>
                <a:latin typeface="+mj-lt"/>
                <a:ea typeface="+mj-ea"/>
                <a:cs typeface="+mj-cs"/>
              </a:rPr>
              <a:t> </a:t>
            </a:r>
            <a:r>
              <a:rPr lang="en-US" sz="1300" dirty="0" err="1">
                <a:effectLst/>
                <a:latin typeface="+mj-lt"/>
                <a:ea typeface="+mj-ea"/>
                <a:cs typeface="+mj-cs"/>
              </a:rPr>
              <a:t>poradní</a:t>
            </a:r>
            <a:r>
              <a:rPr lang="en-US" sz="1300" dirty="0">
                <a:effectLst/>
                <a:latin typeface="+mj-lt"/>
                <a:ea typeface="+mj-ea"/>
                <a:cs typeface="+mj-cs"/>
              </a:rPr>
              <a:t> </a:t>
            </a:r>
            <a:r>
              <a:rPr lang="en-US" sz="1300" dirty="0" err="1">
                <a:effectLst/>
                <a:latin typeface="+mj-lt"/>
                <a:ea typeface="+mj-ea"/>
                <a:cs typeface="+mj-cs"/>
              </a:rPr>
              <a:t>síň</a:t>
            </a:r>
            <a:r>
              <a:rPr lang="en-US" sz="1300" dirty="0">
                <a:effectLst/>
                <a:latin typeface="+mj-lt"/>
                <a:ea typeface="+mj-ea"/>
                <a:cs typeface="+mj-cs"/>
              </a:rPr>
              <a:t>, </a:t>
            </a:r>
            <a:r>
              <a:rPr lang="en-US" sz="1300" dirty="0" err="1">
                <a:effectLst/>
                <a:latin typeface="+mj-lt"/>
                <a:ea typeface="+mj-ea"/>
                <a:cs typeface="+mj-cs"/>
              </a:rPr>
              <a:t>musí</a:t>
            </a:r>
            <a:r>
              <a:rPr lang="en-US" sz="1300" dirty="0">
                <a:effectLst/>
                <a:latin typeface="+mj-lt"/>
                <a:ea typeface="+mj-ea"/>
                <a:cs typeface="+mj-cs"/>
              </a:rPr>
              <a:t> </a:t>
            </a:r>
            <a:r>
              <a:rPr lang="en-US" sz="1300" dirty="0" err="1">
                <a:effectLst/>
                <a:latin typeface="+mj-lt"/>
                <a:ea typeface="+mj-ea"/>
                <a:cs typeface="+mj-cs"/>
              </a:rPr>
              <a:t>být</a:t>
            </a:r>
            <a:r>
              <a:rPr lang="en-US" sz="1300" dirty="0">
                <a:effectLst/>
                <a:latin typeface="+mj-lt"/>
                <a:ea typeface="+mj-ea"/>
                <a:cs typeface="+mj-cs"/>
              </a:rPr>
              <a:t> </a:t>
            </a:r>
            <a:r>
              <a:rPr lang="en-US" sz="1300" dirty="0" err="1">
                <a:effectLst/>
                <a:latin typeface="+mj-lt"/>
                <a:ea typeface="+mj-ea"/>
                <a:cs typeface="+mj-cs"/>
              </a:rPr>
              <a:t>soudní</a:t>
            </a:r>
            <a:r>
              <a:rPr lang="en-US" sz="1300" dirty="0">
                <a:effectLst/>
                <a:latin typeface="+mj-lt"/>
                <a:ea typeface="+mj-ea"/>
                <a:cs typeface="+mj-cs"/>
              </a:rPr>
              <a:t> </a:t>
            </a:r>
            <a:r>
              <a:rPr lang="en-US" sz="1300" dirty="0" err="1">
                <a:effectLst/>
                <a:latin typeface="+mj-lt"/>
                <a:ea typeface="+mj-ea"/>
                <a:cs typeface="+mj-cs"/>
              </a:rPr>
              <a:t>osoby</a:t>
            </a:r>
            <a:r>
              <a:rPr lang="en-US" sz="1300" dirty="0">
                <a:effectLst/>
                <a:latin typeface="+mj-lt"/>
                <a:ea typeface="+mj-ea"/>
                <a:cs typeface="+mj-cs"/>
              </a:rPr>
              <a:t> v </a:t>
            </a:r>
            <a:r>
              <a:rPr lang="en-US" sz="1300" dirty="0" err="1">
                <a:effectLst/>
                <a:latin typeface="+mj-lt"/>
                <a:ea typeface="+mj-ea"/>
                <a:cs typeface="+mj-cs"/>
              </a:rPr>
              <a:t>úředním</a:t>
            </a:r>
            <a:r>
              <a:rPr lang="en-US" sz="1300" dirty="0">
                <a:effectLst/>
                <a:latin typeface="+mj-lt"/>
                <a:ea typeface="+mj-ea"/>
                <a:cs typeface="+mj-cs"/>
              </a:rPr>
              <a:t> </a:t>
            </a:r>
            <a:r>
              <a:rPr lang="en-US" sz="1300" dirty="0" err="1">
                <a:effectLst/>
                <a:latin typeface="+mj-lt"/>
                <a:ea typeface="+mj-ea"/>
                <a:cs typeface="+mj-cs"/>
              </a:rPr>
              <a:t>oděvu</a:t>
            </a:r>
            <a:r>
              <a:rPr lang="en-US" sz="1300" dirty="0">
                <a:effectLst/>
                <a:latin typeface="+mj-lt"/>
                <a:ea typeface="+mj-ea"/>
                <a:cs typeface="+mj-cs"/>
              </a:rPr>
              <a:t> a </a:t>
            </a:r>
            <a:r>
              <a:rPr lang="en-US" sz="1300" dirty="0" err="1">
                <a:effectLst/>
                <a:latin typeface="+mj-lt"/>
                <a:ea typeface="+mj-ea"/>
                <a:cs typeface="+mj-cs"/>
              </a:rPr>
              <a:t>na</a:t>
            </a:r>
            <a:r>
              <a:rPr lang="en-US" sz="1300" dirty="0">
                <a:effectLst/>
                <a:latin typeface="+mj-lt"/>
                <a:ea typeface="+mj-ea"/>
                <a:cs typeface="+mj-cs"/>
              </a:rPr>
              <a:t> </a:t>
            </a:r>
            <a:r>
              <a:rPr lang="en-US" sz="1300" dirty="0" err="1">
                <a:effectLst/>
                <a:latin typeface="+mj-lt"/>
                <a:ea typeface="+mj-ea"/>
                <a:cs typeface="+mj-cs"/>
              </a:rPr>
              <a:t>svých</a:t>
            </a:r>
            <a:r>
              <a:rPr lang="en-US" sz="1300" dirty="0">
                <a:effectLst/>
                <a:latin typeface="+mj-lt"/>
                <a:ea typeface="+mj-ea"/>
                <a:cs typeface="+mj-cs"/>
              </a:rPr>
              <a:t> </a:t>
            </a:r>
            <a:r>
              <a:rPr lang="en-US" sz="1300" dirty="0" err="1">
                <a:effectLst/>
                <a:latin typeface="+mj-lt"/>
                <a:ea typeface="+mj-ea"/>
                <a:cs typeface="+mj-cs"/>
              </a:rPr>
              <a:t>místech</a:t>
            </a:r>
            <a:r>
              <a:rPr lang="en-US" sz="1300" dirty="0">
                <a:effectLst/>
                <a:latin typeface="+mj-lt"/>
                <a:ea typeface="+mj-ea"/>
                <a:cs typeface="+mj-cs"/>
              </a:rPr>
              <a:t> </a:t>
            </a:r>
            <a:r>
              <a:rPr lang="en-US" sz="1300" dirty="0" err="1">
                <a:effectLst/>
                <a:latin typeface="+mj-lt"/>
                <a:ea typeface="+mj-ea"/>
                <a:cs typeface="+mj-cs"/>
              </a:rPr>
              <a:t>již</a:t>
            </a:r>
            <a:r>
              <a:rPr lang="en-US" sz="1300" dirty="0">
                <a:effectLst/>
                <a:latin typeface="+mj-lt"/>
                <a:ea typeface="+mj-ea"/>
                <a:cs typeface="+mj-cs"/>
              </a:rPr>
              <a:t> </a:t>
            </a:r>
            <a:r>
              <a:rPr lang="en-US" sz="1300" dirty="0" err="1">
                <a:effectLst/>
                <a:latin typeface="+mj-lt"/>
                <a:ea typeface="+mj-ea"/>
                <a:cs typeface="+mj-cs"/>
              </a:rPr>
              <a:t>při</a:t>
            </a:r>
            <a:r>
              <a:rPr lang="en-US" sz="1300" dirty="0">
                <a:effectLst/>
                <a:latin typeface="+mj-lt"/>
                <a:ea typeface="+mj-ea"/>
                <a:cs typeface="+mj-cs"/>
              </a:rPr>
              <a:t> </a:t>
            </a:r>
            <a:r>
              <a:rPr lang="en-US" sz="1300" dirty="0" err="1">
                <a:effectLst/>
                <a:latin typeface="+mj-lt"/>
                <a:ea typeface="+mj-ea"/>
                <a:cs typeface="+mj-cs"/>
              </a:rPr>
              <a:t>vyvolání</a:t>
            </a:r>
            <a:r>
              <a:rPr lang="en-US" sz="1300" dirty="0">
                <a:effectLst/>
                <a:latin typeface="+mj-lt"/>
                <a:ea typeface="+mj-ea"/>
                <a:cs typeface="+mj-cs"/>
              </a:rPr>
              <a:t> </a:t>
            </a:r>
            <a:r>
              <a:rPr lang="en-US" sz="1300" dirty="0" err="1">
                <a:effectLst/>
                <a:latin typeface="+mj-lt"/>
                <a:ea typeface="+mj-ea"/>
                <a:cs typeface="+mj-cs"/>
              </a:rPr>
              <a:t>věci</a:t>
            </a:r>
            <a:r>
              <a:rPr lang="en-US" sz="1300" dirty="0">
                <a:effectLst/>
                <a:latin typeface="+mj-lt"/>
                <a:ea typeface="+mj-ea"/>
                <a:cs typeface="+mj-cs"/>
              </a:rPr>
              <a:t>.</a:t>
            </a:r>
          </a:p>
          <a:p>
            <a:pPr>
              <a:lnSpc>
                <a:spcPct val="90000"/>
              </a:lnSpc>
              <a:spcBef>
                <a:spcPts val="1000"/>
              </a:spcBef>
              <a:buClr>
                <a:schemeClr val="bg2">
                  <a:lumMod val="40000"/>
                  <a:lumOff val="60000"/>
                </a:schemeClr>
              </a:buClr>
              <a:buSzPct val="80000"/>
              <a:buFont typeface="Wingdings 3" charset="2"/>
              <a:buChar char=""/>
            </a:pPr>
            <a:r>
              <a:rPr lang="en-US" sz="1300" dirty="0">
                <a:effectLst/>
                <a:latin typeface="+mj-lt"/>
                <a:ea typeface="+mj-ea"/>
                <a:cs typeface="+mj-cs"/>
              </a:rPr>
              <a:t>K </a:t>
            </a:r>
            <a:r>
              <a:rPr lang="en-US" sz="1300" dirty="0" err="1">
                <a:effectLst/>
                <a:latin typeface="+mj-lt"/>
                <a:ea typeface="+mj-ea"/>
                <a:cs typeface="+mj-cs"/>
              </a:rPr>
              <a:t>senátu</a:t>
            </a:r>
            <a:r>
              <a:rPr lang="en-US" sz="1300" dirty="0">
                <a:effectLst/>
                <a:latin typeface="+mj-lt"/>
                <a:ea typeface="+mj-ea"/>
                <a:cs typeface="+mj-cs"/>
              </a:rPr>
              <a:t> (</a:t>
            </a:r>
            <a:r>
              <a:rPr lang="en-US" sz="1300" dirty="0" err="1">
                <a:effectLst/>
                <a:latin typeface="+mj-lt"/>
                <a:ea typeface="+mj-ea"/>
                <a:cs typeface="+mj-cs"/>
              </a:rPr>
              <a:t>samosoudci</a:t>
            </a:r>
            <a:r>
              <a:rPr lang="en-US" sz="1300" dirty="0">
                <a:effectLst/>
                <a:latin typeface="+mj-lt"/>
                <a:ea typeface="+mj-ea"/>
                <a:cs typeface="+mj-cs"/>
              </a:rPr>
              <a:t>) se </a:t>
            </a:r>
            <a:r>
              <a:rPr lang="en-US" sz="1300" dirty="0" err="1">
                <a:effectLst/>
                <a:latin typeface="+mj-lt"/>
                <a:ea typeface="+mj-ea"/>
                <a:cs typeface="+mj-cs"/>
              </a:rPr>
              <a:t>mluví</a:t>
            </a:r>
            <a:r>
              <a:rPr lang="en-US" sz="1300" dirty="0">
                <a:effectLst/>
                <a:latin typeface="+mj-lt"/>
                <a:ea typeface="+mj-ea"/>
                <a:cs typeface="+mj-cs"/>
              </a:rPr>
              <a:t> </a:t>
            </a:r>
            <a:r>
              <a:rPr lang="en-US" sz="1300" dirty="0" err="1">
                <a:effectLst/>
                <a:latin typeface="+mj-lt"/>
                <a:ea typeface="+mj-ea"/>
                <a:cs typeface="+mj-cs"/>
              </a:rPr>
              <a:t>jen</a:t>
            </a:r>
            <a:r>
              <a:rPr lang="en-US" sz="1300" dirty="0">
                <a:effectLst/>
                <a:latin typeface="+mj-lt"/>
                <a:ea typeface="+mj-ea"/>
                <a:cs typeface="+mj-cs"/>
              </a:rPr>
              <a:t> </a:t>
            </a:r>
            <a:r>
              <a:rPr lang="en-US" sz="1300" dirty="0" err="1">
                <a:effectLst/>
                <a:latin typeface="+mj-lt"/>
                <a:ea typeface="+mj-ea"/>
                <a:cs typeface="+mj-cs"/>
              </a:rPr>
              <a:t>ve</a:t>
            </a:r>
            <a:r>
              <a:rPr lang="en-US" sz="1300" dirty="0">
                <a:effectLst/>
                <a:latin typeface="+mj-lt"/>
                <a:ea typeface="+mj-ea"/>
                <a:cs typeface="+mj-cs"/>
              </a:rPr>
              <a:t> </a:t>
            </a:r>
            <a:r>
              <a:rPr lang="en-US" sz="1300" dirty="0" err="1">
                <a:effectLst/>
                <a:latin typeface="+mj-lt"/>
                <a:ea typeface="+mj-ea"/>
                <a:cs typeface="+mj-cs"/>
              </a:rPr>
              <a:t>stoje</a:t>
            </a:r>
            <a:r>
              <a:rPr lang="en-US" sz="1300" dirty="0">
                <a:effectLst/>
                <a:latin typeface="+mj-lt"/>
                <a:ea typeface="+mj-ea"/>
                <a:cs typeface="+mj-cs"/>
              </a:rPr>
              <a:t>. </a:t>
            </a:r>
            <a:r>
              <a:rPr lang="en-US" sz="1300" dirty="0" err="1">
                <a:effectLst/>
                <a:latin typeface="+mj-lt"/>
                <a:ea typeface="+mj-ea"/>
                <a:cs typeface="+mj-cs"/>
              </a:rPr>
              <a:t>Předseda</a:t>
            </a:r>
            <a:r>
              <a:rPr lang="en-US" sz="1300" dirty="0">
                <a:effectLst/>
                <a:latin typeface="+mj-lt"/>
                <a:ea typeface="+mj-ea"/>
                <a:cs typeface="+mj-cs"/>
              </a:rPr>
              <a:t> </a:t>
            </a:r>
            <a:r>
              <a:rPr lang="en-US" sz="1300" dirty="0" err="1">
                <a:effectLst/>
                <a:latin typeface="+mj-lt"/>
                <a:ea typeface="+mj-ea"/>
                <a:cs typeface="+mj-cs"/>
              </a:rPr>
              <a:t>senátu</a:t>
            </a:r>
            <a:r>
              <a:rPr lang="en-US" sz="1300" dirty="0">
                <a:effectLst/>
                <a:latin typeface="+mj-lt"/>
                <a:ea typeface="+mj-ea"/>
                <a:cs typeface="+mj-cs"/>
              </a:rPr>
              <a:t> (</a:t>
            </a:r>
            <a:r>
              <a:rPr lang="en-US" sz="1300" dirty="0" err="1">
                <a:effectLst/>
                <a:latin typeface="+mj-lt"/>
                <a:ea typeface="+mj-ea"/>
                <a:cs typeface="+mj-cs"/>
              </a:rPr>
              <a:t>samosoudce</a:t>
            </a:r>
            <a:r>
              <a:rPr lang="en-US" sz="1300" dirty="0">
                <a:effectLst/>
                <a:latin typeface="+mj-lt"/>
                <a:ea typeface="+mj-ea"/>
                <a:cs typeface="+mj-cs"/>
              </a:rPr>
              <a:t>) </a:t>
            </a:r>
            <a:r>
              <a:rPr lang="en-US" sz="1300" dirty="0" err="1">
                <a:effectLst/>
                <a:latin typeface="+mj-lt"/>
                <a:ea typeface="+mj-ea"/>
                <a:cs typeface="+mj-cs"/>
              </a:rPr>
              <a:t>však</a:t>
            </a:r>
            <a:r>
              <a:rPr lang="en-US" sz="1300" dirty="0">
                <a:effectLst/>
                <a:latin typeface="+mj-lt"/>
                <a:ea typeface="+mj-ea"/>
                <a:cs typeface="+mj-cs"/>
              </a:rPr>
              <a:t> </a:t>
            </a:r>
            <a:r>
              <a:rPr lang="en-US" sz="1300" dirty="0" err="1">
                <a:effectLst/>
                <a:latin typeface="+mj-lt"/>
                <a:ea typeface="+mj-ea"/>
                <a:cs typeface="+mj-cs"/>
              </a:rPr>
              <a:t>může</a:t>
            </a:r>
            <a:r>
              <a:rPr lang="en-US" sz="1300" dirty="0">
                <a:effectLst/>
                <a:latin typeface="+mj-lt"/>
                <a:ea typeface="+mj-ea"/>
                <a:cs typeface="+mj-cs"/>
              </a:rPr>
              <a:t> </a:t>
            </a:r>
            <a:r>
              <a:rPr lang="en-US" sz="1300" dirty="0" err="1">
                <a:effectLst/>
                <a:latin typeface="+mj-lt"/>
                <a:ea typeface="+mj-ea"/>
                <a:cs typeface="+mj-cs"/>
              </a:rPr>
              <a:t>dovolit</a:t>
            </a:r>
            <a:r>
              <a:rPr lang="en-US" sz="1300" dirty="0">
                <a:effectLst/>
                <a:latin typeface="+mj-lt"/>
                <a:ea typeface="+mj-ea"/>
                <a:cs typeface="+mj-cs"/>
              </a:rPr>
              <a:t> </a:t>
            </a:r>
            <a:r>
              <a:rPr lang="en-US" sz="1300" dirty="0" err="1">
                <a:effectLst/>
                <a:latin typeface="+mj-lt"/>
                <a:ea typeface="+mj-ea"/>
                <a:cs typeface="+mj-cs"/>
              </a:rPr>
              <a:t>osobám</a:t>
            </a:r>
            <a:r>
              <a:rPr lang="en-US" sz="1300" dirty="0">
                <a:effectLst/>
                <a:latin typeface="+mj-lt"/>
                <a:ea typeface="+mj-ea"/>
                <a:cs typeface="+mj-cs"/>
              </a:rPr>
              <a:t>, </a:t>
            </a:r>
            <a:r>
              <a:rPr lang="en-US" sz="1300" dirty="0" err="1">
                <a:effectLst/>
                <a:latin typeface="+mj-lt"/>
                <a:ea typeface="+mj-ea"/>
                <a:cs typeface="+mj-cs"/>
              </a:rPr>
              <a:t>jejichž</a:t>
            </a:r>
            <a:r>
              <a:rPr lang="en-US" sz="1300" dirty="0">
                <a:effectLst/>
                <a:latin typeface="+mj-lt"/>
                <a:ea typeface="+mj-ea"/>
                <a:cs typeface="+mj-cs"/>
              </a:rPr>
              <a:t> </a:t>
            </a:r>
            <a:r>
              <a:rPr lang="en-US" sz="1300" dirty="0" err="1">
                <a:effectLst/>
                <a:latin typeface="+mj-lt"/>
                <a:ea typeface="+mj-ea"/>
                <a:cs typeface="+mj-cs"/>
              </a:rPr>
              <a:t>věk</a:t>
            </a:r>
            <a:r>
              <a:rPr lang="en-US" sz="1300" dirty="0">
                <a:effectLst/>
                <a:latin typeface="+mj-lt"/>
                <a:ea typeface="+mj-ea"/>
                <a:cs typeface="+mj-cs"/>
              </a:rPr>
              <a:t> </a:t>
            </a:r>
            <a:r>
              <a:rPr lang="en-US" sz="1300" dirty="0" err="1">
                <a:effectLst/>
                <a:latin typeface="+mj-lt"/>
                <a:ea typeface="+mj-ea"/>
                <a:cs typeface="+mj-cs"/>
              </a:rPr>
              <a:t>nebo</a:t>
            </a:r>
            <a:r>
              <a:rPr lang="en-US" sz="1300" dirty="0">
                <a:effectLst/>
                <a:latin typeface="+mj-lt"/>
                <a:ea typeface="+mj-ea"/>
                <a:cs typeface="+mj-cs"/>
              </a:rPr>
              <a:t> </a:t>
            </a:r>
            <a:r>
              <a:rPr lang="en-US" sz="1300" dirty="0" err="1">
                <a:effectLst/>
                <a:latin typeface="+mj-lt"/>
                <a:ea typeface="+mj-ea"/>
                <a:cs typeface="+mj-cs"/>
              </a:rPr>
              <a:t>zdravotní</a:t>
            </a:r>
            <a:r>
              <a:rPr lang="en-US" sz="1300" dirty="0">
                <a:effectLst/>
                <a:latin typeface="+mj-lt"/>
                <a:ea typeface="+mj-ea"/>
                <a:cs typeface="+mj-cs"/>
              </a:rPr>
              <a:t> </a:t>
            </a:r>
            <a:r>
              <a:rPr lang="en-US" sz="1300" dirty="0" err="1">
                <a:effectLst/>
                <a:latin typeface="+mj-lt"/>
                <a:ea typeface="+mj-ea"/>
                <a:cs typeface="+mj-cs"/>
              </a:rPr>
              <a:t>stav</a:t>
            </a:r>
            <a:r>
              <a:rPr lang="en-US" sz="1300" dirty="0">
                <a:effectLst/>
                <a:latin typeface="+mj-lt"/>
                <a:ea typeface="+mj-ea"/>
                <a:cs typeface="+mj-cs"/>
              </a:rPr>
              <a:t> to </a:t>
            </a:r>
            <a:r>
              <a:rPr lang="en-US" sz="1300" dirty="0" err="1">
                <a:effectLst/>
                <a:latin typeface="+mj-lt"/>
                <a:ea typeface="+mj-ea"/>
                <a:cs typeface="+mj-cs"/>
              </a:rPr>
              <a:t>odůvodňuje</a:t>
            </a:r>
            <a:r>
              <a:rPr lang="en-US" sz="1300" dirty="0">
                <a:effectLst/>
                <a:latin typeface="+mj-lt"/>
                <a:ea typeface="+mj-ea"/>
                <a:cs typeface="+mj-cs"/>
              </a:rPr>
              <a:t>, aby </a:t>
            </a:r>
            <a:r>
              <a:rPr lang="en-US" sz="1300" dirty="0" err="1">
                <a:effectLst/>
                <a:latin typeface="+mj-lt"/>
                <a:ea typeface="+mj-ea"/>
                <a:cs typeface="+mj-cs"/>
              </a:rPr>
              <a:t>při</a:t>
            </a:r>
            <a:r>
              <a:rPr lang="en-US" sz="1300" dirty="0">
                <a:effectLst/>
                <a:latin typeface="+mj-lt"/>
                <a:ea typeface="+mj-ea"/>
                <a:cs typeface="+mj-cs"/>
              </a:rPr>
              <a:t> </a:t>
            </a:r>
            <a:r>
              <a:rPr lang="en-US" sz="1300" dirty="0" err="1">
                <a:effectLst/>
                <a:latin typeface="+mj-lt"/>
                <a:ea typeface="+mj-ea"/>
                <a:cs typeface="+mj-cs"/>
              </a:rPr>
              <a:t>přednesech</a:t>
            </a:r>
            <a:r>
              <a:rPr lang="en-US" sz="1300" dirty="0">
                <a:effectLst/>
                <a:latin typeface="+mj-lt"/>
                <a:ea typeface="+mj-ea"/>
                <a:cs typeface="+mj-cs"/>
              </a:rPr>
              <a:t> </a:t>
            </a:r>
            <a:r>
              <a:rPr lang="en-US" sz="1300" dirty="0" err="1">
                <a:effectLst/>
                <a:latin typeface="+mj-lt"/>
                <a:ea typeface="+mj-ea"/>
                <a:cs typeface="+mj-cs"/>
              </a:rPr>
              <a:t>i</a:t>
            </a:r>
            <a:r>
              <a:rPr lang="en-US" sz="1300" dirty="0">
                <a:effectLst/>
                <a:latin typeface="+mj-lt"/>
                <a:ea typeface="+mj-ea"/>
                <a:cs typeface="+mj-cs"/>
              </a:rPr>
              <a:t> </a:t>
            </a:r>
            <a:r>
              <a:rPr lang="en-US" sz="1300" dirty="0" err="1">
                <a:effectLst/>
                <a:latin typeface="+mj-lt"/>
                <a:ea typeface="+mj-ea"/>
                <a:cs typeface="+mj-cs"/>
              </a:rPr>
              <a:t>výpovědi</a:t>
            </a:r>
            <a:r>
              <a:rPr lang="en-US" sz="1300" dirty="0">
                <a:effectLst/>
                <a:latin typeface="+mj-lt"/>
                <a:ea typeface="+mj-ea"/>
                <a:cs typeface="+mj-cs"/>
              </a:rPr>
              <a:t> </a:t>
            </a:r>
            <a:r>
              <a:rPr lang="en-US" sz="1300" dirty="0" err="1">
                <a:effectLst/>
                <a:latin typeface="+mj-lt"/>
                <a:ea typeface="+mj-ea"/>
                <a:cs typeface="+mj-cs"/>
              </a:rPr>
              <a:t>seděly</a:t>
            </a:r>
            <a:r>
              <a:rPr lang="en-US" sz="1300" dirty="0">
                <a:effectLst/>
                <a:latin typeface="+mj-lt"/>
                <a:ea typeface="+mj-ea"/>
                <a:cs typeface="+mj-cs"/>
              </a:rPr>
              <a:t>.</a:t>
            </a:r>
          </a:p>
          <a:p>
            <a:pPr>
              <a:lnSpc>
                <a:spcPct val="90000"/>
              </a:lnSpc>
              <a:spcBef>
                <a:spcPts val="1000"/>
              </a:spcBef>
              <a:buClr>
                <a:schemeClr val="bg2">
                  <a:lumMod val="40000"/>
                  <a:lumOff val="60000"/>
                </a:schemeClr>
              </a:buClr>
              <a:buSzPct val="80000"/>
              <a:buFont typeface="Wingdings 3" charset="2"/>
              <a:buChar char=""/>
            </a:pPr>
            <a:r>
              <a:rPr lang="en-US" sz="1300" dirty="0">
                <a:effectLst/>
                <a:latin typeface="+mj-lt"/>
                <a:ea typeface="+mj-ea"/>
                <a:cs typeface="+mj-cs"/>
              </a:rPr>
              <a:t> </a:t>
            </a:r>
          </a:p>
          <a:p>
            <a:pPr>
              <a:lnSpc>
                <a:spcPct val="90000"/>
              </a:lnSpc>
              <a:spcBef>
                <a:spcPts val="1000"/>
              </a:spcBef>
              <a:buClr>
                <a:schemeClr val="bg2">
                  <a:lumMod val="40000"/>
                  <a:lumOff val="60000"/>
                </a:schemeClr>
              </a:buClr>
              <a:buSzPct val="80000"/>
              <a:buFont typeface="Wingdings 3" charset="2"/>
              <a:buChar char=""/>
            </a:pPr>
            <a:r>
              <a:rPr lang="en-US" sz="1300" dirty="0">
                <a:effectLst/>
                <a:latin typeface="+mj-lt"/>
                <a:ea typeface="+mj-ea"/>
                <a:cs typeface="+mj-cs"/>
              </a:rPr>
              <a:t>Ve </a:t>
            </a:r>
            <a:r>
              <a:rPr lang="en-US" sz="1300" dirty="0" err="1">
                <a:effectLst/>
                <a:latin typeface="+mj-lt"/>
                <a:ea typeface="+mj-ea"/>
                <a:cs typeface="+mj-cs"/>
              </a:rPr>
              <a:t>stoje</a:t>
            </a:r>
            <a:r>
              <a:rPr lang="en-US" sz="1300" dirty="0">
                <a:effectLst/>
                <a:latin typeface="+mj-lt"/>
                <a:ea typeface="+mj-ea"/>
                <a:cs typeface="+mj-cs"/>
              </a:rPr>
              <a:t> </a:t>
            </a:r>
            <a:r>
              <a:rPr lang="en-US" sz="1300" dirty="0" err="1">
                <a:effectLst/>
                <a:latin typeface="+mj-lt"/>
                <a:ea typeface="+mj-ea"/>
                <a:cs typeface="+mj-cs"/>
              </a:rPr>
              <a:t>vyslechnou</a:t>
            </a:r>
            <a:r>
              <a:rPr lang="en-US" sz="1300" dirty="0">
                <a:effectLst/>
                <a:latin typeface="+mj-lt"/>
                <a:ea typeface="+mj-ea"/>
                <a:cs typeface="+mj-cs"/>
              </a:rPr>
              <a:t> </a:t>
            </a:r>
            <a:r>
              <a:rPr lang="en-US" sz="1300" dirty="0" err="1">
                <a:effectLst/>
                <a:latin typeface="+mj-lt"/>
                <a:ea typeface="+mj-ea"/>
                <a:cs typeface="+mj-cs"/>
              </a:rPr>
              <a:t>všichni</a:t>
            </a:r>
            <a:r>
              <a:rPr lang="en-US" sz="1300" dirty="0">
                <a:effectLst/>
                <a:latin typeface="+mj-lt"/>
                <a:ea typeface="+mj-ea"/>
                <a:cs typeface="+mj-cs"/>
              </a:rPr>
              <a:t> </a:t>
            </a:r>
            <a:r>
              <a:rPr lang="en-US" sz="1300" dirty="0" err="1">
                <a:effectLst/>
                <a:latin typeface="+mj-lt"/>
                <a:ea typeface="+mj-ea"/>
                <a:cs typeface="+mj-cs"/>
              </a:rPr>
              <a:t>přítomní</a:t>
            </a:r>
            <a:r>
              <a:rPr lang="en-US" sz="1300" dirty="0">
                <a:effectLst/>
                <a:latin typeface="+mj-lt"/>
                <a:ea typeface="+mj-ea"/>
                <a:cs typeface="+mj-cs"/>
              </a:rPr>
              <a:t>, </a:t>
            </a:r>
            <a:r>
              <a:rPr lang="en-US" sz="1300" dirty="0" err="1">
                <a:effectLst/>
                <a:latin typeface="+mj-lt"/>
                <a:ea typeface="+mj-ea"/>
                <a:cs typeface="+mj-cs"/>
              </a:rPr>
              <a:t>včetně</a:t>
            </a:r>
            <a:r>
              <a:rPr lang="en-US" sz="1300" dirty="0">
                <a:effectLst/>
                <a:latin typeface="+mj-lt"/>
                <a:ea typeface="+mj-ea"/>
                <a:cs typeface="+mj-cs"/>
              </a:rPr>
              <a:t> </a:t>
            </a:r>
            <a:r>
              <a:rPr lang="en-US" sz="1300" dirty="0" err="1">
                <a:effectLst/>
                <a:latin typeface="+mj-lt"/>
                <a:ea typeface="+mj-ea"/>
                <a:cs typeface="+mj-cs"/>
              </a:rPr>
              <a:t>soudních</a:t>
            </a:r>
            <a:r>
              <a:rPr lang="en-US" sz="1300" dirty="0">
                <a:effectLst/>
                <a:latin typeface="+mj-lt"/>
                <a:ea typeface="+mj-ea"/>
                <a:cs typeface="+mj-cs"/>
              </a:rPr>
              <a:t> </a:t>
            </a:r>
            <a:r>
              <a:rPr lang="en-US" sz="1300" dirty="0" err="1">
                <a:effectLst/>
                <a:latin typeface="+mj-lt"/>
                <a:ea typeface="+mj-ea"/>
                <a:cs typeface="+mj-cs"/>
              </a:rPr>
              <a:t>osob</a:t>
            </a:r>
            <a:r>
              <a:rPr lang="en-US" sz="1300" dirty="0">
                <a:effectLst/>
                <a:latin typeface="+mj-lt"/>
                <a:ea typeface="+mj-ea"/>
                <a:cs typeface="+mj-cs"/>
              </a:rPr>
              <a:t>, </a:t>
            </a:r>
            <a:r>
              <a:rPr lang="en-US" sz="1300" dirty="0" err="1">
                <a:effectLst/>
                <a:latin typeface="+mj-lt"/>
                <a:ea typeface="+mj-ea"/>
                <a:cs typeface="+mj-cs"/>
              </a:rPr>
              <a:t>vyhlášení</a:t>
            </a:r>
            <a:r>
              <a:rPr lang="en-US" sz="1300" dirty="0">
                <a:effectLst/>
                <a:latin typeface="+mj-lt"/>
                <a:ea typeface="+mj-ea"/>
                <a:cs typeface="+mj-cs"/>
              </a:rPr>
              <a:t> </a:t>
            </a:r>
            <a:r>
              <a:rPr lang="en-US" sz="1300" dirty="0" err="1">
                <a:effectLst/>
                <a:latin typeface="+mj-lt"/>
                <a:ea typeface="+mj-ea"/>
                <a:cs typeface="+mj-cs"/>
              </a:rPr>
              <a:t>výroku</a:t>
            </a:r>
            <a:r>
              <a:rPr lang="en-US" sz="1300" dirty="0">
                <a:effectLst/>
                <a:latin typeface="+mj-lt"/>
                <a:ea typeface="+mj-ea"/>
                <a:cs typeface="+mj-cs"/>
              </a:rPr>
              <a:t> </a:t>
            </a:r>
            <a:r>
              <a:rPr lang="en-US" sz="1300" dirty="0" err="1">
                <a:effectLst/>
                <a:latin typeface="+mj-lt"/>
                <a:ea typeface="+mj-ea"/>
                <a:cs typeface="+mj-cs"/>
              </a:rPr>
              <a:t>rozsudku</a:t>
            </a:r>
            <a:r>
              <a:rPr lang="en-US" sz="1300" dirty="0">
                <a:effectLst/>
                <a:latin typeface="+mj-lt"/>
                <a:ea typeface="+mj-ea"/>
                <a:cs typeface="+mj-cs"/>
              </a:rPr>
              <a:t>. </a:t>
            </a:r>
            <a:r>
              <a:rPr lang="en-US" sz="1300" dirty="0" err="1">
                <a:effectLst/>
                <a:latin typeface="+mj-lt"/>
                <a:ea typeface="+mj-ea"/>
                <a:cs typeface="+mj-cs"/>
              </a:rPr>
              <a:t>Jinak</a:t>
            </a:r>
            <a:r>
              <a:rPr lang="en-US" sz="1300" dirty="0">
                <a:effectLst/>
                <a:latin typeface="+mj-lt"/>
                <a:ea typeface="+mj-ea"/>
                <a:cs typeface="+mj-cs"/>
              </a:rPr>
              <a:t> </a:t>
            </a:r>
            <a:r>
              <a:rPr lang="en-US" sz="1300" dirty="0" err="1">
                <a:effectLst/>
                <a:latin typeface="+mj-lt"/>
                <a:ea typeface="+mj-ea"/>
                <a:cs typeface="+mj-cs"/>
              </a:rPr>
              <a:t>během</a:t>
            </a:r>
            <a:r>
              <a:rPr lang="en-US" sz="1300" dirty="0">
                <a:effectLst/>
                <a:latin typeface="+mj-lt"/>
                <a:ea typeface="+mj-ea"/>
                <a:cs typeface="+mj-cs"/>
              </a:rPr>
              <a:t> </a:t>
            </a:r>
            <a:r>
              <a:rPr lang="en-US" sz="1300" dirty="0" err="1">
                <a:effectLst/>
                <a:latin typeface="+mj-lt"/>
                <a:ea typeface="+mj-ea"/>
                <a:cs typeface="+mj-cs"/>
              </a:rPr>
              <a:t>jednání</a:t>
            </a:r>
            <a:r>
              <a:rPr lang="en-US" sz="1300" dirty="0">
                <a:effectLst/>
                <a:latin typeface="+mj-lt"/>
                <a:ea typeface="+mj-ea"/>
                <a:cs typeface="+mj-cs"/>
              </a:rPr>
              <a:t> </a:t>
            </a:r>
            <a:r>
              <a:rPr lang="en-US" sz="1300" dirty="0" err="1">
                <a:effectLst/>
                <a:latin typeface="+mj-lt"/>
                <a:ea typeface="+mj-ea"/>
                <a:cs typeface="+mj-cs"/>
              </a:rPr>
              <a:t>sedí</a:t>
            </a:r>
            <a:r>
              <a:rPr lang="en-US" sz="1300" dirty="0">
                <a:effectLst/>
                <a:latin typeface="+mj-lt"/>
                <a:ea typeface="+mj-ea"/>
                <a:cs typeface="+mj-cs"/>
              </a:rPr>
              <a:t> </a:t>
            </a:r>
            <a:r>
              <a:rPr lang="en-US" sz="1300" dirty="0" err="1">
                <a:effectLst/>
                <a:latin typeface="+mj-lt"/>
                <a:ea typeface="+mj-ea"/>
                <a:cs typeface="+mj-cs"/>
              </a:rPr>
              <a:t>všichni</a:t>
            </a:r>
            <a:r>
              <a:rPr lang="en-US" sz="1300" dirty="0">
                <a:effectLst/>
                <a:latin typeface="+mj-lt"/>
                <a:ea typeface="+mj-ea"/>
                <a:cs typeface="+mj-cs"/>
              </a:rPr>
              <a:t> </a:t>
            </a:r>
            <a:r>
              <a:rPr lang="en-US" sz="1300" dirty="0" err="1">
                <a:effectLst/>
                <a:latin typeface="+mj-lt"/>
                <a:ea typeface="+mj-ea"/>
                <a:cs typeface="+mj-cs"/>
              </a:rPr>
              <a:t>přítomní</a:t>
            </a:r>
            <a:r>
              <a:rPr lang="en-US" sz="1300" dirty="0">
                <a:effectLst/>
                <a:latin typeface="+mj-lt"/>
                <a:ea typeface="+mj-ea"/>
                <a:cs typeface="+mj-cs"/>
              </a:rPr>
              <a:t> </a:t>
            </a:r>
            <a:r>
              <a:rPr lang="en-US" sz="1300" dirty="0" err="1">
                <a:effectLst/>
                <a:latin typeface="+mj-lt"/>
                <a:ea typeface="+mj-ea"/>
                <a:cs typeface="+mj-cs"/>
              </a:rPr>
              <a:t>včetně</a:t>
            </a:r>
            <a:r>
              <a:rPr lang="en-US" sz="1300" dirty="0">
                <a:effectLst/>
                <a:latin typeface="+mj-lt"/>
                <a:ea typeface="+mj-ea"/>
                <a:cs typeface="+mj-cs"/>
              </a:rPr>
              <a:t> </a:t>
            </a:r>
            <a:r>
              <a:rPr lang="en-US" sz="1300" dirty="0" err="1">
                <a:effectLst/>
                <a:latin typeface="+mj-lt"/>
                <a:ea typeface="+mj-ea"/>
                <a:cs typeface="+mj-cs"/>
              </a:rPr>
              <a:t>soudních</a:t>
            </a:r>
            <a:r>
              <a:rPr lang="en-US" sz="1300" dirty="0">
                <a:effectLst/>
                <a:latin typeface="+mj-lt"/>
                <a:ea typeface="+mj-ea"/>
                <a:cs typeface="+mj-cs"/>
              </a:rPr>
              <a:t> </a:t>
            </a:r>
            <a:r>
              <a:rPr lang="en-US" sz="1300" dirty="0" err="1">
                <a:effectLst/>
                <a:latin typeface="+mj-lt"/>
                <a:ea typeface="+mj-ea"/>
                <a:cs typeface="+mj-cs"/>
              </a:rPr>
              <a:t>osob</a:t>
            </a:r>
            <a:r>
              <a:rPr lang="en-US" sz="1300" dirty="0">
                <a:effectLst/>
                <a:latin typeface="+mj-lt"/>
                <a:ea typeface="+mj-ea"/>
                <a:cs typeface="+mj-cs"/>
              </a:rPr>
              <a:t> </a:t>
            </a:r>
            <a:r>
              <a:rPr lang="en-US" sz="1300" dirty="0" err="1">
                <a:effectLst/>
                <a:latin typeface="+mj-lt"/>
                <a:ea typeface="+mj-ea"/>
                <a:cs typeface="+mj-cs"/>
              </a:rPr>
              <a:t>na</a:t>
            </a:r>
            <a:r>
              <a:rPr lang="en-US" sz="1300" dirty="0">
                <a:effectLst/>
                <a:latin typeface="+mj-lt"/>
                <a:ea typeface="+mj-ea"/>
                <a:cs typeface="+mj-cs"/>
              </a:rPr>
              <a:t> </a:t>
            </a:r>
            <a:r>
              <a:rPr lang="en-US" sz="1300" dirty="0" err="1">
                <a:effectLst/>
                <a:latin typeface="+mj-lt"/>
                <a:ea typeface="+mj-ea"/>
                <a:cs typeface="+mj-cs"/>
              </a:rPr>
              <a:t>svých</a:t>
            </a:r>
            <a:r>
              <a:rPr lang="en-US" sz="1300" dirty="0">
                <a:effectLst/>
                <a:latin typeface="+mj-lt"/>
                <a:ea typeface="+mj-ea"/>
                <a:cs typeface="+mj-cs"/>
              </a:rPr>
              <a:t> </a:t>
            </a:r>
            <a:r>
              <a:rPr lang="en-US" sz="1300" dirty="0" err="1">
                <a:effectLst/>
                <a:latin typeface="+mj-lt"/>
                <a:ea typeface="+mj-ea"/>
                <a:cs typeface="+mj-cs"/>
              </a:rPr>
              <a:t>místech</a:t>
            </a:r>
            <a:r>
              <a:rPr lang="en-US" sz="1300" dirty="0">
                <a:effectLst/>
                <a:latin typeface="+mj-lt"/>
                <a:ea typeface="+mj-ea"/>
                <a:cs typeface="+mj-cs"/>
              </a:rPr>
              <a:t>.</a:t>
            </a:r>
          </a:p>
          <a:p>
            <a:pPr>
              <a:lnSpc>
                <a:spcPct val="90000"/>
              </a:lnSpc>
              <a:spcBef>
                <a:spcPts val="1000"/>
              </a:spcBef>
              <a:buClr>
                <a:schemeClr val="bg2">
                  <a:lumMod val="40000"/>
                  <a:lumOff val="60000"/>
                </a:schemeClr>
              </a:buClr>
              <a:buSzPct val="80000"/>
              <a:buFont typeface="Wingdings 3" charset="2"/>
              <a:buChar char=""/>
            </a:pPr>
            <a:r>
              <a:rPr lang="en-US" sz="1300" dirty="0">
                <a:effectLst/>
                <a:latin typeface="+mj-lt"/>
                <a:ea typeface="+mj-ea"/>
                <a:cs typeface="+mj-cs"/>
              </a:rPr>
              <a:t> </a:t>
            </a:r>
          </a:p>
          <a:p>
            <a:pPr>
              <a:lnSpc>
                <a:spcPct val="90000"/>
              </a:lnSpc>
              <a:spcBef>
                <a:spcPts val="1000"/>
              </a:spcBef>
              <a:buClr>
                <a:schemeClr val="bg2">
                  <a:lumMod val="40000"/>
                  <a:lumOff val="60000"/>
                </a:schemeClr>
              </a:buClr>
              <a:buSzPct val="80000"/>
              <a:buFont typeface="Wingdings 3" charset="2"/>
              <a:buChar char=""/>
            </a:pPr>
            <a:r>
              <a:rPr lang="en-US" sz="1300" dirty="0" err="1">
                <a:effectLst/>
                <a:latin typeface="+mj-lt"/>
                <a:ea typeface="+mj-ea"/>
                <a:cs typeface="+mj-cs"/>
              </a:rPr>
              <a:t>Klást</a:t>
            </a:r>
            <a:r>
              <a:rPr lang="en-US" sz="1300" dirty="0">
                <a:effectLst/>
                <a:latin typeface="+mj-lt"/>
                <a:ea typeface="+mj-ea"/>
                <a:cs typeface="+mj-cs"/>
              </a:rPr>
              <a:t> </a:t>
            </a:r>
            <a:r>
              <a:rPr lang="en-US" sz="1300" dirty="0" err="1">
                <a:effectLst/>
                <a:latin typeface="+mj-lt"/>
                <a:ea typeface="+mj-ea"/>
                <a:cs typeface="+mj-cs"/>
              </a:rPr>
              <a:t>otázky</a:t>
            </a:r>
            <a:r>
              <a:rPr lang="en-US" sz="1300" dirty="0">
                <a:effectLst/>
                <a:latin typeface="+mj-lt"/>
                <a:ea typeface="+mj-ea"/>
                <a:cs typeface="+mj-cs"/>
              </a:rPr>
              <a:t> a </a:t>
            </a:r>
            <a:r>
              <a:rPr lang="en-US" sz="1300" dirty="0" err="1">
                <a:effectLst/>
                <a:latin typeface="+mj-lt"/>
                <a:ea typeface="+mj-ea"/>
                <a:cs typeface="+mj-cs"/>
              </a:rPr>
              <a:t>vyjadřovat</a:t>
            </a:r>
            <a:r>
              <a:rPr lang="en-US" sz="1300" dirty="0">
                <a:effectLst/>
                <a:latin typeface="+mj-lt"/>
                <a:ea typeface="+mj-ea"/>
                <a:cs typeface="+mj-cs"/>
              </a:rPr>
              <a:t> se </a:t>
            </a:r>
            <a:r>
              <a:rPr lang="en-US" sz="1300" dirty="0" err="1">
                <a:effectLst/>
                <a:latin typeface="+mj-lt"/>
                <a:ea typeface="+mj-ea"/>
                <a:cs typeface="+mj-cs"/>
              </a:rPr>
              <a:t>lze</a:t>
            </a:r>
            <a:r>
              <a:rPr lang="en-US" sz="1300" dirty="0">
                <a:effectLst/>
                <a:latin typeface="+mj-lt"/>
                <a:ea typeface="+mj-ea"/>
                <a:cs typeface="+mj-cs"/>
              </a:rPr>
              <a:t> </a:t>
            </a:r>
            <a:r>
              <a:rPr lang="en-US" sz="1300" dirty="0" err="1">
                <a:effectLst/>
                <a:latin typeface="+mj-lt"/>
                <a:ea typeface="+mj-ea"/>
                <a:cs typeface="+mj-cs"/>
              </a:rPr>
              <a:t>jen</a:t>
            </a:r>
            <a:r>
              <a:rPr lang="en-US" sz="1300" dirty="0">
                <a:effectLst/>
                <a:latin typeface="+mj-lt"/>
                <a:ea typeface="+mj-ea"/>
                <a:cs typeface="+mj-cs"/>
              </a:rPr>
              <a:t> se </a:t>
            </a:r>
            <a:r>
              <a:rPr lang="en-US" sz="1300" dirty="0" err="1">
                <a:effectLst/>
                <a:latin typeface="+mj-lt"/>
                <a:ea typeface="+mj-ea"/>
                <a:cs typeface="+mj-cs"/>
              </a:rPr>
              <a:t>souhlasem</a:t>
            </a:r>
            <a:r>
              <a:rPr lang="en-US" sz="1300" dirty="0">
                <a:effectLst/>
                <a:latin typeface="+mj-lt"/>
                <a:ea typeface="+mj-ea"/>
                <a:cs typeface="+mj-cs"/>
              </a:rPr>
              <a:t> </a:t>
            </a:r>
            <a:r>
              <a:rPr lang="en-US" sz="1300" dirty="0" err="1">
                <a:effectLst/>
                <a:latin typeface="+mj-lt"/>
                <a:ea typeface="+mj-ea"/>
                <a:cs typeface="+mj-cs"/>
              </a:rPr>
              <a:t>nebo</a:t>
            </a:r>
            <a:r>
              <a:rPr lang="en-US" sz="1300" dirty="0">
                <a:effectLst/>
                <a:latin typeface="+mj-lt"/>
                <a:ea typeface="+mj-ea"/>
                <a:cs typeface="+mj-cs"/>
              </a:rPr>
              <a:t> </a:t>
            </a:r>
            <a:r>
              <a:rPr lang="en-US" sz="1300" dirty="0" err="1">
                <a:effectLst/>
                <a:latin typeface="+mj-lt"/>
                <a:ea typeface="+mj-ea"/>
                <a:cs typeface="+mj-cs"/>
              </a:rPr>
              <a:t>na</a:t>
            </a:r>
            <a:r>
              <a:rPr lang="en-US" sz="1300" dirty="0">
                <a:effectLst/>
                <a:latin typeface="+mj-lt"/>
                <a:ea typeface="+mj-ea"/>
                <a:cs typeface="+mj-cs"/>
              </a:rPr>
              <a:t> </a:t>
            </a:r>
            <a:r>
              <a:rPr lang="en-US" sz="1300" dirty="0" err="1">
                <a:effectLst/>
                <a:latin typeface="+mj-lt"/>
                <a:ea typeface="+mj-ea"/>
                <a:cs typeface="+mj-cs"/>
              </a:rPr>
              <a:t>pokyn</a:t>
            </a:r>
            <a:r>
              <a:rPr lang="en-US" sz="1300" dirty="0">
                <a:effectLst/>
                <a:latin typeface="+mj-lt"/>
                <a:ea typeface="+mj-ea"/>
                <a:cs typeface="+mj-cs"/>
              </a:rPr>
              <a:t> </a:t>
            </a:r>
            <a:r>
              <a:rPr lang="en-US" sz="1300" dirty="0" err="1">
                <a:effectLst/>
                <a:latin typeface="+mj-lt"/>
                <a:ea typeface="+mj-ea"/>
                <a:cs typeface="+mj-cs"/>
              </a:rPr>
              <a:t>předsedy</a:t>
            </a:r>
            <a:r>
              <a:rPr lang="en-US" sz="1300" dirty="0">
                <a:effectLst/>
                <a:latin typeface="+mj-lt"/>
                <a:ea typeface="+mj-ea"/>
                <a:cs typeface="+mj-cs"/>
              </a:rPr>
              <a:t> </a:t>
            </a:r>
            <a:r>
              <a:rPr lang="en-US" sz="1300" dirty="0" err="1">
                <a:effectLst/>
                <a:latin typeface="+mj-lt"/>
                <a:ea typeface="+mj-ea"/>
                <a:cs typeface="+mj-cs"/>
              </a:rPr>
              <a:t>senátu</a:t>
            </a:r>
            <a:r>
              <a:rPr lang="en-US" sz="1300" dirty="0">
                <a:effectLst/>
                <a:latin typeface="+mj-lt"/>
                <a:ea typeface="+mj-ea"/>
                <a:cs typeface="+mj-cs"/>
              </a:rPr>
              <a:t> (</a:t>
            </a:r>
            <a:r>
              <a:rPr lang="en-US" sz="1300" dirty="0" err="1">
                <a:effectLst/>
                <a:latin typeface="+mj-lt"/>
                <a:ea typeface="+mj-ea"/>
                <a:cs typeface="+mj-cs"/>
              </a:rPr>
              <a:t>samosoudce</a:t>
            </a:r>
            <a:r>
              <a:rPr lang="en-US" sz="1300" dirty="0">
                <a:effectLst/>
                <a:latin typeface="+mj-lt"/>
                <a:ea typeface="+mj-ea"/>
                <a:cs typeface="+mj-cs"/>
              </a:rPr>
              <a:t>).</a:t>
            </a:r>
          </a:p>
          <a:p>
            <a:pPr>
              <a:lnSpc>
                <a:spcPct val="90000"/>
              </a:lnSpc>
              <a:spcBef>
                <a:spcPts val="1000"/>
              </a:spcBef>
              <a:buClr>
                <a:schemeClr val="bg2">
                  <a:lumMod val="40000"/>
                  <a:lumOff val="60000"/>
                </a:schemeClr>
              </a:buClr>
              <a:buSzPct val="80000"/>
              <a:buFont typeface="Wingdings 3" charset="2"/>
              <a:buChar char=""/>
            </a:pPr>
            <a:r>
              <a:rPr lang="en-US" sz="1300" dirty="0" err="1">
                <a:effectLst/>
                <a:latin typeface="+mj-lt"/>
                <a:ea typeface="+mj-ea"/>
                <a:cs typeface="+mj-cs"/>
              </a:rPr>
              <a:t>Slovní</a:t>
            </a:r>
            <a:r>
              <a:rPr lang="en-US" sz="1300" dirty="0">
                <a:effectLst/>
                <a:latin typeface="+mj-lt"/>
                <a:ea typeface="+mj-ea"/>
                <a:cs typeface="+mj-cs"/>
              </a:rPr>
              <a:t> </a:t>
            </a:r>
            <a:r>
              <a:rPr lang="en-US" sz="1300" dirty="0" err="1">
                <a:effectLst/>
                <a:latin typeface="+mj-lt"/>
                <a:ea typeface="+mj-ea"/>
                <a:cs typeface="+mj-cs"/>
              </a:rPr>
              <a:t>projevy</a:t>
            </a:r>
            <a:r>
              <a:rPr lang="en-US" sz="1300" dirty="0">
                <a:effectLst/>
                <a:latin typeface="+mj-lt"/>
                <a:ea typeface="+mj-ea"/>
                <a:cs typeface="+mj-cs"/>
              </a:rPr>
              <a:t> </a:t>
            </a:r>
            <a:r>
              <a:rPr lang="en-US" sz="1300" dirty="0" err="1">
                <a:effectLst/>
                <a:latin typeface="+mj-lt"/>
                <a:ea typeface="+mj-ea"/>
                <a:cs typeface="+mj-cs"/>
              </a:rPr>
              <a:t>soudců</a:t>
            </a:r>
            <a:r>
              <a:rPr lang="en-US" sz="1300" dirty="0">
                <a:effectLst/>
                <a:latin typeface="+mj-lt"/>
                <a:ea typeface="+mj-ea"/>
                <a:cs typeface="+mj-cs"/>
              </a:rPr>
              <a:t> </a:t>
            </a:r>
            <a:r>
              <a:rPr lang="en-US" sz="1300" dirty="0" err="1">
                <a:effectLst/>
                <a:latin typeface="+mj-lt"/>
                <a:ea typeface="+mj-ea"/>
                <a:cs typeface="+mj-cs"/>
              </a:rPr>
              <a:t>i</a:t>
            </a:r>
            <a:r>
              <a:rPr lang="en-US" sz="1300" dirty="0">
                <a:effectLst/>
                <a:latin typeface="+mj-lt"/>
                <a:ea typeface="+mj-ea"/>
                <a:cs typeface="+mj-cs"/>
              </a:rPr>
              <a:t> </a:t>
            </a:r>
            <a:r>
              <a:rPr lang="en-US" sz="1300" dirty="0" err="1">
                <a:effectLst/>
                <a:latin typeface="+mj-lt"/>
                <a:ea typeface="+mj-ea"/>
                <a:cs typeface="+mj-cs"/>
              </a:rPr>
              <a:t>ostatních</a:t>
            </a:r>
            <a:r>
              <a:rPr lang="en-US" sz="1300" dirty="0">
                <a:effectLst/>
                <a:latin typeface="+mj-lt"/>
                <a:ea typeface="+mj-ea"/>
                <a:cs typeface="+mj-cs"/>
              </a:rPr>
              <a:t> </a:t>
            </a:r>
            <a:r>
              <a:rPr lang="en-US" sz="1300" dirty="0" err="1">
                <a:effectLst/>
                <a:latin typeface="+mj-lt"/>
                <a:ea typeface="+mj-ea"/>
                <a:cs typeface="+mj-cs"/>
              </a:rPr>
              <a:t>osob</a:t>
            </a:r>
            <a:r>
              <a:rPr lang="en-US" sz="1300" dirty="0">
                <a:effectLst/>
                <a:latin typeface="+mj-lt"/>
                <a:ea typeface="+mj-ea"/>
                <a:cs typeface="+mj-cs"/>
              </a:rPr>
              <a:t>, </a:t>
            </a:r>
            <a:r>
              <a:rPr lang="en-US" sz="1300" dirty="0" err="1">
                <a:effectLst/>
                <a:latin typeface="+mj-lt"/>
                <a:ea typeface="+mj-ea"/>
                <a:cs typeface="+mj-cs"/>
              </a:rPr>
              <a:t>kterým</a:t>
            </a:r>
            <a:r>
              <a:rPr lang="en-US" sz="1300" dirty="0">
                <a:effectLst/>
                <a:latin typeface="+mj-lt"/>
                <a:ea typeface="+mj-ea"/>
                <a:cs typeface="+mj-cs"/>
              </a:rPr>
              <a:t> </a:t>
            </a:r>
            <a:r>
              <a:rPr lang="en-US" sz="1300" dirty="0" err="1">
                <a:effectLst/>
                <a:latin typeface="+mj-lt"/>
                <a:ea typeface="+mj-ea"/>
                <a:cs typeface="+mj-cs"/>
              </a:rPr>
              <a:t>bylo</a:t>
            </a:r>
            <a:r>
              <a:rPr lang="en-US" sz="1300" dirty="0">
                <a:effectLst/>
                <a:latin typeface="+mj-lt"/>
                <a:ea typeface="+mj-ea"/>
                <a:cs typeface="+mj-cs"/>
              </a:rPr>
              <a:t> </a:t>
            </a:r>
            <a:r>
              <a:rPr lang="en-US" sz="1300" dirty="0" err="1">
                <a:effectLst/>
                <a:latin typeface="+mj-lt"/>
                <a:ea typeface="+mj-ea"/>
                <a:cs typeface="+mj-cs"/>
              </a:rPr>
              <a:t>uděleno</a:t>
            </a:r>
            <a:r>
              <a:rPr lang="en-US" sz="1300" dirty="0">
                <a:effectLst/>
                <a:latin typeface="+mj-lt"/>
                <a:ea typeface="+mj-ea"/>
                <a:cs typeface="+mj-cs"/>
              </a:rPr>
              <a:t> </a:t>
            </a:r>
            <a:r>
              <a:rPr lang="en-US" sz="1300" dirty="0" err="1">
                <a:effectLst/>
                <a:latin typeface="+mj-lt"/>
                <a:ea typeface="+mj-ea"/>
                <a:cs typeface="+mj-cs"/>
              </a:rPr>
              <a:t>slovo</a:t>
            </a:r>
            <a:r>
              <a:rPr lang="en-US" sz="1300" dirty="0">
                <a:effectLst/>
                <a:latin typeface="+mj-lt"/>
                <a:ea typeface="+mj-ea"/>
                <a:cs typeface="+mj-cs"/>
              </a:rPr>
              <a:t>, </a:t>
            </a:r>
            <a:r>
              <a:rPr lang="en-US" sz="1300" dirty="0" err="1">
                <a:effectLst/>
                <a:latin typeface="+mj-lt"/>
                <a:ea typeface="+mj-ea"/>
                <a:cs typeface="+mj-cs"/>
              </a:rPr>
              <a:t>musí</a:t>
            </a:r>
            <a:r>
              <a:rPr lang="en-US" sz="1300" dirty="0">
                <a:effectLst/>
                <a:latin typeface="+mj-lt"/>
                <a:ea typeface="+mj-ea"/>
                <a:cs typeface="+mj-cs"/>
              </a:rPr>
              <a:t> </a:t>
            </a:r>
            <a:r>
              <a:rPr lang="en-US" sz="1300" dirty="0" err="1">
                <a:effectLst/>
                <a:latin typeface="+mj-lt"/>
                <a:ea typeface="+mj-ea"/>
                <a:cs typeface="+mj-cs"/>
              </a:rPr>
              <a:t>být</a:t>
            </a:r>
            <a:r>
              <a:rPr lang="en-US" sz="1300" dirty="0">
                <a:effectLst/>
                <a:latin typeface="+mj-lt"/>
                <a:ea typeface="+mj-ea"/>
                <a:cs typeface="+mj-cs"/>
              </a:rPr>
              <a:t> </a:t>
            </a:r>
            <a:r>
              <a:rPr lang="en-US" sz="1300" dirty="0" err="1">
                <a:effectLst/>
                <a:latin typeface="+mj-lt"/>
                <a:ea typeface="+mj-ea"/>
                <a:cs typeface="+mj-cs"/>
              </a:rPr>
              <a:t>hlasité</a:t>
            </a:r>
            <a:r>
              <a:rPr lang="en-US" sz="1300" dirty="0">
                <a:effectLst/>
                <a:latin typeface="+mj-lt"/>
                <a:ea typeface="+mj-ea"/>
                <a:cs typeface="+mj-cs"/>
              </a:rPr>
              <a:t> a </a:t>
            </a:r>
            <a:r>
              <a:rPr lang="en-US" sz="1300" dirty="0" err="1">
                <a:effectLst/>
                <a:latin typeface="+mj-lt"/>
                <a:ea typeface="+mj-ea"/>
                <a:cs typeface="+mj-cs"/>
              </a:rPr>
              <a:t>srozumitelné</a:t>
            </a:r>
            <a:r>
              <a:rPr lang="en-US" sz="1300" dirty="0">
                <a:effectLst/>
                <a:latin typeface="+mj-lt"/>
                <a:ea typeface="+mj-ea"/>
                <a:cs typeface="+mj-cs"/>
              </a:rPr>
              <a:t>.</a:t>
            </a:r>
          </a:p>
          <a:p>
            <a:pPr>
              <a:lnSpc>
                <a:spcPct val="90000"/>
              </a:lnSpc>
              <a:spcBef>
                <a:spcPts val="1000"/>
              </a:spcBef>
              <a:buClr>
                <a:schemeClr val="bg2">
                  <a:lumMod val="40000"/>
                  <a:lumOff val="60000"/>
                </a:schemeClr>
              </a:buClr>
              <a:buSzPct val="80000"/>
              <a:buFont typeface="Wingdings 3" charset="2"/>
              <a:buChar char=""/>
            </a:pPr>
            <a:r>
              <a:rPr lang="en-US" sz="1300" dirty="0">
                <a:effectLst/>
                <a:latin typeface="+mj-lt"/>
                <a:ea typeface="+mj-ea"/>
                <a:cs typeface="+mj-cs"/>
              </a:rPr>
              <a:t> </a:t>
            </a:r>
          </a:p>
          <a:p>
            <a:pPr>
              <a:lnSpc>
                <a:spcPct val="90000"/>
              </a:lnSpc>
              <a:spcBef>
                <a:spcPts val="1000"/>
              </a:spcBef>
              <a:buClr>
                <a:schemeClr val="bg2">
                  <a:lumMod val="40000"/>
                  <a:lumOff val="60000"/>
                </a:schemeClr>
              </a:buClr>
              <a:buSzPct val="80000"/>
              <a:buFont typeface="Wingdings 3" charset="2"/>
              <a:buChar char=""/>
            </a:pPr>
            <a:r>
              <a:rPr lang="en-US" dirty="0">
                <a:effectLst/>
                <a:latin typeface="+mj-lt"/>
                <a:ea typeface="+mj-ea"/>
                <a:cs typeface="+mj-cs"/>
              </a:rPr>
              <a:t> </a:t>
            </a:r>
          </a:p>
        </p:txBody>
      </p:sp>
    </p:spTree>
    <p:extLst>
      <p:ext uri="{BB962C8B-B14F-4D97-AF65-F5344CB8AC3E}">
        <p14:creationId xmlns:p14="http://schemas.microsoft.com/office/powerpoint/2010/main" val="2395853089"/>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useBgFill="1">
        <p:nvSpPr>
          <p:cNvPr id="21"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5"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Nadpis 1">
            <a:extLst>
              <a:ext uri="{FF2B5EF4-FFF2-40B4-BE49-F238E27FC236}">
                <a16:creationId xmlns:a16="http://schemas.microsoft.com/office/drawing/2014/main" id="{CEC60B39-47E2-4BD8-8385-CA38EC7BC4CA}"/>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r>
              <a:rPr lang="en-US" b="0" i="0" kern="1200">
                <a:solidFill>
                  <a:srgbClr val="FFFFFF"/>
                </a:solidFill>
                <a:latin typeface="+mj-lt"/>
                <a:ea typeface="+mj-ea"/>
                <a:cs typeface="+mj-cs"/>
              </a:rPr>
              <a:t>Důstojnost</a:t>
            </a:r>
          </a:p>
        </p:txBody>
      </p:sp>
      <p:sp>
        <p:nvSpPr>
          <p:cNvPr id="4" name="TextovéPole 3">
            <a:extLst>
              <a:ext uri="{FF2B5EF4-FFF2-40B4-BE49-F238E27FC236}">
                <a16:creationId xmlns:a16="http://schemas.microsoft.com/office/drawing/2014/main" id="{21B84A12-E6B6-41C3-A225-A7405C6C7CB1}"/>
              </a:ext>
            </a:extLst>
          </p:cNvPr>
          <p:cNvSpPr txBox="1"/>
          <p:nvPr/>
        </p:nvSpPr>
        <p:spPr>
          <a:xfrm>
            <a:off x="5204109" y="1645920"/>
            <a:ext cx="5919503" cy="4470821"/>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a:effectLst/>
                <a:latin typeface="+mj-lt"/>
                <a:ea typeface="+mj-ea"/>
                <a:cs typeface="+mj-cs"/>
              </a:rPr>
              <a:t>V jednací síni se všem, s výjimkou osob mladších patnácti roků, vyká.</a:t>
            </a:r>
          </a:p>
          <a:p>
            <a:pPr>
              <a:spcBef>
                <a:spcPts val="1000"/>
              </a:spcBef>
              <a:buClr>
                <a:schemeClr val="bg2">
                  <a:lumMod val="40000"/>
                  <a:lumOff val="60000"/>
                </a:schemeClr>
              </a:buClr>
              <a:buSzPct val="80000"/>
              <a:buFont typeface="Wingdings 3" charset="2"/>
              <a:buChar char=""/>
            </a:pPr>
            <a:r>
              <a:rPr lang="en-US">
                <a:effectLst/>
                <a:latin typeface="+mj-lt"/>
                <a:ea typeface="+mj-ea"/>
                <a:cs typeface="+mj-cs"/>
              </a:rPr>
              <a:t>Soudní osoby i ostatní přítomné osoby se vzájemně oslovují "pane - paní - slečno" s připojením funkce či procesního postavení, ve kterém oslovený vystupuje, nebo jeho akademického titulu. Pouze osoby mladší patnácti roků lze oslovit, jeví-li se to účelným pro překonání jejich ostychu, jen osobním jménem.</a:t>
            </a:r>
          </a:p>
          <a:p>
            <a:pPr>
              <a:spcBef>
                <a:spcPts val="1000"/>
              </a:spcBef>
              <a:buClr>
                <a:schemeClr val="bg2">
                  <a:lumMod val="40000"/>
                  <a:lumOff val="60000"/>
                </a:schemeClr>
              </a:buClr>
              <a:buSzPct val="80000"/>
              <a:buFont typeface="Wingdings 3" charset="2"/>
              <a:buChar char=""/>
            </a:pPr>
            <a:r>
              <a:rPr lang="en-US">
                <a:effectLst/>
                <a:latin typeface="+mj-lt"/>
                <a:ea typeface="+mj-ea"/>
                <a:cs typeface="+mj-cs"/>
              </a:rPr>
              <a:t>V případě, že je nezbytné rozlišit osoby se stejným procesním postavením, lze oslovení podle předchozího odstavce doplnit i příjmením konkrétní osoby.</a:t>
            </a:r>
          </a:p>
        </p:txBody>
      </p:sp>
    </p:spTree>
    <p:extLst>
      <p:ext uri="{BB962C8B-B14F-4D97-AF65-F5344CB8AC3E}">
        <p14:creationId xmlns:p14="http://schemas.microsoft.com/office/powerpoint/2010/main" val="2579582573"/>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useBgFill="1">
        <p:nvSpPr>
          <p:cNvPr id="21"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5"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Nadpis 1">
            <a:extLst>
              <a:ext uri="{FF2B5EF4-FFF2-40B4-BE49-F238E27FC236}">
                <a16:creationId xmlns:a16="http://schemas.microsoft.com/office/drawing/2014/main" id="{E3245AC1-02EF-4980-AE67-455EC8C5143F}"/>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r>
              <a:rPr lang="en-US" b="0" i="0" kern="1200">
                <a:solidFill>
                  <a:srgbClr val="FFFFFF"/>
                </a:solidFill>
                <a:latin typeface="+mj-lt"/>
                <a:ea typeface="+mj-ea"/>
                <a:cs typeface="+mj-cs"/>
              </a:rPr>
              <a:t>Důstojnost</a:t>
            </a:r>
          </a:p>
        </p:txBody>
      </p:sp>
      <p:sp>
        <p:nvSpPr>
          <p:cNvPr id="4" name="TextovéPole 3">
            <a:extLst>
              <a:ext uri="{FF2B5EF4-FFF2-40B4-BE49-F238E27FC236}">
                <a16:creationId xmlns:a16="http://schemas.microsoft.com/office/drawing/2014/main" id="{0416BC4C-8FD5-4615-9639-7BE321B113D4}"/>
              </a:ext>
            </a:extLst>
          </p:cNvPr>
          <p:cNvSpPr txBox="1"/>
          <p:nvPr/>
        </p:nvSpPr>
        <p:spPr>
          <a:xfrm>
            <a:off x="5204109" y="1645920"/>
            <a:ext cx="5919503" cy="4470821"/>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sz="1500">
                <a:effectLst/>
                <a:latin typeface="+mj-lt"/>
                <a:ea typeface="+mj-ea"/>
                <a:cs typeface="+mj-cs"/>
              </a:rPr>
              <a:t>Osoby přítomné v jednací síni jsou povinny zdržet se všeho, co by mohlo narušit průběh či důstojnost soudního jednání, včetně projevování souhlasu nebo nesouhlasu s průběhem jednání, výpovědí osob, s vyhlášenými rozhodnutími aj.</a:t>
            </a:r>
          </a:p>
          <a:p>
            <a:pPr>
              <a:lnSpc>
                <a:spcPct val="90000"/>
              </a:lnSpc>
              <a:spcBef>
                <a:spcPts val="1000"/>
              </a:spcBef>
              <a:buClr>
                <a:schemeClr val="bg2">
                  <a:lumMod val="40000"/>
                  <a:lumOff val="60000"/>
                </a:schemeClr>
              </a:buClr>
              <a:buSzPct val="80000"/>
              <a:buFont typeface="Wingdings 3" charset="2"/>
              <a:buChar char=""/>
            </a:pPr>
            <a:r>
              <a:rPr lang="en-US" sz="1500">
                <a:effectLst/>
                <a:latin typeface="+mj-lt"/>
                <a:ea typeface="+mj-ea"/>
                <a:cs typeface="+mj-cs"/>
              </a:rPr>
              <a:t> </a:t>
            </a:r>
          </a:p>
          <a:p>
            <a:pPr>
              <a:lnSpc>
                <a:spcPct val="90000"/>
              </a:lnSpc>
              <a:spcBef>
                <a:spcPts val="1000"/>
              </a:spcBef>
              <a:buClr>
                <a:schemeClr val="bg2">
                  <a:lumMod val="40000"/>
                  <a:lumOff val="60000"/>
                </a:schemeClr>
              </a:buClr>
              <a:buSzPct val="80000"/>
              <a:buFont typeface="Wingdings 3" charset="2"/>
              <a:buChar char=""/>
            </a:pPr>
            <a:r>
              <a:rPr lang="en-US" sz="1500">
                <a:effectLst/>
                <a:latin typeface="+mj-lt"/>
                <a:ea typeface="+mj-ea"/>
                <a:cs typeface="+mj-cs"/>
              </a:rPr>
              <a:t>Účastníkům a jejich zástupcům, zmocněncům nebo podpůrcům je třeba umožnit, aby se v průběhu soudního jednání navzájem poradili o svých stanoviscích a návrzích. Za tím účelem je možno jednání na přiměřenou dobu přerušit.</a:t>
            </a:r>
          </a:p>
          <a:p>
            <a:pPr>
              <a:lnSpc>
                <a:spcPct val="90000"/>
              </a:lnSpc>
              <a:spcBef>
                <a:spcPts val="1000"/>
              </a:spcBef>
              <a:buClr>
                <a:schemeClr val="bg2">
                  <a:lumMod val="40000"/>
                  <a:lumOff val="60000"/>
                </a:schemeClr>
              </a:buClr>
              <a:buSzPct val="80000"/>
              <a:buFont typeface="Wingdings 3" charset="2"/>
              <a:buChar char=""/>
            </a:pPr>
            <a:r>
              <a:rPr lang="en-US" sz="1500">
                <a:effectLst/>
                <a:latin typeface="+mj-lt"/>
                <a:ea typeface="+mj-ea"/>
                <a:cs typeface="+mj-cs"/>
              </a:rPr>
              <a:t> </a:t>
            </a:r>
          </a:p>
          <a:p>
            <a:pPr>
              <a:lnSpc>
                <a:spcPct val="90000"/>
              </a:lnSpc>
              <a:spcBef>
                <a:spcPts val="1000"/>
              </a:spcBef>
              <a:buClr>
                <a:schemeClr val="bg2">
                  <a:lumMod val="40000"/>
                  <a:lumOff val="60000"/>
                </a:schemeClr>
              </a:buClr>
              <a:buSzPct val="80000"/>
              <a:buFont typeface="Wingdings 3" charset="2"/>
              <a:buChar char=""/>
            </a:pPr>
            <a:r>
              <a:rPr lang="en-US" sz="1500">
                <a:effectLst/>
                <a:latin typeface="+mj-lt"/>
                <a:ea typeface="+mj-ea"/>
                <a:cs typeface="+mj-cs"/>
              </a:rPr>
              <a:t>Kouření nebo požívání jídel a nápojů v jednací síni je zakázáno.</a:t>
            </a:r>
          </a:p>
          <a:p>
            <a:pPr>
              <a:lnSpc>
                <a:spcPct val="90000"/>
              </a:lnSpc>
              <a:spcBef>
                <a:spcPts val="1000"/>
              </a:spcBef>
              <a:buClr>
                <a:schemeClr val="bg2">
                  <a:lumMod val="40000"/>
                  <a:lumOff val="60000"/>
                </a:schemeClr>
              </a:buClr>
              <a:buSzPct val="80000"/>
              <a:buFont typeface="Wingdings 3" charset="2"/>
              <a:buChar char=""/>
            </a:pPr>
            <a:r>
              <a:rPr lang="en-US" sz="1500">
                <a:effectLst/>
                <a:latin typeface="+mj-lt"/>
                <a:ea typeface="+mj-ea"/>
                <a:cs typeface="+mj-cs"/>
              </a:rPr>
              <a:t> </a:t>
            </a:r>
          </a:p>
          <a:p>
            <a:pPr>
              <a:lnSpc>
                <a:spcPct val="90000"/>
              </a:lnSpc>
              <a:spcBef>
                <a:spcPts val="1000"/>
              </a:spcBef>
              <a:buClr>
                <a:schemeClr val="bg2">
                  <a:lumMod val="40000"/>
                  <a:lumOff val="60000"/>
                </a:schemeClr>
              </a:buClr>
              <a:buSzPct val="80000"/>
              <a:buFont typeface="Wingdings 3" charset="2"/>
              <a:buChar char=""/>
            </a:pPr>
            <a:r>
              <a:rPr lang="en-US" sz="1500">
                <a:effectLst/>
                <a:latin typeface="+mj-lt"/>
                <a:ea typeface="+mj-ea"/>
                <a:cs typeface="+mj-cs"/>
              </a:rPr>
              <a:t> </a:t>
            </a:r>
          </a:p>
        </p:txBody>
      </p:sp>
    </p:spTree>
    <p:extLst>
      <p:ext uri="{BB962C8B-B14F-4D97-AF65-F5344CB8AC3E}">
        <p14:creationId xmlns:p14="http://schemas.microsoft.com/office/powerpoint/2010/main" val="2743292701"/>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2" name="Rectangle 2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3" name="Nadpis 2">
            <a:extLst>
              <a:ext uri="{FF2B5EF4-FFF2-40B4-BE49-F238E27FC236}">
                <a16:creationId xmlns:a16="http://schemas.microsoft.com/office/drawing/2014/main" id="{6F4B71C8-24C8-4788-95B0-181024FA1057}"/>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b="0" i="0" kern="1200">
                <a:solidFill>
                  <a:srgbClr val="FFFFFF"/>
                </a:solidFill>
                <a:latin typeface="+mj-lt"/>
                <a:ea typeface="+mj-ea"/>
                <a:cs typeface="+mj-cs"/>
              </a:rPr>
              <a:t>I. ÚS 818/06 – 18.12.2006</a:t>
            </a:r>
          </a:p>
        </p:txBody>
      </p:sp>
      <p:sp>
        <p:nvSpPr>
          <p:cNvPr id="5" name="TextovéPole 4">
            <a:extLst>
              <a:ext uri="{FF2B5EF4-FFF2-40B4-BE49-F238E27FC236}">
                <a16:creationId xmlns:a16="http://schemas.microsoft.com/office/drawing/2014/main" id="{BBE7299F-F7DC-4611-9C54-EA76402F5986}"/>
              </a:ext>
            </a:extLst>
          </p:cNvPr>
          <p:cNvSpPr txBox="1"/>
          <p:nvPr/>
        </p:nvSpPr>
        <p:spPr>
          <a:xfrm>
            <a:off x="1103312" y="2763520"/>
            <a:ext cx="8946541" cy="3484879"/>
          </a:xfrm>
          <a:prstGeom prst="rect">
            <a:avLst/>
          </a:prstGeom>
        </p:spPr>
        <p:txBody>
          <a:bodyPr vert="horz" lIns="91440" tIns="45720" rIns="91440" bIns="45720" rtlCol="0">
            <a:normAutofit fontScale="92500" lnSpcReduction="10000"/>
          </a:bodyPr>
          <a:lstStyle/>
          <a:p>
            <a:pPr>
              <a:lnSpc>
                <a:spcPct val="90000"/>
              </a:lnSpc>
              <a:spcBef>
                <a:spcPts val="1000"/>
              </a:spcBef>
              <a:buClr>
                <a:schemeClr val="bg2">
                  <a:lumMod val="40000"/>
                  <a:lumOff val="60000"/>
                </a:schemeClr>
              </a:buClr>
              <a:buSzPct val="80000"/>
              <a:buFont typeface="Wingdings 3" charset="2"/>
              <a:buChar char=""/>
            </a:pPr>
            <a:r>
              <a:rPr lang="en-US" sz="1600" dirty="0" err="1">
                <a:effectLst/>
                <a:latin typeface="Arial" panose="020B0604020202020204" pitchFamily="34" charset="0"/>
                <a:ea typeface="+mj-ea"/>
                <a:cs typeface="Arial" panose="020B0604020202020204" pitchFamily="34" charset="0"/>
              </a:rPr>
              <a:t>Stěžovatel</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namítá</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nesprávný</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postup</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při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protokolaci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jednání</a:t>
            </a:r>
            <a:r>
              <a:rPr lang="en-US" sz="1600" dirty="0">
                <a:effectLst/>
                <a:latin typeface="Arial" panose="020B0604020202020204" pitchFamily="34" charset="0"/>
                <a:ea typeface="+mj-ea"/>
                <a:cs typeface="Arial" panose="020B0604020202020204" pitchFamily="34" charset="0"/>
              </a:rPr>
              <a:t> ze </a:t>
            </a:r>
            <a:r>
              <a:rPr lang="en-US" sz="1600" dirty="0" err="1">
                <a:effectLst/>
                <a:latin typeface="Arial" panose="020B0604020202020204" pitchFamily="34" charset="0"/>
                <a:ea typeface="+mj-ea"/>
                <a:cs typeface="Arial" panose="020B0604020202020204" pitchFamily="34" charset="0"/>
              </a:rPr>
              <a:t>dne</a:t>
            </a:r>
            <a:r>
              <a:rPr lang="en-US" sz="1600" dirty="0">
                <a:effectLst/>
                <a:latin typeface="Arial" panose="020B0604020202020204" pitchFamily="34" charset="0"/>
                <a:ea typeface="+mj-ea"/>
                <a:cs typeface="Arial" panose="020B0604020202020204" pitchFamily="34" charset="0"/>
              </a:rPr>
              <a:t> 26.5.2006, </a:t>
            </a:r>
            <a:r>
              <a:rPr lang="en-US" sz="1600" dirty="0" err="1">
                <a:effectLst/>
                <a:latin typeface="Arial" panose="020B0604020202020204" pitchFamily="34" charset="0"/>
                <a:ea typeface="+mj-ea"/>
                <a:cs typeface="Arial" panose="020B0604020202020204" pitchFamily="34" charset="0"/>
              </a:rPr>
              <a:t>kterého</a:t>
            </a:r>
            <a:r>
              <a:rPr lang="en-US" sz="1600" dirty="0">
                <a:effectLst/>
                <a:latin typeface="Arial" panose="020B0604020202020204" pitchFamily="34" charset="0"/>
                <a:ea typeface="+mj-ea"/>
                <a:cs typeface="Arial" panose="020B0604020202020204" pitchFamily="34" charset="0"/>
              </a:rPr>
              <a:t> se </a:t>
            </a:r>
            <a:r>
              <a:rPr lang="en-US" sz="1600" dirty="0" err="1">
                <a:effectLst/>
                <a:latin typeface="Arial" panose="020B0604020202020204" pitchFamily="34" charset="0"/>
                <a:ea typeface="+mj-ea"/>
                <a:cs typeface="Arial" panose="020B0604020202020204" pitchFamily="34" charset="0"/>
              </a:rPr>
              <a:t>účastnil</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jako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právní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zástupce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žalobkyně</a:t>
            </a:r>
            <a:r>
              <a:rPr lang="en-US" sz="1600" dirty="0">
                <a:effectLst/>
                <a:latin typeface="Arial" panose="020B0604020202020204" pitchFamily="34" charset="0"/>
                <a:ea typeface="+mj-ea"/>
                <a:cs typeface="Arial" panose="020B0604020202020204" pitchFamily="34" charset="0"/>
              </a:rPr>
              <a:t> M. V. </a:t>
            </a:r>
            <a:r>
              <a:rPr lang="en-US" sz="1600" dirty="0" err="1">
                <a:effectLst/>
                <a:latin typeface="Arial" panose="020B0604020202020204" pitchFamily="34" charset="0"/>
                <a:ea typeface="+mj-ea"/>
                <a:cs typeface="Arial" panose="020B0604020202020204" pitchFamily="34" charset="0"/>
              </a:rPr>
              <a:t>ve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věci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vedené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před</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Obvodním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soudem</a:t>
            </a:r>
            <a:r>
              <a:rPr lang="en-US" sz="1600" dirty="0">
                <a:effectLst/>
                <a:latin typeface="Arial" panose="020B0604020202020204" pitchFamily="34" charset="0"/>
                <a:ea typeface="+mj-ea"/>
                <a:cs typeface="Arial" panose="020B0604020202020204" pitchFamily="34" charset="0"/>
              </a:rPr>
              <a:t> pro Prahu 8 pod </a:t>
            </a:r>
            <a:r>
              <a:rPr lang="en-US" sz="1600" dirty="0" err="1">
                <a:effectLst/>
                <a:latin typeface="Arial" panose="020B0604020202020204" pitchFamily="34" charset="0"/>
                <a:ea typeface="+mj-ea"/>
                <a:cs typeface="Arial" panose="020B0604020202020204" pitchFamily="34" charset="0"/>
              </a:rPr>
              <a:t>sp.zn</a:t>
            </a:r>
            <a:r>
              <a:rPr lang="en-US" sz="1600" dirty="0">
                <a:effectLst/>
                <a:latin typeface="Arial" panose="020B0604020202020204" pitchFamily="34" charset="0"/>
                <a:ea typeface="+mj-ea"/>
                <a:cs typeface="Arial" panose="020B0604020202020204" pitchFamily="34" charset="0"/>
              </a:rPr>
              <a:t>. 27 C 13/2004, </a:t>
            </a:r>
            <a:r>
              <a:rPr lang="en-US" sz="1600" dirty="0" err="1">
                <a:effectLst/>
                <a:latin typeface="Arial" panose="020B0604020202020204" pitchFamily="34" charset="0"/>
                <a:ea typeface="+mj-ea"/>
                <a:cs typeface="Arial" panose="020B0604020202020204" pitchFamily="34" charset="0"/>
              </a:rPr>
              <a:t>neboť</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poté</a:t>
            </a:r>
            <a:r>
              <a:rPr lang="en-US" sz="1600" dirty="0">
                <a:effectLst/>
                <a:latin typeface="Arial" panose="020B0604020202020204" pitchFamily="34" charset="0"/>
                <a:ea typeface="+mj-ea"/>
                <a:cs typeface="Arial" panose="020B0604020202020204" pitchFamily="34" charset="0"/>
              </a:rPr>
              <a:t>, co </a:t>
            </a:r>
            <a:r>
              <a:rPr lang="en-US" sz="1600" dirty="0" err="1">
                <a:effectLst/>
                <a:latin typeface="Arial" panose="020B0604020202020204" pitchFamily="34" charset="0"/>
                <a:ea typeface="+mj-ea"/>
                <a:cs typeface="Arial" panose="020B0604020202020204" pitchFamily="34" charset="0"/>
              </a:rPr>
              <a:t>na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nesprávnou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protokolaci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upozorňoval</a:t>
            </a:r>
            <a:r>
              <a:rPr lang="en-US" sz="1600" dirty="0">
                <a:effectLst/>
                <a:latin typeface="Arial" panose="020B0604020202020204" pitchFamily="34" charset="0"/>
                <a:ea typeface="+mj-ea"/>
                <a:cs typeface="Arial" panose="020B0604020202020204" pitchFamily="34" charset="0"/>
              </a:rPr>
              <a:t>, mu </a:t>
            </a:r>
            <a:r>
              <a:rPr lang="en-US" sz="1600" dirty="0" err="1">
                <a:effectLst/>
                <a:latin typeface="Arial" panose="020B0604020202020204" pitchFamily="34" charset="0"/>
                <a:ea typeface="+mj-ea"/>
                <a:cs typeface="Arial" panose="020B0604020202020204" pitchFamily="34" charset="0"/>
              </a:rPr>
              <a:t>byla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uložena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pořádková</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pokuta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Zde</a:t>
            </a:r>
            <a:r>
              <a:rPr lang="en-US" sz="1600" dirty="0">
                <a:effectLst/>
                <a:latin typeface="Arial" panose="020B0604020202020204" pitchFamily="34" charset="0"/>
                <a:ea typeface="+mj-ea"/>
                <a:cs typeface="Arial" panose="020B0604020202020204" pitchFamily="34" charset="0"/>
              </a:rPr>
              <a:t> je </a:t>
            </a:r>
            <a:r>
              <a:rPr lang="en-US" sz="1600" dirty="0" err="1">
                <a:effectLst/>
                <a:latin typeface="Arial" panose="020B0604020202020204" pitchFamily="34" charset="0"/>
                <a:ea typeface="+mj-ea"/>
                <a:cs typeface="Arial" panose="020B0604020202020204" pitchFamily="34" charset="0"/>
              </a:rPr>
              <a:t>třeba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mít</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paměti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že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účastníky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soudního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řízení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jsou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fyzické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nebo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právnické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osoby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nikoli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jejich</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právní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zástupci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Ústavní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již</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judikoval</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že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bylo</a:t>
            </a:r>
            <a:r>
              <a:rPr lang="en-US" sz="1600" dirty="0">
                <a:effectLst/>
                <a:latin typeface="Arial" panose="020B0604020202020204" pitchFamily="34" charset="0"/>
                <a:ea typeface="+mj-ea"/>
                <a:cs typeface="Arial" panose="020B0604020202020204" pitchFamily="34" charset="0"/>
              </a:rPr>
              <a:t>-li </a:t>
            </a:r>
            <a:r>
              <a:rPr lang="en-US" sz="1600" dirty="0" err="1">
                <a:effectLst/>
                <a:latin typeface="Arial" panose="020B0604020202020204" pitchFamily="34" charset="0"/>
                <a:ea typeface="+mj-ea"/>
                <a:cs typeface="Arial" panose="020B0604020202020204" pitchFamily="34" charset="0"/>
              </a:rPr>
              <a:t>pořádkové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opatření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podle</a:t>
            </a:r>
            <a:r>
              <a:rPr lang="en-US" sz="1600" dirty="0">
                <a:effectLst/>
                <a:latin typeface="Arial" panose="020B0604020202020204" pitchFamily="34" charset="0"/>
                <a:ea typeface="+mj-ea"/>
                <a:cs typeface="Arial" panose="020B0604020202020204" pitchFamily="34" charset="0"/>
              </a:rPr>
              <a:t> § 53 </a:t>
            </a:r>
            <a:r>
              <a:rPr lang="en-US" sz="1600" dirty="0" err="1">
                <a:effectLst/>
                <a:latin typeface="Arial" panose="020B0604020202020204" pitchFamily="34" charset="0"/>
                <a:ea typeface="+mj-ea"/>
                <a:cs typeface="Arial" panose="020B0604020202020204" pitchFamily="34" charset="0"/>
              </a:rPr>
              <a:t>odst</a:t>
            </a:r>
            <a:r>
              <a:rPr lang="en-US" sz="1600" dirty="0">
                <a:effectLst/>
                <a:latin typeface="Arial" panose="020B0604020202020204" pitchFamily="34" charset="0"/>
                <a:ea typeface="+mj-ea"/>
                <a:cs typeface="Arial" panose="020B0604020202020204" pitchFamily="34" charset="0"/>
              </a:rPr>
              <a:t>. 1 </a:t>
            </a:r>
            <a:r>
              <a:rPr lang="en-US" sz="1600" dirty="0" err="1">
                <a:effectLst/>
                <a:latin typeface="Arial" panose="020B0604020202020204" pitchFamily="34" charset="0"/>
                <a:ea typeface="+mj-ea"/>
                <a:cs typeface="Arial" panose="020B0604020202020204" pitchFamily="34" charset="0"/>
              </a:rPr>
              <a:t>o.s.ř</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uloženo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soudem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právnímu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zástupci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stěžovatele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šlo</a:t>
            </a:r>
            <a:r>
              <a:rPr lang="en-US" sz="1600" dirty="0">
                <a:effectLst/>
                <a:latin typeface="Arial" panose="020B0604020202020204" pitchFamily="34" charset="0"/>
                <a:ea typeface="+mj-ea"/>
                <a:cs typeface="Arial" panose="020B0604020202020204" pitchFamily="34" charset="0"/>
              </a:rPr>
              <a:t> o </a:t>
            </a:r>
            <a:r>
              <a:rPr lang="en-US" sz="1600" dirty="0" err="1">
                <a:effectLst/>
                <a:latin typeface="Arial" panose="020B0604020202020204" pitchFamily="34" charset="0"/>
                <a:ea typeface="+mj-ea"/>
                <a:cs typeface="Arial" panose="020B0604020202020204" pitchFamily="34" charset="0"/>
              </a:rPr>
              <a:t>vztah</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mezi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soudem</a:t>
            </a:r>
            <a:r>
              <a:rPr lang="en-US" sz="1600" dirty="0">
                <a:effectLst/>
                <a:latin typeface="Arial" panose="020B0604020202020204" pitchFamily="34" charset="0"/>
                <a:ea typeface="+mj-ea"/>
                <a:cs typeface="Arial" panose="020B0604020202020204" pitchFamily="34" charset="0"/>
              </a:rPr>
              <a:t> a </a:t>
            </a:r>
            <a:r>
              <a:rPr lang="en-US" sz="1600" dirty="0" err="1">
                <a:effectLst/>
                <a:latin typeface="Arial" panose="020B0604020202020204" pitchFamily="34" charset="0"/>
                <a:ea typeface="+mj-ea"/>
                <a:cs typeface="Arial" panose="020B0604020202020204" pitchFamily="34" charset="0"/>
              </a:rPr>
              <a:t>advokátem</a:t>
            </a:r>
            <a:r>
              <a:rPr lang="en-US" sz="1600" dirty="0">
                <a:effectLst/>
                <a:latin typeface="Arial" panose="020B0604020202020204" pitchFamily="34" charset="0"/>
                <a:ea typeface="+mj-ea"/>
                <a:cs typeface="Arial" panose="020B0604020202020204" pitchFamily="34" charset="0"/>
              </a:rPr>
              <a:t> (viz </a:t>
            </a:r>
            <a:r>
              <a:rPr lang="en-US" sz="1600" dirty="0" err="1">
                <a:effectLst/>
                <a:latin typeface="Arial" panose="020B0604020202020204" pitchFamily="34" charset="0"/>
                <a:ea typeface="+mj-ea"/>
                <a:cs typeface="Arial" panose="020B0604020202020204" pitchFamily="34" charset="0"/>
              </a:rPr>
              <a:t>usnesení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sp.zn</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III.ÚS</a:t>
            </a:r>
            <a:r>
              <a:rPr lang="en-US" sz="1600" dirty="0">
                <a:effectLst/>
                <a:latin typeface="Arial" panose="020B0604020202020204" pitchFamily="34" charset="0"/>
                <a:ea typeface="+mj-ea"/>
                <a:cs typeface="Arial" panose="020B0604020202020204" pitchFamily="34" charset="0"/>
              </a:rPr>
              <a:t> 234/96, </a:t>
            </a:r>
            <a:r>
              <a:rPr lang="en-US" sz="1600" dirty="0" err="1">
                <a:effectLst/>
                <a:latin typeface="Arial" panose="020B0604020202020204" pitchFamily="34" charset="0"/>
                <a:ea typeface="+mj-ea"/>
                <a:cs typeface="Arial" panose="020B0604020202020204" pitchFamily="34" charset="0"/>
              </a:rPr>
              <a:t>www.judikatura.cz</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Nelze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zcela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vyloučit</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uložení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pokuty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přímo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právnímu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zástupci</a:t>
            </a:r>
            <a:r>
              <a:rPr lang="en-US" sz="1600" dirty="0">
                <a:effectLst/>
                <a:latin typeface="Arial" panose="020B0604020202020204" pitchFamily="34" charset="0"/>
                <a:ea typeface="+mj-ea"/>
                <a:cs typeface="Arial" panose="020B0604020202020204" pitchFamily="34" charset="0"/>
              </a:rPr>
              <a:t> v </a:t>
            </a:r>
            <a:r>
              <a:rPr lang="en-US" sz="1600" dirty="0" err="1">
                <a:effectLst/>
                <a:latin typeface="Arial" panose="020B0604020202020204" pitchFamily="34" charset="0"/>
                <a:ea typeface="+mj-ea"/>
                <a:cs typeface="Arial" panose="020B0604020202020204" pitchFamily="34" charset="0"/>
              </a:rPr>
              <a:t>případě</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že</a:t>
            </a:r>
            <a:r>
              <a:rPr lang="en-US" sz="1600" dirty="0">
                <a:effectLst/>
                <a:latin typeface="Arial" panose="020B0604020202020204" pitchFamily="34" charset="0"/>
                <a:ea typeface="+mj-ea"/>
                <a:cs typeface="Arial" panose="020B0604020202020204" pitchFamily="34" charset="0"/>
              </a:rPr>
              <a:t> by </a:t>
            </a:r>
            <a:r>
              <a:rPr lang="en-US" sz="1600" dirty="0" err="1">
                <a:effectLst/>
                <a:latin typeface="Arial" panose="020B0604020202020204" pitchFamily="34" charset="0"/>
                <a:ea typeface="+mj-ea"/>
                <a:cs typeface="Arial" panose="020B0604020202020204" pitchFamily="34" charset="0"/>
              </a:rPr>
              <a:t>pokutou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mělo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být</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postiženo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jednání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advokáta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jako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fyzické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osoby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např</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při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jednání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před</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soudem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při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němž</a:t>
            </a:r>
            <a:r>
              <a:rPr lang="en-US" sz="1600" dirty="0">
                <a:effectLst/>
                <a:latin typeface="Arial" panose="020B0604020202020204" pitchFamily="34" charset="0"/>
                <a:ea typeface="+mj-ea"/>
                <a:cs typeface="Arial" panose="020B0604020202020204" pitchFamily="34" charset="0"/>
              </a:rPr>
              <a:t> by </a:t>
            </a:r>
            <a:r>
              <a:rPr lang="en-US" sz="1600" dirty="0" err="1">
                <a:effectLst/>
                <a:latin typeface="Arial" panose="020B0604020202020204" pitchFamily="34" charset="0"/>
                <a:ea typeface="+mj-ea"/>
                <a:cs typeface="Arial" panose="020B0604020202020204" pitchFamily="34" charset="0"/>
              </a:rPr>
              <a:t>sám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advokát</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svými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výroky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urážel</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rušil</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pořádek</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apod</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Taková</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situace</a:t>
            </a:r>
            <a:r>
              <a:rPr lang="en-US" sz="1600" dirty="0">
                <a:effectLst/>
                <a:latin typeface="Arial" panose="020B0604020202020204" pitchFamily="34" charset="0"/>
                <a:ea typeface="+mj-ea"/>
                <a:cs typeface="Arial" panose="020B0604020202020204" pitchFamily="34" charset="0"/>
              </a:rPr>
              <a:t>, jak je z </a:t>
            </a:r>
            <a:r>
              <a:rPr lang="en-US" sz="1600" dirty="0" err="1">
                <a:effectLst/>
                <a:latin typeface="Arial" panose="020B0604020202020204" pitchFamily="34" charset="0"/>
                <a:ea typeface="+mj-ea"/>
                <a:cs typeface="Arial" panose="020B0604020202020204" pitchFamily="34" charset="0"/>
              </a:rPr>
              <a:t>obsahu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spisu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patrno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právě</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nastala</a:t>
            </a:r>
            <a:r>
              <a:rPr lang="en-US" sz="1600" dirty="0">
                <a:effectLst/>
                <a:latin typeface="Arial" panose="020B0604020202020204" pitchFamily="34" charset="0"/>
                <a:ea typeface="+mj-ea"/>
                <a:cs typeface="Arial" panose="020B0604020202020204" pitchFamily="34" charset="0"/>
              </a:rPr>
              <a:t> v </a:t>
            </a:r>
            <a:r>
              <a:rPr lang="en-US" sz="1600" dirty="0" err="1">
                <a:effectLst/>
                <a:latin typeface="Arial" panose="020B0604020202020204" pitchFamily="34" charset="0"/>
                <a:ea typeface="+mj-ea"/>
                <a:cs typeface="Arial" panose="020B0604020202020204" pitchFamily="34" charset="0"/>
              </a:rPr>
              <a:t>souzené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věci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neboť</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stěžovatel</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přes</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četná</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upozornění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předsedy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senátu</a:t>
            </a:r>
            <a:r>
              <a:rPr lang="en-US" sz="1600" dirty="0">
                <a:effectLst/>
                <a:latin typeface="Arial" panose="020B0604020202020204" pitchFamily="34" charset="0"/>
                <a:ea typeface="+mj-ea"/>
                <a:cs typeface="Arial" panose="020B0604020202020204" pitchFamily="34" charset="0"/>
              </a:rPr>
              <a:t> a </a:t>
            </a:r>
            <a:r>
              <a:rPr lang="en-US" sz="1600" dirty="0" err="1">
                <a:effectLst/>
                <a:latin typeface="Arial" panose="020B0604020202020204" pitchFamily="34" charset="0"/>
                <a:ea typeface="+mj-ea"/>
                <a:cs typeface="Arial" panose="020B0604020202020204" pitchFamily="34" charset="0"/>
              </a:rPr>
              <a:t>přes</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jeho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varování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opakovaně</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vícekrát</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vstupoval</a:t>
            </a:r>
            <a:r>
              <a:rPr lang="en-US" sz="1600" dirty="0">
                <a:effectLst/>
                <a:latin typeface="Arial" panose="020B0604020202020204" pitchFamily="34" charset="0"/>
                <a:ea typeface="+mj-ea"/>
                <a:cs typeface="Arial" panose="020B0604020202020204" pitchFamily="34" charset="0"/>
              </a:rPr>
              <a:t> bez </a:t>
            </a:r>
            <a:r>
              <a:rPr lang="en-US" sz="1600" dirty="0" err="1">
                <a:effectLst/>
                <a:latin typeface="Arial" panose="020B0604020202020204" pitchFamily="34" charset="0"/>
                <a:ea typeface="+mj-ea"/>
                <a:cs typeface="Arial" panose="020B0604020202020204" pitchFamily="34" charset="0"/>
              </a:rPr>
              <a:t>vyzvání</a:t>
            </a:r>
            <a:r>
              <a:rPr lang="en-US" sz="1600" dirty="0">
                <a:effectLst/>
                <a:latin typeface="Arial" panose="020B0604020202020204" pitchFamily="34" charset="0"/>
                <a:ea typeface="+mj-ea"/>
                <a:cs typeface="Arial" panose="020B0604020202020204" pitchFamily="34" charset="0"/>
              </a:rPr>
              <a:t> do </a:t>
            </a:r>
            <a:r>
              <a:rPr lang="en-US" sz="1600" dirty="0" err="1">
                <a:effectLst/>
                <a:latin typeface="Arial" panose="020B0604020202020204" pitchFamily="34" charset="0"/>
                <a:ea typeface="+mj-ea"/>
                <a:cs typeface="Arial" panose="020B0604020202020204" pitchFamily="34" charset="0"/>
              </a:rPr>
              <a:t>řeči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soudce</a:t>
            </a:r>
            <a:r>
              <a:rPr lang="en-US" sz="1600" dirty="0">
                <a:effectLst/>
                <a:latin typeface="Arial" panose="020B0604020202020204" pitchFamily="34" charset="0"/>
                <a:ea typeface="+mj-ea"/>
                <a:cs typeface="Arial" panose="020B0604020202020204" pitchFamily="34" charset="0"/>
              </a:rPr>
              <a:t>. V </a:t>
            </a:r>
            <a:r>
              <a:rPr lang="en-US" sz="1600" dirty="0" err="1">
                <a:effectLst/>
                <a:latin typeface="Arial" panose="020B0604020202020204" pitchFamily="34" charset="0"/>
                <a:ea typeface="+mj-ea"/>
                <a:cs typeface="Arial" panose="020B0604020202020204" pitchFamily="34" charset="0"/>
              </a:rPr>
              <a:t>tomto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směru</a:t>
            </a:r>
            <a:r>
              <a:rPr lang="en-US" sz="1600" dirty="0">
                <a:effectLst/>
                <a:latin typeface="Arial" panose="020B0604020202020204" pitchFamily="34" charset="0"/>
                <a:ea typeface="+mj-ea"/>
                <a:cs typeface="Arial" panose="020B0604020202020204" pitchFamily="34" charset="0"/>
              </a:rPr>
              <a:t> je </a:t>
            </a:r>
            <a:r>
              <a:rPr lang="en-US" sz="1600" dirty="0" err="1">
                <a:effectLst/>
                <a:latin typeface="Arial" panose="020B0604020202020204" pitchFamily="34" charset="0"/>
                <a:ea typeface="+mj-ea"/>
                <a:cs typeface="Arial" panose="020B0604020202020204" pitchFamily="34" charset="0"/>
              </a:rPr>
              <a:t>citovaný</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protokol</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velmi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přesný</a:t>
            </a:r>
            <a:r>
              <a:rPr lang="en-US" sz="1600" dirty="0">
                <a:effectLst/>
                <a:latin typeface="Arial" panose="020B0604020202020204" pitchFamily="34" charset="0"/>
                <a:ea typeface="+mj-ea"/>
                <a:cs typeface="Arial" panose="020B0604020202020204" pitchFamily="34" charset="0"/>
              </a:rPr>
              <a:t> a </a:t>
            </a:r>
            <a:r>
              <a:rPr lang="en-US" sz="1600" dirty="0" err="1">
                <a:effectLst/>
                <a:latin typeface="Arial" panose="020B0604020202020204" pitchFamily="34" charset="0"/>
                <a:ea typeface="+mj-ea"/>
                <a:cs typeface="Arial" panose="020B0604020202020204" pitchFamily="34" charset="0"/>
              </a:rPr>
              <a:t>podrobný</a:t>
            </a:r>
            <a:r>
              <a:rPr lang="en-US" sz="1600" dirty="0">
                <a:effectLst/>
                <a:latin typeface="Arial" panose="020B0604020202020204" pitchFamily="34" charset="0"/>
                <a:ea typeface="+mj-ea"/>
                <a:cs typeface="Arial" panose="020B0604020202020204" pitchFamily="34" charset="0"/>
              </a:rPr>
              <a:t> a </a:t>
            </a:r>
            <a:r>
              <a:rPr lang="en-US" sz="1600" dirty="0" err="1">
                <a:effectLst/>
                <a:latin typeface="Arial" panose="020B0604020202020204" pitchFamily="34" charset="0"/>
                <a:ea typeface="+mj-ea"/>
                <a:cs typeface="Arial" panose="020B0604020202020204" pitchFamily="34" charset="0"/>
              </a:rPr>
              <a:t>poskytuje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podle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mínění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Ústavního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dostatečný</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podklad</a:t>
            </a:r>
            <a:r>
              <a:rPr lang="en-US" sz="1600" dirty="0">
                <a:effectLst/>
                <a:latin typeface="Arial" panose="020B0604020202020204" pitchFamily="34" charset="0"/>
                <a:ea typeface="+mj-ea"/>
                <a:cs typeface="Arial" panose="020B0604020202020204" pitchFamily="34" charset="0"/>
              </a:rPr>
              <a:t> pro </a:t>
            </a:r>
            <a:r>
              <a:rPr lang="en-US" sz="1600" dirty="0" err="1">
                <a:effectLst/>
                <a:latin typeface="Arial" panose="020B0604020202020204" pitchFamily="34" charset="0"/>
                <a:ea typeface="+mj-ea"/>
                <a:cs typeface="Arial" panose="020B0604020202020204" pitchFamily="34" charset="0"/>
              </a:rPr>
              <a:t>závěr</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obecných</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soudů</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které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zhodnotily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stěžovatelovo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jednání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jako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rušení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pořádku</a:t>
            </a:r>
            <a:r>
              <a:rPr lang="en-US" sz="1600" dirty="0">
                <a:effectLst/>
                <a:latin typeface="Arial" panose="020B0604020202020204" pitchFamily="34" charset="0"/>
                <a:ea typeface="+mj-ea"/>
                <a:cs typeface="Arial" panose="020B0604020202020204" pitchFamily="34" charset="0"/>
              </a:rPr>
              <a:t> a </a:t>
            </a:r>
            <a:r>
              <a:rPr lang="en-US" sz="1600" dirty="0" err="1">
                <a:effectLst/>
                <a:latin typeface="Arial" panose="020B0604020202020204" pitchFamily="34" charset="0"/>
                <a:ea typeface="+mj-ea"/>
                <a:cs typeface="Arial" panose="020B0604020202020204" pitchFamily="34" charset="0"/>
              </a:rPr>
              <a:t>právem</a:t>
            </a:r>
            <a:r>
              <a:rPr lang="en-US" sz="1600" dirty="0">
                <a:effectLst/>
                <a:latin typeface="Arial" panose="020B0604020202020204" pitchFamily="34" charset="0"/>
                <a:ea typeface="+mj-ea"/>
                <a:cs typeface="Arial" panose="020B0604020202020204" pitchFamily="34" charset="0"/>
              </a:rPr>
              <a:t> mu </a:t>
            </a:r>
            <a:r>
              <a:rPr lang="en-US" sz="1600" dirty="0" err="1">
                <a:effectLst/>
                <a:latin typeface="Arial" panose="020B0604020202020204" pitchFamily="34" charset="0"/>
                <a:ea typeface="+mj-ea"/>
                <a:cs typeface="Arial" panose="020B0604020202020204" pitchFamily="34" charset="0"/>
              </a:rPr>
              <a:t>uložily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pořádkovou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pokutu</a:t>
            </a:r>
            <a:r>
              <a:rPr lang="en-US" sz="1600" dirty="0">
                <a:effectLst/>
                <a:latin typeface="Arial" panose="020B0604020202020204" pitchFamily="34" charset="0"/>
                <a:ea typeface="+mj-ea"/>
                <a:cs typeface="Arial" panose="020B0604020202020204" pitchFamily="34" charset="0"/>
              </a:rPr>
              <a:t>. V </a:t>
            </a:r>
            <a:r>
              <a:rPr lang="en-US" sz="1600" dirty="0" err="1">
                <a:effectLst/>
                <a:latin typeface="Arial" panose="020B0604020202020204" pitchFamily="34" charset="0"/>
                <a:ea typeface="+mj-ea"/>
                <a:cs typeface="Arial" panose="020B0604020202020204" pitchFamily="34" charset="0"/>
              </a:rPr>
              <a:t>této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souvislosti</a:t>
            </a:r>
            <a:r>
              <a:rPr lang="en-US" sz="1600" dirty="0">
                <a:effectLst/>
                <a:latin typeface="Arial" panose="020B0604020202020204" pitchFamily="34" charset="0"/>
                <a:ea typeface="+mj-ea"/>
                <a:cs typeface="Arial" panose="020B0604020202020204" pitchFamily="34" charset="0"/>
              </a:rPr>
              <a:t> je </a:t>
            </a:r>
            <a:r>
              <a:rPr lang="en-US" sz="1600" dirty="0" err="1">
                <a:effectLst/>
                <a:latin typeface="Arial" panose="020B0604020202020204" pitchFamily="34" charset="0"/>
                <a:ea typeface="+mj-ea"/>
                <a:cs typeface="Arial" panose="020B0604020202020204" pitchFamily="34" charset="0"/>
              </a:rPr>
              <a:t>třeba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zdůraznit</a:t>
            </a:r>
            <a:r>
              <a:rPr lang="en-US" sz="1600" dirty="0">
                <a:effectLst/>
                <a:latin typeface="Arial" panose="020B0604020202020204" pitchFamily="34" charset="0"/>
                <a:ea typeface="+mj-ea"/>
                <a:cs typeface="Arial" panose="020B0604020202020204" pitchFamily="34" charset="0"/>
              </a:rPr>
              <a:t> - jak </a:t>
            </a:r>
            <a:r>
              <a:rPr lang="en-US" sz="1600" dirty="0" err="1">
                <a:effectLst/>
                <a:latin typeface="Arial" panose="020B0604020202020204" pitchFamily="34" charset="0"/>
                <a:ea typeface="+mj-ea"/>
                <a:cs typeface="Arial" panose="020B0604020202020204" pitchFamily="34" charset="0"/>
              </a:rPr>
              <a:t>plyne</a:t>
            </a:r>
            <a:r>
              <a:rPr lang="en-US" sz="1600" dirty="0">
                <a:effectLst/>
                <a:latin typeface="Arial" panose="020B0604020202020204" pitchFamily="34" charset="0"/>
                <a:ea typeface="+mj-ea"/>
                <a:cs typeface="Arial" panose="020B0604020202020204" pitchFamily="34" charset="0"/>
              </a:rPr>
              <a:t> ze </a:t>
            </a:r>
            <a:r>
              <a:rPr lang="en-US" sz="1600" dirty="0" err="1">
                <a:effectLst/>
                <a:latin typeface="Arial" panose="020B0604020202020204" pitchFamily="34" charset="0"/>
                <a:ea typeface="+mj-ea"/>
                <a:cs typeface="Arial" panose="020B0604020202020204" pitchFamily="34" charset="0"/>
              </a:rPr>
              <a:t>spisu</a:t>
            </a:r>
            <a:r>
              <a:rPr lang="en-US" sz="1600" dirty="0">
                <a:effectLst/>
                <a:latin typeface="Arial" panose="020B0604020202020204" pitchFamily="34" charset="0"/>
                <a:ea typeface="+mj-ea"/>
                <a:cs typeface="Arial" panose="020B0604020202020204" pitchFamily="34" charset="0"/>
              </a:rPr>
              <a:t> - </a:t>
            </a:r>
            <a:r>
              <a:rPr lang="en-US" sz="1600" dirty="0" err="1">
                <a:effectLst/>
                <a:latin typeface="Arial" panose="020B0604020202020204" pitchFamily="34" charset="0"/>
                <a:ea typeface="+mj-ea"/>
                <a:cs typeface="Arial" panose="020B0604020202020204" pitchFamily="34" charset="0"/>
              </a:rPr>
              <a:t>že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důvodem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uložení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pokuty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soudem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zjevně</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nebyly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stěžovatelovy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námitky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proti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protokolaci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nýbrž</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nemístné</a:t>
            </a:r>
            <a:r>
              <a:rPr lang="en-US" sz="1600" dirty="0">
                <a:effectLst/>
                <a:latin typeface="Arial" panose="020B0604020202020204" pitchFamily="34" charset="0"/>
                <a:ea typeface="+mj-ea"/>
                <a:cs typeface="Arial" panose="020B0604020202020204" pitchFamily="34" charset="0"/>
              </a:rPr>
              <a:t> a </a:t>
            </a:r>
            <a:r>
              <a:rPr lang="en-US" sz="1600" dirty="0" err="1">
                <a:effectLst/>
                <a:latin typeface="Arial" panose="020B0604020202020204" pitchFamily="34" charset="0"/>
                <a:ea typeface="+mj-ea"/>
                <a:cs typeface="Arial" panose="020B0604020202020204" pitchFamily="34" charset="0"/>
              </a:rPr>
              <a:t>opakované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rušení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pořádku</a:t>
            </a:r>
            <a:r>
              <a:rPr lang="en-US" sz="1600" dirty="0">
                <a:effectLst/>
                <a:latin typeface="Arial" panose="020B0604020202020204" pitchFamily="34" charset="0"/>
                <a:ea typeface="+mj-ea"/>
                <a:cs typeface="Arial" panose="020B0604020202020204" pitchFamily="34" charset="0"/>
              </a:rPr>
              <a:t> v </a:t>
            </a:r>
            <a:r>
              <a:rPr lang="en-US" sz="1600" dirty="0" err="1">
                <a:effectLst/>
                <a:latin typeface="Arial" panose="020B0604020202020204" pitchFamily="34" charset="0"/>
                <a:ea typeface="+mj-ea"/>
                <a:cs typeface="Arial" panose="020B0604020202020204" pitchFamily="34" charset="0"/>
              </a:rPr>
              <a:t>jednací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síni</a:t>
            </a:r>
            <a:r>
              <a:rPr lang="en-US" sz="1600" dirty="0">
                <a:effectLst/>
                <a:latin typeface="Arial" panose="020B0604020202020204" pitchFamily="34" charset="0"/>
                <a:ea typeface="+mj-ea"/>
                <a:cs typeface="Arial" panose="020B0604020202020204" pitchFamily="34" charset="0"/>
              </a:rPr>
              <a:t> v </a:t>
            </a:r>
            <a:r>
              <a:rPr lang="en-US" sz="1600" dirty="0" err="1">
                <a:effectLst/>
                <a:latin typeface="Arial" panose="020B0604020202020204" pitchFamily="34" charset="0"/>
                <a:ea typeface="+mj-ea"/>
                <a:cs typeface="Arial" panose="020B0604020202020204" pitchFamily="34" charset="0"/>
              </a:rPr>
              <a:t>průběhu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jednání</a:t>
            </a:r>
            <a:r>
              <a:rPr lang="en-US" sz="1600" dirty="0">
                <a:effectLst/>
                <a:latin typeface="Arial" panose="020B0604020202020204" pitchFamily="34" charset="0"/>
                <a:ea typeface="+mj-ea"/>
                <a:cs typeface="Arial" panose="020B0604020202020204" pitchFamily="34" charset="0"/>
              </a:rPr>
              <a:t>. </a:t>
            </a:r>
          </a:p>
          <a:p>
            <a:pPr>
              <a:lnSpc>
                <a:spcPct val="90000"/>
              </a:lnSpc>
              <a:spcBef>
                <a:spcPts val="1000"/>
              </a:spcBef>
              <a:buClr>
                <a:schemeClr val="bg2">
                  <a:lumMod val="40000"/>
                  <a:lumOff val="60000"/>
                </a:schemeClr>
              </a:buClr>
              <a:buSzPct val="80000"/>
              <a:buFont typeface="Wingdings 3" charset="2"/>
              <a:buChar char=""/>
            </a:pPr>
            <a:r>
              <a:rPr lang="en-US" sz="1300" u="sng" dirty="0" err="1">
                <a:latin typeface="+mj-lt"/>
                <a:ea typeface="+mj-ea"/>
                <a:cs typeface="+mj-cs"/>
              </a:rPr>
              <a:t>Ústavní</a:t>
            </a:r>
            <a:r>
              <a:rPr lang="en-US" sz="1300" u="sng" dirty="0">
                <a:latin typeface="+mj-lt"/>
                <a:ea typeface="+mj-ea"/>
                <a:cs typeface="+mj-cs"/>
              </a:rPr>
              <a:t> </a:t>
            </a:r>
            <a:r>
              <a:rPr lang="en-US" sz="1300" u="sng" dirty="0" err="1">
                <a:latin typeface="+mj-lt"/>
                <a:ea typeface="+mj-ea"/>
                <a:cs typeface="+mj-cs"/>
              </a:rPr>
              <a:t>stížnost</a:t>
            </a:r>
            <a:r>
              <a:rPr lang="en-US" sz="1300" u="sng" dirty="0">
                <a:latin typeface="+mj-lt"/>
                <a:ea typeface="+mj-ea"/>
                <a:cs typeface="+mj-cs"/>
              </a:rPr>
              <a:t> </a:t>
            </a:r>
            <a:r>
              <a:rPr lang="en-US" sz="1300" u="sng" dirty="0" err="1">
                <a:latin typeface="+mj-lt"/>
                <a:ea typeface="+mj-ea"/>
                <a:cs typeface="+mj-cs"/>
              </a:rPr>
              <a:t>odmítnuta</a:t>
            </a:r>
            <a:endParaRPr lang="en-US" sz="1300" u="sng" dirty="0">
              <a:latin typeface="+mj-lt"/>
              <a:ea typeface="+mj-ea"/>
              <a:cs typeface="+mj-cs"/>
            </a:endParaRPr>
          </a:p>
        </p:txBody>
      </p:sp>
    </p:spTree>
    <p:extLst>
      <p:ext uri="{BB962C8B-B14F-4D97-AF65-F5344CB8AC3E}">
        <p14:creationId xmlns:p14="http://schemas.microsoft.com/office/powerpoint/2010/main" val="3616389314"/>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577386EB-9843-B9E1-6FAE-EF9728583746}"/>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b="0" i="0" kern="1200">
                <a:solidFill>
                  <a:srgbClr val="FFFFFF"/>
                </a:solidFill>
                <a:latin typeface="+mj-lt"/>
                <a:ea typeface="+mj-ea"/>
                <a:cs typeface="+mj-cs"/>
              </a:rPr>
              <a:t> Zákon o advokacii – vztah k o.s.ř.</a:t>
            </a:r>
          </a:p>
        </p:txBody>
      </p:sp>
      <p:sp>
        <p:nvSpPr>
          <p:cNvPr id="4" name="TextovéPole 3">
            <a:extLst>
              <a:ext uri="{FF2B5EF4-FFF2-40B4-BE49-F238E27FC236}">
                <a16:creationId xmlns:a16="http://schemas.microsoft.com/office/drawing/2014/main" id="{F381638D-C8E9-79B6-0629-09E02EB5E306}"/>
              </a:ext>
            </a:extLst>
          </p:cNvPr>
          <p:cNvSpPr txBox="1"/>
          <p:nvPr/>
        </p:nvSpPr>
        <p:spPr>
          <a:xfrm>
            <a:off x="1103312" y="2763520"/>
            <a:ext cx="8946541" cy="3484879"/>
          </a:xfrm>
          <a:prstGeom prst="rect">
            <a:avLst/>
          </a:prstGeom>
        </p:spPr>
        <p:txBody>
          <a:bodyPr vert="horz" lIns="91440" tIns="45720" rIns="91440" bIns="45720" rtlCol="0">
            <a:normAutofit/>
          </a:bodyPr>
          <a:lstStyle/>
          <a:p>
            <a:pPr marL="0" indent="0">
              <a:spcBef>
                <a:spcPts val="1000"/>
              </a:spcBef>
              <a:buClr>
                <a:schemeClr val="bg2">
                  <a:lumMod val="40000"/>
                  <a:lumOff val="60000"/>
                </a:schemeClr>
              </a:buClr>
              <a:buSzPct val="80000"/>
              <a:buFont typeface="Wingdings 3" charset="2"/>
              <a:buChar char=""/>
            </a:pPr>
            <a:r>
              <a:rPr lang="en-US">
                <a:effectLst/>
                <a:latin typeface="+mj-lt"/>
                <a:ea typeface="+mj-ea"/>
                <a:cs typeface="+mj-cs"/>
              </a:rPr>
              <a:t>§ 17 -Advokát postupuje zejména při výkonu advokacie tak, aby nesnižoval důstojnost advokátního stavu; za tím účelem je zejména povinen dodržovat pravidla profesionální etiky a pravidla soutěže. Pravidla profesionální etiky a pravidla soutěže stanoví stavovský předpis.</a:t>
            </a:r>
          </a:p>
          <a:p>
            <a:pPr marL="0" indent="0">
              <a:spcBef>
                <a:spcPts val="1000"/>
              </a:spcBef>
              <a:buClr>
                <a:schemeClr val="bg2">
                  <a:lumMod val="40000"/>
                  <a:lumOff val="60000"/>
                </a:schemeClr>
              </a:buClr>
              <a:buSzPct val="80000"/>
              <a:buFont typeface="Wingdings 3" charset="2"/>
              <a:buChar char=""/>
            </a:pPr>
            <a:endParaRPr lang="en-US">
              <a:latin typeface="+mj-lt"/>
              <a:ea typeface="+mj-ea"/>
              <a:cs typeface="+mj-cs"/>
            </a:endParaRPr>
          </a:p>
          <a:p>
            <a:pPr>
              <a:spcBef>
                <a:spcPts val="1000"/>
              </a:spcBef>
              <a:buClr>
                <a:schemeClr val="bg2">
                  <a:lumMod val="40000"/>
                  <a:lumOff val="60000"/>
                </a:schemeClr>
              </a:buClr>
              <a:buSzPct val="80000"/>
              <a:buFont typeface="Wingdings 3" charset="2"/>
              <a:buChar char=""/>
            </a:pPr>
            <a:r>
              <a:rPr lang="en-US">
                <a:latin typeface="+mj-lt"/>
                <a:ea typeface="+mj-ea"/>
                <a:cs typeface="+mj-cs"/>
              </a:rPr>
              <a:t>ÚS I. ÚS 393/1998: Pro advokáta, který je činný v právním státě, nemůže být obtížné nebo neobvyklé zjistit, které způsoby chování a jednání a které hodnoty mravnosti a lidské důstojnosti je třeba respektovat, aniž by byly výslovně vypočteny v jednotlivých ustanoveních, což ostatně není vůbec možné.</a:t>
            </a:r>
          </a:p>
          <a:p>
            <a:pPr marL="0" indent="0">
              <a:spcBef>
                <a:spcPts val="1000"/>
              </a:spcBef>
              <a:buClr>
                <a:schemeClr val="bg2">
                  <a:lumMod val="40000"/>
                  <a:lumOff val="60000"/>
                </a:schemeClr>
              </a:buClr>
              <a:buSzPct val="80000"/>
              <a:buFont typeface="Wingdings 3" charset="2"/>
              <a:buChar char=""/>
            </a:pPr>
            <a:endParaRPr lang="en-US">
              <a:effectLst/>
              <a:latin typeface="+mj-lt"/>
              <a:ea typeface="+mj-ea"/>
              <a:cs typeface="+mj-cs"/>
            </a:endParaRPr>
          </a:p>
        </p:txBody>
      </p:sp>
    </p:spTree>
    <p:extLst>
      <p:ext uri="{BB962C8B-B14F-4D97-AF65-F5344CB8AC3E}">
        <p14:creationId xmlns:p14="http://schemas.microsoft.com/office/powerpoint/2010/main" val="3438677229"/>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TextovéPole 1">
            <a:extLst>
              <a:ext uri="{FF2B5EF4-FFF2-40B4-BE49-F238E27FC236}">
                <a16:creationId xmlns:a16="http://schemas.microsoft.com/office/drawing/2014/main" id="{300B9207-D2ED-9EC8-9227-D2C01D8C6C2B}"/>
              </a:ext>
            </a:extLst>
          </p:cNvPr>
          <p:cNvSpPr txBox="1"/>
          <p:nvPr/>
        </p:nvSpPr>
        <p:spPr>
          <a:xfrm>
            <a:off x="1184882" y="2821155"/>
            <a:ext cx="8946541" cy="3484879"/>
          </a:xfrm>
          <a:prstGeom prst="rect">
            <a:avLst/>
          </a:prstGeom>
        </p:spPr>
        <p:txBody>
          <a:bodyPr vert="horz" lIns="91440" tIns="45720" rIns="91440" bIns="45720" rtlCol="0">
            <a:normAutofit lnSpcReduction="10000"/>
          </a:bodyPr>
          <a:lstStyle/>
          <a:p>
            <a:pPr marL="0" indent="0">
              <a:lnSpc>
                <a:spcPct val="90000"/>
              </a:lnSpc>
              <a:spcBef>
                <a:spcPts val="1000"/>
              </a:spcBef>
              <a:buClr>
                <a:schemeClr val="bg2">
                  <a:lumMod val="40000"/>
                  <a:lumOff val="60000"/>
                </a:schemeClr>
              </a:buClr>
              <a:buSzPct val="80000"/>
            </a:pPr>
            <a:r>
              <a:rPr lang="cs-CZ" sz="1400" dirty="0">
                <a:latin typeface="Arial" panose="020B0604020202020204" pitchFamily="34" charset="0"/>
                <a:ea typeface="+mj-ea"/>
                <a:cs typeface="Arial" panose="020B0604020202020204" pitchFamily="34" charset="0"/>
              </a:rPr>
              <a:t>1) </a:t>
            </a:r>
            <a:r>
              <a:rPr lang="en-US" sz="1400" dirty="0" err="1">
                <a:latin typeface="Arial" panose="020B0604020202020204" pitchFamily="34" charset="0"/>
                <a:ea typeface="+mj-ea"/>
                <a:cs typeface="Arial" panose="020B0604020202020204" pitchFamily="34" charset="0"/>
              </a:rPr>
              <a:t>Vůči</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soudům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rozhodčím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orgánům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orgánům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veřejné</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správy</a:t>
            </a:r>
            <a:r>
              <a:rPr lang="en-US" sz="1400" dirty="0">
                <a:latin typeface="Arial" panose="020B0604020202020204" pitchFamily="34" charset="0"/>
                <a:ea typeface="+mj-ea"/>
                <a:cs typeface="Arial" panose="020B0604020202020204" pitchFamily="34" charset="0"/>
              </a:rPr>
              <a:t> a </a:t>
            </a:r>
            <a:r>
              <a:rPr lang="en-US" sz="1400" dirty="0" err="1">
                <a:latin typeface="Arial" panose="020B0604020202020204" pitchFamily="34" charset="0"/>
                <a:ea typeface="+mj-ea"/>
                <a:cs typeface="Arial" panose="020B0604020202020204" pitchFamily="34" charset="0"/>
              </a:rPr>
              <a:t>jiným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orgánům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které</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rozhodují</a:t>
            </a:r>
            <a:r>
              <a:rPr lang="en-US" sz="1400" dirty="0">
                <a:latin typeface="Arial" panose="020B0604020202020204" pitchFamily="34" charset="0"/>
                <a:ea typeface="+mj-ea"/>
                <a:cs typeface="Arial" panose="020B0604020202020204" pitchFamily="34" charset="0"/>
              </a:rPr>
              <a:t> v </a:t>
            </a:r>
            <a:r>
              <a:rPr lang="en-US" sz="1400" dirty="0" err="1">
                <a:latin typeface="Arial" panose="020B0604020202020204" pitchFamily="34" charset="0"/>
                <a:ea typeface="+mj-ea"/>
                <a:cs typeface="Arial" panose="020B0604020202020204" pitchFamily="34" charset="0"/>
              </a:rPr>
              <a:t>právních</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věcech</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jakož</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i</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vůči</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osobám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které</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plní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jejich</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úkoly</a:t>
            </a:r>
            <a:r>
              <a:rPr lang="en-US" sz="1400" dirty="0">
                <a:latin typeface="Arial" panose="020B0604020202020204" pitchFamily="34" charset="0"/>
                <a:ea typeface="+mj-ea"/>
                <a:cs typeface="Arial" panose="020B0604020202020204" pitchFamily="34" charset="0"/>
              </a:rPr>
              <a:t>, je </a:t>
            </a:r>
            <a:r>
              <a:rPr lang="en-US" sz="1400" dirty="0" err="1">
                <a:latin typeface="Arial" panose="020B0604020202020204" pitchFamily="34" charset="0"/>
                <a:ea typeface="+mj-ea"/>
                <a:cs typeface="Arial" panose="020B0604020202020204" pitchFamily="34" charset="0"/>
              </a:rPr>
              <a:t>advokát</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povinen</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zachovávat</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náležitou</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úctu</a:t>
            </a:r>
            <a:r>
              <a:rPr lang="en-US" sz="1400" dirty="0">
                <a:latin typeface="Arial" panose="020B0604020202020204" pitchFamily="34" charset="0"/>
                <a:ea typeface="+mj-ea"/>
                <a:cs typeface="Arial" panose="020B0604020202020204" pitchFamily="34" charset="0"/>
              </a:rPr>
              <a:t> a </a:t>
            </a:r>
            <a:r>
              <a:rPr lang="en-US" sz="1400" dirty="0" err="1">
                <a:latin typeface="Arial" panose="020B0604020202020204" pitchFamily="34" charset="0"/>
                <a:ea typeface="+mj-ea"/>
                <a:cs typeface="Arial" panose="020B0604020202020204" pitchFamily="34" charset="0"/>
              </a:rPr>
              <a:t>zdvořilost</a:t>
            </a:r>
            <a:r>
              <a:rPr lang="en-US" sz="1400" dirty="0">
                <a:latin typeface="Arial" panose="020B0604020202020204" pitchFamily="34" charset="0"/>
                <a:ea typeface="+mj-ea"/>
                <a:cs typeface="Arial" panose="020B0604020202020204" pitchFamily="34" charset="0"/>
              </a:rPr>
              <a:t>.	</a:t>
            </a:r>
          </a:p>
          <a:p>
            <a:pPr marL="0" indent="0">
              <a:lnSpc>
                <a:spcPct val="90000"/>
              </a:lnSpc>
              <a:spcBef>
                <a:spcPts val="1000"/>
              </a:spcBef>
              <a:buClr>
                <a:schemeClr val="bg2">
                  <a:lumMod val="40000"/>
                  <a:lumOff val="60000"/>
                </a:schemeClr>
              </a:buClr>
              <a:buSzPct val="80000"/>
              <a:buFont typeface="Wingdings 3" charset="2"/>
              <a:buChar char=""/>
            </a:pPr>
            <a:r>
              <a:rPr lang="en-US" sz="1400" dirty="0">
                <a:latin typeface="Arial" panose="020B0604020202020204" pitchFamily="34" charset="0"/>
                <a:ea typeface="+mj-ea"/>
                <a:cs typeface="Arial" panose="020B0604020202020204" pitchFamily="34" charset="0"/>
              </a:rPr>
              <a:t>2) </a:t>
            </a:r>
            <a:r>
              <a:rPr lang="en-US" sz="1400" dirty="0" err="1">
                <a:latin typeface="Arial" panose="020B0604020202020204" pitchFamily="34" charset="0"/>
                <a:ea typeface="+mj-ea"/>
                <a:cs typeface="Arial" panose="020B0604020202020204" pitchFamily="34" charset="0"/>
              </a:rPr>
              <a:t>Advokát</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nesmí</a:t>
            </a:r>
            <a:r>
              <a:rPr lang="en-US" sz="1400" dirty="0">
                <a:latin typeface="Arial" panose="020B0604020202020204" pitchFamily="34" charset="0"/>
                <a:ea typeface="+mj-ea"/>
                <a:cs typeface="Arial" panose="020B0604020202020204" pitchFamily="34" charset="0"/>
              </a:rPr>
              <a:t> v </a:t>
            </a:r>
            <a:r>
              <a:rPr lang="en-US" sz="1400" dirty="0" err="1">
                <a:latin typeface="Arial" panose="020B0604020202020204" pitchFamily="34" charset="0"/>
                <a:ea typeface="+mj-ea"/>
                <a:cs typeface="Arial" panose="020B0604020202020204" pitchFamily="34" charset="0"/>
              </a:rPr>
              <a:t>řízení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uvádět</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údaje</a:t>
            </a:r>
            <a:r>
              <a:rPr lang="en-US" sz="1400" dirty="0">
                <a:latin typeface="Arial" panose="020B0604020202020204" pitchFamily="34" charset="0"/>
                <a:ea typeface="+mj-ea"/>
                <a:cs typeface="Arial" panose="020B0604020202020204" pitchFamily="34" charset="0"/>
              </a:rPr>
              <a:t>, ani </a:t>
            </a:r>
            <a:r>
              <a:rPr lang="en-US" sz="1400" dirty="0" err="1">
                <a:latin typeface="Arial" panose="020B0604020202020204" pitchFamily="34" charset="0"/>
                <a:ea typeface="+mj-ea"/>
                <a:cs typeface="Arial" panose="020B0604020202020204" pitchFamily="34" charset="0"/>
              </a:rPr>
              <a:t>navrhovat</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důkazy</a:t>
            </a:r>
            <a:r>
              <a:rPr lang="en-US" sz="1400" dirty="0">
                <a:latin typeface="Arial" panose="020B0604020202020204" pitchFamily="34" charset="0"/>
                <a:ea typeface="+mj-ea"/>
                <a:cs typeface="Arial" panose="020B0604020202020204" pitchFamily="34" charset="0"/>
              </a:rPr>
              <a:t>, o </a:t>
            </a:r>
            <a:r>
              <a:rPr lang="en-US" sz="1400" dirty="0" err="1">
                <a:latin typeface="Arial" panose="020B0604020202020204" pitchFamily="34" charset="0"/>
                <a:ea typeface="+mj-ea"/>
                <a:cs typeface="Arial" panose="020B0604020202020204" pitchFamily="34" charset="0"/>
              </a:rPr>
              <a:t>nichž</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ví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že</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jsou</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nepravdivé</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nebo</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klamavé</a:t>
            </a:r>
            <a:r>
              <a:rPr lang="en-US" sz="1400" dirty="0">
                <a:latin typeface="Arial" panose="020B0604020202020204" pitchFamily="34" charset="0"/>
                <a:ea typeface="+mj-ea"/>
                <a:cs typeface="Arial" panose="020B0604020202020204" pitchFamily="34" charset="0"/>
              </a:rPr>
              <a:t>, a to ani </a:t>
            </a:r>
            <a:r>
              <a:rPr lang="en-US" sz="1400" dirty="0" err="1">
                <a:latin typeface="Arial" panose="020B0604020202020204" pitchFamily="34" charset="0"/>
                <a:ea typeface="+mj-ea"/>
                <a:cs typeface="Arial" panose="020B0604020202020204" pitchFamily="34" charset="0"/>
              </a:rPr>
              <a:t>na</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příkaz</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klienta</a:t>
            </a:r>
            <a:r>
              <a:rPr lang="en-US" sz="1400" dirty="0">
                <a:latin typeface="Arial" panose="020B0604020202020204" pitchFamily="34" charset="0"/>
                <a:ea typeface="+mj-ea"/>
                <a:cs typeface="Arial" panose="020B0604020202020204" pitchFamily="34" charset="0"/>
              </a:rPr>
              <a:t>.</a:t>
            </a:r>
          </a:p>
          <a:p>
            <a:pPr marL="0" indent="0">
              <a:lnSpc>
                <a:spcPct val="90000"/>
              </a:lnSpc>
              <a:spcBef>
                <a:spcPts val="1000"/>
              </a:spcBef>
              <a:buClr>
                <a:schemeClr val="bg2">
                  <a:lumMod val="40000"/>
                  <a:lumOff val="60000"/>
                </a:schemeClr>
              </a:buClr>
              <a:buSzPct val="80000"/>
              <a:buFont typeface="Wingdings 3" charset="2"/>
              <a:buChar char=""/>
            </a:pPr>
            <a:r>
              <a:rPr lang="en-US" sz="1400" dirty="0">
                <a:latin typeface="Arial" panose="020B0604020202020204" pitchFamily="34" charset="0"/>
                <a:ea typeface="+mj-ea"/>
                <a:cs typeface="Arial" panose="020B0604020202020204" pitchFamily="34" charset="0"/>
              </a:rPr>
              <a:t>3) </a:t>
            </a:r>
            <a:r>
              <a:rPr lang="en-US" sz="1400" dirty="0" err="1">
                <a:latin typeface="Arial" panose="020B0604020202020204" pitchFamily="34" charset="0"/>
                <a:ea typeface="+mj-ea"/>
                <a:cs typeface="Arial" panose="020B0604020202020204" pitchFamily="34" charset="0"/>
              </a:rPr>
              <a:t>Advokát</a:t>
            </a:r>
            <a:r>
              <a:rPr lang="en-US" sz="1400" dirty="0">
                <a:latin typeface="Arial" panose="020B0604020202020204" pitchFamily="34" charset="0"/>
                <a:ea typeface="+mj-ea"/>
                <a:cs typeface="Arial" panose="020B0604020202020204" pitchFamily="34" charset="0"/>
              </a:rPr>
              <a:t> je </a:t>
            </a:r>
            <a:r>
              <a:rPr lang="en-US" sz="1400" dirty="0" err="1">
                <a:latin typeface="Arial" panose="020B0604020202020204" pitchFamily="34" charset="0"/>
                <a:ea typeface="+mj-ea"/>
                <a:cs typeface="Arial" panose="020B0604020202020204" pitchFamily="34" charset="0"/>
              </a:rPr>
              <a:t>povinen</a:t>
            </a:r>
            <a:r>
              <a:rPr lang="en-US" sz="1400" dirty="0">
                <a:latin typeface="Arial" panose="020B0604020202020204" pitchFamily="34" charset="0"/>
                <a:ea typeface="+mj-ea"/>
                <a:cs typeface="Arial" panose="020B0604020202020204" pitchFamily="34" charset="0"/>
              </a:rPr>
              <a:t> v </a:t>
            </a:r>
            <a:r>
              <a:rPr lang="en-US" sz="1400" dirty="0" err="1">
                <a:latin typeface="Arial" panose="020B0604020202020204" pitchFamily="34" charset="0"/>
                <a:ea typeface="+mj-ea"/>
                <a:cs typeface="Arial" panose="020B0604020202020204" pitchFamily="34" charset="0"/>
              </a:rPr>
              <a:t>řízení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jednat</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poctivě</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respektovat</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zákonná</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práva</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ostatních</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účastníků</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řízení</a:t>
            </a:r>
            <a:r>
              <a:rPr lang="en-US" sz="1400" dirty="0">
                <a:latin typeface="Arial" panose="020B0604020202020204" pitchFamily="34" charset="0"/>
                <a:ea typeface="+mj-ea"/>
                <a:cs typeface="Arial" panose="020B0604020202020204" pitchFamily="34" charset="0"/>
              </a:rPr>
              <a:t> a </a:t>
            </a:r>
            <a:r>
              <a:rPr lang="en-US" sz="1400" dirty="0" err="1">
                <a:latin typeface="Arial" panose="020B0604020202020204" pitchFamily="34" charset="0"/>
                <a:ea typeface="+mj-ea"/>
                <a:cs typeface="Arial" panose="020B0604020202020204" pitchFamily="34" charset="0"/>
              </a:rPr>
              <a:t>chovat</a:t>
            </a:r>
            <a:r>
              <a:rPr lang="en-US" sz="1400" dirty="0">
                <a:latin typeface="Arial" panose="020B0604020202020204" pitchFamily="34" charset="0"/>
                <a:ea typeface="+mj-ea"/>
                <a:cs typeface="Arial" panose="020B0604020202020204" pitchFamily="34" charset="0"/>
              </a:rPr>
              <a:t> se k nim </a:t>
            </a:r>
            <a:r>
              <a:rPr lang="en-US" sz="1400" dirty="0" err="1">
                <a:latin typeface="Arial" panose="020B0604020202020204" pitchFamily="34" charset="0"/>
                <a:ea typeface="+mj-ea"/>
                <a:cs typeface="Arial" panose="020B0604020202020204" pitchFamily="34" charset="0"/>
              </a:rPr>
              <a:t>i</a:t>
            </a:r>
            <a:r>
              <a:rPr lang="en-US" sz="1400" dirty="0">
                <a:latin typeface="Arial" panose="020B0604020202020204" pitchFamily="34" charset="0"/>
                <a:ea typeface="+mj-ea"/>
                <a:cs typeface="Arial" panose="020B0604020202020204" pitchFamily="34" charset="0"/>
              </a:rPr>
              <a:t> k </a:t>
            </a:r>
            <a:r>
              <a:rPr lang="en-US" sz="1400" dirty="0" err="1">
                <a:latin typeface="Arial" panose="020B0604020202020204" pitchFamily="34" charset="0"/>
                <a:ea typeface="+mj-ea"/>
                <a:cs typeface="Arial" panose="020B0604020202020204" pitchFamily="34" charset="0"/>
              </a:rPr>
              <a:t>ostatním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osobám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zúčastněným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na</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řízení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tak</a:t>
            </a:r>
            <a:r>
              <a:rPr lang="en-US" sz="1400" dirty="0">
                <a:latin typeface="Arial" panose="020B0604020202020204" pitchFamily="34" charset="0"/>
                <a:ea typeface="+mj-ea"/>
                <a:cs typeface="Arial" panose="020B0604020202020204" pitchFamily="34" charset="0"/>
              </a:rPr>
              <a:t>, aby </a:t>
            </a:r>
            <a:r>
              <a:rPr lang="en-US" sz="1400" dirty="0" err="1">
                <a:latin typeface="Arial" panose="020B0604020202020204" pitchFamily="34" charset="0"/>
                <a:ea typeface="+mj-ea"/>
                <a:cs typeface="Arial" panose="020B0604020202020204" pitchFamily="34" charset="0"/>
              </a:rPr>
              <a:t>nebyla</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snižována</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jejich</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důstojnost</a:t>
            </a:r>
            <a:r>
              <a:rPr lang="en-US" sz="1400" dirty="0">
                <a:latin typeface="Arial" panose="020B0604020202020204" pitchFamily="34" charset="0"/>
                <a:ea typeface="+mj-ea"/>
                <a:cs typeface="Arial" panose="020B0604020202020204" pitchFamily="34" charset="0"/>
              </a:rPr>
              <a:t> ani </a:t>
            </a:r>
            <a:r>
              <a:rPr lang="en-US" sz="1400" dirty="0" err="1">
                <a:latin typeface="Arial" panose="020B0604020202020204" pitchFamily="34" charset="0"/>
                <a:ea typeface="+mj-ea"/>
                <a:cs typeface="Arial" panose="020B0604020202020204" pitchFamily="34" charset="0"/>
              </a:rPr>
              <a:t>důstojnost</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advokátního</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stavu</a:t>
            </a:r>
            <a:r>
              <a:rPr lang="en-US" sz="1400" dirty="0">
                <a:latin typeface="Arial" panose="020B0604020202020204" pitchFamily="34" charset="0"/>
                <a:ea typeface="+mj-ea"/>
                <a:cs typeface="Arial" panose="020B0604020202020204" pitchFamily="34" charset="0"/>
              </a:rPr>
              <a:t>. V </a:t>
            </a:r>
            <a:r>
              <a:rPr lang="en-US" sz="1400" dirty="0" err="1">
                <a:latin typeface="Arial" panose="020B0604020202020204" pitchFamily="34" charset="0"/>
                <a:ea typeface="+mj-ea"/>
                <a:cs typeface="Arial" panose="020B0604020202020204" pitchFamily="34" charset="0"/>
              </a:rPr>
              <a:t>takových</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věcech</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nesmí</a:t>
            </a:r>
            <a:r>
              <a:rPr lang="en-US" sz="1400" dirty="0">
                <a:latin typeface="Arial" panose="020B0604020202020204" pitchFamily="34" charset="0"/>
                <a:ea typeface="+mj-ea"/>
                <a:cs typeface="Arial" panose="020B0604020202020204" pitchFamily="34" charset="0"/>
              </a:rPr>
              <a:t> za </a:t>
            </a:r>
            <a:r>
              <a:rPr lang="en-US" sz="1400" dirty="0" err="1">
                <a:latin typeface="Arial" panose="020B0604020202020204" pitchFamily="34" charset="0"/>
                <a:ea typeface="+mj-ea"/>
                <a:cs typeface="Arial" panose="020B0604020202020204" pitchFamily="34" charset="0"/>
              </a:rPr>
              <a:t>nepřítomnosti</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popřípadě</a:t>
            </a:r>
            <a:r>
              <a:rPr lang="en-US" sz="1400" dirty="0">
                <a:latin typeface="Arial" panose="020B0604020202020204" pitchFamily="34" charset="0"/>
                <a:ea typeface="+mj-ea"/>
                <a:cs typeface="Arial" panose="020B0604020202020204" pitchFamily="34" charset="0"/>
              </a:rPr>
              <a:t> bez </a:t>
            </a:r>
            <a:r>
              <a:rPr lang="en-US" sz="1400" dirty="0" err="1">
                <a:latin typeface="Arial" panose="020B0604020202020204" pitchFamily="34" charset="0"/>
                <a:ea typeface="+mj-ea"/>
                <a:cs typeface="Arial" panose="020B0604020202020204" pitchFamily="34" charset="0"/>
              </a:rPr>
              <a:t>vědomí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advokáta</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druhé</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strany</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nebo</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této</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strany</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není</a:t>
            </a:r>
            <a:r>
              <a:rPr lang="en-US" sz="1400" dirty="0">
                <a:latin typeface="Arial" panose="020B0604020202020204" pitchFamily="34" charset="0"/>
                <a:ea typeface="+mj-ea"/>
                <a:cs typeface="Arial" panose="020B0604020202020204" pitchFamily="34" charset="0"/>
              </a:rPr>
              <a:t>-li </a:t>
            </a:r>
            <a:r>
              <a:rPr lang="en-US" sz="1400" dirty="0" err="1">
                <a:latin typeface="Arial" panose="020B0604020202020204" pitchFamily="34" charset="0"/>
                <a:ea typeface="+mj-ea"/>
                <a:cs typeface="Arial" panose="020B0604020202020204" pitchFamily="34" charset="0"/>
              </a:rPr>
              <a:t>advokátem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zastoupena</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jednat</a:t>
            </a:r>
            <a:r>
              <a:rPr lang="en-US" sz="1400" dirty="0">
                <a:latin typeface="Arial" panose="020B0604020202020204" pitchFamily="34" charset="0"/>
                <a:ea typeface="+mj-ea"/>
                <a:cs typeface="Arial" panose="020B0604020202020204" pitchFamily="34" charset="0"/>
              </a:rPr>
              <a:t> s </a:t>
            </a:r>
            <a:r>
              <a:rPr lang="en-US" sz="1400" dirty="0" err="1">
                <a:latin typeface="Arial" panose="020B0604020202020204" pitchFamily="34" charset="0"/>
                <a:ea typeface="+mj-ea"/>
                <a:cs typeface="Arial" panose="020B0604020202020204" pitchFamily="34" charset="0"/>
              </a:rPr>
              <a:t>osobami</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které</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plní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úkoly</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soudů</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nebo</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jiných</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orgánů</a:t>
            </a:r>
            <a:r>
              <a:rPr lang="en-US" sz="1400" dirty="0">
                <a:latin typeface="Arial" panose="020B0604020202020204" pitchFamily="34" charset="0"/>
                <a:ea typeface="+mj-ea"/>
                <a:cs typeface="Arial" panose="020B0604020202020204" pitchFamily="34" charset="0"/>
              </a:rPr>
              <a:t>, a </a:t>
            </a:r>
            <a:r>
              <a:rPr lang="en-US" sz="1400" dirty="0" err="1">
                <a:latin typeface="Arial" panose="020B0604020202020204" pitchFamily="34" charset="0"/>
                <a:ea typeface="+mj-ea"/>
                <a:cs typeface="Arial" panose="020B0604020202020204" pitchFamily="34" charset="0"/>
              </a:rPr>
              <a:t>předávat</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jim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písemnosti</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ledaže</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takový</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postup</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procesní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předpisy</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dovolují</a:t>
            </a:r>
            <a:r>
              <a:rPr lang="en-US" sz="1400" dirty="0">
                <a:latin typeface="Arial" panose="020B0604020202020204" pitchFamily="34" charset="0"/>
                <a:ea typeface="+mj-ea"/>
                <a:cs typeface="Arial" panose="020B0604020202020204" pitchFamily="34" charset="0"/>
              </a:rPr>
              <a:t>.</a:t>
            </a:r>
          </a:p>
          <a:p>
            <a:pPr marL="0" indent="0">
              <a:lnSpc>
                <a:spcPct val="90000"/>
              </a:lnSpc>
              <a:spcBef>
                <a:spcPts val="1000"/>
              </a:spcBef>
              <a:buClr>
                <a:schemeClr val="bg2">
                  <a:lumMod val="40000"/>
                  <a:lumOff val="60000"/>
                </a:schemeClr>
              </a:buClr>
              <a:buSzPct val="80000"/>
              <a:buFont typeface="Wingdings 3" charset="2"/>
              <a:buChar char=""/>
            </a:pPr>
            <a:r>
              <a:rPr lang="en-US" sz="1400" dirty="0">
                <a:latin typeface="Arial" panose="020B0604020202020204" pitchFamily="34" charset="0"/>
                <a:ea typeface="+mj-ea"/>
                <a:cs typeface="Arial" panose="020B0604020202020204" pitchFamily="34" charset="0"/>
              </a:rPr>
              <a:t>4) </a:t>
            </a:r>
            <a:r>
              <a:rPr lang="en-US" sz="1400" dirty="0" err="1">
                <a:latin typeface="Arial" panose="020B0604020202020204" pitchFamily="34" charset="0"/>
                <a:ea typeface="+mj-ea"/>
                <a:cs typeface="Arial" panose="020B0604020202020204" pitchFamily="34" charset="0"/>
              </a:rPr>
              <a:t>Jsou</a:t>
            </a:r>
            <a:r>
              <a:rPr lang="en-US" sz="1400" dirty="0">
                <a:latin typeface="Arial" panose="020B0604020202020204" pitchFamily="34" charset="0"/>
                <a:ea typeface="+mj-ea"/>
                <a:cs typeface="Arial" panose="020B0604020202020204" pitchFamily="34" charset="0"/>
              </a:rPr>
              <a:t>-li pro </a:t>
            </a:r>
            <a:r>
              <a:rPr lang="en-US" sz="1400" dirty="0" err="1">
                <a:latin typeface="Arial" panose="020B0604020202020204" pitchFamily="34" charset="0"/>
                <a:ea typeface="+mj-ea"/>
                <a:cs typeface="Arial" panose="020B0604020202020204" pitchFamily="34" charset="0"/>
              </a:rPr>
              <a:t>jednání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před</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soudem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nebo</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jiným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orgánem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stanovena</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nebo</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obvyklá</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zvláštní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pravidla</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chování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například</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pokud</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jde</a:t>
            </a:r>
            <a:r>
              <a:rPr lang="en-US" sz="1400" dirty="0">
                <a:latin typeface="Arial" panose="020B0604020202020204" pitchFamily="34" charset="0"/>
                <a:ea typeface="+mj-ea"/>
                <a:cs typeface="Arial" panose="020B0604020202020204" pitchFamily="34" charset="0"/>
              </a:rPr>
              <a:t> o </a:t>
            </a:r>
            <a:r>
              <a:rPr lang="en-US" sz="1400" dirty="0" err="1">
                <a:latin typeface="Arial" panose="020B0604020202020204" pitchFamily="34" charset="0"/>
                <a:ea typeface="+mj-ea"/>
                <a:cs typeface="Arial" panose="020B0604020202020204" pitchFamily="34" charset="0"/>
              </a:rPr>
              <a:t>oslovování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úřední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oděv</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udělování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slova</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vykazování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místa</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apod</a:t>
            </a:r>
            <a:r>
              <a:rPr lang="en-US" sz="1400" dirty="0">
                <a:latin typeface="Arial" panose="020B0604020202020204" pitchFamily="34" charset="0"/>
                <a:ea typeface="+mj-ea"/>
                <a:cs typeface="Arial" panose="020B0604020202020204" pitchFamily="34" charset="0"/>
              </a:rPr>
              <a:t>., je </a:t>
            </a:r>
            <a:r>
              <a:rPr lang="en-US" sz="1400" dirty="0" err="1">
                <a:latin typeface="Arial" panose="020B0604020202020204" pitchFamily="34" charset="0"/>
                <a:ea typeface="+mj-ea"/>
                <a:cs typeface="Arial" panose="020B0604020202020204" pitchFamily="34" charset="0"/>
              </a:rPr>
              <a:t>advokát</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povinen</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tato</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pravidla</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dodržovat</a:t>
            </a:r>
            <a:r>
              <a:rPr lang="en-US" sz="1400" dirty="0">
                <a:latin typeface="Arial" panose="020B0604020202020204" pitchFamily="34" charset="0"/>
                <a:ea typeface="+mj-ea"/>
                <a:cs typeface="Arial" panose="020B0604020202020204" pitchFamily="34" charset="0"/>
              </a:rPr>
              <a:t>.</a:t>
            </a:r>
          </a:p>
          <a:p>
            <a:pPr marL="0" indent="0">
              <a:lnSpc>
                <a:spcPct val="90000"/>
              </a:lnSpc>
              <a:spcBef>
                <a:spcPts val="1000"/>
              </a:spcBef>
              <a:buClr>
                <a:schemeClr val="bg2">
                  <a:lumMod val="40000"/>
                  <a:lumOff val="60000"/>
                </a:schemeClr>
              </a:buClr>
              <a:buSzPct val="80000"/>
              <a:buFont typeface="Wingdings 3" charset="2"/>
              <a:buChar char=""/>
            </a:pPr>
            <a:r>
              <a:rPr lang="en-US" sz="1400" dirty="0">
                <a:latin typeface="Arial" panose="020B0604020202020204" pitchFamily="34" charset="0"/>
                <a:ea typeface="+mj-ea"/>
                <a:cs typeface="Arial" panose="020B0604020202020204" pitchFamily="34" charset="0"/>
              </a:rPr>
              <a:t>5) </a:t>
            </a:r>
            <a:r>
              <a:rPr lang="en-US" sz="1400" dirty="0" err="1">
                <a:latin typeface="Arial" panose="020B0604020202020204" pitchFamily="34" charset="0"/>
                <a:ea typeface="+mj-ea"/>
                <a:cs typeface="Arial" panose="020B0604020202020204" pitchFamily="34" charset="0"/>
              </a:rPr>
              <a:t>Advokát</a:t>
            </a:r>
            <a:r>
              <a:rPr lang="en-US" sz="1400" dirty="0">
                <a:latin typeface="Arial" panose="020B0604020202020204" pitchFamily="34" charset="0"/>
                <a:ea typeface="+mj-ea"/>
                <a:cs typeface="Arial" panose="020B0604020202020204" pitchFamily="34" charset="0"/>
              </a:rPr>
              <a:t> je </a:t>
            </a:r>
            <a:r>
              <a:rPr lang="en-US" sz="1400" dirty="0" err="1">
                <a:latin typeface="Arial" panose="020B0604020202020204" pitchFamily="34" charset="0"/>
                <a:ea typeface="+mj-ea"/>
                <a:cs typeface="Arial" panose="020B0604020202020204" pitchFamily="34" charset="0"/>
              </a:rPr>
              <a:t>povinen</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užívat</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oděv</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který</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odpovídá</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povaze</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poskytovaných</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právních</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služeb</a:t>
            </a:r>
            <a:r>
              <a:rPr lang="en-US" sz="1400" dirty="0">
                <a:latin typeface="Arial" panose="020B0604020202020204" pitchFamily="34" charset="0"/>
                <a:ea typeface="+mj-ea"/>
                <a:cs typeface="Arial" panose="020B0604020202020204" pitchFamily="34" charset="0"/>
              </a:rPr>
              <a:t> a </a:t>
            </a:r>
            <a:r>
              <a:rPr lang="en-US" sz="1400" dirty="0" err="1">
                <a:latin typeface="Arial" panose="020B0604020202020204" pitchFamily="34" charset="0"/>
                <a:ea typeface="+mj-ea"/>
                <a:cs typeface="Arial" panose="020B0604020202020204" pitchFamily="34" charset="0"/>
              </a:rPr>
              <a:t>nesnižuje</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důstojnost</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advokátního</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stavu</a:t>
            </a:r>
            <a:r>
              <a:rPr lang="en-US" sz="1400" dirty="0">
                <a:latin typeface="Arial" panose="020B0604020202020204" pitchFamily="34" charset="0"/>
                <a:ea typeface="+mj-ea"/>
                <a:cs typeface="Arial" panose="020B0604020202020204" pitchFamily="34" charset="0"/>
              </a:rPr>
              <a:t>; pro </a:t>
            </a:r>
            <a:r>
              <a:rPr lang="en-US" sz="1400" dirty="0" err="1">
                <a:latin typeface="Arial" panose="020B0604020202020204" pitchFamily="34" charset="0"/>
                <a:ea typeface="+mj-ea"/>
                <a:cs typeface="Arial" panose="020B0604020202020204" pitchFamily="34" charset="0"/>
              </a:rPr>
              <a:t>jednání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před</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soudem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nebo</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jiným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orgánem</a:t>
            </a:r>
            <a:r>
              <a:rPr lang="en-US" sz="1400" dirty="0">
                <a:latin typeface="Arial" panose="020B0604020202020204" pitchFamily="34" charset="0"/>
                <a:ea typeface="+mj-ea"/>
                <a:cs typeface="Arial" panose="020B0604020202020204" pitchFamily="34" charset="0"/>
              </a:rPr>
              <a:t> se </a:t>
            </a:r>
            <a:r>
              <a:rPr lang="en-US" sz="1400" dirty="0" err="1">
                <a:latin typeface="Arial" panose="020B0604020202020204" pitchFamily="34" charset="0"/>
                <a:ea typeface="+mj-ea"/>
                <a:cs typeface="Arial" panose="020B0604020202020204" pitchFamily="34" charset="0"/>
              </a:rPr>
              <a:t>tímto</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oděvem</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rozumí</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společenský</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oděv</a:t>
            </a:r>
            <a:r>
              <a:rPr lang="en-US" sz="1400" dirty="0">
                <a:latin typeface="Arial" panose="020B0604020202020204" pitchFamily="34" charset="0"/>
                <a:ea typeface="+mj-ea"/>
                <a:cs typeface="Arial" panose="020B0604020202020204" pitchFamily="34" charset="0"/>
              </a:rPr>
              <a:t>.</a:t>
            </a:r>
          </a:p>
          <a:p>
            <a:pPr marL="0" indent="0">
              <a:lnSpc>
                <a:spcPct val="90000"/>
              </a:lnSpc>
              <a:spcBef>
                <a:spcPts val="1000"/>
              </a:spcBef>
              <a:buClr>
                <a:schemeClr val="bg2">
                  <a:lumMod val="40000"/>
                  <a:lumOff val="60000"/>
                </a:schemeClr>
              </a:buClr>
              <a:buSzPct val="80000"/>
              <a:buFont typeface="Wingdings 3" charset="2"/>
              <a:buChar char=""/>
            </a:pP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Etického</a:t>
            </a:r>
            <a:r>
              <a:rPr lang="en-US" sz="1400" dirty="0">
                <a:latin typeface="Arial" panose="020B0604020202020204" pitchFamily="34" charset="0"/>
                <a:ea typeface="+mj-ea"/>
                <a:cs typeface="Arial" panose="020B0604020202020204" pitchFamily="34" charset="0"/>
              </a:rPr>
              <a:t> ko</a:t>
            </a:r>
            <a:r>
              <a:rPr lang="cs-CZ" sz="1400" dirty="0">
                <a:latin typeface="Arial" panose="020B0604020202020204" pitchFamily="34" charset="0"/>
                <a:ea typeface="+mj-ea"/>
                <a:cs typeface="Arial" panose="020B0604020202020204" pitchFamily="34" charset="0"/>
              </a:rPr>
              <a:t>d</a:t>
            </a:r>
            <a:r>
              <a:rPr lang="en-US" sz="1400" dirty="0" err="1">
                <a:latin typeface="Arial" panose="020B0604020202020204" pitchFamily="34" charset="0"/>
                <a:ea typeface="+mj-ea"/>
                <a:cs typeface="Arial" panose="020B0604020202020204" pitchFamily="34" charset="0"/>
              </a:rPr>
              <a:t>exu</a:t>
            </a:r>
            <a:r>
              <a:rPr lang="en-US" sz="1400" dirty="0">
                <a:latin typeface="Arial" panose="020B0604020202020204" pitchFamily="34" charset="0"/>
                <a:ea typeface="+mj-ea"/>
                <a:cs typeface="Arial" panose="020B0604020202020204" pitchFamily="34" charset="0"/>
              </a:rPr>
              <a:t>- </a:t>
            </a:r>
            <a:r>
              <a:rPr lang="en-US" sz="1400" dirty="0" err="1">
                <a:latin typeface="Arial" panose="020B0604020202020204" pitchFamily="34" charset="0"/>
                <a:ea typeface="+mj-ea"/>
                <a:cs typeface="Arial" panose="020B0604020202020204" pitchFamily="34" charset="0"/>
              </a:rPr>
              <a:t>čl</a:t>
            </a:r>
            <a:r>
              <a:rPr lang="en-US" sz="1400" dirty="0">
                <a:latin typeface="Arial" panose="020B0604020202020204" pitchFamily="34" charset="0"/>
                <a:ea typeface="+mj-ea"/>
                <a:cs typeface="Arial" panose="020B0604020202020204" pitchFamily="34" charset="0"/>
              </a:rPr>
              <a:t>. 1</a:t>
            </a:r>
          </a:p>
        </p:txBody>
      </p:sp>
    </p:spTree>
    <p:extLst>
      <p:ext uri="{BB962C8B-B14F-4D97-AF65-F5344CB8AC3E}">
        <p14:creationId xmlns:p14="http://schemas.microsoft.com/office/powerpoint/2010/main" val="314520210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F7AA9207-B32F-465E-8FF7-B15DF87C5AA4}"/>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b="0" i="0" kern="1200">
                <a:solidFill>
                  <a:srgbClr val="FFFFFF"/>
                </a:solidFill>
                <a:latin typeface="+mj-lt"/>
                <a:ea typeface="+mj-ea"/>
                <a:cs typeface="+mj-cs"/>
              </a:rPr>
              <a:t>Upevňování zákonnosti vs. zneužití procesních práv</a:t>
            </a:r>
          </a:p>
        </p:txBody>
      </p:sp>
      <p:sp>
        <p:nvSpPr>
          <p:cNvPr id="4" name="TextovéPole 3">
            <a:extLst>
              <a:ext uri="{FF2B5EF4-FFF2-40B4-BE49-F238E27FC236}">
                <a16:creationId xmlns:a16="http://schemas.microsoft.com/office/drawing/2014/main" id="{537E43DE-3AA7-487B-BF72-4768296F4259}"/>
              </a:ext>
            </a:extLst>
          </p:cNvPr>
          <p:cNvSpPr txBox="1"/>
          <p:nvPr/>
        </p:nvSpPr>
        <p:spPr>
          <a:xfrm>
            <a:off x="1103312" y="2763520"/>
            <a:ext cx="8946541" cy="348487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cs-CZ" dirty="0">
                <a:effectLst/>
                <a:latin typeface="Arial" panose="020B0604020202020204" pitchFamily="34" charset="0"/>
                <a:ea typeface="+mj-ea"/>
                <a:cs typeface="Arial" panose="020B0604020202020204" pitchFamily="34" charset="0"/>
              </a:rPr>
              <a:t>U</a:t>
            </a:r>
            <a:r>
              <a:rPr lang="en-US" dirty="0" err="1">
                <a:effectLst/>
                <a:latin typeface="Arial" panose="020B0604020202020204" pitchFamily="34" charset="0"/>
                <a:ea typeface="+mj-ea"/>
                <a:cs typeface="Arial" panose="020B0604020202020204" pitchFamily="34" charset="0"/>
              </a:rPr>
              <a:t>snesení</a:t>
            </a:r>
            <a:r>
              <a:rPr lang="en-US" dirty="0">
                <a:effectLst/>
                <a:latin typeface="Arial" panose="020B0604020202020204" pitchFamily="34" charset="0"/>
                <a:ea typeface="+mj-ea"/>
                <a:cs typeface="Arial" panose="020B0604020202020204" pitchFamily="34" charset="0"/>
              </a:rPr>
              <a:t> ze </a:t>
            </a:r>
            <a:r>
              <a:rPr lang="en-US" dirty="0" err="1">
                <a:effectLst/>
                <a:latin typeface="Arial" panose="020B0604020202020204" pitchFamily="34" charset="0"/>
                <a:ea typeface="+mj-ea"/>
                <a:cs typeface="Arial" panose="020B0604020202020204" pitchFamily="34" charset="0"/>
              </a:rPr>
              <a:t>dne</a:t>
            </a:r>
            <a:r>
              <a:rPr lang="en-US" dirty="0">
                <a:effectLst/>
                <a:latin typeface="Arial" panose="020B0604020202020204" pitchFamily="34" charset="0"/>
                <a:ea typeface="+mj-ea"/>
                <a:cs typeface="Arial" panose="020B0604020202020204" pitchFamily="34" charset="0"/>
              </a:rPr>
              <a:t> 27. 3. 2020, sp. </a:t>
            </a:r>
            <a:r>
              <a:rPr lang="en-US" dirty="0" err="1">
                <a:effectLst/>
                <a:latin typeface="Arial" panose="020B0604020202020204" pitchFamily="34" charset="0"/>
                <a:ea typeface="+mj-ea"/>
                <a:cs typeface="Arial" panose="020B0604020202020204" pitchFamily="34" charset="0"/>
              </a:rPr>
              <a:t>zn</a:t>
            </a:r>
            <a:r>
              <a:rPr lang="en-US" dirty="0">
                <a:effectLst/>
                <a:latin typeface="Arial" panose="020B0604020202020204" pitchFamily="34" charset="0"/>
                <a:ea typeface="+mj-ea"/>
                <a:cs typeface="Arial" panose="020B0604020202020204" pitchFamily="34" charset="0"/>
              </a:rPr>
              <a:t>. </a:t>
            </a:r>
            <a:r>
              <a:rPr lang="en-US" b="1" dirty="0">
                <a:effectLst/>
                <a:latin typeface="Arial" panose="020B0604020202020204" pitchFamily="34" charset="0"/>
                <a:ea typeface="+mj-ea"/>
                <a:cs typeface="Arial" panose="020B0604020202020204" pitchFamily="34" charset="0"/>
              </a:rPr>
              <a:t>23 </a:t>
            </a:r>
            <a:r>
              <a:rPr lang="en-US" b="1" dirty="0" err="1">
                <a:effectLst/>
                <a:latin typeface="Arial" panose="020B0604020202020204" pitchFamily="34" charset="0"/>
                <a:ea typeface="+mj-ea"/>
                <a:cs typeface="Arial" panose="020B0604020202020204" pitchFamily="34" charset="0"/>
              </a:rPr>
              <a:t>Cdo</a:t>
            </a:r>
            <a:r>
              <a:rPr lang="en-US" b="1" dirty="0">
                <a:effectLst/>
                <a:latin typeface="Arial" panose="020B0604020202020204" pitchFamily="34" charset="0"/>
                <a:ea typeface="+mj-ea"/>
                <a:cs typeface="Arial" panose="020B0604020202020204" pitchFamily="34" charset="0"/>
              </a:rPr>
              <a:t> 653/2020 </a:t>
            </a:r>
            <a:r>
              <a:rPr lang="en-US" dirty="0">
                <a:effectLst/>
                <a:latin typeface="Arial" panose="020B0604020202020204" pitchFamily="34" charset="0"/>
                <a:ea typeface="+mj-ea"/>
                <a:cs typeface="Arial" panose="020B0604020202020204" pitchFamily="34" charset="0"/>
              </a:rPr>
              <a:t>a </a:t>
            </a:r>
            <a:r>
              <a:rPr lang="en-US" dirty="0" err="1">
                <a:effectLst/>
                <a:latin typeface="Arial" panose="020B0604020202020204" pitchFamily="34" charset="0"/>
                <a:ea typeface="+mj-ea"/>
                <a:cs typeface="Arial" panose="020B0604020202020204" pitchFamily="34" charset="0"/>
              </a:rPr>
              <a:t>usnesení</a:t>
            </a:r>
            <a:r>
              <a:rPr lang="en-US" dirty="0">
                <a:effectLst/>
                <a:latin typeface="Arial" panose="020B0604020202020204" pitchFamily="34" charset="0"/>
                <a:ea typeface="+mj-ea"/>
                <a:cs typeface="Arial" panose="020B0604020202020204" pitchFamily="34" charset="0"/>
              </a:rPr>
              <a:t> ze </a:t>
            </a:r>
            <a:r>
              <a:rPr lang="en-US" dirty="0" err="1">
                <a:effectLst/>
                <a:latin typeface="Arial" panose="020B0604020202020204" pitchFamily="34" charset="0"/>
                <a:ea typeface="+mj-ea"/>
                <a:cs typeface="Arial" panose="020B0604020202020204" pitchFamily="34" charset="0"/>
              </a:rPr>
              <a:t>dne</a:t>
            </a:r>
            <a:r>
              <a:rPr lang="en-US" dirty="0">
                <a:effectLst/>
                <a:latin typeface="Arial" panose="020B0604020202020204" pitchFamily="34" charset="0"/>
                <a:ea typeface="+mj-ea"/>
                <a:cs typeface="Arial" panose="020B0604020202020204" pitchFamily="34" charset="0"/>
              </a:rPr>
              <a:t> 30. 11. 2020, sp. </a:t>
            </a:r>
            <a:r>
              <a:rPr lang="en-US" dirty="0" err="1">
                <a:effectLst/>
                <a:latin typeface="Arial" panose="020B0604020202020204" pitchFamily="34" charset="0"/>
                <a:ea typeface="+mj-ea"/>
                <a:cs typeface="Arial" panose="020B0604020202020204" pitchFamily="34" charset="0"/>
              </a:rPr>
              <a:t>zn</a:t>
            </a:r>
            <a:r>
              <a:rPr lang="en-US" dirty="0">
                <a:effectLst/>
                <a:latin typeface="Arial" panose="020B0604020202020204" pitchFamily="34" charset="0"/>
                <a:ea typeface="+mj-ea"/>
                <a:cs typeface="Arial" panose="020B0604020202020204" pitchFamily="34" charset="0"/>
              </a:rPr>
              <a:t>. </a:t>
            </a:r>
            <a:r>
              <a:rPr lang="en-US" b="1" dirty="0">
                <a:effectLst/>
                <a:latin typeface="Arial" panose="020B0604020202020204" pitchFamily="34" charset="0"/>
                <a:ea typeface="+mj-ea"/>
                <a:cs typeface="Arial" panose="020B0604020202020204" pitchFamily="34" charset="0"/>
              </a:rPr>
              <a:t>23 </a:t>
            </a:r>
            <a:r>
              <a:rPr lang="en-US" b="1" dirty="0" err="1">
                <a:effectLst/>
                <a:latin typeface="Arial" panose="020B0604020202020204" pitchFamily="34" charset="0"/>
                <a:ea typeface="+mj-ea"/>
                <a:cs typeface="Arial" panose="020B0604020202020204" pitchFamily="34" charset="0"/>
              </a:rPr>
              <a:t>Cdo</a:t>
            </a:r>
            <a:r>
              <a:rPr lang="en-US" b="1" dirty="0">
                <a:effectLst/>
                <a:latin typeface="Arial" panose="020B0604020202020204" pitchFamily="34" charset="0"/>
                <a:ea typeface="+mj-ea"/>
                <a:cs typeface="Arial" panose="020B0604020202020204" pitchFamily="34" charset="0"/>
              </a:rPr>
              <a:t> 3354/2020</a:t>
            </a:r>
            <a:r>
              <a:rPr lang="en-US" dirty="0">
                <a:effectLst/>
                <a:latin typeface="Arial" panose="020B0604020202020204" pitchFamily="34" charset="0"/>
                <a:ea typeface="+mj-ea"/>
                <a:cs typeface="Arial" panose="020B0604020202020204" pitchFamily="34" charset="0"/>
              </a:rPr>
              <a:t>.</a:t>
            </a:r>
          </a:p>
          <a:p>
            <a:pPr>
              <a:spcBef>
                <a:spcPts val="1000"/>
              </a:spcBef>
              <a:buClr>
                <a:schemeClr val="bg2">
                  <a:lumMod val="40000"/>
                  <a:lumOff val="60000"/>
                </a:schemeClr>
              </a:buClr>
              <a:buSzPct val="80000"/>
              <a:buFont typeface="Wingdings 3" charset="2"/>
              <a:buChar char=""/>
            </a:pPr>
            <a:r>
              <a:rPr lang="en-US" dirty="0">
                <a:effectLst/>
                <a:latin typeface="Arial" panose="020B0604020202020204" pitchFamily="34" charset="0"/>
                <a:ea typeface="+mj-ea"/>
                <a:cs typeface="Arial" panose="020B0604020202020204" pitchFamily="34" charset="0"/>
              </a:rPr>
              <a:t>V </a:t>
            </a:r>
            <a:r>
              <a:rPr lang="en-US" dirty="0" err="1">
                <a:effectLst/>
                <a:latin typeface="Arial" panose="020B0604020202020204" pitchFamily="34" charset="0"/>
                <a:ea typeface="+mj-ea"/>
                <a:cs typeface="Arial" panose="020B0604020202020204" pitchFamily="34" charset="0"/>
              </a:rPr>
              <a:t>prvně</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jmenovaném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usnesení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Nejvyšší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a:t>
            </a:r>
            <a:r>
              <a:rPr lang="en-US" dirty="0">
                <a:effectLst/>
                <a:latin typeface="Arial" panose="020B0604020202020204" pitchFamily="34" charset="0"/>
                <a:ea typeface="+mj-ea"/>
                <a:cs typeface="Arial" panose="020B0604020202020204" pitchFamily="34" charset="0"/>
              </a:rPr>
              <a:t> k </a:t>
            </a:r>
            <a:r>
              <a:rPr lang="en-US" dirty="0" err="1">
                <a:effectLst/>
                <a:latin typeface="Arial" panose="020B0604020202020204" pitchFamily="34" charset="0"/>
                <a:ea typeface="+mj-ea"/>
                <a:cs typeface="Arial" panose="020B0604020202020204" pitchFamily="34" charset="0"/>
              </a:rPr>
              <a:t>dovolání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žalovaného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proti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vyhovujícímu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usnesení</a:t>
            </a:r>
            <a:r>
              <a:rPr lang="en-US" dirty="0">
                <a:effectLst/>
                <a:latin typeface="Arial" panose="020B0604020202020204" pitchFamily="34" charset="0"/>
                <a:ea typeface="+mj-ea"/>
                <a:cs typeface="Arial" panose="020B0604020202020204" pitchFamily="34" charset="0"/>
              </a:rPr>
              <a:t> o </a:t>
            </a:r>
            <a:r>
              <a:rPr lang="en-US" dirty="0" err="1">
                <a:effectLst/>
                <a:latin typeface="Arial" panose="020B0604020202020204" pitchFamily="34" charset="0"/>
                <a:ea typeface="+mj-ea"/>
                <a:cs typeface="Arial" panose="020B0604020202020204" pitchFamily="34" charset="0"/>
              </a:rPr>
              <a:t>návrhu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dle</a:t>
            </a:r>
            <a:r>
              <a:rPr lang="en-US" dirty="0">
                <a:effectLst/>
                <a:latin typeface="Arial" panose="020B0604020202020204" pitchFamily="34" charset="0"/>
                <a:ea typeface="+mj-ea"/>
                <a:cs typeface="Arial" panose="020B0604020202020204" pitchFamily="34" charset="0"/>
              </a:rPr>
              <a:t> § 107a </a:t>
            </a:r>
            <a:r>
              <a:rPr lang="en-US" dirty="0" err="1">
                <a:effectLst/>
                <a:latin typeface="Arial" panose="020B0604020202020204" pitchFamily="34" charset="0"/>
                <a:ea typeface="+mj-ea"/>
                <a:cs typeface="Arial" panose="020B0604020202020204" pitchFamily="34" charset="0"/>
              </a:rPr>
              <a:t>o.s.ř</a:t>
            </a:r>
            <a:r>
              <a:rPr lang="en-US" dirty="0">
                <a:effectLst/>
                <a:latin typeface="Arial" panose="020B0604020202020204" pitchFamily="34" charset="0"/>
                <a:ea typeface="+mj-ea"/>
                <a:cs typeface="Arial" panose="020B0604020202020204" pitchFamily="34" charset="0"/>
              </a:rPr>
              <a:t>. toto </a:t>
            </a:r>
            <a:r>
              <a:rPr lang="en-US" dirty="0" err="1">
                <a:effectLst/>
                <a:latin typeface="Arial" panose="020B0604020202020204" pitchFamily="34" charset="0"/>
                <a:ea typeface="+mj-ea"/>
                <a:cs typeface="Arial" panose="020B0604020202020204" pitchFamily="34" charset="0"/>
              </a:rPr>
              <a:t>zrušil</a:t>
            </a:r>
            <a:r>
              <a:rPr lang="en-US" dirty="0">
                <a:effectLst/>
                <a:latin typeface="Arial" panose="020B0604020202020204" pitchFamily="34" charset="0"/>
                <a:ea typeface="+mj-ea"/>
                <a:cs typeface="Arial" panose="020B0604020202020204" pitchFamily="34" charset="0"/>
              </a:rPr>
              <a:t> a </a:t>
            </a:r>
            <a:r>
              <a:rPr lang="en-US" dirty="0" err="1">
                <a:effectLst/>
                <a:latin typeface="Arial" panose="020B0604020202020204" pitchFamily="34" charset="0"/>
                <a:ea typeface="+mj-ea"/>
                <a:cs typeface="Arial" panose="020B0604020202020204" pitchFamily="34" charset="0"/>
              </a:rPr>
              <a:t>potvrdil</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že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soudy</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jsou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povinny</a:t>
            </a:r>
            <a:r>
              <a:rPr lang="en-US" dirty="0">
                <a:effectLst/>
                <a:latin typeface="Arial" panose="020B0604020202020204" pitchFamily="34" charset="0"/>
                <a:ea typeface="+mj-ea"/>
                <a:cs typeface="Arial" panose="020B0604020202020204" pitchFamily="34" charset="0"/>
              </a:rPr>
              <a:t> v </a:t>
            </a:r>
            <a:r>
              <a:rPr lang="en-US" dirty="0" err="1">
                <a:effectLst/>
                <a:latin typeface="Arial" panose="020B0604020202020204" pitchFamily="34" charset="0"/>
                <a:ea typeface="+mj-ea"/>
                <a:cs typeface="Arial" panose="020B0604020202020204" pitchFamily="34" charset="0"/>
              </a:rPr>
              <a:t>rámci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rozhodování</a:t>
            </a:r>
            <a:r>
              <a:rPr lang="en-US" dirty="0">
                <a:effectLst/>
                <a:latin typeface="Arial" panose="020B0604020202020204" pitchFamily="34" charset="0"/>
                <a:ea typeface="+mj-ea"/>
                <a:cs typeface="Arial" panose="020B0604020202020204" pitchFamily="34" charset="0"/>
              </a:rPr>
              <a:t> o </a:t>
            </a:r>
            <a:r>
              <a:rPr lang="en-US" dirty="0" err="1">
                <a:effectLst/>
                <a:latin typeface="Arial" panose="020B0604020202020204" pitchFamily="34" charset="0"/>
                <a:ea typeface="+mj-ea"/>
                <a:cs typeface="Arial" panose="020B0604020202020204" pitchFamily="34" charset="0"/>
              </a:rPr>
              <a:t>návrhu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vstup</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účastníka</a:t>
            </a:r>
            <a:r>
              <a:rPr lang="en-US" dirty="0">
                <a:effectLst/>
                <a:latin typeface="Arial" panose="020B0604020202020204" pitchFamily="34" charset="0"/>
                <a:ea typeface="+mj-ea"/>
                <a:cs typeface="Arial" panose="020B0604020202020204" pitchFamily="34" charset="0"/>
              </a:rPr>
              <a:t> do </a:t>
            </a:r>
            <a:r>
              <a:rPr lang="en-US" dirty="0" err="1">
                <a:effectLst/>
                <a:latin typeface="Arial" panose="020B0604020202020204" pitchFamily="34" charset="0"/>
                <a:ea typeface="+mj-ea"/>
                <a:cs typeface="Arial" panose="020B0604020202020204" pitchFamily="34" charset="0"/>
              </a:rPr>
              <a:t>řízení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posoudit</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všechny</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jednotlivé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okolnosti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svém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souhrnu</a:t>
            </a:r>
            <a:r>
              <a:rPr lang="en-US" dirty="0">
                <a:effectLst/>
                <a:latin typeface="Arial" panose="020B0604020202020204" pitchFamily="34" charset="0"/>
                <a:ea typeface="+mj-ea"/>
                <a:cs typeface="Arial" panose="020B0604020202020204" pitchFamily="34" charset="0"/>
              </a:rPr>
              <a:t>, a to </a:t>
            </a:r>
            <a:r>
              <a:rPr lang="en-US" dirty="0" err="1">
                <a:effectLst/>
                <a:latin typeface="Arial" panose="020B0604020202020204" pitchFamily="34" charset="0"/>
                <a:ea typeface="+mj-ea"/>
                <a:cs typeface="Arial" panose="020B0604020202020204" pitchFamily="34" charset="0"/>
              </a:rPr>
              <a:t>včetně</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okolností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nepřímo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spjatých</a:t>
            </a:r>
            <a:r>
              <a:rPr lang="en-US" dirty="0">
                <a:effectLst/>
                <a:latin typeface="Arial" panose="020B0604020202020204" pitchFamily="34" charset="0"/>
                <a:ea typeface="+mj-ea"/>
                <a:cs typeface="Arial" panose="020B0604020202020204" pitchFamily="34" charset="0"/>
              </a:rPr>
              <a:t> s </a:t>
            </a:r>
            <a:r>
              <a:rPr lang="en-US" dirty="0" err="1">
                <a:effectLst/>
                <a:latin typeface="Arial" panose="020B0604020202020204" pitchFamily="34" charset="0"/>
                <a:ea typeface="+mj-ea"/>
                <a:cs typeface="Arial" panose="020B0604020202020204" pitchFamily="34" charset="0"/>
              </a:rPr>
              <a:t>podaným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návrhem</a:t>
            </a:r>
            <a:r>
              <a:rPr lang="en-US" dirty="0">
                <a:effectLst/>
                <a:latin typeface="Arial" panose="020B0604020202020204" pitchFamily="34" charset="0"/>
                <a:ea typeface="+mj-ea"/>
                <a:cs typeface="Arial" panose="020B0604020202020204" pitchFamily="34" charset="0"/>
              </a:rPr>
              <a:t>. V </a:t>
            </a:r>
            <a:r>
              <a:rPr lang="en-US" dirty="0" err="1">
                <a:effectLst/>
                <a:latin typeface="Arial" panose="020B0604020202020204" pitchFamily="34" charset="0"/>
                <a:ea typeface="+mj-ea"/>
                <a:cs typeface="Arial" panose="020B0604020202020204" pitchFamily="34" charset="0"/>
              </a:rPr>
              <a:t>navazujícím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usnesení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Nejvyšší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tentokrát</a:t>
            </a:r>
            <a:r>
              <a:rPr lang="en-US" dirty="0">
                <a:effectLst/>
                <a:latin typeface="Arial" panose="020B0604020202020204" pitchFamily="34" charset="0"/>
                <a:ea typeface="+mj-ea"/>
                <a:cs typeface="Arial" panose="020B0604020202020204" pitchFamily="34" charset="0"/>
              </a:rPr>
              <a:t> k </a:t>
            </a:r>
            <a:r>
              <a:rPr lang="en-US" dirty="0" err="1">
                <a:effectLst/>
                <a:latin typeface="Arial" panose="020B0604020202020204" pitchFamily="34" charset="0"/>
                <a:ea typeface="+mj-ea"/>
                <a:cs typeface="Arial" panose="020B0604020202020204" pitchFamily="34" charset="0"/>
              </a:rPr>
              <a:t>dovolání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žalobce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poté</a:t>
            </a:r>
            <a:r>
              <a:rPr lang="en-US" dirty="0">
                <a:effectLst/>
                <a:latin typeface="Arial" panose="020B0604020202020204" pitchFamily="34" charset="0"/>
                <a:ea typeface="+mj-ea"/>
                <a:cs typeface="Arial" panose="020B0604020202020204" pitchFamily="34" charset="0"/>
              </a:rPr>
              <a:t>, co </a:t>
            </a:r>
            <a:r>
              <a:rPr lang="en-US" dirty="0" err="1">
                <a:effectLst/>
                <a:latin typeface="Arial" panose="020B0604020202020204" pitchFamily="34" charset="0"/>
                <a:ea typeface="+mj-ea"/>
                <a:cs typeface="Arial" panose="020B0604020202020204" pitchFamily="34" charset="0"/>
              </a:rPr>
              <a:t>byl</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návrh</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dle</a:t>
            </a:r>
            <a:r>
              <a:rPr lang="en-US" dirty="0">
                <a:effectLst/>
                <a:latin typeface="Arial" panose="020B0604020202020204" pitchFamily="34" charset="0"/>
                <a:ea typeface="+mj-ea"/>
                <a:cs typeface="Arial" panose="020B0604020202020204" pitchFamily="34" charset="0"/>
              </a:rPr>
              <a:t> § 107a </a:t>
            </a:r>
            <a:r>
              <a:rPr lang="en-US" dirty="0" err="1">
                <a:effectLst/>
                <a:latin typeface="Arial" panose="020B0604020202020204" pitchFamily="34" charset="0"/>
                <a:ea typeface="+mj-ea"/>
                <a:cs typeface="Arial" panose="020B0604020202020204" pitchFamily="34" charset="0"/>
              </a:rPr>
              <a:t>o.s.ř</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zamítnut</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rozvedl</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poměrně</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kazuisticky</a:t>
            </a:r>
            <a:r>
              <a:rPr lang="en-US"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různé</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skutečnosti</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které</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jsou</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způsobilé</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dosáhnout</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intenzity</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zneužití</a:t>
            </a:r>
            <a:r>
              <a:rPr lang="en-US" b="1" dirty="0">
                <a:effectLst/>
                <a:latin typeface="Arial" panose="020B0604020202020204" pitchFamily="34" charset="0"/>
                <a:ea typeface="+mj-ea"/>
                <a:cs typeface="Arial" panose="020B0604020202020204" pitchFamily="34" charset="0"/>
              </a:rPr>
              <a:t> </a:t>
            </a:r>
            <a:r>
              <a:rPr lang="en-US" b="1" dirty="0" err="1">
                <a:effectLst/>
                <a:latin typeface="Arial" panose="020B0604020202020204" pitchFamily="34" charset="0"/>
                <a:ea typeface="+mj-ea"/>
                <a:cs typeface="Arial" panose="020B0604020202020204" pitchFamily="34" charset="0"/>
              </a:rPr>
              <a:t>práva</a:t>
            </a:r>
            <a:r>
              <a:rPr lang="en-US" b="1"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vedoucí</a:t>
            </a:r>
            <a:r>
              <a:rPr lang="en-US" dirty="0">
                <a:effectLst/>
                <a:latin typeface="Arial" panose="020B0604020202020204" pitchFamily="34" charset="0"/>
                <a:ea typeface="+mj-ea"/>
                <a:cs typeface="Arial" panose="020B0604020202020204" pitchFamily="34" charset="0"/>
              </a:rPr>
              <a:t> k </a:t>
            </a:r>
            <a:r>
              <a:rPr lang="en-US" dirty="0" err="1">
                <a:effectLst/>
                <a:latin typeface="Arial" panose="020B0604020202020204" pitchFamily="34" charset="0"/>
                <a:ea typeface="+mj-ea"/>
                <a:cs typeface="Arial" panose="020B0604020202020204" pitchFamily="34" charset="0"/>
              </a:rPr>
              <a:t>zamítnutí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návrhu</a:t>
            </a:r>
            <a:r>
              <a:rPr lang="en-US" dirty="0">
                <a:effectLst/>
                <a:latin typeface="Arial" panose="020B0604020202020204" pitchFamily="34" charset="0"/>
                <a:ea typeface="+mj-ea"/>
                <a:cs typeface="Arial" panose="020B0604020202020204" pitchFamily="34" charset="0"/>
              </a:rPr>
              <a:t>.</a:t>
            </a:r>
          </a:p>
          <a:p>
            <a:pPr>
              <a:spcBef>
                <a:spcPts val="1000"/>
              </a:spcBef>
              <a:buClr>
                <a:schemeClr val="bg2">
                  <a:lumMod val="40000"/>
                  <a:lumOff val="60000"/>
                </a:schemeClr>
              </a:buClr>
              <a:buSzPct val="80000"/>
              <a:buFont typeface="Wingdings 3" charset="2"/>
              <a:buChar char=""/>
            </a:pPr>
            <a:r>
              <a:rPr lang="en-US" dirty="0">
                <a:effectLst/>
                <a:latin typeface="+mj-lt"/>
                <a:ea typeface="+mj-ea"/>
                <a:cs typeface="+mj-cs"/>
              </a:rPr>
              <a:t> </a:t>
            </a:r>
          </a:p>
        </p:txBody>
      </p:sp>
    </p:spTree>
    <p:extLst>
      <p:ext uri="{BB962C8B-B14F-4D97-AF65-F5344CB8AC3E}">
        <p14:creationId xmlns:p14="http://schemas.microsoft.com/office/powerpoint/2010/main" val="3811750422"/>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3" name="TextovéPole 2">
            <a:extLst>
              <a:ext uri="{FF2B5EF4-FFF2-40B4-BE49-F238E27FC236}">
                <a16:creationId xmlns:a16="http://schemas.microsoft.com/office/drawing/2014/main" id="{30157153-5268-1326-04BA-1C49F6BEF4BB}"/>
              </a:ext>
            </a:extLst>
          </p:cNvPr>
          <p:cNvSpPr txBox="1"/>
          <p:nvPr/>
        </p:nvSpPr>
        <p:spPr>
          <a:xfrm>
            <a:off x="876300" y="2502332"/>
            <a:ext cx="9783153" cy="3315180"/>
          </a:xfrm>
          <a:prstGeom prst="rect">
            <a:avLst/>
          </a:prstGeom>
        </p:spPr>
        <p:txBody>
          <a:bodyPr vert="horz" lIns="91440" tIns="45720" rIns="91440" bIns="45720" rtlCol="0">
            <a:normAutofit/>
          </a:bodyPr>
          <a:lstStyle/>
          <a:p>
            <a:pPr marL="0" indent="0">
              <a:lnSpc>
                <a:spcPct val="90000"/>
              </a:lnSpc>
              <a:spcBef>
                <a:spcPts val="1000"/>
              </a:spcBef>
              <a:buClr>
                <a:schemeClr val="bg2">
                  <a:lumMod val="40000"/>
                  <a:lumOff val="60000"/>
                </a:schemeClr>
              </a:buClr>
              <a:buSzPct val="80000"/>
              <a:buFont typeface="Wingdings 3" charset="2"/>
              <a:buChar char=""/>
            </a:pP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17a</a:t>
            </a:r>
            <a:r>
              <a:rPr lang="en-US" dirty="0">
                <a:latin typeface="Arial" panose="020B0604020202020204" pitchFamily="34" charset="0"/>
                <a:ea typeface="+mj-ea"/>
                <a:cs typeface="Arial" panose="020B0604020202020204" pitchFamily="34" charset="0"/>
              </a:rPr>
              <a:t>) -V </a:t>
            </a:r>
            <a:r>
              <a:rPr lang="en-US" dirty="0" err="1">
                <a:latin typeface="Arial" panose="020B0604020202020204" pitchFamily="34" charset="0"/>
                <a:ea typeface="+mj-ea"/>
                <a:cs typeface="Arial" panose="020B0604020202020204" pitchFamily="34" charset="0"/>
              </a:rPr>
              <a:t>trestním</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řízení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před</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soudem</a:t>
            </a:r>
            <a:r>
              <a:rPr lang="en-US" dirty="0">
                <a:latin typeface="Arial" panose="020B0604020202020204" pitchFamily="34" charset="0"/>
                <a:ea typeface="+mj-ea"/>
                <a:cs typeface="Arial" panose="020B0604020202020204" pitchFamily="34" charset="0"/>
              </a:rPr>
              <a:t>, v </a:t>
            </a:r>
            <a:r>
              <a:rPr lang="en-US" dirty="0" err="1">
                <a:latin typeface="Arial" panose="020B0604020202020204" pitchFamily="34" charset="0"/>
                <a:ea typeface="+mj-ea"/>
                <a:cs typeface="Arial" panose="020B0604020202020204" pitchFamily="34" charset="0"/>
              </a:rPr>
              <a:t>řízení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před</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Nejvyšším</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soudem</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Nejvyšším</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správním</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soudem</a:t>
            </a:r>
            <a:r>
              <a:rPr lang="en-US" dirty="0">
                <a:latin typeface="Arial" panose="020B0604020202020204" pitchFamily="34" charset="0"/>
                <a:ea typeface="+mj-ea"/>
                <a:cs typeface="Arial" panose="020B0604020202020204" pitchFamily="34" charset="0"/>
              </a:rPr>
              <a:t> a </a:t>
            </a:r>
            <a:r>
              <a:rPr lang="en-US" dirty="0" err="1">
                <a:latin typeface="Arial" panose="020B0604020202020204" pitchFamily="34" charset="0"/>
                <a:ea typeface="+mj-ea"/>
                <a:cs typeface="Arial" panose="020B0604020202020204" pitchFamily="34" charset="0"/>
              </a:rPr>
              <a:t>Ústavním</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soudem</a:t>
            </a:r>
            <a:r>
              <a:rPr lang="en-US" dirty="0">
                <a:latin typeface="Arial" panose="020B0604020202020204" pitchFamily="34" charset="0"/>
                <a:ea typeface="+mj-ea"/>
                <a:cs typeface="Arial" panose="020B0604020202020204" pitchFamily="34" charset="0"/>
              </a:rPr>
              <a:t> je </a:t>
            </a:r>
            <a:r>
              <a:rPr lang="en-US" dirty="0" err="1">
                <a:latin typeface="Arial" panose="020B0604020202020204" pitchFamily="34" charset="0"/>
                <a:ea typeface="+mj-ea"/>
                <a:cs typeface="Arial" panose="020B0604020202020204" pitchFamily="34" charset="0"/>
              </a:rPr>
              <a:t>advokát</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povinen</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používat</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stavovský</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oděv</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advokáta</a:t>
            </a:r>
            <a:endParaRPr lang="en-US" dirty="0">
              <a:latin typeface="Arial" panose="020B0604020202020204" pitchFamily="34" charset="0"/>
              <a:ea typeface="+mj-ea"/>
              <a:cs typeface="Arial" panose="020B0604020202020204" pitchFamily="34" charset="0"/>
            </a:endParaRPr>
          </a:p>
          <a:p>
            <a:pPr marL="0" indent="0">
              <a:lnSpc>
                <a:spcPct val="90000"/>
              </a:lnSpc>
              <a:spcBef>
                <a:spcPts val="1000"/>
              </a:spcBef>
              <a:buClr>
                <a:schemeClr val="bg2">
                  <a:lumMod val="40000"/>
                  <a:lumOff val="60000"/>
                </a:schemeClr>
              </a:buClr>
              <a:buSzPct val="80000"/>
              <a:buFont typeface="Wingdings 3" charset="2"/>
              <a:buChar char=""/>
            </a:pPr>
            <a:endParaRPr lang="en-US" dirty="0">
              <a:latin typeface="Arial" panose="020B0604020202020204" pitchFamily="34" charset="0"/>
              <a:ea typeface="+mj-ea"/>
              <a:cs typeface="Arial" panose="020B0604020202020204" pitchFamily="34" charset="0"/>
            </a:endParaRPr>
          </a:p>
          <a:p>
            <a:pPr marL="0" indent="0">
              <a:lnSpc>
                <a:spcPct val="90000"/>
              </a:lnSpc>
              <a:spcBef>
                <a:spcPts val="1000"/>
              </a:spcBef>
              <a:buClr>
                <a:schemeClr val="bg2">
                  <a:lumMod val="40000"/>
                  <a:lumOff val="60000"/>
                </a:schemeClr>
              </a:buClr>
              <a:buSzPct val="80000"/>
              <a:buFont typeface="Wingdings 3" charset="2"/>
              <a:buChar char=""/>
            </a:pPr>
            <a:r>
              <a:rPr lang="en-US" dirty="0">
                <a:latin typeface="Arial" panose="020B0604020202020204" pitchFamily="34" charset="0"/>
                <a:ea typeface="+mj-ea"/>
                <a:cs typeface="Arial" panose="020B0604020202020204" pitchFamily="34" charset="0"/>
              </a:rPr>
              <a:t>§ 22 </a:t>
            </a:r>
            <a:r>
              <a:rPr lang="en-US" dirty="0" err="1">
                <a:latin typeface="Arial" panose="020B0604020202020204" pitchFamily="34" charset="0"/>
                <a:ea typeface="+mj-ea"/>
                <a:cs typeface="Arial" panose="020B0604020202020204" pitchFamily="34" charset="0"/>
              </a:rPr>
              <a:t>Advokacie</a:t>
            </a:r>
            <a:r>
              <a:rPr lang="en-US" dirty="0">
                <a:latin typeface="Arial" panose="020B0604020202020204" pitchFamily="34" charset="0"/>
                <a:ea typeface="+mj-ea"/>
                <a:cs typeface="Arial" panose="020B0604020202020204" pitchFamily="34" charset="0"/>
              </a:rPr>
              <a:t> se </a:t>
            </a:r>
            <a:r>
              <a:rPr lang="en-US" dirty="0" err="1">
                <a:latin typeface="Arial" panose="020B0604020202020204" pitchFamily="34" charset="0"/>
                <a:ea typeface="+mj-ea"/>
                <a:cs typeface="Arial" panose="020B0604020202020204" pitchFamily="34" charset="0"/>
              </a:rPr>
              <a:t>vykonává</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zpravidla</a:t>
            </a:r>
            <a:r>
              <a:rPr lang="en-US" dirty="0">
                <a:latin typeface="Arial" panose="020B0604020202020204" pitchFamily="34" charset="0"/>
                <a:ea typeface="+mj-ea"/>
                <a:cs typeface="Arial" panose="020B0604020202020204" pitchFamily="34" charset="0"/>
              </a:rPr>
              <a:t> za </a:t>
            </a:r>
            <a:r>
              <a:rPr lang="en-US" dirty="0" err="1">
                <a:latin typeface="Arial" panose="020B0604020202020204" pitchFamily="34" charset="0"/>
                <a:ea typeface="+mj-ea"/>
                <a:cs typeface="Arial" panose="020B0604020202020204" pitchFamily="34" charset="0"/>
              </a:rPr>
              <a:t>odměnu</a:t>
            </a:r>
            <a:r>
              <a:rPr lang="en-US" dirty="0">
                <a:latin typeface="Arial" panose="020B0604020202020204" pitchFamily="34" charset="0"/>
                <a:ea typeface="+mj-ea"/>
                <a:cs typeface="Arial" panose="020B0604020202020204" pitchFamily="34" charset="0"/>
              </a:rPr>
              <a:t>; od </a:t>
            </a:r>
            <a:r>
              <a:rPr lang="en-US" dirty="0" err="1">
                <a:latin typeface="Arial" panose="020B0604020202020204" pitchFamily="34" charset="0"/>
                <a:ea typeface="+mj-ea"/>
                <a:cs typeface="Arial" panose="020B0604020202020204" pitchFamily="34" charset="0"/>
              </a:rPr>
              <a:t>klienta</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lze</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žádat</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přiměřenou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zálohu</a:t>
            </a:r>
            <a:r>
              <a:rPr lang="en-US" dirty="0">
                <a:latin typeface="Arial" panose="020B0604020202020204" pitchFamily="34" charset="0"/>
                <a:ea typeface="+mj-ea"/>
                <a:cs typeface="Arial" panose="020B0604020202020204" pitchFamily="34" charset="0"/>
              </a:rPr>
              <a:t>.</a:t>
            </a:r>
          </a:p>
          <a:p>
            <a:pPr marL="0" indent="0">
              <a:lnSpc>
                <a:spcPct val="90000"/>
              </a:lnSpc>
              <a:spcBef>
                <a:spcPts val="1000"/>
              </a:spcBef>
              <a:buClr>
                <a:schemeClr val="bg2">
                  <a:lumMod val="40000"/>
                  <a:lumOff val="60000"/>
                </a:schemeClr>
              </a:buClr>
              <a:buSzPct val="80000"/>
              <a:buFont typeface="Wingdings 3" charset="2"/>
              <a:buChar char=""/>
            </a:pPr>
            <a:r>
              <a:rPr lang="en-US" dirty="0" err="1">
                <a:latin typeface="Arial" panose="020B0604020202020204" pitchFamily="34" charset="0"/>
                <a:ea typeface="+mj-ea"/>
                <a:cs typeface="Arial" panose="020B0604020202020204" pitchFamily="34" charset="0"/>
              </a:rPr>
              <a:t>Zaměstnaný</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advokát</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vykonává</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advokacii</a:t>
            </a:r>
            <a:r>
              <a:rPr lang="en-US" dirty="0">
                <a:latin typeface="Arial" panose="020B0604020202020204" pitchFamily="34" charset="0"/>
                <a:ea typeface="+mj-ea"/>
                <a:cs typeface="Arial" panose="020B0604020202020204" pitchFamily="34" charset="0"/>
              </a:rPr>
              <a:t> za </a:t>
            </a:r>
            <a:r>
              <a:rPr lang="en-US" dirty="0" err="1">
                <a:latin typeface="Arial" panose="020B0604020202020204" pitchFamily="34" charset="0"/>
                <a:ea typeface="+mj-ea"/>
                <a:cs typeface="Arial" panose="020B0604020202020204" pitchFamily="34" charset="0"/>
              </a:rPr>
              <a:t>mzdu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stanovenou</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podle</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zvláštních</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právních</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předpisů</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kterou</a:t>
            </a:r>
            <a:r>
              <a:rPr lang="en-US" dirty="0">
                <a:latin typeface="Arial" panose="020B0604020202020204" pitchFamily="34" charset="0"/>
                <a:ea typeface="+mj-ea"/>
                <a:cs typeface="Arial" panose="020B0604020202020204" pitchFamily="34" charset="0"/>
              </a:rPr>
              <a:t> mu </a:t>
            </a:r>
            <a:r>
              <a:rPr lang="en-US" dirty="0" err="1">
                <a:latin typeface="Arial" panose="020B0604020202020204" pitchFamily="34" charset="0"/>
                <a:ea typeface="+mj-ea"/>
                <a:cs typeface="Arial" panose="020B0604020202020204" pitchFamily="34" charset="0"/>
              </a:rPr>
              <a:t>poskytuje</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jeho</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zaměstnavatel</a:t>
            </a:r>
            <a:r>
              <a:rPr lang="en-US" dirty="0">
                <a:latin typeface="Arial" panose="020B0604020202020204" pitchFamily="34" charset="0"/>
                <a:ea typeface="+mj-ea"/>
                <a:cs typeface="Arial" panose="020B0604020202020204" pitchFamily="34" charset="0"/>
              </a:rPr>
              <a:t>.</a:t>
            </a:r>
          </a:p>
          <a:p>
            <a:pPr marL="0" indent="0">
              <a:lnSpc>
                <a:spcPct val="90000"/>
              </a:lnSpc>
              <a:spcBef>
                <a:spcPts val="1000"/>
              </a:spcBef>
              <a:buClr>
                <a:schemeClr val="bg2">
                  <a:lumMod val="40000"/>
                  <a:lumOff val="60000"/>
                </a:schemeClr>
              </a:buClr>
              <a:buSzPct val="80000"/>
              <a:buFont typeface="Wingdings 3" charset="2"/>
              <a:buChar char=""/>
            </a:pPr>
            <a:endParaRPr lang="en-US" dirty="0">
              <a:latin typeface="Arial" panose="020B0604020202020204" pitchFamily="34" charset="0"/>
              <a:ea typeface="+mj-ea"/>
              <a:cs typeface="Arial" panose="020B0604020202020204" pitchFamily="34" charset="0"/>
            </a:endParaRPr>
          </a:p>
          <a:p>
            <a:pPr marL="0" indent="0">
              <a:lnSpc>
                <a:spcPct val="90000"/>
              </a:lnSpc>
              <a:spcBef>
                <a:spcPts val="1000"/>
              </a:spcBef>
              <a:buClr>
                <a:schemeClr val="bg2">
                  <a:lumMod val="40000"/>
                  <a:lumOff val="60000"/>
                </a:schemeClr>
              </a:buClr>
              <a:buSzPct val="80000"/>
              <a:buFont typeface="Wingdings 3" charset="2"/>
              <a:buChar char=""/>
            </a:pPr>
            <a:r>
              <a:rPr lang="en-US" dirty="0" err="1">
                <a:latin typeface="Arial" panose="020B0604020202020204" pitchFamily="34" charset="0"/>
                <a:ea typeface="+mj-ea"/>
                <a:cs typeface="Arial" panose="020B0604020202020204" pitchFamily="34" charset="0"/>
              </a:rPr>
              <a:t>Způsob</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určení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odměny</a:t>
            </a:r>
            <a:r>
              <a:rPr lang="en-US" dirty="0">
                <a:latin typeface="Arial" panose="020B0604020202020204" pitchFamily="34" charset="0"/>
                <a:ea typeface="+mj-ea"/>
                <a:cs typeface="Arial" panose="020B0604020202020204" pitchFamily="34" charset="0"/>
              </a:rPr>
              <a:t> a </a:t>
            </a:r>
            <a:r>
              <a:rPr lang="en-US" dirty="0" err="1">
                <a:latin typeface="Arial" panose="020B0604020202020204" pitchFamily="34" charset="0"/>
                <a:ea typeface="+mj-ea"/>
                <a:cs typeface="Arial" panose="020B0604020202020204" pitchFamily="34" charset="0"/>
              </a:rPr>
              <a:t>náhrad</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advokáta</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který</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vykonává</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advokacii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samostatně</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nebo</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společně</a:t>
            </a:r>
            <a:r>
              <a:rPr lang="en-US" dirty="0">
                <a:latin typeface="Arial" panose="020B0604020202020204" pitchFamily="34" charset="0"/>
                <a:ea typeface="+mj-ea"/>
                <a:cs typeface="Arial" panose="020B0604020202020204" pitchFamily="34" charset="0"/>
              </a:rPr>
              <a:t> s </a:t>
            </a:r>
            <a:r>
              <a:rPr lang="en-US" dirty="0" err="1">
                <a:latin typeface="Arial" panose="020B0604020202020204" pitchFamily="34" charset="0"/>
                <a:ea typeface="+mj-ea"/>
                <a:cs typeface="Arial" panose="020B0604020202020204" pitchFamily="34" charset="0"/>
              </a:rPr>
              <a:t>jinými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advokáty</a:t>
            </a:r>
            <a:r>
              <a:rPr lang="en-US" dirty="0">
                <a:latin typeface="Arial" panose="020B0604020202020204" pitchFamily="34" charset="0"/>
                <a:ea typeface="+mj-ea"/>
                <a:cs typeface="Arial" panose="020B0604020202020204" pitchFamily="34" charset="0"/>
              </a:rPr>
              <a:t> (§ 11 </a:t>
            </a:r>
            <a:r>
              <a:rPr lang="en-US" dirty="0" err="1">
                <a:latin typeface="Arial" panose="020B0604020202020204" pitchFamily="34" charset="0"/>
                <a:ea typeface="+mj-ea"/>
                <a:cs typeface="Arial" panose="020B0604020202020204" pitchFamily="34" charset="0"/>
              </a:rPr>
              <a:t>odst</a:t>
            </a:r>
            <a:r>
              <a:rPr lang="en-US" dirty="0">
                <a:latin typeface="Arial" panose="020B0604020202020204" pitchFamily="34" charset="0"/>
                <a:ea typeface="+mj-ea"/>
                <a:cs typeface="Arial" panose="020B0604020202020204" pitchFamily="34" charset="0"/>
              </a:rPr>
              <a:t>. 1), </a:t>
            </a:r>
            <a:r>
              <a:rPr lang="en-US" dirty="0" err="1">
                <a:latin typeface="Arial" panose="020B0604020202020204" pitchFamily="34" charset="0"/>
                <a:ea typeface="+mj-ea"/>
                <a:cs typeface="Arial" panose="020B0604020202020204" pitchFamily="34" charset="0"/>
              </a:rPr>
              <a:t>případně</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jejich</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výši</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stanoví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Ministerstvo</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spravedlnosti</a:t>
            </a:r>
            <a:r>
              <a:rPr lang="en-US" dirty="0">
                <a:latin typeface="Arial" panose="020B0604020202020204" pitchFamily="34" charset="0"/>
                <a:ea typeface="+mj-ea"/>
                <a:cs typeface="Arial" panose="020B0604020202020204" pitchFamily="34" charset="0"/>
              </a:rPr>
              <a:t> po </a:t>
            </a:r>
            <a:r>
              <a:rPr lang="en-US" dirty="0" err="1">
                <a:latin typeface="Arial" panose="020B0604020202020204" pitchFamily="34" charset="0"/>
                <a:ea typeface="+mj-ea"/>
                <a:cs typeface="Arial" panose="020B0604020202020204" pitchFamily="34" charset="0"/>
              </a:rPr>
              <a:t>předchozím</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vyjádření</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Komory</a:t>
            </a:r>
            <a:r>
              <a:rPr lang="en-US" dirty="0">
                <a:latin typeface="Arial" panose="020B0604020202020204" pitchFamily="34" charset="0"/>
                <a:ea typeface="+mj-ea"/>
                <a:cs typeface="Arial" panose="020B0604020202020204" pitchFamily="34" charset="0"/>
              </a:rPr>
              <a:t> </a:t>
            </a:r>
            <a:r>
              <a:rPr lang="en-US" dirty="0" err="1">
                <a:latin typeface="Arial" panose="020B0604020202020204" pitchFamily="34" charset="0"/>
                <a:ea typeface="+mj-ea"/>
                <a:cs typeface="Arial" panose="020B0604020202020204" pitchFamily="34" charset="0"/>
              </a:rPr>
              <a:t>vyhláškou</a:t>
            </a:r>
            <a:r>
              <a:rPr lang="en-US" dirty="0">
                <a:latin typeface="Arial" panose="020B0604020202020204" pitchFamily="34" charset="0"/>
                <a:ea typeface="+mj-ea"/>
                <a:cs typeface="Arial" panose="020B0604020202020204" pitchFamily="34" charset="0"/>
              </a:rPr>
              <a:t> – </a:t>
            </a:r>
            <a:r>
              <a:rPr lang="en-US" dirty="0" err="1">
                <a:latin typeface="Arial" panose="020B0604020202020204" pitchFamily="34" charset="0"/>
                <a:ea typeface="+mj-ea"/>
                <a:cs typeface="Arial" panose="020B0604020202020204" pitchFamily="34" charset="0"/>
              </a:rPr>
              <a:t>vyhl</a:t>
            </a:r>
            <a:r>
              <a:rPr lang="en-US" dirty="0">
                <a:latin typeface="Arial" panose="020B0604020202020204" pitchFamily="34" charset="0"/>
                <a:ea typeface="+mj-ea"/>
                <a:cs typeface="Arial" panose="020B0604020202020204" pitchFamily="34" charset="0"/>
              </a:rPr>
              <a:t> č. 177/1996 Sb.</a:t>
            </a:r>
          </a:p>
          <a:p>
            <a:pPr marL="0" indent="0">
              <a:lnSpc>
                <a:spcPct val="90000"/>
              </a:lnSpc>
              <a:spcBef>
                <a:spcPts val="1000"/>
              </a:spcBef>
              <a:buClr>
                <a:schemeClr val="bg2">
                  <a:lumMod val="40000"/>
                  <a:lumOff val="60000"/>
                </a:schemeClr>
              </a:buClr>
              <a:buSzPct val="80000"/>
              <a:buFont typeface="Wingdings 3" charset="2"/>
              <a:buChar char=""/>
            </a:pPr>
            <a:endParaRPr lang="en-US" sz="1500" dirty="0">
              <a:latin typeface="+mj-lt"/>
              <a:ea typeface="+mj-ea"/>
              <a:cs typeface="+mj-cs"/>
            </a:endParaRPr>
          </a:p>
          <a:p>
            <a:pPr marL="0" indent="0">
              <a:lnSpc>
                <a:spcPct val="90000"/>
              </a:lnSpc>
              <a:spcBef>
                <a:spcPts val="1000"/>
              </a:spcBef>
              <a:buClr>
                <a:schemeClr val="bg2">
                  <a:lumMod val="40000"/>
                  <a:lumOff val="60000"/>
                </a:schemeClr>
              </a:buClr>
              <a:buSzPct val="80000"/>
              <a:buFont typeface="Wingdings 3" charset="2"/>
              <a:buChar char=""/>
            </a:pPr>
            <a:endParaRPr lang="en-US" sz="1500" dirty="0">
              <a:latin typeface="+mj-lt"/>
              <a:ea typeface="+mj-ea"/>
              <a:cs typeface="+mj-cs"/>
            </a:endParaRPr>
          </a:p>
        </p:txBody>
      </p:sp>
    </p:spTree>
    <p:extLst>
      <p:ext uri="{BB962C8B-B14F-4D97-AF65-F5344CB8AC3E}">
        <p14:creationId xmlns:p14="http://schemas.microsoft.com/office/powerpoint/2010/main" val="280853090"/>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3" name="TextovéPole 2">
            <a:extLst>
              <a:ext uri="{FF2B5EF4-FFF2-40B4-BE49-F238E27FC236}">
                <a16:creationId xmlns:a16="http://schemas.microsoft.com/office/drawing/2014/main" id="{457F203C-BB90-9E34-E99C-20F452BA0EA9}"/>
              </a:ext>
            </a:extLst>
          </p:cNvPr>
          <p:cNvSpPr txBox="1"/>
          <p:nvPr/>
        </p:nvSpPr>
        <p:spPr>
          <a:xfrm>
            <a:off x="1072171" y="2413002"/>
            <a:ext cx="8946541" cy="3484879"/>
          </a:xfrm>
          <a:prstGeom prst="rect">
            <a:avLst/>
          </a:prstGeom>
        </p:spPr>
        <p:txBody>
          <a:bodyPr vert="horz" lIns="91440" tIns="45720" rIns="91440" bIns="45720" rtlCol="0">
            <a:normAutofit fontScale="92500" lnSpcReduction="20000"/>
          </a:bodyPr>
          <a:lstStyle/>
          <a:p>
            <a:pPr marL="0" indent="0">
              <a:lnSpc>
                <a:spcPct val="90000"/>
              </a:lnSpc>
              <a:spcBef>
                <a:spcPts val="1000"/>
              </a:spcBef>
              <a:buClr>
                <a:schemeClr val="bg2">
                  <a:lumMod val="40000"/>
                  <a:lumOff val="60000"/>
                </a:schemeClr>
              </a:buClr>
              <a:buSzPct val="80000"/>
              <a:buFont typeface="Wingdings 3" charset="2"/>
              <a:buChar char=""/>
            </a:pPr>
            <a:r>
              <a:rPr lang="en-US" sz="1600" dirty="0" err="1">
                <a:latin typeface="Arial" panose="020B0604020202020204" pitchFamily="34" charset="0"/>
                <a:ea typeface="+mj-ea"/>
                <a:cs typeface="Arial" panose="020B0604020202020204" pitchFamily="34" charset="0"/>
              </a:rPr>
              <a:t>Byl</a:t>
            </a:r>
            <a:r>
              <a:rPr lang="en-US" sz="1600" dirty="0">
                <a:latin typeface="Arial" panose="020B0604020202020204" pitchFamily="34" charset="0"/>
                <a:ea typeface="+mj-ea"/>
                <a:cs typeface="Arial" panose="020B0604020202020204" pitchFamily="34" charset="0"/>
              </a:rPr>
              <a:t>-li </a:t>
            </a:r>
            <a:r>
              <a:rPr lang="en-US" sz="1600" dirty="0" err="1">
                <a:latin typeface="Arial" panose="020B0604020202020204" pitchFamily="34" charset="0"/>
                <a:ea typeface="+mj-ea"/>
                <a:cs typeface="Arial" panose="020B0604020202020204" pitchFamily="34" charset="0"/>
              </a:rPr>
              <a:t>advokát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ustanoven</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hradí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jeho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odměnu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stát</a:t>
            </a:r>
            <a:r>
              <a:rPr lang="en-US" sz="1600" dirty="0">
                <a:latin typeface="Arial" panose="020B0604020202020204" pitchFamily="34" charset="0"/>
                <a:ea typeface="+mj-ea"/>
                <a:cs typeface="Arial" panose="020B0604020202020204" pitchFamily="34" charset="0"/>
              </a:rPr>
              <a:t>.</a:t>
            </a:r>
          </a:p>
          <a:p>
            <a:pPr marL="0" indent="0">
              <a:lnSpc>
                <a:spcPct val="90000"/>
              </a:lnSpc>
              <a:spcBef>
                <a:spcPts val="1000"/>
              </a:spcBef>
              <a:buClr>
                <a:schemeClr val="bg2">
                  <a:lumMod val="40000"/>
                  <a:lumOff val="60000"/>
                </a:schemeClr>
              </a:buClr>
              <a:buSzPct val="80000"/>
              <a:buFont typeface="Wingdings 3" charset="2"/>
              <a:buChar char=""/>
            </a:pPr>
            <a:endParaRPr lang="en-US" sz="1600" dirty="0">
              <a:latin typeface="Arial" panose="020B0604020202020204" pitchFamily="34" charset="0"/>
              <a:ea typeface="+mj-ea"/>
              <a:cs typeface="Arial" panose="020B0604020202020204" pitchFamily="34" charset="0"/>
            </a:endParaRPr>
          </a:p>
          <a:p>
            <a:pPr marL="0" indent="0">
              <a:lnSpc>
                <a:spcPct val="90000"/>
              </a:lnSpc>
              <a:spcBef>
                <a:spcPts val="1000"/>
              </a:spcBef>
              <a:buClr>
                <a:schemeClr val="bg2">
                  <a:lumMod val="40000"/>
                  <a:lumOff val="60000"/>
                </a:schemeClr>
              </a:buClr>
              <a:buSzPct val="80000"/>
              <a:buFont typeface="Wingdings 3" charset="2"/>
              <a:buChar char=""/>
            </a:pPr>
            <a:r>
              <a:rPr lang="en-US" sz="1600" dirty="0" err="1">
                <a:latin typeface="Arial" panose="020B0604020202020204" pitchFamily="34" charset="0"/>
                <a:ea typeface="+mj-ea"/>
                <a:cs typeface="Arial" panose="020B0604020202020204" pitchFamily="34" charset="0"/>
              </a:rPr>
              <a:t>Byl</a:t>
            </a:r>
            <a:r>
              <a:rPr lang="en-US" sz="1600" dirty="0">
                <a:latin typeface="Arial" panose="020B0604020202020204" pitchFamily="34" charset="0"/>
                <a:ea typeface="+mj-ea"/>
                <a:cs typeface="Arial" panose="020B0604020202020204" pitchFamily="34" charset="0"/>
              </a:rPr>
              <a:t>-li </a:t>
            </a:r>
            <a:r>
              <a:rPr lang="en-US" sz="1600" dirty="0" err="1">
                <a:latin typeface="Arial" panose="020B0604020202020204" pitchFamily="34" charset="0"/>
                <a:ea typeface="+mj-ea"/>
                <a:cs typeface="Arial" panose="020B0604020202020204" pitchFamily="34" charset="0"/>
              </a:rPr>
              <a:t>advokát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určen</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Komorou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podle</a:t>
            </a:r>
            <a:r>
              <a:rPr lang="en-US" sz="1600" dirty="0">
                <a:latin typeface="Arial" panose="020B0604020202020204" pitchFamily="34" charset="0"/>
                <a:ea typeface="+mj-ea"/>
                <a:cs typeface="Arial" panose="020B0604020202020204" pitchFamily="34" charset="0"/>
              </a:rPr>
              <a:t> § </a:t>
            </a:r>
            <a:r>
              <a:rPr lang="en-US" sz="1600" dirty="0" err="1">
                <a:latin typeface="Arial" panose="020B0604020202020204" pitchFamily="34" charset="0"/>
                <a:ea typeface="+mj-ea"/>
                <a:cs typeface="Arial" panose="020B0604020202020204" pitchFamily="34" charset="0"/>
              </a:rPr>
              <a:t>18a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nebo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18b</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hradí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jeho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odměnu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stát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Náhrada</a:t>
            </a:r>
            <a:r>
              <a:rPr lang="en-US" sz="1600" dirty="0">
                <a:latin typeface="Arial" panose="020B0604020202020204" pitchFamily="34" charset="0"/>
                <a:ea typeface="+mj-ea"/>
                <a:cs typeface="Arial" panose="020B0604020202020204" pitchFamily="34" charset="0"/>
              </a:rPr>
              <a:t> za </a:t>
            </a:r>
            <a:r>
              <a:rPr lang="en-US" sz="1600" dirty="0" err="1">
                <a:latin typeface="Arial" panose="020B0604020202020204" pitchFamily="34" charset="0"/>
                <a:ea typeface="+mj-ea"/>
                <a:cs typeface="Arial" panose="020B0604020202020204" pitchFamily="34" charset="0"/>
              </a:rPr>
              <a:t>promeškaný</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čas</a:t>
            </a:r>
            <a:r>
              <a:rPr lang="en-US" sz="1600" dirty="0">
                <a:latin typeface="Arial" panose="020B0604020202020204" pitchFamily="34" charset="0"/>
                <a:ea typeface="+mj-ea"/>
                <a:cs typeface="Arial" panose="020B0604020202020204" pitchFamily="34" charset="0"/>
              </a:rPr>
              <a:t> a </a:t>
            </a:r>
            <a:r>
              <a:rPr lang="en-US" sz="1600" dirty="0" err="1">
                <a:latin typeface="Arial" panose="020B0604020202020204" pitchFamily="34" charset="0"/>
                <a:ea typeface="+mj-ea"/>
                <a:cs typeface="Arial" panose="020B0604020202020204" pitchFamily="34" charset="0"/>
              </a:rPr>
              <a:t>náhrada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cestovních</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výdajů</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náleží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advokátovi</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pouze</a:t>
            </a:r>
            <a:r>
              <a:rPr lang="en-US" sz="1600" dirty="0">
                <a:latin typeface="Arial" panose="020B0604020202020204" pitchFamily="34" charset="0"/>
                <a:ea typeface="+mj-ea"/>
                <a:cs typeface="Arial" panose="020B0604020202020204" pitchFamily="34" charset="0"/>
              </a:rPr>
              <a:t> v </a:t>
            </a:r>
            <a:r>
              <a:rPr lang="en-US" sz="1600" dirty="0" err="1">
                <a:latin typeface="Arial" panose="020B0604020202020204" pitchFamily="34" charset="0"/>
                <a:ea typeface="+mj-ea"/>
                <a:cs typeface="Arial" panose="020B0604020202020204" pitchFamily="34" charset="0"/>
              </a:rPr>
              <a:t>odůvodněných</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případech</a:t>
            </a:r>
            <a:r>
              <a:rPr lang="en-US" sz="1600" dirty="0">
                <a:latin typeface="Arial" panose="020B0604020202020204" pitchFamily="34" charset="0"/>
                <a:ea typeface="+mj-ea"/>
                <a:cs typeface="Arial" panose="020B0604020202020204" pitchFamily="34" charset="0"/>
              </a:rPr>
              <a:t>.</a:t>
            </a:r>
          </a:p>
          <a:p>
            <a:pPr marL="0" indent="0">
              <a:lnSpc>
                <a:spcPct val="90000"/>
              </a:lnSpc>
              <a:spcBef>
                <a:spcPts val="1000"/>
              </a:spcBef>
              <a:buClr>
                <a:schemeClr val="bg2">
                  <a:lumMod val="40000"/>
                  <a:lumOff val="60000"/>
                </a:schemeClr>
              </a:buClr>
              <a:buSzPct val="80000"/>
              <a:buFont typeface="Wingdings 3" charset="2"/>
              <a:buChar char=""/>
            </a:pPr>
            <a:endParaRPr lang="en-US" sz="1600" dirty="0">
              <a:latin typeface="Arial" panose="020B0604020202020204" pitchFamily="34" charset="0"/>
              <a:ea typeface="+mj-ea"/>
              <a:cs typeface="Arial" panose="020B0604020202020204" pitchFamily="34" charset="0"/>
            </a:endParaRPr>
          </a:p>
          <a:p>
            <a:pPr marL="0" indent="0">
              <a:lnSpc>
                <a:spcPct val="90000"/>
              </a:lnSpc>
              <a:spcBef>
                <a:spcPts val="1000"/>
              </a:spcBef>
              <a:buClr>
                <a:schemeClr val="bg2">
                  <a:lumMod val="40000"/>
                  <a:lumOff val="60000"/>
                </a:schemeClr>
              </a:buClr>
              <a:buSzPct val="80000"/>
              <a:buFont typeface="Wingdings 3" charset="2"/>
              <a:buChar char=""/>
            </a:pPr>
            <a:r>
              <a:rPr lang="en-US" sz="1600" dirty="0" err="1">
                <a:latin typeface="Arial" panose="020B0604020202020204" pitchFamily="34" charset="0"/>
                <a:ea typeface="+mj-ea"/>
                <a:cs typeface="Arial" panose="020B0604020202020204" pitchFamily="34" charset="0"/>
              </a:rPr>
              <a:t>Byl</a:t>
            </a:r>
            <a:r>
              <a:rPr lang="en-US" sz="1600" dirty="0">
                <a:latin typeface="Arial" panose="020B0604020202020204" pitchFamily="34" charset="0"/>
                <a:ea typeface="+mj-ea"/>
                <a:cs typeface="Arial" panose="020B0604020202020204" pitchFamily="34" charset="0"/>
              </a:rPr>
              <a:t>-li </a:t>
            </a:r>
            <a:r>
              <a:rPr lang="en-US" sz="1600" dirty="0" err="1">
                <a:latin typeface="Arial" panose="020B0604020202020204" pitchFamily="34" charset="0"/>
                <a:ea typeface="+mj-ea"/>
                <a:cs typeface="Arial" panose="020B0604020202020204" pitchFamily="34" charset="0"/>
              </a:rPr>
              <a:t>advokát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určen</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podle</a:t>
            </a:r>
            <a:r>
              <a:rPr lang="en-US" sz="1600" dirty="0">
                <a:latin typeface="Arial" panose="020B0604020202020204" pitchFamily="34" charset="0"/>
                <a:ea typeface="+mj-ea"/>
                <a:cs typeface="Arial" panose="020B0604020202020204" pitchFamily="34" charset="0"/>
              </a:rPr>
              <a:t> § </a:t>
            </a:r>
            <a:r>
              <a:rPr lang="en-US" sz="1600" dirty="0" err="1">
                <a:latin typeface="Arial" panose="020B0604020202020204" pitchFamily="34" charset="0"/>
                <a:ea typeface="+mj-ea"/>
                <a:cs typeface="Arial" panose="020B0604020202020204" pitchFamily="34" charset="0"/>
              </a:rPr>
              <a:t>18c</a:t>
            </a:r>
            <a:r>
              <a:rPr lang="en-US" sz="1600" dirty="0">
                <a:latin typeface="Arial" panose="020B0604020202020204" pitchFamily="34" charset="0"/>
                <a:ea typeface="+mj-ea"/>
                <a:cs typeface="Arial" panose="020B0604020202020204" pitchFamily="34" charset="0"/>
              </a:rPr>
              <a:t> k </a:t>
            </a:r>
            <a:r>
              <a:rPr lang="en-US" sz="1600" dirty="0" err="1">
                <a:latin typeface="Arial" panose="020B0604020202020204" pitchFamily="34" charset="0"/>
                <a:ea typeface="+mj-ea"/>
                <a:cs typeface="Arial" panose="020B0604020202020204" pitchFamily="34" charset="0"/>
              </a:rPr>
              <a:t>poskytnutí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právní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služby</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spočívající</a:t>
            </a:r>
            <a:r>
              <a:rPr lang="en-US" sz="1600" dirty="0">
                <a:latin typeface="Arial" panose="020B0604020202020204" pitchFamily="34" charset="0"/>
                <a:ea typeface="+mj-ea"/>
                <a:cs typeface="Arial" panose="020B0604020202020204" pitchFamily="34" charset="0"/>
              </a:rPr>
              <a:t> v </a:t>
            </a:r>
            <a:r>
              <a:rPr lang="en-US" sz="1600" dirty="0" err="1">
                <a:latin typeface="Arial" panose="020B0604020202020204" pitchFamily="34" charset="0"/>
                <a:ea typeface="+mj-ea"/>
                <a:cs typeface="Arial" panose="020B0604020202020204" pitchFamily="34" charset="0"/>
              </a:rPr>
              <a:t>zastoupení</a:t>
            </a:r>
            <a:r>
              <a:rPr lang="en-US" sz="1600" dirty="0">
                <a:latin typeface="Arial" panose="020B0604020202020204" pitchFamily="34" charset="0"/>
                <a:ea typeface="+mj-ea"/>
                <a:cs typeface="Arial" panose="020B0604020202020204" pitchFamily="34" charset="0"/>
              </a:rPr>
              <a:t> v </a:t>
            </a:r>
            <a:r>
              <a:rPr lang="en-US" sz="1600" dirty="0" err="1">
                <a:latin typeface="Arial" panose="020B0604020202020204" pitchFamily="34" charset="0"/>
                <a:ea typeface="+mj-ea"/>
                <a:cs typeface="Arial" panose="020B0604020202020204" pitchFamily="34" charset="0"/>
              </a:rPr>
              <a:t>řízení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před</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orgány</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veřejné</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správy</a:t>
            </a:r>
            <a:r>
              <a:rPr lang="en-US" sz="1600" dirty="0">
                <a:latin typeface="Arial" panose="020B0604020202020204" pitchFamily="34" charset="0"/>
                <a:ea typeface="+mj-ea"/>
                <a:cs typeface="Arial" panose="020B0604020202020204" pitchFamily="34" charset="0"/>
              </a:rPr>
              <a:t> a v </a:t>
            </a:r>
            <a:r>
              <a:rPr lang="en-US" sz="1600" dirty="0" err="1">
                <a:latin typeface="Arial" panose="020B0604020202020204" pitchFamily="34" charset="0"/>
                <a:ea typeface="+mj-ea"/>
                <a:cs typeface="Arial" panose="020B0604020202020204" pitchFamily="34" charset="0"/>
              </a:rPr>
              <a:t>řízení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před</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Ústavním</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soudem</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hradí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jeho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odměnu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stát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podle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právního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předpisu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upravujícího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mimosmluvní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odměnu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není</a:t>
            </a:r>
            <a:r>
              <a:rPr lang="en-US" sz="1600" dirty="0">
                <a:latin typeface="Arial" panose="020B0604020202020204" pitchFamily="34" charset="0"/>
                <a:ea typeface="+mj-ea"/>
                <a:cs typeface="Arial" panose="020B0604020202020204" pitchFamily="34" charset="0"/>
              </a:rPr>
              <a:t>-li </a:t>
            </a:r>
            <a:r>
              <a:rPr lang="en-US" sz="1600" dirty="0" err="1">
                <a:latin typeface="Arial" panose="020B0604020202020204" pitchFamily="34" charset="0"/>
                <a:ea typeface="+mj-ea"/>
                <a:cs typeface="Arial" panose="020B0604020202020204" pitchFamily="34" charset="0"/>
              </a:rPr>
              <a:t>stanoveno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jinak</a:t>
            </a:r>
            <a:r>
              <a:rPr lang="en-US" sz="1600" dirty="0">
                <a:latin typeface="Arial" panose="020B0604020202020204" pitchFamily="34" charset="0"/>
                <a:ea typeface="+mj-ea"/>
                <a:cs typeface="Arial" panose="020B0604020202020204" pitchFamily="34" charset="0"/>
              </a:rPr>
              <a:t>. V </a:t>
            </a:r>
            <a:r>
              <a:rPr lang="en-US" sz="1600" dirty="0" err="1">
                <a:latin typeface="Arial" panose="020B0604020202020204" pitchFamily="34" charset="0"/>
                <a:ea typeface="+mj-ea"/>
                <a:cs typeface="Arial" panose="020B0604020202020204" pitchFamily="34" charset="0"/>
              </a:rPr>
              <a:t>ostatních</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věcech</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má</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advokát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určený</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podle</a:t>
            </a:r>
            <a:r>
              <a:rPr lang="en-US" sz="1600" dirty="0">
                <a:latin typeface="Arial" panose="020B0604020202020204" pitchFamily="34" charset="0"/>
                <a:ea typeface="+mj-ea"/>
                <a:cs typeface="Arial" panose="020B0604020202020204" pitchFamily="34" charset="0"/>
              </a:rPr>
              <a:t> § </a:t>
            </a:r>
            <a:r>
              <a:rPr lang="en-US" sz="1600" dirty="0" err="1">
                <a:latin typeface="Arial" panose="020B0604020202020204" pitchFamily="34" charset="0"/>
                <a:ea typeface="+mj-ea"/>
                <a:cs typeface="Arial" panose="020B0604020202020204" pitchFamily="34" charset="0"/>
              </a:rPr>
              <a:t>18c</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pouze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nárok</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poskytnutí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náhrady</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podle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stavovského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předpisu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Ustanovení</a:t>
            </a:r>
            <a:r>
              <a:rPr lang="en-US" sz="1600" dirty="0">
                <a:latin typeface="Arial" panose="020B0604020202020204" pitchFamily="34" charset="0"/>
                <a:ea typeface="+mj-ea"/>
                <a:cs typeface="Arial" panose="020B0604020202020204" pitchFamily="34" charset="0"/>
              </a:rPr>
              <a:t> § 22 </a:t>
            </a:r>
            <a:r>
              <a:rPr lang="en-US" sz="1600" dirty="0" err="1">
                <a:latin typeface="Arial" panose="020B0604020202020204" pitchFamily="34" charset="0"/>
                <a:ea typeface="+mj-ea"/>
                <a:cs typeface="Arial" panose="020B0604020202020204" pitchFamily="34" charset="0"/>
              </a:rPr>
              <a:t>odst</a:t>
            </a:r>
            <a:r>
              <a:rPr lang="en-US" sz="1600" dirty="0">
                <a:latin typeface="Arial" panose="020B0604020202020204" pitchFamily="34" charset="0"/>
                <a:ea typeface="+mj-ea"/>
                <a:cs typeface="Arial" panose="020B0604020202020204" pitchFamily="34" charset="0"/>
              </a:rPr>
              <a:t>. 1 </a:t>
            </a:r>
            <a:r>
              <a:rPr lang="en-US" sz="1600" dirty="0" err="1">
                <a:latin typeface="Arial" panose="020B0604020202020204" pitchFamily="34" charset="0"/>
                <a:ea typeface="+mj-ea"/>
                <a:cs typeface="Arial" panose="020B0604020202020204" pitchFamily="34" charset="0"/>
              </a:rPr>
              <a:t>části</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věty</a:t>
            </a:r>
            <a:r>
              <a:rPr lang="en-US" sz="1600" dirty="0">
                <a:latin typeface="Arial" panose="020B0604020202020204" pitchFamily="34" charset="0"/>
                <a:ea typeface="+mj-ea"/>
                <a:cs typeface="Arial" panose="020B0604020202020204" pitchFamily="34" charset="0"/>
              </a:rPr>
              <a:t> za </a:t>
            </a:r>
            <a:r>
              <a:rPr lang="en-US" sz="1600" dirty="0" err="1">
                <a:latin typeface="Arial" panose="020B0604020202020204" pitchFamily="34" charset="0"/>
                <a:ea typeface="+mj-ea"/>
                <a:cs typeface="Arial" panose="020B0604020202020204" pitchFamily="34" charset="0"/>
              </a:rPr>
              <a:t>středníkem</a:t>
            </a:r>
            <a:r>
              <a:rPr lang="en-US" sz="1600" dirty="0">
                <a:latin typeface="Arial" panose="020B0604020202020204" pitchFamily="34" charset="0"/>
                <a:ea typeface="+mj-ea"/>
                <a:cs typeface="Arial" panose="020B0604020202020204" pitchFamily="34" charset="0"/>
              </a:rPr>
              <a:t> se </a:t>
            </a:r>
            <a:r>
              <a:rPr lang="en-US" sz="1600" dirty="0" err="1">
                <a:latin typeface="Arial" panose="020B0604020202020204" pitchFamily="34" charset="0"/>
                <a:ea typeface="+mj-ea"/>
                <a:cs typeface="Arial" panose="020B0604020202020204" pitchFamily="34" charset="0"/>
              </a:rPr>
              <a:t>nepoužije</a:t>
            </a:r>
            <a:r>
              <a:rPr lang="en-US" sz="1600" dirty="0">
                <a:latin typeface="Arial" panose="020B0604020202020204" pitchFamily="34" charset="0"/>
                <a:ea typeface="+mj-ea"/>
                <a:cs typeface="Arial" panose="020B0604020202020204" pitchFamily="34" charset="0"/>
              </a:rPr>
              <a:t>.</a:t>
            </a:r>
          </a:p>
          <a:p>
            <a:pPr marL="0" indent="0">
              <a:lnSpc>
                <a:spcPct val="90000"/>
              </a:lnSpc>
              <a:spcBef>
                <a:spcPts val="1000"/>
              </a:spcBef>
              <a:buClr>
                <a:schemeClr val="bg2">
                  <a:lumMod val="40000"/>
                  <a:lumOff val="60000"/>
                </a:schemeClr>
              </a:buClr>
              <a:buSzPct val="80000"/>
              <a:buFont typeface="Wingdings 3" charset="2"/>
              <a:buChar char=""/>
            </a:pPr>
            <a:r>
              <a:rPr lang="en-US" sz="1600" dirty="0" err="1">
                <a:latin typeface="Arial" panose="020B0604020202020204" pitchFamily="34" charset="0"/>
                <a:ea typeface="+mj-ea"/>
                <a:cs typeface="Arial" panose="020B0604020202020204" pitchFamily="34" charset="0"/>
              </a:rPr>
              <a:t>Hradí</a:t>
            </a:r>
            <a:r>
              <a:rPr lang="en-US" sz="1600" dirty="0">
                <a:latin typeface="Arial" panose="020B0604020202020204" pitchFamily="34" charset="0"/>
                <a:ea typeface="+mj-ea"/>
                <a:cs typeface="Arial" panose="020B0604020202020204" pitchFamily="34" charset="0"/>
              </a:rPr>
              <a:t>-li </a:t>
            </a:r>
            <a:r>
              <a:rPr lang="en-US" sz="1600" dirty="0" err="1">
                <a:latin typeface="Arial" panose="020B0604020202020204" pitchFamily="34" charset="0"/>
                <a:ea typeface="+mj-ea"/>
                <a:cs typeface="Arial" panose="020B0604020202020204" pitchFamily="34" charset="0"/>
              </a:rPr>
              <a:t>odměnu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advokáta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stát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podle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odstavce</a:t>
            </a:r>
            <a:r>
              <a:rPr lang="en-US" sz="1600" dirty="0">
                <a:latin typeface="Arial" panose="020B0604020202020204" pitchFamily="34" charset="0"/>
                <a:ea typeface="+mj-ea"/>
                <a:cs typeface="Arial" panose="020B0604020202020204" pitchFamily="34" charset="0"/>
              </a:rPr>
              <a:t> 2 </a:t>
            </a:r>
            <a:r>
              <a:rPr lang="en-US" sz="1600" dirty="0" err="1">
                <a:latin typeface="Arial" panose="020B0604020202020204" pitchFamily="34" charset="0"/>
                <a:ea typeface="+mj-ea"/>
                <a:cs typeface="Arial" panose="020B0604020202020204" pitchFamily="34" charset="0"/>
              </a:rPr>
              <a:t>nebo</a:t>
            </a:r>
            <a:r>
              <a:rPr lang="en-US" sz="1600" dirty="0">
                <a:latin typeface="Arial" panose="020B0604020202020204" pitchFamily="34" charset="0"/>
                <a:ea typeface="+mj-ea"/>
                <a:cs typeface="Arial" panose="020B0604020202020204" pitchFamily="34" charset="0"/>
              </a:rPr>
              <a:t> 3, je </a:t>
            </a:r>
            <a:r>
              <a:rPr lang="en-US" sz="1600" dirty="0" err="1">
                <a:latin typeface="Arial" panose="020B0604020202020204" pitchFamily="34" charset="0"/>
                <a:ea typeface="+mj-ea"/>
                <a:cs typeface="Arial" panose="020B0604020202020204" pitchFamily="34" charset="0"/>
              </a:rPr>
              <a:t>advokát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povinen</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odměnu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vyúčtovat</a:t>
            </a:r>
            <a:r>
              <a:rPr lang="en-US" sz="1600" dirty="0">
                <a:latin typeface="Arial" panose="020B0604020202020204" pitchFamily="34" charset="0"/>
                <a:ea typeface="+mj-ea"/>
                <a:cs typeface="Arial" panose="020B0604020202020204" pitchFamily="34" charset="0"/>
              </a:rPr>
              <a:t> a </a:t>
            </a:r>
            <a:r>
              <a:rPr lang="en-US" sz="1600" dirty="0" err="1">
                <a:latin typeface="Arial" panose="020B0604020202020204" pitchFamily="34" charset="0"/>
                <a:ea typeface="+mj-ea"/>
                <a:cs typeface="Arial" panose="020B0604020202020204" pitchFamily="34" charset="0"/>
              </a:rPr>
              <a:t>vyúčtování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spolu</a:t>
            </a:r>
            <a:r>
              <a:rPr lang="en-US" sz="1600" dirty="0">
                <a:latin typeface="Arial" panose="020B0604020202020204" pitchFamily="34" charset="0"/>
                <a:ea typeface="+mj-ea"/>
                <a:cs typeface="Arial" panose="020B0604020202020204" pitchFamily="34" charset="0"/>
              </a:rPr>
              <a:t> s </a:t>
            </a:r>
            <a:r>
              <a:rPr lang="en-US" sz="1600" dirty="0" err="1">
                <a:latin typeface="Arial" panose="020B0604020202020204" pitchFamily="34" charset="0"/>
                <a:ea typeface="+mj-ea"/>
                <a:cs typeface="Arial" panose="020B0604020202020204" pitchFamily="34" charset="0"/>
              </a:rPr>
              <a:t>žádostí</a:t>
            </a:r>
            <a:r>
              <a:rPr lang="en-US" sz="1600" dirty="0">
                <a:latin typeface="Arial" panose="020B0604020202020204" pitchFamily="34" charset="0"/>
                <a:ea typeface="+mj-ea"/>
                <a:cs typeface="Arial" panose="020B0604020202020204" pitchFamily="34" charset="0"/>
              </a:rPr>
              <a:t> o </a:t>
            </a:r>
            <a:r>
              <a:rPr lang="en-US" sz="1600" dirty="0" err="1">
                <a:latin typeface="Arial" panose="020B0604020202020204" pitchFamily="34" charset="0"/>
                <a:ea typeface="+mj-ea"/>
                <a:cs typeface="Arial" panose="020B0604020202020204" pitchFamily="34" charset="0"/>
              </a:rPr>
              <a:t>úhradu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Komoře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zaslat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lhůtě</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jednoho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měsíce</a:t>
            </a:r>
            <a:r>
              <a:rPr lang="en-US" sz="1600" dirty="0">
                <a:latin typeface="Arial" panose="020B0604020202020204" pitchFamily="34" charset="0"/>
                <a:ea typeface="+mj-ea"/>
                <a:cs typeface="Arial" panose="020B0604020202020204" pitchFamily="34" charset="0"/>
              </a:rPr>
              <a:t> od </a:t>
            </a:r>
            <a:r>
              <a:rPr lang="en-US" sz="1600" dirty="0" err="1">
                <a:latin typeface="Arial" panose="020B0604020202020204" pitchFamily="34" charset="0"/>
                <a:ea typeface="+mj-ea"/>
                <a:cs typeface="Arial" panose="020B0604020202020204" pitchFamily="34" charset="0"/>
              </a:rPr>
              <a:t>poskytnutí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právní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porady</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podle</a:t>
            </a:r>
            <a:r>
              <a:rPr lang="en-US" sz="1600" dirty="0">
                <a:latin typeface="Arial" panose="020B0604020202020204" pitchFamily="34" charset="0"/>
                <a:ea typeface="+mj-ea"/>
                <a:cs typeface="Arial" panose="020B0604020202020204" pitchFamily="34" charset="0"/>
              </a:rPr>
              <a:t> § </a:t>
            </a:r>
            <a:r>
              <a:rPr lang="en-US" sz="1600" dirty="0" err="1">
                <a:latin typeface="Arial" panose="020B0604020202020204" pitchFamily="34" charset="0"/>
                <a:ea typeface="+mj-ea"/>
                <a:cs typeface="Arial" panose="020B0604020202020204" pitchFamily="34" charset="0"/>
              </a:rPr>
              <a:t>18a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nebo</a:t>
            </a:r>
            <a:r>
              <a:rPr lang="en-US" sz="1600" dirty="0">
                <a:latin typeface="Arial" panose="020B0604020202020204" pitchFamily="34" charset="0"/>
                <a:ea typeface="+mj-ea"/>
                <a:cs typeface="Arial" panose="020B0604020202020204" pitchFamily="34" charset="0"/>
              </a:rPr>
              <a:t> od </a:t>
            </a:r>
            <a:r>
              <a:rPr lang="en-US" sz="1600" dirty="0" err="1">
                <a:latin typeface="Arial" panose="020B0604020202020204" pitchFamily="34" charset="0"/>
                <a:ea typeface="+mj-ea"/>
                <a:cs typeface="Arial" panose="020B0604020202020204" pitchFamily="34" charset="0"/>
              </a:rPr>
              <a:t>ukončení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poskytování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právních</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služeb</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podle</a:t>
            </a:r>
            <a:r>
              <a:rPr lang="en-US" sz="1600" dirty="0">
                <a:latin typeface="Arial" panose="020B0604020202020204" pitchFamily="34" charset="0"/>
                <a:ea typeface="+mj-ea"/>
                <a:cs typeface="Arial" panose="020B0604020202020204" pitchFamily="34" charset="0"/>
              </a:rPr>
              <a:t> § </a:t>
            </a:r>
            <a:r>
              <a:rPr lang="en-US" sz="1600" dirty="0" err="1">
                <a:latin typeface="Arial" panose="020B0604020202020204" pitchFamily="34" charset="0"/>
                <a:ea typeface="+mj-ea"/>
                <a:cs typeface="Arial" panose="020B0604020202020204" pitchFamily="34" charset="0"/>
              </a:rPr>
              <a:t>18c</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Komora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provede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lhůtě</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jednoho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měsíce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kontrolu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úplnosti</a:t>
            </a:r>
            <a:r>
              <a:rPr lang="en-US" sz="1600" dirty="0">
                <a:latin typeface="Arial" panose="020B0604020202020204" pitchFamily="34" charset="0"/>
                <a:ea typeface="+mj-ea"/>
                <a:cs typeface="Arial" panose="020B0604020202020204" pitchFamily="34" charset="0"/>
              </a:rPr>
              <a:t> a </a:t>
            </a:r>
            <a:r>
              <a:rPr lang="en-US" sz="1600" dirty="0" err="1">
                <a:latin typeface="Arial" panose="020B0604020202020204" pitchFamily="34" charset="0"/>
                <a:ea typeface="+mj-ea"/>
                <a:cs typeface="Arial" panose="020B0604020202020204" pitchFamily="34" charset="0"/>
              </a:rPr>
              <a:t>bezvadnosti</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zaslaného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vyúčtování</a:t>
            </a:r>
            <a:r>
              <a:rPr lang="en-US" sz="1600" dirty="0">
                <a:latin typeface="Arial" panose="020B0604020202020204" pitchFamily="34" charset="0"/>
                <a:ea typeface="+mj-ea"/>
                <a:cs typeface="Arial" panose="020B0604020202020204" pitchFamily="34" charset="0"/>
              </a:rPr>
              <a:t> a v </a:t>
            </a:r>
            <a:r>
              <a:rPr lang="en-US" sz="1600" dirty="0" err="1">
                <a:latin typeface="Arial" panose="020B0604020202020204" pitchFamily="34" charset="0"/>
                <a:ea typeface="+mj-ea"/>
                <a:cs typeface="Arial" panose="020B0604020202020204" pitchFamily="34" charset="0"/>
              </a:rPr>
              <a:t>případě</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zjištěných</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nesprávností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vrátí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vyúčtování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advokátovi</a:t>
            </a:r>
            <a:r>
              <a:rPr lang="en-US" sz="1600" dirty="0">
                <a:latin typeface="Arial" panose="020B0604020202020204" pitchFamily="34" charset="0"/>
                <a:ea typeface="+mj-ea"/>
                <a:cs typeface="Arial" panose="020B0604020202020204" pitchFamily="34" charset="0"/>
              </a:rPr>
              <a:t> k </a:t>
            </a:r>
            <a:r>
              <a:rPr lang="en-US" sz="1600" dirty="0" err="1">
                <a:latin typeface="Arial" panose="020B0604020202020204" pitchFamily="34" charset="0"/>
                <a:ea typeface="+mj-ea"/>
                <a:cs typeface="Arial" panose="020B0604020202020204" pitchFamily="34" charset="0"/>
              </a:rPr>
              <a:t>opravě</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Žádost</a:t>
            </a:r>
            <a:r>
              <a:rPr lang="en-US" sz="1600" dirty="0">
                <a:latin typeface="Arial" panose="020B0604020202020204" pitchFamily="34" charset="0"/>
                <a:ea typeface="+mj-ea"/>
                <a:cs typeface="Arial" panose="020B0604020202020204" pitchFamily="34" charset="0"/>
              </a:rPr>
              <a:t> o </a:t>
            </a:r>
            <a:r>
              <a:rPr lang="en-US" sz="1600" dirty="0" err="1">
                <a:latin typeface="Arial" panose="020B0604020202020204" pitchFamily="34" charset="0"/>
                <a:ea typeface="+mj-ea"/>
                <a:cs typeface="Arial" panose="020B0604020202020204" pitchFamily="34" charset="0"/>
              </a:rPr>
              <a:t>úhradu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předkládá</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Komora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Ministerstvu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spravedlnosti</a:t>
            </a:r>
            <a:r>
              <a:rPr lang="en-US" sz="1600" dirty="0">
                <a:latin typeface="Arial" panose="020B0604020202020204" pitchFamily="34" charset="0"/>
                <a:ea typeface="+mj-ea"/>
                <a:cs typeface="Arial" panose="020B0604020202020204" pitchFamily="34" charset="0"/>
              </a:rPr>
              <a:t> k </a:t>
            </a:r>
            <a:r>
              <a:rPr lang="en-US" sz="1600" dirty="0" err="1">
                <a:latin typeface="Arial" panose="020B0604020202020204" pitchFamily="34" charset="0"/>
                <a:ea typeface="+mj-ea"/>
                <a:cs typeface="Arial" panose="020B0604020202020204" pitchFamily="34" charset="0"/>
              </a:rPr>
              <a:t>proplacení</a:t>
            </a:r>
            <a:r>
              <a:rPr lang="en-US" sz="1300" dirty="0">
                <a:latin typeface="+mj-lt"/>
                <a:ea typeface="+mj-ea"/>
                <a:cs typeface="+mj-cs"/>
              </a:rPr>
              <a:t>.</a:t>
            </a:r>
          </a:p>
        </p:txBody>
      </p:sp>
    </p:spTree>
    <p:extLst>
      <p:ext uri="{BB962C8B-B14F-4D97-AF65-F5344CB8AC3E}">
        <p14:creationId xmlns:p14="http://schemas.microsoft.com/office/powerpoint/2010/main" val="3163144452"/>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3" name="TextovéPole 2">
            <a:extLst>
              <a:ext uri="{FF2B5EF4-FFF2-40B4-BE49-F238E27FC236}">
                <a16:creationId xmlns:a16="http://schemas.microsoft.com/office/drawing/2014/main" id="{AFBDE6FA-1584-7EE1-46CA-952542C2BB25}"/>
              </a:ext>
            </a:extLst>
          </p:cNvPr>
          <p:cNvSpPr txBox="1"/>
          <p:nvPr/>
        </p:nvSpPr>
        <p:spPr>
          <a:xfrm>
            <a:off x="1103312" y="2763520"/>
            <a:ext cx="8946541" cy="3484879"/>
          </a:xfrm>
          <a:prstGeom prst="rect">
            <a:avLst/>
          </a:prstGeom>
        </p:spPr>
        <p:txBody>
          <a:bodyPr vert="horz" lIns="91440" tIns="45720" rIns="91440" bIns="45720" rtlCol="0">
            <a:normAutofit lnSpcReduction="10000"/>
          </a:bodyPr>
          <a:lstStyle/>
          <a:p>
            <a:pPr marL="0" indent="0">
              <a:lnSpc>
                <a:spcPct val="90000"/>
              </a:lnSpc>
              <a:spcBef>
                <a:spcPts val="1000"/>
              </a:spcBef>
              <a:buClr>
                <a:schemeClr val="bg2">
                  <a:lumMod val="40000"/>
                  <a:lumOff val="60000"/>
                </a:schemeClr>
              </a:buClr>
              <a:buSzPct val="80000"/>
              <a:buFont typeface="Wingdings 3" charset="2"/>
              <a:buChar char=""/>
            </a:pPr>
            <a:r>
              <a:rPr lang="en-US" sz="1600" dirty="0" err="1">
                <a:latin typeface="Arial" panose="020B0604020202020204" pitchFamily="34" charset="0"/>
                <a:ea typeface="+mj-ea"/>
                <a:cs typeface="Arial" panose="020B0604020202020204" pitchFamily="34" charset="0"/>
              </a:rPr>
              <a:t>Advokát</a:t>
            </a:r>
            <a:r>
              <a:rPr lang="en-US" sz="1600" dirty="0">
                <a:latin typeface="Arial" panose="020B0604020202020204" pitchFamily="34" charset="0"/>
                <a:ea typeface="+mj-ea"/>
                <a:cs typeface="Arial" panose="020B0604020202020204" pitchFamily="34" charset="0"/>
              </a:rPr>
              <a:t> je </a:t>
            </a:r>
            <a:r>
              <a:rPr lang="en-US" sz="1600" dirty="0" err="1">
                <a:latin typeface="Arial" panose="020B0604020202020204" pitchFamily="34" charset="0"/>
                <a:ea typeface="+mj-ea"/>
                <a:cs typeface="Arial" panose="020B0604020202020204" pitchFamily="34" charset="0"/>
              </a:rPr>
              <a:t>všeobecně</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povinen</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poctivým</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čestným</a:t>
            </a:r>
            <a:r>
              <a:rPr lang="en-US" sz="1600" dirty="0">
                <a:latin typeface="Arial" panose="020B0604020202020204" pitchFamily="34" charset="0"/>
                <a:ea typeface="+mj-ea"/>
                <a:cs typeface="Arial" panose="020B0604020202020204" pitchFamily="34" charset="0"/>
              </a:rPr>
              <a:t> a </a:t>
            </a:r>
            <a:r>
              <a:rPr lang="en-US" sz="1600" dirty="0" err="1">
                <a:latin typeface="Arial" panose="020B0604020202020204" pitchFamily="34" charset="0"/>
                <a:ea typeface="+mj-ea"/>
                <a:cs typeface="Arial" panose="020B0604020202020204" pitchFamily="34" charset="0"/>
              </a:rPr>
              <a:t>slušným</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chováním</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přispívat</a:t>
            </a:r>
            <a:r>
              <a:rPr lang="en-US" sz="1600" dirty="0">
                <a:latin typeface="Arial" panose="020B0604020202020204" pitchFamily="34" charset="0"/>
                <a:ea typeface="+mj-ea"/>
                <a:cs typeface="Arial" panose="020B0604020202020204" pitchFamily="34" charset="0"/>
              </a:rPr>
              <a:t> k </a:t>
            </a:r>
            <a:r>
              <a:rPr lang="en-US" sz="1600" dirty="0" err="1">
                <a:latin typeface="Arial" panose="020B0604020202020204" pitchFamily="34" charset="0"/>
                <a:ea typeface="+mj-ea"/>
                <a:cs typeface="Arial" panose="020B0604020202020204" pitchFamily="34" charset="0"/>
              </a:rPr>
              <a:t>důstojnosti</a:t>
            </a:r>
            <a:r>
              <a:rPr lang="en-US" sz="1600" dirty="0">
                <a:latin typeface="Arial" panose="020B0604020202020204" pitchFamily="34" charset="0"/>
                <a:ea typeface="+mj-ea"/>
                <a:cs typeface="Arial" panose="020B0604020202020204" pitchFamily="34" charset="0"/>
              </a:rPr>
              <a:t> a </a:t>
            </a:r>
            <a:r>
              <a:rPr lang="en-US" sz="1600" dirty="0" err="1">
                <a:latin typeface="Arial" panose="020B0604020202020204" pitchFamily="34" charset="0"/>
                <a:ea typeface="+mj-ea"/>
                <a:cs typeface="Arial" panose="020B0604020202020204" pitchFamily="34" charset="0"/>
              </a:rPr>
              <a:t>vážnosti</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advokátního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stavu</a:t>
            </a:r>
            <a:r>
              <a:rPr lang="en-US" sz="1600" dirty="0">
                <a:latin typeface="Arial" panose="020B0604020202020204" pitchFamily="34" charset="0"/>
                <a:ea typeface="+mj-ea"/>
                <a:cs typeface="Arial" panose="020B0604020202020204" pitchFamily="34" charset="0"/>
              </a:rPr>
              <a:t>.</a:t>
            </a:r>
          </a:p>
          <a:p>
            <a:pPr marL="0" indent="0">
              <a:lnSpc>
                <a:spcPct val="90000"/>
              </a:lnSpc>
              <a:spcBef>
                <a:spcPts val="1000"/>
              </a:spcBef>
              <a:buClr>
                <a:schemeClr val="bg2">
                  <a:lumMod val="40000"/>
                  <a:lumOff val="60000"/>
                </a:schemeClr>
              </a:buClr>
              <a:buSzPct val="80000"/>
              <a:buFont typeface="Wingdings 3" charset="2"/>
              <a:buChar char=""/>
            </a:pPr>
            <a:r>
              <a:rPr lang="en-US" sz="1600" dirty="0" err="1">
                <a:latin typeface="Arial" panose="020B0604020202020204" pitchFamily="34" charset="0"/>
                <a:ea typeface="+mj-ea"/>
                <a:cs typeface="Arial" panose="020B0604020202020204" pitchFamily="34" charset="0"/>
              </a:rPr>
              <a:t>Projevy</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advokáta</a:t>
            </a:r>
            <a:r>
              <a:rPr lang="en-US" sz="1600" dirty="0">
                <a:latin typeface="Arial" panose="020B0604020202020204" pitchFamily="34" charset="0"/>
                <a:ea typeface="+mj-ea"/>
                <a:cs typeface="Arial" panose="020B0604020202020204" pitchFamily="34" charset="0"/>
              </a:rPr>
              <a:t> v </a:t>
            </a:r>
            <a:r>
              <a:rPr lang="en-US" sz="1600" dirty="0" err="1">
                <a:latin typeface="Arial" panose="020B0604020202020204" pitchFamily="34" charset="0"/>
                <a:ea typeface="+mj-ea"/>
                <a:cs typeface="Arial" panose="020B0604020202020204" pitchFamily="34" charset="0"/>
              </a:rPr>
              <a:t>souvislosti</a:t>
            </a:r>
            <a:r>
              <a:rPr lang="en-US" sz="1600" dirty="0">
                <a:latin typeface="Arial" panose="020B0604020202020204" pitchFamily="34" charset="0"/>
                <a:ea typeface="+mj-ea"/>
                <a:cs typeface="Arial" panose="020B0604020202020204" pitchFamily="34" charset="0"/>
              </a:rPr>
              <a:t> s </a:t>
            </a:r>
            <a:r>
              <a:rPr lang="en-US" sz="1600" dirty="0" err="1">
                <a:latin typeface="Arial" panose="020B0604020202020204" pitchFamily="34" charset="0"/>
                <a:ea typeface="+mj-ea"/>
                <a:cs typeface="Arial" panose="020B0604020202020204" pitchFamily="34" charset="0"/>
              </a:rPr>
              <a:t>výkonem</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advokacie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jsou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věcné</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střízlivé</a:t>
            </a:r>
            <a:r>
              <a:rPr lang="en-US" sz="1600" dirty="0">
                <a:latin typeface="Arial" panose="020B0604020202020204" pitchFamily="34" charset="0"/>
                <a:ea typeface="+mj-ea"/>
                <a:cs typeface="Arial" panose="020B0604020202020204" pitchFamily="34" charset="0"/>
              </a:rPr>
              <a:t> a </a:t>
            </a:r>
            <a:r>
              <a:rPr lang="en-US" sz="1600" dirty="0" err="1">
                <a:latin typeface="Arial" panose="020B0604020202020204" pitchFamily="34" charset="0"/>
                <a:ea typeface="+mj-ea"/>
                <a:cs typeface="Arial" panose="020B0604020202020204" pitchFamily="34" charset="0"/>
              </a:rPr>
              <a:t>nikoliv</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vědomě</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nepravdivé</a:t>
            </a:r>
            <a:r>
              <a:rPr lang="en-US" sz="1600" dirty="0">
                <a:latin typeface="Arial" panose="020B0604020202020204" pitchFamily="34" charset="0"/>
                <a:ea typeface="+mj-ea"/>
                <a:cs typeface="Arial" panose="020B0604020202020204" pitchFamily="34" charset="0"/>
              </a:rPr>
              <a:t>.</a:t>
            </a:r>
          </a:p>
          <a:p>
            <a:pPr marL="0" indent="0">
              <a:lnSpc>
                <a:spcPct val="90000"/>
              </a:lnSpc>
              <a:spcBef>
                <a:spcPts val="1000"/>
              </a:spcBef>
              <a:buClr>
                <a:schemeClr val="bg2">
                  <a:lumMod val="40000"/>
                  <a:lumOff val="60000"/>
                </a:schemeClr>
              </a:buClr>
              <a:buSzPct val="80000"/>
              <a:buFont typeface="Wingdings 3" charset="2"/>
              <a:buChar char=""/>
            </a:pPr>
            <a:endParaRPr lang="en-US" sz="1600" dirty="0">
              <a:latin typeface="Arial" panose="020B0604020202020204" pitchFamily="34" charset="0"/>
              <a:ea typeface="+mj-ea"/>
              <a:cs typeface="Arial" panose="020B0604020202020204" pitchFamily="34" charset="0"/>
            </a:endParaRPr>
          </a:p>
          <a:p>
            <a:pPr marL="0" indent="0">
              <a:lnSpc>
                <a:spcPct val="90000"/>
              </a:lnSpc>
              <a:spcBef>
                <a:spcPts val="1000"/>
              </a:spcBef>
              <a:buClr>
                <a:schemeClr val="bg2">
                  <a:lumMod val="40000"/>
                  <a:lumOff val="60000"/>
                </a:schemeClr>
              </a:buClr>
              <a:buSzPct val="80000"/>
              <a:buFont typeface="Wingdings 3" charset="2"/>
              <a:buChar char=""/>
            </a:pPr>
            <a:r>
              <a:rPr lang="en-US" sz="1600" dirty="0">
                <a:latin typeface="Arial" panose="020B0604020202020204" pitchFamily="34" charset="0"/>
                <a:ea typeface="+mj-ea"/>
                <a:cs typeface="Arial" panose="020B0604020202020204" pitchFamily="34" charset="0"/>
              </a:rPr>
              <a:t>Č. 4 </a:t>
            </a:r>
            <a:r>
              <a:rPr lang="en-US" sz="1600" dirty="0" err="1">
                <a:latin typeface="Arial" panose="020B0604020202020204" pitchFamily="34" charset="0"/>
                <a:ea typeface="+mj-ea"/>
                <a:cs typeface="Arial" panose="020B0604020202020204" pitchFamily="34" charset="0"/>
              </a:rPr>
              <a:t>Etického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kodexu</a:t>
            </a:r>
            <a:endParaRPr lang="en-US" sz="1600" dirty="0">
              <a:latin typeface="Arial" panose="020B0604020202020204" pitchFamily="34" charset="0"/>
              <a:ea typeface="+mj-ea"/>
              <a:cs typeface="Arial" panose="020B0604020202020204" pitchFamily="34" charset="0"/>
            </a:endParaRPr>
          </a:p>
          <a:p>
            <a:pPr marL="0" indent="0">
              <a:lnSpc>
                <a:spcPct val="90000"/>
              </a:lnSpc>
              <a:spcBef>
                <a:spcPts val="1000"/>
              </a:spcBef>
              <a:buClr>
                <a:schemeClr val="bg2">
                  <a:lumMod val="40000"/>
                  <a:lumOff val="60000"/>
                </a:schemeClr>
              </a:buClr>
              <a:buSzPct val="80000"/>
              <a:buFont typeface="Wingdings 3" charset="2"/>
              <a:buChar char=""/>
            </a:pPr>
            <a:endParaRPr lang="en-US" sz="1600" dirty="0">
              <a:latin typeface="Arial" panose="020B0604020202020204" pitchFamily="34" charset="0"/>
              <a:ea typeface="+mj-ea"/>
              <a:cs typeface="Arial" panose="020B0604020202020204" pitchFamily="34" charset="0"/>
            </a:endParaRPr>
          </a:p>
          <a:p>
            <a:pPr>
              <a:lnSpc>
                <a:spcPct val="90000"/>
              </a:lnSpc>
              <a:spcBef>
                <a:spcPts val="1000"/>
              </a:spcBef>
              <a:buClr>
                <a:schemeClr val="bg2">
                  <a:lumMod val="40000"/>
                  <a:lumOff val="60000"/>
                </a:schemeClr>
              </a:buClr>
              <a:buSzPct val="80000"/>
              <a:buFont typeface="Wingdings 3" charset="2"/>
              <a:buChar char=""/>
            </a:pPr>
            <a:r>
              <a:rPr lang="en-US" sz="1600" dirty="0" err="1">
                <a:latin typeface="Arial" panose="020B0604020202020204" pitchFamily="34" charset="0"/>
                <a:ea typeface="+mj-ea"/>
                <a:cs typeface="Arial" panose="020B0604020202020204" pitchFamily="34" charset="0"/>
              </a:rPr>
              <a:t>Nejvyšší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správní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soud</a:t>
            </a:r>
            <a:r>
              <a:rPr lang="en-US" sz="1600" dirty="0">
                <a:latin typeface="Arial" panose="020B0604020202020204" pitchFamily="34" charset="0"/>
                <a:ea typeface="+mj-ea"/>
                <a:cs typeface="Arial" panose="020B0604020202020204" pitchFamily="34" charset="0"/>
              </a:rPr>
              <a:t>, 5 As 34/2003-47, 31. 5. 2004</a:t>
            </a:r>
          </a:p>
          <a:p>
            <a:pPr marL="0" indent="0">
              <a:lnSpc>
                <a:spcPct val="90000"/>
              </a:lnSpc>
              <a:spcBef>
                <a:spcPts val="1000"/>
              </a:spcBef>
              <a:buClr>
                <a:schemeClr val="bg2">
                  <a:lumMod val="40000"/>
                  <a:lumOff val="60000"/>
                </a:schemeClr>
              </a:buClr>
              <a:buSzPct val="80000"/>
              <a:buFont typeface="Wingdings 3" charset="2"/>
              <a:buChar char=""/>
            </a:pPr>
            <a:r>
              <a:rPr lang="en-US" sz="1600" dirty="0">
                <a:latin typeface="Arial" panose="020B0604020202020204" pitchFamily="34" charset="0"/>
                <a:ea typeface="+mj-ea"/>
                <a:cs typeface="Arial" panose="020B0604020202020204" pitchFamily="34" charset="0"/>
              </a:rPr>
              <a:t>„</a:t>
            </a:r>
            <a:r>
              <a:rPr lang="en-US" sz="1600" dirty="0" err="1">
                <a:latin typeface="Arial" panose="020B0604020202020204" pitchFamily="34" charset="0"/>
                <a:ea typeface="+mj-ea"/>
                <a:cs typeface="Arial" panose="020B0604020202020204" pitchFamily="34" charset="0"/>
              </a:rPr>
              <a:t>Výkonem</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advokacie</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není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jen</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samotné</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poskytování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právních</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služeb</a:t>
            </a:r>
            <a:r>
              <a:rPr lang="en-US" sz="1600" dirty="0">
                <a:latin typeface="Arial" panose="020B0604020202020204" pitchFamily="34" charset="0"/>
                <a:ea typeface="+mj-ea"/>
                <a:cs typeface="Arial" panose="020B0604020202020204" pitchFamily="34" charset="0"/>
              </a:rPr>
              <a:t>, ale </a:t>
            </a:r>
            <a:r>
              <a:rPr lang="en-US" sz="1600" dirty="0" err="1">
                <a:latin typeface="Arial" panose="020B0604020202020204" pitchFamily="34" charset="0"/>
                <a:ea typeface="+mj-ea"/>
                <a:cs typeface="Arial" panose="020B0604020202020204" pitchFamily="34" charset="0"/>
              </a:rPr>
              <a:t>také</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veškeré</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úkony</a:t>
            </a:r>
            <a:r>
              <a:rPr lang="en-US" sz="1600" dirty="0">
                <a:latin typeface="Arial" panose="020B0604020202020204" pitchFamily="34" charset="0"/>
                <a:ea typeface="+mj-ea"/>
                <a:cs typeface="Arial" panose="020B0604020202020204" pitchFamily="34" charset="0"/>
              </a:rPr>
              <a:t>, k </a:t>
            </a:r>
            <a:r>
              <a:rPr lang="en-US" sz="1600" dirty="0" err="1">
                <a:latin typeface="Arial" panose="020B0604020202020204" pitchFamily="34" charset="0"/>
                <a:ea typeface="+mj-ea"/>
                <a:cs typeface="Arial" panose="020B0604020202020204" pitchFamily="34" charset="0"/>
              </a:rPr>
              <a:t>nimž</a:t>
            </a:r>
            <a:r>
              <a:rPr lang="en-US" sz="1600" dirty="0">
                <a:latin typeface="Arial" panose="020B0604020202020204" pitchFamily="34" charset="0"/>
                <a:ea typeface="+mj-ea"/>
                <a:cs typeface="Arial" panose="020B0604020202020204" pitchFamily="34" charset="0"/>
              </a:rPr>
              <a:t> je </a:t>
            </a:r>
            <a:r>
              <a:rPr lang="en-US" sz="1600" dirty="0" err="1">
                <a:latin typeface="Arial" panose="020B0604020202020204" pitchFamily="34" charset="0"/>
                <a:ea typeface="+mj-ea"/>
                <a:cs typeface="Arial" panose="020B0604020202020204" pitchFamily="34" charset="0"/>
              </a:rPr>
              <a:t>advokát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povinen</a:t>
            </a:r>
            <a:r>
              <a:rPr lang="en-US" sz="1600" dirty="0">
                <a:latin typeface="Arial" panose="020B0604020202020204" pitchFamily="34" charset="0"/>
                <a:ea typeface="+mj-ea"/>
                <a:cs typeface="Arial" panose="020B0604020202020204" pitchFamily="34" charset="0"/>
              </a:rPr>
              <a:t> v </a:t>
            </a:r>
            <a:r>
              <a:rPr lang="en-US" sz="1600" dirty="0" err="1">
                <a:latin typeface="Arial" panose="020B0604020202020204" pitchFamily="34" charset="0"/>
                <a:ea typeface="+mj-ea"/>
                <a:cs typeface="Arial" panose="020B0604020202020204" pitchFamily="34" charset="0"/>
              </a:rPr>
              <a:t>souvislosti</a:t>
            </a:r>
            <a:r>
              <a:rPr lang="en-US" sz="1600" dirty="0">
                <a:latin typeface="Arial" panose="020B0604020202020204" pitchFamily="34" charset="0"/>
                <a:ea typeface="+mj-ea"/>
                <a:cs typeface="Arial" panose="020B0604020202020204" pitchFamily="34" charset="0"/>
              </a:rPr>
              <a:t> s </a:t>
            </a:r>
            <a:r>
              <a:rPr lang="en-US" sz="1600" dirty="0" err="1">
                <a:latin typeface="Arial" panose="020B0604020202020204" pitchFamily="34" charset="0"/>
                <a:ea typeface="+mj-ea"/>
                <a:cs typeface="Arial" panose="020B0604020202020204" pitchFamily="34" charset="0"/>
              </a:rPr>
              <a:t>poskytováním</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právní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služby</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i</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poté</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kdy</a:t>
            </a:r>
            <a:r>
              <a:rPr lang="en-US" sz="1600" dirty="0">
                <a:latin typeface="Arial" panose="020B0604020202020204" pitchFamily="34" charset="0"/>
                <a:ea typeface="+mj-ea"/>
                <a:cs typeface="Arial" panose="020B0604020202020204" pitchFamily="34" charset="0"/>
              </a:rPr>
              <a:t> je </a:t>
            </a:r>
            <a:r>
              <a:rPr lang="en-US" sz="1600" dirty="0" err="1">
                <a:latin typeface="Arial" panose="020B0604020202020204" pitchFamily="34" charset="0"/>
                <a:ea typeface="+mj-ea"/>
                <a:cs typeface="Arial" panose="020B0604020202020204" pitchFamily="34" charset="0"/>
              </a:rPr>
              <a:t>zastupování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klienta</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ukončeno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Takové</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úkony</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advokát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činí</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nikoliv</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jako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občan</a:t>
            </a:r>
            <a:r>
              <a:rPr lang="en-US" sz="1600" dirty="0">
                <a:latin typeface="Arial" panose="020B0604020202020204" pitchFamily="34" charset="0"/>
                <a:ea typeface="+mj-ea"/>
                <a:cs typeface="Arial" panose="020B0604020202020204" pitchFamily="34" charset="0"/>
              </a:rPr>
              <a:t>, ale </a:t>
            </a:r>
            <a:r>
              <a:rPr lang="en-US" sz="1600" dirty="0" err="1">
                <a:latin typeface="Arial" panose="020B0604020202020204" pitchFamily="34" charset="0"/>
                <a:ea typeface="+mj-ea"/>
                <a:cs typeface="Arial" panose="020B0604020202020204" pitchFamily="34" charset="0"/>
              </a:rPr>
              <a:t>jako</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advokát</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při</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výkonu</a:t>
            </a:r>
            <a:r>
              <a:rPr lang="en-US" sz="1600" dirty="0">
                <a:latin typeface="Arial" panose="020B0604020202020204" pitchFamily="34" charset="0"/>
                <a:ea typeface="+mj-ea"/>
                <a:cs typeface="Arial" panose="020B0604020202020204" pitchFamily="34" charset="0"/>
              </a:rPr>
              <a:t> </a:t>
            </a:r>
            <a:r>
              <a:rPr lang="en-US" sz="1600" dirty="0" err="1">
                <a:latin typeface="Arial" panose="020B0604020202020204" pitchFamily="34" charset="0"/>
                <a:ea typeface="+mj-ea"/>
                <a:cs typeface="Arial" panose="020B0604020202020204" pitchFamily="34" charset="0"/>
              </a:rPr>
              <a:t>advokacie</a:t>
            </a:r>
            <a:r>
              <a:rPr lang="en-US" sz="1600" dirty="0">
                <a:latin typeface="Arial" panose="020B0604020202020204" pitchFamily="34" charset="0"/>
                <a:ea typeface="+mj-ea"/>
                <a:cs typeface="Arial" panose="020B0604020202020204" pitchFamily="34" charset="0"/>
              </a:rPr>
              <a:t>.</a:t>
            </a:r>
          </a:p>
          <a:p>
            <a:pPr marL="0" indent="0">
              <a:lnSpc>
                <a:spcPct val="90000"/>
              </a:lnSpc>
              <a:spcBef>
                <a:spcPts val="1000"/>
              </a:spcBef>
              <a:buClr>
                <a:schemeClr val="bg2">
                  <a:lumMod val="40000"/>
                  <a:lumOff val="60000"/>
                </a:schemeClr>
              </a:buClr>
              <a:buSzPct val="80000"/>
              <a:buFont typeface="Wingdings 3" charset="2"/>
              <a:buChar char=""/>
            </a:pPr>
            <a:endParaRPr lang="en-US" sz="1500" dirty="0">
              <a:latin typeface="+mj-lt"/>
              <a:ea typeface="+mj-ea"/>
              <a:cs typeface="+mj-cs"/>
            </a:endParaRPr>
          </a:p>
        </p:txBody>
      </p:sp>
    </p:spTree>
    <p:extLst>
      <p:ext uri="{BB962C8B-B14F-4D97-AF65-F5344CB8AC3E}">
        <p14:creationId xmlns:p14="http://schemas.microsoft.com/office/powerpoint/2010/main" val="4180812331"/>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3F77D5-91F0-3489-0AC5-AFC347820EB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464E31F-B58A-6E79-0878-C9B2346A5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27FDB609-5D20-8D57-10AD-2E0295BE8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9910B411-5279-78F9-32E8-A256B904B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D3A73C5E-BCBE-C49A-22AE-D15145AF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013391C4-EA10-54AC-2471-FFBA2315C5C7}"/>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7983B4AD-C05A-E98A-E4A6-3C20341737E1}"/>
              </a:ext>
            </a:extLst>
          </p:cNvPr>
          <p:cNvSpPr>
            <a:spLocks noGrp="1"/>
          </p:cNvSpPr>
          <p:nvPr>
            <p:ph idx="1"/>
          </p:nvPr>
        </p:nvSpPr>
        <p:spPr>
          <a:xfrm>
            <a:off x="1103312" y="2763520"/>
            <a:ext cx="8946541" cy="3484879"/>
          </a:xfrm>
        </p:spPr>
        <p:txBody>
          <a:bodyPr>
            <a:normAutofit fontScale="47500" lnSpcReduction="20000"/>
          </a:bodyPr>
          <a:lstStyle/>
          <a:p>
            <a:endParaRPr lang="cs-CZ" sz="2000" dirty="0"/>
          </a:p>
          <a:p>
            <a:pPr marL="0" indent="0">
              <a:buNone/>
            </a:pPr>
            <a:r>
              <a:rPr lang="cs-CZ" b="1" dirty="0"/>
              <a:t>	</a:t>
            </a:r>
            <a:r>
              <a:rPr lang="cs-CZ" sz="2900" dirty="0">
                <a:latin typeface="Arial" panose="020B0604020202020204" pitchFamily="34" charset="0"/>
                <a:cs typeface="Arial" panose="020B0604020202020204" pitchFamily="34" charset="0"/>
              </a:rPr>
              <a:t>K tomu, aby bylo dosaženo účelu řízení, </a:t>
            </a:r>
            <a:r>
              <a:rPr lang="cs-CZ" sz="2900" b="1" dirty="0">
                <a:latin typeface="Arial" panose="020B0604020202020204" pitchFamily="34" charset="0"/>
                <a:cs typeface="Arial" panose="020B0604020202020204" pitchFamily="34" charset="0"/>
              </a:rPr>
              <a:t>jsou účastníci povinni </a:t>
            </a:r>
            <a:r>
              <a:rPr lang="cs-CZ" sz="2900" dirty="0">
                <a:latin typeface="Arial" panose="020B0604020202020204" pitchFamily="34" charset="0"/>
                <a:cs typeface="Arial" panose="020B0604020202020204" pitchFamily="34" charset="0"/>
              </a:rPr>
              <a:t>zejména</a:t>
            </a:r>
          </a:p>
          <a:p>
            <a:r>
              <a:rPr lang="cs-CZ" sz="2900" b="1" dirty="0">
                <a:latin typeface="Arial" panose="020B0604020202020204" pitchFamily="34" charset="0"/>
                <a:cs typeface="Arial" panose="020B0604020202020204" pitchFamily="34" charset="0"/>
              </a:rPr>
              <a:t>1)</a:t>
            </a:r>
            <a:r>
              <a:rPr lang="cs-CZ" sz="2900" dirty="0">
                <a:latin typeface="Arial" panose="020B0604020202020204" pitchFamily="34" charset="0"/>
                <a:cs typeface="Arial" panose="020B0604020202020204" pitchFamily="34" charset="0"/>
              </a:rPr>
              <a:t> tvrdit všechny pro rozhodnutí věci významné skutečnosti; neobsahuje-li všechna potřebná tvrzení žaloba (návrh na zahájení řízení) nebo písemné vyjádření k ní, uvedou je v průběhu řízení,</a:t>
            </a:r>
          </a:p>
          <a:p>
            <a:r>
              <a:rPr lang="cs-CZ" sz="2900" b="1" dirty="0">
                <a:latin typeface="Arial" panose="020B0604020202020204" pitchFamily="34" charset="0"/>
                <a:cs typeface="Arial" panose="020B0604020202020204" pitchFamily="34" charset="0"/>
              </a:rPr>
              <a:t>2)</a:t>
            </a:r>
            <a:r>
              <a:rPr lang="cs-CZ" sz="2900" dirty="0">
                <a:latin typeface="Arial" panose="020B0604020202020204" pitchFamily="34" charset="0"/>
                <a:cs typeface="Arial" panose="020B0604020202020204" pitchFamily="34" charset="0"/>
              </a:rPr>
              <a:t> plnit důkazní povinnost (§ 120 odst. 1) a další procesní povinnosti uložené jim zákonem nebo soudem,</a:t>
            </a:r>
          </a:p>
          <a:p>
            <a:r>
              <a:rPr lang="cs-CZ" sz="2900" b="1" dirty="0">
                <a:latin typeface="Arial" panose="020B0604020202020204" pitchFamily="34" charset="0"/>
                <a:cs typeface="Arial" panose="020B0604020202020204" pitchFamily="34" charset="0"/>
              </a:rPr>
              <a:t>3)</a:t>
            </a:r>
            <a:r>
              <a:rPr lang="cs-CZ" sz="2900" dirty="0">
                <a:latin typeface="Arial" panose="020B0604020202020204" pitchFamily="34" charset="0"/>
                <a:cs typeface="Arial" panose="020B0604020202020204" pitchFamily="34" charset="0"/>
              </a:rPr>
              <a:t> dbát pokynů soudu.</a:t>
            </a:r>
          </a:p>
          <a:p>
            <a:r>
              <a:rPr lang="cs-CZ" sz="2900" dirty="0">
                <a:latin typeface="Arial" panose="020B0604020202020204" pitchFamily="34" charset="0"/>
                <a:cs typeface="Arial" panose="020B0604020202020204" pitchFamily="34" charset="0"/>
              </a:rPr>
              <a:t>Soud pokračuje v řízení, i když jsou účastníci nečinní; </a:t>
            </a:r>
          </a:p>
          <a:p>
            <a:r>
              <a:rPr lang="cs-CZ" sz="2900" dirty="0">
                <a:latin typeface="Arial" panose="020B0604020202020204" pitchFamily="34" charset="0"/>
                <a:cs typeface="Arial" panose="020B0604020202020204" pitchFamily="34" charset="0"/>
              </a:rPr>
              <a:t>Nedostaví-li se řádně předvolaný účastník k jednání a včas nepožádal z důležitého důvodu o odročení, může soud věc projednat a rozhodnout v nepřítomnosti takového účastníka; vychází přitom z obsahu spisu a z provedených důkazů.</a:t>
            </a:r>
          </a:p>
          <a:p>
            <a:r>
              <a:rPr lang="cs-CZ" sz="2900" dirty="0">
                <a:latin typeface="Arial" panose="020B0604020202020204" pitchFamily="34" charset="0"/>
                <a:cs typeface="Arial" panose="020B0604020202020204" pitchFamily="34" charset="0"/>
              </a:rPr>
              <a:t>Vyzve-li soud účastníka, aby se vyjádřil o určitém návrhu, který se dotýká postupu a vedení řízení, může připojit doložku, že nevyjádří-li se účastník v určité lhůtě, bude se předpokládat, že nemá námitky.</a:t>
            </a:r>
          </a:p>
          <a:p>
            <a:endParaRPr lang="cs-CZ" sz="2000" dirty="0"/>
          </a:p>
          <a:p>
            <a:pPr marL="914400" lvl="2" indent="0">
              <a:buNone/>
            </a:pPr>
            <a:endParaRPr lang="cs-CZ" sz="2000" dirty="0"/>
          </a:p>
        </p:txBody>
      </p:sp>
    </p:spTree>
    <p:extLst>
      <p:ext uri="{BB962C8B-B14F-4D97-AF65-F5344CB8AC3E}">
        <p14:creationId xmlns:p14="http://schemas.microsoft.com/office/powerpoint/2010/main" val="483061572"/>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p:cNvSpPr>
            <a:spLocks noGrp="1"/>
          </p:cNvSpPr>
          <p:nvPr>
            <p:ph idx="1"/>
          </p:nvPr>
        </p:nvSpPr>
        <p:spPr>
          <a:xfrm>
            <a:off x="1103312" y="2763520"/>
            <a:ext cx="8946541" cy="3484879"/>
          </a:xfrm>
        </p:spPr>
        <p:txBody>
          <a:bodyPr>
            <a:normAutofit fontScale="92500" lnSpcReduction="10000"/>
          </a:bodyPr>
          <a:lstStyle/>
          <a:p>
            <a:endParaRPr lang="cs-CZ" sz="2000" dirty="0"/>
          </a:p>
          <a:p>
            <a:r>
              <a:rPr lang="cs-CZ" sz="2100" dirty="0">
                <a:latin typeface="Arial" panose="020B0604020202020204" pitchFamily="34" charset="0"/>
                <a:cs typeface="Arial" panose="020B0604020202020204" pitchFamily="34" charset="0"/>
              </a:rPr>
              <a:t>Účastníci jsou </a:t>
            </a:r>
            <a:r>
              <a:rPr lang="cs-CZ" sz="2100" b="1" dirty="0">
                <a:latin typeface="Arial" panose="020B0604020202020204" pitchFamily="34" charset="0"/>
                <a:cs typeface="Arial" panose="020B0604020202020204" pitchFamily="34" charset="0"/>
              </a:rPr>
              <a:t>povinni označit důkazy </a:t>
            </a:r>
            <a:r>
              <a:rPr lang="cs-CZ" sz="2100" dirty="0">
                <a:latin typeface="Arial" panose="020B0604020202020204" pitchFamily="34" charset="0"/>
                <a:cs typeface="Arial" panose="020B0604020202020204" pitchFamily="34" charset="0"/>
              </a:rPr>
              <a:t>k prokázání svých tvrzení. Soud rozhoduje, které z navrhovaných důkazů provede.</a:t>
            </a:r>
          </a:p>
          <a:p>
            <a:r>
              <a:rPr lang="cs-CZ" sz="2100" dirty="0">
                <a:latin typeface="Arial" panose="020B0604020202020204" pitchFamily="34" charset="0"/>
                <a:cs typeface="Arial" panose="020B0604020202020204" pitchFamily="34" charset="0"/>
              </a:rPr>
              <a:t>Soud může provést jiné než účastníky navržené důkazy v případech, kdy jsou potřebné ke zjištění skutkového stavu a vyplývají-li z obsahu spisu. Neoznačí-li účastníci důkazy potřebné k prokázání svých tvrzení, vychází soud při zjišťování skutkového stavu z důkazů, které byly provedeny.</a:t>
            </a:r>
          </a:p>
          <a:p>
            <a:r>
              <a:rPr lang="cs-CZ" sz="2100" dirty="0">
                <a:latin typeface="Arial" panose="020B0604020202020204" pitchFamily="34" charset="0"/>
                <a:cs typeface="Arial" panose="020B0604020202020204" pitchFamily="34" charset="0"/>
              </a:rPr>
              <a:t>Soud může též vzít za svá skutková zjištění </a:t>
            </a:r>
            <a:r>
              <a:rPr lang="cs-CZ" sz="2100" b="1" dirty="0">
                <a:latin typeface="Arial" panose="020B0604020202020204" pitchFamily="34" charset="0"/>
                <a:cs typeface="Arial" panose="020B0604020202020204" pitchFamily="34" charset="0"/>
              </a:rPr>
              <a:t>shodná tvrzení účastníků.</a:t>
            </a:r>
          </a:p>
          <a:p>
            <a:r>
              <a:rPr lang="cs-CZ" sz="2100" dirty="0">
                <a:latin typeface="Arial" panose="020B0604020202020204" pitchFamily="34" charset="0"/>
                <a:cs typeface="Arial" panose="020B0604020202020204" pitchFamily="34" charset="0"/>
              </a:rPr>
              <a:t>Není třeba dokazovat skutečnosti obecně známé nebo známé soudu z jeho činnosti, jakož i právní předpisy uveřejněné nebo oznámené ve Sbírce zákonů a mezinárodních smluv nebo v předcházející obdobné sbírce.</a:t>
            </a:r>
          </a:p>
          <a:p>
            <a:endParaRPr lang="cs-CZ" sz="2000" dirty="0"/>
          </a:p>
          <a:p>
            <a:pPr marL="914400" lvl="2" indent="0">
              <a:buNone/>
            </a:pPr>
            <a:endParaRPr lang="cs-CZ" sz="2000" dirty="0"/>
          </a:p>
        </p:txBody>
      </p:sp>
    </p:spTree>
    <p:extLst>
      <p:ext uri="{BB962C8B-B14F-4D97-AF65-F5344CB8AC3E}">
        <p14:creationId xmlns:p14="http://schemas.microsoft.com/office/powerpoint/2010/main" val="4100953121"/>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p:cNvSpPr>
            <a:spLocks noGrp="1"/>
          </p:cNvSpPr>
          <p:nvPr>
            <p:ph idx="1"/>
          </p:nvPr>
        </p:nvSpPr>
        <p:spPr>
          <a:xfrm>
            <a:off x="1192089" y="2829399"/>
            <a:ext cx="8946541" cy="3484879"/>
          </a:xfrm>
        </p:spPr>
        <p:txBody>
          <a:bodyPr>
            <a:normAutofit/>
          </a:bodyPr>
          <a:lstStyle/>
          <a:p>
            <a:r>
              <a:rPr lang="cs-CZ" dirty="0"/>
              <a:t> </a:t>
            </a:r>
            <a:r>
              <a:rPr lang="cs-CZ" dirty="0">
                <a:latin typeface="Arial" panose="020B0604020202020204" pitchFamily="34" charset="0"/>
                <a:cs typeface="Arial" panose="020B0604020202020204" pitchFamily="34" charset="0"/>
              </a:rPr>
              <a:t>za důkaz mohou sloužit všechny prostředky, jimiž lze zjistit stav věci, zejména výslech svědků, znalecký posudek, zprávy a vyjádření orgánů, fyzických a právnických osob, notářské nebo exekutorské zápisy a jiné listiny</a:t>
            </a:r>
          </a:p>
          <a:p>
            <a:r>
              <a:rPr lang="cs-CZ" dirty="0">
                <a:latin typeface="Arial" panose="020B0604020202020204" pitchFamily="34" charset="0"/>
                <a:cs typeface="Arial" panose="020B0604020202020204" pitchFamily="34" charset="0"/>
              </a:rPr>
              <a:t>Každá fyzická osoba, která není účastníkem řízení, je povinna dostavit se na předvolání k soudu a vypovídat jako svědek. </a:t>
            </a:r>
            <a:r>
              <a:rPr lang="cs-CZ" b="1" dirty="0">
                <a:latin typeface="Arial" panose="020B0604020202020204" pitchFamily="34" charset="0"/>
                <a:cs typeface="Arial" panose="020B0604020202020204" pitchFamily="34" charset="0"/>
              </a:rPr>
              <a:t>Musí vypovědět pravdu a nic nezamlčovat.</a:t>
            </a:r>
            <a:r>
              <a:rPr lang="cs-CZ" dirty="0">
                <a:latin typeface="Arial" panose="020B0604020202020204" pitchFamily="34" charset="0"/>
                <a:cs typeface="Arial" panose="020B0604020202020204" pitchFamily="34" charset="0"/>
              </a:rPr>
              <a:t> Výpověď může odepřít jen tehdy, kdyby jí způsobila nebezpečí trestního stíhání sobě nebo osobám blízkým; o důvodnosti odepření výpovědi rozhoduje soud</a:t>
            </a:r>
          </a:p>
        </p:txBody>
      </p:sp>
    </p:spTree>
    <p:extLst>
      <p:ext uri="{BB962C8B-B14F-4D97-AF65-F5344CB8AC3E}">
        <p14:creationId xmlns:p14="http://schemas.microsoft.com/office/powerpoint/2010/main" val="190152869"/>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411CCC-F742-67FE-402B-ADFAE9D6B3A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8571B6A-0EA4-3004-DFDA-64E7CD866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59ED9C91-5F24-97A9-9848-83A886221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5379659A-C52D-3B04-805A-7F36C3B8F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43B6A290-DEAC-50DE-476E-924E99E9F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BE95C0FB-45D7-B4FD-5728-86E3BDF2DD45}"/>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EBD8D81B-8B66-63E5-92F4-4C13A04B318A}"/>
              </a:ext>
            </a:extLst>
          </p:cNvPr>
          <p:cNvSpPr>
            <a:spLocks noGrp="1"/>
          </p:cNvSpPr>
          <p:nvPr>
            <p:ph idx="1"/>
          </p:nvPr>
        </p:nvSpPr>
        <p:spPr>
          <a:xfrm>
            <a:off x="1192089" y="2829399"/>
            <a:ext cx="8946541" cy="3484879"/>
          </a:xfrm>
        </p:spPr>
        <p:txBody>
          <a:bodyPr>
            <a:normAutofit fontScale="85000" lnSpcReduction="10000"/>
          </a:bodyPr>
          <a:lstStyle/>
          <a:p>
            <a:r>
              <a:rPr lang="cs-CZ" dirty="0"/>
              <a:t> </a:t>
            </a:r>
          </a:p>
          <a:p>
            <a:r>
              <a:rPr lang="cs-CZ" dirty="0">
                <a:latin typeface="Arial" panose="020B0604020202020204" pitchFamily="34" charset="0"/>
                <a:cs typeface="Arial" panose="020B0604020202020204" pitchFamily="34" charset="0"/>
              </a:rPr>
              <a:t>Závisí-li rozhodnutí na posouzení skutečností, k nimž je třeba odborných znalostí, vyžádá soud u orgánu veřejné moci nebo osoby, která disponuje potřebnými odbornými předpoklady, odborné vyjádření. Jestliže pro složitost posuzované otázky takový postup není postačující nebo je-li pochybnost o správnosti podaného odborného vyjádření, ustanoví soud znalce. </a:t>
            </a:r>
            <a:r>
              <a:rPr lang="cs-CZ" b="1" dirty="0">
                <a:latin typeface="Arial" panose="020B0604020202020204" pitchFamily="34" charset="0"/>
                <a:cs typeface="Arial" panose="020B0604020202020204" pitchFamily="34" charset="0"/>
              </a:rPr>
              <a:t>Soud znalce vyslechne</a:t>
            </a:r>
            <a:r>
              <a:rPr lang="cs-CZ" dirty="0">
                <a:latin typeface="Arial" panose="020B0604020202020204" pitchFamily="34" charset="0"/>
                <a:cs typeface="Arial" panose="020B0604020202020204" pitchFamily="34" charset="0"/>
              </a:rPr>
              <a:t>; znalci může také uložit, aby posudek vypracoval písemně. Je-li ustanoveno několik znalců, mohou podat společný posudek. </a:t>
            </a:r>
            <a:r>
              <a:rPr lang="cs-CZ" u="sng" dirty="0">
                <a:latin typeface="Arial" panose="020B0604020202020204" pitchFamily="34" charset="0"/>
                <a:cs typeface="Arial" panose="020B0604020202020204" pitchFamily="34" charset="0"/>
              </a:rPr>
              <a:t>Místo výslechu znalce může se soud v odůvodněných případech spokojit s písemným posudkem znalce.</a:t>
            </a:r>
          </a:p>
          <a:p>
            <a:r>
              <a:rPr lang="cs-CZ" dirty="0">
                <a:latin typeface="Arial" panose="020B0604020202020204" pitchFamily="34" charset="0"/>
                <a:cs typeface="Arial" panose="020B0604020202020204" pitchFamily="34" charset="0"/>
              </a:rPr>
              <a:t>Má-li soud sám nebo na základě vyjádření účastníků pochybnost o správnosti posudku nebo jeví-li se mu posudek nejasný nebo neúplný, je nutno požádat znalce o </a:t>
            </a:r>
            <a:r>
              <a:rPr lang="cs-CZ" b="1" dirty="0">
                <a:latin typeface="Arial" panose="020B0604020202020204" pitchFamily="34" charset="0"/>
                <a:cs typeface="Arial" panose="020B0604020202020204" pitchFamily="34" charset="0"/>
              </a:rPr>
              <a:t>vysvětlení.</a:t>
            </a:r>
            <a:r>
              <a:rPr lang="cs-CZ" dirty="0">
                <a:latin typeface="Arial" panose="020B0604020202020204" pitchFamily="34" charset="0"/>
                <a:cs typeface="Arial" panose="020B0604020202020204" pitchFamily="34" charset="0"/>
              </a:rPr>
              <a:t> Kdyby to nevedlo k výsledku, soud požádá znalce, který znalecký posudek zpracoval, o jeho doplnění nebo nechá znalecký posudek přezkoumat jiným znalcem.</a:t>
            </a:r>
          </a:p>
          <a:p>
            <a:endParaRPr lang="cs-CZ" dirty="0"/>
          </a:p>
        </p:txBody>
      </p:sp>
    </p:spTree>
    <p:extLst>
      <p:ext uri="{BB962C8B-B14F-4D97-AF65-F5344CB8AC3E}">
        <p14:creationId xmlns:p14="http://schemas.microsoft.com/office/powerpoint/2010/main" val="148730"/>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3962508A-7509-42A3-975B-C8BDC6FB6FB5}"/>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obsah 2">
            <a:extLst>
              <a:ext uri="{FF2B5EF4-FFF2-40B4-BE49-F238E27FC236}">
                <a16:creationId xmlns:a16="http://schemas.microsoft.com/office/drawing/2014/main" id="{0A02FB26-123A-4745-A265-A4ADE505F95F}"/>
              </a:ext>
            </a:extLst>
          </p:cNvPr>
          <p:cNvSpPr>
            <a:spLocks noGrp="1"/>
          </p:cNvSpPr>
          <p:nvPr>
            <p:ph idx="1"/>
          </p:nvPr>
        </p:nvSpPr>
        <p:spPr>
          <a:xfrm>
            <a:off x="1104293" y="2754974"/>
            <a:ext cx="8946541" cy="3484879"/>
          </a:xfrm>
        </p:spPr>
        <p:txBody>
          <a:bodyPr>
            <a:normAutofit fontScale="85000" lnSpcReduction="10000"/>
          </a:bodyPr>
          <a:lstStyle/>
          <a:p>
            <a:r>
              <a:rPr lang="cs-CZ" sz="1900" u="sng" dirty="0">
                <a:latin typeface="Arial" panose="020B0604020202020204" pitchFamily="34" charset="0"/>
                <a:cs typeface="Arial" panose="020B0604020202020204" pitchFamily="34" charset="0"/>
              </a:rPr>
              <a:t>Ve výjimečných, zvlášť obtížných případech</a:t>
            </a:r>
            <a:r>
              <a:rPr lang="cs-CZ" sz="1900" dirty="0">
                <a:latin typeface="Arial" panose="020B0604020202020204" pitchFamily="34" charset="0"/>
                <a:cs typeface="Arial" panose="020B0604020202020204" pitchFamily="34" charset="0"/>
              </a:rPr>
              <a:t>, vyžadujících zvláštního vědeckého posouzení, může soud ustanovit k podání znaleckého posudku nebo přezkoumání posudku podaného znalcem státní orgán, vědecký ústav, vysokou školu nebo instituci specializovanou na znaleckou činnost.</a:t>
            </a:r>
          </a:p>
          <a:p>
            <a:r>
              <a:rPr lang="cs-CZ" sz="1900" dirty="0">
                <a:latin typeface="Arial" panose="020B0604020202020204" pitchFamily="34" charset="0"/>
                <a:cs typeface="Arial" panose="020B0604020202020204" pitchFamily="34" charset="0"/>
              </a:rPr>
              <a:t>Účastníkovi, popřípadě i někomu jinému, může předseda senátu uložit, aby se dostavil ke znalci, předložil mu potřebné předměty, podal mu nutná vysvětlení, podrobil se lékařskému vyšetření, popřípadě zkoušce krve, anebo aby něco vykonal nebo snášel, jestliže to je k podání znaleckého posudku třeba.</a:t>
            </a:r>
          </a:p>
          <a:p>
            <a:r>
              <a:rPr lang="cs-CZ" sz="1900" dirty="0">
                <a:latin typeface="Arial" panose="020B0604020202020204" pitchFamily="34" charset="0"/>
                <a:cs typeface="Arial" panose="020B0604020202020204" pitchFamily="34" charset="0"/>
              </a:rPr>
              <a:t>Za podání odborného vyjádření náleží odměna a náhrada hotových výdajů, pro jejichž určení se ustanovení o znalečném užije obdobně. Odměna za podání odborného vyjádření činí polovinu sazby časové odměny znalce stanovené zvláštním právním předpisem. Orgánu veřejné moci za podání odborného vyjádření odměna ani náhrada hotových výdajů nenáleží.</a:t>
            </a:r>
          </a:p>
          <a:p>
            <a:pPr>
              <a:lnSpc>
                <a:spcPct val="107000"/>
              </a:lnSpc>
              <a:spcAft>
                <a:spcPts val="800"/>
              </a:spcAft>
            </a:pPr>
            <a:r>
              <a:rPr lang="cs-CZ" sz="1900" kern="100" dirty="0">
                <a:effectLst/>
                <a:latin typeface="Arial" panose="020B0604020202020204" pitchFamily="34" charset="0"/>
                <a:ea typeface="Calibri" panose="020F0502020204030204" pitchFamily="34" charset="0"/>
                <a:cs typeface="Arial" panose="020B0604020202020204" pitchFamily="34" charset="0"/>
              </a:rPr>
              <a:t> </a:t>
            </a:r>
          </a:p>
          <a:p>
            <a:endParaRPr lang="cs-CZ" dirty="0"/>
          </a:p>
        </p:txBody>
      </p:sp>
    </p:spTree>
    <p:extLst>
      <p:ext uri="{BB962C8B-B14F-4D97-AF65-F5344CB8AC3E}">
        <p14:creationId xmlns:p14="http://schemas.microsoft.com/office/powerpoint/2010/main" val="4038982200"/>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063DF7-96B8-0BEE-2A76-6B173D74DC7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C72217E-75D2-57E9-E64D-6B800EB5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D5C5BC32-DB1D-243D-36C9-A596F7BF2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384C4ED7-0B8F-529F-00B2-9552B0278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701FF90D-6C41-F553-4735-F3604AAD5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B53F76C2-5D85-3125-F771-BBC63E572B84}"/>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obsah 2">
            <a:extLst>
              <a:ext uri="{FF2B5EF4-FFF2-40B4-BE49-F238E27FC236}">
                <a16:creationId xmlns:a16="http://schemas.microsoft.com/office/drawing/2014/main" id="{3FFF45C2-85DB-74AE-927B-EEFFF31DA575}"/>
              </a:ext>
            </a:extLst>
          </p:cNvPr>
          <p:cNvSpPr>
            <a:spLocks noGrp="1"/>
          </p:cNvSpPr>
          <p:nvPr>
            <p:ph idx="1"/>
          </p:nvPr>
        </p:nvSpPr>
        <p:spPr>
          <a:xfrm>
            <a:off x="1104293" y="2754974"/>
            <a:ext cx="8946541" cy="3484879"/>
          </a:xfrm>
        </p:spPr>
        <p:txBody>
          <a:bodyPr>
            <a:normAutofit fontScale="92500" lnSpcReduction="20000"/>
          </a:bodyPr>
          <a:lstStyle/>
          <a:p>
            <a:r>
              <a:rPr lang="cs-CZ" sz="1900" dirty="0">
                <a:latin typeface="Arial" panose="020B0604020202020204" pitchFamily="34" charset="0"/>
                <a:cs typeface="Arial" panose="020B0604020202020204" pitchFamily="34" charset="0"/>
              </a:rPr>
              <a:t>Důkaz znaleckým posudkem  - důkaz se hodnotí jako každý důkaz dle </a:t>
            </a:r>
            <a:r>
              <a:rPr lang="cs-CZ" sz="1900" dirty="0" err="1">
                <a:latin typeface="Arial" panose="020B0604020202020204" pitchFamily="34" charset="0"/>
                <a:cs typeface="Arial" panose="020B0604020202020204" pitchFamily="34" charset="0"/>
              </a:rPr>
              <a:t>ust</a:t>
            </a:r>
            <a:r>
              <a:rPr lang="cs-CZ" sz="1900" dirty="0">
                <a:latin typeface="Arial" panose="020B0604020202020204" pitchFamily="34" charset="0"/>
                <a:cs typeface="Arial" panose="020B0604020202020204" pitchFamily="34" charset="0"/>
              </a:rPr>
              <a:t>. § 132 o.s.ř.</a:t>
            </a:r>
          </a:p>
          <a:p>
            <a:r>
              <a:rPr lang="cs-CZ" sz="1900" b="1" dirty="0" err="1">
                <a:latin typeface="Arial" panose="020B0604020202020204" pitchFamily="34" charset="0"/>
                <a:cs typeface="Arial" panose="020B0604020202020204" pitchFamily="34" charset="0"/>
              </a:rPr>
              <a:t>Pl</a:t>
            </a:r>
            <a:r>
              <a:rPr lang="cs-CZ" sz="1900" b="1" dirty="0">
                <a:latin typeface="Arial" panose="020B0604020202020204" pitchFamily="34" charset="0"/>
                <a:cs typeface="Arial" panose="020B0604020202020204" pitchFamily="34" charset="0"/>
              </a:rPr>
              <a:t>. ÚS 11/08; I. ÚS 49/06; III. ÚS 299/06;</a:t>
            </a:r>
          </a:p>
          <a:p>
            <a:pPr>
              <a:lnSpc>
                <a:spcPct val="107000"/>
              </a:lnSpc>
              <a:spcAft>
                <a:spcPts val="800"/>
              </a:spcAft>
            </a:pPr>
            <a:r>
              <a:rPr lang="cs-CZ" sz="1900" b="1" kern="100" dirty="0">
                <a:effectLst/>
                <a:latin typeface="Arial" panose="020B0604020202020204" pitchFamily="34" charset="0"/>
                <a:ea typeface="Calibri" panose="020F0502020204030204" pitchFamily="34" charset="0"/>
                <a:cs typeface="Arial" panose="020B0604020202020204" pitchFamily="34" charset="0"/>
              </a:rPr>
              <a:t>25 </a:t>
            </a:r>
            <a:r>
              <a:rPr lang="cs-CZ" sz="1900" b="1" kern="100" dirty="0" err="1">
                <a:effectLst/>
                <a:latin typeface="Arial" panose="020B0604020202020204" pitchFamily="34" charset="0"/>
                <a:ea typeface="Calibri" panose="020F0502020204030204" pitchFamily="34" charset="0"/>
                <a:cs typeface="Arial" panose="020B0604020202020204" pitchFamily="34" charset="0"/>
              </a:rPr>
              <a:t>Cdo</a:t>
            </a:r>
            <a:r>
              <a:rPr lang="cs-CZ" sz="1900" b="1" kern="100" dirty="0">
                <a:effectLst/>
                <a:latin typeface="Arial" panose="020B0604020202020204" pitchFamily="34" charset="0"/>
                <a:ea typeface="Calibri" panose="020F0502020204030204" pitchFamily="34" charset="0"/>
                <a:cs typeface="Arial" panose="020B0604020202020204" pitchFamily="34" charset="0"/>
              </a:rPr>
              <a:t> 1593/2001</a:t>
            </a:r>
            <a:r>
              <a:rPr lang="cs-CZ" sz="1900" kern="100" dirty="0">
                <a:effectLst/>
                <a:latin typeface="Arial" panose="020B0604020202020204" pitchFamily="34" charset="0"/>
                <a:ea typeface="Calibri" panose="020F0502020204030204" pitchFamily="34" charset="0"/>
                <a:cs typeface="Arial" panose="020B0604020202020204" pitchFamily="34" charset="0"/>
              </a:rPr>
              <a:t>, Nejvyšší soud uzavřel, že „okolnost, že znalec vyšetřoval žalobce v dřívější době v souvislosti s vypracováním posudku na žádost pojišťovny, která v tomto řízení vystupuje jako vedlejší účastník na straně žalovaného, nezakládá sama o sobě důvod pro vyloučení znalce“. S použitím argumentu a </a:t>
            </a:r>
            <a:r>
              <a:rPr lang="cs-CZ" sz="1900" kern="100" dirty="0" err="1">
                <a:effectLst/>
                <a:latin typeface="Arial" panose="020B0604020202020204" pitchFamily="34" charset="0"/>
                <a:ea typeface="Calibri" panose="020F0502020204030204" pitchFamily="34" charset="0"/>
                <a:cs typeface="Arial" panose="020B0604020202020204" pitchFamily="34" charset="0"/>
              </a:rPr>
              <a:t>maiori</a:t>
            </a:r>
            <a:r>
              <a:rPr lang="cs-CZ" sz="1900" kern="100" dirty="0">
                <a:effectLst/>
                <a:latin typeface="Arial" panose="020B0604020202020204" pitchFamily="34" charset="0"/>
                <a:ea typeface="Calibri" panose="020F0502020204030204" pitchFamily="34" charset="0"/>
                <a:cs typeface="Arial" panose="020B0604020202020204" pitchFamily="34" charset="0"/>
              </a:rPr>
              <a:t> ad minus je zřejmé, že není-li samo o sobě důvodem pro vyloučení znalce předchozí vypracování znaleckého posudku (na žádost vedlejšího účastníka), nemůže jím být ani předchozí podání odborného vyjádření na žádost účastníka</a:t>
            </a:r>
          </a:p>
          <a:p>
            <a:pPr>
              <a:lnSpc>
                <a:spcPct val="107000"/>
              </a:lnSpc>
              <a:spcAft>
                <a:spcPts val="800"/>
              </a:spcAft>
            </a:pPr>
            <a:r>
              <a:rPr lang="cs-CZ" sz="1900" kern="100" dirty="0">
                <a:effectLst/>
                <a:latin typeface="Arial" panose="020B0604020202020204" pitchFamily="34" charset="0"/>
                <a:ea typeface="Calibri" panose="020F0502020204030204" pitchFamily="34" charset="0"/>
                <a:cs typeface="Arial" panose="020B0604020202020204" pitchFamily="34" charset="0"/>
              </a:rPr>
              <a:t> </a:t>
            </a:r>
          </a:p>
          <a:p>
            <a:endParaRPr lang="cs-CZ" dirty="0"/>
          </a:p>
        </p:txBody>
      </p:sp>
    </p:spTree>
    <p:extLst>
      <p:ext uri="{BB962C8B-B14F-4D97-AF65-F5344CB8AC3E}">
        <p14:creationId xmlns:p14="http://schemas.microsoft.com/office/powerpoint/2010/main" val="581741154"/>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1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 name="Oval 1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2" name="Picture 1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 name="Picture 1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6" name="Rectangle 2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useBgFill="1">
        <p:nvSpPr>
          <p:cNvPr id="18" name="Rectangle 22">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2" name="Freeform: Shape 26">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Rectangle 28">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6" name="Nadpis 5">
            <a:extLst>
              <a:ext uri="{FF2B5EF4-FFF2-40B4-BE49-F238E27FC236}">
                <a16:creationId xmlns:a16="http://schemas.microsoft.com/office/drawing/2014/main" id="{1F87C64A-4975-4102-84A5-1D24FC23C865}"/>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r>
              <a:rPr lang="en-US" b="0" i="0" kern="1200">
                <a:solidFill>
                  <a:srgbClr val="FFFFFF"/>
                </a:solidFill>
                <a:latin typeface="+mj-lt"/>
                <a:ea typeface="+mj-ea"/>
                <a:cs typeface="+mj-cs"/>
              </a:rPr>
              <a:t>Hodnocení důkazů</a:t>
            </a:r>
          </a:p>
        </p:txBody>
      </p:sp>
      <p:sp>
        <p:nvSpPr>
          <p:cNvPr id="5" name="TextovéPole 4">
            <a:extLst>
              <a:ext uri="{FF2B5EF4-FFF2-40B4-BE49-F238E27FC236}">
                <a16:creationId xmlns:a16="http://schemas.microsoft.com/office/drawing/2014/main" id="{FF682BD8-A541-4DA0-B4D3-6387CDAD6B9F}"/>
              </a:ext>
            </a:extLst>
          </p:cNvPr>
          <p:cNvSpPr txBox="1"/>
          <p:nvPr/>
        </p:nvSpPr>
        <p:spPr>
          <a:xfrm>
            <a:off x="5204109" y="1645920"/>
            <a:ext cx="5919503" cy="4470821"/>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dirty="0">
                <a:latin typeface="Arial" panose="020B0604020202020204" pitchFamily="34" charset="0"/>
                <a:ea typeface="+mj-ea"/>
                <a:cs typeface="Arial" panose="020B0604020202020204" pitchFamily="34" charset="0"/>
              </a:rPr>
              <a:t>K</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výkladu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ustanovení</a:t>
            </a:r>
            <a:r>
              <a:rPr lang="en-US" dirty="0">
                <a:effectLst/>
                <a:latin typeface="Arial" panose="020B0604020202020204" pitchFamily="34" charset="0"/>
                <a:ea typeface="+mj-ea"/>
                <a:cs typeface="Arial" panose="020B0604020202020204" pitchFamily="34" charset="0"/>
              </a:rPr>
              <a:t> § 132 o. s. ř. z </a:t>
            </a:r>
            <a:r>
              <a:rPr lang="en-US" dirty="0" err="1">
                <a:effectLst/>
                <a:latin typeface="Arial" panose="020B0604020202020204" pitchFamily="34" charset="0"/>
                <a:ea typeface="+mj-ea"/>
                <a:cs typeface="Arial" panose="020B0604020202020204" pitchFamily="34" charset="0"/>
              </a:rPr>
              <a:t>hlediska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postupu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při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hodnocení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důkazů</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srov</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např</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rozsudek</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Nejvyššího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soudu</a:t>
            </a:r>
            <a:r>
              <a:rPr lang="en-US" dirty="0">
                <a:effectLst/>
                <a:latin typeface="Arial" panose="020B0604020202020204" pitchFamily="34" charset="0"/>
                <a:ea typeface="+mj-ea"/>
                <a:cs typeface="Arial" panose="020B0604020202020204" pitchFamily="34" charset="0"/>
              </a:rPr>
              <a:t> ze </a:t>
            </a:r>
            <a:r>
              <a:rPr lang="en-US" dirty="0" err="1">
                <a:effectLst/>
                <a:latin typeface="Arial" panose="020B0604020202020204" pitchFamily="34" charset="0"/>
                <a:ea typeface="+mj-ea"/>
                <a:cs typeface="Arial" panose="020B0604020202020204" pitchFamily="34" charset="0"/>
              </a:rPr>
              <a:t>dne</a:t>
            </a:r>
            <a:r>
              <a:rPr lang="en-US" dirty="0">
                <a:effectLst/>
                <a:latin typeface="Arial" panose="020B0604020202020204" pitchFamily="34" charset="0"/>
                <a:ea typeface="+mj-ea"/>
                <a:cs typeface="Arial" panose="020B0604020202020204" pitchFamily="34" charset="0"/>
              </a:rPr>
              <a:t> 26. </a:t>
            </a:r>
            <a:r>
              <a:rPr lang="en-US" dirty="0" err="1">
                <a:effectLst/>
                <a:latin typeface="Arial" panose="020B0604020202020204" pitchFamily="34" charset="0"/>
                <a:ea typeface="+mj-ea"/>
                <a:cs typeface="Arial" panose="020B0604020202020204" pitchFamily="34" charset="0"/>
              </a:rPr>
              <a:t>června</a:t>
            </a:r>
            <a:r>
              <a:rPr lang="en-US" dirty="0">
                <a:effectLst/>
                <a:latin typeface="Arial" panose="020B0604020202020204" pitchFamily="34" charset="0"/>
                <a:ea typeface="+mj-ea"/>
                <a:cs typeface="Arial" panose="020B0604020202020204" pitchFamily="34" charset="0"/>
              </a:rPr>
              <a:t> 2014, sp. </a:t>
            </a:r>
            <a:r>
              <a:rPr lang="en-US" dirty="0" err="1">
                <a:effectLst/>
                <a:latin typeface="Arial" panose="020B0604020202020204" pitchFamily="34" charset="0"/>
                <a:ea typeface="+mj-ea"/>
                <a:cs typeface="Arial" panose="020B0604020202020204" pitchFamily="34" charset="0"/>
              </a:rPr>
              <a:t>zn</a:t>
            </a:r>
            <a:r>
              <a:rPr lang="en-US" dirty="0">
                <a:effectLst/>
                <a:latin typeface="Arial" panose="020B0604020202020204" pitchFamily="34" charset="0"/>
                <a:ea typeface="+mj-ea"/>
                <a:cs typeface="Arial" panose="020B0604020202020204" pitchFamily="34" charset="0"/>
              </a:rPr>
              <a:t>. </a:t>
            </a:r>
            <a:r>
              <a:rPr lang="en-US" b="1" dirty="0">
                <a:effectLst/>
                <a:latin typeface="Arial" panose="020B0604020202020204" pitchFamily="34" charset="0"/>
                <a:ea typeface="+mj-ea"/>
                <a:cs typeface="Arial" panose="020B0604020202020204" pitchFamily="34" charset="0"/>
              </a:rPr>
              <a:t>21 </a:t>
            </a:r>
            <a:r>
              <a:rPr lang="en-US" b="1" dirty="0" err="1">
                <a:effectLst/>
                <a:latin typeface="Arial" panose="020B0604020202020204" pitchFamily="34" charset="0"/>
                <a:ea typeface="+mj-ea"/>
                <a:cs typeface="Arial" panose="020B0604020202020204" pitchFamily="34" charset="0"/>
              </a:rPr>
              <a:t>Cdo</a:t>
            </a:r>
            <a:r>
              <a:rPr lang="en-US" b="1" dirty="0">
                <a:effectLst/>
                <a:latin typeface="Arial" panose="020B0604020202020204" pitchFamily="34" charset="0"/>
                <a:ea typeface="+mj-ea"/>
                <a:cs typeface="Arial" panose="020B0604020202020204" pitchFamily="34" charset="0"/>
              </a:rPr>
              <a:t> 2682/2013, </a:t>
            </a:r>
            <a:r>
              <a:rPr lang="en-US" b="1" dirty="0" err="1">
                <a:effectLst/>
                <a:latin typeface="Arial" panose="020B0604020202020204" pitchFamily="34" charset="0"/>
                <a:ea typeface="+mj-ea"/>
                <a:cs typeface="Arial" panose="020B0604020202020204" pitchFamily="34" charset="0"/>
              </a:rPr>
              <a:t>uveřejněný</a:t>
            </a:r>
            <a:r>
              <a:rPr lang="en-US" b="1" dirty="0">
                <a:effectLst/>
                <a:latin typeface="Arial" panose="020B0604020202020204" pitchFamily="34" charset="0"/>
                <a:ea typeface="+mj-ea"/>
                <a:cs typeface="Arial" panose="020B0604020202020204" pitchFamily="34" charset="0"/>
              </a:rPr>
              <a:t> pod </a:t>
            </a:r>
            <a:r>
              <a:rPr lang="en-US" b="1" dirty="0" err="1">
                <a:effectLst/>
                <a:latin typeface="Arial" panose="020B0604020202020204" pitchFamily="34" charset="0"/>
                <a:ea typeface="+mj-ea"/>
                <a:cs typeface="Arial" panose="020B0604020202020204" pitchFamily="34" charset="0"/>
              </a:rPr>
              <a:t>číslem</a:t>
            </a:r>
            <a:r>
              <a:rPr lang="en-US" b="1" dirty="0">
                <a:effectLst/>
                <a:latin typeface="Arial" panose="020B0604020202020204" pitchFamily="34" charset="0"/>
                <a:ea typeface="+mj-ea"/>
                <a:cs typeface="Arial" panose="020B0604020202020204" pitchFamily="34" charset="0"/>
              </a:rPr>
              <a:t> 93/2014 </a:t>
            </a:r>
            <a:r>
              <a:rPr lang="en-US" dirty="0" err="1">
                <a:effectLst/>
                <a:latin typeface="Arial" panose="020B0604020202020204" pitchFamily="34" charset="0"/>
                <a:ea typeface="+mj-ea"/>
                <a:cs typeface="Arial" panose="020B0604020202020204" pitchFamily="34" charset="0"/>
              </a:rPr>
              <a:t>Sbírky</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soudních</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rozhodnutí</a:t>
            </a:r>
            <a:r>
              <a:rPr lang="en-US" dirty="0">
                <a:effectLst/>
                <a:latin typeface="Arial" panose="020B0604020202020204" pitchFamily="34" charset="0"/>
                <a:ea typeface="+mj-ea"/>
                <a:cs typeface="Arial" panose="020B0604020202020204" pitchFamily="34" charset="0"/>
              </a:rPr>
              <a:t> a </a:t>
            </a:r>
            <a:r>
              <a:rPr lang="en-US" dirty="0" err="1">
                <a:effectLst/>
                <a:latin typeface="Arial" panose="020B0604020202020204" pitchFamily="34" charset="0"/>
                <a:ea typeface="+mj-ea"/>
                <a:cs typeface="Arial" panose="020B0604020202020204" pitchFamily="34" charset="0"/>
              </a:rPr>
              <a:t>stanovisek</a:t>
            </a:r>
            <a:r>
              <a:rPr lang="en-US" dirty="0">
                <a:effectLst/>
                <a:latin typeface="Arial" panose="020B0604020202020204" pitchFamily="34" charset="0"/>
                <a:ea typeface="+mj-ea"/>
                <a:cs typeface="Arial" panose="020B0604020202020204" pitchFamily="34" charset="0"/>
              </a:rPr>
              <a:t>, a </a:t>
            </a:r>
            <a:r>
              <a:rPr lang="en-US" dirty="0" err="1">
                <a:effectLst/>
                <a:latin typeface="Arial" panose="020B0604020202020204" pitchFamily="34" charset="0"/>
                <a:ea typeface="+mj-ea"/>
                <a:cs typeface="Arial" panose="020B0604020202020204" pitchFamily="34" charset="0"/>
              </a:rPr>
              <a:t>právní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rozbor</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uvedený</a:t>
            </a:r>
            <a:r>
              <a:rPr lang="en-US" dirty="0">
                <a:effectLst/>
                <a:latin typeface="Arial" panose="020B0604020202020204" pitchFamily="34" charset="0"/>
                <a:ea typeface="+mj-ea"/>
                <a:cs typeface="Arial" panose="020B0604020202020204" pitchFamily="34" charset="0"/>
              </a:rPr>
              <a:t> v </a:t>
            </a:r>
            <a:r>
              <a:rPr lang="en-US" dirty="0" err="1">
                <a:effectLst/>
                <a:latin typeface="Arial" panose="020B0604020202020204" pitchFamily="34" charset="0"/>
                <a:ea typeface="+mj-ea"/>
                <a:cs typeface="Arial" panose="020B0604020202020204" pitchFamily="34" charset="0"/>
              </a:rPr>
              <a:t>jeho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odůvodnění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podle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kterého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důkazy</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přímé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nepřímé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hodnotí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podle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své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úvahy</a:t>
            </a:r>
            <a:r>
              <a:rPr lang="en-US" dirty="0">
                <a:effectLst/>
                <a:latin typeface="Arial" panose="020B0604020202020204" pitchFamily="34" charset="0"/>
                <a:ea typeface="+mj-ea"/>
                <a:cs typeface="Arial" panose="020B0604020202020204" pitchFamily="34" charset="0"/>
              </a:rPr>
              <a:t>, a to </a:t>
            </a:r>
            <a:r>
              <a:rPr lang="en-US" dirty="0" err="1">
                <a:effectLst/>
                <a:latin typeface="Arial" panose="020B0604020202020204" pitchFamily="34" charset="0"/>
                <a:ea typeface="+mj-ea"/>
                <a:cs typeface="Arial" panose="020B0604020202020204" pitchFamily="34" charset="0"/>
              </a:rPr>
              <a:t>každý</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důkaz</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jednotlivě</a:t>
            </a:r>
            <a:r>
              <a:rPr lang="en-US" dirty="0">
                <a:effectLst/>
                <a:latin typeface="Arial" panose="020B0604020202020204" pitchFamily="34" charset="0"/>
                <a:ea typeface="+mj-ea"/>
                <a:cs typeface="Arial" panose="020B0604020202020204" pitchFamily="34" charset="0"/>
              </a:rPr>
              <a:t> a </a:t>
            </a:r>
            <a:r>
              <a:rPr lang="en-US" dirty="0" err="1">
                <a:effectLst/>
                <a:latin typeface="Arial" panose="020B0604020202020204" pitchFamily="34" charset="0"/>
                <a:ea typeface="+mj-ea"/>
                <a:cs typeface="Arial" panose="020B0604020202020204" pitchFamily="34" charset="0"/>
              </a:rPr>
              <a:t>všechny</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důkazy</a:t>
            </a:r>
            <a:r>
              <a:rPr lang="en-US" dirty="0">
                <a:effectLst/>
                <a:latin typeface="Arial" panose="020B0604020202020204" pitchFamily="34" charset="0"/>
                <a:ea typeface="+mj-ea"/>
                <a:cs typeface="Arial" panose="020B0604020202020204" pitchFamily="34" charset="0"/>
              </a:rPr>
              <a:t> v </a:t>
            </a:r>
            <a:r>
              <a:rPr lang="en-US" dirty="0" err="1">
                <a:effectLst/>
                <a:latin typeface="Arial" panose="020B0604020202020204" pitchFamily="34" charset="0"/>
                <a:ea typeface="+mj-ea"/>
                <a:cs typeface="Arial" panose="020B0604020202020204" pitchFamily="34" charset="0"/>
              </a:rPr>
              <a:t>jejich</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vzájemné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souvislosti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přitom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pečlivě</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přihlíží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ke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všemu</a:t>
            </a:r>
            <a:r>
              <a:rPr lang="en-US" dirty="0">
                <a:effectLst/>
                <a:latin typeface="Arial" panose="020B0604020202020204" pitchFamily="34" charset="0"/>
                <a:ea typeface="+mj-ea"/>
                <a:cs typeface="Arial" panose="020B0604020202020204" pitchFamily="34" charset="0"/>
              </a:rPr>
              <a:t>, co </a:t>
            </a:r>
            <a:r>
              <a:rPr lang="en-US" dirty="0" err="1">
                <a:effectLst/>
                <a:latin typeface="Arial" panose="020B0604020202020204" pitchFamily="34" charset="0"/>
                <a:ea typeface="+mj-ea"/>
                <a:cs typeface="Arial" panose="020B0604020202020204" pitchFamily="34" charset="0"/>
              </a:rPr>
              <a:t>vyšlo</a:t>
            </a:r>
            <a:r>
              <a:rPr lang="en-US" dirty="0">
                <a:effectLst/>
                <a:latin typeface="Arial" panose="020B0604020202020204" pitchFamily="34" charset="0"/>
                <a:ea typeface="+mj-ea"/>
                <a:cs typeface="Arial" panose="020B0604020202020204" pitchFamily="34" charset="0"/>
              </a:rPr>
              <a:t> za </a:t>
            </a:r>
            <a:r>
              <a:rPr lang="en-US" dirty="0" err="1">
                <a:effectLst/>
                <a:latin typeface="Arial" panose="020B0604020202020204" pitchFamily="34" charset="0"/>
                <a:ea typeface="+mj-ea"/>
                <a:cs typeface="Arial" panose="020B0604020202020204" pitchFamily="34" charset="0"/>
              </a:rPr>
              <a:t>řízení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najevo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včetně</a:t>
            </a:r>
            <a:r>
              <a:rPr lang="en-US" dirty="0">
                <a:effectLst/>
                <a:latin typeface="Arial" panose="020B0604020202020204" pitchFamily="34" charset="0"/>
                <a:ea typeface="+mj-ea"/>
                <a:cs typeface="Arial" panose="020B0604020202020204" pitchFamily="34" charset="0"/>
              </a:rPr>
              <a:t> toho, co </a:t>
            </a:r>
            <a:r>
              <a:rPr lang="en-US" dirty="0" err="1">
                <a:effectLst/>
                <a:latin typeface="Arial" panose="020B0604020202020204" pitchFamily="34" charset="0"/>
                <a:ea typeface="+mj-ea"/>
                <a:cs typeface="Arial" panose="020B0604020202020204" pitchFamily="34" charset="0"/>
              </a:rPr>
              <a:t>uvedli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účastníci</a:t>
            </a:r>
            <a:r>
              <a:rPr lang="en-US" dirty="0">
                <a:effectLst/>
                <a:latin typeface="Arial" panose="020B0604020202020204" pitchFamily="34" charset="0"/>
                <a:ea typeface="+mj-ea"/>
                <a:cs typeface="Arial" panose="020B0604020202020204" pitchFamily="34" charset="0"/>
              </a:rPr>
              <a:t>. </a:t>
            </a:r>
          </a:p>
          <a:p>
            <a:pPr>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Tree>
    <p:extLst>
      <p:ext uri="{BB962C8B-B14F-4D97-AF65-F5344CB8AC3E}">
        <p14:creationId xmlns:p14="http://schemas.microsoft.com/office/powerpoint/2010/main" val="300093186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7" name="Picture 1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Rectangle 2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4" name="Nadpis 3">
            <a:extLst>
              <a:ext uri="{FF2B5EF4-FFF2-40B4-BE49-F238E27FC236}">
                <a16:creationId xmlns:a16="http://schemas.microsoft.com/office/drawing/2014/main" id="{C4AF0F15-FCDD-4CA5-BA27-C5B8B4657403}"/>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b="0" i="0" kern="1200">
                <a:solidFill>
                  <a:srgbClr val="FFFFFF"/>
                </a:solidFill>
                <a:latin typeface="+mj-lt"/>
                <a:ea typeface="+mj-ea"/>
                <a:cs typeface="+mj-cs"/>
              </a:rPr>
              <a:t>IV. ÚS 3216/14 – zneužití procesních práv</a:t>
            </a:r>
          </a:p>
        </p:txBody>
      </p:sp>
      <p:sp>
        <p:nvSpPr>
          <p:cNvPr id="6" name="TextovéPole 5">
            <a:extLst>
              <a:ext uri="{FF2B5EF4-FFF2-40B4-BE49-F238E27FC236}">
                <a16:creationId xmlns:a16="http://schemas.microsoft.com/office/drawing/2014/main" id="{34ABFB6F-F7E6-4324-9821-DDD58009F9B8}"/>
              </a:ext>
            </a:extLst>
          </p:cNvPr>
          <p:cNvSpPr txBox="1"/>
          <p:nvPr/>
        </p:nvSpPr>
        <p:spPr>
          <a:xfrm>
            <a:off x="1103312" y="2763520"/>
            <a:ext cx="8946541" cy="348487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cs-CZ" b="1" dirty="0">
                <a:effectLst/>
                <a:latin typeface="Arial" panose="020B0604020202020204" pitchFamily="34" charset="0"/>
                <a:ea typeface="+mj-ea"/>
                <a:cs typeface="Arial" panose="020B0604020202020204" pitchFamily="34" charset="0"/>
              </a:rPr>
              <a:t>Nález Ústavního soudu IV. ÚS 3216/14</a:t>
            </a:r>
          </a:p>
          <a:p>
            <a:pPr>
              <a:spcBef>
                <a:spcPts val="1000"/>
              </a:spcBef>
              <a:buClr>
                <a:schemeClr val="bg2">
                  <a:lumMod val="40000"/>
                  <a:lumOff val="60000"/>
                </a:schemeClr>
              </a:buClr>
              <a:buSzPct val="80000"/>
              <a:buFont typeface="Wingdings 3" charset="2"/>
              <a:buChar char=""/>
            </a:pPr>
            <a:r>
              <a:rPr lang="en-US" dirty="0" err="1">
                <a:effectLst/>
                <a:latin typeface="Arial" panose="020B0604020202020204" pitchFamily="34" charset="0"/>
                <a:ea typeface="+mj-ea"/>
                <a:cs typeface="Arial" panose="020B0604020202020204" pitchFamily="34" charset="0"/>
              </a:rPr>
              <a:t>Podání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návrhu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exekuci</a:t>
            </a:r>
            <a:r>
              <a:rPr lang="en-US" dirty="0">
                <a:effectLst/>
                <a:latin typeface="Arial" panose="020B0604020202020204" pitchFamily="34" charset="0"/>
                <a:ea typeface="+mj-ea"/>
                <a:cs typeface="Arial" panose="020B0604020202020204" pitchFamily="34" charset="0"/>
              </a:rPr>
              <a:t> po </a:t>
            </a:r>
            <a:r>
              <a:rPr lang="en-US" dirty="0" err="1">
                <a:effectLst/>
                <a:latin typeface="Arial" panose="020B0604020202020204" pitchFamily="34" charset="0"/>
                <a:ea typeface="+mj-ea"/>
                <a:cs typeface="Arial" panose="020B0604020202020204" pitchFamily="34" charset="0"/>
              </a:rPr>
              <a:t>splatnosti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přisouzené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pohledávky</a:t>
            </a:r>
            <a:r>
              <a:rPr lang="en-US" dirty="0">
                <a:effectLst/>
                <a:latin typeface="Arial" panose="020B0604020202020204" pitchFamily="34" charset="0"/>
                <a:ea typeface="+mj-ea"/>
                <a:cs typeface="Arial" panose="020B0604020202020204" pitchFamily="34" charset="0"/>
              </a:rPr>
              <a:t> (po </a:t>
            </a:r>
            <a:r>
              <a:rPr lang="en-US" dirty="0" err="1">
                <a:effectLst/>
                <a:latin typeface="Arial" panose="020B0604020202020204" pitchFamily="34" charset="0"/>
                <a:ea typeface="+mj-ea"/>
                <a:cs typeface="Arial" panose="020B0604020202020204" pitchFamily="34" charset="0"/>
              </a:rPr>
              <a:t>vykonatelnosti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exekučního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titulu</a:t>
            </a:r>
            <a:r>
              <a:rPr lang="en-US" dirty="0">
                <a:effectLst/>
                <a:latin typeface="Arial" panose="020B0604020202020204" pitchFamily="34" charset="0"/>
                <a:ea typeface="+mj-ea"/>
                <a:cs typeface="Arial" panose="020B0604020202020204" pitchFamily="34" charset="0"/>
              </a:rPr>
              <a:t>) za </a:t>
            </a:r>
            <a:r>
              <a:rPr lang="en-US" dirty="0" err="1">
                <a:effectLst/>
                <a:latin typeface="Arial" panose="020B0604020202020204" pitchFamily="34" charset="0"/>
                <a:ea typeface="+mj-ea"/>
                <a:cs typeface="Arial" panose="020B0604020202020204" pitchFamily="34" charset="0"/>
              </a:rPr>
              <a:t>situace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kdy</a:t>
            </a:r>
            <a:r>
              <a:rPr lang="en-US" dirty="0">
                <a:effectLst/>
                <a:latin typeface="Arial" panose="020B0604020202020204" pitchFamily="34" charset="0"/>
                <a:ea typeface="+mj-ea"/>
                <a:cs typeface="Arial" panose="020B0604020202020204" pitchFamily="34" charset="0"/>
              </a:rPr>
              <a:t> je </a:t>
            </a:r>
            <a:r>
              <a:rPr lang="en-US" dirty="0" err="1">
                <a:effectLst/>
                <a:latin typeface="Arial" panose="020B0604020202020204" pitchFamily="34" charset="0"/>
                <a:ea typeface="+mj-ea"/>
                <a:cs typeface="Arial" panose="020B0604020202020204" pitchFamily="34" charset="0"/>
              </a:rPr>
              <a:t>zcela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zřejmé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že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povinný</a:t>
            </a:r>
            <a:r>
              <a:rPr lang="en-US" dirty="0">
                <a:effectLst/>
                <a:latin typeface="Arial" panose="020B0604020202020204" pitchFamily="34" charset="0"/>
                <a:ea typeface="+mj-ea"/>
                <a:cs typeface="Arial" panose="020B0604020202020204" pitchFamily="34" charset="0"/>
              </a:rPr>
              <a:t> je </a:t>
            </a:r>
            <a:r>
              <a:rPr lang="en-US" dirty="0" err="1">
                <a:effectLst/>
                <a:latin typeface="Arial" panose="020B0604020202020204" pitchFamily="34" charset="0"/>
                <a:ea typeface="+mj-ea"/>
                <a:cs typeface="Arial" panose="020B0604020202020204" pitchFamily="34" charset="0"/>
              </a:rPr>
              <a:t>připraven</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plnit</a:t>
            </a:r>
            <a:r>
              <a:rPr lang="en-US" dirty="0">
                <a:effectLst/>
                <a:latin typeface="Arial" panose="020B0604020202020204" pitchFamily="34" charset="0"/>
                <a:ea typeface="+mj-ea"/>
                <a:cs typeface="Arial" panose="020B0604020202020204" pitchFamily="34" charset="0"/>
              </a:rPr>
              <a:t> a </a:t>
            </a:r>
            <a:r>
              <a:rPr lang="en-US" dirty="0" err="1">
                <a:effectLst/>
                <a:latin typeface="Arial" panose="020B0604020202020204" pitchFamily="34" charset="0"/>
                <a:ea typeface="+mj-ea"/>
                <a:cs typeface="Arial" panose="020B0604020202020204" pitchFamily="34" charset="0"/>
              </a:rPr>
              <a:t>potřebuje</a:t>
            </a:r>
            <a:r>
              <a:rPr lang="en-US" dirty="0">
                <a:effectLst/>
                <a:latin typeface="Arial" panose="020B0604020202020204" pitchFamily="34" charset="0"/>
                <a:ea typeface="+mj-ea"/>
                <a:cs typeface="Arial" panose="020B0604020202020204" pitchFamily="34" charset="0"/>
              </a:rPr>
              <a:t> k </a:t>
            </a:r>
            <a:r>
              <a:rPr lang="en-US" dirty="0" err="1">
                <a:effectLst/>
                <a:latin typeface="Arial" panose="020B0604020202020204" pitchFamily="34" charset="0"/>
                <a:ea typeface="+mj-ea"/>
                <a:cs typeface="Arial" panose="020B0604020202020204" pitchFamily="34" charset="0"/>
              </a:rPr>
              <a:t>tomu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jen</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součinnost</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oprávněného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lze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považovat</a:t>
            </a:r>
            <a:r>
              <a:rPr lang="en-US" dirty="0">
                <a:effectLst/>
                <a:latin typeface="Arial" panose="020B0604020202020204" pitchFamily="34" charset="0"/>
                <a:ea typeface="+mj-ea"/>
                <a:cs typeface="Arial" panose="020B0604020202020204" pitchFamily="34" charset="0"/>
              </a:rPr>
              <a:t> za </a:t>
            </a:r>
            <a:r>
              <a:rPr lang="en-US" dirty="0" err="1">
                <a:effectLst/>
                <a:latin typeface="Arial" panose="020B0604020202020204" pitchFamily="34" charset="0"/>
                <a:ea typeface="+mj-ea"/>
                <a:cs typeface="Arial" panose="020B0604020202020204" pitchFamily="34" charset="0"/>
              </a:rPr>
              <a:t>zneužití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práva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ochranu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Takové</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zneužití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práva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může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být</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důvodem</a:t>
            </a:r>
            <a:r>
              <a:rPr lang="en-US" dirty="0">
                <a:effectLst/>
                <a:latin typeface="Arial" panose="020B0604020202020204" pitchFamily="34" charset="0"/>
                <a:ea typeface="+mj-ea"/>
                <a:cs typeface="Arial" panose="020B0604020202020204" pitchFamily="34" charset="0"/>
              </a:rPr>
              <a:t> pro </a:t>
            </a:r>
            <a:r>
              <a:rPr lang="en-US" dirty="0" err="1">
                <a:effectLst/>
                <a:latin typeface="Arial" panose="020B0604020202020204" pitchFamily="34" charset="0"/>
                <a:ea typeface="+mj-ea"/>
                <a:cs typeface="Arial" panose="020B0604020202020204" pitchFamily="34" charset="0"/>
              </a:rPr>
              <a:t>zastavení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exekuce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výkonu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rozhodnutí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podle</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ust</a:t>
            </a:r>
            <a:r>
              <a:rPr lang="en-US" dirty="0">
                <a:effectLst/>
                <a:latin typeface="Arial" panose="020B0604020202020204" pitchFamily="34" charset="0"/>
                <a:ea typeface="+mj-ea"/>
                <a:cs typeface="Arial" panose="020B0604020202020204" pitchFamily="34" charset="0"/>
              </a:rPr>
              <a:t>. </a:t>
            </a:r>
            <a:r>
              <a:rPr lang="en-US" dirty="0">
                <a:effectLst/>
                <a:latin typeface="Arial" panose="020B0604020202020204" pitchFamily="34" charset="0"/>
                <a:ea typeface="+mj-ea"/>
                <a:cs typeface="Arial" panose="020B0604020202020204" pitchFamily="34" charset="0"/>
                <a:hlinkClick r:id="rId6">
                  <a:extLst>
                    <a:ext uri="{A12FA001-AC4F-418D-AE19-62706E023703}">
                      <ahyp:hlinkClr xmlns:ahyp="http://schemas.microsoft.com/office/drawing/2018/hyperlinkcolor" val="tx"/>
                    </a:ext>
                  </a:extLst>
                </a:hlinkClick>
              </a:rPr>
              <a:t>§ 268 </a:t>
            </a:r>
            <a:r>
              <a:rPr lang="en-US" dirty="0" err="1">
                <a:effectLst/>
                <a:latin typeface="Arial" panose="020B0604020202020204" pitchFamily="34" charset="0"/>
                <a:ea typeface="+mj-ea"/>
                <a:cs typeface="Arial" panose="020B0604020202020204" pitchFamily="34" charset="0"/>
                <a:hlinkClick r:id="rId6">
                  <a:extLst>
                    <a:ext uri="{A12FA001-AC4F-418D-AE19-62706E023703}">
                      <ahyp:hlinkClr xmlns:ahyp="http://schemas.microsoft.com/office/drawing/2018/hyperlinkcolor" val="tx"/>
                    </a:ext>
                  </a:extLst>
                </a:hlinkClick>
              </a:rPr>
              <a:t>odst</a:t>
            </a:r>
            <a:r>
              <a:rPr lang="en-US" dirty="0">
                <a:effectLst/>
                <a:latin typeface="Arial" panose="020B0604020202020204" pitchFamily="34" charset="0"/>
                <a:ea typeface="+mj-ea"/>
                <a:cs typeface="Arial" panose="020B0604020202020204" pitchFamily="34" charset="0"/>
                <a:hlinkClick r:id="rId6">
                  <a:extLst>
                    <a:ext uri="{A12FA001-AC4F-418D-AE19-62706E023703}">
                      <ahyp:hlinkClr xmlns:ahyp="http://schemas.microsoft.com/office/drawing/2018/hyperlinkcolor" val="tx"/>
                    </a:ext>
                  </a:extLst>
                </a:hlinkClick>
              </a:rPr>
              <a:t>. 1 </a:t>
            </a:r>
            <a:r>
              <a:rPr lang="en-US" dirty="0" err="1">
                <a:effectLst/>
                <a:latin typeface="Arial" panose="020B0604020202020204" pitchFamily="34" charset="0"/>
                <a:ea typeface="+mj-ea"/>
                <a:cs typeface="Arial" panose="020B0604020202020204" pitchFamily="34" charset="0"/>
                <a:hlinkClick r:id="rId6">
                  <a:extLst>
                    <a:ext uri="{A12FA001-AC4F-418D-AE19-62706E023703}">
                      <ahyp:hlinkClr xmlns:ahyp="http://schemas.microsoft.com/office/drawing/2018/hyperlinkcolor" val="tx"/>
                    </a:ext>
                  </a:extLst>
                </a:hlinkClick>
              </a:rPr>
              <a:t>písm</a:t>
            </a:r>
            <a:r>
              <a:rPr lang="en-US" dirty="0">
                <a:effectLst/>
                <a:latin typeface="Arial" panose="020B0604020202020204" pitchFamily="34" charset="0"/>
                <a:ea typeface="+mj-ea"/>
                <a:cs typeface="Arial" panose="020B0604020202020204" pitchFamily="34" charset="0"/>
                <a:hlinkClick r:id="rId6">
                  <a:extLst>
                    <a:ext uri="{A12FA001-AC4F-418D-AE19-62706E023703}">
                      <ahyp:hlinkClr xmlns:ahyp="http://schemas.microsoft.com/office/drawing/2018/hyperlinkcolor" val="tx"/>
                    </a:ext>
                  </a:extLst>
                </a:hlinkClick>
              </a:rPr>
              <a:t>. h)</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občanského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soudního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řádu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Smyslem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exekučního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řízení</a:t>
            </a:r>
            <a:r>
              <a:rPr lang="en-US" dirty="0">
                <a:effectLst/>
                <a:latin typeface="Arial" panose="020B0604020202020204" pitchFamily="34" charset="0"/>
                <a:ea typeface="+mj-ea"/>
                <a:cs typeface="Arial" panose="020B0604020202020204" pitchFamily="34" charset="0"/>
              </a:rPr>
              <a:t> je </a:t>
            </a:r>
            <a:r>
              <a:rPr lang="en-US" dirty="0" err="1">
                <a:effectLst/>
                <a:latin typeface="Arial" panose="020B0604020202020204" pitchFamily="34" charset="0"/>
                <a:ea typeface="+mj-ea"/>
                <a:cs typeface="Arial" panose="020B0604020202020204" pitchFamily="34" charset="0"/>
              </a:rPr>
              <a:t>totiž</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vymožení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práva</a:t>
            </a:r>
            <a:r>
              <a:rPr lang="en-US" dirty="0">
                <a:effectLst/>
                <a:latin typeface="Arial" panose="020B0604020202020204" pitchFamily="34" charset="0"/>
                <a:ea typeface="+mj-ea"/>
                <a:cs typeface="Arial" panose="020B0604020202020204" pitchFamily="34" charset="0"/>
              </a:rPr>
              <a:t> a </a:t>
            </a:r>
            <a:r>
              <a:rPr lang="en-US" dirty="0" err="1">
                <a:effectLst/>
                <a:latin typeface="Arial" panose="020B0604020202020204" pitchFamily="34" charset="0"/>
                <a:ea typeface="+mj-ea"/>
                <a:cs typeface="Arial" panose="020B0604020202020204" pitchFamily="34" charset="0"/>
              </a:rPr>
              <a:t>nikoli</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potrestání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dlužníka</a:t>
            </a:r>
            <a:r>
              <a:rPr lang="en-US" dirty="0">
                <a:effectLst/>
                <a:latin typeface="Arial" panose="020B0604020202020204" pitchFamily="34" charset="0"/>
                <a:ea typeface="+mj-ea"/>
                <a:cs typeface="Arial" panose="020B0604020202020204" pitchFamily="34" charset="0"/>
              </a:rPr>
              <a:t> v </a:t>
            </a:r>
            <a:r>
              <a:rPr lang="en-US" dirty="0" err="1">
                <a:effectLst/>
                <a:latin typeface="Arial" panose="020B0604020202020204" pitchFamily="34" charset="0"/>
                <a:ea typeface="+mj-ea"/>
                <a:cs typeface="Arial" panose="020B0604020202020204" pitchFamily="34" charset="0"/>
              </a:rPr>
              <a:t>prodlení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Poskytnutí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soudní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ochrany</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zjevnému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šikanóznímu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exekučnímu</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návrhu</a:t>
            </a:r>
            <a:r>
              <a:rPr lang="en-US" dirty="0">
                <a:effectLst/>
                <a:latin typeface="Arial" panose="020B0604020202020204" pitchFamily="34" charset="0"/>
                <a:ea typeface="+mj-ea"/>
                <a:cs typeface="Arial" panose="020B0604020202020204" pitchFamily="34" charset="0"/>
              </a:rPr>
              <a:t> je </a:t>
            </a:r>
            <a:r>
              <a:rPr lang="en-US" dirty="0" err="1">
                <a:effectLst/>
                <a:latin typeface="Arial" panose="020B0604020202020204" pitchFamily="34" charset="0"/>
                <a:ea typeface="+mj-ea"/>
                <a:cs typeface="Arial" panose="020B0604020202020204" pitchFamily="34" charset="0"/>
              </a:rPr>
              <a:t>porušením</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práva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povinného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na</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spravedlivý</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proces</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chráněného</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ust</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hlinkClick r:id="rId7">
                  <a:extLst>
                    <a:ext uri="{A12FA001-AC4F-418D-AE19-62706E023703}">
                      <ahyp:hlinkClr xmlns:ahyp="http://schemas.microsoft.com/office/drawing/2018/hyperlinkcolor" val="tx"/>
                    </a:ext>
                  </a:extLst>
                </a:hlinkClick>
              </a:rPr>
              <a:t>čl</a:t>
            </a:r>
            <a:r>
              <a:rPr lang="en-US" dirty="0">
                <a:effectLst/>
                <a:latin typeface="Arial" panose="020B0604020202020204" pitchFamily="34" charset="0"/>
                <a:ea typeface="+mj-ea"/>
                <a:cs typeface="Arial" panose="020B0604020202020204" pitchFamily="34" charset="0"/>
                <a:hlinkClick r:id="rId7">
                  <a:extLst>
                    <a:ext uri="{A12FA001-AC4F-418D-AE19-62706E023703}">
                      <ahyp:hlinkClr xmlns:ahyp="http://schemas.microsoft.com/office/drawing/2018/hyperlinkcolor" val="tx"/>
                    </a:ext>
                  </a:extLst>
                </a:hlinkClick>
              </a:rPr>
              <a:t>. 36 </a:t>
            </a:r>
            <a:r>
              <a:rPr lang="en-US" dirty="0" err="1">
                <a:effectLst/>
                <a:latin typeface="Arial" panose="020B0604020202020204" pitchFamily="34" charset="0"/>
                <a:ea typeface="+mj-ea"/>
                <a:cs typeface="Arial" panose="020B0604020202020204" pitchFamily="34" charset="0"/>
                <a:hlinkClick r:id="rId7">
                  <a:extLst>
                    <a:ext uri="{A12FA001-AC4F-418D-AE19-62706E023703}">
                      <ahyp:hlinkClr xmlns:ahyp="http://schemas.microsoft.com/office/drawing/2018/hyperlinkcolor" val="tx"/>
                    </a:ext>
                  </a:extLst>
                </a:hlinkClick>
              </a:rPr>
              <a:t>odst</a:t>
            </a:r>
            <a:r>
              <a:rPr lang="en-US" dirty="0">
                <a:effectLst/>
                <a:latin typeface="Arial" panose="020B0604020202020204" pitchFamily="34" charset="0"/>
                <a:ea typeface="+mj-ea"/>
                <a:cs typeface="Arial" panose="020B0604020202020204" pitchFamily="34" charset="0"/>
                <a:hlinkClick r:id="rId7">
                  <a:extLst>
                    <a:ext uri="{A12FA001-AC4F-418D-AE19-62706E023703}">
                      <ahyp:hlinkClr xmlns:ahyp="http://schemas.microsoft.com/office/drawing/2018/hyperlinkcolor" val="tx"/>
                    </a:ext>
                  </a:extLst>
                </a:hlinkClick>
              </a:rPr>
              <a:t>. 1</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Listiny</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základní</a:t>
            </a:r>
            <a:r>
              <a:rPr lang="en-US" dirty="0">
                <a:effectLst/>
                <a:latin typeface="Arial" panose="020B0604020202020204" pitchFamily="34" charset="0"/>
                <a:ea typeface="+mj-ea"/>
                <a:cs typeface="Arial" panose="020B0604020202020204" pitchFamily="34" charset="0"/>
              </a:rPr>
              <a:t> </a:t>
            </a:r>
            <a:r>
              <a:rPr lang="en-US" dirty="0" err="1">
                <a:effectLst/>
                <a:latin typeface="Arial" panose="020B0604020202020204" pitchFamily="34" charset="0"/>
                <a:ea typeface="+mj-ea"/>
                <a:cs typeface="Arial" panose="020B0604020202020204" pitchFamily="34" charset="0"/>
              </a:rPr>
              <a:t>práv</a:t>
            </a:r>
            <a:r>
              <a:rPr lang="en-US" dirty="0">
                <a:effectLst/>
                <a:latin typeface="Arial" panose="020B0604020202020204" pitchFamily="34" charset="0"/>
                <a:ea typeface="+mj-ea"/>
                <a:cs typeface="Arial" panose="020B0604020202020204" pitchFamily="34" charset="0"/>
              </a:rPr>
              <a:t> a </a:t>
            </a:r>
            <a:r>
              <a:rPr lang="en-US" dirty="0" err="1">
                <a:effectLst/>
                <a:latin typeface="Arial" panose="020B0604020202020204" pitchFamily="34" charset="0"/>
                <a:ea typeface="+mj-ea"/>
                <a:cs typeface="Arial" panose="020B0604020202020204" pitchFamily="34" charset="0"/>
              </a:rPr>
              <a:t>svobod</a:t>
            </a:r>
            <a:r>
              <a:rPr lang="en-US" dirty="0">
                <a:effectLst/>
                <a:latin typeface="Arial" panose="020B0604020202020204" pitchFamily="34" charset="0"/>
                <a:ea typeface="+mj-ea"/>
                <a:cs typeface="Arial" panose="020B0604020202020204" pitchFamily="34" charset="0"/>
              </a:rPr>
              <a:t>.</a:t>
            </a:r>
          </a:p>
        </p:txBody>
      </p:sp>
    </p:spTree>
    <p:extLst>
      <p:ext uri="{BB962C8B-B14F-4D97-AF65-F5344CB8AC3E}">
        <p14:creationId xmlns:p14="http://schemas.microsoft.com/office/powerpoint/2010/main" val="4229185928"/>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useBgFill="1">
        <p:nvSpPr>
          <p:cNvPr id="22" name="Rectangle 21">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6" name="Freeform: Shape 25">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5" name="TextovéPole 4">
            <a:extLst>
              <a:ext uri="{FF2B5EF4-FFF2-40B4-BE49-F238E27FC236}">
                <a16:creationId xmlns:a16="http://schemas.microsoft.com/office/drawing/2014/main" id="{7D0B1DC4-54A7-454A-B694-782B8ECB04D7}"/>
              </a:ext>
            </a:extLst>
          </p:cNvPr>
          <p:cNvSpPr txBox="1"/>
          <p:nvPr/>
        </p:nvSpPr>
        <p:spPr>
          <a:xfrm>
            <a:off x="5204109" y="1645920"/>
            <a:ext cx="5919503" cy="4470821"/>
          </a:xfrm>
          <a:prstGeom prst="rect">
            <a:avLst/>
          </a:prstGeom>
        </p:spPr>
        <p:txBody>
          <a:bodyPr vert="horz" lIns="91440" tIns="45720" rIns="91440" bIns="45720" rtlCol="0">
            <a:noAutofit/>
          </a:bodyPr>
          <a:lstStyle/>
          <a:p>
            <a:pPr>
              <a:lnSpc>
                <a:spcPct val="90000"/>
              </a:lnSpc>
              <a:spcBef>
                <a:spcPts val="1000"/>
              </a:spcBef>
              <a:buClr>
                <a:schemeClr val="bg2">
                  <a:lumMod val="40000"/>
                  <a:lumOff val="60000"/>
                </a:schemeClr>
              </a:buClr>
              <a:buSzPct val="80000"/>
              <a:buFont typeface="Wingdings 3" charset="2"/>
              <a:buChar char=""/>
            </a:pPr>
            <a:r>
              <a:rPr lang="en-US" sz="1600" dirty="0" err="1">
                <a:effectLst/>
                <a:latin typeface="Arial" panose="020B0604020202020204" pitchFamily="34" charset="0"/>
                <a:ea typeface="+mj-ea"/>
                <a:cs typeface="Arial" panose="020B0604020202020204" pitchFamily="34" charset="0"/>
              </a:rPr>
              <a:t>Hodnocením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důkazů</a:t>
            </a:r>
            <a:r>
              <a:rPr lang="en-US" sz="1600" dirty="0">
                <a:effectLst/>
                <a:latin typeface="Arial" panose="020B0604020202020204" pitchFamily="34" charset="0"/>
                <a:ea typeface="+mj-ea"/>
                <a:cs typeface="Arial" panose="020B0604020202020204" pitchFamily="34" charset="0"/>
              </a:rPr>
              <a:t> se </a:t>
            </a:r>
            <a:r>
              <a:rPr lang="en-US" sz="1600" dirty="0" err="1">
                <a:effectLst/>
                <a:latin typeface="Arial" panose="020B0604020202020204" pitchFamily="34" charset="0"/>
                <a:ea typeface="+mj-ea"/>
                <a:cs typeface="Arial" panose="020B0604020202020204" pitchFamily="34" charset="0"/>
              </a:rPr>
              <a:t>rozumí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myšlenková</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činnost</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kterou</a:t>
            </a:r>
            <a:r>
              <a:rPr lang="en-US" sz="1600" dirty="0">
                <a:effectLst/>
                <a:latin typeface="Arial" panose="020B0604020202020204" pitchFamily="34" charset="0"/>
                <a:ea typeface="+mj-ea"/>
                <a:cs typeface="Arial" panose="020B0604020202020204" pitchFamily="34" charset="0"/>
              </a:rPr>
              <a:t> je </a:t>
            </a:r>
            <a:r>
              <a:rPr lang="en-US" sz="1600" dirty="0" err="1">
                <a:effectLst/>
                <a:latin typeface="Arial" panose="020B0604020202020204" pitchFamily="34" charset="0"/>
                <a:ea typeface="+mj-ea"/>
                <a:cs typeface="Arial" panose="020B0604020202020204" pitchFamily="34" charset="0"/>
              </a:rPr>
              <a:t>provedeným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důkazům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přisuzována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hodnota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závažnosti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důležitosti</a:t>
            </a:r>
            <a:r>
              <a:rPr lang="en-US" sz="1600" dirty="0">
                <a:effectLst/>
                <a:latin typeface="Arial" panose="020B0604020202020204" pitchFamily="34" charset="0"/>
                <a:ea typeface="+mj-ea"/>
                <a:cs typeface="Arial" panose="020B0604020202020204" pitchFamily="34" charset="0"/>
              </a:rPr>
              <a:t>) pro </a:t>
            </a:r>
            <a:r>
              <a:rPr lang="en-US" sz="1600" dirty="0" err="1">
                <a:effectLst/>
                <a:latin typeface="Arial" panose="020B0604020202020204" pitchFamily="34" charset="0"/>
                <a:ea typeface="+mj-ea"/>
                <a:cs typeface="Arial" panose="020B0604020202020204" pitchFamily="34" charset="0"/>
              </a:rPr>
              <a:t>rozhodnutí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hodnota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zákonnosti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hodnota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pravdivosti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popřípadě</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hodnota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věrohodnosti</a:t>
            </a:r>
            <a:r>
              <a:rPr lang="en-US" sz="1600" dirty="0">
                <a:effectLst/>
                <a:latin typeface="Arial" panose="020B0604020202020204" pitchFamily="34" charset="0"/>
                <a:ea typeface="+mj-ea"/>
                <a:cs typeface="Arial" panose="020B0604020202020204" pitchFamily="34" charset="0"/>
              </a:rPr>
              <a:t>. Při </a:t>
            </a:r>
            <a:r>
              <a:rPr lang="en-US" sz="1600" dirty="0" err="1">
                <a:effectLst/>
                <a:latin typeface="Arial" panose="020B0604020202020204" pitchFamily="34" charset="0"/>
                <a:ea typeface="+mj-ea"/>
                <a:cs typeface="Arial" panose="020B0604020202020204" pitchFamily="34" charset="0"/>
              </a:rPr>
              <a:t>hodnocení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důkazů</a:t>
            </a:r>
            <a:r>
              <a:rPr lang="en-US" sz="1600" dirty="0">
                <a:effectLst/>
                <a:latin typeface="Arial" panose="020B0604020202020204" pitchFamily="34" charset="0"/>
                <a:ea typeface="+mj-ea"/>
                <a:cs typeface="Arial" panose="020B0604020202020204" pitchFamily="34" charset="0"/>
              </a:rPr>
              <a:t> z </a:t>
            </a:r>
            <a:r>
              <a:rPr lang="en-US" sz="1600" dirty="0" err="1">
                <a:effectLst/>
                <a:latin typeface="Arial" panose="020B0604020202020204" pitchFamily="34" charset="0"/>
                <a:ea typeface="+mj-ea"/>
                <a:cs typeface="Arial" panose="020B0604020202020204" pitchFamily="34" charset="0"/>
              </a:rPr>
              <a:t>hlediska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jejich</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závažnosti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důležitosti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určuje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jaký</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význam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mají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jednotlivé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důkazy</a:t>
            </a:r>
            <a:r>
              <a:rPr lang="en-US" sz="1600" dirty="0">
                <a:effectLst/>
                <a:latin typeface="Arial" panose="020B0604020202020204" pitchFamily="34" charset="0"/>
                <a:ea typeface="+mj-ea"/>
                <a:cs typeface="Arial" panose="020B0604020202020204" pitchFamily="34" charset="0"/>
              </a:rPr>
              <a:t> pro </a:t>
            </a:r>
            <a:r>
              <a:rPr lang="en-US" sz="1600" dirty="0" err="1">
                <a:effectLst/>
                <a:latin typeface="Arial" panose="020B0604020202020204" pitchFamily="34" charset="0"/>
                <a:ea typeface="+mj-ea"/>
                <a:cs typeface="Arial" panose="020B0604020202020204" pitchFamily="34" charset="0"/>
              </a:rPr>
              <a:t>jeho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rozhodnutí</a:t>
            </a:r>
            <a:r>
              <a:rPr lang="en-US" sz="1600" dirty="0">
                <a:effectLst/>
                <a:latin typeface="Arial" panose="020B0604020202020204" pitchFamily="34" charset="0"/>
                <a:ea typeface="+mj-ea"/>
                <a:cs typeface="Arial" panose="020B0604020202020204" pitchFamily="34" charset="0"/>
              </a:rPr>
              <a:t> a </a:t>
            </a:r>
            <a:r>
              <a:rPr lang="en-US" sz="1600" dirty="0" err="1">
                <a:effectLst/>
                <a:latin typeface="Arial" panose="020B0604020202020204" pitchFamily="34" charset="0"/>
                <a:ea typeface="+mj-ea"/>
                <a:cs typeface="Arial" panose="020B0604020202020204" pitchFamily="34" charset="0"/>
              </a:rPr>
              <a:t>zda</a:t>
            </a:r>
            <a:r>
              <a:rPr lang="en-US" sz="1600" dirty="0">
                <a:effectLst/>
                <a:latin typeface="Arial" panose="020B0604020202020204" pitchFamily="34" charset="0"/>
                <a:ea typeface="+mj-ea"/>
                <a:cs typeface="Arial" panose="020B0604020202020204" pitchFamily="34" charset="0"/>
              </a:rPr>
              <a:t> o </a:t>
            </a:r>
            <a:r>
              <a:rPr lang="en-US" sz="1600" dirty="0" err="1">
                <a:effectLst/>
                <a:latin typeface="Arial" panose="020B0604020202020204" pitchFamily="34" charset="0"/>
                <a:ea typeface="+mj-ea"/>
                <a:cs typeface="Arial" panose="020B0604020202020204" pitchFamily="34" charset="0"/>
              </a:rPr>
              <a:t>ně</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může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opřít</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svá</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skutková</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zjištění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zda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jsou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použitelné</a:t>
            </a:r>
            <a:r>
              <a:rPr lang="en-US" sz="1600" dirty="0">
                <a:effectLst/>
                <a:latin typeface="Arial" panose="020B0604020202020204" pitchFamily="34" charset="0"/>
                <a:ea typeface="+mj-ea"/>
                <a:cs typeface="Arial" panose="020B0604020202020204" pitchFamily="34" charset="0"/>
              </a:rPr>
              <a:t> pro </a:t>
            </a:r>
            <a:r>
              <a:rPr lang="en-US" sz="1600" dirty="0" err="1">
                <a:effectLst/>
                <a:latin typeface="Arial" panose="020B0604020202020204" pitchFamily="34" charset="0"/>
                <a:ea typeface="+mj-ea"/>
                <a:cs typeface="Arial" panose="020B0604020202020204" pitchFamily="34" charset="0"/>
              </a:rPr>
              <a:t>zjištění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skutkového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stavu</a:t>
            </a:r>
            <a:r>
              <a:rPr lang="en-US" sz="1600" dirty="0">
                <a:effectLst/>
                <a:latin typeface="Arial" panose="020B0604020202020204" pitchFamily="34" charset="0"/>
                <a:ea typeface="+mj-ea"/>
                <a:cs typeface="Arial" panose="020B0604020202020204" pitchFamily="34" charset="0"/>
              </a:rPr>
              <a:t> a v </a:t>
            </a:r>
            <a:r>
              <a:rPr lang="en-US" sz="1600" dirty="0" err="1">
                <a:effectLst/>
                <a:latin typeface="Arial" panose="020B0604020202020204" pitchFamily="34" charset="0"/>
                <a:ea typeface="+mj-ea"/>
                <a:cs typeface="Arial" panose="020B0604020202020204" pitchFamily="34" charset="0"/>
              </a:rPr>
              <a:t>jakém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rozsahu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popřípadě</a:t>
            </a:r>
            <a:r>
              <a:rPr lang="en-US" sz="1600" dirty="0">
                <a:effectLst/>
                <a:latin typeface="Arial" panose="020B0604020202020204" pitchFamily="34" charset="0"/>
                <a:ea typeface="+mj-ea"/>
                <a:cs typeface="Arial" panose="020B0604020202020204" pitchFamily="34" charset="0"/>
              </a:rPr>
              <a:t> v </a:t>
            </a:r>
            <a:r>
              <a:rPr lang="en-US" sz="1600" dirty="0" err="1">
                <a:effectLst/>
                <a:latin typeface="Arial" panose="020B0604020202020204" pitchFamily="34" charset="0"/>
                <a:ea typeface="+mj-ea"/>
                <a:cs typeface="Arial" panose="020B0604020202020204" pitchFamily="34" charset="0"/>
              </a:rPr>
              <a:t>jakém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směru</a:t>
            </a:r>
            <a:r>
              <a:rPr lang="en-US" sz="1600" dirty="0">
                <a:effectLst/>
                <a:latin typeface="Arial" panose="020B0604020202020204" pitchFamily="34" charset="0"/>
                <a:ea typeface="+mj-ea"/>
                <a:cs typeface="Arial" panose="020B0604020202020204" pitchFamily="34" charset="0"/>
              </a:rPr>
              <a:t>). </a:t>
            </a:r>
          </a:p>
          <a:p>
            <a:pPr>
              <a:lnSpc>
                <a:spcPct val="90000"/>
              </a:lnSpc>
              <a:spcBef>
                <a:spcPts val="1000"/>
              </a:spcBef>
              <a:buClr>
                <a:schemeClr val="bg2">
                  <a:lumMod val="40000"/>
                  <a:lumOff val="60000"/>
                </a:schemeClr>
              </a:buClr>
              <a:buSzPct val="80000"/>
              <a:buFont typeface="Wingdings 3" charset="2"/>
              <a:buChar char=""/>
            </a:pPr>
            <a:r>
              <a:rPr lang="en-US" sz="1600" dirty="0">
                <a:effectLst/>
                <a:latin typeface="Arial" panose="020B0604020202020204" pitchFamily="34" charset="0"/>
                <a:ea typeface="+mj-ea"/>
                <a:cs typeface="Arial" panose="020B0604020202020204" pitchFamily="34" charset="0"/>
              </a:rPr>
              <a:t>Při </a:t>
            </a:r>
            <a:r>
              <a:rPr lang="en-US" sz="1600" dirty="0" err="1">
                <a:effectLst/>
                <a:latin typeface="Arial" panose="020B0604020202020204" pitchFamily="34" charset="0"/>
                <a:ea typeface="+mj-ea"/>
                <a:cs typeface="Arial" panose="020B0604020202020204" pitchFamily="34" charset="0"/>
              </a:rPr>
              <a:t>hodnocení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důkazů</a:t>
            </a:r>
            <a:r>
              <a:rPr lang="en-US" sz="1600" dirty="0">
                <a:effectLst/>
                <a:latin typeface="Arial" panose="020B0604020202020204" pitchFamily="34" charset="0"/>
                <a:ea typeface="+mj-ea"/>
                <a:cs typeface="Arial" panose="020B0604020202020204" pitchFamily="34" charset="0"/>
              </a:rPr>
              <a:t> po </a:t>
            </a:r>
            <a:r>
              <a:rPr lang="en-US" sz="1600" dirty="0" err="1">
                <a:effectLst/>
                <a:latin typeface="Arial" panose="020B0604020202020204" pitchFamily="34" charset="0"/>
                <a:ea typeface="+mj-ea"/>
                <a:cs typeface="Arial" panose="020B0604020202020204" pitchFamily="34" charset="0"/>
              </a:rPr>
              <a:t>stránce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jejich</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zákonnosti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zkoumá</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zda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důkazy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byly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získány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opatřeny</a:t>
            </a:r>
            <a:r>
              <a:rPr lang="en-US" sz="1600" dirty="0">
                <a:effectLst/>
                <a:latin typeface="Arial" panose="020B0604020202020204" pitchFamily="34" charset="0"/>
                <a:ea typeface="+mj-ea"/>
                <a:cs typeface="Arial" panose="020B0604020202020204" pitchFamily="34" charset="0"/>
              </a:rPr>
              <a:t>) a </a:t>
            </a:r>
            <a:r>
              <a:rPr lang="en-US" sz="1600" dirty="0" err="1">
                <a:effectLst/>
                <a:latin typeface="Arial" panose="020B0604020202020204" pitchFamily="34" charset="0"/>
                <a:ea typeface="+mj-ea"/>
                <a:cs typeface="Arial" panose="020B0604020202020204" pitchFamily="34" charset="0"/>
              </a:rPr>
              <a:t>provedeny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způsobem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odpovídajícím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zákonu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nebo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zda</a:t>
            </a:r>
            <a:r>
              <a:rPr lang="en-US" sz="1600" dirty="0">
                <a:effectLst/>
                <a:latin typeface="Arial" panose="020B0604020202020204" pitchFamily="34" charset="0"/>
                <a:ea typeface="+mj-ea"/>
                <a:cs typeface="Arial" panose="020B0604020202020204" pitchFamily="34" charset="0"/>
              </a:rPr>
              <a:t> v </a:t>
            </a:r>
            <a:r>
              <a:rPr lang="en-US" sz="1600" dirty="0" err="1">
                <a:effectLst/>
                <a:latin typeface="Arial" panose="020B0604020202020204" pitchFamily="34" charset="0"/>
                <a:ea typeface="+mj-ea"/>
                <a:cs typeface="Arial" panose="020B0604020202020204" pitchFamily="34" charset="0"/>
              </a:rPr>
              <a:t>tomto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směru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vykazují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vady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zda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jde</a:t>
            </a:r>
            <a:r>
              <a:rPr lang="en-US" sz="1600" dirty="0">
                <a:effectLst/>
                <a:latin typeface="Arial" panose="020B0604020202020204" pitchFamily="34" charset="0"/>
                <a:ea typeface="+mj-ea"/>
                <a:cs typeface="Arial" panose="020B0604020202020204" pitchFamily="34" charset="0"/>
              </a:rPr>
              <a:t> o </a:t>
            </a:r>
            <a:r>
              <a:rPr lang="en-US" sz="1600" dirty="0" err="1">
                <a:effectLst/>
                <a:latin typeface="Arial" panose="020B0604020202020204" pitchFamily="34" charset="0"/>
                <a:ea typeface="+mj-ea"/>
                <a:cs typeface="Arial" panose="020B0604020202020204" pitchFamily="34" charset="0"/>
              </a:rPr>
              <a:t>důkazy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zákonné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či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nezákonné</a:t>
            </a:r>
            <a:r>
              <a:rPr lang="en-US" sz="1600" dirty="0">
                <a:effectLst/>
                <a:latin typeface="Arial" panose="020B0604020202020204" pitchFamily="34" charset="0"/>
                <a:ea typeface="+mj-ea"/>
                <a:cs typeface="Arial" panose="020B0604020202020204" pitchFamily="34" charset="0"/>
              </a:rPr>
              <a:t>); k </a:t>
            </a:r>
            <a:r>
              <a:rPr lang="en-US" sz="1600" dirty="0" err="1">
                <a:effectLst/>
                <a:latin typeface="Arial" panose="020B0604020202020204" pitchFamily="34" charset="0"/>
                <a:ea typeface="+mj-ea"/>
                <a:cs typeface="Arial" panose="020B0604020202020204" pitchFamily="34" charset="0"/>
              </a:rPr>
              <a:t>důkazům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které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byly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získány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opatřeny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nebo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provedeny</a:t>
            </a:r>
            <a:r>
              <a:rPr lang="en-US" sz="1600" dirty="0">
                <a:effectLst/>
                <a:latin typeface="Arial" panose="020B0604020202020204" pitchFamily="34" charset="0"/>
                <a:ea typeface="+mj-ea"/>
                <a:cs typeface="Arial" panose="020B0604020202020204" pitchFamily="34" charset="0"/>
              </a:rPr>
              <a:t> v </a:t>
            </a:r>
            <a:r>
              <a:rPr lang="en-US" sz="1600" dirty="0" err="1">
                <a:effectLst/>
                <a:latin typeface="Arial" panose="020B0604020202020204" pitchFamily="34" charset="0"/>
                <a:ea typeface="+mj-ea"/>
                <a:cs typeface="Arial" panose="020B0604020202020204" pitchFamily="34" charset="0"/>
              </a:rPr>
              <a:t>rozporu</a:t>
            </a:r>
            <a:r>
              <a:rPr lang="en-US" sz="1600" dirty="0">
                <a:effectLst/>
                <a:latin typeface="Arial" panose="020B0604020202020204" pitchFamily="34" charset="0"/>
                <a:ea typeface="+mj-ea"/>
                <a:cs typeface="Arial" panose="020B0604020202020204" pitchFamily="34" charset="0"/>
              </a:rPr>
              <a:t> s </a:t>
            </a:r>
            <a:r>
              <a:rPr lang="en-US" sz="1600" dirty="0" err="1">
                <a:effectLst/>
                <a:latin typeface="Arial" panose="020B0604020202020204" pitchFamily="34" charset="0"/>
                <a:ea typeface="+mj-ea"/>
                <a:cs typeface="Arial" panose="020B0604020202020204" pitchFamily="34" charset="0"/>
              </a:rPr>
              <a:t>obecně</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závaznými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právními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předpisy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nepřihlédne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Hodnocením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důkazů</a:t>
            </a:r>
            <a:r>
              <a:rPr lang="en-US" sz="1600" dirty="0">
                <a:effectLst/>
                <a:latin typeface="Arial" panose="020B0604020202020204" pitchFamily="34" charset="0"/>
                <a:ea typeface="+mj-ea"/>
                <a:cs typeface="Arial" panose="020B0604020202020204" pitchFamily="34" charset="0"/>
              </a:rPr>
              <a:t> z </a:t>
            </a:r>
            <a:r>
              <a:rPr lang="en-US" sz="1600" dirty="0" err="1">
                <a:effectLst/>
                <a:latin typeface="Arial" panose="020B0604020202020204" pitchFamily="34" charset="0"/>
                <a:ea typeface="+mj-ea"/>
                <a:cs typeface="Arial" panose="020B0604020202020204" pitchFamily="34" charset="0"/>
              </a:rPr>
              <a:t>hlediska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jejich</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pravdivosti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dochází</a:t>
            </a:r>
            <a:r>
              <a:rPr lang="en-US" sz="1600" dirty="0">
                <a:effectLst/>
                <a:latin typeface="Arial" panose="020B0604020202020204" pitchFamily="34" charset="0"/>
                <a:ea typeface="+mj-ea"/>
                <a:cs typeface="Arial" panose="020B0604020202020204" pitchFamily="34" charset="0"/>
              </a:rPr>
              <a:t> k </a:t>
            </a:r>
            <a:r>
              <a:rPr lang="en-US" sz="1600" dirty="0" err="1">
                <a:effectLst/>
                <a:latin typeface="Arial" panose="020B0604020202020204" pitchFamily="34" charset="0"/>
                <a:ea typeface="+mj-ea"/>
                <a:cs typeface="Arial" panose="020B0604020202020204" pitchFamily="34" charset="0"/>
              </a:rPr>
              <a:t>závěru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které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skutečnosti</a:t>
            </a:r>
            <a:r>
              <a:rPr lang="en-US" sz="1600" dirty="0">
                <a:effectLst/>
                <a:latin typeface="Arial" panose="020B0604020202020204" pitchFamily="34" charset="0"/>
                <a:ea typeface="+mj-ea"/>
                <a:cs typeface="Arial" panose="020B0604020202020204" pitchFamily="34" charset="0"/>
              </a:rPr>
              <a:t>, o </a:t>
            </a:r>
            <a:r>
              <a:rPr lang="en-US" sz="1600" dirty="0" err="1">
                <a:effectLst/>
                <a:latin typeface="Arial" panose="020B0604020202020204" pitchFamily="34" charset="0"/>
                <a:ea typeface="+mj-ea"/>
                <a:cs typeface="Arial" panose="020B0604020202020204" pitchFamily="34" charset="0"/>
              </a:rPr>
              <a:t>nichž</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důkazy</a:t>
            </a:r>
            <a:r>
              <a:rPr lang="en-US" sz="1600" dirty="0">
                <a:effectLst/>
                <a:latin typeface="Arial" panose="020B0604020202020204" pitchFamily="34" charset="0"/>
                <a:ea typeface="+mj-ea"/>
                <a:cs typeface="Arial" panose="020B0604020202020204" pitchFamily="34" charset="0"/>
              </a:rPr>
              <a:t> (pro </a:t>
            </a:r>
            <a:r>
              <a:rPr lang="en-US" sz="1600" dirty="0" err="1">
                <a:effectLst/>
                <a:latin typeface="Arial" panose="020B0604020202020204" pitchFamily="34" charset="0"/>
                <a:ea typeface="+mj-ea"/>
                <a:cs typeface="Arial" panose="020B0604020202020204" pitchFamily="34" charset="0"/>
              </a:rPr>
              <a:t>rozhodnutí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významné</a:t>
            </a:r>
            <a:r>
              <a:rPr lang="en-US" sz="1600" dirty="0">
                <a:effectLst/>
                <a:latin typeface="Arial" panose="020B0604020202020204" pitchFamily="34" charset="0"/>
                <a:ea typeface="+mj-ea"/>
                <a:cs typeface="Arial" panose="020B0604020202020204" pitchFamily="34" charset="0"/>
              </a:rPr>
              <a:t> a </a:t>
            </a:r>
            <a:r>
              <a:rPr lang="en-US" sz="1600" dirty="0" err="1">
                <a:effectLst/>
                <a:latin typeface="Arial" panose="020B0604020202020204" pitchFamily="34" charset="0"/>
                <a:ea typeface="+mj-ea"/>
                <a:cs typeface="Arial" panose="020B0604020202020204" pitchFamily="34" charset="0"/>
              </a:rPr>
              <a:t>zákonné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podávají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zprávu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lze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považovat</a:t>
            </a:r>
            <a:r>
              <a:rPr lang="en-US" sz="1600" dirty="0">
                <a:effectLst/>
                <a:latin typeface="Arial" panose="020B0604020202020204" pitchFamily="34" charset="0"/>
                <a:ea typeface="+mj-ea"/>
                <a:cs typeface="Arial" panose="020B0604020202020204" pitchFamily="34" charset="0"/>
              </a:rPr>
              <a:t> za </a:t>
            </a:r>
            <a:r>
              <a:rPr lang="en-US" sz="1600" dirty="0" err="1">
                <a:effectLst/>
                <a:latin typeface="Arial" panose="020B0604020202020204" pitchFamily="34" charset="0"/>
                <a:ea typeface="+mj-ea"/>
                <a:cs typeface="Arial" panose="020B0604020202020204" pitchFamily="34" charset="0"/>
              </a:rPr>
              <a:t>pravdivé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dokázané</a:t>
            </a:r>
            <a:r>
              <a:rPr lang="en-US" sz="1600" dirty="0">
                <a:effectLst/>
                <a:latin typeface="Arial" panose="020B0604020202020204" pitchFamily="34" charset="0"/>
                <a:ea typeface="+mj-ea"/>
                <a:cs typeface="Arial" panose="020B0604020202020204" pitchFamily="34" charset="0"/>
              </a:rPr>
              <a:t>) a </a:t>
            </a:r>
            <a:r>
              <a:rPr lang="en-US" sz="1600" dirty="0" err="1">
                <a:effectLst/>
                <a:latin typeface="Arial" panose="020B0604020202020204" pitchFamily="34" charset="0"/>
                <a:ea typeface="+mj-ea"/>
                <a:cs typeface="Arial" panose="020B0604020202020204" pitchFamily="34" charset="0"/>
              </a:rPr>
              <a:t>které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nikoli</a:t>
            </a:r>
            <a:r>
              <a:rPr lang="en-US" sz="1600" dirty="0">
                <a:effectLst/>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401282250"/>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useBgFill="1">
        <p:nvSpPr>
          <p:cNvPr id="20" name="Rectangle 1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 name="TextovéPole 2">
            <a:extLst>
              <a:ext uri="{FF2B5EF4-FFF2-40B4-BE49-F238E27FC236}">
                <a16:creationId xmlns:a16="http://schemas.microsoft.com/office/drawing/2014/main" id="{9533120B-C4F1-4AE8-A472-CD3D74CDAF6D}"/>
              </a:ext>
            </a:extLst>
          </p:cNvPr>
          <p:cNvSpPr txBox="1"/>
          <p:nvPr/>
        </p:nvSpPr>
        <p:spPr>
          <a:xfrm>
            <a:off x="5204109" y="1645920"/>
            <a:ext cx="5919503" cy="4470821"/>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sz="1600" dirty="0" err="1">
                <a:effectLst/>
                <a:latin typeface="Arial" panose="020B0604020202020204" pitchFamily="34" charset="0"/>
                <a:ea typeface="+mj-ea"/>
                <a:cs typeface="Arial" panose="020B0604020202020204" pitchFamily="34" charset="0"/>
              </a:rPr>
              <a:t>Vyhodnocení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důkazů</a:t>
            </a:r>
            <a:r>
              <a:rPr lang="en-US" sz="1600" dirty="0">
                <a:effectLst/>
                <a:latin typeface="Arial" panose="020B0604020202020204" pitchFamily="34" charset="0"/>
                <a:ea typeface="+mj-ea"/>
                <a:cs typeface="Arial" panose="020B0604020202020204" pitchFamily="34" charset="0"/>
              </a:rPr>
              <a:t> z </a:t>
            </a:r>
            <a:r>
              <a:rPr lang="en-US" sz="1600" dirty="0" err="1">
                <a:effectLst/>
                <a:latin typeface="Arial" panose="020B0604020202020204" pitchFamily="34" charset="0"/>
                <a:ea typeface="+mj-ea"/>
                <a:cs typeface="Arial" panose="020B0604020202020204" pitchFamily="34" charset="0"/>
              </a:rPr>
              <a:t>hlediska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pravdivosti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předpokládá</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též</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posouzení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věrohodnosti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důkazem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poskytované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zprávy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podle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druhu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důkazního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prostředku</a:t>
            </a:r>
            <a:r>
              <a:rPr lang="en-US" sz="1600" dirty="0">
                <a:effectLst/>
                <a:latin typeface="Arial" panose="020B0604020202020204" pitchFamily="34" charset="0"/>
                <a:ea typeface="+mj-ea"/>
                <a:cs typeface="Arial" panose="020B0604020202020204" pitchFamily="34" charset="0"/>
              </a:rPr>
              <a:t> a </a:t>
            </a:r>
            <a:r>
              <a:rPr lang="en-US" sz="1600" dirty="0" err="1">
                <a:effectLst/>
                <a:latin typeface="Arial" panose="020B0604020202020204" pitchFamily="34" charset="0"/>
                <a:ea typeface="+mj-ea"/>
                <a:cs typeface="Arial" panose="020B0604020202020204" pitchFamily="34" charset="0"/>
              </a:rPr>
              <a:t>způsobu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jakým</a:t>
            </a:r>
            <a:r>
              <a:rPr lang="en-US" sz="1600" dirty="0">
                <a:effectLst/>
                <a:latin typeface="Arial" panose="020B0604020202020204" pitchFamily="34" charset="0"/>
                <a:ea typeface="+mj-ea"/>
                <a:cs typeface="Arial" panose="020B0604020202020204" pitchFamily="34" charset="0"/>
              </a:rPr>
              <a:t> se </a:t>
            </a:r>
            <a:r>
              <a:rPr lang="en-US" sz="1600" dirty="0" err="1">
                <a:effectLst/>
                <a:latin typeface="Arial" panose="020B0604020202020204" pitchFamily="34" charset="0"/>
                <a:ea typeface="+mj-ea"/>
                <a:cs typeface="Arial" panose="020B0604020202020204" pitchFamily="34" charset="0"/>
              </a:rPr>
              <a:t>podle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zákona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provádí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výsledky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hodnocení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důkazů</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umožňují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přijmout</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závěr</a:t>
            </a:r>
            <a:r>
              <a:rPr lang="en-US" sz="1600" dirty="0">
                <a:effectLst/>
                <a:latin typeface="Arial" panose="020B0604020202020204" pitchFamily="34" charset="0"/>
                <a:ea typeface="+mj-ea"/>
                <a:cs typeface="Arial" panose="020B0604020202020204" pitchFamily="34" charset="0"/>
              </a:rPr>
              <a:t> o </a:t>
            </a:r>
            <a:r>
              <a:rPr lang="en-US" sz="1600" dirty="0" err="1">
                <a:effectLst/>
                <a:latin typeface="Arial" panose="020B0604020202020204" pitchFamily="34" charset="0"/>
                <a:ea typeface="+mj-ea"/>
                <a:cs typeface="Arial" panose="020B0604020202020204" pitchFamily="34" charset="0"/>
              </a:rPr>
              <a:t>pravdivosti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skutečnosti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která</a:t>
            </a:r>
            <a:r>
              <a:rPr lang="en-US" sz="1600" dirty="0">
                <a:effectLst/>
                <a:latin typeface="Arial" panose="020B0604020202020204" pitchFamily="34" charset="0"/>
                <a:ea typeface="+mj-ea"/>
                <a:cs typeface="Arial" panose="020B0604020202020204" pitchFamily="34" charset="0"/>
              </a:rPr>
              <a:t> je </a:t>
            </a:r>
            <a:r>
              <a:rPr lang="en-US" sz="1600" dirty="0" err="1">
                <a:effectLst/>
                <a:latin typeface="Arial" panose="020B0604020202020204" pitchFamily="34" charset="0"/>
                <a:ea typeface="+mj-ea"/>
                <a:cs typeface="Arial" panose="020B0604020202020204" pitchFamily="34" charset="0"/>
              </a:rPr>
              <a:t>předmětem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dokazování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jestliže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jejich</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základě</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lze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nabýt</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jistoty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přesvědčení</a:t>
            </a:r>
            <a:r>
              <a:rPr lang="en-US" sz="1600" dirty="0">
                <a:effectLst/>
                <a:latin typeface="Arial" panose="020B0604020202020204" pitchFamily="34" charset="0"/>
                <a:ea typeface="+mj-ea"/>
                <a:cs typeface="Arial" panose="020B0604020202020204" pitchFamily="34" charset="0"/>
              </a:rPr>
              <a:t>) o tom, </a:t>
            </a:r>
            <a:r>
              <a:rPr lang="en-US" sz="1600" dirty="0" err="1">
                <a:effectLst/>
                <a:latin typeface="Arial" panose="020B0604020202020204" pitchFamily="34" charset="0"/>
                <a:ea typeface="+mj-ea"/>
                <a:cs typeface="Arial" panose="020B0604020202020204" pitchFamily="34" charset="0"/>
              </a:rPr>
              <a:t>že</a:t>
            </a:r>
            <a:r>
              <a:rPr lang="en-US" sz="1600" dirty="0">
                <a:effectLst/>
                <a:latin typeface="Arial" panose="020B0604020202020204" pitchFamily="34" charset="0"/>
                <a:ea typeface="+mj-ea"/>
                <a:cs typeface="Arial" panose="020B0604020202020204" pitchFamily="34" charset="0"/>
              </a:rPr>
              <a:t> se </a:t>
            </a:r>
            <a:r>
              <a:rPr lang="en-US" sz="1600" dirty="0" err="1">
                <a:effectLst/>
                <a:latin typeface="Arial" panose="020B0604020202020204" pitchFamily="34" charset="0"/>
                <a:ea typeface="+mj-ea"/>
                <a:cs typeface="Arial" panose="020B0604020202020204" pitchFamily="34" charset="0"/>
              </a:rPr>
              <a:t>tato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skutečnost</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opravdu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stala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aniž</a:t>
            </a:r>
            <a:r>
              <a:rPr lang="en-US" sz="1600" dirty="0">
                <a:effectLst/>
                <a:latin typeface="Arial" panose="020B0604020202020204" pitchFamily="34" charset="0"/>
                <a:ea typeface="+mj-ea"/>
                <a:cs typeface="Arial" panose="020B0604020202020204" pitchFamily="34" charset="0"/>
              </a:rPr>
              <a:t> by o tom </a:t>
            </a:r>
            <a:r>
              <a:rPr lang="en-US" sz="1600" dirty="0" err="1">
                <a:effectLst/>
                <a:latin typeface="Arial" panose="020B0604020202020204" pitchFamily="34" charset="0"/>
                <a:ea typeface="+mj-ea"/>
                <a:cs typeface="Arial" panose="020B0604020202020204" pitchFamily="34" charset="0"/>
              </a:rPr>
              <a:t>mohly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být</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rozumné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pochybnosti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Vytvářejí</a:t>
            </a:r>
            <a:r>
              <a:rPr lang="en-US" sz="1600" dirty="0">
                <a:effectLst/>
                <a:latin typeface="Arial" panose="020B0604020202020204" pitchFamily="34" charset="0"/>
                <a:ea typeface="+mj-ea"/>
                <a:cs typeface="Arial" panose="020B0604020202020204" pitchFamily="34" charset="0"/>
              </a:rPr>
              <a:t>-li </a:t>
            </a:r>
            <a:r>
              <a:rPr lang="en-US" sz="1600" dirty="0" err="1">
                <a:effectLst/>
                <a:latin typeface="Arial" panose="020B0604020202020204" pitchFamily="34" charset="0"/>
                <a:ea typeface="+mj-ea"/>
                <a:cs typeface="Arial" panose="020B0604020202020204" pitchFamily="34" charset="0"/>
              </a:rPr>
              <a:t>výsledky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hodnocení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důkazů</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podmínky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pouze</a:t>
            </a:r>
            <a:r>
              <a:rPr lang="en-US" sz="1600" dirty="0">
                <a:effectLst/>
                <a:latin typeface="Arial" panose="020B0604020202020204" pitchFamily="34" charset="0"/>
                <a:ea typeface="+mj-ea"/>
                <a:cs typeface="Arial" panose="020B0604020202020204" pitchFamily="34" charset="0"/>
              </a:rPr>
              <a:t> pro </a:t>
            </a:r>
            <a:r>
              <a:rPr lang="en-US" sz="1600" dirty="0" err="1">
                <a:effectLst/>
                <a:latin typeface="Arial" panose="020B0604020202020204" pitchFamily="34" charset="0"/>
                <a:ea typeface="+mj-ea"/>
                <a:cs typeface="Arial" panose="020B0604020202020204" pitchFamily="34" charset="0"/>
              </a:rPr>
              <a:t>úsudek</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že</a:t>
            </a:r>
            <a:r>
              <a:rPr lang="en-US" sz="1600" dirty="0">
                <a:effectLst/>
                <a:latin typeface="Arial" panose="020B0604020202020204" pitchFamily="34" charset="0"/>
                <a:ea typeface="+mj-ea"/>
                <a:cs typeface="Arial" panose="020B0604020202020204" pitchFamily="34" charset="0"/>
              </a:rPr>
              <a:t> je </a:t>
            </a:r>
            <a:r>
              <a:rPr lang="en-US" sz="1600" dirty="0" err="1">
                <a:effectLst/>
                <a:latin typeface="Arial" panose="020B0604020202020204" pitchFamily="34" charset="0"/>
                <a:ea typeface="+mj-ea"/>
                <a:cs typeface="Arial" panose="020B0604020202020204" pitchFamily="34" charset="0"/>
              </a:rPr>
              <a:t>možné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více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či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méně</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pravděpodobné</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že</a:t>
            </a:r>
            <a:r>
              <a:rPr lang="en-US" sz="1600" dirty="0">
                <a:effectLst/>
                <a:latin typeface="Arial" panose="020B0604020202020204" pitchFamily="34" charset="0"/>
                <a:ea typeface="+mj-ea"/>
                <a:cs typeface="Arial" panose="020B0604020202020204" pitchFamily="34" charset="0"/>
              </a:rPr>
              <a:t> se </a:t>
            </a:r>
            <a:r>
              <a:rPr lang="en-US" sz="1600" dirty="0" err="1">
                <a:effectLst/>
                <a:latin typeface="Arial" panose="020B0604020202020204" pitchFamily="34" charset="0"/>
                <a:ea typeface="+mj-ea"/>
                <a:cs typeface="Arial" panose="020B0604020202020204" pitchFamily="34" charset="0"/>
              </a:rPr>
              <a:t>dokazovaná</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skutečnost</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stala</a:t>
            </a:r>
            <a:r>
              <a:rPr lang="en-US" sz="1600" dirty="0">
                <a:effectLst/>
                <a:latin typeface="Arial" panose="020B0604020202020204" pitchFamily="34" charset="0"/>
                <a:ea typeface="+mj-ea"/>
                <a:cs typeface="Arial" panose="020B0604020202020204" pitchFamily="34" charset="0"/>
              </a:rPr>
              <a:t>, a </a:t>
            </a:r>
            <a:r>
              <a:rPr lang="en-US" sz="1600" dirty="0" err="1">
                <a:effectLst/>
                <a:latin typeface="Arial" panose="020B0604020202020204" pitchFamily="34" charset="0"/>
                <a:ea typeface="+mj-ea"/>
                <a:cs typeface="Arial" panose="020B0604020202020204" pitchFamily="34" charset="0"/>
              </a:rPr>
              <a:t>připouštějí</a:t>
            </a:r>
            <a:r>
              <a:rPr lang="en-US" sz="1600" dirty="0">
                <a:effectLst/>
                <a:latin typeface="Arial" panose="020B0604020202020204" pitchFamily="34" charset="0"/>
                <a:ea typeface="+mj-ea"/>
                <a:cs typeface="Arial" panose="020B0604020202020204" pitchFamily="34" charset="0"/>
              </a:rPr>
              <a:t>-li </a:t>
            </a:r>
            <a:r>
              <a:rPr lang="en-US" sz="1600" dirty="0" err="1">
                <a:effectLst/>
                <a:latin typeface="Arial" panose="020B0604020202020204" pitchFamily="34" charset="0"/>
                <a:ea typeface="+mj-ea"/>
                <a:cs typeface="Arial" panose="020B0604020202020204" pitchFamily="34" charset="0"/>
              </a:rPr>
              <a:t>tedy</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možnost</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větší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či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menší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pravděpodobnost</a:t>
            </a:r>
            <a:r>
              <a:rPr lang="en-US" sz="1600" dirty="0">
                <a:effectLst/>
                <a:latin typeface="Arial" panose="020B0604020202020204" pitchFamily="34" charset="0"/>
                <a:ea typeface="+mj-ea"/>
                <a:cs typeface="Arial" panose="020B0604020202020204" pitchFamily="34" charset="0"/>
              </a:rPr>
              <a:t>) toho, </a:t>
            </a:r>
            <a:r>
              <a:rPr lang="en-US" sz="1600" dirty="0" err="1">
                <a:effectLst/>
                <a:latin typeface="Arial" panose="020B0604020202020204" pitchFamily="34" charset="0"/>
                <a:ea typeface="+mj-ea"/>
                <a:cs typeface="Arial" panose="020B0604020202020204" pitchFamily="34" charset="0"/>
              </a:rPr>
              <a:t>že</a:t>
            </a:r>
            <a:r>
              <a:rPr lang="en-US" sz="1600" dirty="0">
                <a:effectLst/>
                <a:latin typeface="Arial" panose="020B0604020202020204" pitchFamily="34" charset="0"/>
                <a:ea typeface="+mj-ea"/>
                <a:cs typeface="Arial" panose="020B0604020202020204" pitchFamily="34" charset="0"/>
              </a:rPr>
              <a:t> se </a:t>
            </a:r>
            <a:r>
              <a:rPr lang="en-US" sz="1600" dirty="0" err="1">
                <a:effectLst/>
                <a:latin typeface="Arial" panose="020B0604020202020204" pitchFamily="34" charset="0"/>
                <a:ea typeface="+mj-ea"/>
                <a:cs typeface="Arial" panose="020B0604020202020204" pitchFamily="34" charset="0"/>
              </a:rPr>
              <a:t>dokazovaná</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skutečnost</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naopak</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nestala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nelze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učinit</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závěr</a:t>
            </a:r>
            <a:r>
              <a:rPr lang="en-US" sz="1600" dirty="0">
                <a:effectLst/>
                <a:latin typeface="Arial" panose="020B0604020202020204" pitchFamily="34" charset="0"/>
                <a:ea typeface="+mj-ea"/>
                <a:cs typeface="Arial" panose="020B0604020202020204" pitchFamily="34" charset="0"/>
              </a:rPr>
              <a:t> o </a:t>
            </a:r>
            <a:r>
              <a:rPr lang="en-US" sz="1600" dirty="0" err="1">
                <a:effectLst/>
                <a:latin typeface="Arial" panose="020B0604020202020204" pitchFamily="34" charset="0"/>
                <a:ea typeface="+mj-ea"/>
                <a:cs typeface="Arial" panose="020B0604020202020204" pitchFamily="34" charset="0"/>
              </a:rPr>
              <a:t>pravdivosti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této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skutečnosti</a:t>
            </a:r>
            <a:r>
              <a:rPr lang="en-US" sz="1600" dirty="0">
                <a:effectLst/>
                <a:latin typeface="Arial" panose="020B0604020202020204" pitchFamily="34" charset="0"/>
                <a:ea typeface="+mj-ea"/>
                <a:cs typeface="Arial" panose="020B0604020202020204" pitchFamily="34" charset="0"/>
              </a:rPr>
              <a:t>. V </a:t>
            </a:r>
            <a:r>
              <a:rPr lang="en-US" sz="1600" dirty="0" err="1">
                <a:effectLst/>
                <a:latin typeface="Arial" panose="020B0604020202020204" pitchFamily="34" charset="0"/>
                <a:ea typeface="+mj-ea"/>
                <a:cs typeface="Arial" panose="020B0604020202020204" pitchFamily="34" charset="0"/>
              </a:rPr>
              <a:t>takovém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případě</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rozhodne</a:t>
            </a:r>
            <a:r>
              <a:rPr lang="en-US" sz="1600" dirty="0">
                <a:effectLst/>
                <a:latin typeface="Arial" panose="020B0604020202020204" pitchFamily="34" charset="0"/>
                <a:ea typeface="+mj-ea"/>
                <a:cs typeface="Arial" panose="020B0604020202020204" pitchFamily="34" charset="0"/>
              </a:rPr>
              <a:t> v </a:t>
            </a:r>
            <a:r>
              <a:rPr lang="en-US" sz="1600" dirty="0" err="1">
                <a:effectLst/>
                <a:latin typeface="Arial" panose="020B0604020202020204" pitchFamily="34" charset="0"/>
                <a:ea typeface="+mj-ea"/>
                <a:cs typeface="Arial" panose="020B0604020202020204" pitchFamily="34" charset="0"/>
              </a:rPr>
              <a:t>neprospěch</a:t>
            </a:r>
            <a:r>
              <a:rPr lang="en-US" sz="1600" dirty="0">
                <a:effectLst/>
                <a:latin typeface="Arial" panose="020B0604020202020204" pitchFamily="34" charset="0"/>
                <a:ea typeface="+mj-ea"/>
                <a:cs typeface="Arial" panose="020B0604020202020204" pitchFamily="34" charset="0"/>
              </a:rPr>
              <a:t> toho </a:t>
            </a:r>
            <a:r>
              <a:rPr lang="en-US" sz="1600" dirty="0" err="1">
                <a:effectLst/>
                <a:latin typeface="Arial" panose="020B0604020202020204" pitchFamily="34" charset="0"/>
                <a:ea typeface="+mj-ea"/>
                <a:cs typeface="Arial" panose="020B0604020202020204" pitchFamily="34" charset="0"/>
              </a:rPr>
              <a:t>účastníka</a:t>
            </a:r>
            <a:r>
              <a:rPr lang="en-US" sz="1600" dirty="0">
                <a:effectLst/>
                <a:latin typeface="Arial" panose="020B0604020202020204" pitchFamily="34" charset="0"/>
                <a:ea typeface="+mj-ea"/>
                <a:cs typeface="Arial" panose="020B0604020202020204" pitchFamily="34" charset="0"/>
              </a:rPr>
              <a:t>, v </a:t>
            </a:r>
            <a:r>
              <a:rPr lang="en-US" sz="1600" dirty="0" err="1">
                <a:effectLst/>
                <a:latin typeface="Arial" panose="020B0604020202020204" pitchFamily="34" charset="0"/>
                <a:ea typeface="+mj-ea"/>
                <a:cs typeface="Arial" panose="020B0604020202020204" pitchFamily="34" charset="0"/>
              </a:rPr>
              <a:t>jehož</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zájmu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bylo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podle</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hmotného</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práva</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prokázat</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tvrzenou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skutečnost</a:t>
            </a:r>
            <a:r>
              <a:rPr lang="en-US" sz="1600" dirty="0">
                <a:effectLst/>
                <a:latin typeface="Arial" panose="020B0604020202020204" pitchFamily="34" charset="0"/>
                <a:ea typeface="+mj-ea"/>
                <a:cs typeface="Arial" panose="020B0604020202020204" pitchFamily="34" charset="0"/>
              </a:rPr>
              <a:t>; k </a:t>
            </a:r>
            <a:r>
              <a:rPr lang="en-US" sz="1600" dirty="0" err="1">
                <a:effectLst/>
                <a:latin typeface="Arial" panose="020B0604020202020204" pitchFamily="34" charset="0"/>
                <a:ea typeface="+mj-ea"/>
                <a:cs typeface="Arial" panose="020B0604020202020204" pitchFamily="34" charset="0"/>
              </a:rPr>
              <a:t>postupu</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při</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hodnocení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důkazů</a:t>
            </a:r>
            <a:r>
              <a:rPr lang="en-US" sz="1600" dirty="0">
                <a:effectLst/>
                <a:latin typeface="Arial" panose="020B0604020202020204" pitchFamily="34" charset="0"/>
                <a:ea typeface="+mj-ea"/>
                <a:cs typeface="Arial" panose="020B0604020202020204" pitchFamily="34" charset="0"/>
              </a:rPr>
              <a:t> v </a:t>
            </a:r>
            <a:r>
              <a:rPr lang="en-US" sz="1600" dirty="0" err="1">
                <a:effectLst/>
                <a:latin typeface="Arial" panose="020B0604020202020204" pitchFamily="34" charset="0"/>
                <a:ea typeface="+mj-ea"/>
                <a:cs typeface="Arial" panose="020B0604020202020204" pitchFamily="34" charset="0"/>
              </a:rPr>
              <a:t>občanském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soudním</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řízení</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srov</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též</a:t>
            </a:r>
            <a:r>
              <a:rPr lang="en-US" sz="1600" dirty="0">
                <a:effectLst/>
                <a:latin typeface="Arial" panose="020B0604020202020204" pitchFamily="34" charset="0"/>
                <a:ea typeface="+mj-ea"/>
                <a:cs typeface="Arial" panose="020B0604020202020204" pitchFamily="34" charset="0"/>
              </a:rPr>
              <a:t> </a:t>
            </a:r>
            <a:r>
              <a:rPr lang="en-US" sz="1600" dirty="0" err="1">
                <a:effectLst/>
                <a:latin typeface="Arial" panose="020B0604020202020204" pitchFamily="34" charset="0"/>
                <a:ea typeface="+mj-ea"/>
                <a:cs typeface="Arial" panose="020B0604020202020204" pitchFamily="34" charset="0"/>
              </a:rPr>
              <a:t>například</a:t>
            </a:r>
            <a:r>
              <a:rPr lang="en-US" sz="1600" dirty="0">
                <a:effectLst/>
                <a:latin typeface="Arial" panose="020B0604020202020204" pitchFamily="34" charset="0"/>
                <a:ea typeface="+mj-ea"/>
                <a:cs typeface="Arial" panose="020B0604020202020204" pitchFamily="34" charset="0"/>
              </a:rPr>
              <a:t> </a:t>
            </a:r>
            <a:r>
              <a:rPr lang="en-US" sz="1600" b="1" dirty="0" err="1">
                <a:effectLst/>
                <a:latin typeface="Arial" panose="020B0604020202020204" pitchFamily="34" charset="0"/>
                <a:ea typeface="+mj-ea"/>
                <a:cs typeface="Arial" panose="020B0604020202020204" pitchFamily="34" charset="0"/>
              </a:rPr>
              <a:t>nález</a:t>
            </a:r>
            <a:r>
              <a:rPr lang="en-US" sz="1600" b="1" dirty="0">
                <a:effectLst/>
                <a:latin typeface="Arial" panose="020B0604020202020204" pitchFamily="34" charset="0"/>
                <a:ea typeface="+mj-ea"/>
                <a:cs typeface="Arial" panose="020B0604020202020204" pitchFamily="34" charset="0"/>
              </a:rPr>
              <a:t> </a:t>
            </a:r>
            <a:r>
              <a:rPr lang="en-US" sz="1600" b="1" dirty="0" err="1">
                <a:effectLst/>
                <a:latin typeface="Arial" panose="020B0604020202020204" pitchFamily="34" charset="0"/>
                <a:ea typeface="+mj-ea"/>
                <a:cs typeface="Arial" panose="020B0604020202020204" pitchFamily="34" charset="0"/>
              </a:rPr>
              <a:t>Ústavního</a:t>
            </a:r>
            <a:r>
              <a:rPr lang="en-US" sz="1600" b="1" dirty="0">
                <a:effectLst/>
                <a:latin typeface="Arial" panose="020B0604020202020204" pitchFamily="34" charset="0"/>
                <a:ea typeface="+mj-ea"/>
                <a:cs typeface="Arial" panose="020B0604020202020204" pitchFamily="34" charset="0"/>
              </a:rPr>
              <a:t> </a:t>
            </a:r>
            <a:r>
              <a:rPr lang="en-US" sz="1600" b="1" dirty="0" err="1">
                <a:effectLst/>
                <a:latin typeface="Arial" panose="020B0604020202020204" pitchFamily="34" charset="0"/>
                <a:ea typeface="+mj-ea"/>
                <a:cs typeface="Arial" panose="020B0604020202020204" pitchFamily="34" charset="0"/>
              </a:rPr>
              <a:t>soudu</a:t>
            </a:r>
            <a:r>
              <a:rPr lang="en-US" sz="1600" b="1" dirty="0">
                <a:effectLst/>
                <a:latin typeface="Arial" panose="020B0604020202020204" pitchFamily="34" charset="0"/>
                <a:ea typeface="+mj-ea"/>
                <a:cs typeface="Arial" panose="020B0604020202020204" pitchFamily="34" charset="0"/>
              </a:rPr>
              <a:t> ze </a:t>
            </a:r>
            <a:r>
              <a:rPr lang="en-US" sz="1600" b="1" dirty="0" err="1">
                <a:effectLst/>
                <a:latin typeface="Arial" panose="020B0604020202020204" pitchFamily="34" charset="0"/>
                <a:ea typeface="+mj-ea"/>
                <a:cs typeface="Arial" panose="020B0604020202020204" pitchFamily="34" charset="0"/>
              </a:rPr>
              <a:t>dne</a:t>
            </a:r>
            <a:r>
              <a:rPr lang="en-US" sz="1600" b="1" dirty="0">
                <a:effectLst/>
                <a:latin typeface="Arial" panose="020B0604020202020204" pitchFamily="34" charset="0"/>
                <a:ea typeface="+mj-ea"/>
                <a:cs typeface="Arial" panose="020B0604020202020204" pitchFamily="34" charset="0"/>
              </a:rPr>
              <a:t> 27. 1. 2004, sp. </a:t>
            </a:r>
            <a:r>
              <a:rPr lang="en-US" sz="1600" b="1" dirty="0" err="1">
                <a:effectLst/>
                <a:latin typeface="Arial" panose="020B0604020202020204" pitchFamily="34" charset="0"/>
                <a:ea typeface="+mj-ea"/>
                <a:cs typeface="Arial" panose="020B0604020202020204" pitchFamily="34" charset="0"/>
              </a:rPr>
              <a:t>zn</a:t>
            </a:r>
            <a:r>
              <a:rPr lang="en-US" sz="1600" b="1" dirty="0">
                <a:effectLst/>
                <a:latin typeface="Arial" panose="020B0604020202020204" pitchFamily="34" charset="0"/>
                <a:ea typeface="+mj-ea"/>
                <a:cs typeface="Arial" panose="020B0604020202020204" pitchFamily="34" charset="0"/>
              </a:rPr>
              <a:t>. I. </a:t>
            </a:r>
            <a:r>
              <a:rPr lang="en-US" sz="1600" b="1" dirty="0" err="1">
                <a:effectLst/>
                <a:latin typeface="Arial" panose="020B0604020202020204" pitchFamily="34" charset="0"/>
                <a:ea typeface="+mj-ea"/>
                <a:cs typeface="Arial" panose="020B0604020202020204" pitchFamily="34" charset="0"/>
              </a:rPr>
              <a:t>ÚS</a:t>
            </a:r>
            <a:r>
              <a:rPr lang="en-US" sz="1600" b="1" dirty="0">
                <a:effectLst/>
                <a:latin typeface="Arial" panose="020B0604020202020204" pitchFamily="34" charset="0"/>
                <a:ea typeface="+mj-ea"/>
                <a:cs typeface="Arial" panose="020B0604020202020204" pitchFamily="34" charset="0"/>
              </a:rPr>
              <a:t> 643/04, </a:t>
            </a:r>
            <a:r>
              <a:rPr lang="en-US" sz="1600" b="1" dirty="0" err="1">
                <a:effectLst/>
                <a:latin typeface="Arial" panose="020B0604020202020204" pitchFamily="34" charset="0"/>
                <a:ea typeface="+mj-ea"/>
                <a:cs typeface="Arial" panose="020B0604020202020204" pitchFamily="34" charset="0"/>
              </a:rPr>
              <a:t>uveřejněný</a:t>
            </a:r>
            <a:r>
              <a:rPr lang="en-US" sz="1600" b="1" dirty="0">
                <a:effectLst/>
                <a:latin typeface="Arial" panose="020B0604020202020204" pitchFamily="34" charset="0"/>
                <a:ea typeface="+mj-ea"/>
                <a:cs typeface="Arial" panose="020B0604020202020204" pitchFamily="34" charset="0"/>
              </a:rPr>
              <a:t> </a:t>
            </a:r>
            <a:r>
              <a:rPr lang="en-US" sz="1600" b="1" dirty="0" err="1">
                <a:effectLst/>
                <a:latin typeface="Arial" panose="020B0604020202020204" pitchFamily="34" charset="0"/>
                <a:ea typeface="+mj-ea"/>
                <a:cs typeface="Arial" panose="020B0604020202020204" pitchFamily="34" charset="0"/>
              </a:rPr>
              <a:t>ve</a:t>
            </a:r>
            <a:r>
              <a:rPr lang="en-US" sz="1600" b="1" dirty="0">
                <a:effectLst/>
                <a:latin typeface="Arial" panose="020B0604020202020204" pitchFamily="34" charset="0"/>
                <a:ea typeface="+mj-ea"/>
                <a:cs typeface="Arial" panose="020B0604020202020204" pitchFamily="34" charset="0"/>
              </a:rPr>
              <a:t> </a:t>
            </a:r>
            <a:r>
              <a:rPr lang="en-US" sz="1600" b="1" dirty="0" err="1">
                <a:effectLst/>
                <a:latin typeface="Arial" panose="020B0604020202020204" pitchFamily="34" charset="0"/>
                <a:ea typeface="+mj-ea"/>
                <a:cs typeface="Arial" panose="020B0604020202020204" pitchFamily="34" charset="0"/>
              </a:rPr>
              <a:t>sv</a:t>
            </a:r>
            <a:r>
              <a:rPr lang="en-US" sz="1600" b="1" dirty="0">
                <a:effectLst/>
                <a:latin typeface="Arial" panose="020B0604020202020204" pitchFamily="34" charset="0"/>
                <a:ea typeface="+mj-ea"/>
                <a:cs typeface="Arial" panose="020B0604020202020204" pitchFamily="34" charset="0"/>
              </a:rPr>
              <a:t>. 38 </a:t>
            </a:r>
            <a:r>
              <a:rPr lang="en-US" sz="1600" b="1" dirty="0" err="1">
                <a:effectLst/>
                <a:latin typeface="Arial" panose="020B0604020202020204" pitchFamily="34" charset="0"/>
                <a:ea typeface="+mj-ea"/>
                <a:cs typeface="Arial" panose="020B0604020202020204" pitchFamily="34" charset="0"/>
              </a:rPr>
              <a:t>Sbírky</a:t>
            </a:r>
            <a:r>
              <a:rPr lang="en-US" sz="1600" b="1" dirty="0">
                <a:effectLst/>
                <a:latin typeface="Arial" panose="020B0604020202020204" pitchFamily="34" charset="0"/>
                <a:ea typeface="+mj-ea"/>
                <a:cs typeface="Arial" panose="020B0604020202020204" pitchFamily="34" charset="0"/>
              </a:rPr>
              <a:t> </a:t>
            </a:r>
            <a:r>
              <a:rPr lang="en-US" sz="1600" b="1" dirty="0" err="1">
                <a:effectLst/>
                <a:latin typeface="Arial" panose="020B0604020202020204" pitchFamily="34" charset="0"/>
                <a:ea typeface="+mj-ea"/>
                <a:cs typeface="Arial" panose="020B0604020202020204" pitchFamily="34" charset="0"/>
              </a:rPr>
              <a:t>nálezů</a:t>
            </a:r>
            <a:r>
              <a:rPr lang="en-US" sz="1600" b="1" dirty="0">
                <a:effectLst/>
                <a:latin typeface="Arial" panose="020B0604020202020204" pitchFamily="34" charset="0"/>
                <a:ea typeface="+mj-ea"/>
                <a:cs typeface="Arial" panose="020B0604020202020204" pitchFamily="34" charset="0"/>
              </a:rPr>
              <a:t> a </a:t>
            </a:r>
            <a:r>
              <a:rPr lang="en-US" sz="1600" b="1" dirty="0" err="1">
                <a:effectLst/>
                <a:latin typeface="Arial" panose="020B0604020202020204" pitchFamily="34" charset="0"/>
                <a:ea typeface="+mj-ea"/>
                <a:cs typeface="Arial" panose="020B0604020202020204" pitchFamily="34" charset="0"/>
              </a:rPr>
              <a:t>usnesení</a:t>
            </a:r>
            <a:r>
              <a:rPr lang="en-US" sz="1600" b="1" dirty="0">
                <a:effectLst/>
                <a:latin typeface="Arial" panose="020B0604020202020204" pitchFamily="34" charset="0"/>
                <a:ea typeface="+mj-ea"/>
                <a:cs typeface="Arial" panose="020B0604020202020204" pitchFamily="34" charset="0"/>
              </a:rPr>
              <a:t> </a:t>
            </a:r>
            <a:r>
              <a:rPr lang="en-US" sz="1600" b="1" dirty="0" err="1">
                <a:effectLst/>
                <a:latin typeface="Arial" panose="020B0604020202020204" pitchFamily="34" charset="0"/>
                <a:ea typeface="+mj-ea"/>
                <a:cs typeface="Arial" panose="020B0604020202020204" pitchFamily="34" charset="0"/>
              </a:rPr>
              <a:t>Ústavního</a:t>
            </a:r>
            <a:r>
              <a:rPr lang="en-US" sz="1600" b="1" dirty="0">
                <a:effectLst/>
                <a:latin typeface="Arial" panose="020B0604020202020204" pitchFamily="34" charset="0"/>
                <a:ea typeface="+mj-ea"/>
                <a:cs typeface="Arial" panose="020B0604020202020204" pitchFamily="34" charset="0"/>
              </a:rPr>
              <a:t> </a:t>
            </a:r>
            <a:r>
              <a:rPr lang="en-US" sz="1600" b="1" dirty="0" err="1">
                <a:effectLst/>
                <a:latin typeface="Arial" panose="020B0604020202020204" pitchFamily="34" charset="0"/>
                <a:ea typeface="+mj-ea"/>
                <a:cs typeface="Arial" panose="020B0604020202020204" pitchFamily="34" charset="0"/>
              </a:rPr>
              <a:t>soudu</a:t>
            </a:r>
            <a:r>
              <a:rPr lang="en-US" sz="1600" b="1" dirty="0">
                <a:effectLst/>
                <a:latin typeface="Arial" panose="020B0604020202020204" pitchFamily="34" charset="0"/>
                <a:ea typeface="+mj-ea"/>
                <a:cs typeface="Arial" panose="020B0604020202020204" pitchFamily="34" charset="0"/>
              </a:rPr>
              <a:t> pod č. 171/2005</a:t>
            </a:r>
            <a:endParaRPr lang="en-US" sz="1600" b="1"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691979557"/>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p:cNvSpPr>
            <a:spLocks noGrp="1"/>
          </p:cNvSpPr>
          <p:nvPr>
            <p:ph idx="1"/>
          </p:nvPr>
        </p:nvSpPr>
        <p:spPr>
          <a:xfrm>
            <a:off x="1103312" y="2763520"/>
            <a:ext cx="8946541" cy="3484879"/>
          </a:xfrm>
        </p:spPr>
        <p:txBody>
          <a:bodyPr>
            <a:normAutofit/>
          </a:bodyPr>
          <a:lstStyle/>
          <a:p>
            <a:r>
              <a:rPr lang="cs-CZ" dirty="0"/>
              <a:t> ROZHODNUTÍ SOUDU</a:t>
            </a:r>
          </a:p>
          <a:p>
            <a:pPr lvl="1"/>
            <a:r>
              <a:rPr lang="cs-CZ" sz="2000" dirty="0"/>
              <a:t>rozsudek  - o věci samé § 152 ; § 152/2 – o základu</a:t>
            </a:r>
          </a:p>
          <a:p>
            <a:pPr lvl="2"/>
            <a:r>
              <a:rPr lang="cs-CZ" sz="2000" dirty="0"/>
              <a:t>rozsudek pro uznání - § 153 a),; § 114b a § 114c</a:t>
            </a:r>
          </a:p>
          <a:p>
            <a:pPr lvl="3"/>
            <a:r>
              <a:rPr lang="cs-CZ" sz="2000" dirty="0"/>
              <a:t>rozsudek pro zmeškání – 153b)</a:t>
            </a:r>
          </a:p>
          <a:p>
            <a:pPr lvl="3"/>
            <a:r>
              <a:rPr lang="cs-CZ" sz="2000" dirty="0"/>
              <a:t> v ostatních věcech usnesením </a:t>
            </a:r>
          </a:p>
        </p:txBody>
      </p:sp>
    </p:spTree>
    <p:extLst>
      <p:ext uri="{BB962C8B-B14F-4D97-AF65-F5344CB8AC3E}">
        <p14:creationId xmlns:p14="http://schemas.microsoft.com/office/powerpoint/2010/main" val="3389376550"/>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31"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4"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7"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3" name="TextovéPole 2">
            <a:extLst>
              <a:ext uri="{FF2B5EF4-FFF2-40B4-BE49-F238E27FC236}">
                <a16:creationId xmlns:a16="http://schemas.microsoft.com/office/drawing/2014/main" id="{AA102DB5-BADA-4123-80A5-CC87B2EF572E}"/>
              </a:ext>
            </a:extLst>
          </p:cNvPr>
          <p:cNvSpPr txBox="1"/>
          <p:nvPr/>
        </p:nvSpPr>
        <p:spPr>
          <a:xfrm>
            <a:off x="1313069" y="2648701"/>
            <a:ext cx="8946541" cy="3484879"/>
          </a:xfrm>
          <a:prstGeom prst="rect">
            <a:avLst/>
          </a:prstGeom>
        </p:spPr>
        <p:txBody>
          <a:bodyPr vert="horz" lIns="91440" tIns="45720" rIns="91440" bIns="45720" rtlCol="0">
            <a:normAutofit fontScale="32500" lnSpcReduction="20000"/>
          </a:bodyPr>
          <a:lstStyle/>
          <a:p>
            <a:pPr>
              <a:lnSpc>
                <a:spcPct val="90000"/>
              </a:lnSpc>
              <a:spcBef>
                <a:spcPts val="1000"/>
              </a:spcBef>
              <a:buClr>
                <a:schemeClr val="bg2">
                  <a:lumMod val="40000"/>
                  <a:lumOff val="60000"/>
                </a:schemeClr>
              </a:buClr>
              <a:buSzPct val="80000"/>
              <a:buFont typeface="Wingdings 3" charset="2"/>
              <a:buChar char=""/>
            </a:pPr>
            <a:r>
              <a:rPr lang="en-US" sz="4000" dirty="0" err="1">
                <a:effectLst/>
                <a:latin typeface="Arial" panose="020B0604020202020204" pitchFamily="34" charset="0"/>
                <a:ea typeface="+mj-ea"/>
                <a:cs typeface="Arial" panose="020B0604020202020204" pitchFamily="34" charset="0"/>
              </a:rPr>
              <a:t>Před</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vyhlášením</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rozhodnutí</a:t>
            </a:r>
            <a:r>
              <a:rPr lang="en-US" sz="4000" dirty="0">
                <a:effectLst/>
                <a:latin typeface="Arial" panose="020B0604020202020204" pitchFamily="34" charset="0"/>
                <a:ea typeface="+mj-ea"/>
                <a:cs typeface="Arial" panose="020B0604020202020204" pitchFamily="34" charset="0"/>
              </a:rPr>
              <a:t> se </a:t>
            </a:r>
            <a:r>
              <a:rPr lang="en-US" sz="4000" dirty="0" err="1">
                <a:effectLst/>
                <a:latin typeface="Arial" panose="020B0604020202020204" pitchFamily="34" charset="0"/>
                <a:ea typeface="+mj-ea"/>
                <a:cs typeface="Arial" panose="020B0604020202020204" pitchFamily="34" charset="0"/>
              </a:rPr>
              <a:t>senát</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odebere</a:t>
            </a:r>
            <a:r>
              <a:rPr lang="en-US" sz="4000" dirty="0">
                <a:effectLst/>
                <a:latin typeface="Arial" panose="020B0604020202020204" pitchFamily="34" charset="0"/>
                <a:ea typeface="+mj-ea"/>
                <a:cs typeface="Arial" panose="020B0604020202020204" pitchFamily="34" charset="0"/>
              </a:rPr>
              <a:t> do </a:t>
            </a:r>
            <a:r>
              <a:rPr lang="en-US" sz="4000" dirty="0" err="1">
                <a:effectLst/>
                <a:latin typeface="Arial" panose="020B0604020202020204" pitchFamily="34" charset="0"/>
                <a:ea typeface="+mj-ea"/>
                <a:cs typeface="Arial" panose="020B0604020202020204" pitchFamily="34" charset="0"/>
              </a:rPr>
              <a:t>poradní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síně</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Není</a:t>
            </a:r>
            <a:r>
              <a:rPr lang="en-US" sz="4000" dirty="0">
                <a:effectLst/>
                <a:latin typeface="Arial" panose="020B0604020202020204" pitchFamily="34" charset="0"/>
                <a:ea typeface="+mj-ea"/>
                <a:cs typeface="Arial" panose="020B0604020202020204" pitchFamily="34" charset="0"/>
              </a:rPr>
              <a:t>-li k </a:t>
            </a:r>
            <a:r>
              <a:rPr lang="en-US" sz="4000" dirty="0" err="1">
                <a:effectLst/>
                <a:latin typeface="Arial" panose="020B0604020202020204" pitchFamily="34" charset="0"/>
                <a:ea typeface="+mj-ea"/>
                <a:cs typeface="Arial" panose="020B0604020202020204" pitchFamily="34" charset="0"/>
              </a:rPr>
              <a:t>dispozici</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poradní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síň</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vyzve</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předseda</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senátu</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přítomné</a:t>
            </a:r>
            <a:r>
              <a:rPr lang="en-US" sz="4000" dirty="0">
                <a:effectLst/>
                <a:latin typeface="Arial" panose="020B0604020202020204" pitchFamily="34" charset="0"/>
                <a:ea typeface="+mj-ea"/>
                <a:cs typeface="Arial" panose="020B0604020202020204" pitchFamily="34" charset="0"/>
              </a:rPr>
              <a:t>, aby </a:t>
            </a:r>
            <a:r>
              <a:rPr lang="en-US" sz="4000" dirty="0" err="1">
                <a:effectLst/>
                <a:latin typeface="Arial" panose="020B0604020202020204" pitchFamily="34" charset="0"/>
                <a:ea typeface="+mj-ea"/>
                <a:cs typeface="Arial" panose="020B0604020202020204" pitchFamily="34" charset="0"/>
              </a:rPr>
              <a:t>jednací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síň</a:t>
            </a:r>
            <a:r>
              <a:rPr lang="en-US" sz="4000" dirty="0">
                <a:effectLst/>
                <a:latin typeface="Arial" panose="020B0604020202020204" pitchFamily="34" charset="0"/>
                <a:ea typeface="+mj-ea"/>
                <a:cs typeface="Arial" panose="020B0604020202020204" pitchFamily="34" charset="0"/>
              </a:rPr>
              <a:t> se </a:t>
            </a:r>
            <a:r>
              <a:rPr lang="en-US" sz="4000" dirty="0" err="1">
                <a:effectLst/>
                <a:latin typeface="Arial" panose="020B0604020202020204" pitchFamily="34" charset="0"/>
                <a:ea typeface="+mj-ea"/>
                <a:cs typeface="Arial" panose="020B0604020202020204" pitchFamily="34" charset="0"/>
              </a:rPr>
              <a:t>všemi</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svými</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věcmi</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opustili</a:t>
            </a:r>
            <a:r>
              <a:rPr lang="en-US" sz="4000" dirty="0">
                <a:effectLst/>
                <a:latin typeface="Arial" panose="020B0604020202020204" pitchFamily="34" charset="0"/>
                <a:ea typeface="+mj-ea"/>
                <a:cs typeface="Arial" panose="020B0604020202020204" pitchFamily="34" charset="0"/>
              </a:rPr>
              <a:t>.</a:t>
            </a:r>
          </a:p>
          <a:p>
            <a:pPr>
              <a:lnSpc>
                <a:spcPct val="90000"/>
              </a:lnSpc>
              <a:spcBef>
                <a:spcPts val="1000"/>
              </a:spcBef>
              <a:buClr>
                <a:schemeClr val="bg2">
                  <a:lumMod val="40000"/>
                  <a:lumOff val="60000"/>
                </a:schemeClr>
              </a:buClr>
              <a:buSzPct val="80000"/>
              <a:buFont typeface="Wingdings 3" charset="2"/>
              <a:buChar char=""/>
            </a:pPr>
            <a:r>
              <a:rPr lang="en-US" sz="4000" dirty="0">
                <a:effectLst/>
                <a:latin typeface="Arial" panose="020B0604020202020204" pitchFamily="34" charset="0"/>
                <a:ea typeface="+mj-ea"/>
                <a:cs typeface="Arial" panose="020B0604020202020204" pitchFamily="34" charset="0"/>
              </a:rPr>
              <a:t> </a:t>
            </a:r>
          </a:p>
          <a:p>
            <a:pPr>
              <a:lnSpc>
                <a:spcPct val="90000"/>
              </a:lnSpc>
              <a:spcBef>
                <a:spcPts val="1000"/>
              </a:spcBef>
              <a:buClr>
                <a:schemeClr val="bg2">
                  <a:lumMod val="40000"/>
                  <a:lumOff val="60000"/>
                </a:schemeClr>
              </a:buClr>
              <a:buSzPct val="80000"/>
              <a:buFont typeface="Wingdings 3" charset="2"/>
              <a:buChar char=""/>
            </a:pPr>
            <a:r>
              <a:rPr lang="en-US" sz="4000" dirty="0" err="1">
                <a:effectLst/>
                <a:latin typeface="Arial" panose="020B0604020202020204" pitchFamily="34" charset="0"/>
                <a:ea typeface="+mj-ea"/>
                <a:cs typeface="Arial" panose="020B0604020202020204" pitchFamily="34" charset="0"/>
              </a:rPr>
              <a:t>Před</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návratem</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soudu</a:t>
            </a:r>
            <a:r>
              <a:rPr lang="en-US" sz="4000" dirty="0">
                <a:effectLst/>
                <a:latin typeface="Arial" panose="020B0604020202020204" pitchFamily="34" charset="0"/>
                <a:ea typeface="+mj-ea"/>
                <a:cs typeface="Arial" panose="020B0604020202020204" pitchFamily="34" charset="0"/>
              </a:rPr>
              <a:t> z </a:t>
            </a:r>
            <a:r>
              <a:rPr lang="en-US" sz="4000" dirty="0" err="1">
                <a:effectLst/>
                <a:latin typeface="Arial" panose="020B0604020202020204" pitchFamily="34" charset="0"/>
                <a:ea typeface="+mj-ea"/>
                <a:cs typeface="Arial" panose="020B0604020202020204" pitchFamily="34" charset="0"/>
              </a:rPr>
              <a:t>poradní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síně</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zařídí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zapisovatel</a:t>
            </a:r>
            <a:r>
              <a:rPr lang="en-US" sz="4000" dirty="0">
                <a:effectLst/>
                <a:latin typeface="Arial" panose="020B0604020202020204" pitchFamily="34" charset="0"/>
                <a:ea typeface="+mj-ea"/>
                <a:cs typeface="Arial" panose="020B0604020202020204" pitchFamily="34" charset="0"/>
              </a:rPr>
              <a:t>, aby </a:t>
            </a:r>
            <a:r>
              <a:rPr lang="en-US" sz="4000" dirty="0" err="1">
                <a:effectLst/>
                <a:latin typeface="Arial" panose="020B0604020202020204" pitchFamily="34" charset="0"/>
                <a:ea typeface="+mj-ea"/>
                <a:cs typeface="Arial" panose="020B0604020202020204" pitchFamily="34" charset="0"/>
              </a:rPr>
              <a:t>účastníci</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jednání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zaujali</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opět</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svá</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místa</a:t>
            </a:r>
            <a:r>
              <a:rPr lang="en-US" sz="4000" dirty="0">
                <a:effectLst/>
                <a:latin typeface="Arial" panose="020B0604020202020204" pitchFamily="34" charset="0"/>
                <a:ea typeface="+mj-ea"/>
                <a:cs typeface="Arial" panose="020B0604020202020204" pitchFamily="34" charset="0"/>
              </a:rPr>
              <a:t> v </a:t>
            </a:r>
            <a:r>
              <a:rPr lang="en-US" sz="4000" dirty="0" err="1">
                <a:effectLst/>
                <a:latin typeface="Arial" panose="020B0604020202020204" pitchFamily="34" charset="0"/>
                <a:ea typeface="+mj-ea"/>
                <a:cs typeface="Arial" panose="020B0604020202020204" pitchFamily="34" charset="0"/>
              </a:rPr>
              <a:t>jednací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síni</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Konala</a:t>
            </a:r>
            <a:r>
              <a:rPr lang="en-US" sz="4000" dirty="0">
                <a:effectLst/>
                <a:latin typeface="Arial" panose="020B0604020202020204" pitchFamily="34" charset="0"/>
                <a:ea typeface="+mj-ea"/>
                <a:cs typeface="Arial" panose="020B0604020202020204" pitchFamily="34" charset="0"/>
              </a:rPr>
              <a:t>-li se </a:t>
            </a:r>
            <a:r>
              <a:rPr lang="en-US" sz="4000" dirty="0" err="1">
                <a:effectLst/>
                <a:latin typeface="Arial" panose="020B0604020202020204" pitchFamily="34" charset="0"/>
                <a:ea typeface="+mj-ea"/>
                <a:cs typeface="Arial" panose="020B0604020202020204" pitchFamily="34" charset="0"/>
              </a:rPr>
              <a:t>porada</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přímo</a:t>
            </a:r>
            <a:r>
              <a:rPr lang="en-US" sz="4000" dirty="0">
                <a:effectLst/>
                <a:latin typeface="Arial" panose="020B0604020202020204" pitchFamily="34" charset="0"/>
                <a:ea typeface="+mj-ea"/>
                <a:cs typeface="Arial" panose="020B0604020202020204" pitchFamily="34" charset="0"/>
              </a:rPr>
              <a:t> v </a:t>
            </a:r>
            <a:r>
              <a:rPr lang="en-US" sz="4000" dirty="0" err="1">
                <a:effectLst/>
                <a:latin typeface="Arial" panose="020B0604020202020204" pitchFamily="34" charset="0"/>
                <a:ea typeface="+mj-ea"/>
                <a:cs typeface="Arial" panose="020B0604020202020204" pitchFamily="34" charset="0"/>
              </a:rPr>
              <a:t>jednací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síni</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vyzve</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zapisovatel</a:t>
            </a:r>
            <a:r>
              <a:rPr lang="en-US" sz="4000" dirty="0">
                <a:effectLst/>
                <a:latin typeface="Arial" panose="020B0604020202020204" pitchFamily="34" charset="0"/>
                <a:ea typeface="+mj-ea"/>
                <a:cs typeface="Arial" panose="020B0604020202020204" pitchFamily="34" charset="0"/>
              </a:rPr>
              <a:t> po </a:t>
            </a:r>
            <a:r>
              <a:rPr lang="en-US" sz="4000" dirty="0" err="1">
                <a:effectLst/>
                <a:latin typeface="Arial" panose="020B0604020202020204" pitchFamily="34" charset="0"/>
                <a:ea typeface="+mj-ea"/>
                <a:cs typeface="Arial" panose="020B0604020202020204" pitchFamily="34" charset="0"/>
              </a:rPr>
              <a:t>skončení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porady</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účastníky</a:t>
            </a:r>
            <a:r>
              <a:rPr lang="en-US" sz="4000" dirty="0">
                <a:effectLst/>
                <a:latin typeface="Arial" panose="020B0604020202020204" pitchFamily="34" charset="0"/>
                <a:ea typeface="+mj-ea"/>
                <a:cs typeface="Arial" panose="020B0604020202020204" pitchFamily="34" charset="0"/>
              </a:rPr>
              <a:t> k </a:t>
            </a:r>
            <a:r>
              <a:rPr lang="en-US" sz="4000" dirty="0" err="1">
                <a:effectLst/>
                <a:latin typeface="Arial" panose="020B0604020202020204" pitchFamily="34" charset="0"/>
                <a:ea typeface="+mj-ea"/>
                <a:cs typeface="Arial" panose="020B0604020202020204" pitchFamily="34" charset="0"/>
              </a:rPr>
              <a:t>návratu</a:t>
            </a:r>
            <a:r>
              <a:rPr lang="en-US" sz="4000" dirty="0">
                <a:effectLst/>
                <a:latin typeface="Arial" panose="020B0604020202020204" pitchFamily="34" charset="0"/>
                <a:ea typeface="+mj-ea"/>
                <a:cs typeface="Arial" panose="020B0604020202020204" pitchFamily="34" charset="0"/>
              </a:rPr>
              <a:t> do </a:t>
            </a:r>
            <a:r>
              <a:rPr lang="en-US" sz="4000" dirty="0" err="1">
                <a:effectLst/>
                <a:latin typeface="Arial" panose="020B0604020202020204" pitchFamily="34" charset="0"/>
                <a:ea typeface="+mj-ea"/>
                <a:cs typeface="Arial" panose="020B0604020202020204" pitchFamily="34" charset="0"/>
              </a:rPr>
              <a:t>jednací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síně</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případně</a:t>
            </a:r>
            <a:r>
              <a:rPr lang="en-US" sz="4000" dirty="0">
                <a:effectLst/>
                <a:latin typeface="Arial" panose="020B0604020202020204" pitchFamily="34" charset="0"/>
                <a:ea typeface="+mj-ea"/>
                <a:cs typeface="Arial" panose="020B0604020202020204" pitchFamily="34" charset="0"/>
              </a:rPr>
              <a:t> se k </a:t>
            </a:r>
            <a:r>
              <a:rPr lang="en-US" sz="4000" dirty="0" err="1">
                <a:effectLst/>
                <a:latin typeface="Arial" panose="020B0604020202020204" pitchFamily="34" charset="0"/>
                <a:ea typeface="+mj-ea"/>
                <a:cs typeface="Arial" panose="020B0604020202020204" pitchFamily="34" charset="0"/>
              </a:rPr>
              <a:t>výzvě</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využije</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vhodné</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technické</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zařízení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Obdobně</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jako</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senát</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může</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postupovat</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i</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samosoudce</a:t>
            </a:r>
            <a:r>
              <a:rPr lang="en-US" sz="4000" dirty="0">
                <a:effectLst/>
                <a:latin typeface="Arial" panose="020B0604020202020204" pitchFamily="34" charset="0"/>
                <a:ea typeface="+mj-ea"/>
                <a:cs typeface="Arial" panose="020B0604020202020204" pitchFamily="34" charset="0"/>
              </a:rPr>
              <a:t>.</a:t>
            </a:r>
          </a:p>
          <a:p>
            <a:pPr>
              <a:lnSpc>
                <a:spcPct val="90000"/>
              </a:lnSpc>
              <a:spcBef>
                <a:spcPts val="1000"/>
              </a:spcBef>
              <a:buClr>
                <a:schemeClr val="bg2">
                  <a:lumMod val="40000"/>
                  <a:lumOff val="60000"/>
                </a:schemeClr>
              </a:buClr>
              <a:buSzPct val="80000"/>
              <a:buFont typeface="Wingdings 3" charset="2"/>
              <a:buChar char=""/>
            </a:pPr>
            <a:endParaRPr lang="en-US" sz="4000" dirty="0">
              <a:effectLst/>
              <a:latin typeface="Arial" panose="020B0604020202020204" pitchFamily="34" charset="0"/>
              <a:ea typeface="+mj-ea"/>
              <a:cs typeface="Arial" panose="020B0604020202020204" pitchFamily="34" charset="0"/>
            </a:endParaRPr>
          </a:p>
          <a:p>
            <a:pPr>
              <a:lnSpc>
                <a:spcPct val="90000"/>
              </a:lnSpc>
              <a:spcBef>
                <a:spcPts val="1000"/>
              </a:spcBef>
              <a:buClr>
                <a:schemeClr val="bg2">
                  <a:lumMod val="40000"/>
                  <a:lumOff val="60000"/>
                </a:schemeClr>
              </a:buClr>
              <a:buSzPct val="80000"/>
              <a:buFont typeface="Wingdings 3" charset="2"/>
              <a:buChar char=""/>
            </a:pPr>
            <a:r>
              <a:rPr lang="en-US" sz="4000" dirty="0" err="1">
                <a:effectLst/>
                <a:latin typeface="Arial" panose="020B0604020202020204" pitchFamily="34" charset="0"/>
                <a:ea typeface="+mj-ea"/>
                <a:cs typeface="Arial" panose="020B0604020202020204" pitchFamily="34" charset="0"/>
              </a:rPr>
              <a:t>Před</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vyhlášením</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rozsudku</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vyzve</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předseda</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senátu</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samosoudce</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přítomné</a:t>
            </a:r>
            <a:r>
              <a:rPr lang="en-US" sz="4000" dirty="0">
                <a:effectLst/>
                <a:latin typeface="Arial" panose="020B0604020202020204" pitchFamily="34" charset="0"/>
                <a:ea typeface="+mj-ea"/>
                <a:cs typeface="Arial" panose="020B0604020202020204" pitchFamily="34" charset="0"/>
              </a:rPr>
              <a:t>, aby </a:t>
            </a:r>
            <a:r>
              <a:rPr lang="en-US" sz="4000" dirty="0" err="1">
                <a:effectLst/>
                <a:latin typeface="Arial" panose="020B0604020202020204" pitchFamily="34" charset="0"/>
                <a:ea typeface="+mj-ea"/>
                <a:cs typeface="Arial" panose="020B0604020202020204" pitchFamily="34" charset="0"/>
              </a:rPr>
              <a:t>povstali</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Sám</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vyhlašuje</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rozsudek</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až</a:t>
            </a:r>
            <a:r>
              <a:rPr lang="en-US" sz="4000" dirty="0">
                <a:effectLst/>
                <a:latin typeface="Arial" panose="020B0604020202020204" pitchFamily="34" charset="0"/>
                <a:ea typeface="+mj-ea"/>
                <a:cs typeface="Arial" panose="020B0604020202020204" pitchFamily="34" charset="0"/>
              </a:rPr>
              <a:t> do </a:t>
            </a:r>
            <a:r>
              <a:rPr lang="en-US" sz="4000" dirty="0" err="1">
                <a:effectLst/>
                <a:latin typeface="Arial" panose="020B0604020202020204" pitchFamily="34" charset="0"/>
                <a:ea typeface="+mj-ea"/>
                <a:cs typeface="Arial" panose="020B0604020202020204" pitchFamily="34" charset="0"/>
              </a:rPr>
              <a:t>konce</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výrokové</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části</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rovněž</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ve</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stoje</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důstojným</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způsobem</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plynule</a:t>
            </a:r>
            <a:r>
              <a:rPr lang="en-US" sz="4000" dirty="0">
                <a:effectLst/>
                <a:latin typeface="Arial" panose="020B0604020202020204" pitchFamily="34" charset="0"/>
                <a:ea typeface="+mj-ea"/>
                <a:cs typeface="Arial" panose="020B0604020202020204" pitchFamily="34" charset="0"/>
              </a:rPr>
              <a:t> a </a:t>
            </a:r>
            <a:r>
              <a:rPr lang="en-US" sz="4000" dirty="0" err="1">
                <a:effectLst/>
                <a:latin typeface="Arial" panose="020B0604020202020204" pitchFamily="34" charset="0"/>
                <a:ea typeface="+mj-ea"/>
                <a:cs typeface="Arial" panose="020B0604020202020204" pitchFamily="34" charset="0"/>
              </a:rPr>
              <a:t>hlasitě</a:t>
            </a:r>
            <a:r>
              <a:rPr lang="en-US" sz="4000" dirty="0">
                <a:effectLst/>
                <a:latin typeface="Arial" panose="020B0604020202020204" pitchFamily="34" charset="0"/>
                <a:ea typeface="+mj-ea"/>
                <a:cs typeface="Arial" panose="020B0604020202020204" pitchFamily="34" charset="0"/>
              </a:rPr>
              <a:t>. Po </a:t>
            </a:r>
            <a:r>
              <a:rPr lang="en-US" sz="4000" dirty="0" err="1">
                <a:effectLst/>
                <a:latin typeface="Arial" panose="020B0604020202020204" pitchFamily="34" charset="0"/>
                <a:ea typeface="+mj-ea"/>
                <a:cs typeface="Arial" panose="020B0604020202020204" pitchFamily="34" charset="0"/>
              </a:rPr>
              <a:t>vyhlášení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výrokové</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části</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rozsudku</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vyzve</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předseda</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senátu</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samosoudce</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přítomné</a:t>
            </a:r>
            <a:r>
              <a:rPr lang="en-US" sz="4000" dirty="0">
                <a:effectLst/>
                <a:latin typeface="Arial" panose="020B0604020202020204" pitchFamily="34" charset="0"/>
                <a:ea typeface="+mj-ea"/>
                <a:cs typeface="Arial" panose="020B0604020202020204" pitchFamily="34" charset="0"/>
              </a:rPr>
              <a:t>, aby </a:t>
            </a:r>
            <a:r>
              <a:rPr lang="en-US" sz="4000" dirty="0" err="1">
                <a:effectLst/>
                <a:latin typeface="Arial" panose="020B0604020202020204" pitchFamily="34" charset="0"/>
                <a:ea typeface="+mj-ea"/>
                <a:cs typeface="Arial" panose="020B0604020202020204" pitchFamily="34" charset="0"/>
              </a:rPr>
              <a:t>usedli</a:t>
            </a:r>
            <a:r>
              <a:rPr lang="en-US" sz="4000" dirty="0">
                <a:effectLst/>
                <a:latin typeface="Arial" panose="020B0604020202020204" pitchFamily="34" charset="0"/>
                <a:ea typeface="+mj-ea"/>
                <a:cs typeface="Arial" panose="020B0604020202020204" pitchFamily="34" charset="0"/>
              </a:rPr>
              <a:t>, a </a:t>
            </a:r>
            <a:r>
              <a:rPr lang="en-US" sz="4000" dirty="0" err="1">
                <a:effectLst/>
                <a:latin typeface="Arial" panose="020B0604020202020204" pitchFamily="34" charset="0"/>
                <a:ea typeface="+mj-ea"/>
                <a:cs typeface="Arial" panose="020B0604020202020204" pitchFamily="34" charset="0"/>
              </a:rPr>
              <a:t>sám</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rovněž</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vsedě</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rozsudek</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odůvodní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poučí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účastníky</a:t>
            </a:r>
            <a:r>
              <a:rPr lang="en-US" sz="4000" dirty="0">
                <a:effectLst/>
                <a:latin typeface="Arial" panose="020B0604020202020204" pitchFamily="34" charset="0"/>
                <a:ea typeface="+mj-ea"/>
                <a:cs typeface="Arial" panose="020B0604020202020204" pitchFamily="34" charset="0"/>
              </a:rPr>
              <a:t> o </a:t>
            </a:r>
            <a:r>
              <a:rPr lang="en-US" sz="4000" dirty="0" err="1">
                <a:effectLst/>
                <a:latin typeface="Arial" panose="020B0604020202020204" pitchFamily="34" charset="0"/>
                <a:ea typeface="+mj-ea"/>
                <a:cs typeface="Arial" panose="020B0604020202020204" pitchFamily="34" charset="0"/>
              </a:rPr>
              <a:t>odvolání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dovolání</a:t>
            </a:r>
            <a:r>
              <a:rPr lang="en-US" sz="4000" dirty="0">
                <a:effectLst/>
                <a:latin typeface="Arial" panose="020B0604020202020204" pitchFamily="34" charset="0"/>
                <a:ea typeface="+mj-ea"/>
                <a:cs typeface="Arial" panose="020B0604020202020204" pitchFamily="34" charset="0"/>
              </a:rPr>
              <a:t>) a o </a:t>
            </a:r>
            <a:r>
              <a:rPr lang="en-US" sz="4000" dirty="0" err="1">
                <a:effectLst/>
                <a:latin typeface="Arial" panose="020B0604020202020204" pitchFamily="34" charset="0"/>
                <a:ea typeface="+mj-ea"/>
                <a:cs typeface="Arial" panose="020B0604020202020204" pitchFamily="34" charset="0"/>
              </a:rPr>
              <a:t>možnosti</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výkonu</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rozhodnutí</a:t>
            </a:r>
            <a:r>
              <a:rPr lang="en-US" sz="4000" dirty="0">
                <a:effectLst/>
                <a:latin typeface="Arial" panose="020B0604020202020204" pitchFamily="34" charset="0"/>
                <a:ea typeface="+mj-ea"/>
                <a:cs typeface="Arial" panose="020B0604020202020204" pitchFamily="34" charset="0"/>
              </a:rPr>
              <a:t> a </a:t>
            </a:r>
            <a:r>
              <a:rPr lang="en-US" sz="4000" dirty="0" err="1">
                <a:effectLst/>
                <a:latin typeface="Arial" panose="020B0604020202020204" pitchFamily="34" charset="0"/>
                <a:ea typeface="+mj-ea"/>
                <a:cs typeface="Arial" panose="020B0604020202020204" pitchFamily="34" charset="0"/>
              </a:rPr>
              <a:t>zpravidla</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účastníky</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vyzve</a:t>
            </a:r>
            <a:r>
              <a:rPr lang="en-US" sz="4000" dirty="0">
                <a:effectLst/>
                <a:latin typeface="Arial" panose="020B0604020202020204" pitchFamily="34" charset="0"/>
                <a:ea typeface="+mj-ea"/>
                <a:cs typeface="Arial" panose="020B0604020202020204" pitchFamily="34" charset="0"/>
              </a:rPr>
              <a:t>, aby se </a:t>
            </a:r>
            <a:r>
              <a:rPr lang="en-US" sz="4000" dirty="0" err="1">
                <a:effectLst/>
                <a:latin typeface="Arial" panose="020B0604020202020204" pitchFamily="34" charset="0"/>
                <a:ea typeface="+mj-ea"/>
                <a:cs typeface="Arial" panose="020B0604020202020204" pitchFamily="34" charset="0"/>
              </a:rPr>
              <a:t>vyjádřili</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zda</a:t>
            </a:r>
            <a:r>
              <a:rPr lang="en-US" sz="4000" dirty="0">
                <a:effectLst/>
                <a:latin typeface="Arial" panose="020B0604020202020204" pitchFamily="34" charset="0"/>
                <a:ea typeface="+mj-ea"/>
                <a:cs typeface="Arial" panose="020B0604020202020204" pitchFamily="34" charset="0"/>
              </a:rPr>
              <a:t> se </a:t>
            </a:r>
            <a:r>
              <a:rPr lang="en-US" sz="4000" dirty="0" err="1">
                <a:effectLst/>
                <a:latin typeface="Arial" panose="020B0604020202020204" pitchFamily="34" charset="0"/>
                <a:ea typeface="+mj-ea"/>
                <a:cs typeface="Arial" panose="020B0604020202020204" pitchFamily="34" charset="0"/>
              </a:rPr>
              <a:t>vzdávají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odvolání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proti</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vyhlášenému</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rozsudku</a:t>
            </a:r>
            <a:r>
              <a:rPr lang="en-US" sz="4000" dirty="0">
                <a:effectLst/>
                <a:latin typeface="Arial" panose="020B0604020202020204" pitchFamily="34" charset="0"/>
                <a:ea typeface="+mj-ea"/>
                <a:cs typeface="Arial" panose="020B0604020202020204" pitchFamily="34" charset="0"/>
              </a:rPr>
              <a:t>; to </a:t>
            </a:r>
            <a:r>
              <a:rPr lang="en-US" sz="4000" dirty="0" err="1">
                <a:effectLst/>
                <a:latin typeface="Arial" panose="020B0604020202020204" pitchFamily="34" charset="0"/>
                <a:ea typeface="+mj-ea"/>
                <a:cs typeface="Arial" panose="020B0604020202020204" pitchFamily="34" charset="0"/>
              </a:rPr>
              <a:t>neplatí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není</a:t>
            </a:r>
            <a:r>
              <a:rPr lang="en-US" sz="4000" dirty="0">
                <a:effectLst/>
                <a:latin typeface="Arial" panose="020B0604020202020204" pitchFamily="34" charset="0"/>
                <a:ea typeface="+mj-ea"/>
                <a:cs typeface="Arial" panose="020B0604020202020204" pitchFamily="34" charset="0"/>
              </a:rPr>
              <a:t>-li </a:t>
            </a:r>
            <a:r>
              <a:rPr lang="en-US" sz="4000" dirty="0" err="1">
                <a:effectLst/>
                <a:latin typeface="Arial" panose="020B0604020202020204" pitchFamily="34" charset="0"/>
                <a:ea typeface="+mj-ea"/>
                <a:cs typeface="Arial" panose="020B0604020202020204" pitchFamily="34" charset="0"/>
              </a:rPr>
              <a:t>přítomen</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vyhlášení</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rozsudku</a:t>
            </a:r>
            <a:r>
              <a:rPr lang="en-US" sz="4000" dirty="0">
                <a:effectLst/>
                <a:latin typeface="Arial" panose="020B0604020202020204" pitchFamily="34" charset="0"/>
                <a:ea typeface="+mj-ea"/>
                <a:cs typeface="Arial" panose="020B0604020202020204" pitchFamily="34" charset="0"/>
              </a:rPr>
              <a:t> </a:t>
            </a:r>
            <a:r>
              <a:rPr lang="en-US" sz="4000" dirty="0" err="1">
                <a:effectLst/>
                <a:latin typeface="Arial" panose="020B0604020202020204" pitchFamily="34" charset="0"/>
                <a:ea typeface="+mj-ea"/>
                <a:cs typeface="Arial" panose="020B0604020202020204" pitchFamily="34" charset="0"/>
              </a:rPr>
              <a:t>žádný</a:t>
            </a:r>
            <a:r>
              <a:rPr lang="en-US" sz="4000" dirty="0">
                <a:effectLst/>
                <a:latin typeface="Arial" panose="020B0604020202020204" pitchFamily="34" charset="0"/>
                <a:ea typeface="+mj-ea"/>
                <a:cs typeface="Arial" panose="020B0604020202020204" pitchFamily="34" charset="0"/>
              </a:rPr>
              <a:t> z </a:t>
            </a:r>
            <a:r>
              <a:rPr lang="en-US" sz="4000" dirty="0" err="1">
                <a:effectLst/>
                <a:latin typeface="Arial" panose="020B0604020202020204" pitchFamily="34" charset="0"/>
                <a:ea typeface="+mj-ea"/>
                <a:cs typeface="Arial" panose="020B0604020202020204" pitchFamily="34" charset="0"/>
              </a:rPr>
              <a:t>účastníků</a:t>
            </a:r>
            <a:r>
              <a:rPr lang="en-US" sz="4000" dirty="0">
                <a:effectLst/>
                <a:latin typeface="Arial" panose="020B0604020202020204" pitchFamily="34" charset="0"/>
                <a:ea typeface="+mj-ea"/>
                <a:cs typeface="Arial" panose="020B0604020202020204" pitchFamily="34" charset="0"/>
              </a:rPr>
              <a:t>. </a:t>
            </a:r>
          </a:p>
          <a:p>
            <a:pPr>
              <a:lnSpc>
                <a:spcPct val="90000"/>
              </a:lnSpc>
              <a:spcBef>
                <a:spcPts val="1000"/>
              </a:spcBef>
              <a:buClr>
                <a:schemeClr val="bg2">
                  <a:lumMod val="40000"/>
                  <a:lumOff val="60000"/>
                </a:schemeClr>
              </a:buClr>
              <a:buSzPct val="80000"/>
              <a:buFont typeface="Wingdings 3" charset="2"/>
              <a:buChar char=""/>
            </a:pPr>
            <a:r>
              <a:rPr lang="en-US" sz="4000" dirty="0">
                <a:effectLst/>
                <a:latin typeface="Arial" panose="020B0604020202020204" pitchFamily="34" charset="0"/>
                <a:ea typeface="+mj-ea"/>
                <a:cs typeface="Arial" panose="020B0604020202020204" pitchFamily="34" charset="0"/>
              </a:rPr>
              <a:t> </a:t>
            </a:r>
          </a:p>
          <a:p>
            <a:pPr>
              <a:lnSpc>
                <a:spcPct val="90000"/>
              </a:lnSpc>
              <a:spcBef>
                <a:spcPts val="1000"/>
              </a:spcBef>
              <a:buClr>
                <a:schemeClr val="bg2">
                  <a:lumMod val="40000"/>
                  <a:lumOff val="60000"/>
                </a:schemeClr>
              </a:buClr>
              <a:buSzPct val="80000"/>
              <a:buFont typeface="Wingdings 3" charset="2"/>
              <a:buChar char=""/>
            </a:pPr>
            <a:r>
              <a:rPr lang="en-US" sz="1100" dirty="0">
                <a:effectLst/>
                <a:latin typeface="+mj-lt"/>
                <a:ea typeface="+mj-ea"/>
                <a:cs typeface="+mj-cs"/>
              </a:rPr>
              <a:t> </a:t>
            </a:r>
          </a:p>
        </p:txBody>
      </p:sp>
    </p:spTree>
    <p:extLst>
      <p:ext uri="{BB962C8B-B14F-4D97-AF65-F5344CB8AC3E}">
        <p14:creationId xmlns:p14="http://schemas.microsoft.com/office/powerpoint/2010/main" val="2940936736"/>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E43CBD5C-3050-4B95-A76B-A6FE83A77142}"/>
              </a:ext>
            </a:extLst>
          </p:cNvPr>
          <p:cNvSpPr>
            <a:spLocks noGrp="1"/>
          </p:cNvSpPr>
          <p:nvPr>
            <p:ph type="title"/>
          </p:nvPr>
        </p:nvSpPr>
        <p:spPr>
          <a:xfrm>
            <a:off x="1103312" y="452718"/>
            <a:ext cx="8947522" cy="1400530"/>
          </a:xfrm>
        </p:spPr>
        <p:txBody>
          <a:bodyPr anchor="ctr">
            <a:normAutofit/>
          </a:bodyPr>
          <a:lstStyle/>
          <a:p>
            <a:r>
              <a:rPr lang="cs-CZ" b="1">
                <a:solidFill>
                  <a:srgbClr val="FFFFFF"/>
                </a:solidFill>
                <a:latin typeface="Arial" panose="020B0604020202020204" pitchFamily="34" charset="0"/>
                <a:cs typeface="Arial" panose="020B0604020202020204" pitchFamily="34" charset="0"/>
              </a:rPr>
              <a:t>Rozsudek pro uznání - fikce</a:t>
            </a:r>
          </a:p>
        </p:txBody>
      </p:sp>
      <p:sp>
        <p:nvSpPr>
          <p:cNvPr id="3" name="Zástupný obsah 2">
            <a:extLst>
              <a:ext uri="{FF2B5EF4-FFF2-40B4-BE49-F238E27FC236}">
                <a16:creationId xmlns:a16="http://schemas.microsoft.com/office/drawing/2014/main" id="{DF600721-DF29-4A49-9491-DAA8AE579E93}"/>
              </a:ext>
            </a:extLst>
          </p:cNvPr>
          <p:cNvSpPr>
            <a:spLocks noGrp="1"/>
          </p:cNvSpPr>
          <p:nvPr>
            <p:ph idx="1"/>
          </p:nvPr>
        </p:nvSpPr>
        <p:spPr>
          <a:xfrm>
            <a:off x="1103312" y="2763520"/>
            <a:ext cx="8946541" cy="3484879"/>
          </a:xfrm>
        </p:spPr>
        <p:txBody>
          <a:bodyPr>
            <a:normAutofit/>
          </a:bodyPr>
          <a:lstStyle/>
          <a:p>
            <a:pPr>
              <a:spcAft>
                <a:spcPts val="800"/>
              </a:spcAft>
            </a:pPr>
            <a:r>
              <a:rPr lang="cs-CZ" b="1">
                <a:effectLst/>
                <a:latin typeface="Arial" panose="020B0604020202020204" pitchFamily="34" charset="0"/>
                <a:ea typeface="Calibri" panose="020F0502020204030204" pitchFamily="34" charset="0"/>
                <a:cs typeface="Times New Roman" panose="02020603050405020304" pitchFamily="18" charset="0"/>
              </a:rPr>
              <a:t>nález </a:t>
            </a:r>
            <a:r>
              <a:rPr lang="cs-CZ" b="1" err="1">
                <a:effectLst/>
                <a:latin typeface="Arial" panose="020B0604020202020204" pitchFamily="34" charset="0"/>
                <a:ea typeface="Calibri" panose="020F0502020204030204" pitchFamily="34" charset="0"/>
                <a:cs typeface="Times New Roman" panose="02020603050405020304" pitchFamily="18" charset="0"/>
              </a:rPr>
              <a:t>sp</a:t>
            </a:r>
            <a:r>
              <a:rPr lang="cs-CZ" b="1">
                <a:effectLst/>
                <a:latin typeface="Arial" panose="020B0604020202020204" pitchFamily="34" charset="0"/>
                <a:ea typeface="Calibri" panose="020F0502020204030204" pitchFamily="34" charset="0"/>
                <a:cs typeface="Times New Roman" panose="02020603050405020304" pitchFamily="18" charset="0"/>
              </a:rPr>
              <a:t>. zn. I. ÚS 2693/16 - </a:t>
            </a:r>
            <a:r>
              <a:rPr lang="cs-CZ">
                <a:effectLst/>
                <a:latin typeface="Arial" panose="020B0604020202020204" pitchFamily="34" charset="0"/>
                <a:ea typeface="Calibri" panose="020F0502020204030204" pitchFamily="34" charset="0"/>
                <a:cs typeface="Times New Roman" panose="02020603050405020304" pitchFamily="18" charset="0"/>
              </a:rPr>
              <a:t>použití fikce uznání je významným zásahem do procesního postavení účastníka řízení, jehož důsledkem je nezvratné odepření meritorního přezkumu věci. Obecný soud je povinen citlivě zacházet s fikcí uznání nároku a "kontumačním rozsudkem pro uznání", musí zejména pečlivě vážit, zda je přes splnění formálních procesních podmínek vydání rozsudku pro uznání namístě</a:t>
            </a:r>
            <a:endParaRPr lang="cs-CZ">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cs-CZ">
                <a:effectLst/>
                <a:latin typeface="Arial" panose="020B0604020202020204" pitchFamily="34" charset="0"/>
                <a:ea typeface="Calibri" panose="020F0502020204030204" pitchFamily="34" charset="0"/>
                <a:cs typeface="Times New Roman" panose="02020603050405020304" pitchFamily="18" charset="0"/>
              </a:rPr>
              <a:t> </a:t>
            </a:r>
            <a:r>
              <a:rPr lang="cs-CZ" b="1">
                <a:effectLst/>
                <a:latin typeface="Arial" panose="020B0604020202020204" pitchFamily="34" charset="0"/>
                <a:ea typeface="Calibri" panose="020F0502020204030204" pitchFamily="34" charset="0"/>
                <a:cs typeface="Times New Roman" panose="02020603050405020304" pitchFamily="18" charset="0"/>
              </a:rPr>
              <a:t>absolutní nečinnost účastníka řízení</a:t>
            </a:r>
            <a:endParaRPr lang="cs-CZ">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880499864"/>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3" name="TextovéPole 2">
            <a:extLst>
              <a:ext uri="{FF2B5EF4-FFF2-40B4-BE49-F238E27FC236}">
                <a16:creationId xmlns:a16="http://schemas.microsoft.com/office/drawing/2014/main" id="{2B76CC6E-347C-4C42-953E-38112A62802E}"/>
              </a:ext>
            </a:extLst>
          </p:cNvPr>
          <p:cNvSpPr txBox="1"/>
          <p:nvPr/>
        </p:nvSpPr>
        <p:spPr>
          <a:xfrm>
            <a:off x="1103312" y="2763520"/>
            <a:ext cx="8946541" cy="3484879"/>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dirty="0" err="1">
                <a:effectLst/>
                <a:latin typeface="+mj-lt"/>
                <a:ea typeface="+mj-ea"/>
                <a:cs typeface="+mj-cs"/>
              </a:rPr>
              <a:t>Základním</a:t>
            </a:r>
            <a:r>
              <a:rPr lang="en-US" dirty="0">
                <a:effectLst/>
                <a:latin typeface="+mj-lt"/>
                <a:ea typeface="+mj-ea"/>
                <a:cs typeface="+mj-cs"/>
              </a:rPr>
              <a:t> </a:t>
            </a:r>
            <a:r>
              <a:rPr lang="en-US" dirty="0" err="1">
                <a:effectLst/>
                <a:latin typeface="+mj-lt"/>
                <a:ea typeface="+mj-ea"/>
                <a:cs typeface="+mj-cs"/>
              </a:rPr>
              <a:t>předpokladem</a:t>
            </a:r>
            <a:r>
              <a:rPr lang="en-US" dirty="0">
                <a:effectLst/>
                <a:latin typeface="+mj-lt"/>
                <a:ea typeface="+mj-ea"/>
                <a:cs typeface="+mj-cs"/>
              </a:rPr>
              <a:t> </a:t>
            </a:r>
            <a:r>
              <a:rPr lang="en-US" dirty="0" err="1">
                <a:effectLst/>
                <a:latin typeface="+mj-lt"/>
                <a:ea typeface="+mj-ea"/>
                <a:cs typeface="+mj-cs"/>
              </a:rPr>
              <a:t>založení</a:t>
            </a:r>
            <a:r>
              <a:rPr lang="en-US" dirty="0">
                <a:effectLst/>
                <a:latin typeface="+mj-lt"/>
                <a:ea typeface="+mj-ea"/>
                <a:cs typeface="+mj-cs"/>
              </a:rPr>
              <a:t> </a:t>
            </a:r>
            <a:r>
              <a:rPr lang="en-US" dirty="0" err="1">
                <a:effectLst/>
                <a:latin typeface="+mj-lt"/>
                <a:ea typeface="+mj-ea"/>
                <a:cs typeface="+mj-cs"/>
              </a:rPr>
              <a:t>fikce</a:t>
            </a:r>
            <a:r>
              <a:rPr lang="en-US" dirty="0">
                <a:effectLst/>
                <a:latin typeface="+mj-lt"/>
                <a:ea typeface="+mj-ea"/>
                <a:cs typeface="+mj-cs"/>
              </a:rPr>
              <a:t> </a:t>
            </a:r>
            <a:r>
              <a:rPr lang="en-US" dirty="0" err="1">
                <a:effectLst/>
                <a:latin typeface="+mj-lt"/>
                <a:ea typeface="+mj-ea"/>
                <a:cs typeface="+mj-cs"/>
              </a:rPr>
              <a:t>uznání</a:t>
            </a:r>
            <a:r>
              <a:rPr lang="en-US" dirty="0">
                <a:effectLst/>
                <a:latin typeface="+mj-lt"/>
                <a:ea typeface="+mj-ea"/>
                <a:cs typeface="+mj-cs"/>
              </a:rPr>
              <a:t> </a:t>
            </a:r>
            <a:r>
              <a:rPr lang="en-US" dirty="0" err="1">
                <a:effectLst/>
                <a:latin typeface="+mj-lt"/>
                <a:ea typeface="+mj-ea"/>
                <a:cs typeface="+mj-cs"/>
              </a:rPr>
              <a:t>nároku</a:t>
            </a:r>
            <a:r>
              <a:rPr lang="en-US" dirty="0">
                <a:effectLst/>
                <a:latin typeface="+mj-lt"/>
                <a:ea typeface="+mj-ea"/>
                <a:cs typeface="+mj-cs"/>
              </a:rPr>
              <a:t> </a:t>
            </a:r>
            <a:r>
              <a:rPr lang="en-US" dirty="0" err="1">
                <a:effectLst/>
                <a:latin typeface="+mj-lt"/>
                <a:ea typeface="+mj-ea"/>
                <a:cs typeface="+mj-cs"/>
              </a:rPr>
              <a:t>podle</a:t>
            </a:r>
            <a:r>
              <a:rPr lang="en-US" dirty="0">
                <a:effectLst/>
                <a:latin typeface="+mj-lt"/>
                <a:ea typeface="+mj-ea"/>
                <a:cs typeface="+mj-cs"/>
              </a:rPr>
              <a:t> § </a:t>
            </a:r>
            <a:r>
              <a:rPr lang="en-US" dirty="0" err="1">
                <a:effectLst/>
                <a:latin typeface="+mj-lt"/>
                <a:ea typeface="+mj-ea"/>
                <a:cs typeface="+mj-cs"/>
              </a:rPr>
              <a:t>114b</a:t>
            </a:r>
            <a:r>
              <a:rPr lang="en-US" dirty="0">
                <a:effectLst/>
                <a:latin typeface="+mj-lt"/>
                <a:ea typeface="+mj-ea"/>
                <a:cs typeface="+mj-cs"/>
              </a:rPr>
              <a:t> </a:t>
            </a:r>
            <a:r>
              <a:rPr lang="en-US" dirty="0" err="1">
                <a:effectLst/>
                <a:latin typeface="+mj-lt"/>
                <a:ea typeface="+mj-ea"/>
                <a:cs typeface="+mj-cs"/>
              </a:rPr>
              <a:t>odst</a:t>
            </a:r>
            <a:r>
              <a:rPr lang="en-US" dirty="0">
                <a:effectLst/>
                <a:latin typeface="+mj-lt"/>
                <a:ea typeface="+mj-ea"/>
                <a:cs typeface="+mj-cs"/>
              </a:rPr>
              <a:t>. 5 o. s. ř. je </a:t>
            </a:r>
            <a:r>
              <a:rPr lang="en-US" dirty="0" err="1">
                <a:effectLst/>
                <a:latin typeface="+mj-lt"/>
                <a:ea typeface="+mj-ea"/>
                <a:cs typeface="+mj-cs"/>
              </a:rPr>
              <a:t>pak</a:t>
            </a:r>
            <a:r>
              <a:rPr lang="en-US" dirty="0">
                <a:effectLst/>
                <a:latin typeface="+mj-lt"/>
                <a:ea typeface="+mj-ea"/>
                <a:cs typeface="+mj-cs"/>
              </a:rPr>
              <a:t> </a:t>
            </a:r>
            <a:r>
              <a:rPr lang="en-US" dirty="0" err="1">
                <a:effectLst/>
                <a:latin typeface="+mj-lt"/>
                <a:ea typeface="+mj-ea"/>
                <a:cs typeface="+mj-cs"/>
              </a:rPr>
              <a:t>okolnost</a:t>
            </a:r>
            <a:r>
              <a:rPr lang="en-US" dirty="0">
                <a:effectLst/>
                <a:latin typeface="+mj-lt"/>
                <a:ea typeface="+mj-ea"/>
                <a:cs typeface="+mj-cs"/>
              </a:rPr>
              <a:t>, </a:t>
            </a:r>
            <a:r>
              <a:rPr lang="en-US" dirty="0" err="1">
                <a:effectLst/>
                <a:latin typeface="+mj-lt"/>
                <a:ea typeface="+mj-ea"/>
                <a:cs typeface="+mj-cs"/>
              </a:rPr>
              <a:t>že</a:t>
            </a:r>
            <a:r>
              <a:rPr lang="en-US" dirty="0">
                <a:effectLst/>
                <a:latin typeface="+mj-lt"/>
                <a:ea typeface="+mj-ea"/>
                <a:cs typeface="+mj-cs"/>
              </a:rPr>
              <a:t> se </a:t>
            </a:r>
            <a:r>
              <a:rPr lang="en-US" dirty="0" err="1">
                <a:effectLst/>
                <a:latin typeface="+mj-lt"/>
                <a:ea typeface="+mj-ea"/>
                <a:cs typeface="+mj-cs"/>
              </a:rPr>
              <a:t>žalovaný</a:t>
            </a:r>
            <a:r>
              <a:rPr lang="en-US" dirty="0">
                <a:effectLst/>
                <a:latin typeface="+mj-lt"/>
                <a:ea typeface="+mj-ea"/>
                <a:cs typeface="+mj-cs"/>
              </a:rPr>
              <a:t> </a:t>
            </a:r>
            <a:r>
              <a:rPr lang="en-US" dirty="0" err="1">
                <a:effectLst/>
                <a:latin typeface="+mj-lt"/>
                <a:ea typeface="+mj-ea"/>
                <a:cs typeface="+mj-cs"/>
              </a:rPr>
              <a:t>ve</a:t>
            </a:r>
            <a:r>
              <a:rPr lang="en-US" dirty="0">
                <a:effectLst/>
                <a:latin typeface="+mj-lt"/>
                <a:ea typeface="+mj-ea"/>
                <a:cs typeface="+mj-cs"/>
              </a:rPr>
              <a:t> </a:t>
            </a:r>
            <a:r>
              <a:rPr lang="en-US" dirty="0" err="1">
                <a:effectLst/>
                <a:latin typeface="+mj-lt"/>
                <a:ea typeface="+mj-ea"/>
                <a:cs typeface="+mj-cs"/>
              </a:rPr>
              <a:t>stanovené</a:t>
            </a:r>
            <a:r>
              <a:rPr lang="en-US" dirty="0">
                <a:effectLst/>
                <a:latin typeface="+mj-lt"/>
                <a:ea typeface="+mj-ea"/>
                <a:cs typeface="+mj-cs"/>
              </a:rPr>
              <a:t> </a:t>
            </a:r>
            <a:r>
              <a:rPr lang="en-US" dirty="0" err="1">
                <a:effectLst/>
                <a:latin typeface="+mj-lt"/>
                <a:ea typeface="+mj-ea"/>
                <a:cs typeface="+mj-cs"/>
              </a:rPr>
              <a:t>lhůtě</a:t>
            </a:r>
            <a:r>
              <a:rPr lang="en-US" dirty="0">
                <a:effectLst/>
                <a:latin typeface="+mj-lt"/>
                <a:ea typeface="+mj-ea"/>
                <a:cs typeface="+mj-cs"/>
              </a:rPr>
              <a:t> </a:t>
            </a:r>
            <a:r>
              <a:rPr lang="en-US" dirty="0" err="1">
                <a:effectLst/>
                <a:latin typeface="+mj-lt"/>
                <a:ea typeface="+mj-ea"/>
                <a:cs typeface="+mj-cs"/>
              </a:rPr>
              <a:t>na</a:t>
            </a:r>
            <a:r>
              <a:rPr lang="en-US" dirty="0">
                <a:effectLst/>
                <a:latin typeface="+mj-lt"/>
                <a:ea typeface="+mj-ea"/>
                <a:cs typeface="+mj-cs"/>
              </a:rPr>
              <a:t> </a:t>
            </a:r>
            <a:r>
              <a:rPr lang="en-US" dirty="0" err="1">
                <a:effectLst/>
                <a:latin typeface="+mj-lt"/>
                <a:ea typeface="+mj-ea"/>
                <a:cs typeface="+mj-cs"/>
              </a:rPr>
              <a:t>výzvu</a:t>
            </a:r>
            <a:r>
              <a:rPr lang="en-US" dirty="0">
                <a:effectLst/>
                <a:latin typeface="+mj-lt"/>
                <a:ea typeface="+mj-ea"/>
                <a:cs typeface="+mj-cs"/>
              </a:rPr>
              <a:t> </a:t>
            </a:r>
            <a:r>
              <a:rPr lang="en-US" dirty="0" err="1">
                <a:effectLst/>
                <a:latin typeface="+mj-lt"/>
                <a:ea typeface="+mj-ea"/>
                <a:cs typeface="+mj-cs"/>
              </a:rPr>
              <a:t>soudu</a:t>
            </a:r>
            <a:r>
              <a:rPr lang="en-US" dirty="0">
                <a:effectLst/>
                <a:latin typeface="+mj-lt"/>
                <a:ea typeface="+mj-ea"/>
                <a:cs typeface="+mj-cs"/>
              </a:rPr>
              <a:t> bez </a:t>
            </a:r>
            <a:r>
              <a:rPr lang="en-US" dirty="0" err="1">
                <a:effectLst/>
                <a:latin typeface="+mj-lt"/>
                <a:ea typeface="+mj-ea"/>
                <a:cs typeface="+mj-cs"/>
              </a:rPr>
              <a:t>vážného</a:t>
            </a:r>
            <a:r>
              <a:rPr lang="en-US" dirty="0">
                <a:effectLst/>
                <a:latin typeface="+mj-lt"/>
                <a:ea typeface="+mj-ea"/>
                <a:cs typeface="+mj-cs"/>
              </a:rPr>
              <a:t> </a:t>
            </a:r>
            <a:r>
              <a:rPr lang="en-US" dirty="0" err="1">
                <a:effectLst/>
                <a:latin typeface="+mj-lt"/>
                <a:ea typeface="+mj-ea"/>
                <a:cs typeface="+mj-cs"/>
              </a:rPr>
              <a:t>důvodu</a:t>
            </a:r>
            <a:r>
              <a:rPr lang="en-US" dirty="0">
                <a:effectLst/>
                <a:latin typeface="+mj-lt"/>
                <a:ea typeface="+mj-ea"/>
                <a:cs typeface="+mj-cs"/>
              </a:rPr>
              <a:t> </a:t>
            </a:r>
            <a:r>
              <a:rPr lang="en-US" dirty="0" err="1">
                <a:effectLst/>
                <a:latin typeface="+mj-lt"/>
                <a:ea typeface="+mj-ea"/>
                <a:cs typeface="+mj-cs"/>
              </a:rPr>
              <a:t>písemně</a:t>
            </a:r>
            <a:r>
              <a:rPr lang="en-US" dirty="0">
                <a:effectLst/>
                <a:latin typeface="+mj-lt"/>
                <a:ea typeface="+mj-ea"/>
                <a:cs typeface="+mj-cs"/>
              </a:rPr>
              <a:t> </a:t>
            </a:r>
            <a:r>
              <a:rPr lang="en-US" dirty="0" err="1">
                <a:effectLst/>
                <a:latin typeface="+mj-lt"/>
                <a:ea typeface="+mj-ea"/>
                <a:cs typeface="+mj-cs"/>
              </a:rPr>
              <a:t>kvalifikovaně</a:t>
            </a:r>
            <a:r>
              <a:rPr lang="en-US" dirty="0">
                <a:effectLst/>
                <a:latin typeface="+mj-lt"/>
                <a:ea typeface="+mj-ea"/>
                <a:cs typeface="+mj-cs"/>
              </a:rPr>
              <a:t> </a:t>
            </a:r>
            <a:r>
              <a:rPr lang="en-US" dirty="0" err="1">
                <a:effectLst/>
                <a:latin typeface="+mj-lt"/>
                <a:ea typeface="+mj-ea"/>
                <a:cs typeface="+mj-cs"/>
              </a:rPr>
              <a:t>nevyjádří</a:t>
            </a:r>
            <a:r>
              <a:rPr lang="en-US" dirty="0">
                <a:effectLst/>
                <a:latin typeface="+mj-lt"/>
                <a:ea typeface="+mj-ea"/>
                <a:cs typeface="+mj-cs"/>
              </a:rPr>
              <a:t>, ani </a:t>
            </a:r>
            <a:r>
              <a:rPr lang="en-US" dirty="0" err="1">
                <a:effectLst/>
                <a:latin typeface="+mj-lt"/>
                <a:ea typeface="+mj-ea"/>
                <a:cs typeface="+mj-cs"/>
              </a:rPr>
              <a:t>nesdělí</a:t>
            </a:r>
            <a:r>
              <a:rPr lang="en-US" dirty="0">
                <a:effectLst/>
                <a:latin typeface="+mj-lt"/>
                <a:ea typeface="+mj-ea"/>
                <a:cs typeface="+mj-cs"/>
              </a:rPr>
              <a:t>, </a:t>
            </a:r>
            <a:r>
              <a:rPr lang="en-US" dirty="0" err="1">
                <a:effectLst/>
                <a:latin typeface="+mj-lt"/>
                <a:ea typeface="+mj-ea"/>
                <a:cs typeface="+mj-cs"/>
              </a:rPr>
              <a:t>jaký</a:t>
            </a:r>
            <a:r>
              <a:rPr lang="en-US" dirty="0">
                <a:effectLst/>
                <a:latin typeface="+mj-lt"/>
                <a:ea typeface="+mj-ea"/>
                <a:cs typeface="+mj-cs"/>
              </a:rPr>
              <a:t> </a:t>
            </a:r>
            <a:r>
              <a:rPr lang="en-US" dirty="0" err="1">
                <a:effectLst/>
                <a:latin typeface="+mj-lt"/>
                <a:ea typeface="+mj-ea"/>
                <a:cs typeface="+mj-cs"/>
              </a:rPr>
              <a:t>vážný</a:t>
            </a:r>
            <a:r>
              <a:rPr lang="en-US" dirty="0">
                <a:effectLst/>
                <a:latin typeface="+mj-lt"/>
                <a:ea typeface="+mj-ea"/>
                <a:cs typeface="+mj-cs"/>
              </a:rPr>
              <a:t> </a:t>
            </a:r>
            <a:r>
              <a:rPr lang="en-US" dirty="0" err="1">
                <a:effectLst/>
                <a:latin typeface="+mj-lt"/>
                <a:ea typeface="+mj-ea"/>
                <a:cs typeface="+mj-cs"/>
              </a:rPr>
              <a:t>důvod</a:t>
            </a:r>
            <a:r>
              <a:rPr lang="en-US" dirty="0">
                <a:effectLst/>
                <a:latin typeface="+mj-lt"/>
                <a:ea typeface="+mj-ea"/>
                <a:cs typeface="+mj-cs"/>
              </a:rPr>
              <a:t> mu v tom </a:t>
            </a:r>
            <a:r>
              <a:rPr lang="en-US" dirty="0" err="1">
                <a:effectLst/>
                <a:latin typeface="+mj-lt"/>
                <a:ea typeface="+mj-ea"/>
                <a:cs typeface="+mj-cs"/>
              </a:rPr>
              <a:t>brání</a:t>
            </a:r>
            <a:r>
              <a:rPr lang="en-US" dirty="0">
                <a:effectLst/>
                <a:latin typeface="+mj-lt"/>
                <a:ea typeface="+mj-ea"/>
                <a:cs typeface="+mj-cs"/>
              </a:rPr>
              <a:t> (</a:t>
            </a:r>
            <a:r>
              <a:rPr lang="en-US" dirty="0" err="1">
                <a:effectLst/>
                <a:latin typeface="+mj-lt"/>
                <a:ea typeface="+mj-ea"/>
                <a:cs typeface="+mj-cs"/>
              </a:rPr>
              <a:t>srov</a:t>
            </a:r>
            <a:r>
              <a:rPr lang="en-US" dirty="0">
                <a:effectLst/>
                <a:latin typeface="+mj-lt"/>
                <a:ea typeface="+mj-ea"/>
                <a:cs typeface="+mj-cs"/>
              </a:rPr>
              <a:t>. </a:t>
            </a:r>
            <a:r>
              <a:rPr lang="en-US" dirty="0" err="1">
                <a:effectLst/>
                <a:latin typeface="+mj-lt"/>
                <a:ea typeface="+mj-ea"/>
                <a:cs typeface="+mj-cs"/>
              </a:rPr>
              <a:t>např</a:t>
            </a:r>
            <a:r>
              <a:rPr lang="en-US" dirty="0">
                <a:effectLst/>
                <a:latin typeface="+mj-lt"/>
                <a:ea typeface="+mj-ea"/>
                <a:cs typeface="+mj-cs"/>
              </a:rPr>
              <a:t>. </a:t>
            </a:r>
            <a:r>
              <a:rPr lang="en-US" dirty="0" err="1">
                <a:effectLst/>
                <a:latin typeface="+mj-lt"/>
                <a:ea typeface="+mj-ea"/>
                <a:cs typeface="+mj-cs"/>
              </a:rPr>
              <a:t>rozsudek</a:t>
            </a:r>
            <a:r>
              <a:rPr lang="en-US" dirty="0">
                <a:effectLst/>
                <a:latin typeface="+mj-lt"/>
                <a:ea typeface="+mj-ea"/>
                <a:cs typeface="+mj-cs"/>
              </a:rPr>
              <a:t> </a:t>
            </a:r>
            <a:r>
              <a:rPr lang="en-US" dirty="0" err="1">
                <a:effectLst/>
                <a:latin typeface="+mj-lt"/>
                <a:ea typeface="+mj-ea"/>
                <a:cs typeface="+mj-cs"/>
              </a:rPr>
              <a:t>Nejvyššího</a:t>
            </a:r>
            <a:r>
              <a:rPr lang="en-US" dirty="0">
                <a:effectLst/>
                <a:latin typeface="+mj-lt"/>
                <a:ea typeface="+mj-ea"/>
                <a:cs typeface="+mj-cs"/>
              </a:rPr>
              <a:t> </a:t>
            </a:r>
            <a:r>
              <a:rPr lang="en-US" dirty="0" err="1">
                <a:effectLst/>
                <a:latin typeface="+mj-lt"/>
                <a:ea typeface="+mj-ea"/>
                <a:cs typeface="+mj-cs"/>
              </a:rPr>
              <a:t>soudu</a:t>
            </a:r>
            <a:r>
              <a:rPr lang="en-US" dirty="0">
                <a:effectLst/>
                <a:latin typeface="+mj-lt"/>
                <a:ea typeface="+mj-ea"/>
                <a:cs typeface="+mj-cs"/>
              </a:rPr>
              <a:t> ze </a:t>
            </a:r>
            <a:r>
              <a:rPr lang="en-US" dirty="0" err="1">
                <a:effectLst/>
                <a:latin typeface="+mj-lt"/>
                <a:ea typeface="+mj-ea"/>
                <a:cs typeface="+mj-cs"/>
              </a:rPr>
              <a:t>dne</a:t>
            </a:r>
            <a:r>
              <a:rPr lang="en-US" dirty="0">
                <a:effectLst/>
                <a:latin typeface="+mj-lt"/>
                <a:ea typeface="+mj-ea"/>
                <a:cs typeface="+mj-cs"/>
              </a:rPr>
              <a:t> 27. 3. 2014, sp. </a:t>
            </a:r>
            <a:r>
              <a:rPr lang="en-US" dirty="0" err="1">
                <a:effectLst/>
                <a:latin typeface="+mj-lt"/>
                <a:ea typeface="+mj-ea"/>
                <a:cs typeface="+mj-cs"/>
              </a:rPr>
              <a:t>zn</a:t>
            </a:r>
            <a:r>
              <a:rPr lang="en-US" dirty="0">
                <a:effectLst/>
                <a:latin typeface="+mj-lt"/>
                <a:ea typeface="+mj-ea"/>
                <a:cs typeface="+mj-cs"/>
              </a:rPr>
              <a:t>. 33 </a:t>
            </a:r>
            <a:r>
              <a:rPr lang="en-US" dirty="0" err="1">
                <a:effectLst/>
                <a:latin typeface="+mj-lt"/>
                <a:ea typeface="+mj-ea"/>
                <a:cs typeface="+mj-cs"/>
              </a:rPr>
              <a:t>Cdo</a:t>
            </a:r>
            <a:r>
              <a:rPr lang="en-US" dirty="0">
                <a:effectLst/>
                <a:latin typeface="+mj-lt"/>
                <a:ea typeface="+mj-ea"/>
                <a:cs typeface="+mj-cs"/>
              </a:rPr>
              <a:t> 3482/2013 </a:t>
            </a:r>
            <a:r>
              <a:rPr lang="en-US" dirty="0" err="1">
                <a:effectLst/>
                <a:latin typeface="+mj-lt"/>
                <a:ea typeface="+mj-ea"/>
                <a:cs typeface="+mj-cs"/>
              </a:rPr>
              <a:t>nebo</a:t>
            </a:r>
            <a:r>
              <a:rPr lang="en-US" dirty="0">
                <a:effectLst/>
                <a:latin typeface="+mj-lt"/>
                <a:ea typeface="+mj-ea"/>
                <a:cs typeface="+mj-cs"/>
              </a:rPr>
              <a:t> </a:t>
            </a:r>
            <a:r>
              <a:rPr lang="en-US" dirty="0" err="1">
                <a:effectLst/>
                <a:latin typeface="+mj-lt"/>
                <a:ea typeface="+mj-ea"/>
                <a:cs typeface="+mj-cs"/>
              </a:rPr>
              <a:t>usnesení</a:t>
            </a:r>
            <a:r>
              <a:rPr lang="en-US" dirty="0">
                <a:effectLst/>
                <a:latin typeface="+mj-lt"/>
                <a:ea typeface="+mj-ea"/>
                <a:cs typeface="+mj-cs"/>
              </a:rPr>
              <a:t> </a:t>
            </a:r>
            <a:r>
              <a:rPr lang="en-US" dirty="0" err="1">
                <a:effectLst/>
                <a:latin typeface="+mj-lt"/>
                <a:ea typeface="+mj-ea"/>
                <a:cs typeface="+mj-cs"/>
              </a:rPr>
              <a:t>Nejvyššího</a:t>
            </a:r>
            <a:r>
              <a:rPr lang="en-US" dirty="0">
                <a:effectLst/>
                <a:latin typeface="+mj-lt"/>
                <a:ea typeface="+mj-ea"/>
                <a:cs typeface="+mj-cs"/>
              </a:rPr>
              <a:t> </a:t>
            </a:r>
            <a:r>
              <a:rPr lang="en-US" dirty="0" err="1">
                <a:effectLst/>
                <a:latin typeface="+mj-lt"/>
                <a:ea typeface="+mj-ea"/>
                <a:cs typeface="+mj-cs"/>
              </a:rPr>
              <a:t>soudu</a:t>
            </a:r>
            <a:r>
              <a:rPr lang="en-US" dirty="0">
                <a:effectLst/>
                <a:latin typeface="+mj-lt"/>
                <a:ea typeface="+mj-ea"/>
                <a:cs typeface="+mj-cs"/>
              </a:rPr>
              <a:t> ze </a:t>
            </a:r>
            <a:r>
              <a:rPr lang="en-US" dirty="0" err="1">
                <a:effectLst/>
                <a:latin typeface="+mj-lt"/>
                <a:ea typeface="+mj-ea"/>
                <a:cs typeface="+mj-cs"/>
              </a:rPr>
              <a:t>dne</a:t>
            </a:r>
            <a:r>
              <a:rPr lang="en-US" dirty="0">
                <a:effectLst/>
                <a:latin typeface="+mj-lt"/>
                <a:ea typeface="+mj-ea"/>
                <a:cs typeface="+mj-cs"/>
              </a:rPr>
              <a:t> 17. 7. 2012, sp. </a:t>
            </a:r>
            <a:r>
              <a:rPr lang="en-US" dirty="0" err="1">
                <a:effectLst/>
                <a:latin typeface="+mj-lt"/>
                <a:ea typeface="+mj-ea"/>
                <a:cs typeface="+mj-cs"/>
              </a:rPr>
              <a:t>zn</a:t>
            </a:r>
            <a:r>
              <a:rPr lang="en-US" dirty="0">
                <a:effectLst/>
                <a:latin typeface="+mj-lt"/>
                <a:ea typeface="+mj-ea"/>
                <a:cs typeface="+mj-cs"/>
              </a:rPr>
              <a:t>. 26 </a:t>
            </a:r>
            <a:r>
              <a:rPr lang="en-US" dirty="0" err="1">
                <a:effectLst/>
                <a:latin typeface="+mj-lt"/>
                <a:ea typeface="+mj-ea"/>
                <a:cs typeface="+mj-cs"/>
              </a:rPr>
              <a:t>Cdo</a:t>
            </a:r>
            <a:r>
              <a:rPr lang="en-US" dirty="0">
                <a:effectLst/>
                <a:latin typeface="+mj-lt"/>
                <a:ea typeface="+mj-ea"/>
                <a:cs typeface="+mj-cs"/>
              </a:rPr>
              <a:t> 2837/2011).  </a:t>
            </a:r>
          </a:p>
          <a:p>
            <a:pPr>
              <a:lnSpc>
                <a:spcPct val="90000"/>
              </a:lnSpc>
              <a:spcBef>
                <a:spcPts val="1000"/>
              </a:spcBef>
              <a:buClr>
                <a:schemeClr val="bg2">
                  <a:lumMod val="40000"/>
                  <a:lumOff val="60000"/>
                </a:schemeClr>
              </a:buClr>
              <a:buSzPct val="80000"/>
              <a:buFont typeface="Wingdings 3" charset="2"/>
              <a:buChar char=""/>
            </a:pPr>
            <a:r>
              <a:rPr lang="en-US" dirty="0" err="1">
                <a:effectLst/>
                <a:latin typeface="+mj-lt"/>
                <a:ea typeface="+mj-ea"/>
                <a:cs typeface="+mj-cs"/>
              </a:rPr>
              <a:t>Dalšími</a:t>
            </a:r>
            <a:r>
              <a:rPr lang="en-US" dirty="0">
                <a:effectLst/>
                <a:latin typeface="+mj-lt"/>
                <a:ea typeface="+mj-ea"/>
                <a:cs typeface="+mj-cs"/>
              </a:rPr>
              <a:t> </a:t>
            </a:r>
            <a:r>
              <a:rPr lang="en-US" dirty="0" err="1">
                <a:effectLst/>
                <a:latin typeface="+mj-lt"/>
                <a:ea typeface="+mj-ea"/>
                <a:cs typeface="+mj-cs"/>
              </a:rPr>
              <a:t>předpoklady</a:t>
            </a:r>
            <a:r>
              <a:rPr lang="en-US" dirty="0">
                <a:effectLst/>
                <a:latin typeface="+mj-lt"/>
                <a:ea typeface="+mj-ea"/>
                <a:cs typeface="+mj-cs"/>
              </a:rPr>
              <a:t> </a:t>
            </a:r>
            <a:r>
              <a:rPr lang="en-US" dirty="0" err="1">
                <a:effectLst/>
                <a:latin typeface="+mj-lt"/>
                <a:ea typeface="+mj-ea"/>
                <a:cs typeface="+mj-cs"/>
              </a:rPr>
              <a:t>fikce</a:t>
            </a:r>
            <a:r>
              <a:rPr lang="en-US" dirty="0">
                <a:effectLst/>
                <a:latin typeface="+mj-lt"/>
                <a:ea typeface="+mj-ea"/>
                <a:cs typeface="+mj-cs"/>
              </a:rPr>
              <a:t> </a:t>
            </a:r>
            <a:r>
              <a:rPr lang="en-US" dirty="0" err="1">
                <a:effectLst/>
                <a:latin typeface="+mj-lt"/>
                <a:ea typeface="+mj-ea"/>
                <a:cs typeface="+mj-cs"/>
              </a:rPr>
              <a:t>uznání</a:t>
            </a:r>
            <a:r>
              <a:rPr lang="en-US" dirty="0">
                <a:effectLst/>
                <a:latin typeface="+mj-lt"/>
                <a:ea typeface="+mj-ea"/>
                <a:cs typeface="+mj-cs"/>
              </a:rPr>
              <a:t> </a:t>
            </a:r>
            <a:r>
              <a:rPr lang="en-US" dirty="0" err="1">
                <a:effectLst/>
                <a:latin typeface="+mj-lt"/>
                <a:ea typeface="+mj-ea"/>
                <a:cs typeface="+mj-cs"/>
              </a:rPr>
              <a:t>jsou</a:t>
            </a:r>
            <a:r>
              <a:rPr lang="en-US" dirty="0">
                <a:effectLst/>
                <a:latin typeface="+mj-lt"/>
                <a:ea typeface="+mj-ea"/>
                <a:cs typeface="+mj-cs"/>
              </a:rPr>
              <a:t> absence </a:t>
            </a:r>
            <a:r>
              <a:rPr lang="en-US" dirty="0" err="1">
                <a:effectLst/>
                <a:latin typeface="+mj-lt"/>
                <a:ea typeface="+mj-ea"/>
                <a:cs typeface="+mj-cs"/>
              </a:rPr>
              <a:t>takového</a:t>
            </a:r>
            <a:r>
              <a:rPr lang="en-US" dirty="0">
                <a:effectLst/>
                <a:latin typeface="+mj-lt"/>
                <a:ea typeface="+mj-ea"/>
                <a:cs typeface="+mj-cs"/>
              </a:rPr>
              <a:t> </a:t>
            </a:r>
            <a:r>
              <a:rPr lang="en-US" dirty="0" err="1">
                <a:effectLst/>
                <a:latin typeface="+mj-lt"/>
                <a:ea typeface="+mj-ea"/>
                <a:cs typeface="+mj-cs"/>
              </a:rPr>
              <a:t>nedostatku</a:t>
            </a:r>
            <a:r>
              <a:rPr lang="en-US" dirty="0">
                <a:effectLst/>
                <a:latin typeface="+mj-lt"/>
                <a:ea typeface="+mj-ea"/>
                <a:cs typeface="+mj-cs"/>
              </a:rPr>
              <a:t> </a:t>
            </a:r>
            <a:r>
              <a:rPr lang="en-US" dirty="0" err="1">
                <a:effectLst/>
                <a:latin typeface="+mj-lt"/>
                <a:ea typeface="+mj-ea"/>
                <a:cs typeface="+mj-cs"/>
              </a:rPr>
              <a:t>podmínek</a:t>
            </a:r>
            <a:r>
              <a:rPr lang="en-US" dirty="0">
                <a:effectLst/>
                <a:latin typeface="+mj-lt"/>
                <a:ea typeface="+mj-ea"/>
                <a:cs typeface="+mj-cs"/>
              </a:rPr>
              <a:t> </a:t>
            </a:r>
            <a:r>
              <a:rPr lang="en-US" dirty="0" err="1">
                <a:effectLst/>
                <a:latin typeface="+mj-lt"/>
                <a:ea typeface="+mj-ea"/>
                <a:cs typeface="+mj-cs"/>
              </a:rPr>
              <a:t>řízení</a:t>
            </a:r>
            <a:r>
              <a:rPr lang="en-US" dirty="0">
                <a:effectLst/>
                <a:latin typeface="+mj-lt"/>
                <a:ea typeface="+mj-ea"/>
                <a:cs typeface="+mj-cs"/>
              </a:rPr>
              <a:t>, pro </a:t>
            </a:r>
            <a:r>
              <a:rPr lang="en-US" dirty="0" err="1">
                <a:effectLst/>
                <a:latin typeface="+mj-lt"/>
                <a:ea typeface="+mj-ea"/>
                <a:cs typeface="+mj-cs"/>
              </a:rPr>
              <a:t>který</a:t>
            </a:r>
            <a:r>
              <a:rPr lang="en-US" dirty="0">
                <a:effectLst/>
                <a:latin typeface="+mj-lt"/>
                <a:ea typeface="+mj-ea"/>
                <a:cs typeface="+mj-cs"/>
              </a:rPr>
              <a:t> by </a:t>
            </a:r>
            <a:r>
              <a:rPr lang="en-US" dirty="0" err="1">
                <a:effectLst/>
                <a:latin typeface="+mj-lt"/>
                <a:ea typeface="+mj-ea"/>
                <a:cs typeface="+mj-cs"/>
              </a:rPr>
              <a:t>řízení</a:t>
            </a:r>
            <a:r>
              <a:rPr lang="en-US" dirty="0">
                <a:effectLst/>
                <a:latin typeface="+mj-lt"/>
                <a:ea typeface="+mj-ea"/>
                <a:cs typeface="+mj-cs"/>
              </a:rPr>
              <a:t> </a:t>
            </a:r>
            <a:r>
              <a:rPr lang="en-US" dirty="0" err="1">
                <a:effectLst/>
                <a:latin typeface="+mj-lt"/>
                <a:ea typeface="+mj-ea"/>
                <a:cs typeface="+mj-cs"/>
              </a:rPr>
              <a:t>muselo</a:t>
            </a:r>
            <a:r>
              <a:rPr lang="en-US" dirty="0">
                <a:effectLst/>
                <a:latin typeface="+mj-lt"/>
                <a:ea typeface="+mj-ea"/>
                <a:cs typeface="+mj-cs"/>
              </a:rPr>
              <a:t> </a:t>
            </a:r>
            <a:r>
              <a:rPr lang="en-US" dirty="0" err="1">
                <a:effectLst/>
                <a:latin typeface="+mj-lt"/>
                <a:ea typeface="+mj-ea"/>
                <a:cs typeface="+mj-cs"/>
              </a:rPr>
              <a:t>být</a:t>
            </a:r>
            <a:r>
              <a:rPr lang="en-US" dirty="0">
                <a:effectLst/>
                <a:latin typeface="+mj-lt"/>
                <a:ea typeface="+mj-ea"/>
                <a:cs typeface="+mj-cs"/>
              </a:rPr>
              <a:t> </a:t>
            </a:r>
            <a:r>
              <a:rPr lang="en-US" dirty="0" err="1">
                <a:effectLst/>
                <a:latin typeface="+mj-lt"/>
                <a:ea typeface="+mj-ea"/>
                <a:cs typeface="+mj-cs"/>
              </a:rPr>
              <a:t>zastaveno</a:t>
            </a:r>
            <a:r>
              <a:rPr lang="en-US" dirty="0">
                <a:effectLst/>
                <a:latin typeface="+mj-lt"/>
                <a:ea typeface="+mj-ea"/>
                <a:cs typeface="+mj-cs"/>
              </a:rPr>
              <a:t> a absence </a:t>
            </a:r>
            <a:r>
              <a:rPr lang="en-US" dirty="0" err="1">
                <a:effectLst/>
                <a:latin typeface="+mj-lt"/>
                <a:ea typeface="+mj-ea"/>
                <a:cs typeface="+mj-cs"/>
              </a:rPr>
              <a:t>vad</a:t>
            </a:r>
            <a:r>
              <a:rPr lang="en-US" dirty="0">
                <a:effectLst/>
                <a:latin typeface="+mj-lt"/>
                <a:ea typeface="+mj-ea"/>
                <a:cs typeface="+mj-cs"/>
              </a:rPr>
              <a:t> </a:t>
            </a:r>
            <a:r>
              <a:rPr lang="en-US" dirty="0" err="1">
                <a:effectLst/>
                <a:latin typeface="+mj-lt"/>
                <a:ea typeface="+mj-ea"/>
                <a:cs typeface="+mj-cs"/>
              </a:rPr>
              <a:t>žaloby</a:t>
            </a:r>
            <a:r>
              <a:rPr lang="en-US" dirty="0">
                <a:effectLst/>
                <a:latin typeface="+mj-lt"/>
                <a:ea typeface="+mj-ea"/>
                <a:cs typeface="+mj-cs"/>
              </a:rPr>
              <a:t> </a:t>
            </a:r>
            <a:r>
              <a:rPr lang="en-US" dirty="0" err="1">
                <a:effectLst/>
                <a:latin typeface="+mj-lt"/>
                <a:ea typeface="+mj-ea"/>
                <a:cs typeface="+mj-cs"/>
              </a:rPr>
              <a:t>bránících</a:t>
            </a:r>
            <a:r>
              <a:rPr lang="en-US" dirty="0">
                <a:effectLst/>
                <a:latin typeface="+mj-lt"/>
                <a:ea typeface="+mj-ea"/>
                <a:cs typeface="+mj-cs"/>
              </a:rPr>
              <a:t> </a:t>
            </a:r>
            <a:r>
              <a:rPr lang="en-US" dirty="0" err="1">
                <a:effectLst/>
                <a:latin typeface="+mj-lt"/>
                <a:ea typeface="+mj-ea"/>
                <a:cs typeface="+mj-cs"/>
              </a:rPr>
              <a:t>pokračování</a:t>
            </a:r>
            <a:r>
              <a:rPr lang="en-US" dirty="0">
                <a:effectLst/>
                <a:latin typeface="+mj-lt"/>
                <a:ea typeface="+mj-ea"/>
                <a:cs typeface="+mj-cs"/>
              </a:rPr>
              <a:t> v </a:t>
            </a:r>
            <a:r>
              <a:rPr lang="en-US" dirty="0" err="1">
                <a:effectLst/>
                <a:latin typeface="+mj-lt"/>
                <a:ea typeface="+mj-ea"/>
                <a:cs typeface="+mj-cs"/>
              </a:rPr>
              <a:t>řízení</a:t>
            </a:r>
            <a:r>
              <a:rPr lang="en-US" dirty="0">
                <a:effectLst/>
                <a:latin typeface="+mj-lt"/>
                <a:ea typeface="+mj-ea"/>
                <a:cs typeface="+mj-cs"/>
              </a:rPr>
              <a:t> (</a:t>
            </a:r>
            <a:r>
              <a:rPr lang="en-US" dirty="0" err="1">
                <a:effectLst/>
                <a:latin typeface="+mj-lt"/>
                <a:ea typeface="+mj-ea"/>
                <a:cs typeface="+mj-cs"/>
              </a:rPr>
              <a:t>srov</a:t>
            </a:r>
            <a:r>
              <a:rPr lang="en-US" dirty="0">
                <a:effectLst/>
                <a:latin typeface="+mj-lt"/>
                <a:ea typeface="+mj-ea"/>
                <a:cs typeface="+mj-cs"/>
              </a:rPr>
              <a:t>. </a:t>
            </a:r>
            <a:r>
              <a:rPr lang="en-US" dirty="0" err="1">
                <a:effectLst/>
                <a:latin typeface="+mj-lt"/>
                <a:ea typeface="+mj-ea"/>
                <a:cs typeface="+mj-cs"/>
              </a:rPr>
              <a:t>např</a:t>
            </a:r>
            <a:r>
              <a:rPr lang="en-US" dirty="0">
                <a:effectLst/>
                <a:latin typeface="+mj-lt"/>
                <a:ea typeface="+mj-ea"/>
                <a:cs typeface="+mj-cs"/>
              </a:rPr>
              <a:t>. </a:t>
            </a:r>
            <a:r>
              <a:rPr lang="en-US" dirty="0" err="1">
                <a:effectLst/>
                <a:latin typeface="+mj-lt"/>
                <a:ea typeface="+mj-ea"/>
                <a:cs typeface="+mj-cs"/>
              </a:rPr>
              <a:t>rozsudek</a:t>
            </a:r>
            <a:r>
              <a:rPr lang="en-US" dirty="0">
                <a:effectLst/>
                <a:latin typeface="+mj-lt"/>
                <a:ea typeface="+mj-ea"/>
                <a:cs typeface="+mj-cs"/>
              </a:rPr>
              <a:t> </a:t>
            </a:r>
            <a:r>
              <a:rPr lang="en-US" dirty="0" err="1">
                <a:effectLst/>
                <a:latin typeface="+mj-lt"/>
                <a:ea typeface="+mj-ea"/>
                <a:cs typeface="+mj-cs"/>
              </a:rPr>
              <a:t>Nejvyššího</a:t>
            </a:r>
            <a:r>
              <a:rPr lang="en-US" dirty="0">
                <a:effectLst/>
                <a:latin typeface="+mj-lt"/>
                <a:ea typeface="+mj-ea"/>
                <a:cs typeface="+mj-cs"/>
              </a:rPr>
              <a:t> </a:t>
            </a:r>
            <a:r>
              <a:rPr lang="en-US" dirty="0" err="1">
                <a:effectLst/>
                <a:latin typeface="+mj-lt"/>
                <a:ea typeface="+mj-ea"/>
                <a:cs typeface="+mj-cs"/>
              </a:rPr>
              <a:t>soudu</a:t>
            </a:r>
            <a:r>
              <a:rPr lang="en-US" dirty="0">
                <a:effectLst/>
                <a:latin typeface="+mj-lt"/>
                <a:ea typeface="+mj-ea"/>
                <a:cs typeface="+mj-cs"/>
              </a:rPr>
              <a:t> ze </a:t>
            </a:r>
            <a:r>
              <a:rPr lang="en-US" dirty="0" err="1">
                <a:effectLst/>
                <a:latin typeface="+mj-lt"/>
                <a:ea typeface="+mj-ea"/>
                <a:cs typeface="+mj-cs"/>
              </a:rPr>
              <a:t>dne</a:t>
            </a:r>
            <a:r>
              <a:rPr lang="en-US" dirty="0">
                <a:effectLst/>
                <a:latin typeface="+mj-lt"/>
                <a:ea typeface="+mj-ea"/>
                <a:cs typeface="+mj-cs"/>
              </a:rPr>
              <a:t> 26. 3. 2009, sp. </a:t>
            </a:r>
            <a:r>
              <a:rPr lang="en-US" dirty="0" err="1">
                <a:effectLst/>
                <a:latin typeface="+mj-lt"/>
                <a:ea typeface="+mj-ea"/>
                <a:cs typeface="+mj-cs"/>
              </a:rPr>
              <a:t>zn</a:t>
            </a:r>
            <a:r>
              <a:rPr lang="en-US" b="1" dirty="0">
                <a:effectLst/>
                <a:latin typeface="+mj-lt"/>
                <a:ea typeface="+mj-ea"/>
                <a:cs typeface="+mj-cs"/>
              </a:rPr>
              <a:t>. 22 </a:t>
            </a:r>
            <a:r>
              <a:rPr lang="en-US" b="1" dirty="0" err="1">
                <a:effectLst/>
                <a:latin typeface="+mj-lt"/>
                <a:ea typeface="+mj-ea"/>
                <a:cs typeface="+mj-cs"/>
              </a:rPr>
              <a:t>Cdo</a:t>
            </a:r>
            <a:r>
              <a:rPr lang="en-US" b="1" dirty="0">
                <a:effectLst/>
                <a:latin typeface="+mj-lt"/>
                <a:ea typeface="+mj-ea"/>
                <a:cs typeface="+mj-cs"/>
              </a:rPr>
              <a:t> 4272/2007</a:t>
            </a:r>
            <a:r>
              <a:rPr lang="en-US" dirty="0">
                <a:effectLst/>
                <a:latin typeface="+mj-lt"/>
                <a:ea typeface="+mj-ea"/>
                <a:cs typeface="+mj-cs"/>
              </a:rPr>
              <a:t>, </a:t>
            </a:r>
            <a:r>
              <a:rPr lang="en-US" dirty="0" err="1">
                <a:effectLst/>
                <a:latin typeface="+mj-lt"/>
                <a:ea typeface="+mj-ea"/>
                <a:cs typeface="+mj-cs"/>
              </a:rPr>
              <a:t>uveřejněný</a:t>
            </a:r>
            <a:r>
              <a:rPr lang="en-US" dirty="0">
                <a:effectLst/>
                <a:latin typeface="+mj-lt"/>
                <a:ea typeface="+mj-ea"/>
                <a:cs typeface="+mj-cs"/>
              </a:rPr>
              <a:t> pod </a:t>
            </a:r>
            <a:r>
              <a:rPr lang="en-US" dirty="0" err="1">
                <a:effectLst/>
                <a:latin typeface="+mj-lt"/>
                <a:ea typeface="+mj-ea"/>
                <a:cs typeface="+mj-cs"/>
              </a:rPr>
              <a:t>číslem</a:t>
            </a:r>
            <a:r>
              <a:rPr lang="en-US" dirty="0">
                <a:effectLst/>
                <a:latin typeface="+mj-lt"/>
                <a:ea typeface="+mj-ea"/>
                <a:cs typeface="+mj-cs"/>
              </a:rPr>
              <a:t> 25/2010 </a:t>
            </a:r>
            <a:r>
              <a:rPr lang="en-US" dirty="0" err="1">
                <a:effectLst/>
                <a:latin typeface="+mj-lt"/>
                <a:ea typeface="+mj-ea"/>
                <a:cs typeface="+mj-cs"/>
              </a:rPr>
              <a:t>Sbírky</a:t>
            </a:r>
            <a:r>
              <a:rPr lang="en-US" dirty="0">
                <a:effectLst/>
                <a:latin typeface="+mj-lt"/>
                <a:ea typeface="+mj-ea"/>
                <a:cs typeface="+mj-cs"/>
              </a:rPr>
              <a:t> </a:t>
            </a:r>
            <a:r>
              <a:rPr lang="en-US" dirty="0" err="1">
                <a:effectLst/>
                <a:latin typeface="+mj-lt"/>
                <a:ea typeface="+mj-ea"/>
                <a:cs typeface="+mj-cs"/>
              </a:rPr>
              <a:t>soudních</a:t>
            </a:r>
            <a:r>
              <a:rPr lang="en-US" dirty="0">
                <a:effectLst/>
                <a:latin typeface="+mj-lt"/>
                <a:ea typeface="+mj-ea"/>
                <a:cs typeface="+mj-cs"/>
              </a:rPr>
              <a:t> </a:t>
            </a:r>
            <a:r>
              <a:rPr lang="en-US" dirty="0" err="1">
                <a:effectLst/>
                <a:latin typeface="+mj-lt"/>
                <a:ea typeface="+mj-ea"/>
                <a:cs typeface="+mj-cs"/>
              </a:rPr>
              <a:t>rozhodnutí</a:t>
            </a:r>
            <a:r>
              <a:rPr lang="en-US" dirty="0">
                <a:effectLst/>
                <a:latin typeface="+mj-lt"/>
                <a:ea typeface="+mj-ea"/>
                <a:cs typeface="+mj-cs"/>
              </a:rPr>
              <a:t> a </a:t>
            </a:r>
            <a:r>
              <a:rPr lang="en-US" dirty="0" err="1">
                <a:effectLst/>
                <a:latin typeface="+mj-lt"/>
                <a:ea typeface="+mj-ea"/>
                <a:cs typeface="+mj-cs"/>
              </a:rPr>
              <a:t>stanovisek</a:t>
            </a:r>
            <a:r>
              <a:rPr lang="en-US" dirty="0">
                <a:effectLst/>
                <a:latin typeface="+mj-lt"/>
                <a:ea typeface="+mj-ea"/>
                <a:cs typeface="+mj-cs"/>
              </a:rPr>
              <a:t>, a </a:t>
            </a:r>
            <a:r>
              <a:rPr lang="en-US" dirty="0" err="1">
                <a:effectLst/>
                <a:latin typeface="+mj-lt"/>
                <a:ea typeface="+mj-ea"/>
                <a:cs typeface="+mj-cs"/>
              </a:rPr>
              <a:t>rozsudky</a:t>
            </a:r>
            <a:r>
              <a:rPr lang="en-US" dirty="0">
                <a:effectLst/>
                <a:latin typeface="+mj-lt"/>
                <a:ea typeface="+mj-ea"/>
                <a:cs typeface="+mj-cs"/>
              </a:rPr>
              <a:t> </a:t>
            </a:r>
            <a:r>
              <a:rPr lang="en-US" dirty="0" err="1">
                <a:effectLst/>
                <a:latin typeface="+mj-lt"/>
                <a:ea typeface="+mj-ea"/>
                <a:cs typeface="+mj-cs"/>
              </a:rPr>
              <a:t>Nejvyššího</a:t>
            </a:r>
            <a:r>
              <a:rPr lang="en-US" dirty="0">
                <a:effectLst/>
                <a:latin typeface="+mj-lt"/>
                <a:ea typeface="+mj-ea"/>
                <a:cs typeface="+mj-cs"/>
              </a:rPr>
              <a:t> </a:t>
            </a:r>
            <a:r>
              <a:rPr lang="en-US" dirty="0" err="1">
                <a:effectLst/>
                <a:latin typeface="+mj-lt"/>
                <a:ea typeface="+mj-ea"/>
                <a:cs typeface="+mj-cs"/>
              </a:rPr>
              <a:t>soudu</a:t>
            </a:r>
            <a:r>
              <a:rPr lang="en-US" dirty="0">
                <a:effectLst/>
                <a:latin typeface="+mj-lt"/>
                <a:ea typeface="+mj-ea"/>
                <a:cs typeface="+mj-cs"/>
              </a:rPr>
              <a:t> ze </a:t>
            </a:r>
            <a:r>
              <a:rPr lang="en-US" dirty="0" err="1">
                <a:effectLst/>
                <a:latin typeface="+mj-lt"/>
                <a:ea typeface="+mj-ea"/>
                <a:cs typeface="+mj-cs"/>
              </a:rPr>
              <a:t>dne</a:t>
            </a:r>
            <a:r>
              <a:rPr lang="en-US" dirty="0">
                <a:effectLst/>
                <a:latin typeface="+mj-lt"/>
                <a:ea typeface="+mj-ea"/>
                <a:cs typeface="+mj-cs"/>
              </a:rPr>
              <a:t> 31. 10. 2007, sp. </a:t>
            </a:r>
            <a:r>
              <a:rPr lang="en-US" dirty="0" err="1">
                <a:effectLst/>
                <a:latin typeface="+mj-lt"/>
                <a:ea typeface="+mj-ea"/>
                <a:cs typeface="+mj-cs"/>
              </a:rPr>
              <a:t>zn</a:t>
            </a:r>
            <a:r>
              <a:rPr lang="en-US" dirty="0">
                <a:effectLst/>
                <a:latin typeface="+mj-lt"/>
                <a:ea typeface="+mj-ea"/>
                <a:cs typeface="+mj-cs"/>
              </a:rPr>
              <a:t>. 28 </a:t>
            </a:r>
            <a:r>
              <a:rPr lang="en-US" dirty="0" err="1">
                <a:effectLst/>
                <a:latin typeface="+mj-lt"/>
                <a:ea typeface="+mj-ea"/>
                <a:cs typeface="+mj-cs"/>
              </a:rPr>
              <a:t>Cdo</a:t>
            </a:r>
            <a:r>
              <a:rPr lang="en-US" dirty="0">
                <a:effectLst/>
                <a:latin typeface="+mj-lt"/>
                <a:ea typeface="+mj-ea"/>
                <a:cs typeface="+mj-cs"/>
              </a:rPr>
              <a:t> 2949/2006, ze </a:t>
            </a:r>
            <a:r>
              <a:rPr lang="en-US" dirty="0" err="1">
                <a:effectLst/>
                <a:latin typeface="+mj-lt"/>
                <a:ea typeface="+mj-ea"/>
                <a:cs typeface="+mj-cs"/>
              </a:rPr>
              <a:t>dne</a:t>
            </a:r>
            <a:r>
              <a:rPr lang="en-US" dirty="0">
                <a:effectLst/>
                <a:latin typeface="+mj-lt"/>
                <a:ea typeface="+mj-ea"/>
                <a:cs typeface="+mj-cs"/>
              </a:rPr>
              <a:t> 27. 2. 2006, sp. </a:t>
            </a:r>
            <a:r>
              <a:rPr lang="en-US" dirty="0" err="1">
                <a:effectLst/>
                <a:latin typeface="+mj-lt"/>
                <a:ea typeface="+mj-ea"/>
                <a:cs typeface="+mj-cs"/>
              </a:rPr>
              <a:t>zn</a:t>
            </a:r>
            <a:r>
              <a:rPr lang="en-US" dirty="0">
                <a:effectLst/>
                <a:latin typeface="+mj-lt"/>
                <a:ea typeface="+mj-ea"/>
                <a:cs typeface="+mj-cs"/>
              </a:rPr>
              <a:t>. </a:t>
            </a:r>
            <a:r>
              <a:rPr lang="en-US" b="1" dirty="0">
                <a:effectLst/>
                <a:latin typeface="+mj-lt"/>
                <a:ea typeface="+mj-ea"/>
                <a:cs typeface="+mj-cs"/>
              </a:rPr>
              <a:t>22 </a:t>
            </a:r>
            <a:r>
              <a:rPr lang="en-US" b="1" dirty="0" err="1">
                <a:effectLst/>
                <a:latin typeface="+mj-lt"/>
                <a:ea typeface="+mj-ea"/>
                <a:cs typeface="+mj-cs"/>
              </a:rPr>
              <a:t>Cdo</a:t>
            </a:r>
            <a:r>
              <a:rPr lang="en-US" b="1" dirty="0">
                <a:effectLst/>
                <a:latin typeface="+mj-lt"/>
                <a:ea typeface="+mj-ea"/>
                <a:cs typeface="+mj-cs"/>
              </a:rPr>
              <a:t> 2245/2005</a:t>
            </a:r>
            <a:r>
              <a:rPr lang="en-US" dirty="0">
                <a:effectLst/>
                <a:latin typeface="+mj-lt"/>
                <a:ea typeface="+mj-ea"/>
                <a:cs typeface="+mj-cs"/>
              </a:rPr>
              <a:t>, a ze </a:t>
            </a:r>
            <a:r>
              <a:rPr lang="en-US" dirty="0" err="1">
                <a:effectLst/>
                <a:latin typeface="+mj-lt"/>
                <a:ea typeface="+mj-ea"/>
                <a:cs typeface="+mj-cs"/>
              </a:rPr>
              <a:t>dne</a:t>
            </a:r>
            <a:r>
              <a:rPr lang="en-US" dirty="0">
                <a:effectLst/>
                <a:latin typeface="+mj-lt"/>
                <a:ea typeface="+mj-ea"/>
                <a:cs typeface="+mj-cs"/>
              </a:rPr>
              <a:t> 20. 10. 2004, sp. </a:t>
            </a:r>
            <a:r>
              <a:rPr lang="en-US" dirty="0" err="1">
                <a:effectLst/>
                <a:latin typeface="+mj-lt"/>
                <a:ea typeface="+mj-ea"/>
                <a:cs typeface="+mj-cs"/>
              </a:rPr>
              <a:t>zn</a:t>
            </a:r>
            <a:r>
              <a:rPr lang="en-US" dirty="0">
                <a:effectLst/>
                <a:latin typeface="+mj-lt"/>
                <a:ea typeface="+mj-ea"/>
                <a:cs typeface="+mj-cs"/>
              </a:rPr>
              <a:t>. 32 Odo 180/2004)</a:t>
            </a:r>
          </a:p>
        </p:txBody>
      </p:sp>
    </p:spTree>
    <p:extLst>
      <p:ext uri="{BB962C8B-B14F-4D97-AF65-F5344CB8AC3E}">
        <p14:creationId xmlns:p14="http://schemas.microsoft.com/office/powerpoint/2010/main" val="1220426911"/>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p:cNvSpPr>
            <a:spLocks noGrp="1"/>
          </p:cNvSpPr>
          <p:nvPr>
            <p:ph idx="1"/>
          </p:nvPr>
        </p:nvSpPr>
        <p:spPr>
          <a:xfrm>
            <a:off x="1103312" y="2763520"/>
            <a:ext cx="8946541" cy="3484879"/>
          </a:xfrm>
        </p:spPr>
        <p:txBody>
          <a:bodyPr>
            <a:normAutofit/>
          </a:bodyPr>
          <a:lstStyle/>
          <a:p>
            <a:r>
              <a:rPr lang="cs-CZ" dirty="0"/>
              <a:t> lhůta k plnění (</a:t>
            </a:r>
            <a:r>
              <a:rPr lang="cs-CZ" dirty="0" err="1"/>
              <a:t>pariční</a:t>
            </a:r>
            <a:r>
              <a:rPr lang="cs-CZ" dirty="0"/>
              <a:t>) – 3 dny -§ 160 ; vyklizení 15 dnů; splátky; žádost</a:t>
            </a:r>
          </a:p>
          <a:p>
            <a:r>
              <a:rPr lang="cs-CZ" dirty="0"/>
              <a:t>právní moc - § 159</a:t>
            </a:r>
          </a:p>
          <a:p>
            <a:r>
              <a:rPr lang="cs-CZ" dirty="0"/>
              <a:t>vykonatelnost; § 162 – předběžná vykonatelnost</a:t>
            </a:r>
          </a:p>
          <a:p>
            <a:r>
              <a:rPr lang="cs-CZ" dirty="0"/>
              <a:t>§ 163 – změna rozsudku v budoucnu splatných dávek  při podstatné změně okolností </a:t>
            </a:r>
          </a:p>
          <a:p>
            <a:endParaRPr lang="cs-CZ" dirty="0"/>
          </a:p>
          <a:p>
            <a:endParaRPr lang="cs-CZ" dirty="0"/>
          </a:p>
        </p:txBody>
      </p:sp>
    </p:spTree>
    <p:extLst>
      <p:ext uri="{BB962C8B-B14F-4D97-AF65-F5344CB8AC3E}">
        <p14:creationId xmlns:p14="http://schemas.microsoft.com/office/powerpoint/2010/main" val="2403463112"/>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p:cNvSpPr>
            <a:spLocks noGrp="1"/>
          </p:cNvSpPr>
          <p:nvPr>
            <p:ph idx="1"/>
          </p:nvPr>
        </p:nvSpPr>
        <p:spPr>
          <a:xfrm>
            <a:off x="1103312" y="2763520"/>
            <a:ext cx="8946541" cy="3484879"/>
          </a:xfrm>
        </p:spPr>
        <p:txBody>
          <a:bodyPr>
            <a:normAutofit/>
          </a:bodyPr>
          <a:lstStyle/>
          <a:p>
            <a:r>
              <a:rPr lang="cs-CZ" dirty="0"/>
              <a:t>oprava zřejmých nesprávností § 164 o.s.ř. – do 15-ti dnů od doručení navrhnout doplnění; i bez návrhu provede soud</a:t>
            </a:r>
          </a:p>
          <a:p>
            <a:r>
              <a:rPr lang="cs-CZ" dirty="0"/>
              <a:t>Chyby snadno rozpoznatelné -  </a:t>
            </a:r>
            <a:r>
              <a:rPr lang="cs-CZ" b="1" dirty="0"/>
              <a:t>28 </a:t>
            </a:r>
            <a:r>
              <a:rPr lang="cs-CZ" b="1" dirty="0" err="1"/>
              <a:t>Cdo</a:t>
            </a:r>
            <a:r>
              <a:rPr lang="cs-CZ" b="1" dirty="0"/>
              <a:t> 1823/2013, ÚS 1456/11, II. ÚS 2678/13 – postupem podle § 164 </a:t>
            </a:r>
            <a:r>
              <a:rPr lang="cs-CZ" b="1" dirty="0" err="1"/>
              <a:t>l.s.ř</a:t>
            </a:r>
            <a:r>
              <a:rPr lang="cs-CZ" b="1" dirty="0"/>
              <a:t>. nelze přepisovat celé pasáže odůvodnění (II. ÚS 1456/11)</a:t>
            </a:r>
          </a:p>
          <a:p>
            <a:r>
              <a:rPr lang="cs-CZ" dirty="0"/>
              <a:t>oprava odůvodnění § 165 o.s.ř. </a:t>
            </a:r>
          </a:p>
          <a:p>
            <a:endParaRPr lang="cs-CZ" dirty="0"/>
          </a:p>
        </p:txBody>
      </p:sp>
    </p:spTree>
    <p:extLst>
      <p:ext uri="{BB962C8B-B14F-4D97-AF65-F5344CB8AC3E}">
        <p14:creationId xmlns:p14="http://schemas.microsoft.com/office/powerpoint/2010/main" val="444846699"/>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p:cNvSpPr>
            <a:spLocks noGrp="1"/>
          </p:cNvSpPr>
          <p:nvPr>
            <p:ph idx="1"/>
          </p:nvPr>
        </p:nvSpPr>
        <p:spPr>
          <a:xfrm>
            <a:off x="1103312" y="2763520"/>
            <a:ext cx="8946541" cy="3484879"/>
          </a:xfrm>
        </p:spPr>
        <p:txBody>
          <a:bodyPr>
            <a:normAutofit fontScale="40000" lnSpcReduction="20000"/>
          </a:bodyPr>
          <a:lstStyle/>
          <a:p>
            <a:pPr marL="0" indent="0">
              <a:lnSpc>
                <a:spcPct val="107000"/>
              </a:lnSpc>
              <a:spcAft>
                <a:spcPts val="800"/>
              </a:spcAft>
              <a:buNone/>
            </a:pPr>
            <a:r>
              <a:rPr lang="cs-CZ" sz="4200" dirty="0"/>
              <a:t>	 </a:t>
            </a:r>
            <a:r>
              <a:rPr lang="cs-CZ" sz="4200" kern="100" dirty="0">
                <a:effectLst/>
                <a:latin typeface="Arial" panose="020B0604020202020204" pitchFamily="34" charset="0"/>
                <a:ea typeface="Aptos" panose="020B0004020202020204" pitchFamily="34" charset="0"/>
                <a:cs typeface="Arial" panose="020B0604020202020204" pitchFamily="34" charset="0"/>
              </a:rPr>
              <a:t>Platební rozkaz je třeba doručit žalovanému do vlastních rukou. Náhradní 		doručení je 	vyloučeno; to neplatí, doručuje-li se prostřednictvím veřejné 	datové 	sítě do datové 	schránky.</a:t>
            </a:r>
          </a:p>
          <a:p>
            <a:pPr>
              <a:lnSpc>
                <a:spcPct val="107000"/>
              </a:lnSpc>
              <a:spcAft>
                <a:spcPts val="800"/>
              </a:spcAft>
            </a:pPr>
            <a:r>
              <a:rPr lang="cs-CZ" sz="4200" kern="100" dirty="0">
                <a:effectLst/>
                <a:latin typeface="Arial" panose="020B0604020202020204" pitchFamily="34" charset="0"/>
                <a:ea typeface="Aptos" panose="020B0004020202020204" pitchFamily="34" charset="0"/>
                <a:cs typeface="Arial" panose="020B0604020202020204" pitchFamily="34" charset="0"/>
              </a:rPr>
              <a:t>Evropský platební rozkaz je třeba doručit žalovanému do vlastních rukou, náhradní doručení je vyloučeno.</a:t>
            </a:r>
          </a:p>
          <a:p>
            <a:pPr>
              <a:lnSpc>
                <a:spcPct val="107000"/>
              </a:lnSpc>
              <a:spcAft>
                <a:spcPts val="800"/>
              </a:spcAft>
            </a:pPr>
            <a:r>
              <a:rPr lang="cs-CZ" sz="4200" kern="100" dirty="0">
                <a:effectLst/>
                <a:latin typeface="Arial" panose="020B0604020202020204" pitchFamily="34" charset="0"/>
                <a:ea typeface="Aptos" panose="020B0004020202020204" pitchFamily="34" charset="0"/>
                <a:cs typeface="Arial" panose="020B0604020202020204" pitchFamily="34" charset="0"/>
              </a:rPr>
              <a:t>K řízení o návrhu na přezkum evropského platebního rozkazu je příslušný soud, který evropský platební rozkaz vydal.</a:t>
            </a:r>
          </a:p>
          <a:p>
            <a:pPr>
              <a:lnSpc>
                <a:spcPct val="107000"/>
              </a:lnSpc>
              <a:spcAft>
                <a:spcPts val="800"/>
              </a:spcAft>
            </a:pPr>
            <a:r>
              <a:rPr lang="cs-CZ" sz="4200" kern="100" dirty="0">
                <a:effectLst/>
                <a:latin typeface="Arial" panose="020B0604020202020204" pitchFamily="34" charset="0"/>
                <a:ea typeface="Aptos" panose="020B0004020202020204" pitchFamily="34" charset="0"/>
                <a:cs typeface="Arial" panose="020B0604020202020204" pitchFamily="34" charset="0"/>
              </a:rPr>
              <a:t>Usnesení soudu, jímž bylo vyhověno návrhu na přezkum evropského platebního rozkazu, se doručí účastníkům řízení o evropském platebním rozkazu.</a:t>
            </a:r>
          </a:p>
          <a:p>
            <a:pPr>
              <a:lnSpc>
                <a:spcPct val="107000"/>
              </a:lnSpc>
              <a:spcAft>
                <a:spcPts val="800"/>
              </a:spcAft>
            </a:pPr>
            <a:r>
              <a:rPr lang="cs-CZ" sz="4200" kern="100" dirty="0">
                <a:effectLst/>
                <a:latin typeface="Arial" panose="020B0604020202020204" pitchFamily="34" charset="0"/>
                <a:ea typeface="Aptos" panose="020B0004020202020204" pitchFamily="34" charset="0"/>
                <a:cs typeface="Arial" panose="020B0604020202020204" pitchFamily="34" charset="0"/>
              </a:rPr>
              <a:t> </a:t>
            </a:r>
          </a:p>
          <a:p>
            <a:endParaRPr lang="cs-CZ" dirty="0"/>
          </a:p>
        </p:txBody>
      </p:sp>
    </p:spTree>
    <p:extLst>
      <p:ext uri="{BB962C8B-B14F-4D97-AF65-F5344CB8AC3E}">
        <p14:creationId xmlns:p14="http://schemas.microsoft.com/office/powerpoint/2010/main" val="29155039"/>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Nadpis 1"/>
          <p:cNvSpPr>
            <a:spLocks noGrp="1"/>
          </p:cNvSpPr>
          <p:nvPr>
            <p:ph type="title"/>
          </p:nvPr>
        </p:nvSpPr>
        <p:spPr>
          <a:xfrm>
            <a:off x="653143" y="1645920"/>
            <a:ext cx="3522879" cy="4470821"/>
          </a:xfrm>
        </p:spPr>
        <p:txBody>
          <a:bodyPr>
            <a:normAutofit/>
          </a:bodyPr>
          <a:lstStyle/>
          <a:p>
            <a:pPr algn="r"/>
            <a:r>
              <a:rPr lang="cs-CZ">
                <a:solidFill>
                  <a:srgbClr val="FFFFFF"/>
                </a:solidFill>
              </a:rPr>
              <a:t>?</a:t>
            </a:r>
          </a:p>
        </p:txBody>
      </p:sp>
      <p:sp>
        <p:nvSpPr>
          <p:cNvPr id="3" name="Zástupný symbol pro obsah 2"/>
          <p:cNvSpPr>
            <a:spLocks noGrp="1"/>
          </p:cNvSpPr>
          <p:nvPr>
            <p:ph idx="1"/>
          </p:nvPr>
        </p:nvSpPr>
        <p:spPr>
          <a:xfrm>
            <a:off x="5204109" y="1645920"/>
            <a:ext cx="5919503" cy="4470821"/>
          </a:xfrm>
        </p:spPr>
        <p:txBody>
          <a:bodyPr>
            <a:normAutofit/>
          </a:bodyPr>
          <a:lstStyle/>
          <a:p>
            <a:r>
              <a:rPr lang="cs-CZ" dirty="0"/>
              <a:t> z jakého důvodu podává advokát návrh na vydání elektronického platebního rozkazu?</a:t>
            </a:r>
          </a:p>
        </p:txBody>
      </p:sp>
    </p:spTree>
    <p:extLst>
      <p:ext uri="{BB962C8B-B14F-4D97-AF65-F5344CB8AC3E}">
        <p14:creationId xmlns:p14="http://schemas.microsoft.com/office/powerpoint/2010/main" val="31550216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366061E4-5063-40D5-9DAB-427DC37BC892}"/>
              </a:ext>
            </a:extLst>
          </p:cNvPr>
          <p:cNvSpPr>
            <a:spLocks noGrp="1"/>
          </p:cNvSpPr>
          <p:nvPr>
            <p:ph type="title"/>
          </p:nvPr>
        </p:nvSpPr>
        <p:spPr>
          <a:xfrm>
            <a:off x="1103312" y="452718"/>
            <a:ext cx="8947522" cy="1400530"/>
          </a:xfrm>
        </p:spPr>
        <p:txBody>
          <a:bodyPr anchor="ctr">
            <a:normAutofit/>
          </a:bodyPr>
          <a:lstStyle/>
          <a:p>
            <a:r>
              <a:rPr lang="cs-CZ" b="1" dirty="0">
                <a:solidFill>
                  <a:srgbClr val="FFFFFF"/>
                </a:solidFill>
                <a:latin typeface="Arial" panose="020B0604020202020204" pitchFamily="34" charset="0"/>
                <a:cs typeface="Arial" panose="020B0604020202020204" pitchFamily="34" charset="0"/>
              </a:rPr>
              <a:t>Rychlost řízení</a:t>
            </a:r>
          </a:p>
        </p:txBody>
      </p:sp>
      <p:sp>
        <p:nvSpPr>
          <p:cNvPr id="3" name="Zástupný obsah 2">
            <a:extLst>
              <a:ext uri="{FF2B5EF4-FFF2-40B4-BE49-F238E27FC236}">
                <a16:creationId xmlns:a16="http://schemas.microsoft.com/office/drawing/2014/main" id="{FDA32021-3684-42ED-BAD9-91B8612621BA}"/>
              </a:ext>
            </a:extLst>
          </p:cNvPr>
          <p:cNvSpPr>
            <a:spLocks noGrp="1"/>
          </p:cNvSpPr>
          <p:nvPr>
            <p:ph idx="1"/>
          </p:nvPr>
        </p:nvSpPr>
        <p:spPr>
          <a:xfrm>
            <a:off x="1103312" y="2763520"/>
            <a:ext cx="8946541" cy="3484879"/>
          </a:xfrm>
        </p:spPr>
        <p:txBody>
          <a:bodyPr>
            <a:normAutofit lnSpcReduction="10000"/>
          </a:bodyPr>
          <a:lstStyle/>
          <a:p>
            <a:pPr>
              <a:lnSpc>
                <a:spcPct val="90000"/>
              </a:lnSpc>
            </a:pPr>
            <a:r>
              <a:rPr lang="cs-CZ" sz="1800" dirty="0">
                <a:effectLst/>
                <a:latin typeface="Arial" panose="020B0604020202020204" pitchFamily="34" charset="0"/>
                <a:ea typeface="Calibri" panose="020F0502020204030204" pitchFamily="34" charset="0"/>
                <a:cs typeface="Arial" panose="020B0604020202020204" pitchFamily="34" charset="0"/>
              </a:rPr>
              <a:t>Nepostupuje-li soud (v rozporu se zákonem) tak, aby ochrana práv byla rychlá, a dochází-li tedy v řízení k průtahům, mohou se fyzické a právnické osoby obrátit na příslušný orgán státní správy soudů se </a:t>
            </a:r>
            <a:r>
              <a:rPr lang="cs-CZ" sz="1800" b="1" dirty="0">
                <a:effectLst/>
                <a:latin typeface="Arial" panose="020B0604020202020204" pitchFamily="34" charset="0"/>
                <a:ea typeface="Calibri" panose="020F0502020204030204" pitchFamily="34" charset="0"/>
                <a:cs typeface="Arial" panose="020B0604020202020204" pitchFamily="34" charset="0"/>
              </a:rPr>
              <a:t>stížností na postup soudu (srov. § 164 odst. 1 zákona o soudech a soudcích).</a:t>
            </a:r>
          </a:p>
          <a:p>
            <a:pPr>
              <a:lnSpc>
                <a:spcPct val="90000"/>
              </a:lnSpc>
            </a:pPr>
            <a:r>
              <a:rPr lang="cs-CZ" sz="1800" dirty="0">
                <a:effectLst/>
                <a:latin typeface="Arial" panose="020B0604020202020204" pitchFamily="34" charset="0"/>
                <a:cs typeface="Arial" panose="020B0604020202020204" pitchFamily="34" charset="0"/>
              </a:rPr>
              <a:t>Má-li účastník nebo ten, kdo je stranou řízení, za to, že jeho stížnost na průtahy v řízení, kterou podal u příslušného orgánu státní správy soudů, jím nebyla řádně vyřízena, </a:t>
            </a:r>
            <a:r>
              <a:rPr lang="cs-CZ" sz="1800" b="1" dirty="0">
                <a:effectLst/>
                <a:latin typeface="Arial" panose="020B0604020202020204" pitchFamily="34" charset="0"/>
                <a:cs typeface="Arial" panose="020B0604020202020204" pitchFamily="34" charset="0"/>
              </a:rPr>
              <a:t>může podat návrh soudu, aby určil lhůtu pro provedení procesního úkonu, u kterého podle jeho názoru dochází k průtahům v řízení (§ 174a odst. 1 zákona o soudech a soudcích).</a:t>
            </a:r>
            <a:r>
              <a:rPr lang="cs-CZ" sz="1800" dirty="0">
                <a:effectLst/>
                <a:latin typeface="Arial" panose="020B0604020202020204" pitchFamily="34" charset="0"/>
                <a:cs typeface="Arial" panose="020B0604020202020204" pitchFamily="34" charset="0"/>
              </a:rPr>
              <a:t> </a:t>
            </a:r>
          </a:p>
          <a:p>
            <a:pPr>
              <a:lnSpc>
                <a:spcPct val="90000"/>
              </a:lnSpc>
            </a:pPr>
            <a:r>
              <a:rPr lang="cs-CZ" sz="1800" dirty="0">
                <a:effectLst/>
                <a:latin typeface="Arial" panose="020B0604020202020204" pitchFamily="34" charset="0"/>
                <a:cs typeface="Arial" panose="020B0604020202020204" pitchFamily="34" charset="0"/>
              </a:rPr>
              <a:t>Předchozí podání bezúspěšné stížnosti na průtahy v řízení je podmínkou řízení o rozhodnutí o návrhu na určení lhůty k procesnímu úkonu (srov. § 174a odst. 5 věta druhá zákona č. 6/2002 Sb.). </a:t>
            </a:r>
            <a:r>
              <a:rPr lang="cs-CZ" sz="1800" b="1" dirty="0">
                <a:effectLst/>
                <a:latin typeface="Arial" panose="020B0604020202020204" pitchFamily="34" charset="0"/>
                <a:cs typeface="Arial" panose="020B0604020202020204" pitchFamily="34" charset="0"/>
              </a:rPr>
              <a:t>21 Cul 5/2009</a:t>
            </a:r>
            <a:br>
              <a:rPr lang="cs-CZ" sz="1800" dirty="0">
                <a:effectLst/>
                <a:latin typeface="Arial" panose="020B0604020202020204" pitchFamily="34" charset="0"/>
                <a:cs typeface="Arial" panose="020B0604020202020204" pitchFamily="34" charset="0"/>
              </a:rPr>
            </a:br>
            <a:br>
              <a:rPr lang="cs-CZ" sz="1600" dirty="0">
                <a:effectLst/>
                <a:latin typeface="Arial" panose="020B0604020202020204" pitchFamily="34" charset="0"/>
                <a:cs typeface="Arial" panose="020B0604020202020204" pitchFamily="34" charset="0"/>
              </a:rPr>
            </a:br>
            <a:endParaRPr lang="cs-C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535544"/>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p:cNvSpPr>
            <a:spLocks noGrp="1"/>
          </p:cNvSpPr>
          <p:nvPr>
            <p:ph idx="1"/>
          </p:nvPr>
        </p:nvSpPr>
        <p:spPr>
          <a:xfrm>
            <a:off x="1964446" y="2827814"/>
            <a:ext cx="8946541" cy="3484879"/>
          </a:xfrm>
        </p:spPr>
        <p:txBody>
          <a:bodyPr>
            <a:normAutofit/>
          </a:bodyPr>
          <a:lstStyle/>
          <a:p>
            <a:r>
              <a:rPr lang="cs-CZ" dirty="0"/>
              <a:t>NÁKLADY ŘÍZENÍ </a:t>
            </a:r>
          </a:p>
          <a:p>
            <a:r>
              <a:rPr lang="cs-CZ" dirty="0"/>
              <a:t>náklady řízení </a:t>
            </a:r>
          </a:p>
          <a:p>
            <a:pPr lvl="1"/>
            <a:r>
              <a:rPr lang="cs-CZ" sz="2000" dirty="0"/>
              <a:t>§ 96 – zpětvzetí žaloby – zastavení - § 142 odst. 1 o.s.ř.</a:t>
            </a:r>
          </a:p>
          <a:p>
            <a:pPr lvl="2"/>
            <a:r>
              <a:rPr lang="cs-CZ" sz="2000" dirty="0"/>
              <a:t> rozsudek - § 142 odst. 1 – plný úspěch; odst. 2 –částečný úspěch, odst. 3 – rozhodnutí závisí na znaleckém posudku či úvaze soudu</a:t>
            </a:r>
          </a:p>
          <a:p>
            <a:pPr lvl="2"/>
            <a:r>
              <a:rPr lang="cs-CZ" sz="2000" dirty="0"/>
              <a:t>142 a) – výzva před žalobou</a:t>
            </a:r>
          </a:p>
        </p:txBody>
      </p:sp>
    </p:spTree>
    <p:extLst>
      <p:ext uri="{BB962C8B-B14F-4D97-AF65-F5344CB8AC3E}">
        <p14:creationId xmlns:p14="http://schemas.microsoft.com/office/powerpoint/2010/main" val="1613967776"/>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87EE4-37BB-029C-56C5-81420A4C1E8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C5A106F-A4EB-25C8-7A91-AB316E83B772}"/>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D0ACD9D4-9DFD-6229-5E18-519212BBAA23}"/>
              </a:ext>
            </a:extLst>
          </p:cNvPr>
          <p:cNvSpPr>
            <a:spLocks noGrp="1"/>
          </p:cNvSpPr>
          <p:nvPr>
            <p:ph idx="1"/>
          </p:nvPr>
        </p:nvSpPr>
        <p:spPr>
          <a:xfrm>
            <a:off x="931492" y="1853248"/>
            <a:ext cx="9979495" cy="4459445"/>
          </a:xfrm>
        </p:spPr>
        <p:txBody>
          <a:bodyPr>
            <a:normAutofit/>
          </a:bodyPr>
          <a:lstStyle/>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Náklady řízení jsou zejména hotové výdaje účastníků a jejich zástupců, včetně soudního poplatku, ušlý výdělek účastníků a jejich zákonných zástupců, náklady důkazů, </a:t>
            </a:r>
            <a:r>
              <a:rPr lang="cs-CZ" sz="1800" kern="100" dirty="0" err="1">
                <a:effectLst/>
                <a:ea typeface="Aptos" panose="020B0004020202020204" pitchFamily="34" charset="0"/>
                <a:cs typeface="Times New Roman" panose="02020603050405020304" pitchFamily="18" charset="0"/>
              </a:rPr>
              <a:t>tlumočné</a:t>
            </a:r>
            <a:r>
              <a:rPr lang="cs-CZ" sz="1800" kern="100" dirty="0">
                <a:effectLst/>
                <a:ea typeface="Aptos" panose="020B0004020202020204" pitchFamily="34" charset="0"/>
                <a:cs typeface="Times New Roman" panose="02020603050405020304" pitchFamily="18" charset="0"/>
              </a:rPr>
              <a:t>, náhrada za daň z přidané hodnoty, odměna za zastupování a odměna pro mediátora podle </a:t>
            </a:r>
            <a:r>
              <a:rPr lang="cs-CZ" sz="1800" u="none" strike="noStrike" kern="100" dirty="0">
                <a:effectLs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zákona o mediaci</a:t>
            </a:r>
            <a:r>
              <a:rPr lang="cs-CZ" sz="1800" kern="100" dirty="0">
                <a:effectLst/>
                <a:ea typeface="Aptos" panose="020B0004020202020204" pitchFamily="34" charset="0"/>
                <a:cs typeface="Times New Roman" panose="02020603050405020304" pitchFamily="18" charset="0"/>
              </a:rPr>
              <a:t> za první setkání s mediátorem nařízené soudem podle </a:t>
            </a:r>
            <a:r>
              <a:rPr lang="cs-CZ" sz="1800" u="none" strike="noStrike" kern="100" dirty="0">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100 odst. 2</a:t>
            </a:r>
            <a:r>
              <a:rPr lang="cs-CZ" sz="1800" kern="100" dirty="0">
                <a:effectLst/>
                <a:ea typeface="Aptos" panose="020B0004020202020204" pitchFamily="34" charset="0"/>
                <a:cs typeface="Times New Roman" panose="02020603050405020304" pitchFamily="18" charset="0"/>
              </a:rPr>
              <a:t>.</a:t>
            </a:r>
          </a:p>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Odměna za zastupování patří k nákladům řízení, jen je-li zástupcem advokát nebo notář v rozsahu svého oprávnění stanoveného zvláštními právními předpisy anebo patentový zástupce v rozsahu oprávnění stanoveného zvláštními právními předpisy.</a:t>
            </a:r>
          </a:p>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Náhrada za daň z přidané hodnoty patří k nákladům řízení, jen je-li  advokát,  advokát, který je společníkem právnické osoby zřízené za účelem výkonu advokacie, advokát, který je zaměstnancem jiného advokáta nebo právnické osoby zřízené za účelem výkonu advokacie  plátcem daně z přidané hodnoty </a:t>
            </a:r>
          </a:p>
          <a:p>
            <a:endParaRPr lang="cs-CZ" sz="2000" dirty="0"/>
          </a:p>
        </p:txBody>
      </p:sp>
    </p:spTree>
    <p:extLst>
      <p:ext uri="{BB962C8B-B14F-4D97-AF65-F5344CB8AC3E}">
        <p14:creationId xmlns:p14="http://schemas.microsoft.com/office/powerpoint/2010/main" val="23414717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AED05-5997-0A27-324C-5CC2E72F6F8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E67BA2E-5916-A0DB-0987-CBF66F4D719B}"/>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A95FB59C-0B16-0538-F7B3-8D518ED7EF1F}"/>
              </a:ext>
            </a:extLst>
          </p:cNvPr>
          <p:cNvSpPr>
            <a:spLocks noGrp="1"/>
          </p:cNvSpPr>
          <p:nvPr>
            <p:ph idx="1"/>
          </p:nvPr>
        </p:nvSpPr>
        <p:spPr>
          <a:xfrm>
            <a:off x="931492" y="1853248"/>
            <a:ext cx="9979495" cy="4459445"/>
          </a:xfrm>
        </p:spPr>
        <p:txBody>
          <a:bodyPr>
            <a:normAutofit/>
          </a:bodyPr>
          <a:lstStyle/>
          <a:p>
            <a:pPr marL="0" indent="0">
              <a:buNone/>
            </a:pPr>
            <a:r>
              <a:rPr lang="cs-CZ" sz="1800" b="1" kern="100" dirty="0">
                <a:effectLst/>
                <a:ea typeface="Aptos" panose="020B0004020202020204" pitchFamily="34" charset="0"/>
                <a:cs typeface="Times New Roman" panose="02020603050405020304" pitchFamily="18" charset="0"/>
              </a:rPr>
              <a:t>Náklady důkazu</a:t>
            </a:r>
          </a:p>
          <a:p>
            <a:r>
              <a:rPr lang="cs-CZ" sz="1800" kern="100" dirty="0">
                <a:effectLst/>
                <a:ea typeface="Aptos" panose="020B0004020202020204" pitchFamily="34" charset="0"/>
                <a:cs typeface="Times New Roman" panose="02020603050405020304" pitchFamily="18" charset="0"/>
              </a:rPr>
              <a:t>Lze-li očekávat náklady důkazu, který účastník navrhl nebo který nařídil soud o skutečnostech jím uvedených anebo v jeho zájmu, uloží předseda senátu tomuto účastníku, není-li osvobozen od soudních poplatků, aby před jeho provedením složil </a:t>
            </a:r>
            <a:r>
              <a:rPr lang="cs-CZ" sz="1800" b="1" kern="100" dirty="0">
                <a:effectLst/>
                <a:ea typeface="Aptos" panose="020B0004020202020204" pitchFamily="34" charset="0"/>
                <a:cs typeface="Times New Roman" panose="02020603050405020304" pitchFamily="18" charset="0"/>
              </a:rPr>
              <a:t>zálohu podle předpokládané výše nákladů, jinak nelze důkaz navrhovaný účastníkem provést, o tom musí být účastník poučen.</a:t>
            </a:r>
            <a:endParaRPr lang="cs-CZ" sz="1800" kern="100" dirty="0">
              <a:effectLst/>
              <a:ea typeface="Aptos" panose="020B0004020202020204" pitchFamily="34" charset="0"/>
              <a:cs typeface="Times New Roman" panose="02020603050405020304" pitchFamily="18" charset="0"/>
            </a:endParaRPr>
          </a:p>
          <a:p>
            <a:pPr algn="just">
              <a:lnSpc>
                <a:spcPct val="107000"/>
              </a:lnSpc>
              <a:spcAft>
                <a:spcPts val="800"/>
              </a:spcAft>
            </a:pPr>
            <a:r>
              <a:rPr lang="cs-CZ" sz="1800" b="1" kern="100" dirty="0">
                <a:effectLst/>
                <a:ea typeface="Aptos" panose="020B0004020202020204" pitchFamily="34" charset="0"/>
                <a:cs typeface="Times New Roman" panose="02020603050405020304" pitchFamily="18" charset="0"/>
              </a:rPr>
              <a:t>Bylo-li nařízeno první setkání s mediátorem, platí odměnu za účastníka osvobozeného od soudních poplatků stát; </a:t>
            </a:r>
            <a:endParaRPr lang="cs-CZ" sz="2000" b="1" dirty="0"/>
          </a:p>
        </p:txBody>
      </p:sp>
    </p:spTree>
    <p:extLst>
      <p:ext uri="{BB962C8B-B14F-4D97-AF65-F5344CB8AC3E}">
        <p14:creationId xmlns:p14="http://schemas.microsoft.com/office/powerpoint/2010/main" val="36198913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6690A-7CE2-F6AD-A9C0-252EAB8AB5A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0E7C9DC-965A-4890-F894-B77C800E8230}"/>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287CC6A2-833B-D5B8-A1E3-546B6B84DB13}"/>
              </a:ext>
            </a:extLst>
          </p:cNvPr>
          <p:cNvSpPr>
            <a:spLocks noGrp="1"/>
          </p:cNvSpPr>
          <p:nvPr>
            <p:ph idx="1"/>
          </p:nvPr>
        </p:nvSpPr>
        <p:spPr>
          <a:xfrm>
            <a:off x="931492" y="1853248"/>
            <a:ext cx="9979495" cy="4459445"/>
          </a:xfrm>
        </p:spPr>
        <p:txBody>
          <a:bodyPr>
            <a:normAutofit/>
          </a:bodyPr>
          <a:lstStyle/>
          <a:p>
            <a:pPr marL="0" indent="0" algn="just">
              <a:lnSpc>
                <a:spcPct val="107000"/>
              </a:lnSpc>
              <a:spcAft>
                <a:spcPts val="800"/>
              </a:spcAft>
              <a:buNone/>
            </a:pPr>
            <a:r>
              <a:rPr lang="cs-CZ" sz="1800" b="1" kern="100" dirty="0">
                <a:ea typeface="Aptos" panose="020B0004020202020204" pitchFamily="34" charset="0"/>
                <a:cs typeface="Times New Roman" panose="02020603050405020304" pitchFamily="18" charset="0"/>
              </a:rPr>
              <a:t>Rozdělení nákladů řízení</a:t>
            </a:r>
            <a:endParaRPr lang="cs-CZ" sz="1800" kern="100" dirty="0">
              <a:ea typeface="Aptos" panose="020B0004020202020204" pitchFamily="34" charset="0"/>
              <a:cs typeface="Times New Roman" panose="02020603050405020304" pitchFamily="18" charset="0"/>
            </a:endParaRPr>
          </a:p>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Účastníku, který měl ve věci plný úspěch, přizná soud náhradu nákladů potřebných k účelnému uplatňování nebo bránění práva proti účastníku, který ve věci úspěch neměl.</a:t>
            </a:r>
          </a:p>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 Měl-li účastník ve věci úspěch jen částečný, soud náhradu nákladů poměrně rozdělí, popřípadě vysloví, že žádný z účastníků nemá na náhradu nákladů právo.</a:t>
            </a:r>
          </a:p>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I když měl účastník ve věci úspěch jen částečný, může mu soud přiznat plnou náhradu nákladů řízení, měl-li neúspěch v poměrně nepatrné části nebo záviselo-li rozhodnutí o výši plnění na znaleckém posudku nebo na úvaze soudu.</a:t>
            </a:r>
          </a:p>
          <a:p>
            <a:pPr algn="just">
              <a:lnSpc>
                <a:spcPct val="107000"/>
              </a:lnSpc>
              <a:spcAft>
                <a:spcPts val="800"/>
              </a:spcAft>
            </a:pPr>
            <a:endParaRPr lang="cs-CZ" sz="1800" kern="100" dirty="0">
              <a:effectLst/>
              <a:ea typeface="Aptos" panose="020B0004020202020204" pitchFamily="34" charset="0"/>
              <a:cs typeface="Times New Roman" panose="02020603050405020304" pitchFamily="18" charset="0"/>
            </a:endParaRPr>
          </a:p>
          <a:p>
            <a:pPr marL="0" indent="0">
              <a:buNone/>
            </a:pPr>
            <a:endParaRPr lang="cs-CZ" sz="2000" b="1" dirty="0"/>
          </a:p>
        </p:txBody>
      </p:sp>
    </p:spTree>
    <p:extLst>
      <p:ext uri="{BB962C8B-B14F-4D97-AF65-F5344CB8AC3E}">
        <p14:creationId xmlns:p14="http://schemas.microsoft.com/office/powerpoint/2010/main" val="26918776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05B45-E6B9-CCC2-8211-29B86727A3B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183003A-33E1-9080-43A6-9CF342E3B99E}"/>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FFEE0CE1-52AC-0639-3701-D85192B11233}"/>
              </a:ext>
            </a:extLst>
          </p:cNvPr>
          <p:cNvSpPr>
            <a:spLocks noGrp="1"/>
          </p:cNvSpPr>
          <p:nvPr>
            <p:ph idx="1"/>
          </p:nvPr>
        </p:nvSpPr>
        <p:spPr>
          <a:xfrm>
            <a:off x="1103312" y="1767790"/>
            <a:ext cx="9979495" cy="4459445"/>
          </a:xfrm>
        </p:spPr>
        <p:txBody>
          <a:bodyPr>
            <a:normAutofit/>
          </a:bodyPr>
          <a:lstStyle/>
          <a:p>
            <a:pPr>
              <a:lnSpc>
                <a:spcPct val="107000"/>
              </a:lnSpc>
              <a:spcAft>
                <a:spcPts val="800"/>
              </a:spcAft>
            </a:pPr>
            <a:r>
              <a:rPr lang="cs-CZ" sz="1800" b="1" kern="100" dirty="0">
                <a:effectLst/>
                <a:ea typeface="Aptos" panose="020B0004020202020204" pitchFamily="34" charset="0"/>
                <a:cs typeface="Times New Roman" panose="02020603050405020304" pitchFamily="18" charset="0"/>
              </a:rPr>
              <a:t>rozhodnutí o výši plnění může též záviset na úvaze soudu § 136 o.s.ř., viz nálezy  Ústavního soudu </a:t>
            </a:r>
            <a:r>
              <a:rPr lang="cs-CZ" sz="1800" b="1" kern="100" dirty="0" err="1">
                <a:effectLst/>
                <a:ea typeface="Aptos" panose="020B0004020202020204" pitchFamily="34" charset="0"/>
                <a:cs typeface="Times New Roman" panose="02020603050405020304" pitchFamily="18" charset="0"/>
              </a:rPr>
              <a:t>sp</a:t>
            </a:r>
            <a:r>
              <a:rPr lang="cs-CZ" sz="1800" b="1" kern="100" dirty="0">
                <a:effectLst/>
                <a:ea typeface="Aptos" panose="020B0004020202020204" pitchFamily="34" charset="0"/>
                <a:cs typeface="Times New Roman" panose="02020603050405020304" pitchFamily="18" charset="0"/>
              </a:rPr>
              <a:t>. zn. I. ÚS 1310/09 a I. ÚS 1505/08 </a:t>
            </a:r>
          </a:p>
          <a:p>
            <a:pPr>
              <a:lnSpc>
                <a:spcPct val="107000"/>
              </a:lnSpc>
              <a:spcAft>
                <a:spcPts val="800"/>
              </a:spcAft>
            </a:pPr>
            <a:r>
              <a:rPr lang="cs-CZ" sz="1800" kern="100" dirty="0">
                <a:effectLst/>
                <a:ea typeface="Aptos" panose="020B0004020202020204" pitchFamily="34" charset="0"/>
                <a:cs typeface="Times New Roman" panose="02020603050405020304" pitchFamily="18" charset="0"/>
              </a:rPr>
              <a:t>při aplikaci § 142 odst. 3 o. s. ř. právo na náhradu nákladů řízení z částky, která byla plněna po podání žaloby - viz </a:t>
            </a:r>
            <a:r>
              <a:rPr lang="cs-CZ" sz="1800" b="1" kern="100" dirty="0">
                <a:effectLst/>
                <a:ea typeface="Aptos" panose="020B0004020202020204" pitchFamily="34" charset="0"/>
                <a:cs typeface="Times New Roman" panose="02020603050405020304" pitchFamily="18" charset="0"/>
              </a:rPr>
              <a:t>usnesení Nejvyššího soudu </a:t>
            </a:r>
            <a:r>
              <a:rPr lang="cs-CZ" sz="1800" b="1" kern="100" dirty="0" err="1">
                <a:effectLst/>
                <a:ea typeface="Aptos" panose="020B0004020202020204" pitchFamily="34" charset="0"/>
                <a:cs typeface="Times New Roman" panose="02020603050405020304" pitchFamily="18" charset="0"/>
              </a:rPr>
              <a:t>sp</a:t>
            </a:r>
            <a:r>
              <a:rPr lang="cs-CZ" sz="1800" b="1" kern="100" dirty="0">
                <a:effectLst/>
                <a:ea typeface="Aptos" panose="020B0004020202020204" pitchFamily="34" charset="0"/>
                <a:cs typeface="Times New Roman" panose="02020603050405020304" pitchFamily="18" charset="0"/>
              </a:rPr>
              <a:t>. zn. 25 </a:t>
            </a:r>
            <a:r>
              <a:rPr lang="cs-CZ" sz="1800" b="1" kern="100" dirty="0" err="1">
                <a:effectLst/>
                <a:ea typeface="Aptos" panose="020B0004020202020204" pitchFamily="34" charset="0"/>
                <a:cs typeface="Times New Roman" panose="02020603050405020304" pitchFamily="18" charset="0"/>
              </a:rPr>
              <a:t>Cdo</a:t>
            </a:r>
            <a:r>
              <a:rPr lang="cs-CZ" sz="1800" b="1" kern="100" dirty="0">
                <a:effectLst/>
                <a:ea typeface="Aptos" panose="020B0004020202020204" pitchFamily="34" charset="0"/>
                <a:cs typeface="Times New Roman" panose="02020603050405020304" pitchFamily="18" charset="0"/>
              </a:rPr>
              <a:t> 3974/2015</a:t>
            </a:r>
          </a:p>
          <a:p>
            <a:pPr>
              <a:lnSpc>
                <a:spcPct val="107000"/>
              </a:lnSpc>
              <a:spcAft>
                <a:spcPts val="800"/>
              </a:spcAft>
            </a:pPr>
            <a:r>
              <a:rPr lang="cs-CZ" sz="1800" b="1" kern="100" dirty="0">
                <a:effectLst/>
                <a:ea typeface="Aptos" panose="020B0004020202020204" pitchFamily="34" charset="0"/>
                <a:cs typeface="Times New Roman" panose="02020603050405020304" pitchFamily="18" charset="0"/>
              </a:rPr>
              <a:t>rozsudek Nejvyššího soudu ČSR </a:t>
            </a:r>
            <a:r>
              <a:rPr lang="cs-CZ" sz="1800" b="1" kern="100" dirty="0" err="1">
                <a:effectLst/>
                <a:ea typeface="Aptos" panose="020B0004020202020204" pitchFamily="34" charset="0"/>
                <a:cs typeface="Times New Roman" panose="02020603050405020304" pitchFamily="18" charset="0"/>
              </a:rPr>
              <a:t>sp</a:t>
            </a:r>
            <a:r>
              <a:rPr lang="cs-CZ" sz="1800" b="1" kern="100" dirty="0">
                <a:effectLst/>
                <a:ea typeface="Aptos" panose="020B0004020202020204" pitchFamily="34" charset="0"/>
                <a:cs typeface="Times New Roman" panose="02020603050405020304" pitchFamily="18" charset="0"/>
              </a:rPr>
              <a:t>. zn. 5 </a:t>
            </a:r>
            <a:r>
              <a:rPr lang="cs-CZ" sz="1800" b="1" kern="100" dirty="0" err="1">
                <a:effectLst/>
                <a:ea typeface="Aptos" panose="020B0004020202020204" pitchFamily="34" charset="0"/>
                <a:cs typeface="Times New Roman" panose="02020603050405020304" pitchFamily="18" charset="0"/>
              </a:rPr>
              <a:t>Cz</a:t>
            </a:r>
            <a:r>
              <a:rPr lang="cs-CZ" sz="1800" b="1" kern="100" dirty="0">
                <a:effectLst/>
                <a:ea typeface="Aptos" panose="020B0004020202020204" pitchFamily="34" charset="0"/>
                <a:cs typeface="Times New Roman" panose="02020603050405020304" pitchFamily="18" charset="0"/>
              </a:rPr>
              <a:t> 11/75, </a:t>
            </a:r>
            <a:r>
              <a:rPr lang="cs-CZ" sz="1800" kern="100" dirty="0">
                <a:effectLst/>
                <a:ea typeface="Aptos" panose="020B0004020202020204" pitchFamily="34" charset="0"/>
                <a:cs typeface="Times New Roman" panose="02020603050405020304" pitchFamily="18" charset="0"/>
              </a:rPr>
              <a:t>který uvádí, že ustanovení § 142 odst. 3 o. s. ř. se nepoužije, pokud je znalecký posudek prováděn jen k doložení základu uplatňovaného nároku,</a:t>
            </a:r>
          </a:p>
          <a:p>
            <a:pPr marL="0" indent="0">
              <a:lnSpc>
                <a:spcPct val="107000"/>
              </a:lnSpc>
              <a:spcAft>
                <a:spcPts val="800"/>
              </a:spcAft>
              <a:buNone/>
            </a:pPr>
            <a:endParaRPr lang="cs-CZ"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endParaRPr lang="cs-CZ" sz="18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cs-CZ" sz="2000" b="1" dirty="0"/>
          </a:p>
        </p:txBody>
      </p:sp>
    </p:spTree>
    <p:extLst>
      <p:ext uri="{BB962C8B-B14F-4D97-AF65-F5344CB8AC3E}">
        <p14:creationId xmlns:p14="http://schemas.microsoft.com/office/powerpoint/2010/main" val="11717073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5A487-7CC0-9F67-FE21-B8349710E27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2C8BAF5-39AB-8111-CE1A-B6B8BF10392E}"/>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6E417E7F-F342-2971-8770-0389C03C6AA3}"/>
              </a:ext>
            </a:extLst>
          </p:cNvPr>
          <p:cNvSpPr>
            <a:spLocks noGrp="1"/>
          </p:cNvSpPr>
          <p:nvPr>
            <p:ph idx="1"/>
          </p:nvPr>
        </p:nvSpPr>
        <p:spPr>
          <a:xfrm>
            <a:off x="1103312" y="1767790"/>
            <a:ext cx="9979495" cy="4459445"/>
          </a:xfrm>
        </p:spPr>
        <p:txBody>
          <a:bodyPr>
            <a:normAutofit/>
          </a:bodyPr>
          <a:lstStyle/>
          <a:p>
            <a:pPr marL="0" indent="0">
              <a:lnSpc>
                <a:spcPct val="107000"/>
              </a:lnSpc>
              <a:spcAft>
                <a:spcPts val="800"/>
              </a:spcAft>
              <a:buNone/>
            </a:pPr>
            <a:r>
              <a:rPr lang="cs-CZ" sz="1800" b="1" kern="100" dirty="0">
                <a:effectLst/>
                <a:latin typeface="Aptos" panose="020B0004020202020204" pitchFamily="34" charset="0"/>
                <a:ea typeface="Aptos" panose="020B0004020202020204" pitchFamily="34" charset="0"/>
                <a:cs typeface="Times New Roman" panose="02020603050405020304" pitchFamily="18" charset="0"/>
              </a:rPr>
              <a:t>Výzva před žalobou</a:t>
            </a:r>
          </a:p>
          <a:p>
            <a:pPr marL="0" indent="0">
              <a:lnSpc>
                <a:spcPct val="107000"/>
              </a:lnSpc>
              <a:spcAft>
                <a:spcPts val="800"/>
              </a:spcAft>
              <a:buNone/>
            </a:pPr>
            <a:endParaRPr lang="cs-CZ" sz="1800" b="1"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endParaRPr lang="cs-CZ"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endParaRPr lang="cs-CZ" sz="18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cs-CZ" sz="2000" b="1" dirty="0"/>
          </a:p>
        </p:txBody>
      </p:sp>
      <p:sp>
        <p:nvSpPr>
          <p:cNvPr id="5" name="TextovéPole 4">
            <a:extLst>
              <a:ext uri="{FF2B5EF4-FFF2-40B4-BE49-F238E27FC236}">
                <a16:creationId xmlns:a16="http://schemas.microsoft.com/office/drawing/2014/main" id="{05A7FE7E-E898-A88A-DD33-8D4CA301B986}"/>
              </a:ext>
            </a:extLst>
          </p:cNvPr>
          <p:cNvSpPr txBox="1"/>
          <p:nvPr/>
        </p:nvSpPr>
        <p:spPr>
          <a:xfrm>
            <a:off x="1204957" y="2162086"/>
            <a:ext cx="7941179" cy="4778488"/>
          </a:xfrm>
          <a:prstGeom prst="rect">
            <a:avLst/>
          </a:prstGeom>
          <a:noFill/>
        </p:spPr>
        <p:txBody>
          <a:bodyPr wrap="square">
            <a:spAutoFit/>
          </a:bodyPr>
          <a:lstStyle/>
          <a:p>
            <a:pPr algn="just">
              <a:lnSpc>
                <a:spcPct val="107000"/>
              </a:lnSpc>
              <a:spcAft>
                <a:spcPts val="800"/>
              </a:spcAft>
            </a:pPr>
            <a:r>
              <a:rPr lang="cs-CZ" sz="1400" kern="100" dirty="0">
                <a:effectLst/>
                <a:latin typeface="+mj-lt"/>
                <a:ea typeface="Aptos" panose="020B0004020202020204" pitchFamily="34" charset="0"/>
                <a:cs typeface="Times New Roman" panose="02020603050405020304" pitchFamily="18" charset="0"/>
              </a:rPr>
              <a:t>Žalobce, který měl úspěch v řízení o splnění povinnosti, má právo na náhradu nákladů řízení proti žalovanému, jen jestliže žalovanému ve lhůtě nejméně 7 dnů před podáním návrhu na zahájení řízení zaslal na adresu pro doručování, případně na poslední známou adresu výzvu k plnění.</a:t>
            </a:r>
            <a:endParaRPr lang="cs-CZ" sz="1400" kern="100" dirty="0">
              <a:latin typeface="+mj-lt"/>
              <a:ea typeface="Aptos" panose="020B0004020202020204" pitchFamily="34" charset="0"/>
              <a:cs typeface="Times New Roman" panose="02020603050405020304" pitchFamily="18" charset="0"/>
            </a:endParaRPr>
          </a:p>
          <a:p>
            <a:pPr algn="just">
              <a:lnSpc>
                <a:spcPct val="107000"/>
              </a:lnSpc>
              <a:spcAft>
                <a:spcPts val="800"/>
              </a:spcAft>
            </a:pPr>
            <a:r>
              <a:rPr lang="cs-CZ" sz="1400" kern="100" dirty="0">
                <a:effectLst/>
                <a:latin typeface="+mj-lt"/>
                <a:ea typeface="Aptos" panose="020B0004020202020204" pitchFamily="34" charset="0"/>
                <a:cs typeface="Times New Roman" panose="02020603050405020304" pitchFamily="18" charset="0"/>
              </a:rPr>
              <a:t>Jsou-li tu důvody hodné zvláštního zřetele, může soud výjimečně náhradu nákladů řízení zcela nebo zčásti žalobci přiznat i v případě, že žalobce žalovanému výzvu k plnění nezaslal.</a:t>
            </a:r>
          </a:p>
          <a:p>
            <a:pPr>
              <a:lnSpc>
                <a:spcPct val="107000"/>
              </a:lnSpc>
              <a:spcAft>
                <a:spcPts val="800"/>
              </a:spcAft>
            </a:pPr>
            <a:r>
              <a:rPr lang="cs-CZ" sz="1400" kern="100" dirty="0">
                <a:effectLst/>
                <a:latin typeface="+mj-lt"/>
                <a:ea typeface="Aptos" panose="020B0004020202020204" pitchFamily="34" charset="0"/>
                <a:cs typeface="Times New Roman" panose="02020603050405020304" pitchFamily="18" charset="0"/>
              </a:rPr>
              <a:t>Nejvyšší soud v rozsudku ze dne 3. 6. 2016, </a:t>
            </a:r>
            <a:r>
              <a:rPr lang="cs-CZ" sz="1400" kern="100" dirty="0" err="1">
                <a:effectLst/>
                <a:latin typeface="+mj-lt"/>
                <a:ea typeface="Aptos" panose="020B0004020202020204" pitchFamily="34" charset="0"/>
                <a:cs typeface="Times New Roman" panose="02020603050405020304" pitchFamily="18" charset="0"/>
              </a:rPr>
              <a:t>sp</a:t>
            </a:r>
            <a:r>
              <a:rPr lang="cs-CZ" sz="1400" kern="100" dirty="0">
                <a:effectLst/>
                <a:latin typeface="+mj-lt"/>
                <a:ea typeface="Aptos" panose="020B0004020202020204" pitchFamily="34" charset="0"/>
                <a:cs typeface="Times New Roman" panose="02020603050405020304" pitchFamily="18" charset="0"/>
              </a:rPr>
              <a:t>. zn. </a:t>
            </a:r>
            <a:r>
              <a:rPr lang="cs-CZ" sz="1400" b="1" kern="100" dirty="0">
                <a:effectLst/>
                <a:latin typeface="+mj-lt"/>
                <a:ea typeface="Aptos" panose="020B0004020202020204" pitchFamily="34" charset="0"/>
                <a:cs typeface="Times New Roman" panose="02020603050405020304" pitchFamily="18" charset="0"/>
              </a:rPr>
              <a:t>21 </a:t>
            </a:r>
            <a:r>
              <a:rPr lang="cs-CZ" sz="1400" b="1" kern="100" dirty="0" err="1">
                <a:effectLst/>
                <a:latin typeface="+mj-lt"/>
                <a:ea typeface="Aptos" panose="020B0004020202020204" pitchFamily="34" charset="0"/>
                <a:cs typeface="Times New Roman" panose="02020603050405020304" pitchFamily="18" charset="0"/>
              </a:rPr>
              <a:t>Cdo</a:t>
            </a:r>
            <a:r>
              <a:rPr lang="cs-CZ" sz="1400" b="1" kern="100" dirty="0">
                <a:effectLst/>
                <a:latin typeface="+mj-lt"/>
                <a:ea typeface="Aptos" panose="020B0004020202020204" pitchFamily="34" charset="0"/>
                <a:cs typeface="Times New Roman" panose="02020603050405020304" pitchFamily="18" charset="0"/>
              </a:rPr>
              <a:t> 582/2015</a:t>
            </a:r>
            <a:r>
              <a:rPr lang="cs-CZ" sz="1400" kern="100" dirty="0">
                <a:effectLst/>
                <a:latin typeface="+mj-lt"/>
                <a:ea typeface="Aptos" panose="020B0004020202020204" pitchFamily="34" charset="0"/>
                <a:cs typeface="Times New Roman" panose="02020603050405020304" pitchFamily="18" charset="0"/>
              </a:rPr>
              <a:t>, označil za ustálenou praxi závěr, že soud při rozhodování o náhradě nákladů řízení musí posuzovat (i) zda žalobce zákonem stanoveným způsobem vyzval žalovaného k plnění, jakož i (</a:t>
            </a:r>
            <a:r>
              <a:rPr lang="cs-CZ" sz="1400" kern="100" dirty="0" err="1">
                <a:effectLst/>
                <a:latin typeface="+mj-lt"/>
                <a:ea typeface="Aptos" panose="020B0004020202020204" pitchFamily="34" charset="0"/>
                <a:cs typeface="Times New Roman" panose="02020603050405020304" pitchFamily="18" charset="0"/>
              </a:rPr>
              <a:t>ii</a:t>
            </a:r>
            <a:r>
              <a:rPr lang="cs-CZ" sz="1400" kern="100" dirty="0">
                <a:effectLst/>
                <a:latin typeface="+mj-lt"/>
                <a:ea typeface="Aptos" panose="020B0004020202020204" pitchFamily="34" charset="0"/>
                <a:cs typeface="Times New Roman" panose="02020603050405020304" pitchFamily="18" charset="0"/>
              </a:rPr>
              <a:t>) přihlížet k dalším okolnostem konkrétního případu, především (a) k povaze (a výši) uplatněné pohledávky, (b) k postoji dlužníka k (následně) uplatněné pohledávce, jakož i (c) k reakci dlužníka na zahájení soudního řízení a doručení žaloby. </a:t>
            </a:r>
          </a:p>
          <a:p>
            <a:pPr>
              <a:lnSpc>
                <a:spcPct val="107000"/>
              </a:lnSpc>
              <a:spcAft>
                <a:spcPts val="800"/>
              </a:spcAft>
            </a:pPr>
            <a:r>
              <a:rPr lang="cs-CZ" sz="1400" kern="100" dirty="0">
                <a:effectLst/>
                <a:latin typeface="+mj-lt"/>
                <a:ea typeface="Aptos" panose="020B0004020202020204" pitchFamily="34" charset="0"/>
                <a:cs typeface="Times New Roman" panose="02020603050405020304" pitchFamily="18" charset="0"/>
              </a:rPr>
              <a:t>„..</a:t>
            </a:r>
            <a:r>
              <a:rPr lang="cs-CZ" sz="1400" i="1" kern="100" dirty="0">
                <a:effectLst/>
                <a:latin typeface="+mj-lt"/>
                <a:ea typeface="Aptos" panose="020B0004020202020204" pitchFamily="34" charset="0"/>
                <a:cs typeface="Times New Roman" panose="02020603050405020304" pitchFamily="18" charset="0"/>
              </a:rPr>
              <a:t>absence předžalobní výzvy zásadně nebude mít za následek nepřiznání náhrady nákladů řízení v případech, kdy </a:t>
            </a:r>
            <a:r>
              <a:rPr lang="cs-CZ" sz="1400" b="1" i="1" kern="100" dirty="0">
                <a:effectLst/>
                <a:latin typeface="+mj-lt"/>
                <a:ea typeface="Aptos" panose="020B0004020202020204" pitchFamily="34" charset="0"/>
                <a:cs typeface="Times New Roman" panose="02020603050405020304" pitchFamily="18" charset="0"/>
              </a:rPr>
              <a:t>dlužník ani po doručení žaloby dluh nezaplatí</a:t>
            </a:r>
            <a:r>
              <a:rPr lang="cs-CZ" sz="1400" i="1" kern="100" dirty="0">
                <a:effectLst/>
                <a:latin typeface="+mj-lt"/>
                <a:ea typeface="Aptos" panose="020B0004020202020204" pitchFamily="34" charset="0"/>
                <a:cs typeface="Times New Roman" panose="02020603050405020304" pitchFamily="18" charset="0"/>
              </a:rPr>
              <a:t>, popř. jinak nepřivodí jeho zánik (např. započtením)“</a:t>
            </a:r>
            <a:endParaRPr lang="cs-CZ" sz="1400" kern="100" dirty="0">
              <a:effectLst/>
              <a:latin typeface="+mj-lt"/>
              <a:ea typeface="Aptos" panose="020B0004020202020204" pitchFamily="34" charset="0"/>
              <a:cs typeface="Times New Roman" panose="02020603050405020304" pitchFamily="18" charset="0"/>
            </a:endParaRPr>
          </a:p>
          <a:p>
            <a:pPr>
              <a:lnSpc>
                <a:spcPct val="107000"/>
              </a:lnSpc>
              <a:spcAft>
                <a:spcPts val="800"/>
              </a:spcAft>
            </a:pPr>
            <a:r>
              <a:rPr lang="cs-CZ" sz="1400" kern="100" dirty="0">
                <a:effectLst/>
                <a:latin typeface="+mj-lt"/>
                <a:ea typeface="Aptos" panose="020B0004020202020204" pitchFamily="34" charset="0"/>
                <a:cs typeface="Times New Roman" panose="02020603050405020304" pitchFamily="18" charset="0"/>
              </a:rPr>
              <a:t> </a:t>
            </a:r>
          </a:p>
          <a:p>
            <a:pPr algn="just">
              <a:lnSpc>
                <a:spcPct val="107000"/>
              </a:lnSpc>
              <a:spcAft>
                <a:spcPts val="800"/>
              </a:spcAft>
            </a:pPr>
            <a:endParaRPr lang="cs-CZ"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808188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p:cNvSpPr>
            <a:spLocks noGrp="1"/>
          </p:cNvSpPr>
          <p:nvPr>
            <p:ph idx="1"/>
          </p:nvPr>
        </p:nvSpPr>
        <p:spPr>
          <a:xfrm>
            <a:off x="1103312" y="2763520"/>
            <a:ext cx="8946541" cy="3484879"/>
          </a:xfrm>
        </p:spPr>
        <p:txBody>
          <a:bodyPr>
            <a:normAutofit/>
          </a:bodyPr>
          <a:lstStyle/>
          <a:p>
            <a:r>
              <a:rPr lang="cs-CZ" dirty="0"/>
              <a:t> náklady řízení </a:t>
            </a:r>
          </a:p>
          <a:p>
            <a:pPr lvl="1"/>
            <a:r>
              <a:rPr lang="cs-CZ" sz="2000" dirty="0"/>
              <a:t> § 146 – žádný nemá právo na náklady – zastaveno (nikoliv při zpětvzetí); skončilo smírem</a:t>
            </a:r>
          </a:p>
          <a:p>
            <a:pPr lvl="1"/>
            <a:r>
              <a:rPr lang="cs-CZ" sz="2000" dirty="0"/>
              <a:t>§ 150 – nepřiznání nákladů řízení  (I. ÚS 3344/12, IV.ÚS474/13)</a:t>
            </a:r>
          </a:p>
          <a:p>
            <a:pPr lvl="1"/>
            <a:r>
              <a:rPr lang="cs-CZ" sz="2000" dirty="0"/>
              <a:t>§ 138 – žádost o osvobození od soudních poplatků</a:t>
            </a:r>
          </a:p>
        </p:txBody>
      </p:sp>
    </p:spTree>
    <p:extLst>
      <p:ext uri="{BB962C8B-B14F-4D97-AF65-F5344CB8AC3E}">
        <p14:creationId xmlns:p14="http://schemas.microsoft.com/office/powerpoint/2010/main" val="3947989899"/>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B8C5E-E03C-605A-90BF-6E7F1B6E712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EBCD176-BF59-03DF-7590-749BEA91D44D}"/>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E82D8978-2113-4C02-3E4F-FA94B299A1DE}"/>
              </a:ext>
            </a:extLst>
          </p:cNvPr>
          <p:cNvSpPr>
            <a:spLocks noGrp="1"/>
          </p:cNvSpPr>
          <p:nvPr>
            <p:ph idx="1"/>
          </p:nvPr>
        </p:nvSpPr>
        <p:spPr>
          <a:xfrm>
            <a:off x="1103312" y="1767790"/>
            <a:ext cx="9979495" cy="4459445"/>
          </a:xfrm>
        </p:spPr>
        <p:txBody>
          <a:bodyPr>
            <a:normAutofit/>
          </a:bodyPr>
          <a:lstStyle/>
          <a:p>
            <a:pPr algn="just">
              <a:lnSpc>
                <a:spcPct val="107000"/>
              </a:lnSpc>
              <a:spcAft>
                <a:spcPts val="800"/>
              </a:spcAft>
            </a:pPr>
            <a:endParaRPr lang="cs-CZ" sz="1800" kern="100" dirty="0">
              <a:effectLst/>
              <a:ea typeface="Aptos" panose="020B0004020202020204" pitchFamily="34" charset="0"/>
              <a:cs typeface="Times New Roman" panose="02020603050405020304" pitchFamily="18" charset="0"/>
            </a:endParaRPr>
          </a:p>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Žádný z účastníků nemá právo na náhradu nákladů řízení podle jeho výsledku, jestliže řízení </a:t>
            </a:r>
            <a:r>
              <a:rPr lang="cs-CZ" sz="1800" b="1" kern="100" dirty="0">
                <a:effectLst/>
                <a:ea typeface="Aptos" panose="020B0004020202020204" pitchFamily="34" charset="0"/>
                <a:cs typeface="Times New Roman" panose="02020603050405020304" pitchFamily="18" charset="0"/>
              </a:rPr>
              <a:t>skončilo smírem</a:t>
            </a:r>
            <a:r>
              <a:rPr lang="cs-CZ" sz="1800" kern="100" dirty="0">
                <a:effectLst/>
                <a:ea typeface="Aptos" panose="020B0004020202020204" pitchFamily="34" charset="0"/>
                <a:cs typeface="Times New Roman" panose="02020603050405020304" pitchFamily="18" charset="0"/>
              </a:rPr>
              <a:t>, pokud v něm nebylo o náhradě nákladů ujednáno něco jiného; </a:t>
            </a:r>
            <a:r>
              <a:rPr lang="cs-CZ" sz="1800" b="1" kern="100" dirty="0">
                <a:effectLst/>
                <a:ea typeface="Aptos" panose="020B0004020202020204" pitchFamily="34" charset="0"/>
                <a:cs typeface="Times New Roman" panose="02020603050405020304" pitchFamily="18" charset="0"/>
              </a:rPr>
              <a:t>bylo zastaveno.</a:t>
            </a:r>
          </a:p>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Jestliže některý z účastníků </a:t>
            </a:r>
            <a:r>
              <a:rPr lang="cs-CZ" sz="1800" b="1" kern="100" dirty="0">
                <a:effectLst/>
                <a:ea typeface="Aptos" panose="020B0004020202020204" pitchFamily="34" charset="0"/>
                <a:cs typeface="Times New Roman" panose="02020603050405020304" pitchFamily="18" charset="0"/>
              </a:rPr>
              <a:t>zavinil, </a:t>
            </a:r>
            <a:r>
              <a:rPr lang="cs-CZ" sz="1800" kern="100" dirty="0">
                <a:effectLst/>
                <a:ea typeface="Aptos" panose="020B0004020202020204" pitchFamily="34" charset="0"/>
                <a:cs typeface="Times New Roman" panose="02020603050405020304" pitchFamily="18" charset="0"/>
              </a:rPr>
              <a:t>že řízení muselo být zastaveno, je povinen hradit jeho náklady. Byl-li však pro chování žalovaného (jiného účastníka řízení) vzat zpět návrh, který byl podán důvodně, je povinen hradit náklady řízení žalovaný (jiný účastník řízení).</a:t>
            </a:r>
          </a:p>
          <a:p>
            <a:pPr algn="just">
              <a:lnSpc>
                <a:spcPct val="107000"/>
              </a:lnSpc>
              <a:spcAft>
                <a:spcPts val="800"/>
              </a:spcAft>
            </a:pPr>
            <a:r>
              <a:rPr lang="cs-CZ" sz="1800" b="1" kern="100" dirty="0">
                <a:effectLst/>
                <a:ea typeface="Aptos" panose="020B0004020202020204" pitchFamily="34" charset="0"/>
                <a:cs typeface="Times New Roman" panose="02020603050405020304" pitchFamily="18" charset="0"/>
              </a:rPr>
              <a:t>Odmítne-li soud žalobu </a:t>
            </a:r>
            <a:r>
              <a:rPr lang="cs-CZ" sz="1800" kern="100" dirty="0">
                <a:effectLst/>
                <a:ea typeface="Aptos" panose="020B0004020202020204" pitchFamily="34" charset="0"/>
                <a:cs typeface="Times New Roman" panose="02020603050405020304" pitchFamily="18" charset="0"/>
              </a:rPr>
              <a:t>nebo jiný návrh na zahájení řízení, je žalobce (navrhovatel) povinen nahradit ostatním účastníkům jejich náklady.</a:t>
            </a:r>
          </a:p>
          <a:p>
            <a:pPr marL="0" indent="0">
              <a:buNone/>
            </a:pPr>
            <a:endParaRPr lang="cs-CZ" sz="2000" b="1" dirty="0"/>
          </a:p>
        </p:txBody>
      </p:sp>
    </p:spTree>
    <p:extLst>
      <p:ext uri="{BB962C8B-B14F-4D97-AF65-F5344CB8AC3E}">
        <p14:creationId xmlns:p14="http://schemas.microsoft.com/office/powerpoint/2010/main" val="7036700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5369EDA2-1A72-489C-A4F0-C78301E38018}"/>
              </a:ext>
            </a:extLst>
          </p:cNvPr>
          <p:cNvSpPr>
            <a:spLocks noGrp="1"/>
          </p:cNvSpPr>
          <p:nvPr>
            <p:ph type="title"/>
          </p:nvPr>
        </p:nvSpPr>
        <p:spPr>
          <a:xfrm>
            <a:off x="1103312" y="452718"/>
            <a:ext cx="8947522" cy="1400530"/>
          </a:xfrm>
        </p:spPr>
        <p:txBody>
          <a:bodyPr anchor="ctr">
            <a:normAutofit/>
          </a:bodyPr>
          <a:lstStyle/>
          <a:p>
            <a:r>
              <a:rPr lang="cs-CZ" b="1">
                <a:solidFill>
                  <a:srgbClr val="FFFFFF"/>
                </a:solidFill>
                <a:latin typeface="Arial" panose="020B0604020202020204" pitchFamily="34" charset="0"/>
                <a:cs typeface="Arial" panose="020B0604020202020204" pitchFamily="34" charset="0"/>
              </a:rPr>
              <a:t>II.ÚS 4206/17 ze dne 10.4.2018</a:t>
            </a:r>
          </a:p>
        </p:txBody>
      </p:sp>
      <p:sp>
        <p:nvSpPr>
          <p:cNvPr id="3" name="Zástupný obsah 2">
            <a:extLst>
              <a:ext uri="{FF2B5EF4-FFF2-40B4-BE49-F238E27FC236}">
                <a16:creationId xmlns:a16="http://schemas.microsoft.com/office/drawing/2014/main" id="{DBE11962-9C69-4F99-89D0-884E82826FE7}"/>
              </a:ext>
            </a:extLst>
          </p:cNvPr>
          <p:cNvSpPr>
            <a:spLocks noGrp="1"/>
          </p:cNvSpPr>
          <p:nvPr>
            <p:ph idx="1"/>
          </p:nvPr>
        </p:nvSpPr>
        <p:spPr>
          <a:xfrm>
            <a:off x="1491271" y="2829641"/>
            <a:ext cx="8946541" cy="3484879"/>
          </a:xfrm>
        </p:spPr>
        <p:txBody>
          <a:bodyPr>
            <a:normAutofit/>
          </a:bodyPr>
          <a:lstStyle/>
          <a:p>
            <a:pPr>
              <a:lnSpc>
                <a:spcPct val="90000"/>
              </a:lnSpc>
            </a:pPr>
            <a:r>
              <a:rPr lang="cs-CZ" sz="1700" dirty="0"/>
              <a:t>Při výkladu práva je třeba předpokládat, že jedinci (zpravidla) jednají, resp. snaží se jednat racionálně. V případě soudního řízení se tato racionalita projevuje rovněž ve zvažování transakčních nákladů s tímto řízením spojených. Ještě před jeho zahájením (resp. i v jeho průběhu) je proto součástí úvahy, zda toto řízení vůbec zahájit - a poté je dále vést - také zohlednění nákladů, které toto řízení bude obnášet, přičemž součástí těchto nákladů je i soudní poplatek. Pokud se pak účastníci řízení domluví na uzavření smíru, je součástí této dohody rovněž dohoda o nákladech řízení. Zcela nepředvídatelné a nikterak dopředu </a:t>
            </a:r>
            <a:r>
              <a:rPr lang="cs-CZ" sz="1700" b="1" dirty="0"/>
              <a:t>nesignalizované rozhodnutí soudu</a:t>
            </a:r>
            <a:r>
              <a:rPr lang="cs-CZ" sz="1700" dirty="0"/>
              <a:t>, který tento </a:t>
            </a:r>
            <a:r>
              <a:rPr lang="cs-CZ" sz="1700" b="1" dirty="0"/>
              <a:t>smír sice schválí</a:t>
            </a:r>
            <a:r>
              <a:rPr lang="cs-CZ" sz="1700" dirty="0"/>
              <a:t>, </a:t>
            </a:r>
            <a:r>
              <a:rPr lang="cs-CZ" sz="1700" b="1" dirty="0"/>
              <a:t>avšak</a:t>
            </a:r>
            <a:r>
              <a:rPr lang="cs-CZ" sz="1700" dirty="0"/>
              <a:t> současně žalobci </a:t>
            </a:r>
            <a:r>
              <a:rPr lang="cs-CZ" sz="1700" b="1" dirty="0"/>
              <a:t>stanoví povinnost zaplatit vysoký doplatek soudního poplatku</a:t>
            </a:r>
            <a:r>
              <a:rPr lang="cs-CZ" sz="1700" dirty="0"/>
              <a:t>, je tak ve zjevném rozporu s touto racionalitou jednání účastníků řízení, neboť dodatečně mění „pravidla hry“, z nichž při svých úvahách a jednotlivých procesních krocích vycházeli. </a:t>
            </a:r>
          </a:p>
        </p:txBody>
      </p:sp>
    </p:spTree>
    <p:extLst>
      <p:ext uri="{BB962C8B-B14F-4D97-AF65-F5344CB8AC3E}">
        <p14:creationId xmlns:p14="http://schemas.microsoft.com/office/powerpoint/2010/main" val="3659675505"/>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0CA59-4770-F749-FEA0-B6C08E2E35C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8C0C5C1-90C7-594B-F6AC-8B26283C9809}"/>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938B40D7-24EF-A8E9-2EAF-D582F100B949}"/>
              </a:ext>
            </a:extLst>
          </p:cNvPr>
          <p:cNvSpPr>
            <a:spLocks noGrp="1"/>
          </p:cNvSpPr>
          <p:nvPr>
            <p:ph idx="1"/>
          </p:nvPr>
        </p:nvSpPr>
        <p:spPr>
          <a:xfrm>
            <a:off x="931492" y="1853248"/>
            <a:ext cx="9979495" cy="4459445"/>
          </a:xfrm>
        </p:spPr>
        <p:txBody>
          <a:bodyPr>
            <a:normAutofit fontScale="85000" lnSpcReduction="10000"/>
          </a:bodyPr>
          <a:lstStyle/>
          <a:p>
            <a:pPr marL="0" indent="0" algn="just">
              <a:lnSpc>
                <a:spcPct val="107000"/>
              </a:lnSpc>
              <a:spcAft>
                <a:spcPts val="800"/>
              </a:spcAft>
              <a:buNone/>
            </a:pPr>
            <a:r>
              <a:rPr lang="cs-CZ"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s-CZ" sz="1800" b="1" kern="100" dirty="0">
                <a:effectLst/>
                <a:ea typeface="Aptos" panose="020B0004020202020204" pitchFamily="34" charset="0"/>
                <a:cs typeface="Times New Roman" panose="02020603050405020304" pitchFamily="18" charset="0"/>
              </a:rPr>
              <a:t>§ 138 o.s.ř.</a:t>
            </a:r>
          </a:p>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Na návrh může předseda senátu přiznat účastníkovi zčásti osvobození od soudních poplatků, odůvodňují-li to poměry účastníka a </a:t>
            </a:r>
            <a:r>
              <a:rPr lang="cs-CZ" sz="1800" b="1" kern="100" dirty="0">
                <a:effectLst/>
                <a:ea typeface="Aptos" panose="020B0004020202020204" pitchFamily="34" charset="0"/>
                <a:cs typeface="Times New Roman" panose="02020603050405020304" pitchFamily="18" charset="0"/>
              </a:rPr>
              <a:t>nejde-li o svévolné nebo zřejmě bezúspěšné uplatňování nebo bránění práva; </a:t>
            </a:r>
            <a:r>
              <a:rPr lang="cs-CZ" sz="1800" kern="100" dirty="0">
                <a:effectLst/>
                <a:ea typeface="Aptos" panose="020B0004020202020204" pitchFamily="34" charset="0"/>
                <a:cs typeface="Times New Roman" panose="02020603050405020304" pitchFamily="18" charset="0"/>
              </a:rPr>
              <a:t>přiznat účastníkovi osvobození od soudních poplatků zcela lze pouze výjimečně, jsou-li proto zvlášť závažné důvody, a toto rozhodnutí musí být odůvodněno. Nerozhodne-li předseda senátu jinak, vztahuje se osvobození na celé řízení a má i zpětnou účinnost; poplatky zaplacené před rozhodnutím o osvobození se však nevracejí.</a:t>
            </a:r>
          </a:p>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Přiznané osvobození předseda senátu </a:t>
            </a:r>
            <a:r>
              <a:rPr lang="cs-CZ" sz="1800" b="1" kern="100" dirty="0">
                <a:effectLst/>
                <a:ea typeface="Aptos" panose="020B0004020202020204" pitchFamily="34" charset="0"/>
                <a:cs typeface="Times New Roman" panose="02020603050405020304" pitchFamily="18" charset="0"/>
              </a:rPr>
              <a:t>kdykoli za řízení odejme, popřípadě i se zpětnou účinností</a:t>
            </a:r>
            <a:r>
              <a:rPr lang="cs-CZ" sz="1800" kern="100" dirty="0">
                <a:effectLst/>
                <a:ea typeface="Aptos" panose="020B0004020202020204" pitchFamily="34" charset="0"/>
                <a:cs typeface="Times New Roman" panose="02020603050405020304" pitchFamily="18" charset="0"/>
              </a:rPr>
              <a:t>, jestliže se do pravomocného skončení řízení ukáže, že poměry účastníka osvobození neodůvodňují, popřípadě neodůvodňovaly.</a:t>
            </a:r>
          </a:p>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Byl-li účastníku osvobozenému od soudních poplatků ustanoven zástupce, vztahuje se osvobození v rozsahu, v jakém bylo přiznáno, i na hotové výdaje zástupce a na odměnu </a:t>
            </a:r>
            <a:r>
              <a:rPr lang="cs-CZ" sz="1800" kern="100" dirty="0">
                <a:effectLst/>
                <a:latin typeface="Aptos" panose="020B0004020202020204" pitchFamily="34" charset="0"/>
                <a:ea typeface="Aptos" panose="020B0004020202020204" pitchFamily="34" charset="0"/>
                <a:cs typeface="Times New Roman" panose="02020603050405020304" pitchFamily="18" charset="0"/>
              </a:rPr>
              <a:t>za zastupování. </a:t>
            </a:r>
          </a:p>
          <a:p>
            <a:pPr marL="0" indent="0" algn="just">
              <a:lnSpc>
                <a:spcPct val="107000"/>
              </a:lnSpc>
              <a:spcAft>
                <a:spcPts val="800"/>
              </a:spcAft>
              <a:buNone/>
            </a:pPr>
            <a:r>
              <a:rPr lang="cs-CZ"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400827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3" name="Zástupný obsah 2">
            <a:extLst>
              <a:ext uri="{FF2B5EF4-FFF2-40B4-BE49-F238E27FC236}">
                <a16:creationId xmlns:a16="http://schemas.microsoft.com/office/drawing/2014/main" id="{4B9EFE9F-0425-FB11-AA85-06CAC9711759}"/>
              </a:ext>
            </a:extLst>
          </p:cNvPr>
          <p:cNvSpPr>
            <a:spLocks noGrp="1"/>
          </p:cNvSpPr>
          <p:nvPr>
            <p:ph idx="1"/>
          </p:nvPr>
        </p:nvSpPr>
        <p:spPr>
          <a:xfrm>
            <a:off x="1103312" y="2763520"/>
            <a:ext cx="8946541" cy="3484879"/>
          </a:xfrm>
        </p:spPr>
        <p:txBody>
          <a:bodyPr>
            <a:normAutofit/>
          </a:bodyPr>
          <a:lstStyle/>
          <a:p>
            <a:r>
              <a:rPr lang="cs-CZ" sz="1800" b="1" dirty="0">
                <a:latin typeface="Arial" panose="020B0604020202020204" pitchFamily="34" charset="0"/>
                <a:cs typeface="Arial" panose="020B0604020202020204" pitchFamily="34" charset="0"/>
              </a:rPr>
              <a:t>I. ÚS 809/19 ze dne 7.6.2021 </a:t>
            </a:r>
          </a:p>
          <a:p>
            <a:r>
              <a:rPr lang="cs-CZ" sz="1800" dirty="0">
                <a:latin typeface="Arial" panose="020B0604020202020204" pitchFamily="34" charset="0"/>
                <a:cs typeface="Arial" panose="020B0604020202020204" pitchFamily="34" charset="0"/>
              </a:rPr>
              <a:t> došlo k porušení </a:t>
            </a:r>
            <a:r>
              <a:rPr lang="cs-CZ" sz="1800" dirty="0" err="1">
                <a:latin typeface="Arial" panose="020B0604020202020204" pitchFamily="34" charset="0"/>
                <a:cs typeface="Arial" panose="020B0604020202020204" pitchFamily="34" charset="0"/>
              </a:rPr>
              <a:t>elementrální</a:t>
            </a:r>
            <a:r>
              <a:rPr lang="cs-CZ" sz="1800" dirty="0">
                <a:latin typeface="Arial" panose="020B0604020202020204" pitchFamily="34" charset="0"/>
                <a:cs typeface="Arial" panose="020B0604020202020204" pitchFamily="34" charset="0"/>
              </a:rPr>
              <a:t> zásady, dle které se sluší: „ se stejným nakládati stejně“</a:t>
            </a:r>
          </a:p>
          <a:p>
            <a:endParaRPr lang="cs-CZ" sz="1800" dirty="0">
              <a:latin typeface="Arial" panose="020B0604020202020204" pitchFamily="34" charset="0"/>
              <a:cs typeface="Arial" panose="020B0604020202020204" pitchFamily="34" charset="0"/>
            </a:endParaRPr>
          </a:p>
          <a:p>
            <a:r>
              <a:rPr lang="cs-CZ" sz="1800" b="1" dirty="0">
                <a:latin typeface="Arial" panose="020B0604020202020204" pitchFamily="34" charset="0"/>
                <a:cs typeface="Arial" panose="020B0604020202020204" pitchFamily="34" charset="0"/>
              </a:rPr>
              <a:t>I. ÚS 444/18 ze dne 22.6.2021</a:t>
            </a:r>
          </a:p>
          <a:p>
            <a:r>
              <a:rPr lang="cs-CZ" sz="1800" dirty="0">
                <a:latin typeface="Arial" panose="020B0604020202020204" pitchFamily="34" charset="0"/>
                <a:cs typeface="Arial" panose="020B0604020202020204" pitchFamily="34" charset="0"/>
              </a:rPr>
              <a:t>rozhodování musí být prosto prvků libovůle ; jinak jde o zásah do práva na spravedlivý proces ( jednalo se o žádost o osvobození od úhrady </a:t>
            </a:r>
            <a:r>
              <a:rPr lang="cs-CZ" sz="1800" dirty="0" err="1">
                <a:latin typeface="Arial" panose="020B0604020202020204" pitchFamily="34" charset="0"/>
                <a:cs typeface="Arial" panose="020B0604020202020204" pitchFamily="34" charset="0"/>
              </a:rPr>
              <a:t>SOP</a:t>
            </a:r>
            <a:r>
              <a:rPr lang="cs-CZ" sz="1800" dirty="0">
                <a:latin typeface="Arial" panose="020B0604020202020204" pitchFamily="34" charset="0"/>
                <a:cs typeface="Arial" panose="020B0604020202020204" pitchFamily="34" charset="0"/>
              </a:rPr>
              <a:t> – vysoký – bylo zde vlastnické právo k nemovitosti – Ústavní soud judikoval, že vlastnictví nemovitosti není překážkou pro přiznání osvobození)</a:t>
            </a:r>
          </a:p>
        </p:txBody>
      </p:sp>
      <p:sp>
        <p:nvSpPr>
          <p:cNvPr id="5" name="Nadpis 4">
            <a:extLst>
              <a:ext uri="{FF2B5EF4-FFF2-40B4-BE49-F238E27FC236}">
                <a16:creationId xmlns:a16="http://schemas.microsoft.com/office/drawing/2014/main" id="{B272B427-4FC1-D0F7-C50A-9D443EAF76CC}"/>
              </a:ext>
            </a:extLst>
          </p:cNvPr>
          <p:cNvSpPr>
            <a:spLocks noGrp="1"/>
          </p:cNvSpPr>
          <p:nvPr>
            <p:ph type="title"/>
          </p:nvPr>
        </p:nvSpPr>
        <p:spPr/>
        <p:txBody>
          <a:bodyPr/>
          <a:lstStyle/>
          <a:p>
            <a:r>
              <a:rPr lang="cs-CZ" b="1" dirty="0">
                <a:solidFill>
                  <a:schemeClr val="bg1"/>
                </a:solidFill>
                <a:latin typeface="Arial" panose="020B0604020202020204" pitchFamily="34" charset="0"/>
                <a:cs typeface="Arial" panose="020B0604020202020204" pitchFamily="34" charset="0"/>
              </a:rPr>
              <a:t>Předvídatelnost</a:t>
            </a:r>
            <a:r>
              <a:rPr lang="cs-CZ" b="1" dirty="0">
                <a:solidFill>
                  <a:schemeClr val="bg1"/>
                </a:solidFill>
              </a:rPr>
              <a:t> a přístup k soudu</a:t>
            </a:r>
            <a:br>
              <a:rPr lang="cs-CZ" b="1" dirty="0"/>
            </a:br>
            <a:endParaRPr lang="cs-CZ" b="1" dirty="0"/>
          </a:p>
        </p:txBody>
      </p:sp>
    </p:spTree>
    <p:extLst>
      <p:ext uri="{BB962C8B-B14F-4D97-AF65-F5344CB8AC3E}">
        <p14:creationId xmlns:p14="http://schemas.microsoft.com/office/powerpoint/2010/main" val="2841294565"/>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A09E1-CFB4-CB29-1749-BE861503D19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464C559-413B-EA83-CE44-8D77B2C7413D}"/>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0E73F057-0ABF-AECB-82D9-D235C6F56AEF}"/>
              </a:ext>
            </a:extLst>
          </p:cNvPr>
          <p:cNvSpPr>
            <a:spLocks noGrp="1"/>
          </p:cNvSpPr>
          <p:nvPr>
            <p:ph idx="1"/>
          </p:nvPr>
        </p:nvSpPr>
        <p:spPr>
          <a:xfrm>
            <a:off x="931492" y="1853248"/>
            <a:ext cx="9979495" cy="4459445"/>
          </a:xfrm>
        </p:spPr>
        <p:txBody>
          <a:bodyPr>
            <a:normAutofit fontScale="62500" lnSpcReduction="20000"/>
          </a:bodyPr>
          <a:lstStyle/>
          <a:p>
            <a:pPr marL="0" indent="0" algn="just">
              <a:lnSpc>
                <a:spcPct val="107000"/>
              </a:lnSpc>
              <a:spcAft>
                <a:spcPts val="800"/>
              </a:spcAft>
              <a:buNone/>
            </a:pPr>
            <a:r>
              <a:rPr lang="cs-CZ"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s-CZ" b="1" kern="100" dirty="0">
                <a:effectLst/>
                <a:ea typeface="Aptos" panose="020B0004020202020204" pitchFamily="34" charset="0"/>
                <a:cs typeface="Times New Roman" panose="02020603050405020304" pitchFamily="18" charset="0"/>
              </a:rPr>
              <a:t>§ 150 o.s.ř.</a:t>
            </a:r>
          </a:p>
          <a:p>
            <a:pPr algn="just">
              <a:lnSpc>
                <a:spcPct val="107000"/>
              </a:lnSpc>
              <a:spcAft>
                <a:spcPts val="800"/>
              </a:spcAft>
            </a:pPr>
            <a:r>
              <a:rPr lang="cs-CZ" kern="100" dirty="0">
                <a:effectLst/>
                <a:ea typeface="Aptos" panose="020B0004020202020204" pitchFamily="34" charset="0"/>
                <a:cs typeface="Times New Roman" panose="02020603050405020304" pitchFamily="18" charset="0"/>
              </a:rPr>
              <a:t>Jsou-li tu </a:t>
            </a:r>
            <a:r>
              <a:rPr lang="cs-CZ" b="1" kern="100" dirty="0">
                <a:effectLst/>
                <a:ea typeface="Aptos" panose="020B0004020202020204" pitchFamily="34" charset="0"/>
                <a:cs typeface="Times New Roman" panose="02020603050405020304" pitchFamily="18" charset="0"/>
              </a:rPr>
              <a:t>důvody hodné zvláštního zřetele</a:t>
            </a:r>
            <a:r>
              <a:rPr lang="cs-CZ" kern="100" dirty="0">
                <a:effectLst/>
                <a:ea typeface="Aptos" panose="020B0004020202020204" pitchFamily="34" charset="0"/>
                <a:cs typeface="Times New Roman" panose="02020603050405020304" pitchFamily="18" charset="0"/>
              </a:rPr>
              <a:t>, nebo odmítne-li se účastník bez vážného důvodu zúčastnit prvního setkání s mediátorem nařízeného soudem, nemusí soud výjimečně náhradu nákladů řízení zcela nebo zčásti přiznat.</a:t>
            </a:r>
          </a:p>
          <a:p>
            <a:pPr algn="just"/>
            <a:r>
              <a:rPr lang="cs-CZ" dirty="0">
                <a:effectLst/>
                <a:ea typeface="Times New Roman" panose="02020603050405020304" pitchFamily="18" charset="0"/>
                <a:cs typeface="Times New Roman" panose="02020603050405020304" pitchFamily="18" charset="0"/>
              </a:rPr>
              <a:t>Důvody zvláštního zřetele hodnými vymezil například Nejvyšší soud v usnesení ze dne 29. 08. 2018, </a:t>
            </a:r>
            <a:r>
              <a:rPr lang="cs-CZ" dirty="0" err="1">
                <a:effectLst/>
                <a:ea typeface="Times New Roman" panose="02020603050405020304" pitchFamily="18" charset="0"/>
                <a:cs typeface="Times New Roman" panose="02020603050405020304" pitchFamily="18" charset="0"/>
              </a:rPr>
              <a:t>sp</a:t>
            </a:r>
            <a:r>
              <a:rPr lang="cs-CZ" dirty="0">
                <a:effectLst/>
                <a:ea typeface="Times New Roman" panose="02020603050405020304" pitchFamily="18" charset="0"/>
                <a:cs typeface="Times New Roman" panose="02020603050405020304" pitchFamily="18" charset="0"/>
              </a:rPr>
              <a:t>. zn. 33 </a:t>
            </a:r>
            <a:r>
              <a:rPr lang="cs-CZ" dirty="0" err="1">
                <a:effectLst/>
                <a:ea typeface="Times New Roman" panose="02020603050405020304" pitchFamily="18" charset="0"/>
                <a:cs typeface="Times New Roman" panose="02020603050405020304" pitchFamily="18" charset="0"/>
              </a:rPr>
              <a:t>Cdo</a:t>
            </a:r>
            <a:r>
              <a:rPr lang="cs-CZ" dirty="0">
                <a:effectLst/>
                <a:ea typeface="Times New Roman" panose="02020603050405020304" pitchFamily="18" charset="0"/>
                <a:cs typeface="Times New Roman" panose="02020603050405020304" pitchFamily="18" charset="0"/>
              </a:rPr>
              <a:t> 1529/2015, když uvedl, že: </a:t>
            </a:r>
            <a:r>
              <a:rPr lang="cs-CZ" i="1" dirty="0">
                <a:effectLst/>
                <a:ea typeface="Times New Roman" panose="02020603050405020304" pitchFamily="18" charset="0"/>
                <a:cs typeface="Times New Roman" panose="02020603050405020304" pitchFamily="18" charset="0"/>
              </a:rPr>
              <a:t>„za důvody zvláštního zřetele hodné se považují takové okolnosti, pro které by se jevilo v konkrétním případě nespravedlivým ukládat náhradu nákladů řízení tomu účastníku, který ve věci úspěch neměl, a zároveň by bylo možno spravedlivě požadovat na úspěšném účastníku, aby náklady vynaložené v souvislosti s řízením nesl ze svého (zvažováno může být i jen částečné nepřiznání těchto nákladů). Při zkoumání, zda tu jsou důvody hodné zvláštního zřetele, soud přihlíží v první řadě k majetkovým, sociálním, osobním a dalším poměrům všech účastníků řízení; je třeba přitom vzít na zřetel nejen poměry toho, kdo by měl hradit náklady řízení, ale je nutno také uvážit, jak by se takové rozhodnutí dotklo zejména majetkových poměrů oprávněného účastníka. Významné z hlediska aplikace § 150 o.s.ř. jsou rovněž okolnosti, které vedly k soudnímu uplatnění nároku, postoj účastníků v průběhu řízení a další. Musí jít o takové okolnosti, které mají skutečný vliv na spravedlivost rozhodnutí o náhradě nákladů řízení. Porovnání dopadu uložení povinnosti k náhradě nákladů řízení do majetkových sfér účastníků může mít z hlediska aplikace § 150 o.s.ř. vliv pouze tehdy, přistupují-li ke skutečnosti, že by jejich přiznání přivodilo jednomu účastníku větší újmu, než účastníku druhému, okolnosti další.“</a:t>
            </a:r>
            <a:endParaRPr lang="cs-CZ" dirty="0">
              <a:effectLst/>
              <a:ea typeface="Times New Roman" panose="02020603050405020304" pitchFamily="18" charset="0"/>
              <a:cs typeface="Times New Roman" panose="02020603050405020304" pitchFamily="18" charset="0"/>
            </a:endParaRPr>
          </a:p>
          <a:p>
            <a:pPr algn="just"/>
            <a:r>
              <a:rPr lang="cs-CZ" dirty="0">
                <a:effectLst/>
                <a:ea typeface="Times New Roman" panose="02020603050405020304" pitchFamily="18" charset="0"/>
                <a:cs typeface="Times New Roman" panose="02020603050405020304" pitchFamily="18" charset="0"/>
              </a:rPr>
              <a:t>Z dosavadní konstantní judikatury přitom zároveň vyplývá, že při úvahách o postupu dle </a:t>
            </a:r>
            <a:r>
              <a:rPr lang="cs-CZ" dirty="0" err="1">
                <a:effectLst/>
                <a:ea typeface="Times New Roman" panose="02020603050405020304" pitchFamily="18" charset="0"/>
                <a:cs typeface="Times New Roman" panose="02020603050405020304" pitchFamily="18" charset="0"/>
              </a:rPr>
              <a:t>ust</a:t>
            </a:r>
            <a:r>
              <a:rPr lang="cs-CZ" dirty="0">
                <a:effectLst/>
                <a:ea typeface="Times New Roman" panose="02020603050405020304" pitchFamily="18" charset="0"/>
                <a:cs typeface="Times New Roman" panose="02020603050405020304" pitchFamily="18" charset="0"/>
              </a:rPr>
              <a:t>. § 150 o.s.ř. by měl soud zvažovat veškeré okolnosti případu, a to zcela komplexně ve vztahu k celému řízení (k tomu například srov. nález Ústavního soudu ČR ze dne 05. 01. 2012, </a:t>
            </a:r>
            <a:r>
              <a:rPr lang="cs-CZ" dirty="0" err="1">
                <a:effectLst/>
                <a:ea typeface="Times New Roman" panose="02020603050405020304" pitchFamily="18" charset="0"/>
                <a:cs typeface="Times New Roman" panose="02020603050405020304" pitchFamily="18" charset="0"/>
              </a:rPr>
              <a:t>sp</a:t>
            </a:r>
            <a:r>
              <a:rPr lang="cs-CZ" dirty="0">
                <a:effectLst/>
                <a:ea typeface="Times New Roman" panose="02020603050405020304" pitchFamily="18" charset="0"/>
                <a:cs typeface="Times New Roman" panose="02020603050405020304" pitchFamily="18" charset="0"/>
              </a:rPr>
              <a:t>. zn. II. ÚS 2658/10 či nález Ústavního soudu ČR ze dne 17. 05. 2001, </a:t>
            </a:r>
            <a:r>
              <a:rPr lang="cs-CZ" dirty="0" err="1">
                <a:effectLst/>
                <a:ea typeface="Times New Roman" panose="02020603050405020304" pitchFamily="18" charset="0"/>
                <a:cs typeface="Times New Roman" panose="02020603050405020304" pitchFamily="18" charset="0"/>
              </a:rPr>
              <a:t>sp</a:t>
            </a:r>
            <a:r>
              <a:rPr lang="cs-CZ" dirty="0">
                <a:effectLst/>
                <a:ea typeface="Times New Roman" panose="02020603050405020304" pitchFamily="18" charset="0"/>
                <a:cs typeface="Times New Roman" panose="02020603050405020304" pitchFamily="18" charset="0"/>
              </a:rPr>
              <a:t>. zn. III. ÚS 727/2000). </a:t>
            </a:r>
          </a:p>
          <a:p>
            <a:pPr algn="just">
              <a:lnSpc>
                <a:spcPct val="107000"/>
              </a:lnSpc>
              <a:spcAft>
                <a:spcPts val="800"/>
              </a:spcAft>
            </a:pPr>
            <a:endParaRPr lang="cs-CZ" kern="100" dirty="0">
              <a:effectLst/>
              <a:ea typeface="Aptos" panose="020B0004020202020204" pitchFamily="34" charset="0"/>
              <a:cs typeface="Times New Roman" panose="02020603050405020304" pitchFamily="18" charset="0"/>
            </a:endParaRPr>
          </a:p>
          <a:p>
            <a:pPr marL="0" indent="0" algn="just">
              <a:lnSpc>
                <a:spcPct val="107000"/>
              </a:lnSpc>
              <a:spcAft>
                <a:spcPts val="800"/>
              </a:spcAft>
              <a:buNone/>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07000"/>
              </a:lnSpc>
              <a:spcAft>
                <a:spcPts val="800"/>
              </a:spcAft>
              <a:buNone/>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18323851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03FE0-CEFE-8DA6-CF65-A56176C1C78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A5D418D-6BCC-748A-D96B-3055F0BC52CF}"/>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4B044A73-94EA-DB95-5BD0-BA0C863957DE}"/>
              </a:ext>
            </a:extLst>
          </p:cNvPr>
          <p:cNvSpPr>
            <a:spLocks noGrp="1"/>
          </p:cNvSpPr>
          <p:nvPr>
            <p:ph idx="1"/>
          </p:nvPr>
        </p:nvSpPr>
        <p:spPr>
          <a:xfrm>
            <a:off x="931492" y="1853248"/>
            <a:ext cx="9979495" cy="4459445"/>
          </a:xfrm>
        </p:spPr>
        <p:txBody>
          <a:bodyPr>
            <a:normAutofit/>
          </a:bodyPr>
          <a:lstStyle/>
          <a:p>
            <a:pPr marL="0" indent="0" algn="just">
              <a:lnSpc>
                <a:spcPct val="107000"/>
              </a:lnSpc>
              <a:spcAft>
                <a:spcPts val="800"/>
              </a:spcAft>
              <a:buNone/>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07000"/>
              </a:lnSpc>
              <a:spcAft>
                <a:spcPts val="800"/>
              </a:spcAft>
              <a:buNone/>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cs-CZ" sz="2000" dirty="0"/>
          </a:p>
        </p:txBody>
      </p:sp>
      <p:sp>
        <p:nvSpPr>
          <p:cNvPr id="5" name="TextovéPole 4">
            <a:extLst>
              <a:ext uri="{FF2B5EF4-FFF2-40B4-BE49-F238E27FC236}">
                <a16:creationId xmlns:a16="http://schemas.microsoft.com/office/drawing/2014/main" id="{8DE1324E-B1FA-19F0-760B-CADC8E9C36DD}"/>
              </a:ext>
            </a:extLst>
          </p:cNvPr>
          <p:cNvSpPr txBox="1"/>
          <p:nvPr/>
        </p:nvSpPr>
        <p:spPr>
          <a:xfrm>
            <a:off x="1179320" y="2162086"/>
            <a:ext cx="7966816" cy="3159839"/>
          </a:xfrm>
          <a:prstGeom prst="rect">
            <a:avLst/>
          </a:prstGeom>
          <a:noFill/>
        </p:spPr>
        <p:txBody>
          <a:bodyPr wrap="square">
            <a:spAutoFit/>
          </a:bodyPr>
          <a:lstStyle/>
          <a:p>
            <a:pPr algn="just">
              <a:lnSpc>
                <a:spcPct val="107000"/>
              </a:lnSpc>
              <a:spcAft>
                <a:spcPts val="800"/>
              </a:spcAft>
            </a:pPr>
            <a:r>
              <a:rPr lang="cs-CZ" sz="1800" b="1" kern="100" dirty="0">
                <a:effectLst/>
                <a:latin typeface="+mj-lt"/>
                <a:ea typeface="Aptos" panose="020B0004020202020204" pitchFamily="34" charset="0"/>
                <a:cs typeface="Times New Roman" panose="02020603050405020304" pitchFamily="18" charset="0"/>
              </a:rPr>
              <a:t>Separace nákladů řízení</a:t>
            </a:r>
          </a:p>
          <a:p>
            <a:pPr algn="just">
              <a:lnSpc>
                <a:spcPct val="107000"/>
              </a:lnSpc>
              <a:spcAft>
                <a:spcPts val="800"/>
              </a:spcAft>
            </a:pPr>
            <a:endParaRPr lang="cs-CZ" kern="100" dirty="0">
              <a:latin typeface="+mj-lt"/>
              <a:ea typeface="Aptos" panose="020B0004020202020204" pitchFamily="34" charset="0"/>
              <a:cs typeface="Times New Roman" panose="02020603050405020304" pitchFamily="18" charset="0"/>
            </a:endParaRPr>
          </a:p>
          <a:p>
            <a:pPr algn="just">
              <a:lnSpc>
                <a:spcPct val="107000"/>
              </a:lnSpc>
              <a:spcAft>
                <a:spcPts val="800"/>
              </a:spcAft>
            </a:pPr>
            <a:r>
              <a:rPr lang="cs-CZ" sz="1800" kern="100" dirty="0">
                <a:effectLst/>
                <a:latin typeface="+mj-lt"/>
                <a:ea typeface="Aptos" panose="020B0004020202020204" pitchFamily="34" charset="0"/>
                <a:cs typeface="Times New Roman" panose="02020603050405020304" pitchFamily="18" charset="0"/>
              </a:rPr>
              <a:t>Účastníku nebo jeho zástupci může soud uložit, aby hradili náklady řízení, které by jinak nebyly vznikly, jestliže je způsobili svým zaviněním nebo jestliže tyto náklady vznikly náhodou, která se jim přihodila.</a:t>
            </a:r>
            <a:endParaRPr lang="cs-CZ" sz="1600" kern="100" dirty="0">
              <a:effectLst/>
              <a:latin typeface="+mj-lt"/>
              <a:ea typeface="Aptos" panose="020B0004020202020204" pitchFamily="34" charset="0"/>
              <a:cs typeface="Times New Roman" panose="02020603050405020304" pitchFamily="18" charset="0"/>
            </a:endParaRPr>
          </a:p>
          <a:p>
            <a:pPr algn="just">
              <a:lnSpc>
                <a:spcPct val="107000"/>
              </a:lnSpc>
              <a:spcAft>
                <a:spcPts val="800"/>
              </a:spcAft>
            </a:pPr>
            <a:r>
              <a:rPr lang="cs-CZ" sz="1800" kern="100" dirty="0">
                <a:effectLst/>
                <a:latin typeface="+mj-lt"/>
                <a:ea typeface="Aptos" panose="020B0004020202020204" pitchFamily="34" charset="0"/>
                <a:cs typeface="Times New Roman" panose="02020603050405020304" pitchFamily="18" charset="0"/>
              </a:rPr>
              <a:t>Soud může uložit svědkům, znalcům, tlumočníkům nebo těm, kteří při dokazování měli nějakou povinnost, jestliže zavinili náklady řízení, které by jinak nebyly vznikly, aby je nahradili účastníkům.</a:t>
            </a:r>
            <a:endParaRPr lang="cs-CZ" sz="1600" kern="100" dirty="0">
              <a:effectLst/>
              <a:latin typeface="+mj-lt"/>
              <a:ea typeface="Aptos" panose="020B0004020202020204" pitchFamily="34" charset="0"/>
              <a:cs typeface="Times New Roman" panose="02020603050405020304" pitchFamily="18" charset="0"/>
            </a:endParaRPr>
          </a:p>
          <a:p>
            <a:pPr algn="just">
              <a:lnSpc>
                <a:spcPct val="107000"/>
              </a:lnSpc>
              <a:spcAft>
                <a:spcPts val="800"/>
              </a:spcAft>
            </a:pPr>
            <a:r>
              <a:rPr lang="cs-CZ" sz="1800" kern="100" dirty="0">
                <a:effectLst/>
                <a:latin typeface="+mj-lt"/>
                <a:ea typeface="Aptos" panose="020B0004020202020204" pitchFamily="34" charset="0"/>
                <a:cs typeface="Times New Roman" panose="02020603050405020304" pitchFamily="18" charset="0"/>
              </a:rPr>
              <a:t> </a:t>
            </a:r>
            <a:endParaRPr lang="cs-CZ" sz="16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602416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p:cNvSpPr>
            <a:spLocks noGrp="1"/>
          </p:cNvSpPr>
          <p:nvPr>
            <p:ph idx="1"/>
          </p:nvPr>
        </p:nvSpPr>
        <p:spPr>
          <a:xfrm>
            <a:off x="1103312" y="2763520"/>
            <a:ext cx="8946541" cy="3484879"/>
          </a:xfrm>
        </p:spPr>
        <p:txBody>
          <a:bodyPr>
            <a:normAutofit/>
          </a:bodyPr>
          <a:lstStyle/>
          <a:p>
            <a:r>
              <a:rPr lang="cs-CZ" dirty="0"/>
              <a:t>ODVOLÁNÍ</a:t>
            </a:r>
          </a:p>
          <a:p>
            <a:pPr lvl="1"/>
            <a:r>
              <a:rPr lang="cs-CZ" sz="2000" dirty="0"/>
              <a:t>do 15-ti dnů od doručení</a:t>
            </a:r>
          </a:p>
          <a:p>
            <a:pPr lvl="1"/>
            <a:r>
              <a:rPr lang="cs-CZ" sz="2000" dirty="0"/>
              <a:t>žádost o prominutí zmeškání lhůty - § 204</a:t>
            </a:r>
          </a:p>
          <a:p>
            <a:pPr lvl="1"/>
            <a:r>
              <a:rPr lang="cs-CZ" sz="2000" dirty="0"/>
              <a:t>opožděně podané soud odmítne usnesením</a:t>
            </a:r>
          </a:p>
        </p:txBody>
      </p:sp>
    </p:spTree>
    <p:extLst>
      <p:ext uri="{BB962C8B-B14F-4D97-AF65-F5344CB8AC3E}">
        <p14:creationId xmlns:p14="http://schemas.microsoft.com/office/powerpoint/2010/main" val="277268289"/>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B7C7C-C455-9563-3430-F4C0FE5FCF5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9A48D20-FF42-BC95-B7E0-8FFF12CF93CD}"/>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3F51ADCA-B776-DD2C-4FCB-E7AB22576274}"/>
              </a:ext>
            </a:extLst>
          </p:cNvPr>
          <p:cNvSpPr>
            <a:spLocks noGrp="1"/>
          </p:cNvSpPr>
          <p:nvPr>
            <p:ph idx="1"/>
          </p:nvPr>
        </p:nvSpPr>
        <p:spPr>
          <a:xfrm>
            <a:off x="940038" y="1537053"/>
            <a:ext cx="9979495" cy="4459445"/>
          </a:xfrm>
        </p:spPr>
        <p:txBody>
          <a:bodyPr>
            <a:normAutofit/>
          </a:bodyPr>
          <a:lstStyle/>
          <a:p>
            <a:pPr marL="0" indent="0" algn="just">
              <a:lnSpc>
                <a:spcPct val="107000"/>
              </a:lnSpc>
              <a:spcAft>
                <a:spcPts val="800"/>
              </a:spcAft>
              <a:buNone/>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07000"/>
              </a:lnSpc>
              <a:spcAft>
                <a:spcPts val="800"/>
              </a:spcAft>
              <a:buNone/>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cs-CZ" sz="2000" dirty="0"/>
          </a:p>
        </p:txBody>
      </p:sp>
      <p:sp>
        <p:nvSpPr>
          <p:cNvPr id="5" name="TextovéPole 4">
            <a:extLst>
              <a:ext uri="{FF2B5EF4-FFF2-40B4-BE49-F238E27FC236}">
                <a16:creationId xmlns:a16="http://schemas.microsoft.com/office/drawing/2014/main" id="{004EA44D-F12C-40E6-2A5B-CF6152B78887}"/>
              </a:ext>
            </a:extLst>
          </p:cNvPr>
          <p:cNvSpPr txBox="1"/>
          <p:nvPr/>
        </p:nvSpPr>
        <p:spPr>
          <a:xfrm>
            <a:off x="1222097" y="1656749"/>
            <a:ext cx="7966816" cy="5332807"/>
          </a:xfrm>
          <a:prstGeom prst="rect">
            <a:avLst/>
          </a:prstGeom>
          <a:noFill/>
        </p:spPr>
        <p:txBody>
          <a:bodyPr wrap="square">
            <a:spAutoFit/>
          </a:bodyPr>
          <a:lstStyle/>
          <a:p>
            <a:pPr>
              <a:spcAft>
                <a:spcPts val="800"/>
              </a:spcAft>
            </a:pPr>
            <a:r>
              <a:rPr lang="cs-CZ" sz="1400" b="1" kern="100" dirty="0">
                <a:effectLst/>
                <a:latin typeface="+mj-lt"/>
                <a:ea typeface="Aptos" panose="020B0004020202020204" pitchFamily="34" charset="0"/>
                <a:cs typeface="Times New Roman" panose="02020603050405020304" pitchFamily="18" charset="0"/>
              </a:rPr>
              <a:t>Odvolání není přípustné proti usnesení, jímž</a:t>
            </a:r>
          </a:p>
          <a:p>
            <a:pPr>
              <a:spcAft>
                <a:spcPts val="800"/>
              </a:spcAft>
            </a:pPr>
            <a:r>
              <a:rPr lang="cs-CZ" sz="1400" b="1" kern="100" dirty="0">
                <a:effectLst/>
                <a:latin typeface="+mj-lt"/>
                <a:ea typeface="Aptos" panose="020B0004020202020204" pitchFamily="34" charset="0"/>
                <a:cs typeface="Times New Roman" panose="02020603050405020304" pitchFamily="18" charset="0"/>
              </a:rPr>
              <a:t>a) se upravuje vedení řízení,</a:t>
            </a:r>
          </a:p>
          <a:p>
            <a:pPr>
              <a:spcAft>
                <a:spcPts val="800"/>
              </a:spcAft>
            </a:pPr>
            <a:r>
              <a:rPr lang="cs-CZ" sz="1400" b="1" kern="100" dirty="0">
                <a:effectLst/>
                <a:latin typeface="+mj-lt"/>
                <a:ea typeface="Aptos" panose="020B0004020202020204" pitchFamily="34" charset="0"/>
                <a:cs typeface="Times New Roman" panose="02020603050405020304" pitchFamily="18" charset="0"/>
              </a:rPr>
              <a:t>b) byl účastník vyzván, aby neúplné, nesrozumitelné nebo neurčité podání doplnil nebo opravil,</a:t>
            </a:r>
          </a:p>
          <a:p>
            <a:pPr>
              <a:spcAft>
                <a:spcPts val="800"/>
              </a:spcAft>
            </a:pPr>
            <a:r>
              <a:rPr lang="cs-CZ" sz="1400" b="1" kern="100" dirty="0">
                <a:effectLst/>
                <a:latin typeface="+mj-lt"/>
                <a:ea typeface="Aptos" panose="020B0004020202020204" pitchFamily="34" charset="0"/>
                <a:cs typeface="Times New Roman" panose="02020603050405020304" pitchFamily="18" charset="0"/>
              </a:rPr>
              <a:t>c) bylo prominuto zmeškání lhůty,</a:t>
            </a:r>
          </a:p>
          <a:p>
            <a:pPr>
              <a:spcAft>
                <a:spcPts val="800"/>
              </a:spcAft>
            </a:pPr>
            <a:r>
              <a:rPr lang="cs-CZ" sz="1400" b="1" kern="100" dirty="0">
                <a:effectLst/>
                <a:latin typeface="+mj-lt"/>
                <a:ea typeface="Aptos" panose="020B0004020202020204" pitchFamily="34" charset="0"/>
                <a:cs typeface="Times New Roman" panose="02020603050405020304" pitchFamily="18" charset="0"/>
              </a:rPr>
              <a:t>d) byla nebo nebyla připuštěna změna návrhu,</a:t>
            </a:r>
          </a:p>
          <a:p>
            <a:pPr>
              <a:spcAft>
                <a:spcPts val="800"/>
              </a:spcAft>
            </a:pPr>
            <a:r>
              <a:rPr lang="cs-CZ" sz="1400" b="1" kern="100" dirty="0">
                <a:effectLst/>
                <a:latin typeface="+mj-lt"/>
                <a:ea typeface="Aptos" panose="020B0004020202020204" pitchFamily="34" charset="0"/>
                <a:cs typeface="Times New Roman" panose="02020603050405020304" pitchFamily="18" charset="0"/>
              </a:rPr>
              <a:t>e) bylo rozhodnuto o svědečném nebo obdobných nárocích,</a:t>
            </a:r>
          </a:p>
          <a:p>
            <a:pPr>
              <a:spcAft>
                <a:spcPts val="800"/>
              </a:spcAft>
            </a:pPr>
            <a:r>
              <a:rPr lang="cs-CZ" sz="1400" b="1" kern="100" dirty="0">
                <a:effectLst/>
                <a:latin typeface="+mj-lt"/>
                <a:ea typeface="Aptos" panose="020B0004020202020204" pitchFamily="34" charset="0"/>
                <a:cs typeface="Times New Roman" panose="02020603050405020304" pitchFamily="18" charset="0"/>
              </a:rPr>
              <a:t>f) byl schválen smír,</a:t>
            </a:r>
          </a:p>
          <a:p>
            <a:pPr>
              <a:spcAft>
                <a:spcPts val="800"/>
              </a:spcAft>
            </a:pPr>
            <a:r>
              <a:rPr lang="cs-CZ" sz="1400" b="1" kern="100" dirty="0">
                <a:effectLst/>
                <a:latin typeface="+mj-lt"/>
                <a:ea typeface="Aptos" panose="020B0004020202020204" pitchFamily="34" charset="0"/>
                <a:cs typeface="Times New Roman" panose="02020603050405020304" pitchFamily="18" charset="0"/>
              </a:rPr>
              <a:t>g) byl zamítnut návrh na přerušení řízení podle </a:t>
            </a:r>
            <a:r>
              <a:rPr lang="cs-CZ" sz="1400" b="1" strike="noStrike" kern="100" dirty="0">
                <a:effectLst/>
                <a:latin typeface="+mj-l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109</a:t>
            </a:r>
            <a:r>
              <a:rPr lang="cs-CZ" sz="1400" b="1" kern="100" dirty="0">
                <a:effectLst/>
                <a:latin typeface="+mj-lt"/>
                <a:ea typeface="Aptos" panose="020B0004020202020204" pitchFamily="34" charset="0"/>
                <a:cs typeface="Times New Roman" panose="02020603050405020304" pitchFamily="18" charset="0"/>
              </a:rPr>
              <a:t> nebo podle </a:t>
            </a:r>
            <a:r>
              <a:rPr lang="cs-CZ" sz="1400" b="1" strike="noStrike" kern="100" dirty="0">
                <a:effectLst/>
                <a:latin typeface="+mj-l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110</a:t>
            </a:r>
            <a:r>
              <a:rPr lang="cs-CZ" sz="1400" b="1" kern="100" dirty="0">
                <a:effectLst/>
                <a:latin typeface="+mj-lt"/>
                <a:ea typeface="Aptos" panose="020B0004020202020204" pitchFamily="34" charset="0"/>
                <a:cs typeface="Times New Roman" panose="02020603050405020304" pitchFamily="18" charset="0"/>
              </a:rPr>
              <a:t>,</a:t>
            </a:r>
          </a:p>
          <a:p>
            <a:pPr>
              <a:spcAft>
                <a:spcPts val="800"/>
              </a:spcAft>
            </a:pPr>
            <a:r>
              <a:rPr lang="cs-CZ" sz="1400" b="1" kern="100" dirty="0">
                <a:effectLst/>
                <a:latin typeface="+mj-lt"/>
                <a:ea typeface="Aptos" panose="020B0004020202020204" pitchFamily="34" charset="0"/>
                <a:cs typeface="Times New Roman" panose="02020603050405020304" pitchFamily="18" charset="0"/>
              </a:rPr>
              <a:t>h) byl žalovaný vyzván, aby se ve věci písemně vyjádřil (</a:t>
            </a:r>
            <a:r>
              <a:rPr lang="cs-CZ" sz="1400" b="1" strike="noStrike" kern="100" dirty="0">
                <a:effectLst/>
                <a:latin typeface="+mj-l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cs-CZ" sz="1400" b="1" strike="noStrike" kern="100" dirty="0" err="1">
                <a:effectLst/>
                <a:latin typeface="+mj-l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114b</a:t>
            </a:r>
            <a:r>
              <a:rPr lang="cs-CZ" sz="1400" b="1" kern="100" dirty="0">
                <a:effectLst/>
                <a:latin typeface="+mj-lt"/>
                <a:ea typeface="Aptos" panose="020B0004020202020204" pitchFamily="34" charset="0"/>
                <a:cs typeface="Times New Roman" panose="02020603050405020304" pitchFamily="18" charset="0"/>
              </a:rPr>
              <a:t>),</a:t>
            </a:r>
          </a:p>
          <a:p>
            <a:pPr>
              <a:spcAft>
                <a:spcPts val="800"/>
              </a:spcAft>
            </a:pPr>
            <a:r>
              <a:rPr lang="cs-CZ" sz="1400" b="1" kern="100" dirty="0">
                <a:effectLst/>
                <a:latin typeface="+mj-lt"/>
                <a:ea typeface="Aptos" panose="020B0004020202020204" pitchFamily="34" charset="0"/>
                <a:cs typeface="Times New Roman" panose="02020603050405020304" pitchFamily="18" charset="0"/>
              </a:rPr>
              <a:t>i) bylo opraveno rozhodnutí, netýká-li se oprava výroku rozhodnutí,</a:t>
            </a:r>
          </a:p>
          <a:p>
            <a:pPr>
              <a:spcAft>
                <a:spcPts val="800"/>
              </a:spcAft>
            </a:pPr>
            <a:r>
              <a:rPr lang="cs-CZ" sz="1400" b="1" kern="100" dirty="0">
                <a:effectLst/>
                <a:latin typeface="+mj-lt"/>
                <a:ea typeface="Aptos" panose="020B0004020202020204" pitchFamily="34" charset="0"/>
                <a:cs typeface="Times New Roman" panose="02020603050405020304" pitchFamily="18" charset="0"/>
              </a:rPr>
              <a:t>j) bylo rozhodnuto, že doručení je neúčinné (</a:t>
            </a:r>
            <a:r>
              <a:rPr lang="cs-CZ" sz="1400" b="1" strike="noStrike" kern="100" dirty="0">
                <a:effectLst/>
                <a:latin typeface="+mj-lt"/>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cs-CZ" sz="1400" b="1" strike="noStrike" kern="100" dirty="0" err="1">
                <a:effectLst/>
                <a:latin typeface="+mj-lt"/>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50d</a:t>
            </a:r>
            <a:r>
              <a:rPr lang="cs-CZ" sz="1400" b="1" kern="100" dirty="0">
                <a:effectLst/>
                <a:latin typeface="+mj-lt"/>
                <a:ea typeface="Aptos" panose="020B0004020202020204" pitchFamily="34" charset="0"/>
                <a:cs typeface="Times New Roman" panose="02020603050405020304" pitchFamily="18" charset="0"/>
              </a:rPr>
              <a:t>),</a:t>
            </a:r>
          </a:p>
          <a:p>
            <a:pPr>
              <a:spcAft>
                <a:spcPts val="800"/>
              </a:spcAft>
            </a:pPr>
            <a:r>
              <a:rPr lang="cs-CZ" sz="1400" b="1" kern="100" dirty="0">
                <a:effectLst/>
                <a:latin typeface="+mj-lt"/>
                <a:ea typeface="Aptos" panose="020B0004020202020204" pitchFamily="34" charset="0"/>
                <a:cs typeface="Times New Roman" panose="02020603050405020304" pitchFamily="18" charset="0"/>
              </a:rPr>
              <a:t>k) byla uložena povinnost složit zálohu na náklady důkazu,</a:t>
            </a:r>
          </a:p>
          <a:p>
            <a:pPr>
              <a:spcAft>
                <a:spcPts val="800"/>
              </a:spcAft>
            </a:pPr>
            <a:r>
              <a:rPr lang="cs-CZ" sz="1400" b="1" kern="100" dirty="0">
                <a:effectLst/>
                <a:latin typeface="+mj-lt"/>
                <a:ea typeface="Aptos" panose="020B0004020202020204" pitchFamily="34" charset="0"/>
                <a:cs typeface="Times New Roman" panose="02020603050405020304" pitchFamily="18" charset="0"/>
              </a:rPr>
              <a:t>l) bylo vyhověno návrhu na přezkum evropského platebního rozkazu,</a:t>
            </a:r>
          </a:p>
          <a:p>
            <a:pPr>
              <a:spcAft>
                <a:spcPts val="800"/>
              </a:spcAft>
            </a:pPr>
            <a:r>
              <a:rPr lang="cs-CZ" sz="1400" b="1" kern="100" dirty="0">
                <a:effectLst/>
                <a:latin typeface="+mj-lt"/>
                <a:ea typeface="Aptos" panose="020B0004020202020204" pitchFamily="34" charset="0"/>
                <a:cs typeface="Times New Roman" panose="02020603050405020304" pitchFamily="18" charset="0"/>
              </a:rPr>
              <a:t>m) bylo nařízeno první setkání s mediátorem podle </a:t>
            </a:r>
            <a:r>
              <a:rPr lang="cs-CZ" sz="1400" b="1" u="none" strike="noStrike" kern="100" dirty="0">
                <a:effectLst/>
                <a:latin typeface="+mj-lt"/>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 100 odst. 2</a:t>
            </a:r>
            <a:r>
              <a:rPr lang="cs-CZ" sz="1400" b="1" kern="100" dirty="0">
                <a:effectLst/>
                <a:latin typeface="+mj-lt"/>
                <a:ea typeface="Aptos" panose="020B0004020202020204" pitchFamily="34" charset="0"/>
                <a:cs typeface="Times New Roman" panose="02020603050405020304" pitchFamily="18" charset="0"/>
              </a:rPr>
              <a:t>,</a:t>
            </a:r>
          </a:p>
          <a:p>
            <a:pPr>
              <a:spcAft>
                <a:spcPts val="800"/>
              </a:spcAft>
            </a:pPr>
            <a:r>
              <a:rPr lang="cs-CZ" sz="1400" b="1" kern="100" dirty="0">
                <a:effectLst/>
                <a:latin typeface="+mj-lt"/>
                <a:ea typeface="Aptos" panose="020B0004020202020204" pitchFamily="34" charset="0"/>
                <a:cs typeface="Times New Roman" panose="02020603050405020304" pitchFamily="18" charset="0"/>
              </a:rPr>
              <a:t>n) byl zrušen platební rozkaz podle </a:t>
            </a:r>
            <a:r>
              <a:rPr lang="cs-CZ" sz="1400" b="1" u="none" strike="noStrike" kern="100" dirty="0">
                <a:effectLst/>
                <a:latin typeface="+mj-l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 173 odst. 2</a:t>
            </a:r>
            <a:r>
              <a:rPr lang="cs-CZ" sz="1400" b="1" kern="100" dirty="0">
                <a:effectLst/>
                <a:latin typeface="+mj-lt"/>
                <a:ea typeface="Aptos" panose="020B0004020202020204" pitchFamily="34" charset="0"/>
                <a:cs typeface="Times New Roman" panose="02020603050405020304" pitchFamily="18" charset="0"/>
              </a:rPr>
              <a:t>.</a:t>
            </a:r>
          </a:p>
          <a:p>
            <a:pPr algn="just">
              <a:lnSpc>
                <a:spcPct val="107000"/>
              </a:lnSpc>
              <a:spcAft>
                <a:spcPts val="800"/>
              </a:spcAft>
            </a:pPr>
            <a:endParaRPr lang="cs-CZ"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942829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E9E8E-7603-D20D-EDC0-5B737EF878B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EB92CFA-9724-4BEB-743D-32B77027E17C}"/>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0826023B-0558-DC1B-C606-4BC0856AC8E8}"/>
              </a:ext>
            </a:extLst>
          </p:cNvPr>
          <p:cNvSpPr>
            <a:spLocks noGrp="1"/>
          </p:cNvSpPr>
          <p:nvPr>
            <p:ph idx="1"/>
          </p:nvPr>
        </p:nvSpPr>
        <p:spPr>
          <a:xfrm>
            <a:off x="931492" y="1853248"/>
            <a:ext cx="9979495" cy="4459445"/>
          </a:xfrm>
        </p:spPr>
        <p:txBody>
          <a:bodyPr>
            <a:normAutofit/>
          </a:bodyPr>
          <a:lstStyle/>
          <a:p>
            <a:pPr marL="0" indent="0" algn="just">
              <a:lnSpc>
                <a:spcPct val="107000"/>
              </a:lnSpc>
              <a:spcAft>
                <a:spcPts val="800"/>
              </a:spcAft>
              <a:buNone/>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cs-CZ" sz="1800" kern="100" dirty="0">
                <a:effectLst/>
                <a:ea typeface="Aptos" panose="020B0004020202020204" pitchFamily="34" charset="0"/>
                <a:cs typeface="Times New Roman" panose="02020603050405020304" pitchFamily="18" charset="0"/>
              </a:rPr>
              <a:t>Odvolání není přípustné proti rozsudku vydanému v řízení, jehož předmětem bylo v době vydání rozsudku peněžité plnění nepřevyšující 10 000 Kč </a:t>
            </a:r>
            <a:r>
              <a:rPr lang="cs-CZ" sz="1800" b="1" kern="100" dirty="0">
                <a:effectLst/>
                <a:ea typeface="Aptos" panose="020B0004020202020204" pitchFamily="34" charset="0"/>
                <a:cs typeface="Times New Roman" panose="02020603050405020304" pitchFamily="18" charset="0"/>
              </a:rPr>
              <a:t>(bagatelní věc)</a:t>
            </a:r>
            <a:r>
              <a:rPr lang="cs-CZ" sz="1800" kern="100" dirty="0">
                <a:effectLst/>
                <a:ea typeface="Aptos" panose="020B0004020202020204" pitchFamily="34" charset="0"/>
                <a:cs typeface="Times New Roman" panose="02020603050405020304" pitchFamily="18" charset="0"/>
              </a:rPr>
              <a:t>, k příslušenství pohledávky se přitom nepřihlíží; to neplatí u rozsudku pro uznání a u rozsudku pro zmeškání.</a:t>
            </a:r>
          </a:p>
          <a:p>
            <a:pPr>
              <a:lnSpc>
                <a:spcPct val="107000"/>
              </a:lnSpc>
              <a:spcAft>
                <a:spcPts val="800"/>
              </a:spcAft>
            </a:pPr>
            <a:r>
              <a:rPr lang="cs-CZ" sz="1800" kern="100" dirty="0">
                <a:effectLst/>
                <a:ea typeface="Aptos" panose="020B0004020202020204" pitchFamily="34" charset="0"/>
                <a:cs typeface="Times New Roman" panose="02020603050405020304" pitchFamily="18" charset="0"/>
              </a:rPr>
              <a:t>Odvolání jen proti důvodům rozhodnutí není přípustné.</a:t>
            </a:r>
          </a:p>
          <a:p>
            <a:pPr marL="0" indent="0">
              <a:lnSpc>
                <a:spcPct val="107000"/>
              </a:lnSpc>
              <a:spcAft>
                <a:spcPts val="800"/>
              </a:spcAft>
              <a:buNone/>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lgn="just">
              <a:lnSpc>
                <a:spcPct val="107000"/>
              </a:lnSpc>
              <a:spcAft>
                <a:spcPts val="800"/>
              </a:spcAft>
              <a:buNone/>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37525504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F8632-68C1-7090-754E-069495659FE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1A42604-8CA1-4915-EA84-DAB41E94C539}"/>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58C5F4AB-414F-2380-CCD7-11848AE5ADBF}"/>
              </a:ext>
            </a:extLst>
          </p:cNvPr>
          <p:cNvSpPr>
            <a:spLocks noGrp="1"/>
          </p:cNvSpPr>
          <p:nvPr>
            <p:ph idx="1"/>
          </p:nvPr>
        </p:nvSpPr>
        <p:spPr>
          <a:xfrm>
            <a:off x="931492" y="1853248"/>
            <a:ext cx="9979495" cy="4459445"/>
          </a:xfrm>
        </p:spPr>
        <p:txBody>
          <a:bodyPr>
            <a:normAutofit/>
          </a:bodyPr>
          <a:lstStyle/>
          <a:p>
            <a:pPr marL="0" indent="0">
              <a:lnSpc>
                <a:spcPct val="107000"/>
              </a:lnSpc>
              <a:spcAft>
                <a:spcPts val="800"/>
              </a:spcAft>
              <a:buNone/>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cs-CZ" sz="2000" dirty="0"/>
          </a:p>
        </p:txBody>
      </p:sp>
      <p:sp>
        <p:nvSpPr>
          <p:cNvPr id="5" name="TextovéPole 4">
            <a:extLst>
              <a:ext uri="{FF2B5EF4-FFF2-40B4-BE49-F238E27FC236}">
                <a16:creationId xmlns:a16="http://schemas.microsoft.com/office/drawing/2014/main" id="{CCC2A055-4D53-5AFD-67E3-2A2AE1807AD4}"/>
              </a:ext>
            </a:extLst>
          </p:cNvPr>
          <p:cNvSpPr txBox="1"/>
          <p:nvPr/>
        </p:nvSpPr>
        <p:spPr>
          <a:xfrm>
            <a:off x="1334775" y="1552717"/>
            <a:ext cx="6097424" cy="5130507"/>
          </a:xfrm>
          <a:prstGeom prst="rect">
            <a:avLst/>
          </a:prstGeom>
          <a:noFill/>
        </p:spPr>
        <p:txBody>
          <a:bodyPr wrap="square">
            <a:spAutoFit/>
          </a:bodyPr>
          <a:lstStyle/>
          <a:p>
            <a:pPr>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 </a:t>
            </a:r>
          </a:p>
          <a:p>
            <a:pPr algn="just">
              <a:lnSpc>
                <a:spcPct val="107000"/>
              </a:lnSpc>
              <a:spcAft>
                <a:spcPts val="800"/>
              </a:spcAft>
            </a:pPr>
            <a:r>
              <a:rPr lang="cs-CZ" sz="1800" kern="100" dirty="0">
                <a:effectLst/>
                <a:latin typeface="+mj-lt"/>
                <a:ea typeface="Aptos" panose="020B0004020202020204" pitchFamily="34" charset="0"/>
                <a:cs typeface="Times New Roman" panose="02020603050405020304" pitchFamily="18" charset="0"/>
              </a:rPr>
              <a:t>V odvolání musí být vedle obecných náležitostí uvedeno, proti kterému rozhodnutí směřuje, v jakém rozsahu se napadá, v čem je spatřována nesprávnost tohoto rozhodnutí nebo postupu soudu (odvolací důvod) a čeho se odvolatel domáhá (odvolací návrh).</a:t>
            </a:r>
          </a:p>
          <a:p>
            <a:pPr algn="just">
              <a:lnSpc>
                <a:spcPct val="107000"/>
              </a:lnSpc>
              <a:spcAft>
                <a:spcPts val="800"/>
              </a:spcAft>
            </a:pPr>
            <a:endParaRPr lang="cs-CZ" sz="1800" kern="100" dirty="0">
              <a:effectLst/>
              <a:latin typeface="+mj-lt"/>
              <a:ea typeface="Aptos" panose="020B0004020202020204" pitchFamily="34" charset="0"/>
              <a:cs typeface="Times New Roman" panose="02020603050405020304" pitchFamily="18" charset="0"/>
            </a:endParaRPr>
          </a:p>
          <a:p>
            <a:pPr algn="just">
              <a:lnSpc>
                <a:spcPct val="107000"/>
              </a:lnSpc>
              <a:spcAft>
                <a:spcPts val="800"/>
              </a:spcAft>
            </a:pPr>
            <a:r>
              <a:rPr lang="cs-CZ" sz="1800" kern="100" dirty="0">
                <a:effectLst/>
                <a:latin typeface="+mj-lt"/>
                <a:ea typeface="Aptos" panose="020B0004020202020204" pitchFamily="34" charset="0"/>
                <a:cs typeface="Times New Roman" panose="02020603050405020304" pitchFamily="18" charset="0"/>
              </a:rPr>
              <a:t>Odvolatel může bez souhlasu soudu </a:t>
            </a:r>
            <a:r>
              <a:rPr lang="cs-CZ" sz="1800" b="1" kern="100" dirty="0">
                <a:effectLst/>
                <a:latin typeface="+mj-lt"/>
                <a:ea typeface="Aptos" panose="020B0004020202020204" pitchFamily="34" charset="0"/>
                <a:cs typeface="Times New Roman" panose="02020603050405020304" pitchFamily="18" charset="0"/>
              </a:rPr>
              <a:t>měnit</a:t>
            </a:r>
            <a:r>
              <a:rPr lang="cs-CZ" sz="1800" kern="100" dirty="0">
                <a:effectLst/>
                <a:latin typeface="+mj-lt"/>
                <a:ea typeface="Aptos" panose="020B0004020202020204" pitchFamily="34" charset="0"/>
                <a:cs typeface="Times New Roman" panose="02020603050405020304" pitchFamily="18" charset="0"/>
              </a:rPr>
              <a:t> odvolací </a:t>
            </a:r>
            <a:r>
              <a:rPr lang="cs-CZ" sz="1800" b="1" kern="100" dirty="0">
                <a:effectLst/>
                <a:latin typeface="+mj-lt"/>
                <a:ea typeface="Aptos" panose="020B0004020202020204" pitchFamily="34" charset="0"/>
                <a:cs typeface="Times New Roman" panose="02020603050405020304" pitchFamily="18" charset="0"/>
              </a:rPr>
              <a:t>návrhy a odvolací důvody i po uplynutí lhůty k odvolání.</a:t>
            </a:r>
          </a:p>
          <a:p>
            <a:pPr algn="just">
              <a:lnSpc>
                <a:spcPct val="107000"/>
              </a:lnSpc>
              <a:spcAft>
                <a:spcPts val="800"/>
              </a:spcAft>
            </a:pPr>
            <a:endParaRPr lang="cs-CZ" sz="1800" kern="100" dirty="0">
              <a:effectLst/>
              <a:latin typeface="+mj-lt"/>
              <a:ea typeface="Aptos" panose="020B0004020202020204" pitchFamily="34" charset="0"/>
              <a:cs typeface="Times New Roman" panose="02020603050405020304" pitchFamily="18" charset="0"/>
            </a:endParaRPr>
          </a:p>
          <a:p>
            <a:pPr algn="just">
              <a:lnSpc>
                <a:spcPct val="107000"/>
              </a:lnSpc>
              <a:spcAft>
                <a:spcPts val="800"/>
              </a:spcAft>
            </a:pPr>
            <a:r>
              <a:rPr lang="cs-CZ" sz="1800" b="1" kern="100" dirty="0">
                <a:effectLst/>
                <a:latin typeface="+mj-lt"/>
                <a:ea typeface="Aptos" panose="020B0004020202020204" pitchFamily="34" charset="0"/>
                <a:cs typeface="Times New Roman" panose="02020603050405020304" pitchFamily="18" charset="0"/>
              </a:rPr>
              <a:t>Rozsah, </a:t>
            </a:r>
            <a:r>
              <a:rPr lang="cs-CZ" sz="1800" kern="100" dirty="0">
                <a:effectLst/>
                <a:latin typeface="+mj-lt"/>
                <a:ea typeface="Aptos" panose="020B0004020202020204" pitchFamily="34" charset="0"/>
                <a:cs typeface="Times New Roman" panose="02020603050405020304" pitchFamily="18" charset="0"/>
              </a:rPr>
              <a:t>v jakém se rozhodnutí napadá, může odvolatel měnit </a:t>
            </a:r>
            <a:r>
              <a:rPr lang="cs-CZ" sz="1800" b="1" kern="100" dirty="0">
                <a:effectLst/>
                <a:latin typeface="+mj-lt"/>
                <a:ea typeface="Aptos" panose="020B0004020202020204" pitchFamily="34" charset="0"/>
                <a:cs typeface="Times New Roman" panose="02020603050405020304" pitchFamily="18" charset="0"/>
              </a:rPr>
              <a:t>jen v průběhu trvání lhůty k odvolání.</a:t>
            </a:r>
          </a:p>
          <a:p>
            <a:pPr algn="just">
              <a:lnSpc>
                <a:spcPct val="107000"/>
              </a:lnSpc>
              <a:spcAft>
                <a:spcPts val="800"/>
              </a:spcAft>
            </a:pPr>
            <a:r>
              <a:rPr lang="cs-CZ" sz="1800" kern="100" dirty="0">
                <a:effectLst/>
                <a:latin typeface="+mj-lt"/>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7592627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p:cNvSpPr>
            <a:spLocks noGrp="1"/>
          </p:cNvSpPr>
          <p:nvPr>
            <p:ph idx="1"/>
          </p:nvPr>
        </p:nvSpPr>
        <p:spPr>
          <a:xfrm>
            <a:off x="1103312" y="2763520"/>
            <a:ext cx="8946541" cy="3484879"/>
          </a:xfrm>
        </p:spPr>
        <p:txBody>
          <a:bodyPr>
            <a:normAutofit/>
          </a:bodyPr>
          <a:lstStyle/>
          <a:p>
            <a:r>
              <a:rPr lang="cs-CZ" dirty="0"/>
              <a:t>náležitosti odvolání - § 205 – odvolací důvody</a:t>
            </a:r>
          </a:p>
          <a:p>
            <a:r>
              <a:rPr lang="cs-CZ" dirty="0"/>
              <a:t>účinky odvolání - § 206</a:t>
            </a:r>
          </a:p>
          <a:p>
            <a:r>
              <a:rPr lang="cs-CZ" dirty="0"/>
              <a:t>pokud nejsou důvody uvedeny, soud vyzve - § 43 a § 209 (§212a); není-li doplněno – odmítne</a:t>
            </a:r>
          </a:p>
          <a:p>
            <a:pPr marL="0" indent="0">
              <a:buNone/>
            </a:pPr>
            <a:endParaRPr lang="cs-CZ" dirty="0"/>
          </a:p>
        </p:txBody>
      </p:sp>
    </p:spTree>
    <p:extLst>
      <p:ext uri="{BB962C8B-B14F-4D97-AF65-F5344CB8AC3E}">
        <p14:creationId xmlns:p14="http://schemas.microsoft.com/office/powerpoint/2010/main" val="916770577"/>
      </p:ext>
    </p:extLst>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8BFA2-86E9-9869-20BD-3942EC8E6B6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E1DD70F-F693-5FF1-C160-2495439445BD}"/>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A23D83E8-E2B7-667F-7C1F-2E2466AE5B8F}"/>
              </a:ext>
            </a:extLst>
          </p:cNvPr>
          <p:cNvSpPr>
            <a:spLocks noGrp="1"/>
          </p:cNvSpPr>
          <p:nvPr>
            <p:ph idx="1"/>
          </p:nvPr>
        </p:nvSpPr>
        <p:spPr>
          <a:xfrm>
            <a:off x="931492" y="1853248"/>
            <a:ext cx="9979495" cy="4459445"/>
          </a:xfrm>
        </p:spPr>
        <p:txBody>
          <a:bodyPr>
            <a:normAutofit fontScale="77500" lnSpcReduction="20000"/>
          </a:bodyPr>
          <a:lstStyle/>
          <a:p>
            <a:pPr marL="0" indent="0">
              <a:lnSpc>
                <a:spcPct val="107000"/>
              </a:lnSpc>
              <a:spcAft>
                <a:spcPts val="800"/>
              </a:spcAft>
              <a:buNone/>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	</a:t>
            </a:r>
            <a:r>
              <a:rPr lang="cs-CZ" sz="1800" kern="100" dirty="0">
                <a:effectLst/>
                <a:ea typeface="Aptos" panose="020B0004020202020204" pitchFamily="34" charset="0"/>
                <a:cs typeface="Times New Roman" panose="02020603050405020304" pitchFamily="18" charset="0"/>
              </a:rPr>
              <a:t>Odvolání proti rozsudku nebo usnesení, jímž bylo rozhodnuto ve věci samé, lze odůvodnit jen tím, že</a:t>
            </a:r>
          </a:p>
          <a:p>
            <a:pPr>
              <a:lnSpc>
                <a:spcPct val="107000"/>
              </a:lnSpc>
              <a:spcAft>
                <a:spcPts val="800"/>
              </a:spcAft>
            </a:pPr>
            <a:r>
              <a:rPr lang="cs-CZ" sz="1800" kern="100" dirty="0">
                <a:effectLst/>
                <a:ea typeface="Aptos" panose="020B0004020202020204" pitchFamily="34" charset="0"/>
                <a:cs typeface="Times New Roman" panose="02020603050405020304" pitchFamily="18" charset="0"/>
              </a:rPr>
              <a:t>a) nebyly splněny podmínky řízení, rozhodoval věcně nepříslušný soud prvního stupně, rozhodnutí soudu prvního stupně vydal vyloučený soudce (přísedící) nebo soud prvního stupně byl nesprávně obsazen, ledaže místo samosoudce rozhodoval senát,</a:t>
            </a:r>
          </a:p>
          <a:p>
            <a:pPr>
              <a:lnSpc>
                <a:spcPct val="107000"/>
              </a:lnSpc>
              <a:spcAft>
                <a:spcPts val="800"/>
              </a:spcAft>
            </a:pPr>
            <a:r>
              <a:rPr lang="cs-CZ" sz="1800" kern="100" dirty="0">
                <a:effectLst/>
                <a:ea typeface="Aptos" panose="020B0004020202020204" pitchFamily="34" charset="0"/>
                <a:cs typeface="Times New Roman" panose="02020603050405020304" pitchFamily="18" charset="0"/>
              </a:rPr>
              <a:t>b) soud prvního stupně nepřihlédl k odvolatelem tvrzeným skutečnostem nebo k jím označeným důkazům, ačkoliv k tomu nebyly splněny předpoklady podle </a:t>
            </a:r>
            <a:r>
              <a:rPr lang="cs-CZ" sz="1800" u="none" strike="noStrike" kern="100" dirty="0">
                <a:solidFill>
                  <a:srgbClr val="58C1BA"/>
                </a:solidFill>
                <a:effectLs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cs-CZ" sz="1800" u="none" strike="noStrike" kern="100" dirty="0" err="1">
                <a:effectLs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118b</a:t>
            </a:r>
            <a:r>
              <a:rPr lang="cs-CZ" sz="1800" kern="100" dirty="0">
                <a:effectLst/>
                <a:ea typeface="Aptos" panose="020B0004020202020204" pitchFamily="34" charset="0"/>
                <a:cs typeface="Times New Roman" panose="02020603050405020304" pitchFamily="18" charset="0"/>
              </a:rPr>
              <a:t> nebo </a:t>
            </a:r>
            <a:r>
              <a:rPr lang="cs-CZ" sz="1800" u="none" strike="noStrike" kern="100" dirty="0">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175 odst. 4</a:t>
            </a:r>
            <a:r>
              <a:rPr lang="cs-CZ" sz="1800" kern="100" dirty="0">
                <a:effectLst/>
                <a:ea typeface="Aptos" panose="020B0004020202020204" pitchFamily="34" charset="0"/>
                <a:cs typeface="Times New Roman" panose="02020603050405020304" pitchFamily="18" charset="0"/>
              </a:rPr>
              <a:t> části první věty za středníkem,</a:t>
            </a:r>
          </a:p>
          <a:p>
            <a:pPr>
              <a:lnSpc>
                <a:spcPct val="107000"/>
              </a:lnSpc>
              <a:spcAft>
                <a:spcPts val="800"/>
              </a:spcAft>
            </a:pPr>
            <a:r>
              <a:rPr lang="cs-CZ" sz="1800" kern="100" dirty="0">
                <a:effectLst/>
                <a:ea typeface="Aptos" panose="020B0004020202020204" pitchFamily="34" charset="0"/>
                <a:cs typeface="Times New Roman" panose="02020603050405020304" pitchFamily="18" charset="0"/>
              </a:rPr>
              <a:t>c) řízení je postiženo jinou vadou, která mohla mít za následek nesprávné rozhodnutí ve věci,</a:t>
            </a:r>
          </a:p>
          <a:p>
            <a:pPr>
              <a:lnSpc>
                <a:spcPct val="107000"/>
              </a:lnSpc>
              <a:spcAft>
                <a:spcPts val="800"/>
              </a:spcAft>
            </a:pPr>
            <a:r>
              <a:rPr lang="cs-CZ" sz="1800" kern="100" dirty="0">
                <a:effectLst/>
                <a:ea typeface="Aptos" panose="020B0004020202020204" pitchFamily="34" charset="0"/>
                <a:cs typeface="Times New Roman" panose="02020603050405020304" pitchFamily="18" charset="0"/>
              </a:rPr>
              <a:t>d) soud prvního stupně neúplně zjistil skutkový stav věci, neboť neprovedl navržené důkazy potřebné k prokázání rozhodných skutečností,</a:t>
            </a:r>
          </a:p>
          <a:p>
            <a:pPr>
              <a:lnSpc>
                <a:spcPct val="107000"/>
              </a:lnSpc>
              <a:spcAft>
                <a:spcPts val="800"/>
              </a:spcAft>
            </a:pPr>
            <a:r>
              <a:rPr lang="cs-CZ" sz="1800" kern="100" dirty="0">
                <a:effectLst/>
                <a:ea typeface="Aptos" panose="020B0004020202020204" pitchFamily="34" charset="0"/>
                <a:cs typeface="Times New Roman" panose="02020603050405020304" pitchFamily="18" charset="0"/>
              </a:rPr>
              <a:t>e) soud prvního stupně dospěl na základě provedených důkazů k nesprávným skutkovým zjištěním,</a:t>
            </a:r>
          </a:p>
          <a:p>
            <a:pPr>
              <a:lnSpc>
                <a:spcPct val="107000"/>
              </a:lnSpc>
              <a:spcAft>
                <a:spcPts val="800"/>
              </a:spcAft>
            </a:pPr>
            <a:r>
              <a:rPr lang="cs-CZ" sz="1800" kern="100" dirty="0">
                <a:effectLst/>
                <a:ea typeface="Aptos" panose="020B0004020202020204" pitchFamily="34" charset="0"/>
                <a:cs typeface="Times New Roman" panose="02020603050405020304" pitchFamily="18" charset="0"/>
              </a:rPr>
              <a:t>f) dosud zjištěný skutkový stav neobstojí, neboť tu jsou další skutečnosti nebo jiné důkazy, které nebyly dosud uplatněny (</a:t>
            </a:r>
            <a:r>
              <a:rPr lang="cs-CZ" sz="1800" u="none" strike="noStrike" kern="100" dirty="0">
                <a:solidFill>
                  <a:srgbClr val="58C1BA"/>
                </a:solidFill>
                <a:effectLs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cs-CZ" sz="1800" u="none" strike="noStrike" kern="100" dirty="0" err="1">
                <a:effectLs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205a</a:t>
            </a:r>
            <a:r>
              <a:rPr lang="cs-CZ" sz="1800" kern="100" dirty="0">
                <a:effectLst/>
                <a:ea typeface="Aptos" panose="020B0004020202020204" pitchFamily="34" charset="0"/>
                <a:cs typeface="Times New Roman" panose="02020603050405020304" pitchFamily="18" charset="0"/>
              </a:rPr>
              <a:t>),</a:t>
            </a:r>
          </a:p>
          <a:p>
            <a:pPr>
              <a:lnSpc>
                <a:spcPct val="107000"/>
              </a:lnSpc>
              <a:spcAft>
                <a:spcPts val="800"/>
              </a:spcAft>
            </a:pPr>
            <a:r>
              <a:rPr lang="cs-CZ" sz="1800" kern="100" dirty="0">
                <a:effectLst/>
                <a:ea typeface="Aptos" panose="020B0004020202020204" pitchFamily="34" charset="0"/>
                <a:cs typeface="Times New Roman" panose="02020603050405020304" pitchFamily="18" charset="0"/>
              </a:rPr>
              <a:t>g) rozhodnutí soudu prvního stupně spočívá na nesprávném právním posouzení věci.</a:t>
            </a:r>
          </a:p>
          <a:p>
            <a:pPr marL="0" indent="0" algn="just">
              <a:lnSpc>
                <a:spcPct val="107000"/>
              </a:lnSpc>
              <a:spcAft>
                <a:spcPts val="800"/>
              </a:spcAft>
              <a:buNone/>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07000"/>
              </a:lnSpc>
              <a:spcAft>
                <a:spcPts val="800"/>
              </a:spcAft>
              <a:buNone/>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41761408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Nadpis 1"/>
          <p:cNvSpPr>
            <a:spLocks noGrp="1"/>
          </p:cNvSpPr>
          <p:nvPr>
            <p:ph type="title"/>
          </p:nvPr>
        </p:nvSpPr>
        <p:spPr>
          <a:xfrm>
            <a:off x="653143" y="1645920"/>
            <a:ext cx="3522879" cy="4470821"/>
          </a:xfrm>
        </p:spPr>
        <p:txBody>
          <a:bodyPr>
            <a:normAutofit/>
          </a:bodyPr>
          <a:lstStyle/>
          <a:p>
            <a:pPr algn="r"/>
            <a:r>
              <a:rPr lang="cs-CZ">
                <a:solidFill>
                  <a:srgbClr val="FFFFFF"/>
                </a:solidFill>
              </a:rPr>
              <a:t>?</a:t>
            </a:r>
          </a:p>
        </p:txBody>
      </p:sp>
      <p:sp>
        <p:nvSpPr>
          <p:cNvPr id="3" name="Zástupný symbol pro obsah 2"/>
          <p:cNvSpPr>
            <a:spLocks noGrp="1"/>
          </p:cNvSpPr>
          <p:nvPr>
            <p:ph idx="1"/>
          </p:nvPr>
        </p:nvSpPr>
        <p:spPr>
          <a:xfrm>
            <a:off x="5204109" y="1645920"/>
            <a:ext cx="5919503" cy="4470821"/>
          </a:xfrm>
        </p:spPr>
        <p:txBody>
          <a:bodyPr>
            <a:normAutofit/>
          </a:bodyPr>
          <a:lstStyle/>
          <a:p>
            <a:r>
              <a:rPr lang="cs-CZ"/>
              <a:t> kam odesíláme odvolání?</a:t>
            </a:r>
          </a:p>
        </p:txBody>
      </p:sp>
    </p:spTree>
    <p:extLst>
      <p:ext uri="{BB962C8B-B14F-4D97-AF65-F5344CB8AC3E}">
        <p14:creationId xmlns:p14="http://schemas.microsoft.com/office/powerpoint/2010/main" val="1161230605"/>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Nadpis 1"/>
          <p:cNvSpPr>
            <a:spLocks noGrp="1"/>
          </p:cNvSpPr>
          <p:nvPr>
            <p:ph type="title"/>
          </p:nvPr>
        </p:nvSpPr>
        <p:spPr>
          <a:xfrm>
            <a:off x="653143" y="1645920"/>
            <a:ext cx="3522879" cy="4470821"/>
          </a:xfrm>
        </p:spPr>
        <p:txBody>
          <a:bodyPr>
            <a:normAutofit/>
          </a:bodyPr>
          <a:lstStyle/>
          <a:p>
            <a:pPr algn="r"/>
            <a:r>
              <a:rPr lang="cs-CZ">
                <a:solidFill>
                  <a:srgbClr val="FFFFFF"/>
                </a:solidFill>
              </a:rPr>
              <a:t>O.S.Ř.</a:t>
            </a:r>
          </a:p>
        </p:txBody>
      </p:sp>
      <p:sp>
        <p:nvSpPr>
          <p:cNvPr id="3" name="Zástupný symbol pro obsah 2"/>
          <p:cNvSpPr>
            <a:spLocks noGrp="1"/>
          </p:cNvSpPr>
          <p:nvPr>
            <p:ph idx="1"/>
          </p:nvPr>
        </p:nvSpPr>
        <p:spPr>
          <a:xfrm>
            <a:off x="5204109" y="1645920"/>
            <a:ext cx="5919503" cy="4470821"/>
          </a:xfrm>
        </p:spPr>
        <p:txBody>
          <a:bodyPr>
            <a:normAutofit/>
          </a:bodyPr>
          <a:lstStyle/>
          <a:p>
            <a:r>
              <a:rPr lang="cs-CZ" dirty="0"/>
              <a:t>ÚKONY A ROZHODNUTÍ ODVOLACÍHO SOUDU</a:t>
            </a:r>
          </a:p>
          <a:p>
            <a:r>
              <a:rPr lang="cs-CZ" dirty="0"/>
              <a:t>dokazování</a:t>
            </a:r>
          </a:p>
          <a:p>
            <a:r>
              <a:rPr lang="cs-CZ" dirty="0"/>
              <a:t> potvrzení rozhodnutí - § 219</a:t>
            </a:r>
          </a:p>
          <a:p>
            <a:r>
              <a:rPr lang="cs-CZ" dirty="0"/>
              <a:t>změna rozhodnutí - § 220</a:t>
            </a:r>
          </a:p>
          <a:p>
            <a:r>
              <a:rPr lang="cs-CZ" dirty="0"/>
              <a:t>zrušení rozhodnutí a vrácení zpět soudu I. stupně - § 219a)</a:t>
            </a:r>
          </a:p>
          <a:p>
            <a:pPr marL="0" indent="0">
              <a:buNone/>
            </a:pPr>
            <a:endParaRPr lang="cs-CZ" dirty="0"/>
          </a:p>
        </p:txBody>
      </p:sp>
    </p:spTree>
    <p:extLst>
      <p:ext uri="{BB962C8B-B14F-4D97-AF65-F5344CB8AC3E}">
        <p14:creationId xmlns:p14="http://schemas.microsoft.com/office/powerpoint/2010/main" val="185897743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090FA289-26C3-AB45-9CBD-B7ECAC713518}"/>
              </a:ext>
            </a:extLst>
          </p:cNvPr>
          <p:cNvSpPr>
            <a:spLocks noGrp="1"/>
          </p:cNvSpPr>
          <p:nvPr>
            <p:ph type="title"/>
          </p:nvPr>
        </p:nvSpPr>
        <p:spPr>
          <a:xfrm>
            <a:off x="1103312" y="452718"/>
            <a:ext cx="8947522" cy="1400530"/>
          </a:xfrm>
        </p:spPr>
        <p:txBody>
          <a:bodyPr anchor="ctr">
            <a:normAutofit/>
          </a:bodyPr>
          <a:lstStyle/>
          <a:p>
            <a:r>
              <a:rPr lang="cs-CZ" b="1">
                <a:solidFill>
                  <a:srgbClr val="FFFFFF"/>
                </a:solidFill>
                <a:latin typeface="Arial" panose="020B0604020202020204" pitchFamily="34" charset="0"/>
                <a:cs typeface="Arial" panose="020B0604020202020204" pitchFamily="34" charset="0"/>
              </a:rPr>
              <a:t>Námitka podjatosti</a:t>
            </a:r>
          </a:p>
        </p:txBody>
      </p:sp>
      <p:sp>
        <p:nvSpPr>
          <p:cNvPr id="3" name="Zástupný obsah 2">
            <a:extLst>
              <a:ext uri="{FF2B5EF4-FFF2-40B4-BE49-F238E27FC236}">
                <a16:creationId xmlns:a16="http://schemas.microsoft.com/office/drawing/2014/main" id="{37CB1486-E8E3-CFB1-2832-40F4661196C6}"/>
              </a:ext>
            </a:extLst>
          </p:cNvPr>
          <p:cNvSpPr>
            <a:spLocks noGrp="1"/>
          </p:cNvSpPr>
          <p:nvPr>
            <p:ph idx="1"/>
          </p:nvPr>
        </p:nvSpPr>
        <p:spPr>
          <a:xfrm>
            <a:off x="1034945" y="2829399"/>
            <a:ext cx="8946541" cy="3484879"/>
          </a:xfrm>
        </p:spPr>
        <p:txBody>
          <a:bodyPr>
            <a:normAutofit fontScale="92500"/>
          </a:bodyPr>
          <a:lstStyle/>
          <a:p>
            <a:endParaRPr lang="cs-CZ" b="1" i="1"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Soudci jsou vyloučeni z projednávání a rozhodnutí věci, jestliže se zřetelem na jejich poměr k věci, k účastníkům nebo k jejich zástupcům je tu důvod pochybovat o jejich nepodjatosti. U soudu vyššího stupně jsou vyloučeni i soudci, kteří projednávali nebo rozhodovali věc u soudu nižšího stupně, a naopak. Totéž platí, jde-li o rozhodování o dovolání.</a:t>
            </a:r>
          </a:p>
          <a:p>
            <a:r>
              <a:rPr lang="cs-CZ" dirty="0">
                <a:latin typeface="Arial" panose="020B0604020202020204" pitchFamily="34" charset="0"/>
                <a:cs typeface="Arial" panose="020B0604020202020204" pitchFamily="34" charset="0"/>
              </a:rPr>
              <a:t>Z projednávání a rozhodnutí žaloby pro zmatečnost jsou vyloučeni také soudci, kteří žalobou napadené rozhodnutí vydali nebo věc projednávali.</a:t>
            </a:r>
          </a:p>
          <a:p>
            <a:r>
              <a:rPr lang="cs-CZ" dirty="0">
                <a:latin typeface="Arial" panose="020B0604020202020204" pitchFamily="34" charset="0"/>
                <a:cs typeface="Arial" panose="020B0604020202020204" pitchFamily="34" charset="0"/>
              </a:rPr>
              <a:t>Důvodem k vyloučení soudce nejsou okolnosti, které spočívají v postupu soudce v řízení o projednávané věci nebo v jeho rozhodování v jiných věcech.</a:t>
            </a:r>
          </a:p>
          <a:p>
            <a:endParaRPr lang="cs-CZ"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776364"/>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Nadpis 1"/>
          <p:cNvSpPr>
            <a:spLocks noGrp="1"/>
          </p:cNvSpPr>
          <p:nvPr>
            <p:ph type="title"/>
          </p:nvPr>
        </p:nvSpPr>
        <p:spPr>
          <a:xfrm>
            <a:off x="653143" y="1645920"/>
            <a:ext cx="3522879" cy="4470821"/>
          </a:xfrm>
        </p:spPr>
        <p:txBody>
          <a:bodyPr>
            <a:normAutofit/>
          </a:bodyPr>
          <a:lstStyle/>
          <a:p>
            <a:pPr algn="r"/>
            <a:r>
              <a:rPr lang="cs-CZ">
                <a:solidFill>
                  <a:srgbClr val="FFFFFF"/>
                </a:solidFill>
              </a:rPr>
              <a:t>?</a:t>
            </a:r>
          </a:p>
        </p:txBody>
      </p:sp>
      <p:sp>
        <p:nvSpPr>
          <p:cNvPr id="3" name="Zástupný symbol pro obsah 2"/>
          <p:cNvSpPr>
            <a:spLocks noGrp="1"/>
          </p:cNvSpPr>
          <p:nvPr>
            <p:ph idx="1"/>
          </p:nvPr>
        </p:nvSpPr>
        <p:spPr>
          <a:xfrm>
            <a:off x="5204109" y="1645920"/>
            <a:ext cx="5919503" cy="4470821"/>
          </a:xfrm>
        </p:spPr>
        <p:txBody>
          <a:bodyPr>
            <a:normAutofit/>
          </a:bodyPr>
          <a:lstStyle/>
          <a:p>
            <a:r>
              <a:rPr lang="cs-CZ" dirty="0"/>
              <a:t> Je odvolací soud vázán odvolacím návrhem (změna, zrušení, potvrzení)?</a:t>
            </a:r>
          </a:p>
          <a:p>
            <a:endParaRPr lang="cs-CZ" dirty="0"/>
          </a:p>
        </p:txBody>
      </p:sp>
    </p:spTree>
    <p:extLst>
      <p:ext uri="{BB962C8B-B14F-4D97-AF65-F5344CB8AC3E}">
        <p14:creationId xmlns:p14="http://schemas.microsoft.com/office/powerpoint/2010/main" val="17617767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B3A70184-F420-473E-8CA9-F84FC695BB6E}"/>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b="0" i="0" kern="1200">
                <a:solidFill>
                  <a:srgbClr val="FFFFFF"/>
                </a:solidFill>
                <a:latin typeface="+mj-lt"/>
                <a:ea typeface="+mj-ea"/>
                <a:cs typeface="+mj-cs"/>
              </a:rPr>
              <a:t>O.S.Ř. – rozpor mezi skutkovým zjištěním a právním závěrem</a:t>
            </a:r>
          </a:p>
        </p:txBody>
      </p:sp>
      <p:sp>
        <p:nvSpPr>
          <p:cNvPr id="4" name="TextovéPole 3">
            <a:extLst>
              <a:ext uri="{FF2B5EF4-FFF2-40B4-BE49-F238E27FC236}">
                <a16:creationId xmlns:a16="http://schemas.microsoft.com/office/drawing/2014/main" id="{50E48C4E-7078-4AC5-AFC7-6DC62D6AD6AC}"/>
              </a:ext>
            </a:extLst>
          </p:cNvPr>
          <p:cNvSpPr txBox="1"/>
          <p:nvPr/>
        </p:nvSpPr>
        <p:spPr>
          <a:xfrm>
            <a:off x="30534" y="2878261"/>
            <a:ext cx="10020300" cy="2954725"/>
          </a:xfrm>
          <a:prstGeom prst="rect">
            <a:avLst/>
          </a:prstGeom>
        </p:spPr>
        <p:txBody>
          <a:bodyPr vert="horz" lIns="91440" tIns="45720" rIns="91440" bIns="45720" rtlCol="0">
            <a:normAutofit/>
          </a:bodyPr>
          <a:lstStyle/>
          <a:p>
            <a:pPr lvl="4" indent="254000" algn="just">
              <a:spcBef>
                <a:spcPts val="1000"/>
              </a:spcBef>
              <a:buClr>
                <a:schemeClr val="bg2">
                  <a:lumMod val="40000"/>
                  <a:lumOff val="60000"/>
                </a:schemeClr>
              </a:buClr>
              <a:buSzPct val="80000"/>
              <a:buFont typeface="Wingdings 3" charset="2"/>
              <a:buChar char=""/>
            </a:pPr>
            <a:r>
              <a:rPr lang="en-US" sz="2000" dirty="0">
                <a:effectLst/>
                <a:latin typeface="+mj-lt"/>
                <a:ea typeface="+mj-ea"/>
                <a:cs typeface="+mj-cs"/>
              </a:rPr>
              <a:t>Z </a:t>
            </a:r>
            <a:r>
              <a:rPr lang="en-US" sz="2000" dirty="0" err="1">
                <a:effectLst/>
                <a:latin typeface="+mj-lt"/>
                <a:ea typeface="+mj-ea"/>
                <a:cs typeface="+mj-cs"/>
              </a:rPr>
              <a:t>odůvodnění</a:t>
            </a:r>
            <a:r>
              <a:rPr lang="en-US" sz="2000" dirty="0">
                <a:effectLst/>
                <a:latin typeface="+mj-lt"/>
                <a:ea typeface="+mj-ea"/>
                <a:cs typeface="+mj-cs"/>
              </a:rPr>
              <a:t> </a:t>
            </a:r>
            <a:r>
              <a:rPr lang="en-US" sz="2000" dirty="0" err="1">
                <a:effectLst/>
                <a:latin typeface="+mj-lt"/>
                <a:ea typeface="+mj-ea"/>
                <a:cs typeface="+mj-cs"/>
              </a:rPr>
              <a:t>rozhodnutí</a:t>
            </a:r>
            <a:r>
              <a:rPr lang="en-US" sz="2000" dirty="0">
                <a:effectLst/>
                <a:latin typeface="+mj-lt"/>
                <a:ea typeface="+mj-ea"/>
                <a:cs typeface="+mj-cs"/>
              </a:rPr>
              <a:t> </a:t>
            </a:r>
            <a:r>
              <a:rPr lang="en-US" sz="2000" dirty="0" err="1">
                <a:effectLst/>
                <a:latin typeface="+mj-lt"/>
                <a:ea typeface="+mj-ea"/>
                <a:cs typeface="+mj-cs"/>
              </a:rPr>
              <a:t>nevyplývá</a:t>
            </a:r>
            <a:r>
              <a:rPr lang="en-US" sz="2000" dirty="0">
                <a:effectLst/>
                <a:latin typeface="+mj-lt"/>
                <a:ea typeface="+mj-ea"/>
                <a:cs typeface="+mj-cs"/>
              </a:rPr>
              <a:t> </a:t>
            </a:r>
            <a:r>
              <a:rPr lang="en-US" sz="2000" dirty="0" err="1">
                <a:effectLst/>
                <a:latin typeface="+mj-lt"/>
                <a:ea typeface="+mj-ea"/>
                <a:cs typeface="+mj-cs"/>
              </a:rPr>
              <a:t>vztah</a:t>
            </a:r>
            <a:r>
              <a:rPr lang="en-US" sz="2000" dirty="0">
                <a:effectLst/>
                <a:latin typeface="+mj-lt"/>
                <a:ea typeface="+mj-ea"/>
                <a:cs typeface="+mj-cs"/>
              </a:rPr>
              <a:t> </a:t>
            </a:r>
            <a:r>
              <a:rPr lang="en-US" sz="2000" dirty="0" err="1">
                <a:effectLst/>
                <a:latin typeface="+mj-lt"/>
                <a:ea typeface="+mj-ea"/>
                <a:cs typeface="+mj-cs"/>
              </a:rPr>
              <a:t>mezi</a:t>
            </a:r>
            <a:r>
              <a:rPr lang="en-US" sz="2000" dirty="0">
                <a:effectLst/>
                <a:latin typeface="+mj-lt"/>
                <a:ea typeface="+mj-ea"/>
                <a:cs typeface="+mj-cs"/>
              </a:rPr>
              <a:t> </a:t>
            </a:r>
            <a:r>
              <a:rPr lang="en-US" sz="2000" dirty="0" err="1">
                <a:effectLst/>
                <a:latin typeface="+mj-lt"/>
                <a:ea typeface="+mj-ea"/>
                <a:cs typeface="+mj-cs"/>
              </a:rPr>
              <a:t>skutkovými</a:t>
            </a:r>
            <a:r>
              <a:rPr lang="en-US" sz="2000" dirty="0">
                <a:effectLst/>
                <a:latin typeface="+mj-lt"/>
                <a:ea typeface="+mj-ea"/>
                <a:cs typeface="+mj-cs"/>
              </a:rPr>
              <a:t> </a:t>
            </a:r>
            <a:r>
              <a:rPr lang="en-US" sz="2000" dirty="0" err="1">
                <a:effectLst/>
                <a:latin typeface="+mj-lt"/>
                <a:ea typeface="+mj-ea"/>
                <a:cs typeface="+mj-cs"/>
              </a:rPr>
              <a:t>zjištěními</a:t>
            </a:r>
            <a:r>
              <a:rPr lang="en-US" sz="2000" dirty="0">
                <a:effectLst/>
                <a:latin typeface="+mj-lt"/>
                <a:ea typeface="+mj-ea"/>
                <a:cs typeface="+mj-cs"/>
              </a:rPr>
              <a:t> a </a:t>
            </a:r>
            <a:r>
              <a:rPr lang="en-US" sz="2000" dirty="0" err="1">
                <a:effectLst/>
                <a:latin typeface="+mj-lt"/>
                <a:ea typeface="+mj-ea"/>
                <a:cs typeface="+mj-cs"/>
              </a:rPr>
              <a:t>úvahami</a:t>
            </a:r>
            <a:r>
              <a:rPr lang="en-US" sz="2000" dirty="0">
                <a:effectLst/>
                <a:latin typeface="+mj-lt"/>
                <a:ea typeface="+mj-ea"/>
                <a:cs typeface="+mj-cs"/>
              </a:rPr>
              <a:t> </a:t>
            </a:r>
            <a:r>
              <a:rPr lang="en-US" sz="2000" dirty="0" err="1">
                <a:effectLst/>
                <a:latin typeface="+mj-lt"/>
                <a:ea typeface="+mj-ea"/>
                <a:cs typeface="+mj-cs"/>
              </a:rPr>
              <a:t>při</a:t>
            </a:r>
            <a:r>
              <a:rPr lang="en-US" sz="2000" dirty="0">
                <a:effectLst/>
                <a:latin typeface="+mj-lt"/>
                <a:ea typeface="+mj-ea"/>
                <a:cs typeface="+mj-cs"/>
              </a:rPr>
              <a:t> </a:t>
            </a:r>
            <a:r>
              <a:rPr lang="en-US" sz="2000" dirty="0" err="1">
                <a:effectLst/>
                <a:latin typeface="+mj-lt"/>
                <a:ea typeface="+mj-ea"/>
                <a:cs typeface="+mj-cs"/>
              </a:rPr>
              <a:t>hodnocení</a:t>
            </a:r>
            <a:r>
              <a:rPr lang="en-US" sz="2000" dirty="0">
                <a:effectLst/>
                <a:latin typeface="+mj-lt"/>
                <a:ea typeface="+mj-ea"/>
                <a:cs typeface="+mj-cs"/>
              </a:rPr>
              <a:t> </a:t>
            </a:r>
            <a:r>
              <a:rPr lang="en-US" sz="2000" dirty="0" err="1">
                <a:effectLst/>
                <a:latin typeface="+mj-lt"/>
                <a:ea typeface="+mj-ea"/>
                <a:cs typeface="+mj-cs"/>
              </a:rPr>
              <a:t>důkazů</a:t>
            </a:r>
            <a:r>
              <a:rPr lang="en-US" sz="2000" dirty="0">
                <a:effectLst/>
                <a:latin typeface="+mj-lt"/>
                <a:ea typeface="+mj-ea"/>
                <a:cs typeface="+mj-cs"/>
              </a:rPr>
              <a:t> </a:t>
            </a:r>
            <a:r>
              <a:rPr lang="en-US" sz="2000" dirty="0" err="1">
                <a:effectLst/>
                <a:latin typeface="+mj-lt"/>
                <a:ea typeface="+mj-ea"/>
                <a:cs typeface="+mj-cs"/>
              </a:rPr>
              <a:t>na</a:t>
            </a:r>
            <a:r>
              <a:rPr lang="en-US" sz="2000" dirty="0">
                <a:effectLst/>
                <a:latin typeface="+mj-lt"/>
                <a:ea typeface="+mj-ea"/>
                <a:cs typeface="+mj-cs"/>
              </a:rPr>
              <a:t> </a:t>
            </a:r>
            <a:r>
              <a:rPr lang="en-US" sz="2000" dirty="0" err="1">
                <a:effectLst/>
                <a:latin typeface="+mj-lt"/>
                <a:ea typeface="+mj-ea"/>
                <a:cs typeface="+mj-cs"/>
              </a:rPr>
              <a:t>straně</a:t>
            </a:r>
            <a:r>
              <a:rPr lang="en-US" sz="2000" dirty="0">
                <a:effectLst/>
                <a:latin typeface="+mj-lt"/>
                <a:ea typeface="+mj-ea"/>
                <a:cs typeface="+mj-cs"/>
              </a:rPr>
              <a:t> </a:t>
            </a:r>
            <a:r>
              <a:rPr lang="en-US" sz="2000" dirty="0" err="1">
                <a:effectLst/>
                <a:latin typeface="+mj-lt"/>
                <a:ea typeface="+mj-ea"/>
                <a:cs typeface="+mj-cs"/>
              </a:rPr>
              <a:t>jedné</a:t>
            </a:r>
            <a:r>
              <a:rPr lang="en-US" sz="2000" dirty="0">
                <a:effectLst/>
                <a:latin typeface="+mj-lt"/>
                <a:ea typeface="+mj-ea"/>
                <a:cs typeface="+mj-cs"/>
              </a:rPr>
              <a:t> a </a:t>
            </a:r>
            <a:r>
              <a:rPr lang="en-US" sz="2000" dirty="0" err="1">
                <a:effectLst/>
                <a:latin typeface="+mj-lt"/>
                <a:ea typeface="+mj-ea"/>
                <a:cs typeface="+mj-cs"/>
              </a:rPr>
              <a:t>právními</a:t>
            </a:r>
            <a:r>
              <a:rPr lang="en-US" sz="2000" dirty="0">
                <a:effectLst/>
                <a:latin typeface="+mj-lt"/>
                <a:ea typeface="+mj-ea"/>
                <a:cs typeface="+mj-cs"/>
              </a:rPr>
              <a:t> </a:t>
            </a:r>
            <a:r>
              <a:rPr lang="en-US" sz="2000" dirty="0" err="1">
                <a:effectLst/>
                <a:latin typeface="+mj-lt"/>
                <a:ea typeface="+mj-ea"/>
                <a:cs typeface="+mj-cs"/>
              </a:rPr>
              <a:t>závěry</a:t>
            </a:r>
            <a:r>
              <a:rPr lang="en-US" sz="2000" dirty="0">
                <a:effectLst/>
                <a:latin typeface="+mj-lt"/>
                <a:ea typeface="+mj-ea"/>
                <a:cs typeface="+mj-cs"/>
              </a:rPr>
              <a:t> </a:t>
            </a:r>
            <a:r>
              <a:rPr lang="en-US" sz="2000" dirty="0" err="1">
                <a:effectLst/>
                <a:latin typeface="+mj-lt"/>
                <a:ea typeface="+mj-ea"/>
                <a:cs typeface="+mj-cs"/>
              </a:rPr>
              <a:t>na</a:t>
            </a:r>
            <a:r>
              <a:rPr lang="en-US" sz="2000" dirty="0">
                <a:effectLst/>
                <a:latin typeface="+mj-lt"/>
                <a:ea typeface="+mj-ea"/>
                <a:cs typeface="+mj-cs"/>
              </a:rPr>
              <a:t> </a:t>
            </a:r>
            <a:r>
              <a:rPr lang="en-US" sz="2000" dirty="0" err="1">
                <a:effectLst/>
                <a:latin typeface="+mj-lt"/>
                <a:ea typeface="+mj-ea"/>
                <a:cs typeface="+mj-cs"/>
              </a:rPr>
              <a:t>straně</a:t>
            </a:r>
            <a:r>
              <a:rPr lang="en-US" sz="2000" dirty="0">
                <a:effectLst/>
                <a:latin typeface="+mj-lt"/>
                <a:ea typeface="+mj-ea"/>
                <a:cs typeface="+mj-cs"/>
              </a:rPr>
              <a:t> </a:t>
            </a:r>
            <a:r>
              <a:rPr lang="en-US" sz="2000" dirty="0" err="1">
                <a:effectLst/>
                <a:latin typeface="+mj-lt"/>
                <a:ea typeface="+mj-ea"/>
                <a:cs typeface="+mj-cs"/>
              </a:rPr>
              <a:t>druhé</a:t>
            </a:r>
            <a:r>
              <a:rPr lang="en-US" sz="2000" dirty="0">
                <a:effectLst/>
                <a:latin typeface="+mj-lt"/>
                <a:ea typeface="+mj-ea"/>
                <a:cs typeface="+mj-cs"/>
              </a:rPr>
              <a:t>, resp. </a:t>
            </a:r>
            <a:r>
              <a:rPr lang="en-US" sz="2000" dirty="0" err="1">
                <a:effectLst/>
                <a:latin typeface="+mj-lt"/>
                <a:ea typeface="+mj-ea"/>
                <a:cs typeface="+mj-cs"/>
              </a:rPr>
              <a:t>případy</a:t>
            </a:r>
            <a:r>
              <a:rPr lang="en-US" sz="2000" dirty="0">
                <a:effectLst/>
                <a:latin typeface="+mj-lt"/>
                <a:ea typeface="+mj-ea"/>
                <a:cs typeface="+mj-cs"/>
              </a:rPr>
              <a:t>, </a:t>
            </a:r>
            <a:r>
              <a:rPr lang="en-US" sz="2000" dirty="0" err="1">
                <a:effectLst/>
                <a:latin typeface="+mj-lt"/>
                <a:ea typeface="+mj-ea"/>
                <a:cs typeface="+mj-cs"/>
              </a:rPr>
              <a:t>kdy</a:t>
            </a:r>
            <a:r>
              <a:rPr lang="en-US" sz="2000" dirty="0">
                <a:effectLst/>
                <a:latin typeface="+mj-lt"/>
                <a:ea typeface="+mj-ea"/>
                <a:cs typeface="+mj-cs"/>
              </a:rPr>
              <a:t> v </a:t>
            </a:r>
            <a:r>
              <a:rPr lang="en-US" sz="2000" dirty="0" err="1">
                <a:effectLst/>
                <a:latin typeface="+mj-lt"/>
                <a:ea typeface="+mj-ea"/>
                <a:cs typeface="+mj-cs"/>
              </a:rPr>
              <a:t>soudním</a:t>
            </a:r>
            <a:r>
              <a:rPr lang="en-US" sz="2000" dirty="0">
                <a:effectLst/>
                <a:latin typeface="+mj-lt"/>
                <a:ea typeface="+mj-ea"/>
                <a:cs typeface="+mj-cs"/>
              </a:rPr>
              <a:t> </a:t>
            </a:r>
            <a:r>
              <a:rPr lang="en-US" sz="2000" dirty="0" err="1">
                <a:effectLst/>
                <a:latin typeface="+mj-lt"/>
                <a:ea typeface="+mj-ea"/>
                <a:cs typeface="+mj-cs"/>
              </a:rPr>
              <a:t>rozhodování</a:t>
            </a:r>
            <a:r>
              <a:rPr lang="en-US" sz="2000" dirty="0">
                <a:effectLst/>
                <a:latin typeface="+mj-lt"/>
                <a:ea typeface="+mj-ea"/>
                <a:cs typeface="+mj-cs"/>
              </a:rPr>
              <a:t> </a:t>
            </a:r>
            <a:r>
              <a:rPr lang="en-US" sz="2000" dirty="0" err="1">
                <a:effectLst/>
                <a:latin typeface="+mj-lt"/>
                <a:ea typeface="+mj-ea"/>
                <a:cs typeface="+mj-cs"/>
              </a:rPr>
              <a:t>jsou</a:t>
            </a:r>
            <a:r>
              <a:rPr lang="en-US" sz="2000" dirty="0">
                <a:effectLst/>
                <a:latin typeface="+mj-lt"/>
                <a:ea typeface="+mj-ea"/>
                <a:cs typeface="+mj-cs"/>
              </a:rPr>
              <a:t> </a:t>
            </a:r>
            <a:r>
              <a:rPr lang="en-US" sz="2000" dirty="0" err="1">
                <a:effectLst/>
                <a:latin typeface="+mj-lt"/>
                <a:ea typeface="+mj-ea"/>
                <a:cs typeface="+mj-cs"/>
              </a:rPr>
              <a:t>učiněná</a:t>
            </a:r>
            <a:r>
              <a:rPr lang="en-US" sz="2000" dirty="0">
                <a:effectLst/>
                <a:latin typeface="+mj-lt"/>
                <a:ea typeface="+mj-ea"/>
                <a:cs typeface="+mj-cs"/>
              </a:rPr>
              <a:t> </a:t>
            </a:r>
            <a:r>
              <a:rPr lang="en-US" sz="2000" dirty="0" err="1">
                <a:effectLst/>
                <a:latin typeface="+mj-lt"/>
                <a:ea typeface="+mj-ea"/>
                <a:cs typeface="+mj-cs"/>
              </a:rPr>
              <a:t>skutková</a:t>
            </a:r>
            <a:r>
              <a:rPr lang="en-US" sz="2000" dirty="0">
                <a:effectLst/>
                <a:latin typeface="+mj-lt"/>
                <a:ea typeface="+mj-ea"/>
                <a:cs typeface="+mj-cs"/>
              </a:rPr>
              <a:t> </a:t>
            </a:r>
            <a:r>
              <a:rPr lang="en-US" sz="2000" dirty="0" err="1">
                <a:effectLst/>
                <a:latin typeface="+mj-lt"/>
                <a:ea typeface="+mj-ea"/>
                <a:cs typeface="+mj-cs"/>
              </a:rPr>
              <a:t>zjištění</a:t>
            </a:r>
            <a:r>
              <a:rPr lang="en-US" sz="2000" dirty="0">
                <a:effectLst/>
                <a:latin typeface="+mj-lt"/>
                <a:ea typeface="+mj-ea"/>
                <a:cs typeface="+mj-cs"/>
              </a:rPr>
              <a:t> v </a:t>
            </a:r>
            <a:r>
              <a:rPr lang="en-US" sz="2000" dirty="0" err="1">
                <a:effectLst/>
                <a:latin typeface="+mj-lt"/>
                <a:ea typeface="+mj-ea"/>
                <a:cs typeface="+mj-cs"/>
              </a:rPr>
              <a:t>extrémním</a:t>
            </a:r>
            <a:r>
              <a:rPr lang="en-US" sz="2000" dirty="0">
                <a:effectLst/>
                <a:latin typeface="+mj-lt"/>
                <a:ea typeface="+mj-ea"/>
                <a:cs typeface="+mj-cs"/>
              </a:rPr>
              <a:t> </a:t>
            </a:r>
            <a:r>
              <a:rPr lang="en-US" sz="2000" dirty="0" err="1">
                <a:effectLst/>
                <a:latin typeface="+mj-lt"/>
                <a:ea typeface="+mj-ea"/>
                <a:cs typeface="+mj-cs"/>
              </a:rPr>
              <a:t>nesouladu</a:t>
            </a:r>
            <a:r>
              <a:rPr lang="en-US" sz="2000" dirty="0">
                <a:effectLst/>
                <a:latin typeface="+mj-lt"/>
                <a:ea typeface="+mj-ea"/>
                <a:cs typeface="+mj-cs"/>
              </a:rPr>
              <a:t> s </a:t>
            </a:r>
            <a:r>
              <a:rPr lang="en-US" sz="2000" dirty="0" err="1">
                <a:effectLst/>
                <a:latin typeface="+mj-lt"/>
                <a:ea typeface="+mj-ea"/>
                <a:cs typeface="+mj-cs"/>
              </a:rPr>
              <a:t>vykonanými</a:t>
            </a:r>
            <a:r>
              <a:rPr lang="en-US" sz="2000" dirty="0">
                <a:effectLst/>
                <a:latin typeface="+mj-lt"/>
                <a:ea typeface="+mj-ea"/>
                <a:cs typeface="+mj-cs"/>
              </a:rPr>
              <a:t> </a:t>
            </a:r>
            <a:r>
              <a:rPr lang="en-US" sz="2000" dirty="0" err="1">
                <a:effectLst/>
                <a:latin typeface="+mj-lt"/>
                <a:ea typeface="+mj-ea"/>
                <a:cs typeface="+mj-cs"/>
              </a:rPr>
              <a:t>důkazy</a:t>
            </a:r>
            <a:r>
              <a:rPr lang="en-US" sz="2000" dirty="0">
                <a:effectLst/>
                <a:latin typeface="+mj-lt"/>
                <a:ea typeface="+mj-ea"/>
                <a:cs typeface="+mj-cs"/>
              </a:rPr>
              <a:t> (sp. </a:t>
            </a:r>
            <a:r>
              <a:rPr lang="en-US" sz="2000" dirty="0" err="1">
                <a:effectLst/>
                <a:latin typeface="+mj-lt"/>
                <a:ea typeface="+mj-ea"/>
                <a:cs typeface="+mj-cs"/>
              </a:rPr>
              <a:t>zn</a:t>
            </a:r>
            <a:r>
              <a:rPr lang="en-US" sz="2000" dirty="0">
                <a:effectLst/>
                <a:latin typeface="+mj-lt"/>
                <a:ea typeface="+mj-ea"/>
                <a:cs typeface="+mj-cs"/>
              </a:rPr>
              <a:t>. </a:t>
            </a:r>
            <a:r>
              <a:rPr lang="en-US" sz="2000" u="none" strike="noStrike" dirty="0">
                <a:effectLst/>
                <a:latin typeface="+mj-lt"/>
                <a:ea typeface="+mj-ea"/>
                <a:cs typeface="+mj-cs"/>
                <a:hlinkClick r:id="rId6">
                  <a:extLst>
                    <a:ext uri="{A12FA001-AC4F-418D-AE19-62706E023703}">
                      <ahyp:hlinkClr xmlns:ahyp="http://schemas.microsoft.com/office/drawing/2018/hyperlinkcolor" val="tx"/>
                    </a:ext>
                  </a:extLst>
                </a:hlinkClick>
              </a:rPr>
              <a:t>III. </a:t>
            </a:r>
            <a:r>
              <a:rPr lang="en-US" sz="2000" u="none" strike="noStrike" dirty="0" err="1">
                <a:effectLst/>
                <a:latin typeface="+mj-lt"/>
                <a:ea typeface="+mj-ea"/>
                <a:cs typeface="+mj-cs"/>
                <a:hlinkClick r:id="rId6">
                  <a:extLst>
                    <a:ext uri="{A12FA001-AC4F-418D-AE19-62706E023703}">
                      <ahyp:hlinkClr xmlns:ahyp="http://schemas.microsoft.com/office/drawing/2018/hyperlinkcolor" val="tx"/>
                    </a:ext>
                  </a:extLst>
                </a:hlinkClick>
              </a:rPr>
              <a:t>ÚS</a:t>
            </a:r>
            <a:r>
              <a:rPr lang="en-US" sz="2000" u="none" strike="noStrike" dirty="0">
                <a:effectLst/>
                <a:latin typeface="+mj-lt"/>
                <a:ea typeface="+mj-ea"/>
                <a:cs typeface="+mj-cs"/>
                <a:hlinkClick r:id="rId6">
                  <a:extLst>
                    <a:ext uri="{A12FA001-AC4F-418D-AE19-62706E023703}">
                      <ahyp:hlinkClr xmlns:ahyp="http://schemas.microsoft.com/office/drawing/2018/hyperlinkcolor" val="tx"/>
                    </a:ext>
                  </a:extLst>
                </a:hlinkClick>
              </a:rPr>
              <a:t> 84/94</a:t>
            </a:r>
            <a:r>
              <a:rPr lang="en-US" sz="2000" dirty="0">
                <a:effectLst/>
                <a:latin typeface="+mj-lt"/>
                <a:ea typeface="+mj-ea"/>
                <a:cs typeface="+mj-cs"/>
              </a:rPr>
              <a:t>, </a:t>
            </a:r>
            <a:r>
              <a:rPr lang="en-US" sz="2000" u="none" strike="noStrike" dirty="0">
                <a:effectLst/>
                <a:latin typeface="+mj-lt"/>
                <a:ea typeface="+mj-ea"/>
                <a:cs typeface="+mj-cs"/>
                <a:hlinkClick r:id="rId7">
                  <a:extLst>
                    <a:ext uri="{A12FA001-AC4F-418D-AE19-62706E023703}">
                      <ahyp:hlinkClr xmlns:ahyp="http://schemas.microsoft.com/office/drawing/2018/hyperlinkcolor" val="tx"/>
                    </a:ext>
                  </a:extLst>
                </a:hlinkClick>
              </a:rPr>
              <a:t>III. </a:t>
            </a:r>
            <a:r>
              <a:rPr lang="en-US" sz="2000" u="none" strike="noStrike" dirty="0" err="1">
                <a:effectLst/>
                <a:latin typeface="+mj-lt"/>
                <a:ea typeface="+mj-ea"/>
                <a:cs typeface="+mj-cs"/>
                <a:hlinkClick r:id="rId7">
                  <a:extLst>
                    <a:ext uri="{A12FA001-AC4F-418D-AE19-62706E023703}">
                      <ahyp:hlinkClr xmlns:ahyp="http://schemas.microsoft.com/office/drawing/2018/hyperlinkcolor" val="tx"/>
                    </a:ext>
                  </a:extLst>
                </a:hlinkClick>
              </a:rPr>
              <a:t>ÚS</a:t>
            </a:r>
            <a:r>
              <a:rPr lang="en-US" sz="2000" u="none" strike="noStrike" dirty="0">
                <a:effectLst/>
                <a:latin typeface="+mj-lt"/>
                <a:ea typeface="+mj-ea"/>
                <a:cs typeface="+mj-cs"/>
                <a:hlinkClick r:id="rId7">
                  <a:extLst>
                    <a:ext uri="{A12FA001-AC4F-418D-AE19-62706E023703}">
                      <ahyp:hlinkClr xmlns:ahyp="http://schemas.microsoft.com/office/drawing/2018/hyperlinkcolor" val="tx"/>
                    </a:ext>
                  </a:extLst>
                </a:hlinkClick>
              </a:rPr>
              <a:t> 166/95</a:t>
            </a:r>
            <a:r>
              <a:rPr lang="en-US" sz="2000" dirty="0">
                <a:effectLst/>
                <a:latin typeface="+mj-lt"/>
                <a:ea typeface="+mj-ea"/>
                <a:cs typeface="+mj-cs"/>
              </a:rPr>
              <a:t>, </a:t>
            </a:r>
            <a:r>
              <a:rPr lang="en-US" sz="2000" u="none" strike="noStrike" dirty="0">
                <a:effectLst/>
                <a:latin typeface="+mj-lt"/>
                <a:ea typeface="+mj-ea"/>
                <a:cs typeface="+mj-cs"/>
                <a:hlinkClick r:id="rId8">
                  <a:extLst>
                    <a:ext uri="{A12FA001-AC4F-418D-AE19-62706E023703}">
                      <ahyp:hlinkClr xmlns:ahyp="http://schemas.microsoft.com/office/drawing/2018/hyperlinkcolor" val="tx"/>
                    </a:ext>
                  </a:extLst>
                </a:hlinkClick>
              </a:rPr>
              <a:t>II. </a:t>
            </a:r>
            <a:r>
              <a:rPr lang="en-US" sz="2000" u="none" strike="noStrike" dirty="0" err="1">
                <a:effectLst/>
                <a:latin typeface="+mj-lt"/>
                <a:ea typeface="+mj-ea"/>
                <a:cs typeface="+mj-cs"/>
                <a:hlinkClick r:id="rId8">
                  <a:extLst>
                    <a:ext uri="{A12FA001-AC4F-418D-AE19-62706E023703}">
                      <ahyp:hlinkClr xmlns:ahyp="http://schemas.microsoft.com/office/drawing/2018/hyperlinkcolor" val="tx"/>
                    </a:ext>
                  </a:extLst>
                </a:hlinkClick>
              </a:rPr>
              <a:t>ÚS</a:t>
            </a:r>
            <a:r>
              <a:rPr lang="en-US" sz="2000" u="none" strike="noStrike" dirty="0">
                <a:effectLst/>
                <a:latin typeface="+mj-lt"/>
                <a:ea typeface="+mj-ea"/>
                <a:cs typeface="+mj-cs"/>
                <a:hlinkClick r:id="rId8">
                  <a:extLst>
                    <a:ext uri="{A12FA001-AC4F-418D-AE19-62706E023703}">
                      <ahyp:hlinkClr xmlns:ahyp="http://schemas.microsoft.com/office/drawing/2018/hyperlinkcolor" val="tx"/>
                    </a:ext>
                  </a:extLst>
                </a:hlinkClick>
              </a:rPr>
              <a:t> 182/02</a:t>
            </a:r>
            <a:r>
              <a:rPr lang="en-US" sz="2000" dirty="0">
                <a:effectLst/>
                <a:latin typeface="+mj-lt"/>
                <a:ea typeface="+mj-ea"/>
                <a:cs typeface="+mj-cs"/>
              </a:rPr>
              <a:t>, </a:t>
            </a:r>
            <a:r>
              <a:rPr lang="en-US" sz="2000" u="none" strike="noStrike" dirty="0">
                <a:effectLst/>
                <a:latin typeface="+mj-lt"/>
                <a:ea typeface="+mj-ea"/>
                <a:cs typeface="+mj-cs"/>
                <a:hlinkClick r:id="rId9">
                  <a:extLst>
                    <a:ext uri="{A12FA001-AC4F-418D-AE19-62706E023703}">
                      <ahyp:hlinkClr xmlns:ahyp="http://schemas.microsoft.com/office/drawing/2018/hyperlinkcolor" val="tx"/>
                    </a:ext>
                  </a:extLst>
                </a:hlinkClick>
              </a:rPr>
              <a:t>II. </a:t>
            </a:r>
            <a:r>
              <a:rPr lang="en-US" sz="2000" u="none" strike="noStrike" dirty="0" err="1">
                <a:effectLst/>
                <a:latin typeface="+mj-lt"/>
                <a:ea typeface="+mj-ea"/>
                <a:cs typeface="+mj-cs"/>
                <a:hlinkClick r:id="rId9">
                  <a:extLst>
                    <a:ext uri="{A12FA001-AC4F-418D-AE19-62706E023703}">
                      <ahyp:hlinkClr xmlns:ahyp="http://schemas.microsoft.com/office/drawing/2018/hyperlinkcolor" val="tx"/>
                    </a:ext>
                  </a:extLst>
                </a:hlinkClick>
              </a:rPr>
              <a:t>ÚS</a:t>
            </a:r>
            <a:r>
              <a:rPr lang="en-US" sz="2000" u="none" strike="noStrike" dirty="0">
                <a:effectLst/>
                <a:latin typeface="+mj-lt"/>
                <a:ea typeface="+mj-ea"/>
                <a:cs typeface="+mj-cs"/>
                <a:hlinkClick r:id="rId9">
                  <a:extLst>
                    <a:ext uri="{A12FA001-AC4F-418D-AE19-62706E023703}">
                      <ahyp:hlinkClr xmlns:ahyp="http://schemas.microsoft.com/office/drawing/2018/hyperlinkcolor" val="tx"/>
                    </a:ext>
                  </a:extLst>
                </a:hlinkClick>
              </a:rPr>
              <a:t> 539/02</a:t>
            </a:r>
            <a:r>
              <a:rPr lang="en-US" sz="2000" dirty="0">
                <a:effectLst/>
                <a:latin typeface="+mj-lt"/>
                <a:ea typeface="+mj-ea"/>
                <a:cs typeface="+mj-cs"/>
              </a:rPr>
              <a:t>, </a:t>
            </a:r>
            <a:r>
              <a:rPr lang="en-US" sz="2000" u="none" strike="noStrike" dirty="0">
                <a:effectLst/>
                <a:latin typeface="+mj-lt"/>
                <a:ea typeface="+mj-ea"/>
                <a:cs typeface="+mj-cs"/>
                <a:hlinkClick r:id="rId10">
                  <a:extLst>
                    <a:ext uri="{A12FA001-AC4F-418D-AE19-62706E023703}">
                      <ahyp:hlinkClr xmlns:ahyp="http://schemas.microsoft.com/office/drawing/2018/hyperlinkcolor" val="tx"/>
                    </a:ext>
                  </a:extLst>
                </a:hlinkClick>
              </a:rPr>
              <a:t>I. </a:t>
            </a:r>
            <a:r>
              <a:rPr lang="en-US" sz="2000" u="none" strike="noStrike" dirty="0" err="1">
                <a:effectLst/>
                <a:latin typeface="+mj-lt"/>
                <a:ea typeface="+mj-ea"/>
                <a:cs typeface="+mj-cs"/>
                <a:hlinkClick r:id="rId10">
                  <a:extLst>
                    <a:ext uri="{A12FA001-AC4F-418D-AE19-62706E023703}">
                      <ahyp:hlinkClr xmlns:ahyp="http://schemas.microsoft.com/office/drawing/2018/hyperlinkcolor" val="tx"/>
                    </a:ext>
                  </a:extLst>
                </a:hlinkClick>
              </a:rPr>
              <a:t>ÚS</a:t>
            </a:r>
            <a:r>
              <a:rPr lang="en-US" sz="2000" u="none" strike="noStrike" dirty="0">
                <a:effectLst/>
                <a:latin typeface="+mj-lt"/>
                <a:ea typeface="+mj-ea"/>
                <a:cs typeface="+mj-cs"/>
                <a:hlinkClick r:id="rId10">
                  <a:extLst>
                    <a:ext uri="{A12FA001-AC4F-418D-AE19-62706E023703}">
                      <ahyp:hlinkClr xmlns:ahyp="http://schemas.microsoft.com/office/drawing/2018/hyperlinkcolor" val="tx"/>
                    </a:ext>
                  </a:extLst>
                </a:hlinkClick>
              </a:rPr>
              <a:t> 585/04</a:t>
            </a:r>
            <a:r>
              <a:rPr lang="en-US" sz="2000" dirty="0">
                <a:effectLst/>
                <a:latin typeface="+mj-lt"/>
                <a:ea typeface="+mj-ea"/>
                <a:cs typeface="+mj-cs"/>
              </a:rPr>
              <a:t> a </a:t>
            </a:r>
            <a:r>
              <a:rPr lang="en-US" sz="2000" dirty="0" err="1">
                <a:effectLst/>
                <a:latin typeface="+mj-lt"/>
                <a:ea typeface="+mj-ea"/>
                <a:cs typeface="+mj-cs"/>
              </a:rPr>
              <a:t>další</a:t>
            </a:r>
            <a:r>
              <a:rPr lang="en-US" sz="2000" dirty="0">
                <a:effectLst/>
                <a:latin typeface="+mj-lt"/>
                <a:ea typeface="+mj-ea"/>
                <a:cs typeface="+mj-cs"/>
              </a:rPr>
              <a:t>).</a:t>
            </a:r>
          </a:p>
        </p:txBody>
      </p:sp>
    </p:spTree>
    <p:extLst>
      <p:ext uri="{BB962C8B-B14F-4D97-AF65-F5344CB8AC3E}">
        <p14:creationId xmlns:p14="http://schemas.microsoft.com/office/powerpoint/2010/main" val="3116498216"/>
      </p:ext>
    </p:extLst>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7" name="Picture 1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Rectangle 2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a:extLst>
              <a:ext uri="{FF2B5EF4-FFF2-40B4-BE49-F238E27FC236}">
                <a16:creationId xmlns:a16="http://schemas.microsoft.com/office/drawing/2014/main" id="{577F7F76-D10F-4960-9FB4-C244F141C3A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b="0" i="0" kern="1200">
                <a:solidFill>
                  <a:srgbClr val="FFFFFF"/>
                </a:solidFill>
                <a:latin typeface="+mj-lt"/>
                <a:ea typeface="+mj-ea"/>
                <a:cs typeface="+mj-cs"/>
              </a:rPr>
              <a:t>O.S.Ř.- opomenuté důkazy</a:t>
            </a:r>
          </a:p>
        </p:txBody>
      </p:sp>
      <p:sp>
        <p:nvSpPr>
          <p:cNvPr id="6" name="TextovéPole 5">
            <a:extLst>
              <a:ext uri="{FF2B5EF4-FFF2-40B4-BE49-F238E27FC236}">
                <a16:creationId xmlns:a16="http://schemas.microsoft.com/office/drawing/2014/main" id="{CB4B27AA-2F01-4F0A-820D-22977405D1EF}"/>
              </a:ext>
            </a:extLst>
          </p:cNvPr>
          <p:cNvSpPr txBox="1"/>
          <p:nvPr/>
        </p:nvSpPr>
        <p:spPr>
          <a:xfrm>
            <a:off x="1103312" y="2763520"/>
            <a:ext cx="8946541" cy="3484879"/>
          </a:xfrm>
          <a:prstGeom prst="rect">
            <a:avLst/>
          </a:prstGeom>
        </p:spPr>
        <p:txBody>
          <a:bodyPr vert="horz" lIns="91440" tIns="45720" rIns="91440" bIns="45720" rtlCol="0">
            <a:normAutofit/>
          </a:bodyPr>
          <a:lstStyle/>
          <a:p>
            <a:pPr indent="254000">
              <a:spcBef>
                <a:spcPts val="1000"/>
              </a:spcBef>
              <a:buClr>
                <a:schemeClr val="bg2">
                  <a:lumMod val="40000"/>
                  <a:lumOff val="60000"/>
                </a:schemeClr>
              </a:buClr>
              <a:buSzPct val="80000"/>
              <a:buFont typeface="Wingdings 3" charset="2"/>
              <a:buChar char=""/>
            </a:pPr>
            <a:r>
              <a:rPr lang="en-US" dirty="0" err="1">
                <a:effectLst/>
                <a:latin typeface="+mj-lt"/>
                <a:ea typeface="+mj-ea"/>
                <a:cs typeface="+mj-cs"/>
              </a:rPr>
              <a:t>Jde</a:t>
            </a:r>
            <a:r>
              <a:rPr lang="en-US" dirty="0">
                <a:effectLst/>
                <a:latin typeface="+mj-lt"/>
                <a:ea typeface="+mj-ea"/>
                <a:cs typeface="+mj-cs"/>
              </a:rPr>
              <a:t> </a:t>
            </a:r>
            <a:r>
              <a:rPr lang="en-US" dirty="0" err="1">
                <a:effectLst/>
                <a:latin typeface="+mj-lt"/>
                <a:ea typeface="+mj-ea"/>
                <a:cs typeface="+mj-cs"/>
              </a:rPr>
              <a:t>jednak</a:t>
            </a:r>
            <a:r>
              <a:rPr lang="en-US" dirty="0">
                <a:effectLst/>
                <a:latin typeface="+mj-lt"/>
                <a:ea typeface="+mj-ea"/>
                <a:cs typeface="+mj-cs"/>
              </a:rPr>
              <a:t> </a:t>
            </a:r>
            <a:r>
              <a:rPr lang="en-US" dirty="0" err="1">
                <a:effectLst/>
                <a:latin typeface="+mj-lt"/>
                <a:ea typeface="+mj-ea"/>
                <a:cs typeface="+mj-cs"/>
              </a:rPr>
              <a:t>dílem</a:t>
            </a:r>
            <a:r>
              <a:rPr lang="en-US" dirty="0">
                <a:effectLst/>
                <a:latin typeface="+mj-lt"/>
                <a:ea typeface="+mj-ea"/>
                <a:cs typeface="+mj-cs"/>
              </a:rPr>
              <a:t> o </a:t>
            </a:r>
            <a:r>
              <a:rPr lang="en-US" dirty="0" err="1">
                <a:effectLst/>
                <a:latin typeface="+mj-lt"/>
                <a:ea typeface="+mj-ea"/>
                <a:cs typeface="+mj-cs"/>
              </a:rPr>
              <a:t>procesní</a:t>
            </a:r>
            <a:r>
              <a:rPr lang="en-US" dirty="0">
                <a:effectLst/>
                <a:latin typeface="+mj-lt"/>
                <a:ea typeface="+mj-ea"/>
                <a:cs typeface="+mj-cs"/>
              </a:rPr>
              <a:t> </a:t>
            </a:r>
            <a:r>
              <a:rPr lang="en-US" dirty="0" err="1">
                <a:effectLst/>
                <a:latin typeface="+mj-lt"/>
                <a:ea typeface="+mj-ea"/>
                <a:cs typeface="+mj-cs"/>
              </a:rPr>
              <a:t>situace</a:t>
            </a:r>
            <a:r>
              <a:rPr lang="en-US" dirty="0">
                <a:effectLst/>
                <a:latin typeface="+mj-lt"/>
                <a:ea typeface="+mj-ea"/>
                <a:cs typeface="+mj-cs"/>
              </a:rPr>
              <a:t>, v </a:t>
            </a:r>
            <a:r>
              <a:rPr lang="en-US" dirty="0" err="1">
                <a:effectLst/>
                <a:latin typeface="+mj-lt"/>
                <a:ea typeface="+mj-ea"/>
                <a:cs typeface="+mj-cs"/>
              </a:rPr>
              <a:t>nichž</a:t>
            </a:r>
            <a:r>
              <a:rPr lang="en-US" dirty="0">
                <a:effectLst/>
                <a:latin typeface="+mj-lt"/>
                <a:ea typeface="+mj-ea"/>
                <a:cs typeface="+mj-cs"/>
              </a:rPr>
              <a:t> </a:t>
            </a:r>
            <a:r>
              <a:rPr lang="en-US" dirty="0" err="1">
                <a:effectLst/>
                <a:latin typeface="+mj-lt"/>
                <a:ea typeface="+mj-ea"/>
                <a:cs typeface="+mj-cs"/>
              </a:rPr>
              <a:t>bylo</a:t>
            </a:r>
            <a:r>
              <a:rPr lang="en-US" dirty="0">
                <a:effectLst/>
                <a:latin typeface="+mj-lt"/>
                <a:ea typeface="+mj-ea"/>
                <a:cs typeface="+mj-cs"/>
              </a:rPr>
              <a:t> </a:t>
            </a:r>
            <a:r>
              <a:rPr lang="en-US" dirty="0" err="1">
                <a:effectLst/>
                <a:latin typeface="+mj-lt"/>
                <a:ea typeface="+mj-ea"/>
                <a:cs typeface="+mj-cs"/>
              </a:rPr>
              <a:t>účastníky</a:t>
            </a:r>
            <a:r>
              <a:rPr lang="en-US" dirty="0">
                <a:effectLst/>
                <a:latin typeface="+mj-lt"/>
                <a:ea typeface="+mj-ea"/>
                <a:cs typeface="+mj-cs"/>
              </a:rPr>
              <a:t> </a:t>
            </a:r>
            <a:r>
              <a:rPr lang="en-US" dirty="0" err="1">
                <a:effectLst/>
                <a:latin typeface="+mj-lt"/>
                <a:ea typeface="+mj-ea"/>
                <a:cs typeface="+mj-cs"/>
              </a:rPr>
              <a:t>řízení</a:t>
            </a:r>
            <a:r>
              <a:rPr lang="en-US" dirty="0">
                <a:effectLst/>
                <a:latin typeface="+mj-lt"/>
                <a:ea typeface="+mj-ea"/>
                <a:cs typeface="+mj-cs"/>
              </a:rPr>
              <a:t> </a:t>
            </a:r>
            <a:r>
              <a:rPr lang="en-US" dirty="0" err="1">
                <a:effectLst/>
                <a:latin typeface="+mj-lt"/>
                <a:ea typeface="+mj-ea"/>
                <a:cs typeface="+mj-cs"/>
              </a:rPr>
              <a:t>navrženo</a:t>
            </a:r>
            <a:r>
              <a:rPr lang="en-US" dirty="0">
                <a:effectLst/>
                <a:latin typeface="+mj-lt"/>
                <a:ea typeface="+mj-ea"/>
                <a:cs typeface="+mj-cs"/>
              </a:rPr>
              <a:t> </a:t>
            </a:r>
            <a:r>
              <a:rPr lang="en-US" dirty="0" err="1">
                <a:effectLst/>
                <a:latin typeface="+mj-lt"/>
                <a:ea typeface="+mj-ea"/>
                <a:cs typeface="+mj-cs"/>
              </a:rPr>
              <a:t>provedení</a:t>
            </a:r>
            <a:r>
              <a:rPr lang="en-US" dirty="0">
                <a:effectLst/>
                <a:latin typeface="+mj-lt"/>
                <a:ea typeface="+mj-ea"/>
                <a:cs typeface="+mj-cs"/>
              </a:rPr>
              <a:t> </a:t>
            </a:r>
            <a:r>
              <a:rPr lang="en-US" dirty="0" err="1">
                <a:effectLst/>
                <a:latin typeface="+mj-lt"/>
                <a:ea typeface="+mj-ea"/>
                <a:cs typeface="+mj-cs"/>
              </a:rPr>
              <a:t>konkrétního</a:t>
            </a:r>
            <a:r>
              <a:rPr lang="en-US" dirty="0">
                <a:effectLst/>
                <a:latin typeface="+mj-lt"/>
                <a:ea typeface="+mj-ea"/>
                <a:cs typeface="+mj-cs"/>
              </a:rPr>
              <a:t> </a:t>
            </a:r>
            <a:r>
              <a:rPr lang="en-US" dirty="0" err="1">
                <a:effectLst/>
                <a:latin typeface="+mj-lt"/>
                <a:ea typeface="+mj-ea"/>
                <a:cs typeface="+mj-cs"/>
              </a:rPr>
              <a:t>důkazu</a:t>
            </a:r>
            <a:r>
              <a:rPr lang="en-US" dirty="0">
                <a:effectLst/>
                <a:latin typeface="+mj-lt"/>
                <a:ea typeface="+mj-ea"/>
                <a:cs typeface="+mj-cs"/>
              </a:rPr>
              <a:t>, </a:t>
            </a:r>
            <a:r>
              <a:rPr lang="en-US" dirty="0" err="1">
                <a:effectLst/>
                <a:latin typeface="+mj-lt"/>
                <a:ea typeface="+mj-ea"/>
                <a:cs typeface="+mj-cs"/>
              </a:rPr>
              <a:t>přičemž</a:t>
            </a:r>
            <a:r>
              <a:rPr lang="en-US" dirty="0">
                <a:effectLst/>
                <a:latin typeface="+mj-lt"/>
                <a:ea typeface="+mj-ea"/>
                <a:cs typeface="+mj-cs"/>
              </a:rPr>
              <a:t> </a:t>
            </a:r>
            <a:r>
              <a:rPr lang="en-US" dirty="0" err="1">
                <a:effectLst/>
                <a:latin typeface="+mj-lt"/>
                <a:ea typeface="+mj-ea"/>
                <a:cs typeface="+mj-cs"/>
              </a:rPr>
              <a:t>návrh</a:t>
            </a:r>
            <a:r>
              <a:rPr lang="en-US" dirty="0">
                <a:effectLst/>
                <a:latin typeface="+mj-lt"/>
                <a:ea typeface="+mj-ea"/>
                <a:cs typeface="+mj-cs"/>
              </a:rPr>
              <a:t> </a:t>
            </a:r>
            <a:r>
              <a:rPr lang="en-US" dirty="0" err="1">
                <a:effectLst/>
                <a:latin typeface="+mj-lt"/>
                <a:ea typeface="+mj-ea"/>
                <a:cs typeface="+mj-cs"/>
              </a:rPr>
              <a:t>na</a:t>
            </a:r>
            <a:r>
              <a:rPr lang="en-US" dirty="0">
                <a:effectLst/>
                <a:latin typeface="+mj-lt"/>
                <a:ea typeface="+mj-ea"/>
                <a:cs typeface="+mj-cs"/>
              </a:rPr>
              <a:t> toto </a:t>
            </a:r>
            <a:r>
              <a:rPr lang="en-US" dirty="0" err="1">
                <a:effectLst/>
                <a:latin typeface="+mj-lt"/>
                <a:ea typeface="+mj-ea"/>
                <a:cs typeface="+mj-cs"/>
              </a:rPr>
              <a:t>provedení</a:t>
            </a:r>
            <a:r>
              <a:rPr lang="en-US" dirty="0">
                <a:effectLst/>
                <a:latin typeface="+mj-lt"/>
                <a:ea typeface="+mj-ea"/>
                <a:cs typeface="+mj-cs"/>
              </a:rPr>
              <a:t> </a:t>
            </a:r>
            <a:r>
              <a:rPr lang="en-US" dirty="0" err="1">
                <a:effectLst/>
                <a:latin typeface="+mj-lt"/>
                <a:ea typeface="+mj-ea"/>
                <a:cs typeface="+mj-cs"/>
              </a:rPr>
              <a:t>byl</a:t>
            </a:r>
            <a:r>
              <a:rPr lang="en-US" dirty="0">
                <a:effectLst/>
                <a:latin typeface="+mj-lt"/>
                <a:ea typeface="+mj-ea"/>
                <a:cs typeface="+mj-cs"/>
              </a:rPr>
              <a:t> </a:t>
            </a:r>
            <a:r>
              <a:rPr lang="en-US" dirty="0" err="1">
                <a:effectLst/>
                <a:latin typeface="+mj-lt"/>
                <a:ea typeface="+mj-ea"/>
                <a:cs typeface="+mj-cs"/>
              </a:rPr>
              <a:t>soudem</a:t>
            </a:r>
            <a:r>
              <a:rPr lang="en-US" dirty="0">
                <a:effectLst/>
                <a:latin typeface="+mj-lt"/>
                <a:ea typeface="+mj-ea"/>
                <a:cs typeface="+mj-cs"/>
              </a:rPr>
              <a:t> bez </a:t>
            </a:r>
            <a:r>
              <a:rPr lang="en-US" dirty="0" err="1">
                <a:effectLst/>
                <a:latin typeface="+mj-lt"/>
                <a:ea typeface="+mj-ea"/>
                <a:cs typeface="+mj-cs"/>
              </a:rPr>
              <a:t>věcně</a:t>
            </a:r>
            <a:r>
              <a:rPr lang="en-US" dirty="0">
                <a:effectLst/>
                <a:latin typeface="+mj-lt"/>
                <a:ea typeface="+mj-ea"/>
                <a:cs typeface="+mj-cs"/>
              </a:rPr>
              <a:t> </a:t>
            </a:r>
            <a:r>
              <a:rPr lang="en-US" dirty="0" err="1">
                <a:effectLst/>
                <a:latin typeface="+mj-lt"/>
                <a:ea typeface="+mj-ea"/>
                <a:cs typeface="+mj-cs"/>
              </a:rPr>
              <a:t>adekvátního</a:t>
            </a:r>
            <a:r>
              <a:rPr lang="en-US" dirty="0">
                <a:effectLst/>
                <a:latin typeface="+mj-lt"/>
                <a:ea typeface="+mj-ea"/>
                <a:cs typeface="+mj-cs"/>
              </a:rPr>
              <a:t> </a:t>
            </a:r>
            <a:r>
              <a:rPr lang="en-US" dirty="0" err="1">
                <a:effectLst/>
                <a:latin typeface="+mj-lt"/>
                <a:ea typeface="+mj-ea"/>
                <a:cs typeface="+mj-cs"/>
              </a:rPr>
              <a:t>odůvodnění</a:t>
            </a:r>
            <a:r>
              <a:rPr lang="en-US" dirty="0">
                <a:effectLst/>
                <a:latin typeface="+mj-lt"/>
                <a:ea typeface="+mj-ea"/>
                <a:cs typeface="+mj-cs"/>
              </a:rPr>
              <a:t> </a:t>
            </a:r>
            <a:r>
              <a:rPr lang="en-US" dirty="0" err="1">
                <a:effectLst/>
                <a:latin typeface="+mj-lt"/>
                <a:ea typeface="+mj-ea"/>
                <a:cs typeface="+mj-cs"/>
              </a:rPr>
              <a:t>zamítnut</a:t>
            </a:r>
            <a:r>
              <a:rPr lang="en-US" dirty="0">
                <a:effectLst/>
                <a:latin typeface="+mj-lt"/>
                <a:ea typeface="+mj-ea"/>
                <a:cs typeface="+mj-cs"/>
              </a:rPr>
              <a:t>, </a:t>
            </a:r>
            <a:r>
              <a:rPr lang="en-US" dirty="0" err="1">
                <a:effectLst/>
                <a:latin typeface="+mj-lt"/>
                <a:ea typeface="+mj-ea"/>
                <a:cs typeface="+mj-cs"/>
              </a:rPr>
              <a:t>eventuálně</a:t>
            </a:r>
            <a:r>
              <a:rPr lang="en-US" dirty="0">
                <a:effectLst/>
                <a:latin typeface="+mj-lt"/>
                <a:ea typeface="+mj-ea"/>
                <a:cs typeface="+mj-cs"/>
              </a:rPr>
              <a:t> </a:t>
            </a:r>
            <a:r>
              <a:rPr lang="en-US" dirty="0" err="1">
                <a:effectLst/>
                <a:latin typeface="+mj-lt"/>
                <a:ea typeface="+mj-ea"/>
                <a:cs typeface="+mj-cs"/>
              </a:rPr>
              <a:t>zcela</a:t>
            </a:r>
            <a:r>
              <a:rPr lang="en-US" dirty="0">
                <a:effectLst/>
                <a:latin typeface="+mj-lt"/>
                <a:ea typeface="+mj-ea"/>
                <a:cs typeface="+mj-cs"/>
              </a:rPr>
              <a:t> </a:t>
            </a:r>
            <a:r>
              <a:rPr lang="en-US" dirty="0" err="1">
                <a:effectLst/>
                <a:latin typeface="+mj-lt"/>
                <a:ea typeface="+mj-ea"/>
                <a:cs typeface="+mj-cs"/>
              </a:rPr>
              <a:t>opomenut</a:t>
            </a:r>
            <a:r>
              <a:rPr lang="en-US" dirty="0">
                <a:effectLst/>
                <a:latin typeface="+mj-lt"/>
                <a:ea typeface="+mj-ea"/>
                <a:cs typeface="+mj-cs"/>
              </a:rPr>
              <a:t>, </a:t>
            </a:r>
            <a:r>
              <a:rPr lang="en-US" dirty="0" err="1">
                <a:effectLst/>
                <a:latin typeface="+mj-lt"/>
                <a:ea typeface="+mj-ea"/>
                <a:cs typeface="+mj-cs"/>
              </a:rPr>
              <a:t>což</a:t>
            </a:r>
            <a:r>
              <a:rPr lang="en-US" dirty="0">
                <a:effectLst/>
                <a:latin typeface="+mj-lt"/>
                <a:ea typeface="+mj-ea"/>
                <a:cs typeface="+mj-cs"/>
              </a:rPr>
              <a:t> </a:t>
            </a:r>
            <a:r>
              <a:rPr lang="en-US" dirty="0" err="1">
                <a:effectLst/>
                <a:latin typeface="+mj-lt"/>
                <a:ea typeface="+mj-ea"/>
                <a:cs typeface="+mj-cs"/>
              </a:rPr>
              <a:t>znamená</a:t>
            </a:r>
            <a:r>
              <a:rPr lang="en-US" dirty="0">
                <a:effectLst/>
                <a:latin typeface="+mj-lt"/>
                <a:ea typeface="+mj-ea"/>
                <a:cs typeface="+mj-cs"/>
              </a:rPr>
              <a:t>, </a:t>
            </a:r>
            <a:r>
              <a:rPr lang="en-US" dirty="0" err="1">
                <a:effectLst/>
                <a:latin typeface="+mj-lt"/>
                <a:ea typeface="+mj-ea"/>
                <a:cs typeface="+mj-cs"/>
              </a:rPr>
              <a:t>že</a:t>
            </a:r>
            <a:r>
              <a:rPr lang="en-US" dirty="0">
                <a:effectLst/>
                <a:latin typeface="+mj-lt"/>
                <a:ea typeface="+mj-ea"/>
                <a:cs typeface="+mj-cs"/>
              </a:rPr>
              <a:t> </a:t>
            </a:r>
            <a:r>
              <a:rPr lang="en-US" dirty="0" err="1">
                <a:effectLst/>
                <a:latin typeface="+mj-lt"/>
                <a:ea typeface="+mj-ea"/>
                <a:cs typeface="+mj-cs"/>
              </a:rPr>
              <a:t>ve</a:t>
            </a:r>
            <a:r>
              <a:rPr lang="en-US" dirty="0">
                <a:effectLst/>
                <a:latin typeface="+mj-lt"/>
                <a:ea typeface="+mj-ea"/>
                <a:cs typeface="+mj-cs"/>
              </a:rPr>
              <a:t> </a:t>
            </a:r>
            <a:r>
              <a:rPr lang="en-US" dirty="0" err="1">
                <a:effectLst/>
                <a:latin typeface="+mj-lt"/>
                <a:ea typeface="+mj-ea"/>
                <a:cs typeface="+mj-cs"/>
              </a:rPr>
              <a:t>vlastních</a:t>
            </a:r>
            <a:r>
              <a:rPr lang="en-US" dirty="0">
                <a:effectLst/>
                <a:latin typeface="+mj-lt"/>
                <a:ea typeface="+mj-ea"/>
                <a:cs typeface="+mj-cs"/>
              </a:rPr>
              <a:t> </a:t>
            </a:r>
            <a:r>
              <a:rPr lang="en-US" dirty="0" err="1">
                <a:effectLst/>
                <a:latin typeface="+mj-lt"/>
                <a:ea typeface="+mj-ea"/>
                <a:cs typeface="+mj-cs"/>
              </a:rPr>
              <a:t>rozhodovacích</a:t>
            </a:r>
            <a:r>
              <a:rPr lang="en-US" dirty="0">
                <a:effectLst/>
                <a:latin typeface="+mj-lt"/>
                <a:ea typeface="+mj-ea"/>
                <a:cs typeface="+mj-cs"/>
              </a:rPr>
              <a:t> </a:t>
            </a:r>
            <a:r>
              <a:rPr lang="en-US" dirty="0" err="1">
                <a:effectLst/>
                <a:latin typeface="+mj-lt"/>
                <a:ea typeface="+mj-ea"/>
                <a:cs typeface="+mj-cs"/>
              </a:rPr>
              <a:t>důvodech</a:t>
            </a:r>
            <a:r>
              <a:rPr lang="en-US" dirty="0">
                <a:effectLst/>
                <a:latin typeface="+mj-lt"/>
                <a:ea typeface="+mj-ea"/>
                <a:cs typeface="+mj-cs"/>
              </a:rPr>
              <a:t> o </a:t>
            </a:r>
            <a:r>
              <a:rPr lang="en-US" dirty="0" err="1">
                <a:effectLst/>
                <a:latin typeface="+mj-lt"/>
                <a:ea typeface="+mj-ea"/>
                <a:cs typeface="+mj-cs"/>
              </a:rPr>
              <a:t>něm</a:t>
            </a:r>
            <a:r>
              <a:rPr lang="en-US" dirty="0">
                <a:effectLst/>
                <a:latin typeface="+mj-lt"/>
                <a:ea typeface="+mj-ea"/>
                <a:cs typeface="+mj-cs"/>
              </a:rPr>
              <a:t> </a:t>
            </a:r>
            <a:r>
              <a:rPr lang="en-US" dirty="0" err="1">
                <a:effectLst/>
                <a:latin typeface="+mj-lt"/>
                <a:ea typeface="+mj-ea"/>
                <a:cs typeface="+mj-cs"/>
              </a:rPr>
              <a:t>ve</a:t>
            </a:r>
            <a:r>
              <a:rPr lang="en-US" dirty="0">
                <a:effectLst/>
                <a:latin typeface="+mj-lt"/>
                <a:ea typeface="+mj-ea"/>
                <a:cs typeface="+mj-cs"/>
              </a:rPr>
              <a:t> </a:t>
            </a:r>
            <a:r>
              <a:rPr lang="en-US" dirty="0" err="1">
                <a:effectLst/>
                <a:latin typeface="+mj-lt"/>
                <a:ea typeface="+mj-ea"/>
                <a:cs typeface="+mj-cs"/>
              </a:rPr>
              <a:t>vztahu</a:t>
            </a:r>
            <a:r>
              <a:rPr lang="en-US" dirty="0">
                <a:effectLst/>
                <a:latin typeface="+mj-lt"/>
                <a:ea typeface="+mj-ea"/>
                <a:cs typeface="+mj-cs"/>
              </a:rPr>
              <a:t> k </a:t>
            </a:r>
            <a:r>
              <a:rPr lang="en-US" dirty="0" err="1">
                <a:effectLst/>
                <a:latin typeface="+mj-lt"/>
                <a:ea typeface="+mj-ea"/>
                <a:cs typeface="+mj-cs"/>
              </a:rPr>
              <a:t>jeho</a:t>
            </a:r>
            <a:r>
              <a:rPr lang="en-US" dirty="0">
                <a:effectLst/>
                <a:latin typeface="+mj-lt"/>
                <a:ea typeface="+mj-ea"/>
                <a:cs typeface="+mj-cs"/>
              </a:rPr>
              <a:t> </a:t>
            </a:r>
            <a:r>
              <a:rPr lang="en-US" dirty="0" err="1">
                <a:effectLst/>
                <a:latin typeface="+mj-lt"/>
                <a:ea typeface="+mj-ea"/>
                <a:cs typeface="+mj-cs"/>
              </a:rPr>
              <a:t>zamítnutí</a:t>
            </a:r>
            <a:r>
              <a:rPr lang="en-US" dirty="0">
                <a:effectLst/>
                <a:latin typeface="+mj-lt"/>
                <a:ea typeface="+mj-ea"/>
                <a:cs typeface="+mj-cs"/>
              </a:rPr>
              <a:t> </a:t>
            </a:r>
            <a:r>
              <a:rPr lang="en-US" dirty="0" err="1">
                <a:effectLst/>
                <a:latin typeface="+mj-lt"/>
                <a:ea typeface="+mj-ea"/>
                <a:cs typeface="+mj-cs"/>
              </a:rPr>
              <a:t>nebyla</a:t>
            </a:r>
            <a:r>
              <a:rPr lang="en-US" dirty="0">
                <a:effectLst/>
                <a:latin typeface="+mj-lt"/>
                <a:ea typeface="+mj-ea"/>
                <a:cs typeface="+mj-cs"/>
              </a:rPr>
              <a:t> </a:t>
            </a:r>
            <a:r>
              <a:rPr lang="en-US" dirty="0" err="1">
                <a:effectLst/>
                <a:latin typeface="+mj-lt"/>
                <a:ea typeface="+mj-ea"/>
                <a:cs typeface="+mj-cs"/>
              </a:rPr>
              <a:t>zmínka</a:t>
            </a:r>
            <a:r>
              <a:rPr lang="en-US" dirty="0">
                <a:effectLst/>
                <a:latin typeface="+mj-lt"/>
                <a:ea typeface="+mj-ea"/>
                <a:cs typeface="+mj-cs"/>
              </a:rPr>
              <a:t> </a:t>
            </a:r>
            <a:r>
              <a:rPr lang="en-US" dirty="0" err="1">
                <a:effectLst/>
                <a:latin typeface="+mj-lt"/>
                <a:ea typeface="+mj-ea"/>
                <a:cs typeface="+mj-cs"/>
              </a:rPr>
              <a:t>buď</a:t>
            </a:r>
            <a:r>
              <a:rPr lang="en-US" dirty="0">
                <a:effectLst/>
                <a:latin typeface="+mj-lt"/>
                <a:ea typeface="+mj-ea"/>
                <a:cs typeface="+mj-cs"/>
              </a:rPr>
              <a:t> </a:t>
            </a:r>
            <a:r>
              <a:rPr lang="en-US" dirty="0" err="1">
                <a:effectLst/>
                <a:latin typeface="+mj-lt"/>
                <a:ea typeface="+mj-ea"/>
                <a:cs typeface="+mj-cs"/>
              </a:rPr>
              <a:t>žádná</a:t>
            </a:r>
            <a:r>
              <a:rPr lang="en-US" dirty="0">
                <a:effectLst/>
                <a:latin typeface="+mj-lt"/>
                <a:ea typeface="+mj-ea"/>
                <a:cs typeface="+mj-cs"/>
              </a:rPr>
              <a:t> </a:t>
            </a:r>
            <a:r>
              <a:rPr lang="en-US" dirty="0" err="1">
                <a:effectLst/>
                <a:latin typeface="+mj-lt"/>
                <a:ea typeface="+mj-ea"/>
                <a:cs typeface="+mj-cs"/>
              </a:rPr>
              <a:t>či</a:t>
            </a:r>
            <a:r>
              <a:rPr lang="en-US" dirty="0">
                <a:effectLst/>
                <a:latin typeface="+mj-lt"/>
                <a:ea typeface="+mj-ea"/>
                <a:cs typeface="+mj-cs"/>
              </a:rPr>
              <a:t> </a:t>
            </a:r>
            <a:r>
              <a:rPr lang="en-US" dirty="0" err="1">
                <a:effectLst/>
                <a:latin typeface="+mj-lt"/>
                <a:ea typeface="+mj-ea"/>
                <a:cs typeface="+mj-cs"/>
              </a:rPr>
              <a:t>toliko</a:t>
            </a:r>
            <a:r>
              <a:rPr lang="en-US" dirty="0">
                <a:effectLst/>
                <a:latin typeface="+mj-lt"/>
                <a:ea typeface="+mj-ea"/>
                <a:cs typeface="+mj-cs"/>
              </a:rPr>
              <a:t> </a:t>
            </a:r>
            <a:r>
              <a:rPr lang="en-US" dirty="0" err="1">
                <a:effectLst/>
                <a:latin typeface="+mj-lt"/>
                <a:ea typeface="+mj-ea"/>
                <a:cs typeface="+mj-cs"/>
              </a:rPr>
              <a:t>okrajová</a:t>
            </a:r>
            <a:r>
              <a:rPr lang="en-US" dirty="0">
                <a:effectLst/>
                <a:latin typeface="+mj-lt"/>
                <a:ea typeface="+mj-ea"/>
                <a:cs typeface="+mj-cs"/>
              </a:rPr>
              <a:t> a </a:t>
            </a:r>
            <a:r>
              <a:rPr lang="en-US" dirty="0" err="1">
                <a:effectLst/>
                <a:latin typeface="+mj-lt"/>
                <a:ea typeface="+mj-ea"/>
                <a:cs typeface="+mj-cs"/>
              </a:rPr>
              <a:t>obecná</a:t>
            </a:r>
            <a:r>
              <a:rPr lang="en-US" dirty="0">
                <a:effectLst/>
                <a:latin typeface="+mj-lt"/>
                <a:ea typeface="+mj-ea"/>
                <a:cs typeface="+mj-cs"/>
              </a:rPr>
              <a:t> </a:t>
            </a:r>
            <a:r>
              <a:rPr lang="en-US" dirty="0" err="1">
                <a:effectLst/>
                <a:latin typeface="+mj-lt"/>
                <a:ea typeface="+mj-ea"/>
                <a:cs typeface="+mj-cs"/>
              </a:rPr>
              <a:t>neodpovídající</a:t>
            </a:r>
            <a:r>
              <a:rPr lang="en-US" dirty="0">
                <a:effectLst/>
                <a:latin typeface="+mj-lt"/>
                <a:ea typeface="+mj-ea"/>
                <a:cs typeface="+mj-cs"/>
              </a:rPr>
              <a:t> </a:t>
            </a:r>
            <a:r>
              <a:rPr lang="en-US" dirty="0" err="1">
                <a:effectLst/>
                <a:latin typeface="+mj-lt"/>
                <a:ea typeface="+mj-ea"/>
                <a:cs typeface="+mj-cs"/>
              </a:rPr>
              <a:t>povaze</a:t>
            </a:r>
            <a:r>
              <a:rPr lang="en-US" dirty="0">
                <a:effectLst/>
                <a:latin typeface="+mj-lt"/>
                <a:ea typeface="+mj-ea"/>
                <a:cs typeface="+mj-cs"/>
              </a:rPr>
              <a:t> a </a:t>
            </a:r>
            <a:r>
              <a:rPr lang="en-US" dirty="0" err="1">
                <a:effectLst/>
                <a:latin typeface="+mj-lt"/>
                <a:ea typeface="+mj-ea"/>
                <a:cs typeface="+mj-cs"/>
              </a:rPr>
              <a:t>závažnosti</a:t>
            </a:r>
            <a:r>
              <a:rPr lang="en-US" dirty="0">
                <a:effectLst/>
                <a:latin typeface="+mj-lt"/>
                <a:ea typeface="+mj-ea"/>
                <a:cs typeface="+mj-cs"/>
              </a:rPr>
              <a:t> </a:t>
            </a:r>
            <a:r>
              <a:rPr lang="en-US" dirty="0" err="1">
                <a:effectLst/>
                <a:latin typeface="+mj-lt"/>
                <a:ea typeface="+mj-ea"/>
                <a:cs typeface="+mj-cs"/>
              </a:rPr>
              <a:t>věci</a:t>
            </a:r>
            <a:r>
              <a:rPr lang="en-US" dirty="0">
                <a:effectLst/>
                <a:latin typeface="+mj-lt"/>
                <a:ea typeface="+mj-ea"/>
                <a:cs typeface="+mj-cs"/>
              </a:rPr>
              <a:t>. </a:t>
            </a:r>
            <a:r>
              <a:rPr lang="en-US" dirty="0" err="1">
                <a:effectLst/>
                <a:latin typeface="+mj-lt"/>
                <a:ea typeface="+mj-ea"/>
                <a:cs typeface="+mj-cs"/>
              </a:rPr>
              <a:t>Dílem</a:t>
            </a:r>
            <a:r>
              <a:rPr lang="en-US" dirty="0">
                <a:effectLst/>
                <a:latin typeface="+mj-lt"/>
                <a:ea typeface="+mj-ea"/>
                <a:cs typeface="+mj-cs"/>
              </a:rPr>
              <a:t> se </a:t>
            </a:r>
            <a:r>
              <a:rPr lang="en-US" dirty="0" err="1">
                <a:effectLst/>
                <a:latin typeface="+mj-lt"/>
                <a:ea typeface="+mj-ea"/>
                <a:cs typeface="+mj-cs"/>
              </a:rPr>
              <a:t>dále</a:t>
            </a:r>
            <a:r>
              <a:rPr lang="en-US" dirty="0">
                <a:effectLst/>
                <a:latin typeface="+mj-lt"/>
                <a:ea typeface="+mj-ea"/>
                <a:cs typeface="+mj-cs"/>
              </a:rPr>
              <a:t> </a:t>
            </a:r>
            <a:r>
              <a:rPr lang="en-US" dirty="0" err="1">
                <a:effectLst/>
                <a:latin typeface="+mj-lt"/>
                <a:ea typeface="+mj-ea"/>
                <a:cs typeface="+mj-cs"/>
              </a:rPr>
              <a:t>potom</a:t>
            </a:r>
            <a:r>
              <a:rPr lang="en-US" dirty="0">
                <a:effectLst/>
                <a:latin typeface="+mj-lt"/>
                <a:ea typeface="+mj-ea"/>
                <a:cs typeface="+mj-cs"/>
              </a:rPr>
              <a:t> </a:t>
            </a:r>
            <a:r>
              <a:rPr lang="en-US" dirty="0" err="1">
                <a:effectLst/>
                <a:latin typeface="+mj-lt"/>
                <a:ea typeface="+mj-ea"/>
                <a:cs typeface="+mj-cs"/>
              </a:rPr>
              <a:t>jedná</a:t>
            </a:r>
            <a:r>
              <a:rPr lang="en-US" dirty="0">
                <a:effectLst/>
                <a:latin typeface="+mj-lt"/>
                <a:ea typeface="+mj-ea"/>
                <a:cs typeface="+mj-cs"/>
              </a:rPr>
              <a:t> o </a:t>
            </a:r>
            <a:r>
              <a:rPr lang="en-US" dirty="0" err="1">
                <a:effectLst/>
                <a:latin typeface="+mj-lt"/>
                <a:ea typeface="+mj-ea"/>
                <a:cs typeface="+mj-cs"/>
              </a:rPr>
              <a:t>situace</a:t>
            </a:r>
            <a:r>
              <a:rPr lang="en-US" dirty="0">
                <a:effectLst/>
                <a:latin typeface="+mj-lt"/>
                <a:ea typeface="+mj-ea"/>
                <a:cs typeface="+mj-cs"/>
              </a:rPr>
              <a:t>, </a:t>
            </a:r>
            <a:r>
              <a:rPr lang="en-US" dirty="0" err="1">
                <a:effectLst/>
                <a:latin typeface="+mj-lt"/>
                <a:ea typeface="+mj-ea"/>
                <a:cs typeface="+mj-cs"/>
              </a:rPr>
              <a:t>kdy</a:t>
            </a:r>
            <a:r>
              <a:rPr lang="en-US" dirty="0">
                <a:effectLst/>
                <a:latin typeface="+mj-lt"/>
                <a:ea typeface="+mj-ea"/>
                <a:cs typeface="+mj-cs"/>
              </a:rPr>
              <a:t> v </a:t>
            </a:r>
            <a:r>
              <a:rPr lang="en-US" dirty="0" err="1">
                <a:effectLst/>
                <a:latin typeface="+mj-lt"/>
                <a:ea typeface="+mj-ea"/>
                <a:cs typeface="+mj-cs"/>
              </a:rPr>
              <a:t>řízení</a:t>
            </a:r>
            <a:r>
              <a:rPr lang="en-US" dirty="0">
                <a:effectLst/>
                <a:latin typeface="+mj-lt"/>
                <a:ea typeface="+mj-ea"/>
                <a:cs typeface="+mj-cs"/>
              </a:rPr>
              <a:t> </a:t>
            </a:r>
            <a:r>
              <a:rPr lang="en-US" dirty="0" err="1">
                <a:effectLst/>
                <a:latin typeface="+mj-lt"/>
                <a:ea typeface="+mj-ea"/>
                <a:cs typeface="+mj-cs"/>
              </a:rPr>
              <a:t>provedené</a:t>
            </a:r>
            <a:r>
              <a:rPr lang="en-US" dirty="0">
                <a:effectLst/>
                <a:latin typeface="+mj-lt"/>
                <a:ea typeface="+mj-ea"/>
                <a:cs typeface="+mj-cs"/>
              </a:rPr>
              <a:t> </a:t>
            </a:r>
            <a:r>
              <a:rPr lang="en-US" dirty="0" err="1">
                <a:effectLst/>
                <a:latin typeface="+mj-lt"/>
                <a:ea typeface="+mj-ea"/>
                <a:cs typeface="+mj-cs"/>
              </a:rPr>
              <a:t>důkazy</a:t>
            </a:r>
            <a:r>
              <a:rPr lang="en-US" dirty="0">
                <a:effectLst/>
                <a:latin typeface="+mj-lt"/>
                <a:ea typeface="+mj-ea"/>
                <a:cs typeface="+mj-cs"/>
              </a:rPr>
              <a:t> </a:t>
            </a:r>
            <a:r>
              <a:rPr lang="en-US" dirty="0" err="1">
                <a:effectLst/>
                <a:latin typeface="+mj-lt"/>
                <a:ea typeface="+mj-ea"/>
                <a:cs typeface="+mj-cs"/>
              </a:rPr>
              <a:t>nebyly</a:t>
            </a:r>
            <a:r>
              <a:rPr lang="en-US" dirty="0">
                <a:effectLst/>
                <a:latin typeface="+mj-lt"/>
                <a:ea typeface="+mj-ea"/>
                <a:cs typeface="+mj-cs"/>
              </a:rPr>
              <a:t> v </a:t>
            </a:r>
            <a:r>
              <a:rPr lang="en-US" dirty="0" err="1">
                <a:effectLst/>
                <a:latin typeface="+mj-lt"/>
                <a:ea typeface="+mj-ea"/>
                <a:cs typeface="+mj-cs"/>
              </a:rPr>
              <a:t>odůvodnění</a:t>
            </a:r>
            <a:r>
              <a:rPr lang="en-US" dirty="0">
                <a:effectLst/>
                <a:latin typeface="+mj-lt"/>
                <a:ea typeface="+mj-ea"/>
                <a:cs typeface="+mj-cs"/>
              </a:rPr>
              <a:t> </a:t>
            </a:r>
            <a:r>
              <a:rPr lang="en-US" dirty="0" err="1">
                <a:effectLst/>
                <a:latin typeface="+mj-lt"/>
                <a:ea typeface="+mj-ea"/>
                <a:cs typeface="+mj-cs"/>
              </a:rPr>
              <a:t>meritorního</a:t>
            </a:r>
            <a:r>
              <a:rPr lang="en-US" dirty="0">
                <a:effectLst/>
                <a:latin typeface="+mj-lt"/>
                <a:ea typeface="+mj-ea"/>
                <a:cs typeface="+mj-cs"/>
              </a:rPr>
              <a:t> </a:t>
            </a:r>
            <a:r>
              <a:rPr lang="en-US" dirty="0" err="1">
                <a:effectLst/>
                <a:latin typeface="+mj-lt"/>
                <a:ea typeface="+mj-ea"/>
                <a:cs typeface="+mj-cs"/>
              </a:rPr>
              <a:t>rozhodnutí</a:t>
            </a:r>
            <a:r>
              <a:rPr lang="en-US" dirty="0">
                <a:effectLst/>
                <a:latin typeface="+mj-lt"/>
                <a:ea typeface="+mj-ea"/>
                <a:cs typeface="+mj-cs"/>
              </a:rPr>
              <a:t>, </a:t>
            </a:r>
            <a:r>
              <a:rPr lang="en-US" dirty="0" err="1">
                <a:effectLst/>
                <a:latin typeface="+mj-lt"/>
                <a:ea typeface="+mj-ea"/>
                <a:cs typeface="+mj-cs"/>
              </a:rPr>
              <a:t>ať</a:t>
            </a:r>
            <a:r>
              <a:rPr lang="en-US" dirty="0">
                <a:effectLst/>
                <a:latin typeface="+mj-lt"/>
                <a:ea typeface="+mj-ea"/>
                <a:cs typeface="+mj-cs"/>
              </a:rPr>
              <a:t> </a:t>
            </a:r>
            <a:r>
              <a:rPr lang="en-US" dirty="0" err="1">
                <a:effectLst/>
                <a:latin typeface="+mj-lt"/>
                <a:ea typeface="+mj-ea"/>
                <a:cs typeface="+mj-cs"/>
              </a:rPr>
              <a:t>již</a:t>
            </a:r>
            <a:r>
              <a:rPr lang="en-US" dirty="0">
                <a:effectLst/>
                <a:latin typeface="+mj-lt"/>
                <a:ea typeface="+mj-ea"/>
                <a:cs typeface="+mj-cs"/>
              </a:rPr>
              <a:t> </a:t>
            </a:r>
            <a:r>
              <a:rPr lang="en-US" dirty="0" err="1">
                <a:effectLst/>
                <a:latin typeface="+mj-lt"/>
                <a:ea typeface="+mj-ea"/>
                <a:cs typeface="+mj-cs"/>
              </a:rPr>
              <a:t>negativně</a:t>
            </a:r>
            <a:r>
              <a:rPr lang="en-US" dirty="0">
                <a:effectLst/>
                <a:latin typeface="+mj-lt"/>
                <a:ea typeface="+mj-ea"/>
                <a:cs typeface="+mj-cs"/>
              </a:rPr>
              <a:t> </a:t>
            </a:r>
            <a:r>
              <a:rPr lang="en-US" dirty="0" err="1">
                <a:effectLst/>
                <a:latin typeface="+mj-lt"/>
                <a:ea typeface="+mj-ea"/>
                <a:cs typeface="+mj-cs"/>
              </a:rPr>
              <a:t>či</a:t>
            </a:r>
            <a:r>
              <a:rPr lang="en-US" dirty="0">
                <a:effectLst/>
                <a:latin typeface="+mj-lt"/>
                <a:ea typeface="+mj-ea"/>
                <a:cs typeface="+mj-cs"/>
              </a:rPr>
              <a:t> </a:t>
            </a:r>
            <a:r>
              <a:rPr lang="en-US" dirty="0" err="1">
                <a:effectLst/>
                <a:latin typeface="+mj-lt"/>
                <a:ea typeface="+mj-ea"/>
                <a:cs typeface="+mj-cs"/>
              </a:rPr>
              <a:t>pozitivně</a:t>
            </a:r>
            <a:r>
              <a:rPr lang="en-US" dirty="0">
                <a:effectLst/>
                <a:latin typeface="+mj-lt"/>
                <a:ea typeface="+mj-ea"/>
                <a:cs typeface="+mj-cs"/>
              </a:rPr>
              <a:t>, </a:t>
            </a:r>
            <a:r>
              <a:rPr lang="en-US" dirty="0" err="1">
                <a:effectLst/>
                <a:latin typeface="+mj-lt"/>
                <a:ea typeface="+mj-ea"/>
                <a:cs typeface="+mj-cs"/>
              </a:rPr>
              <a:t>zohledněny</a:t>
            </a:r>
            <a:r>
              <a:rPr lang="en-US" dirty="0">
                <a:effectLst/>
                <a:latin typeface="+mj-lt"/>
                <a:ea typeface="+mj-ea"/>
                <a:cs typeface="+mj-cs"/>
              </a:rPr>
              <a:t> </a:t>
            </a:r>
            <a:r>
              <a:rPr lang="en-US" dirty="0" err="1">
                <a:effectLst/>
                <a:latin typeface="+mj-lt"/>
                <a:ea typeface="+mj-ea"/>
                <a:cs typeface="+mj-cs"/>
              </a:rPr>
              <a:t>při</a:t>
            </a:r>
            <a:r>
              <a:rPr lang="en-US" dirty="0">
                <a:effectLst/>
                <a:latin typeface="+mj-lt"/>
                <a:ea typeface="+mj-ea"/>
                <a:cs typeface="+mj-cs"/>
              </a:rPr>
              <a:t> </a:t>
            </a:r>
            <a:r>
              <a:rPr lang="en-US" dirty="0" err="1">
                <a:effectLst/>
                <a:latin typeface="+mj-lt"/>
                <a:ea typeface="+mj-ea"/>
                <a:cs typeface="+mj-cs"/>
              </a:rPr>
              <a:t>ustálení</a:t>
            </a:r>
            <a:r>
              <a:rPr lang="en-US" dirty="0">
                <a:effectLst/>
                <a:latin typeface="+mj-lt"/>
                <a:ea typeface="+mj-ea"/>
                <a:cs typeface="+mj-cs"/>
              </a:rPr>
              <a:t> </a:t>
            </a:r>
            <a:r>
              <a:rPr lang="en-US" dirty="0" err="1">
                <a:effectLst/>
                <a:latin typeface="+mj-lt"/>
                <a:ea typeface="+mj-ea"/>
                <a:cs typeface="+mj-cs"/>
              </a:rPr>
              <a:t>jeho</a:t>
            </a:r>
            <a:r>
              <a:rPr lang="en-US" dirty="0">
                <a:effectLst/>
                <a:latin typeface="+mj-lt"/>
                <a:ea typeface="+mj-ea"/>
                <a:cs typeface="+mj-cs"/>
              </a:rPr>
              <a:t> </a:t>
            </a:r>
            <a:r>
              <a:rPr lang="en-US" dirty="0" err="1">
                <a:effectLst/>
                <a:latin typeface="+mj-lt"/>
                <a:ea typeface="+mj-ea"/>
                <a:cs typeface="+mj-cs"/>
              </a:rPr>
              <a:t>skutkového</a:t>
            </a:r>
            <a:r>
              <a:rPr lang="en-US" dirty="0">
                <a:effectLst/>
                <a:latin typeface="+mj-lt"/>
                <a:ea typeface="+mj-ea"/>
                <a:cs typeface="+mj-cs"/>
              </a:rPr>
              <a:t> </a:t>
            </a:r>
            <a:r>
              <a:rPr lang="en-US" dirty="0" err="1">
                <a:effectLst/>
                <a:latin typeface="+mj-lt"/>
                <a:ea typeface="+mj-ea"/>
                <a:cs typeface="+mj-cs"/>
              </a:rPr>
              <a:t>základu</a:t>
            </a:r>
            <a:r>
              <a:rPr lang="en-US" dirty="0">
                <a:effectLst/>
                <a:latin typeface="+mj-lt"/>
                <a:ea typeface="+mj-ea"/>
                <a:cs typeface="+mj-cs"/>
              </a:rPr>
              <a:t>, </a:t>
            </a:r>
            <a:r>
              <a:rPr lang="en-US" dirty="0" err="1">
                <a:effectLst/>
                <a:latin typeface="+mj-lt"/>
                <a:ea typeface="+mj-ea"/>
                <a:cs typeface="+mj-cs"/>
              </a:rPr>
              <a:t>tj</a:t>
            </a:r>
            <a:r>
              <a:rPr lang="en-US" dirty="0">
                <a:effectLst/>
                <a:latin typeface="+mj-lt"/>
                <a:ea typeface="+mj-ea"/>
                <a:cs typeface="+mj-cs"/>
              </a:rPr>
              <a:t>. </a:t>
            </a:r>
            <a:r>
              <a:rPr lang="en-US" dirty="0" err="1">
                <a:effectLst/>
                <a:latin typeface="+mj-lt"/>
                <a:ea typeface="+mj-ea"/>
                <a:cs typeface="+mj-cs"/>
              </a:rPr>
              <a:t>soud</a:t>
            </a:r>
            <a:r>
              <a:rPr lang="en-US" dirty="0">
                <a:effectLst/>
                <a:latin typeface="+mj-lt"/>
                <a:ea typeface="+mj-ea"/>
                <a:cs typeface="+mj-cs"/>
              </a:rPr>
              <a:t> je </a:t>
            </a:r>
            <a:r>
              <a:rPr lang="en-US" dirty="0" err="1">
                <a:effectLst/>
                <a:latin typeface="+mj-lt"/>
                <a:ea typeface="+mj-ea"/>
                <a:cs typeface="+mj-cs"/>
              </a:rPr>
              <a:t>neučinil</a:t>
            </a:r>
            <a:r>
              <a:rPr lang="en-US" dirty="0">
                <a:effectLst/>
                <a:latin typeface="+mj-lt"/>
                <a:ea typeface="+mj-ea"/>
                <a:cs typeface="+mj-cs"/>
              </a:rPr>
              <a:t> </a:t>
            </a:r>
            <a:r>
              <a:rPr lang="en-US" dirty="0" err="1">
                <a:effectLst/>
                <a:latin typeface="+mj-lt"/>
                <a:ea typeface="+mj-ea"/>
                <a:cs typeface="+mj-cs"/>
              </a:rPr>
              <a:t>předmětem</a:t>
            </a:r>
            <a:r>
              <a:rPr lang="en-US" dirty="0">
                <a:effectLst/>
                <a:latin typeface="+mj-lt"/>
                <a:ea typeface="+mj-ea"/>
                <a:cs typeface="+mj-cs"/>
              </a:rPr>
              <a:t> </a:t>
            </a:r>
            <a:r>
              <a:rPr lang="en-US" dirty="0" err="1">
                <a:effectLst/>
                <a:latin typeface="+mj-lt"/>
                <a:ea typeface="+mj-ea"/>
                <a:cs typeface="+mj-cs"/>
              </a:rPr>
              <a:t>svých</a:t>
            </a:r>
            <a:r>
              <a:rPr lang="en-US" dirty="0">
                <a:effectLst/>
                <a:latin typeface="+mj-lt"/>
                <a:ea typeface="+mj-ea"/>
                <a:cs typeface="+mj-cs"/>
              </a:rPr>
              <a:t> </a:t>
            </a:r>
            <a:r>
              <a:rPr lang="en-US" dirty="0" err="1">
                <a:effectLst/>
                <a:latin typeface="+mj-lt"/>
                <a:ea typeface="+mj-ea"/>
                <a:cs typeface="+mj-cs"/>
              </a:rPr>
              <a:t>úvah</a:t>
            </a:r>
            <a:r>
              <a:rPr lang="en-US" dirty="0">
                <a:effectLst/>
                <a:latin typeface="+mj-lt"/>
                <a:ea typeface="+mj-ea"/>
                <a:cs typeface="+mj-cs"/>
              </a:rPr>
              <a:t> a </a:t>
            </a:r>
            <a:r>
              <a:rPr lang="en-US" dirty="0" err="1">
                <a:effectLst/>
                <a:latin typeface="+mj-lt"/>
                <a:ea typeface="+mj-ea"/>
                <a:cs typeface="+mj-cs"/>
              </a:rPr>
              <a:t>hodnocení</a:t>
            </a:r>
            <a:r>
              <a:rPr lang="en-US" dirty="0">
                <a:effectLst/>
                <a:latin typeface="+mj-lt"/>
                <a:ea typeface="+mj-ea"/>
                <a:cs typeface="+mj-cs"/>
              </a:rPr>
              <a:t>, </a:t>
            </a:r>
            <a:r>
              <a:rPr lang="en-US" dirty="0" err="1">
                <a:effectLst/>
                <a:latin typeface="+mj-lt"/>
                <a:ea typeface="+mj-ea"/>
                <a:cs typeface="+mj-cs"/>
              </a:rPr>
              <a:t>ačkoliv</a:t>
            </a:r>
            <a:r>
              <a:rPr lang="en-US" dirty="0">
                <a:effectLst/>
                <a:latin typeface="+mj-lt"/>
                <a:ea typeface="+mj-ea"/>
                <a:cs typeface="+mj-cs"/>
              </a:rPr>
              <a:t> </a:t>
            </a:r>
            <a:r>
              <a:rPr lang="en-US" dirty="0" err="1">
                <a:effectLst/>
                <a:latin typeface="+mj-lt"/>
                <a:ea typeface="+mj-ea"/>
                <a:cs typeface="+mj-cs"/>
              </a:rPr>
              <a:t>byly</a:t>
            </a:r>
            <a:r>
              <a:rPr lang="en-US" dirty="0">
                <a:effectLst/>
                <a:latin typeface="+mj-lt"/>
                <a:ea typeface="+mj-ea"/>
                <a:cs typeface="+mj-cs"/>
              </a:rPr>
              <a:t> </a:t>
            </a:r>
            <a:r>
              <a:rPr lang="en-US" dirty="0" err="1">
                <a:effectLst/>
                <a:latin typeface="+mj-lt"/>
                <a:ea typeface="+mj-ea"/>
                <a:cs typeface="+mj-cs"/>
              </a:rPr>
              <a:t>řádně</a:t>
            </a:r>
            <a:r>
              <a:rPr lang="en-US" dirty="0">
                <a:effectLst/>
                <a:latin typeface="+mj-lt"/>
                <a:ea typeface="+mj-ea"/>
                <a:cs typeface="+mj-cs"/>
              </a:rPr>
              <a:t> </a:t>
            </a:r>
            <a:r>
              <a:rPr lang="en-US" dirty="0" err="1">
                <a:effectLst/>
                <a:latin typeface="+mj-lt"/>
                <a:ea typeface="+mj-ea"/>
                <a:cs typeface="+mj-cs"/>
              </a:rPr>
              <a:t>provedeny</a:t>
            </a:r>
            <a:r>
              <a:rPr lang="en-US" dirty="0">
                <a:effectLst/>
                <a:latin typeface="+mj-lt"/>
                <a:ea typeface="+mj-ea"/>
                <a:cs typeface="+mj-cs"/>
              </a:rPr>
              <a:t> (sp. </a:t>
            </a:r>
            <a:r>
              <a:rPr lang="en-US" dirty="0" err="1">
                <a:effectLst/>
                <a:latin typeface="+mj-lt"/>
                <a:ea typeface="+mj-ea"/>
                <a:cs typeface="+mj-cs"/>
              </a:rPr>
              <a:t>zn</a:t>
            </a:r>
            <a:r>
              <a:rPr lang="en-US" dirty="0">
                <a:effectLst/>
                <a:latin typeface="+mj-lt"/>
                <a:ea typeface="+mj-ea"/>
                <a:cs typeface="+mj-cs"/>
              </a:rPr>
              <a:t>. </a:t>
            </a:r>
            <a:r>
              <a:rPr lang="en-US" b="1" u="none" strike="noStrike" dirty="0">
                <a:effectLst/>
                <a:latin typeface="+mj-lt"/>
                <a:ea typeface="+mj-ea"/>
                <a:cs typeface="+mj-cs"/>
                <a:hlinkClick r:id="rId6">
                  <a:extLst>
                    <a:ext uri="{A12FA001-AC4F-418D-AE19-62706E023703}">
                      <ahyp:hlinkClr xmlns:ahyp="http://schemas.microsoft.com/office/drawing/2018/hyperlinkcolor" val="tx"/>
                    </a:ext>
                  </a:extLst>
                </a:hlinkClick>
              </a:rPr>
              <a:t>III. </a:t>
            </a:r>
            <a:r>
              <a:rPr lang="en-US" b="1" u="none" strike="noStrike" dirty="0" err="1">
                <a:effectLst/>
                <a:latin typeface="+mj-lt"/>
                <a:ea typeface="+mj-ea"/>
                <a:cs typeface="+mj-cs"/>
                <a:hlinkClick r:id="rId6">
                  <a:extLst>
                    <a:ext uri="{A12FA001-AC4F-418D-AE19-62706E023703}">
                      <ahyp:hlinkClr xmlns:ahyp="http://schemas.microsoft.com/office/drawing/2018/hyperlinkcolor" val="tx"/>
                    </a:ext>
                  </a:extLst>
                </a:hlinkClick>
              </a:rPr>
              <a:t>ÚS</a:t>
            </a:r>
            <a:r>
              <a:rPr lang="en-US" b="1" u="none" strike="noStrike" dirty="0">
                <a:effectLst/>
                <a:latin typeface="+mj-lt"/>
                <a:ea typeface="+mj-ea"/>
                <a:cs typeface="+mj-cs"/>
                <a:hlinkClick r:id="rId6">
                  <a:extLst>
                    <a:ext uri="{A12FA001-AC4F-418D-AE19-62706E023703}">
                      <ahyp:hlinkClr xmlns:ahyp="http://schemas.microsoft.com/office/drawing/2018/hyperlinkcolor" val="tx"/>
                    </a:ext>
                  </a:extLst>
                </a:hlinkClick>
              </a:rPr>
              <a:t> 150/93</a:t>
            </a:r>
            <a:r>
              <a:rPr lang="en-US" b="1" dirty="0">
                <a:effectLst/>
                <a:latin typeface="+mj-lt"/>
                <a:ea typeface="+mj-ea"/>
                <a:cs typeface="+mj-cs"/>
              </a:rPr>
              <a:t>, </a:t>
            </a:r>
            <a:r>
              <a:rPr lang="en-US" b="1" u="none" strike="noStrike" dirty="0">
                <a:effectLst/>
                <a:latin typeface="+mj-lt"/>
                <a:ea typeface="+mj-ea"/>
                <a:cs typeface="+mj-cs"/>
                <a:hlinkClick r:id="rId7">
                  <a:extLst>
                    <a:ext uri="{A12FA001-AC4F-418D-AE19-62706E023703}">
                      <ahyp:hlinkClr xmlns:ahyp="http://schemas.microsoft.com/office/drawing/2018/hyperlinkcolor" val="tx"/>
                    </a:ext>
                  </a:extLst>
                </a:hlinkClick>
              </a:rPr>
              <a:t>III. </a:t>
            </a:r>
            <a:r>
              <a:rPr lang="en-US" b="1" u="none" strike="noStrike" dirty="0" err="1">
                <a:effectLst/>
                <a:latin typeface="+mj-lt"/>
                <a:ea typeface="+mj-ea"/>
                <a:cs typeface="+mj-cs"/>
                <a:hlinkClick r:id="rId7">
                  <a:extLst>
                    <a:ext uri="{A12FA001-AC4F-418D-AE19-62706E023703}">
                      <ahyp:hlinkClr xmlns:ahyp="http://schemas.microsoft.com/office/drawing/2018/hyperlinkcolor" val="tx"/>
                    </a:ext>
                  </a:extLst>
                </a:hlinkClick>
              </a:rPr>
              <a:t>ÚS</a:t>
            </a:r>
            <a:r>
              <a:rPr lang="en-US" b="1" u="none" strike="noStrike" dirty="0">
                <a:effectLst/>
                <a:latin typeface="+mj-lt"/>
                <a:ea typeface="+mj-ea"/>
                <a:cs typeface="+mj-cs"/>
                <a:hlinkClick r:id="rId7">
                  <a:extLst>
                    <a:ext uri="{A12FA001-AC4F-418D-AE19-62706E023703}">
                      <ahyp:hlinkClr xmlns:ahyp="http://schemas.microsoft.com/office/drawing/2018/hyperlinkcolor" val="tx"/>
                    </a:ext>
                  </a:extLst>
                </a:hlinkClick>
              </a:rPr>
              <a:t> 61/94</a:t>
            </a:r>
            <a:r>
              <a:rPr lang="en-US" b="1" dirty="0">
                <a:effectLst/>
                <a:latin typeface="+mj-lt"/>
                <a:ea typeface="+mj-ea"/>
                <a:cs typeface="+mj-cs"/>
              </a:rPr>
              <a:t>, </a:t>
            </a:r>
            <a:r>
              <a:rPr lang="en-US" b="1" u="none" strike="noStrike" dirty="0">
                <a:effectLst/>
                <a:latin typeface="+mj-lt"/>
                <a:ea typeface="+mj-ea"/>
                <a:cs typeface="+mj-cs"/>
                <a:hlinkClick r:id="rId8">
                  <a:extLst>
                    <a:ext uri="{A12FA001-AC4F-418D-AE19-62706E023703}">
                      <ahyp:hlinkClr xmlns:ahyp="http://schemas.microsoft.com/office/drawing/2018/hyperlinkcolor" val="tx"/>
                    </a:ext>
                  </a:extLst>
                </a:hlinkClick>
              </a:rPr>
              <a:t>III. </a:t>
            </a:r>
            <a:r>
              <a:rPr lang="en-US" b="1" u="none" strike="noStrike" dirty="0" err="1">
                <a:effectLst/>
                <a:latin typeface="+mj-lt"/>
                <a:ea typeface="+mj-ea"/>
                <a:cs typeface="+mj-cs"/>
                <a:hlinkClick r:id="rId8">
                  <a:extLst>
                    <a:ext uri="{A12FA001-AC4F-418D-AE19-62706E023703}">
                      <ahyp:hlinkClr xmlns:ahyp="http://schemas.microsoft.com/office/drawing/2018/hyperlinkcolor" val="tx"/>
                    </a:ext>
                  </a:extLst>
                </a:hlinkClick>
              </a:rPr>
              <a:t>ÚS</a:t>
            </a:r>
            <a:r>
              <a:rPr lang="en-US" b="1" u="none" strike="noStrike" dirty="0">
                <a:effectLst/>
                <a:latin typeface="+mj-lt"/>
                <a:ea typeface="+mj-ea"/>
                <a:cs typeface="+mj-cs"/>
                <a:hlinkClick r:id="rId8">
                  <a:extLst>
                    <a:ext uri="{A12FA001-AC4F-418D-AE19-62706E023703}">
                      <ahyp:hlinkClr xmlns:ahyp="http://schemas.microsoft.com/office/drawing/2018/hyperlinkcolor" val="tx"/>
                    </a:ext>
                  </a:extLst>
                </a:hlinkClick>
              </a:rPr>
              <a:t> 51/96</a:t>
            </a:r>
            <a:r>
              <a:rPr lang="en-US" b="1" dirty="0">
                <a:effectLst/>
                <a:latin typeface="+mj-lt"/>
                <a:ea typeface="+mj-ea"/>
                <a:cs typeface="+mj-cs"/>
              </a:rPr>
              <a:t>, </a:t>
            </a:r>
            <a:r>
              <a:rPr lang="en-US" b="1" u="none" strike="noStrike" dirty="0">
                <a:effectLst/>
                <a:latin typeface="+mj-lt"/>
                <a:ea typeface="+mj-ea"/>
                <a:cs typeface="+mj-cs"/>
                <a:hlinkClick r:id="rId9">
                  <a:extLst>
                    <a:ext uri="{A12FA001-AC4F-418D-AE19-62706E023703}">
                      <ahyp:hlinkClr xmlns:ahyp="http://schemas.microsoft.com/office/drawing/2018/hyperlinkcolor" val="tx"/>
                    </a:ext>
                  </a:extLst>
                </a:hlinkClick>
              </a:rPr>
              <a:t>IV. </a:t>
            </a:r>
            <a:r>
              <a:rPr lang="en-US" b="1" u="none" strike="noStrike" dirty="0" err="1">
                <a:effectLst/>
                <a:latin typeface="+mj-lt"/>
                <a:ea typeface="+mj-ea"/>
                <a:cs typeface="+mj-cs"/>
                <a:hlinkClick r:id="rId9">
                  <a:extLst>
                    <a:ext uri="{A12FA001-AC4F-418D-AE19-62706E023703}">
                      <ahyp:hlinkClr xmlns:ahyp="http://schemas.microsoft.com/office/drawing/2018/hyperlinkcolor" val="tx"/>
                    </a:ext>
                  </a:extLst>
                </a:hlinkClick>
              </a:rPr>
              <a:t>ÚS</a:t>
            </a:r>
            <a:r>
              <a:rPr lang="en-US" b="1" u="none" strike="noStrike" dirty="0">
                <a:effectLst/>
                <a:latin typeface="+mj-lt"/>
                <a:ea typeface="+mj-ea"/>
                <a:cs typeface="+mj-cs"/>
                <a:hlinkClick r:id="rId9">
                  <a:extLst>
                    <a:ext uri="{A12FA001-AC4F-418D-AE19-62706E023703}">
                      <ahyp:hlinkClr xmlns:ahyp="http://schemas.microsoft.com/office/drawing/2018/hyperlinkcolor" val="tx"/>
                    </a:ext>
                  </a:extLst>
                </a:hlinkClick>
              </a:rPr>
              <a:t> 185/96</a:t>
            </a:r>
            <a:r>
              <a:rPr lang="en-US" b="1" dirty="0">
                <a:effectLst/>
                <a:latin typeface="+mj-lt"/>
                <a:ea typeface="+mj-ea"/>
                <a:cs typeface="+mj-cs"/>
              </a:rPr>
              <a:t>, </a:t>
            </a:r>
            <a:r>
              <a:rPr lang="en-US" b="1" u="none" strike="noStrike" dirty="0">
                <a:effectLst/>
                <a:latin typeface="+mj-lt"/>
                <a:ea typeface="+mj-ea"/>
                <a:cs typeface="+mj-cs"/>
                <a:hlinkClick r:id="rId10">
                  <a:extLst>
                    <a:ext uri="{A12FA001-AC4F-418D-AE19-62706E023703}">
                      <ahyp:hlinkClr xmlns:ahyp="http://schemas.microsoft.com/office/drawing/2018/hyperlinkcolor" val="tx"/>
                    </a:ext>
                  </a:extLst>
                </a:hlinkClick>
              </a:rPr>
              <a:t>II. </a:t>
            </a:r>
            <a:r>
              <a:rPr lang="en-US" b="1" u="none" strike="noStrike" dirty="0" err="1">
                <a:effectLst/>
                <a:latin typeface="+mj-lt"/>
                <a:ea typeface="+mj-ea"/>
                <a:cs typeface="+mj-cs"/>
                <a:hlinkClick r:id="rId10">
                  <a:extLst>
                    <a:ext uri="{A12FA001-AC4F-418D-AE19-62706E023703}">
                      <ahyp:hlinkClr xmlns:ahyp="http://schemas.microsoft.com/office/drawing/2018/hyperlinkcolor" val="tx"/>
                    </a:ext>
                  </a:extLst>
                </a:hlinkClick>
              </a:rPr>
              <a:t>ÚS</a:t>
            </a:r>
            <a:r>
              <a:rPr lang="en-US" b="1" u="none" strike="noStrike" dirty="0">
                <a:effectLst/>
                <a:latin typeface="+mj-lt"/>
                <a:ea typeface="+mj-ea"/>
                <a:cs typeface="+mj-cs"/>
                <a:hlinkClick r:id="rId10">
                  <a:extLst>
                    <a:ext uri="{A12FA001-AC4F-418D-AE19-62706E023703}">
                      <ahyp:hlinkClr xmlns:ahyp="http://schemas.microsoft.com/office/drawing/2018/hyperlinkcolor" val="tx"/>
                    </a:ext>
                  </a:extLst>
                </a:hlinkClick>
              </a:rPr>
              <a:t> 213/2000</a:t>
            </a:r>
            <a:r>
              <a:rPr lang="en-US" b="1" dirty="0">
                <a:effectLst/>
                <a:latin typeface="+mj-lt"/>
                <a:ea typeface="+mj-ea"/>
                <a:cs typeface="+mj-cs"/>
              </a:rPr>
              <a:t>, </a:t>
            </a:r>
            <a:r>
              <a:rPr lang="en-US" b="1" u="none" strike="noStrike" dirty="0">
                <a:effectLst/>
                <a:latin typeface="+mj-lt"/>
                <a:ea typeface="+mj-ea"/>
                <a:cs typeface="+mj-cs"/>
                <a:hlinkClick r:id="rId11">
                  <a:extLst>
                    <a:ext uri="{A12FA001-AC4F-418D-AE19-62706E023703}">
                      <ahyp:hlinkClr xmlns:ahyp="http://schemas.microsoft.com/office/drawing/2018/hyperlinkcolor" val="tx"/>
                    </a:ext>
                  </a:extLst>
                </a:hlinkClick>
              </a:rPr>
              <a:t>I. </a:t>
            </a:r>
            <a:r>
              <a:rPr lang="en-US" b="1" u="none" strike="noStrike" dirty="0" err="1">
                <a:effectLst/>
                <a:latin typeface="+mj-lt"/>
                <a:ea typeface="+mj-ea"/>
                <a:cs typeface="+mj-cs"/>
                <a:hlinkClick r:id="rId11">
                  <a:extLst>
                    <a:ext uri="{A12FA001-AC4F-418D-AE19-62706E023703}">
                      <ahyp:hlinkClr xmlns:ahyp="http://schemas.microsoft.com/office/drawing/2018/hyperlinkcolor" val="tx"/>
                    </a:ext>
                  </a:extLst>
                </a:hlinkClick>
              </a:rPr>
              <a:t>ÚS</a:t>
            </a:r>
            <a:r>
              <a:rPr lang="en-US" b="1" u="none" strike="noStrike" dirty="0">
                <a:effectLst/>
                <a:latin typeface="+mj-lt"/>
                <a:ea typeface="+mj-ea"/>
                <a:cs typeface="+mj-cs"/>
                <a:hlinkClick r:id="rId11">
                  <a:extLst>
                    <a:ext uri="{A12FA001-AC4F-418D-AE19-62706E023703}">
                      <ahyp:hlinkClr xmlns:ahyp="http://schemas.microsoft.com/office/drawing/2018/hyperlinkcolor" val="tx"/>
                    </a:ext>
                  </a:extLst>
                </a:hlinkClick>
              </a:rPr>
              <a:t> 549/2000</a:t>
            </a:r>
            <a:r>
              <a:rPr lang="en-US" b="1" dirty="0">
                <a:effectLst/>
                <a:latin typeface="+mj-lt"/>
                <a:ea typeface="+mj-ea"/>
                <a:cs typeface="+mj-cs"/>
              </a:rPr>
              <a:t>, </a:t>
            </a:r>
            <a:r>
              <a:rPr lang="en-US" b="1" u="none" strike="noStrike" dirty="0">
                <a:effectLst/>
                <a:latin typeface="+mj-lt"/>
                <a:ea typeface="+mj-ea"/>
                <a:cs typeface="+mj-cs"/>
                <a:hlinkClick r:id="rId12">
                  <a:extLst>
                    <a:ext uri="{A12FA001-AC4F-418D-AE19-62706E023703}">
                      <ahyp:hlinkClr xmlns:ahyp="http://schemas.microsoft.com/office/drawing/2018/hyperlinkcolor" val="tx"/>
                    </a:ext>
                  </a:extLst>
                </a:hlinkClick>
              </a:rPr>
              <a:t>IV. </a:t>
            </a:r>
            <a:r>
              <a:rPr lang="en-US" b="1" u="none" strike="noStrike" dirty="0" err="1">
                <a:effectLst/>
                <a:latin typeface="+mj-lt"/>
                <a:ea typeface="+mj-ea"/>
                <a:cs typeface="+mj-cs"/>
                <a:hlinkClick r:id="rId12">
                  <a:extLst>
                    <a:ext uri="{A12FA001-AC4F-418D-AE19-62706E023703}">
                      <ahyp:hlinkClr xmlns:ahyp="http://schemas.microsoft.com/office/drawing/2018/hyperlinkcolor" val="tx"/>
                    </a:ext>
                  </a:extLst>
                </a:hlinkClick>
              </a:rPr>
              <a:t>ÚS</a:t>
            </a:r>
            <a:r>
              <a:rPr lang="en-US" b="1" u="none" strike="noStrike" dirty="0">
                <a:effectLst/>
                <a:latin typeface="+mj-lt"/>
                <a:ea typeface="+mj-ea"/>
                <a:cs typeface="+mj-cs"/>
                <a:hlinkClick r:id="rId12">
                  <a:extLst>
                    <a:ext uri="{A12FA001-AC4F-418D-AE19-62706E023703}">
                      <ahyp:hlinkClr xmlns:ahyp="http://schemas.microsoft.com/office/drawing/2018/hyperlinkcolor" val="tx"/>
                    </a:ext>
                  </a:extLst>
                </a:hlinkClick>
              </a:rPr>
              <a:t> 582/01</a:t>
            </a:r>
            <a:r>
              <a:rPr lang="en-US" b="1" dirty="0">
                <a:effectLst/>
                <a:latin typeface="+mj-lt"/>
                <a:ea typeface="+mj-ea"/>
                <a:cs typeface="+mj-cs"/>
              </a:rPr>
              <a:t>, </a:t>
            </a:r>
            <a:r>
              <a:rPr lang="en-US" b="1" u="none" strike="noStrike" dirty="0">
                <a:effectLst/>
                <a:latin typeface="+mj-lt"/>
                <a:ea typeface="+mj-ea"/>
                <a:cs typeface="+mj-cs"/>
                <a:hlinkClick r:id="rId13">
                  <a:extLst>
                    <a:ext uri="{A12FA001-AC4F-418D-AE19-62706E023703}">
                      <ahyp:hlinkClr xmlns:ahyp="http://schemas.microsoft.com/office/drawing/2018/hyperlinkcolor" val="tx"/>
                    </a:ext>
                  </a:extLst>
                </a:hlinkClick>
              </a:rPr>
              <a:t>II. </a:t>
            </a:r>
            <a:r>
              <a:rPr lang="en-US" b="1" u="none" strike="noStrike" dirty="0" err="1">
                <a:effectLst/>
                <a:latin typeface="+mj-lt"/>
                <a:ea typeface="+mj-ea"/>
                <a:cs typeface="+mj-cs"/>
                <a:hlinkClick r:id="rId13">
                  <a:extLst>
                    <a:ext uri="{A12FA001-AC4F-418D-AE19-62706E023703}">
                      <ahyp:hlinkClr xmlns:ahyp="http://schemas.microsoft.com/office/drawing/2018/hyperlinkcolor" val="tx"/>
                    </a:ext>
                  </a:extLst>
                </a:hlinkClick>
              </a:rPr>
              <a:t>ÚS</a:t>
            </a:r>
            <a:r>
              <a:rPr lang="en-US" b="1" u="none" strike="noStrike" dirty="0">
                <a:effectLst/>
                <a:latin typeface="+mj-lt"/>
                <a:ea typeface="+mj-ea"/>
                <a:cs typeface="+mj-cs"/>
                <a:hlinkClick r:id="rId13">
                  <a:extLst>
                    <a:ext uri="{A12FA001-AC4F-418D-AE19-62706E023703}">
                      <ahyp:hlinkClr xmlns:ahyp="http://schemas.microsoft.com/office/drawing/2018/hyperlinkcolor" val="tx"/>
                    </a:ext>
                  </a:extLst>
                </a:hlinkClick>
              </a:rPr>
              <a:t> 182/02</a:t>
            </a:r>
            <a:r>
              <a:rPr lang="en-US" b="1" dirty="0">
                <a:effectLst/>
                <a:latin typeface="+mj-lt"/>
                <a:ea typeface="+mj-ea"/>
                <a:cs typeface="+mj-cs"/>
              </a:rPr>
              <a:t>, </a:t>
            </a:r>
            <a:r>
              <a:rPr lang="en-US" b="1" u="none" strike="noStrike" dirty="0">
                <a:effectLst/>
                <a:latin typeface="+mj-lt"/>
                <a:ea typeface="+mj-ea"/>
                <a:cs typeface="+mj-cs"/>
                <a:hlinkClick r:id="rId14">
                  <a:extLst>
                    <a:ext uri="{A12FA001-AC4F-418D-AE19-62706E023703}">
                      <ahyp:hlinkClr xmlns:ahyp="http://schemas.microsoft.com/office/drawing/2018/hyperlinkcolor" val="tx"/>
                    </a:ext>
                  </a:extLst>
                </a:hlinkClick>
              </a:rPr>
              <a:t>I. </a:t>
            </a:r>
            <a:r>
              <a:rPr lang="en-US" b="1" u="none" strike="noStrike" dirty="0" err="1">
                <a:effectLst/>
                <a:latin typeface="+mj-lt"/>
                <a:ea typeface="+mj-ea"/>
                <a:cs typeface="+mj-cs"/>
                <a:hlinkClick r:id="rId14">
                  <a:extLst>
                    <a:ext uri="{A12FA001-AC4F-418D-AE19-62706E023703}">
                      <ahyp:hlinkClr xmlns:ahyp="http://schemas.microsoft.com/office/drawing/2018/hyperlinkcolor" val="tx"/>
                    </a:ext>
                  </a:extLst>
                </a:hlinkClick>
              </a:rPr>
              <a:t>ÚS</a:t>
            </a:r>
            <a:r>
              <a:rPr lang="en-US" b="1" u="none" strike="noStrike" dirty="0">
                <a:effectLst/>
                <a:latin typeface="+mj-lt"/>
                <a:ea typeface="+mj-ea"/>
                <a:cs typeface="+mj-cs"/>
                <a:hlinkClick r:id="rId14">
                  <a:extLst>
                    <a:ext uri="{A12FA001-AC4F-418D-AE19-62706E023703}">
                      <ahyp:hlinkClr xmlns:ahyp="http://schemas.microsoft.com/office/drawing/2018/hyperlinkcolor" val="tx"/>
                    </a:ext>
                  </a:extLst>
                </a:hlinkClick>
              </a:rPr>
              <a:t> 413/02</a:t>
            </a:r>
            <a:r>
              <a:rPr lang="en-US" b="1" dirty="0">
                <a:effectLst/>
                <a:latin typeface="+mj-lt"/>
                <a:ea typeface="+mj-ea"/>
                <a:cs typeface="+mj-cs"/>
              </a:rPr>
              <a:t>, </a:t>
            </a:r>
            <a:r>
              <a:rPr lang="en-US" b="1" u="none" strike="noStrike" dirty="0">
                <a:effectLst/>
                <a:latin typeface="+mj-lt"/>
                <a:ea typeface="+mj-ea"/>
                <a:cs typeface="+mj-cs"/>
                <a:hlinkClick r:id="rId15">
                  <a:extLst>
                    <a:ext uri="{A12FA001-AC4F-418D-AE19-62706E023703}">
                      <ahyp:hlinkClr xmlns:ahyp="http://schemas.microsoft.com/office/drawing/2018/hyperlinkcolor" val="tx"/>
                    </a:ext>
                  </a:extLst>
                </a:hlinkClick>
              </a:rPr>
              <a:t>IV. </a:t>
            </a:r>
            <a:r>
              <a:rPr lang="en-US" b="1" u="none" strike="noStrike" dirty="0" err="1">
                <a:effectLst/>
                <a:latin typeface="+mj-lt"/>
                <a:ea typeface="+mj-ea"/>
                <a:cs typeface="+mj-cs"/>
                <a:hlinkClick r:id="rId15">
                  <a:extLst>
                    <a:ext uri="{A12FA001-AC4F-418D-AE19-62706E023703}">
                      <ahyp:hlinkClr xmlns:ahyp="http://schemas.microsoft.com/office/drawing/2018/hyperlinkcolor" val="tx"/>
                    </a:ext>
                  </a:extLst>
                </a:hlinkClick>
              </a:rPr>
              <a:t>ÚS</a:t>
            </a:r>
            <a:r>
              <a:rPr lang="en-US" b="1" u="none" strike="noStrike" dirty="0">
                <a:effectLst/>
                <a:latin typeface="+mj-lt"/>
                <a:ea typeface="+mj-ea"/>
                <a:cs typeface="+mj-cs"/>
                <a:hlinkClick r:id="rId15">
                  <a:extLst>
                    <a:ext uri="{A12FA001-AC4F-418D-AE19-62706E023703}">
                      <ahyp:hlinkClr xmlns:ahyp="http://schemas.microsoft.com/office/drawing/2018/hyperlinkcolor" val="tx"/>
                    </a:ext>
                  </a:extLst>
                </a:hlinkClick>
              </a:rPr>
              <a:t> 219/03</a:t>
            </a:r>
            <a:r>
              <a:rPr lang="en-US" b="1" dirty="0">
                <a:effectLst/>
                <a:latin typeface="+mj-lt"/>
                <a:ea typeface="+mj-ea"/>
                <a:cs typeface="+mj-cs"/>
              </a:rPr>
              <a:t> a </a:t>
            </a:r>
            <a:r>
              <a:rPr lang="en-US" b="1" dirty="0" err="1">
                <a:effectLst/>
                <a:latin typeface="+mj-lt"/>
                <a:ea typeface="+mj-ea"/>
                <a:cs typeface="+mj-cs"/>
              </a:rPr>
              <a:t>další</a:t>
            </a:r>
            <a:r>
              <a:rPr lang="en-US" b="1" dirty="0">
                <a:effectLst/>
                <a:latin typeface="+mj-lt"/>
                <a:ea typeface="+mj-ea"/>
                <a:cs typeface="+mj-cs"/>
              </a:rPr>
              <a:t>).</a:t>
            </a:r>
          </a:p>
        </p:txBody>
      </p:sp>
    </p:spTree>
    <p:extLst>
      <p:ext uri="{BB962C8B-B14F-4D97-AF65-F5344CB8AC3E}">
        <p14:creationId xmlns:p14="http://schemas.microsoft.com/office/powerpoint/2010/main" val="1077274859"/>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4C0A5-2D20-951F-4B38-0D018A989E4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88E08C3-27E7-CD0B-6367-E9326B9B39FC}"/>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42A4F7BC-2F17-C73A-DDD5-6E0D7D4DA8F1}"/>
              </a:ext>
            </a:extLst>
          </p:cNvPr>
          <p:cNvSpPr>
            <a:spLocks noGrp="1"/>
          </p:cNvSpPr>
          <p:nvPr>
            <p:ph idx="1"/>
          </p:nvPr>
        </p:nvSpPr>
        <p:spPr>
          <a:xfrm>
            <a:off x="931492" y="1853248"/>
            <a:ext cx="9979495" cy="4459445"/>
          </a:xfrm>
        </p:spPr>
        <p:txBody>
          <a:bodyPr>
            <a:normAutofit fontScale="92500" lnSpcReduction="10000"/>
          </a:bodyPr>
          <a:lstStyle/>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Dovolání podat jen z jednoho jediného důvodu, že </a:t>
            </a:r>
            <a:r>
              <a:rPr lang="cs-CZ" sz="1800" b="1" kern="100" dirty="0">
                <a:effectLst/>
                <a:ea typeface="Aptos" panose="020B0004020202020204" pitchFamily="34" charset="0"/>
                <a:cs typeface="Times New Roman" panose="02020603050405020304" pitchFamily="18" charset="0"/>
              </a:rPr>
              <a:t>rozhodnutí odvolacího soudu spočívá na nesprávném právním posouzení věci</a:t>
            </a:r>
            <a:r>
              <a:rPr lang="cs-CZ" sz="1800" kern="100" dirty="0">
                <a:effectLst/>
                <a:ea typeface="Aptos" panose="020B0004020202020204" pitchFamily="34" charset="0"/>
                <a:cs typeface="Times New Roman" panose="02020603050405020304" pitchFamily="18" charset="0"/>
              </a:rPr>
              <a:t>. Jinými slovy řečeno, důvod dovolání může spočívat v tom, že odvolací soud na daný případ použil nesprávný právní předpis, nebo že odvolací soud sice použil správný právní předpis, ale nesprávně jej vyložil nebo jej na daný případ nesprávně aplikoval.</a:t>
            </a:r>
          </a:p>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Po té, co soud prvního stupně zkontroluje, zda dovolání splňuje základní náležitosti, zašle jej společně s příslušným spisovým materiálem k Nejvyššímu soudu.</a:t>
            </a:r>
          </a:p>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Jestliže </a:t>
            </a:r>
            <a:r>
              <a:rPr lang="cs-CZ" sz="1800" b="1" kern="100" dirty="0">
                <a:effectLst/>
                <a:ea typeface="Aptos" panose="020B0004020202020204" pitchFamily="34" charset="0"/>
                <a:cs typeface="Times New Roman" panose="02020603050405020304" pitchFamily="18" charset="0"/>
              </a:rPr>
              <a:t>dovolání přípustné není</a:t>
            </a:r>
            <a:r>
              <a:rPr lang="cs-CZ" sz="1800" kern="100" dirty="0">
                <a:effectLst/>
                <a:ea typeface="Aptos" panose="020B0004020202020204" pitchFamily="34" charset="0"/>
                <a:cs typeface="Times New Roman" panose="02020603050405020304" pitchFamily="18" charset="0"/>
              </a:rPr>
              <a:t>, nebo jestliže </a:t>
            </a:r>
            <a:r>
              <a:rPr lang="cs-CZ" sz="1800" b="1" kern="100" dirty="0">
                <a:effectLst/>
                <a:ea typeface="Aptos" panose="020B0004020202020204" pitchFamily="34" charset="0"/>
                <a:cs typeface="Times New Roman" panose="02020603050405020304" pitchFamily="18" charset="0"/>
              </a:rPr>
              <a:t>dovolání nebylo doplněno o stanovené náležitosti</a:t>
            </a:r>
            <a:r>
              <a:rPr lang="cs-CZ" sz="1800" kern="100" dirty="0">
                <a:effectLst/>
                <a:ea typeface="Aptos" panose="020B0004020202020204" pitchFamily="34" charset="0"/>
                <a:cs typeface="Times New Roman" panose="02020603050405020304" pitchFamily="18" charset="0"/>
              </a:rPr>
              <a:t>, Nejvyšší soud jej usnesením </a:t>
            </a:r>
            <a:r>
              <a:rPr lang="cs-CZ" sz="1800" b="1" u="sng" kern="100" dirty="0">
                <a:effectLst/>
                <a:ea typeface="Aptos" panose="020B0004020202020204" pitchFamily="34" charset="0"/>
                <a:cs typeface="Times New Roman" panose="02020603050405020304" pitchFamily="18" charset="0"/>
              </a:rPr>
              <a:t>odmítne</a:t>
            </a:r>
            <a:r>
              <a:rPr lang="cs-CZ" sz="1800" kern="100" dirty="0">
                <a:effectLst/>
                <a:ea typeface="Aptos" panose="020B0004020202020204" pitchFamily="34" charset="0"/>
                <a:cs typeface="Times New Roman" panose="02020603050405020304" pitchFamily="18" charset="0"/>
              </a:rPr>
              <a:t>.</a:t>
            </a:r>
          </a:p>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Pro přijetí usnesení o odmítnutí dovolání pro nepřípustnost podle § 237 </a:t>
            </a:r>
            <a:r>
              <a:rPr lang="cs-CZ" sz="1800" kern="100" dirty="0" err="1">
                <a:effectLst/>
                <a:ea typeface="Aptos" panose="020B0004020202020204" pitchFamily="34" charset="0"/>
                <a:cs typeface="Times New Roman" panose="02020603050405020304" pitchFamily="18" charset="0"/>
              </a:rPr>
              <a:t>OSŘ</a:t>
            </a:r>
            <a:r>
              <a:rPr lang="cs-CZ" sz="1800" kern="100" dirty="0">
                <a:effectLst/>
                <a:ea typeface="Aptos" panose="020B0004020202020204" pitchFamily="34" charset="0"/>
                <a:cs typeface="Times New Roman" panose="02020603050405020304" pitchFamily="18" charset="0"/>
              </a:rPr>
              <a:t> musí hlasovat všichni členové příslušného senátu.</a:t>
            </a:r>
          </a:p>
          <a:p>
            <a:pPr algn="just">
              <a:lnSpc>
                <a:spcPct val="107000"/>
              </a:lnSpc>
              <a:spcAft>
                <a:spcPts val="800"/>
              </a:spcAft>
            </a:pPr>
            <a:r>
              <a:rPr lang="cs-CZ" sz="1800" b="1" kern="100" dirty="0">
                <a:effectLst/>
                <a:ea typeface="Aptos" panose="020B0004020202020204" pitchFamily="34" charset="0"/>
                <a:cs typeface="Times New Roman" panose="02020603050405020304" pitchFamily="18" charset="0"/>
              </a:rPr>
              <a:t>Je-li dovolání přípustné</a:t>
            </a:r>
            <a:r>
              <a:rPr lang="cs-CZ" sz="1800" kern="100" dirty="0">
                <a:effectLst/>
                <a:ea typeface="Aptos" panose="020B0004020202020204" pitchFamily="34" charset="0"/>
                <a:cs typeface="Times New Roman" panose="02020603050405020304" pitchFamily="18" charset="0"/>
              </a:rPr>
              <a:t>, Nejvyšší soud o tom zvláštní rozhodnutí nevydává a automaticky přikročí k meritornímu přezkoumání napadeného rozhodnutí odvolacího soudu.</a:t>
            </a:r>
          </a:p>
          <a:p>
            <a:endParaRPr lang="cs-CZ" sz="2000" dirty="0"/>
          </a:p>
        </p:txBody>
      </p:sp>
    </p:spTree>
    <p:extLst>
      <p:ext uri="{BB962C8B-B14F-4D97-AF65-F5344CB8AC3E}">
        <p14:creationId xmlns:p14="http://schemas.microsoft.com/office/powerpoint/2010/main" val="32951239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AD2EF-7D63-6D08-4EB5-B0FA547F751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5A5A799-74F2-4258-3D42-AA9CEED44600}"/>
              </a:ext>
            </a:extLst>
          </p:cNvPr>
          <p:cNvSpPr>
            <a:spLocks noGrp="1"/>
          </p:cNvSpPr>
          <p:nvPr>
            <p:ph type="title"/>
          </p:nvPr>
        </p:nvSpPr>
        <p:spPr>
          <a:xfrm>
            <a:off x="1103312" y="452718"/>
            <a:ext cx="8947522" cy="1400530"/>
          </a:xfrm>
        </p:spPr>
        <p:txBody>
          <a:bodyPr anchor="ctr">
            <a:normAutofit/>
          </a:bodyPr>
          <a:lstStyle/>
          <a:p>
            <a:r>
              <a:rPr lang="cs-CZ">
                <a:solidFill>
                  <a:srgbClr val="FFFFFF"/>
                </a:solidFill>
              </a:rPr>
              <a:t>O.S.Ř.</a:t>
            </a:r>
          </a:p>
        </p:txBody>
      </p:sp>
      <p:sp>
        <p:nvSpPr>
          <p:cNvPr id="3" name="Zástupný symbol pro obsah 2">
            <a:extLst>
              <a:ext uri="{FF2B5EF4-FFF2-40B4-BE49-F238E27FC236}">
                <a16:creationId xmlns:a16="http://schemas.microsoft.com/office/drawing/2014/main" id="{EDA37A41-8AAE-2E15-818D-E0EA12F7DC78}"/>
              </a:ext>
            </a:extLst>
          </p:cNvPr>
          <p:cNvSpPr>
            <a:spLocks noGrp="1"/>
          </p:cNvSpPr>
          <p:nvPr>
            <p:ph idx="1"/>
          </p:nvPr>
        </p:nvSpPr>
        <p:spPr>
          <a:xfrm>
            <a:off x="931492" y="1853248"/>
            <a:ext cx="9979495" cy="4459445"/>
          </a:xfrm>
        </p:spPr>
        <p:txBody>
          <a:bodyPr>
            <a:normAutofit fontScale="92500" lnSpcReduction="20000"/>
          </a:bodyPr>
          <a:lstStyle/>
          <a:p>
            <a:pPr algn="just">
              <a:lnSpc>
                <a:spcPct val="107000"/>
              </a:lnSpc>
              <a:spcAft>
                <a:spcPts val="800"/>
              </a:spcAft>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	</a:t>
            </a:r>
            <a:r>
              <a:rPr lang="cs-CZ" sz="1800" kern="100" dirty="0">
                <a:effectLst/>
                <a:ea typeface="Aptos" panose="020B0004020202020204" pitchFamily="34" charset="0"/>
                <a:cs typeface="Times New Roman" panose="02020603050405020304" pitchFamily="18" charset="0"/>
              </a:rPr>
              <a:t>Než se Nejvyšší soud pustí do vlastního přezkumu napadeného rozhodnutí odvolacího soudu, může ještě před tím </a:t>
            </a:r>
            <a:r>
              <a:rPr lang="cs-CZ" sz="1800" b="1" kern="100" dirty="0">
                <a:effectLst/>
                <a:ea typeface="Aptos" panose="020B0004020202020204" pitchFamily="34" charset="0"/>
                <a:cs typeface="Times New Roman" panose="02020603050405020304" pitchFamily="18" charset="0"/>
              </a:rPr>
              <a:t>odložit vykonatelnost</a:t>
            </a:r>
            <a:r>
              <a:rPr lang="cs-CZ" sz="1800" kern="100" dirty="0">
                <a:effectLst/>
                <a:ea typeface="Aptos" panose="020B0004020202020204" pitchFamily="34" charset="0"/>
                <a:cs typeface="Times New Roman" panose="02020603050405020304" pitchFamily="18" charset="0"/>
              </a:rPr>
              <a:t> tohoto rozhodnutí (§ 243 </a:t>
            </a:r>
            <a:r>
              <a:rPr lang="cs-CZ" sz="1800" kern="100" dirty="0" err="1">
                <a:effectLst/>
                <a:ea typeface="Aptos" panose="020B0004020202020204" pitchFamily="34" charset="0"/>
                <a:cs typeface="Times New Roman" panose="02020603050405020304" pitchFamily="18" charset="0"/>
              </a:rPr>
              <a:t>OSŘ</a:t>
            </a:r>
            <a:r>
              <a:rPr lang="cs-CZ" sz="1800" kern="100" dirty="0">
                <a:effectLst/>
                <a:ea typeface="Aptos" panose="020B0004020202020204" pitchFamily="34" charset="0"/>
                <a:cs typeface="Times New Roman" panose="02020603050405020304" pitchFamily="18" charset="0"/>
              </a:rPr>
              <a:t>). Odklad vykonatelnosti znamená značný zásah do právní jistoty účastníků řízení, a proto k němu dochází jen ve zcela mimořádně odůvodněných případech. Odkladem vykonatelnosti se má zbránit neprodlenému výkonu rozhodnutí, a tím i újmě na právech dovolatele. Aby bylo možno vykonatelnost odložit, musí se jednat o takové rozhodnutí odvolacího soudu, u něhož vůbec přichází vykonatelnost v úvahu (jedná se tak jedině o rozhodnutí, kterými byla účastníkovi – dovolateli – uložena nějaká povinnost).</a:t>
            </a:r>
          </a:p>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Nově může Nejvyšší soud také </a:t>
            </a:r>
            <a:r>
              <a:rPr lang="cs-CZ" sz="1800" b="1" kern="100" dirty="0">
                <a:effectLst/>
                <a:ea typeface="Aptos" panose="020B0004020202020204" pitchFamily="34" charset="0"/>
                <a:cs typeface="Times New Roman" panose="02020603050405020304" pitchFamily="18" charset="0"/>
              </a:rPr>
              <a:t>odložit právní moc</a:t>
            </a:r>
            <a:r>
              <a:rPr lang="cs-CZ" sz="1800" kern="100" dirty="0">
                <a:effectLst/>
                <a:ea typeface="Aptos" panose="020B0004020202020204" pitchFamily="34" charset="0"/>
                <a:cs typeface="Times New Roman" panose="02020603050405020304" pitchFamily="18" charset="0"/>
              </a:rPr>
              <a:t> napadeného rozhodnutí odvolacího soudu, a to tehdy, je-li dovolatel závažně ohrožen ve svých právech a nedotkne-li se odklad právní moci právních vztahů jiné osoby než účastníka řízení.</a:t>
            </a:r>
          </a:p>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Napadené rozhodnutí </a:t>
            </a:r>
            <a:r>
              <a:rPr lang="cs-CZ" sz="1800" b="1" kern="100" dirty="0">
                <a:effectLst/>
                <a:ea typeface="Aptos" panose="020B0004020202020204" pitchFamily="34" charset="0"/>
                <a:cs typeface="Times New Roman" panose="02020603050405020304" pitchFamily="18" charset="0"/>
              </a:rPr>
              <a:t>přezkoumá </a:t>
            </a:r>
            <a:r>
              <a:rPr lang="cs-CZ" sz="1800" kern="100" dirty="0">
                <a:effectLst/>
                <a:ea typeface="Aptos" panose="020B0004020202020204" pitchFamily="34" charset="0"/>
                <a:cs typeface="Times New Roman" panose="02020603050405020304" pitchFamily="18" charset="0"/>
              </a:rPr>
              <a:t>Nejvyšší soud </a:t>
            </a:r>
            <a:r>
              <a:rPr lang="cs-CZ" sz="1800" b="1" kern="100" dirty="0">
                <a:effectLst/>
                <a:ea typeface="Aptos" panose="020B0004020202020204" pitchFamily="34" charset="0"/>
                <a:cs typeface="Times New Roman" panose="02020603050405020304" pitchFamily="18" charset="0"/>
              </a:rPr>
              <a:t>jen v takovém rozsahu</a:t>
            </a:r>
            <a:r>
              <a:rPr lang="cs-CZ" sz="1800" kern="100" dirty="0">
                <a:effectLst/>
                <a:ea typeface="Aptos" panose="020B0004020202020204" pitchFamily="34" charset="0"/>
                <a:cs typeface="Times New Roman" panose="02020603050405020304" pitchFamily="18" charset="0"/>
              </a:rPr>
              <a:t>, v němž toto rozhodnutí napadl dovolatel. </a:t>
            </a:r>
          </a:p>
          <a:p>
            <a:pPr algn="just">
              <a:lnSpc>
                <a:spcPct val="107000"/>
              </a:lnSpc>
              <a:spcAft>
                <a:spcPts val="800"/>
              </a:spcAft>
            </a:pPr>
            <a:r>
              <a:rPr lang="cs-CZ" sz="1800" kern="100" dirty="0">
                <a:effectLst/>
                <a:ea typeface="Aptos" panose="020B0004020202020204" pitchFamily="34" charset="0"/>
                <a:cs typeface="Times New Roman" panose="02020603050405020304" pitchFamily="18" charset="0"/>
              </a:rPr>
              <a:t>Nejvyšší soud rozhoduje o dovolání v civilním soudním řízení v naprosté většině případů </a:t>
            </a:r>
            <a:r>
              <a:rPr lang="cs-CZ" sz="1800" b="1" kern="100" dirty="0">
                <a:effectLst/>
                <a:ea typeface="Aptos" panose="020B0004020202020204" pitchFamily="34" charset="0"/>
                <a:cs typeface="Times New Roman" panose="02020603050405020304" pitchFamily="18" charset="0"/>
              </a:rPr>
              <a:t>bez jednání.</a:t>
            </a:r>
            <a:endParaRPr lang="cs-CZ" sz="1800" kern="100" dirty="0">
              <a:effectLst/>
              <a:ea typeface="Aptos" panose="020B0004020202020204" pitchFamily="34" charset="0"/>
              <a:cs typeface="Times New Roman" panose="02020603050405020304" pitchFamily="18" charset="0"/>
            </a:endParaRPr>
          </a:p>
          <a:p>
            <a:pPr marL="0" indent="0">
              <a:lnSpc>
                <a:spcPct val="107000"/>
              </a:lnSpc>
              <a:spcAft>
                <a:spcPts val="800"/>
              </a:spcAft>
              <a:buNone/>
            </a:pPr>
            <a:endParaRPr lang="cs-CZ" sz="1800" kern="100" dirty="0">
              <a:effectLst/>
              <a:ea typeface="Aptos" panose="020B0004020202020204" pitchFamily="34" charset="0"/>
              <a:cs typeface="Times New Roman" panose="02020603050405020304" pitchFamily="18" charset="0"/>
            </a:endParaRPr>
          </a:p>
          <a:p>
            <a:pPr marL="0" indent="0" algn="just">
              <a:lnSpc>
                <a:spcPct val="107000"/>
              </a:lnSpc>
              <a:spcAft>
                <a:spcPts val="800"/>
              </a:spcAft>
              <a:buNone/>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35157912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Nadpis 1"/>
          <p:cNvSpPr>
            <a:spLocks noGrp="1"/>
          </p:cNvSpPr>
          <p:nvPr>
            <p:ph type="title"/>
          </p:nvPr>
        </p:nvSpPr>
        <p:spPr>
          <a:xfrm>
            <a:off x="653143" y="1645920"/>
            <a:ext cx="3522879" cy="4470821"/>
          </a:xfrm>
        </p:spPr>
        <p:txBody>
          <a:bodyPr>
            <a:normAutofit/>
          </a:bodyPr>
          <a:lstStyle/>
          <a:p>
            <a:pPr algn="r"/>
            <a:r>
              <a:rPr lang="cs-CZ">
                <a:solidFill>
                  <a:srgbClr val="FFFFFF"/>
                </a:solidFill>
              </a:rPr>
              <a:t>?</a:t>
            </a:r>
          </a:p>
        </p:txBody>
      </p:sp>
      <p:sp>
        <p:nvSpPr>
          <p:cNvPr id="3" name="Zástupný symbol pro obsah 2"/>
          <p:cNvSpPr>
            <a:spLocks noGrp="1"/>
          </p:cNvSpPr>
          <p:nvPr>
            <p:ph idx="1"/>
          </p:nvPr>
        </p:nvSpPr>
        <p:spPr>
          <a:xfrm>
            <a:off x="5204109" y="1645920"/>
            <a:ext cx="5919503" cy="4470821"/>
          </a:xfrm>
        </p:spPr>
        <p:txBody>
          <a:bodyPr>
            <a:normAutofit/>
          </a:bodyPr>
          <a:lstStyle/>
          <a:p>
            <a:r>
              <a:rPr lang="cs-CZ" dirty="0"/>
              <a:t>Jaká je lhůta pro podání dovolání?</a:t>
            </a:r>
          </a:p>
          <a:p>
            <a:endParaRPr lang="cs-CZ" dirty="0"/>
          </a:p>
          <a:p>
            <a:endParaRPr lang="cs-CZ" dirty="0"/>
          </a:p>
          <a:p>
            <a:endParaRPr lang="cs-CZ" dirty="0"/>
          </a:p>
        </p:txBody>
      </p:sp>
    </p:spTree>
    <p:extLst>
      <p:ext uri="{BB962C8B-B14F-4D97-AF65-F5344CB8AC3E}">
        <p14:creationId xmlns:p14="http://schemas.microsoft.com/office/powerpoint/2010/main" val="37810989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E5CD89-8E4F-577C-D2C1-BE70212B8C96}"/>
              </a:ext>
            </a:extLst>
          </p:cNvPr>
          <p:cNvSpPr>
            <a:spLocks noGrp="1"/>
          </p:cNvSpPr>
          <p:nvPr>
            <p:ph type="title"/>
          </p:nvPr>
        </p:nvSpPr>
        <p:spPr>
          <a:xfrm>
            <a:off x="1103312" y="452718"/>
            <a:ext cx="8947522" cy="1400530"/>
          </a:xfrm>
        </p:spPr>
        <p:txBody>
          <a:bodyPr anchor="ctr">
            <a:normAutofit/>
          </a:bodyPr>
          <a:lstStyle/>
          <a:p>
            <a:r>
              <a:rPr lang="cs-CZ" b="1" dirty="0">
                <a:solidFill>
                  <a:srgbClr val="FFFFFF"/>
                </a:solidFill>
                <a:latin typeface="Arial" panose="020B0604020202020204" pitchFamily="34" charset="0"/>
                <a:cs typeface="Arial" panose="020B0604020202020204" pitchFamily="34" charset="0"/>
              </a:rPr>
              <a:t>DOBRÉ MRAVY</a:t>
            </a:r>
          </a:p>
        </p:txBody>
      </p:sp>
      <p:sp>
        <p:nvSpPr>
          <p:cNvPr id="3" name="Zástupný obsah 2">
            <a:extLst>
              <a:ext uri="{FF2B5EF4-FFF2-40B4-BE49-F238E27FC236}">
                <a16:creationId xmlns:a16="http://schemas.microsoft.com/office/drawing/2014/main" id="{CCF1F515-B15C-AA40-2C26-08153AB13B8C}"/>
              </a:ext>
            </a:extLst>
          </p:cNvPr>
          <p:cNvSpPr>
            <a:spLocks noGrp="1"/>
          </p:cNvSpPr>
          <p:nvPr>
            <p:ph idx="1"/>
          </p:nvPr>
        </p:nvSpPr>
        <p:spPr>
          <a:xfrm>
            <a:off x="1103312" y="2763520"/>
            <a:ext cx="8946541" cy="3484879"/>
          </a:xfrm>
        </p:spPr>
        <p:txBody>
          <a:bodyPr>
            <a:normAutofit lnSpcReduction="10000"/>
          </a:bodyPr>
          <a:lstStyle/>
          <a:p>
            <a:pPr>
              <a:lnSpc>
                <a:spcPct val="90000"/>
              </a:lnSpc>
            </a:pPr>
            <a:r>
              <a:rPr lang="cs-CZ" sz="1700" kern="100" dirty="0">
                <a:effectLst/>
                <a:latin typeface="Arial" panose="020B0604020202020204" pitchFamily="34" charset="0"/>
                <a:ea typeface="Calibri" panose="020F0502020204030204" pitchFamily="34" charset="0"/>
                <a:cs typeface="Arial" panose="020B0604020202020204" pitchFamily="34" charset="0"/>
              </a:rPr>
              <a:t>Podle ustálené soudní praxe za dobré mravy je třeba pokládat souhrn společenských, kulturních a mravních norem, jež v historickém vývoji osvědčují jistou neměnnost, vystihují podstatné historické tendence, jsou sdíleny rozhodující částí společnosti a mají povahu norem základních (srov. např. rozsudek Nejvyššího soudu ze dne 30. 9. 1998, </a:t>
            </a:r>
            <a:r>
              <a:rPr lang="cs-CZ" sz="1700" kern="100" dirty="0" err="1">
                <a:effectLst/>
                <a:latin typeface="Arial" panose="020B0604020202020204" pitchFamily="34" charset="0"/>
                <a:ea typeface="Calibri" panose="020F0502020204030204" pitchFamily="34" charset="0"/>
                <a:cs typeface="Arial" panose="020B0604020202020204" pitchFamily="34" charset="0"/>
              </a:rPr>
              <a:t>sp</a:t>
            </a:r>
            <a:r>
              <a:rPr lang="cs-CZ" sz="1700" kern="100" dirty="0">
                <a:effectLst/>
                <a:latin typeface="Arial" panose="020B0604020202020204" pitchFamily="34" charset="0"/>
                <a:ea typeface="Calibri" panose="020F0502020204030204" pitchFamily="34" charset="0"/>
                <a:cs typeface="Arial" panose="020B0604020202020204" pitchFamily="34" charset="0"/>
              </a:rPr>
              <a:t>. zn. 3 </a:t>
            </a:r>
            <a:r>
              <a:rPr lang="cs-CZ" sz="1700" kern="100" dirty="0" err="1">
                <a:effectLst/>
                <a:latin typeface="Arial" panose="020B0604020202020204" pitchFamily="34" charset="0"/>
                <a:ea typeface="Calibri" panose="020F0502020204030204" pitchFamily="34" charset="0"/>
                <a:cs typeface="Arial" panose="020B0604020202020204" pitchFamily="34" charset="0"/>
              </a:rPr>
              <a:t>Cdon</a:t>
            </a:r>
            <a:r>
              <a:rPr lang="cs-CZ" sz="1700" kern="100" dirty="0">
                <a:effectLst/>
                <a:latin typeface="Arial" panose="020B0604020202020204" pitchFamily="34" charset="0"/>
                <a:ea typeface="Calibri" panose="020F0502020204030204" pitchFamily="34" charset="0"/>
                <a:cs typeface="Arial" panose="020B0604020202020204" pitchFamily="34" charset="0"/>
              </a:rPr>
              <a:t> 51/96, uveřejněný pod č. 5/2001 Sb. </a:t>
            </a:r>
            <a:r>
              <a:rPr lang="cs-CZ" sz="1700" kern="100" dirty="0" err="1">
                <a:effectLst/>
                <a:latin typeface="Arial" panose="020B0604020202020204" pitchFamily="34" charset="0"/>
                <a:ea typeface="Calibri" panose="020F0502020204030204" pitchFamily="34" charset="0"/>
                <a:cs typeface="Arial" panose="020B0604020202020204" pitchFamily="34" charset="0"/>
              </a:rPr>
              <a:t>rozh</a:t>
            </a:r>
            <a:r>
              <a:rPr lang="cs-CZ" sz="1700" kern="100" dirty="0">
                <a:effectLst/>
                <a:latin typeface="Arial" panose="020B0604020202020204" pitchFamily="34" charset="0"/>
                <a:ea typeface="Calibri" panose="020F0502020204030204" pitchFamily="34" charset="0"/>
                <a:cs typeface="Arial" panose="020B0604020202020204" pitchFamily="34" charset="0"/>
              </a:rPr>
              <a:t>. </a:t>
            </a:r>
            <a:r>
              <a:rPr lang="cs-CZ" sz="1700" kern="100" dirty="0" err="1">
                <a:effectLst/>
                <a:latin typeface="Arial" panose="020B0604020202020204" pitchFamily="34" charset="0"/>
                <a:ea typeface="Calibri" panose="020F0502020204030204" pitchFamily="34" charset="0"/>
                <a:cs typeface="Arial" panose="020B0604020202020204" pitchFamily="34" charset="0"/>
              </a:rPr>
              <a:t>obč</a:t>
            </a:r>
            <a:r>
              <a:rPr lang="cs-CZ" sz="1700" kern="100" dirty="0">
                <a:effectLst/>
                <a:latin typeface="Arial" panose="020B0604020202020204" pitchFamily="34" charset="0"/>
                <a:ea typeface="Calibri" panose="020F0502020204030204" pitchFamily="34" charset="0"/>
                <a:cs typeface="Arial" panose="020B0604020202020204" pitchFamily="34" charset="0"/>
              </a:rPr>
              <a:t>., rozsudek Nejvyššího soudu ze dne 29. 5. 1997, </a:t>
            </a:r>
            <a:r>
              <a:rPr lang="cs-CZ" sz="1700" kern="100" dirty="0" err="1">
                <a:effectLst/>
                <a:latin typeface="Arial" panose="020B0604020202020204" pitchFamily="34" charset="0"/>
                <a:ea typeface="Calibri" panose="020F0502020204030204" pitchFamily="34" charset="0"/>
                <a:cs typeface="Arial" panose="020B0604020202020204" pitchFamily="34" charset="0"/>
              </a:rPr>
              <a:t>sp</a:t>
            </a:r>
            <a:r>
              <a:rPr lang="cs-CZ" sz="1700" kern="100" dirty="0">
                <a:effectLst/>
                <a:latin typeface="Arial" panose="020B0604020202020204" pitchFamily="34" charset="0"/>
                <a:ea typeface="Calibri" panose="020F0502020204030204" pitchFamily="34" charset="0"/>
                <a:cs typeface="Arial" panose="020B0604020202020204" pitchFamily="34" charset="0"/>
              </a:rPr>
              <a:t>. zn. 2 </a:t>
            </a:r>
            <a:r>
              <a:rPr lang="cs-CZ" sz="1700" kern="100" dirty="0" err="1">
                <a:effectLst/>
                <a:latin typeface="Arial" panose="020B0604020202020204" pitchFamily="34" charset="0"/>
                <a:ea typeface="Calibri" panose="020F0502020204030204" pitchFamily="34" charset="0"/>
                <a:cs typeface="Arial" panose="020B0604020202020204" pitchFamily="34" charset="0"/>
              </a:rPr>
              <a:t>Cdon</a:t>
            </a:r>
            <a:r>
              <a:rPr lang="cs-CZ" sz="1700" kern="100" dirty="0">
                <a:effectLst/>
                <a:latin typeface="Arial" panose="020B0604020202020204" pitchFamily="34" charset="0"/>
                <a:ea typeface="Calibri" panose="020F0502020204030204" pitchFamily="34" charset="0"/>
                <a:cs typeface="Arial" panose="020B0604020202020204" pitchFamily="34" charset="0"/>
              </a:rPr>
              <a:t> 473/96, uveřejněný pod č. 16/1998 Sb. </a:t>
            </a:r>
            <a:r>
              <a:rPr lang="cs-CZ" sz="1700" kern="100" dirty="0" err="1">
                <a:effectLst/>
                <a:latin typeface="Arial" panose="020B0604020202020204" pitchFamily="34" charset="0"/>
                <a:ea typeface="Calibri" panose="020F0502020204030204" pitchFamily="34" charset="0"/>
                <a:cs typeface="Arial" panose="020B0604020202020204" pitchFamily="34" charset="0"/>
              </a:rPr>
              <a:t>rozh</a:t>
            </a:r>
            <a:r>
              <a:rPr lang="cs-CZ" sz="1700" kern="100" dirty="0">
                <a:effectLst/>
                <a:latin typeface="Arial" panose="020B0604020202020204" pitchFamily="34" charset="0"/>
                <a:ea typeface="Calibri" panose="020F0502020204030204" pitchFamily="34" charset="0"/>
                <a:cs typeface="Arial" panose="020B0604020202020204" pitchFamily="34" charset="0"/>
              </a:rPr>
              <a:t>. </a:t>
            </a:r>
            <a:r>
              <a:rPr lang="cs-CZ" sz="1700" kern="100" dirty="0" err="1">
                <a:effectLst/>
                <a:latin typeface="Arial" panose="020B0604020202020204" pitchFamily="34" charset="0"/>
                <a:ea typeface="Calibri" panose="020F0502020204030204" pitchFamily="34" charset="0"/>
                <a:cs typeface="Arial" panose="020B0604020202020204" pitchFamily="34" charset="0"/>
              </a:rPr>
              <a:t>obč</a:t>
            </a:r>
            <a:r>
              <a:rPr lang="cs-CZ" sz="1700" kern="100" dirty="0">
                <a:effectLst/>
                <a:latin typeface="Arial" panose="020B0604020202020204" pitchFamily="34" charset="0"/>
                <a:ea typeface="Calibri" panose="020F0502020204030204" pitchFamily="34" charset="0"/>
                <a:cs typeface="Arial" panose="020B0604020202020204" pitchFamily="34" charset="0"/>
              </a:rPr>
              <a:t>., rozsudek Nejvyššího soudu ze dne 12. 11. 2014, </a:t>
            </a:r>
            <a:r>
              <a:rPr lang="cs-CZ" sz="1700" kern="100" dirty="0" err="1">
                <a:effectLst/>
                <a:latin typeface="Arial" panose="020B0604020202020204" pitchFamily="34" charset="0"/>
                <a:ea typeface="Calibri" panose="020F0502020204030204" pitchFamily="34" charset="0"/>
                <a:cs typeface="Arial" panose="020B0604020202020204" pitchFamily="34" charset="0"/>
              </a:rPr>
              <a:t>sp</a:t>
            </a:r>
            <a:r>
              <a:rPr lang="cs-CZ" sz="1700" kern="100" dirty="0">
                <a:effectLst/>
                <a:latin typeface="Arial" panose="020B0604020202020204" pitchFamily="34" charset="0"/>
                <a:ea typeface="Calibri" panose="020F0502020204030204" pitchFamily="34" charset="0"/>
                <a:cs typeface="Arial" panose="020B0604020202020204" pitchFamily="34" charset="0"/>
              </a:rPr>
              <a:t>. zn. 31 </a:t>
            </a:r>
            <a:r>
              <a:rPr lang="cs-CZ" sz="1700" kern="100" dirty="0" err="1">
                <a:effectLst/>
                <a:latin typeface="Arial" panose="020B0604020202020204" pitchFamily="34" charset="0"/>
                <a:ea typeface="Calibri" panose="020F0502020204030204" pitchFamily="34" charset="0"/>
                <a:cs typeface="Arial" panose="020B0604020202020204" pitchFamily="34" charset="0"/>
              </a:rPr>
              <a:t>Cdo</a:t>
            </a:r>
            <a:r>
              <a:rPr lang="cs-CZ" sz="1700" kern="100" dirty="0">
                <a:effectLst/>
                <a:latin typeface="Arial" panose="020B0604020202020204" pitchFamily="34" charset="0"/>
                <a:ea typeface="Calibri" panose="020F0502020204030204" pitchFamily="34" charset="0"/>
                <a:cs typeface="Arial" panose="020B0604020202020204" pitchFamily="34" charset="0"/>
              </a:rPr>
              <a:t> 3931/2013, uveřejněný pod č. 15/2015 Sb. </a:t>
            </a:r>
            <a:r>
              <a:rPr lang="cs-CZ" sz="1700" kern="100" dirty="0" err="1">
                <a:effectLst/>
                <a:latin typeface="Arial" panose="020B0604020202020204" pitchFamily="34" charset="0"/>
                <a:ea typeface="Calibri" panose="020F0502020204030204" pitchFamily="34" charset="0"/>
                <a:cs typeface="Arial" panose="020B0604020202020204" pitchFamily="34" charset="0"/>
              </a:rPr>
              <a:t>rozh</a:t>
            </a:r>
            <a:r>
              <a:rPr lang="cs-CZ" sz="1700" kern="100" dirty="0">
                <a:effectLst/>
                <a:latin typeface="Arial" panose="020B0604020202020204" pitchFamily="34" charset="0"/>
                <a:ea typeface="Calibri" panose="020F0502020204030204" pitchFamily="34" charset="0"/>
                <a:cs typeface="Arial" panose="020B0604020202020204" pitchFamily="34" charset="0"/>
              </a:rPr>
              <a:t>. </a:t>
            </a:r>
            <a:r>
              <a:rPr lang="cs-CZ" sz="1700" kern="100" dirty="0" err="1">
                <a:effectLst/>
                <a:latin typeface="Arial" panose="020B0604020202020204" pitchFamily="34" charset="0"/>
                <a:ea typeface="Calibri" panose="020F0502020204030204" pitchFamily="34" charset="0"/>
                <a:cs typeface="Arial" panose="020B0604020202020204" pitchFamily="34" charset="0"/>
              </a:rPr>
              <a:t>obč</a:t>
            </a:r>
            <a:r>
              <a:rPr lang="cs-CZ" sz="1700" kern="100" dirty="0">
                <a:effectLst/>
                <a:latin typeface="Arial" panose="020B0604020202020204" pitchFamily="34" charset="0"/>
                <a:ea typeface="Calibri" panose="020F0502020204030204" pitchFamily="34" charset="0"/>
                <a:cs typeface="Arial" panose="020B0604020202020204" pitchFamily="34" charset="0"/>
              </a:rPr>
              <a:t>., nebo rozsudek Nejvyššího soudu ze dne 11. 2. 2020, </a:t>
            </a:r>
            <a:r>
              <a:rPr lang="cs-CZ" sz="1700" kern="100" dirty="0" err="1">
                <a:effectLst/>
                <a:latin typeface="Arial" panose="020B0604020202020204" pitchFamily="34" charset="0"/>
                <a:ea typeface="Calibri" panose="020F0502020204030204" pitchFamily="34" charset="0"/>
                <a:cs typeface="Arial" panose="020B0604020202020204" pitchFamily="34" charset="0"/>
              </a:rPr>
              <a:t>sp</a:t>
            </a:r>
            <a:r>
              <a:rPr lang="cs-CZ" sz="1700" kern="100" dirty="0">
                <a:effectLst/>
                <a:latin typeface="Arial" panose="020B0604020202020204" pitchFamily="34" charset="0"/>
                <a:ea typeface="Calibri" panose="020F0502020204030204" pitchFamily="34" charset="0"/>
                <a:cs typeface="Arial" panose="020B0604020202020204" pitchFamily="34" charset="0"/>
              </a:rPr>
              <a:t>. zn. 26 </a:t>
            </a:r>
            <a:r>
              <a:rPr lang="cs-CZ" sz="1700" kern="100" dirty="0" err="1">
                <a:effectLst/>
                <a:latin typeface="Arial" panose="020B0604020202020204" pitchFamily="34" charset="0"/>
                <a:ea typeface="Calibri" panose="020F0502020204030204" pitchFamily="34" charset="0"/>
                <a:cs typeface="Arial" panose="020B0604020202020204" pitchFamily="34" charset="0"/>
              </a:rPr>
              <a:t>Cdo</a:t>
            </a:r>
            <a:r>
              <a:rPr lang="cs-CZ" sz="1700" kern="100" dirty="0">
                <a:effectLst/>
                <a:latin typeface="Arial" panose="020B0604020202020204" pitchFamily="34" charset="0"/>
                <a:ea typeface="Calibri" panose="020F0502020204030204" pitchFamily="34" charset="0"/>
                <a:cs typeface="Arial" panose="020B0604020202020204" pitchFamily="34" charset="0"/>
              </a:rPr>
              <a:t> 3689/2019). Uvedené pojetí je konformní i se závěrem obsaženým v nálezu Ústavního soudu ze dne 26. 2. 1998, </a:t>
            </a:r>
            <a:r>
              <a:rPr lang="cs-CZ" sz="1700" kern="100" dirty="0" err="1">
                <a:effectLst/>
                <a:latin typeface="Arial" panose="020B0604020202020204" pitchFamily="34" charset="0"/>
                <a:ea typeface="Calibri" panose="020F0502020204030204" pitchFamily="34" charset="0"/>
                <a:cs typeface="Arial" panose="020B0604020202020204" pitchFamily="34" charset="0"/>
              </a:rPr>
              <a:t>sp</a:t>
            </a:r>
            <a:r>
              <a:rPr lang="cs-CZ" sz="1700" kern="100" dirty="0">
                <a:effectLst/>
                <a:latin typeface="Arial" panose="020B0604020202020204" pitchFamily="34" charset="0"/>
                <a:ea typeface="Calibri" panose="020F0502020204030204" pitchFamily="34" charset="0"/>
                <a:cs typeface="Arial" panose="020B0604020202020204" pitchFamily="34" charset="0"/>
              </a:rPr>
              <a:t>. zn. </a:t>
            </a:r>
            <a:r>
              <a:rPr lang="cs-CZ" sz="1700" b="1" kern="100" dirty="0">
                <a:effectLst/>
                <a:latin typeface="Arial" panose="020B0604020202020204" pitchFamily="34" charset="0"/>
                <a:ea typeface="Calibri" panose="020F0502020204030204" pitchFamily="34" charset="0"/>
                <a:cs typeface="Arial" panose="020B0604020202020204" pitchFamily="34" charset="0"/>
              </a:rPr>
              <a:t>II. ÚS 249/97, uveřejněném pod č. 14/1998 Sbírky nálezů a usnesení Ústavního soudu, který za dobré mravy považuje souhrn etických, obecně zachovávaných a uznávaných zásad, jejichž dodržování je mnohdy zajišťováno i právními normami tak, aby každé jednání bylo v souladu s obecnými morálními zásadami demokratické společnosti. </a:t>
            </a:r>
          </a:p>
          <a:p>
            <a:pPr>
              <a:lnSpc>
                <a:spcPct val="90000"/>
              </a:lnSpc>
            </a:pPr>
            <a:endParaRPr lang="cs-CZ" sz="1700" dirty="0"/>
          </a:p>
        </p:txBody>
      </p:sp>
    </p:spTree>
    <p:extLst>
      <p:ext uri="{BB962C8B-B14F-4D97-AF65-F5344CB8AC3E}">
        <p14:creationId xmlns:p14="http://schemas.microsoft.com/office/powerpoint/2010/main" val="8290013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009" y="490168"/>
            <a:ext cx="8947522" cy="1400530"/>
          </a:xfrm>
        </p:spPr>
        <p:txBody>
          <a:bodyPr anchor="ctr">
            <a:normAutofit/>
          </a:bodyPr>
          <a:lstStyle/>
          <a:p>
            <a:r>
              <a:rPr lang="cs-CZ" b="1" dirty="0">
                <a:solidFill>
                  <a:srgbClr val="FFFFFF"/>
                </a:solidFill>
              </a:rPr>
              <a:t>PROMLČENÍ</a:t>
            </a:r>
          </a:p>
        </p:txBody>
      </p:sp>
      <p:sp>
        <p:nvSpPr>
          <p:cNvPr id="3" name="Zástupný symbol pro obsah 2"/>
          <p:cNvSpPr>
            <a:spLocks noGrp="1"/>
          </p:cNvSpPr>
          <p:nvPr>
            <p:ph idx="1"/>
          </p:nvPr>
        </p:nvSpPr>
        <p:spPr>
          <a:xfrm>
            <a:off x="1103312" y="2763520"/>
            <a:ext cx="8946541" cy="3484879"/>
          </a:xfrm>
        </p:spPr>
        <p:txBody>
          <a:bodyPr>
            <a:normAutofit/>
          </a:bodyPr>
          <a:lstStyle/>
          <a:p>
            <a:pPr marL="0" indent="0">
              <a:buNone/>
            </a:pPr>
            <a:r>
              <a:rPr lang="cs-CZ" dirty="0">
                <a:latin typeface="Arial" panose="020B0604020202020204" pitchFamily="34" charset="0"/>
                <a:cs typeface="Arial" panose="020B0604020202020204" pitchFamily="34" charset="0"/>
              </a:rPr>
              <a:t>NÁMITKA PROMLČENÍ V ROZPORU S DOBRÝMI MRAVY</a:t>
            </a:r>
          </a:p>
          <a:p>
            <a:pPr marL="0" indent="0">
              <a:buNone/>
            </a:pPr>
            <a:endParaRPr lang="cs-CZ" dirty="0">
              <a:latin typeface="Arial" panose="020B0604020202020204" pitchFamily="34" charset="0"/>
              <a:cs typeface="Arial" panose="020B0604020202020204" pitchFamily="34" charset="0"/>
            </a:endParaRPr>
          </a:p>
          <a:p>
            <a:pPr marL="0" indent="0">
              <a:buNone/>
            </a:pPr>
            <a:r>
              <a:rPr lang="cs-CZ" dirty="0">
                <a:latin typeface="Arial" panose="020B0604020202020204" pitchFamily="34" charset="0"/>
                <a:cs typeface="Arial" panose="020B0604020202020204" pitchFamily="34" charset="0"/>
              </a:rPr>
              <a:t>- III. ÚS 3358/20 – soubor pravidel;</a:t>
            </a:r>
          </a:p>
          <a:p>
            <a:pPr marL="0" indent="0">
              <a:buNone/>
            </a:pPr>
            <a:endParaRPr lang="cs-CZ" dirty="0">
              <a:latin typeface="Arial" panose="020B0604020202020204" pitchFamily="34" charset="0"/>
              <a:cs typeface="Arial" panose="020B0604020202020204" pitchFamily="34" charset="0"/>
            </a:endParaRPr>
          </a:p>
          <a:p>
            <a:pPr marL="0" indent="0">
              <a:buNone/>
            </a:pPr>
            <a:r>
              <a:rPr lang="cs-CZ" dirty="0">
                <a:latin typeface="Arial" panose="020B0604020202020204" pitchFamily="34" charset="0"/>
                <a:cs typeface="Arial" panose="020B0604020202020204" pitchFamily="34" charset="0"/>
              </a:rPr>
              <a:t>- II. ÚS 996/18 – dlužník nesplácí závazky z důvodu vlastní předluženosti</a:t>
            </a:r>
          </a:p>
          <a:p>
            <a:pPr marL="0" indent="0">
              <a:buNone/>
            </a:pPr>
            <a:r>
              <a:rPr lang="cs-CZ" dirty="0">
                <a:latin typeface="Arial" panose="020B0604020202020204" pitchFamily="34" charset="0"/>
                <a:cs typeface="Arial" panose="020B0604020202020204" pitchFamily="34" charset="0"/>
              </a:rPr>
              <a:t>- I. ÚS 548/11 – advokátem vznesená námitka promlčení </a:t>
            </a:r>
          </a:p>
        </p:txBody>
      </p:sp>
    </p:spTree>
    <p:extLst>
      <p:ext uri="{BB962C8B-B14F-4D97-AF65-F5344CB8AC3E}">
        <p14:creationId xmlns:p14="http://schemas.microsoft.com/office/powerpoint/2010/main" val="35469260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6B90928-1621-4F15-8626-3855A5DBF90F}"/>
              </a:ext>
            </a:extLst>
          </p:cNvPr>
          <p:cNvSpPr txBox="1"/>
          <p:nvPr/>
        </p:nvSpPr>
        <p:spPr>
          <a:xfrm>
            <a:off x="1009308" y="1464369"/>
            <a:ext cx="8946541" cy="3484879"/>
          </a:xfrm>
          <a:prstGeom prst="rect">
            <a:avLst/>
          </a:prstGeom>
        </p:spPr>
        <p:txBody>
          <a:bodyPr vert="horz" lIns="91440" tIns="45720" rIns="91440" bIns="45720" rtlCol="0">
            <a:noAutofit/>
          </a:bodyPr>
          <a:lstStyle/>
          <a:p>
            <a:pPr>
              <a:lnSpc>
                <a:spcPct val="90000"/>
              </a:lnSpc>
              <a:spcBef>
                <a:spcPts val="1000"/>
              </a:spcBef>
              <a:buClr>
                <a:schemeClr val="bg2">
                  <a:lumMod val="40000"/>
                  <a:lumOff val="60000"/>
                </a:schemeClr>
              </a:buClr>
              <a:buSzPct val="80000"/>
              <a:buFont typeface="Wingdings 3" charset="2"/>
              <a:buChar char=""/>
            </a:pPr>
            <a:r>
              <a:rPr lang="en-US" sz="2000" dirty="0">
                <a:effectLst/>
                <a:latin typeface="Arial" panose="020B0604020202020204" pitchFamily="34" charset="0"/>
                <a:ea typeface="+mj-ea"/>
                <a:cs typeface="Arial" panose="020B0604020202020204" pitchFamily="34" charset="0"/>
              </a:rPr>
              <a:t>V </a:t>
            </a:r>
            <a:r>
              <a:rPr lang="en-US" sz="2000" dirty="0" err="1">
                <a:effectLst/>
                <a:latin typeface="Arial" panose="020B0604020202020204" pitchFamily="34" charset="0"/>
                <a:ea typeface="+mj-ea"/>
                <a:cs typeface="Arial" panose="020B0604020202020204" pitchFamily="34" charset="0"/>
              </a:rPr>
              <a:t>konstantní</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judikatuře</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Nejvyššího</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soudu</a:t>
            </a:r>
            <a:r>
              <a:rPr lang="en-US" sz="2000" dirty="0">
                <a:effectLst/>
                <a:latin typeface="Arial" panose="020B0604020202020204" pitchFamily="34" charset="0"/>
                <a:ea typeface="+mj-ea"/>
                <a:cs typeface="Arial" panose="020B0604020202020204" pitchFamily="34" charset="0"/>
              </a:rPr>
              <a:t> je </a:t>
            </a:r>
            <a:r>
              <a:rPr lang="en-US" sz="2000" dirty="0" err="1">
                <a:effectLst/>
                <a:latin typeface="Arial" panose="020B0604020202020204" pitchFamily="34" charset="0"/>
                <a:ea typeface="+mj-ea"/>
                <a:cs typeface="Arial" panose="020B0604020202020204" pitchFamily="34" charset="0"/>
              </a:rPr>
              <a:t>pevně</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ukotven</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závěr</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že</a:t>
            </a:r>
            <a:r>
              <a:rPr lang="en-US" sz="2000" dirty="0">
                <a:effectLst/>
                <a:latin typeface="Arial" panose="020B0604020202020204" pitchFamily="34" charset="0"/>
                <a:ea typeface="+mj-ea"/>
                <a:cs typeface="Arial" panose="020B0604020202020204" pitchFamily="34" charset="0"/>
              </a:rPr>
              <a:t> </a:t>
            </a:r>
            <a:r>
              <a:rPr lang="en-US" sz="2000" b="1" dirty="0" err="1">
                <a:effectLst/>
                <a:latin typeface="Arial" panose="020B0604020202020204" pitchFamily="34" charset="0"/>
                <a:ea typeface="+mj-ea"/>
                <a:cs typeface="Arial" panose="020B0604020202020204" pitchFamily="34" charset="0"/>
              </a:rPr>
              <a:t>námitku</a:t>
            </a:r>
            <a:r>
              <a:rPr lang="en-US" sz="2000" b="1" dirty="0">
                <a:effectLst/>
                <a:latin typeface="Arial" panose="020B0604020202020204" pitchFamily="34" charset="0"/>
                <a:ea typeface="+mj-ea"/>
                <a:cs typeface="Arial" panose="020B0604020202020204" pitchFamily="34" charset="0"/>
              </a:rPr>
              <a:t> </a:t>
            </a:r>
            <a:r>
              <a:rPr lang="en-US" sz="2000" b="1" dirty="0" err="1">
                <a:effectLst/>
                <a:latin typeface="Arial" panose="020B0604020202020204" pitchFamily="34" charset="0"/>
                <a:ea typeface="+mj-ea"/>
                <a:cs typeface="Arial" panose="020B0604020202020204" pitchFamily="34" charset="0"/>
              </a:rPr>
              <a:t>promlčení</a:t>
            </a:r>
            <a:r>
              <a:rPr lang="en-US" sz="2000" b="1" dirty="0">
                <a:effectLst/>
                <a:latin typeface="Arial" panose="020B0604020202020204" pitchFamily="34" charset="0"/>
                <a:ea typeface="+mj-ea"/>
                <a:cs typeface="Arial" panose="020B0604020202020204" pitchFamily="34" charset="0"/>
              </a:rPr>
              <a:t> </a:t>
            </a:r>
            <a:r>
              <a:rPr lang="en-US" sz="2000" b="1" dirty="0" err="1">
                <a:effectLst/>
                <a:latin typeface="Arial" panose="020B0604020202020204" pitchFamily="34" charset="0"/>
                <a:ea typeface="+mj-ea"/>
                <a:cs typeface="Arial" panose="020B0604020202020204" pitchFamily="34" charset="0"/>
              </a:rPr>
              <a:t>lze</a:t>
            </a:r>
            <a:r>
              <a:rPr lang="en-US" sz="2000" b="1" dirty="0">
                <a:effectLst/>
                <a:latin typeface="Arial" panose="020B0604020202020204" pitchFamily="34" charset="0"/>
                <a:ea typeface="+mj-ea"/>
                <a:cs typeface="Arial" panose="020B0604020202020204" pitchFamily="34" charset="0"/>
              </a:rPr>
              <a:t> </a:t>
            </a:r>
            <a:r>
              <a:rPr lang="en-US" sz="2000" b="1" dirty="0" err="1">
                <a:effectLst/>
                <a:latin typeface="Arial" panose="020B0604020202020204" pitchFamily="34" charset="0"/>
                <a:ea typeface="+mj-ea"/>
                <a:cs typeface="Arial" panose="020B0604020202020204" pitchFamily="34" charset="0"/>
              </a:rPr>
              <a:t>vznést</a:t>
            </a:r>
            <a:r>
              <a:rPr lang="en-US" sz="2000" b="1" dirty="0">
                <a:effectLst/>
                <a:latin typeface="Arial" panose="020B0604020202020204" pitchFamily="34" charset="0"/>
                <a:ea typeface="+mj-ea"/>
                <a:cs typeface="Arial" panose="020B0604020202020204" pitchFamily="34" charset="0"/>
              </a:rPr>
              <a:t> </a:t>
            </a:r>
            <a:r>
              <a:rPr lang="en-US" sz="2000" b="1" dirty="0" err="1">
                <a:effectLst/>
                <a:latin typeface="Arial" panose="020B0604020202020204" pitchFamily="34" charset="0"/>
                <a:ea typeface="+mj-ea"/>
                <a:cs typeface="Arial" panose="020B0604020202020204" pitchFamily="34" charset="0"/>
              </a:rPr>
              <a:t>kdykoli</a:t>
            </a:r>
            <a:r>
              <a:rPr lang="en-US" sz="2000" b="1" dirty="0">
                <a:effectLst/>
                <a:latin typeface="Arial" panose="020B0604020202020204" pitchFamily="34" charset="0"/>
                <a:ea typeface="+mj-ea"/>
                <a:cs typeface="Arial" panose="020B0604020202020204" pitchFamily="34" charset="0"/>
              </a:rPr>
              <a:t> v </a:t>
            </a:r>
            <a:r>
              <a:rPr lang="en-US" sz="2000" b="1" dirty="0" err="1">
                <a:effectLst/>
                <a:latin typeface="Arial" panose="020B0604020202020204" pitchFamily="34" charset="0"/>
                <a:ea typeface="+mj-ea"/>
                <a:cs typeface="Arial" panose="020B0604020202020204" pitchFamily="34" charset="0"/>
              </a:rPr>
              <a:t>průběhu</a:t>
            </a:r>
            <a:r>
              <a:rPr lang="en-US" sz="2000" b="1" dirty="0">
                <a:effectLst/>
                <a:latin typeface="Arial" panose="020B0604020202020204" pitchFamily="34" charset="0"/>
                <a:ea typeface="+mj-ea"/>
                <a:cs typeface="Arial" panose="020B0604020202020204" pitchFamily="34" charset="0"/>
              </a:rPr>
              <a:t> </a:t>
            </a:r>
            <a:r>
              <a:rPr lang="en-US" sz="2000" b="1" dirty="0" err="1">
                <a:effectLst/>
                <a:latin typeface="Arial" panose="020B0604020202020204" pitchFamily="34" charset="0"/>
                <a:ea typeface="+mj-ea"/>
                <a:cs typeface="Arial" panose="020B0604020202020204" pitchFamily="34" charset="0"/>
              </a:rPr>
              <a:t>řízení</a:t>
            </a:r>
            <a:r>
              <a:rPr lang="en-US" sz="2000" b="1" dirty="0">
                <a:effectLst/>
                <a:latin typeface="Arial" panose="020B0604020202020204" pitchFamily="34" charset="0"/>
                <a:ea typeface="+mj-ea"/>
                <a:cs typeface="Arial" panose="020B0604020202020204" pitchFamily="34" charset="0"/>
              </a:rPr>
              <a:t> </a:t>
            </a:r>
            <a:r>
              <a:rPr lang="en-US" sz="2000" b="1" dirty="0" err="1">
                <a:effectLst/>
                <a:latin typeface="Arial" panose="020B0604020202020204" pitchFamily="34" charset="0"/>
                <a:ea typeface="+mj-ea"/>
                <a:cs typeface="Arial" panose="020B0604020202020204" pitchFamily="34" charset="0"/>
              </a:rPr>
              <a:t>až</a:t>
            </a:r>
            <a:r>
              <a:rPr lang="en-US" sz="2000" b="1" dirty="0">
                <a:effectLst/>
                <a:latin typeface="Arial" panose="020B0604020202020204" pitchFamily="34" charset="0"/>
                <a:ea typeface="+mj-ea"/>
                <a:cs typeface="Arial" panose="020B0604020202020204" pitchFamily="34" charset="0"/>
              </a:rPr>
              <a:t> do </a:t>
            </a:r>
            <a:r>
              <a:rPr lang="en-US" sz="2000" b="1" dirty="0" err="1">
                <a:effectLst/>
                <a:latin typeface="Arial" panose="020B0604020202020204" pitchFamily="34" charset="0"/>
                <a:ea typeface="+mj-ea"/>
                <a:cs typeface="Arial" panose="020B0604020202020204" pitchFamily="34" charset="0"/>
              </a:rPr>
              <a:t>jeho</a:t>
            </a:r>
            <a:r>
              <a:rPr lang="en-US" sz="2000" b="1" dirty="0">
                <a:effectLst/>
                <a:latin typeface="Arial" panose="020B0604020202020204" pitchFamily="34" charset="0"/>
                <a:ea typeface="+mj-ea"/>
                <a:cs typeface="Arial" panose="020B0604020202020204" pitchFamily="34" charset="0"/>
              </a:rPr>
              <a:t> </a:t>
            </a:r>
            <a:r>
              <a:rPr lang="en-US" sz="2000" b="1" dirty="0" err="1">
                <a:effectLst/>
                <a:latin typeface="Arial" panose="020B0604020202020204" pitchFamily="34" charset="0"/>
                <a:ea typeface="+mj-ea"/>
                <a:cs typeface="Arial" panose="020B0604020202020204" pitchFamily="34" charset="0"/>
              </a:rPr>
              <a:t>pravomocného</a:t>
            </a:r>
            <a:r>
              <a:rPr lang="en-US" sz="2000" b="1" dirty="0">
                <a:effectLst/>
                <a:latin typeface="Arial" panose="020B0604020202020204" pitchFamily="34" charset="0"/>
                <a:ea typeface="+mj-ea"/>
                <a:cs typeface="Arial" panose="020B0604020202020204" pitchFamily="34" charset="0"/>
              </a:rPr>
              <a:t> </a:t>
            </a:r>
            <a:r>
              <a:rPr lang="en-US" sz="2000" b="1" dirty="0" err="1">
                <a:effectLst/>
                <a:latin typeface="Arial" panose="020B0604020202020204" pitchFamily="34" charset="0"/>
                <a:ea typeface="+mj-ea"/>
                <a:cs typeface="Arial" panose="020B0604020202020204" pitchFamily="34" charset="0"/>
              </a:rPr>
              <a:t>skončení</a:t>
            </a:r>
            <a:r>
              <a:rPr lang="en-US" sz="2000" b="1" dirty="0">
                <a:effectLst/>
                <a:latin typeface="Arial" panose="020B0604020202020204" pitchFamily="34" charset="0"/>
                <a:ea typeface="+mj-ea"/>
                <a:cs typeface="Arial" panose="020B0604020202020204" pitchFamily="34" charset="0"/>
              </a:rPr>
              <a:t>, </a:t>
            </a:r>
            <a:r>
              <a:rPr lang="en-US" sz="2000" b="1" dirty="0" err="1">
                <a:effectLst/>
                <a:latin typeface="Arial" panose="020B0604020202020204" pitchFamily="34" charset="0"/>
                <a:ea typeface="+mj-ea"/>
                <a:cs typeface="Arial" panose="020B0604020202020204" pitchFamily="34" charset="0"/>
              </a:rPr>
              <a:t>tedy</a:t>
            </a:r>
            <a:r>
              <a:rPr lang="en-US" sz="2000" b="1" dirty="0">
                <a:effectLst/>
                <a:latin typeface="Arial" panose="020B0604020202020204" pitchFamily="34" charset="0"/>
                <a:ea typeface="+mj-ea"/>
                <a:cs typeface="Arial" panose="020B0604020202020204" pitchFamily="34" charset="0"/>
              </a:rPr>
              <a:t> </a:t>
            </a:r>
            <a:r>
              <a:rPr lang="en-US" sz="2000" b="1" dirty="0" err="1">
                <a:effectLst/>
                <a:latin typeface="Arial" panose="020B0604020202020204" pitchFamily="34" charset="0"/>
                <a:ea typeface="+mj-ea"/>
                <a:cs typeface="Arial" panose="020B0604020202020204" pitchFamily="34" charset="0"/>
              </a:rPr>
              <a:t>i</a:t>
            </a:r>
            <a:r>
              <a:rPr lang="en-US" sz="2000" b="1" dirty="0">
                <a:effectLst/>
                <a:latin typeface="Arial" panose="020B0604020202020204" pitchFamily="34" charset="0"/>
                <a:ea typeface="+mj-ea"/>
                <a:cs typeface="Arial" panose="020B0604020202020204" pitchFamily="34" charset="0"/>
              </a:rPr>
              <a:t> v </a:t>
            </a:r>
            <a:r>
              <a:rPr lang="en-US" sz="2000" b="1" dirty="0" err="1">
                <a:effectLst/>
                <a:latin typeface="Arial" panose="020B0604020202020204" pitchFamily="34" charset="0"/>
                <a:ea typeface="+mj-ea"/>
                <a:cs typeface="Arial" panose="020B0604020202020204" pitchFamily="34" charset="0"/>
              </a:rPr>
              <a:t>odvolacím</a:t>
            </a:r>
            <a:r>
              <a:rPr lang="en-US" sz="2000" b="1" dirty="0">
                <a:effectLst/>
                <a:latin typeface="Arial" panose="020B0604020202020204" pitchFamily="34" charset="0"/>
                <a:ea typeface="+mj-ea"/>
                <a:cs typeface="Arial" panose="020B0604020202020204" pitchFamily="34" charset="0"/>
              </a:rPr>
              <a:t> </a:t>
            </a:r>
            <a:r>
              <a:rPr lang="en-US" sz="2000" b="1" dirty="0" err="1">
                <a:effectLst/>
                <a:latin typeface="Arial" panose="020B0604020202020204" pitchFamily="34" charset="0"/>
                <a:ea typeface="+mj-ea"/>
                <a:cs typeface="Arial" panose="020B0604020202020204" pitchFamily="34" charset="0"/>
              </a:rPr>
              <a:t>řízení</a:t>
            </a:r>
            <a:r>
              <a:rPr lang="en-US" sz="2000" b="1"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přičemž</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námitku</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promlčení</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uplatněnou</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až</a:t>
            </a:r>
            <a:r>
              <a:rPr lang="en-US" sz="2000" dirty="0">
                <a:effectLst/>
                <a:latin typeface="Arial" panose="020B0604020202020204" pitchFamily="34" charset="0"/>
                <a:ea typeface="+mj-ea"/>
                <a:cs typeface="Arial" panose="020B0604020202020204" pitchFamily="34" charset="0"/>
              </a:rPr>
              <a:t> v </a:t>
            </a:r>
            <a:r>
              <a:rPr lang="en-US" sz="2000" dirty="0" err="1">
                <a:effectLst/>
                <a:latin typeface="Arial" panose="020B0604020202020204" pitchFamily="34" charset="0"/>
                <a:ea typeface="+mj-ea"/>
                <a:cs typeface="Arial" panose="020B0604020202020204" pitchFamily="34" charset="0"/>
              </a:rPr>
              <a:t>odvolacím</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řízení</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nelze</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považovat</a:t>
            </a:r>
            <a:r>
              <a:rPr lang="en-US" sz="2000" dirty="0">
                <a:effectLst/>
                <a:latin typeface="Arial" panose="020B0604020202020204" pitchFamily="34" charset="0"/>
                <a:ea typeface="+mj-ea"/>
                <a:cs typeface="Arial" panose="020B0604020202020204" pitchFamily="34" charset="0"/>
              </a:rPr>
              <a:t> za </a:t>
            </a:r>
            <a:r>
              <a:rPr lang="en-US" sz="2000" dirty="0" err="1">
                <a:effectLst/>
                <a:latin typeface="Arial" panose="020B0604020202020204" pitchFamily="34" charset="0"/>
                <a:ea typeface="+mj-ea"/>
                <a:cs typeface="Arial" panose="020B0604020202020204" pitchFamily="34" charset="0"/>
              </a:rPr>
              <a:t>novou</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skutečnost</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ve</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smyslu</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ustanovení</a:t>
            </a:r>
            <a:r>
              <a:rPr lang="en-US" sz="2000" dirty="0">
                <a:effectLst/>
                <a:latin typeface="Arial" panose="020B0604020202020204" pitchFamily="34" charset="0"/>
                <a:ea typeface="+mj-ea"/>
                <a:cs typeface="Arial" panose="020B0604020202020204" pitchFamily="34" charset="0"/>
              </a:rPr>
              <a:t> § </a:t>
            </a:r>
            <a:r>
              <a:rPr lang="en-US" sz="2000" dirty="0" err="1">
                <a:effectLst/>
                <a:latin typeface="Arial" panose="020B0604020202020204" pitchFamily="34" charset="0"/>
                <a:ea typeface="+mj-ea"/>
                <a:cs typeface="Arial" panose="020B0604020202020204" pitchFamily="34" charset="0"/>
              </a:rPr>
              <a:t>205a</a:t>
            </a:r>
            <a:r>
              <a:rPr lang="en-US" sz="2000" dirty="0">
                <a:effectLst/>
                <a:latin typeface="Arial" panose="020B0604020202020204" pitchFamily="34" charset="0"/>
                <a:ea typeface="+mj-ea"/>
                <a:cs typeface="Arial" panose="020B0604020202020204" pitchFamily="34" charset="0"/>
              </a:rPr>
              <a:t> o. s. ř., </a:t>
            </a:r>
            <a:r>
              <a:rPr lang="en-US" sz="2000" dirty="0" err="1">
                <a:effectLst/>
                <a:latin typeface="Arial" panose="020B0604020202020204" pitchFamily="34" charset="0"/>
                <a:ea typeface="+mj-ea"/>
                <a:cs typeface="Arial" panose="020B0604020202020204" pitchFamily="34" charset="0"/>
              </a:rPr>
              <a:t>neboť</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nemá</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charakter</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skutkového</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tvrzení</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nýbrž</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jde</a:t>
            </a:r>
            <a:r>
              <a:rPr lang="en-US" sz="2000" dirty="0">
                <a:effectLst/>
                <a:latin typeface="Arial" panose="020B0604020202020204" pitchFamily="34" charset="0"/>
                <a:ea typeface="+mj-ea"/>
                <a:cs typeface="Arial" panose="020B0604020202020204" pitchFamily="34" charset="0"/>
              </a:rPr>
              <a:t> o </a:t>
            </a:r>
            <a:r>
              <a:rPr lang="en-US" sz="2000" dirty="0" err="1">
                <a:effectLst/>
                <a:latin typeface="Arial" panose="020B0604020202020204" pitchFamily="34" charset="0"/>
                <a:ea typeface="+mj-ea"/>
                <a:cs typeface="Arial" panose="020B0604020202020204" pitchFamily="34" charset="0"/>
              </a:rPr>
              <a:t>námitku</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která</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má</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hmotněprávní</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důsledky</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projevující</a:t>
            </a:r>
            <a:r>
              <a:rPr lang="en-US" sz="2000" dirty="0">
                <a:effectLst/>
                <a:latin typeface="Arial" panose="020B0604020202020204" pitchFamily="34" charset="0"/>
                <a:ea typeface="+mj-ea"/>
                <a:cs typeface="Arial" panose="020B0604020202020204" pitchFamily="34" charset="0"/>
              </a:rPr>
              <a:t> se v tom, </a:t>
            </a:r>
            <a:r>
              <a:rPr lang="en-US" sz="2000" dirty="0" err="1">
                <a:effectLst/>
                <a:latin typeface="Arial" panose="020B0604020202020204" pitchFamily="34" charset="0"/>
                <a:ea typeface="+mj-ea"/>
                <a:cs typeface="Arial" panose="020B0604020202020204" pitchFamily="34" charset="0"/>
              </a:rPr>
              <a:t>že</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byla</a:t>
            </a:r>
            <a:r>
              <a:rPr lang="en-US" sz="2000" dirty="0">
                <a:effectLst/>
                <a:latin typeface="Arial" panose="020B0604020202020204" pitchFamily="34" charset="0"/>
                <a:ea typeface="+mj-ea"/>
                <a:cs typeface="Arial" panose="020B0604020202020204" pitchFamily="34" charset="0"/>
              </a:rPr>
              <a:t>-li </a:t>
            </a:r>
            <a:r>
              <a:rPr lang="en-US" sz="2000" dirty="0" err="1">
                <a:effectLst/>
                <a:latin typeface="Arial" panose="020B0604020202020204" pitchFamily="34" charset="0"/>
                <a:ea typeface="+mj-ea"/>
                <a:cs typeface="Arial" panose="020B0604020202020204" pitchFamily="34" charset="0"/>
              </a:rPr>
              <a:t>vznesena</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důvodně</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došlo</a:t>
            </a:r>
            <a:r>
              <a:rPr lang="en-US" sz="2000" dirty="0">
                <a:effectLst/>
                <a:latin typeface="Arial" panose="020B0604020202020204" pitchFamily="34" charset="0"/>
                <a:ea typeface="+mj-ea"/>
                <a:cs typeface="Arial" panose="020B0604020202020204" pitchFamily="34" charset="0"/>
              </a:rPr>
              <a:t> k </a:t>
            </a:r>
            <a:r>
              <a:rPr lang="en-US" sz="2000" dirty="0" err="1">
                <a:effectLst/>
                <a:latin typeface="Arial" panose="020B0604020202020204" pitchFamily="34" charset="0"/>
                <a:ea typeface="+mj-ea"/>
                <a:cs typeface="Arial" panose="020B0604020202020204" pitchFamily="34" charset="0"/>
              </a:rPr>
              <a:t>zániku</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nároku</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tj</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subjektivní</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právo</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přestalo</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být</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vznesením</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námitky</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promlčení</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vynutitelné</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Při</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posuzování</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důvodnosti</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námitky</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promlčení</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vznesené</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až</a:t>
            </a:r>
            <a:r>
              <a:rPr lang="en-US" sz="2000" dirty="0">
                <a:effectLst/>
                <a:latin typeface="Arial" panose="020B0604020202020204" pitchFamily="34" charset="0"/>
                <a:ea typeface="+mj-ea"/>
                <a:cs typeface="Arial" panose="020B0604020202020204" pitchFamily="34" charset="0"/>
              </a:rPr>
              <a:t> v </a:t>
            </a:r>
            <a:r>
              <a:rPr lang="en-US" sz="2000" dirty="0" err="1">
                <a:effectLst/>
                <a:latin typeface="Arial" panose="020B0604020202020204" pitchFamily="34" charset="0"/>
                <a:ea typeface="+mj-ea"/>
                <a:cs typeface="Arial" panose="020B0604020202020204" pitchFamily="34" charset="0"/>
              </a:rPr>
              <a:t>odvolacím</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řízení</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však</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nelze</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přihlížet</a:t>
            </a:r>
            <a:r>
              <a:rPr lang="en-US" sz="2000" dirty="0">
                <a:effectLst/>
                <a:latin typeface="Arial" panose="020B0604020202020204" pitchFamily="34" charset="0"/>
                <a:ea typeface="+mj-ea"/>
                <a:cs typeface="Arial" panose="020B0604020202020204" pitchFamily="34" charset="0"/>
              </a:rPr>
              <a:t> k </a:t>
            </a:r>
            <a:r>
              <a:rPr lang="en-US" sz="2000" dirty="0" err="1">
                <a:effectLst/>
                <a:latin typeface="Arial" panose="020B0604020202020204" pitchFamily="34" charset="0"/>
                <a:ea typeface="+mj-ea"/>
                <a:cs typeface="Arial" panose="020B0604020202020204" pitchFamily="34" charset="0"/>
              </a:rPr>
              <a:t>novým</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skutečnostem</a:t>
            </a:r>
            <a:r>
              <a:rPr lang="en-US" sz="2000" dirty="0">
                <a:effectLst/>
                <a:latin typeface="Arial" panose="020B0604020202020204" pitchFamily="34" charset="0"/>
                <a:ea typeface="+mj-ea"/>
                <a:cs typeface="Arial" panose="020B0604020202020204" pitchFamily="34" charset="0"/>
              </a:rPr>
              <a:t> a </a:t>
            </a:r>
            <a:r>
              <a:rPr lang="en-US" sz="2000" dirty="0" err="1">
                <a:effectLst/>
                <a:latin typeface="Arial" panose="020B0604020202020204" pitchFamily="34" charset="0"/>
                <a:ea typeface="+mj-ea"/>
                <a:cs typeface="Arial" panose="020B0604020202020204" pitchFamily="34" charset="0"/>
              </a:rPr>
              <a:t>důkazům</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které</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nelze</a:t>
            </a:r>
            <a:r>
              <a:rPr lang="en-US" sz="2000" dirty="0">
                <a:effectLst/>
                <a:latin typeface="Arial" panose="020B0604020202020204" pitchFamily="34" charset="0"/>
                <a:ea typeface="+mj-ea"/>
                <a:cs typeface="Arial" panose="020B0604020202020204" pitchFamily="34" charset="0"/>
              </a:rPr>
              <a:t> v </a:t>
            </a:r>
            <a:r>
              <a:rPr lang="en-US" sz="2000" dirty="0" err="1">
                <a:effectLst/>
                <a:latin typeface="Arial" panose="020B0604020202020204" pitchFamily="34" charset="0"/>
                <a:ea typeface="+mj-ea"/>
                <a:cs typeface="Arial" panose="020B0604020202020204" pitchFamily="34" charset="0"/>
              </a:rPr>
              <a:t>odvolacím</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řízení</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přípustně</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uplatnit</a:t>
            </a:r>
            <a:r>
              <a:rPr lang="en-US" sz="2000" dirty="0">
                <a:effectLst/>
                <a:latin typeface="Arial" panose="020B0604020202020204" pitchFamily="34" charset="0"/>
                <a:ea typeface="+mj-ea"/>
                <a:cs typeface="Arial" panose="020B0604020202020204" pitchFamily="34" charset="0"/>
              </a:rPr>
              <a:t> s </a:t>
            </a:r>
            <a:r>
              <a:rPr lang="en-US" sz="2000" dirty="0" err="1">
                <a:effectLst/>
                <a:latin typeface="Arial" panose="020B0604020202020204" pitchFamily="34" charset="0"/>
                <a:ea typeface="+mj-ea"/>
                <a:cs typeface="Arial" panose="020B0604020202020204" pitchFamily="34" charset="0"/>
              </a:rPr>
              <a:t>ohledem</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na</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zásadu</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neúplné</a:t>
            </a:r>
            <a:r>
              <a:rPr lang="en-US" sz="2000" dirty="0">
                <a:effectLst/>
                <a:latin typeface="Arial" panose="020B0604020202020204" pitchFamily="34" charset="0"/>
                <a:ea typeface="+mj-ea"/>
                <a:cs typeface="Arial" panose="020B0604020202020204" pitchFamily="34" charset="0"/>
              </a:rPr>
              <a:t> </a:t>
            </a:r>
            <a:r>
              <a:rPr lang="en-US" sz="2000" dirty="0" err="1">
                <a:effectLst/>
                <a:latin typeface="Arial" panose="020B0604020202020204" pitchFamily="34" charset="0"/>
                <a:ea typeface="+mj-ea"/>
                <a:cs typeface="Arial" panose="020B0604020202020204" pitchFamily="34" charset="0"/>
              </a:rPr>
              <a:t>apelace</a:t>
            </a:r>
            <a:r>
              <a:rPr lang="cs-CZ" sz="2000" dirty="0">
                <a:effectLst/>
                <a:latin typeface="+mj-lt"/>
                <a:ea typeface="+mj-ea"/>
                <a:cs typeface="+mj-cs"/>
              </a:rPr>
              <a:t>.</a:t>
            </a:r>
            <a:endParaRPr lang="en-US" sz="2000" dirty="0">
              <a:effectLst/>
              <a:latin typeface="+mj-lt"/>
              <a:ea typeface="+mj-ea"/>
              <a:cs typeface="+mj-cs"/>
            </a:endParaRPr>
          </a:p>
        </p:txBody>
      </p:sp>
    </p:spTree>
    <p:extLst>
      <p:ext uri="{BB962C8B-B14F-4D97-AF65-F5344CB8AC3E}">
        <p14:creationId xmlns:p14="http://schemas.microsoft.com/office/powerpoint/2010/main" val="35561383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cs-CZ"/>
          </a:p>
        </p:txBody>
      </p:sp>
      <p:sp>
        <p:nvSpPr>
          <p:cNvPr id="2" name="Nadpis 1"/>
          <p:cNvSpPr>
            <a:spLocks noGrp="1"/>
          </p:cNvSpPr>
          <p:nvPr>
            <p:ph type="title"/>
          </p:nvPr>
        </p:nvSpPr>
        <p:spPr>
          <a:xfrm>
            <a:off x="1103312" y="452718"/>
            <a:ext cx="8947522" cy="1400530"/>
          </a:xfrm>
        </p:spPr>
        <p:txBody>
          <a:bodyPr anchor="ctr">
            <a:normAutofit/>
          </a:bodyPr>
          <a:lstStyle/>
          <a:p>
            <a:r>
              <a:rPr lang="cs-CZ" b="1" dirty="0">
                <a:solidFill>
                  <a:srgbClr val="FFFFFF"/>
                </a:solidFill>
              </a:rPr>
              <a:t>ZNEUŽITÍ PRÁVA.</a:t>
            </a:r>
          </a:p>
        </p:txBody>
      </p:sp>
      <p:sp>
        <p:nvSpPr>
          <p:cNvPr id="3" name="Zástupný symbol pro obsah 2"/>
          <p:cNvSpPr>
            <a:spLocks noGrp="1"/>
          </p:cNvSpPr>
          <p:nvPr>
            <p:ph idx="1"/>
          </p:nvPr>
        </p:nvSpPr>
        <p:spPr>
          <a:xfrm>
            <a:off x="994255" y="2641893"/>
            <a:ext cx="8946541" cy="3484879"/>
          </a:xfrm>
        </p:spPr>
        <p:txBody>
          <a:bodyPr>
            <a:normAutofit/>
          </a:bodyPr>
          <a:lstStyle/>
          <a:p>
            <a:r>
              <a:rPr lang="cs-CZ" sz="1800" b="1" kern="100" dirty="0">
                <a:effectLst/>
                <a:latin typeface="Arial" panose="020B0604020202020204" pitchFamily="34" charset="0"/>
                <a:ea typeface="Calibri" panose="020F0502020204030204" pitchFamily="34" charset="0"/>
                <a:cs typeface="Arial" panose="020B0604020202020204" pitchFamily="34" charset="0"/>
              </a:rPr>
              <a:t>Zneužitím práva § 8 OZ</a:t>
            </a:r>
            <a:r>
              <a:rPr lang="cs-CZ" sz="1800" kern="100" dirty="0">
                <a:effectLst/>
                <a:latin typeface="Arial" panose="020B0604020202020204" pitchFamily="34" charset="0"/>
                <a:ea typeface="Calibri" panose="020F0502020204030204" pitchFamily="34" charset="0"/>
                <a:cs typeface="Arial" panose="020B0604020202020204" pitchFamily="34" charset="0"/>
              </a:rPr>
              <a:t> je výkon práva v rozporu s jeho účelem, kdy je právo vykonáno, ačkoliv nositel tohoto práva nemá žádný skutečný nebo jen nepatrný zájem na jeho výkonu, resp. se projevující jako rozpor mezi užitkem oprávněného, k němuž výkon práva skutečně směřuje, a užitkem oprávněného, pro nějž je právo poskytnuto, jehož lze výkonem tohoto práva obvykle dosáhnout a na němž mají nositelé práva obvykle zájem (srov. např. rozsudek Nejvyššího soudu ze dne 15. 6. 2016, </a:t>
            </a:r>
            <a:r>
              <a:rPr lang="cs-CZ" sz="1800" kern="100" dirty="0" err="1">
                <a:effectLst/>
                <a:latin typeface="Arial" panose="020B0604020202020204" pitchFamily="34" charset="0"/>
                <a:ea typeface="Calibri" panose="020F0502020204030204" pitchFamily="34" charset="0"/>
                <a:cs typeface="Arial" panose="020B0604020202020204" pitchFamily="34" charset="0"/>
              </a:rPr>
              <a:t>sp</a:t>
            </a:r>
            <a:r>
              <a:rPr lang="cs-CZ" sz="1800" kern="100" dirty="0">
                <a:effectLst/>
                <a:latin typeface="Arial" panose="020B0604020202020204" pitchFamily="34" charset="0"/>
                <a:ea typeface="Calibri" panose="020F0502020204030204" pitchFamily="34" charset="0"/>
                <a:cs typeface="Arial" panose="020B0604020202020204" pitchFamily="34" charset="0"/>
              </a:rPr>
              <a:t>. zn. 22 </a:t>
            </a:r>
            <a:r>
              <a:rPr lang="cs-CZ" sz="1800" kern="100" dirty="0" err="1">
                <a:effectLst/>
                <a:latin typeface="Arial" panose="020B0604020202020204" pitchFamily="34" charset="0"/>
                <a:ea typeface="Calibri" panose="020F0502020204030204" pitchFamily="34" charset="0"/>
                <a:cs typeface="Arial" panose="020B0604020202020204" pitchFamily="34" charset="0"/>
              </a:rPr>
              <a:t>Cdo</a:t>
            </a:r>
            <a:r>
              <a:rPr lang="cs-CZ" sz="1800" kern="100" dirty="0">
                <a:effectLst/>
                <a:latin typeface="Arial" panose="020B0604020202020204" pitchFamily="34" charset="0"/>
                <a:ea typeface="Calibri" panose="020F0502020204030204" pitchFamily="34" charset="0"/>
                <a:cs typeface="Arial" panose="020B0604020202020204" pitchFamily="34" charset="0"/>
              </a:rPr>
              <a:t> 2135/2016, rozsudek Nejvyššího soudu ze dne 23. 9. 2021, </a:t>
            </a:r>
            <a:r>
              <a:rPr lang="cs-CZ" sz="1800" kern="100" dirty="0" err="1">
                <a:effectLst/>
                <a:latin typeface="Arial" panose="020B0604020202020204" pitchFamily="34" charset="0"/>
                <a:ea typeface="Calibri" panose="020F0502020204030204" pitchFamily="34" charset="0"/>
                <a:cs typeface="Arial" panose="020B0604020202020204" pitchFamily="34" charset="0"/>
              </a:rPr>
              <a:t>sp</a:t>
            </a:r>
            <a:r>
              <a:rPr lang="cs-CZ" sz="1800" kern="100" dirty="0">
                <a:effectLst/>
                <a:latin typeface="Arial" panose="020B0604020202020204" pitchFamily="34" charset="0"/>
                <a:ea typeface="Calibri" panose="020F0502020204030204" pitchFamily="34" charset="0"/>
                <a:cs typeface="Arial" panose="020B0604020202020204" pitchFamily="34" charset="0"/>
              </a:rPr>
              <a:t>. zn. 29 </a:t>
            </a:r>
            <a:r>
              <a:rPr lang="cs-CZ" sz="1800" kern="100" dirty="0" err="1">
                <a:effectLst/>
                <a:latin typeface="Arial" panose="020B0604020202020204" pitchFamily="34" charset="0"/>
                <a:ea typeface="Calibri" panose="020F0502020204030204" pitchFamily="34" charset="0"/>
                <a:cs typeface="Arial" panose="020B0604020202020204" pitchFamily="34" charset="0"/>
              </a:rPr>
              <a:t>Cdo</a:t>
            </a:r>
            <a:r>
              <a:rPr lang="cs-CZ" sz="1800" kern="100" dirty="0">
                <a:effectLst/>
                <a:latin typeface="Arial" panose="020B0604020202020204" pitchFamily="34" charset="0"/>
                <a:ea typeface="Calibri" panose="020F0502020204030204" pitchFamily="34" charset="0"/>
                <a:cs typeface="Arial" panose="020B0604020202020204" pitchFamily="34" charset="0"/>
              </a:rPr>
              <a:t> 3801/2019, rozsudek Nejvyššího soudu ze dne 9. 12. 2015, </a:t>
            </a:r>
            <a:r>
              <a:rPr lang="cs-CZ" sz="1800" kern="100" dirty="0" err="1">
                <a:effectLst/>
                <a:latin typeface="Arial" panose="020B0604020202020204" pitchFamily="34" charset="0"/>
                <a:ea typeface="Calibri" panose="020F0502020204030204" pitchFamily="34" charset="0"/>
                <a:cs typeface="Arial" panose="020B0604020202020204" pitchFamily="34" charset="0"/>
              </a:rPr>
              <a:t>sp</a:t>
            </a:r>
            <a:r>
              <a:rPr lang="cs-CZ" sz="1800" kern="100" dirty="0">
                <a:effectLst/>
                <a:latin typeface="Arial" panose="020B0604020202020204" pitchFamily="34" charset="0"/>
                <a:ea typeface="Calibri" panose="020F0502020204030204" pitchFamily="34" charset="0"/>
                <a:cs typeface="Arial" panose="020B0604020202020204" pitchFamily="34" charset="0"/>
              </a:rPr>
              <a:t>. zn. 22 </a:t>
            </a:r>
            <a:r>
              <a:rPr lang="cs-CZ" sz="1800" kern="100" dirty="0" err="1">
                <a:effectLst/>
                <a:latin typeface="Arial" panose="020B0604020202020204" pitchFamily="34" charset="0"/>
                <a:ea typeface="Calibri" panose="020F0502020204030204" pitchFamily="34" charset="0"/>
                <a:cs typeface="Arial" panose="020B0604020202020204" pitchFamily="34" charset="0"/>
              </a:rPr>
              <a:t>Cdo</a:t>
            </a:r>
            <a:r>
              <a:rPr lang="cs-CZ" sz="1800" kern="100" dirty="0">
                <a:effectLst/>
                <a:latin typeface="Arial" panose="020B0604020202020204" pitchFamily="34" charset="0"/>
                <a:ea typeface="Calibri" panose="020F0502020204030204" pitchFamily="34" charset="0"/>
                <a:cs typeface="Arial" panose="020B0604020202020204" pitchFamily="34" charset="0"/>
              </a:rPr>
              <a:t> 5159/2014, uveřejněný pod č. 101/2016 Sb. </a:t>
            </a:r>
            <a:r>
              <a:rPr lang="cs-CZ" sz="1800" kern="100" dirty="0" err="1">
                <a:effectLst/>
                <a:latin typeface="Arial" panose="020B0604020202020204" pitchFamily="34" charset="0"/>
                <a:ea typeface="Calibri" panose="020F0502020204030204" pitchFamily="34" charset="0"/>
                <a:cs typeface="Arial" panose="020B0604020202020204" pitchFamily="34" charset="0"/>
              </a:rPr>
              <a:t>rozh</a:t>
            </a:r>
            <a:r>
              <a:rPr lang="cs-CZ" sz="1800" kern="100" dirty="0">
                <a:effectLst/>
                <a:latin typeface="Arial" panose="020B0604020202020204" pitchFamily="34" charset="0"/>
                <a:ea typeface="Calibri" panose="020F0502020204030204" pitchFamily="34" charset="0"/>
                <a:cs typeface="Arial" panose="020B0604020202020204" pitchFamily="34" charset="0"/>
              </a:rPr>
              <a:t>. </a:t>
            </a:r>
            <a:r>
              <a:rPr lang="cs-CZ" sz="1800" kern="100" dirty="0" err="1">
                <a:effectLst/>
                <a:latin typeface="Arial" panose="020B0604020202020204" pitchFamily="34" charset="0"/>
                <a:ea typeface="Calibri" panose="020F0502020204030204" pitchFamily="34" charset="0"/>
                <a:cs typeface="Arial" panose="020B0604020202020204" pitchFamily="34" charset="0"/>
              </a:rPr>
              <a:t>obč</a:t>
            </a:r>
            <a:r>
              <a:rPr lang="cs-CZ" sz="1800" kern="100" dirty="0">
                <a:effectLst/>
                <a:latin typeface="Arial" panose="020B0604020202020204" pitchFamily="34" charset="0"/>
                <a:ea typeface="Calibri" panose="020F0502020204030204" pitchFamily="34" charset="0"/>
                <a:cs typeface="Arial" panose="020B0604020202020204" pitchFamily="34" charset="0"/>
              </a:rPr>
              <a:t>., rozsudek Nejvyššího soudu ze dne 26. 8. 2020, </a:t>
            </a:r>
            <a:r>
              <a:rPr lang="cs-CZ" sz="1800" kern="100" dirty="0" err="1">
                <a:effectLst/>
                <a:latin typeface="Arial" panose="020B0604020202020204" pitchFamily="34" charset="0"/>
                <a:ea typeface="Calibri" panose="020F0502020204030204" pitchFamily="34" charset="0"/>
                <a:cs typeface="Arial" panose="020B0604020202020204" pitchFamily="34" charset="0"/>
              </a:rPr>
              <a:t>sp</a:t>
            </a:r>
            <a:r>
              <a:rPr lang="cs-CZ" sz="1800" kern="100" dirty="0">
                <a:effectLst/>
                <a:latin typeface="Arial" panose="020B0604020202020204" pitchFamily="34" charset="0"/>
                <a:ea typeface="Calibri" panose="020F0502020204030204" pitchFamily="34" charset="0"/>
                <a:cs typeface="Arial" panose="020B0604020202020204" pitchFamily="34" charset="0"/>
              </a:rPr>
              <a:t>. zn. 28 </a:t>
            </a:r>
            <a:r>
              <a:rPr lang="cs-CZ" sz="1800" kern="100" dirty="0" err="1">
                <a:effectLst/>
                <a:latin typeface="Arial" panose="020B0604020202020204" pitchFamily="34" charset="0"/>
                <a:ea typeface="Calibri" panose="020F0502020204030204" pitchFamily="34" charset="0"/>
                <a:cs typeface="Arial" panose="020B0604020202020204" pitchFamily="34" charset="0"/>
              </a:rPr>
              <a:t>Cdo</a:t>
            </a:r>
            <a:r>
              <a:rPr lang="cs-CZ" sz="1800" kern="100" dirty="0">
                <a:effectLst/>
                <a:latin typeface="Arial" panose="020B0604020202020204" pitchFamily="34" charset="0"/>
                <a:ea typeface="Calibri" panose="020F0502020204030204" pitchFamily="34" charset="0"/>
                <a:cs typeface="Arial" panose="020B0604020202020204" pitchFamily="34" charset="0"/>
              </a:rPr>
              <a:t> 2067/2020, nebo usnesení Nejvyššího soudu ze dne 23. 8. 2017, </a:t>
            </a:r>
            <a:r>
              <a:rPr lang="cs-CZ" sz="1800" kern="100" dirty="0" err="1">
                <a:effectLst/>
                <a:latin typeface="Arial" panose="020B0604020202020204" pitchFamily="34" charset="0"/>
                <a:ea typeface="Calibri" panose="020F0502020204030204" pitchFamily="34" charset="0"/>
                <a:cs typeface="Arial" panose="020B0604020202020204" pitchFamily="34" charset="0"/>
              </a:rPr>
              <a:t>sp</a:t>
            </a:r>
            <a:r>
              <a:rPr lang="cs-CZ" sz="1800" kern="100" dirty="0">
                <a:effectLst/>
                <a:latin typeface="Arial" panose="020B0604020202020204" pitchFamily="34" charset="0"/>
                <a:ea typeface="Calibri" panose="020F0502020204030204" pitchFamily="34" charset="0"/>
                <a:cs typeface="Arial" panose="020B0604020202020204" pitchFamily="34" charset="0"/>
              </a:rPr>
              <a:t>. zn. 22 </a:t>
            </a:r>
            <a:r>
              <a:rPr lang="cs-CZ" sz="1800" kern="100" dirty="0" err="1">
                <a:effectLst/>
                <a:latin typeface="Arial" panose="020B0604020202020204" pitchFamily="34" charset="0"/>
                <a:ea typeface="Calibri" panose="020F0502020204030204" pitchFamily="34" charset="0"/>
                <a:cs typeface="Arial" panose="020B0604020202020204" pitchFamily="34" charset="0"/>
              </a:rPr>
              <a:t>Cdo</a:t>
            </a:r>
            <a:r>
              <a:rPr lang="cs-CZ" sz="1800" kern="100" dirty="0">
                <a:effectLst/>
                <a:latin typeface="Arial" panose="020B0604020202020204" pitchFamily="34" charset="0"/>
                <a:ea typeface="Calibri" panose="020F0502020204030204" pitchFamily="34" charset="0"/>
                <a:cs typeface="Arial" panose="020B0604020202020204" pitchFamily="34" charset="0"/>
              </a:rPr>
              <a:t> 4741/2015). </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36089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1922</TotalTime>
  <Words>12645</Words>
  <Application>Microsoft Office PowerPoint</Application>
  <PresentationFormat>Širokoúhlá obrazovka</PresentationFormat>
  <Paragraphs>553</Paragraphs>
  <Slides>120</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120</vt:i4>
      </vt:variant>
    </vt:vector>
  </HeadingPairs>
  <TitlesOfParts>
    <vt:vector size="127" baseType="lpstr">
      <vt:lpstr>Aptos</vt:lpstr>
      <vt:lpstr>Arial</vt:lpstr>
      <vt:lpstr>Calibri</vt:lpstr>
      <vt:lpstr>Century Gothic</vt:lpstr>
      <vt:lpstr>Times New Roman</vt:lpstr>
      <vt:lpstr>Wingdings 3</vt:lpstr>
      <vt:lpstr>Ion</vt:lpstr>
      <vt:lpstr>ADVOKÁT V CIVILNÍM ŘÍZENÍ I. a II. </vt:lpstr>
      <vt:lpstr>ZÁKLADNÍ PRAMENY </vt:lpstr>
      <vt:lpstr>O.S.Ř.</vt:lpstr>
      <vt:lpstr>O.S.Ř.</vt:lpstr>
      <vt:lpstr>Upevňování zákonnosti vs. zneužití procesních práv</vt:lpstr>
      <vt:lpstr>IV. ÚS 3216/14 – zneužití procesních práv</vt:lpstr>
      <vt:lpstr>Rychlost řízení</vt:lpstr>
      <vt:lpstr>Předvídatelnost a přístup k soudu </vt:lpstr>
      <vt:lpstr>Námitka podjatosti</vt:lpstr>
      <vt:lpstr>Námitka podjatosti</vt:lpstr>
      <vt:lpstr>Námitka podjatosti</vt:lpstr>
      <vt:lpstr>Námitka podjatosti</vt:lpstr>
      <vt:lpstr>Námitka podjatosti</vt:lpstr>
      <vt:lpstr>Způsobilost účastníka</vt:lpstr>
      <vt:lpstr>Zastoupení účastníka</vt:lpstr>
      <vt:lpstr>Zastoupení účastníka</vt:lpstr>
      <vt:lpstr>Zastoupení účastníka</vt:lpstr>
      <vt:lpstr>Zastoupení účastníka</vt:lpstr>
      <vt:lpstr>Zastoupení účastníka</vt:lpstr>
      <vt:lpstr>Zastoupení účastníka</vt:lpstr>
      <vt:lpstr>Prezentace aplikace PowerPoint</vt:lpstr>
      <vt:lpstr>Prezentace aplikace PowerPoint</vt:lpstr>
      <vt:lpstr>O.S.Ř.</vt:lpstr>
      <vt:lpstr>Prezentace aplikace PowerPoint</vt:lpstr>
      <vt:lpstr>Prezentace aplikace PowerPoint</vt:lpstr>
      <vt:lpstr>O.S.Ř.</vt:lpstr>
      <vt:lpstr>?</vt:lpstr>
      <vt:lpstr>Prezentace aplikace PowerPoint</vt:lpstr>
      <vt:lpstr>Prezentace aplikace PowerPoint</vt:lpstr>
      <vt:lpstr>O.S.Ř.</vt:lpstr>
      <vt:lpstr>O.S.Ř.</vt:lpstr>
      <vt:lpstr>?</vt:lpstr>
      <vt:lpstr>O.S.Ř.</vt:lpstr>
      <vt:lpstr>IV. ÚS 456/2000 ze dne 13.2.2001</vt:lpstr>
      <vt:lpstr>Prezentace aplikace PowerPoint</vt:lpstr>
      <vt:lpstr>?</vt:lpstr>
      <vt:lpstr>O.S.Ř.</vt:lpstr>
      <vt:lpstr>O.S.Ř.    </vt:lpstr>
      <vt:lpstr>POUČOVACÍ POVINNOST</vt:lpstr>
      <vt:lpstr>POUČOVACÍ POVINNOST</vt:lpstr>
      <vt:lpstr>Jednací řád</vt:lpstr>
      <vt:lpstr>Důstojnost jednání</vt:lpstr>
      <vt:lpstr>Důstojnost jednání</vt:lpstr>
      <vt:lpstr>Důstojnost</vt:lpstr>
      <vt:lpstr>Důstojnost</vt:lpstr>
      <vt:lpstr>Důstojnost</vt:lpstr>
      <vt:lpstr>I. ÚS 818/06 – 18.12.2006</vt:lpstr>
      <vt:lpstr> Zákon o advokacii – vztah k o.s.ř.</vt:lpstr>
      <vt:lpstr>Prezentace aplikace PowerPoint</vt:lpstr>
      <vt:lpstr>Prezentace aplikace PowerPoint</vt:lpstr>
      <vt:lpstr>Prezentace aplikace PowerPoint</vt:lpstr>
      <vt:lpstr>Prezentace aplikace PowerPoint</vt:lpstr>
      <vt:lpstr>O.S.Ř.</vt:lpstr>
      <vt:lpstr>O.S.Ř.</vt:lpstr>
      <vt:lpstr>O.S.Ř.</vt:lpstr>
      <vt:lpstr>O.S.Ř.</vt:lpstr>
      <vt:lpstr>O.S.Ř.</vt:lpstr>
      <vt:lpstr>O.S.Ř.</vt:lpstr>
      <vt:lpstr>Hodnocení důkazů</vt:lpstr>
      <vt:lpstr>Prezentace aplikace PowerPoint</vt:lpstr>
      <vt:lpstr>Prezentace aplikace PowerPoint</vt:lpstr>
      <vt:lpstr>O.S.Ř.</vt:lpstr>
      <vt:lpstr>Prezentace aplikace PowerPoint</vt:lpstr>
      <vt:lpstr>Rozsudek pro uznání - fikce</vt:lpstr>
      <vt:lpstr>Prezentace aplikace PowerPoint</vt:lpstr>
      <vt:lpstr>O.S.Ř.</vt:lpstr>
      <vt:lpstr>O.S.Ř.</vt:lpstr>
      <vt:lpstr>O.S.Ř.</vt:lpstr>
      <vt:lpstr>?</vt:lpstr>
      <vt:lpstr>O.S.Ř.</vt:lpstr>
      <vt:lpstr>O.S.Ř.</vt:lpstr>
      <vt:lpstr>O.S.Ř.</vt:lpstr>
      <vt:lpstr>O.S.Ř.</vt:lpstr>
      <vt:lpstr>O.S.Ř.</vt:lpstr>
      <vt:lpstr>O.S.Ř.</vt:lpstr>
      <vt:lpstr>O.S.Ř.</vt:lpstr>
      <vt:lpstr>O.S.Ř.</vt:lpstr>
      <vt:lpstr>II.ÚS 4206/17 ze dne 10.4.2018</vt:lpstr>
      <vt:lpstr>O.S.Ř.</vt:lpstr>
      <vt:lpstr>O.S.Ř.</vt:lpstr>
      <vt:lpstr>O.S.Ř.</vt:lpstr>
      <vt:lpstr>O.S.Ř.</vt:lpstr>
      <vt:lpstr>O.S.Ř.</vt:lpstr>
      <vt:lpstr>O.S.Ř.</vt:lpstr>
      <vt:lpstr>O.S.Ř.</vt:lpstr>
      <vt:lpstr>O.S.Ř.</vt:lpstr>
      <vt:lpstr>O.S.Ř.</vt:lpstr>
      <vt:lpstr>?</vt:lpstr>
      <vt:lpstr>O.S.Ř.</vt:lpstr>
      <vt:lpstr>?</vt:lpstr>
      <vt:lpstr>O.S.Ř. – rozpor mezi skutkovým zjištěním a právním závěrem</vt:lpstr>
      <vt:lpstr>O.S.Ř.- opomenuté důkazy</vt:lpstr>
      <vt:lpstr>O.S.Ř.</vt:lpstr>
      <vt:lpstr>O.S.Ř.</vt:lpstr>
      <vt:lpstr>?</vt:lpstr>
      <vt:lpstr>DOBRÉ MRAVY</vt:lpstr>
      <vt:lpstr>PROMLČENÍ</vt:lpstr>
      <vt:lpstr>Prezentace aplikace PowerPoint</vt:lpstr>
      <vt:lpstr>ZNEUŽITÍ PRÁVA.</vt:lpstr>
      <vt:lpstr>Prezentace aplikace PowerPoint</vt:lpstr>
      <vt:lpstr>ZÁSADA POCTIVOSTI.</vt:lpstr>
      <vt:lpstr>Prezentace aplikace PowerPoint</vt:lpstr>
      <vt:lpstr>ROVNOST ÚČASTNÍKŮ</vt:lpstr>
      <vt:lpstr>POUČOVACÍ POVINNOST</vt:lpstr>
      <vt:lpstr>PRÁVNÍ JISTOTA</vt:lpstr>
      <vt:lpstr>?</vt:lpstr>
      <vt:lpstr>?</vt:lpstr>
      <vt:lpstr>?</vt:lpstr>
      <vt:lpstr>?</vt:lpstr>
      <vt:lpstr>KAUZA PANA J.N.</vt:lpstr>
      <vt:lpstr>POKRAČOVÁNÍ KAUZY PANA J.N.</vt:lpstr>
      <vt:lpstr>?</vt:lpstr>
      <vt:lpstr>?</vt:lpstr>
      <vt:lpstr>POKRAČOVÁNÍ KAUZY PANA J.N.</vt:lpstr>
      <vt:lpstr>Prezentace aplikace PowerPoint</vt:lpstr>
      <vt:lpstr>.</vt:lpstr>
      <vt:lpstr>Prezentace aplikace PowerPoint</vt:lpstr>
      <vt:lpstr>?</vt:lpstr>
      <vt:lpstr>SHRNUTÍ </vt:lpstr>
      <vt:lpstr>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ADVOKÁT V CIVILNÍM ŘÍZENÍ I.</dc:title>
  <dc:creator>Klára Kořínková</dc:creator>
  <cp:lastModifiedBy>Klára Kořínková</cp:lastModifiedBy>
  <cp:revision>69</cp:revision>
  <cp:lastPrinted>2022-01-24T11:45:48Z</cp:lastPrinted>
  <dcterms:created xsi:type="dcterms:W3CDTF">2015-08-30T09:17:23Z</dcterms:created>
  <dcterms:modified xsi:type="dcterms:W3CDTF">2026-04-07T11:59:45Z</dcterms:modified>
</cp:coreProperties>
</file>