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 id="2147483664" r:id="rId2"/>
    <p:sldMasterId id="2147483681" r:id="rId3"/>
  </p:sldMasterIdLst>
  <p:notesMasterIdLst>
    <p:notesMasterId r:id="rId86"/>
  </p:notesMasterIdLst>
  <p:handoutMasterIdLst>
    <p:handoutMasterId r:id="rId87"/>
  </p:handoutMasterIdLst>
  <p:sldIdLst>
    <p:sldId id="841" r:id="rId4"/>
    <p:sldId id="842" r:id="rId5"/>
    <p:sldId id="766" r:id="rId6"/>
    <p:sldId id="1130" r:id="rId7"/>
    <p:sldId id="1131" r:id="rId8"/>
    <p:sldId id="1045" r:id="rId9"/>
    <p:sldId id="2147375833" r:id="rId10"/>
    <p:sldId id="2147375849" r:id="rId11"/>
    <p:sldId id="2147375841" r:id="rId12"/>
    <p:sldId id="2147375817" r:id="rId13"/>
    <p:sldId id="2147375687" r:id="rId14"/>
    <p:sldId id="2147375748" r:id="rId15"/>
    <p:sldId id="2147375749" r:id="rId16"/>
    <p:sldId id="2147375750" r:id="rId17"/>
    <p:sldId id="1052" r:id="rId18"/>
    <p:sldId id="2147375821" r:id="rId19"/>
    <p:sldId id="803" r:id="rId20"/>
    <p:sldId id="2147375828" r:id="rId21"/>
    <p:sldId id="804" r:id="rId22"/>
    <p:sldId id="805" r:id="rId23"/>
    <p:sldId id="806" r:id="rId24"/>
    <p:sldId id="808" r:id="rId25"/>
    <p:sldId id="809" r:id="rId26"/>
    <p:sldId id="2147375829" r:id="rId27"/>
    <p:sldId id="810" r:id="rId28"/>
    <p:sldId id="2147375836" r:id="rId29"/>
    <p:sldId id="2147375850" r:id="rId30"/>
    <p:sldId id="811" r:id="rId31"/>
    <p:sldId id="815" r:id="rId32"/>
    <p:sldId id="2147375834" r:id="rId33"/>
    <p:sldId id="2147375838" r:id="rId34"/>
    <p:sldId id="2147375839" r:id="rId35"/>
    <p:sldId id="2147375835" r:id="rId36"/>
    <p:sldId id="2147375837" r:id="rId37"/>
    <p:sldId id="812" r:id="rId38"/>
    <p:sldId id="813" r:id="rId39"/>
    <p:sldId id="814" r:id="rId40"/>
    <p:sldId id="820" r:id="rId41"/>
    <p:sldId id="2147375618" r:id="rId42"/>
    <p:sldId id="2147375671" r:id="rId43"/>
    <p:sldId id="2147375673" r:id="rId44"/>
    <p:sldId id="2147375672" r:id="rId45"/>
    <p:sldId id="1135" r:id="rId46"/>
    <p:sldId id="1121" r:id="rId47"/>
    <p:sldId id="2147375846" r:id="rId48"/>
    <p:sldId id="1143" r:id="rId49"/>
    <p:sldId id="543" r:id="rId50"/>
    <p:sldId id="2147375662" r:id="rId51"/>
    <p:sldId id="482" r:id="rId52"/>
    <p:sldId id="2147375666" r:id="rId53"/>
    <p:sldId id="822" r:id="rId54"/>
    <p:sldId id="823" r:id="rId55"/>
    <p:sldId id="781" r:id="rId56"/>
    <p:sldId id="824" r:id="rId57"/>
    <p:sldId id="825" r:id="rId58"/>
    <p:sldId id="826" r:id="rId59"/>
    <p:sldId id="828" r:id="rId60"/>
    <p:sldId id="381" r:id="rId61"/>
    <p:sldId id="382" r:id="rId62"/>
    <p:sldId id="2147375669" r:id="rId63"/>
    <p:sldId id="545" r:id="rId64"/>
    <p:sldId id="2147375674" r:id="rId65"/>
    <p:sldId id="508" r:id="rId66"/>
    <p:sldId id="2147375680" r:id="rId67"/>
    <p:sldId id="2147375675" r:id="rId68"/>
    <p:sldId id="2147375678" r:id="rId69"/>
    <p:sldId id="832" r:id="rId70"/>
    <p:sldId id="430" r:id="rId71"/>
    <p:sldId id="2147375847" r:id="rId72"/>
    <p:sldId id="2147375848" r:id="rId73"/>
    <p:sldId id="2147375843" r:id="rId74"/>
    <p:sldId id="2147375844" r:id="rId75"/>
    <p:sldId id="2147375845" r:id="rId76"/>
    <p:sldId id="2147375777" r:id="rId77"/>
    <p:sldId id="2147375831" r:id="rId78"/>
    <p:sldId id="1111" r:id="rId79"/>
    <p:sldId id="1139" r:id="rId80"/>
    <p:sldId id="1140" r:id="rId81"/>
    <p:sldId id="1141" r:id="rId82"/>
    <p:sldId id="1142" r:id="rId83"/>
    <p:sldId id="1132" r:id="rId84"/>
    <p:sldId id="1094" r:id="rId85"/>
  </p:sldIdLst>
  <p:sldSz cx="12192000" cy="6858000"/>
  <p:notesSz cx="6797675" cy="9928225"/>
  <p:embeddedFontLst>
    <p:embeddedFont>
      <p:font typeface="Aptos SemiBold" panose="020B0004020202020204" pitchFamily="34" charset="0"/>
      <p:bold r:id="rId88"/>
    </p:embeddedFont>
    <p:embeddedFont>
      <p:font typeface="Conthrax Sb" panose="020B0707020201080204" pitchFamily="34" charset="0"/>
      <p:bold r:id="rId89"/>
    </p:embeddedFont>
    <p:embeddedFont>
      <p:font typeface="Inria Sans" pitchFamily="2" charset="-18"/>
      <p:regular r:id="rId90"/>
      <p:bold r:id="rId91"/>
      <p:italic r:id="rId92"/>
      <p:boldItalic r:id="rId93"/>
    </p:embeddedFont>
    <p:embeddedFont>
      <p:font typeface="Inria Sans Light" pitchFamily="2" charset="-18"/>
      <p:regular r:id="rId94"/>
      <p:italic r:id="rId95"/>
    </p:embeddedFont>
    <p:embeddedFont>
      <p:font typeface="Roboto" panose="02000000000000000000" pitchFamily="2" charset="0"/>
      <p:regular r:id="rId96"/>
      <p:bold r:id="rId97"/>
      <p:italic r:id="rId98"/>
      <p:boldItalic r:id="rId9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chrana osobních údajů" id="{9E522070-8A53-4D04-B016-7FBAC64E90A0}">
          <p14:sldIdLst>
            <p14:sldId id="841"/>
            <p14:sldId id="842"/>
            <p14:sldId id="766"/>
            <p14:sldId id="1130"/>
            <p14:sldId id="1131"/>
            <p14:sldId id="1045"/>
            <p14:sldId id="2147375833"/>
            <p14:sldId id="2147375849"/>
            <p14:sldId id="2147375841"/>
            <p14:sldId id="2147375817"/>
            <p14:sldId id="2147375687"/>
            <p14:sldId id="2147375748"/>
            <p14:sldId id="2147375749"/>
            <p14:sldId id="2147375750"/>
            <p14:sldId id="1052"/>
            <p14:sldId id="2147375821"/>
            <p14:sldId id="803"/>
            <p14:sldId id="2147375828"/>
            <p14:sldId id="804"/>
            <p14:sldId id="805"/>
            <p14:sldId id="806"/>
            <p14:sldId id="808"/>
            <p14:sldId id="809"/>
            <p14:sldId id="2147375829"/>
            <p14:sldId id="810"/>
            <p14:sldId id="2147375836"/>
            <p14:sldId id="2147375850"/>
            <p14:sldId id="811"/>
            <p14:sldId id="815"/>
            <p14:sldId id="2147375834"/>
            <p14:sldId id="2147375838"/>
            <p14:sldId id="2147375839"/>
            <p14:sldId id="2147375835"/>
            <p14:sldId id="2147375837"/>
            <p14:sldId id="812"/>
            <p14:sldId id="813"/>
            <p14:sldId id="814"/>
            <p14:sldId id="820"/>
            <p14:sldId id="2147375618"/>
            <p14:sldId id="2147375671"/>
            <p14:sldId id="2147375673"/>
            <p14:sldId id="2147375672"/>
            <p14:sldId id="1135"/>
            <p14:sldId id="1121"/>
            <p14:sldId id="2147375846"/>
            <p14:sldId id="1143"/>
            <p14:sldId id="543"/>
            <p14:sldId id="2147375662"/>
            <p14:sldId id="482"/>
            <p14:sldId id="2147375666"/>
            <p14:sldId id="822"/>
            <p14:sldId id="823"/>
            <p14:sldId id="781"/>
            <p14:sldId id="824"/>
            <p14:sldId id="825"/>
            <p14:sldId id="826"/>
            <p14:sldId id="828"/>
            <p14:sldId id="381"/>
            <p14:sldId id="382"/>
            <p14:sldId id="2147375669"/>
            <p14:sldId id="545"/>
            <p14:sldId id="2147375674"/>
            <p14:sldId id="508"/>
            <p14:sldId id="2147375680"/>
            <p14:sldId id="2147375675"/>
            <p14:sldId id="2147375678"/>
            <p14:sldId id="832"/>
            <p14:sldId id="430"/>
            <p14:sldId id="2147375847"/>
            <p14:sldId id="2147375848"/>
            <p14:sldId id="2147375843"/>
            <p14:sldId id="2147375844"/>
            <p14:sldId id="2147375845"/>
            <p14:sldId id="2147375777"/>
            <p14:sldId id="2147375831"/>
            <p14:sldId id="1111"/>
            <p14:sldId id="1139"/>
            <p14:sldId id="1140"/>
            <p14:sldId id="1141"/>
            <p14:sldId id="1142"/>
            <p14:sldId id="1132"/>
            <p14:sldId id="10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0DA"/>
    <a:srgbClr val="064264"/>
    <a:srgbClr val="BFBFBF"/>
    <a:srgbClr val="9FD736"/>
    <a:srgbClr val="FFFFFF"/>
    <a:srgbClr val="CCECFF"/>
    <a:srgbClr val="000000"/>
    <a:srgbClr val="D75500"/>
    <a:srgbClr val="E36C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6" autoAdjust="0"/>
    <p:restoredTop sz="79070" autoAdjust="0"/>
  </p:normalViewPr>
  <p:slideViewPr>
    <p:cSldViewPr snapToGrid="0" snapToObjects="1">
      <p:cViewPr varScale="1">
        <p:scale>
          <a:sx n="92" d="100"/>
          <a:sy n="92" d="100"/>
        </p:scale>
        <p:origin x="754" y="82"/>
      </p:cViewPr>
      <p:guideLst>
        <p:guide orient="horz" pos="2160"/>
        <p:guide pos="3840"/>
      </p:guideLst>
    </p:cSldViewPr>
  </p:slideViewPr>
  <p:outlineViewPr>
    <p:cViewPr>
      <p:scale>
        <a:sx n="33" d="100"/>
        <a:sy n="33" d="100"/>
      </p:scale>
      <p:origin x="0" y="106818"/>
    </p:cViewPr>
  </p:outlineViewPr>
  <p:notesTextViewPr>
    <p:cViewPr>
      <p:scale>
        <a:sx n="100" d="100"/>
        <a:sy n="100" d="100"/>
      </p:scale>
      <p:origin x="0" y="0"/>
    </p:cViewPr>
  </p:notesTextViewPr>
  <p:sorterViewPr>
    <p:cViewPr>
      <p:scale>
        <a:sx n="100" d="100"/>
        <a:sy n="100" d="100"/>
      </p:scale>
      <p:origin x="0" y="1302"/>
    </p:cViewPr>
  </p:sorterViewPr>
  <p:notesViewPr>
    <p:cSldViewPr snapToGrid="0" snapToObjects="1">
      <p:cViewPr varScale="1">
        <p:scale>
          <a:sx n="78" d="100"/>
          <a:sy n="78" d="100"/>
        </p:scale>
        <p:origin x="9738"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font" Target="fonts/font2.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font" Target="fonts/font3.fntdata"/><Relationship Id="rId95" Type="http://schemas.openxmlformats.org/officeDocument/2006/relationships/font" Target="fonts/font8.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0.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303" tIns="45651" rIns="91303" bIns="45651" rtlCol="0"/>
          <a:lstStyle>
            <a:lvl1pPr algn="l">
              <a:defRPr sz="1200"/>
            </a:lvl1pPr>
          </a:lstStyle>
          <a:p>
            <a:r>
              <a:rPr lang="cs-CZ"/>
              <a:t>Česká advokátní komora</a:t>
            </a:r>
          </a:p>
        </p:txBody>
      </p:sp>
      <p:sp>
        <p:nvSpPr>
          <p:cNvPr id="3" name="Date Placeholder 2"/>
          <p:cNvSpPr>
            <a:spLocks noGrp="1"/>
          </p:cNvSpPr>
          <p:nvPr>
            <p:ph type="dt" sz="quarter" idx="1"/>
          </p:nvPr>
        </p:nvSpPr>
        <p:spPr>
          <a:xfrm>
            <a:off x="3850443" y="1"/>
            <a:ext cx="2945659" cy="496411"/>
          </a:xfrm>
          <a:prstGeom prst="rect">
            <a:avLst/>
          </a:prstGeom>
        </p:spPr>
        <p:txBody>
          <a:bodyPr vert="horz" lIns="91303" tIns="45651" rIns="91303" bIns="45651" rtlCol="0"/>
          <a:lstStyle>
            <a:lvl1pPr algn="r">
              <a:defRPr sz="1200"/>
            </a:lvl1pPr>
          </a:lstStyle>
          <a:p>
            <a:r>
              <a:rPr lang="cs-CZ"/>
              <a:t>5. 11. 2025</a:t>
            </a:r>
          </a:p>
        </p:txBody>
      </p:sp>
      <p:sp>
        <p:nvSpPr>
          <p:cNvPr id="4" name="Footer Placeholder 3"/>
          <p:cNvSpPr>
            <a:spLocks noGrp="1"/>
          </p:cNvSpPr>
          <p:nvPr>
            <p:ph type="ftr" sz="quarter" idx="2"/>
          </p:nvPr>
        </p:nvSpPr>
        <p:spPr>
          <a:xfrm>
            <a:off x="1" y="9430091"/>
            <a:ext cx="2945659" cy="496411"/>
          </a:xfrm>
          <a:prstGeom prst="rect">
            <a:avLst/>
          </a:prstGeom>
        </p:spPr>
        <p:txBody>
          <a:bodyPr vert="horz" lIns="91303" tIns="45651" rIns="91303" bIns="45651" rtlCol="0" anchor="b"/>
          <a:lstStyle>
            <a:lvl1pPr algn="l">
              <a:defRPr sz="1200"/>
            </a:lvl1pPr>
          </a:lstStyle>
          <a:p>
            <a:r>
              <a:rPr lang="pl-PL"/>
              <a:t>Česká advokátní komora | Jindřich Kalíšek</a:t>
            </a:r>
            <a:endParaRPr lang="cs-CZ"/>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303" tIns="45651" rIns="91303" bIns="45651" rtlCol="0" anchor="b"/>
          <a:lstStyle>
            <a:lvl1pPr algn="r">
              <a:defRPr sz="1200"/>
            </a:lvl1pPr>
          </a:lstStyle>
          <a:p>
            <a:fld id="{3073FBBC-6FF1-49DF-8F6B-E319B516698B}" type="slidenum">
              <a:rPr lang="cs-CZ" smtClean="0"/>
              <a:t>‹#›</a:t>
            </a:fld>
            <a:endParaRPr lang="cs-CZ"/>
          </a:p>
        </p:txBody>
      </p:sp>
    </p:spTree>
    <p:extLst>
      <p:ext uri="{BB962C8B-B14F-4D97-AF65-F5344CB8AC3E}">
        <p14:creationId xmlns:p14="http://schemas.microsoft.com/office/powerpoint/2010/main" val="231304819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303" tIns="45651" rIns="91303" bIns="45651" rtlCol="0"/>
          <a:lstStyle>
            <a:lvl1pPr algn="l">
              <a:defRPr sz="1200"/>
            </a:lvl1pPr>
          </a:lstStyle>
          <a:p>
            <a:r>
              <a:rPr lang="en-US"/>
              <a:t>Česká advokátní komora</a:t>
            </a:r>
          </a:p>
        </p:txBody>
      </p:sp>
      <p:sp>
        <p:nvSpPr>
          <p:cNvPr id="3" name="Date Placeholder 2"/>
          <p:cNvSpPr>
            <a:spLocks noGrp="1"/>
          </p:cNvSpPr>
          <p:nvPr>
            <p:ph type="dt" idx="1"/>
          </p:nvPr>
        </p:nvSpPr>
        <p:spPr>
          <a:xfrm>
            <a:off x="3850443" y="1"/>
            <a:ext cx="2945659" cy="496411"/>
          </a:xfrm>
          <a:prstGeom prst="rect">
            <a:avLst/>
          </a:prstGeom>
        </p:spPr>
        <p:txBody>
          <a:bodyPr vert="horz" lIns="91303" tIns="45651" rIns="91303" bIns="45651" rtlCol="0"/>
          <a:lstStyle>
            <a:lvl1pPr algn="r">
              <a:defRPr sz="1200"/>
            </a:lvl1pPr>
          </a:lstStyle>
          <a:p>
            <a:r>
              <a:rPr lang="cs-CZ"/>
              <a:t>5. 11. 2025</a:t>
            </a:r>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303" tIns="45651" rIns="91303" bIns="45651"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6" name="Footer Placeholder 5"/>
          <p:cNvSpPr>
            <a:spLocks noGrp="1"/>
          </p:cNvSpPr>
          <p:nvPr>
            <p:ph type="ftr" sz="quarter" idx="4"/>
          </p:nvPr>
        </p:nvSpPr>
        <p:spPr>
          <a:xfrm>
            <a:off x="1" y="9430091"/>
            <a:ext cx="2945659" cy="496411"/>
          </a:xfrm>
          <a:prstGeom prst="rect">
            <a:avLst/>
          </a:prstGeom>
        </p:spPr>
        <p:txBody>
          <a:bodyPr vert="horz" lIns="91303" tIns="45651" rIns="91303" bIns="45651" rtlCol="0" anchor="b"/>
          <a:lstStyle>
            <a:lvl1pPr algn="l">
              <a:defRPr sz="1200"/>
            </a:lvl1pPr>
          </a:lstStyle>
          <a:p>
            <a:r>
              <a:rPr lang="pl-PL"/>
              <a:t>Česká advokátní komora | Jindřich Kalíšek</a:t>
            </a: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303" tIns="45651" rIns="91303" bIns="45651" rtlCol="0" anchor="b"/>
          <a:lstStyle>
            <a:lvl1pPr algn="r">
              <a:defRPr sz="1200"/>
            </a:lvl1pPr>
          </a:lstStyle>
          <a:p>
            <a:fld id="{02AD3085-79E2-AA4B-8198-D8F3F6B60D48}" type="slidenum">
              <a:rPr lang="en-US" smtClean="0"/>
              <a:t>‹#›</a:t>
            </a:fld>
            <a:endParaRPr lang="en-US"/>
          </a:p>
        </p:txBody>
      </p:sp>
    </p:spTree>
    <p:extLst>
      <p:ext uri="{BB962C8B-B14F-4D97-AF65-F5344CB8AC3E}">
        <p14:creationId xmlns:p14="http://schemas.microsoft.com/office/powerpoint/2010/main" val="3017342700"/>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0488" y="744538"/>
            <a:ext cx="6618287" cy="3724275"/>
          </a:xfrm>
        </p:spPr>
      </p:sp>
      <p:sp>
        <p:nvSpPr>
          <p:cNvPr id="3" name="Zástupný symbol pro poznámky 2"/>
          <p:cNvSpPr>
            <a:spLocks noGrp="1"/>
          </p:cNvSpPr>
          <p:nvPr>
            <p:ph type="body" idx="1"/>
          </p:nvPr>
        </p:nvSpPr>
        <p:spPr/>
        <p:txBody>
          <a:bodyPr/>
          <a:lstStyle/>
          <a:p>
            <a:endParaRPr lang="cs-CZ" dirty="0"/>
          </a:p>
        </p:txBody>
      </p:sp>
      <p:sp>
        <p:nvSpPr>
          <p:cNvPr id="4" name="Zástupný symbol pro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5. 11. 2025</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Zástupný symbol pro číslo snímku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D3085-79E2-AA4B-8198-D8F3F6B60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Zástupný symbol pro zápatí 4">
            <a:extLst>
              <a:ext uri="{FF2B5EF4-FFF2-40B4-BE49-F238E27FC236}">
                <a16:creationId xmlns:a16="http://schemas.microsoft.com/office/drawing/2014/main" id="{926161B0-EA81-891C-4BAE-A6A14416EE41}"/>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Česká advokátní komora | Jindřich Kalíšek</a:t>
            </a:r>
          </a:p>
        </p:txBody>
      </p:sp>
    </p:spTree>
    <p:extLst>
      <p:ext uri="{BB962C8B-B14F-4D97-AF65-F5344CB8AC3E}">
        <p14:creationId xmlns:p14="http://schemas.microsoft.com/office/powerpoint/2010/main" val="83783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FF5B9-D0BE-2FB3-8181-31DC6CC2E44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7C0377-8D0D-8C52-4BF0-475513250E6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D230AEB-D2EA-E3DB-D92E-61EB30406D04}"/>
              </a:ext>
            </a:extLst>
          </p:cNvPr>
          <p:cNvSpPr>
            <a:spLocks noGrp="1"/>
          </p:cNvSpPr>
          <p:nvPr>
            <p:ph type="body" idx="1"/>
          </p:nvPr>
        </p:nvSpPr>
        <p:spPr/>
        <p:txBody>
          <a:bodyPr/>
          <a:lstStyle/>
          <a:p>
            <a:pPr marL="0" indent="0">
              <a:buFont typeface="Calibri" panose="020F0502020204030204" pitchFamily="34" charset="0"/>
              <a:buNone/>
            </a:pPr>
            <a:r>
              <a:rPr lang="cs-CZ" b="1" dirty="0"/>
              <a:t>Připomenutí základních principů GDPR</a:t>
            </a:r>
          </a:p>
          <a:p>
            <a:pPr marL="171450" indent="-171450">
              <a:buFont typeface="Calibri" panose="020F0502020204030204" pitchFamily="34" charset="0"/>
              <a:buChar char="&gt;"/>
            </a:pPr>
            <a:r>
              <a:rPr lang="cs-CZ" dirty="0"/>
              <a:t>Účelové omezení</a:t>
            </a:r>
          </a:p>
          <a:p>
            <a:pPr marL="171450" indent="-171450">
              <a:buFont typeface="Calibri" panose="020F0502020204030204" pitchFamily="34" charset="0"/>
              <a:buChar char="&gt;"/>
            </a:pPr>
            <a:r>
              <a:rPr lang="cs-CZ" dirty="0"/>
              <a:t>Minimalizace údajů</a:t>
            </a:r>
          </a:p>
          <a:p>
            <a:pPr marL="171450" indent="-171450">
              <a:buFont typeface="Calibri" panose="020F0502020204030204" pitchFamily="34" charset="0"/>
              <a:buChar char="&gt;"/>
            </a:pPr>
            <a:r>
              <a:rPr lang="cs-CZ" dirty="0"/>
              <a:t>Práva subjektů údajů</a:t>
            </a:r>
          </a:p>
          <a:p>
            <a:pPr marL="171450" indent="-171450">
              <a:buFont typeface="Calibri" panose="020F0502020204030204" pitchFamily="34" charset="0"/>
              <a:buChar char="&gt;"/>
            </a:pPr>
            <a:endParaRPr lang="cs-CZ" dirty="0"/>
          </a:p>
          <a:p>
            <a:pPr marL="0" indent="0">
              <a:buFont typeface="Calibri" panose="020F0502020204030204" pitchFamily="34" charset="0"/>
              <a:buNone/>
            </a:pPr>
            <a:r>
              <a:rPr lang="cs-CZ" b="1" dirty="0"/>
              <a:t>Nové výzvy</a:t>
            </a:r>
          </a:p>
          <a:p>
            <a:pPr marL="171450" indent="-171450">
              <a:buFont typeface="Calibri" panose="020F0502020204030204" pitchFamily="34" charset="0"/>
              <a:buChar char="&gt;"/>
            </a:pPr>
            <a:r>
              <a:rPr lang="cs-CZ" dirty="0"/>
              <a:t>Umělá inteligence (AI)</a:t>
            </a:r>
          </a:p>
          <a:p>
            <a:pPr marL="171450" indent="-171450">
              <a:buFont typeface="Calibri" panose="020F0502020204030204" pitchFamily="34" charset="0"/>
              <a:buChar char="&gt;"/>
            </a:pPr>
            <a:r>
              <a:rPr lang="cs-CZ" dirty="0"/>
              <a:t>Interní systémy organizací a jejich kybernetická bezpečnost</a:t>
            </a:r>
          </a:p>
          <a:p>
            <a:pPr marL="171450" indent="-171450">
              <a:buFont typeface="Calibri" panose="020F0502020204030204" pitchFamily="34" charset="0"/>
              <a:buChar char="&gt;"/>
            </a:pPr>
            <a:r>
              <a:rPr lang="cs-CZ" dirty="0"/>
              <a:t>Zvýšené nároky na dokumentaci a důkazní břemeno</a:t>
            </a:r>
          </a:p>
          <a:p>
            <a:pPr marL="171450" indent="-171450">
              <a:buFont typeface="Calibri" panose="020F0502020204030204" pitchFamily="34" charset="0"/>
              <a:buChar char="&gt;"/>
            </a:pPr>
            <a:endParaRPr lang="cs-CZ" dirty="0"/>
          </a:p>
          <a:p>
            <a:pPr marL="0" indent="0">
              <a:buFont typeface="Calibri" panose="020F0502020204030204" pitchFamily="34" charset="0"/>
              <a:buNone/>
            </a:pPr>
            <a:r>
              <a:rPr lang="cs-CZ" b="1" dirty="0"/>
              <a:t>GDPR a nové regulace</a:t>
            </a:r>
          </a:p>
          <a:p>
            <a:pPr marL="171450" indent="-171450">
              <a:buFont typeface="Calibri" panose="020F0502020204030204" pitchFamily="34" charset="0"/>
              <a:buChar char="&gt;"/>
            </a:pPr>
            <a:r>
              <a:rPr lang="cs-CZ" dirty="0"/>
              <a:t>GDPR jako průřezová a univerzálně subsidiární norma</a:t>
            </a:r>
          </a:p>
          <a:p>
            <a:pPr marL="171450" indent="-171450">
              <a:buFont typeface="Calibri" panose="020F0502020204030204" pitchFamily="34" charset="0"/>
              <a:buChar char="&gt;"/>
            </a:pPr>
            <a:r>
              <a:rPr lang="cs-CZ" dirty="0"/>
              <a:t>Omezené napojení na nové předpisy (AIA, DA, CER)</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gt;"/>
              <a:tabLst/>
              <a:defRPr/>
            </a:pPr>
            <a:r>
              <a:rPr lang="cs-CZ" dirty="0"/>
              <a:t>Konflikt mezi zájmem na ochranu soukromí a zájmem na ochraně bezpečnosti </a:t>
            </a:r>
            <a:r>
              <a:rPr lang="cs-CZ" dirty="0">
                <a:sym typeface="Wingdings" panose="05000000000000000000" pitchFamily="2" charset="2"/>
              </a:rPr>
              <a:t> </a:t>
            </a:r>
            <a:r>
              <a:rPr lang="cs-CZ" dirty="0"/>
              <a:t>Práva subjektů údajů zůstávají chráněna</a:t>
            </a:r>
          </a:p>
          <a:p>
            <a:endParaRPr lang="cs-CZ" dirty="0"/>
          </a:p>
        </p:txBody>
      </p:sp>
      <p:sp>
        <p:nvSpPr>
          <p:cNvPr id="5" name="Zástupný symbol pro datum 4">
            <a:extLst>
              <a:ext uri="{FF2B5EF4-FFF2-40B4-BE49-F238E27FC236}">
                <a16:creationId xmlns:a16="http://schemas.microsoft.com/office/drawing/2014/main" id="{3D8E5BE3-E193-F250-3A90-4D007B55BE95}"/>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EAD19BD5-E000-2D15-0E0E-51D2F21C6DEE}"/>
              </a:ext>
            </a:extLst>
          </p:cNvPr>
          <p:cNvSpPr>
            <a:spLocks noGrp="1"/>
          </p:cNvSpPr>
          <p:nvPr>
            <p:ph type="ftr" sz="quarter" idx="4"/>
          </p:nvPr>
        </p:nvSpPr>
        <p:spPr/>
        <p:txBody>
          <a:bodyPr/>
          <a:lstStyle/>
          <a:p>
            <a:r>
              <a:rPr lang="en-US"/>
              <a:t>Česká advokátní komora | Jindřich Kalíšek</a:t>
            </a:r>
          </a:p>
        </p:txBody>
      </p:sp>
      <p:sp>
        <p:nvSpPr>
          <p:cNvPr id="7" name="Zástupný symbol pro číslo snímku 6">
            <a:extLst>
              <a:ext uri="{FF2B5EF4-FFF2-40B4-BE49-F238E27FC236}">
                <a16:creationId xmlns:a16="http://schemas.microsoft.com/office/drawing/2014/main" id="{422E08E1-E301-8FD3-A89C-B9F820D0434C}"/>
              </a:ext>
            </a:extLst>
          </p:cNvPr>
          <p:cNvSpPr>
            <a:spLocks noGrp="1"/>
          </p:cNvSpPr>
          <p:nvPr>
            <p:ph type="sldNum" sz="quarter" idx="5"/>
          </p:nvPr>
        </p:nvSpPr>
        <p:spPr/>
        <p:txBody>
          <a:bodyPr/>
          <a:lstStyle/>
          <a:p>
            <a:fld id="{02AD3085-79E2-AA4B-8198-D8F3F6B60D48}" type="slidenum">
              <a:rPr lang="en-US" smtClean="0"/>
              <a:t>18</a:t>
            </a:fld>
            <a:endParaRPr lang="en-US"/>
          </a:p>
        </p:txBody>
      </p:sp>
    </p:spTree>
    <p:extLst>
      <p:ext uri="{BB962C8B-B14F-4D97-AF65-F5344CB8AC3E}">
        <p14:creationId xmlns:p14="http://schemas.microsoft.com/office/powerpoint/2010/main" val="87627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spcAft>
                <a:spcPts val="1225"/>
              </a:spcAft>
              <a:buFont typeface="Wingdings" panose="05000000000000000000" pitchFamily="2" charset="2"/>
              <a:buChar char="§"/>
            </a:pPr>
            <a:r>
              <a:rPr lang="cs-CZ" sz="1050" dirty="0">
                <a:latin typeface="Aptos" panose="020B0004020202020204" pitchFamily="34" charset="0"/>
              </a:rPr>
              <a:t>Ústava ČR: čl. 1 odst. 2, čl. 2 odst. 3 a 4, čl. 4, čl. 10</a:t>
            </a:r>
          </a:p>
          <a:p>
            <a:pPr marL="171450" indent="-171450">
              <a:spcAft>
                <a:spcPts val="1225"/>
              </a:spcAft>
              <a:buFont typeface="Wingdings" panose="05000000000000000000" pitchFamily="2" charset="2"/>
              <a:buChar char="§"/>
            </a:pPr>
            <a:r>
              <a:rPr lang="cs-CZ" sz="1050" dirty="0">
                <a:latin typeface="Aptos" panose="020B0004020202020204" pitchFamily="34" charset="0"/>
              </a:rPr>
              <a:t>LZPS ČŘ: čl. 1 věta druhá, čl. 2 odst. 2 a 3, čl. 4, čl. 7 (nedotknutelnost osoby a jejího soukromí), čl. 10 (ochrana důstojnosti, cti, pověsti a jména, odst. 3 - ochrana před neoprávněným shromažďováním, zveřejňováním nebo jiným zneužíváním údajů o osobě), čl. 13 (ochrana listovního tajemství), čl. 17 (svoboda projevu a právo na informace)</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19</a:t>
            </a:fld>
            <a:endParaRPr lang="en-US"/>
          </a:p>
        </p:txBody>
      </p:sp>
    </p:spTree>
    <p:extLst>
      <p:ext uri="{BB962C8B-B14F-4D97-AF65-F5344CB8AC3E}">
        <p14:creationId xmlns:p14="http://schemas.microsoft.com/office/powerpoint/2010/main" val="17567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spcAft>
                <a:spcPts val="1200"/>
              </a:spcAft>
              <a:buFont typeface="Wingdings" panose="05000000000000000000" pitchFamily="2" charset="2"/>
              <a:buNone/>
            </a:pPr>
            <a:r>
              <a:rPr lang="cs-CZ" sz="1050" b="1" dirty="0">
                <a:latin typeface="Aptos" panose="020B0004020202020204" pitchFamily="34" charset="0"/>
              </a:rPr>
              <a:t>Tuzemské</a:t>
            </a:r>
            <a:r>
              <a:rPr lang="cs-CZ" sz="1050" b="1" baseline="0" dirty="0">
                <a:latin typeface="Aptos" panose="020B0004020202020204" pitchFamily="34" charset="0"/>
              </a:rPr>
              <a:t> normy</a:t>
            </a:r>
            <a:endParaRPr lang="cs-CZ" sz="1050" b="1" dirty="0">
              <a:latin typeface="Aptos" panose="020B0004020202020204" pitchFamily="34" charset="0"/>
            </a:endParaRPr>
          </a:p>
          <a:p>
            <a:pPr marL="171450" indent="-171450">
              <a:spcAft>
                <a:spcPts val="1200"/>
              </a:spcAft>
              <a:buFont typeface="Wingdings" panose="05000000000000000000" pitchFamily="2" charset="2"/>
              <a:buChar char="§"/>
            </a:pPr>
            <a:r>
              <a:rPr lang="cs-CZ" sz="1050" dirty="0">
                <a:latin typeface="Aptos" panose="020B0004020202020204" pitchFamily="34" charset="0"/>
              </a:rPr>
              <a:t>Pojem</a:t>
            </a:r>
            <a:r>
              <a:rPr lang="cs-CZ" sz="1050" baseline="0" dirty="0">
                <a:latin typeface="Aptos" panose="020B0004020202020204" pitchFamily="34" charset="0"/>
              </a:rPr>
              <a:t> osobní údaje se vyskytuje ve více než 1 350 platných a účinných právních předpisech ČR.</a:t>
            </a:r>
          </a:p>
          <a:p>
            <a:pPr marL="171450" indent="-171450">
              <a:spcAft>
                <a:spcPts val="1200"/>
              </a:spcAft>
              <a:buFont typeface="Wingdings" panose="05000000000000000000" pitchFamily="2" charset="2"/>
              <a:buChar char="§"/>
            </a:pPr>
            <a:endParaRPr lang="cs-CZ" sz="1050" dirty="0">
              <a:latin typeface="Aptos" panose="020B0004020202020204" pitchFamily="34" charset="0"/>
            </a:endParaRPr>
          </a:p>
          <a:p>
            <a:pPr marL="171450" indent="-171450">
              <a:spcAft>
                <a:spcPts val="1200"/>
              </a:spcAft>
              <a:buFont typeface="Wingdings" panose="05000000000000000000" pitchFamily="2" charset="2"/>
              <a:buChar char="§"/>
            </a:pPr>
            <a:r>
              <a:rPr lang="cs-CZ" sz="1050" dirty="0">
                <a:latin typeface="Aptos" panose="020B0004020202020204" pitchFamily="34" charset="0"/>
              </a:rPr>
              <a:t>§ 12 odst. 2 zákona č. 435/2004 Sb. o zaměstnanosti:</a:t>
            </a:r>
            <a:r>
              <a:rPr lang="cs-CZ" sz="1050" baseline="0" dirty="0">
                <a:latin typeface="Aptos" panose="020B0004020202020204" pitchFamily="34" charset="0"/>
              </a:rPr>
              <a:t> </a:t>
            </a:r>
            <a:r>
              <a:rPr lang="cs-CZ" sz="1050" i="1" baseline="0" dirty="0">
                <a:latin typeface="Aptos" panose="020B0004020202020204" pitchFamily="34" charset="0"/>
              </a:rPr>
              <a:t>Zaměstnavatel nesmí při výběru zaměstnanců vyžadovat informace týkající se národnosti, rasového nebo etnického původu, politických postojů, členství v odborových organizacích, náboženství, filozofického přesvědčení, sexuální orientace, není-li jejich vyžadování v souladu se zvláštním právním předpisem80), dále informace, které odporují dobrým mravům, a osobní údaje, které neslouží k plnění povinností zaměstnavatele stanovených zvláštním právním předpisem. Na žádost uchazeče o zaměstnání je zaměstnavatel povinen prokázat potřebnost požadovaného osobního údaje. Hlediska pro výběr zaměstnanců musí zaručovat rovné příležitosti všem fyzickým osobám ucházejícím se o zaměstnání. Ustanovení § 4 platí i zde.</a:t>
            </a:r>
            <a:endParaRPr lang="cs-CZ" sz="1050" i="1" dirty="0">
              <a:latin typeface="Aptos" panose="020B0004020202020204" pitchFamily="34" charset="0"/>
            </a:endParaRPr>
          </a:p>
          <a:p>
            <a:pPr marL="171450" indent="-171450">
              <a:spcAft>
                <a:spcPts val="1200"/>
              </a:spcAft>
              <a:buFont typeface="Wingdings" panose="05000000000000000000" pitchFamily="2" charset="2"/>
              <a:buChar char="§"/>
            </a:pPr>
            <a:r>
              <a:rPr lang="cs-CZ" sz="1050" baseline="0" dirty="0">
                <a:latin typeface="Aptos" panose="020B0004020202020204" pitchFamily="34" charset="0"/>
              </a:rPr>
              <a:t>§ 8a a 8b zákona o svobodném přístupu k informacím – Při poskytování informací nejsou dotčeny právní předpisy na ochranu osobních údajů. Poskytovatel poskytne osobní údaje o osobě, které poskytl veřejné prostředky.</a:t>
            </a:r>
          </a:p>
          <a:p>
            <a:pPr marL="171450" indent="-171450">
              <a:spcAft>
                <a:spcPts val="1200"/>
              </a:spcAft>
              <a:buFont typeface="Wingdings" panose="05000000000000000000" pitchFamily="2" charset="2"/>
              <a:buChar char="§"/>
            </a:pPr>
            <a:r>
              <a:rPr lang="cs-CZ" sz="1050" baseline="0" dirty="0">
                <a:latin typeface="Aptos" panose="020B0004020202020204" pitchFamily="34" charset="0"/>
              </a:rPr>
              <a:t>§ 119 zákona o silničním provozu – Součástí evidence řidičů, kterou vede obec, jsou jejich osobní údaje</a:t>
            </a:r>
          </a:p>
          <a:p>
            <a:pPr marL="171450" indent="-171450">
              <a:spcAft>
                <a:spcPts val="1200"/>
              </a:spcAft>
              <a:buFont typeface="Wingdings" panose="05000000000000000000" pitchFamily="2" charset="2"/>
              <a:buChar char="§"/>
            </a:pPr>
            <a:r>
              <a:rPr lang="cs-CZ" sz="1050" baseline="0" dirty="0">
                <a:latin typeface="Aptos" panose="020B0004020202020204" pitchFamily="34" charset="0"/>
              </a:rPr>
              <a:t>§ 18 zákona o odpadech – Součástí povinností při výkupu odpadů je sběr osobních údajů a jejich evidence dle jiného zákona</a:t>
            </a:r>
          </a:p>
          <a:p>
            <a:pPr marL="171450" indent="-171450">
              <a:spcAft>
                <a:spcPts val="1200"/>
              </a:spcAft>
              <a:buFont typeface="Wingdings" panose="05000000000000000000" pitchFamily="2" charset="2"/>
              <a:buChar char="§"/>
            </a:pPr>
            <a:r>
              <a:rPr lang="cs-CZ" sz="1050" baseline="0" dirty="0">
                <a:latin typeface="Aptos" panose="020B0004020202020204" pitchFamily="34" charset="0"/>
              </a:rPr>
              <a:t>§ 54 KZ – Správcem osobních údajů je ČÚZK, katastrální úřady mají postavení zpracovatelů </a:t>
            </a:r>
          </a:p>
          <a:p>
            <a:pPr marL="171450" indent="-171450">
              <a:spcAft>
                <a:spcPts val="1200"/>
              </a:spcAft>
              <a:buFont typeface="Wingdings" panose="05000000000000000000" pitchFamily="2" charset="2"/>
              <a:buChar char="§"/>
            </a:pPr>
            <a:r>
              <a:rPr lang="cs-CZ" sz="1050" baseline="0" dirty="0">
                <a:latin typeface="Aptos" panose="020B0004020202020204" pitchFamily="34" charset="0"/>
              </a:rPr>
              <a:t>§ 9 odst. 3 DŘ: </a:t>
            </a:r>
            <a:r>
              <a:rPr lang="cs-CZ" sz="1050" i="1" baseline="0" dirty="0">
                <a:latin typeface="Aptos" panose="020B0004020202020204" pitchFamily="34" charset="0"/>
              </a:rPr>
              <a:t>Správce daně může shromažďovat osobní údaje a jiné údaje, jsou-li potřebné pro správu daní, a to jen v rozsahu, který je nezbytný pro dosažení cíle správy daní.</a:t>
            </a:r>
          </a:p>
          <a:p>
            <a:pPr marL="171450" indent="-171450">
              <a:spcAft>
                <a:spcPts val="1200"/>
              </a:spcAft>
              <a:buFont typeface="Wingdings" panose="05000000000000000000" pitchFamily="2" charset="2"/>
              <a:buChar char="§"/>
            </a:pPr>
            <a:r>
              <a:rPr lang="cs-CZ" sz="1050" i="0" baseline="0" dirty="0">
                <a:latin typeface="Aptos" panose="020B0004020202020204" pitchFamily="34" charset="0"/>
              </a:rPr>
              <a:t>ÚZIS ČR na webu plf.uzis.cz uvádí: „</a:t>
            </a:r>
            <a:r>
              <a:rPr lang="cs-CZ" sz="1050" i="1" baseline="0" dirty="0">
                <a:latin typeface="Aptos" panose="020B0004020202020204" pitchFamily="34" charset="0"/>
              </a:rPr>
              <a:t>Právním základem pro zpracování osobních údajů je § 79 zákona č. 258/2000 Sb., o ochraně veřejného zdraví a o změně některých souvisejících zákonů, a ochranná opatření Ministerstva zdravotnictví vydaná na základě § 80 odst. 1 písm. h) zákona č. 258/2000 Sb. za výše uvedeným účelem.</a:t>
            </a:r>
            <a:r>
              <a:rPr lang="cs-CZ" sz="1050" i="0" baseline="0" dirty="0">
                <a:latin typeface="Aptos" panose="020B0004020202020204" pitchFamily="34" charset="0"/>
              </a:rPr>
              <a:t>“</a:t>
            </a:r>
            <a:endParaRPr lang="cs-CZ" sz="1050" i="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20</a:t>
            </a:fld>
            <a:endParaRPr lang="en-US"/>
          </a:p>
        </p:txBody>
      </p:sp>
    </p:spTree>
    <p:extLst>
      <p:ext uri="{BB962C8B-B14F-4D97-AF65-F5344CB8AC3E}">
        <p14:creationId xmlns:p14="http://schemas.microsoft.com/office/powerpoint/2010/main" val="210368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1" dirty="0">
                <a:latin typeface="Aptos" panose="020B0004020202020204" pitchFamily="34" charset="0"/>
              </a:rPr>
              <a:t>Postavení</a:t>
            </a:r>
            <a:r>
              <a:rPr lang="cs-CZ" sz="1050" b="1" baseline="0" dirty="0">
                <a:latin typeface="Aptos" panose="020B0004020202020204" pitchFamily="34" charset="0"/>
              </a:rPr>
              <a:t> regulátorů</a:t>
            </a: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Článkem</a:t>
            </a:r>
            <a:r>
              <a:rPr lang="cs-CZ" sz="1050" baseline="0" dirty="0">
                <a:latin typeface="Aptos" panose="020B0004020202020204" pitchFamily="34" charset="0"/>
              </a:rPr>
              <a:t> 29 </a:t>
            </a:r>
            <a:r>
              <a:rPr lang="cs-CZ" sz="1050" dirty="0">
                <a:latin typeface="Aptos" panose="020B0004020202020204" pitchFamily="34" charset="0"/>
              </a:rPr>
              <a:t>Směrnice Evropského parlamentu a Rady č. 95/46/ES o ochraně fyzických osob v souvislosti se zpracováním osobních údajů a o volném pohybu těchto údajů byl zřízen poradní orgán EU – </a:t>
            </a:r>
            <a:r>
              <a:rPr lang="cs-CZ" sz="1050" i="1" dirty="0" err="1">
                <a:latin typeface="Aptos" panose="020B0004020202020204" pitchFamily="34" charset="0"/>
              </a:rPr>
              <a:t>Article</a:t>
            </a:r>
            <a:r>
              <a:rPr lang="cs-CZ" sz="1050" i="1" baseline="0" dirty="0">
                <a:latin typeface="Aptos" panose="020B0004020202020204" pitchFamily="34" charset="0"/>
              </a:rPr>
              <a:t> 29 </a:t>
            </a:r>
            <a:r>
              <a:rPr lang="cs-CZ" sz="1050" i="1" baseline="0" dirty="0" err="1">
                <a:latin typeface="Aptos" panose="020B0004020202020204" pitchFamily="34" charset="0"/>
              </a:rPr>
              <a:t>Working</a:t>
            </a:r>
            <a:r>
              <a:rPr lang="cs-CZ" sz="1050" i="1" baseline="0" dirty="0">
                <a:latin typeface="Aptos" panose="020B0004020202020204" pitchFamily="34" charset="0"/>
              </a:rPr>
              <a:t> party </a:t>
            </a:r>
            <a:r>
              <a:rPr lang="cs-CZ" sz="1050" baseline="0" dirty="0">
                <a:latin typeface="Aptos" panose="020B0004020202020204" pitchFamily="34" charset="0"/>
              </a:rPr>
              <a:t>(WP 29)</a:t>
            </a:r>
            <a:r>
              <a:rPr lang="cs-CZ" sz="1050" dirty="0">
                <a:latin typeface="Aptos" panose="020B0004020202020204" pitchFamily="34" charset="0"/>
              </a:rPr>
              <a:t>,</a:t>
            </a:r>
            <a:r>
              <a:rPr lang="cs-CZ" sz="1050" baseline="0" dirty="0">
                <a:latin typeface="Aptos" panose="020B0004020202020204" pitchFamily="34" charset="0"/>
              </a:rPr>
              <a:t> který je expertním tělesem a poradním orgánem v otázkách ochrany osobních údajů (a obecně ochrany dat). </a:t>
            </a:r>
            <a:r>
              <a:rPr lang="cs-CZ" sz="1050" dirty="0">
                <a:latin typeface="Aptos" panose="020B0004020202020204" pitchFamily="34" charset="0"/>
              </a:rPr>
              <a:t>Nejpozději ke dni účinnosti GDPR převezme funkce tohoto poradního orgánu nově etablovaný </a:t>
            </a:r>
            <a:r>
              <a:rPr lang="cs-CZ" sz="1050" i="1" dirty="0">
                <a:latin typeface="Aptos" panose="020B0004020202020204" pitchFamily="34" charset="0"/>
              </a:rPr>
              <a:t>Evropský sbor pro ochranu osobních údajů</a:t>
            </a:r>
            <a:r>
              <a:rPr lang="cs-CZ" sz="1050" dirty="0">
                <a:latin typeface="Aptos" panose="020B0004020202020204" pitchFamily="34" charset="0"/>
              </a:rPr>
              <a:t> (angl. </a:t>
            </a:r>
            <a:r>
              <a:rPr lang="cs-CZ" sz="1050" i="1" dirty="0" err="1">
                <a:latin typeface="Aptos" panose="020B0004020202020204" pitchFamily="34" charset="0"/>
              </a:rPr>
              <a:t>European</a:t>
            </a:r>
            <a:r>
              <a:rPr lang="cs-CZ" sz="1050" i="1" dirty="0">
                <a:latin typeface="Aptos" panose="020B0004020202020204" pitchFamily="34" charset="0"/>
              </a:rPr>
              <a:t> Data </a:t>
            </a:r>
            <a:r>
              <a:rPr lang="cs-CZ" sz="1050" i="1" dirty="0" err="1">
                <a:latin typeface="Aptos" panose="020B0004020202020204" pitchFamily="34" charset="0"/>
              </a:rPr>
              <a:t>Protection</a:t>
            </a:r>
            <a:r>
              <a:rPr lang="cs-CZ" sz="1050" i="1" dirty="0">
                <a:latin typeface="Aptos" panose="020B0004020202020204" pitchFamily="34" charset="0"/>
              </a:rPr>
              <a:t> </a:t>
            </a:r>
            <a:r>
              <a:rPr lang="cs-CZ" sz="1050" i="1" dirty="0" err="1">
                <a:latin typeface="Aptos" panose="020B0004020202020204" pitchFamily="34" charset="0"/>
              </a:rPr>
              <a:t>Board</a:t>
            </a:r>
            <a:r>
              <a:rPr lang="cs-CZ" sz="1050" i="1" dirty="0">
                <a:latin typeface="Aptos" panose="020B0004020202020204" pitchFamily="34" charset="0"/>
              </a:rPr>
              <a:t> </a:t>
            </a:r>
            <a:r>
              <a:rPr lang="cs-CZ" sz="1050" dirty="0">
                <a:latin typeface="Aptos" panose="020B0004020202020204" pitchFamily="34" charset="0"/>
              </a:rPr>
              <a:t>– EDPB) zřízený článkem 68 GDPR za účelem podpory jeho důsledného uplatňování.</a:t>
            </a:r>
            <a:r>
              <a:rPr lang="cs-CZ" sz="1050" baseline="0" dirty="0">
                <a:latin typeface="Aptos" panose="020B00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Hlavním národním regulátorem zůstane ÚOOÚ,</a:t>
            </a:r>
            <a:r>
              <a:rPr lang="cs-CZ" sz="1050" baseline="0" dirty="0">
                <a:latin typeface="Aptos" panose="020B0004020202020204" pitchFamily="34" charset="0"/>
              </a:rPr>
              <a:t> nejspíše však dojde </a:t>
            </a:r>
            <a:r>
              <a:rPr lang="cs-CZ" sz="1050" dirty="0">
                <a:latin typeface="Aptos" panose="020B0004020202020204" pitchFamily="34" charset="0"/>
              </a:rPr>
              <a:t>k úpravě jeho pravomocí,</a:t>
            </a:r>
            <a:r>
              <a:rPr lang="cs-CZ" sz="1050" baseline="0" dirty="0">
                <a:latin typeface="Aptos" panose="020B0004020202020204" pitchFamily="34" charset="0"/>
              </a:rPr>
              <a:t> který bude </a:t>
            </a:r>
            <a:r>
              <a:rPr lang="cs-CZ" sz="1050" dirty="0">
                <a:latin typeface="Aptos" panose="020B0004020202020204" pitchFamily="34" charset="0"/>
              </a:rPr>
              <a:t>v oblastech kogentně</a:t>
            </a:r>
            <a:r>
              <a:rPr lang="cs-CZ" sz="1050" baseline="0" dirty="0">
                <a:latin typeface="Aptos" panose="020B0004020202020204" pitchFamily="34" charset="0"/>
              </a:rPr>
              <a:t> upravených GDPR</a:t>
            </a:r>
            <a:r>
              <a:rPr lang="cs-CZ" sz="1050" dirty="0">
                <a:latin typeface="Aptos" panose="020B0004020202020204" pitchFamily="34" charset="0"/>
              </a:rPr>
              <a:t> podřízen EDPB, který bude zajišťovat jednotné uplatňování tohoto nařízení. </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21</a:t>
            </a:fld>
            <a:endParaRPr lang="en-US"/>
          </a:p>
        </p:txBody>
      </p:sp>
    </p:spTree>
    <p:extLst>
      <p:ext uri="{BB962C8B-B14F-4D97-AF65-F5344CB8AC3E}">
        <p14:creationId xmlns:p14="http://schemas.microsoft.com/office/powerpoint/2010/main" val="123493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1" dirty="0">
                <a:latin typeface="Aptos" panose="020B0004020202020204" pitchFamily="34" charset="0"/>
              </a:rPr>
              <a:t>Zpracování osobních údajů v zahraničí</a:t>
            </a:r>
          </a:p>
          <a:p>
            <a:r>
              <a:rPr lang="cs-CZ" sz="1050" b="0" dirty="0">
                <a:latin typeface="Aptos" panose="020B0004020202020204" pitchFamily="34" charset="0"/>
              </a:rPr>
              <a:t>Ve</a:t>
            </a:r>
            <a:r>
              <a:rPr lang="cs-CZ" sz="1050" b="0" baseline="0" dirty="0">
                <a:latin typeface="Aptos" panose="020B0004020202020204" pitchFamily="34" charset="0"/>
              </a:rPr>
              <a:t> stručnosti lze shrnout, že: </a:t>
            </a:r>
          </a:p>
          <a:p>
            <a:pPr marL="171450" indent="-171450">
              <a:buFont typeface="Wingdings" panose="05000000000000000000" pitchFamily="2" charset="2"/>
              <a:buChar char="§"/>
            </a:pPr>
            <a:r>
              <a:rPr lang="cs-CZ" sz="1050" b="0" baseline="0" dirty="0">
                <a:latin typeface="Aptos" panose="020B0004020202020204" pitchFamily="34" charset="0"/>
              </a:rPr>
              <a:t>Správce musí u zpracovatele (nerezidenta EU) zajistit minimálně stejné standardy ochrany jako v tuzemsku</a:t>
            </a:r>
          </a:p>
          <a:p>
            <a:pPr marL="171450" indent="-171450">
              <a:buFont typeface="Wingdings" panose="05000000000000000000" pitchFamily="2" charset="2"/>
              <a:buChar char="§"/>
            </a:pPr>
            <a:r>
              <a:rPr lang="cs-CZ" sz="1050" b="0" dirty="0">
                <a:latin typeface="Aptos" panose="020B0004020202020204" pitchFamily="34" charset="0"/>
              </a:rPr>
              <a:t>Pozor na stávající systémy nasazené v organizacích (zpravidla veškeré</a:t>
            </a:r>
            <a:r>
              <a:rPr lang="cs-CZ" sz="1050" b="0" baseline="0" dirty="0">
                <a:latin typeface="Aptos" panose="020B0004020202020204" pitchFamily="34" charset="0"/>
              </a:rPr>
              <a:t> zpracování osobních údajů v cloudových platformách, systémech outsourcovaných CSS/SSI se děje mimo země EU)</a:t>
            </a:r>
          </a:p>
          <a:p>
            <a:pPr marL="171450" indent="-171450">
              <a:buFont typeface="Wingdings" panose="05000000000000000000" pitchFamily="2" charset="2"/>
              <a:buChar char="§"/>
            </a:pPr>
            <a:r>
              <a:rPr lang="cs-CZ" sz="1050" b="0" dirty="0">
                <a:latin typeface="Aptos" panose="020B0004020202020204" pitchFamily="34" charset="0"/>
              </a:rPr>
              <a:t>Rozhodnutí</a:t>
            </a:r>
            <a:r>
              <a:rPr lang="cs-CZ" sz="1050" b="0" baseline="0" dirty="0">
                <a:latin typeface="Aptos" panose="020B0004020202020204" pitchFamily="34" charset="0"/>
              </a:rPr>
              <a:t> ESD </a:t>
            </a:r>
            <a:r>
              <a:rPr lang="en-US" sz="1050" b="0" dirty="0">
                <a:latin typeface="Aptos" panose="020B0004020202020204" pitchFamily="34" charset="0"/>
              </a:rPr>
              <a:t>C-362/14 </a:t>
            </a:r>
            <a:r>
              <a:rPr lang="en-US" sz="1050" b="0" i="1" dirty="0" err="1">
                <a:latin typeface="Aptos" panose="020B0004020202020204" pitchFamily="34" charset="0"/>
              </a:rPr>
              <a:t>Schrems</a:t>
            </a:r>
            <a:r>
              <a:rPr lang="en-US" sz="1050" b="0" i="1" dirty="0">
                <a:latin typeface="Aptos" panose="020B0004020202020204" pitchFamily="34" charset="0"/>
              </a:rPr>
              <a:t> </a:t>
            </a:r>
            <a:r>
              <a:rPr lang="cs-CZ" sz="1050" b="0" i="1" dirty="0">
                <a:latin typeface="Aptos" panose="020B0004020202020204" pitchFamily="34" charset="0"/>
              </a:rPr>
              <a:t>– </a:t>
            </a:r>
            <a:r>
              <a:rPr lang="cs-CZ" sz="1050" b="0" i="1" dirty="0" err="1">
                <a:latin typeface="Aptos" panose="020B0004020202020204" pitchFamily="34" charset="0"/>
              </a:rPr>
              <a:t>Nationa</a:t>
            </a:r>
            <a:r>
              <a:rPr lang="cs-CZ" sz="1050" b="0" i="1" baseline="0" dirty="0" err="1">
                <a:latin typeface="Aptos" panose="020B0004020202020204" pitchFamily="34" charset="0"/>
              </a:rPr>
              <a:t>l</a:t>
            </a:r>
            <a:r>
              <a:rPr lang="cs-CZ" sz="1050" b="0" i="1" baseline="0" dirty="0">
                <a:latin typeface="Aptos" panose="020B0004020202020204" pitchFamily="34" charset="0"/>
              </a:rPr>
              <a:t> Data </a:t>
            </a:r>
            <a:r>
              <a:rPr lang="cs-CZ" sz="1050" b="0" i="1" baseline="0" dirty="0" err="1">
                <a:latin typeface="Aptos" panose="020B0004020202020204" pitchFamily="34" charset="0"/>
              </a:rPr>
              <a:t>Commisioner</a:t>
            </a:r>
            <a:r>
              <a:rPr lang="cs-CZ" sz="1050" b="0" i="1" baseline="0" dirty="0">
                <a:latin typeface="Aptos" panose="020B0004020202020204" pitchFamily="34" charset="0"/>
              </a:rPr>
              <a:t> / Facebook </a:t>
            </a:r>
            <a:r>
              <a:rPr lang="cs-CZ" sz="1050" b="0" baseline="0" dirty="0">
                <a:latin typeface="Aptos" panose="020B0004020202020204" pitchFamily="34" charset="0"/>
              </a:rPr>
              <a:t>– narušení systému </a:t>
            </a:r>
            <a:r>
              <a:rPr lang="en-US" sz="1050" b="0" i="1" dirty="0">
                <a:latin typeface="Aptos" panose="020B0004020202020204" pitchFamily="34" charset="0"/>
              </a:rPr>
              <a:t>US </a:t>
            </a:r>
            <a:r>
              <a:rPr lang="cs-CZ" sz="1050" b="0" i="1" dirty="0" err="1">
                <a:latin typeface="Aptos" panose="020B0004020202020204" pitchFamily="34" charset="0"/>
              </a:rPr>
              <a:t>Privacy</a:t>
            </a:r>
            <a:r>
              <a:rPr lang="cs-CZ" sz="1050" b="0" i="1" dirty="0">
                <a:latin typeface="Aptos" panose="020B0004020202020204" pitchFamily="34" charset="0"/>
              </a:rPr>
              <a:t> </a:t>
            </a:r>
            <a:r>
              <a:rPr lang="cs-CZ" sz="1050" b="0" i="1" dirty="0" err="1">
                <a:latin typeface="Aptos" panose="020B0004020202020204" pitchFamily="34" charset="0"/>
              </a:rPr>
              <a:t>Shield</a:t>
            </a:r>
            <a:endParaRPr lang="cs-CZ" sz="1050" b="0" i="1" dirty="0">
              <a:latin typeface="Aptos" panose="020B0004020202020204" pitchFamily="34" charset="0"/>
            </a:endParaRPr>
          </a:p>
          <a:p>
            <a:pPr marL="171450" indent="-171450">
              <a:buFont typeface="Wingdings" panose="05000000000000000000" pitchFamily="2" charset="2"/>
              <a:buChar char="§"/>
            </a:pPr>
            <a:r>
              <a:rPr lang="cs-CZ" sz="1050" b="0" i="0" dirty="0">
                <a:latin typeface="Aptos" panose="020B0004020202020204" pitchFamily="34" charset="0"/>
              </a:rPr>
              <a:t>Roste význam tzv. </a:t>
            </a:r>
            <a:r>
              <a:rPr lang="cs-CZ" sz="1050" b="0" i="1" dirty="0">
                <a:latin typeface="Aptos" panose="020B0004020202020204" pitchFamily="34" charset="0"/>
              </a:rPr>
              <a:t>závazných organizačních</a:t>
            </a:r>
            <a:r>
              <a:rPr lang="cs-CZ" sz="1050" b="0" i="1" baseline="0" dirty="0">
                <a:latin typeface="Aptos" panose="020B0004020202020204" pitchFamily="34" charset="0"/>
              </a:rPr>
              <a:t> pravidel </a:t>
            </a:r>
            <a:r>
              <a:rPr lang="cs-CZ" sz="1050" b="0" i="0" baseline="0" dirty="0">
                <a:latin typeface="Aptos" panose="020B0004020202020204" pitchFamily="34" charset="0"/>
              </a:rPr>
              <a:t>(</a:t>
            </a:r>
            <a:r>
              <a:rPr lang="cs-CZ" sz="1050" b="0" i="0" baseline="0" dirty="0" err="1">
                <a:latin typeface="Aptos" panose="020B0004020202020204" pitchFamily="34" charset="0"/>
              </a:rPr>
              <a:t>BCRs</a:t>
            </a:r>
            <a:r>
              <a:rPr lang="cs-CZ" sz="1050" b="0" i="0" baseline="0" dirty="0">
                <a:latin typeface="Aptos" panose="020B0004020202020204" pitchFamily="34" charset="0"/>
              </a:rPr>
              <a:t> – </a:t>
            </a:r>
            <a:r>
              <a:rPr lang="cs-CZ" sz="1050" b="0" i="1" baseline="0" dirty="0" err="1">
                <a:latin typeface="Aptos" panose="020B0004020202020204" pitchFamily="34" charset="0"/>
              </a:rPr>
              <a:t>Binding</a:t>
            </a:r>
            <a:r>
              <a:rPr lang="cs-CZ" sz="1050" b="0" i="1" baseline="0" dirty="0">
                <a:latin typeface="Aptos" panose="020B0004020202020204" pitchFamily="34" charset="0"/>
              </a:rPr>
              <a:t> </a:t>
            </a:r>
            <a:r>
              <a:rPr lang="cs-CZ" sz="1050" b="0" i="1" baseline="0" dirty="0" err="1">
                <a:latin typeface="Aptos" panose="020B0004020202020204" pitchFamily="34" charset="0"/>
              </a:rPr>
              <a:t>Corporate</a:t>
            </a:r>
            <a:r>
              <a:rPr lang="cs-CZ" sz="1050" b="0" i="1" baseline="0" dirty="0">
                <a:latin typeface="Aptos" panose="020B0004020202020204" pitchFamily="34" charset="0"/>
              </a:rPr>
              <a:t> </a:t>
            </a:r>
            <a:r>
              <a:rPr lang="cs-CZ" sz="1050" b="0" i="1" baseline="0" dirty="0" err="1">
                <a:latin typeface="Aptos" panose="020B0004020202020204" pitchFamily="34" charset="0"/>
              </a:rPr>
              <a:t>Rules</a:t>
            </a:r>
            <a:r>
              <a:rPr lang="cs-CZ" sz="1050" b="0" i="0" baseline="0" dirty="0">
                <a:latin typeface="Aptos" panose="020B0004020202020204" pitchFamily="34" charset="0"/>
              </a:rPr>
              <a:t>)</a:t>
            </a:r>
            <a:endParaRPr lang="en-US" sz="1050" b="0" i="0" dirty="0">
              <a:latin typeface="Aptos" panose="020B0004020202020204" pitchFamily="34" charset="0"/>
            </a:endParaRP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22</a:t>
            </a:fld>
            <a:endParaRPr lang="en-US"/>
          </a:p>
        </p:txBody>
      </p:sp>
    </p:spTree>
    <p:extLst>
      <p:ext uri="{BB962C8B-B14F-4D97-AF65-F5344CB8AC3E}">
        <p14:creationId xmlns:p14="http://schemas.microsoft.com/office/powerpoint/2010/main" val="3338468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1" dirty="0">
                <a:latin typeface="Aptos" panose="020B0004020202020204" pitchFamily="34" charset="0"/>
              </a:rPr>
              <a:t>Anonymizované</a:t>
            </a:r>
            <a:r>
              <a:rPr lang="cs-CZ" sz="1050" b="1" baseline="0" dirty="0">
                <a:latin typeface="Aptos" panose="020B0004020202020204" pitchFamily="34" charset="0"/>
              </a:rPr>
              <a:t> údaje</a:t>
            </a:r>
          </a:p>
          <a:p>
            <a:pPr marL="171450" indent="-171450">
              <a:buFont typeface="Wingdings" panose="05000000000000000000" pitchFamily="2" charset="2"/>
              <a:buChar char="§"/>
            </a:pPr>
            <a:r>
              <a:rPr lang="cs-CZ" sz="1050" dirty="0">
                <a:latin typeface="Aptos" panose="020B0004020202020204" pitchFamily="34" charset="0"/>
              </a:rPr>
              <a:t>Údaje</a:t>
            </a:r>
            <a:r>
              <a:rPr lang="cs-CZ" sz="1050" baseline="0" dirty="0">
                <a:latin typeface="Aptos" panose="020B0004020202020204" pitchFamily="34" charset="0"/>
              </a:rPr>
              <a:t> o osobách (bez ohledu na obsah), z nichž nelze žádným způsobem zpětně identifikovat subjekt osobních údajů, a to bez ohledu na technická opatření na straně správce/zpracovatele</a:t>
            </a:r>
            <a:endParaRPr lang="cs-CZ" sz="1050" dirty="0">
              <a:latin typeface="Aptos" panose="020B0004020202020204" pitchFamily="34" charset="0"/>
            </a:endParaRPr>
          </a:p>
          <a:p>
            <a:pPr marL="171450" indent="-171450">
              <a:buFont typeface="Wingdings" panose="05000000000000000000" pitchFamily="2" charset="2"/>
              <a:buChar char="§"/>
            </a:pPr>
            <a:r>
              <a:rPr lang="cs-CZ" sz="1050" dirty="0">
                <a:latin typeface="Aptos" panose="020B0004020202020204" pitchFamily="34" charset="0"/>
              </a:rPr>
              <a:t>Pozor na rozdíl mezi anonymizovanými</a:t>
            </a:r>
            <a:r>
              <a:rPr lang="cs-CZ" sz="1050" baseline="0" dirty="0">
                <a:latin typeface="Aptos" panose="020B0004020202020204" pitchFamily="34" charset="0"/>
              </a:rPr>
              <a:t> a </a:t>
            </a:r>
            <a:r>
              <a:rPr lang="cs-CZ" sz="1050" baseline="0" dirty="0" err="1">
                <a:latin typeface="Aptos" panose="020B0004020202020204" pitchFamily="34" charset="0"/>
              </a:rPr>
              <a:t>pseudonymizovanými</a:t>
            </a:r>
            <a:r>
              <a:rPr lang="cs-CZ" sz="1050" baseline="0" dirty="0">
                <a:latin typeface="Aptos" panose="020B0004020202020204" pitchFamily="34" charset="0"/>
              </a:rPr>
              <a:t> údaji</a:t>
            </a:r>
          </a:p>
          <a:p>
            <a:pPr marL="628650" lvl="1" indent="-171450">
              <a:buFont typeface="Wingdings" panose="05000000000000000000" pitchFamily="2" charset="2"/>
              <a:buChar char="§"/>
            </a:pPr>
            <a:r>
              <a:rPr lang="cs-CZ" sz="1050" baseline="0" dirty="0" err="1">
                <a:latin typeface="Aptos" panose="020B0004020202020204" pitchFamily="34" charset="0"/>
              </a:rPr>
              <a:t>Pseudonymizované</a:t>
            </a:r>
            <a:r>
              <a:rPr lang="cs-CZ" sz="1050" baseline="0" dirty="0">
                <a:latin typeface="Aptos" panose="020B0004020202020204" pitchFamily="34" charset="0"/>
              </a:rPr>
              <a:t> údaje lze zpětně přeložit (tzn. prostřednictvím technického anebo organizačního postupu lze zpětně identifikovat jejich původní stav), anonymizované údaje nikoliv</a:t>
            </a:r>
          </a:p>
          <a:p>
            <a:pPr marL="628650" lvl="1" indent="-171450">
              <a:buFont typeface="Wingdings" panose="05000000000000000000" pitchFamily="2" charset="2"/>
              <a:buChar char="§"/>
            </a:pPr>
            <a:r>
              <a:rPr lang="cs-CZ" sz="1050" baseline="0" dirty="0">
                <a:latin typeface="Aptos" panose="020B0004020202020204" pitchFamily="34" charset="0"/>
              </a:rPr>
              <a:t>Drtivá většina osobních údajů v korporacích není nijak ošetřována × pakliže ano, v podstatné většině jde o pseudonymizaci</a:t>
            </a:r>
            <a:endParaRPr lang="cs-CZ" sz="1050" dirty="0">
              <a:latin typeface="Aptos" panose="020B0004020202020204" pitchFamily="34" charset="0"/>
            </a:endParaRPr>
          </a:p>
          <a:p>
            <a:pPr marL="171450" indent="-171450" algn="l" defTabSz="457200" rtl="0" eaLnBrk="1" latinLnBrk="0" hangingPunct="1">
              <a:buFont typeface="Wingdings" panose="05000000000000000000" pitchFamily="2" charset="2"/>
              <a:buChar char="§"/>
            </a:pPr>
            <a:r>
              <a:rPr lang="pl-PL" sz="1050" kern="1200" dirty="0">
                <a:solidFill>
                  <a:schemeClr val="tx1"/>
                </a:solidFill>
                <a:latin typeface="Aptos" panose="020B0004020202020204" pitchFamily="34" charset="0"/>
                <a:ea typeface="+mn-ea"/>
                <a:cs typeface="+mn-cs"/>
              </a:rPr>
              <a:t>Stanovisko WP29 5/2014 k technikám anonymizace</a:t>
            </a: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23</a:t>
            </a:fld>
            <a:endParaRPr lang="en-US"/>
          </a:p>
        </p:txBody>
      </p:sp>
    </p:spTree>
    <p:extLst>
      <p:ext uri="{BB962C8B-B14F-4D97-AF65-F5344CB8AC3E}">
        <p14:creationId xmlns:p14="http://schemas.microsoft.com/office/powerpoint/2010/main" val="193206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0D71-7200-9721-7F33-4794B622547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1C44C7-2297-D9E4-C9D0-96000B3961C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137B1F5-81EE-7500-EB55-8B344B3903F8}"/>
              </a:ext>
            </a:extLst>
          </p:cNvPr>
          <p:cNvSpPr>
            <a:spLocks noGrp="1"/>
          </p:cNvSpPr>
          <p:nvPr>
            <p:ph type="body" idx="1"/>
          </p:nvPr>
        </p:nvSpPr>
        <p:spPr/>
        <p:txBody>
          <a:bodyPr/>
          <a:lstStyle/>
          <a:p>
            <a:endParaRPr lang="cs-CZ" dirty="0"/>
          </a:p>
        </p:txBody>
      </p:sp>
      <p:sp>
        <p:nvSpPr>
          <p:cNvPr id="5" name="Zástupný symbol pro datum 4">
            <a:extLst>
              <a:ext uri="{FF2B5EF4-FFF2-40B4-BE49-F238E27FC236}">
                <a16:creationId xmlns:a16="http://schemas.microsoft.com/office/drawing/2014/main" id="{C5D2C6E3-D838-7675-84FD-432C50159DDB}"/>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0E7E9BDF-C0DB-82C9-3584-EACA901975A1}"/>
              </a:ext>
            </a:extLst>
          </p:cNvPr>
          <p:cNvSpPr>
            <a:spLocks noGrp="1"/>
          </p:cNvSpPr>
          <p:nvPr>
            <p:ph type="ftr" sz="quarter" idx="4"/>
          </p:nvPr>
        </p:nvSpPr>
        <p:spPr/>
        <p:txBody>
          <a:bodyPr/>
          <a:lstStyle/>
          <a:p>
            <a:r>
              <a:rPr lang="en-US"/>
              <a:t>Česká advokátní komora | Jindřich Kalíšek</a:t>
            </a:r>
          </a:p>
        </p:txBody>
      </p:sp>
      <p:sp>
        <p:nvSpPr>
          <p:cNvPr id="7" name="Zástupný symbol pro číslo snímku 6">
            <a:extLst>
              <a:ext uri="{FF2B5EF4-FFF2-40B4-BE49-F238E27FC236}">
                <a16:creationId xmlns:a16="http://schemas.microsoft.com/office/drawing/2014/main" id="{0C86770E-E740-E17C-043B-C826539CFEEC}"/>
              </a:ext>
            </a:extLst>
          </p:cNvPr>
          <p:cNvSpPr>
            <a:spLocks noGrp="1"/>
          </p:cNvSpPr>
          <p:nvPr>
            <p:ph type="sldNum" sz="quarter" idx="5"/>
          </p:nvPr>
        </p:nvSpPr>
        <p:spPr/>
        <p:txBody>
          <a:bodyPr/>
          <a:lstStyle/>
          <a:p>
            <a:fld id="{02AD3085-79E2-AA4B-8198-D8F3F6B60D48}" type="slidenum">
              <a:rPr lang="en-US" smtClean="0"/>
              <a:t>24</a:t>
            </a:fld>
            <a:endParaRPr lang="en-US"/>
          </a:p>
        </p:txBody>
      </p:sp>
    </p:spTree>
    <p:extLst>
      <p:ext uri="{BB962C8B-B14F-4D97-AF65-F5344CB8AC3E}">
        <p14:creationId xmlns:p14="http://schemas.microsoft.com/office/powerpoint/2010/main" val="299976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Aptos" panose="020B0004020202020204" pitchFamily="34" charset="0"/>
              </a:rPr>
              <a:t>Čl. 4 odst. 1 GDPR:</a:t>
            </a:r>
            <a:r>
              <a:rPr lang="cs-CZ" sz="1050" baseline="0" dirty="0">
                <a:latin typeface="Aptos" panose="020B0004020202020204" pitchFamily="34" charset="0"/>
              </a:rPr>
              <a:t> „</a:t>
            </a:r>
            <a:r>
              <a:rPr lang="cs-CZ" sz="1050" i="1" baseline="0" dirty="0">
                <a:latin typeface="Aptos" panose="020B0004020202020204" pitchFamily="34" charset="0"/>
              </a:rPr>
              <a:t>osobními údaji“ veškeré informace o identifikované nebo identifikovatelné fyzické osobě (dále jen „subjekt údajů“); identifikovatelnou fyzickou osobou je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 této fyzické osoby;</a:t>
            </a:r>
            <a:r>
              <a:rPr lang="cs-CZ" sz="1050" baseline="0" dirty="0">
                <a:latin typeface="Aptos" panose="020B0004020202020204" pitchFamily="34" charset="0"/>
              </a:rPr>
              <a:t>“</a:t>
            </a:r>
          </a:p>
          <a:p>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Pojmem „</a:t>
            </a:r>
            <a:r>
              <a:rPr lang="cs-CZ" sz="1050" i="1" u="none" dirty="0">
                <a:latin typeface="Aptos" panose="020B0004020202020204" pitchFamily="34" charset="0"/>
              </a:rPr>
              <a:t>identifikovatelná fyzická osoba</a:t>
            </a:r>
            <a:r>
              <a:rPr lang="cs-CZ" sz="1050" dirty="0">
                <a:latin typeface="Aptos" panose="020B0004020202020204" pitchFamily="34" charset="0"/>
              </a:rPr>
              <a:t>“ se pro účely GDPR rozumí „</a:t>
            </a:r>
            <a:r>
              <a:rPr lang="cs-CZ" sz="1050" i="1" dirty="0">
                <a:latin typeface="Aptos" panose="020B0004020202020204" pitchFamily="34" charset="0"/>
              </a:rPr>
              <a:t>fyzická osoba, kterou lze přímo či nepřímo identifikovat, zejména odkazem na určitý identifikátor</a:t>
            </a:r>
            <a:r>
              <a:rPr lang="cs-CZ" sz="1050" dirty="0">
                <a:latin typeface="Aptos" panose="020B00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b="1" dirty="0">
                <a:latin typeface="Aptos" panose="020B0004020202020204" pitchFamily="34" charset="0"/>
              </a:rPr>
              <a:t>Identifikátory</a:t>
            </a: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Identifikátory jsou zároveň příkladem osobního údaje, pokud jsou přiřaditelné k určitému (identifikovanému nebo identifikovatelnému) subjektu údajů.</a:t>
            </a:r>
            <a:r>
              <a:rPr lang="cs-CZ" sz="1050" baseline="0" dirty="0">
                <a:latin typeface="Aptos" panose="020B0004020202020204" pitchFamily="34" charset="0"/>
              </a:rPr>
              <a:t> Identifikátory spojenými s užíváním internetu se pak rozumí hlavně síťové identifikátory a tzv. lokační údaje (tedy např. IP adresa, některé druhy cookies – tzv. nemandatorní cookies,  údaje o geografické poloze, polohové údaje RFID).</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Fotografie se za biometrický údaj považuje pouze v případě, že je zpracovávána zvláštními technickými prostředky umožňujícími jedinečnou identifikaci nebo autentizaci fyzické osoby – např. „skenování“ fotografie v biometrickém pasu.</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25</a:t>
            </a:fld>
            <a:endParaRPr lang="en-US"/>
          </a:p>
        </p:txBody>
      </p:sp>
    </p:spTree>
    <p:extLst>
      <p:ext uri="{BB962C8B-B14F-4D97-AF65-F5344CB8AC3E}">
        <p14:creationId xmlns:p14="http://schemas.microsoft.com/office/powerpoint/2010/main" val="19027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Aptos" panose="020B0004020202020204" pitchFamily="34" charset="0"/>
              </a:rPr>
              <a:t>Čl. 4 odst. 1 GDPR:</a:t>
            </a:r>
            <a:r>
              <a:rPr lang="cs-CZ" sz="1050" baseline="0" dirty="0">
                <a:latin typeface="Aptos" panose="020B0004020202020204" pitchFamily="34" charset="0"/>
              </a:rPr>
              <a:t> „</a:t>
            </a:r>
            <a:r>
              <a:rPr lang="cs-CZ" sz="1050" i="1" baseline="0" dirty="0">
                <a:latin typeface="Aptos" panose="020B0004020202020204" pitchFamily="34" charset="0"/>
              </a:rPr>
              <a:t>osobními údaji“ veškeré informace o identifikované nebo identifikovatelné fyzické osobě (dále jen „subjekt údajů“); identifikovatelnou fyzickou osobou je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 této fyzické osoby;</a:t>
            </a:r>
            <a:r>
              <a:rPr lang="cs-CZ" sz="1050" baseline="0" dirty="0">
                <a:latin typeface="Aptos" panose="020B0004020202020204" pitchFamily="34" charset="0"/>
              </a:rPr>
              <a:t>“</a:t>
            </a:r>
          </a:p>
          <a:p>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Pojmem „</a:t>
            </a:r>
            <a:r>
              <a:rPr lang="cs-CZ" sz="1050" i="1" u="none" dirty="0">
                <a:latin typeface="Aptos" panose="020B0004020202020204" pitchFamily="34" charset="0"/>
              </a:rPr>
              <a:t>identifikovatelná fyzická osoba</a:t>
            </a:r>
            <a:r>
              <a:rPr lang="cs-CZ" sz="1050" dirty="0">
                <a:latin typeface="Aptos" panose="020B0004020202020204" pitchFamily="34" charset="0"/>
              </a:rPr>
              <a:t>“ se pro účely GDPR rozumí „</a:t>
            </a:r>
            <a:r>
              <a:rPr lang="cs-CZ" sz="1050" i="1" dirty="0">
                <a:latin typeface="Aptos" panose="020B0004020202020204" pitchFamily="34" charset="0"/>
              </a:rPr>
              <a:t>fyzická osoba, kterou lze přímo či nepřímo identifikovat, zejména odkazem na určitý identifikátor</a:t>
            </a:r>
            <a:r>
              <a:rPr lang="cs-CZ" sz="1050" dirty="0">
                <a:latin typeface="Aptos" panose="020B00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b="1" dirty="0">
                <a:latin typeface="Aptos" panose="020B0004020202020204" pitchFamily="34" charset="0"/>
              </a:rPr>
              <a:t>Identifikátory</a:t>
            </a: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Identifikátory jsou zároveň příkladem osobního údaje, pokud jsou přiřaditelné k určitému (identifikovanému nebo identifikovatelnému) subjektu údajů.</a:t>
            </a:r>
            <a:r>
              <a:rPr lang="cs-CZ" sz="1050" baseline="0" dirty="0">
                <a:latin typeface="Aptos" panose="020B0004020202020204" pitchFamily="34" charset="0"/>
              </a:rPr>
              <a:t> Identifikátory spojenými s užíváním internetu se pak rozumí hlavně síťové identifikátory a tzv. lokační údaje (tedy např. IP adresa, některé druhy cookies – tzv. nemandatorní cookies,  údaje o geografické poloze, polohové údaje RFID).</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Fotografie se za biometrický údaj považuje pouze v případě, že je zpracovávána zvláštními technickými prostředky umožňujícími jedinečnou identifikaci nebo autentizaci fyzické osoby – např. „skenování“ fotografie v biometrickém pasu.</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26</a:t>
            </a:fld>
            <a:endParaRPr lang="en-US"/>
          </a:p>
        </p:txBody>
      </p:sp>
    </p:spTree>
    <p:extLst>
      <p:ext uri="{BB962C8B-B14F-4D97-AF65-F5344CB8AC3E}">
        <p14:creationId xmlns:p14="http://schemas.microsoft.com/office/powerpoint/2010/main" val="237605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Aptos" panose="020B0004020202020204" pitchFamily="34" charset="0"/>
              </a:rPr>
              <a:t>Čl. 4 odst. 1 GDPR:</a:t>
            </a:r>
            <a:r>
              <a:rPr lang="cs-CZ" sz="1050" baseline="0" dirty="0">
                <a:latin typeface="Aptos" panose="020B0004020202020204" pitchFamily="34" charset="0"/>
              </a:rPr>
              <a:t> „</a:t>
            </a:r>
            <a:r>
              <a:rPr lang="cs-CZ" sz="1050" i="1" baseline="0" dirty="0">
                <a:latin typeface="Aptos" panose="020B0004020202020204" pitchFamily="34" charset="0"/>
              </a:rPr>
              <a:t>osobními údaji“ veškeré informace o identifikované nebo identifikovatelné fyzické osobě (dále jen „subjekt údajů“); identifikovatelnou fyzickou osobou je fyzická osoba, kterou lze přímo či nepřímo identifikovat, zejména odkazem na určitý identifikátor, například jméno, identifikační číslo, lokační údaje, síťový identifikátor nebo na jeden či více zvláštních prvků fyzické, fyziologické, genetické, psychické, ekonomické, kulturní nebo společenské identity této fyzické osoby;</a:t>
            </a:r>
            <a:r>
              <a:rPr lang="cs-CZ" sz="1050" baseline="0" dirty="0">
                <a:latin typeface="Aptos" panose="020B0004020202020204" pitchFamily="34" charset="0"/>
              </a:rPr>
              <a:t>“</a:t>
            </a:r>
          </a:p>
          <a:p>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Pojmem „</a:t>
            </a:r>
            <a:r>
              <a:rPr lang="cs-CZ" sz="1050" i="1" u="none" dirty="0">
                <a:latin typeface="Aptos" panose="020B0004020202020204" pitchFamily="34" charset="0"/>
              </a:rPr>
              <a:t>identifikovatelná fyzická osoba</a:t>
            </a:r>
            <a:r>
              <a:rPr lang="cs-CZ" sz="1050" dirty="0">
                <a:latin typeface="Aptos" panose="020B0004020202020204" pitchFamily="34" charset="0"/>
              </a:rPr>
              <a:t>“ se pro účely GDPR rozumí „</a:t>
            </a:r>
            <a:r>
              <a:rPr lang="cs-CZ" sz="1050" i="1" dirty="0">
                <a:latin typeface="Aptos" panose="020B0004020202020204" pitchFamily="34" charset="0"/>
              </a:rPr>
              <a:t>fyzická osoba, kterou lze přímo či nepřímo identifikovat, zejména odkazem na určitý identifikátor</a:t>
            </a:r>
            <a:r>
              <a:rPr lang="cs-CZ" sz="1050" dirty="0">
                <a:latin typeface="Aptos" panose="020B00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b="1" dirty="0">
                <a:latin typeface="Aptos" panose="020B0004020202020204" pitchFamily="34" charset="0"/>
              </a:rPr>
              <a:t>Identifikátory</a:t>
            </a: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Identifikátory jsou zároveň příkladem osobního údaje, pokud jsou přiřaditelné k určitému (identifikovanému nebo identifikovatelnému) subjektu údajů.</a:t>
            </a:r>
            <a:r>
              <a:rPr lang="cs-CZ" sz="1050" baseline="0" dirty="0">
                <a:latin typeface="Aptos" panose="020B0004020202020204" pitchFamily="34" charset="0"/>
              </a:rPr>
              <a:t> Identifikátory spojenými s užíváním internetu se pak rozumí hlavně síťové identifikátory a tzv. lokační údaje (tedy např. IP adresa, některé druhy cookies – tzv. nemandatorní cookies,  údaje o geografické poloze, polohové údaje RFID).</a:t>
            </a:r>
          </a:p>
          <a:p>
            <a:pPr marL="0" marR="0" indent="0" algn="l" defTabSz="457200" rtl="0" eaLnBrk="1" fontAlgn="auto" latinLnBrk="0" hangingPunct="1">
              <a:lnSpc>
                <a:spcPct val="100000"/>
              </a:lnSpc>
              <a:spcBef>
                <a:spcPts val="0"/>
              </a:spcBef>
              <a:spcAft>
                <a:spcPts val="0"/>
              </a:spcAft>
              <a:buClrTx/>
              <a:buSzTx/>
              <a:buFontTx/>
              <a:buNone/>
              <a:tabLst/>
              <a:defRPr/>
            </a:pPr>
            <a:endParaRPr lang="cs-CZ" sz="1050" baseline="0" dirty="0">
              <a:latin typeface="Aptos" panose="020B00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Fotografie se za biometrický údaj považuje pouze v případě, že je zpracovávána zvláštními technickými prostředky umožňujícími jedinečnou identifikaci nebo autentizaci fyzické osoby – např. „skenování“ fotografie v biometrickém pasu.</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28</a:t>
            </a:fld>
            <a:endParaRPr lang="en-US"/>
          </a:p>
        </p:txBody>
      </p:sp>
    </p:spTree>
    <p:extLst>
      <p:ext uri="{BB962C8B-B14F-4D97-AF65-F5344CB8AC3E}">
        <p14:creationId xmlns:p14="http://schemas.microsoft.com/office/powerpoint/2010/main" val="251461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1190-0D7A-505D-5DDD-2486D7F1C07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3ABF8C4-D2B8-FBE7-26DA-6E21C4898B5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BCA6EB1-307E-41F1-935E-4EE6ED78C06D}"/>
              </a:ext>
            </a:extLst>
          </p:cNvPr>
          <p:cNvSpPr>
            <a:spLocks noGrp="1"/>
          </p:cNvSpPr>
          <p:nvPr>
            <p:ph type="body" idx="1"/>
          </p:nvPr>
        </p:nvSpPr>
        <p:spPr/>
        <p:txBody>
          <a:bodyPr/>
          <a:lstStyle/>
          <a:p>
            <a:r>
              <a:rPr lang="cs-CZ" b="1" dirty="0"/>
              <a:t>Vybrané příklady: </a:t>
            </a:r>
          </a:p>
          <a:p>
            <a:pPr marL="171450" indent="-171450">
              <a:buFont typeface="Arial" panose="020B0604020202020204" pitchFamily="34" charset="0"/>
              <a:buChar char="•"/>
            </a:pPr>
            <a:r>
              <a:rPr lang="cs-CZ" dirty="0"/>
              <a:t>Doporučení a deklarace mezinárodních organizací – Rezoluce OSN „</a:t>
            </a:r>
            <a:r>
              <a:rPr lang="cs-CZ" i="1" dirty="0"/>
              <a:t>Podpora, ochrana a výkon lidských práv na internetu</a:t>
            </a:r>
            <a:r>
              <a:rPr lang="cs-CZ" dirty="0"/>
              <a:t>“</a:t>
            </a:r>
          </a:p>
          <a:p>
            <a:pPr marL="171450" indent="-171450">
              <a:buFont typeface="Arial" panose="020B0604020202020204" pitchFamily="34" charset="0"/>
              <a:buChar char="•"/>
            </a:pPr>
            <a:r>
              <a:rPr lang="cs-CZ" dirty="0"/>
              <a:t>Doporučení a pokyny orgánů EU a vnitrostátních orgánů – Pokyny EDPB č. 01/2021 „</a:t>
            </a:r>
            <a:r>
              <a:rPr lang="cs-CZ" i="1" dirty="0"/>
              <a:t>Příklady ohlašování případů porušení zabezpečení osobních údajů</a:t>
            </a:r>
            <a:r>
              <a:rPr lang="cs-CZ" i="0" dirty="0"/>
              <a:t>“</a:t>
            </a:r>
            <a:r>
              <a:rPr lang="cs-CZ" dirty="0"/>
              <a:t>, Pokyny Evropské komise pro výpočet pokut uložených podle čl. 23 odst. 2 písm. a) nařízení č. 1/2003 apod.</a:t>
            </a:r>
          </a:p>
          <a:p>
            <a:pPr marL="171450" indent="-171450">
              <a:buFont typeface="Arial" panose="020B0604020202020204" pitchFamily="34" charset="0"/>
              <a:buChar char="•"/>
            </a:pPr>
            <a:r>
              <a:rPr lang="cs-CZ" dirty="0"/>
              <a:t>Výkladová stanoviska orgánů, profesních organizací apod. – Kodex reklamy české Rady pro reklamu </a:t>
            </a:r>
          </a:p>
          <a:p>
            <a:pPr marL="171450" indent="-171450">
              <a:buFont typeface="Arial" panose="020B0604020202020204" pitchFamily="34" charset="0"/>
              <a:buChar char="•"/>
            </a:pPr>
            <a:r>
              <a:rPr lang="cs-CZ" dirty="0"/>
              <a:t>Samoregulační kodexy – Kodexy podle čl. 40 GDPR, Kodexy správné praxe podle čl. 56 AIA </a:t>
            </a:r>
          </a:p>
          <a:p>
            <a:pPr marL="171450" indent="-171450">
              <a:buFont typeface="Arial" panose="020B0604020202020204" pitchFamily="34" charset="0"/>
              <a:buChar char="•"/>
            </a:pPr>
            <a:r>
              <a:rPr lang="cs-CZ" dirty="0"/>
              <a:t>Technické normy vč. ISO norem – např. </a:t>
            </a:r>
            <a:r>
              <a:rPr lang="cs-CZ" i="1" dirty="0"/>
              <a:t>ISO IEC ČSN 27 001 - Informační technologie - Bezpečnostní techniky - Systémy managementu bezpečnosti informací – Požadavky</a:t>
            </a:r>
          </a:p>
          <a:p>
            <a:pPr marL="171450" indent="-171450">
              <a:buFont typeface="Arial" panose="020B0604020202020204" pitchFamily="34" charset="0"/>
              <a:buChar char="•"/>
            </a:pPr>
            <a:endParaRPr lang="cs-CZ" i="1" dirty="0"/>
          </a:p>
          <a:p>
            <a:pPr marL="0" indent="0">
              <a:buFont typeface="Arial" panose="020B0604020202020204" pitchFamily="34" charset="0"/>
              <a:buNone/>
            </a:pPr>
            <a:r>
              <a:rPr lang="cs-CZ" b="1" i="0" dirty="0"/>
              <a:t>Judikatura:</a:t>
            </a:r>
          </a:p>
          <a:p>
            <a:pPr marL="171450" indent="-171450">
              <a:buFont typeface="Arial" panose="020B0604020202020204" pitchFamily="34" charset="0"/>
              <a:buChar char="•"/>
            </a:pPr>
            <a:r>
              <a:rPr lang="cs-CZ" i="0" dirty="0"/>
              <a:t>SDEU, C-322/88, </a:t>
            </a:r>
            <a:r>
              <a:rPr lang="cs-CZ" i="1" dirty="0"/>
              <a:t>Salvatore </a:t>
            </a:r>
            <a:r>
              <a:rPr lang="cs-CZ" i="1" dirty="0" err="1"/>
              <a:t>Grimaldi</a:t>
            </a:r>
            <a:r>
              <a:rPr lang="cs-CZ" i="1" dirty="0"/>
              <a:t> proti </a:t>
            </a:r>
            <a:r>
              <a:rPr lang="cs-CZ" i="1" dirty="0" err="1"/>
              <a:t>Fonds</a:t>
            </a:r>
            <a:r>
              <a:rPr lang="cs-CZ" i="1" dirty="0"/>
              <a:t> des </a:t>
            </a:r>
            <a:r>
              <a:rPr lang="cs-CZ" i="1" dirty="0" err="1"/>
              <a:t>maladies</a:t>
            </a:r>
            <a:r>
              <a:rPr lang="cs-CZ" i="1" dirty="0"/>
              <a:t> </a:t>
            </a:r>
            <a:r>
              <a:rPr lang="cs-CZ" i="1" dirty="0" err="1"/>
              <a:t>professionnelles</a:t>
            </a:r>
            <a:r>
              <a:rPr lang="cs-CZ" i="0" dirty="0"/>
              <a:t>: Doporučení orgánů EU nezakládají sama o sobě práva jednotlivců jako procesních subjektů, jichž se mohou domáhat u vnitrostátních soudů. Tyto soudy však musí k doporučením přihlížet při řešení sporů, které jim byly předloženy, zejména pokud mohou objasnit výklad jiných předpisů vnitrostátního práva či práva EU. </a:t>
            </a:r>
          </a:p>
          <a:p>
            <a:pPr marL="171450" indent="-171450">
              <a:buFont typeface="Arial" panose="020B0604020202020204" pitchFamily="34" charset="0"/>
              <a:buChar char="•"/>
            </a:pPr>
            <a:r>
              <a:rPr lang="cs-CZ" i="0" dirty="0"/>
              <a:t>SDEU, C-28/15, </a:t>
            </a:r>
            <a:r>
              <a:rPr lang="cs-CZ" i="1" dirty="0" err="1"/>
              <a:t>Koninklijke</a:t>
            </a:r>
            <a:r>
              <a:rPr lang="cs-CZ" i="1" dirty="0"/>
              <a:t> KPN NV:</a:t>
            </a:r>
            <a:r>
              <a:rPr lang="cs-CZ" i="0" dirty="0"/>
              <a:t> Vnitrostátní orgány se mohou odchýlit od takového soft </a:t>
            </a:r>
            <a:r>
              <a:rPr lang="cs-CZ" i="0" dirty="0" err="1"/>
              <a:t>law</a:t>
            </a:r>
            <a:r>
              <a:rPr lang="cs-CZ" i="0" dirty="0"/>
              <a:t> pouze v případě, že mají za to, že to vyžadují důvody spojené s okolnostmi daného případu.</a:t>
            </a:r>
          </a:p>
          <a:p>
            <a:pPr marL="171450" indent="-171450">
              <a:buFont typeface="Arial" panose="020B0604020202020204" pitchFamily="34" charset="0"/>
              <a:buChar char="•"/>
            </a:pPr>
            <a:endParaRPr lang="cs-CZ" i="0" dirty="0"/>
          </a:p>
          <a:p>
            <a:pPr marL="0" indent="0">
              <a:buFont typeface="Arial" panose="020B0604020202020204" pitchFamily="34" charset="0"/>
              <a:buNone/>
            </a:pPr>
            <a:r>
              <a:rPr lang="cs-CZ" b="1" i="0" dirty="0"/>
              <a:t>AI Act:</a:t>
            </a:r>
          </a:p>
          <a:p>
            <a:pPr marL="171450" indent="-171450">
              <a:buFont typeface="Arial" panose="020B0604020202020204" pitchFamily="34" charset="0"/>
              <a:buChar char="•"/>
            </a:pPr>
            <a:r>
              <a:rPr lang="cs-CZ" i="0" dirty="0"/>
              <a:t>Čl. 56 a 69 AIA, kodexy správné praxe a kodexy chování: Komise a členské státy usnadňují vypracovávání kodexů chování, které mají v co největší míře podpořit dobrovolné uplatňování jednoho či více požadavků stanovených v hlavě III kapitole 2 tohoto nařízení na jiné než vysoce rizikové systémy UI, při zohlednění dostupných technických řešení umožňujících uplatňování těchto požadavků. Kodexy chování použitelné na dobrovolném základě mohou být vypracovány jednotlivými poskytovateli systémů UI nebo organizacemi, které je zastupují, případně poskytovateli i organizacemi, a to i za účasti uživatelů a veškerých zúčastněných stran a jejich zastupujících organizací, či případně uživateli s ohledem na jejich povinnosti. Kodexy chování se mohou vztahovat na jeden nebo více systémů UI s přihlédnutím k podobnosti určeného účelu daných systémů.</a:t>
            </a:r>
          </a:p>
          <a:p>
            <a:pPr marL="0" indent="0">
              <a:buFont typeface="Arial" panose="020B0604020202020204" pitchFamily="34" charset="0"/>
              <a:buNone/>
            </a:pPr>
            <a:endParaRPr lang="cs-CZ" i="0" dirty="0"/>
          </a:p>
          <a:p>
            <a:pPr marL="0" indent="0">
              <a:buFont typeface="Arial" panose="020B0604020202020204" pitchFamily="34" charset="0"/>
              <a:buNone/>
            </a:pPr>
            <a:r>
              <a:rPr lang="cs-CZ" b="1" i="0" dirty="0"/>
              <a:t>Česká právní úprava technických norem:</a:t>
            </a:r>
          </a:p>
          <a:p>
            <a:pPr marL="171450" indent="-171450">
              <a:buFont typeface="Arial" panose="020B0604020202020204" pitchFamily="34" charset="0"/>
              <a:buChar char="•"/>
            </a:pPr>
            <a:r>
              <a:rPr lang="cs-CZ" i="0" dirty="0"/>
              <a:t>Zákon č., 22/1997 Sb., o technických požadavcích na výrobky a o změně a doplnění některých zákonů: Česká technická norma je dokument schválený Úřadem pro technickou normalizaci, metrologii a státní zkušebnictví (dále jen "Úřad") pro opakované nebo stálé použití vytvořený podle tohoto zákona a označený písmenným označením ČSN, jehož vydání bylo oznámeno ve Věstníku Úřadu. </a:t>
            </a:r>
            <a:r>
              <a:rPr lang="cs-CZ" b="1" i="0" dirty="0"/>
              <a:t>Česká technická norma není obecně závazná.</a:t>
            </a:r>
          </a:p>
        </p:txBody>
      </p:sp>
      <p:sp>
        <p:nvSpPr>
          <p:cNvPr id="4" name="Zástupný symbol pro datum 3">
            <a:extLst>
              <a:ext uri="{FF2B5EF4-FFF2-40B4-BE49-F238E27FC236}">
                <a16:creationId xmlns:a16="http://schemas.microsoft.com/office/drawing/2014/main" id="{8B097D15-A10C-A5ED-0D0A-B6990BCCA4AF}"/>
              </a:ext>
            </a:extLst>
          </p:cNvPr>
          <p:cNvSpPr>
            <a:spLocks noGrp="1"/>
          </p:cNvSpPr>
          <p:nvPr>
            <p:ph type="dt" idx="1"/>
          </p:nvPr>
        </p:nvSpPr>
        <p:spPr/>
        <p:txBody>
          <a:bodyPr/>
          <a:lstStyle/>
          <a:p>
            <a:r>
              <a:rPr lang="cs-CZ"/>
              <a:t>5. 11. 2025</a:t>
            </a:r>
            <a:endParaRPr lang="en-US"/>
          </a:p>
        </p:txBody>
      </p:sp>
      <p:sp>
        <p:nvSpPr>
          <p:cNvPr id="5" name="Zástupný symbol pro zápatí 4">
            <a:extLst>
              <a:ext uri="{FF2B5EF4-FFF2-40B4-BE49-F238E27FC236}">
                <a16:creationId xmlns:a16="http://schemas.microsoft.com/office/drawing/2014/main" id="{F43B26CC-CD30-5BC8-9A51-01D7070E9C9B}"/>
              </a:ext>
            </a:extLst>
          </p:cNvPr>
          <p:cNvSpPr>
            <a:spLocks noGrp="1"/>
          </p:cNvSpPr>
          <p:nvPr>
            <p:ph type="ftr" sz="quarter" idx="4"/>
          </p:nvPr>
        </p:nvSpPr>
        <p:spPr/>
        <p:txBody>
          <a:bodyPr/>
          <a:lstStyle/>
          <a:p>
            <a:r>
              <a:rPr lang="pl-PL"/>
              <a:t>Česká advokátní komora | Jindřich Kalíšek</a:t>
            </a:r>
            <a:endParaRPr lang="en-US"/>
          </a:p>
        </p:txBody>
      </p:sp>
      <p:sp>
        <p:nvSpPr>
          <p:cNvPr id="6" name="Zástupný symbol pro číslo snímku 5">
            <a:extLst>
              <a:ext uri="{FF2B5EF4-FFF2-40B4-BE49-F238E27FC236}">
                <a16:creationId xmlns:a16="http://schemas.microsoft.com/office/drawing/2014/main" id="{65F1BCC2-03BC-6B79-06DF-9358B6610B2A}"/>
              </a:ext>
            </a:extLst>
          </p:cNvPr>
          <p:cNvSpPr>
            <a:spLocks noGrp="1"/>
          </p:cNvSpPr>
          <p:nvPr>
            <p:ph type="sldNum" sz="quarter" idx="5"/>
          </p:nvPr>
        </p:nvSpPr>
        <p:spPr/>
        <p:txBody>
          <a:bodyPr/>
          <a:lstStyle/>
          <a:p>
            <a:fld id="{02AD3085-79E2-AA4B-8198-D8F3F6B60D48}" type="slidenum">
              <a:rPr lang="en-US" smtClean="0"/>
              <a:t>7</a:t>
            </a:fld>
            <a:endParaRPr lang="en-US"/>
          </a:p>
        </p:txBody>
      </p:sp>
    </p:spTree>
    <p:extLst>
      <p:ext uri="{BB962C8B-B14F-4D97-AF65-F5344CB8AC3E}">
        <p14:creationId xmlns:p14="http://schemas.microsoft.com/office/powerpoint/2010/main" val="286816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050" dirty="0">
                <a:latin typeface="Aptos" panose="020B0004020202020204" pitchFamily="34" charset="0"/>
              </a:rPr>
              <a:t>Souhlas je třeba i v případě, kdy dochází k nákupu na základě úkonu subjektu údajů (C21/23 - </a:t>
            </a:r>
            <a:r>
              <a:rPr lang="cs-CZ" sz="1050" dirty="0" err="1">
                <a:latin typeface="Aptos" panose="020B0004020202020204" pitchFamily="34" charset="0"/>
              </a:rPr>
              <a:t>Lindenapotheke</a:t>
            </a:r>
            <a:r>
              <a:rPr lang="cs-CZ" sz="1050" dirty="0">
                <a:latin typeface="Aptos" panose="020B0004020202020204" pitchFamily="34" charset="0"/>
              </a:rPr>
              <a:t>). Zpracování na základě smlouvy nelze použít u výjimky pro zvláštní kategorie, vyjma čl. 9 odst. 2 písm. h) GDPR: Zpracování je nezbytné pro účely preventivního nebo pracovního lékařství, pro posouzení pracovní schopnosti zaměstnance, lékařské diagnostiky, poskytování zdravotní nebo sociální péče či léčby nebo řízení systémů a služeb zdravotní nebo sociální péče na základě práva Unie nebo členského státu nebo podle smlouvy se zdravotnickým pracovníkem a při splnění podmínek a záruk uvedených v odstavci. </a:t>
            </a:r>
            <a:br>
              <a:rPr lang="cs-CZ" sz="1050" dirty="0">
                <a:latin typeface="Aptos" panose="020B0004020202020204" pitchFamily="34" charset="0"/>
              </a:rPr>
            </a:br>
            <a:br>
              <a:rPr lang="cs-CZ" sz="1050" dirty="0">
                <a:latin typeface="Aptos" panose="020B0004020202020204" pitchFamily="34" charset="0"/>
              </a:rPr>
            </a:br>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29</a:t>
            </a:fld>
            <a:endParaRPr lang="en-US"/>
          </a:p>
        </p:txBody>
      </p:sp>
    </p:spTree>
    <p:extLst>
      <p:ext uri="{BB962C8B-B14F-4D97-AF65-F5344CB8AC3E}">
        <p14:creationId xmlns:p14="http://schemas.microsoft.com/office/powerpoint/2010/main" val="2664632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9F05-CFFE-5683-EA58-C3BE5D74119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10AEAFA-3BF3-509E-101A-D9FD2CBF94F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1DB4D6-F57D-CC52-1A78-5BA3173F488C}"/>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4A29ED3E-3600-AF1E-44EE-00C7CD67727F}"/>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679DD45F-6295-99A7-C021-39DCD9E5CABA}"/>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B59FD13C-7FEA-0F66-76E2-B4700AC4C944}"/>
              </a:ext>
            </a:extLst>
          </p:cNvPr>
          <p:cNvSpPr>
            <a:spLocks noGrp="1"/>
          </p:cNvSpPr>
          <p:nvPr>
            <p:ph type="sldNum" sz="quarter" idx="5"/>
          </p:nvPr>
        </p:nvSpPr>
        <p:spPr/>
        <p:txBody>
          <a:bodyPr/>
          <a:lstStyle/>
          <a:p>
            <a:fld id="{02AD3085-79E2-AA4B-8198-D8F3F6B60D48}" type="slidenum">
              <a:rPr lang="en-US" smtClean="0"/>
              <a:t>30</a:t>
            </a:fld>
            <a:endParaRPr lang="en-US"/>
          </a:p>
        </p:txBody>
      </p:sp>
    </p:spTree>
    <p:extLst>
      <p:ext uri="{BB962C8B-B14F-4D97-AF65-F5344CB8AC3E}">
        <p14:creationId xmlns:p14="http://schemas.microsoft.com/office/powerpoint/2010/main" val="271848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73B99-F288-C626-883F-7B0AEDF7C6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749693F-8171-31DE-6F8E-FEAA824D0C0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5B2228A-BEA2-2006-F817-3009C508C67F}"/>
              </a:ext>
            </a:extLst>
          </p:cNvPr>
          <p:cNvSpPr>
            <a:spLocks noGrp="1"/>
          </p:cNvSpPr>
          <p:nvPr>
            <p:ph type="body" idx="1"/>
          </p:nvPr>
        </p:nvSpPr>
        <p:spPr/>
        <p:txBody>
          <a:bodyPr/>
          <a:lstStyle/>
          <a:p>
            <a:r>
              <a:rPr lang="cs-CZ" sz="1050" dirty="0">
                <a:latin typeface="Aptos" panose="020B0004020202020204" pitchFamily="34" charset="0"/>
              </a:rPr>
              <a:t>V konkrétních případech nebyla shledána (objektivně ani potenciálně) dostatečně identifikující kombinace SPZ, (v ČR rozšířeného) jména, příjmení, popisu skutkového jednání, fotografií vozidla a označení právního zástupce.</a:t>
            </a:r>
          </a:p>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70143A6A-C746-C971-82B4-5C53912A7F2C}"/>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C56A972D-5572-D218-AEEA-661B82162DBC}"/>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5EAC35FB-DC45-03EE-9E76-4966EF79BE17}"/>
              </a:ext>
            </a:extLst>
          </p:cNvPr>
          <p:cNvSpPr>
            <a:spLocks noGrp="1"/>
          </p:cNvSpPr>
          <p:nvPr>
            <p:ph type="sldNum" sz="quarter" idx="5"/>
          </p:nvPr>
        </p:nvSpPr>
        <p:spPr/>
        <p:txBody>
          <a:bodyPr/>
          <a:lstStyle/>
          <a:p>
            <a:fld id="{02AD3085-79E2-AA4B-8198-D8F3F6B60D48}" type="slidenum">
              <a:rPr lang="en-US" smtClean="0"/>
              <a:t>31</a:t>
            </a:fld>
            <a:endParaRPr lang="en-US"/>
          </a:p>
        </p:txBody>
      </p:sp>
    </p:spTree>
    <p:extLst>
      <p:ext uri="{BB962C8B-B14F-4D97-AF65-F5344CB8AC3E}">
        <p14:creationId xmlns:p14="http://schemas.microsoft.com/office/powerpoint/2010/main" val="176871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D38B4-FED7-EC0E-F48C-F4CED4E2F1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9DAC6CC-5FFD-3646-6C26-6137ABAB8CB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9867526-B7C4-D96D-7210-6E9551DA3807}"/>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6E593EC3-BAC0-DFC0-CF39-E05CD4FADAB0}"/>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CF7AE02A-91BF-FE89-2804-D59C6F435812}"/>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EEF2A6BB-943D-7F25-19A8-DA842D700995}"/>
              </a:ext>
            </a:extLst>
          </p:cNvPr>
          <p:cNvSpPr>
            <a:spLocks noGrp="1"/>
          </p:cNvSpPr>
          <p:nvPr>
            <p:ph type="sldNum" sz="quarter" idx="5"/>
          </p:nvPr>
        </p:nvSpPr>
        <p:spPr/>
        <p:txBody>
          <a:bodyPr/>
          <a:lstStyle/>
          <a:p>
            <a:fld id="{02AD3085-79E2-AA4B-8198-D8F3F6B60D48}" type="slidenum">
              <a:rPr lang="en-US" smtClean="0"/>
              <a:t>32</a:t>
            </a:fld>
            <a:endParaRPr lang="en-US"/>
          </a:p>
        </p:txBody>
      </p:sp>
    </p:spTree>
    <p:extLst>
      <p:ext uri="{BB962C8B-B14F-4D97-AF65-F5344CB8AC3E}">
        <p14:creationId xmlns:p14="http://schemas.microsoft.com/office/powerpoint/2010/main" val="1750285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8E201-0755-D5A3-D5E9-29EDC7CCF85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060B805-0849-F15A-5D84-75B3F0410F1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EBFB947-A60C-0D7D-1918-C1985A481450}"/>
              </a:ext>
            </a:extLst>
          </p:cNvPr>
          <p:cNvSpPr>
            <a:spLocks noGrp="1"/>
          </p:cNvSpPr>
          <p:nvPr>
            <p:ph type="body" idx="1"/>
          </p:nvPr>
        </p:nvSpPr>
        <p:spPr/>
        <p:txBody>
          <a:bodyPr/>
          <a:lstStyle/>
          <a:p>
            <a:r>
              <a:rPr lang="cs-CZ" sz="1050" b="1" dirty="0">
                <a:latin typeface="Aptos" panose="020B0004020202020204" pitchFamily="34" charset="0"/>
              </a:rPr>
              <a:t>Koncept </a:t>
            </a:r>
            <a:r>
              <a:rPr lang="cs-CZ" sz="1050" b="1" dirty="0" err="1">
                <a:latin typeface="Aptos" panose="020B0004020202020204" pitchFamily="34" charset="0"/>
              </a:rPr>
              <a:t>singling</a:t>
            </a:r>
            <a:r>
              <a:rPr lang="cs-CZ" sz="1050" b="1" dirty="0">
                <a:latin typeface="Aptos" panose="020B0004020202020204" pitchFamily="34" charset="0"/>
              </a:rPr>
              <a:t> out:</a:t>
            </a:r>
          </a:p>
          <a:p>
            <a:pPr marL="171450" indent="-171450">
              <a:buFont typeface="Arial" panose="020B0604020202020204" pitchFamily="34" charset="0"/>
              <a:buChar char="•"/>
            </a:pPr>
            <a:r>
              <a:rPr lang="cs-CZ" sz="1050" dirty="0">
                <a:latin typeface="Aptos" panose="020B0004020202020204" pitchFamily="34" charset="0"/>
              </a:rPr>
              <a:t>Výběr vyčleněním (zahrnuje jak prvek přiřaditelnosti tak identifikovatelnosti)</a:t>
            </a:r>
          </a:p>
          <a:p>
            <a:pPr marL="171450" indent="-171450">
              <a:buFont typeface="Arial" panose="020B0604020202020204" pitchFamily="34" charset="0"/>
              <a:buChar char="•"/>
            </a:pPr>
            <a:r>
              <a:rPr lang="cs-CZ" sz="1050" dirty="0">
                <a:latin typeface="Aptos" panose="020B0004020202020204" pitchFamily="34" charset="0"/>
              </a:rPr>
              <a:t>Recitál č. 26 GDPR: </a:t>
            </a:r>
            <a:r>
              <a:rPr lang="cs-CZ" sz="1050" i="1" dirty="0">
                <a:latin typeface="Aptos" panose="020B0004020202020204" pitchFamily="34" charset="0"/>
              </a:rPr>
              <a:t>Při určování, zda je fyzická osoba identifikovatelná, by se mělo přihlédnout ke všem prostředkům, jako je například výběr vyčleněním, o nichž lze rozumně předpokládat, že je správce nebo jiná osoba použijí pro přímou či nepřímou identifikaci dané fyzické osoby.</a:t>
            </a:r>
            <a:r>
              <a:rPr lang="cs-CZ" sz="1050" dirty="0">
                <a:latin typeface="Aptos" panose="020B0004020202020204" pitchFamily="34" charset="0"/>
              </a:rPr>
              <a:t> </a:t>
            </a:r>
          </a:p>
          <a:p>
            <a:pPr marL="171450" indent="-171450">
              <a:buFont typeface="Arial" panose="020B0604020202020204" pitchFamily="34" charset="0"/>
              <a:buChar char="•"/>
            </a:pPr>
            <a:r>
              <a:rPr lang="cs-CZ" sz="1050" dirty="0">
                <a:latin typeface="Aptos" panose="020B0004020202020204" pitchFamily="34" charset="0"/>
              </a:rPr>
              <a:t>Aplikuje se na cookies, telefonní čísla, IP adresy apod.</a:t>
            </a:r>
          </a:p>
          <a:p>
            <a:pPr marL="171450" indent="-171450">
              <a:buFont typeface="Arial" panose="020B0604020202020204" pitchFamily="34" charset="0"/>
              <a:buChar char="•"/>
            </a:pPr>
            <a:r>
              <a:rPr lang="cs-CZ" sz="1050" dirty="0">
                <a:latin typeface="Aptos" panose="020B0004020202020204" pitchFamily="34" charset="0"/>
              </a:rPr>
              <a:t>NSS, 9 As 34/2008: </a:t>
            </a:r>
            <a:r>
              <a:rPr lang="cs-CZ" sz="1050" i="1" dirty="0">
                <a:latin typeface="Aptos" panose="020B0004020202020204" pitchFamily="34" charset="0"/>
              </a:rPr>
              <a:t>Plná identita fyzické osoby v současných podmínkách technologicky vyspělé společnosti, tj. za vysokého stupně rozvoje elektronických a jiných médií, která jsou většině populace snadno dostupná, ve své podstatě neznamená nic jiného, než možnost tuto osobu určitým způsobem kontaktovat, aniž by bylo nutno znát místo jejího aktuálního pobytu. Proto se výklad pojmu „osobní údaj“ nemůže omezit striktně jen na znalost např. rodného čísla, adresy či pracoviště subjektu údajů. Z tohoto pohledu je za osobní údaj třeba považovat i číslo mobilního telefonu určité osoby, jakkoli může být takové číslo používáno příslušnou osobou jen dočasně, a zároveň nijak nespecifikuje jeho fyzickou, psychickou, ekonomickou, kulturní nebo sociální identitu (viz shora).</a:t>
            </a:r>
          </a:p>
        </p:txBody>
      </p:sp>
      <p:sp>
        <p:nvSpPr>
          <p:cNvPr id="5" name="Zástupný symbol pro datum 4">
            <a:extLst>
              <a:ext uri="{FF2B5EF4-FFF2-40B4-BE49-F238E27FC236}">
                <a16:creationId xmlns:a16="http://schemas.microsoft.com/office/drawing/2014/main" id="{A4D72145-6038-2926-0879-DC71A3392B8D}"/>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6013AE7B-EA87-8554-C293-EFF128A3BFBC}"/>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A8B70F79-12FE-815E-B37C-CA15D7CD7874}"/>
              </a:ext>
            </a:extLst>
          </p:cNvPr>
          <p:cNvSpPr>
            <a:spLocks noGrp="1"/>
          </p:cNvSpPr>
          <p:nvPr>
            <p:ph type="sldNum" sz="quarter" idx="5"/>
          </p:nvPr>
        </p:nvSpPr>
        <p:spPr/>
        <p:txBody>
          <a:bodyPr/>
          <a:lstStyle/>
          <a:p>
            <a:fld id="{02AD3085-79E2-AA4B-8198-D8F3F6B60D48}" type="slidenum">
              <a:rPr lang="en-US" smtClean="0"/>
              <a:t>33</a:t>
            </a:fld>
            <a:endParaRPr lang="en-US"/>
          </a:p>
        </p:txBody>
      </p:sp>
    </p:spTree>
    <p:extLst>
      <p:ext uri="{BB962C8B-B14F-4D97-AF65-F5344CB8AC3E}">
        <p14:creationId xmlns:p14="http://schemas.microsoft.com/office/powerpoint/2010/main" val="399255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F17FC-9ED9-DF65-F676-A349A61A63A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4D7139F-90AE-0042-B7E4-A95C15912BF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89AE36D-A9F8-6202-6D38-86E79F06400B}"/>
              </a:ext>
            </a:extLst>
          </p:cNvPr>
          <p:cNvSpPr>
            <a:spLocks noGrp="1"/>
          </p:cNvSpPr>
          <p:nvPr>
            <p:ph type="body" idx="1"/>
          </p:nvPr>
        </p:nvSpPr>
        <p:spPr/>
        <p:txBody>
          <a:bodyPr/>
          <a:lstStyle/>
          <a:p>
            <a:endParaRPr lang="cs-CZ" sz="1050" i="1"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66934324-BAF8-010C-8F2D-94C1807DCC31}"/>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7FCC91B5-DF44-E7A3-9A8F-5C20F5EEA5A4}"/>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DC19806A-F93B-8081-6E28-13397FEBE80B}"/>
              </a:ext>
            </a:extLst>
          </p:cNvPr>
          <p:cNvSpPr>
            <a:spLocks noGrp="1"/>
          </p:cNvSpPr>
          <p:nvPr>
            <p:ph type="sldNum" sz="quarter" idx="5"/>
          </p:nvPr>
        </p:nvSpPr>
        <p:spPr/>
        <p:txBody>
          <a:bodyPr/>
          <a:lstStyle/>
          <a:p>
            <a:fld id="{02AD3085-79E2-AA4B-8198-D8F3F6B60D48}" type="slidenum">
              <a:rPr lang="en-US" smtClean="0"/>
              <a:t>34</a:t>
            </a:fld>
            <a:endParaRPr lang="en-US"/>
          </a:p>
        </p:txBody>
      </p:sp>
    </p:spTree>
    <p:extLst>
      <p:ext uri="{BB962C8B-B14F-4D97-AF65-F5344CB8AC3E}">
        <p14:creationId xmlns:p14="http://schemas.microsoft.com/office/powerpoint/2010/main" val="2837217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35</a:t>
            </a:fld>
            <a:endParaRPr lang="en-US"/>
          </a:p>
        </p:txBody>
      </p:sp>
    </p:spTree>
    <p:extLst>
      <p:ext uri="{BB962C8B-B14F-4D97-AF65-F5344CB8AC3E}">
        <p14:creationId xmlns:p14="http://schemas.microsoft.com/office/powerpoint/2010/main" val="99220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36</a:t>
            </a:fld>
            <a:endParaRPr lang="en-US"/>
          </a:p>
        </p:txBody>
      </p:sp>
    </p:spTree>
    <p:extLst>
      <p:ext uri="{BB962C8B-B14F-4D97-AF65-F5344CB8AC3E}">
        <p14:creationId xmlns:p14="http://schemas.microsoft.com/office/powerpoint/2010/main" val="220873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37</a:t>
            </a:fld>
            <a:endParaRPr lang="en-US"/>
          </a:p>
        </p:txBody>
      </p:sp>
    </p:spTree>
    <p:extLst>
      <p:ext uri="{BB962C8B-B14F-4D97-AF65-F5344CB8AC3E}">
        <p14:creationId xmlns:p14="http://schemas.microsoft.com/office/powerpoint/2010/main" val="2570063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Aptos" panose="020B0004020202020204" pitchFamily="34" charset="0"/>
              </a:rPr>
              <a:t>Čl. 6 GDPR – Zákonné tituly zpracování OÚ</a:t>
            </a:r>
          </a:p>
          <a:p>
            <a:pPr marL="228600" indent="-228600">
              <a:buAutoNum type="arabicParenR"/>
            </a:pPr>
            <a:r>
              <a:rPr lang="cs-CZ" sz="1050" dirty="0">
                <a:latin typeface="Aptos" panose="020B0004020202020204" pitchFamily="34" charset="0"/>
              </a:rPr>
              <a:t>Souhlas</a:t>
            </a:r>
          </a:p>
          <a:p>
            <a:pPr marL="228600" indent="-228600">
              <a:buAutoNum type="arabicParenR"/>
            </a:pPr>
            <a:r>
              <a:rPr lang="cs-CZ" sz="1050" dirty="0">
                <a:latin typeface="Aptos" panose="020B0004020202020204" pitchFamily="34" charset="0"/>
              </a:rPr>
              <a:t>Zpracování je nezbytné pro splnění smlouvy, jejíž smluvní stranou je subjekt údajů, nebo pro provedení opatření přijatých před uzavřením smlouvy na žádost tohoto subjektu údajů</a:t>
            </a:r>
          </a:p>
          <a:p>
            <a:pPr marL="228600" indent="-228600">
              <a:buAutoNum type="arabicParenR"/>
            </a:pPr>
            <a:r>
              <a:rPr lang="cs-CZ" sz="1050" dirty="0">
                <a:latin typeface="Aptos" panose="020B0004020202020204" pitchFamily="34" charset="0"/>
              </a:rPr>
              <a:t>Zpracování je nezbytné pro splnění právní povinnosti, která se na správce vztahuje</a:t>
            </a:r>
          </a:p>
          <a:p>
            <a:pPr marL="228600" indent="-228600">
              <a:buAutoNum type="arabicParenR"/>
            </a:pPr>
            <a:r>
              <a:rPr lang="cs-CZ" sz="1050" dirty="0">
                <a:latin typeface="Aptos" panose="020B0004020202020204" pitchFamily="34" charset="0"/>
              </a:rPr>
              <a:t>Zpracování je nezbytné pro ochranu životně důležitých zájmů subjektu údajů nebo jiné fyzické osoby</a:t>
            </a:r>
          </a:p>
          <a:p>
            <a:pPr marL="228600" indent="-228600">
              <a:buAutoNum type="arabicParenR"/>
            </a:pPr>
            <a:r>
              <a:rPr lang="cs-CZ" sz="1050" dirty="0">
                <a:latin typeface="Aptos" panose="020B0004020202020204" pitchFamily="34" charset="0"/>
              </a:rPr>
              <a:t>Zpracování je nezbytné pro splnění úkolu prováděného ve veřejném zájmu nebo při výkonu veřejné moci, kterým je pověřen správce</a:t>
            </a:r>
          </a:p>
          <a:p>
            <a:pPr marL="228600" indent="-228600">
              <a:buAutoNum type="arabicParenR"/>
            </a:pPr>
            <a:r>
              <a:rPr lang="cs-CZ" sz="1050" dirty="0">
                <a:latin typeface="Aptos" panose="020B0004020202020204" pitchFamily="34" charset="0"/>
              </a:rPr>
              <a:t>Zpracování je nezbytné pro účely oprávněných zájmů příslušného správce či třetí strany, kromě případů, kdy před těmito zájmy mají přednost zájmy nebo základní práva a svobody subjektu údajů vyžadující ochranu osobních údajů, zejména pokud je subjektem údajů dítě</a:t>
            </a:r>
          </a:p>
          <a:p>
            <a:pPr marL="0" indent="0">
              <a:buNone/>
            </a:pPr>
            <a:endParaRPr lang="cs-CZ" sz="1050" dirty="0">
              <a:latin typeface="Aptos" panose="020B0004020202020204" pitchFamily="34" charset="0"/>
            </a:endParaRPr>
          </a:p>
          <a:p>
            <a:pPr marL="0" indent="0">
              <a:buNone/>
            </a:pPr>
            <a:r>
              <a:rPr lang="cs-CZ" sz="1050" dirty="0">
                <a:latin typeface="Aptos" panose="020B0004020202020204" pitchFamily="34" charset="0"/>
              </a:rPr>
              <a:t>Čl. 85 GDPR – Zpracování pro novinářské účely a pro účely akademického, uměleckého či literárního projevu</a:t>
            </a:r>
          </a:p>
          <a:p>
            <a:pPr marL="0" indent="0">
              <a:buNone/>
            </a:pPr>
            <a:r>
              <a:rPr lang="cs-CZ" sz="1050" dirty="0">
                <a:latin typeface="Aptos" panose="020B0004020202020204" pitchFamily="34" charset="0"/>
              </a:rPr>
              <a:t>Čl. 22 GDPR – Automatizované individuální rozhodování, včetně profilování</a:t>
            </a:r>
          </a:p>
          <a:p>
            <a:pPr marL="0" indent="0">
              <a:buNone/>
            </a:pPr>
            <a:endParaRPr lang="cs-CZ" sz="1050" dirty="0">
              <a:latin typeface="Aptos" panose="020B0004020202020204" pitchFamily="34" charset="0"/>
            </a:endParaRPr>
          </a:p>
          <a:p>
            <a:pPr marL="0" indent="0">
              <a:buNone/>
            </a:pPr>
            <a:r>
              <a:rPr lang="cs-CZ" sz="1050" dirty="0">
                <a:latin typeface="Aptos" panose="020B0004020202020204" pitchFamily="34" charset="0"/>
              </a:rPr>
              <a:t>Výjimky pro zpracování podle čl. 9 a čl. 10 GDPR</a:t>
            </a:r>
          </a:p>
          <a:p>
            <a:pPr marL="0" indent="0">
              <a:buNone/>
            </a:pPr>
            <a:r>
              <a:rPr lang="cs-CZ" sz="1050" dirty="0">
                <a:latin typeface="Aptos" panose="020B0004020202020204" pitchFamily="34" charset="0"/>
              </a:rPr>
              <a:t>Zvláštní důvody pro předání mimo EU/EHS</a:t>
            </a:r>
          </a:p>
          <a:p>
            <a:pPr marL="0" indent="0">
              <a:buNone/>
            </a:pPr>
            <a:endParaRPr lang="cs-CZ" sz="1050" dirty="0">
              <a:latin typeface="Aptos" panose="020B0004020202020204" pitchFamily="34" charset="0"/>
            </a:endParaRPr>
          </a:p>
          <a:p>
            <a:pPr marL="0" indent="0">
              <a:buNone/>
            </a:pPr>
            <a:r>
              <a:rPr lang="cs-CZ" sz="1050" dirty="0">
                <a:latin typeface="Aptos" panose="020B0004020202020204" pitchFamily="34" charset="0"/>
              </a:rPr>
              <a:t>Čl. 6 odst. 2 GDPR: Členské státy mohou zachovat nebo zavést konkrétnější ustanovení, aby přizpůsobily používání pravidel tohoto nařízení ohledně zpracování ke splnění odst. 1 písm. c) a e) tím, že přesněji určí konkrétní požadavky na zpracování a jiná opatření k zajištění zákonného a spravedlivého zpracování, a to i u jiných zvláštních situací, při nichž dochází ke zpracování, jak stanoví kapitola IX.</a:t>
            </a:r>
          </a:p>
          <a:p>
            <a:pPr marL="0" indent="0">
              <a:buNone/>
            </a:pPr>
            <a:endParaRPr lang="cs-CZ" sz="1050" dirty="0">
              <a:latin typeface="Aptos" panose="020B0004020202020204" pitchFamily="34" charset="0"/>
            </a:endParaRPr>
          </a:p>
          <a:p>
            <a:pPr marL="0" indent="0">
              <a:buNone/>
            </a:pPr>
            <a:r>
              <a:rPr lang="cs-CZ" sz="1050" b="1" dirty="0">
                <a:latin typeface="Aptos" panose="020B0004020202020204" pitchFamily="34" charset="0"/>
              </a:rPr>
              <a:t>SDEU: </a:t>
            </a:r>
            <a:r>
              <a:rPr lang="cs-CZ" sz="1050" dirty="0">
                <a:latin typeface="Aptos" panose="020B0004020202020204" pitchFamily="34" charset="0"/>
              </a:rPr>
              <a:t>Spojené věci C-468/10 a C-469/10, </a:t>
            </a:r>
            <a:r>
              <a:rPr lang="cs-CZ" sz="1050" dirty="0" err="1">
                <a:latin typeface="Aptos" panose="020B0004020202020204" pitchFamily="34" charset="0"/>
              </a:rPr>
              <a:t>Asociación</a:t>
            </a:r>
            <a:r>
              <a:rPr lang="cs-CZ" sz="1050" dirty="0">
                <a:latin typeface="Aptos" panose="020B0004020202020204" pitchFamily="34" charset="0"/>
              </a:rPr>
              <a:t> </a:t>
            </a:r>
            <a:r>
              <a:rPr lang="cs-CZ" sz="1050" dirty="0" err="1">
                <a:latin typeface="Aptos" panose="020B0004020202020204" pitchFamily="34" charset="0"/>
              </a:rPr>
              <a:t>Nacional</a:t>
            </a:r>
            <a:r>
              <a:rPr lang="cs-CZ" sz="1050" dirty="0">
                <a:latin typeface="Aptos" panose="020B0004020202020204" pitchFamily="34" charset="0"/>
              </a:rPr>
              <a:t> de </a:t>
            </a:r>
            <a:r>
              <a:rPr lang="cs-CZ" sz="1050" dirty="0" err="1">
                <a:latin typeface="Aptos" panose="020B0004020202020204" pitchFamily="34" charset="0"/>
              </a:rPr>
              <a:t>Establecimientos</a:t>
            </a:r>
            <a:r>
              <a:rPr lang="cs-CZ" sz="1050" dirty="0">
                <a:latin typeface="Aptos" panose="020B0004020202020204" pitchFamily="34" charset="0"/>
              </a:rPr>
              <a:t> </a:t>
            </a:r>
            <a:r>
              <a:rPr lang="cs-CZ" sz="1050" dirty="0" err="1">
                <a:latin typeface="Aptos" panose="020B0004020202020204" pitchFamily="34" charset="0"/>
              </a:rPr>
              <a:t>Financieros</a:t>
            </a:r>
            <a:r>
              <a:rPr lang="cs-CZ" sz="1050" dirty="0">
                <a:latin typeface="Aptos" panose="020B0004020202020204" pitchFamily="34" charset="0"/>
              </a:rPr>
              <a:t> de </a:t>
            </a:r>
            <a:r>
              <a:rPr lang="cs-CZ" sz="1050" dirty="0" err="1">
                <a:latin typeface="Aptos" panose="020B0004020202020204" pitchFamily="34" charset="0"/>
              </a:rPr>
              <a:t>Crédito</a:t>
            </a:r>
            <a:r>
              <a:rPr lang="cs-CZ" sz="1050" dirty="0">
                <a:latin typeface="Aptos" panose="020B0004020202020204" pitchFamily="34" charset="0"/>
              </a:rPr>
              <a:t> (ASNEF) a </a:t>
            </a:r>
            <a:r>
              <a:rPr lang="cs-CZ" sz="1050" dirty="0" err="1">
                <a:latin typeface="Aptos" panose="020B0004020202020204" pitchFamily="34" charset="0"/>
              </a:rPr>
              <a:t>Federación</a:t>
            </a:r>
            <a:r>
              <a:rPr lang="cs-CZ" sz="1050" dirty="0">
                <a:latin typeface="Aptos" panose="020B0004020202020204" pitchFamily="34" charset="0"/>
              </a:rPr>
              <a:t> de </a:t>
            </a:r>
            <a:r>
              <a:rPr lang="cs-CZ" sz="1050" dirty="0" err="1">
                <a:latin typeface="Aptos" panose="020B0004020202020204" pitchFamily="34" charset="0"/>
              </a:rPr>
              <a:t>Comercio</a:t>
            </a:r>
            <a:r>
              <a:rPr lang="cs-CZ" sz="1050" dirty="0">
                <a:latin typeface="Aptos" panose="020B0004020202020204" pitchFamily="34" charset="0"/>
              </a:rPr>
              <a:t> </a:t>
            </a:r>
            <a:r>
              <a:rPr lang="cs-CZ" sz="1050" dirty="0" err="1">
                <a:latin typeface="Aptos" panose="020B0004020202020204" pitchFamily="34" charset="0"/>
              </a:rPr>
              <a:t>Electrónico</a:t>
            </a:r>
            <a:r>
              <a:rPr lang="cs-CZ" sz="1050" dirty="0">
                <a:latin typeface="Aptos" panose="020B0004020202020204" pitchFamily="34" charset="0"/>
              </a:rPr>
              <a:t> y Marketing </a:t>
            </a:r>
            <a:r>
              <a:rPr lang="cs-CZ" sz="1050" dirty="0" err="1">
                <a:latin typeface="Aptos" panose="020B0004020202020204" pitchFamily="34" charset="0"/>
              </a:rPr>
              <a:t>Directo</a:t>
            </a:r>
            <a:r>
              <a:rPr lang="cs-CZ" sz="1050" dirty="0">
                <a:latin typeface="Aptos" panose="020B0004020202020204" pitchFamily="34" charset="0"/>
              </a:rPr>
              <a:t> (FECEMD): GDPR (směrnice) stanoví taxativní a omezující výčet případů, v nichž lze zpracování osobních údajů považovat za zákonné. Z toho vyplývá, že členské státy nemohou doplnit nové zásady pro oprávněné zpracování osobních údajů  ani upravovat další požadavky, které by pozměnily dosah některé ze zásad zakotvených v tomto článku. </a:t>
            </a:r>
            <a:br>
              <a:rPr lang="cs-CZ" sz="1050" dirty="0">
                <a:latin typeface="Aptos" panose="020B0004020202020204" pitchFamily="34" charset="0"/>
              </a:rPr>
            </a:br>
            <a:br>
              <a:rPr lang="cs-CZ" sz="1050" dirty="0">
                <a:latin typeface="Aptos" panose="020B0004020202020204" pitchFamily="34" charset="0"/>
              </a:rPr>
            </a:br>
            <a:r>
              <a:rPr lang="cs-CZ" sz="1050" dirty="0">
                <a:latin typeface="Aptos" panose="020B0004020202020204" pitchFamily="34" charset="0"/>
              </a:rPr>
              <a:t>C-26/22 a C/64/22, SCHUFA Holding – Zveřejňování informací z insolvenčního rejstříku</a:t>
            </a:r>
          </a:p>
          <a:p>
            <a:pPr marL="0" indent="0">
              <a:buNone/>
            </a:pPr>
            <a:r>
              <a:rPr lang="cs-CZ" sz="1050" dirty="0">
                <a:latin typeface="Aptos" panose="020B0004020202020204" pitchFamily="34" charset="0"/>
              </a:rPr>
              <a:t>Za oprávněný zájem lze v zásadě považovat širokou škálu zájmů. V projednávaném případě německý zákonodárce stanoví, že informace týkající se schválení oddlužení se v insolvenčním rejstříku uchovávají pouze po dobu šesti měsíců. Má tedy za to, že po uplynutí lhůty šesti měsíců převažují práva zájmy subjektu údajů nad právy a zájmy veřejnosti mít tyto informace k dispozici.</a:t>
            </a:r>
          </a:p>
          <a:p>
            <a:pPr marL="0" indent="0">
              <a:buNone/>
            </a:pPr>
            <a:r>
              <a:rPr lang="cs-CZ" sz="1050" dirty="0">
                <a:latin typeface="Aptos" panose="020B0004020202020204" pitchFamily="34" charset="0"/>
              </a:rPr>
              <a:t>C-621/22, </a:t>
            </a:r>
            <a:r>
              <a:rPr lang="cs-CZ" sz="1050" dirty="0" err="1">
                <a:latin typeface="Aptos" panose="020B0004020202020204" pitchFamily="34" charset="0"/>
              </a:rPr>
              <a:t>Nederlandse</a:t>
            </a:r>
            <a:r>
              <a:rPr lang="cs-CZ" sz="1050" dirty="0">
                <a:latin typeface="Aptos" panose="020B0004020202020204" pitchFamily="34" charset="0"/>
              </a:rPr>
              <a:t> </a:t>
            </a:r>
            <a:r>
              <a:rPr lang="cs-CZ" sz="1050" dirty="0" err="1">
                <a:latin typeface="Aptos" panose="020B0004020202020204" pitchFamily="34" charset="0"/>
              </a:rPr>
              <a:t>Lawn</a:t>
            </a:r>
            <a:r>
              <a:rPr lang="cs-CZ" sz="1050" dirty="0">
                <a:latin typeface="Aptos" panose="020B0004020202020204" pitchFamily="34" charset="0"/>
              </a:rPr>
              <a:t> </a:t>
            </a:r>
            <a:r>
              <a:rPr lang="cs-CZ" sz="1050" dirty="0" err="1">
                <a:latin typeface="Aptos" panose="020B0004020202020204" pitchFamily="34" charset="0"/>
              </a:rPr>
              <a:t>Tennisbond</a:t>
            </a:r>
            <a:r>
              <a:rPr lang="cs-CZ" sz="1050" dirty="0">
                <a:latin typeface="Aptos" panose="020B0004020202020204" pitchFamily="34" charset="0"/>
              </a:rPr>
              <a:t> – Nemusí se jednat jen o zájmy stanovené zákonem.</a:t>
            </a:r>
            <a:br>
              <a:rPr lang="cs-CZ" sz="1050" dirty="0">
                <a:latin typeface="Aptos" panose="020B0004020202020204" pitchFamily="34" charset="0"/>
              </a:rPr>
            </a:br>
            <a:br>
              <a:rPr lang="cs-CZ" sz="1050" dirty="0">
                <a:latin typeface="Aptos" panose="020B0004020202020204" pitchFamily="34" charset="0"/>
              </a:rPr>
            </a:br>
            <a:r>
              <a:rPr lang="cs-CZ" sz="1050" b="1" dirty="0">
                <a:latin typeface="Aptos" panose="020B0004020202020204" pitchFamily="34" charset="0"/>
              </a:rPr>
              <a:t>Česká právní úprava:</a:t>
            </a:r>
            <a:br>
              <a:rPr lang="cs-CZ" sz="1050" dirty="0">
                <a:latin typeface="Aptos" panose="020B0004020202020204" pitchFamily="34" charset="0"/>
              </a:rPr>
            </a:br>
            <a:r>
              <a:rPr lang="cs-CZ" sz="1050" dirty="0">
                <a:latin typeface="Aptos" panose="020B0004020202020204" pitchFamily="34" charset="0"/>
              </a:rPr>
              <a:t>§ 5 zákona č. 110/2019 Sb.: Oprávnění ke zpracování osobních údajů při plnění právní povinnosti nebo výkonu působnosti Správce je oprávněn zpracovávat osobní údaje, pokud je to nezbytné pro splnění </a:t>
            </a:r>
            <a:br>
              <a:rPr lang="cs-CZ" sz="1050" dirty="0">
                <a:latin typeface="Aptos" panose="020B0004020202020204" pitchFamily="34" charset="0"/>
              </a:rPr>
            </a:br>
            <a:r>
              <a:rPr lang="cs-CZ" sz="1050" dirty="0">
                <a:latin typeface="Aptos" panose="020B0004020202020204" pitchFamily="34" charset="0"/>
              </a:rPr>
              <a:t>a) povinnosti, která je správci uložena právním předpisem, nebo </a:t>
            </a:r>
            <a:br>
              <a:rPr lang="cs-CZ" sz="1050" dirty="0">
                <a:latin typeface="Aptos" panose="020B0004020202020204" pitchFamily="34" charset="0"/>
              </a:rPr>
            </a:br>
            <a:r>
              <a:rPr lang="cs-CZ" sz="1050" dirty="0">
                <a:latin typeface="Aptos" panose="020B0004020202020204" pitchFamily="34" charset="0"/>
              </a:rPr>
              <a:t>b) úkolu prováděného ve veřejném zájmu nebo při výkonu veřejné moci, kterým je správce pověřen.</a:t>
            </a: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38</a:t>
            </a:fld>
            <a:endParaRPr lang="en-US"/>
          </a:p>
        </p:txBody>
      </p:sp>
    </p:spTree>
    <p:extLst>
      <p:ext uri="{BB962C8B-B14F-4D97-AF65-F5344CB8AC3E}">
        <p14:creationId xmlns:p14="http://schemas.microsoft.com/office/powerpoint/2010/main" val="103860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A27B-8B8E-6B8A-610B-BE1460F8885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278C87B-E83D-15FB-F2CC-40988CEA6DD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4B63008-42A5-7305-5808-8A5A527572D0}"/>
              </a:ext>
            </a:extLst>
          </p:cNvPr>
          <p:cNvSpPr>
            <a:spLocks noGrp="1"/>
          </p:cNvSpPr>
          <p:nvPr>
            <p:ph type="body" idx="1"/>
          </p:nvPr>
        </p:nvSpPr>
        <p:spPr/>
        <p:txBody>
          <a:bodyPr/>
          <a:lstStyle/>
          <a:p>
            <a:r>
              <a:rPr lang="cs-CZ" dirty="0"/>
              <a:t>Další faktory, které vstupují do expoziční analýzy, jsou:</a:t>
            </a:r>
          </a:p>
          <a:p>
            <a:r>
              <a:rPr lang="cs-CZ" dirty="0"/>
              <a:t>&gt; Oborová regulace</a:t>
            </a:r>
          </a:p>
          <a:p>
            <a:r>
              <a:rPr lang="cs-CZ" dirty="0"/>
              <a:t>&gt; Technická regulace</a:t>
            </a:r>
          </a:p>
          <a:p>
            <a:r>
              <a:rPr lang="cs-CZ" dirty="0"/>
              <a:t>&gt; </a:t>
            </a:r>
            <a:r>
              <a:rPr lang="cs-CZ" dirty="0" err="1"/>
              <a:t>Corporate</a:t>
            </a:r>
            <a:r>
              <a:rPr lang="cs-CZ" dirty="0"/>
              <a:t> </a:t>
            </a:r>
            <a:r>
              <a:rPr lang="cs-CZ" dirty="0" err="1"/>
              <a:t>Governance</a:t>
            </a:r>
            <a:r>
              <a:rPr lang="cs-CZ" dirty="0"/>
              <a:t> &amp; Compliance</a:t>
            </a:r>
          </a:p>
          <a:p>
            <a:r>
              <a:rPr lang="cs-CZ" dirty="0"/>
              <a:t>&gt; Specifické průřezové regulace (AML / KYC / WB)</a:t>
            </a:r>
          </a:p>
        </p:txBody>
      </p:sp>
      <p:sp>
        <p:nvSpPr>
          <p:cNvPr id="5" name="Zástupný symbol pro datum 4">
            <a:extLst>
              <a:ext uri="{FF2B5EF4-FFF2-40B4-BE49-F238E27FC236}">
                <a16:creationId xmlns:a16="http://schemas.microsoft.com/office/drawing/2014/main" id="{378C7DD7-E40B-135A-9957-655041CAD997}"/>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B6C19011-500A-CED1-3EC8-334ADF140D4F}"/>
              </a:ext>
            </a:extLst>
          </p:cNvPr>
          <p:cNvSpPr>
            <a:spLocks noGrp="1"/>
          </p:cNvSpPr>
          <p:nvPr>
            <p:ph type="ftr" sz="quarter" idx="4"/>
          </p:nvPr>
        </p:nvSpPr>
        <p:spPr/>
        <p:txBody>
          <a:bodyPr/>
          <a:lstStyle/>
          <a:p>
            <a:r>
              <a:rPr lang="en-US"/>
              <a:t>Česká advokátní komora | Jindřich Kalíšek</a:t>
            </a:r>
          </a:p>
        </p:txBody>
      </p:sp>
      <p:sp>
        <p:nvSpPr>
          <p:cNvPr id="7" name="Zástupný symbol pro číslo snímku 6">
            <a:extLst>
              <a:ext uri="{FF2B5EF4-FFF2-40B4-BE49-F238E27FC236}">
                <a16:creationId xmlns:a16="http://schemas.microsoft.com/office/drawing/2014/main" id="{9C119278-1051-FD0A-B474-0565C90E83C9}"/>
              </a:ext>
            </a:extLst>
          </p:cNvPr>
          <p:cNvSpPr>
            <a:spLocks noGrp="1"/>
          </p:cNvSpPr>
          <p:nvPr>
            <p:ph type="sldNum" sz="quarter" idx="5"/>
          </p:nvPr>
        </p:nvSpPr>
        <p:spPr/>
        <p:txBody>
          <a:bodyPr/>
          <a:lstStyle/>
          <a:p>
            <a:fld id="{02AD3085-79E2-AA4B-8198-D8F3F6B60D48}" type="slidenum">
              <a:rPr lang="en-US" smtClean="0"/>
              <a:t>8</a:t>
            </a:fld>
            <a:endParaRPr lang="en-US"/>
          </a:p>
        </p:txBody>
      </p:sp>
    </p:spTree>
    <p:extLst>
      <p:ext uri="{BB962C8B-B14F-4D97-AF65-F5344CB8AC3E}">
        <p14:creationId xmlns:p14="http://schemas.microsoft.com/office/powerpoint/2010/main" val="141412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46</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275040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000" dirty="0"/>
              <a:t>Stručný popisný dokument</a:t>
            </a:r>
          </a:p>
          <a:p>
            <a:pPr marL="171450" indent="-171450">
              <a:buFont typeface="Arial" panose="020B0604020202020204" pitchFamily="34" charset="0"/>
              <a:buChar char="•"/>
            </a:pPr>
            <a:r>
              <a:rPr lang="cs-CZ" sz="1000" dirty="0"/>
              <a:t>Analýza stávajícího stavu (před implementací opatření)</a:t>
            </a:r>
          </a:p>
          <a:p>
            <a:pPr marL="171450" indent="-171450">
              <a:buFont typeface="Arial" panose="020B0604020202020204" pitchFamily="34" charset="0"/>
              <a:buChar char="•"/>
            </a:pPr>
            <a:r>
              <a:rPr lang="cs-CZ" sz="1000" dirty="0"/>
              <a:t>Popis budoucího stavu (cílového, po implementaci opatření)</a:t>
            </a:r>
          </a:p>
          <a:p>
            <a:endParaRPr lang="cs-CZ" sz="100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47</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3997703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48</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3151107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49</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3939248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50</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2999902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51</a:t>
            </a:fld>
            <a:endParaRPr lang="en-US"/>
          </a:p>
        </p:txBody>
      </p:sp>
    </p:spTree>
    <p:extLst>
      <p:ext uri="{BB962C8B-B14F-4D97-AF65-F5344CB8AC3E}">
        <p14:creationId xmlns:p14="http://schemas.microsoft.com/office/powerpoint/2010/main" val="1943111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52</a:t>
            </a:fld>
            <a:endParaRPr lang="en-US"/>
          </a:p>
        </p:txBody>
      </p:sp>
    </p:spTree>
    <p:extLst>
      <p:ext uri="{BB962C8B-B14F-4D97-AF65-F5344CB8AC3E}">
        <p14:creationId xmlns:p14="http://schemas.microsoft.com/office/powerpoint/2010/main" val="160063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050" b="0" kern="1200" dirty="0">
                <a:solidFill>
                  <a:schemeClr val="tx1"/>
                </a:solidFill>
                <a:effectLst/>
                <a:latin typeface="Aptos" panose="020B0004020202020204" pitchFamily="34" charset="0"/>
                <a:ea typeface="+mn-ea"/>
                <a:cs typeface="+mn-cs"/>
              </a:rPr>
              <a:t>Právo být zapomenut není úplnou novinkou, již dříve bylo dovozeno soudními rozhodnutími v precedenčních případech – srov. např. rozsudek Soudního dvora Evropské Unie ze dne 13. května 2014 ve věci </a:t>
            </a:r>
            <a:r>
              <a:rPr lang="cs-CZ" sz="1050" b="0" i="1" kern="1200" dirty="0">
                <a:solidFill>
                  <a:schemeClr val="tx1"/>
                </a:solidFill>
                <a:effectLst/>
                <a:latin typeface="Aptos" panose="020B0004020202020204" pitchFamily="34" charset="0"/>
                <a:ea typeface="+mn-ea"/>
                <a:cs typeface="+mn-cs"/>
              </a:rPr>
              <a:t>C 131/12 Google </a:t>
            </a:r>
            <a:r>
              <a:rPr lang="cs-CZ" sz="1050" b="0" i="1" kern="1200" dirty="0" err="1">
                <a:solidFill>
                  <a:schemeClr val="tx1"/>
                </a:solidFill>
                <a:effectLst/>
                <a:latin typeface="Aptos" panose="020B0004020202020204" pitchFamily="34" charset="0"/>
                <a:ea typeface="+mn-ea"/>
                <a:cs typeface="+mn-cs"/>
              </a:rPr>
              <a:t>Spain</a:t>
            </a:r>
            <a:r>
              <a:rPr lang="cs-CZ" sz="1050" b="0" i="1" kern="1200" dirty="0">
                <a:solidFill>
                  <a:schemeClr val="tx1"/>
                </a:solidFill>
                <a:effectLst/>
                <a:latin typeface="Aptos" panose="020B0004020202020204" pitchFamily="34" charset="0"/>
                <a:ea typeface="+mn-ea"/>
                <a:cs typeface="+mn-cs"/>
              </a:rPr>
              <a:t> SL, Google Inc. proti </a:t>
            </a:r>
            <a:r>
              <a:rPr lang="cs-CZ" sz="1050" b="0" i="1" kern="1200" dirty="0" err="1">
                <a:solidFill>
                  <a:schemeClr val="tx1"/>
                </a:solidFill>
                <a:effectLst/>
                <a:latin typeface="Aptos" panose="020B0004020202020204" pitchFamily="34" charset="0"/>
                <a:ea typeface="+mn-ea"/>
                <a:cs typeface="+mn-cs"/>
              </a:rPr>
              <a:t>Agencia</a:t>
            </a:r>
            <a:r>
              <a:rPr lang="cs-CZ" sz="1050" b="0" i="1" kern="1200" dirty="0">
                <a:solidFill>
                  <a:schemeClr val="tx1"/>
                </a:solidFill>
                <a:effectLst/>
                <a:latin typeface="Aptos" panose="020B0004020202020204" pitchFamily="34" charset="0"/>
                <a:ea typeface="+mn-ea"/>
                <a:cs typeface="+mn-cs"/>
              </a:rPr>
              <a:t> </a:t>
            </a:r>
            <a:r>
              <a:rPr lang="cs-CZ" sz="1050" b="0" i="1" kern="1200" dirty="0" err="1">
                <a:solidFill>
                  <a:schemeClr val="tx1"/>
                </a:solidFill>
                <a:effectLst/>
                <a:latin typeface="Aptos" panose="020B0004020202020204" pitchFamily="34" charset="0"/>
                <a:ea typeface="+mn-ea"/>
                <a:cs typeface="+mn-cs"/>
              </a:rPr>
              <a:t>Española</a:t>
            </a:r>
            <a:r>
              <a:rPr lang="cs-CZ" sz="1050" b="0" i="1" kern="1200" dirty="0">
                <a:solidFill>
                  <a:schemeClr val="tx1"/>
                </a:solidFill>
                <a:effectLst/>
                <a:latin typeface="Aptos" panose="020B0004020202020204" pitchFamily="34" charset="0"/>
                <a:ea typeface="+mn-ea"/>
                <a:cs typeface="+mn-cs"/>
              </a:rPr>
              <a:t> de </a:t>
            </a:r>
            <a:r>
              <a:rPr lang="cs-CZ" sz="1050" b="0" i="1" kern="1200" dirty="0" err="1">
                <a:solidFill>
                  <a:schemeClr val="tx1"/>
                </a:solidFill>
                <a:effectLst/>
                <a:latin typeface="Aptos" panose="020B0004020202020204" pitchFamily="34" charset="0"/>
                <a:ea typeface="+mn-ea"/>
                <a:cs typeface="+mn-cs"/>
              </a:rPr>
              <a:t>Protección</a:t>
            </a:r>
            <a:r>
              <a:rPr lang="cs-CZ" sz="1050" b="0" i="1" kern="1200" dirty="0">
                <a:solidFill>
                  <a:schemeClr val="tx1"/>
                </a:solidFill>
                <a:effectLst/>
                <a:latin typeface="Aptos" panose="020B0004020202020204" pitchFamily="34" charset="0"/>
                <a:ea typeface="+mn-ea"/>
                <a:cs typeface="+mn-cs"/>
              </a:rPr>
              <a:t> de </a:t>
            </a:r>
            <a:r>
              <a:rPr lang="cs-CZ" sz="1050" b="0" i="1" kern="1200" dirty="0" err="1">
                <a:solidFill>
                  <a:schemeClr val="tx1"/>
                </a:solidFill>
                <a:effectLst/>
                <a:latin typeface="Aptos" panose="020B0004020202020204" pitchFamily="34" charset="0"/>
                <a:ea typeface="+mn-ea"/>
                <a:cs typeface="+mn-cs"/>
              </a:rPr>
              <a:t>Datos</a:t>
            </a:r>
            <a:r>
              <a:rPr lang="cs-CZ" sz="1050" b="0" i="1" kern="1200" dirty="0">
                <a:solidFill>
                  <a:schemeClr val="tx1"/>
                </a:solidFill>
                <a:effectLst/>
                <a:latin typeface="Aptos" panose="020B0004020202020204" pitchFamily="34" charset="0"/>
                <a:ea typeface="+mn-ea"/>
                <a:cs typeface="+mn-cs"/>
              </a:rPr>
              <a:t> (AEPD), Mario </a:t>
            </a:r>
            <a:r>
              <a:rPr lang="cs-CZ" sz="1050" b="0" i="1" kern="1200" dirty="0" err="1">
                <a:solidFill>
                  <a:schemeClr val="tx1"/>
                </a:solidFill>
                <a:effectLst/>
                <a:latin typeface="Aptos" panose="020B0004020202020204" pitchFamily="34" charset="0"/>
                <a:ea typeface="+mn-ea"/>
                <a:cs typeface="+mn-cs"/>
              </a:rPr>
              <a:t>Costeja</a:t>
            </a:r>
            <a:r>
              <a:rPr lang="cs-CZ" sz="1050" b="0" i="1" kern="1200" dirty="0">
                <a:solidFill>
                  <a:schemeClr val="tx1"/>
                </a:solidFill>
                <a:effectLst/>
                <a:latin typeface="Aptos" panose="020B0004020202020204" pitchFamily="34" charset="0"/>
                <a:ea typeface="+mn-ea"/>
                <a:cs typeface="+mn-cs"/>
              </a:rPr>
              <a:t> </a:t>
            </a:r>
            <a:r>
              <a:rPr lang="cs-CZ" sz="1050" b="0" i="1" kern="1200" dirty="0" err="1">
                <a:solidFill>
                  <a:schemeClr val="tx1"/>
                </a:solidFill>
                <a:effectLst/>
                <a:latin typeface="Aptos" panose="020B0004020202020204" pitchFamily="34" charset="0"/>
                <a:ea typeface="+mn-ea"/>
                <a:cs typeface="+mn-cs"/>
              </a:rPr>
              <a:t>González</a:t>
            </a:r>
            <a:r>
              <a:rPr lang="cs-CZ" sz="1050" b="0" kern="1200" dirty="0">
                <a:solidFill>
                  <a:schemeClr val="tx1"/>
                </a:solidFill>
                <a:effectLst/>
                <a:latin typeface="Aptos" panose="020B0004020202020204" pitchFamily="34" charset="0"/>
                <a:ea typeface="+mn-ea"/>
                <a:cs typeface="+mn-cs"/>
              </a:rPr>
              <a:t>.</a:t>
            </a: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56</a:t>
            </a:fld>
            <a:endParaRPr lang="en-US"/>
          </a:p>
        </p:txBody>
      </p:sp>
    </p:spTree>
    <p:extLst>
      <p:ext uri="{BB962C8B-B14F-4D97-AF65-F5344CB8AC3E}">
        <p14:creationId xmlns:p14="http://schemas.microsoft.com/office/powerpoint/2010/main" val="1888888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58</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2959126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59</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108671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6D95D-4C3B-322E-8AEF-29722A6A80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2E7C9BD-9353-2D5C-3958-C5F52995FAC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3D6979D-C897-EDE4-0E2E-9E6A9BAFE558}"/>
              </a:ext>
            </a:extLst>
          </p:cNvPr>
          <p:cNvSpPr>
            <a:spLocks noGrp="1"/>
          </p:cNvSpPr>
          <p:nvPr>
            <p:ph type="body" idx="1"/>
          </p:nvPr>
        </p:nvSpPr>
        <p:spPr/>
        <p:txBody>
          <a:bodyPr/>
          <a:lstStyle/>
          <a:p>
            <a:r>
              <a:rPr lang="cs-CZ" dirty="0"/>
              <a:t>Další faktory, které vstupují do expoziční analýzy, jsou:</a:t>
            </a:r>
          </a:p>
          <a:p>
            <a:r>
              <a:rPr lang="cs-CZ" dirty="0"/>
              <a:t>&gt; Oborová regulace</a:t>
            </a:r>
          </a:p>
          <a:p>
            <a:r>
              <a:rPr lang="cs-CZ" dirty="0"/>
              <a:t>&gt; Technická regulace</a:t>
            </a:r>
          </a:p>
          <a:p>
            <a:r>
              <a:rPr lang="cs-CZ" dirty="0"/>
              <a:t>&gt; </a:t>
            </a:r>
            <a:r>
              <a:rPr lang="cs-CZ" dirty="0" err="1"/>
              <a:t>Corporate</a:t>
            </a:r>
            <a:r>
              <a:rPr lang="cs-CZ" dirty="0"/>
              <a:t> </a:t>
            </a:r>
            <a:r>
              <a:rPr lang="cs-CZ" dirty="0" err="1"/>
              <a:t>Governance</a:t>
            </a:r>
            <a:r>
              <a:rPr lang="cs-CZ" dirty="0"/>
              <a:t> &amp; Compliance</a:t>
            </a:r>
          </a:p>
          <a:p>
            <a:r>
              <a:rPr lang="cs-CZ" dirty="0"/>
              <a:t>&gt; Specifické průřezové regulace (AML / KYC / WB)</a:t>
            </a:r>
          </a:p>
        </p:txBody>
      </p:sp>
      <p:sp>
        <p:nvSpPr>
          <p:cNvPr id="5" name="Zástupný symbol pro datum 4">
            <a:extLst>
              <a:ext uri="{FF2B5EF4-FFF2-40B4-BE49-F238E27FC236}">
                <a16:creationId xmlns:a16="http://schemas.microsoft.com/office/drawing/2014/main" id="{64AED9AA-5311-D1B7-6239-0594FF9D190A}"/>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B282563A-3307-64F9-EC7D-F6EF4456F80F}"/>
              </a:ext>
            </a:extLst>
          </p:cNvPr>
          <p:cNvSpPr>
            <a:spLocks noGrp="1"/>
          </p:cNvSpPr>
          <p:nvPr>
            <p:ph type="ftr" sz="quarter" idx="4"/>
          </p:nvPr>
        </p:nvSpPr>
        <p:spPr/>
        <p:txBody>
          <a:bodyPr/>
          <a:lstStyle/>
          <a:p>
            <a:r>
              <a:rPr lang="en-US"/>
              <a:t>Česká advokátní komora | Jindřich Kalíšek</a:t>
            </a:r>
          </a:p>
        </p:txBody>
      </p:sp>
      <p:sp>
        <p:nvSpPr>
          <p:cNvPr id="7" name="Zástupný symbol pro číslo snímku 6">
            <a:extLst>
              <a:ext uri="{FF2B5EF4-FFF2-40B4-BE49-F238E27FC236}">
                <a16:creationId xmlns:a16="http://schemas.microsoft.com/office/drawing/2014/main" id="{05140963-65C9-5240-A6B7-516CF9B0FC4C}"/>
              </a:ext>
            </a:extLst>
          </p:cNvPr>
          <p:cNvSpPr>
            <a:spLocks noGrp="1"/>
          </p:cNvSpPr>
          <p:nvPr>
            <p:ph type="sldNum" sz="quarter" idx="5"/>
          </p:nvPr>
        </p:nvSpPr>
        <p:spPr/>
        <p:txBody>
          <a:bodyPr/>
          <a:lstStyle/>
          <a:p>
            <a:fld id="{02AD3085-79E2-AA4B-8198-D8F3F6B60D48}" type="slidenum">
              <a:rPr lang="en-US" smtClean="0"/>
              <a:t>9</a:t>
            </a:fld>
            <a:endParaRPr lang="en-US"/>
          </a:p>
        </p:txBody>
      </p:sp>
    </p:spTree>
    <p:extLst>
      <p:ext uri="{BB962C8B-B14F-4D97-AF65-F5344CB8AC3E}">
        <p14:creationId xmlns:p14="http://schemas.microsoft.com/office/powerpoint/2010/main" val="697360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60</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3260096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l-PL" dirty="0"/>
              <a:t>Odpověď „Ano“ na jakoukoli z těchto otázek ukazuje na to, že stojí za to provést (D)PIA:</a:t>
            </a:r>
          </a:p>
          <a:p>
            <a:pPr marL="171450" indent="-171450">
              <a:buFont typeface="Arial" panose="020B0604020202020204" pitchFamily="34" charset="0"/>
              <a:buChar char="•"/>
            </a:pPr>
            <a:r>
              <a:rPr lang="cs-CZ" dirty="0"/>
              <a:t>Zahrnuje projekt sběr nových informací o fyzických osobách?</a:t>
            </a:r>
          </a:p>
          <a:p>
            <a:pPr marL="171450" indent="-171450">
              <a:buFont typeface="Arial" panose="020B0604020202020204" pitchFamily="34" charset="0"/>
              <a:buChar char="•"/>
            </a:pPr>
            <a:r>
              <a:rPr lang="cs-CZ" dirty="0"/>
              <a:t>Budeme v rámci projektu motivovat lidi k tomu, aby nám sami sdělili nějaké své osobní údaje?</a:t>
            </a:r>
          </a:p>
          <a:p>
            <a:pPr marL="171450" indent="-171450">
              <a:buFont typeface="Arial" panose="020B0604020202020204" pitchFamily="34" charset="0"/>
              <a:buChar char="•"/>
            </a:pPr>
            <a:r>
              <a:rPr lang="cs-CZ" dirty="0"/>
              <a:t>Budou osobní údaje zpřístupněny nějaké interní či externí organizaci, která k nim dosud neměla rutinní přístup?</a:t>
            </a:r>
          </a:p>
          <a:p>
            <a:pPr marL="171450" indent="-171450">
              <a:buFont typeface="Arial" panose="020B0604020202020204" pitchFamily="34" charset="0"/>
              <a:buChar char="•"/>
            </a:pPr>
            <a:r>
              <a:rPr lang="cs-CZ" dirty="0"/>
              <a:t>Budou osobní údaje používány za novým účelem nebo způsobem, kterým dosud používány nebyly?</a:t>
            </a:r>
          </a:p>
          <a:p>
            <a:pPr marL="171450" indent="-171450">
              <a:buFont typeface="Arial" panose="020B0604020202020204" pitchFamily="34" charset="0"/>
              <a:buChar char="•"/>
            </a:pPr>
            <a:r>
              <a:rPr lang="cs-CZ" dirty="0"/>
              <a:t>Budeme v rámci projektu používat novou technologii, která může být vnímána jako dotěrnější z hlediska ochrany soukromí? (např. biometrie, rozpoznávání tváří, hlasu, …)</a:t>
            </a:r>
          </a:p>
          <a:p>
            <a:pPr marL="171450" indent="-171450">
              <a:buFont typeface="Arial" panose="020B0604020202020204" pitchFamily="34" charset="0"/>
              <a:buChar char="•"/>
            </a:pPr>
            <a:r>
              <a:rPr lang="cs-CZ" dirty="0"/>
              <a:t>Bude výsledkem projektu přijímání rozhodnutí, která mohou mít na jednotlivce významný dopad?</a:t>
            </a:r>
          </a:p>
          <a:p>
            <a:pPr marL="171450" indent="-171450">
              <a:buFont typeface="Arial" panose="020B0604020202020204" pitchFamily="34" charset="0"/>
              <a:buChar char="•"/>
            </a:pPr>
            <a:r>
              <a:rPr lang="cs-CZ" dirty="0"/>
              <a:t>Mohou některé typy informací o jednotlivcích pravděpodobně vyvolat obavy? (např. o zdravotním stavu nebo cokoli jiného vnímaného jako věc soukromí)</a:t>
            </a:r>
          </a:p>
          <a:p>
            <a:pPr marL="171450" indent="-171450">
              <a:buFont typeface="Arial" panose="020B0604020202020204" pitchFamily="34" charset="0"/>
              <a:buChar char="•"/>
            </a:pPr>
            <a:r>
              <a:rPr lang="cs-CZ" dirty="0"/>
              <a:t>Bude projekt vyžadovat, abychom jednotlivce kontaktovali způsobem, který může být vnímám jako obtěžující?</a:t>
            </a:r>
          </a:p>
        </p:txBody>
      </p:sp>
      <p:sp>
        <p:nvSpPr>
          <p:cNvPr id="4" name="Zástupný symbol pro datum 3"/>
          <p:cNvSpPr>
            <a:spLocks noGrp="1"/>
          </p:cNvSpPr>
          <p:nvPr>
            <p:ph type="dt" idx="1"/>
          </p:nvPr>
        </p:nvSpPr>
        <p:spPr/>
        <p:txBody>
          <a:bodyPr/>
          <a:lstStyle/>
          <a:p>
            <a:r>
              <a:rPr lang="cs-CZ"/>
              <a:t>5. 11. 2025</a:t>
            </a:r>
            <a:endParaRPr lang="en-US"/>
          </a:p>
        </p:txBody>
      </p:sp>
      <p:sp>
        <p:nvSpPr>
          <p:cNvPr id="5" name="Zástupný symbol pro zápatí 4"/>
          <p:cNvSpPr>
            <a:spLocks noGrp="1"/>
          </p:cNvSpPr>
          <p:nvPr>
            <p:ph type="ftr" sz="quarter" idx="4"/>
          </p:nvPr>
        </p:nvSpPr>
        <p:spPr/>
        <p:txBody>
          <a:bodyPr/>
          <a:lstStyle/>
          <a:p>
            <a:r>
              <a:rPr lang="pl-PL"/>
              <a:t>Česká advokátní komora | Jindřich Kalíšek</a:t>
            </a:r>
            <a:endParaRPr lang="en-US"/>
          </a:p>
        </p:txBody>
      </p:sp>
      <p:sp>
        <p:nvSpPr>
          <p:cNvPr id="6" name="Zástupný symbol pro číslo snímku 5"/>
          <p:cNvSpPr>
            <a:spLocks noGrp="1"/>
          </p:cNvSpPr>
          <p:nvPr>
            <p:ph type="sldNum" sz="quarter" idx="5"/>
          </p:nvPr>
        </p:nvSpPr>
        <p:spPr/>
        <p:txBody>
          <a:bodyPr/>
          <a:lstStyle/>
          <a:p>
            <a:fld id="{02AD3085-79E2-AA4B-8198-D8F3F6B60D48}" type="slidenum">
              <a:rPr lang="en-US" smtClean="0"/>
              <a:t>61</a:t>
            </a:fld>
            <a:endParaRPr lang="en-US"/>
          </a:p>
        </p:txBody>
      </p:sp>
    </p:spTree>
    <p:extLst>
      <p:ext uri="{BB962C8B-B14F-4D97-AF65-F5344CB8AC3E}">
        <p14:creationId xmlns:p14="http://schemas.microsoft.com/office/powerpoint/2010/main" val="1505279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b="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62</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3253292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b="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63</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491809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b="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64</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533092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b="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65</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1057482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b="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66</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2905021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Dobrovolně ustavená pozice „Konzultanta ochrany OÚ“</a:t>
            </a:r>
          </a:p>
          <a:p>
            <a:pPr marL="171450" indent="-171450">
              <a:buFont typeface="Arial" panose="020B0604020202020204" pitchFamily="34" charset="0"/>
              <a:buChar char="•"/>
            </a:pPr>
            <a:r>
              <a:rPr lang="cs-CZ" dirty="0"/>
              <a:t>Jasné a srozumitelné postavení </a:t>
            </a:r>
            <a:r>
              <a:rPr lang="cs-CZ" dirty="0">
                <a:sym typeface="Wingdings" panose="05000000000000000000" pitchFamily="2" charset="2"/>
              </a:rPr>
              <a:t></a:t>
            </a:r>
            <a:r>
              <a:rPr lang="cs-CZ" dirty="0"/>
              <a:t> Sdělení subjektům, že není pověřencem</a:t>
            </a:r>
          </a:p>
          <a:p>
            <a:endParaRPr lang="cs-CZ" dirty="0"/>
          </a:p>
          <a:p>
            <a:r>
              <a:rPr lang="cs-CZ" dirty="0"/>
              <a:t>Interní analýza k posouzení povinného jmenování DPO</a:t>
            </a:r>
          </a:p>
          <a:p>
            <a:pPr marL="171450" indent="-171450">
              <a:buFont typeface="Arial" panose="020B0604020202020204" pitchFamily="34" charset="0"/>
              <a:buChar char="•"/>
            </a:pPr>
            <a:r>
              <a:rPr lang="cs-CZ" dirty="0"/>
              <a:t>Součástí dokumentace pořízené podle zásady odpovědnosti</a:t>
            </a:r>
          </a:p>
          <a:p>
            <a:endParaRPr lang="cs-CZ" dirty="0"/>
          </a:p>
        </p:txBody>
      </p:sp>
      <p:sp>
        <p:nvSpPr>
          <p:cNvPr id="4" name="Zástupný symbol pro datum 3"/>
          <p:cNvSpPr>
            <a:spLocks noGrp="1"/>
          </p:cNvSpPr>
          <p:nvPr>
            <p:ph type="dt" idx="1"/>
          </p:nvPr>
        </p:nvSpPr>
        <p:spPr/>
        <p:txBody>
          <a:bodyPr/>
          <a:lstStyle/>
          <a:p>
            <a:r>
              <a:rPr lang="cs-CZ"/>
              <a:t>5. 11. 2025</a:t>
            </a:r>
            <a:endParaRPr lang="en-US"/>
          </a:p>
        </p:txBody>
      </p:sp>
      <p:sp>
        <p:nvSpPr>
          <p:cNvPr id="5" name="Zástupný symbol pro zápatí 4"/>
          <p:cNvSpPr>
            <a:spLocks noGrp="1"/>
          </p:cNvSpPr>
          <p:nvPr>
            <p:ph type="ftr" sz="quarter" idx="4"/>
          </p:nvPr>
        </p:nvSpPr>
        <p:spPr/>
        <p:txBody>
          <a:bodyPr/>
          <a:lstStyle/>
          <a:p>
            <a:r>
              <a:rPr lang="pl-PL"/>
              <a:t>Česká advokátní komora | Jindřich Kalíšek</a:t>
            </a:r>
            <a:endParaRPr lang="en-US"/>
          </a:p>
        </p:txBody>
      </p:sp>
      <p:sp>
        <p:nvSpPr>
          <p:cNvPr id="6" name="Zástupný symbol pro číslo snímku 5"/>
          <p:cNvSpPr>
            <a:spLocks noGrp="1"/>
          </p:cNvSpPr>
          <p:nvPr>
            <p:ph type="sldNum" sz="quarter" idx="5"/>
          </p:nvPr>
        </p:nvSpPr>
        <p:spPr/>
        <p:txBody>
          <a:bodyPr/>
          <a:lstStyle/>
          <a:p>
            <a:fld id="{02AD3085-79E2-AA4B-8198-D8F3F6B60D48}" type="slidenum">
              <a:rPr lang="en-US" smtClean="0"/>
              <a:t>67</a:t>
            </a:fld>
            <a:endParaRPr lang="en-US"/>
          </a:p>
        </p:txBody>
      </p:sp>
    </p:spTree>
    <p:extLst>
      <p:ext uri="{BB962C8B-B14F-4D97-AF65-F5344CB8AC3E}">
        <p14:creationId xmlns:p14="http://schemas.microsoft.com/office/powerpoint/2010/main" val="182868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a:p>
            <a:endParaRPr lang="cs-CZ" dirty="0"/>
          </a:p>
        </p:txBody>
      </p:sp>
      <p:sp>
        <p:nvSpPr>
          <p:cNvPr id="4" name="Date Placeholder 3"/>
          <p:cNvSpPr>
            <a:spLocks noGrp="1"/>
          </p:cNvSpPr>
          <p:nvPr>
            <p:ph type="dt" idx="10"/>
          </p:nvPr>
        </p:nvSpPr>
        <p:spPr/>
        <p:txBody>
          <a:bodyPr/>
          <a:lstStyle/>
          <a:p>
            <a:r>
              <a:rPr lang="cs-CZ"/>
              <a:t>5. 11. 2025</a:t>
            </a:r>
            <a:endParaRPr lang="en-US"/>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02AD3085-79E2-AA4B-8198-D8F3F6B60D48}" type="slidenum">
              <a:rPr lang="en-US" smtClean="0"/>
              <a:t>68</a:t>
            </a:fld>
            <a:endParaRPr lang="en-US"/>
          </a:p>
        </p:txBody>
      </p:sp>
    </p:spTree>
    <p:extLst>
      <p:ext uri="{BB962C8B-B14F-4D97-AF65-F5344CB8AC3E}">
        <p14:creationId xmlns:p14="http://schemas.microsoft.com/office/powerpoint/2010/main" val="3445038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0AAD1-F07A-F436-7027-AB3B61DDC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CC73F-1324-EB08-5DAE-86A6A64BD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2240F-DECB-1D25-5676-97935E275584}"/>
              </a:ext>
            </a:extLst>
          </p:cNvPr>
          <p:cNvSpPr>
            <a:spLocks noGrp="1"/>
          </p:cNvSpPr>
          <p:nvPr>
            <p:ph type="body" idx="1"/>
          </p:nvPr>
        </p:nvSpPr>
        <p:spPr/>
        <p:txBody>
          <a:bodyPr/>
          <a:lstStyle/>
          <a:p>
            <a:endParaRPr lang="cs-CZ" dirty="0"/>
          </a:p>
          <a:p>
            <a:endParaRPr lang="cs-CZ" dirty="0"/>
          </a:p>
        </p:txBody>
      </p:sp>
      <p:sp>
        <p:nvSpPr>
          <p:cNvPr id="4" name="Date Placeholder 3">
            <a:extLst>
              <a:ext uri="{FF2B5EF4-FFF2-40B4-BE49-F238E27FC236}">
                <a16:creationId xmlns:a16="http://schemas.microsoft.com/office/drawing/2014/main" id="{C18315EB-318D-388F-66B4-E7627068B8B7}"/>
              </a:ext>
            </a:extLst>
          </p:cNvPr>
          <p:cNvSpPr>
            <a:spLocks noGrp="1"/>
          </p:cNvSpPr>
          <p:nvPr>
            <p:ph type="dt" idx="10"/>
          </p:nvPr>
        </p:nvSpPr>
        <p:spPr/>
        <p:txBody>
          <a:bodyPr/>
          <a:lstStyle/>
          <a:p>
            <a:r>
              <a:rPr lang="cs-CZ"/>
              <a:t>5. 11. 2025</a:t>
            </a:r>
            <a:endParaRPr lang="en-US"/>
          </a:p>
        </p:txBody>
      </p:sp>
      <p:sp>
        <p:nvSpPr>
          <p:cNvPr id="5" name="Footer Placeholder 4">
            <a:extLst>
              <a:ext uri="{FF2B5EF4-FFF2-40B4-BE49-F238E27FC236}">
                <a16:creationId xmlns:a16="http://schemas.microsoft.com/office/drawing/2014/main" id="{C928C555-78A1-518A-0B13-0C1B89F363E5}"/>
              </a:ext>
            </a:extLst>
          </p:cNvPr>
          <p:cNvSpPr>
            <a:spLocks noGrp="1"/>
          </p:cNvSpPr>
          <p:nvPr>
            <p:ph type="ftr" sz="quarter" idx="11"/>
          </p:nvPr>
        </p:nvSpPr>
        <p:spPr/>
        <p:txBody>
          <a:bodyPr/>
          <a:lstStyle/>
          <a:p>
            <a:r>
              <a:rPr lang="en-US"/>
              <a:t>Česká advokátní komora | Jindřich Kalíšek</a:t>
            </a:r>
          </a:p>
        </p:txBody>
      </p:sp>
      <p:sp>
        <p:nvSpPr>
          <p:cNvPr id="6" name="Slide Number Placeholder 5">
            <a:extLst>
              <a:ext uri="{FF2B5EF4-FFF2-40B4-BE49-F238E27FC236}">
                <a16:creationId xmlns:a16="http://schemas.microsoft.com/office/drawing/2014/main" id="{673FE0F7-7406-263B-A1DD-2BF475E397CD}"/>
              </a:ext>
            </a:extLst>
          </p:cNvPr>
          <p:cNvSpPr>
            <a:spLocks noGrp="1"/>
          </p:cNvSpPr>
          <p:nvPr>
            <p:ph type="sldNum" sz="quarter" idx="12"/>
          </p:nvPr>
        </p:nvSpPr>
        <p:spPr/>
        <p:txBody>
          <a:bodyPr/>
          <a:lstStyle/>
          <a:p>
            <a:fld id="{02AD3085-79E2-AA4B-8198-D8F3F6B60D48}" type="slidenum">
              <a:rPr lang="en-US" smtClean="0"/>
              <a:t>69</a:t>
            </a:fld>
            <a:endParaRPr lang="en-US"/>
          </a:p>
        </p:txBody>
      </p:sp>
    </p:spTree>
    <p:extLst>
      <p:ext uri="{BB962C8B-B14F-4D97-AF65-F5344CB8AC3E}">
        <p14:creationId xmlns:p14="http://schemas.microsoft.com/office/powerpoint/2010/main" val="226726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principy GDPR</a:t>
            </a:r>
          </a:p>
          <a:p>
            <a:pPr marL="171450" indent="-171450">
              <a:buFont typeface="Arial" panose="020B0604020202020204" pitchFamily="34" charset="0"/>
              <a:buChar char="•"/>
            </a:pPr>
            <a:r>
              <a:rPr lang="cs-CZ" dirty="0"/>
              <a:t>Princip / Zásada odpovědnosti (recitál č. 74 + čl. 5 odst. 2 GDPR)</a:t>
            </a:r>
          </a:p>
          <a:p>
            <a:pPr marL="171450" indent="-171450">
              <a:buFont typeface="Arial" panose="020B0604020202020204" pitchFamily="34" charset="0"/>
              <a:buChar char="•"/>
            </a:pPr>
            <a:r>
              <a:rPr lang="cs-CZ" dirty="0"/>
              <a:t>Princip přístupu založeného na vyhodnocení rizik (recitály č. 75–78 + čl. 25 a 32 GDPR)</a:t>
            </a:r>
          </a:p>
          <a:p>
            <a:pPr marL="171450" indent="-171450">
              <a:buFont typeface="Arial" panose="020B0604020202020204" pitchFamily="34" charset="0"/>
              <a:buChar char="•"/>
            </a:pPr>
            <a:r>
              <a:rPr lang="cs-CZ" dirty="0"/>
              <a:t>Účely zpracování (recitál č. 39 + čl. 6 GDPR)</a:t>
            </a:r>
          </a:p>
          <a:p>
            <a:endParaRPr lang="cs-CZ" dirty="0"/>
          </a:p>
          <a:p>
            <a:r>
              <a:rPr lang="cs-CZ" b="1" dirty="0"/>
              <a:t>Zásady zpracování OÚ </a:t>
            </a:r>
            <a:r>
              <a:rPr lang="cs-CZ" dirty="0"/>
              <a:t>(recitál č. 39 + čl. 5 odst. 1 GDPR)</a:t>
            </a:r>
          </a:p>
          <a:p>
            <a:pPr marL="171450" indent="-171450">
              <a:buFont typeface="Arial" panose="020B0604020202020204" pitchFamily="34" charset="0"/>
              <a:buChar char="•"/>
            </a:pPr>
            <a:r>
              <a:rPr lang="cs-CZ" dirty="0"/>
              <a:t>Zásada zákonnosti, korektnosti a transparentnosti zpracování</a:t>
            </a:r>
          </a:p>
          <a:p>
            <a:pPr marL="171450" indent="-171450">
              <a:buFont typeface="Arial" panose="020B0604020202020204" pitchFamily="34" charset="0"/>
              <a:buChar char="•"/>
            </a:pPr>
            <a:r>
              <a:rPr lang="cs-CZ" dirty="0"/>
              <a:t>Zásada účelového omezení shromažďování OÚ</a:t>
            </a:r>
          </a:p>
          <a:p>
            <a:pPr marL="171450" indent="-171450">
              <a:buFont typeface="Arial" panose="020B0604020202020204" pitchFamily="34" charset="0"/>
              <a:buChar char="•"/>
            </a:pPr>
            <a:r>
              <a:rPr lang="cs-CZ" dirty="0"/>
              <a:t>Zásada minimalizace zpracovávání OÚ</a:t>
            </a:r>
          </a:p>
          <a:p>
            <a:pPr marL="171450" indent="-171450">
              <a:buFont typeface="Arial" panose="020B0604020202020204" pitchFamily="34" charset="0"/>
              <a:buChar char="•"/>
            </a:pPr>
            <a:r>
              <a:rPr lang="cs-CZ" dirty="0"/>
              <a:t>Zásada přesnosti OÚ</a:t>
            </a:r>
          </a:p>
          <a:p>
            <a:pPr marL="171450" indent="-171450">
              <a:buFont typeface="Arial" panose="020B0604020202020204" pitchFamily="34" charset="0"/>
              <a:buChar char="•"/>
            </a:pPr>
            <a:r>
              <a:rPr lang="cs-CZ" dirty="0"/>
              <a:t>Zásada omezeného uložení OÚ</a:t>
            </a:r>
          </a:p>
          <a:p>
            <a:pPr marL="171450" indent="-171450">
              <a:buFont typeface="Arial" panose="020B0604020202020204" pitchFamily="34" charset="0"/>
              <a:buChar char="•"/>
            </a:pPr>
            <a:r>
              <a:rPr lang="cs-CZ" dirty="0"/>
              <a:t>Zásada integrity a důvěrnosti zpracování</a:t>
            </a:r>
          </a:p>
          <a:p>
            <a:endParaRPr lang="cs-CZ" dirty="0"/>
          </a:p>
          <a:p>
            <a:r>
              <a:rPr lang="cs-CZ" b="1" dirty="0"/>
              <a:t>Zásady ochrany OÚ </a:t>
            </a:r>
            <a:r>
              <a:rPr lang="cs-CZ" dirty="0"/>
              <a:t>(recitál č. 78 + čl. 25 GDPR)</a:t>
            </a:r>
          </a:p>
          <a:p>
            <a:pPr marL="171450" indent="-171450">
              <a:buFont typeface="Arial" panose="020B0604020202020204" pitchFamily="34" charset="0"/>
              <a:buChar char="•"/>
            </a:pPr>
            <a:r>
              <a:rPr lang="cs-CZ" dirty="0"/>
              <a:t>Zásada záměrné ochrany OÚ (</a:t>
            </a:r>
            <a:r>
              <a:rPr lang="cs-CZ" dirty="0" err="1"/>
              <a:t>Privacy</a:t>
            </a:r>
            <a:r>
              <a:rPr lang="cs-CZ" dirty="0"/>
              <a:t> by Design)</a:t>
            </a:r>
          </a:p>
          <a:p>
            <a:pPr marL="171450" indent="-171450">
              <a:buFont typeface="Arial" panose="020B0604020202020204" pitchFamily="34" charset="0"/>
              <a:buChar char="•"/>
            </a:pPr>
            <a:r>
              <a:rPr lang="cs-CZ" dirty="0"/>
              <a:t>Zásada standardní ochrany OÚ (</a:t>
            </a:r>
            <a:r>
              <a:rPr lang="cs-CZ" dirty="0" err="1"/>
              <a:t>Privacy</a:t>
            </a:r>
            <a:r>
              <a:rPr lang="cs-CZ" dirty="0"/>
              <a:t> by Default)</a:t>
            </a:r>
          </a:p>
          <a:p>
            <a:endParaRPr lang="cs-CZ" dirty="0"/>
          </a:p>
          <a:p>
            <a:r>
              <a:rPr lang="cs-CZ" b="1" dirty="0"/>
              <a:t>Zásady zabezpečení OÚ</a:t>
            </a:r>
            <a:r>
              <a:rPr lang="cs-CZ" dirty="0"/>
              <a:t> (recitál č. 78 + čl. 32 GDPR)</a:t>
            </a:r>
          </a:p>
          <a:p>
            <a:pPr marL="171450" indent="-171450">
              <a:buFont typeface="Arial" panose="020B0604020202020204" pitchFamily="34" charset="0"/>
              <a:buChar char="•"/>
            </a:pPr>
            <a:r>
              <a:rPr lang="cs-CZ" dirty="0"/>
              <a:t>Správce a zpracovatel jsou povinni zavést vhodná </a:t>
            </a:r>
            <a:r>
              <a:rPr lang="cs-CZ" dirty="0" err="1"/>
              <a:t>TOMs</a:t>
            </a:r>
            <a:r>
              <a:rPr lang="cs-CZ" dirty="0"/>
              <a:t>, aby zajistili úroveň zabezpečení OÚ odpovídající danému riziku</a:t>
            </a:r>
          </a:p>
          <a:p>
            <a:pPr marL="171450" indent="-171450">
              <a:buFont typeface="Arial" panose="020B0604020202020204" pitchFamily="34" charset="0"/>
              <a:buChar char="•"/>
            </a:pPr>
            <a:r>
              <a:rPr lang="cs-CZ" dirty="0"/>
              <a:t>Správce a zpracovatel při posuzování požadované úrovně bezpečnosti a výběru a implementaci opatření zohlední stav techniky, náklady na provedení, povahu, rozsah, kontext a účel zpracování, rizika pro práva a svobody fyzických osob</a:t>
            </a:r>
          </a:p>
          <a:p>
            <a:endParaRPr lang="cs-CZ" dirty="0"/>
          </a:p>
        </p:txBody>
      </p:sp>
      <p:sp>
        <p:nvSpPr>
          <p:cNvPr id="4" name="Zástupný symbol pro datum 3"/>
          <p:cNvSpPr>
            <a:spLocks noGrp="1"/>
          </p:cNvSpPr>
          <p:nvPr>
            <p:ph type="dt" idx="1"/>
          </p:nvPr>
        </p:nvSpPr>
        <p:spPr/>
        <p:txBody>
          <a:bodyPr/>
          <a:lstStyle/>
          <a:p>
            <a:r>
              <a:rPr lang="cs-CZ"/>
              <a:t>5. 11. 2025</a:t>
            </a:r>
            <a:endParaRPr lang="en-US"/>
          </a:p>
        </p:txBody>
      </p:sp>
      <p:sp>
        <p:nvSpPr>
          <p:cNvPr id="5" name="Zástupný symbol pro zápatí 4"/>
          <p:cNvSpPr>
            <a:spLocks noGrp="1"/>
          </p:cNvSpPr>
          <p:nvPr>
            <p:ph type="ftr" sz="quarter" idx="4"/>
          </p:nvPr>
        </p:nvSpPr>
        <p:spPr/>
        <p:txBody>
          <a:bodyPr/>
          <a:lstStyle/>
          <a:p>
            <a:r>
              <a:rPr lang="pl-PL"/>
              <a:t>Česká advokátní komora | Jindřich Kalíšek</a:t>
            </a:r>
            <a:endParaRPr lang="en-US"/>
          </a:p>
        </p:txBody>
      </p:sp>
      <p:sp>
        <p:nvSpPr>
          <p:cNvPr id="6" name="Zástupný symbol pro číslo snímku 5"/>
          <p:cNvSpPr>
            <a:spLocks noGrp="1"/>
          </p:cNvSpPr>
          <p:nvPr>
            <p:ph type="sldNum" sz="quarter" idx="5"/>
          </p:nvPr>
        </p:nvSpPr>
        <p:spPr/>
        <p:txBody>
          <a:bodyPr/>
          <a:lstStyle/>
          <a:p>
            <a:fld id="{02AD3085-79E2-AA4B-8198-D8F3F6B60D48}" type="slidenum">
              <a:rPr lang="en-US" smtClean="0"/>
              <a:t>11</a:t>
            </a:fld>
            <a:endParaRPr lang="en-US"/>
          </a:p>
        </p:txBody>
      </p:sp>
    </p:spTree>
    <p:extLst>
      <p:ext uri="{BB962C8B-B14F-4D97-AF65-F5344CB8AC3E}">
        <p14:creationId xmlns:p14="http://schemas.microsoft.com/office/powerpoint/2010/main" val="30953524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484E9-31AC-F7DD-13B9-2D726F4FCD5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F489F06-D3AA-155F-C53B-91C306ABEA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0FE074-2CA5-77C5-E9F0-2658ACC48EF4}"/>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470C8C36-847B-4368-3192-9E3FA04781C5}"/>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EAA3D375-77BB-D1BA-9AC4-1AACB614E9AE}"/>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8ACD5AB6-DEBB-4575-D32C-AFDF7BE95C17}"/>
              </a:ext>
            </a:extLst>
          </p:cNvPr>
          <p:cNvSpPr>
            <a:spLocks noGrp="1"/>
          </p:cNvSpPr>
          <p:nvPr>
            <p:ph type="sldNum" sz="quarter" idx="5"/>
          </p:nvPr>
        </p:nvSpPr>
        <p:spPr/>
        <p:txBody>
          <a:bodyPr/>
          <a:lstStyle/>
          <a:p>
            <a:fld id="{02AD3085-79E2-AA4B-8198-D8F3F6B60D48}" type="slidenum">
              <a:rPr lang="en-US" smtClean="0"/>
              <a:t>70</a:t>
            </a:fld>
            <a:endParaRPr lang="en-US"/>
          </a:p>
        </p:txBody>
      </p:sp>
    </p:spTree>
    <p:extLst>
      <p:ext uri="{BB962C8B-B14F-4D97-AF65-F5344CB8AC3E}">
        <p14:creationId xmlns:p14="http://schemas.microsoft.com/office/powerpoint/2010/main" val="1799304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0D97-1BA0-BB23-1DD6-39086F010E5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2D2B04-24C9-8883-EF7A-45A608431E7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7A08724-67E5-080F-71ED-1036BA083EF2}"/>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1A89FB43-9894-B2BA-2D58-9D6771F50D22}"/>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B6AC90A0-9FB7-F4D0-C334-668F41E25115}"/>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9576112F-5D03-64E3-2CEB-3214F5147B94}"/>
              </a:ext>
            </a:extLst>
          </p:cNvPr>
          <p:cNvSpPr>
            <a:spLocks noGrp="1"/>
          </p:cNvSpPr>
          <p:nvPr>
            <p:ph type="sldNum" sz="quarter" idx="5"/>
          </p:nvPr>
        </p:nvSpPr>
        <p:spPr/>
        <p:txBody>
          <a:bodyPr/>
          <a:lstStyle/>
          <a:p>
            <a:fld id="{02AD3085-79E2-AA4B-8198-D8F3F6B60D48}" type="slidenum">
              <a:rPr lang="en-US" smtClean="0"/>
              <a:t>71</a:t>
            </a:fld>
            <a:endParaRPr lang="en-US"/>
          </a:p>
        </p:txBody>
      </p:sp>
    </p:spTree>
    <p:extLst>
      <p:ext uri="{BB962C8B-B14F-4D97-AF65-F5344CB8AC3E}">
        <p14:creationId xmlns:p14="http://schemas.microsoft.com/office/powerpoint/2010/main" val="3947023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0D97-1BA0-BB23-1DD6-39086F010E5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A2D2B04-24C9-8883-EF7A-45A608431E7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7A08724-67E5-080F-71ED-1036BA083EF2}"/>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1A89FB43-9894-B2BA-2D58-9D6771F50D22}"/>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B6AC90A0-9FB7-F4D0-C334-668F41E25115}"/>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9576112F-5D03-64E3-2CEB-3214F5147B94}"/>
              </a:ext>
            </a:extLst>
          </p:cNvPr>
          <p:cNvSpPr>
            <a:spLocks noGrp="1"/>
          </p:cNvSpPr>
          <p:nvPr>
            <p:ph type="sldNum" sz="quarter" idx="5"/>
          </p:nvPr>
        </p:nvSpPr>
        <p:spPr/>
        <p:txBody>
          <a:bodyPr/>
          <a:lstStyle/>
          <a:p>
            <a:fld id="{02AD3085-79E2-AA4B-8198-D8F3F6B60D48}" type="slidenum">
              <a:rPr lang="en-US" smtClean="0"/>
              <a:t>72</a:t>
            </a:fld>
            <a:endParaRPr lang="en-US"/>
          </a:p>
        </p:txBody>
      </p:sp>
    </p:spTree>
    <p:extLst>
      <p:ext uri="{BB962C8B-B14F-4D97-AF65-F5344CB8AC3E}">
        <p14:creationId xmlns:p14="http://schemas.microsoft.com/office/powerpoint/2010/main" val="2677801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B20D5-2DED-EA45-9C81-761DF7B967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CD82F9-2651-81C6-7A53-44CE3F3EB4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9377C41-7EC7-9B75-43AC-3C9D03BB4A90}"/>
              </a:ext>
            </a:extLst>
          </p:cNvPr>
          <p:cNvSpPr>
            <a:spLocks noGrp="1"/>
          </p:cNvSpPr>
          <p:nvPr>
            <p:ph type="body" idx="1"/>
          </p:nvPr>
        </p:nvSpPr>
        <p:spPr/>
        <p:txBody>
          <a:bodyPr/>
          <a:lstStyle/>
          <a:p>
            <a:endParaRPr lang="cs-CZ" sz="1050" dirty="0">
              <a:latin typeface="Aptos" panose="020B0004020202020204" pitchFamily="34" charset="0"/>
            </a:endParaRPr>
          </a:p>
        </p:txBody>
      </p:sp>
      <p:sp>
        <p:nvSpPr>
          <p:cNvPr id="5" name="Zástupný symbol pro datum 4">
            <a:extLst>
              <a:ext uri="{FF2B5EF4-FFF2-40B4-BE49-F238E27FC236}">
                <a16:creationId xmlns:a16="http://schemas.microsoft.com/office/drawing/2014/main" id="{B6743B7C-6EB7-D092-ECB3-97B5732C9F04}"/>
              </a:ext>
            </a:extLst>
          </p:cNvPr>
          <p:cNvSpPr>
            <a:spLocks noGrp="1"/>
          </p:cNvSpPr>
          <p:nvPr>
            <p:ph type="dt" idx="1"/>
          </p:nvPr>
        </p:nvSpPr>
        <p:spPr/>
        <p:txBody>
          <a:bodyPr/>
          <a:lstStyle/>
          <a:p>
            <a:r>
              <a:rPr lang="cs-CZ"/>
              <a:t>5. 11. 2025</a:t>
            </a:r>
            <a:endParaRPr lang="en-US"/>
          </a:p>
        </p:txBody>
      </p:sp>
      <p:sp>
        <p:nvSpPr>
          <p:cNvPr id="6" name="Zástupný symbol pro zápatí 5">
            <a:extLst>
              <a:ext uri="{FF2B5EF4-FFF2-40B4-BE49-F238E27FC236}">
                <a16:creationId xmlns:a16="http://schemas.microsoft.com/office/drawing/2014/main" id="{4E028128-7C3C-9FED-E1AE-B2EFFCBCA73B}"/>
              </a:ext>
            </a:extLst>
          </p:cNvPr>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a:extLst>
              <a:ext uri="{FF2B5EF4-FFF2-40B4-BE49-F238E27FC236}">
                <a16:creationId xmlns:a16="http://schemas.microsoft.com/office/drawing/2014/main" id="{FD71ABAB-D638-7706-DCF3-58306255425D}"/>
              </a:ext>
            </a:extLst>
          </p:cNvPr>
          <p:cNvSpPr>
            <a:spLocks noGrp="1"/>
          </p:cNvSpPr>
          <p:nvPr>
            <p:ph type="sldNum" sz="quarter" idx="5"/>
          </p:nvPr>
        </p:nvSpPr>
        <p:spPr/>
        <p:txBody>
          <a:bodyPr/>
          <a:lstStyle/>
          <a:p>
            <a:fld id="{02AD3085-79E2-AA4B-8198-D8F3F6B60D48}" type="slidenum">
              <a:rPr lang="en-US" smtClean="0"/>
              <a:t>73</a:t>
            </a:fld>
            <a:endParaRPr lang="en-US"/>
          </a:p>
        </p:txBody>
      </p:sp>
    </p:spTree>
    <p:extLst>
      <p:ext uri="{BB962C8B-B14F-4D97-AF65-F5344CB8AC3E}">
        <p14:creationId xmlns:p14="http://schemas.microsoft.com/office/powerpoint/2010/main" val="3115979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000" dirty="0"/>
          </a:p>
        </p:txBody>
      </p:sp>
      <p:sp>
        <p:nvSpPr>
          <p:cNvPr id="4" name="Slide Number Placeholder 3"/>
          <p:cNvSpPr>
            <a:spLocks noGrp="1"/>
          </p:cNvSpPr>
          <p:nvPr>
            <p:ph type="sldNum" sz="quarter" idx="10"/>
          </p:nvPr>
        </p:nvSpPr>
        <p:spPr/>
        <p:txBody>
          <a:bodyPr/>
          <a:lstStyle/>
          <a:p>
            <a:fld id="{02AD3085-79E2-AA4B-8198-D8F3F6B60D48}" type="slidenum">
              <a:rPr lang="en-US" smtClean="0">
                <a:solidFill>
                  <a:prstClr val="black"/>
                </a:solidFill>
              </a:rPr>
              <a:pPr/>
              <a:t>74</a:t>
            </a:fld>
            <a:endParaRPr lang="en-US">
              <a:solidFill>
                <a:prstClr val="black"/>
              </a:solidFill>
            </a:endParaRPr>
          </a:p>
        </p:txBody>
      </p:sp>
      <p:sp>
        <p:nvSpPr>
          <p:cNvPr id="5" name="Date Placeholder 4"/>
          <p:cNvSpPr>
            <a:spLocks noGrp="1"/>
          </p:cNvSpPr>
          <p:nvPr>
            <p:ph type="dt" idx="11"/>
          </p:nvPr>
        </p:nvSpPr>
        <p:spPr/>
        <p:txBody>
          <a:bodyPr/>
          <a:lstStyle/>
          <a:p>
            <a:r>
              <a:rPr lang="cs-CZ">
                <a:solidFill>
                  <a:prstClr val="black"/>
                </a:solidFill>
              </a:rPr>
              <a:t>5. 11. 2025</a:t>
            </a:r>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Česká advokátní komora | Jindřich Kalíšek</a:t>
            </a:r>
          </a:p>
        </p:txBody>
      </p:sp>
    </p:spTree>
    <p:extLst>
      <p:ext uri="{BB962C8B-B14F-4D97-AF65-F5344CB8AC3E}">
        <p14:creationId xmlns:p14="http://schemas.microsoft.com/office/powerpoint/2010/main" val="5222623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4582-1529-D773-392B-51B59A69687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5564079-A897-640F-910D-62E4EDBBA879}"/>
              </a:ext>
            </a:extLst>
          </p:cNvPr>
          <p:cNvSpPr>
            <a:spLocks noGrp="1" noRot="1" noChangeAspect="1"/>
          </p:cNvSpPr>
          <p:nvPr>
            <p:ph type="sldImg"/>
          </p:nvPr>
        </p:nvSpPr>
        <p:spPr>
          <a:xfrm>
            <a:off x="90488" y="744538"/>
            <a:ext cx="6618287" cy="3724275"/>
          </a:xfrm>
        </p:spPr>
      </p:sp>
      <p:sp>
        <p:nvSpPr>
          <p:cNvPr id="3" name="Zástupný symbol pro poznámky 2">
            <a:extLst>
              <a:ext uri="{FF2B5EF4-FFF2-40B4-BE49-F238E27FC236}">
                <a16:creationId xmlns:a16="http://schemas.microsoft.com/office/drawing/2014/main" id="{6E3B114F-4413-441D-AA49-EEC6C324D781}"/>
              </a:ext>
            </a:extLst>
          </p:cNvPr>
          <p:cNvSpPr>
            <a:spLocks noGrp="1"/>
          </p:cNvSpPr>
          <p:nvPr>
            <p:ph type="body" idx="1"/>
          </p:nvPr>
        </p:nvSpPr>
        <p:spPr/>
        <p:txBody>
          <a:bodyPr/>
          <a:lstStyle/>
          <a:p>
            <a:endParaRPr lang="cs-CZ" dirty="0"/>
          </a:p>
        </p:txBody>
      </p:sp>
      <p:sp>
        <p:nvSpPr>
          <p:cNvPr id="4" name="Zástupný symbol pro datum 3">
            <a:extLst>
              <a:ext uri="{FF2B5EF4-FFF2-40B4-BE49-F238E27FC236}">
                <a16:creationId xmlns:a16="http://schemas.microsoft.com/office/drawing/2014/main" id="{353459F9-3E32-188F-1D2B-B1967902A3B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5. 11. 2025</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Zástupný symbol pro číslo snímku 5">
            <a:extLst>
              <a:ext uri="{FF2B5EF4-FFF2-40B4-BE49-F238E27FC236}">
                <a16:creationId xmlns:a16="http://schemas.microsoft.com/office/drawing/2014/main" id="{AF925971-EF52-4D30-7930-B7F07258E6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AD3085-79E2-AA4B-8198-D8F3F6B60D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Zástupný symbol pro zápatí 4">
            <a:extLst>
              <a:ext uri="{FF2B5EF4-FFF2-40B4-BE49-F238E27FC236}">
                <a16:creationId xmlns:a16="http://schemas.microsoft.com/office/drawing/2014/main" id="{89BEF697-2FEC-5434-D108-0A5E91366BA2}"/>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Česká advokátní komora | Jindřich Kalíšek</a:t>
            </a:r>
          </a:p>
        </p:txBody>
      </p:sp>
    </p:spTree>
    <p:extLst>
      <p:ext uri="{BB962C8B-B14F-4D97-AF65-F5344CB8AC3E}">
        <p14:creationId xmlns:p14="http://schemas.microsoft.com/office/powerpoint/2010/main" val="365812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aseline="0" dirty="0">
                <a:latin typeface="Aptos" panose="020B0004020202020204" pitchFamily="34" charset="0"/>
              </a:rPr>
              <a:t>Čl. 5 GDPR: </a:t>
            </a:r>
          </a:p>
          <a:p>
            <a:r>
              <a:rPr lang="cs-CZ" sz="1050" baseline="0" dirty="0">
                <a:latin typeface="Aptos" panose="020B0004020202020204" pitchFamily="34" charset="0"/>
              </a:rPr>
              <a:t>„1</a:t>
            </a:r>
            <a:r>
              <a:rPr lang="cs-CZ" sz="1050" i="1" baseline="0" dirty="0">
                <a:latin typeface="Aptos" panose="020B0004020202020204" pitchFamily="34" charset="0"/>
              </a:rPr>
              <a:t>. Osobní údaje musí být: </a:t>
            </a:r>
          </a:p>
          <a:p>
            <a:pPr lvl="1"/>
            <a:r>
              <a:rPr lang="cs-CZ" sz="1050" i="1" baseline="0" dirty="0">
                <a:latin typeface="Aptos" panose="020B0004020202020204" pitchFamily="34" charset="0"/>
              </a:rPr>
              <a:t>a) ve vztahu k subjektu údajů zpracovávány korektně a zákonným a transparentním způsobem („zákonnost, korektnost a transparentnost“);</a:t>
            </a:r>
          </a:p>
          <a:p>
            <a:pPr lvl="1"/>
            <a:r>
              <a:rPr lang="cs-CZ" sz="1050" i="1" baseline="0" dirty="0">
                <a:latin typeface="Aptos" panose="020B0004020202020204" pitchFamily="34" charset="0"/>
              </a:rPr>
              <a:t>b) shromažďovány pro určité, výslovně vyjádřené a legitimní účely a nesmějí být dále zpracovávány způsobem, který je s těmito účely neslučitelný; další zpracování pro účely archivace ve veřejném zájmu, pro účely vědeckého či historického výzkumu nebo pro statistické účely se podle čl. 89 odst. 1 nepovažuje za neslučitelné s původními účely („účelové omezení“); </a:t>
            </a:r>
          </a:p>
          <a:p>
            <a:pPr lvl="1"/>
            <a:r>
              <a:rPr lang="cs-CZ" sz="1050" i="1" baseline="0" dirty="0">
                <a:latin typeface="Aptos" panose="020B0004020202020204" pitchFamily="34" charset="0"/>
              </a:rPr>
              <a:t>c) přiměřené, relevantní a omezené na nezbytný rozsah ve vztahu k účelu, pro který jsou zpracovávány („minimalizace údajů“); </a:t>
            </a:r>
          </a:p>
          <a:p>
            <a:pPr lvl="1"/>
            <a:r>
              <a:rPr lang="cs-CZ" sz="1050" i="1" baseline="0" dirty="0">
                <a:latin typeface="Aptos" panose="020B0004020202020204" pitchFamily="34" charset="0"/>
              </a:rPr>
              <a:t>d) přesné a v případě potřeby aktualizované; musí být přijata veškerá rozumná opatření, aby osobní údaje, které jsou nepřesné s přihlédnutím k účelům, pro které se zpracovávají, byly bezodkladně vymazány nebo opraveny („přesnost“);</a:t>
            </a:r>
          </a:p>
          <a:p>
            <a:pPr lvl="1"/>
            <a:r>
              <a:rPr lang="cs-CZ" sz="1050" i="1" baseline="0" dirty="0">
                <a:latin typeface="Aptos" panose="020B0004020202020204" pitchFamily="34" charset="0"/>
              </a:rPr>
              <a:t>e) uloženy ve formě umožňující identifikaci subjektů údajů po dobu ne delší, než je nezbytné pro účely, pro které jsou zpracovávány; osobní údaje lze uložit po delší dobu, pokud se zpracovávají výhradně pro účely archivace ve veřejném zájmu, pro účely vědeckého či historického výzkumu nebo pro statistické účely podle čl. 89 odst. 1, a to za předpokladu provedení příslušných technických a organizačních opatření požadovaných tímto nařízením s cílem zaručit práva a svobody subjektu údajů („omezení uložení“); </a:t>
            </a:r>
          </a:p>
          <a:p>
            <a:pPr lvl="1"/>
            <a:r>
              <a:rPr lang="cs-CZ" sz="1050" i="1" baseline="0" dirty="0">
                <a:latin typeface="Aptos" panose="020B0004020202020204" pitchFamily="34" charset="0"/>
              </a:rPr>
              <a:t>f) zpracovávány způsobem, který zajistí náležité zabezpečení osobních údajů, včetně jejich ochrany pomocí vhodných technických nebo organizačních opatření před neoprávněným či protiprávním zpracováním a před náhodnou ztrátou, zničením nebo poškozením („integrita a důvěrnost“); </a:t>
            </a:r>
          </a:p>
          <a:p>
            <a:r>
              <a:rPr lang="cs-CZ" sz="1050" i="1" baseline="0" dirty="0">
                <a:latin typeface="Aptos" panose="020B0004020202020204" pitchFamily="34" charset="0"/>
              </a:rPr>
              <a:t>2. Správce odpovídá za dodržení odstavce 1 a musí být schopen toto dodržení souladu doložit („odpovědnost“).</a:t>
            </a:r>
            <a:r>
              <a:rPr lang="cs-CZ" sz="1050" i="0" baseline="0" dirty="0">
                <a:latin typeface="Aptos" panose="020B0004020202020204" pitchFamily="34" charset="0"/>
              </a:rPr>
              <a:t>“</a:t>
            </a:r>
          </a:p>
          <a:p>
            <a:endParaRPr lang="cs-CZ" sz="1050" i="0" baseline="0" dirty="0">
              <a:latin typeface="Aptos" panose="020B0004020202020204" pitchFamily="34" charset="0"/>
            </a:endParaRPr>
          </a:p>
          <a:p>
            <a:r>
              <a:rPr lang="cs-CZ" sz="1050" b="1" i="0" baseline="0" dirty="0">
                <a:latin typeface="Aptos" panose="020B0004020202020204" pitchFamily="34" charset="0"/>
              </a:rPr>
              <a:t>Doporučení:</a:t>
            </a:r>
          </a:p>
          <a:p>
            <a:r>
              <a:rPr lang="cs-CZ" sz="1050" i="0" baseline="0" dirty="0">
                <a:latin typeface="Aptos" panose="020B0004020202020204" pitchFamily="34" charset="0"/>
              </a:rPr>
              <a:t>Pro dosažení shody s nařízením GDPR s výše vymezenými principy lze doporučit:</a:t>
            </a:r>
          </a:p>
          <a:p>
            <a:r>
              <a:rPr lang="cs-CZ" sz="1050" i="0" baseline="0" dirty="0">
                <a:latin typeface="Aptos" panose="020B0004020202020204" pitchFamily="34" charset="0"/>
              </a:rPr>
              <a:t>- provést revizi stávajících administrativních a obchodních procesů, jakož i všech relevantních interních předpisů k ochraně osobních údajů z pohledu jejich souladu s uvedenými zásadami;</a:t>
            </a:r>
          </a:p>
          <a:p>
            <a:r>
              <a:rPr lang="cs-CZ" sz="1050" i="0" baseline="0" dirty="0">
                <a:latin typeface="Aptos" panose="020B0004020202020204" pitchFamily="34" charset="0"/>
              </a:rPr>
              <a:t>- veškerou činnost v oblasti zpracování osobních údajů provádět v souladu s uvedenými zásadami a veškerá další ustanovení GDPR vykládat s ohledem na ně;</a:t>
            </a:r>
          </a:p>
          <a:p>
            <a:r>
              <a:rPr lang="cs-CZ" sz="1050" i="0" baseline="0" dirty="0">
                <a:latin typeface="Aptos" panose="020B0004020202020204" pitchFamily="34" charset="0"/>
              </a:rPr>
              <a:t>- zvážit možné prostředky a postupy k vyhovění požadavku na doložení souladu činnosti správce s uvedenými zásadami (monitoring souladu zpracování s vnitřními předpisy, provádění záznamů o monitoringu a rozhodnutí v oblasti ochrany osobních údajů, posouzení vlivů na ochranu osobních údajů).</a:t>
            </a:r>
          </a:p>
          <a:p>
            <a:endParaRPr lang="cs-CZ" sz="110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12</a:t>
            </a:fld>
            <a:endParaRPr lang="en-US"/>
          </a:p>
        </p:txBody>
      </p:sp>
    </p:spTree>
    <p:extLst>
      <p:ext uri="{BB962C8B-B14F-4D97-AF65-F5344CB8AC3E}">
        <p14:creationId xmlns:p14="http://schemas.microsoft.com/office/powerpoint/2010/main" val="203969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sz="1050" dirty="0" err="1">
                <a:latin typeface="Aptos" panose="020B0004020202020204" pitchFamily="34" charset="0"/>
              </a:rPr>
              <a:t>Privacy</a:t>
            </a:r>
            <a:r>
              <a:rPr lang="cs-CZ" sz="1050" dirty="0">
                <a:latin typeface="Aptos" panose="020B0004020202020204" pitchFamily="34" charset="0"/>
              </a:rPr>
              <a:t> by Design / by Default jsou reflexí starších principů </a:t>
            </a:r>
            <a:r>
              <a:rPr lang="cs-CZ" sz="1050" dirty="0" err="1">
                <a:latin typeface="Aptos" panose="020B0004020202020204" pitchFamily="34" charset="0"/>
              </a:rPr>
              <a:t>Secure</a:t>
            </a:r>
            <a:r>
              <a:rPr lang="cs-CZ" sz="1050" dirty="0">
                <a:latin typeface="Aptos" panose="020B0004020202020204" pitchFamily="34" charset="0"/>
              </a:rPr>
              <a:t> by Design / </a:t>
            </a:r>
            <a:r>
              <a:rPr lang="cs-CZ" sz="1050" dirty="0" err="1">
                <a:latin typeface="Aptos" panose="020B0004020202020204" pitchFamily="34" charset="0"/>
              </a:rPr>
              <a:t>Secure</a:t>
            </a:r>
            <a:r>
              <a:rPr lang="cs-CZ" sz="1050" dirty="0">
                <a:latin typeface="Aptos" panose="020B0004020202020204" pitchFamily="34" charset="0"/>
              </a:rPr>
              <a:t> by Default</a:t>
            </a:r>
          </a:p>
          <a:p>
            <a:pPr marL="171450" indent="-171450">
              <a:buFontTx/>
              <a:buChar char="-"/>
            </a:pPr>
            <a:endParaRPr lang="cs-CZ" sz="1050" dirty="0">
              <a:latin typeface="Aptos" panose="020B0004020202020204" pitchFamily="34" charset="0"/>
            </a:endParaRPr>
          </a:p>
          <a:p>
            <a:pPr marL="171450" indent="-171450">
              <a:buFontTx/>
              <a:buChar char="-"/>
            </a:pPr>
            <a:r>
              <a:rPr lang="cs-CZ" sz="1050" dirty="0">
                <a:latin typeface="Aptos" panose="020B0004020202020204" pitchFamily="34" charset="0"/>
              </a:rPr>
              <a:t>V předpisech Digitální dekády dochází jen k nedokonalé recepci principů GDPR</a:t>
            </a:r>
          </a:p>
          <a:p>
            <a:pPr marL="628650" lvl="1" indent="-171450">
              <a:buFontTx/>
              <a:buChar char="-"/>
            </a:pPr>
            <a:r>
              <a:rPr lang="cs-CZ" sz="1050" dirty="0">
                <a:latin typeface="Aptos" panose="020B0004020202020204" pitchFamily="34" charset="0"/>
              </a:rPr>
              <a:t>Přenositelnost, auditovatelnost a odpovědnost napříč regulacemi kulhá</a:t>
            </a:r>
          </a:p>
          <a:p>
            <a:pPr marL="171450" lvl="0" indent="-171450">
              <a:buFontTx/>
              <a:buChar char="-"/>
            </a:pPr>
            <a:endParaRPr lang="cs-CZ" sz="1050" dirty="0">
              <a:latin typeface="Aptos" panose="020B0004020202020204" pitchFamily="34" charset="0"/>
            </a:endParaRPr>
          </a:p>
          <a:p>
            <a:pPr marL="171450" lvl="0" indent="-171450">
              <a:buFontTx/>
              <a:buChar char="-"/>
            </a:pPr>
            <a:r>
              <a:rPr lang="cs-CZ" sz="1050" dirty="0">
                <a:latin typeface="Aptos" panose="020B0004020202020204" pitchFamily="34" charset="0"/>
              </a:rPr>
              <a:t>Rozšířený význam bezpečnosti</a:t>
            </a:r>
          </a:p>
          <a:p>
            <a:pPr marL="628650" lvl="1" indent="-171450">
              <a:buFontTx/>
              <a:buChar char="-"/>
            </a:pPr>
            <a:r>
              <a:rPr lang="cs-CZ" sz="1050" dirty="0">
                <a:latin typeface="Aptos" panose="020B0004020202020204" pitchFamily="34" charset="0"/>
              </a:rPr>
              <a:t>Kybernetická bezpečnost, dostupnost služeb, detekce a hlášení incidentů</a:t>
            </a:r>
          </a:p>
          <a:p>
            <a:pPr marL="628650" lvl="1" indent="-171450">
              <a:buFontTx/>
              <a:buChar char="-"/>
            </a:pPr>
            <a:r>
              <a:rPr lang="cs-CZ" sz="1050" dirty="0">
                <a:latin typeface="Aptos" panose="020B0004020202020204" pitchFamily="34" charset="0"/>
              </a:rPr>
              <a:t>Nové požadavky na poskytovatele služeb (i mimo regulaci a nastavené vztahy)</a:t>
            </a: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13</a:t>
            </a:fld>
            <a:endParaRPr lang="en-US"/>
          </a:p>
        </p:txBody>
      </p:sp>
    </p:spTree>
    <p:extLst>
      <p:ext uri="{BB962C8B-B14F-4D97-AF65-F5344CB8AC3E}">
        <p14:creationId xmlns:p14="http://schemas.microsoft.com/office/powerpoint/2010/main" val="2920952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dirty="0">
                <a:latin typeface="Aptos" panose="020B0004020202020204" pitchFamily="34" charset="0"/>
              </a:rPr>
              <a:t>Čl.</a:t>
            </a:r>
            <a:r>
              <a:rPr lang="cs-CZ" sz="1050" baseline="0" dirty="0">
                <a:latin typeface="Aptos" panose="020B0004020202020204" pitchFamily="34" charset="0"/>
              </a:rPr>
              <a:t> 32 GDPR:</a:t>
            </a:r>
          </a:p>
          <a:p>
            <a:pPr marL="171450" indent="-171450">
              <a:buFont typeface="Arial" panose="020B0604020202020204" pitchFamily="34" charset="0"/>
              <a:buChar char="•"/>
            </a:pPr>
            <a:r>
              <a:rPr lang="cs-CZ" sz="1050" dirty="0">
                <a:latin typeface="Aptos" panose="020B0004020202020204" pitchFamily="34" charset="0"/>
              </a:rPr>
              <a:t>Velké množství opatření k minimalizaci rizik</a:t>
            </a:r>
          </a:p>
          <a:p>
            <a:pPr marL="171450" indent="-171450">
              <a:buFont typeface="Arial" panose="020B0604020202020204" pitchFamily="34" charset="0"/>
              <a:buChar char="•"/>
            </a:pPr>
            <a:r>
              <a:rPr lang="cs-CZ" sz="1050" dirty="0">
                <a:latin typeface="Aptos" panose="020B0004020202020204" pitchFamily="34" charset="0"/>
              </a:rPr>
              <a:t>Šifrování</a:t>
            </a:r>
          </a:p>
          <a:p>
            <a:pPr marL="171450" indent="-171450">
              <a:buFont typeface="Arial" panose="020B0604020202020204" pitchFamily="34" charset="0"/>
              <a:buChar char="•"/>
            </a:pPr>
            <a:r>
              <a:rPr lang="cs-CZ" sz="1050" dirty="0">
                <a:latin typeface="Aptos" panose="020B0004020202020204" pitchFamily="34" charset="0"/>
              </a:rPr>
              <a:t>Pseudonymizace</a:t>
            </a:r>
          </a:p>
          <a:p>
            <a:pPr marL="171450" indent="-171450">
              <a:buFont typeface="Arial" panose="020B0604020202020204" pitchFamily="34" charset="0"/>
              <a:buChar char="•"/>
            </a:pPr>
            <a:r>
              <a:rPr lang="cs-CZ" sz="1050" dirty="0">
                <a:latin typeface="Aptos" panose="020B0004020202020204" pitchFamily="34" charset="0"/>
              </a:rPr>
              <a:t>Anonymizace</a:t>
            </a:r>
          </a:p>
          <a:p>
            <a:pPr marL="171450" indent="-171450">
              <a:buFont typeface="Arial" panose="020B0604020202020204" pitchFamily="34" charset="0"/>
              <a:buChar char="•"/>
            </a:pPr>
            <a:r>
              <a:rPr lang="cs-CZ" sz="1050" dirty="0">
                <a:latin typeface="Aptos" panose="020B0004020202020204" pitchFamily="34" charset="0"/>
              </a:rPr>
              <a:t>Zavedení pravidel Best </a:t>
            </a:r>
            <a:r>
              <a:rPr lang="cs-CZ" sz="1050" dirty="0" err="1">
                <a:latin typeface="Aptos" panose="020B0004020202020204" pitchFamily="34" charset="0"/>
              </a:rPr>
              <a:t>Practice</a:t>
            </a:r>
            <a:r>
              <a:rPr lang="cs-CZ" sz="1050" dirty="0">
                <a:latin typeface="Aptos" panose="020B0004020202020204" pitchFamily="34" charset="0"/>
              </a:rPr>
              <a:t> pro oblasti, kde existují</a:t>
            </a:r>
          </a:p>
          <a:p>
            <a:pPr marL="171450" indent="-171450">
              <a:buFont typeface="Arial" panose="020B0604020202020204" pitchFamily="34" charset="0"/>
              <a:buChar char="•"/>
            </a:pPr>
            <a:r>
              <a:rPr lang="cs-CZ" sz="1050" dirty="0">
                <a:latin typeface="Aptos" panose="020B0004020202020204" pitchFamily="34" charset="0"/>
              </a:rPr>
              <a:t>Omezený přístup k osobním údajům a jejich omezené sdílení</a:t>
            </a:r>
          </a:p>
          <a:p>
            <a:pPr marL="171450" indent="-171450">
              <a:buFont typeface="Arial" panose="020B0604020202020204" pitchFamily="34" charset="0"/>
              <a:buChar char="•"/>
            </a:pPr>
            <a:r>
              <a:rPr lang="cs-CZ" sz="1050" dirty="0">
                <a:latin typeface="Aptos" panose="020B0004020202020204" pitchFamily="34" charset="0"/>
              </a:rPr>
              <a:t>Odpovídající kritéria pro výběr IT dodavatelů</a:t>
            </a:r>
          </a:p>
          <a:p>
            <a:pPr marL="171450" indent="-171450">
              <a:buFont typeface="Arial" panose="020B0604020202020204" pitchFamily="34" charset="0"/>
              <a:buChar char="•"/>
            </a:pPr>
            <a:r>
              <a:rPr lang="cs-CZ" sz="1050" dirty="0">
                <a:latin typeface="Aptos" panose="020B0004020202020204" pitchFamily="34" charset="0"/>
              </a:rPr>
              <a:t>Školení zaměstnanců</a:t>
            </a:r>
          </a:p>
          <a:p>
            <a:pPr marL="171450" indent="-171450">
              <a:buFont typeface="Arial" panose="020B0604020202020204" pitchFamily="34" charset="0"/>
              <a:buChar char="•"/>
            </a:pPr>
            <a:r>
              <a:rPr lang="cs-CZ" sz="1050" dirty="0">
                <a:latin typeface="Aptos" panose="020B0004020202020204" pitchFamily="34" charset="0"/>
              </a:rPr>
              <a:t>Vysoká transparentnost vůči subjektům údajům a jejich plná informovanost</a:t>
            </a:r>
          </a:p>
          <a:p>
            <a:pPr marL="171450" indent="-171450">
              <a:buFont typeface="Arial" panose="020B0604020202020204" pitchFamily="34" charset="0"/>
              <a:buChar char="•"/>
            </a:pPr>
            <a:r>
              <a:rPr lang="cs-CZ" sz="1050" dirty="0">
                <a:latin typeface="Aptos" panose="020B0004020202020204" pitchFamily="34" charset="0"/>
              </a:rPr>
              <a:t>Usnadnění subjektům údajů uplatnění jejich práv</a:t>
            </a: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14</a:t>
            </a:fld>
            <a:endParaRPr lang="en-US"/>
          </a:p>
        </p:txBody>
      </p:sp>
    </p:spTree>
    <p:extLst>
      <p:ext uri="{BB962C8B-B14F-4D97-AF65-F5344CB8AC3E}">
        <p14:creationId xmlns:p14="http://schemas.microsoft.com/office/powerpoint/2010/main" val="230254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spcAft>
                <a:spcPts val="1200"/>
              </a:spcAft>
              <a:buFont typeface="Wingdings" panose="05000000000000000000" pitchFamily="2" charset="2"/>
              <a:buNone/>
            </a:pPr>
            <a:r>
              <a:rPr lang="cs-CZ" sz="1050" b="1" dirty="0">
                <a:latin typeface="Aptos" panose="020B0004020202020204" pitchFamily="34" charset="0"/>
              </a:rPr>
              <a:t>Hlavní</a:t>
            </a:r>
            <a:r>
              <a:rPr lang="cs-CZ" sz="1050" b="1" baseline="0" dirty="0">
                <a:latin typeface="Aptos" panose="020B0004020202020204" pitchFamily="34" charset="0"/>
              </a:rPr>
              <a:t> normy</a:t>
            </a:r>
            <a:endParaRPr lang="cs-CZ" sz="1050" b="1" dirty="0">
              <a:latin typeface="Aptos" panose="020B0004020202020204" pitchFamily="34" charset="0"/>
            </a:endParaRPr>
          </a:p>
          <a:p>
            <a:pPr marL="171450" indent="-171450">
              <a:spcAft>
                <a:spcPts val="1200"/>
              </a:spcAft>
              <a:buFont typeface="Wingdings" panose="05000000000000000000" pitchFamily="2" charset="2"/>
              <a:buChar char="§"/>
            </a:pPr>
            <a:r>
              <a:rPr lang="cs-CZ" sz="1050" dirty="0">
                <a:latin typeface="Aptos" panose="020B0004020202020204" pitchFamily="34" charset="0"/>
              </a:rPr>
              <a:t>Nařízení Evropského parlamentu a Rady (EU) 2016/679 ze dne 27. dubna 2016 o ochraně fyzických osob v souvislosti se zpracováním osobních údajů a o volném pohybu těchto údajů a o zrušení směrnice 95/46/EU (GDPR)</a:t>
            </a:r>
          </a:p>
          <a:p>
            <a:pPr marL="171450" indent="-171450">
              <a:spcAft>
                <a:spcPts val="1200"/>
              </a:spcAft>
              <a:buFont typeface="Wingdings" panose="05000000000000000000" pitchFamily="2" charset="2"/>
              <a:buChar char="§"/>
            </a:pPr>
            <a:r>
              <a:rPr lang="cs-CZ" sz="1050" dirty="0">
                <a:latin typeface="Aptos" panose="020B0004020202020204" pitchFamily="34" charset="0"/>
              </a:rPr>
              <a:t>Zákon č. 101/2000 Sb. o ochraně osobních údajů a o změně některých zákonů, ve znění</a:t>
            </a:r>
            <a:r>
              <a:rPr lang="cs-CZ" sz="1050" baseline="0" dirty="0">
                <a:latin typeface="Aptos" panose="020B0004020202020204" pitchFamily="34" charset="0"/>
              </a:rPr>
              <a:t> pozdějších předpisů (</a:t>
            </a:r>
            <a:r>
              <a:rPr lang="cs-CZ" sz="1050" kern="1200" dirty="0">
                <a:solidFill>
                  <a:schemeClr val="tx1"/>
                </a:solidFill>
                <a:effectLst/>
                <a:latin typeface="Aptos" panose="020B0004020202020204" pitchFamily="34" charset="0"/>
                <a:ea typeface="+mn-ea"/>
                <a:cs typeface="+mn-cs"/>
              </a:rPr>
              <a:t>poslední novelizace účinná k 6. říjnu 2016</a:t>
            </a:r>
            <a:r>
              <a:rPr lang="cs-CZ" sz="1050" baseline="0" dirty="0">
                <a:latin typeface="Aptos" panose="020B0004020202020204" pitchFamily="34" charset="0"/>
              </a:rPr>
              <a:t>)</a:t>
            </a:r>
          </a:p>
          <a:p>
            <a:pPr marL="171450" marR="0" indent="-171450" algn="l" defTabSz="4572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cs-CZ" sz="1050" dirty="0">
                <a:latin typeface="Aptos" panose="020B0004020202020204" pitchFamily="34" charset="0"/>
              </a:rPr>
              <a:t>Zákon o 181/2014 Sb., o kybernetické bezpečnosti a o změně souvisejících zákonů (zákon o kybernetické bezpečnosti), v platném znění</a:t>
            </a:r>
          </a:p>
          <a:p>
            <a:pPr marL="171450" marR="0" indent="-171450" algn="l" defTabSz="4572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lang="cs-CZ" sz="1050" baseline="0" dirty="0">
                <a:latin typeface="Aptos" panose="020B0004020202020204" pitchFamily="34" charset="0"/>
              </a:rPr>
              <a:t>Další všeobecná (LZPS, zákon o některých službách informační společnosti, zákoník práce ad.) a oborová legislativa</a:t>
            </a:r>
          </a:p>
          <a:p>
            <a:pPr marL="171450" indent="-171450">
              <a:spcAft>
                <a:spcPts val="1200"/>
              </a:spcAft>
              <a:buFont typeface="Wingdings" panose="05000000000000000000" pitchFamily="2" charset="2"/>
              <a:buChar char="§"/>
            </a:pPr>
            <a:endParaRPr lang="cs-CZ" sz="1050" baseline="0" dirty="0">
              <a:latin typeface="Aptos" panose="020B0004020202020204" pitchFamily="34" charset="0"/>
            </a:endParaRPr>
          </a:p>
          <a:p>
            <a:pPr marL="0" indent="0">
              <a:spcAft>
                <a:spcPts val="1200"/>
              </a:spcAft>
              <a:buFont typeface="Wingdings" panose="05000000000000000000" pitchFamily="2" charset="2"/>
              <a:buNone/>
            </a:pPr>
            <a:r>
              <a:rPr lang="cs-CZ" sz="1050" b="1" baseline="0" dirty="0">
                <a:latin typeface="Aptos" panose="020B0004020202020204" pitchFamily="34" charset="0"/>
              </a:rPr>
              <a:t>Přidružené normy na evropské úrovni</a:t>
            </a:r>
            <a:endParaRPr lang="cs-CZ" sz="1050" b="1" dirty="0">
              <a:latin typeface="Aptos" panose="020B0004020202020204" pitchFamily="34" charset="0"/>
            </a:endParaRPr>
          </a:p>
          <a:p>
            <a:pPr marL="171450" indent="-171450">
              <a:spcAft>
                <a:spcPts val="1200"/>
              </a:spcAft>
              <a:buFont typeface="Wingdings" panose="05000000000000000000" pitchFamily="2" charset="2"/>
              <a:buChar char="§"/>
            </a:pPr>
            <a:r>
              <a:rPr lang="cs-CZ" sz="1050" dirty="0">
                <a:latin typeface="Aptos" panose="020B0004020202020204" pitchFamily="34" charset="0"/>
              </a:rPr>
              <a:t>Směrnice Evropského parlamentu a Rady (EU) 2016/680 ze dne 27. dubna 2016 o ochraně fyzických osob v souvislosti se zpracováním osobních údajů příslušnými orgány za účelem prevence, vyšetřování, odhalování či stíhání trestných činů nebo výkonu trestů, o volném pohybu těchto údajů a o zrušení rámcového rozhodnutí Rady 2008/977/SVV (směrnice GDPR), která upravuje zpracování osobních údajů orgány veřejné moci v oblasti trestního práva</a:t>
            </a:r>
          </a:p>
          <a:p>
            <a:pPr marL="171450" indent="-171450">
              <a:spcAft>
                <a:spcPts val="1200"/>
              </a:spcAft>
              <a:buFont typeface="Wingdings" panose="05000000000000000000" pitchFamily="2" charset="2"/>
              <a:buChar char="§"/>
            </a:pPr>
            <a:r>
              <a:rPr lang="cs-CZ" sz="1050" dirty="0">
                <a:latin typeface="Aptos" panose="020B0004020202020204" pitchFamily="34" charset="0"/>
              </a:rPr>
              <a:t>Směrnice Evropského parlamentu a Rady (EU) 2016/681 ze dne 27. dubna 2016 o používání údajů jmenné evidence cestujících (PNR) pro prevenci, odhalování, vyšetřování a stíhání teroristických trestných činů a závažné trestné činnosti (dále jen „směrnice PNRD“),</a:t>
            </a:r>
            <a:r>
              <a:rPr lang="cs-CZ" sz="1050" baseline="0" dirty="0">
                <a:latin typeface="Aptos" panose="020B0004020202020204" pitchFamily="34" charset="0"/>
              </a:rPr>
              <a:t> která upravuje </a:t>
            </a:r>
            <a:r>
              <a:rPr lang="cs-CZ" sz="1050" dirty="0">
                <a:latin typeface="Aptos" panose="020B0004020202020204" pitchFamily="34" charset="0"/>
              </a:rPr>
              <a:t>používání OÚ při vytváření a vedení</a:t>
            </a:r>
            <a:r>
              <a:rPr lang="cs-CZ" sz="1050" baseline="0" dirty="0">
                <a:latin typeface="Aptos" panose="020B0004020202020204" pitchFamily="34" charset="0"/>
              </a:rPr>
              <a:t> </a:t>
            </a:r>
            <a:r>
              <a:rPr lang="cs-CZ" sz="1050" dirty="0">
                <a:latin typeface="Aptos" panose="020B0004020202020204" pitchFamily="34" charset="0"/>
              </a:rPr>
              <a:t>jmenné evidence cestujících v mezinárodní dopravě</a:t>
            </a:r>
          </a:p>
          <a:p>
            <a:pPr marL="171450" indent="-171450">
              <a:spcAft>
                <a:spcPts val="1200"/>
              </a:spcAft>
              <a:buFont typeface="Wingdings" panose="05000000000000000000" pitchFamily="2" charset="2"/>
              <a:buChar char="§"/>
            </a:pPr>
            <a:endParaRPr lang="cs-CZ" sz="1050" dirty="0">
              <a:latin typeface="Aptos" panose="020B0004020202020204" pitchFamily="34" charset="0"/>
            </a:endParaRPr>
          </a:p>
          <a:p>
            <a:pPr marL="0" indent="0">
              <a:spcAft>
                <a:spcPts val="1200"/>
              </a:spcAft>
              <a:buFont typeface="Wingdings" panose="05000000000000000000" pitchFamily="2" charset="2"/>
              <a:buNone/>
            </a:pPr>
            <a:r>
              <a:rPr lang="cs-CZ" sz="1050" b="1" dirty="0">
                <a:latin typeface="Aptos" panose="020B0004020202020204" pitchFamily="34" charset="0"/>
              </a:rPr>
              <a:t>Výkladová praxe WP29</a:t>
            </a:r>
          </a:p>
          <a:p>
            <a:pPr marL="0" indent="0">
              <a:spcAft>
                <a:spcPts val="1200"/>
              </a:spcAft>
              <a:buFont typeface="Wingdings" panose="05000000000000000000" pitchFamily="2" charset="2"/>
              <a:buNone/>
            </a:pPr>
            <a:r>
              <a:rPr lang="cs-CZ" sz="1050" dirty="0">
                <a:latin typeface="Aptos" panose="020B0004020202020204" pitchFamily="34" charset="0"/>
              </a:rPr>
              <a:t>Například:</a:t>
            </a:r>
          </a:p>
          <a:p>
            <a:pPr marL="171450" indent="-171450">
              <a:spcAft>
                <a:spcPts val="1200"/>
              </a:spcAft>
              <a:buFont typeface="Wingdings" panose="05000000000000000000" pitchFamily="2" charset="2"/>
              <a:buChar char="§"/>
            </a:pPr>
            <a:r>
              <a:rPr lang="cs-CZ" sz="1050" dirty="0">
                <a:latin typeface="Aptos" panose="020B0004020202020204" pitchFamily="34" charset="0"/>
              </a:rPr>
              <a:t>Vodítko k právu na přenositelnost údajů („</a:t>
            </a:r>
            <a:r>
              <a:rPr lang="cs-CZ" sz="1050" dirty="0" err="1">
                <a:latin typeface="Aptos" panose="020B0004020202020204" pitchFamily="34" charset="0"/>
              </a:rPr>
              <a:t>Guidelines</a:t>
            </a:r>
            <a:r>
              <a:rPr lang="cs-CZ" sz="1050" dirty="0">
                <a:latin typeface="Aptos" panose="020B0004020202020204" pitchFamily="34" charset="0"/>
              </a:rPr>
              <a:t> on </a:t>
            </a:r>
            <a:r>
              <a:rPr lang="cs-CZ" sz="1050" dirty="0" err="1">
                <a:latin typeface="Aptos" panose="020B0004020202020204" pitchFamily="34" charset="0"/>
              </a:rPr>
              <a:t>the</a:t>
            </a:r>
            <a:r>
              <a:rPr lang="cs-CZ" sz="1050" dirty="0">
                <a:latin typeface="Aptos" panose="020B0004020202020204" pitchFamily="34" charset="0"/>
              </a:rPr>
              <a:t> </a:t>
            </a:r>
            <a:r>
              <a:rPr lang="cs-CZ" sz="1050" dirty="0" err="1">
                <a:latin typeface="Aptos" panose="020B0004020202020204" pitchFamily="34" charset="0"/>
              </a:rPr>
              <a:t>right</a:t>
            </a:r>
            <a:r>
              <a:rPr lang="cs-CZ" sz="1050" dirty="0">
                <a:latin typeface="Aptos" panose="020B0004020202020204" pitchFamily="34" charset="0"/>
              </a:rPr>
              <a:t> to data portability“, 16/EN, WP 242)</a:t>
            </a:r>
          </a:p>
          <a:p>
            <a:pPr marL="171450" indent="-171450">
              <a:spcAft>
                <a:spcPts val="1200"/>
              </a:spcAft>
              <a:buFont typeface="Wingdings" panose="05000000000000000000" pitchFamily="2" charset="2"/>
              <a:buChar char="§"/>
            </a:pPr>
            <a:r>
              <a:rPr lang="cs-CZ" sz="1050" dirty="0">
                <a:latin typeface="Aptos" panose="020B0004020202020204" pitchFamily="34" charset="0"/>
              </a:rPr>
              <a:t>Vodítko k pověřenci pro ochranu osobních údajů („</a:t>
            </a:r>
            <a:r>
              <a:rPr lang="cs-CZ" sz="1050" dirty="0" err="1">
                <a:latin typeface="Aptos" panose="020B0004020202020204" pitchFamily="34" charset="0"/>
              </a:rPr>
              <a:t>Guidelines</a:t>
            </a:r>
            <a:r>
              <a:rPr lang="cs-CZ" sz="1050" dirty="0">
                <a:latin typeface="Aptos" panose="020B0004020202020204" pitchFamily="34" charset="0"/>
              </a:rPr>
              <a:t> on Data </a:t>
            </a:r>
            <a:r>
              <a:rPr lang="cs-CZ" sz="1050" dirty="0" err="1">
                <a:latin typeface="Aptos" panose="020B0004020202020204" pitchFamily="34" charset="0"/>
              </a:rPr>
              <a:t>Protection</a:t>
            </a:r>
            <a:r>
              <a:rPr lang="cs-CZ" sz="1050" dirty="0">
                <a:latin typeface="Aptos" panose="020B0004020202020204" pitchFamily="34" charset="0"/>
              </a:rPr>
              <a:t> </a:t>
            </a:r>
            <a:r>
              <a:rPr lang="cs-CZ" sz="1050" dirty="0" err="1">
                <a:latin typeface="Aptos" panose="020B0004020202020204" pitchFamily="34" charset="0"/>
              </a:rPr>
              <a:t>Officers</a:t>
            </a:r>
            <a:r>
              <a:rPr lang="cs-CZ" sz="1050" dirty="0">
                <a:latin typeface="Aptos" panose="020B0004020202020204" pitchFamily="34" charset="0"/>
              </a:rPr>
              <a:t> (´</a:t>
            </a:r>
            <a:r>
              <a:rPr lang="cs-CZ" sz="1050" dirty="0" err="1">
                <a:latin typeface="Aptos" panose="020B0004020202020204" pitchFamily="34" charset="0"/>
              </a:rPr>
              <a:t>DPOs</a:t>
            </a:r>
            <a:r>
              <a:rPr lang="cs-CZ" sz="1050" dirty="0">
                <a:latin typeface="Aptos" panose="020B0004020202020204" pitchFamily="34" charset="0"/>
              </a:rPr>
              <a:t>´)“, 16/EN, WP 243)</a:t>
            </a:r>
          </a:p>
          <a:p>
            <a:pPr marL="171450" indent="-171450">
              <a:spcAft>
                <a:spcPts val="1200"/>
              </a:spcAft>
              <a:buFont typeface="Wingdings" panose="05000000000000000000" pitchFamily="2" charset="2"/>
              <a:buChar char="§"/>
            </a:pPr>
            <a:r>
              <a:rPr lang="cs-CZ" sz="1050" dirty="0">
                <a:latin typeface="Aptos" panose="020B0004020202020204" pitchFamily="34" charset="0"/>
              </a:rPr>
              <a:t>Vodítko k určení vedoucího dozorového úřadu („</a:t>
            </a:r>
            <a:r>
              <a:rPr lang="cs-CZ" sz="1050" dirty="0" err="1">
                <a:latin typeface="Aptos" panose="020B0004020202020204" pitchFamily="34" charset="0"/>
              </a:rPr>
              <a:t>Guidelines</a:t>
            </a:r>
            <a:r>
              <a:rPr lang="cs-CZ" sz="1050" dirty="0">
                <a:latin typeface="Aptos" panose="020B0004020202020204" pitchFamily="34" charset="0"/>
              </a:rPr>
              <a:t> </a:t>
            </a:r>
            <a:r>
              <a:rPr lang="cs-CZ" sz="1050" dirty="0" err="1">
                <a:latin typeface="Aptos" panose="020B0004020202020204" pitchFamily="34" charset="0"/>
              </a:rPr>
              <a:t>for</a:t>
            </a:r>
            <a:r>
              <a:rPr lang="cs-CZ" sz="1050" dirty="0">
                <a:latin typeface="Aptos" panose="020B0004020202020204" pitchFamily="34" charset="0"/>
              </a:rPr>
              <a:t> </a:t>
            </a:r>
            <a:r>
              <a:rPr lang="cs-CZ" sz="1050" dirty="0" err="1">
                <a:latin typeface="Aptos" panose="020B0004020202020204" pitchFamily="34" charset="0"/>
              </a:rPr>
              <a:t>identifying</a:t>
            </a:r>
            <a:r>
              <a:rPr lang="cs-CZ" sz="1050" dirty="0">
                <a:latin typeface="Aptos" panose="020B0004020202020204" pitchFamily="34" charset="0"/>
              </a:rPr>
              <a:t> a </a:t>
            </a:r>
            <a:r>
              <a:rPr lang="cs-CZ" sz="1050" dirty="0" err="1">
                <a:latin typeface="Aptos" panose="020B0004020202020204" pitchFamily="34" charset="0"/>
              </a:rPr>
              <a:t>controller</a:t>
            </a:r>
            <a:r>
              <a:rPr lang="cs-CZ" sz="1050" dirty="0">
                <a:latin typeface="Aptos" panose="020B0004020202020204" pitchFamily="34" charset="0"/>
              </a:rPr>
              <a:t> </a:t>
            </a:r>
            <a:r>
              <a:rPr lang="cs-CZ" sz="1050" dirty="0" err="1">
                <a:latin typeface="Aptos" panose="020B0004020202020204" pitchFamily="34" charset="0"/>
              </a:rPr>
              <a:t>or</a:t>
            </a:r>
            <a:r>
              <a:rPr lang="cs-CZ" sz="1050" dirty="0">
                <a:latin typeface="Aptos" panose="020B0004020202020204" pitchFamily="34" charset="0"/>
              </a:rPr>
              <a:t> </a:t>
            </a:r>
            <a:r>
              <a:rPr lang="cs-CZ" sz="1050" dirty="0" err="1">
                <a:latin typeface="Aptos" panose="020B0004020202020204" pitchFamily="34" charset="0"/>
              </a:rPr>
              <a:t>processor´s</a:t>
            </a:r>
            <a:r>
              <a:rPr lang="cs-CZ" sz="1050" dirty="0">
                <a:latin typeface="Aptos" panose="020B0004020202020204" pitchFamily="34" charset="0"/>
              </a:rPr>
              <a:t> lead supervisory </a:t>
            </a:r>
            <a:r>
              <a:rPr lang="cs-CZ" sz="1050" dirty="0" err="1">
                <a:latin typeface="Aptos" panose="020B0004020202020204" pitchFamily="34" charset="0"/>
              </a:rPr>
              <a:t>authority</a:t>
            </a:r>
            <a:r>
              <a:rPr lang="cs-CZ" sz="1050" dirty="0">
                <a:latin typeface="Aptos" panose="020B0004020202020204" pitchFamily="34" charset="0"/>
              </a:rPr>
              <a:t>“, 16/EN, WP 244)</a:t>
            </a:r>
          </a:p>
          <a:p>
            <a:pPr marL="171450" indent="-171450">
              <a:spcAft>
                <a:spcPts val="1200"/>
              </a:spcAft>
              <a:buFont typeface="Wingdings" panose="05000000000000000000" pitchFamily="2" charset="2"/>
              <a:buChar char="§"/>
            </a:pPr>
            <a:r>
              <a:rPr lang="cs-CZ" sz="1050" dirty="0">
                <a:latin typeface="Aptos" panose="020B0004020202020204" pitchFamily="34" charset="0"/>
              </a:rPr>
              <a:t>Vodítka se průběžně</a:t>
            </a:r>
            <a:r>
              <a:rPr lang="cs-CZ" sz="1050" baseline="0" dirty="0">
                <a:latin typeface="Aptos" panose="020B0004020202020204" pitchFamily="34" charset="0"/>
              </a:rPr>
              <a:t> aktualizují</a:t>
            </a:r>
            <a:endParaRPr lang="cs-CZ" sz="1050" dirty="0">
              <a:latin typeface="Aptos" panose="020B0004020202020204" pitchFamily="34" charset="0"/>
            </a:endParaRPr>
          </a:p>
          <a:p>
            <a:pPr>
              <a:spcAft>
                <a:spcPts val="1225"/>
              </a:spcAft>
            </a:pPr>
            <a:endParaRPr lang="cs-CZ" sz="1050" dirty="0">
              <a:latin typeface="Aptos" panose="020B0004020202020204" pitchFamily="34" charset="0"/>
            </a:endParaRPr>
          </a:p>
          <a:p>
            <a:endParaRPr lang="cs-CZ" sz="1050" dirty="0">
              <a:latin typeface="Aptos" panose="020B0004020202020204" pitchFamily="34" charset="0"/>
            </a:endParaRPr>
          </a:p>
        </p:txBody>
      </p:sp>
      <p:sp>
        <p:nvSpPr>
          <p:cNvPr id="5" name="Zástupný symbol pro datum 4"/>
          <p:cNvSpPr>
            <a:spLocks noGrp="1"/>
          </p:cNvSpPr>
          <p:nvPr>
            <p:ph type="dt" idx="1"/>
          </p:nvPr>
        </p:nvSpPr>
        <p:spPr/>
        <p:txBody>
          <a:bodyPr/>
          <a:lstStyle/>
          <a:p>
            <a:r>
              <a:rPr lang="cs-CZ"/>
              <a:t>5. 11. 2025</a:t>
            </a:r>
            <a:endParaRPr lang="en-US"/>
          </a:p>
        </p:txBody>
      </p:sp>
      <p:sp>
        <p:nvSpPr>
          <p:cNvPr id="6" name="Zástupný symbol pro zápatí 5"/>
          <p:cNvSpPr>
            <a:spLocks noGrp="1"/>
          </p:cNvSpPr>
          <p:nvPr>
            <p:ph type="ftr" sz="quarter" idx="4"/>
          </p:nvPr>
        </p:nvSpPr>
        <p:spPr/>
        <p:txBody>
          <a:bodyPr/>
          <a:lstStyle/>
          <a:p>
            <a:r>
              <a:rPr lang="pl-PL"/>
              <a:t>Česká advokátní komora | Jindřich Kalíšek</a:t>
            </a:r>
            <a:endParaRPr lang="en-US"/>
          </a:p>
        </p:txBody>
      </p:sp>
      <p:sp>
        <p:nvSpPr>
          <p:cNvPr id="7" name="Zástupný symbol pro číslo snímku 6"/>
          <p:cNvSpPr>
            <a:spLocks noGrp="1"/>
          </p:cNvSpPr>
          <p:nvPr>
            <p:ph type="sldNum" sz="quarter" idx="5"/>
          </p:nvPr>
        </p:nvSpPr>
        <p:spPr/>
        <p:txBody>
          <a:bodyPr/>
          <a:lstStyle/>
          <a:p>
            <a:fld id="{02AD3085-79E2-AA4B-8198-D8F3F6B60D48}" type="slidenum">
              <a:rPr lang="en-US" smtClean="0"/>
              <a:t>17</a:t>
            </a:fld>
            <a:endParaRPr lang="en-US"/>
          </a:p>
        </p:txBody>
      </p:sp>
    </p:spTree>
    <p:extLst>
      <p:ext uri="{BB962C8B-B14F-4D97-AF65-F5344CB8AC3E}">
        <p14:creationId xmlns:p14="http://schemas.microsoft.com/office/powerpoint/2010/main" val="339560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dpis a Podnadpi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30426"/>
            <a:ext cx="10972800" cy="1470025"/>
          </a:xfrm>
        </p:spPr>
        <p:txBody>
          <a:bodyPr>
            <a:normAutofit/>
          </a:bodyPr>
          <a:lstStyle>
            <a:lvl1pPr>
              <a:defRPr sz="3300"/>
            </a:lvl1pPr>
          </a:lstStyle>
          <a:p>
            <a:r>
              <a:rPr lang="cs-CZ" dirty="0"/>
              <a:t>CLICK TO EDIT MASTER TITLE STYLE</a:t>
            </a:r>
            <a:endParaRPr lang="en-US" dirty="0"/>
          </a:p>
        </p:txBody>
      </p:sp>
      <p:sp>
        <p:nvSpPr>
          <p:cNvPr id="3" name="Subtitle 2"/>
          <p:cNvSpPr>
            <a:spLocks noGrp="1"/>
          </p:cNvSpPr>
          <p:nvPr>
            <p:ph type="subTitle" idx="1"/>
          </p:nvPr>
        </p:nvSpPr>
        <p:spPr>
          <a:xfrm>
            <a:off x="609600" y="3773979"/>
            <a:ext cx="10972800" cy="2419003"/>
          </a:xfrm>
        </p:spPr>
        <p:txBody>
          <a:bodyPr>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a:t>Click</a:t>
            </a:r>
            <a:r>
              <a:rPr lang="cs-CZ" dirty="0"/>
              <a:t> to </a:t>
            </a:r>
            <a:r>
              <a:rPr lang="cs-CZ" dirty="0" err="1"/>
              <a:t>edit</a:t>
            </a:r>
            <a:r>
              <a:rPr lang="cs-CZ" dirty="0"/>
              <a:t> Master </a:t>
            </a:r>
            <a:r>
              <a:rPr lang="cs-CZ" dirty="0" err="1"/>
              <a:t>subtitle</a:t>
            </a:r>
            <a:r>
              <a:rPr lang="cs-CZ" dirty="0"/>
              <a:t>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dirty="0"/>
          </a:p>
        </p:txBody>
      </p:sp>
    </p:spTree>
    <p:extLst>
      <p:ext uri="{BB962C8B-B14F-4D97-AF65-F5344CB8AC3E}">
        <p14:creationId xmlns:p14="http://schemas.microsoft.com/office/powerpoint/2010/main" val="343158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text vertikálně">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173779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ální Nadpis a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cs-CZ" dirty="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207750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ěžný slide CZ">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lvl1pPr>
            <a:lvl2pPr>
              <a:defRPr/>
            </a:lvl2pPr>
            <a:lvl3pPr>
              <a:defRPr/>
            </a:lvl3pPr>
            <a:lvl4pPr>
              <a:defRPr/>
            </a:lvl4pPr>
            <a:lvl5pPr>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p>
            <a:r>
              <a:rPr lang="cs-CZ"/>
              <a:t>24. 3. 2026</a:t>
            </a:r>
          </a:p>
        </p:txBody>
      </p:sp>
      <p:sp>
        <p:nvSpPr>
          <p:cNvPr id="5" name="Zástupný symbol pro zápatí 4"/>
          <p:cNvSpPr>
            <a:spLocks noGrp="1"/>
          </p:cNvSpPr>
          <p:nvPr>
            <p:ph type="ftr" sz="quarter" idx="11"/>
          </p:nvPr>
        </p:nvSpPr>
        <p:spPr/>
        <p:txBody>
          <a:body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p>
            <a:fld id="{8A7AA762-EA47-416E-9E23-A6910279B348}" type="slidenum">
              <a:rPr lang="cs-CZ" smtClean="0"/>
              <a:t>‹#›</a:t>
            </a:fld>
            <a:endParaRPr lang="cs-CZ"/>
          </a:p>
        </p:txBody>
      </p:sp>
      <p:sp>
        <p:nvSpPr>
          <p:cNvPr id="7" name="Nadpis 6"/>
          <p:cNvSpPr>
            <a:spLocks noGrp="1"/>
          </p:cNvSpPr>
          <p:nvPr>
            <p:ph type="title"/>
          </p:nvPr>
        </p:nvSpPr>
        <p:spPr>
          <a:xfrm>
            <a:off x="609600" y="739291"/>
            <a:ext cx="10972800" cy="792000"/>
          </a:xfrm>
        </p:spPr>
        <p:txBody>
          <a:bodyPr/>
          <a:lstStyle>
            <a:lvl1pPr>
              <a:lnSpc>
                <a:spcPct val="85000"/>
              </a:lnSpc>
              <a:defRPr cap="all" baseline="0"/>
            </a:lvl1pPr>
          </a:lstStyle>
          <a:p>
            <a:r>
              <a:rPr lang="cs-CZ" dirty="0"/>
              <a:t>Kliknutím lze upravit styl</a:t>
            </a:r>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75C8226A-7229-2C7D-C17B-FAF6037125EB}"/>
              </a:ext>
            </a:extLst>
          </p:cNvPr>
          <p:cNvPicPr>
            <a:picLocks noChangeAspect="1"/>
          </p:cNvPicPr>
          <p:nvPr userDrawn="1"/>
        </p:nvPicPr>
        <p:blipFill>
          <a:blip r:embed="rId2"/>
          <a:srcRect r="83780"/>
          <a:stretch>
            <a:fillRect/>
          </a:stretch>
        </p:blipFill>
        <p:spPr>
          <a:xfrm>
            <a:off x="11130629" y="264786"/>
            <a:ext cx="451771" cy="450000"/>
          </a:xfrm>
          <a:prstGeom prst="rect">
            <a:avLst/>
          </a:prstGeom>
        </p:spPr>
      </p:pic>
    </p:spTree>
    <p:extLst>
      <p:ext uri="{BB962C8B-B14F-4D97-AF65-F5344CB8AC3E}">
        <p14:creationId xmlns:p14="http://schemas.microsoft.com/office/powerpoint/2010/main" val="203046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ěžný slide CZ Tmavěmodrá">
    <p:bg>
      <p:bgRef idx="1001">
        <a:schemeClr val="bg2"/>
      </p:bgRef>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solidFill>
                  <a:schemeClr val="tx2"/>
                </a:solidFill>
              </a:defRPr>
            </a:lvl1pPr>
          </a:lstStyle>
          <a:p>
            <a:r>
              <a:rPr lang="cs-CZ" dirty="0"/>
              <a:t>Kliknutím lze upravit styl</a:t>
            </a:r>
          </a:p>
        </p:txBody>
      </p:sp>
      <p:pic>
        <p:nvPicPr>
          <p:cNvPr id="2" name="Obrázek 1" descr="Obsah obrázku text, Písmo, Grafika, grafický design&#10;&#10;Obsah generovaný pomocí AI může být nesprávný.">
            <a:extLst>
              <a:ext uri="{FF2B5EF4-FFF2-40B4-BE49-F238E27FC236}">
                <a16:creationId xmlns:a16="http://schemas.microsoft.com/office/drawing/2014/main" id="{A015027E-473F-8CE3-794A-C7729EB068B0}"/>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532665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ěžný slide CZ Azurová">
    <p:bg>
      <p:bgPr>
        <a:solidFill>
          <a:schemeClr val="accent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lvl1pPr>
          </a:lstStyle>
          <a:p>
            <a:r>
              <a:rPr lang="cs-CZ" dirty="0"/>
              <a:t>Kliknutím lze upravit styl</a:t>
            </a:r>
          </a:p>
        </p:txBody>
      </p:sp>
      <p:pic>
        <p:nvPicPr>
          <p:cNvPr id="2" name="Obrázek 1" descr="Obsah obrázku text, Písmo, Grafika, grafický design&#10;&#10;Obsah generovaný pomocí AI může být nesprávný.">
            <a:extLst>
              <a:ext uri="{FF2B5EF4-FFF2-40B4-BE49-F238E27FC236}">
                <a16:creationId xmlns:a16="http://schemas.microsoft.com/office/drawing/2014/main" id="{8E7F6E7D-B929-833F-C236-3E0840A5F756}"/>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2275639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ěžný slide CZ Azurová">
    <p:bg>
      <p:bgPr>
        <a:solidFill>
          <a:schemeClr val="accent2"/>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1"/>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1"/>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1"/>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solidFill>
                  <a:schemeClr val="bg2"/>
                </a:solidFill>
              </a:defRPr>
            </a:lvl1pPr>
          </a:lstStyle>
          <a:p>
            <a:r>
              <a:rPr lang="cs-CZ" dirty="0"/>
              <a:t>Kliknutím lze upravit styl</a:t>
            </a:r>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902921C1-58B3-6A2E-8DE1-46D8C5F9496E}"/>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3661235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Nadpis a Podnadpi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30426"/>
            <a:ext cx="10972800" cy="1470025"/>
          </a:xfrm>
        </p:spPr>
        <p:txBody>
          <a:bodyPr>
            <a:normAutofit/>
          </a:bodyPr>
          <a:lstStyle>
            <a:lvl1pPr>
              <a:defRPr sz="3600"/>
            </a:lvl1pPr>
          </a:lstStyle>
          <a:p>
            <a:r>
              <a:rPr lang="cs-CZ" dirty="0"/>
              <a:t>CLICK TO EDIT MASTER TITLE STYLE</a:t>
            </a:r>
            <a:endParaRPr lang="en-US" dirty="0"/>
          </a:p>
        </p:txBody>
      </p:sp>
      <p:sp>
        <p:nvSpPr>
          <p:cNvPr id="3" name="Subtitle 2"/>
          <p:cNvSpPr>
            <a:spLocks noGrp="1"/>
          </p:cNvSpPr>
          <p:nvPr>
            <p:ph type="subTitle" idx="1"/>
          </p:nvPr>
        </p:nvSpPr>
        <p:spPr>
          <a:xfrm>
            <a:off x="609600" y="3773979"/>
            <a:ext cx="10972800" cy="2419003"/>
          </a:xfrm>
        </p:spPr>
        <p:txBody>
          <a:bodyPr>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a:t>Click</a:t>
            </a:r>
            <a:r>
              <a:rPr lang="cs-CZ" dirty="0"/>
              <a:t> to </a:t>
            </a:r>
            <a:r>
              <a:rPr lang="cs-CZ" dirty="0" err="1"/>
              <a:t>edit</a:t>
            </a:r>
            <a:r>
              <a:rPr lang="cs-CZ" dirty="0"/>
              <a:t> Master </a:t>
            </a:r>
            <a:r>
              <a:rPr lang="cs-CZ" dirty="0" err="1"/>
              <a:t>subtitle</a:t>
            </a:r>
            <a:r>
              <a:rPr lang="cs-CZ" dirty="0"/>
              <a:t>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dirty="0"/>
          </a:p>
        </p:txBody>
      </p:sp>
    </p:spTree>
    <p:extLst>
      <p:ext uri="{BB962C8B-B14F-4D97-AF65-F5344CB8AC3E}">
        <p14:creationId xmlns:p14="http://schemas.microsoft.com/office/powerpoint/2010/main" val="238126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ěžný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9611"/>
            <a:ext cx="10972800" cy="796201"/>
          </a:xfrm>
        </p:spPr>
        <p:txBody>
          <a:bodyPr>
            <a:normAutofit/>
          </a:bodyPr>
          <a:lstStyle>
            <a:lvl1pPr>
              <a:defRPr sz="3600">
                <a:latin typeface="Inria Sans" pitchFamily="2" charset="-18"/>
                <a:cs typeface="Arial" panose="020B0604020202020204" pitchFamily="34" charset="0"/>
              </a:defRPr>
            </a:lvl1pPr>
          </a:lstStyle>
          <a:p>
            <a:r>
              <a:rPr lang="cs-CZ" dirty="0"/>
              <a:t>CLICK TO EDIT MASTER TITLE STYLE</a:t>
            </a:r>
            <a:endParaRPr lang="en-US" dirty="0"/>
          </a:p>
        </p:txBody>
      </p:sp>
      <p:sp>
        <p:nvSpPr>
          <p:cNvPr id="3" name="Content Placeholder 2"/>
          <p:cNvSpPr>
            <a:spLocks noGrp="1"/>
          </p:cNvSpPr>
          <p:nvPr>
            <p:ph idx="1" hasCustomPrompt="1"/>
          </p:nvPr>
        </p:nvSpPr>
        <p:spPr>
          <a:xfrm>
            <a:off x="609600" y="1695796"/>
            <a:ext cx="10972800" cy="4297680"/>
          </a:xfrm>
        </p:spPr>
        <p:txBody>
          <a:bodyPr>
            <a:normAutofit/>
          </a:bodyPr>
          <a:lstStyle>
            <a:lvl1pPr marL="342900" indent="-342900" algn="l" defTabSz="457200" rtl="0" eaLnBrk="1" latinLnBrk="0" hangingPunct="1">
              <a:spcBef>
                <a:spcPct val="20000"/>
              </a:spcBef>
              <a:buClr>
                <a:schemeClr val="tx2"/>
              </a:buClr>
              <a:buFont typeface="Inria Sans" pitchFamily="2" charset="-18"/>
              <a:buChar char="⁄"/>
              <a:defRPr lang="cs-CZ" sz="2400" kern="1200" noProof="0" dirty="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Inria Sans" pitchFamily="2" charset="-18"/>
              <a:buChar char="•"/>
              <a:defRPr lang="cs-CZ" sz="2400" kern="1200" noProof="0" dirty="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chemeClr val="tx2"/>
              </a:buClr>
              <a:buFont typeface="Inria Sans" pitchFamily="2" charset="-18"/>
              <a:buChar char="˃"/>
              <a:defRPr lang="cs-CZ" sz="2400" kern="1200" noProof="0" dirty="0">
                <a:solidFill>
                  <a:schemeClr val="tx1"/>
                </a:solidFill>
                <a:latin typeface="Inria Sans" pitchFamily="2" charset="-18"/>
                <a:ea typeface="+mn-ea"/>
                <a:cs typeface="Arial" panose="020B0604020202020204" pitchFamily="34" charset="0"/>
              </a:defRPr>
            </a:lvl3pPr>
            <a:lvl4pPr algn="l" defTabSz="457200" rtl="0" eaLnBrk="1" latinLnBrk="0" hangingPunct="1">
              <a:spcBef>
                <a:spcPct val="20000"/>
              </a:spcBef>
              <a:buClr>
                <a:schemeClr val="tx2"/>
              </a:buClr>
              <a:buFont typeface="Inria Sans" pitchFamily="2" charset="-18"/>
              <a:defRPr lang="cs-CZ" sz="2400" kern="1200" noProof="0" dirty="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chemeClr val="tx2"/>
              </a:buClr>
              <a:buFont typeface="Inria Sans" pitchFamily="2" charset="-18"/>
              <a:buChar char="»"/>
              <a:defRPr lang="cs-CZ" sz="2400" kern="1200" noProof="0" dirty="0">
                <a:solidFill>
                  <a:schemeClr val="tx1"/>
                </a:solidFill>
                <a:latin typeface="Inria Sans" pitchFamily="2" charset="-18"/>
                <a:ea typeface="+mn-ea"/>
                <a:cs typeface="Arial" panose="020B0604020202020204" pitchFamily="34" charset="0"/>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Click</a:t>
            </a: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 to </a:t>
            </a:r>
            <a:r>
              <a:rPr kumimoji="0" lang="cs-CZ" sz="24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edit</a:t>
            </a: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 Master text </a:t>
            </a:r>
            <a:r>
              <a:rPr kumimoji="0" lang="cs-CZ" sz="24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styles</a:t>
            </a:r>
            <a:endPar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endParaRP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Third</a:t>
            </a: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 level</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Fourth</a:t>
            </a: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 level</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err="1">
                <a:ln>
                  <a:noFill/>
                </a:ln>
                <a:solidFill>
                  <a:srgbClr val="1A1A1A"/>
                </a:solidFill>
                <a:effectLst/>
                <a:uLnTx/>
                <a:uFillTx/>
                <a:latin typeface="Inria Sans" pitchFamily="2" charset="-18"/>
                <a:ea typeface="+mn-ea"/>
                <a:cs typeface="Arial" panose="020B0604020202020204" pitchFamily="34" charset="0"/>
              </a:rPr>
              <a:t>Fifth</a:t>
            </a: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endParaRPr lang="en-US" dirty="0"/>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1959B831-703B-468F-B430-74FDA6063FB4}"/>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77396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adpis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1"/>
            <a:ext cx="10972800" cy="1362075"/>
          </a:xfrm>
        </p:spPr>
        <p:txBody>
          <a:bodyPr anchor="t">
            <a:normAutofit/>
          </a:bodyPr>
          <a:lstStyle>
            <a:lvl1pPr algn="l">
              <a:defRPr sz="3600" b="1" cap="all"/>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609600" y="2906714"/>
            <a:ext cx="10972800" cy="1362076"/>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46434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sloup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9611"/>
            <a:ext cx="10972800" cy="792000"/>
          </a:xfrm>
        </p:spPr>
        <p:txBody>
          <a:bodyPr/>
          <a:lstStyle>
            <a:lvl1pPr>
              <a:defRPr/>
            </a:lvl1pPr>
          </a:lstStyle>
          <a:p>
            <a:r>
              <a:rPr lang="cs-CZ" noProof="0" dirty="0"/>
              <a:t>CLICK TO EDIT MASTER TITLE STYLE</a:t>
            </a:r>
            <a:endParaRPr lang="en-US" dirty="0"/>
          </a:p>
        </p:txBody>
      </p:sp>
      <p:sp>
        <p:nvSpPr>
          <p:cNvPr id="3" name="Content Placeholder 2"/>
          <p:cNvSpPr>
            <a:spLocks noGrp="1"/>
          </p:cNvSpPr>
          <p:nvPr>
            <p:ph sz="half" idx="1"/>
          </p:nvPr>
        </p:nvSpPr>
        <p:spPr>
          <a:xfrm>
            <a:off x="609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Content Placeholder 3"/>
          <p:cNvSpPr>
            <a:spLocks noGrp="1"/>
          </p:cNvSpPr>
          <p:nvPr>
            <p:ph sz="half" idx="2"/>
          </p:nvPr>
        </p:nvSpPr>
        <p:spPr>
          <a:xfrm>
            <a:off x="6197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10" name="Obrázek 9" descr="Obsah obrázku Písmo, Grafika, grafický design, snímek obrazovky&#10;&#10;Obsah generovaný pomocí AI může být nesprávný.">
            <a:extLst>
              <a:ext uri="{FF2B5EF4-FFF2-40B4-BE49-F238E27FC236}">
                <a16:creationId xmlns:a16="http://schemas.microsoft.com/office/drawing/2014/main" id="{633331D3-811E-0EE0-71ED-52D9E25930D6}"/>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83571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ěžný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9611"/>
            <a:ext cx="10972800" cy="796201"/>
          </a:xfrm>
        </p:spPr>
        <p:txBody>
          <a:bodyPr>
            <a:normAutofit/>
          </a:bodyPr>
          <a:lstStyle>
            <a:lvl1pPr>
              <a:defRPr sz="3600">
                <a:latin typeface="Inria Sans" pitchFamily="2" charset="-18"/>
                <a:cs typeface="Arial" panose="020B0604020202020204" pitchFamily="34" charset="0"/>
              </a:defRPr>
            </a:lvl1pPr>
          </a:lstStyle>
          <a:p>
            <a:r>
              <a:rPr lang="cs-CZ" dirty="0"/>
              <a:t>CLICK TO EDIT MASTER TITLE STYLE</a:t>
            </a:r>
            <a:endParaRPr lang="en-US" dirty="0"/>
          </a:p>
        </p:txBody>
      </p:sp>
      <p:sp>
        <p:nvSpPr>
          <p:cNvPr id="3" name="Content Placeholder 2"/>
          <p:cNvSpPr>
            <a:spLocks noGrp="1"/>
          </p:cNvSpPr>
          <p:nvPr>
            <p:ph idx="1" hasCustomPrompt="1"/>
          </p:nvPr>
        </p:nvSpPr>
        <p:spPr>
          <a:xfrm>
            <a:off x="609600" y="1695796"/>
            <a:ext cx="10972800" cy="4297680"/>
          </a:xfrm>
        </p:spPr>
        <p:txBody>
          <a:bodyPr/>
          <a:lstStyle>
            <a:lvl1pPr marL="342900" indent="-342900">
              <a:buClr>
                <a:schemeClr val="tx2"/>
              </a:buClr>
              <a:buFont typeface="Inria Sans" pitchFamily="2" charset="-18"/>
              <a:buChar char="—"/>
              <a:defRPr sz="2000" baseline="0">
                <a:solidFill>
                  <a:schemeClr val="tx1"/>
                </a:solidFill>
                <a:latin typeface="Inria Sans" pitchFamily="2" charset="-18"/>
                <a:cs typeface="Arial" panose="020B0604020202020204" pitchFamily="34" charset="0"/>
              </a:defRPr>
            </a:lvl1pPr>
            <a:lvl2pPr marL="742950" indent="-285750">
              <a:buClr>
                <a:schemeClr val="tx2"/>
              </a:buClr>
              <a:buFont typeface="Inria Sans" pitchFamily="2" charset="-18"/>
              <a:buChar char="—"/>
              <a:defRPr sz="1800" baseline="0">
                <a:solidFill>
                  <a:schemeClr val="tx1"/>
                </a:solidFill>
                <a:latin typeface="Inria Sans" pitchFamily="2" charset="-18"/>
                <a:cs typeface="Arial" panose="020B0604020202020204" pitchFamily="34" charset="0"/>
              </a:defRPr>
            </a:lvl2pPr>
            <a:lvl3pPr marL="1143000" indent="-228600">
              <a:buClr>
                <a:srgbClr val="1EA0DA"/>
              </a:buClr>
              <a:buFont typeface="Inria Sans" pitchFamily="2" charset="-18"/>
              <a:buChar char="—"/>
              <a:defRPr sz="1600" baseline="0">
                <a:solidFill>
                  <a:schemeClr val="tx1"/>
                </a:solidFill>
                <a:latin typeface="Inria Sans" pitchFamily="2" charset="-18"/>
                <a:cs typeface="Arial" panose="020B0604020202020204" pitchFamily="34" charset="0"/>
              </a:defRPr>
            </a:lvl3pPr>
            <a:lvl4pPr marL="1600200" indent="-228600">
              <a:buClr>
                <a:schemeClr val="tx2"/>
              </a:buClr>
              <a:buFont typeface="Inria Sans" pitchFamily="2" charset="-18"/>
              <a:buChar char="—"/>
              <a:defRPr sz="1400" baseline="0">
                <a:solidFill>
                  <a:schemeClr val="tx1"/>
                </a:solidFill>
                <a:latin typeface="Inria Sans" pitchFamily="2" charset="-18"/>
                <a:cs typeface="Arial" panose="020B0604020202020204" pitchFamily="34" charset="0"/>
              </a:defRPr>
            </a:lvl4pPr>
            <a:lvl5pPr marL="2057400" indent="-228600">
              <a:buClr>
                <a:srgbClr val="1EA0DA"/>
              </a:buClr>
              <a:buFont typeface="Inria Sans" pitchFamily="2" charset="-18"/>
              <a:buChar char="—"/>
              <a:defRPr sz="1200" baseline="0">
                <a:solidFill>
                  <a:schemeClr val="tx1"/>
                </a:solidFill>
                <a:latin typeface="Inria Sans" pitchFamily="2" charset="-18"/>
                <a:cs typeface="Arial" panose="020B0604020202020204" pitchFamily="34" charset="0"/>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Click</a:t>
            </a: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to </a:t>
            </a: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edit</a:t>
            </a: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Master text </a:t>
            </a: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styles</a:t>
            </a:r>
            <a:endPar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Third</a:t>
            </a: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Fourth</a:t>
            </a: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Fifth</a:t>
            </a: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endParaRPr lang="en-US" dirty="0"/>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pic>
        <p:nvPicPr>
          <p:cNvPr id="7" name="Obrázek 6" descr="Obsah obrázku Písmo, Grafika, grafický design, snímek obrazovky&#10;&#10;Obsah generovaný pomocí AI může být nesprávný.">
            <a:extLst>
              <a:ext uri="{FF2B5EF4-FFF2-40B4-BE49-F238E27FC236}">
                <a16:creationId xmlns:a16="http://schemas.microsoft.com/office/drawing/2014/main" id="{1DADB102-5FAD-DCE9-0052-0BD716B84CE6}"/>
              </a:ext>
            </a:extLst>
          </p:cNvPr>
          <p:cNvPicPr>
            <a:picLocks noChangeAspect="1"/>
          </p:cNvPicPr>
          <p:nvPr userDrawn="1"/>
        </p:nvPicPr>
        <p:blipFill>
          <a:blip r:embed="rId2"/>
          <a:srcRect r="83780"/>
          <a:stretch>
            <a:fillRect/>
          </a:stretch>
        </p:blipFill>
        <p:spPr>
          <a:xfrm>
            <a:off x="11130629" y="282716"/>
            <a:ext cx="451771" cy="450000"/>
          </a:xfrm>
          <a:prstGeom prst="rect">
            <a:avLst/>
          </a:prstGeom>
        </p:spPr>
      </p:pic>
    </p:spTree>
    <p:extLst>
      <p:ext uri="{BB962C8B-B14F-4D97-AF65-F5344CB8AC3E}">
        <p14:creationId xmlns:p14="http://schemas.microsoft.com/office/powerpoint/2010/main" val="134540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rovnání">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9611"/>
            <a:ext cx="10972800" cy="771680"/>
          </a:xfrm>
        </p:spPr>
        <p:txBody>
          <a:bodyPr/>
          <a:lstStyle>
            <a:lvl1pPr>
              <a:defRPr/>
            </a:lvl1pPr>
          </a:lstStyle>
          <a:p>
            <a:r>
              <a:rPr lang="cs-CZ"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8" name="Footer Placeholder 7"/>
          <p:cNvSpPr>
            <a:spLocks noGrp="1"/>
          </p:cNvSpPr>
          <p:nvPr>
            <p:ph type="ftr" sz="quarter" idx="11"/>
          </p:nvPr>
        </p:nvSpPr>
        <p:spPr/>
        <p:txBody>
          <a:bodyPr/>
          <a:lstStyle/>
          <a:p>
            <a:r>
              <a:rPr lang="en-US"/>
              <a:t>Česká advokátní komora | Jindřich Kalíšek</a:t>
            </a:r>
          </a:p>
        </p:txBody>
      </p:sp>
      <p:sp>
        <p:nvSpPr>
          <p:cNvPr id="9" name="Slide Number Placeholder 8"/>
          <p:cNvSpPr>
            <a:spLocks noGrp="1"/>
          </p:cNvSpPr>
          <p:nvPr>
            <p:ph type="sldNum" sz="quarter" idx="12"/>
          </p:nvPr>
        </p:nvSpPr>
        <p:spPr/>
        <p:txBody>
          <a:bodyPr/>
          <a:lstStyle/>
          <a:p>
            <a:fld id="{D5A1E99C-6E4B-9045-9BEE-F9DFBF55137C}" type="slidenum">
              <a:rPr lang="en-US" smtClean="0"/>
              <a:t>‹#›</a:t>
            </a:fld>
            <a:endParaRPr lang="en-US"/>
          </a:p>
        </p:txBody>
      </p:sp>
      <p:pic>
        <p:nvPicPr>
          <p:cNvPr id="12" name="Obrázek 11" descr="Obsah obrázku Písmo, Grafika, grafický design, snímek obrazovky&#10;&#10;Obsah generovaný pomocí AI může být nesprávný.">
            <a:extLst>
              <a:ext uri="{FF2B5EF4-FFF2-40B4-BE49-F238E27FC236}">
                <a16:creationId xmlns:a16="http://schemas.microsoft.com/office/drawing/2014/main" id="{4E72E9EB-B134-01E4-1038-890C4D943C2D}"/>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25439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774431"/>
            <a:ext cx="10972800" cy="787322"/>
          </a:xfrm>
        </p:spPr>
        <p:txBody>
          <a:bodyPr/>
          <a:lstStyle/>
          <a:p>
            <a:r>
              <a:rPr lang="cs-CZ" dirty="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4" name="Footer Placeholder 3"/>
          <p:cNvSpPr>
            <a:spLocks noGrp="1"/>
          </p:cNvSpPr>
          <p:nvPr>
            <p:ph type="ftr" sz="quarter" idx="11"/>
          </p:nvPr>
        </p:nvSpPr>
        <p:spPr/>
        <p:txBody>
          <a:bodyPr/>
          <a:lstStyle/>
          <a:p>
            <a:r>
              <a:rPr lang="en-US"/>
              <a:t>Česká advokátní komora | Jindřich Kalíšek</a:t>
            </a:r>
          </a:p>
        </p:txBody>
      </p:sp>
      <p:sp>
        <p:nvSpPr>
          <p:cNvPr id="5" name="Slide Number Placeholder 4"/>
          <p:cNvSpPr>
            <a:spLocks noGrp="1"/>
          </p:cNvSpPr>
          <p:nvPr>
            <p:ph type="sldNum" sz="quarter" idx="12"/>
          </p:nvPr>
        </p:nvSpPr>
        <p:spPr/>
        <p:txBody>
          <a:bodyPr/>
          <a:lstStyle/>
          <a:p>
            <a:fld id="{D5A1E99C-6E4B-9045-9BEE-F9DFBF55137C}" type="slidenum">
              <a:rPr lang="en-US" smtClean="0"/>
              <a:t>‹#›</a:t>
            </a:fld>
            <a:endParaRPr lang="en-US"/>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195956FD-6769-A0F3-4C33-70835AC79008}"/>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10661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3" name="Footer Placeholder 2"/>
          <p:cNvSpPr>
            <a:spLocks noGrp="1"/>
          </p:cNvSpPr>
          <p:nvPr>
            <p:ph type="ftr" sz="quarter" idx="11"/>
          </p:nvPr>
        </p:nvSpPr>
        <p:spPr/>
        <p:txBody>
          <a:bodyPr/>
          <a:lstStyle/>
          <a:p>
            <a:r>
              <a:rPr lang="en-US"/>
              <a:t>Česká advokátní komora | Jindřich Kalíšek</a:t>
            </a:r>
          </a:p>
        </p:txBody>
      </p:sp>
      <p:sp>
        <p:nvSpPr>
          <p:cNvPr id="4" name="Slide Number Placeholder 3"/>
          <p:cNvSpPr>
            <a:spLocks noGrp="1"/>
          </p:cNvSpPr>
          <p:nvPr>
            <p:ph type="sldNum" sz="quarter" idx="12"/>
          </p:nvPr>
        </p:nvSpPr>
        <p:spPr/>
        <p:txBody>
          <a:bodyPr/>
          <a:lstStyle/>
          <a:p>
            <a:fld id="{D5A1E99C-6E4B-9045-9BEE-F9DFBF55137C}" type="slidenum">
              <a:rPr lang="en-US" smtClean="0"/>
              <a:t>‹#›</a:t>
            </a:fld>
            <a:endParaRPr lang="en-US"/>
          </a:p>
        </p:txBody>
      </p:sp>
      <p:pic>
        <p:nvPicPr>
          <p:cNvPr id="7" name="Obrázek 6" descr="Obsah obrázku Písmo, Grafika, grafický design, snímek obrazovky&#10;&#10;Obsah generovaný pomocí AI může být nesprávný.">
            <a:extLst>
              <a:ext uri="{FF2B5EF4-FFF2-40B4-BE49-F238E27FC236}">
                <a16:creationId xmlns:a16="http://schemas.microsoft.com/office/drawing/2014/main" id="{529C941D-24E1-6398-6DEC-D56E6183382E}"/>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3397773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popisem vlev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t"/>
          <a:lstStyle>
            <a:lvl1pPr algn="l">
              <a:defRPr sz="2000" b="1"/>
            </a:lvl1pPr>
          </a:lstStyle>
          <a:p>
            <a:r>
              <a:rPr lang="cs-CZ"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2483837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cs-CZ" dirty="0"/>
              <a:t>CLICK TO EDIT MASTER TITLE STYLE</a:t>
            </a:r>
            <a:endParaRPr lang="en-US" dirty="0"/>
          </a:p>
        </p:txBody>
      </p:sp>
      <p:sp>
        <p:nvSpPr>
          <p:cNvPr id="3" name="Picture Placeholder 2"/>
          <p:cNvSpPr>
            <a:spLocks noGrp="1"/>
          </p:cNvSpPr>
          <p:nvPr>
            <p:ph type="pic" idx="1"/>
          </p:nvPr>
        </p:nvSpPr>
        <p:spPr>
          <a:xfrm>
            <a:off x="2389717" y="744387"/>
            <a:ext cx="7315200" cy="3983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9" name="Obrázek 8" descr="Obsah obrázku Písmo, Grafika, grafický design, snímek obrazovky&#10;&#10;Obsah generovaný pomocí AI může být nesprávný.">
            <a:extLst>
              <a:ext uri="{FF2B5EF4-FFF2-40B4-BE49-F238E27FC236}">
                <a16:creationId xmlns:a16="http://schemas.microsoft.com/office/drawing/2014/main" id="{BDC3F05F-3B89-EB09-F944-DEB16A371595}"/>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3889037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text vertikálně">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1294926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ální Nadpis a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cs-CZ" dirty="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71612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ěžný slide CZ">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lvl1pPr>
            <a:lvl2pPr>
              <a:defRPr/>
            </a:lvl2pPr>
            <a:lvl3pPr>
              <a:defRPr/>
            </a:lvl3pPr>
            <a:lvl4pPr>
              <a:defRPr/>
            </a:lvl4pPr>
            <a:lvl5pPr>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Pátá úroveň</a:t>
            </a:r>
          </a:p>
        </p:txBody>
      </p:sp>
      <p:sp>
        <p:nvSpPr>
          <p:cNvPr id="4" name="Zástupný symbol pro datum 3"/>
          <p:cNvSpPr>
            <a:spLocks noGrp="1"/>
          </p:cNvSpPr>
          <p:nvPr>
            <p:ph type="dt" sz="half" idx="10"/>
          </p:nvPr>
        </p:nvSpPr>
        <p:spPr/>
        <p:txBody>
          <a:bodyPr/>
          <a:lstStyle/>
          <a:p>
            <a:r>
              <a:rPr lang="cs-CZ"/>
              <a:t>24. 3. 2026</a:t>
            </a:r>
          </a:p>
        </p:txBody>
      </p:sp>
      <p:sp>
        <p:nvSpPr>
          <p:cNvPr id="5" name="Zástupný symbol pro zápatí 4"/>
          <p:cNvSpPr>
            <a:spLocks noGrp="1"/>
          </p:cNvSpPr>
          <p:nvPr>
            <p:ph type="ftr" sz="quarter" idx="11"/>
          </p:nvPr>
        </p:nvSpPr>
        <p:spPr/>
        <p:txBody>
          <a:body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p>
            <a:fld id="{8A7AA762-EA47-416E-9E23-A6910279B348}" type="slidenum">
              <a:rPr lang="cs-CZ" smtClean="0"/>
              <a:t>‹#›</a:t>
            </a:fld>
            <a:endParaRPr lang="cs-CZ"/>
          </a:p>
        </p:txBody>
      </p:sp>
      <p:sp>
        <p:nvSpPr>
          <p:cNvPr id="7" name="Nadpis 6"/>
          <p:cNvSpPr>
            <a:spLocks noGrp="1"/>
          </p:cNvSpPr>
          <p:nvPr>
            <p:ph type="title"/>
          </p:nvPr>
        </p:nvSpPr>
        <p:spPr>
          <a:xfrm>
            <a:off x="609600" y="764806"/>
            <a:ext cx="10972800" cy="792000"/>
          </a:xfrm>
        </p:spPr>
        <p:txBody>
          <a:bodyPr/>
          <a:lstStyle>
            <a:lvl1pPr>
              <a:defRPr cap="all" baseline="0"/>
            </a:lvl1pPr>
          </a:lstStyle>
          <a:p>
            <a:r>
              <a:rPr lang="cs-CZ" dirty="0"/>
              <a:t>Kliknutím lze upravit styl</a:t>
            </a:r>
          </a:p>
        </p:txBody>
      </p:sp>
      <p:pic>
        <p:nvPicPr>
          <p:cNvPr id="9" name="Obrázek 8" descr="Obsah obrázku Písmo, Grafika, grafický design, snímek obrazovky&#10;&#10;Obsah generovaný pomocí AI může být nesprávný.">
            <a:extLst>
              <a:ext uri="{FF2B5EF4-FFF2-40B4-BE49-F238E27FC236}">
                <a16:creationId xmlns:a16="http://schemas.microsoft.com/office/drawing/2014/main" id="{9BFB7FCE-B89E-201E-0944-EFF9BE7279B8}"/>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5707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ěžný slide CZ Tmavěmodrá">
    <p:bg>
      <p:bgPr>
        <a:solidFill>
          <a:schemeClr val="tx2">
            <a:lumMod val="10000"/>
          </a:schemeClr>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buClr>
                <a:schemeClr val="tx2"/>
              </a:buClr>
              <a:defRPr>
                <a:solidFill>
                  <a:schemeClr val="bg1">
                    <a:lumMod val="10000"/>
                    <a:lumOff val="90000"/>
                  </a:schemeClr>
                </a:solidFill>
              </a:defRPr>
            </a:lvl1pPr>
            <a:lvl2pPr>
              <a:buClr>
                <a:schemeClr val="tx2"/>
              </a:buClr>
              <a:defRPr>
                <a:solidFill>
                  <a:schemeClr val="bg1">
                    <a:lumMod val="10000"/>
                    <a:lumOff val="90000"/>
                  </a:schemeClr>
                </a:solidFill>
              </a:defRPr>
            </a:lvl2pPr>
            <a:lvl3pPr>
              <a:buClr>
                <a:schemeClr val="tx2"/>
              </a:buClr>
              <a:defRPr>
                <a:solidFill>
                  <a:schemeClr val="bg1">
                    <a:lumMod val="10000"/>
                    <a:lumOff val="90000"/>
                  </a:schemeClr>
                </a:solidFill>
              </a:defRPr>
            </a:lvl3pPr>
            <a:lvl4pPr>
              <a:buClr>
                <a:schemeClr val="tx2"/>
              </a:buClr>
              <a:defRPr>
                <a:solidFill>
                  <a:schemeClr val="bg1">
                    <a:lumMod val="10000"/>
                    <a:lumOff val="90000"/>
                  </a:schemeClr>
                </a:solidFill>
              </a:defRPr>
            </a:lvl4pPr>
            <a:lvl5pPr>
              <a:buClr>
                <a:schemeClr val="tx2"/>
              </a:buClr>
              <a:defRPr>
                <a:solidFill>
                  <a:schemeClr val="bg1">
                    <a:lumMod val="10000"/>
                    <a:lumOff val="90000"/>
                  </a:schemeClr>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Pátá úroveň</a:t>
            </a:r>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52169"/>
            <a:ext cx="10972800" cy="792000"/>
          </a:xfrm>
        </p:spPr>
        <p:txBody>
          <a:bodyPr/>
          <a:lstStyle>
            <a:lvl1pPr>
              <a:defRPr cap="all" baseline="0">
                <a:solidFill>
                  <a:schemeClr val="tx2"/>
                </a:solidFill>
              </a:defRPr>
            </a:lvl1pPr>
          </a:lstStyle>
          <a:p>
            <a:r>
              <a:rPr lang="cs-CZ" dirty="0"/>
              <a:t>Kliknutím lze upravit styl</a:t>
            </a:r>
          </a:p>
        </p:txBody>
      </p:sp>
      <p:pic>
        <p:nvPicPr>
          <p:cNvPr id="10" name="Obrázek 9" descr="Obsah obrázku text, Písmo, Grafika, grafický design&#10;&#10;Obsah generovaný pomocí AI může být nesprávný.">
            <a:extLst>
              <a:ext uri="{FF2B5EF4-FFF2-40B4-BE49-F238E27FC236}">
                <a16:creationId xmlns:a16="http://schemas.microsoft.com/office/drawing/2014/main" id="{D35BC4CD-E341-2C9D-1A9A-35CB08D924AA}"/>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3149508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ěžný slide CZ Tmavěmodrá">
    <p:bg>
      <p:bgRef idx="1001">
        <a:schemeClr val="bg2"/>
      </p:bgRef>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bg1">
                    <a:lumMod val="10000"/>
                    <a:lumOff val="90000"/>
                  </a:schemeClr>
                </a:solidFill>
              </a:defRPr>
            </a:lvl1pPr>
            <a:lvl2pPr>
              <a:defRPr>
                <a:solidFill>
                  <a:schemeClr val="bg1">
                    <a:lumMod val="10000"/>
                    <a:lumOff val="90000"/>
                  </a:schemeClr>
                </a:solidFill>
              </a:defRPr>
            </a:lvl2pPr>
            <a:lvl3pPr>
              <a:defRPr>
                <a:solidFill>
                  <a:schemeClr val="bg1">
                    <a:lumMod val="10000"/>
                    <a:lumOff val="90000"/>
                  </a:schemeClr>
                </a:solidFill>
              </a:defRPr>
            </a:lvl3pPr>
            <a:lvl4pPr>
              <a:defRPr>
                <a:solidFill>
                  <a:schemeClr val="bg1">
                    <a:lumMod val="10000"/>
                    <a:lumOff val="90000"/>
                  </a:schemeClr>
                </a:solidFill>
              </a:defRPr>
            </a:lvl4pPr>
            <a:lvl5pPr>
              <a:defRPr>
                <a:solidFill>
                  <a:schemeClr val="bg1">
                    <a:lumMod val="10000"/>
                    <a:lumOff val="90000"/>
                  </a:schemeClr>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Pátá úroveň</a:t>
            </a:r>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59611"/>
            <a:ext cx="10972800" cy="771680"/>
          </a:xfrm>
        </p:spPr>
        <p:txBody>
          <a:bodyPr/>
          <a:lstStyle>
            <a:lvl1pPr>
              <a:defRPr cap="all" baseline="0">
                <a:solidFill>
                  <a:schemeClr val="tx2"/>
                </a:solidFill>
              </a:defRPr>
            </a:lvl1pPr>
          </a:lstStyle>
          <a:p>
            <a:r>
              <a:rPr lang="cs-CZ" dirty="0"/>
              <a:t>Kliknutím lze upravit styl</a:t>
            </a:r>
          </a:p>
        </p:txBody>
      </p:sp>
      <p:pic>
        <p:nvPicPr>
          <p:cNvPr id="9" name="Obrázek 8" descr="Obsah obrázku text, Písmo, Grafika, grafický design&#10;&#10;Obsah generovaný pomocí AI může být nesprávný.">
            <a:extLst>
              <a:ext uri="{FF2B5EF4-FFF2-40B4-BE49-F238E27FC236}">
                <a16:creationId xmlns:a16="http://schemas.microsoft.com/office/drawing/2014/main" id="{2291DF7F-52DB-FBB4-F385-FBF30AF36A11}"/>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3197759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dpis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1"/>
            <a:ext cx="10972800" cy="1362075"/>
          </a:xfrm>
        </p:spPr>
        <p:txBody>
          <a:bodyPr anchor="t">
            <a:normAutofit/>
          </a:bodyPr>
          <a:lstStyle>
            <a:lvl1pPr algn="l">
              <a:defRPr sz="3300" b="1" cap="all"/>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609600" y="2906714"/>
            <a:ext cx="10972800" cy="1362076"/>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1473191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ěžný slide CZ Azurová">
    <p:bg>
      <p:bgPr>
        <a:solidFill>
          <a:schemeClr val="accent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Pátá úroveň</a:t>
            </a:r>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59611"/>
            <a:ext cx="10972800" cy="771680"/>
          </a:xfrm>
        </p:spPr>
        <p:txBody>
          <a:bodyPr/>
          <a:lstStyle>
            <a:lvl1pPr>
              <a:defRPr cap="all" baseline="0"/>
            </a:lvl1pPr>
          </a:lstStyle>
          <a:p>
            <a:r>
              <a:rPr lang="cs-CZ" dirty="0"/>
              <a:t>Kliknutím lze upravit styl</a:t>
            </a:r>
          </a:p>
        </p:txBody>
      </p:sp>
      <p:pic>
        <p:nvPicPr>
          <p:cNvPr id="11" name="Obrázek 10" descr="Obsah obrázku text, Písmo, Grafika, grafický design&#10;&#10;Obsah generovaný pomocí AI může být nesprávný.">
            <a:extLst>
              <a:ext uri="{FF2B5EF4-FFF2-40B4-BE49-F238E27FC236}">
                <a16:creationId xmlns:a16="http://schemas.microsoft.com/office/drawing/2014/main" id="{0714C174-4B3C-CBCB-0F58-D18C8C7C69BC}"/>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2530626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ěžný slide CZ Azurová">
    <p:bg>
      <p:bgPr>
        <a:solidFill>
          <a:schemeClr val="accent2"/>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Inria Sans" pitchFamily="2" charset="-18"/>
              <a:buChar char="—"/>
              <a:tabLst/>
              <a:defRPr/>
            </a:pPr>
            <a:r>
              <a:rPr kumimoji="0" lang="cs-CZ" sz="2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Pct val="115000"/>
              <a:buFont typeface="Inria Sans" pitchFamily="2" charset="-18"/>
              <a:buChar char="&gt;"/>
              <a:tabLst/>
              <a:defRPr/>
            </a:pPr>
            <a:r>
              <a:rPr kumimoji="0" lang="cs-CZ" sz="20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105000"/>
              <a:buFont typeface="Inria Sans" pitchFamily="2" charset="-18"/>
              <a:buChar char="&gt;"/>
              <a:tabLst/>
              <a:defRPr/>
            </a:pPr>
            <a:r>
              <a:rPr kumimoji="0" lang="cs-CZ" sz="18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6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100000"/>
              <a:buFont typeface="Inria Sans" pitchFamily="2" charset="-18"/>
              <a:buChar char="–"/>
              <a:tabLst/>
              <a:defRPr/>
            </a:pPr>
            <a:r>
              <a:rPr kumimoji="0" lang="cs-CZ" sz="1400" b="0" i="0" u="none" strike="noStrike" kern="1200" cap="none" spc="0" normalizeH="0" baseline="0" noProof="0" dirty="0">
                <a:ln>
                  <a:noFill/>
                </a:ln>
                <a:solidFill>
                  <a:srgbClr val="1A1A1A"/>
                </a:solidFill>
                <a:effectLst/>
                <a:uLnTx/>
                <a:uFillTx/>
                <a:latin typeface="Inria Sans" pitchFamily="2" charset="-18"/>
                <a:ea typeface="+mn-ea"/>
                <a:cs typeface="Arial" panose="020B0604020202020204" pitchFamily="34" charset="0"/>
              </a:rPr>
              <a:t>Pátá úroveň</a:t>
            </a:r>
          </a:p>
        </p:txBody>
      </p:sp>
      <p:sp>
        <p:nvSpPr>
          <p:cNvPr id="4" name="Zástupný symbol pro datum 3"/>
          <p:cNvSpPr>
            <a:spLocks noGrp="1"/>
          </p:cNvSpPr>
          <p:nvPr>
            <p:ph type="dt" sz="half" idx="10"/>
          </p:nvPr>
        </p:nvSpPr>
        <p:spPr/>
        <p:txBody>
          <a:bodyPr/>
          <a:lstStyle>
            <a:lvl1pPr>
              <a:defRPr>
                <a:solidFill>
                  <a:srgbClr val="064264"/>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rgbClr val="064264"/>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rgbClr val="064264"/>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59611"/>
            <a:ext cx="10972800" cy="771680"/>
          </a:xfrm>
        </p:spPr>
        <p:txBody>
          <a:bodyPr/>
          <a:lstStyle>
            <a:lvl1pPr>
              <a:defRPr cap="all" baseline="0">
                <a:solidFill>
                  <a:schemeClr val="bg2"/>
                </a:solidFill>
              </a:defRPr>
            </a:lvl1pPr>
          </a:lstStyle>
          <a:p>
            <a:r>
              <a:rPr lang="cs-CZ" dirty="0"/>
              <a:t>Kliknutím lze upravit styl</a:t>
            </a:r>
          </a:p>
        </p:txBody>
      </p:sp>
      <p:pic>
        <p:nvPicPr>
          <p:cNvPr id="9" name="Obrázek 8" descr="Obsah obrázku Písmo, Grafika, grafický design, snímek obrazovky&#10;&#10;Obsah generovaný pomocí AI může být nesprávný.">
            <a:extLst>
              <a:ext uri="{FF2B5EF4-FFF2-40B4-BE49-F238E27FC236}">
                <a16:creationId xmlns:a16="http://schemas.microsoft.com/office/drawing/2014/main" id="{65A97FC2-33E9-14CA-4962-CC622E41E8C1}"/>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4237961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Nadpis a Podnadpi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130426"/>
            <a:ext cx="10972800" cy="1470025"/>
          </a:xfrm>
        </p:spPr>
        <p:txBody>
          <a:bodyPr>
            <a:normAutofit/>
          </a:bodyPr>
          <a:lstStyle>
            <a:lvl1pPr>
              <a:defRPr sz="3300"/>
            </a:lvl1pPr>
          </a:lstStyle>
          <a:p>
            <a:r>
              <a:rPr lang="cs-CZ" dirty="0"/>
              <a:t>CLICK TO EDIT MASTER TITLE STYLE</a:t>
            </a:r>
            <a:endParaRPr lang="en-US" dirty="0"/>
          </a:p>
        </p:txBody>
      </p:sp>
      <p:sp>
        <p:nvSpPr>
          <p:cNvPr id="3" name="Subtitle 2"/>
          <p:cNvSpPr>
            <a:spLocks noGrp="1"/>
          </p:cNvSpPr>
          <p:nvPr>
            <p:ph type="subTitle" idx="1"/>
          </p:nvPr>
        </p:nvSpPr>
        <p:spPr>
          <a:xfrm>
            <a:off x="609600" y="3773979"/>
            <a:ext cx="10972800" cy="2419003"/>
          </a:xfrm>
        </p:spPr>
        <p:txBody>
          <a:bodyPr>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a:t>Click</a:t>
            </a:r>
            <a:r>
              <a:rPr lang="cs-CZ" dirty="0"/>
              <a:t> to </a:t>
            </a:r>
            <a:r>
              <a:rPr lang="cs-CZ" dirty="0" err="1"/>
              <a:t>edit</a:t>
            </a:r>
            <a:r>
              <a:rPr lang="cs-CZ" dirty="0"/>
              <a:t> Master </a:t>
            </a:r>
            <a:r>
              <a:rPr lang="cs-CZ" dirty="0" err="1"/>
              <a:t>subtitle</a:t>
            </a:r>
            <a:r>
              <a:rPr lang="cs-CZ" dirty="0"/>
              <a:t>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dirty="0"/>
          </a:p>
        </p:txBody>
      </p:sp>
    </p:spTree>
    <p:extLst>
      <p:ext uri="{BB962C8B-B14F-4D97-AF65-F5344CB8AC3E}">
        <p14:creationId xmlns:p14="http://schemas.microsoft.com/office/powerpoint/2010/main" val="2480770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ěžný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59611"/>
            <a:ext cx="10972800" cy="796201"/>
          </a:xfrm>
        </p:spPr>
        <p:txBody>
          <a:bodyPr>
            <a:normAutofit/>
          </a:bodyPr>
          <a:lstStyle>
            <a:lvl1pPr>
              <a:defRPr sz="3200">
                <a:latin typeface="Inria Sans" pitchFamily="2" charset="-18"/>
                <a:cs typeface="Arial" panose="020B0604020202020204" pitchFamily="34" charset="0"/>
              </a:defRPr>
            </a:lvl1pPr>
          </a:lstStyle>
          <a:p>
            <a:r>
              <a:rPr lang="cs-CZ" dirty="0"/>
              <a:t>CLICK TO EDIT MASTER TITLE STYLE</a:t>
            </a:r>
            <a:endParaRPr lang="en-US" dirty="0"/>
          </a:p>
        </p:txBody>
      </p:sp>
      <p:sp>
        <p:nvSpPr>
          <p:cNvPr id="3" name="Content Placeholder 2"/>
          <p:cNvSpPr>
            <a:spLocks noGrp="1"/>
          </p:cNvSpPr>
          <p:nvPr>
            <p:ph idx="1" hasCustomPrompt="1"/>
          </p:nvPr>
        </p:nvSpPr>
        <p:spPr>
          <a:xfrm>
            <a:off x="609600" y="1695796"/>
            <a:ext cx="10972800" cy="4297680"/>
          </a:xfrm>
        </p:spPr>
        <p:txBody>
          <a:bodyPr/>
          <a:lstStyle>
            <a:lvl1pPr marL="342900" indent="-342900">
              <a:buClr>
                <a:schemeClr val="tx2"/>
              </a:buClr>
              <a:buFont typeface="Calibri" panose="020F0502020204030204" pitchFamily="34" charset="0"/>
              <a:buChar char="⁄"/>
              <a:defRPr sz="2000">
                <a:solidFill>
                  <a:schemeClr val="tx1"/>
                </a:solidFill>
                <a:latin typeface="Inria Sans" pitchFamily="2" charset="-18"/>
                <a:cs typeface="Arial" panose="020B0604020202020204" pitchFamily="34" charset="0"/>
              </a:defRPr>
            </a:lvl1pPr>
            <a:lvl2pPr marL="742950" indent="-285750">
              <a:buClr>
                <a:schemeClr val="tx2"/>
              </a:buClr>
              <a:buFont typeface="Arial" panose="020B0604020202020204" pitchFamily="34" charset="0"/>
              <a:buChar char="•"/>
              <a:defRPr sz="1800">
                <a:solidFill>
                  <a:schemeClr val="tx1"/>
                </a:solidFill>
                <a:latin typeface="Inria Sans" pitchFamily="2" charset="-18"/>
                <a:cs typeface="Arial" panose="020B0604020202020204" pitchFamily="34" charset="0"/>
              </a:defRPr>
            </a:lvl2pPr>
            <a:lvl3pPr marL="1143000" indent="-228600">
              <a:buClr>
                <a:schemeClr val="tx2"/>
              </a:buClr>
              <a:buFont typeface="Arial" panose="020B0604020202020204" pitchFamily="34" charset="0"/>
              <a:buChar char="˃"/>
              <a:defRPr sz="1600">
                <a:solidFill>
                  <a:schemeClr val="tx1"/>
                </a:solidFill>
                <a:latin typeface="Inria Sans" pitchFamily="2" charset="-18"/>
                <a:cs typeface="Arial" panose="020B0604020202020204" pitchFamily="34" charset="0"/>
              </a:defRPr>
            </a:lvl3pPr>
            <a:lvl4pPr>
              <a:buClr>
                <a:schemeClr val="tx2"/>
              </a:buClr>
              <a:defRPr sz="1400">
                <a:solidFill>
                  <a:schemeClr val="tx1"/>
                </a:solidFill>
                <a:latin typeface="Inria Sans" pitchFamily="2" charset="-18"/>
                <a:cs typeface="Arial" panose="020B0604020202020204" pitchFamily="34" charset="0"/>
              </a:defRPr>
            </a:lvl4pPr>
            <a:lvl5pPr marL="2057400" indent="-228600">
              <a:buClr>
                <a:schemeClr val="tx2"/>
              </a:buClr>
              <a:buFont typeface="Arial" panose="020B0604020202020204" pitchFamily="34" charset="0"/>
              <a:buChar char="»"/>
              <a:defRPr sz="1200">
                <a:solidFill>
                  <a:schemeClr val="tx1"/>
                </a:solidFill>
                <a:latin typeface="Inria Sans" pitchFamily="2" charset="-18"/>
                <a:cs typeface="Arial" panose="020B0604020202020204" pitchFamily="34" charset="0"/>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Click</a:t>
            </a: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to </a:t>
            </a: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edit</a:t>
            </a: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Master text </a:t>
            </a:r>
            <a:r>
              <a:rPr kumimoji="0" lang="cs-CZ" sz="2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styles</a:t>
            </a:r>
            <a:endPar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endParaRP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Second level</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Third</a:t>
            </a: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Fourth</a:t>
            </a: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err="1">
                <a:ln>
                  <a:noFill/>
                </a:ln>
                <a:solidFill>
                  <a:srgbClr val="1A1A1A"/>
                </a:solidFill>
                <a:effectLst/>
                <a:uLnTx/>
                <a:uFillTx/>
                <a:latin typeface="Aptos" panose="020B0004020202020204" pitchFamily="34" charset="0"/>
                <a:ea typeface="+mn-ea"/>
                <a:cs typeface="Arial" panose="020B0604020202020204" pitchFamily="34" charset="0"/>
              </a:rPr>
              <a:t>Fifth</a:t>
            </a: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endParaRPr lang="en-US" dirty="0"/>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pic>
        <p:nvPicPr>
          <p:cNvPr id="7" name="Obrázek 6" descr="Obsah obrázku Písmo, Grafika, grafický design, snímek obrazovky&#10;&#10;Obsah generovaný pomocí AI může být nesprávný.">
            <a:extLst>
              <a:ext uri="{FF2B5EF4-FFF2-40B4-BE49-F238E27FC236}">
                <a16:creationId xmlns:a16="http://schemas.microsoft.com/office/drawing/2014/main" id="{A7F63217-CED0-3E18-EA3E-728B3B74EECD}"/>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64364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Nadpis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1"/>
            <a:ext cx="10972800" cy="1362075"/>
          </a:xfrm>
        </p:spPr>
        <p:txBody>
          <a:bodyPr anchor="t">
            <a:normAutofit/>
          </a:bodyPr>
          <a:lstStyle>
            <a:lvl1pPr algn="l">
              <a:defRPr sz="3300" b="1" cap="all"/>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609600" y="2906714"/>
            <a:ext cx="10972800" cy="1362076"/>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20835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va sloup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cs-CZ" noProof="0" dirty="0"/>
              <a:t>CLICK TO EDIT MASTER TITLE STYLE</a:t>
            </a:r>
            <a:endParaRPr lang="en-US" dirty="0"/>
          </a:p>
        </p:txBody>
      </p:sp>
      <p:sp>
        <p:nvSpPr>
          <p:cNvPr id="3" name="Content Placeholder 2"/>
          <p:cNvSpPr>
            <a:spLocks noGrp="1"/>
          </p:cNvSpPr>
          <p:nvPr>
            <p:ph sz="half" idx="1"/>
          </p:nvPr>
        </p:nvSpPr>
        <p:spPr>
          <a:xfrm>
            <a:off x="609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Content Placeholder 3"/>
          <p:cNvSpPr>
            <a:spLocks noGrp="1"/>
          </p:cNvSpPr>
          <p:nvPr>
            <p:ph sz="half" idx="2"/>
          </p:nvPr>
        </p:nvSpPr>
        <p:spPr>
          <a:xfrm>
            <a:off x="6197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9" name="Obrázek 8" descr="Obsah obrázku Písmo, Grafika, grafický design, snímek obrazovky&#10;&#10;Obsah generovaný pomocí AI může být nesprávný.">
            <a:extLst>
              <a:ext uri="{FF2B5EF4-FFF2-40B4-BE49-F238E27FC236}">
                <a16:creationId xmlns:a16="http://schemas.microsoft.com/office/drawing/2014/main" id="{D694E086-F33D-4726-FAD9-8F8D27726DF8}"/>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640916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Srovnání">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cs-CZ"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8" name="Footer Placeholder 7"/>
          <p:cNvSpPr>
            <a:spLocks noGrp="1"/>
          </p:cNvSpPr>
          <p:nvPr>
            <p:ph type="ftr" sz="quarter" idx="11"/>
          </p:nvPr>
        </p:nvSpPr>
        <p:spPr/>
        <p:txBody>
          <a:bodyPr/>
          <a:lstStyle/>
          <a:p>
            <a:r>
              <a:rPr lang="en-US"/>
              <a:t>Česká advokátní komora | Jindřich Kalíšek</a:t>
            </a:r>
          </a:p>
        </p:txBody>
      </p:sp>
      <p:sp>
        <p:nvSpPr>
          <p:cNvPr id="9" name="Slide Number Placeholder 8"/>
          <p:cNvSpPr>
            <a:spLocks noGrp="1"/>
          </p:cNvSpPr>
          <p:nvPr>
            <p:ph type="sldNum" sz="quarter" idx="12"/>
          </p:nvPr>
        </p:nvSpPr>
        <p:spPr/>
        <p:txBody>
          <a:bodyPr/>
          <a:lstStyle/>
          <a:p>
            <a:fld id="{D5A1E99C-6E4B-9045-9BEE-F9DFBF55137C}" type="slidenum">
              <a:rPr lang="en-US" smtClean="0"/>
              <a:t>‹#›</a:t>
            </a:fld>
            <a:endParaRPr lang="en-US"/>
          </a:p>
        </p:txBody>
      </p:sp>
      <p:pic>
        <p:nvPicPr>
          <p:cNvPr id="11" name="Obrázek 10" descr="Obsah obrázku Písmo, Grafika, grafický design, snímek obrazovky&#10;&#10;Obsah generovaný pomocí AI může být nesprávný.">
            <a:extLst>
              <a:ext uri="{FF2B5EF4-FFF2-40B4-BE49-F238E27FC236}">
                <a16:creationId xmlns:a16="http://schemas.microsoft.com/office/drawing/2014/main" id="{479D94CA-EE45-FEB0-9A9A-B60627D2B0BC}"/>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1416888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748916"/>
            <a:ext cx="10972800" cy="787322"/>
          </a:xfrm>
        </p:spPr>
        <p:txBody>
          <a:bodyPr/>
          <a:lstStyle/>
          <a:p>
            <a:r>
              <a:rPr lang="cs-CZ" dirty="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4" name="Footer Placeholder 3"/>
          <p:cNvSpPr>
            <a:spLocks noGrp="1"/>
          </p:cNvSpPr>
          <p:nvPr>
            <p:ph type="ftr" sz="quarter" idx="11"/>
          </p:nvPr>
        </p:nvSpPr>
        <p:spPr/>
        <p:txBody>
          <a:bodyPr/>
          <a:lstStyle/>
          <a:p>
            <a:r>
              <a:rPr lang="en-US"/>
              <a:t>Česká advokátní komora | Jindřich Kalíšek</a:t>
            </a:r>
          </a:p>
        </p:txBody>
      </p:sp>
      <p:sp>
        <p:nvSpPr>
          <p:cNvPr id="5" name="Slide Number Placeholder 4"/>
          <p:cNvSpPr>
            <a:spLocks noGrp="1"/>
          </p:cNvSpPr>
          <p:nvPr>
            <p:ph type="sldNum" sz="quarter" idx="12"/>
          </p:nvPr>
        </p:nvSpPr>
        <p:spPr/>
        <p:txBody>
          <a:bodyPr/>
          <a:lstStyle/>
          <a:p>
            <a:fld id="{D5A1E99C-6E4B-9045-9BEE-F9DFBF55137C}" type="slidenum">
              <a:rPr lang="en-US" smtClean="0"/>
              <a:t>‹#›</a:t>
            </a:fld>
            <a:endParaRPr lang="en-US"/>
          </a:p>
        </p:txBody>
      </p:sp>
      <p:pic>
        <p:nvPicPr>
          <p:cNvPr id="7" name="Obrázek 6" descr="Obsah obrázku Písmo, Grafika, grafický design, snímek obrazovky&#10;&#10;Obsah generovaný pomocí AI může být nesprávný.">
            <a:extLst>
              <a:ext uri="{FF2B5EF4-FFF2-40B4-BE49-F238E27FC236}">
                <a16:creationId xmlns:a16="http://schemas.microsoft.com/office/drawing/2014/main" id="{5DA73EB0-0E3D-3CA3-4F10-D088A83D6C01}"/>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976473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Prázdný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3" name="Footer Placeholder 2"/>
          <p:cNvSpPr>
            <a:spLocks noGrp="1"/>
          </p:cNvSpPr>
          <p:nvPr>
            <p:ph type="ftr" sz="quarter" idx="11"/>
          </p:nvPr>
        </p:nvSpPr>
        <p:spPr/>
        <p:txBody>
          <a:bodyPr/>
          <a:lstStyle/>
          <a:p>
            <a:r>
              <a:rPr lang="en-US"/>
              <a:t>Česká advokátní komora | Jindřich Kalíšek</a:t>
            </a:r>
          </a:p>
        </p:txBody>
      </p:sp>
      <p:sp>
        <p:nvSpPr>
          <p:cNvPr id="4" name="Slide Number Placeholder 3"/>
          <p:cNvSpPr>
            <a:spLocks noGrp="1"/>
          </p:cNvSpPr>
          <p:nvPr>
            <p:ph type="sldNum" sz="quarter" idx="12"/>
          </p:nvPr>
        </p:nvSpPr>
        <p:spPr/>
        <p:txBody>
          <a:bodyPr/>
          <a:lstStyle/>
          <a:p>
            <a:fld id="{D5A1E99C-6E4B-9045-9BEE-F9DFBF55137C}" type="slidenum">
              <a:rPr lang="en-US" smtClean="0"/>
              <a:t>‹#›</a:t>
            </a:fld>
            <a:endParaRPr lang="en-US"/>
          </a:p>
        </p:txBody>
      </p:sp>
      <p:pic>
        <p:nvPicPr>
          <p:cNvPr id="6" name="Obrázek 5" descr="Obsah obrázku Písmo, Grafika, grafický design, snímek obrazovky&#10;&#10;Obsah generovaný pomocí AI může být nesprávný.">
            <a:extLst>
              <a:ext uri="{FF2B5EF4-FFF2-40B4-BE49-F238E27FC236}">
                <a16:creationId xmlns:a16="http://schemas.microsoft.com/office/drawing/2014/main" id="{ADB328A7-74C9-6CAD-CC9E-1A4604DE2C9B}"/>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3519979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Obsah s popisem vlev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t"/>
          <a:lstStyle>
            <a:lvl1pPr algn="l">
              <a:defRPr sz="2000" b="1"/>
            </a:lvl1pPr>
          </a:lstStyle>
          <a:p>
            <a:r>
              <a:rPr lang="cs-CZ"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164108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loup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cs-CZ" noProof="0" dirty="0"/>
              <a:t>CLICK TO EDIT MASTER TITLE STYLE</a:t>
            </a:r>
            <a:endParaRPr lang="en-US" dirty="0"/>
          </a:p>
        </p:txBody>
      </p:sp>
      <p:sp>
        <p:nvSpPr>
          <p:cNvPr id="3" name="Content Placeholder 2"/>
          <p:cNvSpPr>
            <a:spLocks noGrp="1"/>
          </p:cNvSpPr>
          <p:nvPr>
            <p:ph sz="half" idx="1"/>
          </p:nvPr>
        </p:nvSpPr>
        <p:spPr>
          <a:xfrm>
            <a:off x="609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Content Placeholder 3"/>
          <p:cNvSpPr>
            <a:spLocks noGrp="1"/>
          </p:cNvSpPr>
          <p:nvPr>
            <p:ph sz="half" idx="2"/>
          </p:nvPr>
        </p:nvSpPr>
        <p:spPr>
          <a:xfrm>
            <a:off x="6197600" y="1699956"/>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9" name="Obrázek 8" descr="Obsah obrázku Písmo, Grafika, grafický design, snímek obrazovky&#10;&#10;Obsah generovaný pomocí AI může být nesprávný.">
            <a:extLst>
              <a:ext uri="{FF2B5EF4-FFF2-40B4-BE49-F238E27FC236}">
                <a16:creationId xmlns:a16="http://schemas.microsoft.com/office/drawing/2014/main" id="{71688EF7-01F7-9F76-E67D-1882B993D286}"/>
              </a:ext>
            </a:extLst>
          </p:cNvPr>
          <p:cNvPicPr>
            <a:picLocks noChangeAspect="1"/>
          </p:cNvPicPr>
          <p:nvPr userDrawn="1"/>
        </p:nvPicPr>
        <p:blipFill>
          <a:blip r:embed="rId2"/>
          <a:srcRect r="83780"/>
          <a:stretch>
            <a:fillRect/>
          </a:stretch>
        </p:blipFill>
        <p:spPr>
          <a:xfrm>
            <a:off x="11130629" y="273751"/>
            <a:ext cx="451771" cy="450000"/>
          </a:xfrm>
          <a:prstGeom prst="rect">
            <a:avLst/>
          </a:prstGeom>
        </p:spPr>
      </p:pic>
    </p:spTree>
    <p:extLst>
      <p:ext uri="{BB962C8B-B14F-4D97-AF65-F5344CB8AC3E}">
        <p14:creationId xmlns:p14="http://schemas.microsoft.com/office/powerpoint/2010/main" val="3600941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cs-CZ" dirty="0"/>
              <a:t>CLICK TO EDIT MASTER TITLE STYLE</a:t>
            </a:r>
            <a:endParaRPr lang="en-US" dirty="0"/>
          </a:p>
        </p:txBody>
      </p:sp>
      <p:sp>
        <p:nvSpPr>
          <p:cNvPr id="3" name="Picture Placeholder 2"/>
          <p:cNvSpPr>
            <a:spLocks noGrp="1"/>
          </p:cNvSpPr>
          <p:nvPr>
            <p:ph type="pic" idx="1"/>
          </p:nvPr>
        </p:nvSpPr>
        <p:spPr>
          <a:xfrm>
            <a:off x="2389717" y="744387"/>
            <a:ext cx="7315200" cy="3983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603DF804-ABFB-C8A3-D432-6F3F4CEA6EBD}"/>
              </a:ext>
            </a:extLst>
          </p:cNvPr>
          <p:cNvPicPr>
            <a:picLocks noChangeAspect="1"/>
          </p:cNvPicPr>
          <p:nvPr userDrawn="1"/>
        </p:nvPicPr>
        <p:blipFill>
          <a:blip r:embed="rId2"/>
          <a:srcRect r="83780"/>
          <a:stretch>
            <a:fillRect/>
          </a:stretch>
        </p:blipFill>
        <p:spPr>
          <a:xfrm>
            <a:off x="11130629" y="309611"/>
            <a:ext cx="451771" cy="450000"/>
          </a:xfrm>
          <a:prstGeom prst="rect">
            <a:avLst/>
          </a:prstGeom>
        </p:spPr>
      </p:pic>
    </p:spTree>
    <p:extLst>
      <p:ext uri="{BB962C8B-B14F-4D97-AF65-F5344CB8AC3E}">
        <p14:creationId xmlns:p14="http://schemas.microsoft.com/office/powerpoint/2010/main" val="3837962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Nadpis a text vertikálně">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cs-CZ"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90565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ální Nadpis a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p>
            <a:r>
              <a:rPr lang="cs-CZ" dirty="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5" name="Footer Placeholder 4"/>
          <p:cNvSpPr>
            <a:spLocks noGrp="1"/>
          </p:cNvSpPr>
          <p:nvPr>
            <p:ph type="ftr" sz="quarter" idx="11"/>
          </p:nvPr>
        </p:nvSpPr>
        <p:spPr/>
        <p:txBody>
          <a:bodyPr/>
          <a:lstStyle/>
          <a:p>
            <a:r>
              <a:rPr lang="en-US"/>
              <a:t>Česká advokátní komora | Jindřich Kalíšek</a:t>
            </a:r>
          </a:p>
        </p:txBody>
      </p:sp>
      <p:sp>
        <p:nvSpPr>
          <p:cNvPr id="6" name="Slide Number Placeholder 5"/>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121644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ěžný slide CZ Tmavěmodrá">
    <p:bg>
      <p:bgRef idx="1001">
        <a:schemeClr val="bg2"/>
      </p:bgRef>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latin typeface="Inria Sans" pitchFamily="2" charset="-18"/>
              </a:defRPr>
            </a:lvl1pPr>
            <a:lvl2pPr>
              <a:defRPr>
                <a:solidFill>
                  <a:schemeClr val="tx1"/>
                </a:solidFill>
                <a:latin typeface="Inria Sans" pitchFamily="2" charset="-18"/>
              </a:defRPr>
            </a:lvl2pPr>
            <a:lvl3pPr>
              <a:defRPr>
                <a:solidFill>
                  <a:schemeClr val="tx1"/>
                </a:solidFill>
                <a:latin typeface="Inria Sans" pitchFamily="2" charset="-18"/>
              </a:defRPr>
            </a:lvl3pPr>
            <a:lvl4pPr>
              <a:defRPr>
                <a:solidFill>
                  <a:schemeClr val="tx1"/>
                </a:solidFill>
                <a:latin typeface="Inria Sans" pitchFamily="2" charset="-18"/>
              </a:defRPr>
            </a:lvl4pPr>
            <a:lvl5pPr>
              <a:defRPr>
                <a:solidFill>
                  <a:schemeClr val="tx1"/>
                </a:solidFill>
                <a:latin typeface="Inria Sans" pitchFamily="2" charset="-18"/>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solidFill>
                  <a:schemeClr val="tx2"/>
                </a:solidFill>
              </a:defRPr>
            </a:lvl1pPr>
          </a:lstStyle>
          <a:p>
            <a:r>
              <a:rPr lang="cs-CZ" dirty="0"/>
              <a:t>Kliknutím lze upravit styl</a:t>
            </a:r>
          </a:p>
        </p:txBody>
      </p:sp>
      <p:pic>
        <p:nvPicPr>
          <p:cNvPr id="8" name="Obrázek 7" descr="Obsah obrázku text, Písmo, Grafika, grafický design&#10;&#10;Obsah generovaný pomocí AI může být nesprávný.">
            <a:extLst>
              <a:ext uri="{FF2B5EF4-FFF2-40B4-BE49-F238E27FC236}">
                <a16:creationId xmlns:a16="http://schemas.microsoft.com/office/drawing/2014/main" id="{25B940F8-F18A-81BA-9990-EE127130655F}"/>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2725399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ěžný slide CZ Azurová">
    <p:bg>
      <p:bgPr>
        <a:solidFill>
          <a:schemeClr val="accent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latin typeface="Inria Sans" pitchFamily="2" charset="-18"/>
              </a:defRPr>
            </a:lvl1pPr>
            <a:lvl2pPr>
              <a:defRPr>
                <a:solidFill>
                  <a:schemeClr val="tx1"/>
                </a:solidFill>
                <a:latin typeface="Inria Sans" pitchFamily="2" charset="-18"/>
              </a:defRPr>
            </a:lvl2pPr>
            <a:lvl3pPr>
              <a:defRPr>
                <a:solidFill>
                  <a:schemeClr val="tx1"/>
                </a:solidFill>
                <a:latin typeface="Inria Sans" pitchFamily="2" charset="-18"/>
              </a:defRPr>
            </a:lvl3pPr>
            <a:lvl4pPr>
              <a:defRPr>
                <a:solidFill>
                  <a:schemeClr val="tx1"/>
                </a:solidFill>
                <a:latin typeface="Inria Sans" pitchFamily="2" charset="-18"/>
              </a:defRPr>
            </a:lvl4pPr>
            <a:lvl5pPr>
              <a:defRPr>
                <a:solidFill>
                  <a:schemeClr val="tx1"/>
                </a:solidFill>
                <a:latin typeface="Inria Sans" pitchFamily="2" charset="-18"/>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2"/>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2"/>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2"/>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lvl1pPr>
          </a:lstStyle>
          <a:p>
            <a:r>
              <a:rPr lang="cs-CZ" dirty="0"/>
              <a:t>Kliknutím lze upravit styl</a:t>
            </a:r>
          </a:p>
        </p:txBody>
      </p:sp>
      <p:pic>
        <p:nvPicPr>
          <p:cNvPr id="2" name="Obrázek 1" descr="Obsah obrázku text, Písmo, Grafika, grafický design&#10;&#10;Obsah generovaný pomocí AI může být nesprávný.">
            <a:extLst>
              <a:ext uri="{FF2B5EF4-FFF2-40B4-BE49-F238E27FC236}">
                <a16:creationId xmlns:a16="http://schemas.microsoft.com/office/drawing/2014/main" id="{33352A00-321F-9996-88C2-D8BBCB0D7C58}"/>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12131886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ěžný slide CZ Azurová">
    <p:bg>
      <p:bgPr>
        <a:solidFill>
          <a:schemeClr val="accent2"/>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609600" y="1695796"/>
            <a:ext cx="10972800" cy="4335054"/>
          </a:xfrm>
        </p:spPr>
        <p:txBody>
          <a:bodyPr/>
          <a:lstStyle>
            <a:lvl1pPr>
              <a:defRPr>
                <a:solidFill>
                  <a:schemeClr val="tx1"/>
                </a:solidFill>
                <a:latin typeface="Inria Sans" pitchFamily="2" charset="-18"/>
              </a:defRPr>
            </a:lvl1pPr>
            <a:lvl2pPr>
              <a:defRPr>
                <a:solidFill>
                  <a:schemeClr val="tx1"/>
                </a:solidFill>
                <a:latin typeface="Inria Sans" pitchFamily="2" charset="-18"/>
              </a:defRPr>
            </a:lvl2pPr>
            <a:lvl3pPr>
              <a:defRPr>
                <a:solidFill>
                  <a:schemeClr val="tx1"/>
                </a:solidFill>
                <a:latin typeface="Inria Sans" pitchFamily="2" charset="-18"/>
              </a:defRPr>
            </a:lvl3pPr>
            <a:lvl4pPr>
              <a:defRPr>
                <a:solidFill>
                  <a:schemeClr val="tx1"/>
                </a:solidFill>
                <a:latin typeface="Inria Sans" pitchFamily="2" charset="-18"/>
              </a:defRPr>
            </a:lvl4pPr>
            <a:lvl5pPr>
              <a:defRPr>
                <a:solidFill>
                  <a:schemeClr val="tx1"/>
                </a:solidFill>
                <a:latin typeface="Inria Sans" pitchFamily="2" charset="-18"/>
              </a:defRPr>
            </a:lvl5pPr>
          </a:lstStyle>
          <a:p>
            <a:pPr marL="342900" marR="0" lvl="0" indent="-342900" algn="l" defTabSz="457200" rtl="0" eaLnBrk="1" fontAlgn="auto" latinLnBrk="0" hangingPunct="1">
              <a:lnSpc>
                <a:spcPct val="100000"/>
              </a:lnSpc>
              <a:spcBef>
                <a:spcPct val="20000"/>
              </a:spcBef>
              <a:spcAft>
                <a:spcPts val="0"/>
              </a:spcAft>
              <a:buClr>
                <a:srgbClr val="064264"/>
              </a:buClr>
              <a:buSzPct val="90000"/>
              <a:buFont typeface="Conthrax Sb" panose="020B0707020201080204" pitchFamily="34" charset="0"/>
              <a:buChar char="#"/>
              <a:tabLst/>
              <a:defRPr/>
            </a:pPr>
            <a:r>
              <a:rPr kumimoji="0" lang="cs-CZ" sz="2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Kliknutím lze vložit obsah</a:t>
            </a:r>
          </a:p>
          <a:p>
            <a:pPr marL="742950" marR="0" lvl="1" indent="-285750" algn="l" defTabSz="457200" rtl="0" eaLnBrk="1" fontAlgn="auto" latinLnBrk="0" hangingPunct="1">
              <a:lnSpc>
                <a:spcPct val="100000"/>
              </a:lnSpc>
              <a:spcBef>
                <a:spcPct val="20000"/>
              </a:spcBef>
              <a:spcAft>
                <a:spcPts val="0"/>
              </a:spcAft>
              <a:buClr>
                <a:srgbClr val="064264"/>
              </a:buClr>
              <a:buSzTx/>
              <a:buFont typeface="Conthrax Sb" panose="020B0707020201080204" pitchFamily="34" charset="0"/>
              <a:buChar char="&gt;"/>
              <a:tabLst/>
              <a:defRPr/>
            </a:pPr>
            <a:r>
              <a:rPr kumimoji="0" lang="cs-CZ" sz="20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Druhá úroveň</a:t>
            </a:r>
          </a:p>
          <a:p>
            <a:pPr marL="1143000" marR="0" lvl="2"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gt;"/>
              <a:tabLst/>
              <a:defRPr/>
            </a:pPr>
            <a:r>
              <a:rPr kumimoji="0" lang="cs-CZ" sz="18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Třetí úroveň</a:t>
            </a:r>
          </a:p>
          <a:p>
            <a:pPr marL="1600200" marR="0" lvl="3"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6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Čtvrtá úroveň</a:t>
            </a:r>
          </a:p>
          <a:p>
            <a:pPr marL="2057400" marR="0" lvl="4" indent="-228600" algn="l" defTabSz="457200" rtl="0" eaLnBrk="1" fontAlgn="auto" latinLnBrk="0" hangingPunct="1">
              <a:lnSpc>
                <a:spcPct val="100000"/>
              </a:lnSpc>
              <a:spcBef>
                <a:spcPct val="20000"/>
              </a:spcBef>
              <a:spcAft>
                <a:spcPts val="0"/>
              </a:spcAft>
              <a:buClr>
                <a:srgbClr val="064264"/>
              </a:buClr>
              <a:buSzPct val="95000"/>
              <a:buFont typeface="Conthrax Sb" panose="020B0707020201080204" pitchFamily="34" charset="0"/>
              <a:buChar char="–"/>
              <a:tabLst/>
              <a:defRPr/>
            </a:pPr>
            <a:r>
              <a:rPr kumimoji="0" lang="cs-CZ" sz="1400" b="0" i="0" u="none" strike="noStrike" kern="1200" cap="none" spc="0" normalizeH="0" baseline="0" noProof="0" dirty="0">
                <a:ln>
                  <a:noFill/>
                </a:ln>
                <a:solidFill>
                  <a:srgbClr val="1A1A1A"/>
                </a:solidFill>
                <a:effectLst/>
                <a:uLnTx/>
                <a:uFillTx/>
                <a:latin typeface="Aptos" panose="020B0004020202020204" pitchFamily="34" charset="0"/>
                <a:ea typeface="+mn-ea"/>
                <a:cs typeface="Arial" panose="020B0604020202020204" pitchFamily="34" charset="0"/>
              </a:rPr>
              <a:t>Pátá úroveň</a:t>
            </a:r>
            <a:endParaRPr lang="cs-CZ" noProof="0" dirty="0"/>
          </a:p>
        </p:txBody>
      </p:sp>
      <p:sp>
        <p:nvSpPr>
          <p:cNvPr id="4" name="Zástupný symbol pro datum 3"/>
          <p:cNvSpPr>
            <a:spLocks noGrp="1"/>
          </p:cNvSpPr>
          <p:nvPr>
            <p:ph type="dt" sz="half" idx="10"/>
          </p:nvPr>
        </p:nvSpPr>
        <p:spPr/>
        <p:txBody>
          <a:bodyPr/>
          <a:lstStyle>
            <a:lvl1pPr>
              <a:defRPr>
                <a:solidFill>
                  <a:schemeClr val="tx1"/>
                </a:solidFill>
              </a:defRPr>
            </a:lvl1pPr>
          </a:lstStyle>
          <a:p>
            <a:r>
              <a:rPr lang="cs-CZ"/>
              <a:t>24. 3. 2026</a:t>
            </a:r>
          </a:p>
        </p:txBody>
      </p:sp>
      <p:sp>
        <p:nvSpPr>
          <p:cNvPr id="5" name="Zástupný symbol pro zápatí 4"/>
          <p:cNvSpPr>
            <a:spLocks noGrp="1"/>
          </p:cNvSpPr>
          <p:nvPr>
            <p:ph type="ftr" sz="quarter" idx="11"/>
          </p:nvPr>
        </p:nvSpPr>
        <p:spPr/>
        <p:txBody>
          <a:bodyPr/>
          <a:lstStyle>
            <a:lvl1pPr>
              <a:defRPr>
                <a:solidFill>
                  <a:schemeClr val="tx1"/>
                </a:solidFill>
              </a:defRPr>
            </a:lvl1pPr>
          </a:lstStyle>
          <a:p>
            <a:r>
              <a:rPr lang="cs-CZ"/>
              <a:t>Česká advokátní komora | Jindřich Kalíšek</a:t>
            </a:r>
          </a:p>
        </p:txBody>
      </p:sp>
      <p:sp>
        <p:nvSpPr>
          <p:cNvPr id="6" name="Zástupný symbol pro číslo snímku 5"/>
          <p:cNvSpPr>
            <a:spLocks noGrp="1"/>
          </p:cNvSpPr>
          <p:nvPr>
            <p:ph type="sldNum" sz="quarter" idx="12"/>
          </p:nvPr>
        </p:nvSpPr>
        <p:spPr>
          <a:xfrm>
            <a:off x="8737600" y="6365976"/>
            <a:ext cx="2844800" cy="360000"/>
          </a:xfrm>
        </p:spPr>
        <p:txBody>
          <a:bodyPr/>
          <a:lstStyle>
            <a:lvl1pPr>
              <a:defRPr>
                <a:solidFill>
                  <a:schemeClr val="tx1"/>
                </a:solidFill>
              </a:defRPr>
            </a:lvl1pPr>
          </a:lstStyle>
          <a:p>
            <a:fld id="{8A7AA762-EA47-416E-9E23-A6910279B348}" type="slidenum">
              <a:rPr lang="cs-CZ" smtClean="0"/>
              <a:pPr/>
              <a:t>‹#›</a:t>
            </a:fld>
            <a:endParaRPr lang="cs-CZ"/>
          </a:p>
        </p:txBody>
      </p:sp>
      <p:sp>
        <p:nvSpPr>
          <p:cNvPr id="7" name="Nadpis 6"/>
          <p:cNvSpPr>
            <a:spLocks noGrp="1"/>
          </p:cNvSpPr>
          <p:nvPr>
            <p:ph type="title"/>
          </p:nvPr>
        </p:nvSpPr>
        <p:spPr>
          <a:xfrm>
            <a:off x="609600" y="739291"/>
            <a:ext cx="10972800" cy="792000"/>
          </a:xfrm>
        </p:spPr>
        <p:txBody>
          <a:bodyPr/>
          <a:lstStyle>
            <a:lvl1pPr>
              <a:defRPr cap="all" baseline="0">
                <a:solidFill>
                  <a:schemeClr val="bg2"/>
                </a:solidFill>
              </a:defRPr>
            </a:lvl1pPr>
          </a:lstStyle>
          <a:p>
            <a:r>
              <a:rPr lang="cs-CZ" dirty="0"/>
              <a:t>Kliknutím lze upravit styl</a:t>
            </a:r>
          </a:p>
        </p:txBody>
      </p:sp>
      <p:pic>
        <p:nvPicPr>
          <p:cNvPr id="8" name="Obrázek 7" descr="Obsah obrázku text, Písmo, Grafika, grafický design&#10;&#10;Obsah generovaný pomocí AI může být nesprávný.">
            <a:extLst>
              <a:ext uri="{FF2B5EF4-FFF2-40B4-BE49-F238E27FC236}">
                <a16:creationId xmlns:a16="http://schemas.microsoft.com/office/drawing/2014/main" id="{490C3603-35D9-0A8C-0788-BE4675809AB1}"/>
              </a:ext>
            </a:extLst>
          </p:cNvPr>
          <p:cNvPicPr>
            <a:picLocks noChangeAspect="1"/>
          </p:cNvPicPr>
          <p:nvPr userDrawn="1"/>
        </p:nvPicPr>
        <p:blipFill>
          <a:blip r:embed="rId2">
            <a:clrChange>
              <a:clrFrom>
                <a:srgbClr val="000000"/>
              </a:clrFrom>
              <a:clrTo>
                <a:srgbClr val="000000">
                  <a:alpha val="0"/>
                </a:srgbClr>
              </a:clrTo>
            </a:clrChange>
          </a:blip>
          <a:srcRect r="83625"/>
          <a:stretch>
            <a:fillRect/>
          </a:stretch>
        </p:blipFill>
        <p:spPr>
          <a:xfrm>
            <a:off x="11126316" y="290294"/>
            <a:ext cx="456084" cy="450000"/>
          </a:xfrm>
          <a:prstGeom prst="rect">
            <a:avLst/>
          </a:prstGeom>
        </p:spPr>
      </p:pic>
    </p:spTree>
    <p:extLst>
      <p:ext uri="{BB962C8B-B14F-4D97-AF65-F5344CB8AC3E}">
        <p14:creationId xmlns:p14="http://schemas.microsoft.com/office/powerpoint/2010/main" val="41508634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rovnání">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cs-CZ"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8" name="Footer Placeholder 7"/>
          <p:cNvSpPr>
            <a:spLocks noGrp="1"/>
          </p:cNvSpPr>
          <p:nvPr>
            <p:ph type="ftr" sz="quarter" idx="11"/>
          </p:nvPr>
        </p:nvSpPr>
        <p:spPr/>
        <p:txBody>
          <a:bodyPr/>
          <a:lstStyle/>
          <a:p>
            <a:r>
              <a:rPr lang="en-US"/>
              <a:t>Česká advokátní komora | Jindřich Kalíšek</a:t>
            </a:r>
          </a:p>
        </p:txBody>
      </p:sp>
      <p:sp>
        <p:nvSpPr>
          <p:cNvPr id="9" name="Slide Number Placeholder 8"/>
          <p:cNvSpPr>
            <a:spLocks noGrp="1"/>
          </p:cNvSpPr>
          <p:nvPr>
            <p:ph type="sldNum" sz="quarter" idx="12"/>
          </p:nvPr>
        </p:nvSpPr>
        <p:spPr/>
        <p:txBody>
          <a:bodyPr/>
          <a:lstStyle/>
          <a:p>
            <a:fld id="{D5A1E99C-6E4B-9045-9BEE-F9DFBF55137C}" type="slidenum">
              <a:rPr lang="en-US" smtClean="0"/>
              <a:t>‹#›</a:t>
            </a:fld>
            <a:endParaRPr lang="en-US"/>
          </a:p>
        </p:txBody>
      </p:sp>
      <p:pic>
        <p:nvPicPr>
          <p:cNvPr id="11" name="Obrázek 10" descr="Obsah obrázku Písmo, Grafika, grafický design, snímek obrazovky&#10;&#10;Obsah generovaný pomocí AI může být nesprávný.">
            <a:extLst>
              <a:ext uri="{FF2B5EF4-FFF2-40B4-BE49-F238E27FC236}">
                <a16:creationId xmlns:a16="http://schemas.microsoft.com/office/drawing/2014/main" id="{ADEC563C-31BD-2A57-098D-76E66446E31B}"/>
              </a:ext>
            </a:extLst>
          </p:cNvPr>
          <p:cNvPicPr>
            <a:picLocks noChangeAspect="1"/>
          </p:cNvPicPr>
          <p:nvPr userDrawn="1"/>
        </p:nvPicPr>
        <p:blipFill>
          <a:blip r:embed="rId2"/>
          <a:srcRect r="83780"/>
          <a:stretch>
            <a:fillRect/>
          </a:stretch>
        </p:blipFill>
        <p:spPr>
          <a:xfrm>
            <a:off x="11130629" y="264786"/>
            <a:ext cx="451771" cy="450000"/>
          </a:xfrm>
          <a:prstGeom prst="rect">
            <a:avLst/>
          </a:prstGeom>
        </p:spPr>
      </p:pic>
    </p:spTree>
    <p:extLst>
      <p:ext uri="{BB962C8B-B14F-4D97-AF65-F5344CB8AC3E}">
        <p14:creationId xmlns:p14="http://schemas.microsoft.com/office/powerpoint/2010/main" val="203221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748916"/>
            <a:ext cx="10972800" cy="787322"/>
          </a:xfrm>
        </p:spPr>
        <p:txBody>
          <a:bodyPr/>
          <a:lstStyle/>
          <a:p>
            <a:r>
              <a:rPr lang="cs-CZ" dirty="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4" name="Footer Placeholder 3"/>
          <p:cNvSpPr>
            <a:spLocks noGrp="1"/>
          </p:cNvSpPr>
          <p:nvPr>
            <p:ph type="ftr" sz="quarter" idx="11"/>
          </p:nvPr>
        </p:nvSpPr>
        <p:spPr/>
        <p:txBody>
          <a:bodyPr/>
          <a:lstStyle/>
          <a:p>
            <a:r>
              <a:rPr lang="en-US"/>
              <a:t>Česká advokátní komora | Jindřich Kalíšek</a:t>
            </a:r>
          </a:p>
        </p:txBody>
      </p:sp>
      <p:sp>
        <p:nvSpPr>
          <p:cNvPr id="5" name="Slide Number Placeholder 4"/>
          <p:cNvSpPr>
            <a:spLocks noGrp="1"/>
          </p:cNvSpPr>
          <p:nvPr>
            <p:ph type="sldNum" sz="quarter" idx="12"/>
          </p:nvPr>
        </p:nvSpPr>
        <p:spPr/>
        <p:txBody>
          <a:bodyPr/>
          <a:lstStyle/>
          <a:p>
            <a:fld id="{D5A1E99C-6E4B-9045-9BEE-F9DFBF55137C}" type="slidenum">
              <a:rPr lang="en-US" smtClean="0"/>
              <a:t>‹#›</a:t>
            </a:fld>
            <a:endParaRPr lang="en-US"/>
          </a:p>
        </p:txBody>
      </p:sp>
      <p:pic>
        <p:nvPicPr>
          <p:cNvPr id="7" name="Obrázek 6" descr="Obsah obrázku Písmo, Grafika, grafický design, snímek obrazovky&#10;&#10;Obsah generovaný pomocí AI může být nesprávný.">
            <a:extLst>
              <a:ext uri="{FF2B5EF4-FFF2-40B4-BE49-F238E27FC236}">
                <a16:creationId xmlns:a16="http://schemas.microsoft.com/office/drawing/2014/main" id="{C3C8AFC8-6E44-3E46-9326-13304E50C67B}"/>
              </a:ext>
            </a:extLst>
          </p:cNvPr>
          <p:cNvPicPr>
            <a:picLocks noChangeAspect="1"/>
          </p:cNvPicPr>
          <p:nvPr userDrawn="1"/>
        </p:nvPicPr>
        <p:blipFill>
          <a:blip r:embed="rId2"/>
          <a:srcRect r="83780"/>
          <a:stretch>
            <a:fillRect/>
          </a:stretch>
        </p:blipFill>
        <p:spPr>
          <a:xfrm>
            <a:off x="11130629" y="264786"/>
            <a:ext cx="451771" cy="450000"/>
          </a:xfrm>
          <a:prstGeom prst="rect">
            <a:avLst/>
          </a:prstGeom>
        </p:spPr>
      </p:pic>
    </p:spTree>
    <p:extLst>
      <p:ext uri="{BB962C8B-B14F-4D97-AF65-F5344CB8AC3E}">
        <p14:creationId xmlns:p14="http://schemas.microsoft.com/office/powerpoint/2010/main" val="3656716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3" name="Footer Placeholder 2"/>
          <p:cNvSpPr>
            <a:spLocks noGrp="1"/>
          </p:cNvSpPr>
          <p:nvPr>
            <p:ph type="ftr" sz="quarter" idx="11"/>
          </p:nvPr>
        </p:nvSpPr>
        <p:spPr/>
        <p:txBody>
          <a:bodyPr/>
          <a:lstStyle/>
          <a:p>
            <a:r>
              <a:rPr lang="en-US"/>
              <a:t>Česká advokátní komora | Jindřich Kalíšek</a:t>
            </a:r>
          </a:p>
        </p:txBody>
      </p:sp>
      <p:sp>
        <p:nvSpPr>
          <p:cNvPr id="4" name="Slide Number Placeholder 3"/>
          <p:cNvSpPr>
            <a:spLocks noGrp="1"/>
          </p:cNvSpPr>
          <p:nvPr>
            <p:ph type="sldNum" sz="quarter" idx="12"/>
          </p:nvPr>
        </p:nvSpPr>
        <p:spPr/>
        <p:txBody>
          <a:bodyPr/>
          <a:lstStyle/>
          <a:p>
            <a:fld id="{D5A1E99C-6E4B-9045-9BEE-F9DFBF55137C}" type="slidenum">
              <a:rPr lang="en-US" smtClean="0"/>
              <a:t>‹#›</a:t>
            </a:fld>
            <a:endParaRPr lang="en-US"/>
          </a:p>
        </p:txBody>
      </p:sp>
      <p:pic>
        <p:nvPicPr>
          <p:cNvPr id="6" name="Obrázek 5" descr="Obsah obrázku Písmo, Grafika, grafický design, snímek obrazovky&#10;&#10;Obsah generovaný pomocí AI může být nesprávný.">
            <a:extLst>
              <a:ext uri="{FF2B5EF4-FFF2-40B4-BE49-F238E27FC236}">
                <a16:creationId xmlns:a16="http://schemas.microsoft.com/office/drawing/2014/main" id="{27ED7EB4-7658-D089-C062-069F324AD044}"/>
              </a:ext>
            </a:extLst>
          </p:cNvPr>
          <p:cNvPicPr>
            <a:picLocks noChangeAspect="1"/>
          </p:cNvPicPr>
          <p:nvPr userDrawn="1"/>
        </p:nvPicPr>
        <p:blipFill>
          <a:blip r:embed="rId2"/>
          <a:srcRect r="83780"/>
          <a:stretch>
            <a:fillRect/>
          </a:stretch>
        </p:blipFill>
        <p:spPr>
          <a:xfrm>
            <a:off x="11130629" y="264786"/>
            <a:ext cx="451771" cy="450000"/>
          </a:xfrm>
          <a:prstGeom prst="rect">
            <a:avLst/>
          </a:prstGeom>
        </p:spPr>
      </p:pic>
    </p:spTree>
    <p:extLst>
      <p:ext uri="{BB962C8B-B14F-4D97-AF65-F5344CB8AC3E}">
        <p14:creationId xmlns:p14="http://schemas.microsoft.com/office/powerpoint/2010/main" val="171119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em vlev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t"/>
          <a:lstStyle>
            <a:lvl1pPr algn="l">
              <a:defRPr sz="2000" b="1"/>
            </a:lvl1pPr>
          </a:lstStyle>
          <a:p>
            <a:r>
              <a:rPr lang="cs-CZ" dirty="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level</a:t>
            </a:r>
          </a:p>
          <a:p>
            <a:pPr lvl="2"/>
            <a:r>
              <a:rPr lang="cs-CZ" dirty="0" err="1"/>
              <a:t>Third</a:t>
            </a:r>
            <a:r>
              <a:rPr lang="cs-CZ" dirty="0"/>
              <a:t> level</a:t>
            </a:r>
          </a:p>
          <a:p>
            <a:pPr lvl="3"/>
            <a:r>
              <a:rPr lang="cs-CZ" dirty="0" err="1"/>
              <a:t>Fourth</a:t>
            </a:r>
            <a:r>
              <a:rPr lang="cs-CZ" dirty="0"/>
              <a:t> level</a:t>
            </a:r>
          </a:p>
          <a:p>
            <a:pPr lvl="4"/>
            <a:r>
              <a:rPr lang="cs-CZ" dirty="0" err="1"/>
              <a:t>Fifth</a:t>
            </a:r>
            <a:r>
              <a:rPr lang="cs-CZ" dirty="0"/>
              <a:t>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a:t>Click</a:t>
            </a:r>
            <a:r>
              <a:rPr lang="cs-CZ" dirty="0"/>
              <a:t> to </a:t>
            </a:r>
            <a:r>
              <a:rPr lang="cs-CZ" dirty="0" err="1"/>
              <a:t>edit</a:t>
            </a:r>
            <a:r>
              <a:rPr lang="cs-CZ" dirty="0"/>
              <a:t> Master text </a:t>
            </a:r>
            <a:r>
              <a:rPr lang="cs-CZ" dirty="0" err="1"/>
              <a:t>styles</a:t>
            </a:r>
            <a:endParaRPr lang="cs-CZ" dirty="0"/>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spTree>
    <p:extLst>
      <p:ext uri="{BB962C8B-B14F-4D97-AF65-F5344CB8AC3E}">
        <p14:creationId xmlns:p14="http://schemas.microsoft.com/office/powerpoint/2010/main" val="94150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cs-CZ" dirty="0"/>
              <a:t>CLICK TO EDIT MASTER TITLE STYLE</a:t>
            </a:r>
            <a:endParaRPr lang="en-US" dirty="0"/>
          </a:p>
        </p:txBody>
      </p:sp>
      <p:sp>
        <p:nvSpPr>
          <p:cNvPr id="3" name="Picture Placeholder 2"/>
          <p:cNvSpPr>
            <a:spLocks noGrp="1"/>
          </p:cNvSpPr>
          <p:nvPr>
            <p:ph type="pic" idx="1"/>
          </p:nvPr>
        </p:nvSpPr>
        <p:spPr>
          <a:xfrm>
            <a:off x="2389717" y="744387"/>
            <a:ext cx="7315200" cy="3983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a:defRPr/>
            </a:lvl1pPr>
          </a:lstStyle>
          <a:p>
            <a:r>
              <a:rPr lang="cs-CZ"/>
              <a:t>24. 3. 2026</a:t>
            </a:r>
            <a:endParaRPr lang="en-US" dirty="0"/>
          </a:p>
        </p:txBody>
      </p:sp>
      <p:sp>
        <p:nvSpPr>
          <p:cNvPr id="6" name="Footer Placeholder 5"/>
          <p:cNvSpPr>
            <a:spLocks noGrp="1"/>
          </p:cNvSpPr>
          <p:nvPr>
            <p:ph type="ftr" sz="quarter" idx="11"/>
          </p:nvPr>
        </p:nvSpPr>
        <p:spPr/>
        <p:txBody>
          <a:bodyPr/>
          <a:lstStyle/>
          <a:p>
            <a:r>
              <a:rPr lang="en-US"/>
              <a:t>Česká advokátní komora | Jindřich Kalíšek</a:t>
            </a:r>
          </a:p>
        </p:txBody>
      </p:sp>
      <p:sp>
        <p:nvSpPr>
          <p:cNvPr id="7" name="Slide Number Placeholder 6"/>
          <p:cNvSpPr>
            <a:spLocks noGrp="1"/>
          </p:cNvSpPr>
          <p:nvPr>
            <p:ph type="sldNum" sz="quarter" idx="12"/>
          </p:nvPr>
        </p:nvSpPr>
        <p:spPr/>
        <p:txBody>
          <a:bodyPr/>
          <a:lstStyle/>
          <a:p>
            <a:fld id="{D5A1E99C-6E4B-9045-9BEE-F9DFBF55137C}" type="slidenum">
              <a:rPr lang="en-US" smtClean="0"/>
              <a:t>‹#›</a:t>
            </a:fld>
            <a:endParaRPr lang="en-US"/>
          </a:p>
        </p:txBody>
      </p:sp>
      <p:pic>
        <p:nvPicPr>
          <p:cNvPr id="8" name="Obrázek 7" descr="Obsah obrázku Písmo, Grafika, grafický design, snímek obrazovky&#10;&#10;Obsah generovaný pomocí AI může být nesprávný.">
            <a:extLst>
              <a:ext uri="{FF2B5EF4-FFF2-40B4-BE49-F238E27FC236}">
                <a16:creationId xmlns:a16="http://schemas.microsoft.com/office/drawing/2014/main" id="{9310B02F-035B-21D1-3316-0733FEC573D9}"/>
              </a:ext>
            </a:extLst>
          </p:cNvPr>
          <p:cNvPicPr>
            <a:picLocks noChangeAspect="1"/>
          </p:cNvPicPr>
          <p:nvPr userDrawn="1"/>
        </p:nvPicPr>
        <p:blipFill>
          <a:blip r:embed="rId2"/>
          <a:srcRect r="83780"/>
          <a:stretch>
            <a:fillRect/>
          </a:stretch>
        </p:blipFill>
        <p:spPr>
          <a:xfrm>
            <a:off x="11130629" y="264786"/>
            <a:ext cx="451771" cy="450000"/>
          </a:xfrm>
          <a:prstGeom prst="rect">
            <a:avLst/>
          </a:prstGeom>
        </p:spPr>
      </p:pic>
    </p:spTree>
    <p:extLst>
      <p:ext uri="{BB962C8B-B14F-4D97-AF65-F5344CB8AC3E}">
        <p14:creationId xmlns:p14="http://schemas.microsoft.com/office/powerpoint/2010/main" val="73655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39291"/>
            <a:ext cx="10972800" cy="792000"/>
          </a:xfrm>
          <a:prstGeom prst="rect">
            <a:avLst/>
          </a:prstGeom>
        </p:spPr>
        <p:txBody>
          <a:bodyPr vert="horz" lIns="91440" tIns="45720" rIns="91440" bIns="45720" rtlCol="0" anchor="t" anchorCtr="0">
            <a:normAutofit/>
          </a:bodyPr>
          <a:lstStyle/>
          <a:p>
            <a:r>
              <a:rPr lang="cs-CZ" noProof="0" dirty="0"/>
              <a:t>CLICK TO EDIT MASTER TITLE STYLE</a:t>
            </a:r>
          </a:p>
        </p:txBody>
      </p:sp>
      <p:sp>
        <p:nvSpPr>
          <p:cNvPr id="3" name="Text Placeholder 2"/>
          <p:cNvSpPr>
            <a:spLocks noGrp="1"/>
          </p:cNvSpPr>
          <p:nvPr>
            <p:ph type="body" idx="1"/>
          </p:nvPr>
        </p:nvSpPr>
        <p:spPr>
          <a:xfrm>
            <a:off x="609600" y="1665608"/>
            <a:ext cx="10972800" cy="4572000"/>
          </a:xfrm>
          <a:prstGeom prst="rect">
            <a:avLst/>
          </a:prstGeom>
        </p:spPr>
        <p:txBody>
          <a:bodyPr vert="horz" lIns="91440" tIns="45720" rIns="91440" bIns="4572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Date Placeholder 3"/>
          <p:cNvSpPr>
            <a:spLocks noGrp="1"/>
          </p:cNvSpPr>
          <p:nvPr>
            <p:ph type="dt" sz="half" idx="2"/>
          </p:nvPr>
        </p:nvSpPr>
        <p:spPr>
          <a:xfrm>
            <a:off x="609600" y="6365976"/>
            <a:ext cx="2844800" cy="360000"/>
          </a:xfrm>
          <a:prstGeom prst="rect">
            <a:avLst/>
          </a:prstGeom>
        </p:spPr>
        <p:txBody>
          <a:bodyPr vert="horz" lIns="91440" tIns="45720" rIns="91440" bIns="45720" rtlCol="0" anchor="ctr" anchorCtr="0"/>
          <a:lstStyle>
            <a:lvl1pPr algn="l">
              <a:defRPr sz="1050" b="0">
                <a:solidFill>
                  <a:schemeClr val="bg2">
                    <a:lumMod val="75000"/>
                  </a:schemeClr>
                </a:solidFill>
                <a:latin typeface="Inria Sans" pitchFamily="2" charset="-18"/>
                <a:cs typeface="Arial" panose="020B0604020202020204" pitchFamily="34" charset="0"/>
              </a:defRPr>
            </a:lvl1pPr>
          </a:lstStyle>
          <a:p>
            <a:r>
              <a:rPr lang="cs-CZ"/>
              <a:t>24. 3. 2026</a:t>
            </a:r>
            <a:endParaRPr lang="cs-CZ" dirty="0"/>
          </a:p>
        </p:txBody>
      </p:sp>
      <p:sp>
        <p:nvSpPr>
          <p:cNvPr id="5" name="Footer Placeholder 4"/>
          <p:cNvSpPr>
            <a:spLocks noGrp="1"/>
          </p:cNvSpPr>
          <p:nvPr>
            <p:ph type="ftr" sz="quarter" idx="3"/>
          </p:nvPr>
        </p:nvSpPr>
        <p:spPr>
          <a:xfrm>
            <a:off x="4165600" y="6365976"/>
            <a:ext cx="3860800" cy="360000"/>
          </a:xfrm>
          <a:prstGeom prst="rect">
            <a:avLst/>
          </a:prstGeom>
        </p:spPr>
        <p:txBody>
          <a:bodyPr vert="horz" lIns="91440" tIns="45720" rIns="91440" bIns="45720" rtlCol="0" anchor="ctr" anchorCtr="0"/>
          <a:lstStyle>
            <a:lvl1pPr algn="ctr">
              <a:defRPr sz="1050">
                <a:solidFill>
                  <a:schemeClr val="bg2">
                    <a:lumMod val="75000"/>
                  </a:schemeClr>
                </a:solidFill>
                <a:latin typeface="Inria Sans" pitchFamily="2" charset="-18"/>
                <a:cs typeface="Arial" panose="020B0604020202020204" pitchFamily="34" charset="0"/>
              </a:defRPr>
            </a:lvl1pPr>
          </a:lstStyle>
          <a:p>
            <a:r>
              <a:rPr lang="cs-CZ"/>
              <a:t>Česká advokátní komora | Jindřich Kalíšek</a:t>
            </a:r>
            <a:endParaRPr lang="cs-CZ" dirty="0"/>
          </a:p>
        </p:txBody>
      </p:sp>
      <p:sp>
        <p:nvSpPr>
          <p:cNvPr id="6" name="Slide Number Placeholder 5"/>
          <p:cNvSpPr>
            <a:spLocks noGrp="1"/>
          </p:cNvSpPr>
          <p:nvPr>
            <p:ph type="sldNum" sz="quarter" idx="4"/>
          </p:nvPr>
        </p:nvSpPr>
        <p:spPr>
          <a:xfrm>
            <a:off x="8737600" y="6365976"/>
            <a:ext cx="2844800" cy="360000"/>
          </a:xfrm>
          <a:prstGeom prst="rect">
            <a:avLst/>
          </a:prstGeom>
        </p:spPr>
        <p:txBody>
          <a:bodyPr vert="horz" lIns="91440" tIns="45720" rIns="91440" bIns="45720" rtlCol="0" anchor="ctr" anchorCtr="0"/>
          <a:lstStyle>
            <a:lvl1pPr algn="r">
              <a:defRPr sz="1050" b="1">
                <a:solidFill>
                  <a:schemeClr val="bg2">
                    <a:lumMod val="75000"/>
                  </a:schemeClr>
                </a:solidFill>
                <a:latin typeface="Inria Sans" pitchFamily="2" charset="-18"/>
                <a:cs typeface="Arial" panose="020B0604020202020204" pitchFamily="34" charset="0"/>
              </a:defRPr>
            </a:lvl1pPr>
          </a:lstStyle>
          <a:p>
            <a:r>
              <a:rPr lang="cs-CZ"/>
              <a:t>[</a:t>
            </a:r>
            <a:fld id="{B0BC60BB-71D5-45F8-9211-09F3C2F059D8}" type="slidenum">
              <a:rPr lang="en-US" smtClean="0"/>
              <a:pPr/>
              <a:t>‹#›</a:t>
            </a:fld>
            <a:r>
              <a:rPr lang="cs-CZ"/>
              <a:t>]</a:t>
            </a:r>
            <a:endParaRPr lang="en-US" dirty="0"/>
          </a:p>
        </p:txBody>
      </p:sp>
    </p:spTree>
    <p:extLst>
      <p:ext uri="{BB962C8B-B14F-4D97-AF65-F5344CB8AC3E}">
        <p14:creationId xmlns:p14="http://schemas.microsoft.com/office/powerpoint/2010/main" val="39633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457200" rtl="0" eaLnBrk="1" latinLnBrk="0" hangingPunct="1">
        <a:spcBef>
          <a:spcPct val="0"/>
        </a:spcBef>
        <a:buNone/>
        <a:tabLst>
          <a:tab pos="7992000" algn="r"/>
        </a:tabLst>
        <a:defRPr sz="3600" b="1" kern="1200">
          <a:solidFill>
            <a:schemeClr val="tx2"/>
          </a:solidFill>
          <a:latin typeface="Inria Sans" pitchFamily="2" charset="-18"/>
          <a:ea typeface="+mj-ea"/>
          <a:cs typeface="Arial" panose="020B0604020202020204" pitchFamily="34" charset="0"/>
        </a:defRPr>
      </a:lvl1pPr>
    </p:titleStyle>
    <p:body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Conthrax Sb" panose="020B0707020201080204" pitchFamily="34" charset="0"/>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rgbClr val="1EA0DA"/>
        </a:buClr>
        <a:buSzPct val="95000"/>
        <a:buFont typeface="Conthrax Sb" panose="020B0707020201080204" pitchFamily="34" charset="0"/>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95000"/>
        <a:buFont typeface="Conthrax Sb" panose="020B0707020201080204" pitchFamily="34" charset="0"/>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rgbClr val="1EA0DA"/>
        </a:buClr>
        <a:buSzPct val="95000"/>
        <a:buFont typeface="Conthrax Sb" panose="020B0707020201080204" pitchFamily="34" charset="0"/>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39291"/>
            <a:ext cx="10972800" cy="792000"/>
          </a:xfrm>
          <a:prstGeom prst="rect">
            <a:avLst/>
          </a:prstGeom>
        </p:spPr>
        <p:txBody>
          <a:bodyPr vert="horz" lIns="91440" tIns="45720" rIns="91440" bIns="45720" rtlCol="0" anchor="t" anchorCtr="0">
            <a:normAutofit/>
          </a:bodyPr>
          <a:lstStyle/>
          <a:p>
            <a:r>
              <a:rPr lang="cs-CZ" noProof="0" dirty="0"/>
              <a:t>CLICK TO EDIT MASTER TITLE STYLE</a:t>
            </a:r>
          </a:p>
        </p:txBody>
      </p:sp>
      <p:sp>
        <p:nvSpPr>
          <p:cNvPr id="3" name="Text Placeholder 2"/>
          <p:cNvSpPr>
            <a:spLocks noGrp="1"/>
          </p:cNvSpPr>
          <p:nvPr>
            <p:ph type="body" idx="1"/>
          </p:nvPr>
        </p:nvSpPr>
        <p:spPr>
          <a:xfrm>
            <a:off x="609600" y="1665608"/>
            <a:ext cx="10972800" cy="4572000"/>
          </a:xfrm>
          <a:prstGeom prst="rect">
            <a:avLst/>
          </a:prstGeom>
        </p:spPr>
        <p:txBody>
          <a:bodyPr vert="horz" lIns="91440" tIns="45720" rIns="91440" bIns="4572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level</a:t>
            </a:r>
          </a:p>
          <a:p>
            <a:pPr lvl="2"/>
            <a:r>
              <a:rPr lang="cs-CZ" noProof="0" dirty="0" err="1"/>
              <a:t>Third</a:t>
            </a:r>
            <a:r>
              <a:rPr lang="cs-CZ" noProof="0" dirty="0"/>
              <a:t> level</a:t>
            </a:r>
          </a:p>
          <a:p>
            <a:pPr lvl="3"/>
            <a:r>
              <a:rPr lang="cs-CZ" noProof="0" dirty="0" err="1"/>
              <a:t>Fourth</a:t>
            </a:r>
            <a:r>
              <a:rPr lang="cs-CZ" noProof="0" dirty="0"/>
              <a:t> level</a:t>
            </a:r>
          </a:p>
          <a:p>
            <a:pPr lvl="4"/>
            <a:r>
              <a:rPr lang="cs-CZ" noProof="0" dirty="0" err="1"/>
              <a:t>Fifth</a:t>
            </a:r>
            <a:r>
              <a:rPr lang="cs-CZ" noProof="0" dirty="0"/>
              <a:t> level</a:t>
            </a:r>
          </a:p>
        </p:txBody>
      </p:sp>
      <p:sp>
        <p:nvSpPr>
          <p:cNvPr id="4" name="Date Placeholder 3"/>
          <p:cNvSpPr>
            <a:spLocks noGrp="1"/>
          </p:cNvSpPr>
          <p:nvPr>
            <p:ph type="dt" sz="half" idx="2"/>
          </p:nvPr>
        </p:nvSpPr>
        <p:spPr>
          <a:xfrm>
            <a:off x="609600" y="6365976"/>
            <a:ext cx="2844800" cy="360000"/>
          </a:xfrm>
          <a:prstGeom prst="rect">
            <a:avLst/>
          </a:prstGeom>
        </p:spPr>
        <p:txBody>
          <a:bodyPr vert="horz" lIns="91440" tIns="45720" rIns="91440" bIns="45720" rtlCol="0" anchor="ctr" anchorCtr="0"/>
          <a:lstStyle>
            <a:lvl1pPr algn="l">
              <a:defRPr sz="1000" b="0">
                <a:solidFill>
                  <a:schemeClr val="bg2">
                    <a:lumMod val="75000"/>
                  </a:schemeClr>
                </a:solidFill>
                <a:latin typeface="Inria Sans Light" pitchFamily="2" charset="-18"/>
                <a:cs typeface="Arial" panose="020B0604020202020204" pitchFamily="34" charset="0"/>
              </a:defRPr>
            </a:lvl1pPr>
          </a:lstStyle>
          <a:p>
            <a:r>
              <a:rPr lang="cs-CZ"/>
              <a:t>24. 3. 2026</a:t>
            </a:r>
            <a:endParaRPr lang="cs-CZ" dirty="0"/>
          </a:p>
        </p:txBody>
      </p:sp>
      <p:sp>
        <p:nvSpPr>
          <p:cNvPr id="5" name="Footer Placeholder 4"/>
          <p:cNvSpPr>
            <a:spLocks noGrp="1"/>
          </p:cNvSpPr>
          <p:nvPr>
            <p:ph type="ftr" sz="quarter" idx="3"/>
          </p:nvPr>
        </p:nvSpPr>
        <p:spPr>
          <a:xfrm>
            <a:off x="4165600" y="6365976"/>
            <a:ext cx="3860800" cy="360000"/>
          </a:xfrm>
          <a:prstGeom prst="rect">
            <a:avLst/>
          </a:prstGeom>
        </p:spPr>
        <p:txBody>
          <a:bodyPr vert="horz" lIns="91440" tIns="45720" rIns="91440" bIns="45720" rtlCol="0" anchor="ctr" anchorCtr="0"/>
          <a:lstStyle>
            <a:lvl1pPr algn="ctr">
              <a:defRPr sz="1000" b="0">
                <a:solidFill>
                  <a:schemeClr val="bg2">
                    <a:lumMod val="75000"/>
                  </a:schemeClr>
                </a:solidFill>
                <a:latin typeface="Inria Sans Light" pitchFamily="2" charset="-18"/>
                <a:cs typeface="Arial" panose="020B0604020202020204" pitchFamily="34" charset="0"/>
              </a:defRPr>
            </a:lvl1pPr>
          </a:lstStyle>
          <a:p>
            <a:r>
              <a:rPr lang="cs-CZ"/>
              <a:t>Česká advokátní komora | Jindřich Kalíšek</a:t>
            </a:r>
            <a:endParaRPr lang="cs-CZ" dirty="0"/>
          </a:p>
        </p:txBody>
      </p:sp>
      <p:sp>
        <p:nvSpPr>
          <p:cNvPr id="6" name="Slide Number Placeholder 5"/>
          <p:cNvSpPr>
            <a:spLocks noGrp="1"/>
          </p:cNvSpPr>
          <p:nvPr>
            <p:ph type="sldNum" sz="quarter" idx="4"/>
          </p:nvPr>
        </p:nvSpPr>
        <p:spPr>
          <a:xfrm>
            <a:off x="8737600" y="6365976"/>
            <a:ext cx="2844800" cy="360000"/>
          </a:xfrm>
          <a:prstGeom prst="rect">
            <a:avLst/>
          </a:prstGeom>
        </p:spPr>
        <p:txBody>
          <a:bodyPr vert="horz" lIns="91440" tIns="45720" rIns="91440" bIns="45720" rtlCol="0" anchor="ctr" anchorCtr="0"/>
          <a:lstStyle>
            <a:lvl1pPr algn="r">
              <a:defRPr sz="1000" b="0">
                <a:solidFill>
                  <a:schemeClr val="bg2">
                    <a:lumMod val="75000"/>
                  </a:schemeClr>
                </a:solidFill>
                <a:latin typeface="Inria Sans Light" pitchFamily="2" charset="-18"/>
                <a:cs typeface="Arial" panose="020B0604020202020204" pitchFamily="34" charset="0"/>
              </a:defRPr>
            </a:lvl1pPr>
          </a:lstStyle>
          <a:p>
            <a:r>
              <a:rPr lang="cs-CZ"/>
              <a:t>[</a:t>
            </a:r>
            <a:fld id="{B0BC60BB-71D5-45F8-9211-09F3C2F059D8}" type="slidenum">
              <a:rPr lang="en-US" smtClean="0"/>
              <a:pPr/>
              <a:t>‹#›</a:t>
            </a:fld>
            <a:r>
              <a:rPr lang="cs-CZ"/>
              <a:t>]</a:t>
            </a:r>
            <a:endParaRPr lang="en-US" dirty="0"/>
          </a:p>
        </p:txBody>
      </p:sp>
    </p:spTree>
    <p:extLst>
      <p:ext uri="{BB962C8B-B14F-4D97-AF65-F5344CB8AC3E}">
        <p14:creationId xmlns:p14="http://schemas.microsoft.com/office/powerpoint/2010/main" val="30294325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hdr="0"/>
  <p:txStyles>
    <p:titleStyle>
      <a:lvl1pPr algn="l" defTabSz="457200" rtl="0" eaLnBrk="1" latinLnBrk="0" hangingPunct="1">
        <a:spcBef>
          <a:spcPct val="0"/>
        </a:spcBef>
        <a:buNone/>
        <a:tabLst>
          <a:tab pos="7992000" algn="r"/>
        </a:tabLst>
        <a:defRPr sz="3600" b="1" kern="1200">
          <a:solidFill>
            <a:schemeClr val="tx2"/>
          </a:solidFill>
          <a:latin typeface="Inria Sans" pitchFamily="2" charset="-18"/>
          <a:ea typeface="+mj-ea"/>
          <a:cs typeface="Arial" panose="020B0604020202020204" pitchFamily="34" charset="0"/>
        </a:defRPr>
      </a:lvl1pPr>
    </p:titleStyle>
    <p:body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SzPct val="115000"/>
        <a:buFont typeface="Inria Sans" pitchFamily="2" charset="-18"/>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chemeClr val="tx2"/>
        </a:buClr>
        <a:buSzPct val="105000"/>
        <a:buFont typeface="Inria Sans" pitchFamily="2" charset="-18"/>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100000"/>
        <a:buFont typeface="Inria Sans" pitchFamily="2" charset="-18"/>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chemeClr val="tx2"/>
        </a:buClr>
        <a:buSzPct val="100000"/>
        <a:buFont typeface="Inria Sans" pitchFamily="2" charset="-18"/>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39291"/>
            <a:ext cx="10972800" cy="792000"/>
          </a:xfrm>
          <a:prstGeom prst="rect">
            <a:avLst/>
          </a:prstGeom>
        </p:spPr>
        <p:txBody>
          <a:bodyPr vert="horz" lIns="91440" tIns="45720" rIns="91440" bIns="45720" rtlCol="0" anchor="t" anchorCtr="0">
            <a:normAutofit/>
          </a:bodyPr>
          <a:lstStyle/>
          <a:p>
            <a:r>
              <a:rPr lang="cs-CZ" noProof="0" dirty="0"/>
              <a:t>CLICK TO EDIT MASTER TITLE STYLE</a:t>
            </a:r>
          </a:p>
        </p:txBody>
      </p:sp>
      <p:sp>
        <p:nvSpPr>
          <p:cNvPr id="3" name="Text Placeholder 2"/>
          <p:cNvSpPr>
            <a:spLocks noGrp="1"/>
          </p:cNvSpPr>
          <p:nvPr>
            <p:ph type="body" idx="1"/>
          </p:nvPr>
        </p:nvSpPr>
        <p:spPr>
          <a:xfrm>
            <a:off x="609600" y="1665608"/>
            <a:ext cx="10972800" cy="4572000"/>
          </a:xfrm>
          <a:prstGeom prst="rect">
            <a:avLst/>
          </a:prstGeom>
        </p:spPr>
        <p:txBody>
          <a:bodyPr vert="horz" lIns="91440" tIns="45720" rIns="91440" bIns="4572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Date Placeholder 3"/>
          <p:cNvSpPr>
            <a:spLocks noGrp="1"/>
          </p:cNvSpPr>
          <p:nvPr>
            <p:ph type="dt" sz="half" idx="2"/>
          </p:nvPr>
        </p:nvSpPr>
        <p:spPr>
          <a:xfrm>
            <a:off x="609600" y="6365976"/>
            <a:ext cx="2844800" cy="360000"/>
          </a:xfrm>
          <a:prstGeom prst="rect">
            <a:avLst/>
          </a:prstGeom>
        </p:spPr>
        <p:txBody>
          <a:bodyPr vert="horz" lIns="91440" tIns="45720" rIns="91440" bIns="45720" rtlCol="0" anchor="ctr" anchorCtr="0"/>
          <a:lstStyle>
            <a:lvl1pPr algn="l">
              <a:defRPr sz="1050" b="0">
                <a:solidFill>
                  <a:schemeClr val="bg2">
                    <a:lumMod val="75000"/>
                  </a:schemeClr>
                </a:solidFill>
                <a:latin typeface="Inria Sans" pitchFamily="2" charset="-18"/>
                <a:cs typeface="Arial" panose="020B0604020202020204" pitchFamily="34" charset="0"/>
              </a:defRPr>
            </a:lvl1pPr>
          </a:lstStyle>
          <a:p>
            <a:r>
              <a:rPr lang="cs-CZ"/>
              <a:t>24. 3. 2026</a:t>
            </a:r>
            <a:endParaRPr lang="cs-CZ" dirty="0"/>
          </a:p>
        </p:txBody>
      </p:sp>
      <p:sp>
        <p:nvSpPr>
          <p:cNvPr id="5" name="Footer Placeholder 4"/>
          <p:cNvSpPr>
            <a:spLocks noGrp="1"/>
          </p:cNvSpPr>
          <p:nvPr>
            <p:ph type="ftr" sz="quarter" idx="3"/>
          </p:nvPr>
        </p:nvSpPr>
        <p:spPr>
          <a:xfrm>
            <a:off x="4165600" y="6365976"/>
            <a:ext cx="3860800" cy="360000"/>
          </a:xfrm>
          <a:prstGeom prst="rect">
            <a:avLst/>
          </a:prstGeom>
        </p:spPr>
        <p:txBody>
          <a:bodyPr vert="horz" lIns="91440" tIns="45720" rIns="91440" bIns="45720" rtlCol="0" anchor="ctr" anchorCtr="0"/>
          <a:lstStyle>
            <a:lvl1pPr algn="ctr">
              <a:defRPr sz="1050">
                <a:solidFill>
                  <a:schemeClr val="bg2">
                    <a:lumMod val="75000"/>
                  </a:schemeClr>
                </a:solidFill>
                <a:latin typeface="Inria Sans" pitchFamily="2" charset="-18"/>
                <a:cs typeface="Arial" panose="020B0604020202020204" pitchFamily="34" charset="0"/>
              </a:defRPr>
            </a:lvl1pPr>
          </a:lstStyle>
          <a:p>
            <a:r>
              <a:rPr lang="cs-CZ"/>
              <a:t>Česká advokátní komora | Jindřich Kalíšek</a:t>
            </a:r>
            <a:endParaRPr lang="cs-CZ" dirty="0"/>
          </a:p>
        </p:txBody>
      </p:sp>
      <p:sp>
        <p:nvSpPr>
          <p:cNvPr id="6" name="Slide Number Placeholder 5"/>
          <p:cNvSpPr>
            <a:spLocks noGrp="1"/>
          </p:cNvSpPr>
          <p:nvPr>
            <p:ph type="sldNum" sz="quarter" idx="4"/>
          </p:nvPr>
        </p:nvSpPr>
        <p:spPr>
          <a:xfrm>
            <a:off x="8737600" y="6365976"/>
            <a:ext cx="2844800" cy="360000"/>
          </a:xfrm>
          <a:prstGeom prst="rect">
            <a:avLst/>
          </a:prstGeom>
        </p:spPr>
        <p:txBody>
          <a:bodyPr vert="horz" lIns="91440" tIns="45720" rIns="91440" bIns="45720" rtlCol="0" anchor="ctr" anchorCtr="0"/>
          <a:lstStyle>
            <a:lvl1pPr algn="r">
              <a:defRPr sz="1050" b="1">
                <a:solidFill>
                  <a:schemeClr val="bg2">
                    <a:lumMod val="75000"/>
                  </a:schemeClr>
                </a:solidFill>
                <a:latin typeface="Inria Sans" pitchFamily="2" charset="-18"/>
                <a:cs typeface="Arial" panose="020B0604020202020204" pitchFamily="34" charset="0"/>
              </a:defRPr>
            </a:lvl1pPr>
          </a:lstStyle>
          <a:p>
            <a:r>
              <a:rPr lang="cs-CZ"/>
              <a:t>[</a:t>
            </a:r>
            <a:fld id="{B0BC60BB-71D5-45F8-9211-09F3C2F059D8}" type="slidenum">
              <a:rPr lang="en-US" smtClean="0"/>
              <a:pPr/>
              <a:t>‹#›</a:t>
            </a:fld>
            <a:r>
              <a:rPr lang="cs-CZ"/>
              <a:t>]</a:t>
            </a:r>
            <a:endParaRPr lang="en-US" dirty="0"/>
          </a:p>
        </p:txBody>
      </p:sp>
    </p:spTree>
    <p:extLst>
      <p:ext uri="{BB962C8B-B14F-4D97-AF65-F5344CB8AC3E}">
        <p14:creationId xmlns:p14="http://schemas.microsoft.com/office/powerpoint/2010/main" val="29524584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 id="2147483695" r:id="rId13"/>
    <p:sldLayoutId id="2147483696" r:id="rId14"/>
  </p:sldLayoutIdLst>
  <p:hf hdr="0"/>
  <p:txStyles>
    <p:titleStyle>
      <a:lvl1pPr algn="l" defTabSz="457200" rtl="0" eaLnBrk="1" latinLnBrk="0" hangingPunct="1">
        <a:spcBef>
          <a:spcPct val="0"/>
        </a:spcBef>
        <a:buNone/>
        <a:tabLst>
          <a:tab pos="7992000" algn="r"/>
        </a:tabLst>
        <a:defRPr sz="3600" b="1" kern="1200">
          <a:solidFill>
            <a:schemeClr val="tx2"/>
          </a:solidFill>
          <a:latin typeface="Inria Sans" pitchFamily="2" charset="-18"/>
          <a:ea typeface="+mj-ea"/>
          <a:cs typeface="Arial" panose="020B0604020202020204" pitchFamily="34" charset="0"/>
        </a:defRPr>
      </a:lvl1pPr>
    </p:titleStyle>
    <p:body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Conthrax Sb" panose="020B0707020201080204" pitchFamily="34" charset="0"/>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rgbClr val="1EA0DA"/>
        </a:buClr>
        <a:buSzPct val="95000"/>
        <a:buFont typeface="Conthrax Sb" panose="020B0707020201080204" pitchFamily="34" charset="0"/>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95000"/>
        <a:buFont typeface="Conthrax Sb" panose="020B0707020201080204" pitchFamily="34" charset="0"/>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rgbClr val="1EA0DA"/>
        </a:buClr>
        <a:buSzPct val="95000"/>
        <a:buFont typeface="Conthrax Sb" panose="020B0707020201080204" pitchFamily="34" charset="0"/>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www.linkedin.com/in/kalisek/" TargetMode="External"/><Relationship Id="rId3" Type="http://schemas.microsoft.com/office/2007/relationships/hdphoto" Target="../media/hdphoto1.wdp"/><Relationship Id="rId7" Type="http://schemas.openxmlformats.org/officeDocument/2006/relationships/hyperlink" Target="http://www.ochranaudaju.cz/" TargetMode="External"/><Relationship Id="rId2"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hyperlink" Target="http://www.prf.cuni.cz/" TargetMode="External"/><Relationship Id="rId5" Type="http://schemas.openxmlformats.org/officeDocument/2006/relationships/hyperlink" Target="http://www.regfor.cz/" TargetMode="External"/><Relationship Id="rId10" Type="http://schemas.openxmlformats.org/officeDocument/2006/relationships/hyperlink" Target="mailto:kalisek@cyberlawyer.cz?subject=Reakce%20na%20innogy%20GDPR%20Workshop%202025" TargetMode="External"/><Relationship Id="rId4" Type="http://schemas.openxmlformats.org/officeDocument/2006/relationships/hyperlink" Target="http://www.cyberlawyer.cz/"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eur-lex.europa.eu/legal-content/CS/TXT/?uri=CELEX:52025PC0836" TargetMode="External"/><Relationship Id="rId2" Type="http://schemas.openxmlformats.org/officeDocument/2006/relationships/hyperlink" Target="https://eur-lex.europa.eu/legal-content/CS/TXT/?uri=CELEX:52025PC0837" TargetMode="Externa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www.epravo.cz/top/clanky/na-co-se-uoou-zameril-v-kontrolach-za-prvni-pololeti-2019-110040.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34.xml"/><Relationship Id="rId16"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curia.europa.eu/juris/liste.jsf?num=C-311/18"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hyperlink" Target="https://www.edpb.europa.eu/our-work-tools/general-guidance/guidelines-recommendations-best-practices_c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portal.nukib.gov.cz/#kalkulack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2" Type="http://schemas.openxmlformats.org/officeDocument/2006/relationships/hyperlink" Target="https://www.edpb.europa.eu/our-work-tools/general-guidance/guidelines-recommendations-best-practices_cs" TargetMode="Externa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55.xml"/><Relationship Id="rId1" Type="http://schemas.openxmlformats.org/officeDocument/2006/relationships/slideLayout" Target="../slideLayouts/slideLayout32.xml"/><Relationship Id="rId6" Type="http://schemas.openxmlformats.org/officeDocument/2006/relationships/image" Target="../media/image41.png"/><Relationship Id="rId5" Type="http://schemas.openxmlformats.org/officeDocument/2006/relationships/hyperlink" Target="mailto:kalisek@regfor.cz" TargetMode="External"/><Relationship Id="rId4" Type="http://schemas.openxmlformats.org/officeDocument/2006/relationships/hyperlink" Target="mailto:kalisek@cyberlawyer.c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dnadpis 2">
            <a:extLst>
              <a:ext uri="{FF2B5EF4-FFF2-40B4-BE49-F238E27FC236}">
                <a16:creationId xmlns:a16="http://schemas.microsoft.com/office/drawing/2014/main" id="{0BD1E721-C7A0-8848-A5EE-E7E6711AF35A}"/>
              </a:ext>
            </a:extLst>
          </p:cNvPr>
          <p:cNvSpPr>
            <a:spLocks noGrp="1"/>
          </p:cNvSpPr>
          <p:nvPr>
            <p:ph type="subTitle" idx="1"/>
          </p:nvPr>
        </p:nvSpPr>
        <p:spPr>
          <a:xfrm>
            <a:off x="609601" y="4905113"/>
            <a:ext cx="6543674" cy="1417823"/>
          </a:xfrm>
        </p:spPr>
        <p:txBody>
          <a:bodyPr>
            <a:normAutofit/>
          </a:bodyPr>
          <a:lstStyle/>
          <a:p>
            <a:pPr>
              <a:spcBef>
                <a:spcPts val="0"/>
              </a:spcBef>
            </a:pPr>
            <a:r>
              <a:rPr lang="cs-CZ" noProof="0" dirty="0">
                <a:solidFill>
                  <a:schemeClr val="tx2"/>
                </a:solidFill>
              </a:rPr>
              <a:t>Jindřich Kalíšek, advokát</a:t>
            </a:r>
          </a:p>
          <a:p>
            <a:pPr>
              <a:spcBef>
                <a:spcPts val="0"/>
              </a:spcBef>
            </a:pPr>
            <a:endParaRPr lang="cs-CZ" noProof="0" dirty="0"/>
          </a:p>
          <a:p>
            <a:pPr>
              <a:spcBef>
                <a:spcPts val="0"/>
              </a:spcBef>
            </a:pPr>
            <a:endParaRPr lang="cs-CZ" noProof="0" dirty="0"/>
          </a:p>
          <a:p>
            <a:pPr>
              <a:spcBef>
                <a:spcPts val="0"/>
              </a:spcBef>
            </a:pPr>
            <a:r>
              <a:rPr lang="cs-CZ" noProof="0" dirty="0"/>
              <a:t>Česká advokátní komora  |  Online  |  </a:t>
            </a:r>
            <a:r>
              <a:rPr lang="cs-CZ" dirty="0"/>
              <a:t>24</a:t>
            </a:r>
            <a:r>
              <a:rPr lang="cs-CZ" noProof="0" dirty="0"/>
              <a:t>. 3. 2026</a:t>
            </a:r>
          </a:p>
        </p:txBody>
      </p:sp>
      <p:pic>
        <p:nvPicPr>
          <p:cNvPr id="5" name="Grafický objekt 4">
            <a:extLst>
              <a:ext uri="{FF2B5EF4-FFF2-40B4-BE49-F238E27FC236}">
                <a16:creationId xmlns:a16="http://schemas.microsoft.com/office/drawing/2014/main" id="{4CB2BA05-F341-2499-0C13-C634DF847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463" y="1048558"/>
            <a:ext cx="5565305" cy="900000"/>
          </a:xfrm>
          <a:prstGeom prst="rect">
            <a:avLst/>
          </a:prstGeom>
        </p:spPr>
      </p:pic>
      <p:pic>
        <p:nvPicPr>
          <p:cNvPr id="9" name="Obrázek 8" descr="Obsah obrázku světlo, Barevnost, noc, umění&#10;&#10;Obsah generovaný pomocí AI může být nesprávný.">
            <a:extLst>
              <a:ext uri="{FF2B5EF4-FFF2-40B4-BE49-F238E27FC236}">
                <a16:creationId xmlns:a16="http://schemas.microsoft.com/office/drawing/2014/main" id="{2AB1F2CE-0A8F-C206-01CC-98CB646AE11E}"/>
              </a:ext>
            </a:extLst>
          </p:cNvPr>
          <p:cNvPicPr>
            <a:picLocks noChangeAspect="1"/>
          </p:cNvPicPr>
          <p:nvPr/>
        </p:nvPicPr>
        <p:blipFill>
          <a:blip r:embed="rId5"/>
          <a:srcRect l="35243" r="33798"/>
          <a:stretch>
            <a:fillRect/>
          </a:stretch>
        </p:blipFill>
        <p:spPr>
          <a:xfrm>
            <a:off x="7153274" y="0"/>
            <a:ext cx="5038726" cy="6858000"/>
          </a:xfrm>
          <a:prstGeom prst="rect">
            <a:avLst/>
          </a:prstGeom>
        </p:spPr>
      </p:pic>
      <p:sp>
        <p:nvSpPr>
          <p:cNvPr id="2" name="Nadpis 1">
            <a:extLst>
              <a:ext uri="{FF2B5EF4-FFF2-40B4-BE49-F238E27FC236}">
                <a16:creationId xmlns:a16="http://schemas.microsoft.com/office/drawing/2014/main" id="{984AB592-FEF6-4820-AC79-AD9930D36CA5}"/>
              </a:ext>
            </a:extLst>
          </p:cNvPr>
          <p:cNvSpPr>
            <a:spLocks noGrp="1"/>
          </p:cNvSpPr>
          <p:nvPr>
            <p:ph type="ctrTitle"/>
          </p:nvPr>
        </p:nvSpPr>
        <p:spPr>
          <a:xfrm>
            <a:off x="607808" y="3548570"/>
            <a:ext cx="6724016" cy="1189681"/>
          </a:xfrm>
          <a:solidFill>
            <a:schemeClr val="accent1"/>
          </a:solidFill>
        </p:spPr>
        <p:txBody>
          <a:bodyPr lIns="36000" tIns="36000" rIns="36000" bIns="36000" anchor="ctr" anchorCtr="1">
            <a:noAutofit/>
          </a:bodyPr>
          <a:lstStyle/>
          <a:p>
            <a:pPr>
              <a:spcAft>
                <a:spcPts val="1200"/>
              </a:spcAft>
            </a:pPr>
            <a:r>
              <a:rPr lang="cs-CZ" sz="3600" noProof="0" dirty="0">
                <a:solidFill>
                  <a:schemeClr val="bg1">
                    <a:lumMod val="95000"/>
                  </a:schemeClr>
                </a:solidFill>
              </a:rPr>
              <a:t>OCHRANA OSOBNÍCH ÚDAJŮ</a:t>
            </a:r>
            <a:br>
              <a:rPr lang="cs-CZ" sz="3600" noProof="0" dirty="0">
                <a:solidFill>
                  <a:schemeClr val="bg1">
                    <a:lumMod val="95000"/>
                  </a:schemeClr>
                </a:solidFill>
              </a:rPr>
            </a:br>
            <a:r>
              <a:rPr lang="cs-CZ" sz="3600" noProof="0" dirty="0">
                <a:solidFill>
                  <a:schemeClr val="bg1">
                    <a:lumMod val="95000"/>
                  </a:schemeClr>
                </a:solidFill>
              </a:rPr>
              <a:t>(GDPR A ČESKÁ PRÁVNÍ ÚPRAVA)</a:t>
            </a:r>
            <a:endParaRPr lang="cs-CZ" sz="2400" noProof="0" dirty="0">
              <a:solidFill>
                <a:srgbClr val="1EA0DA"/>
              </a:solidFill>
            </a:endParaRPr>
          </a:p>
        </p:txBody>
      </p:sp>
    </p:spTree>
    <p:extLst>
      <p:ext uri="{BB962C8B-B14F-4D97-AF65-F5344CB8AC3E}">
        <p14:creationId xmlns:p14="http://schemas.microsoft.com/office/powerpoint/2010/main" val="17986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7035-5E96-A32E-2E84-70C6E0CE7CB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0B8C97E4-8F30-437A-03D6-F90596F664B9}"/>
              </a:ext>
            </a:extLst>
          </p:cNvPr>
          <p:cNvSpPr>
            <a:spLocks noGrp="1"/>
          </p:cNvSpPr>
          <p:nvPr>
            <p:ph idx="1"/>
          </p:nvPr>
        </p:nvSpPr>
        <p:spPr>
          <a:xfrm>
            <a:off x="609600" y="1531291"/>
            <a:ext cx="10972800" cy="3141843"/>
          </a:xfrm>
          <a:solidFill>
            <a:srgbClr val="1EA0DA">
              <a:alpha val="50196"/>
            </a:srgbClr>
          </a:solidFill>
          <a:effectLst>
            <a:outerShdw blurRad="50800" dist="38100" dir="2700000" algn="tl" rotWithShape="0">
              <a:prstClr val="black">
                <a:alpha val="40000"/>
              </a:prstClr>
            </a:outerShdw>
          </a:effectLst>
        </p:spPr>
        <p:txBody>
          <a:bodyPr tIns="72000" bIns="72000">
            <a:normAutofit/>
          </a:bodyPr>
          <a:lstStyle/>
          <a:p>
            <a:pPr>
              <a:lnSpc>
                <a:spcPts val="2600"/>
              </a:lnSpc>
            </a:pPr>
            <a:r>
              <a:rPr lang="cs-CZ" sz="2000" dirty="0"/>
              <a:t>Aktuální dokumentace naplňování zásad zpracování, ochrany a zabezpečení OÚ </a:t>
            </a:r>
            <a:br>
              <a:rPr lang="cs-CZ" sz="2000" dirty="0"/>
            </a:br>
            <a:r>
              <a:rPr lang="cs-CZ" sz="2000" dirty="0"/>
              <a:t>dle čl. 5, 6, 25 a 32 GDPR</a:t>
            </a:r>
          </a:p>
          <a:p>
            <a:pPr>
              <a:lnSpc>
                <a:spcPts val="2600"/>
              </a:lnSpc>
            </a:pPr>
            <a:r>
              <a:rPr lang="cs-CZ" sz="2000" dirty="0"/>
              <a:t>Aktuální záznamy o zpracování OÚ dle čl. 30 GDPR</a:t>
            </a:r>
          </a:p>
          <a:p>
            <a:pPr>
              <a:lnSpc>
                <a:spcPts val="2600"/>
              </a:lnSpc>
            </a:pPr>
            <a:r>
              <a:rPr lang="cs-CZ" sz="2000" dirty="0"/>
              <a:t>Naplňování informační povinnosti vůči subjektům údajů dle čl. 12 – 14 GDPR</a:t>
            </a:r>
          </a:p>
          <a:p>
            <a:pPr>
              <a:lnSpc>
                <a:spcPts val="2600"/>
              </a:lnSpc>
            </a:pPr>
            <a:r>
              <a:rPr lang="cs-CZ" sz="2000" dirty="0"/>
              <a:t>Proces naplňování práv subjektů údajů dle čl. 15 – 24 GDPR a vedení jejich evidence</a:t>
            </a:r>
          </a:p>
          <a:p>
            <a:pPr>
              <a:lnSpc>
                <a:spcPts val="2600"/>
              </a:lnSpc>
            </a:pPr>
            <a:r>
              <a:rPr lang="cs-CZ" sz="2000" dirty="0"/>
              <a:t>Proces identifikace, vyhodnocení a hlášení bezpečnostních incidentů a vedení jejich evidence</a:t>
            </a:r>
          </a:p>
          <a:p>
            <a:pPr>
              <a:lnSpc>
                <a:spcPts val="2600"/>
              </a:lnSpc>
            </a:pPr>
            <a:r>
              <a:rPr lang="cs-CZ" sz="2000" dirty="0"/>
              <a:t>Revize a </a:t>
            </a:r>
            <a:r>
              <a:rPr lang="cs-CZ" sz="2000" dirty="0" err="1"/>
              <a:t>renegociace</a:t>
            </a:r>
            <a:r>
              <a:rPr lang="cs-CZ" sz="2000" dirty="0"/>
              <a:t> smluv </a:t>
            </a:r>
            <a:r>
              <a:rPr lang="cs-CZ" sz="2000" dirty="0">
                <a:solidFill>
                  <a:schemeClr val="tx2"/>
                </a:solidFill>
                <a:sym typeface="Wingdings" panose="05000000000000000000" pitchFamily="2" charset="2"/>
              </a:rPr>
              <a:t></a:t>
            </a:r>
            <a:r>
              <a:rPr lang="cs-CZ" sz="2000" dirty="0"/>
              <a:t> smlouvy o zpracování OÚ dle čl. 28 GDPR</a:t>
            </a:r>
          </a:p>
          <a:p>
            <a:pPr>
              <a:lnSpc>
                <a:spcPts val="2600"/>
              </a:lnSpc>
            </a:pPr>
            <a:r>
              <a:rPr lang="cs-CZ" sz="2000" dirty="0"/>
              <a:t>Systém evidence souhlasů subjektů se zpracováním OÚ</a:t>
            </a:r>
          </a:p>
        </p:txBody>
      </p:sp>
      <p:sp>
        <p:nvSpPr>
          <p:cNvPr id="3" name="Zástupný symbol pro datum 2">
            <a:extLst>
              <a:ext uri="{FF2B5EF4-FFF2-40B4-BE49-F238E27FC236}">
                <a16:creationId xmlns:a16="http://schemas.microsoft.com/office/drawing/2014/main" id="{4481B2DD-053B-B647-91DC-13BB007A1892}"/>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0B96DAEA-46F1-F943-06FA-EF38D951B30E}"/>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4034F7AC-26B1-63AA-235A-679E824210D7}"/>
              </a:ext>
            </a:extLst>
          </p:cNvPr>
          <p:cNvSpPr>
            <a:spLocks noGrp="1"/>
          </p:cNvSpPr>
          <p:nvPr>
            <p:ph type="title"/>
          </p:nvPr>
        </p:nvSpPr>
        <p:spPr/>
        <p:txBody>
          <a:bodyPr>
            <a:noAutofit/>
          </a:bodyPr>
          <a:lstStyle/>
          <a:p>
            <a:r>
              <a:rPr lang="cs-CZ" dirty="0"/>
              <a:t>Desatero </a:t>
            </a:r>
            <a:r>
              <a:rPr lang="cs-CZ" dirty="0" err="1"/>
              <a:t>gdpr</a:t>
            </a:r>
            <a:r>
              <a:rPr lang="cs-CZ" dirty="0"/>
              <a:t> compliance (7+3)</a:t>
            </a:r>
          </a:p>
        </p:txBody>
      </p:sp>
      <p:sp>
        <p:nvSpPr>
          <p:cNvPr id="8" name="Zástupný obsah 1">
            <a:extLst>
              <a:ext uri="{FF2B5EF4-FFF2-40B4-BE49-F238E27FC236}">
                <a16:creationId xmlns:a16="http://schemas.microsoft.com/office/drawing/2014/main" id="{92F6ACAF-E43E-AC2B-2713-C6F95756F9D6}"/>
              </a:ext>
            </a:extLst>
          </p:cNvPr>
          <p:cNvSpPr txBox="1">
            <a:spLocks/>
          </p:cNvSpPr>
          <p:nvPr/>
        </p:nvSpPr>
        <p:spPr>
          <a:xfrm>
            <a:off x="609600" y="4808134"/>
            <a:ext cx="10972800" cy="1314000"/>
          </a:xfrm>
          <a:prstGeom prst="rect">
            <a:avLst/>
          </a:prstGeom>
          <a:solidFill>
            <a:schemeClr val="accent2">
              <a:alpha val="50196"/>
            </a:schemeClr>
          </a:solidFill>
          <a:effectLst>
            <a:outerShdw blurRad="50800" dist="38100" dir="2700000" algn="tl" rotWithShape="0">
              <a:prstClr val="black">
                <a:alpha val="40000"/>
              </a:prstClr>
            </a:outerShdw>
          </a:effectLst>
        </p:spPr>
        <p:txBody>
          <a:bodyPr vert="horz" lIns="91440" tIns="72000" rIns="91440" bIns="72000" rtlCol="0">
            <a:normAutofit/>
          </a:bodyPr>
          <a:lst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Conthrax Sb" panose="020B0707020201080204" pitchFamily="34" charset="0"/>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rgbClr val="1EA0DA"/>
              </a:buClr>
              <a:buSzPct val="95000"/>
              <a:buFont typeface="Conthrax Sb" panose="020B0707020201080204" pitchFamily="34" charset="0"/>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95000"/>
              <a:buFont typeface="Conthrax Sb" panose="020B0707020201080204" pitchFamily="34" charset="0"/>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rgbClr val="1EA0DA"/>
              </a:buClr>
              <a:buSzPct val="95000"/>
              <a:buFont typeface="Conthrax Sb" panose="020B0707020201080204" pitchFamily="34" charset="0"/>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800"/>
              </a:lnSpc>
            </a:pPr>
            <a:r>
              <a:rPr lang="cs-CZ" sz="2000" dirty="0"/>
              <a:t>Ustavení a zajištění funkce DPO</a:t>
            </a:r>
          </a:p>
          <a:p>
            <a:pPr>
              <a:lnSpc>
                <a:spcPts val="2800"/>
              </a:lnSpc>
            </a:pPr>
            <a:r>
              <a:rPr lang="cs-CZ" sz="2000" dirty="0"/>
              <a:t>Provedení posouzení vlivů na zpracování OÚ (DPIA)</a:t>
            </a:r>
          </a:p>
          <a:p>
            <a:pPr>
              <a:lnSpc>
                <a:spcPts val="2800"/>
              </a:lnSpc>
            </a:pPr>
            <a:r>
              <a:rPr lang="cs-CZ" sz="2000" dirty="0"/>
              <a:t>Pravidelné zlepšování, zajišťování </a:t>
            </a:r>
            <a:r>
              <a:rPr lang="cs-CZ" sz="2000" dirty="0" err="1"/>
              <a:t>awareness</a:t>
            </a:r>
            <a:r>
              <a:rPr lang="cs-CZ" sz="2000" dirty="0"/>
              <a:t> a testování prostředí</a:t>
            </a:r>
          </a:p>
        </p:txBody>
      </p:sp>
      <p:sp>
        <p:nvSpPr>
          <p:cNvPr id="7" name="Zástupný symbol pro číslo snímku 6">
            <a:extLst>
              <a:ext uri="{FF2B5EF4-FFF2-40B4-BE49-F238E27FC236}">
                <a16:creationId xmlns:a16="http://schemas.microsoft.com/office/drawing/2014/main" id="{241AAB46-60B0-C798-2CDE-D319A0711BE8}"/>
              </a:ext>
            </a:extLst>
          </p:cNvPr>
          <p:cNvSpPr>
            <a:spLocks noGrp="1"/>
          </p:cNvSpPr>
          <p:nvPr>
            <p:ph type="sldNum" sz="quarter" idx="12"/>
          </p:nvPr>
        </p:nvSpPr>
        <p:spPr/>
        <p:txBody>
          <a:bodyPr/>
          <a:lstStyle/>
          <a:p>
            <a:fld id="{8A7AA762-EA47-416E-9E23-A6910279B348}" type="slidenum">
              <a:rPr lang="cs-CZ" smtClean="0"/>
              <a:t>10</a:t>
            </a:fld>
            <a:endParaRPr lang="cs-CZ"/>
          </a:p>
        </p:txBody>
      </p:sp>
    </p:spTree>
    <p:extLst>
      <p:ext uri="{BB962C8B-B14F-4D97-AF65-F5344CB8AC3E}">
        <p14:creationId xmlns:p14="http://schemas.microsoft.com/office/powerpoint/2010/main" val="209472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433F3-5EE1-03C1-C0C2-A5575BB52802}"/>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5710EB3E-6C6A-E573-6E86-624EFAB774D5}"/>
              </a:ext>
            </a:extLst>
          </p:cNvPr>
          <p:cNvSpPr>
            <a:spLocks noGrp="1"/>
          </p:cNvSpPr>
          <p:nvPr>
            <p:ph idx="1"/>
          </p:nvPr>
        </p:nvSpPr>
        <p:spPr>
          <a:xfrm>
            <a:off x="6096000" y="1467196"/>
            <a:ext cx="5486400" cy="5162204"/>
          </a:xfrm>
        </p:spPr>
        <p:txBody>
          <a:bodyPr>
            <a:normAutofit/>
          </a:bodyPr>
          <a:lstStyle/>
          <a:p>
            <a:pPr marL="0" indent="0">
              <a:buNone/>
            </a:pPr>
            <a:r>
              <a:rPr lang="cs-CZ" i="1" dirty="0">
                <a:solidFill>
                  <a:srgbClr val="1EA0DA"/>
                </a:solidFill>
              </a:rPr>
              <a:t>Toto nařízení chrání základní práva </a:t>
            </a:r>
            <a:br>
              <a:rPr lang="cs-CZ" i="1" dirty="0">
                <a:solidFill>
                  <a:srgbClr val="1EA0DA"/>
                </a:solidFill>
              </a:rPr>
            </a:br>
            <a:r>
              <a:rPr lang="cs-CZ" i="1" dirty="0">
                <a:solidFill>
                  <a:srgbClr val="1EA0DA"/>
                </a:solidFill>
              </a:rPr>
              <a:t>a svobody fyzických osob, a zejména jejich právo na ochranu osobních údajů.</a:t>
            </a:r>
          </a:p>
          <a:p>
            <a:pPr lvl="4"/>
            <a:endParaRPr lang="cs-CZ" dirty="0"/>
          </a:p>
          <a:p>
            <a:r>
              <a:rPr lang="cs-CZ" dirty="0"/>
              <a:t>Základní právní rámec GDPR</a:t>
            </a:r>
          </a:p>
          <a:p>
            <a:pPr lvl="1"/>
            <a:r>
              <a:rPr lang="cs-CZ" dirty="0"/>
              <a:t>Zásady zpracování – </a:t>
            </a:r>
            <a:br>
              <a:rPr lang="cs-CZ" dirty="0"/>
            </a:br>
            <a:r>
              <a:rPr lang="cs-CZ" dirty="0">
                <a:solidFill>
                  <a:srgbClr val="1AA4F1"/>
                </a:solidFill>
              </a:rPr>
              <a:t>Jak data zpracovávat? Co s nimi lze dělat?</a:t>
            </a:r>
          </a:p>
          <a:p>
            <a:pPr lvl="1"/>
            <a:r>
              <a:rPr lang="cs-CZ" dirty="0"/>
              <a:t>Zásady ochrany – </a:t>
            </a:r>
            <a:r>
              <a:rPr lang="cs-CZ" dirty="0">
                <a:solidFill>
                  <a:srgbClr val="1AA4F1"/>
                </a:solidFill>
              </a:rPr>
              <a:t>Jak data účelně chránit?</a:t>
            </a:r>
          </a:p>
          <a:p>
            <a:pPr lvl="1"/>
            <a:r>
              <a:rPr lang="cs-CZ" dirty="0"/>
              <a:t>Zásady zabezpečení – </a:t>
            </a:r>
            <a:r>
              <a:rPr lang="cs-CZ" dirty="0">
                <a:solidFill>
                  <a:srgbClr val="1AA4F1"/>
                </a:solidFill>
              </a:rPr>
              <a:t>Jak data zabezpečit? </a:t>
            </a:r>
            <a:r>
              <a:rPr lang="cs-CZ" dirty="0">
                <a:solidFill>
                  <a:srgbClr val="1AA4F1"/>
                </a:solidFill>
                <a:sym typeface="Wingdings" panose="05000000000000000000" pitchFamily="2" charset="2"/>
              </a:rPr>
              <a:t></a:t>
            </a:r>
            <a:r>
              <a:rPr lang="cs-CZ" dirty="0">
                <a:solidFill>
                  <a:schemeClr val="tx1"/>
                </a:solidFill>
                <a:sym typeface="Wingdings" panose="05000000000000000000" pitchFamily="2" charset="2"/>
              </a:rPr>
              <a:t> narušení CIA + autenticity?</a:t>
            </a:r>
            <a:endParaRPr lang="cs-CZ" dirty="0">
              <a:solidFill>
                <a:schemeClr val="tx1"/>
              </a:solidFill>
            </a:endParaRPr>
          </a:p>
          <a:p>
            <a:pPr lvl="1"/>
            <a:r>
              <a:rPr lang="cs-CZ" dirty="0"/>
              <a:t>Spojení pohledu soukromí (</a:t>
            </a:r>
            <a:r>
              <a:rPr lang="cs-CZ" dirty="0" err="1"/>
              <a:t>privacy</a:t>
            </a:r>
            <a:r>
              <a:rPr lang="cs-CZ" dirty="0"/>
              <a:t>) </a:t>
            </a:r>
            <a:br>
              <a:rPr lang="cs-CZ" dirty="0"/>
            </a:br>
            <a:r>
              <a:rPr lang="cs-CZ" dirty="0"/>
              <a:t>a bezpečnosti (</a:t>
            </a:r>
            <a:r>
              <a:rPr lang="cs-CZ" dirty="0" err="1"/>
              <a:t>security</a:t>
            </a:r>
            <a:r>
              <a:rPr lang="cs-CZ" dirty="0"/>
              <a:t>)</a:t>
            </a:r>
          </a:p>
        </p:txBody>
      </p:sp>
      <p:sp>
        <p:nvSpPr>
          <p:cNvPr id="3" name="Zástupný symbol pro datum 2">
            <a:extLst>
              <a:ext uri="{FF2B5EF4-FFF2-40B4-BE49-F238E27FC236}">
                <a16:creationId xmlns:a16="http://schemas.microsoft.com/office/drawing/2014/main" id="{BA84D9E2-F2E1-860E-591E-16BD52F8E48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9FCA1445-1DD9-C274-A9FF-B1A3ECB93ACD}"/>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1C9DAE7B-63EA-BF9E-3E21-B3E033A3E822}"/>
              </a:ext>
            </a:extLst>
          </p:cNvPr>
          <p:cNvSpPr>
            <a:spLocks noGrp="1"/>
          </p:cNvSpPr>
          <p:nvPr>
            <p:ph type="title"/>
          </p:nvPr>
        </p:nvSpPr>
        <p:spPr/>
        <p:txBody>
          <a:bodyPr>
            <a:normAutofit/>
          </a:bodyPr>
          <a:lstStyle/>
          <a:p>
            <a:r>
              <a:rPr lang="cs-CZ" sz="3200" dirty="0"/>
              <a:t>Základní zásady </a:t>
            </a:r>
            <a:r>
              <a:rPr lang="cs-CZ" sz="3200" dirty="0" err="1"/>
              <a:t>gdpr</a:t>
            </a:r>
            <a:endParaRPr lang="cs-CZ" sz="3200" dirty="0"/>
          </a:p>
        </p:txBody>
      </p:sp>
      <p:sp>
        <p:nvSpPr>
          <p:cNvPr id="7" name="Rovnoramenný trojúhelník 6">
            <a:extLst>
              <a:ext uri="{FF2B5EF4-FFF2-40B4-BE49-F238E27FC236}">
                <a16:creationId xmlns:a16="http://schemas.microsoft.com/office/drawing/2014/main" id="{2324777C-7785-2E6B-75C4-0E29B02139A3}"/>
              </a:ext>
            </a:extLst>
          </p:cNvPr>
          <p:cNvSpPr/>
          <p:nvPr/>
        </p:nvSpPr>
        <p:spPr>
          <a:xfrm>
            <a:off x="1720583" y="2333543"/>
            <a:ext cx="2880000" cy="2520000"/>
          </a:xfrm>
          <a:prstGeom prst="triangle">
            <a:avLst/>
          </a:prstGeom>
          <a:noFill/>
          <a:ln w="152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D3CF1B51-DE3B-6F46-DD75-3226DF6C26F6}"/>
              </a:ext>
            </a:extLst>
          </p:cNvPr>
          <p:cNvSpPr/>
          <p:nvPr/>
        </p:nvSpPr>
        <p:spPr>
          <a:xfrm>
            <a:off x="2080583" y="1695796"/>
            <a:ext cx="2160000" cy="2160000"/>
          </a:xfrm>
          <a:prstGeom prst="ellipse">
            <a:avLst/>
          </a:prstGeom>
          <a:solidFill>
            <a:srgbClr val="A3DAF2"/>
          </a:solidFill>
          <a:ln w="101600">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s-CZ" sz="2200" b="1" dirty="0">
                <a:solidFill>
                  <a:schemeClr val="bg2"/>
                </a:solidFill>
                <a:latin typeface="Aptos" panose="020B0004020202020204" pitchFamily="34" charset="0"/>
              </a:rPr>
              <a:t>Zásady zpracování</a:t>
            </a:r>
            <a:r>
              <a:rPr lang="cs-CZ" sz="2200" dirty="0">
                <a:solidFill>
                  <a:schemeClr val="bg2"/>
                </a:solidFill>
                <a:latin typeface="Aptos" panose="020B0004020202020204" pitchFamily="34" charset="0"/>
              </a:rPr>
              <a:t> OÚ (čl. 5)</a:t>
            </a:r>
          </a:p>
        </p:txBody>
      </p:sp>
      <p:sp>
        <p:nvSpPr>
          <p:cNvPr id="11" name="Ovál 10">
            <a:extLst>
              <a:ext uri="{FF2B5EF4-FFF2-40B4-BE49-F238E27FC236}">
                <a16:creationId xmlns:a16="http://schemas.microsoft.com/office/drawing/2014/main" id="{0410F31B-514D-06A2-4C04-2AB89C51BABE}"/>
              </a:ext>
            </a:extLst>
          </p:cNvPr>
          <p:cNvSpPr/>
          <p:nvPr/>
        </p:nvSpPr>
        <p:spPr>
          <a:xfrm>
            <a:off x="602483" y="3773543"/>
            <a:ext cx="2160000" cy="2160000"/>
          </a:xfrm>
          <a:prstGeom prst="ellipse">
            <a:avLst/>
          </a:prstGeom>
          <a:solidFill>
            <a:srgbClr val="A3DAF2"/>
          </a:solidFill>
          <a:ln w="101600">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s-CZ" sz="2200" b="1" dirty="0">
                <a:solidFill>
                  <a:schemeClr val="bg2"/>
                </a:solidFill>
                <a:latin typeface="Aptos" panose="020B0004020202020204" pitchFamily="34" charset="0"/>
              </a:rPr>
              <a:t>Zásady ochrany</a:t>
            </a:r>
            <a:r>
              <a:rPr lang="cs-CZ" sz="2200" dirty="0">
                <a:solidFill>
                  <a:schemeClr val="bg2"/>
                </a:solidFill>
                <a:latin typeface="Aptos" panose="020B0004020202020204" pitchFamily="34" charset="0"/>
              </a:rPr>
              <a:t> OÚ (čl. 25)</a:t>
            </a:r>
          </a:p>
        </p:txBody>
      </p:sp>
      <p:sp>
        <p:nvSpPr>
          <p:cNvPr id="12" name="Ovál 11">
            <a:extLst>
              <a:ext uri="{FF2B5EF4-FFF2-40B4-BE49-F238E27FC236}">
                <a16:creationId xmlns:a16="http://schemas.microsoft.com/office/drawing/2014/main" id="{9D426794-7D72-9CC1-88A4-D4DDFF7E0C65}"/>
              </a:ext>
            </a:extLst>
          </p:cNvPr>
          <p:cNvSpPr/>
          <p:nvPr/>
        </p:nvSpPr>
        <p:spPr>
          <a:xfrm>
            <a:off x="3571779" y="3773543"/>
            <a:ext cx="2160000" cy="2160000"/>
          </a:xfrm>
          <a:prstGeom prst="ellipse">
            <a:avLst/>
          </a:prstGeom>
          <a:solidFill>
            <a:srgbClr val="A3DAF2"/>
          </a:solidFill>
          <a:ln w="101600">
            <a:solidFill>
              <a:schemeClr val="bg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s-CZ" sz="2200" b="1" dirty="0">
                <a:solidFill>
                  <a:schemeClr val="bg2"/>
                </a:solidFill>
                <a:latin typeface="Aptos" panose="020B0004020202020204" pitchFamily="34" charset="0"/>
              </a:rPr>
              <a:t>Zásady </a:t>
            </a:r>
            <a:r>
              <a:rPr lang="cs-CZ" sz="2100" b="1" dirty="0">
                <a:solidFill>
                  <a:schemeClr val="bg2"/>
                </a:solidFill>
                <a:latin typeface="Aptos" panose="020B0004020202020204" pitchFamily="34" charset="0"/>
              </a:rPr>
              <a:t>zabezpečení</a:t>
            </a:r>
            <a:r>
              <a:rPr lang="cs-CZ" sz="2200" dirty="0">
                <a:solidFill>
                  <a:schemeClr val="bg2"/>
                </a:solidFill>
                <a:latin typeface="Aptos" panose="020B0004020202020204" pitchFamily="34" charset="0"/>
              </a:rPr>
              <a:t> OÚ (čl. 32)</a:t>
            </a:r>
          </a:p>
        </p:txBody>
      </p:sp>
      <p:sp>
        <p:nvSpPr>
          <p:cNvPr id="9" name="Zástupný symbol pro číslo snímku 8">
            <a:extLst>
              <a:ext uri="{FF2B5EF4-FFF2-40B4-BE49-F238E27FC236}">
                <a16:creationId xmlns:a16="http://schemas.microsoft.com/office/drawing/2014/main" id="{B9023D97-48EE-D409-E3BB-A6475B8B11FA}"/>
              </a:ext>
            </a:extLst>
          </p:cNvPr>
          <p:cNvSpPr>
            <a:spLocks noGrp="1"/>
          </p:cNvSpPr>
          <p:nvPr>
            <p:ph type="sldNum" sz="quarter" idx="12"/>
          </p:nvPr>
        </p:nvSpPr>
        <p:spPr/>
        <p:txBody>
          <a:bodyPr/>
          <a:lstStyle/>
          <a:p>
            <a:fld id="{8A7AA762-EA47-416E-9E23-A6910279B348}" type="slidenum">
              <a:rPr lang="cs-CZ" smtClean="0"/>
              <a:pPr/>
              <a:t>11</a:t>
            </a:fld>
            <a:endParaRPr lang="cs-CZ"/>
          </a:p>
        </p:txBody>
      </p:sp>
    </p:spTree>
    <p:extLst>
      <p:ext uri="{BB962C8B-B14F-4D97-AF65-F5344CB8AC3E}">
        <p14:creationId xmlns:p14="http://schemas.microsoft.com/office/powerpoint/2010/main" val="402406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fontScale="92500" lnSpcReduction="10000"/>
          </a:bodyPr>
          <a:lstStyle/>
          <a:p>
            <a:r>
              <a:rPr lang="cs-CZ" dirty="0"/>
              <a:t>Zásady zpracování osobních údajů</a:t>
            </a:r>
          </a:p>
          <a:p>
            <a:pPr lvl="1"/>
            <a:r>
              <a:rPr lang="cs-CZ" dirty="0"/>
              <a:t>Čl. 5 GDPR</a:t>
            </a:r>
          </a:p>
          <a:p>
            <a:pPr lvl="1"/>
            <a:r>
              <a:rPr lang="cs-CZ" dirty="0"/>
              <a:t>Zásada zákonnosti</a:t>
            </a:r>
          </a:p>
          <a:p>
            <a:pPr lvl="1"/>
            <a:r>
              <a:rPr lang="cs-CZ" dirty="0"/>
              <a:t>Zásada korektnosti a transparentnosti zpracování</a:t>
            </a:r>
          </a:p>
          <a:p>
            <a:pPr lvl="1"/>
            <a:r>
              <a:rPr lang="cs-CZ" dirty="0"/>
              <a:t>Zásada účelového omezení shromažďování osobních údajů</a:t>
            </a:r>
          </a:p>
          <a:p>
            <a:pPr lvl="1"/>
            <a:r>
              <a:rPr lang="cs-CZ" dirty="0"/>
              <a:t>Zásada minimalizace zpracovávání osobních údajů</a:t>
            </a:r>
          </a:p>
          <a:p>
            <a:pPr lvl="1"/>
            <a:r>
              <a:rPr lang="cs-CZ" dirty="0"/>
              <a:t>Zásada přesnosti osobních údajů</a:t>
            </a:r>
          </a:p>
          <a:p>
            <a:pPr lvl="1"/>
            <a:r>
              <a:rPr lang="cs-CZ" dirty="0"/>
              <a:t>Zásada omezeného uložení OÚ</a:t>
            </a:r>
          </a:p>
          <a:p>
            <a:pPr lvl="1"/>
            <a:r>
              <a:rPr lang="cs-CZ" dirty="0"/>
              <a:t>Zásada integrity a důvěrnosti zpracování </a:t>
            </a:r>
          </a:p>
          <a:p>
            <a:pPr lvl="1"/>
            <a:r>
              <a:rPr lang="cs-CZ" dirty="0"/>
              <a:t>Zásada odpovědnosti</a:t>
            </a:r>
          </a:p>
          <a:p>
            <a:endParaRPr lang="cs-CZ" dirty="0"/>
          </a:p>
          <a:p>
            <a:pPr marL="0" indent="0" algn="r">
              <a:buNone/>
            </a:pPr>
            <a:r>
              <a:rPr lang="cs-CZ" b="1" dirty="0">
                <a:solidFill>
                  <a:schemeClr val="accent1"/>
                </a:solidFill>
              </a:rPr>
              <a:t>Advokáti rádi pro stromy nevidí les…</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Zásady zpracování </a:t>
            </a:r>
            <a:r>
              <a:rPr lang="cs-CZ" dirty="0" err="1"/>
              <a:t>oú</a:t>
            </a:r>
            <a:endParaRPr lang="cs-CZ" dirty="0"/>
          </a:p>
        </p:txBody>
      </p:sp>
      <p:sp>
        <p:nvSpPr>
          <p:cNvPr id="7" name="Zástupný symbol pro číslo snímku 6">
            <a:extLst>
              <a:ext uri="{FF2B5EF4-FFF2-40B4-BE49-F238E27FC236}">
                <a16:creationId xmlns:a16="http://schemas.microsoft.com/office/drawing/2014/main" id="{3B031AE1-235E-0BAB-584F-9F3F4494D202}"/>
              </a:ext>
            </a:extLst>
          </p:cNvPr>
          <p:cNvSpPr>
            <a:spLocks noGrp="1"/>
          </p:cNvSpPr>
          <p:nvPr>
            <p:ph type="sldNum" sz="quarter" idx="12"/>
          </p:nvPr>
        </p:nvSpPr>
        <p:spPr/>
        <p:txBody>
          <a:bodyPr/>
          <a:lstStyle/>
          <a:p>
            <a:fld id="{8A7AA762-EA47-416E-9E23-A6910279B348}" type="slidenum">
              <a:rPr lang="cs-CZ" smtClean="0"/>
              <a:t>12</a:t>
            </a:fld>
            <a:endParaRPr lang="cs-CZ"/>
          </a:p>
        </p:txBody>
      </p:sp>
    </p:spTree>
    <p:extLst>
      <p:ext uri="{BB962C8B-B14F-4D97-AF65-F5344CB8AC3E}">
        <p14:creationId xmlns:p14="http://schemas.microsoft.com/office/powerpoint/2010/main" val="320062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Standardní ochrana OÚ (čl. 25 odst. 2 GDPR)</a:t>
            </a:r>
          </a:p>
          <a:p>
            <a:pPr lvl="1"/>
            <a:r>
              <a:rPr lang="cs-CZ" dirty="0"/>
              <a:t>Průmět zásady minimalizace </a:t>
            </a:r>
            <a:r>
              <a:rPr lang="cs-CZ" dirty="0">
                <a:solidFill>
                  <a:schemeClr val="tx2"/>
                </a:solidFill>
                <a:sym typeface="Wingdings" panose="05000000000000000000" pitchFamily="2" charset="2"/>
              </a:rPr>
              <a:t></a:t>
            </a:r>
            <a:r>
              <a:rPr lang="cs-CZ" dirty="0"/>
              <a:t> </a:t>
            </a:r>
            <a:br>
              <a:rPr lang="cs-CZ" dirty="0"/>
            </a:br>
            <a:r>
              <a:rPr lang="cs-CZ" dirty="0"/>
              <a:t>Přijmout vhodná technická a organizační opatření k minimalizaci zpracovávaných OÚ</a:t>
            </a:r>
          </a:p>
          <a:p>
            <a:pPr lvl="1"/>
            <a:r>
              <a:rPr lang="cs-CZ" dirty="0"/>
              <a:t>Povinnost standardně zpracovávat jen OÚ </a:t>
            </a:r>
          </a:p>
          <a:p>
            <a:pPr lvl="2"/>
            <a:r>
              <a:rPr lang="cs-CZ" dirty="0"/>
              <a:t>Nezbytně nutné pro specifikovaný účel</a:t>
            </a:r>
          </a:p>
          <a:p>
            <a:pPr lvl="2"/>
            <a:r>
              <a:rPr lang="cs-CZ" dirty="0"/>
              <a:t>V nezbytně nutném rozsahu</a:t>
            </a:r>
          </a:p>
          <a:p>
            <a:pPr lvl="2"/>
            <a:r>
              <a:rPr lang="cs-CZ" dirty="0"/>
              <a:t>Uchovávat po nezbytně dlouhou dobu</a:t>
            </a:r>
          </a:p>
          <a:p>
            <a:pPr lvl="1"/>
            <a:r>
              <a:rPr lang="cs-CZ" dirty="0"/>
              <a:t>OÚ nelze volně zpřístupňovat neomezenému počtu osob</a:t>
            </a:r>
          </a:p>
          <a:p>
            <a:pPr lvl="4"/>
            <a:endParaRPr lang="cs-CZ" dirty="0"/>
          </a:p>
          <a:p>
            <a:r>
              <a:rPr lang="cs-CZ" dirty="0"/>
              <a:t>Záměrná ochrana OÚ (čl. 25 odst. 1 GDPR)</a:t>
            </a:r>
          </a:p>
          <a:p>
            <a:pPr lvl="1"/>
            <a:r>
              <a:rPr lang="cs-CZ" dirty="0"/>
              <a:t>Účelem provádět zásady ochrany OÚ a začlenit záruky k ochraně práv subjektů</a:t>
            </a:r>
          </a:p>
          <a:p>
            <a:pPr lvl="1"/>
            <a:r>
              <a:rPr lang="cs-CZ" dirty="0"/>
              <a:t>Vhodná technická/organizační opatření k ochraně OÚ </a:t>
            </a:r>
            <a:r>
              <a:rPr lang="cs-CZ" dirty="0">
                <a:solidFill>
                  <a:schemeClr val="tx2"/>
                </a:solidFill>
                <a:sym typeface="Wingdings" panose="05000000000000000000" pitchFamily="2" charset="2"/>
              </a:rPr>
              <a:t></a:t>
            </a:r>
            <a:r>
              <a:rPr lang="cs-CZ" dirty="0"/>
              <a:t> čl. 32 GDPR</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Zásady ochrany </a:t>
            </a:r>
            <a:r>
              <a:rPr lang="cs-CZ" dirty="0" err="1"/>
              <a:t>oú</a:t>
            </a:r>
            <a:endParaRPr lang="cs-CZ" dirty="0"/>
          </a:p>
        </p:txBody>
      </p:sp>
      <p:sp>
        <p:nvSpPr>
          <p:cNvPr id="7" name="Zástupný symbol pro číslo snímku 6">
            <a:extLst>
              <a:ext uri="{FF2B5EF4-FFF2-40B4-BE49-F238E27FC236}">
                <a16:creationId xmlns:a16="http://schemas.microsoft.com/office/drawing/2014/main" id="{6F106CE2-C666-FB0D-5515-7199E2AE7156}"/>
              </a:ext>
            </a:extLst>
          </p:cNvPr>
          <p:cNvSpPr>
            <a:spLocks noGrp="1"/>
          </p:cNvSpPr>
          <p:nvPr>
            <p:ph type="sldNum" sz="quarter" idx="12"/>
          </p:nvPr>
        </p:nvSpPr>
        <p:spPr/>
        <p:txBody>
          <a:bodyPr/>
          <a:lstStyle/>
          <a:p>
            <a:fld id="{8A7AA762-EA47-416E-9E23-A6910279B348}" type="slidenum">
              <a:rPr lang="cs-CZ" smtClean="0"/>
              <a:t>13</a:t>
            </a:fld>
            <a:endParaRPr lang="cs-CZ"/>
          </a:p>
        </p:txBody>
      </p:sp>
    </p:spTree>
    <p:extLst>
      <p:ext uri="{BB962C8B-B14F-4D97-AF65-F5344CB8AC3E}">
        <p14:creationId xmlns:p14="http://schemas.microsoft.com/office/powerpoint/2010/main" val="17239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Čl. 32 GDPR – Povinnost zajistit aktivní zabezpečení osobních údajů</a:t>
            </a:r>
          </a:p>
          <a:p>
            <a:pPr lvl="4"/>
            <a:endParaRPr lang="cs-CZ" dirty="0"/>
          </a:p>
          <a:p>
            <a:r>
              <a:rPr lang="cs-CZ" dirty="0"/>
              <a:t>Příkladný výčet bezpečnostních opatření</a:t>
            </a:r>
          </a:p>
          <a:p>
            <a:pPr lvl="1"/>
            <a:r>
              <a:rPr lang="cs-CZ" dirty="0"/>
              <a:t>Povinnost přijmout vnitřní koncepce a vhodná technická a organizační opatření pro zabezpečení zpracování OÚ</a:t>
            </a:r>
          </a:p>
          <a:p>
            <a:pPr lvl="1"/>
            <a:r>
              <a:rPr lang="cs-CZ" dirty="0"/>
              <a:t>Zásady záměrné a standardní ochrany osobních údajů</a:t>
            </a:r>
          </a:p>
          <a:p>
            <a:pPr lvl="1"/>
            <a:r>
              <a:rPr lang="cs-CZ" dirty="0"/>
              <a:t>Pseudonymizace, šifrování OÚ</a:t>
            </a:r>
          </a:p>
          <a:p>
            <a:pPr lvl="1"/>
            <a:r>
              <a:rPr lang="cs-CZ" dirty="0"/>
              <a:t>Neustálá důvěrnost, integrita, dostupnost a odolnost systémů a služeb</a:t>
            </a:r>
          </a:p>
          <a:p>
            <a:pPr lvl="1"/>
            <a:r>
              <a:rPr lang="cs-CZ" dirty="0"/>
              <a:t>Business </a:t>
            </a:r>
            <a:r>
              <a:rPr lang="cs-CZ" dirty="0" err="1"/>
              <a:t>continuity</a:t>
            </a:r>
            <a:r>
              <a:rPr lang="cs-CZ" dirty="0"/>
              <a:t> a data </a:t>
            </a:r>
            <a:r>
              <a:rPr lang="cs-CZ" dirty="0" err="1"/>
              <a:t>recovery</a:t>
            </a:r>
            <a:endParaRPr lang="cs-CZ" dirty="0"/>
          </a:p>
          <a:p>
            <a:pPr lvl="1"/>
            <a:r>
              <a:rPr lang="cs-CZ" dirty="0"/>
              <a:t>Pravidelné testování, posuzování a hodnocení bezpečnosti opatření</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Zásady zabezpečení </a:t>
            </a:r>
            <a:r>
              <a:rPr lang="cs-CZ" dirty="0" err="1"/>
              <a:t>oú</a:t>
            </a:r>
            <a:endParaRPr lang="cs-CZ" dirty="0"/>
          </a:p>
        </p:txBody>
      </p:sp>
      <p:sp>
        <p:nvSpPr>
          <p:cNvPr id="7" name="Zástupný symbol pro číslo snímku 6">
            <a:extLst>
              <a:ext uri="{FF2B5EF4-FFF2-40B4-BE49-F238E27FC236}">
                <a16:creationId xmlns:a16="http://schemas.microsoft.com/office/drawing/2014/main" id="{1DAA2286-20A9-2B22-8FBD-E56A3419F768}"/>
              </a:ext>
            </a:extLst>
          </p:cNvPr>
          <p:cNvSpPr>
            <a:spLocks noGrp="1"/>
          </p:cNvSpPr>
          <p:nvPr>
            <p:ph type="sldNum" sz="quarter" idx="12"/>
          </p:nvPr>
        </p:nvSpPr>
        <p:spPr/>
        <p:txBody>
          <a:bodyPr/>
          <a:lstStyle/>
          <a:p>
            <a:fld id="{8A7AA762-EA47-416E-9E23-A6910279B348}" type="slidenum">
              <a:rPr lang="cs-CZ" smtClean="0"/>
              <a:t>14</a:t>
            </a:fld>
            <a:endParaRPr lang="cs-CZ"/>
          </a:p>
        </p:txBody>
      </p:sp>
    </p:spTree>
    <p:extLst>
      <p:ext uri="{BB962C8B-B14F-4D97-AF65-F5344CB8AC3E}">
        <p14:creationId xmlns:p14="http://schemas.microsoft.com/office/powerpoint/2010/main" val="32810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EACA6-E938-F83A-D0C2-A9C8EC1C36D7}"/>
            </a:ext>
          </a:extLst>
        </p:cNvPr>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4B1A9984-8D5E-A719-BCB7-E3668F46C012}"/>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83FCDC7A-30CC-AC09-5B51-C9EC12B6060A}"/>
              </a:ext>
            </a:extLst>
          </p:cNvPr>
          <p:cNvSpPr>
            <a:spLocks noGrp="1"/>
          </p:cNvSpPr>
          <p:nvPr>
            <p:ph type="ftr" sz="quarter" idx="11"/>
          </p:nvPr>
        </p:nvSpPr>
        <p:spPr/>
        <p:txBody>
          <a:bodyPr/>
          <a:lstStyle/>
          <a:p>
            <a:r>
              <a:rPr lang="pl-PL"/>
              <a:t>Česká advokátní komora | Jindřich Kalíšek</a:t>
            </a:r>
            <a:endParaRPr lang="cs-CZ"/>
          </a:p>
        </p:txBody>
      </p:sp>
      <p:sp>
        <p:nvSpPr>
          <p:cNvPr id="6" name="Nadpis 5">
            <a:extLst>
              <a:ext uri="{FF2B5EF4-FFF2-40B4-BE49-F238E27FC236}">
                <a16:creationId xmlns:a16="http://schemas.microsoft.com/office/drawing/2014/main" id="{F6AF2BD8-BC25-CD64-3979-C7C81B1F372C}"/>
              </a:ext>
            </a:extLst>
          </p:cNvPr>
          <p:cNvSpPr>
            <a:spLocks noGrp="1"/>
          </p:cNvSpPr>
          <p:nvPr>
            <p:ph type="title"/>
          </p:nvPr>
        </p:nvSpPr>
        <p:spPr/>
        <p:txBody>
          <a:bodyPr>
            <a:noAutofit/>
          </a:bodyPr>
          <a:lstStyle/>
          <a:p>
            <a:r>
              <a:rPr lang="cs-CZ" dirty="0"/>
              <a:t>ZAVÁDĚNÍ BEZPEČNOSTNÍCH OPATŘENÍ</a:t>
            </a:r>
          </a:p>
        </p:txBody>
      </p:sp>
      <p:sp>
        <p:nvSpPr>
          <p:cNvPr id="5" name="Rovnoramenný trojúhelník 4">
            <a:extLst>
              <a:ext uri="{FF2B5EF4-FFF2-40B4-BE49-F238E27FC236}">
                <a16:creationId xmlns:a16="http://schemas.microsoft.com/office/drawing/2014/main" id="{3AF94F7B-90A7-62DA-713C-8BCD61EEFA5A}"/>
              </a:ext>
            </a:extLst>
          </p:cNvPr>
          <p:cNvSpPr/>
          <p:nvPr/>
        </p:nvSpPr>
        <p:spPr>
          <a:xfrm>
            <a:off x="7452858" y="2809049"/>
            <a:ext cx="2104446" cy="1747538"/>
          </a:xfrm>
          <a:prstGeom prst="triangle">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cs-CZ" sz="1400" b="1" dirty="0">
                <a:latin typeface="Roboto" panose="02000000000000000000" pitchFamily="2" charset="0"/>
                <a:ea typeface="Roboto" panose="02000000000000000000" pitchFamily="2" charset="0"/>
                <a:cs typeface="Calibri" panose="020F0502020204030204" pitchFamily="34" charset="0"/>
              </a:rPr>
              <a:t>OPATŘENÍ</a:t>
            </a:r>
          </a:p>
        </p:txBody>
      </p:sp>
      <p:sp>
        <p:nvSpPr>
          <p:cNvPr id="8" name="Ovál 7">
            <a:extLst>
              <a:ext uri="{FF2B5EF4-FFF2-40B4-BE49-F238E27FC236}">
                <a16:creationId xmlns:a16="http://schemas.microsoft.com/office/drawing/2014/main" id="{60EC4822-EC7D-07C3-020A-FCB4F61CFB04}"/>
              </a:ext>
            </a:extLst>
          </p:cNvPr>
          <p:cNvSpPr/>
          <p:nvPr/>
        </p:nvSpPr>
        <p:spPr>
          <a:xfrm>
            <a:off x="7929696" y="2371339"/>
            <a:ext cx="1152000" cy="1152000"/>
          </a:xfrm>
          <a:prstGeom prst="ellipse">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cs-CZ" sz="1100" b="1" dirty="0">
                <a:latin typeface="Roboto" panose="02000000000000000000" pitchFamily="2" charset="0"/>
                <a:ea typeface="Roboto" panose="02000000000000000000" pitchFamily="2" charset="0"/>
                <a:cs typeface="Calibri" panose="020F0502020204030204" pitchFamily="34" charset="0"/>
              </a:rPr>
              <a:t>PRÁVNÍ</a:t>
            </a:r>
            <a:endParaRPr lang="cs-CZ" sz="1400" b="1" dirty="0">
              <a:latin typeface="Roboto" panose="02000000000000000000" pitchFamily="2" charset="0"/>
              <a:ea typeface="Roboto" panose="02000000000000000000" pitchFamily="2" charset="0"/>
              <a:cs typeface="Calibri" panose="020F0502020204030204" pitchFamily="34" charset="0"/>
            </a:endParaRPr>
          </a:p>
        </p:txBody>
      </p:sp>
      <p:sp>
        <p:nvSpPr>
          <p:cNvPr id="9" name="Ovál 8">
            <a:extLst>
              <a:ext uri="{FF2B5EF4-FFF2-40B4-BE49-F238E27FC236}">
                <a16:creationId xmlns:a16="http://schemas.microsoft.com/office/drawing/2014/main" id="{C3AEEBC2-722E-6C0B-21D7-6D34E5B53943}"/>
              </a:ext>
            </a:extLst>
          </p:cNvPr>
          <p:cNvSpPr/>
          <p:nvPr/>
        </p:nvSpPr>
        <p:spPr>
          <a:xfrm>
            <a:off x="6877473" y="3981051"/>
            <a:ext cx="1152000" cy="1152000"/>
          </a:xfrm>
          <a:prstGeom prst="ellipse">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cs-CZ" sz="1100" b="1" dirty="0">
                <a:latin typeface="Roboto" panose="02000000000000000000" pitchFamily="2" charset="0"/>
                <a:ea typeface="Roboto" panose="02000000000000000000" pitchFamily="2" charset="0"/>
                <a:cs typeface="Calibri" panose="020F0502020204030204" pitchFamily="34" charset="0"/>
              </a:rPr>
              <a:t>ORGANIZAČNÍ</a:t>
            </a:r>
          </a:p>
        </p:txBody>
      </p:sp>
      <p:sp>
        <p:nvSpPr>
          <p:cNvPr id="10" name="Ovál 9">
            <a:extLst>
              <a:ext uri="{FF2B5EF4-FFF2-40B4-BE49-F238E27FC236}">
                <a16:creationId xmlns:a16="http://schemas.microsoft.com/office/drawing/2014/main" id="{FF3F80A7-E37A-B0B3-5AA9-5BDBC2016493}"/>
              </a:ext>
            </a:extLst>
          </p:cNvPr>
          <p:cNvSpPr/>
          <p:nvPr/>
        </p:nvSpPr>
        <p:spPr>
          <a:xfrm>
            <a:off x="8981919" y="3972505"/>
            <a:ext cx="1152000" cy="1152000"/>
          </a:xfrm>
          <a:prstGeom prst="ellipse">
            <a:avLst/>
          </a:prstGeom>
          <a:ln w="57150">
            <a:solidFill>
              <a:schemeClr val="tx2"/>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cs-CZ" sz="1100" b="1" dirty="0">
                <a:latin typeface="Roboto" panose="02000000000000000000" pitchFamily="2" charset="0"/>
                <a:ea typeface="Roboto" panose="02000000000000000000" pitchFamily="2" charset="0"/>
                <a:cs typeface="Calibri" panose="020F0502020204030204" pitchFamily="34" charset="0"/>
              </a:rPr>
              <a:t>TECHNICKÁ</a:t>
            </a:r>
          </a:p>
        </p:txBody>
      </p:sp>
      <p:sp>
        <p:nvSpPr>
          <p:cNvPr id="11" name="Ovál 10">
            <a:extLst>
              <a:ext uri="{FF2B5EF4-FFF2-40B4-BE49-F238E27FC236}">
                <a16:creationId xmlns:a16="http://schemas.microsoft.com/office/drawing/2014/main" id="{EEF79089-100B-81AA-74B2-C25A4265F111}"/>
              </a:ext>
            </a:extLst>
          </p:cNvPr>
          <p:cNvSpPr/>
          <p:nvPr/>
        </p:nvSpPr>
        <p:spPr>
          <a:xfrm>
            <a:off x="6300243" y="2545932"/>
            <a:ext cx="1152000" cy="1152000"/>
          </a:xfrm>
          <a:prstGeom prst="ellipse">
            <a:avLst/>
          </a:prstGeom>
          <a:solidFill>
            <a:schemeClr val="accent2"/>
          </a:solidFill>
          <a:ln w="57150">
            <a:solidFill>
              <a:schemeClr val="accent2"/>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cs-CZ" sz="800" b="1" dirty="0">
                <a:latin typeface="Roboto" panose="02000000000000000000" pitchFamily="2" charset="0"/>
                <a:ea typeface="Roboto" panose="02000000000000000000" pitchFamily="2" charset="0"/>
                <a:cs typeface="Calibri" panose="020F0502020204030204" pitchFamily="34" charset="0"/>
              </a:rPr>
              <a:t>ADMINISTRATIVNÍ</a:t>
            </a:r>
            <a:endParaRPr lang="cs-CZ" sz="1000" b="1" dirty="0">
              <a:latin typeface="Roboto" panose="02000000000000000000" pitchFamily="2" charset="0"/>
              <a:ea typeface="Roboto" panose="02000000000000000000" pitchFamily="2" charset="0"/>
              <a:cs typeface="Calibri" panose="020F0502020204030204" pitchFamily="34" charset="0"/>
            </a:endParaRPr>
          </a:p>
        </p:txBody>
      </p:sp>
      <p:sp>
        <p:nvSpPr>
          <p:cNvPr id="12" name="Ovál 11">
            <a:extLst>
              <a:ext uri="{FF2B5EF4-FFF2-40B4-BE49-F238E27FC236}">
                <a16:creationId xmlns:a16="http://schemas.microsoft.com/office/drawing/2014/main" id="{4BEC4ACB-8945-5F82-B346-FAB4E06E957D}"/>
              </a:ext>
            </a:extLst>
          </p:cNvPr>
          <p:cNvSpPr/>
          <p:nvPr/>
        </p:nvSpPr>
        <p:spPr>
          <a:xfrm>
            <a:off x="9864741" y="4557051"/>
            <a:ext cx="1152000" cy="1152000"/>
          </a:xfrm>
          <a:prstGeom prst="ellipse">
            <a:avLst/>
          </a:prstGeom>
          <a:solidFill>
            <a:schemeClr val="bg1">
              <a:lumMod val="85000"/>
            </a:schemeClr>
          </a:solidFill>
          <a:ln w="57150">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algn="ctr"/>
            <a:r>
              <a:rPr lang="cs-CZ" sz="800" b="1" dirty="0">
                <a:latin typeface="Roboto" panose="02000000000000000000" pitchFamily="2" charset="0"/>
                <a:ea typeface="Roboto" panose="02000000000000000000" pitchFamily="2" charset="0"/>
                <a:cs typeface="Calibri" panose="020F0502020204030204" pitchFamily="34" charset="0"/>
              </a:rPr>
              <a:t>FYZICKÁ </a:t>
            </a:r>
            <a:br>
              <a:rPr lang="cs-CZ" sz="800" b="1" dirty="0">
                <a:latin typeface="Roboto" panose="02000000000000000000" pitchFamily="2" charset="0"/>
                <a:ea typeface="Roboto" panose="02000000000000000000" pitchFamily="2" charset="0"/>
                <a:cs typeface="Calibri" panose="020F0502020204030204" pitchFamily="34" charset="0"/>
              </a:rPr>
            </a:br>
            <a:r>
              <a:rPr lang="cs-CZ" sz="800" b="1" dirty="0">
                <a:latin typeface="Roboto" panose="02000000000000000000" pitchFamily="2" charset="0"/>
                <a:ea typeface="Roboto" panose="02000000000000000000" pitchFamily="2" charset="0"/>
                <a:cs typeface="Calibri" panose="020F0502020204030204" pitchFamily="34" charset="0"/>
              </a:rPr>
              <a:t>BEZPEČNOST</a:t>
            </a:r>
            <a:endParaRPr lang="cs-CZ" sz="1000" b="1" dirty="0">
              <a:latin typeface="Roboto" panose="02000000000000000000" pitchFamily="2" charset="0"/>
              <a:ea typeface="Roboto" panose="02000000000000000000" pitchFamily="2" charset="0"/>
              <a:cs typeface="Calibri" panose="020F0502020204030204" pitchFamily="34" charset="0"/>
            </a:endParaRPr>
          </a:p>
        </p:txBody>
      </p:sp>
      <p:sp>
        <p:nvSpPr>
          <p:cNvPr id="13" name="Zástupný symbol pro číslo snímku 12">
            <a:extLst>
              <a:ext uri="{FF2B5EF4-FFF2-40B4-BE49-F238E27FC236}">
                <a16:creationId xmlns:a16="http://schemas.microsoft.com/office/drawing/2014/main" id="{5E6B6670-9CA9-9AF5-5ABB-EFA2E56B535E}"/>
              </a:ext>
            </a:extLst>
          </p:cNvPr>
          <p:cNvSpPr>
            <a:spLocks noGrp="1"/>
          </p:cNvSpPr>
          <p:nvPr>
            <p:ph type="sldNum" sz="quarter" idx="12"/>
          </p:nvPr>
        </p:nvSpPr>
        <p:spPr/>
        <p:txBody>
          <a:bodyPr/>
          <a:lstStyle/>
          <a:p>
            <a:fld id="{8A7AA762-EA47-416E-9E23-A6910279B348}" type="slidenum">
              <a:rPr lang="cs-CZ" smtClean="0"/>
              <a:t>15</a:t>
            </a:fld>
            <a:endParaRPr lang="cs-CZ"/>
          </a:p>
        </p:txBody>
      </p:sp>
      <p:sp>
        <p:nvSpPr>
          <p:cNvPr id="7" name="Zástupný obsah 1">
            <a:extLst>
              <a:ext uri="{FF2B5EF4-FFF2-40B4-BE49-F238E27FC236}">
                <a16:creationId xmlns:a16="http://schemas.microsoft.com/office/drawing/2014/main" id="{F9C52E8A-8B54-EA11-C800-C00CA4D2024B}"/>
              </a:ext>
            </a:extLst>
          </p:cNvPr>
          <p:cNvSpPr txBox="1">
            <a:spLocks/>
          </p:cNvSpPr>
          <p:nvPr/>
        </p:nvSpPr>
        <p:spPr>
          <a:xfrm>
            <a:off x="609600" y="1695796"/>
            <a:ext cx="5315427" cy="467018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Conthrax Sb" panose="020B0707020201080204" pitchFamily="34" charset="0"/>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rgbClr val="1EA0DA"/>
              </a:buClr>
              <a:buSzPct val="95000"/>
              <a:buFont typeface="Conthrax Sb" panose="020B0707020201080204" pitchFamily="34" charset="0"/>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95000"/>
              <a:buFont typeface="Conthrax Sb" panose="020B0707020201080204" pitchFamily="34" charset="0"/>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rgbClr val="1EA0DA"/>
              </a:buClr>
              <a:buSzPct val="95000"/>
              <a:buFont typeface="Conthrax Sb" panose="020B0707020201080204" pitchFamily="34" charset="0"/>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dirty="0"/>
              <a:t>V GDPR se zásady ochrany OÚ promítají</a:t>
            </a:r>
          </a:p>
          <a:p>
            <a:pPr lvl="1"/>
            <a:r>
              <a:rPr lang="cs-CZ" dirty="0"/>
              <a:t>Přístup založený na riziku </a:t>
            </a:r>
            <a:br>
              <a:rPr lang="cs-CZ" dirty="0"/>
            </a:br>
            <a:r>
              <a:rPr lang="cs-CZ" dirty="0"/>
              <a:t>(risk-</a:t>
            </a:r>
            <a:r>
              <a:rPr lang="cs-CZ" dirty="0" err="1"/>
              <a:t>based</a:t>
            </a:r>
            <a:r>
              <a:rPr lang="cs-CZ" dirty="0"/>
              <a:t> </a:t>
            </a:r>
            <a:r>
              <a:rPr lang="cs-CZ" dirty="0" err="1"/>
              <a:t>approach</a:t>
            </a:r>
            <a:r>
              <a:rPr lang="cs-CZ" dirty="0"/>
              <a:t>)</a:t>
            </a:r>
          </a:p>
          <a:p>
            <a:pPr lvl="1"/>
            <a:r>
              <a:rPr lang="cs-CZ" dirty="0"/>
              <a:t>Zásady zpracování OÚ </a:t>
            </a:r>
            <a:br>
              <a:rPr lang="cs-CZ" dirty="0"/>
            </a:br>
            <a:r>
              <a:rPr lang="cs-CZ" dirty="0"/>
              <a:t>(čl. 5 odst. 1 GDPR)</a:t>
            </a:r>
          </a:p>
          <a:p>
            <a:pPr lvl="1"/>
            <a:r>
              <a:rPr lang="cs-CZ" dirty="0"/>
              <a:t>Záměrná a standardní ochrana OÚ </a:t>
            </a:r>
            <a:br>
              <a:rPr lang="cs-CZ" dirty="0"/>
            </a:br>
            <a:r>
              <a:rPr lang="cs-CZ" dirty="0"/>
              <a:t>(čl. 25 odst. 1 a 2 GDPR)</a:t>
            </a:r>
          </a:p>
          <a:p>
            <a:pPr lvl="1"/>
            <a:r>
              <a:rPr lang="cs-CZ" dirty="0"/>
              <a:t>Požadavky na technická a organizační opatření </a:t>
            </a:r>
            <a:br>
              <a:rPr lang="cs-CZ" dirty="0"/>
            </a:br>
            <a:r>
              <a:rPr lang="cs-CZ" dirty="0"/>
              <a:t>(čl. 32 GDPR)</a:t>
            </a:r>
          </a:p>
          <a:p>
            <a:pPr lvl="4"/>
            <a:endParaRPr lang="cs-CZ" dirty="0"/>
          </a:p>
          <a:p>
            <a:r>
              <a:rPr lang="cs-CZ" dirty="0"/>
              <a:t>Organizační a technická opatření</a:t>
            </a:r>
          </a:p>
          <a:p>
            <a:pPr lvl="1"/>
            <a:r>
              <a:rPr lang="cs-CZ" dirty="0"/>
              <a:t>Ochrana před nějakou hrozbou / snížení zranitelnosti / omezení vlivu nechtěné události / umožnění zotavení organizace</a:t>
            </a:r>
          </a:p>
          <a:p>
            <a:pPr lvl="1"/>
            <a:r>
              <a:rPr lang="cs-CZ" dirty="0"/>
              <a:t>Kombinace přístupů, praktik, procedur </a:t>
            </a:r>
            <a:br>
              <a:rPr lang="cs-CZ" dirty="0"/>
            </a:br>
            <a:r>
              <a:rPr lang="cs-CZ" dirty="0"/>
              <a:t>a mechanismů</a:t>
            </a:r>
          </a:p>
        </p:txBody>
      </p:sp>
    </p:spTree>
    <p:extLst>
      <p:ext uri="{BB962C8B-B14F-4D97-AF65-F5344CB8AC3E}">
        <p14:creationId xmlns:p14="http://schemas.microsoft.com/office/powerpoint/2010/main" val="82728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67CF-DB93-3094-75C8-78C79ED03774}"/>
            </a:ext>
          </a:extLst>
        </p:cNvPr>
        <p:cNvGrpSpPr/>
        <p:nvPr/>
      </p:nvGrpSpPr>
      <p:grpSpPr>
        <a:xfrm>
          <a:off x="0" y="0"/>
          <a:ext cx="0" cy="0"/>
          <a:chOff x="0" y="0"/>
          <a:chExt cx="0" cy="0"/>
        </a:xfrm>
      </p:grpSpPr>
      <p:sp>
        <p:nvSpPr>
          <p:cNvPr id="8" name="Obdélník: se zakulacenými rohy 7">
            <a:extLst>
              <a:ext uri="{FF2B5EF4-FFF2-40B4-BE49-F238E27FC236}">
                <a16:creationId xmlns:a16="http://schemas.microsoft.com/office/drawing/2014/main" id="{D7E9FFAC-8BA3-FD44-DB17-722BBC9DBBE0}"/>
              </a:ext>
            </a:extLst>
          </p:cNvPr>
          <p:cNvSpPr/>
          <p:nvPr/>
        </p:nvSpPr>
        <p:spPr>
          <a:xfrm>
            <a:off x="133684" y="1471513"/>
            <a:ext cx="3860800" cy="4770537"/>
          </a:xfrm>
          <a:prstGeom prst="roundRect">
            <a:avLst>
              <a:gd name="adj" fmla="val 2849"/>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Zástupný symbol pro datum 2">
            <a:extLst>
              <a:ext uri="{FF2B5EF4-FFF2-40B4-BE49-F238E27FC236}">
                <a16:creationId xmlns:a16="http://schemas.microsoft.com/office/drawing/2014/main" id="{D78BE47F-2C3A-2000-A2BF-FEC974B2214B}"/>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4EA4FEAA-0C9B-3563-2FB3-098B26CF0F29}"/>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1C4427AD-0141-2C05-723A-327B4A1B7AA5}"/>
              </a:ext>
            </a:extLst>
          </p:cNvPr>
          <p:cNvSpPr>
            <a:spLocks noGrp="1"/>
          </p:cNvSpPr>
          <p:nvPr>
            <p:ph type="title"/>
          </p:nvPr>
        </p:nvSpPr>
        <p:spPr/>
        <p:txBody>
          <a:bodyPr>
            <a:noAutofit/>
          </a:bodyPr>
          <a:lstStyle/>
          <a:p>
            <a:r>
              <a:rPr lang="cs-CZ" dirty="0"/>
              <a:t>BEZPEČNOSTNÍ OPATŘENÍ podle </a:t>
            </a:r>
            <a:r>
              <a:rPr lang="cs-CZ" u="sng" dirty="0" err="1"/>
              <a:t>n</a:t>
            </a:r>
            <a:r>
              <a:rPr lang="cs-CZ" dirty="0" err="1"/>
              <a:t>ZKB</a:t>
            </a:r>
            <a:endParaRPr lang="cs-CZ" dirty="0"/>
          </a:p>
        </p:txBody>
      </p:sp>
      <p:sp>
        <p:nvSpPr>
          <p:cNvPr id="2" name="TextovéPole 1">
            <a:extLst>
              <a:ext uri="{FF2B5EF4-FFF2-40B4-BE49-F238E27FC236}">
                <a16:creationId xmlns:a16="http://schemas.microsoft.com/office/drawing/2014/main" id="{E3DE2BB2-CFE7-CFCC-552E-951191C1ABB3}"/>
              </a:ext>
            </a:extLst>
          </p:cNvPr>
          <p:cNvSpPr txBox="1"/>
          <p:nvPr/>
        </p:nvSpPr>
        <p:spPr>
          <a:xfrm>
            <a:off x="148497" y="1471513"/>
            <a:ext cx="3860800" cy="4770537"/>
          </a:xfrm>
          <a:prstGeom prst="rect">
            <a:avLst/>
          </a:prstGeom>
          <a:noFill/>
        </p:spPr>
        <p:txBody>
          <a:bodyPr wrap="square" rtlCol="0">
            <a:spAutoFit/>
          </a:bodyPr>
          <a:lstStyle/>
          <a:p>
            <a:r>
              <a:rPr lang="cs-CZ" sz="1600" b="1" dirty="0">
                <a:latin typeface="Inria Sans" pitchFamily="2" charset="-18"/>
              </a:rPr>
              <a:t>Organizační opatření</a:t>
            </a:r>
          </a:p>
          <a:p>
            <a:pPr marL="342900" indent="-342900">
              <a:buAutoNum type="alphaLcParenR"/>
            </a:pPr>
            <a:r>
              <a:rPr lang="cs-CZ" sz="1600" dirty="0">
                <a:latin typeface="Inria Sans" pitchFamily="2" charset="-18"/>
              </a:rPr>
              <a:t>systém řízení bezpečnosti informací</a:t>
            </a:r>
          </a:p>
          <a:p>
            <a:pPr marL="342900" indent="-342900">
              <a:buAutoNum type="alphaLcParenR"/>
            </a:pPr>
            <a:r>
              <a:rPr lang="cs-CZ" sz="1600" dirty="0">
                <a:latin typeface="Inria Sans" pitchFamily="2" charset="-18"/>
              </a:rPr>
              <a:t>povinnosti vrcholného vedení</a:t>
            </a:r>
          </a:p>
          <a:p>
            <a:pPr marL="342900" indent="-342900">
              <a:buAutoNum type="alphaLcParenR"/>
            </a:pPr>
            <a:r>
              <a:rPr lang="cs-CZ" sz="1600" dirty="0">
                <a:latin typeface="Inria Sans" pitchFamily="2" charset="-18"/>
              </a:rPr>
              <a:t>bezpečnostní role</a:t>
            </a:r>
          </a:p>
          <a:p>
            <a:pPr marL="342900" indent="-342900">
              <a:buAutoNum type="alphaLcParenR"/>
            </a:pPr>
            <a:r>
              <a:rPr lang="cs-CZ" sz="1600" dirty="0">
                <a:latin typeface="Inria Sans" pitchFamily="2" charset="-18"/>
              </a:rPr>
              <a:t>řízení bezpečnostní politiky </a:t>
            </a:r>
            <a:br>
              <a:rPr lang="cs-CZ" sz="1600" dirty="0">
                <a:latin typeface="Inria Sans" pitchFamily="2" charset="-18"/>
              </a:rPr>
            </a:br>
            <a:r>
              <a:rPr lang="cs-CZ" sz="1600" dirty="0">
                <a:latin typeface="Inria Sans" pitchFamily="2" charset="-18"/>
              </a:rPr>
              <a:t>a  bezpečnostní dokumentace</a:t>
            </a:r>
          </a:p>
          <a:p>
            <a:pPr marL="342900" indent="-342900">
              <a:buAutoNum type="alphaLcParenR"/>
            </a:pPr>
            <a:r>
              <a:rPr lang="cs-CZ" sz="1600" dirty="0">
                <a:latin typeface="Inria Sans" pitchFamily="2" charset="-18"/>
              </a:rPr>
              <a:t>řízení aktiv</a:t>
            </a:r>
          </a:p>
          <a:p>
            <a:pPr marL="342900" indent="-342900">
              <a:buAutoNum type="alphaLcParenR"/>
            </a:pPr>
            <a:r>
              <a:rPr lang="cs-CZ" sz="1600" dirty="0">
                <a:latin typeface="Inria Sans" pitchFamily="2" charset="-18"/>
              </a:rPr>
              <a:t>řízení rizik</a:t>
            </a:r>
          </a:p>
          <a:p>
            <a:pPr marL="342900" indent="-342900">
              <a:buAutoNum type="alphaLcParenR"/>
            </a:pPr>
            <a:r>
              <a:rPr lang="cs-CZ" sz="1600" dirty="0">
                <a:latin typeface="Inria Sans" pitchFamily="2" charset="-18"/>
              </a:rPr>
              <a:t>řízení dodavatelů</a:t>
            </a:r>
          </a:p>
          <a:p>
            <a:pPr marL="342900" indent="-342900">
              <a:buAutoNum type="alphaLcParenR"/>
            </a:pPr>
            <a:r>
              <a:rPr lang="cs-CZ" sz="1600" dirty="0">
                <a:latin typeface="Inria Sans" pitchFamily="2" charset="-18"/>
              </a:rPr>
              <a:t>bezpečnost lidských zdrojů</a:t>
            </a:r>
          </a:p>
          <a:p>
            <a:pPr marL="342900" indent="-342900">
              <a:buAutoNum type="alphaLcParenR"/>
            </a:pPr>
            <a:r>
              <a:rPr lang="cs-CZ" sz="1600" dirty="0">
                <a:latin typeface="Inria Sans" pitchFamily="2" charset="-18"/>
              </a:rPr>
              <a:t>řízení změn</a:t>
            </a:r>
          </a:p>
          <a:p>
            <a:pPr marL="342900" indent="-342900">
              <a:buAutoNum type="alphaLcParenR"/>
            </a:pPr>
            <a:r>
              <a:rPr lang="cs-CZ" sz="1600" dirty="0">
                <a:latin typeface="Inria Sans" pitchFamily="2" charset="-18"/>
              </a:rPr>
              <a:t>akvizice, vývoj a údržba</a:t>
            </a:r>
          </a:p>
          <a:p>
            <a:pPr marL="342900" indent="-342900">
              <a:buAutoNum type="alphaLcParenR"/>
            </a:pPr>
            <a:r>
              <a:rPr lang="cs-CZ" sz="1600" dirty="0">
                <a:latin typeface="Inria Sans" pitchFamily="2" charset="-18"/>
              </a:rPr>
              <a:t>řízení přístupu</a:t>
            </a:r>
          </a:p>
          <a:p>
            <a:pPr marL="342900" indent="-342900">
              <a:buAutoNum type="alphaLcParenR"/>
            </a:pPr>
            <a:r>
              <a:rPr lang="cs-CZ" sz="1600" dirty="0">
                <a:latin typeface="Inria Sans" pitchFamily="2" charset="-18"/>
              </a:rPr>
              <a:t>zvládání kybernetických bezpečnostních událostí </a:t>
            </a:r>
            <a:br>
              <a:rPr lang="cs-CZ" sz="1600" dirty="0">
                <a:latin typeface="Inria Sans" pitchFamily="2" charset="-18"/>
              </a:rPr>
            </a:br>
            <a:r>
              <a:rPr lang="cs-CZ" sz="1600" dirty="0">
                <a:latin typeface="Inria Sans" pitchFamily="2" charset="-18"/>
              </a:rPr>
              <a:t>a kybernetických bezpečnostních incidentů</a:t>
            </a:r>
          </a:p>
          <a:p>
            <a:pPr marL="342900" indent="-342900">
              <a:buAutoNum type="alphaLcParenR"/>
            </a:pPr>
            <a:r>
              <a:rPr lang="cs-CZ" sz="1600" dirty="0">
                <a:latin typeface="Inria Sans" pitchFamily="2" charset="-18"/>
              </a:rPr>
              <a:t>řízení kontinuity činností</a:t>
            </a:r>
          </a:p>
          <a:p>
            <a:pPr marL="342900" indent="-342900">
              <a:buAutoNum type="alphaLcParenR"/>
            </a:pPr>
            <a:r>
              <a:rPr lang="cs-CZ" sz="1600" dirty="0">
                <a:latin typeface="Inria Sans" pitchFamily="2" charset="-18"/>
              </a:rPr>
              <a:t>audit kybernetické bezpečnosti</a:t>
            </a:r>
          </a:p>
        </p:txBody>
      </p:sp>
      <p:sp>
        <p:nvSpPr>
          <p:cNvPr id="9" name="Obdélník: se zakulacenými rohy 8">
            <a:extLst>
              <a:ext uri="{FF2B5EF4-FFF2-40B4-BE49-F238E27FC236}">
                <a16:creationId xmlns:a16="http://schemas.microsoft.com/office/drawing/2014/main" id="{774BBA88-5772-C7A2-0904-C857EA740B78}"/>
              </a:ext>
            </a:extLst>
          </p:cNvPr>
          <p:cNvSpPr/>
          <p:nvPr/>
        </p:nvSpPr>
        <p:spPr>
          <a:xfrm>
            <a:off x="4074274" y="1471513"/>
            <a:ext cx="3860800" cy="4770537"/>
          </a:xfrm>
          <a:prstGeom prst="roundRect">
            <a:avLst>
              <a:gd name="adj" fmla="val 2849"/>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TextovéPole 9">
            <a:extLst>
              <a:ext uri="{FF2B5EF4-FFF2-40B4-BE49-F238E27FC236}">
                <a16:creationId xmlns:a16="http://schemas.microsoft.com/office/drawing/2014/main" id="{E123E945-1EDE-DC9D-0610-B14F94EDFC02}"/>
              </a:ext>
            </a:extLst>
          </p:cNvPr>
          <p:cNvSpPr txBox="1"/>
          <p:nvPr/>
        </p:nvSpPr>
        <p:spPr>
          <a:xfrm>
            <a:off x="4089087" y="1471513"/>
            <a:ext cx="3860800" cy="4524315"/>
          </a:xfrm>
          <a:prstGeom prst="rect">
            <a:avLst/>
          </a:prstGeom>
          <a:noFill/>
        </p:spPr>
        <p:txBody>
          <a:bodyPr wrap="square" rtlCol="0">
            <a:spAutoFit/>
          </a:bodyPr>
          <a:lstStyle/>
          <a:p>
            <a:r>
              <a:rPr lang="cs-CZ" sz="1600" b="1" dirty="0">
                <a:latin typeface="Inria Sans" pitchFamily="2" charset="-18"/>
              </a:rPr>
              <a:t>Technická opatření</a:t>
            </a:r>
          </a:p>
          <a:p>
            <a:pPr marL="342900" indent="-342900">
              <a:buAutoNum type="alphaLcParenR"/>
            </a:pPr>
            <a:r>
              <a:rPr lang="cs-CZ" sz="1600" dirty="0">
                <a:latin typeface="Inria Sans" pitchFamily="2" charset="-18"/>
              </a:rPr>
              <a:t>fyzická bezpečnost</a:t>
            </a:r>
          </a:p>
          <a:p>
            <a:pPr marL="342900" indent="-342900">
              <a:buAutoNum type="alphaLcParenR"/>
            </a:pPr>
            <a:r>
              <a:rPr lang="cs-CZ" sz="1600" dirty="0">
                <a:latin typeface="Inria Sans" pitchFamily="2" charset="-18"/>
              </a:rPr>
              <a:t>bezpečnost komunikačních sítí</a:t>
            </a:r>
          </a:p>
          <a:p>
            <a:pPr marL="342900" indent="-342900">
              <a:buAutoNum type="alphaLcParenR"/>
            </a:pPr>
            <a:r>
              <a:rPr lang="cs-CZ" sz="1600" dirty="0">
                <a:latin typeface="Inria Sans" pitchFamily="2" charset="-18"/>
              </a:rPr>
              <a:t>správa a ověřování identit</a:t>
            </a:r>
          </a:p>
          <a:p>
            <a:pPr marL="342900" indent="-342900">
              <a:buAutoNum type="alphaLcParenR"/>
            </a:pPr>
            <a:r>
              <a:rPr lang="cs-CZ" sz="1600" dirty="0">
                <a:latin typeface="Inria Sans" pitchFamily="2" charset="-18"/>
              </a:rPr>
              <a:t>řízení přístupových oprávnění</a:t>
            </a:r>
          </a:p>
          <a:p>
            <a:pPr marL="342900" indent="-342900">
              <a:buAutoNum type="alphaLcParenR"/>
            </a:pPr>
            <a:r>
              <a:rPr lang="cs-CZ" sz="1600" dirty="0">
                <a:latin typeface="Inria Sans" pitchFamily="2" charset="-18"/>
              </a:rPr>
              <a:t>detekce kybernetických bezpečnostních událostí</a:t>
            </a:r>
          </a:p>
          <a:p>
            <a:pPr marL="342900" indent="-342900">
              <a:buAutoNum type="alphaLcParenR"/>
            </a:pPr>
            <a:r>
              <a:rPr lang="cs-CZ" sz="1600" dirty="0">
                <a:latin typeface="Inria Sans" pitchFamily="2" charset="-18"/>
              </a:rPr>
              <a:t>zaznamenávání bezpečnostních </a:t>
            </a:r>
            <a:br>
              <a:rPr lang="cs-CZ" sz="1600" dirty="0">
                <a:latin typeface="Inria Sans" pitchFamily="2" charset="-18"/>
              </a:rPr>
            </a:br>
            <a:r>
              <a:rPr lang="cs-CZ" sz="1600" dirty="0">
                <a:latin typeface="Inria Sans" pitchFamily="2" charset="-18"/>
              </a:rPr>
              <a:t>a relevantních provozních událostí</a:t>
            </a:r>
          </a:p>
          <a:p>
            <a:pPr marL="342900" indent="-342900">
              <a:buAutoNum type="alphaLcParenR"/>
            </a:pPr>
            <a:r>
              <a:rPr lang="cs-CZ" sz="1600" dirty="0">
                <a:latin typeface="Inria Sans" pitchFamily="2" charset="-18"/>
              </a:rPr>
              <a:t>vyhodnocování kybernetických bezpečnostních událostí</a:t>
            </a:r>
          </a:p>
          <a:p>
            <a:pPr marL="342900" indent="-342900">
              <a:buAutoNum type="alphaLcParenR"/>
            </a:pPr>
            <a:r>
              <a:rPr lang="cs-CZ" sz="1600" dirty="0">
                <a:latin typeface="Inria Sans" pitchFamily="2" charset="-18"/>
              </a:rPr>
              <a:t>aplikační bezpečnost</a:t>
            </a:r>
          </a:p>
          <a:p>
            <a:pPr marL="342900" indent="-342900">
              <a:buAutoNum type="alphaLcParenR"/>
            </a:pPr>
            <a:r>
              <a:rPr lang="cs-CZ" sz="1600" dirty="0">
                <a:latin typeface="Inria Sans" pitchFamily="2" charset="-18"/>
              </a:rPr>
              <a:t>kryptografické algoritmy</a:t>
            </a:r>
          </a:p>
          <a:p>
            <a:pPr marL="342900" indent="-342900">
              <a:buAutoNum type="alphaLcParenR"/>
            </a:pPr>
            <a:r>
              <a:rPr lang="cs-CZ" sz="1600" dirty="0">
                <a:latin typeface="Inria Sans" pitchFamily="2" charset="-18"/>
              </a:rPr>
              <a:t>zajišťování dostupnosti regulované služby</a:t>
            </a:r>
          </a:p>
          <a:p>
            <a:pPr marL="342900" indent="-342900">
              <a:buAutoNum type="alphaLcParenR"/>
            </a:pPr>
            <a:r>
              <a:rPr lang="cs-CZ" sz="1600" dirty="0">
                <a:latin typeface="Inria Sans" pitchFamily="2" charset="-18"/>
              </a:rPr>
              <a:t>zabezpečení průmyslových, řídicích </a:t>
            </a:r>
            <a:br>
              <a:rPr lang="cs-CZ" sz="1600" dirty="0">
                <a:latin typeface="Inria Sans" pitchFamily="2" charset="-18"/>
              </a:rPr>
            </a:br>
            <a:r>
              <a:rPr lang="cs-CZ" sz="1600" dirty="0">
                <a:latin typeface="Inria Sans" pitchFamily="2" charset="-18"/>
              </a:rPr>
              <a:t>a obdobných specifických technických aktiv</a:t>
            </a:r>
          </a:p>
        </p:txBody>
      </p:sp>
      <p:sp>
        <p:nvSpPr>
          <p:cNvPr id="11" name="Obdélník: se zakulacenými rohy 10">
            <a:extLst>
              <a:ext uri="{FF2B5EF4-FFF2-40B4-BE49-F238E27FC236}">
                <a16:creationId xmlns:a16="http://schemas.microsoft.com/office/drawing/2014/main" id="{4B075911-3212-9472-0DC3-8CDD1DA98334}"/>
              </a:ext>
            </a:extLst>
          </p:cNvPr>
          <p:cNvSpPr/>
          <p:nvPr/>
        </p:nvSpPr>
        <p:spPr>
          <a:xfrm>
            <a:off x="8167081" y="1488847"/>
            <a:ext cx="3860800" cy="4770537"/>
          </a:xfrm>
          <a:prstGeom prst="roundRect">
            <a:avLst>
              <a:gd name="adj" fmla="val 2849"/>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TextovéPole 11">
            <a:extLst>
              <a:ext uri="{FF2B5EF4-FFF2-40B4-BE49-F238E27FC236}">
                <a16:creationId xmlns:a16="http://schemas.microsoft.com/office/drawing/2014/main" id="{2259A586-DF67-0F09-947E-5286CE26CC86}"/>
              </a:ext>
            </a:extLst>
          </p:cNvPr>
          <p:cNvSpPr txBox="1"/>
          <p:nvPr/>
        </p:nvSpPr>
        <p:spPr>
          <a:xfrm>
            <a:off x="8181894" y="1488847"/>
            <a:ext cx="3860800" cy="4524315"/>
          </a:xfrm>
          <a:prstGeom prst="rect">
            <a:avLst/>
          </a:prstGeom>
          <a:noFill/>
        </p:spPr>
        <p:txBody>
          <a:bodyPr wrap="square" rtlCol="0">
            <a:spAutoFit/>
          </a:bodyPr>
          <a:lstStyle/>
          <a:p>
            <a:r>
              <a:rPr lang="cs-CZ" sz="1600" b="1" dirty="0">
                <a:latin typeface="Inria Sans" pitchFamily="2" charset="-18"/>
              </a:rPr>
              <a:t>Organizační a technická opatření</a:t>
            </a:r>
          </a:p>
          <a:p>
            <a:pPr marL="342900" indent="-342900">
              <a:buAutoNum type="alphaLcParenR"/>
            </a:pPr>
            <a:r>
              <a:rPr lang="cs-CZ" sz="1600" dirty="0">
                <a:latin typeface="Inria Sans" pitchFamily="2" charset="-18"/>
              </a:rPr>
              <a:t>systém zajišťování minimální kybernetické bezpečnosti</a:t>
            </a:r>
          </a:p>
          <a:p>
            <a:pPr marL="342900" indent="-342900">
              <a:buAutoNum type="alphaLcParenR"/>
            </a:pPr>
            <a:r>
              <a:rPr lang="cs-CZ" sz="1600" dirty="0">
                <a:latin typeface="Inria Sans" pitchFamily="2" charset="-18"/>
              </a:rPr>
              <a:t>požadavky na vrcholné vedení</a:t>
            </a:r>
          </a:p>
          <a:p>
            <a:pPr marL="342900" indent="-342900">
              <a:buAutoNum type="alphaLcParenR"/>
            </a:pPr>
            <a:r>
              <a:rPr lang="cs-CZ" sz="1600" dirty="0">
                <a:latin typeface="Inria Sans" pitchFamily="2" charset="-18"/>
              </a:rPr>
              <a:t>řízení aktiv</a:t>
            </a:r>
          </a:p>
          <a:p>
            <a:pPr marL="342900" indent="-342900">
              <a:buAutoNum type="alphaLcParenR"/>
            </a:pPr>
            <a:r>
              <a:rPr lang="cs-CZ" sz="1600" dirty="0">
                <a:latin typeface="Inria Sans" pitchFamily="2" charset="-18"/>
              </a:rPr>
              <a:t>řízení rizik</a:t>
            </a:r>
          </a:p>
          <a:p>
            <a:pPr marL="342900" indent="-342900">
              <a:buAutoNum type="alphaLcParenR"/>
            </a:pPr>
            <a:r>
              <a:rPr lang="cs-CZ" sz="1600" dirty="0">
                <a:latin typeface="Inria Sans" pitchFamily="2" charset="-18"/>
              </a:rPr>
              <a:t>bezpečnost lidských zdrojů</a:t>
            </a:r>
          </a:p>
          <a:p>
            <a:pPr marL="342900" indent="-342900">
              <a:buAutoNum type="alphaLcParenR"/>
            </a:pPr>
            <a:r>
              <a:rPr lang="cs-CZ" sz="1600" dirty="0">
                <a:latin typeface="Inria Sans" pitchFamily="2" charset="-18"/>
              </a:rPr>
              <a:t>řízení kontinuity činností</a:t>
            </a:r>
          </a:p>
          <a:p>
            <a:pPr marL="342900" indent="-342900">
              <a:buAutoNum type="alphaLcParenR"/>
            </a:pPr>
            <a:r>
              <a:rPr lang="cs-CZ" sz="1600" dirty="0">
                <a:latin typeface="Inria Sans" pitchFamily="2" charset="-18"/>
              </a:rPr>
              <a:t>řízení přístupu</a:t>
            </a:r>
          </a:p>
          <a:p>
            <a:pPr marL="342900" indent="-342900">
              <a:buAutoNum type="alphaLcParenR"/>
            </a:pPr>
            <a:r>
              <a:rPr lang="cs-CZ" sz="1600" dirty="0">
                <a:latin typeface="Inria Sans" pitchFamily="2" charset="-18"/>
              </a:rPr>
              <a:t>řízení identit a jejich oprávnění</a:t>
            </a:r>
          </a:p>
          <a:p>
            <a:pPr marL="342900" indent="-342900">
              <a:buAutoNum type="alphaLcParenR"/>
            </a:pPr>
            <a:r>
              <a:rPr lang="cs-CZ" sz="1600" dirty="0">
                <a:latin typeface="Inria Sans" pitchFamily="2" charset="-18"/>
              </a:rPr>
              <a:t>detekce a zaznamenávání kybernetických bezpečnostních událostí</a:t>
            </a:r>
          </a:p>
          <a:p>
            <a:pPr marL="342900" indent="-342900">
              <a:buAutoNum type="alphaLcParenR"/>
            </a:pPr>
            <a:r>
              <a:rPr lang="cs-CZ" sz="1600" dirty="0">
                <a:latin typeface="Inria Sans" pitchFamily="2" charset="-18"/>
              </a:rPr>
              <a:t>řešení kybernetických bezpečnostních incidentů</a:t>
            </a:r>
          </a:p>
          <a:p>
            <a:pPr marL="342900" indent="-342900">
              <a:buAutoNum type="alphaLcParenR"/>
            </a:pPr>
            <a:r>
              <a:rPr lang="cs-CZ" sz="1600" dirty="0">
                <a:latin typeface="Inria Sans" pitchFamily="2" charset="-18"/>
              </a:rPr>
              <a:t>bezpečnost komunikačních sítí</a:t>
            </a:r>
          </a:p>
          <a:p>
            <a:pPr marL="342900" indent="-342900">
              <a:buAutoNum type="alphaLcParenR"/>
            </a:pPr>
            <a:r>
              <a:rPr lang="cs-CZ" sz="1600" dirty="0">
                <a:latin typeface="Inria Sans" pitchFamily="2" charset="-18"/>
              </a:rPr>
              <a:t>aplikační bezpečnost</a:t>
            </a:r>
          </a:p>
          <a:p>
            <a:pPr marL="342900" indent="-342900">
              <a:buAutoNum type="alphaLcParenR"/>
            </a:pPr>
            <a:r>
              <a:rPr lang="cs-CZ" sz="1600" dirty="0">
                <a:latin typeface="Inria Sans" pitchFamily="2" charset="-18"/>
              </a:rPr>
              <a:t>kryptografické algoritmy</a:t>
            </a:r>
          </a:p>
        </p:txBody>
      </p:sp>
      <p:sp>
        <p:nvSpPr>
          <p:cNvPr id="13" name="Šipka: nahoru 12">
            <a:extLst>
              <a:ext uri="{FF2B5EF4-FFF2-40B4-BE49-F238E27FC236}">
                <a16:creationId xmlns:a16="http://schemas.microsoft.com/office/drawing/2014/main" id="{71700001-D919-ABE0-033A-E7FC43714EF6}"/>
              </a:ext>
            </a:extLst>
          </p:cNvPr>
          <p:cNvSpPr/>
          <p:nvPr/>
        </p:nvSpPr>
        <p:spPr>
          <a:xfrm>
            <a:off x="3479079" y="5717858"/>
            <a:ext cx="375138" cy="390770"/>
          </a:xfrm>
          <a:prstGeom prst="upArrow">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14" name="Šipka: nahoru 13">
            <a:extLst>
              <a:ext uri="{FF2B5EF4-FFF2-40B4-BE49-F238E27FC236}">
                <a16:creationId xmlns:a16="http://schemas.microsoft.com/office/drawing/2014/main" id="{AA558A76-7995-CA0E-7427-020FC477CFFB}"/>
              </a:ext>
            </a:extLst>
          </p:cNvPr>
          <p:cNvSpPr/>
          <p:nvPr/>
        </p:nvSpPr>
        <p:spPr>
          <a:xfrm>
            <a:off x="7394587" y="5717858"/>
            <a:ext cx="375138" cy="390770"/>
          </a:xfrm>
          <a:prstGeom prst="upArrow">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16" name="Šipka: nahoru 15">
            <a:extLst>
              <a:ext uri="{FF2B5EF4-FFF2-40B4-BE49-F238E27FC236}">
                <a16:creationId xmlns:a16="http://schemas.microsoft.com/office/drawing/2014/main" id="{E7895D86-B20A-2DDB-B823-03105B3B6B22}"/>
              </a:ext>
            </a:extLst>
          </p:cNvPr>
          <p:cNvSpPr/>
          <p:nvPr/>
        </p:nvSpPr>
        <p:spPr>
          <a:xfrm flipV="1">
            <a:off x="11472581" y="5711799"/>
            <a:ext cx="375138" cy="390770"/>
          </a:xfrm>
          <a:prstGeom prst="upArrow">
            <a:avLst/>
          </a:prstGeom>
          <a:noFill/>
          <a:ln w="38100" cap="flat" cmpd="sng" algn="ctr">
            <a:solidFill>
              <a:schemeClr val="accent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5" name="Zástupný symbol pro číslo snímku 4">
            <a:extLst>
              <a:ext uri="{FF2B5EF4-FFF2-40B4-BE49-F238E27FC236}">
                <a16:creationId xmlns:a16="http://schemas.microsoft.com/office/drawing/2014/main" id="{ECED147B-D625-4B59-1393-735B436656DD}"/>
              </a:ext>
            </a:extLst>
          </p:cNvPr>
          <p:cNvSpPr>
            <a:spLocks noGrp="1"/>
          </p:cNvSpPr>
          <p:nvPr>
            <p:ph type="sldNum" sz="quarter" idx="12"/>
          </p:nvPr>
        </p:nvSpPr>
        <p:spPr/>
        <p:txBody>
          <a:bodyPr/>
          <a:lstStyle/>
          <a:p>
            <a:fld id="{8A7AA762-EA47-416E-9E23-A6910279B348}" type="slidenum">
              <a:rPr lang="cs-CZ" smtClean="0"/>
              <a:t>16</a:t>
            </a:fld>
            <a:endParaRPr lang="cs-CZ"/>
          </a:p>
        </p:txBody>
      </p:sp>
    </p:spTree>
    <p:extLst>
      <p:ext uri="{BB962C8B-B14F-4D97-AF65-F5344CB8AC3E}">
        <p14:creationId xmlns:p14="http://schemas.microsoft.com/office/powerpoint/2010/main" val="200648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92500" lnSpcReduction="20000"/>
          </a:bodyPr>
          <a:lstStyle/>
          <a:p>
            <a:r>
              <a:rPr lang="cs-CZ" dirty="0"/>
              <a:t>Evropská digitální strategie (EU Digital </a:t>
            </a:r>
            <a:r>
              <a:rPr lang="cs-CZ" dirty="0" err="1"/>
              <a:t>Strategy</a:t>
            </a:r>
            <a:r>
              <a:rPr lang="cs-CZ" dirty="0"/>
              <a:t>) </a:t>
            </a:r>
            <a:r>
              <a:rPr lang="cs-CZ" dirty="0">
                <a:solidFill>
                  <a:srgbClr val="1EA0DA"/>
                </a:solidFill>
              </a:rPr>
              <a:t>+ </a:t>
            </a:r>
            <a:br>
              <a:rPr lang="cs-CZ" dirty="0"/>
            </a:br>
            <a:r>
              <a:rPr lang="cs-CZ" dirty="0"/>
              <a:t>Evropská strategie kybernetické bezpečnosti (EU </a:t>
            </a:r>
            <a:r>
              <a:rPr lang="cs-CZ" dirty="0" err="1"/>
              <a:t>Cybersecurity</a:t>
            </a:r>
            <a:r>
              <a:rPr lang="cs-CZ" dirty="0"/>
              <a:t> </a:t>
            </a:r>
            <a:r>
              <a:rPr lang="cs-CZ" dirty="0" err="1"/>
              <a:t>Strategy</a:t>
            </a:r>
            <a:r>
              <a:rPr lang="cs-CZ" dirty="0"/>
              <a:t>)</a:t>
            </a:r>
          </a:p>
          <a:p>
            <a:pPr lvl="4"/>
            <a:endParaRPr lang="cs-CZ" dirty="0"/>
          </a:p>
          <a:p>
            <a:r>
              <a:rPr lang="cs-CZ" dirty="0"/>
              <a:t>Nařízení č. 2016/679 – Obecné nařízení o ochraně OÚ (GDPR)</a:t>
            </a:r>
          </a:p>
          <a:p>
            <a:pPr lvl="1"/>
            <a:r>
              <a:rPr lang="cs-CZ" dirty="0"/>
              <a:t>Směrnice č. 2016/680 (o ochraně OÚ v trestních věcech)</a:t>
            </a:r>
          </a:p>
          <a:p>
            <a:pPr lvl="1"/>
            <a:r>
              <a:rPr lang="cs-CZ" dirty="0"/>
              <a:t>Směrnice č. 2016/681 (PNRD)</a:t>
            </a:r>
          </a:p>
          <a:p>
            <a:pPr lvl="1"/>
            <a:r>
              <a:rPr lang="cs-CZ" dirty="0"/>
              <a:t>Derogace směrnice č. 95/46/ES o ochraně OÚ (Data </a:t>
            </a:r>
            <a:r>
              <a:rPr lang="cs-CZ" dirty="0" err="1"/>
              <a:t>Protection</a:t>
            </a:r>
            <a:r>
              <a:rPr lang="cs-CZ" dirty="0"/>
              <a:t> </a:t>
            </a:r>
            <a:r>
              <a:rPr lang="cs-CZ" dirty="0" err="1"/>
              <a:t>Directive</a:t>
            </a:r>
            <a:r>
              <a:rPr lang="cs-CZ" dirty="0"/>
              <a:t>)</a:t>
            </a:r>
          </a:p>
          <a:p>
            <a:pPr lvl="4"/>
            <a:endParaRPr lang="cs-CZ" dirty="0"/>
          </a:p>
          <a:p>
            <a:r>
              <a:rPr lang="cs-CZ" dirty="0"/>
              <a:t>Výkladová praxe EDPB</a:t>
            </a:r>
          </a:p>
          <a:p>
            <a:pPr lvl="1"/>
            <a:r>
              <a:rPr lang="cs-CZ" dirty="0" err="1"/>
              <a:t>European</a:t>
            </a:r>
            <a:r>
              <a:rPr lang="cs-CZ" dirty="0"/>
              <a:t> Data </a:t>
            </a:r>
            <a:r>
              <a:rPr lang="cs-CZ" dirty="0" err="1"/>
              <a:t>Protection</a:t>
            </a:r>
            <a:r>
              <a:rPr lang="cs-CZ" dirty="0"/>
              <a:t> </a:t>
            </a:r>
            <a:r>
              <a:rPr lang="cs-CZ" dirty="0" err="1"/>
              <a:t>Board</a:t>
            </a:r>
            <a:r>
              <a:rPr lang="cs-CZ" dirty="0"/>
              <a:t> (EDPB) </a:t>
            </a:r>
            <a:r>
              <a:rPr lang="cs-CZ" b="1" dirty="0">
                <a:solidFill>
                  <a:srgbClr val="1EA0DA"/>
                </a:solidFill>
                <a:sym typeface="Wingdings" panose="05000000000000000000" pitchFamily="2" charset="2"/>
              </a:rPr>
              <a:t></a:t>
            </a:r>
            <a:r>
              <a:rPr lang="cs-CZ" dirty="0"/>
              <a:t> náhrada WP 29</a:t>
            </a:r>
          </a:p>
          <a:p>
            <a:pPr lvl="1"/>
            <a:r>
              <a:rPr lang="cs-CZ" dirty="0"/>
              <a:t>Vodítko k pověřenci pro ochranu osobních údajů (WP 243)</a:t>
            </a:r>
          </a:p>
          <a:p>
            <a:pPr lvl="1"/>
            <a:r>
              <a:rPr lang="cs-CZ" dirty="0"/>
              <a:t>Vodítko k provádění DPIA (WP 248)</a:t>
            </a:r>
          </a:p>
          <a:p>
            <a:pPr lvl="1"/>
            <a:r>
              <a:rPr lang="cs-CZ" dirty="0"/>
              <a:t>Stanovisko k zpracování osobních údajů v zaměstnání (WP 249)</a:t>
            </a:r>
          </a:p>
          <a:p>
            <a:pPr lvl="1"/>
            <a:r>
              <a:rPr lang="cs-CZ" dirty="0"/>
              <a:t>Vodítko k hlášení porušení zabezpečení ochrany osobních údajů (WP 250)</a:t>
            </a:r>
          </a:p>
          <a:p>
            <a:pPr lvl="1"/>
            <a:r>
              <a:rPr lang="cs-CZ" dirty="0"/>
              <a:t>Vodítko k správnímu pokutování (WP 252)</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LEGISLATIVNÍ RÁMEC ochrany </a:t>
            </a:r>
            <a:r>
              <a:rPr lang="cs-CZ" dirty="0" err="1"/>
              <a:t>oú</a:t>
            </a:r>
            <a:endParaRPr lang="cs-CZ" dirty="0"/>
          </a:p>
        </p:txBody>
      </p:sp>
      <p:sp>
        <p:nvSpPr>
          <p:cNvPr id="7" name="Zástupný symbol pro číslo snímku 6">
            <a:extLst>
              <a:ext uri="{FF2B5EF4-FFF2-40B4-BE49-F238E27FC236}">
                <a16:creationId xmlns:a16="http://schemas.microsoft.com/office/drawing/2014/main" id="{CD639BA8-D76A-9C53-F025-A96705A55221}"/>
              </a:ext>
            </a:extLst>
          </p:cNvPr>
          <p:cNvSpPr>
            <a:spLocks noGrp="1"/>
          </p:cNvSpPr>
          <p:nvPr>
            <p:ph type="sldNum" sz="quarter" idx="12"/>
          </p:nvPr>
        </p:nvSpPr>
        <p:spPr/>
        <p:txBody>
          <a:bodyPr/>
          <a:lstStyle/>
          <a:p>
            <a:fld id="{8A7AA762-EA47-416E-9E23-A6910279B348}" type="slidenum">
              <a:rPr lang="cs-CZ" smtClean="0"/>
              <a:t>17</a:t>
            </a:fld>
            <a:endParaRPr lang="cs-CZ"/>
          </a:p>
        </p:txBody>
      </p:sp>
    </p:spTree>
    <p:extLst>
      <p:ext uri="{BB962C8B-B14F-4D97-AF65-F5344CB8AC3E}">
        <p14:creationId xmlns:p14="http://schemas.microsoft.com/office/powerpoint/2010/main" val="83086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fade">
                                      <p:cBhvr>
                                        <p:cTn id="4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880D-CD1A-79A6-B9D9-BEBC5B16E2B3}"/>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27E3C58A-98E9-820A-A762-44DE49F26C7B}"/>
              </a:ext>
            </a:extLst>
          </p:cNvPr>
          <p:cNvSpPr>
            <a:spLocks noGrp="1"/>
          </p:cNvSpPr>
          <p:nvPr>
            <p:ph idx="1"/>
          </p:nvPr>
        </p:nvSpPr>
        <p:spPr>
          <a:xfrm>
            <a:off x="609600" y="1695795"/>
            <a:ext cx="10972800" cy="4670181"/>
          </a:xfrm>
        </p:spPr>
        <p:txBody>
          <a:bodyPr numCol="1">
            <a:normAutofit fontScale="92500" lnSpcReduction="20000"/>
          </a:bodyPr>
          <a:lstStyle/>
          <a:p>
            <a:r>
              <a:rPr lang="cs-CZ" dirty="0"/>
              <a:t>Digitální regulaci neutečeme</a:t>
            </a:r>
          </a:p>
          <a:p>
            <a:pPr lvl="1"/>
            <a:r>
              <a:rPr lang="cs-CZ" dirty="0"/>
              <a:t>Digitální strategie EU 2030</a:t>
            </a:r>
          </a:p>
          <a:p>
            <a:pPr lvl="1"/>
            <a:r>
              <a:rPr lang="cs-CZ" dirty="0"/>
              <a:t>Digitální dekáda 2023 – 2026</a:t>
            </a:r>
          </a:p>
          <a:p>
            <a:pPr lvl="4"/>
            <a:endParaRPr lang="cs-CZ" dirty="0"/>
          </a:p>
          <a:p>
            <a:r>
              <a:rPr lang="cs-CZ" b="1" dirty="0">
                <a:solidFill>
                  <a:srgbClr val="064264"/>
                </a:solidFill>
              </a:rPr>
              <a:t>2027: CRA</a:t>
            </a:r>
          </a:p>
          <a:p>
            <a:pPr lvl="1"/>
            <a:r>
              <a:rPr lang="cs-CZ" dirty="0"/>
              <a:t>Bezpečnost digitálních produktů </a:t>
            </a:r>
            <a:br>
              <a:rPr lang="cs-CZ" dirty="0"/>
            </a:br>
            <a:r>
              <a:rPr lang="cs-CZ" dirty="0"/>
              <a:t>a dodavatelského řetězce</a:t>
            </a:r>
          </a:p>
          <a:p>
            <a:pPr lvl="4"/>
            <a:endParaRPr lang="cs-CZ" b="1" dirty="0">
              <a:solidFill>
                <a:srgbClr val="064264"/>
              </a:solidFill>
            </a:endParaRPr>
          </a:p>
          <a:p>
            <a:r>
              <a:rPr lang="cs-CZ" b="1" dirty="0">
                <a:solidFill>
                  <a:srgbClr val="064264"/>
                </a:solidFill>
              </a:rPr>
              <a:t>2028: CSA2, DNA</a:t>
            </a:r>
          </a:p>
          <a:p>
            <a:pPr lvl="1"/>
            <a:r>
              <a:rPr lang="cs-CZ" dirty="0"/>
              <a:t>Certifikace </a:t>
            </a:r>
            <a:r>
              <a:rPr lang="cs-CZ" i="1" dirty="0" err="1"/>
              <a:t>security</a:t>
            </a:r>
            <a:r>
              <a:rPr lang="cs-CZ" i="1" dirty="0"/>
              <a:t> </a:t>
            </a:r>
            <a:r>
              <a:rPr lang="cs-CZ" i="1" dirty="0" err="1"/>
              <a:t>posture</a:t>
            </a:r>
            <a:endParaRPr lang="cs-CZ" i="1" dirty="0"/>
          </a:p>
          <a:p>
            <a:pPr lvl="4"/>
            <a:endParaRPr lang="cs-CZ" b="1" dirty="0">
              <a:solidFill>
                <a:srgbClr val="064264"/>
              </a:solidFill>
            </a:endParaRPr>
          </a:p>
          <a:p>
            <a:r>
              <a:rPr lang="cs-CZ" b="1" dirty="0">
                <a:solidFill>
                  <a:srgbClr val="064264"/>
                </a:solidFill>
              </a:rPr>
              <a:t>2030: NIS3</a:t>
            </a:r>
          </a:p>
          <a:p>
            <a:pPr lvl="1"/>
            <a:r>
              <a:rPr lang="cs-CZ" dirty="0"/>
              <a:t>Kyberbezpečnost „pro všechny“</a:t>
            </a:r>
          </a:p>
          <a:p>
            <a:pPr lvl="4"/>
            <a:endParaRPr lang="cs-CZ" b="1" dirty="0">
              <a:solidFill>
                <a:srgbClr val="064264"/>
              </a:solidFill>
            </a:endParaRPr>
          </a:p>
          <a:p>
            <a:r>
              <a:rPr lang="cs-CZ" b="1" dirty="0">
                <a:solidFill>
                  <a:srgbClr val="064264"/>
                </a:solidFill>
              </a:rPr>
              <a:t>GDPR 2.0</a:t>
            </a:r>
          </a:p>
          <a:p>
            <a:pPr lvl="1"/>
            <a:r>
              <a:rPr lang="cs-CZ" dirty="0"/>
              <a:t>Evoluce </a:t>
            </a:r>
            <a:r>
              <a:rPr lang="cs-CZ" b="1" dirty="0">
                <a:solidFill>
                  <a:srgbClr val="1EA0DA"/>
                </a:solidFill>
              </a:rPr>
              <a:t>&gt;</a:t>
            </a:r>
            <a:r>
              <a:rPr lang="cs-CZ" dirty="0"/>
              <a:t> revoluce</a:t>
            </a:r>
          </a:p>
          <a:p>
            <a:pPr lvl="1"/>
            <a:endParaRPr lang="cs-CZ" dirty="0"/>
          </a:p>
          <a:p>
            <a:pPr lvl="4"/>
            <a:endParaRPr lang="cs-CZ" dirty="0"/>
          </a:p>
        </p:txBody>
      </p:sp>
      <p:sp>
        <p:nvSpPr>
          <p:cNvPr id="3" name="Zástupný symbol pro datum 2">
            <a:extLst>
              <a:ext uri="{FF2B5EF4-FFF2-40B4-BE49-F238E27FC236}">
                <a16:creationId xmlns:a16="http://schemas.microsoft.com/office/drawing/2014/main" id="{CFD90EC9-B69B-77C6-F516-28FF4F549ED2}"/>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F55B58A5-E4E9-93D6-F692-0C8673CB4347}"/>
              </a:ext>
            </a:extLst>
          </p:cNvPr>
          <p:cNvSpPr>
            <a:spLocks noGrp="1"/>
          </p:cNvSpPr>
          <p:nvPr>
            <p:ph type="title"/>
          </p:nvPr>
        </p:nvSpPr>
        <p:spPr/>
        <p:txBody>
          <a:bodyPr>
            <a:noAutofit/>
          </a:bodyPr>
          <a:lstStyle/>
          <a:p>
            <a:r>
              <a:rPr lang="cs-CZ" dirty="0"/>
              <a:t>DIGITÁLNÍ DEKÁDA</a:t>
            </a:r>
          </a:p>
        </p:txBody>
      </p:sp>
      <p:sp>
        <p:nvSpPr>
          <p:cNvPr id="4" name="Zástupný symbol pro zápatí 3">
            <a:extLst>
              <a:ext uri="{FF2B5EF4-FFF2-40B4-BE49-F238E27FC236}">
                <a16:creationId xmlns:a16="http://schemas.microsoft.com/office/drawing/2014/main" id="{42D20C3C-8517-2A4E-65F7-AC2837A656B6}"/>
              </a:ext>
            </a:extLst>
          </p:cNvPr>
          <p:cNvSpPr>
            <a:spLocks noGrp="1"/>
          </p:cNvSpPr>
          <p:nvPr>
            <p:ph type="ftr" sz="quarter" idx="11"/>
          </p:nvPr>
        </p:nvSpPr>
        <p:spPr/>
        <p:txBody>
          <a:bodyPr/>
          <a:lstStyle/>
          <a:p>
            <a:r>
              <a:rPr lang="en-US"/>
              <a:t>Česká advokátní komora | Jindřich Kalíšek</a:t>
            </a:r>
            <a:endParaRPr lang="cs-CZ"/>
          </a:p>
        </p:txBody>
      </p:sp>
      <p:sp>
        <p:nvSpPr>
          <p:cNvPr id="7" name="Obdélník: se zakulacenými rohy 6">
            <a:extLst>
              <a:ext uri="{FF2B5EF4-FFF2-40B4-BE49-F238E27FC236}">
                <a16:creationId xmlns:a16="http://schemas.microsoft.com/office/drawing/2014/main" id="{6F7F8F59-FFC4-1B03-EBCF-A7029C54A889}"/>
              </a:ext>
            </a:extLst>
          </p:cNvPr>
          <p:cNvSpPr/>
          <p:nvPr/>
        </p:nvSpPr>
        <p:spPr>
          <a:xfrm>
            <a:off x="9399891" y="2871025"/>
            <a:ext cx="2182510" cy="423327"/>
          </a:xfrm>
          <a:prstGeom prst="roundRect">
            <a:avLst>
              <a:gd name="adj" fmla="val 10547"/>
            </a:avLst>
          </a:prstGeom>
          <a:solidFill>
            <a:schemeClr val="accent3"/>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cs-CZ" sz="2000" b="1" dirty="0">
                <a:solidFill>
                  <a:schemeClr val="tx2"/>
                </a:solidFill>
                <a:latin typeface="Inria Sans" pitchFamily="2" charset="-18"/>
              </a:rPr>
              <a:t>NIS2 / CER</a:t>
            </a:r>
            <a:endParaRPr kumimoji="0" lang="cs-CZ" sz="2000" b="1" i="0" u="none" strike="noStrike" kern="1200" cap="none" spc="0" normalizeH="0" baseline="0" noProof="0" dirty="0">
              <a:ln>
                <a:noFill/>
              </a:ln>
              <a:solidFill>
                <a:schemeClr val="tx2"/>
              </a:solidFill>
              <a:effectLst/>
              <a:uLnTx/>
              <a:uFillTx/>
              <a:latin typeface="Inria Sans" pitchFamily="2" charset="-18"/>
            </a:endParaRPr>
          </a:p>
        </p:txBody>
      </p:sp>
      <p:sp>
        <p:nvSpPr>
          <p:cNvPr id="20" name="Obdélník: se zakulacenými rohy 19">
            <a:extLst>
              <a:ext uri="{FF2B5EF4-FFF2-40B4-BE49-F238E27FC236}">
                <a16:creationId xmlns:a16="http://schemas.microsoft.com/office/drawing/2014/main" id="{1CC05380-97B5-266B-D356-2A6864BC470B}"/>
              </a:ext>
            </a:extLst>
          </p:cNvPr>
          <p:cNvSpPr/>
          <p:nvPr/>
        </p:nvSpPr>
        <p:spPr>
          <a:xfrm>
            <a:off x="9399890" y="1700860"/>
            <a:ext cx="2182510" cy="1054953"/>
          </a:xfrm>
          <a:prstGeom prst="roundRect">
            <a:avLst>
              <a:gd name="adj" fmla="val 7243"/>
            </a:avLst>
          </a:prstGeom>
          <a:solidFill>
            <a:schemeClr val="accent4"/>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2000" b="1" dirty="0">
              <a:solidFill>
                <a:schemeClr val="bg1">
                  <a:lumMod val="95000"/>
                </a:schemeClr>
              </a:solidFill>
              <a:latin typeface="Inria Sans" pitchFamily="2" charset="-18"/>
            </a:endParaRPr>
          </a:p>
          <a:p>
            <a:pPr algn="ctr" defTabSz="342900"/>
            <a:r>
              <a:rPr lang="cs-CZ" sz="2000" b="1" dirty="0">
                <a:solidFill>
                  <a:schemeClr val="bg1">
                    <a:lumMod val="95000"/>
                  </a:schemeClr>
                </a:solidFill>
                <a:latin typeface="Inria Sans" pitchFamily="2" charset="-18"/>
              </a:rPr>
              <a:t>GDPR 2.0 ( ? )</a:t>
            </a:r>
          </a:p>
          <a:p>
            <a:pPr algn="ctr" defTabSz="342900"/>
            <a:endParaRPr lang="cs-CZ" sz="2000" b="1" dirty="0">
              <a:solidFill>
                <a:schemeClr val="bg1">
                  <a:lumMod val="95000"/>
                </a:schemeClr>
              </a:solidFill>
              <a:latin typeface="Inria Sans" pitchFamily="2" charset="-18"/>
            </a:endParaRPr>
          </a:p>
        </p:txBody>
      </p:sp>
      <p:sp>
        <p:nvSpPr>
          <p:cNvPr id="21" name="Obdélník: se zakulacenými rohy 20">
            <a:extLst>
              <a:ext uri="{FF2B5EF4-FFF2-40B4-BE49-F238E27FC236}">
                <a16:creationId xmlns:a16="http://schemas.microsoft.com/office/drawing/2014/main" id="{60199557-0811-E965-31E0-9B97E896F9A8}"/>
              </a:ext>
            </a:extLst>
          </p:cNvPr>
          <p:cNvSpPr/>
          <p:nvPr/>
        </p:nvSpPr>
        <p:spPr>
          <a:xfrm>
            <a:off x="5251153" y="1700860"/>
            <a:ext cx="4016548" cy="715089"/>
          </a:xfrm>
          <a:prstGeom prst="roundRect">
            <a:avLst>
              <a:gd name="adj" fmla="val 10578"/>
            </a:avLst>
          </a:prstGeom>
          <a:solidFill>
            <a:srgbClr val="1EA0DA"/>
          </a:solidFill>
          <a:ln>
            <a:solidFill>
              <a:srgbClr val="1EA0DA"/>
            </a:solidFill>
          </a:ln>
          <a:effectLst>
            <a:outerShdw blurRad="50800" dist="38100" dir="2700000" algn="tl" rotWithShape="0">
              <a:prstClr val="black">
                <a:alpha val="40000"/>
              </a:prstClr>
            </a:outerShdw>
          </a:effectLst>
        </p:spPr>
        <p:txBody>
          <a:bodyPr wrap="square" rtlCol="0" anchor="ctr">
            <a:spAutoFit/>
          </a:bodyPr>
          <a:lstStyle/>
          <a:p>
            <a:pPr lvl="0" algn="ctr" defTabSz="342900">
              <a:defRPr/>
            </a:pPr>
            <a:r>
              <a:rPr lang="cs-CZ" b="1" dirty="0">
                <a:solidFill>
                  <a:srgbClr val="064264"/>
                </a:solidFill>
                <a:latin typeface="Inria Sans" pitchFamily="2" charset="-18"/>
              </a:rPr>
              <a:t>NAŘÍZENÍ  O DIGITÁLNÍCH SLUŽBÁCH (DIGITAL SERVICES ACT – DSA) </a:t>
            </a:r>
            <a:endParaRPr kumimoji="0" lang="cs-CZ" b="1" i="0" u="none" strike="noStrike" kern="1200" cap="none" spc="0" normalizeH="0" baseline="0" noProof="0" dirty="0">
              <a:ln>
                <a:noFill/>
              </a:ln>
              <a:solidFill>
                <a:srgbClr val="064264"/>
              </a:solidFill>
              <a:effectLst/>
              <a:uLnTx/>
              <a:uFillTx/>
              <a:latin typeface="Inria Sans" pitchFamily="2" charset="-18"/>
            </a:endParaRPr>
          </a:p>
        </p:txBody>
      </p:sp>
      <p:sp>
        <p:nvSpPr>
          <p:cNvPr id="22" name="Obdélník: se zakulacenými rohy 21">
            <a:extLst>
              <a:ext uri="{FF2B5EF4-FFF2-40B4-BE49-F238E27FC236}">
                <a16:creationId xmlns:a16="http://schemas.microsoft.com/office/drawing/2014/main" id="{1250899B-14BB-CB19-305F-C872FD4282EF}"/>
              </a:ext>
            </a:extLst>
          </p:cNvPr>
          <p:cNvSpPr/>
          <p:nvPr/>
        </p:nvSpPr>
        <p:spPr>
          <a:xfrm>
            <a:off x="5251153" y="2562993"/>
            <a:ext cx="4016548" cy="390763"/>
          </a:xfrm>
          <a:prstGeom prst="roundRect">
            <a:avLst>
              <a:gd name="adj" fmla="val 10578"/>
            </a:avLst>
          </a:prstGeom>
          <a:solidFill>
            <a:srgbClr val="BFBFBF"/>
          </a:solidFill>
          <a:ln>
            <a:solidFill>
              <a:schemeClr val="bg1">
                <a:lumMod val="75000"/>
              </a:schemeClr>
            </a:solidFill>
          </a:ln>
          <a:effectLst>
            <a:outerShdw blurRad="50800" dist="38100" dir="2700000" algn="tl" rotWithShape="0">
              <a:prstClr val="black">
                <a:alpha val="40000"/>
              </a:prstClr>
            </a:outerShdw>
          </a:effectLst>
        </p:spPr>
        <p:txBody>
          <a:bodyPr wrap="square" rtlCol="0" anchor="ctr">
            <a:spAutoFit/>
          </a:bodyPr>
          <a:lstStyle/>
          <a:p>
            <a:pPr lvl="0" algn="ctr" defTabSz="342900">
              <a:defRPr/>
            </a:pPr>
            <a:r>
              <a:rPr lang="cs-CZ" b="1" dirty="0">
                <a:solidFill>
                  <a:srgbClr val="064264"/>
                </a:solidFill>
                <a:latin typeface="Inria Sans" pitchFamily="2" charset="-18"/>
              </a:rPr>
              <a:t>NAŘÍZENÍ  O DATECH (DATA ACT - DA) </a:t>
            </a:r>
            <a:endParaRPr kumimoji="0" lang="cs-CZ" b="1" i="0" u="none" strike="noStrike" kern="1200" cap="none" spc="0" normalizeH="0" baseline="0" noProof="0" dirty="0">
              <a:ln>
                <a:noFill/>
              </a:ln>
              <a:solidFill>
                <a:srgbClr val="064264"/>
              </a:solidFill>
              <a:effectLst/>
              <a:uLnTx/>
              <a:uFillTx/>
              <a:latin typeface="Inria Sans" pitchFamily="2" charset="-18"/>
            </a:endParaRPr>
          </a:p>
        </p:txBody>
      </p:sp>
      <p:sp>
        <p:nvSpPr>
          <p:cNvPr id="23" name="Obdélník: se zakulacenými rohy 22">
            <a:extLst>
              <a:ext uri="{FF2B5EF4-FFF2-40B4-BE49-F238E27FC236}">
                <a16:creationId xmlns:a16="http://schemas.microsoft.com/office/drawing/2014/main" id="{459875FE-AB8D-3EAB-0384-CB898E295742}"/>
              </a:ext>
            </a:extLst>
          </p:cNvPr>
          <p:cNvSpPr/>
          <p:nvPr/>
        </p:nvSpPr>
        <p:spPr>
          <a:xfrm>
            <a:off x="5251153" y="3931679"/>
            <a:ext cx="4016548" cy="683835"/>
          </a:xfrm>
          <a:prstGeom prst="roundRect">
            <a:avLst>
              <a:gd name="adj" fmla="val 10578"/>
            </a:avLst>
          </a:prstGeom>
          <a:solidFill>
            <a:srgbClr val="BFBFBF"/>
          </a:solidFill>
          <a:ln>
            <a:solidFill>
              <a:schemeClr val="bg1">
                <a:lumMod val="75000"/>
              </a:schemeClr>
            </a:solidFill>
          </a:ln>
          <a:effectLst>
            <a:outerShdw blurRad="50800" dist="38100" dir="2700000" algn="tl" rotWithShape="0">
              <a:prstClr val="black">
                <a:alpha val="40000"/>
              </a:prstClr>
            </a:outerShdw>
          </a:effectLst>
        </p:spPr>
        <p:txBody>
          <a:bodyPr wrap="square" rtlCol="0" anchor="ctr">
            <a:spAutoFit/>
          </a:bodyPr>
          <a:lstStyle/>
          <a:p>
            <a:pPr lvl="0" algn="ctr" defTabSz="342900">
              <a:defRPr/>
            </a:pPr>
            <a:r>
              <a:rPr lang="cs-CZ" b="1" dirty="0">
                <a:solidFill>
                  <a:srgbClr val="064264"/>
                </a:solidFill>
                <a:latin typeface="Inria Sans" pitchFamily="2" charset="-18"/>
              </a:rPr>
              <a:t>NAŘÍZENÍ  O SPRÁVĚ DAT </a:t>
            </a:r>
            <a:br>
              <a:rPr lang="cs-CZ" b="1" dirty="0">
                <a:solidFill>
                  <a:srgbClr val="064264"/>
                </a:solidFill>
                <a:latin typeface="Inria Sans" pitchFamily="2" charset="-18"/>
              </a:rPr>
            </a:br>
            <a:r>
              <a:rPr lang="cs-CZ" b="1" dirty="0">
                <a:solidFill>
                  <a:srgbClr val="064264"/>
                </a:solidFill>
                <a:latin typeface="Inria Sans" pitchFamily="2" charset="-18"/>
              </a:rPr>
              <a:t>(DATA GOVERNANCE ACT - DGA) </a:t>
            </a:r>
            <a:endParaRPr kumimoji="0" lang="cs-CZ" b="1" i="0" u="none" strike="noStrike" kern="1200" cap="none" spc="0" normalizeH="0" baseline="0" noProof="0" dirty="0">
              <a:ln>
                <a:noFill/>
              </a:ln>
              <a:solidFill>
                <a:srgbClr val="064264"/>
              </a:solidFill>
              <a:effectLst/>
              <a:uLnTx/>
              <a:uFillTx/>
              <a:latin typeface="Inria Sans" pitchFamily="2" charset="-18"/>
            </a:endParaRPr>
          </a:p>
        </p:txBody>
      </p:sp>
      <p:sp>
        <p:nvSpPr>
          <p:cNvPr id="24" name="Obdélník: se zakulacenými rohy 23">
            <a:extLst>
              <a:ext uri="{FF2B5EF4-FFF2-40B4-BE49-F238E27FC236}">
                <a16:creationId xmlns:a16="http://schemas.microsoft.com/office/drawing/2014/main" id="{5B1893D5-3B7B-5DC9-F4D8-C64E4D383703}"/>
              </a:ext>
            </a:extLst>
          </p:cNvPr>
          <p:cNvSpPr/>
          <p:nvPr/>
        </p:nvSpPr>
        <p:spPr>
          <a:xfrm>
            <a:off x="5251153" y="3100800"/>
            <a:ext cx="4016548" cy="683835"/>
          </a:xfrm>
          <a:prstGeom prst="roundRect">
            <a:avLst>
              <a:gd name="adj" fmla="val 10578"/>
            </a:avLst>
          </a:prstGeom>
          <a:solidFill>
            <a:srgbClr val="BFBFBF"/>
          </a:solidFill>
          <a:ln>
            <a:solidFill>
              <a:schemeClr val="bg1">
                <a:lumMod val="75000"/>
              </a:schemeClr>
            </a:solidFill>
          </a:ln>
          <a:effectLst>
            <a:outerShdw blurRad="50800" dist="38100" dir="2700000" algn="tl" rotWithShape="0">
              <a:prstClr val="black">
                <a:alpha val="40000"/>
              </a:prstClr>
            </a:outerShdw>
          </a:effectLst>
        </p:spPr>
        <p:txBody>
          <a:bodyPr wrap="square" rtlCol="0" anchor="ctr">
            <a:spAutoFit/>
          </a:bodyPr>
          <a:lstStyle/>
          <a:p>
            <a:pPr lvl="0" algn="ctr" defTabSz="342900">
              <a:defRPr/>
            </a:pPr>
            <a:r>
              <a:rPr lang="cs-CZ" b="1" dirty="0">
                <a:solidFill>
                  <a:srgbClr val="064264"/>
                </a:solidFill>
                <a:latin typeface="Inria Sans" pitchFamily="2" charset="-18"/>
              </a:rPr>
              <a:t>NAŘÍZENÍ  O DIGITÁLNÍCH TRZÍCH</a:t>
            </a:r>
            <a:br>
              <a:rPr lang="cs-CZ" b="1" dirty="0">
                <a:solidFill>
                  <a:srgbClr val="064264"/>
                </a:solidFill>
                <a:latin typeface="Inria Sans" pitchFamily="2" charset="-18"/>
              </a:rPr>
            </a:br>
            <a:r>
              <a:rPr lang="cs-CZ" b="1" dirty="0">
                <a:solidFill>
                  <a:srgbClr val="064264"/>
                </a:solidFill>
                <a:latin typeface="Inria Sans" pitchFamily="2" charset="-18"/>
              </a:rPr>
              <a:t>(DIGITAL MARKETS ACT - DMA) </a:t>
            </a:r>
            <a:endParaRPr kumimoji="0" lang="cs-CZ" b="1" i="0" u="none" strike="noStrike" kern="1200" cap="none" spc="0" normalizeH="0" baseline="0" noProof="0" dirty="0">
              <a:ln>
                <a:noFill/>
              </a:ln>
              <a:solidFill>
                <a:srgbClr val="064264"/>
              </a:solidFill>
              <a:effectLst/>
              <a:uLnTx/>
              <a:uFillTx/>
              <a:latin typeface="Inria Sans" pitchFamily="2" charset="-18"/>
            </a:endParaRPr>
          </a:p>
        </p:txBody>
      </p:sp>
      <p:sp>
        <p:nvSpPr>
          <p:cNvPr id="25" name="Obdélník: se zakulacenými rohy 24">
            <a:extLst>
              <a:ext uri="{FF2B5EF4-FFF2-40B4-BE49-F238E27FC236}">
                <a16:creationId xmlns:a16="http://schemas.microsoft.com/office/drawing/2014/main" id="{40C0D730-0A69-4F36-C00B-3AAF035DB73C}"/>
              </a:ext>
            </a:extLst>
          </p:cNvPr>
          <p:cNvSpPr/>
          <p:nvPr/>
        </p:nvSpPr>
        <p:spPr>
          <a:xfrm>
            <a:off x="5251153" y="4762558"/>
            <a:ext cx="4016548" cy="683835"/>
          </a:xfrm>
          <a:prstGeom prst="roundRect">
            <a:avLst>
              <a:gd name="adj" fmla="val 10578"/>
            </a:avLst>
          </a:prstGeom>
          <a:solidFill>
            <a:srgbClr val="1EA0DA"/>
          </a:solidFill>
          <a:ln>
            <a:solidFill>
              <a:srgbClr val="1EA0DA"/>
            </a:solidFill>
          </a:ln>
          <a:effectLst>
            <a:outerShdw blurRad="50800" dist="38100" dir="2700000" algn="tl" rotWithShape="0">
              <a:prstClr val="black">
                <a:alpha val="40000"/>
              </a:prstClr>
            </a:outerShdw>
          </a:effectLst>
        </p:spPr>
        <p:txBody>
          <a:bodyPr wrap="square" rtlCol="0" anchor="ctr">
            <a:spAutoFit/>
          </a:bodyPr>
          <a:lstStyle/>
          <a:p>
            <a:pPr lvl="0" algn="ctr" defTabSz="342900">
              <a:defRPr/>
            </a:pPr>
            <a:r>
              <a:rPr lang="cs-CZ" b="1" dirty="0">
                <a:solidFill>
                  <a:srgbClr val="064264"/>
                </a:solidFill>
                <a:latin typeface="Inria Sans" pitchFamily="2" charset="-18"/>
              </a:rPr>
              <a:t>NAŘÍZENÍ O UMĚLÉ INTELIGENCI (ARTIFICIAL INTELLIGENCE ACT – AIA) </a:t>
            </a:r>
            <a:endParaRPr kumimoji="0" lang="cs-CZ" b="1" i="0" u="none" strike="noStrike" kern="1200" cap="none" spc="0" normalizeH="0" baseline="0" noProof="0" dirty="0">
              <a:ln>
                <a:noFill/>
              </a:ln>
              <a:solidFill>
                <a:srgbClr val="064264"/>
              </a:solidFill>
              <a:effectLst/>
              <a:uLnTx/>
              <a:uFillTx/>
              <a:latin typeface="Inria Sans" pitchFamily="2" charset="-18"/>
            </a:endParaRPr>
          </a:p>
        </p:txBody>
      </p:sp>
      <p:sp>
        <p:nvSpPr>
          <p:cNvPr id="26" name="Obdélník: se zakulacenými rohy 25">
            <a:extLst>
              <a:ext uri="{FF2B5EF4-FFF2-40B4-BE49-F238E27FC236}">
                <a16:creationId xmlns:a16="http://schemas.microsoft.com/office/drawing/2014/main" id="{56D4B7D2-CB36-1215-F02F-D518BAEAFFFC}"/>
              </a:ext>
            </a:extLst>
          </p:cNvPr>
          <p:cNvSpPr/>
          <p:nvPr/>
        </p:nvSpPr>
        <p:spPr>
          <a:xfrm>
            <a:off x="5251153" y="5593438"/>
            <a:ext cx="6331247" cy="683835"/>
          </a:xfrm>
          <a:prstGeom prst="roundRect">
            <a:avLst>
              <a:gd name="adj" fmla="val 10578"/>
            </a:avLst>
          </a:prstGeom>
          <a:solidFill>
            <a:srgbClr val="BFBFBF"/>
          </a:solidFill>
          <a:ln>
            <a:solidFill>
              <a:schemeClr val="bg1">
                <a:lumMod val="75000"/>
              </a:schemeClr>
            </a:solidFill>
          </a:ln>
          <a:effectLst>
            <a:outerShdw blurRad="50800" dist="38100" dir="2700000" algn="tl" rotWithShape="0">
              <a:prstClr val="black">
                <a:alpha val="40000"/>
              </a:prstClr>
            </a:outerShdw>
          </a:effectLst>
        </p:spPr>
        <p:txBody>
          <a:bodyPr wrap="square" lIns="36000" tIns="36000" rIns="36000" bIns="36000" rtlCol="0" anchor="ctr">
            <a:spAutoFit/>
          </a:bodyPr>
          <a:lstStyle/>
          <a:p>
            <a:pPr algn="ctr" defTabSz="342900"/>
            <a:r>
              <a:rPr lang="cs-CZ" b="1" dirty="0">
                <a:solidFill>
                  <a:srgbClr val="064264"/>
                </a:solidFill>
                <a:latin typeface="Inria Sans" pitchFamily="2" charset="-18"/>
              </a:rPr>
              <a:t>SMĚRNICE O DIGITÁLNÍM OBSAHU A SLUŽBÁCH </a:t>
            </a:r>
            <a:br>
              <a:rPr lang="cs-CZ" b="1" dirty="0">
                <a:solidFill>
                  <a:srgbClr val="064264"/>
                </a:solidFill>
                <a:latin typeface="Inria Sans" pitchFamily="2" charset="-18"/>
              </a:rPr>
            </a:br>
            <a:r>
              <a:rPr lang="cs-CZ" b="1" dirty="0">
                <a:solidFill>
                  <a:srgbClr val="064264"/>
                </a:solidFill>
                <a:latin typeface="Inria Sans" pitchFamily="2" charset="-18"/>
              </a:rPr>
              <a:t>(770/2019 + 771/2019 – DIGITAL CONTENT / DIGITAL SERVICES)</a:t>
            </a:r>
          </a:p>
        </p:txBody>
      </p:sp>
      <p:sp>
        <p:nvSpPr>
          <p:cNvPr id="27" name="Obdélník: se zakulacenými rohy 26">
            <a:extLst>
              <a:ext uri="{FF2B5EF4-FFF2-40B4-BE49-F238E27FC236}">
                <a16:creationId xmlns:a16="http://schemas.microsoft.com/office/drawing/2014/main" id="{542493FF-2187-580B-5925-DFE6D825F9C1}"/>
              </a:ext>
            </a:extLst>
          </p:cNvPr>
          <p:cNvSpPr/>
          <p:nvPr/>
        </p:nvSpPr>
        <p:spPr>
          <a:xfrm>
            <a:off x="9399891" y="3409564"/>
            <a:ext cx="2182510" cy="423327"/>
          </a:xfrm>
          <a:prstGeom prst="roundRect">
            <a:avLst>
              <a:gd name="adj" fmla="val 10547"/>
            </a:avLst>
          </a:prstGeom>
          <a:solidFill>
            <a:schemeClr val="accent3"/>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chemeClr val="tx2"/>
                </a:solidFill>
                <a:effectLst/>
                <a:uLnTx/>
                <a:uFillTx/>
                <a:latin typeface="Inria Sans" pitchFamily="2" charset="-18"/>
              </a:rPr>
              <a:t>CRA / RED</a:t>
            </a:r>
          </a:p>
        </p:txBody>
      </p:sp>
      <p:sp>
        <p:nvSpPr>
          <p:cNvPr id="28" name="Obdélník: se zakulacenými rohy 27">
            <a:extLst>
              <a:ext uri="{FF2B5EF4-FFF2-40B4-BE49-F238E27FC236}">
                <a16:creationId xmlns:a16="http://schemas.microsoft.com/office/drawing/2014/main" id="{385BD640-585F-A477-717E-BD8F754D4885}"/>
              </a:ext>
            </a:extLst>
          </p:cNvPr>
          <p:cNvSpPr/>
          <p:nvPr/>
        </p:nvSpPr>
        <p:spPr>
          <a:xfrm>
            <a:off x="9399891" y="3948103"/>
            <a:ext cx="2182510" cy="423327"/>
          </a:xfrm>
          <a:prstGeom prst="roundRect">
            <a:avLst>
              <a:gd name="adj" fmla="val 10547"/>
            </a:avLst>
          </a:prstGeom>
          <a:solidFill>
            <a:schemeClr val="accent3"/>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cs-CZ" sz="2000" b="1" noProof="0" dirty="0">
                <a:solidFill>
                  <a:schemeClr val="tx2"/>
                </a:solidFill>
                <a:latin typeface="Inria Sans" pitchFamily="2" charset="-18"/>
              </a:rPr>
              <a:t>DORA</a:t>
            </a:r>
            <a:endParaRPr kumimoji="0" lang="cs-CZ" sz="2000" b="1" i="0" u="none" strike="noStrike" kern="1200" cap="none" spc="0" normalizeH="0" baseline="0" noProof="0" dirty="0">
              <a:ln>
                <a:noFill/>
              </a:ln>
              <a:solidFill>
                <a:schemeClr val="tx2"/>
              </a:solidFill>
              <a:effectLst/>
              <a:uLnTx/>
              <a:uFillTx/>
              <a:latin typeface="Inria Sans" pitchFamily="2" charset="-18"/>
            </a:endParaRPr>
          </a:p>
        </p:txBody>
      </p:sp>
      <p:sp>
        <p:nvSpPr>
          <p:cNvPr id="29" name="Obdélník: se zakulacenými rohy 28">
            <a:extLst>
              <a:ext uri="{FF2B5EF4-FFF2-40B4-BE49-F238E27FC236}">
                <a16:creationId xmlns:a16="http://schemas.microsoft.com/office/drawing/2014/main" id="{1A748FDE-AE03-CE70-9C40-CBB3FB8B11F2}"/>
              </a:ext>
            </a:extLst>
          </p:cNvPr>
          <p:cNvSpPr/>
          <p:nvPr/>
        </p:nvSpPr>
        <p:spPr>
          <a:xfrm>
            <a:off x="9399890" y="4486642"/>
            <a:ext cx="2182510" cy="423327"/>
          </a:xfrm>
          <a:prstGeom prst="roundRect">
            <a:avLst>
              <a:gd name="adj" fmla="val 10547"/>
            </a:avLst>
          </a:prstGeom>
          <a:solidFill>
            <a:schemeClr val="tx2"/>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cs-CZ" sz="2000" b="1" noProof="0" dirty="0" err="1">
                <a:solidFill>
                  <a:schemeClr val="bg1">
                    <a:lumMod val="95000"/>
                  </a:schemeClr>
                </a:solidFill>
                <a:latin typeface="Inria Sans" pitchFamily="2" charset="-18"/>
              </a:rPr>
              <a:t>MiCA</a:t>
            </a:r>
            <a:endParaRPr kumimoji="0" lang="cs-CZ" sz="2000" b="1" i="0" u="none" strike="noStrike" kern="1200" cap="none" spc="0" normalizeH="0" baseline="0" noProof="0" dirty="0">
              <a:ln>
                <a:noFill/>
              </a:ln>
              <a:solidFill>
                <a:schemeClr val="bg1">
                  <a:lumMod val="95000"/>
                </a:schemeClr>
              </a:solidFill>
              <a:effectLst/>
              <a:uLnTx/>
              <a:uFillTx/>
              <a:latin typeface="Inria Sans" pitchFamily="2" charset="-18"/>
            </a:endParaRPr>
          </a:p>
        </p:txBody>
      </p:sp>
      <p:sp>
        <p:nvSpPr>
          <p:cNvPr id="30" name="Obdélník: se zakulacenými rohy 29">
            <a:extLst>
              <a:ext uri="{FF2B5EF4-FFF2-40B4-BE49-F238E27FC236}">
                <a16:creationId xmlns:a16="http://schemas.microsoft.com/office/drawing/2014/main" id="{A5E3D734-F73D-1C33-86D8-2CF6C91621D1}"/>
              </a:ext>
            </a:extLst>
          </p:cNvPr>
          <p:cNvSpPr/>
          <p:nvPr/>
        </p:nvSpPr>
        <p:spPr>
          <a:xfrm>
            <a:off x="9399890" y="5025179"/>
            <a:ext cx="2182510" cy="423327"/>
          </a:xfrm>
          <a:prstGeom prst="roundRect">
            <a:avLst>
              <a:gd name="adj" fmla="val 10547"/>
            </a:avLst>
          </a:prstGeom>
          <a:solidFill>
            <a:srgbClr val="BFBFBF"/>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342900" eaLnBrk="1" fontAlgn="auto" latinLnBrk="0" hangingPunct="1">
              <a:lnSpc>
                <a:spcPct val="100000"/>
              </a:lnSpc>
              <a:spcBef>
                <a:spcPts val="0"/>
              </a:spcBef>
              <a:spcAft>
                <a:spcPts val="0"/>
              </a:spcAft>
              <a:buClrTx/>
              <a:buSzTx/>
              <a:buFontTx/>
              <a:buNone/>
              <a:tabLst/>
              <a:defRPr/>
            </a:pPr>
            <a:r>
              <a:rPr lang="cs-CZ" sz="2000" b="1" dirty="0">
                <a:solidFill>
                  <a:schemeClr val="tx2"/>
                </a:solidFill>
                <a:latin typeface="Inria Sans" pitchFamily="2" charset="-18"/>
              </a:rPr>
              <a:t>EMFA</a:t>
            </a:r>
            <a:endParaRPr kumimoji="0" lang="cs-CZ" sz="2000" b="1" i="0" u="none" strike="noStrike" kern="1200" cap="none" spc="0" normalizeH="0" baseline="0" noProof="0" dirty="0">
              <a:ln>
                <a:noFill/>
              </a:ln>
              <a:solidFill>
                <a:schemeClr val="tx2"/>
              </a:solidFill>
              <a:effectLst/>
              <a:uLnTx/>
              <a:uFillTx/>
              <a:latin typeface="Inria Sans" pitchFamily="2" charset="-18"/>
            </a:endParaRPr>
          </a:p>
        </p:txBody>
      </p:sp>
      <p:sp>
        <p:nvSpPr>
          <p:cNvPr id="31" name="Zástupný symbol pro číslo snímku 30">
            <a:extLst>
              <a:ext uri="{FF2B5EF4-FFF2-40B4-BE49-F238E27FC236}">
                <a16:creationId xmlns:a16="http://schemas.microsoft.com/office/drawing/2014/main" id="{78413EF5-A578-4066-756E-08D4224DB5B1}"/>
              </a:ext>
            </a:extLst>
          </p:cNvPr>
          <p:cNvSpPr>
            <a:spLocks noGrp="1"/>
          </p:cNvSpPr>
          <p:nvPr>
            <p:ph type="sldNum" sz="quarter" idx="12"/>
          </p:nvPr>
        </p:nvSpPr>
        <p:spPr/>
        <p:txBody>
          <a:bodyPr/>
          <a:lstStyle/>
          <a:p>
            <a:fld id="{8A7AA762-EA47-416E-9E23-A6910279B348}" type="slidenum">
              <a:rPr lang="cs-CZ" smtClean="0"/>
              <a:t>18</a:t>
            </a:fld>
            <a:endParaRPr lang="cs-CZ"/>
          </a:p>
        </p:txBody>
      </p:sp>
    </p:spTree>
    <p:extLst>
      <p:ext uri="{BB962C8B-B14F-4D97-AF65-F5344CB8AC3E}">
        <p14:creationId xmlns:p14="http://schemas.microsoft.com/office/powerpoint/2010/main" val="149081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4" end="4"/>
                                            </p:txEl>
                                          </p:spTgt>
                                        </p:tgtEl>
                                        <p:attrNameLst>
                                          <p:attrName>style.visibility</p:attrName>
                                        </p:attrNameLst>
                                      </p:cBhvr>
                                      <p:to>
                                        <p:strVal val="visible"/>
                                      </p:to>
                                    </p:set>
                                    <p:animEffect transition="in" filter="fade">
                                      <p:cBhvr>
                                        <p:cTn id="56" dur="500"/>
                                        <p:tgtEl>
                                          <p:spTgt spid="2">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Effect transition="in" filter="fade">
                                      <p:cBhvr>
                                        <p:cTn id="59" dur="500"/>
                                        <p:tgtEl>
                                          <p:spTgt spid="2">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Effect transition="in" filter="fade">
                                      <p:cBhvr>
                                        <p:cTn id="62" dur="500"/>
                                        <p:tgtEl>
                                          <p:spTgt spid="2">
                                            <p:txEl>
                                              <p:pRg st="7" end="7"/>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500"/>
                                        <p:tgtEl>
                                          <p:spTgt spid="2">
                                            <p:txEl>
                                              <p:pRg st="8" end="8"/>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fade">
                                      <p:cBhvr>
                                        <p:cTn id="68" dur="500"/>
                                        <p:tgtEl>
                                          <p:spTgt spid="2">
                                            <p:txEl>
                                              <p:pRg st="10" end="1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animEffect transition="in" filter="fade">
                                      <p:cBhvr>
                                        <p:cTn id="71" dur="500"/>
                                        <p:tgtEl>
                                          <p:spTgt spid="2">
                                            <p:txEl>
                                              <p:pRg st="11" end="1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2">
                                            <p:txEl>
                                              <p:pRg st="13" end="13"/>
                                            </p:txEl>
                                          </p:spTgt>
                                        </p:tgtEl>
                                        <p:attrNameLst>
                                          <p:attrName>style.visibility</p:attrName>
                                        </p:attrNameLst>
                                      </p:cBhvr>
                                      <p:to>
                                        <p:strVal val="visible"/>
                                      </p:to>
                                    </p:set>
                                    <p:animEffect transition="in" filter="fade">
                                      <p:cBhvr>
                                        <p:cTn id="74" dur="500"/>
                                        <p:tgtEl>
                                          <p:spTgt spid="2">
                                            <p:txEl>
                                              <p:pRg st="13" end="1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fade">
                                      <p:cBhvr>
                                        <p:cTn id="7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fontScale="85000" lnSpcReduction="20000"/>
          </a:bodyPr>
          <a:lstStyle/>
          <a:p>
            <a:r>
              <a:rPr lang="cs-CZ" dirty="0"/>
              <a:t>Obecné právní předpisy</a:t>
            </a:r>
          </a:p>
          <a:p>
            <a:pPr lvl="1"/>
            <a:r>
              <a:rPr lang="cs-CZ" dirty="0"/>
              <a:t>Ústava + LZPS</a:t>
            </a:r>
          </a:p>
          <a:p>
            <a:pPr lvl="4"/>
            <a:endParaRPr lang="cs-CZ" dirty="0"/>
          </a:p>
          <a:p>
            <a:r>
              <a:rPr lang="cs-CZ" dirty="0"/>
              <a:t>Z. č. 89/2012 Sb., občanský zákoník</a:t>
            </a:r>
          </a:p>
          <a:p>
            <a:pPr lvl="1"/>
            <a:r>
              <a:rPr lang="cs-CZ" dirty="0"/>
              <a:t>§ 81 – 90 Ochrana osobnosti a soukromí</a:t>
            </a:r>
          </a:p>
          <a:p>
            <a:pPr lvl="4"/>
            <a:endParaRPr lang="cs-CZ" dirty="0"/>
          </a:p>
          <a:p>
            <a:r>
              <a:rPr lang="cs-CZ" dirty="0"/>
              <a:t>Z. č. 110/2019 Sb., o zpracování osobních údajů (ZZOÚ)</a:t>
            </a:r>
          </a:p>
          <a:p>
            <a:pPr lvl="1"/>
            <a:r>
              <a:rPr lang="cs-CZ" dirty="0"/>
              <a:t>Z. č. 111/2019 Sb., kterým se mění některé zákony v souvislosti s přijetím ZZOÚ</a:t>
            </a:r>
          </a:p>
          <a:p>
            <a:pPr lvl="1"/>
            <a:r>
              <a:rPr lang="cs-CZ" dirty="0"/>
              <a:t>Zrušení z. č. 101/2000 Sb., o ochraně osobních údajů (ZOOÚ)</a:t>
            </a:r>
          </a:p>
          <a:p>
            <a:pPr lvl="4"/>
            <a:endParaRPr lang="cs-CZ" dirty="0"/>
          </a:p>
          <a:p>
            <a:r>
              <a:rPr lang="cs-CZ" dirty="0"/>
              <a:t>Z. č. 40/2009 Sb., trestní zákoník</a:t>
            </a:r>
          </a:p>
          <a:p>
            <a:pPr lvl="1"/>
            <a:r>
              <a:rPr lang="cs-CZ" dirty="0"/>
              <a:t>§ 180 – Neoprávněné nakládání s osobními údaji</a:t>
            </a:r>
          </a:p>
          <a:p>
            <a:pPr lvl="1"/>
            <a:r>
              <a:rPr lang="cs-CZ" dirty="0"/>
              <a:t>Z. č. 418/2011 Sb., o trestní odpovědnosti PO </a:t>
            </a:r>
          </a:p>
          <a:p>
            <a:pPr lvl="4"/>
            <a:endParaRPr lang="cs-CZ" dirty="0"/>
          </a:p>
          <a:p>
            <a:r>
              <a:rPr lang="cs-CZ" dirty="0"/>
              <a:t>Úřad na ochranu osobních údajů (ÚOOÚ)</a:t>
            </a:r>
          </a:p>
          <a:p>
            <a:pPr lvl="1"/>
            <a:r>
              <a:rPr lang="cs-CZ" dirty="0"/>
              <a:t>Výkladová praxe ÚOOÚ?</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LEGISLATIVNÍ RÁMEC ochrany </a:t>
            </a:r>
            <a:r>
              <a:rPr lang="cs-CZ" dirty="0" err="1"/>
              <a:t>oú</a:t>
            </a:r>
            <a:endParaRPr lang="cs-CZ" dirty="0"/>
          </a:p>
        </p:txBody>
      </p:sp>
      <p:sp>
        <p:nvSpPr>
          <p:cNvPr id="7" name="Zástupný symbol pro číslo snímku 6">
            <a:extLst>
              <a:ext uri="{FF2B5EF4-FFF2-40B4-BE49-F238E27FC236}">
                <a16:creationId xmlns:a16="http://schemas.microsoft.com/office/drawing/2014/main" id="{B4964F2C-C36A-622C-E0C6-C3A06A4B775E}"/>
              </a:ext>
            </a:extLst>
          </p:cNvPr>
          <p:cNvSpPr>
            <a:spLocks noGrp="1"/>
          </p:cNvSpPr>
          <p:nvPr>
            <p:ph type="sldNum" sz="quarter" idx="12"/>
          </p:nvPr>
        </p:nvSpPr>
        <p:spPr/>
        <p:txBody>
          <a:bodyPr/>
          <a:lstStyle/>
          <a:p>
            <a:fld id="{8A7AA762-EA47-416E-9E23-A6910279B348}" type="slidenum">
              <a:rPr lang="cs-CZ" smtClean="0"/>
              <a:t>19</a:t>
            </a:fld>
            <a:endParaRPr lang="cs-CZ"/>
          </a:p>
        </p:txBody>
      </p:sp>
    </p:spTree>
    <p:extLst>
      <p:ext uri="{BB962C8B-B14F-4D97-AF65-F5344CB8AC3E}">
        <p14:creationId xmlns:p14="http://schemas.microsoft.com/office/powerpoint/2010/main" val="276541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500"/>
                                        <p:tgtEl>
                                          <p:spTgt spid="2">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500"/>
                                        <p:tgtEl>
                                          <p:spTgt spid="2">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500"/>
                                        <p:tgtEl>
                                          <p:spTgt spid="2">
                                            <p:txEl>
                                              <p:pRg st="14" end="1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15" end="15"/>
                                            </p:txEl>
                                          </p:spTgt>
                                        </p:tgtEl>
                                        <p:attrNameLst>
                                          <p:attrName>style.visibility</p:attrName>
                                        </p:attrNameLst>
                                      </p:cBhvr>
                                      <p:to>
                                        <p:strVal val="visible"/>
                                      </p:to>
                                    </p:set>
                                    <p:animEffect transition="in" filter="fade">
                                      <p:cBhvr>
                                        <p:cTn id="48"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4C2D5EE1-FC77-EB7D-7D72-EA34A0A2338F}"/>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33000"/>
                    </a14:imgEffect>
                    <a14:imgEffect>
                      <a14:brightnessContrast bright="40000" contrast="20000"/>
                    </a14:imgEffect>
                  </a14:imgLayer>
                </a14:imgProps>
              </a:ext>
            </a:extLst>
          </a:blip>
          <a:srcRect l="6310"/>
          <a:stretch/>
        </p:blipFill>
        <p:spPr>
          <a:xfrm>
            <a:off x="723010" y="1783879"/>
            <a:ext cx="3795239" cy="4050863"/>
          </a:xfrm>
          <a:prstGeom prst="roundRect">
            <a:avLst>
              <a:gd name="adj" fmla="val 5194"/>
            </a:avLst>
          </a:prstGeom>
          <a:effectLst>
            <a:outerShdw blurRad="50800" dist="38100" dir="2700000" algn="tl" rotWithShape="0">
              <a:prstClr val="black">
                <a:alpha val="40000"/>
              </a:prstClr>
            </a:outerShdw>
          </a:effectLst>
        </p:spPr>
      </p:pic>
      <p:sp>
        <p:nvSpPr>
          <p:cNvPr id="2" name="Zástupný obsah 1">
            <a:extLst>
              <a:ext uri="{FF2B5EF4-FFF2-40B4-BE49-F238E27FC236}">
                <a16:creationId xmlns:a16="http://schemas.microsoft.com/office/drawing/2014/main" id="{D4D3C4E2-24F1-30D4-87B5-EE86BC488031}"/>
              </a:ext>
            </a:extLst>
          </p:cNvPr>
          <p:cNvSpPr>
            <a:spLocks noGrp="1"/>
          </p:cNvSpPr>
          <p:nvPr>
            <p:ph idx="1"/>
          </p:nvPr>
        </p:nvSpPr>
        <p:spPr>
          <a:xfrm>
            <a:off x="4855028" y="1695796"/>
            <a:ext cx="6727371" cy="4335054"/>
          </a:xfrm>
        </p:spPr>
        <p:txBody>
          <a:bodyPr>
            <a:normAutofit fontScale="92500"/>
          </a:bodyPr>
          <a:lstStyle/>
          <a:p>
            <a:pPr marL="0" indent="0">
              <a:buNone/>
            </a:pPr>
            <a:r>
              <a:rPr lang="cs-CZ" b="1" dirty="0">
                <a:solidFill>
                  <a:srgbClr val="064264"/>
                </a:solidFill>
              </a:rPr>
              <a:t>JUDr. Ing. Jindřich Kalíšek, Ph.D. CIPP/E CIPM FIP</a:t>
            </a:r>
          </a:p>
          <a:p>
            <a:r>
              <a:rPr lang="cs-CZ" dirty="0"/>
              <a:t>Advokát a zakladatel </a:t>
            </a:r>
            <a:r>
              <a:rPr lang="cs-CZ" dirty="0">
                <a:hlinkClick r:id="rId4"/>
              </a:rPr>
              <a:t>CYBERLAWYER</a:t>
            </a:r>
            <a:endParaRPr lang="cs-CZ" dirty="0"/>
          </a:p>
          <a:p>
            <a:r>
              <a:rPr lang="cs-CZ" dirty="0"/>
              <a:t>Hlavní architekt compliance platformy </a:t>
            </a:r>
            <a:r>
              <a:rPr lang="cs-CZ" dirty="0">
                <a:hlinkClick r:id="rId5"/>
              </a:rPr>
              <a:t>regfor</a:t>
            </a:r>
            <a:endParaRPr lang="cs-CZ" dirty="0"/>
          </a:p>
          <a:p>
            <a:r>
              <a:rPr lang="cs-CZ" dirty="0"/>
              <a:t>Vysokoškolský učitel na </a:t>
            </a:r>
            <a:r>
              <a:rPr lang="cs-CZ" dirty="0">
                <a:hlinkClick r:id="rId6"/>
              </a:rPr>
              <a:t>Právnické fakultě UK</a:t>
            </a:r>
            <a:endParaRPr lang="cs-CZ" dirty="0"/>
          </a:p>
          <a:p>
            <a:pPr lvl="4"/>
            <a:endParaRPr lang="cs-CZ" dirty="0"/>
          </a:p>
          <a:p>
            <a:r>
              <a:rPr lang="cs-CZ" dirty="0"/>
              <a:t>Člen </a:t>
            </a:r>
            <a:r>
              <a:rPr lang="cs-CZ" dirty="0">
                <a:hlinkClick r:id="rId7"/>
              </a:rPr>
              <a:t>Spolku pro ochranu osobních údajů</a:t>
            </a:r>
            <a:endParaRPr lang="cs-CZ" dirty="0"/>
          </a:p>
          <a:p>
            <a:pPr lvl="1"/>
            <a:r>
              <a:rPr lang="cs-CZ" dirty="0"/>
              <a:t>Předseda Komise pro kyberbezpečnost</a:t>
            </a:r>
          </a:p>
          <a:p>
            <a:pPr lvl="4"/>
            <a:endParaRPr lang="cs-CZ" dirty="0"/>
          </a:p>
          <a:p>
            <a:r>
              <a:rPr lang="cs-CZ" dirty="0"/>
              <a:t>5+ let praxe pověřence pro ochranu osobních údajů</a:t>
            </a:r>
          </a:p>
          <a:p>
            <a:pPr lvl="1"/>
            <a:r>
              <a:rPr lang="cs-CZ" dirty="0"/>
              <a:t>50+ compliance projektů v oblasti ochrany osobních údajů (OÚ), informační a kybernetické bezpečnosti (IKB)</a:t>
            </a:r>
          </a:p>
          <a:p>
            <a:pPr lvl="1"/>
            <a:r>
              <a:rPr lang="cs-CZ" dirty="0"/>
              <a:t>Pověřenec roku 2019 v soukromoprávní oblasti</a:t>
            </a:r>
          </a:p>
          <a:p>
            <a:pPr lvl="1"/>
            <a:endParaRPr lang="cs-CZ" dirty="0"/>
          </a:p>
        </p:txBody>
      </p:sp>
      <p:sp>
        <p:nvSpPr>
          <p:cNvPr id="3" name="Zástupný symbol pro datum 2">
            <a:extLst>
              <a:ext uri="{FF2B5EF4-FFF2-40B4-BE49-F238E27FC236}">
                <a16:creationId xmlns:a16="http://schemas.microsoft.com/office/drawing/2014/main" id="{C7E03376-AD83-8C59-8C58-9E74B9F2FA5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a:ln>
                  <a:noFill/>
                </a:ln>
                <a:solidFill>
                  <a:srgbClr val="F2F2F2">
                    <a:lumMod val="75000"/>
                  </a:srgbClr>
                </a:solidFill>
                <a:effectLst/>
                <a:uLnTx/>
                <a:uFillTx/>
                <a:latin typeface="Inria Sans Light" pitchFamily="2" charset="-18"/>
                <a:ea typeface="+mn-ea"/>
                <a:cs typeface="Arial" panose="020B0604020202020204" pitchFamily="34" charset="0"/>
              </a:rPr>
              <a:t>24. 3. 2026</a:t>
            </a:r>
          </a:p>
        </p:txBody>
      </p:sp>
      <p:sp>
        <p:nvSpPr>
          <p:cNvPr id="4" name="Zástupný symbol pro zápatí 3">
            <a:extLst>
              <a:ext uri="{FF2B5EF4-FFF2-40B4-BE49-F238E27FC236}">
                <a16:creationId xmlns:a16="http://schemas.microsoft.com/office/drawing/2014/main" id="{627E6F96-9A38-8449-8871-133549ACA80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a:ln>
                  <a:noFill/>
                </a:ln>
                <a:solidFill>
                  <a:srgbClr val="F2F2F2">
                    <a:lumMod val="75000"/>
                  </a:srgbClr>
                </a:solidFill>
                <a:effectLst/>
                <a:uLnTx/>
                <a:uFillTx/>
                <a:latin typeface="Inria Sans Light" pitchFamily="2" charset="-18"/>
                <a:ea typeface="+mn-ea"/>
                <a:cs typeface="Arial" panose="020B0604020202020204" pitchFamily="34" charset="0"/>
              </a:rPr>
              <a:t>Česká advokátní komora | Jindřich Kalíšek</a:t>
            </a:r>
          </a:p>
        </p:txBody>
      </p:sp>
      <p:sp>
        <p:nvSpPr>
          <p:cNvPr id="6" name="Nadpis 5">
            <a:extLst>
              <a:ext uri="{FF2B5EF4-FFF2-40B4-BE49-F238E27FC236}">
                <a16:creationId xmlns:a16="http://schemas.microsoft.com/office/drawing/2014/main" id="{0646EFCE-920F-7173-9106-02E3386200E9}"/>
              </a:ext>
            </a:extLst>
          </p:cNvPr>
          <p:cNvSpPr>
            <a:spLocks noGrp="1"/>
          </p:cNvSpPr>
          <p:nvPr>
            <p:ph type="title"/>
          </p:nvPr>
        </p:nvSpPr>
        <p:spPr/>
        <p:txBody>
          <a:bodyPr/>
          <a:lstStyle/>
          <a:p>
            <a:r>
              <a:rPr lang="cs-CZ" sz="3200" dirty="0"/>
              <a:t>Jindřich Kalíšek</a:t>
            </a:r>
            <a:endParaRPr lang="cs-CZ" dirty="0"/>
          </a:p>
        </p:txBody>
      </p:sp>
      <p:pic>
        <p:nvPicPr>
          <p:cNvPr id="10" name="Picture 2" descr="Linkedin - Free social media icons">
            <a:hlinkClick r:id="rId8"/>
            <a:extLst>
              <a:ext uri="{FF2B5EF4-FFF2-40B4-BE49-F238E27FC236}">
                <a16:creationId xmlns:a16="http://schemas.microsoft.com/office/drawing/2014/main" id="{3E6886F9-DD2B-DD3D-F8D8-B72D8019A8EC}"/>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6971" y="5441026"/>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hlinkClick r:id="rId10"/>
            <a:extLst>
              <a:ext uri="{FF2B5EF4-FFF2-40B4-BE49-F238E27FC236}">
                <a16:creationId xmlns:a16="http://schemas.microsoft.com/office/drawing/2014/main" id="{97CB8D28-F285-E590-2F69-12397D7A842A}"/>
              </a:ext>
            </a:extLst>
          </p:cNvPr>
          <p:cNvSpPr txBox="1"/>
          <p:nvPr/>
        </p:nvSpPr>
        <p:spPr>
          <a:xfrm>
            <a:off x="4015248" y="5300636"/>
            <a:ext cx="4953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0" normalizeH="0" baseline="0" noProof="0" dirty="0">
                <a:ln>
                  <a:noFill/>
                </a:ln>
                <a:solidFill>
                  <a:srgbClr val="BFBFBF"/>
                </a:solidFill>
                <a:effectLst/>
                <a:uLnTx/>
                <a:uFillTx/>
                <a:latin typeface="Aptos SemiBold" panose="020B0004020202020204" pitchFamily="34" charset="0"/>
                <a:ea typeface="+mn-ea"/>
                <a:cs typeface="+mn-cs"/>
              </a:rPr>
              <a:t>@</a:t>
            </a:r>
          </a:p>
        </p:txBody>
      </p:sp>
      <p:sp>
        <p:nvSpPr>
          <p:cNvPr id="5" name="Zástupný symbol pro číslo snímku 4">
            <a:extLst>
              <a:ext uri="{FF2B5EF4-FFF2-40B4-BE49-F238E27FC236}">
                <a16:creationId xmlns:a16="http://schemas.microsoft.com/office/drawing/2014/main" id="{2BAACEE4-0610-9FD5-FB9D-5AA071F3EF3C}"/>
              </a:ext>
            </a:extLst>
          </p:cNvPr>
          <p:cNvSpPr>
            <a:spLocks noGrp="1"/>
          </p:cNvSpPr>
          <p:nvPr>
            <p:ph type="sldNum" sz="quarter" idx="12"/>
          </p:nvPr>
        </p:nvSpPr>
        <p:spPr/>
        <p:txBody>
          <a:bodyPr/>
          <a:lstStyle/>
          <a:p>
            <a:fld id="{8A7AA762-EA47-416E-9E23-A6910279B348}" type="slidenum">
              <a:rPr lang="cs-CZ" smtClean="0"/>
              <a:t>2</a:t>
            </a:fld>
            <a:endParaRPr lang="cs-CZ"/>
          </a:p>
        </p:txBody>
      </p:sp>
    </p:spTree>
    <p:extLst>
      <p:ext uri="{BB962C8B-B14F-4D97-AF65-F5344CB8AC3E}">
        <p14:creationId xmlns:p14="http://schemas.microsoft.com/office/powerpoint/2010/main" val="32700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numCol="2">
            <a:normAutofit lnSpcReduction="10000"/>
          </a:bodyPr>
          <a:lstStyle/>
          <a:p>
            <a:r>
              <a:rPr lang="cs-CZ" dirty="0"/>
              <a:t>Zvláštní právní předpisy </a:t>
            </a:r>
            <a:r>
              <a:rPr lang="cs-CZ" dirty="0">
                <a:solidFill>
                  <a:schemeClr val="tx2"/>
                </a:solidFill>
                <a:sym typeface="Wingdings" panose="05000000000000000000" pitchFamily="2" charset="2"/>
              </a:rPr>
              <a:t></a:t>
            </a:r>
            <a:r>
              <a:rPr lang="cs-CZ" dirty="0"/>
              <a:t> </a:t>
            </a:r>
            <a:br>
              <a:rPr lang="cs-CZ" dirty="0"/>
            </a:br>
            <a:r>
              <a:rPr lang="cs-CZ" dirty="0"/>
              <a:t>&gt; 1 350 předpisů hovoří o ochraně OÚ</a:t>
            </a:r>
          </a:p>
          <a:p>
            <a:pPr lvl="1"/>
            <a:r>
              <a:rPr lang="cs-CZ" dirty="0"/>
              <a:t>Z. č. 262/2006 Sb., zákoník práce </a:t>
            </a:r>
            <a:br>
              <a:rPr lang="cs-CZ" dirty="0"/>
            </a:br>
            <a:r>
              <a:rPr lang="cs-CZ" dirty="0"/>
              <a:t>+ předpisy o zaměstnanosti a o sociální péči</a:t>
            </a:r>
          </a:p>
          <a:p>
            <a:pPr lvl="1"/>
            <a:r>
              <a:rPr lang="cs-CZ" dirty="0"/>
              <a:t>Z. č. 372/2011 Sb., o zdravotních službách </a:t>
            </a:r>
            <a:br>
              <a:rPr lang="cs-CZ" dirty="0"/>
            </a:br>
            <a:r>
              <a:rPr lang="cs-CZ" dirty="0"/>
              <a:t>+ předpisy o ochraně veřejného zdraví</a:t>
            </a:r>
          </a:p>
          <a:p>
            <a:pPr lvl="1"/>
            <a:r>
              <a:rPr lang="cs-CZ" dirty="0"/>
              <a:t>Z. č. 111/2009 Sb., o základních registrech + předpisy o ISVS</a:t>
            </a:r>
          </a:p>
          <a:p>
            <a:pPr lvl="1"/>
            <a:r>
              <a:rPr lang="cs-CZ" dirty="0"/>
              <a:t>Z. č. 499/2004 Sb., o archivnictví a spisové službě</a:t>
            </a:r>
          </a:p>
          <a:p>
            <a:pPr lvl="1"/>
            <a:r>
              <a:rPr lang="cs-CZ" dirty="0"/>
              <a:t>Z. č. 127/2005 Sb., o elektronických komunikacích, </a:t>
            </a:r>
            <a:br>
              <a:rPr lang="cs-CZ" dirty="0"/>
            </a:br>
            <a:r>
              <a:rPr lang="cs-CZ" dirty="0"/>
              <a:t>ve znění novely z. č. 374/2021 Sb.</a:t>
            </a:r>
          </a:p>
          <a:p>
            <a:pPr lvl="1"/>
            <a:r>
              <a:rPr lang="cs-CZ" dirty="0"/>
              <a:t>Z. č. 480/2004 Sb., o některých službách informační společnosti</a:t>
            </a:r>
          </a:p>
          <a:p>
            <a:pPr lvl="1"/>
            <a:r>
              <a:rPr lang="cs-CZ" dirty="0"/>
              <a:t>Z. č. 106/1999 Sb., o svobodném přístupu k informacím </a:t>
            </a:r>
          </a:p>
          <a:p>
            <a:pPr lvl="1"/>
            <a:r>
              <a:rPr lang="cs-CZ" dirty="0"/>
              <a:t>Z. č. 181/2014 Sb., o kybernetické bezpečnosti</a:t>
            </a:r>
          </a:p>
          <a:p>
            <a:pPr lvl="1"/>
            <a:r>
              <a:rPr lang="cs-CZ" dirty="0"/>
              <a:t>Z. č. 284/2009 Sb., o platebním styku + předpisy o finančnictví, pojišťovnictví, bankovnictví a obchodování na finančních trzích</a:t>
            </a:r>
          </a:p>
          <a:p>
            <a:pPr lvl="1"/>
            <a:r>
              <a:rPr lang="cs-CZ" dirty="0"/>
              <a:t>Z. č. 280/2009 Sb., daňový řád</a:t>
            </a:r>
          </a:p>
          <a:p>
            <a:pPr lvl="1"/>
            <a:r>
              <a:rPr lang="cs-CZ" dirty="0"/>
              <a:t>Z. č. 256/2013 Sb., katastrální zákon</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LEGISLATIVNÍ RÁMEC ochrany </a:t>
            </a:r>
            <a:r>
              <a:rPr lang="cs-CZ" dirty="0" err="1"/>
              <a:t>oú</a:t>
            </a:r>
            <a:endParaRPr lang="cs-CZ" dirty="0"/>
          </a:p>
        </p:txBody>
      </p:sp>
      <p:sp>
        <p:nvSpPr>
          <p:cNvPr id="7" name="Zástupný symbol pro číslo snímku 6">
            <a:extLst>
              <a:ext uri="{FF2B5EF4-FFF2-40B4-BE49-F238E27FC236}">
                <a16:creationId xmlns:a16="http://schemas.microsoft.com/office/drawing/2014/main" id="{9E172116-F448-6459-31BB-897F62309A33}"/>
              </a:ext>
            </a:extLst>
          </p:cNvPr>
          <p:cNvSpPr>
            <a:spLocks noGrp="1"/>
          </p:cNvSpPr>
          <p:nvPr>
            <p:ph type="sldNum" sz="quarter" idx="12"/>
          </p:nvPr>
        </p:nvSpPr>
        <p:spPr/>
        <p:txBody>
          <a:bodyPr/>
          <a:lstStyle/>
          <a:p>
            <a:fld id="{8A7AA762-EA47-416E-9E23-A6910279B348}" type="slidenum">
              <a:rPr lang="cs-CZ" smtClean="0"/>
              <a:t>20</a:t>
            </a:fld>
            <a:endParaRPr lang="cs-CZ"/>
          </a:p>
        </p:txBody>
      </p:sp>
    </p:spTree>
    <p:extLst>
      <p:ext uri="{BB962C8B-B14F-4D97-AF65-F5344CB8AC3E}">
        <p14:creationId xmlns:p14="http://schemas.microsoft.com/office/powerpoint/2010/main" val="39898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Zákon o zpracování osobních údajů (ZZOÚ)</a:t>
            </a:r>
          </a:p>
          <a:p>
            <a:pPr lvl="1"/>
            <a:r>
              <a:rPr lang="cs-CZ" dirty="0"/>
              <a:t>Účinný od 24. 4. 2019</a:t>
            </a:r>
          </a:p>
          <a:p>
            <a:pPr lvl="1"/>
            <a:r>
              <a:rPr lang="cs-CZ" dirty="0"/>
              <a:t>Provedení GDPR a zčásti implementace směrnice č. 2016/680</a:t>
            </a:r>
          </a:p>
          <a:p>
            <a:pPr lvl="1"/>
            <a:r>
              <a:rPr lang="cs-CZ" dirty="0"/>
              <a:t>Obsah</a:t>
            </a:r>
          </a:p>
          <a:p>
            <a:pPr lvl="2"/>
            <a:r>
              <a:rPr lang="cs-CZ" dirty="0"/>
              <a:t>Zpracování OÚ dle GDPR</a:t>
            </a:r>
          </a:p>
          <a:p>
            <a:pPr lvl="2"/>
            <a:r>
              <a:rPr lang="cs-CZ" dirty="0"/>
              <a:t>Zpracování OÚ v trestněprávních věcech</a:t>
            </a:r>
          </a:p>
          <a:p>
            <a:pPr lvl="2"/>
            <a:r>
              <a:rPr lang="cs-CZ" dirty="0"/>
              <a:t>Zpracování OÚ při zajišťování obrany a bezpečnosti</a:t>
            </a:r>
          </a:p>
          <a:p>
            <a:pPr lvl="2"/>
            <a:r>
              <a:rPr lang="cs-CZ" dirty="0"/>
              <a:t>Postavení a pravomoc ÚOOÚ</a:t>
            </a:r>
          </a:p>
          <a:p>
            <a:pPr lvl="4"/>
            <a:endParaRPr lang="cs-CZ" dirty="0"/>
          </a:p>
          <a:p>
            <a:r>
              <a:rPr lang="cs-CZ" dirty="0"/>
              <a:t>Doprovodný změnový zákon</a:t>
            </a:r>
          </a:p>
          <a:p>
            <a:pPr lvl="1"/>
            <a:r>
              <a:rPr lang="cs-CZ" dirty="0"/>
              <a:t>Navazuje na návrh ZZOÚ a implementuje směrnice č. 2016/680 </a:t>
            </a:r>
            <a:br>
              <a:rPr lang="cs-CZ" dirty="0"/>
            </a:br>
            <a:r>
              <a:rPr lang="cs-CZ" dirty="0"/>
              <a:t>a č. 2016/681</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LEGISLATIVNÍ RÁMEC ochrany </a:t>
            </a:r>
            <a:r>
              <a:rPr lang="cs-CZ" dirty="0" err="1"/>
              <a:t>oú</a:t>
            </a:r>
            <a:endParaRPr lang="cs-CZ" dirty="0"/>
          </a:p>
        </p:txBody>
      </p:sp>
      <p:sp>
        <p:nvSpPr>
          <p:cNvPr id="7" name="Zástupný symbol pro číslo snímku 6">
            <a:extLst>
              <a:ext uri="{FF2B5EF4-FFF2-40B4-BE49-F238E27FC236}">
                <a16:creationId xmlns:a16="http://schemas.microsoft.com/office/drawing/2014/main" id="{7CBC685D-F552-F582-999A-2049D38893D1}"/>
              </a:ext>
            </a:extLst>
          </p:cNvPr>
          <p:cNvSpPr>
            <a:spLocks noGrp="1"/>
          </p:cNvSpPr>
          <p:nvPr>
            <p:ph type="sldNum" sz="quarter" idx="12"/>
          </p:nvPr>
        </p:nvSpPr>
        <p:spPr/>
        <p:txBody>
          <a:bodyPr/>
          <a:lstStyle/>
          <a:p>
            <a:fld id="{8A7AA762-EA47-416E-9E23-A6910279B348}" type="slidenum">
              <a:rPr lang="cs-CZ" smtClean="0"/>
              <a:t>21</a:t>
            </a:fld>
            <a:endParaRPr lang="cs-CZ"/>
          </a:p>
        </p:txBody>
      </p:sp>
    </p:spTree>
    <p:extLst>
      <p:ext uri="{BB962C8B-B14F-4D97-AF65-F5344CB8AC3E}">
        <p14:creationId xmlns:p14="http://schemas.microsoft.com/office/powerpoint/2010/main" val="215811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fontScale="92500" lnSpcReduction="10000"/>
          </a:bodyPr>
          <a:lstStyle/>
          <a:p>
            <a:r>
              <a:rPr lang="cs-CZ" dirty="0"/>
              <a:t>Čl. 1, 2, 3 a 4 GDPR</a:t>
            </a:r>
          </a:p>
          <a:p>
            <a:pPr lvl="4"/>
            <a:endParaRPr lang="cs-CZ" dirty="0"/>
          </a:p>
          <a:p>
            <a:r>
              <a:rPr lang="cs-CZ" dirty="0"/>
              <a:t>Cíle Nařízení</a:t>
            </a:r>
          </a:p>
          <a:p>
            <a:pPr lvl="1"/>
            <a:r>
              <a:rPr lang="cs-CZ" dirty="0"/>
              <a:t>Ochrana OÚ fyzických osob v EU</a:t>
            </a:r>
          </a:p>
          <a:p>
            <a:pPr lvl="1"/>
            <a:r>
              <a:rPr lang="cs-CZ" dirty="0"/>
              <a:t>Volný pohyb OÚ v EU</a:t>
            </a:r>
          </a:p>
          <a:p>
            <a:pPr lvl="4"/>
            <a:endParaRPr lang="cs-CZ" dirty="0"/>
          </a:p>
          <a:p>
            <a:r>
              <a:rPr lang="cs-CZ" dirty="0"/>
              <a:t>Všechny formy zpracování</a:t>
            </a:r>
          </a:p>
          <a:p>
            <a:pPr lvl="1"/>
            <a:r>
              <a:rPr lang="cs-CZ" dirty="0"/>
              <a:t>Zcela/částečně automatizované</a:t>
            </a:r>
          </a:p>
          <a:p>
            <a:pPr lvl="1"/>
            <a:r>
              <a:rPr lang="cs-CZ" dirty="0"/>
              <a:t>Manuální, jsou-li anebo mají-li OÚ být součástí evidence</a:t>
            </a:r>
          </a:p>
          <a:p>
            <a:pPr lvl="4"/>
            <a:endParaRPr lang="cs-CZ" dirty="0"/>
          </a:p>
          <a:p>
            <a:r>
              <a:rPr lang="cs-CZ" dirty="0"/>
              <a:t>Veškeré zpracování OÚ na území EU/EHP, občanů EU a pohyby OÚ v rámci EU/EHP, když:</a:t>
            </a:r>
          </a:p>
          <a:p>
            <a:pPr lvl="1"/>
            <a:r>
              <a:rPr lang="cs-CZ" dirty="0"/>
              <a:t>Správce / zpracovatel OÚ sídlí v zemích EU</a:t>
            </a:r>
          </a:p>
          <a:p>
            <a:pPr lvl="1"/>
            <a:r>
              <a:rPr lang="cs-CZ" dirty="0"/>
              <a:t>Správce / zpracovatel OÚ nesídlí v zemích EU, ale zpracovává data občanů EU za účelem nabídky zboží, služeb anebo za účelem monitoringu jejich chování na území EU</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Místní a věcná působnost </a:t>
            </a:r>
            <a:r>
              <a:rPr lang="cs-CZ" dirty="0" err="1"/>
              <a:t>gdpr</a:t>
            </a:r>
            <a:endParaRPr lang="cs-CZ" dirty="0"/>
          </a:p>
        </p:txBody>
      </p:sp>
      <p:sp>
        <p:nvSpPr>
          <p:cNvPr id="7" name="Zástupný symbol pro číslo snímku 6">
            <a:extLst>
              <a:ext uri="{FF2B5EF4-FFF2-40B4-BE49-F238E27FC236}">
                <a16:creationId xmlns:a16="http://schemas.microsoft.com/office/drawing/2014/main" id="{52AF06A2-E53E-603B-18C5-7CD69C797BF4}"/>
              </a:ext>
            </a:extLst>
          </p:cNvPr>
          <p:cNvSpPr>
            <a:spLocks noGrp="1"/>
          </p:cNvSpPr>
          <p:nvPr>
            <p:ph type="sldNum" sz="quarter" idx="12"/>
          </p:nvPr>
        </p:nvSpPr>
        <p:spPr/>
        <p:txBody>
          <a:bodyPr/>
          <a:lstStyle/>
          <a:p>
            <a:fld id="{8A7AA762-EA47-416E-9E23-A6910279B348}" type="slidenum">
              <a:rPr lang="cs-CZ" smtClean="0"/>
              <a:t>22</a:t>
            </a:fld>
            <a:endParaRPr lang="cs-CZ"/>
          </a:p>
        </p:txBody>
      </p:sp>
    </p:spTree>
    <p:extLst>
      <p:ext uri="{BB962C8B-B14F-4D97-AF65-F5344CB8AC3E}">
        <p14:creationId xmlns:p14="http://schemas.microsoft.com/office/powerpoint/2010/main" val="121381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Effect transition="in" filter="fade">
                                      <p:cBhvr>
                                        <p:cTn id="13" dur="500"/>
                                        <p:tgtEl>
                                          <p:spTgt spid="2">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0" end="10"/>
                                            </p:txEl>
                                          </p:spTgt>
                                        </p:tgtEl>
                                        <p:attrNameLst>
                                          <p:attrName>style.visibility</p:attrName>
                                        </p:attrNameLst>
                                      </p:cBhvr>
                                      <p:to>
                                        <p:strVal val="visible"/>
                                      </p:to>
                                    </p:set>
                                    <p:animEffect transition="in" filter="fade">
                                      <p:cBhvr>
                                        <p:cTn id="18" dur="500"/>
                                        <p:tgtEl>
                                          <p:spTgt spid="2">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animEffect transition="in" filter="fade">
                                      <p:cBhvr>
                                        <p:cTn id="21" dur="500"/>
                                        <p:tgtEl>
                                          <p:spTgt spid="2">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lnSpcReduction="10000"/>
          </a:bodyPr>
          <a:lstStyle/>
          <a:p>
            <a:r>
              <a:rPr lang="cs-CZ" dirty="0"/>
              <a:t>Výluky působnosti GDPR </a:t>
            </a:r>
          </a:p>
          <a:p>
            <a:pPr lvl="1"/>
            <a:r>
              <a:rPr lang="cs-CZ" dirty="0"/>
              <a:t>Právnické osoby × ochrana OÚ zaměstnanců</a:t>
            </a:r>
          </a:p>
          <a:p>
            <a:pPr lvl="1"/>
            <a:r>
              <a:rPr lang="cs-CZ" dirty="0"/>
              <a:t>Zesnulé fyzické osoby a mrtvě narozené děti</a:t>
            </a:r>
          </a:p>
          <a:p>
            <a:pPr lvl="4"/>
            <a:endParaRPr lang="cs-CZ" dirty="0"/>
          </a:p>
          <a:p>
            <a:pPr lvl="1"/>
            <a:r>
              <a:rPr lang="cs-CZ" dirty="0"/>
              <a:t>Manuální zpracování neevidovaných OÚ</a:t>
            </a:r>
          </a:p>
          <a:p>
            <a:pPr lvl="1"/>
            <a:r>
              <a:rPr lang="cs-CZ" dirty="0"/>
              <a:t>Zpracování FO pro výlučně osobní a domácí činnosti</a:t>
            </a:r>
          </a:p>
          <a:p>
            <a:pPr lvl="1"/>
            <a:r>
              <a:rPr lang="cs-CZ" dirty="0"/>
              <a:t>Zpracování OÚ v oblasti ochrany zákonnosti a bezpečnosti</a:t>
            </a:r>
          </a:p>
          <a:p>
            <a:pPr lvl="2"/>
            <a:r>
              <a:rPr lang="cs-CZ" dirty="0"/>
              <a:t>Výkon činností mimo působnost práva EU</a:t>
            </a:r>
          </a:p>
          <a:p>
            <a:pPr lvl="2"/>
            <a:r>
              <a:rPr lang="cs-CZ" dirty="0"/>
              <a:t>Výkon činností v rámci společné zahraniční a bezpečnostní politiky EU</a:t>
            </a:r>
          </a:p>
          <a:p>
            <a:pPr lvl="2"/>
            <a:r>
              <a:rPr lang="cs-CZ" dirty="0"/>
              <a:t>Prevence, vyšetřování, odhalování a stíhání trestné činnosti</a:t>
            </a:r>
          </a:p>
          <a:p>
            <a:pPr lvl="4"/>
            <a:endParaRPr lang="cs-CZ" dirty="0"/>
          </a:p>
          <a:p>
            <a:pPr lvl="1"/>
            <a:r>
              <a:rPr lang="cs-CZ" dirty="0"/>
              <a:t>Anonymní a anonymizované údaje</a:t>
            </a:r>
          </a:p>
          <a:p>
            <a:pPr lvl="1"/>
            <a:r>
              <a:rPr lang="cs-CZ" dirty="0"/>
              <a:t>(Neidentifikující) údaje pro statistické a výzkumné účely</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Místní a věcná působnost </a:t>
            </a:r>
            <a:r>
              <a:rPr lang="cs-CZ" dirty="0" err="1"/>
              <a:t>gdpr</a:t>
            </a:r>
            <a:endParaRPr lang="cs-CZ" dirty="0"/>
          </a:p>
        </p:txBody>
      </p:sp>
      <p:sp>
        <p:nvSpPr>
          <p:cNvPr id="7" name="Zástupný symbol pro číslo snímku 6">
            <a:extLst>
              <a:ext uri="{FF2B5EF4-FFF2-40B4-BE49-F238E27FC236}">
                <a16:creationId xmlns:a16="http://schemas.microsoft.com/office/drawing/2014/main" id="{6F5704E6-2F91-1567-DBCB-CEB9C6E9D669}"/>
              </a:ext>
            </a:extLst>
          </p:cNvPr>
          <p:cNvSpPr>
            <a:spLocks noGrp="1"/>
          </p:cNvSpPr>
          <p:nvPr>
            <p:ph type="sldNum" sz="quarter" idx="12"/>
          </p:nvPr>
        </p:nvSpPr>
        <p:spPr/>
        <p:txBody>
          <a:bodyPr/>
          <a:lstStyle/>
          <a:p>
            <a:fld id="{8A7AA762-EA47-416E-9E23-A6910279B348}" type="slidenum">
              <a:rPr lang="cs-CZ" smtClean="0"/>
              <a:t>23</a:t>
            </a:fld>
            <a:endParaRPr lang="cs-CZ"/>
          </a:p>
        </p:txBody>
      </p:sp>
    </p:spTree>
    <p:extLst>
      <p:ext uri="{BB962C8B-B14F-4D97-AF65-F5344CB8AC3E}">
        <p14:creationId xmlns:p14="http://schemas.microsoft.com/office/powerpoint/2010/main" val="29888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00E8-C2F7-9699-3E3A-F95E64153EEE}"/>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6B5DE9DB-531E-30D2-F014-1960D345E5BC}"/>
              </a:ext>
            </a:extLst>
          </p:cNvPr>
          <p:cNvSpPr>
            <a:spLocks noGrp="1"/>
          </p:cNvSpPr>
          <p:nvPr>
            <p:ph idx="1"/>
          </p:nvPr>
        </p:nvSpPr>
        <p:spPr>
          <a:xfrm>
            <a:off x="609600" y="1695795"/>
            <a:ext cx="10972800" cy="4670181"/>
          </a:xfrm>
        </p:spPr>
        <p:txBody>
          <a:bodyPr numCol="1">
            <a:normAutofit/>
          </a:bodyPr>
          <a:lstStyle/>
          <a:p>
            <a:r>
              <a:rPr lang="cs-CZ" dirty="0"/>
              <a:t>Meritum </a:t>
            </a:r>
          </a:p>
          <a:p>
            <a:pPr lvl="1"/>
            <a:r>
              <a:rPr lang="cs-CZ" dirty="0"/>
              <a:t>Úpravy</a:t>
            </a:r>
          </a:p>
          <a:p>
            <a:pPr lvl="1"/>
            <a:r>
              <a:rPr lang="cs-CZ" dirty="0"/>
              <a:t>Rozhodovací praxe</a:t>
            </a:r>
          </a:p>
          <a:p>
            <a:pPr lvl="1"/>
            <a:r>
              <a:rPr lang="cs-CZ" dirty="0"/>
              <a:t>Judikatury</a:t>
            </a:r>
          </a:p>
          <a:p>
            <a:pPr lvl="4"/>
            <a:endParaRPr lang="cs-CZ" dirty="0"/>
          </a:p>
        </p:txBody>
      </p:sp>
      <p:sp>
        <p:nvSpPr>
          <p:cNvPr id="3" name="Zástupný symbol pro datum 2">
            <a:extLst>
              <a:ext uri="{FF2B5EF4-FFF2-40B4-BE49-F238E27FC236}">
                <a16:creationId xmlns:a16="http://schemas.microsoft.com/office/drawing/2014/main" id="{53D3CD51-0D27-3ACD-81DB-C10766EB1B49}"/>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6619A120-F820-DF2C-4A41-42C04498AEF7}"/>
              </a:ext>
            </a:extLst>
          </p:cNvPr>
          <p:cNvSpPr>
            <a:spLocks noGrp="1"/>
          </p:cNvSpPr>
          <p:nvPr>
            <p:ph type="title"/>
          </p:nvPr>
        </p:nvSpPr>
        <p:spPr/>
        <p:txBody>
          <a:bodyPr>
            <a:noAutofit/>
          </a:bodyPr>
          <a:lstStyle/>
          <a:p>
            <a:r>
              <a:rPr lang="cs-CZ" dirty="0"/>
              <a:t>ZÁKLADNÍ POJMY GDPR</a:t>
            </a:r>
          </a:p>
        </p:txBody>
      </p:sp>
      <p:sp>
        <p:nvSpPr>
          <p:cNvPr id="4" name="Zástupný symbol pro zápatí 3">
            <a:extLst>
              <a:ext uri="{FF2B5EF4-FFF2-40B4-BE49-F238E27FC236}">
                <a16:creationId xmlns:a16="http://schemas.microsoft.com/office/drawing/2014/main" id="{4630BDA3-E895-2603-09D7-66845BDAE71D}"/>
              </a:ext>
            </a:extLst>
          </p:cNvPr>
          <p:cNvSpPr>
            <a:spLocks noGrp="1"/>
          </p:cNvSpPr>
          <p:nvPr>
            <p:ph type="ftr" sz="quarter" idx="11"/>
          </p:nvPr>
        </p:nvSpPr>
        <p:spPr/>
        <p:txBody>
          <a:bodyPr/>
          <a:lstStyle/>
          <a:p>
            <a:r>
              <a:rPr lang="en-US"/>
              <a:t>Česká advokátní komora | Jindřich Kalíšek</a:t>
            </a:r>
            <a:endParaRPr lang="cs-CZ"/>
          </a:p>
        </p:txBody>
      </p:sp>
      <p:sp>
        <p:nvSpPr>
          <p:cNvPr id="20" name="Obdélník: se zakulacenými rohy 19">
            <a:extLst>
              <a:ext uri="{FF2B5EF4-FFF2-40B4-BE49-F238E27FC236}">
                <a16:creationId xmlns:a16="http://schemas.microsoft.com/office/drawing/2014/main" id="{C71063B6-02EA-7C30-4321-355DA2A98FB5}"/>
              </a:ext>
            </a:extLst>
          </p:cNvPr>
          <p:cNvSpPr/>
          <p:nvPr/>
        </p:nvSpPr>
        <p:spPr>
          <a:xfrm>
            <a:off x="6013145" y="1764796"/>
            <a:ext cx="2700000" cy="1054953"/>
          </a:xfrm>
          <a:prstGeom prst="roundRect">
            <a:avLst>
              <a:gd name="adj" fmla="val 7243"/>
            </a:avLst>
          </a:prstGeom>
          <a:solidFill>
            <a:schemeClr val="tx2"/>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2000" b="1" dirty="0">
              <a:solidFill>
                <a:schemeClr val="bg1">
                  <a:lumMod val="95000"/>
                </a:schemeClr>
              </a:solidFill>
              <a:latin typeface="Inria Sans" pitchFamily="2" charset="-18"/>
            </a:endParaRPr>
          </a:p>
          <a:p>
            <a:pPr algn="ctr" defTabSz="342900"/>
            <a:r>
              <a:rPr lang="cs-CZ" sz="2000" b="1" dirty="0">
                <a:solidFill>
                  <a:schemeClr val="bg1">
                    <a:lumMod val="95000"/>
                  </a:schemeClr>
                </a:solidFill>
                <a:latin typeface="Inria Sans" pitchFamily="2" charset="-18"/>
              </a:rPr>
              <a:t>OSOBNÍ ÚDAJ</a:t>
            </a:r>
          </a:p>
          <a:p>
            <a:pPr algn="ctr" defTabSz="342900"/>
            <a:endParaRPr lang="cs-CZ" sz="2000" b="1" dirty="0">
              <a:solidFill>
                <a:schemeClr val="bg1">
                  <a:lumMod val="95000"/>
                </a:schemeClr>
              </a:solidFill>
              <a:latin typeface="Inria Sans" pitchFamily="2" charset="-18"/>
            </a:endParaRPr>
          </a:p>
        </p:txBody>
      </p:sp>
      <p:sp>
        <p:nvSpPr>
          <p:cNvPr id="8" name="Obdélník: se zakulacenými rohy 7">
            <a:extLst>
              <a:ext uri="{FF2B5EF4-FFF2-40B4-BE49-F238E27FC236}">
                <a16:creationId xmlns:a16="http://schemas.microsoft.com/office/drawing/2014/main" id="{506AFCDB-739C-DBFA-0068-DC5C54111D8B}"/>
              </a:ext>
            </a:extLst>
          </p:cNvPr>
          <p:cNvSpPr/>
          <p:nvPr/>
        </p:nvSpPr>
        <p:spPr>
          <a:xfrm>
            <a:off x="8882400" y="1764797"/>
            <a:ext cx="2700000" cy="1054953"/>
          </a:xfrm>
          <a:prstGeom prst="roundRect">
            <a:avLst>
              <a:gd name="adj" fmla="val 7243"/>
            </a:avLst>
          </a:prstGeom>
          <a:solidFill>
            <a:srgbClr val="BFBFBF"/>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1000" b="1" dirty="0">
              <a:solidFill>
                <a:schemeClr val="tx2"/>
              </a:solidFill>
              <a:latin typeface="Inria Sans" pitchFamily="2" charset="-18"/>
            </a:endParaRPr>
          </a:p>
          <a:p>
            <a:pPr algn="ctr" defTabSz="342900"/>
            <a:r>
              <a:rPr lang="cs-CZ" sz="2000" b="1" dirty="0">
                <a:solidFill>
                  <a:schemeClr val="tx2"/>
                </a:solidFill>
                <a:latin typeface="Inria Sans" pitchFamily="2" charset="-18"/>
              </a:rPr>
              <a:t>ZVLÁŠTNÍ KATEGORIE OSOBNÍCH ÚDAJŮ</a:t>
            </a:r>
          </a:p>
          <a:p>
            <a:pPr algn="ctr" defTabSz="342900"/>
            <a:endParaRPr lang="cs-CZ" sz="1000" b="1" dirty="0">
              <a:solidFill>
                <a:schemeClr val="tx2"/>
              </a:solidFill>
              <a:latin typeface="Inria Sans" pitchFamily="2" charset="-18"/>
            </a:endParaRPr>
          </a:p>
        </p:txBody>
      </p:sp>
      <p:sp>
        <p:nvSpPr>
          <p:cNvPr id="9" name="Obdélník: se zakulacenými rohy 8">
            <a:extLst>
              <a:ext uri="{FF2B5EF4-FFF2-40B4-BE49-F238E27FC236}">
                <a16:creationId xmlns:a16="http://schemas.microsoft.com/office/drawing/2014/main" id="{6C520D8C-2DDA-2238-51D2-5FE95CF460CE}"/>
              </a:ext>
            </a:extLst>
          </p:cNvPr>
          <p:cNvSpPr/>
          <p:nvPr/>
        </p:nvSpPr>
        <p:spPr>
          <a:xfrm>
            <a:off x="6013145" y="2989501"/>
            <a:ext cx="2700000" cy="1054953"/>
          </a:xfrm>
          <a:prstGeom prst="roundRect">
            <a:avLst>
              <a:gd name="adj" fmla="val 7243"/>
            </a:avLst>
          </a:prstGeom>
          <a:solidFill>
            <a:srgbClr val="9FD736"/>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2000" b="1" dirty="0">
              <a:solidFill>
                <a:schemeClr val="tx2"/>
              </a:solidFill>
              <a:latin typeface="Inria Sans" pitchFamily="2" charset="-18"/>
            </a:endParaRPr>
          </a:p>
          <a:p>
            <a:pPr algn="ctr" defTabSz="342900"/>
            <a:r>
              <a:rPr lang="cs-CZ" sz="2000" b="1" dirty="0">
                <a:solidFill>
                  <a:schemeClr val="tx2"/>
                </a:solidFill>
                <a:latin typeface="Inria Sans" pitchFamily="2" charset="-18"/>
              </a:rPr>
              <a:t>SPRÁVCE</a:t>
            </a:r>
          </a:p>
          <a:p>
            <a:pPr algn="ctr" defTabSz="342900"/>
            <a:endParaRPr lang="cs-CZ" sz="2000" b="1" dirty="0">
              <a:solidFill>
                <a:schemeClr val="tx2"/>
              </a:solidFill>
              <a:latin typeface="Inria Sans" pitchFamily="2" charset="-18"/>
            </a:endParaRPr>
          </a:p>
        </p:txBody>
      </p:sp>
      <p:sp>
        <p:nvSpPr>
          <p:cNvPr id="10" name="Obdélník: se zakulacenými rohy 9">
            <a:extLst>
              <a:ext uri="{FF2B5EF4-FFF2-40B4-BE49-F238E27FC236}">
                <a16:creationId xmlns:a16="http://schemas.microsoft.com/office/drawing/2014/main" id="{7D82A32C-BC74-A5EE-124B-8565843F6A60}"/>
              </a:ext>
            </a:extLst>
          </p:cNvPr>
          <p:cNvSpPr/>
          <p:nvPr/>
        </p:nvSpPr>
        <p:spPr>
          <a:xfrm>
            <a:off x="8882400" y="2989501"/>
            <a:ext cx="2700000" cy="1054953"/>
          </a:xfrm>
          <a:prstGeom prst="roundRect">
            <a:avLst>
              <a:gd name="adj" fmla="val 7243"/>
            </a:avLst>
          </a:prstGeom>
          <a:solidFill>
            <a:srgbClr val="BFBFBF"/>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2000" b="1" dirty="0">
              <a:solidFill>
                <a:schemeClr val="tx2"/>
              </a:solidFill>
              <a:latin typeface="Inria Sans" pitchFamily="2" charset="-18"/>
            </a:endParaRPr>
          </a:p>
          <a:p>
            <a:pPr algn="ctr" defTabSz="342900"/>
            <a:r>
              <a:rPr lang="cs-CZ" sz="2000" b="1" dirty="0">
                <a:solidFill>
                  <a:schemeClr val="tx2"/>
                </a:solidFill>
                <a:latin typeface="Inria Sans" pitchFamily="2" charset="-18"/>
              </a:rPr>
              <a:t>ZPRACOVATEL</a:t>
            </a:r>
          </a:p>
          <a:p>
            <a:pPr algn="ctr" defTabSz="342900"/>
            <a:endParaRPr lang="cs-CZ" sz="2000" b="1" dirty="0">
              <a:solidFill>
                <a:schemeClr val="tx2"/>
              </a:solidFill>
              <a:latin typeface="Inria Sans" pitchFamily="2" charset="-18"/>
            </a:endParaRPr>
          </a:p>
        </p:txBody>
      </p:sp>
      <p:sp>
        <p:nvSpPr>
          <p:cNvPr id="11" name="Obdélník: se zakulacenými rohy 10">
            <a:extLst>
              <a:ext uri="{FF2B5EF4-FFF2-40B4-BE49-F238E27FC236}">
                <a16:creationId xmlns:a16="http://schemas.microsoft.com/office/drawing/2014/main" id="{8C578408-123E-EBA0-B8D4-2097084FBBD0}"/>
              </a:ext>
            </a:extLst>
          </p:cNvPr>
          <p:cNvSpPr/>
          <p:nvPr/>
        </p:nvSpPr>
        <p:spPr>
          <a:xfrm>
            <a:off x="6013145" y="4210074"/>
            <a:ext cx="2700000" cy="1054953"/>
          </a:xfrm>
          <a:prstGeom prst="roundRect">
            <a:avLst>
              <a:gd name="adj" fmla="val 7243"/>
            </a:avLst>
          </a:prstGeom>
          <a:solidFill>
            <a:srgbClr val="1EA0DA"/>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1000" b="1" dirty="0">
              <a:solidFill>
                <a:schemeClr val="bg1">
                  <a:lumMod val="95000"/>
                </a:schemeClr>
              </a:solidFill>
              <a:latin typeface="Inria Sans" pitchFamily="2" charset="-18"/>
            </a:endParaRPr>
          </a:p>
          <a:p>
            <a:pPr algn="ctr" defTabSz="342900"/>
            <a:r>
              <a:rPr lang="cs-CZ" sz="2000" b="1" dirty="0">
                <a:solidFill>
                  <a:schemeClr val="bg1">
                    <a:lumMod val="95000"/>
                  </a:schemeClr>
                </a:solidFill>
                <a:latin typeface="Inria Sans" pitchFamily="2" charset="-18"/>
              </a:rPr>
              <a:t>ZPRACOVÁNÍ OSOBNÍCH ÚDAJŮ</a:t>
            </a:r>
          </a:p>
          <a:p>
            <a:pPr algn="ctr" defTabSz="342900"/>
            <a:endParaRPr lang="cs-CZ" sz="1000" b="1" dirty="0">
              <a:solidFill>
                <a:schemeClr val="bg1">
                  <a:lumMod val="95000"/>
                </a:schemeClr>
              </a:solidFill>
              <a:latin typeface="Inria Sans" pitchFamily="2" charset="-18"/>
            </a:endParaRPr>
          </a:p>
        </p:txBody>
      </p:sp>
      <p:sp>
        <p:nvSpPr>
          <p:cNvPr id="12" name="Obdélník: se zakulacenými rohy 11">
            <a:extLst>
              <a:ext uri="{FF2B5EF4-FFF2-40B4-BE49-F238E27FC236}">
                <a16:creationId xmlns:a16="http://schemas.microsoft.com/office/drawing/2014/main" id="{7A1DF1FB-36BA-6EF3-0EF3-62B78D4505F6}"/>
              </a:ext>
            </a:extLst>
          </p:cNvPr>
          <p:cNvSpPr/>
          <p:nvPr/>
        </p:nvSpPr>
        <p:spPr>
          <a:xfrm>
            <a:off x="8882400" y="4210074"/>
            <a:ext cx="2700000" cy="1054953"/>
          </a:xfrm>
          <a:prstGeom prst="roundRect">
            <a:avLst>
              <a:gd name="adj" fmla="val 7243"/>
            </a:avLst>
          </a:prstGeom>
          <a:solidFill>
            <a:srgbClr val="9FD736"/>
          </a:solidFill>
          <a:effectLst>
            <a:outerShdw blurRad="50800" dist="38100" dir="2700000" algn="tl" rotWithShape="0">
              <a:prstClr val="black">
                <a:alpha val="40000"/>
              </a:prstClr>
            </a:outerShdw>
          </a:effectLst>
        </p:spPr>
        <p:txBody>
          <a:bodyPr wrap="square" rtlCol="0" anchor="ctr">
            <a:spAutoFit/>
          </a:bodyPr>
          <a:lstStyle/>
          <a:p>
            <a:pPr algn="ctr" defTabSz="342900"/>
            <a:endParaRPr lang="cs-CZ" sz="1000" b="1" dirty="0">
              <a:solidFill>
                <a:schemeClr val="tx2"/>
              </a:solidFill>
              <a:latin typeface="Inria Sans" pitchFamily="2" charset="-18"/>
            </a:endParaRPr>
          </a:p>
          <a:p>
            <a:pPr algn="ctr" defTabSz="342900"/>
            <a:r>
              <a:rPr lang="cs-CZ" sz="2000" b="1" dirty="0">
                <a:solidFill>
                  <a:schemeClr val="tx2"/>
                </a:solidFill>
                <a:latin typeface="Inria Sans" pitchFamily="2" charset="-18"/>
              </a:rPr>
              <a:t>PRÁVNÍ TITUL ZPRACOVÁNÍ</a:t>
            </a:r>
          </a:p>
          <a:p>
            <a:pPr algn="ctr" defTabSz="342900"/>
            <a:endParaRPr lang="cs-CZ" sz="1000" b="1" dirty="0">
              <a:solidFill>
                <a:schemeClr val="tx2"/>
              </a:solidFill>
              <a:latin typeface="Inria Sans" pitchFamily="2" charset="-18"/>
            </a:endParaRPr>
          </a:p>
        </p:txBody>
      </p:sp>
      <p:sp>
        <p:nvSpPr>
          <p:cNvPr id="7" name="Zástupný symbol pro číslo snímku 6">
            <a:extLst>
              <a:ext uri="{FF2B5EF4-FFF2-40B4-BE49-F238E27FC236}">
                <a16:creationId xmlns:a16="http://schemas.microsoft.com/office/drawing/2014/main" id="{78DF6D48-0F67-7C6C-B10C-39E387756338}"/>
              </a:ext>
            </a:extLst>
          </p:cNvPr>
          <p:cNvSpPr>
            <a:spLocks noGrp="1"/>
          </p:cNvSpPr>
          <p:nvPr>
            <p:ph type="sldNum" sz="quarter" idx="12"/>
          </p:nvPr>
        </p:nvSpPr>
        <p:spPr/>
        <p:txBody>
          <a:bodyPr/>
          <a:lstStyle/>
          <a:p>
            <a:fld id="{8A7AA762-EA47-416E-9E23-A6910279B348}" type="slidenum">
              <a:rPr lang="cs-CZ" smtClean="0"/>
              <a:t>24</a:t>
            </a:fld>
            <a:endParaRPr lang="cs-CZ"/>
          </a:p>
        </p:txBody>
      </p:sp>
    </p:spTree>
    <p:extLst>
      <p:ext uri="{BB962C8B-B14F-4D97-AF65-F5344CB8AC3E}">
        <p14:creationId xmlns:p14="http://schemas.microsoft.com/office/powerpoint/2010/main" val="13246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85000" lnSpcReduction="10000"/>
          </a:bodyPr>
          <a:lstStyle/>
          <a:p>
            <a:r>
              <a:rPr lang="cs-CZ" dirty="0"/>
              <a:t>Čl. 2, 4 a 9 GDPR</a:t>
            </a:r>
          </a:p>
          <a:p>
            <a:pPr lvl="4"/>
            <a:endParaRPr lang="cs-CZ" dirty="0"/>
          </a:p>
          <a:p>
            <a:r>
              <a:rPr lang="cs-CZ" dirty="0"/>
              <a:t>Osobní údaje (OÚ) a identifikátory</a:t>
            </a:r>
          </a:p>
          <a:p>
            <a:pPr lvl="1"/>
            <a:r>
              <a:rPr lang="cs-CZ" i="1" dirty="0">
                <a:solidFill>
                  <a:schemeClr val="accent1"/>
                </a:solidFill>
              </a:rPr>
              <a:t>Veškeré informace o identifikované nebo identifikovatelné fyzické osobě</a:t>
            </a:r>
            <a:endParaRPr lang="cs-CZ" dirty="0"/>
          </a:p>
          <a:p>
            <a:pPr lvl="1"/>
            <a:r>
              <a:rPr lang="cs-CZ" dirty="0"/>
              <a:t>Subjekt údajů </a:t>
            </a:r>
            <a:r>
              <a:rPr lang="cs-CZ" dirty="0">
                <a:solidFill>
                  <a:schemeClr val="tx2"/>
                </a:solidFill>
              </a:rPr>
              <a:t>×</a:t>
            </a:r>
            <a:r>
              <a:rPr lang="cs-CZ" dirty="0"/>
              <a:t> identifikovatelná osoba</a:t>
            </a:r>
          </a:p>
          <a:p>
            <a:pPr lvl="1"/>
            <a:r>
              <a:rPr lang="cs-CZ" dirty="0"/>
              <a:t>Identifikátory </a:t>
            </a:r>
            <a:r>
              <a:rPr lang="cs-CZ" dirty="0">
                <a:solidFill>
                  <a:schemeClr val="tx2"/>
                </a:solidFill>
                <a:sym typeface="Wingdings" panose="05000000000000000000" pitchFamily="2" charset="2"/>
              </a:rPr>
              <a:t></a:t>
            </a:r>
            <a:r>
              <a:rPr lang="cs-CZ" dirty="0"/>
              <a:t> </a:t>
            </a:r>
            <a:r>
              <a:rPr lang="cs-CZ" i="1" dirty="0">
                <a:solidFill>
                  <a:schemeClr val="accent1"/>
                </a:solidFill>
              </a:rPr>
              <a:t>jméno, identifikační číslo, lokační údaje, síťový identifikátor anebo jeden či více zvláštních prvků fyzické, fyziologické, genetické, psychické, ekonomické, kulturní nebo společenské identity této fyzické osoby</a:t>
            </a:r>
            <a:r>
              <a:rPr lang="cs-CZ" dirty="0"/>
              <a:t> </a:t>
            </a:r>
          </a:p>
          <a:p>
            <a:pPr lvl="4"/>
            <a:endParaRPr lang="cs-CZ" dirty="0"/>
          </a:p>
          <a:p>
            <a:r>
              <a:rPr lang="pl-PL" dirty="0"/>
              <a:t>Stanovisko WP29 č. 4/2007 k pojmu osobní údaje</a:t>
            </a:r>
            <a:endParaRPr lang="cs-CZ" dirty="0"/>
          </a:p>
          <a:p>
            <a:pPr lvl="1"/>
            <a:r>
              <a:rPr lang="cs-CZ" i="1" dirty="0"/>
              <a:t>Obecně lze fyzickou osobu považovat za „identifikovanou“, jestliže je ve skupině osob „odlišena“ ode všech ostatních příslušníků této skupiny. V souladu s tím je fyzická osoba „identifikovatelná“, jestliže je možné ji identifikovat (přípona „-</a:t>
            </a:r>
            <a:r>
              <a:rPr lang="cs-CZ" i="1" dirty="0" err="1"/>
              <a:t>elná</a:t>
            </a:r>
            <a:r>
              <a:rPr lang="cs-CZ" i="1" dirty="0"/>
              <a:t>“ vyjadřuje možnost), ačkoli dosud identifikována nebyla. </a:t>
            </a:r>
          </a:p>
          <a:p>
            <a:pPr lvl="1"/>
            <a:r>
              <a:rPr lang="cs-CZ" i="1" dirty="0"/>
              <a:t>Identifikace se obvykle provádí pomocí určitých zvláštních informací, které můžeme nazývat „identifikátory“ a které mají zvláště výsadní a těsný vztah ke konkrétnímu jednotlivci. Patří k nim vnější znaky vzhledu dané osoby, jako je výška, barva vlasů, oblečení atd., nebo vlastnosti osoby, které nejsou bezprostředně vnímatelné, jako je její povolání, funkce, jméno atd.</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Osobní údaje podle </a:t>
            </a:r>
            <a:r>
              <a:rPr lang="cs-CZ" dirty="0" err="1"/>
              <a:t>gdpr</a:t>
            </a:r>
            <a:endParaRPr lang="cs-CZ" dirty="0"/>
          </a:p>
        </p:txBody>
      </p:sp>
      <p:sp>
        <p:nvSpPr>
          <p:cNvPr id="7" name="Zástupný symbol pro číslo snímku 6">
            <a:extLst>
              <a:ext uri="{FF2B5EF4-FFF2-40B4-BE49-F238E27FC236}">
                <a16:creationId xmlns:a16="http://schemas.microsoft.com/office/drawing/2014/main" id="{8923C6C5-DBAD-92D7-73C3-BAF46447D6A9}"/>
              </a:ext>
            </a:extLst>
          </p:cNvPr>
          <p:cNvSpPr>
            <a:spLocks noGrp="1"/>
          </p:cNvSpPr>
          <p:nvPr>
            <p:ph type="sldNum" sz="quarter" idx="12"/>
          </p:nvPr>
        </p:nvSpPr>
        <p:spPr/>
        <p:txBody>
          <a:bodyPr/>
          <a:lstStyle/>
          <a:p>
            <a:fld id="{8A7AA762-EA47-416E-9E23-A6910279B348}" type="slidenum">
              <a:rPr lang="cs-CZ" smtClean="0"/>
              <a:t>25</a:t>
            </a:fld>
            <a:endParaRPr lang="cs-CZ"/>
          </a:p>
        </p:txBody>
      </p:sp>
    </p:spTree>
    <p:extLst>
      <p:ext uri="{BB962C8B-B14F-4D97-AF65-F5344CB8AC3E}">
        <p14:creationId xmlns:p14="http://schemas.microsoft.com/office/powerpoint/2010/main" val="5452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fade">
                                      <p:cBhvr>
                                        <p:cTn id="10" dur="500"/>
                                        <p:tgtEl>
                                          <p:spTgt spid="2">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fade">
                                      <p:cBhvr>
                                        <p:cTn id="1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a:bodyPr>
          <a:lstStyle/>
          <a:p>
            <a:r>
              <a:rPr lang="cs-CZ" dirty="0"/>
              <a:t>Zákonodárce předpokládá široké pojetí pojmu osobní údaj </a:t>
            </a:r>
            <a:r>
              <a:rPr lang="cs-CZ" dirty="0">
                <a:solidFill>
                  <a:srgbClr val="1EA0DA"/>
                </a:solidFill>
                <a:sym typeface="Wingdings" panose="05000000000000000000" pitchFamily="2" charset="2"/>
              </a:rPr>
              <a:t></a:t>
            </a:r>
            <a:r>
              <a:rPr lang="cs-CZ" dirty="0">
                <a:solidFill>
                  <a:srgbClr val="1EA0DA"/>
                </a:solidFill>
              </a:rPr>
              <a:t> „veškeré“</a:t>
            </a:r>
            <a:endParaRPr lang="cs-CZ" dirty="0"/>
          </a:p>
          <a:p>
            <a:pPr lvl="4"/>
            <a:endParaRPr lang="cs-CZ" dirty="0"/>
          </a:p>
          <a:p>
            <a:r>
              <a:rPr lang="cs-CZ" dirty="0"/>
              <a:t>Použití výrazu „veškeré informace“ v definici pojmu „osobní údaje“ uvedené v tomto ustanovení odráží </a:t>
            </a:r>
            <a:r>
              <a:rPr lang="cs-CZ" dirty="0">
                <a:solidFill>
                  <a:srgbClr val="1EA0DA"/>
                </a:solidFill>
              </a:rPr>
              <a:t>cíl unijního normotvůrce přiznat tomuto pojmu široký význam, který potenciálně zahrnuje všechny druhy informací, a to jak objektivní, tak subjektivní ve formě názoru nebo hodnocení pod podmínkou, že jsou „o“ dotčené osobě </a:t>
            </a:r>
            <a:r>
              <a:rPr lang="cs-CZ" dirty="0"/>
              <a:t>(SDEU C434/16, Peter Nowak)</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Osobní údaje podle </a:t>
            </a:r>
            <a:r>
              <a:rPr lang="cs-CZ" dirty="0" err="1"/>
              <a:t>gdpr</a:t>
            </a:r>
            <a:endParaRPr lang="cs-CZ" dirty="0"/>
          </a:p>
        </p:txBody>
      </p:sp>
      <p:sp>
        <p:nvSpPr>
          <p:cNvPr id="7" name="Zástupný symbol pro číslo snímku 6">
            <a:extLst>
              <a:ext uri="{FF2B5EF4-FFF2-40B4-BE49-F238E27FC236}">
                <a16:creationId xmlns:a16="http://schemas.microsoft.com/office/drawing/2014/main" id="{918555A2-25C2-188B-8DFB-5EEA1DEBF6E0}"/>
              </a:ext>
            </a:extLst>
          </p:cNvPr>
          <p:cNvSpPr>
            <a:spLocks noGrp="1"/>
          </p:cNvSpPr>
          <p:nvPr>
            <p:ph type="sldNum" sz="quarter" idx="12"/>
          </p:nvPr>
        </p:nvSpPr>
        <p:spPr/>
        <p:txBody>
          <a:bodyPr/>
          <a:lstStyle/>
          <a:p>
            <a:fld id="{8A7AA762-EA47-416E-9E23-A6910279B348}" type="slidenum">
              <a:rPr lang="cs-CZ" smtClean="0"/>
              <a:t>26</a:t>
            </a:fld>
            <a:endParaRPr lang="cs-CZ"/>
          </a:p>
        </p:txBody>
      </p:sp>
    </p:spTree>
    <p:extLst>
      <p:ext uri="{BB962C8B-B14F-4D97-AF65-F5344CB8AC3E}">
        <p14:creationId xmlns:p14="http://schemas.microsoft.com/office/powerpoint/2010/main" val="7316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7C14E-34C8-1A63-D9D2-9E4E6EBFBC87}"/>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D94D744-9E86-B922-63BC-DD03D27E7738}"/>
              </a:ext>
            </a:extLst>
          </p:cNvPr>
          <p:cNvSpPr>
            <a:spLocks noGrp="1"/>
          </p:cNvSpPr>
          <p:nvPr>
            <p:ph idx="1"/>
          </p:nvPr>
        </p:nvSpPr>
        <p:spPr>
          <a:xfrm>
            <a:off x="609600" y="1695796"/>
            <a:ext cx="6414655" cy="4670180"/>
          </a:xfrm>
        </p:spPr>
        <p:txBody>
          <a:bodyPr>
            <a:normAutofit fontScale="92500" lnSpcReduction="20000"/>
          </a:bodyPr>
          <a:lstStyle/>
          <a:p>
            <a:pPr lvl="0"/>
            <a:r>
              <a:rPr lang="cs-CZ" dirty="0"/>
              <a:t>Dva návrhy „zjednodušujících“ regulací</a:t>
            </a:r>
          </a:p>
          <a:p>
            <a:pPr lvl="1"/>
            <a:r>
              <a:rPr lang="cs-CZ" dirty="0">
                <a:solidFill>
                  <a:srgbClr val="1EA0DA"/>
                </a:solidFill>
                <a:hlinkClick r:id="rId2">
                  <a:extLst>
                    <a:ext uri="{A12FA001-AC4F-418D-AE19-62706E023703}">
                      <ahyp:hlinkClr xmlns:ahyp="http://schemas.microsoft.com/office/drawing/2018/hyperlinkcolor" val="tx"/>
                    </a:ext>
                  </a:extLst>
                </a:hlinkClick>
              </a:rPr>
              <a:t>Digital Omnibus</a:t>
            </a:r>
            <a:r>
              <a:rPr lang="cs-CZ" dirty="0"/>
              <a:t> – Souhrnný balíček pro digitální oblast</a:t>
            </a:r>
          </a:p>
          <a:p>
            <a:pPr lvl="1"/>
            <a:r>
              <a:rPr lang="cs-CZ" dirty="0">
                <a:solidFill>
                  <a:srgbClr val="1EA0DA"/>
                </a:solidFill>
                <a:hlinkClick r:id="rId3">
                  <a:extLst>
                    <a:ext uri="{A12FA001-AC4F-418D-AE19-62706E023703}">
                      <ahyp:hlinkClr xmlns:ahyp="http://schemas.microsoft.com/office/drawing/2018/hyperlinkcolor" val="tx"/>
                    </a:ext>
                  </a:extLst>
                </a:hlinkClick>
              </a:rPr>
              <a:t>Digital Omnibus on AI</a:t>
            </a:r>
            <a:r>
              <a:rPr lang="cs-CZ" dirty="0">
                <a:solidFill>
                  <a:srgbClr val="CC506F"/>
                </a:solidFill>
              </a:rPr>
              <a:t> </a:t>
            </a:r>
            <a:r>
              <a:rPr lang="cs-CZ" dirty="0"/>
              <a:t>– Souhrnný balíček pro digitální oblast týkající se umělé inteligence</a:t>
            </a:r>
          </a:p>
          <a:p>
            <a:pPr lvl="4"/>
            <a:endParaRPr lang="cs-CZ" dirty="0"/>
          </a:p>
          <a:p>
            <a:r>
              <a:rPr lang="cs-CZ" dirty="0"/>
              <a:t>Změna definice osobního údaje?</a:t>
            </a:r>
          </a:p>
          <a:p>
            <a:pPr lvl="1"/>
            <a:r>
              <a:rPr lang="cs-CZ" dirty="0"/>
              <a:t>Patrně nejkontroverznější a nejzásadnější změna DO</a:t>
            </a:r>
          </a:p>
          <a:p>
            <a:pPr lvl="1"/>
            <a:r>
              <a:rPr lang="cs-CZ" dirty="0">
                <a:solidFill>
                  <a:srgbClr val="1EA0DA"/>
                </a:solidFill>
              </a:rPr>
              <a:t>Původní stav:</a:t>
            </a:r>
            <a:r>
              <a:rPr lang="cs-CZ" dirty="0"/>
              <a:t> Objektivní definice osobního údaje </a:t>
            </a:r>
            <a:r>
              <a:rPr lang="cs-CZ" b="1" dirty="0">
                <a:solidFill>
                  <a:srgbClr val="1EA0DA"/>
                </a:solidFill>
              </a:rPr>
              <a:t>→</a:t>
            </a:r>
            <a:r>
              <a:rPr lang="cs-CZ" dirty="0"/>
              <a:t> při posuzování identifikovatelnosti se zohledňují veškeré prostředky, které může správce nebo jiná osoba rozumně použít k identifikaci, např. čas a náklady (SDEU C582/14 </a:t>
            </a:r>
            <a:r>
              <a:rPr lang="cs-CZ" dirty="0" err="1"/>
              <a:t>Breyer</a:t>
            </a:r>
            <a:r>
              <a:rPr lang="cs-CZ" dirty="0"/>
              <a:t>)</a:t>
            </a:r>
          </a:p>
          <a:p>
            <a:pPr lvl="1"/>
            <a:r>
              <a:rPr lang="cs-CZ" dirty="0">
                <a:solidFill>
                  <a:srgbClr val="1EA0DA"/>
                </a:solidFill>
              </a:rPr>
              <a:t>Budoucí stav:</a:t>
            </a:r>
            <a:r>
              <a:rPr lang="cs-CZ" dirty="0"/>
              <a:t> Přechod k relativnímu (subjektivnímu) posuzování identifikovatelnosti </a:t>
            </a:r>
            <a:r>
              <a:rPr lang="cs-CZ" b="1" dirty="0">
                <a:solidFill>
                  <a:srgbClr val="1EA0DA"/>
                </a:solidFill>
              </a:rPr>
              <a:t>→</a:t>
            </a:r>
            <a:r>
              <a:rPr lang="cs-CZ" dirty="0"/>
              <a:t> Údaj není osobní, pokud správce nemá „rozumně pravděpodobně“ prostředky k identifikaci osoby </a:t>
            </a:r>
            <a:br>
              <a:rPr lang="cs-CZ" dirty="0"/>
            </a:br>
            <a:r>
              <a:rPr lang="cs-CZ" dirty="0"/>
              <a:t>(SDEU C-413/23 SRB, NSS ČR 1 As 183/2023-62)</a:t>
            </a:r>
          </a:p>
        </p:txBody>
      </p:sp>
      <p:sp>
        <p:nvSpPr>
          <p:cNvPr id="3" name="Zástupný symbol pro datum 2">
            <a:extLst>
              <a:ext uri="{FF2B5EF4-FFF2-40B4-BE49-F238E27FC236}">
                <a16:creationId xmlns:a16="http://schemas.microsoft.com/office/drawing/2014/main" id="{636C2DF1-0E1A-4C54-8717-587648AB0CC0}"/>
              </a:ext>
            </a:extLst>
          </p:cNvPr>
          <p:cNvSpPr>
            <a:spLocks noGrp="1"/>
          </p:cNvSpPr>
          <p:nvPr>
            <p:ph type="dt" sz="half" idx="10"/>
          </p:nvPr>
        </p:nvSpPr>
        <p:spPr/>
        <p:txBody>
          <a:bodyPr/>
          <a:lstStyle/>
          <a:p>
            <a:r>
              <a:rPr lang="cs-CZ"/>
              <a:t>24. 3. 2026</a:t>
            </a:r>
          </a:p>
        </p:txBody>
      </p:sp>
      <p:sp>
        <p:nvSpPr>
          <p:cNvPr id="6" name="Nadpis 5">
            <a:extLst>
              <a:ext uri="{FF2B5EF4-FFF2-40B4-BE49-F238E27FC236}">
                <a16:creationId xmlns:a16="http://schemas.microsoft.com/office/drawing/2014/main" id="{E3DEBA71-86FE-F709-1F7D-D79825770722}"/>
              </a:ext>
            </a:extLst>
          </p:cNvPr>
          <p:cNvSpPr>
            <a:spLocks noGrp="1"/>
          </p:cNvSpPr>
          <p:nvPr>
            <p:ph type="title"/>
          </p:nvPr>
        </p:nvSpPr>
        <p:spPr/>
        <p:txBody>
          <a:bodyPr/>
          <a:lstStyle/>
          <a:p>
            <a:r>
              <a:rPr lang="cs-CZ" dirty="0"/>
              <a:t>Omnibus </a:t>
            </a:r>
            <a:r>
              <a:rPr lang="cs-CZ" dirty="0" err="1"/>
              <a:t>omnipotens</a:t>
            </a:r>
            <a:r>
              <a:rPr lang="cs-CZ" dirty="0"/>
              <a:t>!</a:t>
            </a:r>
          </a:p>
        </p:txBody>
      </p:sp>
      <p:sp>
        <p:nvSpPr>
          <p:cNvPr id="10" name="Zástupný symbol pro číslo snímku 9">
            <a:extLst>
              <a:ext uri="{FF2B5EF4-FFF2-40B4-BE49-F238E27FC236}">
                <a16:creationId xmlns:a16="http://schemas.microsoft.com/office/drawing/2014/main" id="{350DF26E-2CFC-2B9E-1B37-519B3D82C437}"/>
              </a:ext>
            </a:extLst>
          </p:cNvPr>
          <p:cNvSpPr>
            <a:spLocks noGrp="1"/>
          </p:cNvSpPr>
          <p:nvPr>
            <p:ph type="sldNum" sz="quarter" idx="12"/>
          </p:nvPr>
        </p:nvSpPr>
        <p:spPr/>
        <p:txBody>
          <a:bodyPr/>
          <a:lstStyle/>
          <a:p>
            <a:fld id="{8A7AA762-EA47-416E-9E23-A6910279B348}" type="slidenum">
              <a:rPr lang="cs-CZ" smtClean="0"/>
              <a:pPr/>
              <a:t>27</a:t>
            </a:fld>
            <a:endParaRPr lang="cs-CZ"/>
          </a:p>
        </p:txBody>
      </p:sp>
      <p:pic>
        <p:nvPicPr>
          <p:cNvPr id="4" name="Obrázek 3" descr="Obsah obrázku umění&#10;&#10;Obsah generovaný pomocí AI může být nesprávný.">
            <a:extLst>
              <a:ext uri="{FF2B5EF4-FFF2-40B4-BE49-F238E27FC236}">
                <a16:creationId xmlns:a16="http://schemas.microsoft.com/office/drawing/2014/main" id="{0925F19C-5313-8C7D-B4FC-89DCCCE2B17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rcRect t="2121" b="6905"/>
          <a:stretch>
            <a:fillRect/>
          </a:stretch>
        </p:blipFill>
        <p:spPr>
          <a:xfrm>
            <a:off x="7167716" y="9831"/>
            <a:ext cx="5014452" cy="6842787"/>
          </a:xfrm>
          <a:prstGeom prst="rect">
            <a:avLst/>
          </a:prstGeom>
        </p:spPr>
      </p:pic>
    </p:spTree>
    <p:extLst>
      <p:ext uri="{BB962C8B-B14F-4D97-AF65-F5344CB8AC3E}">
        <p14:creationId xmlns:p14="http://schemas.microsoft.com/office/powerpoint/2010/main" val="26464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92500" lnSpcReduction="10000"/>
          </a:bodyPr>
          <a:lstStyle/>
          <a:p>
            <a:r>
              <a:rPr lang="cs-CZ" dirty="0"/>
              <a:t>Čl. 9 GDPR</a:t>
            </a:r>
          </a:p>
          <a:p>
            <a:pPr lvl="4"/>
            <a:endParaRPr lang="cs-CZ" dirty="0"/>
          </a:p>
          <a:p>
            <a:r>
              <a:rPr lang="cs-CZ" dirty="0"/>
              <a:t>Zvláštní kategorie osobních údajů</a:t>
            </a:r>
          </a:p>
          <a:p>
            <a:pPr lvl="1"/>
            <a:r>
              <a:rPr lang="cs-CZ" dirty="0">
                <a:solidFill>
                  <a:schemeClr val="accent1"/>
                </a:solidFill>
              </a:rPr>
              <a:t>Osobní údaje, které jsou svou povahou obzvláště citlivé z hlediska základních práv a svobod fyzických osob</a:t>
            </a:r>
          </a:p>
          <a:p>
            <a:pPr lvl="2"/>
            <a:r>
              <a:rPr lang="cs-CZ" dirty="0">
                <a:solidFill>
                  <a:schemeClr val="accent1"/>
                </a:solidFill>
              </a:rPr>
              <a:t>Rasový či etnický původ</a:t>
            </a:r>
          </a:p>
          <a:p>
            <a:pPr lvl="2"/>
            <a:r>
              <a:rPr lang="cs-CZ" dirty="0">
                <a:solidFill>
                  <a:schemeClr val="accent1"/>
                </a:solidFill>
              </a:rPr>
              <a:t>Genetické údaje a biometrické údaje (za účelem jedinečné identifikace fyzické osoby)</a:t>
            </a:r>
          </a:p>
          <a:p>
            <a:pPr lvl="2"/>
            <a:r>
              <a:rPr lang="cs-CZ" dirty="0">
                <a:solidFill>
                  <a:schemeClr val="accent1"/>
                </a:solidFill>
              </a:rPr>
              <a:t>Údaje o zdravotním stavu, sexuálním životě nebo sexuální orientaci</a:t>
            </a:r>
          </a:p>
          <a:p>
            <a:pPr lvl="2"/>
            <a:r>
              <a:rPr lang="cs-CZ" dirty="0">
                <a:solidFill>
                  <a:schemeClr val="accent1"/>
                </a:solidFill>
              </a:rPr>
              <a:t>Politické názory, náboženské vyznání, filozofické přesvědčení, členství v odborech</a:t>
            </a:r>
          </a:p>
          <a:p>
            <a:pPr lvl="2"/>
            <a:endParaRPr lang="cs-CZ" dirty="0">
              <a:solidFill>
                <a:schemeClr val="accent1"/>
              </a:solidFill>
            </a:endParaRPr>
          </a:p>
          <a:p>
            <a:pPr marL="342900" lvl="2" indent="-342900">
              <a:buClr>
                <a:schemeClr val="tx2"/>
              </a:buClr>
              <a:buSzPct val="90000"/>
              <a:buFont typeface="Inria Sans" pitchFamily="2" charset="-18"/>
              <a:buChar char="—"/>
            </a:pPr>
            <a:r>
              <a:rPr lang="cs-CZ" sz="2400" dirty="0"/>
              <a:t>GDPR nestanoví, za jakých okolností se jedná o zvláštní kategorii údajů</a:t>
            </a:r>
          </a:p>
          <a:p>
            <a:pPr marL="800100" lvl="3" indent="-342900">
              <a:buSzPct val="90000"/>
              <a:buFont typeface="Inria Sans" pitchFamily="2" charset="-18"/>
              <a:buChar char="—"/>
            </a:pPr>
            <a:r>
              <a:rPr lang="cs-CZ" sz="2200" dirty="0"/>
              <a:t>Musí být takové OÚ skutečně zpracovávány či postačuje možnost z nich údaje vyvodit (vyjma biometrických)?</a:t>
            </a:r>
          </a:p>
          <a:p>
            <a:pPr marL="800100" lvl="3" indent="-342900">
              <a:buSzPct val="90000"/>
              <a:buFont typeface="Inria Sans" pitchFamily="2" charset="-18"/>
              <a:buChar char="—"/>
            </a:pPr>
            <a:r>
              <a:rPr lang="cs-CZ" sz="2200" dirty="0"/>
              <a:t>Jakou roli hraje úmysl správce?</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Zvláštní kategorie Osobních údajů podle </a:t>
            </a:r>
            <a:r>
              <a:rPr lang="cs-CZ" dirty="0" err="1"/>
              <a:t>gdpr</a:t>
            </a:r>
            <a:endParaRPr lang="cs-CZ" dirty="0"/>
          </a:p>
        </p:txBody>
      </p:sp>
      <p:sp>
        <p:nvSpPr>
          <p:cNvPr id="7" name="Zástupný symbol pro číslo snímku 6">
            <a:extLst>
              <a:ext uri="{FF2B5EF4-FFF2-40B4-BE49-F238E27FC236}">
                <a16:creationId xmlns:a16="http://schemas.microsoft.com/office/drawing/2014/main" id="{617FA909-9617-864E-78B2-571CDF408DB0}"/>
              </a:ext>
            </a:extLst>
          </p:cNvPr>
          <p:cNvSpPr>
            <a:spLocks noGrp="1"/>
          </p:cNvSpPr>
          <p:nvPr>
            <p:ph type="sldNum" sz="quarter" idx="12"/>
          </p:nvPr>
        </p:nvSpPr>
        <p:spPr/>
        <p:txBody>
          <a:bodyPr/>
          <a:lstStyle/>
          <a:p>
            <a:fld id="{8A7AA762-EA47-416E-9E23-A6910279B348}" type="slidenum">
              <a:rPr lang="cs-CZ" smtClean="0"/>
              <a:t>28</a:t>
            </a:fld>
            <a:endParaRPr lang="cs-CZ"/>
          </a:p>
        </p:txBody>
      </p:sp>
    </p:spTree>
    <p:extLst>
      <p:ext uri="{BB962C8B-B14F-4D97-AF65-F5344CB8AC3E}">
        <p14:creationId xmlns:p14="http://schemas.microsoft.com/office/powerpoint/2010/main" val="96180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fontScale="92500" lnSpcReduction="20000"/>
          </a:bodyPr>
          <a:lstStyle/>
          <a:p>
            <a:r>
              <a:rPr lang="cs-CZ" dirty="0"/>
              <a:t>Čl. 9 GDPR</a:t>
            </a:r>
          </a:p>
          <a:p>
            <a:pPr lvl="4"/>
            <a:endParaRPr lang="cs-CZ" dirty="0"/>
          </a:p>
          <a:p>
            <a:r>
              <a:rPr lang="cs-CZ" dirty="0"/>
              <a:t>Výjimky</a:t>
            </a:r>
          </a:p>
          <a:p>
            <a:pPr lvl="1"/>
            <a:r>
              <a:rPr lang="cs-CZ" dirty="0"/>
              <a:t>Plnění povinností v oblasti pracovního práva, soc. zabezpečení </a:t>
            </a:r>
          </a:p>
          <a:p>
            <a:pPr lvl="1"/>
            <a:r>
              <a:rPr lang="cs-CZ" dirty="0"/>
              <a:t>Ochrana životně důležitých zájmů subjektů údajů nebo jiné FO</a:t>
            </a:r>
          </a:p>
          <a:p>
            <a:pPr lvl="1"/>
            <a:r>
              <a:rPr lang="cs-CZ" dirty="0"/>
              <a:t>Některá zpracování neziskovými subjekty</a:t>
            </a:r>
          </a:p>
          <a:p>
            <a:pPr lvl="1"/>
            <a:r>
              <a:rPr lang="cs-CZ" dirty="0"/>
              <a:t>OÚ zjevně zveřejněné subjektem údajů</a:t>
            </a:r>
          </a:p>
          <a:p>
            <a:pPr lvl="1"/>
            <a:r>
              <a:rPr lang="cs-CZ" dirty="0"/>
              <a:t>Obhajoba právních nároků + zpracování soudy</a:t>
            </a:r>
          </a:p>
          <a:p>
            <a:pPr lvl="1"/>
            <a:r>
              <a:rPr lang="cs-CZ" dirty="0"/>
              <a:t>Významný veřejný zájem</a:t>
            </a:r>
          </a:p>
          <a:p>
            <a:pPr lvl="1"/>
            <a:r>
              <a:rPr lang="cs-CZ" dirty="0"/>
              <a:t>Účely preventivního nebo pracovního lékařství</a:t>
            </a:r>
          </a:p>
          <a:p>
            <a:pPr lvl="1"/>
            <a:r>
              <a:rPr lang="cs-CZ" dirty="0"/>
              <a:t>Veřejný zájem v oblasti veřejného zdraví</a:t>
            </a:r>
          </a:p>
          <a:p>
            <a:pPr lvl="1"/>
            <a:r>
              <a:rPr lang="cs-CZ" dirty="0"/>
              <a:t>Archivace ve veřejném zájmu</a:t>
            </a:r>
          </a:p>
          <a:p>
            <a:pPr lvl="4"/>
            <a:endParaRPr lang="cs-CZ" dirty="0"/>
          </a:p>
          <a:p>
            <a:pPr lvl="1"/>
            <a:r>
              <a:rPr lang="cs-CZ" dirty="0"/>
              <a:t>Výslovný souhlas subjektu údajů</a:t>
            </a:r>
          </a:p>
          <a:p>
            <a:pPr lvl="2"/>
            <a:r>
              <a:rPr lang="cs-CZ" dirty="0"/>
              <a:t>Ledaže právo stanoví, že subjekt údajů nemůže souhlas platně udělit </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Zákaz zpracování Zvláštních kategorií </a:t>
            </a:r>
            <a:r>
              <a:rPr lang="cs-CZ" dirty="0" err="1"/>
              <a:t>oú</a:t>
            </a:r>
            <a:endParaRPr lang="cs-CZ" dirty="0"/>
          </a:p>
        </p:txBody>
      </p:sp>
      <p:cxnSp>
        <p:nvCxnSpPr>
          <p:cNvPr id="7" name="Straight Connector 7">
            <a:extLst>
              <a:ext uri="{FF2B5EF4-FFF2-40B4-BE49-F238E27FC236}">
                <a16:creationId xmlns:a16="http://schemas.microsoft.com/office/drawing/2014/main" id="{00484707-D757-2A1C-4385-CD498F031723}"/>
              </a:ext>
            </a:extLst>
          </p:cNvPr>
          <p:cNvCxnSpPr/>
          <p:nvPr/>
        </p:nvCxnSpPr>
        <p:spPr>
          <a:xfrm flipV="1">
            <a:off x="1399113" y="5251004"/>
            <a:ext cx="10080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Zástupný symbol pro číslo snímku 7">
            <a:extLst>
              <a:ext uri="{FF2B5EF4-FFF2-40B4-BE49-F238E27FC236}">
                <a16:creationId xmlns:a16="http://schemas.microsoft.com/office/drawing/2014/main" id="{571962C9-4B40-EFE6-0993-F1DD528F7AC0}"/>
              </a:ext>
            </a:extLst>
          </p:cNvPr>
          <p:cNvSpPr>
            <a:spLocks noGrp="1"/>
          </p:cNvSpPr>
          <p:nvPr>
            <p:ph type="sldNum" sz="quarter" idx="12"/>
          </p:nvPr>
        </p:nvSpPr>
        <p:spPr/>
        <p:txBody>
          <a:bodyPr/>
          <a:lstStyle/>
          <a:p>
            <a:fld id="{8A7AA762-EA47-416E-9E23-A6910279B348}" type="slidenum">
              <a:rPr lang="cs-CZ" smtClean="0"/>
              <a:t>29</a:t>
            </a:fld>
            <a:endParaRPr lang="cs-CZ"/>
          </a:p>
        </p:txBody>
      </p:sp>
    </p:spTree>
    <p:extLst>
      <p:ext uri="{BB962C8B-B14F-4D97-AF65-F5344CB8AC3E}">
        <p14:creationId xmlns:p14="http://schemas.microsoft.com/office/powerpoint/2010/main" val="6858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3" end="13"/>
                                            </p:txEl>
                                          </p:spTgt>
                                        </p:tgtEl>
                                        <p:attrNameLst>
                                          <p:attrName>style.visibility</p:attrName>
                                        </p:attrNameLst>
                                      </p:cBhvr>
                                      <p:to>
                                        <p:strVal val="visible"/>
                                      </p:to>
                                    </p:set>
                                    <p:animEffect transition="in" filter="fade">
                                      <p:cBhvr>
                                        <p:cTn id="12" dur="500"/>
                                        <p:tgtEl>
                                          <p:spTgt spid="2">
                                            <p:txEl>
                                              <p:pRg st="13" end="1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animEffect transition="in" filter="fade">
                                      <p:cBhvr>
                                        <p:cTn id="1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85000" lnSpcReduction="20000"/>
          </a:bodyPr>
          <a:lstStyle/>
          <a:p>
            <a:r>
              <a:rPr lang="cs-CZ" sz="2800" dirty="0"/>
              <a:t>09:00 – 10:30		</a:t>
            </a:r>
            <a:r>
              <a:rPr lang="cs-CZ" sz="2800" b="1" dirty="0">
                <a:solidFill>
                  <a:schemeClr val="tx2"/>
                </a:solidFill>
              </a:rPr>
              <a:t>Blok 1 – Legislativní rámec a judikatura v oblasti OÚ</a:t>
            </a:r>
          </a:p>
          <a:p>
            <a:pPr marL="0" indent="0">
              <a:buNone/>
            </a:pPr>
            <a:r>
              <a:rPr lang="cs-CZ" sz="2800" dirty="0"/>
              <a:t>						Desatero klíčových povinností dle GDPR</a:t>
            </a:r>
          </a:p>
          <a:p>
            <a:pPr marL="0" indent="0">
              <a:buNone/>
            </a:pPr>
            <a:r>
              <a:rPr lang="cs-CZ" sz="2800" dirty="0"/>
              <a:t>						Základní pojmy, zásady a instrumenty GDPR</a:t>
            </a:r>
          </a:p>
          <a:p>
            <a:pPr marL="0" indent="0">
              <a:buNone/>
            </a:pPr>
            <a:r>
              <a:rPr lang="cs-CZ" sz="2800" dirty="0"/>
              <a:t>						Přehled klíčové judikatury, doporučení a rozhodnutí </a:t>
            </a:r>
            <a:br>
              <a:rPr lang="cs-CZ" sz="2800" dirty="0"/>
            </a:br>
            <a:r>
              <a:rPr lang="cs-CZ" sz="2800" dirty="0"/>
              <a:t>						v oblasti zpracování a ochrany OÚ</a:t>
            </a:r>
            <a:endParaRPr lang="cs-CZ" sz="1600" dirty="0"/>
          </a:p>
          <a:p>
            <a:pPr lvl="4"/>
            <a:endParaRPr lang="cs-CZ" sz="1800" dirty="0"/>
          </a:p>
          <a:p>
            <a:r>
              <a:rPr lang="cs-CZ" sz="2800" dirty="0"/>
              <a:t>10:30 – 10:45   		Přestávka </a:t>
            </a:r>
            <a:r>
              <a:rPr lang="cs-CZ" sz="2800" dirty="0">
                <a:solidFill>
                  <a:schemeClr val="accent4"/>
                </a:solidFill>
              </a:rPr>
              <a:t>+ Podpis výkazů</a:t>
            </a:r>
          </a:p>
          <a:p>
            <a:pPr lvl="4"/>
            <a:endParaRPr lang="cs-CZ" sz="1600" dirty="0"/>
          </a:p>
          <a:p>
            <a:r>
              <a:rPr lang="cs-CZ" sz="2800" dirty="0"/>
              <a:t>10:45 – 11:50 		</a:t>
            </a:r>
            <a:r>
              <a:rPr lang="cs-CZ" sz="2800" b="1" dirty="0">
                <a:solidFill>
                  <a:schemeClr val="tx2"/>
                </a:solidFill>
              </a:rPr>
              <a:t>Blok 2 – Vybrané povinnosti regulovaných subjektů</a:t>
            </a:r>
          </a:p>
          <a:p>
            <a:pPr marL="0" indent="0">
              <a:buNone/>
            </a:pPr>
            <a:r>
              <a:rPr lang="cs-CZ" sz="2800" dirty="0"/>
              <a:t>						Práva subjektů OÚ </a:t>
            </a:r>
          </a:p>
          <a:p>
            <a:pPr marL="0" indent="0">
              <a:buNone/>
            </a:pPr>
            <a:r>
              <a:rPr lang="cs-CZ" sz="2800" dirty="0"/>
              <a:t>						Specifické povinnosti advokáta coby správce OÚ</a:t>
            </a:r>
          </a:p>
          <a:p>
            <a:pPr marL="0" indent="0">
              <a:buNone/>
            </a:pPr>
            <a:r>
              <a:rPr lang="cs-CZ" sz="2800" dirty="0"/>
              <a:t>						Vybraná témata zpracování OÚ</a:t>
            </a:r>
          </a:p>
          <a:p>
            <a:pPr lvl="4"/>
            <a:endParaRPr lang="cs-CZ" sz="1800" dirty="0"/>
          </a:p>
          <a:p>
            <a:r>
              <a:rPr lang="cs-CZ" sz="2800" dirty="0"/>
              <a:t>11:50 – 12:00   		Závěr </a:t>
            </a:r>
            <a:r>
              <a:rPr lang="cs-CZ" sz="2800" dirty="0">
                <a:solidFill>
                  <a:schemeClr val="accent4"/>
                </a:solidFill>
              </a:rPr>
              <a:t>+ Podpis výkazů</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Organizace semináře</a:t>
            </a:r>
          </a:p>
        </p:txBody>
      </p:sp>
      <p:sp>
        <p:nvSpPr>
          <p:cNvPr id="7" name="Zástupný symbol pro číslo snímku 6">
            <a:extLst>
              <a:ext uri="{FF2B5EF4-FFF2-40B4-BE49-F238E27FC236}">
                <a16:creationId xmlns:a16="http://schemas.microsoft.com/office/drawing/2014/main" id="{0D0378C8-F886-5CA2-98E5-CEC68BEBF540}"/>
              </a:ext>
            </a:extLst>
          </p:cNvPr>
          <p:cNvSpPr>
            <a:spLocks noGrp="1"/>
          </p:cNvSpPr>
          <p:nvPr>
            <p:ph type="sldNum" sz="quarter" idx="12"/>
          </p:nvPr>
        </p:nvSpPr>
        <p:spPr/>
        <p:txBody>
          <a:bodyPr/>
          <a:lstStyle/>
          <a:p>
            <a:fld id="{8A7AA762-EA47-416E-9E23-A6910279B348}" type="slidenum">
              <a:rPr lang="cs-CZ" smtClean="0"/>
              <a:t>3</a:t>
            </a:fld>
            <a:endParaRPr lang="cs-CZ"/>
          </a:p>
        </p:txBody>
      </p:sp>
    </p:spTree>
    <p:extLst>
      <p:ext uri="{BB962C8B-B14F-4D97-AF65-F5344CB8AC3E}">
        <p14:creationId xmlns:p14="http://schemas.microsoft.com/office/powerpoint/2010/main" val="42632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B63A-DFCE-A376-3529-14F021D89F4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6971B4E-8F0F-9166-CAED-D6AE09087DF6}"/>
              </a:ext>
            </a:extLst>
          </p:cNvPr>
          <p:cNvSpPr>
            <a:spLocks noGrp="1"/>
          </p:cNvSpPr>
          <p:nvPr>
            <p:ph idx="1"/>
          </p:nvPr>
        </p:nvSpPr>
        <p:spPr>
          <a:xfrm>
            <a:off x="609600" y="1695796"/>
            <a:ext cx="10972800" cy="4670180"/>
          </a:xfrm>
        </p:spPr>
        <p:txBody>
          <a:bodyPr numCol="2">
            <a:normAutofit lnSpcReduction="10000"/>
          </a:bodyPr>
          <a:lstStyle/>
          <a:p>
            <a:r>
              <a:rPr lang="cs-CZ" dirty="0"/>
              <a:t>Judikatura k pojmu a definici OÚ</a:t>
            </a:r>
          </a:p>
          <a:p>
            <a:pPr lvl="1"/>
            <a:r>
              <a:rPr lang="cs-CZ" b="1" dirty="0">
                <a:solidFill>
                  <a:srgbClr val="064264"/>
                </a:solidFill>
              </a:rPr>
              <a:t>Rozdíl mezi relativním a objektivním pojetím osobních údajů </a:t>
            </a:r>
          </a:p>
          <a:p>
            <a:pPr lvl="1"/>
            <a:r>
              <a:rPr lang="cs-CZ" dirty="0"/>
              <a:t>Pojetí rozumných prostředků použitých </a:t>
            </a:r>
            <a:br>
              <a:rPr lang="cs-CZ" dirty="0"/>
            </a:br>
            <a:r>
              <a:rPr lang="cs-CZ" dirty="0"/>
              <a:t>k identifikaci</a:t>
            </a:r>
          </a:p>
          <a:p>
            <a:pPr lvl="1"/>
            <a:r>
              <a:rPr lang="cs-CZ" dirty="0"/>
              <a:t>Je relevantní, zda potenciálně identifikující subjekty spolupracují či nikoliv </a:t>
            </a:r>
          </a:p>
          <a:p>
            <a:pPr lvl="1"/>
            <a:r>
              <a:rPr lang="cs-CZ" dirty="0"/>
              <a:t>Hranice pojmu zvláštní kategorie osobních údajů</a:t>
            </a:r>
          </a:p>
          <a:p>
            <a:pPr lvl="1"/>
            <a:endParaRPr lang="cs-CZ" dirty="0"/>
          </a:p>
          <a:p>
            <a:pPr lvl="1"/>
            <a:endParaRPr lang="cs-CZ" dirty="0"/>
          </a:p>
          <a:p>
            <a:pPr lvl="1"/>
            <a:endParaRPr lang="cs-CZ" dirty="0"/>
          </a:p>
          <a:p>
            <a:pPr lvl="1"/>
            <a:endParaRPr lang="cs-CZ" dirty="0"/>
          </a:p>
          <a:p>
            <a:pPr lvl="1"/>
            <a:endParaRPr lang="cs-CZ" dirty="0"/>
          </a:p>
          <a:p>
            <a:r>
              <a:rPr lang="cs-CZ" dirty="0"/>
              <a:t>SDEU</a:t>
            </a:r>
          </a:p>
          <a:p>
            <a:pPr lvl="1"/>
            <a:r>
              <a:rPr lang="cs-CZ" dirty="0"/>
              <a:t>C-582/14, Patrick </a:t>
            </a:r>
            <a:r>
              <a:rPr lang="cs-CZ" dirty="0" err="1"/>
              <a:t>Breyer</a:t>
            </a:r>
            <a:endParaRPr lang="cs-CZ" dirty="0"/>
          </a:p>
          <a:p>
            <a:pPr lvl="1"/>
            <a:r>
              <a:rPr lang="cs-CZ" dirty="0"/>
              <a:t>Tribunál T-557/20, SRB v EDPS</a:t>
            </a:r>
          </a:p>
          <a:p>
            <a:pPr lvl="1"/>
            <a:r>
              <a:rPr lang="cs-CZ" dirty="0"/>
              <a:t>C-252/21, </a:t>
            </a:r>
            <a:r>
              <a:rPr lang="cs-CZ" dirty="0" err="1"/>
              <a:t>Metaplatforms</a:t>
            </a:r>
            <a:endParaRPr lang="cs-CZ" dirty="0"/>
          </a:p>
          <a:p>
            <a:pPr lvl="1"/>
            <a:r>
              <a:rPr lang="cs-CZ" dirty="0"/>
              <a:t>C-184/20, </a:t>
            </a:r>
            <a:r>
              <a:rPr lang="cs-CZ" dirty="0" err="1"/>
              <a:t>Etikos</a:t>
            </a:r>
            <a:r>
              <a:rPr lang="cs-CZ" dirty="0"/>
              <a:t> </a:t>
            </a:r>
            <a:r>
              <a:rPr lang="cs-CZ" dirty="0" err="1"/>
              <a:t>Komisija</a:t>
            </a:r>
            <a:endParaRPr lang="cs-CZ" dirty="0"/>
          </a:p>
          <a:p>
            <a:pPr lvl="1"/>
            <a:r>
              <a:rPr lang="cs-CZ" dirty="0"/>
              <a:t>C-319/22, </a:t>
            </a:r>
            <a:r>
              <a:rPr lang="cs-CZ" dirty="0" err="1"/>
              <a:t>GesamtverbandAutoteile</a:t>
            </a:r>
            <a:r>
              <a:rPr lang="cs-CZ" dirty="0"/>
              <a:t>-Hande (</a:t>
            </a:r>
            <a:r>
              <a:rPr lang="cs-CZ" dirty="0" err="1"/>
              <a:t>Scania</a:t>
            </a:r>
            <a:r>
              <a:rPr lang="cs-CZ" dirty="0"/>
              <a:t>)</a:t>
            </a:r>
          </a:p>
          <a:p>
            <a:pPr lvl="1"/>
            <a:r>
              <a:rPr lang="cs-CZ" dirty="0"/>
              <a:t>C-740/22, </a:t>
            </a:r>
            <a:r>
              <a:rPr lang="cs-CZ" dirty="0" err="1"/>
              <a:t>Endemol</a:t>
            </a:r>
            <a:r>
              <a:rPr lang="cs-CZ" dirty="0"/>
              <a:t> </a:t>
            </a:r>
            <a:r>
              <a:rPr lang="cs-CZ" dirty="0" err="1"/>
              <a:t>Shine</a:t>
            </a:r>
            <a:r>
              <a:rPr lang="cs-CZ" dirty="0"/>
              <a:t> </a:t>
            </a:r>
            <a:r>
              <a:rPr lang="cs-CZ" dirty="0" err="1"/>
              <a:t>Finland</a:t>
            </a:r>
            <a:endParaRPr lang="cs-CZ" dirty="0"/>
          </a:p>
          <a:p>
            <a:pPr lvl="1"/>
            <a:r>
              <a:rPr lang="cs-CZ" dirty="0"/>
              <a:t>C-479/22 P, OC proti Evropská komise (Europol)</a:t>
            </a:r>
          </a:p>
          <a:p>
            <a:pPr lvl="1"/>
            <a:r>
              <a:rPr lang="cs-CZ" dirty="0"/>
              <a:t>C-604/22, IAB </a:t>
            </a:r>
            <a:r>
              <a:rPr lang="cs-CZ" dirty="0" err="1"/>
              <a:t>Europe</a:t>
            </a:r>
            <a:endParaRPr lang="cs-CZ" dirty="0"/>
          </a:p>
          <a:p>
            <a:pPr lvl="1"/>
            <a:r>
              <a:rPr lang="cs-CZ" dirty="0"/>
              <a:t>C-434/16, Peter Nowak</a:t>
            </a:r>
          </a:p>
          <a:p>
            <a:pPr lvl="1"/>
            <a:r>
              <a:rPr lang="cs-CZ" dirty="0"/>
              <a:t>C-372/12, </a:t>
            </a:r>
            <a:r>
              <a:rPr lang="cs-CZ" dirty="0" err="1"/>
              <a:t>Minister</a:t>
            </a:r>
            <a:r>
              <a:rPr lang="cs-CZ" dirty="0"/>
              <a:t> </a:t>
            </a:r>
            <a:r>
              <a:rPr lang="cs-CZ" dirty="0" err="1"/>
              <a:t>voor</a:t>
            </a:r>
            <a:r>
              <a:rPr lang="cs-CZ" dirty="0"/>
              <a:t> </a:t>
            </a:r>
            <a:r>
              <a:rPr lang="cs-CZ" dirty="0" err="1"/>
              <a:t>Immigratie</a:t>
            </a:r>
            <a:endParaRPr lang="cs-CZ" dirty="0"/>
          </a:p>
          <a:p>
            <a:pPr lvl="1"/>
            <a:r>
              <a:rPr lang="cs-CZ" dirty="0"/>
              <a:t>C-413/23 SRB</a:t>
            </a:r>
          </a:p>
        </p:txBody>
      </p:sp>
      <p:sp>
        <p:nvSpPr>
          <p:cNvPr id="3" name="Zástupný symbol pro datum 2">
            <a:extLst>
              <a:ext uri="{FF2B5EF4-FFF2-40B4-BE49-F238E27FC236}">
                <a16:creationId xmlns:a16="http://schemas.microsoft.com/office/drawing/2014/main" id="{1043E98F-6ACD-75A9-15BD-1A94C48B60EA}"/>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B1FE5F45-0498-C68C-A619-E11ACA143F63}"/>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131F2AF1-67BE-D3DB-9E32-72796F761DF2}"/>
              </a:ext>
            </a:extLst>
          </p:cNvPr>
          <p:cNvSpPr>
            <a:spLocks noGrp="1"/>
          </p:cNvSpPr>
          <p:nvPr>
            <p:ph type="title"/>
          </p:nvPr>
        </p:nvSpPr>
        <p:spPr/>
        <p:txBody>
          <a:bodyPr>
            <a:noAutofit/>
          </a:bodyPr>
          <a:lstStyle/>
          <a:p>
            <a:r>
              <a:rPr lang="cs-CZ" dirty="0"/>
              <a:t>Judikatura k pojmu osobní údaj</a:t>
            </a:r>
          </a:p>
        </p:txBody>
      </p:sp>
      <p:sp>
        <p:nvSpPr>
          <p:cNvPr id="7" name="Zástupný symbol pro číslo snímku 6">
            <a:extLst>
              <a:ext uri="{FF2B5EF4-FFF2-40B4-BE49-F238E27FC236}">
                <a16:creationId xmlns:a16="http://schemas.microsoft.com/office/drawing/2014/main" id="{D915232D-ED13-B3E8-A284-42528579F825}"/>
              </a:ext>
            </a:extLst>
          </p:cNvPr>
          <p:cNvSpPr>
            <a:spLocks noGrp="1"/>
          </p:cNvSpPr>
          <p:nvPr>
            <p:ph type="sldNum" sz="quarter" idx="12"/>
          </p:nvPr>
        </p:nvSpPr>
        <p:spPr/>
        <p:txBody>
          <a:bodyPr/>
          <a:lstStyle/>
          <a:p>
            <a:fld id="{8A7AA762-EA47-416E-9E23-A6910279B348}" type="slidenum">
              <a:rPr lang="cs-CZ" smtClean="0"/>
              <a:t>30</a:t>
            </a:fld>
            <a:endParaRPr lang="cs-CZ"/>
          </a:p>
        </p:txBody>
      </p:sp>
    </p:spTree>
    <p:extLst>
      <p:ext uri="{BB962C8B-B14F-4D97-AF65-F5344CB8AC3E}">
        <p14:creationId xmlns:p14="http://schemas.microsoft.com/office/powerpoint/2010/main" val="32923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fade">
                                      <p:cBhvr>
                                        <p:cTn id="13" dur="500"/>
                                        <p:tgtEl>
                                          <p:spTgt spid="2">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fade">
                                      <p:cBhvr>
                                        <p:cTn id="16" dur="500"/>
                                        <p:tgtEl>
                                          <p:spTgt spid="2">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fade">
                                      <p:cBhvr>
                                        <p:cTn id="19" dur="500"/>
                                        <p:tgtEl>
                                          <p:spTgt spid="2">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fade">
                                      <p:cBhvr>
                                        <p:cTn id="22" dur="500"/>
                                        <p:tgtEl>
                                          <p:spTgt spid="2">
                                            <p:txEl>
                                              <p:pRg st="15" end="1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6" end="16"/>
                                            </p:txEl>
                                          </p:spTgt>
                                        </p:tgtEl>
                                        <p:attrNameLst>
                                          <p:attrName>style.visibility</p:attrName>
                                        </p:attrNameLst>
                                      </p:cBhvr>
                                      <p:to>
                                        <p:strVal val="visible"/>
                                      </p:to>
                                    </p:set>
                                    <p:animEffect transition="in" filter="fade">
                                      <p:cBhvr>
                                        <p:cTn id="25" dur="500"/>
                                        <p:tgtEl>
                                          <p:spTgt spid="2">
                                            <p:txEl>
                                              <p:pRg st="16" end="1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7" end="17"/>
                                            </p:txEl>
                                          </p:spTgt>
                                        </p:tgtEl>
                                        <p:attrNameLst>
                                          <p:attrName>style.visibility</p:attrName>
                                        </p:attrNameLst>
                                      </p:cBhvr>
                                      <p:to>
                                        <p:strVal val="visible"/>
                                      </p:to>
                                    </p:set>
                                    <p:animEffect transition="in" filter="fade">
                                      <p:cBhvr>
                                        <p:cTn id="28" dur="500"/>
                                        <p:tgtEl>
                                          <p:spTgt spid="2">
                                            <p:txEl>
                                              <p:pRg st="17" end="1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8" end="18"/>
                                            </p:txEl>
                                          </p:spTgt>
                                        </p:tgtEl>
                                        <p:attrNameLst>
                                          <p:attrName>style.visibility</p:attrName>
                                        </p:attrNameLst>
                                      </p:cBhvr>
                                      <p:to>
                                        <p:strVal val="visible"/>
                                      </p:to>
                                    </p:set>
                                    <p:animEffect transition="in" filter="fade">
                                      <p:cBhvr>
                                        <p:cTn id="31" dur="500"/>
                                        <p:tgtEl>
                                          <p:spTgt spid="2">
                                            <p:txEl>
                                              <p:pRg st="18" end="1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9" end="19"/>
                                            </p:txEl>
                                          </p:spTgt>
                                        </p:tgtEl>
                                        <p:attrNameLst>
                                          <p:attrName>style.visibility</p:attrName>
                                        </p:attrNameLst>
                                      </p:cBhvr>
                                      <p:to>
                                        <p:strVal val="visible"/>
                                      </p:to>
                                    </p:set>
                                    <p:animEffect transition="in" filter="fade">
                                      <p:cBhvr>
                                        <p:cTn id="34" dur="500"/>
                                        <p:tgtEl>
                                          <p:spTgt spid="2">
                                            <p:txEl>
                                              <p:pRg st="19" end="1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20" end="20"/>
                                            </p:txEl>
                                          </p:spTgt>
                                        </p:tgtEl>
                                        <p:attrNameLst>
                                          <p:attrName>style.visibility</p:attrName>
                                        </p:attrNameLst>
                                      </p:cBhvr>
                                      <p:to>
                                        <p:strVal val="visible"/>
                                      </p:to>
                                    </p:set>
                                    <p:animEffect transition="in" filter="fade">
                                      <p:cBhvr>
                                        <p:cTn id="37" dur="500"/>
                                        <p:tgtEl>
                                          <p:spTgt spid="2">
                                            <p:txEl>
                                              <p:pRg st="20" end="2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21" end="21"/>
                                            </p:txEl>
                                          </p:spTgt>
                                        </p:tgtEl>
                                        <p:attrNameLst>
                                          <p:attrName>style.visibility</p:attrName>
                                        </p:attrNameLst>
                                      </p:cBhvr>
                                      <p:to>
                                        <p:strVal val="visible"/>
                                      </p:to>
                                    </p:set>
                                    <p:animEffect transition="in" filter="fade">
                                      <p:cBhvr>
                                        <p:cTn id="40" dur="500"/>
                                        <p:tgtEl>
                                          <p:spTgt spid="2">
                                            <p:txEl>
                                              <p:pRg st="21" end="2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fade">
                                      <p:cBhvr>
                                        <p:cTn id="50" dur="500"/>
                                        <p:tgtEl>
                                          <p:spTgt spid="2">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fade">
                                      <p:cBhvr>
                                        <p:cTn id="55" dur="500"/>
                                        <p:tgtEl>
                                          <p:spTgt spid="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xEl>
                                              <p:pRg st="4" end="4"/>
                                            </p:txEl>
                                          </p:spTgt>
                                        </p:tgtEl>
                                        <p:attrNameLst>
                                          <p:attrName>style.visibility</p:attrName>
                                        </p:attrNameLst>
                                      </p:cBhvr>
                                      <p:to>
                                        <p:strVal val="visible"/>
                                      </p:to>
                                    </p:set>
                                    <p:animEffect transition="in" filter="fade">
                                      <p:cBhvr>
                                        <p:cTn id="6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6FF8A-1AE5-9DAA-74D3-783BC20C478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3EFA8ECE-D1FA-FA56-59F2-5B92E1F726F0}"/>
              </a:ext>
            </a:extLst>
          </p:cNvPr>
          <p:cNvSpPr>
            <a:spLocks noGrp="1"/>
          </p:cNvSpPr>
          <p:nvPr>
            <p:ph idx="1"/>
          </p:nvPr>
        </p:nvSpPr>
        <p:spPr>
          <a:xfrm>
            <a:off x="609600" y="1695796"/>
            <a:ext cx="10972800" cy="4670180"/>
          </a:xfrm>
        </p:spPr>
        <p:txBody>
          <a:bodyPr numCol="1">
            <a:normAutofit/>
          </a:bodyPr>
          <a:lstStyle/>
          <a:p>
            <a:r>
              <a:rPr lang="cs-CZ" dirty="0"/>
              <a:t>Česká judikatura k pojmu a definici OÚ</a:t>
            </a:r>
          </a:p>
          <a:p>
            <a:pPr lvl="1"/>
            <a:r>
              <a:rPr lang="cs-CZ" dirty="0"/>
              <a:t>Česká praxe má tendenci zdůrazňovat u identifikovatelnosti osoby objektivní pojetí OÚ</a:t>
            </a:r>
          </a:p>
          <a:p>
            <a:pPr lvl="1"/>
            <a:r>
              <a:rPr lang="cs-CZ" dirty="0"/>
              <a:t>Zdrženlivost ohledně toho, co lze považovat za identifikátory</a:t>
            </a:r>
          </a:p>
          <a:p>
            <a:pPr lvl="4"/>
            <a:endParaRPr lang="cs-CZ" dirty="0"/>
          </a:p>
          <a:p>
            <a:r>
              <a:rPr lang="cs-CZ" dirty="0"/>
              <a:t>NSS ČR</a:t>
            </a:r>
          </a:p>
          <a:p>
            <a:pPr lvl="1"/>
            <a:r>
              <a:rPr lang="cs-CZ" dirty="0"/>
              <a:t>5 As 158/2012 Identifikátory</a:t>
            </a:r>
          </a:p>
          <a:p>
            <a:pPr lvl="1"/>
            <a:r>
              <a:rPr lang="cs-CZ" dirty="0"/>
              <a:t>1 As 387/2019 SPZ</a:t>
            </a:r>
          </a:p>
          <a:p>
            <a:pPr lvl="1"/>
            <a:r>
              <a:rPr lang="en-US" dirty="0"/>
              <a:t>3 As 76/2022 </a:t>
            </a:r>
            <a:r>
              <a:rPr lang="cs-CZ" dirty="0"/>
              <a:t>Spisová značka</a:t>
            </a:r>
            <a:r>
              <a:rPr lang="en-US" dirty="0"/>
              <a:t> </a:t>
            </a:r>
            <a:r>
              <a:rPr lang="en-US" dirty="0" err="1"/>
              <a:t>trestní</a:t>
            </a:r>
            <a:r>
              <a:rPr lang="en-US" dirty="0"/>
              <a:t> </a:t>
            </a:r>
            <a:r>
              <a:rPr lang="en-US" dirty="0" err="1"/>
              <a:t>věc</a:t>
            </a:r>
            <a:r>
              <a:rPr lang="cs-CZ" dirty="0"/>
              <a:t>i</a:t>
            </a:r>
          </a:p>
          <a:p>
            <a:pPr lvl="1"/>
            <a:r>
              <a:rPr lang="cs-CZ" dirty="0"/>
              <a:t>1 As 183/2023 Definice osobního údaje</a:t>
            </a:r>
          </a:p>
        </p:txBody>
      </p:sp>
      <p:sp>
        <p:nvSpPr>
          <p:cNvPr id="3" name="Zástupný symbol pro datum 2">
            <a:extLst>
              <a:ext uri="{FF2B5EF4-FFF2-40B4-BE49-F238E27FC236}">
                <a16:creationId xmlns:a16="http://schemas.microsoft.com/office/drawing/2014/main" id="{B2338977-795A-76E4-23E0-A30B9B053936}"/>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2D6E5FB2-4D78-4F29-CD13-BBBFB9C7FCC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A96B7335-A47F-E31F-76EF-4581B1F8CA11}"/>
              </a:ext>
            </a:extLst>
          </p:cNvPr>
          <p:cNvSpPr>
            <a:spLocks noGrp="1"/>
          </p:cNvSpPr>
          <p:nvPr>
            <p:ph type="title"/>
          </p:nvPr>
        </p:nvSpPr>
        <p:spPr/>
        <p:txBody>
          <a:bodyPr>
            <a:noAutofit/>
          </a:bodyPr>
          <a:lstStyle/>
          <a:p>
            <a:r>
              <a:rPr lang="cs-CZ" dirty="0"/>
              <a:t>Judikatura k pojmu osobní údaj</a:t>
            </a:r>
          </a:p>
        </p:txBody>
      </p:sp>
      <p:sp>
        <p:nvSpPr>
          <p:cNvPr id="7" name="Zástupný symbol pro číslo snímku 6">
            <a:extLst>
              <a:ext uri="{FF2B5EF4-FFF2-40B4-BE49-F238E27FC236}">
                <a16:creationId xmlns:a16="http://schemas.microsoft.com/office/drawing/2014/main" id="{C3A3189E-88FE-410D-18BC-2F555A52157E}"/>
              </a:ext>
            </a:extLst>
          </p:cNvPr>
          <p:cNvSpPr>
            <a:spLocks noGrp="1"/>
          </p:cNvSpPr>
          <p:nvPr>
            <p:ph type="sldNum" sz="quarter" idx="12"/>
          </p:nvPr>
        </p:nvSpPr>
        <p:spPr/>
        <p:txBody>
          <a:bodyPr/>
          <a:lstStyle/>
          <a:p>
            <a:fld id="{8A7AA762-EA47-416E-9E23-A6910279B348}" type="slidenum">
              <a:rPr lang="cs-CZ" smtClean="0"/>
              <a:t>31</a:t>
            </a:fld>
            <a:endParaRPr lang="cs-CZ"/>
          </a:p>
        </p:txBody>
      </p:sp>
    </p:spTree>
    <p:extLst>
      <p:ext uri="{BB962C8B-B14F-4D97-AF65-F5344CB8AC3E}">
        <p14:creationId xmlns:p14="http://schemas.microsoft.com/office/powerpoint/2010/main" val="5250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F0884-D633-4C1D-C94A-6157D0550642}"/>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E792A3FF-1275-4250-CDCF-DFEB72EF8799}"/>
              </a:ext>
            </a:extLst>
          </p:cNvPr>
          <p:cNvSpPr>
            <a:spLocks noGrp="1"/>
          </p:cNvSpPr>
          <p:nvPr>
            <p:ph idx="1"/>
          </p:nvPr>
        </p:nvSpPr>
        <p:spPr>
          <a:xfrm>
            <a:off x="609600" y="1695796"/>
            <a:ext cx="10972800" cy="4670180"/>
          </a:xfrm>
        </p:spPr>
        <p:txBody>
          <a:bodyPr numCol="1">
            <a:normAutofit/>
          </a:bodyPr>
          <a:lstStyle/>
          <a:p>
            <a:r>
              <a:rPr lang="cs-CZ" dirty="0"/>
              <a:t>Judikatura k pojmu a definici zvláštních kategorií OÚ</a:t>
            </a:r>
          </a:p>
          <a:p>
            <a:pPr lvl="4"/>
            <a:endParaRPr lang="cs-CZ" dirty="0"/>
          </a:p>
          <a:p>
            <a:r>
              <a:rPr lang="cs-CZ" dirty="0"/>
              <a:t>SDEU</a:t>
            </a:r>
          </a:p>
          <a:p>
            <a:pPr lvl="1"/>
            <a:r>
              <a:rPr lang="cs-CZ" dirty="0"/>
              <a:t>C-252/21 – </a:t>
            </a:r>
            <a:r>
              <a:rPr lang="cs-CZ" dirty="0" err="1"/>
              <a:t>Metaplatforms</a:t>
            </a:r>
            <a:endParaRPr lang="cs-CZ" dirty="0"/>
          </a:p>
          <a:p>
            <a:pPr lvl="1"/>
            <a:r>
              <a:rPr lang="cs-CZ" dirty="0"/>
              <a:t>C-184/20 – </a:t>
            </a:r>
            <a:r>
              <a:rPr lang="cs-CZ" dirty="0" err="1"/>
              <a:t>Etikos</a:t>
            </a:r>
            <a:r>
              <a:rPr lang="cs-CZ" dirty="0"/>
              <a:t> </a:t>
            </a:r>
            <a:r>
              <a:rPr lang="cs-CZ" dirty="0" err="1"/>
              <a:t>Komisija</a:t>
            </a:r>
            <a:endParaRPr lang="cs-CZ" dirty="0"/>
          </a:p>
          <a:p>
            <a:pPr lvl="1"/>
            <a:r>
              <a:rPr lang="nl-NL" dirty="0"/>
              <a:t>C-184/20 – ND v. DE (</a:t>
            </a:r>
            <a:r>
              <a:rPr lang="nl-NL" i="1" dirty="0"/>
              <a:t>Lindenapotheke</a:t>
            </a:r>
            <a:r>
              <a:rPr lang="nl-NL" dirty="0"/>
              <a:t>)</a:t>
            </a:r>
            <a:endParaRPr lang="cs-CZ" dirty="0"/>
          </a:p>
        </p:txBody>
      </p:sp>
      <p:sp>
        <p:nvSpPr>
          <p:cNvPr id="3" name="Zástupný symbol pro datum 2">
            <a:extLst>
              <a:ext uri="{FF2B5EF4-FFF2-40B4-BE49-F238E27FC236}">
                <a16:creationId xmlns:a16="http://schemas.microsoft.com/office/drawing/2014/main" id="{0E7B6BA2-4E4C-DF75-FBB8-72A0D0E1AAB4}"/>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2B5CDC6-9DFF-8124-1AB8-58FA49D4602B}"/>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7FFB4254-3E89-642B-6B9B-9077F52FE901}"/>
              </a:ext>
            </a:extLst>
          </p:cNvPr>
          <p:cNvSpPr>
            <a:spLocks noGrp="1"/>
          </p:cNvSpPr>
          <p:nvPr>
            <p:ph type="title"/>
          </p:nvPr>
        </p:nvSpPr>
        <p:spPr/>
        <p:txBody>
          <a:bodyPr>
            <a:noAutofit/>
          </a:bodyPr>
          <a:lstStyle/>
          <a:p>
            <a:r>
              <a:rPr lang="cs-CZ" dirty="0"/>
              <a:t>Judikatura k pojmu zvláštní kategorie OÚ</a:t>
            </a:r>
          </a:p>
        </p:txBody>
      </p:sp>
      <p:sp>
        <p:nvSpPr>
          <p:cNvPr id="7" name="Zástupný symbol pro číslo snímku 6">
            <a:extLst>
              <a:ext uri="{FF2B5EF4-FFF2-40B4-BE49-F238E27FC236}">
                <a16:creationId xmlns:a16="http://schemas.microsoft.com/office/drawing/2014/main" id="{D74E717F-D772-7D42-D263-5EA57F0C372B}"/>
              </a:ext>
            </a:extLst>
          </p:cNvPr>
          <p:cNvSpPr>
            <a:spLocks noGrp="1"/>
          </p:cNvSpPr>
          <p:nvPr>
            <p:ph type="sldNum" sz="quarter" idx="12"/>
          </p:nvPr>
        </p:nvSpPr>
        <p:spPr/>
        <p:txBody>
          <a:bodyPr/>
          <a:lstStyle/>
          <a:p>
            <a:fld id="{8A7AA762-EA47-416E-9E23-A6910279B348}" type="slidenum">
              <a:rPr lang="cs-CZ" smtClean="0"/>
              <a:t>32</a:t>
            </a:fld>
            <a:endParaRPr lang="cs-CZ"/>
          </a:p>
        </p:txBody>
      </p:sp>
    </p:spTree>
    <p:extLst>
      <p:ext uri="{BB962C8B-B14F-4D97-AF65-F5344CB8AC3E}">
        <p14:creationId xmlns:p14="http://schemas.microsoft.com/office/powerpoint/2010/main" val="28195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95B29-79CD-31AF-2660-D132DBD6BBCB}"/>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5745DC65-D743-1F88-7082-04419251A441}"/>
              </a:ext>
            </a:extLst>
          </p:cNvPr>
          <p:cNvSpPr>
            <a:spLocks noGrp="1"/>
          </p:cNvSpPr>
          <p:nvPr>
            <p:ph idx="1"/>
          </p:nvPr>
        </p:nvSpPr>
        <p:spPr>
          <a:xfrm>
            <a:off x="609600" y="1695796"/>
            <a:ext cx="10972800" cy="4670180"/>
          </a:xfrm>
        </p:spPr>
        <p:txBody>
          <a:bodyPr numCol="1">
            <a:normAutofit/>
          </a:bodyPr>
          <a:lstStyle/>
          <a:p>
            <a:r>
              <a:rPr lang="cs-CZ" dirty="0"/>
              <a:t>Velké množství praktických problémů</a:t>
            </a:r>
          </a:p>
          <a:p>
            <a:pPr lvl="1"/>
            <a:r>
              <a:rPr lang="cs-CZ" dirty="0"/>
              <a:t>Absolutní a relativní pojetí – hodnocení subjektivní identifikovatelnosti  z pohledu osoby, jež má údaje k dispozici</a:t>
            </a:r>
          </a:p>
          <a:p>
            <a:pPr lvl="1"/>
            <a:r>
              <a:rPr lang="cs-CZ" dirty="0"/>
              <a:t>Identifikovaná </a:t>
            </a:r>
            <a:r>
              <a:rPr lang="cs-CZ" dirty="0">
                <a:solidFill>
                  <a:srgbClr val="1EA0DA"/>
                </a:solidFill>
              </a:rPr>
              <a:t>×</a:t>
            </a:r>
            <a:r>
              <a:rPr lang="cs-CZ" dirty="0"/>
              <a:t> identifikovatelná osoba</a:t>
            </a:r>
          </a:p>
          <a:p>
            <a:pPr lvl="1"/>
            <a:r>
              <a:rPr lang="cs-CZ" dirty="0"/>
              <a:t>Míra identifikovatelnosti osoby </a:t>
            </a:r>
            <a:r>
              <a:rPr lang="cs-CZ" dirty="0">
                <a:solidFill>
                  <a:srgbClr val="1EA0DA"/>
                </a:solidFill>
                <a:sym typeface="Wingdings" panose="05000000000000000000" pitchFamily="2" charset="2"/>
              </a:rPr>
              <a:t></a:t>
            </a:r>
            <a:r>
              <a:rPr lang="cs-CZ" dirty="0"/>
              <a:t> kdy se vlastnosti skupiny osob přenášejí na všechny členy – tzv. k-anonymita (C-300/21, </a:t>
            </a:r>
            <a:r>
              <a:rPr lang="cs-CZ" dirty="0" err="1"/>
              <a:t>Österreichische</a:t>
            </a:r>
            <a:r>
              <a:rPr lang="cs-CZ" dirty="0"/>
              <a:t> Post)</a:t>
            </a:r>
          </a:p>
          <a:p>
            <a:pPr lvl="1"/>
            <a:r>
              <a:rPr lang="cs-CZ" dirty="0"/>
              <a:t>Jak zohlednit přístup založený na riziku</a:t>
            </a:r>
          </a:p>
          <a:p>
            <a:pPr lvl="1"/>
            <a:r>
              <a:rPr lang="cs-CZ" dirty="0"/>
              <a:t>Identifikovatelnost </a:t>
            </a:r>
            <a:r>
              <a:rPr lang="cs-CZ" dirty="0">
                <a:solidFill>
                  <a:srgbClr val="1EA0DA"/>
                </a:solidFill>
              </a:rPr>
              <a:t>×</a:t>
            </a:r>
            <a:r>
              <a:rPr lang="cs-CZ" dirty="0"/>
              <a:t> koncept </a:t>
            </a:r>
            <a:r>
              <a:rPr lang="cs-CZ" i="1" dirty="0" err="1"/>
              <a:t>singling</a:t>
            </a:r>
            <a:r>
              <a:rPr lang="cs-CZ" i="1" dirty="0"/>
              <a:t> out</a:t>
            </a:r>
            <a:endParaRPr lang="cs-CZ" dirty="0"/>
          </a:p>
          <a:p>
            <a:pPr lvl="1"/>
            <a:r>
              <a:rPr lang="cs-CZ" dirty="0"/>
              <a:t>Kontextové informace nutné pro správnou interpretaci údajů jako osobní údaje </a:t>
            </a:r>
            <a:br>
              <a:rPr lang="cs-CZ" dirty="0"/>
            </a:br>
            <a:r>
              <a:rPr lang="cs-CZ" dirty="0"/>
              <a:t>(SDEU C-434/16, Peter Nowak, C-141/12 a C-372/12, </a:t>
            </a:r>
            <a:r>
              <a:rPr lang="cs-CZ" dirty="0" err="1"/>
              <a:t>Minister</a:t>
            </a:r>
            <a:r>
              <a:rPr lang="cs-CZ" dirty="0"/>
              <a:t> </a:t>
            </a:r>
            <a:r>
              <a:rPr lang="cs-CZ" dirty="0" err="1"/>
              <a:t>voor</a:t>
            </a:r>
            <a:r>
              <a:rPr lang="cs-CZ" dirty="0"/>
              <a:t> </a:t>
            </a:r>
            <a:r>
              <a:rPr lang="cs-CZ" dirty="0" err="1"/>
              <a:t>Immigratie</a:t>
            </a:r>
            <a:r>
              <a:rPr lang="cs-CZ" dirty="0"/>
              <a:t>)</a:t>
            </a:r>
          </a:p>
        </p:txBody>
      </p:sp>
      <p:sp>
        <p:nvSpPr>
          <p:cNvPr id="3" name="Zástupný symbol pro datum 2">
            <a:extLst>
              <a:ext uri="{FF2B5EF4-FFF2-40B4-BE49-F238E27FC236}">
                <a16:creationId xmlns:a16="http://schemas.microsoft.com/office/drawing/2014/main" id="{D841B813-A2B9-3614-CEC5-88B06D636E63}"/>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466CAA02-E02E-63DE-2887-425E90AF37BF}"/>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9BCB9959-CCCE-537C-F3BD-F75B31732E50}"/>
              </a:ext>
            </a:extLst>
          </p:cNvPr>
          <p:cNvSpPr>
            <a:spLocks noGrp="1"/>
          </p:cNvSpPr>
          <p:nvPr>
            <p:ph type="title"/>
          </p:nvPr>
        </p:nvSpPr>
        <p:spPr/>
        <p:txBody>
          <a:bodyPr>
            <a:noAutofit/>
          </a:bodyPr>
          <a:lstStyle/>
          <a:p>
            <a:r>
              <a:rPr lang="cs-CZ" dirty="0"/>
              <a:t>DOPADY JUDIKATURY</a:t>
            </a:r>
          </a:p>
        </p:txBody>
      </p:sp>
      <p:sp>
        <p:nvSpPr>
          <p:cNvPr id="7" name="Zástupný symbol pro číslo snímku 6">
            <a:extLst>
              <a:ext uri="{FF2B5EF4-FFF2-40B4-BE49-F238E27FC236}">
                <a16:creationId xmlns:a16="http://schemas.microsoft.com/office/drawing/2014/main" id="{5E58E74E-1EF8-029A-68D7-42110E1E7151}"/>
              </a:ext>
            </a:extLst>
          </p:cNvPr>
          <p:cNvSpPr>
            <a:spLocks noGrp="1"/>
          </p:cNvSpPr>
          <p:nvPr>
            <p:ph type="sldNum" sz="quarter" idx="12"/>
          </p:nvPr>
        </p:nvSpPr>
        <p:spPr/>
        <p:txBody>
          <a:bodyPr/>
          <a:lstStyle/>
          <a:p>
            <a:fld id="{8A7AA762-EA47-416E-9E23-A6910279B348}" type="slidenum">
              <a:rPr lang="cs-CZ" smtClean="0"/>
              <a:t>33</a:t>
            </a:fld>
            <a:endParaRPr lang="cs-CZ"/>
          </a:p>
        </p:txBody>
      </p:sp>
    </p:spTree>
    <p:extLst>
      <p:ext uri="{BB962C8B-B14F-4D97-AF65-F5344CB8AC3E}">
        <p14:creationId xmlns:p14="http://schemas.microsoft.com/office/powerpoint/2010/main" val="10939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0DD4-8A8B-B7E5-9CF1-3B607A8B2B6E}"/>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17FC2196-398D-75CB-9EDB-D2B27C63B93E}"/>
              </a:ext>
            </a:extLst>
          </p:cNvPr>
          <p:cNvSpPr>
            <a:spLocks noGrp="1"/>
          </p:cNvSpPr>
          <p:nvPr>
            <p:ph idx="1"/>
          </p:nvPr>
        </p:nvSpPr>
        <p:spPr>
          <a:xfrm>
            <a:off x="609600" y="1695796"/>
            <a:ext cx="10972800" cy="4670180"/>
          </a:xfrm>
        </p:spPr>
        <p:txBody>
          <a:bodyPr numCol="1">
            <a:normAutofit/>
          </a:bodyPr>
          <a:lstStyle/>
          <a:p>
            <a:r>
              <a:rPr lang="cs-CZ" dirty="0"/>
              <a:t>Pojem </a:t>
            </a:r>
            <a:r>
              <a:rPr lang="cs-CZ" i="1" dirty="0">
                <a:solidFill>
                  <a:srgbClr val="1EA0DA"/>
                </a:solidFill>
              </a:rPr>
              <a:t>osobní údaj </a:t>
            </a:r>
            <a:r>
              <a:rPr lang="cs-CZ" dirty="0"/>
              <a:t>ve smyslu vyplývajícím z judikatury</a:t>
            </a:r>
          </a:p>
          <a:p>
            <a:pPr lvl="1"/>
            <a:r>
              <a:rPr lang="cs-CZ" dirty="0"/>
              <a:t>Objektivní informaci či subjektivní názor (SDEU, C-434/16, Peter Nowak)</a:t>
            </a:r>
          </a:p>
          <a:p>
            <a:pPr lvl="1"/>
            <a:r>
              <a:rPr lang="cs-CZ" dirty="0"/>
              <a:t>Údaje týkající se soukromí či pracovní činnosti</a:t>
            </a:r>
          </a:p>
          <a:p>
            <a:pPr lvl="1"/>
            <a:r>
              <a:rPr lang="cs-CZ" dirty="0"/>
              <a:t>Pravdivé či nepravdivé údaje (obvykle)</a:t>
            </a:r>
          </a:p>
          <a:p>
            <a:pPr lvl="1"/>
            <a:r>
              <a:rPr lang="cs-CZ" dirty="0"/>
              <a:t>Nerozhoduje forma zaznamenání či předání informace (pokud bude naplněn čl. 2 GDPR) (SDEU C-740/22) </a:t>
            </a:r>
          </a:p>
          <a:p>
            <a:pPr lvl="1"/>
            <a:r>
              <a:rPr lang="cs-CZ" dirty="0"/>
              <a:t>O jaký druh údaje se bude jednat</a:t>
            </a:r>
          </a:p>
          <a:p>
            <a:pPr lvl="1"/>
            <a:r>
              <a:rPr lang="cs-CZ" dirty="0"/>
              <a:t>Pro postavení správce není rozhodné, zda má osobní údaje k dispozici či nikoliv </a:t>
            </a:r>
            <a:br>
              <a:rPr lang="cs-CZ" dirty="0"/>
            </a:br>
            <a:r>
              <a:rPr lang="cs-CZ" dirty="0"/>
              <a:t>(SDEU C-25/17 – Svědkové Jehovovi)</a:t>
            </a:r>
          </a:p>
          <a:p>
            <a:pPr lvl="1"/>
            <a:endParaRPr lang="cs-CZ" dirty="0"/>
          </a:p>
          <a:p>
            <a:r>
              <a:rPr lang="pl-PL" dirty="0"/>
              <a:t>Stanovisko WP29 5/2014 k technikám anonymizace</a:t>
            </a:r>
            <a:endParaRPr lang="cs-CZ" dirty="0"/>
          </a:p>
        </p:txBody>
      </p:sp>
      <p:sp>
        <p:nvSpPr>
          <p:cNvPr id="3" name="Zástupný symbol pro datum 2">
            <a:extLst>
              <a:ext uri="{FF2B5EF4-FFF2-40B4-BE49-F238E27FC236}">
                <a16:creationId xmlns:a16="http://schemas.microsoft.com/office/drawing/2014/main" id="{6F6AE383-516B-F8FB-8007-A426EAB9175A}"/>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92524737-D5AB-3F01-6C0A-07379A3D455A}"/>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545ACFF1-F0D7-4649-4FAA-C750527E96C8}"/>
              </a:ext>
            </a:extLst>
          </p:cNvPr>
          <p:cNvSpPr>
            <a:spLocks noGrp="1"/>
          </p:cNvSpPr>
          <p:nvPr>
            <p:ph type="title"/>
          </p:nvPr>
        </p:nvSpPr>
        <p:spPr/>
        <p:txBody>
          <a:bodyPr>
            <a:noAutofit/>
          </a:bodyPr>
          <a:lstStyle/>
          <a:p>
            <a:r>
              <a:rPr lang="cs-CZ" dirty="0"/>
              <a:t>DOPADY JUDIKATURY</a:t>
            </a:r>
          </a:p>
        </p:txBody>
      </p:sp>
      <p:sp>
        <p:nvSpPr>
          <p:cNvPr id="7" name="Zástupný symbol pro číslo snímku 6">
            <a:extLst>
              <a:ext uri="{FF2B5EF4-FFF2-40B4-BE49-F238E27FC236}">
                <a16:creationId xmlns:a16="http://schemas.microsoft.com/office/drawing/2014/main" id="{A335CA91-4E45-3C69-DCF2-35C573E831A9}"/>
              </a:ext>
            </a:extLst>
          </p:cNvPr>
          <p:cNvSpPr>
            <a:spLocks noGrp="1"/>
          </p:cNvSpPr>
          <p:nvPr>
            <p:ph type="sldNum" sz="quarter" idx="12"/>
          </p:nvPr>
        </p:nvSpPr>
        <p:spPr/>
        <p:txBody>
          <a:bodyPr/>
          <a:lstStyle/>
          <a:p>
            <a:fld id="{8A7AA762-EA47-416E-9E23-A6910279B348}" type="slidenum">
              <a:rPr lang="cs-CZ" smtClean="0"/>
              <a:t>34</a:t>
            </a:fld>
            <a:endParaRPr lang="cs-CZ"/>
          </a:p>
        </p:txBody>
      </p:sp>
    </p:spTree>
    <p:extLst>
      <p:ext uri="{BB962C8B-B14F-4D97-AF65-F5344CB8AC3E}">
        <p14:creationId xmlns:p14="http://schemas.microsoft.com/office/powerpoint/2010/main" val="362625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Zpracování</a:t>
            </a:r>
          </a:p>
          <a:p>
            <a:pPr lvl="1"/>
            <a:r>
              <a:rPr lang="cs-CZ" dirty="0"/>
              <a:t>Jakákoliv operace nebo soubor operací s OÚ nebo soubory OÚ</a:t>
            </a:r>
          </a:p>
          <a:p>
            <a:pPr lvl="1"/>
            <a:r>
              <a:rPr lang="cs-CZ" i="1" dirty="0">
                <a:solidFill>
                  <a:schemeClr val="accent1"/>
                </a:solidFill>
              </a:rPr>
              <a:t>Shromáždění, zaznamenání, uspořádání, strukturování, uložení, přizpůsobení nebo pozměnění, vyhledání, nahlédnutí, použití, zpřístupnění přenosem, šíření nebo jakékoliv jiné zpřístupnění, seřazení či zkombinování, omezení, výmaz nebo zničení</a:t>
            </a:r>
          </a:p>
          <a:p>
            <a:pPr lvl="4"/>
            <a:endParaRPr lang="cs-CZ" dirty="0"/>
          </a:p>
          <a:p>
            <a:r>
              <a:rPr lang="cs-CZ" dirty="0"/>
              <a:t>Evidence </a:t>
            </a:r>
          </a:p>
          <a:p>
            <a:pPr lvl="1"/>
            <a:r>
              <a:rPr lang="cs-CZ" dirty="0"/>
              <a:t>Jakýkoliv strukturovaný soubor OÚ přístupných podle zvláštních kritérií</a:t>
            </a:r>
          </a:p>
          <a:p>
            <a:pPr lvl="1"/>
            <a:r>
              <a:rPr lang="cs-CZ" dirty="0"/>
              <a:t>Centralizovaný × decentralizovaný</a:t>
            </a:r>
          </a:p>
          <a:p>
            <a:pPr lvl="1"/>
            <a:r>
              <a:rPr lang="cs-CZ" dirty="0"/>
              <a:t>Rozdělený podle funkčního / zeměpisného hlediska</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Vybrané definice GDPR</a:t>
            </a:r>
          </a:p>
        </p:txBody>
      </p:sp>
      <p:sp>
        <p:nvSpPr>
          <p:cNvPr id="7" name="Zástupný symbol pro číslo snímku 6">
            <a:extLst>
              <a:ext uri="{FF2B5EF4-FFF2-40B4-BE49-F238E27FC236}">
                <a16:creationId xmlns:a16="http://schemas.microsoft.com/office/drawing/2014/main" id="{954BA9DC-0B49-3F81-B408-274AA6F6F739}"/>
              </a:ext>
            </a:extLst>
          </p:cNvPr>
          <p:cNvSpPr>
            <a:spLocks noGrp="1"/>
          </p:cNvSpPr>
          <p:nvPr>
            <p:ph type="sldNum" sz="quarter" idx="12"/>
          </p:nvPr>
        </p:nvSpPr>
        <p:spPr/>
        <p:txBody>
          <a:bodyPr/>
          <a:lstStyle/>
          <a:p>
            <a:fld id="{8A7AA762-EA47-416E-9E23-A6910279B348}" type="slidenum">
              <a:rPr lang="cs-CZ" smtClean="0"/>
              <a:t>35</a:t>
            </a:fld>
            <a:endParaRPr lang="cs-CZ"/>
          </a:p>
        </p:txBody>
      </p:sp>
    </p:spTree>
    <p:extLst>
      <p:ext uri="{BB962C8B-B14F-4D97-AF65-F5344CB8AC3E}">
        <p14:creationId xmlns:p14="http://schemas.microsoft.com/office/powerpoint/2010/main" val="142390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Správce </a:t>
            </a:r>
          </a:p>
          <a:p>
            <a:pPr lvl="1"/>
            <a:r>
              <a:rPr lang="cs-CZ" i="1" dirty="0">
                <a:solidFill>
                  <a:schemeClr val="accent1"/>
                </a:solidFill>
              </a:rPr>
              <a:t>Fyzická nebo právnická osoba, orgán veřejné moci, agentura nebo jiný subjekt, </a:t>
            </a:r>
            <a:br>
              <a:rPr lang="cs-CZ" i="1" dirty="0">
                <a:solidFill>
                  <a:schemeClr val="accent1"/>
                </a:solidFill>
              </a:rPr>
            </a:br>
            <a:r>
              <a:rPr lang="cs-CZ" i="1" dirty="0">
                <a:solidFill>
                  <a:schemeClr val="accent1"/>
                </a:solidFill>
              </a:rPr>
              <a:t>který sám nebo společně s jinými určuje účely a prostředky zpracování osobních údajů</a:t>
            </a:r>
          </a:p>
          <a:p>
            <a:pPr lvl="4"/>
            <a:endParaRPr lang="cs-CZ" dirty="0"/>
          </a:p>
          <a:p>
            <a:r>
              <a:rPr lang="cs-CZ" dirty="0"/>
              <a:t>Zpracovatel</a:t>
            </a:r>
          </a:p>
          <a:p>
            <a:pPr lvl="1"/>
            <a:r>
              <a:rPr lang="cs-CZ" i="1" dirty="0">
                <a:solidFill>
                  <a:schemeClr val="accent1"/>
                </a:solidFill>
              </a:rPr>
              <a:t>Fyzická nebo právnická osoba, orgán veřejné moci, agentura nebo jiný subjekt, </a:t>
            </a:r>
            <a:br>
              <a:rPr lang="cs-CZ" i="1" dirty="0">
                <a:solidFill>
                  <a:schemeClr val="accent1"/>
                </a:solidFill>
              </a:rPr>
            </a:br>
            <a:r>
              <a:rPr lang="cs-CZ" i="1" dirty="0">
                <a:solidFill>
                  <a:schemeClr val="accent1"/>
                </a:solidFill>
              </a:rPr>
              <a:t>který zpracovává osobní údaje pro správce</a:t>
            </a:r>
          </a:p>
          <a:p>
            <a:pPr lvl="4"/>
            <a:endParaRPr lang="cs-CZ" dirty="0">
              <a:solidFill>
                <a:schemeClr val="accent1"/>
              </a:solidFill>
            </a:endParaRPr>
          </a:p>
          <a:p>
            <a:r>
              <a:rPr lang="cs-CZ" dirty="0"/>
              <a:t>Příjemce</a:t>
            </a:r>
          </a:p>
          <a:p>
            <a:pPr lvl="1"/>
            <a:r>
              <a:rPr lang="cs-CZ" i="1" dirty="0">
                <a:solidFill>
                  <a:schemeClr val="accent1"/>
                </a:solidFill>
              </a:rPr>
              <a:t>Fyzická nebo právnická osoba, orgán veřejné moci, agentura nebo jiný subjekt, kterým jsou osobní údaje poskytnuty</a:t>
            </a:r>
          </a:p>
          <a:p>
            <a:pPr lvl="1"/>
            <a:r>
              <a:rPr lang="cs-CZ" dirty="0"/>
              <a:t>Nikoliv orgány veřejné moci v rámci zvláštního šetření v souladu s právem členského státu</a:t>
            </a:r>
          </a:p>
          <a:p>
            <a:pPr lvl="1"/>
            <a:endParaRPr lang="cs-CZ" dirty="0">
              <a:solidFill>
                <a:schemeClr val="accent1"/>
              </a:solidFill>
            </a:endParaRP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Vybrané definice GDPR</a:t>
            </a:r>
          </a:p>
        </p:txBody>
      </p:sp>
      <p:sp>
        <p:nvSpPr>
          <p:cNvPr id="7" name="Zástupný symbol pro číslo snímku 6">
            <a:extLst>
              <a:ext uri="{FF2B5EF4-FFF2-40B4-BE49-F238E27FC236}">
                <a16:creationId xmlns:a16="http://schemas.microsoft.com/office/drawing/2014/main" id="{DE728505-8C21-7D91-6658-E6E61D55CCA4}"/>
              </a:ext>
            </a:extLst>
          </p:cNvPr>
          <p:cNvSpPr>
            <a:spLocks noGrp="1"/>
          </p:cNvSpPr>
          <p:nvPr>
            <p:ph type="sldNum" sz="quarter" idx="12"/>
          </p:nvPr>
        </p:nvSpPr>
        <p:spPr/>
        <p:txBody>
          <a:bodyPr/>
          <a:lstStyle/>
          <a:p>
            <a:fld id="{8A7AA762-EA47-416E-9E23-A6910279B348}" type="slidenum">
              <a:rPr lang="cs-CZ" smtClean="0"/>
              <a:t>36</a:t>
            </a:fld>
            <a:endParaRPr lang="cs-CZ"/>
          </a:p>
        </p:txBody>
      </p:sp>
    </p:spTree>
    <p:extLst>
      <p:ext uri="{BB962C8B-B14F-4D97-AF65-F5344CB8AC3E}">
        <p14:creationId xmlns:p14="http://schemas.microsoft.com/office/powerpoint/2010/main" val="38743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a:bodyPr>
          <a:lstStyle/>
          <a:p>
            <a:r>
              <a:rPr lang="cs-CZ" dirty="0"/>
              <a:t>Porušení zabezpečení osobních údajů (</a:t>
            </a:r>
            <a:r>
              <a:rPr lang="cs-CZ" i="1" dirty="0"/>
              <a:t>data </a:t>
            </a:r>
            <a:r>
              <a:rPr lang="cs-CZ" i="1" dirty="0" err="1"/>
              <a:t>breach</a:t>
            </a:r>
            <a:r>
              <a:rPr lang="cs-CZ" dirty="0"/>
              <a:t>)</a:t>
            </a:r>
          </a:p>
          <a:p>
            <a:pPr lvl="1"/>
            <a:r>
              <a:rPr lang="cs-CZ" i="1" dirty="0">
                <a:solidFill>
                  <a:schemeClr val="accent1"/>
                </a:solidFill>
              </a:rPr>
              <a:t>Porušení zabezpečení, které vede k náhodnému anebo protiprávnímu zničení, ztrátě, změně anebo neoprávněnému poskytnutí anebo zpřístupnění přenášených, uložených nebo jinak zpracovávaných OÚ</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Vybrané definice GDPR</a:t>
            </a:r>
          </a:p>
        </p:txBody>
      </p:sp>
      <p:sp>
        <p:nvSpPr>
          <p:cNvPr id="7" name="Zástupný symbol pro číslo snímku 6">
            <a:extLst>
              <a:ext uri="{FF2B5EF4-FFF2-40B4-BE49-F238E27FC236}">
                <a16:creationId xmlns:a16="http://schemas.microsoft.com/office/drawing/2014/main" id="{4051F39D-9B0E-5DAD-B90D-50C3B76F007A}"/>
              </a:ext>
            </a:extLst>
          </p:cNvPr>
          <p:cNvSpPr>
            <a:spLocks noGrp="1"/>
          </p:cNvSpPr>
          <p:nvPr>
            <p:ph type="sldNum" sz="quarter" idx="12"/>
          </p:nvPr>
        </p:nvSpPr>
        <p:spPr/>
        <p:txBody>
          <a:bodyPr/>
          <a:lstStyle/>
          <a:p>
            <a:fld id="{8A7AA762-EA47-416E-9E23-A6910279B348}" type="slidenum">
              <a:rPr lang="cs-CZ" smtClean="0"/>
              <a:t>37</a:t>
            </a:fld>
            <a:endParaRPr lang="cs-CZ"/>
          </a:p>
        </p:txBody>
      </p:sp>
    </p:spTree>
    <p:extLst>
      <p:ext uri="{BB962C8B-B14F-4D97-AF65-F5344CB8AC3E}">
        <p14:creationId xmlns:p14="http://schemas.microsoft.com/office/powerpoint/2010/main" val="30245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46503" y="1433544"/>
            <a:ext cx="10972800" cy="5030180"/>
          </a:xfrm>
        </p:spPr>
        <p:txBody>
          <a:bodyPr>
            <a:normAutofit fontScale="92500" lnSpcReduction="10000"/>
          </a:bodyPr>
          <a:lstStyle/>
          <a:p>
            <a:r>
              <a:rPr lang="cs-CZ" dirty="0"/>
              <a:t>Zákonné tituly pro zpracování osobních údajů</a:t>
            </a:r>
          </a:p>
          <a:p>
            <a:pPr lvl="1"/>
            <a:r>
              <a:rPr lang="cs-CZ" dirty="0"/>
              <a:t>Čl. 6 GDPR</a:t>
            </a:r>
          </a:p>
          <a:p>
            <a:pPr lvl="1"/>
            <a:r>
              <a:rPr lang="cs-CZ" dirty="0"/>
              <a:t>Splnění smlouvy</a:t>
            </a:r>
          </a:p>
          <a:p>
            <a:pPr lvl="1"/>
            <a:r>
              <a:rPr lang="cs-CZ" dirty="0"/>
              <a:t>Splnění právní povinnosti</a:t>
            </a:r>
          </a:p>
          <a:p>
            <a:pPr lvl="1"/>
            <a:r>
              <a:rPr lang="cs-CZ" dirty="0"/>
              <a:t>Ochrana životně důležitých zájmů subjektu údajů anebo jiné fyzické osoby</a:t>
            </a:r>
          </a:p>
          <a:p>
            <a:pPr lvl="1"/>
            <a:r>
              <a:rPr lang="cs-CZ" dirty="0"/>
              <a:t>Úkol prováděný ve veřejném zájmu nebo při výkonu veřejné moci</a:t>
            </a:r>
          </a:p>
          <a:p>
            <a:pPr lvl="1"/>
            <a:r>
              <a:rPr lang="cs-CZ" dirty="0"/>
              <a:t>Oprávněné zájmy příslušného správce anebo třetí strany</a:t>
            </a:r>
          </a:p>
          <a:p>
            <a:pPr lvl="1"/>
            <a:endParaRPr lang="cs-CZ" dirty="0"/>
          </a:p>
          <a:p>
            <a:pPr lvl="1"/>
            <a:r>
              <a:rPr lang="cs-CZ" dirty="0"/>
              <a:t>Souhlas subjektu údajů </a:t>
            </a:r>
          </a:p>
          <a:p>
            <a:pPr marL="457200" lvl="1" indent="0">
              <a:buNone/>
            </a:pPr>
            <a:r>
              <a:rPr lang="cs-CZ" dirty="0">
                <a:solidFill>
                  <a:srgbClr val="1EA0DA"/>
                </a:solidFill>
                <a:sym typeface="Wingdings" panose="05000000000000000000" pitchFamily="2" charset="2"/>
              </a:rPr>
              <a:t>      Pokyny EDPB č. 5/2020 k souhlasu podle nařízení 2016/679</a:t>
            </a:r>
            <a:endParaRPr lang="cs-CZ" dirty="0">
              <a:solidFill>
                <a:srgbClr val="1EA0DA"/>
              </a:solidFill>
            </a:endParaRPr>
          </a:p>
          <a:p>
            <a:pPr lvl="4"/>
            <a:endParaRPr lang="cs-CZ" dirty="0"/>
          </a:p>
          <a:p>
            <a:r>
              <a:rPr lang="cs-CZ" dirty="0"/>
              <a:t>SDEU</a:t>
            </a:r>
          </a:p>
          <a:p>
            <a:pPr lvl="1"/>
            <a:r>
              <a:rPr lang="cs-CZ" dirty="0"/>
              <a:t>Spojené věci C-468/10 a C-469/10, ASNEF a FECEMD</a:t>
            </a:r>
          </a:p>
          <a:p>
            <a:pPr lvl="1"/>
            <a:r>
              <a:rPr lang="cs-CZ" sz="2100" dirty="0"/>
              <a:t>C-26/22 a C/64/22, SCHUFA Holding</a:t>
            </a:r>
          </a:p>
          <a:p>
            <a:pPr lvl="1"/>
            <a:r>
              <a:rPr lang="cs-CZ" sz="2100" dirty="0"/>
              <a:t>C-621/22, </a:t>
            </a:r>
            <a:r>
              <a:rPr lang="cs-CZ" sz="2100" dirty="0" err="1"/>
              <a:t>Nederlandse</a:t>
            </a:r>
            <a:r>
              <a:rPr lang="cs-CZ" sz="2100" dirty="0"/>
              <a:t> </a:t>
            </a:r>
            <a:r>
              <a:rPr lang="cs-CZ" sz="2100" dirty="0" err="1"/>
              <a:t>Lawn</a:t>
            </a:r>
            <a:r>
              <a:rPr lang="cs-CZ" sz="2100" dirty="0"/>
              <a:t> </a:t>
            </a:r>
            <a:r>
              <a:rPr lang="cs-CZ" sz="2100" dirty="0" err="1"/>
              <a:t>Tennisbond</a:t>
            </a:r>
            <a:endParaRPr lang="cs-CZ" sz="2100" dirty="0"/>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Právní tituly zpracování </a:t>
            </a:r>
            <a:r>
              <a:rPr lang="cs-CZ" dirty="0" err="1"/>
              <a:t>oú</a:t>
            </a:r>
            <a:endParaRPr lang="cs-CZ" dirty="0"/>
          </a:p>
        </p:txBody>
      </p:sp>
      <p:cxnSp>
        <p:nvCxnSpPr>
          <p:cNvPr id="7" name="Straight Connector 7">
            <a:extLst>
              <a:ext uri="{FF2B5EF4-FFF2-40B4-BE49-F238E27FC236}">
                <a16:creationId xmlns:a16="http://schemas.microsoft.com/office/drawing/2014/main" id="{EABE76B0-F203-2BBD-C329-322AEBBF7672}"/>
              </a:ext>
            </a:extLst>
          </p:cNvPr>
          <p:cNvCxnSpPr/>
          <p:nvPr/>
        </p:nvCxnSpPr>
        <p:spPr>
          <a:xfrm flipV="1">
            <a:off x="1069497" y="3851488"/>
            <a:ext cx="10476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 name="Straight Connector 7">
            <a:extLst>
              <a:ext uri="{FF2B5EF4-FFF2-40B4-BE49-F238E27FC236}">
                <a16:creationId xmlns:a16="http://schemas.microsoft.com/office/drawing/2014/main" id="{326983F6-9317-0974-46CB-3BCE24E26282}"/>
              </a:ext>
            </a:extLst>
          </p:cNvPr>
          <p:cNvCxnSpPr>
            <a:cxnSpLocks/>
          </p:cNvCxnSpPr>
          <p:nvPr/>
        </p:nvCxnSpPr>
        <p:spPr>
          <a:xfrm rot="16200000">
            <a:off x="-562166" y="3231464"/>
            <a:ext cx="2772000" cy="0"/>
          </a:xfrm>
          <a:prstGeom prst="line">
            <a:avLst/>
          </a:prstGeom>
          <a:ln>
            <a:headEnd type="triangle" w="lg" len="lg"/>
            <a:tailEnd type="none" w="med" len="med"/>
          </a:ln>
        </p:spPr>
        <p:style>
          <a:lnRef idx="2">
            <a:schemeClr val="accent6"/>
          </a:lnRef>
          <a:fillRef idx="0">
            <a:schemeClr val="accent6"/>
          </a:fillRef>
          <a:effectRef idx="1">
            <a:schemeClr val="accent6"/>
          </a:effectRef>
          <a:fontRef idx="minor">
            <a:schemeClr val="tx1"/>
          </a:fontRef>
        </p:style>
      </p:cxnSp>
      <p:sp>
        <p:nvSpPr>
          <p:cNvPr id="9" name="Zástupný symbol pro číslo snímku 8">
            <a:extLst>
              <a:ext uri="{FF2B5EF4-FFF2-40B4-BE49-F238E27FC236}">
                <a16:creationId xmlns:a16="http://schemas.microsoft.com/office/drawing/2014/main" id="{A5B55180-0402-6F6B-7DAF-E8B6631BBC0B}"/>
              </a:ext>
            </a:extLst>
          </p:cNvPr>
          <p:cNvSpPr>
            <a:spLocks noGrp="1"/>
          </p:cNvSpPr>
          <p:nvPr>
            <p:ph type="sldNum" sz="quarter" idx="12"/>
          </p:nvPr>
        </p:nvSpPr>
        <p:spPr/>
        <p:txBody>
          <a:bodyPr/>
          <a:lstStyle/>
          <a:p>
            <a:fld id="{8A7AA762-EA47-416E-9E23-A6910279B348}" type="slidenum">
              <a:rPr lang="cs-CZ" smtClean="0"/>
              <a:t>38</a:t>
            </a:fld>
            <a:endParaRPr lang="cs-CZ"/>
          </a:p>
        </p:txBody>
      </p:sp>
    </p:spTree>
    <p:extLst>
      <p:ext uri="{BB962C8B-B14F-4D97-AF65-F5344CB8AC3E}">
        <p14:creationId xmlns:p14="http://schemas.microsoft.com/office/powerpoint/2010/main" val="79612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500"/>
                                        <p:tgtEl>
                                          <p:spTgt spid="2">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2" end="12"/>
                                            </p:txEl>
                                          </p:spTgt>
                                        </p:tgtEl>
                                        <p:attrNameLst>
                                          <p:attrName>style.visibility</p:attrName>
                                        </p:attrNameLst>
                                      </p:cBhvr>
                                      <p:to>
                                        <p:strVal val="visible"/>
                                      </p:to>
                                    </p:set>
                                    <p:animEffect transition="in" filter="fade">
                                      <p:cBhvr>
                                        <p:cTn id="10" dur="500"/>
                                        <p:tgtEl>
                                          <p:spTgt spid="2">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animEffect transition="in" filter="fade">
                                      <p:cBhvr>
                                        <p:cTn id="13" dur="500"/>
                                        <p:tgtEl>
                                          <p:spTgt spid="2">
                                            <p:txEl>
                                              <p:pRg st="13" end="1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4" end="14"/>
                                            </p:txEl>
                                          </p:spTgt>
                                        </p:tgtEl>
                                        <p:attrNameLst>
                                          <p:attrName>style.visibility</p:attrName>
                                        </p:attrNameLst>
                                      </p:cBhvr>
                                      <p:to>
                                        <p:strVal val="visible"/>
                                      </p:to>
                                    </p:set>
                                    <p:animEffect transition="in" filter="fade">
                                      <p:cBhvr>
                                        <p:cTn id="16"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7D134-050E-9A70-991B-F4B2E4F550B4}"/>
              </a:ext>
            </a:extLst>
          </p:cNvPr>
          <p:cNvSpPr>
            <a:spLocks noGrp="1"/>
          </p:cNvSpPr>
          <p:nvPr>
            <p:ph type="title"/>
          </p:nvPr>
        </p:nvSpPr>
        <p:spPr/>
        <p:txBody>
          <a:bodyPr/>
          <a:lstStyle/>
          <a:p>
            <a:r>
              <a:rPr lang="cs-CZ" dirty="0"/>
              <a:t>BALANČNÍ TEST</a:t>
            </a:r>
          </a:p>
        </p:txBody>
      </p:sp>
      <p:sp>
        <p:nvSpPr>
          <p:cNvPr id="3" name="Zástupný obsah 2">
            <a:extLst>
              <a:ext uri="{FF2B5EF4-FFF2-40B4-BE49-F238E27FC236}">
                <a16:creationId xmlns:a16="http://schemas.microsoft.com/office/drawing/2014/main" id="{6608D1A7-26FC-A002-B3ED-EAAC39E62FAD}"/>
              </a:ext>
            </a:extLst>
          </p:cNvPr>
          <p:cNvSpPr>
            <a:spLocks noGrp="1"/>
          </p:cNvSpPr>
          <p:nvPr>
            <p:ph idx="1"/>
          </p:nvPr>
        </p:nvSpPr>
        <p:spPr>
          <a:xfrm>
            <a:off x="609600" y="1695795"/>
            <a:ext cx="10972800" cy="4660555"/>
          </a:xfrm>
        </p:spPr>
        <p:txBody>
          <a:bodyPr>
            <a:normAutofit lnSpcReduction="10000"/>
          </a:bodyPr>
          <a:lstStyle/>
          <a:p>
            <a:pPr lvl="0"/>
            <a:r>
              <a:rPr lang="cs-CZ" sz="2400" dirty="0"/>
              <a:t>Pokud </a:t>
            </a:r>
            <a:r>
              <a:rPr lang="cs-CZ" sz="2400" b="1" dirty="0">
                <a:solidFill>
                  <a:srgbClr val="1EA0DA"/>
                </a:solidFill>
              </a:rPr>
              <a:t>správce</a:t>
            </a:r>
            <a:r>
              <a:rPr lang="cs-CZ" sz="2400" dirty="0"/>
              <a:t> zpracovává osobní údaje na základě oprávněného zájmu </a:t>
            </a:r>
            <a:br>
              <a:rPr lang="cs-CZ" sz="2400" dirty="0"/>
            </a:br>
            <a:r>
              <a:rPr lang="cs-CZ" sz="2400" dirty="0"/>
              <a:t>(čl. 6 odst. 1 písm. f) GDPR), </a:t>
            </a:r>
            <a:r>
              <a:rPr lang="cs-CZ" sz="2400" b="1" dirty="0">
                <a:solidFill>
                  <a:srgbClr val="1EA0DA"/>
                </a:solidFill>
              </a:rPr>
              <a:t>musí nejdříve vyhodnotit, zda nad jeho oprávněným zájmem nepřevažují zájmy subjektu osobních údajů</a:t>
            </a:r>
          </a:p>
          <a:p>
            <a:pPr lvl="1"/>
            <a:r>
              <a:rPr lang="cs-CZ" sz="2000" dirty="0"/>
              <a:t>Správce musí posoudit přiměřenost jeho oprávněného zájmu vzhledem k právům </a:t>
            </a:r>
            <a:br>
              <a:rPr lang="cs-CZ" sz="2000" dirty="0"/>
            </a:br>
            <a:r>
              <a:rPr lang="cs-CZ" sz="2000" dirty="0"/>
              <a:t>a zájmům subjektu </a:t>
            </a:r>
            <a:r>
              <a:rPr lang="cs-CZ" sz="2000" b="1" dirty="0">
                <a:solidFill>
                  <a:srgbClr val="1EA0DA"/>
                </a:solidFill>
                <a:sym typeface="Wingdings" panose="05000000000000000000" pitchFamily="2" charset="2"/>
              </a:rPr>
              <a:t> balanční test (test proporcionality)</a:t>
            </a:r>
          </a:p>
          <a:p>
            <a:pPr lvl="1"/>
            <a:r>
              <a:rPr lang="cs-CZ" sz="2000" dirty="0"/>
              <a:t>Provádí se ještě </a:t>
            </a:r>
            <a:r>
              <a:rPr lang="cs-CZ" sz="2000" b="1" dirty="0">
                <a:solidFill>
                  <a:srgbClr val="1EA0DA"/>
                </a:solidFill>
              </a:rPr>
              <a:t>před zahájením zpracování</a:t>
            </a:r>
          </a:p>
          <a:p>
            <a:pPr lvl="4"/>
            <a:endParaRPr lang="cs-CZ" sz="1400" dirty="0"/>
          </a:p>
          <a:p>
            <a:pPr lvl="0"/>
            <a:r>
              <a:rPr lang="cs-CZ" sz="2400" dirty="0"/>
              <a:t>Pokud je výsledek testu pozitivní, tj. oprávněný zájem správce je vyšší než práva subjektu, může osobní údaje zpracovávat na základě právního důvodu</a:t>
            </a:r>
          </a:p>
          <a:p>
            <a:pPr lvl="1"/>
            <a:r>
              <a:rPr lang="cs-CZ" sz="2000" dirty="0"/>
              <a:t>Informační povinnost vůči subjektu</a:t>
            </a:r>
          </a:p>
          <a:p>
            <a:pPr lvl="1"/>
            <a:r>
              <a:rPr lang="cs-CZ" sz="2000" dirty="0"/>
              <a:t>Informace o tom, v čem spočívá jeho oprávněný zájem</a:t>
            </a:r>
          </a:p>
          <a:p>
            <a:r>
              <a:rPr lang="cs-CZ" sz="2400" dirty="0"/>
              <a:t>V opačném případě by nemělo ke zpracování vůbec docházet, ledaže je zde jiný právní titul</a:t>
            </a:r>
          </a:p>
        </p:txBody>
      </p:sp>
      <p:sp>
        <p:nvSpPr>
          <p:cNvPr id="4" name="Zástupný symbol pro datum 3">
            <a:extLst>
              <a:ext uri="{FF2B5EF4-FFF2-40B4-BE49-F238E27FC236}">
                <a16:creationId xmlns:a16="http://schemas.microsoft.com/office/drawing/2014/main" id="{75AD30B5-3393-FBE2-6493-4F12B32F636F}"/>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45DF1A53-CAA1-E19A-5CED-EE559E7090E5}"/>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C129CD89-97ED-CC6E-9AFB-F10049998A3F}"/>
              </a:ext>
            </a:extLst>
          </p:cNvPr>
          <p:cNvSpPr>
            <a:spLocks noGrp="1"/>
          </p:cNvSpPr>
          <p:nvPr>
            <p:ph type="sldNum" sz="quarter" idx="12"/>
          </p:nvPr>
        </p:nvSpPr>
        <p:spPr/>
        <p:txBody>
          <a:bodyPr/>
          <a:lstStyle/>
          <a:p>
            <a:fld id="{D5A1E99C-6E4B-9045-9BEE-F9DFBF55137C}" type="slidenum">
              <a:rPr lang="en-US" smtClean="0"/>
              <a:t>39</a:t>
            </a:fld>
            <a:endParaRPr lang="en-US"/>
          </a:p>
        </p:txBody>
      </p:sp>
    </p:spTree>
    <p:extLst>
      <p:ext uri="{BB962C8B-B14F-4D97-AF65-F5344CB8AC3E}">
        <p14:creationId xmlns:p14="http://schemas.microsoft.com/office/powerpoint/2010/main" val="14327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16DA6-62DC-0E86-3C7F-53B658799F90}"/>
            </a:ext>
          </a:extLst>
        </p:cNvPr>
        <p:cNvGrpSpPr/>
        <p:nvPr/>
      </p:nvGrpSpPr>
      <p:grpSpPr>
        <a:xfrm>
          <a:off x="0" y="0"/>
          <a:ext cx="0" cy="0"/>
          <a:chOff x="0" y="0"/>
          <a:chExt cx="0" cy="0"/>
        </a:xfrm>
      </p:grpSpPr>
      <p:pic>
        <p:nvPicPr>
          <p:cNvPr id="8" name="Grafický objekt 7" descr="Odznak 1 obrys">
            <a:extLst>
              <a:ext uri="{FF2B5EF4-FFF2-40B4-BE49-F238E27FC236}">
                <a16:creationId xmlns:a16="http://schemas.microsoft.com/office/drawing/2014/main" id="{DA85D55D-E853-95BA-1104-1F7EED7332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2434" y="223553"/>
            <a:ext cx="7200000" cy="7200000"/>
          </a:xfrm>
          <a:prstGeom prst="rect">
            <a:avLst/>
          </a:prstGeom>
        </p:spPr>
      </p:pic>
      <p:sp>
        <p:nvSpPr>
          <p:cNvPr id="2" name="Zástupný obsah 1">
            <a:extLst>
              <a:ext uri="{FF2B5EF4-FFF2-40B4-BE49-F238E27FC236}">
                <a16:creationId xmlns:a16="http://schemas.microsoft.com/office/drawing/2014/main" id="{5517DDB2-E66F-9D6E-9EFB-674B96C34702}"/>
              </a:ext>
            </a:extLst>
          </p:cNvPr>
          <p:cNvSpPr>
            <a:spLocks noGrp="1"/>
          </p:cNvSpPr>
          <p:nvPr>
            <p:ph idx="1"/>
          </p:nvPr>
        </p:nvSpPr>
        <p:spPr>
          <a:xfrm>
            <a:off x="609600" y="4209394"/>
            <a:ext cx="10972800" cy="1821456"/>
          </a:xfrm>
        </p:spPr>
        <p:txBody>
          <a:bodyPr/>
          <a:lstStyle/>
          <a:p>
            <a:r>
              <a:rPr lang="cs-CZ" dirty="0"/>
              <a:t>Desatero klíčových povinností dle GDPR</a:t>
            </a:r>
          </a:p>
          <a:p>
            <a:r>
              <a:rPr lang="cs-CZ" dirty="0"/>
              <a:t>Základní pojmy, zásady a instrumenty GDPR</a:t>
            </a:r>
          </a:p>
          <a:p>
            <a:r>
              <a:rPr lang="cs-CZ" dirty="0"/>
              <a:t>Přehled klíčové judikatury, doporučení a rozhodnutí v oblasti OÚ</a:t>
            </a:r>
          </a:p>
        </p:txBody>
      </p:sp>
      <p:sp>
        <p:nvSpPr>
          <p:cNvPr id="3" name="Zástupný symbol pro datum 2">
            <a:extLst>
              <a:ext uri="{FF2B5EF4-FFF2-40B4-BE49-F238E27FC236}">
                <a16:creationId xmlns:a16="http://schemas.microsoft.com/office/drawing/2014/main" id="{87FD53BB-C1F8-E09F-C7BC-D6C1736B976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50" b="0" i="0" u="none" strike="noStrike" kern="1200" cap="none" spc="0" normalizeH="0" baseline="0" noProof="0">
                <a:ln>
                  <a:noFill/>
                </a:ln>
                <a:solidFill>
                  <a:srgbClr val="F2F2F2"/>
                </a:solidFill>
                <a:effectLst/>
                <a:uLnTx/>
                <a:uFillTx/>
                <a:latin typeface="Inria Sans" pitchFamily="2" charset="-18"/>
                <a:ea typeface="+mn-ea"/>
                <a:cs typeface="Arial" panose="020B0604020202020204" pitchFamily="34" charset="0"/>
              </a:rPr>
              <a:t>24. 3. 2026</a:t>
            </a:r>
          </a:p>
        </p:txBody>
      </p:sp>
      <p:sp>
        <p:nvSpPr>
          <p:cNvPr id="4" name="Zástupný symbol pro zápatí 3">
            <a:extLst>
              <a:ext uri="{FF2B5EF4-FFF2-40B4-BE49-F238E27FC236}">
                <a16:creationId xmlns:a16="http://schemas.microsoft.com/office/drawing/2014/main" id="{F1ACB9F9-AE12-65EB-7742-B0C0228FE6A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050" b="0" i="0" u="none" strike="noStrike" kern="1200" cap="none" spc="0" normalizeH="0" baseline="0" noProof="0">
                <a:ln>
                  <a:noFill/>
                </a:ln>
                <a:solidFill>
                  <a:srgbClr val="F2F2F2"/>
                </a:solidFill>
                <a:effectLst/>
                <a:uLnTx/>
                <a:uFillTx/>
                <a:latin typeface="Inria Sans" pitchFamily="2" charset="-18"/>
                <a:ea typeface="+mn-ea"/>
                <a:cs typeface="Arial" panose="020B0604020202020204" pitchFamily="34" charset="0"/>
              </a:rPr>
              <a:t>Česká advokátní komora | Jindřich Kalíšek</a:t>
            </a:r>
          </a:p>
        </p:txBody>
      </p:sp>
      <p:sp>
        <p:nvSpPr>
          <p:cNvPr id="6" name="Nadpis 5">
            <a:extLst>
              <a:ext uri="{FF2B5EF4-FFF2-40B4-BE49-F238E27FC236}">
                <a16:creationId xmlns:a16="http://schemas.microsoft.com/office/drawing/2014/main" id="{AFCFC8AA-A397-89DE-19C6-5253CC95D265}"/>
              </a:ext>
            </a:extLst>
          </p:cNvPr>
          <p:cNvSpPr>
            <a:spLocks noGrp="1"/>
          </p:cNvSpPr>
          <p:nvPr>
            <p:ph type="title"/>
          </p:nvPr>
        </p:nvSpPr>
        <p:spPr>
          <a:xfrm>
            <a:off x="609600" y="3437713"/>
            <a:ext cx="10972800" cy="771680"/>
          </a:xfrm>
        </p:spPr>
        <p:txBody>
          <a:bodyPr>
            <a:normAutofit/>
          </a:bodyPr>
          <a:lstStyle/>
          <a:p>
            <a:r>
              <a:rPr lang="cs-CZ" dirty="0"/>
              <a:t>Legislativní rámec a judikatura v oblasti </a:t>
            </a:r>
            <a:r>
              <a:rPr lang="cs-CZ" dirty="0" err="1"/>
              <a:t>oÚ</a:t>
            </a:r>
            <a:endParaRPr lang="cs-CZ" dirty="0"/>
          </a:p>
        </p:txBody>
      </p:sp>
      <p:sp>
        <p:nvSpPr>
          <p:cNvPr id="7" name="Zástupný symbol pro číslo snímku 6">
            <a:extLst>
              <a:ext uri="{FF2B5EF4-FFF2-40B4-BE49-F238E27FC236}">
                <a16:creationId xmlns:a16="http://schemas.microsoft.com/office/drawing/2014/main" id="{68A8F84E-93EE-DD01-5C91-751A64407AE1}"/>
              </a:ext>
            </a:extLst>
          </p:cNvPr>
          <p:cNvSpPr>
            <a:spLocks noGrp="1"/>
          </p:cNvSpPr>
          <p:nvPr>
            <p:ph type="sldNum" sz="quarter" idx="12"/>
          </p:nvPr>
        </p:nvSpPr>
        <p:spPr/>
        <p:txBody>
          <a:bodyPr/>
          <a:lstStyle/>
          <a:p>
            <a:fld id="{8A7AA762-EA47-416E-9E23-A6910279B348}" type="slidenum">
              <a:rPr lang="cs-CZ" smtClean="0"/>
              <a:pPr/>
              <a:t>4</a:t>
            </a:fld>
            <a:endParaRPr lang="cs-CZ"/>
          </a:p>
        </p:txBody>
      </p:sp>
    </p:spTree>
    <p:extLst>
      <p:ext uri="{BB962C8B-B14F-4D97-AF65-F5344CB8AC3E}">
        <p14:creationId xmlns:p14="http://schemas.microsoft.com/office/powerpoint/2010/main" val="4396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7D134-050E-9A70-991B-F4B2E4F550B4}"/>
              </a:ext>
            </a:extLst>
          </p:cNvPr>
          <p:cNvSpPr>
            <a:spLocks noGrp="1"/>
          </p:cNvSpPr>
          <p:nvPr>
            <p:ph type="title"/>
          </p:nvPr>
        </p:nvSpPr>
        <p:spPr/>
        <p:txBody>
          <a:bodyPr/>
          <a:lstStyle/>
          <a:p>
            <a:r>
              <a:rPr lang="cs-CZ" dirty="0"/>
              <a:t>BALANČNÍ TEST</a:t>
            </a:r>
          </a:p>
        </p:txBody>
      </p:sp>
      <p:sp>
        <p:nvSpPr>
          <p:cNvPr id="3" name="Zástupný obsah 2">
            <a:extLst>
              <a:ext uri="{FF2B5EF4-FFF2-40B4-BE49-F238E27FC236}">
                <a16:creationId xmlns:a16="http://schemas.microsoft.com/office/drawing/2014/main" id="{6608D1A7-26FC-A002-B3ED-EAAC39E62FAD}"/>
              </a:ext>
            </a:extLst>
          </p:cNvPr>
          <p:cNvSpPr>
            <a:spLocks noGrp="1"/>
          </p:cNvSpPr>
          <p:nvPr>
            <p:ph idx="1"/>
          </p:nvPr>
        </p:nvSpPr>
        <p:spPr>
          <a:xfrm>
            <a:off x="609600" y="1695796"/>
            <a:ext cx="10972800" cy="4670180"/>
          </a:xfrm>
        </p:spPr>
        <p:txBody>
          <a:bodyPr>
            <a:normAutofit fontScale="92500" lnSpcReduction="10000"/>
          </a:bodyPr>
          <a:lstStyle/>
          <a:p>
            <a:pPr lvl="0"/>
            <a:r>
              <a:rPr lang="cs-CZ" dirty="0"/>
              <a:t>Stanovisko ÚOOÚ (</a:t>
            </a:r>
            <a:r>
              <a:rPr lang="cs-CZ" dirty="0">
                <a:hlinkClick r:id="rId2"/>
              </a:rPr>
              <a:t>závěry kontrolních akcí 2019</a:t>
            </a:r>
            <a:r>
              <a:rPr lang="cs-CZ" dirty="0"/>
              <a:t>)</a:t>
            </a:r>
          </a:p>
          <a:p>
            <a:pPr marL="358775" lvl="0" indent="0">
              <a:buNone/>
            </a:pPr>
            <a:r>
              <a:rPr lang="cs-CZ" i="1" dirty="0">
                <a:solidFill>
                  <a:schemeClr val="accent1"/>
                </a:solidFill>
              </a:rPr>
              <a:t>Musí správce vždy provádět balanční test v případě zpracování osobních údajů prováděného na základě oprávněného zájmu?</a:t>
            </a:r>
          </a:p>
          <a:p>
            <a:pPr marL="358775" lvl="0" indent="0">
              <a:buNone/>
            </a:pPr>
            <a:r>
              <a:rPr lang="cs-CZ" b="1" i="1" dirty="0">
                <a:solidFill>
                  <a:schemeClr val="accent1"/>
                </a:solidFill>
              </a:rPr>
              <a:t>Správce je povinen provést balanční test, neboli test proporcionality, pro každé zpracování osobních údajů, které hodlá vykonávat na základě právního důvodu oprávněného zájmu. </a:t>
            </a:r>
            <a:br>
              <a:rPr lang="cs-CZ" b="1" i="1" dirty="0">
                <a:solidFill>
                  <a:schemeClr val="accent1"/>
                </a:solidFill>
              </a:rPr>
            </a:br>
            <a:r>
              <a:rPr lang="cs-CZ" i="1" dirty="0">
                <a:solidFill>
                  <a:schemeClr val="accent1"/>
                </a:solidFill>
              </a:rPr>
              <a:t>Balanční test by měl být vypracován ve vztahu k účelu zpracování, přičemž pro obdobné účely postačuje vypracování jednoho balančního testu. </a:t>
            </a:r>
            <a:r>
              <a:rPr lang="cs-CZ" b="1" i="1" dirty="0">
                <a:solidFill>
                  <a:schemeClr val="accent1"/>
                </a:solidFill>
              </a:rPr>
              <a:t>Právě v důsledku takového testu</a:t>
            </a:r>
            <a:r>
              <a:rPr lang="cs-CZ" i="1" dirty="0">
                <a:solidFill>
                  <a:schemeClr val="accent1"/>
                </a:solidFill>
              </a:rPr>
              <a:t> je pak správce schopen vyhodnotit, zda před jeho oprávněnými zájmy nemají přednost zájmy nebo práva a svobody subjektu údajů, a </a:t>
            </a:r>
            <a:r>
              <a:rPr lang="cs-CZ" b="1" i="1" dirty="0">
                <a:solidFill>
                  <a:schemeClr val="accent1"/>
                </a:solidFill>
              </a:rPr>
              <a:t>lze tak tento právní důvod pro zpracování osobních údajů využít</a:t>
            </a:r>
            <a:r>
              <a:rPr lang="cs-CZ" i="1" dirty="0">
                <a:solidFill>
                  <a:schemeClr val="accent1"/>
                </a:solidFill>
              </a:rPr>
              <a:t>.</a:t>
            </a:r>
          </a:p>
          <a:p>
            <a:pPr marL="358775" lvl="0" indent="0">
              <a:buNone/>
            </a:pPr>
            <a:r>
              <a:rPr lang="cs-CZ" i="1" dirty="0">
                <a:solidFill>
                  <a:schemeClr val="accent1"/>
                </a:solidFill>
              </a:rPr>
              <a:t>V rámci tohoto posouzení (balančního testu) </a:t>
            </a:r>
            <a:r>
              <a:rPr lang="cs-CZ" b="1" i="1" dirty="0">
                <a:solidFill>
                  <a:schemeClr val="accent1"/>
                </a:solidFill>
              </a:rPr>
              <a:t>je nutné vzít do úvahy více faktorů, a to především váhu samotného oprávněného zájmu, možné negativní či pozitivní důsledky pro subjekty údajů, rozumné očekávání subjektů údajů ohledně zpracování či vztah správce a subjektu údajů</a:t>
            </a:r>
            <a:r>
              <a:rPr lang="cs-CZ" i="1" dirty="0">
                <a:solidFill>
                  <a:schemeClr val="accent1"/>
                </a:solidFill>
              </a:rPr>
              <a:t>. I výsledek balančního testu lze nakonec ovlivnit ve prospěch správce také přijetím vysokých záruk bezpečnosti zpracování či vyšší transparentností zpracování. Posouzení oprávněného zájmu je zároveň nutné </a:t>
            </a:r>
            <a:r>
              <a:rPr lang="cs-CZ" b="1" i="1" dirty="0">
                <a:solidFill>
                  <a:schemeClr val="accent1"/>
                </a:solidFill>
              </a:rPr>
              <a:t>pečlivě dokumentovat </a:t>
            </a:r>
            <a:r>
              <a:rPr lang="cs-CZ" i="1" dirty="0">
                <a:solidFill>
                  <a:schemeClr val="accent1"/>
                </a:solidFill>
              </a:rPr>
              <a:t>a být připraven jej v souladu se zásadou odpovědnosti předložit ÚOOÚ ke kontrole.</a:t>
            </a:r>
          </a:p>
        </p:txBody>
      </p:sp>
      <p:sp>
        <p:nvSpPr>
          <p:cNvPr id="4" name="Zástupný symbol pro datum 3">
            <a:extLst>
              <a:ext uri="{FF2B5EF4-FFF2-40B4-BE49-F238E27FC236}">
                <a16:creationId xmlns:a16="http://schemas.microsoft.com/office/drawing/2014/main" id="{2A5426E6-DA6E-2117-3796-12AF53FC2A1B}"/>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8F60F90A-6ACB-6311-0594-742BE379E4F8}"/>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EC8ED740-C017-2999-2FC7-479D7F0915F8}"/>
              </a:ext>
            </a:extLst>
          </p:cNvPr>
          <p:cNvSpPr>
            <a:spLocks noGrp="1"/>
          </p:cNvSpPr>
          <p:nvPr>
            <p:ph type="sldNum" sz="quarter" idx="12"/>
          </p:nvPr>
        </p:nvSpPr>
        <p:spPr/>
        <p:txBody>
          <a:bodyPr/>
          <a:lstStyle/>
          <a:p>
            <a:fld id="{D5A1E99C-6E4B-9045-9BEE-F9DFBF55137C}" type="slidenum">
              <a:rPr lang="en-US" smtClean="0"/>
              <a:t>40</a:t>
            </a:fld>
            <a:endParaRPr lang="en-US"/>
          </a:p>
        </p:txBody>
      </p:sp>
    </p:spTree>
    <p:extLst>
      <p:ext uri="{BB962C8B-B14F-4D97-AF65-F5344CB8AC3E}">
        <p14:creationId xmlns:p14="http://schemas.microsoft.com/office/powerpoint/2010/main" val="8694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7D134-050E-9A70-991B-F4B2E4F550B4}"/>
              </a:ext>
            </a:extLst>
          </p:cNvPr>
          <p:cNvSpPr>
            <a:spLocks noGrp="1"/>
          </p:cNvSpPr>
          <p:nvPr>
            <p:ph type="title"/>
          </p:nvPr>
        </p:nvSpPr>
        <p:spPr/>
        <p:txBody>
          <a:bodyPr/>
          <a:lstStyle/>
          <a:p>
            <a:r>
              <a:rPr lang="cs-CZ" dirty="0"/>
              <a:t>BALANČNÍ TEST</a:t>
            </a:r>
          </a:p>
        </p:txBody>
      </p:sp>
      <p:sp>
        <p:nvSpPr>
          <p:cNvPr id="3" name="Zástupný obsah 2">
            <a:extLst>
              <a:ext uri="{FF2B5EF4-FFF2-40B4-BE49-F238E27FC236}">
                <a16:creationId xmlns:a16="http://schemas.microsoft.com/office/drawing/2014/main" id="{6608D1A7-26FC-A002-B3ED-EAAC39E62FAD}"/>
              </a:ext>
            </a:extLst>
          </p:cNvPr>
          <p:cNvSpPr>
            <a:spLocks noGrp="1"/>
          </p:cNvSpPr>
          <p:nvPr>
            <p:ph idx="1"/>
          </p:nvPr>
        </p:nvSpPr>
        <p:spPr>
          <a:xfrm>
            <a:off x="609600" y="1695796"/>
            <a:ext cx="10972800" cy="4670180"/>
          </a:xfrm>
        </p:spPr>
        <p:txBody>
          <a:bodyPr>
            <a:normAutofit/>
          </a:bodyPr>
          <a:lstStyle/>
          <a:p>
            <a:pPr lvl="0"/>
            <a:r>
              <a:rPr lang="cs-CZ" sz="2400" dirty="0"/>
              <a:t>Typické situace zpracovávání osobních údajů na základě oprávněného zájmu</a:t>
            </a:r>
          </a:p>
          <a:p>
            <a:pPr lvl="1"/>
            <a:r>
              <a:rPr lang="cs-CZ" sz="2000" dirty="0"/>
              <a:t>Ochrana zdraví a majetku</a:t>
            </a:r>
          </a:p>
          <a:p>
            <a:pPr lvl="1"/>
            <a:r>
              <a:rPr lang="cs-CZ" sz="2000" dirty="0"/>
              <a:t>Sledování zaměstnanců pro účely bezpečnosti a řízení</a:t>
            </a:r>
          </a:p>
          <a:p>
            <a:pPr lvl="1"/>
            <a:r>
              <a:rPr lang="cs-CZ" sz="2000" dirty="0"/>
              <a:t>Zamezení podvodům</a:t>
            </a:r>
          </a:p>
          <a:p>
            <a:pPr lvl="1"/>
            <a:r>
              <a:rPr lang="cs-CZ" sz="2000" dirty="0"/>
              <a:t>Zabezpečení IT systémů a kybernetická bezpečnost</a:t>
            </a:r>
          </a:p>
          <a:p>
            <a:pPr lvl="1"/>
            <a:r>
              <a:rPr lang="cs-CZ" sz="2000" dirty="0"/>
              <a:t>Přímý marketing (zasílání newsletterů)</a:t>
            </a:r>
          </a:p>
          <a:p>
            <a:pPr lvl="1"/>
            <a:r>
              <a:rPr lang="cs-CZ" sz="2000" dirty="0"/>
              <a:t>Trénink a využití nástrojů umělé inteligence (AI) </a:t>
            </a:r>
            <a:r>
              <a:rPr lang="cs-CZ" sz="2000" b="1" dirty="0">
                <a:solidFill>
                  <a:schemeClr val="accent4"/>
                </a:solidFill>
              </a:rPr>
              <a:t>( ? )</a:t>
            </a:r>
          </a:p>
        </p:txBody>
      </p:sp>
      <p:sp>
        <p:nvSpPr>
          <p:cNvPr id="4" name="Zástupný symbol pro datum 3">
            <a:extLst>
              <a:ext uri="{FF2B5EF4-FFF2-40B4-BE49-F238E27FC236}">
                <a16:creationId xmlns:a16="http://schemas.microsoft.com/office/drawing/2014/main" id="{816A0E31-2DBC-0B81-9B49-0EC09BF35DA9}"/>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41586EBA-C296-ADA5-09AA-D3E8E35D68A8}"/>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0C564349-BBAB-B95E-FE6B-5F3529174512}"/>
              </a:ext>
            </a:extLst>
          </p:cNvPr>
          <p:cNvSpPr>
            <a:spLocks noGrp="1"/>
          </p:cNvSpPr>
          <p:nvPr>
            <p:ph type="sldNum" sz="quarter" idx="12"/>
          </p:nvPr>
        </p:nvSpPr>
        <p:spPr/>
        <p:txBody>
          <a:bodyPr/>
          <a:lstStyle/>
          <a:p>
            <a:fld id="{D5A1E99C-6E4B-9045-9BEE-F9DFBF55137C}" type="slidenum">
              <a:rPr lang="en-US" smtClean="0"/>
              <a:t>41</a:t>
            </a:fld>
            <a:endParaRPr lang="en-US"/>
          </a:p>
        </p:txBody>
      </p:sp>
    </p:spTree>
    <p:extLst>
      <p:ext uri="{BB962C8B-B14F-4D97-AF65-F5344CB8AC3E}">
        <p14:creationId xmlns:p14="http://schemas.microsoft.com/office/powerpoint/2010/main" val="27018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7D134-050E-9A70-991B-F4B2E4F550B4}"/>
              </a:ext>
            </a:extLst>
          </p:cNvPr>
          <p:cNvSpPr>
            <a:spLocks noGrp="1"/>
          </p:cNvSpPr>
          <p:nvPr>
            <p:ph type="title"/>
          </p:nvPr>
        </p:nvSpPr>
        <p:spPr/>
        <p:txBody>
          <a:bodyPr/>
          <a:lstStyle/>
          <a:p>
            <a:r>
              <a:rPr lang="cs-CZ" dirty="0"/>
              <a:t>BALANČNÍ TEST</a:t>
            </a:r>
          </a:p>
        </p:txBody>
      </p:sp>
      <p:sp>
        <p:nvSpPr>
          <p:cNvPr id="3" name="Zástupný obsah 2">
            <a:extLst>
              <a:ext uri="{FF2B5EF4-FFF2-40B4-BE49-F238E27FC236}">
                <a16:creationId xmlns:a16="http://schemas.microsoft.com/office/drawing/2014/main" id="{6608D1A7-26FC-A002-B3ED-EAAC39E62FAD}"/>
              </a:ext>
            </a:extLst>
          </p:cNvPr>
          <p:cNvSpPr>
            <a:spLocks noGrp="1"/>
          </p:cNvSpPr>
          <p:nvPr>
            <p:ph idx="1"/>
          </p:nvPr>
        </p:nvSpPr>
        <p:spPr/>
        <p:txBody>
          <a:bodyPr>
            <a:normAutofit/>
          </a:bodyPr>
          <a:lstStyle/>
          <a:p>
            <a:pPr lvl="0"/>
            <a:r>
              <a:rPr lang="cs-CZ" sz="2400" dirty="0"/>
              <a:t>Obsah</a:t>
            </a:r>
          </a:p>
          <a:p>
            <a:pPr lvl="1"/>
            <a:r>
              <a:rPr lang="cs-CZ" sz="2000" dirty="0"/>
              <a:t>Význam oprávněného zájmu správce</a:t>
            </a:r>
          </a:p>
          <a:p>
            <a:pPr lvl="1"/>
            <a:r>
              <a:rPr lang="cs-CZ" sz="2000" dirty="0"/>
              <a:t>Hrozící riziko pro subjekt osobních údajů, jehož OÚ jsou správcem zpracovávány</a:t>
            </a:r>
          </a:p>
          <a:p>
            <a:pPr lvl="1"/>
            <a:r>
              <a:rPr lang="cs-CZ" sz="2000" dirty="0"/>
              <a:t>Očekávání subjektu při zpracovávání jeho OÚ</a:t>
            </a:r>
          </a:p>
          <a:p>
            <a:pPr lvl="1"/>
            <a:r>
              <a:rPr lang="cs-CZ" sz="2000" dirty="0"/>
              <a:t>Míru bezpečnostních opatření</a:t>
            </a:r>
          </a:p>
          <a:p>
            <a:pPr lvl="1"/>
            <a:r>
              <a:rPr lang="cs-CZ" sz="2000" dirty="0"/>
              <a:t>Vyhodnocení</a:t>
            </a:r>
          </a:p>
          <a:p>
            <a:pPr lvl="4"/>
            <a:endParaRPr lang="cs-CZ" sz="1400" dirty="0"/>
          </a:p>
          <a:p>
            <a:pPr lvl="0"/>
            <a:r>
              <a:rPr lang="cs-CZ" sz="2400" dirty="0"/>
              <a:t>Forma</a:t>
            </a:r>
          </a:p>
          <a:p>
            <a:pPr lvl="1"/>
            <a:r>
              <a:rPr lang="cs-CZ" sz="2000" dirty="0"/>
              <a:t>GDPR formu nestanoví</a:t>
            </a:r>
          </a:p>
          <a:p>
            <a:pPr lvl="1"/>
            <a:r>
              <a:rPr lang="cs-CZ" sz="2000" dirty="0"/>
              <a:t>V případě kontroly je nutné vypracování tohoto testu doložit </a:t>
            </a:r>
            <a:br>
              <a:rPr lang="cs-CZ" sz="2000" dirty="0"/>
            </a:br>
            <a:r>
              <a:rPr lang="cs-CZ" sz="2000" b="1" dirty="0">
                <a:solidFill>
                  <a:schemeClr val="accent1"/>
                </a:solidFill>
                <a:sym typeface="Wingdings" panose="05000000000000000000" pitchFamily="2" charset="2"/>
              </a:rPr>
              <a:t> </a:t>
            </a:r>
            <a:r>
              <a:rPr lang="cs-CZ" sz="2000" b="1" dirty="0">
                <a:solidFill>
                  <a:schemeClr val="accent1"/>
                </a:solidFill>
              </a:rPr>
              <a:t>provedení balančního testu písemně</a:t>
            </a:r>
          </a:p>
          <a:p>
            <a:pPr lvl="0"/>
            <a:endParaRPr lang="cs-CZ" dirty="0"/>
          </a:p>
        </p:txBody>
      </p:sp>
      <p:sp>
        <p:nvSpPr>
          <p:cNvPr id="4" name="Zástupný symbol pro datum 3">
            <a:extLst>
              <a:ext uri="{FF2B5EF4-FFF2-40B4-BE49-F238E27FC236}">
                <a16:creationId xmlns:a16="http://schemas.microsoft.com/office/drawing/2014/main" id="{9E131C98-B0FF-FD81-D7A6-DC12A4581E33}"/>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997223E8-84E7-6221-C0E9-8E938E04DFA4}"/>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D611187A-86DF-ED9D-D116-2C3EDC3C8EB1}"/>
              </a:ext>
            </a:extLst>
          </p:cNvPr>
          <p:cNvSpPr>
            <a:spLocks noGrp="1"/>
          </p:cNvSpPr>
          <p:nvPr>
            <p:ph type="sldNum" sz="quarter" idx="12"/>
          </p:nvPr>
        </p:nvSpPr>
        <p:spPr/>
        <p:txBody>
          <a:bodyPr/>
          <a:lstStyle/>
          <a:p>
            <a:fld id="{D5A1E99C-6E4B-9045-9BEE-F9DFBF55137C}" type="slidenum">
              <a:rPr lang="en-US" smtClean="0"/>
              <a:t>42</a:t>
            </a:fld>
            <a:endParaRPr lang="en-US"/>
          </a:p>
        </p:txBody>
      </p:sp>
    </p:spTree>
    <p:extLst>
      <p:ext uri="{BB962C8B-B14F-4D97-AF65-F5344CB8AC3E}">
        <p14:creationId xmlns:p14="http://schemas.microsoft.com/office/powerpoint/2010/main" val="338176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ED2E6-8D3B-09E4-7FB8-A0CAAC4FC1BA}"/>
            </a:ext>
          </a:extLst>
        </p:cNvPr>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A674D864-9C28-D093-E08B-552757E3C03C}"/>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AFC14292-E731-87D5-DDA7-FEFD0C0501F6}"/>
              </a:ext>
            </a:extLst>
          </p:cNvPr>
          <p:cNvSpPr>
            <a:spLocks noGrp="1"/>
          </p:cNvSpPr>
          <p:nvPr>
            <p:ph type="ftr" sz="quarter" idx="11"/>
          </p:nvPr>
        </p:nvSpPr>
        <p:spPr/>
        <p:txBody>
          <a:bodyPr/>
          <a:lstStyle/>
          <a:p>
            <a:r>
              <a:rPr lang="cs-CZ"/>
              <a:t>Česká advokátní komora | Jindřich Kalíšek</a:t>
            </a:r>
          </a:p>
        </p:txBody>
      </p:sp>
      <p:pic>
        <p:nvPicPr>
          <p:cNvPr id="15" name="Obrázek 14">
            <a:extLst>
              <a:ext uri="{FF2B5EF4-FFF2-40B4-BE49-F238E27FC236}">
                <a16:creationId xmlns:a16="http://schemas.microsoft.com/office/drawing/2014/main" id="{63C0BC32-F543-A006-1B96-EAB96FFE3A57}"/>
              </a:ext>
            </a:extLst>
          </p:cNvPr>
          <p:cNvPicPr>
            <a:picLocks noChangeAspect="1"/>
          </p:cNvPicPr>
          <p:nvPr/>
        </p:nvPicPr>
        <p:blipFill>
          <a:blip r:embed="rId2">
            <a:clrChange>
              <a:clrFrom>
                <a:srgbClr val="000000"/>
              </a:clrFrom>
              <a:clrTo>
                <a:srgbClr val="000000">
                  <a:alpha val="0"/>
                </a:srgbClr>
              </a:clrTo>
            </a:clrChange>
            <a:duotone>
              <a:schemeClr val="accent1">
                <a:shade val="45000"/>
                <a:satMod val="135000"/>
              </a:schemeClr>
              <a:prstClr val="white"/>
            </a:duotone>
            <a:alphaModFix amt="85000"/>
          </a:blip>
          <a:stretch>
            <a:fillRect/>
          </a:stretch>
        </p:blipFill>
        <p:spPr>
          <a:xfrm>
            <a:off x="2489200" y="723900"/>
            <a:ext cx="7213600" cy="5410200"/>
          </a:xfrm>
          <a:prstGeom prst="rect">
            <a:avLst/>
          </a:prstGeom>
        </p:spPr>
      </p:pic>
      <p:sp>
        <p:nvSpPr>
          <p:cNvPr id="18" name="TextovéPole 17">
            <a:extLst>
              <a:ext uri="{FF2B5EF4-FFF2-40B4-BE49-F238E27FC236}">
                <a16:creationId xmlns:a16="http://schemas.microsoft.com/office/drawing/2014/main" id="{FD5E1FF0-473C-9510-0732-C3DA2C9000D1}"/>
              </a:ext>
            </a:extLst>
          </p:cNvPr>
          <p:cNvSpPr txBox="1"/>
          <p:nvPr/>
        </p:nvSpPr>
        <p:spPr>
          <a:xfrm>
            <a:off x="4298462" y="3215873"/>
            <a:ext cx="3595076" cy="430887"/>
          </a:xfrm>
          <a:prstGeom prst="rect">
            <a:avLst/>
          </a:prstGeom>
          <a:noFill/>
        </p:spPr>
        <p:txBody>
          <a:bodyPr wrap="square" lIns="0" tIns="0" rIns="0" bIns="0" rtlCol="0">
            <a:spAutoFit/>
          </a:bodyPr>
          <a:lstStyle/>
          <a:p>
            <a:pPr algn="ctr"/>
            <a:r>
              <a:rPr lang="cs-CZ" sz="2800" spc="300" dirty="0">
                <a:solidFill>
                  <a:schemeClr val="tx2"/>
                </a:solidFill>
                <a:latin typeface="Conthrax Sb" panose="020B0707020201080204" pitchFamily="34" charset="0"/>
              </a:rPr>
              <a:t>PŘESTÁVKA</a:t>
            </a:r>
          </a:p>
        </p:txBody>
      </p:sp>
      <p:sp>
        <p:nvSpPr>
          <p:cNvPr id="2" name="TextovéPole 1">
            <a:extLst>
              <a:ext uri="{FF2B5EF4-FFF2-40B4-BE49-F238E27FC236}">
                <a16:creationId xmlns:a16="http://schemas.microsoft.com/office/drawing/2014/main" id="{5B573A5E-744A-923C-46D7-4F0BAF9F4043}"/>
              </a:ext>
            </a:extLst>
          </p:cNvPr>
          <p:cNvSpPr txBox="1"/>
          <p:nvPr/>
        </p:nvSpPr>
        <p:spPr>
          <a:xfrm>
            <a:off x="5334555" y="1491740"/>
            <a:ext cx="1476000" cy="246221"/>
          </a:xfrm>
          <a:prstGeom prst="rect">
            <a:avLst/>
          </a:prstGeom>
          <a:noFill/>
        </p:spPr>
        <p:txBody>
          <a:bodyPr wrap="square" lIns="0" tIns="0" rIns="0" bIns="0" rtlCol="0">
            <a:spAutoFit/>
          </a:bodyPr>
          <a:lstStyle/>
          <a:p>
            <a:pPr algn="ctr"/>
            <a:r>
              <a:rPr lang="cs-CZ" sz="1600" dirty="0">
                <a:solidFill>
                  <a:schemeClr val="tx2"/>
                </a:solidFill>
                <a:latin typeface="Inria Sans" pitchFamily="2" charset="-18"/>
              </a:rPr>
              <a:t>CYBERLAWYER</a:t>
            </a:r>
          </a:p>
        </p:txBody>
      </p:sp>
      <p:sp>
        <p:nvSpPr>
          <p:cNvPr id="6" name="Zástupný symbol pro číslo snímku 5">
            <a:extLst>
              <a:ext uri="{FF2B5EF4-FFF2-40B4-BE49-F238E27FC236}">
                <a16:creationId xmlns:a16="http://schemas.microsoft.com/office/drawing/2014/main" id="{8B7CE791-F28E-1931-1FAB-80B87B8EFADF}"/>
              </a:ext>
            </a:extLst>
          </p:cNvPr>
          <p:cNvSpPr>
            <a:spLocks noGrp="1"/>
          </p:cNvSpPr>
          <p:nvPr>
            <p:ph type="sldNum" sz="quarter" idx="12"/>
          </p:nvPr>
        </p:nvSpPr>
        <p:spPr/>
        <p:txBody>
          <a:bodyPr/>
          <a:lstStyle/>
          <a:p>
            <a:fld id="{8A7AA762-EA47-416E-9E23-A6910279B348}" type="slidenum">
              <a:rPr lang="cs-CZ" smtClean="0"/>
              <a:pPr/>
              <a:t>43</a:t>
            </a:fld>
            <a:endParaRPr lang="cs-CZ"/>
          </a:p>
        </p:txBody>
      </p:sp>
    </p:spTree>
    <p:extLst>
      <p:ext uri="{BB962C8B-B14F-4D97-AF65-F5344CB8AC3E}">
        <p14:creationId xmlns:p14="http://schemas.microsoft.com/office/powerpoint/2010/main" val="298733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3002-3B01-9386-B7CA-3B46CC419FC5}"/>
            </a:ext>
          </a:extLst>
        </p:cNvPr>
        <p:cNvGrpSpPr/>
        <p:nvPr/>
      </p:nvGrpSpPr>
      <p:grpSpPr>
        <a:xfrm>
          <a:off x="0" y="0"/>
          <a:ext cx="0" cy="0"/>
          <a:chOff x="0" y="0"/>
          <a:chExt cx="0" cy="0"/>
        </a:xfrm>
      </p:grpSpPr>
      <p:pic>
        <p:nvPicPr>
          <p:cNvPr id="9" name="Grafický objekt 8" descr="Odznak obrys">
            <a:extLst>
              <a:ext uri="{FF2B5EF4-FFF2-40B4-BE49-F238E27FC236}">
                <a16:creationId xmlns:a16="http://schemas.microsoft.com/office/drawing/2014/main" id="{0BE5F15C-E197-B4CC-250A-7F8EAF32C4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2434" y="223553"/>
            <a:ext cx="7200000" cy="7200000"/>
          </a:xfrm>
          <a:prstGeom prst="rect">
            <a:avLst/>
          </a:prstGeom>
        </p:spPr>
      </p:pic>
      <p:sp>
        <p:nvSpPr>
          <p:cNvPr id="2" name="Zástupný obsah 1">
            <a:extLst>
              <a:ext uri="{FF2B5EF4-FFF2-40B4-BE49-F238E27FC236}">
                <a16:creationId xmlns:a16="http://schemas.microsoft.com/office/drawing/2014/main" id="{AD9D1EAD-A47E-0AE8-024B-2D1B82903D8A}"/>
              </a:ext>
            </a:extLst>
          </p:cNvPr>
          <p:cNvSpPr>
            <a:spLocks noGrp="1"/>
          </p:cNvSpPr>
          <p:nvPr>
            <p:ph idx="1"/>
          </p:nvPr>
        </p:nvSpPr>
        <p:spPr>
          <a:xfrm>
            <a:off x="609600" y="4209394"/>
            <a:ext cx="10972800" cy="1821456"/>
          </a:xfrm>
        </p:spPr>
        <p:txBody>
          <a:bodyPr>
            <a:normAutofit/>
          </a:bodyPr>
          <a:lstStyle/>
          <a:p>
            <a:r>
              <a:rPr lang="cs-CZ" dirty="0"/>
              <a:t>Vedení záznamů o činnostech zpracování, jejich využití a údržba v praxi</a:t>
            </a:r>
          </a:p>
          <a:p>
            <a:r>
              <a:rPr lang="cs-CZ" dirty="0"/>
              <a:t>Tvorba hodnocení dopadů (DPIA, TIA, FRIA)</a:t>
            </a:r>
          </a:p>
          <a:p>
            <a:r>
              <a:rPr lang="cs-CZ" dirty="0"/>
              <a:t>Interní bezpečnostní opatření</a:t>
            </a:r>
          </a:p>
          <a:p>
            <a:r>
              <a:rPr lang="cs-CZ" dirty="0"/>
              <a:t>Reakce na bezpečnostní incident v oblasti zpracování OÚ</a:t>
            </a:r>
          </a:p>
        </p:txBody>
      </p:sp>
      <p:sp>
        <p:nvSpPr>
          <p:cNvPr id="3" name="Zástupný symbol pro datum 2">
            <a:extLst>
              <a:ext uri="{FF2B5EF4-FFF2-40B4-BE49-F238E27FC236}">
                <a16:creationId xmlns:a16="http://schemas.microsoft.com/office/drawing/2014/main" id="{AFFFC59F-5082-03FF-9E0E-3AA623299FA7}"/>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C0BD45EE-299A-F38C-8DD6-FDDE68B77F03}"/>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12C791EC-814C-5004-E346-4D5B666164E9}"/>
              </a:ext>
            </a:extLst>
          </p:cNvPr>
          <p:cNvSpPr>
            <a:spLocks noGrp="1"/>
          </p:cNvSpPr>
          <p:nvPr>
            <p:ph type="title"/>
          </p:nvPr>
        </p:nvSpPr>
        <p:spPr>
          <a:xfrm>
            <a:off x="609600" y="3437713"/>
            <a:ext cx="10972800" cy="771680"/>
          </a:xfrm>
        </p:spPr>
        <p:txBody>
          <a:bodyPr>
            <a:normAutofit/>
          </a:bodyPr>
          <a:lstStyle/>
          <a:p>
            <a:r>
              <a:rPr lang="cs-CZ" dirty="0"/>
              <a:t>VYBRANÉ POVINNOSTI REGULOVANÝCH SUBJEKTŮ</a:t>
            </a:r>
          </a:p>
        </p:txBody>
      </p:sp>
      <p:sp>
        <p:nvSpPr>
          <p:cNvPr id="7" name="Zástupný symbol pro číslo snímku 6">
            <a:extLst>
              <a:ext uri="{FF2B5EF4-FFF2-40B4-BE49-F238E27FC236}">
                <a16:creationId xmlns:a16="http://schemas.microsoft.com/office/drawing/2014/main" id="{5649EAE3-86E3-71DB-6423-9E4494065916}"/>
              </a:ext>
            </a:extLst>
          </p:cNvPr>
          <p:cNvSpPr>
            <a:spLocks noGrp="1"/>
          </p:cNvSpPr>
          <p:nvPr>
            <p:ph type="sldNum" sz="quarter" idx="12"/>
          </p:nvPr>
        </p:nvSpPr>
        <p:spPr/>
        <p:txBody>
          <a:bodyPr/>
          <a:lstStyle/>
          <a:p>
            <a:fld id="{8A7AA762-EA47-416E-9E23-A6910279B348}" type="slidenum">
              <a:rPr lang="cs-CZ" smtClean="0"/>
              <a:pPr/>
              <a:t>44</a:t>
            </a:fld>
            <a:endParaRPr lang="cs-CZ"/>
          </a:p>
        </p:txBody>
      </p:sp>
    </p:spTree>
    <p:extLst>
      <p:ext uri="{BB962C8B-B14F-4D97-AF65-F5344CB8AC3E}">
        <p14:creationId xmlns:p14="http://schemas.microsoft.com/office/powerpoint/2010/main" val="288120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DF8F-485B-C4F9-1DB3-07238F0EBF27}"/>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6727C996-F314-E381-FE15-839493335BC8}"/>
              </a:ext>
            </a:extLst>
          </p:cNvPr>
          <p:cNvSpPr>
            <a:spLocks noGrp="1"/>
          </p:cNvSpPr>
          <p:nvPr>
            <p:ph idx="1"/>
          </p:nvPr>
        </p:nvSpPr>
        <p:spPr>
          <a:xfrm>
            <a:off x="609600" y="1531291"/>
            <a:ext cx="10972800" cy="3141843"/>
          </a:xfrm>
          <a:solidFill>
            <a:srgbClr val="1EA0DA">
              <a:alpha val="50196"/>
            </a:srgbClr>
          </a:solidFill>
          <a:effectLst>
            <a:outerShdw blurRad="50800" dist="38100" dir="2700000" algn="tl" rotWithShape="0">
              <a:prstClr val="black">
                <a:alpha val="40000"/>
              </a:prstClr>
            </a:outerShdw>
          </a:effectLst>
        </p:spPr>
        <p:txBody>
          <a:bodyPr tIns="72000" bIns="72000">
            <a:normAutofit/>
          </a:bodyPr>
          <a:lstStyle/>
          <a:p>
            <a:pPr>
              <a:lnSpc>
                <a:spcPts val="2600"/>
              </a:lnSpc>
            </a:pPr>
            <a:r>
              <a:rPr lang="cs-CZ" sz="2000" dirty="0"/>
              <a:t>Aktuální dokumentace naplňování zásad zpracování, ochrany a zabezpečení OÚ </a:t>
            </a:r>
            <a:br>
              <a:rPr lang="cs-CZ" sz="2000" dirty="0"/>
            </a:br>
            <a:r>
              <a:rPr lang="cs-CZ" sz="2000" dirty="0"/>
              <a:t>dle čl. 5, 6, 25 a 32 GDPR</a:t>
            </a:r>
          </a:p>
          <a:p>
            <a:pPr>
              <a:lnSpc>
                <a:spcPts val="2600"/>
              </a:lnSpc>
            </a:pPr>
            <a:r>
              <a:rPr lang="cs-CZ" sz="2000" dirty="0"/>
              <a:t>Aktuální záznamy o zpracování OÚ dle čl. 30 GDPR</a:t>
            </a:r>
          </a:p>
          <a:p>
            <a:pPr>
              <a:lnSpc>
                <a:spcPts val="2600"/>
              </a:lnSpc>
            </a:pPr>
            <a:r>
              <a:rPr lang="cs-CZ" sz="2000" dirty="0"/>
              <a:t>Naplňování informační povinnosti vůči subjektům údajů dle čl. 12 – 14 GDPR</a:t>
            </a:r>
          </a:p>
          <a:p>
            <a:pPr>
              <a:lnSpc>
                <a:spcPts val="2600"/>
              </a:lnSpc>
            </a:pPr>
            <a:r>
              <a:rPr lang="cs-CZ" sz="2000" dirty="0"/>
              <a:t>Proces naplňování práv subjektů údajů dle čl. 15 – 24 GDPR a vedení jejich evidence</a:t>
            </a:r>
          </a:p>
          <a:p>
            <a:pPr>
              <a:lnSpc>
                <a:spcPts val="2600"/>
              </a:lnSpc>
            </a:pPr>
            <a:r>
              <a:rPr lang="cs-CZ" sz="2000" dirty="0"/>
              <a:t>Proces identifikace, vyhodnocení a hlášení bezpečnostních incidentů a vedení jejich evidence</a:t>
            </a:r>
          </a:p>
          <a:p>
            <a:pPr>
              <a:lnSpc>
                <a:spcPts val="2600"/>
              </a:lnSpc>
            </a:pPr>
            <a:r>
              <a:rPr lang="cs-CZ" sz="2000" dirty="0"/>
              <a:t>Revize a </a:t>
            </a:r>
            <a:r>
              <a:rPr lang="cs-CZ" sz="2000" dirty="0" err="1"/>
              <a:t>renegociace</a:t>
            </a:r>
            <a:r>
              <a:rPr lang="cs-CZ" sz="2000" dirty="0"/>
              <a:t> smluv </a:t>
            </a:r>
            <a:r>
              <a:rPr lang="cs-CZ" sz="2000" dirty="0">
                <a:solidFill>
                  <a:schemeClr val="tx2"/>
                </a:solidFill>
                <a:sym typeface="Wingdings" panose="05000000000000000000" pitchFamily="2" charset="2"/>
              </a:rPr>
              <a:t></a:t>
            </a:r>
            <a:r>
              <a:rPr lang="cs-CZ" sz="2000" dirty="0"/>
              <a:t> smlouvy o zpracování OÚ dle čl. 28 GDPR</a:t>
            </a:r>
          </a:p>
          <a:p>
            <a:pPr>
              <a:lnSpc>
                <a:spcPts val="2600"/>
              </a:lnSpc>
            </a:pPr>
            <a:r>
              <a:rPr lang="cs-CZ" sz="2000" dirty="0"/>
              <a:t>Systém evidence souhlasů subjektů se zpracováním OÚ</a:t>
            </a:r>
          </a:p>
        </p:txBody>
      </p:sp>
      <p:sp>
        <p:nvSpPr>
          <p:cNvPr id="3" name="Zástupný symbol pro datum 2">
            <a:extLst>
              <a:ext uri="{FF2B5EF4-FFF2-40B4-BE49-F238E27FC236}">
                <a16:creationId xmlns:a16="http://schemas.microsoft.com/office/drawing/2014/main" id="{FE143393-6BFB-8953-3A34-B92E06782E6E}"/>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EEA1D4DA-208F-F5D2-A5C6-9E7AAC14BF1C}"/>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C1415BDF-67E8-C900-94F6-005DA7CE3094}"/>
              </a:ext>
            </a:extLst>
          </p:cNvPr>
          <p:cNvSpPr>
            <a:spLocks noGrp="1"/>
          </p:cNvSpPr>
          <p:nvPr>
            <p:ph type="title"/>
          </p:nvPr>
        </p:nvSpPr>
        <p:spPr/>
        <p:txBody>
          <a:bodyPr>
            <a:noAutofit/>
          </a:bodyPr>
          <a:lstStyle/>
          <a:p>
            <a:r>
              <a:rPr lang="cs-CZ" dirty="0"/>
              <a:t>Desatero </a:t>
            </a:r>
            <a:r>
              <a:rPr lang="cs-CZ" dirty="0" err="1"/>
              <a:t>gdpr</a:t>
            </a:r>
            <a:r>
              <a:rPr lang="cs-CZ" dirty="0"/>
              <a:t> compliance (7+3)</a:t>
            </a:r>
          </a:p>
        </p:txBody>
      </p:sp>
      <p:sp>
        <p:nvSpPr>
          <p:cNvPr id="8" name="Zástupný obsah 1">
            <a:extLst>
              <a:ext uri="{FF2B5EF4-FFF2-40B4-BE49-F238E27FC236}">
                <a16:creationId xmlns:a16="http://schemas.microsoft.com/office/drawing/2014/main" id="{DE72E142-C490-2F6B-809B-A7C81E64B974}"/>
              </a:ext>
            </a:extLst>
          </p:cNvPr>
          <p:cNvSpPr txBox="1">
            <a:spLocks/>
          </p:cNvSpPr>
          <p:nvPr/>
        </p:nvSpPr>
        <p:spPr>
          <a:xfrm>
            <a:off x="609600" y="4808134"/>
            <a:ext cx="10972800" cy="1314000"/>
          </a:xfrm>
          <a:prstGeom prst="rect">
            <a:avLst/>
          </a:prstGeom>
          <a:solidFill>
            <a:schemeClr val="accent2">
              <a:alpha val="50196"/>
            </a:schemeClr>
          </a:solidFill>
          <a:effectLst>
            <a:outerShdw blurRad="50800" dist="38100" dir="2700000" algn="tl" rotWithShape="0">
              <a:prstClr val="black">
                <a:alpha val="40000"/>
              </a:prstClr>
            </a:outerShdw>
          </a:effectLst>
        </p:spPr>
        <p:txBody>
          <a:bodyPr vert="horz" lIns="91440" tIns="72000" rIns="91440" bIns="72000" rtlCol="0">
            <a:normAutofit/>
          </a:bodyPr>
          <a:lstStyle>
            <a:lvl1pPr marL="342900" indent="-342900" algn="l" defTabSz="457200" rtl="0" eaLnBrk="1" latinLnBrk="0" hangingPunct="1">
              <a:spcBef>
                <a:spcPct val="20000"/>
              </a:spcBef>
              <a:buClr>
                <a:schemeClr val="tx2"/>
              </a:buClr>
              <a:buSzPct val="90000"/>
              <a:buFont typeface="Inria Sans" pitchFamily="2" charset="-18"/>
              <a:buChar char="—"/>
              <a:defRPr sz="2400" kern="1200">
                <a:solidFill>
                  <a:schemeClr val="tx1"/>
                </a:solidFill>
                <a:latin typeface="Inria Sans" pitchFamily="2" charset="-18"/>
                <a:ea typeface="+mn-ea"/>
                <a:cs typeface="Arial" panose="020B0604020202020204" pitchFamily="34" charset="0"/>
              </a:defRPr>
            </a:lvl1pPr>
            <a:lvl2pPr marL="742950" indent="-285750" algn="l" defTabSz="457200" rtl="0" eaLnBrk="1" latinLnBrk="0" hangingPunct="1">
              <a:spcBef>
                <a:spcPct val="20000"/>
              </a:spcBef>
              <a:buClr>
                <a:schemeClr val="tx2"/>
              </a:buClr>
              <a:buFont typeface="Conthrax Sb" panose="020B0707020201080204" pitchFamily="34" charset="0"/>
              <a:buChar char="&gt;"/>
              <a:defRPr sz="2000" kern="1200">
                <a:solidFill>
                  <a:schemeClr val="tx1"/>
                </a:solidFill>
                <a:latin typeface="Inria Sans" pitchFamily="2" charset="-18"/>
                <a:ea typeface="+mn-ea"/>
                <a:cs typeface="Arial" panose="020B0604020202020204" pitchFamily="34" charset="0"/>
              </a:defRPr>
            </a:lvl2pPr>
            <a:lvl3pPr marL="1143000" indent="-228600" algn="l" defTabSz="457200" rtl="0" eaLnBrk="1" latinLnBrk="0" hangingPunct="1">
              <a:spcBef>
                <a:spcPct val="20000"/>
              </a:spcBef>
              <a:buClr>
                <a:srgbClr val="1EA0DA"/>
              </a:buClr>
              <a:buSzPct val="95000"/>
              <a:buFont typeface="Conthrax Sb" panose="020B0707020201080204" pitchFamily="34" charset="0"/>
              <a:buChar char="&gt;"/>
              <a:defRPr sz="1800" kern="1200">
                <a:solidFill>
                  <a:schemeClr val="tx1"/>
                </a:solidFill>
                <a:latin typeface="Inria Sans" pitchFamily="2" charset="-18"/>
                <a:ea typeface="+mn-ea"/>
                <a:cs typeface="Arial" panose="020B0604020202020204" pitchFamily="34" charset="0"/>
              </a:defRPr>
            </a:lvl3pPr>
            <a:lvl4pPr marL="1600200" indent="-228600" algn="l" defTabSz="457200" rtl="0" eaLnBrk="1" latinLnBrk="0" hangingPunct="1">
              <a:spcBef>
                <a:spcPct val="20000"/>
              </a:spcBef>
              <a:buClr>
                <a:schemeClr val="tx2"/>
              </a:buClr>
              <a:buSzPct val="95000"/>
              <a:buFont typeface="Conthrax Sb" panose="020B0707020201080204" pitchFamily="34" charset="0"/>
              <a:buChar char="–"/>
              <a:defRPr sz="1600" kern="1200">
                <a:solidFill>
                  <a:schemeClr val="tx1"/>
                </a:solidFill>
                <a:latin typeface="Inria Sans" pitchFamily="2" charset="-18"/>
                <a:ea typeface="+mn-ea"/>
                <a:cs typeface="Arial" panose="020B0604020202020204" pitchFamily="34" charset="0"/>
              </a:defRPr>
            </a:lvl4pPr>
            <a:lvl5pPr marL="2057400" indent="-228600" algn="l" defTabSz="457200" rtl="0" eaLnBrk="1" latinLnBrk="0" hangingPunct="1">
              <a:spcBef>
                <a:spcPct val="20000"/>
              </a:spcBef>
              <a:buClr>
                <a:srgbClr val="1EA0DA"/>
              </a:buClr>
              <a:buSzPct val="95000"/>
              <a:buFont typeface="Conthrax Sb" panose="020B0707020201080204" pitchFamily="34" charset="0"/>
              <a:buChar char="–"/>
              <a:defRPr sz="1400" kern="1200">
                <a:solidFill>
                  <a:schemeClr val="tx1"/>
                </a:solidFill>
                <a:latin typeface="Inria Sans" pitchFamily="2" charset="-18"/>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800"/>
              </a:lnSpc>
            </a:pPr>
            <a:r>
              <a:rPr lang="cs-CZ" sz="2000" dirty="0"/>
              <a:t>Ustavení a zajištění funkce DPO</a:t>
            </a:r>
          </a:p>
          <a:p>
            <a:pPr>
              <a:lnSpc>
                <a:spcPts val="2800"/>
              </a:lnSpc>
            </a:pPr>
            <a:r>
              <a:rPr lang="cs-CZ" sz="2000" dirty="0"/>
              <a:t>Provedení posouzení vlivů na zpracování OÚ (DPIA)</a:t>
            </a:r>
          </a:p>
          <a:p>
            <a:pPr>
              <a:lnSpc>
                <a:spcPts val="2800"/>
              </a:lnSpc>
            </a:pPr>
            <a:r>
              <a:rPr lang="cs-CZ" sz="2000" dirty="0"/>
              <a:t>Pravidelné zlepšování, zajišťování </a:t>
            </a:r>
            <a:r>
              <a:rPr lang="cs-CZ" sz="2000" dirty="0" err="1"/>
              <a:t>awareness</a:t>
            </a:r>
            <a:r>
              <a:rPr lang="cs-CZ" sz="2000" dirty="0"/>
              <a:t> a testování prostředí</a:t>
            </a:r>
          </a:p>
        </p:txBody>
      </p:sp>
      <p:sp>
        <p:nvSpPr>
          <p:cNvPr id="7" name="Zástupný symbol pro číslo snímku 6">
            <a:extLst>
              <a:ext uri="{FF2B5EF4-FFF2-40B4-BE49-F238E27FC236}">
                <a16:creationId xmlns:a16="http://schemas.microsoft.com/office/drawing/2014/main" id="{CB998440-6826-1846-10DA-6495D2AD57AF}"/>
              </a:ext>
            </a:extLst>
          </p:cNvPr>
          <p:cNvSpPr>
            <a:spLocks noGrp="1"/>
          </p:cNvSpPr>
          <p:nvPr>
            <p:ph type="sldNum" sz="quarter" idx="12"/>
          </p:nvPr>
        </p:nvSpPr>
        <p:spPr/>
        <p:txBody>
          <a:bodyPr/>
          <a:lstStyle/>
          <a:p>
            <a:fld id="{8A7AA762-EA47-416E-9E23-A6910279B348}" type="slidenum">
              <a:rPr lang="cs-CZ" smtClean="0"/>
              <a:t>45</a:t>
            </a:fld>
            <a:endParaRPr lang="cs-CZ"/>
          </a:p>
        </p:txBody>
      </p:sp>
    </p:spTree>
    <p:extLst>
      <p:ext uri="{BB962C8B-B14F-4D97-AF65-F5344CB8AC3E}">
        <p14:creationId xmlns:p14="http://schemas.microsoft.com/office/powerpoint/2010/main" val="200218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a:t>GDPR COMPLIANCE REPOSITORY</a:t>
            </a:r>
          </a:p>
        </p:txBody>
      </p:sp>
      <p:sp>
        <p:nvSpPr>
          <p:cNvPr id="7" name="Content Placeholder 6"/>
          <p:cNvSpPr>
            <a:spLocks noGrp="1"/>
          </p:cNvSpPr>
          <p:nvPr>
            <p:ph idx="1"/>
          </p:nvPr>
        </p:nvSpPr>
        <p:spPr>
          <a:xfrm>
            <a:off x="838200" y="1825626"/>
            <a:ext cx="10515600" cy="4540350"/>
          </a:xfrm>
        </p:spPr>
        <p:txBody>
          <a:bodyPr numCol="2">
            <a:normAutofit/>
          </a:bodyPr>
          <a:lstStyle/>
          <a:p>
            <a:pPr>
              <a:spcBef>
                <a:spcPts val="0"/>
              </a:spcBef>
            </a:pPr>
            <a:r>
              <a:rPr lang="cs-CZ" sz="2400" dirty="0"/>
              <a:t>Nástroj pro prokazování </a:t>
            </a:r>
            <a:r>
              <a:rPr lang="cs-CZ" sz="2400" dirty="0" err="1"/>
              <a:t>compliance</a:t>
            </a:r>
            <a:endParaRPr lang="cs-CZ" sz="2400" dirty="0"/>
          </a:p>
          <a:p>
            <a:pPr lvl="1">
              <a:spcBef>
                <a:spcPts val="0"/>
              </a:spcBef>
            </a:pPr>
            <a:r>
              <a:rPr lang="cs-CZ" sz="2000" dirty="0"/>
              <a:t>Zásada odpovědnosti</a:t>
            </a:r>
          </a:p>
          <a:p>
            <a:pPr lvl="1">
              <a:spcBef>
                <a:spcPts val="0"/>
              </a:spcBef>
            </a:pPr>
            <a:r>
              <a:rPr lang="cs-CZ" sz="2000" dirty="0"/>
              <a:t>Zásada přístupu založeného </a:t>
            </a:r>
            <a:br>
              <a:rPr lang="cs-CZ" sz="2000" dirty="0"/>
            </a:br>
            <a:r>
              <a:rPr lang="cs-CZ" sz="2000" dirty="0"/>
              <a:t>na řízení rizika</a:t>
            </a:r>
          </a:p>
          <a:p>
            <a:pPr lvl="4">
              <a:spcBef>
                <a:spcPts val="0"/>
              </a:spcBef>
            </a:pPr>
            <a:endParaRPr lang="cs-CZ" sz="1400" dirty="0"/>
          </a:p>
          <a:p>
            <a:pPr>
              <a:spcBef>
                <a:spcPts val="0"/>
              </a:spcBef>
            </a:pPr>
            <a:r>
              <a:rPr lang="cs-CZ" sz="2400" dirty="0"/>
              <a:t>Forma</a:t>
            </a:r>
          </a:p>
          <a:p>
            <a:pPr lvl="1">
              <a:spcBef>
                <a:spcPts val="0"/>
              </a:spcBef>
            </a:pPr>
            <a:r>
              <a:rPr lang="cs-CZ" sz="2000" dirty="0"/>
              <a:t>Elektronická dokumentace (uložiště) </a:t>
            </a:r>
            <a:r>
              <a:rPr lang="cs-CZ" sz="2000" dirty="0">
                <a:solidFill>
                  <a:schemeClr val="tx2"/>
                </a:solidFill>
              </a:rPr>
              <a:t>×</a:t>
            </a:r>
            <a:r>
              <a:rPr lang="cs-CZ" sz="2000" dirty="0"/>
              <a:t> </a:t>
            </a:r>
          </a:p>
          <a:p>
            <a:pPr lvl="1">
              <a:spcBef>
                <a:spcPts val="0"/>
              </a:spcBef>
            </a:pPr>
            <a:r>
              <a:rPr lang="cs-CZ" sz="2000" dirty="0"/>
              <a:t>Fyzický otisk (šanon) ×</a:t>
            </a:r>
          </a:p>
          <a:p>
            <a:pPr lvl="1">
              <a:spcBef>
                <a:spcPts val="0"/>
              </a:spcBef>
            </a:pPr>
            <a:r>
              <a:rPr lang="cs-CZ" sz="2000" dirty="0"/>
              <a:t>Kombinace</a:t>
            </a:r>
          </a:p>
          <a:p>
            <a:pPr>
              <a:spcBef>
                <a:spcPts val="0"/>
              </a:spcBef>
            </a:pPr>
            <a:endParaRPr lang="cs-CZ" sz="2400" dirty="0"/>
          </a:p>
          <a:p>
            <a:pPr>
              <a:spcBef>
                <a:spcPts val="0"/>
              </a:spcBef>
            </a:pPr>
            <a:endParaRPr lang="cs-CZ" sz="2400" dirty="0"/>
          </a:p>
          <a:p>
            <a:pPr>
              <a:spcBef>
                <a:spcPts val="0"/>
              </a:spcBef>
            </a:pPr>
            <a:endParaRPr lang="cs-CZ" sz="2400" dirty="0"/>
          </a:p>
          <a:p>
            <a:pPr>
              <a:spcBef>
                <a:spcPts val="0"/>
              </a:spcBef>
            </a:pPr>
            <a:endParaRPr lang="cs-CZ" sz="2400" dirty="0"/>
          </a:p>
          <a:p>
            <a:pPr>
              <a:spcBef>
                <a:spcPts val="0"/>
              </a:spcBef>
            </a:pPr>
            <a:r>
              <a:rPr lang="cs-CZ" sz="2400" dirty="0"/>
              <a:t>Obsah</a:t>
            </a:r>
          </a:p>
          <a:p>
            <a:pPr lvl="1">
              <a:spcBef>
                <a:spcPts val="0"/>
              </a:spcBef>
            </a:pPr>
            <a:r>
              <a:rPr lang="cs-CZ" sz="2000" dirty="0"/>
              <a:t>Souhrnná auditní / analytická zpráva </a:t>
            </a:r>
          </a:p>
          <a:p>
            <a:pPr lvl="1">
              <a:spcBef>
                <a:spcPts val="0"/>
              </a:spcBef>
            </a:pPr>
            <a:r>
              <a:rPr lang="cs-CZ" sz="2000" dirty="0"/>
              <a:t>Záznamy o činnostech zpracování</a:t>
            </a:r>
          </a:p>
          <a:p>
            <a:pPr lvl="1">
              <a:spcBef>
                <a:spcPts val="0"/>
              </a:spcBef>
            </a:pPr>
            <a:r>
              <a:rPr lang="cs-CZ" sz="2000" dirty="0"/>
              <a:t>Balanční testy</a:t>
            </a:r>
          </a:p>
          <a:p>
            <a:pPr lvl="1">
              <a:spcBef>
                <a:spcPts val="0"/>
              </a:spcBef>
            </a:pPr>
            <a:r>
              <a:rPr lang="cs-CZ" sz="2000" dirty="0"/>
              <a:t>Vnitřní normy a řídící dokumentace</a:t>
            </a:r>
          </a:p>
          <a:p>
            <a:pPr lvl="1">
              <a:spcBef>
                <a:spcPts val="0"/>
              </a:spcBef>
            </a:pPr>
            <a:r>
              <a:rPr lang="cs-CZ" sz="2000" dirty="0"/>
              <a:t>Dokumentace informační povinnosti vůči subjektům údajů</a:t>
            </a:r>
          </a:p>
          <a:p>
            <a:pPr lvl="1">
              <a:spcBef>
                <a:spcPts val="0"/>
              </a:spcBef>
            </a:pPr>
            <a:r>
              <a:rPr lang="cs-CZ" sz="2000" dirty="0"/>
              <a:t>Dokumentace práv subjektů údajů</a:t>
            </a:r>
          </a:p>
          <a:p>
            <a:pPr lvl="1">
              <a:spcBef>
                <a:spcPts val="0"/>
              </a:spcBef>
            </a:pPr>
            <a:r>
              <a:rPr lang="cs-CZ" sz="2000" dirty="0"/>
              <a:t>Smlouvy o zpracování OÚ</a:t>
            </a:r>
          </a:p>
          <a:p>
            <a:pPr lvl="1">
              <a:spcBef>
                <a:spcPts val="0"/>
              </a:spcBef>
            </a:pPr>
            <a:r>
              <a:rPr lang="cs-CZ" sz="2000" dirty="0"/>
              <a:t>Procesy identifikace a hlášení bezpečnostních incidentů</a:t>
            </a:r>
          </a:p>
          <a:p>
            <a:pPr lvl="1">
              <a:spcBef>
                <a:spcPts val="0"/>
              </a:spcBef>
            </a:pPr>
            <a:r>
              <a:rPr lang="cs-CZ" sz="2000" dirty="0"/>
              <a:t>Záznamy o DPIA</a:t>
            </a:r>
          </a:p>
        </p:txBody>
      </p:sp>
      <p:sp>
        <p:nvSpPr>
          <p:cNvPr id="3" name="Zástupný symbol pro datum 2">
            <a:extLst>
              <a:ext uri="{FF2B5EF4-FFF2-40B4-BE49-F238E27FC236}">
                <a16:creationId xmlns:a16="http://schemas.microsoft.com/office/drawing/2014/main" id="{DC803DC8-E510-8F97-789D-9D525D79F5BC}"/>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5C6A4B2A-3312-07CB-9B4A-79FC36854D8C}"/>
              </a:ext>
            </a:extLst>
          </p:cNvPr>
          <p:cNvSpPr>
            <a:spLocks noGrp="1"/>
          </p:cNvSpPr>
          <p:nvPr>
            <p:ph type="ftr" sz="quarter" idx="11"/>
          </p:nvPr>
        </p:nvSpPr>
        <p:spPr/>
        <p:txBody>
          <a:bodyPr/>
          <a:lstStyle/>
          <a:p>
            <a:r>
              <a:rPr lang="en-US"/>
              <a:t>Česká advokátní komora | Jindřich Kalíšek</a:t>
            </a:r>
            <a:endParaRPr lang="en-US" dirty="0"/>
          </a:p>
        </p:txBody>
      </p:sp>
      <p:sp>
        <p:nvSpPr>
          <p:cNvPr id="5" name="Zástupný symbol pro číslo snímku 4">
            <a:extLst>
              <a:ext uri="{FF2B5EF4-FFF2-40B4-BE49-F238E27FC236}">
                <a16:creationId xmlns:a16="http://schemas.microsoft.com/office/drawing/2014/main" id="{F7EF13F7-F149-A102-57F8-E88F7ED6BEFD}"/>
              </a:ext>
            </a:extLst>
          </p:cNvPr>
          <p:cNvSpPr>
            <a:spLocks noGrp="1"/>
          </p:cNvSpPr>
          <p:nvPr>
            <p:ph type="sldNum" sz="quarter" idx="12"/>
          </p:nvPr>
        </p:nvSpPr>
        <p:spPr/>
        <p:txBody>
          <a:bodyPr/>
          <a:lstStyle/>
          <a:p>
            <a:fld id="{D5A1E99C-6E4B-9045-9BEE-F9DFBF55137C}" type="slidenum">
              <a:rPr lang="en-US" smtClean="0"/>
              <a:t>46</a:t>
            </a:fld>
            <a:endParaRPr lang="en-US"/>
          </a:p>
        </p:txBody>
      </p:sp>
    </p:spTree>
    <p:extLst>
      <p:ext uri="{BB962C8B-B14F-4D97-AF65-F5344CB8AC3E}">
        <p14:creationId xmlns:p14="http://schemas.microsoft.com/office/powerpoint/2010/main" val="25553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cs-CZ" dirty="0"/>
              <a:t>DOKUMENTACE NAPLŇOVÁNÍ ZÁSAD GDPR</a:t>
            </a:r>
          </a:p>
        </p:txBody>
      </p:sp>
      <p:sp>
        <p:nvSpPr>
          <p:cNvPr id="7" name="Content Placeholder 6"/>
          <p:cNvSpPr>
            <a:spLocks noGrp="1"/>
          </p:cNvSpPr>
          <p:nvPr>
            <p:ph idx="1"/>
          </p:nvPr>
        </p:nvSpPr>
        <p:spPr>
          <a:xfrm>
            <a:off x="609600" y="1695795"/>
            <a:ext cx="10972800" cy="4660555"/>
          </a:xfrm>
        </p:spPr>
        <p:txBody>
          <a:bodyPr numCol="2">
            <a:normAutofit lnSpcReduction="10000"/>
          </a:bodyPr>
          <a:lstStyle/>
          <a:p>
            <a:pPr>
              <a:spcBef>
                <a:spcPts val="0"/>
              </a:spcBef>
            </a:pPr>
            <a:r>
              <a:rPr lang="cs-CZ" sz="2400" dirty="0"/>
              <a:t>Dokumentace osvědčující naplňování zásad zpracování, ochrany </a:t>
            </a:r>
            <a:br>
              <a:rPr lang="cs-CZ" sz="2400" dirty="0"/>
            </a:br>
            <a:r>
              <a:rPr lang="cs-CZ" sz="2400" dirty="0"/>
              <a:t>a zabezpečení OÚ </a:t>
            </a:r>
          </a:p>
          <a:p>
            <a:pPr lvl="1">
              <a:spcBef>
                <a:spcPts val="0"/>
              </a:spcBef>
            </a:pPr>
            <a:r>
              <a:rPr lang="cs-CZ" sz="2000" dirty="0"/>
              <a:t>Nejméně čl. 5, 6, 9, 25 a 32 GDPR</a:t>
            </a:r>
          </a:p>
          <a:p>
            <a:pPr lvl="1">
              <a:spcBef>
                <a:spcPts val="0"/>
              </a:spcBef>
            </a:pPr>
            <a:r>
              <a:rPr lang="cs-CZ" sz="2000" dirty="0"/>
              <a:t>Zásady odpovědnosti a přístupu založeného na řízení rizika</a:t>
            </a:r>
          </a:p>
          <a:p>
            <a:pPr lvl="1">
              <a:spcBef>
                <a:spcPts val="0"/>
              </a:spcBef>
            </a:pPr>
            <a:endParaRPr lang="cs-CZ" sz="2000" dirty="0"/>
          </a:p>
          <a:p>
            <a:pPr>
              <a:spcBef>
                <a:spcPts val="0"/>
              </a:spcBef>
            </a:pPr>
            <a:r>
              <a:rPr lang="cs-CZ" sz="2400" dirty="0"/>
              <a:t>Obsah</a:t>
            </a:r>
          </a:p>
          <a:p>
            <a:pPr lvl="1">
              <a:spcBef>
                <a:spcPts val="0"/>
              </a:spcBef>
            </a:pPr>
            <a:r>
              <a:rPr lang="cs-CZ" sz="2000" dirty="0"/>
              <a:t>Stručný popis prostředí a procesů správce ve vztahu ke zpracování OÚ</a:t>
            </a:r>
          </a:p>
          <a:p>
            <a:pPr lvl="4">
              <a:spcBef>
                <a:spcPts val="0"/>
              </a:spcBef>
            </a:pPr>
            <a:endParaRPr lang="cs-CZ" sz="1400" dirty="0"/>
          </a:p>
          <a:p>
            <a:pPr lvl="1">
              <a:spcBef>
                <a:spcPts val="0"/>
              </a:spcBef>
            </a:pPr>
            <a:r>
              <a:rPr lang="cs-CZ" sz="2000" dirty="0"/>
              <a:t>Identifikace hlavních skupin subjektů údajů</a:t>
            </a:r>
          </a:p>
          <a:p>
            <a:pPr lvl="2">
              <a:spcBef>
                <a:spcPts val="0"/>
              </a:spcBef>
            </a:pPr>
            <a:r>
              <a:rPr lang="cs-CZ" sz="1800" dirty="0"/>
              <a:t>Klienti, protistrany a zástupci, účastníci řízení, zaměstnanci, apod.</a:t>
            </a:r>
          </a:p>
          <a:p>
            <a:pPr lvl="4">
              <a:spcBef>
                <a:spcPts val="0"/>
              </a:spcBef>
            </a:pPr>
            <a:endParaRPr lang="cs-CZ" sz="2000" dirty="0"/>
          </a:p>
          <a:p>
            <a:pPr lvl="1">
              <a:spcBef>
                <a:spcPts val="0"/>
              </a:spcBef>
            </a:pPr>
            <a:r>
              <a:rPr lang="cs-CZ" sz="2000" dirty="0"/>
              <a:t>Popis hlavních oblastí (domén) zpracování OÚ</a:t>
            </a:r>
          </a:p>
          <a:p>
            <a:pPr lvl="2">
              <a:spcBef>
                <a:spcPts val="0"/>
              </a:spcBef>
            </a:pPr>
            <a:r>
              <a:rPr lang="cs-CZ" sz="1800" dirty="0"/>
              <a:t>Klientská dokumentace, pracovněprávní </a:t>
            </a:r>
            <a:br>
              <a:rPr lang="cs-CZ" sz="1800" dirty="0"/>
            </a:br>
            <a:r>
              <a:rPr lang="cs-CZ" sz="1800" dirty="0"/>
              <a:t>a mzdová agenda, účetní a daňová agenda apod.</a:t>
            </a:r>
          </a:p>
          <a:p>
            <a:pPr lvl="2">
              <a:spcBef>
                <a:spcPts val="0"/>
              </a:spcBef>
            </a:pPr>
            <a:endParaRPr lang="cs-CZ" sz="1800" dirty="0"/>
          </a:p>
          <a:p>
            <a:pPr lvl="1">
              <a:spcBef>
                <a:spcPts val="0"/>
              </a:spcBef>
            </a:pPr>
            <a:r>
              <a:rPr lang="cs-CZ" sz="2000" dirty="0"/>
              <a:t>Identifikace kritických anebo nepokrytých míst z pohledu naplnění zásad zpracování a ochrany OÚ a jejich rizikovosti</a:t>
            </a:r>
          </a:p>
          <a:p>
            <a:pPr lvl="2">
              <a:spcBef>
                <a:spcPts val="0"/>
              </a:spcBef>
            </a:pPr>
            <a:r>
              <a:rPr lang="cs-CZ" sz="1800" dirty="0"/>
              <a:t>Klientská dokumentace</a:t>
            </a:r>
          </a:p>
          <a:p>
            <a:pPr lvl="2">
              <a:spcBef>
                <a:spcPts val="0"/>
              </a:spcBef>
            </a:pPr>
            <a:r>
              <a:rPr lang="cs-CZ" sz="1800" dirty="0"/>
              <a:t>Zabezpečení OÚ</a:t>
            </a:r>
          </a:p>
          <a:p>
            <a:pPr lvl="2">
              <a:spcBef>
                <a:spcPts val="0"/>
              </a:spcBef>
            </a:pPr>
            <a:r>
              <a:rPr lang="cs-CZ" sz="1800" dirty="0"/>
              <a:t>Zvláštní kategorie OÚ</a:t>
            </a:r>
          </a:p>
          <a:p>
            <a:pPr lvl="5">
              <a:spcBef>
                <a:spcPts val="0"/>
              </a:spcBef>
            </a:pPr>
            <a:endParaRPr lang="cs-CZ" sz="2400" dirty="0"/>
          </a:p>
          <a:p>
            <a:pPr lvl="1">
              <a:spcBef>
                <a:spcPts val="0"/>
              </a:spcBef>
            </a:pPr>
            <a:r>
              <a:rPr lang="cs-CZ" sz="2000" dirty="0"/>
              <a:t>Popis přijatých organizačních </a:t>
            </a:r>
            <a:br>
              <a:rPr lang="cs-CZ" sz="2000" dirty="0"/>
            </a:br>
            <a:r>
              <a:rPr lang="cs-CZ" sz="2000" dirty="0"/>
              <a:t>a technických opatření k dosažení shody</a:t>
            </a:r>
          </a:p>
          <a:p>
            <a:pPr lvl="2">
              <a:spcBef>
                <a:spcPts val="0"/>
              </a:spcBef>
            </a:pPr>
            <a:endParaRPr lang="cs-CZ" sz="1800" dirty="0"/>
          </a:p>
        </p:txBody>
      </p:sp>
      <p:sp>
        <p:nvSpPr>
          <p:cNvPr id="3" name="Zástupný symbol pro datum 2">
            <a:extLst>
              <a:ext uri="{FF2B5EF4-FFF2-40B4-BE49-F238E27FC236}">
                <a16:creationId xmlns:a16="http://schemas.microsoft.com/office/drawing/2014/main" id="{4454CEC8-205F-1FEC-DD80-C426949A0417}"/>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3CBCE2A9-2C6A-6D4C-0C08-F35FBEDD7126}"/>
              </a:ext>
            </a:extLst>
          </p:cNvPr>
          <p:cNvSpPr>
            <a:spLocks noGrp="1"/>
          </p:cNvSpPr>
          <p:nvPr>
            <p:ph type="ftr" sz="quarter" idx="11"/>
          </p:nvPr>
        </p:nvSpPr>
        <p:spPr/>
        <p:txBody>
          <a:bodyPr/>
          <a:lstStyle/>
          <a:p>
            <a:r>
              <a:rPr lang="en-US"/>
              <a:t>Česká advokátní komora | Jindřich Kalíšek</a:t>
            </a:r>
            <a:endParaRPr lang="en-US" dirty="0"/>
          </a:p>
        </p:txBody>
      </p:sp>
      <p:sp>
        <p:nvSpPr>
          <p:cNvPr id="5" name="Zástupný symbol pro číslo snímku 4">
            <a:extLst>
              <a:ext uri="{FF2B5EF4-FFF2-40B4-BE49-F238E27FC236}">
                <a16:creationId xmlns:a16="http://schemas.microsoft.com/office/drawing/2014/main" id="{EB941617-5154-ED74-CFBF-D3EAF469B40A}"/>
              </a:ext>
            </a:extLst>
          </p:cNvPr>
          <p:cNvSpPr>
            <a:spLocks noGrp="1"/>
          </p:cNvSpPr>
          <p:nvPr>
            <p:ph type="sldNum" sz="quarter" idx="12"/>
          </p:nvPr>
        </p:nvSpPr>
        <p:spPr/>
        <p:txBody>
          <a:bodyPr/>
          <a:lstStyle/>
          <a:p>
            <a:fld id="{D5A1E99C-6E4B-9045-9BEE-F9DFBF55137C}" type="slidenum">
              <a:rPr lang="en-US" smtClean="0"/>
              <a:t>47</a:t>
            </a:fld>
            <a:endParaRPr lang="en-US"/>
          </a:p>
        </p:txBody>
      </p:sp>
    </p:spTree>
    <p:extLst>
      <p:ext uri="{BB962C8B-B14F-4D97-AF65-F5344CB8AC3E}">
        <p14:creationId xmlns:p14="http://schemas.microsoft.com/office/powerpoint/2010/main" val="5250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a:t>ZÁZNAMY O ČINNOSTECH ZPRACOVÁNÍ</a:t>
            </a:r>
          </a:p>
        </p:txBody>
      </p:sp>
      <p:sp>
        <p:nvSpPr>
          <p:cNvPr id="7" name="Content Placeholder 6"/>
          <p:cNvSpPr>
            <a:spLocks noGrp="1"/>
          </p:cNvSpPr>
          <p:nvPr>
            <p:ph idx="1"/>
          </p:nvPr>
        </p:nvSpPr>
        <p:spPr>
          <a:xfrm>
            <a:off x="609600" y="1695795"/>
            <a:ext cx="10972800" cy="4660555"/>
          </a:xfrm>
        </p:spPr>
        <p:txBody>
          <a:bodyPr numCol="1">
            <a:normAutofit/>
          </a:bodyPr>
          <a:lstStyle/>
          <a:p>
            <a:r>
              <a:rPr lang="cs-CZ" sz="2400" dirty="0"/>
              <a:t>Výslovně definovaná povinnost vést záznamy o činnostech zpracování</a:t>
            </a:r>
          </a:p>
          <a:p>
            <a:pPr lvl="1"/>
            <a:r>
              <a:rPr lang="cs-CZ" sz="2200" dirty="0" err="1"/>
              <a:t>Record</a:t>
            </a:r>
            <a:r>
              <a:rPr lang="cs-CZ" sz="2200" dirty="0"/>
              <a:t> </a:t>
            </a:r>
            <a:r>
              <a:rPr lang="cs-CZ" sz="2200" dirty="0" err="1"/>
              <a:t>of</a:t>
            </a:r>
            <a:r>
              <a:rPr lang="cs-CZ" sz="2200" dirty="0"/>
              <a:t> </a:t>
            </a:r>
            <a:r>
              <a:rPr lang="cs-CZ" sz="2200" dirty="0" err="1"/>
              <a:t>Processing</a:t>
            </a:r>
            <a:r>
              <a:rPr lang="cs-CZ" sz="2200" dirty="0"/>
              <a:t> </a:t>
            </a:r>
            <a:r>
              <a:rPr lang="cs-CZ" sz="2200" dirty="0" err="1"/>
              <a:t>Activities</a:t>
            </a:r>
            <a:r>
              <a:rPr lang="cs-CZ" sz="2200" dirty="0"/>
              <a:t> (ROPA) </a:t>
            </a:r>
          </a:p>
          <a:p>
            <a:pPr lvl="1"/>
            <a:r>
              <a:rPr lang="cs-CZ" sz="2000" dirty="0"/>
              <a:t>Čl. 30 a násl. GDPR</a:t>
            </a:r>
          </a:p>
          <a:p>
            <a:pPr lvl="3"/>
            <a:endParaRPr lang="cs-CZ" sz="1600" dirty="0"/>
          </a:p>
          <a:p>
            <a:r>
              <a:rPr lang="cs-CZ" sz="2400" dirty="0"/>
              <a:t>Písemné záznamy, dostupné na vyžádání dozorovému úřadu</a:t>
            </a:r>
          </a:p>
          <a:p>
            <a:pPr lvl="1"/>
            <a:r>
              <a:rPr lang="cs-CZ" sz="2000" dirty="0"/>
              <a:t>Povinná písemná forma </a:t>
            </a:r>
            <a:r>
              <a:rPr lang="cs-CZ" sz="2000" b="1" dirty="0">
                <a:solidFill>
                  <a:srgbClr val="1EA0DA"/>
                </a:solidFill>
                <a:sym typeface="Wingdings" panose="05000000000000000000" pitchFamily="2" charset="2"/>
              </a:rPr>
              <a:t></a:t>
            </a:r>
            <a:r>
              <a:rPr lang="cs-CZ" sz="2000" dirty="0">
                <a:sym typeface="Wingdings" panose="05000000000000000000" pitchFamily="2" charset="2"/>
              </a:rPr>
              <a:t> GDPR nedefinuje způsob pořízení a zpracování</a:t>
            </a:r>
            <a:endParaRPr lang="cs-CZ" sz="2000" dirty="0"/>
          </a:p>
          <a:p>
            <a:pPr lvl="1"/>
            <a:r>
              <a:rPr lang="cs-CZ" sz="2000" dirty="0"/>
              <a:t>Výjimka pro malé a střední podniky do 250 zaměstnanců </a:t>
            </a:r>
            <a:r>
              <a:rPr lang="cs-CZ" sz="2000" b="1" dirty="0">
                <a:solidFill>
                  <a:srgbClr val="CC506F"/>
                </a:solidFill>
              </a:rPr>
              <a:t>( ? )</a:t>
            </a:r>
          </a:p>
          <a:p>
            <a:pPr lvl="3"/>
            <a:endParaRPr lang="cs-CZ" sz="1600" dirty="0"/>
          </a:p>
        </p:txBody>
      </p:sp>
      <p:sp>
        <p:nvSpPr>
          <p:cNvPr id="3" name="Zástupný symbol pro datum 2">
            <a:extLst>
              <a:ext uri="{FF2B5EF4-FFF2-40B4-BE49-F238E27FC236}">
                <a16:creationId xmlns:a16="http://schemas.microsoft.com/office/drawing/2014/main" id="{179632EB-6EE4-C659-0BFA-3F2732D1633E}"/>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063A07BD-94C7-B38D-D1A6-49E828E1AF66}"/>
              </a:ext>
            </a:extLst>
          </p:cNvPr>
          <p:cNvSpPr>
            <a:spLocks noGrp="1"/>
          </p:cNvSpPr>
          <p:nvPr>
            <p:ph type="ftr" sz="quarter" idx="11"/>
          </p:nvPr>
        </p:nvSpPr>
        <p:spPr/>
        <p:txBody>
          <a:bodyPr/>
          <a:lstStyle/>
          <a:p>
            <a:r>
              <a:rPr lang="en-US"/>
              <a:t>Česká advokátní komora | Jindřich Kalíšek</a:t>
            </a:r>
            <a:endParaRPr lang="en-US" dirty="0"/>
          </a:p>
        </p:txBody>
      </p:sp>
      <p:sp>
        <p:nvSpPr>
          <p:cNvPr id="5" name="Zástupný symbol pro číslo snímku 4">
            <a:extLst>
              <a:ext uri="{FF2B5EF4-FFF2-40B4-BE49-F238E27FC236}">
                <a16:creationId xmlns:a16="http://schemas.microsoft.com/office/drawing/2014/main" id="{87EB3D0A-4672-31B0-03B5-8AECDAF219AC}"/>
              </a:ext>
            </a:extLst>
          </p:cNvPr>
          <p:cNvSpPr>
            <a:spLocks noGrp="1"/>
          </p:cNvSpPr>
          <p:nvPr>
            <p:ph type="sldNum" sz="quarter" idx="12"/>
          </p:nvPr>
        </p:nvSpPr>
        <p:spPr/>
        <p:txBody>
          <a:bodyPr/>
          <a:lstStyle/>
          <a:p>
            <a:fld id="{D5A1E99C-6E4B-9045-9BEE-F9DFBF55137C}" type="slidenum">
              <a:rPr lang="en-US" smtClean="0"/>
              <a:t>48</a:t>
            </a:fld>
            <a:endParaRPr lang="en-US"/>
          </a:p>
        </p:txBody>
      </p:sp>
    </p:spTree>
    <p:extLst>
      <p:ext uri="{BB962C8B-B14F-4D97-AF65-F5344CB8AC3E}">
        <p14:creationId xmlns:p14="http://schemas.microsoft.com/office/powerpoint/2010/main" val="61564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t>ZÁZNAMY O ČINNOSTECH ZPRACOVÁNÍ</a:t>
            </a:r>
          </a:p>
        </p:txBody>
      </p:sp>
      <p:sp>
        <p:nvSpPr>
          <p:cNvPr id="3" name="Content Placeholder 2"/>
          <p:cNvSpPr>
            <a:spLocks noGrp="1"/>
          </p:cNvSpPr>
          <p:nvPr>
            <p:ph idx="1"/>
          </p:nvPr>
        </p:nvSpPr>
        <p:spPr/>
        <p:txBody>
          <a:bodyPr numCol="2">
            <a:normAutofit lnSpcReduction="10000"/>
          </a:bodyPr>
          <a:lstStyle/>
          <a:p>
            <a:r>
              <a:rPr lang="cs-CZ" sz="2400" dirty="0"/>
              <a:t>Správce je povinen doložit, že: </a:t>
            </a:r>
          </a:p>
          <a:p>
            <a:pPr lvl="1"/>
            <a:r>
              <a:rPr lang="cs-CZ" sz="2000" dirty="0"/>
              <a:t>Zpracování je prováděno v souladu </a:t>
            </a:r>
            <a:br>
              <a:rPr lang="cs-CZ" sz="2000" dirty="0"/>
            </a:br>
            <a:r>
              <a:rPr lang="cs-CZ" sz="2000" dirty="0"/>
              <a:t>s nařízením</a:t>
            </a:r>
          </a:p>
          <a:p>
            <a:pPr lvl="1"/>
            <a:r>
              <a:rPr lang="cs-CZ" sz="2000" dirty="0"/>
              <a:t>Opatření jsou aplikována v souladu </a:t>
            </a:r>
            <a:br>
              <a:rPr lang="cs-CZ" sz="2000" dirty="0"/>
            </a:br>
            <a:r>
              <a:rPr lang="cs-CZ" sz="2000" dirty="0"/>
              <a:t>s nařízením (zákonem) </a:t>
            </a:r>
          </a:p>
          <a:p>
            <a:pPr lvl="1"/>
            <a:r>
              <a:rPr lang="cs-CZ" sz="2000" dirty="0"/>
              <a:t>Opatření jsou podle potřeby revidována </a:t>
            </a:r>
            <a:br>
              <a:rPr lang="cs-CZ" sz="2000" dirty="0"/>
            </a:br>
            <a:r>
              <a:rPr lang="cs-CZ" sz="2000" dirty="0"/>
              <a:t>a aktualizována</a:t>
            </a:r>
          </a:p>
          <a:p>
            <a:pPr lvl="1"/>
            <a:r>
              <a:rPr lang="cs-CZ" sz="2000" dirty="0"/>
              <a:t>Při tvorbě opatření zohlednil </a:t>
            </a:r>
          </a:p>
          <a:p>
            <a:pPr lvl="2"/>
            <a:r>
              <a:rPr lang="cs-CZ" sz="1800" dirty="0"/>
              <a:t>Povahu, rozsah, kontext a účely zpracování</a:t>
            </a:r>
          </a:p>
          <a:p>
            <a:pPr lvl="2"/>
            <a:r>
              <a:rPr lang="cs-CZ" sz="1800" dirty="0"/>
              <a:t>Různě pravděpodobná a různě závažná rizika pro práva a svobody fyzických osob (</a:t>
            </a:r>
            <a:r>
              <a:rPr lang="cs-CZ" sz="1800" i="1" dirty="0"/>
              <a:t>risk-</a:t>
            </a:r>
            <a:r>
              <a:rPr lang="cs-CZ" sz="1800" i="1" dirty="0" err="1"/>
              <a:t>based</a:t>
            </a:r>
            <a:r>
              <a:rPr lang="cs-CZ" sz="1800" i="1" dirty="0"/>
              <a:t> </a:t>
            </a:r>
            <a:r>
              <a:rPr lang="cs-CZ" sz="1800" i="1" dirty="0" err="1"/>
              <a:t>approach</a:t>
            </a:r>
            <a:r>
              <a:rPr lang="cs-CZ" sz="1800" dirty="0"/>
              <a:t>)</a:t>
            </a:r>
          </a:p>
          <a:p>
            <a:endParaRPr lang="cs-CZ" sz="2400" dirty="0"/>
          </a:p>
          <a:p>
            <a:r>
              <a:rPr lang="cs-CZ" sz="2400" dirty="0"/>
              <a:t>Minimální obsah</a:t>
            </a:r>
          </a:p>
          <a:p>
            <a:pPr lvl="1"/>
            <a:r>
              <a:rPr lang="cs-CZ" sz="2000" dirty="0"/>
              <a:t>Procesní přístup </a:t>
            </a:r>
            <a:r>
              <a:rPr lang="cs-CZ" sz="2000" dirty="0">
                <a:solidFill>
                  <a:srgbClr val="1EA0DA"/>
                </a:solidFill>
              </a:rPr>
              <a:t>×</a:t>
            </a:r>
            <a:r>
              <a:rPr lang="cs-CZ" sz="2000" dirty="0"/>
              <a:t> Objektový přístup (přes evidence)</a:t>
            </a:r>
          </a:p>
          <a:p>
            <a:pPr lvl="1"/>
            <a:r>
              <a:rPr lang="cs-CZ" sz="2000" dirty="0"/>
              <a:t>Evidence / Proces</a:t>
            </a:r>
          </a:p>
          <a:p>
            <a:pPr lvl="1"/>
            <a:r>
              <a:rPr lang="cs-CZ" sz="2000" dirty="0"/>
              <a:t>Kategorie osobních údajů</a:t>
            </a:r>
          </a:p>
          <a:p>
            <a:pPr lvl="1"/>
            <a:r>
              <a:rPr lang="cs-CZ" sz="2000" dirty="0"/>
              <a:t>Subjekt osobních údajů</a:t>
            </a:r>
          </a:p>
          <a:p>
            <a:pPr lvl="1"/>
            <a:r>
              <a:rPr lang="cs-CZ" sz="2000" dirty="0"/>
              <a:t>Účel a právní základ (titul) zpracování </a:t>
            </a:r>
            <a:br>
              <a:rPr lang="cs-CZ" sz="2000" dirty="0"/>
            </a:br>
            <a:r>
              <a:rPr lang="cs-CZ" sz="2000" b="1" dirty="0">
                <a:solidFill>
                  <a:srgbClr val="1EA0DA"/>
                </a:solidFill>
                <a:sym typeface="Wingdings" panose="05000000000000000000" pitchFamily="2" charset="2"/>
              </a:rPr>
              <a:t> pozor na souhlas / oprávněný zájem</a:t>
            </a:r>
            <a:endParaRPr lang="cs-CZ" sz="2000" b="1" dirty="0">
              <a:solidFill>
                <a:srgbClr val="1EA0DA"/>
              </a:solidFill>
            </a:endParaRPr>
          </a:p>
          <a:p>
            <a:pPr lvl="1"/>
            <a:r>
              <a:rPr lang="cs-CZ" sz="2000" dirty="0"/>
              <a:t>Druh a forma zpracování</a:t>
            </a:r>
          </a:p>
          <a:p>
            <a:pPr lvl="1"/>
            <a:r>
              <a:rPr lang="cs-CZ" sz="2000" dirty="0"/>
              <a:t>Kompetentní osoby</a:t>
            </a:r>
          </a:p>
          <a:p>
            <a:pPr lvl="1"/>
            <a:r>
              <a:rPr lang="cs-CZ" sz="2000" dirty="0"/>
              <a:t>Předávání třetím osobám, popř. do zahraničí</a:t>
            </a:r>
          </a:p>
          <a:p>
            <a:pPr lvl="1"/>
            <a:r>
              <a:rPr lang="cs-CZ" sz="2000" dirty="0"/>
              <a:t>Základní </a:t>
            </a:r>
            <a:r>
              <a:rPr lang="cs-CZ" sz="2000" i="1" dirty="0"/>
              <a:t>risk-</a:t>
            </a:r>
            <a:r>
              <a:rPr lang="cs-CZ" sz="2000" i="1" dirty="0" err="1"/>
              <a:t>assessment</a:t>
            </a:r>
            <a:endParaRPr lang="cs-CZ" sz="2000" i="1" dirty="0"/>
          </a:p>
        </p:txBody>
      </p:sp>
      <p:sp>
        <p:nvSpPr>
          <p:cNvPr id="4" name="Zástupný symbol pro datum 3">
            <a:extLst>
              <a:ext uri="{FF2B5EF4-FFF2-40B4-BE49-F238E27FC236}">
                <a16:creationId xmlns:a16="http://schemas.microsoft.com/office/drawing/2014/main" id="{964ED9F1-829F-C8BB-AC44-CDA0B95DEB18}"/>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5482EF89-D124-05B7-5AF9-AC6AE2C14638}"/>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365396DB-BBEC-B7E3-0129-B2BBF2DDBC33}"/>
              </a:ext>
            </a:extLst>
          </p:cNvPr>
          <p:cNvSpPr>
            <a:spLocks noGrp="1"/>
          </p:cNvSpPr>
          <p:nvPr>
            <p:ph type="sldNum" sz="quarter" idx="12"/>
          </p:nvPr>
        </p:nvSpPr>
        <p:spPr/>
        <p:txBody>
          <a:bodyPr/>
          <a:lstStyle/>
          <a:p>
            <a:fld id="{D5A1E99C-6E4B-9045-9BEE-F9DFBF55137C}" type="slidenum">
              <a:rPr lang="en-US" smtClean="0"/>
              <a:t>49</a:t>
            </a:fld>
            <a:endParaRPr lang="en-US"/>
          </a:p>
        </p:txBody>
      </p:sp>
    </p:spTree>
    <p:extLst>
      <p:ext uri="{BB962C8B-B14F-4D97-AF65-F5344CB8AC3E}">
        <p14:creationId xmlns:p14="http://schemas.microsoft.com/office/powerpoint/2010/main" val="417559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47CA-26F5-C260-F9CE-9E22EF3E82C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1F9FD1EF-AF86-502C-085D-155E72DA541C}"/>
              </a:ext>
            </a:extLst>
          </p:cNvPr>
          <p:cNvSpPr>
            <a:spLocks noGrp="1"/>
          </p:cNvSpPr>
          <p:nvPr>
            <p:ph idx="1"/>
          </p:nvPr>
        </p:nvSpPr>
        <p:spPr>
          <a:xfrm>
            <a:off x="609600" y="1695796"/>
            <a:ext cx="10972800" cy="4670180"/>
          </a:xfrm>
        </p:spPr>
        <p:txBody>
          <a:bodyPr>
            <a:normAutofit lnSpcReduction="10000"/>
          </a:bodyPr>
          <a:lstStyle/>
          <a:p>
            <a:r>
              <a:rPr lang="cs-CZ" dirty="0"/>
              <a:t>Regulace zpracování, ochrany a zabezpečení OÚ tvoří stále robustnější jádro digitální compliance</a:t>
            </a:r>
          </a:p>
          <a:p>
            <a:pPr lvl="4"/>
            <a:endParaRPr lang="cs-CZ" dirty="0"/>
          </a:p>
          <a:p>
            <a:r>
              <a:rPr lang="cs-CZ" dirty="0"/>
              <a:t>Regulace OÚ se „reinstaluje“ spolu s novými předpisy </a:t>
            </a:r>
            <a:r>
              <a:rPr lang="cs-CZ" i="1" dirty="0"/>
              <a:t>Digitální dekády</a:t>
            </a:r>
          </a:p>
          <a:p>
            <a:pPr lvl="1"/>
            <a:r>
              <a:rPr lang="cs-CZ" dirty="0"/>
              <a:t>Digitální služby (DA, DMA, DGA, DSA ad.)</a:t>
            </a:r>
          </a:p>
          <a:p>
            <a:pPr lvl="1"/>
            <a:r>
              <a:rPr lang="cs-CZ" dirty="0"/>
              <a:t>Kybernetická bezpečnost (NIS2, CER, CRA, DORA, AIA)</a:t>
            </a:r>
          </a:p>
          <a:p>
            <a:pPr lvl="1"/>
            <a:r>
              <a:rPr lang="cs-CZ" dirty="0"/>
              <a:t>Umělá inteligence (AIA)</a:t>
            </a:r>
          </a:p>
          <a:p>
            <a:pPr lvl="4"/>
            <a:endParaRPr lang="cs-CZ" dirty="0"/>
          </a:p>
          <a:p>
            <a:r>
              <a:rPr lang="cs-CZ" dirty="0"/>
              <a:t>Sebevědomá aktivita evropských DPA a NGO </a:t>
            </a:r>
            <a:r>
              <a:rPr lang="cs-CZ" b="1" dirty="0">
                <a:solidFill>
                  <a:schemeClr val="bg2"/>
                </a:solidFill>
              </a:rPr>
              <a:t>× frivolní přístup subjektů údajů</a:t>
            </a:r>
          </a:p>
          <a:p>
            <a:pPr lvl="1"/>
            <a:r>
              <a:rPr lang="cs-CZ" dirty="0"/>
              <a:t>Postihování „vedlejších“ agend (nevyžádaná obchodní sdělení, informační povinnost, cookies, vedení záznamů o činnostech zpracování)</a:t>
            </a:r>
          </a:p>
          <a:p>
            <a:pPr lvl="1"/>
            <a:r>
              <a:rPr lang="cs-CZ" dirty="0"/>
              <a:t>Stále objemnější rozhodovací praxe SDEU, národních DPA, soudů</a:t>
            </a:r>
          </a:p>
          <a:p>
            <a:pPr lvl="1"/>
            <a:r>
              <a:rPr lang="cs-CZ" dirty="0"/>
              <a:t>Digitální aktivismus (NOYB – </a:t>
            </a:r>
            <a:r>
              <a:rPr lang="cs-CZ" dirty="0" err="1"/>
              <a:t>Schrems</a:t>
            </a:r>
            <a:r>
              <a:rPr lang="cs-CZ" dirty="0"/>
              <a:t> I / II / III)</a:t>
            </a:r>
          </a:p>
        </p:txBody>
      </p:sp>
      <p:sp>
        <p:nvSpPr>
          <p:cNvPr id="3" name="Zástupný symbol pro datum 2">
            <a:extLst>
              <a:ext uri="{FF2B5EF4-FFF2-40B4-BE49-F238E27FC236}">
                <a16:creationId xmlns:a16="http://schemas.microsoft.com/office/drawing/2014/main" id="{77A1F9C2-9E2E-9017-FD92-B992CCF697A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a:ln>
                  <a:noFill/>
                </a:ln>
                <a:solidFill>
                  <a:srgbClr val="F2F2F2"/>
                </a:solidFill>
                <a:effectLst/>
                <a:uLnTx/>
                <a:uFillTx/>
                <a:latin typeface="Inria Sans Light" pitchFamily="2" charset="-18"/>
                <a:ea typeface="+mn-ea"/>
                <a:cs typeface="Arial" panose="020B0604020202020204" pitchFamily="34" charset="0"/>
              </a:rPr>
              <a:t>24. 3. 2026</a:t>
            </a:r>
          </a:p>
        </p:txBody>
      </p:sp>
      <p:sp>
        <p:nvSpPr>
          <p:cNvPr id="4" name="Zástupný symbol pro zápatí 3">
            <a:extLst>
              <a:ext uri="{FF2B5EF4-FFF2-40B4-BE49-F238E27FC236}">
                <a16:creationId xmlns:a16="http://schemas.microsoft.com/office/drawing/2014/main" id="{778418A7-9161-1B6F-42D7-1906B583941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a:ln>
                  <a:noFill/>
                </a:ln>
                <a:solidFill>
                  <a:srgbClr val="F2F2F2"/>
                </a:solidFill>
                <a:effectLst/>
                <a:uLnTx/>
                <a:uFillTx/>
                <a:latin typeface="Inria Sans Light" pitchFamily="2" charset="-18"/>
                <a:ea typeface="+mn-ea"/>
                <a:cs typeface="Arial" panose="020B0604020202020204" pitchFamily="34" charset="0"/>
              </a:rPr>
              <a:t>Česká advokátní komora | Jindřich Kalíšek</a:t>
            </a:r>
          </a:p>
        </p:txBody>
      </p:sp>
      <p:sp>
        <p:nvSpPr>
          <p:cNvPr id="6" name="Nadpis 5">
            <a:extLst>
              <a:ext uri="{FF2B5EF4-FFF2-40B4-BE49-F238E27FC236}">
                <a16:creationId xmlns:a16="http://schemas.microsoft.com/office/drawing/2014/main" id="{06C22DB4-60E1-55FA-6AAC-E5238F3D0B75}"/>
              </a:ext>
            </a:extLst>
          </p:cNvPr>
          <p:cNvSpPr>
            <a:spLocks noGrp="1"/>
          </p:cNvSpPr>
          <p:nvPr>
            <p:ph type="title"/>
          </p:nvPr>
        </p:nvSpPr>
        <p:spPr/>
        <p:txBody>
          <a:bodyPr/>
          <a:lstStyle/>
          <a:p>
            <a:r>
              <a:rPr lang="cs-CZ" dirty="0"/>
              <a:t>AKTUÁLNÍ TRENDY V OBLASTI REGULACE </a:t>
            </a:r>
            <a:r>
              <a:rPr lang="cs-CZ" dirty="0" err="1"/>
              <a:t>Oú</a:t>
            </a:r>
            <a:endParaRPr lang="cs-CZ" dirty="0"/>
          </a:p>
        </p:txBody>
      </p:sp>
      <p:sp>
        <p:nvSpPr>
          <p:cNvPr id="7" name="Zástupný symbol pro číslo snímku 6">
            <a:extLst>
              <a:ext uri="{FF2B5EF4-FFF2-40B4-BE49-F238E27FC236}">
                <a16:creationId xmlns:a16="http://schemas.microsoft.com/office/drawing/2014/main" id="{828DDA1D-25E0-DAE4-704F-7567108A6BE4}"/>
              </a:ext>
            </a:extLst>
          </p:cNvPr>
          <p:cNvSpPr>
            <a:spLocks noGrp="1"/>
          </p:cNvSpPr>
          <p:nvPr>
            <p:ph type="sldNum" sz="quarter" idx="12"/>
          </p:nvPr>
        </p:nvSpPr>
        <p:spPr/>
        <p:txBody>
          <a:bodyPr/>
          <a:lstStyle/>
          <a:p>
            <a:fld id="{8A7AA762-EA47-416E-9E23-A6910279B348}" type="slidenum">
              <a:rPr lang="cs-CZ" smtClean="0"/>
              <a:pPr/>
              <a:t>5</a:t>
            </a:fld>
            <a:endParaRPr lang="cs-CZ"/>
          </a:p>
        </p:txBody>
      </p:sp>
    </p:spTree>
    <p:extLst>
      <p:ext uri="{BB962C8B-B14F-4D97-AF65-F5344CB8AC3E}">
        <p14:creationId xmlns:p14="http://schemas.microsoft.com/office/powerpoint/2010/main" val="3151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750"/>
                                        <p:tgtEl>
                                          <p:spTgt spid="2">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75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75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750"/>
                                        <p:tgtEl>
                                          <p:spTgt spid="2">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750"/>
                                        <p:tgtEl>
                                          <p:spTgt spid="2">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75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75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t>ZÁZNAMY O ČINNOSTECH ZPRACOVÁNÍ</a:t>
            </a:r>
          </a:p>
        </p:txBody>
      </p:sp>
      <p:pic>
        <p:nvPicPr>
          <p:cNvPr id="9" name="Grafický objekt 8" descr="Dokument se souvislou výplní">
            <a:extLst>
              <a:ext uri="{FF2B5EF4-FFF2-40B4-BE49-F238E27FC236}">
                <a16:creationId xmlns:a16="http://schemas.microsoft.com/office/drawing/2014/main" id="{01D79FAD-A644-C4CF-9189-7ADBA6EA01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09286" y="1877438"/>
            <a:ext cx="914400" cy="914400"/>
          </a:xfrm>
          <a:prstGeom prst="rect">
            <a:avLst/>
          </a:prstGeom>
        </p:spPr>
      </p:pic>
      <p:pic>
        <p:nvPicPr>
          <p:cNvPr id="11" name="Grafický objekt 10" descr="Kontrolní seznam se souvislou výplní">
            <a:extLst>
              <a:ext uri="{FF2B5EF4-FFF2-40B4-BE49-F238E27FC236}">
                <a16:creationId xmlns:a16="http://schemas.microsoft.com/office/drawing/2014/main" id="{45048177-621D-02F2-3DA1-69E655F4B7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9286" y="2990476"/>
            <a:ext cx="914400" cy="914400"/>
          </a:xfrm>
          <a:prstGeom prst="rect">
            <a:avLst/>
          </a:prstGeom>
        </p:spPr>
      </p:pic>
      <p:pic>
        <p:nvPicPr>
          <p:cNvPr id="13" name="Grafický objekt 12" descr="Seznam se souvislou výplní">
            <a:extLst>
              <a:ext uri="{FF2B5EF4-FFF2-40B4-BE49-F238E27FC236}">
                <a16:creationId xmlns:a16="http://schemas.microsoft.com/office/drawing/2014/main" id="{A241253C-E1D7-22C4-ACDF-BB8286CAE7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18235" y="4103514"/>
            <a:ext cx="914400" cy="914400"/>
          </a:xfrm>
          <a:prstGeom prst="rect">
            <a:avLst/>
          </a:prstGeom>
        </p:spPr>
      </p:pic>
      <p:pic>
        <p:nvPicPr>
          <p:cNvPr id="17" name="Grafický objekt 16" descr="Databáze obrys">
            <a:extLst>
              <a:ext uri="{FF2B5EF4-FFF2-40B4-BE49-F238E27FC236}">
                <a16:creationId xmlns:a16="http://schemas.microsoft.com/office/drawing/2014/main" id="{BBE6FF7D-DA2A-955C-37AA-700204B721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38957" y="2335544"/>
            <a:ext cx="1909864" cy="1909864"/>
          </a:xfrm>
          <a:prstGeom prst="rect">
            <a:avLst/>
          </a:prstGeom>
        </p:spPr>
      </p:pic>
      <p:grpSp>
        <p:nvGrpSpPr>
          <p:cNvPr id="20" name="Skupina 19">
            <a:extLst>
              <a:ext uri="{FF2B5EF4-FFF2-40B4-BE49-F238E27FC236}">
                <a16:creationId xmlns:a16="http://schemas.microsoft.com/office/drawing/2014/main" id="{3B446975-A24D-D109-E73B-ABBA8A25859D}"/>
              </a:ext>
            </a:extLst>
          </p:cNvPr>
          <p:cNvGrpSpPr/>
          <p:nvPr/>
        </p:nvGrpSpPr>
        <p:grpSpPr>
          <a:xfrm>
            <a:off x="1263276" y="2115574"/>
            <a:ext cx="2251144" cy="2525679"/>
            <a:chOff x="2165213" y="2375440"/>
            <a:chExt cx="2251144" cy="2525679"/>
          </a:xfrm>
        </p:grpSpPr>
        <p:pic>
          <p:nvPicPr>
            <p:cNvPr id="15" name="Grafický objekt 14" descr="Tabulka obrys">
              <a:extLst>
                <a:ext uri="{FF2B5EF4-FFF2-40B4-BE49-F238E27FC236}">
                  <a16:creationId xmlns:a16="http://schemas.microsoft.com/office/drawing/2014/main" id="{BF703DA7-AE0D-6BF9-58EE-66FBF96E49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42162" y="2375440"/>
              <a:ext cx="1491575" cy="1491575"/>
            </a:xfrm>
            <a:prstGeom prst="rect">
              <a:avLst/>
            </a:prstGeom>
          </p:spPr>
        </p:pic>
        <p:pic>
          <p:nvPicPr>
            <p:cNvPr id="18" name="Grafický objekt 17" descr="Tabulka obrys">
              <a:extLst>
                <a:ext uri="{FF2B5EF4-FFF2-40B4-BE49-F238E27FC236}">
                  <a16:creationId xmlns:a16="http://schemas.microsoft.com/office/drawing/2014/main" id="{DF9A879B-3E21-C348-D881-85B3809242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24782" y="2637818"/>
              <a:ext cx="1491575" cy="1491575"/>
            </a:xfrm>
            <a:prstGeom prst="rect">
              <a:avLst/>
            </a:prstGeom>
          </p:spPr>
        </p:pic>
        <p:pic>
          <p:nvPicPr>
            <p:cNvPr id="19" name="Grafický objekt 18" descr="Tabulka obrys">
              <a:extLst>
                <a:ext uri="{FF2B5EF4-FFF2-40B4-BE49-F238E27FC236}">
                  <a16:creationId xmlns:a16="http://schemas.microsoft.com/office/drawing/2014/main" id="{6EF16A96-51AC-70F6-54FB-E6145B20CE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65213" y="3409544"/>
              <a:ext cx="1491575" cy="1491575"/>
            </a:xfrm>
            <a:prstGeom prst="rect">
              <a:avLst/>
            </a:prstGeom>
          </p:spPr>
        </p:pic>
      </p:grpSp>
      <p:pic>
        <p:nvPicPr>
          <p:cNvPr id="21" name="Grafický objekt 20" descr="Dokument se souvislou výplní">
            <a:extLst>
              <a:ext uri="{FF2B5EF4-FFF2-40B4-BE49-F238E27FC236}">
                <a16:creationId xmlns:a16="http://schemas.microsoft.com/office/drawing/2014/main" id="{22CE1138-4036-3916-9831-0E694CFDA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1632" y="1877438"/>
            <a:ext cx="914400" cy="914400"/>
          </a:xfrm>
          <a:prstGeom prst="rect">
            <a:avLst/>
          </a:prstGeom>
        </p:spPr>
      </p:pic>
      <p:pic>
        <p:nvPicPr>
          <p:cNvPr id="22" name="Grafický objekt 21" descr="Dokument se souvislou výplní">
            <a:extLst>
              <a:ext uri="{FF2B5EF4-FFF2-40B4-BE49-F238E27FC236}">
                <a16:creationId xmlns:a16="http://schemas.microsoft.com/office/drawing/2014/main" id="{ED5137B2-2EE5-88FE-C3F2-F7572F27E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93401" y="1877438"/>
            <a:ext cx="914400" cy="914400"/>
          </a:xfrm>
          <a:prstGeom prst="rect">
            <a:avLst/>
          </a:prstGeom>
        </p:spPr>
      </p:pic>
      <p:pic>
        <p:nvPicPr>
          <p:cNvPr id="23" name="Grafický objekt 22" descr="Dokument se souvislou výplní">
            <a:extLst>
              <a:ext uri="{FF2B5EF4-FFF2-40B4-BE49-F238E27FC236}">
                <a16:creationId xmlns:a16="http://schemas.microsoft.com/office/drawing/2014/main" id="{4A55F375-0A46-B3F7-687B-AF8E17449D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77516" y="1877438"/>
            <a:ext cx="914400" cy="914400"/>
          </a:xfrm>
          <a:prstGeom prst="rect">
            <a:avLst/>
          </a:prstGeom>
        </p:spPr>
      </p:pic>
      <p:pic>
        <p:nvPicPr>
          <p:cNvPr id="24" name="Grafický objekt 23" descr="Kontrolní seznam se souvislou výplní">
            <a:extLst>
              <a:ext uri="{FF2B5EF4-FFF2-40B4-BE49-F238E27FC236}">
                <a16:creationId xmlns:a16="http://schemas.microsoft.com/office/drawing/2014/main" id="{688CB7AA-9486-69DD-EB27-5255DFD4B17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04297" y="2990476"/>
            <a:ext cx="914400" cy="914400"/>
          </a:xfrm>
          <a:prstGeom prst="rect">
            <a:avLst/>
          </a:prstGeom>
        </p:spPr>
      </p:pic>
      <p:cxnSp>
        <p:nvCxnSpPr>
          <p:cNvPr id="26" name="Přímá spojnice se šipkou 25">
            <a:extLst>
              <a:ext uri="{FF2B5EF4-FFF2-40B4-BE49-F238E27FC236}">
                <a16:creationId xmlns:a16="http://schemas.microsoft.com/office/drawing/2014/main" id="{D795F274-A117-144D-5753-359DCC194613}"/>
              </a:ext>
            </a:extLst>
          </p:cNvPr>
          <p:cNvCxnSpPr>
            <a:cxnSpLocks/>
          </p:cNvCxnSpPr>
          <p:nvPr/>
        </p:nvCxnSpPr>
        <p:spPr>
          <a:xfrm flipV="1">
            <a:off x="7048821" y="2334638"/>
            <a:ext cx="1151516" cy="955838"/>
          </a:xfrm>
          <a:prstGeom prst="straightConnector1">
            <a:avLst/>
          </a:prstGeom>
          <a:ln w="38100">
            <a:solidFill>
              <a:srgbClr val="BFBFBF"/>
            </a:solidFill>
            <a:tailEnd type="triangle"/>
          </a:ln>
        </p:spPr>
        <p:style>
          <a:lnRef idx="1">
            <a:schemeClr val="dk1"/>
          </a:lnRef>
          <a:fillRef idx="0">
            <a:schemeClr val="dk1"/>
          </a:fillRef>
          <a:effectRef idx="0">
            <a:schemeClr val="dk1"/>
          </a:effectRef>
          <a:fontRef idx="minor">
            <a:schemeClr val="tx1"/>
          </a:fontRef>
        </p:style>
      </p:cxnSp>
      <p:cxnSp>
        <p:nvCxnSpPr>
          <p:cNvPr id="27" name="Přímá spojnice se šipkou 26">
            <a:extLst>
              <a:ext uri="{FF2B5EF4-FFF2-40B4-BE49-F238E27FC236}">
                <a16:creationId xmlns:a16="http://schemas.microsoft.com/office/drawing/2014/main" id="{8165963F-56ED-6C02-EA62-0DF9EF849953}"/>
              </a:ext>
            </a:extLst>
          </p:cNvPr>
          <p:cNvCxnSpPr>
            <a:cxnSpLocks/>
          </p:cNvCxnSpPr>
          <p:nvPr/>
        </p:nvCxnSpPr>
        <p:spPr>
          <a:xfrm>
            <a:off x="7039871" y="3290476"/>
            <a:ext cx="1169415" cy="1270238"/>
          </a:xfrm>
          <a:prstGeom prst="straightConnector1">
            <a:avLst/>
          </a:prstGeom>
          <a:ln w="38100">
            <a:solidFill>
              <a:srgbClr val="BFBFBF"/>
            </a:solidFill>
            <a:tailEnd type="triangle"/>
          </a:ln>
        </p:spPr>
        <p:style>
          <a:lnRef idx="1">
            <a:schemeClr val="dk1"/>
          </a:lnRef>
          <a:fillRef idx="0">
            <a:schemeClr val="dk1"/>
          </a:fillRef>
          <a:effectRef idx="0">
            <a:schemeClr val="dk1"/>
          </a:effectRef>
          <a:fontRef idx="minor">
            <a:schemeClr val="tx1"/>
          </a:fontRef>
        </p:style>
      </p:cxnSp>
      <p:cxnSp>
        <p:nvCxnSpPr>
          <p:cNvPr id="30" name="Přímá spojnice se šipkou 29">
            <a:extLst>
              <a:ext uri="{FF2B5EF4-FFF2-40B4-BE49-F238E27FC236}">
                <a16:creationId xmlns:a16="http://schemas.microsoft.com/office/drawing/2014/main" id="{E0AAE890-8058-7BA9-9FC2-F586DDBF9685}"/>
              </a:ext>
            </a:extLst>
          </p:cNvPr>
          <p:cNvCxnSpPr>
            <a:cxnSpLocks/>
          </p:cNvCxnSpPr>
          <p:nvPr/>
        </p:nvCxnSpPr>
        <p:spPr>
          <a:xfrm flipV="1">
            <a:off x="7048821" y="3290476"/>
            <a:ext cx="1151516" cy="18676"/>
          </a:xfrm>
          <a:prstGeom prst="straightConnector1">
            <a:avLst/>
          </a:prstGeom>
          <a:ln w="38100">
            <a:solidFill>
              <a:srgbClr val="BFBFBF"/>
            </a:solidFill>
            <a:tailEnd type="triangle"/>
          </a:ln>
        </p:spPr>
        <p:style>
          <a:lnRef idx="1">
            <a:schemeClr val="dk1"/>
          </a:lnRef>
          <a:fillRef idx="0">
            <a:schemeClr val="dk1"/>
          </a:fillRef>
          <a:effectRef idx="0">
            <a:schemeClr val="dk1"/>
          </a:effectRef>
          <a:fontRef idx="minor">
            <a:schemeClr val="tx1"/>
          </a:fontRef>
        </p:style>
      </p:cxnSp>
      <p:cxnSp>
        <p:nvCxnSpPr>
          <p:cNvPr id="32" name="Přímá spojnice se šipkou 31">
            <a:extLst>
              <a:ext uri="{FF2B5EF4-FFF2-40B4-BE49-F238E27FC236}">
                <a16:creationId xmlns:a16="http://schemas.microsoft.com/office/drawing/2014/main" id="{98447E8B-62D4-1434-26ED-009EB70741DB}"/>
              </a:ext>
            </a:extLst>
          </p:cNvPr>
          <p:cNvCxnSpPr>
            <a:cxnSpLocks/>
          </p:cNvCxnSpPr>
          <p:nvPr/>
        </p:nvCxnSpPr>
        <p:spPr>
          <a:xfrm flipH="1">
            <a:off x="3773524" y="3309152"/>
            <a:ext cx="1390566" cy="0"/>
          </a:xfrm>
          <a:prstGeom prst="straightConnector1">
            <a:avLst/>
          </a:prstGeom>
          <a:ln w="38100">
            <a:solidFill>
              <a:srgbClr val="BFBFBF"/>
            </a:solidFill>
            <a:tailEnd type="triangle"/>
          </a:ln>
        </p:spPr>
        <p:style>
          <a:lnRef idx="1">
            <a:schemeClr val="dk1"/>
          </a:lnRef>
          <a:fillRef idx="0">
            <a:schemeClr val="dk1"/>
          </a:fillRef>
          <a:effectRef idx="0">
            <a:schemeClr val="dk1"/>
          </a:effectRef>
          <a:fontRef idx="minor">
            <a:schemeClr val="tx1"/>
          </a:fontRef>
        </p:style>
      </p:cxnSp>
      <p:sp>
        <p:nvSpPr>
          <p:cNvPr id="34" name="Obdélník 33">
            <a:extLst>
              <a:ext uri="{FF2B5EF4-FFF2-40B4-BE49-F238E27FC236}">
                <a16:creationId xmlns:a16="http://schemas.microsoft.com/office/drawing/2014/main" id="{A6707FA0-2FD2-F87D-60E6-63A74AA2C3DA}"/>
              </a:ext>
            </a:extLst>
          </p:cNvPr>
          <p:cNvSpPr/>
          <p:nvPr/>
        </p:nvSpPr>
        <p:spPr>
          <a:xfrm>
            <a:off x="1798780" y="2957796"/>
            <a:ext cx="1548000" cy="288000"/>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35" name="TextovéPole 34">
            <a:extLst>
              <a:ext uri="{FF2B5EF4-FFF2-40B4-BE49-F238E27FC236}">
                <a16:creationId xmlns:a16="http://schemas.microsoft.com/office/drawing/2014/main" id="{4364FB59-0F98-54E3-82C8-3195A84B812C}"/>
              </a:ext>
            </a:extLst>
          </p:cNvPr>
          <p:cNvSpPr txBox="1"/>
          <p:nvPr/>
        </p:nvSpPr>
        <p:spPr>
          <a:xfrm>
            <a:off x="1099746" y="5371357"/>
            <a:ext cx="2572531" cy="584775"/>
          </a:xfrm>
          <a:prstGeom prst="rect">
            <a:avLst/>
          </a:prstGeom>
          <a:noFill/>
        </p:spPr>
        <p:txBody>
          <a:bodyPr wrap="square" rtlCol="0">
            <a:spAutoFit/>
          </a:bodyPr>
          <a:lstStyle/>
          <a:p>
            <a:pPr algn="ctr"/>
            <a:r>
              <a:rPr lang="cs-CZ" sz="1600" b="1" dirty="0">
                <a:solidFill>
                  <a:srgbClr val="1EA0DA"/>
                </a:solidFill>
                <a:latin typeface="Inria Sans" pitchFamily="2" charset="-18"/>
              </a:rPr>
              <a:t>Strukturovaná evidence (Tabulka)</a:t>
            </a:r>
          </a:p>
        </p:txBody>
      </p:sp>
      <p:sp>
        <p:nvSpPr>
          <p:cNvPr id="36" name="TextovéPole 35">
            <a:extLst>
              <a:ext uri="{FF2B5EF4-FFF2-40B4-BE49-F238E27FC236}">
                <a16:creationId xmlns:a16="http://schemas.microsoft.com/office/drawing/2014/main" id="{3506710A-CA5E-0D34-3ED7-A5D4EDBB6AFE}"/>
              </a:ext>
            </a:extLst>
          </p:cNvPr>
          <p:cNvSpPr txBox="1"/>
          <p:nvPr/>
        </p:nvSpPr>
        <p:spPr>
          <a:xfrm>
            <a:off x="4807623" y="5371357"/>
            <a:ext cx="2572531" cy="584775"/>
          </a:xfrm>
          <a:prstGeom prst="rect">
            <a:avLst/>
          </a:prstGeom>
          <a:noFill/>
        </p:spPr>
        <p:txBody>
          <a:bodyPr wrap="square" rtlCol="0">
            <a:spAutoFit/>
          </a:bodyPr>
          <a:lstStyle/>
          <a:p>
            <a:pPr algn="ctr"/>
            <a:r>
              <a:rPr lang="cs-CZ" sz="1600" b="1" dirty="0">
                <a:solidFill>
                  <a:srgbClr val="1EA0DA"/>
                </a:solidFill>
                <a:latin typeface="Inria Sans" pitchFamily="2" charset="-18"/>
              </a:rPr>
              <a:t>Databáze zpracování </a:t>
            </a:r>
            <a:br>
              <a:rPr lang="cs-CZ" sz="1600" b="1" dirty="0">
                <a:solidFill>
                  <a:srgbClr val="1EA0DA"/>
                </a:solidFill>
                <a:latin typeface="Inria Sans" pitchFamily="2" charset="-18"/>
              </a:rPr>
            </a:br>
            <a:r>
              <a:rPr lang="cs-CZ" sz="1600" b="1" dirty="0">
                <a:solidFill>
                  <a:srgbClr val="1EA0DA"/>
                </a:solidFill>
                <a:latin typeface="Inria Sans" pitchFamily="2" charset="-18"/>
              </a:rPr>
              <a:t>(Data Inventory)</a:t>
            </a:r>
          </a:p>
        </p:txBody>
      </p:sp>
      <p:sp>
        <p:nvSpPr>
          <p:cNvPr id="37" name="TextovéPole 36">
            <a:extLst>
              <a:ext uri="{FF2B5EF4-FFF2-40B4-BE49-F238E27FC236}">
                <a16:creationId xmlns:a16="http://schemas.microsoft.com/office/drawing/2014/main" id="{3939303B-843A-23E2-2F8A-480EB8CEC628}"/>
              </a:ext>
            </a:extLst>
          </p:cNvPr>
          <p:cNvSpPr txBox="1"/>
          <p:nvPr/>
        </p:nvSpPr>
        <p:spPr>
          <a:xfrm>
            <a:off x="8384450" y="5399557"/>
            <a:ext cx="3268493" cy="584775"/>
          </a:xfrm>
          <a:prstGeom prst="rect">
            <a:avLst/>
          </a:prstGeom>
          <a:noFill/>
        </p:spPr>
        <p:txBody>
          <a:bodyPr wrap="square" rtlCol="0">
            <a:spAutoFit/>
          </a:bodyPr>
          <a:lstStyle/>
          <a:p>
            <a:pPr algn="ctr"/>
            <a:r>
              <a:rPr lang="cs-CZ" sz="1600" b="1" dirty="0">
                <a:solidFill>
                  <a:srgbClr val="1EA0DA"/>
                </a:solidFill>
                <a:latin typeface="Inria Sans" pitchFamily="2" charset="-18"/>
              </a:rPr>
              <a:t>Nestrukturovaná evidence </a:t>
            </a:r>
            <a:br>
              <a:rPr lang="cs-CZ" sz="1600" b="1" dirty="0">
                <a:solidFill>
                  <a:srgbClr val="1EA0DA"/>
                </a:solidFill>
                <a:latin typeface="Inria Sans" pitchFamily="2" charset="-18"/>
              </a:rPr>
            </a:br>
            <a:r>
              <a:rPr lang="cs-CZ" sz="1600" b="1" dirty="0">
                <a:solidFill>
                  <a:srgbClr val="1EA0DA"/>
                </a:solidFill>
                <a:latin typeface="Inria Sans" pitchFamily="2" charset="-18"/>
              </a:rPr>
              <a:t>(Popisy procesů a karty)</a:t>
            </a:r>
          </a:p>
        </p:txBody>
      </p:sp>
      <p:sp>
        <p:nvSpPr>
          <p:cNvPr id="3" name="Zástupný symbol pro datum 2">
            <a:extLst>
              <a:ext uri="{FF2B5EF4-FFF2-40B4-BE49-F238E27FC236}">
                <a16:creationId xmlns:a16="http://schemas.microsoft.com/office/drawing/2014/main" id="{6C4D5408-A3D7-F85D-0F51-A6F438F8882B}"/>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E065E5E3-CE5A-7281-D78A-BEAF3FB6D738}"/>
              </a:ext>
            </a:extLst>
          </p:cNvPr>
          <p:cNvSpPr>
            <a:spLocks noGrp="1"/>
          </p:cNvSpPr>
          <p:nvPr>
            <p:ph type="ftr" sz="quarter" idx="11"/>
          </p:nvPr>
        </p:nvSpPr>
        <p:spPr/>
        <p:txBody>
          <a:bodyPr/>
          <a:lstStyle/>
          <a:p>
            <a:r>
              <a:rPr lang="en-US"/>
              <a:t>Česká advokátní komora | Jindřich Kalíšek</a:t>
            </a:r>
            <a:endParaRPr lang="en-US" dirty="0"/>
          </a:p>
        </p:txBody>
      </p:sp>
      <p:sp>
        <p:nvSpPr>
          <p:cNvPr id="25" name="Zástupný symbol pro číslo snímku 24">
            <a:extLst>
              <a:ext uri="{FF2B5EF4-FFF2-40B4-BE49-F238E27FC236}">
                <a16:creationId xmlns:a16="http://schemas.microsoft.com/office/drawing/2014/main" id="{F00F6576-BB0D-AEC7-F85E-ED8B1C981BC9}"/>
              </a:ext>
            </a:extLst>
          </p:cNvPr>
          <p:cNvSpPr>
            <a:spLocks noGrp="1"/>
          </p:cNvSpPr>
          <p:nvPr>
            <p:ph type="sldNum" sz="quarter" idx="12"/>
          </p:nvPr>
        </p:nvSpPr>
        <p:spPr/>
        <p:txBody>
          <a:bodyPr/>
          <a:lstStyle/>
          <a:p>
            <a:fld id="{D5A1E99C-6E4B-9045-9BEE-F9DFBF55137C}" type="slidenum">
              <a:rPr lang="en-US" smtClean="0"/>
              <a:t>50</a:t>
            </a:fld>
            <a:endParaRPr lang="en-US"/>
          </a:p>
        </p:txBody>
      </p:sp>
    </p:spTree>
    <p:extLst>
      <p:ext uri="{BB962C8B-B14F-4D97-AF65-F5344CB8AC3E}">
        <p14:creationId xmlns:p14="http://schemas.microsoft.com/office/powerpoint/2010/main" val="10176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92500" lnSpcReduction="20000"/>
          </a:bodyPr>
          <a:lstStyle/>
          <a:p>
            <a:r>
              <a:rPr lang="cs-CZ" dirty="0"/>
              <a:t>I při výkonu advokacie mají subjekty údajů svá práva podle čl. 12 – 23 GDPR </a:t>
            </a:r>
          </a:p>
          <a:p>
            <a:pPr lvl="1"/>
            <a:r>
              <a:rPr lang="cs-CZ" dirty="0"/>
              <a:t>Právo na informace o zpracování OÚ</a:t>
            </a:r>
          </a:p>
          <a:p>
            <a:pPr lvl="1"/>
            <a:endParaRPr lang="cs-CZ" dirty="0"/>
          </a:p>
          <a:p>
            <a:pPr lvl="1"/>
            <a:r>
              <a:rPr lang="cs-CZ" dirty="0"/>
              <a:t>Právo na přístup subjektu k OÚ</a:t>
            </a:r>
          </a:p>
          <a:p>
            <a:pPr lvl="1"/>
            <a:r>
              <a:rPr lang="cs-CZ" dirty="0"/>
              <a:t>Právo získat od správce OÚ potvrzení o zpracování OÚ</a:t>
            </a:r>
          </a:p>
          <a:p>
            <a:pPr lvl="1"/>
            <a:r>
              <a:rPr lang="cs-CZ" dirty="0"/>
              <a:t>Právo získat kopii zpracovávaných OÚ</a:t>
            </a:r>
          </a:p>
          <a:p>
            <a:pPr lvl="1"/>
            <a:r>
              <a:rPr lang="cs-CZ" dirty="0"/>
              <a:t>Právo na opravu</a:t>
            </a:r>
          </a:p>
          <a:p>
            <a:pPr lvl="1"/>
            <a:r>
              <a:rPr lang="cs-CZ" dirty="0"/>
              <a:t>Právo na výmaz („právo být zapomenut“)</a:t>
            </a:r>
          </a:p>
          <a:p>
            <a:pPr lvl="1"/>
            <a:r>
              <a:rPr lang="cs-CZ" dirty="0"/>
              <a:t>Právo na omezení zpracování</a:t>
            </a:r>
          </a:p>
          <a:p>
            <a:pPr lvl="1"/>
            <a:r>
              <a:rPr lang="cs-CZ" dirty="0"/>
              <a:t>Právo na přenositelnost údajů</a:t>
            </a:r>
          </a:p>
          <a:p>
            <a:pPr lvl="1"/>
            <a:r>
              <a:rPr lang="cs-CZ" dirty="0"/>
              <a:t>Právo vznést námitku v případě, že zpracování provádí správce na základě svých oprávněných zájmů</a:t>
            </a:r>
          </a:p>
          <a:p>
            <a:pPr lvl="1"/>
            <a:r>
              <a:rPr lang="cs-CZ" dirty="0"/>
              <a:t>Právo nebýt předmětem automatizovaného rozhodnutí</a:t>
            </a:r>
          </a:p>
          <a:p>
            <a:endParaRPr lang="cs-CZ" dirty="0"/>
          </a:p>
          <a:p>
            <a:r>
              <a:rPr lang="cs-CZ" dirty="0"/>
              <a:t>Ochrana soukromí je obvykle v přímé kolizi s jinými právy </a:t>
            </a:r>
            <a:r>
              <a:rPr lang="cs-CZ" dirty="0">
                <a:solidFill>
                  <a:schemeClr val="tx2"/>
                </a:solidFill>
                <a:sym typeface="Wingdings" panose="05000000000000000000" pitchFamily="2" charset="2"/>
              </a:rPr>
              <a:t></a:t>
            </a:r>
            <a:r>
              <a:rPr lang="cs-CZ" dirty="0">
                <a:sym typeface="Wingdings" panose="05000000000000000000" pitchFamily="2" charset="2"/>
              </a:rPr>
              <a:t> </a:t>
            </a:r>
            <a:r>
              <a:rPr lang="cs-CZ" dirty="0"/>
              <a:t>nemůže být absolutní</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Naplňování práv subjektů</a:t>
            </a:r>
          </a:p>
        </p:txBody>
      </p:sp>
      <p:cxnSp>
        <p:nvCxnSpPr>
          <p:cNvPr id="7" name="Straight Connector 7">
            <a:extLst>
              <a:ext uri="{FF2B5EF4-FFF2-40B4-BE49-F238E27FC236}">
                <a16:creationId xmlns:a16="http://schemas.microsoft.com/office/drawing/2014/main" id="{4A94F7A9-E847-E566-E0BB-01998AA78CE0}"/>
              </a:ext>
            </a:extLst>
          </p:cNvPr>
          <p:cNvCxnSpPr/>
          <p:nvPr/>
        </p:nvCxnSpPr>
        <p:spPr>
          <a:xfrm flipV="1">
            <a:off x="1399113" y="2462138"/>
            <a:ext cx="10080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Zástupný symbol pro číslo snímku 7">
            <a:extLst>
              <a:ext uri="{FF2B5EF4-FFF2-40B4-BE49-F238E27FC236}">
                <a16:creationId xmlns:a16="http://schemas.microsoft.com/office/drawing/2014/main" id="{45E4C9A0-7CF1-7E60-1A85-BAA792D011D1}"/>
              </a:ext>
            </a:extLst>
          </p:cNvPr>
          <p:cNvSpPr>
            <a:spLocks noGrp="1"/>
          </p:cNvSpPr>
          <p:nvPr>
            <p:ph type="sldNum" sz="quarter" idx="12"/>
          </p:nvPr>
        </p:nvSpPr>
        <p:spPr/>
        <p:txBody>
          <a:bodyPr/>
          <a:lstStyle/>
          <a:p>
            <a:fld id="{8A7AA762-EA47-416E-9E23-A6910279B348}" type="slidenum">
              <a:rPr lang="cs-CZ" smtClean="0"/>
              <a:t>51</a:t>
            </a:fld>
            <a:endParaRPr lang="cs-CZ"/>
          </a:p>
        </p:txBody>
      </p:sp>
    </p:spTree>
    <p:extLst>
      <p:ext uri="{BB962C8B-B14F-4D97-AF65-F5344CB8AC3E}">
        <p14:creationId xmlns:p14="http://schemas.microsoft.com/office/powerpoint/2010/main" val="108128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p:txBody>
          <a:bodyPr>
            <a:normAutofit fontScale="92500" lnSpcReduction="20000"/>
          </a:bodyPr>
          <a:lstStyle/>
          <a:p>
            <a:r>
              <a:rPr lang="cs-CZ" dirty="0"/>
              <a:t>Naplňování informační povinnosti vůči subjektům (čl. 12 – 14 GDPR)</a:t>
            </a:r>
          </a:p>
          <a:p>
            <a:pPr lvl="1"/>
            <a:r>
              <a:rPr lang="cs-CZ" dirty="0"/>
              <a:t>Zásada transparentního zpracování (čl. 5 odst. 1 písm. a) GDPR)</a:t>
            </a:r>
          </a:p>
          <a:p>
            <a:pPr lvl="4"/>
            <a:endParaRPr lang="cs-CZ" dirty="0"/>
          </a:p>
          <a:p>
            <a:r>
              <a:rPr lang="cs-CZ" dirty="0"/>
              <a:t>Informační povinnost</a:t>
            </a:r>
          </a:p>
          <a:p>
            <a:pPr lvl="1"/>
            <a:r>
              <a:rPr lang="cs-CZ" dirty="0"/>
              <a:t>Před / na začátku zpracování</a:t>
            </a:r>
          </a:p>
          <a:p>
            <a:pPr lvl="1"/>
            <a:r>
              <a:rPr lang="cs-CZ" dirty="0"/>
              <a:t>V průběhu zpracování  komunikace směrem k subjektům</a:t>
            </a:r>
          </a:p>
          <a:p>
            <a:pPr lvl="1"/>
            <a:r>
              <a:rPr lang="cs-CZ" dirty="0"/>
              <a:t>V mimořádných situacích (zejm. data </a:t>
            </a:r>
            <a:r>
              <a:rPr lang="cs-CZ" dirty="0" err="1"/>
              <a:t>breach</a:t>
            </a:r>
            <a:r>
              <a:rPr lang="cs-CZ" dirty="0"/>
              <a:t>)</a:t>
            </a:r>
          </a:p>
          <a:p>
            <a:pPr lvl="4"/>
            <a:endParaRPr lang="cs-CZ" dirty="0"/>
          </a:p>
          <a:p>
            <a:r>
              <a:rPr lang="cs-CZ" dirty="0"/>
              <a:t>Informační povinnost podle adresátů:</a:t>
            </a:r>
          </a:p>
          <a:p>
            <a:pPr lvl="1"/>
            <a:r>
              <a:rPr lang="cs-CZ" dirty="0"/>
              <a:t>Vůči subjektům</a:t>
            </a:r>
          </a:p>
          <a:p>
            <a:pPr lvl="1"/>
            <a:r>
              <a:rPr lang="cs-CZ" dirty="0"/>
              <a:t>Vůči dozorovému úřadu (ohlašovací povinnosti)</a:t>
            </a:r>
          </a:p>
          <a:p>
            <a:pPr lvl="1"/>
            <a:r>
              <a:rPr lang="cs-CZ" dirty="0"/>
              <a:t>Vůči příjemcům OÚ</a:t>
            </a:r>
          </a:p>
          <a:p>
            <a:pPr lvl="1"/>
            <a:r>
              <a:rPr lang="cs-CZ" dirty="0"/>
              <a:t>Lze mít jednu generální × více zvláštních informací</a:t>
            </a:r>
          </a:p>
          <a:p>
            <a:pPr lvl="4"/>
            <a:endParaRPr lang="cs-CZ" dirty="0"/>
          </a:p>
          <a:p>
            <a:r>
              <a:rPr lang="cs-CZ" dirty="0"/>
              <a:t>Informování nutno v případě kontroly prokázat</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Informační povinnost vůči subjektům</a:t>
            </a:r>
          </a:p>
        </p:txBody>
      </p:sp>
      <p:sp>
        <p:nvSpPr>
          <p:cNvPr id="7" name="Zástupný symbol pro číslo snímku 6">
            <a:extLst>
              <a:ext uri="{FF2B5EF4-FFF2-40B4-BE49-F238E27FC236}">
                <a16:creationId xmlns:a16="http://schemas.microsoft.com/office/drawing/2014/main" id="{FD05DCDA-C50E-92A0-C1F3-5F438B3DE053}"/>
              </a:ext>
            </a:extLst>
          </p:cNvPr>
          <p:cNvSpPr>
            <a:spLocks noGrp="1"/>
          </p:cNvSpPr>
          <p:nvPr>
            <p:ph type="sldNum" sz="quarter" idx="12"/>
          </p:nvPr>
        </p:nvSpPr>
        <p:spPr/>
        <p:txBody>
          <a:bodyPr/>
          <a:lstStyle/>
          <a:p>
            <a:fld id="{8A7AA762-EA47-416E-9E23-A6910279B348}" type="slidenum">
              <a:rPr lang="cs-CZ" smtClean="0"/>
              <a:t>52</a:t>
            </a:fld>
            <a:endParaRPr lang="cs-CZ"/>
          </a:p>
        </p:txBody>
      </p:sp>
    </p:spTree>
    <p:extLst>
      <p:ext uri="{BB962C8B-B14F-4D97-AF65-F5344CB8AC3E}">
        <p14:creationId xmlns:p14="http://schemas.microsoft.com/office/powerpoint/2010/main" val="23882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92500" lnSpcReduction="10000"/>
          </a:bodyPr>
          <a:lstStyle/>
          <a:p>
            <a:r>
              <a:rPr lang="cs-CZ" dirty="0"/>
              <a:t>Čl. 12 GDPR</a:t>
            </a:r>
          </a:p>
          <a:p>
            <a:pPr lvl="1"/>
            <a:r>
              <a:rPr lang="cs-CZ" dirty="0"/>
              <a:t>Pokyny WP29 k transparentnosti (WP260)</a:t>
            </a:r>
          </a:p>
          <a:p>
            <a:pPr lvl="4"/>
            <a:endParaRPr lang="cs-CZ" dirty="0"/>
          </a:p>
          <a:p>
            <a:r>
              <a:rPr lang="cs-CZ" dirty="0"/>
              <a:t>Veškeré informace a sdělení dle GDPR musí být:</a:t>
            </a:r>
          </a:p>
          <a:p>
            <a:pPr lvl="1"/>
            <a:r>
              <a:rPr lang="cs-CZ" dirty="0"/>
              <a:t>Poskytnuty stručným, transparentním, srozumitelným a snadno přístupným způsobem </a:t>
            </a:r>
            <a:r>
              <a:rPr lang="cs-CZ" dirty="0">
                <a:solidFill>
                  <a:schemeClr val="tx2"/>
                </a:solidFill>
                <a:sym typeface="Wingdings" panose="05000000000000000000" pitchFamily="2" charset="2"/>
              </a:rPr>
              <a:t></a:t>
            </a:r>
            <a:r>
              <a:rPr lang="cs-CZ" dirty="0"/>
              <a:t> </a:t>
            </a:r>
            <a:br>
              <a:rPr lang="cs-CZ" dirty="0"/>
            </a:br>
            <a:r>
              <a:rPr lang="cs-CZ" dirty="0"/>
              <a:t>možno doplnit standardizovanými ikonami</a:t>
            </a:r>
          </a:p>
          <a:p>
            <a:pPr lvl="1"/>
            <a:r>
              <a:rPr lang="cs-CZ" dirty="0"/>
              <a:t>Za použití jasných a jednoduchých jazykových prostředků</a:t>
            </a:r>
          </a:p>
          <a:p>
            <a:pPr lvl="1"/>
            <a:r>
              <a:rPr lang="cs-CZ" dirty="0"/>
              <a:t>Písemně nebo jinými prostředky (včetně elektronické formy) </a:t>
            </a:r>
            <a:r>
              <a:rPr lang="cs-CZ" dirty="0">
                <a:solidFill>
                  <a:schemeClr val="tx2"/>
                </a:solidFill>
                <a:sym typeface="Wingdings" panose="05000000000000000000" pitchFamily="2" charset="2"/>
              </a:rPr>
              <a:t></a:t>
            </a:r>
            <a:r>
              <a:rPr lang="cs-CZ" dirty="0"/>
              <a:t> i ústně</a:t>
            </a:r>
          </a:p>
          <a:p>
            <a:pPr lvl="1"/>
            <a:r>
              <a:rPr lang="cs-CZ" dirty="0"/>
              <a:t>Bezplatně</a:t>
            </a:r>
          </a:p>
          <a:p>
            <a:pPr lvl="4"/>
            <a:endParaRPr lang="cs-CZ" dirty="0"/>
          </a:p>
          <a:p>
            <a:r>
              <a:rPr lang="cs-CZ" dirty="0"/>
              <a:t>Výjimky z informační povinnosti</a:t>
            </a:r>
          </a:p>
          <a:p>
            <a:pPr lvl="1"/>
            <a:r>
              <a:rPr lang="cs-CZ" dirty="0"/>
              <a:t>Čl. 13 GDPR </a:t>
            </a:r>
            <a:r>
              <a:rPr lang="cs-CZ" dirty="0">
                <a:solidFill>
                  <a:schemeClr val="tx2"/>
                </a:solidFill>
                <a:sym typeface="Wingdings" panose="05000000000000000000" pitchFamily="2" charset="2"/>
              </a:rPr>
              <a:t></a:t>
            </a:r>
            <a:r>
              <a:rPr lang="cs-CZ" dirty="0"/>
              <a:t> Subjekt již uvedené informace má (a do té míry, v níž je má)</a:t>
            </a:r>
          </a:p>
          <a:p>
            <a:pPr lvl="1"/>
            <a:r>
              <a:rPr lang="cs-CZ" dirty="0"/>
              <a:t>Čl. 14 GDPR </a:t>
            </a:r>
            <a:r>
              <a:rPr lang="cs-CZ" dirty="0">
                <a:solidFill>
                  <a:schemeClr val="tx2"/>
                </a:solidFill>
                <a:sym typeface="Wingdings" panose="05000000000000000000" pitchFamily="2" charset="2"/>
              </a:rPr>
              <a:t></a:t>
            </a:r>
            <a:r>
              <a:rPr lang="cs-CZ" dirty="0"/>
              <a:t> Subjekt uvedené informace má, poskytnutí není možné / vyžadovalo by nepřiměřené úsilí, získávání či zpřístupnění je stanoveno právem EU nebo členského státu, služební tajemství / mlčenlivost</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Informační povinnost vůči subjektům</a:t>
            </a:r>
          </a:p>
        </p:txBody>
      </p:sp>
      <p:sp>
        <p:nvSpPr>
          <p:cNvPr id="7" name="Zástupný symbol pro číslo snímku 6">
            <a:extLst>
              <a:ext uri="{FF2B5EF4-FFF2-40B4-BE49-F238E27FC236}">
                <a16:creationId xmlns:a16="http://schemas.microsoft.com/office/drawing/2014/main" id="{28785E21-0BFC-5594-663C-361BC8F057D3}"/>
              </a:ext>
            </a:extLst>
          </p:cNvPr>
          <p:cNvSpPr>
            <a:spLocks noGrp="1"/>
          </p:cNvSpPr>
          <p:nvPr>
            <p:ph type="sldNum" sz="quarter" idx="12"/>
          </p:nvPr>
        </p:nvSpPr>
        <p:spPr/>
        <p:txBody>
          <a:bodyPr/>
          <a:lstStyle/>
          <a:p>
            <a:fld id="{8A7AA762-EA47-416E-9E23-A6910279B348}" type="slidenum">
              <a:rPr lang="cs-CZ" smtClean="0"/>
              <a:t>53</a:t>
            </a:fld>
            <a:endParaRPr lang="cs-CZ"/>
          </a:p>
        </p:txBody>
      </p:sp>
    </p:spTree>
    <p:extLst>
      <p:ext uri="{BB962C8B-B14F-4D97-AF65-F5344CB8AC3E}">
        <p14:creationId xmlns:p14="http://schemas.microsoft.com/office/powerpoint/2010/main" val="2862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fontScale="85000" lnSpcReduction="10000"/>
          </a:bodyPr>
          <a:lstStyle/>
          <a:p>
            <a:r>
              <a:rPr lang="cs-CZ" dirty="0"/>
              <a:t>Čl. 15 GDPR: Právo SÚ na přístup k OÚ </a:t>
            </a:r>
            <a:r>
              <a:rPr lang="cs-CZ" dirty="0">
                <a:solidFill>
                  <a:schemeClr val="tx2"/>
                </a:solidFill>
                <a:sym typeface="Wingdings" panose="05000000000000000000" pitchFamily="2" charset="2"/>
              </a:rPr>
              <a:t></a:t>
            </a:r>
            <a:r>
              <a:rPr lang="cs-CZ" dirty="0"/>
              <a:t> právo získat od správce na žádost</a:t>
            </a:r>
          </a:p>
          <a:p>
            <a:pPr lvl="1"/>
            <a:r>
              <a:rPr lang="cs-CZ" dirty="0"/>
              <a:t>Potvrzení, zda jsou OÚ subjektu zpracovávány</a:t>
            </a:r>
          </a:p>
          <a:p>
            <a:pPr lvl="1"/>
            <a:r>
              <a:rPr lang="cs-CZ" dirty="0"/>
              <a:t>Přístup k těmto OÚ (kopie zpracovávaných osobních údajů)</a:t>
            </a:r>
          </a:p>
          <a:p>
            <a:pPr lvl="1"/>
            <a:r>
              <a:rPr lang="cs-CZ" dirty="0"/>
              <a:t>Přístup k určitým informacím</a:t>
            </a:r>
          </a:p>
          <a:p>
            <a:pPr lvl="4"/>
            <a:endParaRPr lang="cs-CZ" dirty="0"/>
          </a:p>
          <a:p>
            <a:r>
              <a:rPr lang="cs-CZ" dirty="0"/>
              <a:t>Poskytované informace</a:t>
            </a:r>
          </a:p>
          <a:p>
            <a:pPr lvl="1"/>
            <a:r>
              <a:rPr lang="cs-CZ" dirty="0"/>
              <a:t>Účely zpracování</a:t>
            </a:r>
          </a:p>
          <a:p>
            <a:pPr lvl="1"/>
            <a:r>
              <a:rPr lang="cs-CZ" dirty="0"/>
              <a:t>Kategorie dotčených osobních údajů</a:t>
            </a:r>
          </a:p>
          <a:p>
            <a:pPr lvl="1"/>
            <a:r>
              <a:rPr lang="cs-CZ" dirty="0"/>
              <a:t>Příjemci nebo kategorie příjemců</a:t>
            </a:r>
          </a:p>
          <a:p>
            <a:pPr lvl="1"/>
            <a:r>
              <a:rPr lang="cs-CZ" dirty="0"/>
              <a:t>Doba zpracování</a:t>
            </a:r>
          </a:p>
          <a:p>
            <a:pPr lvl="1"/>
            <a:r>
              <a:rPr lang="cs-CZ" dirty="0"/>
              <a:t>Existence práv subjektu (oprava, výmaz, omezení zpracování, námitka, podat stížnost u dozorového orgánu)</a:t>
            </a:r>
          </a:p>
          <a:p>
            <a:pPr lvl="1"/>
            <a:r>
              <a:rPr lang="cs-CZ" dirty="0"/>
              <a:t>Zdroj, od kterého byly údaje získány</a:t>
            </a:r>
          </a:p>
          <a:p>
            <a:pPr lvl="1"/>
            <a:r>
              <a:rPr lang="cs-CZ" dirty="0"/>
              <a:t>Zda dochází k automatizovanému rozhodování</a:t>
            </a:r>
          </a:p>
          <a:p>
            <a:pPr lvl="1"/>
            <a:r>
              <a:rPr lang="cs-CZ" dirty="0"/>
              <a:t>Při předání OÚ do třetí země – vhodné záruky předání </a:t>
            </a:r>
          </a:p>
          <a:p>
            <a:pPr lvl="4"/>
            <a:endParaRPr lang="cs-CZ" dirty="0"/>
          </a:p>
          <a:p>
            <a:r>
              <a:rPr lang="cs-CZ" dirty="0"/>
              <a:t>Požadavky na sdělení shodné jako u práva na informace</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Další práva subjektů údajů</a:t>
            </a:r>
          </a:p>
        </p:txBody>
      </p:sp>
      <p:sp>
        <p:nvSpPr>
          <p:cNvPr id="7" name="Zástupný symbol pro číslo snímku 6">
            <a:extLst>
              <a:ext uri="{FF2B5EF4-FFF2-40B4-BE49-F238E27FC236}">
                <a16:creationId xmlns:a16="http://schemas.microsoft.com/office/drawing/2014/main" id="{2D926A63-3FC3-8106-8DB4-87094C385A76}"/>
              </a:ext>
            </a:extLst>
          </p:cNvPr>
          <p:cNvSpPr>
            <a:spLocks noGrp="1"/>
          </p:cNvSpPr>
          <p:nvPr>
            <p:ph type="sldNum" sz="quarter" idx="12"/>
          </p:nvPr>
        </p:nvSpPr>
        <p:spPr/>
        <p:txBody>
          <a:bodyPr/>
          <a:lstStyle/>
          <a:p>
            <a:fld id="{8A7AA762-EA47-416E-9E23-A6910279B348}" type="slidenum">
              <a:rPr lang="cs-CZ" smtClean="0"/>
              <a:t>54</a:t>
            </a:fld>
            <a:endParaRPr lang="cs-CZ"/>
          </a:p>
        </p:txBody>
      </p:sp>
    </p:spTree>
    <p:extLst>
      <p:ext uri="{BB962C8B-B14F-4D97-AF65-F5344CB8AC3E}">
        <p14:creationId xmlns:p14="http://schemas.microsoft.com/office/powerpoint/2010/main" val="206409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a:bodyPr>
          <a:lstStyle/>
          <a:p>
            <a:r>
              <a:rPr lang="cs-CZ" dirty="0"/>
              <a:t>Formát poskytovaných informací</a:t>
            </a:r>
          </a:p>
          <a:p>
            <a:pPr lvl="4"/>
            <a:endParaRPr lang="cs-CZ" dirty="0"/>
          </a:p>
          <a:p>
            <a:r>
              <a:rPr lang="cs-CZ" dirty="0"/>
              <a:t>Lhůta k vyřízení</a:t>
            </a:r>
          </a:p>
          <a:p>
            <a:pPr lvl="1"/>
            <a:r>
              <a:rPr lang="cs-CZ" dirty="0"/>
              <a:t>Bez zbytečného odkladu  do 1 měsíce (možno výjimečně prodloužit)</a:t>
            </a:r>
          </a:p>
          <a:p>
            <a:pPr lvl="1"/>
            <a:r>
              <a:rPr lang="cs-CZ" dirty="0"/>
              <a:t>Nevyhovění žádosti: bez zbytečného odkladu  do 1 měsíce</a:t>
            </a:r>
          </a:p>
          <a:p>
            <a:pPr lvl="4"/>
            <a:endParaRPr lang="cs-CZ" dirty="0"/>
          </a:p>
          <a:p>
            <a:r>
              <a:rPr lang="cs-CZ" dirty="0"/>
              <a:t>Náhrada nákladů</a:t>
            </a:r>
          </a:p>
          <a:p>
            <a:pPr lvl="1"/>
            <a:r>
              <a:rPr lang="cs-CZ" dirty="0"/>
              <a:t>Informace se poskytují bezplatně, ledaže jsou žádosti zjevně nedůvodné nebo nepřiměřené (přiměřený poplatek / odmítnutí žádosti)</a:t>
            </a:r>
          </a:p>
          <a:p>
            <a:pPr lvl="4"/>
            <a:endParaRPr lang="cs-CZ" dirty="0"/>
          </a:p>
          <a:p>
            <a:r>
              <a:rPr lang="cs-CZ" b="1" dirty="0">
                <a:solidFill>
                  <a:schemeClr val="accent4"/>
                </a:solidFill>
              </a:rPr>
              <a:t>Právem získat kopii nesmějí být nepříznivě dotčena práva jiných osob</a:t>
            </a:r>
          </a:p>
          <a:p>
            <a:pPr lvl="4"/>
            <a:endParaRPr lang="cs-CZ" dirty="0"/>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Další práva subjektů údajů</a:t>
            </a:r>
          </a:p>
        </p:txBody>
      </p:sp>
      <p:sp>
        <p:nvSpPr>
          <p:cNvPr id="8" name="Zástupný symbol pro číslo snímku 7">
            <a:extLst>
              <a:ext uri="{FF2B5EF4-FFF2-40B4-BE49-F238E27FC236}">
                <a16:creationId xmlns:a16="http://schemas.microsoft.com/office/drawing/2014/main" id="{0795FD8F-4B48-6C2B-520F-6A1785A71EB8}"/>
              </a:ext>
            </a:extLst>
          </p:cNvPr>
          <p:cNvSpPr>
            <a:spLocks noGrp="1"/>
          </p:cNvSpPr>
          <p:nvPr>
            <p:ph type="sldNum" sz="quarter" idx="12"/>
          </p:nvPr>
        </p:nvSpPr>
        <p:spPr/>
        <p:txBody>
          <a:bodyPr/>
          <a:lstStyle/>
          <a:p>
            <a:fld id="{8A7AA762-EA47-416E-9E23-A6910279B348}" type="slidenum">
              <a:rPr lang="cs-CZ" smtClean="0"/>
              <a:t>55</a:t>
            </a:fld>
            <a:endParaRPr lang="cs-CZ"/>
          </a:p>
        </p:txBody>
      </p:sp>
    </p:spTree>
    <p:extLst>
      <p:ext uri="{BB962C8B-B14F-4D97-AF65-F5344CB8AC3E}">
        <p14:creationId xmlns:p14="http://schemas.microsoft.com/office/powerpoint/2010/main" val="197817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a:bodyPr>
          <a:lstStyle/>
          <a:p>
            <a:r>
              <a:rPr lang="cs-CZ" dirty="0"/>
              <a:t>Čl. 17 GDPR – Právo subjektu na vyžádaný výmaz jeho OÚ</a:t>
            </a:r>
          </a:p>
          <a:p>
            <a:pPr lvl="4"/>
            <a:endParaRPr lang="cs-CZ" dirty="0"/>
          </a:p>
          <a:p>
            <a:r>
              <a:rPr lang="cs-CZ" dirty="0"/>
              <a:t>Správce může žádost odmítnout, pokud je zpracování nezbytné pro</a:t>
            </a:r>
          </a:p>
          <a:p>
            <a:pPr lvl="1"/>
            <a:r>
              <a:rPr lang="cs-CZ" dirty="0"/>
              <a:t>Výkon práva na svobodu projevu a informace</a:t>
            </a:r>
          </a:p>
          <a:p>
            <a:pPr lvl="1"/>
            <a:r>
              <a:rPr lang="cs-CZ" dirty="0"/>
              <a:t>Splnění právní povinnosti správce podle práva Unie nebo čl. státu</a:t>
            </a:r>
          </a:p>
          <a:p>
            <a:pPr lvl="1"/>
            <a:r>
              <a:rPr lang="cs-CZ" dirty="0"/>
              <a:t>Veřejný zájem v oblasti veřejného zdraví</a:t>
            </a:r>
          </a:p>
          <a:p>
            <a:pPr lvl="1"/>
            <a:r>
              <a:rPr lang="cs-CZ" dirty="0"/>
              <a:t>Archivaci ve veřejném zájmu, výzkum, statistické účely</a:t>
            </a:r>
          </a:p>
          <a:p>
            <a:pPr lvl="1"/>
            <a:r>
              <a:rPr lang="cs-CZ" dirty="0"/>
              <a:t>Určení, výkon nebo obhajobu právních nároků</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Další práva subjektů údajů</a:t>
            </a:r>
          </a:p>
        </p:txBody>
      </p:sp>
      <p:sp>
        <p:nvSpPr>
          <p:cNvPr id="7" name="Zástupný symbol pro číslo snímku 6">
            <a:extLst>
              <a:ext uri="{FF2B5EF4-FFF2-40B4-BE49-F238E27FC236}">
                <a16:creationId xmlns:a16="http://schemas.microsoft.com/office/drawing/2014/main" id="{170CDAB8-C7CA-6B43-70BC-37A8E1AA3E28}"/>
              </a:ext>
            </a:extLst>
          </p:cNvPr>
          <p:cNvSpPr>
            <a:spLocks noGrp="1"/>
          </p:cNvSpPr>
          <p:nvPr>
            <p:ph type="sldNum" sz="quarter" idx="12"/>
          </p:nvPr>
        </p:nvSpPr>
        <p:spPr/>
        <p:txBody>
          <a:bodyPr/>
          <a:lstStyle/>
          <a:p>
            <a:fld id="{8A7AA762-EA47-416E-9E23-A6910279B348}" type="slidenum">
              <a:rPr lang="cs-CZ" smtClean="0"/>
              <a:t>56</a:t>
            </a:fld>
            <a:endParaRPr lang="cs-CZ"/>
          </a:p>
        </p:txBody>
      </p:sp>
    </p:spTree>
    <p:extLst>
      <p:ext uri="{BB962C8B-B14F-4D97-AF65-F5344CB8AC3E}">
        <p14:creationId xmlns:p14="http://schemas.microsoft.com/office/powerpoint/2010/main" val="256981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a:bodyPr>
          <a:lstStyle/>
          <a:p>
            <a:r>
              <a:rPr lang="cs-CZ" dirty="0"/>
              <a:t>Čl. 21 GDPR: Právo subjektu OÚ vznést námitku v případě, </a:t>
            </a:r>
            <a:br>
              <a:rPr lang="cs-CZ" dirty="0"/>
            </a:br>
            <a:r>
              <a:rPr lang="cs-CZ" dirty="0"/>
              <a:t>že zpracování provádí správce na základě svých oprávněných zájmů</a:t>
            </a:r>
          </a:p>
          <a:p>
            <a:pPr lvl="1"/>
            <a:r>
              <a:rPr lang="cs-CZ" dirty="0"/>
              <a:t>Správce má povinnost prokázat, že jeho zájmy převažují nad oprávněnými zájmy namítajícího</a:t>
            </a:r>
          </a:p>
          <a:p>
            <a:pPr lvl="1"/>
            <a:r>
              <a:rPr lang="cs-CZ" dirty="0"/>
              <a:t>Informační povinnost správce</a:t>
            </a:r>
          </a:p>
          <a:p>
            <a:pPr lvl="4"/>
            <a:endParaRPr lang="cs-CZ" dirty="0"/>
          </a:p>
          <a:p>
            <a:r>
              <a:rPr lang="cs-CZ" dirty="0"/>
              <a:t>Čl. 22 GDPR: Právo subjektu nebýt předmětem automatizovaného individuálního rozhodnutí (včetně profilování)</a:t>
            </a:r>
          </a:p>
          <a:p>
            <a:pPr lvl="1"/>
            <a:r>
              <a:rPr lang="cs-CZ" dirty="0"/>
              <a:t>Pakliže se jej významně dotýká </a:t>
            </a:r>
          </a:p>
          <a:p>
            <a:pPr lvl="1"/>
            <a:r>
              <a:rPr lang="cs-CZ" dirty="0"/>
              <a:t>Pakliže pro něj má právní účinky </a:t>
            </a: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Další práva subjektů údajů</a:t>
            </a:r>
          </a:p>
        </p:txBody>
      </p:sp>
      <p:sp>
        <p:nvSpPr>
          <p:cNvPr id="7" name="Zástupný symbol pro číslo snímku 6">
            <a:extLst>
              <a:ext uri="{FF2B5EF4-FFF2-40B4-BE49-F238E27FC236}">
                <a16:creationId xmlns:a16="http://schemas.microsoft.com/office/drawing/2014/main" id="{E9482D5D-7220-54B5-6F5F-6BD627061784}"/>
              </a:ext>
            </a:extLst>
          </p:cNvPr>
          <p:cNvSpPr>
            <a:spLocks noGrp="1"/>
          </p:cNvSpPr>
          <p:nvPr>
            <p:ph type="sldNum" sz="quarter" idx="12"/>
          </p:nvPr>
        </p:nvSpPr>
        <p:spPr/>
        <p:txBody>
          <a:bodyPr/>
          <a:lstStyle/>
          <a:p>
            <a:fld id="{8A7AA762-EA47-416E-9E23-A6910279B348}" type="slidenum">
              <a:rPr lang="cs-CZ" smtClean="0"/>
              <a:t>57</a:t>
            </a:fld>
            <a:endParaRPr lang="cs-CZ"/>
          </a:p>
        </p:txBody>
      </p:sp>
    </p:spTree>
    <p:extLst>
      <p:ext uri="{BB962C8B-B14F-4D97-AF65-F5344CB8AC3E}">
        <p14:creationId xmlns:p14="http://schemas.microsoft.com/office/powerpoint/2010/main" val="22222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t>POSOUZENÍ VLIVŮ NA ZPRACOVÁNÍ OÚ (DPIA)</a:t>
            </a:r>
          </a:p>
        </p:txBody>
      </p:sp>
      <p:sp>
        <p:nvSpPr>
          <p:cNvPr id="3" name="Content Placeholder 2"/>
          <p:cNvSpPr>
            <a:spLocks noGrp="1"/>
          </p:cNvSpPr>
          <p:nvPr>
            <p:ph idx="1"/>
          </p:nvPr>
        </p:nvSpPr>
        <p:spPr>
          <a:xfrm>
            <a:off x="838200" y="1570224"/>
            <a:ext cx="10515600" cy="4391364"/>
          </a:xfrm>
        </p:spPr>
        <p:txBody>
          <a:bodyPr>
            <a:normAutofit/>
          </a:bodyPr>
          <a:lstStyle/>
          <a:p>
            <a:pPr lvl="0"/>
            <a:r>
              <a:rPr lang="cs-CZ" sz="2400" dirty="0"/>
              <a:t>Čl. 35 – 36 GDPR</a:t>
            </a:r>
          </a:p>
          <a:p>
            <a:pPr lvl="1"/>
            <a:r>
              <a:rPr lang="cs-CZ" sz="2000" dirty="0"/>
              <a:t>Recitály: 84, 89 – 95</a:t>
            </a:r>
          </a:p>
          <a:p>
            <a:pPr lvl="1"/>
            <a:r>
              <a:rPr lang="cs-CZ" sz="2000" dirty="0"/>
              <a:t>Vodítko WP 29 (WP 248)</a:t>
            </a:r>
          </a:p>
          <a:p>
            <a:pPr lvl="1"/>
            <a:r>
              <a:rPr lang="cs-CZ" sz="2000" dirty="0"/>
              <a:t>Provádí zásadu odpovědnosti a částečně nahrazuje registrační povinnost</a:t>
            </a:r>
          </a:p>
          <a:p>
            <a:pPr lvl="4"/>
            <a:endParaRPr lang="cs-CZ" sz="1400" dirty="0"/>
          </a:p>
          <a:p>
            <a:pPr lvl="0"/>
            <a:r>
              <a:rPr lang="cs-CZ" sz="2400" dirty="0"/>
              <a:t>Povinnost provést posouzení vlivu na ochranu OÚ (</a:t>
            </a:r>
            <a:r>
              <a:rPr lang="cs-CZ" sz="2400" i="1" dirty="0"/>
              <a:t>DPIA</a:t>
            </a:r>
            <a:r>
              <a:rPr lang="cs-CZ" sz="2400" dirty="0"/>
              <a:t>) </a:t>
            </a:r>
          </a:p>
          <a:p>
            <a:pPr lvl="1"/>
            <a:r>
              <a:rPr lang="cs-CZ" sz="2000" dirty="0"/>
              <a:t>Každé stávající nebo připravované zpracování OÚ</a:t>
            </a:r>
            <a:r>
              <a:rPr lang="cs-CZ" sz="2000" dirty="0">
                <a:solidFill>
                  <a:srgbClr val="E36C0A"/>
                </a:solidFill>
              </a:rPr>
              <a:t> </a:t>
            </a:r>
            <a:r>
              <a:rPr lang="cs-CZ" sz="2000" b="1" dirty="0">
                <a:solidFill>
                  <a:srgbClr val="1EA0DA"/>
                </a:solidFill>
                <a:sym typeface="Wingdings" panose="05000000000000000000" pitchFamily="2" charset="2"/>
              </a:rPr>
              <a:t></a:t>
            </a:r>
            <a:r>
              <a:rPr lang="cs-CZ" sz="2000" dirty="0">
                <a:solidFill>
                  <a:srgbClr val="E36C0A"/>
                </a:solidFill>
                <a:sym typeface="Wingdings" panose="05000000000000000000" pitchFamily="2" charset="2"/>
              </a:rPr>
              <a:t> </a:t>
            </a:r>
            <a:r>
              <a:rPr lang="cs-CZ" sz="2000" dirty="0"/>
              <a:t>doporučeno i pro současné operace</a:t>
            </a:r>
          </a:p>
          <a:p>
            <a:pPr lvl="1"/>
            <a:r>
              <a:rPr lang="cs-CZ" sz="2000" dirty="0"/>
              <a:t>Posouzení vlivu konkrétních operací při </a:t>
            </a:r>
            <a:r>
              <a:rPr lang="cs-CZ" sz="2000" b="1" dirty="0">
                <a:solidFill>
                  <a:srgbClr val="1EA0DA"/>
                </a:solidFill>
              </a:rPr>
              <a:t>procesech zpracování OÚ, které představují nebo mohou představovat vysoké riziko pro práva a svobody FO</a:t>
            </a:r>
          </a:p>
          <a:p>
            <a:pPr lvl="1"/>
            <a:r>
              <a:rPr lang="cs-CZ" sz="2000" dirty="0"/>
              <a:t>Pokud je identifikováno vysoké riziko, které nelze eliminovat </a:t>
            </a:r>
            <a:r>
              <a:rPr lang="cs-CZ" sz="2000" b="1" dirty="0">
                <a:solidFill>
                  <a:srgbClr val="1EA0DA"/>
                </a:solidFill>
                <a:sym typeface="Wingdings" panose="05000000000000000000" pitchFamily="2" charset="2"/>
              </a:rPr>
              <a:t></a:t>
            </a:r>
          </a:p>
          <a:p>
            <a:pPr lvl="4"/>
            <a:endParaRPr lang="cs-CZ" sz="1400" dirty="0">
              <a:solidFill>
                <a:schemeClr val="bg1">
                  <a:lumMod val="50000"/>
                </a:schemeClr>
              </a:solidFill>
            </a:endParaRPr>
          </a:p>
          <a:p>
            <a:pPr lvl="0"/>
            <a:r>
              <a:rPr lang="cs-CZ" sz="2400" dirty="0"/>
              <a:t>Povinnost předchozí konzultace s dozorovým úřadem</a:t>
            </a:r>
          </a:p>
        </p:txBody>
      </p:sp>
      <p:sp>
        <p:nvSpPr>
          <p:cNvPr id="5" name="Zástupný symbol pro datum 4">
            <a:extLst>
              <a:ext uri="{FF2B5EF4-FFF2-40B4-BE49-F238E27FC236}">
                <a16:creationId xmlns:a16="http://schemas.microsoft.com/office/drawing/2014/main" id="{B43A7EDC-0E29-1611-9B2C-04F68190DA83}"/>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9D9D211A-7518-3447-10F8-CFFAC1BDE579}"/>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EE752699-1A6A-CFA1-8819-811CCB7B0AAE}"/>
              </a:ext>
            </a:extLst>
          </p:cNvPr>
          <p:cNvSpPr>
            <a:spLocks noGrp="1"/>
          </p:cNvSpPr>
          <p:nvPr>
            <p:ph type="sldNum" sz="quarter" idx="12"/>
          </p:nvPr>
        </p:nvSpPr>
        <p:spPr/>
        <p:txBody>
          <a:bodyPr/>
          <a:lstStyle/>
          <a:p>
            <a:fld id="{D5A1E99C-6E4B-9045-9BEE-F9DFBF55137C}" type="slidenum">
              <a:rPr lang="en-US" smtClean="0"/>
              <a:t>58</a:t>
            </a:fld>
            <a:endParaRPr lang="en-US"/>
          </a:p>
        </p:txBody>
      </p:sp>
    </p:spTree>
    <p:extLst>
      <p:ext uri="{BB962C8B-B14F-4D97-AF65-F5344CB8AC3E}">
        <p14:creationId xmlns:p14="http://schemas.microsoft.com/office/powerpoint/2010/main" val="39582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t>POSOUZENÍ VLIVŮ NA ZPRACOVÁNÍ OÚ (DPIA)</a:t>
            </a:r>
          </a:p>
        </p:txBody>
      </p:sp>
      <p:sp>
        <p:nvSpPr>
          <p:cNvPr id="3" name="Content Placeholder 2"/>
          <p:cNvSpPr>
            <a:spLocks noGrp="1"/>
          </p:cNvSpPr>
          <p:nvPr>
            <p:ph idx="1"/>
          </p:nvPr>
        </p:nvSpPr>
        <p:spPr>
          <a:xfrm>
            <a:off x="838200" y="1633065"/>
            <a:ext cx="10515600" cy="4636408"/>
          </a:xfrm>
        </p:spPr>
        <p:txBody>
          <a:bodyPr numCol="2">
            <a:normAutofit fontScale="92500"/>
          </a:bodyPr>
          <a:lstStyle/>
          <a:p>
            <a:pPr lvl="0"/>
            <a:r>
              <a:rPr lang="cs-CZ" sz="2400" dirty="0"/>
              <a:t>DPIA </a:t>
            </a:r>
            <a:r>
              <a:rPr lang="cs-CZ" sz="2400" b="1" dirty="0">
                <a:solidFill>
                  <a:srgbClr val="1EA0DA"/>
                </a:solidFill>
              </a:rPr>
              <a:t>je nutné</a:t>
            </a:r>
          </a:p>
          <a:p>
            <a:pPr lvl="1"/>
            <a:r>
              <a:rPr lang="cs-CZ" sz="2000" dirty="0"/>
              <a:t>Systematické a rozsáhlé vyhodnocování osobních aspektů týkajících se fyzických osob, které je založeno na automatizovaném zpracování </a:t>
            </a:r>
            <a:r>
              <a:rPr lang="cs-CZ" sz="2000" b="1" dirty="0">
                <a:solidFill>
                  <a:srgbClr val="1EA0DA"/>
                </a:solidFill>
                <a:sym typeface="Wingdings" panose="05000000000000000000" pitchFamily="2" charset="2"/>
              </a:rPr>
              <a:t> AI</a:t>
            </a:r>
            <a:endParaRPr lang="cs-CZ" sz="2000" dirty="0"/>
          </a:p>
          <a:p>
            <a:pPr lvl="2"/>
            <a:r>
              <a:rPr lang="cs-CZ" sz="1800" dirty="0"/>
              <a:t>Včetně profilování, a na němž se zakládají rozhodnutí, která vyvolávají ve vztahu </a:t>
            </a:r>
            <a:br>
              <a:rPr lang="cs-CZ" sz="1800" dirty="0"/>
            </a:br>
            <a:r>
              <a:rPr lang="cs-CZ" sz="1800" dirty="0"/>
              <a:t>k FO právní účinky nebo mají na fyzické osoby podobně závažný dopad</a:t>
            </a:r>
            <a:endParaRPr lang="cs-CZ" sz="1800" b="1" dirty="0">
              <a:solidFill>
                <a:srgbClr val="1EA0DA"/>
              </a:solidFill>
            </a:endParaRPr>
          </a:p>
          <a:p>
            <a:pPr lvl="1"/>
            <a:r>
              <a:rPr lang="cs-CZ" sz="2000" dirty="0"/>
              <a:t>Rozsáhlé zpracování zvláštních kategorií osobních údajů nebo osobních údajů týkajících se trestních věcí</a:t>
            </a:r>
          </a:p>
          <a:p>
            <a:pPr lvl="1"/>
            <a:r>
              <a:rPr lang="cs-CZ" sz="2000" dirty="0"/>
              <a:t>Rozsáhlé systematické monitorování veřejně přístupných prostorů </a:t>
            </a:r>
          </a:p>
          <a:p>
            <a:pPr lvl="2"/>
            <a:r>
              <a:rPr lang="cs-CZ" sz="1800" dirty="0"/>
              <a:t>Např. instalace kamerového systému</a:t>
            </a:r>
          </a:p>
          <a:p>
            <a:pPr lvl="0"/>
            <a:r>
              <a:rPr lang="cs-CZ" sz="2600" dirty="0"/>
              <a:t>DPIA </a:t>
            </a:r>
            <a:r>
              <a:rPr lang="cs-CZ" sz="2600" b="1" dirty="0">
                <a:solidFill>
                  <a:schemeClr val="accent4"/>
                </a:solidFill>
              </a:rPr>
              <a:t>není nutné</a:t>
            </a:r>
          </a:p>
          <a:p>
            <a:pPr lvl="1"/>
            <a:r>
              <a:rPr lang="cs-CZ" sz="2200" dirty="0"/>
              <a:t>Pokud zpracování OÚ nepředstavuje vysoké riziko</a:t>
            </a:r>
          </a:p>
          <a:p>
            <a:pPr lvl="1"/>
            <a:r>
              <a:rPr lang="cs-CZ" sz="2200" dirty="0"/>
              <a:t>Pokud již bylo DPIA provedeno pro velmi podobné zpracování </a:t>
            </a:r>
          </a:p>
          <a:p>
            <a:pPr lvl="1"/>
            <a:r>
              <a:rPr lang="cs-CZ" sz="2200" dirty="0"/>
              <a:t>Pokud se jedná o zpracování na základě právní povinnosti mající základ </a:t>
            </a:r>
            <a:br>
              <a:rPr lang="cs-CZ" sz="2200" dirty="0"/>
            </a:br>
            <a:r>
              <a:rPr lang="cs-CZ" sz="2200" dirty="0"/>
              <a:t>v unijním právu nebo právu členského státu EU</a:t>
            </a:r>
          </a:p>
          <a:p>
            <a:pPr lvl="1"/>
            <a:r>
              <a:rPr lang="cs-CZ" sz="2200" dirty="0"/>
              <a:t>Pokud je zpracování uvedeno na seznamu zpracování, které nevyžadují DPIA (seznam vypracovaný ÚOOÚ) </a:t>
            </a:r>
            <a:endParaRPr lang="cs-CZ" sz="1800" dirty="0"/>
          </a:p>
        </p:txBody>
      </p:sp>
      <p:sp>
        <p:nvSpPr>
          <p:cNvPr id="5" name="Zástupný symbol pro datum 4">
            <a:extLst>
              <a:ext uri="{FF2B5EF4-FFF2-40B4-BE49-F238E27FC236}">
                <a16:creationId xmlns:a16="http://schemas.microsoft.com/office/drawing/2014/main" id="{F247A6AB-5C5E-843C-A59F-4713FFF94B27}"/>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6BCA01F4-43D1-9F20-140C-E21074AD63D3}"/>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E285F365-F3EE-89DA-0754-9243D3560CBB}"/>
              </a:ext>
            </a:extLst>
          </p:cNvPr>
          <p:cNvSpPr>
            <a:spLocks noGrp="1"/>
          </p:cNvSpPr>
          <p:nvPr>
            <p:ph type="sldNum" sz="quarter" idx="12"/>
          </p:nvPr>
        </p:nvSpPr>
        <p:spPr/>
        <p:txBody>
          <a:bodyPr/>
          <a:lstStyle/>
          <a:p>
            <a:fld id="{D5A1E99C-6E4B-9045-9BEE-F9DFBF55137C}" type="slidenum">
              <a:rPr lang="en-US" smtClean="0"/>
              <a:t>59</a:t>
            </a:fld>
            <a:endParaRPr lang="en-US"/>
          </a:p>
        </p:txBody>
      </p:sp>
    </p:spTree>
    <p:extLst>
      <p:ext uri="{BB962C8B-B14F-4D97-AF65-F5344CB8AC3E}">
        <p14:creationId xmlns:p14="http://schemas.microsoft.com/office/powerpoint/2010/main" val="80061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4B148D29-99DB-AC9E-C36D-84ABE2BE47B4}"/>
              </a:ext>
            </a:extLst>
          </p:cNvPr>
          <p:cNvSpPr>
            <a:spLocks noGrp="1"/>
          </p:cNvSpPr>
          <p:nvPr>
            <p:ph idx="1"/>
          </p:nvPr>
        </p:nvSpPr>
        <p:spPr/>
        <p:txBody>
          <a:bodyPr>
            <a:normAutofit/>
          </a:bodyPr>
          <a:lstStyle/>
          <a:p>
            <a:r>
              <a:rPr lang="cs-CZ" dirty="0"/>
              <a:t>Široká aplikace zásady přiměřenosti </a:t>
            </a:r>
            <a:r>
              <a:rPr lang="cs-CZ" i="1" dirty="0">
                <a:solidFill>
                  <a:srgbClr val="1EA0DA"/>
                </a:solidFill>
              </a:rPr>
              <a:t>(proporcionality)</a:t>
            </a:r>
          </a:p>
          <a:p>
            <a:pPr lvl="4"/>
            <a:endParaRPr lang="cs-CZ" dirty="0"/>
          </a:p>
          <a:p>
            <a:r>
              <a:rPr lang="cs-CZ" dirty="0"/>
              <a:t>Široká aplikace principu odpovědnosti </a:t>
            </a:r>
            <a:r>
              <a:rPr lang="cs-CZ" i="1" dirty="0">
                <a:solidFill>
                  <a:srgbClr val="1EA0DA"/>
                </a:solidFill>
              </a:rPr>
              <a:t>(</a:t>
            </a:r>
            <a:r>
              <a:rPr lang="cs-CZ" i="1" dirty="0" err="1">
                <a:solidFill>
                  <a:srgbClr val="1EA0DA"/>
                </a:solidFill>
              </a:rPr>
              <a:t>accountability</a:t>
            </a:r>
            <a:r>
              <a:rPr lang="cs-CZ" i="1" dirty="0">
                <a:solidFill>
                  <a:srgbClr val="1EA0DA"/>
                </a:solidFill>
              </a:rPr>
              <a:t>)</a:t>
            </a:r>
            <a:r>
              <a:rPr lang="cs-CZ" dirty="0"/>
              <a:t> </a:t>
            </a:r>
          </a:p>
          <a:p>
            <a:pPr lvl="1"/>
            <a:r>
              <a:rPr lang="cs-CZ" dirty="0"/>
              <a:t>Posun od behaviorální (metodické) k performativní regulaci</a:t>
            </a:r>
          </a:p>
          <a:p>
            <a:pPr lvl="1"/>
            <a:r>
              <a:rPr lang="cs-CZ" dirty="0"/>
              <a:t>Povinný dokládá obecnou i sektorovou compliance </a:t>
            </a:r>
            <a:br>
              <a:rPr lang="cs-CZ" dirty="0"/>
            </a:br>
            <a:r>
              <a:rPr lang="cs-CZ" dirty="0"/>
              <a:t>i vhodnost, realizaci a efektivitu opatření</a:t>
            </a:r>
          </a:p>
          <a:p>
            <a:pPr lvl="4"/>
            <a:endParaRPr lang="cs-CZ" dirty="0"/>
          </a:p>
          <a:p>
            <a:r>
              <a:rPr lang="cs-CZ" dirty="0"/>
              <a:t>Požadavek vysoké transparentnosti </a:t>
            </a:r>
            <a:r>
              <a:rPr lang="cs-CZ" i="1" dirty="0">
                <a:solidFill>
                  <a:srgbClr val="1EA0DA"/>
                </a:solidFill>
              </a:rPr>
              <a:t>(</a:t>
            </a:r>
            <a:r>
              <a:rPr lang="cs-CZ" i="1" dirty="0" err="1">
                <a:solidFill>
                  <a:srgbClr val="1EA0DA"/>
                </a:solidFill>
              </a:rPr>
              <a:t>transparency</a:t>
            </a:r>
            <a:r>
              <a:rPr lang="cs-CZ" i="1" dirty="0">
                <a:solidFill>
                  <a:srgbClr val="1EA0DA"/>
                </a:solidFill>
              </a:rPr>
              <a:t>)</a:t>
            </a:r>
          </a:p>
          <a:p>
            <a:pPr lvl="4"/>
            <a:endParaRPr lang="cs-CZ" dirty="0"/>
          </a:p>
          <a:p>
            <a:r>
              <a:rPr lang="cs-CZ" dirty="0"/>
              <a:t>Nutná promyšlená kombinace opatření</a:t>
            </a:r>
          </a:p>
          <a:p>
            <a:pPr lvl="1"/>
            <a:r>
              <a:rPr lang="cs-CZ" dirty="0"/>
              <a:t>Technická × Organizační</a:t>
            </a:r>
            <a:r>
              <a:rPr lang="cs-CZ" dirty="0">
                <a:solidFill>
                  <a:srgbClr val="064264"/>
                </a:solidFill>
              </a:rPr>
              <a:t> </a:t>
            </a:r>
            <a:br>
              <a:rPr lang="cs-CZ" dirty="0">
                <a:solidFill>
                  <a:srgbClr val="064264"/>
                </a:solidFill>
              </a:rPr>
            </a:br>
            <a:r>
              <a:rPr lang="cs-CZ" b="1" dirty="0">
                <a:solidFill>
                  <a:schemeClr val="accent1"/>
                </a:solidFill>
              </a:rPr>
              <a:t>(× Provozní × Administrativní × Právní)</a:t>
            </a:r>
          </a:p>
        </p:txBody>
      </p:sp>
      <p:sp>
        <p:nvSpPr>
          <p:cNvPr id="3" name="Zástupný symbol pro datum 2">
            <a:extLst>
              <a:ext uri="{FF2B5EF4-FFF2-40B4-BE49-F238E27FC236}">
                <a16:creationId xmlns:a16="http://schemas.microsoft.com/office/drawing/2014/main" id="{5CBBB6F8-2573-AD81-4702-975F979891F3}"/>
              </a:ext>
            </a:extLst>
          </p:cNvPr>
          <p:cNvSpPr>
            <a:spLocks noGrp="1"/>
          </p:cNvSpPr>
          <p:nvPr>
            <p:ph type="dt" sz="half" idx="10"/>
          </p:nvPr>
        </p:nvSpPr>
        <p:spPr/>
        <p:txBody>
          <a:bodyPr/>
          <a:lstStyle/>
          <a:p>
            <a:r>
              <a:rPr lang="cs-CZ"/>
              <a:t>24. 3. 2026</a:t>
            </a:r>
          </a:p>
        </p:txBody>
      </p:sp>
      <p:sp>
        <p:nvSpPr>
          <p:cNvPr id="6" name="Nadpis 5">
            <a:extLst>
              <a:ext uri="{FF2B5EF4-FFF2-40B4-BE49-F238E27FC236}">
                <a16:creationId xmlns:a16="http://schemas.microsoft.com/office/drawing/2014/main" id="{E18A365F-431F-E12A-C5F0-261D9DA82C5A}"/>
              </a:ext>
            </a:extLst>
          </p:cNvPr>
          <p:cNvSpPr>
            <a:spLocks noGrp="1"/>
          </p:cNvSpPr>
          <p:nvPr>
            <p:ph type="title"/>
          </p:nvPr>
        </p:nvSpPr>
        <p:spPr/>
        <p:txBody>
          <a:bodyPr/>
          <a:lstStyle/>
          <a:p>
            <a:r>
              <a:rPr lang="cs-CZ" dirty="0"/>
              <a:t>Změna paradigmat regulace</a:t>
            </a:r>
          </a:p>
        </p:txBody>
      </p:sp>
      <p:pic>
        <p:nvPicPr>
          <p:cNvPr id="7" name="Picture 2" descr="Není k dispozici žádný popis fotky.">
            <a:extLst>
              <a:ext uri="{FF2B5EF4-FFF2-40B4-BE49-F238E27FC236}">
                <a16:creationId xmlns:a16="http://schemas.microsoft.com/office/drawing/2014/main" id="{5EB38A24-421B-1628-D6D4-AA132B76E25F}"/>
              </a:ext>
            </a:extLst>
          </p:cNvPr>
          <p:cNvPicPr>
            <a:picLocks noChangeAspect="1" noChangeArrowheads="1"/>
          </p:cNvPicPr>
          <p:nvPr/>
        </p:nvPicPr>
        <p:blipFill rotWithShape="1">
          <a:blip r:embed="rId2">
            <a:clrChange>
              <a:clrFrom>
                <a:srgbClr val="FFFFFF"/>
              </a:clrFrom>
              <a:clrTo>
                <a:srgbClr val="FFFFFF">
                  <a:alpha val="0"/>
                </a:srgbClr>
              </a:clrTo>
            </a:clrChange>
            <a:alphaModFix/>
            <a:duotone>
              <a:schemeClr val="bg2">
                <a:shade val="45000"/>
                <a:satMod val="135000"/>
              </a:schemeClr>
              <a:prstClr val="white"/>
            </a:duotone>
            <a:extLst>
              <a:ext uri="{28A0092B-C50C-407E-A947-70E740481C1C}">
                <a14:useLocalDpi xmlns:a14="http://schemas.microsoft.com/office/drawing/2010/main" val="0"/>
              </a:ext>
            </a:extLst>
          </a:blip>
          <a:srcRect r="17670" b="6977"/>
          <a:stretch/>
        </p:blipFill>
        <p:spPr bwMode="auto">
          <a:xfrm rot="325338">
            <a:off x="7931450" y="164690"/>
            <a:ext cx="4885006" cy="6845881"/>
          </a:xfrm>
          <a:prstGeom prst="rect">
            <a:avLst/>
          </a:prstGeom>
          <a:noFill/>
          <a:effectLst>
            <a:outerShdw blurRad="50800" dist="38100" dir="8100000" algn="t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pic>
        <p:nvPicPr>
          <p:cNvPr id="8" name="Picture 2" descr="Není k dispozici žádný popis fotky.">
            <a:extLst>
              <a:ext uri="{FF2B5EF4-FFF2-40B4-BE49-F238E27FC236}">
                <a16:creationId xmlns:a16="http://schemas.microsoft.com/office/drawing/2014/main" id="{71D8B823-7208-CA02-B82A-7F5E5C04CB3A}"/>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4">
                <a:shade val="45000"/>
                <a:satMod val="135000"/>
              </a:schemeClr>
              <a:prstClr val="white"/>
            </a:duotone>
            <a:alphaModFix amt="35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7670" b="6977"/>
          <a:stretch/>
        </p:blipFill>
        <p:spPr bwMode="auto">
          <a:xfrm rot="325338">
            <a:off x="7931449" y="164690"/>
            <a:ext cx="4885006" cy="6845881"/>
          </a:xfrm>
          <a:prstGeom prst="rect">
            <a:avLst/>
          </a:prstGeom>
          <a:noFill/>
          <a:effectLst>
            <a:outerShdw blurRad="50800" dist="38100" dir="8100000" algn="tr"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9" name="Zástupný symbol pro zápatí 8">
            <a:extLst>
              <a:ext uri="{FF2B5EF4-FFF2-40B4-BE49-F238E27FC236}">
                <a16:creationId xmlns:a16="http://schemas.microsoft.com/office/drawing/2014/main" id="{46B830DD-F960-20DF-C3D5-0CB9FF87CD29}"/>
              </a:ext>
            </a:extLst>
          </p:cNvPr>
          <p:cNvSpPr>
            <a:spLocks noGrp="1"/>
          </p:cNvSpPr>
          <p:nvPr>
            <p:ph type="ftr" sz="quarter" idx="11"/>
          </p:nvPr>
        </p:nvSpPr>
        <p:spPr/>
        <p:txBody>
          <a:bodyPr/>
          <a:lstStyle/>
          <a:p>
            <a:r>
              <a:rPr lang="cs-CZ"/>
              <a:t>Česká advokátní komora | Jindřich Kalíšek</a:t>
            </a:r>
          </a:p>
        </p:txBody>
      </p:sp>
      <p:sp>
        <p:nvSpPr>
          <p:cNvPr id="10" name="Zástupný symbol pro číslo snímku 9">
            <a:extLst>
              <a:ext uri="{FF2B5EF4-FFF2-40B4-BE49-F238E27FC236}">
                <a16:creationId xmlns:a16="http://schemas.microsoft.com/office/drawing/2014/main" id="{888D353F-C21B-79B3-1FEB-9D0C944FE7C6}"/>
              </a:ext>
            </a:extLst>
          </p:cNvPr>
          <p:cNvSpPr>
            <a:spLocks noGrp="1"/>
          </p:cNvSpPr>
          <p:nvPr>
            <p:ph type="sldNum" sz="quarter" idx="12"/>
          </p:nvPr>
        </p:nvSpPr>
        <p:spPr/>
        <p:txBody>
          <a:bodyPr/>
          <a:lstStyle/>
          <a:p>
            <a:fld id="{8A7AA762-EA47-416E-9E23-A6910279B348}" type="slidenum">
              <a:rPr lang="cs-CZ" smtClean="0"/>
              <a:pPr/>
              <a:t>6</a:t>
            </a:fld>
            <a:endParaRPr lang="cs-CZ"/>
          </a:p>
        </p:txBody>
      </p:sp>
    </p:spTree>
    <p:extLst>
      <p:ext uri="{BB962C8B-B14F-4D97-AF65-F5344CB8AC3E}">
        <p14:creationId xmlns:p14="http://schemas.microsoft.com/office/powerpoint/2010/main" val="29171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t>POSOUZENÍ VLIVŮ NA ZPRACOVÁNÍ OÚ (DPIA)</a:t>
            </a:r>
          </a:p>
        </p:txBody>
      </p:sp>
      <p:sp>
        <p:nvSpPr>
          <p:cNvPr id="3" name="Content Placeholder 2"/>
          <p:cNvSpPr>
            <a:spLocks noGrp="1"/>
          </p:cNvSpPr>
          <p:nvPr>
            <p:ph idx="1"/>
          </p:nvPr>
        </p:nvSpPr>
        <p:spPr>
          <a:xfrm>
            <a:off x="838200" y="1681384"/>
            <a:ext cx="10515600" cy="4560208"/>
          </a:xfrm>
        </p:spPr>
        <p:txBody>
          <a:bodyPr>
            <a:normAutofit/>
          </a:bodyPr>
          <a:lstStyle/>
          <a:p>
            <a:pPr lvl="0"/>
            <a:r>
              <a:rPr lang="cs-CZ" sz="2400" dirty="0"/>
              <a:t>DPIA obsahuje alespoň</a:t>
            </a:r>
          </a:p>
          <a:p>
            <a:pPr lvl="1"/>
            <a:r>
              <a:rPr lang="cs-CZ" sz="2000" dirty="0"/>
              <a:t>Popis zamýšlených operací zpracování a účely</a:t>
            </a:r>
          </a:p>
          <a:p>
            <a:pPr lvl="1"/>
            <a:r>
              <a:rPr lang="cs-CZ" sz="2000" dirty="0"/>
              <a:t>Posouzení nezbytnosti a přiměřenosti operací zpracování z hlediska účelu</a:t>
            </a:r>
          </a:p>
          <a:p>
            <a:pPr lvl="1"/>
            <a:r>
              <a:rPr lang="cs-CZ" sz="2000" dirty="0"/>
              <a:t>Posouzení rizik pro práva a svobody subjektů údajů</a:t>
            </a:r>
          </a:p>
          <a:p>
            <a:pPr lvl="1"/>
            <a:r>
              <a:rPr lang="cs-CZ" sz="2000" dirty="0"/>
              <a:t>Plánovaná opatření k řešení těchto rizik (záruky, bezpečnostní opatření, mechanismy k zajištění ochrany a doložení souladu s GDPR)</a:t>
            </a:r>
          </a:p>
          <a:p>
            <a:pPr lvl="1"/>
            <a:r>
              <a:rPr lang="cs-CZ" sz="2000" dirty="0"/>
              <a:t>Zohlednění dodržování kodexů chování</a:t>
            </a:r>
          </a:p>
          <a:p>
            <a:pPr lvl="4"/>
            <a:endParaRPr lang="cs-CZ" sz="1400" dirty="0"/>
          </a:p>
          <a:p>
            <a:pPr lvl="0"/>
            <a:r>
              <a:rPr lang="cs-CZ" sz="2400" dirty="0"/>
              <a:t>Přezkum s cílem posoudit, zda je zpracování prováděno v souladu s DPIA</a:t>
            </a:r>
          </a:p>
          <a:p>
            <a:pPr lvl="1"/>
            <a:r>
              <a:rPr lang="cs-CZ" sz="2000" dirty="0"/>
              <a:t>Při změně rizika – průběžně</a:t>
            </a:r>
          </a:p>
        </p:txBody>
      </p:sp>
      <p:sp>
        <p:nvSpPr>
          <p:cNvPr id="5" name="Zástupný symbol pro datum 4">
            <a:extLst>
              <a:ext uri="{FF2B5EF4-FFF2-40B4-BE49-F238E27FC236}">
                <a16:creationId xmlns:a16="http://schemas.microsoft.com/office/drawing/2014/main" id="{81682117-4EB9-79C4-EE2D-F5AEA83B370A}"/>
              </a:ext>
            </a:extLst>
          </p:cNvPr>
          <p:cNvSpPr>
            <a:spLocks noGrp="1"/>
          </p:cNvSpPr>
          <p:nvPr>
            <p:ph type="dt" sz="half" idx="10"/>
          </p:nvPr>
        </p:nvSpPr>
        <p:spPr/>
        <p:txBody>
          <a:bodyPr/>
          <a:lstStyle/>
          <a:p>
            <a:r>
              <a:rPr lang="cs-CZ"/>
              <a:t>24. 3. 2026</a:t>
            </a:r>
            <a:endParaRPr lang="en-US" dirty="0"/>
          </a:p>
        </p:txBody>
      </p:sp>
      <p:sp>
        <p:nvSpPr>
          <p:cNvPr id="6" name="Zástupný symbol pro zápatí 5">
            <a:extLst>
              <a:ext uri="{FF2B5EF4-FFF2-40B4-BE49-F238E27FC236}">
                <a16:creationId xmlns:a16="http://schemas.microsoft.com/office/drawing/2014/main" id="{D487E047-E2EE-28B3-11D5-BA474586C0FC}"/>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657236AE-B35B-2E1C-51B9-F7CA74E52B66}"/>
              </a:ext>
            </a:extLst>
          </p:cNvPr>
          <p:cNvSpPr>
            <a:spLocks noGrp="1"/>
          </p:cNvSpPr>
          <p:nvPr>
            <p:ph type="sldNum" sz="quarter" idx="12"/>
          </p:nvPr>
        </p:nvSpPr>
        <p:spPr/>
        <p:txBody>
          <a:bodyPr/>
          <a:lstStyle/>
          <a:p>
            <a:fld id="{D5A1E99C-6E4B-9045-9BEE-F9DFBF55137C}" type="slidenum">
              <a:rPr lang="en-US" smtClean="0"/>
              <a:t>60</a:t>
            </a:fld>
            <a:endParaRPr lang="en-US"/>
          </a:p>
        </p:txBody>
      </p:sp>
    </p:spTree>
    <p:extLst>
      <p:ext uri="{BB962C8B-B14F-4D97-AF65-F5344CB8AC3E}">
        <p14:creationId xmlns:p14="http://schemas.microsoft.com/office/powerpoint/2010/main" val="314953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KDY JE VHODNÉ PROVÉST DPIA?</a:t>
            </a:r>
            <a:endParaRPr lang="en-US" dirty="0"/>
          </a:p>
        </p:txBody>
      </p:sp>
      <p:sp>
        <p:nvSpPr>
          <p:cNvPr id="5" name="Content Placeholder 2"/>
          <p:cNvSpPr txBox="1">
            <a:spLocks/>
          </p:cNvSpPr>
          <p:nvPr/>
        </p:nvSpPr>
        <p:spPr>
          <a:xfrm>
            <a:off x="956677" y="1804585"/>
            <a:ext cx="10397123" cy="4551765"/>
          </a:xfrm>
          <a:prstGeom prst="rect">
            <a:avLst/>
          </a:prstGeom>
        </p:spPr>
        <p:txBody>
          <a:bodyPr vert="horz" lIns="0" tIns="45720" rIns="180000" bIns="45720" rtlCol="0">
            <a:noAutofit/>
          </a:bodyPr>
          <a:lstStyle>
            <a:defPPr>
              <a:defRPr lang="cs-CZ"/>
            </a:defPPr>
            <a:lvl1pPr marL="342900" indent="-342900" algn="just">
              <a:lnSpc>
                <a:spcPct val="100000"/>
              </a:lnSpc>
              <a:spcBef>
                <a:spcPts val="0"/>
              </a:spcBef>
              <a:spcAft>
                <a:spcPts val="1200"/>
              </a:spcAft>
              <a:buFont typeface="+mj-lt"/>
              <a:buAutoNum type="arabicPeriod"/>
              <a:defRPr sz="1600" kern="2100" baseline="0">
                <a:latin typeface="Gill Sans MT" panose="020B0502020104020203" pitchFamily="34" charset="-18"/>
                <a:ea typeface="Verdana" panose="020B0604030504040204" pitchFamily="34" charset="0"/>
                <a:cs typeface="Verdana" panose="020B0604030504040204" pitchFamily="34" charset="0"/>
              </a:defRPr>
            </a:lvl1pPr>
            <a:lvl2pPr marL="503238" indent="-320675" algn="just">
              <a:lnSpc>
                <a:spcPct val="100000"/>
              </a:lnSpc>
              <a:spcBef>
                <a:spcPts val="0"/>
              </a:spcBef>
              <a:spcAft>
                <a:spcPts val="300"/>
              </a:spcAft>
              <a:buFont typeface="Arial" panose="020B0604020202020204" pitchFamily="34" charset="0"/>
              <a:buChar char="•"/>
              <a:defRPr sz="1100" kern="2100" baseline="0">
                <a:latin typeface="Verdana" panose="020B0604030504040204" pitchFamily="34" charset="0"/>
                <a:ea typeface="Verdana" panose="020B0604030504040204" pitchFamily="34" charset="0"/>
                <a:cs typeface="Verdana" panose="020B0604030504040204" pitchFamily="34" charset="0"/>
              </a:defRPr>
            </a:lvl2pPr>
            <a:lvl3pPr marL="808038" indent="-266700" algn="just">
              <a:lnSpc>
                <a:spcPct val="100000"/>
              </a:lnSpc>
              <a:spcBef>
                <a:spcPts val="0"/>
              </a:spcBef>
              <a:spcAft>
                <a:spcPts val="300"/>
              </a:spcAft>
              <a:buFont typeface="Arial" panose="020B0604020202020204" pitchFamily="34" charset="0"/>
              <a:buChar char="•"/>
              <a:defRPr sz="1000" kern="2100" baseline="0">
                <a:latin typeface="Verdana" panose="020B0604030504040204" pitchFamily="34" charset="0"/>
                <a:ea typeface="Verdana" panose="020B0604030504040204" pitchFamily="34" charset="0"/>
                <a:cs typeface="Verdana" panose="020B0604030504040204" pitchFamily="34" charset="0"/>
              </a:defRPr>
            </a:lvl3pPr>
            <a:lvl4pPr marL="1074738" indent="-266700" algn="just">
              <a:lnSpc>
                <a:spcPct val="100000"/>
              </a:lnSpc>
              <a:spcBef>
                <a:spcPts val="0"/>
              </a:spcBef>
              <a:spcAft>
                <a:spcPts val="300"/>
              </a:spcAft>
              <a:buFont typeface="Arial" panose="020B0604020202020204" pitchFamily="34" charset="0"/>
              <a:buChar char="•"/>
              <a:defRPr sz="900">
                <a:latin typeface="Verdana" panose="020B0604030504040204" pitchFamily="34" charset="0"/>
                <a:ea typeface="Verdana" panose="020B0604030504040204" pitchFamily="34" charset="0"/>
                <a:cs typeface="Verdana" panose="020B0604030504040204" pitchFamily="34" charset="0"/>
              </a:defRPr>
            </a:lvl4pPr>
            <a:lvl5pPr marL="1341438" indent="-266700" algn="just">
              <a:lnSpc>
                <a:spcPct val="100000"/>
              </a:lnSpc>
              <a:spcBef>
                <a:spcPts val="0"/>
              </a:spcBef>
              <a:spcAft>
                <a:spcPts val="300"/>
              </a:spcAft>
              <a:buFont typeface="Arial" panose="020B0604020202020204" pitchFamily="34" charset="0"/>
              <a:buChar char="•"/>
              <a:defRPr sz="900">
                <a:latin typeface="Verdana" panose="020B0604030504040204" pitchFamily="34" charset="0"/>
                <a:ea typeface="Verdana" panose="020B0604030504040204" pitchFamily="34" charset="0"/>
                <a:cs typeface="Verdan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sz="2000" dirty="0">
                <a:latin typeface="Inria Sans" pitchFamily="2" charset="-18"/>
              </a:rPr>
              <a:t>Nasazení nového IT systému, který také ukládá nebo zpracovává osobní údaje</a:t>
            </a:r>
            <a:r>
              <a:rPr lang="cs-CZ" sz="2000" b="1" dirty="0">
                <a:solidFill>
                  <a:srgbClr val="1EA0DA"/>
                </a:solidFill>
                <a:latin typeface="Inria Sans" pitchFamily="2" charset="-18"/>
              </a:rPr>
              <a:t> </a:t>
            </a:r>
            <a:r>
              <a:rPr lang="cs-CZ" sz="2000" b="1" dirty="0">
                <a:solidFill>
                  <a:srgbClr val="1EA0DA"/>
                </a:solidFill>
                <a:latin typeface="Inria Sans" pitchFamily="2" charset="-18"/>
                <a:sym typeface="Wingdings" panose="05000000000000000000" pitchFamily="2" charset="2"/>
              </a:rPr>
              <a:t> AI</a:t>
            </a:r>
            <a:endParaRPr lang="cs-CZ" sz="2000" b="1" dirty="0">
              <a:solidFill>
                <a:srgbClr val="1EA0DA"/>
              </a:solidFill>
              <a:latin typeface="Inria Sans" pitchFamily="2" charset="-18"/>
            </a:endParaRPr>
          </a:p>
          <a:p>
            <a:r>
              <a:rPr lang="cs-CZ" sz="2000" dirty="0">
                <a:latin typeface="Inria Sans" pitchFamily="2" charset="-18"/>
              </a:rPr>
              <a:t>Sdílení údajů mezi dvěma organizacemi</a:t>
            </a:r>
          </a:p>
          <a:p>
            <a:r>
              <a:rPr lang="cs-CZ" sz="2000" dirty="0">
                <a:latin typeface="Inria Sans" pitchFamily="2" charset="-18"/>
              </a:rPr>
              <a:t>Návrh vybírat lidi z určité množiny a iniciovat vůči nim nějakou akci (typicky marketing)</a:t>
            </a:r>
          </a:p>
          <a:p>
            <a:r>
              <a:rPr lang="cs-CZ" sz="2000" dirty="0">
                <a:latin typeface="Inria Sans" pitchFamily="2" charset="-18"/>
              </a:rPr>
              <a:t>Použití existujících dat pro nové účely (zvláště jsou-li pro lidi víc rušivé)</a:t>
            </a:r>
          </a:p>
          <a:p>
            <a:r>
              <a:rPr lang="cs-CZ" sz="2000" dirty="0">
                <a:latin typeface="Inria Sans" pitchFamily="2" charset="-18"/>
              </a:rPr>
              <a:t>Nový monitorovací systém (zejména zahrnuje-li i část veřejnosti) nebo použití nové technologie v existujícím systému (např. rozpoznávací technologie v CCTV)</a:t>
            </a:r>
            <a:r>
              <a:rPr lang="cs-CZ" sz="2000" b="1" dirty="0">
                <a:solidFill>
                  <a:srgbClr val="1EA0DA"/>
                </a:solidFill>
                <a:latin typeface="Inria Sans" pitchFamily="2" charset="-18"/>
              </a:rPr>
              <a:t> </a:t>
            </a:r>
            <a:r>
              <a:rPr lang="cs-CZ" sz="2000" b="1" dirty="0">
                <a:solidFill>
                  <a:srgbClr val="1EA0DA"/>
                </a:solidFill>
                <a:latin typeface="Inria Sans" pitchFamily="2" charset="-18"/>
                <a:sym typeface="Wingdings" panose="05000000000000000000" pitchFamily="2" charset="2"/>
              </a:rPr>
              <a:t> AI</a:t>
            </a:r>
            <a:endParaRPr lang="cs-CZ" sz="2000" dirty="0">
              <a:latin typeface="Inria Sans" pitchFamily="2" charset="-18"/>
            </a:endParaRPr>
          </a:p>
          <a:p>
            <a:r>
              <a:rPr lang="cs-CZ" sz="2000" dirty="0">
                <a:latin typeface="Inria Sans" pitchFamily="2" charset="-18"/>
              </a:rPr>
              <a:t>Nová databáze, která shromažďuje informace, které už v různých částech organizace existují</a:t>
            </a:r>
          </a:p>
          <a:p>
            <a:r>
              <a:rPr lang="cs-CZ" sz="2000" dirty="0">
                <a:latin typeface="Inria Sans" pitchFamily="2" charset="-18"/>
              </a:rPr>
              <a:t>Legislativa, politika nebo strategie, která může mít dopad na soukromí v důsledku používání informací nebo monitorováním</a:t>
            </a:r>
            <a:r>
              <a:rPr lang="cs-CZ" sz="2000" b="1" dirty="0">
                <a:solidFill>
                  <a:srgbClr val="1EA0DA"/>
                </a:solidFill>
                <a:latin typeface="Inria Sans" pitchFamily="2" charset="-18"/>
              </a:rPr>
              <a:t> </a:t>
            </a:r>
            <a:r>
              <a:rPr lang="cs-CZ" sz="2000" b="1" dirty="0">
                <a:solidFill>
                  <a:srgbClr val="1EA0DA"/>
                </a:solidFill>
                <a:latin typeface="Inria Sans" pitchFamily="2" charset="-18"/>
                <a:sym typeface="Wingdings" panose="05000000000000000000" pitchFamily="2" charset="2"/>
              </a:rPr>
              <a:t> AI</a:t>
            </a:r>
            <a:endParaRPr lang="cs-CZ" sz="2000" dirty="0">
              <a:latin typeface="Inria Sans" pitchFamily="2" charset="-18"/>
            </a:endParaRPr>
          </a:p>
          <a:p>
            <a:endParaRPr lang="cs-CZ" dirty="0"/>
          </a:p>
        </p:txBody>
      </p:sp>
      <p:sp>
        <p:nvSpPr>
          <p:cNvPr id="3" name="Zástupný symbol pro datum 2">
            <a:extLst>
              <a:ext uri="{FF2B5EF4-FFF2-40B4-BE49-F238E27FC236}">
                <a16:creationId xmlns:a16="http://schemas.microsoft.com/office/drawing/2014/main" id="{E961BD18-604D-2C0E-546D-9F9A1811E909}"/>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6DF5B041-949D-7E10-7B1E-9925C3885AC9}"/>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AB4EE2CD-C850-CAAC-D5C5-AF45EDDD0088}"/>
              </a:ext>
            </a:extLst>
          </p:cNvPr>
          <p:cNvSpPr>
            <a:spLocks noGrp="1"/>
          </p:cNvSpPr>
          <p:nvPr>
            <p:ph type="sldNum" sz="quarter" idx="12"/>
          </p:nvPr>
        </p:nvSpPr>
        <p:spPr/>
        <p:txBody>
          <a:bodyPr/>
          <a:lstStyle/>
          <a:p>
            <a:fld id="{D5A1E99C-6E4B-9045-9BEE-F9DFBF55137C}" type="slidenum">
              <a:rPr lang="en-US" smtClean="0"/>
              <a:t>61</a:t>
            </a:fld>
            <a:endParaRPr lang="en-US"/>
          </a:p>
        </p:txBody>
      </p:sp>
    </p:spTree>
    <p:extLst>
      <p:ext uri="{BB962C8B-B14F-4D97-AF65-F5344CB8AC3E}">
        <p14:creationId xmlns:p14="http://schemas.microsoft.com/office/powerpoint/2010/main" val="212124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7889875" algn="r"/>
              </a:tabLst>
            </a:pPr>
            <a:r>
              <a:rPr lang="cs-CZ" dirty="0"/>
              <a:t>PŘESHRANIČNÍ ZPRACOVÁNÍ OÚ V RÁMCI EU</a:t>
            </a:r>
          </a:p>
        </p:txBody>
      </p:sp>
      <p:sp>
        <p:nvSpPr>
          <p:cNvPr id="3" name="Content Placeholder 2"/>
          <p:cNvSpPr>
            <a:spLocks noGrp="1"/>
          </p:cNvSpPr>
          <p:nvPr>
            <p:ph idx="1"/>
          </p:nvPr>
        </p:nvSpPr>
        <p:spPr/>
        <p:txBody>
          <a:bodyPr>
            <a:normAutofit/>
          </a:bodyPr>
          <a:lstStyle/>
          <a:p>
            <a:pPr>
              <a:lnSpc>
                <a:spcPct val="120000"/>
              </a:lnSpc>
              <a:spcBef>
                <a:spcPts val="0"/>
              </a:spcBef>
            </a:pPr>
            <a:r>
              <a:rPr lang="cs-CZ" sz="2400" dirty="0"/>
              <a:t>Předávání OÚ v rámci EU </a:t>
            </a:r>
            <a:r>
              <a:rPr lang="cs-CZ" sz="2400" dirty="0">
                <a:sym typeface="Wingdings" panose="05000000000000000000" pitchFamily="2" charset="2"/>
              </a:rPr>
              <a:t></a:t>
            </a:r>
            <a:r>
              <a:rPr lang="cs-CZ" sz="2400" dirty="0"/>
              <a:t> svoboda pohybu osobních údajů </a:t>
            </a:r>
            <a:r>
              <a:rPr lang="cs-CZ" sz="2400" dirty="0">
                <a:solidFill>
                  <a:srgbClr val="1EA0DA"/>
                </a:solidFill>
              </a:rPr>
              <a:t>×</a:t>
            </a:r>
          </a:p>
          <a:p>
            <a:pPr lvl="1">
              <a:lnSpc>
                <a:spcPct val="120000"/>
              </a:lnSpc>
              <a:spcBef>
                <a:spcPts val="0"/>
              </a:spcBef>
            </a:pPr>
            <a:r>
              <a:rPr lang="cs-CZ" sz="2000" dirty="0"/>
              <a:t>Předávání OÚ do třetích zemí nebo mezinárodním organizacím</a:t>
            </a:r>
          </a:p>
          <a:p>
            <a:pPr lvl="4">
              <a:lnSpc>
                <a:spcPct val="120000"/>
              </a:lnSpc>
              <a:spcBef>
                <a:spcPts val="0"/>
              </a:spcBef>
            </a:pPr>
            <a:endParaRPr lang="cs-CZ" sz="1400" dirty="0"/>
          </a:p>
          <a:p>
            <a:pPr>
              <a:lnSpc>
                <a:spcPct val="120000"/>
              </a:lnSpc>
              <a:spcBef>
                <a:spcPts val="0"/>
              </a:spcBef>
            </a:pPr>
            <a:r>
              <a:rPr lang="cs-CZ" sz="2400" dirty="0"/>
              <a:t>Přeshraniční zpracování</a:t>
            </a:r>
          </a:p>
          <a:p>
            <a:pPr lvl="1">
              <a:lnSpc>
                <a:spcPct val="120000"/>
              </a:lnSpc>
              <a:spcBef>
                <a:spcPts val="0"/>
              </a:spcBef>
            </a:pPr>
            <a:r>
              <a:rPr lang="cs-CZ" sz="2000" dirty="0"/>
              <a:t>Správce / zpracovatel je usazen ve více než jednom členském státě </a:t>
            </a:r>
            <a:r>
              <a:rPr lang="cs-CZ" sz="2000" dirty="0">
                <a:solidFill>
                  <a:srgbClr val="1EA0DA"/>
                </a:solidFill>
              </a:rPr>
              <a:t>+</a:t>
            </a:r>
            <a:r>
              <a:rPr lang="cs-CZ" sz="2000" dirty="0"/>
              <a:t> zpracování probíhá </a:t>
            </a:r>
            <a:br>
              <a:rPr lang="cs-CZ" sz="2000" dirty="0"/>
            </a:br>
            <a:r>
              <a:rPr lang="cs-CZ" sz="2000" dirty="0"/>
              <a:t>v souvislosti s činnostmi provozoven ve více než jednom státě EU</a:t>
            </a:r>
          </a:p>
          <a:p>
            <a:pPr lvl="1">
              <a:lnSpc>
                <a:spcPct val="120000"/>
              </a:lnSpc>
              <a:spcBef>
                <a:spcPts val="0"/>
              </a:spcBef>
            </a:pPr>
            <a:r>
              <a:rPr lang="cs-CZ" sz="2000" dirty="0"/>
              <a:t>Zpracování OÚ, které probíhá v souvislosti s činnostmi jediné provozovny správce / zpracovatele v EU, kterým jsou nebo budou podstatně dotčeny subjekty údajů ve více státech</a:t>
            </a:r>
          </a:p>
        </p:txBody>
      </p:sp>
      <p:sp>
        <p:nvSpPr>
          <p:cNvPr id="4" name="Zástupný symbol pro datum 3">
            <a:extLst>
              <a:ext uri="{FF2B5EF4-FFF2-40B4-BE49-F238E27FC236}">
                <a16:creationId xmlns:a16="http://schemas.microsoft.com/office/drawing/2014/main" id="{655AE06A-02F3-346B-EDB7-D3676B7402CB}"/>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C84DDD52-983C-43E5-2194-411755701AFB}"/>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8F30EA93-5D93-DEA5-D5EF-47683F0EAC19}"/>
              </a:ext>
            </a:extLst>
          </p:cNvPr>
          <p:cNvSpPr>
            <a:spLocks noGrp="1"/>
          </p:cNvSpPr>
          <p:nvPr>
            <p:ph type="sldNum" sz="quarter" idx="12"/>
          </p:nvPr>
        </p:nvSpPr>
        <p:spPr/>
        <p:txBody>
          <a:bodyPr/>
          <a:lstStyle/>
          <a:p>
            <a:fld id="{D5A1E99C-6E4B-9045-9BEE-F9DFBF55137C}" type="slidenum">
              <a:rPr lang="en-US" smtClean="0"/>
              <a:t>62</a:t>
            </a:fld>
            <a:endParaRPr lang="en-US"/>
          </a:p>
        </p:txBody>
      </p:sp>
    </p:spTree>
    <p:extLst>
      <p:ext uri="{BB962C8B-B14F-4D97-AF65-F5344CB8AC3E}">
        <p14:creationId xmlns:p14="http://schemas.microsoft.com/office/powerpoint/2010/main" val="26996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7889875" algn="r"/>
              </a:tabLst>
            </a:pPr>
            <a:r>
              <a:rPr lang="cs-CZ" dirty="0"/>
              <a:t>PŘESHRANIČNÍ ZPRACOVÁNÍ OÚ MIMO EU</a:t>
            </a:r>
          </a:p>
        </p:txBody>
      </p:sp>
      <p:sp>
        <p:nvSpPr>
          <p:cNvPr id="3" name="Content Placeholder 2"/>
          <p:cNvSpPr>
            <a:spLocks noGrp="1"/>
          </p:cNvSpPr>
          <p:nvPr>
            <p:ph idx="1"/>
          </p:nvPr>
        </p:nvSpPr>
        <p:spPr>
          <a:xfrm>
            <a:off x="609600" y="1695795"/>
            <a:ext cx="10972800" cy="4660555"/>
          </a:xfrm>
        </p:spPr>
        <p:txBody>
          <a:bodyPr>
            <a:normAutofit/>
          </a:bodyPr>
          <a:lstStyle/>
          <a:p>
            <a:pPr>
              <a:lnSpc>
                <a:spcPct val="120000"/>
              </a:lnSpc>
              <a:spcBef>
                <a:spcPts val="0"/>
              </a:spcBef>
            </a:pPr>
            <a:r>
              <a:rPr lang="cs-CZ" sz="2400" dirty="0"/>
              <a:t>Obecná zásada bezpečnosti zpracování</a:t>
            </a:r>
          </a:p>
          <a:p>
            <a:pPr lvl="1">
              <a:lnSpc>
                <a:spcPct val="120000"/>
              </a:lnSpc>
              <a:spcBef>
                <a:spcPts val="0"/>
              </a:spcBef>
            </a:pPr>
            <a:r>
              <a:rPr lang="cs-CZ" sz="2000" dirty="0"/>
              <a:t>K předání OÚ může dojít pouze tehdy, splní-li správce/zpracovatel podmínky GDPR</a:t>
            </a:r>
          </a:p>
          <a:p>
            <a:pPr lvl="1">
              <a:lnSpc>
                <a:spcPct val="120000"/>
              </a:lnSpc>
              <a:spcBef>
                <a:spcPts val="0"/>
              </a:spcBef>
            </a:pPr>
            <a:r>
              <a:rPr lang="cs-CZ" sz="2000" dirty="0"/>
              <a:t>Cílem úpravy předání OÚ </a:t>
            </a:r>
            <a:r>
              <a:rPr lang="cs-CZ" sz="2000" b="1" dirty="0">
                <a:solidFill>
                  <a:srgbClr val="1EA0DA"/>
                </a:solidFill>
              </a:rPr>
              <a:t>zajistit, aby úroveň ochrany FO zaručená GDPR nebyla snížena</a:t>
            </a:r>
          </a:p>
          <a:p>
            <a:pPr lvl="4">
              <a:lnSpc>
                <a:spcPct val="120000"/>
              </a:lnSpc>
              <a:spcBef>
                <a:spcPts val="0"/>
              </a:spcBef>
            </a:pPr>
            <a:endParaRPr lang="cs-CZ" sz="1400" dirty="0"/>
          </a:p>
          <a:p>
            <a:pPr>
              <a:lnSpc>
                <a:spcPct val="120000"/>
              </a:lnSpc>
              <a:spcBef>
                <a:spcPts val="0"/>
              </a:spcBef>
            </a:pPr>
            <a:r>
              <a:rPr lang="cs-CZ" sz="2400" dirty="0"/>
              <a:t>Varianty předávání osobních údajů</a:t>
            </a:r>
          </a:p>
          <a:p>
            <a:pPr lvl="1">
              <a:lnSpc>
                <a:spcPct val="120000"/>
              </a:lnSpc>
              <a:spcBef>
                <a:spcPts val="0"/>
              </a:spcBef>
            </a:pPr>
            <a:r>
              <a:rPr lang="cs-CZ" sz="2000" dirty="0"/>
              <a:t>Předávání založené na rozhodnutí o odpovídající ochraně</a:t>
            </a:r>
          </a:p>
          <a:p>
            <a:pPr lvl="1">
              <a:lnSpc>
                <a:spcPct val="120000"/>
              </a:lnSpc>
              <a:spcBef>
                <a:spcPts val="0"/>
              </a:spcBef>
            </a:pPr>
            <a:r>
              <a:rPr lang="cs-CZ" sz="2000" dirty="0"/>
              <a:t>Předávání založené na vhodných zárukách</a:t>
            </a:r>
          </a:p>
          <a:p>
            <a:pPr lvl="1">
              <a:lnSpc>
                <a:spcPct val="120000"/>
              </a:lnSpc>
              <a:spcBef>
                <a:spcPts val="0"/>
              </a:spcBef>
            </a:pPr>
            <a:r>
              <a:rPr lang="cs-CZ" sz="2000" dirty="0"/>
              <a:t>Předávání založené na výjimkách</a:t>
            </a:r>
          </a:p>
        </p:txBody>
      </p:sp>
      <p:sp>
        <p:nvSpPr>
          <p:cNvPr id="4" name="Zástupný symbol pro datum 3">
            <a:extLst>
              <a:ext uri="{FF2B5EF4-FFF2-40B4-BE49-F238E27FC236}">
                <a16:creationId xmlns:a16="http://schemas.microsoft.com/office/drawing/2014/main" id="{AC60F6AF-B543-3657-49FF-C73152665528}"/>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6250A13D-727A-1CD0-86E3-D6DF9C9C2FA9}"/>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99F98292-D116-DA10-525F-2A1B8B51B3BA}"/>
              </a:ext>
            </a:extLst>
          </p:cNvPr>
          <p:cNvSpPr>
            <a:spLocks noGrp="1"/>
          </p:cNvSpPr>
          <p:nvPr>
            <p:ph type="sldNum" sz="quarter" idx="12"/>
          </p:nvPr>
        </p:nvSpPr>
        <p:spPr/>
        <p:txBody>
          <a:bodyPr/>
          <a:lstStyle/>
          <a:p>
            <a:fld id="{D5A1E99C-6E4B-9045-9BEE-F9DFBF55137C}" type="slidenum">
              <a:rPr lang="en-US" smtClean="0"/>
              <a:t>63</a:t>
            </a:fld>
            <a:endParaRPr lang="en-US"/>
          </a:p>
        </p:txBody>
      </p:sp>
    </p:spTree>
    <p:extLst>
      <p:ext uri="{BB962C8B-B14F-4D97-AF65-F5344CB8AC3E}">
        <p14:creationId xmlns:p14="http://schemas.microsoft.com/office/powerpoint/2010/main" val="45228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7889875" algn="r"/>
              </a:tabLst>
            </a:pPr>
            <a:r>
              <a:rPr lang="cs-CZ" dirty="0"/>
              <a:t>PŘESHRANIČNÍ ZPRACOVÁNÍ OÚ MIMO EU</a:t>
            </a:r>
          </a:p>
        </p:txBody>
      </p:sp>
      <p:sp>
        <p:nvSpPr>
          <p:cNvPr id="3" name="Content Placeholder 2"/>
          <p:cNvSpPr>
            <a:spLocks noGrp="1"/>
          </p:cNvSpPr>
          <p:nvPr>
            <p:ph idx="1"/>
          </p:nvPr>
        </p:nvSpPr>
        <p:spPr>
          <a:xfrm>
            <a:off x="609600" y="1695796"/>
            <a:ext cx="10972800" cy="4670180"/>
          </a:xfrm>
        </p:spPr>
        <p:txBody>
          <a:bodyPr>
            <a:normAutofit/>
          </a:bodyPr>
          <a:lstStyle/>
          <a:p>
            <a:pPr>
              <a:lnSpc>
                <a:spcPct val="120000"/>
              </a:lnSpc>
              <a:spcBef>
                <a:spcPts val="0"/>
              </a:spcBef>
            </a:pPr>
            <a:r>
              <a:rPr lang="cs-CZ" sz="2400" dirty="0" err="1"/>
              <a:t>Schrems</a:t>
            </a:r>
            <a:r>
              <a:rPr lang="cs-CZ" sz="2400" dirty="0"/>
              <a:t> II</a:t>
            </a:r>
          </a:p>
          <a:p>
            <a:pPr lvl="1">
              <a:lnSpc>
                <a:spcPct val="120000"/>
              </a:lnSpc>
              <a:spcBef>
                <a:spcPts val="0"/>
              </a:spcBef>
            </a:pPr>
            <a:r>
              <a:rPr lang="cs-CZ" sz="2000" dirty="0"/>
              <a:t>Rozsudek Soudního dvora (velkého senátu) ze dne 16. července 2020 ve věci </a:t>
            </a:r>
            <a:r>
              <a:rPr lang="cs-CZ" sz="2000" dirty="0">
                <a:hlinkClick r:id="rId3"/>
              </a:rPr>
              <a:t>C-311/18</a:t>
            </a:r>
            <a:r>
              <a:rPr lang="cs-CZ" sz="2000" dirty="0"/>
              <a:t> – </a:t>
            </a:r>
            <a:br>
              <a:rPr lang="cs-CZ" sz="2000" dirty="0"/>
            </a:br>
            <a:r>
              <a:rPr lang="cs-CZ" sz="2000" i="1" dirty="0"/>
              <a:t>Data </a:t>
            </a:r>
            <a:r>
              <a:rPr lang="cs-CZ" sz="2000" i="1" dirty="0" err="1"/>
              <a:t>Protection</a:t>
            </a:r>
            <a:r>
              <a:rPr lang="cs-CZ" sz="2000" i="1" dirty="0"/>
              <a:t> </a:t>
            </a:r>
            <a:r>
              <a:rPr lang="cs-CZ" sz="2000" i="1" dirty="0" err="1"/>
              <a:t>Commissioner</a:t>
            </a:r>
            <a:r>
              <a:rPr lang="cs-CZ" sz="2000" i="1" dirty="0"/>
              <a:t> v. Facebook </a:t>
            </a:r>
            <a:r>
              <a:rPr lang="cs-CZ" sz="2000" i="1" dirty="0" err="1"/>
              <a:t>Ireland</a:t>
            </a:r>
            <a:r>
              <a:rPr lang="cs-CZ" sz="2000" i="1" dirty="0"/>
              <a:t> Limited a </a:t>
            </a:r>
            <a:r>
              <a:rPr lang="cs-CZ" sz="2000" i="1" dirty="0" err="1"/>
              <a:t>Maximillian</a:t>
            </a:r>
            <a:r>
              <a:rPr lang="cs-CZ" sz="2000" i="1" dirty="0"/>
              <a:t> </a:t>
            </a:r>
            <a:r>
              <a:rPr lang="cs-CZ" sz="2000" i="1" dirty="0" err="1"/>
              <a:t>Schrems</a:t>
            </a:r>
            <a:endParaRPr lang="cs-CZ" sz="2000" i="1" dirty="0"/>
          </a:p>
          <a:p>
            <a:pPr lvl="1">
              <a:lnSpc>
                <a:spcPct val="120000"/>
              </a:lnSpc>
              <a:spcBef>
                <a:spcPts val="0"/>
              </a:spcBef>
            </a:pPr>
            <a:r>
              <a:rPr lang="cs-CZ" sz="2000" dirty="0"/>
              <a:t>Žádost o rozhodnutí o předběžné otázce podaná irským </a:t>
            </a:r>
            <a:r>
              <a:rPr lang="cs-CZ" sz="2000" dirty="0" err="1"/>
              <a:t>High</a:t>
            </a:r>
            <a:r>
              <a:rPr lang="cs-CZ" sz="2000" dirty="0"/>
              <a:t> </a:t>
            </a:r>
            <a:r>
              <a:rPr lang="cs-CZ" sz="2000" dirty="0" err="1"/>
              <a:t>Court</a:t>
            </a:r>
            <a:r>
              <a:rPr lang="cs-CZ" sz="2000" dirty="0"/>
              <a:t> především ve věci předávání osobních údajů do třetích zemí pro obchodní účely</a:t>
            </a:r>
          </a:p>
          <a:p>
            <a:pPr lvl="4">
              <a:lnSpc>
                <a:spcPct val="120000"/>
              </a:lnSpc>
              <a:spcBef>
                <a:spcPts val="0"/>
              </a:spcBef>
            </a:pPr>
            <a:endParaRPr lang="cs-CZ" sz="1400" dirty="0"/>
          </a:p>
          <a:p>
            <a:pPr>
              <a:lnSpc>
                <a:spcPct val="120000"/>
              </a:lnSpc>
              <a:spcBef>
                <a:spcPts val="0"/>
              </a:spcBef>
            </a:pPr>
            <a:r>
              <a:rPr lang="cs-CZ" sz="2400" dirty="0"/>
              <a:t>Vývozce osobních údajů musí předem každého exportu mimo EU posoudit, zda:</a:t>
            </a:r>
          </a:p>
          <a:p>
            <a:pPr lvl="1">
              <a:lnSpc>
                <a:spcPct val="120000"/>
              </a:lnSpc>
              <a:spcBef>
                <a:spcPts val="0"/>
              </a:spcBef>
            </a:pPr>
            <a:r>
              <a:rPr lang="cs-CZ" sz="2000" dirty="0"/>
              <a:t>Odesílá osobní údaje mimo EU? Pokud ano, jaké, v jakém rozsahu a komu?</a:t>
            </a:r>
          </a:p>
          <a:p>
            <a:pPr lvl="1">
              <a:lnSpc>
                <a:spcPct val="120000"/>
              </a:lnSpc>
              <a:spcBef>
                <a:spcPts val="0"/>
              </a:spcBef>
            </a:pPr>
            <a:r>
              <a:rPr lang="cs-CZ" sz="2000" dirty="0"/>
              <a:t>Jaké zabezpečení je zavedeno v souvislosti s předáváním a zpracováním údajů (zde v USA)?</a:t>
            </a:r>
          </a:p>
          <a:p>
            <a:pPr lvl="1">
              <a:lnSpc>
                <a:spcPct val="120000"/>
              </a:lnSpc>
              <a:spcBef>
                <a:spcPts val="0"/>
              </a:spcBef>
            </a:pPr>
            <a:r>
              <a:rPr lang="cs-CZ" sz="2000" dirty="0"/>
              <a:t>Je ve státě importu osobních údajů zavedena úroveň ochrany odpovídající GDPR?</a:t>
            </a:r>
          </a:p>
          <a:p>
            <a:pPr lvl="4">
              <a:lnSpc>
                <a:spcPct val="120000"/>
              </a:lnSpc>
              <a:spcBef>
                <a:spcPts val="0"/>
              </a:spcBef>
            </a:pPr>
            <a:endParaRPr lang="cs-CZ" sz="1400" dirty="0"/>
          </a:p>
          <a:p>
            <a:pPr>
              <a:lnSpc>
                <a:spcPct val="120000"/>
              </a:lnSpc>
              <a:spcBef>
                <a:spcPts val="0"/>
              </a:spcBef>
            </a:pPr>
            <a:r>
              <a:rPr lang="cs-CZ" sz="2400" dirty="0"/>
              <a:t>Posouzení vlivů předání na zpracování OÚ – </a:t>
            </a:r>
            <a:r>
              <a:rPr lang="cs-CZ" sz="2400" i="1" dirty="0"/>
              <a:t>Transfer </a:t>
            </a:r>
            <a:r>
              <a:rPr lang="cs-CZ" sz="2400" i="1" dirty="0" err="1"/>
              <a:t>Impact</a:t>
            </a:r>
            <a:r>
              <a:rPr lang="cs-CZ" sz="2400" i="1" dirty="0"/>
              <a:t> </a:t>
            </a:r>
            <a:r>
              <a:rPr lang="cs-CZ" sz="2400" i="1" dirty="0" err="1"/>
              <a:t>Assessment</a:t>
            </a:r>
            <a:r>
              <a:rPr lang="cs-CZ" sz="2400" dirty="0"/>
              <a:t> (TIA)</a:t>
            </a:r>
          </a:p>
        </p:txBody>
      </p:sp>
      <p:sp>
        <p:nvSpPr>
          <p:cNvPr id="4" name="Zástupný symbol pro datum 3">
            <a:extLst>
              <a:ext uri="{FF2B5EF4-FFF2-40B4-BE49-F238E27FC236}">
                <a16:creationId xmlns:a16="http://schemas.microsoft.com/office/drawing/2014/main" id="{A4AAF402-A05E-927F-7EF1-09D140DD812F}"/>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69BFE9FD-15C9-19D7-D881-4FBC55DAD9DB}"/>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7DC3802B-FC79-47DE-6A21-58B754835849}"/>
              </a:ext>
            </a:extLst>
          </p:cNvPr>
          <p:cNvSpPr>
            <a:spLocks noGrp="1"/>
          </p:cNvSpPr>
          <p:nvPr>
            <p:ph type="sldNum" sz="quarter" idx="12"/>
          </p:nvPr>
        </p:nvSpPr>
        <p:spPr/>
        <p:txBody>
          <a:bodyPr/>
          <a:lstStyle/>
          <a:p>
            <a:fld id="{D5A1E99C-6E4B-9045-9BEE-F9DFBF55137C}" type="slidenum">
              <a:rPr lang="en-US" smtClean="0"/>
              <a:t>64</a:t>
            </a:fld>
            <a:endParaRPr lang="en-US"/>
          </a:p>
        </p:txBody>
      </p:sp>
    </p:spTree>
    <p:extLst>
      <p:ext uri="{BB962C8B-B14F-4D97-AF65-F5344CB8AC3E}">
        <p14:creationId xmlns:p14="http://schemas.microsoft.com/office/powerpoint/2010/main" val="49925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7889875" algn="r"/>
              </a:tabLst>
            </a:pPr>
            <a:r>
              <a:rPr lang="cs-CZ" dirty="0"/>
              <a:t>TRANSFER IMPACT ASSESSMENT (TIA)</a:t>
            </a:r>
          </a:p>
        </p:txBody>
      </p:sp>
      <p:sp>
        <p:nvSpPr>
          <p:cNvPr id="3" name="Content Placeholder 2"/>
          <p:cNvSpPr>
            <a:spLocks noGrp="1"/>
          </p:cNvSpPr>
          <p:nvPr>
            <p:ph idx="1"/>
          </p:nvPr>
        </p:nvSpPr>
        <p:spPr>
          <a:xfrm>
            <a:off x="609600" y="1695796"/>
            <a:ext cx="10972800" cy="4670180"/>
          </a:xfrm>
        </p:spPr>
        <p:txBody>
          <a:bodyPr>
            <a:normAutofit/>
          </a:bodyPr>
          <a:lstStyle/>
          <a:p>
            <a:pPr>
              <a:lnSpc>
                <a:spcPct val="120000"/>
              </a:lnSpc>
              <a:spcBef>
                <a:spcPts val="0"/>
              </a:spcBef>
            </a:pPr>
            <a:r>
              <a:rPr lang="cs-CZ" sz="2400" dirty="0"/>
              <a:t>Posouzení vlivu předávání údajů (TIA) </a:t>
            </a:r>
          </a:p>
          <a:p>
            <a:pPr lvl="1">
              <a:lnSpc>
                <a:spcPct val="120000"/>
              </a:lnSpc>
              <a:spcBef>
                <a:spcPts val="0"/>
              </a:spcBef>
            </a:pPr>
            <a:r>
              <a:rPr lang="cs-CZ" sz="2000" dirty="0"/>
              <a:t>Objasňuje rizika při předávání údajů obyvatel EU do zemí, které nemají odpovídající úroveň ochrany osobních údajů podle GDPR</a:t>
            </a:r>
          </a:p>
          <a:p>
            <a:pPr lvl="1">
              <a:lnSpc>
                <a:spcPct val="120000"/>
              </a:lnSpc>
              <a:spcBef>
                <a:spcPts val="0"/>
              </a:spcBef>
            </a:pPr>
            <a:r>
              <a:rPr lang="cs-CZ" sz="2000" dirty="0"/>
              <a:t>Proces vyhodnocení potenciálních dopadů přenosu osobních údajů z jedné jurisdikce nebo místa do druhého </a:t>
            </a:r>
          </a:p>
          <a:p>
            <a:pPr lvl="1">
              <a:lnSpc>
                <a:spcPct val="120000"/>
              </a:lnSpc>
              <a:spcBef>
                <a:spcPts val="0"/>
              </a:spcBef>
            </a:pPr>
            <a:r>
              <a:rPr lang="cs-CZ" sz="2000" dirty="0"/>
              <a:t>Účelem identifikovat potenciální rizika a přínosy přenosu osobních údajů</a:t>
            </a:r>
          </a:p>
          <a:p>
            <a:pPr lvl="2">
              <a:lnSpc>
                <a:spcPct val="120000"/>
              </a:lnSpc>
              <a:spcBef>
                <a:spcPts val="0"/>
              </a:spcBef>
            </a:pPr>
            <a:r>
              <a:rPr lang="cs-CZ" sz="1800" dirty="0"/>
              <a:t>Jak může ovlivnit různé zúčastněné strany? </a:t>
            </a:r>
          </a:p>
          <a:p>
            <a:pPr lvl="2">
              <a:lnSpc>
                <a:spcPct val="120000"/>
              </a:lnSpc>
              <a:spcBef>
                <a:spcPts val="0"/>
              </a:spcBef>
            </a:pPr>
            <a:r>
              <a:rPr lang="cs-CZ" sz="1800" dirty="0"/>
              <a:t>Jak může ovlivnit širší systém správy osobních údajů?</a:t>
            </a:r>
          </a:p>
          <a:p>
            <a:pPr lvl="2">
              <a:lnSpc>
                <a:spcPct val="120000"/>
              </a:lnSpc>
              <a:spcBef>
                <a:spcPts val="0"/>
              </a:spcBef>
            </a:pPr>
            <a:r>
              <a:rPr lang="cs-CZ" sz="1800" dirty="0"/>
              <a:t>Jak budou osobní údaje chráněny na základě zákonů na ochranu údajů přijímající země? Nepředstavuje to průlom anebo snížení standardu ochrany osobních údajů?</a:t>
            </a:r>
          </a:p>
          <a:p>
            <a:pPr lvl="1">
              <a:lnSpc>
                <a:spcPct val="120000"/>
              </a:lnSpc>
              <a:spcBef>
                <a:spcPts val="0"/>
              </a:spcBef>
            </a:pPr>
            <a:endParaRPr lang="cs-CZ" sz="2000" dirty="0"/>
          </a:p>
        </p:txBody>
      </p:sp>
      <p:sp>
        <p:nvSpPr>
          <p:cNvPr id="4" name="Zástupný symbol pro datum 3">
            <a:extLst>
              <a:ext uri="{FF2B5EF4-FFF2-40B4-BE49-F238E27FC236}">
                <a16:creationId xmlns:a16="http://schemas.microsoft.com/office/drawing/2014/main" id="{C04DB0E9-A5D1-E3A8-16E5-5D29BB230B89}"/>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323A47C3-96BA-499A-EC94-330421B84CB6}"/>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48AA6347-D1C2-418B-26B9-B029E010C8E0}"/>
              </a:ext>
            </a:extLst>
          </p:cNvPr>
          <p:cNvSpPr>
            <a:spLocks noGrp="1"/>
          </p:cNvSpPr>
          <p:nvPr>
            <p:ph type="sldNum" sz="quarter" idx="12"/>
          </p:nvPr>
        </p:nvSpPr>
        <p:spPr/>
        <p:txBody>
          <a:bodyPr/>
          <a:lstStyle/>
          <a:p>
            <a:fld id="{D5A1E99C-6E4B-9045-9BEE-F9DFBF55137C}" type="slidenum">
              <a:rPr lang="en-US" smtClean="0"/>
              <a:t>65</a:t>
            </a:fld>
            <a:endParaRPr lang="en-US"/>
          </a:p>
        </p:txBody>
      </p:sp>
    </p:spTree>
    <p:extLst>
      <p:ext uri="{BB962C8B-B14F-4D97-AF65-F5344CB8AC3E}">
        <p14:creationId xmlns:p14="http://schemas.microsoft.com/office/powerpoint/2010/main" val="81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7889875" algn="r"/>
              </a:tabLst>
            </a:pPr>
            <a:r>
              <a:rPr lang="cs-CZ" dirty="0"/>
              <a:t>TRANSFER IMPACT ASSESSMENT (TIA)</a:t>
            </a:r>
          </a:p>
        </p:txBody>
      </p:sp>
      <p:sp>
        <p:nvSpPr>
          <p:cNvPr id="3" name="Content Placeholder 2"/>
          <p:cNvSpPr>
            <a:spLocks noGrp="1"/>
          </p:cNvSpPr>
          <p:nvPr>
            <p:ph idx="1"/>
          </p:nvPr>
        </p:nvSpPr>
        <p:spPr>
          <a:xfrm>
            <a:off x="838200" y="1555813"/>
            <a:ext cx="10515600" cy="4810164"/>
          </a:xfrm>
        </p:spPr>
        <p:txBody>
          <a:bodyPr numCol="2">
            <a:normAutofit fontScale="92500" lnSpcReduction="20000"/>
          </a:bodyPr>
          <a:lstStyle/>
          <a:p>
            <a:pPr>
              <a:lnSpc>
                <a:spcPct val="120000"/>
              </a:lnSpc>
              <a:spcBef>
                <a:spcPts val="0"/>
              </a:spcBef>
            </a:pPr>
            <a:r>
              <a:rPr lang="cs-CZ" sz="2400" b="1" dirty="0">
                <a:solidFill>
                  <a:srgbClr val="1EA0DA"/>
                </a:solidFill>
              </a:rPr>
              <a:t>Kdy je TIA nutná?</a:t>
            </a:r>
          </a:p>
          <a:p>
            <a:pPr lvl="1">
              <a:lnSpc>
                <a:spcPct val="120000"/>
              </a:lnSpc>
              <a:spcBef>
                <a:spcPts val="0"/>
              </a:spcBef>
            </a:pPr>
            <a:r>
              <a:rPr lang="cs-CZ" sz="2000" dirty="0"/>
              <a:t>Pro každou novou činnost zpracování, která zahrnuje předávání údajů do zemí mimo EHP a pro kterou současně EK nevydala rozhodnutí o shodné míře ochrany (</a:t>
            </a:r>
            <a:r>
              <a:rPr lang="cs-CZ" sz="2000" i="1" dirty="0" err="1"/>
              <a:t>adequacy</a:t>
            </a:r>
            <a:r>
              <a:rPr lang="cs-CZ" sz="2000" i="1" dirty="0"/>
              <a:t> </a:t>
            </a:r>
            <a:r>
              <a:rPr lang="cs-CZ" sz="2000" i="1" dirty="0" err="1"/>
              <a:t>resolution</a:t>
            </a:r>
            <a:r>
              <a:rPr lang="cs-CZ" sz="2000" dirty="0"/>
              <a:t>)</a:t>
            </a:r>
          </a:p>
          <a:p>
            <a:pPr lvl="1">
              <a:lnSpc>
                <a:spcPct val="120000"/>
              </a:lnSpc>
              <a:spcBef>
                <a:spcPts val="0"/>
              </a:spcBef>
            </a:pPr>
            <a:r>
              <a:rPr lang="cs-CZ" sz="2000" dirty="0"/>
              <a:t>Pro podstatné změny stávajících činností zpracování, </a:t>
            </a:r>
            <a:br>
              <a:rPr lang="cs-CZ" sz="2000" dirty="0"/>
            </a:br>
            <a:r>
              <a:rPr lang="cs-CZ" sz="2000" dirty="0"/>
              <a:t>které nově zahrnují předávání údajů do zemí mimo EHP</a:t>
            </a:r>
          </a:p>
          <a:p>
            <a:pPr lvl="4">
              <a:lnSpc>
                <a:spcPct val="120000"/>
              </a:lnSpc>
              <a:spcBef>
                <a:spcPts val="0"/>
              </a:spcBef>
            </a:pPr>
            <a:endParaRPr lang="cs-CZ" sz="1400" dirty="0"/>
          </a:p>
          <a:p>
            <a:pPr>
              <a:lnSpc>
                <a:spcPct val="120000"/>
              </a:lnSpc>
              <a:spcBef>
                <a:spcPts val="0"/>
              </a:spcBef>
            </a:pPr>
            <a:r>
              <a:rPr lang="cs-CZ" sz="2400" b="1" dirty="0">
                <a:solidFill>
                  <a:srgbClr val="CC506F"/>
                </a:solidFill>
              </a:rPr>
              <a:t>Case-by-case!</a:t>
            </a:r>
          </a:p>
          <a:p>
            <a:pPr lvl="4">
              <a:lnSpc>
                <a:spcPct val="120000"/>
              </a:lnSpc>
              <a:spcBef>
                <a:spcPts val="0"/>
              </a:spcBef>
            </a:pPr>
            <a:endParaRPr lang="cs-CZ" sz="1400" dirty="0"/>
          </a:p>
          <a:p>
            <a:pPr>
              <a:lnSpc>
                <a:spcPct val="120000"/>
              </a:lnSpc>
              <a:spcBef>
                <a:spcPts val="0"/>
              </a:spcBef>
            </a:pPr>
            <a:r>
              <a:rPr lang="cs-CZ" sz="2400" dirty="0"/>
              <a:t>Přínosy posouzení dopadů předávání</a:t>
            </a:r>
          </a:p>
          <a:p>
            <a:pPr lvl="1">
              <a:lnSpc>
                <a:spcPct val="120000"/>
              </a:lnSpc>
              <a:spcBef>
                <a:spcPts val="0"/>
              </a:spcBef>
            </a:pPr>
            <a:r>
              <a:rPr lang="cs-CZ" sz="2000" dirty="0"/>
              <a:t>Zajištění souladu s GDPR a zmírnění rizik spojených s předáváním údajů před zahájením předávání / zpracování</a:t>
            </a:r>
          </a:p>
          <a:p>
            <a:pPr lvl="1">
              <a:lnSpc>
                <a:spcPct val="120000"/>
              </a:lnSpc>
              <a:spcBef>
                <a:spcPts val="0"/>
              </a:spcBef>
            </a:pPr>
            <a:r>
              <a:rPr lang="cs-CZ" sz="2000" dirty="0"/>
              <a:t>Určení pravděpodobnosti žádostí o přístup ze strany státních orgánů v zemi dovozu / třetí zemi</a:t>
            </a:r>
          </a:p>
          <a:p>
            <a:pPr lvl="1">
              <a:lnSpc>
                <a:spcPct val="120000"/>
              </a:lnSpc>
              <a:spcBef>
                <a:spcPts val="0"/>
              </a:spcBef>
            </a:pPr>
            <a:r>
              <a:rPr lang="cs-CZ" sz="2000" dirty="0"/>
              <a:t>Identifikace kroků pro efektivní zmírnění rizik ještě před zahájením zpracování</a:t>
            </a:r>
          </a:p>
          <a:p>
            <a:pPr lvl="1">
              <a:lnSpc>
                <a:spcPct val="120000"/>
              </a:lnSpc>
              <a:spcBef>
                <a:spcPts val="0"/>
              </a:spcBef>
            </a:pPr>
            <a:r>
              <a:rPr lang="cs-CZ" sz="2000" dirty="0"/>
              <a:t>Povědomí o právních předpisech </a:t>
            </a:r>
            <a:br>
              <a:rPr lang="cs-CZ" sz="2000" dirty="0"/>
            </a:br>
            <a:r>
              <a:rPr lang="cs-CZ" sz="2000" dirty="0"/>
              <a:t>a postupech v oblasti ochrany údajů v dovážející zemi / třetí zemi</a:t>
            </a:r>
          </a:p>
          <a:p>
            <a:pPr lvl="1">
              <a:lnSpc>
                <a:spcPct val="120000"/>
              </a:lnSpc>
              <a:spcBef>
                <a:spcPts val="0"/>
              </a:spcBef>
            </a:pPr>
            <a:r>
              <a:rPr lang="cs-CZ" sz="2000" dirty="0"/>
              <a:t>Úspora času a nákladů na případné správní sankce, náklady za právní služby </a:t>
            </a:r>
            <a:br>
              <a:rPr lang="cs-CZ" sz="2000" dirty="0"/>
            </a:br>
            <a:r>
              <a:rPr lang="cs-CZ" sz="2000" dirty="0"/>
              <a:t>a poplatky</a:t>
            </a:r>
          </a:p>
          <a:p>
            <a:pPr lvl="1">
              <a:lnSpc>
                <a:spcPct val="120000"/>
              </a:lnSpc>
              <a:spcBef>
                <a:spcPts val="0"/>
              </a:spcBef>
            </a:pPr>
            <a:r>
              <a:rPr lang="cs-CZ" sz="2000" dirty="0"/>
              <a:t>Soulad s výsledky rozhodnutí </a:t>
            </a:r>
            <a:r>
              <a:rPr lang="cs-CZ" sz="2000" dirty="0" err="1"/>
              <a:t>Schrems</a:t>
            </a:r>
            <a:r>
              <a:rPr lang="cs-CZ" sz="2000" dirty="0"/>
              <a:t> II a požadavky obecné compliance v oblasti ochrany osobních údajů</a:t>
            </a:r>
          </a:p>
        </p:txBody>
      </p:sp>
      <p:sp>
        <p:nvSpPr>
          <p:cNvPr id="4" name="Zástupný symbol pro datum 3">
            <a:extLst>
              <a:ext uri="{FF2B5EF4-FFF2-40B4-BE49-F238E27FC236}">
                <a16:creationId xmlns:a16="http://schemas.microsoft.com/office/drawing/2014/main" id="{CBB12CCC-51DB-28E4-43C4-7DD92067F2C3}"/>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76F2B5B2-0B81-D43F-65D2-2EC45731E85A}"/>
              </a:ext>
            </a:extLst>
          </p:cNvPr>
          <p:cNvSpPr>
            <a:spLocks noGrp="1"/>
          </p:cNvSpPr>
          <p:nvPr>
            <p:ph type="ftr" sz="quarter" idx="11"/>
          </p:nvPr>
        </p:nvSpPr>
        <p:spPr/>
        <p:txBody>
          <a:bodyPr/>
          <a:lstStyle/>
          <a:p>
            <a:r>
              <a:rPr lang="en-US"/>
              <a:t>Česká advokátní komora | Jindřich Kalíšek</a:t>
            </a:r>
            <a:endParaRPr lang="en-US" dirty="0"/>
          </a:p>
        </p:txBody>
      </p:sp>
      <p:sp>
        <p:nvSpPr>
          <p:cNvPr id="7" name="Zástupný symbol pro číslo snímku 6">
            <a:extLst>
              <a:ext uri="{FF2B5EF4-FFF2-40B4-BE49-F238E27FC236}">
                <a16:creationId xmlns:a16="http://schemas.microsoft.com/office/drawing/2014/main" id="{1B98BBE0-C01C-0F3C-B66C-CCE01014275A}"/>
              </a:ext>
            </a:extLst>
          </p:cNvPr>
          <p:cNvSpPr>
            <a:spLocks noGrp="1"/>
          </p:cNvSpPr>
          <p:nvPr>
            <p:ph type="sldNum" sz="quarter" idx="12"/>
          </p:nvPr>
        </p:nvSpPr>
        <p:spPr/>
        <p:txBody>
          <a:bodyPr/>
          <a:lstStyle/>
          <a:p>
            <a:fld id="{D5A1E99C-6E4B-9045-9BEE-F9DFBF55137C}" type="slidenum">
              <a:rPr lang="en-US" smtClean="0"/>
              <a:t>66</a:t>
            </a:fld>
            <a:endParaRPr lang="en-US"/>
          </a:p>
        </p:txBody>
      </p:sp>
    </p:spTree>
    <p:extLst>
      <p:ext uri="{BB962C8B-B14F-4D97-AF65-F5344CB8AC3E}">
        <p14:creationId xmlns:p14="http://schemas.microsoft.com/office/powerpoint/2010/main" val="321100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2BE9EBE0-0A80-49DA-7075-9A9E114FA021}"/>
              </a:ext>
            </a:extLst>
          </p:cNvPr>
          <p:cNvSpPr>
            <a:spLocks noGrp="1"/>
          </p:cNvSpPr>
          <p:nvPr>
            <p:ph idx="1"/>
          </p:nvPr>
        </p:nvSpPr>
        <p:spPr>
          <a:xfrm>
            <a:off x="609600" y="1695796"/>
            <a:ext cx="10972800" cy="4670180"/>
          </a:xfrm>
        </p:spPr>
        <p:txBody>
          <a:bodyPr>
            <a:normAutofit lnSpcReduction="10000"/>
          </a:bodyPr>
          <a:lstStyle/>
          <a:p>
            <a:r>
              <a:rPr lang="cs-CZ" dirty="0"/>
              <a:t>Čl. 37 až 39 GDPR </a:t>
            </a:r>
            <a:r>
              <a:rPr lang="cs-CZ" dirty="0">
                <a:solidFill>
                  <a:schemeClr val="tx2"/>
                </a:solidFill>
              </a:rPr>
              <a:t>+</a:t>
            </a:r>
            <a:r>
              <a:rPr lang="cs-CZ" dirty="0"/>
              <a:t> recitály 77 a 97</a:t>
            </a:r>
          </a:p>
          <a:p>
            <a:pPr lvl="1"/>
            <a:r>
              <a:rPr lang="cs-CZ" dirty="0"/>
              <a:t>Vodítko WP 29 k pověřencům pro ochranu OÚ (WP 243 rev.01)</a:t>
            </a:r>
          </a:p>
          <a:p>
            <a:pPr lvl="1"/>
            <a:r>
              <a:rPr lang="cs-CZ" dirty="0"/>
              <a:t>Zákon o zpracování OÚ (zejm. § 12, § 13)</a:t>
            </a:r>
          </a:p>
          <a:p>
            <a:pPr lvl="1"/>
            <a:r>
              <a:rPr lang="cs-CZ" dirty="0"/>
              <a:t>Doprovodný zákon k zákonu o zpracování OÚ</a:t>
            </a:r>
          </a:p>
          <a:p>
            <a:pPr lvl="4"/>
            <a:endParaRPr lang="cs-CZ" dirty="0"/>
          </a:p>
          <a:p>
            <a:r>
              <a:rPr lang="cs-CZ" dirty="0"/>
              <a:t>Kdo musí jmenovat pověřence?</a:t>
            </a:r>
          </a:p>
          <a:p>
            <a:pPr lvl="1"/>
            <a:r>
              <a:rPr lang="cs-CZ" dirty="0"/>
              <a:t>Každý orgán veřejné moci nebo veřejný subjekt </a:t>
            </a:r>
          </a:p>
          <a:p>
            <a:pPr lvl="1"/>
            <a:r>
              <a:rPr lang="cs-CZ" dirty="0"/>
              <a:t>Subjekty provádějící v rámci svých hlavních činností:</a:t>
            </a:r>
          </a:p>
          <a:p>
            <a:pPr lvl="2"/>
            <a:r>
              <a:rPr lang="cs-CZ" dirty="0"/>
              <a:t>Rozsáhlé pravidelné a systematické monitorování subjektů OÚ</a:t>
            </a:r>
          </a:p>
          <a:p>
            <a:pPr lvl="2"/>
            <a:r>
              <a:rPr lang="cs-CZ" dirty="0"/>
              <a:t>Rozsáhlé zpracování OÚ zvláštní kategorie a údajů týkajících se rozsudků ve věcech trestních</a:t>
            </a:r>
          </a:p>
          <a:p>
            <a:pPr lvl="1"/>
            <a:r>
              <a:rPr lang="cs-CZ" dirty="0"/>
              <a:t>Ten, po němž to bude vyžadovat právo EU anebo právo členského státu EU</a:t>
            </a:r>
          </a:p>
          <a:p>
            <a:pPr lvl="1"/>
            <a:r>
              <a:rPr lang="cs-CZ" dirty="0"/>
              <a:t>Dobrovolné jmenování</a:t>
            </a:r>
          </a:p>
          <a:p>
            <a:pPr lvl="2"/>
            <a:r>
              <a:rPr lang="cs-CZ" dirty="0"/>
              <a:t>DPO pak podléhá stejným povinnostem jako u povinně jmenovaného</a:t>
            </a:r>
            <a:endParaRPr lang="cs-CZ" dirty="0">
              <a:solidFill>
                <a:srgbClr val="D75500"/>
              </a:solidFill>
            </a:endParaRPr>
          </a:p>
        </p:txBody>
      </p:sp>
      <p:sp>
        <p:nvSpPr>
          <p:cNvPr id="3" name="Zástupný symbol pro datum 2">
            <a:extLst>
              <a:ext uri="{FF2B5EF4-FFF2-40B4-BE49-F238E27FC236}">
                <a16:creationId xmlns:a16="http://schemas.microsoft.com/office/drawing/2014/main" id="{5EF3B782-6AA0-87FF-36B9-2FE605F6EA6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125C3E6-63BC-BE7A-9AB5-90EB694760D2}"/>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DCBE1FA9-CA69-B385-B1D6-34B665191D80}"/>
              </a:ext>
            </a:extLst>
          </p:cNvPr>
          <p:cNvSpPr>
            <a:spLocks noGrp="1"/>
          </p:cNvSpPr>
          <p:nvPr>
            <p:ph type="title"/>
          </p:nvPr>
        </p:nvSpPr>
        <p:spPr/>
        <p:txBody>
          <a:bodyPr>
            <a:noAutofit/>
          </a:bodyPr>
          <a:lstStyle/>
          <a:p>
            <a:r>
              <a:rPr lang="cs-CZ" dirty="0"/>
              <a:t>Pověřenec pro ochranu </a:t>
            </a:r>
            <a:r>
              <a:rPr lang="cs-CZ" dirty="0" err="1"/>
              <a:t>Oú</a:t>
            </a:r>
            <a:r>
              <a:rPr lang="cs-CZ" dirty="0"/>
              <a:t> (</a:t>
            </a:r>
            <a:r>
              <a:rPr lang="cs-CZ" dirty="0" err="1"/>
              <a:t>dpo</a:t>
            </a:r>
            <a:r>
              <a:rPr lang="cs-CZ" dirty="0"/>
              <a:t>)</a:t>
            </a:r>
          </a:p>
        </p:txBody>
      </p:sp>
      <p:sp>
        <p:nvSpPr>
          <p:cNvPr id="7" name="Zástupný symbol pro číslo snímku 6">
            <a:extLst>
              <a:ext uri="{FF2B5EF4-FFF2-40B4-BE49-F238E27FC236}">
                <a16:creationId xmlns:a16="http://schemas.microsoft.com/office/drawing/2014/main" id="{4B59CB0E-4B9A-EFB9-E071-10AB5448CD1D}"/>
              </a:ext>
            </a:extLst>
          </p:cNvPr>
          <p:cNvSpPr>
            <a:spLocks noGrp="1"/>
          </p:cNvSpPr>
          <p:nvPr>
            <p:ph type="sldNum" sz="quarter" idx="12"/>
          </p:nvPr>
        </p:nvSpPr>
        <p:spPr/>
        <p:txBody>
          <a:bodyPr/>
          <a:lstStyle/>
          <a:p>
            <a:fld id="{8A7AA762-EA47-416E-9E23-A6910279B348}" type="slidenum">
              <a:rPr lang="cs-CZ" smtClean="0"/>
              <a:t>67</a:t>
            </a:fld>
            <a:endParaRPr lang="cs-CZ"/>
          </a:p>
        </p:txBody>
      </p:sp>
    </p:spTree>
    <p:extLst>
      <p:ext uri="{BB962C8B-B14F-4D97-AF65-F5344CB8AC3E}">
        <p14:creationId xmlns:p14="http://schemas.microsoft.com/office/powerpoint/2010/main" val="29173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ÚKOLY DPO</a:t>
            </a:r>
          </a:p>
        </p:txBody>
      </p:sp>
      <p:sp>
        <p:nvSpPr>
          <p:cNvPr id="8" name="Zástupný symbol pro obsah 2">
            <a:extLst>
              <a:ext uri="{FF2B5EF4-FFF2-40B4-BE49-F238E27FC236}">
                <a16:creationId xmlns:a16="http://schemas.microsoft.com/office/drawing/2014/main" id="{8F2DDF57-42FE-88C1-DE0C-5908096B5B6F}"/>
              </a:ext>
            </a:extLst>
          </p:cNvPr>
          <p:cNvSpPr>
            <a:spLocks noGrp="1"/>
          </p:cNvSpPr>
          <p:nvPr>
            <p:ph idx="1"/>
          </p:nvPr>
        </p:nvSpPr>
        <p:spPr>
          <a:xfrm>
            <a:off x="609600" y="1695795"/>
            <a:ext cx="10972800" cy="4660555"/>
          </a:xfrm>
        </p:spPr>
        <p:txBody>
          <a:bodyPr>
            <a:normAutofit/>
          </a:bodyPr>
          <a:lstStyle/>
          <a:p>
            <a:r>
              <a:rPr lang="cs-CZ" sz="2400" dirty="0"/>
              <a:t>Primární úkoly DPO (čl. 39 GDPR)</a:t>
            </a:r>
          </a:p>
          <a:p>
            <a:pPr lvl="1"/>
            <a:r>
              <a:rPr lang="cs-CZ" sz="2000" dirty="0"/>
              <a:t>Monitorování zpracování OÚ s cílem zajistit soulad s GDPR</a:t>
            </a:r>
          </a:p>
          <a:p>
            <a:pPr lvl="1"/>
            <a:r>
              <a:rPr lang="cs-CZ" sz="2000" dirty="0"/>
              <a:t>Zajišťování provádění práv subjektů údajů</a:t>
            </a:r>
          </a:p>
          <a:p>
            <a:pPr lvl="1"/>
            <a:r>
              <a:rPr lang="cs-CZ" sz="2000" dirty="0"/>
              <a:t>Evidenční a reportovací činnost DPO</a:t>
            </a:r>
          </a:p>
          <a:p>
            <a:pPr lvl="1"/>
            <a:r>
              <a:rPr lang="cs-CZ" sz="2000" dirty="0"/>
              <a:t>Posuzování vlivu na zpracování OÚ (DPIA, konzultace s ÚOOÚ)</a:t>
            </a:r>
          </a:p>
          <a:p>
            <a:pPr lvl="1"/>
            <a:r>
              <a:rPr lang="cs-CZ" sz="2000" dirty="0"/>
              <a:t>Ohlašování a řešení bezpečnostních incidentů</a:t>
            </a:r>
          </a:p>
          <a:p>
            <a:pPr lvl="1"/>
            <a:r>
              <a:rPr lang="cs-CZ" sz="2000" dirty="0"/>
              <a:t>Spolupráce s ÚOOÚ</a:t>
            </a:r>
          </a:p>
          <a:p>
            <a:pPr lvl="1"/>
            <a:r>
              <a:rPr lang="cs-CZ" sz="2000" dirty="0"/>
              <a:t>Konzultace a odborná vyjádření uvnitř organizace i navenek</a:t>
            </a:r>
          </a:p>
          <a:p>
            <a:pPr lvl="1"/>
            <a:r>
              <a:rPr lang="cs-CZ" sz="2000" dirty="0"/>
              <a:t>Vzdělávání a školení zaměstnanců, případně externích dodavatelů</a:t>
            </a:r>
          </a:p>
          <a:p>
            <a:pPr lvl="4"/>
            <a:endParaRPr lang="cs-CZ" sz="1400" dirty="0"/>
          </a:p>
          <a:p>
            <a:r>
              <a:rPr lang="cs-CZ" sz="2400" dirty="0"/>
              <a:t>Součástí všech úkolů pravidelný risk-</a:t>
            </a:r>
            <a:r>
              <a:rPr lang="cs-CZ" sz="2400" dirty="0" err="1"/>
              <a:t>assesment</a:t>
            </a:r>
            <a:r>
              <a:rPr lang="cs-CZ" sz="2400" dirty="0"/>
              <a:t> a vyhodnocování požadavků ochrany a zabezpečení OÚ</a:t>
            </a:r>
          </a:p>
        </p:txBody>
      </p:sp>
      <p:sp>
        <p:nvSpPr>
          <p:cNvPr id="3" name="Zástupný symbol pro datum 2">
            <a:extLst>
              <a:ext uri="{FF2B5EF4-FFF2-40B4-BE49-F238E27FC236}">
                <a16:creationId xmlns:a16="http://schemas.microsoft.com/office/drawing/2014/main" id="{0A874907-D057-32BB-768B-20202B8B381F}"/>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985F60CF-0A27-2035-B4C2-CF7D3ED7338E}"/>
              </a:ext>
            </a:extLst>
          </p:cNvPr>
          <p:cNvSpPr>
            <a:spLocks noGrp="1"/>
          </p:cNvSpPr>
          <p:nvPr>
            <p:ph type="ftr" sz="quarter" idx="11"/>
          </p:nvPr>
        </p:nvSpPr>
        <p:spPr/>
        <p:txBody>
          <a:bodyPr/>
          <a:lstStyle/>
          <a:p>
            <a:r>
              <a:rPr lang="en-US"/>
              <a:t>Česká advokátní komora | Jindřich Kalíšek</a:t>
            </a:r>
            <a:endParaRPr lang="en-US" dirty="0"/>
          </a:p>
        </p:txBody>
      </p:sp>
      <p:sp>
        <p:nvSpPr>
          <p:cNvPr id="6" name="Zástupný symbol pro číslo snímku 5">
            <a:extLst>
              <a:ext uri="{FF2B5EF4-FFF2-40B4-BE49-F238E27FC236}">
                <a16:creationId xmlns:a16="http://schemas.microsoft.com/office/drawing/2014/main" id="{F268A04D-CA82-B4F7-A6CE-7824EF263055}"/>
              </a:ext>
            </a:extLst>
          </p:cNvPr>
          <p:cNvSpPr>
            <a:spLocks noGrp="1"/>
          </p:cNvSpPr>
          <p:nvPr>
            <p:ph type="sldNum" sz="quarter" idx="12"/>
          </p:nvPr>
        </p:nvSpPr>
        <p:spPr/>
        <p:txBody>
          <a:bodyPr/>
          <a:lstStyle/>
          <a:p>
            <a:fld id="{D5A1E99C-6E4B-9045-9BEE-F9DFBF55137C}" type="slidenum">
              <a:rPr lang="en-US" smtClean="0"/>
              <a:t>68</a:t>
            </a:fld>
            <a:endParaRPr lang="en-US"/>
          </a:p>
        </p:txBody>
      </p:sp>
    </p:spTree>
    <p:extLst>
      <p:ext uri="{BB962C8B-B14F-4D97-AF65-F5344CB8AC3E}">
        <p14:creationId xmlns:p14="http://schemas.microsoft.com/office/powerpoint/2010/main" val="25856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5827-2A30-7D0F-403C-8D662BF60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462B7-56E3-2A54-369F-35C22A26C3D8}"/>
              </a:ext>
            </a:extLst>
          </p:cNvPr>
          <p:cNvSpPr>
            <a:spLocks noGrp="1"/>
          </p:cNvSpPr>
          <p:nvPr>
            <p:ph type="title"/>
          </p:nvPr>
        </p:nvSpPr>
        <p:spPr/>
        <p:txBody>
          <a:bodyPr/>
          <a:lstStyle/>
          <a:p>
            <a:r>
              <a:rPr lang="cs-CZ" dirty="0"/>
              <a:t>SMLOUVY O ZPRACOVÁNÍ OÚ</a:t>
            </a:r>
          </a:p>
        </p:txBody>
      </p:sp>
      <p:sp>
        <p:nvSpPr>
          <p:cNvPr id="8" name="Zástupný symbol pro obsah 2">
            <a:extLst>
              <a:ext uri="{FF2B5EF4-FFF2-40B4-BE49-F238E27FC236}">
                <a16:creationId xmlns:a16="http://schemas.microsoft.com/office/drawing/2014/main" id="{D82DB39B-5EDE-3557-9149-9E36EF5E88D1}"/>
              </a:ext>
            </a:extLst>
          </p:cNvPr>
          <p:cNvSpPr>
            <a:spLocks noGrp="1"/>
          </p:cNvSpPr>
          <p:nvPr>
            <p:ph idx="1"/>
          </p:nvPr>
        </p:nvSpPr>
        <p:spPr>
          <a:xfrm>
            <a:off x="609600" y="1695795"/>
            <a:ext cx="10972800" cy="4660555"/>
          </a:xfrm>
        </p:spPr>
        <p:txBody>
          <a:bodyPr>
            <a:normAutofit fontScale="77500" lnSpcReduction="20000"/>
          </a:bodyPr>
          <a:lstStyle/>
          <a:p>
            <a:r>
              <a:rPr lang="cs-CZ" sz="2400" dirty="0"/>
              <a:t>Smlouva o zpracování osobních údajů</a:t>
            </a:r>
          </a:p>
          <a:p>
            <a:pPr lvl="1"/>
            <a:r>
              <a:rPr lang="cs-CZ" sz="2200" dirty="0"/>
              <a:t>Čl. 28 GDPR </a:t>
            </a:r>
            <a:r>
              <a:rPr lang="cs-CZ" sz="2200" dirty="0">
                <a:sym typeface="Wingdings" panose="05000000000000000000" pitchFamily="2" charset="2"/>
              </a:rPr>
              <a:t></a:t>
            </a:r>
            <a:r>
              <a:rPr lang="cs-CZ" sz="2200" dirty="0"/>
              <a:t> minimální obsah v odst. 3</a:t>
            </a:r>
          </a:p>
          <a:p>
            <a:pPr lvl="1"/>
            <a:r>
              <a:rPr lang="cs-CZ" sz="2200" dirty="0"/>
              <a:t>Smlouva mezi správcem a zpracovatelem</a:t>
            </a:r>
          </a:p>
          <a:p>
            <a:pPr lvl="4"/>
            <a:endParaRPr lang="cs-CZ" sz="1600" dirty="0"/>
          </a:p>
          <a:p>
            <a:r>
              <a:rPr lang="cs-CZ" sz="2400" dirty="0"/>
              <a:t>Smlouva o společné správě osobních údajů</a:t>
            </a:r>
          </a:p>
          <a:p>
            <a:pPr lvl="1"/>
            <a:r>
              <a:rPr lang="cs-CZ" sz="2200" dirty="0"/>
              <a:t>Čl. 26 GDPR</a:t>
            </a:r>
          </a:p>
          <a:p>
            <a:pPr lvl="1"/>
            <a:r>
              <a:rPr lang="cs-CZ" sz="2200" dirty="0"/>
              <a:t>Smlouva o rozdělení kompetencí a odpovědností mezi správci, </a:t>
            </a:r>
            <a:br>
              <a:rPr lang="cs-CZ" sz="2200" dirty="0"/>
            </a:br>
            <a:r>
              <a:rPr lang="cs-CZ" sz="2200" dirty="0"/>
              <a:t>kteří vykonávají společnou správu osobních údajů</a:t>
            </a:r>
          </a:p>
          <a:p>
            <a:pPr lvl="4"/>
            <a:endParaRPr lang="cs-CZ" sz="1600" dirty="0"/>
          </a:p>
          <a:p>
            <a:r>
              <a:rPr lang="cs-CZ" sz="2400" dirty="0"/>
              <a:t>Smlouva o nakládání s osobními údaji / o předávání osobních údajů</a:t>
            </a:r>
          </a:p>
          <a:p>
            <a:pPr lvl="1"/>
            <a:r>
              <a:rPr lang="cs-CZ" sz="2200" dirty="0"/>
              <a:t>Není v GDPR zakotvena</a:t>
            </a:r>
          </a:p>
          <a:p>
            <a:pPr lvl="1"/>
            <a:r>
              <a:rPr lang="cs-CZ" sz="2200" dirty="0"/>
              <a:t>Mezi samostatnými správci, kteří však nevykonávají společnou správu</a:t>
            </a:r>
          </a:p>
          <a:p>
            <a:pPr lvl="1"/>
            <a:r>
              <a:rPr lang="cs-CZ" sz="2200" dirty="0"/>
              <a:t>Vymezuje odpovědnost při nakládání s osobními údaji </a:t>
            </a:r>
          </a:p>
          <a:p>
            <a:pPr marL="1828800" lvl="4" indent="0">
              <a:buNone/>
            </a:pPr>
            <a:r>
              <a:rPr lang="cs-CZ" sz="1600" dirty="0"/>
              <a:t>	</a:t>
            </a:r>
          </a:p>
          <a:p>
            <a:r>
              <a:rPr lang="cs-CZ" sz="2400" dirty="0"/>
              <a:t>Postavení správce / zpracovatel</a:t>
            </a:r>
          </a:p>
          <a:p>
            <a:pPr lvl="1"/>
            <a:r>
              <a:rPr lang="cs-CZ" sz="2200" dirty="0"/>
              <a:t>Správce sám nebo společně s jinými určuje účely a prostředky zpracování OÚ a uděluje pokyny zpracovateli</a:t>
            </a:r>
          </a:p>
          <a:p>
            <a:pPr lvl="1"/>
            <a:r>
              <a:rPr lang="cs-CZ" sz="2200" dirty="0"/>
              <a:t>Zpracovatel zpracovává OÚ pro správce  na základě pokynů správce</a:t>
            </a:r>
          </a:p>
        </p:txBody>
      </p:sp>
      <p:sp>
        <p:nvSpPr>
          <p:cNvPr id="3" name="Zástupný symbol pro datum 2">
            <a:extLst>
              <a:ext uri="{FF2B5EF4-FFF2-40B4-BE49-F238E27FC236}">
                <a16:creationId xmlns:a16="http://schemas.microsoft.com/office/drawing/2014/main" id="{59A672D2-F0F6-3D98-1BED-260470831218}"/>
              </a:ext>
            </a:extLst>
          </p:cNvPr>
          <p:cNvSpPr>
            <a:spLocks noGrp="1"/>
          </p:cNvSpPr>
          <p:nvPr>
            <p:ph type="dt" sz="half" idx="10"/>
          </p:nvPr>
        </p:nvSpPr>
        <p:spPr/>
        <p:txBody>
          <a:bodyPr/>
          <a:lstStyle/>
          <a:p>
            <a:r>
              <a:rPr lang="cs-CZ"/>
              <a:t>24. 3. 2026</a:t>
            </a:r>
            <a:endParaRPr lang="en-US" dirty="0"/>
          </a:p>
        </p:txBody>
      </p:sp>
      <p:sp>
        <p:nvSpPr>
          <p:cNvPr id="5" name="Zástupný symbol pro zápatí 4">
            <a:extLst>
              <a:ext uri="{FF2B5EF4-FFF2-40B4-BE49-F238E27FC236}">
                <a16:creationId xmlns:a16="http://schemas.microsoft.com/office/drawing/2014/main" id="{54069D4A-5E8C-0E7D-D0E8-8BB60EBB4E3F}"/>
              </a:ext>
            </a:extLst>
          </p:cNvPr>
          <p:cNvSpPr>
            <a:spLocks noGrp="1"/>
          </p:cNvSpPr>
          <p:nvPr>
            <p:ph type="ftr" sz="quarter" idx="11"/>
          </p:nvPr>
        </p:nvSpPr>
        <p:spPr/>
        <p:txBody>
          <a:bodyPr/>
          <a:lstStyle/>
          <a:p>
            <a:r>
              <a:rPr lang="en-US"/>
              <a:t>Česká advokátní komora | Jindřich Kalíšek</a:t>
            </a:r>
            <a:endParaRPr lang="en-US" dirty="0"/>
          </a:p>
        </p:txBody>
      </p:sp>
      <p:sp>
        <p:nvSpPr>
          <p:cNvPr id="6" name="Zástupný symbol pro číslo snímku 5">
            <a:extLst>
              <a:ext uri="{FF2B5EF4-FFF2-40B4-BE49-F238E27FC236}">
                <a16:creationId xmlns:a16="http://schemas.microsoft.com/office/drawing/2014/main" id="{3D61791B-0FB2-B19D-DDD6-EA1BD93597F2}"/>
              </a:ext>
            </a:extLst>
          </p:cNvPr>
          <p:cNvSpPr>
            <a:spLocks noGrp="1"/>
          </p:cNvSpPr>
          <p:nvPr>
            <p:ph type="sldNum" sz="quarter" idx="12"/>
          </p:nvPr>
        </p:nvSpPr>
        <p:spPr/>
        <p:txBody>
          <a:bodyPr/>
          <a:lstStyle/>
          <a:p>
            <a:fld id="{D5A1E99C-6E4B-9045-9BEE-F9DFBF55137C}" type="slidenum">
              <a:rPr lang="en-US" smtClean="0"/>
              <a:t>69</a:t>
            </a:fld>
            <a:endParaRPr lang="en-US"/>
          </a:p>
        </p:txBody>
      </p:sp>
      <p:grpSp>
        <p:nvGrpSpPr>
          <p:cNvPr id="4" name="Skupina 3">
            <a:extLst>
              <a:ext uri="{FF2B5EF4-FFF2-40B4-BE49-F238E27FC236}">
                <a16:creationId xmlns:a16="http://schemas.microsoft.com/office/drawing/2014/main" id="{0A73A80C-35A0-0111-A47B-9FB60B1F726F}"/>
              </a:ext>
            </a:extLst>
          </p:cNvPr>
          <p:cNvGrpSpPr/>
          <p:nvPr/>
        </p:nvGrpSpPr>
        <p:grpSpPr>
          <a:xfrm>
            <a:off x="8831455" y="1465559"/>
            <a:ext cx="2758083" cy="3227076"/>
            <a:chOff x="7292387" y="1563644"/>
            <a:chExt cx="1335683" cy="2693341"/>
          </a:xfrm>
        </p:grpSpPr>
        <p:sp>
          <p:nvSpPr>
            <p:cNvPr id="7" name="TextovéPole 6">
              <a:extLst>
                <a:ext uri="{FF2B5EF4-FFF2-40B4-BE49-F238E27FC236}">
                  <a16:creationId xmlns:a16="http://schemas.microsoft.com/office/drawing/2014/main" id="{93EBEF90-5BB5-E675-3208-2190BA1ACC31}"/>
                </a:ext>
              </a:extLst>
            </p:cNvPr>
            <p:cNvSpPr txBox="1"/>
            <p:nvPr/>
          </p:nvSpPr>
          <p:spPr>
            <a:xfrm>
              <a:off x="7345618" y="1630706"/>
              <a:ext cx="479061" cy="293083"/>
            </a:xfrm>
            <a:prstGeom prst="rect">
              <a:avLst/>
            </a:prstGeom>
            <a:solidFill>
              <a:schemeClr val="accent1"/>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solidFill>
                    <a:schemeClr val="bg1"/>
                  </a:solidFill>
                  <a:latin typeface="Aptos SemiBold" panose="020B0004020202020204" pitchFamily="34" charset="0"/>
                </a:rPr>
                <a:t>S</a:t>
              </a:r>
            </a:p>
          </p:txBody>
        </p:sp>
        <p:sp>
          <p:nvSpPr>
            <p:cNvPr id="9" name="TextovéPole 8">
              <a:extLst>
                <a:ext uri="{FF2B5EF4-FFF2-40B4-BE49-F238E27FC236}">
                  <a16:creationId xmlns:a16="http://schemas.microsoft.com/office/drawing/2014/main" id="{DBCF6D61-9628-FA77-4270-FF8B1A06BF14}"/>
                </a:ext>
              </a:extLst>
            </p:cNvPr>
            <p:cNvSpPr txBox="1"/>
            <p:nvPr/>
          </p:nvSpPr>
          <p:spPr>
            <a:xfrm>
              <a:off x="8102232" y="2166800"/>
              <a:ext cx="479061" cy="293083"/>
            </a:xfrm>
            <a:prstGeom prst="rect">
              <a:avLst/>
            </a:prstGeom>
            <a:solidFill>
              <a:schemeClr val="accent2"/>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latin typeface="Aptos SemiBold" panose="020B0004020202020204" pitchFamily="34" charset="0"/>
                </a:rPr>
                <a:t>Z</a:t>
              </a:r>
            </a:p>
          </p:txBody>
        </p:sp>
        <p:cxnSp>
          <p:nvCxnSpPr>
            <p:cNvPr id="10" name="Přímá spojnice se šipkou 9">
              <a:extLst>
                <a:ext uri="{FF2B5EF4-FFF2-40B4-BE49-F238E27FC236}">
                  <a16:creationId xmlns:a16="http://schemas.microsoft.com/office/drawing/2014/main" id="{404E97FD-F5C9-4C6B-A98A-E477815F94DA}"/>
                </a:ext>
              </a:extLst>
            </p:cNvPr>
            <p:cNvCxnSpPr/>
            <p:nvPr/>
          </p:nvCxnSpPr>
          <p:spPr>
            <a:xfrm>
              <a:off x="7828477" y="1933152"/>
              <a:ext cx="277554" cy="209394"/>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11" name="TextovéPole 10">
              <a:extLst>
                <a:ext uri="{FF2B5EF4-FFF2-40B4-BE49-F238E27FC236}">
                  <a16:creationId xmlns:a16="http://schemas.microsoft.com/office/drawing/2014/main" id="{C33C2226-F81F-2390-DD2A-71A59261BD30}"/>
                </a:ext>
              </a:extLst>
            </p:cNvPr>
            <p:cNvSpPr txBox="1"/>
            <p:nvPr/>
          </p:nvSpPr>
          <p:spPr>
            <a:xfrm>
              <a:off x="7345618" y="2796560"/>
              <a:ext cx="479061" cy="293083"/>
            </a:xfrm>
            <a:prstGeom prst="rect">
              <a:avLst/>
            </a:prstGeom>
            <a:solidFill>
              <a:schemeClr val="accent1"/>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solidFill>
                    <a:schemeClr val="bg1"/>
                  </a:solidFill>
                  <a:latin typeface="Aptos SemiBold" panose="020B0004020202020204" pitchFamily="34" charset="0"/>
                </a:rPr>
                <a:t>S</a:t>
              </a:r>
            </a:p>
          </p:txBody>
        </p:sp>
        <p:sp>
          <p:nvSpPr>
            <p:cNvPr id="12" name="TextovéPole 11">
              <a:extLst>
                <a:ext uri="{FF2B5EF4-FFF2-40B4-BE49-F238E27FC236}">
                  <a16:creationId xmlns:a16="http://schemas.microsoft.com/office/drawing/2014/main" id="{2AC06D8D-0798-31E6-0A14-E5EDCE09CA8D}"/>
                </a:ext>
              </a:extLst>
            </p:cNvPr>
            <p:cNvSpPr txBox="1"/>
            <p:nvPr/>
          </p:nvSpPr>
          <p:spPr>
            <a:xfrm>
              <a:off x="8102232" y="2796560"/>
              <a:ext cx="479061" cy="293083"/>
            </a:xfrm>
            <a:prstGeom prst="rect">
              <a:avLst/>
            </a:prstGeom>
            <a:solidFill>
              <a:schemeClr val="accent1"/>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solidFill>
                    <a:schemeClr val="bg1"/>
                  </a:solidFill>
                  <a:latin typeface="Aptos SemiBold" panose="020B0004020202020204" pitchFamily="34" charset="0"/>
                </a:rPr>
                <a:t>S</a:t>
              </a:r>
            </a:p>
          </p:txBody>
        </p:sp>
        <p:cxnSp>
          <p:nvCxnSpPr>
            <p:cNvPr id="13" name="Přímá spojnice se šipkou 12">
              <a:extLst>
                <a:ext uri="{FF2B5EF4-FFF2-40B4-BE49-F238E27FC236}">
                  <a16:creationId xmlns:a16="http://schemas.microsoft.com/office/drawing/2014/main" id="{EEA7A485-2B12-5DBA-D419-11AE1F604A62}"/>
                </a:ext>
              </a:extLst>
            </p:cNvPr>
            <p:cNvCxnSpPr>
              <a:stCxn id="11" idx="3"/>
              <a:endCxn id="12" idx="1"/>
            </p:cNvCxnSpPr>
            <p:nvPr/>
          </p:nvCxnSpPr>
          <p:spPr>
            <a:xfrm>
              <a:off x="7824679" y="2943103"/>
              <a:ext cx="277553" cy="0"/>
            </a:xfrm>
            <a:prstGeom prst="straightConnector1">
              <a:avLst/>
            </a:prstGeom>
            <a:ln w="38100">
              <a:headEnd type="triangle" w="med" len="med"/>
              <a:tailEnd type="triangle" w="med" len="med"/>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14" name="TextovéPole 13">
              <a:extLst>
                <a:ext uri="{FF2B5EF4-FFF2-40B4-BE49-F238E27FC236}">
                  <a16:creationId xmlns:a16="http://schemas.microsoft.com/office/drawing/2014/main" id="{B0164208-2345-088A-008F-38D4AE3AA7F4}"/>
                </a:ext>
              </a:extLst>
            </p:cNvPr>
            <p:cNvSpPr txBox="1"/>
            <p:nvPr/>
          </p:nvSpPr>
          <p:spPr>
            <a:xfrm>
              <a:off x="7345618" y="3876395"/>
              <a:ext cx="479061" cy="293083"/>
            </a:xfrm>
            <a:prstGeom prst="rect">
              <a:avLst/>
            </a:prstGeom>
            <a:solidFill>
              <a:schemeClr val="accent1"/>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solidFill>
                    <a:schemeClr val="bg1"/>
                  </a:solidFill>
                  <a:latin typeface="Aptos SemiBold" panose="020B0004020202020204" pitchFamily="34" charset="0"/>
                </a:rPr>
                <a:t>S</a:t>
              </a:r>
            </a:p>
          </p:txBody>
        </p:sp>
        <p:sp>
          <p:nvSpPr>
            <p:cNvPr id="15" name="TextovéPole 14">
              <a:extLst>
                <a:ext uri="{FF2B5EF4-FFF2-40B4-BE49-F238E27FC236}">
                  <a16:creationId xmlns:a16="http://schemas.microsoft.com/office/drawing/2014/main" id="{BEFFBC5B-B582-EC54-7F5D-2FDE0F5E23AC}"/>
                </a:ext>
              </a:extLst>
            </p:cNvPr>
            <p:cNvSpPr txBox="1"/>
            <p:nvPr/>
          </p:nvSpPr>
          <p:spPr>
            <a:xfrm>
              <a:off x="8102232" y="3876395"/>
              <a:ext cx="479061" cy="293083"/>
            </a:xfrm>
            <a:prstGeom prst="rect">
              <a:avLst/>
            </a:prstGeom>
            <a:solidFill>
              <a:schemeClr val="accent1"/>
            </a:solidFill>
            <a:effectLst>
              <a:outerShdw blurRad="50800" dist="38100" dir="2700000" algn="tl" rotWithShape="0">
                <a:prstClr val="black">
                  <a:alpha val="40000"/>
                </a:prstClr>
              </a:outerShdw>
            </a:effectLst>
          </p:spPr>
          <p:txBody>
            <a:bodyPr wrap="square" lIns="0" tIns="33231" rIns="0" bIns="33231" rtlCol="0" anchor="ctr">
              <a:spAutoFit/>
            </a:bodyPr>
            <a:lstStyle/>
            <a:p>
              <a:pPr algn="ctr">
                <a:spcBef>
                  <a:spcPts val="923"/>
                </a:spcBef>
              </a:pPr>
              <a:r>
                <a:rPr lang="cs-CZ" sz="1846" dirty="0">
                  <a:solidFill>
                    <a:schemeClr val="bg1"/>
                  </a:solidFill>
                  <a:latin typeface="Aptos SemiBold" panose="020B0004020202020204" pitchFamily="34" charset="0"/>
                </a:rPr>
                <a:t>S</a:t>
              </a:r>
            </a:p>
          </p:txBody>
        </p:sp>
        <p:cxnSp>
          <p:nvCxnSpPr>
            <p:cNvPr id="16" name="Přímá spojnice se šipkou 15">
              <a:extLst>
                <a:ext uri="{FF2B5EF4-FFF2-40B4-BE49-F238E27FC236}">
                  <a16:creationId xmlns:a16="http://schemas.microsoft.com/office/drawing/2014/main" id="{58984FA2-603F-9AD9-06FD-56211C143A85}"/>
                </a:ext>
              </a:extLst>
            </p:cNvPr>
            <p:cNvCxnSpPr/>
            <p:nvPr/>
          </p:nvCxnSpPr>
          <p:spPr>
            <a:xfrm>
              <a:off x="7824678" y="3970120"/>
              <a:ext cx="277553"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cxnSp>
          <p:nvCxnSpPr>
            <p:cNvPr id="17" name="Přímá spojnice se šipkou 16">
              <a:extLst>
                <a:ext uri="{FF2B5EF4-FFF2-40B4-BE49-F238E27FC236}">
                  <a16:creationId xmlns:a16="http://schemas.microsoft.com/office/drawing/2014/main" id="{3AED59E1-2664-CED1-D3D3-D96B8FBBB026}"/>
                </a:ext>
              </a:extLst>
            </p:cNvPr>
            <p:cNvCxnSpPr/>
            <p:nvPr/>
          </p:nvCxnSpPr>
          <p:spPr>
            <a:xfrm>
              <a:off x="7820873" y="4071281"/>
              <a:ext cx="277553" cy="0"/>
            </a:xfrm>
            <a:prstGeom prst="straightConnector1">
              <a:avLst/>
            </a:prstGeom>
            <a:ln w="38100">
              <a:headEnd type="triangle" w="med" len="med"/>
              <a:tailEnd type="none" w="med" len="med"/>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cxnSp>
        <p:sp>
          <p:nvSpPr>
            <p:cNvPr id="18" name="Obdélník 17">
              <a:extLst>
                <a:ext uri="{FF2B5EF4-FFF2-40B4-BE49-F238E27FC236}">
                  <a16:creationId xmlns:a16="http://schemas.microsoft.com/office/drawing/2014/main" id="{16F27499-8A28-8A16-6988-C87ACA474FD6}"/>
                </a:ext>
              </a:extLst>
            </p:cNvPr>
            <p:cNvSpPr/>
            <p:nvPr/>
          </p:nvSpPr>
          <p:spPr>
            <a:xfrm>
              <a:off x="7292387" y="1563644"/>
              <a:ext cx="1329231" cy="963692"/>
            </a:xfrm>
            <a:prstGeom prst="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62" dirty="0">
                <a:latin typeface="Conthrax Sb" panose="020B0707020201080204" pitchFamily="34" charset="0"/>
              </a:endParaRPr>
            </a:p>
          </p:txBody>
        </p:sp>
        <p:sp>
          <p:nvSpPr>
            <p:cNvPr id="19" name="Obdélník 18">
              <a:extLst>
                <a:ext uri="{FF2B5EF4-FFF2-40B4-BE49-F238E27FC236}">
                  <a16:creationId xmlns:a16="http://schemas.microsoft.com/office/drawing/2014/main" id="{C271596F-A4C5-7152-A923-C8F61EF480E6}"/>
                </a:ext>
              </a:extLst>
            </p:cNvPr>
            <p:cNvSpPr/>
            <p:nvPr/>
          </p:nvSpPr>
          <p:spPr>
            <a:xfrm>
              <a:off x="7298839" y="2718157"/>
              <a:ext cx="1329231" cy="463909"/>
            </a:xfrm>
            <a:prstGeom prst="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62" dirty="0">
                <a:latin typeface="Conthrax Sb" panose="020B0707020201080204" pitchFamily="34" charset="0"/>
              </a:endParaRPr>
            </a:p>
          </p:txBody>
        </p:sp>
        <p:sp>
          <p:nvSpPr>
            <p:cNvPr id="20" name="Obdélník 19">
              <a:extLst>
                <a:ext uri="{FF2B5EF4-FFF2-40B4-BE49-F238E27FC236}">
                  <a16:creationId xmlns:a16="http://schemas.microsoft.com/office/drawing/2014/main" id="{5FD1E6C0-1093-D5A2-A3DF-5ACB25EB4D44}"/>
                </a:ext>
              </a:extLst>
            </p:cNvPr>
            <p:cNvSpPr/>
            <p:nvPr/>
          </p:nvSpPr>
          <p:spPr>
            <a:xfrm>
              <a:off x="7292388" y="3793076"/>
              <a:ext cx="615937" cy="463909"/>
            </a:xfrm>
            <a:prstGeom prst="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62" dirty="0">
                <a:latin typeface="Conthrax Sb" panose="020B0707020201080204" pitchFamily="34" charset="0"/>
              </a:endParaRPr>
            </a:p>
          </p:txBody>
        </p:sp>
        <p:sp>
          <p:nvSpPr>
            <p:cNvPr id="21" name="Obdélník 20">
              <a:extLst>
                <a:ext uri="{FF2B5EF4-FFF2-40B4-BE49-F238E27FC236}">
                  <a16:creationId xmlns:a16="http://schemas.microsoft.com/office/drawing/2014/main" id="{9D5B62E6-86BF-2D34-0455-6B2B411EBA60}"/>
                </a:ext>
              </a:extLst>
            </p:cNvPr>
            <p:cNvSpPr/>
            <p:nvPr/>
          </p:nvSpPr>
          <p:spPr>
            <a:xfrm>
              <a:off x="8005681" y="3793076"/>
              <a:ext cx="615937" cy="463909"/>
            </a:xfrm>
            <a:prstGeom prst="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62" dirty="0">
                <a:latin typeface="Conthrax Sb" panose="020B0707020201080204" pitchFamily="34" charset="0"/>
              </a:endParaRPr>
            </a:p>
          </p:txBody>
        </p:sp>
      </p:grpSp>
    </p:spTree>
    <p:extLst>
      <p:ext uri="{BB962C8B-B14F-4D97-AF65-F5344CB8AC3E}">
        <p14:creationId xmlns:p14="http://schemas.microsoft.com/office/powerpoint/2010/main" val="91055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F303-5079-9B4F-7BEB-18EE09746110}"/>
            </a:ext>
          </a:extLst>
        </p:cNvPr>
        <p:cNvGrpSpPr/>
        <p:nvPr/>
      </p:nvGrpSpPr>
      <p:grpSpPr>
        <a:xfrm>
          <a:off x="0" y="0"/>
          <a:ext cx="0" cy="0"/>
          <a:chOff x="0" y="0"/>
          <a:chExt cx="0" cy="0"/>
        </a:xfrm>
      </p:grpSpPr>
      <p:pic>
        <p:nvPicPr>
          <p:cNvPr id="11" name="Grafický objekt 10" descr="Odznak, křížek obrys">
            <a:extLst>
              <a:ext uri="{FF2B5EF4-FFF2-40B4-BE49-F238E27FC236}">
                <a16:creationId xmlns:a16="http://schemas.microsoft.com/office/drawing/2014/main" id="{8B3AF292-CDBE-2B02-91B8-A2BA70008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22974">
            <a:off x="8109687" y="2341290"/>
            <a:ext cx="2700000" cy="2700000"/>
          </a:xfrm>
          <a:prstGeom prst="rect">
            <a:avLst/>
          </a:prstGeom>
        </p:spPr>
      </p:pic>
      <p:sp>
        <p:nvSpPr>
          <p:cNvPr id="2" name="Zástupný obsah 1">
            <a:extLst>
              <a:ext uri="{FF2B5EF4-FFF2-40B4-BE49-F238E27FC236}">
                <a16:creationId xmlns:a16="http://schemas.microsoft.com/office/drawing/2014/main" id="{A61C7D52-BE52-54DE-54D6-A4DE69D71E2E}"/>
              </a:ext>
            </a:extLst>
          </p:cNvPr>
          <p:cNvSpPr>
            <a:spLocks noGrp="1"/>
          </p:cNvSpPr>
          <p:nvPr>
            <p:ph idx="1"/>
          </p:nvPr>
        </p:nvSpPr>
        <p:spPr>
          <a:xfrm>
            <a:off x="609600" y="1695795"/>
            <a:ext cx="6803571" cy="4670181"/>
          </a:xfrm>
        </p:spPr>
        <p:txBody>
          <a:bodyPr numCol="1">
            <a:normAutofit fontScale="92500" lnSpcReduction="10000"/>
          </a:bodyPr>
          <a:lstStyle/>
          <a:p>
            <a:r>
              <a:rPr lang="cs-CZ" dirty="0"/>
              <a:t>Soft </a:t>
            </a:r>
            <a:r>
              <a:rPr lang="cs-CZ" dirty="0" err="1"/>
              <a:t>law</a:t>
            </a:r>
            <a:endParaRPr lang="cs-CZ" dirty="0"/>
          </a:p>
          <a:p>
            <a:pPr lvl="1"/>
            <a:r>
              <a:rPr lang="cs-CZ" dirty="0"/>
              <a:t>Není primárně závazné, přímo vynutitelné výkonnou </a:t>
            </a:r>
            <a:br>
              <a:rPr lang="cs-CZ" dirty="0"/>
            </a:br>
            <a:r>
              <a:rPr lang="cs-CZ" dirty="0"/>
              <a:t>a soudní mocí </a:t>
            </a:r>
            <a:r>
              <a:rPr lang="cs-CZ" dirty="0">
                <a:solidFill>
                  <a:srgbClr val="1EA0DA"/>
                </a:solidFill>
                <a:sym typeface="Wingdings" panose="05000000000000000000" pitchFamily="2" charset="2"/>
              </a:rPr>
              <a:t> </a:t>
            </a:r>
            <a:r>
              <a:rPr lang="cs-CZ" dirty="0">
                <a:solidFill>
                  <a:srgbClr val="1EA0DA"/>
                </a:solidFill>
              </a:rPr>
              <a:t>ovlivňuje však chování adresátů</a:t>
            </a:r>
          </a:p>
          <a:p>
            <a:pPr lvl="2"/>
            <a:r>
              <a:rPr lang="cs-CZ" dirty="0"/>
              <a:t>Zásada legitimního očekávání (SDEU C-189/02 P, </a:t>
            </a:r>
            <a:r>
              <a:rPr lang="cs-CZ" dirty="0" err="1"/>
              <a:t>Dansk</a:t>
            </a:r>
            <a:r>
              <a:rPr lang="cs-CZ" dirty="0"/>
              <a:t> </a:t>
            </a:r>
            <a:r>
              <a:rPr lang="cs-CZ" dirty="0" err="1"/>
              <a:t>Rørindustri</a:t>
            </a:r>
            <a:r>
              <a:rPr lang="cs-CZ" dirty="0"/>
              <a:t> A/S)</a:t>
            </a:r>
          </a:p>
          <a:p>
            <a:pPr lvl="1"/>
            <a:r>
              <a:rPr lang="cs-CZ" dirty="0"/>
              <a:t>Vydávané orgány veřejné správy i soukromoprávními subjekty </a:t>
            </a:r>
            <a:r>
              <a:rPr lang="cs-CZ" dirty="0">
                <a:solidFill>
                  <a:srgbClr val="1EA0DA"/>
                </a:solidFill>
                <a:sym typeface="Wingdings" panose="05000000000000000000" pitchFamily="2" charset="2"/>
              </a:rPr>
              <a:t> s</a:t>
            </a:r>
            <a:r>
              <a:rPr lang="cs-CZ" dirty="0">
                <a:solidFill>
                  <a:srgbClr val="1EA0DA"/>
                </a:solidFill>
              </a:rPr>
              <a:t>pontánní (samo)regulace</a:t>
            </a:r>
          </a:p>
          <a:p>
            <a:pPr lvl="4"/>
            <a:endParaRPr lang="cs-CZ" dirty="0"/>
          </a:p>
          <a:p>
            <a:r>
              <a:rPr lang="cs-CZ" dirty="0"/>
              <a:t>Příklady</a:t>
            </a:r>
          </a:p>
          <a:p>
            <a:pPr lvl="1"/>
            <a:r>
              <a:rPr lang="cs-CZ" dirty="0"/>
              <a:t>Doporučení a deklarace mezinárodních organizací</a:t>
            </a:r>
          </a:p>
          <a:p>
            <a:pPr lvl="1"/>
            <a:r>
              <a:rPr lang="cs-CZ" dirty="0"/>
              <a:t>Doporučení a pokyny orgánů EU a vnitrostátních orgánů</a:t>
            </a:r>
          </a:p>
          <a:p>
            <a:pPr lvl="1"/>
            <a:r>
              <a:rPr lang="cs-CZ" dirty="0"/>
              <a:t>Výkladová stanoviska orgánů, profesních organizací apod.</a:t>
            </a:r>
          </a:p>
          <a:p>
            <a:pPr lvl="1"/>
            <a:r>
              <a:rPr lang="cs-CZ" dirty="0"/>
              <a:t>Samoregulační kodexy</a:t>
            </a:r>
          </a:p>
          <a:p>
            <a:pPr lvl="1"/>
            <a:r>
              <a:rPr lang="cs-CZ" dirty="0"/>
              <a:t>Technické normy vč. ISO norem</a:t>
            </a:r>
          </a:p>
        </p:txBody>
      </p:sp>
      <p:sp>
        <p:nvSpPr>
          <p:cNvPr id="3" name="Zástupný symbol pro datum 2">
            <a:extLst>
              <a:ext uri="{FF2B5EF4-FFF2-40B4-BE49-F238E27FC236}">
                <a16:creationId xmlns:a16="http://schemas.microsoft.com/office/drawing/2014/main" id="{1A162617-6124-0817-8D1C-067B4C2B7DF9}"/>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2066A943-CDB5-F662-B256-7AAB8EB8C243}"/>
              </a:ext>
            </a:extLst>
          </p:cNvPr>
          <p:cNvSpPr>
            <a:spLocks noGrp="1"/>
          </p:cNvSpPr>
          <p:nvPr>
            <p:ph type="title"/>
          </p:nvPr>
        </p:nvSpPr>
        <p:spPr/>
        <p:txBody>
          <a:bodyPr>
            <a:noAutofit/>
          </a:bodyPr>
          <a:lstStyle/>
          <a:p>
            <a:r>
              <a:rPr lang="cs-CZ" dirty="0"/>
              <a:t>SOFT WITH LAW? TRY SOFT LAW!</a:t>
            </a:r>
          </a:p>
        </p:txBody>
      </p:sp>
      <p:sp>
        <p:nvSpPr>
          <p:cNvPr id="4" name="Zástupný symbol pro zápatí 3">
            <a:extLst>
              <a:ext uri="{FF2B5EF4-FFF2-40B4-BE49-F238E27FC236}">
                <a16:creationId xmlns:a16="http://schemas.microsoft.com/office/drawing/2014/main" id="{B3A1CB7F-41C6-9E9A-CEF0-A202535ECF13}"/>
              </a:ext>
            </a:extLst>
          </p:cNvPr>
          <p:cNvSpPr>
            <a:spLocks noGrp="1"/>
          </p:cNvSpPr>
          <p:nvPr>
            <p:ph type="ftr" sz="quarter" idx="11"/>
          </p:nvPr>
        </p:nvSpPr>
        <p:spPr/>
        <p:txBody>
          <a:bodyPr/>
          <a:lstStyle/>
          <a:p>
            <a:r>
              <a:rPr lang="en-US"/>
              <a:t>Česká advokátní komora | Jindřich Kalíšek</a:t>
            </a:r>
            <a:endParaRPr lang="cs-CZ"/>
          </a:p>
        </p:txBody>
      </p:sp>
      <p:pic>
        <p:nvPicPr>
          <p:cNvPr id="10" name="Grafický objekt 9" descr="Odznak, křížek obrys">
            <a:extLst>
              <a:ext uri="{FF2B5EF4-FFF2-40B4-BE49-F238E27FC236}">
                <a16:creationId xmlns:a16="http://schemas.microsoft.com/office/drawing/2014/main" id="{6C59B339-3E57-AF77-128A-347DC9A362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622974">
            <a:off x="9002486" y="3234090"/>
            <a:ext cx="914400" cy="914400"/>
          </a:xfrm>
          <a:prstGeom prst="rect">
            <a:avLst/>
          </a:prstGeom>
        </p:spPr>
      </p:pic>
      <p:sp>
        <p:nvSpPr>
          <p:cNvPr id="7" name="Ovál 6">
            <a:extLst>
              <a:ext uri="{FF2B5EF4-FFF2-40B4-BE49-F238E27FC236}">
                <a16:creationId xmlns:a16="http://schemas.microsoft.com/office/drawing/2014/main" id="{A8E65AAA-960C-7CF0-BE41-3A3D9B8B8D95}"/>
              </a:ext>
            </a:extLst>
          </p:cNvPr>
          <p:cNvSpPr/>
          <p:nvPr/>
        </p:nvSpPr>
        <p:spPr>
          <a:xfrm>
            <a:off x="7657600" y="1531291"/>
            <a:ext cx="2160000" cy="2160000"/>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cs-CZ" sz="2200" b="1" dirty="0">
                <a:solidFill>
                  <a:schemeClr val="bg2"/>
                </a:solidFill>
                <a:latin typeface="Aptos" panose="020B0004020202020204" pitchFamily="34" charset="0"/>
              </a:rPr>
              <a:t>Hard </a:t>
            </a:r>
            <a:r>
              <a:rPr lang="cs-CZ" sz="2200" b="1" dirty="0" err="1">
                <a:solidFill>
                  <a:schemeClr val="bg2"/>
                </a:solidFill>
                <a:latin typeface="Aptos" panose="020B0004020202020204" pitchFamily="34" charset="0"/>
              </a:rPr>
              <a:t>law</a:t>
            </a:r>
            <a:r>
              <a:rPr lang="cs-CZ" sz="2200" dirty="0">
                <a:solidFill>
                  <a:schemeClr val="bg2"/>
                </a:solidFill>
                <a:latin typeface="Aptos" panose="020B0004020202020204" pitchFamily="34" charset="0"/>
              </a:rPr>
              <a:t> </a:t>
            </a:r>
          </a:p>
          <a:p>
            <a:pPr algn="ctr"/>
            <a:br>
              <a:rPr lang="cs-CZ" sz="800" dirty="0">
                <a:solidFill>
                  <a:schemeClr val="bg2"/>
                </a:solidFill>
                <a:latin typeface="Aptos" panose="020B0004020202020204" pitchFamily="34" charset="0"/>
              </a:rPr>
            </a:br>
            <a:r>
              <a:rPr lang="cs-CZ" sz="1400" dirty="0">
                <a:solidFill>
                  <a:schemeClr val="bg2"/>
                </a:solidFill>
                <a:latin typeface="Aptos" panose="020B0004020202020204" pitchFamily="34" charset="0"/>
              </a:rPr>
              <a:t>Právní předpisy / „Psané právo“</a:t>
            </a:r>
            <a:endParaRPr lang="cs-CZ" sz="2200" dirty="0">
              <a:solidFill>
                <a:schemeClr val="bg2"/>
              </a:solidFill>
              <a:latin typeface="Aptos" panose="020B0004020202020204" pitchFamily="34" charset="0"/>
            </a:endParaRPr>
          </a:p>
        </p:txBody>
      </p:sp>
      <p:sp>
        <p:nvSpPr>
          <p:cNvPr id="8" name="Ovál 7">
            <a:extLst>
              <a:ext uri="{FF2B5EF4-FFF2-40B4-BE49-F238E27FC236}">
                <a16:creationId xmlns:a16="http://schemas.microsoft.com/office/drawing/2014/main" id="{5BEB099A-1C71-A320-74C5-212500728A6D}"/>
              </a:ext>
            </a:extLst>
          </p:cNvPr>
          <p:cNvSpPr/>
          <p:nvPr/>
        </p:nvSpPr>
        <p:spPr>
          <a:xfrm>
            <a:off x="9148796" y="3691291"/>
            <a:ext cx="2160000" cy="2160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cs-CZ" sz="2200" b="1" dirty="0">
                <a:solidFill>
                  <a:schemeClr val="bg2"/>
                </a:solidFill>
                <a:latin typeface="Aptos" panose="020B0004020202020204" pitchFamily="34" charset="0"/>
              </a:rPr>
              <a:t>Soft </a:t>
            </a:r>
            <a:r>
              <a:rPr lang="cs-CZ" sz="2200" b="1" dirty="0" err="1">
                <a:solidFill>
                  <a:schemeClr val="bg2"/>
                </a:solidFill>
                <a:latin typeface="Aptos" panose="020B0004020202020204" pitchFamily="34" charset="0"/>
              </a:rPr>
              <a:t>law</a:t>
            </a:r>
            <a:endParaRPr lang="cs-CZ" sz="2200" b="1" dirty="0">
              <a:solidFill>
                <a:schemeClr val="bg2"/>
              </a:solidFill>
              <a:latin typeface="Aptos" panose="020B0004020202020204" pitchFamily="34" charset="0"/>
            </a:endParaRPr>
          </a:p>
          <a:p>
            <a:pPr algn="ctr"/>
            <a:br>
              <a:rPr lang="cs-CZ" sz="800" dirty="0">
                <a:solidFill>
                  <a:schemeClr val="bg2"/>
                </a:solidFill>
                <a:latin typeface="Aptos" panose="020B0004020202020204" pitchFamily="34" charset="0"/>
              </a:rPr>
            </a:br>
            <a:r>
              <a:rPr lang="cs-CZ" sz="1400" dirty="0">
                <a:solidFill>
                  <a:schemeClr val="bg2"/>
                </a:solidFill>
                <a:latin typeface="Aptos" panose="020B0004020202020204" pitchFamily="34" charset="0"/>
              </a:rPr>
              <a:t>Doporučení, pokyny, technické normy / </a:t>
            </a:r>
            <a:r>
              <a:rPr lang="cs-CZ" sz="1400" dirty="0" err="1">
                <a:solidFill>
                  <a:schemeClr val="bg2"/>
                </a:solidFill>
                <a:latin typeface="Aptos" panose="020B0004020202020204" pitchFamily="34" charset="0"/>
              </a:rPr>
              <a:t>Kvaziprávní</a:t>
            </a:r>
            <a:r>
              <a:rPr lang="cs-CZ" sz="1400" dirty="0">
                <a:solidFill>
                  <a:schemeClr val="bg2"/>
                </a:solidFill>
                <a:latin typeface="Aptos" panose="020B0004020202020204" pitchFamily="34" charset="0"/>
              </a:rPr>
              <a:t> nástroje</a:t>
            </a:r>
          </a:p>
        </p:txBody>
      </p:sp>
      <p:sp>
        <p:nvSpPr>
          <p:cNvPr id="12" name="Zástupný symbol pro číslo snímku 11">
            <a:extLst>
              <a:ext uri="{FF2B5EF4-FFF2-40B4-BE49-F238E27FC236}">
                <a16:creationId xmlns:a16="http://schemas.microsoft.com/office/drawing/2014/main" id="{CB765B7F-472D-BC98-FE95-090CEDFFDE21}"/>
              </a:ext>
            </a:extLst>
          </p:cNvPr>
          <p:cNvSpPr>
            <a:spLocks noGrp="1"/>
          </p:cNvSpPr>
          <p:nvPr>
            <p:ph type="sldNum" sz="quarter" idx="12"/>
          </p:nvPr>
        </p:nvSpPr>
        <p:spPr/>
        <p:txBody>
          <a:bodyPr/>
          <a:lstStyle/>
          <a:p>
            <a:fld id="{8A7AA762-EA47-416E-9E23-A6910279B348}" type="slidenum">
              <a:rPr lang="cs-CZ" smtClean="0"/>
              <a:t>7</a:t>
            </a:fld>
            <a:endParaRPr lang="cs-CZ"/>
          </a:p>
        </p:txBody>
      </p:sp>
    </p:spTree>
    <p:extLst>
      <p:ext uri="{BB962C8B-B14F-4D97-AF65-F5344CB8AC3E}">
        <p14:creationId xmlns:p14="http://schemas.microsoft.com/office/powerpoint/2010/main" val="255108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6F409-3115-CE68-5A95-0C9C57666686}"/>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C07E43CF-5833-7DD0-89F4-113AF8041EBC}"/>
              </a:ext>
            </a:extLst>
          </p:cNvPr>
          <p:cNvSpPr>
            <a:spLocks noGrp="1"/>
          </p:cNvSpPr>
          <p:nvPr>
            <p:ph idx="1"/>
          </p:nvPr>
        </p:nvSpPr>
        <p:spPr>
          <a:xfrm>
            <a:off x="609600" y="1531291"/>
            <a:ext cx="10972800" cy="4335054"/>
          </a:xfrm>
        </p:spPr>
        <p:txBody>
          <a:bodyPr>
            <a:normAutofit fontScale="92500" lnSpcReduction="10000"/>
          </a:bodyPr>
          <a:lstStyle/>
          <a:p>
            <a:r>
              <a:rPr lang="cs-CZ" dirty="0"/>
              <a:t>Smlouva o zpracování osobních údajů (čl. 28 GDPR)</a:t>
            </a:r>
          </a:p>
          <a:p>
            <a:pPr lvl="1"/>
            <a:r>
              <a:rPr lang="cs-CZ" dirty="0"/>
              <a:t>Správce využije pouze ty zpracovatele, kteří poskytují dostatečné záruky naplnění požadavků GDPR a zavedení vhodných </a:t>
            </a:r>
            <a:r>
              <a:rPr lang="cs-CZ" dirty="0" err="1"/>
              <a:t>TOMs</a:t>
            </a:r>
            <a:endParaRPr lang="cs-CZ" dirty="0"/>
          </a:p>
          <a:p>
            <a:pPr lvl="1"/>
            <a:r>
              <a:rPr lang="cs-CZ" dirty="0"/>
              <a:t>Zpracovatel nesmí zapojit do zpracování žádného dalšího zpracovatele bez předchozího konkrétního nebo obecného písemného povolení správce</a:t>
            </a:r>
          </a:p>
          <a:p>
            <a:pPr lvl="1"/>
            <a:r>
              <a:rPr lang="cs-CZ" dirty="0"/>
              <a:t>Zpracovatel zpracovává OÚ na základě písemné smlouvy nebo jiného právního aktu podle práva EU nebo členského státu </a:t>
            </a:r>
          </a:p>
          <a:p>
            <a:pPr lvl="4"/>
            <a:endParaRPr lang="cs-CZ" dirty="0"/>
          </a:p>
          <a:p>
            <a:r>
              <a:rPr lang="cs-CZ" dirty="0"/>
              <a:t>Minimální obsah </a:t>
            </a:r>
            <a:r>
              <a:rPr lang="cs-CZ" dirty="0">
                <a:solidFill>
                  <a:srgbClr val="1EA0DA"/>
                </a:solidFill>
                <a:sym typeface="Wingdings" panose="05000000000000000000" pitchFamily="2" charset="2"/>
              </a:rPr>
              <a:t></a:t>
            </a:r>
            <a:r>
              <a:rPr lang="cs-CZ" dirty="0"/>
              <a:t> čl. 28 odst. 3 GDPR</a:t>
            </a:r>
          </a:p>
          <a:p>
            <a:pPr lvl="1"/>
            <a:r>
              <a:rPr lang="cs-CZ" dirty="0"/>
              <a:t>Předmět a doba trvání zpracování</a:t>
            </a:r>
          </a:p>
          <a:p>
            <a:pPr lvl="1"/>
            <a:r>
              <a:rPr lang="cs-CZ" dirty="0"/>
              <a:t>Povaha a účel zpracování</a:t>
            </a:r>
          </a:p>
          <a:p>
            <a:pPr lvl="1"/>
            <a:r>
              <a:rPr lang="cs-CZ" dirty="0"/>
              <a:t>Typ OÚ a kategorie subjektů údajů</a:t>
            </a:r>
          </a:p>
          <a:p>
            <a:pPr lvl="1"/>
            <a:r>
              <a:rPr lang="cs-CZ" dirty="0"/>
              <a:t>Povinnosti a práva správce</a:t>
            </a:r>
          </a:p>
        </p:txBody>
      </p:sp>
      <p:sp>
        <p:nvSpPr>
          <p:cNvPr id="3" name="Zástupný symbol pro datum 2">
            <a:extLst>
              <a:ext uri="{FF2B5EF4-FFF2-40B4-BE49-F238E27FC236}">
                <a16:creationId xmlns:a16="http://schemas.microsoft.com/office/drawing/2014/main" id="{2CB86997-325F-7D89-C960-26CDB9D701D0}"/>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F5C6A891-988E-33FF-CF2A-E6B9DFA69CEF}"/>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31B88276-E2F9-FAA1-B5F7-722E0B870203}"/>
              </a:ext>
            </a:extLst>
          </p:cNvPr>
          <p:cNvSpPr>
            <a:spLocks noGrp="1"/>
          </p:cNvSpPr>
          <p:nvPr>
            <p:ph type="title"/>
          </p:nvPr>
        </p:nvSpPr>
        <p:spPr/>
        <p:txBody>
          <a:bodyPr>
            <a:noAutofit/>
          </a:bodyPr>
          <a:lstStyle/>
          <a:p>
            <a:r>
              <a:rPr lang="cs-CZ" dirty="0"/>
              <a:t>SMLOUVY O ZPRACOVÁNÍ OÚ</a:t>
            </a:r>
          </a:p>
        </p:txBody>
      </p:sp>
      <p:sp>
        <p:nvSpPr>
          <p:cNvPr id="5" name="Zástupný symbol pro číslo snímku 4">
            <a:extLst>
              <a:ext uri="{FF2B5EF4-FFF2-40B4-BE49-F238E27FC236}">
                <a16:creationId xmlns:a16="http://schemas.microsoft.com/office/drawing/2014/main" id="{B0DEA578-2960-3A2A-98CC-B0ADFFEC9DF0}"/>
              </a:ext>
            </a:extLst>
          </p:cNvPr>
          <p:cNvSpPr>
            <a:spLocks noGrp="1"/>
          </p:cNvSpPr>
          <p:nvPr>
            <p:ph type="sldNum" sz="quarter" idx="12"/>
          </p:nvPr>
        </p:nvSpPr>
        <p:spPr/>
        <p:txBody>
          <a:bodyPr/>
          <a:lstStyle/>
          <a:p>
            <a:fld id="{8A7AA762-EA47-416E-9E23-A6910279B348}" type="slidenum">
              <a:rPr lang="cs-CZ" smtClean="0"/>
              <a:t>70</a:t>
            </a:fld>
            <a:endParaRPr lang="cs-CZ"/>
          </a:p>
        </p:txBody>
      </p:sp>
    </p:spTree>
    <p:extLst>
      <p:ext uri="{BB962C8B-B14F-4D97-AF65-F5344CB8AC3E}">
        <p14:creationId xmlns:p14="http://schemas.microsoft.com/office/powerpoint/2010/main" val="5671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AE057-9B2F-83BE-0F07-5CFE93F2657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86D047D-5F71-E23D-A417-8E1D2464626D}"/>
              </a:ext>
            </a:extLst>
          </p:cNvPr>
          <p:cNvSpPr>
            <a:spLocks noGrp="1"/>
          </p:cNvSpPr>
          <p:nvPr>
            <p:ph idx="1"/>
          </p:nvPr>
        </p:nvSpPr>
        <p:spPr/>
        <p:txBody>
          <a:bodyPr>
            <a:normAutofit/>
          </a:bodyPr>
          <a:lstStyle/>
          <a:p>
            <a:r>
              <a:rPr lang="cs-CZ" dirty="0"/>
              <a:t>Správce vs. zpracovatel</a:t>
            </a:r>
          </a:p>
          <a:p>
            <a:pPr lvl="1"/>
            <a:r>
              <a:rPr lang="cs-CZ" dirty="0"/>
              <a:t>Advokát je správcem osobních údajů klientů, protistran, svědků i zaměstnanců.</a:t>
            </a:r>
          </a:p>
          <a:p>
            <a:pPr lvl="1"/>
            <a:r>
              <a:rPr lang="cs-CZ" b="1" dirty="0">
                <a:solidFill>
                  <a:srgbClr val="1EA0DA"/>
                </a:solidFill>
              </a:rPr>
              <a:t>Může být advokát zpracovatelem? </a:t>
            </a:r>
          </a:p>
          <a:p>
            <a:pPr lvl="4"/>
            <a:endParaRPr lang="cs-CZ" dirty="0"/>
          </a:p>
          <a:p>
            <a:r>
              <a:rPr lang="cs-CZ" dirty="0"/>
              <a:t>Zpracování údajů jen v nezbytném rozsahu a s právním základem</a:t>
            </a:r>
          </a:p>
          <a:p>
            <a:pPr lvl="1"/>
            <a:r>
              <a:rPr lang="cs-CZ" dirty="0"/>
              <a:t>Každé zpracování musí být nezbytné pro výkon advokacie </a:t>
            </a:r>
            <a:br>
              <a:rPr lang="cs-CZ" dirty="0"/>
            </a:br>
            <a:r>
              <a:rPr lang="cs-CZ" dirty="0"/>
              <a:t>(plnění smlouvy, právní povinnost, oprávněný zájem, výkon obhajoby)</a:t>
            </a:r>
          </a:p>
          <a:p>
            <a:pPr lvl="1"/>
            <a:r>
              <a:rPr lang="cs-CZ" dirty="0"/>
              <a:t>Zásada minimalizace údajů</a:t>
            </a:r>
          </a:p>
          <a:p>
            <a:pPr lvl="1"/>
            <a:r>
              <a:rPr lang="cs-CZ" dirty="0"/>
              <a:t>Při práci s citlivými údaji (např. zdravotními či trestními) je nutné zajistit zvláštní ochranu podle čl. 9 a 10 GDPR</a:t>
            </a:r>
          </a:p>
        </p:txBody>
      </p:sp>
      <p:sp>
        <p:nvSpPr>
          <p:cNvPr id="3" name="Zástupný symbol pro datum 2">
            <a:extLst>
              <a:ext uri="{FF2B5EF4-FFF2-40B4-BE49-F238E27FC236}">
                <a16:creationId xmlns:a16="http://schemas.microsoft.com/office/drawing/2014/main" id="{4EF4AD3E-0942-0BD6-9C32-EA7E06C434C3}"/>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82F1CE3F-FF8F-7D99-9815-FCF1253FCC2A}"/>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328BB68A-5C03-DA74-9425-A81536E45401}"/>
              </a:ext>
            </a:extLst>
          </p:cNvPr>
          <p:cNvSpPr>
            <a:spLocks noGrp="1"/>
          </p:cNvSpPr>
          <p:nvPr>
            <p:ph type="title"/>
          </p:nvPr>
        </p:nvSpPr>
        <p:spPr/>
        <p:txBody>
          <a:bodyPr>
            <a:noAutofit/>
          </a:bodyPr>
          <a:lstStyle/>
          <a:p>
            <a:r>
              <a:rPr lang="cs-CZ" dirty="0"/>
              <a:t>SPRÁVA OÚ při výkonu advokacie</a:t>
            </a:r>
          </a:p>
        </p:txBody>
      </p:sp>
      <p:sp>
        <p:nvSpPr>
          <p:cNvPr id="5" name="Zástupný symbol pro číslo snímku 4">
            <a:extLst>
              <a:ext uri="{FF2B5EF4-FFF2-40B4-BE49-F238E27FC236}">
                <a16:creationId xmlns:a16="http://schemas.microsoft.com/office/drawing/2014/main" id="{BE95377B-84EE-8711-20F6-132E3AACC5D0}"/>
              </a:ext>
            </a:extLst>
          </p:cNvPr>
          <p:cNvSpPr>
            <a:spLocks noGrp="1"/>
          </p:cNvSpPr>
          <p:nvPr>
            <p:ph type="sldNum" sz="quarter" idx="12"/>
          </p:nvPr>
        </p:nvSpPr>
        <p:spPr/>
        <p:txBody>
          <a:bodyPr/>
          <a:lstStyle/>
          <a:p>
            <a:fld id="{8A7AA762-EA47-416E-9E23-A6910279B348}" type="slidenum">
              <a:rPr lang="cs-CZ" smtClean="0"/>
              <a:t>71</a:t>
            </a:fld>
            <a:endParaRPr lang="cs-CZ"/>
          </a:p>
        </p:txBody>
      </p:sp>
    </p:spTree>
    <p:extLst>
      <p:ext uri="{BB962C8B-B14F-4D97-AF65-F5344CB8AC3E}">
        <p14:creationId xmlns:p14="http://schemas.microsoft.com/office/powerpoint/2010/main" val="36465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AE057-9B2F-83BE-0F07-5CFE93F2657F}"/>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F86D047D-5F71-E23D-A417-8E1D2464626D}"/>
              </a:ext>
            </a:extLst>
          </p:cNvPr>
          <p:cNvSpPr>
            <a:spLocks noGrp="1"/>
          </p:cNvSpPr>
          <p:nvPr>
            <p:ph idx="1"/>
          </p:nvPr>
        </p:nvSpPr>
        <p:spPr>
          <a:xfrm>
            <a:off x="609600" y="1695796"/>
            <a:ext cx="10972800" cy="4670180"/>
          </a:xfrm>
        </p:spPr>
        <p:txBody>
          <a:bodyPr>
            <a:normAutofit/>
          </a:bodyPr>
          <a:lstStyle/>
          <a:p>
            <a:r>
              <a:rPr lang="cs-CZ" dirty="0"/>
              <a:t>Zachování mlčenlivosti </a:t>
            </a:r>
            <a:r>
              <a:rPr lang="cs-CZ" b="1" dirty="0">
                <a:solidFill>
                  <a:srgbClr val="1EA0DA"/>
                </a:solidFill>
              </a:rPr>
              <a:t>= </a:t>
            </a:r>
            <a:r>
              <a:rPr lang="cs-CZ" dirty="0"/>
              <a:t>zachování ochrany a bezpečnosti OÚ</a:t>
            </a:r>
          </a:p>
          <a:p>
            <a:pPr lvl="1"/>
            <a:r>
              <a:rPr lang="cs-CZ" dirty="0"/>
              <a:t>Povinnost advokátní mlčenlivosti doplňuje a zpřísňuje bezpečnostní požadavky GDPR</a:t>
            </a:r>
          </a:p>
          <a:p>
            <a:pPr lvl="1"/>
            <a:r>
              <a:rPr lang="cs-CZ" dirty="0"/>
              <a:t>Nutnost implementace technických a organizačních opatření: šifrování, silná autentizace, bezpečné e-maily, fyzická kontrola přístupu</a:t>
            </a:r>
          </a:p>
          <a:p>
            <a:pPr lvl="1"/>
            <a:r>
              <a:rPr lang="cs-CZ" dirty="0"/>
              <a:t>Povinnost zajistit, že všichni zaměstnanci a spolupracovníci dodržují mlčenlivost i po skončení spolupráce</a:t>
            </a:r>
          </a:p>
          <a:p>
            <a:pPr lvl="4"/>
            <a:endParaRPr lang="cs-CZ" dirty="0"/>
          </a:p>
          <a:p>
            <a:r>
              <a:rPr lang="cs-CZ" dirty="0"/>
              <a:t>Transparentní a řízená správa dokumentů a komunikace</a:t>
            </a:r>
          </a:p>
          <a:p>
            <a:pPr lvl="1"/>
            <a:r>
              <a:rPr lang="cs-CZ" dirty="0"/>
              <a:t>Zavedení systému evidence a uchovávání spisů v souladu se zákonem o advokacii a GDPR</a:t>
            </a:r>
          </a:p>
          <a:p>
            <a:pPr lvl="1"/>
            <a:r>
              <a:rPr lang="cs-CZ" dirty="0"/>
              <a:t>Oddělení spisové agendy (klienti, interní věci, personalistika)</a:t>
            </a:r>
          </a:p>
          <a:p>
            <a:pPr lvl="1"/>
            <a:r>
              <a:rPr lang="cs-CZ" dirty="0"/>
              <a:t>Používání bezpečných komunikačních kanálů a řízené mazání dat po uplynutí retenčních lhůt</a:t>
            </a:r>
          </a:p>
        </p:txBody>
      </p:sp>
      <p:sp>
        <p:nvSpPr>
          <p:cNvPr id="3" name="Zástupný symbol pro datum 2">
            <a:extLst>
              <a:ext uri="{FF2B5EF4-FFF2-40B4-BE49-F238E27FC236}">
                <a16:creationId xmlns:a16="http://schemas.microsoft.com/office/drawing/2014/main" id="{4EF4AD3E-0942-0BD6-9C32-EA7E06C434C3}"/>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82F1CE3F-FF8F-7D99-9815-FCF1253FCC2A}"/>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328BB68A-5C03-DA74-9425-A81536E45401}"/>
              </a:ext>
            </a:extLst>
          </p:cNvPr>
          <p:cNvSpPr>
            <a:spLocks noGrp="1"/>
          </p:cNvSpPr>
          <p:nvPr>
            <p:ph type="title"/>
          </p:nvPr>
        </p:nvSpPr>
        <p:spPr/>
        <p:txBody>
          <a:bodyPr>
            <a:noAutofit/>
          </a:bodyPr>
          <a:lstStyle/>
          <a:p>
            <a:r>
              <a:rPr lang="cs-CZ" dirty="0"/>
              <a:t>SPRÁVA OÚ při výkonu advokacie</a:t>
            </a:r>
          </a:p>
        </p:txBody>
      </p:sp>
      <p:sp>
        <p:nvSpPr>
          <p:cNvPr id="5" name="Zástupný symbol pro číslo snímku 4">
            <a:extLst>
              <a:ext uri="{FF2B5EF4-FFF2-40B4-BE49-F238E27FC236}">
                <a16:creationId xmlns:a16="http://schemas.microsoft.com/office/drawing/2014/main" id="{119C2675-E2E5-9974-A277-355B43B808D5}"/>
              </a:ext>
            </a:extLst>
          </p:cNvPr>
          <p:cNvSpPr>
            <a:spLocks noGrp="1"/>
          </p:cNvSpPr>
          <p:nvPr>
            <p:ph type="sldNum" sz="quarter" idx="12"/>
          </p:nvPr>
        </p:nvSpPr>
        <p:spPr/>
        <p:txBody>
          <a:bodyPr/>
          <a:lstStyle/>
          <a:p>
            <a:fld id="{8A7AA762-EA47-416E-9E23-A6910279B348}" type="slidenum">
              <a:rPr lang="cs-CZ" smtClean="0"/>
              <a:t>72</a:t>
            </a:fld>
            <a:endParaRPr lang="cs-CZ"/>
          </a:p>
        </p:txBody>
      </p:sp>
    </p:spTree>
    <p:extLst>
      <p:ext uri="{BB962C8B-B14F-4D97-AF65-F5344CB8AC3E}">
        <p14:creationId xmlns:p14="http://schemas.microsoft.com/office/powerpoint/2010/main" val="348724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BE978-9450-9EB3-254A-DD39BB7C78D9}"/>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3C3100EB-BE57-7D8E-5EF6-BC825012A314}"/>
              </a:ext>
            </a:extLst>
          </p:cNvPr>
          <p:cNvSpPr>
            <a:spLocks noGrp="1"/>
          </p:cNvSpPr>
          <p:nvPr>
            <p:ph idx="1"/>
          </p:nvPr>
        </p:nvSpPr>
        <p:spPr>
          <a:xfrm>
            <a:off x="609600" y="1695796"/>
            <a:ext cx="10972800" cy="4670180"/>
          </a:xfrm>
        </p:spPr>
        <p:txBody>
          <a:bodyPr>
            <a:normAutofit/>
          </a:bodyPr>
          <a:lstStyle/>
          <a:p>
            <a:r>
              <a:rPr lang="cs-CZ" dirty="0"/>
              <a:t>Prokazatelnost a odpovědnost (</a:t>
            </a:r>
            <a:r>
              <a:rPr lang="cs-CZ" dirty="0" err="1"/>
              <a:t>accountability</a:t>
            </a:r>
            <a:r>
              <a:rPr lang="cs-CZ" dirty="0"/>
              <a:t>)</a:t>
            </a:r>
          </a:p>
          <a:p>
            <a:pPr lvl="1"/>
            <a:r>
              <a:rPr lang="cs-CZ" dirty="0"/>
              <a:t>Vedení záznamů o činnostech zpracování (ROPA) i v menších kancelářích – důkaz řádného řízení údajů</a:t>
            </a:r>
          </a:p>
          <a:p>
            <a:pPr lvl="1"/>
            <a:r>
              <a:rPr lang="cs-CZ" dirty="0"/>
              <a:t>Pravidelné interní kontroly a školení zaměstnanců o ochraně osobních údajů</a:t>
            </a:r>
          </a:p>
          <a:p>
            <a:pPr lvl="1"/>
            <a:r>
              <a:rPr lang="cs-CZ" dirty="0"/>
              <a:t>Připravenost na incidenty a žádosti subjektů údajů – jasné postupy, kdo a jak reaguje</a:t>
            </a:r>
          </a:p>
        </p:txBody>
      </p:sp>
      <p:sp>
        <p:nvSpPr>
          <p:cNvPr id="3" name="Zástupný symbol pro datum 2">
            <a:extLst>
              <a:ext uri="{FF2B5EF4-FFF2-40B4-BE49-F238E27FC236}">
                <a16:creationId xmlns:a16="http://schemas.microsoft.com/office/drawing/2014/main" id="{BB764221-98A2-A397-BA74-B58E00F782FF}"/>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E61FB5E5-77E7-DC7A-479A-ECE10624512D}"/>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27BBAF3D-DEFF-91E9-807F-46B6558AE4C1}"/>
              </a:ext>
            </a:extLst>
          </p:cNvPr>
          <p:cNvSpPr>
            <a:spLocks noGrp="1"/>
          </p:cNvSpPr>
          <p:nvPr>
            <p:ph type="title"/>
          </p:nvPr>
        </p:nvSpPr>
        <p:spPr/>
        <p:txBody>
          <a:bodyPr>
            <a:noAutofit/>
          </a:bodyPr>
          <a:lstStyle/>
          <a:p>
            <a:r>
              <a:rPr lang="cs-CZ" dirty="0"/>
              <a:t>SPRÁVA OÚ při výkonu advokacie</a:t>
            </a:r>
          </a:p>
        </p:txBody>
      </p:sp>
      <p:sp>
        <p:nvSpPr>
          <p:cNvPr id="5" name="Zástupný symbol pro číslo snímku 4">
            <a:extLst>
              <a:ext uri="{FF2B5EF4-FFF2-40B4-BE49-F238E27FC236}">
                <a16:creationId xmlns:a16="http://schemas.microsoft.com/office/drawing/2014/main" id="{C352F338-0281-703B-989B-DB4D77F6B218}"/>
              </a:ext>
            </a:extLst>
          </p:cNvPr>
          <p:cNvSpPr>
            <a:spLocks noGrp="1"/>
          </p:cNvSpPr>
          <p:nvPr>
            <p:ph type="sldNum" sz="quarter" idx="12"/>
          </p:nvPr>
        </p:nvSpPr>
        <p:spPr/>
        <p:txBody>
          <a:bodyPr/>
          <a:lstStyle/>
          <a:p>
            <a:fld id="{8A7AA762-EA47-416E-9E23-A6910279B348}" type="slidenum">
              <a:rPr lang="cs-CZ" smtClean="0"/>
              <a:t>73</a:t>
            </a:fld>
            <a:endParaRPr lang="cs-CZ"/>
          </a:p>
        </p:txBody>
      </p:sp>
    </p:spTree>
    <p:extLst>
      <p:ext uri="{BB962C8B-B14F-4D97-AF65-F5344CB8AC3E}">
        <p14:creationId xmlns:p14="http://schemas.microsoft.com/office/powerpoint/2010/main" val="44652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8675084F-A4D0-4140-AF4A-C0961760C177}"/>
              </a:ext>
            </a:extLst>
          </p:cNvPr>
          <p:cNvSpPr txBox="1"/>
          <p:nvPr/>
        </p:nvSpPr>
        <p:spPr>
          <a:xfrm>
            <a:off x="609600" y="1550522"/>
            <a:ext cx="5281632" cy="480582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82299" tIns="41149" rIns="129605" bIns="32401" numCol="1" spcCol="959784">
            <a:noAutofit/>
          </a:bodyPr>
          <a:lstStyle/>
          <a:p>
            <a:pPr>
              <a:lnSpc>
                <a:spcPct val="120000"/>
              </a:lnSpc>
              <a:defRPr/>
            </a:pPr>
            <a:r>
              <a:rPr lang="cs-CZ" sz="2400" b="1" dirty="0">
                <a:latin typeface="Inria Sans" pitchFamily="2" charset="-18"/>
                <a:cs typeface="Lato Regular"/>
              </a:rPr>
              <a:t>SPRÁVNÝ PŘÍSTUP</a:t>
            </a:r>
          </a:p>
          <a:p>
            <a:pPr>
              <a:lnSpc>
                <a:spcPct val="120000"/>
              </a:lnSpc>
              <a:defRPr/>
            </a:pPr>
            <a:r>
              <a:rPr lang="cs-CZ" dirty="0">
                <a:latin typeface="Inria Sans" pitchFamily="2" charset="-18"/>
                <a:cs typeface="Lato Regular"/>
              </a:rPr>
              <a:t>Přinejmenším minimální GDPR compliance (7+3)</a:t>
            </a:r>
          </a:p>
          <a:p>
            <a:pPr marL="611505" lvl="1" indent="-154305">
              <a:lnSpc>
                <a:spcPct val="120000"/>
              </a:lnSpc>
              <a:buFontTx/>
              <a:buChar char="–"/>
              <a:defRPr/>
            </a:pPr>
            <a:r>
              <a:rPr lang="cs-CZ" dirty="0">
                <a:latin typeface="Inria Sans" pitchFamily="2" charset="-18"/>
                <a:cs typeface="Lato Regular"/>
              </a:rPr>
              <a:t>Rozumná aplikace požadavků s přihlédnutím k prostředí, potřebám a možnostem organizace a jejímu rizikovému profilu</a:t>
            </a:r>
          </a:p>
          <a:p>
            <a:pPr marL="611505" lvl="1" indent="-154305">
              <a:lnSpc>
                <a:spcPct val="120000"/>
              </a:lnSpc>
              <a:buFontTx/>
              <a:buChar char="–"/>
              <a:defRPr/>
            </a:pPr>
            <a:r>
              <a:rPr lang="cs-CZ" dirty="0">
                <a:latin typeface="Inria Sans" pitchFamily="2" charset="-18"/>
                <a:cs typeface="Lato Regular"/>
              </a:rPr>
              <a:t>Integrace do všech procesů a evidencí organizace (i kdyby postupná)</a:t>
            </a:r>
          </a:p>
          <a:p>
            <a:pPr marL="611505" lvl="1" indent="-154305">
              <a:lnSpc>
                <a:spcPct val="120000"/>
              </a:lnSpc>
              <a:buFontTx/>
              <a:buChar char="–"/>
              <a:defRPr/>
            </a:pPr>
            <a:r>
              <a:rPr lang="cs-CZ" dirty="0">
                <a:latin typeface="Inria Sans" pitchFamily="2" charset="-18"/>
                <a:cs typeface="Lato Regular"/>
              </a:rPr>
              <a:t>Zásady ochrany a zabezpečení OÚ</a:t>
            </a:r>
          </a:p>
          <a:p>
            <a:pPr marL="611505" lvl="1" indent="-154305">
              <a:lnSpc>
                <a:spcPct val="120000"/>
              </a:lnSpc>
              <a:buFontTx/>
              <a:buChar char="–"/>
              <a:defRPr/>
            </a:pPr>
            <a:r>
              <a:rPr lang="cs-CZ" dirty="0">
                <a:latin typeface="Inria Sans" pitchFamily="2" charset="-18"/>
                <a:cs typeface="Lato Regular"/>
              </a:rPr>
              <a:t>DPIA</a:t>
            </a:r>
          </a:p>
          <a:p>
            <a:pPr>
              <a:lnSpc>
                <a:spcPct val="120000"/>
              </a:lnSpc>
              <a:defRPr/>
            </a:pPr>
            <a:r>
              <a:rPr lang="cs-CZ" dirty="0">
                <a:latin typeface="Inria Sans" pitchFamily="2" charset="-18"/>
                <a:cs typeface="Lato Regular"/>
              </a:rPr>
              <a:t>Řízené pravidelné zlepšování</a:t>
            </a:r>
          </a:p>
          <a:p>
            <a:pPr marL="475236" lvl="1" indent="-154305">
              <a:lnSpc>
                <a:spcPct val="120000"/>
              </a:lnSpc>
              <a:buFontTx/>
              <a:buChar char="–"/>
              <a:defRPr/>
            </a:pPr>
            <a:r>
              <a:rPr lang="cs-CZ" i="1" dirty="0">
                <a:latin typeface="Inria Sans" pitchFamily="2" charset="-18"/>
                <a:cs typeface="Lato Regular"/>
              </a:rPr>
              <a:t>Tone </a:t>
            </a:r>
            <a:r>
              <a:rPr lang="cs-CZ" i="1" dirty="0" err="1">
                <a:latin typeface="Inria Sans" pitchFamily="2" charset="-18"/>
                <a:cs typeface="Lato Regular"/>
              </a:rPr>
              <a:t>from</a:t>
            </a:r>
            <a:r>
              <a:rPr lang="cs-CZ" i="1" dirty="0">
                <a:latin typeface="Inria Sans" pitchFamily="2" charset="-18"/>
                <a:cs typeface="Lato Regular"/>
              </a:rPr>
              <a:t> </a:t>
            </a:r>
            <a:r>
              <a:rPr lang="cs-CZ" i="1" dirty="0" err="1">
                <a:latin typeface="Inria Sans" pitchFamily="2" charset="-18"/>
                <a:cs typeface="Lato Regular"/>
              </a:rPr>
              <a:t>the</a:t>
            </a:r>
            <a:r>
              <a:rPr lang="cs-CZ" i="1" dirty="0">
                <a:latin typeface="Inria Sans" pitchFamily="2" charset="-18"/>
                <a:cs typeface="Lato Regular"/>
              </a:rPr>
              <a:t> Top</a:t>
            </a:r>
          </a:p>
          <a:p>
            <a:pPr marL="475236" lvl="1" indent="-154305">
              <a:lnSpc>
                <a:spcPct val="120000"/>
              </a:lnSpc>
              <a:buFontTx/>
              <a:buChar char="–"/>
              <a:defRPr/>
            </a:pPr>
            <a:r>
              <a:rPr lang="cs-CZ" dirty="0">
                <a:latin typeface="Inria Sans" pitchFamily="2" charset="-18"/>
                <a:cs typeface="Lato Regular"/>
              </a:rPr>
              <a:t>Vzdělávání </a:t>
            </a:r>
            <a:br>
              <a:rPr lang="cs-CZ" dirty="0">
                <a:latin typeface="Inria Sans" pitchFamily="2" charset="-18"/>
                <a:cs typeface="Lato Regular"/>
              </a:rPr>
            </a:br>
            <a:r>
              <a:rPr lang="cs-CZ" dirty="0">
                <a:latin typeface="Inria Sans" pitchFamily="2" charset="-18"/>
                <a:cs typeface="Lato Regular"/>
              </a:rPr>
              <a:t>a zvyšování risk-</a:t>
            </a:r>
            <a:r>
              <a:rPr lang="cs-CZ" dirty="0" err="1">
                <a:latin typeface="Inria Sans" pitchFamily="2" charset="-18"/>
                <a:cs typeface="Lato Regular"/>
              </a:rPr>
              <a:t>awareness</a:t>
            </a:r>
            <a:endParaRPr lang="cs-CZ" dirty="0">
              <a:latin typeface="Inria Sans" pitchFamily="2" charset="-18"/>
              <a:cs typeface="Lato Regular"/>
            </a:endParaRPr>
          </a:p>
        </p:txBody>
      </p:sp>
      <p:sp>
        <p:nvSpPr>
          <p:cNvPr id="9" name="AutoShape 41">
            <a:extLst>
              <a:ext uri="{FF2B5EF4-FFF2-40B4-BE49-F238E27FC236}">
                <a16:creationId xmlns:a16="http://schemas.microsoft.com/office/drawing/2014/main" id="{9FA96FE8-21D2-4E13-BC65-D208C232D5F5}"/>
              </a:ext>
            </a:extLst>
          </p:cNvPr>
          <p:cNvSpPr>
            <a:spLocks/>
          </p:cNvSpPr>
          <p:nvPr/>
        </p:nvSpPr>
        <p:spPr bwMode="auto">
          <a:xfrm>
            <a:off x="4527021" y="4840005"/>
            <a:ext cx="1800000" cy="180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rgbClr val="FFFFFF">
              <a:alpha val="67059"/>
            </a:srgbClr>
          </a:solidFill>
          <a:ln>
            <a:noFill/>
          </a:ln>
          <a:effectLst/>
        </p:spPr>
        <p:txBody>
          <a:bodyPr lIns="34291" tIns="34291" rIns="34291" bIns="34291" anchor="ctr"/>
          <a:lstStyle/>
          <a:p>
            <a:pPr defTabSz="308559"/>
            <a:endParaRPr lang="es-ES" sz="1958" dirty="0">
              <a:solidFill>
                <a:srgbClr val="44CEB9"/>
              </a:solidFill>
              <a:effectLst>
                <a:outerShdw blurRad="38100" dist="38100" dir="2700000" algn="tl">
                  <a:srgbClr val="000000"/>
                </a:outerShdw>
              </a:effectLst>
              <a:latin typeface="Gill Sans" charset="0"/>
              <a:sym typeface="Gill Sans" charset="0"/>
            </a:endParaRPr>
          </a:p>
        </p:txBody>
      </p:sp>
      <p:sp>
        <p:nvSpPr>
          <p:cNvPr id="8" name="TextBox 5">
            <a:extLst>
              <a:ext uri="{FF2B5EF4-FFF2-40B4-BE49-F238E27FC236}">
                <a16:creationId xmlns:a16="http://schemas.microsoft.com/office/drawing/2014/main" id="{BEF1BD08-389F-46E4-9AFC-AF394FE16BFC}"/>
              </a:ext>
            </a:extLst>
          </p:cNvPr>
          <p:cNvSpPr txBox="1"/>
          <p:nvPr/>
        </p:nvSpPr>
        <p:spPr>
          <a:xfrm>
            <a:off x="6057949" y="1550521"/>
            <a:ext cx="5524451" cy="480582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82299" tIns="41149" rIns="129605" bIns="32401" numCol="1" spcCol="959784">
            <a:noAutofit/>
          </a:bodyPr>
          <a:lstStyle/>
          <a:p>
            <a:pPr>
              <a:lnSpc>
                <a:spcPct val="120000"/>
              </a:lnSpc>
              <a:defRPr/>
            </a:pPr>
            <a:r>
              <a:rPr lang="cs-CZ" sz="2400" b="1" dirty="0">
                <a:solidFill>
                  <a:schemeClr val="bg1">
                    <a:lumMod val="95000"/>
                  </a:schemeClr>
                </a:solidFill>
                <a:latin typeface="Inria Sans" pitchFamily="2" charset="-18"/>
                <a:cs typeface="Lato Regular"/>
              </a:rPr>
              <a:t>TYPICKÉ RIZIKOVÉ SCÉNÁŘE</a:t>
            </a:r>
          </a:p>
          <a:p>
            <a:pPr>
              <a:lnSpc>
                <a:spcPct val="120000"/>
              </a:lnSpc>
              <a:defRPr/>
            </a:pPr>
            <a:r>
              <a:rPr lang="cs-CZ" i="1" dirty="0">
                <a:solidFill>
                  <a:schemeClr val="bg1">
                    <a:lumMod val="95000"/>
                  </a:schemeClr>
                </a:solidFill>
                <a:latin typeface="Inria Sans" pitchFamily="2" charset="-18"/>
                <a:cs typeface="Lato Regular"/>
              </a:rPr>
              <a:t>Potěmkinova vesnice</a:t>
            </a:r>
          </a:p>
          <a:p>
            <a:pPr>
              <a:lnSpc>
                <a:spcPct val="120000"/>
              </a:lnSpc>
              <a:defRPr/>
            </a:pPr>
            <a:r>
              <a:rPr lang="cs-CZ" i="1" dirty="0">
                <a:solidFill>
                  <a:schemeClr val="bg1">
                    <a:lumMod val="95000"/>
                  </a:schemeClr>
                </a:solidFill>
                <a:latin typeface="Inria Sans" pitchFamily="2" charset="-18"/>
                <a:cs typeface="Lato Regular"/>
              </a:rPr>
              <a:t>Dělo na vrabce</a:t>
            </a:r>
          </a:p>
          <a:p>
            <a:pPr>
              <a:lnSpc>
                <a:spcPct val="120000"/>
              </a:lnSpc>
              <a:defRPr/>
            </a:pPr>
            <a:r>
              <a:rPr lang="cs-CZ" dirty="0">
                <a:solidFill>
                  <a:schemeClr val="bg1">
                    <a:lumMod val="95000"/>
                  </a:schemeClr>
                </a:solidFill>
                <a:latin typeface="Inria Sans" pitchFamily="2" charset="-18"/>
                <a:cs typeface="Lato Regular"/>
              </a:rPr>
              <a:t>Spekulativní ignorace regulace / Rezignace</a:t>
            </a:r>
          </a:p>
          <a:p>
            <a:pPr>
              <a:lnSpc>
                <a:spcPct val="120000"/>
              </a:lnSpc>
              <a:defRPr/>
            </a:pPr>
            <a:endParaRPr lang="cs-CZ" dirty="0">
              <a:solidFill>
                <a:schemeClr val="bg1">
                  <a:lumMod val="95000"/>
                </a:schemeClr>
              </a:solidFill>
              <a:latin typeface="Inria Sans" pitchFamily="2" charset="-18"/>
              <a:cs typeface="Lato Regular"/>
            </a:endParaRPr>
          </a:p>
          <a:p>
            <a:pPr>
              <a:lnSpc>
                <a:spcPct val="120000"/>
              </a:lnSpc>
              <a:defRPr/>
            </a:pPr>
            <a:r>
              <a:rPr lang="cs-CZ" sz="2400" b="1" dirty="0">
                <a:solidFill>
                  <a:schemeClr val="bg1">
                    <a:lumMod val="95000"/>
                  </a:schemeClr>
                </a:solidFill>
                <a:latin typeface="Inria Sans" pitchFamily="2" charset="-18"/>
                <a:cs typeface="Lato Regular"/>
              </a:rPr>
              <a:t>TYPICKÉ APLIKAČNÍ PROBLÉMY</a:t>
            </a:r>
          </a:p>
          <a:p>
            <a:pPr>
              <a:lnSpc>
                <a:spcPct val="120000"/>
              </a:lnSpc>
              <a:defRPr/>
            </a:pPr>
            <a:r>
              <a:rPr lang="cs-CZ" dirty="0">
                <a:solidFill>
                  <a:schemeClr val="bg1">
                    <a:lumMod val="95000"/>
                  </a:schemeClr>
                </a:solidFill>
                <a:latin typeface="Inria Sans" pitchFamily="2" charset="-18"/>
                <a:cs typeface="Lato Regular"/>
              </a:rPr>
              <a:t>Chybějící reflexe principů ochrany a zabezpečení OÚ</a:t>
            </a:r>
          </a:p>
          <a:p>
            <a:pPr>
              <a:lnSpc>
                <a:spcPct val="120000"/>
              </a:lnSpc>
              <a:defRPr/>
            </a:pPr>
            <a:r>
              <a:rPr lang="cs-CZ" dirty="0">
                <a:solidFill>
                  <a:schemeClr val="bg1">
                    <a:lumMod val="95000"/>
                  </a:schemeClr>
                </a:solidFill>
                <a:latin typeface="Inria Sans" pitchFamily="2" charset="-18"/>
                <a:cs typeface="Lato Regular"/>
              </a:rPr>
              <a:t>Nedostatečná dokumentace shody</a:t>
            </a:r>
          </a:p>
          <a:p>
            <a:pPr>
              <a:lnSpc>
                <a:spcPct val="120000"/>
              </a:lnSpc>
              <a:defRPr/>
            </a:pPr>
            <a:r>
              <a:rPr lang="cs-CZ" dirty="0">
                <a:solidFill>
                  <a:schemeClr val="bg1">
                    <a:lumMod val="95000"/>
                  </a:schemeClr>
                </a:solidFill>
                <a:latin typeface="Inria Sans" pitchFamily="2" charset="-18"/>
                <a:cs typeface="Lato Regular"/>
              </a:rPr>
              <a:t>Nedostatečná příprava a implementace prostředí, procesů a opatření</a:t>
            </a:r>
          </a:p>
          <a:p>
            <a:pPr>
              <a:lnSpc>
                <a:spcPct val="120000"/>
              </a:lnSpc>
              <a:defRPr/>
            </a:pPr>
            <a:r>
              <a:rPr lang="cs-CZ" dirty="0">
                <a:solidFill>
                  <a:schemeClr val="bg1">
                    <a:lumMod val="95000"/>
                  </a:schemeClr>
                </a:solidFill>
                <a:latin typeface="Inria Sans" pitchFamily="2" charset="-18"/>
                <a:cs typeface="Lato Regular"/>
              </a:rPr>
              <a:t>Smlouvy o zpracování OÚ a další </a:t>
            </a:r>
            <a:br>
              <a:rPr lang="cs-CZ" dirty="0">
                <a:solidFill>
                  <a:schemeClr val="bg1">
                    <a:lumMod val="95000"/>
                  </a:schemeClr>
                </a:solidFill>
                <a:latin typeface="Inria Sans" pitchFamily="2" charset="-18"/>
                <a:cs typeface="Lato Regular"/>
              </a:rPr>
            </a:br>
            <a:r>
              <a:rPr lang="cs-CZ" dirty="0">
                <a:solidFill>
                  <a:schemeClr val="bg1">
                    <a:lumMod val="95000"/>
                  </a:schemeClr>
                </a:solidFill>
                <a:latin typeface="Inria Sans" pitchFamily="2" charset="-18"/>
                <a:cs typeface="Lato Regular"/>
              </a:rPr>
              <a:t>smluvní vztahy související s nakládáním </a:t>
            </a:r>
            <a:br>
              <a:rPr lang="cs-CZ" dirty="0">
                <a:solidFill>
                  <a:schemeClr val="bg1">
                    <a:lumMod val="95000"/>
                  </a:schemeClr>
                </a:solidFill>
                <a:latin typeface="Inria Sans" pitchFamily="2" charset="-18"/>
                <a:cs typeface="Lato Regular"/>
              </a:rPr>
            </a:br>
            <a:r>
              <a:rPr lang="cs-CZ" dirty="0">
                <a:solidFill>
                  <a:schemeClr val="bg1">
                    <a:lumMod val="95000"/>
                  </a:schemeClr>
                </a:solidFill>
                <a:latin typeface="Inria Sans" pitchFamily="2" charset="-18"/>
                <a:cs typeface="Lato Regular"/>
              </a:rPr>
              <a:t>s informacemi</a:t>
            </a:r>
          </a:p>
        </p:txBody>
      </p:sp>
      <p:sp>
        <p:nvSpPr>
          <p:cNvPr id="11" name="Title 5">
            <a:extLst>
              <a:ext uri="{FF2B5EF4-FFF2-40B4-BE49-F238E27FC236}">
                <a16:creationId xmlns:a16="http://schemas.microsoft.com/office/drawing/2014/main" id="{EECF4744-0C0B-42B7-A027-FD65DC3E58D9}"/>
              </a:ext>
            </a:extLst>
          </p:cNvPr>
          <p:cNvSpPr>
            <a:spLocks noGrp="1"/>
          </p:cNvSpPr>
          <p:nvPr>
            <p:ph type="title"/>
          </p:nvPr>
        </p:nvSpPr>
        <p:spPr/>
        <p:txBody>
          <a:bodyPr/>
          <a:lstStyle/>
          <a:p>
            <a:r>
              <a:rPr lang="cs-CZ" dirty="0"/>
              <a:t>PROČ TOMU MÁME VĚNOVAT POZORNOST?</a:t>
            </a:r>
          </a:p>
        </p:txBody>
      </p:sp>
      <p:sp>
        <p:nvSpPr>
          <p:cNvPr id="10" name="AutoShape 114">
            <a:extLst>
              <a:ext uri="{FF2B5EF4-FFF2-40B4-BE49-F238E27FC236}">
                <a16:creationId xmlns:a16="http://schemas.microsoft.com/office/drawing/2014/main" id="{04886315-06DB-4F89-B4E6-8C0D6069D443}"/>
              </a:ext>
            </a:extLst>
          </p:cNvPr>
          <p:cNvSpPr>
            <a:spLocks/>
          </p:cNvSpPr>
          <p:nvPr/>
        </p:nvSpPr>
        <p:spPr bwMode="auto">
          <a:xfrm rot="2700000">
            <a:off x="10120808" y="4807345"/>
            <a:ext cx="1800000" cy="180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FFFFFF">
              <a:alpha val="67059"/>
            </a:srgbClr>
          </a:solidFill>
          <a:ln>
            <a:noFill/>
          </a:ln>
          <a:effectLst/>
        </p:spPr>
        <p:txBody>
          <a:bodyPr lIns="34291" tIns="34291" rIns="34291" bIns="34291" anchor="ctr"/>
          <a:lstStyle/>
          <a:p>
            <a:pPr defTabSz="308559">
              <a:defRPr/>
            </a:pPr>
            <a:endParaRPr lang="es-ES" sz="1958"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 name="Zástupný symbol pro datum 2">
            <a:extLst>
              <a:ext uri="{FF2B5EF4-FFF2-40B4-BE49-F238E27FC236}">
                <a16:creationId xmlns:a16="http://schemas.microsoft.com/office/drawing/2014/main" id="{6C78CD4A-088C-5B91-7F14-D6F341F15BB8}"/>
              </a:ext>
            </a:extLst>
          </p:cNvPr>
          <p:cNvSpPr>
            <a:spLocks noGrp="1"/>
          </p:cNvSpPr>
          <p:nvPr>
            <p:ph type="dt" sz="half" idx="10"/>
          </p:nvPr>
        </p:nvSpPr>
        <p:spPr/>
        <p:txBody>
          <a:bodyPr/>
          <a:lstStyle/>
          <a:p>
            <a:r>
              <a:rPr lang="cs-CZ"/>
              <a:t>24. 3. 2026</a:t>
            </a:r>
            <a:endParaRPr lang="en-US" dirty="0"/>
          </a:p>
        </p:txBody>
      </p:sp>
      <p:sp>
        <p:nvSpPr>
          <p:cNvPr id="4" name="Zástupný symbol pro zápatí 3">
            <a:extLst>
              <a:ext uri="{FF2B5EF4-FFF2-40B4-BE49-F238E27FC236}">
                <a16:creationId xmlns:a16="http://schemas.microsoft.com/office/drawing/2014/main" id="{A64B7198-101F-550F-6106-40CB0348F23D}"/>
              </a:ext>
            </a:extLst>
          </p:cNvPr>
          <p:cNvSpPr>
            <a:spLocks noGrp="1"/>
          </p:cNvSpPr>
          <p:nvPr>
            <p:ph type="ftr" sz="quarter" idx="11"/>
          </p:nvPr>
        </p:nvSpPr>
        <p:spPr/>
        <p:txBody>
          <a:bodyPr/>
          <a:lstStyle/>
          <a:p>
            <a:r>
              <a:rPr lang="en-US"/>
              <a:t>Česká advokátní komora | Jindřich Kalíšek</a:t>
            </a:r>
            <a:endParaRPr lang="en-US" dirty="0"/>
          </a:p>
        </p:txBody>
      </p:sp>
      <p:sp>
        <p:nvSpPr>
          <p:cNvPr id="6" name="Zástupný symbol pro číslo snímku 5">
            <a:extLst>
              <a:ext uri="{FF2B5EF4-FFF2-40B4-BE49-F238E27FC236}">
                <a16:creationId xmlns:a16="http://schemas.microsoft.com/office/drawing/2014/main" id="{3FC9BFC9-5EE2-F5C2-882D-7831AA8892E8}"/>
              </a:ext>
            </a:extLst>
          </p:cNvPr>
          <p:cNvSpPr>
            <a:spLocks noGrp="1"/>
          </p:cNvSpPr>
          <p:nvPr>
            <p:ph type="sldNum" sz="quarter" idx="12"/>
          </p:nvPr>
        </p:nvSpPr>
        <p:spPr/>
        <p:txBody>
          <a:bodyPr/>
          <a:lstStyle/>
          <a:p>
            <a:fld id="{D5A1E99C-6E4B-9045-9BEE-F9DFBF55137C}" type="slidenum">
              <a:rPr lang="en-US" smtClean="0"/>
              <a:t>74</a:t>
            </a:fld>
            <a:endParaRPr lang="en-US"/>
          </a:p>
        </p:txBody>
      </p:sp>
    </p:spTree>
    <p:extLst>
      <p:ext uri="{BB962C8B-B14F-4D97-AF65-F5344CB8AC3E}">
        <p14:creationId xmlns:p14="http://schemas.microsoft.com/office/powerpoint/2010/main" val="21046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49DE9-EC13-F855-5B10-F179EC52DCB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5B55716-9F29-557F-A656-9276B60FA6FF}"/>
              </a:ext>
            </a:extLst>
          </p:cNvPr>
          <p:cNvSpPr>
            <a:spLocks noGrp="1"/>
          </p:cNvSpPr>
          <p:nvPr>
            <p:ph idx="1"/>
          </p:nvPr>
        </p:nvSpPr>
        <p:spPr>
          <a:xfrm>
            <a:off x="609600" y="1695795"/>
            <a:ext cx="10972800" cy="5030181"/>
          </a:xfrm>
        </p:spPr>
        <p:txBody>
          <a:bodyPr numCol="1">
            <a:normAutofit/>
          </a:bodyPr>
          <a:lstStyle/>
          <a:p>
            <a:r>
              <a:rPr lang="cs-CZ" dirty="0"/>
              <a:t>Souběh GDPR a dalších předpisů</a:t>
            </a:r>
          </a:p>
          <a:p>
            <a:pPr lvl="1"/>
            <a:r>
              <a:rPr lang="cs-CZ" dirty="0"/>
              <a:t>Principy ochrany a zabezpečení OÚ zůstávají jádrem compliance s datovými regulacemi</a:t>
            </a:r>
          </a:p>
          <a:p>
            <a:pPr lvl="1"/>
            <a:r>
              <a:rPr lang="cs-CZ" dirty="0"/>
              <a:t>GDPR je horizontální norma, kdežto větší část předpisů Digitální dekády je sektorových</a:t>
            </a:r>
          </a:p>
          <a:p>
            <a:pPr lvl="1"/>
            <a:r>
              <a:rPr lang="cs-CZ" dirty="0"/>
              <a:t>Povinnost sladit bezpečnostní, informační a etické požadavky napříč množstvím regulací</a:t>
            </a:r>
            <a:r>
              <a:rPr lang="cs-CZ" dirty="0">
                <a:solidFill>
                  <a:srgbClr val="D03B58"/>
                </a:solidFill>
              </a:rPr>
              <a:t> </a:t>
            </a:r>
            <a:br>
              <a:rPr lang="cs-CZ" dirty="0">
                <a:solidFill>
                  <a:srgbClr val="D03B58"/>
                </a:solidFill>
              </a:rPr>
            </a:br>
            <a:r>
              <a:rPr lang="cs-CZ" dirty="0">
                <a:solidFill>
                  <a:srgbClr val="1EA0DA"/>
                </a:solidFill>
                <a:sym typeface="Wingdings" panose="05000000000000000000" pitchFamily="2" charset="2"/>
              </a:rPr>
              <a:t> chybí mapování a aplikační vodítka</a:t>
            </a:r>
            <a:endParaRPr lang="cs-CZ" dirty="0">
              <a:solidFill>
                <a:srgbClr val="1EA0DA"/>
              </a:solidFill>
            </a:endParaRPr>
          </a:p>
          <a:p>
            <a:pPr lvl="4"/>
            <a:endParaRPr lang="cs-CZ" dirty="0"/>
          </a:p>
          <a:p>
            <a:r>
              <a:rPr lang="cs-CZ" dirty="0"/>
              <a:t>Při implementaci vždy vznikají neočekávané překryvy, konflikty a duplicity</a:t>
            </a:r>
          </a:p>
          <a:p>
            <a:pPr lvl="1"/>
            <a:r>
              <a:rPr lang="cs-CZ" dirty="0"/>
              <a:t>GDPR vs. NIS2, CER a DORA – ochrana soukromí vs. požadavky na monitoring a kontrolu uživatelů</a:t>
            </a:r>
          </a:p>
          <a:p>
            <a:pPr lvl="1"/>
            <a:r>
              <a:rPr lang="cs-CZ" dirty="0"/>
              <a:t>GDPR vs. DA – sdílení vs. omezení z důvodu ochrany osobních údajů</a:t>
            </a:r>
          </a:p>
          <a:p>
            <a:pPr lvl="1"/>
            <a:r>
              <a:rPr lang="cs-CZ" dirty="0"/>
              <a:t>GDPR vs. AIA – rozhodování bez lidského zásahu vs. informace o zpracování OÚ</a:t>
            </a:r>
          </a:p>
          <a:p>
            <a:pPr lvl="1"/>
            <a:r>
              <a:rPr lang="cs-CZ" dirty="0"/>
              <a:t>GDPR vs. DSP– moderace, reklama a </a:t>
            </a:r>
            <a:r>
              <a:rPr lang="cs-CZ" dirty="0" err="1"/>
              <a:t>targeting</a:t>
            </a:r>
            <a:endParaRPr lang="cs-CZ" dirty="0"/>
          </a:p>
          <a:p>
            <a:pPr lvl="1"/>
            <a:endParaRPr lang="cs-CZ" dirty="0"/>
          </a:p>
        </p:txBody>
      </p:sp>
      <p:sp>
        <p:nvSpPr>
          <p:cNvPr id="3" name="Zástupný symbol pro datum 2">
            <a:extLst>
              <a:ext uri="{FF2B5EF4-FFF2-40B4-BE49-F238E27FC236}">
                <a16:creationId xmlns:a16="http://schemas.microsoft.com/office/drawing/2014/main" id="{EDFE329D-FA70-2F2C-7206-59606E292237}"/>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D3C544FF-4B93-B5FB-91FB-85A2EB534C56}"/>
              </a:ext>
            </a:extLst>
          </p:cNvPr>
          <p:cNvSpPr>
            <a:spLocks noGrp="1"/>
          </p:cNvSpPr>
          <p:nvPr>
            <p:ph type="title"/>
          </p:nvPr>
        </p:nvSpPr>
        <p:spPr/>
        <p:txBody>
          <a:bodyPr>
            <a:noAutofit/>
          </a:bodyPr>
          <a:lstStyle/>
          <a:p>
            <a:r>
              <a:rPr lang="cs-CZ" dirty="0"/>
              <a:t>Známé výzvy</a:t>
            </a:r>
          </a:p>
        </p:txBody>
      </p:sp>
      <p:sp>
        <p:nvSpPr>
          <p:cNvPr id="4" name="Zástupný symbol pro zápatí 3">
            <a:extLst>
              <a:ext uri="{FF2B5EF4-FFF2-40B4-BE49-F238E27FC236}">
                <a16:creationId xmlns:a16="http://schemas.microsoft.com/office/drawing/2014/main" id="{D76582EA-4FA4-72D8-A0F9-9C6DB13AEEAB}"/>
              </a:ext>
            </a:extLst>
          </p:cNvPr>
          <p:cNvSpPr>
            <a:spLocks noGrp="1"/>
          </p:cNvSpPr>
          <p:nvPr>
            <p:ph type="ftr" sz="quarter" idx="11"/>
          </p:nvPr>
        </p:nvSpPr>
        <p:spPr/>
        <p:txBody>
          <a:bodyPr/>
          <a:lstStyle/>
          <a:p>
            <a:r>
              <a:rPr lang="en-US"/>
              <a:t>Česká advokátní komora | Jindřich Kalíšek</a:t>
            </a:r>
            <a:endParaRPr lang="cs-CZ"/>
          </a:p>
        </p:txBody>
      </p:sp>
      <p:sp>
        <p:nvSpPr>
          <p:cNvPr id="7" name="Zástupný symbol pro číslo snímku 6">
            <a:extLst>
              <a:ext uri="{FF2B5EF4-FFF2-40B4-BE49-F238E27FC236}">
                <a16:creationId xmlns:a16="http://schemas.microsoft.com/office/drawing/2014/main" id="{B16974E1-B226-5D5C-1D99-779D9182F98C}"/>
              </a:ext>
            </a:extLst>
          </p:cNvPr>
          <p:cNvSpPr>
            <a:spLocks noGrp="1"/>
          </p:cNvSpPr>
          <p:nvPr>
            <p:ph type="sldNum" sz="quarter" idx="12"/>
          </p:nvPr>
        </p:nvSpPr>
        <p:spPr/>
        <p:txBody>
          <a:bodyPr/>
          <a:lstStyle/>
          <a:p>
            <a:fld id="{8A7AA762-EA47-416E-9E23-A6910279B348}" type="slidenum">
              <a:rPr lang="cs-CZ" smtClean="0"/>
              <a:t>75</a:t>
            </a:fld>
            <a:endParaRPr lang="cs-CZ"/>
          </a:p>
        </p:txBody>
      </p:sp>
    </p:spTree>
    <p:extLst>
      <p:ext uri="{BB962C8B-B14F-4D97-AF65-F5344CB8AC3E}">
        <p14:creationId xmlns:p14="http://schemas.microsoft.com/office/powerpoint/2010/main" val="352102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20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20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20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49DE9-EC13-F855-5B10-F179EC52DCBD}"/>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A5B55716-9F29-557F-A656-9276B60FA6FF}"/>
              </a:ext>
            </a:extLst>
          </p:cNvPr>
          <p:cNvSpPr>
            <a:spLocks noGrp="1"/>
          </p:cNvSpPr>
          <p:nvPr>
            <p:ph idx="1"/>
          </p:nvPr>
        </p:nvSpPr>
        <p:spPr>
          <a:xfrm>
            <a:off x="609600" y="1540732"/>
            <a:ext cx="10972800" cy="5030181"/>
          </a:xfrm>
        </p:spPr>
        <p:txBody>
          <a:bodyPr numCol="1">
            <a:normAutofit/>
          </a:bodyPr>
          <a:lstStyle/>
          <a:p>
            <a:r>
              <a:rPr lang="cs-CZ" dirty="0"/>
              <a:t>Aplikační problémy</a:t>
            </a:r>
          </a:p>
          <a:p>
            <a:pPr lvl="1"/>
            <a:r>
              <a:rPr lang="cs-CZ" dirty="0"/>
              <a:t>Upřednostňování jedné regulace před ostatními</a:t>
            </a:r>
          </a:p>
          <a:p>
            <a:pPr lvl="1"/>
            <a:r>
              <a:rPr lang="cs-CZ" dirty="0"/>
              <a:t>Přílišné spoléhání na jednu roli nebo dokumentaci k jedné z regulací</a:t>
            </a:r>
          </a:p>
          <a:p>
            <a:pPr lvl="1"/>
            <a:r>
              <a:rPr lang="cs-CZ" dirty="0"/>
              <a:t>Nedostatečná koordinace mezi DPO, CISO/CTO/CIO a právním týmem</a:t>
            </a:r>
          </a:p>
          <a:p>
            <a:pPr lvl="4"/>
            <a:endParaRPr lang="cs-CZ" dirty="0"/>
          </a:p>
          <a:p>
            <a:r>
              <a:rPr lang="cs-CZ" dirty="0"/>
              <a:t>Doporučení pro organizace</a:t>
            </a:r>
          </a:p>
          <a:p>
            <a:pPr lvl="1"/>
            <a:r>
              <a:rPr lang="cs-CZ" dirty="0"/>
              <a:t>Regulace ochrany OÚ, AI a IKB jsou propojené nádoby</a:t>
            </a:r>
            <a:r>
              <a:rPr lang="cs-CZ" dirty="0">
                <a:solidFill>
                  <a:srgbClr val="1EA0DA"/>
                </a:solidFill>
              </a:rPr>
              <a:t> (či různé strany téže kostky) </a:t>
            </a:r>
            <a:r>
              <a:rPr lang="cs-CZ" dirty="0">
                <a:solidFill>
                  <a:srgbClr val="1EA0DA"/>
                </a:solidFill>
                <a:sym typeface="Wingdings" panose="05000000000000000000" pitchFamily="2" charset="2"/>
              </a:rPr>
              <a:t></a:t>
            </a:r>
            <a:r>
              <a:rPr lang="cs-CZ" dirty="0"/>
              <a:t> </a:t>
            </a:r>
          </a:p>
          <a:p>
            <a:pPr lvl="1"/>
            <a:r>
              <a:rPr lang="cs-CZ" dirty="0"/>
              <a:t>Interní principy, politiky a odpovědnosti v oblasti zpracování dat, AI a kyberbezpečnosti revidujte vždy společně</a:t>
            </a:r>
          </a:p>
          <a:p>
            <a:pPr lvl="1"/>
            <a:r>
              <a:rPr lang="cs-CZ" dirty="0"/>
              <a:t>Zmapujte dopady nových regulací na datové toky, informační systémy a datové smlouvy</a:t>
            </a:r>
          </a:p>
          <a:p>
            <a:pPr lvl="1"/>
            <a:r>
              <a:rPr lang="cs-CZ" dirty="0"/>
              <a:t>Vytvořte koordinační mechanismus mezi právním týmem / compliance, DPO, CISO / CIO a AI </a:t>
            </a:r>
            <a:r>
              <a:rPr lang="cs-CZ" dirty="0" err="1"/>
              <a:t>governance</a:t>
            </a:r>
            <a:r>
              <a:rPr lang="cs-CZ" dirty="0"/>
              <a:t> týmem</a:t>
            </a:r>
          </a:p>
          <a:p>
            <a:pPr lvl="1"/>
            <a:r>
              <a:rPr lang="cs-CZ" dirty="0"/>
              <a:t>Podporujte tvorbu a sdílení kompetencí – školení, interdisciplinární workshopy</a:t>
            </a:r>
          </a:p>
        </p:txBody>
      </p:sp>
      <p:sp>
        <p:nvSpPr>
          <p:cNvPr id="3" name="Zástupný symbol pro datum 2">
            <a:extLst>
              <a:ext uri="{FF2B5EF4-FFF2-40B4-BE49-F238E27FC236}">
                <a16:creationId xmlns:a16="http://schemas.microsoft.com/office/drawing/2014/main" id="{EDFE329D-FA70-2F2C-7206-59606E292237}"/>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D3C544FF-4B93-B5FB-91FB-85A2EB534C56}"/>
              </a:ext>
            </a:extLst>
          </p:cNvPr>
          <p:cNvSpPr>
            <a:spLocks noGrp="1"/>
          </p:cNvSpPr>
          <p:nvPr>
            <p:ph type="title"/>
          </p:nvPr>
        </p:nvSpPr>
        <p:spPr/>
        <p:txBody>
          <a:bodyPr>
            <a:noAutofit/>
          </a:bodyPr>
          <a:lstStyle/>
          <a:p>
            <a:r>
              <a:rPr lang="cs-CZ" dirty="0"/>
              <a:t>Známé výzvy</a:t>
            </a:r>
          </a:p>
        </p:txBody>
      </p:sp>
      <p:sp>
        <p:nvSpPr>
          <p:cNvPr id="4" name="Zástupný symbol pro zápatí 3">
            <a:extLst>
              <a:ext uri="{FF2B5EF4-FFF2-40B4-BE49-F238E27FC236}">
                <a16:creationId xmlns:a16="http://schemas.microsoft.com/office/drawing/2014/main" id="{D76582EA-4FA4-72D8-A0F9-9C6DB13AEEAB}"/>
              </a:ext>
            </a:extLst>
          </p:cNvPr>
          <p:cNvSpPr>
            <a:spLocks noGrp="1"/>
          </p:cNvSpPr>
          <p:nvPr>
            <p:ph type="ftr" sz="quarter" idx="11"/>
          </p:nvPr>
        </p:nvSpPr>
        <p:spPr/>
        <p:txBody>
          <a:bodyPr/>
          <a:lstStyle/>
          <a:p>
            <a:r>
              <a:rPr lang="en-US"/>
              <a:t>Česká advokátní komora | Jindřich Kalíšek</a:t>
            </a:r>
            <a:endParaRPr lang="cs-CZ"/>
          </a:p>
        </p:txBody>
      </p:sp>
      <p:sp>
        <p:nvSpPr>
          <p:cNvPr id="7" name="Zástupný symbol pro číslo snímku 6">
            <a:extLst>
              <a:ext uri="{FF2B5EF4-FFF2-40B4-BE49-F238E27FC236}">
                <a16:creationId xmlns:a16="http://schemas.microsoft.com/office/drawing/2014/main" id="{7A749D92-7EAA-FE6F-F338-B6680D260BDD}"/>
              </a:ext>
            </a:extLst>
          </p:cNvPr>
          <p:cNvSpPr>
            <a:spLocks noGrp="1"/>
          </p:cNvSpPr>
          <p:nvPr>
            <p:ph type="sldNum" sz="quarter" idx="12"/>
          </p:nvPr>
        </p:nvSpPr>
        <p:spPr/>
        <p:txBody>
          <a:bodyPr/>
          <a:lstStyle/>
          <a:p>
            <a:fld id="{8A7AA762-EA47-416E-9E23-A6910279B348}" type="slidenum">
              <a:rPr lang="cs-CZ" smtClean="0"/>
              <a:t>76</a:t>
            </a:fld>
            <a:endParaRPr lang="cs-CZ"/>
          </a:p>
        </p:txBody>
      </p:sp>
    </p:spTree>
    <p:extLst>
      <p:ext uri="{BB962C8B-B14F-4D97-AF65-F5344CB8AC3E}">
        <p14:creationId xmlns:p14="http://schemas.microsoft.com/office/powerpoint/2010/main" val="212934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20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20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20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20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20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54BB-4249-3468-831B-FEF46E680634}"/>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D7A22E76-A1BE-840E-3BB9-BC7E96AA4976}"/>
              </a:ext>
            </a:extLst>
          </p:cNvPr>
          <p:cNvSpPr>
            <a:spLocks noGrp="1"/>
          </p:cNvSpPr>
          <p:nvPr>
            <p:ph idx="1"/>
          </p:nvPr>
        </p:nvSpPr>
        <p:spPr>
          <a:xfrm>
            <a:off x="4008286" y="1695796"/>
            <a:ext cx="7574114" cy="4335054"/>
          </a:xfrm>
        </p:spPr>
        <p:txBody>
          <a:bodyPr>
            <a:normAutofit fontScale="92500" lnSpcReduction="10000"/>
          </a:bodyPr>
          <a:lstStyle/>
          <a:p>
            <a:r>
              <a:rPr lang="cs-CZ" dirty="0"/>
              <a:t>NULÍČEK, M., DONÁT, J., NONNEMANN, F. a kol. </a:t>
            </a:r>
            <a:br>
              <a:rPr lang="cs-CZ" dirty="0"/>
            </a:br>
            <a:r>
              <a:rPr lang="cs-CZ" dirty="0"/>
              <a:t>GDPR / Obecné nařízení o ochraně osobních údajů – Praktický komentář. 2., aktualizované vydání. Praha :  </a:t>
            </a:r>
            <a:r>
              <a:rPr lang="cs-CZ" dirty="0" err="1"/>
              <a:t>Wolters</a:t>
            </a:r>
            <a:r>
              <a:rPr lang="cs-CZ" dirty="0"/>
              <a:t> </a:t>
            </a:r>
            <a:r>
              <a:rPr lang="cs-CZ" dirty="0" err="1"/>
              <a:t>Kluwer</a:t>
            </a:r>
            <a:r>
              <a:rPr lang="cs-CZ" dirty="0"/>
              <a:t>, 2018. ISBN 978-80-7598-068-7.</a:t>
            </a:r>
          </a:p>
          <a:p>
            <a:endParaRPr lang="cs-CZ" dirty="0"/>
          </a:p>
          <a:p>
            <a:r>
              <a:rPr lang="cs-CZ" dirty="0"/>
              <a:t>UŘIČAŘ, M., RÁMIŠ, V. a kolektiv. </a:t>
            </a:r>
            <a:br>
              <a:rPr lang="cs-CZ" dirty="0"/>
            </a:br>
            <a:r>
              <a:rPr lang="cs-CZ" dirty="0"/>
              <a:t>Obecné nařízení o ochraně osobních údajů. Komentář. </a:t>
            </a:r>
            <a:br>
              <a:rPr lang="cs-CZ" dirty="0"/>
            </a:br>
            <a:r>
              <a:rPr lang="cs-CZ" dirty="0"/>
              <a:t>Praha : </a:t>
            </a:r>
            <a:r>
              <a:rPr lang="cs-CZ" dirty="0" err="1"/>
              <a:t>C.H.Beck</a:t>
            </a:r>
            <a:r>
              <a:rPr lang="cs-CZ" dirty="0"/>
              <a:t>, 2020. ISBN 978-80-7400-815-3.</a:t>
            </a:r>
          </a:p>
          <a:p>
            <a:endParaRPr lang="cs-CZ" dirty="0"/>
          </a:p>
          <a:p>
            <a:r>
              <a:rPr lang="cs-CZ" dirty="0"/>
              <a:t>NONNEMANN, František, Vlastimil ČERVENÝ a Dominik VÍTEK. Kybernetický bezpečnostní incident 3D: IT, právo </a:t>
            </a:r>
            <a:br>
              <a:rPr lang="cs-CZ" dirty="0"/>
            </a:br>
            <a:r>
              <a:rPr lang="cs-CZ" dirty="0"/>
              <a:t>a compliance. Praha: </a:t>
            </a:r>
            <a:r>
              <a:rPr lang="cs-CZ" dirty="0" err="1"/>
              <a:t>Wolters</a:t>
            </a:r>
            <a:r>
              <a:rPr lang="cs-CZ" dirty="0"/>
              <a:t> </a:t>
            </a:r>
            <a:r>
              <a:rPr lang="cs-CZ" dirty="0" err="1"/>
              <a:t>Kluwer</a:t>
            </a:r>
            <a:r>
              <a:rPr lang="cs-CZ" dirty="0"/>
              <a:t>, 2022. </a:t>
            </a:r>
            <a:br>
              <a:rPr lang="cs-CZ" dirty="0"/>
            </a:br>
            <a:r>
              <a:rPr lang="cs-CZ" dirty="0"/>
              <a:t>ISBN 978-80-7676-515-3.</a:t>
            </a:r>
          </a:p>
        </p:txBody>
      </p:sp>
      <p:sp>
        <p:nvSpPr>
          <p:cNvPr id="3" name="Zástupný symbol pro datum 2">
            <a:extLst>
              <a:ext uri="{FF2B5EF4-FFF2-40B4-BE49-F238E27FC236}">
                <a16:creationId xmlns:a16="http://schemas.microsoft.com/office/drawing/2014/main" id="{2B28718D-E30E-C56F-4F42-AA51A2958212}"/>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29BC3F32-FA27-2DEE-8F3E-60B3AE38A35A}"/>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87E7CDE1-8E94-92D5-4782-0CB6A05418F0}"/>
              </a:ext>
            </a:extLst>
          </p:cNvPr>
          <p:cNvSpPr>
            <a:spLocks noGrp="1"/>
          </p:cNvSpPr>
          <p:nvPr>
            <p:ph type="title"/>
          </p:nvPr>
        </p:nvSpPr>
        <p:spPr/>
        <p:txBody>
          <a:bodyPr>
            <a:noAutofit/>
          </a:bodyPr>
          <a:lstStyle/>
          <a:p>
            <a:r>
              <a:rPr lang="cs-CZ" dirty="0"/>
              <a:t>LITERATURA A ONLINE ZDROJE</a:t>
            </a:r>
          </a:p>
        </p:txBody>
      </p:sp>
      <p:grpSp>
        <p:nvGrpSpPr>
          <p:cNvPr id="16" name="Skupina 15">
            <a:extLst>
              <a:ext uri="{FF2B5EF4-FFF2-40B4-BE49-F238E27FC236}">
                <a16:creationId xmlns:a16="http://schemas.microsoft.com/office/drawing/2014/main" id="{8ED7C04C-2DC0-116E-D637-51A201929EF3}"/>
              </a:ext>
            </a:extLst>
          </p:cNvPr>
          <p:cNvGrpSpPr/>
          <p:nvPr/>
        </p:nvGrpSpPr>
        <p:grpSpPr>
          <a:xfrm>
            <a:off x="752623" y="1780987"/>
            <a:ext cx="2501753" cy="3103089"/>
            <a:chOff x="3298677" y="324741"/>
            <a:chExt cx="4926161" cy="6110242"/>
          </a:xfrm>
          <a:effectLst>
            <a:outerShdw blurRad="50800" dist="38100" dir="8100000" algn="tr" rotWithShape="0">
              <a:prstClr val="black">
                <a:alpha val="40000"/>
              </a:prstClr>
            </a:outerShdw>
          </a:effectLst>
        </p:grpSpPr>
        <p:pic>
          <p:nvPicPr>
            <p:cNvPr id="17" name="Picture 2" descr="GDPR / Obecné nařízení o ochraně osobních údajů (2016/679/EU) - Praktický komentář - 2., aktualizované vydání">
              <a:extLst>
                <a:ext uri="{FF2B5EF4-FFF2-40B4-BE49-F238E27FC236}">
                  <a16:creationId xmlns:a16="http://schemas.microsoft.com/office/drawing/2014/main" id="{80E8B99C-32E2-2FEC-8CBE-40125DC42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163" y="571500"/>
              <a:ext cx="4257675" cy="5715000"/>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18" name="Volný tvar: obrazec 17">
              <a:extLst>
                <a:ext uri="{FF2B5EF4-FFF2-40B4-BE49-F238E27FC236}">
                  <a16:creationId xmlns:a16="http://schemas.microsoft.com/office/drawing/2014/main" id="{3F023399-13DA-D220-5589-38B9FA631052}"/>
                </a:ext>
              </a:extLst>
            </p:cNvPr>
            <p:cNvSpPr/>
            <p:nvPr/>
          </p:nvSpPr>
          <p:spPr>
            <a:xfrm>
              <a:off x="3298677" y="888763"/>
              <a:ext cx="883505" cy="5546220"/>
            </a:xfrm>
            <a:custGeom>
              <a:avLst/>
              <a:gdLst>
                <a:gd name="connsiteX0" fmla="*/ 880216 w 883505"/>
                <a:gd name="connsiteY0" fmla="*/ 5520583 h 5520583"/>
                <a:gd name="connsiteX1" fmla="*/ 17091 w 883505"/>
                <a:gd name="connsiteY1" fmla="*/ 5212935 h 5520583"/>
                <a:gd name="connsiteX2" fmla="*/ 0 w 883505"/>
                <a:gd name="connsiteY2" fmla="*/ 0 h 5520583"/>
                <a:gd name="connsiteX3" fmla="*/ 880216 w 883505"/>
                <a:gd name="connsiteY3" fmla="*/ 76912 h 5520583"/>
                <a:gd name="connsiteX4" fmla="*/ 880216 w 883505"/>
                <a:gd name="connsiteY4" fmla="*/ 5520583 h 5520583"/>
                <a:gd name="connsiteX0" fmla="*/ 880216 w 883505"/>
                <a:gd name="connsiteY0" fmla="*/ 5546220 h 5546220"/>
                <a:gd name="connsiteX1" fmla="*/ 17091 w 883505"/>
                <a:gd name="connsiteY1" fmla="*/ 5238572 h 5546220"/>
                <a:gd name="connsiteX2" fmla="*/ 0 w 883505"/>
                <a:gd name="connsiteY2" fmla="*/ 0 h 5546220"/>
                <a:gd name="connsiteX3" fmla="*/ 880216 w 883505"/>
                <a:gd name="connsiteY3" fmla="*/ 102549 h 5546220"/>
                <a:gd name="connsiteX4" fmla="*/ 880216 w 883505"/>
                <a:gd name="connsiteY4" fmla="*/ 5546220 h 55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05" h="5546220">
                  <a:moveTo>
                    <a:pt x="880216" y="5546220"/>
                  </a:moveTo>
                  <a:lnTo>
                    <a:pt x="17091" y="5238572"/>
                  </a:lnTo>
                  <a:lnTo>
                    <a:pt x="0" y="0"/>
                  </a:lnTo>
                  <a:cubicBezTo>
                    <a:pt x="293405" y="25637"/>
                    <a:pt x="586811" y="76912"/>
                    <a:pt x="880216" y="102549"/>
                  </a:cubicBezTo>
                  <a:cubicBezTo>
                    <a:pt x="883065" y="1917106"/>
                    <a:pt x="885913" y="3731663"/>
                    <a:pt x="880216" y="5546220"/>
                  </a:cubicBezTo>
                  <a:close/>
                </a:path>
              </a:pathLst>
            </a:custGeom>
            <a:solidFill>
              <a:schemeClr val="accent3"/>
            </a:solidFill>
            <a:ln>
              <a:solidFill>
                <a:schemeClr val="accent3">
                  <a:lumMod val="75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9" name="Volný tvar: obrazec 18">
              <a:extLst>
                <a:ext uri="{FF2B5EF4-FFF2-40B4-BE49-F238E27FC236}">
                  <a16:creationId xmlns:a16="http://schemas.microsoft.com/office/drawing/2014/main" id="{213D99C0-6A36-1887-9F4C-B4EBC64340FE}"/>
                </a:ext>
              </a:extLst>
            </p:cNvPr>
            <p:cNvSpPr/>
            <p:nvPr/>
          </p:nvSpPr>
          <p:spPr>
            <a:xfrm>
              <a:off x="3307222" y="324741"/>
              <a:ext cx="4691642" cy="666572"/>
            </a:xfrm>
            <a:custGeom>
              <a:avLst/>
              <a:gdLst>
                <a:gd name="connsiteX0" fmla="*/ 0 w 4691642"/>
                <a:gd name="connsiteY0" fmla="*/ 606751 h 700755"/>
                <a:gd name="connsiteX1" fmla="*/ 4007978 w 4691642"/>
                <a:gd name="connsiteY1" fmla="*/ 0 h 700755"/>
                <a:gd name="connsiteX2" fmla="*/ 4691642 w 4691642"/>
                <a:gd name="connsiteY2" fmla="*/ 128187 h 700755"/>
                <a:gd name="connsiteX3" fmla="*/ 871671 w 4691642"/>
                <a:gd name="connsiteY3" fmla="*/ 700755 h 700755"/>
                <a:gd name="connsiteX4" fmla="*/ 0 w 4691642"/>
                <a:gd name="connsiteY4" fmla="*/ 606751 h 700755"/>
                <a:gd name="connsiteX0" fmla="*/ 0 w 4691642"/>
                <a:gd name="connsiteY0" fmla="*/ 572568 h 666572"/>
                <a:gd name="connsiteX1" fmla="*/ 3811425 w 4691642"/>
                <a:gd name="connsiteY1" fmla="*/ 0 h 666572"/>
                <a:gd name="connsiteX2" fmla="*/ 4691642 w 4691642"/>
                <a:gd name="connsiteY2" fmla="*/ 94004 h 666572"/>
                <a:gd name="connsiteX3" fmla="*/ 871671 w 4691642"/>
                <a:gd name="connsiteY3" fmla="*/ 666572 h 666572"/>
                <a:gd name="connsiteX4" fmla="*/ 0 w 4691642"/>
                <a:gd name="connsiteY4" fmla="*/ 572568 h 66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642" h="666572">
                  <a:moveTo>
                    <a:pt x="0" y="572568"/>
                  </a:moveTo>
                  <a:lnTo>
                    <a:pt x="3811425" y="0"/>
                  </a:lnTo>
                  <a:lnTo>
                    <a:pt x="4691642" y="94004"/>
                  </a:lnTo>
                  <a:lnTo>
                    <a:pt x="871671" y="666572"/>
                  </a:lnTo>
                  <a:lnTo>
                    <a:pt x="0" y="572568"/>
                  </a:lnTo>
                  <a:close/>
                </a:path>
              </a:pathLst>
            </a:custGeom>
            <a:solidFill>
              <a:schemeClr val="bg2"/>
            </a:solidFill>
            <a:ln>
              <a:solidFill>
                <a:schemeClr val="accent3">
                  <a:lumMod val="75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cs-CZ"/>
            </a:p>
          </p:txBody>
        </p:sp>
      </p:grpSp>
      <p:grpSp>
        <p:nvGrpSpPr>
          <p:cNvPr id="20" name="Skupina 19">
            <a:extLst>
              <a:ext uri="{FF2B5EF4-FFF2-40B4-BE49-F238E27FC236}">
                <a16:creationId xmlns:a16="http://schemas.microsoft.com/office/drawing/2014/main" id="{3DF126C7-F19C-A327-4EA2-85BEB26913B3}"/>
              </a:ext>
            </a:extLst>
          </p:cNvPr>
          <p:cNvGrpSpPr/>
          <p:nvPr/>
        </p:nvGrpSpPr>
        <p:grpSpPr>
          <a:xfrm>
            <a:off x="577176" y="2979116"/>
            <a:ext cx="2071323" cy="2994966"/>
            <a:chOff x="8617423" y="2695150"/>
            <a:chExt cx="2071323" cy="2994966"/>
          </a:xfrm>
          <a:effectLst>
            <a:outerShdw blurRad="50800" dist="38100" dir="8100000" algn="tr" rotWithShape="0">
              <a:prstClr val="black">
                <a:alpha val="40000"/>
              </a:prstClr>
            </a:outerShdw>
          </a:effectLst>
        </p:grpSpPr>
        <p:sp>
          <p:nvSpPr>
            <p:cNvPr id="21" name="Volný tvar: obrazec 20">
              <a:extLst>
                <a:ext uri="{FF2B5EF4-FFF2-40B4-BE49-F238E27FC236}">
                  <a16:creationId xmlns:a16="http://schemas.microsoft.com/office/drawing/2014/main" id="{FCE7E186-01FD-F113-57D2-910A629F893A}"/>
                </a:ext>
              </a:extLst>
            </p:cNvPr>
            <p:cNvSpPr/>
            <p:nvPr/>
          </p:nvSpPr>
          <p:spPr>
            <a:xfrm>
              <a:off x="8617423" y="2954116"/>
              <a:ext cx="271755" cy="2736000"/>
            </a:xfrm>
            <a:custGeom>
              <a:avLst/>
              <a:gdLst>
                <a:gd name="connsiteX0" fmla="*/ 880216 w 883505"/>
                <a:gd name="connsiteY0" fmla="*/ 5520583 h 5520583"/>
                <a:gd name="connsiteX1" fmla="*/ 17091 w 883505"/>
                <a:gd name="connsiteY1" fmla="*/ 5212935 h 5520583"/>
                <a:gd name="connsiteX2" fmla="*/ 0 w 883505"/>
                <a:gd name="connsiteY2" fmla="*/ 0 h 5520583"/>
                <a:gd name="connsiteX3" fmla="*/ 880216 w 883505"/>
                <a:gd name="connsiteY3" fmla="*/ 76912 h 5520583"/>
                <a:gd name="connsiteX4" fmla="*/ 880216 w 883505"/>
                <a:gd name="connsiteY4" fmla="*/ 5520583 h 5520583"/>
                <a:gd name="connsiteX0" fmla="*/ 880216 w 883505"/>
                <a:gd name="connsiteY0" fmla="*/ 5546220 h 5546220"/>
                <a:gd name="connsiteX1" fmla="*/ 17091 w 883505"/>
                <a:gd name="connsiteY1" fmla="*/ 5238572 h 5546220"/>
                <a:gd name="connsiteX2" fmla="*/ 0 w 883505"/>
                <a:gd name="connsiteY2" fmla="*/ 0 h 5546220"/>
                <a:gd name="connsiteX3" fmla="*/ 880216 w 883505"/>
                <a:gd name="connsiteY3" fmla="*/ 102549 h 5546220"/>
                <a:gd name="connsiteX4" fmla="*/ 880216 w 883505"/>
                <a:gd name="connsiteY4" fmla="*/ 5546220 h 55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05" h="5546220">
                  <a:moveTo>
                    <a:pt x="880216" y="5546220"/>
                  </a:moveTo>
                  <a:lnTo>
                    <a:pt x="17091" y="5238572"/>
                  </a:lnTo>
                  <a:lnTo>
                    <a:pt x="0" y="0"/>
                  </a:lnTo>
                  <a:cubicBezTo>
                    <a:pt x="293405" y="25637"/>
                    <a:pt x="586811" y="76912"/>
                    <a:pt x="880216" y="102549"/>
                  </a:cubicBezTo>
                  <a:cubicBezTo>
                    <a:pt x="883065" y="1917106"/>
                    <a:pt x="885913" y="3731663"/>
                    <a:pt x="880216" y="5546220"/>
                  </a:cubicBezTo>
                  <a:close/>
                </a:path>
              </a:pathLst>
            </a:custGeom>
            <a:solidFill>
              <a:schemeClr val="tx2">
                <a:lumMod val="75000"/>
              </a:schemeClr>
            </a:solidFill>
            <a:ln>
              <a:solidFill>
                <a:schemeClr val="tx2">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22" name="Volný tvar: obrazec 21">
              <a:extLst>
                <a:ext uri="{FF2B5EF4-FFF2-40B4-BE49-F238E27FC236}">
                  <a16:creationId xmlns:a16="http://schemas.microsoft.com/office/drawing/2014/main" id="{B69E0EBC-9D5B-9FEB-67C3-A6A7183CF3FE}"/>
                </a:ext>
              </a:extLst>
            </p:cNvPr>
            <p:cNvSpPr/>
            <p:nvPr/>
          </p:nvSpPr>
          <p:spPr>
            <a:xfrm>
              <a:off x="8618944" y="2695150"/>
              <a:ext cx="1970700" cy="317591"/>
            </a:xfrm>
            <a:custGeom>
              <a:avLst/>
              <a:gdLst>
                <a:gd name="connsiteX0" fmla="*/ 0 w 4691642"/>
                <a:gd name="connsiteY0" fmla="*/ 606751 h 700755"/>
                <a:gd name="connsiteX1" fmla="*/ 4007978 w 4691642"/>
                <a:gd name="connsiteY1" fmla="*/ 0 h 700755"/>
                <a:gd name="connsiteX2" fmla="*/ 4691642 w 4691642"/>
                <a:gd name="connsiteY2" fmla="*/ 128187 h 700755"/>
                <a:gd name="connsiteX3" fmla="*/ 871671 w 4691642"/>
                <a:gd name="connsiteY3" fmla="*/ 700755 h 700755"/>
                <a:gd name="connsiteX4" fmla="*/ 0 w 4691642"/>
                <a:gd name="connsiteY4" fmla="*/ 606751 h 700755"/>
                <a:gd name="connsiteX0" fmla="*/ 0 w 4691642"/>
                <a:gd name="connsiteY0" fmla="*/ 572568 h 666572"/>
                <a:gd name="connsiteX1" fmla="*/ 3811425 w 4691642"/>
                <a:gd name="connsiteY1" fmla="*/ 0 h 666572"/>
                <a:gd name="connsiteX2" fmla="*/ 4691642 w 4691642"/>
                <a:gd name="connsiteY2" fmla="*/ 94004 h 666572"/>
                <a:gd name="connsiteX3" fmla="*/ 871671 w 4691642"/>
                <a:gd name="connsiteY3" fmla="*/ 666572 h 666572"/>
                <a:gd name="connsiteX4" fmla="*/ 0 w 4691642"/>
                <a:gd name="connsiteY4" fmla="*/ 572568 h 666572"/>
                <a:gd name="connsiteX0" fmla="*/ 0 w 4691642"/>
                <a:gd name="connsiteY0" fmla="*/ 572568 h 702765"/>
                <a:gd name="connsiteX1" fmla="*/ 3811425 w 4691642"/>
                <a:gd name="connsiteY1" fmla="*/ 0 h 702765"/>
                <a:gd name="connsiteX2" fmla="*/ 4691642 w 4691642"/>
                <a:gd name="connsiteY2" fmla="*/ 94004 h 702765"/>
                <a:gd name="connsiteX3" fmla="*/ 660842 w 4691642"/>
                <a:gd name="connsiteY3" fmla="*/ 702765 h 702765"/>
                <a:gd name="connsiteX4" fmla="*/ 0 w 4691642"/>
                <a:gd name="connsiteY4" fmla="*/ 572568 h 702765"/>
                <a:gd name="connsiteX0" fmla="*/ 0 w 4683533"/>
                <a:gd name="connsiteY0" fmla="*/ 572568 h 702765"/>
                <a:gd name="connsiteX1" fmla="*/ 3811425 w 4683533"/>
                <a:gd name="connsiteY1" fmla="*/ 0 h 702765"/>
                <a:gd name="connsiteX2" fmla="*/ 4683533 w 4683533"/>
                <a:gd name="connsiteY2" fmla="*/ 151917 h 702765"/>
                <a:gd name="connsiteX3" fmla="*/ 660842 w 4683533"/>
                <a:gd name="connsiteY3" fmla="*/ 702765 h 702765"/>
                <a:gd name="connsiteX4" fmla="*/ 0 w 4683533"/>
                <a:gd name="connsiteY4" fmla="*/ 572568 h 702765"/>
                <a:gd name="connsiteX0" fmla="*/ 0 w 4683533"/>
                <a:gd name="connsiteY0" fmla="*/ 543612 h 673809"/>
                <a:gd name="connsiteX1" fmla="*/ 3803315 w 4683533"/>
                <a:gd name="connsiteY1" fmla="*/ 0 h 673809"/>
                <a:gd name="connsiteX2" fmla="*/ 4683533 w 4683533"/>
                <a:gd name="connsiteY2" fmla="*/ 122961 h 673809"/>
                <a:gd name="connsiteX3" fmla="*/ 660842 w 4683533"/>
                <a:gd name="connsiteY3" fmla="*/ 673809 h 673809"/>
                <a:gd name="connsiteX4" fmla="*/ 0 w 4683533"/>
                <a:gd name="connsiteY4" fmla="*/ 543612 h 67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3533" h="673809">
                  <a:moveTo>
                    <a:pt x="0" y="543612"/>
                  </a:moveTo>
                  <a:lnTo>
                    <a:pt x="3803315" y="0"/>
                  </a:lnTo>
                  <a:lnTo>
                    <a:pt x="4683533" y="122961"/>
                  </a:lnTo>
                  <a:lnTo>
                    <a:pt x="660842" y="673809"/>
                  </a:lnTo>
                  <a:lnTo>
                    <a:pt x="0" y="543612"/>
                  </a:lnTo>
                  <a:close/>
                </a:path>
              </a:pathLst>
            </a:custGeom>
            <a:solidFill>
              <a:schemeClr val="bg2"/>
            </a:solidFill>
            <a:ln>
              <a:solidFill>
                <a:schemeClr val="tx2">
                  <a:lumMod val="75000"/>
                </a:schemeClr>
              </a:solidFill>
              <a:beve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cs-CZ"/>
            </a:p>
          </p:txBody>
        </p:sp>
        <p:pic>
          <p:nvPicPr>
            <p:cNvPr id="23" name="Picture 6">
              <a:extLst>
                <a:ext uri="{FF2B5EF4-FFF2-40B4-BE49-F238E27FC236}">
                  <a16:creationId xmlns:a16="http://schemas.microsoft.com/office/drawing/2014/main" id="{B0AAB015-1B2E-C3F4-985C-B12471D13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896" y="2820311"/>
              <a:ext cx="1891850" cy="2816650"/>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grpSp>
      <p:pic>
        <p:nvPicPr>
          <p:cNvPr id="24" name="Picture 4" descr="Obecné nařízení o ochraně osobních údajů. Komentář">
            <a:extLst>
              <a:ext uri="{FF2B5EF4-FFF2-40B4-BE49-F238E27FC236}">
                <a16:creationId xmlns:a16="http://schemas.microsoft.com/office/drawing/2014/main" id="{F09C7A50-16E2-1BC6-BC74-0C35DBFF2293}"/>
              </a:ext>
            </a:extLst>
          </p:cNvPr>
          <p:cNvPicPr>
            <a:picLocks noChangeAspect="1" noChangeArrowheads="1"/>
          </p:cNvPicPr>
          <p:nvPr/>
        </p:nvPicPr>
        <p:blipFill>
          <a:blip r:embed="rId4">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1955221" y="3081852"/>
            <a:ext cx="1745501" cy="2949295"/>
          </a:xfrm>
          <a:prstGeom prst="rect">
            <a:avLst/>
          </a:prstGeom>
          <a:noFill/>
          <a:effectLst>
            <a:outerShdw blurRad="50800" dist="38100" dir="2700000" algn="tl" rotWithShape="0">
              <a:prstClr val="black">
                <a:alpha val="40000"/>
              </a:prstClr>
            </a:outerShdw>
            <a:softEdge rad="12700"/>
          </a:effectLst>
          <a:extLst>
            <a:ext uri="{909E8E84-426E-40DD-AFC4-6F175D3DCCD1}">
              <a14:hiddenFill xmlns:a14="http://schemas.microsoft.com/office/drawing/2010/main">
                <a:solidFill>
                  <a:srgbClr val="FFFFFF"/>
                </a:solidFill>
              </a14:hiddenFill>
            </a:ext>
          </a:extLst>
        </p:spPr>
      </p:pic>
      <p:sp>
        <p:nvSpPr>
          <p:cNvPr id="7" name="Zástupný symbol pro číslo snímku 6">
            <a:extLst>
              <a:ext uri="{FF2B5EF4-FFF2-40B4-BE49-F238E27FC236}">
                <a16:creationId xmlns:a16="http://schemas.microsoft.com/office/drawing/2014/main" id="{2BCA9970-C7BB-A81E-F104-43A8D5A61CBE}"/>
              </a:ext>
            </a:extLst>
          </p:cNvPr>
          <p:cNvSpPr>
            <a:spLocks noGrp="1"/>
          </p:cNvSpPr>
          <p:nvPr>
            <p:ph type="sldNum" sz="quarter" idx="12"/>
          </p:nvPr>
        </p:nvSpPr>
        <p:spPr/>
        <p:txBody>
          <a:bodyPr/>
          <a:lstStyle/>
          <a:p>
            <a:fld id="{8A7AA762-EA47-416E-9E23-A6910279B348}" type="slidenum">
              <a:rPr lang="cs-CZ" smtClean="0"/>
              <a:t>77</a:t>
            </a:fld>
            <a:endParaRPr lang="cs-CZ"/>
          </a:p>
        </p:txBody>
      </p:sp>
    </p:spTree>
    <p:extLst>
      <p:ext uri="{BB962C8B-B14F-4D97-AF65-F5344CB8AC3E}">
        <p14:creationId xmlns:p14="http://schemas.microsoft.com/office/powerpoint/2010/main" val="5800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E51C-95EB-9A53-C9FB-05B55FEA3D1A}"/>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A240D45-023D-2431-E4BE-D1465F383286}"/>
              </a:ext>
            </a:extLst>
          </p:cNvPr>
          <p:cNvSpPr>
            <a:spLocks noGrp="1"/>
          </p:cNvSpPr>
          <p:nvPr>
            <p:ph idx="1"/>
          </p:nvPr>
        </p:nvSpPr>
        <p:spPr>
          <a:xfrm>
            <a:off x="609600" y="1695796"/>
            <a:ext cx="10972800" cy="4670180"/>
          </a:xfrm>
        </p:spPr>
        <p:txBody>
          <a:bodyPr>
            <a:normAutofit/>
          </a:bodyPr>
          <a:lstStyle/>
          <a:p>
            <a:r>
              <a:rPr lang="cs-CZ" dirty="0"/>
              <a:t>Právní předpisy</a:t>
            </a:r>
          </a:p>
          <a:p>
            <a:pPr lvl="1"/>
            <a:r>
              <a:rPr lang="cs-CZ" dirty="0"/>
              <a:t>Obecné nařízení o ochraně osobních údajů (GDPR)</a:t>
            </a:r>
          </a:p>
          <a:p>
            <a:pPr lvl="2"/>
            <a:r>
              <a:rPr lang="cs-CZ" dirty="0"/>
              <a:t>Čl. 25 a 32, 30, 33 – 34, 35, 37 – 39 a 44 – 50</a:t>
            </a:r>
          </a:p>
          <a:p>
            <a:pPr lvl="4"/>
            <a:endParaRPr lang="cs-CZ" dirty="0"/>
          </a:p>
          <a:p>
            <a:pPr lvl="1"/>
            <a:r>
              <a:rPr lang="cs-CZ" dirty="0"/>
              <a:t>Zákon č. 110/2019 Sb., o zpracování osobních údajů, v aktuálním znění</a:t>
            </a:r>
          </a:p>
          <a:p>
            <a:pPr lvl="2"/>
            <a:r>
              <a:rPr lang="cs-CZ" dirty="0"/>
              <a:t>Hlava V (právní zakotvení činnosti ÚOOÚ)</a:t>
            </a:r>
          </a:p>
          <a:p>
            <a:pPr lvl="4"/>
            <a:endParaRPr lang="cs-CZ" dirty="0"/>
          </a:p>
          <a:p>
            <a:pPr lvl="1"/>
            <a:r>
              <a:rPr lang="cs-CZ" dirty="0"/>
              <a:t>Kyberbezpečnostní regulace</a:t>
            </a:r>
          </a:p>
          <a:p>
            <a:pPr lvl="2"/>
            <a:r>
              <a:rPr lang="cs-CZ" dirty="0"/>
              <a:t>Zákon č. 264/2025 Sb., o kybernetické bezpečnosti, v aktuálním znění + vyhlášky 408-410/2025 Sb.</a:t>
            </a:r>
          </a:p>
          <a:p>
            <a:pPr lvl="2"/>
            <a:r>
              <a:rPr lang="cs-CZ" dirty="0"/>
              <a:t>Zákon č. 266/2025 Sb., o kritické infrastruktuře, v aktuálním znění</a:t>
            </a:r>
          </a:p>
          <a:p>
            <a:pPr lvl="2"/>
            <a:r>
              <a:rPr lang="cs-CZ" dirty="0"/>
              <a:t>Nařízení CIR-DIGI (2024/2690) ad.</a:t>
            </a:r>
          </a:p>
          <a:p>
            <a:pPr lvl="4"/>
            <a:endParaRPr lang="cs-CZ" dirty="0"/>
          </a:p>
          <a:p>
            <a:pPr lvl="1"/>
            <a:r>
              <a:rPr lang="cs-CZ" dirty="0"/>
              <a:t>Oborové regulace</a:t>
            </a:r>
          </a:p>
        </p:txBody>
      </p:sp>
      <p:sp>
        <p:nvSpPr>
          <p:cNvPr id="3" name="Zástupný symbol pro datum 2">
            <a:extLst>
              <a:ext uri="{FF2B5EF4-FFF2-40B4-BE49-F238E27FC236}">
                <a16:creationId xmlns:a16="http://schemas.microsoft.com/office/drawing/2014/main" id="{8ED14247-8EAA-7116-E483-B681ECC8A041}"/>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7E26863-CD12-7328-5B37-FF0F08B8C474}"/>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9A3B6A99-1EFF-3FC5-8475-F2FEB8CF8212}"/>
              </a:ext>
            </a:extLst>
          </p:cNvPr>
          <p:cNvSpPr>
            <a:spLocks noGrp="1"/>
          </p:cNvSpPr>
          <p:nvPr>
            <p:ph type="title"/>
          </p:nvPr>
        </p:nvSpPr>
        <p:spPr/>
        <p:txBody>
          <a:bodyPr>
            <a:noAutofit/>
          </a:bodyPr>
          <a:lstStyle/>
          <a:p>
            <a:r>
              <a:rPr lang="cs-CZ" dirty="0"/>
              <a:t>LITERATURA A ONLINE ZDROJE</a:t>
            </a:r>
          </a:p>
        </p:txBody>
      </p:sp>
      <p:sp>
        <p:nvSpPr>
          <p:cNvPr id="7" name="Zástupný symbol pro číslo snímku 6">
            <a:extLst>
              <a:ext uri="{FF2B5EF4-FFF2-40B4-BE49-F238E27FC236}">
                <a16:creationId xmlns:a16="http://schemas.microsoft.com/office/drawing/2014/main" id="{1D59EA04-2053-3E90-CBA6-81AF84080B95}"/>
              </a:ext>
            </a:extLst>
          </p:cNvPr>
          <p:cNvSpPr>
            <a:spLocks noGrp="1"/>
          </p:cNvSpPr>
          <p:nvPr>
            <p:ph type="sldNum" sz="quarter" idx="12"/>
          </p:nvPr>
        </p:nvSpPr>
        <p:spPr/>
        <p:txBody>
          <a:bodyPr/>
          <a:lstStyle/>
          <a:p>
            <a:fld id="{8A7AA762-EA47-416E-9E23-A6910279B348}" type="slidenum">
              <a:rPr lang="cs-CZ" smtClean="0"/>
              <a:t>78</a:t>
            </a:fld>
            <a:endParaRPr lang="cs-CZ"/>
          </a:p>
        </p:txBody>
      </p:sp>
    </p:spTree>
    <p:extLst>
      <p:ext uri="{BB962C8B-B14F-4D97-AF65-F5344CB8AC3E}">
        <p14:creationId xmlns:p14="http://schemas.microsoft.com/office/powerpoint/2010/main" val="222717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E51C-95EB-9A53-C9FB-05B55FEA3D1A}"/>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A240D45-023D-2431-E4BE-D1465F383286}"/>
              </a:ext>
            </a:extLst>
          </p:cNvPr>
          <p:cNvSpPr>
            <a:spLocks noGrp="1"/>
          </p:cNvSpPr>
          <p:nvPr>
            <p:ph idx="1"/>
          </p:nvPr>
        </p:nvSpPr>
        <p:spPr>
          <a:xfrm>
            <a:off x="609600" y="1695796"/>
            <a:ext cx="10972800" cy="4670180"/>
          </a:xfrm>
        </p:spPr>
        <p:txBody>
          <a:bodyPr>
            <a:normAutofit/>
          </a:bodyPr>
          <a:lstStyle/>
          <a:p>
            <a:r>
              <a:rPr lang="cs-CZ" dirty="0"/>
              <a:t>Pokyny a doporučení Evropského sboru / inspektora pro ochranu osobních údajů (EDPB / EDPS) </a:t>
            </a:r>
          </a:p>
          <a:p>
            <a:pPr lvl="1"/>
            <a:r>
              <a:rPr lang="cs-CZ" dirty="0"/>
              <a:t>Dostupné na </a:t>
            </a:r>
            <a:r>
              <a:rPr lang="cs-CZ" dirty="0">
                <a:hlinkClick r:id="rId2"/>
              </a:rPr>
              <a:t>stránkách EDPB</a:t>
            </a:r>
            <a:r>
              <a:rPr lang="cs-CZ" dirty="0"/>
              <a:t> </a:t>
            </a:r>
          </a:p>
          <a:p>
            <a:pPr lvl="1"/>
            <a:r>
              <a:rPr lang="cs-CZ" dirty="0"/>
              <a:t>Pokyny 04/2019 Čl. 25 a principům záměrné a standardní ochrany osobních údajů</a:t>
            </a:r>
          </a:p>
          <a:p>
            <a:pPr lvl="1"/>
            <a:r>
              <a:rPr lang="cs-CZ" dirty="0"/>
              <a:t>Pokyny 01/2021 Příklady ohlašování případů porušení zabezpečení osobních údajů</a:t>
            </a:r>
          </a:p>
          <a:p>
            <a:pPr lvl="1"/>
            <a:r>
              <a:rPr lang="cs-CZ" dirty="0"/>
              <a:t>Pokyny 04/2022 k výpočtu správních pokut podle GDPR</a:t>
            </a:r>
          </a:p>
          <a:p>
            <a:pPr lvl="1"/>
            <a:r>
              <a:rPr lang="cs-CZ" dirty="0"/>
              <a:t>Pokyny 09/2022 k hlášení bezpečnostních incidentů na poli ochrany osobních údajů (</a:t>
            </a:r>
            <a:r>
              <a:rPr lang="cs-CZ" dirty="0" err="1"/>
              <a:t>personal</a:t>
            </a:r>
            <a:r>
              <a:rPr lang="cs-CZ" dirty="0"/>
              <a:t> data </a:t>
            </a:r>
            <a:r>
              <a:rPr lang="cs-CZ" dirty="0" err="1"/>
              <a:t>breach</a:t>
            </a:r>
            <a:r>
              <a:rPr lang="cs-CZ" dirty="0"/>
              <a:t>) </a:t>
            </a:r>
          </a:p>
          <a:p>
            <a:pPr lvl="1"/>
            <a:r>
              <a:rPr lang="cs-CZ" dirty="0"/>
              <a:t>Doporučení 01/2019 k návrhu seznamu evropského inspektora ochrany údajů, pokud jde o operace zpracování, na něž se vztahuje požadavek na posouzení vlivu na ochranu osobních údajů (čl. 39 odst. 4 nařízení (EU) 2018/1725)</a:t>
            </a:r>
          </a:p>
        </p:txBody>
      </p:sp>
      <p:sp>
        <p:nvSpPr>
          <p:cNvPr id="3" name="Zástupný symbol pro datum 2">
            <a:extLst>
              <a:ext uri="{FF2B5EF4-FFF2-40B4-BE49-F238E27FC236}">
                <a16:creationId xmlns:a16="http://schemas.microsoft.com/office/drawing/2014/main" id="{8ED14247-8EAA-7116-E483-B681ECC8A041}"/>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7E26863-CD12-7328-5B37-FF0F08B8C474}"/>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9A3B6A99-1EFF-3FC5-8475-F2FEB8CF8212}"/>
              </a:ext>
            </a:extLst>
          </p:cNvPr>
          <p:cNvSpPr>
            <a:spLocks noGrp="1"/>
          </p:cNvSpPr>
          <p:nvPr>
            <p:ph type="title"/>
          </p:nvPr>
        </p:nvSpPr>
        <p:spPr/>
        <p:txBody>
          <a:bodyPr>
            <a:noAutofit/>
          </a:bodyPr>
          <a:lstStyle/>
          <a:p>
            <a:r>
              <a:rPr lang="cs-CZ" dirty="0"/>
              <a:t>LITERATURA A ONLINE ZDROJE</a:t>
            </a:r>
          </a:p>
        </p:txBody>
      </p:sp>
      <p:sp>
        <p:nvSpPr>
          <p:cNvPr id="7" name="Zástupný symbol pro číslo snímku 6">
            <a:extLst>
              <a:ext uri="{FF2B5EF4-FFF2-40B4-BE49-F238E27FC236}">
                <a16:creationId xmlns:a16="http://schemas.microsoft.com/office/drawing/2014/main" id="{A8E181FB-38D2-0E34-BF9C-86EF409C3E84}"/>
              </a:ext>
            </a:extLst>
          </p:cNvPr>
          <p:cNvSpPr>
            <a:spLocks noGrp="1"/>
          </p:cNvSpPr>
          <p:nvPr>
            <p:ph type="sldNum" sz="quarter" idx="12"/>
          </p:nvPr>
        </p:nvSpPr>
        <p:spPr/>
        <p:txBody>
          <a:bodyPr/>
          <a:lstStyle/>
          <a:p>
            <a:fld id="{8A7AA762-EA47-416E-9E23-A6910279B348}" type="slidenum">
              <a:rPr lang="cs-CZ" smtClean="0"/>
              <a:t>79</a:t>
            </a:fld>
            <a:endParaRPr lang="cs-CZ"/>
          </a:p>
        </p:txBody>
      </p:sp>
    </p:spTree>
    <p:extLst>
      <p:ext uri="{BB962C8B-B14F-4D97-AF65-F5344CB8AC3E}">
        <p14:creationId xmlns:p14="http://schemas.microsoft.com/office/powerpoint/2010/main" val="21528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8D70-1C2E-1E7E-C1FD-0CB8F1C41C13}"/>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9C16939-F90C-593B-AEA3-A9B793A13CBC}"/>
              </a:ext>
            </a:extLst>
          </p:cNvPr>
          <p:cNvSpPr>
            <a:spLocks noGrp="1"/>
          </p:cNvSpPr>
          <p:nvPr>
            <p:ph idx="1"/>
          </p:nvPr>
        </p:nvSpPr>
        <p:spPr>
          <a:xfrm>
            <a:off x="609599" y="1695795"/>
            <a:ext cx="5668556" cy="4670181"/>
          </a:xfrm>
        </p:spPr>
        <p:txBody>
          <a:bodyPr numCol="1">
            <a:normAutofit fontScale="77500" lnSpcReduction="20000"/>
          </a:bodyPr>
          <a:lstStyle/>
          <a:p>
            <a:r>
              <a:rPr lang="cs-CZ" b="1" dirty="0" err="1">
                <a:solidFill>
                  <a:schemeClr val="tx2"/>
                </a:solidFill>
              </a:rPr>
              <a:t>nZKB</a:t>
            </a:r>
            <a:r>
              <a:rPr lang="cs-CZ" b="1" dirty="0">
                <a:solidFill>
                  <a:schemeClr val="tx2"/>
                </a:solidFill>
              </a:rPr>
              <a:t> (NIS2): </a:t>
            </a:r>
            <a:r>
              <a:rPr lang="cs-CZ" dirty="0"/>
              <a:t>Plníme vymezená kritéria? </a:t>
            </a:r>
          </a:p>
          <a:p>
            <a:pPr lvl="1"/>
            <a:r>
              <a:rPr lang="cs-CZ" dirty="0"/>
              <a:t>Plníme velikostní kritéria / věcná kritéria </a:t>
            </a:r>
            <a:br>
              <a:rPr lang="cs-CZ" dirty="0"/>
            </a:br>
            <a:r>
              <a:rPr lang="cs-CZ" dirty="0"/>
              <a:t>(§ 4 a 5)? </a:t>
            </a:r>
          </a:p>
          <a:p>
            <a:pPr lvl="1"/>
            <a:r>
              <a:rPr lang="cs-CZ" dirty="0"/>
              <a:t>Jaký režim povinností na nás dopadá (§ 8)?</a:t>
            </a:r>
          </a:p>
          <a:p>
            <a:pPr lvl="1"/>
            <a:r>
              <a:rPr lang="cs-CZ" sz="2000" dirty="0">
                <a:solidFill>
                  <a:srgbClr val="545859"/>
                </a:solidFill>
                <a:hlinkClick r:id="rId3"/>
              </a:rPr>
              <a:t>Kalkulačka NÚKIB</a:t>
            </a:r>
            <a:endParaRPr lang="cs-CZ" sz="2000" dirty="0">
              <a:solidFill>
                <a:srgbClr val="545859"/>
              </a:solidFill>
            </a:endParaRPr>
          </a:p>
          <a:p>
            <a:pPr lvl="4"/>
            <a:endParaRPr lang="cs-CZ" dirty="0"/>
          </a:p>
          <a:p>
            <a:r>
              <a:rPr lang="cs-CZ" b="1" dirty="0">
                <a:solidFill>
                  <a:schemeClr val="tx2"/>
                </a:solidFill>
              </a:rPr>
              <a:t>DORA:</a:t>
            </a:r>
            <a:r>
              <a:rPr lang="cs-CZ" dirty="0">
                <a:solidFill>
                  <a:schemeClr val="tx2"/>
                </a:solidFill>
              </a:rPr>
              <a:t> </a:t>
            </a:r>
            <a:r>
              <a:rPr lang="cs-CZ" dirty="0"/>
              <a:t>Jsme finanční subjekt či dodavatel IKT podle definice?</a:t>
            </a:r>
          </a:p>
          <a:p>
            <a:pPr lvl="4"/>
            <a:endParaRPr lang="cs-CZ" dirty="0"/>
          </a:p>
          <a:p>
            <a:r>
              <a:rPr lang="cs-CZ" b="1" dirty="0" err="1">
                <a:solidFill>
                  <a:schemeClr val="tx2"/>
                </a:solidFill>
              </a:rPr>
              <a:t>nZKI</a:t>
            </a:r>
            <a:r>
              <a:rPr lang="cs-CZ" b="1" dirty="0">
                <a:solidFill>
                  <a:schemeClr val="tx2"/>
                </a:solidFill>
              </a:rPr>
              <a:t> (CER): </a:t>
            </a:r>
            <a:r>
              <a:rPr lang="cs-CZ" dirty="0"/>
              <a:t>Jsme subjekt kritické infrastruktury?</a:t>
            </a:r>
          </a:p>
          <a:p>
            <a:pPr lvl="4"/>
            <a:endParaRPr lang="cs-CZ" dirty="0"/>
          </a:p>
          <a:p>
            <a:r>
              <a:rPr lang="cs-CZ" b="1" dirty="0">
                <a:solidFill>
                  <a:schemeClr val="tx2"/>
                </a:solidFill>
              </a:rPr>
              <a:t>CRA / AIA: </a:t>
            </a:r>
            <a:r>
              <a:rPr lang="cs-CZ" dirty="0"/>
              <a:t>Uvádíme na trh EU výrobek </a:t>
            </a:r>
            <a:br>
              <a:rPr lang="cs-CZ" dirty="0"/>
            </a:br>
            <a:r>
              <a:rPr lang="cs-CZ" dirty="0"/>
              <a:t>anebo službu, která odpovídá definici?</a:t>
            </a:r>
          </a:p>
          <a:p>
            <a:pPr lvl="4"/>
            <a:endParaRPr lang="cs-CZ" dirty="0"/>
          </a:p>
          <a:p>
            <a:r>
              <a:rPr lang="cs-CZ" b="1" dirty="0">
                <a:solidFill>
                  <a:schemeClr val="tx2"/>
                </a:solidFill>
              </a:rPr>
              <a:t>DIGI (2024/2690): </a:t>
            </a:r>
            <a:r>
              <a:rPr lang="cs-CZ" dirty="0"/>
              <a:t>Jsme poskytovatel </a:t>
            </a:r>
            <a:br>
              <a:rPr lang="cs-CZ" dirty="0"/>
            </a:br>
            <a:r>
              <a:rPr lang="cs-CZ" dirty="0"/>
              <a:t>digitální služby podle definice?</a:t>
            </a:r>
          </a:p>
          <a:p>
            <a:pPr lvl="4"/>
            <a:endParaRPr lang="cs-CZ" dirty="0"/>
          </a:p>
          <a:p>
            <a:r>
              <a:rPr lang="cs-CZ" sz="2500" b="1" dirty="0">
                <a:solidFill>
                  <a:schemeClr val="tx2"/>
                </a:solidFill>
              </a:rPr>
              <a:t>Digitální </a:t>
            </a:r>
            <a:r>
              <a:rPr lang="cs-CZ" sz="2500" b="1" dirty="0" err="1">
                <a:solidFill>
                  <a:schemeClr val="tx2"/>
                </a:solidFill>
              </a:rPr>
              <a:t>omnib</a:t>
            </a:r>
            <a:r>
              <a:rPr lang="cs-CZ" sz="2500" b="1" dirty="0">
                <a:solidFill>
                  <a:schemeClr val="tx2"/>
                </a:solidFill>
              </a:rPr>
              <a:t>(</a:t>
            </a:r>
            <a:r>
              <a:rPr lang="cs-CZ" sz="2500" b="1" dirty="0" err="1">
                <a:solidFill>
                  <a:schemeClr val="tx2"/>
                </a:solidFill>
              </a:rPr>
              <a:t>us</a:t>
            </a:r>
            <a:r>
              <a:rPr lang="cs-CZ" sz="2500" b="1" dirty="0">
                <a:solidFill>
                  <a:schemeClr val="tx2"/>
                </a:solidFill>
              </a:rPr>
              <a:t>)y</a:t>
            </a:r>
          </a:p>
        </p:txBody>
      </p:sp>
      <p:sp>
        <p:nvSpPr>
          <p:cNvPr id="3" name="Zástupný symbol pro datum 2">
            <a:extLst>
              <a:ext uri="{FF2B5EF4-FFF2-40B4-BE49-F238E27FC236}">
                <a16:creationId xmlns:a16="http://schemas.microsoft.com/office/drawing/2014/main" id="{6E8DDED1-2C8D-80A0-2B67-2A25865AC50C}"/>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8832EB22-E69C-9B66-3996-E9F97F1B7963}"/>
              </a:ext>
            </a:extLst>
          </p:cNvPr>
          <p:cNvSpPr>
            <a:spLocks noGrp="1"/>
          </p:cNvSpPr>
          <p:nvPr>
            <p:ph type="title"/>
          </p:nvPr>
        </p:nvSpPr>
        <p:spPr/>
        <p:txBody>
          <a:bodyPr>
            <a:noAutofit/>
          </a:bodyPr>
          <a:lstStyle/>
          <a:p>
            <a:r>
              <a:rPr lang="cs-CZ" dirty="0"/>
              <a:t>Expoziční analýza</a:t>
            </a:r>
          </a:p>
        </p:txBody>
      </p:sp>
      <p:sp>
        <p:nvSpPr>
          <p:cNvPr id="7" name="Ovál 6">
            <a:extLst>
              <a:ext uri="{FF2B5EF4-FFF2-40B4-BE49-F238E27FC236}">
                <a16:creationId xmlns:a16="http://schemas.microsoft.com/office/drawing/2014/main" id="{75C1218E-9A70-1247-249C-E65266EC908F}"/>
              </a:ext>
            </a:extLst>
          </p:cNvPr>
          <p:cNvSpPr/>
          <p:nvPr/>
        </p:nvSpPr>
        <p:spPr>
          <a:xfrm>
            <a:off x="6652731" y="1606328"/>
            <a:ext cx="4968000" cy="4968000"/>
          </a:xfrm>
          <a:prstGeom prst="ellipse">
            <a:avLst/>
          </a:prstGeom>
          <a:solidFill>
            <a:schemeClr val="bg1"/>
          </a:solidFill>
          <a:ln w="9525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a:extLst>
              <a:ext uri="{FF2B5EF4-FFF2-40B4-BE49-F238E27FC236}">
                <a16:creationId xmlns:a16="http://schemas.microsoft.com/office/drawing/2014/main" id="{8331F83D-F69A-912C-285B-A277B80DF20B}"/>
              </a:ext>
            </a:extLst>
          </p:cNvPr>
          <p:cNvSpPr txBox="1"/>
          <p:nvPr/>
        </p:nvSpPr>
        <p:spPr>
          <a:xfrm rot="19356105">
            <a:off x="10191594" y="5842733"/>
            <a:ext cx="93924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srgbClr val="E36C0A"/>
                </a:solidFill>
                <a:effectLst/>
                <a:uLnTx/>
                <a:uFillTx/>
                <a:latin typeface="Conthrax Sb" panose="020B0707020201080204" pitchFamily="34" charset="0"/>
              </a:rPr>
              <a:t>ESG</a:t>
            </a:r>
            <a:endParaRPr kumimoji="0" lang="cs-CZ" sz="2000" b="0" i="0" u="none" strike="noStrike" kern="0" cap="none" spc="0" normalizeH="0" baseline="0" noProof="0" dirty="0">
              <a:ln>
                <a:noFill/>
              </a:ln>
              <a:solidFill>
                <a:srgbClr val="E36C0A"/>
              </a:solidFill>
              <a:effectLst/>
              <a:uLnTx/>
              <a:uFillTx/>
              <a:latin typeface="Conthrax Sb" panose="020B0707020201080204" pitchFamily="34" charset="0"/>
            </a:endParaRPr>
          </a:p>
        </p:txBody>
      </p:sp>
      <p:pic>
        <p:nvPicPr>
          <p:cNvPr id="9" name="Obrázek 8">
            <a:extLst>
              <a:ext uri="{FF2B5EF4-FFF2-40B4-BE49-F238E27FC236}">
                <a16:creationId xmlns:a16="http://schemas.microsoft.com/office/drawing/2014/main" id="{C2FAC551-F07C-30AC-4167-7BE1200B71C1}"/>
              </a:ext>
            </a:extLst>
          </p:cNvPr>
          <p:cNvPicPr>
            <a:picLocks noChangeAspect="1"/>
          </p:cNvPicPr>
          <p:nvPr/>
        </p:nvPicPr>
        <p:blipFill>
          <a:blip r:embed="rId4"/>
          <a:stretch>
            <a:fillRect/>
          </a:stretch>
        </p:blipFill>
        <p:spPr>
          <a:xfrm>
            <a:off x="6278155" y="1729566"/>
            <a:ext cx="5840474" cy="4651651"/>
          </a:xfrm>
          <a:prstGeom prst="rect">
            <a:avLst/>
          </a:prstGeom>
        </p:spPr>
      </p:pic>
      <p:sp>
        <p:nvSpPr>
          <p:cNvPr id="10" name="Ovál 9">
            <a:extLst>
              <a:ext uri="{FF2B5EF4-FFF2-40B4-BE49-F238E27FC236}">
                <a16:creationId xmlns:a16="http://schemas.microsoft.com/office/drawing/2014/main" id="{3FEC5D25-A09C-17DC-2AE1-EFCCC525C6B5}"/>
              </a:ext>
            </a:extLst>
          </p:cNvPr>
          <p:cNvSpPr/>
          <p:nvPr/>
        </p:nvSpPr>
        <p:spPr>
          <a:xfrm>
            <a:off x="8830731" y="4461426"/>
            <a:ext cx="612000" cy="612000"/>
          </a:xfrm>
          <a:prstGeom prst="ellipse">
            <a:avLst/>
          </a:prstGeom>
          <a:solidFill>
            <a:srgbClr val="00B05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cs-CZ" sz="1400" dirty="0">
                <a:latin typeface="Conthrax Sb" panose="020B0707020201080204" pitchFamily="34" charset="0"/>
              </a:rPr>
              <a:t>DIGI</a:t>
            </a:r>
          </a:p>
        </p:txBody>
      </p:sp>
      <p:sp>
        <p:nvSpPr>
          <p:cNvPr id="4" name="TextovéPole 3">
            <a:extLst>
              <a:ext uri="{FF2B5EF4-FFF2-40B4-BE49-F238E27FC236}">
                <a16:creationId xmlns:a16="http://schemas.microsoft.com/office/drawing/2014/main" id="{B4663335-D476-5D98-60AB-A614CCB4D92C}"/>
              </a:ext>
            </a:extLst>
          </p:cNvPr>
          <p:cNvSpPr txBox="1"/>
          <p:nvPr/>
        </p:nvSpPr>
        <p:spPr>
          <a:xfrm>
            <a:off x="9273861" y="3705100"/>
            <a:ext cx="720000" cy="272758"/>
          </a:xfrm>
          <a:prstGeom prst="rect">
            <a:avLst/>
          </a:prstGeom>
          <a:solidFill>
            <a:srgbClr val="1EA0DA"/>
          </a:solidFill>
        </p:spPr>
        <p:txBody>
          <a:bodyPr wrap="square" lIns="0" tIns="36000" rIns="0" bIns="36000" rtlCol="0">
            <a:spAutoFit/>
          </a:bodyPr>
          <a:lstStyle/>
          <a:p>
            <a:pPr algn="r"/>
            <a:r>
              <a:rPr lang="cs-CZ" sz="1300" dirty="0" err="1">
                <a:solidFill>
                  <a:srgbClr val="182955"/>
                </a:solidFill>
                <a:latin typeface="Conthrax Sb" panose="020B0707020201080204" pitchFamily="34" charset="0"/>
              </a:rPr>
              <a:t>nZKB</a:t>
            </a:r>
            <a:r>
              <a:rPr lang="cs-CZ" sz="1300" dirty="0">
                <a:solidFill>
                  <a:srgbClr val="182955"/>
                </a:solidFill>
                <a:latin typeface="Conthrax Sb" panose="020B0707020201080204" pitchFamily="34" charset="0"/>
              </a:rPr>
              <a:t>:</a:t>
            </a:r>
            <a:r>
              <a:rPr lang="cs-CZ" sz="1300" dirty="0">
                <a:solidFill>
                  <a:srgbClr val="182955"/>
                </a:solidFill>
              </a:rPr>
              <a:t> </a:t>
            </a:r>
          </a:p>
        </p:txBody>
      </p:sp>
      <p:sp>
        <p:nvSpPr>
          <p:cNvPr id="5" name="TextovéPole 4">
            <a:extLst>
              <a:ext uri="{FF2B5EF4-FFF2-40B4-BE49-F238E27FC236}">
                <a16:creationId xmlns:a16="http://schemas.microsoft.com/office/drawing/2014/main" id="{027663C3-003F-84A9-8ADF-A9B7D3A83CD1}"/>
              </a:ext>
            </a:extLst>
          </p:cNvPr>
          <p:cNvSpPr txBox="1"/>
          <p:nvPr/>
        </p:nvSpPr>
        <p:spPr>
          <a:xfrm>
            <a:off x="8254910" y="3698010"/>
            <a:ext cx="720000" cy="272758"/>
          </a:xfrm>
          <a:prstGeom prst="rect">
            <a:avLst/>
          </a:prstGeom>
          <a:solidFill>
            <a:srgbClr val="064264"/>
          </a:solidFill>
        </p:spPr>
        <p:txBody>
          <a:bodyPr wrap="square" lIns="0" tIns="36000" rIns="0" bIns="36000" rtlCol="0">
            <a:spAutoFit/>
          </a:bodyPr>
          <a:lstStyle/>
          <a:p>
            <a:r>
              <a:rPr lang="cs-CZ" sz="1300" dirty="0" err="1">
                <a:solidFill>
                  <a:schemeClr val="bg1"/>
                </a:solidFill>
                <a:latin typeface="Conthrax Sb" panose="020B0707020201080204" pitchFamily="34" charset="0"/>
              </a:rPr>
              <a:t>nZKB</a:t>
            </a:r>
            <a:r>
              <a:rPr lang="cs-CZ" sz="1300" dirty="0">
                <a:solidFill>
                  <a:schemeClr val="bg1"/>
                </a:solidFill>
                <a:latin typeface="Conthrax Sb" panose="020B0707020201080204" pitchFamily="34" charset="0"/>
              </a:rPr>
              <a:t>:</a:t>
            </a:r>
            <a:r>
              <a:rPr lang="cs-CZ" sz="1300" dirty="0">
                <a:solidFill>
                  <a:schemeClr val="bg1"/>
                </a:solidFill>
              </a:rPr>
              <a:t> </a:t>
            </a:r>
          </a:p>
        </p:txBody>
      </p:sp>
      <p:sp>
        <p:nvSpPr>
          <p:cNvPr id="14" name="Zástupný symbol pro číslo snímku 13">
            <a:extLst>
              <a:ext uri="{FF2B5EF4-FFF2-40B4-BE49-F238E27FC236}">
                <a16:creationId xmlns:a16="http://schemas.microsoft.com/office/drawing/2014/main" id="{72FAEF54-F6D0-EF7F-3CA3-94C0A93FFED3}"/>
              </a:ext>
            </a:extLst>
          </p:cNvPr>
          <p:cNvSpPr>
            <a:spLocks noGrp="1"/>
          </p:cNvSpPr>
          <p:nvPr>
            <p:ph type="sldNum" sz="quarter" idx="12"/>
          </p:nvPr>
        </p:nvSpPr>
        <p:spPr/>
        <p:txBody>
          <a:bodyPr/>
          <a:lstStyle/>
          <a:p>
            <a:fld id="{8A7AA762-EA47-416E-9E23-A6910279B348}" type="slidenum">
              <a:rPr lang="cs-CZ" smtClean="0"/>
              <a:t>8</a:t>
            </a:fld>
            <a:endParaRPr lang="cs-CZ"/>
          </a:p>
        </p:txBody>
      </p:sp>
    </p:spTree>
    <p:extLst>
      <p:ext uri="{BB962C8B-B14F-4D97-AF65-F5344CB8AC3E}">
        <p14:creationId xmlns:p14="http://schemas.microsoft.com/office/powerpoint/2010/main" val="17324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E51C-95EB-9A53-C9FB-05B55FEA3D1A}"/>
            </a:ext>
          </a:extLst>
        </p:cNvPr>
        <p:cNvGrpSpPr/>
        <p:nvPr/>
      </p:nvGrpSpPr>
      <p:grpSpPr>
        <a:xfrm>
          <a:off x="0" y="0"/>
          <a:ext cx="0" cy="0"/>
          <a:chOff x="0" y="0"/>
          <a:chExt cx="0" cy="0"/>
        </a:xfrm>
      </p:grpSpPr>
      <p:sp>
        <p:nvSpPr>
          <p:cNvPr id="2" name="Zástupný obsah 1">
            <a:extLst>
              <a:ext uri="{FF2B5EF4-FFF2-40B4-BE49-F238E27FC236}">
                <a16:creationId xmlns:a16="http://schemas.microsoft.com/office/drawing/2014/main" id="{7A240D45-023D-2431-E4BE-D1465F383286}"/>
              </a:ext>
            </a:extLst>
          </p:cNvPr>
          <p:cNvSpPr>
            <a:spLocks noGrp="1"/>
          </p:cNvSpPr>
          <p:nvPr>
            <p:ph idx="1"/>
          </p:nvPr>
        </p:nvSpPr>
        <p:spPr>
          <a:xfrm>
            <a:off x="609600" y="1695796"/>
            <a:ext cx="10972800" cy="4670180"/>
          </a:xfrm>
        </p:spPr>
        <p:txBody>
          <a:bodyPr>
            <a:normAutofit/>
          </a:bodyPr>
          <a:lstStyle/>
          <a:p>
            <a:r>
              <a:rPr lang="cs-CZ" dirty="0"/>
              <a:t>Stanoviska pracovní skupiny WP29</a:t>
            </a:r>
          </a:p>
          <a:p>
            <a:pPr lvl="1"/>
            <a:r>
              <a:rPr lang="cs-CZ" dirty="0"/>
              <a:t>Dostupné na </a:t>
            </a:r>
            <a:r>
              <a:rPr lang="cs-CZ" dirty="0">
                <a:hlinkClick r:id="rId2"/>
              </a:rPr>
              <a:t>stránkách EDPB</a:t>
            </a:r>
            <a:endParaRPr lang="cs-CZ" dirty="0"/>
          </a:p>
          <a:p>
            <a:pPr lvl="1"/>
            <a:r>
              <a:rPr lang="cs-CZ" dirty="0"/>
              <a:t>Stanovisko WP29 Posouzení vlivu na ochranu osobních údajů a vysoce rizikové zpracování osobních údajů</a:t>
            </a:r>
          </a:p>
          <a:p>
            <a:pPr lvl="1"/>
            <a:r>
              <a:rPr lang="cs-CZ" dirty="0"/>
              <a:t>Stanovisko WP29 Ohlášení případů porušení zabezpečení osobních údajů</a:t>
            </a:r>
          </a:p>
          <a:p>
            <a:pPr lvl="1"/>
            <a:r>
              <a:rPr lang="cs-CZ" dirty="0"/>
              <a:t>Stanovisko WP29 Pověřenec pro ochranu osobních údajů</a:t>
            </a:r>
          </a:p>
          <a:p>
            <a:pPr lvl="4"/>
            <a:endParaRPr lang="cs-CZ" dirty="0"/>
          </a:p>
          <a:p>
            <a:r>
              <a:rPr lang="cs-CZ" dirty="0"/>
              <a:t>Metodiky ICO</a:t>
            </a:r>
          </a:p>
          <a:p>
            <a:pPr lvl="1"/>
            <a:r>
              <a:rPr lang="cs-CZ" dirty="0"/>
              <a:t>Provádění DPIA</a:t>
            </a:r>
          </a:p>
        </p:txBody>
      </p:sp>
      <p:sp>
        <p:nvSpPr>
          <p:cNvPr id="3" name="Zástupný symbol pro datum 2">
            <a:extLst>
              <a:ext uri="{FF2B5EF4-FFF2-40B4-BE49-F238E27FC236}">
                <a16:creationId xmlns:a16="http://schemas.microsoft.com/office/drawing/2014/main" id="{8ED14247-8EAA-7116-E483-B681ECC8A041}"/>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67E26863-CD12-7328-5B37-FF0F08B8C474}"/>
              </a:ext>
            </a:extLst>
          </p:cNvPr>
          <p:cNvSpPr>
            <a:spLocks noGrp="1"/>
          </p:cNvSpPr>
          <p:nvPr>
            <p:ph type="ftr" sz="quarter" idx="11"/>
          </p:nvPr>
        </p:nvSpPr>
        <p:spPr/>
        <p:txBody>
          <a:bodyPr/>
          <a:lstStyle/>
          <a:p>
            <a:r>
              <a:rPr lang="cs-CZ"/>
              <a:t>Česká advokátní komora | Jindřich Kalíšek</a:t>
            </a:r>
          </a:p>
        </p:txBody>
      </p:sp>
      <p:sp>
        <p:nvSpPr>
          <p:cNvPr id="6" name="Nadpis 5">
            <a:extLst>
              <a:ext uri="{FF2B5EF4-FFF2-40B4-BE49-F238E27FC236}">
                <a16:creationId xmlns:a16="http://schemas.microsoft.com/office/drawing/2014/main" id="{9A3B6A99-1EFF-3FC5-8475-F2FEB8CF8212}"/>
              </a:ext>
            </a:extLst>
          </p:cNvPr>
          <p:cNvSpPr>
            <a:spLocks noGrp="1"/>
          </p:cNvSpPr>
          <p:nvPr>
            <p:ph type="title"/>
          </p:nvPr>
        </p:nvSpPr>
        <p:spPr/>
        <p:txBody>
          <a:bodyPr>
            <a:noAutofit/>
          </a:bodyPr>
          <a:lstStyle/>
          <a:p>
            <a:r>
              <a:rPr lang="cs-CZ" dirty="0"/>
              <a:t>LITERATURA A ONLINE ZDROJE</a:t>
            </a:r>
          </a:p>
        </p:txBody>
      </p:sp>
      <p:sp>
        <p:nvSpPr>
          <p:cNvPr id="7" name="Zástupný symbol pro číslo snímku 6">
            <a:extLst>
              <a:ext uri="{FF2B5EF4-FFF2-40B4-BE49-F238E27FC236}">
                <a16:creationId xmlns:a16="http://schemas.microsoft.com/office/drawing/2014/main" id="{05FEB3E3-8BA4-0EB7-CA85-D691E4CEAF19}"/>
              </a:ext>
            </a:extLst>
          </p:cNvPr>
          <p:cNvSpPr>
            <a:spLocks noGrp="1"/>
          </p:cNvSpPr>
          <p:nvPr>
            <p:ph type="sldNum" sz="quarter" idx="12"/>
          </p:nvPr>
        </p:nvSpPr>
        <p:spPr/>
        <p:txBody>
          <a:bodyPr/>
          <a:lstStyle/>
          <a:p>
            <a:fld id="{8A7AA762-EA47-416E-9E23-A6910279B348}" type="slidenum">
              <a:rPr lang="cs-CZ" smtClean="0"/>
              <a:t>80</a:t>
            </a:fld>
            <a:endParaRPr lang="cs-CZ"/>
          </a:p>
        </p:txBody>
      </p:sp>
    </p:spTree>
    <p:extLst>
      <p:ext uri="{BB962C8B-B14F-4D97-AF65-F5344CB8AC3E}">
        <p14:creationId xmlns:p14="http://schemas.microsoft.com/office/powerpoint/2010/main" val="226127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6C2D4559-32C5-7C42-3EF7-D7B9FA0463E9}"/>
              </a:ext>
            </a:extLst>
          </p:cNvPr>
          <p:cNvSpPr>
            <a:spLocks noGrp="1"/>
          </p:cNvSpPr>
          <p:nvPr>
            <p:ph type="dt" sz="half" idx="10"/>
          </p:nvPr>
        </p:nvSpPr>
        <p:spPr/>
        <p:txBody>
          <a:bodyPr/>
          <a:lstStyle/>
          <a:p>
            <a:r>
              <a:rPr lang="cs-CZ"/>
              <a:t>24. 3. 2026</a:t>
            </a:r>
          </a:p>
        </p:txBody>
      </p:sp>
      <p:sp>
        <p:nvSpPr>
          <p:cNvPr id="4" name="Zástupný symbol pro zápatí 3">
            <a:extLst>
              <a:ext uri="{FF2B5EF4-FFF2-40B4-BE49-F238E27FC236}">
                <a16:creationId xmlns:a16="http://schemas.microsoft.com/office/drawing/2014/main" id="{9E53FF4E-781F-72B5-1A64-63DBC816AC78}"/>
              </a:ext>
            </a:extLst>
          </p:cNvPr>
          <p:cNvSpPr>
            <a:spLocks noGrp="1"/>
          </p:cNvSpPr>
          <p:nvPr>
            <p:ph type="ftr" sz="quarter" idx="11"/>
          </p:nvPr>
        </p:nvSpPr>
        <p:spPr/>
        <p:txBody>
          <a:bodyPr/>
          <a:lstStyle/>
          <a:p>
            <a:r>
              <a:rPr lang="cs-CZ"/>
              <a:t>Česká advokátní komora | Jindřich Kalíšek</a:t>
            </a:r>
          </a:p>
        </p:txBody>
      </p:sp>
      <p:sp>
        <p:nvSpPr>
          <p:cNvPr id="8" name="Nadpis 5">
            <a:extLst>
              <a:ext uri="{FF2B5EF4-FFF2-40B4-BE49-F238E27FC236}">
                <a16:creationId xmlns:a16="http://schemas.microsoft.com/office/drawing/2014/main" id="{D61A75FC-08C3-558C-B664-F76591639F15}"/>
              </a:ext>
            </a:extLst>
          </p:cNvPr>
          <p:cNvSpPr>
            <a:spLocks noGrp="1"/>
          </p:cNvSpPr>
          <p:nvPr>
            <p:ph type="title"/>
          </p:nvPr>
        </p:nvSpPr>
        <p:spPr>
          <a:xfrm>
            <a:off x="609600" y="3437713"/>
            <a:ext cx="10972800" cy="771680"/>
          </a:xfrm>
        </p:spPr>
        <p:txBody>
          <a:bodyPr>
            <a:normAutofit/>
          </a:bodyPr>
          <a:lstStyle/>
          <a:p>
            <a:r>
              <a:rPr lang="cs-CZ" dirty="0"/>
              <a:t>Diskuse (Q&amp;A)</a:t>
            </a:r>
          </a:p>
        </p:txBody>
      </p:sp>
      <p:pic>
        <p:nvPicPr>
          <p:cNvPr id="13" name="Grafický objekt 12" descr="Odznak, otazník obrys">
            <a:extLst>
              <a:ext uri="{FF2B5EF4-FFF2-40B4-BE49-F238E27FC236}">
                <a16:creationId xmlns:a16="http://schemas.microsoft.com/office/drawing/2014/main" id="{ABF4E93E-C522-557A-8D9A-80C78FF68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2434" y="223553"/>
            <a:ext cx="7200000" cy="7200000"/>
          </a:xfrm>
          <a:prstGeom prst="rect">
            <a:avLst/>
          </a:prstGeom>
        </p:spPr>
      </p:pic>
      <p:sp>
        <p:nvSpPr>
          <p:cNvPr id="2" name="Zástupný symbol pro číslo snímku 1">
            <a:extLst>
              <a:ext uri="{FF2B5EF4-FFF2-40B4-BE49-F238E27FC236}">
                <a16:creationId xmlns:a16="http://schemas.microsoft.com/office/drawing/2014/main" id="{14486F19-7851-E393-1405-119EBE98C1F9}"/>
              </a:ext>
            </a:extLst>
          </p:cNvPr>
          <p:cNvSpPr>
            <a:spLocks noGrp="1"/>
          </p:cNvSpPr>
          <p:nvPr>
            <p:ph type="sldNum" sz="quarter" idx="12"/>
          </p:nvPr>
        </p:nvSpPr>
        <p:spPr/>
        <p:txBody>
          <a:bodyPr/>
          <a:lstStyle/>
          <a:p>
            <a:fld id="{8A7AA762-EA47-416E-9E23-A6910279B348}" type="slidenum">
              <a:rPr lang="cs-CZ" smtClean="0"/>
              <a:pPr/>
              <a:t>81</a:t>
            </a:fld>
            <a:endParaRPr lang="cs-CZ"/>
          </a:p>
        </p:txBody>
      </p:sp>
    </p:spTree>
    <p:extLst>
      <p:ext uri="{BB962C8B-B14F-4D97-AF65-F5344CB8AC3E}">
        <p14:creationId xmlns:p14="http://schemas.microsoft.com/office/powerpoint/2010/main" val="7111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9006F-4430-6B2A-69EC-435EEEB90126}"/>
            </a:ext>
          </a:extLst>
        </p:cNvPr>
        <p:cNvGrpSpPr/>
        <p:nvPr/>
      </p:nvGrpSpPr>
      <p:grpSpPr>
        <a:xfrm>
          <a:off x="0" y="0"/>
          <a:ext cx="0" cy="0"/>
          <a:chOff x="0" y="0"/>
          <a:chExt cx="0" cy="0"/>
        </a:xfrm>
      </p:grpSpPr>
      <p:pic>
        <p:nvPicPr>
          <p:cNvPr id="9" name="Obrázek 8" descr="Obsah obrázku světlo, Barevnost, noc, umění&#10;&#10;Obsah generovaný pomocí AI může být nesprávný.">
            <a:extLst>
              <a:ext uri="{FF2B5EF4-FFF2-40B4-BE49-F238E27FC236}">
                <a16:creationId xmlns:a16="http://schemas.microsoft.com/office/drawing/2014/main" id="{C11E19A8-32DD-68A2-2ACC-75CED3A7EFEA}"/>
              </a:ext>
            </a:extLst>
          </p:cNvPr>
          <p:cNvPicPr>
            <a:picLocks noChangeAspect="1"/>
          </p:cNvPicPr>
          <p:nvPr/>
        </p:nvPicPr>
        <p:blipFill>
          <a:blip r:embed="rId3"/>
          <a:srcRect l="35243" r="33798"/>
          <a:stretch>
            <a:fillRect/>
          </a:stretch>
        </p:blipFill>
        <p:spPr>
          <a:xfrm>
            <a:off x="7153274" y="0"/>
            <a:ext cx="5038726" cy="6858000"/>
          </a:xfrm>
          <a:prstGeom prst="rect">
            <a:avLst/>
          </a:prstGeom>
        </p:spPr>
      </p:pic>
      <p:sp>
        <p:nvSpPr>
          <p:cNvPr id="10" name="Nadpis 1">
            <a:extLst>
              <a:ext uri="{FF2B5EF4-FFF2-40B4-BE49-F238E27FC236}">
                <a16:creationId xmlns:a16="http://schemas.microsoft.com/office/drawing/2014/main" id="{591BAD3B-5A52-789E-95FB-28DC0D34F421}"/>
              </a:ext>
            </a:extLst>
          </p:cNvPr>
          <p:cNvSpPr>
            <a:spLocks noGrp="1"/>
          </p:cNvSpPr>
          <p:nvPr>
            <p:ph type="ctrTitle"/>
          </p:nvPr>
        </p:nvSpPr>
        <p:spPr>
          <a:xfrm>
            <a:off x="601215" y="1808451"/>
            <a:ext cx="6365193" cy="1620000"/>
          </a:xfrm>
        </p:spPr>
        <p:txBody>
          <a:bodyPr>
            <a:noAutofit/>
          </a:bodyPr>
          <a:lstStyle/>
          <a:p>
            <a:r>
              <a:rPr lang="cs-CZ" dirty="0"/>
              <a:t>DOTAZY? </a:t>
            </a:r>
            <a:br>
              <a:rPr lang="cs-CZ" dirty="0"/>
            </a:br>
            <a:r>
              <a:rPr lang="cs-CZ" dirty="0"/>
              <a:t>PŘÍPOMÍNKY? </a:t>
            </a:r>
            <a:br>
              <a:rPr lang="cs-CZ" dirty="0"/>
            </a:br>
            <a:r>
              <a:rPr lang="cs-CZ" dirty="0"/>
              <a:t>NADŠENÍ / ZKLAMÁNÍ?</a:t>
            </a:r>
          </a:p>
        </p:txBody>
      </p:sp>
      <p:sp>
        <p:nvSpPr>
          <p:cNvPr id="11" name="Podnadpis 2">
            <a:extLst>
              <a:ext uri="{FF2B5EF4-FFF2-40B4-BE49-F238E27FC236}">
                <a16:creationId xmlns:a16="http://schemas.microsoft.com/office/drawing/2014/main" id="{14224138-3C6C-3BC9-059C-2F3E3032E89F}"/>
              </a:ext>
            </a:extLst>
          </p:cNvPr>
          <p:cNvSpPr>
            <a:spLocks noGrp="1"/>
          </p:cNvSpPr>
          <p:nvPr>
            <p:ph type="subTitle" idx="1"/>
          </p:nvPr>
        </p:nvSpPr>
        <p:spPr>
          <a:xfrm>
            <a:off x="2017337" y="4546752"/>
            <a:ext cx="4949072" cy="1354489"/>
          </a:xfrm>
        </p:spPr>
        <p:txBody>
          <a:bodyPr>
            <a:normAutofit/>
          </a:bodyPr>
          <a:lstStyle/>
          <a:p>
            <a:pPr>
              <a:spcBef>
                <a:spcPts val="0"/>
              </a:spcBef>
            </a:pPr>
            <a:r>
              <a:rPr lang="cs-CZ" b="1" dirty="0">
                <a:solidFill>
                  <a:schemeClr val="tx2"/>
                </a:solidFill>
              </a:rPr>
              <a:t>Jindřich Kalíšek</a:t>
            </a:r>
          </a:p>
          <a:p>
            <a:pPr>
              <a:spcBef>
                <a:spcPts val="0"/>
              </a:spcBef>
            </a:pPr>
            <a:r>
              <a:rPr lang="cs-CZ" b="1" dirty="0">
                <a:solidFill>
                  <a:schemeClr val="tx2"/>
                </a:solidFill>
              </a:rPr>
              <a:t>advokát</a:t>
            </a:r>
          </a:p>
          <a:p>
            <a:pPr>
              <a:spcBef>
                <a:spcPts val="0"/>
              </a:spcBef>
            </a:pPr>
            <a:endParaRPr lang="cs-CZ" sz="500" dirty="0"/>
          </a:p>
          <a:p>
            <a:pPr>
              <a:spcBef>
                <a:spcPts val="0"/>
              </a:spcBef>
            </a:pPr>
            <a:r>
              <a:rPr lang="cs-CZ" sz="1600" dirty="0">
                <a:hlinkClick r:id="rId4"/>
              </a:rPr>
              <a:t>kalisek@cyberlawyer.cz</a:t>
            </a:r>
            <a:r>
              <a:rPr lang="cs-CZ" sz="1600" dirty="0"/>
              <a:t>   </a:t>
            </a:r>
          </a:p>
          <a:p>
            <a:pPr>
              <a:spcBef>
                <a:spcPts val="0"/>
              </a:spcBef>
            </a:pPr>
            <a:r>
              <a:rPr lang="cs-CZ" sz="1600" dirty="0">
                <a:solidFill>
                  <a:schemeClr val="accent1"/>
                </a:solidFill>
                <a:hlinkClick r:id="rId5"/>
              </a:rPr>
              <a:t>kalisek@regfor.cz</a:t>
            </a:r>
            <a:endParaRPr lang="cs-CZ" sz="1600" dirty="0">
              <a:solidFill>
                <a:schemeClr val="accent1"/>
              </a:solidFill>
            </a:endParaRPr>
          </a:p>
          <a:p>
            <a:pPr>
              <a:spcBef>
                <a:spcPts val="0"/>
              </a:spcBef>
            </a:pPr>
            <a:endParaRPr lang="cs-CZ" dirty="0">
              <a:solidFill>
                <a:schemeClr val="accent1"/>
              </a:solidFill>
            </a:endParaRPr>
          </a:p>
        </p:txBody>
      </p:sp>
      <p:pic>
        <p:nvPicPr>
          <p:cNvPr id="13" name="Obrázek 12">
            <a:extLst>
              <a:ext uri="{FF2B5EF4-FFF2-40B4-BE49-F238E27FC236}">
                <a16:creationId xmlns:a16="http://schemas.microsoft.com/office/drawing/2014/main" id="{31538798-FA14-59A7-CE66-6310CE5A4FD2}"/>
              </a:ext>
            </a:extLst>
          </p:cNvPr>
          <p:cNvPicPr>
            <a:picLocks noChangeAspect="1"/>
          </p:cNvPicPr>
          <p:nvPr/>
        </p:nvPicPr>
        <p:blipFill rotWithShape="1">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25000"/>
                    </a14:imgEffect>
                    <a14:imgEffect>
                      <a14:colorTemperature colorTemp="8800"/>
                    </a14:imgEffect>
                    <a14:imgEffect>
                      <a14:saturation sat="33000"/>
                    </a14:imgEffect>
                    <a14:imgEffect>
                      <a14:brightnessContrast bright="20000" contrast="20000"/>
                    </a14:imgEffect>
                  </a14:imgLayer>
                </a14:imgProps>
              </a:ext>
            </a:extLst>
          </a:blip>
          <a:srcRect l="6310"/>
          <a:stretch/>
        </p:blipFill>
        <p:spPr>
          <a:xfrm>
            <a:off x="723011" y="4641242"/>
            <a:ext cx="1180490" cy="1260000"/>
          </a:xfrm>
          <a:prstGeom prst="foldedCorner">
            <a:avLst>
              <a:gd name="adj" fmla="val 0"/>
            </a:avLst>
          </a:prstGeom>
        </p:spPr>
      </p:pic>
    </p:spTree>
    <p:extLst>
      <p:ext uri="{BB962C8B-B14F-4D97-AF65-F5344CB8AC3E}">
        <p14:creationId xmlns:p14="http://schemas.microsoft.com/office/powerpoint/2010/main" val="131050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F811B-0A4C-E2C1-2FC8-CB82A03540B0}"/>
            </a:ext>
          </a:extLst>
        </p:cNvPr>
        <p:cNvGrpSpPr/>
        <p:nvPr/>
      </p:nvGrpSpPr>
      <p:grpSpPr>
        <a:xfrm>
          <a:off x="0" y="0"/>
          <a:ext cx="0" cy="0"/>
          <a:chOff x="0" y="0"/>
          <a:chExt cx="0" cy="0"/>
        </a:xfrm>
      </p:grpSpPr>
      <p:pic>
        <p:nvPicPr>
          <p:cNvPr id="11" name="Obrázek 10">
            <a:extLst>
              <a:ext uri="{FF2B5EF4-FFF2-40B4-BE49-F238E27FC236}">
                <a16:creationId xmlns:a16="http://schemas.microsoft.com/office/drawing/2014/main" id="{4FDDC13D-61D1-B742-89A5-04254B9B4F05}"/>
              </a:ext>
            </a:extLst>
          </p:cNvPr>
          <p:cNvPicPr>
            <a:picLocks noChangeAspect="1"/>
          </p:cNvPicPr>
          <p:nvPr/>
        </p:nvPicPr>
        <p:blipFill>
          <a:blip r:embed="rId3"/>
          <a:stretch>
            <a:fillRect/>
          </a:stretch>
        </p:blipFill>
        <p:spPr>
          <a:xfrm>
            <a:off x="4603107" y="-221690"/>
            <a:ext cx="7821879" cy="7313885"/>
          </a:xfrm>
          <a:prstGeom prst="rect">
            <a:avLst/>
          </a:prstGeom>
        </p:spPr>
      </p:pic>
      <p:sp>
        <p:nvSpPr>
          <p:cNvPr id="2" name="Zástupný obsah 1">
            <a:extLst>
              <a:ext uri="{FF2B5EF4-FFF2-40B4-BE49-F238E27FC236}">
                <a16:creationId xmlns:a16="http://schemas.microsoft.com/office/drawing/2014/main" id="{036A08C8-7BC0-4611-3ABD-18CACBEC7077}"/>
              </a:ext>
            </a:extLst>
          </p:cNvPr>
          <p:cNvSpPr>
            <a:spLocks noGrp="1"/>
          </p:cNvSpPr>
          <p:nvPr>
            <p:ph idx="1"/>
          </p:nvPr>
        </p:nvSpPr>
        <p:spPr>
          <a:xfrm>
            <a:off x="609599" y="1679171"/>
            <a:ext cx="5668556" cy="4668275"/>
          </a:xfrm>
        </p:spPr>
        <p:txBody>
          <a:bodyPr numCol="1">
            <a:normAutofit/>
          </a:bodyPr>
          <a:lstStyle/>
          <a:p>
            <a:r>
              <a:rPr lang="cs-CZ" sz="2000" b="1" dirty="0">
                <a:solidFill>
                  <a:srgbClr val="064264"/>
                </a:solidFill>
              </a:rPr>
              <a:t>Čtyři vertikály digitální compliance</a:t>
            </a:r>
          </a:p>
          <a:p>
            <a:pPr lvl="1"/>
            <a:r>
              <a:rPr lang="cs-CZ" sz="1600" dirty="0"/>
              <a:t>Tvoří jednotný prostor regulace</a:t>
            </a:r>
          </a:p>
          <a:p>
            <a:pPr lvl="1"/>
            <a:r>
              <a:rPr lang="cs-CZ" sz="1600" dirty="0"/>
              <a:t>Jsou propojeny přes klíčové procesy </a:t>
            </a:r>
            <a:br>
              <a:rPr lang="cs-CZ" sz="1600" dirty="0"/>
            </a:br>
            <a:r>
              <a:rPr lang="cs-CZ" sz="1600" dirty="0"/>
              <a:t>a liniové činnosti </a:t>
            </a:r>
          </a:p>
        </p:txBody>
      </p:sp>
      <p:sp>
        <p:nvSpPr>
          <p:cNvPr id="3" name="Zástupný symbol pro datum 2">
            <a:extLst>
              <a:ext uri="{FF2B5EF4-FFF2-40B4-BE49-F238E27FC236}">
                <a16:creationId xmlns:a16="http://schemas.microsoft.com/office/drawing/2014/main" id="{05BECD34-B2D6-3B53-D73B-01659DE3E221}"/>
              </a:ext>
            </a:extLst>
          </p:cNvPr>
          <p:cNvSpPr>
            <a:spLocks noGrp="1"/>
          </p:cNvSpPr>
          <p:nvPr>
            <p:ph type="dt" sz="half" idx="10"/>
          </p:nvPr>
        </p:nvSpPr>
        <p:spPr/>
        <p:txBody>
          <a:bodyPr/>
          <a:lstStyle/>
          <a:p>
            <a:r>
              <a:rPr lang="cs-CZ"/>
              <a:t>24. 3. 2026</a:t>
            </a:r>
            <a:endParaRPr lang="cs-CZ" dirty="0"/>
          </a:p>
        </p:txBody>
      </p:sp>
      <p:sp>
        <p:nvSpPr>
          <p:cNvPr id="6" name="Nadpis 5">
            <a:extLst>
              <a:ext uri="{FF2B5EF4-FFF2-40B4-BE49-F238E27FC236}">
                <a16:creationId xmlns:a16="http://schemas.microsoft.com/office/drawing/2014/main" id="{91FB3127-D510-A085-C450-7960DDF42CB7}"/>
              </a:ext>
            </a:extLst>
          </p:cNvPr>
          <p:cNvSpPr>
            <a:spLocks noGrp="1"/>
          </p:cNvSpPr>
          <p:nvPr>
            <p:ph type="title"/>
          </p:nvPr>
        </p:nvSpPr>
        <p:spPr/>
        <p:txBody>
          <a:bodyPr>
            <a:noAutofit/>
          </a:bodyPr>
          <a:lstStyle/>
          <a:p>
            <a:r>
              <a:rPr lang="cs-CZ" dirty="0"/>
              <a:t>digitální compliance</a:t>
            </a:r>
          </a:p>
        </p:txBody>
      </p:sp>
      <p:sp>
        <p:nvSpPr>
          <p:cNvPr id="14" name="Zástupný symbol pro číslo snímku 13">
            <a:extLst>
              <a:ext uri="{FF2B5EF4-FFF2-40B4-BE49-F238E27FC236}">
                <a16:creationId xmlns:a16="http://schemas.microsoft.com/office/drawing/2014/main" id="{A0AF9A5D-5599-634F-3BD7-EDE67B923354}"/>
              </a:ext>
            </a:extLst>
          </p:cNvPr>
          <p:cNvSpPr>
            <a:spLocks noGrp="1"/>
          </p:cNvSpPr>
          <p:nvPr>
            <p:ph type="sldNum" sz="quarter" idx="12"/>
          </p:nvPr>
        </p:nvSpPr>
        <p:spPr/>
        <p:txBody>
          <a:bodyPr/>
          <a:lstStyle/>
          <a:p>
            <a:fld id="{8A7AA762-EA47-416E-9E23-A6910279B348}" type="slidenum">
              <a:rPr lang="cs-CZ" smtClean="0"/>
              <a:t>9</a:t>
            </a:fld>
            <a:endParaRPr lang="cs-CZ"/>
          </a:p>
        </p:txBody>
      </p:sp>
    </p:spTree>
    <p:extLst>
      <p:ext uri="{BB962C8B-B14F-4D97-AF65-F5344CB8AC3E}">
        <p14:creationId xmlns:p14="http://schemas.microsoft.com/office/powerpoint/2010/main" val="7470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yberlawyer Theme">
  <a:themeElements>
    <a:clrScheme name="cyberlawyer">
      <a:dk1>
        <a:srgbClr val="1A1A1A"/>
      </a:dk1>
      <a:lt1>
        <a:srgbClr val="FFFFFF"/>
      </a:lt1>
      <a:dk2>
        <a:srgbClr val="064264"/>
      </a:dk2>
      <a:lt2>
        <a:srgbClr val="F2F2F2"/>
      </a:lt2>
      <a:accent1>
        <a:srgbClr val="1EA0DA"/>
      </a:accent1>
      <a:accent2>
        <a:srgbClr val="9FD736"/>
      </a:accent2>
      <a:accent3>
        <a:srgbClr val="FFC30B"/>
      </a:accent3>
      <a:accent4>
        <a:srgbClr val="DC143C"/>
      </a:accent4>
      <a:accent5>
        <a:srgbClr val="D9D9D9"/>
      </a:accent5>
      <a:accent6>
        <a:srgbClr val="064264"/>
      </a:accent6>
      <a:hlink>
        <a:srgbClr val="1EA0DA"/>
      </a:hlink>
      <a:folHlink>
        <a:srgbClr val="BFBFB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yberlawyer Theme">
  <a:themeElements>
    <a:clrScheme name="cyberlawyer">
      <a:dk1>
        <a:srgbClr val="1A1A1A"/>
      </a:dk1>
      <a:lt1>
        <a:srgbClr val="FFFFFF"/>
      </a:lt1>
      <a:dk2>
        <a:srgbClr val="064264"/>
      </a:dk2>
      <a:lt2>
        <a:srgbClr val="F2F2F2"/>
      </a:lt2>
      <a:accent1>
        <a:srgbClr val="1EA0DA"/>
      </a:accent1>
      <a:accent2>
        <a:srgbClr val="9FD736"/>
      </a:accent2>
      <a:accent3>
        <a:srgbClr val="FFC30B"/>
      </a:accent3>
      <a:accent4>
        <a:srgbClr val="DC143C"/>
      </a:accent4>
      <a:accent5>
        <a:srgbClr val="D9D9D9"/>
      </a:accent5>
      <a:accent6>
        <a:srgbClr val="064264"/>
      </a:accent6>
      <a:hlink>
        <a:srgbClr val="1EA0DA"/>
      </a:hlink>
      <a:folHlink>
        <a:srgbClr val="BFBFB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yberlawyer Theme">
  <a:themeElements>
    <a:clrScheme name="cyberlawyer">
      <a:dk1>
        <a:srgbClr val="1A1A1A"/>
      </a:dk1>
      <a:lt1>
        <a:srgbClr val="FFFFFF"/>
      </a:lt1>
      <a:dk2>
        <a:srgbClr val="064264"/>
      </a:dk2>
      <a:lt2>
        <a:srgbClr val="F2F2F2"/>
      </a:lt2>
      <a:accent1>
        <a:srgbClr val="1EA0DA"/>
      </a:accent1>
      <a:accent2>
        <a:srgbClr val="9FD736"/>
      </a:accent2>
      <a:accent3>
        <a:srgbClr val="FFC30B"/>
      </a:accent3>
      <a:accent4>
        <a:srgbClr val="DC143C"/>
      </a:accent4>
      <a:accent5>
        <a:srgbClr val="D9D9D9"/>
      </a:accent5>
      <a:accent6>
        <a:srgbClr val="064264"/>
      </a:accent6>
      <a:hlink>
        <a:srgbClr val="1EA0DA"/>
      </a:hlink>
      <a:folHlink>
        <a:srgbClr val="BFBFBF"/>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9891</TotalTime>
  <Words>13009</Words>
  <Application>Microsoft Office PowerPoint</Application>
  <PresentationFormat>Širokoúhlá obrazovka</PresentationFormat>
  <Paragraphs>1577</Paragraphs>
  <Slides>82</Slides>
  <Notes>55</Notes>
  <HiddenSlides>0</HiddenSlides>
  <MMClips>0</MMClips>
  <ScaleCrop>false</ScaleCrop>
  <HeadingPairs>
    <vt:vector size="6" baseType="variant">
      <vt:variant>
        <vt:lpstr>Použitá písma</vt:lpstr>
      </vt:variant>
      <vt:variant>
        <vt:i4>10</vt:i4>
      </vt:variant>
      <vt:variant>
        <vt:lpstr>Motiv</vt:lpstr>
      </vt:variant>
      <vt:variant>
        <vt:i4>3</vt:i4>
      </vt:variant>
      <vt:variant>
        <vt:lpstr>Nadpisy snímků</vt:lpstr>
      </vt:variant>
      <vt:variant>
        <vt:i4>82</vt:i4>
      </vt:variant>
    </vt:vector>
  </HeadingPairs>
  <TitlesOfParts>
    <vt:vector size="95" baseType="lpstr">
      <vt:lpstr>Aptos SemiBold</vt:lpstr>
      <vt:lpstr>Gill Sans</vt:lpstr>
      <vt:lpstr>Wingdings</vt:lpstr>
      <vt:lpstr>Inria Sans Light</vt:lpstr>
      <vt:lpstr>Inria Sans</vt:lpstr>
      <vt:lpstr>Aptos</vt:lpstr>
      <vt:lpstr>Roboto</vt:lpstr>
      <vt:lpstr>Arial</vt:lpstr>
      <vt:lpstr>Calibri</vt:lpstr>
      <vt:lpstr>Conthrax Sb</vt:lpstr>
      <vt:lpstr>cyberlawyer Theme</vt:lpstr>
      <vt:lpstr>1_cyberlawyer Theme</vt:lpstr>
      <vt:lpstr>2_cyberlawyer Theme</vt:lpstr>
      <vt:lpstr>OCHRANA OSOBNÍCH ÚDAJŮ (GDPR A ČESKÁ PRÁVNÍ ÚPRAVA)</vt:lpstr>
      <vt:lpstr>Jindřich Kalíšek</vt:lpstr>
      <vt:lpstr>Organizace semináře</vt:lpstr>
      <vt:lpstr>Legislativní rámec a judikatura v oblasti oÚ</vt:lpstr>
      <vt:lpstr>AKTUÁLNÍ TRENDY V OBLASTI REGULACE Oú</vt:lpstr>
      <vt:lpstr>Změna paradigmat regulace</vt:lpstr>
      <vt:lpstr>SOFT WITH LAW? TRY SOFT LAW!</vt:lpstr>
      <vt:lpstr>Expoziční analýza</vt:lpstr>
      <vt:lpstr>digitální compliance</vt:lpstr>
      <vt:lpstr>Desatero gdpr compliance (7+3)</vt:lpstr>
      <vt:lpstr>Základní zásady gdpr</vt:lpstr>
      <vt:lpstr>Zásady zpracování oú</vt:lpstr>
      <vt:lpstr>Zásady ochrany oú</vt:lpstr>
      <vt:lpstr>Zásady zabezpečení oú</vt:lpstr>
      <vt:lpstr>ZAVÁDĚNÍ BEZPEČNOSTNÍCH OPATŘENÍ</vt:lpstr>
      <vt:lpstr>BEZPEČNOSTNÍ OPATŘENÍ podle nZKB</vt:lpstr>
      <vt:lpstr>LEGISLATIVNÍ RÁMEC ochrany oú</vt:lpstr>
      <vt:lpstr>DIGITÁLNÍ DEKÁDA</vt:lpstr>
      <vt:lpstr>LEGISLATIVNÍ RÁMEC ochrany oú</vt:lpstr>
      <vt:lpstr>LEGISLATIVNÍ RÁMEC ochrany oú</vt:lpstr>
      <vt:lpstr>LEGISLATIVNÍ RÁMEC ochrany oú</vt:lpstr>
      <vt:lpstr>Místní a věcná působnost gdpr</vt:lpstr>
      <vt:lpstr>Místní a věcná působnost gdpr</vt:lpstr>
      <vt:lpstr>ZÁKLADNÍ POJMY GDPR</vt:lpstr>
      <vt:lpstr>Osobní údaje podle gdpr</vt:lpstr>
      <vt:lpstr>Osobní údaje podle gdpr</vt:lpstr>
      <vt:lpstr>Omnibus omnipotens!</vt:lpstr>
      <vt:lpstr>Zvláštní kategorie Osobních údajů podle gdpr</vt:lpstr>
      <vt:lpstr>Zákaz zpracování Zvláštních kategorií oú</vt:lpstr>
      <vt:lpstr>Judikatura k pojmu osobní údaj</vt:lpstr>
      <vt:lpstr>Judikatura k pojmu osobní údaj</vt:lpstr>
      <vt:lpstr>Judikatura k pojmu zvláštní kategorie OÚ</vt:lpstr>
      <vt:lpstr>DOPADY JUDIKATURY</vt:lpstr>
      <vt:lpstr>DOPADY JUDIKATURY</vt:lpstr>
      <vt:lpstr>Vybrané definice GDPR</vt:lpstr>
      <vt:lpstr>Vybrané definice GDPR</vt:lpstr>
      <vt:lpstr>Vybrané definice GDPR</vt:lpstr>
      <vt:lpstr>Právní tituly zpracování oú</vt:lpstr>
      <vt:lpstr>BALANČNÍ TEST</vt:lpstr>
      <vt:lpstr>BALANČNÍ TEST</vt:lpstr>
      <vt:lpstr>BALANČNÍ TEST</vt:lpstr>
      <vt:lpstr>BALANČNÍ TEST</vt:lpstr>
      <vt:lpstr>Prezentace aplikace PowerPoint</vt:lpstr>
      <vt:lpstr>VYBRANÉ POVINNOSTI REGULOVANÝCH SUBJEKTŮ</vt:lpstr>
      <vt:lpstr>Desatero gdpr compliance (7+3)</vt:lpstr>
      <vt:lpstr>GDPR COMPLIANCE REPOSITORY</vt:lpstr>
      <vt:lpstr>DOKUMENTACE NAPLŇOVÁNÍ ZÁSAD GDPR</vt:lpstr>
      <vt:lpstr>ZÁZNAMY O ČINNOSTECH ZPRACOVÁNÍ</vt:lpstr>
      <vt:lpstr>ZÁZNAMY O ČINNOSTECH ZPRACOVÁNÍ</vt:lpstr>
      <vt:lpstr>ZÁZNAMY O ČINNOSTECH ZPRACOVÁNÍ</vt:lpstr>
      <vt:lpstr>Naplňování práv subjektů</vt:lpstr>
      <vt:lpstr>Informační povinnost vůči subjektům</vt:lpstr>
      <vt:lpstr>Informační povinnost vůči subjektům</vt:lpstr>
      <vt:lpstr>Další práva subjektů údajů</vt:lpstr>
      <vt:lpstr>Další práva subjektů údajů</vt:lpstr>
      <vt:lpstr>Další práva subjektů údajů</vt:lpstr>
      <vt:lpstr>Další práva subjektů údajů</vt:lpstr>
      <vt:lpstr>POSOUZENÍ VLIVŮ NA ZPRACOVÁNÍ OÚ (DPIA)</vt:lpstr>
      <vt:lpstr>POSOUZENÍ VLIVŮ NA ZPRACOVÁNÍ OÚ (DPIA)</vt:lpstr>
      <vt:lpstr>POSOUZENÍ VLIVŮ NA ZPRACOVÁNÍ OÚ (DPIA)</vt:lpstr>
      <vt:lpstr>KDY JE VHODNÉ PROVÉST DPIA?</vt:lpstr>
      <vt:lpstr>PŘESHRANIČNÍ ZPRACOVÁNÍ OÚ V RÁMCI EU</vt:lpstr>
      <vt:lpstr>PŘESHRANIČNÍ ZPRACOVÁNÍ OÚ MIMO EU</vt:lpstr>
      <vt:lpstr>PŘESHRANIČNÍ ZPRACOVÁNÍ OÚ MIMO EU</vt:lpstr>
      <vt:lpstr>TRANSFER IMPACT ASSESSMENT (TIA)</vt:lpstr>
      <vt:lpstr>TRANSFER IMPACT ASSESSMENT (TIA)</vt:lpstr>
      <vt:lpstr>Pověřenec pro ochranu Oú (dpo)</vt:lpstr>
      <vt:lpstr>ÚKOLY DPO</vt:lpstr>
      <vt:lpstr>SMLOUVY O ZPRACOVÁNÍ OÚ</vt:lpstr>
      <vt:lpstr>SMLOUVY O ZPRACOVÁNÍ OÚ</vt:lpstr>
      <vt:lpstr>SPRÁVA OÚ při výkonu advokacie</vt:lpstr>
      <vt:lpstr>SPRÁVA OÚ při výkonu advokacie</vt:lpstr>
      <vt:lpstr>SPRÁVA OÚ při výkonu advokacie</vt:lpstr>
      <vt:lpstr>PROČ TOMU MÁME VĚNOVAT POZORNOST?</vt:lpstr>
      <vt:lpstr>Známé výzvy</vt:lpstr>
      <vt:lpstr>Známé výzvy</vt:lpstr>
      <vt:lpstr>LITERATURA A ONLINE ZDROJE</vt:lpstr>
      <vt:lpstr>LITERATURA A ONLINE ZDROJE</vt:lpstr>
      <vt:lpstr>LITERATURA A ONLINE ZDROJE</vt:lpstr>
      <vt:lpstr>LITERATURA A ONLINE ZDROJE</vt:lpstr>
      <vt:lpstr>Diskuse (Q&amp;A)</vt:lpstr>
      <vt:lpstr>DOTAZY?  PŘÍPOMÍNKY?  NADŠENÍ / ZKLAMÁNÍ?</vt:lpstr>
    </vt:vector>
  </TitlesOfParts>
  <Company>CYBERLAWYER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Ochrana osobních údajů</dc:title>
  <dc:creator>JUDr. Ing. Jindřich Kalíšek, Ph.D., advokát</dc:creator>
  <cp:keywords>Česká advokátní komora;ochrana osobních údajů</cp:keywords>
  <cp:lastModifiedBy>Jindřich Kalíšek</cp:lastModifiedBy>
  <cp:revision>439</cp:revision>
  <cp:lastPrinted>2025-10-21T06:51:47Z</cp:lastPrinted>
  <dcterms:created xsi:type="dcterms:W3CDTF">2014-06-10T15:35:06Z</dcterms:created>
  <dcterms:modified xsi:type="dcterms:W3CDTF">2026-03-23T10:06:27Z</dcterms:modified>
</cp:coreProperties>
</file>