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30"/>
  </p:notesMasterIdLst>
  <p:sldIdLst>
    <p:sldId id="256" r:id="rId2"/>
    <p:sldId id="409" r:id="rId3"/>
    <p:sldId id="266" r:id="rId4"/>
    <p:sldId id="332" r:id="rId5"/>
    <p:sldId id="378" r:id="rId6"/>
    <p:sldId id="379" r:id="rId7"/>
    <p:sldId id="381" r:id="rId8"/>
    <p:sldId id="257" r:id="rId9"/>
    <p:sldId id="422" r:id="rId10"/>
    <p:sldId id="350" r:id="rId11"/>
    <p:sldId id="338" r:id="rId12"/>
    <p:sldId id="334" r:id="rId13"/>
    <p:sldId id="414" r:id="rId14"/>
    <p:sldId id="377" r:id="rId15"/>
    <p:sldId id="258" r:id="rId16"/>
    <p:sldId id="376" r:id="rId17"/>
    <p:sldId id="391" r:id="rId18"/>
    <p:sldId id="259" r:id="rId19"/>
    <p:sldId id="430" r:id="rId20"/>
    <p:sldId id="362" r:id="rId21"/>
    <p:sldId id="335" r:id="rId22"/>
    <p:sldId id="337" r:id="rId23"/>
    <p:sldId id="336" r:id="rId24"/>
    <p:sldId id="324" r:id="rId25"/>
    <p:sldId id="363" r:id="rId26"/>
    <p:sldId id="425" r:id="rId27"/>
    <p:sldId id="260" r:id="rId28"/>
    <p:sldId id="261" r:id="rId29"/>
    <p:sldId id="339" r:id="rId30"/>
    <p:sldId id="340" r:id="rId31"/>
    <p:sldId id="341" r:id="rId32"/>
    <p:sldId id="416" r:id="rId33"/>
    <p:sldId id="262" r:id="rId34"/>
    <p:sldId id="343" r:id="rId35"/>
    <p:sldId id="263" r:id="rId36"/>
    <p:sldId id="429" r:id="rId37"/>
    <p:sldId id="342" r:id="rId38"/>
    <p:sldId id="384" r:id="rId39"/>
    <p:sldId id="264" r:id="rId40"/>
    <p:sldId id="344" r:id="rId41"/>
    <p:sldId id="265" r:id="rId42"/>
    <p:sldId id="267" r:id="rId43"/>
    <p:sldId id="286" r:id="rId44"/>
    <p:sldId id="415" r:id="rId45"/>
    <p:sldId id="411" r:id="rId46"/>
    <p:sldId id="288" r:id="rId47"/>
    <p:sldId id="289" r:id="rId48"/>
    <p:sldId id="290" r:id="rId49"/>
    <p:sldId id="424" r:id="rId50"/>
    <p:sldId id="268" r:id="rId51"/>
    <p:sldId id="345" r:id="rId52"/>
    <p:sldId id="364" r:id="rId53"/>
    <p:sldId id="365" r:id="rId54"/>
    <p:sldId id="406" r:id="rId55"/>
    <p:sldId id="269" r:id="rId56"/>
    <p:sldId id="270" r:id="rId57"/>
    <p:sldId id="271" r:id="rId58"/>
    <p:sldId id="327" r:id="rId59"/>
    <p:sldId id="408" r:id="rId60"/>
    <p:sldId id="272" r:id="rId61"/>
    <p:sldId id="346" r:id="rId62"/>
    <p:sldId id="311" r:id="rId63"/>
    <p:sldId id="273" r:id="rId64"/>
    <p:sldId id="274" r:id="rId65"/>
    <p:sldId id="287" r:id="rId66"/>
    <p:sldId id="419" r:id="rId67"/>
    <p:sldId id="421" r:id="rId68"/>
    <p:sldId id="275" r:id="rId69"/>
    <p:sldId id="276" r:id="rId70"/>
    <p:sldId id="431" r:id="rId71"/>
    <p:sldId id="278" r:id="rId72"/>
    <p:sldId id="326" r:id="rId73"/>
    <p:sldId id="279" r:id="rId74"/>
    <p:sldId id="349" r:id="rId75"/>
    <p:sldId id="405" r:id="rId76"/>
    <p:sldId id="280" r:id="rId77"/>
    <p:sldId id="351" r:id="rId78"/>
    <p:sldId id="392" r:id="rId79"/>
    <p:sldId id="352" r:id="rId80"/>
    <p:sldId id="410" r:id="rId81"/>
    <p:sldId id="281" r:id="rId82"/>
    <p:sldId id="282" r:id="rId83"/>
    <p:sldId id="283" r:id="rId84"/>
    <p:sldId id="361" r:id="rId85"/>
    <p:sldId id="369" r:id="rId86"/>
    <p:sldId id="284" r:id="rId87"/>
    <p:sldId id="393" r:id="rId88"/>
    <p:sldId id="285" r:id="rId89"/>
    <p:sldId id="370" r:id="rId90"/>
    <p:sldId id="291" r:id="rId91"/>
    <p:sldId id="374" r:id="rId92"/>
    <p:sldId id="375" r:id="rId93"/>
    <p:sldId id="354" r:id="rId94"/>
    <p:sldId id="394" r:id="rId95"/>
    <p:sldId id="292" r:id="rId96"/>
    <p:sldId id="368" r:id="rId97"/>
    <p:sldId id="356" r:id="rId98"/>
    <p:sldId id="387" r:id="rId99"/>
    <p:sldId id="388" r:id="rId100"/>
    <p:sldId id="432" r:id="rId101"/>
    <p:sldId id="426" r:id="rId102"/>
    <p:sldId id="427" r:id="rId103"/>
    <p:sldId id="428" r:id="rId104"/>
    <p:sldId id="293" r:id="rId105"/>
    <p:sldId id="357" r:id="rId106"/>
    <p:sldId id="404" r:id="rId107"/>
    <p:sldId id="294" r:id="rId108"/>
    <p:sldId id="295" r:id="rId109"/>
    <p:sldId id="401" r:id="rId110"/>
    <p:sldId id="358" r:id="rId111"/>
    <p:sldId id="402" r:id="rId112"/>
    <p:sldId id="403" r:id="rId113"/>
    <p:sldId id="301" r:id="rId114"/>
    <p:sldId id="371" r:id="rId115"/>
    <p:sldId id="299" r:id="rId116"/>
    <p:sldId id="303" r:id="rId117"/>
    <p:sldId id="328" r:id="rId118"/>
    <p:sldId id="359" r:id="rId119"/>
    <p:sldId id="304" r:id="rId120"/>
    <p:sldId id="407" r:id="rId121"/>
    <p:sldId id="305" r:id="rId122"/>
    <p:sldId id="307" r:id="rId123"/>
    <p:sldId id="395" r:id="rId124"/>
    <p:sldId id="396" r:id="rId125"/>
    <p:sldId id="398" r:id="rId126"/>
    <p:sldId id="306" r:id="rId127"/>
    <p:sldId id="308" r:id="rId128"/>
    <p:sldId id="400" r:id="rId12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3" autoAdjust="0"/>
    <p:restoredTop sz="86447" autoAdjust="0"/>
  </p:normalViewPr>
  <p:slideViewPr>
    <p:cSldViewPr>
      <p:cViewPr varScale="1">
        <p:scale>
          <a:sx n="96" d="100"/>
          <a:sy n="96" d="100"/>
        </p:scale>
        <p:origin x="16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notesMaster" Target="notesMasters/notes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AC36AD89-E2F7-79FD-E5C4-D49B9B5989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D053A6E2-376E-D487-617E-464020A915D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CC5F324-3B7F-BD71-BBE6-3F1674684FD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E18FE196-C5AD-FF2A-C5FB-FE83BBA21A7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79878" name="Rectangle 6">
            <a:extLst>
              <a:ext uri="{FF2B5EF4-FFF2-40B4-BE49-F238E27FC236}">
                <a16:creationId xmlns:a16="http://schemas.microsoft.com/office/drawing/2014/main" id="{9633337A-4539-CF80-13CB-5DB20407A8A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9879" name="Rectangle 7">
            <a:extLst>
              <a:ext uri="{FF2B5EF4-FFF2-40B4-BE49-F238E27FC236}">
                <a16:creationId xmlns:a16="http://schemas.microsoft.com/office/drawing/2014/main" id="{55DB13FB-E0A3-837E-DA32-8E81B39190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5DF914D-2A70-471D-9F64-0CCB53CE7A2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D75B258-6D51-223E-527C-BB61CBBF12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F1E4AFD-4A08-4928-8E87-F57854B3C754}" type="slidenum">
              <a:rPr lang="cs-CZ" altLang="cs-CZ" sz="1200" smtClean="0"/>
              <a:pPr/>
              <a:t>1</a:t>
            </a:fld>
            <a:endParaRPr lang="cs-CZ" altLang="cs-CZ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8AC6EB1-CA8B-7426-D761-DC33628427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A6991C2-3AFC-4A48-11B3-470107E90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BB93336-1D07-6138-8231-D9AE4FCB33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B5B3222-DB7B-463A-A336-21B7A30196A9}" type="slidenum">
              <a:rPr lang="cs-CZ" altLang="cs-CZ" sz="1200" smtClean="0"/>
              <a:pPr/>
              <a:t>33</a:t>
            </a:fld>
            <a:endParaRPr lang="cs-CZ" altLang="cs-CZ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B5541AA-BBB1-E46C-5FAF-6BB9CFF20B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A0656E2-3C62-32F0-B160-27061BC89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02828865-9044-8C24-1220-FEB89709A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039C89F-683B-4BE9-BC19-BCE8EC189764}" type="slidenum">
              <a:rPr lang="cs-CZ" altLang="cs-CZ" sz="1200" smtClean="0"/>
              <a:pPr/>
              <a:t>35</a:t>
            </a:fld>
            <a:endParaRPr lang="cs-CZ" altLang="cs-CZ" sz="12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FBAD9007-DEC7-0FC5-FF2F-DAF4765717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EC99C0E6-705F-7EEA-2281-048F1FF3DE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FAE5AC8E-552C-858F-EF99-A1BB0C054B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CFC346D-15B9-4C36-9389-C371AFFEC2D1}" type="slidenum">
              <a:rPr lang="cs-CZ" altLang="cs-CZ" sz="1200" smtClean="0"/>
              <a:pPr/>
              <a:t>39</a:t>
            </a:fld>
            <a:endParaRPr lang="cs-CZ" altLang="cs-CZ" sz="12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1FD16A76-7E7D-7402-CCF6-9A7C585FD4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9E6754B-A51E-35AF-3367-EA2B222EA4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FBC67995-90EB-1C4B-7D53-27760DF85A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FFC9BED-203D-4C94-BEDB-70C7029DAD98}" type="slidenum">
              <a:rPr lang="cs-CZ" altLang="cs-CZ" sz="1200" smtClean="0"/>
              <a:pPr/>
              <a:t>41</a:t>
            </a:fld>
            <a:endParaRPr lang="cs-CZ" altLang="cs-CZ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D705E495-BCBA-0B78-7DB2-1DD27E15F8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0FE8255D-9E5A-9E0D-025B-23CE673A0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994B44EB-1A3C-121F-5E96-E0C74C76E0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4592E67-FBA7-48A0-A45A-43EE7B53F9DE}" type="slidenum">
              <a:rPr lang="cs-CZ" altLang="cs-CZ" sz="1200" smtClean="0"/>
              <a:pPr/>
              <a:t>42</a:t>
            </a:fld>
            <a:endParaRPr lang="cs-CZ" altLang="cs-CZ" sz="12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0FACFA78-E53C-6B4E-2453-3D709C25FF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83E550C7-A308-29CE-B51A-8A5139696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75C44B8F-B272-EE93-BEDB-64F96FFC3E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6820ACD-8DA2-4CE4-8977-B103C50D2D57}" type="slidenum">
              <a:rPr lang="cs-CZ" altLang="cs-CZ" sz="1200" smtClean="0"/>
              <a:pPr/>
              <a:t>43</a:t>
            </a:fld>
            <a:endParaRPr lang="cs-CZ" altLang="cs-CZ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3ADDCDD7-4CBB-ED44-F622-0CA81873BF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EA8A71BE-4C31-D836-499C-72A5808A3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79098E4E-03B7-7637-AFCA-7C5A616F75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793831F-11CB-4221-973C-90C980E715B5}" type="slidenum">
              <a:rPr lang="cs-CZ" altLang="cs-CZ" sz="1200" smtClean="0"/>
              <a:pPr/>
              <a:t>46</a:t>
            </a:fld>
            <a:endParaRPr lang="cs-CZ" altLang="cs-CZ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4E892150-3960-AC5B-194B-FCF70E324CF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5D126E39-E617-935F-E890-F9200E06B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7919F26F-3664-5982-83AB-A135045106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2E864A7-9D93-413B-83EB-BF8E5BA742C1}" type="slidenum">
              <a:rPr lang="cs-CZ" altLang="cs-CZ" sz="1200" smtClean="0"/>
              <a:pPr/>
              <a:t>47</a:t>
            </a:fld>
            <a:endParaRPr lang="cs-CZ" altLang="cs-CZ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A1F61BA0-B554-D003-8998-F36877CAA8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1179124E-2A6E-E9AA-A8B3-15013B945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B4456E98-0945-7B6F-4BB9-13918F2EB5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1F67574-F60B-4162-AFC5-85CF68D36176}" type="slidenum">
              <a:rPr lang="cs-CZ" altLang="cs-CZ" sz="1200" smtClean="0"/>
              <a:pPr/>
              <a:t>48</a:t>
            </a:fld>
            <a:endParaRPr lang="cs-CZ" altLang="cs-CZ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B7AD8DA5-10F1-AE07-B7FB-85C6D887A95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572843A2-5367-7713-5911-EBB57AAC0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466A5413-B7F6-C1EF-41CA-C972562203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B429772-1F97-4F24-8EE0-609C76A4B91A}" type="slidenum">
              <a:rPr lang="cs-CZ" altLang="cs-CZ" sz="1200" smtClean="0"/>
              <a:pPr/>
              <a:t>50</a:t>
            </a:fld>
            <a:endParaRPr lang="cs-CZ" altLang="cs-CZ" sz="12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5AB8FC48-4195-D868-10B0-7781DAF16B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304735F5-B016-51E4-97B5-57CD629B7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EDC5ADE-8765-B99F-DFEC-3997B49A07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8FFBB4-F68B-4D45-BE98-1DD4572E887D}" type="slidenum">
              <a:rPr lang="cs-CZ" altLang="cs-CZ" sz="1200" smtClean="0"/>
              <a:pPr/>
              <a:t>2</a:t>
            </a:fld>
            <a:endParaRPr lang="cs-CZ" altLang="cs-CZ" sz="1200"/>
          </a:p>
        </p:txBody>
      </p:sp>
      <p:sp>
        <p:nvSpPr>
          <p:cNvPr id="7171" name="Rectangle 2050">
            <a:extLst>
              <a:ext uri="{FF2B5EF4-FFF2-40B4-BE49-F238E27FC236}">
                <a16:creationId xmlns:a16="http://schemas.microsoft.com/office/drawing/2014/main" id="{FFA94018-527A-DD91-8B20-9BEB86B762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2051">
            <a:extLst>
              <a:ext uri="{FF2B5EF4-FFF2-40B4-BE49-F238E27FC236}">
                <a16:creationId xmlns:a16="http://schemas.microsoft.com/office/drawing/2014/main" id="{36B67071-97D5-9D07-1BE5-BE008985918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AE1B8B9D-E373-6853-9998-33A0AA7E55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AFAD806-6A36-4BD7-AF95-09EC9F08598D}" type="slidenum">
              <a:rPr lang="cs-CZ" altLang="cs-CZ" sz="1200" smtClean="0"/>
              <a:pPr/>
              <a:t>55</a:t>
            </a:fld>
            <a:endParaRPr lang="cs-CZ" altLang="cs-CZ" sz="12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074689BC-C366-06DC-1DF2-837BCB786C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6D970887-00E9-52A6-C5C8-38DDAA3F3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E9C28C66-D192-2286-8746-28713F3AA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36DA1F5-9456-41BE-86DC-F32ACE46F5AC}" type="slidenum">
              <a:rPr lang="cs-CZ" altLang="cs-CZ" sz="1200" smtClean="0"/>
              <a:pPr/>
              <a:t>56</a:t>
            </a:fld>
            <a:endParaRPr lang="cs-CZ" altLang="cs-CZ" sz="12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5050B5A7-C276-9FBD-CB41-E9CF40BCAA4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350202DF-9A36-4F76-0DC9-941D055BC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19578E99-90FC-4589-8024-52092A8BC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637F6C-27B6-4BE3-9F08-BF401FA635DB}" type="slidenum">
              <a:rPr lang="cs-CZ" altLang="cs-CZ" sz="1200" smtClean="0"/>
              <a:pPr/>
              <a:t>57</a:t>
            </a:fld>
            <a:endParaRPr lang="cs-CZ" altLang="cs-CZ" sz="12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881C936A-1D13-DC54-7A1F-D57BE4D67ED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E51EB340-BCA0-5C95-185A-C47E46DAF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931352A8-F590-BEEB-4FBE-B0C1AD310C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992A813-B1DC-41D5-A9FF-388DB7CB335B}" type="slidenum">
              <a:rPr lang="cs-CZ" altLang="cs-CZ" sz="1200" smtClean="0"/>
              <a:pPr/>
              <a:t>58</a:t>
            </a:fld>
            <a:endParaRPr lang="cs-CZ" altLang="cs-CZ" sz="12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E2DDD111-39BC-7EA8-A1D5-99E58F72AD8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B2AB57A8-F812-926D-6BFC-C4C50668A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7D077620-C515-CE3B-B6D6-032F6400A3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F0C357B-39C4-429C-9087-28BCB5E8B320}" type="slidenum">
              <a:rPr lang="cs-CZ" altLang="cs-CZ" sz="1200" smtClean="0"/>
              <a:pPr/>
              <a:t>60</a:t>
            </a:fld>
            <a:endParaRPr lang="cs-CZ" altLang="cs-CZ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E271ED95-C6FE-E4BC-056D-F7A38B24BD2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AB28559B-4833-E40D-C3A4-2A24B9149A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C748240F-E827-2B85-C0EE-46731759C7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460C7C7-E98F-445C-A056-2D4E66AB0BC1}" type="slidenum">
              <a:rPr lang="cs-CZ" altLang="cs-CZ" sz="1200" smtClean="0"/>
              <a:pPr/>
              <a:t>62</a:t>
            </a:fld>
            <a:endParaRPr lang="cs-CZ" altLang="cs-CZ" sz="12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70B2E988-6C80-E87E-2009-32C44309DC2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BCBB7350-12CE-83BF-982A-959396657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E432D395-0219-7342-F4EB-DEA8060FE7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E326028-9030-411C-947E-022437B36A77}" type="slidenum">
              <a:rPr lang="cs-CZ" altLang="cs-CZ" sz="1200" smtClean="0"/>
              <a:pPr/>
              <a:t>63</a:t>
            </a:fld>
            <a:endParaRPr lang="cs-CZ" altLang="cs-CZ" sz="12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65B90DFF-7CF1-1100-B051-FB9F0F3F74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3FC578D3-9FE1-4084-C3FA-D4D01AD288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FA07E53D-70CB-F3F0-366A-BD313F183F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23A9CF3-8855-4ADF-BD74-F2E647669E3A}" type="slidenum">
              <a:rPr lang="cs-CZ" altLang="cs-CZ" sz="1200" smtClean="0"/>
              <a:pPr/>
              <a:t>64</a:t>
            </a:fld>
            <a:endParaRPr lang="cs-CZ" altLang="cs-CZ" sz="12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B97018F6-A508-BD60-5E14-E5E389F10BF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FA404FC8-D1C2-AD66-CADA-B6E75EE9E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0BD4484D-5295-0E98-2450-FBB3DA99A1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79FB916-3BC3-4DA5-A777-F3F70C50839F}" type="slidenum">
              <a:rPr lang="cs-CZ" altLang="cs-CZ" sz="1200" smtClean="0"/>
              <a:pPr/>
              <a:t>65</a:t>
            </a:fld>
            <a:endParaRPr lang="cs-CZ" altLang="cs-CZ" sz="12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94E003A8-469E-EDAE-68BE-113A970C4E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10648895-FCFB-E1CD-62F0-5746BE3C4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242D746C-96AB-3A6C-A1D0-9720A31EF9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5CEB01F-FD6B-4040-B8E7-F70B7C30D426}" type="slidenum">
              <a:rPr lang="cs-CZ" altLang="cs-CZ" sz="1200" smtClean="0"/>
              <a:pPr/>
              <a:t>68</a:t>
            </a:fld>
            <a:endParaRPr lang="cs-CZ" altLang="cs-CZ" sz="12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666DBA7B-D91E-E29A-4280-928B2720515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8DCB59A9-59A0-071C-F9EB-DBBC5A1811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01D183FB-E38C-1987-F950-BCC0F97DB1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FAF01FC-5C1A-40AF-AE5E-28BD55618699}" type="slidenum">
              <a:rPr lang="cs-CZ" altLang="cs-CZ" sz="1200" smtClean="0"/>
              <a:pPr/>
              <a:t>3</a:t>
            </a:fld>
            <a:endParaRPr lang="cs-CZ" altLang="cs-CZ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A11A93D-888D-20D8-5484-7359EDE5A8E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7FEAE70-3D52-0831-9937-221F72C69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99E67B31-17F5-111D-C52E-848626A204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8E7CF2F-5758-4DF2-A7E0-F2AD90543EDA}" type="slidenum">
              <a:rPr lang="cs-CZ" altLang="cs-CZ" sz="1200" smtClean="0"/>
              <a:pPr/>
              <a:t>69</a:t>
            </a:fld>
            <a:endParaRPr lang="cs-CZ" altLang="cs-CZ" sz="12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B9039348-AEAC-2D7C-453D-9CF6499EB8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9E6F4177-A732-DB14-A12A-DEC5B1C20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F119E436-815C-8E0E-A307-BEB7BC927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B959CF7-3938-4D3D-B0A9-7BD688BB8CDE}" type="slidenum">
              <a:rPr lang="cs-CZ" altLang="cs-CZ" sz="1200" smtClean="0"/>
              <a:pPr/>
              <a:t>71</a:t>
            </a:fld>
            <a:endParaRPr lang="cs-CZ" altLang="cs-CZ" sz="12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263D907F-71BF-B7B5-9BA7-761F7F9E83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78D47AA8-198F-E339-8473-B06A2223FD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6D5D7770-25A6-81AD-736C-7CF96CE2D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0C5763C-A5CF-4B65-95BB-E63271996DD6}" type="slidenum">
              <a:rPr lang="cs-CZ" altLang="cs-CZ" sz="1200" smtClean="0"/>
              <a:pPr/>
              <a:t>72</a:t>
            </a:fld>
            <a:endParaRPr lang="cs-CZ" altLang="cs-CZ" sz="1200"/>
          </a:p>
        </p:txBody>
      </p:sp>
      <p:sp>
        <p:nvSpPr>
          <p:cNvPr id="106499" name="Rectangle 1026">
            <a:extLst>
              <a:ext uri="{FF2B5EF4-FFF2-40B4-BE49-F238E27FC236}">
                <a16:creationId xmlns:a16="http://schemas.microsoft.com/office/drawing/2014/main" id="{5E58145D-91E8-7A2C-C901-C9C92917A7E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1027">
            <a:extLst>
              <a:ext uri="{FF2B5EF4-FFF2-40B4-BE49-F238E27FC236}">
                <a16:creationId xmlns:a16="http://schemas.microsoft.com/office/drawing/2014/main" id="{F402C81A-3136-A16B-690D-1045742B3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DA575295-358D-7D10-8CE1-CD961E86D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9F896BA-7313-4864-9A2F-FFFA3BEB3D83}" type="slidenum">
              <a:rPr lang="cs-CZ" altLang="cs-CZ" sz="1200" smtClean="0"/>
              <a:pPr/>
              <a:t>73</a:t>
            </a:fld>
            <a:endParaRPr lang="cs-CZ" altLang="cs-CZ" sz="120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595A020A-7D24-E529-9B48-78CE89142C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B274DD05-F545-B75E-D2A6-409F67C3B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>
            <a:extLst>
              <a:ext uri="{FF2B5EF4-FFF2-40B4-BE49-F238E27FC236}">
                <a16:creationId xmlns:a16="http://schemas.microsoft.com/office/drawing/2014/main" id="{0CE189DA-494B-23D6-1519-30B0DB9546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C49F96A-A106-44DD-B405-F144C8CEA159}" type="slidenum">
              <a:rPr lang="cs-CZ" altLang="cs-CZ" sz="1200" smtClean="0"/>
              <a:pPr/>
              <a:t>76</a:t>
            </a:fld>
            <a:endParaRPr lang="cs-CZ" altLang="cs-CZ" sz="1200"/>
          </a:p>
        </p:txBody>
      </p:sp>
      <p:sp>
        <p:nvSpPr>
          <p:cNvPr id="112643" name="Rectangle 2">
            <a:extLst>
              <a:ext uri="{FF2B5EF4-FFF2-40B4-BE49-F238E27FC236}">
                <a16:creationId xmlns:a16="http://schemas.microsoft.com/office/drawing/2014/main" id="{6C197B3A-43E8-5942-A375-3229CD2C14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2BC8109C-49DE-ED8E-31F8-ECEB11F24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86C5EE30-263A-AA86-0DC1-B0416BEF34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13BB9FB-AC9C-4D0F-9622-2E967FD9C3AE}" type="slidenum">
              <a:rPr lang="cs-CZ" altLang="cs-CZ" sz="1200" smtClean="0"/>
              <a:pPr/>
              <a:t>78</a:t>
            </a:fld>
            <a:endParaRPr lang="cs-CZ" altLang="cs-CZ" sz="1200"/>
          </a:p>
        </p:txBody>
      </p:sp>
      <p:sp>
        <p:nvSpPr>
          <p:cNvPr id="115715" name="Rectangle 1026">
            <a:extLst>
              <a:ext uri="{FF2B5EF4-FFF2-40B4-BE49-F238E27FC236}">
                <a16:creationId xmlns:a16="http://schemas.microsoft.com/office/drawing/2014/main" id="{253D8CE5-D43D-3104-3330-CAAD409B421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5716" name="Rectangle 1027">
            <a:extLst>
              <a:ext uri="{FF2B5EF4-FFF2-40B4-BE49-F238E27FC236}">
                <a16:creationId xmlns:a16="http://schemas.microsoft.com/office/drawing/2014/main" id="{858FD09D-3591-944A-A981-1B62C88CC42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8A8BA97A-E3A0-91B0-4F2F-313D8C96A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43BBEA5-1303-4E90-8E7C-457B80BD15C7}" type="slidenum">
              <a:rPr lang="cs-CZ" altLang="cs-CZ" sz="1200" smtClean="0"/>
              <a:pPr/>
              <a:t>81</a:t>
            </a:fld>
            <a:endParaRPr lang="cs-CZ" altLang="cs-CZ" sz="12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18BE88CF-F0B0-7A2A-596A-07BF19D78DE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5B444A80-2E3D-9EF1-6DAE-2017BA47F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121AA1D7-07A9-A146-E9B2-1D854442D9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94C2CD3-D8EC-406B-B620-DD1CEF6656A9}" type="slidenum">
              <a:rPr lang="cs-CZ" altLang="cs-CZ" sz="1200" smtClean="0"/>
              <a:pPr/>
              <a:t>82</a:t>
            </a:fld>
            <a:endParaRPr lang="cs-CZ" altLang="cs-CZ" sz="1200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4C6304EC-F891-F947-5DAF-1BA3A371038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AA4DF995-5C3F-6DD2-FE2F-96022740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F1592AC4-997C-B33F-124B-77228B5089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F780513-1082-485A-85CE-D57CE32BA37D}" type="slidenum">
              <a:rPr lang="cs-CZ" altLang="cs-CZ" sz="1200" smtClean="0"/>
              <a:pPr/>
              <a:t>83</a:t>
            </a:fld>
            <a:endParaRPr lang="cs-CZ" altLang="cs-CZ" sz="12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ACC4C523-C4FF-5184-20BA-D067A278DDD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0D153622-9811-8575-0F26-D091098BA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FCD1E35A-69C8-86EA-DE23-D585B8A59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A4CC82C-C3D9-4AD3-AFBF-6232BEE2BFB9}" type="slidenum">
              <a:rPr lang="cs-CZ" altLang="cs-CZ" sz="1200" smtClean="0"/>
              <a:pPr/>
              <a:t>86</a:t>
            </a:fld>
            <a:endParaRPr lang="cs-CZ" altLang="cs-CZ" sz="1200"/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9C07830B-5404-A6F7-36E3-C02FB8BFF68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9BC4069C-BF82-ECA0-2C17-46FA9E046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406C3DF-C62D-9766-F943-D956ADBDE4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E8FC98A-2EC9-480A-A5D4-6702D25B5E81}" type="slidenum">
              <a:rPr lang="cs-CZ" altLang="cs-CZ" sz="1200" smtClean="0"/>
              <a:pPr/>
              <a:t>8</a:t>
            </a:fld>
            <a:endParaRPr lang="cs-CZ" altLang="cs-CZ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598E48E-8A4A-4881-ECAC-B19F34E37FE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EB71572-6CA3-12F3-ADB4-D8DCA5B8B8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CFA02ACA-4A63-5A50-CA23-AC97A9F946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C244006-9F61-4153-87A9-E924B23D4353}" type="slidenum">
              <a:rPr lang="cs-CZ" altLang="cs-CZ" sz="1200" smtClean="0"/>
              <a:pPr/>
              <a:t>87</a:t>
            </a:fld>
            <a:endParaRPr lang="cs-CZ" altLang="cs-CZ" sz="1200"/>
          </a:p>
        </p:txBody>
      </p:sp>
      <p:sp>
        <p:nvSpPr>
          <p:cNvPr id="130051" name="Rectangle 1026">
            <a:extLst>
              <a:ext uri="{FF2B5EF4-FFF2-40B4-BE49-F238E27FC236}">
                <a16:creationId xmlns:a16="http://schemas.microsoft.com/office/drawing/2014/main" id="{D0832AC2-246E-B09C-0DAD-E670C733CF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0052" name="Rectangle 1027">
            <a:extLst>
              <a:ext uri="{FF2B5EF4-FFF2-40B4-BE49-F238E27FC236}">
                <a16:creationId xmlns:a16="http://schemas.microsoft.com/office/drawing/2014/main" id="{82271BE4-1CDD-FCE8-E1A8-EE3D4840FCB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F3337A9F-6637-F716-F5D9-E6E70B9D61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DEA62C0-EB5B-49AF-9405-99EDA527C792}" type="slidenum">
              <a:rPr lang="cs-CZ" altLang="cs-CZ" sz="1200" smtClean="0"/>
              <a:pPr/>
              <a:t>88</a:t>
            </a:fld>
            <a:endParaRPr lang="cs-CZ" altLang="cs-CZ" sz="1200"/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63DEB4E3-6F65-94A6-BBF1-725DA027DF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07FCBD0F-17CB-145B-5CEB-C0D48377DA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>
            <a:extLst>
              <a:ext uri="{FF2B5EF4-FFF2-40B4-BE49-F238E27FC236}">
                <a16:creationId xmlns:a16="http://schemas.microsoft.com/office/drawing/2014/main" id="{D43A8D7F-BC90-2C32-D7D4-CB78C03E12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7E2381C-A4C8-4B04-949C-579652E66403}" type="slidenum">
              <a:rPr lang="cs-CZ" altLang="cs-CZ" sz="1200" smtClean="0"/>
              <a:pPr/>
              <a:t>90</a:t>
            </a:fld>
            <a:endParaRPr lang="cs-CZ" altLang="cs-CZ" sz="1200"/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id="{3061E47D-38C4-6F1C-F7F5-7B0D6045541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id="{FA73B76E-C526-D994-39F3-AE7F954C83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>
            <a:extLst>
              <a:ext uri="{FF2B5EF4-FFF2-40B4-BE49-F238E27FC236}">
                <a16:creationId xmlns:a16="http://schemas.microsoft.com/office/drawing/2014/main" id="{D6D76B26-E966-2EC5-8B01-6913DA5492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C84F9D9-6B4E-4C5D-9CCD-08D18A9673A1}" type="slidenum">
              <a:rPr lang="cs-CZ" altLang="cs-CZ" sz="1200" smtClean="0"/>
              <a:pPr/>
              <a:t>95</a:t>
            </a:fld>
            <a:endParaRPr lang="cs-CZ" altLang="cs-CZ" sz="1200"/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id="{A904E4B4-E976-92EA-1428-E87EDB682E3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id="{4CEEEAC3-27E2-6C92-65D8-EAC5B9DFE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id="{BD6035D4-F1BB-A18E-736B-11C092C1E9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66B162B-4177-44FD-8FB9-7E69288171FE}" type="slidenum">
              <a:rPr lang="cs-CZ" altLang="cs-CZ" sz="1200" smtClean="0"/>
              <a:pPr/>
              <a:t>104</a:t>
            </a:fld>
            <a:endParaRPr lang="cs-CZ" altLang="cs-CZ" sz="1200"/>
          </a:p>
        </p:txBody>
      </p:sp>
      <p:sp>
        <p:nvSpPr>
          <p:cNvPr id="150531" name="Rectangle 2">
            <a:extLst>
              <a:ext uri="{FF2B5EF4-FFF2-40B4-BE49-F238E27FC236}">
                <a16:creationId xmlns:a16="http://schemas.microsoft.com/office/drawing/2014/main" id="{7509D718-63E8-C14B-94F5-4F051752DE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>
            <a:extLst>
              <a:ext uri="{FF2B5EF4-FFF2-40B4-BE49-F238E27FC236}">
                <a16:creationId xmlns:a16="http://schemas.microsoft.com/office/drawing/2014/main" id="{C2DFA827-164C-24AA-B48B-42EC5C142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>
            <a:extLst>
              <a:ext uri="{FF2B5EF4-FFF2-40B4-BE49-F238E27FC236}">
                <a16:creationId xmlns:a16="http://schemas.microsoft.com/office/drawing/2014/main" id="{9DA45797-B47A-5226-0BA3-96E7A7E047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40BB3DB-6B10-4155-B7A7-D281D09A12EB}" type="slidenum">
              <a:rPr lang="cs-CZ" altLang="cs-CZ" sz="1200" smtClean="0"/>
              <a:pPr/>
              <a:t>107</a:t>
            </a:fld>
            <a:endParaRPr lang="cs-CZ" altLang="cs-CZ" sz="1200"/>
          </a:p>
        </p:txBody>
      </p:sp>
      <p:sp>
        <p:nvSpPr>
          <p:cNvPr id="154627" name="Rectangle 2">
            <a:extLst>
              <a:ext uri="{FF2B5EF4-FFF2-40B4-BE49-F238E27FC236}">
                <a16:creationId xmlns:a16="http://schemas.microsoft.com/office/drawing/2014/main" id="{0846AEE4-560F-4B7A-6235-10C0116D1EC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>
            <a:extLst>
              <a:ext uri="{FF2B5EF4-FFF2-40B4-BE49-F238E27FC236}">
                <a16:creationId xmlns:a16="http://schemas.microsoft.com/office/drawing/2014/main" id="{49D007D9-22B9-4C90-6061-7176ACF3B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BD294470-A2CD-922C-7658-0B049B5575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D81BFFA-FBA9-4026-9812-969BBBB17E71}" type="slidenum">
              <a:rPr lang="cs-CZ" altLang="cs-CZ" sz="1200" smtClean="0"/>
              <a:pPr/>
              <a:t>108</a:t>
            </a:fld>
            <a:endParaRPr lang="cs-CZ" altLang="cs-CZ" sz="1200"/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CC82E1AC-B5FA-461A-73EA-9F5CAECCB12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C5DC086B-904A-ECA4-F137-238AA5BCA2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>
            <a:extLst>
              <a:ext uri="{FF2B5EF4-FFF2-40B4-BE49-F238E27FC236}">
                <a16:creationId xmlns:a16="http://schemas.microsoft.com/office/drawing/2014/main" id="{B4BBF955-F7EC-324C-76C5-2555286A0D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7E255DC-C508-46A3-8628-A48673AF937D}" type="slidenum">
              <a:rPr lang="cs-CZ" altLang="cs-CZ" sz="1200" smtClean="0"/>
              <a:pPr/>
              <a:t>113</a:t>
            </a:fld>
            <a:endParaRPr lang="cs-CZ" altLang="cs-CZ" sz="1200"/>
          </a:p>
        </p:txBody>
      </p:sp>
      <p:sp>
        <p:nvSpPr>
          <p:cNvPr id="162819" name="Rectangle 2">
            <a:extLst>
              <a:ext uri="{FF2B5EF4-FFF2-40B4-BE49-F238E27FC236}">
                <a16:creationId xmlns:a16="http://schemas.microsoft.com/office/drawing/2014/main" id="{8CAA2B48-065C-15FD-A6E7-70529EC343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>
            <a:extLst>
              <a:ext uri="{FF2B5EF4-FFF2-40B4-BE49-F238E27FC236}">
                <a16:creationId xmlns:a16="http://schemas.microsoft.com/office/drawing/2014/main" id="{E5D9AADF-C6B5-8CDD-CFC8-8597632B6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>
            <a:extLst>
              <a:ext uri="{FF2B5EF4-FFF2-40B4-BE49-F238E27FC236}">
                <a16:creationId xmlns:a16="http://schemas.microsoft.com/office/drawing/2014/main" id="{CDB7E628-9B5C-2653-F348-8E0F7625B0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40D3DEA-0F20-4B43-AF92-98BB24AA0258}" type="slidenum">
              <a:rPr lang="cs-CZ" altLang="cs-CZ" sz="1200" smtClean="0"/>
              <a:pPr/>
              <a:t>115</a:t>
            </a:fld>
            <a:endParaRPr lang="cs-CZ" altLang="cs-CZ" sz="1200"/>
          </a:p>
        </p:txBody>
      </p:sp>
      <p:sp>
        <p:nvSpPr>
          <p:cNvPr id="165891" name="Rectangle 2">
            <a:extLst>
              <a:ext uri="{FF2B5EF4-FFF2-40B4-BE49-F238E27FC236}">
                <a16:creationId xmlns:a16="http://schemas.microsoft.com/office/drawing/2014/main" id="{A20104FA-CF95-5252-FA3D-5028478FDD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>
            <a:extLst>
              <a:ext uri="{FF2B5EF4-FFF2-40B4-BE49-F238E27FC236}">
                <a16:creationId xmlns:a16="http://schemas.microsoft.com/office/drawing/2014/main" id="{415A35A9-A56E-5210-725C-A4081646E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BCB8F8E9-23DB-BC3A-1C82-3C10D9B554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9ABDFC1-FC9C-4B5A-8168-2B0F1E3D9F58}" type="slidenum">
              <a:rPr lang="cs-CZ" altLang="cs-CZ" sz="1200" smtClean="0"/>
              <a:pPr/>
              <a:t>116</a:t>
            </a:fld>
            <a:endParaRPr lang="cs-CZ" altLang="cs-CZ" sz="1200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FFACC0CF-2BF9-5274-1954-13809DE4E4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5B205676-704E-D0A4-1F34-05ADC9BB1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7937B9DB-141D-1D76-B6BA-3B924A82F8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4FF500B-241B-4920-BB2C-78407838C9E1}" type="slidenum">
              <a:rPr lang="cs-CZ" altLang="cs-CZ" sz="1200" smtClean="0"/>
              <a:pPr/>
              <a:t>15</a:t>
            </a:fld>
            <a:endParaRPr lang="cs-CZ" altLang="cs-CZ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8718521-3A9D-893E-1F62-111E5C52E16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1A85078-7405-8E5F-6C51-77B4EA593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>
            <a:extLst>
              <a:ext uri="{FF2B5EF4-FFF2-40B4-BE49-F238E27FC236}">
                <a16:creationId xmlns:a16="http://schemas.microsoft.com/office/drawing/2014/main" id="{48DD1127-BA41-DC7C-731D-5B663EB4B1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913E202-D601-4073-9440-CBDC40A3F7C6}" type="slidenum">
              <a:rPr lang="cs-CZ" altLang="cs-CZ" sz="1200" smtClean="0"/>
              <a:pPr/>
              <a:t>117</a:t>
            </a:fld>
            <a:endParaRPr lang="cs-CZ" altLang="cs-CZ" sz="1200"/>
          </a:p>
        </p:txBody>
      </p:sp>
      <p:sp>
        <p:nvSpPr>
          <p:cNvPr id="169987" name="Rectangle 2">
            <a:extLst>
              <a:ext uri="{FF2B5EF4-FFF2-40B4-BE49-F238E27FC236}">
                <a16:creationId xmlns:a16="http://schemas.microsoft.com/office/drawing/2014/main" id="{9E60A131-38A6-7B68-B765-5383E9DDC6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>
            <a:extLst>
              <a:ext uri="{FF2B5EF4-FFF2-40B4-BE49-F238E27FC236}">
                <a16:creationId xmlns:a16="http://schemas.microsoft.com/office/drawing/2014/main" id="{D41EB3CD-D140-D5C5-686A-F55CE7604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>
            <a:extLst>
              <a:ext uri="{FF2B5EF4-FFF2-40B4-BE49-F238E27FC236}">
                <a16:creationId xmlns:a16="http://schemas.microsoft.com/office/drawing/2014/main" id="{BACD4219-A886-6690-8CDB-F60C9DA4FC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4FA41EF-36E2-4C2E-8BA3-042EFB1AB855}" type="slidenum">
              <a:rPr lang="cs-CZ" altLang="cs-CZ" sz="1200" smtClean="0"/>
              <a:pPr/>
              <a:t>119</a:t>
            </a:fld>
            <a:endParaRPr lang="cs-CZ" altLang="cs-CZ" sz="1200"/>
          </a:p>
        </p:txBody>
      </p:sp>
      <p:sp>
        <p:nvSpPr>
          <p:cNvPr id="173059" name="Rectangle 2">
            <a:extLst>
              <a:ext uri="{FF2B5EF4-FFF2-40B4-BE49-F238E27FC236}">
                <a16:creationId xmlns:a16="http://schemas.microsoft.com/office/drawing/2014/main" id="{556C2B17-3D51-F7CC-DC92-B0A8991D9A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>
            <a:extLst>
              <a:ext uri="{FF2B5EF4-FFF2-40B4-BE49-F238E27FC236}">
                <a16:creationId xmlns:a16="http://schemas.microsoft.com/office/drawing/2014/main" id="{F7332AA1-7F72-2314-9968-6741B6A6A2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>
            <a:extLst>
              <a:ext uri="{FF2B5EF4-FFF2-40B4-BE49-F238E27FC236}">
                <a16:creationId xmlns:a16="http://schemas.microsoft.com/office/drawing/2014/main" id="{3052EEF2-7A28-51FE-123B-A4BC15D71D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F3FB53F-B810-4A73-82DA-E3DBAE0F6BF1}" type="slidenum">
              <a:rPr lang="cs-CZ" altLang="cs-CZ" sz="1200" smtClean="0"/>
              <a:pPr/>
              <a:t>121</a:t>
            </a:fld>
            <a:endParaRPr lang="cs-CZ" altLang="cs-CZ" sz="1200"/>
          </a:p>
        </p:txBody>
      </p:sp>
      <p:sp>
        <p:nvSpPr>
          <p:cNvPr id="176131" name="Rectangle 2">
            <a:extLst>
              <a:ext uri="{FF2B5EF4-FFF2-40B4-BE49-F238E27FC236}">
                <a16:creationId xmlns:a16="http://schemas.microsoft.com/office/drawing/2014/main" id="{65FD3D83-801C-E651-5098-CEE5CB3429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>
            <a:extLst>
              <a:ext uri="{FF2B5EF4-FFF2-40B4-BE49-F238E27FC236}">
                <a16:creationId xmlns:a16="http://schemas.microsoft.com/office/drawing/2014/main" id="{6C074606-0DB0-E710-6210-86EED782F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>
            <a:extLst>
              <a:ext uri="{FF2B5EF4-FFF2-40B4-BE49-F238E27FC236}">
                <a16:creationId xmlns:a16="http://schemas.microsoft.com/office/drawing/2014/main" id="{E9BF52EA-DFBC-9583-557C-1940120A9E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C59E18A-2ADD-4EAA-9FD9-2E6A1AB89942}" type="slidenum">
              <a:rPr lang="cs-CZ" altLang="cs-CZ" sz="1200" smtClean="0"/>
              <a:pPr/>
              <a:t>122</a:t>
            </a:fld>
            <a:endParaRPr lang="cs-CZ" altLang="cs-CZ" sz="1200"/>
          </a:p>
        </p:txBody>
      </p:sp>
      <p:sp>
        <p:nvSpPr>
          <p:cNvPr id="179203" name="Rectangle 2">
            <a:extLst>
              <a:ext uri="{FF2B5EF4-FFF2-40B4-BE49-F238E27FC236}">
                <a16:creationId xmlns:a16="http://schemas.microsoft.com/office/drawing/2014/main" id="{B83AD46D-5527-2E6B-D836-D5993C47A9E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>
            <a:extLst>
              <a:ext uri="{FF2B5EF4-FFF2-40B4-BE49-F238E27FC236}">
                <a16:creationId xmlns:a16="http://schemas.microsoft.com/office/drawing/2014/main" id="{D200F26E-09D3-8897-8210-2A2E64778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>
            <a:extLst>
              <a:ext uri="{FF2B5EF4-FFF2-40B4-BE49-F238E27FC236}">
                <a16:creationId xmlns:a16="http://schemas.microsoft.com/office/drawing/2014/main" id="{8F200336-A1B5-E096-29C9-C6026C73A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9E30184-98BC-4A6B-9769-3E6CD4427669}" type="slidenum">
              <a:rPr lang="cs-CZ" altLang="cs-CZ" sz="1200" smtClean="0"/>
              <a:pPr/>
              <a:t>126</a:t>
            </a:fld>
            <a:endParaRPr lang="cs-CZ" altLang="cs-CZ" sz="1200"/>
          </a:p>
        </p:txBody>
      </p:sp>
      <p:sp>
        <p:nvSpPr>
          <p:cNvPr id="184323" name="Rectangle 2">
            <a:extLst>
              <a:ext uri="{FF2B5EF4-FFF2-40B4-BE49-F238E27FC236}">
                <a16:creationId xmlns:a16="http://schemas.microsoft.com/office/drawing/2014/main" id="{8F71B145-DE45-36D8-1424-D2084AE068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>
            <a:extLst>
              <a:ext uri="{FF2B5EF4-FFF2-40B4-BE49-F238E27FC236}">
                <a16:creationId xmlns:a16="http://schemas.microsoft.com/office/drawing/2014/main" id="{1CEDA4F3-2B6C-6B3B-483F-4C513EC8F0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>
            <a:extLst>
              <a:ext uri="{FF2B5EF4-FFF2-40B4-BE49-F238E27FC236}">
                <a16:creationId xmlns:a16="http://schemas.microsoft.com/office/drawing/2014/main" id="{9D7E1A1B-9EB6-EBD6-611D-4641CABDE5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57BFB5D-89DA-4525-89A9-84DE5493BD64}" type="slidenum">
              <a:rPr lang="cs-CZ" altLang="cs-CZ" sz="1200" smtClean="0"/>
              <a:pPr/>
              <a:t>127</a:t>
            </a:fld>
            <a:endParaRPr lang="cs-CZ" altLang="cs-CZ" sz="1200"/>
          </a:p>
        </p:txBody>
      </p:sp>
      <p:sp>
        <p:nvSpPr>
          <p:cNvPr id="186371" name="Rectangle 2">
            <a:extLst>
              <a:ext uri="{FF2B5EF4-FFF2-40B4-BE49-F238E27FC236}">
                <a16:creationId xmlns:a16="http://schemas.microsoft.com/office/drawing/2014/main" id="{52A593B3-E369-E544-C6BB-CDE7EB02A6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>
            <a:extLst>
              <a:ext uri="{FF2B5EF4-FFF2-40B4-BE49-F238E27FC236}">
                <a16:creationId xmlns:a16="http://schemas.microsoft.com/office/drawing/2014/main" id="{3DC221FE-13D2-D3AF-6F3B-03D917CF97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E5CF211-709D-FD45-3B9F-46442A433D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8EB2851-32FE-4D85-B29D-5C17D40E63BA}" type="slidenum">
              <a:rPr lang="cs-CZ" altLang="cs-CZ" sz="1200" smtClean="0"/>
              <a:pPr/>
              <a:t>18</a:t>
            </a:fld>
            <a:endParaRPr lang="cs-CZ" altLang="cs-CZ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B9CA0E3-5445-6628-5065-2794DB78FC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F850CC1-7DF5-0105-E332-0A9951755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68789AC0-0BE8-1D56-B5EA-BDDEDBD15D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B13D2D1-4B87-4620-B7B4-364AA31A6844}" type="slidenum">
              <a:rPr lang="cs-CZ" altLang="cs-CZ" sz="1200" smtClean="0"/>
              <a:pPr/>
              <a:t>24</a:t>
            </a:fld>
            <a:endParaRPr lang="cs-CZ" altLang="cs-CZ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A4C6D5A5-4C02-89E2-1F95-0BFE41B90B0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E2E71B5-1969-8DAB-AA06-091DA54A1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A54C340-F0A9-7F01-9743-A51F6CE79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8535DD1-9A4B-418E-9FBC-3A27D67BEBCD}" type="slidenum">
              <a:rPr lang="cs-CZ" altLang="cs-CZ" sz="1200" smtClean="0"/>
              <a:pPr/>
              <a:t>27</a:t>
            </a:fld>
            <a:endParaRPr lang="cs-CZ" altLang="cs-CZ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26635890-8456-E88A-0582-7DA5863343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2B4DC28C-3E41-3295-4E97-5C169E41F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C3BF3257-536D-BFA6-E5CD-6BC77B8E19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0C0D9B4-E9FE-497C-942B-FD8B46711287}" type="slidenum">
              <a:rPr lang="cs-CZ" altLang="cs-CZ" sz="1200" smtClean="0"/>
              <a:pPr/>
              <a:t>28</a:t>
            </a:fld>
            <a:endParaRPr lang="cs-CZ" altLang="cs-CZ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F14CB831-195A-1C73-8DEE-5846FF65995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E809D916-565D-F8A9-5596-CF07FA23C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6860A92-AF99-92A9-FF7A-6CC8C1D855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A7A6418-6F17-A677-AFE0-20D8079133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90BEF59-EB45-CAD7-FD07-5A4699E20F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58E1F63B-81FD-D3C4-2E82-05460794AE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CF1226C8-01D2-73A3-D9FE-65ABBFC97F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8B6B3CBF-AA0A-9BD3-5EF5-A9441AF1441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2DA43A70-02FA-90EB-6A98-7C8739481D1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F3C8CDFE-C7DB-E2C0-06F7-40504FFAD19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47FA7F1D-AF49-9336-93F6-A49F0F55A40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EC8EA5FA-83A1-F12C-ED49-DCDCBAA3628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1147CBEF-49C0-B75B-96A5-9CA18DBEFC7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BA50B6CA-E67B-4EE7-CA6D-3C5C87EDD9C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778DDF1D-F1BE-0D14-E707-3BDE72E0F9F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23292124-6849-116C-5E7F-49D9EEE2B47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5" name="Freeform 16">
                <a:extLst>
                  <a:ext uri="{FF2B5EF4-FFF2-40B4-BE49-F238E27FC236}">
                    <a16:creationId xmlns:a16="http://schemas.microsoft.com/office/drawing/2014/main" id="{B40C2276-FDAD-CDE6-1689-1CDC9926170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816B9E34-141C-7970-3381-5D0F682C603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F717A5FE-09CE-6DD8-94F5-05D73B2AED4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753B865E-608F-BB8B-498F-03373F9D9D8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</p:grp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1106F6CA-9305-0928-7E8A-07C4837B12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B5EF4F9C-BCEB-D197-E8AA-F26D0BB1AB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FEC8B564-B791-1152-E53A-A69023F37C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DB050FF7-0295-5CC7-3596-18B0EF63B9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6A397BD2-4651-3841-D515-7537B6A5CA3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F5FA9825-B27F-D8C2-9E48-8BB74110A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D2266738-38FE-9083-6F6F-BC584146C8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BD65091F-FBDB-E636-0476-81BBEEEBAA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Line 28">
              <a:extLst>
                <a:ext uri="{FF2B5EF4-FFF2-40B4-BE49-F238E27FC236}">
                  <a16:creationId xmlns:a16="http://schemas.microsoft.com/office/drawing/2014/main" id="{E4DD20BE-3186-10C1-9D37-4E98281D3374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Line 29">
              <a:extLst>
                <a:ext uri="{FF2B5EF4-FFF2-40B4-BE49-F238E27FC236}">
                  <a16:creationId xmlns:a16="http://schemas.microsoft.com/office/drawing/2014/main" id="{2A75A15F-5F05-F068-F622-4F67ADDFC3D2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Line 30">
              <a:extLst>
                <a:ext uri="{FF2B5EF4-FFF2-40B4-BE49-F238E27FC236}">
                  <a16:creationId xmlns:a16="http://schemas.microsoft.com/office/drawing/2014/main" id="{7E3AB583-D741-CD96-607A-4A23E6837E6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8" name="Group 31">
              <a:extLst>
                <a:ext uri="{FF2B5EF4-FFF2-40B4-BE49-F238E27FC236}">
                  <a16:creationId xmlns:a16="http://schemas.microsoft.com/office/drawing/2014/main" id="{CFE4C127-F1B5-3C0E-3D37-A03E1DCFDC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1" name="Line 32">
                <a:extLst>
                  <a:ext uri="{FF2B5EF4-FFF2-40B4-BE49-F238E27FC236}">
                    <a16:creationId xmlns:a16="http://schemas.microsoft.com/office/drawing/2014/main" id="{F6164D3A-536E-393F-C161-768C0EB84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" name="Line 33">
                <a:extLst>
                  <a:ext uri="{FF2B5EF4-FFF2-40B4-BE49-F238E27FC236}">
                    <a16:creationId xmlns:a16="http://schemas.microsoft.com/office/drawing/2014/main" id="{08FBA493-6474-562D-9A74-852C0E897A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" name="Line 34">
                <a:extLst>
                  <a:ext uri="{FF2B5EF4-FFF2-40B4-BE49-F238E27FC236}">
                    <a16:creationId xmlns:a16="http://schemas.microsoft.com/office/drawing/2014/main" id="{FE54B3E6-3EB9-B794-4834-1C3CA686A59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Line 35">
                <a:extLst>
                  <a:ext uri="{FF2B5EF4-FFF2-40B4-BE49-F238E27FC236}">
                    <a16:creationId xmlns:a16="http://schemas.microsoft.com/office/drawing/2014/main" id="{A066D769-D467-6B50-E72F-8612200588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Line 36">
                <a:extLst>
                  <a:ext uri="{FF2B5EF4-FFF2-40B4-BE49-F238E27FC236}">
                    <a16:creationId xmlns:a16="http://schemas.microsoft.com/office/drawing/2014/main" id="{9E07A144-F198-C9DD-1C41-5A940214DF9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9" name="Line 37">
              <a:extLst>
                <a:ext uri="{FF2B5EF4-FFF2-40B4-BE49-F238E27FC236}">
                  <a16:creationId xmlns:a16="http://schemas.microsoft.com/office/drawing/2014/main" id="{901F6745-79D5-96A2-1D4E-A63D2C3E1027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Line 38">
              <a:extLst>
                <a:ext uri="{FF2B5EF4-FFF2-40B4-BE49-F238E27FC236}">
                  <a16:creationId xmlns:a16="http://schemas.microsoft.com/office/drawing/2014/main" id="{4BB0798E-1EC9-931E-B346-9A099CEFFE4D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871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2871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id="{924269ED-2C13-6237-DB8B-0B863F13278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0" name="Rectangle 42">
            <a:extLst>
              <a:ext uri="{FF2B5EF4-FFF2-40B4-BE49-F238E27FC236}">
                <a16:creationId xmlns:a16="http://schemas.microsoft.com/office/drawing/2014/main" id="{CC6C2F7E-3B71-2530-E250-C498F2BE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id="{0184ED1D-2D25-43E9-5447-EF828C7AF4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329BA-D465-400D-AEAC-9F0DBDC6CE8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238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A2E893FC-2D92-159C-7671-FE276959F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0107A578-544A-C1F0-545D-F1E827FB54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B6B31859-7683-541D-860F-D7205BB9F1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02BF8-E320-4ABB-A182-1EAE6F33D06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2589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BA1462B5-C064-3AD4-FC9B-1668E3CF29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1437B7AE-ECFC-191B-3B03-395AD40444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C6BEB35F-FB26-F73F-01C2-C960A3AC6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8AF30-BCCD-4FE4-B041-073981563FD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899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4CA22214-2743-CAD2-058D-853B077F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59115DDB-3E07-EE57-DF38-75551B6FFB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CC42EB3F-4283-29CC-CE0C-6ED8F492EE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CD6EE-1BF9-4085-A30F-286EE0DB92D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3933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5A4CD601-271B-E82A-A11A-8815A2CE9D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DE6FE92C-41C5-4D11-9944-EEBA81E28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2">
            <a:extLst>
              <a:ext uri="{FF2B5EF4-FFF2-40B4-BE49-F238E27FC236}">
                <a16:creationId xmlns:a16="http://schemas.microsoft.com/office/drawing/2014/main" id="{BEEDFE0B-F43E-B774-6410-DD5286A115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A2E56-D53E-40A0-A41A-4896C14C89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691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0E15BB51-8F4D-BDB7-6DFE-203C0E41B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25557691-17BF-B1CC-1AF2-BC6D3E9A55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D3C5B321-A44B-EA7E-E7DA-C5CC15B0F5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F5E58-6CCA-4E15-AD93-30C2BA4CD9E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910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0">
            <a:extLst>
              <a:ext uri="{FF2B5EF4-FFF2-40B4-BE49-F238E27FC236}">
                <a16:creationId xmlns:a16="http://schemas.microsoft.com/office/drawing/2014/main" id="{FC11C91C-2AD2-4E2C-68A9-FCB3BBCF69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41">
            <a:extLst>
              <a:ext uri="{FF2B5EF4-FFF2-40B4-BE49-F238E27FC236}">
                <a16:creationId xmlns:a16="http://schemas.microsoft.com/office/drawing/2014/main" id="{5797D6A2-ACAB-7487-35DB-E575F236D1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2B7B67D8-5FD5-A1CC-AA3E-F4A8B1FDDF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DE8C5-E728-4877-A5C4-23B5669BE3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517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01CE0B82-408A-2998-FFCC-62969E4160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CA18D0FE-8128-BF71-8EF7-EB7336632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2">
            <a:extLst>
              <a:ext uri="{FF2B5EF4-FFF2-40B4-BE49-F238E27FC236}">
                <a16:creationId xmlns:a16="http://schemas.microsoft.com/office/drawing/2014/main" id="{BD1A147E-E616-5CC1-771C-A1A2F6431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99DA-F82E-498D-952D-82A62C2787C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7197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>
              <a:ext uri="{FF2B5EF4-FFF2-40B4-BE49-F238E27FC236}">
                <a16:creationId xmlns:a16="http://schemas.microsoft.com/office/drawing/2014/main" id="{F04A2C95-A848-88C2-5396-61536C8714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41">
            <a:extLst>
              <a:ext uri="{FF2B5EF4-FFF2-40B4-BE49-F238E27FC236}">
                <a16:creationId xmlns:a16="http://schemas.microsoft.com/office/drawing/2014/main" id="{4C87175D-86D1-303A-55F6-601A4E9A83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2">
            <a:extLst>
              <a:ext uri="{FF2B5EF4-FFF2-40B4-BE49-F238E27FC236}">
                <a16:creationId xmlns:a16="http://schemas.microsoft.com/office/drawing/2014/main" id="{A572EDF3-E691-6A5E-DC2C-C120DB76A0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88B2E-C755-444D-9832-17159805A04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9779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99249D6F-D627-1B55-4999-D85ED0AD3E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79D43803-E8C7-8428-A851-6C147FFFD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B31EC838-00EE-5644-530D-92D3D7370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00BFF-4611-4E88-BD0E-B42076871DE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127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F103668D-8DB9-ED5C-FD20-3C5E36E763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2C343C11-B673-AEE3-8926-ED14BAFC40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2">
            <a:extLst>
              <a:ext uri="{FF2B5EF4-FFF2-40B4-BE49-F238E27FC236}">
                <a16:creationId xmlns:a16="http://schemas.microsoft.com/office/drawing/2014/main" id="{E74A708D-F859-B200-9EC0-6E0CBFAD2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EC76A-99BE-44E5-BF09-58B056E85EA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4556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C06428A5-94FE-5C4B-D49D-B213E8BA555E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B81B1197-6383-EC32-BA5D-AC0D997BDA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27652" name="Freeform 4">
              <a:extLst>
                <a:ext uri="{FF2B5EF4-FFF2-40B4-BE49-F238E27FC236}">
                  <a16:creationId xmlns:a16="http://schemas.microsoft.com/office/drawing/2014/main" id="{44699884-99F2-7739-6300-490A74ADBA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27653" name="Freeform 5">
              <a:extLst>
                <a:ext uri="{FF2B5EF4-FFF2-40B4-BE49-F238E27FC236}">
                  <a16:creationId xmlns:a16="http://schemas.microsoft.com/office/drawing/2014/main" id="{5F2A3306-8C94-20B3-64F9-06F2086F23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3C9E2FA4-E6B7-92C2-2330-0E2C1931C3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7655" name="Freeform 7">
                <a:extLst>
                  <a:ext uri="{FF2B5EF4-FFF2-40B4-BE49-F238E27FC236}">
                    <a16:creationId xmlns:a16="http://schemas.microsoft.com/office/drawing/2014/main" id="{EA1BA71D-87AF-98F5-85D0-5AA371F69AC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56" name="Freeform 8">
                <a:extLst>
                  <a:ext uri="{FF2B5EF4-FFF2-40B4-BE49-F238E27FC236}">
                    <a16:creationId xmlns:a16="http://schemas.microsoft.com/office/drawing/2014/main" id="{0022992B-95FB-3AF6-6873-DA42F86ABD2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49E7D126-DBDB-FFC7-AABF-9331502DCB2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64328B3E-B093-CBAC-8B0F-21416E89428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:a16="http://schemas.microsoft.com/office/drawing/2014/main" id="{99F98E4C-74D6-12FE-7FE5-EAE481C91EE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:a16="http://schemas.microsoft.com/office/drawing/2014/main" id="{D36E7BE3-F5D7-713B-A3F2-8EB680EBC94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:a16="http://schemas.microsoft.com/office/drawing/2014/main" id="{D55742F4-D5D8-74BF-55E2-FC8C9B5B9C2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2" name="Freeform 14">
                <a:extLst>
                  <a:ext uri="{FF2B5EF4-FFF2-40B4-BE49-F238E27FC236}">
                    <a16:creationId xmlns:a16="http://schemas.microsoft.com/office/drawing/2014/main" id="{2F3A8B13-D616-0B74-7A10-720990FDBD9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3" name="Freeform 15">
                <a:extLst>
                  <a:ext uri="{FF2B5EF4-FFF2-40B4-BE49-F238E27FC236}">
                    <a16:creationId xmlns:a16="http://schemas.microsoft.com/office/drawing/2014/main" id="{8135AD5A-7C65-51CA-88C0-7BFEF80F8A0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4" name="Freeform 16">
                <a:extLst>
                  <a:ext uri="{FF2B5EF4-FFF2-40B4-BE49-F238E27FC236}">
                    <a16:creationId xmlns:a16="http://schemas.microsoft.com/office/drawing/2014/main" id="{F4E8329B-AE2D-8691-C31E-988AC1E573C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5" name="Freeform 17">
                <a:extLst>
                  <a:ext uri="{FF2B5EF4-FFF2-40B4-BE49-F238E27FC236}">
                    <a16:creationId xmlns:a16="http://schemas.microsoft.com/office/drawing/2014/main" id="{D449EA68-363E-F0E8-70BA-F499F42544E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6" name="Freeform 18">
                <a:extLst>
                  <a:ext uri="{FF2B5EF4-FFF2-40B4-BE49-F238E27FC236}">
                    <a16:creationId xmlns:a16="http://schemas.microsoft.com/office/drawing/2014/main" id="{F9180EB9-0A7D-2B16-0089-35DF12333EC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  <p:sp>
            <p:nvSpPr>
              <p:cNvPr id="27667" name="Freeform 19">
                <a:extLst>
                  <a:ext uri="{FF2B5EF4-FFF2-40B4-BE49-F238E27FC236}">
                    <a16:creationId xmlns:a16="http://schemas.microsoft.com/office/drawing/2014/main" id="{04AD12C2-AFB0-734D-DC0F-A4DBF8D26EA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cs-CZ"/>
              </a:p>
            </p:txBody>
          </p:sp>
        </p:grpSp>
        <p:sp>
          <p:nvSpPr>
            <p:cNvPr id="27668" name="Freeform 20">
              <a:extLst>
                <a:ext uri="{FF2B5EF4-FFF2-40B4-BE49-F238E27FC236}">
                  <a16:creationId xmlns:a16="http://schemas.microsoft.com/office/drawing/2014/main" id="{C119B354-2199-18E4-EE1F-D8533E9EBAB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:a16="http://schemas.microsoft.com/office/drawing/2014/main" id="{D641A3CA-AD1D-8242-05E6-82152FF58B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27670" name="Freeform 22">
              <a:extLst>
                <a:ext uri="{FF2B5EF4-FFF2-40B4-BE49-F238E27FC236}">
                  <a16:creationId xmlns:a16="http://schemas.microsoft.com/office/drawing/2014/main" id="{360D08C9-D258-F92A-F1E8-35C481B66BC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039" name="Freeform 23">
              <a:extLst>
                <a:ext uri="{FF2B5EF4-FFF2-40B4-BE49-F238E27FC236}">
                  <a16:creationId xmlns:a16="http://schemas.microsoft.com/office/drawing/2014/main" id="{5334C1CF-D5A3-3C44-8AF4-D20F0E3FD8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1 w 717"/>
                <a:gd name="T1" fmla="*/ 845 h 845"/>
                <a:gd name="T2" fmla="*/ 721 w 717"/>
                <a:gd name="T3" fmla="*/ 821 h 845"/>
                <a:gd name="T4" fmla="*/ 578 w 717"/>
                <a:gd name="T5" fmla="*/ 605 h 845"/>
                <a:gd name="T6" fmla="*/ 408 w 717"/>
                <a:gd name="T7" fmla="*/ 396 h 845"/>
                <a:gd name="T8" fmla="*/ 223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1 w 717"/>
                <a:gd name="T15" fmla="*/ 198 h 845"/>
                <a:gd name="T16" fmla="*/ 402 w 717"/>
                <a:gd name="T17" fmla="*/ 408 h 845"/>
                <a:gd name="T18" fmla="*/ 572 w 717"/>
                <a:gd name="T19" fmla="*/ 623 h 845"/>
                <a:gd name="T20" fmla="*/ 721 w 717"/>
                <a:gd name="T21" fmla="*/ 845 h 845"/>
                <a:gd name="T22" fmla="*/ 72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0" name="Freeform 24">
              <a:extLst>
                <a:ext uri="{FF2B5EF4-FFF2-40B4-BE49-F238E27FC236}">
                  <a16:creationId xmlns:a16="http://schemas.microsoft.com/office/drawing/2014/main" id="{CA5017EB-0895-042A-3095-AADDC5253B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9 w 407"/>
                <a:gd name="T1" fmla="*/ 414 h 414"/>
                <a:gd name="T2" fmla="*/ 409 w 407"/>
                <a:gd name="T3" fmla="*/ 396 h 414"/>
                <a:gd name="T4" fmla="*/ 224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8 w 407"/>
                <a:gd name="T13" fmla="*/ 204 h 414"/>
                <a:gd name="T14" fmla="*/ 409 w 407"/>
                <a:gd name="T15" fmla="*/ 414 h 414"/>
                <a:gd name="T16" fmla="*/ 409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673" name="Freeform 25">
              <a:extLst>
                <a:ext uri="{FF2B5EF4-FFF2-40B4-BE49-F238E27FC236}">
                  <a16:creationId xmlns:a16="http://schemas.microsoft.com/office/drawing/2014/main" id="{32B7A8EE-B521-2A1A-51D6-18DF5E2D493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042" name="Freeform 26">
              <a:extLst>
                <a:ext uri="{FF2B5EF4-FFF2-40B4-BE49-F238E27FC236}">
                  <a16:creationId xmlns:a16="http://schemas.microsoft.com/office/drawing/2014/main" id="{CF9BE17E-A092-536E-21BC-909B9CC8FB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0 w 586"/>
                <a:gd name="T1" fmla="*/ 0 h 599"/>
                <a:gd name="T2" fmla="*/ 572 w 586"/>
                <a:gd name="T3" fmla="*/ 0 h 599"/>
                <a:gd name="T4" fmla="*/ 409 w 586"/>
                <a:gd name="T5" fmla="*/ 132 h 599"/>
                <a:gd name="T6" fmla="*/ 259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9 w 586"/>
                <a:gd name="T17" fmla="*/ 282 h 599"/>
                <a:gd name="T18" fmla="*/ 415 w 586"/>
                <a:gd name="T19" fmla="*/ 138 h 599"/>
                <a:gd name="T20" fmla="*/ 590 w 586"/>
                <a:gd name="T21" fmla="*/ 0 h 599"/>
                <a:gd name="T22" fmla="*/ 59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3" name="Freeform 27">
              <a:extLst>
                <a:ext uri="{FF2B5EF4-FFF2-40B4-BE49-F238E27FC236}">
                  <a16:creationId xmlns:a16="http://schemas.microsoft.com/office/drawing/2014/main" id="{DD866309-926C-9958-8FEA-1D89F3F96E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1 w 269"/>
                <a:gd name="T1" fmla="*/ 0 h 252"/>
                <a:gd name="T2" fmla="*/ 253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1 w 269"/>
                <a:gd name="T15" fmla="*/ 0 h 252"/>
                <a:gd name="T16" fmla="*/ 271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4" name="Line 28">
              <a:extLst>
                <a:ext uri="{FF2B5EF4-FFF2-40B4-BE49-F238E27FC236}">
                  <a16:creationId xmlns:a16="http://schemas.microsoft.com/office/drawing/2014/main" id="{1BEB1577-2767-72C1-EC4E-6598547B50BD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5" name="Line 29">
              <a:extLst>
                <a:ext uri="{FF2B5EF4-FFF2-40B4-BE49-F238E27FC236}">
                  <a16:creationId xmlns:a16="http://schemas.microsoft.com/office/drawing/2014/main" id="{24FEE27D-1F42-953D-B319-198EAB2ACA1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6" name="Line 30">
              <a:extLst>
                <a:ext uri="{FF2B5EF4-FFF2-40B4-BE49-F238E27FC236}">
                  <a16:creationId xmlns:a16="http://schemas.microsoft.com/office/drawing/2014/main" id="{462B8C8D-0944-58C8-6343-4C7450C5A5B4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47" name="Group 31">
              <a:extLst>
                <a:ext uri="{FF2B5EF4-FFF2-40B4-BE49-F238E27FC236}">
                  <a16:creationId xmlns:a16="http://schemas.microsoft.com/office/drawing/2014/main" id="{57A59038-04E8-9FC6-6AF4-E994A74047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>
                <a:extLst>
                  <a:ext uri="{FF2B5EF4-FFF2-40B4-BE49-F238E27FC236}">
                    <a16:creationId xmlns:a16="http://schemas.microsoft.com/office/drawing/2014/main" id="{B702C04F-D9DA-3175-A106-7B9937C0A3D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1" name="Line 33">
                <a:extLst>
                  <a:ext uri="{FF2B5EF4-FFF2-40B4-BE49-F238E27FC236}">
                    <a16:creationId xmlns:a16="http://schemas.microsoft.com/office/drawing/2014/main" id="{25E773EA-6D03-BB30-E00A-88628BCEC3F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2" name="Line 34">
                <a:extLst>
                  <a:ext uri="{FF2B5EF4-FFF2-40B4-BE49-F238E27FC236}">
                    <a16:creationId xmlns:a16="http://schemas.microsoft.com/office/drawing/2014/main" id="{6554A2A8-7832-C99C-4746-971FF95058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3" name="Line 35">
                <a:extLst>
                  <a:ext uri="{FF2B5EF4-FFF2-40B4-BE49-F238E27FC236}">
                    <a16:creationId xmlns:a16="http://schemas.microsoft.com/office/drawing/2014/main" id="{8C5F1663-4BCD-7A7B-3156-E502CDDEF6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4" name="Line 36">
                <a:extLst>
                  <a:ext uri="{FF2B5EF4-FFF2-40B4-BE49-F238E27FC236}">
                    <a16:creationId xmlns:a16="http://schemas.microsoft.com/office/drawing/2014/main" id="{7B8832BC-D93F-9868-EE8C-7A51D86E6D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48" name="Line 37">
              <a:extLst>
                <a:ext uri="{FF2B5EF4-FFF2-40B4-BE49-F238E27FC236}">
                  <a16:creationId xmlns:a16="http://schemas.microsoft.com/office/drawing/2014/main" id="{2D5C1928-749E-787E-F4B6-6EDF6C56CE69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9" name="Line 38">
              <a:extLst>
                <a:ext uri="{FF2B5EF4-FFF2-40B4-BE49-F238E27FC236}">
                  <a16:creationId xmlns:a16="http://schemas.microsoft.com/office/drawing/2014/main" id="{63C9D55B-8EF7-241A-DCA8-3E1CE7DBB917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7687" name="Rectangle 39">
            <a:extLst>
              <a:ext uri="{FF2B5EF4-FFF2-40B4-BE49-F238E27FC236}">
                <a16:creationId xmlns:a16="http://schemas.microsoft.com/office/drawing/2014/main" id="{E29A2BDA-857C-84B0-A3AE-EA6834938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27688" name="Rectangle 40">
            <a:extLst>
              <a:ext uri="{FF2B5EF4-FFF2-40B4-BE49-F238E27FC236}">
                <a16:creationId xmlns:a16="http://schemas.microsoft.com/office/drawing/2014/main" id="{557FF626-E91A-48BB-59E0-F7C73577C9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7689" name="Rectangle 41">
            <a:extLst>
              <a:ext uri="{FF2B5EF4-FFF2-40B4-BE49-F238E27FC236}">
                <a16:creationId xmlns:a16="http://schemas.microsoft.com/office/drawing/2014/main" id="{AA73AAD9-0257-7EA4-C2FA-BD110EC5A7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7690" name="Rectangle 42">
            <a:extLst>
              <a:ext uri="{FF2B5EF4-FFF2-40B4-BE49-F238E27FC236}">
                <a16:creationId xmlns:a16="http://schemas.microsoft.com/office/drawing/2014/main" id="{637CD2EE-6AEB-EB21-D1F8-B73F9CF186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68E5F99-C8BB-45D7-9839-FDCEE98716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27691" name="Rectangle 43">
            <a:extLst>
              <a:ext uri="{FF2B5EF4-FFF2-40B4-BE49-F238E27FC236}">
                <a16:creationId xmlns:a16="http://schemas.microsoft.com/office/drawing/2014/main" id="{EB6B9F73-0F52-9A2F-8E43-B583064C55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237FB90-5EE5-E76B-5701-AC1D45FC24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cs-CZ" altLang="cs-CZ" sz="4800"/>
            </a:br>
            <a:br>
              <a:rPr lang="cs-CZ" altLang="cs-CZ" sz="4800"/>
            </a:br>
            <a:br>
              <a:rPr lang="cs-CZ" altLang="cs-CZ" sz="4800"/>
            </a:br>
            <a:r>
              <a:rPr lang="cs-CZ" altLang="cs-CZ" sz="4800"/>
              <a:t>Pravidla profesionální etiky</a:t>
            </a:r>
            <a:br>
              <a:rPr lang="cs-CZ" altLang="cs-CZ" sz="4800"/>
            </a:br>
            <a:endParaRPr lang="cs-CZ" altLang="cs-CZ" sz="48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801AE80-4A69-1C47-5103-50203A17E2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>
                <a:latin typeface="Arial" panose="020B0604020202020204" pitchFamily="34" charset="0"/>
              </a:rPr>
              <a:t>Práva a povinnosti advokátů </a:t>
            </a:r>
          </a:p>
          <a:p>
            <a:pPr eaLnBrk="1" hangingPunct="1">
              <a:defRPr/>
            </a:pPr>
            <a:r>
              <a:rPr lang="cs-CZ" altLang="cs-CZ">
                <a:latin typeface="Arial" panose="020B0604020202020204" pitchFamily="34" charset="0"/>
              </a:rPr>
              <a:t>a advokátních koncipientů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797AE13D-0383-2094-6DD9-76A436EC5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C350600B-2761-42E5-0541-DE9C12399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18/2002: </a:t>
            </a:r>
            <a:r>
              <a:rPr lang="cs-CZ" altLang="cs-CZ" sz="2800">
                <a:latin typeface="Times New Roman" panose="02020603050405020304" pitchFamily="18" charset="0"/>
              </a:rPr>
              <a:t> Je závažným profesním pochybením a tedy i kárným proviněním, jestliže advokát bez vědomí klienta uzavře s protistranou dohodu o splátkách a bez vědomí klienta dokonce vezme zpět žalobu.</a:t>
            </a:r>
            <a:r>
              <a:rPr lang="cs-CZ" altLang="cs-CZ"/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2E185-8FAD-D09C-F2AC-57C74B242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Novela zákona o advokacii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B170FE-D425-9634-F3F8-46F1502A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 algn="just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Rozsáhlá nová úprava předložená jako poslanecký pozměňovací návrh. </a:t>
            </a:r>
          </a:p>
        </p:txBody>
      </p:sp>
    </p:spTree>
    <p:extLst>
      <p:ext uri="{BB962C8B-B14F-4D97-AF65-F5344CB8AC3E}">
        <p14:creationId xmlns:p14="http://schemas.microsoft.com/office/powerpoint/2010/main" val="107258649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>
            <a:extLst>
              <a:ext uri="{FF2B5EF4-FFF2-40B4-BE49-F238E27FC236}">
                <a16:creationId xmlns:a16="http://schemas.microsoft.com/office/drawing/2014/main" id="{8688AE3F-8389-2529-18E6-3BE7157666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Předběžné pozastavení úschov </a:t>
            </a:r>
            <a:br>
              <a:rPr lang="cs-CZ" altLang="cs-CZ" sz="2000"/>
            </a:br>
            <a:r>
              <a:rPr lang="cs-CZ" altLang="cs-CZ" sz="2000"/>
              <a:t> </a:t>
            </a:r>
            <a:r>
              <a:rPr lang="cs-CZ" altLang="cs-CZ" sz="2400"/>
              <a:t>(§ 56b zákona o advokacii)</a:t>
            </a:r>
          </a:p>
        </p:txBody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F14162EC-EBA4-E9C2-4369-519E16E09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Má-li předseda kontrolní rady nebo pověřený člen kontrolní rady za to, že advokát při správě majetku podle § 56a porušuje povinnosti stanovené tímto zákonem nebo stavovským předpisem, navrhne předseda kontrolní rady představenstvu předběžné pozastavení výkonu této činnosti.</a:t>
            </a:r>
            <a:endParaRPr lang="cs-CZ" altLang="cs-CZ" sz="24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Představenstvo bez zbytečného odkladu rozhodne </a:t>
            </a:r>
            <a:r>
              <a:rPr lang="cs-CZ" altLang="cs-CZ" sz="2400">
                <a:latin typeface="Times New Roman" panose="02020603050405020304" pitchFamily="18" charset="0"/>
              </a:rPr>
              <a:t>               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2400">
                <a:latin typeface="Times New Roman" panose="02020603050405020304" pitchFamily="18" charset="0"/>
              </a:rPr>
              <a:t>p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ředběžném pozastavení výkonu této činnosti, nasvědčují-li skutečnosti tomu, že advokát při správě majetku podle § 56a porušil povinnosti stanovené tímto zákonem nebo stavovský</a:t>
            </a:r>
            <a:r>
              <a:rPr lang="cs-CZ" altLang="cs-CZ" sz="2400">
                <a:latin typeface="Times New Roman" panose="02020603050405020304" pitchFamily="18" charset="0"/>
              </a:rPr>
              <a:t>m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předpisem.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>
            <a:extLst>
              <a:ext uri="{FF2B5EF4-FFF2-40B4-BE49-F238E27FC236}">
                <a16:creationId xmlns:a16="http://schemas.microsoft.com/office/drawing/2014/main" id="{FE341EAB-9453-1219-474A-D64CB83AB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Předběžné odejmutí „ověřovací“ knihy </a:t>
            </a:r>
            <a:br>
              <a:rPr lang="cs-CZ" altLang="cs-CZ" sz="3200"/>
            </a:br>
            <a:r>
              <a:rPr lang="cs-CZ" altLang="cs-CZ" sz="2400"/>
              <a:t>(§ 25b zákona o advokacii)</a:t>
            </a:r>
          </a:p>
        </p:txBody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11287F8D-A167-8B93-2602-99BF80BA5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Má-li předseda kontrolní rady nebo jím pověřený člen kontrolní rady za to, že advokát při činění prohlášení o pravosti podpisu porušuje povinnosti stanovené tímto zákonem nebo stavovským předpisem, je oprávněn knihu zadržet; předseda kontrolní rady bez zbytečného odkladu navrhne představenstvu předběžné odejmutí knihy.</a:t>
            </a:r>
            <a:endParaRPr lang="cs-CZ" altLang="cs-CZ" sz="24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24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Představenstvo bez zbytečného odkladu rozhodne o předběžném odejmutí knihy, nasvědčují-li skutečnosti tomu, že advokát při činění prohlášení o pravosti podpisu porušil povinnosti stanovené tímto zákonem nebo stavovským předpisem.</a:t>
            </a:r>
            <a:endParaRPr lang="cs-CZ" altLang="cs-CZ" sz="24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F1EB2858-FDF3-D616-DB55-26FC16319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br>
              <a:rPr lang="cs-CZ" altLang="cs-CZ" sz="3200"/>
            </a:br>
            <a:r>
              <a:rPr lang="cs-CZ" altLang="cs-CZ" sz="3200"/>
              <a:t>Zánik r</a:t>
            </a:r>
            <a:r>
              <a:rPr lang="cs-CZ" altLang="cs-CZ" sz="3200">
                <a:cs typeface="Times New Roman" panose="02020603050405020304" pitchFamily="18" charset="0"/>
              </a:rPr>
              <a:t>ozhodnutí o p</a:t>
            </a:r>
            <a:r>
              <a:rPr lang="cs-CZ" altLang="cs-CZ" sz="3200"/>
              <a:t>ř</a:t>
            </a:r>
            <a:r>
              <a:rPr lang="cs-CZ" altLang="cs-CZ" sz="3200">
                <a:cs typeface="Times New Roman" panose="02020603050405020304" pitchFamily="18" charset="0"/>
              </a:rPr>
              <a:t>edb</a:t>
            </a:r>
            <a:r>
              <a:rPr lang="cs-CZ" altLang="cs-CZ" sz="3200"/>
              <a:t>ěž</a:t>
            </a:r>
            <a:r>
              <a:rPr lang="cs-CZ" altLang="cs-CZ" sz="3200">
                <a:cs typeface="Times New Roman" panose="02020603050405020304" pitchFamily="18" charset="0"/>
              </a:rPr>
              <a:t>ném odejmutí</a:t>
            </a:r>
            <a:r>
              <a:rPr lang="cs-CZ" altLang="cs-CZ" sz="3200"/>
              <a:t> </a:t>
            </a:r>
            <a:r>
              <a:rPr lang="cs-CZ" altLang="cs-CZ" sz="3200">
                <a:cs typeface="Times New Roman" panose="02020603050405020304" pitchFamily="18" charset="0"/>
              </a:rPr>
              <a:t>knihy/pozastavení výkonu správy</a:t>
            </a:r>
            <a:br>
              <a:rPr lang="cs-CZ" altLang="cs-CZ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altLang="cs-CZ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1A6D54DD-760E-9C1E-550D-A45D8A95A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nebylo-li proti advokátovi ve lhůtě tří měsíců od právní moci rozhodnutí o předběžném odejmutí/pozastavení zahájeno kárné řízení v souvislosti se zadrženou knihou/se správou majetku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dnem právní moci rozhodnutí vydaného v kárném řízení vedeném proti advokátovi v souvislosti se zadrženou knihou/se správou majetku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B3857588-87B6-E550-A560-248F04610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9 odst. 4</a:t>
            </a:r>
            <a:br>
              <a:rPr lang="cs-CZ" altLang="cs-CZ" sz="3200"/>
            </a:br>
            <a:r>
              <a:rPr lang="cs-CZ" altLang="cs-CZ" sz="2400"/>
              <a:t>vydání písemností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D4878A6-4DF9-EF8A-A2CD-9A04BDAE8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Při ukončení poskytování právní služby je advokát povinen klientovi nebo jeho zástupci na jeho žádost vydat bez zbytečného odkladu všechny pro věc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významné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písemnosti, které mu klient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svěřil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nebo které z projednávání věci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vznikly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splnění této povinnosti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být podmiňováno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zaplacením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požadované odměny nebo výloh.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F63672F8-4F4E-E3DD-120E-EEE27F7C0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74B1FC20-9351-0FE8-C9A2-1681E34DE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8/2006: </a:t>
            </a:r>
            <a:r>
              <a:rPr lang="cs-CZ" altLang="cs-CZ" sz="2800">
                <a:latin typeface="Times New Roman" panose="02020603050405020304" pitchFamily="18" charset="0"/>
              </a:rPr>
              <a:t> Advokát, který pod záminkou, že mu klient dluží za poskytnuté právní služby, nevydá po skončení právní služby bez zbytečného odkladu klientovi na jeho výzvu písemnosti, které mu klient svěřil nebo které z projednávání věci vznikly, a neučiní tak ani poté, kdy mu soud pravomocným rozhodnutím splnění této povinnosti uložil, snižuje důstojnost a vážnost advokátního stavu a dopouští se závažného kárného provinění.  </a:t>
            </a:r>
            <a:r>
              <a:rPr lang="cs-CZ" altLang="cs-CZ" sz="1800" i="1">
                <a:latin typeface="Times New Roman" panose="02020603050405020304" pitchFamily="18" charset="0"/>
              </a:rPr>
              <a:t>(vyškrtnutí)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8F9521D3-D181-6883-CD88-AFD6CE502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5A50D2D2-428A-C68F-9B16-2DE9B84A2B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2/1999: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 hrubým porušením etiky a povinnosti advokáta, jestliže zadržuje movité věci klienta a jejich vydání podmiňuje zaplacením své pohledávky.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altLang="cs-CZ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(2 psací stroje – vyškrtnutí více skutků)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1D2C8FEA-0CFD-EC84-F0D8-B1DC347B64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1</a:t>
            </a:r>
            <a:br>
              <a:rPr lang="cs-CZ" altLang="cs-CZ" sz="3200"/>
            </a:br>
            <a:endParaRPr lang="cs-CZ" altLang="cs-CZ" sz="240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4A384AF-04B3-4798-2E50-F8BC84C87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Při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sjednávání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smluvní odměny je advokát povinen klientovi poskytnout pravdivé informace </a:t>
            </a:r>
            <a:r>
              <a:rPr lang="cs-CZ" altLang="cs-CZ" sz="2800">
                <a:latin typeface="Times New Roman" panose="02020603050405020304" pitchFamily="18" charset="0"/>
              </a:rPr>
              <a:t>    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 očekávaném rozsahu svých výkonů a na jeho žádost i úplné vysvětlení o výši mimosmluvní odměny v dané věci.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D2C58BE4-98F4-24F9-F7EA-D85A712DD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2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1EA88BC-D2E9-7C6A-F944-67EA1F680B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Smluvní odměna musí být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přiměřená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Nesmí být ve zřejmém nepoměru k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hodnotě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</a:rPr>
              <a:t>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složitosti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věci.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CC7FA994-2B4E-02C4-E718-721C3D404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2138"/>
            <a:ext cx="8229600" cy="51117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3600" b="1">
                <a:latin typeface="Times New Roman" panose="02020603050405020304" pitchFamily="18" charset="0"/>
              </a:rPr>
              <a:t>Přiměřenost odměny</a:t>
            </a:r>
          </a:p>
        </p:txBody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0160D6C2-8CDB-C94B-C88C-AE51B89FA6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Při </a:t>
            </a:r>
            <a:r>
              <a:rPr lang="cs-CZ" altLang="cs-CZ" sz="2400" u="sng">
                <a:latin typeface="Times New Roman" panose="02020603050405020304" pitchFamily="18" charset="0"/>
              </a:rPr>
              <a:t>posuzování přiměřenosti </a:t>
            </a:r>
            <a:r>
              <a:rPr lang="cs-CZ" altLang="cs-CZ" sz="2400">
                <a:latin typeface="Times New Roman" panose="02020603050405020304" pitchFamily="18" charset="0"/>
              </a:rPr>
              <a:t>smluvní odměny se přihlédne zejména i k poměru vyjednávacích schopností a možností advokáta a klienta, k rozsahu informací klienta o poměrech na trhu právních služeb, ke speciálním znalostem, zkušenostem, pověsti a schopnostem advokáta, k povaze a době trvání vztahů mezi advokátem a klientem při poskytování právních služeb, k časovým požadavkům klienta na vyřízení věci, k obtížnosti a novosti skutkových i právních problémů spojených s věcí a k pravděpodobnosti, že v důsledku převzetí věci klienta bude advokát muset odmítnout převzetí jiných věcí.</a:t>
            </a:r>
            <a:endParaRPr lang="cs-CZ" altLang="cs-CZ" sz="2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A4D1FAE9-6819-33A7-065D-5A0055144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C1A2F09E-6EDC-15A0-AC61-EC20BC9C7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9/2007:</a:t>
            </a:r>
            <a:r>
              <a:rPr lang="cs-CZ" altLang="cs-CZ" sz="2800">
                <a:latin typeface="Times New Roman" panose="02020603050405020304" pitchFamily="18" charset="0"/>
              </a:rPr>
              <a:t> Je v rozporu s advokátní etikou, jestliže advokát zcela nestandardním způsobem intervenuje ve prospěch svého klienta tak, že se opakovaně účastní jednání v sídle klienta, jehož zaměstnanec a manželka jsou drženi a nuceni k zaplacení a k podepsání dokumentů o právních úkonech. Pokud advokát plní instrukci svého klienta způsobem, který lze kvalifikovat jako účast při svémocném jednání klienta, je takové jednání porušením povinnosti advokáta. 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54E1D4AA-F4EA-406F-237A-F4D0453B4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5A7E61C9-8598-E71F-7E07-FF19FA673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6/2002: </a:t>
            </a:r>
            <a:r>
              <a:rPr lang="cs-CZ" altLang="cs-CZ" sz="2800">
                <a:latin typeface="Times New Roman" panose="02020603050405020304" pitchFamily="18" charset="0"/>
              </a:rPr>
              <a:t>Jedná se o závažné porušení povinnosti advokáta a tedy kárné provinění, jestliže vyúčtuje odměnu za právní služby podle ustanovení advokátního tarifu o smluvní odměně, ačkoliv s klientem žádnou smlouvu o takovém druhu odměny vůbec neuzavřel.</a:t>
            </a: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19/2003: </a:t>
            </a:r>
            <a:r>
              <a:rPr lang="cs-CZ" altLang="cs-CZ" sz="2800">
                <a:latin typeface="Times New Roman" panose="02020603050405020304" pitchFamily="18" charset="0"/>
              </a:rPr>
              <a:t>Požaduje-li advokát zaplacení úkonů, které advokátní tarif vůbec nezná, jedná nečestně</a:t>
            </a:r>
            <a:br>
              <a:rPr lang="cs-CZ" altLang="cs-CZ" sz="2800">
                <a:latin typeface="Times New Roman" panose="02020603050405020304" pitchFamily="18" charset="0"/>
              </a:rPr>
            </a:br>
            <a:r>
              <a:rPr lang="cs-CZ" altLang="cs-CZ" sz="2800">
                <a:latin typeface="Times New Roman" panose="02020603050405020304" pitchFamily="18" charset="0"/>
              </a:rPr>
              <a:t>a nesvědomitě, snižuje důstojnost advokátního stavu a dopouští se tak závažného kárného provinění.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73DE2EFD-B831-EC35-1CD8-01BCF494E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FDFC09B1-1A8A-C6E5-EEE6-E2A3F6B67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3/2005:</a:t>
            </a:r>
            <a:r>
              <a:rPr lang="cs-CZ" altLang="cs-CZ" sz="2800">
                <a:latin typeface="Times New Roman" panose="02020603050405020304" pitchFamily="18" charset="0"/>
              </a:rPr>
              <a:t> Mandátní smlouva uzavřená mezi advokátem a klientem, obsahující ustanovení, podle něhož její ukončení klientem zakládá právo advokáta požadovat odměnu ve stejné výši jako při úplném vyřízení věci, je v rozporu s dobrými mravy i stavovskými předpisy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>
            <a:extLst>
              <a:ext uri="{FF2B5EF4-FFF2-40B4-BE49-F238E27FC236}">
                <a16:creationId xmlns:a16="http://schemas.microsoft.com/office/drawing/2014/main" id="{02AD2E08-F407-B550-DC99-66B043191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2138"/>
            <a:ext cx="8229600" cy="51117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3200"/>
              <a:t>Podílová odměna (Čl. 10 odst. 5)</a:t>
            </a:r>
          </a:p>
        </p:txBody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035376F0-EDC0-2442-460A-FEAA836F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</a:rPr>
              <a:t>Advokát je oprávněn sjednat smluvní odměnu stanovenou podílem na hodnotě věci nebo na výsledku věci, je-li výše takto sjednané odměny přiměřená podle ustanovení odstavce 2 a 3. Za přiměřenou nelze však zpravidla považovat smluvní odměnu stanovenou podílem na výsledku věci, pokud tento podíl je vyšší než 25 %.</a:t>
            </a:r>
            <a:endParaRPr lang="cs-CZ" altLang="cs-CZ" sz="2800">
              <a:latin typeface="Times New Roman" panose="02020603050405020304" pitchFamily="18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D47A150D-35A4-6386-597C-D4E8A2C2B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6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CD191C0E-4A1A-D885-CBEA-D8CAC1613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uzavřít s klientem smlouvu, jíž by se klient zavázal k plnění advokátovi za podmínek pro sebe nevýhodných,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ledaže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měl klient přiměřenou možnost poradit se o smlouvě s jiným nezávislým advokátem a smlouva byla uzavřena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písemně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i="1">
                <a:latin typeface="Times New Roman" panose="02020603050405020304" pitchFamily="18" charset="0"/>
              </a:rPr>
              <a:t>     (jiná smlouva než o odměně za právní služby)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CA6C6644-4C8F-A9DA-2229-A1C908F702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6 (část 2.)</a:t>
            </a: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C7E6D9AE-561B-EDD8-2093-F4CFECA5F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Advokát rovněž nesmí uzavřít s klientem takovou smlouvu, která by klientovi umožňovala získání neoprávněného majetkového prospěchu; za neoprávněný majetkový prospěch se považuje zejména rozdíl mezi odměnou advokáta a odměnou za zastupování určenou soudem v rámci rozhodování o náhradě nákladů řízení.</a:t>
            </a:r>
            <a:endParaRPr lang="cs-CZ" altLang="cs-CZ" sz="2800">
              <a:latin typeface="Times New Roman" panose="02020603050405020304" pitchFamily="18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966EBC79-A637-2225-146B-0A16EE9127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4</a:t>
            </a:r>
            <a:br>
              <a:rPr lang="cs-CZ" altLang="cs-CZ" sz="3200"/>
            </a:br>
            <a:r>
              <a:rPr lang="cs-CZ" altLang="cs-CZ" sz="2400"/>
              <a:t>evidence poskytnutých právních služeb</a:t>
            </a:r>
            <a:endParaRPr lang="cs-CZ" altLang="cs-CZ" sz="3200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C40275F-00F9-9FD2-C133-85779A629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svých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výkonech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pro klienta vede advokát přiměřené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záznamy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jejichž obsah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na požádání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klientovi poskytne s úplným vysvětlením.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D14DC4E0-5D06-303F-C80A-B6BAEEDA8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11 odst. 1</a:t>
            </a:r>
            <a:br>
              <a:rPr lang="cs-CZ" altLang="cs-CZ" sz="3200"/>
            </a:br>
            <a:r>
              <a:rPr lang="cs-CZ" altLang="cs-CZ" sz="2400"/>
              <a:t>neobcházet advokáta (zejména) protistrany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B4ED3BF-4C02-ACB4-2ACF-0E18B6B55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	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Je-li osoba, se kterou poskytovaná právní služba souvisí, zastoupena advokátem,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 ní advokát jednat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přímo bez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předchozího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souhlasu advokáta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který ji zastupuje, ani odmítnout s tímto advokátem jednat.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64706984-DEEE-9026-FF65-447D2193B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2DEEAD53-92A2-C29B-CB17-AA94B485A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K 7/</a:t>
            </a:r>
            <a:r>
              <a:rPr lang="cs-CZ" altLang="cs-CZ" sz="2800" b="1">
                <a:latin typeface="Times New Roman" panose="02020603050405020304" pitchFamily="18" charset="0"/>
              </a:rPr>
              <a:t>20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z="2800" b="1">
                <a:latin typeface="Times New Roman" panose="02020603050405020304" pitchFamily="18" charset="0"/>
              </a:rPr>
              <a:t>3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Obcházení advokáta protistrany je hrubým porušením etických pravidel výkonu advokacie a je proto naprosto nepřípustné, aby si advokát zval protistranu</a:t>
            </a:r>
            <a:r>
              <a:rPr lang="cs-CZ" altLang="cs-CZ" sz="2800">
                <a:latin typeface="Times New Roman" panose="02020603050405020304" pitchFamily="18" charset="0"/>
              </a:rPr>
              <a:t>,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 níž ví, že je zastoupena jiným advokátem</a:t>
            </a:r>
            <a:r>
              <a:rPr lang="cs-CZ" altLang="cs-CZ" sz="2800">
                <a:latin typeface="Times New Roman" panose="02020603050405020304" pitchFamily="18" charset="0"/>
              </a:rPr>
              <a:t>,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k jednání bez předchozího souhlasu tohoto jejího advokáta.</a:t>
            </a:r>
            <a:endParaRPr lang="cs-CZ" altLang="cs-CZ" sz="2800">
              <a:latin typeface="NimbusSanDEE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A26F3A6B-B1CA-7546-D217-0438C32F0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E5D6676B-924C-119E-C114-FF341247F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14/2006: </a:t>
            </a:r>
            <a:r>
              <a:rPr lang="cs-CZ" altLang="cs-CZ" sz="2800">
                <a:latin typeface="Times New Roman" panose="02020603050405020304" pitchFamily="18" charset="0"/>
              </a:rPr>
              <a:t>Advokát, který nepravdivě informuje protistranu, navíc zastoupenou advokátem, a svědkyni protistrany, že soudní jednání bylo zrušeno, se dopouští závažného porušení etických pravidel a tím i kárného provinění.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8/2009: 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v dopise adresovaným protistraně negativně hodnotí kvalitu právních služeb jejího advokáta a navíc při tom ignoruje skutečnost, že tato protistrana je zastoupena jiným advokátem.</a:t>
            </a:r>
            <a:r>
              <a:rPr lang="cs-CZ" altLang="cs-CZ" sz="2800"/>
              <a:t> 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1D0208FF-148B-499E-614F-C5F996442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11 odst. 2</a:t>
            </a:r>
            <a:br>
              <a:rPr lang="cs-CZ" altLang="cs-CZ" sz="3200"/>
            </a:br>
            <a:r>
              <a:rPr lang="cs-CZ" altLang="cs-CZ" sz="2400"/>
              <a:t>převzetí klienta již zastoupeného advokátem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C04AF44-18FA-DCDC-9E69-9E734FA62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Poskytování právních služeb pro klienta, kterému v téže věci poskytuje  právní služby již jiný advokát,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bez souhlasu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již pověřeného advokáta převzít;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chybí-li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takový souhlas, smí být poskytnutí právních služeb převzato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teprve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 řádném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ukončení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vztahu k již pověřenému advokátovi.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050">
            <a:extLst>
              <a:ext uri="{FF2B5EF4-FFF2-40B4-BE49-F238E27FC236}">
                <a16:creationId xmlns:a16="http://schemas.microsoft.com/office/drawing/2014/main" id="{0BC07475-1D98-E73B-4159-205B286CD6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1251" name="Rectangle 2051">
            <a:extLst>
              <a:ext uri="{FF2B5EF4-FFF2-40B4-BE49-F238E27FC236}">
                <a16:creationId xmlns:a16="http://schemas.microsoft.com/office/drawing/2014/main" id="{75577F92-FC1A-2D6E-1B58-0691EB8810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K 22/2010: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advokátní koncipient se osobně účastní obsazení skladu tím, že za použití násilí vnikne do budovy, otevře vrata a zpřístupní k odvezení zboží.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Pokud plní instrukci klienta způsobem, který lze kvalifikovat jako účast při svémocném jednání klienta, je takové jednání porušením povinnosti advokáta (advokátního koncipienta).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13D41C1F-9DF5-55FC-CB00-9448AF0D7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1F93BC0F-4B9B-4227-B316-BC4ACCEBCB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effectLst/>
                <a:latin typeface="Times New Roman" panose="02020603050405020304" pitchFamily="18" charset="0"/>
              </a:rPr>
              <a:t>    K 5/2010: 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 kárným proviněním, jestliže advokát přijme zmocnění k zastupování klienta, o kterém ví, že je zastoupen advokátem aniž by k tomu měl od tohoto advokáta souhlas, navíc se nechá zmocnit osobou bez oprávnění jednat jménem právnické osoby a na základě této neplatné plné moci vezme zpět žalobu</a:t>
            </a:r>
            <a:r>
              <a:rPr lang="cs-CZ" altLang="cs-CZ" sz="28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altLang="cs-CZ" sz="2800">
                <a:effectLst/>
                <a:latin typeface="Times New Roman" panose="02020603050405020304" pitchFamily="18" charset="0"/>
              </a:rPr>
              <a:t>  </a:t>
            </a:r>
            <a:r>
              <a:rPr lang="cs-CZ" altLang="cs-CZ" sz="1800" i="1">
                <a:effectLst/>
                <a:latin typeface="Times New Roman" panose="02020603050405020304" pitchFamily="18" charset="0"/>
              </a:rPr>
              <a:t>(dočasný zákaz 6 měsíců – dosud nepostižen)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48A537F7-0520-8373-F3C1-7260D7F44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11 odst. 3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A6F6EE87-B875-8CEF-FD1F-577ED7C4C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se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 podílet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na činnosti osob, které poskytují právní služby,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ačkoliv k tomu nejsou oprávněny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ani takovou činnost podporovat.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  <a:r>
              <a:rPr lang="cs-CZ" altLang="cs-CZ" sz="2800" i="1">
                <a:latin typeface="Times New Roman" panose="02020603050405020304" pitchFamily="18" charset="0"/>
              </a:rPr>
              <a:t>Advokát může právní služby poskytovat jen na základě zákona o advokacii. Může tak ovšem činit       i bezplatně (§ 22 odst. 1 ZA – </a:t>
            </a:r>
            <a:r>
              <a:rPr lang="cs-CZ" altLang="cs-CZ" sz="2800" i="1" u="sng">
                <a:latin typeface="Times New Roman" panose="02020603050405020304" pitchFamily="18" charset="0"/>
              </a:rPr>
              <a:t>zpravidla</a:t>
            </a:r>
            <a:r>
              <a:rPr lang="cs-CZ" altLang="cs-CZ" sz="2800" i="1">
                <a:latin typeface="Times New Roman" panose="02020603050405020304" pitchFamily="18" charset="0"/>
              </a:rPr>
              <a:t> za odměnu).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C3D6127E-366D-3635-DFD8-68D4EDAB7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17 odst. 1</a:t>
            </a:r>
            <a:br>
              <a:rPr lang="cs-CZ" altLang="cs-CZ" sz="3200"/>
            </a:br>
            <a:r>
              <a:rPr lang="cs-CZ" altLang="cs-CZ" sz="2400"/>
              <a:t>úcta a zdvořilost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BB20657-1E2C-7F10-1529-E8856C865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Vůči soudům, rozhodčím orgánům, orgánům veřejné správy a jiným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orgánům, které rozhodují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 právních věcech, jakož i vůči osobám, které plní jejich úkoly, je advokát povinen zachovávat náležitou úctu a zdvořilost.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654BF042-C740-EB89-024A-129059EB0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76DB7D89-0D3D-5753-FF3E-B88F8F0C0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3/2009:</a:t>
            </a:r>
            <a:r>
              <a:rPr lang="cs-CZ" altLang="cs-CZ" sz="2800">
                <a:latin typeface="Times New Roman" panose="02020603050405020304" pitchFamily="18" charset="0"/>
              </a:rPr>
              <a:t> Nedobré a napjaté vztahy, panující mezi soudcem a advokátem, v žádném případě neopravňují advokáta k tomu, aby k tomuto soudci nezachovával náležitou úctu a zdvořilost a aby jej byť jen v námitce jeho podjatosti urážel. </a:t>
            </a:r>
            <a:r>
              <a:rPr lang="cs-CZ" altLang="cs-CZ" sz="1800" i="1">
                <a:latin typeface="Times New Roman" panose="02020603050405020304" pitchFamily="18" charset="0"/>
              </a:rPr>
              <a:t>(kdyby měla vědomosti žáka SŠ ze zdravovědy)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 K 12/2010: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při dotazu na stav věci, vytýká soudkyni její postup, zdůrazňuje, že má dobré kontakty na výkonnou moc, na ministra a na náměstka, a pro případ, že nebude rozhodnuto v jeho lhůtě, zařídí na ministerstvu kontrolu spisů.</a:t>
            </a:r>
            <a:r>
              <a:rPr lang="cs-CZ" altLang="cs-CZ" sz="2800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3E315A57-B745-910C-150E-B34F4AB9B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F3D6E5CA-215F-5850-A60C-E5BBDAB275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12/2009:</a:t>
            </a:r>
            <a:r>
              <a:rPr lang="cs-CZ" altLang="cs-CZ" sz="2800">
                <a:latin typeface="Times New Roman" panose="02020603050405020304" pitchFamily="18" charset="0"/>
              </a:rPr>
              <a:t> Je závažným kárným proviněním, jestliže se advokát v televizním pořadu hrubě a vulgárně vyjadřuje o práci soudce. Takové jednání poškozuje jméno advokacie větší měrou než v jiných případech.</a:t>
            </a:r>
            <a:r>
              <a:rPr lang="cs-CZ" altLang="cs-CZ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1800" i="1">
                <a:effectLst/>
                <a:latin typeface="Times New Roman" panose="02020603050405020304" pitchFamily="18" charset="0"/>
              </a:rPr>
              <a:t>(protiprávní x zkurvený usnesení)</a:t>
            </a:r>
            <a:r>
              <a:rPr lang="cs-CZ" altLang="cs-CZ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19/1997: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Ani případná nečinnost státních orgánů neopravňuje advokáta k urážlivým výrokům, které jsou v rozporu s profesionální etikou a které snižují důstojnost advokátního stavu.</a:t>
            </a:r>
            <a:r>
              <a:rPr lang="cs-CZ" altLang="cs-CZ">
                <a:cs typeface="Times New Roman" panose="02020603050405020304" pitchFamily="18" charset="0"/>
              </a:rPr>
              <a:t> </a:t>
            </a:r>
            <a:r>
              <a:rPr lang="cs-CZ" altLang="cs-CZ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(milost, J. K.)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2B03E748-36BD-5509-839D-AF6621DB5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D46A5DAC-B5FA-F54D-4F3B-2048CBBF2E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3/2007:</a:t>
            </a:r>
            <a:r>
              <a:rPr lang="cs-CZ" altLang="cs-CZ" sz="2800">
                <a:latin typeface="Times New Roman" panose="02020603050405020304" pitchFamily="18" charset="0"/>
              </a:rPr>
              <a:t> Jde o závažné porušení povinností advokáta, jestliže ač je řádně vyrozuměn o termínu hlavního líčení a soudem upozorněn, že jeho omluva nebyla uznána, hlavní líčení zmaří tím, že se k němu nedostaví a nezajistí obhajobu ani substitučně </a:t>
            </a:r>
            <a:r>
              <a:rPr lang="cs-CZ" altLang="cs-CZ" sz="1800" i="1">
                <a:latin typeface="Times New Roman" panose="02020603050405020304" pitchFamily="18" charset="0"/>
              </a:rPr>
              <a:t>(měsíc)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2800" b="1">
                <a:latin typeface="Times New Roman" panose="02020603050405020304" pitchFamily="18" charset="0"/>
              </a:rPr>
              <a:t>12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800" b="1">
                <a:latin typeface="Times New Roman" panose="02020603050405020304" pitchFamily="18" charset="0"/>
              </a:rPr>
              <a:t>2008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Advokát, který se v případě nutné obhajoby opakovaně bez omluvy nedostaví k hlavnímu líčení a tím je zmaří, zásadním způsobem porušuje svoji profesionální povinnost, jedná nesvědomitě a porušuje i povinnost zachovávat vůči soudu náležitou úctu a zdvořilost.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4B856BA9-3625-DB96-1E2A-CBBC0EFE8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17 odst. 2</a:t>
            </a:r>
            <a:br>
              <a:rPr lang="cs-CZ" altLang="cs-CZ" sz="3200"/>
            </a:br>
            <a:r>
              <a:rPr lang="cs-CZ" altLang="cs-CZ" sz="2400"/>
              <a:t>požadavek pravdivosti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83042275-D739-6C6D-FC4F-BC1E6BD4D0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 řízení uvádět údaje, ani navrhovat důkazy,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o nichž ví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že jsou nepravdivé nebo klamavé, a to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ani na příkaz klienta.</a:t>
            </a:r>
            <a:endParaRPr lang="cs-CZ" altLang="cs-CZ" sz="2800" u="sng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u="sng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F0FA745-66DE-3675-0080-DCB06ADA9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17 odst. 3</a:t>
            </a:r>
            <a:br>
              <a:rPr lang="cs-CZ" altLang="cs-CZ" sz="3200"/>
            </a:br>
            <a:r>
              <a:rPr lang="cs-CZ" altLang="cs-CZ" sz="2400"/>
              <a:t>korektnost jednání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D0D36728-2831-F5CC-6EFD-5AD16DC6C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povinen v řízení jednat poctivě, respektovat zákonná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práva  ostatních účastníků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řízení a chovat se k nim i k ostatním osobám zúčastněným na řízení tak, aby nebyla snižována jejich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důstojnost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ani důstojnost advokátního stavu.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 takových věcech nesmí za nepřítomnosti, popřípadě bez vědomí advokáta druhé strany nebo této strany, není-li advokátem zastoupena, jednat s osobami, které plní úkoly soudů nebo jiných orgánů, a předávat jim písemnosti,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ledaže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takový postup procesní předpisy dovolují.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40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>
            <a:extLst>
              <a:ext uri="{FF2B5EF4-FFF2-40B4-BE49-F238E27FC236}">
                <a16:creationId xmlns:a16="http://schemas.microsoft.com/office/drawing/2014/main" id="{EBE7080C-9C38-7253-6919-3D2275CFA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992963A6-EF4D-64F1-D68B-7EF03891A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 </a:t>
            </a:r>
            <a:r>
              <a:rPr lang="cs-CZ" altLang="cs-CZ" sz="2800" b="1">
                <a:latin typeface="Times New Roman" panose="02020603050405020304" pitchFamily="18" charset="0"/>
              </a:rPr>
              <a:t>K 16/2003:</a:t>
            </a:r>
            <a:r>
              <a:rPr lang="cs-CZ" altLang="cs-CZ" sz="2800">
                <a:latin typeface="Times New Roman" panose="02020603050405020304" pitchFamily="18" charset="0"/>
              </a:rPr>
              <a:t> Urážlivé výroky advokáta v soudním řízení, které snižují vážnost a důstojnost jiného advokáta, jsou nepřípustné a dotýkají se vážnosti a důstojnosti celého advokátního stavu.</a:t>
            </a:r>
            <a:r>
              <a:rPr lang="cs-CZ" altLang="cs-CZ" sz="2800"/>
              <a:t> </a:t>
            </a:r>
            <a:r>
              <a:rPr lang="cs-CZ" altLang="cs-CZ" sz="1800" i="1">
                <a:latin typeface="Times New Roman" panose="02020603050405020304" pitchFamily="18" charset="0"/>
              </a:rPr>
              <a:t>(odcizil pořadač)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22/2001:</a:t>
            </a:r>
            <a:r>
              <a:rPr lang="cs-CZ" altLang="cs-CZ" sz="2800">
                <a:latin typeface="Times New Roman" panose="02020603050405020304" pitchFamily="18" charset="0"/>
              </a:rPr>
              <a:t> Je závažným porušením profesionální etiky, jestliže advokát v řízení před soudem svými projevy, které nejsou věcné a střízlivé, snižuje důstojnost protistrany. </a:t>
            </a:r>
            <a:r>
              <a:rPr lang="cs-CZ" altLang="cs-CZ" sz="1800" i="1">
                <a:latin typeface="Times New Roman" panose="02020603050405020304" pitchFamily="18" charset="0"/>
              </a:rPr>
              <a:t>(je lhář a zloděj)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050">
            <a:extLst>
              <a:ext uri="{FF2B5EF4-FFF2-40B4-BE49-F238E27FC236}">
                <a16:creationId xmlns:a16="http://schemas.microsoft.com/office/drawing/2014/main" id="{C06F1E5A-9788-38B2-383F-F96BE4603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77507" name="Rectangle 2051">
            <a:extLst>
              <a:ext uri="{FF2B5EF4-FFF2-40B4-BE49-F238E27FC236}">
                <a16:creationId xmlns:a16="http://schemas.microsoft.com/office/drawing/2014/main" id="{19C281FC-08A8-23C0-7F75-A5139BC982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16/1996:</a:t>
            </a:r>
            <a:r>
              <a:rPr lang="cs-CZ" altLang="cs-CZ" sz="2800">
                <a:latin typeface="Times New Roman" panose="02020603050405020304" pitchFamily="18" charset="0"/>
              </a:rPr>
              <a:t>  Je porušením povinnosti advokáta, jestliže se osobně zúčastní akce své klientky, směřující ke vstupu do místností, užívaných na základě soudního smíru bývalým manželem klientky.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i="1">
                <a:latin typeface="Times New Roman" panose="02020603050405020304" pitchFamily="18" charset="0"/>
              </a:rPr>
              <a:t>Věci byly přemístěny z kuchyně do jiné místnosti, jejíž vstup byl opatřen páskou s razítkem advokáta, který převzal klíče od této místnosti, uložil je v trezoru ve své kanceláři,o čemž protistranu písemně vyrozuměl.</a:t>
            </a:r>
            <a:r>
              <a:rPr lang="cs-CZ" altLang="cs-CZ" sz="2800">
                <a:latin typeface="Times New Roman" panose="02020603050405020304" pitchFamily="18" charset="0"/>
              </a:rPr>
              <a:t>  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76387BAF-1F1B-F239-A61A-5BFD93C660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921F2D6D-2A7E-C343-A368-B5C4CBCFE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>
                <a:latin typeface="Times New Roman" panose="02020603050405020304" pitchFamily="18" charset="0"/>
              </a:rPr>
              <a:t>   K 30/2012:</a:t>
            </a:r>
            <a:r>
              <a:rPr lang="cs-CZ" altLang="cs-CZ">
                <a:latin typeface="Times New Roman" panose="02020603050405020304" pitchFamily="18" charset="0"/>
              </a:rPr>
              <a:t> Je kárným proviněním, jestliže advokát jako obhájce převezme od klienta ve vazbě dopisy, které bez kontroly dle předpisů o výkonu vazby předá jeho rodině. </a:t>
            </a:r>
            <a:r>
              <a:rPr lang="cs-CZ" altLang="cs-CZ" i="1">
                <a:latin typeface="Times New Roman" panose="02020603050405020304" pitchFamily="18" charset="0"/>
              </a:rPr>
              <a:t>(zde navíc koluzní vazba </a:t>
            </a:r>
            <a:r>
              <a:rPr lang="cs-CZ" altLang="cs-CZ" sz="1800" i="1">
                <a:latin typeface="Times New Roman" panose="02020603050405020304" pitchFamily="18" charset="0"/>
              </a:rPr>
              <a:t>– kl a prib deb nem marit)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>
                <a:latin typeface="Times New Roman" panose="02020603050405020304" pitchFamily="18" charset="0"/>
              </a:rPr>
              <a:t>   </a:t>
            </a:r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CF6C976-6218-BB62-45BC-458079265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16 odst. 2 zákona o advokacii</a:t>
            </a:r>
            <a:br>
              <a:rPr lang="cs-CZ" altLang="cs-CZ" sz="4000"/>
            </a:br>
            <a:endParaRPr lang="cs-CZ" altLang="cs-CZ" sz="400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94807EA-4C7D-7370-F844-23F1C9DCB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3600"/>
              <a:t>	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3600"/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3600"/>
              <a:t>	</a:t>
            </a:r>
            <a:r>
              <a:rPr lang="cs-CZ" altLang="cs-CZ" sz="2800">
                <a:latin typeface="Times New Roman" panose="02020603050405020304" pitchFamily="18" charset="0"/>
              </a:rPr>
              <a:t>Při výkonu advokacie je advokát povinen jednat </a:t>
            </a:r>
            <a:r>
              <a:rPr lang="cs-CZ" altLang="cs-CZ" sz="2800" u="sng">
                <a:latin typeface="Times New Roman" panose="02020603050405020304" pitchFamily="18" charset="0"/>
              </a:rPr>
              <a:t>čestně a svědomitě</a:t>
            </a:r>
            <a:r>
              <a:rPr lang="cs-CZ" altLang="cs-CZ" sz="2800">
                <a:latin typeface="Times New Roman" panose="02020603050405020304" pitchFamily="18" charset="0"/>
              </a:rPr>
              <a:t>;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 je povinen využívat důsledně všechny </a:t>
            </a:r>
            <a:r>
              <a:rPr lang="cs-CZ" altLang="cs-CZ" sz="2800" u="sng">
                <a:latin typeface="Times New Roman" panose="02020603050405020304" pitchFamily="18" charset="0"/>
              </a:rPr>
              <a:t>zákonné</a:t>
            </a:r>
            <a:r>
              <a:rPr lang="cs-CZ" altLang="cs-CZ" sz="2800">
                <a:latin typeface="Times New Roman" panose="02020603050405020304" pitchFamily="18" charset="0"/>
              </a:rPr>
              <a:t> prostředky a v jejich rámci uplatnit </a:t>
            </a:r>
            <a:r>
              <a:rPr lang="cs-CZ" altLang="cs-CZ" sz="2800" u="sng">
                <a:latin typeface="Times New Roman" panose="02020603050405020304" pitchFamily="18" charset="0"/>
              </a:rPr>
              <a:t>v zájmu klienta</a:t>
            </a:r>
            <a:r>
              <a:rPr lang="cs-CZ" altLang="cs-CZ" sz="2800">
                <a:latin typeface="Times New Roman" panose="02020603050405020304" pitchFamily="18" charset="0"/>
              </a:rPr>
              <a:t> vše, co podle svého přesvědčení pokládá za prospěšné.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EB59A05E-6CC4-70E0-AD69-906ABA545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79F149F0-3921-A289-DB90-F599699CC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K 15/2012: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jako obhájce nenavštíví klienta ve věznici, navíc přes jeho opakované žádosti a svůj příslib.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i="1">
                <a:latin typeface="Times New Roman" panose="02020603050405020304" pitchFamily="18" charset="0"/>
              </a:rPr>
              <a:t>(4 měsíce, žádost též přes sociální pracovnici, příslib bratrovi klienta)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1026">
            <a:extLst>
              <a:ext uri="{FF2B5EF4-FFF2-40B4-BE49-F238E27FC236}">
                <a16:creationId xmlns:a16="http://schemas.microsoft.com/office/drawing/2014/main" id="{A94B48F4-71BA-E94C-EE9C-A01CECD3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43715" name="Rectangle 1027">
            <a:extLst>
              <a:ext uri="{FF2B5EF4-FFF2-40B4-BE49-F238E27FC236}">
                <a16:creationId xmlns:a16="http://schemas.microsoft.com/office/drawing/2014/main" id="{22ED374E-731E-F30D-CD81-F0E81789F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	K 3/2002:</a:t>
            </a:r>
            <a:r>
              <a:rPr lang="cs-CZ" altLang="cs-CZ" sz="2800">
                <a:latin typeface="Times New Roman" panose="02020603050405020304" pitchFamily="18" charset="0"/>
              </a:rPr>
              <a:t> Nepodá-li advokát přes výslovný příkaz klienta proti rozsudku odvolání, dopouští se závažného kárného provinění.</a:t>
            </a:r>
            <a:r>
              <a:rPr lang="cs-CZ" altLang="cs-CZ">
                <a:latin typeface="Times New Roman" panose="02020603050405020304" pitchFamily="18" charset="0"/>
              </a:rPr>
              <a:t> </a:t>
            </a:r>
            <a:r>
              <a:rPr lang="cs-CZ" altLang="cs-CZ" sz="2000" i="1">
                <a:latin typeface="Times New Roman" panose="02020603050405020304" pitchFamily="18" charset="0"/>
              </a:rPr>
              <a:t>(219/2 = 12 - 15)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0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	K 6/2005:</a:t>
            </a:r>
            <a:r>
              <a:rPr lang="cs-CZ" altLang="cs-CZ" sz="2800">
                <a:latin typeface="Times New Roman" panose="02020603050405020304" pitchFamily="18" charset="0"/>
              </a:rPr>
              <a:t> Advokát není oprávněn ignorovat příkaz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klienta k podání odvolání, byť by byl sám subjektivně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přesvědčen o jeho případné neúspěšnosti.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B907C7C-1F6C-BEC2-F518-F9C65CAA75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 dirty="0"/>
              <a:t>§ 17 zákona o advokacii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07487BF-3D74-A85C-982E-A2794A830F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36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3600" dirty="0">
                <a:latin typeface="Times New Roman" panose="02020603050405020304" pitchFamily="18" charset="0"/>
              </a:rPr>
              <a:t>	</a:t>
            </a:r>
            <a:r>
              <a:rPr lang="cs-CZ" altLang="cs-CZ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Advokát</a:t>
            </a:r>
            <a:r>
              <a:rPr lang="cs-CZ" altLang="cs-CZ" sz="2800" dirty="0">
                <a:latin typeface="Times New Roman" panose="02020603050405020304" pitchFamily="18" charset="0"/>
              </a:rPr>
              <a:t> postupuje </a:t>
            </a:r>
            <a:r>
              <a:rPr lang="cs-CZ" altLang="cs-CZ" sz="2800" b="1" u="sng" dirty="0">
                <a:latin typeface="Times New Roman" panose="02020603050405020304" pitchFamily="18" charset="0"/>
              </a:rPr>
              <a:t>zejména</a:t>
            </a:r>
            <a:r>
              <a:rPr lang="cs-CZ" altLang="cs-CZ" sz="2800" dirty="0">
                <a:latin typeface="Times New Roman" panose="02020603050405020304" pitchFamily="18" charset="0"/>
              </a:rPr>
              <a:t> při výkonu advokacie tak, aby </a:t>
            </a:r>
            <a:r>
              <a:rPr lang="cs-CZ" altLang="cs-CZ" sz="2800" u="sng" dirty="0">
                <a:latin typeface="Times New Roman" panose="02020603050405020304" pitchFamily="18" charset="0"/>
              </a:rPr>
              <a:t>nesnižoval důstojnost</a:t>
            </a:r>
            <a:r>
              <a:rPr lang="cs-CZ" altLang="cs-CZ" sz="2800" dirty="0">
                <a:latin typeface="Times New Roman" panose="02020603050405020304" pitchFamily="18" charset="0"/>
              </a:rPr>
              <a:t> advokátního stavu;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  za tím účelem je </a:t>
            </a:r>
            <a:r>
              <a:rPr lang="cs-CZ" altLang="cs-CZ" sz="2800" u="sng" dirty="0">
                <a:latin typeface="Times New Roman" panose="02020603050405020304" pitchFamily="18" charset="0"/>
              </a:rPr>
              <a:t>zejména</a:t>
            </a:r>
            <a:r>
              <a:rPr lang="cs-CZ" altLang="cs-CZ" sz="2800" dirty="0">
                <a:latin typeface="Times New Roman" panose="02020603050405020304" pitchFamily="18" charset="0"/>
              </a:rPr>
              <a:t> povinen dodržovat pravidla profesionální etiky a pravidla soutěže.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  Pravidla profesionální etiky a pravidla soutěže stanoví stavovský předpis.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CE97BA-21C6-E1A7-4EE7-31897D2F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Novela zákona o advokacii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13947C-EDCD-BB95-6A21-38787BFBF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V § 17 se za větu první vkládá věta „Výkon politických práv tím není dotčen.“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8602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1026">
            <a:extLst>
              <a:ext uri="{FF2B5EF4-FFF2-40B4-BE49-F238E27FC236}">
                <a16:creationId xmlns:a16="http://schemas.microsoft.com/office/drawing/2014/main" id="{5E96BA42-4B37-598A-9590-ECA251947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Advokátní etika</a:t>
            </a:r>
          </a:p>
        </p:txBody>
      </p:sp>
      <p:sp>
        <p:nvSpPr>
          <p:cNvPr id="270339" name="Rectangle 1027">
            <a:extLst>
              <a:ext uri="{FF2B5EF4-FFF2-40B4-BE49-F238E27FC236}">
                <a16:creationId xmlns:a16="http://schemas.microsoft.com/office/drawing/2014/main" id="{8D215035-EC71-0B34-D866-DD573DA7E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</a:t>
            </a:r>
            <a:r>
              <a:rPr lang="cs-CZ" altLang="cs-CZ" sz="2800">
                <a:latin typeface="Times New Roman" panose="02020603050405020304" pitchFamily="18" charset="0"/>
              </a:rPr>
              <a:t>V užším pojetí (též deontologie) profesionální (právní a morální) pravidla  chování advokátů a advokátních koncipientů ve vztahu ke: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klientům,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justici, správním a jiným orgánům veřejné moci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kolegům.</a:t>
            </a:r>
            <a:r>
              <a:rPr lang="cs-CZ" altLang="cs-CZ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endParaRPr lang="cs-CZ" altLang="cs-CZ"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8210863D-500D-7B96-7267-2BF629221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 b="1"/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AA107080-E846-1FA4-531B-8CF79A008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 dirty="0">
                <a:latin typeface="Times New Roman" panose="02020603050405020304" pitchFamily="18" charset="0"/>
              </a:rPr>
              <a:t>    Usnesení I. ÚS 393/98 z 5. listopadu 1998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	</a:t>
            </a:r>
            <a:r>
              <a:rPr lang="cs-CZ" altLang="cs-CZ" sz="2800" b="1" dirty="0">
                <a:latin typeface="Times New Roman" panose="02020603050405020304" pitchFamily="18" charset="0"/>
              </a:rPr>
              <a:t>K 18/1998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  Pro advokáta, který je činný v právním státě nemůže být obtížné nebo neobvyklé zjistit, které způsoby chování a jednání a které hodnoty mravnosti a lidské důstojnosti je třeba respektovat, aniž by byly výslovně vypočteny v jednotlivých ustanoveních, což ostatně není vůbec možné.</a:t>
            </a:r>
            <a:r>
              <a:rPr lang="cs-CZ" altLang="cs-CZ" dirty="0"/>
              <a:t> </a:t>
            </a:r>
            <a:r>
              <a:rPr lang="cs-CZ" altLang="cs-CZ" sz="2000" i="1" dirty="0">
                <a:latin typeface="Times New Roman" panose="02020603050405020304" pitchFamily="18" charset="0"/>
              </a:rPr>
              <a:t>(útržek průklepového papíru, kresba postav, na rubu plná moc)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09D084EB-C704-9347-94CB-9A9F1758D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2C4A1808-ED32-64D3-023F-AEE2AD602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Rozsudek NSS 5 As 34/2003 - z 31. května 2004:</a:t>
            </a:r>
            <a:r>
              <a:rPr lang="cs-CZ" altLang="cs-CZ" sz="280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 b="1">
                <a:latin typeface="Times New Roman" panose="02020603050405020304" pitchFamily="18" charset="0"/>
              </a:rPr>
              <a:t>K 1/2005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Advokát se jako příslušník této profese dobrovolně podřizuje pravidlům etického chování, která jsou i nad rámec požadavků stanovených právními normami pro ostatní subjekty práva. Některá z těchto pravidel se prosazují výslovně do textů právních norem, jiná jsou součástí psaných či nepsaných kodexů.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026">
            <a:extLst>
              <a:ext uri="{FF2B5EF4-FFF2-40B4-BE49-F238E27FC236}">
                <a16:creationId xmlns:a16="http://schemas.microsoft.com/office/drawing/2014/main" id="{4DC43DF9-5C4F-80C3-7266-B3D6E01DF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4323" name="Rectangle 1027">
            <a:extLst>
              <a:ext uri="{FF2B5EF4-FFF2-40B4-BE49-F238E27FC236}">
                <a16:creationId xmlns:a16="http://schemas.microsoft.com/office/drawing/2014/main" id="{24A7573D-F008-8933-6804-FD16F027CE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0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000" b="1"/>
              <a:t>    </a:t>
            </a:r>
            <a:r>
              <a:rPr lang="cs-CZ" altLang="cs-CZ" sz="2800" b="1">
                <a:latin typeface="Times New Roman" panose="02020603050405020304" pitchFamily="18" charset="0"/>
              </a:rPr>
              <a:t>Rozsudek NSS 6 Ads 41/2008 - z 7. října 2009:</a:t>
            </a:r>
            <a:r>
              <a:rPr lang="cs-CZ" altLang="cs-CZ" sz="240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Advokát je v důsledku povinnosti zakotvené v § 17 zákona     č. 85/1996 Sb., o advokacii, ve spojení s čl. 17 odst. 1 usnesení č. 1/1997 Představenstva České advokátní komory, kterým se stanoví pravidla profesionální etiky a pravidla soutěže advokátů České republiky, zavázán k vysokému standardu chování vůči soudům, pročež nelze akceptovat u advokáta způsoby, které by případně mohly být za určitých okolností omluvitelné u účastníka řízení (např. při vědomí jeho dlouhodobé frustrace z neúspěšnosti ve vedeném sporu).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200">
                <a:latin typeface="Times New Roman" panose="02020603050405020304" pitchFamily="18" charset="0"/>
              </a:rPr>
              <a:t>         „</a:t>
            </a:r>
            <a:r>
              <a:rPr lang="cs-CZ" altLang="cs-CZ" sz="1200" i="1">
                <a:latin typeface="Times New Roman" panose="02020603050405020304" pitchFamily="18" charset="0"/>
              </a:rPr>
              <a:t>Zaráží mne i to, že soudce, který tuto věc rozhodoval, byl sám natolik zdravotně handicapován, že mám důvodné pochybnosti o tom, že je schopen soudcovskou funkci dále zastávat a rozhodovat o tak složitých věcech, jakými nepochybně jsou přezkumy zdravotního stavu a orientace v medicínském právu.“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026">
            <a:extLst>
              <a:ext uri="{FF2B5EF4-FFF2-40B4-BE49-F238E27FC236}">
                <a16:creationId xmlns:a16="http://schemas.microsoft.com/office/drawing/2014/main" id="{8DF77E2D-DD6C-F496-9417-F13E02FD8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3299" name="Rectangle 1027">
            <a:extLst>
              <a:ext uri="{FF2B5EF4-FFF2-40B4-BE49-F238E27FC236}">
                <a16:creationId xmlns:a16="http://schemas.microsoft.com/office/drawing/2014/main" id="{2EE5F285-026B-6FB8-6483-D506CB048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11/2005:</a:t>
            </a:r>
            <a:r>
              <a:rPr lang="cs-CZ" altLang="cs-CZ" sz="2800">
                <a:latin typeface="Times New Roman" panose="02020603050405020304" pitchFamily="18" charset="0"/>
              </a:rPr>
              <a:t> Pravidla profesionální etiky zavazují advokáta k určitému chování nejen při výkonu advokacie, ale i v soukromé sféře. Proto advokát, který nezaplatí svůj soukromý dluh, navíc přisouzený věřiteli pravomocným rozhodnutím soudu, závažným způsobem porušuje povinnosti advokáta a dopouští se kárného provinění.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299FCD00-CEEB-7552-1D67-87117FB18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17a zákona o advokacii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5D432910-28DC-F2F5-B1DD-33F524B1D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V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trestním řízení před soudem,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 řízení před Nejvyšším soudem,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   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Nejvyšším správním soudem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  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Ústavním soudem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	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 advokát povinen používat stavovský oděv advokáta</a:t>
            </a:r>
            <a:r>
              <a:rPr lang="cs-CZ" altLang="cs-CZ" sz="2800">
                <a:latin typeface="Times New Roman" panose="02020603050405020304" pitchFamily="18" charset="0"/>
              </a:rPr>
              <a:t> (talár)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026">
            <a:extLst>
              <a:ext uri="{FF2B5EF4-FFF2-40B4-BE49-F238E27FC236}">
                <a16:creationId xmlns:a16="http://schemas.microsoft.com/office/drawing/2014/main" id="{FB5335D9-26B4-69B8-CFE1-FFBB085C3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12995" name="Rectangle 1027">
            <a:extLst>
              <a:ext uri="{FF2B5EF4-FFF2-40B4-BE49-F238E27FC236}">
                <a16:creationId xmlns:a16="http://schemas.microsoft.com/office/drawing/2014/main" id="{225C8D0E-60E7-2422-5C0C-B34231F88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b="1">
                <a:latin typeface="Times New Roman" panose="02020603050405020304" pitchFamily="18" charset="0"/>
              </a:rPr>
              <a:t>    Usnesení IV.ÚS 2457/09 ze 6. ledna 2010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/>
              <a:t>   </a:t>
            </a:r>
            <a:r>
              <a:rPr lang="cs-CZ" altLang="cs-CZ" sz="2400">
                <a:latin typeface="Times New Roman" panose="02020603050405020304" pitchFamily="18" charset="0"/>
              </a:rPr>
              <a:t>Principy, jimiž je advokát při výkonu své profese povinen se řídit, mohou být v jeho mysli zhmotněny mimo jiné do podoby taláru. Opětovné zavedení taláru advokátů může být též správným krokem pro zvýšení reprezentativnosti procesu, kterou tento pozbyl zejména tzv. "zlidověním" soudnictví, v jehož rámci byl mimo jiné talár advokátům odňat. Znovuzavedení práva advokátů nosit při úkonech, které to svým významem odůvodňují, talár, souvisí i s hodnotami skrytějšími a svým významem pouhý vnější efekt daleko přesahujícími.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>
            <a:extLst>
              <a:ext uri="{FF2B5EF4-FFF2-40B4-BE49-F238E27FC236}">
                <a16:creationId xmlns:a16="http://schemas.microsoft.com/office/drawing/2014/main" id="{9C88D37B-2C27-229C-E1EF-600FCE6F5C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17 odst. 5 Etického kodexu</a:t>
            </a:r>
          </a:p>
        </p:txBody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D4AB0608-D4B0-FDBC-BF15-2F5E95C403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</a:rPr>
              <a:t>Advokát je povinen užívat oděv, který odpovídá povaze poskytovaných právních služeb a nesnižuje důstojnost advokátního stavu; pro jednání před soudem nebo jiným orgánem se tímto oděvem rozumí </a:t>
            </a:r>
            <a:r>
              <a:rPr lang="cs-CZ" altLang="cs-CZ" sz="2800" u="sng">
                <a:latin typeface="Times New Roman" panose="02020603050405020304" pitchFamily="18" charset="0"/>
              </a:rPr>
              <a:t>společenský oděv</a:t>
            </a:r>
            <a:r>
              <a:rPr lang="cs-CZ" altLang="cs-CZ" sz="280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A6CC6FB-FCA1-9905-72D1-4DF602268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18 odst. 1 zákona o advokacii</a:t>
            </a:r>
            <a:br>
              <a:rPr lang="cs-CZ" altLang="cs-CZ" sz="4000"/>
            </a:br>
            <a:endParaRPr lang="cs-CZ" altLang="cs-CZ" sz="40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A21C61D-4DF2-E09B-2A7D-25C51E3ED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  <a:r>
              <a:rPr lang="cs-CZ" altLang="cs-CZ" sz="2800">
                <a:latin typeface="Times New Roman" panose="02020603050405020304" pitchFamily="18" charset="0"/>
              </a:rPr>
              <a:t>Advokát je </a:t>
            </a:r>
            <a:r>
              <a:rPr lang="cs-CZ" altLang="cs-CZ" sz="2800" u="sng">
                <a:latin typeface="Times New Roman" panose="02020603050405020304" pitchFamily="18" charset="0"/>
              </a:rPr>
              <a:t>oprávněn</a:t>
            </a:r>
            <a:r>
              <a:rPr lang="cs-CZ" altLang="cs-CZ" sz="2800">
                <a:latin typeface="Times New Roman" panose="02020603050405020304" pitchFamily="18" charset="0"/>
              </a:rPr>
              <a:t> poskytnutí právních služeb </a:t>
            </a:r>
            <a:r>
              <a:rPr lang="cs-CZ" altLang="cs-CZ" sz="2800" u="sng">
                <a:latin typeface="Times New Roman" panose="02020603050405020304" pitchFamily="18" charset="0"/>
              </a:rPr>
              <a:t>odmítnout</a:t>
            </a:r>
            <a:r>
              <a:rPr lang="cs-CZ" altLang="cs-CZ" sz="2800">
                <a:latin typeface="Times New Roman" panose="02020603050405020304" pitchFamily="18" charset="0"/>
              </a:rPr>
              <a:t>,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 </a:t>
            </a:r>
            <a:r>
              <a:rPr lang="cs-CZ" altLang="cs-CZ" sz="2800" u="sng">
                <a:latin typeface="Times New Roman" panose="02020603050405020304" pitchFamily="18" charset="0"/>
              </a:rPr>
              <a:t>pokud nebyl</a:t>
            </a:r>
            <a:r>
              <a:rPr lang="cs-CZ" altLang="cs-CZ" sz="2800">
                <a:latin typeface="Times New Roman" panose="02020603050405020304" pitchFamily="18" charset="0"/>
              </a:rPr>
              <a:t> podle zvláštních předpisů ustanoven nebo Komorou k poskytnutí právních služeb podle odstavce 2 </a:t>
            </a:r>
            <a:r>
              <a:rPr lang="cs-CZ" altLang="cs-CZ" sz="2800" u="sng">
                <a:latin typeface="Times New Roman" panose="02020603050405020304" pitchFamily="18" charset="0"/>
              </a:rPr>
              <a:t>určen</a:t>
            </a:r>
            <a:r>
              <a:rPr lang="cs-CZ" altLang="cs-CZ" sz="2800">
                <a:latin typeface="Times New Roman" panose="02020603050405020304" pitchFamily="18" charset="0"/>
              </a:rPr>
              <a:t>; 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ustanovení § 19 tím </a:t>
            </a:r>
            <a:r>
              <a:rPr lang="cs-CZ" altLang="cs-CZ" sz="2800" u="sng">
                <a:latin typeface="Times New Roman" panose="02020603050405020304" pitchFamily="18" charset="0"/>
              </a:rPr>
              <a:t>není dotčeno</a:t>
            </a:r>
            <a:r>
              <a:rPr lang="cs-CZ" altLang="cs-CZ" sz="280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256CB3C-7AFF-3A41-9E2A-C2F792FFB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19 odst. 1 písm. a) zákona o advokacii</a:t>
            </a:r>
            <a:br>
              <a:rPr lang="cs-CZ" altLang="cs-CZ" sz="4000"/>
            </a:br>
            <a:endParaRPr lang="cs-CZ" altLang="cs-CZ" sz="40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26DDA65-7B21-57C6-90F0-67B0BDE828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Advokát je </a:t>
            </a:r>
            <a:r>
              <a:rPr lang="cs-CZ" altLang="cs-CZ" sz="2800" b="1" u="sng">
                <a:latin typeface="Times New Roman" panose="02020603050405020304" pitchFamily="18" charset="0"/>
              </a:rPr>
              <a:t>povinen</a:t>
            </a:r>
            <a:r>
              <a:rPr lang="cs-CZ" altLang="cs-CZ" sz="2800" b="1">
                <a:latin typeface="Times New Roman" panose="02020603050405020304" pitchFamily="18" charset="0"/>
              </a:rPr>
              <a:t> poskytnutí právních služeb odmítnout, jestliže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v téže věci nebo ve věci související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již poskytl právní služby jinému, jehož zájmy jsou v rozporu se zájmy toho, kdo o poskytnutí právních služeb žádá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ED26D088-7513-C41E-4EE2-D210E968C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773F7201-EBED-F892-E038-A88F07819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  </a:t>
            </a:r>
            <a:r>
              <a:rPr lang="cs-CZ" altLang="cs-CZ" sz="2800" b="1" dirty="0">
                <a:latin typeface="Times New Roman" panose="02020603050405020304" pitchFamily="18" charset="0"/>
              </a:rPr>
              <a:t>K 11/2009:</a:t>
            </a:r>
            <a:r>
              <a:rPr lang="cs-CZ" altLang="cs-CZ" sz="2800" dirty="0">
                <a:latin typeface="Times New Roman" panose="02020603050405020304" pitchFamily="18" charset="0"/>
              </a:rPr>
              <a:t> Je nepřípustné, aby advokát, který obhajuje klienta v jeho trestní věci pro skutek, jímž měl urážet a fyzicky napadnout poškozenou, převzal v téže věci i zastoupení této poškozené. Přitom je nerozhodné, zda se některá ze zúčastněných osob subjektivně cítí či necítí poškozena a že zastoupení poškozené převzal až po skončení zastoupení obviněného. </a:t>
            </a:r>
            <a:r>
              <a:rPr lang="cs-CZ" altLang="cs-CZ" sz="1800" i="1" dirty="0">
                <a:latin typeface="Times New Roman" panose="02020603050405020304" pitchFamily="18" charset="0"/>
              </a:rPr>
              <a:t>(oba konzultace, stížnost do 9. a </a:t>
            </a:r>
            <a:r>
              <a:rPr lang="cs-CZ" altLang="cs-CZ" sz="1800" i="1">
                <a:latin typeface="Times New Roman" panose="02020603050405020304" pitchFamily="18" charset="0"/>
              </a:rPr>
              <a:t>19. </a:t>
            </a:r>
            <a:r>
              <a:rPr lang="cs-CZ" altLang="cs-CZ" sz="1800" i="1" dirty="0">
                <a:latin typeface="Times New Roman" panose="02020603050405020304" pitchFamily="18" charset="0"/>
              </a:rPr>
              <a:t>převzetí, její prohlášení)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ACB3FFE-AE4C-A51B-1F18-AC23D0601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Základní předpisy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F2F88F2-9E69-30CE-92A3-0B7CB028A5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36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3600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Zákon č. 85/1996 Sb. o advokacii v platném znění </a:t>
            </a:r>
            <a:r>
              <a:rPr lang="cs-CZ" altLang="cs-CZ" sz="2800">
                <a:latin typeface="Times New Roman" panose="02020603050405020304" pitchFamily="18" charset="0"/>
              </a:rPr>
              <a:t>    (zejména §§ 16 – 31)</a:t>
            </a:r>
            <a:r>
              <a:rPr lang="cs-CZ" altLang="cs-CZ" sz="3600">
                <a:latin typeface="Times New Roman" panose="02020603050405020304" pitchFamily="18" charset="0"/>
              </a:rPr>
              <a:t> </a:t>
            </a: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	Pravidla profesionální etiky advokátů České republiky (Etický kodex)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(Usnesení představenstva České advokátní komory z 31. října 1996 uveřejněné pod č. 1/1997 Věstníku České advokátní komory v platném znění)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291388AF-6878-9AA2-4E8C-9AA2F84508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716FE6D6-E77B-74EC-DBCF-DDC5170C62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16/2010: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 jestliže advokát poté, co zastupoval budoucího věřitele a budoucího dlužníka v záležitosti téhož úvěru, převezme právní zastoupení věřitele proti dlužníkovi. </a:t>
            </a:r>
            <a:r>
              <a:rPr lang="cs-CZ" altLang="cs-CZ" sz="1800" i="1">
                <a:latin typeface="Times New Roman" panose="02020603050405020304" pitchFamily="18" charset="0"/>
              </a:rPr>
              <a:t>(úvěrová společnost)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</a:t>
            </a: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16/2001:</a:t>
            </a:r>
            <a:r>
              <a:rPr lang="cs-CZ" altLang="cs-CZ" sz="2800">
                <a:latin typeface="Times New Roman" panose="02020603050405020304" pitchFamily="18" charset="0"/>
              </a:rPr>
              <a:t> Je závažným porušením povinnosti advokáta, jestliže převezme obhajobu klienta obviněného z vraždy, ačkoliv zastupuje poškozené   (manželku a syna) v dědickém řízení po zavražděném a v řízení o vypořádání majetku zavražděného vloženého do obchodní společnosti, v níž byli obviněný a zavražděný společníky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FED9B9A8-E265-6FC9-A59C-8AA212E18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88221474-F0A7-7E22-E87A-1894D9F8A1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1/2000:</a:t>
            </a:r>
            <a:r>
              <a:rPr lang="cs-CZ" altLang="cs-CZ" sz="2800">
                <a:latin typeface="Times New Roman" panose="02020603050405020304" pitchFamily="18" charset="0"/>
              </a:rPr>
              <a:t> Je závažným porušením povinnosti advokáta, jestliže neodmítne poskytnutí obhajoby jednateli společnosti, který se s touto společností dostal do rozporu zájmů, přestože v související věci již této společnosti poskytl právní služby.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000" i="1">
                <a:latin typeface="Times New Roman" panose="02020603050405020304" pitchFamily="18" charset="0"/>
              </a:rPr>
              <a:t>(Druhý společník podal trestní oznámení, jehož předmětem byl údajná trestná činnost klienta proti této společnosti)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992364FD-9047-3E83-3BB5-25A52F2231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24D06967-F7F6-05CE-7828-84F7CE24CA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22/2012: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advokát, poté, kdy poskytoval klientovi právní služby ve věci podílového spoluvlastnictví a získal tak informace, proti témuž klientovi převezme zastoupení spoluvlastníka ve věci týkající se téhož majetku.</a:t>
            </a:r>
            <a:r>
              <a:rPr lang="cs-CZ" altLang="cs-CZ" sz="2800"/>
              <a:t> </a:t>
            </a:r>
            <a:r>
              <a:rPr lang="cs-CZ" altLang="cs-CZ" sz="1800" i="1">
                <a:effectLst/>
                <a:latin typeface="Times New Roman" panose="02020603050405020304" pitchFamily="18" charset="0"/>
              </a:rPr>
              <a:t>(1.porady - platba investice x 2. kolaudace, 3. zrušení spoluvlastnictví)</a:t>
            </a:r>
            <a:endParaRPr lang="cs-CZ" altLang="cs-CZ" sz="2800" u="sng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23/1999: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povinen odmítnout poskytnutí právní služby jednomu ze společníků a jednateli společnosti, kterou zastupuje, proti jejímu druhému společníkovi a jednateli.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1800" i="1">
                <a:latin typeface="Times New Roman" panose="02020603050405020304" pitchFamily="18" charset="0"/>
              </a:rPr>
              <a:t>(jedno vyjádření)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6914B15-B86C-E7FA-CD9D-C27BED20E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19 odst. 1 písm. b) zákona o advokacii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ADD615F-3EB6-A3DA-7B7E-63B57286A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/>
              <a:t>	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 b="1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Advokát je </a:t>
            </a:r>
            <a:r>
              <a:rPr lang="cs-CZ" altLang="cs-CZ" sz="2800" b="1" u="sng">
                <a:latin typeface="Times New Roman" panose="02020603050405020304" pitchFamily="18" charset="0"/>
              </a:rPr>
              <a:t>povinen</a:t>
            </a:r>
            <a:r>
              <a:rPr lang="cs-CZ" altLang="cs-CZ" sz="2800" b="1">
                <a:latin typeface="Times New Roman" panose="02020603050405020304" pitchFamily="18" charset="0"/>
              </a:rPr>
              <a:t> poskytnutí právních služeb odmítnout, jestliže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solidFill>
                  <a:schemeClr val="hlink"/>
                </a:solidFill>
                <a:latin typeface="Times New Roman" panose="02020603050405020304" pitchFamily="18" charset="0"/>
              </a:rPr>
              <a:t>	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osobě, jejíž zájmy jsou 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v rozporu se zájmy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toho, kdo o právní služby žádá, poskytl již v téže věci nebo věci související právní služby advokát, s nímž vykonává advokacii 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společně</a:t>
            </a:r>
            <a:endParaRPr lang="cs-CZ" altLang="cs-CZ" sz="28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      nebo v případě zaměstnaného advokáta advokát, který je jeho zaměstnavatelem, anebo advokát, který je zaměstnancem stejného zaměstnavatele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>
            <a:extLst>
              <a:ext uri="{FF2B5EF4-FFF2-40B4-BE49-F238E27FC236}">
                <a16:creationId xmlns:a16="http://schemas.microsoft.com/office/drawing/2014/main" id="{F81CE64E-65A9-59A4-F04A-053C8082E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64661949-1BE6-11C6-82C3-7F91A8104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K 16/2009: </a:t>
            </a:r>
            <a:r>
              <a:rPr lang="cs-CZ" altLang="cs-CZ" sz="2800">
                <a:latin typeface="Times New Roman" panose="02020603050405020304" pitchFamily="18" charset="0"/>
              </a:rPr>
              <a:t>Advokát, vykonávající advokacii ve sdružení, který poskytne právní službu klientovi, </a:t>
            </a:r>
            <a:r>
              <a:rPr lang="cs-CZ" altLang="cs-CZ" sz="2800" u="sng">
                <a:latin typeface="Times New Roman" panose="02020603050405020304" pitchFamily="18" charset="0"/>
              </a:rPr>
              <a:t>ačkoli je mu známo</a:t>
            </a:r>
            <a:r>
              <a:rPr lang="cs-CZ" altLang="cs-CZ" sz="2800">
                <a:latin typeface="Times New Roman" panose="02020603050405020304" pitchFamily="18" charset="0"/>
              </a:rPr>
              <a:t>, že jiný advokát téže advokátní kanceláře poskytl právní službu osobě, jejíž zájmy jsou v rozporu se zájmy toho, kdo o právní službu žádá, se dopouští kárného provinění.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ED6A04F-D26F-6FB9-1B65-07205582E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 dirty="0"/>
              <a:t>§ 19 odst. 1 písm. c) zákona o advokacii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7DCD737-D0D1-4449-F56F-ED6BEA86E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	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	</a:t>
            </a:r>
            <a:r>
              <a:rPr lang="cs-CZ" altLang="cs-CZ" sz="2800" b="1" dirty="0">
                <a:latin typeface="Times New Roman" panose="02020603050405020304" pitchFamily="18" charset="0"/>
              </a:rPr>
              <a:t>Advokát je </a:t>
            </a:r>
            <a:r>
              <a:rPr lang="cs-CZ" altLang="cs-CZ" sz="2800" b="1" u="sng" dirty="0">
                <a:latin typeface="Times New Roman" panose="02020603050405020304" pitchFamily="18" charset="0"/>
              </a:rPr>
              <a:t>povinen</a:t>
            </a:r>
            <a:r>
              <a:rPr lang="cs-CZ" altLang="cs-CZ" sz="2800" b="1" dirty="0">
                <a:latin typeface="Times New Roman" panose="02020603050405020304" pitchFamily="18" charset="0"/>
              </a:rPr>
              <a:t> poskytnutí právních služeb odmítnout, jestliže</a:t>
            </a:r>
          </a:p>
          <a:p>
            <a:pPr marL="609600" indent="-609600" eaLnBrk="1" hangingPunct="1">
              <a:defRPr/>
            </a:pPr>
            <a:endParaRPr lang="cs-CZ" altLang="cs-CZ" sz="2800" b="1" dirty="0">
              <a:latin typeface="Times New Roman" panose="02020603050405020304" pitchFamily="18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	</a:t>
            </a:r>
            <a:r>
              <a:rPr lang="cs-CZ" altLang="cs-CZ" sz="2800" dirty="0">
                <a:solidFill>
                  <a:schemeClr val="folHlink"/>
                </a:solidFill>
                <a:latin typeface="Times New Roman" panose="02020603050405020304" pitchFamily="18" charset="0"/>
              </a:rPr>
              <a:t>by </a:t>
            </a:r>
            <a:r>
              <a:rPr lang="cs-CZ" altLang="cs-CZ" sz="2800" u="sng" dirty="0">
                <a:solidFill>
                  <a:schemeClr val="folHlink"/>
                </a:solidFill>
                <a:latin typeface="Times New Roman" panose="02020603050405020304" pitchFamily="18" charset="0"/>
              </a:rPr>
              <a:t>informace</a:t>
            </a:r>
            <a:r>
              <a:rPr lang="cs-CZ" altLang="cs-CZ" sz="2800" dirty="0">
                <a:solidFill>
                  <a:schemeClr val="folHlink"/>
                </a:solidFill>
                <a:latin typeface="Times New Roman" panose="02020603050405020304" pitchFamily="18" charset="0"/>
              </a:rPr>
              <a:t>, kterou má o jiném klientovi nebo o bývalém klientovi, </a:t>
            </a:r>
            <a:r>
              <a:rPr lang="cs-CZ" altLang="cs-CZ" sz="2800" u="sng" dirty="0">
                <a:solidFill>
                  <a:schemeClr val="folHlink"/>
                </a:solidFill>
                <a:latin typeface="Times New Roman" panose="02020603050405020304" pitchFamily="18" charset="0"/>
              </a:rPr>
              <a:t>mohla</a:t>
            </a:r>
            <a:r>
              <a:rPr lang="cs-CZ" altLang="cs-CZ" sz="28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toho, kdo o poskytnutí právních služeb žádá, neoprávněně zvýhodnit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897F5B-D3D3-3377-583A-ECC71690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Novela zákona o advokacii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AABCD5-D2DC-EE24-97DB-15F724F4F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cs-CZ" sz="2400" b="0" i="0" u="none" strike="noStrike" baseline="0" dirty="0">
                <a:latin typeface="TimesNewRomanPSMT"/>
              </a:rPr>
              <a:t>V § 19 se doplňuje odstavec 3, který zní:</a:t>
            </a:r>
          </a:p>
          <a:p>
            <a:pPr algn="just"/>
            <a:r>
              <a:rPr lang="cs-CZ" sz="2400" b="0" i="0" u="none" strike="noStrike" baseline="0" dirty="0">
                <a:latin typeface="TimesNewRomanPSMT"/>
              </a:rPr>
              <a:t>„(3) V případech podle odstavce 1 písm. a) až c) není advokát povinen poskytnutí právních služeb odmítnout, pokud s tím písemně vysloví souhlas všechny dotčené osoby, advokát dotčeným osobám předem sdělí všechny podstatné okolnosti týkající se dané věci, není-li to v neprospěch slabší strany a nedojde-li k ohrožení práv a oprávněných zájmů dotčených osob nebo ke zhoršení jejich postavení. Souhlas může dotčená osoba kdykoli odvolat. Odvolaný souhlas nelze znovu udělit.“.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98971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8DE5CEA4-EFF2-E873-4D4F-29C3EA9B3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EF8E5F1-09CB-FA2A-C421-308B05955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	</a:t>
            </a:r>
            <a:r>
              <a:rPr lang="cs-CZ" altLang="cs-CZ" sz="2800" b="1" dirty="0">
                <a:latin typeface="Times New Roman" panose="02020603050405020304" pitchFamily="18" charset="0"/>
              </a:rPr>
              <a:t>K 17/2011:</a:t>
            </a:r>
            <a:r>
              <a:rPr lang="cs-CZ" altLang="cs-CZ" sz="2800" dirty="0">
                <a:latin typeface="Times New Roman" panose="02020603050405020304" pitchFamily="18" charset="0"/>
              </a:rPr>
              <a:t> Je kárným proviněním, jestliže advokát poté, kdy poskytoval právní služby klientovi v opatrovnickém řízení týkající se nesvéprávného občana a získal tak informace o jeho duševním stavu a majetkových poměrech, po skončení těchto právních služeb převezme právní zastoupení jiného dědice po zemřelém nesvéprávném občanovi.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  </a:t>
            </a:r>
            <a:r>
              <a:rPr lang="cs-CZ" altLang="cs-CZ" sz="1800" i="1" dirty="0">
                <a:latin typeface="Times New Roman" panose="02020603050405020304" pitchFamily="18" charset="0"/>
              </a:rPr>
              <a:t>(ing. </a:t>
            </a:r>
            <a:r>
              <a:rPr lang="cs-CZ" altLang="cs-CZ" sz="1800" i="1" dirty="0" err="1">
                <a:latin typeface="Times New Roman" panose="02020603050405020304" pitchFamily="18" charset="0"/>
              </a:rPr>
              <a:t>F.F</a:t>
            </a:r>
            <a:r>
              <a:rPr lang="cs-CZ" altLang="cs-CZ" sz="1800" i="1" dirty="0">
                <a:latin typeface="Times New Roman" panose="02020603050405020304" pitchFamily="18" charset="0"/>
              </a:rPr>
              <a:t>., ing. </a:t>
            </a:r>
            <a:r>
              <a:rPr lang="cs-CZ" altLang="cs-CZ" sz="1800" i="1" dirty="0" err="1">
                <a:latin typeface="Times New Roman" panose="02020603050405020304" pitchFamily="18" charset="0"/>
              </a:rPr>
              <a:t>C.F</a:t>
            </a:r>
            <a:r>
              <a:rPr lang="cs-CZ" altLang="cs-CZ" sz="1800" i="1" dirty="0">
                <a:latin typeface="Times New Roman" panose="02020603050405020304" pitchFamily="18" charset="0"/>
              </a:rPr>
              <a:t>. – odvolání </a:t>
            </a:r>
            <a:r>
              <a:rPr lang="cs-CZ" altLang="cs-CZ" sz="1800" i="1" dirty="0" err="1">
                <a:latin typeface="Times New Roman" panose="02020603050405020304" pitchFamily="18" charset="0"/>
              </a:rPr>
              <a:t>PM</a:t>
            </a:r>
            <a:r>
              <a:rPr lang="cs-CZ" altLang="cs-CZ" sz="1800" i="1" dirty="0">
                <a:latin typeface="Times New Roman" panose="02020603050405020304" pitchFamily="18" charset="0"/>
              </a:rPr>
              <a:t> x G. G. 3 závěti)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4C74FC8D-E2B4-5FA2-8D91-C73CD1E1E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A42D0F0D-0451-89C1-ADE1-E0F5676A8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21/2012: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advokát, poté, kdy poskytoval právní služby a získal informace o majetku a obchodních plánech klienta, převezme proti témuž klientovi zastoupení jiného subjektu ve věci smlouvy o dílo a v insolvenčním řízení.</a:t>
            </a:r>
            <a:r>
              <a:rPr lang="cs-CZ" altLang="cs-CZ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19/2013: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poté, kdy zastupoval správkyni konkursní podstaty a v souvislosti s tím získal informace, následně převzal obhajobu úpadce. </a:t>
            </a:r>
            <a:r>
              <a:rPr lang="cs-CZ" altLang="cs-CZ" sz="1800" i="1">
                <a:latin typeface="Times New Roman" panose="02020603050405020304" pitchFamily="18" charset="0"/>
              </a:rPr>
              <a:t>(pro „úpadkové“ trestné činy, výslech SKP)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64D1A9E-BE71-9056-9A9F-083105495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19 odst. 1 písm. d) zákona o advokacii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1D5E5E8-5A05-F233-4350-76509CCA41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Advokát je </a:t>
            </a:r>
            <a:r>
              <a:rPr lang="cs-CZ" altLang="cs-CZ" sz="2800" b="1" u="sng">
                <a:latin typeface="Times New Roman" panose="02020603050405020304" pitchFamily="18" charset="0"/>
              </a:rPr>
              <a:t>povinen</a:t>
            </a:r>
            <a:r>
              <a:rPr lang="cs-CZ" altLang="cs-CZ" sz="2800" b="1">
                <a:latin typeface="Times New Roman" panose="02020603050405020304" pitchFamily="18" charset="0"/>
              </a:rPr>
              <a:t> poskytnutí právních služeb odmítnout, jestliže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projednání věci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se zúčastnil advokát, případně osoba advokátovi blízká</a:t>
            </a:r>
            <a:r>
              <a:rPr lang="cs-CZ" altLang="cs-CZ" sz="24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364C3598-A7C0-0D6E-7828-A3EE98FB0D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Osobní působnost Etického kodexu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C2306A27-EC70-C09C-23B5-A21F6D32A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Pravidly profesionální etiky jsou vázáni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-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všichni advokáti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-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hostující evropští advokáti </a:t>
            </a:r>
            <a:r>
              <a:rPr lang="cs-CZ" altLang="cs-CZ" sz="2800">
                <a:latin typeface="Times New Roman" panose="02020603050405020304" pitchFamily="18" charset="0"/>
              </a:rPr>
              <a:t>a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usazení evropští </a:t>
            </a: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advokáti při poskytování právních služeb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na území České republiky.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advokátní koncipienty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platí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přiměřeně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</a:rPr>
              <a:t>     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 ustanovení </a:t>
            </a:r>
            <a:r>
              <a:rPr lang="cs-CZ" altLang="cs-CZ" sz="2800">
                <a:latin typeface="Times New Roman" panose="02020603050405020304" pitchFamily="18" charset="0"/>
              </a:rPr>
              <a:t>Etického kodexu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která se jich mohou týkat.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AFC4A154-D5FE-4185-8215-7262014B0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6220C380-5CDA-291C-5348-13C49A19C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17/2010: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 jestliže advokát převezme právní zastoupení oprávněného, ačkoliv je mu známo, že soudkyní, která nařídila exekuci na majetek povinného, byla advokátova manželka.</a:t>
            </a:r>
            <a:r>
              <a:rPr lang="cs-CZ" altLang="cs-CZ"/>
              <a:t>    </a:t>
            </a:r>
            <a:r>
              <a:rPr lang="cs-CZ" altLang="cs-CZ" sz="1800" i="1">
                <a:latin typeface="Times New Roman" panose="02020603050405020304" pitchFamily="18" charset="0"/>
              </a:rPr>
              <a:t>(možný dojem stěžovatele - povinného o propojení)</a:t>
            </a:r>
            <a:r>
              <a:rPr lang="cs-CZ" altLang="cs-CZ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16/2013: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převezme zastupování klienta přesto, že dříve jako soudce rozhodoval ve věci, ve které klient i protistrana byli účastníky. </a:t>
            </a:r>
            <a:r>
              <a:rPr lang="cs-CZ" altLang="cs-CZ" sz="1800" i="1">
                <a:latin typeface="Times New Roman" panose="02020603050405020304" pitchFamily="18" charset="0"/>
              </a:rPr>
              <a:t>(dlouhodobé spory)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33C85F0-AAB9-00F6-C2EB-B74E80346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19 odst. 1 písm. e) zákona o advokacii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497209-049F-BD18-8D16-488878D75D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	</a:t>
            </a:r>
            <a:r>
              <a:rPr lang="cs-CZ" altLang="cs-CZ" sz="2800" b="1">
                <a:latin typeface="Times New Roman" panose="02020603050405020304" pitchFamily="18" charset="0"/>
              </a:rPr>
              <a:t>Advokát je </a:t>
            </a:r>
            <a:r>
              <a:rPr lang="cs-CZ" altLang="cs-CZ" sz="2800" b="1" u="sng">
                <a:latin typeface="Times New Roman" panose="02020603050405020304" pitchFamily="18" charset="0"/>
              </a:rPr>
              <a:t>povinen</a:t>
            </a:r>
            <a:r>
              <a:rPr lang="cs-CZ" altLang="cs-CZ" sz="2800" b="1">
                <a:latin typeface="Times New Roman" panose="02020603050405020304" pitchFamily="18" charset="0"/>
              </a:rPr>
              <a:t> poskytnutí právních služeb odmítnout, jestliže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zájmy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toho, kdo o poskytnutí právních služeb žádá, </a:t>
            </a:r>
            <a:r>
              <a:rPr lang="cs-CZ" altLang="cs-CZ" sz="2800" u="sng">
                <a:solidFill>
                  <a:schemeClr val="folHlink"/>
                </a:solidFill>
                <a:latin typeface="Times New Roman" panose="02020603050405020304" pitchFamily="18" charset="0"/>
              </a:rPr>
              <a:t>jsou v rozporu</a:t>
            </a:r>
            <a:r>
              <a:rPr lang="cs-CZ" altLang="cs-CZ" sz="2800">
                <a:solidFill>
                  <a:schemeClr val="folHlink"/>
                </a:solidFill>
                <a:latin typeface="Times New Roman" panose="02020603050405020304" pitchFamily="18" charset="0"/>
              </a:rPr>
              <a:t> se zájmy advokáta nebo osoby advokátovi blízké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5BAC2A2-95FD-06A1-54D3-1654F877B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20 odst. 1 zákona o advokacii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AC29E05-A723-150A-F8A2-E4BDA64E2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>
                <a:effectLst/>
                <a:latin typeface="Times New Roman" panose="02020603050405020304" pitchFamily="18" charset="0"/>
              </a:rPr>
              <a:t>    </a:t>
            </a:r>
            <a:r>
              <a:rPr lang="cs-CZ" altLang="cs-CZ" sz="28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Advokát je </a:t>
            </a:r>
            <a:r>
              <a:rPr lang="cs-CZ" altLang="cs-CZ" sz="2800" b="1" u="sng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povinen</a:t>
            </a:r>
            <a:r>
              <a:rPr lang="cs-CZ" altLang="cs-CZ" sz="2800" b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smlouvu o poskytování právních služeb vypovědět,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2800">
              <a:effectLst/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effectLst/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effectLst/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popřípadě požádat o zrušení ustanovení nebo požádat Komoru o určení jiného advokáta, </a:t>
            </a:r>
            <a:endParaRPr lang="cs-CZ" altLang="cs-CZ" sz="2800">
              <a:effectLst/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effectLst/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effectLst/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zjistí-li </a:t>
            </a:r>
            <a:r>
              <a:rPr lang="cs-CZ" altLang="cs-CZ" sz="2800" u="sng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dodatečně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skutečnosti uvedené v § 19.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911387D9-3FA8-058A-DE97-4C29ED3B8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7 odst. 3 Etického kodexu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B23D22D-4609-3E64-0CAB-D3AB7A26D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odmítne poskytnout právní službu v téže věci více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osobám také tehdy, jestliže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zjevně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hrozí, že v průběhu vyřizování věci vznikne rozpor v jejich zájmech.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F1F233A2-9660-F77B-E81C-2633007C58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2800" b="1">
                <a:solidFill>
                  <a:schemeClr val="tx1"/>
                </a:solidFill>
                <a:latin typeface="Times New Roman" panose="02020603050405020304" pitchFamily="18" charset="0"/>
              </a:rPr>
              <a:t>Usnesení I.ÚS 1283/13 z 26. 8. 2014</a:t>
            </a: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30C11801-8EA5-2503-5C08-DCCE852665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  </a:t>
            </a:r>
            <a:r>
              <a:rPr lang="cs-CZ" altLang="cs-CZ" sz="2800">
                <a:latin typeface="Times New Roman" panose="02020603050405020304" pitchFamily="18" charset="0"/>
              </a:rPr>
              <a:t>Vznikne-li mezi spoluobviněnými zastoupenými stejným advokátem konflikt zájmů a advokát z toho titulu vypoví plnou moc jednomu z nich a ostatní dále zastupuje, je třeba zvažovat proti sobě stojící právo a právo na spravedlivý proces toho spoluobviněného, jemuž advokát pro konflikt zájmů vypověděl plnou moc. Tento konflikt bývá zpravidla třeba řešit pomocí institutu vyloučení obhájce </a:t>
            </a:r>
            <a:r>
              <a:rPr lang="cs-CZ" altLang="cs-CZ" sz="2800" u="sng">
                <a:latin typeface="Times New Roman" panose="02020603050405020304" pitchFamily="18" charset="0"/>
              </a:rPr>
              <a:t>všem</a:t>
            </a:r>
            <a:r>
              <a:rPr lang="cs-CZ" altLang="cs-CZ" sz="2800">
                <a:latin typeface="Times New Roman" panose="02020603050405020304" pitchFamily="18" charset="0"/>
              </a:rPr>
              <a:t> spoluobviněným, ledaže tento obhájce </a:t>
            </a:r>
            <a:r>
              <a:rPr lang="cs-CZ" altLang="cs-CZ" sz="2800" u="sng">
                <a:latin typeface="Times New Roman" panose="02020603050405020304" pitchFamily="18" charset="0"/>
              </a:rPr>
              <a:t>ani teoreticky</a:t>
            </a:r>
            <a:r>
              <a:rPr lang="cs-CZ" altLang="cs-CZ" sz="2800">
                <a:latin typeface="Times New Roman" panose="02020603050405020304" pitchFamily="18" charset="0"/>
              </a:rPr>
              <a:t> žádnými informacemi, které by mohly být použity proti spoluobviněnému, nemohl disponovat. …. Advokáti by měli být opatrní při přebírání společné obhajoby, aby své klienty tomuto konfliktu nevystavili.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79457368-C585-50AD-A232-E9E8135E6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6F5B2135-573D-8139-9AE0-69DD4792B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6/2004: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 zavrženíhodné a v příkrém rozporu se základními principy výkonu advokacie, jestliže advokát sám přes vysoce pravděpodobnou kolizi zájmů nabídne klientovi zastoupení a následně pak jedná proti jeho zájmům, k jeho škodě a k prospěchu druhého na téže věci zúčastněného klienta.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(neopomenutelná dědička x družka dědička ze závěti) – porušení § 19/1 a)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8752C063-0BE6-9783-A7BF-B5276B028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2 Etického kodexu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6A3B9AB-FB19-ED7C-B64C-E7591719A5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odmítne právní službu i v případě, kdy by jejím poskytnutím byly ohroženy zájmy osoby, které právní služby již poskytuje, a to například i</a:t>
            </a:r>
            <a:r>
              <a:rPr lang="cs-CZ" altLang="cs-CZ" sz="2800">
                <a:latin typeface="Times New Roman" panose="02020603050405020304" pitchFamily="18" charset="0"/>
              </a:rPr>
              <a:t>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 důsledku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pracovního přetížení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advokáta.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AB3E5DE3-220E-6EB6-6800-0FBC4D9B8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3 Etického kodexu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58E15A3-2FA7-2EA4-F214-392743CFA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Ve věci, v níž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nemá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dostatek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zkušeností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nebo speciálních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znalostí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odmítne advokát poskytnutí právní služby,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ledaže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žadatel po vysvětlení souhlasí, aby právní služba byla poskytnuta; v takovém případě advokát zpravidla postupuje ve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spolupráci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 jiným advokátem nebo s jiným odborníkem.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To se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nevztahuje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na věci, v nichž byl 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ustanoven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soudem nebo určen Komorou.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AC554145-138F-4B88-01F1-EF8723CB2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4 Etického kodexu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ADC09FA-0064-E2FC-710C-EE5D58F6F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odmítne poskytnutí právní služby i tehdy, brání-li mu v jejím řádném poskytnutí jeho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zdravotní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či psychický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stav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800">
              <a:latin typeface="Times New Roman" panose="02020603050405020304" pitchFamily="18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>
            <a:extLst>
              <a:ext uri="{FF2B5EF4-FFF2-40B4-BE49-F238E27FC236}">
                <a16:creationId xmlns:a16="http://schemas.microsoft.com/office/drawing/2014/main" id="{D7888A52-16D5-6EF2-EA78-4345F3554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5 Etického kodexu</a:t>
            </a:r>
          </a:p>
        </p:txBody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35231FD1-FEF4-827C-11ED-11EC8ADD69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Vykonávají-li advokáti advokacii ve sdružení, ve společnosti nebo v zahraniční společnosti, žádný z nich nepřevezme </a:t>
            </a:r>
            <a:r>
              <a:rPr lang="cs-CZ" altLang="cs-CZ" sz="2800" u="sng">
                <a:latin typeface="Times New Roman" panose="02020603050405020304" pitchFamily="18" charset="0"/>
              </a:rPr>
              <a:t>vědomě</a:t>
            </a:r>
            <a:r>
              <a:rPr lang="cs-CZ" altLang="cs-CZ" sz="2800">
                <a:latin typeface="Times New Roman" panose="02020603050405020304" pitchFamily="18" charset="0"/>
              </a:rPr>
              <a:t> zastoupení klienta, jestliže by kterýkoli z advokátů musel právní službu takovému klientovi odmítnout, pokud by advokacii vykonával samostatně.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E88ADAE8-15FB-5886-B66F-970FB9A9B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3 odst. 1 zákona o advokacii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D34C3E79-5133-DE7D-A3E0-3888012251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>
                <a:latin typeface="Times New Roman" panose="02020603050405020304" pitchFamily="18" charset="0"/>
              </a:rPr>
              <a:t>Advokát je při poskytování právních služeb </a:t>
            </a:r>
            <a:r>
              <a:rPr lang="cs-CZ" altLang="cs-CZ" sz="2800" u="sng">
                <a:latin typeface="Times New Roman" panose="02020603050405020304" pitchFamily="18" charset="0"/>
              </a:rPr>
              <a:t>nezávislý</a:t>
            </a:r>
            <a:r>
              <a:rPr lang="cs-CZ" altLang="cs-CZ" sz="2800">
                <a:latin typeface="Times New Roman" panose="02020603050405020304" pitchFamily="18" charset="0"/>
              </a:rPr>
              <a:t>;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je vázán právními předpisy </a:t>
            </a:r>
            <a:r>
              <a:rPr lang="cs-CZ" altLang="cs-CZ" sz="2800" u="sng">
                <a:latin typeface="Times New Roman" panose="02020603050405020304" pitchFamily="18" charset="0"/>
              </a:rPr>
              <a:t>a v jejich mezích</a:t>
            </a:r>
            <a:r>
              <a:rPr lang="cs-CZ" altLang="cs-CZ" sz="2800">
                <a:latin typeface="Times New Roman" panose="02020603050405020304" pitchFamily="18" charset="0"/>
              </a:rPr>
              <a:t> příkazy klienta.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 i="1">
                <a:latin typeface="Times New Roman" panose="02020603050405020304" pitchFamily="18" charset="0"/>
              </a:rPr>
              <a:t>(Nejde o nezávislost bezbřehou - limity tvoří klient a předpisy)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A2F0B31-C367-2F89-092E-B73D57C7F4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20 odst. 2, 3 zákona o advokacii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D7BCEBD-39BC-8F8D-B36D-CB692D5B3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>
                <a:latin typeface="Times New Roman" panose="02020603050405020304" pitchFamily="18" charset="0"/>
              </a:rPr>
              <a:t>    </a:t>
            </a:r>
            <a:r>
              <a:rPr lang="cs-CZ" altLang="cs-CZ" sz="2800" b="1">
                <a:latin typeface="Times New Roman" panose="02020603050405020304" pitchFamily="18" charset="0"/>
              </a:rPr>
              <a:t>Kdy je a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dvokát je </a:t>
            </a:r>
            <a:r>
              <a:rPr lang="cs-CZ" altLang="cs-CZ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oprávněn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smlouvu </a:t>
            </a:r>
            <a:r>
              <a:rPr lang="cs-CZ" altLang="cs-CZ" sz="2800" b="1">
                <a:latin typeface="Times New Roman" panose="02020603050405020304" pitchFamily="18" charset="0"/>
              </a:rPr>
              <a:t>                        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o poskytování právních</a:t>
            </a:r>
            <a:r>
              <a:rPr lang="cs-CZ" altLang="cs-CZ" sz="2800" b="1">
                <a:latin typeface="Times New Roman" panose="02020603050405020304" pitchFamily="18" charset="0"/>
              </a:rPr>
              <a:t> 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služeb vypovědět, </a:t>
            </a: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popřípadě požádat o zrušení ustanovení nebo požádat Komoru o určení jiného advokáta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endParaRPr lang="cs-CZ" altLang="cs-CZ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10CF2ED4-0BED-E7C6-F14F-8DFD6BCFF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FD2357B9-36FB-6496-2F8D-96ACD4287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2/1998:</a:t>
            </a:r>
            <a:r>
              <a:rPr lang="cs-CZ" altLang="cs-CZ" sz="2800">
                <a:latin typeface="Times New Roman" panose="02020603050405020304" pitchFamily="18" charset="0"/>
              </a:rPr>
              <a:t> Vypovězení plné moci advokátem bez splnění zákonných důvodů je porušením povinnosti advokáta stanovené v § 20 odst. 1, 2 a 3 zákona        č. 85/1996 Sb., o advokacii. </a:t>
            </a:r>
            <a:r>
              <a:rPr lang="cs-CZ" altLang="cs-CZ" sz="1800" i="1">
                <a:latin typeface="Times New Roman" panose="02020603050405020304" pitchFamily="18" charset="0"/>
              </a:rPr>
              <a:t>(nesouhlas se změnou SOPS)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15/2007: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Advokát, který bez ukončení smlouvy o poskytování právních služeb odmítne klientovi nadále tyto služby poskytovat s tím, že k tomu není povinen. se dopouští závažného porušení svých zákonných povinností a tedy i kárného provinění. </a:t>
            </a:r>
            <a:r>
              <a:rPr lang="cs-CZ" altLang="cs-CZ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(předžal. dopis bez PM)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>
            <a:extLst>
              <a:ext uri="{FF2B5EF4-FFF2-40B4-BE49-F238E27FC236}">
                <a16:creationId xmlns:a16="http://schemas.microsoft.com/office/drawing/2014/main" id="{2B2D2618-9387-A544-E133-0951E60604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A11567DE-313A-592C-6B09-A47918B87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Rozsudek NSS 3 Ads 107/2010 z 25. srpna 2010: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Advokát soudem ustanovený zástupcem žalobce pro žalobní řízení není oprávněn ukončit toto zastupování výpovědí; může pouze soud požádat, aby jeho ustanovení zástupcem zrušil.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23601AE1-0ADC-F77F-2402-BDB18D457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Krajský soud v Hradci Králové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B1777F2-6BC1-DACB-2701-393E19D91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>
                <a:effectLst/>
                <a:latin typeface="Times New Roman" panose="02020603050405020304" pitchFamily="18" charset="0"/>
              </a:rPr>
              <a:t>   25 Co 69/2001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>
                <a:effectLst/>
                <a:latin typeface="Times New Roman" panose="02020603050405020304" pitchFamily="18" charset="0"/>
              </a:rPr>
              <a:t>    Důvod pro zproštění zastupování advokátem, ustanoveným soudem k ochraně zájmů účastníka řízení, nemůže spočívat v rozdílném pohledu advokáta a jeho klienta na úspěšnost ve věci.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>
              <a:effectLst/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>
                <a:effectLst/>
                <a:latin typeface="Times New Roman" panose="02020603050405020304" pitchFamily="18" charset="0"/>
              </a:rPr>
              <a:t>   25 Co 318/2000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>
                <a:effectLst/>
                <a:latin typeface="Times New Roman" panose="02020603050405020304" pitchFamily="18" charset="0"/>
              </a:rPr>
              <a:t>    Důvodem pro odmítnutí poskytnutí právních služeb advokátem ustanoveným podle § 30 odst. 2 OSŘ není jím tvrzené pracovní zaneprázdnění.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96DFC1C9-E8A0-2002-108A-3DFC826A2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54C57A03-14E7-C0B7-7386-69F0C2359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Rozsudek NSS 5 As 34/2003 - z 31. května 2004:</a:t>
            </a:r>
            <a:r>
              <a:rPr lang="cs-CZ" altLang="cs-CZ" sz="2800">
                <a:latin typeface="Times New Roman" panose="02020603050405020304" pitchFamily="18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Jde o závažné porušení povinnosti advokáta, jestliže z důvodu, který znal již dříve, vypoví klientovi plnou moc až krátce před hlavním líčením.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1800" i="1">
                <a:latin typeface="Times New Roman" panose="02020603050405020304" pitchFamily="18" charset="0"/>
              </a:rPr>
              <a:t>(když nezaplatí do 30. 5  - HL 11. 6.)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5F92C36-C37C-97F3-4FD5-3C1B74215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Oprávnění advokáta </a:t>
            </a:r>
            <a:br>
              <a:rPr lang="cs-CZ" altLang="cs-CZ" sz="3200"/>
            </a:br>
            <a:r>
              <a:rPr lang="cs-CZ" altLang="cs-CZ" sz="3200"/>
              <a:t>vypovědět smlouvu s klientem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B79B73E-8592-4959-6226-D21558AB7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narušení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nezbytné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důvěry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mezi </a:t>
            </a:r>
            <a:r>
              <a:rPr lang="cs-CZ" altLang="cs-CZ" sz="2800">
                <a:latin typeface="Times New Roman" panose="02020603050405020304" pitchFamily="18" charset="0"/>
              </a:rPr>
              <a:t>advokátem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 klientem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D0A7F5D-4000-8749-B9D9-1B9A9FC223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Oprávnění advokáta </a:t>
            </a:r>
            <a:br>
              <a:rPr lang="cs-CZ" altLang="cs-CZ" sz="3200"/>
            </a:br>
            <a:r>
              <a:rPr lang="cs-CZ" altLang="cs-CZ" sz="3200"/>
              <a:t>vypovědět smlouvu s klientem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D468C56-31C2-45F8-8FC2-6054739E9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klient neposkytuje </a:t>
            </a:r>
            <a:r>
              <a:rPr lang="cs-CZ" altLang="cs-CZ" sz="2800">
                <a:latin typeface="Times New Roman" panose="02020603050405020304" pitchFamily="18" charset="0"/>
              </a:rPr>
              <a:t>advokátovi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potřebnou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součinnost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 b="1">
                <a:latin typeface="Times New Roman" panose="02020603050405020304" pitchFamily="18" charset="0"/>
              </a:rPr>
              <a:t>K 20/1999: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oprávněn vypovědět klientovi plnou moc, jestliže mu klient neposkytne dostatečné podklady pro uplatnění právních nároků.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B8C1D82-9889-F055-4402-6AB39E94E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Oprávnění advokáta </a:t>
            </a:r>
            <a:br>
              <a:rPr lang="cs-CZ" altLang="cs-CZ" sz="3200"/>
            </a:br>
            <a:r>
              <a:rPr lang="cs-CZ" altLang="cs-CZ" sz="3200"/>
              <a:t>vypovědět smlouvu s klientem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11FA60A-EA36-6D90-26FB-7D08C6D5D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klient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přes poučení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advokátem o tom,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že jeho pokyny jsou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 rozporu s právním nebo stavovským předpisem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trvá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na tom, aby advokát přesto postupoval podle těchto pokynů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F2227D1B-97A2-987C-257C-CF0EC09F21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00B5B72A-7424-7E4B-2C04-CAF857085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K 2/</a:t>
            </a:r>
            <a:r>
              <a:rPr lang="cs-CZ" altLang="cs-CZ" sz="2800" b="1">
                <a:latin typeface="Times New Roman" panose="02020603050405020304" pitchFamily="18" charset="0"/>
              </a:rPr>
              <a:t>19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cs-CZ" altLang="cs-CZ" sz="2800" b="1">
                <a:latin typeface="Times New Roman" panose="02020603050405020304" pitchFamily="18" charset="0"/>
              </a:rPr>
              <a:t>9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Sdělí-li advokát soudu, že klientovi vypovídá plnou moc proto, že ten jej nabádal k úkonům, které jsou v rozporu s posláním a úkoly advokacie, porušuje zásadu mlčenlivosti a zásadu etiky povolání a dopouští se tak kárného provinění.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cs-CZ" altLang="cs-CZ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(nechutné jednání a chování klienta …)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>
            <a:extLst>
              <a:ext uri="{FF2B5EF4-FFF2-40B4-BE49-F238E27FC236}">
                <a16:creationId xmlns:a16="http://schemas.microsoft.com/office/drawing/2014/main" id="{65109E8B-2942-E64B-C824-F51BDC91F3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27C7F904-C2E0-0574-1DEF-A54140AB2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effectLst/>
                <a:latin typeface="Times New Roman" panose="02020603050405020304" pitchFamily="18" charset="0"/>
              </a:rPr>
              <a:t>K 3/2008:</a:t>
            </a:r>
            <a:r>
              <a:rPr lang="cs-CZ" altLang="cs-CZ">
                <a:effectLst/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Pokud advokát k přípisu, kterým soudu oznamuje ukončení svého zastupování klient</a:t>
            </a:r>
            <a:r>
              <a:rPr lang="cs-CZ" altLang="cs-CZ" sz="2800">
                <a:effectLst/>
                <a:latin typeface="Times New Roman" panose="02020603050405020304" pitchFamily="18" charset="0"/>
              </a:rPr>
              <a:t>ky</a:t>
            </a:r>
            <a:r>
              <a:rPr lang="cs-CZ" altLang="cs-CZ" sz="2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přiloží i dopis adresovaný klientce, ve kterém cituje údajné výroky, které mu jeho klientka sdělila na adresu soudce, závažným způsobem porušuje povinnost mlčenlivosti a dopouští se kárného provinění.</a:t>
            </a:r>
            <a:r>
              <a:rPr lang="cs-CZ" altLang="cs-CZ" sz="2800">
                <a:effectLst/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22DDBFB3-ADFF-1A99-720C-B3CFE551E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cs-CZ" altLang="cs-CZ" sz="3200"/>
            </a:br>
            <a:br>
              <a:rPr lang="cs-CZ" altLang="cs-CZ" sz="3200"/>
            </a:br>
            <a:r>
              <a:rPr lang="cs-CZ" altLang="cs-CZ" sz="3200"/>
              <a:t>§ 3 odst. 2 zákona o advokacii</a:t>
            </a:r>
            <a:br>
              <a:rPr lang="cs-CZ" altLang="cs-CZ" sz="3200"/>
            </a:br>
            <a:br>
              <a:rPr lang="cs-CZ" altLang="cs-CZ" sz="3200"/>
            </a:br>
            <a:endParaRPr lang="cs-CZ" altLang="cs-CZ" sz="3200"/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89C9370C-C146-B1D5-98F2-CE2C299DC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</a:t>
            </a:r>
            <a:r>
              <a:rPr lang="cs-CZ" altLang="cs-CZ" sz="2800">
                <a:latin typeface="Times New Roman" panose="02020603050405020304" pitchFamily="18" charset="0"/>
              </a:rPr>
              <a:t>Advokáti poskytují právní služby </a:t>
            </a:r>
            <a:r>
              <a:rPr lang="cs-CZ" altLang="cs-CZ" sz="2800" u="sng">
                <a:latin typeface="Times New Roman" panose="02020603050405020304" pitchFamily="18" charset="0"/>
              </a:rPr>
              <a:t>ve všech</a:t>
            </a:r>
            <a:r>
              <a:rPr lang="cs-CZ" altLang="cs-CZ" sz="2800">
                <a:latin typeface="Times New Roman" panose="02020603050405020304" pitchFamily="18" charset="0"/>
              </a:rPr>
              <a:t> věcech.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79B4E94-60E3-78B8-44BC-353BD37E1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Oprávnění advokáta </a:t>
            </a:r>
            <a:br>
              <a:rPr lang="cs-CZ" altLang="cs-CZ" sz="3200"/>
            </a:br>
            <a:r>
              <a:rPr lang="cs-CZ" altLang="cs-CZ" sz="3200"/>
              <a:t>vypovědět smlouvu s klientem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020E17C-6695-E052-0139-7275C777D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klient nesložil přiměřenou zálohu na odměnu za poskytnutí právních služeb,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ačkoliv byl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o to </a:t>
            </a:r>
            <a:r>
              <a:rPr lang="cs-CZ" altLang="cs-CZ" sz="2800">
                <a:latin typeface="Times New Roman" panose="02020603050405020304" pitchFamily="18" charset="0"/>
              </a:rPr>
              <a:t>a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dvokátem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požádán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id="{F56A1C6A-EAAF-0CC4-E9F4-050575DAB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905E984D-78A9-C196-E143-F9B65F8E4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15/2008:</a:t>
            </a:r>
            <a:r>
              <a:rPr lang="cs-CZ" altLang="cs-CZ" sz="2800">
                <a:latin typeface="Times New Roman" panose="02020603050405020304" pitchFamily="18" charset="0"/>
              </a:rPr>
              <a:t> Skutečnost, že klient nesloží zálohu na odměnu za poskytnutí právních služeb, neopravňuje advokáta k tomu, aby se nedostavil k soudnímu jednání.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i="1">
                <a:latin typeface="Times New Roman" panose="02020603050405020304" pitchFamily="18" charset="0"/>
              </a:rPr>
              <a:t>    (nutno odlišit od možnosti vypovědět SOPS dle § 20 odst. 3)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6D161629-ECAE-7848-EB6A-312FC809B7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10 odst. 7 Etického kodexu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727CA23-708F-4CB5-DEB4-4131E34EF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Při posuzování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přiměřenosti zálohy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se přihlíží vedle střízlivého odhadu celkové odměny též</a:t>
            </a:r>
            <a:r>
              <a:rPr lang="cs-CZ" altLang="cs-CZ" sz="2800">
                <a:latin typeface="Times New Roman" panose="02020603050405020304" pitchFamily="18" charset="0"/>
              </a:rPr>
              <a:t>                  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 očekávaným hotovým výdajům.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EDB30A7-98C1-7773-65CF-45845D576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20 odst. 4 zákona o advokacii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0DCC3FA-C424-2022-172D-E347F1082B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/>
              <a:t>  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Klient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je oprávn</a:t>
            </a:r>
            <a:r>
              <a:rPr lang="cs-CZ" altLang="cs-CZ" sz="2800">
                <a:latin typeface="Times New Roman" panose="02020603050405020304" pitchFamily="18" charset="0"/>
              </a:rPr>
              <a:t>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n smlouvu o poskytování právních slu</a:t>
            </a:r>
            <a:r>
              <a:rPr lang="cs-CZ" altLang="cs-CZ" sz="2800">
                <a:latin typeface="Times New Roman" panose="02020603050405020304" pitchFamily="18" charset="0"/>
              </a:rPr>
              <a:t>ž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eb</a:t>
            </a: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vypov</a:t>
            </a:r>
            <a:r>
              <a:rPr lang="cs-CZ" altLang="cs-CZ" sz="2800">
                <a:latin typeface="Times New Roman" panose="02020603050405020304" pitchFamily="18" charset="0"/>
              </a:rPr>
              <a:t>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2800">
                <a:latin typeface="Times New Roman" panose="02020603050405020304" pitchFamily="18" charset="0"/>
              </a:rPr>
              <a:t>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kdykoliv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a to</a:t>
            </a:r>
            <a:r>
              <a:rPr lang="cs-CZ" altLang="cs-CZ" sz="2800">
                <a:latin typeface="Times New Roman" panose="02020603050405020304" pitchFamily="18" charset="0"/>
              </a:rPr>
              <a:t> 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bez udání d</a:t>
            </a:r>
            <a:r>
              <a:rPr lang="cs-CZ" altLang="cs-CZ" sz="2800">
                <a:latin typeface="Times New Roman" panose="02020603050405020304" pitchFamily="18" charset="0"/>
              </a:rPr>
              <a:t>ů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vodu.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420CE58-12CD-1CE2-1D9F-FF3FF4029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Povinnosti advokáta po zániku smlouvy</a:t>
            </a:r>
            <a:br>
              <a:rPr lang="cs-CZ" altLang="cs-CZ" sz="3200"/>
            </a:br>
            <a:r>
              <a:rPr lang="cs-CZ" altLang="cs-CZ" sz="2400"/>
              <a:t>(§ 20 odst. 6 zákona o advokacii)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849A9E8-9B4A-C8E0-68E1-6BF93C849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Nedohodne-li se advokát s klientem jinak nebo neučiní-li klient jiné opatření, je advokát povinen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 dobu 15 dnů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ode dne, kdy smlouva o poskytování  právních  služeb zanikla, činit veškeré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neodkladné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úkony tak, aby klient neutrpěl na svých právech nebo oprávněných zájmech újmu.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To neplatí, pokud klient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advokátovi sdělí, že na splnění této povinnosti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netrvá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DC59DF7E-4A60-CEBF-D106-FCDDC133B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1 Etického kodexu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880980E-5313-7961-8ECF-1432617E2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 případech, kdy je advokát povinen nebo oprávněn právní služby odmítnout a hodlá tak učinit, provede vždy přiměřená opatření k odvrácení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závažné újmy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která žadateli o právní službu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bezprostředně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hrozí.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3600">
                <a:latin typeface="Times New Roman" panose="02020603050405020304" pitchFamily="18" charset="0"/>
              </a:rPr>
              <a:t>   </a:t>
            </a:r>
            <a:r>
              <a:rPr lang="cs-CZ" altLang="cs-CZ"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>
            <a:extLst>
              <a:ext uri="{FF2B5EF4-FFF2-40B4-BE49-F238E27FC236}">
                <a16:creationId xmlns:a16="http://schemas.microsoft.com/office/drawing/2014/main" id="{DFAEA313-C61C-D9A1-1DC6-362DCD0E7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/>
              <a:t>Pojištění odpovědnosti</a:t>
            </a:r>
            <a:br>
              <a:rPr lang="cs-CZ" altLang="cs-CZ" sz="4000"/>
            </a:br>
            <a:r>
              <a:rPr lang="cs-CZ" altLang="cs-CZ" sz="2800"/>
              <a:t>(§ 24a, § 24b zákona o advokacii)</a:t>
            </a:r>
          </a:p>
        </p:txBody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3C76C656-3CAF-D8CB-4605-CD3E5D90A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</a:rPr>
              <a:t>Advokát, musí být pojištěn pro případ odpovědnosti za škodu, kterou mu způsobil v souvislosti s výkonem advokacie.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	Totéž platí pro obdobně advokátní společnosti.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>
            <a:extLst>
              <a:ext uri="{FF2B5EF4-FFF2-40B4-BE49-F238E27FC236}">
                <a16:creationId xmlns:a16="http://schemas.microsoft.com/office/drawing/2014/main" id="{51B0F780-B7AF-A187-DE00-CAB8FDAF25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9 odst. 3</a:t>
            </a:r>
            <a:br>
              <a:rPr lang="cs-CZ" altLang="cs-CZ" sz="3200"/>
            </a:br>
            <a:r>
              <a:rPr lang="cs-CZ" altLang="cs-CZ" sz="2400"/>
              <a:t>zvýšení rozsahu pojištění odpovědnosti</a:t>
            </a:r>
          </a:p>
        </p:txBody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3623E1FB-E2C4-2A7C-B4AD-B48E674E4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Zvětší-li se v průběhu poskytování právní služby podstatně rozsah možné odpovědnosti advokáta za škodu, je povinen rozsah svého pojištění pro případ odpovědnosti za škodu přiměřeně rozšířit, případně od smlouvy s klientem, jehož se to týká, odstoupit.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5C54D36-C0B4-E919-5C43-8A5E1E86F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Advokátní spis</a:t>
            </a:r>
            <a:br>
              <a:rPr lang="cs-CZ" altLang="cs-CZ" sz="4000"/>
            </a:br>
            <a:r>
              <a:rPr lang="cs-CZ" altLang="cs-CZ" sz="3200"/>
              <a:t> </a:t>
            </a:r>
            <a:r>
              <a:rPr lang="cs-CZ" altLang="cs-CZ" sz="2400"/>
              <a:t>(§ 25 zákona o advokacii)</a:t>
            </a:r>
            <a:r>
              <a:rPr lang="cs-CZ" altLang="cs-CZ" sz="3200"/>
              <a:t> 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923AFE5-810D-6865-B929-E8DAA5D26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O poskytování právních služeb je 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povinen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vést přiměřenou dokumentaci.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D2A7179-5D32-AE64-7384-5B02EAAC3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Substituce</a:t>
            </a:r>
            <a:br>
              <a:rPr lang="cs-CZ" altLang="cs-CZ"/>
            </a:br>
            <a:r>
              <a:rPr lang="cs-CZ" altLang="cs-CZ" sz="2400"/>
              <a:t>(§ 26 zákona o advokacii)</a:t>
            </a:r>
            <a:r>
              <a:rPr lang="cs-CZ" altLang="cs-CZ" sz="3200"/>
              <a:t> 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A180C3D-5525-32BE-772F-96BDAD5F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dirty="0">
                <a:latin typeface="Times New Roman" panose="02020603050405020304" pitchFamily="18" charset="0"/>
              </a:rPr>
              <a:t>   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Advokát se v rámci svého pověření může dát zastoupit jiným </a:t>
            </a:r>
            <a:r>
              <a:rPr lang="cs-CZ" alt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advokátem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</a:rPr>
              <a:t>   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Nestanoví-li zvláštní předpis jinak, může advokáta při jednotlivých úkonech právní pomoci zastoupit </a:t>
            </a:r>
            <a:r>
              <a:rPr lang="cs-CZ" altLang="cs-CZ" sz="2800" dirty="0">
                <a:latin typeface="Times New Roman" panose="02020603050405020304" pitchFamily="18" charset="0"/>
              </a:rPr>
              <a:t>           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cs-CZ" alt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zaměstnanec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advokáta nebo advokátní </a:t>
            </a:r>
            <a:r>
              <a:rPr lang="cs-CZ" alt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koncipient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26554D26-08F3-5D96-DC9A-670C5BDCF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 odst. 2 zákona o advokacii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F089E111-006F-A340-2113-6E5CB46EF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/>
              <a:t>   </a:t>
            </a:r>
            <a:r>
              <a:rPr lang="cs-CZ" altLang="cs-CZ" sz="2800">
                <a:latin typeface="Times New Roman" panose="02020603050405020304" pitchFamily="18" charset="0"/>
              </a:rPr>
              <a:t>Poskytováním </a:t>
            </a:r>
            <a:r>
              <a:rPr lang="cs-CZ" altLang="cs-CZ" sz="2800" u="sng">
                <a:latin typeface="Times New Roman" panose="02020603050405020304" pitchFamily="18" charset="0"/>
              </a:rPr>
              <a:t>právních služeb</a:t>
            </a:r>
            <a:r>
              <a:rPr lang="cs-CZ" altLang="cs-CZ" sz="2800">
                <a:latin typeface="Times New Roman" panose="02020603050405020304" pitchFamily="18" charset="0"/>
              </a:rPr>
              <a:t> se rozumí zastupování v řízení před soudy a jinými orgány, obhajoba v trestních věcech, udělování právních porad, sepisování listin, zpracovávání právních rozborů a další formy právní pomoci, jsou-li vykonávány soustavně a za úplatu.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64F2F-0240-3AB4-055F-A7E2CB262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Novela zákona o advokacii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3E7A18-CA34-6D2F-3A4C-BE01DC7C1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cs-CZ" sz="2800" b="0" i="0" u="none" strike="noStrike" baseline="0" dirty="0">
              <a:latin typeface="TimesNewRomanPSMT"/>
            </a:endParaRPr>
          </a:p>
          <a:p>
            <a:pPr algn="l"/>
            <a:r>
              <a:rPr lang="cs-CZ" sz="2800" b="0" i="0" u="none" strike="noStrike" baseline="0" dirty="0">
                <a:latin typeface="TimesNewRomanPSMT"/>
              </a:rPr>
              <a:t>V § 26 se za slovo „Advokát“ vkládají slova </a:t>
            </a:r>
          </a:p>
          <a:p>
            <a:pPr marL="0" indent="0" algn="just">
              <a:buNone/>
            </a:pPr>
            <a:r>
              <a:rPr lang="cs-CZ" sz="2800" dirty="0">
                <a:latin typeface="TimesNewRomanPSMT"/>
              </a:rPr>
              <a:t>„ ,</a:t>
            </a:r>
            <a:r>
              <a:rPr lang="cs-CZ" sz="2800" b="0" i="0" u="none" strike="noStrike" baseline="0" dirty="0">
                <a:latin typeface="TimesNewRomanPSMT"/>
              </a:rPr>
              <a:t>není-li v plné moci udělené mu klientem stanoveno jinak,“.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2910621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3829A85-1D8A-176F-4608-83AABBA2C7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4 odst. 1 </a:t>
            </a:r>
            <a:br>
              <a:rPr lang="cs-CZ" altLang="cs-CZ" sz="3200"/>
            </a:br>
            <a:r>
              <a:rPr lang="cs-CZ" altLang="cs-CZ" sz="3200"/>
              <a:t> </a:t>
            </a:r>
            <a:r>
              <a:rPr lang="cs-CZ" altLang="cs-CZ" sz="2400"/>
              <a:t>generální skutková podstata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00294D7-E229-B717-CB98-6F40FF420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všeobecně povinen poctivým, čestným a slušným chováním přispívat k důstojnosti a vážnosti advokátního stavu.</a:t>
            </a:r>
            <a:endParaRPr lang="cs-CZ" altLang="cs-CZ" sz="2800">
              <a:latin typeface="Times New Roman" panose="02020603050405020304" pitchFamily="18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6624F98B-1394-3073-B6AA-0F01C34F0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69CD574A-6F1F-C2D6-1597-3F0D989A4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 Rozsudek NSS 5 As 34/2003 z 31. května 2004 :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Požadavek poctivosti, čestnosti a slušnosti (§ 4 odst. 1 Pravidel) platí nejen pro výkon advokacie, ale i pro soukromý život advokáta, vztahy k jeho soukromým věřitelům a dlužníkům, pro jeho projevy na veřejnosti, pro jeho chování ve společenském styku apod.</a:t>
            </a:r>
            <a:endParaRPr lang="cs-CZ" altLang="cs-CZ" sz="2800">
              <a:latin typeface="NimbusSanDEE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0B6C687-668F-7160-6ACC-C03348AB5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4 odst. 2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5A54ACC-6501-AAE6-FE31-2E0EC3177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povinen plnit převzaté závazky. 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Závazek nebo ručení za cizí závazek smí převzít jen tehdy, je-li si jist jeho splněním.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CF914706-090D-DDA4-71AB-6280CB959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0F604993-5975-E9A0-60E8-AE26369CE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9/2002: </a:t>
            </a:r>
            <a:r>
              <a:rPr lang="cs-CZ" altLang="cs-CZ" sz="2800">
                <a:latin typeface="Times New Roman" panose="02020603050405020304" pitchFamily="18" charset="0"/>
              </a:rPr>
              <a:t>Jde o závažné porušení povinnosti advokáta, jestliže v souvislosti s výkonem své advokátní praxe vystaví směnku vlastní, kterou po její splatnosti neproplatí.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15/2003: </a:t>
            </a:r>
            <a:r>
              <a:rPr lang="cs-CZ" altLang="cs-CZ" sz="2800">
                <a:latin typeface="Times New Roman" panose="02020603050405020304" pitchFamily="18" charset="0"/>
              </a:rPr>
              <a:t> Advokát, který nesplní své závazky z půjček, které uzavřel, nejedná čestně, slušně ani poctivě a nesplněním převzatých závazků závažným způsobem snižuje vážnost a důstojnost advokátního stavu. </a:t>
            </a:r>
            <a:r>
              <a:rPr lang="cs-CZ" altLang="cs-CZ" sz="1800" i="1">
                <a:latin typeface="Times New Roman" panose="02020603050405020304" pitchFamily="18" charset="0"/>
              </a:rPr>
              <a:t>(4 půjčky celkem 1,3 mil.– vyškrtnutí)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>
            <a:extLst>
              <a:ext uri="{FF2B5EF4-FFF2-40B4-BE49-F238E27FC236}">
                <a16:creationId xmlns:a16="http://schemas.microsoft.com/office/drawing/2014/main" id="{0EE06F74-BCB9-575A-E7B9-9D63F03B7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39036FBA-2D47-CF49-6725-5077633949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 K 9/2013: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jako nájemce je v prodlení s placením nájemného.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2800" b="1">
                <a:latin typeface="Times New Roman" panose="02020603050405020304" pitchFamily="18" charset="0"/>
              </a:rPr>
              <a:t>K 5/2000: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Jestliže advokát ve věci, v níž je sám jako prodávající účastníkem smlouvy, nezaplatí daň z převodu nemovitosti, snižuje vážnost a důstojnost advokátního stavu a dopouští se tak kárného provinění.</a:t>
            </a:r>
            <a:r>
              <a:rPr lang="cs-CZ" altLang="cs-CZ" sz="28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F590ED1-79D9-2CC5-12CE-0B49DF1F5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4 odst. 3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DBBDB52-FD7C-D275-802C-E247239405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Projevy advokáta v souvislosti s výkonem advokacie jsou věcné, střízlivé a nikoliv vědomě nepravdivé.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589364AB-0CBA-63F1-5F2A-E3DB472DEA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BC6E7844-0368-211D-D0FE-BEA7A9D1F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KK 129/98: </a:t>
            </a:r>
            <a:r>
              <a:rPr lang="cs-CZ" altLang="cs-CZ" sz="2800">
                <a:latin typeface="Times New Roman" panose="02020603050405020304" pitchFamily="18" charset="0"/>
              </a:rPr>
              <a:t> Urážlivé výroky na adresu protistrany jsou v rozporu s profesionální etikou advokáta, snižují důstojnost advokátního stavu jako celku a jsou proto závažným porušením povinností advokáta a tedy kárným proviněním. Ani vnitřní přesvědčení advokáta o pravdivosti takových výroků nemůže jejich použití nijak ospravedlnit. 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>
            <a:extLst>
              <a:ext uri="{FF2B5EF4-FFF2-40B4-BE49-F238E27FC236}">
                <a16:creationId xmlns:a16="http://schemas.microsoft.com/office/drawing/2014/main" id="{D7BC3BDB-DAB2-A1E2-B86A-88918C560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2DB2BAF3-D400-ABC3-EAB9-5702B3C2F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14/2007: </a:t>
            </a:r>
            <a:r>
              <a:rPr lang="cs-CZ" altLang="cs-CZ" sz="2800">
                <a:latin typeface="Times New Roman" panose="02020603050405020304" pitchFamily="18" charset="0"/>
              </a:rPr>
              <a:t> Dehonestující výroky advokáta na adresu soudce jsou v rozporu s požadavkem náležité úcty a zdvořilosti, vyžadovaným etickým kodexem advokáta, a jsou proto kárným proviněním.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i="1">
                <a:latin typeface="Times New Roman" panose="02020603050405020304" pitchFamily="18" charset="0"/>
              </a:rPr>
              <a:t>    (z usnesení je zřejmé, že soudce neumí než opisovat ze vzorů soudních rozhodnutí)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800" i="1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9E77B0EE-04F5-6770-802A-2B58D4B9B3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3752060E-5250-B92B-2D1F-E67A3F86F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</a:t>
            </a:r>
            <a:r>
              <a:rPr lang="cs-CZ" altLang="cs-CZ" sz="2800" b="1">
                <a:latin typeface="Times New Roman" panose="02020603050405020304" pitchFamily="18" charset="0"/>
              </a:rPr>
              <a:t>K 11/1998: </a:t>
            </a:r>
            <a:r>
              <a:rPr lang="cs-CZ" altLang="cs-CZ" sz="2800">
                <a:latin typeface="Times New Roman" panose="02020603050405020304" pitchFamily="18" charset="0"/>
              </a:rPr>
              <a:t> Předloží-li advokát soudu listinu s vědomě podvrženým obsahem, jedná se o použití prostředků vědomě nepravdivých a nečestných a tedy o závažné porušení povinnosti advokáta.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</a:t>
            </a:r>
            <a:r>
              <a:rPr lang="cs-CZ" altLang="cs-CZ" sz="1800" i="1">
                <a:latin typeface="Times New Roman" panose="02020603050405020304" pitchFamily="18" charset="0"/>
              </a:rPr>
              <a:t>(antedatované podání – odstranění vad žaloby)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FBAAD15-37BE-9A0B-330A-5C09CE70B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§ 16 odst. 1 zákona o advokacii</a:t>
            </a:r>
            <a:br>
              <a:rPr lang="cs-CZ" altLang="cs-CZ" sz="3200"/>
            </a:br>
            <a:endParaRPr lang="cs-CZ" altLang="cs-CZ" sz="32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FF56DF3-DE44-1D97-9148-37EB6B646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3600"/>
              <a:t>	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3600"/>
              <a:t>	</a:t>
            </a:r>
            <a:r>
              <a:rPr lang="cs-CZ" altLang="cs-CZ" sz="2800">
                <a:latin typeface="Times New Roman" panose="02020603050405020304" pitchFamily="18" charset="0"/>
              </a:rPr>
              <a:t>Advokát je povinen chránit a prosazovat </a:t>
            </a:r>
            <a:r>
              <a:rPr lang="cs-CZ" altLang="cs-CZ" sz="2800" u="sng">
                <a:latin typeface="Times New Roman" panose="02020603050405020304" pitchFamily="18" charset="0"/>
              </a:rPr>
              <a:t>práva a oprávněné zájmy</a:t>
            </a:r>
            <a:r>
              <a:rPr lang="cs-CZ" altLang="cs-CZ" sz="2800">
                <a:latin typeface="Times New Roman" panose="02020603050405020304" pitchFamily="18" charset="0"/>
              </a:rPr>
              <a:t> klienta a řídit se jeho pokyny.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Pokyny klienta však není vázán, </a:t>
            </a:r>
            <a:r>
              <a:rPr lang="cs-CZ" altLang="cs-CZ" sz="2800" u="sng">
                <a:latin typeface="Times New Roman" panose="02020603050405020304" pitchFamily="18" charset="0"/>
              </a:rPr>
              <a:t>jsou-li v rozporu</a:t>
            </a:r>
            <a:r>
              <a:rPr lang="cs-CZ" altLang="cs-CZ" sz="2800">
                <a:latin typeface="Times New Roman" panose="02020603050405020304" pitchFamily="18" charset="0"/>
              </a:rPr>
              <a:t> s právním</a:t>
            </a:r>
            <a:r>
              <a:rPr lang="cs-CZ" altLang="cs-CZ" sz="2800" b="1">
                <a:latin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</a:rPr>
              <a:t>nebo stavovským předpisem;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  o tom je advokát povinen klienta přiměřeně </a:t>
            </a:r>
            <a:r>
              <a:rPr lang="cs-CZ" altLang="cs-CZ" sz="2800" u="sng">
                <a:latin typeface="Times New Roman" panose="02020603050405020304" pitchFamily="18" charset="0"/>
              </a:rPr>
              <a:t>poučit</a:t>
            </a:r>
            <a:r>
              <a:rPr lang="cs-CZ" altLang="cs-CZ" sz="280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>
            <a:extLst>
              <a:ext uri="{FF2B5EF4-FFF2-40B4-BE49-F238E27FC236}">
                <a16:creationId xmlns:a16="http://schemas.microsoft.com/office/drawing/2014/main" id="{3BA66A58-39BC-2D88-BD28-F410E5FDD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4 odst. 4</a:t>
            </a: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ACBE349C-205A-4FF5-4464-78C2184214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	Jakékoliv obstarávání cizích záležitostí advokátem soustavně a za úplatu se pro účely </a:t>
            </a:r>
            <a:r>
              <a:rPr lang="cs-CZ" altLang="cs-CZ" sz="2800">
                <a:latin typeface="Times New Roman" panose="02020603050405020304" pitchFamily="18" charset="0"/>
              </a:rPr>
              <a:t>Etického kodexu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považuje za výkon advokacie.</a:t>
            </a: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- správa majetku, daňový poradce, patentový zástupce</a:t>
            </a:r>
            <a:endParaRPr lang="cs-CZ" altLang="cs-CZ" sz="28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3EE93516-FFFF-F043-569C-B99A62197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6 odst. 1</a:t>
            </a:r>
            <a:br>
              <a:rPr lang="cs-CZ" altLang="cs-CZ" sz="3200"/>
            </a:br>
            <a:r>
              <a:rPr lang="cs-CZ" altLang="cs-CZ" sz="2400"/>
              <a:t>klient má přednost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D483AC6-02BE-303C-7CC8-26B1603440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Oprávněné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zájmy klienta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mají přednost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před vlastními zájmy advokáta i před jeho ohledem na jiné advokáty.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05E7891-6FD9-7948-D50D-49DFA4745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6 odst. 2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DDDEBEDE-FB7B-68B4-AA99-73E612C9F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Ve věcech, v nichž byl soudem ustanoven nebo Komorou určen, postupuje advokát se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stejnou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svědomitostí a péčí jako ve věcech ostatních klientů.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9CBE97E7-4D36-697A-9CFD-385D32C29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6 odst. 3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14ED9AE-1565-B287-EFC5-5E6026982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</a:rPr>
              <a:t>P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ravdivost nebo úplnost skutkových informací poskytnutých klientem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není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oprávněn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</a:rPr>
              <a:t>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bez jeho souhlasu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ověřovat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6E890FF2-2C22-E2DD-62A5-2CEC7C5BE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6 odst. 4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BF98FE72-CC1E-AE9C-F96F-D8B068D8CB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>
                <a:latin typeface="Times New Roman" panose="02020603050405020304" pitchFamily="18" charset="0"/>
              </a:rPr>
              <a:t>Advokát nesmí použít na újmu klienta ani ve svůj vlastní prospěch nebo ve prospěch třetích osob informací, které od klienta nebo o klientovi získal v souvislosti s poskytováním právní služby.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1026">
            <a:extLst>
              <a:ext uri="{FF2B5EF4-FFF2-40B4-BE49-F238E27FC236}">
                <a16:creationId xmlns:a16="http://schemas.microsoft.com/office/drawing/2014/main" id="{0D181009-B497-7B74-7F47-055E9147A7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6 odst. 5</a:t>
            </a:r>
          </a:p>
        </p:txBody>
      </p:sp>
      <p:sp>
        <p:nvSpPr>
          <p:cNvPr id="219139" name="Rectangle 1027">
            <a:extLst>
              <a:ext uri="{FF2B5EF4-FFF2-40B4-BE49-F238E27FC236}">
                <a16:creationId xmlns:a16="http://schemas.microsoft.com/office/drawing/2014/main" id="{E7EC515B-4229-24E8-D1C6-E52C9CA947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Pohledávky vyplývající z odměny advokáta za zastupování účastníka řízení před soudem nebo jiným orgánem může advokát jednostranně započíst pouze proti pohledávce klienta na výplatu přisouzené náhrady nákladů řízení.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851EAB41-F5F1-3F6E-D566-B36BE789DB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7 odst. 1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C05DD72-234C-2C72-EEB7-03D61B978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sz="24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Poskytuje-li advokát ve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smluvní věci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právní služby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pouze jedné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ze smluvních stran, je oprávněn této straně poskytovat právní služby i v případném sporu </a:t>
            </a:r>
            <a:r>
              <a:rPr lang="cs-CZ" altLang="cs-CZ" sz="2800">
                <a:latin typeface="Times New Roman" panose="02020603050405020304" pitchFamily="18" charset="0"/>
              </a:rPr>
              <a:t>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z této smlouvy,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pokud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smluvní strany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již při přípravě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smlouvy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věděly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že advokát poskytuje právní službu pouze jedné z nich a měly příležitost obstarat si vlastního kvalifikovaného právního zástupce.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61B712AB-5B40-1B26-C494-6E34E9109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4DB8B9B2-EE25-504C-BAEA-AB7B389AB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K </a:t>
            </a:r>
            <a:r>
              <a:rPr lang="cs-CZ" altLang="cs-CZ" sz="2800" b="1">
                <a:latin typeface="Times New Roman" panose="02020603050405020304" pitchFamily="18" charset="0"/>
              </a:rPr>
              <a:t>6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800" b="1">
                <a:latin typeface="Times New Roman" panose="02020603050405020304" pitchFamily="18" charset="0"/>
              </a:rPr>
              <a:t>20</a:t>
            </a:r>
            <a:r>
              <a:rPr lang="cs-CZ" altLang="cs-CZ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06: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Je kárným proviněním, jestliže advokát, který sepsal darovací smlouvu a oba její účastníky zastupoval i ve vkladovém řízení u katastrálního úřadu, převezme právní zastoupení jednoho z účastníků smlouvy proti jejímu druhému účastníkovi ve sporu o určení vlastnického práva k nemovitostem, které byly předmětem této smlouvy.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A32797F-C253-66F8-50D2-FAE98649F1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7 odst. 2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228585A-F3D6-E098-B8A7-2A8DC0EDC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Poskytnout právní službu více osobám, jejichž zájmy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nejsou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 rozporu, v téže věci může advokát jen </a:t>
            </a:r>
            <a:r>
              <a:rPr lang="cs-CZ" altLang="cs-CZ" sz="2800">
                <a:latin typeface="Times New Roman" panose="02020603050405020304" pitchFamily="18" charset="0"/>
              </a:rPr>
              <a:t>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se souhlasem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všech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těchto osob,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ledaže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byl takto soudem ustanoven nebo Komorou určen.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>
            <a:extLst>
              <a:ext uri="{FF2B5EF4-FFF2-40B4-BE49-F238E27FC236}">
                <a16:creationId xmlns:a16="http://schemas.microsoft.com/office/drawing/2014/main" id="{9C262A18-6D42-D126-C12E-21CA74386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8 odst. 6</a:t>
            </a:r>
          </a:p>
        </p:txBody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60F96C81-1A3B-AB8B-6EAF-9182D146F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>
                <a:latin typeface="Times New Roman" panose="02020603050405020304" pitchFamily="18" charset="0"/>
              </a:rPr>
              <a:t>Advokát odmítne poskytnutí právních služeb rovněž v případě, pokud by se měl zavázat k povinnosti hradit byť jenom zčásti náklady klienta bez nároku na jejich proplacení.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>
            <a:extLst>
              <a:ext uri="{FF2B5EF4-FFF2-40B4-BE49-F238E27FC236}">
                <a16:creationId xmlns:a16="http://schemas.microsoft.com/office/drawing/2014/main" id="{6D981747-8240-192E-6F27-26065BF41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AF5BCE1F-06C0-EBFC-79D6-A46879567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>
                <a:latin typeface="Times New Roman" panose="02020603050405020304" pitchFamily="18" charset="0"/>
              </a:rPr>
              <a:t>	Největším nepřítelem advokáta se často stane jeho klient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644387E-293D-D3D1-DCA3-4FD569BD5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9 odst. 1</a:t>
            </a:r>
            <a:br>
              <a:rPr lang="cs-CZ" altLang="cs-CZ" sz="3200"/>
            </a:br>
            <a:r>
              <a:rPr lang="cs-CZ" altLang="cs-CZ" sz="2400"/>
              <a:t>informování klienta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6099CEA3-4DEC-3CC6-0740-A9817B0A0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>
                <a:latin typeface="Times New Roman" panose="02020603050405020304" pitchFamily="18" charset="0"/>
              </a:rPr>
              <a:t>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Advokát je povinen klienta řádně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informovat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800">
                <a:latin typeface="Times New Roman" panose="02020603050405020304" pitchFamily="18" charset="0"/>
              </a:rPr>
              <a:t> 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jak vyřizování jeho věci postupuje, a poskytovat mu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včas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vysvětlení a podklady potřebné pro uvážení dalších příkazů.</a:t>
            </a:r>
            <a:endParaRPr lang="cs-CZ" altLang="cs-CZ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78AE888-6D12-146F-A18D-7E387DC23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87918FAC-780B-E2B4-6348-7B02925A2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4/2010: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neinformuje klienta o doručení rozsudku a možnosti podat odvolání, sám odvolání nepodá s následkem  exekučního vymáhání proti klientovi a jestliže novému právnímu zástupci na jeho žádost o vydání dokladů nereaguje a doklady nevydá,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>
            <a:extLst>
              <a:ext uri="{FF2B5EF4-FFF2-40B4-BE49-F238E27FC236}">
                <a16:creationId xmlns:a16="http://schemas.microsoft.com/office/drawing/2014/main" id="{5E4EB131-2DD1-2594-A9FD-7EBC2484C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B695694B-6FF9-4E28-6F7F-30D807E9B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/>
              <a:t>  </a:t>
            </a:r>
            <a:r>
              <a:rPr lang="cs-CZ" altLang="cs-CZ" sz="2800">
                <a:latin typeface="Times New Roman" panose="02020603050405020304" pitchFamily="18" charset="0"/>
              </a:rPr>
              <a:t>dále </a:t>
            </a:r>
            <a:r>
              <a:rPr lang="cs-CZ" altLang="cs-CZ" sz="2800" b="1">
                <a:latin typeface="Times New Roman" panose="02020603050405020304" pitchFamily="18" charset="0"/>
              </a:rPr>
              <a:t>K 4/2010:</a:t>
            </a:r>
            <a:r>
              <a:rPr lang="cs-CZ" altLang="cs-CZ" sz="2800">
                <a:latin typeface="Times New Roman" panose="02020603050405020304" pitchFamily="18" charset="0"/>
              </a:rPr>
              <a:t> jestliže neinformuje své klienty o tom, že jednal s protistranou, převzal od ní plnění a přistoupil na její návrh na smírné vyřízení věci, neinformuje o tom, že soud nařídil jednání, že při něm byl vynesen rozsudek, že tento rozsudek mu byl doručen, odvolání nepodá, takže klienti se o rozsudku dozvědí až z výzvy protistrany k zaplacení nákladů řízení.  </a:t>
            </a:r>
            <a:r>
              <a:rPr lang="cs-CZ" altLang="cs-CZ" sz="1800" i="1">
                <a:latin typeface="Times New Roman" panose="02020603050405020304" pitchFamily="18" charset="0"/>
              </a:rPr>
              <a:t>(tři závažné případy - vyškrtnutí)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DE11DA0F-2F53-8BB2-46B3-E3C9C684E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0609103C-33D0-A7ED-4E10-703686292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14/2009: </a:t>
            </a:r>
            <a:r>
              <a:rPr lang="cs-CZ" altLang="cs-CZ" sz="2800">
                <a:latin typeface="Times New Roman" panose="02020603050405020304" pitchFamily="18" charset="0"/>
              </a:rPr>
              <a:t>Jestliže advokát podá ústavní stížnost zatíženou vadami, které navíc ani po výzvě soudu neodstraní, a dokonce zatají klientovi, že v důsledku neodstraněných vad byla ústavní stížnost zamítnuta, dopouští se závažného porušení povinnosti advokáta.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02B0E386-4599-8094-F8F1-05E4B52FA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4BD0A44E-D1BC-0005-15E8-785811156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11/2008:</a:t>
            </a:r>
            <a:r>
              <a:rPr lang="cs-CZ" altLang="cs-CZ" sz="2800">
                <a:latin typeface="Times New Roman" panose="02020603050405020304" pitchFamily="18" charset="0"/>
              </a:rPr>
              <a:t> Je závažným porušením povinnosti advokáta a tedy kárným proviněním, jestliže advokát řádně a včas neinformuje své klienty o tom, že mu bylo doručeno usnesení soudu, jímž jim nebylo přiznáno osvobození od soudních poplatků, ani o tom, že mu byla doručena výzva a následně i urgence k zaplacení soudního poplatku za odvolání, v důsledku čehož klienti poplatek nezaplatili a odvolací řízení bylo proto zastaveno.</a:t>
            </a:r>
            <a:r>
              <a:rPr lang="cs-CZ" altLang="cs-CZ" sz="2800"/>
              <a:t> 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595D6540-E8D2-B254-7C08-A14A0BE11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Čl. 9 odst. 2</a:t>
            </a:r>
            <a:br>
              <a:rPr lang="cs-CZ" altLang="cs-CZ" sz="3200"/>
            </a:br>
            <a:r>
              <a:rPr lang="cs-CZ" altLang="cs-CZ" sz="2400"/>
              <a:t>depozita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DCBA7649-BCBD-3CCE-4AC3-02EA35753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0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0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>
                <a:latin typeface="Times New Roman" panose="02020603050405020304" pitchFamily="18" charset="0"/>
              </a:rPr>
              <a:t>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Peníze a jiné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hodnoty, které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advokát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převzal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ke </a:t>
            </a:r>
            <a:r>
              <a:rPr lang="cs-CZ" altLang="cs-CZ" sz="2800">
                <a:latin typeface="Times New Roman" panose="02020603050405020304" pitchFamily="18" charset="0"/>
              </a:rPr>
              <a:t>        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stanovenému účelu, je povinen opatrovat s péčí řádného hospodáře;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nesmí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je použít </a:t>
            </a:r>
            <a:r>
              <a:rPr lang="cs-CZ" altLang="cs-CZ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jinak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než ke stanovenému účelu. 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61354D04-96DC-2E1C-23F0-80E793D2C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200"/>
              <a:t>Stavovský předpis o úschovách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57F1C665-8CD0-A1DF-189E-537CE997E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Usnesení představenstva České advokátní komory    č. 7/2004 Věstníku z 28. června 2004 v platném znění o provádění úschov peněz, cenných papírů nebo jiného majetku klienta advokátem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>
            <a:extLst>
              <a:ext uri="{FF2B5EF4-FFF2-40B4-BE49-F238E27FC236}">
                <a16:creationId xmlns:a16="http://schemas.microsoft.com/office/drawing/2014/main" id="{FB239D4F-6E82-219F-A03C-388B65797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05827" name="Rectangle 3">
            <a:extLst>
              <a:ext uri="{FF2B5EF4-FFF2-40B4-BE49-F238E27FC236}">
                <a16:creationId xmlns:a16="http://schemas.microsoft.com/office/drawing/2014/main" id="{BA12BBD7-C408-34CA-8805-92323AEBD8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7/2006: </a:t>
            </a:r>
            <a:r>
              <a:rPr lang="cs-CZ" altLang="cs-CZ" sz="2800">
                <a:latin typeface="Times New Roman" panose="02020603050405020304" pitchFamily="18" charset="0"/>
              </a:rPr>
              <a:t> Advokát, který peníze uložené v jeho úschově použije k jinému než stanovenému účelu, nesplní převzatý závazek vyplatit z depozita daň z převodu nemovitosti, ani závazek depozitum nebo jeho zbytek vyplatit klientovi, a navíc vědomě nepravdivě tvrdí, že peníze již odeslal, projevuje naprostý nedostatek morální způsobilosti pro výkon advokacie.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15C86376-0011-4823-07DD-1AEA76A6F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36C948E3-8267-4BE8-2DC9-9F228128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/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7/2001:</a:t>
            </a:r>
            <a:r>
              <a:rPr lang="cs-CZ" altLang="cs-CZ" sz="2800">
                <a:latin typeface="Times New Roman" panose="02020603050405020304" pitchFamily="18" charset="0"/>
              </a:rPr>
              <a:t> Je závažným porušením povinnosti advokáta, jestliže peníze, svěřené mu klientem a určené po splnění podmínky k výplatě druhému klientovi, použije – byť dočasně – k jinému účelu.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 Advokát není oprávněn započíst si proti nároku klienta na vydání peněžního depozita svoji palmární pohledávku a tím méně pohledávku vůči manželovi klienta.  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2EDEDE74-CA67-F599-C2C0-5C94924E08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cs-CZ" altLang="cs-CZ"/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02F5EEAC-3250-79C6-70A7-70C8AE2A2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>
                <a:latin typeface="Times New Roman" panose="02020603050405020304" pitchFamily="18" charset="0"/>
              </a:rPr>
              <a:t>   </a:t>
            </a:r>
            <a:r>
              <a:rPr lang="cs-CZ" altLang="cs-CZ" sz="2800" b="1">
                <a:latin typeface="Times New Roman" panose="02020603050405020304" pitchFamily="18" charset="0"/>
              </a:rPr>
              <a:t>K 24/2013:</a:t>
            </a:r>
            <a:r>
              <a:rPr lang="cs-CZ" altLang="cs-CZ" sz="2800">
                <a:latin typeface="Times New Roman" panose="02020603050405020304" pitchFamily="18" charset="0"/>
              </a:rPr>
              <a:t> Je kárným proviněním, jestliže advokát uzavře smlouvu o úschově bez písemné formy, nadlimitní částku převezme v hotovosti a výplatu z úschovy provede opožděně</a:t>
            </a:r>
            <a:r>
              <a:rPr lang="cs-CZ" altLang="cs-CZ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cs-CZ" altLang="cs-CZ" sz="2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2800" b="1">
                <a:latin typeface="Times New Roman" panose="02020603050405020304" pitchFamily="18" charset="0"/>
              </a:rPr>
              <a:t>   K 27/2011:</a:t>
            </a:r>
            <a:r>
              <a:rPr lang="cs-CZ" altLang="cs-CZ" sz="2800">
                <a:latin typeface="Times New Roman" panose="02020603050405020304" pitchFamily="18" charset="0"/>
              </a:rPr>
              <a:t> Jde o kárné provinění advokáta, jestliže převezme do úschovy a z úschovy vyplatí částku přesahující hodnotu 15.000 EUR (nyní 270.000 Kč) v hotovosti.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cs-CZ" altLang="cs-CZ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eměkoule">
  <a:themeElements>
    <a:clrScheme name="Zeměkoul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Zeměkou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Zeměkoul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měkoul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3329</TotalTime>
  <Words>6904</Words>
  <Application>Microsoft Office PowerPoint</Application>
  <PresentationFormat>Předvádění na obrazovce (4:3)</PresentationFormat>
  <Paragraphs>549</Paragraphs>
  <Slides>128</Slides>
  <Notes>55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128</vt:i4>
      </vt:variant>
    </vt:vector>
  </HeadingPairs>
  <TitlesOfParts>
    <vt:vector size="136" baseType="lpstr">
      <vt:lpstr>Verdana</vt:lpstr>
      <vt:lpstr>Arial</vt:lpstr>
      <vt:lpstr>Wingdings</vt:lpstr>
      <vt:lpstr>Times New Roman</vt:lpstr>
      <vt:lpstr>Courier New</vt:lpstr>
      <vt:lpstr>NimbusSanDEE</vt:lpstr>
      <vt:lpstr>Tahoma</vt:lpstr>
      <vt:lpstr>Zeměkoule</vt:lpstr>
      <vt:lpstr>   Pravidla profesionální etiky </vt:lpstr>
      <vt:lpstr>Advokátní etika</vt:lpstr>
      <vt:lpstr>Základní předpisy</vt:lpstr>
      <vt:lpstr>Osobní působnost Etického kodexu </vt:lpstr>
      <vt:lpstr>§ 3 odst. 1 zákona o advokacii </vt:lpstr>
      <vt:lpstr>  § 3 odst. 2 zákona o advokacii  </vt:lpstr>
      <vt:lpstr>§ 1 odst. 2 zákona o advokacii</vt:lpstr>
      <vt:lpstr>§ 16 odst. 1 zákona o advokacii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§ 16 odst. 2 zákona o advokacii </vt:lpstr>
      <vt:lpstr>Prezentace aplikace PowerPoint</vt:lpstr>
      <vt:lpstr>Prezentace aplikace PowerPoint</vt:lpstr>
      <vt:lpstr>§ 17 zákona o advokacii</vt:lpstr>
      <vt:lpstr>Novela zákona o advokacii</vt:lpstr>
      <vt:lpstr>Prezentace aplikace PowerPoint</vt:lpstr>
      <vt:lpstr>Prezentace aplikace PowerPoint</vt:lpstr>
      <vt:lpstr>Prezentace aplikace PowerPoint</vt:lpstr>
      <vt:lpstr>Prezentace aplikace PowerPoint</vt:lpstr>
      <vt:lpstr>§ 17a zákona o advokacii</vt:lpstr>
      <vt:lpstr>Prezentace aplikace PowerPoint</vt:lpstr>
      <vt:lpstr>Čl. 17 odst. 5 Etického kodexu</vt:lpstr>
      <vt:lpstr>§ 18 odst. 1 zákona o advokacii </vt:lpstr>
      <vt:lpstr>§ 19 odst. 1 písm. a) zákona o advokacii </vt:lpstr>
      <vt:lpstr>Prezentace aplikace PowerPoint</vt:lpstr>
      <vt:lpstr>Prezentace aplikace PowerPoint</vt:lpstr>
      <vt:lpstr>Prezentace aplikace PowerPoint</vt:lpstr>
      <vt:lpstr>Prezentace aplikace PowerPoint</vt:lpstr>
      <vt:lpstr>§ 19 odst. 1 písm. b) zákona o advokacii</vt:lpstr>
      <vt:lpstr>Prezentace aplikace PowerPoint</vt:lpstr>
      <vt:lpstr>§ 19 odst. 1 písm. c) zákona o advokacii</vt:lpstr>
      <vt:lpstr>Novela zákona o advokacii</vt:lpstr>
      <vt:lpstr>Prezentace aplikace PowerPoint</vt:lpstr>
      <vt:lpstr>Prezentace aplikace PowerPoint</vt:lpstr>
      <vt:lpstr>§ 19 odst. 1 písm. d) zákona o advokacii</vt:lpstr>
      <vt:lpstr>Prezentace aplikace PowerPoint</vt:lpstr>
      <vt:lpstr>§ 19 odst. 1 písm. e) zákona o advokacii</vt:lpstr>
      <vt:lpstr>§ 20 odst. 1 zákona o advokacii</vt:lpstr>
      <vt:lpstr>Čl. 7 odst. 3 Etického kodexu</vt:lpstr>
      <vt:lpstr>Usnesení I.ÚS 1283/13 z 26. 8. 2014</vt:lpstr>
      <vt:lpstr>Prezentace aplikace PowerPoint</vt:lpstr>
      <vt:lpstr>Čl. 8 odst. 2 Etického kodexu</vt:lpstr>
      <vt:lpstr>Čl. 8 odst. 3 Etického kodexu</vt:lpstr>
      <vt:lpstr>Čl. 8 odst. 4 Etického kodexu</vt:lpstr>
      <vt:lpstr>Čl. 8 odst. 5 Etického kodexu</vt:lpstr>
      <vt:lpstr>§ 20 odst. 2, 3 zákona o advokacii</vt:lpstr>
      <vt:lpstr>Prezentace aplikace PowerPoint</vt:lpstr>
      <vt:lpstr>Prezentace aplikace PowerPoint</vt:lpstr>
      <vt:lpstr>Krajský soud v Hradci Králové</vt:lpstr>
      <vt:lpstr>Prezentace aplikace PowerPoint</vt:lpstr>
      <vt:lpstr>Oprávnění advokáta  vypovědět smlouvu s klientem</vt:lpstr>
      <vt:lpstr>Oprávnění advokáta  vypovědět smlouvu s klientem</vt:lpstr>
      <vt:lpstr>Oprávnění advokáta  vypovědět smlouvu s klientem</vt:lpstr>
      <vt:lpstr>Prezentace aplikace PowerPoint</vt:lpstr>
      <vt:lpstr>Prezentace aplikace PowerPoint</vt:lpstr>
      <vt:lpstr>Oprávnění advokáta  vypovědět smlouvu s klientem</vt:lpstr>
      <vt:lpstr>Prezentace aplikace PowerPoint</vt:lpstr>
      <vt:lpstr>Čl. 10 odst. 7 Etického kodexu</vt:lpstr>
      <vt:lpstr>§ 20 odst. 4 zákona o advokacii</vt:lpstr>
      <vt:lpstr>Povinnosti advokáta po zániku smlouvy (§ 20 odst. 6 zákona o advokacii)</vt:lpstr>
      <vt:lpstr>Čl. 8 odst. 1 Etického kodexu</vt:lpstr>
      <vt:lpstr>Pojištění odpovědnosti (§ 24a, § 24b zákona o advokacii)</vt:lpstr>
      <vt:lpstr>Čl. 9 odst. 3 zvýšení rozsahu pojištění odpovědnosti</vt:lpstr>
      <vt:lpstr>Advokátní spis  (§ 25 zákona o advokacii)  </vt:lpstr>
      <vt:lpstr>Substituce (§ 26 zákona o advokacii)  </vt:lpstr>
      <vt:lpstr>Novela zákona o advokacii</vt:lpstr>
      <vt:lpstr>Čl. 4 odst. 1   generální skutková podstata</vt:lpstr>
      <vt:lpstr>Prezentace aplikace PowerPoint</vt:lpstr>
      <vt:lpstr>Čl. 4 odst. 2 </vt:lpstr>
      <vt:lpstr>Prezentace aplikace PowerPoint</vt:lpstr>
      <vt:lpstr>Prezentace aplikace PowerPoint</vt:lpstr>
      <vt:lpstr>Čl. 4 odst. 3</vt:lpstr>
      <vt:lpstr>Prezentace aplikace PowerPoint</vt:lpstr>
      <vt:lpstr>Prezentace aplikace PowerPoint</vt:lpstr>
      <vt:lpstr>Prezentace aplikace PowerPoint</vt:lpstr>
      <vt:lpstr>Čl. 4 odst. 4</vt:lpstr>
      <vt:lpstr>Čl. 6 odst. 1 klient má přednost</vt:lpstr>
      <vt:lpstr>Čl. 6 odst. 2</vt:lpstr>
      <vt:lpstr>Čl. 6 odst. 3</vt:lpstr>
      <vt:lpstr>Čl. 6 odst. 4</vt:lpstr>
      <vt:lpstr>Čl. 6 odst. 5</vt:lpstr>
      <vt:lpstr>Čl. 7 odst. 1</vt:lpstr>
      <vt:lpstr>Prezentace aplikace PowerPoint</vt:lpstr>
      <vt:lpstr>Čl. 7 odst. 2</vt:lpstr>
      <vt:lpstr>Čl. 8 odst. 6</vt:lpstr>
      <vt:lpstr>Čl. 9 odst. 1 informování klienta</vt:lpstr>
      <vt:lpstr>Prezentace aplikace PowerPoint</vt:lpstr>
      <vt:lpstr>Prezentace aplikace PowerPoint</vt:lpstr>
      <vt:lpstr>Prezentace aplikace PowerPoint</vt:lpstr>
      <vt:lpstr>Prezentace aplikace PowerPoint</vt:lpstr>
      <vt:lpstr>Čl. 9 odst. 2 depozita</vt:lpstr>
      <vt:lpstr>Stavovský předpis o úschovách</vt:lpstr>
      <vt:lpstr>Prezentace aplikace PowerPoint</vt:lpstr>
      <vt:lpstr>Prezentace aplikace PowerPoint</vt:lpstr>
      <vt:lpstr>Prezentace aplikace PowerPoint</vt:lpstr>
      <vt:lpstr>Novela zákona o advokacii</vt:lpstr>
      <vt:lpstr>Předběžné pozastavení úschov   (§ 56b zákona o advokacii)</vt:lpstr>
      <vt:lpstr>Předběžné odejmutí „ověřovací“ knihy  (§ 25b zákona o advokacii)</vt:lpstr>
      <vt:lpstr> Zánik rozhodnutí o předběžném odejmutí knihy/pozastavení výkonu správy </vt:lpstr>
      <vt:lpstr>Čl. 9 odst. 4 vydání písemností</vt:lpstr>
      <vt:lpstr>Prezentace aplikace PowerPoint</vt:lpstr>
      <vt:lpstr>Prezentace aplikace PowerPoint</vt:lpstr>
      <vt:lpstr>Čl. 10 odst. 1 </vt:lpstr>
      <vt:lpstr>Čl. 10 odst. 2</vt:lpstr>
      <vt:lpstr>Přiměřenost odměny</vt:lpstr>
      <vt:lpstr>Prezentace aplikace PowerPoint</vt:lpstr>
      <vt:lpstr>Prezentace aplikace PowerPoint</vt:lpstr>
      <vt:lpstr>Podílová odměna (Čl. 10 odst. 5)</vt:lpstr>
      <vt:lpstr>Čl. 10 odst. 6</vt:lpstr>
      <vt:lpstr>Čl. 10 odst. 6 (část 2.)</vt:lpstr>
      <vt:lpstr>Čl. 10 odst. 4 evidence poskytnutých právních služeb</vt:lpstr>
      <vt:lpstr>Čl. 11 odst. 1 neobcházet advokáta (zejména) protistrany</vt:lpstr>
      <vt:lpstr>Prezentace aplikace PowerPoint</vt:lpstr>
      <vt:lpstr>Prezentace aplikace PowerPoint</vt:lpstr>
      <vt:lpstr>Čl. 11 odst. 2 převzetí klienta již zastoupeného advokátem</vt:lpstr>
      <vt:lpstr>Prezentace aplikace PowerPoint</vt:lpstr>
      <vt:lpstr>Čl. 11 odst. 3 </vt:lpstr>
      <vt:lpstr>Čl. 17 odst. 1 úcta a zdvořilost</vt:lpstr>
      <vt:lpstr>Prezentace aplikace PowerPoint</vt:lpstr>
      <vt:lpstr>Prezentace aplikace PowerPoint</vt:lpstr>
      <vt:lpstr>Prezentace aplikace PowerPoint</vt:lpstr>
      <vt:lpstr>Čl. 17 odst. 2 požadavek pravdivosti</vt:lpstr>
      <vt:lpstr>Čl. 17 odst. 3 korektnost jednání</vt:lpstr>
      <vt:lpstr>Prezentace aplikace PowerPoint</vt:lpstr>
    </vt:vector>
  </TitlesOfParts>
  <Company>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Advokátní etika</dc:title>
  <dc:creator>JUDr. Petr Čáp</dc:creator>
  <cp:lastModifiedBy>JUDr. Petr Čáp</cp:lastModifiedBy>
  <cp:revision>99</cp:revision>
  <dcterms:created xsi:type="dcterms:W3CDTF">2011-06-07T15:15:28Z</dcterms:created>
  <dcterms:modified xsi:type="dcterms:W3CDTF">2024-11-12T15:55:49Z</dcterms:modified>
</cp:coreProperties>
</file>