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57"/>
  </p:notesMasterIdLst>
  <p:sldIdLst>
    <p:sldId id="256" r:id="rId2"/>
    <p:sldId id="263" r:id="rId3"/>
    <p:sldId id="260" r:id="rId4"/>
    <p:sldId id="289" r:id="rId5"/>
    <p:sldId id="307" r:id="rId6"/>
    <p:sldId id="302" r:id="rId7"/>
    <p:sldId id="313" r:id="rId8"/>
    <p:sldId id="290" r:id="rId9"/>
    <p:sldId id="320" r:id="rId10"/>
    <p:sldId id="291" r:id="rId11"/>
    <p:sldId id="321" r:id="rId12"/>
    <p:sldId id="306" r:id="rId13"/>
    <p:sldId id="314" r:id="rId14"/>
    <p:sldId id="282" r:id="rId15"/>
    <p:sldId id="292" r:id="rId16"/>
    <p:sldId id="283" r:id="rId17"/>
    <p:sldId id="315" r:id="rId18"/>
    <p:sldId id="274" r:id="rId19"/>
    <p:sldId id="275" r:id="rId20"/>
    <p:sldId id="276" r:id="rId21"/>
    <p:sldId id="293" r:id="rId22"/>
    <p:sldId id="316" r:id="rId23"/>
    <p:sldId id="309" r:id="rId24"/>
    <p:sldId id="310" r:id="rId25"/>
    <p:sldId id="300" r:id="rId26"/>
    <p:sldId id="284" r:id="rId27"/>
    <p:sldId id="319" r:id="rId28"/>
    <p:sldId id="278" r:id="rId29"/>
    <p:sldId id="317" r:id="rId30"/>
    <p:sldId id="294" r:id="rId31"/>
    <p:sldId id="318" r:id="rId32"/>
    <p:sldId id="296" r:id="rId33"/>
    <p:sldId id="297" r:id="rId34"/>
    <p:sldId id="279" r:id="rId35"/>
    <p:sldId id="280" r:id="rId36"/>
    <p:sldId id="298" r:id="rId37"/>
    <p:sldId id="299" r:id="rId38"/>
    <p:sldId id="301" r:id="rId39"/>
    <p:sldId id="303" r:id="rId40"/>
    <p:sldId id="288" r:id="rId41"/>
    <p:sldId id="312" r:id="rId42"/>
    <p:sldId id="311" r:id="rId43"/>
    <p:sldId id="265" r:id="rId44"/>
    <p:sldId id="266" r:id="rId45"/>
    <p:sldId id="304" r:id="rId46"/>
    <p:sldId id="308" r:id="rId47"/>
    <p:sldId id="305" r:id="rId48"/>
    <p:sldId id="268" r:id="rId49"/>
    <p:sldId id="269" r:id="rId50"/>
    <p:sldId id="285" r:id="rId51"/>
    <p:sldId id="270" r:id="rId52"/>
    <p:sldId id="271" r:id="rId53"/>
    <p:sldId id="272" r:id="rId54"/>
    <p:sldId id="273" r:id="rId55"/>
    <p:sldId id="287" r:id="rId56"/>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20" d="100"/>
          <a:sy n="120" d="100"/>
        </p:scale>
        <p:origin x="1242" y="10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66F8C2B7-E291-208B-61A2-D83F55BEBC3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2F756591-F3FD-17B4-F186-23BF880D8434}"/>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0EBCFA-8A92-4885-97C5-FEAABE94899E}" type="datetimeFigureOut">
              <a:rPr lang="cs-CZ" smtClean="0"/>
              <a:t>02.09.2026</a:t>
            </a:fld>
            <a:endParaRPr lang="cs-CZ"/>
          </a:p>
        </p:txBody>
      </p:sp>
      <p:sp>
        <p:nvSpPr>
          <p:cNvPr id="4" name="Zástupný symbol pro obrázek snímku 3">
            <a:extLst>
              <a:ext uri="{FF2B5EF4-FFF2-40B4-BE49-F238E27FC236}">
                <a16:creationId xmlns:a16="http://schemas.microsoft.com/office/drawing/2014/main" id="{DE3A0D93-9485-8321-636B-86F27E571A9D}"/>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a:extLst>
              <a:ext uri="{FF2B5EF4-FFF2-40B4-BE49-F238E27FC236}">
                <a16:creationId xmlns:a16="http://schemas.microsoft.com/office/drawing/2014/main" id="{38A9340A-4DF7-BA3A-0163-F95C5468EE9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a:extLst>
              <a:ext uri="{FF2B5EF4-FFF2-40B4-BE49-F238E27FC236}">
                <a16:creationId xmlns:a16="http://schemas.microsoft.com/office/drawing/2014/main" id="{435C7C23-26D6-3B65-A157-B2A50511A6B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a:extLst>
              <a:ext uri="{FF2B5EF4-FFF2-40B4-BE49-F238E27FC236}">
                <a16:creationId xmlns:a16="http://schemas.microsoft.com/office/drawing/2014/main" id="{F5785236-54D0-5774-629E-83B60D286AC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253112-AAB6-47E1-A8EA-23446BF95B9D}" type="slidenum">
              <a:rPr lang="cs-CZ" smtClean="0"/>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lvl1pPr>
              <a:defRPr/>
            </a:lvl1pPr>
          </a:lstStyle>
          <a:p>
            <a:pPr>
              <a:defRPr/>
            </a:pPr>
            <a:fld id="{AFD4CDC3-01B8-46AD-8AC2-58E092F788EF}" type="datetime1">
              <a:rPr lang="cs-CZ"/>
              <a:pPr>
                <a:defRPr/>
              </a:pPr>
              <a:t>02.09.2026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B6792095-03D5-47CB-B025-F2242D004EC4}"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AEBB3E-0ED7-0D48-A123-459F05B3C0B8}"/>
              </a:ext>
            </a:extLst>
          </p:cNvPr>
          <p:cNvSpPr>
            <a:spLocks noGrp="1"/>
          </p:cNvSpPr>
          <p:nvPr>
            <p:ph type="title"/>
          </p:nvPr>
        </p:nvSpPr>
        <p:spPr/>
        <p:txBody>
          <a:bodyPr/>
          <a:lstStyle/>
          <a:p>
            <a:r>
              <a:rPr lang="cs-CZ"/>
              <a:t>Kliknutím lze upravit styl.</a:t>
            </a:r>
          </a:p>
        </p:txBody>
      </p:sp>
      <p:sp>
        <p:nvSpPr>
          <p:cNvPr id="3" name="Zástupný text 2">
            <a:extLst>
              <a:ext uri="{FF2B5EF4-FFF2-40B4-BE49-F238E27FC236}">
                <a16:creationId xmlns:a16="http://schemas.microsoft.com/office/drawing/2014/main" id="{A287DC7C-8722-691A-747B-BD2F6D80D22F}"/>
              </a:ext>
            </a:extLst>
          </p:cNvPr>
          <p:cNvSpPr>
            <a:spLocks noGrp="1"/>
          </p:cNvSpPr>
          <p:nvPr>
            <p:ph type="body"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84D9AEB-AF27-8AEE-355A-F094DEAEE8E5}"/>
              </a:ext>
            </a:extLst>
          </p:cNvPr>
          <p:cNvSpPr>
            <a:spLocks noGrp="1"/>
          </p:cNvSpPr>
          <p:nvPr>
            <p:ph type="dt" sz="half" idx="10"/>
          </p:nvPr>
        </p:nvSpPr>
        <p:spPr/>
        <p:txBody>
          <a:bodyPr/>
          <a:lstStyle/>
          <a:p>
            <a:pPr>
              <a:defRPr/>
            </a:pPr>
            <a:fld id="{9B0A4C27-5D95-4ACD-8D63-4CBC9A0E9E40}" type="datetime1">
              <a:rPr lang="cs-CZ" smtClean="0"/>
              <a:pPr>
                <a:defRPr/>
              </a:pPr>
              <a:t>02.09.2026</a:t>
            </a:fld>
            <a:endParaRPr lang="cs-CZ"/>
          </a:p>
        </p:txBody>
      </p:sp>
      <p:sp>
        <p:nvSpPr>
          <p:cNvPr id="5" name="Zástupný symbol pro zápatí 4">
            <a:extLst>
              <a:ext uri="{FF2B5EF4-FFF2-40B4-BE49-F238E27FC236}">
                <a16:creationId xmlns:a16="http://schemas.microsoft.com/office/drawing/2014/main" id="{292873D6-4228-74FF-9E71-FBA48BEF8BD6}"/>
              </a:ext>
            </a:extLst>
          </p:cNvPr>
          <p:cNvSpPr>
            <a:spLocks noGrp="1"/>
          </p:cNvSpPr>
          <p:nvPr>
            <p:ph type="ftr" sz="quarter" idx="11"/>
          </p:nvPr>
        </p:nvSpPr>
        <p:spPr/>
        <p:txBody>
          <a:bodyPr/>
          <a:lstStyle/>
          <a:p>
            <a:pPr>
              <a:defRPr/>
            </a:pPr>
            <a:endParaRPr lang="cs-CZ"/>
          </a:p>
        </p:txBody>
      </p:sp>
      <p:sp>
        <p:nvSpPr>
          <p:cNvPr id="6" name="Zástupný symbol pro číslo snímku 5">
            <a:extLst>
              <a:ext uri="{FF2B5EF4-FFF2-40B4-BE49-F238E27FC236}">
                <a16:creationId xmlns:a16="http://schemas.microsoft.com/office/drawing/2014/main" id="{35093F45-2D43-9D5F-16D3-588B44311A55}"/>
              </a:ext>
            </a:extLst>
          </p:cNvPr>
          <p:cNvSpPr>
            <a:spLocks noGrp="1"/>
          </p:cNvSpPr>
          <p:nvPr>
            <p:ph type="sldNum" sz="quarter" idx="12"/>
          </p:nvPr>
        </p:nvSpPr>
        <p:spPr/>
        <p:txBody>
          <a:bodyPr/>
          <a:lstStyle/>
          <a:p>
            <a:pPr>
              <a:defRPr/>
            </a:pPr>
            <a:fld id="{17955A37-D637-49EA-9DCC-614F8449CE6B}" type="slidenum">
              <a:rPr lang="cs-CZ" smtClean="0"/>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27604E-34DB-1075-54D8-7BD68F15574A}"/>
              </a:ext>
            </a:extLst>
          </p:cNvPr>
          <p:cNvSpPr>
            <a:spLocks noGrp="1"/>
          </p:cNvSpPr>
          <p:nvPr>
            <p:ph type="title"/>
          </p:nvPr>
        </p:nvSpPr>
        <p:spPr/>
        <p:txBody>
          <a:bodyPr/>
          <a:lstStyle/>
          <a:p>
            <a:r>
              <a:rPr lang="cs-CZ"/>
              <a:t>Kliknutím lze upravit styl.</a:t>
            </a:r>
          </a:p>
        </p:txBody>
      </p:sp>
      <p:sp>
        <p:nvSpPr>
          <p:cNvPr id="3" name="Zástupný text 2">
            <a:extLst>
              <a:ext uri="{FF2B5EF4-FFF2-40B4-BE49-F238E27FC236}">
                <a16:creationId xmlns:a16="http://schemas.microsoft.com/office/drawing/2014/main" id="{CB989E35-3FDD-844F-E9C9-CBD8758BB1D3}"/>
              </a:ext>
            </a:extLst>
          </p:cNvPr>
          <p:cNvSpPr>
            <a:spLocks noGrp="1"/>
          </p:cNvSpPr>
          <p:nvPr>
            <p:ph type="body"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82D5CB6-0756-F247-B8A0-D1E3612A66CF}"/>
              </a:ext>
            </a:extLst>
          </p:cNvPr>
          <p:cNvSpPr>
            <a:spLocks noGrp="1"/>
          </p:cNvSpPr>
          <p:nvPr>
            <p:ph type="dt" sz="half" idx="10"/>
          </p:nvPr>
        </p:nvSpPr>
        <p:spPr/>
        <p:txBody>
          <a:bodyPr/>
          <a:lstStyle/>
          <a:p>
            <a:pPr>
              <a:defRPr/>
            </a:pPr>
            <a:fld id="{9B0A4C27-5D95-4ACD-8D63-4CBC9A0E9E40}" type="datetime1">
              <a:rPr lang="cs-CZ" smtClean="0"/>
              <a:pPr>
                <a:defRPr/>
              </a:pPr>
              <a:t>02.09.2026</a:t>
            </a:fld>
            <a:endParaRPr lang="cs-CZ"/>
          </a:p>
        </p:txBody>
      </p:sp>
      <p:sp>
        <p:nvSpPr>
          <p:cNvPr id="5" name="Zástupný symbol pro zápatí 4">
            <a:extLst>
              <a:ext uri="{FF2B5EF4-FFF2-40B4-BE49-F238E27FC236}">
                <a16:creationId xmlns:a16="http://schemas.microsoft.com/office/drawing/2014/main" id="{6E8CD49E-A690-5580-D19C-D336B588B8B6}"/>
              </a:ext>
            </a:extLst>
          </p:cNvPr>
          <p:cNvSpPr>
            <a:spLocks noGrp="1"/>
          </p:cNvSpPr>
          <p:nvPr>
            <p:ph type="ftr" sz="quarter" idx="11"/>
          </p:nvPr>
        </p:nvSpPr>
        <p:spPr/>
        <p:txBody>
          <a:bodyPr/>
          <a:lstStyle/>
          <a:p>
            <a:pPr>
              <a:defRPr/>
            </a:pPr>
            <a:endParaRPr lang="cs-CZ"/>
          </a:p>
        </p:txBody>
      </p:sp>
      <p:sp>
        <p:nvSpPr>
          <p:cNvPr id="6" name="Zástupný symbol pro číslo snímku 5">
            <a:extLst>
              <a:ext uri="{FF2B5EF4-FFF2-40B4-BE49-F238E27FC236}">
                <a16:creationId xmlns:a16="http://schemas.microsoft.com/office/drawing/2014/main" id="{8B2192F9-471C-961F-0565-357E894A86FA}"/>
              </a:ext>
            </a:extLst>
          </p:cNvPr>
          <p:cNvSpPr>
            <a:spLocks noGrp="1"/>
          </p:cNvSpPr>
          <p:nvPr>
            <p:ph type="sldNum" sz="quarter" idx="12"/>
          </p:nvPr>
        </p:nvSpPr>
        <p:spPr/>
        <p:txBody>
          <a:bodyPr/>
          <a:lstStyle/>
          <a:p>
            <a:pPr>
              <a:defRPr/>
            </a:pPr>
            <a:fld id="{17955A37-D637-49EA-9DCC-614F8449CE6B}" type="slidenum">
              <a:rPr lang="cs-CZ" smtClean="0"/>
              <a:pPr>
                <a:defRPr/>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AA55D85D-C701-4F0D-BFBB-9DEFE3E211D3}" type="datetime1">
              <a:rPr lang="cs-CZ"/>
              <a:pPr>
                <a:defRPr/>
              </a:pPr>
              <a:t>02.09.2026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2CF5B00E-C09C-4D16-9F04-77B19FAD4D14}"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6D3FB8F2-E513-4989-B9CA-6A2D1A45BCD1}" type="datetime1">
              <a:rPr lang="cs-CZ"/>
              <a:pPr>
                <a:defRPr/>
              </a:pPr>
              <a:t>02.09.2026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54B6A2C-5291-4D56-A02C-0919F42F14A5}"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790133F2-A110-4F18-B78E-BDF7D44108A9}" type="datetime1">
              <a:rPr lang="cs-CZ"/>
              <a:pPr>
                <a:defRPr/>
              </a:pPr>
              <a:t>02.09.2026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ADB984AA-9FC0-4F2D-9FCD-0887F2E04DCB}"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8EDC1DEF-84A1-4A02-BB2D-A385B57DEA20}" type="datetime1">
              <a:rPr lang="cs-CZ"/>
              <a:pPr>
                <a:defRPr/>
              </a:pPr>
              <a:t>02.09.2026</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AF968DEA-24F0-42F8-A6A3-BBFEF35FF7CB}"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3"/>
          <p:cNvSpPr>
            <a:spLocks noGrp="1"/>
          </p:cNvSpPr>
          <p:nvPr>
            <p:ph type="dt" sz="half" idx="10"/>
          </p:nvPr>
        </p:nvSpPr>
        <p:spPr/>
        <p:txBody>
          <a:bodyPr/>
          <a:lstStyle>
            <a:lvl1pPr>
              <a:defRPr/>
            </a:lvl1pPr>
          </a:lstStyle>
          <a:p>
            <a:pPr>
              <a:defRPr/>
            </a:pPr>
            <a:fld id="{9CFC4AEF-1514-44B0-A0E3-5D27F844A35E}" type="datetime1">
              <a:rPr lang="cs-CZ"/>
              <a:pPr>
                <a:defRPr/>
              </a:pPr>
              <a:t>02.09.2026</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9CE89B2E-51C7-46B5-AC54-AB9A5A74F713}"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B19BC140-6AB5-4D38-91B0-321705434DC0}" type="datetime1">
              <a:rPr lang="cs-CZ"/>
              <a:pPr>
                <a:defRPr/>
              </a:pPr>
              <a:t>02.09.2026</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FE962E8A-92B6-4BC2-8184-219536F3E3C5}"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20ED85-F198-DFCD-784E-313996748278}"/>
              </a:ext>
            </a:extLst>
          </p:cNvPr>
          <p:cNvSpPr>
            <a:spLocks noGrp="1"/>
          </p:cNvSpPr>
          <p:nvPr>
            <p:ph type="title"/>
          </p:nvPr>
        </p:nvSpPr>
        <p:spPr/>
        <p:txBody>
          <a:bodyPr/>
          <a:lstStyle/>
          <a:p>
            <a:r>
              <a:rPr lang="cs-CZ"/>
              <a:t>Kliknutím lze upravit styl.</a:t>
            </a:r>
          </a:p>
        </p:txBody>
      </p:sp>
      <p:sp>
        <p:nvSpPr>
          <p:cNvPr id="3" name="Zástupný text 2">
            <a:extLst>
              <a:ext uri="{FF2B5EF4-FFF2-40B4-BE49-F238E27FC236}">
                <a16:creationId xmlns:a16="http://schemas.microsoft.com/office/drawing/2014/main" id="{7B2A407C-8CB3-A154-0E40-81322EEAC216}"/>
              </a:ext>
            </a:extLst>
          </p:cNvPr>
          <p:cNvSpPr>
            <a:spLocks noGrp="1"/>
          </p:cNvSpPr>
          <p:nvPr>
            <p:ph type="body"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87E94B2-5E6E-9433-B9CC-41B957A24B4B}"/>
              </a:ext>
            </a:extLst>
          </p:cNvPr>
          <p:cNvSpPr>
            <a:spLocks noGrp="1"/>
          </p:cNvSpPr>
          <p:nvPr>
            <p:ph type="dt" sz="half" idx="10"/>
          </p:nvPr>
        </p:nvSpPr>
        <p:spPr/>
        <p:txBody>
          <a:bodyPr/>
          <a:lstStyle/>
          <a:p>
            <a:pPr>
              <a:defRPr/>
            </a:pPr>
            <a:fld id="{9B0A4C27-5D95-4ACD-8D63-4CBC9A0E9E40}" type="datetime1">
              <a:rPr lang="cs-CZ" smtClean="0"/>
              <a:pPr>
                <a:defRPr/>
              </a:pPr>
              <a:t>02.09.2026</a:t>
            </a:fld>
            <a:endParaRPr lang="cs-CZ"/>
          </a:p>
        </p:txBody>
      </p:sp>
      <p:sp>
        <p:nvSpPr>
          <p:cNvPr id="5" name="Zástupný symbol pro zápatí 4">
            <a:extLst>
              <a:ext uri="{FF2B5EF4-FFF2-40B4-BE49-F238E27FC236}">
                <a16:creationId xmlns:a16="http://schemas.microsoft.com/office/drawing/2014/main" id="{7AD523B2-4DA7-4102-A49E-DC3FCB9581CB}"/>
              </a:ext>
            </a:extLst>
          </p:cNvPr>
          <p:cNvSpPr>
            <a:spLocks noGrp="1"/>
          </p:cNvSpPr>
          <p:nvPr>
            <p:ph type="ftr" sz="quarter" idx="11"/>
          </p:nvPr>
        </p:nvSpPr>
        <p:spPr/>
        <p:txBody>
          <a:bodyPr/>
          <a:lstStyle/>
          <a:p>
            <a:pPr>
              <a:defRPr/>
            </a:pPr>
            <a:endParaRPr lang="cs-CZ"/>
          </a:p>
        </p:txBody>
      </p:sp>
      <p:sp>
        <p:nvSpPr>
          <p:cNvPr id="6" name="Zástupný symbol pro číslo snímku 5">
            <a:extLst>
              <a:ext uri="{FF2B5EF4-FFF2-40B4-BE49-F238E27FC236}">
                <a16:creationId xmlns:a16="http://schemas.microsoft.com/office/drawing/2014/main" id="{2E3CD061-F3A6-0116-13B5-965F8E1786CD}"/>
              </a:ext>
            </a:extLst>
          </p:cNvPr>
          <p:cNvSpPr>
            <a:spLocks noGrp="1"/>
          </p:cNvSpPr>
          <p:nvPr>
            <p:ph type="sldNum" sz="quarter" idx="12"/>
          </p:nvPr>
        </p:nvSpPr>
        <p:spPr/>
        <p:txBody>
          <a:bodyPr/>
          <a:lstStyle/>
          <a:p>
            <a:pPr>
              <a:defRPr/>
            </a:pPr>
            <a:fld id="{17955A37-D637-49EA-9DCC-614F8449CE6B}" type="slidenum">
              <a:rPr lang="cs-CZ" smtClean="0"/>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8C6131-8E4E-0D9B-F494-97C9EBC8A541}"/>
              </a:ext>
            </a:extLst>
          </p:cNvPr>
          <p:cNvSpPr>
            <a:spLocks noGrp="1"/>
          </p:cNvSpPr>
          <p:nvPr>
            <p:ph type="title"/>
          </p:nvPr>
        </p:nvSpPr>
        <p:spPr/>
        <p:txBody>
          <a:bodyPr/>
          <a:lstStyle/>
          <a:p>
            <a:r>
              <a:rPr lang="cs-CZ"/>
              <a:t>Kliknutím lze upravit styl.</a:t>
            </a:r>
          </a:p>
        </p:txBody>
      </p:sp>
      <p:sp>
        <p:nvSpPr>
          <p:cNvPr id="3" name="Zástupný text 2">
            <a:extLst>
              <a:ext uri="{FF2B5EF4-FFF2-40B4-BE49-F238E27FC236}">
                <a16:creationId xmlns:a16="http://schemas.microsoft.com/office/drawing/2014/main" id="{BE5C01AF-7D58-2EAD-6FB7-C7B8DDF467C9}"/>
              </a:ext>
            </a:extLst>
          </p:cNvPr>
          <p:cNvSpPr>
            <a:spLocks noGrp="1"/>
          </p:cNvSpPr>
          <p:nvPr>
            <p:ph type="body"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2762EDC-763E-C74D-43B6-52ACAE6C1F24}"/>
              </a:ext>
            </a:extLst>
          </p:cNvPr>
          <p:cNvSpPr>
            <a:spLocks noGrp="1"/>
          </p:cNvSpPr>
          <p:nvPr>
            <p:ph type="dt" sz="half" idx="10"/>
          </p:nvPr>
        </p:nvSpPr>
        <p:spPr/>
        <p:txBody>
          <a:bodyPr/>
          <a:lstStyle/>
          <a:p>
            <a:pPr>
              <a:defRPr/>
            </a:pPr>
            <a:fld id="{9B0A4C27-5D95-4ACD-8D63-4CBC9A0E9E40}" type="datetime1">
              <a:rPr lang="cs-CZ" smtClean="0"/>
              <a:pPr>
                <a:defRPr/>
              </a:pPr>
              <a:t>02.09.2026</a:t>
            </a:fld>
            <a:endParaRPr lang="cs-CZ"/>
          </a:p>
        </p:txBody>
      </p:sp>
      <p:sp>
        <p:nvSpPr>
          <p:cNvPr id="5" name="Zástupný symbol pro zápatí 4">
            <a:extLst>
              <a:ext uri="{FF2B5EF4-FFF2-40B4-BE49-F238E27FC236}">
                <a16:creationId xmlns:a16="http://schemas.microsoft.com/office/drawing/2014/main" id="{F6F5127D-AFDC-1CA8-6C4B-FBB8028BD859}"/>
              </a:ext>
            </a:extLst>
          </p:cNvPr>
          <p:cNvSpPr>
            <a:spLocks noGrp="1"/>
          </p:cNvSpPr>
          <p:nvPr>
            <p:ph type="ftr" sz="quarter" idx="11"/>
          </p:nvPr>
        </p:nvSpPr>
        <p:spPr/>
        <p:txBody>
          <a:bodyPr/>
          <a:lstStyle/>
          <a:p>
            <a:pPr>
              <a:defRPr/>
            </a:pPr>
            <a:endParaRPr lang="cs-CZ"/>
          </a:p>
        </p:txBody>
      </p:sp>
      <p:sp>
        <p:nvSpPr>
          <p:cNvPr id="6" name="Zástupný symbol pro číslo snímku 5">
            <a:extLst>
              <a:ext uri="{FF2B5EF4-FFF2-40B4-BE49-F238E27FC236}">
                <a16:creationId xmlns:a16="http://schemas.microsoft.com/office/drawing/2014/main" id="{C9D8C882-FD5E-F77A-32E2-B7D3E0318468}"/>
              </a:ext>
            </a:extLst>
          </p:cNvPr>
          <p:cNvSpPr>
            <a:spLocks noGrp="1"/>
          </p:cNvSpPr>
          <p:nvPr>
            <p:ph type="sldNum" sz="quarter" idx="12"/>
          </p:nvPr>
        </p:nvSpPr>
        <p:spPr/>
        <p:txBody>
          <a:bodyPr/>
          <a:lstStyle/>
          <a:p>
            <a:pPr>
              <a:defRPr/>
            </a:pPr>
            <a:fld id="{17955A37-D637-49EA-9DCC-614F8449CE6B}" type="slidenum">
              <a:rPr lang="cs-CZ" smtClean="0"/>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B0A4C27-5D95-4ACD-8D63-4CBC9A0E9E40}" type="datetime1">
              <a:rPr lang="cs-CZ"/>
              <a:pPr>
                <a:defRPr/>
              </a:pPr>
              <a:t>02.09.2026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17955A37-D637-49EA-9DCC-614F8449CE6B}"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707" r:id="rId1"/>
    <p:sldLayoutId id="2147483706" r:id="rId2"/>
    <p:sldLayoutId id="2147483705" r:id="rId3"/>
    <p:sldLayoutId id="2147483704" r:id="rId4"/>
    <p:sldLayoutId id="2147483703" r:id="rId5"/>
    <p:sldLayoutId id="2147483702" r:id="rId6"/>
    <p:sldLayoutId id="2147483701" r:id="rId7"/>
    <p:sldLayoutId id="2147483700" r:id="rId8"/>
    <p:sldLayoutId id="2147483699" r:id="rId9"/>
    <p:sldLayoutId id="2147483698" r:id="rId10"/>
    <p:sldLayoutId id="2147483697" r:id="rId11"/>
    <p:sldLayoutId id="2147483708"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60649"/>
            <a:ext cx="7772400" cy="2232248"/>
          </a:xfrm>
        </p:spPr>
        <p:txBody>
          <a:bodyPr rtlCol="0">
            <a:normAutofit/>
          </a:bodyPr>
          <a:lstStyle/>
          <a:p>
            <a:pPr eaLnBrk="1" fontAlgn="auto" hangingPunct="1">
              <a:spcAft>
                <a:spcPts val="0"/>
              </a:spcAft>
              <a:defRPr/>
            </a:pPr>
            <a:r>
              <a:rPr lang="cs-CZ" sz="3600" b="1" dirty="0">
                <a:effectLst>
                  <a:outerShdw blurRad="38100" dist="38100" dir="2700000" algn="tl">
                    <a:srgbClr val="000000">
                      <a:alpha val="43137"/>
                    </a:srgbClr>
                  </a:outerShdw>
                </a:effectLst>
                <a:latin typeface="Constantia" pitchFamily="18" charset="0"/>
              </a:rPr>
              <a:t>Česká advokátní komora </a:t>
            </a:r>
            <a:br>
              <a:rPr lang="cs-CZ" sz="3600" b="1" dirty="0">
                <a:effectLst>
                  <a:outerShdw blurRad="38100" dist="38100" dir="2700000" algn="tl">
                    <a:srgbClr val="000000">
                      <a:alpha val="43137"/>
                    </a:srgbClr>
                  </a:outerShdw>
                </a:effectLst>
                <a:latin typeface="Constantia" pitchFamily="18" charset="0"/>
              </a:rPr>
            </a:br>
            <a:br>
              <a:rPr lang="cs-CZ" sz="3600" b="1" dirty="0">
                <a:effectLst>
                  <a:outerShdw blurRad="38100" dist="38100" dir="2700000" algn="tl">
                    <a:srgbClr val="000000">
                      <a:alpha val="43137"/>
                    </a:srgbClr>
                  </a:outerShdw>
                </a:effectLst>
                <a:latin typeface="Constantia" pitchFamily="18" charset="0"/>
              </a:rPr>
            </a:br>
            <a:r>
              <a:rPr lang="cs-CZ" sz="2800" b="1" dirty="0">
                <a:effectLst>
                  <a:outerShdw blurRad="38100" dist="38100" dir="2700000" algn="tl">
                    <a:srgbClr val="000000">
                      <a:alpha val="43137"/>
                    </a:srgbClr>
                  </a:outerShdw>
                </a:effectLst>
                <a:latin typeface="Constantia" pitchFamily="18" charset="0"/>
              </a:rPr>
              <a:t>seminář pro advokátní koncipienty</a:t>
            </a:r>
          </a:p>
        </p:txBody>
      </p:sp>
      <p:sp>
        <p:nvSpPr>
          <p:cNvPr id="3" name="Podnadpis 2"/>
          <p:cNvSpPr>
            <a:spLocks noGrp="1"/>
          </p:cNvSpPr>
          <p:nvPr>
            <p:ph type="subTitle" idx="1"/>
          </p:nvPr>
        </p:nvSpPr>
        <p:spPr>
          <a:xfrm>
            <a:off x="899592" y="2492896"/>
            <a:ext cx="7488832" cy="4032448"/>
          </a:xfrm>
        </p:spPr>
        <p:txBody>
          <a:bodyPr>
            <a:normAutofit/>
          </a:bodyPr>
          <a:lstStyle/>
          <a:p>
            <a:pPr eaLnBrk="1" hangingPunct="1">
              <a:lnSpc>
                <a:spcPct val="160000"/>
              </a:lnSpc>
            </a:pPr>
            <a:r>
              <a:rPr lang="cs-CZ" sz="2800" b="1" dirty="0">
                <a:solidFill>
                  <a:srgbClr val="C00000"/>
                </a:solidFill>
                <a:latin typeface="Constantia" pitchFamily="18" charset="0"/>
              </a:rPr>
              <a:t>Obhajoba v řízení před soudem </a:t>
            </a:r>
          </a:p>
          <a:p>
            <a:pPr eaLnBrk="1" hangingPunct="1">
              <a:lnSpc>
                <a:spcPct val="160000"/>
              </a:lnSpc>
            </a:pPr>
            <a:r>
              <a:rPr lang="cs-CZ" sz="2800" b="1" dirty="0">
                <a:solidFill>
                  <a:srgbClr val="C00000"/>
                </a:solidFill>
                <a:latin typeface="Constantia" pitchFamily="18" charset="0"/>
              </a:rPr>
              <a:t>I. stupně včetně dokazování</a:t>
            </a:r>
          </a:p>
          <a:p>
            <a:pPr eaLnBrk="1" hangingPunct="1">
              <a:lnSpc>
                <a:spcPct val="90000"/>
              </a:lnSpc>
            </a:pPr>
            <a:endParaRPr lang="cs-CZ" sz="2700" b="1" dirty="0">
              <a:solidFill>
                <a:srgbClr val="898989"/>
              </a:solidFill>
              <a:latin typeface="Constantia" pitchFamily="18" charset="0"/>
            </a:endParaRPr>
          </a:p>
          <a:p>
            <a:pPr eaLnBrk="1" hangingPunct="1">
              <a:lnSpc>
                <a:spcPct val="90000"/>
              </a:lnSpc>
            </a:pPr>
            <a:r>
              <a:rPr lang="cs-CZ" sz="2200" b="1" dirty="0">
                <a:solidFill>
                  <a:schemeClr val="tx1"/>
                </a:solidFill>
                <a:latin typeface="Constantia" pitchFamily="18" charset="0"/>
              </a:rPr>
              <a:t>Praha, 07.09.2026</a:t>
            </a:r>
          </a:p>
          <a:p>
            <a:pPr eaLnBrk="1" hangingPunct="1">
              <a:lnSpc>
                <a:spcPct val="90000"/>
              </a:lnSpc>
            </a:pPr>
            <a:endParaRPr lang="cs-CZ" sz="2200" b="1" dirty="0">
              <a:solidFill>
                <a:schemeClr val="tx1"/>
              </a:solidFill>
              <a:latin typeface="Constantia" pitchFamily="18" charset="0"/>
            </a:endParaRPr>
          </a:p>
          <a:p>
            <a:pPr eaLnBrk="1" hangingPunct="1">
              <a:lnSpc>
                <a:spcPct val="150000"/>
              </a:lnSpc>
            </a:pPr>
            <a:r>
              <a:rPr lang="cs-CZ" sz="2000" b="1" dirty="0">
                <a:solidFill>
                  <a:schemeClr val="tx1"/>
                </a:solidFill>
                <a:latin typeface="Constantia" pitchFamily="18" charset="0"/>
              </a:rPr>
              <a:t>Lektor : JUDr. Tomáš Durdík, Nejvyšší soud</a:t>
            </a:r>
            <a:endParaRPr lang="cs-CZ" sz="2000" dirty="0">
              <a:solidFill>
                <a:srgbClr val="89898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4624"/>
            <a:ext cx="8229600" cy="648072"/>
          </a:xfrm>
        </p:spPr>
        <p:txBody>
          <a:bodyPr>
            <a:normAutofit/>
          </a:bodyPr>
          <a:lstStyle/>
          <a:p>
            <a:r>
              <a:rPr lang="cs-CZ" sz="3200" b="1" dirty="0">
                <a:latin typeface="Constantia" pitchFamily="18" charset="0"/>
              </a:rPr>
              <a:t>Postavení obhájce v trestním řízení</a:t>
            </a:r>
          </a:p>
        </p:txBody>
      </p:sp>
      <p:sp>
        <p:nvSpPr>
          <p:cNvPr id="3" name="Zástupný symbol pro obsah 2"/>
          <p:cNvSpPr>
            <a:spLocks noGrp="1"/>
          </p:cNvSpPr>
          <p:nvPr>
            <p:ph idx="1"/>
          </p:nvPr>
        </p:nvSpPr>
        <p:spPr>
          <a:xfrm>
            <a:off x="251520" y="1196752"/>
            <a:ext cx="8568952" cy="5472608"/>
          </a:xfrm>
        </p:spPr>
        <p:txBody>
          <a:bodyPr>
            <a:noAutofit/>
          </a:bodyPr>
          <a:lstStyle/>
          <a:p>
            <a:pPr algn="just"/>
            <a:r>
              <a:rPr lang="cs-CZ" sz="1800" dirty="0">
                <a:latin typeface="Constantia" pitchFamily="18" charset="0"/>
              </a:rPr>
              <a:t>viz § 35 a </a:t>
            </a:r>
            <a:r>
              <a:rPr lang="cs-CZ" sz="1800" dirty="0" err="1">
                <a:latin typeface="Constantia" pitchFamily="18" charset="0"/>
              </a:rPr>
              <a:t>násled</a:t>
            </a:r>
            <a:r>
              <a:rPr lang="cs-CZ" sz="1800" dirty="0">
                <a:latin typeface="Constantia" pitchFamily="18" charset="0"/>
              </a:rPr>
              <a:t>. TŘ</a:t>
            </a:r>
          </a:p>
          <a:p>
            <a:pPr algn="just"/>
            <a:endParaRPr lang="cs-CZ" sz="1800" dirty="0">
              <a:latin typeface="Constantia" pitchFamily="18" charset="0"/>
            </a:endParaRPr>
          </a:p>
          <a:p>
            <a:pPr algn="just"/>
            <a:r>
              <a:rPr lang="cs-CZ" sz="1800" dirty="0">
                <a:latin typeface="Constantia" pitchFamily="18" charset="0"/>
              </a:rPr>
              <a:t>poskytuje potřebnou právní pomoc obviněnému v souladu se zákonem</a:t>
            </a:r>
          </a:p>
          <a:p>
            <a:pPr algn="just"/>
            <a:endParaRPr lang="cs-CZ" sz="1800" dirty="0">
              <a:latin typeface="Constantia" pitchFamily="18" charset="0"/>
            </a:endParaRPr>
          </a:p>
          <a:p>
            <a:pPr algn="just"/>
            <a:r>
              <a:rPr lang="cs-CZ" sz="1800" dirty="0">
                <a:latin typeface="Constantia" pitchFamily="18" charset="0"/>
              </a:rPr>
              <a:t>může jím být </a:t>
            </a:r>
            <a:r>
              <a:rPr lang="cs-CZ" sz="1800" b="1" dirty="0">
                <a:latin typeface="Constantia" pitchFamily="18" charset="0"/>
              </a:rPr>
              <a:t>pouze advokát </a:t>
            </a:r>
            <a:r>
              <a:rPr lang="cs-CZ" sz="1800" i="1" dirty="0">
                <a:latin typeface="Constantia" pitchFamily="18" charset="0"/>
              </a:rPr>
              <a:t>(na rozdíl od zmocněnce poškozeného)</a:t>
            </a:r>
          </a:p>
          <a:p>
            <a:pPr marL="0" indent="0" algn="just">
              <a:buNone/>
            </a:pPr>
            <a:r>
              <a:rPr lang="cs-CZ" sz="1800" i="1" dirty="0">
                <a:latin typeface="Constantia" pitchFamily="18" charset="0"/>
              </a:rPr>
              <a:t> </a:t>
            </a:r>
          </a:p>
          <a:p>
            <a:pPr algn="just">
              <a:lnSpc>
                <a:spcPct val="120000"/>
              </a:lnSpc>
            </a:pPr>
            <a:r>
              <a:rPr lang="cs-CZ" sz="1800" dirty="0">
                <a:latin typeface="Constantia" pitchFamily="18" charset="0"/>
              </a:rPr>
              <a:t>možnost zastoupení advokátním koncipientem </a:t>
            </a:r>
            <a:r>
              <a:rPr lang="cs-CZ" sz="1800" i="1" dirty="0">
                <a:latin typeface="Constantia" pitchFamily="18" charset="0"/>
              </a:rPr>
              <a:t>(jen omezeně </a:t>
            </a:r>
            <a:r>
              <a:rPr lang="cs-CZ" sz="1800" b="1" dirty="0">
                <a:latin typeface="Constantia" pitchFamily="18" charset="0"/>
              </a:rPr>
              <a:t>XXX</a:t>
            </a:r>
            <a:r>
              <a:rPr lang="cs-CZ" sz="1800" dirty="0">
                <a:latin typeface="Constantia" pitchFamily="18" charset="0"/>
              </a:rPr>
              <a:t> </a:t>
            </a:r>
            <a:r>
              <a:rPr lang="cs-CZ" sz="1800" b="1" u="sng" dirty="0">
                <a:solidFill>
                  <a:srgbClr val="0070C0"/>
                </a:solidFill>
                <a:latin typeface="Constantia" pitchFamily="18" charset="0"/>
              </a:rPr>
              <a:t>od 01.02.2019</a:t>
            </a:r>
            <a:r>
              <a:rPr lang="cs-CZ" sz="1800" b="1" dirty="0">
                <a:solidFill>
                  <a:srgbClr val="FF0000"/>
                </a:solidFill>
                <a:latin typeface="Constantia" pitchFamily="18" charset="0"/>
              </a:rPr>
              <a:t> </a:t>
            </a:r>
            <a:r>
              <a:rPr lang="cs-CZ" sz="1800" i="1" dirty="0">
                <a:solidFill>
                  <a:srgbClr val="FF0000"/>
                </a:solidFill>
                <a:latin typeface="Constantia" pitchFamily="18" charset="0"/>
              </a:rPr>
              <a:t>je koncipient oprávněn nahlížet do spisů i v řízení před KS jako soudem I. stupně, před VS a NS</a:t>
            </a:r>
            <a:r>
              <a:rPr lang="cs-CZ" sz="1800" dirty="0">
                <a:latin typeface="Constantia" pitchFamily="18" charset="0"/>
              </a:rPr>
              <a:t>), event. jiným advokátem </a:t>
            </a:r>
            <a:r>
              <a:rPr lang="cs-CZ" sz="1800" i="1" dirty="0">
                <a:latin typeface="Constantia" pitchFamily="18" charset="0"/>
              </a:rPr>
              <a:t>(bez omezení) </a:t>
            </a:r>
            <a:r>
              <a:rPr lang="cs-CZ" sz="1800" b="1" i="1" dirty="0">
                <a:latin typeface="Constantia" pitchFamily="18" charset="0"/>
              </a:rPr>
              <a:t>XXX</a:t>
            </a:r>
            <a:r>
              <a:rPr lang="cs-CZ" sz="1800" i="1" dirty="0">
                <a:latin typeface="Constantia" pitchFamily="18" charset="0"/>
              </a:rPr>
              <a:t> nikoli jiných zaměstnancem advokátní kanceláře</a:t>
            </a:r>
          </a:p>
          <a:p>
            <a:pPr marL="0" indent="0" algn="just">
              <a:buNone/>
            </a:pPr>
            <a:endParaRPr lang="cs-CZ" sz="1800" dirty="0">
              <a:latin typeface="Constantia" pitchFamily="18" charset="0"/>
            </a:endParaRPr>
          </a:p>
          <a:p>
            <a:pPr algn="just"/>
            <a:r>
              <a:rPr lang="cs-CZ" sz="1800" dirty="0">
                <a:latin typeface="Constantia" pitchFamily="18" charset="0"/>
              </a:rPr>
              <a:t>neslučitelnost s postavením obviněného, poškozeného, svědka, zúčastněné osoby, znalce nebo tlumočníka v téže věci</a:t>
            </a: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10</a:t>
            </a:fld>
            <a:endParaRPr lang="cs-CZ"/>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632EF-9B2E-62B4-0261-9E15DBF937B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997CC28-7929-C469-9EB3-41EEBCFBE005}"/>
              </a:ext>
            </a:extLst>
          </p:cNvPr>
          <p:cNvSpPr>
            <a:spLocks noGrp="1"/>
          </p:cNvSpPr>
          <p:nvPr>
            <p:ph type="title"/>
          </p:nvPr>
        </p:nvSpPr>
        <p:spPr>
          <a:xfrm>
            <a:off x="457200" y="44624"/>
            <a:ext cx="8229600" cy="648072"/>
          </a:xfrm>
        </p:spPr>
        <p:txBody>
          <a:bodyPr>
            <a:normAutofit/>
          </a:bodyPr>
          <a:lstStyle/>
          <a:p>
            <a:r>
              <a:rPr lang="cs-CZ" sz="3200" b="1" dirty="0">
                <a:latin typeface="Constantia" pitchFamily="18" charset="0"/>
              </a:rPr>
              <a:t>Postavení obhájce v trestním řízení</a:t>
            </a:r>
          </a:p>
        </p:txBody>
      </p:sp>
      <p:sp>
        <p:nvSpPr>
          <p:cNvPr id="3" name="Zástupný symbol pro obsah 2">
            <a:extLst>
              <a:ext uri="{FF2B5EF4-FFF2-40B4-BE49-F238E27FC236}">
                <a16:creationId xmlns:a16="http://schemas.microsoft.com/office/drawing/2014/main" id="{1FBFFF9E-60AF-7BA0-04DD-DCF25D83162A}"/>
              </a:ext>
            </a:extLst>
          </p:cNvPr>
          <p:cNvSpPr>
            <a:spLocks noGrp="1"/>
          </p:cNvSpPr>
          <p:nvPr>
            <p:ph idx="1"/>
          </p:nvPr>
        </p:nvSpPr>
        <p:spPr>
          <a:xfrm>
            <a:off x="251520" y="620688"/>
            <a:ext cx="8568952" cy="6048672"/>
          </a:xfrm>
        </p:spPr>
        <p:txBody>
          <a:bodyPr>
            <a:noAutofit/>
          </a:bodyPr>
          <a:lstStyle/>
          <a:p>
            <a:pPr algn="just">
              <a:lnSpc>
                <a:spcPct val="120000"/>
              </a:lnSpc>
            </a:pPr>
            <a:r>
              <a:rPr lang="cs-CZ" sz="1700" dirty="0">
                <a:latin typeface="Constantia" panose="02030602050306030303" pitchFamily="18" charset="0"/>
              </a:rPr>
              <a:t>obhájcem v trestním řízení podle § 35 odst. 1 TŘ nemůže být </a:t>
            </a:r>
            <a:r>
              <a:rPr lang="cs-CZ" sz="1700" b="1" dirty="0">
                <a:solidFill>
                  <a:srgbClr val="FF0000"/>
                </a:solidFill>
                <a:latin typeface="Constantia" panose="02030602050306030303" pitchFamily="18" charset="0"/>
              </a:rPr>
              <a:t>usazený evropský advokát</a:t>
            </a:r>
            <a:r>
              <a:rPr lang="cs-CZ" sz="1700" dirty="0">
                <a:solidFill>
                  <a:srgbClr val="333333"/>
                </a:solidFill>
                <a:latin typeface="Constantia" panose="02030602050306030303" pitchFamily="18" charset="0"/>
              </a:rPr>
              <a:t>, </a:t>
            </a:r>
            <a:r>
              <a:rPr lang="cs-CZ" sz="1700" dirty="0">
                <a:latin typeface="Constantia" panose="02030602050306030303" pitchFamily="18" charset="0"/>
              </a:rPr>
              <a:t>dokud po dohodě s obviněným neustanoví advokáta jako svého </a:t>
            </a:r>
            <a:r>
              <a:rPr lang="cs-CZ" sz="1700" b="1" u="sng" dirty="0">
                <a:latin typeface="Constantia" panose="02030602050306030303" pitchFamily="18" charset="0"/>
              </a:rPr>
              <a:t>konzultanta v otázkách procesního práva</a:t>
            </a:r>
            <a:r>
              <a:rPr lang="cs-CZ" sz="1700" b="1" dirty="0">
                <a:latin typeface="Constantia" panose="02030602050306030303" pitchFamily="18" charset="0"/>
              </a:rPr>
              <a:t> </a:t>
            </a:r>
            <a:r>
              <a:rPr lang="cs-CZ" sz="1700" dirty="0">
                <a:latin typeface="Constantia" panose="02030602050306030303" pitchFamily="18" charset="0"/>
              </a:rPr>
              <a:t>podle § 35p odst. 1 zákona o advokacii a dokud neoznámí soudu nebo jinému orgánu činnému v trestním řízení adresu sídla konzultanta podle § 35p odst. 2 zákona o advokacii – </a:t>
            </a:r>
            <a:r>
              <a:rPr lang="cs-CZ" sz="1700" b="1" dirty="0">
                <a:latin typeface="Constantia" panose="02030602050306030303" pitchFamily="18" charset="0"/>
              </a:rPr>
              <a:t>viz R 34/2022</a:t>
            </a:r>
          </a:p>
          <a:p>
            <a:pPr algn="just">
              <a:lnSpc>
                <a:spcPct val="120000"/>
              </a:lnSpc>
            </a:pPr>
            <a:endParaRPr lang="cs-CZ" sz="1700" b="1" dirty="0">
              <a:latin typeface="Constantia" panose="02030602050306030303" pitchFamily="18" charset="0"/>
            </a:endParaRPr>
          </a:p>
          <a:p>
            <a:pPr algn="just">
              <a:lnSpc>
                <a:spcPct val="120000"/>
              </a:lnSpc>
            </a:pPr>
            <a:r>
              <a:rPr lang="cs-CZ" sz="1700" dirty="0">
                <a:latin typeface="Constantia" panose="02030602050306030303" pitchFamily="18" charset="0"/>
              </a:rPr>
              <a:t>stejné pravidlo platí  i při zajištění obhajoby </a:t>
            </a:r>
            <a:r>
              <a:rPr lang="cs-CZ" sz="1700" b="1" dirty="0">
                <a:solidFill>
                  <a:srgbClr val="FF0000"/>
                </a:solidFill>
                <a:latin typeface="Constantia" panose="02030602050306030303" pitchFamily="18" charset="0"/>
              </a:rPr>
              <a:t>hostujícím evropským advokátem</a:t>
            </a:r>
            <a:r>
              <a:rPr lang="cs-CZ" sz="1700" dirty="0">
                <a:solidFill>
                  <a:srgbClr val="333333"/>
                </a:solidFill>
                <a:latin typeface="Constantia" panose="02030602050306030303" pitchFamily="18" charset="0"/>
              </a:rPr>
              <a:t> </a:t>
            </a:r>
            <a:r>
              <a:rPr lang="cs-CZ" sz="1700" dirty="0">
                <a:latin typeface="Constantia" panose="02030602050306030303" pitchFamily="18" charset="0"/>
              </a:rPr>
              <a:t>= má povinnost ustanovit advokáta </a:t>
            </a:r>
            <a:r>
              <a:rPr lang="cs-CZ" sz="1700" i="1" dirty="0">
                <a:latin typeface="Constantia" panose="02030602050306030303" pitchFamily="18" charset="0"/>
              </a:rPr>
              <a:t>(tj. osobu vedenou ČAK v seznamu advokátů)</a:t>
            </a:r>
            <a:r>
              <a:rPr lang="cs-CZ" sz="1700" dirty="0">
                <a:latin typeface="Constantia" panose="02030602050306030303" pitchFamily="18" charset="0"/>
              </a:rPr>
              <a:t> jako svého </a:t>
            </a:r>
            <a:r>
              <a:rPr lang="cs-CZ" sz="1700" b="1" u="sng" dirty="0">
                <a:latin typeface="Constantia" panose="02030602050306030303" pitchFamily="18" charset="0"/>
              </a:rPr>
              <a:t>konzultanta v otázkách procesního práva</a:t>
            </a:r>
            <a:r>
              <a:rPr lang="cs-CZ" sz="1700" dirty="0">
                <a:latin typeface="Constantia" panose="02030602050306030303" pitchFamily="18" charset="0"/>
              </a:rPr>
              <a:t> +</a:t>
            </a:r>
            <a:r>
              <a:rPr lang="cs-CZ" sz="1700" b="1" dirty="0">
                <a:latin typeface="Constantia" panose="02030602050306030303" pitchFamily="18" charset="0"/>
              </a:rPr>
              <a:t> </a:t>
            </a:r>
            <a:r>
              <a:rPr lang="cs-CZ" sz="1700" dirty="0">
                <a:latin typeface="Constantia" panose="02030602050306030303" pitchFamily="18" charset="0"/>
              </a:rPr>
              <a:t>má povinnost ustanovit advokáta jako svého </a:t>
            </a:r>
            <a:r>
              <a:rPr lang="cs-CZ" sz="1700" b="1" u="sng" dirty="0">
                <a:latin typeface="Constantia" panose="02030602050306030303" pitchFamily="18" charset="0"/>
              </a:rPr>
              <a:t>zmocněnce pro doručování  písemností</a:t>
            </a:r>
            <a:r>
              <a:rPr lang="cs-CZ" sz="1700" dirty="0">
                <a:latin typeface="Constantia" panose="02030602050306030303" pitchFamily="18" charset="0"/>
              </a:rPr>
              <a:t> (sídlo zmocněnce je povinen oznámit OČTŘ při prvním úkonu, který tento orgán vůči němu činí = OČTŘ zasílají veškeré písemnosti, včetně rozhodnutí na adresu sídla tohoto zmocněnce (§ 35j zákona o advokacii) </a:t>
            </a:r>
          </a:p>
          <a:p>
            <a:pPr algn="just">
              <a:lnSpc>
                <a:spcPct val="120000"/>
              </a:lnSpc>
            </a:pPr>
            <a:r>
              <a:rPr lang="cs-CZ" sz="1700" dirty="0">
                <a:latin typeface="Constantia" panose="02030602050306030303" pitchFamily="18" charset="0"/>
              </a:rPr>
              <a:t>nesplní-li hostující evropský advokát tuto svoji povinnost, OČTŘ písemnost uloží </a:t>
            </a:r>
            <a:r>
              <a:rPr lang="cs-CZ" sz="1700" i="1" dirty="0">
                <a:latin typeface="Constantia" panose="02030602050306030303" pitchFamily="18" charset="0"/>
              </a:rPr>
              <a:t>(i když má být doručena do vlastních rukou advokáta; účinky doručení nastávají třetím dnem po uložení) </a:t>
            </a:r>
            <a:r>
              <a:rPr lang="cs-CZ" sz="1700" dirty="0">
                <a:latin typeface="Constantia" panose="02030602050306030303" pitchFamily="18" charset="0"/>
              </a:rPr>
              <a:t> </a:t>
            </a:r>
          </a:p>
          <a:p>
            <a:pPr algn="just">
              <a:lnSpc>
                <a:spcPct val="120000"/>
              </a:lnSpc>
            </a:pPr>
            <a:r>
              <a:rPr lang="cs-CZ" sz="1700" b="1" u="sng" dirty="0">
                <a:latin typeface="Constantia" panose="02030602050306030303" pitchFamily="18" charset="0"/>
              </a:rPr>
              <a:t>konzultantem může být i advokát určený jím jako zmocněnec pro doručování</a:t>
            </a:r>
            <a:r>
              <a:rPr lang="cs-CZ" sz="1700" b="1" dirty="0">
                <a:latin typeface="Constantia" panose="02030602050306030303" pitchFamily="18" charset="0"/>
              </a:rPr>
              <a:t> </a:t>
            </a:r>
          </a:p>
          <a:p>
            <a:pPr algn="just"/>
            <a:endParaRPr lang="cs-CZ" sz="1800" dirty="0">
              <a:latin typeface="Constantia" pitchFamily="18" charset="0"/>
            </a:endParaRPr>
          </a:p>
        </p:txBody>
      </p:sp>
      <p:sp>
        <p:nvSpPr>
          <p:cNvPr id="4" name="Zástupný symbol pro číslo snímku 3">
            <a:extLst>
              <a:ext uri="{FF2B5EF4-FFF2-40B4-BE49-F238E27FC236}">
                <a16:creationId xmlns:a16="http://schemas.microsoft.com/office/drawing/2014/main" id="{56760E1B-0E09-7A4A-D64F-0AF8D23A2435}"/>
              </a:ext>
            </a:extLst>
          </p:cNvPr>
          <p:cNvSpPr>
            <a:spLocks noGrp="1"/>
          </p:cNvSpPr>
          <p:nvPr>
            <p:ph type="sldNum" sz="quarter" idx="12"/>
          </p:nvPr>
        </p:nvSpPr>
        <p:spPr/>
        <p:txBody>
          <a:bodyPr/>
          <a:lstStyle/>
          <a:p>
            <a:fld id="{F98609ED-3E70-4A7E-B41F-97390A706E1F}" type="slidenum">
              <a:rPr lang="cs-CZ" smtClean="0"/>
              <a:pPr/>
              <a:t>11</a:t>
            </a:fld>
            <a:endParaRPr lang="cs-CZ"/>
          </a:p>
        </p:txBody>
      </p:sp>
    </p:spTree>
    <p:extLst>
      <p:ext uri="{BB962C8B-B14F-4D97-AF65-F5344CB8AC3E}">
        <p14:creationId xmlns:p14="http://schemas.microsoft.com/office/powerpoint/2010/main" val="1305222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4624"/>
            <a:ext cx="8229600" cy="648072"/>
          </a:xfrm>
        </p:spPr>
        <p:txBody>
          <a:bodyPr>
            <a:normAutofit/>
          </a:bodyPr>
          <a:lstStyle/>
          <a:p>
            <a:r>
              <a:rPr lang="cs-CZ" sz="3200" b="1" dirty="0">
                <a:latin typeface="Constantia" pitchFamily="18" charset="0"/>
              </a:rPr>
              <a:t>Postavení obhájce v trestním řízení</a:t>
            </a:r>
          </a:p>
        </p:txBody>
      </p:sp>
      <p:sp>
        <p:nvSpPr>
          <p:cNvPr id="3" name="Zástupný symbol pro obsah 2"/>
          <p:cNvSpPr>
            <a:spLocks noGrp="1"/>
          </p:cNvSpPr>
          <p:nvPr>
            <p:ph idx="1"/>
          </p:nvPr>
        </p:nvSpPr>
        <p:spPr>
          <a:xfrm>
            <a:off x="251520" y="764704"/>
            <a:ext cx="8568952" cy="5904656"/>
          </a:xfrm>
        </p:spPr>
        <p:txBody>
          <a:bodyPr>
            <a:noAutofit/>
          </a:bodyPr>
          <a:lstStyle/>
          <a:p>
            <a:pPr algn="just"/>
            <a:r>
              <a:rPr lang="cs-CZ" sz="1900" dirty="0">
                <a:latin typeface="Constantia" pitchFamily="18" charset="0"/>
              </a:rPr>
              <a:t>právo činit za obviněného návrhy, podávat žádosti a opravné prostředky </a:t>
            </a:r>
            <a:r>
              <a:rPr lang="cs-CZ" sz="1900" i="1" dirty="0">
                <a:latin typeface="Constantia" pitchFamily="18" charset="0"/>
              </a:rPr>
              <a:t>(jen proti výrokům, které se obviněného týkají, </a:t>
            </a:r>
            <a:r>
              <a:rPr lang="cs-CZ" sz="1900" i="1" dirty="0">
                <a:solidFill>
                  <a:srgbClr val="FF0000"/>
                </a:solidFill>
                <a:latin typeface="Constantia" pitchFamily="18" charset="0"/>
              </a:rPr>
              <a:t>vyjma výroku o vině v rozsahu, v jakém soud přijal prohlášení viny obviněného = novela TŘ </a:t>
            </a:r>
            <a:r>
              <a:rPr lang="cs-CZ" sz="1900" i="1" u="sng" dirty="0">
                <a:solidFill>
                  <a:srgbClr val="0070C0"/>
                </a:solidFill>
                <a:latin typeface="Constantia" pitchFamily="18" charset="0"/>
              </a:rPr>
              <a:t>od 01.10.2020</a:t>
            </a:r>
            <a:r>
              <a:rPr lang="cs-CZ" sz="1900" i="1" dirty="0">
                <a:solidFill>
                  <a:srgbClr val="FF0000"/>
                </a:solidFill>
                <a:latin typeface="Constantia" pitchFamily="18" charset="0"/>
              </a:rPr>
              <a:t>)</a:t>
            </a:r>
          </a:p>
          <a:p>
            <a:pPr algn="just"/>
            <a:endParaRPr lang="cs-CZ" sz="1900" i="1" dirty="0">
              <a:solidFill>
                <a:srgbClr val="FF0000"/>
              </a:solidFill>
              <a:latin typeface="Constantia" pitchFamily="18" charset="0"/>
            </a:endParaRPr>
          </a:p>
          <a:p>
            <a:pPr algn="just"/>
            <a:r>
              <a:rPr lang="cs-CZ" sz="1900" dirty="0">
                <a:latin typeface="Constantia" pitchFamily="18" charset="0"/>
              </a:rPr>
              <a:t>právo seznámit se s výsledky vyšetřování a činit návrhy na jeho doplnění (§ 166 TŘ)</a:t>
            </a:r>
          </a:p>
          <a:p>
            <a:pPr algn="just"/>
            <a:endParaRPr lang="cs-CZ" sz="1900" dirty="0">
              <a:latin typeface="Constantia" pitchFamily="18" charset="0"/>
            </a:endParaRPr>
          </a:p>
          <a:p>
            <a:pPr algn="just"/>
            <a:r>
              <a:rPr lang="cs-CZ" sz="1900" dirty="0">
                <a:latin typeface="Constantia" pitchFamily="18" charset="0"/>
              </a:rPr>
              <a:t>právo účastnit se vyšetřovacích úkonů</a:t>
            </a:r>
          </a:p>
          <a:p>
            <a:pPr algn="just"/>
            <a:endParaRPr lang="cs-CZ" sz="1900" dirty="0">
              <a:latin typeface="Constantia" pitchFamily="18" charset="0"/>
            </a:endParaRPr>
          </a:p>
          <a:p>
            <a:pPr algn="just"/>
            <a:r>
              <a:rPr lang="cs-CZ" sz="1900" dirty="0">
                <a:latin typeface="Constantia" pitchFamily="18" charset="0"/>
              </a:rPr>
              <a:t>právo nahlížet do spisu</a:t>
            </a:r>
          </a:p>
          <a:p>
            <a:pPr algn="just"/>
            <a:endParaRPr lang="cs-CZ" sz="1900" dirty="0">
              <a:latin typeface="Constantia" pitchFamily="18" charset="0"/>
            </a:endParaRPr>
          </a:p>
          <a:p>
            <a:pPr algn="just"/>
            <a:r>
              <a:rPr lang="cs-CZ" sz="1900" dirty="0">
                <a:latin typeface="Constantia" pitchFamily="18" charset="0"/>
              </a:rPr>
              <a:t>právo klást vyslýchaným osobám dotazy</a:t>
            </a:r>
          </a:p>
          <a:p>
            <a:pPr algn="just"/>
            <a:endParaRPr lang="cs-CZ" sz="1900" dirty="0">
              <a:latin typeface="Constantia" pitchFamily="18" charset="0"/>
            </a:endParaRPr>
          </a:p>
          <a:p>
            <a:pPr algn="just"/>
            <a:r>
              <a:rPr lang="cs-CZ" sz="1900" dirty="0">
                <a:latin typeface="Constantia" pitchFamily="18" charset="0"/>
              </a:rPr>
              <a:t>právo přednést závěrečnou řeč</a:t>
            </a:r>
          </a:p>
          <a:p>
            <a:pPr algn="just"/>
            <a:endParaRPr lang="cs-CZ" sz="1900" dirty="0">
              <a:latin typeface="Constantia" pitchFamily="18" charset="0"/>
            </a:endParaRPr>
          </a:p>
          <a:p>
            <a:pPr algn="just"/>
            <a:r>
              <a:rPr lang="cs-CZ" sz="1900" dirty="0">
                <a:latin typeface="Constantia" pitchFamily="18" charset="0"/>
              </a:rPr>
              <a:t>právo mluvit s obviněným, který je ve vazbě nebo VTOS, bez přítomnosti třetí osoby (§ 33 odst. 1 TŘ)</a:t>
            </a: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12</a:t>
            </a:fld>
            <a:endParaRPr lang="cs-CZ"/>
          </a:p>
        </p:txBody>
      </p:sp>
    </p:spTree>
    <p:extLst>
      <p:ext uri="{BB962C8B-B14F-4D97-AF65-F5344CB8AC3E}">
        <p14:creationId xmlns:p14="http://schemas.microsoft.com/office/powerpoint/2010/main" val="1920200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4624"/>
            <a:ext cx="8229600" cy="648072"/>
          </a:xfrm>
        </p:spPr>
        <p:txBody>
          <a:bodyPr>
            <a:normAutofit/>
          </a:bodyPr>
          <a:lstStyle/>
          <a:p>
            <a:r>
              <a:rPr lang="cs-CZ" sz="3200" b="1" dirty="0">
                <a:latin typeface="Constantia" pitchFamily="18" charset="0"/>
              </a:rPr>
              <a:t>Postavení obhájce v trestním řízení</a:t>
            </a:r>
          </a:p>
        </p:txBody>
      </p:sp>
      <p:sp>
        <p:nvSpPr>
          <p:cNvPr id="3" name="Zástupný symbol pro obsah 2"/>
          <p:cNvSpPr>
            <a:spLocks noGrp="1"/>
          </p:cNvSpPr>
          <p:nvPr>
            <p:ph idx="1"/>
          </p:nvPr>
        </p:nvSpPr>
        <p:spPr>
          <a:xfrm>
            <a:off x="251520" y="620688"/>
            <a:ext cx="8568952" cy="6048672"/>
          </a:xfrm>
        </p:spPr>
        <p:txBody>
          <a:bodyPr>
            <a:noAutofit/>
          </a:bodyPr>
          <a:lstStyle/>
          <a:p>
            <a:pPr algn="just">
              <a:lnSpc>
                <a:spcPct val="120000"/>
              </a:lnSpc>
            </a:pPr>
            <a:r>
              <a:rPr lang="cs-CZ" sz="1600" b="1" dirty="0">
                <a:highlight>
                  <a:srgbClr val="00FFFF"/>
                </a:highlight>
                <a:latin typeface="Constantia" pitchFamily="18" charset="0"/>
              </a:rPr>
              <a:t>ochrana důvěrnosti komunikace mezi obviněným a jeho obhájcem </a:t>
            </a:r>
            <a:r>
              <a:rPr lang="cs-CZ" sz="1600" dirty="0">
                <a:highlight>
                  <a:srgbClr val="00FFFF"/>
                </a:highlight>
                <a:latin typeface="Constantia" pitchFamily="18" charset="0"/>
              </a:rPr>
              <a:t>(§ 35a TŘ) = dopadá na OČTŘ + chráněny jsou informace bez ohledu na způsob jejich sdělování </a:t>
            </a:r>
            <a:r>
              <a:rPr lang="cs-CZ" sz="1600" b="1" dirty="0">
                <a:highlight>
                  <a:srgbClr val="00FFFF"/>
                </a:highlight>
                <a:latin typeface="Constantia" pitchFamily="18" charset="0"/>
              </a:rPr>
              <a:t>XXX</a:t>
            </a:r>
            <a:r>
              <a:rPr lang="cs-CZ" sz="1600" dirty="0">
                <a:highlight>
                  <a:srgbClr val="00FFFF"/>
                </a:highlight>
                <a:latin typeface="Constantia" pitchFamily="18" charset="0"/>
              </a:rPr>
              <a:t> ochrana nedopadá na komunikaci, jejímž obsahem není poskytování právních služeb</a:t>
            </a:r>
          </a:p>
          <a:p>
            <a:pPr algn="just">
              <a:lnSpc>
                <a:spcPct val="120000"/>
              </a:lnSpc>
            </a:pPr>
            <a:r>
              <a:rPr lang="cs-CZ" sz="1600" dirty="0">
                <a:highlight>
                  <a:srgbClr val="00FFFF"/>
                </a:highlight>
                <a:latin typeface="Constantia" pitchFamily="18" charset="0"/>
              </a:rPr>
              <a:t>v případě porušení důvěrnosti komunikace není </a:t>
            </a:r>
            <a:r>
              <a:rPr lang="cs-CZ" sz="1600" dirty="0" err="1">
                <a:highlight>
                  <a:srgbClr val="00FFFF"/>
                </a:highlight>
                <a:latin typeface="Constantia" pitchFamily="18" charset="0"/>
              </a:rPr>
              <a:t>info</a:t>
            </a:r>
            <a:r>
              <a:rPr lang="cs-CZ" sz="1600" dirty="0">
                <a:highlight>
                  <a:srgbClr val="00FFFF"/>
                </a:highlight>
                <a:latin typeface="Constantia" pitchFamily="18" charset="0"/>
              </a:rPr>
              <a:t>. v TŘ použitelná </a:t>
            </a:r>
            <a:r>
              <a:rPr lang="cs-CZ" sz="1600" i="1" dirty="0">
                <a:highlight>
                  <a:srgbClr val="00FFFF"/>
                </a:highlight>
                <a:latin typeface="Constantia" pitchFamily="18" charset="0"/>
              </a:rPr>
              <a:t>(vyjma situace, kdy se </a:t>
            </a:r>
            <a:r>
              <a:rPr lang="cs-CZ" sz="1600" i="1" dirty="0" err="1">
                <a:highlight>
                  <a:srgbClr val="00FFFF"/>
                </a:highlight>
                <a:latin typeface="Constantia" pitchFamily="18" charset="0"/>
              </a:rPr>
              <a:t>téro</a:t>
            </a:r>
            <a:r>
              <a:rPr lang="cs-CZ" sz="1600" i="1" dirty="0">
                <a:highlight>
                  <a:srgbClr val="00FFFF"/>
                </a:highlight>
                <a:latin typeface="Constantia" pitchFamily="18" charset="0"/>
              </a:rPr>
              <a:t> </a:t>
            </a:r>
            <a:r>
              <a:rPr lang="cs-CZ" sz="1600" i="1" dirty="0" err="1">
                <a:highlight>
                  <a:srgbClr val="00FFFF"/>
                </a:highlight>
                <a:latin typeface="Constantia" pitchFamily="18" charset="0"/>
              </a:rPr>
              <a:t>info</a:t>
            </a:r>
            <a:r>
              <a:rPr lang="cs-CZ" sz="1600" i="1" dirty="0">
                <a:highlight>
                  <a:srgbClr val="00FFFF"/>
                </a:highlight>
                <a:latin typeface="Constantia" pitchFamily="18" charset="0"/>
              </a:rPr>
              <a:t>. dovolává sám obviněný/podezřelý) </a:t>
            </a:r>
          </a:p>
          <a:p>
            <a:pPr algn="just">
              <a:lnSpc>
                <a:spcPct val="120000"/>
              </a:lnSpc>
            </a:pPr>
            <a:r>
              <a:rPr lang="cs-CZ" sz="1600" dirty="0">
                <a:highlight>
                  <a:srgbClr val="00FFFF"/>
                </a:highlight>
                <a:latin typeface="Constantia" pitchFamily="18" charset="0"/>
              </a:rPr>
              <a:t>ochrana důvěrnosti dopadá též na komunikaci mezi podezřelým a jeho advokátem, která se váže k trestní věci </a:t>
            </a:r>
            <a:r>
              <a:rPr lang="cs-CZ" sz="1600" b="1" dirty="0">
                <a:highlight>
                  <a:srgbClr val="00FFFF"/>
                </a:highlight>
                <a:latin typeface="Constantia" pitchFamily="18" charset="0"/>
              </a:rPr>
              <a:t>= ZMĚNA TŘ ÚČINNÁ OD </a:t>
            </a:r>
            <a:r>
              <a:rPr lang="cs-CZ" sz="1600" b="1" u="sng" dirty="0">
                <a:highlight>
                  <a:srgbClr val="00FFFF"/>
                </a:highlight>
                <a:latin typeface="Constantia" pitchFamily="18" charset="0"/>
              </a:rPr>
              <a:t>01.01.2026</a:t>
            </a:r>
            <a:r>
              <a:rPr lang="cs-CZ" sz="1600" b="1" dirty="0">
                <a:highlight>
                  <a:srgbClr val="00FFFF"/>
                </a:highlight>
                <a:latin typeface="Constantia" pitchFamily="18" charset="0"/>
              </a:rPr>
              <a:t> </a:t>
            </a:r>
            <a:r>
              <a:rPr lang="cs-CZ" sz="1600" i="1" dirty="0">
                <a:highlight>
                  <a:srgbClr val="00FFFF"/>
                </a:highlight>
                <a:latin typeface="Constantia" pitchFamily="18" charset="0"/>
              </a:rPr>
              <a:t>(viz novela TŘ provedená zákonem č. 270/2025 Sb.)</a:t>
            </a:r>
          </a:p>
          <a:p>
            <a:pPr algn="just">
              <a:lnSpc>
                <a:spcPct val="120000"/>
              </a:lnSpc>
            </a:pPr>
            <a:r>
              <a:rPr lang="cs-CZ" sz="1600" dirty="0">
                <a:highlight>
                  <a:srgbClr val="00FFFF"/>
                </a:highlight>
                <a:latin typeface="Constantia" pitchFamily="18" charset="0"/>
              </a:rPr>
              <a:t>možné problémy v aplikační praxi – </a:t>
            </a:r>
            <a:r>
              <a:rPr lang="cs-CZ" sz="1600" i="1" dirty="0">
                <a:highlight>
                  <a:srgbClr val="00FFFF"/>
                </a:highlight>
                <a:latin typeface="Constantia" pitchFamily="18" charset="0"/>
              </a:rPr>
              <a:t>jakým způsobem OČTŘ zajistí ochranu daných informací (jejich začerněním, vynětím ze spisu, zničením ???</a:t>
            </a:r>
          </a:p>
          <a:p>
            <a:pPr algn="just">
              <a:lnSpc>
                <a:spcPct val="120000"/>
              </a:lnSpc>
            </a:pPr>
            <a:endParaRPr lang="cs-CZ" sz="1600" dirty="0">
              <a:latin typeface="Constantia" pitchFamily="18" charset="0"/>
            </a:endParaRPr>
          </a:p>
          <a:p>
            <a:pPr algn="just"/>
            <a:r>
              <a:rPr lang="cs-CZ" sz="1600" dirty="0">
                <a:latin typeface="Constantia" pitchFamily="18" charset="0"/>
              </a:rPr>
              <a:t>právo žádat kopii protokolu o každém úkonu trestního řízení</a:t>
            </a:r>
          </a:p>
          <a:p>
            <a:pPr algn="just"/>
            <a:endParaRPr lang="cs-CZ" sz="1600" dirty="0">
              <a:latin typeface="Constantia" pitchFamily="18" charset="0"/>
            </a:endParaRPr>
          </a:p>
          <a:p>
            <a:pPr algn="just"/>
            <a:r>
              <a:rPr lang="cs-CZ" sz="1600" dirty="0">
                <a:latin typeface="Constantia" pitchFamily="18" charset="0"/>
              </a:rPr>
              <a:t>oprávnění k některým úkonům následujícím až po skončení trestního stíhání, nebylo-li zmocnění/ustanovení vymezeno jinak (§ 41  odst. 5 TŘ)</a:t>
            </a:r>
          </a:p>
          <a:p>
            <a:pPr algn="just"/>
            <a:endParaRPr lang="cs-CZ" sz="1600" dirty="0">
              <a:latin typeface="Constantia" pitchFamily="18" charset="0"/>
            </a:endParaRPr>
          </a:p>
          <a:p>
            <a:pPr algn="just"/>
            <a:r>
              <a:rPr lang="cs-CZ" sz="1600" b="1" dirty="0">
                <a:latin typeface="Constantia" pitchFamily="18" charset="0"/>
              </a:rPr>
              <a:t>zvláštní postavení v řízení proti uprchlému </a:t>
            </a:r>
            <a:r>
              <a:rPr lang="cs-CZ" sz="1600" dirty="0">
                <a:latin typeface="Constantia" pitchFamily="18" charset="0"/>
              </a:rPr>
              <a:t>(§ 302 a </a:t>
            </a:r>
            <a:r>
              <a:rPr lang="cs-CZ" sz="1600" dirty="0" err="1">
                <a:latin typeface="Constantia" pitchFamily="18" charset="0"/>
              </a:rPr>
              <a:t>násled</a:t>
            </a:r>
            <a:r>
              <a:rPr lang="cs-CZ" sz="1600" dirty="0">
                <a:latin typeface="Constantia" pitchFamily="18" charset="0"/>
              </a:rPr>
              <a:t>. TŘ)</a:t>
            </a:r>
          </a:p>
          <a:p>
            <a:pPr algn="just"/>
            <a:endParaRPr lang="cs-CZ" sz="1600" dirty="0">
              <a:latin typeface="Constantia" pitchFamily="18" charset="0"/>
            </a:endParaRPr>
          </a:p>
          <a:p>
            <a:pPr algn="just"/>
            <a:r>
              <a:rPr lang="cs-CZ" sz="1600" b="1" dirty="0">
                <a:latin typeface="Constantia" pitchFamily="18" charset="0"/>
              </a:rPr>
              <a:t>postup při doručování písemností obhájci a obviněnému </a:t>
            </a:r>
            <a:r>
              <a:rPr lang="cs-CZ" sz="1600" i="1" dirty="0">
                <a:latin typeface="Constantia" pitchFamily="18" charset="0"/>
              </a:rPr>
              <a:t>(obecné pravidlo viz § 62 odst. 2 TŘ) </a:t>
            </a:r>
            <a:r>
              <a:rPr lang="cs-CZ" sz="1600" b="1" dirty="0">
                <a:latin typeface="Constantia" pitchFamily="18" charset="0"/>
              </a:rPr>
              <a:t>+ běh lhůt pro podání opravného prostředku</a:t>
            </a: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13</a:t>
            </a:fld>
            <a:endParaRPr lang="cs-CZ"/>
          </a:p>
        </p:txBody>
      </p:sp>
    </p:spTree>
    <p:extLst>
      <p:ext uri="{BB962C8B-B14F-4D97-AF65-F5344CB8AC3E}">
        <p14:creationId xmlns:p14="http://schemas.microsoft.com/office/powerpoint/2010/main" val="3289813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adpis 1"/>
          <p:cNvSpPr>
            <a:spLocks noGrp="1"/>
          </p:cNvSpPr>
          <p:nvPr>
            <p:ph type="title"/>
          </p:nvPr>
        </p:nvSpPr>
        <p:spPr>
          <a:xfrm>
            <a:off x="457200" y="188641"/>
            <a:ext cx="8229600" cy="504056"/>
          </a:xfrm>
        </p:spPr>
        <p:txBody>
          <a:bodyPr/>
          <a:lstStyle/>
          <a:p>
            <a:pPr eaLnBrk="1" hangingPunct="1"/>
            <a:r>
              <a:rPr lang="cs-CZ" sz="3200" b="1" dirty="0">
                <a:latin typeface="Constantia" pitchFamily="18" charset="0"/>
              </a:rPr>
              <a:t>Postavení obhájce v trestním řízení</a:t>
            </a:r>
          </a:p>
        </p:txBody>
      </p:sp>
      <p:sp>
        <p:nvSpPr>
          <p:cNvPr id="3" name="Zástupný symbol pro obsah 2"/>
          <p:cNvSpPr>
            <a:spLocks noGrp="1"/>
          </p:cNvSpPr>
          <p:nvPr>
            <p:ph idx="1"/>
          </p:nvPr>
        </p:nvSpPr>
        <p:spPr>
          <a:xfrm>
            <a:off x="179512" y="692696"/>
            <a:ext cx="8784976" cy="6048672"/>
          </a:xfrm>
        </p:spPr>
        <p:txBody>
          <a:bodyPr>
            <a:normAutofit fontScale="85000" lnSpcReduction="10000"/>
          </a:bodyPr>
          <a:lstStyle/>
          <a:p>
            <a:pPr marL="365125" indent="-255588" algn="just" eaLnBrk="1" hangingPunct="1">
              <a:lnSpc>
                <a:spcPct val="110000"/>
              </a:lnSpc>
              <a:buFont typeface="Wingdings 3" pitchFamily="18" charset="2"/>
              <a:buChar char=""/>
              <a:defRPr/>
            </a:pPr>
            <a:r>
              <a:rPr lang="cs-CZ" sz="1900" b="1" dirty="0">
                <a:solidFill>
                  <a:srgbClr val="C00000"/>
                </a:solidFill>
                <a:latin typeface="Constantia" pitchFamily="18" charset="0"/>
              </a:rPr>
              <a:t>důvody nutné obhajoby </a:t>
            </a:r>
            <a:r>
              <a:rPr lang="cs-CZ" sz="1900" dirty="0">
                <a:latin typeface="Constantia" pitchFamily="18" charset="0"/>
              </a:rPr>
              <a:t>– viz § 36 a § 36a TŘ a § 42 ZSM </a:t>
            </a:r>
            <a:r>
              <a:rPr lang="cs-CZ" sz="1900" i="1" dirty="0">
                <a:solidFill>
                  <a:srgbClr val="FF0000"/>
                </a:solidFill>
                <a:latin typeface="Constantia" pitchFamily="18" charset="0"/>
              </a:rPr>
              <a:t>(</a:t>
            </a:r>
            <a:r>
              <a:rPr lang="cs-CZ" sz="1900" i="1" u="sng" dirty="0">
                <a:solidFill>
                  <a:srgbClr val="0070C0"/>
                </a:solidFill>
                <a:latin typeface="Constantia" pitchFamily="18" charset="0"/>
              </a:rPr>
              <a:t>od 01.10.2020</a:t>
            </a:r>
            <a:r>
              <a:rPr lang="cs-CZ" sz="1900" i="1" dirty="0">
                <a:solidFill>
                  <a:srgbClr val="FF0000"/>
                </a:solidFill>
                <a:latin typeface="Constantia" pitchFamily="18" charset="0"/>
              </a:rPr>
              <a:t> již není samostatným důvodem nutné obhajoby sjednání dohody o vině a trestu)</a:t>
            </a:r>
            <a:endParaRPr lang="cs-CZ" sz="1900" dirty="0">
              <a:latin typeface="Constantia" pitchFamily="18" charset="0"/>
            </a:endParaRPr>
          </a:p>
          <a:p>
            <a:pPr marL="365125" indent="-255588" algn="just" eaLnBrk="1" hangingPunct="1">
              <a:lnSpc>
                <a:spcPct val="110000"/>
              </a:lnSpc>
              <a:buFont typeface="Wingdings 3" pitchFamily="18" charset="2"/>
              <a:buChar char=""/>
              <a:defRPr/>
            </a:pPr>
            <a:endParaRPr lang="cs-CZ" sz="1900" dirty="0">
              <a:latin typeface="Constantia" pitchFamily="18" charset="0"/>
            </a:endParaRPr>
          </a:p>
          <a:p>
            <a:pPr marL="365125" indent="-255588" algn="just" eaLnBrk="1" hangingPunct="1">
              <a:lnSpc>
                <a:spcPct val="110000"/>
              </a:lnSpc>
              <a:buFont typeface="Wingdings 3" pitchFamily="18" charset="2"/>
              <a:buChar char=""/>
              <a:defRPr/>
            </a:pPr>
            <a:r>
              <a:rPr lang="cs-CZ" sz="1900" b="1" dirty="0">
                <a:solidFill>
                  <a:srgbClr val="C00000"/>
                </a:solidFill>
                <a:latin typeface="Constantia" pitchFamily="18" charset="0"/>
              </a:rPr>
              <a:t>možnost vzdání se obhájce</a:t>
            </a:r>
            <a:r>
              <a:rPr lang="cs-CZ" sz="1900" dirty="0">
                <a:latin typeface="Constantia" pitchFamily="18" charset="0"/>
              </a:rPr>
              <a:t>, je-li důvodem nutné obhajoby pouze výše trestní sazby (nelze-li současně uložit výjimečný trest) nebo v hlavním líčení konaného konaném ve zjednodušeném řízení proti zadrženému; vzdání se lze vzít jedenkrát zpět – viz § 36b odst. 1 TŘ</a:t>
            </a:r>
          </a:p>
          <a:p>
            <a:pPr marL="365125" indent="-255588" algn="just" eaLnBrk="1" hangingPunct="1">
              <a:lnSpc>
                <a:spcPct val="110000"/>
              </a:lnSpc>
              <a:buFont typeface="Wingdings 3" pitchFamily="18" charset="2"/>
              <a:buChar char=""/>
              <a:defRPr/>
            </a:pPr>
            <a:endParaRPr lang="cs-CZ" sz="1900" dirty="0">
              <a:latin typeface="Constantia" pitchFamily="18" charset="0"/>
            </a:endParaRPr>
          </a:p>
          <a:p>
            <a:pPr marL="365125" indent="-255588" algn="just" eaLnBrk="1" hangingPunct="1">
              <a:lnSpc>
                <a:spcPct val="110000"/>
              </a:lnSpc>
              <a:buFont typeface="Wingdings 3" pitchFamily="18" charset="2"/>
              <a:buChar char=""/>
              <a:defRPr/>
            </a:pPr>
            <a:r>
              <a:rPr lang="cs-CZ" sz="1900" b="1" u="sng" dirty="0">
                <a:solidFill>
                  <a:srgbClr val="C00000"/>
                </a:solidFill>
                <a:highlight>
                  <a:srgbClr val="00FF00"/>
                </a:highlight>
                <a:latin typeface="Constantia" pitchFamily="18" charset="0"/>
              </a:rPr>
              <a:t>zvolený obhájce</a:t>
            </a:r>
            <a:r>
              <a:rPr lang="cs-CZ" sz="1900" b="1" dirty="0">
                <a:solidFill>
                  <a:srgbClr val="C00000"/>
                </a:solidFill>
                <a:highlight>
                  <a:srgbClr val="00FF00"/>
                </a:highlight>
                <a:latin typeface="Constantia" pitchFamily="18" charset="0"/>
              </a:rPr>
              <a:t> </a:t>
            </a:r>
            <a:r>
              <a:rPr lang="cs-CZ" sz="1900" dirty="0">
                <a:latin typeface="Constantia" pitchFamily="18" charset="0"/>
              </a:rPr>
              <a:t>– viz § 37 TŘ </a:t>
            </a:r>
            <a:r>
              <a:rPr lang="cs-CZ" sz="1900" i="1" dirty="0">
                <a:latin typeface="Constantia" pitchFamily="18" charset="0"/>
              </a:rPr>
              <a:t>(přímo obviněným, popř. jeho zákonným zástupcem či příbuzným v pokolení přímém, manželem, druhem, sourozencem, osvojencem, osvojitelem apod.)</a:t>
            </a:r>
          </a:p>
          <a:p>
            <a:pPr marL="365125" indent="-255588" algn="just" eaLnBrk="1" hangingPunct="1">
              <a:lnSpc>
                <a:spcPct val="110000"/>
              </a:lnSpc>
              <a:buFont typeface="Wingdings 3" pitchFamily="18" charset="2"/>
              <a:buChar char=""/>
              <a:defRPr/>
            </a:pPr>
            <a:r>
              <a:rPr lang="cs-CZ" sz="1900" dirty="0">
                <a:latin typeface="Constantia" pitchFamily="18" charset="0"/>
              </a:rPr>
              <a:t>důvody vedoucí k vyloučení advokáta jako zvoleného obhájce (§ 37a TŘ) nebo ustanoveného obhájce (§ 40a TŘ)</a:t>
            </a:r>
          </a:p>
          <a:p>
            <a:pPr marL="365125" indent="-255588" algn="just" eaLnBrk="1" hangingPunct="1">
              <a:lnSpc>
                <a:spcPct val="110000"/>
              </a:lnSpc>
              <a:buFont typeface="Wingdings 3" pitchFamily="18" charset="2"/>
              <a:buChar char=""/>
              <a:defRPr/>
            </a:pPr>
            <a:r>
              <a:rPr lang="cs-CZ" sz="1900" dirty="0">
                <a:latin typeface="Constantia" pitchFamily="18" charset="0"/>
              </a:rPr>
              <a:t>účast </a:t>
            </a:r>
            <a:r>
              <a:rPr lang="cs-CZ" sz="1900" b="1" dirty="0">
                <a:latin typeface="Constantia" pitchFamily="18" charset="0"/>
              </a:rPr>
              <a:t>více obhájců </a:t>
            </a:r>
            <a:r>
              <a:rPr lang="cs-CZ" sz="1900" i="1" dirty="0">
                <a:latin typeface="Constantia" pitchFamily="18" charset="0"/>
              </a:rPr>
              <a:t>(zvolených i ustanovených)</a:t>
            </a:r>
          </a:p>
          <a:p>
            <a:pPr marL="365125" indent="-255588" algn="just" eaLnBrk="1" hangingPunct="1">
              <a:lnSpc>
                <a:spcPct val="110000"/>
              </a:lnSpc>
              <a:buFont typeface="Wingdings 3" pitchFamily="18" charset="2"/>
              <a:buChar char=""/>
              <a:defRPr/>
            </a:pPr>
            <a:r>
              <a:rPr lang="cs-CZ" sz="1900" i="1" dirty="0">
                <a:latin typeface="Constantia" pitchFamily="18" charset="0"/>
              </a:rPr>
              <a:t>obviněný má právo ukončit zmocnění svého obhájce kdykoliv v průběhu řízení – neoznámí-li změnu svého obhájce OČTŘ včas tak, aby mohl být nový obhájce v zákonné lhůtě vyrozuměn o nařízeném úkonu TŘ, je dříve zvolený nebo ustanovený obhájce povinen vykonávat obhajobu (není-li z obhajování vyloučen) až do doby, než ji osobně převezme později zvolený obhájce – </a:t>
            </a:r>
            <a:r>
              <a:rPr lang="cs-CZ" sz="1900" i="1" u="sng" dirty="0">
                <a:latin typeface="Constantia" pitchFamily="18" charset="0"/>
              </a:rPr>
              <a:t>změna v osobě obhájce zásadně není důvodem pro neprovedení již nařízeného úkonu TŘ</a:t>
            </a:r>
            <a:r>
              <a:rPr lang="cs-CZ" sz="1900" i="1" dirty="0">
                <a:latin typeface="Constantia" pitchFamily="18" charset="0"/>
              </a:rPr>
              <a:t> (pokud byli o nařízeném HL/VZ řádně a včas vyrozuměni obviněný i jeho dosavadní obhájce a jsou-li mu přítomni, zatímco nově zvolený obhájce se k tomuto úkonu nedostavil, pak není nepřítomnost nově zvoleného obhájce překážkou provedení HL/VZ) – viz </a:t>
            </a:r>
            <a:r>
              <a:rPr lang="cs-CZ" sz="1900" b="1" i="1" dirty="0">
                <a:latin typeface="Constantia" pitchFamily="18" charset="0"/>
              </a:rPr>
              <a:t>R 32/2015</a:t>
            </a:r>
          </a:p>
          <a:p>
            <a:pPr marL="365125" indent="-255588" algn="just" eaLnBrk="1" hangingPunct="1">
              <a:lnSpc>
                <a:spcPct val="80000"/>
              </a:lnSpc>
              <a:buFont typeface="Wingdings 3" pitchFamily="18" charset="2"/>
              <a:buChar char=""/>
              <a:defRPr/>
            </a:pPr>
            <a:endParaRPr lang="cs-CZ" sz="1800" b="1" i="1" dirty="0">
              <a:latin typeface="Constantia" pitchFamily="18" charset="0"/>
            </a:endParaRPr>
          </a:p>
          <a:p>
            <a:pPr marL="365125" indent="-255588" eaLnBrk="1" hangingPunct="1">
              <a:lnSpc>
                <a:spcPct val="80000"/>
              </a:lnSpc>
              <a:defRPr/>
            </a:pPr>
            <a:endParaRPr lang="cs-CZ" sz="1800" dirty="0"/>
          </a:p>
        </p:txBody>
      </p:sp>
      <p:sp>
        <p:nvSpPr>
          <p:cNvPr id="4" name="Zástupný symbol pro číslo snímku 3"/>
          <p:cNvSpPr>
            <a:spLocks noGrp="1"/>
          </p:cNvSpPr>
          <p:nvPr>
            <p:ph type="sldNum" sz="quarter" idx="12"/>
          </p:nvPr>
        </p:nvSpPr>
        <p:spPr/>
        <p:txBody>
          <a:bodyPr/>
          <a:lstStyle/>
          <a:p>
            <a:pPr>
              <a:defRPr/>
            </a:pPr>
            <a:fld id="{502EBA0F-CD5A-4AD2-833F-8C5BBDAF41E9}" type="slidenum">
              <a:rPr lang="cs-CZ"/>
              <a:pPr>
                <a:defRPr/>
              </a:pPr>
              <a:t>14</a:t>
            </a:fld>
            <a:endParaRPr lang="cs-CZ"/>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adpis 1"/>
          <p:cNvSpPr>
            <a:spLocks noGrp="1"/>
          </p:cNvSpPr>
          <p:nvPr>
            <p:ph type="title"/>
          </p:nvPr>
        </p:nvSpPr>
        <p:spPr>
          <a:xfrm>
            <a:off x="457200" y="188641"/>
            <a:ext cx="8229600" cy="504056"/>
          </a:xfrm>
        </p:spPr>
        <p:txBody>
          <a:bodyPr/>
          <a:lstStyle/>
          <a:p>
            <a:pPr eaLnBrk="1" hangingPunct="1"/>
            <a:r>
              <a:rPr lang="cs-CZ" sz="3200" b="1" dirty="0">
                <a:latin typeface="Constantia" pitchFamily="18" charset="0"/>
              </a:rPr>
              <a:t>Postavení obhájce v trestním řízení</a:t>
            </a:r>
          </a:p>
        </p:txBody>
      </p:sp>
      <p:sp>
        <p:nvSpPr>
          <p:cNvPr id="3" name="Zástupný symbol pro obsah 2"/>
          <p:cNvSpPr>
            <a:spLocks noGrp="1"/>
          </p:cNvSpPr>
          <p:nvPr>
            <p:ph idx="1"/>
          </p:nvPr>
        </p:nvSpPr>
        <p:spPr>
          <a:xfrm>
            <a:off x="179512" y="764704"/>
            <a:ext cx="8784976" cy="5976664"/>
          </a:xfrm>
        </p:spPr>
        <p:txBody>
          <a:bodyPr>
            <a:normAutofit fontScale="85000" lnSpcReduction="10000"/>
          </a:bodyPr>
          <a:lstStyle/>
          <a:p>
            <a:pPr marL="395287" indent="-285750" algn="just" eaLnBrk="1" hangingPunct="1">
              <a:lnSpc>
                <a:spcPct val="120000"/>
              </a:lnSpc>
              <a:defRPr/>
            </a:pPr>
            <a:r>
              <a:rPr lang="cs-CZ" sz="2000" b="1" u="sng" dirty="0">
                <a:solidFill>
                  <a:srgbClr val="C00000"/>
                </a:solidFill>
                <a:highlight>
                  <a:srgbClr val="00FF00"/>
                </a:highlight>
                <a:latin typeface="Constantia" pitchFamily="18" charset="0"/>
              </a:rPr>
              <a:t>ustanovený obhájce</a:t>
            </a:r>
            <a:r>
              <a:rPr lang="cs-CZ" sz="2000" b="1" dirty="0">
                <a:solidFill>
                  <a:srgbClr val="C00000"/>
                </a:solidFill>
                <a:highlight>
                  <a:srgbClr val="00FF00"/>
                </a:highlight>
                <a:latin typeface="Constantia" pitchFamily="18" charset="0"/>
              </a:rPr>
              <a:t> </a:t>
            </a:r>
            <a:r>
              <a:rPr lang="cs-CZ" sz="2000" dirty="0">
                <a:latin typeface="Constantia" pitchFamily="18" charset="0"/>
              </a:rPr>
              <a:t>– viz § 38 TŘ:</a:t>
            </a:r>
          </a:p>
          <a:p>
            <a:pPr marL="395287" indent="-285750" algn="just" eaLnBrk="1" hangingPunct="1">
              <a:lnSpc>
                <a:spcPct val="120000"/>
              </a:lnSpc>
              <a:defRPr/>
            </a:pPr>
            <a:endParaRPr lang="cs-CZ" sz="2000" dirty="0">
              <a:latin typeface="Constantia" pitchFamily="18" charset="0"/>
            </a:endParaRPr>
          </a:p>
          <a:p>
            <a:pPr marL="365125" indent="-255588" algn="just" eaLnBrk="1" hangingPunct="1">
              <a:lnSpc>
                <a:spcPct val="120000"/>
              </a:lnSpc>
              <a:buFont typeface="Wingdings 3" pitchFamily="18" charset="2"/>
              <a:buChar char=""/>
              <a:defRPr/>
            </a:pPr>
            <a:r>
              <a:rPr lang="cs-CZ" sz="2000" dirty="0">
                <a:latin typeface="Constantia" pitchFamily="18" charset="0"/>
              </a:rPr>
              <a:t>postup při opětovném zahájení trestního stíhání poté, co předchozí usnesení o zahájení trestního stíhání bylo státním zástupcem ke stížnosti zrušeno – nutno vydat nové opatření o ustanovení obhájce, je-li znovu dán důvod nutné obhajoby !!!</a:t>
            </a:r>
          </a:p>
          <a:p>
            <a:pPr marL="365125" indent="-255588" algn="just" eaLnBrk="1" hangingPunct="1">
              <a:lnSpc>
                <a:spcPct val="120000"/>
              </a:lnSpc>
              <a:buFont typeface="Wingdings 3" pitchFamily="18" charset="2"/>
              <a:buChar char=""/>
              <a:defRPr/>
            </a:pPr>
            <a:r>
              <a:rPr lang="cs-CZ" sz="2000" dirty="0">
                <a:latin typeface="Constantia" pitchFamily="18" charset="0"/>
              </a:rPr>
              <a:t>soudem vedený abecedně uspořádaný pořadník advokátů – viz § 39 TŘ</a:t>
            </a:r>
          </a:p>
          <a:p>
            <a:pPr marL="365125" indent="-255588" algn="just">
              <a:lnSpc>
                <a:spcPct val="120000"/>
              </a:lnSpc>
              <a:buFont typeface="Wingdings 3" pitchFamily="18" charset="2"/>
              <a:buChar char=""/>
              <a:defRPr/>
            </a:pPr>
            <a:r>
              <a:rPr lang="cs-CZ" sz="2000" u="sng" dirty="0">
                <a:solidFill>
                  <a:srgbClr val="0070C0"/>
                </a:solidFill>
                <a:latin typeface="Constantia" pitchFamily="18" charset="0"/>
              </a:rPr>
              <a:t>od 01.01.2021</a:t>
            </a:r>
            <a:r>
              <a:rPr lang="cs-CZ" sz="2000" dirty="0">
                <a:solidFill>
                  <a:srgbClr val="FF0000"/>
                </a:solidFill>
                <a:latin typeface="Constantia" pitchFamily="18" charset="0"/>
              </a:rPr>
              <a:t> </a:t>
            </a:r>
            <a:r>
              <a:rPr lang="cs-CZ" sz="2000" u="sng" dirty="0">
                <a:solidFill>
                  <a:srgbClr val="FF0000"/>
                </a:solidFill>
                <a:highlight>
                  <a:srgbClr val="FFFF00"/>
                </a:highlight>
                <a:latin typeface="Constantia" pitchFamily="18" charset="0"/>
              </a:rPr>
              <a:t>zohlednění jazykových schopností advokáta</a:t>
            </a:r>
            <a:r>
              <a:rPr lang="cs-CZ" sz="2000" dirty="0">
                <a:solidFill>
                  <a:srgbClr val="FF0000"/>
                </a:solidFill>
                <a:highlight>
                  <a:srgbClr val="FFFF00"/>
                </a:highlight>
                <a:latin typeface="Constantia" pitchFamily="18" charset="0"/>
              </a:rPr>
              <a:t> </a:t>
            </a:r>
            <a:r>
              <a:rPr lang="cs-CZ" sz="2000" i="1" dirty="0">
                <a:solidFill>
                  <a:srgbClr val="FF0000"/>
                </a:solidFill>
                <a:latin typeface="Constantia" pitchFamily="18" charset="0"/>
              </a:rPr>
              <a:t>(tj. uvedení cizího jazyka, ve kterém advokát poskytuje právní služby, v rámci soudem vedeného seznamu) - viz § 39 odst. 2 TŘ = nepovinný údaj, uvádí se jen na žádost advokáta</a:t>
            </a:r>
          </a:p>
          <a:p>
            <a:pPr marL="365125" indent="-255588" algn="just">
              <a:lnSpc>
                <a:spcPct val="120000"/>
              </a:lnSpc>
              <a:buFont typeface="Wingdings 3" pitchFamily="18" charset="2"/>
              <a:buChar char=""/>
              <a:defRPr/>
            </a:pPr>
            <a:r>
              <a:rPr lang="cs-CZ" sz="2000" u="sng" dirty="0">
                <a:solidFill>
                  <a:srgbClr val="0070C0"/>
                </a:solidFill>
                <a:latin typeface="Constantia" pitchFamily="18" charset="0"/>
              </a:rPr>
              <a:t>od 01.07.2024</a:t>
            </a:r>
            <a:r>
              <a:rPr lang="cs-CZ" sz="2000" dirty="0">
                <a:solidFill>
                  <a:srgbClr val="FF0000"/>
                </a:solidFill>
                <a:latin typeface="Constantia" pitchFamily="18" charset="0"/>
              </a:rPr>
              <a:t> </a:t>
            </a:r>
            <a:r>
              <a:rPr lang="cs-CZ" sz="2000" u="sng" dirty="0">
                <a:solidFill>
                  <a:srgbClr val="FF0000"/>
                </a:solidFill>
                <a:highlight>
                  <a:srgbClr val="FFFF00"/>
                </a:highlight>
                <a:latin typeface="Constantia" pitchFamily="18" charset="0"/>
              </a:rPr>
              <a:t>zohlednění specializace advokáta na řízení ve věcech dětí mladších patnácti let</a:t>
            </a:r>
            <a:r>
              <a:rPr lang="cs-CZ" sz="2000" dirty="0">
                <a:solidFill>
                  <a:srgbClr val="FF0000"/>
                </a:solidFill>
                <a:latin typeface="Constantia" pitchFamily="18" charset="0"/>
              </a:rPr>
              <a:t> (</a:t>
            </a:r>
            <a:r>
              <a:rPr lang="cs-CZ" sz="2000" i="1" dirty="0">
                <a:solidFill>
                  <a:srgbClr val="FF0000"/>
                </a:solidFill>
                <a:latin typeface="Constantia" pitchFamily="18" charset="0"/>
              </a:rPr>
              <a:t>viz § 89e odst. 1 ZSM) = nepovinný údaj, uvádí se jen na žádost advokáta </a:t>
            </a:r>
            <a:r>
              <a:rPr lang="cs-CZ" sz="2000" b="1" i="1" dirty="0">
                <a:solidFill>
                  <a:srgbClr val="FF0000"/>
                </a:solidFill>
                <a:latin typeface="Constantia" pitchFamily="18" charset="0"/>
              </a:rPr>
              <a:t>XXX</a:t>
            </a:r>
            <a:r>
              <a:rPr lang="cs-CZ" sz="2000" i="1" dirty="0">
                <a:solidFill>
                  <a:srgbClr val="FF0000"/>
                </a:solidFill>
                <a:latin typeface="Constantia" pitchFamily="18" charset="0"/>
              </a:rPr>
              <a:t> nedopadá na řízení proti mladistvému !!!</a:t>
            </a:r>
          </a:p>
          <a:p>
            <a:pPr marL="365125" indent="-255588" algn="just" eaLnBrk="1" hangingPunct="1">
              <a:lnSpc>
                <a:spcPct val="120000"/>
              </a:lnSpc>
              <a:buFont typeface="Wingdings 3" pitchFamily="18" charset="2"/>
              <a:buChar char=""/>
              <a:defRPr/>
            </a:pPr>
            <a:r>
              <a:rPr lang="cs-CZ" sz="2000" dirty="0">
                <a:latin typeface="Constantia" pitchFamily="18" charset="0"/>
              </a:rPr>
              <a:t>možnosti změny ustanoveného a zvoleného obhájce</a:t>
            </a:r>
          </a:p>
          <a:p>
            <a:pPr marL="365125" indent="-255588" algn="just" eaLnBrk="1" hangingPunct="1">
              <a:lnSpc>
                <a:spcPct val="120000"/>
              </a:lnSpc>
              <a:buFont typeface="Wingdings 3" pitchFamily="18" charset="2"/>
              <a:buChar char=""/>
              <a:defRPr/>
            </a:pPr>
            <a:r>
              <a:rPr lang="cs-CZ" sz="2000" dirty="0">
                <a:latin typeface="Constantia" pitchFamily="18" charset="0"/>
              </a:rPr>
              <a:t>souběžné působení ustanoveného a zvoleného obhájce – </a:t>
            </a:r>
            <a:r>
              <a:rPr lang="cs-CZ" sz="2000" b="1" dirty="0">
                <a:latin typeface="Constantia" pitchFamily="18" charset="0"/>
              </a:rPr>
              <a:t>NELZE !!!</a:t>
            </a:r>
          </a:p>
          <a:p>
            <a:pPr marL="365125" indent="-255588" algn="just" eaLnBrk="1" hangingPunct="1">
              <a:lnSpc>
                <a:spcPct val="120000"/>
              </a:lnSpc>
              <a:buFont typeface="Wingdings 3" pitchFamily="18" charset="2"/>
              <a:buChar char=""/>
              <a:defRPr/>
            </a:pPr>
            <a:r>
              <a:rPr lang="cs-CZ" sz="2000" dirty="0">
                <a:latin typeface="Constantia" pitchFamily="18" charset="0"/>
              </a:rPr>
              <a:t>nárok na bezplatnou obhajobu a obhajobu za sníženou odměnu (viz § 33 odst. 2, 3, 4 TŘ)</a:t>
            </a:r>
          </a:p>
          <a:p>
            <a:pPr marL="365125" indent="-255588" algn="just" eaLnBrk="1" hangingPunct="1">
              <a:lnSpc>
                <a:spcPct val="120000"/>
              </a:lnSpc>
              <a:buFont typeface="Wingdings 3" pitchFamily="18" charset="2"/>
              <a:buChar char=""/>
              <a:defRPr/>
            </a:pPr>
            <a:r>
              <a:rPr lang="cs-CZ" sz="2000" dirty="0">
                <a:latin typeface="Constantia" pitchFamily="18" charset="0"/>
              </a:rPr>
              <a:t>náhrada nákladů trestního řízení, včetně odměny obhájce, náhrady hotových výdajů a náhrady za promeškaný čas (viz § 151 a </a:t>
            </a:r>
            <a:r>
              <a:rPr lang="cs-CZ" sz="2000" dirty="0" err="1">
                <a:latin typeface="Constantia" pitchFamily="18" charset="0"/>
              </a:rPr>
              <a:t>násled</a:t>
            </a:r>
            <a:r>
              <a:rPr lang="cs-CZ" sz="2000" dirty="0">
                <a:latin typeface="Constantia" pitchFamily="18" charset="0"/>
              </a:rPr>
              <a:t>. TŘ)  </a:t>
            </a:r>
          </a:p>
          <a:p>
            <a:pPr marL="365125" indent="-255588" eaLnBrk="1" hangingPunct="1">
              <a:lnSpc>
                <a:spcPct val="80000"/>
              </a:lnSpc>
              <a:defRPr/>
            </a:pPr>
            <a:endParaRPr lang="cs-CZ" sz="1800" dirty="0"/>
          </a:p>
        </p:txBody>
      </p:sp>
      <p:sp>
        <p:nvSpPr>
          <p:cNvPr id="4" name="Zástupný symbol pro číslo snímku 3"/>
          <p:cNvSpPr>
            <a:spLocks noGrp="1"/>
          </p:cNvSpPr>
          <p:nvPr>
            <p:ph type="sldNum" sz="quarter" idx="12"/>
          </p:nvPr>
        </p:nvSpPr>
        <p:spPr/>
        <p:txBody>
          <a:bodyPr/>
          <a:lstStyle/>
          <a:p>
            <a:pPr>
              <a:defRPr/>
            </a:pPr>
            <a:fld id="{502EBA0F-CD5A-4AD2-833F-8C5BBDAF41E9}" type="slidenum">
              <a:rPr lang="cs-CZ"/>
              <a:pPr>
                <a:defRPr/>
              </a:pPr>
              <a:t>15</a:t>
            </a:fld>
            <a:endParaRPr lang="cs-CZ"/>
          </a:p>
        </p:txBody>
      </p:sp>
    </p:spTree>
    <p:extLst>
      <p:ext uri="{BB962C8B-B14F-4D97-AF65-F5344CB8AC3E}">
        <p14:creationId xmlns:p14="http://schemas.microsoft.com/office/powerpoint/2010/main" val="201507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Nadpis 1"/>
          <p:cNvSpPr>
            <a:spLocks noGrp="1"/>
          </p:cNvSpPr>
          <p:nvPr>
            <p:ph type="title"/>
          </p:nvPr>
        </p:nvSpPr>
        <p:spPr/>
        <p:txBody>
          <a:bodyPr/>
          <a:lstStyle/>
          <a:p>
            <a:pPr eaLnBrk="1" hangingPunct="1"/>
            <a:r>
              <a:rPr lang="cs-CZ" sz="3200" b="1">
                <a:latin typeface="Constantia" pitchFamily="18" charset="0"/>
              </a:rPr>
              <a:t>Postavení zmocněnce poškozeného v trestním řízení</a:t>
            </a:r>
          </a:p>
        </p:txBody>
      </p:sp>
      <p:sp>
        <p:nvSpPr>
          <p:cNvPr id="3" name="Zástupný symbol pro obsah 2"/>
          <p:cNvSpPr>
            <a:spLocks noGrp="1"/>
          </p:cNvSpPr>
          <p:nvPr>
            <p:ph idx="1"/>
          </p:nvPr>
        </p:nvSpPr>
        <p:spPr>
          <a:xfrm>
            <a:off x="251520" y="1340768"/>
            <a:ext cx="8640960" cy="5328592"/>
          </a:xfrm>
        </p:spPr>
        <p:txBody>
          <a:bodyPr rtlCol="0">
            <a:normAutofit fontScale="55000" lnSpcReduction="20000"/>
          </a:bodyPr>
          <a:lstStyle/>
          <a:p>
            <a:pPr algn="just" eaLnBrk="1" fontAlgn="auto" hangingPunct="1">
              <a:lnSpc>
                <a:spcPct val="120000"/>
              </a:lnSpc>
              <a:spcAft>
                <a:spcPts val="0"/>
              </a:spcAft>
              <a:buFont typeface="Arial" pitchFamily="34" charset="0"/>
              <a:buChar char="•"/>
              <a:defRPr/>
            </a:pPr>
            <a:r>
              <a:rPr lang="cs-CZ" sz="3500" dirty="0">
                <a:latin typeface="Constantia" pitchFamily="18" charset="0"/>
              </a:rPr>
              <a:t>viz § 50 a </a:t>
            </a:r>
            <a:r>
              <a:rPr lang="cs-CZ" sz="3500" dirty="0" err="1">
                <a:latin typeface="Constantia" pitchFamily="18" charset="0"/>
              </a:rPr>
              <a:t>násled</a:t>
            </a:r>
            <a:r>
              <a:rPr lang="cs-CZ" sz="3500" dirty="0">
                <a:latin typeface="Constantia" pitchFamily="18" charset="0"/>
              </a:rPr>
              <a:t>. TŘ</a:t>
            </a:r>
          </a:p>
          <a:p>
            <a:pPr algn="just" eaLnBrk="1" fontAlgn="auto" hangingPunct="1">
              <a:lnSpc>
                <a:spcPct val="120000"/>
              </a:lnSpc>
              <a:spcAft>
                <a:spcPts val="0"/>
              </a:spcAft>
              <a:buFont typeface="Arial" pitchFamily="34" charset="0"/>
              <a:buChar char="•"/>
              <a:defRPr/>
            </a:pPr>
            <a:r>
              <a:rPr lang="cs-CZ" sz="3500" dirty="0">
                <a:latin typeface="Constantia" pitchFamily="18" charset="0"/>
              </a:rPr>
              <a:t>na rozdíl od obhájce jím nemusí být advokát</a:t>
            </a:r>
          </a:p>
          <a:p>
            <a:pPr algn="just" eaLnBrk="1" fontAlgn="auto" hangingPunct="1">
              <a:lnSpc>
                <a:spcPct val="120000"/>
              </a:lnSpc>
              <a:spcAft>
                <a:spcPts val="0"/>
              </a:spcAft>
              <a:buFont typeface="Arial" pitchFamily="34" charset="0"/>
              <a:buChar char="•"/>
              <a:defRPr/>
            </a:pPr>
            <a:r>
              <a:rPr lang="cs-CZ" sz="3500" dirty="0">
                <a:latin typeface="Constantia" pitchFamily="18" charset="0"/>
              </a:rPr>
              <a:t>neslučitelnost s postavením svědka, znalce, tlumočníka, obviněného či obhájce u HL /VZ   </a:t>
            </a:r>
            <a:r>
              <a:rPr lang="cs-CZ" sz="3500" i="1" dirty="0">
                <a:latin typeface="Constantia" pitchFamily="18" charset="0"/>
              </a:rPr>
              <a:t>(</a:t>
            </a:r>
            <a:r>
              <a:rPr lang="cs-CZ" sz="3500" b="1" i="1" dirty="0">
                <a:latin typeface="Constantia" pitchFamily="18" charset="0"/>
              </a:rPr>
              <a:t>R 20/2015</a:t>
            </a:r>
            <a:r>
              <a:rPr lang="cs-CZ" sz="3500" i="1" dirty="0">
                <a:latin typeface="Constantia" pitchFamily="18" charset="0"/>
              </a:rPr>
              <a:t> – vyloučení dopadá jen na jednání, ve kterém má zmocněnec jako svědek vypovídat – před i po tomto HL/VZ může poškozeného nadále zastupovat)</a:t>
            </a:r>
            <a:endParaRPr lang="cs-CZ" sz="3500" dirty="0">
              <a:latin typeface="Constantia" pitchFamily="18" charset="0"/>
            </a:endParaRPr>
          </a:p>
          <a:p>
            <a:pPr algn="just" eaLnBrk="1" fontAlgn="auto" hangingPunct="1">
              <a:lnSpc>
                <a:spcPct val="120000"/>
              </a:lnSpc>
              <a:spcAft>
                <a:spcPts val="0"/>
              </a:spcAft>
              <a:buFont typeface="Arial" pitchFamily="34" charset="0"/>
              <a:buChar char="•"/>
              <a:defRPr/>
            </a:pPr>
            <a:r>
              <a:rPr lang="cs-CZ" sz="3500" dirty="0">
                <a:latin typeface="Constantia" pitchFamily="18" charset="0"/>
              </a:rPr>
              <a:t>může být současně důvěrníkem poškozeného</a:t>
            </a:r>
          </a:p>
          <a:p>
            <a:pPr algn="just" eaLnBrk="1" fontAlgn="auto" hangingPunct="1">
              <a:lnSpc>
                <a:spcPct val="120000"/>
              </a:lnSpc>
              <a:spcAft>
                <a:spcPts val="0"/>
              </a:spcAft>
              <a:buFont typeface="Arial" pitchFamily="34" charset="0"/>
              <a:buChar char="•"/>
              <a:defRPr/>
            </a:pPr>
            <a:r>
              <a:rPr lang="cs-CZ" sz="3500" dirty="0">
                <a:latin typeface="Constantia" pitchFamily="18" charset="0"/>
              </a:rPr>
              <a:t>může jím být i právnická osoba</a:t>
            </a:r>
          </a:p>
          <a:p>
            <a:pPr algn="just" eaLnBrk="1" fontAlgn="auto" hangingPunct="1">
              <a:lnSpc>
                <a:spcPct val="120000"/>
              </a:lnSpc>
              <a:spcAft>
                <a:spcPts val="0"/>
              </a:spcAft>
              <a:buFont typeface="Arial" pitchFamily="34" charset="0"/>
              <a:buChar char="•"/>
              <a:defRPr/>
            </a:pPr>
            <a:r>
              <a:rPr lang="cs-CZ" sz="3500" dirty="0">
                <a:latin typeface="Constantia" pitchFamily="18" charset="0"/>
              </a:rPr>
              <a:t>právo činit návrhy, podávat žádosti a opravné prostředky jménem poškozeného</a:t>
            </a:r>
          </a:p>
          <a:p>
            <a:pPr algn="just" eaLnBrk="1" fontAlgn="auto" hangingPunct="1">
              <a:lnSpc>
                <a:spcPct val="120000"/>
              </a:lnSpc>
              <a:spcAft>
                <a:spcPts val="0"/>
              </a:spcAft>
              <a:buFont typeface="Arial" pitchFamily="34" charset="0"/>
              <a:buChar char="•"/>
              <a:defRPr/>
            </a:pPr>
            <a:r>
              <a:rPr lang="cs-CZ" sz="3500" dirty="0">
                <a:latin typeface="Constantia" pitchFamily="18" charset="0"/>
              </a:rPr>
              <a:t>doručení opisu usnesení o zahájení trestního stíhání (§ 160 odst. 2 TŘ)</a:t>
            </a:r>
          </a:p>
          <a:p>
            <a:pPr algn="just" eaLnBrk="1" fontAlgn="auto" hangingPunct="1">
              <a:lnSpc>
                <a:spcPct val="120000"/>
              </a:lnSpc>
              <a:spcAft>
                <a:spcPts val="0"/>
              </a:spcAft>
              <a:buFont typeface="Arial" pitchFamily="34" charset="0"/>
              <a:buChar char="•"/>
              <a:defRPr/>
            </a:pPr>
            <a:r>
              <a:rPr lang="cs-CZ" sz="3500" dirty="0">
                <a:latin typeface="Constantia" pitchFamily="18" charset="0"/>
              </a:rPr>
              <a:t>právo účastnit se všech úkonů, kterých se mohl účastnit poškozený</a:t>
            </a:r>
          </a:p>
          <a:p>
            <a:pPr algn="just" eaLnBrk="1" fontAlgn="auto" hangingPunct="1">
              <a:lnSpc>
                <a:spcPct val="120000"/>
              </a:lnSpc>
              <a:spcAft>
                <a:spcPts val="0"/>
              </a:spcAft>
              <a:buFont typeface="Arial" pitchFamily="34" charset="0"/>
              <a:buChar char="•"/>
              <a:defRPr/>
            </a:pPr>
            <a:r>
              <a:rPr lang="cs-CZ" sz="3500" dirty="0">
                <a:latin typeface="Constantia" pitchFamily="18" charset="0"/>
              </a:rPr>
              <a:t>právo seznámit se s výsledky vyšetřování a činit návrhy na jeho doplnění (§ 166 TŘ)</a:t>
            </a:r>
          </a:p>
          <a:p>
            <a:pPr algn="just" eaLnBrk="1" fontAlgn="auto" hangingPunct="1">
              <a:lnSpc>
                <a:spcPct val="120000"/>
              </a:lnSpc>
              <a:spcAft>
                <a:spcPts val="0"/>
              </a:spcAft>
              <a:buFont typeface="Arial" pitchFamily="34" charset="0"/>
              <a:buChar char="•"/>
              <a:defRPr/>
            </a:pPr>
            <a:r>
              <a:rPr lang="cs-CZ" sz="3500" dirty="0">
                <a:latin typeface="Constantia" pitchFamily="18" charset="0"/>
              </a:rPr>
              <a:t>právo klást vyslýchaným osobám dotazy</a:t>
            </a:r>
          </a:p>
          <a:p>
            <a:pPr algn="just" eaLnBrk="1" fontAlgn="auto" hangingPunct="1">
              <a:lnSpc>
                <a:spcPct val="120000"/>
              </a:lnSpc>
              <a:spcAft>
                <a:spcPts val="0"/>
              </a:spcAft>
              <a:buFont typeface="Arial" pitchFamily="34" charset="0"/>
              <a:buChar char="•"/>
              <a:defRPr/>
            </a:pPr>
            <a:r>
              <a:rPr lang="cs-CZ" sz="3500" dirty="0">
                <a:latin typeface="Constantia" pitchFamily="18" charset="0"/>
              </a:rPr>
              <a:t>právo  přednést závěrečnou řeč</a:t>
            </a:r>
          </a:p>
          <a:p>
            <a:pPr eaLnBrk="1" fontAlgn="auto" hangingPunct="1">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E75260AC-6692-4918-89D1-EAF4ABA50199}" type="slidenum">
              <a:rPr lang="cs-CZ"/>
              <a:pPr>
                <a:defRPr/>
              </a:pPr>
              <a:t>16</a:t>
            </a:fld>
            <a:endParaRPr lang="cs-C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Nadpis 1"/>
          <p:cNvSpPr>
            <a:spLocks noGrp="1"/>
          </p:cNvSpPr>
          <p:nvPr>
            <p:ph type="title"/>
          </p:nvPr>
        </p:nvSpPr>
        <p:spPr>
          <a:xfrm>
            <a:off x="457200" y="44624"/>
            <a:ext cx="8229600" cy="1008112"/>
          </a:xfrm>
        </p:spPr>
        <p:txBody>
          <a:bodyPr/>
          <a:lstStyle/>
          <a:p>
            <a:pPr eaLnBrk="1" hangingPunct="1"/>
            <a:r>
              <a:rPr lang="cs-CZ" sz="3200" b="1" dirty="0">
                <a:latin typeface="Constantia" pitchFamily="18" charset="0"/>
              </a:rPr>
              <a:t>Postavení zmocněnce poškozeného v trestním řízení</a:t>
            </a:r>
          </a:p>
        </p:txBody>
      </p:sp>
      <p:sp>
        <p:nvSpPr>
          <p:cNvPr id="3" name="Zástupný symbol pro obsah 2"/>
          <p:cNvSpPr>
            <a:spLocks noGrp="1"/>
          </p:cNvSpPr>
          <p:nvPr>
            <p:ph idx="1"/>
          </p:nvPr>
        </p:nvSpPr>
        <p:spPr>
          <a:xfrm>
            <a:off x="107504" y="980728"/>
            <a:ext cx="8856984" cy="5688632"/>
          </a:xfrm>
        </p:spPr>
        <p:txBody>
          <a:bodyPr rtlCol="0">
            <a:noAutofit/>
          </a:bodyPr>
          <a:lstStyle/>
          <a:p>
            <a:pPr algn="just" eaLnBrk="1" fontAlgn="auto" hangingPunct="1">
              <a:lnSpc>
                <a:spcPct val="120000"/>
              </a:lnSpc>
              <a:spcAft>
                <a:spcPts val="0"/>
              </a:spcAft>
              <a:buFont typeface="Arial" pitchFamily="34" charset="0"/>
              <a:buChar char="•"/>
              <a:defRPr/>
            </a:pPr>
            <a:r>
              <a:rPr lang="cs-CZ" sz="1700" dirty="0">
                <a:latin typeface="Constantia" pitchFamily="18" charset="0"/>
              </a:rPr>
              <a:t>postup při doručování písemností zmocněnci a poškozenému + běh lhůt pro podání opravného prostředku</a:t>
            </a:r>
          </a:p>
          <a:p>
            <a:pPr algn="just" eaLnBrk="1" fontAlgn="auto" hangingPunct="1">
              <a:lnSpc>
                <a:spcPct val="120000"/>
              </a:lnSpc>
              <a:spcAft>
                <a:spcPts val="0"/>
              </a:spcAft>
              <a:buFont typeface="Arial" pitchFamily="34" charset="0"/>
              <a:buChar char="•"/>
              <a:defRPr/>
            </a:pPr>
            <a:r>
              <a:rPr lang="cs-CZ" sz="1700" dirty="0">
                <a:highlight>
                  <a:srgbClr val="00FFFF"/>
                </a:highlight>
                <a:latin typeface="Constantia" pitchFamily="18" charset="0"/>
              </a:rPr>
              <a:t>pokud si poškozený zmocněnce sám nezvolil ani mu nebyl ustanoven soudem může </a:t>
            </a:r>
            <a:r>
              <a:rPr lang="cs-CZ" sz="1700" b="1" dirty="0">
                <a:highlight>
                  <a:srgbClr val="00FFFF"/>
                </a:highlight>
                <a:latin typeface="Constantia" pitchFamily="18" charset="0"/>
              </a:rPr>
              <a:t>práva, která TŘ přiznává zmocněnci, vykonávat opatrovník poškozeného</a:t>
            </a:r>
            <a:r>
              <a:rPr lang="cs-CZ" sz="1700" dirty="0">
                <a:highlight>
                  <a:srgbClr val="00FFFF"/>
                </a:highlight>
                <a:latin typeface="Constantia" pitchFamily="18" charset="0"/>
              </a:rPr>
              <a:t> = </a:t>
            </a:r>
            <a:r>
              <a:rPr lang="cs-CZ" sz="1700" i="1" dirty="0">
                <a:highlight>
                  <a:srgbClr val="00FFFF"/>
                </a:highlight>
                <a:latin typeface="Constantia" pitchFamily="18" charset="0"/>
              </a:rPr>
              <a:t>jen je-li opatrovníkem advokát + povinnost tuto skutečnost oznámit OČTŘ (§ 50 odst. 1) </a:t>
            </a:r>
            <a:r>
              <a:rPr lang="cs-CZ" sz="1700" b="1" dirty="0">
                <a:highlight>
                  <a:srgbClr val="00FFFF"/>
                </a:highlight>
                <a:latin typeface="Constantia" pitchFamily="18" charset="0"/>
              </a:rPr>
              <a:t>= ZMĚNA TŘ ÚČINNÁ OD </a:t>
            </a:r>
            <a:r>
              <a:rPr lang="cs-CZ" sz="1700" b="1" u="sng" dirty="0">
                <a:highlight>
                  <a:srgbClr val="00FFFF"/>
                </a:highlight>
                <a:latin typeface="Constantia" pitchFamily="18" charset="0"/>
              </a:rPr>
              <a:t>01.01.2026</a:t>
            </a:r>
            <a:r>
              <a:rPr lang="cs-CZ" sz="1700" b="1" dirty="0">
                <a:highlight>
                  <a:srgbClr val="00FFFF"/>
                </a:highlight>
                <a:latin typeface="Constantia" pitchFamily="18" charset="0"/>
              </a:rPr>
              <a:t> </a:t>
            </a:r>
            <a:r>
              <a:rPr lang="cs-CZ" sz="1700" i="1" dirty="0">
                <a:highlight>
                  <a:srgbClr val="00FFFF"/>
                </a:highlight>
                <a:latin typeface="Constantia" pitchFamily="18" charset="0"/>
              </a:rPr>
              <a:t>(viz novela TŘ provedená zákonem č. 270/2025 Sb.)</a:t>
            </a:r>
          </a:p>
          <a:p>
            <a:pPr algn="just" eaLnBrk="1" fontAlgn="auto" hangingPunct="1">
              <a:lnSpc>
                <a:spcPct val="120000"/>
              </a:lnSpc>
              <a:spcAft>
                <a:spcPts val="0"/>
              </a:spcAft>
              <a:buFont typeface="Arial" pitchFamily="34" charset="0"/>
              <a:buChar char="•"/>
              <a:defRPr/>
            </a:pPr>
            <a:r>
              <a:rPr lang="cs-CZ" sz="1700" dirty="0">
                <a:highlight>
                  <a:srgbClr val="00FFFF"/>
                </a:highlight>
                <a:latin typeface="Constantia" pitchFamily="18" charset="0"/>
              </a:rPr>
              <a:t>má-li poškozený přímo ze zákona nebo na základě rozhodnutí soudu nárok na právní pomoc poskytovanou zmocněncem bezplatně, popř. za sníženou odměnu, a sám si zmocněnce nezvolí, ustanoví mu soud zmocněncem advokáta, který vykonává funkci jeho opatrovníka = </a:t>
            </a:r>
            <a:r>
              <a:rPr lang="cs-CZ" sz="1700" i="1" dirty="0">
                <a:highlight>
                  <a:srgbClr val="00FFFF"/>
                </a:highlight>
                <a:latin typeface="Constantia" pitchFamily="18" charset="0"/>
              </a:rPr>
              <a:t>přednostní princip platný pro ustanovení zmocněnce soudem (viz § 51a odst. 4 TŘ) </a:t>
            </a:r>
            <a:r>
              <a:rPr lang="cs-CZ" sz="1700" b="1" dirty="0">
                <a:highlight>
                  <a:srgbClr val="00FFFF"/>
                </a:highlight>
                <a:latin typeface="Constantia" pitchFamily="18" charset="0"/>
              </a:rPr>
              <a:t>= ZMĚNA TŘ ÚČINNÁ OD </a:t>
            </a:r>
            <a:r>
              <a:rPr lang="cs-CZ" sz="1700" b="1" u="sng" dirty="0">
                <a:highlight>
                  <a:srgbClr val="00FFFF"/>
                </a:highlight>
                <a:latin typeface="Constantia" pitchFamily="18" charset="0"/>
              </a:rPr>
              <a:t>01.01.2026</a:t>
            </a:r>
            <a:r>
              <a:rPr lang="cs-CZ" sz="1700" b="1" dirty="0">
                <a:highlight>
                  <a:srgbClr val="00FFFF"/>
                </a:highlight>
                <a:latin typeface="Constantia" pitchFamily="18" charset="0"/>
              </a:rPr>
              <a:t> </a:t>
            </a:r>
            <a:r>
              <a:rPr lang="cs-CZ" sz="1700" i="1" dirty="0">
                <a:highlight>
                  <a:srgbClr val="00FFFF"/>
                </a:highlight>
                <a:latin typeface="Constantia" pitchFamily="18" charset="0"/>
              </a:rPr>
              <a:t>(viz novela TŘ provedená zákonem č. 270/2025 Sb.)</a:t>
            </a:r>
            <a:endParaRPr lang="cs-CZ" sz="1700" dirty="0">
              <a:latin typeface="Constantia" pitchFamily="18" charset="0"/>
            </a:endParaRPr>
          </a:p>
          <a:p>
            <a:pPr algn="just" eaLnBrk="1" fontAlgn="auto" hangingPunct="1">
              <a:lnSpc>
                <a:spcPct val="120000"/>
              </a:lnSpc>
              <a:spcAft>
                <a:spcPts val="0"/>
              </a:spcAft>
              <a:buFont typeface="Arial" pitchFamily="34" charset="0"/>
              <a:buChar char="•"/>
              <a:defRPr/>
            </a:pPr>
            <a:r>
              <a:rPr lang="cs-CZ" sz="1700" dirty="0">
                <a:latin typeface="Constantia" pitchFamily="18" charset="0"/>
              </a:rPr>
              <a:t>nárok na pomoc poskytovanou zmocněncem bezplatně nebo za sníženou odměnu + </a:t>
            </a:r>
            <a:r>
              <a:rPr lang="cs-CZ" sz="1700" b="1" dirty="0">
                <a:latin typeface="Constantia" pitchFamily="18" charset="0"/>
              </a:rPr>
              <a:t>zvolený a ustanovený zmocněnec </a:t>
            </a:r>
            <a:r>
              <a:rPr lang="cs-CZ" sz="1700" dirty="0">
                <a:latin typeface="Constantia" pitchFamily="18" charset="0"/>
              </a:rPr>
              <a:t>- viz § 51a TŘ </a:t>
            </a:r>
            <a:r>
              <a:rPr lang="cs-CZ" sz="1700" i="1" dirty="0">
                <a:latin typeface="Constantia" pitchFamily="18" charset="0"/>
              </a:rPr>
              <a:t>(náklady spojené s jeho odměnou, jde-li o advokáta, v tomto případě nese stát = </a:t>
            </a:r>
            <a:r>
              <a:rPr lang="cs-CZ" sz="1700" i="1" dirty="0">
                <a:solidFill>
                  <a:srgbClr val="FF0000"/>
                </a:solidFill>
                <a:latin typeface="Constantia" pitchFamily="18" charset="0"/>
              </a:rPr>
              <a:t>novela § 151 odst. 6 TŘ s účinností </a:t>
            </a:r>
            <a:r>
              <a:rPr lang="cs-CZ" sz="1700" i="1" u="sng" dirty="0">
                <a:solidFill>
                  <a:srgbClr val="0070C0"/>
                </a:solidFill>
                <a:latin typeface="Constantia" pitchFamily="18" charset="0"/>
              </a:rPr>
              <a:t>od 01.10.2020</a:t>
            </a:r>
            <a:r>
              <a:rPr lang="cs-CZ" sz="1700" i="1" dirty="0">
                <a:latin typeface="Constantia" pitchFamily="18" charset="0"/>
              </a:rPr>
              <a:t>)</a:t>
            </a:r>
            <a:endParaRPr lang="cs-CZ" sz="1700" dirty="0">
              <a:latin typeface="Constantia" pitchFamily="18" charset="0"/>
            </a:endParaRPr>
          </a:p>
          <a:p>
            <a:pPr algn="just" eaLnBrk="1" fontAlgn="auto" hangingPunct="1">
              <a:lnSpc>
                <a:spcPct val="120000"/>
              </a:lnSpc>
              <a:spcAft>
                <a:spcPts val="0"/>
              </a:spcAft>
              <a:buFont typeface="Arial" pitchFamily="34" charset="0"/>
              <a:buChar char="•"/>
              <a:defRPr/>
            </a:pPr>
            <a:r>
              <a:rPr lang="cs-CZ" sz="1700" dirty="0">
                <a:latin typeface="Constantia" pitchFamily="18" charset="0"/>
              </a:rPr>
              <a:t>náhrada nákladů poškozeného odsouzeným – viz § 154 TŘ</a:t>
            </a:r>
          </a:p>
          <a:p>
            <a:pPr algn="just" eaLnBrk="1" fontAlgn="auto" hangingPunct="1">
              <a:lnSpc>
                <a:spcPct val="120000"/>
              </a:lnSpc>
              <a:spcAft>
                <a:spcPts val="0"/>
              </a:spcAft>
              <a:buFont typeface="Arial" pitchFamily="34" charset="0"/>
              <a:buChar char="•"/>
              <a:defRPr/>
            </a:pPr>
            <a:r>
              <a:rPr lang="cs-CZ" sz="1700" b="1" dirty="0">
                <a:latin typeface="Constantia" pitchFamily="18" charset="0"/>
              </a:rPr>
              <a:t>tzv. společný zmocněnec </a:t>
            </a:r>
            <a:r>
              <a:rPr lang="cs-CZ" sz="1700" dirty="0">
                <a:latin typeface="Constantia" pitchFamily="18" charset="0"/>
              </a:rPr>
              <a:t>– viz § 44 TŘ</a:t>
            </a:r>
          </a:p>
          <a:p>
            <a:pPr eaLnBrk="1" fontAlgn="auto" hangingPunct="1">
              <a:spcAft>
                <a:spcPts val="0"/>
              </a:spcAft>
              <a:buFont typeface="Arial" pitchFamily="34" charset="0"/>
              <a:buChar char="•"/>
              <a:defRPr/>
            </a:pPr>
            <a:endParaRPr lang="cs-CZ" sz="1700" dirty="0"/>
          </a:p>
        </p:txBody>
      </p:sp>
      <p:sp>
        <p:nvSpPr>
          <p:cNvPr id="4" name="Zástupný symbol pro číslo snímku 3"/>
          <p:cNvSpPr>
            <a:spLocks noGrp="1"/>
          </p:cNvSpPr>
          <p:nvPr>
            <p:ph type="sldNum" sz="quarter" idx="12"/>
          </p:nvPr>
        </p:nvSpPr>
        <p:spPr/>
        <p:txBody>
          <a:bodyPr/>
          <a:lstStyle/>
          <a:p>
            <a:pPr>
              <a:defRPr/>
            </a:pPr>
            <a:fld id="{E75260AC-6692-4918-89D1-EAF4ABA50199}" type="slidenum">
              <a:rPr lang="cs-CZ"/>
              <a:pPr>
                <a:defRPr/>
              </a:pPr>
              <a:t>17</a:t>
            </a:fld>
            <a:endParaRPr lang="cs-CZ"/>
          </a:p>
        </p:txBody>
      </p:sp>
    </p:spTree>
    <p:extLst>
      <p:ext uri="{BB962C8B-B14F-4D97-AF65-F5344CB8AC3E}">
        <p14:creationId xmlns:p14="http://schemas.microsoft.com/office/powerpoint/2010/main" val="3896000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Nadpis 1"/>
          <p:cNvSpPr>
            <a:spLocks noGrp="1"/>
          </p:cNvSpPr>
          <p:nvPr>
            <p:ph type="title"/>
          </p:nvPr>
        </p:nvSpPr>
        <p:spPr>
          <a:xfrm>
            <a:off x="457200" y="116633"/>
            <a:ext cx="8229600" cy="576064"/>
          </a:xfrm>
        </p:spPr>
        <p:txBody>
          <a:bodyPr/>
          <a:lstStyle/>
          <a:p>
            <a:pPr eaLnBrk="1" hangingPunct="1"/>
            <a:r>
              <a:rPr lang="cs-CZ" sz="3200" b="1" dirty="0">
                <a:latin typeface="Constantia" pitchFamily="18" charset="0"/>
              </a:rPr>
              <a:t>Průběh hlavního líčení</a:t>
            </a:r>
          </a:p>
        </p:txBody>
      </p:sp>
      <p:sp>
        <p:nvSpPr>
          <p:cNvPr id="3" name="Zástupný symbol pro obsah 2"/>
          <p:cNvSpPr>
            <a:spLocks noGrp="1"/>
          </p:cNvSpPr>
          <p:nvPr>
            <p:ph idx="1"/>
          </p:nvPr>
        </p:nvSpPr>
        <p:spPr>
          <a:xfrm>
            <a:off x="107504" y="620688"/>
            <a:ext cx="8856984" cy="5976664"/>
          </a:xfrm>
        </p:spPr>
        <p:txBody>
          <a:bodyPr rtlCol="0">
            <a:normAutofit fontScale="32500" lnSpcReduction="20000"/>
          </a:bodyPr>
          <a:lstStyle/>
          <a:p>
            <a:pPr eaLnBrk="1" fontAlgn="auto" hangingPunct="1">
              <a:lnSpc>
                <a:spcPct val="120000"/>
              </a:lnSpc>
              <a:spcAft>
                <a:spcPts val="0"/>
              </a:spcAft>
              <a:buFont typeface="Arial" pitchFamily="34" charset="0"/>
              <a:buChar char="•"/>
              <a:defRPr/>
            </a:pPr>
            <a:r>
              <a:rPr lang="cs-CZ" sz="5200" b="1" u="sng" dirty="0">
                <a:solidFill>
                  <a:srgbClr val="C00000"/>
                </a:solidFill>
                <a:latin typeface="Constantia" pitchFamily="18" charset="0"/>
              </a:rPr>
              <a:t>uplatnění základních zásad trestního řízení </a:t>
            </a:r>
            <a:r>
              <a:rPr lang="cs-CZ" sz="5200" dirty="0">
                <a:latin typeface="Constantia" pitchFamily="18" charset="0"/>
              </a:rPr>
              <a:t>- viz </a:t>
            </a:r>
            <a:r>
              <a:rPr lang="cs-CZ" sz="5200" b="1" dirty="0">
                <a:latin typeface="Constantia" pitchFamily="18" charset="0"/>
              </a:rPr>
              <a:t>§ 2 odst. 1 až 15 TŘ:</a:t>
            </a:r>
          </a:p>
          <a:p>
            <a:pPr eaLnBrk="1" fontAlgn="auto" hangingPunct="1">
              <a:lnSpc>
                <a:spcPct val="120000"/>
              </a:lnSpc>
              <a:spcAft>
                <a:spcPts val="0"/>
              </a:spcAft>
              <a:buFont typeface="Arial" pitchFamily="34" charset="0"/>
              <a:buChar char="•"/>
              <a:defRPr/>
            </a:pPr>
            <a:endParaRPr lang="cs-CZ" sz="5200" dirty="0">
              <a:latin typeface="Constantia" pitchFamily="18" charset="0"/>
            </a:endParaRPr>
          </a:p>
          <a:p>
            <a:pPr marL="365760" indent="-256032" algn="just" eaLnBrk="1" fontAlgn="auto" hangingPunct="1">
              <a:lnSpc>
                <a:spcPct val="120000"/>
              </a:lnSpc>
              <a:spcAft>
                <a:spcPts val="0"/>
              </a:spcAft>
              <a:buFont typeface="Wingdings 3"/>
              <a:buChar char=""/>
              <a:defRPr/>
            </a:pPr>
            <a:r>
              <a:rPr lang="cs-CZ" sz="5200" b="1" dirty="0">
                <a:latin typeface="Constantia" pitchFamily="18" charset="0"/>
              </a:rPr>
              <a:t>zásada zákonnosti </a:t>
            </a:r>
            <a:r>
              <a:rPr lang="cs-CZ" sz="5200" i="1" dirty="0">
                <a:latin typeface="Constantia" pitchFamily="18" charset="0"/>
              </a:rPr>
              <a:t>(nikdo nesmí být stíhán jinak než ze zákonných důvodů a způsobem, který stanoví TŘ)</a:t>
            </a:r>
          </a:p>
          <a:p>
            <a:pPr marL="365760" indent="-256032" algn="just" eaLnBrk="1" fontAlgn="auto" hangingPunct="1">
              <a:lnSpc>
                <a:spcPct val="120000"/>
              </a:lnSpc>
              <a:spcAft>
                <a:spcPts val="0"/>
              </a:spcAft>
              <a:buFont typeface="Arial" pitchFamily="34" charset="0"/>
              <a:buNone/>
              <a:defRPr/>
            </a:pPr>
            <a:endParaRPr lang="cs-CZ" sz="5200" dirty="0">
              <a:latin typeface="Constantia" pitchFamily="18" charset="0"/>
            </a:endParaRPr>
          </a:p>
          <a:p>
            <a:pPr marL="365760" indent="-256032" algn="just" eaLnBrk="1" fontAlgn="auto" hangingPunct="1">
              <a:lnSpc>
                <a:spcPct val="120000"/>
              </a:lnSpc>
              <a:spcAft>
                <a:spcPts val="0"/>
              </a:spcAft>
              <a:buFont typeface="Wingdings 3"/>
              <a:buChar char=""/>
              <a:defRPr/>
            </a:pPr>
            <a:r>
              <a:rPr lang="cs-CZ" sz="5200" b="1" dirty="0">
                <a:latin typeface="Constantia" pitchFamily="18" charset="0"/>
              </a:rPr>
              <a:t>zásada oficiality </a:t>
            </a:r>
            <a:r>
              <a:rPr lang="cs-CZ" sz="5200" dirty="0">
                <a:latin typeface="Constantia" pitchFamily="18" charset="0"/>
              </a:rPr>
              <a:t>(</a:t>
            </a:r>
            <a:r>
              <a:rPr lang="cs-CZ" sz="5200" i="1" dirty="0">
                <a:latin typeface="Constantia" pitchFamily="18" charset="0"/>
              </a:rPr>
              <a:t>nestanoví-li zákon něco jiného, postupují OČTŘ z úřední povinnosti, a to s maximální ochranou základních práv a svobod garantovaných LZPS)</a:t>
            </a:r>
            <a:r>
              <a:rPr lang="cs-CZ" sz="5200" dirty="0">
                <a:latin typeface="Constantia" pitchFamily="18" charset="0"/>
              </a:rPr>
              <a:t> – opakem je zásada dispoziční (postup státního orgánu je na návrh stran)</a:t>
            </a:r>
          </a:p>
          <a:p>
            <a:pPr marL="365760" indent="-256032" algn="just" eaLnBrk="1" fontAlgn="auto" hangingPunct="1">
              <a:lnSpc>
                <a:spcPct val="120000"/>
              </a:lnSpc>
              <a:spcAft>
                <a:spcPts val="0"/>
              </a:spcAft>
              <a:buFont typeface="Arial" pitchFamily="34" charset="0"/>
              <a:buNone/>
              <a:defRPr/>
            </a:pPr>
            <a:endParaRPr lang="cs-CZ" sz="5200" dirty="0">
              <a:latin typeface="Constantia" pitchFamily="18" charset="0"/>
            </a:endParaRPr>
          </a:p>
          <a:p>
            <a:pPr marL="365760" indent="-256032" algn="just" eaLnBrk="1" fontAlgn="auto" hangingPunct="1">
              <a:lnSpc>
                <a:spcPct val="120000"/>
              </a:lnSpc>
              <a:spcAft>
                <a:spcPts val="0"/>
              </a:spcAft>
              <a:buFont typeface="Wingdings 3"/>
              <a:buChar char=""/>
              <a:defRPr/>
            </a:pPr>
            <a:r>
              <a:rPr lang="cs-CZ" sz="5200" b="1" dirty="0">
                <a:latin typeface="Constantia" pitchFamily="18" charset="0"/>
              </a:rPr>
              <a:t>presumpce neviny </a:t>
            </a:r>
            <a:r>
              <a:rPr lang="cs-CZ" sz="5200" i="1" dirty="0">
                <a:latin typeface="Constantia" pitchFamily="18" charset="0"/>
              </a:rPr>
              <a:t>(dokud není pravomocným odsuzujícím rozsudkem vyslovena vina, nelze na toho, proti němuž se trestní řízení vede, hledět, jako by byl vinen)</a:t>
            </a:r>
          </a:p>
          <a:p>
            <a:pPr marL="365760" indent="-256032" algn="just" eaLnBrk="1" fontAlgn="auto" hangingPunct="1">
              <a:lnSpc>
                <a:spcPct val="120000"/>
              </a:lnSpc>
              <a:spcAft>
                <a:spcPts val="0"/>
              </a:spcAft>
              <a:buFont typeface="Arial" pitchFamily="34" charset="0"/>
              <a:buNone/>
              <a:defRPr/>
            </a:pPr>
            <a:endParaRPr lang="cs-CZ" sz="5200" i="1" dirty="0">
              <a:latin typeface="Constantia" pitchFamily="18" charset="0"/>
            </a:endParaRPr>
          </a:p>
          <a:p>
            <a:pPr marL="365760" indent="-256032" algn="just" eaLnBrk="1" fontAlgn="auto" hangingPunct="1">
              <a:lnSpc>
                <a:spcPct val="120000"/>
              </a:lnSpc>
              <a:spcAft>
                <a:spcPts val="0"/>
              </a:spcAft>
              <a:buFont typeface="Wingdings 3"/>
              <a:buChar char=""/>
              <a:defRPr/>
            </a:pPr>
            <a:r>
              <a:rPr lang="cs-CZ" sz="5200" b="1" dirty="0">
                <a:latin typeface="Constantia" pitchFamily="18" charset="0"/>
              </a:rPr>
              <a:t>zásada ústnosti </a:t>
            </a:r>
            <a:r>
              <a:rPr lang="cs-CZ" sz="5200" dirty="0">
                <a:latin typeface="Constantia" pitchFamily="18" charset="0"/>
              </a:rPr>
              <a:t>(opakem je zásada písemnosti – viz řízení před samosoudcem při vydání trestního příkazu)</a:t>
            </a:r>
          </a:p>
          <a:p>
            <a:pPr marL="365760" indent="-256032" algn="just" eaLnBrk="1" fontAlgn="auto" hangingPunct="1">
              <a:lnSpc>
                <a:spcPct val="120000"/>
              </a:lnSpc>
              <a:spcAft>
                <a:spcPts val="0"/>
              </a:spcAft>
              <a:buFont typeface="Wingdings 3"/>
              <a:buChar char=""/>
              <a:defRPr/>
            </a:pPr>
            <a:endParaRPr lang="cs-CZ" sz="5200" dirty="0">
              <a:latin typeface="Constantia" pitchFamily="18" charset="0"/>
            </a:endParaRPr>
          </a:p>
          <a:p>
            <a:pPr marL="365760" indent="-256032" algn="just" eaLnBrk="1" fontAlgn="auto" hangingPunct="1">
              <a:lnSpc>
                <a:spcPct val="120000"/>
              </a:lnSpc>
              <a:spcAft>
                <a:spcPts val="0"/>
              </a:spcAft>
              <a:buFont typeface="Wingdings 3"/>
              <a:buChar char=""/>
              <a:defRPr/>
            </a:pPr>
            <a:r>
              <a:rPr lang="cs-CZ" sz="5200" b="1" dirty="0">
                <a:latin typeface="Constantia" pitchFamily="18" charset="0"/>
              </a:rPr>
              <a:t>objektivní zjištění skutkového stavu věci </a:t>
            </a:r>
            <a:r>
              <a:rPr lang="cs-CZ" sz="5200" dirty="0">
                <a:latin typeface="Constantia" pitchFamily="18" charset="0"/>
              </a:rPr>
              <a:t>(</a:t>
            </a:r>
            <a:r>
              <a:rPr lang="cs-CZ" sz="5200" i="1" dirty="0">
                <a:latin typeface="Constantia" pitchFamily="18" charset="0"/>
              </a:rPr>
              <a:t>skutkový stav musí být zjištěn bez jakýchkoli důvodných pochybností; doznání obviněného nezbavuje OČTŘ povinnosti přezkoumat podstatné okolnosti případu; v přípravném řízení OČTŘ objasňují i bez návrhu stran okolnosti svědčící ve prospěch i v neprospěch obviněného; státní zástupce je povinen dokazovat vinu obžalovaného) </a:t>
            </a:r>
          </a:p>
          <a:p>
            <a:pPr marL="365760" indent="-256032" algn="just" eaLnBrk="1" fontAlgn="auto" hangingPunct="1">
              <a:spcAft>
                <a:spcPts val="0"/>
              </a:spcAft>
              <a:buFont typeface="Arial" pitchFamily="34" charset="0"/>
              <a:buNone/>
              <a:defRPr/>
            </a:pPr>
            <a:endParaRPr lang="cs-CZ" b="1" dirty="0"/>
          </a:p>
        </p:txBody>
      </p:sp>
      <p:sp>
        <p:nvSpPr>
          <p:cNvPr id="4" name="Zástupný symbol pro číslo snímku 3"/>
          <p:cNvSpPr>
            <a:spLocks noGrp="1"/>
          </p:cNvSpPr>
          <p:nvPr>
            <p:ph type="sldNum" sz="quarter" idx="12"/>
          </p:nvPr>
        </p:nvSpPr>
        <p:spPr/>
        <p:txBody>
          <a:bodyPr/>
          <a:lstStyle/>
          <a:p>
            <a:pPr>
              <a:defRPr/>
            </a:pPr>
            <a:fld id="{F6E90AB3-87B0-4560-BB08-6EE4B98BE1F8}" type="slidenum">
              <a:rPr lang="cs-CZ"/>
              <a:pPr>
                <a:defRPr/>
              </a:pPr>
              <a:t>18</a:t>
            </a:fld>
            <a:endParaRPr lang="cs-CZ"/>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Nadpis 1"/>
          <p:cNvSpPr>
            <a:spLocks noGrp="1"/>
          </p:cNvSpPr>
          <p:nvPr>
            <p:ph type="title"/>
          </p:nvPr>
        </p:nvSpPr>
        <p:spPr>
          <a:xfrm>
            <a:off x="457200" y="136526"/>
            <a:ext cx="8229600" cy="556170"/>
          </a:xfrm>
        </p:spPr>
        <p:txBody>
          <a:bodyPr/>
          <a:lstStyle/>
          <a:p>
            <a:pPr eaLnBrk="1" hangingPunct="1"/>
            <a:r>
              <a:rPr lang="cs-CZ" sz="3200" b="1" dirty="0">
                <a:latin typeface="Constantia" pitchFamily="18" charset="0"/>
              </a:rPr>
              <a:t>Průběh hlavního líčení</a:t>
            </a:r>
            <a:endParaRPr lang="cs-CZ" sz="3200" dirty="0"/>
          </a:p>
        </p:txBody>
      </p:sp>
      <p:sp>
        <p:nvSpPr>
          <p:cNvPr id="3" name="Zástupný symbol pro obsah 2"/>
          <p:cNvSpPr>
            <a:spLocks noGrp="1"/>
          </p:cNvSpPr>
          <p:nvPr>
            <p:ph idx="1"/>
          </p:nvPr>
        </p:nvSpPr>
        <p:spPr>
          <a:xfrm>
            <a:off x="251520" y="692696"/>
            <a:ext cx="8640960" cy="5904656"/>
          </a:xfrm>
        </p:spPr>
        <p:txBody>
          <a:bodyPr rtlCol="0">
            <a:normAutofit fontScale="85000" lnSpcReduction="10000"/>
          </a:bodyPr>
          <a:lstStyle/>
          <a:p>
            <a:pPr algn="just" eaLnBrk="1" fontAlgn="auto" hangingPunct="1">
              <a:lnSpc>
                <a:spcPct val="120000"/>
              </a:lnSpc>
              <a:spcAft>
                <a:spcPts val="0"/>
              </a:spcAft>
              <a:buFont typeface="Arial" pitchFamily="34" charset="0"/>
              <a:buChar char="•"/>
              <a:defRPr/>
            </a:pPr>
            <a:r>
              <a:rPr lang="cs-CZ" sz="1800" b="1" dirty="0">
                <a:latin typeface="Constantia" pitchFamily="18" charset="0"/>
              </a:rPr>
              <a:t>zásada bezprostřednosti </a:t>
            </a:r>
          </a:p>
          <a:p>
            <a:pPr algn="just" eaLnBrk="1" fontAlgn="auto" hangingPunct="1">
              <a:lnSpc>
                <a:spcPct val="120000"/>
              </a:lnSpc>
              <a:spcAft>
                <a:spcPts val="0"/>
              </a:spcAft>
              <a:buFont typeface="Arial" pitchFamily="34" charset="0"/>
              <a:buChar char="•"/>
              <a:defRPr/>
            </a:pPr>
            <a:endParaRPr lang="cs-CZ" sz="1800" b="1" dirty="0">
              <a:latin typeface="Constantia" pitchFamily="18" charset="0"/>
            </a:endParaRPr>
          </a:p>
          <a:p>
            <a:pPr algn="just" eaLnBrk="1" fontAlgn="auto" hangingPunct="1">
              <a:lnSpc>
                <a:spcPct val="120000"/>
              </a:lnSpc>
              <a:spcAft>
                <a:spcPts val="0"/>
              </a:spcAft>
              <a:buFont typeface="Arial" pitchFamily="34" charset="0"/>
              <a:buChar char="•"/>
              <a:defRPr/>
            </a:pPr>
            <a:r>
              <a:rPr lang="cs-CZ" sz="1800" b="1" dirty="0">
                <a:latin typeface="Constantia" pitchFamily="18" charset="0"/>
              </a:rPr>
              <a:t>zásada volného hodnocení důkazů</a:t>
            </a:r>
            <a:endParaRPr lang="cs-CZ" sz="1800" dirty="0">
              <a:latin typeface="Constantia" pitchFamily="18" charset="0"/>
            </a:endParaRPr>
          </a:p>
          <a:p>
            <a:pPr algn="just" eaLnBrk="1" fontAlgn="auto" hangingPunct="1">
              <a:lnSpc>
                <a:spcPct val="120000"/>
              </a:lnSpc>
              <a:spcAft>
                <a:spcPts val="0"/>
              </a:spcAft>
              <a:buFont typeface="Arial" pitchFamily="34" charset="0"/>
              <a:buNone/>
              <a:defRPr/>
            </a:pPr>
            <a:endParaRPr lang="cs-CZ" sz="1800" b="1" dirty="0">
              <a:latin typeface="Constantia" pitchFamily="18" charset="0"/>
            </a:endParaRPr>
          </a:p>
          <a:p>
            <a:pPr algn="just" eaLnBrk="1" fontAlgn="auto" hangingPunct="1">
              <a:lnSpc>
                <a:spcPct val="120000"/>
              </a:lnSpc>
              <a:spcAft>
                <a:spcPts val="0"/>
              </a:spcAft>
              <a:buFont typeface="Arial" pitchFamily="34" charset="0"/>
              <a:buChar char="•"/>
              <a:defRPr/>
            </a:pPr>
            <a:r>
              <a:rPr lang="cs-CZ" sz="1800" b="1" dirty="0">
                <a:latin typeface="Constantia" pitchFamily="18" charset="0"/>
              </a:rPr>
              <a:t>právo na obhajobu</a:t>
            </a:r>
          </a:p>
          <a:p>
            <a:pPr algn="just" eaLnBrk="1" fontAlgn="auto" hangingPunct="1">
              <a:lnSpc>
                <a:spcPct val="120000"/>
              </a:lnSpc>
              <a:spcAft>
                <a:spcPts val="0"/>
              </a:spcAft>
              <a:buFont typeface="Arial" pitchFamily="34" charset="0"/>
              <a:buNone/>
              <a:defRPr/>
            </a:pPr>
            <a:endParaRPr lang="cs-CZ" sz="1800" b="1" dirty="0">
              <a:latin typeface="Constantia" pitchFamily="18" charset="0"/>
            </a:endParaRPr>
          </a:p>
          <a:p>
            <a:pPr algn="just" eaLnBrk="1" fontAlgn="auto" hangingPunct="1">
              <a:lnSpc>
                <a:spcPct val="120000"/>
              </a:lnSpc>
              <a:spcAft>
                <a:spcPts val="0"/>
              </a:spcAft>
              <a:buFont typeface="Arial" pitchFamily="34" charset="0"/>
              <a:buChar char="•"/>
              <a:defRPr/>
            </a:pPr>
            <a:r>
              <a:rPr lang="cs-CZ" sz="1800" b="1" dirty="0">
                <a:latin typeface="Constantia" pitchFamily="18" charset="0"/>
              </a:rPr>
              <a:t>právo jednat před soudem ve svém mateřském jazyce </a:t>
            </a:r>
          </a:p>
          <a:p>
            <a:pPr algn="just" eaLnBrk="1" fontAlgn="auto" hangingPunct="1">
              <a:lnSpc>
                <a:spcPct val="120000"/>
              </a:lnSpc>
              <a:spcAft>
                <a:spcPts val="0"/>
              </a:spcAft>
              <a:buFont typeface="Arial" pitchFamily="34" charset="0"/>
              <a:buNone/>
              <a:defRPr/>
            </a:pPr>
            <a:endParaRPr lang="cs-CZ" sz="1800" b="1" dirty="0">
              <a:latin typeface="Constantia" pitchFamily="18" charset="0"/>
            </a:endParaRPr>
          </a:p>
          <a:p>
            <a:pPr algn="just" eaLnBrk="1" fontAlgn="auto" hangingPunct="1">
              <a:lnSpc>
                <a:spcPct val="120000"/>
              </a:lnSpc>
              <a:spcAft>
                <a:spcPts val="0"/>
              </a:spcAft>
              <a:buFont typeface="Arial" pitchFamily="34" charset="0"/>
              <a:buChar char="•"/>
              <a:defRPr/>
            </a:pPr>
            <a:r>
              <a:rPr lang="cs-CZ" sz="1800" b="1" dirty="0">
                <a:latin typeface="Constantia" pitchFamily="18" charset="0"/>
              </a:rPr>
              <a:t>překážka věci pravomocně rozhodnuté</a:t>
            </a:r>
          </a:p>
          <a:p>
            <a:pPr algn="just" eaLnBrk="1" fontAlgn="auto" hangingPunct="1">
              <a:lnSpc>
                <a:spcPct val="120000"/>
              </a:lnSpc>
              <a:spcAft>
                <a:spcPts val="0"/>
              </a:spcAft>
              <a:buFont typeface="Arial" pitchFamily="34" charset="0"/>
              <a:buNone/>
              <a:defRPr/>
            </a:pPr>
            <a:endParaRPr lang="cs-CZ" sz="1800" b="1" dirty="0">
              <a:latin typeface="Constantia" pitchFamily="18" charset="0"/>
            </a:endParaRPr>
          </a:p>
          <a:p>
            <a:pPr algn="just" eaLnBrk="1" fontAlgn="auto" hangingPunct="1">
              <a:lnSpc>
                <a:spcPct val="120000"/>
              </a:lnSpc>
              <a:spcAft>
                <a:spcPts val="0"/>
              </a:spcAft>
              <a:buFont typeface="Arial" pitchFamily="34" charset="0"/>
              <a:buChar char="•"/>
              <a:defRPr/>
            </a:pPr>
            <a:r>
              <a:rPr lang="cs-CZ" sz="1800" b="1" dirty="0">
                <a:latin typeface="Constantia" pitchFamily="18" charset="0"/>
              </a:rPr>
              <a:t>zásada v pochybnostech ve prospěch </a:t>
            </a:r>
            <a:r>
              <a:rPr lang="cs-CZ" sz="1800" i="1" dirty="0">
                <a:latin typeface="Constantia" pitchFamily="18" charset="0"/>
              </a:rPr>
              <a:t>(in </a:t>
            </a:r>
            <a:r>
              <a:rPr lang="cs-CZ" sz="1800" i="1" dirty="0" err="1">
                <a:latin typeface="Constantia" pitchFamily="18" charset="0"/>
              </a:rPr>
              <a:t>dubio</a:t>
            </a:r>
            <a:r>
              <a:rPr lang="cs-CZ" sz="1800" i="1" dirty="0">
                <a:latin typeface="Constantia" pitchFamily="18" charset="0"/>
              </a:rPr>
              <a:t> pro </a:t>
            </a:r>
            <a:r>
              <a:rPr lang="cs-CZ" sz="1800" i="1" dirty="0" err="1">
                <a:latin typeface="Constantia" pitchFamily="18" charset="0"/>
              </a:rPr>
              <a:t>reo</a:t>
            </a:r>
            <a:r>
              <a:rPr lang="cs-CZ" sz="1800" i="1" dirty="0">
                <a:latin typeface="Constantia" pitchFamily="18" charset="0"/>
              </a:rPr>
              <a:t>) </a:t>
            </a:r>
            <a:r>
              <a:rPr lang="cs-CZ" sz="1800" dirty="0">
                <a:latin typeface="Constantia" pitchFamily="18" charset="0"/>
              </a:rPr>
              <a:t>= neprokázaná vina má stejné účinky jako prokázaná nevina</a:t>
            </a:r>
          </a:p>
          <a:p>
            <a:pPr algn="just" eaLnBrk="1" fontAlgn="auto" hangingPunct="1">
              <a:lnSpc>
                <a:spcPct val="120000"/>
              </a:lnSpc>
              <a:spcAft>
                <a:spcPts val="0"/>
              </a:spcAft>
              <a:buFont typeface="Arial" pitchFamily="34" charset="0"/>
              <a:buChar char="•"/>
              <a:defRPr/>
            </a:pPr>
            <a:endParaRPr lang="cs-CZ" sz="1800" dirty="0">
              <a:latin typeface="Constantia" pitchFamily="18" charset="0"/>
            </a:endParaRPr>
          </a:p>
          <a:p>
            <a:pPr algn="just" eaLnBrk="1" fontAlgn="auto" hangingPunct="1">
              <a:lnSpc>
                <a:spcPct val="120000"/>
              </a:lnSpc>
              <a:spcAft>
                <a:spcPts val="0"/>
              </a:spcAft>
              <a:buFont typeface="Arial" pitchFamily="34" charset="0"/>
              <a:buChar char="•"/>
              <a:defRPr/>
            </a:pPr>
            <a:r>
              <a:rPr lang="cs-CZ" sz="1800" dirty="0">
                <a:latin typeface="Constantia" pitchFamily="18" charset="0"/>
              </a:rPr>
              <a:t>důraz na </a:t>
            </a:r>
            <a:r>
              <a:rPr lang="cs-CZ" sz="1800" b="1" dirty="0">
                <a:latin typeface="Constantia" pitchFamily="18" charset="0"/>
              </a:rPr>
              <a:t>práva poškozeného</a:t>
            </a:r>
            <a:r>
              <a:rPr lang="cs-CZ" sz="1800" dirty="0">
                <a:latin typeface="Constantia" pitchFamily="18" charset="0"/>
              </a:rPr>
              <a:t>, jakož i šetrný a ohleduplný přístup k jeho osobnosti – </a:t>
            </a:r>
            <a:r>
              <a:rPr lang="cs-CZ" sz="1800" i="1" dirty="0">
                <a:latin typeface="Constantia" pitchFamily="18" charset="0"/>
              </a:rPr>
              <a:t>viz § 2 odst. 15 TŘ zaveden </a:t>
            </a:r>
            <a:r>
              <a:rPr lang="cs-CZ" sz="1800" b="1" i="1" u="sng" dirty="0">
                <a:solidFill>
                  <a:srgbClr val="0070C0"/>
                </a:solidFill>
                <a:latin typeface="Constantia" pitchFamily="18" charset="0"/>
              </a:rPr>
              <a:t>od 01.08.2013</a:t>
            </a:r>
          </a:p>
          <a:p>
            <a:pPr algn="just" eaLnBrk="1" fontAlgn="auto" hangingPunct="1">
              <a:lnSpc>
                <a:spcPct val="120000"/>
              </a:lnSpc>
              <a:spcAft>
                <a:spcPts val="0"/>
              </a:spcAft>
              <a:buFont typeface="Arial" pitchFamily="34" charset="0"/>
              <a:buChar char="•"/>
              <a:defRPr/>
            </a:pPr>
            <a:endParaRPr lang="cs-CZ" sz="1800" b="1" i="1" u="sng" dirty="0">
              <a:solidFill>
                <a:srgbClr val="0070C0"/>
              </a:solidFill>
              <a:latin typeface="Constantia" pitchFamily="18" charset="0"/>
            </a:endParaRPr>
          </a:p>
          <a:p>
            <a:pPr algn="just" eaLnBrk="1" fontAlgn="auto" hangingPunct="1">
              <a:lnSpc>
                <a:spcPct val="120000"/>
              </a:lnSpc>
              <a:spcAft>
                <a:spcPts val="0"/>
              </a:spcAft>
              <a:buFont typeface="Arial" pitchFamily="34" charset="0"/>
              <a:buChar char="•"/>
              <a:defRPr/>
            </a:pPr>
            <a:r>
              <a:rPr lang="cs-CZ" sz="1800" b="1" dirty="0">
                <a:highlight>
                  <a:srgbClr val="00FFFF"/>
                </a:highlight>
                <a:latin typeface="Constantia" pitchFamily="18" charset="0"/>
              </a:rPr>
              <a:t>důraz na zachování principů restorativní justice </a:t>
            </a:r>
            <a:r>
              <a:rPr lang="cs-CZ" sz="1800" dirty="0">
                <a:highlight>
                  <a:srgbClr val="00FFFF"/>
                </a:highlight>
                <a:latin typeface="Constantia" pitchFamily="18" charset="0"/>
              </a:rPr>
              <a:t>= dopad na všechny fáze TŘ; OČTŘ dbají na to, aby byly ve vhodných případech vytvářeny podmínky pro dobrovolnou aktivní účast poškozeného a při řešení následků TČ a napravení vztahů zasažených TČ (§ 2 odst. 16 TŘ</a:t>
            </a:r>
            <a:r>
              <a:rPr lang="cs-CZ" sz="1800" b="1" dirty="0">
                <a:highlight>
                  <a:srgbClr val="00FFFF"/>
                </a:highlight>
                <a:latin typeface="Constantia" pitchFamily="18" charset="0"/>
              </a:rPr>
              <a:t>) = ZMĚNA TŘ ÚČINNÁ OD </a:t>
            </a:r>
            <a:r>
              <a:rPr lang="cs-CZ" sz="1800" b="1" u="sng" dirty="0">
                <a:highlight>
                  <a:srgbClr val="00FFFF"/>
                </a:highlight>
                <a:latin typeface="Constantia" pitchFamily="18" charset="0"/>
              </a:rPr>
              <a:t>01.01.2026</a:t>
            </a:r>
            <a:r>
              <a:rPr lang="cs-CZ" sz="1800" b="1" dirty="0">
                <a:highlight>
                  <a:srgbClr val="00FFFF"/>
                </a:highlight>
                <a:latin typeface="Constantia" pitchFamily="18" charset="0"/>
              </a:rPr>
              <a:t> </a:t>
            </a:r>
            <a:r>
              <a:rPr lang="cs-CZ" sz="1800" i="1" dirty="0">
                <a:highlight>
                  <a:srgbClr val="00FFFF"/>
                </a:highlight>
                <a:latin typeface="Constantia" pitchFamily="18" charset="0"/>
              </a:rPr>
              <a:t>(viz novela TŘ provedená zákonem č. 270/2025 Sb.)</a:t>
            </a:r>
          </a:p>
          <a:p>
            <a:pPr algn="just" eaLnBrk="1" fontAlgn="auto" hangingPunct="1">
              <a:lnSpc>
                <a:spcPct val="110000"/>
              </a:lnSpc>
              <a:spcAft>
                <a:spcPts val="0"/>
              </a:spcAft>
              <a:buFont typeface="Arial" pitchFamily="34" charset="0"/>
              <a:buChar char="•"/>
              <a:defRPr/>
            </a:pPr>
            <a:endParaRPr lang="cs-CZ" sz="1800" b="1" i="1" u="sng" dirty="0">
              <a:solidFill>
                <a:srgbClr val="0070C0"/>
              </a:solidFill>
              <a:latin typeface="Constantia" pitchFamily="18" charset="0"/>
            </a:endParaRPr>
          </a:p>
          <a:p>
            <a:pPr eaLnBrk="1" fontAlgn="auto" hangingPunct="1">
              <a:spcAft>
                <a:spcPts val="0"/>
              </a:spcAft>
              <a:buFont typeface="Arial" pitchFamily="34" charset="0"/>
              <a:buChar char="•"/>
              <a:defRPr/>
            </a:pPr>
            <a:endParaRPr lang="cs-CZ" sz="1800" dirty="0">
              <a:latin typeface="Constantia" pitchFamily="18" charset="0"/>
            </a:endParaRPr>
          </a:p>
        </p:txBody>
      </p:sp>
      <p:sp>
        <p:nvSpPr>
          <p:cNvPr id="4" name="Zástupný symbol pro číslo snímku 3"/>
          <p:cNvSpPr>
            <a:spLocks noGrp="1"/>
          </p:cNvSpPr>
          <p:nvPr>
            <p:ph type="sldNum" sz="quarter" idx="12"/>
          </p:nvPr>
        </p:nvSpPr>
        <p:spPr/>
        <p:txBody>
          <a:bodyPr/>
          <a:lstStyle/>
          <a:p>
            <a:pPr>
              <a:defRPr/>
            </a:pPr>
            <a:fld id="{74CEB76D-BE06-40A5-A9AD-A0E2CF5E7DBD}" type="slidenum">
              <a:rPr lang="cs-CZ"/>
              <a:pPr>
                <a:defRPr/>
              </a:pPr>
              <a:t>19</a:t>
            </a:fld>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Nadpis 1"/>
          <p:cNvSpPr>
            <a:spLocks noGrp="1"/>
          </p:cNvSpPr>
          <p:nvPr>
            <p:ph type="title"/>
          </p:nvPr>
        </p:nvSpPr>
        <p:spPr>
          <a:xfrm>
            <a:off x="457200" y="274638"/>
            <a:ext cx="8229600" cy="706090"/>
          </a:xfrm>
        </p:spPr>
        <p:txBody>
          <a:bodyPr/>
          <a:lstStyle/>
          <a:p>
            <a:pPr eaLnBrk="1" hangingPunct="1"/>
            <a:r>
              <a:rPr lang="cs-CZ" sz="3200" b="1" dirty="0">
                <a:latin typeface="Constantia" pitchFamily="18" charset="0"/>
              </a:rPr>
              <a:t>Fáze trestního řízení</a:t>
            </a:r>
          </a:p>
        </p:txBody>
      </p:sp>
      <p:sp>
        <p:nvSpPr>
          <p:cNvPr id="3" name="Zástupný symbol pro obsah 2"/>
          <p:cNvSpPr>
            <a:spLocks noGrp="1"/>
          </p:cNvSpPr>
          <p:nvPr>
            <p:ph idx="1"/>
          </p:nvPr>
        </p:nvSpPr>
        <p:spPr>
          <a:xfrm>
            <a:off x="179512" y="980728"/>
            <a:ext cx="8712968" cy="5544616"/>
          </a:xfrm>
        </p:spPr>
        <p:txBody>
          <a:bodyPr rtlCol="0">
            <a:normAutofit fontScale="55000" lnSpcReduction="20000"/>
          </a:bodyPr>
          <a:lstStyle/>
          <a:p>
            <a:pPr algn="just" eaLnBrk="1" fontAlgn="auto" hangingPunct="1">
              <a:lnSpc>
                <a:spcPct val="120000"/>
              </a:lnSpc>
              <a:spcAft>
                <a:spcPts val="0"/>
              </a:spcAft>
              <a:buFont typeface="Arial" pitchFamily="34" charset="0"/>
              <a:buChar char="•"/>
              <a:defRPr/>
            </a:pPr>
            <a:r>
              <a:rPr lang="cs-CZ" b="1" dirty="0">
                <a:latin typeface="Constantia" pitchFamily="18" charset="0"/>
              </a:rPr>
              <a:t>Trestní řízení </a:t>
            </a:r>
            <a:r>
              <a:rPr lang="cs-CZ" dirty="0">
                <a:latin typeface="Constantia" pitchFamily="18" charset="0"/>
              </a:rPr>
              <a:t>= </a:t>
            </a:r>
            <a:r>
              <a:rPr lang="cs-CZ" dirty="0" err="1">
                <a:latin typeface="Constantia" pitchFamily="18" charset="0"/>
              </a:rPr>
              <a:t>řízení</a:t>
            </a:r>
            <a:r>
              <a:rPr lang="cs-CZ" dirty="0">
                <a:latin typeface="Constantia" pitchFamily="18" charset="0"/>
              </a:rPr>
              <a:t> vedené podle TŘ </a:t>
            </a:r>
            <a:r>
              <a:rPr lang="cs-CZ" i="1" dirty="0">
                <a:latin typeface="Constantia" pitchFamily="18" charset="0"/>
              </a:rPr>
              <a:t>(tj. přípravné řízení + </a:t>
            </a:r>
            <a:r>
              <a:rPr lang="cs-CZ" i="1" dirty="0" err="1">
                <a:latin typeface="Constantia" pitchFamily="18" charset="0"/>
              </a:rPr>
              <a:t>řízení</a:t>
            </a:r>
            <a:r>
              <a:rPr lang="cs-CZ" i="1" dirty="0">
                <a:latin typeface="Constantia" pitchFamily="18" charset="0"/>
              </a:rPr>
              <a:t> před soudem včetně vykonávacího řízení)</a:t>
            </a:r>
            <a:r>
              <a:rPr lang="cs-CZ" dirty="0">
                <a:latin typeface="Constantia" pitchFamily="18" charset="0"/>
              </a:rPr>
              <a:t> – </a:t>
            </a:r>
            <a:r>
              <a:rPr lang="cs-CZ" i="1" dirty="0">
                <a:solidFill>
                  <a:srgbClr val="C00000"/>
                </a:solidFill>
                <a:latin typeface="Constantia" pitchFamily="18" charset="0"/>
              </a:rPr>
              <a:t>konají OČTŘ </a:t>
            </a:r>
          </a:p>
          <a:p>
            <a:pPr algn="just" eaLnBrk="1" fontAlgn="auto" hangingPunct="1">
              <a:lnSpc>
                <a:spcPct val="120000"/>
              </a:lnSpc>
              <a:spcAft>
                <a:spcPts val="0"/>
              </a:spcAft>
              <a:buFont typeface="Arial" pitchFamily="34" charset="0"/>
              <a:buChar char="•"/>
              <a:defRPr/>
            </a:pPr>
            <a:endParaRPr lang="cs-CZ" i="1" dirty="0">
              <a:solidFill>
                <a:schemeClr val="accent1"/>
              </a:solidFill>
              <a:latin typeface="Constantia" pitchFamily="18" charset="0"/>
            </a:endParaRPr>
          </a:p>
          <a:p>
            <a:pPr algn="just" eaLnBrk="1" fontAlgn="auto" hangingPunct="1">
              <a:lnSpc>
                <a:spcPct val="120000"/>
              </a:lnSpc>
              <a:spcAft>
                <a:spcPts val="0"/>
              </a:spcAft>
              <a:buFont typeface="Arial" pitchFamily="34" charset="0"/>
              <a:buChar char="•"/>
              <a:defRPr/>
            </a:pPr>
            <a:r>
              <a:rPr lang="cs-CZ" b="1" dirty="0">
                <a:latin typeface="Constantia" pitchFamily="18" charset="0"/>
              </a:rPr>
              <a:t>Trestní stíhání </a:t>
            </a:r>
            <a:r>
              <a:rPr lang="cs-CZ" dirty="0">
                <a:latin typeface="Constantia" pitchFamily="18" charset="0"/>
              </a:rPr>
              <a:t>= část trestního řízení od zahájení trestního stíhání do právní moci rozsudku či jiného rozhodnutí ve věci samé </a:t>
            </a:r>
            <a:r>
              <a:rPr lang="cs-CZ" i="1" dirty="0">
                <a:solidFill>
                  <a:srgbClr val="FF0000"/>
                </a:solidFill>
                <a:latin typeface="Constantia" pitchFamily="18" charset="0"/>
              </a:rPr>
              <a:t>(v případě zkráceného přípravného řízení je TS zahájeno až doručením návrhu na potrestání soudu) </a:t>
            </a:r>
            <a:r>
              <a:rPr lang="cs-CZ" dirty="0">
                <a:latin typeface="Constantia" pitchFamily="18" charset="0"/>
              </a:rPr>
              <a:t>– </a:t>
            </a:r>
            <a:r>
              <a:rPr lang="cs-CZ" i="1" dirty="0">
                <a:solidFill>
                  <a:srgbClr val="C00000"/>
                </a:solidFill>
                <a:latin typeface="Constantia" pitchFamily="18" charset="0"/>
              </a:rPr>
              <a:t>konají OČTŘ</a:t>
            </a:r>
          </a:p>
          <a:p>
            <a:pPr algn="just" eaLnBrk="1" fontAlgn="auto" hangingPunct="1">
              <a:lnSpc>
                <a:spcPct val="120000"/>
              </a:lnSpc>
              <a:spcAft>
                <a:spcPts val="0"/>
              </a:spcAft>
              <a:buFont typeface="Arial" pitchFamily="34" charset="0"/>
              <a:buChar char="•"/>
              <a:defRPr/>
            </a:pPr>
            <a:endParaRPr lang="cs-CZ" i="1" dirty="0">
              <a:solidFill>
                <a:schemeClr val="accent1"/>
              </a:solidFill>
              <a:latin typeface="Constantia" pitchFamily="18" charset="0"/>
            </a:endParaRPr>
          </a:p>
          <a:p>
            <a:pPr algn="just" eaLnBrk="1" fontAlgn="auto" hangingPunct="1">
              <a:lnSpc>
                <a:spcPct val="120000"/>
              </a:lnSpc>
              <a:spcAft>
                <a:spcPts val="0"/>
              </a:spcAft>
              <a:buFont typeface="Arial" pitchFamily="34" charset="0"/>
              <a:buChar char="•"/>
              <a:defRPr/>
            </a:pPr>
            <a:r>
              <a:rPr lang="cs-CZ" b="1" dirty="0">
                <a:latin typeface="Constantia" pitchFamily="18" charset="0"/>
              </a:rPr>
              <a:t>Přípravné řízení </a:t>
            </a:r>
            <a:r>
              <a:rPr lang="cs-CZ" dirty="0">
                <a:latin typeface="Constantia" pitchFamily="18" charset="0"/>
              </a:rPr>
              <a:t>= část trestního řízení od sepsání záznamu o zahájení úkonů trestního řízení (popř. od provedení neodkladných a neopakovatelných úkonů či zahájení trestního stíhání až do podání obžaloby), tj. objasňování a prověřování skutečností nasvědčujících tomu, že byl spáchán trestný čin (viz § 158 a </a:t>
            </a:r>
            <a:r>
              <a:rPr lang="cs-CZ" dirty="0" err="1">
                <a:latin typeface="Constantia" pitchFamily="18" charset="0"/>
              </a:rPr>
              <a:t>násled</a:t>
            </a:r>
            <a:r>
              <a:rPr lang="cs-CZ" dirty="0">
                <a:latin typeface="Constantia" pitchFamily="18" charset="0"/>
              </a:rPr>
              <a:t>. TŘ, § 160 TŘ a § 161 TŘ) + vyšetřování – </a:t>
            </a:r>
            <a:r>
              <a:rPr lang="cs-CZ" i="1" dirty="0">
                <a:solidFill>
                  <a:srgbClr val="C00000"/>
                </a:solidFill>
                <a:latin typeface="Constantia" pitchFamily="18" charset="0"/>
              </a:rPr>
              <a:t>úkony koná Policie ČR, dozor zajišťuje státní zástupce</a:t>
            </a:r>
          </a:p>
          <a:p>
            <a:pPr algn="just" eaLnBrk="1" fontAlgn="auto" hangingPunct="1">
              <a:lnSpc>
                <a:spcPct val="120000"/>
              </a:lnSpc>
              <a:spcAft>
                <a:spcPts val="0"/>
              </a:spcAft>
              <a:buFont typeface="Arial" pitchFamily="34" charset="0"/>
              <a:buChar char="•"/>
              <a:defRPr/>
            </a:pPr>
            <a:endParaRPr lang="cs-CZ" i="1" dirty="0">
              <a:solidFill>
                <a:schemeClr val="accent1"/>
              </a:solidFill>
              <a:latin typeface="Constantia" pitchFamily="18" charset="0"/>
            </a:endParaRPr>
          </a:p>
          <a:p>
            <a:pPr algn="just" eaLnBrk="1" fontAlgn="auto" hangingPunct="1">
              <a:lnSpc>
                <a:spcPct val="120000"/>
              </a:lnSpc>
              <a:spcAft>
                <a:spcPts val="0"/>
              </a:spcAft>
              <a:buFont typeface="Arial" pitchFamily="34" charset="0"/>
              <a:buChar char="•"/>
              <a:defRPr/>
            </a:pPr>
            <a:r>
              <a:rPr lang="cs-CZ" b="1" dirty="0">
                <a:latin typeface="Constantia" pitchFamily="18" charset="0"/>
              </a:rPr>
              <a:t>Řízení před soudem = </a:t>
            </a:r>
            <a:r>
              <a:rPr lang="cs-CZ" dirty="0">
                <a:latin typeface="Constantia" pitchFamily="18" charset="0"/>
              </a:rPr>
              <a:t>část trestního řízení od podání obžaloby/návrhu na potrestání až do nabytí právní moci rozhodnutí ve věci samé, včetně řízení o řádných a mimořádných opravných prostředcích a vykonávacího řízení (viz § 180 a </a:t>
            </a:r>
            <a:r>
              <a:rPr lang="cs-CZ" dirty="0" err="1">
                <a:latin typeface="Constantia" pitchFamily="18" charset="0"/>
              </a:rPr>
              <a:t>násled</a:t>
            </a:r>
            <a:r>
              <a:rPr lang="cs-CZ" dirty="0">
                <a:latin typeface="Constantia" pitchFamily="18" charset="0"/>
              </a:rPr>
              <a:t>. TŘ) – </a:t>
            </a:r>
            <a:r>
              <a:rPr lang="cs-CZ" i="1" dirty="0">
                <a:solidFill>
                  <a:srgbClr val="C00000"/>
                </a:solidFill>
                <a:latin typeface="Constantia" pitchFamily="18" charset="0"/>
              </a:rPr>
              <a:t>koná věcně, místně a funkčně příslušný obecný soud</a:t>
            </a:r>
            <a:r>
              <a:rPr lang="cs-CZ" sz="3600" i="1" dirty="0">
                <a:solidFill>
                  <a:srgbClr val="C00000"/>
                </a:solidFill>
                <a:latin typeface="Constantia" pitchFamily="18" charset="0"/>
              </a:rPr>
              <a:t> </a:t>
            </a:r>
          </a:p>
          <a:p>
            <a:pPr eaLnBrk="1" fontAlgn="auto" hangingPunct="1">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47B16791-8D26-48A0-93E7-6C813124A8FC}" type="slidenum">
              <a:rPr lang="cs-CZ"/>
              <a:pPr>
                <a:defRPr/>
              </a:pPr>
              <a:t>2</a:t>
            </a:fld>
            <a:endParaRPr lang="cs-CZ"/>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Nadpis 1"/>
          <p:cNvSpPr>
            <a:spLocks noGrp="1"/>
          </p:cNvSpPr>
          <p:nvPr>
            <p:ph type="title"/>
          </p:nvPr>
        </p:nvSpPr>
        <p:spPr>
          <a:xfrm>
            <a:off x="457200" y="116632"/>
            <a:ext cx="8229600" cy="720080"/>
          </a:xfrm>
        </p:spPr>
        <p:txBody>
          <a:bodyPr/>
          <a:lstStyle/>
          <a:p>
            <a:pPr eaLnBrk="1" hangingPunct="1"/>
            <a:r>
              <a:rPr lang="cs-CZ" sz="3200" b="1" dirty="0">
                <a:latin typeface="Constantia" pitchFamily="18" charset="0"/>
              </a:rPr>
              <a:t>Průběh hlavního líčení</a:t>
            </a:r>
            <a:endParaRPr lang="cs-CZ" sz="3200" dirty="0"/>
          </a:p>
        </p:txBody>
      </p:sp>
      <p:sp>
        <p:nvSpPr>
          <p:cNvPr id="3" name="Zástupný symbol pro obsah 2"/>
          <p:cNvSpPr>
            <a:spLocks noGrp="1"/>
          </p:cNvSpPr>
          <p:nvPr>
            <p:ph idx="1"/>
          </p:nvPr>
        </p:nvSpPr>
        <p:spPr>
          <a:xfrm>
            <a:off x="179512" y="692696"/>
            <a:ext cx="8784976" cy="5976663"/>
          </a:xfrm>
        </p:spPr>
        <p:txBody>
          <a:bodyPr rtlCol="0">
            <a:normAutofit fontScale="55000" lnSpcReduction="20000"/>
          </a:bodyPr>
          <a:lstStyle/>
          <a:p>
            <a:pPr algn="just" eaLnBrk="1" fontAlgn="auto" hangingPunct="1">
              <a:lnSpc>
                <a:spcPct val="120000"/>
              </a:lnSpc>
              <a:spcAft>
                <a:spcPts val="0"/>
              </a:spcAft>
              <a:buFont typeface="Arial" pitchFamily="34" charset="0"/>
              <a:buChar char="•"/>
              <a:defRPr/>
            </a:pPr>
            <a:r>
              <a:rPr lang="cs-CZ" sz="3600" b="1" dirty="0">
                <a:solidFill>
                  <a:srgbClr val="C00000"/>
                </a:solidFill>
                <a:latin typeface="Constantia" pitchFamily="18" charset="0"/>
              </a:rPr>
              <a:t>podání obžaloby </a:t>
            </a:r>
            <a:r>
              <a:rPr lang="cs-CZ" sz="3600" dirty="0">
                <a:latin typeface="Constantia" pitchFamily="18" charset="0"/>
              </a:rPr>
              <a:t>– platí </a:t>
            </a:r>
            <a:r>
              <a:rPr lang="cs-CZ" sz="3600" b="1" dirty="0">
                <a:latin typeface="Constantia" pitchFamily="18" charset="0"/>
              </a:rPr>
              <a:t>zásada obžalovací </a:t>
            </a:r>
            <a:r>
              <a:rPr lang="cs-CZ" sz="3600" i="1" dirty="0">
                <a:latin typeface="Constantia" pitchFamily="18" charset="0"/>
              </a:rPr>
              <a:t>(trestní stíhání před soudy je možné jen na základě obžaloby nebo návrhu na potrestání nebo návrhu na schválení dohody o vině a trestu; veřejnou žalobu v řízení před soudem zastupuje státní zástupce) </a:t>
            </a:r>
            <a:r>
              <a:rPr lang="cs-CZ" sz="3600" i="1" dirty="0">
                <a:solidFill>
                  <a:srgbClr val="FF0000"/>
                </a:solidFill>
                <a:latin typeface="Constantia" pitchFamily="18" charset="0"/>
              </a:rPr>
              <a:t>+ </a:t>
            </a:r>
            <a:r>
              <a:rPr lang="cs-CZ" sz="3600" b="1" i="1" u="sng" dirty="0">
                <a:solidFill>
                  <a:srgbClr val="0070C0"/>
                </a:solidFill>
                <a:latin typeface="Constantia" pitchFamily="18" charset="0"/>
              </a:rPr>
              <a:t>od 01.10.2020</a:t>
            </a:r>
            <a:r>
              <a:rPr lang="cs-CZ" sz="3600" b="1" i="1" dirty="0">
                <a:solidFill>
                  <a:srgbClr val="FF0000"/>
                </a:solidFill>
                <a:latin typeface="Constantia" pitchFamily="18" charset="0"/>
              </a:rPr>
              <a:t> </a:t>
            </a:r>
            <a:r>
              <a:rPr lang="cs-CZ" sz="3600" i="1" dirty="0">
                <a:solidFill>
                  <a:srgbClr val="FF0000"/>
                </a:solidFill>
                <a:latin typeface="Constantia" pitchFamily="18" charset="0"/>
              </a:rPr>
              <a:t>musí obžaloba obsahovat rovněž </a:t>
            </a:r>
            <a:r>
              <a:rPr lang="cs-CZ" sz="3600" b="1" i="1" dirty="0">
                <a:solidFill>
                  <a:srgbClr val="FF0000"/>
                </a:solidFill>
                <a:latin typeface="Constantia" pitchFamily="18" charset="0"/>
              </a:rPr>
              <a:t>návrh druhu a výměry trestu, popř. návrh na upuštění od potrestání</a:t>
            </a:r>
            <a:r>
              <a:rPr lang="cs-CZ" sz="3600" i="1" dirty="0">
                <a:solidFill>
                  <a:srgbClr val="FF0000"/>
                </a:solidFill>
                <a:latin typeface="Constantia" pitchFamily="18" charset="0"/>
              </a:rPr>
              <a:t>, včetně výčtu zajištěných věcí pro účely uložení trestu propadnutí majetku, peněžitého trestu nebo trestu propadnutí věci  </a:t>
            </a:r>
            <a:r>
              <a:rPr lang="cs-CZ" sz="3600" i="1" dirty="0">
                <a:latin typeface="Constantia" pitchFamily="18" charset="0"/>
              </a:rPr>
              <a:t> </a:t>
            </a:r>
          </a:p>
          <a:p>
            <a:pPr algn="just" eaLnBrk="1" fontAlgn="auto" hangingPunct="1">
              <a:lnSpc>
                <a:spcPct val="120000"/>
              </a:lnSpc>
              <a:spcAft>
                <a:spcPts val="0"/>
              </a:spcAft>
              <a:buFont typeface="Arial" pitchFamily="34" charset="0"/>
              <a:buChar char="•"/>
              <a:defRPr/>
            </a:pPr>
            <a:endParaRPr lang="cs-CZ" sz="3600" i="1" dirty="0">
              <a:latin typeface="Constantia" pitchFamily="18" charset="0"/>
            </a:endParaRPr>
          </a:p>
          <a:p>
            <a:pPr algn="just" eaLnBrk="1" fontAlgn="auto" hangingPunct="1">
              <a:lnSpc>
                <a:spcPct val="120000"/>
              </a:lnSpc>
              <a:spcAft>
                <a:spcPts val="0"/>
              </a:spcAft>
              <a:buFont typeface="Arial" pitchFamily="34" charset="0"/>
              <a:buChar char="•"/>
              <a:defRPr/>
            </a:pPr>
            <a:r>
              <a:rPr lang="cs-CZ" sz="3600" dirty="0">
                <a:latin typeface="Constantia" pitchFamily="18" charset="0"/>
              </a:rPr>
              <a:t>možnost zpětvzetí obžaloby (§ 182 TŘ)</a:t>
            </a:r>
          </a:p>
          <a:p>
            <a:pPr algn="just" eaLnBrk="1" fontAlgn="auto" hangingPunct="1">
              <a:lnSpc>
                <a:spcPct val="120000"/>
              </a:lnSpc>
              <a:spcAft>
                <a:spcPts val="0"/>
              </a:spcAft>
              <a:buFont typeface="Arial" pitchFamily="34" charset="0"/>
              <a:buChar char="•"/>
              <a:defRPr/>
            </a:pPr>
            <a:endParaRPr lang="cs-CZ" sz="3600" dirty="0">
              <a:latin typeface="Constantia" pitchFamily="18" charset="0"/>
            </a:endParaRPr>
          </a:p>
          <a:p>
            <a:pPr algn="just" eaLnBrk="1" fontAlgn="auto" hangingPunct="1">
              <a:lnSpc>
                <a:spcPct val="120000"/>
              </a:lnSpc>
              <a:spcAft>
                <a:spcPts val="0"/>
              </a:spcAft>
              <a:buFont typeface="Arial" pitchFamily="34" charset="0"/>
              <a:buChar char="•"/>
              <a:defRPr/>
            </a:pPr>
            <a:r>
              <a:rPr lang="cs-CZ" sz="3600" b="1" dirty="0">
                <a:solidFill>
                  <a:srgbClr val="C00000"/>
                </a:solidFill>
                <a:latin typeface="Constantia" pitchFamily="18" charset="0"/>
              </a:rPr>
              <a:t>provedení důkazu mimo hlavní líčení </a:t>
            </a:r>
            <a:r>
              <a:rPr lang="cs-CZ" sz="3600" dirty="0">
                <a:latin typeface="Constantia" pitchFamily="18" charset="0"/>
              </a:rPr>
              <a:t>(§ 183a TŘ)</a:t>
            </a:r>
          </a:p>
          <a:p>
            <a:pPr algn="just" eaLnBrk="1" fontAlgn="auto" hangingPunct="1">
              <a:lnSpc>
                <a:spcPct val="120000"/>
              </a:lnSpc>
              <a:spcAft>
                <a:spcPts val="0"/>
              </a:spcAft>
              <a:buFont typeface="Arial" pitchFamily="34" charset="0"/>
              <a:buChar char="•"/>
              <a:defRPr/>
            </a:pPr>
            <a:endParaRPr lang="cs-CZ" sz="3600" dirty="0">
              <a:latin typeface="Constantia" pitchFamily="18" charset="0"/>
            </a:endParaRPr>
          </a:p>
          <a:p>
            <a:pPr algn="just" eaLnBrk="1" fontAlgn="auto" hangingPunct="1">
              <a:lnSpc>
                <a:spcPct val="120000"/>
              </a:lnSpc>
              <a:spcAft>
                <a:spcPts val="0"/>
              </a:spcAft>
              <a:buFont typeface="Arial" pitchFamily="34" charset="0"/>
              <a:buChar char="•"/>
              <a:defRPr/>
            </a:pPr>
            <a:r>
              <a:rPr lang="cs-CZ" sz="3600" b="1" dirty="0">
                <a:solidFill>
                  <a:srgbClr val="C00000"/>
                </a:solidFill>
                <a:latin typeface="Constantia" pitchFamily="18" charset="0"/>
              </a:rPr>
              <a:t>předběžné projednání obžaloby</a:t>
            </a:r>
            <a:r>
              <a:rPr lang="cs-CZ" sz="3600" dirty="0">
                <a:latin typeface="Constantia" pitchFamily="18" charset="0"/>
              </a:rPr>
              <a:t> (§ 185 až 195 TŘ)</a:t>
            </a:r>
          </a:p>
          <a:p>
            <a:pPr algn="just" eaLnBrk="1" fontAlgn="auto" hangingPunct="1">
              <a:lnSpc>
                <a:spcPct val="120000"/>
              </a:lnSpc>
              <a:spcAft>
                <a:spcPts val="0"/>
              </a:spcAft>
              <a:buFont typeface="Arial" pitchFamily="34" charset="0"/>
              <a:buChar char="•"/>
              <a:defRPr/>
            </a:pPr>
            <a:endParaRPr lang="cs-CZ" sz="3600" dirty="0">
              <a:latin typeface="Constantia" pitchFamily="18" charset="0"/>
            </a:endParaRPr>
          </a:p>
          <a:p>
            <a:pPr algn="just" eaLnBrk="1" fontAlgn="auto" hangingPunct="1">
              <a:lnSpc>
                <a:spcPct val="120000"/>
              </a:lnSpc>
              <a:spcAft>
                <a:spcPts val="0"/>
              </a:spcAft>
              <a:buFont typeface="Arial" pitchFamily="34" charset="0"/>
              <a:buChar char="•"/>
              <a:defRPr/>
            </a:pPr>
            <a:r>
              <a:rPr lang="cs-CZ" sz="3600" dirty="0">
                <a:latin typeface="Constantia" pitchFamily="18" charset="0"/>
              </a:rPr>
              <a:t>upozornění na možnost odchylného právního názoru (§ 190 odst. 2 TŘ)</a:t>
            </a:r>
          </a:p>
          <a:p>
            <a:pPr algn="just" eaLnBrk="1" fontAlgn="auto" hangingPunct="1">
              <a:lnSpc>
                <a:spcPct val="120000"/>
              </a:lnSpc>
              <a:spcAft>
                <a:spcPts val="0"/>
              </a:spcAft>
              <a:buFont typeface="Arial" pitchFamily="34" charset="0"/>
              <a:buChar char="•"/>
              <a:defRPr/>
            </a:pPr>
            <a:endParaRPr lang="cs-CZ" sz="3500" dirty="0">
              <a:latin typeface="Constantia" pitchFamily="18" charset="0"/>
            </a:endParaRPr>
          </a:p>
          <a:p>
            <a:pPr algn="just" eaLnBrk="1" fontAlgn="auto" hangingPunct="1">
              <a:lnSpc>
                <a:spcPct val="120000"/>
              </a:lnSpc>
              <a:spcAft>
                <a:spcPts val="0"/>
              </a:spcAft>
              <a:buFont typeface="Arial" pitchFamily="34" charset="0"/>
              <a:buChar char="•"/>
              <a:defRPr/>
            </a:pPr>
            <a:endParaRPr lang="cs-CZ" sz="3500" dirty="0">
              <a:latin typeface="Constantia" pitchFamily="18" charset="0"/>
            </a:endParaRPr>
          </a:p>
          <a:p>
            <a:pPr eaLnBrk="1" fontAlgn="auto" hangingPunct="1">
              <a:lnSpc>
                <a:spcPct val="120000"/>
              </a:lnSpc>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054E2B70-8581-4009-A388-75B2C4303A44}" type="slidenum">
              <a:rPr lang="cs-CZ"/>
              <a:pPr>
                <a:defRPr/>
              </a:pPr>
              <a:t>20</a:t>
            </a:fld>
            <a:endParaRPr lang="cs-CZ"/>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Nadpis 1"/>
          <p:cNvSpPr>
            <a:spLocks noGrp="1"/>
          </p:cNvSpPr>
          <p:nvPr>
            <p:ph type="title"/>
          </p:nvPr>
        </p:nvSpPr>
        <p:spPr>
          <a:xfrm>
            <a:off x="457200" y="116632"/>
            <a:ext cx="8229600" cy="504056"/>
          </a:xfrm>
        </p:spPr>
        <p:txBody>
          <a:bodyPr/>
          <a:lstStyle/>
          <a:p>
            <a:pPr eaLnBrk="1" hangingPunct="1"/>
            <a:r>
              <a:rPr lang="cs-CZ" sz="3200" b="1" dirty="0">
                <a:latin typeface="Constantia" pitchFamily="18" charset="0"/>
              </a:rPr>
              <a:t>Průběh hlavního líčení</a:t>
            </a:r>
            <a:endParaRPr lang="cs-CZ" sz="3200" dirty="0"/>
          </a:p>
        </p:txBody>
      </p:sp>
      <p:sp>
        <p:nvSpPr>
          <p:cNvPr id="3" name="Zástupný symbol pro obsah 2"/>
          <p:cNvSpPr>
            <a:spLocks noGrp="1"/>
          </p:cNvSpPr>
          <p:nvPr>
            <p:ph idx="1"/>
          </p:nvPr>
        </p:nvSpPr>
        <p:spPr>
          <a:xfrm>
            <a:off x="179512" y="836712"/>
            <a:ext cx="8784976" cy="5884763"/>
          </a:xfrm>
          <a:gradFill>
            <a:gsLst>
              <a:gs pos="0">
                <a:schemeClr val="bg1">
                  <a:tint val="40000"/>
                  <a:satMod val="350000"/>
                </a:schemeClr>
              </a:gs>
              <a:gs pos="24000">
                <a:schemeClr val="bg1">
                  <a:tint val="45000"/>
                  <a:shade val="99000"/>
                  <a:satMod val="350000"/>
                </a:schemeClr>
              </a:gs>
              <a:gs pos="100000">
                <a:schemeClr val="bg1">
                  <a:shade val="20000"/>
                  <a:satMod val="255000"/>
                </a:schemeClr>
              </a:gs>
            </a:gsLst>
            <a:path path="circle">
              <a:fillToRect l="50000" t="-80000" r="50000" b="180000"/>
            </a:path>
          </a:gradFill>
        </p:spPr>
        <p:txBody>
          <a:bodyPr rtlCol="0">
            <a:normAutofit fontScale="70000" lnSpcReduction="20000"/>
          </a:bodyPr>
          <a:lstStyle/>
          <a:p>
            <a:pPr algn="just" eaLnBrk="1" fontAlgn="auto" hangingPunct="1">
              <a:lnSpc>
                <a:spcPct val="120000"/>
              </a:lnSpc>
              <a:spcAft>
                <a:spcPts val="0"/>
              </a:spcAft>
              <a:defRPr/>
            </a:pPr>
            <a:r>
              <a:rPr lang="cs-CZ" sz="2900" b="1" dirty="0">
                <a:solidFill>
                  <a:srgbClr val="C00000"/>
                </a:solidFill>
                <a:latin typeface="Constantia" pitchFamily="18" charset="0"/>
              </a:rPr>
              <a:t>doručení obžaloby </a:t>
            </a:r>
            <a:r>
              <a:rPr lang="cs-CZ" sz="2900" dirty="0">
                <a:latin typeface="Constantia" pitchFamily="18" charset="0"/>
              </a:rPr>
              <a:t>(§ 196 TŘ) </a:t>
            </a:r>
            <a:r>
              <a:rPr lang="cs-CZ" sz="2900" b="1" dirty="0">
                <a:solidFill>
                  <a:srgbClr val="FF0000"/>
                </a:solidFill>
                <a:latin typeface="Constantia" pitchFamily="18" charset="0"/>
              </a:rPr>
              <a:t>+ výzva k podání návrhů na provedení dalších důkazů </a:t>
            </a:r>
          </a:p>
          <a:p>
            <a:pPr algn="just" eaLnBrk="1" fontAlgn="auto" hangingPunct="1">
              <a:lnSpc>
                <a:spcPct val="120000"/>
              </a:lnSpc>
              <a:spcAft>
                <a:spcPts val="0"/>
              </a:spcAft>
              <a:defRPr/>
            </a:pPr>
            <a:r>
              <a:rPr lang="cs-CZ" sz="2900" dirty="0">
                <a:solidFill>
                  <a:srgbClr val="FF0000"/>
                </a:solidFill>
                <a:latin typeface="Constantia" pitchFamily="18" charset="0"/>
              </a:rPr>
              <a:t>+ </a:t>
            </a:r>
            <a:r>
              <a:rPr lang="cs-CZ" sz="2900" b="1" u="sng" dirty="0">
                <a:solidFill>
                  <a:srgbClr val="0070C0"/>
                </a:solidFill>
                <a:latin typeface="Constantia" pitchFamily="18" charset="0"/>
              </a:rPr>
              <a:t>od 01.10.2020</a:t>
            </a:r>
            <a:r>
              <a:rPr lang="cs-CZ" sz="2900" dirty="0">
                <a:solidFill>
                  <a:srgbClr val="FF0000"/>
                </a:solidFill>
                <a:latin typeface="Constantia" pitchFamily="18" charset="0"/>
              </a:rPr>
              <a:t> upozornění obviněného na právo vyjádřit se v soudem stanovené lhůtě ke skutečnostem uvedeným v obžalobě</a:t>
            </a:r>
            <a:r>
              <a:rPr lang="cs-CZ" sz="2900" i="1" dirty="0">
                <a:solidFill>
                  <a:srgbClr val="FF0000"/>
                </a:solidFill>
                <a:latin typeface="Constantia" pitchFamily="18" charset="0"/>
              </a:rPr>
              <a:t> </a:t>
            </a:r>
            <a:r>
              <a:rPr lang="cs-CZ" sz="2900" i="1" dirty="0">
                <a:latin typeface="Constantia" pitchFamily="18" charset="0"/>
              </a:rPr>
              <a:t>(zejm. zda se cítí vinen/nevinen; zda má zájem uzavřít se SZ dohodu o vině a trestu nebo v HL prohlásit svou vinu; zda souhlasí s popisem skutku, jeho právní kvalifikací a navrženým trestem, popř. ochranným opatřením; které skutečnosti považuje za nesporné) </a:t>
            </a:r>
            <a:r>
              <a:rPr lang="cs-CZ" sz="2900" dirty="0">
                <a:solidFill>
                  <a:srgbClr val="FF0000"/>
                </a:solidFill>
                <a:latin typeface="Constantia" pitchFamily="18" charset="0"/>
              </a:rPr>
              <a:t>a poučení o následcích spojených s danými vyjádřeními k obžalobě </a:t>
            </a:r>
            <a:r>
              <a:rPr lang="cs-CZ" sz="2900" i="1" dirty="0">
                <a:latin typeface="Constantia" pitchFamily="18" charset="0"/>
              </a:rPr>
              <a:t>(vyjma doznání a prohlášení vinu je vyjádření k obžalobě za obviněného oprávněn činit i jeho obhájce, koná-li se HL v nepřítomnosti obviněného) = </a:t>
            </a:r>
            <a:r>
              <a:rPr lang="cs-CZ" sz="2900" dirty="0">
                <a:solidFill>
                  <a:srgbClr val="FF0000"/>
                </a:solidFill>
                <a:latin typeface="Constantia" pitchFamily="18" charset="0"/>
              </a:rPr>
              <a:t>zaslané vyjádření je následně soudem doručeno SZ  </a:t>
            </a:r>
          </a:p>
          <a:p>
            <a:pPr algn="just" eaLnBrk="1" fontAlgn="auto" hangingPunct="1">
              <a:lnSpc>
                <a:spcPct val="120000"/>
              </a:lnSpc>
              <a:spcAft>
                <a:spcPts val="0"/>
              </a:spcAft>
              <a:defRPr/>
            </a:pPr>
            <a:r>
              <a:rPr lang="cs-CZ" sz="2900" dirty="0">
                <a:highlight>
                  <a:srgbClr val="00FFFF"/>
                </a:highlight>
                <a:latin typeface="Constantia" pitchFamily="18" charset="0"/>
              </a:rPr>
              <a:t>+ </a:t>
            </a:r>
            <a:r>
              <a:rPr lang="cs-CZ" sz="2900" b="1" u="sng" dirty="0">
                <a:highlight>
                  <a:srgbClr val="00FFFF"/>
                </a:highlight>
                <a:latin typeface="Constantia" pitchFamily="18" charset="0"/>
              </a:rPr>
              <a:t>od 01.01.2027</a:t>
            </a:r>
            <a:r>
              <a:rPr lang="cs-CZ" sz="2900" dirty="0">
                <a:highlight>
                  <a:srgbClr val="00FFFF"/>
                </a:highlight>
                <a:latin typeface="Constantia" pitchFamily="18" charset="0"/>
              </a:rPr>
              <a:t> výzva obviněnému, nechť sdělí, zda souhlasí s provedením záznamu v evidenci skutečností důležitých pro práci s dětmi </a:t>
            </a:r>
            <a:r>
              <a:rPr lang="cs-CZ" sz="2900" i="1" dirty="0">
                <a:highlight>
                  <a:srgbClr val="00FFFF"/>
                </a:highlight>
                <a:latin typeface="Constantia" pitchFamily="18" charset="0"/>
              </a:rPr>
              <a:t>(tj. v tzv. dětském certifikátu) = jen pokud provedení záznamu navrhuje SZ v obžalobě nebo pokud provedení tohoto záznamu plyne přímo ze zákona (nerozhodne-li soud jinak) </a:t>
            </a:r>
            <a:r>
              <a:rPr lang="cs-CZ" sz="2900" b="1" dirty="0">
                <a:highlight>
                  <a:srgbClr val="00FFFF"/>
                </a:highlight>
                <a:latin typeface="Constantia" pitchFamily="18" charset="0"/>
              </a:rPr>
              <a:t>= ZMĚNA TŘ ÚČINNÁ </a:t>
            </a:r>
            <a:r>
              <a:rPr lang="cs-CZ" sz="2900" b="1" u="sng" dirty="0">
                <a:highlight>
                  <a:srgbClr val="00FFFF"/>
                </a:highlight>
                <a:latin typeface="Constantia" pitchFamily="18" charset="0"/>
              </a:rPr>
              <a:t>AŽ OD 01.01.2027</a:t>
            </a:r>
            <a:r>
              <a:rPr lang="cs-CZ" sz="2900" b="1" dirty="0">
                <a:highlight>
                  <a:srgbClr val="00FFFF"/>
                </a:highlight>
                <a:latin typeface="Constantia" pitchFamily="18" charset="0"/>
              </a:rPr>
              <a:t> </a:t>
            </a:r>
            <a:r>
              <a:rPr lang="cs-CZ" sz="2900" i="1" dirty="0">
                <a:highlight>
                  <a:srgbClr val="00FFFF"/>
                </a:highlight>
                <a:latin typeface="Constantia" pitchFamily="18" charset="0"/>
              </a:rPr>
              <a:t>(viz novela TŘ provedená zákonem č. 270/2025 Sb.)</a:t>
            </a:r>
          </a:p>
          <a:p>
            <a:pPr algn="just" eaLnBrk="1" fontAlgn="auto" hangingPunct="1">
              <a:lnSpc>
                <a:spcPct val="120000"/>
              </a:lnSpc>
              <a:spcAft>
                <a:spcPts val="0"/>
              </a:spcAft>
              <a:defRPr/>
            </a:pPr>
            <a:endParaRPr lang="cs-CZ" sz="3600" dirty="0">
              <a:latin typeface="Constantia" pitchFamily="18" charset="0"/>
            </a:endParaRPr>
          </a:p>
          <a:p>
            <a:pPr algn="just" eaLnBrk="1" fontAlgn="auto" hangingPunct="1">
              <a:lnSpc>
                <a:spcPct val="120000"/>
              </a:lnSpc>
              <a:spcAft>
                <a:spcPts val="0"/>
              </a:spcAft>
              <a:defRPr/>
            </a:pPr>
            <a:endParaRPr lang="cs-CZ" sz="3600" b="1" dirty="0">
              <a:solidFill>
                <a:srgbClr val="C00000"/>
              </a:solidFill>
              <a:latin typeface="Constantia" pitchFamily="18" charset="0"/>
            </a:endParaRPr>
          </a:p>
          <a:p>
            <a:pPr eaLnBrk="1" fontAlgn="auto" hangingPunct="1">
              <a:lnSpc>
                <a:spcPct val="120000"/>
              </a:lnSpc>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054E2B70-8581-4009-A388-75B2C4303A44}" type="slidenum">
              <a:rPr lang="cs-CZ"/>
              <a:pPr>
                <a:defRPr/>
              </a:pPr>
              <a:t>21</a:t>
            </a:fld>
            <a:endParaRPr lang="cs-CZ"/>
          </a:p>
        </p:txBody>
      </p:sp>
    </p:spTree>
    <p:extLst>
      <p:ext uri="{BB962C8B-B14F-4D97-AF65-F5344CB8AC3E}">
        <p14:creationId xmlns:p14="http://schemas.microsoft.com/office/powerpoint/2010/main" val="1604193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Nadpis 1"/>
          <p:cNvSpPr>
            <a:spLocks noGrp="1"/>
          </p:cNvSpPr>
          <p:nvPr>
            <p:ph type="title"/>
          </p:nvPr>
        </p:nvSpPr>
        <p:spPr>
          <a:xfrm>
            <a:off x="457200" y="116632"/>
            <a:ext cx="8229600" cy="504056"/>
          </a:xfrm>
        </p:spPr>
        <p:txBody>
          <a:bodyPr/>
          <a:lstStyle/>
          <a:p>
            <a:pPr eaLnBrk="1" hangingPunct="1"/>
            <a:r>
              <a:rPr lang="cs-CZ" sz="3200" b="1" dirty="0">
                <a:latin typeface="Constantia" pitchFamily="18" charset="0"/>
              </a:rPr>
              <a:t>Průběh hlavního líčení</a:t>
            </a:r>
            <a:endParaRPr lang="cs-CZ" sz="3200" dirty="0"/>
          </a:p>
        </p:txBody>
      </p:sp>
      <p:sp>
        <p:nvSpPr>
          <p:cNvPr id="3" name="Zástupný symbol pro obsah 2"/>
          <p:cNvSpPr>
            <a:spLocks noGrp="1"/>
          </p:cNvSpPr>
          <p:nvPr>
            <p:ph idx="1"/>
          </p:nvPr>
        </p:nvSpPr>
        <p:spPr>
          <a:xfrm>
            <a:off x="179512" y="764704"/>
            <a:ext cx="8784976" cy="5956771"/>
          </a:xfrm>
          <a:gradFill>
            <a:gsLst>
              <a:gs pos="0">
                <a:schemeClr val="bg1">
                  <a:tint val="40000"/>
                  <a:satMod val="350000"/>
                </a:schemeClr>
              </a:gs>
              <a:gs pos="24000">
                <a:schemeClr val="bg1">
                  <a:tint val="45000"/>
                  <a:shade val="99000"/>
                  <a:satMod val="350000"/>
                </a:schemeClr>
              </a:gs>
              <a:gs pos="100000">
                <a:schemeClr val="bg1">
                  <a:shade val="20000"/>
                  <a:satMod val="255000"/>
                </a:schemeClr>
              </a:gs>
            </a:gsLst>
            <a:path path="circle">
              <a:fillToRect l="50000" t="-80000" r="50000" b="180000"/>
            </a:path>
          </a:gradFill>
        </p:spPr>
        <p:txBody>
          <a:bodyPr rtlCol="0">
            <a:normAutofit fontScale="55000" lnSpcReduction="20000"/>
          </a:bodyPr>
          <a:lstStyle/>
          <a:p>
            <a:pPr algn="just" eaLnBrk="1" fontAlgn="auto" hangingPunct="1">
              <a:lnSpc>
                <a:spcPct val="120000"/>
              </a:lnSpc>
              <a:spcAft>
                <a:spcPts val="0"/>
              </a:spcAft>
              <a:defRPr/>
            </a:pPr>
            <a:endParaRPr lang="cs-CZ" sz="3600" b="1" dirty="0">
              <a:solidFill>
                <a:srgbClr val="C00000"/>
              </a:solidFill>
              <a:latin typeface="Constantia" pitchFamily="18" charset="0"/>
            </a:endParaRPr>
          </a:p>
          <a:p>
            <a:pPr algn="just" eaLnBrk="1" fontAlgn="auto" hangingPunct="1">
              <a:lnSpc>
                <a:spcPct val="120000"/>
              </a:lnSpc>
              <a:spcAft>
                <a:spcPts val="0"/>
              </a:spcAft>
              <a:defRPr/>
            </a:pPr>
            <a:r>
              <a:rPr lang="cs-CZ" sz="3600" b="1" dirty="0">
                <a:solidFill>
                  <a:srgbClr val="C00000"/>
                </a:solidFill>
                <a:latin typeface="Constantia" pitchFamily="18" charset="0"/>
              </a:rPr>
              <a:t>nařízení hlavního líčení </a:t>
            </a:r>
            <a:r>
              <a:rPr lang="cs-CZ" sz="3600" dirty="0">
                <a:latin typeface="Constantia" pitchFamily="18" charset="0"/>
              </a:rPr>
              <a:t>(§ 198 TŘ) – </a:t>
            </a:r>
            <a:r>
              <a:rPr lang="cs-CZ" sz="3600" i="1" dirty="0">
                <a:latin typeface="Constantia" pitchFamily="18" charset="0"/>
              </a:rPr>
              <a:t>vyrozumění </a:t>
            </a:r>
            <a:r>
              <a:rPr lang="cs-CZ" sz="3600" b="1" i="1" dirty="0">
                <a:latin typeface="Constantia" pitchFamily="18" charset="0"/>
              </a:rPr>
              <a:t>XXX</a:t>
            </a:r>
            <a:r>
              <a:rPr lang="cs-CZ" sz="3600" i="1" dirty="0">
                <a:latin typeface="Constantia" pitchFamily="18" charset="0"/>
              </a:rPr>
              <a:t> předvolání, lhůty na přípravu, včetně možnosti jejich zkrácení; důvody nutné obhajoby (§ 36 TŘ ); zvláštní úprava u mladistvých (zákonný zástupce a OSPOD)</a:t>
            </a:r>
          </a:p>
          <a:p>
            <a:pPr algn="just" eaLnBrk="1" fontAlgn="auto" hangingPunct="1">
              <a:lnSpc>
                <a:spcPct val="120000"/>
              </a:lnSpc>
              <a:spcAft>
                <a:spcPts val="0"/>
              </a:spcAft>
              <a:defRPr/>
            </a:pPr>
            <a:r>
              <a:rPr lang="cs-CZ" sz="3600" dirty="0">
                <a:latin typeface="Constantia" panose="02030602050306030303" pitchFamily="18" charset="0"/>
                <a:ea typeface="Cambria" panose="02040503050406030204" pitchFamily="18" charset="0"/>
              </a:rPr>
              <a:t>vyrozumění obhájce o HL </a:t>
            </a:r>
            <a:r>
              <a:rPr lang="cs-CZ" sz="3600" i="1" dirty="0">
                <a:latin typeface="Constantia" panose="02030602050306030303" pitchFamily="18" charset="0"/>
                <a:ea typeface="Cambria" panose="02040503050406030204" pitchFamily="18" charset="0"/>
              </a:rPr>
              <a:t>= v jaké trestní věci + místo + čas </a:t>
            </a:r>
            <a:r>
              <a:rPr lang="cs-CZ" sz="3600" b="1" i="1" dirty="0">
                <a:latin typeface="Constantia" panose="02030602050306030303" pitchFamily="18" charset="0"/>
                <a:ea typeface="Cambria" panose="02040503050406030204" pitchFamily="18" charset="0"/>
              </a:rPr>
              <a:t>XXX</a:t>
            </a:r>
            <a:r>
              <a:rPr lang="cs-CZ" sz="3600" i="1" dirty="0">
                <a:latin typeface="Constantia" panose="02030602050306030303" pitchFamily="18" charset="0"/>
                <a:ea typeface="Cambria" panose="02040503050406030204" pitchFamily="18" charset="0"/>
              </a:rPr>
              <a:t> nikoli plánovaný obsah jednání = prostor pro realizaci práva obhájce nahlížet do spisu (§ 65 TŘ)</a:t>
            </a:r>
            <a:r>
              <a:rPr lang="cs-CZ" sz="3600" dirty="0">
                <a:latin typeface="Constantia" panose="02030602050306030303" pitchFamily="18" charset="0"/>
                <a:ea typeface="Cambria" panose="02040503050406030204" pitchFamily="18" charset="0"/>
              </a:rPr>
              <a:t> </a:t>
            </a:r>
          </a:p>
          <a:p>
            <a:pPr algn="just" eaLnBrk="1" fontAlgn="auto" hangingPunct="1">
              <a:lnSpc>
                <a:spcPct val="120000"/>
              </a:lnSpc>
              <a:spcAft>
                <a:spcPts val="0"/>
              </a:spcAft>
              <a:buFont typeface="Arial" pitchFamily="34" charset="0"/>
              <a:buNone/>
              <a:defRPr/>
            </a:pPr>
            <a:endParaRPr lang="cs-CZ" sz="3600" dirty="0">
              <a:latin typeface="Constantia" pitchFamily="18" charset="0"/>
            </a:endParaRPr>
          </a:p>
          <a:p>
            <a:pPr algn="just" eaLnBrk="1" fontAlgn="auto" hangingPunct="1">
              <a:lnSpc>
                <a:spcPct val="120000"/>
              </a:lnSpc>
              <a:spcAft>
                <a:spcPts val="0"/>
              </a:spcAft>
              <a:buFont typeface="Arial" pitchFamily="34" charset="0"/>
              <a:buChar char="•"/>
              <a:defRPr/>
            </a:pPr>
            <a:r>
              <a:rPr lang="cs-CZ" sz="3600" b="1" dirty="0">
                <a:solidFill>
                  <a:srgbClr val="C00000"/>
                </a:solidFill>
                <a:latin typeface="Constantia" pitchFamily="18" charset="0"/>
              </a:rPr>
              <a:t>účast osob u hlavního líčení </a:t>
            </a:r>
            <a:r>
              <a:rPr lang="cs-CZ" sz="3600" dirty="0">
                <a:latin typeface="Constantia" pitchFamily="18" charset="0"/>
              </a:rPr>
              <a:t>- </a:t>
            </a:r>
            <a:r>
              <a:rPr lang="cs-CZ" sz="3600" b="1" dirty="0">
                <a:latin typeface="Constantia" pitchFamily="18" charset="0"/>
              </a:rPr>
              <a:t>zásada veřejnosti </a:t>
            </a:r>
            <a:r>
              <a:rPr lang="cs-CZ" sz="3600" dirty="0">
                <a:latin typeface="Constantia" pitchFamily="18" charset="0"/>
              </a:rPr>
              <a:t>(viz § 199 TŘ; výjimky v řízení proti mladistvému; </a:t>
            </a:r>
            <a:r>
              <a:rPr lang="cs-CZ" sz="3600" u="sng" dirty="0">
                <a:latin typeface="Constantia" pitchFamily="18" charset="0"/>
              </a:rPr>
              <a:t>možnost vyloučení veřejnosti</a:t>
            </a:r>
            <a:r>
              <a:rPr lang="cs-CZ" sz="3600" dirty="0">
                <a:latin typeface="Constantia" pitchFamily="18" charset="0"/>
              </a:rPr>
              <a:t> pro celé hlavní líčení či jeho část dle § 200 TŘ; možnost odepření přístupu k hlavnímu líčení některým osobám dle § 201 TŘ; </a:t>
            </a:r>
            <a:r>
              <a:rPr lang="cs-CZ" sz="3600" u="sng" dirty="0">
                <a:latin typeface="Constantia" pitchFamily="18" charset="0"/>
              </a:rPr>
              <a:t>možnost výslechu svědka v nepřítomnosti obžalovaného</a:t>
            </a:r>
            <a:r>
              <a:rPr lang="cs-CZ" sz="3600" dirty="0">
                <a:latin typeface="Constantia" pitchFamily="18" charset="0"/>
              </a:rPr>
              <a:t> dle § 209 TŘ; </a:t>
            </a:r>
            <a:r>
              <a:rPr lang="cs-CZ" sz="3600" u="sng" dirty="0">
                <a:latin typeface="Constantia" pitchFamily="18" charset="0"/>
              </a:rPr>
              <a:t>účast důvěrníka</a:t>
            </a:r>
            <a:r>
              <a:rPr lang="cs-CZ" sz="3600" dirty="0">
                <a:latin typeface="Constantia" pitchFamily="18" charset="0"/>
              </a:rPr>
              <a:t> obžalovaného a důvěrníka poškozeného dle § 201 odst. 2 TŘ </a:t>
            </a:r>
            <a:r>
              <a:rPr lang="cs-CZ" sz="3600" b="1" dirty="0">
                <a:latin typeface="Constantia" pitchFamily="18" charset="0"/>
              </a:rPr>
              <a:t>XXX</a:t>
            </a:r>
            <a:r>
              <a:rPr lang="cs-CZ" sz="3600" dirty="0">
                <a:latin typeface="Constantia" pitchFamily="18" charset="0"/>
              </a:rPr>
              <a:t> </a:t>
            </a:r>
            <a:r>
              <a:rPr lang="cs-CZ" sz="3600" u="sng" dirty="0">
                <a:latin typeface="Constantia" pitchFamily="18" charset="0"/>
              </a:rPr>
              <a:t>veřejné vyhlášení rozsudku</a:t>
            </a:r>
            <a:r>
              <a:rPr lang="cs-CZ" sz="3600" dirty="0">
                <a:latin typeface="Constantia" pitchFamily="18" charset="0"/>
              </a:rPr>
              <a:t> – vždy!!!)</a:t>
            </a:r>
          </a:p>
          <a:p>
            <a:pPr eaLnBrk="1" fontAlgn="auto" hangingPunct="1">
              <a:lnSpc>
                <a:spcPct val="120000"/>
              </a:lnSpc>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054E2B70-8581-4009-A388-75B2C4303A44}" type="slidenum">
              <a:rPr lang="cs-CZ"/>
              <a:pPr>
                <a:defRPr/>
              </a:pPr>
              <a:t>22</a:t>
            </a:fld>
            <a:endParaRPr lang="cs-CZ"/>
          </a:p>
        </p:txBody>
      </p:sp>
    </p:spTree>
    <p:extLst>
      <p:ext uri="{BB962C8B-B14F-4D97-AF65-F5344CB8AC3E}">
        <p14:creationId xmlns:p14="http://schemas.microsoft.com/office/powerpoint/2010/main" val="1796437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Nadpis 1"/>
          <p:cNvSpPr>
            <a:spLocks noGrp="1"/>
          </p:cNvSpPr>
          <p:nvPr>
            <p:ph type="title"/>
          </p:nvPr>
        </p:nvSpPr>
        <p:spPr>
          <a:xfrm>
            <a:off x="457200" y="274638"/>
            <a:ext cx="8229600" cy="633412"/>
          </a:xfrm>
        </p:spPr>
        <p:txBody>
          <a:bodyPr/>
          <a:lstStyle/>
          <a:p>
            <a:pPr eaLnBrk="1" hangingPunct="1"/>
            <a:r>
              <a:rPr lang="cs-CZ" sz="3200" b="1">
                <a:latin typeface="Constantia" pitchFamily="18" charset="0"/>
              </a:rPr>
              <a:t>Průběh hlavního líčení</a:t>
            </a:r>
            <a:endParaRPr lang="cs-CZ" sz="3200"/>
          </a:p>
        </p:txBody>
      </p:sp>
      <p:sp>
        <p:nvSpPr>
          <p:cNvPr id="3" name="Zástupný symbol pro obsah 2"/>
          <p:cNvSpPr>
            <a:spLocks noGrp="1"/>
          </p:cNvSpPr>
          <p:nvPr>
            <p:ph idx="1"/>
          </p:nvPr>
        </p:nvSpPr>
        <p:spPr>
          <a:xfrm>
            <a:off x="179512" y="836713"/>
            <a:ext cx="8784976" cy="5832376"/>
          </a:xfrm>
        </p:spPr>
        <p:txBody>
          <a:bodyPr>
            <a:noAutofit/>
          </a:bodyPr>
          <a:lstStyle/>
          <a:p>
            <a:pPr algn="just" eaLnBrk="1" hangingPunct="1">
              <a:lnSpc>
                <a:spcPct val="120000"/>
              </a:lnSpc>
              <a:defRPr/>
            </a:pPr>
            <a:r>
              <a:rPr lang="cs-CZ" sz="1700" b="1" u="sng" dirty="0">
                <a:solidFill>
                  <a:srgbClr val="C00000"/>
                </a:solidFill>
                <a:latin typeface="Constantia" pitchFamily="18" charset="0"/>
              </a:rPr>
              <a:t>přítomnost při hlavním líčení</a:t>
            </a:r>
            <a:r>
              <a:rPr lang="cs-CZ" sz="1700" b="1" dirty="0">
                <a:solidFill>
                  <a:srgbClr val="C00000"/>
                </a:solidFill>
                <a:latin typeface="Constantia" pitchFamily="18" charset="0"/>
              </a:rPr>
              <a:t> </a:t>
            </a:r>
            <a:r>
              <a:rPr lang="cs-CZ" sz="1700" dirty="0">
                <a:latin typeface="Constantia" pitchFamily="18" charset="0"/>
              </a:rPr>
              <a:t>(§ 202 TŘ) : </a:t>
            </a:r>
          </a:p>
          <a:p>
            <a:pPr marL="457200" indent="-457200" algn="just" eaLnBrk="1" hangingPunct="1">
              <a:lnSpc>
                <a:spcPct val="120000"/>
              </a:lnSpc>
              <a:buFont typeface="+mj-lt"/>
              <a:buAutoNum type="arabicPeriod"/>
              <a:defRPr/>
            </a:pPr>
            <a:r>
              <a:rPr lang="cs-CZ" sz="1700" dirty="0">
                <a:latin typeface="Constantia" pitchFamily="18" charset="0"/>
              </a:rPr>
              <a:t>senát/samosoudce (§ 314a odst. 1 TŘ)</a:t>
            </a:r>
          </a:p>
          <a:p>
            <a:pPr marL="457200" indent="-457200" algn="just" eaLnBrk="1" hangingPunct="1">
              <a:lnSpc>
                <a:spcPct val="120000"/>
              </a:lnSpc>
              <a:buFont typeface="+mj-lt"/>
              <a:buAutoNum type="arabicPeriod"/>
              <a:defRPr/>
            </a:pPr>
            <a:r>
              <a:rPr lang="cs-CZ" sz="1700" dirty="0">
                <a:latin typeface="Constantia" pitchFamily="18" charset="0"/>
              </a:rPr>
              <a:t>náhradní soudce (§ 197 TŘ)</a:t>
            </a:r>
          </a:p>
          <a:p>
            <a:pPr marL="457200" indent="-457200" algn="just" eaLnBrk="1" hangingPunct="1">
              <a:lnSpc>
                <a:spcPct val="120000"/>
              </a:lnSpc>
              <a:buFont typeface="+mj-lt"/>
              <a:buAutoNum type="arabicPeriod"/>
              <a:defRPr/>
            </a:pPr>
            <a:r>
              <a:rPr lang="cs-CZ" sz="1700" dirty="0">
                <a:latin typeface="Constantia" pitchFamily="18" charset="0"/>
              </a:rPr>
              <a:t>státní zástupce/čekatel (§180 odst. 1 TŘ)</a:t>
            </a:r>
          </a:p>
          <a:p>
            <a:pPr marL="457200" indent="-457200" algn="just" eaLnBrk="1" hangingPunct="1">
              <a:lnSpc>
                <a:spcPct val="120000"/>
              </a:lnSpc>
              <a:buFont typeface="+mj-lt"/>
              <a:buAutoNum type="arabicPeriod"/>
              <a:defRPr/>
            </a:pPr>
            <a:r>
              <a:rPr lang="cs-CZ" sz="1700" dirty="0">
                <a:latin typeface="Constantia" pitchFamily="18" charset="0"/>
              </a:rPr>
              <a:t>zvolený a ustanovený obhájce (§ 37 a 38  TŘ)/advokátní koncipient </a:t>
            </a:r>
            <a:r>
              <a:rPr lang="cs-CZ" sz="1700" i="1" dirty="0">
                <a:latin typeface="Constantia" pitchFamily="18" charset="0"/>
              </a:rPr>
              <a:t>(jen omezeně dle § 35 odst. 1 TŘ – nikoli u KS jako soudu I. stupně, VS a NS) </a:t>
            </a:r>
          </a:p>
          <a:p>
            <a:pPr marL="457200" indent="-457200" algn="just" eaLnBrk="1" hangingPunct="1">
              <a:lnSpc>
                <a:spcPct val="120000"/>
              </a:lnSpc>
              <a:buFont typeface="+mj-lt"/>
              <a:buAutoNum type="arabicPeriod"/>
              <a:defRPr/>
            </a:pPr>
            <a:r>
              <a:rPr lang="cs-CZ" sz="1700" dirty="0">
                <a:latin typeface="Constantia" pitchFamily="18" charset="0"/>
              </a:rPr>
              <a:t>obžalovaný </a:t>
            </a:r>
            <a:r>
              <a:rPr lang="cs-CZ" sz="1700" b="1" dirty="0">
                <a:latin typeface="Constantia" pitchFamily="18" charset="0"/>
              </a:rPr>
              <a:t>XXX</a:t>
            </a:r>
            <a:r>
              <a:rPr lang="cs-CZ" sz="1700" dirty="0">
                <a:latin typeface="Constantia" pitchFamily="18" charset="0"/>
              </a:rPr>
              <a:t> u mladistvého nelze hlavní líčení konat v jeho nepřítomnosti - viz § 64 odst. 1 ZSM </a:t>
            </a:r>
          </a:p>
          <a:p>
            <a:pPr marL="457200" indent="-457200" algn="just" eaLnBrk="1" hangingPunct="1">
              <a:lnSpc>
                <a:spcPct val="120000"/>
              </a:lnSpc>
              <a:buFont typeface="+mj-lt"/>
              <a:buAutoNum type="arabicPeriod"/>
              <a:defRPr/>
            </a:pPr>
            <a:r>
              <a:rPr lang="cs-CZ" sz="1700" dirty="0">
                <a:latin typeface="Constantia" pitchFamily="18" charset="0"/>
              </a:rPr>
              <a:t>poškozený + jeho zmocněnec, popř. zákonný zástupce nebo opatrovník + jeho důvěrník</a:t>
            </a:r>
          </a:p>
          <a:p>
            <a:pPr marL="457200" indent="-457200" algn="just" eaLnBrk="1" hangingPunct="1">
              <a:lnSpc>
                <a:spcPct val="120000"/>
              </a:lnSpc>
              <a:buFont typeface="+mj-lt"/>
              <a:buAutoNum type="arabicPeriod"/>
              <a:defRPr/>
            </a:pPr>
            <a:r>
              <a:rPr lang="cs-CZ" sz="1700" dirty="0">
                <a:latin typeface="Constantia" pitchFamily="18" charset="0"/>
              </a:rPr>
              <a:t>zúčastněná osoba + její zmocněnec, popř. zákonný zástupce nebo opatrovník</a:t>
            </a:r>
          </a:p>
          <a:p>
            <a:pPr marL="457200" indent="-457200" algn="just" eaLnBrk="1" hangingPunct="1">
              <a:lnSpc>
                <a:spcPct val="120000"/>
              </a:lnSpc>
              <a:buFont typeface="+mj-lt"/>
              <a:buAutoNum type="arabicPeriod"/>
              <a:defRPr/>
            </a:pPr>
            <a:r>
              <a:rPr lang="cs-CZ" sz="1700" dirty="0">
                <a:latin typeface="Constantia" pitchFamily="18" charset="0"/>
              </a:rPr>
              <a:t>OSPOD </a:t>
            </a:r>
            <a:r>
              <a:rPr lang="cs-CZ" sz="1700" i="1" dirty="0">
                <a:latin typeface="Constantia" pitchFamily="18" charset="0"/>
              </a:rPr>
              <a:t>(jen v řízení proti mladistvému, je-li HL konáno před dovršením 19. roku věku mladistvého !!!)</a:t>
            </a:r>
          </a:p>
          <a:p>
            <a:pPr marL="457200" indent="-457200" algn="just" eaLnBrk="1" hangingPunct="1">
              <a:lnSpc>
                <a:spcPct val="120000"/>
              </a:lnSpc>
              <a:buFont typeface="+mj-lt"/>
              <a:buAutoNum type="arabicPeriod"/>
              <a:defRPr/>
            </a:pPr>
            <a:r>
              <a:rPr lang="cs-CZ" sz="1700" dirty="0">
                <a:latin typeface="Constantia" pitchFamily="18" charset="0"/>
              </a:rPr>
              <a:t>v případě mladistvého obviněného též jeho zákonný zástupce nebo opatrovník, osoby blízké (§ 54 odst. 1 ZSM), dva důvěrnící mladistvého, PMS, zástupce školy nebo výchovného zařízení</a:t>
            </a:r>
          </a:p>
          <a:p>
            <a:pPr marL="457200" indent="-457200" algn="just" eaLnBrk="1" hangingPunct="1">
              <a:lnSpc>
                <a:spcPct val="120000"/>
              </a:lnSpc>
              <a:buFont typeface="+mj-lt"/>
              <a:buAutoNum type="arabicPeriod"/>
              <a:defRPr/>
            </a:pPr>
            <a:r>
              <a:rPr lang="cs-CZ" sz="1700" dirty="0">
                <a:latin typeface="Constantia" pitchFamily="18" charset="0"/>
              </a:rPr>
              <a:t>svědci, znalci, tlumočníci</a:t>
            </a:r>
          </a:p>
          <a:p>
            <a:pPr marL="457200" indent="-457200" algn="just" eaLnBrk="1" hangingPunct="1">
              <a:lnSpc>
                <a:spcPct val="120000"/>
              </a:lnSpc>
              <a:buFont typeface="+mj-lt"/>
              <a:buAutoNum type="arabicPeriod"/>
              <a:defRPr/>
            </a:pPr>
            <a:r>
              <a:rPr lang="cs-CZ" sz="1700" dirty="0">
                <a:latin typeface="Constantia" pitchFamily="18" charset="0"/>
              </a:rPr>
              <a:t>veřejnost, včetně médií</a:t>
            </a:r>
          </a:p>
        </p:txBody>
      </p:sp>
      <p:sp>
        <p:nvSpPr>
          <p:cNvPr id="4" name="Zástupný symbol pro číslo snímku 3"/>
          <p:cNvSpPr>
            <a:spLocks noGrp="1"/>
          </p:cNvSpPr>
          <p:nvPr>
            <p:ph type="sldNum" sz="quarter" idx="12"/>
          </p:nvPr>
        </p:nvSpPr>
        <p:spPr/>
        <p:txBody>
          <a:bodyPr/>
          <a:lstStyle/>
          <a:p>
            <a:pPr>
              <a:defRPr/>
            </a:pPr>
            <a:fld id="{00E03D26-2C16-4908-AEDF-73ABB002B93E}" type="slidenum">
              <a:rPr lang="cs-CZ"/>
              <a:pPr>
                <a:defRPr/>
              </a:pPr>
              <a:t>23</a:t>
            </a:fld>
            <a:endParaRPr lang="cs-CZ"/>
          </a:p>
        </p:txBody>
      </p:sp>
    </p:spTree>
    <p:extLst>
      <p:ext uri="{BB962C8B-B14F-4D97-AF65-F5344CB8AC3E}">
        <p14:creationId xmlns:p14="http://schemas.microsoft.com/office/powerpoint/2010/main" val="3319935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Nadpis 1"/>
          <p:cNvSpPr>
            <a:spLocks noGrp="1"/>
          </p:cNvSpPr>
          <p:nvPr>
            <p:ph type="title"/>
          </p:nvPr>
        </p:nvSpPr>
        <p:spPr>
          <a:xfrm>
            <a:off x="457200" y="274638"/>
            <a:ext cx="8229600" cy="633412"/>
          </a:xfrm>
        </p:spPr>
        <p:txBody>
          <a:bodyPr/>
          <a:lstStyle/>
          <a:p>
            <a:pPr eaLnBrk="1" hangingPunct="1"/>
            <a:r>
              <a:rPr lang="cs-CZ" sz="3200" b="1">
                <a:latin typeface="Constantia" pitchFamily="18" charset="0"/>
              </a:rPr>
              <a:t>Průběh hlavního líčení</a:t>
            </a:r>
            <a:endParaRPr lang="cs-CZ" sz="3200"/>
          </a:p>
        </p:txBody>
      </p:sp>
      <p:sp>
        <p:nvSpPr>
          <p:cNvPr id="3" name="Zástupný symbol pro obsah 2"/>
          <p:cNvSpPr>
            <a:spLocks noGrp="1"/>
          </p:cNvSpPr>
          <p:nvPr>
            <p:ph idx="1"/>
          </p:nvPr>
        </p:nvSpPr>
        <p:spPr>
          <a:xfrm>
            <a:off x="179512" y="836713"/>
            <a:ext cx="8784976" cy="5832376"/>
          </a:xfrm>
        </p:spPr>
        <p:txBody>
          <a:bodyPr>
            <a:noAutofit/>
          </a:bodyPr>
          <a:lstStyle/>
          <a:p>
            <a:pPr marL="531813" indent="-531813" algn="just" eaLnBrk="1" hangingPunct="1">
              <a:lnSpc>
                <a:spcPct val="120000"/>
              </a:lnSpc>
              <a:defRPr/>
            </a:pPr>
            <a:r>
              <a:rPr lang="cs-CZ" sz="1600" b="1" dirty="0">
                <a:solidFill>
                  <a:srgbClr val="C00000"/>
                </a:solidFill>
                <a:latin typeface="Constantia" panose="02030602050306030303" pitchFamily="18" charset="0"/>
              </a:rPr>
              <a:t>v případech nutné obhajoby nelze hlavní líčení konat bez přítomnosti obhájce (§ 202 odst. 4 TŘ) !!! </a:t>
            </a:r>
          </a:p>
          <a:p>
            <a:pPr marL="531813" indent="-531813" algn="just" eaLnBrk="1" hangingPunct="1">
              <a:lnSpc>
                <a:spcPct val="120000"/>
              </a:lnSpc>
              <a:defRPr/>
            </a:pPr>
            <a:r>
              <a:rPr lang="cs-CZ" sz="1600" b="1" i="0" dirty="0">
                <a:effectLst/>
                <a:latin typeface="Constantia" panose="02030602050306030303" pitchFamily="18" charset="0"/>
              </a:rPr>
              <a:t>XXX</a:t>
            </a:r>
            <a:r>
              <a:rPr lang="cs-CZ" sz="1600" i="0" dirty="0">
                <a:effectLst/>
                <a:latin typeface="Constantia" panose="02030602050306030303" pitchFamily="18" charset="0"/>
              </a:rPr>
              <a:t> </a:t>
            </a:r>
            <a:r>
              <a:rPr lang="cs-CZ" sz="1600" u="sng" dirty="0">
                <a:solidFill>
                  <a:srgbClr val="000000"/>
                </a:solidFill>
                <a:latin typeface="Constantia" panose="02030602050306030303" pitchFamily="18" charset="0"/>
              </a:rPr>
              <a:t>n</a:t>
            </a:r>
            <a:r>
              <a:rPr lang="cs-CZ" sz="1600" b="0" i="0" u="sng" dirty="0">
                <a:solidFill>
                  <a:srgbClr val="000000"/>
                </a:solidFill>
                <a:effectLst/>
                <a:latin typeface="Constantia" panose="02030602050306030303" pitchFamily="18" charset="0"/>
              </a:rPr>
              <a:t>epřítomnost obhájce obviněného</a:t>
            </a:r>
            <a:r>
              <a:rPr lang="cs-CZ" sz="1600" b="0" i="0" dirty="0">
                <a:solidFill>
                  <a:srgbClr val="000000"/>
                </a:solidFill>
                <a:effectLst/>
                <a:latin typeface="Constantia" panose="02030602050306030303" pitchFamily="18" charset="0"/>
              </a:rPr>
              <a:t>, ač šlo o případ nutné obhajoby, </a:t>
            </a:r>
            <a:r>
              <a:rPr lang="cs-CZ" sz="1600" b="0" i="0" u="sng" dirty="0">
                <a:solidFill>
                  <a:srgbClr val="000000"/>
                </a:solidFill>
                <a:effectLst/>
                <a:latin typeface="Constantia" panose="02030602050306030303" pitchFamily="18" charset="0"/>
              </a:rPr>
              <a:t>v HL odročeném jen za účelem vyhlášení rozsudku</a:t>
            </a:r>
            <a:r>
              <a:rPr lang="cs-CZ" sz="1600" b="0" i="0" dirty="0">
                <a:solidFill>
                  <a:srgbClr val="000000"/>
                </a:solidFill>
                <a:effectLst/>
                <a:latin typeface="Constantia" panose="02030602050306030303" pitchFamily="18" charset="0"/>
              </a:rPr>
              <a:t> je podstatnou procesní vadou vyplývající z § 202 odst. 4 TŘ - </a:t>
            </a:r>
            <a:r>
              <a:rPr lang="cs-CZ" sz="1600" dirty="0">
                <a:solidFill>
                  <a:srgbClr val="000000"/>
                </a:solidFill>
                <a:latin typeface="Constantia" panose="02030602050306030303" pitchFamily="18" charset="0"/>
              </a:rPr>
              <a:t>a</a:t>
            </a:r>
            <a:r>
              <a:rPr lang="cs-CZ" sz="1600" b="0" i="0" dirty="0">
                <a:solidFill>
                  <a:srgbClr val="000000"/>
                </a:solidFill>
                <a:effectLst/>
                <a:latin typeface="Constantia" panose="02030602050306030303" pitchFamily="18" charset="0"/>
              </a:rPr>
              <a:t>ni taková vada však sama o sobě zásadně </a:t>
            </a:r>
            <a:r>
              <a:rPr lang="cs-CZ" sz="1600" b="0" i="0" u="sng" dirty="0">
                <a:solidFill>
                  <a:srgbClr val="000000"/>
                </a:solidFill>
                <a:effectLst/>
                <a:latin typeface="Constantia" panose="02030602050306030303" pitchFamily="18" charset="0"/>
              </a:rPr>
              <a:t>není důvodem pro zrušení napadeného rozsudku</a:t>
            </a:r>
            <a:r>
              <a:rPr lang="cs-CZ" sz="1600" b="0" i="0" dirty="0">
                <a:solidFill>
                  <a:srgbClr val="000000"/>
                </a:solidFill>
                <a:effectLst/>
                <a:latin typeface="Constantia" panose="02030602050306030303" pitchFamily="18" charset="0"/>
              </a:rPr>
              <a:t> podle § 258 odst. 1 písm. a) TŘ, neboť nemá vliv na správnost a zákonnost přezkoumávané části rozsudku. </a:t>
            </a:r>
          </a:p>
          <a:p>
            <a:pPr marL="531813" indent="-531813" algn="just" eaLnBrk="1" hangingPunct="1">
              <a:lnSpc>
                <a:spcPct val="120000"/>
              </a:lnSpc>
              <a:defRPr/>
            </a:pPr>
            <a:r>
              <a:rPr lang="cs-CZ" sz="1600" dirty="0">
                <a:solidFill>
                  <a:srgbClr val="000000"/>
                </a:solidFill>
                <a:latin typeface="Constantia" panose="02030602050306030303" pitchFamily="18" charset="0"/>
              </a:rPr>
              <a:t>z</a:t>
            </a:r>
            <a:r>
              <a:rPr lang="cs-CZ" sz="1600" b="0" i="0" dirty="0">
                <a:solidFill>
                  <a:srgbClr val="000000"/>
                </a:solidFill>
                <a:effectLst/>
                <a:latin typeface="Constantia" panose="02030602050306030303" pitchFamily="18" charset="0"/>
              </a:rPr>
              <a:t> důvodu porušení práva na obhajobu a práva na spravedlivý proces podle čl. 36 a násl. (zejména čl. 37 odst. 2 a čl. 40 odst. 3) LZPS se pro takovou podstatnou procesní vadu </a:t>
            </a:r>
            <a:r>
              <a:rPr lang="cs-CZ" sz="1600" b="0" i="0" u="sng" dirty="0">
                <a:solidFill>
                  <a:srgbClr val="000000"/>
                </a:solidFill>
                <a:effectLst/>
                <a:latin typeface="Constantia" panose="02030602050306030303" pitchFamily="18" charset="0"/>
              </a:rPr>
              <a:t>nebude přihlížet k následnému podání obviněného, jímž se tento ihned po vyhlášení rozsudku bez porady se svým obhájcem výslovně vzdá odvolání</a:t>
            </a:r>
            <a:r>
              <a:rPr lang="cs-CZ" sz="1600" b="0" i="0" dirty="0">
                <a:solidFill>
                  <a:srgbClr val="000000"/>
                </a:solidFill>
                <a:effectLst/>
                <a:latin typeface="Constantia" panose="02030602050306030303" pitchFamily="18" charset="0"/>
              </a:rPr>
              <a:t> podle § 250 odst. 1 TŘ, </a:t>
            </a:r>
            <a:r>
              <a:rPr lang="cs-CZ" sz="1600" b="0" i="0" u="sng" dirty="0">
                <a:solidFill>
                  <a:srgbClr val="000000"/>
                </a:solidFill>
                <a:effectLst/>
                <a:latin typeface="Constantia" panose="02030602050306030303" pitchFamily="18" charset="0"/>
              </a:rPr>
              <a:t>anebo předtím podané odvolání vezme zpět</a:t>
            </a:r>
            <a:r>
              <a:rPr lang="cs-CZ" sz="1600" b="0" i="0" dirty="0">
                <a:solidFill>
                  <a:srgbClr val="000000"/>
                </a:solidFill>
                <a:effectLst/>
                <a:latin typeface="Constantia" panose="02030602050306030303" pitchFamily="18" charset="0"/>
              </a:rPr>
              <a:t> podle § 250 odst. 2 TŘ </a:t>
            </a:r>
            <a:r>
              <a:rPr lang="cs-CZ" sz="1600" b="0" i="0" u="sng" dirty="0">
                <a:solidFill>
                  <a:srgbClr val="000000"/>
                </a:solidFill>
                <a:effectLst/>
                <a:latin typeface="Constantia" panose="02030602050306030303" pitchFamily="18" charset="0"/>
              </a:rPr>
              <a:t>či projeví výslovný souhlas se zpětvzetím odvolání podaného v jeho prospěch jinou oprávněnou osobou</a:t>
            </a:r>
            <a:r>
              <a:rPr lang="cs-CZ" sz="1600" b="0" i="0" dirty="0">
                <a:solidFill>
                  <a:srgbClr val="000000"/>
                </a:solidFill>
                <a:effectLst/>
                <a:latin typeface="Constantia" panose="02030602050306030303" pitchFamily="18" charset="0"/>
              </a:rPr>
              <a:t> podle § 250 odst. 3 TŘ </a:t>
            </a:r>
            <a:r>
              <a:rPr lang="cs-CZ" sz="1600" b="0" i="1" dirty="0">
                <a:solidFill>
                  <a:srgbClr val="000000"/>
                </a:solidFill>
                <a:effectLst/>
                <a:latin typeface="Constantia" panose="02030602050306030303" pitchFamily="18" charset="0"/>
              </a:rPr>
              <a:t>(viz Stanovisko trestního kolegia NS sp. zn. </a:t>
            </a:r>
            <a:r>
              <a:rPr lang="cs-CZ" sz="1600" b="0" i="1" dirty="0" err="1">
                <a:solidFill>
                  <a:srgbClr val="000000"/>
                </a:solidFill>
                <a:effectLst/>
                <a:latin typeface="Constantia" panose="02030602050306030303" pitchFamily="18" charset="0"/>
              </a:rPr>
              <a:t>Tpjn</a:t>
            </a:r>
            <a:r>
              <a:rPr lang="cs-CZ" sz="1600" b="0" i="1" dirty="0">
                <a:solidFill>
                  <a:srgbClr val="000000"/>
                </a:solidFill>
                <a:effectLst/>
                <a:latin typeface="Constantia" panose="02030602050306030303" pitchFamily="18" charset="0"/>
              </a:rPr>
              <a:t> 300/2018, uveřejněné jako </a:t>
            </a:r>
            <a:r>
              <a:rPr lang="cs-CZ" sz="1600" b="1" i="1" dirty="0">
                <a:solidFill>
                  <a:srgbClr val="000000"/>
                </a:solidFill>
                <a:effectLst/>
                <a:latin typeface="Constantia" panose="02030602050306030303" pitchFamily="18" charset="0"/>
              </a:rPr>
              <a:t>R č. 1/2020</a:t>
            </a:r>
            <a:r>
              <a:rPr lang="cs-CZ" sz="1600" b="0" i="1" dirty="0">
                <a:solidFill>
                  <a:srgbClr val="000000"/>
                </a:solidFill>
                <a:effectLst/>
                <a:latin typeface="Constantia" panose="02030602050306030303" pitchFamily="18" charset="0"/>
              </a:rPr>
              <a:t>)</a:t>
            </a:r>
            <a:endParaRPr lang="cs-CZ" sz="1600" b="0" i="0" dirty="0">
              <a:solidFill>
                <a:srgbClr val="000000"/>
              </a:solidFill>
              <a:effectLst/>
              <a:latin typeface="Constantia" panose="02030602050306030303" pitchFamily="18" charset="0"/>
            </a:endParaRPr>
          </a:p>
          <a:p>
            <a:pPr marL="531813" indent="-531813" algn="just" eaLnBrk="1" hangingPunct="1">
              <a:lnSpc>
                <a:spcPct val="120000"/>
              </a:lnSpc>
              <a:defRPr/>
            </a:pPr>
            <a:endParaRPr lang="cs-CZ" sz="1600" b="1" dirty="0">
              <a:solidFill>
                <a:srgbClr val="C00000"/>
              </a:solidFill>
              <a:latin typeface="Constantia" panose="02030602050306030303" pitchFamily="18" charset="0"/>
            </a:endParaRPr>
          </a:p>
          <a:p>
            <a:pPr marL="531813" indent="-531813" algn="just" eaLnBrk="1" hangingPunct="1">
              <a:lnSpc>
                <a:spcPct val="120000"/>
              </a:lnSpc>
              <a:defRPr/>
            </a:pPr>
            <a:r>
              <a:rPr lang="cs-CZ" sz="1600" b="1" dirty="0">
                <a:latin typeface="Constantia" panose="02030602050306030303" pitchFamily="18" charset="0"/>
              </a:rPr>
              <a:t>zúžení možnosti omezit účast poškozeného a zúčastněné osoby u hlavního líčení </a:t>
            </a:r>
            <a:r>
              <a:rPr lang="cs-CZ" sz="1600" dirty="0">
                <a:latin typeface="Constantia" panose="02030602050306030303" pitchFamily="18" charset="0"/>
              </a:rPr>
              <a:t>(§ 202 odst. 6 TŘ) – </a:t>
            </a:r>
            <a:r>
              <a:rPr lang="cs-CZ" sz="1600" i="1" dirty="0">
                <a:latin typeface="Constantia" panose="02030602050306030303" pitchFamily="18" charset="0"/>
              </a:rPr>
              <a:t>nově </a:t>
            </a:r>
            <a:r>
              <a:rPr lang="cs-CZ" sz="1600" b="1" i="1" u="sng" dirty="0">
                <a:solidFill>
                  <a:srgbClr val="0070C0"/>
                </a:solidFill>
                <a:latin typeface="Constantia" panose="02030602050306030303" pitchFamily="18" charset="0"/>
              </a:rPr>
              <a:t>od 01.08.2013</a:t>
            </a:r>
          </a:p>
        </p:txBody>
      </p:sp>
      <p:sp>
        <p:nvSpPr>
          <p:cNvPr id="4" name="Zástupný symbol pro číslo snímku 3"/>
          <p:cNvSpPr>
            <a:spLocks noGrp="1"/>
          </p:cNvSpPr>
          <p:nvPr>
            <p:ph type="sldNum" sz="quarter" idx="12"/>
          </p:nvPr>
        </p:nvSpPr>
        <p:spPr/>
        <p:txBody>
          <a:bodyPr/>
          <a:lstStyle/>
          <a:p>
            <a:pPr>
              <a:defRPr/>
            </a:pPr>
            <a:fld id="{00E03D26-2C16-4908-AEDF-73ABB002B93E}" type="slidenum">
              <a:rPr lang="cs-CZ"/>
              <a:pPr>
                <a:defRPr/>
              </a:pPr>
              <a:t>24</a:t>
            </a:fld>
            <a:endParaRPr lang="cs-CZ"/>
          </a:p>
        </p:txBody>
      </p:sp>
    </p:spTree>
    <p:extLst>
      <p:ext uri="{BB962C8B-B14F-4D97-AF65-F5344CB8AC3E}">
        <p14:creationId xmlns:p14="http://schemas.microsoft.com/office/powerpoint/2010/main" val="533000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Nadpis 1"/>
          <p:cNvSpPr>
            <a:spLocks noGrp="1"/>
          </p:cNvSpPr>
          <p:nvPr>
            <p:ph type="title"/>
          </p:nvPr>
        </p:nvSpPr>
        <p:spPr>
          <a:xfrm>
            <a:off x="457200" y="274638"/>
            <a:ext cx="8229600" cy="633412"/>
          </a:xfrm>
        </p:spPr>
        <p:txBody>
          <a:bodyPr/>
          <a:lstStyle/>
          <a:p>
            <a:pPr eaLnBrk="1" hangingPunct="1"/>
            <a:r>
              <a:rPr lang="cs-CZ" sz="3200" b="1">
                <a:latin typeface="Constantia" pitchFamily="18" charset="0"/>
              </a:rPr>
              <a:t>Průběh hlavního líčení</a:t>
            </a:r>
            <a:endParaRPr lang="cs-CZ" sz="3200"/>
          </a:p>
        </p:txBody>
      </p:sp>
      <p:sp>
        <p:nvSpPr>
          <p:cNvPr id="3" name="Zástupný symbol pro obsah 2"/>
          <p:cNvSpPr>
            <a:spLocks noGrp="1"/>
          </p:cNvSpPr>
          <p:nvPr>
            <p:ph idx="1"/>
          </p:nvPr>
        </p:nvSpPr>
        <p:spPr>
          <a:xfrm>
            <a:off x="179512" y="836713"/>
            <a:ext cx="8784976" cy="5832376"/>
          </a:xfrm>
        </p:spPr>
        <p:txBody>
          <a:bodyPr>
            <a:noAutofit/>
          </a:bodyPr>
          <a:lstStyle/>
          <a:p>
            <a:pPr algn="just"/>
            <a:r>
              <a:rPr lang="cs-CZ" sz="1800" b="1" u="sng" dirty="0">
                <a:solidFill>
                  <a:srgbClr val="FF0000"/>
                </a:solidFill>
                <a:latin typeface="Constantia" panose="02030602050306030303" pitchFamily="18" charset="0"/>
                <a:ea typeface="Cambria" panose="02040503050406030204" pitchFamily="18" charset="0"/>
              </a:rPr>
              <a:t>limity výkonu obhajoby při konání HL v nepřítomnosti obžalovaného</a:t>
            </a:r>
            <a:r>
              <a:rPr lang="cs-CZ" sz="1800" u="sng" dirty="0">
                <a:latin typeface="Constantia" panose="02030602050306030303" pitchFamily="18" charset="0"/>
                <a:ea typeface="Cambria" panose="02040503050406030204" pitchFamily="18" charset="0"/>
              </a:rPr>
              <a:t> za podmínek § 202 odst. 2 nebo odst. 4 TŘ</a:t>
            </a:r>
            <a:r>
              <a:rPr lang="cs-CZ" sz="1800" dirty="0">
                <a:latin typeface="Constantia" panose="02030602050306030303" pitchFamily="18" charset="0"/>
                <a:ea typeface="Cambria" panose="02040503050406030204" pitchFamily="18" charset="0"/>
              </a:rPr>
              <a:t> </a:t>
            </a:r>
            <a:r>
              <a:rPr lang="cs-CZ" sz="1800" i="1" dirty="0">
                <a:latin typeface="Constantia" panose="02030602050306030303" pitchFamily="18" charset="0"/>
                <a:ea typeface="Cambria" panose="02040503050406030204" pitchFamily="18" charset="0"/>
              </a:rPr>
              <a:t>(nejde-li o řízení proti uprchlému !!!):</a:t>
            </a:r>
          </a:p>
          <a:p>
            <a:pPr algn="just"/>
            <a:endParaRPr lang="cs-CZ" sz="1800" i="1" dirty="0">
              <a:latin typeface="Constantia" panose="02030602050306030303" pitchFamily="18" charset="0"/>
              <a:ea typeface="Cambria" panose="02040503050406030204" pitchFamily="18" charset="0"/>
            </a:endParaRPr>
          </a:p>
          <a:p>
            <a:pPr algn="just"/>
            <a:r>
              <a:rPr lang="cs-CZ" sz="1800" dirty="0">
                <a:latin typeface="Constantia" panose="02030602050306030303" pitchFamily="18" charset="0"/>
                <a:ea typeface="Cambria" panose="02040503050406030204" pitchFamily="18" charset="0"/>
              </a:rPr>
              <a:t>protokoly o výslechu svědků, znalců a znalecké posudky lze číst jen za souhlasu přítomného SZ </a:t>
            </a:r>
            <a:r>
              <a:rPr lang="cs-CZ" sz="1800" i="1" dirty="0">
                <a:latin typeface="Constantia" panose="02030602050306030303" pitchFamily="18" charset="0"/>
                <a:ea typeface="Cambria" panose="02040503050406030204" pitchFamily="18" charset="0"/>
              </a:rPr>
              <a:t>(§ 202 odst. 3 TŘ ve spojení s § 211 odst. 1, 5 TŘ) </a:t>
            </a:r>
            <a:r>
              <a:rPr lang="cs-CZ" sz="1800" b="1" dirty="0">
                <a:latin typeface="Constantia" panose="02030602050306030303" pitchFamily="18" charset="0"/>
                <a:ea typeface="Cambria" panose="02040503050406030204" pitchFamily="18" charset="0"/>
              </a:rPr>
              <a:t>XXX</a:t>
            </a:r>
            <a:r>
              <a:rPr lang="cs-CZ" sz="1800" dirty="0">
                <a:latin typeface="Constantia" panose="02030602050306030303" pitchFamily="18" charset="0"/>
                <a:ea typeface="Cambria" panose="02040503050406030204" pitchFamily="18" charset="0"/>
              </a:rPr>
              <a:t> specifický postup při čtení ÚZ o podaném vysvětlení (§ 211 odst. 6 TŘ)</a:t>
            </a:r>
            <a:endParaRPr lang="cs-CZ" sz="1800" i="1" dirty="0">
              <a:latin typeface="Constantia" panose="02030602050306030303" pitchFamily="18" charset="0"/>
              <a:ea typeface="Cambria" panose="02040503050406030204" pitchFamily="18" charset="0"/>
            </a:endParaRPr>
          </a:p>
          <a:p>
            <a:pPr algn="just"/>
            <a:r>
              <a:rPr lang="cs-CZ" sz="1800" dirty="0">
                <a:latin typeface="Constantia" panose="02030602050306030303" pitchFamily="18" charset="0"/>
                <a:ea typeface="Cambria" panose="02040503050406030204" pitchFamily="18" charset="0"/>
              </a:rPr>
              <a:t>čtení posudků, zpráv státních a jiných orgánů, dalších listinných důkaz + provedení věcných důkazů + přehrání obrazových a zvukových záznamů podle § 213 odst. 2 TŘ = jen na návrh kterékoli z procesních stran </a:t>
            </a:r>
            <a:r>
              <a:rPr lang="cs-CZ" sz="1800" i="1" dirty="0">
                <a:latin typeface="Constantia" panose="02030602050306030303" pitchFamily="18" charset="0"/>
                <a:ea typeface="Cambria" panose="02040503050406030204" pitchFamily="18" charset="0"/>
              </a:rPr>
              <a:t>(výklad „pojmu strana“ viz § 12 odst. 6 TŘ </a:t>
            </a:r>
            <a:r>
              <a:rPr lang="cs-CZ" sz="1800" b="1" i="1" dirty="0">
                <a:latin typeface="Constantia" panose="02030602050306030303" pitchFamily="18" charset="0"/>
                <a:ea typeface="Cambria" panose="02040503050406030204" pitchFamily="18" charset="0"/>
              </a:rPr>
              <a:t>XXX</a:t>
            </a:r>
            <a:r>
              <a:rPr lang="cs-CZ" sz="1800" i="1" dirty="0">
                <a:latin typeface="Constantia" panose="02030602050306030303" pitchFamily="18" charset="0"/>
                <a:ea typeface="Cambria" panose="02040503050406030204" pitchFamily="18" charset="0"/>
              </a:rPr>
              <a:t> stranou není osoba jednající jako zástupce, tedy nikoli svým jménem a na svůj účet) </a:t>
            </a:r>
          </a:p>
          <a:p>
            <a:pPr algn="just"/>
            <a:r>
              <a:rPr lang="cs-CZ" sz="1800" dirty="0">
                <a:latin typeface="Constantia" panose="02030602050306030303" pitchFamily="18" charset="0"/>
                <a:ea typeface="Cambria" panose="02040503050406030204" pitchFamily="18" charset="0"/>
              </a:rPr>
              <a:t>opětovné provedení hlavního líčení při změně složení senátu nebo uplynutí delší doby od odročení hlavního líčení = jen při nesouhlasu obviněného (nikoli jeho obhájce) nebo SZ s přečtením podstatného obsahu protokolu o HL</a:t>
            </a:r>
            <a:r>
              <a:rPr lang="cs-CZ" sz="1800" i="1" dirty="0">
                <a:latin typeface="Constantia" panose="02030602050306030303" pitchFamily="18" charset="0"/>
                <a:ea typeface="Cambria" panose="02040503050406030204" pitchFamily="18" charset="0"/>
              </a:rPr>
              <a:t> – viz § 219 odst. 3 TŘ</a:t>
            </a:r>
          </a:p>
          <a:p>
            <a:pPr algn="just"/>
            <a:r>
              <a:rPr lang="cs-CZ" sz="1800" dirty="0">
                <a:latin typeface="Constantia" panose="02030602050306030303" pitchFamily="18" charset="0"/>
                <a:ea typeface="Cambria" panose="02040503050406030204" pitchFamily="18" charset="0"/>
              </a:rPr>
              <a:t>na obhájce nepřechází právo obviněného vyjádřit se ke každému důkazu provedenému v rámci HL </a:t>
            </a:r>
            <a:r>
              <a:rPr lang="cs-CZ" sz="1800" i="1" dirty="0">
                <a:latin typeface="Constantia" panose="02030602050306030303" pitchFamily="18" charset="0"/>
                <a:ea typeface="Cambria" panose="02040503050406030204" pitchFamily="18" charset="0"/>
              </a:rPr>
              <a:t>– viz § 214 TŘ  </a:t>
            </a:r>
          </a:p>
          <a:p>
            <a:pPr algn="just"/>
            <a:r>
              <a:rPr lang="cs-CZ" sz="1800" dirty="0">
                <a:latin typeface="Constantia" panose="02030602050306030303" pitchFamily="18" charset="0"/>
                <a:ea typeface="Cambria" panose="02040503050406030204" pitchFamily="18" charset="0"/>
              </a:rPr>
              <a:t>na obhájce nepřechází právo obviněného na pronesení posledního slova </a:t>
            </a:r>
            <a:r>
              <a:rPr lang="cs-CZ" sz="1800" i="1" dirty="0">
                <a:latin typeface="Constantia" panose="02030602050306030303" pitchFamily="18" charset="0"/>
                <a:ea typeface="Cambria" panose="02040503050406030204" pitchFamily="18" charset="0"/>
              </a:rPr>
              <a:t>– viz § 217 TŘ </a:t>
            </a:r>
          </a:p>
        </p:txBody>
      </p:sp>
      <p:sp>
        <p:nvSpPr>
          <p:cNvPr id="4" name="Zástupný symbol pro číslo snímku 3"/>
          <p:cNvSpPr>
            <a:spLocks noGrp="1"/>
          </p:cNvSpPr>
          <p:nvPr>
            <p:ph type="sldNum" sz="quarter" idx="12"/>
          </p:nvPr>
        </p:nvSpPr>
        <p:spPr/>
        <p:txBody>
          <a:bodyPr/>
          <a:lstStyle/>
          <a:p>
            <a:pPr>
              <a:defRPr/>
            </a:pPr>
            <a:fld id="{00E03D26-2C16-4908-AEDF-73ABB002B93E}" type="slidenum">
              <a:rPr lang="cs-CZ"/>
              <a:pPr>
                <a:defRPr/>
              </a:pPr>
              <a:t>25</a:t>
            </a:fld>
            <a:endParaRPr lang="cs-CZ"/>
          </a:p>
        </p:txBody>
      </p:sp>
    </p:spTree>
    <p:extLst>
      <p:ext uri="{BB962C8B-B14F-4D97-AF65-F5344CB8AC3E}">
        <p14:creationId xmlns:p14="http://schemas.microsoft.com/office/powerpoint/2010/main" val="1362837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Nadpis 1"/>
          <p:cNvSpPr>
            <a:spLocks noGrp="1"/>
          </p:cNvSpPr>
          <p:nvPr>
            <p:ph type="title"/>
          </p:nvPr>
        </p:nvSpPr>
        <p:spPr>
          <a:xfrm>
            <a:off x="457200" y="116633"/>
            <a:ext cx="8229600" cy="648072"/>
          </a:xfrm>
        </p:spPr>
        <p:txBody>
          <a:bodyPr/>
          <a:lstStyle/>
          <a:p>
            <a:pPr eaLnBrk="1" hangingPunct="1"/>
            <a:r>
              <a:rPr lang="cs-CZ" sz="3200" b="1" dirty="0">
                <a:latin typeface="Constantia" pitchFamily="18" charset="0"/>
              </a:rPr>
              <a:t>Průběh hlavního líčení</a:t>
            </a:r>
            <a:endParaRPr lang="cs-CZ" sz="3200" dirty="0"/>
          </a:p>
        </p:txBody>
      </p:sp>
      <p:sp>
        <p:nvSpPr>
          <p:cNvPr id="3" name="Zástupný symbol pro obsah 2"/>
          <p:cNvSpPr>
            <a:spLocks noGrp="1"/>
          </p:cNvSpPr>
          <p:nvPr>
            <p:ph idx="1"/>
          </p:nvPr>
        </p:nvSpPr>
        <p:spPr>
          <a:xfrm>
            <a:off x="179512" y="980728"/>
            <a:ext cx="8784976" cy="5760639"/>
          </a:xfrm>
        </p:spPr>
        <p:txBody>
          <a:bodyPr>
            <a:normAutofit/>
          </a:bodyPr>
          <a:lstStyle/>
          <a:p>
            <a:pPr algn="just" eaLnBrk="1" hangingPunct="1">
              <a:buFont typeface="Arial" charset="0"/>
              <a:buNone/>
              <a:defRPr/>
            </a:pPr>
            <a:r>
              <a:rPr lang="cs-CZ" sz="2000" b="1" dirty="0">
                <a:solidFill>
                  <a:srgbClr val="C00000"/>
                </a:solidFill>
                <a:latin typeface="Constantia" pitchFamily="18" charset="0"/>
              </a:rPr>
              <a:t>      </a:t>
            </a:r>
            <a:r>
              <a:rPr lang="cs-CZ" sz="2000" b="1" u="sng" dirty="0">
                <a:solidFill>
                  <a:srgbClr val="C00000"/>
                </a:solidFill>
                <a:latin typeface="Constantia" pitchFamily="18" charset="0"/>
              </a:rPr>
              <a:t>řízení a počátek hlavního líčení</a:t>
            </a:r>
            <a:r>
              <a:rPr lang="cs-CZ" sz="2000" b="1" dirty="0">
                <a:solidFill>
                  <a:srgbClr val="C00000"/>
                </a:solidFill>
                <a:latin typeface="Constantia" pitchFamily="18" charset="0"/>
              </a:rPr>
              <a:t> </a:t>
            </a:r>
            <a:r>
              <a:rPr lang="cs-CZ" sz="2000" dirty="0">
                <a:latin typeface="Constantia" pitchFamily="18" charset="0"/>
              </a:rPr>
              <a:t>(§ 203 až § 206 TŘ) :</a:t>
            </a:r>
          </a:p>
          <a:p>
            <a:pPr algn="just" eaLnBrk="1" hangingPunct="1">
              <a:defRPr/>
            </a:pPr>
            <a:endParaRPr lang="cs-CZ" sz="2000" dirty="0">
              <a:latin typeface="Constantia" pitchFamily="18" charset="0"/>
            </a:endParaRPr>
          </a:p>
          <a:p>
            <a:pPr algn="just" eaLnBrk="1" hangingPunct="1">
              <a:defRPr/>
            </a:pPr>
            <a:r>
              <a:rPr lang="cs-CZ" sz="2000" dirty="0">
                <a:latin typeface="Constantia" pitchFamily="18" charset="0"/>
              </a:rPr>
              <a:t>stěžejní role předsedy senátu/samosoudce</a:t>
            </a:r>
          </a:p>
          <a:p>
            <a:pPr algn="just" eaLnBrk="1" hangingPunct="1">
              <a:defRPr/>
            </a:pPr>
            <a:endParaRPr lang="cs-CZ" sz="2000" dirty="0">
              <a:latin typeface="Constantia" pitchFamily="18" charset="0"/>
            </a:endParaRPr>
          </a:p>
          <a:p>
            <a:pPr algn="just" eaLnBrk="1" hangingPunct="1">
              <a:defRPr/>
            </a:pPr>
            <a:r>
              <a:rPr lang="cs-CZ" sz="2000" b="1" dirty="0">
                <a:latin typeface="Constantia" pitchFamily="18" charset="0"/>
              </a:rPr>
              <a:t>prezence</a:t>
            </a:r>
            <a:r>
              <a:rPr lang="cs-CZ" sz="2000" dirty="0">
                <a:latin typeface="Constantia" pitchFamily="18" charset="0"/>
              </a:rPr>
              <a:t>; zachování zákonných lhůt na přípravu k jednání; splnění podmínek pro konání hlavního líčení či odročení jednání, popř. provedení důkazu mimo hlavní líčení</a:t>
            </a:r>
          </a:p>
          <a:p>
            <a:pPr algn="just" eaLnBrk="1" hangingPunct="1">
              <a:defRPr/>
            </a:pPr>
            <a:endParaRPr lang="cs-CZ" sz="2000" dirty="0">
              <a:latin typeface="Constantia" pitchFamily="18" charset="0"/>
            </a:endParaRPr>
          </a:p>
          <a:p>
            <a:pPr algn="just" eaLnBrk="1" hangingPunct="1">
              <a:defRPr/>
            </a:pPr>
            <a:r>
              <a:rPr lang="cs-CZ" sz="2000" b="1" dirty="0">
                <a:latin typeface="Constantia" pitchFamily="18" charset="0"/>
              </a:rPr>
              <a:t>přednes obžaloby/návrhu na potrestání </a:t>
            </a:r>
            <a:r>
              <a:rPr lang="cs-CZ" sz="2000" i="1" dirty="0">
                <a:highlight>
                  <a:srgbClr val="00FFFF"/>
                </a:highlight>
                <a:latin typeface="Constantia" pitchFamily="18" charset="0"/>
              </a:rPr>
              <a:t>(jen podstatné body, event. změny v podstatných skutečnostech, které nastaly až po jejím podání </a:t>
            </a:r>
            <a:r>
              <a:rPr lang="cs-CZ" sz="2000" b="1" i="1" dirty="0">
                <a:highlight>
                  <a:srgbClr val="00FFFF"/>
                </a:highlight>
                <a:latin typeface="Constantia" pitchFamily="18" charset="0"/>
              </a:rPr>
              <a:t>XXX</a:t>
            </a:r>
            <a:r>
              <a:rPr lang="cs-CZ" sz="2000" i="1" dirty="0">
                <a:highlight>
                  <a:srgbClr val="00FFFF"/>
                </a:highlight>
                <a:latin typeface="Constantia" pitchFamily="18" charset="0"/>
              </a:rPr>
              <a:t> ve zbytku odkaz na písemné vyhotovení </a:t>
            </a:r>
            <a:r>
              <a:rPr lang="cs-CZ" sz="2000" b="1" dirty="0">
                <a:highlight>
                  <a:srgbClr val="00FFFF"/>
                </a:highlight>
                <a:latin typeface="Constantia" pitchFamily="18" charset="0"/>
              </a:rPr>
              <a:t>= ZMĚNA TŘ ÚČINNÁ OD </a:t>
            </a:r>
            <a:r>
              <a:rPr lang="cs-CZ" sz="2000" b="1" u="sng" dirty="0">
                <a:highlight>
                  <a:srgbClr val="00FFFF"/>
                </a:highlight>
                <a:latin typeface="Constantia" pitchFamily="18" charset="0"/>
              </a:rPr>
              <a:t>01.01.2026</a:t>
            </a:r>
            <a:r>
              <a:rPr lang="cs-CZ" sz="2000" b="1" dirty="0">
                <a:highlight>
                  <a:srgbClr val="00FFFF"/>
                </a:highlight>
                <a:latin typeface="Constantia" pitchFamily="18" charset="0"/>
              </a:rPr>
              <a:t> </a:t>
            </a:r>
            <a:r>
              <a:rPr lang="cs-CZ" sz="2000" i="1" dirty="0">
                <a:highlight>
                  <a:srgbClr val="00FFFF"/>
                </a:highlight>
                <a:latin typeface="Constantia" pitchFamily="18" charset="0"/>
              </a:rPr>
              <a:t>(viz novela TŘ provedená zákonem č. 270/2025 Sb.)</a:t>
            </a:r>
            <a:r>
              <a:rPr lang="cs-CZ" sz="2000" dirty="0">
                <a:latin typeface="Constantia" pitchFamily="18" charset="0"/>
              </a:rPr>
              <a:t>+ </a:t>
            </a:r>
            <a:r>
              <a:rPr lang="cs-CZ" sz="2000" b="1" i="1" u="sng" dirty="0">
                <a:solidFill>
                  <a:srgbClr val="0070C0"/>
                </a:solidFill>
                <a:latin typeface="Constantia" pitchFamily="18" charset="0"/>
              </a:rPr>
              <a:t>od 01.10.2020</a:t>
            </a:r>
            <a:r>
              <a:rPr lang="cs-CZ" sz="2000" b="1" i="1" dirty="0">
                <a:solidFill>
                  <a:srgbClr val="0070C0"/>
                </a:solidFill>
                <a:latin typeface="Constantia" pitchFamily="18" charset="0"/>
              </a:rPr>
              <a:t> </a:t>
            </a:r>
            <a:r>
              <a:rPr lang="cs-CZ" sz="2000" b="1" i="1" dirty="0">
                <a:solidFill>
                  <a:srgbClr val="FF0000"/>
                </a:solidFill>
                <a:latin typeface="Constantia" pitchFamily="18" charset="0"/>
              </a:rPr>
              <a:t>SZ uvede, které skutečnosti považuje za nesporné</a:t>
            </a:r>
            <a:endParaRPr lang="cs-CZ" sz="2000" b="1" dirty="0">
              <a:latin typeface="Constantia" pitchFamily="18" charset="0"/>
            </a:endParaRPr>
          </a:p>
          <a:p>
            <a:pPr algn="just" eaLnBrk="1" hangingPunct="1">
              <a:defRPr/>
            </a:pPr>
            <a:endParaRPr lang="cs-CZ" sz="1800" b="1" dirty="0">
              <a:latin typeface="Constantia" pitchFamily="18" charset="0"/>
            </a:endParaRPr>
          </a:p>
          <a:p>
            <a:pPr algn="just" eaLnBrk="1" hangingPunct="1">
              <a:lnSpc>
                <a:spcPct val="80000"/>
              </a:lnSpc>
              <a:buFont typeface="Arial" charset="0"/>
              <a:buNone/>
              <a:defRPr/>
            </a:pPr>
            <a:endParaRPr lang="cs-CZ" sz="1800" dirty="0">
              <a:latin typeface="Constantia" pitchFamily="18" charset="0"/>
            </a:endParaRPr>
          </a:p>
        </p:txBody>
      </p:sp>
      <p:sp>
        <p:nvSpPr>
          <p:cNvPr id="4" name="Zástupný symbol pro číslo snímku 3"/>
          <p:cNvSpPr>
            <a:spLocks noGrp="1"/>
          </p:cNvSpPr>
          <p:nvPr>
            <p:ph type="sldNum" sz="quarter" idx="12"/>
          </p:nvPr>
        </p:nvSpPr>
        <p:spPr/>
        <p:txBody>
          <a:bodyPr/>
          <a:lstStyle/>
          <a:p>
            <a:pPr>
              <a:defRPr/>
            </a:pPr>
            <a:fld id="{24EDB8B9-FF7F-433B-89E9-7CD78DDE71E6}" type="slidenum">
              <a:rPr lang="cs-CZ"/>
              <a:pPr>
                <a:defRPr/>
              </a:pPr>
              <a:t>26</a:t>
            </a:fld>
            <a:endParaRPr lang="cs-CZ"/>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Nadpis 1"/>
          <p:cNvSpPr>
            <a:spLocks noGrp="1"/>
          </p:cNvSpPr>
          <p:nvPr>
            <p:ph type="title"/>
          </p:nvPr>
        </p:nvSpPr>
        <p:spPr>
          <a:xfrm>
            <a:off x="457200" y="116633"/>
            <a:ext cx="8229600" cy="648072"/>
          </a:xfrm>
        </p:spPr>
        <p:txBody>
          <a:bodyPr/>
          <a:lstStyle/>
          <a:p>
            <a:pPr eaLnBrk="1" hangingPunct="1"/>
            <a:r>
              <a:rPr lang="cs-CZ" sz="3200" b="1" dirty="0">
                <a:latin typeface="Constantia" pitchFamily="18" charset="0"/>
              </a:rPr>
              <a:t>Průběh hlavního líčení</a:t>
            </a:r>
            <a:endParaRPr lang="cs-CZ" sz="3200" dirty="0"/>
          </a:p>
        </p:txBody>
      </p:sp>
      <p:sp>
        <p:nvSpPr>
          <p:cNvPr id="3" name="Zástupný symbol pro obsah 2"/>
          <p:cNvSpPr>
            <a:spLocks noGrp="1"/>
          </p:cNvSpPr>
          <p:nvPr>
            <p:ph idx="1"/>
          </p:nvPr>
        </p:nvSpPr>
        <p:spPr>
          <a:xfrm>
            <a:off x="251520" y="764704"/>
            <a:ext cx="8496944" cy="5976663"/>
          </a:xfrm>
        </p:spPr>
        <p:txBody>
          <a:bodyPr>
            <a:normAutofit/>
          </a:bodyPr>
          <a:lstStyle/>
          <a:p>
            <a:pPr algn="just" eaLnBrk="1" hangingPunct="1">
              <a:buFont typeface="Arial" charset="0"/>
              <a:buNone/>
              <a:defRPr/>
            </a:pPr>
            <a:r>
              <a:rPr lang="cs-CZ" sz="1900" b="1" dirty="0">
                <a:solidFill>
                  <a:srgbClr val="C00000"/>
                </a:solidFill>
                <a:latin typeface="Constantia" pitchFamily="18" charset="0"/>
              </a:rPr>
              <a:t>      </a:t>
            </a:r>
            <a:endParaRPr lang="cs-CZ" sz="1800" dirty="0">
              <a:latin typeface="Constantia" pitchFamily="18" charset="0"/>
            </a:endParaRPr>
          </a:p>
          <a:p>
            <a:pPr algn="just" eaLnBrk="1" hangingPunct="1">
              <a:defRPr/>
            </a:pPr>
            <a:r>
              <a:rPr lang="cs-CZ" sz="2000" b="1" dirty="0">
                <a:solidFill>
                  <a:srgbClr val="FF0000"/>
                </a:solidFill>
                <a:latin typeface="Constantia" pitchFamily="18" charset="0"/>
              </a:rPr>
              <a:t>zjištění nároku poškozeného</a:t>
            </a:r>
            <a:r>
              <a:rPr lang="cs-CZ" sz="2000" dirty="0">
                <a:solidFill>
                  <a:srgbClr val="FF0000"/>
                </a:solidFill>
                <a:latin typeface="Constantia" pitchFamily="18" charset="0"/>
              </a:rPr>
              <a:t> </a:t>
            </a:r>
            <a:r>
              <a:rPr lang="cs-CZ" sz="2000" dirty="0">
                <a:latin typeface="Constantia" pitchFamily="18" charset="0"/>
              </a:rPr>
              <a:t>na náhradu škody, nemajetkové újmy nebo vydání bezdůvodného obohacení (§ 206 odst. 2 TŘ ve spojení s § 43 odst. 3 TŘ)</a:t>
            </a:r>
          </a:p>
          <a:p>
            <a:pPr algn="just" eaLnBrk="1" hangingPunct="1">
              <a:defRPr/>
            </a:pPr>
            <a:endParaRPr lang="cs-CZ" sz="2000" dirty="0">
              <a:latin typeface="Constantia" pitchFamily="18" charset="0"/>
            </a:endParaRPr>
          </a:p>
          <a:p>
            <a:pPr algn="just" eaLnBrk="1" hangingPunct="1">
              <a:defRPr/>
            </a:pPr>
            <a:r>
              <a:rPr lang="cs-CZ" altLang="cs-CZ" sz="2000" dirty="0">
                <a:latin typeface="Constantia" pitchFamily="18" charset="0"/>
                <a:cs typeface="Times New Roman" pitchFamily="18" charset="0"/>
              </a:rPr>
              <a:t>podle </a:t>
            </a:r>
            <a:r>
              <a:rPr lang="cs-CZ" altLang="cs-CZ" sz="2000" b="1" dirty="0">
                <a:latin typeface="Constantia" pitchFamily="18" charset="0"/>
                <a:cs typeface="Times New Roman" pitchFamily="18" charset="0"/>
              </a:rPr>
              <a:t>R 5/2015 </a:t>
            </a:r>
            <a:r>
              <a:rPr lang="cs-CZ" altLang="cs-CZ" sz="2000" dirty="0">
                <a:latin typeface="Constantia" pitchFamily="18" charset="0"/>
                <a:cs typeface="Times New Roman" pitchFamily="18" charset="0"/>
              </a:rPr>
              <a:t>lze</a:t>
            </a:r>
            <a:r>
              <a:rPr lang="cs-CZ" altLang="cs-CZ" sz="2000" b="1" dirty="0">
                <a:latin typeface="Constantia" pitchFamily="18" charset="0"/>
                <a:cs typeface="Times New Roman" pitchFamily="18" charset="0"/>
              </a:rPr>
              <a:t> </a:t>
            </a:r>
            <a:r>
              <a:rPr lang="cs-CZ" altLang="cs-CZ" sz="2000" dirty="0">
                <a:latin typeface="Constantia" pitchFamily="18" charset="0"/>
                <a:cs typeface="Times New Roman" pitchFamily="18" charset="0"/>
              </a:rPr>
              <a:t>výši požadované náhrady škody/nemajetkové újmy, která byla řádně a včas uplatněna, v průběhu dalšího řízení měnit (nejpozději do doby, než se soud odebere k závěrečné poradě u HL, popř. v rámci VZ o odvolání) – </a:t>
            </a:r>
            <a:r>
              <a:rPr lang="cs-CZ" altLang="cs-CZ" sz="2000" i="1" dirty="0">
                <a:latin typeface="Constantia" pitchFamily="18" charset="0"/>
                <a:cs typeface="Times New Roman" pitchFamily="18" charset="0"/>
              </a:rPr>
              <a:t>poškozený může svůj nárok v průběhu řízení rozšířit a důkazně doložit, pokud byl jinak uplatněn řádně a včas – soud o takovém nároku rozhodne dle § 228 TŘ,  popř. § 229 TŘ, pokud měl obžalovaný s obhájcem možnost se k takovému rozšíření nároku vyjádřit a uplatnit proti němu námitky (je-li návrh zvyšován až v rámci odvolacího řízení, musí být odvolání podáno v neprospěch obžalovaného ohledně výroku o náhradě škody)</a:t>
            </a:r>
            <a:endParaRPr lang="cs-CZ" altLang="cs-CZ" sz="2000" dirty="0">
              <a:latin typeface="Constantia" pitchFamily="18" charset="0"/>
              <a:cs typeface="Times New Roman" pitchFamily="18" charset="0"/>
            </a:endParaRPr>
          </a:p>
          <a:p>
            <a:pPr algn="just" eaLnBrk="1" hangingPunct="1">
              <a:lnSpc>
                <a:spcPct val="80000"/>
              </a:lnSpc>
              <a:buFont typeface="Arial" charset="0"/>
              <a:buNone/>
              <a:defRPr/>
            </a:pPr>
            <a:endParaRPr lang="cs-CZ" sz="1800" dirty="0">
              <a:latin typeface="Constantia" pitchFamily="18" charset="0"/>
            </a:endParaRPr>
          </a:p>
        </p:txBody>
      </p:sp>
      <p:sp>
        <p:nvSpPr>
          <p:cNvPr id="4" name="Zástupný symbol pro číslo snímku 3"/>
          <p:cNvSpPr>
            <a:spLocks noGrp="1"/>
          </p:cNvSpPr>
          <p:nvPr>
            <p:ph type="sldNum" sz="quarter" idx="12"/>
          </p:nvPr>
        </p:nvSpPr>
        <p:spPr/>
        <p:txBody>
          <a:bodyPr/>
          <a:lstStyle/>
          <a:p>
            <a:pPr>
              <a:defRPr/>
            </a:pPr>
            <a:fld id="{24EDB8B9-FF7F-433B-89E9-7CD78DDE71E6}" type="slidenum">
              <a:rPr lang="cs-CZ"/>
              <a:pPr>
                <a:defRPr/>
              </a:pPr>
              <a:t>27</a:t>
            </a:fld>
            <a:endParaRPr lang="cs-CZ"/>
          </a:p>
        </p:txBody>
      </p:sp>
    </p:spTree>
    <p:extLst>
      <p:ext uri="{BB962C8B-B14F-4D97-AF65-F5344CB8AC3E}">
        <p14:creationId xmlns:p14="http://schemas.microsoft.com/office/powerpoint/2010/main" val="1181940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40000"/>
                <a:satMod val="350000"/>
              </a:schemeClr>
            </a:gs>
            <a:gs pos="11000">
              <a:schemeClr val="bg1">
                <a:tint val="45000"/>
                <a:shade val="99000"/>
                <a:satMod val="350000"/>
              </a:schemeClr>
            </a:gs>
            <a:gs pos="100000">
              <a:schemeClr val="bg1">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7649" name="Nadpis 1"/>
          <p:cNvSpPr>
            <a:spLocks noGrp="1"/>
          </p:cNvSpPr>
          <p:nvPr>
            <p:ph type="title"/>
          </p:nvPr>
        </p:nvSpPr>
        <p:spPr>
          <a:xfrm>
            <a:off x="457200" y="44624"/>
            <a:ext cx="8229600" cy="576064"/>
          </a:xfrm>
        </p:spPr>
        <p:txBody>
          <a:bodyPr/>
          <a:lstStyle/>
          <a:p>
            <a:pPr eaLnBrk="1" hangingPunct="1"/>
            <a:r>
              <a:rPr lang="cs-CZ" sz="3200" b="1" dirty="0">
                <a:latin typeface="Constantia" pitchFamily="18" charset="0"/>
              </a:rPr>
              <a:t>Průběh hlavního líčení</a:t>
            </a:r>
            <a:endParaRPr lang="cs-CZ" sz="3200" b="1" dirty="0"/>
          </a:p>
        </p:txBody>
      </p:sp>
      <p:sp>
        <p:nvSpPr>
          <p:cNvPr id="27650" name="Zástupný symbol pro obsah 2"/>
          <p:cNvSpPr>
            <a:spLocks noGrp="1"/>
          </p:cNvSpPr>
          <p:nvPr>
            <p:ph idx="1"/>
          </p:nvPr>
        </p:nvSpPr>
        <p:spPr>
          <a:xfrm>
            <a:off x="179512" y="620688"/>
            <a:ext cx="8856984" cy="6100787"/>
          </a:xfrm>
        </p:spPr>
        <p:txBody>
          <a:bodyPr/>
          <a:lstStyle/>
          <a:p>
            <a:pPr algn="just" eaLnBrk="1" hangingPunct="1"/>
            <a:r>
              <a:rPr lang="cs-CZ" sz="2000" u="sng" dirty="0">
                <a:latin typeface="Constantia" pitchFamily="18" charset="0"/>
              </a:rPr>
              <a:t>nepřipuštění určité osoby jako poškozeného </a:t>
            </a:r>
            <a:r>
              <a:rPr lang="cs-CZ" sz="2000" dirty="0">
                <a:latin typeface="Constantia" pitchFamily="18" charset="0"/>
              </a:rPr>
              <a:t>k hlavnímu líčení (této osobě nepřísluší žádná procesní práva poškozeného dle TŘ, viz § 206 odst. 3 TŘ) </a:t>
            </a:r>
            <a:r>
              <a:rPr lang="cs-CZ" sz="2000" b="1" dirty="0">
                <a:latin typeface="Constantia" pitchFamily="18" charset="0"/>
              </a:rPr>
              <a:t>XXX</a:t>
            </a:r>
            <a:r>
              <a:rPr lang="cs-CZ" sz="2000" dirty="0">
                <a:latin typeface="Constantia" pitchFamily="18" charset="0"/>
              </a:rPr>
              <a:t> </a:t>
            </a:r>
            <a:r>
              <a:rPr lang="cs-CZ" sz="2000" u="sng" dirty="0">
                <a:latin typeface="Constantia" pitchFamily="18" charset="0"/>
              </a:rPr>
              <a:t>rozhodnutí o tom, že poškozený není oprávněn v trestním řízení uplatňovat svůj nárok na náhradu škody</a:t>
            </a:r>
            <a:r>
              <a:rPr lang="cs-CZ" sz="2000" dirty="0">
                <a:latin typeface="Constantia" pitchFamily="18" charset="0"/>
              </a:rPr>
              <a:t>, ačkoli ostatní procesní práva mu zůstávají zachována (viz § 206 odst. 4 TŘ ve spojení s § 44 odst. 2, 3 TŘ)</a:t>
            </a:r>
          </a:p>
          <a:p>
            <a:pPr algn="just" eaLnBrk="1" hangingPunct="1"/>
            <a:endParaRPr lang="cs-CZ" sz="2000" dirty="0">
              <a:latin typeface="Constantia" pitchFamily="18" charset="0"/>
            </a:endParaRPr>
          </a:p>
          <a:p>
            <a:pPr algn="just" eaLnBrk="1" hangingPunct="1"/>
            <a:r>
              <a:rPr lang="cs-CZ" sz="2000" b="1" i="1" u="sng" dirty="0">
                <a:solidFill>
                  <a:srgbClr val="0070C0"/>
                </a:solidFill>
                <a:latin typeface="Constantia" pitchFamily="18" charset="0"/>
              </a:rPr>
              <a:t>od 01.10.2020</a:t>
            </a:r>
            <a:r>
              <a:rPr lang="cs-CZ" sz="2000" b="1" i="1" dirty="0">
                <a:solidFill>
                  <a:srgbClr val="FF0000"/>
                </a:solidFill>
                <a:latin typeface="Constantia" pitchFamily="18" charset="0"/>
              </a:rPr>
              <a:t> vyjádření obžalovaného ke skutečnostem uvedeným v obžalobě </a:t>
            </a:r>
            <a:r>
              <a:rPr lang="cs-CZ" sz="2000" i="1" dirty="0">
                <a:latin typeface="Constantia" pitchFamily="18" charset="0"/>
              </a:rPr>
              <a:t>(zejm. zda se cítí vinen/nevinen; zda souhlasí s popisem skutku, jeho právní kvalifikací a navrženým trestem, popř. ochranným opatřením; které skutečnosti považuje za nesporné) a poučení o následcích spojených s danými vyjádřeními k obžalobě (vyjádření lze zaslat ještě před HL a poté jej lze změnit nebo na něm setrvat) = viz § 206a TŘ (obdobný postup i po podání návrhu na potrestání) -</a:t>
            </a:r>
            <a:r>
              <a:rPr lang="cs-CZ" sz="2000" i="1" dirty="0">
                <a:solidFill>
                  <a:srgbClr val="FF0000"/>
                </a:solidFill>
                <a:latin typeface="Constantia" pitchFamily="18" charset="0"/>
              </a:rPr>
              <a:t> </a:t>
            </a:r>
            <a:r>
              <a:rPr lang="cs-CZ" sz="2000" i="1" dirty="0">
                <a:solidFill>
                  <a:srgbClr val="FFFF00"/>
                </a:solidFill>
                <a:latin typeface="Constantia" pitchFamily="18" charset="0"/>
              </a:rPr>
              <a:t>vyjma doznání a prohlášení vinu je vyjádření k obžalobě za obviněného oprávněn učinit i jeho obhájce, koná-li se HL v nepřítomnosti obviněného</a:t>
            </a:r>
          </a:p>
          <a:p>
            <a:pPr eaLnBrk="1" hangingPunct="1"/>
            <a:endParaRPr lang="cs-CZ" dirty="0"/>
          </a:p>
        </p:txBody>
      </p:sp>
      <p:sp>
        <p:nvSpPr>
          <p:cNvPr id="4" name="Zástupný symbol pro číslo snímku 3"/>
          <p:cNvSpPr>
            <a:spLocks noGrp="1"/>
          </p:cNvSpPr>
          <p:nvPr>
            <p:ph type="sldNum" sz="quarter" idx="12"/>
          </p:nvPr>
        </p:nvSpPr>
        <p:spPr/>
        <p:txBody>
          <a:bodyPr/>
          <a:lstStyle/>
          <a:p>
            <a:pPr>
              <a:defRPr/>
            </a:pPr>
            <a:fld id="{465AABB1-ACDD-4E28-99B4-BDA19FF396AC}" type="slidenum">
              <a:rPr lang="cs-CZ"/>
              <a:pPr>
                <a:defRPr/>
              </a:pPr>
              <a:t>28</a:t>
            </a:fld>
            <a:endParaRPr lang="cs-CZ"/>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Nadpis 1"/>
          <p:cNvSpPr>
            <a:spLocks noGrp="1"/>
          </p:cNvSpPr>
          <p:nvPr>
            <p:ph type="title"/>
          </p:nvPr>
        </p:nvSpPr>
        <p:spPr>
          <a:xfrm>
            <a:off x="457200" y="44624"/>
            <a:ext cx="8229600" cy="576064"/>
          </a:xfrm>
        </p:spPr>
        <p:txBody>
          <a:bodyPr/>
          <a:lstStyle/>
          <a:p>
            <a:pPr eaLnBrk="1" hangingPunct="1"/>
            <a:r>
              <a:rPr lang="cs-CZ" sz="3200" b="1" dirty="0">
                <a:latin typeface="Constantia" pitchFamily="18" charset="0"/>
              </a:rPr>
              <a:t>Průběh hlavního líčení</a:t>
            </a:r>
            <a:endParaRPr lang="cs-CZ" sz="3200" b="1" dirty="0"/>
          </a:p>
        </p:txBody>
      </p:sp>
      <p:sp>
        <p:nvSpPr>
          <p:cNvPr id="27650" name="Zástupný symbol pro obsah 2"/>
          <p:cNvSpPr>
            <a:spLocks noGrp="1"/>
          </p:cNvSpPr>
          <p:nvPr>
            <p:ph idx="1"/>
          </p:nvPr>
        </p:nvSpPr>
        <p:spPr>
          <a:xfrm>
            <a:off x="179512" y="620688"/>
            <a:ext cx="8784976" cy="6100787"/>
          </a:xfrm>
        </p:spPr>
        <p:txBody>
          <a:bodyPr/>
          <a:lstStyle/>
          <a:p>
            <a:pPr algn="just" eaLnBrk="1" hangingPunct="1"/>
            <a:r>
              <a:rPr lang="cs-CZ" sz="2000" dirty="0">
                <a:highlight>
                  <a:srgbClr val="00FFFF"/>
                </a:highlight>
                <a:latin typeface="Constantia" pitchFamily="18" charset="0"/>
              </a:rPr>
              <a:t>+ </a:t>
            </a:r>
            <a:r>
              <a:rPr lang="cs-CZ" sz="2000" b="1" u="sng" dirty="0">
                <a:highlight>
                  <a:srgbClr val="00FFFF"/>
                </a:highlight>
                <a:latin typeface="Constantia" pitchFamily="18" charset="0"/>
              </a:rPr>
              <a:t>od 01.01.2027</a:t>
            </a:r>
            <a:r>
              <a:rPr lang="cs-CZ" sz="2000" dirty="0">
                <a:highlight>
                  <a:srgbClr val="00FFFF"/>
                </a:highlight>
                <a:latin typeface="Constantia" pitchFamily="18" charset="0"/>
              </a:rPr>
              <a:t> </a:t>
            </a:r>
            <a:r>
              <a:rPr lang="cs-CZ" sz="2000" b="1" dirty="0">
                <a:solidFill>
                  <a:srgbClr val="FF0000"/>
                </a:solidFill>
                <a:highlight>
                  <a:srgbClr val="00FFFF"/>
                </a:highlight>
                <a:latin typeface="Constantia" pitchFamily="18" charset="0"/>
              </a:rPr>
              <a:t>vyjádření obžalovaného zda souhlasí s provedením záznamu v evidenci skutečností důležitých pro práci s dětmi </a:t>
            </a:r>
            <a:r>
              <a:rPr lang="cs-CZ" sz="2000" i="1" dirty="0">
                <a:highlight>
                  <a:srgbClr val="00FFFF"/>
                </a:highlight>
                <a:latin typeface="Constantia" pitchFamily="18" charset="0"/>
              </a:rPr>
              <a:t>(tj. v tzv. dětském certifikátu) = jen pokud provedení záznamu navrhuje SZ v obžalobě nebo pokud provedení tohoto záznamu plyne přímo ze zákona (nerozhodne-li soud jinak) </a:t>
            </a:r>
            <a:r>
              <a:rPr lang="cs-CZ" sz="2000" b="1" dirty="0">
                <a:highlight>
                  <a:srgbClr val="00FFFF"/>
                </a:highlight>
                <a:latin typeface="Constantia" pitchFamily="18" charset="0"/>
              </a:rPr>
              <a:t>= ZMĚNA TŘ ÚČINNÁ </a:t>
            </a:r>
            <a:r>
              <a:rPr lang="cs-CZ" sz="2000" b="1" u="sng" dirty="0">
                <a:highlight>
                  <a:srgbClr val="00FFFF"/>
                </a:highlight>
                <a:latin typeface="Constantia" pitchFamily="18" charset="0"/>
              </a:rPr>
              <a:t>AŽ OD 01.01.2027</a:t>
            </a:r>
            <a:r>
              <a:rPr lang="cs-CZ" sz="2000" b="1" dirty="0">
                <a:highlight>
                  <a:srgbClr val="00FFFF"/>
                </a:highlight>
                <a:latin typeface="Constantia" pitchFamily="18" charset="0"/>
              </a:rPr>
              <a:t> </a:t>
            </a:r>
            <a:r>
              <a:rPr lang="cs-CZ" sz="2000" i="1" dirty="0">
                <a:highlight>
                  <a:srgbClr val="00FFFF"/>
                </a:highlight>
                <a:latin typeface="Constantia" pitchFamily="18" charset="0"/>
              </a:rPr>
              <a:t>(viz novela TŘ provedená zákonem č. 270/2025 Sb.)</a:t>
            </a:r>
          </a:p>
          <a:p>
            <a:pPr marL="0" indent="0" algn="just" eaLnBrk="1" hangingPunct="1">
              <a:buNone/>
            </a:pPr>
            <a:endParaRPr lang="cs-CZ" sz="2000" i="1" dirty="0">
              <a:solidFill>
                <a:srgbClr val="FFFF00"/>
              </a:solidFill>
              <a:latin typeface="Constantia" pitchFamily="18" charset="0"/>
            </a:endParaRPr>
          </a:p>
          <a:p>
            <a:pPr algn="just" eaLnBrk="1" hangingPunct="1"/>
            <a:r>
              <a:rPr lang="cs-CZ" sz="2000" b="1" i="1" u="sng" dirty="0">
                <a:solidFill>
                  <a:srgbClr val="0070C0"/>
                </a:solidFill>
                <a:latin typeface="Constantia" pitchFamily="18" charset="0"/>
              </a:rPr>
              <a:t>od 01.10.2020</a:t>
            </a:r>
            <a:r>
              <a:rPr lang="cs-CZ" sz="2000" b="1" i="1" dirty="0">
                <a:solidFill>
                  <a:srgbClr val="0070C0"/>
                </a:solidFill>
                <a:latin typeface="Constantia" pitchFamily="18" charset="0"/>
              </a:rPr>
              <a:t> </a:t>
            </a:r>
            <a:r>
              <a:rPr lang="cs-CZ" sz="2000" b="1" i="1" dirty="0">
                <a:solidFill>
                  <a:srgbClr val="FF0000"/>
                </a:solidFill>
                <a:latin typeface="Constantia" pitchFamily="18" charset="0"/>
              </a:rPr>
              <a:t>možnost předsedy senátu poučit obžalovaného o možnosti sjednání dohody o vině a trestu </a:t>
            </a:r>
            <a:r>
              <a:rPr lang="cs-CZ" sz="2000" i="1" dirty="0">
                <a:latin typeface="Constantia" pitchFamily="18" charset="0"/>
              </a:rPr>
              <a:t>(považuje-li její sjednání vzhledem k okolnostem případu za vhodné) + zjištění stanovisko obžalovaného, SZ a poškozeného (je-li přítomen) – přerušení nebo odročení HL na nezbytnou dobu v případě zájmu o sjednání dohody mimo HL = viz § 206b TŘ</a:t>
            </a:r>
          </a:p>
          <a:p>
            <a:pPr algn="just" eaLnBrk="1" hangingPunct="1"/>
            <a:endParaRPr lang="cs-CZ" sz="2000" i="1" dirty="0">
              <a:latin typeface="Constantia" pitchFamily="18" charset="0"/>
            </a:endParaRPr>
          </a:p>
          <a:p>
            <a:pPr algn="just" eaLnBrk="1" hangingPunct="1"/>
            <a:r>
              <a:rPr lang="cs-CZ" sz="2000" b="1" i="1" u="sng" dirty="0">
                <a:solidFill>
                  <a:srgbClr val="0070C0"/>
                </a:solidFill>
                <a:latin typeface="Constantia" pitchFamily="18" charset="0"/>
              </a:rPr>
              <a:t>od 01.10.2020</a:t>
            </a:r>
            <a:r>
              <a:rPr lang="cs-CZ" sz="2000" i="1" dirty="0">
                <a:solidFill>
                  <a:srgbClr val="FF0000"/>
                </a:solidFill>
                <a:latin typeface="Constantia" pitchFamily="18" charset="0"/>
              </a:rPr>
              <a:t> </a:t>
            </a:r>
            <a:r>
              <a:rPr lang="cs-CZ" sz="2000" b="1" i="1" dirty="0">
                <a:solidFill>
                  <a:srgbClr val="FF0000"/>
                </a:solidFill>
                <a:latin typeface="Constantia" pitchFamily="18" charset="0"/>
              </a:rPr>
              <a:t>možnost obžalovaného nebo SZ podat návrh na sjednání dohody o vině a trestu</a:t>
            </a:r>
            <a:r>
              <a:rPr lang="cs-CZ" sz="2000" i="1" dirty="0">
                <a:latin typeface="Constantia" pitchFamily="18" charset="0"/>
              </a:rPr>
              <a:t>  i po přednesu obžaloby (soud však </a:t>
            </a:r>
            <a:r>
              <a:rPr lang="cs-CZ" sz="2000" i="1" u="sng" dirty="0">
                <a:latin typeface="Constantia" pitchFamily="18" charset="0"/>
              </a:rPr>
              <a:t>není povinen </a:t>
            </a:r>
            <a:r>
              <a:rPr lang="cs-CZ" sz="2000" i="1" dirty="0">
                <a:latin typeface="Constantia" pitchFamily="18" charset="0"/>
              </a:rPr>
              <a:t>takovému návrhu vyhovět!)</a:t>
            </a:r>
            <a:endParaRPr lang="cs-CZ" sz="2000" dirty="0"/>
          </a:p>
          <a:p>
            <a:pPr eaLnBrk="1" hangingPunct="1"/>
            <a:endParaRPr lang="cs-CZ" dirty="0"/>
          </a:p>
        </p:txBody>
      </p:sp>
      <p:sp>
        <p:nvSpPr>
          <p:cNvPr id="4" name="Zástupný symbol pro číslo snímku 3"/>
          <p:cNvSpPr>
            <a:spLocks noGrp="1"/>
          </p:cNvSpPr>
          <p:nvPr>
            <p:ph type="sldNum" sz="quarter" idx="12"/>
          </p:nvPr>
        </p:nvSpPr>
        <p:spPr/>
        <p:txBody>
          <a:bodyPr/>
          <a:lstStyle/>
          <a:p>
            <a:pPr>
              <a:defRPr/>
            </a:pPr>
            <a:fld id="{465AABB1-ACDD-4E28-99B4-BDA19FF396AC}" type="slidenum">
              <a:rPr lang="cs-CZ"/>
              <a:pPr>
                <a:defRPr/>
              </a:pPr>
              <a:t>29</a:t>
            </a:fld>
            <a:endParaRPr lang="cs-CZ"/>
          </a:p>
        </p:txBody>
      </p:sp>
    </p:spTree>
    <p:extLst>
      <p:ext uri="{BB962C8B-B14F-4D97-AF65-F5344CB8AC3E}">
        <p14:creationId xmlns:p14="http://schemas.microsoft.com/office/powerpoint/2010/main" val="3879749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Nadpis 1"/>
          <p:cNvSpPr>
            <a:spLocks noGrp="1"/>
          </p:cNvSpPr>
          <p:nvPr>
            <p:ph type="title"/>
          </p:nvPr>
        </p:nvSpPr>
        <p:spPr>
          <a:xfrm>
            <a:off x="457200" y="67112"/>
            <a:ext cx="8229600" cy="409560"/>
          </a:xfrm>
        </p:spPr>
        <p:txBody>
          <a:bodyPr/>
          <a:lstStyle/>
          <a:p>
            <a:pPr eaLnBrk="1" hangingPunct="1"/>
            <a:r>
              <a:rPr lang="cs-CZ" sz="3200" b="1" dirty="0">
                <a:latin typeface="Constantia" pitchFamily="18" charset="0"/>
              </a:rPr>
              <a:t>Fáze trestního řízení</a:t>
            </a:r>
          </a:p>
        </p:txBody>
      </p:sp>
      <p:sp>
        <p:nvSpPr>
          <p:cNvPr id="16386" name="Zástupný symbol pro obsah 2"/>
          <p:cNvSpPr>
            <a:spLocks noGrp="1"/>
          </p:cNvSpPr>
          <p:nvPr>
            <p:ph idx="1"/>
          </p:nvPr>
        </p:nvSpPr>
        <p:spPr>
          <a:xfrm>
            <a:off x="179512" y="692696"/>
            <a:ext cx="8712968" cy="6028779"/>
          </a:xfrm>
        </p:spPr>
        <p:txBody>
          <a:bodyPr/>
          <a:lstStyle/>
          <a:p>
            <a:pPr algn="just" eaLnBrk="1" hangingPunct="1"/>
            <a:r>
              <a:rPr lang="cs-CZ" sz="1800" b="1" dirty="0">
                <a:latin typeface="Constantia" pitchFamily="18" charset="0"/>
              </a:rPr>
              <a:t>spáchání trestného činu</a:t>
            </a:r>
          </a:p>
          <a:p>
            <a:pPr algn="just" eaLnBrk="1" hangingPunct="1">
              <a:buFont typeface="Arial" charset="0"/>
              <a:buNone/>
            </a:pPr>
            <a:endParaRPr lang="cs-CZ" sz="1800" b="1" dirty="0">
              <a:latin typeface="Constantia" pitchFamily="18" charset="0"/>
            </a:endParaRPr>
          </a:p>
          <a:p>
            <a:pPr algn="just" eaLnBrk="1" hangingPunct="1"/>
            <a:r>
              <a:rPr lang="cs-CZ" sz="1800" b="1" dirty="0">
                <a:latin typeface="Constantia" pitchFamily="18" charset="0"/>
              </a:rPr>
              <a:t>podnět</a:t>
            </a:r>
            <a:r>
              <a:rPr lang="cs-CZ" sz="1800" dirty="0">
                <a:latin typeface="Constantia" pitchFamily="18" charset="0"/>
              </a:rPr>
              <a:t> k zahájení činnosti policejního orgánu </a:t>
            </a:r>
            <a:r>
              <a:rPr lang="cs-CZ" sz="1800" i="1" dirty="0">
                <a:latin typeface="Constantia" pitchFamily="18" charset="0"/>
              </a:rPr>
              <a:t>(nejčastěji trestní oznámení, poznatky z vlastní činnosti PČR, oznámení státních orgánů apod.)</a:t>
            </a:r>
          </a:p>
          <a:p>
            <a:pPr algn="just" eaLnBrk="1" hangingPunct="1"/>
            <a:endParaRPr lang="cs-CZ" sz="1800" dirty="0">
              <a:latin typeface="Constantia" pitchFamily="18" charset="0"/>
            </a:endParaRPr>
          </a:p>
          <a:p>
            <a:pPr algn="just" eaLnBrk="1" hangingPunct="1"/>
            <a:r>
              <a:rPr lang="cs-CZ" sz="1800" b="1" dirty="0">
                <a:latin typeface="Constantia" pitchFamily="18" charset="0"/>
              </a:rPr>
              <a:t>objasňování a prověřování</a:t>
            </a:r>
            <a:r>
              <a:rPr lang="cs-CZ" sz="1800" dirty="0">
                <a:latin typeface="Constantia" pitchFamily="18" charset="0"/>
              </a:rPr>
              <a:t> skutečností nasvědčujících spáchání TČ – sepsání záznamu o zahájení úkonů trestního řízení </a:t>
            </a:r>
            <a:r>
              <a:rPr lang="cs-CZ" sz="1800" i="1" dirty="0">
                <a:latin typeface="Constantia" pitchFamily="18" charset="0"/>
              </a:rPr>
              <a:t>(koná Policie ČR)</a:t>
            </a:r>
          </a:p>
          <a:p>
            <a:pPr algn="just" eaLnBrk="1" hangingPunct="1"/>
            <a:endParaRPr lang="cs-CZ" sz="1800" dirty="0">
              <a:latin typeface="Constantia" pitchFamily="18" charset="0"/>
            </a:endParaRPr>
          </a:p>
          <a:p>
            <a:pPr algn="just" eaLnBrk="1" hangingPunct="1"/>
            <a:r>
              <a:rPr lang="cs-CZ" sz="1800" b="1" dirty="0">
                <a:latin typeface="Constantia" pitchFamily="18" charset="0"/>
              </a:rPr>
              <a:t>odložení věci </a:t>
            </a:r>
            <a:r>
              <a:rPr lang="cs-CZ" sz="1800" i="1" dirty="0">
                <a:latin typeface="Constantia" pitchFamily="18" charset="0"/>
              </a:rPr>
              <a:t>(z rozhodnutí Policie ČR či státního zástupce = tehdy, nejde-li o podezření z trestného činu, z důvodu neznámého pachatele, pro neúčelnost, je-li trestní stíhání nepřípustné – viz § 159a TŘ; pouze z rozhodnutí státního zástupce = tehdy, pokud již bylo dosaženo účelu trestního řízení - viz § 159a odst. 4 TŘ)</a:t>
            </a:r>
          </a:p>
          <a:p>
            <a:pPr algn="just" eaLnBrk="1" hangingPunct="1"/>
            <a:endParaRPr lang="cs-CZ" sz="1800" dirty="0">
              <a:latin typeface="Constantia" pitchFamily="18" charset="0"/>
            </a:endParaRPr>
          </a:p>
          <a:p>
            <a:pPr algn="just" eaLnBrk="1" hangingPunct="1"/>
            <a:r>
              <a:rPr lang="cs-CZ" sz="1800" dirty="0">
                <a:latin typeface="Constantia" pitchFamily="18" charset="0"/>
              </a:rPr>
              <a:t>provádění </a:t>
            </a:r>
            <a:r>
              <a:rPr lang="cs-CZ" sz="1800" b="1" dirty="0">
                <a:latin typeface="Constantia" pitchFamily="18" charset="0"/>
              </a:rPr>
              <a:t>neodkladných a neopakovatelných úkonů </a:t>
            </a:r>
            <a:r>
              <a:rPr lang="cs-CZ" sz="1800" i="1" dirty="0">
                <a:latin typeface="Constantia" pitchFamily="18" charset="0"/>
              </a:rPr>
              <a:t>(výslech svědků, </a:t>
            </a:r>
            <a:r>
              <a:rPr lang="cs-CZ" sz="1800" i="1" dirty="0" err="1">
                <a:latin typeface="Constantia" pitchFamily="18" charset="0"/>
              </a:rPr>
              <a:t>rekognice</a:t>
            </a:r>
            <a:r>
              <a:rPr lang="cs-CZ" sz="1800" i="1" dirty="0">
                <a:latin typeface="Constantia" pitchFamily="18" charset="0"/>
              </a:rPr>
              <a:t> in natura – viz § 158a TŘ)</a:t>
            </a:r>
          </a:p>
          <a:p>
            <a:pPr algn="just" eaLnBrk="1" hangingPunct="1"/>
            <a:endParaRPr lang="cs-CZ" sz="1800" dirty="0">
              <a:latin typeface="Constantia" pitchFamily="18" charset="0"/>
            </a:endParaRPr>
          </a:p>
          <a:p>
            <a:pPr algn="just" eaLnBrk="1" hangingPunct="1"/>
            <a:r>
              <a:rPr lang="cs-CZ" sz="1800" b="1" dirty="0">
                <a:latin typeface="Constantia" pitchFamily="18" charset="0"/>
              </a:rPr>
              <a:t>výslech osob do protokolu o výslechu svědka ještě před zahájením trestního stíhání </a:t>
            </a:r>
            <a:r>
              <a:rPr lang="cs-CZ" sz="1800" dirty="0">
                <a:latin typeface="Constantia" pitchFamily="18" charset="0"/>
              </a:rPr>
              <a:t> (viz § 158 odst. 9 TŘ) - </a:t>
            </a:r>
            <a:r>
              <a:rPr lang="cs-CZ" sz="1800" i="1" dirty="0">
                <a:latin typeface="Constantia" pitchFamily="18" charset="0"/>
              </a:rPr>
              <a:t>daný výslech nemá povahu neodkladného či neopakovatelného úkonu a není tak prováděn za účasti soudce dle § 158a TŘ !!!</a:t>
            </a:r>
          </a:p>
          <a:p>
            <a:pPr algn="just" eaLnBrk="1" hangingPunct="1">
              <a:lnSpc>
                <a:spcPct val="80000"/>
              </a:lnSpc>
            </a:pPr>
            <a:endParaRPr lang="cs-CZ" sz="1800" dirty="0">
              <a:latin typeface="Constantia" pitchFamily="18" charset="0"/>
            </a:endParaRPr>
          </a:p>
          <a:p>
            <a:pPr eaLnBrk="1" hangingPunct="1">
              <a:lnSpc>
                <a:spcPct val="80000"/>
              </a:lnSpc>
            </a:pPr>
            <a:endParaRPr lang="cs-CZ" sz="1800" dirty="0"/>
          </a:p>
        </p:txBody>
      </p:sp>
      <p:sp>
        <p:nvSpPr>
          <p:cNvPr id="4" name="Zástupný symbol pro číslo snímku 3"/>
          <p:cNvSpPr>
            <a:spLocks noGrp="1"/>
          </p:cNvSpPr>
          <p:nvPr>
            <p:ph type="sldNum" sz="quarter" idx="12"/>
          </p:nvPr>
        </p:nvSpPr>
        <p:spPr/>
        <p:txBody>
          <a:bodyPr/>
          <a:lstStyle/>
          <a:p>
            <a:pPr>
              <a:defRPr/>
            </a:pPr>
            <a:fld id="{AC0B7C3B-3DED-4A22-8201-86BE1C37DAA2}" type="slidenum">
              <a:rPr lang="cs-CZ"/>
              <a:pPr>
                <a:defRPr/>
              </a:pPr>
              <a:t>3</a:t>
            </a:fld>
            <a:endParaRPr lang="cs-CZ"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40000"/>
                <a:satMod val="350000"/>
              </a:schemeClr>
            </a:gs>
            <a:gs pos="12000">
              <a:schemeClr val="bg1">
                <a:tint val="45000"/>
                <a:shade val="99000"/>
                <a:satMod val="350000"/>
              </a:schemeClr>
            </a:gs>
            <a:gs pos="100000">
              <a:schemeClr val="bg1">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7649" name="Nadpis 1"/>
          <p:cNvSpPr>
            <a:spLocks noGrp="1"/>
          </p:cNvSpPr>
          <p:nvPr>
            <p:ph type="title"/>
          </p:nvPr>
        </p:nvSpPr>
        <p:spPr>
          <a:xfrm>
            <a:off x="457200" y="136525"/>
            <a:ext cx="8229600" cy="484163"/>
          </a:xfrm>
        </p:spPr>
        <p:txBody>
          <a:bodyPr/>
          <a:lstStyle/>
          <a:p>
            <a:pPr eaLnBrk="1" hangingPunct="1"/>
            <a:r>
              <a:rPr lang="cs-CZ" sz="3200" b="1" dirty="0">
                <a:latin typeface="Constantia" pitchFamily="18" charset="0"/>
              </a:rPr>
              <a:t>Průběh hlavního líčení</a:t>
            </a:r>
            <a:endParaRPr lang="cs-CZ" sz="3200" b="1" dirty="0"/>
          </a:p>
        </p:txBody>
      </p:sp>
      <p:sp>
        <p:nvSpPr>
          <p:cNvPr id="27650" name="Zástupný symbol pro obsah 2"/>
          <p:cNvSpPr>
            <a:spLocks noGrp="1"/>
          </p:cNvSpPr>
          <p:nvPr>
            <p:ph idx="1"/>
          </p:nvPr>
        </p:nvSpPr>
        <p:spPr>
          <a:xfrm>
            <a:off x="251520" y="548680"/>
            <a:ext cx="8784976" cy="6172795"/>
          </a:xfrm>
        </p:spPr>
        <p:txBody>
          <a:bodyPr/>
          <a:lstStyle/>
          <a:p>
            <a:pPr algn="just" eaLnBrk="1" hangingPunct="1"/>
            <a:r>
              <a:rPr lang="cs-CZ" sz="1800" b="1" i="1" u="sng" dirty="0">
                <a:solidFill>
                  <a:srgbClr val="0070C0"/>
                </a:solidFill>
                <a:latin typeface="Constantia" pitchFamily="18" charset="0"/>
              </a:rPr>
              <a:t>od 01.10.2020</a:t>
            </a:r>
            <a:r>
              <a:rPr lang="cs-CZ" sz="1800" b="1" i="1" dirty="0">
                <a:solidFill>
                  <a:srgbClr val="FF0000"/>
                </a:solidFill>
                <a:latin typeface="Constantia" pitchFamily="18" charset="0"/>
              </a:rPr>
              <a:t> </a:t>
            </a:r>
            <a:r>
              <a:rPr lang="cs-CZ" sz="1800" b="1" dirty="0">
                <a:solidFill>
                  <a:srgbClr val="FF0000"/>
                </a:solidFill>
                <a:latin typeface="Constantia" pitchFamily="18" charset="0"/>
              </a:rPr>
              <a:t>možnost obviněného učinit prohlášení viny</a:t>
            </a:r>
            <a:r>
              <a:rPr lang="cs-CZ" sz="1800" dirty="0">
                <a:solidFill>
                  <a:srgbClr val="FF0000"/>
                </a:solidFill>
                <a:latin typeface="Constantia" pitchFamily="18" charset="0"/>
              </a:rPr>
              <a:t> </a:t>
            </a:r>
            <a:r>
              <a:rPr lang="cs-CZ" sz="1800" i="1" dirty="0">
                <a:latin typeface="Constantia" pitchFamily="18" charset="0"/>
              </a:rPr>
              <a:t>podle § 206c TŘ (tzn. že je vinným spácháním (některého) skutku uvedeného v obžalobě, včetně souhlasu s právní kvalifikací uvedenou v obžalobě) – poté </a:t>
            </a:r>
            <a:r>
              <a:rPr lang="cs-CZ" sz="1800" b="1" dirty="0">
                <a:latin typeface="Constantia" pitchFamily="18" charset="0"/>
              </a:rPr>
              <a:t>soud zjistí stanovisko SZ</a:t>
            </a:r>
            <a:r>
              <a:rPr lang="cs-CZ" sz="1800" i="1" dirty="0">
                <a:latin typeface="Constantia" pitchFamily="18" charset="0"/>
              </a:rPr>
              <a:t> (stejně jako poškozeného a zúčastněné osoby, jsou-li přítomny HL) k prohlášení viny obžalovaného – poté </a:t>
            </a:r>
            <a:r>
              <a:rPr lang="cs-CZ" sz="1800" b="1" dirty="0">
                <a:latin typeface="Constantia" pitchFamily="18" charset="0"/>
              </a:rPr>
              <a:t>soud rozhodne, zda prohlášení přijímá/nepřijímá</a:t>
            </a:r>
            <a:r>
              <a:rPr lang="cs-CZ" sz="1800" b="1" i="1" dirty="0">
                <a:latin typeface="Constantia" pitchFamily="18" charset="0"/>
              </a:rPr>
              <a:t> </a:t>
            </a:r>
            <a:r>
              <a:rPr lang="cs-CZ" sz="1800" i="1" dirty="0">
                <a:latin typeface="Constantia" pitchFamily="18" charset="0"/>
              </a:rPr>
              <a:t>(nepřijetí tehdy, není-li v souladu se skutkovým stavem, došlo-li v předchozím řízení k závažnému porušení práv obviněného nebo pokud takový postup s ohledem na okolnosti případu nebo vyjádření stran nepovažuje za vhodný) – </a:t>
            </a:r>
            <a:r>
              <a:rPr lang="cs-CZ" sz="1800" b="1" dirty="0">
                <a:latin typeface="Constantia" pitchFamily="18" charset="0"/>
              </a:rPr>
              <a:t>je-li prohlášení přijato </a:t>
            </a:r>
            <a:r>
              <a:rPr lang="cs-CZ" sz="1800" i="1" dirty="0">
                <a:latin typeface="Constantia" pitchFamily="18" charset="0"/>
              </a:rPr>
              <a:t>(formou usnesení), </a:t>
            </a:r>
            <a:r>
              <a:rPr lang="cs-CZ" sz="1800" b="1" dirty="0">
                <a:latin typeface="Constantia" pitchFamily="18" charset="0"/>
              </a:rPr>
              <a:t>dokazování se neprovede </a:t>
            </a:r>
            <a:r>
              <a:rPr lang="cs-CZ" sz="1800" i="1" dirty="0">
                <a:latin typeface="Constantia" pitchFamily="18" charset="0"/>
              </a:rPr>
              <a:t>v tom rozsahu, v jakém obžalovaný prohlásil svoji vinu (provede se jen ve zbylém rozsahu, tj. nad rámec prohlášení viny + vždy je dána možnost soudu vyslýchat obžalovaného k účasti jiných osob na skutku, ohledně kterého prohlásil vinu) – </a:t>
            </a:r>
            <a:r>
              <a:rPr lang="cs-CZ" sz="1800" b="1" dirty="0">
                <a:solidFill>
                  <a:srgbClr val="FF0000"/>
                </a:solidFill>
                <a:latin typeface="Constantia" pitchFamily="18" charset="0"/>
              </a:rPr>
              <a:t>soudem přijaté prohlášení viny NELZE ODVOLAT a skutečnosti uvedené v prohlášení nelze napadat opravným prostředkem</a:t>
            </a:r>
            <a:r>
              <a:rPr lang="cs-CZ" sz="1800" dirty="0">
                <a:solidFill>
                  <a:srgbClr val="FF0000"/>
                </a:solidFill>
                <a:latin typeface="Constantia" pitchFamily="18" charset="0"/>
              </a:rPr>
              <a:t> </a:t>
            </a:r>
            <a:r>
              <a:rPr lang="cs-CZ" sz="1800" b="1" dirty="0">
                <a:latin typeface="Constantia" pitchFamily="18" charset="0"/>
              </a:rPr>
              <a:t>XXX</a:t>
            </a:r>
            <a:r>
              <a:rPr lang="cs-CZ" sz="1800" dirty="0">
                <a:solidFill>
                  <a:srgbClr val="FF0000"/>
                </a:solidFill>
                <a:latin typeface="Constantia" pitchFamily="18" charset="0"/>
              </a:rPr>
              <a:t> </a:t>
            </a:r>
            <a:r>
              <a:rPr lang="cs-CZ" sz="1800" i="1" dirty="0">
                <a:latin typeface="Constantia" pitchFamily="18" charset="0"/>
              </a:rPr>
              <a:t>není-li prohlášení soudem přijato, k prohlášení viny se v dalším řízení nepřihlíží</a:t>
            </a:r>
          </a:p>
          <a:p>
            <a:pPr algn="just" eaLnBrk="1" hangingPunct="1"/>
            <a:r>
              <a:rPr lang="cs-CZ" sz="1800" i="1" dirty="0">
                <a:latin typeface="Constantia" pitchFamily="18" charset="0"/>
              </a:rPr>
              <a:t>j</a:t>
            </a:r>
            <a:r>
              <a:rPr lang="cs-CZ" sz="1800" i="1" dirty="0">
                <a:effectLst/>
                <a:latin typeface="Constantia" panose="02030602050306030303" pitchFamily="18" charset="0"/>
              </a:rPr>
              <a:t>e-li nutné zopakovat celé HL včetně nového přednesení obžaloby (např. z důvodu změny složení senátu), nelze přihlížet k prohlášení viny obžalovaným a přijetí tohoto prohlášení soudem podle § 206c odst. 1, 4 TŘ, které bylo provedeno v předchozím HL - omezení podle § 206c odst. 7 TŘ se v takovém případě neuplatní (viz </a:t>
            </a:r>
            <a:r>
              <a:rPr lang="cs-CZ" sz="1800" b="1" i="1" dirty="0">
                <a:effectLst/>
                <a:latin typeface="Constantia" panose="02030602050306030303" pitchFamily="18" charset="0"/>
              </a:rPr>
              <a:t>R 1/2025</a:t>
            </a:r>
            <a:r>
              <a:rPr lang="cs-CZ" sz="1800" i="1" dirty="0">
                <a:effectLst/>
                <a:latin typeface="Constantia" panose="02030602050306030303" pitchFamily="18" charset="0"/>
              </a:rPr>
              <a:t>)</a:t>
            </a:r>
            <a:endParaRPr lang="cs-CZ" sz="1800" i="1" dirty="0">
              <a:latin typeface="Constantia" pitchFamily="18" charset="0"/>
            </a:endParaRPr>
          </a:p>
          <a:p>
            <a:pPr algn="just" eaLnBrk="1" hangingPunct="1"/>
            <a:r>
              <a:rPr lang="cs-CZ" sz="1800" i="1" dirty="0">
                <a:latin typeface="Constantia" pitchFamily="18" charset="0"/>
              </a:rPr>
              <a:t>soudem přijaté prohlášení viny dopadá jen na toho obviněného, který jej učinil, nikoli i na další spoluobviněné</a:t>
            </a:r>
          </a:p>
          <a:p>
            <a:pPr algn="just" eaLnBrk="1" hangingPunct="1"/>
            <a:endParaRPr lang="cs-CZ" sz="1600" b="1" i="1" dirty="0">
              <a:solidFill>
                <a:srgbClr val="FF0000"/>
              </a:solidFill>
              <a:latin typeface="Constantia" pitchFamily="18" charset="0"/>
            </a:endParaRPr>
          </a:p>
          <a:p>
            <a:pPr algn="just" eaLnBrk="1" hangingPunct="1"/>
            <a:endParaRPr lang="cs-CZ" sz="1600" b="1" i="1" dirty="0">
              <a:latin typeface="Constantia" pitchFamily="18" charset="0"/>
            </a:endParaRPr>
          </a:p>
          <a:p>
            <a:pPr algn="just" eaLnBrk="1" hangingPunct="1"/>
            <a:endParaRPr lang="cs-CZ" sz="2000" b="1" dirty="0">
              <a:solidFill>
                <a:srgbClr val="C00000"/>
              </a:solidFill>
              <a:latin typeface="Constantia" pitchFamily="18" charset="0"/>
            </a:endParaRPr>
          </a:p>
          <a:p>
            <a:pPr algn="just" eaLnBrk="1" hangingPunct="1"/>
            <a:endParaRPr lang="cs-CZ" sz="2000" i="1" dirty="0">
              <a:solidFill>
                <a:srgbClr val="FF0000"/>
              </a:solidFill>
              <a:latin typeface="Constantia" pitchFamily="18" charset="0"/>
            </a:endParaRPr>
          </a:p>
          <a:p>
            <a:pPr algn="just" eaLnBrk="1" hangingPunct="1"/>
            <a:endParaRPr lang="cs-CZ" dirty="0"/>
          </a:p>
          <a:p>
            <a:pPr eaLnBrk="1" hangingPunct="1"/>
            <a:endParaRPr lang="cs-CZ" dirty="0"/>
          </a:p>
        </p:txBody>
      </p:sp>
      <p:sp>
        <p:nvSpPr>
          <p:cNvPr id="4" name="Zástupný symbol pro číslo snímku 3"/>
          <p:cNvSpPr>
            <a:spLocks noGrp="1"/>
          </p:cNvSpPr>
          <p:nvPr>
            <p:ph type="sldNum" sz="quarter" idx="12"/>
          </p:nvPr>
        </p:nvSpPr>
        <p:spPr/>
        <p:txBody>
          <a:bodyPr/>
          <a:lstStyle/>
          <a:p>
            <a:pPr>
              <a:defRPr/>
            </a:pPr>
            <a:fld id="{465AABB1-ACDD-4E28-99B4-BDA19FF396AC}" type="slidenum">
              <a:rPr lang="cs-CZ"/>
              <a:pPr>
                <a:defRPr/>
              </a:pPr>
              <a:t>30</a:t>
            </a:fld>
            <a:endParaRPr lang="cs-CZ" dirty="0"/>
          </a:p>
        </p:txBody>
      </p:sp>
    </p:spTree>
    <p:extLst>
      <p:ext uri="{BB962C8B-B14F-4D97-AF65-F5344CB8AC3E}">
        <p14:creationId xmlns:p14="http://schemas.microsoft.com/office/powerpoint/2010/main" val="667814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Nadpis 1"/>
          <p:cNvSpPr>
            <a:spLocks noGrp="1"/>
          </p:cNvSpPr>
          <p:nvPr>
            <p:ph type="title"/>
          </p:nvPr>
        </p:nvSpPr>
        <p:spPr>
          <a:xfrm>
            <a:off x="457200" y="136525"/>
            <a:ext cx="8229600" cy="484163"/>
          </a:xfrm>
        </p:spPr>
        <p:txBody>
          <a:bodyPr/>
          <a:lstStyle/>
          <a:p>
            <a:pPr eaLnBrk="1" hangingPunct="1"/>
            <a:r>
              <a:rPr lang="cs-CZ" sz="3200" b="1" dirty="0">
                <a:latin typeface="Constantia" pitchFamily="18" charset="0"/>
              </a:rPr>
              <a:t>Průběh hlavního líčení</a:t>
            </a:r>
            <a:endParaRPr lang="cs-CZ" sz="3200" b="1" dirty="0"/>
          </a:p>
        </p:txBody>
      </p:sp>
      <p:sp>
        <p:nvSpPr>
          <p:cNvPr id="27650" name="Zástupný symbol pro obsah 2"/>
          <p:cNvSpPr>
            <a:spLocks noGrp="1"/>
          </p:cNvSpPr>
          <p:nvPr>
            <p:ph idx="1"/>
          </p:nvPr>
        </p:nvSpPr>
        <p:spPr>
          <a:xfrm>
            <a:off x="251520" y="764704"/>
            <a:ext cx="8568952" cy="5956771"/>
          </a:xfrm>
        </p:spPr>
        <p:txBody>
          <a:bodyPr/>
          <a:lstStyle/>
          <a:p>
            <a:pPr algn="just" eaLnBrk="1" hangingPunct="1"/>
            <a:r>
              <a:rPr lang="cs-CZ" sz="2000" b="1" i="1" u="sng" dirty="0">
                <a:solidFill>
                  <a:srgbClr val="0070C0"/>
                </a:solidFill>
                <a:latin typeface="Constantia" pitchFamily="18" charset="0"/>
              </a:rPr>
              <a:t>od 01.10.2020</a:t>
            </a:r>
            <a:r>
              <a:rPr lang="cs-CZ" sz="2000" b="1" i="1" dirty="0">
                <a:solidFill>
                  <a:srgbClr val="FF0000"/>
                </a:solidFill>
                <a:latin typeface="Constantia" pitchFamily="18" charset="0"/>
              </a:rPr>
              <a:t> </a:t>
            </a:r>
            <a:r>
              <a:rPr lang="cs-CZ" sz="2000" b="1" dirty="0">
                <a:solidFill>
                  <a:srgbClr val="FF0000"/>
                </a:solidFill>
                <a:latin typeface="Constantia" pitchFamily="18" charset="0"/>
              </a:rPr>
              <a:t>možnost soudu rozhodnout o upuštění od dokazování těch skutečností, které SZ a obžalovaný označili za nesporné</a:t>
            </a:r>
            <a:r>
              <a:rPr lang="cs-CZ" sz="2000" dirty="0">
                <a:solidFill>
                  <a:srgbClr val="FF0000"/>
                </a:solidFill>
                <a:latin typeface="Constantia" pitchFamily="18" charset="0"/>
              </a:rPr>
              <a:t>, </a:t>
            </a:r>
            <a:r>
              <a:rPr lang="cs-CZ" sz="2000" i="1" dirty="0">
                <a:latin typeface="Constantia" pitchFamily="18" charset="0"/>
              </a:rPr>
              <a:t>není-li důvod o těchto prohlášeních pochybovat (ačkoli nedošlo ke sjednání dohody o vině a trestu ani prohlášení viny obžalovaným) – viz § 206d TŘ</a:t>
            </a:r>
          </a:p>
          <a:p>
            <a:pPr algn="just" eaLnBrk="1" hangingPunct="1"/>
            <a:endParaRPr lang="cs-CZ" sz="2000" i="1" dirty="0">
              <a:latin typeface="Constantia" pitchFamily="18" charset="0"/>
            </a:endParaRPr>
          </a:p>
          <a:p>
            <a:pPr algn="just" eaLnBrk="1" hangingPunct="1"/>
            <a:r>
              <a:rPr lang="cs-CZ" sz="2000" dirty="0">
                <a:highlight>
                  <a:srgbClr val="00FFFF"/>
                </a:highlight>
                <a:latin typeface="Constantia" pitchFamily="18" charset="0"/>
              </a:rPr>
              <a:t>+ </a:t>
            </a:r>
            <a:r>
              <a:rPr lang="cs-CZ" sz="2000" b="1" u="sng" dirty="0">
                <a:highlight>
                  <a:srgbClr val="00FFFF"/>
                </a:highlight>
                <a:latin typeface="Constantia" pitchFamily="18" charset="0"/>
              </a:rPr>
              <a:t>od 01.01.2027</a:t>
            </a:r>
            <a:r>
              <a:rPr lang="cs-CZ" sz="2000" dirty="0">
                <a:highlight>
                  <a:srgbClr val="00FFFF"/>
                </a:highlight>
                <a:latin typeface="Constantia" pitchFamily="18" charset="0"/>
              </a:rPr>
              <a:t> může soud rozhodnout o </a:t>
            </a:r>
            <a:r>
              <a:rPr lang="cs-CZ" sz="2000" b="1" dirty="0">
                <a:solidFill>
                  <a:srgbClr val="FF0000"/>
                </a:solidFill>
                <a:highlight>
                  <a:srgbClr val="00FFFF"/>
                </a:highlight>
                <a:latin typeface="Constantia" pitchFamily="18" charset="0"/>
              </a:rPr>
              <a:t>upuštění od dokazování těch skutečností, které odůvodňují rozhodnutí o provedení nebo neprovedení záznamu v evidenci skutečností důležitých pro práci s dětmi</a:t>
            </a:r>
            <a:r>
              <a:rPr lang="cs-CZ" sz="2000" dirty="0">
                <a:highlight>
                  <a:srgbClr val="00FFFF"/>
                </a:highlight>
                <a:latin typeface="Constantia" pitchFamily="18" charset="0"/>
              </a:rPr>
              <a:t> </a:t>
            </a:r>
            <a:r>
              <a:rPr lang="cs-CZ" sz="2000" i="1" dirty="0">
                <a:highlight>
                  <a:srgbClr val="00FFFF"/>
                </a:highlight>
                <a:latin typeface="Constantia" pitchFamily="18" charset="0"/>
              </a:rPr>
              <a:t>(tj. v tzv. dětském certifikátu) = jen pokud obžalovaný prohlásí, že souhlasí s návrhem SZ a nemá-li soud o jeho prohlášení pochybnosti </a:t>
            </a:r>
            <a:r>
              <a:rPr lang="cs-CZ" sz="2000" b="1" dirty="0">
                <a:highlight>
                  <a:srgbClr val="00FFFF"/>
                </a:highlight>
                <a:latin typeface="Constantia" pitchFamily="18" charset="0"/>
              </a:rPr>
              <a:t>= ZMĚNA § 206d TŘ ÚČINNÁ </a:t>
            </a:r>
            <a:r>
              <a:rPr lang="cs-CZ" sz="2000" b="1" u="sng" dirty="0">
                <a:highlight>
                  <a:srgbClr val="00FFFF"/>
                </a:highlight>
                <a:latin typeface="Constantia" pitchFamily="18" charset="0"/>
              </a:rPr>
              <a:t>AŽ OD 01.01.2027</a:t>
            </a:r>
            <a:r>
              <a:rPr lang="cs-CZ" sz="2000" b="1" dirty="0">
                <a:highlight>
                  <a:srgbClr val="00FFFF"/>
                </a:highlight>
                <a:latin typeface="Constantia" pitchFamily="18" charset="0"/>
              </a:rPr>
              <a:t> </a:t>
            </a:r>
            <a:r>
              <a:rPr lang="cs-CZ" sz="2000" i="1" dirty="0">
                <a:highlight>
                  <a:srgbClr val="00FFFF"/>
                </a:highlight>
                <a:latin typeface="Constantia" pitchFamily="18" charset="0"/>
              </a:rPr>
              <a:t>(viz novela TŘ provedená zákonem č. 270/2025 Sb.)</a:t>
            </a:r>
          </a:p>
          <a:p>
            <a:pPr algn="just" eaLnBrk="1" hangingPunct="1"/>
            <a:endParaRPr lang="cs-CZ" sz="2000" i="1" dirty="0">
              <a:highlight>
                <a:srgbClr val="00FFFF"/>
              </a:highlight>
              <a:latin typeface="Constantia" pitchFamily="18" charset="0"/>
            </a:endParaRPr>
          </a:p>
          <a:p>
            <a:pPr algn="just" eaLnBrk="1" hangingPunct="1"/>
            <a:r>
              <a:rPr lang="cs-CZ" sz="2000" u="sng" dirty="0">
                <a:highlight>
                  <a:srgbClr val="00FFFF"/>
                </a:highlight>
                <a:latin typeface="Constantia" pitchFamily="18" charset="0"/>
              </a:rPr>
              <a:t>sjednat dohodu o vině a trestu</a:t>
            </a:r>
            <a:r>
              <a:rPr lang="cs-CZ" sz="2000" dirty="0">
                <a:highlight>
                  <a:srgbClr val="00FFFF"/>
                </a:highlight>
                <a:latin typeface="Constantia" pitchFamily="18" charset="0"/>
              </a:rPr>
              <a:t> </a:t>
            </a:r>
            <a:r>
              <a:rPr lang="cs-CZ" sz="2000" i="1" dirty="0">
                <a:highlight>
                  <a:srgbClr val="00FFFF"/>
                </a:highlight>
                <a:latin typeface="Constantia" pitchFamily="18" charset="0"/>
              </a:rPr>
              <a:t>(podle § 206b TŘ), </a:t>
            </a:r>
            <a:r>
              <a:rPr lang="cs-CZ" sz="2000" u="sng" dirty="0">
                <a:highlight>
                  <a:srgbClr val="00FFFF"/>
                </a:highlight>
                <a:latin typeface="Constantia" pitchFamily="18" charset="0"/>
              </a:rPr>
              <a:t>prohlásit vinu</a:t>
            </a:r>
            <a:r>
              <a:rPr lang="cs-CZ" sz="2000" dirty="0">
                <a:highlight>
                  <a:srgbClr val="00FFFF"/>
                </a:highlight>
                <a:latin typeface="Constantia" pitchFamily="18" charset="0"/>
              </a:rPr>
              <a:t> </a:t>
            </a:r>
            <a:r>
              <a:rPr lang="cs-CZ" sz="2000" i="1" dirty="0">
                <a:highlight>
                  <a:srgbClr val="00FFFF"/>
                </a:highlight>
                <a:latin typeface="Constantia" pitchFamily="18" charset="0"/>
              </a:rPr>
              <a:t>(podle § 206c TŘ) </a:t>
            </a:r>
            <a:r>
              <a:rPr lang="cs-CZ" sz="2000" dirty="0">
                <a:highlight>
                  <a:srgbClr val="00FFFF"/>
                </a:highlight>
                <a:latin typeface="Constantia" pitchFamily="18" charset="0"/>
              </a:rPr>
              <a:t>nebo </a:t>
            </a:r>
            <a:r>
              <a:rPr lang="cs-CZ" sz="2000" u="sng" dirty="0">
                <a:highlight>
                  <a:srgbClr val="00FFFF"/>
                </a:highlight>
                <a:latin typeface="Constantia" pitchFamily="18" charset="0"/>
              </a:rPr>
              <a:t>označit některé skutečnosti za nesporné</a:t>
            </a:r>
            <a:r>
              <a:rPr lang="cs-CZ" sz="2000" dirty="0">
                <a:highlight>
                  <a:srgbClr val="00FFFF"/>
                </a:highlight>
                <a:latin typeface="Constantia" pitchFamily="18" charset="0"/>
              </a:rPr>
              <a:t> </a:t>
            </a:r>
            <a:r>
              <a:rPr lang="cs-CZ" sz="2000" i="1" dirty="0">
                <a:highlight>
                  <a:srgbClr val="00FFFF"/>
                </a:highlight>
                <a:latin typeface="Constantia" pitchFamily="18" charset="0"/>
              </a:rPr>
              <a:t>(podle § 206a TŘ)  </a:t>
            </a:r>
            <a:r>
              <a:rPr lang="cs-CZ" sz="2000" u="sng" dirty="0">
                <a:highlight>
                  <a:srgbClr val="00FFFF"/>
                </a:highlight>
                <a:latin typeface="Constantia" pitchFamily="18" charset="0"/>
              </a:rPr>
              <a:t>lze </a:t>
            </a:r>
            <a:r>
              <a:rPr lang="cs-CZ" sz="2000" b="1" u="sng" dirty="0">
                <a:solidFill>
                  <a:srgbClr val="FF0000"/>
                </a:solidFill>
                <a:highlight>
                  <a:srgbClr val="00FFFF"/>
                </a:highlight>
                <a:latin typeface="Constantia" pitchFamily="18" charset="0"/>
              </a:rPr>
              <a:t>jen do zahájení dokazování</a:t>
            </a:r>
            <a:r>
              <a:rPr lang="cs-CZ" sz="2000" b="1" i="1" dirty="0">
                <a:solidFill>
                  <a:srgbClr val="FF0000"/>
                </a:solidFill>
                <a:highlight>
                  <a:srgbClr val="00FFFF"/>
                </a:highlight>
                <a:latin typeface="Constantia" pitchFamily="18" charset="0"/>
              </a:rPr>
              <a:t> </a:t>
            </a:r>
            <a:r>
              <a:rPr lang="cs-CZ" sz="2000" i="1" dirty="0">
                <a:highlight>
                  <a:srgbClr val="00FFFF"/>
                </a:highlight>
                <a:latin typeface="Constantia" pitchFamily="18" charset="0"/>
              </a:rPr>
              <a:t>(v řízení před soudem) = </a:t>
            </a:r>
            <a:r>
              <a:rPr lang="cs-CZ" sz="2000" b="1" dirty="0">
                <a:highlight>
                  <a:srgbClr val="00FFFF"/>
                </a:highlight>
                <a:latin typeface="Constantia" pitchFamily="18" charset="0"/>
              </a:rPr>
              <a:t>ZMĚNA § 206e TŘ ÚČINNÁ </a:t>
            </a:r>
            <a:r>
              <a:rPr lang="cs-CZ" sz="2000" b="1" u="sng" dirty="0">
                <a:highlight>
                  <a:srgbClr val="00FFFF"/>
                </a:highlight>
                <a:latin typeface="Constantia" pitchFamily="18" charset="0"/>
              </a:rPr>
              <a:t>OD 01.01.2026</a:t>
            </a:r>
            <a:r>
              <a:rPr lang="cs-CZ" sz="2000" b="1" dirty="0">
                <a:highlight>
                  <a:srgbClr val="00FFFF"/>
                </a:highlight>
                <a:latin typeface="Constantia" pitchFamily="18" charset="0"/>
              </a:rPr>
              <a:t> </a:t>
            </a:r>
            <a:r>
              <a:rPr lang="cs-CZ" sz="2000" i="1" dirty="0">
                <a:highlight>
                  <a:srgbClr val="00FFFF"/>
                </a:highlight>
                <a:latin typeface="Constantia" pitchFamily="18" charset="0"/>
              </a:rPr>
              <a:t>(viz novela TŘ provedená zákonem č. 270/2025 Sb.) </a:t>
            </a:r>
          </a:p>
          <a:p>
            <a:pPr algn="just" eaLnBrk="1" hangingPunct="1"/>
            <a:endParaRPr lang="cs-CZ" sz="1600" b="1" i="1" dirty="0">
              <a:latin typeface="Constantia" pitchFamily="18" charset="0"/>
            </a:endParaRPr>
          </a:p>
          <a:p>
            <a:pPr algn="just" eaLnBrk="1" hangingPunct="1"/>
            <a:endParaRPr lang="cs-CZ" sz="2000" b="1" dirty="0">
              <a:solidFill>
                <a:srgbClr val="C00000"/>
              </a:solidFill>
              <a:latin typeface="Constantia" pitchFamily="18" charset="0"/>
            </a:endParaRPr>
          </a:p>
          <a:p>
            <a:pPr algn="just" eaLnBrk="1" hangingPunct="1"/>
            <a:endParaRPr lang="cs-CZ" sz="2000" i="1" dirty="0">
              <a:solidFill>
                <a:srgbClr val="FF0000"/>
              </a:solidFill>
              <a:latin typeface="Constantia" pitchFamily="18" charset="0"/>
            </a:endParaRPr>
          </a:p>
          <a:p>
            <a:pPr algn="just" eaLnBrk="1" hangingPunct="1"/>
            <a:endParaRPr lang="cs-CZ" dirty="0"/>
          </a:p>
          <a:p>
            <a:pPr eaLnBrk="1" hangingPunct="1"/>
            <a:endParaRPr lang="cs-CZ" dirty="0"/>
          </a:p>
        </p:txBody>
      </p:sp>
      <p:sp>
        <p:nvSpPr>
          <p:cNvPr id="4" name="Zástupný symbol pro číslo snímku 3"/>
          <p:cNvSpPr>
            <a:spLocks noGrp="1"/>
          </p:cNvSpPr>
          <p:nvPr>
            <p:ph type="sldNum" sz="quarter" idx="12"/>
          </p:nvPr>
        </p:nvSpPr>
        <p:spPr/>
        <p:txBody>
          <a:bodyPr/>
          <a:lstStyle/>
          <a:p>
            <a:pPr>
              <a:defRPr/>
            </a:pPr>
            <a:fld id="{465AABB1-ACDD-4E28-99B4-BDA19FF396AC}" type="slidenum">
              <a:rPr lang="cs-CZ"/>
              <a:pPr>
                <a:defRPr/>
              </a:pPr>
              <a:t>31</a:t>
            </a:fld>
            <a:endParaRPr lang="cs-CZ" dirty="0"/>
          </a:p>
        </p:txBody>
      </p:sp>
    </p:spTree>
    <p:extLst>
      <p:ext uri="{BB962C8B-B14F-4D97-AF65-F5344CB8AC3E}">
        <p14:creationId xmlns:p14="http://schemas.microsoft.com/office/powerpoint/2010/main" val="3985059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Nadpis 1"/>
          <p:cNvSpPr>
            <a:spLocks noGrp="1"/>
          </p:cNvSpPr>
          <p:nvPr>
            <p:ph type="title"/>
          </p:nvPr>
        </p:nvSpPr>
        <p:spPr>
          <a:xfrm>
            <a:off x="457200" y="274638"/>
            <a:ext cx="8229600" cy="633412"/>
          </a:xfrm>
        </p:spPr>
        <p:txBody>
          <a:bodyPr/>
          <a:lstStyle/>
          <a:p>
            <a:pPr eaLnBrk="1" hangingPunct="1"/>
            <a:r>
              <a:rPr lang="cs-CZ" sz="3200" b="1" dirty="0">
                <a:latin typeface="Constantia" pitchFamily="18" charset="0"/>
              </a:rPr>
              <a:t>Průběh hlavního líčení</a:t>
            </a:r>
            <a:endParaRPr lang="cs-CZ" sz="3200" b="1" dirty="0"/>
          </a:p>
        </p:txBody>
      </p:sp>
      <p:sp>
        <p:nvSpPr>
          <p:cNvPr id="27650" name="Zástupný symbol pro obsah 2"/>
          <p:cNvSpPr>
            <a:spLocks noGrp="1"/>
          </p:cNvSpPr>
          <p:nvPr>
            <p:ph idx="1"/>
          </p:nvPr>
        </p:nvSpPr>
        <p:spPr>
          <a:xfrm>
            <a:off x="251520" y="1340768"/>
            <a:ext cx="8784976" cy="5380707"/>
          </a:xfrm>
        </p:spPr>
        <p:txBody>
          <a:bodyPr/>
          <a:lstStyle/>
          <a:p>
            <a:pPr algn="just" eaLnBrk="1" hangingPunct="1"/>
            <a:r>
              <a:rPr lang="cs-CZ" sz="2000" b="1" dirty="0">
                <a:solidFill>
                  <a:srgbClr val="C00000"/>
                </a:solidFill>
                <a:latin typeface="Constantia" pitchFamily="18" charset="0"/>
              </a:rPr>
              <a:t>dokazování </a:t>
            </a:r>
            <a:r>
              <a:rPr lang="cs-CZ" sz="2000" dirty="0">
                <a:latin typeface="Constantia" pitchFamily="18" charset="0"/>
              </a:rPr>
              <a:t>(§ 207 až § 215 TŘ), zamítnutí návrhu na doplnění dokazování (§ 216 odst. 1 TŘ); doplnění dokazování (§ 218 TŘ) – </a:t>
            </a:r>
            <a:r>
              <a:rPr lang="cs-CZ" sz="2000" b="1" i="1" u="sng" dirty="0">
                <a:solidFill>
                  <a:srgbClr val="0070C0"/>
                </a:solidFill>
                <a:latin typeface="Constantia" pitchFamily="18" charset="0"/>
              </a:rPr>
              <a:t>od 01.10.2020</a:t>
            </a:r>
            <a:r>
              <a:rPr lang="cs-CZ" sz="2000" b="1" i="1" dirty="0">
                <a:solidFill>
                  <a:srgbClr val="0070C0"/>
                </a:solidFill>
                <a:latin typeface="Constantia" pitchFamily="18" charset="0"/>
              </a:rPr>
              <a:t> </a:t>
            </a:r>
            <a:r>
              <a:rPr lang="cs-CZ" sz="2000" i="1" dirty="0">
                <a:solidFill>
                  <a:srgbClr val="FF0000"/>
                </a:solidFill>
                <a:latin typeface="Constantia" pitchFamily="18" charset="0"/>
              </a:rPr>
              <a:t>je-li mezi obžalovaným a SZ uzavřena dohoda o vině a trestu, kterou soud neschválí, v HL se k této dohodě, včetně prohlášení viny obžalovaným (jež bylo učiněno pro účely jejího sjednání) nepřihlíží – pokud obžalovaný nepožádá, aby takové prohlášení bylo posouzeno jako prohlášení viny podle § 206c TŘ </a:t>
            </a:r>
          </a:p>
          <a:p>
            <a:pPr algn="just" eaLnBrk="1" hangingPunct="1"/>
            <a:endParaRPr lang="cs-CZ" sz="2000" i="1" dirty="0">
              <a:solidFill>
                <a:srgbClr val="FF0000"/>
              </a:solidFill>
              <a:latin typeface="Constantia" pitchFamily="18" charset="0"/>
            </a:endParaRPr>
          </a:p>
          <a:p>
            <a:pPr algn="just" eaLnBrk="1" hangingPunct="1"/>
            <a:r>
              <a:rPr lang="cs-CZ" sz="2000" dirty="0">
                <a:latin typeface="Constantia" pitchFamily="18" charset="0"/>
              </a:rPr>
              <a:t>jestliže obviněný v rámci návrhu stran na doplnění dokazování </a:t>
            </a:r>
            <a:r>
              <a:rPr lang="cs-CZ" sz="2000" b="1" u="sng" dirty="0">
                <a:latin typeface="Constantia" pitchFamily="18" charset="0"/>
              </a:rPr>
              <a:t>dá soudu toliko na zvážení</a:t>
            </a:r>
            <a:r>
              <a:rPr lang="cs-CZ" sz="2000" dirty="0">
                <a:latin typeface="Constantia" pitchFamily="18" charset="0"/>
              </a:rPr>
              <a:t>, zda případně provede další důkaz (např. znalecký posudek, výslech svědka apod.), pak takové vyjádření, kdy další postup ponechává výlučně na úvaze soudu, nelze považovat za relevantní návrh na doplnění dokazování, o kterém by bylo zapotřebí rozhodnout - pokud soud takový postup nezvolí, </a:t>
            </a:r>
            <a:r>
              <a:rPr lang="cs-CZ" sz="2000" b="1" u="sng" dirty="0">
                <a:solidFill>
                  <a:srgbClr val="FF0000"/>
                </a:solidFill>
                <a:latin typeface="Constantia" pitchFamily="18" charset="0"/>
              </a:rPr>
              <a:t>nejde o případ tzv. opomenutého důkazu</a:t>
            </a:r>
            <a:r>
              <a:rPr lang="cs-CZ" sz="2000" b="1" dirty="0">
                <a:latin typeface="Constantia" pitchFamily="18" charset="0"/>
              </a:rPr>
              <a:t> </a:t>
            </a:r>
            <a:r>
              <a:rPr lang="cs-CZ" sz="2000" i="1" dirty="0">
                <a:latin typeface="Constantia" pitchFamily="18" charset="0"/>
              </a:rPr>
              <a:t>(</a:t>
            </a:r>
            <a:r>
              <a:rPr lang="cs-CZ" sz="2000" b="1" i="1" dirty="0">
                <a:latin typeface="Constantia" pitchFamily="18" charset="0"/>
              </a:rPr>
              <a:t>R 31/2015</a:t>
            </a:r>
            <a:r>
              <a:rPr lang="cs-CZ" sz="2000" i="1" dirty="0">
                <a:latin typeface="Constantia" pitchFamily="18" charset="0"/>
              </a:rPr>
              <a:t>)</a:t>
            </a:r>
            <a:endParaRPr lang="cs-CZ" sz="2000" b="1" i="1" dirty="0">
              <a:solidFill>
                <a:srgbClr val="C00000"/>
              </a:solidFill>
              <a:latin typeface="Constantia" pitchFamily="18" charset="0"/>
            </a:endParaRPr>
          </a:p>
          <a:p>
            <a:pPr algn="just" eaLnBrk="1" hangingPunct="1"/>
            <a:endParaRPr lang="cs-CZ" dirty="0"/>
          </a:p>
          <a:p>
            <a:pPr eaLnBrk="1" hangingPunct="1"/>
            <a:endParaRPr lang="cs-CZ" dirty="0"/>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5AABB1-ACDD-4E28-99B4-BDA19FF396AC}" type="slidenum">
              <a:rPr kumimoji="0" lang="cs-CZ"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09912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Nadpis 1"/>
          <p:cNvSpPr>
            <a:spLocks noGrp="1"/>
          </p:cNvSpPr>
          <p:nvPr>
            <p:ph type="title"/>
          </p:nvPr>
        </p:nvSpPr>
        <p:spPr>
          <a:xfrm>
            <a:off x="457200" y="274638"/>
            <a:ext cx="8229600" cy="633412"/>
          </a:xfrm>
        </p:spPr>
        <p:txBody>
          <a:bodyPr/>
          <a:lstStyle/>
          <a:p>
            <a:pPr eaLnBrk="1" hangingPunct="1"/>
            <a:r>
              <a:rPr lang="cs-CZ" sz="3200" b="1" dirty="0">
                <a:latin typeface="Constantia" pitchFamily="18" charset="0"/>
              </a:rPr>
              <a:t>Průběh hlavního líčení</a:t>
            </a:r>
            <a:endParaRPr lang="cs-CZ" sz="3200" b="1" dirty="0"/>
          </a:p>
        </p:txBody>
      </p:sp>
      <p:sp>
        <p:nvSpPr>
          <p:cNvPr id="27650" name="Zástupný symbol pro obsah 2"/>
          <p:cNvSpPr>
            <a:spLocks noGrp="1"/>
          </p:cNvSpPr>
          <p:nvPr>
            <p:ph idx="1"/>
          </p:nvPr>
        </p:nvSpPr>
        <p:spPr>
          <a:xfrm>
            <a:off x="251520" y="1052736"/>
            <a:ext cx="8784976" cy="5668739"/>
          </a:xfrm>
        </p:spPr>
        <p:txBody>
          <a:bodyPr/>
          <a:lstStyle/>
          <a:p>
            <a:pPr algn="just" eaLnBrk="1" hangingPunct="1"/>
            <a:r>
              <a:rPr lang="cs-CZ" sz="2000" b="1" dirty="0">
                <a:solidFill>
                  <a:srgbClr val="C00000"/>
                </a:solidFill>
                <a:latin typeface="Constantia" pitchFamily="18" charset="0"/>
              </a:rPr>
              <a:t>Závěrečné řeči </a:t>
            </a:r>
            <a:r>
              <a:rPr lang="cs-CZ" sz="2000" dirty="0">
                <a:latin typeface="Constantia" pitchFamily="18" charset="0"/>
              </a:rPr>
              <a:t>(§ 216 TŘ) a </a:t>
            </a:r>
            <a:r>
              <a:rPr lang="cs-CZ" sz="2000" b="1" dirty="0">
                <a:solidFill>
                  <a:srgbClr val="C00000"/>
                </a:solidFill>
                <a:latin typeface="Constantia" pitchFamily="18" charset="0"/>
              </a:rPr>
              <a:t>prohlášení poškozeného </a:t>
            </a:r>
            <a:r>
              <a:rPr lang="cs-CZ" sz="2000" dirty="0">
                <a:latin typeface="Constantia" pitchFamily="18" charset="0"/>
              </a:rPr>
              <a:t>o dopadu spáchaného trestného činu na jeho dosavadní život (§ 212a TŘ)</a:t>
            </a:r>
          </a:p>
          <a:p>
            <a:pPr algn="just" eaLnBrk="1" hangingPunct="1"/>
            <a:endParaRPr lang="cs-CZ" sz="2000" b="1" dirty="0">
              <a:solidFill>
                <a:srgbClr val="C00000"/>
              </a:solidFill>
              <a:latin typeface="Constantia" pitchFamily="18" charset="0"/>
            </a:endParaRPr>
          </a:p>
          <a:p>
            <a:pPr algn="just" eaLnBrk="1" hangingPunct="1"/>
            <a:r>
              <a:rPr lang="cs-CZ" sz="2000" b="1" dirty="0">
                <a:solidFill>
                  <a:srgbClr val="C00000"/>
                </a:solidFill>
                <a:latin typeface="Constantia" pitchFamily="18" charset="0"/>
              </a:rPr>
              <a:t>Poslední slovo obžalovaného </a:t>
            </a:r>
            <a:r>
              <a:rPr lang="cs-CZ" sz="2000" dirty="0">
                <a:latin typeface="Constantia" pitchFamily="18" charset="0"/>
              </a:rPr>
              <a:t>(§ 217 TŘ)</a:t>
            </a:r>
          </a:p>
          <a:p>
            <a:pPr algn="just" eaLnBrk="1" hangingPunct="1"/>
            <a:endParaRPr lang="cs-CZ" sz="2000" dirty="0">
              <a:latin typeface="Constantia" pitchFamily="18" charset="0"/>
            </a:endParaRPr>
          </a:p>
          <a:p>
            <a:pPr algn="just" eaLnBrk="1" hangingPunct="1"/>
            <a:r>
              <a:rPr lang="cs-CZ" sz="2000" b="1" dirty="0">
                <a:solidFill>
                  <a:srgbClr val="C00000"/>
                </a:solidFill>
                <a:latin typeface="Constantia" pitchFamily="18" charset="0"/>
              </a:rPr>
              <a:t>Odročení hlavního líčení </a:t>
            </a:r>
            <a:r>
              <a:rPr lang="cs-CZ" sz="2000" dirty="0">
                <a:latin typeface="Constantia" pitchFamily="18" charset="0"/>
              </a:rPr>
              <a:t>(§ 219 TŘ)</a:t>
            </a:r>
          </a:p>
          <a:p>
            <a:pPr algn="just" eaLnBrk="1" hangingPunct="1"/>
            <a:endParaRPr lang="cs-CZ" sz="2000" dirty="0">
              <a:latin typeface="Constantia" pitchFamily="18" charset="0"/>
            </a:endParaRPr>
          </a:p>
          <a:p>
            <a:pPr algn="just" eaLnBrk="1" hangingPunct="1"/>
            <a:r>
              <a:rPr lang="cs-CZ" sz="2000" b="1" dirty="0">
                <a:solidFill>
                  <a:srgbClr val="C00000"/>
                </a:solidFill>
                <a:latin typeface="Constantia" pitchFamily="18" charset="0"/>
              </a:rPr>
              <a:t>Meritorní rozhodnutí soudu v hlavním líčení </a:t>
            </a:r>
            <a:r>
              <a:rPr lang="cs-CZ" sz="2000" dirty="0">
                <a:latin typeface="Constantia" pitchFamily="18" charset="0"/>
              </a:rPr>
              <a:t>(§ 220 až 230 TŘ)</a:t>
            </a:r>
          </a:p>
          <a:p>
            <a:pPr algn="just" eaLnBrk="1" hangingPunct="1"/>
            <a:endParaRPr lang="cs-CZ" dirty="0"/>
          </a:p>
          <a:p>
            <a:pPr eaLnBrk="1" hangingPunct="1"/>
            <a:endParaRPr lang="cs-CZ" dirty="0"/>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5AABB1-ACDD-4E28-99B4-BDA19FF396AC}" type="slidenum">
              <a:rPr kumimoji="0" lang="cs-CZ"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28736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Nadpis 1"/>
          <p:cNvSpPr>
            <a:spLocks noGrp="1"/>
          </p:cNvSpPr>
          <p:nvPr>
            <p:ph type="title"/>
          </p:nvPr>
        </p:nvSpPr>
        <p:spPr>
          <a:xfrm>
            <a:off x="457200" y="116633"/>
            <a:ext cx="8229600" cy="576063"/>
          </a:xfrm>
        </p:spPr>
        <p:txBody>
          <a:bodyPr/>
          <a:lstStyle/>
          <a:p>
            <a:pPr eaLnBrk="1" hangingPunct="1"/>
            <a:r>
              <a:rPr lang="cs-CZ" sz="3200" b="1" dirty="0">
                <a:latin typeface="Constantia" pitchFamily="18" charset="0"/>
              </a:rPr>
              <a:t>Průběh hlavního líčení</a:t>
            </a:r>
            <a:endParaRPr lang="cs-CZ" sz="3200" dirty="0"/>
          </a:p>
        </p:txBody>
      </p:sp>
      <p:sp>
        <p:nvSpPr>
          <p:cNvPr id="3" name="Zástupný symbol pro obsah 2"/>
          <p:cNvSpPr>
            <a:spLocks noGrp="1"/>
          </p:cNvSpPr>
          <p:nvPr>
            <p:ph idx="1"/>
          </p:nvPr>
        </p:nvSpPr>
        <p:spPr>
          <a:xfrm>
            <a:off x="107504" y="548681"/>
            <a:ext cx="8928992" cy="6120408"/>
          </a:xfrm>
        </p:spPr>
        <p:txBody>
          <a:bodyPr>
            <a:normAutofit fontScale="92500" lnSpcReduction="20000"/>
          </a:bodyPr>
          <a:lstStyle/>
          <a:p>
            <a:pPr algn="just" eaLnBrk="1" hangingPunct="1">
              <a:lnSpc>
                <a:spcPct val="110000"/>
              </a:lnSpc>
              <a:defRPr/>
            </a:pPr>
            <a:r>
              <a:rPr lang="cs-CZ" sz="1800" b="1" u="sng" dirty="0">
                <a:solidFill>
                  <a:srgbClr val="C00000"/>
                </a:solidFill>
                <a:latin typeface="Constantia" pitchFamily="18" charset="0"/>
              </a:rPr>
              <a:t>Rozhodnutí soudu v hlavním líče</a:t>
            </a:r>
            <a:r>
              <a:rPr lang="cs-CZ" sz="1800" b="1" dirty="0">
                <a:solidFill>
                  <a:srgbClr val="C00000"/>
                </a:solidFill>
                <a:latin typeface="Constantia" pitchFamily="18" charset="0"/>
              </a:rPr>
              <a:t>ní</a:t>
            </a:r>
            <a:r>
              <a:rPr lang="cs-CZ" sz="1800" b="1" dirty="0">
                <a:latin typeface="Constantia" pitchFamily="18" charset="0"/>
              </a:rPr>
              <a:t>:</a:t>
            </a:r>
          </a:p>
          <a:p>
            <a:pPr algn="just" eaLnBrk="1" hangingPunct="1">
              <a:lnSpc>
                <a:spcPct val="110000"/>
              </a:lnSpc>
              <a:buFont typeface="Arial" charset="0"/>
              <a:buNone/>
              <a:defRPr/>
            </a:pPr>
            <a:r>
              <a:rPr lang="cs-CZ" sz="1800" dirty="0">
                <a:latin typeface="Constantia" pitchFamily="18" charset="0"/>
              </a:rPr>
              <a:t>      uplatnění </a:t>
            </a:r>
            <a:r>
              <a:rPr lang="cs-CZ" sz="1800" b="1" dirty="0">
                <a:latin typeface="Constantia" pitchFamily="18" charset="0"/>
              </a:rPr>
              <a:t>zásady bezprostřednosti </a:t>
            </a:r>
            <a:r>
              <a:rPr lang="cs-CZ" sz="1800" dirty="0">
                <a:latin typeface="Constantia" pitchFamily="18" charset="0"/>
              </a:rPr>
              <a:t>(viz § 2 odst. 12 TŘ) </a:t>
            </a:r>
            <a:r>
              <a:rPr lang="cs-CZ" sz="1800" b="1" dirty="0">
                <a:latin typeface="Constantia" pitchFamily="18" charset="0"/>
              </a:rPr>
              <a:t>a zásady obžalovací </a:t>
            </a:r>
            <a:r>
              <a:rPr lang="cs-CZ" sz="1800" dirty="0">
                <a:latin typeface="Constantia" pitchFamily="18" charset="0"/>
              </a:rPr>
              <a:t>(trestní stíhání před soudy je možné jen na základě obžaloby nebo návrhu na potrestání; viz § 2 odst. 8 TŘ); </a:t>
            </a:r>
            <a:r>
              <a:rPr lang="cs-CZ" sz="1800" b="1" dirty="0">
                <a:latin typeface="Constantia" pitchFamily="18" charset="0"/>
              </a:rPr>
              <a:t>zásada zachování totožnosti skutku </a:t>
            </a:r>
            <a:r>
              <a:rPr lang="cs-CZ" sz="1800" i="1" dirty="0">
                <a:latin typeface="Constantia" pitchFamily="18" charset="0"/>
              </a:rPr>
              <a:t>(skutek </a:t>
            </a:r>
            <a:r>
              <a:rPr lang="cs-CZ" sz="1800" b="1" i="1" dirty="0">
                <a:latin typeface="Constantia" pitchFamily="18" charset="0"/>
              </a:rPr>
              <a:t>XXX</a:t>
            </a:r>
            <a:r>
              <a:rPr lang="cs-CZ" sz="1800" i="1" dirty="0">
                <a:latin typeface="Constantia" pitchFamily="18" charset="0"/>
              </a:rPr>
              <a:t> popis skutku </a:t>
            </a:r>
            <a:r>
              <a:rPr lang="cs-CZ" sz="1800" b="1" i="1" dirty="0">
                <a:latin typeface="Constantia" pitchFamily="18" charset="0"/>
              </a:rPr>
              <a:t>XXX</a:t>
            </a:r>
            <a:r>
              <a:rPr lang="cs-CZ" sz="1800" i="1" dirty="0">
                <a:latin typeface="Constantia" pitchFamily="18" charset="0"/>
              </a:rPr>
              <a:t> právní posouzení skutku)</a:t>
            </a:r>
            <a:r>
              <a:rPr lang="cs-CZ" sz="1800" dirty="0">
                <a:latin typeface="Constantia" pitchFamily="18" charset="0"/>
              </a:rPr>
              <a:t> – viz § 220 TŘ</a:t>
            </a:r>
            <a:endParaRPr lang="cs-CZ" sz="1800" b="1" dirty="0">
              <a:latin typeface="Constantia" pitchFamily="18" charset="0"/>
            </a:endParaRPr>
          </a:p>
          <a:p>
            <a:pPr algn="just" eaLnBrk="1" hangingPunct="1">
              <a:lnSpc>
                <a:spcPct val="110000"/>
              </a:lnSpc>
              <a:buFont typeface="Arial" charset="0"/>
              <a:buNone/>
              <a:defRPr/>
            </a:pPr>
            <a:endParaRPr lang="cs-CZ" sz="1800" dirty="0">
              <a:latin typeface="Constantia" pitchFamily="18" charset="0"/>
            </a:endParaRPr>
          </a:p>
          <a:p>
            <a:pPr algn="just" eaLnBrk="1" hangingPunct="1">
              <a:lnSpc>
                <a:spcPct val="110000"/>
              </a:lnSpc>
              <a:buFont typeface="Arial" charset="0"/>
              <a:buNone/>
              <a:defRPr/>
            </a:pPr>
            <a:r>
              <a:rPr lang="cs-CZ" sz="1800" dirty="0">
                <a:latin typeface="Constantia" pitchFamily="18" charset="0"/>
              </a:rPr>
              <a:t>       </a:t>
            </a:r>
            <a:r>
              <a:rPr lang="cs-CZ" sz="1800" b="1" dirty="0">
                <a:latin typeface="Constantia" pitchFamily="18" charset="0"/>
              </a:rPr>
              <a:t>Druhy soudních rozhodnutí :</a:t>
            </a:r>
          </a:p>
          <a:p>
            <a:pPr algn="just" eaLnBrk="1" hangingPunct="1">
              <a:lnSpc>
                <a:spcPct val="110000"/>
              </a:lnSpc>
              <a:buFont typeface="Arial" charset="0"/>
              <a:buNone/>
              <a:defRPr/>
            </a:pPr>
            <a:r>
              <a:rPr lang="cs-CZ" sz="1800" dirty="0">
                <a:latin typeface="Constantia" pitchFamily="18" charset="0"/>
              </a:rPr>
              <a:t>         1. usnesení o vrácení věci státnímu zástupci k došetření </a:t>
            </a:r>
            <a:r>
              <a:rPr lang="cs-CZ" sz="1800" i="1" dirty="0">
                <a:latin typeface="Constantia" pitchFamily="18" charset="0"/>
              </a:rPr>
              <a:t>(§ 221 TŘ)</a:t>
            </a:r>
          </a:p>
          <a:p>
            <a:pPr algn="just" eaLnBrk="1" hangingPunct="1">
              <a:lnSpc>
                <a:spcPct val="110000"/>
              </a:lnSpc>
              <a:buFont typeface="Arial" charset="0"/>
              <a:buNone/>
              <a:defRPr/>
            </a:pPr>
            <a:r>
              <a:rPr lang="cs-CZ" sz="1800" dirty="0">
                <a:latin typeface="Constantia" pitchFamily="18" charset="0"/>
              </a:rPr>
              <a:t>         2. usnesení o postoupení věci jinému soudu nebo jinému orgánu </a:t>
            </a:r>
            <a:r>
              <a:rPr lang="cs-CZ" sz="1800" i="1" dirty="0">
                <a:latin typeface="Constantia" pitchFamily="18" charset="0"/>
              </a:rPr>
              <a:t>(§ 222 TŘ)</a:t>
            </a:r>
          </a:p>
          <a:p>
            <a:pPr algn="just" eaLnBrk="1" hangingPunct="1">
              <a:lnSpc>
                <a:spcPct val="110000"/>
              </a:lnSpc>
              <a:buFont typeface="Arial" charset="0"/>
              <a:buNone/>
              <a:defRPr/>
            </a:pPr>
            <a:r>
              <a:rPr lang="cs-CZ" sz="1800" dirty="0">
                <a:latin typeface="Constantia" pitchFamily="18" charset="0"/>
              </a:rPr>
              <a:t>         2. usnesení o zastavení trestního stíhání </a:t>
            </a:r>
            <a:r>
              <a:rPr lang="cs-CZ" sz="1800" i="1" dirty="0">
                <a:latin typeface="Constantia" pitchFamily="18" charset="0"/>
              </a:rPr>
              <a:t>(§ 223 TŘ)</a:t>
            </a:r>
          </a:p>
          <a:p>
            <a:pPr algn="just" eaLnBrk="1" hangingPunct="1">
              <a:lnSpc>
                <a:spcPct val="110000"/>
              </a:lnSpc>
              <a:buFont typeface="Arial" charset="0"/>
              <a:buNone/>
              <a:defRPr/>
            </a:pPr>
            <a:r>
              <a:rPr lang="cs-CZ" sz="1800" dirty="0">
                <a:latin typeface="Constantia" pitchFamily="18" charset="0"/>
              </a:rPr>
              <a:t>         3. usnesení o přerušení trestního stíhání </a:t>
            </a:r>
            <a:r>
              <a:rPr lang="cs-CZ" sz="1800" i="1" dirty="0">
                <a:latin typeface="Constantia" pitchFamily="18" charset="0"/>
              </a:rPr>
              <a:t>(§ 224 TŘ)</a:t>
            </a:r>
          </a:p>
          <a:p>
            <a:pPr algn="just" eaLnBrk="1" hangingPunct="1">
              <a:lnSpc>
                <a:spcPct val="110000"/>
              </a:lnSpc>
              <a:buFont typeface="Arial" charset="0"/>
              <a:buNone/>
              <a:defRPr/>
            </a:pPr>
            <a:r>
              <a:rPr lang="cs-CZ" sz="1800" dirty="0">
                <a:latin typeface="Constantia" pitchFamily="18" charset="0"/>
              </a:rPr>
              <a:t>         4. usnesení o podmíněném zastavení trestního stíhání </a:t>
            </a:r>
            <a:r>
              <a:rPr lang="cs-CZ" sz="1800" i="1" dirty="0">
                <a:latin typeface="Constantia" pitchFamily="18" charset="0"/>
              </a:rPr>
              <a:t>(§ 223a TŘ za  podmínek § 307 a </a:t>
            </a:r>
            <a:r>
              <a:rPr lang="cs-CZ" sz="1800" i="1" dirty="0" err="1">
                <a:latin typeface="Constantia" pitchFamily="18" charset="0"/>
              </a:rPr>
              <a:t>násled</a:t>
            </a:r>
            <a:r>
              <a:rPr lang="cs-CZ" sz="1800" i="1" dirty="0">
                <a:latin typeface="Constantia" pitchFamily="18" charset="0"/>
              </a:rPr>
              <a:t>. TŘ)</a:t>
            </a:r>
          </a:p>
          <a:p>
            <a:pPr algn="just" eaLnBrk="1" hangingPunct="1">
              <a:lnSpc>
                <a:spcPct val="110000"/>
              </a:lnSpc>
              <a:buFont typeface="Arial" charset="0"/>
              <a:buNone/>
              <a:defRPr/>
            </a:pPr>
            <a:r>
              <a:rPr lang="cs-CZ" sz="1800" dirty="0">
                <a:latin typeface="Constantia" pitchFamily="18" charset="0"/>
              </a:rPr>
              <a:t>         5.  usnesení o schválení narovnání </a:t>
            </a:r>
            <a:r>
              <a:rPr lang="cs-CZ" sz="1800" i="1" dirty="0">
                <a:latin typeface="Constantia" pitchFamily="18" charset="0"/>
              </a:rPr>
              <a:t>(§ 223a TŘ za podmínek § 309 a </a:t>
            </a:r>
            <a:r>
              <a:rPr lang="cs-CZ" sz="1800" i="1" dirty="0" err="1">
                <a:latin typeface="Constantia" pitchFamily="18" charset="0"/>
              </a:rPr>
              <a:t>násled</a:t>
            </a:r>
            <a:r>
              <a:rPr lang="cs-CZ" sz="1800" i="1" dirty="0">
                <a:latin typeface="Constantia" pitchFamily="18" charset="0"/>
              </a:rPr>
              <a:t>. TŘ)</a:t>
            </a:r>
          </a:p>
          <a:p>
            <a:pPr algn="just" eaLnBrk="1" hangingPunct="1">
              <a:lnSpc>
                <a:spcPct val="110000"/>
              </a:lnSpc>
              <a:buFont typeface="Arial" charset="0"/>
              <a:buNone/>
              <a:defRPr/>
            </a:pPr>
            <a:r>
              <a:rPr lang="cs-CZ" sz="1800" dirty="0">
                <a:latin typeface="Constantia" pitchFamily="18" charset="0"/>
              </a:rPr>
              <a:t>         6. rozsudek, jímž soud stanoví, zda se obžalovaný uznává vinným nebo zda se obžaloby   zprošťuje </a:t>
            </a:r>
            <a:r>
              <a:rPr lang="cs-CZ" sz="1800" i="1" dirty="0">
                <a:latin typeface="Constantia" pitchFamily="18" charset="0"/>
              </a:rPr>
              <a:t>(§ 225 a § 226 TŘ </a:t>
            </a:r>
            <a:r>
              <a:rPr lang="cs-CZ" sz="1800" b="1" i="1" dirty="0">
                <a:latin typeface="Constantia" pitchFamily="18" charset="0"/>
              </a:rPr>
              <a:t>XXX</a:t>
            </a:r>
            <a:r>
              <a:rPr lang="cs-CZ" sz="1800" i="1" dirty="0">
                <a:latin typeface="Constantia" pitchFamily="18" charset="0"/>
              </a:rPr>
              <a:t> odchylná úprava než v § 172 odst. 1 TŘ); </a:t>
            </a:r>
          </a:p>
          <a:p>
            <a:pPr algn="just" eaLnBrk="1" hangingPunct="1">
              <a:lnSpc>
                <a:spcPct val="110000"/>
              </a:lnSpc>
              <a:buFont typeface="Arial" charset="0"/>
              <a:buNone/>
              <a:defRPr/>
            </a:pPr>
            <a:r>
              <a:rPr lang="cs-CZ" sz="1800" dirty="0">
                <a:latin typeface="Constantia" pitchFamily="18" charset="0"/>
              </a:rPr>
              <a:t>      </a:t>
            </a:r>
          </a:p>
          <a:p>
            <a:pPr algn="just" eaLnBrk="1" hangingPunct="1">
              <a:lnSpc>
                <a:spcPct val="110000"/>
              </a:lnSpc>
              <a:defRPr/>
            </a:pPr>
            <a:r>
              <a:rPr lang="cs-CZ" sz="1800" dirty="0">
                <a:latin typeface="Constantia" pitchFamily="18" charset="0"/>
              </a:rPr>
              <a:t>zvláštní postup při pokračování v trestním stíhání po udělení milosti, amnestii, promlčení či nesouhlasu poškozeného </a:t>
            </a:r>
            <a:r>
              <a:rPr lang="cs-CZ" sz="1800" i="1" dirty="0">
                <a:latin typeface="Constantia" pitchFamily="18" charset="0"/>
              </a:rPr>
              <a:t>(§ 227 TŘ) </a:t>
            </a:r>
          </a:p>
          <a:p>
            <a:pPr algn="just" eaLnBrk="1" hangingPunct="1">
              <a:lnSpc>
                <a:spcPct val="110000"/>
              </a:lnSpc>
              <a:defRPr/>
            </a:pPr>
            <a:endParaRPr lang="cs-CZ" sz="1800" i="1" dirty="0">
              <a:latin typeface="Constantia" pitchFamily="18" charset="0"/>
            </a:endParaRPr>
          </a:p>
          <a:p>
            <a:pPr algn="just" eaLnBrk="1" hangingPunct="1">
              <a:lnSpc>
                <a:spcPct val="110000"/>
              </a:lnSpc>
              <a:buFont typeface="Arial" charset="0"/>
              <a:buNone/>
              <a:defRPr/>
            </a:pPr>
            <a:r>
              <a:rPr lang="cs-CZ" sz="1800" dirty="0">
                <a:latin typeface="Constantia" pitchFamily="18" charset="0"/>
              </a:rPr>
              <a:t>      + rozhodování o náhradě škody </a:t>
            </a:r>
            <a:r>
              <a:rPr lang="cs-CZ" sz="1800" i="1" dirty="0">
                <a:latin typeface="Constantia" pitchFamily="18" charset="0"/>
              </a:rPr>
              <a:t>(§ 228 a § 229 TŘ)</a:t>
            </a:r>
          </a:p>
          <a:p>
            <a:pPr algn="just" eaLnBrk="1" hangingPunct="1">
              <a:lnSpc>
                <a:spcPct val="110000"/>
              </a:lnSpc>
              <a:buFont typeface="Arial" charset="0"/>
              <a:buNone/>
              <a:defRPr/>
            </a:pPr>
            <a:r>
              <a:rPr lang="cs-CZ" sz="1800" dirty="0">
                <a:latin typeface="Constantia" pitchFamily="18" charset="0"/>
              </a:rPr>
              <a:t>      + rozhodování o ochranném opatření </a:t>
            </a:r>
            <a:r>
              <a:rPr lang="cs-CZ" sz="1800" i="1" dirty="0">
                <a:latin typeface="Constantia" pitchFamily="18" charset="0"/>
              </a:rPr>
              <a:t>(§ 230 TŘ) </a:t>
            </a:r>
            <a:endParaRPr lang="cs-CZ" sz="1800" dirty="0"/>
          </a:p>
        </p:txBody>
      </p:sp>
      <p:sp>
        <p:nvSpPr>
          <p:cNvPr id="4" name="Zástupný symbol pro číslo snímku 3"/>
          <p:cNvSpPr>
            <a:spLocks noGrp="1"/>
          </p:cNvSpPr>
          <p:nvPr>
            <p:ph type="sldNum" sz="quarter" idx="12"/>
          </p:nvPr>
        </p:nvSpPr>
        <p:spPr/>
        <p:txBody>
          <a:bodyPr/>
          <a:lstStyle/>
          <a:p>
            <a:pPr>
              <a:defRPr/>
            </a:pPr>
            <a:fld id="{A2DCBEBA-0A6D-48AA-B5A4-50CBCA92E019}" type="slidenum">
              <a:rPr lang="cs-CZ"/>
              <a:pPr>
                <a:defRPr/>
              </a:pPr>
              <a:t>34</a:t>
            </a:fld>
            <a:endParaRPr lang="cs-CZ"/>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Nadpis 1"/>
          <p:cNvSpPr>
            <a:spLocks noGrp="1"/>
          </p:cNvSpPr>
          <p:nvPr>
            <p:ph type="title"/>
          </p:nvPr>
        </p:nvSpPr>
        <p:spPr>
          <a:xfrm>
            <a:off x="457200" y="136526"/>
            <a:ext cx="8229600" cy="706089"/>
          </a:xfrm>
        </p:spPr>
        <p:txBody>
          <a:bodyPr/>
          <a:lstStyle/>
          <a:p>
            <a:pPr eaLnBrk="1" hangingPunct="1"/>
            <a:r>
              <a:rPr lang="cs-CZ" sz="3200" b="1" dirty="0">
                <a:latin typeface="Constantia" pitchFamily="18" charset="0"/>
              </a:rPr>
              <a:t>Průběh hlavního líčení</a:t>
            </a:r>
            <a:endParaRPr lang="cs-CZ" sz="3200" dirty="0"/>
          </a:p>
        </p:txBody>
      </p:sp>
      <p:sp>
        <p:nvSpPr>
          <p:cNvPr id="29698" name="Zástupný symbol pro obsah 2"/>
          <p:cNvSpPr>
            <a:spLocks noGrp="1"/>
          </p:cNvSpPr>
          <p:nvPr>
            <p:ph idx="1"/>
          </p:nvPr>
        </p:nvSpPr>
        <p:spPr>
          <a:xfrm>
            <a:off x="251520" y="620688"/>
            <a:ext cx="8640960" cy="6100786"/>
          </a:xfrm>
        </p:spPr>
        <p:txBody>
          <a:bodyPr/>
          <a:lstStyle/>
          <a:p>
            <a:pPr marL="609600" indent="-609600" algn="just" eaLnBrk="1" hangingPunct="1"/>
            <a:r>
              <a:rPr lang="cs-CZ" sz="1900" b="1" u="sng" dirty="0">
                <a:solidFill>
                  <a:srgbClr val="C00000"/>
                </a:solidFill>
                <a:latin typeface="Constantia" pitchFamily="18" charset="0"/>
              </a:rPr>
              <a:t>Rozhodnutí soudu mimo hlavní líčení</a:t>
            </a:r>
            <a:r>
              <a:rPr lang="cs-CZ" sz="1900" dirty="0">
                <a:latin typeface="Constantia" pitchFamily="18" charset="0"/>
              </a:rPr>
              <a:t> (§ 231 TŘ): </a:t>
            </a:r>
          </a:p>
          <a:p>
            <a:pPr marL="609600" indent="-609600" algn="just" eaLnBrk="1" hangingPunct="1"/>
            <a:endParaRPr lang="cs-CZ" sz="1900" dirty="0">
              <a:latin typeface="Constantia" pitchFamily="18" charset="0"/>
            </a:endParaRPr>
          </a:p>
          <a:p>
            <a:pPr marL="609600" indent="-609600" algn="just" eaLnBrk="1" hangingPunct="1">
              <a:buFont typeface="Arial" charset="0"/>
              <a:buNone/>
            </a:pPr>
            <a:r>
              <a:rPr lang="cs-CZ" sz="1900" dirty="0">
                <a:latin typeface="Constantia" pitchFamily="18" charset="0"/>
              </a:rPr>
              <a:t>         - v neveřejném zasedání </a:t>
            </a:r>
          </a:p>
          <a:p>
            <a:pPr marL="609600" indent="-609600" algn="just" eaLnBrk="1" hangingPunct="1">
              <a:buFont typeface="Arial" charset="0"/>
              <a:buNone/>
            </a:pPr>
            <a:r>
              <a:rPr lang="cs-CZ" sz="1900" dirty="0">
                <a:latin typeface="Constantia" pitchFamily="18" charset="0"/>
              </a:rPr>
              <a:t>         - formou usnesení</a:t>
            </a:r>
          </a:p>
          <a:p>
            <a:pPr marL="609600" indent="-609600" algn="just" eaLnBrk="1" hangingPunct="1">
              <a:buFont typeface="Arial" charset="0"/>
              <a:buNone/>
            </a:pPr>
            <a:endParaRPr lang="cs-CZ" sz="1900" dirty="0">
              <a:latin typeface="Constantia" pitchFamily="18" charset="0"/>
            </a:endParaRPr>
          </a:p>
          <a:p>
            <a:pPr marL="609600" indent="-609600" algn="just" eaLnBrk="1" hangingPunct="1">
              <a:buFont typeface="Arial" charset="0"/>
              <a:buNone/>
            </a:pPr>
            <a:r>
              <a:rPr lang="cs-CZ" sz="1900" dirty="0">
                <a:latin typeface="Constantia" pitchFamily="18" charset="0"/>
              </a:rPr>
              <a:t>         </a:t>
            </a:r>
            <a:r>
              <a:rPr lang="cs-CZ" sz="1900" b="1" dirty="0">
                <a:latin typeface="Constantia" pitchFamily="18" charset="0"/>
              </a:rPr>
              <a:t>druhy soudních rozhodnutí:</a:t>
            </a:r>
          </a:p>
          <a:p>
            <a:pPr marL="609600" indent="-609600" algn="just" eaLnBrk="1" hangingPunct="1">
              <a:buFont typeface="Arial" charset="0"/>
              <a:buNone/>
            </a:pPr>
            <a:endParaRPr lang="cs-CZ" sz="1900" b="1" dirty="0">
              <a:latin typeface="Constantia" pitchFamily="18" charset="0"/>
            </a:endParaRPr>
          </a:p>
          <a:p>
            <a:pPr marL="609600" indent="-609600" algn="just" eaLnBrk="1" hangingPunct="1">
              <a:buFont typeface="Arial" charset="0"/>
              <a:buNone/>
            </a:pPr>
            <a:r>
              <a:rPr lang="cs-CZ" sz="1900" dirty="0">
                <a:latin typeface="Constantia" pitchFamily="18" charset="0"/>
              </a:rPr>
              <a:t>         1. o zastavení trestního stíhání </a:t>
            </a:r>
            <a:r>
              <a:rPr lang="cs-CZ" sz="1900" i="1" dirty="0">
                <a:latin typeface="Constantia" pitchFamily="18" charset="0"/>
              </a:rPr>
              <a:t>(za podmínek § 223  odst. 1, 2 TŘ </a:t>
            </a:r>
            <a:r>
              <a:rPr lang="cs-CZ" sz="1900" b="1" i="1" dirty="0">
                <a:latin typeface="Constantia" pitchFamily="18" charset="0"/>
              </a:rPr>
              <a:t>XXX</a:t>
            </a:r>
            <a:r>
              <a:rPr lang="cs-CZ" sz="1900" i="1" dirty="0">
                <a:latin typeface="Constantia" pitchFamily="18" charset="0"/>
              </a:rPr>
              <a:t> </a:t>
            </a:r>
            <a:r>
              <a:rPr lang="cs-CZ" sz="1900" i="1" dirty="0">
                <a:highlight>
                  <a:srgbClr val="00FFFF"/>
                </a:highlight>
                <a:latin typeface="Constantia" pitchFamily="18" charset="0"/>
              </a:rPr>
              <a:t>nikoli z důvodu uvedeného v § 172 odst. 2 písm. d) TŘ = viz nový důvod pro fakultativní zastavení TS zavedený až novelou TŘ účinnou </a:t>
            </a:r>
            <a:r>
              <a:rPr lang="cs-CZ" sz="1900" b="1" i="1" dirty="0">
                <a:solidFill>
                  <a:srgbClr val="FF0000"/>
                </a:solidFill>
                <a:highlight>
                  <a:srgbClr val="00FFFF"/>
                </a:highlight>
                <a:latin typeface="Constantia" pitchFamily="18" charset="0"/>
              </a:rPr>
              <a:t>od 01.01.2026</a:t>
            </a:r>
            <a:r>
              <a:rPr lang="cs-CZ" sz="1900" i="1" dirty="0">
                <a:highlight>
                  <a:srgbClr val="00FFFF"/>
                </a:highlight>
                <a:latin typeface="Constantia" pitchFamily="18" charset="0"/>
              </a:rPr>
              <a:t>)</a:t>
            </a:r>
            <a:endParaRPr lang="cs-CZ" sz="1900" dirty="0">
              <a:highlight>
                <a:srgbClr val="00FFFF"/>
              </a:highlight>
              <a:latin typeface="Constantia" pitchFamily="18" charset="0"/>
            </a:endParaRPr>
          </a:p>
          <a:p>
            <a:pPr marL="609600" indent="-609600" algn="just" eaLnBrk="1" hangingPunct="1">
              <a:buFont typeface="Arial" charset="0"/>
              <a:buNone/>
            </a:pPr>
            <a:r>
              <a:rPr lang="cs-CZ" sz="1900" dirty="0">
                <a:latin typeface="Constantia" pitchFamily="18" charset="0"/>
              </a:rPr>
              <a:t>         2. o přerušení trestního stíhání </a:t>
            </a:r>
            <a:r>
              <a:rPr lang="cs-CZ" sz="1900" i="1" dirty="0">
                <a:latin typeface="Constantia" pitchFamily="18" charset="0"/>
              </a:rPr>
              <a:t>(za podmínek § 224  odst. 1, 2 TŘ)</a:t>
            </a:r>
            <a:endParaRPr lang="cs-CZ" sz="1900" dirty="0">
              <a:latin typeface="Constantia" pitchFamily="18" charset="0"/>
            </a:endParaRPr>
          </a:p>
          <a:p>
            <a:pPr marL="609600" indent="-609600" algn="just" eaLnBrk="1" hangingPunct="1">
              <a:buFont typeface="Arial" charset="0"/>
              <a:buNone/>
            </a:pPr>
            <a:r>
              <a:rPr lang="cs-CZ" sz="1900" dirty="0">
                <a:latin typeface="Constantia" pitchFamily="18" charset="0"/>
              </a:rPr>
              <a:t>         3. o podmíněném zastavení trestního stíhání </a:t>
            </a:r>
            <a:r>
              <a:rPr lang="cs-CZ" sz="1900" i="1" dirty="0">
                <a:latin typeface="Constantia" pitchFamily="18" charset="0"/>
              </a:rPr>
              <a:t>(za podmínek § 223a TŘ ve spojení s § 307 a </a:t>
            </a:r>
            <a:r>
              <a:rPr lang="cs-CZ" sz="1900" i="1" dirty="0" err="1">
                <a:latin typeface="Constantia" pitchFamily="18" charset="0"/>
              </a:rPr>
              <a:t>násled</a:t>
            </a:r>
            <a:r>
              <a:rPr lang="cs-CZ" sz="1900" i="1" dirty="0">
                <a:latin typeface="Constantia" pitchFamily="18" charset="0"/>
              </a:rPr>
              <a:t>. TŘ)</a:t>
            </a:r>
            <a:endParaRPr lang="cs-CZ" sz="1900" dirty="0">
              <a:latin typeface="Constantia" pitchFamily="18" charset="0"/>
            </a:endParaRPr>
          </a:p>
          <a:p>
            <a:pPr marL="609600" indent="-609600" algn="just" eaLnBrk="1" hangingPunct="1">
              <a:buFont typeface="Arial" charset="0"/>
              <a:buNone/>
            </a:pPr>
            <a:r>
              <a:rPr lang="cs-CZ" sz="1900" dirty="0">
                <a:latin typeface="Constantia" pitchFamily="18" charset="0"/>
              </a:rPr>
              <a:t>         4.  o schválení narovnání </a:t>
            </a:r>
            <a:r>
              <a:rPr lang="cs-CZ" sz="1900" i="1" dirty="0">
                <a:latin typeface="Constantia" pitchFamily="18" charset="0"/>
              </a:rPr>
              <a:t>( za podmínek § 223a TŘ ve spojení s § 309 a </a:t>
            </a:r>
            <a:r>
              <a:rPr lang="cs-CZ" sz="1900" i="1" dirty="0" err="1">
                <a:latin typeface="Constantia" pitchFamily="18" charset="0"/>
              </a:rPr>
              <a:t>násled</a:t>
            </a:r>
            <a:r>
              <a:rPr lang="cs-CZ" sz="1900" i="1" dirty="0">
                <a:latin typeface="Constantia" pitchFamily="18" charset="0"/>
              </a:rPr>
              <a:t>. TŘ)</a:t>
            </a:r>
          </a:p>
          <a:p>
            <a:pPr marL="541338" indent="19050" algn="just" eaLnBrk="1" hangingPunct="1">
              <a:buNone/>
            </a:pPr>
            <a:r>
              <a:rPr lang="cs-CZ" sz="1900" b="1" i="1" dirty="0">
                <a:solidFill>
                  <a:srgbClr val="FF0000"/>
                </a:solidFill>
                <a:highlight>
                  <a:srgbClr val="00FFFF"/>
                </a:highlight>
                <a:latin typeface="Constantia" pitchFamily="18" charset="0"/>
              </a:rPr>
              <a:t>POZOR</a:t>
            </a:r>
            <a:r>
              <a:rPr lang="cs-CZ" sz="1900" i="1" dirty="0">
                <a:highlight>
                  <a:srgbClr val="00FFFF"/>
                </a:highlight>
                <a:latin typeface="Constantia" pitchFamily="18" charset="0"/>
              </a:rPr>
              <a:t> na změny TŘ v oblasti tzv. procesních odklonů účinné </a:t>
            </a:r>
            <a:r>
              <a:rPr lang="cs-CZ" sz="1900" b="1" i="1" dirty="0">
                <a:solidFill>
                  <a:srgbClr val="FF0000"/>
                </a:solidFill>
                <a:highlight>
                  <a:srgbClr val="00FFFF"/>
                </a:highlight>
                <a:latin typeface="Constantia" pitchFamily="18" charset="0"/>
              </a:rPr>
              <a:t>od 01.01.2026 </a:t>
            </a:r>
            <a:r>
              <a:rPr lang="cs-CZ" sz="1900" i="1" dirty="0">
                <a:highlight>
                  <a:srgbClr val="00FFFF"/>
                </a:highlight>
                <a:latin typeface="Constantia" pitchFamily="18" charset="0"/>
              </a:rPr>
              <a:t>= provedeny zák. č. 270/2025 Sb.</a:t>
            </a:r>
            <a:endParaRPr lang="cs-CZ" sz="1900" dirty="0">
              <a:highlight>
                <a:srgbClr val="00FFFF"/>
              </a:highlight>
              <a:latin typeface="Constantia" pitchFamily="18" charset="0"/>
            </a:endParaRPr>
          </a:p>
          <a:p>
            <a:pPr marL="609600" indent="-609600" algn="just" eaLnBrk="1" hangingPunct="1">
              <a:buFont typeface="Arial" charset="0"/>
              <a:buNone/>
            </a:pPr>
            <a:endParaRPr lang="cs-CZ" sz="2000" i="1" dirty="0">
              <a:latin typeface="Constantia" pitchFamily="18" charset="0"/>
            </a:endParaRPr>
          </a:p>
          <a:p>
            <a:pPr marL="609600" indent="-609600" algn="just" eaLnBrk="1" hangingPunct="1">
              <a:buFont typeface="Arial" charset="0"/>
              <a:buNone/>
            </a:pPr>
            <a:endParaRPr lang="cs-CZ" sz="2000" dirty="0">
              <a:latin typeface="Constantia" pitchFamily="18" charset="0"/>
            </a:endParaRPr>
          </a:p>
          <a:p>
            <a:pPr marL="609600" indent="-609600" eaLnBrk="1" hangingPunct="1"/>
            <a:endParaRPr lang="cs-CZ" dirty="0"/>
          </a:p>
        </p:txBody>
      </p:sp>
      <p:sp>
        <p:nvSpPr>
          <p:cNvPr id="4" name="Zástupný symbol pro číslo snímku 3"/>
          <p:cNvSpPr>
            <a:spLocks noGrp="1"/>
          </p:cNvSpPr>
          <p:nvPr>
            <p:ph type="sldNum" sz="quarter" idx="12"/>
          </p:nvPr>
        </p:nvSpPr>
        <p:spPr>
          <a:xfrm>
            <a:off x="6553200" y="6669360"/>
            <a:ext cx="2133600" cy="52115"/>
          </a:xfrm>
        </p:spPr>
        <p:txBody>
          <a:bodyPr/>
          <a:lstStyle/>
          <a:p>
            <a:pPr>
              <a:defRPr/>
            </a:pPr>
            <a:fld id="{5D7CF56F-E7C9-4213-9811-33853AED8DB9}" type="slidenum">
              <a:rPr lang="cs-CZ"/>
              <a:pPr>
                <a:defRPr/>
              </a:pPr>
              <a:t>35</a:t>
            </a:fld>
            <a:endParaRPr lang="cs-CZ"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Nadpis 1"/>
          <p:cNvSpPr>
            <a:spLocks noGrp="1"/>
          </p:cNvSpPr>
          <p:nvPr>
            <p:ph type="title"/>
          </p:nvPr>
        </p:nvSpPr>
        <p:spPr>
          <a:xfrm>
            <a:off x="457200" y="188913"/>
            <a:ext cx="8229600" cy="863600"/>
          </a:xfrm>
        </p:spPr>
        <p:txBody>
          <a:bodyPr/>
          <a:lstStyle/>
          <a:p>
            <a:pPr eaLnBrk="1" hangingPunct="1"/>
            <a:r>
              <a:rPr lang="cs-CZ" sz="3200" b="1">
                <a:latin typeface="Constantia" pitchFamily="18" charset="0"/>
              </a:rPr>
              <a:t>Proces dokazování</a:t>
            </a:r>
          </a:p>
        </p:txBody>
      </p:sp>
      <p:sp>
        <p:nvSpPr>
          <p:cNvPr id="30722" name="Zástupný symbol pro obsah 2"/>
          <p:cNvSpPr>
            <a:spLocks noGrp="1"/>
          </p:cNvSpPr>
          <p:nvPr>
            <p:ph idx="1"/>
          </p:nvPr>
        </p:nvSpPr>
        <p:spPr>
          <a:xfrm>
            <a:off x="457200" y="1124744"/>
            <a:ext cx="8229600" cy="5472607"/>
          </a:xfrm>
        </p:spPr>
        <p:txBody>
          <a:bodyPr/>
          <a:lstStyle/>
          <a:p>
            <a:pPr marL="365125" indent="-255588" eaLnBrk="1" hangingPunct="1">
              <a:buFont typeface="Wingdings 3" pitchFamily="18" charset="2"/>
              <a:buChar char=""/>
            </a:pPr>
            <a:r>
              <a:rPr lang="cs-CZ" sz="2000" dirty="0">
                <a:latin typeface="Constantia" pitchFamily="18" charset="0"/>
              </a:rPr>
              <a:t>viz § 89 a </a:t>
            </a:r>
            <a:r>
              <a:rPr lang="cs-CZ" sz="2000" dirty="0" err="1">
                <a:latin typeface="Constantia" pitchFamily="18" charset="0"/>
              </a:rPr>
              <a:t>násled</a:t>
            </a:r>
            <a:r>
              <a:rPr lang="cs-CZ" sz="2000" dirty="0">
                <a:latin typeface="Constantia" pitchFamily="18" charset="0"/>
              </a:rPr>
              <a:t>. TŘ; § 207 až § 215 TŘ</a:t>
            </a:r>
          </a:p>
          <a:p>
            <a:pPr marL="365125" indent="-255588" eaLnBrk="1" hangingPunct="1">
              <a:buFont typeface="Wingdings 3" pitchFamily="18" charset="2"/>
              <a:buChar char=""/>
            </a:pPr>
            <a:endParaRPr lang="cs-CZ" sz="2000" dirty="0">
              <a:latin typeface="Constantia" pitchFamily="18" charset="0"/>
            </a:endParaRPr>
          </a:p>
          <a:p>
            <a:pPr marL="365125" indent="-255588" eaLnBrk="1" hangingPunct="1">
              <a:buFont typeface="Wingdings 3" pitchFamily="18" charset="2"/>
              <a:buChar char=""/>
            </a:pPr>
            <a:r>
              <a:rPr lang="cs-CZ" sz="2000" dirty="0">
                <a:latin typeface="Constantia" pitchFamily="18" charset="0"/>
              </a:rPr>
              <a:t>rozsah dokazování – viz § 89 odst. 1 TŘ</a:t>
            </a:r>
          </a:p>
          <a:p>
            <a:pPr marL="365125" indent="-255588" eaLnBrk="1" hangingPunct="1">
              <a:buFont typeface="Wingdings 3" pitchFamily="18" charset="2"/>
              <a:buChar char=""/>
            </a:pPr>
            <a:endParaRPr lang="cs-CZ" sz="2000" dirty="0">
              <a:latin typeface="Constantia" pitchFamily="18" charset="0"/>
            </a:endParaRPr>
          </a:p>
          <a:p>
            <a:pPr marL="365125" indent="-255588" eaLnBrk="1" hangingPunct="1">
              <a:buFont typeface="Wingdings 3" pitchFamily="18" charset="2"/>
              <a:buChar char=""/>
            </a:pPr>
            <a:r>
              <a:rPr lang="cs-CZ" sz="2000" dirty="0">
                <a:latin typeface="Constantia" pitchFamily="18" charset="0"/>
              </a:rPr>
              <a:t>těžiště dokazování</a:t>
            </a:r>
          </a:p>
          <a:p>
            <a:pPr marL="365125" indent="-255588" eaLnBrk="1" hangingPunct="1">
              <a:buFont typeface="Wingdings 3" pitchFamily="18" charset="2"/>
              <a:buChar char=""/>
            </a:pPr>
            <a:endParaRPr lang="cs-CZ" sz="2000" dirty="0">
              <a:latin typeface="Constantia" pitchFamily="18" charset="0"/>
            </a:endParaRPr>
          </a:p>
          <a:p>
            <a:pPr marL="365125" indent="-255588" eaLnBrk="1" hangingPunct="1">
              <a:buFont typeface="Wingdings 3" pitchFamily="18" charset="2"/>
              <a:buChar char=""/>
            </a:pPr>
            <a:r>
              <a:rPr lang="cs-CZ" sz="2000" dirty="0">
                <a:latin typeface="Constantia" pitchFamily="18" charset="0"/>
              </a:rPr>
              <a:t>důkaz </a:t>
            </a:r>
            <a:r>
              <a:rPr lang="cs-CZ" sz="2000" b="1" dirty="0">
                <a:latin typeface="Constantia" pitchFamily="18" charset="0"/>
              </a:rPr>
              <a:t>XXX</a:t>
            </a:r>
            <a:r>
              <a:rPr lang="cs-CZ" sz="2000" dirty="0">
                <a:latin typeface="Constantia" pitchFamily="18" charset="0"/>
              </a:rPr>
              <a:t> důkazní prostředek</a:t>
            </a:r>
          </a:p>
          <a:p>
            <a:pPr marL="365125" indent="-255588" eaLnBrk="1" hangingPunct="1">
              <a:buFont typeface="Wingdings 3" pitchFamily="18" charset="2"/>
              <a:buChar char=""/>
            </a:pPr>
            <a:endParaRPr lang="cs-CZ" sz="2000" dirty="0">
              <a:latin typeface="Constantia" pitchFamily="18" charset="0"/>
            </a:endParaRPr>
          </a:p>
          <a:p>
            <a:pPr marL="365125" indent="-255588" eaLnBrk="1" hangingPunct="1">
              <a:buFont typeface="Wingdings 3" pitchFamily="18" charset="2"/>
              <a:buChar char=""/>
            </a:pPr>
            <a:r>
              <a:rPr lang="cs-CZ" sz="2000" dirty="0">
                <a:latin typeface="Constantia" pitchFamily="18" charset="0"/>
              </a:rPr>
              <a:t>vyhledávání, zajišťování a provádění důkazů</a:t>
            </a:r>
          </a:p>
          <a:p>
            <a:pPr marL="365125" indent="-255588" eaLnBrk="1" hangingPunct="1">
              <a:buFont typeface="Wingdings 3" pitchFamily="18" charset="2"/>
              <a:buChar char=""/>
            </a:pPr>
            <a:endParaRPr lang="cs-CZ" sz="2000" dirty="0">
              <a:latin typeface="Constantia" pitchFamily="18" charset="0"/>
            </a:endParaRPr>
          </a:p>
          <a:p>
            <a:pPr marL="365125" indent="-255588" eaLnBrk="1" hangingPunct="1">
              <a:buFont typeface="Wingdings 3" pitchFamily="18" charset="2"/>
              <a:buChar char=""/>
            </a:pPr>
            <a:r>
              <a:rPr lang="cs-CZ" sz="2000" dirty="0">
                <a:latin typeface="Constantia" pitchFamily="18" charset="0"/>
              </a:rPr>
              <a:t>zásada bezprostřednosti a volného hodnocení důkazů</a:t>
            </a: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2BD8A2-D280-4E6F-87BA-CF9802C70964}" type="slidenum">
              <a:rPr kumimoji="0" lang="cs-CZ"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89367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Nadpis 1"/>
          <p:cNvSpPr>
            <a:spLocks noGrp="1"/>
          </p:cNvSpPr>
          <p:nvPr>
            <p:ph type="title"/>
          </p:nvPr>
        </p:nvSpPr>
        <p:spPr>
          <a:xfrm>
            <a:off x="457200" y="188913"/>
            <a:ext cx="8229600" cy="863600"/>
          </a:xfrm>
        </p:spPr>
        <p:txBody>
          <a:bodyPr/>
          <a:lstStyle/>
          <a:p>
            <a:pPr eaLnBrk="1" hangingPunct="1"/>
            <a:r>
              <a:rPr lang="cs-CZ" sz="3200" b="1">
                <a:latin typeface="Constantia" pitchFamily="18" charset="0"/>
              </a:rPr>
              <a:t>Proces dokazování</a:t>
            </a:r>
          </a:p>
        </p:txBody>
      </p:sp>
      <p:sp>
        <p:nvSpPr>
          <p:cNvPr id="30722" name="Zástupný symbol pro obsah 2"/>
          <p:cNvSpPr>
            <a:spLocks noGrp="1"/>
          </p:cNvSpPr>
          <p:nvPr>
            <p:ph idx="1"/>
          </p:nvPr>
        </p:nvSpPr>
        <p:spPr>
          <a:xfrm>
            <a:off x="251520" y="836712"/>
            <a:ext cx="8712968" cy="5884763"/>
          </a:xfrm>
        </p:spPr>
        <p:txBody>
          <a:bodyPr/>
          <a:lstStyle/>
          <a:p>
            <a:pPr marL="365125" indent="-255588" algn="just" eaLnBrk="1" hangingPunct="1">
              <a:buFont typeface="Wingdings 3" pitchFamily="18" charset="2"/>
              <a:buChar char=""/>
            </a:pPr>
            <a:r>
              <a:rPr lang="cs-CZ" sz="2000" b="1" dirty="0">
                <a:solidFill>
                  <a:srgbClr val="C00000"/>
                </a:solidFill>
                <a:latin typeface="Constantia" pitchFamily="18" charset="0"/>
              </a:rPr>
              <a:t>součinnost stran při dokazování </a:t>
            </a:r>
            <a:r>
              <a:rPr lang="cs-CZ" sz="2000" dirty="0">
                <a:latin typeface="Constantia" pitchFamily="18" charset="0"/>
              </a:rPr>
              <a:t>(</a:t>
            </a:r>
            <a:r>
              <a:rPr lang="cs-CZ" sz="2000" i="1" dirty="0">
                <a:latin typeface="Constantia" pitchFamily="18" charset="0"/>
              </a:rPr>
              <a:t>kladení dotazů vyslýchaným osobám – u osob mladších 18. let jen prostřednictvím soudce; provedení důkazu, zejména výslechu svědka či znalce obhajobou či obžalobou na jejich žádost – viz § 215 odst. 2 TŘ </a:t>
            </a:r>
            <a:r>
              <a:rPr lang="cs-CZ" sz="2000" b="1" i="1" dirty="0">
                <a:latin typeface="Constantia" pitchFamily="18" charset="0"/>
              </a:rPr>
              <a:t>XXX</a:t>
            </a:r>
            <a:r>
              <a:rPr lang="cs-CZ" sz="2000" i="1" dirty="0">
                <a:latin typeface="Constantia" pitchFamily="18" charset="0"/>
              </a:rPr>
              <a:t> obhájci nelze jednostranně, tj. bez jeho žádosti, uložit provedení důkazu – takový postup (výzva) soudu je možný jen ve vztahu k SZ a důkazům podporujícím obžalobu = § 180 odst. 3 a § 203 TŘ)</a:t>
            </a:r>
          </a:p>
          <a:p>
            <a:pPr marL="365125" indent="-255588" algn="just" eaLnBrk="1" hangingPunct="1">
              <a:buFont typeface="Wingdings 3" pitchFamily="18" charset="2"/>
              <a:buChar char=""/>
            </a:pPr>
            <a:endParaRPr lang="cs-CZ" sz="2000" i="1" dirty="0">
              <a:latin typeface="Constantia" pitchFamily="18" charset="0"/>
            </a:endParaRPr>
          </a:p>
          <a:p>
            <a:pPr marL="365125" indent="-255588" algn="just" eaLnBrk="1" hangingPunct="1">
              <a:buFont typeface="Wingdings 3" pitchFamily="18" charset="2"/>
              <a:buChar char=""/>
            </a:pPr>
            <a:r>
              <a:rPr lang="cs-CZ" sz="2000" b="1" dirty="0">
                <a:solidFill>
                  <a:srgbClr val="C00000"/>
                </a:solidFill>
                <a:latin typeface="Constantia" panose="02030602050306030303" pitchFamily="18" charset="0"/>
                <a:ea typeface="Cambria" panose="02040503050406030204" pitchFamily="18" charset="0"/>
              </a:rPr>
              <a:t>právo obhájce žádat, aby mu bylo umožněno provést důkaz</a:t>
            </a:r>
            <a:r>
              <a:rPr lang="cs-CZ" sz="2000" b="1" dirty="0">
                <a:solidFill>
                  <a:schemeClr val="accent2">
                    <a:lumMod val="75000"/>
                  </a:schemeClr>
                </a:solidFill>
                <a:latin typeface="Constantia" panose="02030602050306030303" pitchFamily="18" charset="0"/>
                <a:ea typeface="Cambria" panose="02040503050406030204" pitchFamily="18" charset="0"/>
              </a:rPr>
              <a:t> </a:t>
            </a:r>
            <a:r>
              <a:rPr lang="cs-CZ" sz="2000" dirty="0">
                <a:latin typeface="Constantia" panose="02030602050306030303" pitchFamily="18" charset="0"/>
                <a:ea typeface="Cambria" panose="02040503050406030204" pitchFamily="18" charset="0"/>
              </a:rPr>
              <a:t>(viz § 215 odst. 2 TŘ) = jen v řízení před soudem (nelze rozšiřovat i na fázi PŘ)</a:t>
            </a:r>
          </a:p>
          <a:p>
            <a:pPr algn="just"/>
            <a:r>
              <a:rPr lang="cs-CZ" sz="2000" dirty="0">
                <a:latin typeface="Constantia" panose="02030602050306030303" pitchFamily="18" charset="0"/>
                <a:ea typeface="Cambria" panose="02040503050406030204" pitchFamily="18" charset="0"/>
              </a:rPr>
              <a:t>výčet je demonstrativní – může se jednat o jakýkoli důkaz </a:t>
            </a:r>
            <a:r>
              <a:rPr lang="cs-CZ" sz="2000" i="1" dirty="0">
                <a:latin typeface="Constantia" panose="02030602050306030303" pitchFamily="18" charset="0"/>
                <a:ea typeface="Cambria" panose="02040503050406030204" pitchFamily="18" charset="0"/>
              </a:rPr>
              <a:t>(nejen o výslech svědka nebo znalce) </a:t>
            </a:r>
            <a:r>
              <a:rPr lang="cs-CZ" sz="2000" b="1" i="1" dirty="0">
                <a:latin typeface="Constantia" panose="02030602050306030303" pitchFamily="18" charset="0"/>
                <a:ea typeface="Cambria" panose="02040503050406030204" pitchFamily="18" charset="0"/>
              </a:rPr>
              <a:t>XXX</a:t>
            </a:r>
            <a:r>
              <a:rPr lang="cs-CZ" sz="2000" i="1" dirty="0">
                <a:latin typeface="Constantia" panose="02030602050306030303" pitchFamily="18" charset="0"/>
                <a:ea typeface="Cambria" panose="02040503050406030204" pitchFamily="18" charset="0"/>
              </a:rPr>
              <a:t> </a:t>
            </a:r>
            <a:r>
              <a:rPr lang="cs-CZ" sz="2000" dirty="0">
                <a:latin typeface="Constantia" panose="02030602050306030303" pitchFamily="18" charset="0"/>
                <a:ea typeface="Cambria" panose="02040503050406030204" pitchFamily="18" charset="0"/>
              </a:rPr>
              <a:t>taxativní výčet situací, kdy soud není povinen návrhu vyhovět</a:t>
            </a:r>
          </a:p>
          <a:p>
            <a:pPr algn="just"/>
            <a:r>
              <a:rPr lang="cs-CZ" sz="2000" dirty="0">
                <a:latin typeface="Constantia" panose="02030602050306030303" pitchFamily="18" charset="0"/>
                <a:ea typeface="Cambria" panose="02040503050406030204" pitchFamily="18" charset="0"/>
              </a:rPr>
              <a:t>postup jen na žádost obžalovaného nebo obhájce</a:t>
            </a:r>
          </a:p>
          <a:p>
            <a:pPr algn="just"/>
            <a:r>
              <a:rPr lang="cs-CZ" sz="2000" dirty="0">
                <a:latin typeface="Constantia" panose="02030602050306030303" pitchFamily="18" charset="0"/>
                <a:ea typeface="Cambria" panose="02040503050406030204" pitchFamily="18" charset="0"/>
              </a:rPr>
              <a:t>nikoli plošné přenesení celého dokazování ze soudu na procesní strany = jen jednotlivě a v odůvodněných případech  </a:t>
            </a:r>
          </a:p>
          <a:p>
            <a:pPr algn="just"/>
            <a:r>
              <a:rPr lang="cs-CZ" sz="2000" dirty="0">
                <a:latin typeface="Constantia" panose="02030602050306030303" pitchFamily="18" charset="0"/>
                <a:ea typeface="Cambria" panose="02040503050406030204" pitchFamily="18" charset="0"/>
              </a:rPr>
              <a:t>zpravidla (ale nejen) se bude jednat o důkazy, které daná procesní strana navrhla nebo sama opatřila a soudu předložila </a:t>
            </a:r>
            <a:endParaRPr lang="cs-CZ" sz="2000" i="1" dirty="0">
              <a:latin typeface="Constantia" panose="02030602050306030303" pitchFamily="18" charset="0"/>
              <a:ea typeface="Cambria" panose="02040503050406030204" pitchFamily="18" charset="0"/>
            </a:endParaRPr>
          </a:p>
          <a:p>
            <a:pPr marL="365125" indent="-255588" algn="just" eaLnBrk="1" hangingPunct="1">
              <a:buFont typeface="Wingdings 3" pitchFamily="18" charset="2"/>
              <a:buChar char=""/>
            </a:pPr>
            <a:endParaRPr lang="cs-CZ" sz="2000" i="1" dirty="0">
              <a:latin typeface="Constantia" pitchFamily="18" charset="0"/>
            </a:endParaRPr>
          </a:p>
          <a:p>
            <a:pPr marL="109537" indent="0" algn="just" eaLnBrk="1" hangingPunct="1">
              <a:buNone/>
            </a:pPr>
            <a:endParaRPr lang="cs-CZ" sz="2000" i="1" dirty="0">
              <a:latin typeface="Constantia" pitchFamily="18" charset="0"/>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2BD8A2-D280-4E6F-87BA-CF9802C70964}" type="slidenum">
              <a:rPr kumimoji="0" lang="cs-CZ"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770882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Nadpis 1"/>
          <p:cNvSpPr>
            <a:spLocks noGrp="1"/>
          </p:cNvSpPr>
          <p:nvPr>
            <p:ph type="title"/>
          </p:nvPr>
        </p:nvSpPr>
        <p:spPr>
          <a:xfrm>
            <a:off x="457200" y="188913"/>
            <a:ext cx="8229600" cy="575791"/>
          </a:xfrm>
        </p:spPr>
        <p:txBody>
          <a:bodyPr/>
          <a:lstStyle/>
          <a:p>
            <a:pPr eaLnBrk="1" hangingPunct="1"/>
            <a:r>
              <a:rPr lang="cs-CZ" sz="3200" b="1" dirty="0">
                <a:latin typeface="Constantia" pitchFamily="18" charset="0"/>
              </a:rPr>
              <a:t>Proces dokazování</a:t>
            </a:r>
          </a:p>
        </p:txBody>
      </p:sp>
      <p:sp>
        <p:nvSpPr>
          <p:cNvPr id="30722" name="Zástupný symbol pro obsah 2"/>
          <p:cNvSpPr>
            <a:spLocks noGrp="1"/>
          </p:cNvSpPr>
          <p:nvPr>
            <p:ph idx="1"/>
          </p:nvPr>
        </p:nvSpPr>
        <p:spPr>
          <a:xfrm>
            <a:off x="251520" y="1124744"/>
            <a:ext cx="8712968" cy="5596731"/>
          </a:xfrm>
        </p:spPr>
        <p:txBody>
          <a:bodyPr/>
          <a:lstStyle/>
          <a:p>
            <a:pPr marL="365125" indent="-255588" algn="just" eaLnBrk="1" hangingPunct="1">
              <a:buFont typeface="Wingdings 3" pitchFamily="18" charset="2"/>
              <a:buChar char=""/>
            </a:pPr>
            <a:r>
              <a:rPr lang="cs-CZ" sz="2000" dirty="0">
                <a:latin typeface="Constantia" pitchFamily="18" charset="0"/>
              </a:rPr>
              <a:t>jestliže obviněný v rámci návrhu stran na doplnění dokazování </a:t>
            </a:r>
            <a:r>
              <a:rPr lang="cs-CZ" sz="2000" b="1" u="sng" dirty="0">
                <a:latin typeface="Constantia" pitchFamily="18" charset="0"/>
              </a:rPr>
              <a:t>dá soudu toliko na zvážení</a:t>
            </a:r>
            <a:r>
              <a:rPr lang="cs-CZ" sz="2000" dirty="0">
                <a:latin typeface="Constantia" pitchFamily="18" charset="0"/>
              </a:rPr>
              <a:t>, zda případně provede další důkaz (např. znalecký posudek, výslech svědka apod.), pak takové vyjádření, kdy další postup ponechává výlučně na úvaze soudu, nelze považovat za relevantní návrh na doplnění dokazování, o kterém by bylo zapotřebí rozhodnout - pokud soud takový postup nezvolí, </a:t>
            </a:r>
            <a:r>
              <a:rPr lang="cs-CZ" sz="2000" b="1" u="sng" dirty="0">
                <a:latin typeface="Constantia" pitchFamily="18" charset="0"/>
              </a:rPr>
              <a:t>nejde o případ tzv. opomenutého důkazu</a:t>
            </a:r>
            <a:r>
              <a:rPr lang="cs-CZ" sz="2000" b="1" dirty="0">
                <a:latin typeface="Constantia" pitchFamily="18" charset="0"/>
              </a:rPr>
              <a:t> </a:t>
            </a:r>
            <a:r>
              <a:rPr lang="cs-CZ" sz="2000" i="1" dirty="0">
                <a:latin typeface="Constantia" pitchFamily="18" charset="0"/>
              </a:rPr>
              <a:t>(</a:t>
            </a:r>
            <a:r>
              <a:rPr lang="cs-CZ" sz="2000" b="1" i="1" dirty="0">
                <a:latin typeface="Constantia" pitchFamily="18" charset="0"/>
              </a:rPr>
              <a:t>R 31/2015</a:t>
            </a:r>
            <a:r>
              <a:rPr lang="cs-CZ" sz="2000" i="1" dirty="0">
                <a:latin typeface="Constantia" pitchFamily="18" charset="0"/>
              </a:rPr>
              <a:t>)</a:t>
            </a:r>
          </a:p>
          <a:p>
            <a:pPr marL="365125" indent="-255588" algn="just" eaLnBrk="1" hangingPunct="1">
              <a:buFont typeface="Wingdings 3" pitchFamily="18" charset="2"/>
              <a:buChar char=""/>
            </a:pPr>
            <a:endParaRPr lang="cs-CZ" sz="2000" i="1" dirty="0">
              <a:latin typeface="Constantia" pitchFamily="18" charset="0"/>
            </a:endParaRPr>
          </a:p>
          <a:p>
            <a:pPr marL="365125" indent="-255588" algn="just" eaLnBrk="1" hangingPunct="1">
              <a:buFont typeface="Wingdings 3" pitchFamily="18" charset="2"/>
              <a:buChar char=""/>
            </a:pPr>
            <a:r>
              <a:rPr lang="cs-CZ" sz="2000" dirty="0">
                <a:latin typeface="Constantia" pitchFamily="18" charset="0"/>
              </a:rPr>
              <a:t>důkazy přímé a nepřímé</a:t>
            </a:r>
          </a:p>
          <a:p>
            <a:pPr marL="365125" indent="-255588" algn="just" eaLnBrk="1" hangingPunct="1">
              <a:buFont typeface="Wingdings 3" pitchFamily="18" charset="2"/>
              <a:buChar char=""/>
            </a:pPr>
            <a:endParaRPr lang="cs-CZ" sz="2000" dirty="0">
              <a:latin typeface="Constantia" pitchFamily="18" charset="0"/>
            </a:endParaRPr>
          </a:p>
          <a:p>
            <a:pPr marL="365125" indent="-255588" algn="just" eaLnBrk="1" hangingPunct="1">
              <a:buFont typeface="Wingdings 3" pitchFamily="18" charset="2"/>
              <a:buChar char=""/>
            </a:pPr>
            <a:r>
              <a:rPr lang="cs-CZ" sz="2000" dirty="0">
                <a:latin typeface="Constantia" pitchFamily="18" charset="0"/>
              </a:rPr>
              <a:t>důkazy usvědčující a vyvinující</a:t>
            </a:r>
          </a:p>
          <a:p>
            <a:pPr marL="365125" indent="-255588" algn="just" eaLnBrk="1" hangingPunct="1">
              <a:buFont typeface="Wingdings 3" pitchFamily="18" charset="2"/>
              <a:buChar char=""/>
            </a:pPr>
            <a:endParaRPr lang="cs-CZ" sz="2000" dirty="0">
              <a:latin typeface="Constantia" pitchFamily="18" charset="0"/>
            </a:endParaRPr>
          </a:p>
          <a:p>
            <a:pPr marL="365125" indent="-255588" algn="just" eaLnBrk="1" hangingPunct="1">
              <a:buFont typeface="Wingdings 3" pitchFamily="18" charset="2"/>
              <a:buChar char=""/>
            </a:pPr>
            <a:endParaRPr lang="cs-CZ" sz="2000" dirty="0">
              <a:latin typeface="Constantia" pitchFamily="18" charset="0"/>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2BD8A2-D280-4E6F-87BA-CF9802C70964}" type="slidenum">
              <a:rPr kumimoji="0" lang="cs-CZ"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508586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Nadpis 1"/>
          <p:cNvSpPr>
            <a:spLocks noGrp="1"/>
          </p:cNvSpPr>
          <p:nvPr>
            <p:ph type="title"/>
          </p:nvPr>
        </p:nvSpPr>
        <p:spPr>
          <a:xfrm>
            <a:off x="457200" y="188913"/>
            <a:ext cx="8229600" cy="575791"/>
          </a:xfrm>
        </p:spPr>
        <p:txBody>
          <a:bodyPr/>
          <a:lstStyle/>
          <a:p>
            <a:pPr eaLnBrk="1" hangingPunct="1"/>
            <a:r>
              <a:rPr lang="cs-CZ" sz="3200" b="1" dirty="0">
                <a:latin typeface="Constantia" pitchFamily="18" charset="0"/>
              </a:rPr>
              <a:t>Proces dokazování</a:t>
            </a:r>
          </a:p>
        </p:txBody>
      </p:sp>
      <p:sp>
        <p:nvSpPr>
          <p:cNvPr id="30722" name="Zástupný symbol pro obsah 2"/>
          <p:cNvSpPr>
            <a:spLocks noGrp="1"/>
          </p:cNvSpPr>
          <p:nvPr>
            <p:ph idx="1"/>
          </p:nvPr>
        </p:nvSpPr>
        <p:spPr>
          <a:xfrm>
            <a:off x="251520" y="908720"/>
            <a:ext cx="8712968" cy="5812755"/>
          </a:xfrm>
        </p:spPr>
        <p:txBody>
          <a:bodyPr/>
          <a:lstStyle/>
          <a:p>
            <a:pPr marL="280987" indent="-171450" algn="just" eaLnBrk="1" hangingPunct="1">
              <a:buFont typeface="Wingdings" panose="05000000000000000000" pitchFamily="2" charset="2"/>
              <a:buChar char="Ø"/>
            </a:pPr>
            <a:r>
              <a:rPr lang="cs-CZ" sz="2000" b="1" dirty="0">
                <a:solidFill>
                  <a:srgbClr val="FF0000"/>
                </a:solidFill>
                <a:latin typeface="Constantia" panose="02030602050306030303" pitchFamily="18" charset="0"/>
              </a:rPr>
              <a:t> nutnost zvážení dodržení práva na spravedlivý proces v kontextu práva obviněného na obhajobu:</a:t>
            </a:r>
          </a:p>
          <a:p>
            <a:pPr marL="280987" indent="-171450" algn="just" eaLnBrk="1" hangingPunct="1">
              <a:buFont typeface="Wingdings" panose="05000000000000000000" pitchFamily="2" charset="2"/>
              <a:buChar char="Ø"/>
            </a:pPr>
            <a:endParaRPr lang="cs-CZ" sz="2000" b="1" dirty="0">
              <a:solidFill>
                <a:srgbClr val="FF0000"/>
              </a:solidFill>
              <a:latin typeface="Constantia" panose="02030602050306030303" pitchFamily="18" charset="0"/>
            </a:endParaRPr>
          </a:p>
          <a:p>
            <a:pPr marL="280987" indent="-171450" algn="just" eaLnBrk="1" hangingPunct="1">
              <a:buFont typeface="Wingdings" panose="05000000000000000000" pitchFamily="2" charset="2"/>
              <a:buChar char="Ø"/>
            </a:pPr>
            <a:r>
              <a:rPr lang="cs-CZ" sz="2000" dirty="0">
                <a:latin typeface="Constantia" panose="02030602050306030303" pitchFamily="18" charset="0"/>
              </a:rPr>
              <a:t> </a:t>
            </a:r>
            <a:r>
              <a:rPr lang="cs-CZ" sz="2000" u="sng" dirty="0">
                <a:latin typeface="Constantia" panose="02030602050306030303" pitchFamily="18" charset="0"/>
              </a:rPr>
              <a:t>pokud byl obviněný v některém stadiu TŘ bez obhájce, ač ho podle zákona měl mít</a:t>
            </a:r>
            <a:r>
              <a:rPr lang="cs-CZ" sz="2000" dirty="0">
                <a:latin typeface="Constantia" panose="02030602050306030303" pitchFamily="18" charset="0"/>
              </a:rPr>
              <a:t>,  může být dán dovolací důvod podle § 265b odst. 1 písm. c) TŘ – </a:t>
            </a:r>
            <a:r>
              <a:rPr lang="cs-CZ" sz="2000" b="1" dirty="0">
                <a:latin typeface="Constantia" panose="02030602050306030303" pitchFamily="18" charset="0"/>
              </a:rPr>
              <a:t>AVŠAK JEN TEHDY</a:t>
            </a:r>
            <a:r>
              <a:rPr lang="cs-CZ" sz="2000" dirty="0">
                <a:latin typeface="Constantia" panose="02030602050306030303" pitchFamily="18" charset="0"/>
              </a:rPr>
              <a:t>, </a:t>
            </a:r>
            <a:r>
              <a:rPr lang="cs-CZ" sz="2000" u="sng" dirty="0">
                <a:latin typeface="Constantia" panose="02030602050306030303" pitchFamily="18" charset="0"/>
              </a:rPr>
              <a:t>pokud se úkony provedené v tomto stadiu řízení staly výlučným nebo hlavním podkladem rozhodnutí ve věci samé</a:t>
            </a:r>
            <a:r>
              <a:rPr lang="cs-CZ" sz="2000" dirty="0">
                <a:latin typeface="Constantia" panose="02030602050306030303" pitchFamily="18" charset="0"/>
              </a:rPr>
              <a:t> </a:t>
            </a:r>
            <a:r>
              <a:rPr lang="cs-CZ" sz="2000" i="1" dirty="0">
                <a:latin typeface="Constantia" panose="02030602050306030303" pitchFamily="18" charset="0"/>
              </a:rPr>
              <a:t>(viz usnesení Nejvyššího soudu ze dne 10. 8. 2006, sp. zn. 7 </a:t>
            </a:r>
            <a:r>
              <a:rPr lang="cs-CZ" sz="2000" i="1" dirty="0" err="1">
                <a:latin typeface="Constantia" panose="02030602050306030303" pitchFamily="18" charset="0"/>
              </a:rPr>
              <a:t>Tdo</a:t>
            </a:r>
            <a:r>
              <a:rPr lang="cs-CZ" sz="2000" i="1" dirty="0">
                <a:latin typeface="Constantia" panose="02030602050306030303" pitchFamily="18" charset="0"/>
              </a:rPr>
              <a:t> 870/2006, uveřejněné pod </a:t>
            </a:r>
            <a:r>
              <a:rPr lang="cs-CZ" sz="2000" b="1" i="1" dirty="0">
                <a:latin typeface="Constantia" panose="02030602050306030303" pitchFamily="18" charset="0"/>
              </a:rPr>
              <a:t>č. 23/2007 </a:t>
            </a:r>
            <a:r>
              <a:rPr lang="cs-CZ" sz="2000" i="1" dirty="0">
                <a:latin typeface="Constantia" panose="02030602050306030303" pitchFamily="18" charset="0"/>
              </a:rPr>
              <a:t>Sb. </a:t>
            </a:r>
            <a:r>
              <a:rPr lang="cs-CZ" sz="2000" i="1" dirty="0" err="1">
                <a:latin typeface="Constantia" panose="02030602050306030303" pitchFamily="18" charset="0"/>
              </a:rPr>
              <a:t>rozh</a:t>
            </a:r>
            <a:r>
              <a:rPr lang="cs-CZ" sz="2000" i="1" dirty="0">
                <a:latin typeface="Constantia" panose="02030602050306030303" pitchFamily="18" charset="0"/>
              </a:rPr>
              <a:t>. tr.)</a:t>
            </a:r>
          </a:p>
          <a:p>
            <a:pPr marL="280987" indent="-171450" algn="just" eaLnBrk="1" hangingPunct="1">
              <a:buFont typeface="Wingdings" panose="05000000000000000000" pitchFamily="2" charset="2"/>
              <a:buChar char="Ø"/>
            </a:pPr>
            <a:endParaRPr lang="cs-CZ" sz="2000" dirty="0">
              <a:latin typeface="Constantia" panose="02030602050306030303" pitchFamily="18" charset="0"/>
            </a:endParaRPr>
          </a:p>
          <a:p>
            <a:pPr marL="280987" indent="-171450" algn="just" eaLnBrk="1" hangingPunct="1">
              <a:buFont typeface="Wingdings" panose="05000000000000000000" pitchFamily="2" charset="2"/>
              <a:buChar char="Ø"/>
            </a:pPr>
            <a:r>
              <a:rPr lang="cs-CZ" sz="2000" dirty="0">
                <a:latin typeface="Constantia" panose="02030602050306030303" pitchFamily="18" charset="0"/>
              </a:rPr>
              <a:t> v každé konkrétní věci je proto </a:t>
            </a:r>
            <a:r>
              <a:rPr lang="cs-CZ" sz="2000" u="sng" dirty="0">
                <a:latin typeface="Constantia" panose="02030602050306030303" pitchFamily="18" charset="0"/>
              </a:rPr>
              <a:t>třeba zkoumat, jak relevantně bylo postupem OČTŘ zasaženo do práv obviněného na jeho obhajobu, jaký mělo případné pochybení vliv na průběh a zejména výsledek řízení</a:t>
            </a:r>
            <a:r>
              <a:rPr lang="cs-CZ" sz="2000" dirty="0">
                <a:latin typeface="Constantia" panose="02030602050306030303" pitchFamily="18" charset="0"/>
              </a:rPr>
              <a:t>, a to </a:t>
            </a:r>
            <a:r>
              <a:rPr lang="cs-CZ" sz="2000" u="sng" dirty="0">
                <a:solidFill>
                  <a:srgbClr val="FF0000"/>
                </a:solidFill>
                <a:latin typeface="Constantia" panose="02030602050306030303" pitchFamily="18" charset="0"/>
              </a:rPr>
              <a:t>ve světle</a:t>
            </a:r>
            <a:r>
              <a:rPr lang="cs-CZ" sz="2000" dirty="0">
                <a:solidFill>
                  <a:srgbClr val="FF0000"/>
                </a:solidFill>
                <a:latin typeface="Constantia" panose="02030602050306030303" pitchFamily="18" charset="0"/>
              </a:rPr>
              <a:t> </a:t>
            </a:r>
            <a:r>
              <a:rPr lang="cs-CZ" sz="2000" dirty="0">
                <a:latin typeface="Constantia" panose="02030602050306030303" pitchFamily="18" charset="0"/>
              </a:rPr>
              <a:t>požadavků na zachování potřebných </a:t>
            </a:r>
            <a:r>
              <a:rPr lang="cs-CZ" sz="2000" u="sng" dirty="0">
                <a:solidFill>
                  <a:srgbClr val="FF0000"/>
                </a:solidFill>
                <a:latin typeface="Constantia" panose="02030602050306030303" pitchFamily="18" charset="0"/>
              </a:rPr>
              <a:t>standardů spravedlivého procesu</a:t>
            </a:r>
            <a:r>
              <a:rPr lang="cs-CZ" sz="2000" dirty="0">
                <a:solidFill>
                  <a:srgbClr val="FF0000"/>
                </a:solidFill>
                <a:latin typeface="Constantia" panose="02030602050306030303" pitchFamily="18" charset="0"/>
              </a:rPr>
              <a:t> </a:t>
            </a:r>
            <a:r>
              <a:rPr lang="cs-CZ" sz="2000" i="1" dirty="0">
                <a:latin typeface="Constantia" panose="02030602050306030303" pitchFamily="18" charset="0"/>
              </a:rPr>
              <a:t>(přiměřeně viz rozhodnutí Nejvyššího soudu uveřejněné pod </a:t>
            </a:r>
            <a:r>
              <a:rPr lang="cs-CZ" sz="2000" b="1" i="1" dirty="0">
                <a:latin typeface="Constantia" panose="02030602050306030303" pitchFamily="18" charset="0"/>
              </a:rPr>
              <a:t>č. 48/2003 </a:t>
            </a:r>
            <a:r>
              <a:rPr lang="cs-CZ" sz="2000" i="1" dirty="0">
                <a:latin typeface="Constantia" panose="02030602050306030303" pitchFamily="18" charset="0"/>
              </a:rPr>
              <a:t>Sb. </a:t>
            </a:r>
            <a:r>
              <a:rPr lang="cs-CZ" sz="2000" i="1" dirty="0" err="1">
                <a:latin typeface="Constantia" panose="02030602050306030303" pitchFamily="18" charset="0"/>
              </a:rPr>
              <a:t>rozh</a:t>
            </a:r>
            <a:r>
              <a:rPr lang="cs-CZ" sz="2000" i="1" dirty="0">
                <a:latin typeface="Constantia" panose="02030602050306030303" pitchFamily="18" charset="0"/>
              </a:rPr>
              <a:t>. tr.)</a:t>
            </a:r>
          </a:p>
          <a:p>
            <a:pPr marL="365125" indent="-255588" algn="just" eaLnBrk="1" hangingPunct="1">
              <a:buFont typeface="Wingdings 3" pitchFamily="18" charset="2"/>
              <a:buChar char=""/>
            </a:pPr>
            <a:endParaRPr lang="cs-CZ" sz="2000" dirty="0">
              <a:latin typeface="Constantia" panose="02030602050306030303" pitchFamily="18" charset="0"/>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2BD8A2-D280-4E6F-87BA-CF9802C70964}" type="slidenum">
              <a:rPr kumimoji="0" lang="cs-CZ"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26008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40000"/>
                <a:satMod val="350000"/>
              </a:schemeClr>
            </a:gs>
            <a:gs pos="27000">
              <a:schemeClr val="bg1">
                <a:tint val="45000"/>
                <a:shade val="99000"/>
                <a:satMod val="350000"/>
              </a:schemeClr>
            </a:gs>
            <a:gs pos="100000">
              <a:schemeClr val="bg1">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404664"/>
          </a:xfrm>
        </p:spPr>
        <p:txBody>
          <a:bodyPr>
            <a:normAutofit fontScale="90000"/>
          </a:bodyPr>
          <a:lstStyle/>
          <a:p>
            <a:r>
              <a:rPr lang="cs-CZ" sz="3200" b="1" dirty="0">
                <a:latin typeface="Constantia" pitchFamily="18" charset="0"/>
              </a:rPr>
              <a:t>Fáze trestního řízení</a:t>
            </a:r>
            <a:endParaRPr lang="cs-CZ" sz="3200" dirty="0"/>
          </a:p>
        </p:txBody>
      </p:sp>
      <p:sp>
        <p:nvSpPr>
          <p:cNvPr id="3" name="Zástupný symbol pro obsah 2"/>
          <p:cNvSpPr>
            <a:spLocks noGrp="1"/>
          </p:cNvSpPr>
          <p:nvPr>
            <p:ph idx="1"/>
          </p:nvPr>
        </p:nvSpPr>
        <p:spPr>
          <a:xfrm>
            <a:off x="107504" y="908720"/>
            <a:ext cx="8856984" cy="5184576"/>
          </a:xfrm>
        </p:spPr>
        <p:txBody>
          <a:bodyPr>
            <a:noAutofit/>
          </a:bodyPr>
          <a:lstStyle/>
          <a:p>
            <a:pPr algn="just"/>
            <a:r>
              <a:rPr lang="cs-CZ" sz="2000" b="1" dirty="0">
                <a:latin typeface="Constantia" pitchFamily="18" charset="0"/>
              </a:rPr>
              <a:t>zahájení trestního stíhání </a:t>
            </a:r>
            <a:r>
              <a:rPr lang="cs-CZ" sz="2000" i="1" dirty="0">
                <a:latin typeface="Constantia" pitchFamily="18" charset="0"/>
              </a:rPr>
              <a:t>(formou usnesení policejního orgánu)</a:t>
            </a:r>
          </a:p>
          <a:p>
            <a:pPr algn="just"/>
            <a:endParaRPr lang="cs-CZ" sz="2000" i="1" dirty="0">
              <a:latin typeface="Constantia" pitchFamily="18" charset="0"/>
            </a:endParaRPr>
          </a:p>
          <a:p>
            <a:pPr algn="just"/>
            <a:r>
              <a:rPr lang="cs-CZ" sz="2000" b="1" dirty="0">
                <a:latin typeface="Constantia" pitchFamily="18" charset="0"/>
              </a:rPr>
              <a:t>vyšetřování </a:t>
            </a:r>
            <a:r>
              <a:rPr lang="cs-CZ" sz="2000" i="1" dirty="0">
                <a:latin typeface="Constantia" pitchFamily="18" charset="0"/>
              </a:rPr>
              <a:t>(koná Policie ČR)</a:t>
            </a:r>
          </a:p>
          <a:p>
            <a:pPr algn="just"/>
            <a:endParaRPr lang="cs-CZ" sz="2000" i="1" dirty="0">
              <a:latin typeface="Constantia" pitchFamily="18" charset="0"/>
            </a:endParaRPr>
          </a:p>
          <a:p>
            <a:pPr algn="just"/>
            <a:r>
              <a:rPr lang="cs-CZ" sz="2000" b="1" dirty="0">
                <a:latin typeface="Constantia" pitchFamily="18" charset="0"/>
              </a:rPr>
              <a:t>vydání usnesení státního zástupce </a:t>
            </a:r>
            <a:r>
              <a:rPr lang="cs-CZ" sz="2000" dirty="0">
                <a:latin typeface="Constantia" pitchFamily="18" charset="0"/>
              </a:rPr>
              <a:t>o zastavení trestního stíhání, podmíněném zastavení trestního stíhání, schválení narovnání, postoupení věci jinému orgánu či přerušení trestního stíhání, popř. předložení věci k rozhodnutí o příslušnosti</a:t>
            </a:r>
          </a:p>
          <a:p>
            <a:pPr algn="just"/>
            <a:endParaRPr lang="cs-CZ" sz="2000" dirty="0">
              <a:latin typeface="Constantia" pitchFamily="18" charset="0"/>
            </a:endParaRPr>
          </a:p>
          <a:p>
            <a:pPr algn="just"/>
            <a:r>
              <a:rPr lang="cs-CZ" sz="2000" b="1" dirty="0">
                <a:latin typeface="Constantia" pitchFamily="18" charset="0"/>
              </a:rPr>
              <a:t>podání obžaloby/návrhu na potrestání/návrhu na schválení dohody o vině a trestu </a:t>
            </a:r>
            <a:r>
              <a:rPr lang="cs-CZ" sz="2000" i="1" dirty="0">
                <a:latin typeface="Constantia" pitchFamily="18" charset="0"/>
              </a:rPr>
              <a:t>(činí státní zástupce)</a:t>
            </a:r>
          </a:p>
          <a:p>
            <a:pPr algn="just"/>
            <a:endParaRPr lang="cs-CZ" sz="2000" i="1" dirty="0">
              <a:latin typeface="Constantia" pitchFamily="18" charset="0"/>
            </a:endParaRPr>
          </a:p>
          <a:p>
            <a:pPr algn="just"/>
            <a:r>
              <a:rPr lang="cs-CZ" sz="2000" b="1" u="sng" dirty="0">
                <a:solidFill>
                  <a:srgbClr val="FFFF00"/>
                </a:solidFill>
                <a:latin typeface="Constantia" pitchFamily="18" charset="0"/>
              </a:rPr>
              <a:t>předběžné projednání obžaloby</a:t>
            </a:r>
            <a:r>
              <a:rPr lang="cs-CZ" sz="2000" dirty="0">
                <a:solidFill>
                  <a:srgbClr val="FFFF00"/>
                </a:solidFill>
                <a:latin typeface="Constantia" pitchFamily="18" charset="0"/>
              </a:rPr>
              <a:t> </a:t>
            </a:r>
            <a:r>
              <a:rPr lang="cs-CZ" sz="2000" i="1" dirty="0">
                <a:solidFill>
                  <a:srgbClr val="FFFF00"/>
                </a:solidFill>
                <a:latin typeface="Constantia" pitchFamily="18" charset="0"/>
              </a:rPr>
              <a:t>(pouze tehdy, rozhoduje-li ve věci senát)</a:t>
            </a:r>
          </a:p>
          <a:p>
            <a:pPr algn="just"/>
            <a:endParaRPr lang="cs-CZ" sz="2000" i="1" dirty="0">
              <a:solidFill>
                <a:srgbClr val="FFFF00"/>
              </a:solidFill>
              <a:latin typeface="Constantia" pitchFamily="18" charset="0"/>
            </a:endParaRPr>
          </a:p>
          <a:p>
            <a:pPr algn="just"/>
            <a:endParaRPr lang="cs-CZ" sz="2000" i="1" dirty="0">
              <a:latin typeface="Constantia" pitchFamily="18" charset="0"/>
            </a:endParaRPr>
          </a:p>
          <a:p>
            <a:pPr algn="just"/>
            <a:endParaRPr lang="cs-CZ" sz="2000" dirty="0">
              <a:latin typeface="Constantia" pitchFamily="18" charset="0"/>
            </a:endParaRPr>
          </a:p>
          <a:p>
            <a:pPr algn="just">
              <a:lnSpc>
                <a:spcPct val="120000"/>
              </a:lnSpc>
            </a:pPr>
            <a:endParaRPr lang="cs-CZ" sz="1200" dirty="0">
              <a:highlight>
                <a:srgbClr val="FFFF00"/>
              </a:highlight>
              <a:latin typeface="Cambria" pitchFamily="18" charset="0"/>
            </a:endParaRPr>
          </a:p>
          <a:p>
            <a:pPr marL="0" indent="0" algn="just">
              <a:buNone/>
            </a:pPr>
            <a:endParaRPr lang="cs-CZ" sz="1800" i="1" dirty="0">
              <a:solidFill>
                <a:srgbClr val="FFFF00"/>
              </a:solidFill>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4</a:t>
            </a:fld>
            <a:endParaRPr lang="cs-CZ"/>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Nadpis 1"/>
          <p:cNvSpPr>
            <a:spLocks noGrp="1"/>
          </p:cNvSpPr>
          <p:nvPr>
            <p:ph type="title"/>
          </p:nvPr>
        </p:nvSpPr>
        <p:spPr>
          <a:xfrm>
            <a:off x="457200" y="92280"/>
            <a:ext cx="8229600" cy="528408"/>
          </a:xfrm>
        </p:spPr>
        <p:txBody>
          <a:bodyPr/>
          <a:lstStyle/>
          <a:p>
            <a:pPr eaLnBrk="1" hangingPunct="1"/>
            <a:r>
              <a:rPr lang="cs-CZ" sz="3200" b="1" dirty="0">
                <a:latin typeface="Constantia" pitchFamily="18" charset="0"/>
              </a:rPr>
              <a:t>Proces dokazování</a:t>
            </a:r>
            <a:endParaRPr lang="cs-CZ" sz="3200" dirty="0"/>
          </a:p>
        </p:txBody>
      </p:sp>
      <p:sp>
        <p:nvSpPr>
          <p:cNvPr id="31746" name="Zástupný symbol pro obsah 2"/>
          <p:cNvSpPr>
            <a:spLocks noGrp="1"/>
          </p:cNvSpPr>
          <p:nvPr>
            <p:ph idx="1"/>
          </p:nvPr>
        </p:nvSpPr>
        <p:spPr>
          <a:xfrm>
            <a:off x="179512" y="764704"/>
            <a:ext cx="8712968" cy="6001016"/>
          </a:xfrm>
        </p:spPr>
        <p:txBody>
          <a:bodyPr/>
          <a:lstStyle/>
          <a:p>
            <a:pPr algn="just" eaLnBrk="1" hangingPunct="1"/>
            <a:r>
              <a:rPr lang="cs-CZ" sz="1800" b="1" i="1" u="sng" dirty="0">
                <a:solidFill>
                  <a:srgbClr val="0070C0"/>
                </a:solidFill>
                <a:latin typeface="Constantia" pitchFamily="18" charset="0"/>
              </a:rPr>
              <a:t>od 01.10.2020</a:t>
            </a:r>
            <a:r>
              <a:rPr lang="cs-CZ" sz="1800" i="1" dirty="0">
                <a:solidFill>
                  <a:srgbClr val="FF0000"/>
                </a:solidFill>
                <a:latin typeface="Constantia" pitchFamily="18" charset="0"/>
              </a:rPr>
              <a:t> </a:t>
            </a:r>
            <a:r>
              <a:rPr lang="cs-CZ" sz="1800" b="1" dirty="0">
                <a:solidFill>
                  <a:srgbClr val="FF0000"/>
                </a:solidFill>
                <a:latin typeface="Constantia" pitchFamily="18" charset="0"/>
              </a:rPr>
              <a:t>je-li soudem přijato prohlášení viny učiněné obžalovaným</a:t>
            </a:r>
            <a:r>
              <a:rPr lang="cs-CZ" sz="1800" i="1" dirty="0">
                <a:solidFill>
                  <a:srgbClr val="FF0000"/>
                </a:solidFill>
                <a:latin typeface="Constantia" pitchFamily="18" charset="0"/>
              </a:rPr>
              <a:t>, </a:t>
            </a:r>
            <a:r>
              <a:rPr lang="cs-CZ" sz="1800" b="1" dirty="0">
                <a:solidFill>
                  <a:srgbClr val="FF0000"/>
                </a:solidFill>
                <a:latin typeface="Constantia" pitchFamily="18" charset="0"/>
              </a:rPr>
              <a:t>dokazování se neprovede </a:t>
            </a:r>
            <a:r>
              <a:rPr lang="cs-CZ" sz="1800" dirty="0">
                <a:latin typeface="Constantia" pitchFamily="18" charset="0"/>
              </a:rPr>
              <a:t>v tom rozsahu, v jakém obžalovaný prohlásil svoji vinu</a:t>
            </a:r>
            <a:r>
              <a:rPr lang="cs-CZ" sz="1800" i="1" dirty="0">
                <a:latin typeface="Constantia" pitchFamily="18" charset="0"/>
              </a:rPr>
              <a:t> (provede se jen ve zbylém rozsahu, tj. nad rámec prohlášení viny + vždy je dána možnost soudu vyslýchat obžalovaného k účasti jiných osob na skutku, ohledně kterého prohlásil vinu) </a:t>
            </a:r>
            <a:r>
              <a:rPr lang="cs-CZ" sz="1800" b="1" i="1" dirty="0">
                <a:latin typeface="Constantia" pitchFamily="18" charset="0"/>
              </a:rPr>
              <a:t>XXX </a:t>
            </a:r>
            <a:r>
              <a:rPr lang="cs-CZ" sz="1800" dirty="0">
                <a:latin typeface="Constantia" pitchFamily="18" charset="0"/>
              </a:rPr>
              <a:t>není-li prohlášení viny soudem přijato, k prohlášení se v rámci dokazování nepřihlíží (viz § 206c TŘ)</a:t>
            </a:r>
          </a:p>
          <a:p>
            <a:pPr algn="just" eaLnBrk="1" hangingPunct="1"/>
            <a:r>
              <a:rPr lang="cs-CZ" sz="1800" dirty="0">
                <a:latin typeface="Cambria" panose="02040503050406030204" pitchFamily="18" charset="0"/>
                <a:ea typeface="Cambria" panose="02040503050406030204" pitchFamily="18" charset="0"/>
              </a:rPr>
              <a:t>prohlášení viny </a:t>
            </a:r>
            <a:r>
              <a:rPr lang="cs-CZ" sz="1800" i="1" dirty="0">
                <a:latin typeface="Cambria" panose="02040503050406030204" pitchFamily="18" charset="0"/>
                <a:ea typeface="Cambria" panose="02040503050406030204" pitchFamily="18" charset="0"/>
              </a:rPr>
              <a:t>(tj. souhlas obžalovaného) </a:t>
            </a:r>
            <a:r>
              <a:rPr lang="cs-CZ" sz="1800" dirty="0">
                <a:latin typeface="Cambria" panose="02040503050406030204" pitchFamily="18" charset="0"/>
                <a:ea typeface="Cambria" panose="02040503050406030204" pitchFamily="18" charset="0"/>
              </a:rPr>
              <a:t>dopadá jak na skutková zjištění obsažená v popisu skutku v rámci podané obžaloby, tak na státním zástupcem navrhovanou právní kvalifikaci daného skutku </a:t>
            </a:r>
            <a:r>
              <a:rPr lang="cs-CZ" sz="1800" i="1" dirty="0">
                <a:latin typeface="Cambria" panose="02040503050406030204" pitchFamily="18" charset="0"/>
                <a:ea typeface="Cambria" panose="02040503050406030204" pitchFamily="18" charset="0"/>
              </a:rPr>
              <a:t>(tj. na všechny zákonné znaky skutkové podstaty tohoto TČ)</a:t>
            </a:r>
            <a:r>
              <a:rPr lang="cs-CZ" sz="1800" dirty="0">
                <a:latin typeface="Cambria" panose="02040503050406030204" pitchFamily="18" charset="0"/>
                <a:ea typeface="Cambria" panose="02040503050406030204" pitchFamily="18" charset="0"/>
              </a:rPr>
              <a:t> </a:t>
            </a:r>
            <a:endParaRPr lang="cs-CZ" sz="1800" dirty="0">
              <a:latin typeface="Constantia" pitchFamily="18" charset="0"/>
            </a:endParaRPr>
          </a:p>
          <a:p>
            <a:pPr algn="just" eaLnBrk="1" hangingPunct="1"/>
            <a:r>
              <a:rPr lang="cs-CZ" sz="1800" i="1" dirty="0">
                <a:latin typeface="Constantia" panose="02030602050306030303" pitchFamily="18" charset="0"/>
              </a:rPr>
              <a:t>j</a:t>
            </a:r>
            <a:r>
              <a:rPr lang="cs-CZ" sz="1800" i="1" dirty="0">
                <a:effectLst/>
                <a:latin typeface="Constantia" panose="02030602050306030303" pitchFamily="18" charset="0"/>
              </a:rPr>
              <a:t>e-li nutné zopakovat celé HL včetně nového přednesení obžaloby (např. z důvodu změny složení senátu), nelze přihlížet k prohlášení viny obžalovaným a přijetí tohoto prohlášení soudem podle § 206c odst. 1, 4 TŘ, které bylo provedeno v předchozím HL - omezení podle § 206c odst. 7 TŘ se v takovém případě neuplatní (viz </a:t>
            </a:r>
            <a:r>
              <a:rPr lang="cs-CZ" sz="1800" b="1" i="1" dirty="0">
                <a:effectLst/>
                <a:latin typeface="Constantia" panose="02030602050306030303" pitchFamily="18" charset="0"/>
              </a:rPr>
              <a:t>R 1/2025</a:t>
            </a:r>
            <a:r>
              <a:rPr lang="cs-CZ" sz="1800" i="1" dirty="0">
                <a:effectLst/>
                <a:latin typeface="Constantia" panose="02030602050306030303" pitchFamily="18" charset="0"/>
              </a:rPr>
              <a:t>)</a:t>
            </a:r>
            <a:endParaRPr lang="cs-CZ" sz="1800" dirty="0">
              <a:latin typeface="Constantia" pitchFamily="18" charset="0"/>
            </a:endParaRPr>
          </a:p>
          <a:p>
            <a:pPr algn="just" eaLnBrk="1" hangingPunct="1"/>
            <a:r>
              <a:rPr lang="cs-CZ" sz="1800" u="sng" dirty="0">
                <a:latin typeface="Constantia" pitchFamily="18" charset="0"/>
              </a:rPr>
              <a:t>prohlášení viny se vztahuje toliko k osobě obviněného, který dané prohlášení učinil</a:t>
            </a:r>
            <a:r>
              <a:rPr lang="cs-CZ" sz="1800" dirty="0">
                <a:latin typeface="Constantia" pitchFamily="18" charset="0"/>
              </a:rPr>
              <a:t> </a:t>
            </a:r>
            <a:r>
              <a:rPr lang="cs-CZ" sz="1800" i="1" dirty="0">
                <a:latin typeface="Constantia" pitchFamily="18" charset="0"/>
              </a:rPr>
              <a:t>(nikoli k osobám spoluobviněných – ve vztahu k nim je tak třeba vést řádné dokazování i k otázce viny, včetně výslechu obviněného, který ve vztahu ke své osobě již dříve učinil prohlášení viny, které bylo soudem přijato) </a:t>
            </a:r>
          </a:p>
          <a:p>
            <a:pPr algn="just" eaLnBrk="1" hangingPunct="1"/>
            <a:r>
              <a:rPr lang="cs-CZ" sz="1800" i="1" dirty="0">
                <a:latin typeface="Cambria" panose="02040503050406030204" pitchFamily="18" charset="0"/>
                <a:ea typeface="Cambria" panose="02040503050406030204" pitchFamily="18" charset="0"/>
              </a:rPr>
              <a:t>o přijetí/nepřijetí prohlášení viny soud rozhodne usnesením bez možnosti podání stížnosti) + v něm uvede, že dokazování nebude provedeno v rozsahu, v jakém obžalovaný prohlásil vinu a bude provedeno jen ve zbylém rozsahu </a:t>
            </a:r>
            <a:endParaRPr lang="cs-CZ" sz="1800" i="1" dirty="0">
              <a:latin typeface="Constantia" pitchFamily="18" charset="0"/>
            </a:endParaRPr>
          </a:p>
          <a:p>
            <a:pPr algn="just" eaLnBrk="1" hangingPunct="1"/>
            <a:endParaRPr lang="cs-CZ" sz="1600" b="1" i="1" dirty="0">
              <a:latin typeface="Constantia" pitchFamily="18" charset="0"/>
            </a:endParaRPr>
          </a:p>
        </p:txBody>
      </p:sp>
      <p:sp>
        <p:nvSpPr>
          <p:cNvPr id="4" name="Zástupný symbol pro číslo snímku 3"/>
          <p:cNvSpPr>
            <a:spLocks noGrp="1"/>
          </p:cNvSpPr>
          <p:nvPr>
            <p:ph type="sldNum" sz="quarter" idx="12"/>
          </p:nvPr>
        </p:nvSpPr>
        <p:spPr/>
        <p:txBody>
          <a:bodyPr/>
          <a:lstStyle/>
          <a:p>
            <a:pPr>
              <a:defRPr/>
            </a:pPr>
            <a:fld id="{1384D16C-5DA3-44A3-B3A2-2700C99A9D23}" type="slidenum">
              <a:rPr lang="cs-CZ"/>
              <a:pPr>
                <a:defRPr/>
              </a:pPr>
              <a:t>40</a:t>
            </a:fld>
            <a:endParaRPr lang="cs-CZ"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Nadpis 1"/>
          <p:cNvSpPr>
            <a:spLocks noGrp="1"/>
          </p:cNvSpPr>
          <p:nvPr>
            <p:ph type="title"/>
          </p:nvPr>
        </p:nvSpPr>
        <p:spPr>
          <a:xfrm>
            <a:off x="457200" y="92280"/>
            <a:ext cx="8229600" cy="744432"/>
          </a:xfrm>
        </p:spPr>
        <p:txBody>
          <a:bodyPr/>
          <a:lstStyle/>
          <a:p>
            <a:pPr eaLnBrk="1" hangingPunct="1"/>
            <a:r>
              <a:rPr lang="cs-CZ" sz="3200" b="1" dirty="0">
                <a:latin typeface="Constantia" pitchFamily="18" charset="0"/>
              </a:rPr>
              <a:t>Proces dokazování</a:t>
            </a:r>
            <a:endParaRPr lang="cs-CZ" sz="3200" dirty="0"/>
          </a:p>
        </p:txBody>
      </p:sp>
      <p:sp>
        <p:nvSpPr>
          <p:cNvPr id="31746" name="Zástupný symbol pro obsah 2"/>
          <p:cNvSpPr>
            <a:spLocks noGrp="1"/>
          </p:cNvSpPr>
          <p:nvPr>
            <p:ph idx="1"/>
          </p:nvPr>
        </p:nvSpPr>
        <p:spPr>
          <a:xfrm>
            <a:off x="179512" y="692696"/>
            <a:ext cx="8712968" cy="6073024"/>
          </a:xfrm>
        </p:spPr>
        <p:txBody>
          <a:bodyPr/>
          <a:lstStyle/>
          <a:p>
            <a:pPr algn="just" eaLnBrk="1" hangingPunct="1"/>
            <a:r>
              <a:rPr lang="cs-CZ" sz="2000" b="1" i="1" u="sng" dirty="0">
                <a:solidFill>
                  <a:srgbClr val="0070C0"/>
                </a:solidFill>
                <a:latin typeface="Constantia" pitchFamily="18" charset="0"/>
              </a:rPr>
              <a:t>od 01.10.2020</a:t>
            </a:r>
            <a:r>
              <a:rPr lang="cs-CZ" sz="2000" b="1" i="1" dirty="0">
                <a:solidFill>
                  <a:srgbClr val="FF0000"/>
                </a:solidFill>
                <a:latin typeface="Constantia" pitchFamily="18" charset="0"/>
              </a:rPr>
              <a:t> </a:t>
            </a:r>
            <a:r>
              <a:rPr lang="cs-CZ" sz="2000" b="1" dirty="0">
                <a:solidFill>
                  <a:srgbClr val="FF0000"/>
                </a:solidFill>
                <a:latin typeface="Constantia" pitchFamily="18" charset="0"/>
              </a:rPr>
              <a:t>možnost soudu rozhodnout o upuštění od dokazování těch skutečností, které SZ a obžalovaný </a:t>
            </a:r>
            <a:r>
              <a:rPr lang="cs-CZ" sz="2000" i="1" dirty="0">
                <a:latin typeface="Constantia" pitchFamily="18" charset="0"/>
              </a:rPr>
              <a:t>(nejpozději po přednesu obžaloby nebo návrhu na potrestání) </a:t>
            </a:r>
            <a:r>
              <a:rPr lang="cs-CZ" sz="2000" b="1" dirty="0">
                <a:solidFill>
                  <a:srgbClr val="FF0000"/>
                </a:solidFill>
                <a:latin typeface="Constantia" pitchFamily="18" charset="0"/>
              </a:rPr>
              <a:t>označili za nesporné</a:t>
            </a:r>
            <a:r>
              <a:rPr lang="cs-CZ" sz="2000" dirty="0">
                <a:latin typeface="Constantia" pitchFamily="18" charset="0"/>
              </a:rPr>
              <a:t>, </a:t>
            </a:r>
            <a:r>
              <a:rPr lang="cs-CZ" sz="2000" i="1" dirty="0">
                <a:latin typeface="Constantia" pitchFamily="18" charset="0"/>
              </a:rPr>
              <a:t>není-li důvod o těchto prohlášeních pochybovat (ačkoli nedošlo ke sjednání dohody o vině a trestu ani prohlášení viny obžalovaným) – viz § 206d TŘ</a:t>
            </a:r>
          </a:p>
          <a:p>
            <a:pPr algn="just" eaLnBrk="1" hangingPunct="1"/>
            <a:r>
              <a:rPr lang="cs-CZ" sz="2000" i="1" dirty="0">
                <a:latin typeface="Cambria" panose="02040503050406030204" pitchFamily="18" charset="0"/>
                <a:ea typeface="Cambria" panose="02040503050406030204" pitchFamily="18" charset="0"/>
              </a:rPr>
              <a:t>dané rozhodnutí má formu usnesení (bez možnosti podání stížnosti) – v něm je třeba přesně uvést, od dokazování kterých skutečnosti se upouští, neboť je strany (tj. obžalovaný a SZ)  souhlasně označily za nesporné</a:t>
            </a:r>
          </a:p>
          <a:p>
            <a:pPr algn="just" eaLnBrk="1" hangingPunct="1"/>
            <a:endParaRPr lang="cs-CZ" sz="2000" i="1" dirty="0">
              <a:latin typeface="Constantia" pitchFamily="18" charset="0"/>
            </a:endParaRPr>
          </a:p>
          <a:p>
            <a:pPr algn="just" eaLnBrk="1" hangingPunct="1"/>
            <a:r>
              <a:rPr lang="cs-CZ" sz="2000" dirty="0">
                <a:highlight>
                  <a:srgbClr val="00FFFF"/>
                </a:highlight>
                <a:latin typeface="Constantia" pitchFamily="18" charset="0"/>
              </a:rPr>
              <a:t>+ </a:t>
            </a:r>
            <a:r>
              <a:rPr lang="cs-CZ" sz="2000" b="1" u="sng" dirty="0">
                <a:highlight>
                  <a:srgbClr val="00FFFF"/>
                </a:highlight>
                <a:latin typeface="Constantia" pitchFamily="18" charset="0"/>
              </a:rPr>
              <a:t>od 01.01.2027</a:t>
            </a:r>
            <a:r>
              <a:rPr lang="cs-CZ" sz="2000" dirty="0">
                <a:highlight>
                  <a:srgbClr val="00FFFF"/>
                </a:highlight>
                <a:latin typeface="Constantia" pitchFamily="18" charset="0"/>
              </a:rPr>
              <a:t> možnost soudu rozhodnout o </a:t>
            </a:r>
            <a:r>
              <a:rPr lang="cs-CZ" sz="2000" b="1" dirty="0">
                <a:solidFill>
                  <a:srgbClr val="FF0000"/>
                </a:solidFill>
                <a:highlight>
                  <a:srgbClr val="00FFFF"/>
                </a:highlight>
                <a:latin typeface="Constantia" pitchFamily="18" charset="0"/>
              </a:rPr>
              <a:t>upuštění od dokazování těch skutečností, které odůvodňují rozhodnutí o provedení/neprovedení záznamu v evidenci skutečností důležitých pro práci s dětmi</a:t>
            </a:r>
            <a:r>
              <a:rPr lang="cs-CZ" sz="2000" dirty="0">
                <a:highlight>
                  <a:srgbClr val="00FFFF"/>
                </a:highlight>
                <a:latin typeface="Constantia" pitchFamily="18" charset="0"/>
              </a:rPr>
              <a:t> </a:t>
            </a:r>
            <a:r>
              <a:rPr lang="cs-CZ" sz="2000" i="1" dirty="0">
                <a:highlight>
                  <a:srgbClr val="00FFFF"/>
                </a:highlight>
                <a:latin typeface="Constantia" pitchFamily="18" charset="0"/>
              </a:rPr>
              <a:t>(tj. v tzv. dětském certifikátu) = jen pokud obžalovaný prohlásí, že souhlasí s návrhem SZ a nemá-li soud o jeho prohlášení pochybnosti </a:t>
            </a:r>
            <a:r>
              <a:rPr lang="cs-CZ" sz="2000" b="1" dirty="0">
                <a:highlight>
                  <a:srgbClr val="00FFFF"/>
                </a:highlight>
                <a:latin typeface="Constantia" pitchFamily="18" charset="0"/>
              </a:rPr>
              <a:t>= ZMĚNA § 206d TŘ ÚČINNÁ </a:t>
            </a:r>
            <a:r>
              <a:rPr lang="cs-CZ" sz="2000" b="1" u="sng" dirty="0">
                <a:highlight>
                  <a:srgbClr val="00FFFF"/>
                </a:highlight>
                <a:latin typeface="Constantia" pitchFamily="18" charset="0"/>
              </a:rPr>
              <a:t>AŽ OD 01.01.2027</a:t>
            </a:r>
            <a:r>
              <a:rPr lang="cs-CZ" sz="2000" b="1" dirty="0">
                <a:highlight>
                  <a:srgbClr val="00FFFF"/>
                </a:highlight>
                <a:latin typeface="Constantia" pitchFamily="18" charset="0"/>
              </a:rPr>
              <a:t> </a:t>
            </a:r>
            <a:r>
              <a:rPr lang="cs-CZ" sz="2000" i="1" dirty="0">
                <a:highlight>
                  <a:srgbClr val="00FFFF"/>
                </a:highlight>
                <a:latin typeface="Constantia" pitchFamily="18" charset="0"/>
              </a:rPr>
              <a:t>(viz novela TŘ provedená zákonem č. 270/2025 Sb.)</a:t>
            </a:r>
          </a:p>
          <a:p>
            <a:pPr marL="0" indent="0" algn="just" eaLnBrk="1" hangingPunct="1">
              <a:buNone/>
            </a:pPr>
            <a:endParaRPr lang="cs-CZ" sz="1800" b="1" dirty="0">
              <a:latin typeface="Constantia" pitchFamily="18" charset="0"/>
            </a:endParaRPr>
          </a:p>
        </p:txBody>
      </p:sp>
      <p:sp>
        <p:nvSpPr>
          <p:cNvPr id="4" name="Zástupný symbol pro číslo snímku 3"/>
          <p:cNvSpPr>
            <a:spLocks noGrp="1"/>
          </p:cNvSpPr>
          <p:nvPr>
            <p:ph type="sldNum" sz="quarter" idx="12"/>
          </p:nvPr>
        </p:nvSpPr>
        <p:spPr/>
        <p:txBody>
          <a:bodyPr/>
          <a:lstStyle/>
          <a:p>
            <a:pPr>
              <a:defRPr/>
            </a:pPr>
            <a:fld id="{1384D16C-5DA3-44A3-B3A2-2700C99A9D23}" type="slidenum">
              <a:rPr lang="cs-CZ"/>
              <a:pPr>
                <a:defRPr/>
              </a:pPr>
              <a:t>41</a:t>
            </a:fld>
            <a:endParaRPr lang="cs-CZ" dirty="0"/>
          </a:p>
        </p:txBody>
      </p:sp>
    </p:spTree>
    <p:extLst>
      <p:ext uri="{BB962C8B-B14F-4D97-AF65-F5344CB8AC3E}">
        <p14:creationId xmlns:p14="http://schemas.microsoft.com/office/powerpoint/2010/main" val="1110284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Nadpis 1"/>
          <p:cNvSpPr>
            <a:spLocks noGrp="1"/>
          </p:cNvSpPr>
          <p:nvPr>
            <p:ph type="title"/>
          </p:nvPr>
        </p:nvSpPr>
        <p:spPr>
          <a:xfrm>
            <a:off x="457200" y="116632"/>
            <a:ext cx="8229600" cy="595957"/>
          </a:xfrm>
        </p:spPr>
        <p:txBody>
          <a:bodyPr/>
          <a:lstStyle/>
          <a:p>
            <a:pPr eaLnBrk="1" hangingPunct="1"/>
            <a:r>
              <a:rPr lang="cs-CZ" sz="3200" b="1" dirty="0">
                <a:latin typeface="Constantia" pitchFamily="18" charset="0"/>
              </a:rPr>
              <a:t>Proces dokazování</a:t>
            </a:r>
            <a:endParaRPr lang="cs-CZ" sz="3200" dirty="0"/>
          </a:p>
        </p:txBody>
      </p:sp>
      <p:sp>
        <p:nvSpPr>
          <p:cNvPr id="31746" name="Zástupný symbol pro obsah 2"/>
          <p:cNvSpPr>
            <a:spLocks noGrp="1"/>
          </p:cNvSpPr>
          <p:nvPr>
            <p:ph idx="1"/>
          </p:nvPr>
        </p:nvSpPr>
        <p:spPr>
          <a:xfrm>
            <a:off x="179512" y="712590"/>
            <a:ext cx="8712968" cy="6008886"/>
          </a:xfrm>
        </p:spPr>
        <p:txBody>
          <a:bodyPr/>
          <a:lstStyle/>
          <a:p>
            <a:pPr marL="365125" indent="-255588" algn="just" eaLnBrk="1" hangingPunct="1">
              <a:buFont typeface="Wingdings 3" pitchFamily="18" charset="2"/>
              <a:buChar char=""/>
            </a:pPr>
            <a:r>
              <a:rPr lang="cs-CZ" sz="2000" b="1" dirty="0">
                <a:solidFill>
                  <a:srgbClr val="C00000"/>
                </a:solidFill>
                <a:latin typeface="Constantia" pitchFamily="18" charset="0"/>
              </a:rPr>
              <a:t>nepoužitelnost důkazů </a:t>
            </a:r>
            <a:r>
              <a:rPr lang="cs-CZ" sz="2000" dirty="0">
                <a:latin typeface="Constantia" pitchFamily="18" charset="0"/>
              </a:rPr>
              <a:t>opatřených nezákonným donucením nebo hrozbou  - viz § 89 odst. 3 TŘ</a:t>
            </a:r>
          </a:p>
          <a:p>
            <a:pPr marL="365125" indent="-255588" algn="just" eaLnBrk="1" hangingPunct="1">
              <a:buFont typeface="Wingdings 3" pitchFamily="18" charset="2"/>
              <a:buChar char=""/>
            </a:pPr>
            <a:r>
              <a:rPr lang="cs-CZ" sz="2000" dirty="0">
                <a:latin typeface="Constantia" pitchFamily="18" charset="0"/>
              </a:rPr>
              <a:t>nepoužitelnost důkazů trpících </a:t>
            </a:r>
            <a:r>
              <a:rPr lang="cs-CZ" sz="2000" u="sng" dirty="0">
                <a:latin typeface="Constantia" pitchFamily="18" charset="0"/>
              </a:rPr>
              <a:t>podstatnými</a:t>
            </a:r>
            <a:r>
              <a:rPr lang="cs-CZ" sz="2000" dirty="0">
                <a:latin typeface="Constantia" pitchFamily="18" charset="0"/>
              </a:rPr>
              <a:t> vadami </a:t>
            </a:r>
            <a:r>
              <a:rPr lang="cs-CZ" sz="2000" i="1" dirty="0">
                <a:latin typeface="Constantia" pitchFamily="18" charset="0"/>
              </a:rPr>
              <a:t>(např. výslech obviněného bez ustanoveného obhájce, ačkoli jde o případ nutné obhajoby) – k tomu srov. </a:t>
            </a:r>
            <a:r>
              <a:rPr lang="cs-CZ" sz="2000" b="1" i="1" dirty="0">
                <a:latin typeface="Constantia" pitchFamily="18" charset="0"/>
              </a:rPr>
              <a:t>R 23/2007 a R 48/2003</a:t>
            </a:r>
            <a:endParaRPr lang="cs-CZ" sz="2000" b="1" dirty="0">
              <a:latin typeface="Constantia" pitchFamily="18" charset="0"/>
            </a:endParaRPr>
          </a:p>
          <a:p>
            <a:pPr marL="365125" indent="-255588" algn="just" eaLnBrk="1" hangingPunct="1">
              <a:buFont typeface="Wingdings 3" pitchFamily="18" charset="2"/>
              <a:buChar char=""/>
            </a:pPr>
            <a:endParaRPr lang="cs-CZ" sz="2000" b="1" dirty="0">
              <a:solidFill>
                <a:srgbClr val="C00000"/>
              </a:solidFill>
              <a:latin typeface="Constantia" pitchFamily="18" charset="0"/>
            </a:endParaRPr>
          </a:p>
          <a:p>
            <a:pPr marL="365125" indent="-255588" algn="just" eaLnBrk="1" hangingPunct="1">
              <a:buFont typeface="Wingdings 3" pitchFamily="18" charset="2"/>
              <a:buChar char=""/>
            </a:pPr>
            <a:r>
              <a:rPr lang="cs-CZ" sz="2000" b="1" dirty="0">
                <a:solidFill>
                  <a:srgbClr val="C00000"/>
                </a:solidFill>
                <a:latin typeface="Constantia" pitchFamily="18" charset="0"/>
              </a:rPr>
              <a:t>zamítnutí dalších návrhů na doplnění dokazování</a:t>
            </a:r>
            <a:r>
              <a:rPr lang="cs-CZ" sz="2000" dirty="0">
                <a:latin typeface="Constantia" pitchFamily="18" charset="0"/>
              </a:rPr>
              <a:t>; upuštění od provedení důkazu; prohlášení dokazování za skončené (§ 216 TŘ)</a:t>
            </a:r>
          </a:p>
          <a:p>
            <a:pPr marL="365125" indent="-255588" algn="just" eaLnBrk="1" hangingPunct="1">
              <a:buFont typeface="Wingdings 3" pitchFamily="18" charset="2"/>
              <a:buChar char=""/>
            </a:pPr>
            <a:endParaRPr lang="cs-CZ" sz="2000" dirty="0">
              <a:latin typeface="Constantia" pitchFamily="18" charset="0"/>
            </a:endParaRPr>
          </a:p>
          <a:p>
            <a:pPr marL="365125" indent="-255588" algn="just" eaLnBrk="1" hangingPunct="1">
              <a:buFont typeface="Wingdings 3" pitchFamily="18" charset="2"/>
              <a:buChar char=""/>
            </a:pPr>
            <a:r>
              <a:rPr lang="cs-CZ" sz="2000" b="1" dirty="0">
                <a:solidFill>
                  <a:srgbClr val="C00000"/>
                </a:solidFill>
                <a:latin typeface="Constantia" pitchFamily="18" charset="0"/>
              </a:rPr>
              <a:t>doplnění dokazování </a:t>
            </a:r>
            <a:r>
              <a:rPr lang="cs-CZ" sz="2000" i="1" dirty="0">
                <a:latin typeface="Constantia" pitchFamily="18" charset="0"/>
              </a:rPr>
              <a:t>(po závěrečných řečech stran - viz § 218 TŘ)</a:t>
            </a:r>
          </a:p>
          <a:p>
            <a:pPr marL="365125" indent="-255588" algn="just" eaLnBrk="1" hangingPunct="1">
              <a:buFont typeface="Wingdings 3" pitchFamily="18" charset="2"/>
              <a:buChar char=""/>
            </a:pPr>
            <a:endParaRPr lang="cs-CZ" sz="2000" dirty="0">
              <a:latin typeface="Constantia" pitchFamily="18" charset="0"/>
            </a:endParaRPr>
          </a:p>
          <a:p>
            <a:pPr marL="365125" indent="-255588" algn="just" eaLnBrk="1" hangingPunct="1">
              <a:buFont typeface="Wingdings 3" pitchFamily="18" charset="2"/>
              <a:buChar char=""/>
            </a:pPr>
            <a:r>
              <a:rPr lang="cs-CZ" sz="2000" b="1" dirty="0">
                <a:solidFill>
                  <a:srgbClr val="C00000"/>
                </a:solidFill>
                <a:latin typeface="Constantia" pitchFamily="18" charset="0"/>
              </a:rPr>
              <a:t>od 01.01.2010 </a:t>
            </a:r>
            <a:r>
              <a:rPr lang="cs-CZ" sz="2000" b="1" u="sng" dirty="0">
                <a:solidFill>
                  <a:srgbClr val="C00000"/>
                </a:solidFill>
                <a:latin typeface="Constantia" pitchFamily="18" charset="0"/>
              </a:rPr>
              <a:t>zjednodušení procesu dokazování</a:t>
            </a:r>
            <a:r>
              <a:rPr lang="cs-CZ" sz="2000" dirty="0">
                <a:solidFill>
                  <a:srgbClr val="C00000"/>
                </a:solidFill>
                <a:latin typeface="Constantia" pitchFamily="18" charset="0"/>
              </a:rPr>
              <a:t> </a:t>
            </a:r>
            <a:r>
              <a:rPr lang="cs-CZ" sz="2000" dirty="0">
                <a:latin typeface="Constantia" pitchFamily="18" charset="0"/>
              </a:rPr>
              <a:t>- posudky, zprávy, listiny a věcné důkazy (včetně audiovizuálních záznamů) se při hlavním líčení pouze </a:t>
            </a:r>
            <a:r>
              <a:rPr lang="cs-CZ" sz="2000" b="1" u="sng" dirty="0">
                <a:solidFill>
                  <a:srgbClr val="C00000"/>
                </a:solidFill>
                <a:latin typeface="Constantia" pitchFamily="18" charset="0"/>
              </a:rPr>
              <a:t>předloží</a:t>
            </a:r>
            <a:r>
              <a:rPr lang="cs-CZ" sz="2000" b="1" dirty="0">
                <a:solidFill>
                  <a:srgbClr val="C00000"/>
                </a:solidFill>
                <a:latin typeface="Constantia" pitchFamily="18" charset="0"/>
              </a:rPr>
              <a:t> </a:t>
            </a:r>
            <a:r>
              <a:rPr lang="cs-CZ" sz="2000" dirty="0">
                <a:latin typeface="Constantia" pitchFamily="18" charset="0"/>
              </a:rPr>
              <a:t>stranám k nahlédnutí (§ 213 odst. 1 TŘ) – pokud to některá ze stran navrhne, pak danou listinu soud při HL přečte (§ 213 odst. 2 TŘ)</a:t>
            </a:r>
          </a:p>
          <a:p>
            <a:pPr marL="365125" indent="-255588" algn="just" eaLnBrk="1" hangingPunct="1">
              <a:buFont typeface="Wingdings 3" pitchFamily="18" charset="2"/>
              <a:buChar char=""/>
            </a:pPr>
            <a:r>
              <a:rPr lang="cs-CZ" sz="2000" dirty="0">
                <a:latin typeface="Constantia" pitchFamily="18" charset="0"/>
              </a:rPr>
              <a:t>vedeno zásadou ekonomiky a rychlosti řízení</a:t>
            </a:r>
          </a:p>
          <a:p>
            <a:pPr marL="365125" indent="-255588" eaLnBrk="1" hangingPunct="1">
              <a:lnSpc>
                <a:spcPct val="80000"/>
              </a:lnSpc>
            </a:pPr>
            <a:endParaRPr lang="cs-CZ" sz="2000" dirty="0"/>
          </a:p>
        </p:txBody>
      </p:sp>
      <p:sp>
        <p:nvSpPr>
          <p:cNvPr id="4" name="Zástupný symbol pro číslo snímku 3"/>
          <p:cNvSpPr>
            <a:spLocks noGrp="1"/>
          </p:cNvSpPr>
          <p:nvPr>
            <p:ph type="sldNum" sz="quarter" idx="12"/>
          </p:nvPr>
        </p:nvSpPr>
        <p:spPr/>
        <p:txBody>
          <a:bodyPr/>
          <a:lstStyle/>
          <a:p>
            <a:pPr>
              <a:defRPr/>
            </a:pPr>
            <a:fld id="{1384D16C-5DA3-44A3-B3A2-2700C99A9D23}" type="slidenum">
              <a:rPr lang="cs-CZ"/>
              <a:pPr>
                <a:defRPr/>
              </a:pPr>
              <a:t>42</a:t>
            </a:fld>
            <a:endParaRPr lang="cs-CZ"/>
          </a:p>
        </p:txBody>
      </p:sp>
    </p:spTree>
    <p:extLst>
      <p:ext uri="{BB962C8B-B14F-4D97-AF65-F5344CB8AC3E}">
        <p14:creationId xmlns:p14="http://schemas.microsoft.com/office/powerpoint/2010/main" val="22797013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Nadpis 1"/>
          <p:cNvSpPr>
            <a:spLocks noGrp="1"/>
          </p:cNvSpPr>
          <p:nvPr>
            <p:ph type="title"/>
          </p:nvPr>
        </p:nvSpPr>
        <p:spPr>
          <a:xfrm>
            <a:off x="457200" y="116633"/>
            <a:ext cx="8229600" cy="504055"/>
          </a:xfrm>
        </p:spPr>
        <p:txBody>
          <a:bodyPr/>
          <a:lstStyle/>
          <a:p>
            <a:pPr eaLnBrk="1" hangingPunct="1"/>
            <a:r>
              <a:rPr lang="cs-CZ" sz="3200" b="1" dirty="0">
                <a:latin typeface="Constantia" pitchFamily="18" charset="0"/>
              </a:rPr>
              <a:t>Proces dokazování</a:t>
            </a:r>
            <a:endParaRPr lang="cs-CZ" sz="3200" dirty="0"/>
          </a:p>
        </p:txBody>
      </p:sp>
      <p:sp>
        <p:nvSpPr>
          <p:cNvPr id="32770" name="Zástupný symbol pro obsah 2"/>
          <p:cNvSpPr>
            <a:spLocks noGrp="1"/>
          </p:cNvSpPr>
          <p:nvPr>
            <p:ph idx="1"/>
          </p:nvPr>
        </p:nvSpPr>
        <p:spPr>
          <a:xfrm>
            <a:off x="179512" y="476672"/>
            <a:ext cx="8712968" cy="6244803"/>
          </a:xfrm>
        </p:spPr>
        <p:txBody>
          <a:bodyPr/>
          <a:lstStyle/>
          <a:p>
            <a:pPr eaLnBrk="1" hangingPunct="1">
              <a:buFont typeface="Arial" charset="0"/>
              <a:buNone/>
            </a:pPr>
            <a:r>
              <a:rPr lang="cs-CZ" sz="1800" b="1" dirty="0">
                <a:solidFill>
                  <a:srgbClr val="C00000"/>
                </a:solidFill>
                <a:latin typeface="Constantia" pitchFamily="18" charset="0"/>
              </a:rPr>
              <a:t>A/ </a:t>
            </a:r>
            <a:r>
              <a:rPr lang="cs-CZ" sz="1800" b="1" u="sng" dirty="0">
                <a:solidFill>
                  <a:srgbClr val="C00000"/>
                </a:solidFill>
                <a:latin typeface="Constantia" pitchFamily="18" charset="0"/>
              </a:rPr>
              <a:t>výslech obžalovaného</a:t>
            </a:r>
            <a:r>
              <a:rPr lang="cs-CZ" sz="1800" b="1" dirty="0">
                <a:solidFill>
                  <a:srgbClr val="C00000"/>
                </a:solidFill>
                <a:latin typeface="Constantia" pitchFamily="18" charset="0"/>
              </a:rPr>
              <a:t>:</a:t>
            </a:r>
            <a:endParaRPr lang="cs-CZ" sz="1800" b="1" dirty="0">
              <a:solidFill>
                <a:schemeClr val="accent1"/>
              </a:solidFill>
              <a:latin typeface="Constantia" pitchFamily="18" charset="0"/>
            </a:endParaRPr>
          </a:p>
          <a:p>
            <a:pPr algn="just" eaLnBrk="1" hangingPunct="1"/>
            <a:r>
              <a:rPr lang="cs-CZ" sz="1700" dirty="0">
                <a:latin typeface="Constantia" pitchFamily="18" charset="0"/>
              </a:rPr>
              <a:t>viz § 90 a </a:t>
            </a:r>
            <a:r>
              <a:rPr lang="cs-CZ" sz="1700" dirty="0" err="1">
                <a:latin typeface="Constantia" pitchFamily="18" charset="0"/>
              </a:rPr>
              <a:t>násled</a:t>
            </a:r>
            <a:r>
              <a:rPr lang="cs-CZ" sz="1700" dirty="0">
                <a:latin typeface="Constantia" pitchFamily="18" charset="0"/>
              </a:rPr>
              <a:t>. TŘ a § 207 TŘ</a:t>
            </a:r>
          </a:p>
          <a:p>
            <a:pPr algn="just" eaLnBrk="1" hangingPunct="1"/>
            <a:r>
              <a:rPr lang="cs-CZ" sz="1700" dirty="0">
                <a:latin typeface="Constantia" pitchFamily="18" charset="0"/>
              </a:rPr>
              <a:t>rozsah poučení – srovnání s poučením svědka</a:t>
            </a:r>
          </a:p>
          <a:p>
            <a:pPr algn="just" eaLnBrk="1" hangingPunct="1"/>
            <a:r>
              <a:rPr lang="cs-CZ" sz="1700" dirty="0">
                <a:latin typeface="Constantia" pitchFamily="18" charset="0"/>
              </a:rPr>
              <a:t>právo nevypovídat </a:t>
            </a:r>
            <a:r>
              <a:rPr lang="cs-CZ" sz="1700" b="1" dirty="0">
                <a:latin typeface="Constantia" pitchFamily="18" charset="0"/>
              </a:rPr>
              <a:t>XXX</a:t>
            </a:r>
            <a:r>
              <a:rPr lang="cs-CZ" sz="1700" dirty="0">
                <a:latin typeface="Constantia" pitchFamily="18" charset="0"/>
              </a:rPr>
              <a:t> právo vypovídat kdykoli v průběhu trestního stíhání </a:t>
            </a:r>
            <a:r>
              <a:rPr lang="cs-CZ" sz="1700" i="1" dirty="0">
                <a:latin typeface="Constantia" pitchFamily="18" charset="0"/>
              </a:rPr>
              <a:t>(tohoto práva  jej nelze zbavit)</a:t>
            </a:r>
          </a:p>
          <a:p>
            <a:pPr algn="just" eaLnBrk="1" hangingPunct="1"/>
            <a:r>
              <a:rPr lang="cs-CZ" sz="1700" dirty="0">
                <a:latin typeface="Constantia" pitchFamily="18" charset="0"/>
              </a:rPr>
              <a:t>pouze možnost křivého obvinění (§ 345 TZ), nikoli křivé výpovědi (§ 346 TZ)</a:t>
            </a:r>
          </a:p>
          <a:p>
            <a:pPr algn="just" eaLnBrk="1" hangingPunct="1"/>
            <a:r>
              <a:rPr lang="cs-CZ" sz="1700" b="1" dirty="0">
                <a:solidFill>
                  <a:srgbClr val="C00000"/>
                </a:solidFill>
                <a:latin typeface="Constantia" pitchFamily="18" charset="0"/>
              </a:rPr>
              <a:t>oddělený výslech více obžalovaných </a:t>
            </a:r>
            <a:r>
              <a:rPr lang="cs-CZ" sz="1700" dirty="0">
                <a:latin typeface="Constantia" pitchFamily="18" charset="0"/>
              </a:rPr>
              <a:t>– viz § 208 TŘ</a:t>
            </a:r>
          </a:p>
          <a:p>
            <a:pPr algn="just" eaLnBrk="1" hangingPunct="1"/>
            <a:r>
              <a:rPr lang="cs-CZ" sz="1700" dirty="0">
                <a:latin typeface="Constantia" pitchFamily="18" charset="0"/>
              </a:rPr>
              <a:t>využitelnost protokolů o předchozím výslechu obviněného/obžalovaného v jednotlivých fázích trestního řízení (</a:t>
            </a:r>
            <a:r>
              <a:rPr lang="cs-CZ" sz="1700" i="1" dirty="0">
                <a:latin typeface="Constantia" pitchFamily="18" charset="0"/>
              </a:rPr>
              <a:t>mimo jiné i výslech v rámci vazebního zasedání</a:t>
            </a:r>
            <a:r>
              <a:rPr lang="cs-CZ" sz="1700" dirty="0">
                <a:latin typeface="Constantia" pitchFamily="18" charset="0"/>
              </a:rPr>
              <a:t>; viz § 207 TŘ) </a:t>
            </a:r>
            <a:r>
              <a:rPr lang="cs-CZ" sz="1700" b="1" dirty="0">
                <a:latin typeface="Constantia" pitchFamily="18" charset="0"/>
              </a:rPr>
              <a:t>XXX </a:t>
            </a:r>
            <a:r>
              <a:rPr lang="cs-CZ" sz="1700" dirty="0">
                <a:latin typeface="Constantia" pitchFamily="18" charset="0"/>
              </a:rPr>
              <a:t>protokol o výslechu osoby podezřelé </a:t>
            </a:r>
            <a:r>
              <a:rPr lang="cs-CZ" sz="1700" i="1" dirty="0">
                <a:latin typeface="Constantia" pitchFamily="18" charset="0"/>
              </a:rPr>
              <a:t>(lze využít pouze v řízení následujícím po zkráceném přípravném řízení dle § 314d odst. 2 TŘ)</a:t>
            </a:r>
          </a:p>
          <a:p>
            <a:pPr algn="just" eaLnBrk="1" hangingPunct="1"/>
            <a:r>
              <a:rPr lang="cs-CZ" sz="1700" dirty="0">
                <a:latin typeface="Constantia" pitchFamily="18" charset="0"/>
              </a:rPr>
              <a:t>předestření dřívější výpovědi k vysvětlení rozporů – viz § 212 TŘ</a:t>
            </a:r>
          </a:p>
          <a:p>
            <a:pPr algn="just" eaLnBrk="1" hangingPunct="1"/>
            <a:r>
              <a:rPr lang="cs-CZ" sz="1700" dirty="0">
                <a:latin typeface="Constantia" pitchFamily="18" charset="0"/>
              </a:rPr>
              <a:t>právo jednat ve svém mateřském jazyce – viz § 2 odst. 14 TŘ</a:t>
            </a:r>
          </a:p>
          <a:p>
            <a:pPr algn="just" eaLnBrk="1" hangingPunct="1"/>
            <a:r>
              <a:rPr lang="cs-CZ" sz="1700" dirty="0">
                <a:latin typeface="Constantia" pitchFamily="18" charset="0"/>
              </a:rPr>
              <a:t>možnost nahlížet do písemných poznámek (§ 93 odst. 1 TŘ)</a:t>
            </a:r>
          </a:p>
          <a:p>
            <a:pPr algn="just" eaLnBrk="1" hangingPunct="1"/>
            <a:r>
              <a:rPr lang="cs-CZ" sz="1700" dirty="0">
                <a:latin typeface="Constantia" pitchFamily="18" charset="0"/>
              </a:rPr>
              <a:t>možnost porady s obhájcem, nikoli však o tom, jak odpovídat na položené dotazy (§ 31 odst. 1 TŘ)</a:t>
            </a:r>
          </a:p>
          <a:p>
            <a:pPr algn="just" eaLnBrk="1" hangingPunct="1"/>
            <a:r>
              <a:rPr lang="cs-CZ" sz="1700" dirty="0" err="1">
                <a:latin typeface="Constantia" pitchFamily="18" charset="0"/>
              </a:rPr>
              <a:t>protokolace</a:t>
            </a:r>
            <a:r>
              <a:rPr lang="cs-CZ" sz="1700" dirty="0">
                <a:latin typeface="Constantia" pitchFamily="18" charset="0"/>
              </a:rPr>
              <a:t> v přípravném řízení (přečtení protokolu, oprava a doplnění protokolu, podpis, námitky proti obsahu protokolu) </a:t>
            </a:r>
            <a:r>
              <a:rPr lang="cs-CZ" sz="1700" b="1" dirty="0">
                <a:latin typeface="Constantia" pitchFamily="18" charset="0"/>
              </a:rPr>
              <a:t>XXX</a:t>
            </a:r>
            <a:r>
              <a:rPr lang="cs-CZ" sz="1700" dirty="0">
                <a:latin typeface="Constantia" pitchFamily="18" charset="0"/>
              </a:rPr>
              <a:t> využití záznamového zařízení  v řízení před soudem</a:t>
            </a:r>
          </a:p>
          <a:p>
            <a:pPr algn="just" eaLnBrk="1" hangingPunct="1"/>
            <a:r>
              <a:rPr lang="cs-CZ" sz="1700" dirty="0">
                <a:latin typeface="Constantia" pitchFamily="18" charset="0"/>
              </a:rPr>
              <a:t>využití </a:t>
            </a:r>
            <a:r>
              <a:rPr lang="cs-CZ" sz="1700" b="1" dirty="0">
                <a:solidFill>
                  <a:srgbClr val="C00000"/>
                </a:solidFill>
                <a:latin typeface="Constantia" pitchFamily="18" charset="0"/>
              </a:rPr>
              <a:t>videokonferenčního zařízení</a:t>
            </a:r>
            <a:r>
              <a:rPr lang="cs-CZ" sz="1700" dirty="0">
                <a:latin typeface="Constantia" pitchFamily="18" charset="0"/>
              </a:rPr>
              <a:t> (§ 111a TŘ)</a:t>
            </a:r>
          </a:p>
          <a:p>
            <a:pPr algn="just" eaLnBrk="1" hangingPunct="1"/>
            <a:r>
              <a:rPr lang="cs-CZ" sz="1700" dirty="0">
                <a:latin typeface="Constantia" pitchFamily="18" charset="0"/>
              </a:rPr>
              <a:t>vlastní náklady spojené s účastí nese sám obžalovaný</a:t>
            </a:r>
          </a:p>
        </p:txBody>
      </p:sp>
      <p:sp>
        <p:nvSpPr>
          <p:cNvPr id="4" name="Zástupný symbol pro číslo snímku 3"/>
          <p:cNvSpPr>
            <a:spLocks noGrp="1"/>
          </p:cNvSpPr>
          <p:nvPr>
            <p:ph type="sldNum" sz="quarter" idx="12"/>
          </p:nvPr>
        </p:nvSpPr>
        <p:spPr/>
        <p:txBody>
          <a:bodyPr/>
          <a:lstStyle/>
          <a:p>
            <a:pPr>
              <a:defRPr/>
            </a:pPr>
            <a:fld id="{10EFDF2A-BDAB-4F03-80BB-8C6226B72F69}" type="slidenum">
              <a:rPr lang="cs-CZ"/>
              <a:pPr>
                <a:defRPr/>
              </a:pPr>
              <a:t>43</a:t>
            </a:fld>
            <a:endParaRPr lang="cs-CZ"/>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Nadpis 1"/>
          <p:cNvSpPr>
            <a:spLocks noGrp="1"/>
          </p:cNvSpPr>
          <p:nvPr>
            <p:ph type="title"/>
          </p:nvPr>
        </p:nvSpPr>
        <p:spPr>
          <a:xfrm>
            <a:off x="457200" y="274638"/>
            <a:ext cx="8229600" cy="850900"/>
          </a:xfrm>
        </p:spPr>
        <p:txBody>
          <a:bodyPr/>
          <a:lstStyle/>
          <a:p>
            <a:pPr eaLnBrk="1" hangingPunct="1"/>
            <a:r>
              <a:rPr lang="cs-CZ" sz="3200" b="1">
                <a:latin typeface="Constantia" pitchFamily="18" charset="0"/>
              </a:rPr>
              <a:t>Proces dokazování</a:t>
            </a:r>
            <a:endParaRPr lang="cs-CZ" sz="3200"/>
          </a:p>
        </p:txBody>
      </p:sp>
      <p:sp>
        <p:nvSpPr>
          <p:cNvPr id="3" name="Zástupný symbol pro obsah 2"/>
          <p:cNvSpPr>
            <a:spLocks noGrp="1"/>
          </p:cNvSpPr>
          <p:nvPr>
            <p:ph idx="1"/>
          </p:nvPr>
        </p:nvSpPr>
        <p:spPr>
          <a:xfrm>
            <a:off x="457200" y="1052513"/>
            <a:ext cx="8229600" cy="5616575"/>
          </a:xfrm>
        </p:spPr>
        <p:txBody>
          <a:bodyPr rtlCol="0">
            <a:normAutofit fontScale="55000" lnSpcReduction="20000"/>
          </a:bodyPr>
          <a:lstStyle/>
          <a:p>
            <a:pPr eaLnBrk="1" fontAlgn="auto" hangingPunct="1">
              <a:lnSpc>
                <a:spcPct val="120000"/>
              </a:lnSpc>
              <a:spcAft>
                <a:spcPts val="0"/>
              </a:spcAft>
              <a:buFont typeface="Arial" pitchFamily="34" charset="0"/>
              <a:buNone/>
              <a:defRPr/>
            </a:pPr>
            <a:r>
              <a:rPr lang="cs-CZ" sz="3600" b="1" dirty="0">
                <a:solidFill>
                  <a:srgbClr val="C00000"/>
                </a:solidFill>
                <a:latin typeface="Constantia" pitchFamily="18" charset="0"/>
              </a:rPr>
              <a:t>B/ </a:t>
            </a:r>
            <a:r>
              <a:rPr lang="cs-CZ" sz="3600" b="1" u="sng" dirty="0">
                <a:solidFill>
                  <a:srgbClr val="C00000"/>
                </a:solidFill>
                <a:latin typeface="Constantia" pitchFamily="18" charset="0"/>
              </a:rPr>
              <a:t>výslech svědka</a:t>
            </a:r>
            <a:r>
              <a:rPr lang="cs-CZ" sz="3600" b="1" dirty="0">
                <a:solidFill>
                  <a:srgbClr val="C00000"/>
                </a:solidFill>
                <a:latin typeface="Constantia" pitchFamily="18" charset="0"/>
              </a:rPr>
              <a:t>:</a:t>
            </a:r>
          </a:p>
          <a:p>
            <a:pPr eaLnBrk="1" fontAlgn="auto" hangingPunct="1">
              <a:lnSpc>
                <a:spcPct val="120000"/>
              </a:lnSpc>
              <a:spcAft>
                <a:spcPts val="0"/>
              </a:spcAft>
              <a:buFont typeface="Arial" pitchFamily="34" charset="0"/>
              <a:buNone/>
              <a:defRPr/>
            </a:pPr>
            <a:endParaRPr lang="cs-CZ" b="1" dirty="0">
              <a:solidFill>
                <a:schemeClr val="accent1"/>
              </a:solidFill>
              <a:latin typeface="Constantia" pitchFamily="18" charset="0"/>
            </a:endParaRPr>
          </a:p>
          <a:p>
            <a:pPr algn="just" eaLnBrk="1" fontAlgn="auto" hangingPunct="1">
              <a:lnSpc>
                <a:spcPct val="120000"/>
              </a:lnSpc>
              <a:spcAft>
                <a:spcPts val="0"/>
              </a:spcAft>
              <a:buFont typeface="Arial" pitchFamily="34" charset="0"/>
              <a:buChar char="•"/>
              <a:defRPr/>
            </a:pPr>
            <a:r>
              <a:rPr lang="cs-CZ" dirty="0">
                <a:latin typeface="Constantia" pitchFamily="18" charset="0"/>
              </a:rPr>
              <a:t>viz § 97 a </a:t>
            </a:r>
            <a:r>
              <a:rPr lang="cs-CZ" dirty="0" err="1">
                <a:latin typeface="Constantia" pitchFamily="18" charset="0"/>
              </a:rPr>
              <a:t>násled</a:t>
            </a:r>
            <a:r>
              <a:rPr lang="cs-CZ" dirty="0">
                <a:latin typeface="Constantia" pitchFamily="18" charset="0"/>
              </a:rPr>
              <a:t>. TŘ; § 211 TŘ</a:t>
            </a:r>
          </a:p>
          <a:p>
            <a:pPr algn="just" eaLnBrk="1" fontAlgn="auto" hangingPunct="1">
              <a:lnSpc>
                <a:spcPct val="120000"/>
              </a:lnSpc>
              <a:spcAft>
                <a:spcPts val="0"/>
              </a:spcAft>
              <a:buFont typeface="Arial" pitchFamily="34" charset="0"/>
              <a:buChar char="•"/>
              <a:defRPr/>
            </a:pPr>
            <a:r>
              <a:rPr lang="cs-CZ" dirty="0">
                <a:latin typeface="Constantia" pitchFamily="18" charset="0"/>
              </a:rPr>
              <a:t>rozsah poučení – srovnání s poučením obviněného</a:t>
            </a:r>
          </a:p>
          <a:p>
            <a:pPr algn="just" eaLnBrk="1" fontAlgn="auto" hangingPunct="1">
              <a:lnSpc>
                <a:spcPct val="120000"/>
              </a:lnSpc>
              <a:spcAft>
                <a:spcPts val="0"/>
              </a:spcAft>
              <a:buFont typeface="Arial" pitchFamily="34" charset="0"/>
              <a:buChar char="•"/>
              <a:defRPr/>
            </a:pPr>
            <a:r>
              <a:rPr lang="cs-CZ" dirty="0">
                <a:latin typeface="Constantia" pitchFamily="18" charset="0"/>
              </a:rPr>
              <a:t>předvolání a předvedení svědka (§ 98 TŘ); pořádková pokuta (§ 66 TŘ)</a:t>
            </a:r>
          </a:p>
          <a:p>
            <a:pPr algn="just" eaLnBrk="1" fontAlgn="auto" hangingPunct="1">
              <a:lnSpc>
                <a:spcPct val="120000"/>
              </a:lnSpc>
              <a:spcAft>
                <a:spcPts val="0"/>
              </a:spcAft>
              <a:buFont typeface="Arial" pitchFamily="34" charset="0"/>
              <a:buChar char="•"/>
              <a:defRPr/>
            </a:pPr>
            <a:r>
              <a:rPr lang="cs-CZ" dirty="0">
                <a:latin typeface="Constantia" pitchFamily="18" charset="0"/>
              </a:rPr>
              <a:t>právo odepřít výpověď (§ 100 TŘ) a zákaz výslechu (§ 99 TZ)</a:t>
            </a:r>
          </a:p>
          <a:p>
            <a:pPr algn="just" eaLnBrk="1" fontAlgn="auto" hangingPunct="1">
              <a:lnSpc>
                <a:spcPct val="120000"/>
              </a:lnSpc>
              <a:spcAft>
                <a:spcPts val="0"/>
              </a:spcAft>
              <a:buFont typeface="Arial" pitchFamily="34" charset="0"/>
              <a:buChar char="•"/>
              <a:defRPr/>
            </a:pPr>
            <a:r>
              <a:rPr lang="cs-CZ" dirty="0">
                <a:latin typeface="Constantia" pitchFamily="18" charset="0"/>
              </a:rPr>
              <a:t>možnost křivého obvinění či křivé výpovědi (viz § 345 a § 346 TZ)</a:t>
            </a:r>
          </a:p>
          <a:p>
            <a:pPr algn="just" eaLnBrk="1" fontAlgn="auto" hangingPunct="1">
              <a:lnSpc>
                <a:spcPct val="120000"/>
              </a:lnSpc>
              <a:spcAft>
                <a:spcPts val="0"/>
              </a:spcAft>
              <a:buFont typeface="Arial" pitchFamily="34" charset="0"/>
              <a:buChar char="•"/>
              <a:defRPr/>
            </a:pPr>
            <a:r>
              <a:rPr lang="cs-CZ" dirty="0">
                <a:latin typeface="Constantia" pitchFamily="18" charset="0"/>
              </a:rPr>
              <a:t>výslech v nepřítomnosti obžalovaného – viz § 209 TŘ</a:t>
            </a:r>
          </a:p>
          <a:p>
            <a:pPr algn="just" eaLnBrk="1" fontAlgn="auto" hangingPunct="1">
              <a:lnSpc>
                <a:spcPct val="120000"/>
              </a:lnSpc>
              <a:spcAft>
                <a:spcPts val="0"/>
              </a:spcAft>
              <a:buFont typeface="Arial" pitchFamily="34" charset="0"/>
              <a:buChar char="•"/>
              <a:defRPr/>
            </a:pPr>
            <a:r>
              <a:rPr lang="cs-CZ" dirty="0">
                <a:latin typeface="Constantia" pitchFamily="18" charset="0"/>
              </a:rPr>
              <a:t>výslech utajeného svědka – viz § 55 odst. 2 TŘ</a:t>
            </a:r>
          </a:p>
          <a:p>
            <a:pPr algn="just" eaLnBrk="1" fontAlgn="auto" hangingPunct="1">
              <a:lnSpc>
                <a:spcPct val="120000"/>
              </a:lnSpc>
              <a:spcAft>
                <a:spcPts val="0"/>
              </a:spcAft>
              <a:buFont typeface="Arial" pitchFamily="34" charset="0"/>
              <a:buChar char="•"/>
              <a:defRPr/>
            </a:pPr>
            <a:r>
              <a:rPr lang="cs-CZ" dirty="0">
                <a:latin typeface="Constantia" pitchFamily="18" charset="0"/>
              </a:rPr>
              <a:t>nepřítomnost dosud nevyslechnutého svědka v jednací síni v rámci hlavního líčení – viz § 209 TŘ</a:t>
            </a:r>
          </a:p>
          <a:p>
            <a:pPr algn="just" eaLnBrk="1" fontAlgn="auto" hangingPunct="1">
              <a:lnSpc>
                <a:spcPct val="120000"/>
              </a:lnSpc>
              <a:spcAft>
                <a:spcPts val="0"/>
              </a:spcAft>
              <a:buFont typeface="Arial" pitchFamily="34" charset="0"/>
              <a:buChar char="•"/>
              <a:defRPr/>
            </a:pPr>
            <a:r>
              <a:rPr lang="cs-CZ" b="1" dirty="0">
                <a:solidFill>
                  <a:srgbClr val="C00000"/>
                </a:solidFill>
                <a:latin typeface="Constantia" pitchFamily="18" charset="0"/>
              </a:rPr>
              <a:t>využitelnost úředních záznamů o podání vysvětlení a protokolů o předchozím výslechu svědka </a:t>
            </a:r>
            <a:r>
              <a:rPr lang="cs-CZ" dirty="0">
                <a:latin typeface="Constantia" pitchFamily="18" charset="0"/>
              </a:rPr>
              <a:t>v jednotlivých fázích trestního řízení – viz § 211 TŘ </a:t>
            </a:r>
            <a:r>
              <a:rPr lang="cs-CZ" b="1" dirty="0">
                <a:latin typeface="Constantia" pitchFamily="18" charset="0"/>
              </a:rPr>
              <a:t>XXX</a:t>
            </a:r>
            <a:r>
              <a:rPr lang="cs-CZ" dirty="0">
                <a:latin typeface="Constantia" pitchFamily="18" charset="0"/>
              </a:rPr>
              <a:t> úřední záznamy o podaném vysvětlení pořízené dle zákona č. 273/2008 Sb., o Policii ČR – na ně § 211 odst. 6 TŘ nedopadá !!!</a:t>
            </a:r>
          </a:p>
          <a:p>
            <a:pPr algn="just" eaLnBrk="1" fontAlgn="auto" hangingPunct="1">
              <a:lnSpc>
                <a:spcPct val="120000"/>
              </a:lnSpc>
              <a:spcAft>
                <a:spcPts val="0"/>
              </a:spcAft>
              <a:buFont typeface="Arial" pitchFamily="34" charset="0"/>
              <a:buChar char="•"/>
              <a:defRPr/>
            </a:pPr>
            <a:r>
              <a:rPr lang="cs-CZ" dirty="0">
                <a:latin typeface="Constantia" pitchFamily="18" charset="0"/>
              </a:rPr>
              <a:t>právo jednat ve svém mateřském jazyce, popř. jiném cizím jazyce – viz § 2 odst. 14 TŘ</a:t>
            </a:r>
          </a:p>
          <a:p>
            <a:pPr algn="just" eaLnBrk="1" fontAlgn="auto" hangingPunct="1">
              <a:spcAft>
                <a:spcPts val="0"/>
              </a:spcAft>
              <a:buFont typeface="Arial" pitchFamily="34" charset="0"/>
              <a:buChar char="•"/>
              <a:defRPr/>
            </a:pPr>
            <a:endParaRPr lang="cs-CZ" dirty="0">
              <a:latin typeface="Constantia" pitchFamily="18" charset="0"/>
            </a:endParaRPr>
          </a:p>
          <a:p>
            <a:pPr algn="just" eaLnBrk="1" fontAlgn="auto" hangingPunct="1">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030CE1EC-AB3B-4E84-B16B-D9AD847E5D21}" type="slidenum">
              <a:rPr lang="cs-CZ"/>
              <a:pPr>
                <a:defRPr/>
              </a:pPr>
              <a:t>44</a:t>
            </a:fld>
            <a:endParaRPr lang="cs-CZ"/>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adpis 1"/>
          <p:cNvSpPr>
            <a:spLocks noGrp="1"/>
          </p:cNvSpPr>
          <p:nvPr>
            <p:ph type="title"/>
          </p:nvPr>
        </p:nvSpPr>
        <p:spPr>
          <a:xfrm>
            <a:off x="457200" y="116632"/>
            <a:ext cx="8229600" cy="432049"/>
          </a:xfrm>
        </p:spPr>
        <p:txBody>
          <a:bodyPr/>
          <a:lstStyle/>
          <a:p>
            <a:pPr eaLnBrk="1" hangingPunct="1"/>
            <a:r>
              <a:rPr lang="cs-CZ" sz="2800" b="1" dirty="0">
                <a:latin typeface="Constantia" pitchFamily="18" charset="0"/>
              </a:rPr>
              <a:t>Proces dokazování</a:t>
            </a:r>
            <a:endParaRPr lang="cs-CZ" sz="2800" dirty="0"/>
          </a:p>
        </p:txBody>
      </p:sp>
      <p:sp>
        <p:nvSpPr>
          <p:cNvPr id="34818" name="Zástupný symbol pro obsah 2"/>
          <p:cNvSpPr>
            <a:spLocks noGrp="1"/>
          </p:cNvSpPr>
          <p:nvPr>
            <p:ph idx="1"/>
          </p:nvPr>
        </p:nvSpPr>
        <p:spPr>
          <a:xfrm>
            <a:off x="107504" y="620688"/>
            <a:ext cx="8928992" cy="6100787"/>
          </a:xfrm>
        </p:spPr>
        <p:txBody>
          <a:bodyPr/>
          <a:lstStyle/>
          <a:p>
            <a:pPr marL="365125" indent="-255588" algn="just" eaLnBrk="1" hangingPunct="1"/>
            <a:r>
              <a:rPr lang="cs-CZ" sz="2000" dirty="0">
                <a:latin typeface="Constantia" pitchFamily="18" charset="0"/>
              </a:rPr>
              <a:t>v případě podstatných odchylek v následné výpovědi lze dřívější výpověď slyšeného svědka této osobě </a:t>
            </a:r>
            <a:r>
              <a:rPr lang="cs-CZ" sz="2000" b="1" dirty="0">
                <a:solidFill>
                  <a:srgbClr val="C00000"/>
                </a:solidFill>
                <a:latin typeface="Constantia" pitchFamily="18" charset="0"/>
              </a:rPr>
              <a:t>předestřít k vysvětlení rozporů </a:t>
            </a:r>
            <a:r>
              <a:rPr lang="cs-CZ" sz="2000" dirty="0">
                <a:latin typeface="Constantia" pitchFamily="18" charset="0"/>
              </a:rPr>
              <a:t>- viz § 212 TŘ</a:t>
            </a:r>
          </a:p>
          <a:p>
            <a:pPr marL="365125" indent="-255588" algn="just" eaLnBrk="1" hangingPunct="1"/>
            <a:endParaRPr lang="cs-CZ" sz="2000" dirty="0">
              <a:latin typeface="Constantia" pitchFamily="18" charset="0"/>
            </a:endParaRPr>
          </a:p>
          <a:p>
            <a:pPr marL="365125" indent="-255588" algn="just" eaLnBrk="1" hangingPunct="1"/>
            <a:r>
              <a:rPr lang="cs-CZ" sz="2000" dirty="0">
                <a:latin typeface="Constantia" pitchFamily="18" charset="0"/>
              </a:rPr>
              <a:t>zákaz kladení </a:t>
            </a:r>
            <a:r>
              <a:rPr lang="cs-CZ" sz="2000" b="1" dirty="0">
                <a:solidFill>
                  <a:srgbClr val="C00000"/>
                </a:solidFill>
                <a:latin typeface="Constantia" pitchFamily="18" charset="0"/>
              </a:rPr>
              <a:t>otázek sugestivních </a:t>
            </a:r>
            <a:r>
              <a:rPr lang="cs-CZ" sz="2000" i="1" dirty="0">
                <a:latin typeface="Constantia" pitchFamily="18" charset="0"/>
              </a:rPr>
              <a:t>(= otázky </a:t>
            </a:r>
            <a:r>
              <a:rPr lang="cs-CZ" sz="2000" i="1" dirty="0" err="1">
                <a:latin typeface="Constantia" pitchFamily="18" charset="0"/>
              </a:rPr>
              <a:t>návodné</a:t>
            </a:r>
            <a:r>
              <a:rPr lang="cs-CZ" sz="2000" dirty="0">
                <a:latin typeface="Constantia" pitchFamily="18" charset="0"/>
              </a:rPr>
              <a:t> - </a:t>
            </a:r>
            <a:r>
              <a:rPr lang="cs-CZ" sz="2000" i="1" dirty="0">
                <a:latin typeface="Constantia" pitchFamily="18" charset="0"/>
              </a:rPr>
              <a:t>obsahují okolnosti, které mají být výslechem teprve zjištěny) </a:t>
            </a:r>
            <a:r>
              <a:rPr lang="cs-CZ" sz="2000" b="1" dirty="0">
                <a:solidFill>
                  <a:srgbClr val="C00000"/>
                </a:solidFill>
                <a:latin typeface="Constantia" pitchFamily="18" charset="0"/>
              </a:rPr>
              <a:t>a </a:t>
            </a:r>
            <a:r>
              <a:rPr lang="cs-CZ" sz="2000" b="1" dirty="0" err="1">
                <a:solidFill>
                  <a:srgbClr val="C00000"/>
                </a:solidFill>
                <a:latin typeface="Constantia" pitchFamily="18" charset="0"/>
              </a:rPr>
              <a:t>kapciózních</a:t>
            </a:r>
            <a:r>
              <a:rPr lang="cs-CZ" sz="2000" b="1" dirty="0">
                <a:solidFill>
                  <a:srgbClr val="C00000"/>
                </a:solidFill>
                <a:latin typeface="Constantia" pitchFamily="18" charset="0"/>
              </a:rPr>
              <a:t> </a:t>
            </a:r>
            <a:r>
              <a:rPr lang="cs-CZ" sz="2000" b="1" i="1" dirty="0">
                <a:latin typeface="Constantia" pitchFamily="18" charset="0"/>
              </a:rPr>
              <a:t>(</a:t>
            </a:r>
            <a:r>
              <a:rPr lang="cs-CZ" sz="2000" i="1" dirty="0">
                <a:latin typeface="Constantia" pitchFamily="18" charset="0"/>
              </a:rPr>
              <a:t>obsahují klamavé a nepravdivé skutečnosti) </a:t>
            </a:r>
            <a:r>
              <a:rPr lang="cs-CZ" sz="2000" dirty="0">
                <a:latin typeface="Constantia" pitchFamily="18" charset="0"/>
              </a:rPr>
              <a:t>– viz § 101 odst. 3 TŘ</a:t>
            </a:r>
          </a:p>
          <a:p>
            <a:pPr marL="365125" indent="-255588" algn="just" eaLnBrk="1" hangingPunct="1"/>
            <a:r>
              <a:rPr lang="cs-CZ" sz="2000" b="1" u="sng" dirty="0">
                <a:solidFill>
                  <a:srgbClr val="0070C0"/>
                </a:solidFill>
                <a:latin typeface="Constantia" pitchFamily="18" charset="0"/>
              </a:rPr>
              <a:t>od 01.08.2013</a:t>
            </a:r>
            <a:r>
              <a:rPr lang="cs-CZ" sz="2000" b="1" dirty="0">
                <a:solidFill>
                  <a:srgbClr val="C00000"/>
                </a:solidFill>
                <a:latin typeface="Constantia" pitchFamily="18" charset="0"/>
              </a:rPr>
              <a:t> omezení otázek směřujících do intimní oblasti vyslýchaného svědka – viz § 101 odst. 3 TŘ</a:t>
            </a:r>
          </a:p>
          <a:p>
            <a:pPr marL="365125" indent="-255588" algn="just" eaLnBrk="1" hangingPunct="1"/>
            <a:endParaRPr lang="cs-CZ" sz="2000" b="1" dirty="0">
              <a:solidFill>
                <a:srgbClr val="C00000"/>
              </a:solidFill>
              <a:latin typeface="Constantia" pitchFamily="18" charset="0"/>
            </a:endParaRPr>
          </a:p>
          <a:p>
            <a:pPr marL="365125" indent="-255588" algn="just" eaLnBrk="1" hangingPunct="1"/>
            <a:r>
              <a:rPr lang="cs-CZ" sz="2000" dirty="0">
                <a:latin typeface="Constantia" pitchFamily="18" charset="0"/>
              </a:rPr>
              <a:t>možnost nahlížet do písemných poznámek</a:t>
            </a:r>
          </a:p>
          <a:p>
            <a:pPr marL="365125" indent="-255588" algn="just" eaLnBrk="1" hangingPunct="1"/>
            <a:endParaRPr lang="cs-CZ" sz="2000" dirty="0">
              <a:latin typeface="Constantia" pitchFamily="18" charset="0"/>
            </a:endParaRPr>
          </a:p>
          <a:p>
            <a:pPr marL="365125" indent="-255588" algn="just" eaLnBrk="1" hangingPunct="1"/>
            <a:r>
              <a:rPr lang="cs-CZ" sz="2000" dirty="0">
                <a:latin typeface="Constantia" pitchFamily="18" charset="0"/>
              </a:rPr>
              <a:t>protokolace v přípravném řízení (přečtení protokolu, oprava a doplnění protokolu, podpis, námitky proti obsahu protokolu) </a:t>
            </a:r>
            <a:r>
              <a:rPr lang="cs-CZ" sz="2000" b="1" dirty="0">
                <a:latin typeface="Constantia" pitchFamily="18" charset="0"/>
              </a:rPr>
              <a:t>XXX</a:t>
            </a:r>
            <a:r>
              <a:rPr lang="cs-CZ" sz="2000" dirty="0">
                <a:latin typeface="Constantia" pitchFamily="18" charset="0"/>
              </a:rPr>
              <a:t> využití záznamového zařízení  v řízení před soudem</a:t>
            </a:r>
          </a:p>
          <a:p>
            <a:pPr marL="365125" indent="-255588" algn="just" eaLnBrk="1" hangingPunct="1"/>
            <a:r>
              <a:rPr lang="cs-CZ" sz="2000" dirty="0">
                <a:latin typeface="Constantia" pitchFamily="18" charset="0"/>
              </a:rPr>
              <a:t>využití </a:t>
            </a:r>
            <a:r>
              <a:rPr lang="cs-CZ" sz="2000" b="1" dirty="0">
                <a:solidFill>
                  <a:srgbClr val="C00000"/>
                </a:solidFill>
                <a:latin typeface="Constantia" pitchFamily="18" charset="0"/>
              </a:rPr>
              <a:t>videokonferenčního zařízení</a:t>
            </a:r>
            <a:r>
              <a:rPr lang="cs-CZ" sz="2000" dirty="0">
                <a:latin typeface="Constantia" pitchFamily="18" charset="0"/>
              </a:rPr>
              <a:t> (§ 111a TŘ) – na následné přehrání zvukového a obrazového záznamu dopadá ustanovení § 211 TŘ</a:t>
            </a:r>
          </a:p>
          <a:p>
            <a:pPr marL="365125" indent="-255588" algn="just" eaLnBrk="1" hangingPunct="1"/>
            <a:endParaRPr lang="cs-CZ" sz="2000" dirty="0">
              <a:latin typeface="Constantia" pitchFamily="18" charset="0"/>
            </a:endParaRPr>
          </a:p>
          <a:p>
            <a:pPr marL="365125" indent="-255588" algn="just" eaLnBrk="1" hangingPunct="1"/>
            <a:r>
              <a:rPr lang="cs-CZ" sz="2000" b="1" dirty="0">
                <a:solidFill>
                  <a:srgbClr val="C00000"/>
                </a:solidFill>
                <a:latin typeface="Constantia" pitchFamily="18" charset="0"/>
              </a:rPr>
              <a:t>specifika výslechu osob mladších 18. let</a:t>
            </a:r>
            <a:r>
              <a:rPr lang="cs-CZ" sz="2000" dirty="0">
                <a:solidFill>
                  <a:srgbClr val="C00000"/>
                </a:solidFill>
                <a:latin typeface="Constantia" pitchFamily="18" charset="0"/>
              </a:rPr>
              <a:t> </a:t>
            </a:r>
            <a:r>
              <a:rPr lang="cs-CZ" sz="2000" dirty="0">
                <a:latin typeface="Constantia" pitchFamily="18" charset="0"/>
              </a:rPr>
              <a:t>– viz § 102 TŘ</a:t>
            </a:r>
          </a:p>
        </p:txBody>
      </p:sp>
      <p:sp>
        <p:nvSpPr>
          <p:cNvPr id="5" name="Zástupný symbol pro číslo snímku 4"/>
          <p:cNvSpPr>
            <a:spLocks noGrp="1"/>
          </p:cNvSpPr>
          <p:nvPr>
            <p:ph type="sldNum" sz="quarter" idx="12"/>
          </p:nvPr>
        </p:nvSpPr>
        <p:spPr/>
        <p:txBody>
          <a:bodyPr/>
          <a:lstStyle/>
          <a:p>
            <a:pPr>
              <a:defRPr/>
            </a:pPr>
            <a:fld id="{88BFEF12-687C-4352-ACD0-D1CA09BF2094}" type="slidenum">
              <a:rPr lang="cs-CZ"/>
              <a:pPr>
                <a:defRPr/>
              </a:pPr>
              <a:t>45</a:t>
            </a:fld>
            <a:endParaRPr lang="cs-CZ"/>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adpis 1"/>
          <p:cNvSpPr>
            <a:spLocks noGrp="1"/>
          </p:cNvSpPr>
          <p:nvPr>
            <p:ph type="title"/>
          </p:nvPr>
        </p:nvSpPr>
        <p:spPr>
          <a:xfrm>
            <a:off x="457200" y="116632"/>
            <a:ext cx="8229600" cy="432049"/>
          </a:xfrm>
        </p:spPr>
        <p:txBody>
          <a:bodyPr/>
          <a:lstStyle/>
          <a:p>
            <a:pPr eaLnBrk="1" hangingPunct="1"/>
            <a:r>
              <a:rPr lang="cs-CZ" sz="2800" b="1" dirty="0">
                <a:latin typeface="Constantia" pitchFamily="18" charset="0"/>
              </a:rPr>
              <a:t>Proces dokazování</a:t>
            </a:r>
            <a:endParaRPr lang="cs-CZ" sz="2800" dirty="0"/>
          </a:p>
        </p:txBody>
      </p:sp>
      <p:sp>
        <p:nvSpPr>
          <p:cNvPr id="34818" name="Zástupný symbol pro obsah 2"/>
          <p:cNvSpPr>
            <a:spLocks noGrp="1"/>
          </p:cNvSpPr>
          <p:nvPr>
            <p:ph idx="1"/>
          </p:nvPr>
        </p:nvSpPr>
        <p:spPr>
          <a:xfrm>
            <a:off x="107504" y="712589"/>
            <a:ext cx="8928992" cy="6028779"/>
          </a:xfrm>
        </p:spPr>
        <p:txBody>
          <a:bodyPr/>
          <a:lstStyle/>
          <a:p>
            <a:pPr marL="365125" indent="-255588" algn="just" eaLnBrk="1" hangingPunct="1"/>
            <a:r>
              <a:rPr lang="cs-CZ" sz="2000" b="1" dirty="0">
                <a:solidFill>
                  <a:srgbClr val="C00000"/>
                </a:solidFill>
                <a:latin typeface="Constantia" pitchFamily="18" charset="0"/>
              </a:rPr>
              <a:t>možnost kladení otázek jen prostřednictvím OČTŘ</a:t>
            </a:r>
            <a:r>
              <a:rPr lang="cs-CZ" sz="2000" b="1" dirty="0">
                <a:latin typeface="Constantia" pitchFamily="18" charset="0"/>
              </a:rPr>
              <a:t> </a:t>
            </a:r>
            <a:r>
              <a:rPr lang="cs-CZ" sz="2000" i="1" dirty="0">
                <a:latin typeface="Constantia" pitchFamily="18" charset="0"/>
              </a:rPr>
              <a:t>(</a:t>
            </a:r>
            <a:r>
              <a:rPr lang="cs-CZ" sz="2000" b="1" i="1" dirty="0">
                <a:solidFill>
                  <a:srgbClr val="0070C0"/>
                </a:solidFill>
                <a:latin typeface="Constantia" pitchFamily="18" charset="0"/>
              </a:rPr>
              <a:t>obecně</a:t>
            </a:r>
            <a:r>
              <a:rPr lang="cs-CZ" sz="2000" i="1" dirty="0">
                <a:latin typeface="Constantia" pitchFamily="18" charset="0"/>
              </a:rPr>
              <a:t> </a:t>
            </a:r>
            <a:r>
              <a:rPr lang="cs-CZ" sz="2000" b="1" i="1" u="sng" dirty="0">
                <a:latin typeface="Constantia" pitchFamily="18" charset="0"/>
              </a:rPr>
              <a:t>jde-li o osobu mladší než 18 let</a:t>
            </a:r>
            <a:r>
              <a:rPr lang="cs-CZ" sz="2000" b="1" i="1" dirty="0">
                <a:latin typeface="Constantia" pitchFamily="18" charset="0"/>
              </a:rPr>
              <a:t> </a:t>
            </a:r>
            <a:r>
              <a:rPr lang="cs-CZ" sz="2000" i="1" dirty="0">
                <a:latin typeface="Constantia" pitchFamily="18" charset="0"/>
              </a:rPr>
              <a:t>= viz § 102 odst. 3 TŘ + </a:t>
            </a:r>
            <a:r>
              <a:rPr lang="cs-CZ" sz="2000" b="1" i="1" u="sng" dirty="0">
                <a:latin typeface="Constantia" pitchFamily="18" charset="0"/>
              </a:rPr>
              <a:t>u dospělého</a:t>
            </a:r>
            <a:r>
              <a:rPr lang="cs-CZ" sz="2000" b="1" i="1" dirty="0">
                <a:latin typeface="Constantia" pitchFamily="18" charset="0"/>
              </a:rPr>
              <a:t> </a:t>
            </a:r>
            <a:r>
              <a:rPr lang="cs-CZ" sz="2000" b="1" i="1" dirty="0">
                <a:solidFill>
                  <a:srgbClr val="0070C0"/>
                </a:solidFill>
                <a:latin typeface="Constantia" pitchFamily="18" charset="0"/>
              </a:rPr>
              <a:t>ve vybraných případech</a:t>
            </a:r>
            <a:r>
              <a:rPr lang="cs-CZ" sz="2000" b="1" i="1" dirty="0">
                <a:latin typeface="Constantia" pitchFamily="18" charset="0"/>
              </a:rPr>
              <a:t>, </a:t>
            </a:r>
            <a:r>
              <a:rPr lang="cs-CZ" sz="2000" i="1" dirty="0">
                <a:latin typeface="Constantia" pitchFamily="18" charset="0"/>
              </a:rPr>
              <a:t>tzn.</a:t>
            </a:r>
            <a:r>
              <a:rPr lang="cs-CZ" sz="2000" b="1" i="1" dirty="0">
                <a:latin typeface="Constantia" pitchFamily="18" charset="0"/>
              </a:rPr>
              <a:t> </a:t>
            </a:r>
            <a:r>
              <a:rPr lang="cs-CZ" sz="2000" i="1" dirty="0">
                <a:latin typeface="Constantia" pitchFamily="18" charset="0"/>
              </a:rPr>
              <a:t>jen tehdy, jde-li o poškozeného u TČ proti lidské důstojnosti v sexuální oblasti, TČ obchodování s lidmi podle § 168 odst. 2 písm. a) TZ, TČ týrání svěřené osoby a TČ týrání osoby žijící ve společném obydlí = viz § 101b TŘ) </a:t>
            </a:r>
          </a:p>
          <a:p>
            <a:pPr marL="365125" indent="-255588" algn="just" eaLnBrk="1" hangingPunct="1"/>
            <a:endParaRPr lang="cs-CZ" sz="2000" i="1" dirty="0">
              <a:latin typeface="Constantia" pitchFamily="18" charset="0"/>
            </a:endParaRPr>
          </a:p>
          <a:p>
            <a:pPr marL="365125" indent="-255588" algn="just" eaLnBrk="1" hangingPunct="1"/>
            <a:r>
              <a:rPr lang="cs-CZ" sz="2000" dirty="0">
                <a:latin typeface="Constantia" pitchFamily="18" charset="0"/>
              </a:rPr>
              <a:t>výslech svědka jako neodkladný a neopakovatelný úkon – viz § 158a TŘ</a:t>
            </a:r>
          </a:p>
          <a:p>
            <a:pPr marL="365125" indent="-255588" algn="just" eaLnBrk="1" hangingPunct="1"/>
            <a:endParaRPr lang="cs-CZ" sz="2000" dirty="0">
              <a:latin typeface="Constantia" pitchFamily="18" charset="0"/>
            </a:endParaRPr>
          </a:p>
          <a:p>
            <a:pPr marL="365125" indent="-255588" algn="just" eaLnBrk="1" hangingPunct="1"/>
            <a:r>
              <a:rPr lang="cs-CZ" sz="2000" dirty="0">
                <a:latin typeface="Constantia" pitchFamily="18" charset="0"/>
              </a:rPr>
              <a:t>realizace práva obžalovaného, obhájce, státního zástupce, zmocněnce, poškozeného, popř. zúčastněné osoby, jejich zákonného zástupce a OSPOD klást vyslýchaným osobám dotazy </a:t>
            </a:r>
          </a:p>
          <a:p>
            <a:pPr marL="365125" indent="-255588" algn="just" eaLnBrk="1" hangingPunct="1"/>
            <a:endParaRPr lang="cs-CZ" sz="2000" dirty="0">
              <a:latin typeface="Constantia" pitchFamily="18" charset="0"/>
            </a:endParaRPr>
          </a:p>
          <a:p>
            <a:pPr marL="365125" indent="-255588" algn="just" eaLnBrk="1" hangingPunct="1"/>
            <a:r>
              <a:rPr lang="cs-CZ" sz="2000" dirty="0">
                <a:latin typeface="Constantia" pitchFamily="18" charset="0"/>
              </a:rPr>
              <a:t>realizace práva obžalovaného vyjádřit se k jednotlivým prováděným důkazům – viz § 214 TŘ </a:t>
            </a:r>
          </a:p>
          <a:p>
            <a:pPr marL="365125" indent="-255588" algn="just" eaLnBrk="1" hangingPunct="1"/>
            <a:endParaRPr lang="cs-CZ" sz="2000" dirty="0">
              <a:latin typeface="Constantia" pitchFamily="18" charset="0"/>
            </a:endParaRPr>
          </a:p>
          <a:p>
            <a:pPr marL="365125" indent="-255588" algn="just" eaLnBrk="1" hangingPunct="1"/>
            <a:r>
              <a:rPr lang="cs-CZ" sz="2000" dirty="0">
                <a:latin typeface="Constantia" pitchFamily="18" charset="0"/>
              </a:rPr>
              <a:t>nárok na svědečné – viz § 104 TŘ</a:t>
            </a:r>
            <a:endParaRPr lang="cs-CZ" sz="2000" dirty="0"/>
          </a:p>
        </p:txBody>
      </p:sp>
      <p:sp>
        <p:nvSpPr>
          <p:cNvPr id="5" name="Zástupný symbol pro číslo snímku 4"/>
          <p:cNvSpPr>
            <a:spLocks noGrp="1"/>
          </p:cNvSpPr>
          <p:nvPr>
            <p:ph type="sldNum" sz="quarter" idx="12"/>
          </p:nvPr>
        </p:nvSpPr>
        <p:spPr/>
        <p:txBody>
          <a:bodyPr/>
          <a:lstStyle/>
          <a:p>
            <a:pPr>
              <a:defRPr/>
            </a:pPr>
            <a:fld id="{88BFEF12-687C-4352-ACD0-D1CA09BF2094}" type="slidenum">
              <a:rPr lang="cs-CZ"/>
              <a:pPr>
                <a:defRPr/>
              </a:pPr>
              <a:t>46</a:t>
            </a:fld>
            <a:endParaRPr lang="cs-CZ"/>
          </a:p>
        </p:txBody>
      </p:sp>
    </p:spTree>
    <p:extLst>
      <p:ext uri="{BB962C8B-B14F-4D97-AF65-F5344CB8AC3E}">
        <p14:creationId xmlns:p14="http://schemas.microsoft.com/office/powerpoint/2010/main" val="28150351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Nadpis 1"/>
          <p:cNvSpPr>
            <a:spLocks noGrp="1"/>
          </p:cNvSpPr>
          <p:nvPr>
            <p:ph type="title"/>
          </p:nvPr>
        </p:nvSpPr>
        <p:spPr>
          <a:xfrm>
            <a:off x="457200" y="116632"/>
            <a:ext cx="8229600" cy="667965"/>
          </a:xfrm>
        </p:spPr>
        <p:txBody>
          <a:bodyPr/>
          <a:lstStyle/>
          <a:p>
            <a:pPr eaLnBrk="1" hangingPunct="1"/>
            <a:r>
              <a:rPr lang="cs-CZ" sz="3200" b="1" dirty="0">
                <a:latin typeface="Constantia" pitchFamily="18" charset="0"/>
              </a:rPr>
              <a:t>Proces dokazování</a:t>
            </a:r>
            <a:endParaRPr lang="cs-CZ" sz="3200" dirty="0"/>
          </a:p>
        </p:txBody>
      </p:sp>
      <p:sp>
        <p:nvSpPr>
          <p:cNvPr id="3" name="Zástupný symbol pro obsah 2"/>
          <p:cNvSpPr>
            <a:spLocks noGrp="1"/>
          </p:cNvSpPr>
          <p:nvPr>
            <p:ph idx="1"/>
          </p:nvPr>
        </p:nvSpPr>
        <p:spPr>
          <a:xfrm>
            <a:off x="179512" y="784597"/>
            <a:ext cx="8712968" cy="5740747"/>
          </a:xfrm>
        </p:spPr>
        <p:txBody>
          <a:bodyPr rtlCol="0">
            <a:normAutofit fontScale="55000" lnSpcReduction="20000"/>
          </a:bodyPr>
          <a:lstStyle/>
          <a:p>
            <a:pPr marL="365760" indent="-256032" algn="just" eaLnBrk="1" fontAlgn="auto" hangingPunct="1">
              <a:lnSpc>
                <a:spcPct val="120000"/>
              </a:lnSpc>
              <a:spcAft>
                <a:spcPts val="0"/>
              </a:spcAft>
              <a:buFont typeface="Wingdings 3"/>
              <a:buChar char=""/>
              <a:defRPr/>
            </a:pPr>
            <a:r>
              <a:rPr lang="cs-CZ" b="1" dirty="0">
                <a:solidFill>
                  <a:srgbClr val="C00000"/>
                </a:solidFill>
                <a:latin typeface="Constantia" pitchFamily="18" charset="0"/>
              </a:rPr>
              <a:t>výslech osob do protokolu o výslechu svědka ještě před zahájením trestního stíhání </a:t>
            </a:r>
            <a:r>
              <a:rPr lang="cs-CZ" dirty="0">
                <a:latin typeface="Constantia" pitchFamily="18" charset="0"/>
              </a:rPr>
              <a:t>(viz § 158 odst. 9 TŘ) – týká se mimo jiné i osob mladších 18ti let, dále osob, o jejichž schopnosti správně vnímat, zapamatovat si nebo reprodukovat prožité skutečnosti lze mít s ohledem na jejich psychický stav důvodné pochybnosti; jakož i osob, u nichž hrozí ztráta důkazní hodnoty s ohledem na délku trestního řízení  (resp. nemožnost zjištění osoby pachatele), přičemž se lze současně domnívat, že by na tyto osoby, jejichž výpověď má zásadní význam pro zahájení trestního stíhání, mohl být pro jejich výpověď činěn nátlak</a:t>
            </a:r>
          </a:p>
          <a:p>
            <a:pPr marL="365760" indent="-256032" algn="just" eaLnBrk="1" fontAlgn="auto" hangingPunct="1">
              <a:lnSpc>
                <a:spcPct val="120000"/>
              </a:lnSpc>
              <a:spcAft>
                <a:spcPts val="0"/>
              </a:spcAft>
              <a:buFont typeface="Wingdings 3"/>
              <a:buChar char=""/>
              <a:defRPr/>
            </a:pPr>
            <a:endParaRPr lang="cs-CZ" dirty="0">
              <a:latin typeface="Constantia" pitchFamily="18" charset="0"/>
            </a:endParaRPr>
          </a:p>
          <a:p>
            <a:pPr marL="365760" indent="-256032" algn="just" eaLnBrk="1" fontAlgn="auto" hangingPunct="1">
              <a:lnSpc>
                <a:spcPct val="120000"/>
              </a:lnSpc>
              <a:spcAft>
                <a:spcPts val="0"/>
              </a:spcAft>
              <a:buFont typeface="Wingdings 3"/>
              <a:buChar char=""/>
              <a:defRPr/>
            </a:pPr>
            <a:r>
              <a:rPr lang="cs-CZ" dirty="0">
                <a:latin typeface="Constantia" pitchFamily="18" charset="0"/>
              </a:rPr>
              <a:t>daný výslech nemá povahu neodkladného či neopakovatelného úkonu a není tak prováděn za účasti soudce dle § 158a TŘ !!!</a:t>
            </a:r>
          </a:p>
          <a:p>
            <a:pPr marL="365760" indent="-256032" algn="just" eaLnBrk="1" fontAlgn="auto" hangingPunct="1">
              <a:lnSpc>
                <a:spcPct val="120000"/>
              </a:lnSpc>
              <a:spcAft>
                <a:spcPts val="0"/>
              </a:spcAft>
              <a:buFont typeface="Wingdings 3"/>
              <a:buChar char=""/>
              <a:defRPr/>
            </a:pPr>
            <a:endParaRPr lang="cs-CZ" dirty="0">
              <a:latin typeface="Constantia" pitchFamily="18" charset="0"/>
            </a:endParaRPr>
          </a:p>
          <a:p>
            <a:pPr marL="365760" indent="-256032" algn="just" eaLnBrk="1" fontAlgn="auto" hangingPunct="1">
              <a:lnSpc>
                <a:spcPct val="120000"/>
              </a:lnSpc>
              <a:spcAft>
                <a:spcPts val="0"/>
              </a:spcAft>
              <a:buFont typeface="Wingdings 3"/>
              <a:buChar char=""/>
              <a:defRPr/>
            </a:pPr>
            <a:r>
              <a:rPr lang="cs-CZ" dirty="0">
                <a:latin typeface="Constantia" pitchFamily="18" charset="0"/>
              </a:rPr>
              <a:t>protokoly o výslechu těchto osob lze po zahájení trestního stíhání (pokud nebyly provedeny znovu) číst jen za souhlasu stran (viz § 211 odst. 1 TŘ) nebo pokud taková osoba zemřela, stala se nezvěstnou či nedosažitelnou (viz § 211 odst. 2 písm. a) TŘ) nebo pokud byla taková osoba předmětem zastrašování, násilí, podplácení a tímto způsobem vedena k tomu, aby nevypovídala nebo vypovídala křivě (viz § 211 odst. 3 písm. b) TŘ)  </a:t>
            </a:r>
          </a:p>
          <a:p>
            <a:pPr eaLnBrk="1" fontAlgn="auto" hangingPunct="1">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3C1ED34B-3E26-4FC2-8E63-B3DC003E636D}" type="slidenum">
              <a:rPr lang="cs-CZ"/>
              <a:pPr>
                <a:defRPr/>
              </a:pPr>
              <a:t>47</a:t>
            </a:fld>
            <a:endParaRPr lang="cs-CZ"/>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Nadpis 1"/>
          <p:cNvSpPr>
            <a:spLocks noGrp="1"/>
          </p:cNvSpPr>
          <p:nvPr>
            <p:ph type="title"/>
          </p:nvPr>
        </p:nvSpPr>
        <p:spPr>
          <a:xfrm>
            <a:off x="457200" y="116633"/>
            <a:ext cx="8229600" cy="583456"/>
          </a:xfrm>
        </p:spPr>
        <p:txBody>
          <a:bodyPr/>
          <a:lstStyle/>
          <a:p>
            <a:pPr eaLnBrk="1" hangingPunct="1"/>
            <a:r>
              <a:rPr lang="cs-CZ" sz="3200" b="1" dirty="0">
                <a:latin typeface="Constantia" pitchFamily="18" charset="0"/>
              </a:rPr>
              <a:t>Proces dokazování</a:t>
            </a:r>
            <a:endParaRPr lang="cs-CZ" sz="3200" dirty="0"/>
          </a:p>
        </p:txBody>
      </p:sp>
      <p:sp>
        <p:nvSpPr>
          <p:cNvPr id="3" name="Zástupný symbol pro obsah 2"/>
          <p:cNvSpPr>
            <a:spLocks noGrp="1"/>
          </p:cNvSpPr>
          <p:nvPr>
            <p:ph idx="1"/>
          </p:nvPr>
        </p:nvSpPr>
        <p:spPr>
          <a:xfrm>
            <a:off x="107504" y="700089"/>
            <a:ext cx="8856984" cy="6157911"/>
          </a:xfrm>
        </p:spPr>
        <p:txBody>
          <a:bodyPr rtlCol="0">
            <a:normAutofit fontScale="92500" lnSpcReduction="20000"/>
          </a:bodyPr>
          <a:lstStyle/>
          <a:p>
            <a:pPr marL="365760" indent="-256032" eaLnBrk="1" fontAlgn="auto" hangingPunct="1">
              <a:spcAft>
                <a:spcPts val="0"/>
              </a:spcAft>
              <a:buFont typeface="Arial" pitchFamily="34" charset="0"/>
              <a:buNone/>
              <a:defRPr/>
            </a:pPr>
            <a:r>
              <a:rPr lang="cs-CZ" sz="1800" b="1" dirty="0">
                <a:solidFill>
                  <a:srgbClr val="C00000"/>
                </a:solidFill>
                <a:latin typeface="Constantia" pitchFamily="18" charset="0"/>
              </a:rPr>
              <a:t>C/ </a:t>
            </a:r>
            <a:r>
              <a:rPr lang="cs-CZ" sz="1800" b="1" u="sng" dirty="0">
                <a:solidFill>
                  <a:srgbClr val="C00000"/>
                </a:solidFill>
                <a:latin typeface="Constantia" pitchFamily="18" charset="0"/>
              </a:rPr>
              <a:t>znalecký posudek</a:t>
            </a:r>
            <a:r>
              <a:rPr lang="cs-CZ" sz="1800" b="1" dirty="0">
                <a:solidFill>
                  <a:srgbClr val="C00000"/>
                </a:solidFill>
                <a:latin typeface="Constantia" pitchFamily="18" charset="0"/>
              </a:rPr>
              <a:t>:</a:t>
            </a:r>
          </a:p>
          <a:p>
            <a:pPr marL="365760" indent="-256032" algn="just" eaLnBrk="1" fontAlgn="auto" hangingPunct="1">
              <a:spcAft>
                <a:spcPts val="0"/>
              </a:spcAft>
              <a:buFont typeface="Wingdings 3"/>
              <a:buChar char=""/>
              <a:defRPr/>
            </a:pPr>
            <a:r>
              <a:rPr lang="cs-CZ" sz="1800" dirty="0">
                <a:latin typeface="Constantia" pitchFamily="18" charset="0"/>
              </a:rPr>
              <a:t>viz § 105 a </a:t>
            </a:r>
            <a:r>
              <a:rPr lang="cs-CZ" sz="1800" dirty="0" err="1">
                <a:latin typeface="Constantia" pitchFamily="18" charset="0"/>
              </a:rPr>
              <a:t>násled</a:t>
            </a:r>
            <a:r>
              <a:rPr lang="cs-CZ" sz="1800" dirty="0">
                <a:latin typeface="Constantia" pitchFamily="18" charset="0"/>
              </a:rPr>
              <a:t>. TŘ</a:t>
            </a:r>
          </a:p>
          <a:p>
            <a:pPr marL="365760" indent="-256032" algn="just" eaLnBrk="1" fontAlgn="auto" hangingPunct="1">
              <a:spcAft>
                <a:spcPts val="0"/>
              </a:spcAft>
              <a:buFont typeface="Wingdings 3"/>
              <a:buChar char=""/>
              <a:defRPr/>
            </a:pPr>
            <a:r>
              <a:rPr lang="cs-CZ" sz="1800" dirty="0">
                <a:latin typeface="Constantia" pitchFamily="18" charset="0"/>
              </a:rPr>
              <a:t>znalecký posudek </a:t>
            </a:r>
            <a:r>
              <a:rPr lang="cs-CZ" sz="1800" b="1" dirty="0">
                <a:latin typeface="Constantia" pitchFamily="18" charset="0"/>
              </a:rPr>
              <a:t>XXX</a:t>
            </a:r>
            <a:r>
              <a:rPr lang="cs-CZ" sz="1800" dirty="0">
                <a:latin typeface="Constantia" pitchFamily="18" charset="0"/>
              </a:rPr>
              <a:t> </a:t>
            </a:r>
            <a:r>
              <a:rPr lang="cs-CZ" sz="1800" b="1" dirty="0">
                <a:solidFill>
                  <a:srgbClr val="C00000"/>
                </a:solidFill>
                <a:latin typeface="Constantia" pitchFamily="18" charset="0"/>
              </a:rPr>
              <a:t>odborné vyjádření</a:t>
            </a:r>
          </a:p>
          <a:p>
            <a:pPr marL="365760" indent="-256032" algn="just" eaLnBrk="1" fontAlgn="auto" hangingPunct="1">
              <a:spcAft>
                <a:spcPts val="0"/>
              </a:spcAft>
              <a:buFont typeface="Wingdings 3"/>
              <a:buChar char=""/>
              <a:defRPr/>
            </a:pPr>
            <a:r>
              <a:rPr lang="cs-CZ" sz="1800" dirty="0">
                <a:latin typeface="Constantia" pitchFamily="18" charset="0"/>
              </a:rPr>
              <a:t>seznam znalců/znaleckých ústavů </a:t>
            </a:r>
            <a:r>
              <a:rPr lang="cs-CZ" sz="1800" b="1" dirty="0">
                <a:latin typeface="Constantia" pitchFamily="18" charset="0"/>
              </a:rPr>
              <a:t>XXX</a:t>
            </a:r>
            <a:r>
              <a:rPr lang="cs-CZ" sz="1800" dirty="0">
                <a:latin typeface="Constantia" pitchFamily="18" charset="0"/>
              </a:rPr>
              <a:t> znalec ad hoc </a:t>
            </a:r>
            <a:r>
              <a:rPr lang="cs-CZ" sz="1800" b="1" dirty="0">
                <a:latin typeface="Constantia" pitchFamily="18" charset="0"/>
              </a:rPr>
              <a:t>XXX</a:t>
            </a:r>
            <a:r>
              <a:rPr lang="cs-CZ" sz="1800" dirty="0">
                <a:latin typeface="Constantia" pitchFamily="18" charset="0"/>
              </a:rPr>
              <a:t> </a:t>
            </a:r>
            <a:r>
              <a:rPr lang="cs-CZ" sz="1800" dirty="0">
                <a:solidFill>
                  <a:srgbClr val="FF0000"/>
                </a:solidFill>
                <a:latin typeface="Constantia" pitchFamily="18" charset="0"/>
              </a:rPr>
              <a:t>znalecká kancelář </a:t>
            </a:r>
            <a:r>
              <a:rPr lang="cs-CZ" sz="1800" i="1" dirty="0">
                <a:solidFill>
                  <a:srgbClr val="FF0000"/>
                </a:solidFill>
                <a:latin typeface="Constantia" pitchFamily="18" charset="0"/>
              </a:rPr>
              <a:t>(</a:t>
            </a:r>
            <a:r>
              <a:rPr lang="cs-CZ" sz="1800" b="1" i="1" u="sng" dirty="0">
                <a:solidFill>
                  <a:srgbClr val="0070C0"/>
                </a:solidFill>
                <a:latin typeface="Constantia" pitchFamily="18" charset="0"/>
              </a:rPr>
              <a:t>od 01.01.2021</a:t>
            </a:r>
            <a:r>
              <a:rPr lang="cs-CZ" sz="1800" i="1" dirty="0">
                <a:solidFill>
                  <a:srgbClr val="FF0000"/>
                </a:solidFill>
                <a:latin typeface="Constantia" pitchFamily="18" charset="0"/>
              </a:rPr>
              <a:t>)</a:t>
            </a:r>
            <a:endParaRPr lang="cs-CZ" sz="1800" dirty="0">
              <a:latin typeface="Constantia" pitchFamily="18" charset="0"/>
            </a:endParaRPr>
          </a:p>
          <a:p>
            <a:pPr marL="365760" indent="-256032" algn="just" eaLnBrk="1" fontAlgn="auto" hangingPunct="1">
              <a:spcAft>
                <a:spcPts val="0"/>
              </a:spcAft>
              <a:buFont typeface="Wingdings 3"/>
              <a:buChar char=""/>
              <a:defRPr/>
            </a:pPr>
            <a:r>
              <a:rPr lang="cs-CZ" sz="1800" dirty="0">
                <a:latin typeface="Constantia" pitchFamily="18" charset="0"/>
              </a:rPr>
              <a:t>rozsah poučení znalce + námitky proti osobě znalce, jeho odbornému zaměření či formulaci jemu položených otázek</a:t>
            </a:r>
          </a:p>
          <a:p>
            <a:pPr marL="365760" indent="-256032" algn="just" eaLnBrk="1" fontAlgn="auto" hangingPunct="1">
              <a:spcAft>
                <a:spcPts val="0"/>
              </a:spcAft>
              <a:buFont typeface="Wingdings 3"/>
              <a:buChar char=""/>
              <a:defRPr/>
            </a:pPr>
            <a:r>
              <a:rPr lang="cs-CZ" sz="1800" dirty="0">
                <a:latin typeface="Constantia" pitchFamily="18" charset="0"/>
              </a:rPr>
              <a:t>možnost podání křivého znaleckého posudku (viz § 346 TZ)</a:t>
            </a:r>
          </a:p>
          <a:p>
            <a:pPr marL="365760" indent="-256032" algn="just" eaLnBrk="1" fontAlgn="auto" hangingPunct="1">
              <a:spcAft>
                <a:spcPts val="0"/>
              </a:spcAft>
              <a:buFont typeface="Wingdings 3"/>
              <a:buChar char=""/>
              <a:defRPr/>
            </a:pPr>
            <a:r>
              <a:rPr lang="cs-CZ" sz="1800" dirty="0">
                <a:latin typeface="Constantia" pitchFamily="18" charset="0"/>
              </a:rPr>
              <a:t>možnost odmítnout podání znaleckého posudku </a:t>
            </a:r>
            <a:r>
              <a:rPr lang="cs-CZ" sz="1800" i="1" dirty="0">
                <a:latin typeface="Constantia" pitchFamily="18" charset="0"/>
              </a:rPr>
              <a:t>(stejné důvody jako u zákazu výslechu svědka či práva svědka odepřít výpověď)</a:t>
            </a:r>
            <a:endParaRPr lang="cs-CZ" sz="1800" dirty="0">
              <a:latin typeface="Constantia" pitchFamily="18" charset="0"/>
            </a:endParaRPr>
          </a:p>
          <a:p>
            <a:pPr marL="365760" indent="-256032" algn="just" eaLnBrk="1" fontAlgn="auto" hangingPunct="1">
              <a:spcAft>
                <a:spcPts val="0"/>
              </a:spcAft>
              <a:buFont typeface="Wingdings 3"/>
              <a:buChar char=""/>
              <a:defRPr/>
            </a:pPr>
            <a:r>
              <a:rPr lang="cs-CZ" sz="1800" dirty="0">
                <a:latin typeface="Constantia" pitchFamily="18" charset="0"/>
              </a:rPr>
              <a:t>posudek znalce </a:t>
            </a:r>
            <a:r>
              <a:rPr lang="cs-CZ" sz="1800" i="1" dirty="0">
                <a:latin typeface="Constantia" pitchFamily="18" charset="0"/>
              </a:rPr>
              <a:t>(lze číst za podmínek § 211 odst. 5 TŘ)</a:t>
            </a:r>
            <a:r>
              <a:rPr lang="cs-CZ" sz="1800" dirty="0">
                <a:latin typeface="Constantia" pitchFamily="18" charset="0"/>
              </a:rPr>
              <a:t> </a:t>
            </a:r>
            <a:r>
              <a:rPr lang="cs-CZ" sz="1800" b="1" dirty="0">
                <a:latin typeface="Constantia" pitchFamily="18" charset="0"/>
              </a:rPr>
              <a:t>XXX</a:t>
            </a:r>
            <a:r>
              <a:rPr lang="cs-CZ" sz="1800" dirty="0">
                <a:latin typeface="Constantia" pitchFamily="18" charset="0"/>
              </a:rPr>
              <a:t> znaleckého ústavu </a:t>
            </a:r>
            <a:r>
              <a:rPr lang="cs-CZ" sz="1800" i="1" dirty="0">
                <a:latin typeface="Constantia" pitchFamily="18" charset="0"/>
              </a:rPr>
              <a:t>(lze číst za podmínek § 213 odst. 1 nebo odst. 2 TŘ)</a:t>
            </a:r>
            <a:r>
              <a:rPr lang="cs-CZ" sz="1800" dirty="0">
                <a:latin typeface="Constantia" pitchFamily="18" charset="0"/>
              </a:rPr>
              <a:t> </a:t>
            </a:r>
            <a:r>
              <a:rPr lang="cs-CZ" sz="1800" b="1" dirty="0">
                <a:latin typeface="Constantia" pitchFamily="18" charset="0"/>
              </a:rPr>
              <a:t>XXX</a:t>
            </a:r>
            <a:r>
              <a:rPr lang="cs-CZ" sz="1800" dirty="0">
                <a:latin typeface="Constantia" pitchFamily="18" charset="0"/>
              </a:rPr>
              <a:t> znalecké kanceláře </a:t>
            </a:r>
            <a:r>
              <a:rPr lang="cs-CZ" sz="1800" i="1" dirty="0">
                <a:latin typeface="Constantia" pitchFamily="18" charset="0"/>
              </a:rPr>
              <a:t>(lze číst za podmínek § 211 odst. 5 TŘ)</a:t>
            </a:r>
            <a:r>
              <a:rPr lang="cs-CZ" sz="1800" dirty="0">
                <a:latin typeface="Constantia" pitchFamily="18" charset="0"/>
              </a:rPr>
              <a:t> </a:t>
            </a:r>
          </a:p>
          <a:p>
            <a:pPr marL="365760" indent="-256032" algn="just" eaLnBrk="1" fontAlgn="auto" hangingPunct="1">
              <a:spcAft>
                <a:spcPts val="0"/>
              </a:spcAft>
              <a:buFont typeface="Wingdings 3"/>
              <a:buChar char=""/>
              <a:defRPr/>
            </a:pPr>
            <a:r>
              <a:rPr lang="cs-CZ" sz="1800" dirty="0">
                <a:latin typeface="Constantia" pitchFamily="18" charset="0"/>
              </a:rPr>
              <a:t>společný posudek více znalců</a:t>
            </a:r>
          </a:p>
          <a:p>
            <a:pPr marL="365760" indent="-256032" algn="just" eaLnBrk="1" fontAlgn="auto" hangingPunct="1">
              <a:spcAft>
                <a:spcPts val="0"/>
              </a:spcAft>
              <a:buFont typeface="Wingdings 3"/>
              <a:buChar char=""/>
              <a:defRPr/>
            </a:pPr>
            <a:r>
              <a:rPr lang="cs-CZ" sz="1800" dirty="0">
                <a:latin typeface="Constantia" pitchFamily="18" charset="0"/>
              </a:rPr>
              <a:t>výslech znalce a zástupce znaleckého ústavu či znalce, který vypracoval posudek za znaleckou kancelář</a:t>
            </a:r>
          </a:p>
          <a:p>
            <a:pPr marL="365760" indent="-256032" algn="just" eaLnBrk="1" fontAlgn="auto" hangingPunct="1">
              <a:spcAft>
                <a:spcPts val="0"/>
              </a:spcAft>
              <a:buFont typeface="Wingdings 3"/>
              <a:buChar char=""/>
              <a:defRPr/>
            </a:pPr>
            <a:r>
              <a:rPr lang="cs-CZ" sz="1800" dirty="0">
                <a:latin typeface="Constantia" pitchFamily="18" charset="0"/>
              </a:rPr>
              <a:t>doplněk znaleckého posudku </a:t>
            </a:r>
            <a:r>
              <a:rPr lang="cs-CZ" sz="1800" b="1" dirty="0">
                <a:latin typeface="Constantia" pitchFamily="18" charset="0"/>
              </a:rPr>
              <a:t>XXX</a:t>
            </a:r>
            <a:r>
              <a:rPr lang="cs-CZ" sz="1800" dirty="0">
                <a:latin typeface="Constantia" pitchFamily="18" charset="0"/>
              </a:rPr>
              <a:t> revizní znalecký posudek</a:t>
            </a:r>
          </a:p>
          <a:p>
            <a:pPr marL="365760" indent="-256032" algn="just" eaLnBrk="1" fontAlgn="auto" hangingPunct="1">
              <a:spcAft>
                <a:spcPts val="0"/>
              </a:spcAft>
              <a:buFont typeface="Wingdings 3"/>
              <a:buChar char=""/>
              <a:defRPr/>
            </a:pPr>
            <a:r>
              <a:rPr lang="cs-CZ" sz="1800" dirty="0">
                <a:latin typeface="Constantia" pitchFamily="18" charset="0"/>
              </a:rPr>
              <a:t>odměna znalce (znalečné) </a:t>
            </a:r>
          </a:p>
          <a:p>
            <a:pPr marL="365760" indent="-256032" algn="just" eaLnBrk="1" fontAlgn="auto" hangingPunct="1">
              <a:spcAft>
                <a:spcPts val="0"/>
              </a:spcAft>
              <a:buFont typeface="Wingdings 3"/>
              <a:buChar char=""/>
              <a:defRPr/>
            </a:pPr>
            <a:r>
              <a:rPr lang="cs-CZ" sz="1800" dirty="0">
                <a:latin typeface="Constantia" pitchFamily="18" charset="0"/>
              </a:rPr>
              <a:t>použitelnost znaleckého posudku předloženého obhajobou či poškozeným (viz § 110a TŘ)</a:t>
            </a:r>
          </a:p>
          <a:p>
            <a:pPr marL="365760" indent="-256032" algn="just" eaLnBrk="1" fontAlgn="auto" hangingPunct="1">
              <a:spcAft>
                <a:spcPts val="0"/>
              </a:spcAft>
              <a:buFont typeface="Wingdings 3"/>
              <a:buChar char=""/>
              <a:defRPr/>
            </a:pPr>
            <a:r>
              <a:rPr lang="cs-CZ" sz="1800" b="1" dirty="0">
                <a:solidFill>
                  <a:srgbClr val="C00000"/>
                </a:solidFill>
                <a:latin typeface="Constantia" pitchFamily="18" charset="0"/>
              </a:rPr>
              <a:t>znalci nepřísluší provádět hodnocen důkazů a řešit právní otázky !!! </a:t>
            </a:r>
            <a:r>
              <a:rPr lang="cs-CZ" sz="1800" dirty="0">
                <a:latin typeface="Constantia" pitchFamily="18" charset="0"/>
              </a:rPr>
              <a:t>- viz § 107 odst. 1 TŘ</a:t>
            </a:r>
          </a:p>
          <a:p>
            <a:pPr marL="365760" indent="-256032" algn="just" eaLnBrk="1" fontAlgn="auto" hangingPunct="1">
              <a:spcAft>
                <a:spcPts val="0"/>
              </a:spcAft>
              <a:buFont typeface="Wingdings 3"/>
              <a:buChar char=""/>
              <a:defRPr/>
            </a:pPr>
            <a:r>
              <a:rPr lang="cs-CZ" sz="1800" dirty="0">
                <a:latin typeface="Constantia" pitchFamily="18" charset="0"/>
              </a:rPr>
              <a:t>podklady pro zpracování posudku </a:t>
            </a:r>
            <a:r>
              <a:rPr lang="cs-CZ" sz="1800" i="1" dirty="0">
                <a:latin typeface="Constantia" pitchFamily="18" charset="0"/>
              </a:rPr>
              <a:t>(zapůjčení spisu, přítomnost při výslechu osob s možností klást jim dotazy, popř. účast u jiných úkonů – např. rekonstrukce, prověrka na místě apod.)</a:t>
            </a:r>
          </a:p>
          <a:p>
            <a:pPr marL="365760" indent="-256032" algn="just" eaLnBrk="1" fontAlgn="auto" hangingPunct="1">
              <a:spcAft>
                <a:spcPts val="0"/>
              </a:spcAft>
              <a:buFont typeface="Wingdings 3"/>
              <a:buChar char=""/>
              <a:defRPr/>
            </a:pPr>
            <a:r>
              <a:rPr lang="cs-CZ" sz="1800" dirty="0">
                <a:latin typeface="Constantia" pitchFamily="18" charset="0"/>
              </a:rPr>
              <a:t>doručení posudku obhájci, a to na náklady obhajoby </a:t>
            </a:r>
          </a:p>
          <a:p>
            <a:pPr eaLnBrk="1" fontAlgn="auto" hangingPunct="1">
              <a:spcAft>
                <a:spcPts val="0"/>
              </a:spcAft>
              <a:buFont typeface="Arial" pitchFamily="34" charset="0"/>
              <a:buChar char="•"/>
              <a:defRPr/>
            </a:pPr>
            <a:endParaRPr lang="cs-CZ" sz="1800" dirty="0">
              <a:latin typeface="Constantia" pitchFamily="18" charset="0"/>
            </a:endParaRPr>
          </a:p>
        </p:txBody>
      </p:sp>
      <p:sp>
        <p:nvSpPr>
          <p:cNvPr id="4" name="Zástupný symbol pro číslo snímku 3"/>
          <p:cNvSpPr>
            <a:spLocks noGrp="1"/>
          </p:cNvSpPr>
          <p:nvPr>
            <p:ph type="sldNum" sz="quarter" idx="12"/>
          </p:nvPr>
        </p:nvSpPr>
        <p:spPr/>
        <p:txBody>
          <a:bodyPr/>
          <a:lstStyle/>
          <a:p>
            <a:pPr>
              <a:defRPr/>
            </a:pPr>
            <a:fld id="{2060ABE3-4075-4232-A12F-B8CFB92F5F96}" type="slidenum">
              <a:rPr lang="cs-CZ"/>
              <a:pPr>
                <a:defRPr/>
              </a:pPr>
              <a:t>48</a:t>
            </a:fld>
            <a:endParaRPr lang="cs-CZ"/>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Nadpis 1"/>
          <p:cNvSpPr>
            <a:spLocks noGrp="1"/>
          </p:cNvSpPr>
          <p:nvPr>
            <p:ph type="title"/>
          </p:nvPr>
        </p:nvSpPr>
        <p:spPr>
          <a:xfrm>
            <a:off x="457200" y="188913"/>
            <a:ext cx="8229600" cy="863600"/>
          </a:xfrm>
        </p:spPr>
        <p:txBody>
          <a:bodyPr/>
          <a:lstStyle/>
          <a:p>
            <a:pPr eaLnBrk="1" hangingPunct="1"/>
            <a:r>
              <a:rPr lang="cs-CZ" sz="3200" b="1">
                <a:latin typeface="Constantia" pitchFamily="18" charset="0"/>
              </a:rPr>
              <a:t>Proces dokazování</a:t>
            </a:r>
            <a:endParaRPr lang="cs-CZ" sz="3200"/>
          </a:p>
        </p:txBody>
      </p:sp>
      <p:sp>
        <p:nvSpPr>
          <p:cNvPr id="37890" name="Zástupný symbol pro obsah 2"/>
          <p:cNvSpPr>
            <a:spLocks noGrp="1"/>
          </p:cNvSpPr>
          <p:nvPr>
            <p:ph idx="1"/>
          </p:nvPr>
        </p:nvSpPr>
        <p:spPr>
          <a:xfrm>
            <a:off x="457200" y="1052513"/>
            <a:ext cx="8229600" cy="5544839"/>
          </a:xfrm>
        </p:spPr>
        <p:txBody>
          <a:bodyPr/>
          <a:lstStyle/>
          <a:p>
            <a:pPr algn="just" eaLnBrk="1" hangingPunct="1">
              <a:buFont typeface="Arial" charset="0"/>
              <a:buNone/>
            </a:pPr>
            <a:r>
              <a:rPr lang="cs-CZ" sz="2000" b="1" dirty="0">
                <a:solidFill>
                  <a:srgbClr val="C00000"/>
                </a:solidFill>
                <a:latin typeface="Constantia" pitchFamily="18" charset="0"/>
              </a:rPr>
              <a:t>D/ </a:t>
            </a:r>
            <a:r>
              <a:rPr lang="cs-CZ" sz="2000" b="1" u="sng" dirty="0" err="1">
                <a:solidFill>
                  <a:srgbClr val="C00000"/>
                </a:solidFill>
                <a:latin typeface="Constantia" pitchFamily="18" charset="0"/>
              </a:rPr>
              <a:t>rekognice</a:t>
            </a:r>
            <a:r>
              <a:rPr lang="cs-CZ" sz="2000" b="1" dirty="0">
                <a:solidFill>
                  <a:srgbClr val="C00000"/>
                </a:solidFill>
                <a:latin typeface="Constantia" pitchFamily="18" charset="0"/>
              </a:rPr>
              <a:t>:</a:t>
            </a:r>
          </a:p>
          <a:p>
            <a:pPr algn="just" eaLnBrk="1" hangingPunct="1"/>
            <a:r>
              <a:rPr lang="cs-CZ" sz="2000" dirty="0">
                <a:latin typeface="Constantia" pitchFamily="18" charset="0"/>
              </a:rPr>
              <a:t>viz § 104b TŘ</a:t>
            </a:r>
          </a:p>
          <a:p>
            <a:pPr algn="just" eaLnBrk="1" hangingPunct="1"/>
            <a:r>
              <a:rPr lang="cs-CZ" sz="2000" dirty="0">
                <a:latin typeface="Constantia" pitchFamily="18" charset="0"/>
              </a:rPr>
              <a:t>= poznávací řízení</a:t>
            </a:r>
          </a:p>
          <a:p>
            <a:pPr algn="just" eaLnBrk="1" hangingPunct="1"/>
            <a:r>
              <a:rPr lang="cs-CZ" sz="2000" dirty="0">
                <a:latin typeface="Constantia" pitchFamily="18" charset="0"/>
              </a:rPr>
              <a:t>in natura či dle fotografií </a:t>
            </a:r>
            <a:r>
              <a:rPr lang="cs-CZ" sz="2000" i="1" dirty="0">
                <a:latin typeface="Constantia" pitchFamily="18" charset="0"/>
              </a:rPr>
              <a:t>(</a:t>
            </a:r>
            <a:r>
              <a:rPr lang="cs-CZ" sz="2000" i="1" dirty="0" err="1">
                <a:latin typeface="Constantia" pitchFamily="18" charset="0"/>
              </a:rPr>
              <a:t>rekognice</a:t>
            </a:r>
            <a:r>
              <a:rPr lang="cs-CZ" sz="2000" i="1" dirty="0">
                <a:latin typeface="Constantia" pitchFamily="18" charset="0"/>
              </a:rPr>
              <a:t> dle fotografií nesmí bezprostředně předcházet </a:t>
            </a:r>
            <a:r>
              <a:rPr lang="cs-CZ" sz="2000" i="1" dirty="0" err="1">
                <a:latin typeface="Constantia" pitchFamily="18" charset="0"/>
              </a:rPr>
              <a:t>rekognici</a:t>
            </a:r>
            <a:r>
              <a:rPr lang="cs-CZ" sz="2000" i="1" dirty="0">
                <a:latin typeface="Constantia" pitchFamily="18" charset="0"/>
              </a:rPr>
              <a:t> in natura)</a:t>
            </a:r>
          </a:p>
          <a:p>
            <a:pPr algn="just" eaLnBrk="1" hangingPunct="1"/>
            <a:r>
              <a:rPr lang="cs-CZ" sz="2000" dirty="0">
                <a:latin typeface="Constantia" pitchFamily="18" charset="0"/>
              </a:rPr>
              <a:t>poznávání osob či věcí, popř. hlasová </a:t>
            </a:r>
            <a:r>
              <a:rPr lang="cs-CZ" sz="2000" dirty="0" err="1">
                <a:latin typeface="Constantia" pitchFamily="18" charset="0"/>
              </a:rPr>
              <a:t>rekognice</a:t>
            </a:r>
            <a:endParaRPr lang="cs-CZ" sz="2000" dirty="0">
              <a:latin typeface="Constantia" pitchFamily="18" charset="0"/>
            </a:endParaRPr>
          </a:p>
          <a:p>
            <a:pPr algn="just" eaLnBrk="1" hangingPunct="1"/>
            <a:r>
              <a:rPr lang="cs-CZ" sz="2000" dirty="0">
                <a:latin typeface="Constantia" pitchFamily="18" charset="0"/>
              </a:rPr>
              <a:t>nejméně mezi třemi vzájemně podobnými věcmi/osobami (lze i více, ale ne méně než tři poznávané věci/osoby)</a:t>
            </a:r>
          </a:p>
          <a:p>
            <a:pPr algn="just" eaLnBrk="1" hangingPunct="1"/>
            <a:r>
              <a:rPr lang="cs-CZ" sz="2000" dirty="0">
                <a:latin typeface="Constantia" pitchFamily="18" charset="0"/>
              </a:rPr>
              <a:t>lze provést též jako neodkladný a neopakovatelný úkon – viz § 158a TŘ (nutná účast soudce)</a:t>
            </a:r>
          </a:p>
          <a:p>
            <a:pPr algn="just" eaLnBrk="1" hangingPunct="1"/>
            <a:r>
              <a:rPr lang="cs-CZ" sz="2000" dirty="0">
                <a:latin typeface="Constantia" pitchFamily="18" charset="0"/>
              </a:rPr>
              <a:t>přítomnost nezúčastněné osoby</a:t>
            </a:r>
          </a:p>
          <a:p>
            <a:pPr algn="just" eaLnBrk="1" hangingPunct="1"/>
            <a:r>
              <a:rPr lang="cs-CZ" sz="2000" dirty="0">
                <a:latin typeface="Constantia" pitchFamily="18" charset="0"/>
              </a:rPr>
              <a:t>nezbytnost předchozího výslechu k okolnostem poznávané věci/osoby</a:t>
            </a:r>
          </a:p>
          <a:p>
            <a:pPr algn="just" eaLnBrk="1" hangingPunct="1"/>
            <a:r>
              <a:rPr lang="cs-CZ" sz="2000" dirty="0">
                <a:latin typeface="Constantia" pitchFamily="18" charset="0"/>
              </a:rPr>
              <a:t>poznávaná osoba je povinna úkon strpět (pasivní účast) </a:t>
            </a:r>
            <a:r>
              <a:rPr lang="cs-CZ" sz="2000" b="1" dirty="0">
                <a:latin typeface="Constantia" pitchFamily="18" charset="0"/>
              </a:rPr>
              <a:t>XXX</a:t>
            </a:r>
            <a:r>
              <a:rPr lang="cs-CZ" sz="2000" dirty="0">
                <a:latin typeface="Constantia" pitchFamily="18" charset="0"/>
              </a:rPr>
              <a:t> nesmí být při provádění úkonu nucena k aktivitě </a:t>
            </a:r>
          </a:p>
          <a:p>
            <a:pPr algn="just" eaLnBrk="1" hangingPunct="1"/>
            <a:endParaRPr lang="cs-CZ" sz="2900" dirty="0">
              <a:latin typeface="Constantia" pitchFamily="18" charset="0"/>
            </a:endParaRPr>
          </a:p>
          <a:p>
            <a:pPr eaLnBrk="1" hangingPunct="1"/>
            <a:endParaRPr lang="cs-CZ" dirty="0"/>
          </a:p>
        </p:txBody>
      </p:sp>
      <p:sp>
        <p:nvSpPr>
          <p:cNvPr id="4" name="Zástupný symbol pro číslo snímku 3"/>
          <p:cNvSpPr>
            <a:spLocks noGrp="1"/>
          </p:cNvSpPr>
          <p:nvPr>
            <p:ph type="sldNum" sz="quarter" idx="12"/>
          </p:nvPr>
        </p:nvSpPr>
        <p:spPr/>
        <p:txBody>
          <a:bodyPr/>
          <a:lstStyle/>
          <a:p>
            <a:pPr>
              <a:defRPr/>
            </a:pPr>
            <a:fld id="{0246EBFB-0E83-4A70-8CAA-666E81E5A2DB}" type="slidenum">
              <a:rPr lang="cs-CZ"/>
              <a:pPr>
                <a:defRPr/>
              </a:pPr>
              <a:t>49</a:t>
            </a:fld>
            <a:endParaRPr lang="cs-CZ"/>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404664"/>
          </a:xfrm>
        </p:spPr>
        <p:txBody>
          <a:bodyPr>
            <a:normAutofit fontScale="90000"/>
          </a:bodyPr>
          <a:lstStyle/>
          <a:p>
            <a:r>
              <a:rPr lang="cs-CZ" sz="3200" b="1" dirty="0">
                <a:latin typeface="Constantia" pitchFamily="18" charset="0"/>
              </a:rPr>
              <a:t>Fáze trestního řízení</a:t>
            </a:r>
            <a:endParaRPr lang="cs-CZ" sz="3200" dirty="0"/>
          </a:p>
        </p:txBody>
      </p:sp>
      <p:sp>
        <p:nvSpPr>
          <p:cNvPr id="3" name="Zástupný symbol pro obsah 2"/>
          <p:cNvSpPr>
            <a:spLocks noGrp="1"/>
          </p:cNvSpPr>
          <p:nvPr>
            <p:ph idx="1"/>
          </p:nvPr>
        </p:nvSpPr>
        <p:spPr>
          <a:xfrm>
            <a:off x="107504" y="332656"/>
            <a:ext cx="8856984" cy="6388819"/>
          </a:xfrm>
        </p:spPr>
        <p:txBody>
          <a:bodyPr>
            <a:noAutofit/>
          </a:bodyPr>
          <a:lstStyle/>
          <a:p>
            <a:pPr algn="just">
              <a:lnSpc>
                <a:spcPct val="120000"/>
              </a:lnSpc>
            </a:pPr>
            <a:r>
              <a:rPr lang="cs-CZ" sz="1800" b="1" dirty="0">
                <a:highlight>
                  <a:srgbClr val="FFFF00"/>
                </a:highlight>
                <a:latin typeface="Constantia" panose="02030602050306030303" pitchFamily="18" charset="0"/>
              </a:rPr>
              <a:t>POZOR na novelu zák. č. 6/2002 Sb., o soudech a soudcích, jejíž součástí je i novela TŘ </a:t>
            </a:r>
            <a:r>
              <a:rPr lang="cs-CZ" sz="1800" i="1" dirty="0">
                <a:highlight>
                  <a:srgbClr val="FFFF00"/>
                </a:highlight>
                <a:latin typeface="Constantia" panose="02030602050306030303" pitchFamily="18" charset="0"/>
              </a:rPr>
              <a:t>(viz zákon č. 319/2024 Sb.) </a:t>
            </a:r>
            <a:endParaRPr lang="cs-CZ" sz="1800" dirty="0">
              <a:highlight>
                <a:srgbClr val="FFFF00"/>
              </a:highlight>
              <a:latin typeface="Constantia" panose="02030602050306030303" pitchFamily="18" charset="0"/>
            </a:endParaRPr>
          </a:p>
          <a:p>
            <a:pPr algn="just">
              <a:lnSpc>
                <a:spcPct val="120000"/>
              </a:lnSpc>
            </a:pPr>
            <a:r>
              <a:rPr lang="cs-CZ" sz="1700" b="1" dirty="0">
                <a:highlight>
                  <a:srgbClr val="FFFF00"/>
                </a:highlight>
                <a:latin typeface="Constantia" panose="02030602050306030303" pitchFamily="18" charset="0"/>
              </a:rPr>
              <a:t>účinnost od 01.01.2025</a:t>
            </a:r>
            <a:r>
              <a:rPr lang="cs-CZ" sz="1700" b="1" i="1" dirty="0">
                <a:highlight>
                  <a:srgbClr val="FFFF00"/>
                </a:highlight>
                <a:latin typeface="Constantia" panose="02030602050306030303" pitchFamily="18" charset="0"/>
              </a:rPr>
              <a:t> </a:t>
            </a:r>
          </a:p>
          <a:p>
            <a:pPr algn="just">
              <a:lnSpc>
                <a:spcPct val="120000"/>
              </a:lnSpc>
            </a:pPr>
            <a:r>
              <a:rPr lang="cs-CZ" sz="1700" b="1" dirty="0">
                <a:highlight>
                  <a:srgbClr val="FFFF00"/>
                </a:highlight>
                <a:latin typeface="Constantia" panose="02030602050306030303" pitchFamily="18" charset="0"/>
              </a:rPr>
              <a:t>zrušení přísedících na úrovni OS </a:t>
            </a:r>
            <a:r>
              <a:rPr lang="cs-CZ" sz="1700" i="1" dirty="0">
                <a:highlight>
                  <a:srgbClr val="FFFF00"/>
                </a:highlight>
                <a:latin typeface="Constantia" panose="02030602050306030303" pitchFamily="18" charset="0"/>
              </a:rPr>
              <a:t>(nově vždy rozhoduje jen samosoudce, tedy i v řízení o TČ, jehož horní hranice trestní sazby převyšuje 5 let)</a:t>
            </a:r>
          </a:p>
          <a:p>
            <a:pPr algn="just">
              <a:lnSpc>
                <a:spcPct val="120000"/>
              </a:lnSpc>
            </a:pPr>
            <a:r>
              <a:rPr lang="cs-CZ" sz="1700" b="1" dirty="0">
                <a:highlight>
                  <a:srgbClr val="FFFF00"/>
                </a:highlight>
                <a:latin typeface="Constantia" panose="02030602050306030303" pitchFamily="18" charset="0"/>
              </a:rPr>
              <a:t>u KS nově koná řízení v I. stupni senát jen v případě zvlášť závažných zločinů</a:t>
            </a:r>
            <a:r>
              <a:rPr lang="cs-CZ" sz="1700" dirty="0">
                <a:highlight>
                  <a:srgbClr val="FFFF00"/>
                </a:highlight>
                <a:latin typeface="Constantia" panose="02030602050306030303" pitchFamily="18" charset="0"/>
              </a:rPr>
              <a:t> (vyjma TČ proti majetku a hospodářských činů = hlavy V. a VI. druhé části TZ) </a:t>
            </a:r>
            <a:r>
              <a:rPr lang="cs-CZ" sz="1700" b="1" dirty="0">
                <a:highlight>
                  <a:srgbClr val="FFFF00"/>
                </a:highlight>
                <a:latin typeface="Constantia" panose="02030602050306030303" pitchFamily="18" charset="0"/>
              </a:rPr>
              <a:t>a TČ vraždy novorozeného dítěte matkou</a:t>
            </a:r>
            <a:r>
              <a:rPr lang="cs-CZ" sz="1700" dirty="0">
                <a:highlight>
                  <a:srgbClr val="FFFF00"/>
                </a:highlight>
                <a:latin typeface="Constantia" panose="02030602050306030303" pitchFamily="18" charset="0"/>
              </a:rPr>
              <a:t> (§ 142 TZ)</a:t>
            </a:r>
          </a:p>
          <a:p>
            <a:pPr algn="just">
              <a:lnSpc>
                <a:spcPct val="120000"/>
              </a:lnSpc>
            </a:pPr>
            <a:r>
              <a:rPr lang="cs-CZ" sz="1700" b="1" dirty="0">
                <a:highlight>
                  <a:srgbClr val="FFFF00"/>
                </a:highlight>
                <a:latin typeface="Constantia" panose="02030602050306030303" pitchFamily="18" charset="0"/>
              </a:rPr>
              <a:t>řízení zahájená přede dnem nabytí účinnosti této novely </a:t>
            </a:r>
            <a:r>
              <a:rPr lang="cs-CZ" sz="1700" i="1" dirty="0">
                <a:highlight>
                  <a:srgbClr val="FFFF00"/>
                </a:highlight>
                <a:latin typeface="Constantia" panose="02030602050306030303" pitchFamily="18" charset="0"/>
              </a:rPr>
              <a:t>(míněna jsou probíhající řízení před soudy)</a:t>
            </a:r>
            <a:r>
              <a:rPr lang="cs-CZ" sz="1700" dirty="0">
                <a:highlight>
                  <a:srgbClr val="FFFF00"/>
                </a:highlight>
                <a:latin typeface="Constantia" panose="02030602050306030303" pitchFamily="18" charset="0"/>
              </a:rPr>
              <a:t> se až do jejich pravomocného skončení řídí dosavadní právní úpravou o obsazení soudu </a:t>
            </a:r>
            <a:r>
              <a:rPr lang="cs-CZ" sz="1700" i="1" dirty="0">
                <a:highlight>
                  <a:srgbClr val="FFFF00"/>
                </a:highlight>
                <a:latin typeface="Constantia" panose="02030602050306030303" pitchFamily="18" charset="0"/>
              </a:rPr>
              <a:t>(tzn. že věc bude dokončena včetně účasti přísedících)</a:t>
            </a:r>
          </a:p>
          <a:p>
            <a:pPr algn="just">
              <a:lnSpc>
                <a:spcPct val="120000"/>
              </a:lnSpc>
            </a:pPr>
            <a:endParaRPr lang="cs-CZ" sz="1700" dirty="0">
              <a:highlight>
                <a:srgbClr val="FFFF00"/>
              </a:highlight>
              <a:latin typeface="Constantia" panose="02030602050306030303" pitchFamily="18" charset="0"/>
            </a:endParaRPr>
          </a:p>
          <a:p>
            <a:pPr algn="just">
              <a:lnSpc>
                <a:spcPct val="120000"/>
              </a:lnSpc>
            </a:pPr>
            <a:r>
              <a:rPr lang="cs-CZ" sz="1700" dirty="0">
                <a:highlight>
                  <a:srgbClr val="FFFF00"/>
                </a:highlight>
                <a:latin typeface="Constantia" panose="02030602050306030303" pitchFamily="18" charset="0"/>
              </a:rPr>
              <a:t>nově</a:t>
            </a:r>
            <a:r>
              <a:rPr lang="cs-CZ" sz="1700" i="1" dirty="0">
                <a:highlight>
                  <a:srgbClr val="FFFF00"/>
                </a:highlight>
                <a:latin typeface="Constantia" panose="02030602050306030303" pitchFamily="18" charset="0"/>
              </a:rPr>
              <a:t> </a:t>
            </a:r>
            <a:r>
              <a:rPr lang="cs-CZ" sz="1700" dirty="0">
                <a:highlight>
                  <a:srgbClr val="FFFF00"/>
                </a:highlight>
                <a:latin typeface="Constantia" panose="02030602050306030303" pitchFamily="18" charset="0"/>
              </a:rPr>
              <a:t>možnost </a:t>
            </a:r>
            <a:r>
              <a:rPr lang="cs-CZ" sz="1700" b="1" dirty="0">
                <a:highlight>
                  <a:srgbClr val="FFFF00"/>
                </a:highlight>
                <a:latin typeface="Constantia" panose="02030602050306030303" pitchFamily="18" charset="0"/>
              </a:rPr>
              <a:t>vydání TP v řízení o přečinu </a:t>
            </a:r>
            <a:r>
              <a:rPr lang="cs-CZ" sz="1700" dirty="0">
                <a:highlight>
                  <a:srgbClr val="FFFF00"/>
                </a:highlight>
                <a:latin typeface="Constantia" panose="02030602050306030303" pitchFamily="18" charset="0"/>
              </a:rPr>
              <a:t>(</a:t>
            </a:r>
            <a:r>
              <a:rPr lang="cs-CZ" sz="1700" i="1" dirty="0">
                <a:highlight>
                  <a:srgbClr val="FFFF00"/>
                </a:highlight>
                <a:latin typeface="Constantia" panose="02030602050306030303" pitchFamily="18" charset="0"/>
              </a:rPr>
              <a:t>dosud jen v řízení o TČ, jehož horní hranice trestní sazby nepřevyšuje 5 let) </a:t>
            </a:r>
            <a:r>
              <a:rPr lang="cs-CZ" sz="1700" dirty="0">
                <a:highlight>
                  <a:srgbClr val="FFFF00"/>
                </a:highlight>
                <a:latin typeface="Constantia" panose="02030602050306030303" pitchFamily="18" charset="0"/>
              </a:rPr>
              <a:t>= jen tehdy, rozhoduje-li ve věci samosoudce</a:t>
            </a:r>
          </a:p>
          <a:p>
            <a:pPr algn="just">
              <a:lnSpc>
                <a:spcPct val="120000"/>
              </a:lnSpc>
            </a:pPr>
            <a:r>
              <a:rPr lang="cs-CZ" sz="1700" dirty="0">
                <a:highlight>
                  <a:srgbClr val="FFFF00"/>
                </a:highlight>
                <a:latin typeface="Constantia" panose="02030602050306030303" pitchFamily="18" charset="0"/>
              </a:rPr>
              <a:t>nově jím lze uložit </a:t>
            </a:r>
            <a:r>
              <a:rPr lang="cs-CZ" sz="1700" b="1" dirty="0">
                <a:highlight>
                  <a:srgbClr val="FFFF00"/>
                </a:highlight>
                <a:latin typeface="Constantia" panose="02030602050306030303" pitchFamily="18" charset="0"/>
              </a:rPr>
              <a:t>souhrnný nebo společný trest </a:t>
            </a:r>
            <a:r>
              <a:rPr lang="cs-CZ" sz="1700" dirty="0">
                <a:highlight>
                  <a:srgbClr val="FFFF00"/>
                </a:highlight>
                <a:latin typeface="Constantia" panose="02030602050306030303" pitchFamily="18" charset="0"/>
              </a:rPr>
              <a:t>i za situace, kdy byl dřívější trest uložen v řízení před senátem </a:t>
            </a:r>
            <a:r>
              <a:rPr lang="cs-CZ" sz="1700" i="1" dirty="0">
                <a:highlight>
                  <a:srgbClr val="FFFF00"/>
                </a:highlight>
                <a:latin typeface="Constantia" panose="02030602050306030303" pitchFamily="18" charset="0"/>
              </a:rPr>
              <a:t>(původní omezující pravidlo se bez dalšího ruší !!!)</a:t>
            </a:r>
          </a:p>
          <a:p>
            <a:pPr algn="just">
              <a:lnSpc>
                <a:spcPct val="120000"/>
              </a:lnSpc>
            </a:pPr>
            <a:r>
              <a:rPr lang="cs-CZ" sz="1700" dirty="0">
                <a:highlight>
                  <a:srgbClr val="FFFF00"/>
                </a:highlight>
                <a:latin typeface="Constantia" panose="02030602050306030303" pitchFamily="18" charset="0"/>
              </a:rPr>
              <a:t>nově jím lze uložit </a:t>
            </a:r>
            <a:r>
              <a:rPr lang="cs-CZ" sz="1700" i="1" dirty="0">
                <a:highlight>
                  <a:srgbClr val="FFFF00"/>
                </a:highlight>
                <a:latin typeface="Constantia" panose="02030602050306030303" pitchFamily="18" charset="0"/>
              </a:rPr>
              <a:t>(nejen upustit od jeho uložení) </a:t>
            </a:r>
            <a:r>
              <a:rPr lang="cs-CZ" sz="1700" b="1" dirty="0">
                <a:highlight>
                  <a:srgbClr val="FFFF00"/>
                </a:highlight>
                <a:latin typeface="Constantia" panose="02030602050306030303" pitchFamily="18" charset="0"/>
              </a:rPr>
              <a:t>souhrnný nebo společný trest </a:t>
            </a:r>
            <a:r>
              <a:rPr lang="cs-CZ" sz="1700" dirty="0">
                <a:highlight>
                  <a:srgbClr val="FFFF00"/>
                </a:highlight>
                <a:latin typeface="Constantia" panose="02030602050306030303" pitchFamily="18" charset="0"/>
              </a:rPr>
              <a:t>i za situace, kdy byl dřívější trest uložen rozsudkem</a:t>
            </a:r>
          </a:p>
          <a:p>
            <a:pPr marL="0" indent="0" algn="just">
              <a:lnSpc>
                <a:spcPct val="120000"/>
              </a:lnSpc>
              <a:buNone/>
            </a:pPr>
            <a:endParaRPr lang="cs-CZ" sz="1800" dirty="0">
              <a:highlight>
                <a:srgbClr val="FFFF00"/>
              </a:highlight>
              <a:latin typeface="Constantia" panose="02030602050306030303" pitchFamily="18" charset="0"/>
            </a:endParaRPr>
          </a:p>
          <a:p>
            <a:pPr marL="0" indent="0" algn="just">
              <a:lnSpc>
                <a:spcPct val="120000"/>
              </a:lnSpc>
              <a:buNone/>
            </a:pPr>
            <a:endParaRPr lang="cs-CZ" sz="1800" i="1" dirty="0">
              <a:highlight>
                <a:srgbClr val="FFFF00"/>
              </a:highlight>
              <a:latin typeface="Cambria" pitchFamily="18" charset="0"/>
            </a:endParaRPr>
          </a:p>
          <a:p>
            <a:pPr algn="just">
              <a:lnSpc>
                <a:spcPct val="120000"/>
              </a:lnSpc>
            </a:pPr>
            <a:endParaRPr lang="cs-CZ" sz="1800" dirty="0">
              <a:highlight>
                <a:srgbClr val="FFFF00"/>
              </a:highlight>
              <a:latin typeface="Constantia" panose="02030602050306030303" pitchFamily="18" charset="0"/>
            </a:endParaRPr>
          </a:p>
          <a:p>
            <a:pPr algn="just">
              <a:lnSpc>
                <a:spcPct val="120000"/>
              </a:lnSpc>
            </a:pPr>
            <a:endParaRPr lang="cs-CZ" sz="1800" dirty="0">
              <a:highlight>
                <a:srgbClr val="FFFF00"/>
              </a:highlight>
              <a:latin typeface="Cambria" pitchFamily="18" charset="0"/>
            </a:endParaRPr>
          </a:p>
          <a:p>
            <a:pPr marL="0" indent="0" algn="just">
              <a:buNone/>
            </a:pPr>
            <a:endParaRPr lang="cs-CZ" sz="1800" i="1" dirty="0">
              <a:solidFill>
                <a:srgbClr val="FFFF00"/>
              </a:solidFill>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5</a:t>
            </a:fld>
            <a:endParaRPr lang="cs-CZ" dirty="0"/>
          </a:p>
        </p:txBody>
      </p:sp>
    </p:spTree>
    <p:extLst>
      <p:ext uri="{BB962C8B-B14F-4D97-AF65-F5344CB8AC3E}">
        <p14:creationId xmlns:p14="http://schemas.microsoft.com/office/powerpoint/2010/main" val="3088215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Nadpis 1"/>
          <p:cNvSpPr>
            <a:spLocks noGrp="1"/>
          </p:cNvSpPr>
          <p:nvPr>
            <p:ph type="title"/>
          </p:nvPr>
        </p:nvSpPr>
        <p:spPr>
          <a:xfrm>
            <a:off x="457200" y="274638"/>
            <a:ext cx="8229600" cy="922337"/>
          </a:xfrm>
        </p:spPr>
        <p:txBody>
          <a:bodyPr/>
          <a:lstStyle/>
          <a:p>
            <a:pPr eaLnBrk="1" hangingPunct="1"/>
            <a:r>
              <a:rPr lang="cs-CZ" sz="3200" b="1">
                <a:latin typeface="Constantia" pitchFamily="18" charset="0"/>
              </a:rPr>
              <a:t>Proces dokazování</a:t>
            </a:r>
            <a:endParaRPr lang="cs-CZ" sz="3200"/>
          </a:p>
        </p:txBody>
      </p:sp>
      <p:sp>
        <p:nvSpPr>
          <p:cNvPr id="3" name="Zástupný symbol pro obsah 2"/>
          <p:cNvSpPr>
            <a:spLocks noGrp="1"/>
          </p:cNvSpPr>
          <p:nvPr>
            <p:ph idx="1"/>
          </p:nvPr>
        </p:nvSpPr>
        <p:spPr>
          <a:xfrm>
            <a:off x="457200" y="1124744"/>
            <a:ext cx="8229600" cy="5472608"/>
          </a:xfrm>
        </p:spPr>
        <p:txBody>
          <a:bodyPr rtlCol="0">
            <a:normAutofit fontScale="92500" lnSpcReduction="10000"/>
          </a:bodyPr>
          <a:lstStyle/>
          <a:p>
            <a:pPr marL="365125" indent="-365125" algn="just" eaLnBrk="1" fontAlgn="auto" hangingPunct="1">
              <a:spcAft>
                <a:spcPts val="0"/>
              </a:spcAft>
              <a:buFont typeface="Arial" pitchFamily="34" charset="0"/>
              <a:buNone/>
              <a:defRPr/>
            </a:pPr>
            <a:r>
              <a:rPr lang="cs-CZ" sz="2000" b="1" dirty="0">
                <a:solidFill>
                  <a:srgbClr val="C00000"/>
                </a:solidFill>
                <a:latin typeface="Constantia" pitchFamily="18" charset="0"/>
              </a:rPr>
              <a:t>E/ </a:t>
            </a:r>
            <a:r>
              <a:rPr lang="cs-CZ" sz="2000" b="1" u="sng" dirty="0">
                <a:solidFill>
                  <a:srgbClr val="C00000"/>
                </a:solidFill>
                <a:latin typeface="Constantia" pitchFamily="18" charset="0"/>
              </a:rPr>
              <a:t>konfrontace</a:t>
            </a:r>
            <a:r>
              <a:rPr lang="cs-CZ" sz="2000" b="1" dirty="0">
                <a:solidFill>
                  <a:srgbClr val="C00000"/>
                </a:solidFill>
                <a:latin typeface="Constantia" pitchFamily="18" charset="0"/>
              </a:rPr>
              <a:t>:</a:t>
            </a:r>
          </a:p>
          <a:p>
            <a:pPr marL="365760" indent="-256032" algn="just" eaLnBrk="1" fontAlgn="auto" hangingPunct="1">
              <a:spcAft>
                <a:spcPts val="0"/>
              </a:spcAft>
              <a:buFont typeface="Wingdings 3"/>
              <a:buChar char=""/>
              <a:defRPr/>
            </a:pPr>
            <a:r>
              <a:rPr lang="cs-CZ" sz="2000" dirty="0">
                <a:latin typeface="Constantia" pitchFamily="18" charset="0"/>
              </a:rPr>
              <a:t>viz § 104a TŘ</a:t>
            </a:r>
          </a:p>
          <a:p>
            <a:pPr marL="365760" indent="-256032" algn="just" eaLnBrk="1" fontAlgn="auto" hangingPunct="1">
              <a:spcAft>
                <a:spcPts val="0"/>
              </a:spcAft>
              <a:buFont typeface="Wingdings 3"/>
              <a:buChar char=""/>
              <a:defRPr/>
            </a:pPr>
            <a:r>
              <a:rPr lang="cs-CZ" sz="2000" dirty="0">
                <a:latin typeface="Constantia" pitchFamily="18" charset="0"/>
              </a:rPr>
              <a:t>jen u hlavního líčení (v přípravném řízení jen výjimečně)</a:t>
            </a:r>
          </a:p>
          <a:p>
            <a:pPr marL="365760" indent="-256032" algn="just" eaLnBrk="1" fontAlgn="auto" hangingPunct="1">
              <a:spcAft>
                <a:spcPts val="0"/>
              </a:spcAft>
              <a:buFont typeface="Wingdings 3"/>
              <a:buChar char=""/>
              <a:defRPr/>
            </a:pPr>
            <a:r>
              <a:rPr lang="cs-CZ" sz="2000" dirty="0">
                <a:latin typeface="Constantia" pitchFamily="18" charset="0"/>
              </a:rPr>
              <a:t>až po výslechu konfrontovaných osob, tj. obviněného/svědků</a:t>
            </a:r>
          </a:p>
          <a:p>
            <a:pPr marL="365760" indent="-256032" algn="just" eaLnBrk="1" fontAlgn="auto" hangingPunct="1">
              <a:spcAft>
                <a:spcPts val="0"/>
              </a:spcAft>
              <a:buFont typeface="Wingdings 3"/>
              <a:buChar char=""/>
              <a:defRPr/>
            </a:pPr>
            <a:r>
              <a:rPr lang="cs-CZ" sz="2000" dirty="0">
                <a:latin typeface="Constantia" pitchFamily="18" charset="0"/>
              </a:rPr>
              <a:t>mezi obviněnými navzájem, mezi obviněným a svědkem či navzájem mezi dvěma svědky  </a:t>
            </a:r>
          </a:p>
          <a:p>
            <a:pPr marL="365760" indent="-256032" algn="just" eaLnBrk="1" fontAlgn="auto" hangingPunct="1">
              <a:spcAft>
                <a:spcPts val="0"/>
              </a:spcAft>
              <a:buFont typeface="Wingdings 3"/>
              <a:buChar char=""/>
              <a:defRPr/>
            </a:pPr>
            <a:r>
              <a:rPr lang="cs-CZ" sz="2000" dirty="0">
                <a:latin typeface="Constantia" pitchFamily="18" charset="0"/>
              </a:rPr>
              <a:t>vyloučena u utajených svědků dle § 55 odst. 2 TŘ</a:t>
            </a:r>
          </a:p>
          <a:p>
            <a:pPr marL="365760" indent="-256032" algn="just" eaLnBrk="1" fontAlgn="auto" hangingPunct="1">
              <a:spcAft>
                <a:spcPts val="0"/>
              </a:spcAft>
              <a:buFont typeface="Wingdings 3"/>
              <a:buChar char=""/>
              <a:defRPr/>
            </a:pPr>
            <a:r>
              <a:rPr lang="cs-CZ" sz="2000" b="1" u="sng" dirty="0">
                <a:solidFill>
                  <a:srgbClr val="0070C0"/>
                </a:solidFill>
                <a:latin typeface="Constantia" pitchFamily="18" charset="0"/>
              </a:rPr>
              <a:t>od 01.08.2013</a:t>
            </a:r>
            <a:r>
              <a:rPr lang="cs-CZ" sz="2000" dirty="0">
                <a:solidFill>
                  <a:srgbClr val="C00000"/>
                </a:solidFill>
                <a:latin typeface="Constantia" pitchFamily="18" charset="0"/>
              </a:rPr>
              <a:t> vyloučena u poškozeného mladšího 18. let v případech trestných činů proti lidské důstojnosti v sexuální oblasti</a:t>
            </a:r>
          </a:p>
          <a:p>
            <a:pPr algn="just" eaLnBrk="1" fontAlgn="auto" hangingPunct="1">
              <a:spcAft>
                <a:spcPts val="0"/>
              </a:spcAft>
              <a:buFont typeface="Arial" pitchFamily="34" charset="0"/>
              <a:buNone/>
              <a:defRPr/>
            </a:pPr>
            <a:endParaRPr lang="cs-CZ" sz="2000" b="1" dirty="0">
              <a:solidFill>
                <a:srgbClr val="C00000"/>
              </a:solidFill>
              <a:latin typeface="Constantia" pitchFamily="18" charset="0"/>
            </a:endParaRPr>
          </a:p>
          <a:p>
            <a:pPr algn="just" eaLnBrk="1" fontAlgn="auto" hangingPunct="1">
              <a:spcAft>
                <a:spcPts val="0"/>
              </a:spcAft>
              <a:buFont typeface="Arial" pitchFamily="34" charset="0"/>
              <a:buNone/>
              <a:defRPr/>
            </a:pPr>
            <a:r>
              <a:rPr lang="cs-CZ" sz="2000" b="1" dirty="0">
                <a:solidFill>
                  <a:srgbClr val="C00000"/>
                </a:solidFill>
                <a:latin typeface="Constantia" pitchFamily="18" charset="0"/>
              </a:rPr>
              <a:t>F/ </a:t>
            </a:r>
            <a:r>
              <a:rPr lang="cs-CZ" sz="2000" b="1" u="sng" dirty="0">
                <a:solidFill>
                  <a:srgbClr val="C00000"/>
                </a:solidFill>
                <a:latin typeface="Constantia" pitchFamily="18" charset="0"/>
              </a:rPr>
              <a:t>listinné a věcné důkazy</a:t>
            </a:r>
            <a:r>
              <a:rPr lang="cs-CZ" sz="2000" b="1" dirty="0">
                <a:solidFill>
                  <a:srgbClr val="C00000"/>
                </a:solidFill>
                <a:latin typeface="Constantia" pitchFamily="18" charset="0"/>
              </a:rPr>
              <a:t>:</a:t>
            </a:r>
          </a:p>
          <a:p>
            <a:pPr algn="just" eaLnBrk="1" fontAlgn="auto" hangingPunct="1">
              <a:spcAft>
                <a:spcPts val="0"/>
              </a:spcAft>
              <a:buFont typeface="Arial" pitchFamily="34" charset="0"/>
              <a:buChar char="•"/>
              <a:defRPr/>
            </a:pPr>
            <a:r>
              <a:rPr lang="cs-CZ" sz="2000" dirty="0">
                <a:latin typeface="Constantia" pitchFamily="18" charset="0"/>
              </a:rPr>
              <a:t>viz § 112 TŘ</a:t>
            </a:r>
          </a:p>
          <a:p>
            <a:pPr algn="just" eaLnBrk="1" fontAlgn="auto" hangingPunct="1">
              <a:spcAft>
                <a:spcPts val="0"/>
              </a:spcAft>
              <a:buFont typeface="Arial" pitchFamily="34" charset="0"/>
              <a:buNone/>
              <a:defRPr/>
            </a:pPr>
            <a:endParaRPr lang="cs-CZ" sz="2000" dirty="0">
              <a:solidFill>
                <a:schemeClr val="accent1"/>
              </a:solidFill>
              <a:latin typeface="Constantia" pitchFamily="18" charset="0"/>
            </a:endParaRPr>
          </a:p>
          <a:p>
            <a:pPr algn="just" eaLnBrk="1" fontAlgn="auto" hangingPunct="1">
              <a:spcAft>
                <a:spcPts val="0"/>
              </a:spcAft>
              <a:buFont typeface="Arial" pitchFamily="34" charset="0"/>
              <a:buNone/>
              <a:defRPr/>
            </a:pPr>
            <a:r>
              <a:rPr lang="cs-CZ" sz="2000" b="1" dirty="0">
                <a:solidFill>
                  <a:srgbClr val="C00000"/>
                </a:solidFill>
                <a:latin typeface="Constantia" pitchFamily="18" charset="0"/>
              </a:rPr>
              <a:t>G/</a:t>
            </a:r>
            <a:r>
              <a:rPr lang="cs-CZ" sz="2000" b="1" u="sng" dirty="0">
                <a:solidFill>
                  <a:srgbClr val="C00000"/>
                </a:solidFill>
                <a:latin typeface="Constantia" pitchFamily="18" charset="0"/>
              </a:rPr>
              <a:t>ohledání (§ 113 TŘ), rekonstrukce (§ 104d TŘ), vyšetřovací pokus (§ 104c TŘ), prověrka na místě (§ 104e TŘ), prohlídka těla (§ 114 TŘ), pitva mrtvoly a její exhumace (§ 115 TŘ), obrazové a zvukové záznamy aj.  </a:t>
            </a:r>
          </a:p>
          <a:p>
            <a:pPr eaLnBrk="1" fontAlgn="auto" hangingPunct="1">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A8C2D28F-9DF9-475F-BE62-F40F8E88ADE4}" type="slidenum">
              <a:rPr lang="cs-CZ"/>
              <a:pPr>
                <a:defRPr/>
              </a:pPr>
              <a:t>50</a:t>
            </a:fld>
            <a:endParaRPr lang="cs-CZ"/>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Nadpis 1"/>
          <p:cNvSpPr>
            <a:spLocks noGrp="1"/>
          </p:cNvSpPr>
          <p:nvPr>
            <p:ph type="title"/>
          </p:nvPr>
        </p:nvSpPr>
        <p:spPr/>
        <p:txBody>
          <a:bodyPr/>
          <a:lstStyle/>
          <a:p>
            <a:pPr eaLnBrk="1" hangingPunct="1"/>
            <a:r>
              <a:rPr lang="cs-CZ" sz="3200" b="1" dirty="0">
                <a:latin typeface="Constantia" pitchFamily="18" charset="0"/>
              </a:rPr>
              <a:t>Formy soudních rozhodnutí činěných        v rámci hlavního líčení</a:t>
            </a:r>
          </a:p>
        </p:txBody>
      </p:sp>
      <p:sp>
        <p:nvSpPr>
          <p:cNvPr id="39938" name="Zástupný symbol pro obsah 2"/>
          <p:cNvSpPr>
            <a:spLocks noGrp="1"/>
          </p:cNvSpPr>
          <p:nvPr>
            <p:ph idx="1"/>
          </p:nvPr>
        </p:nvSpPr>
        <p:spPr>
          <a:xfrm>
            <a:off x="457200" y="1484313"/>
            <a:ext cx="8229600" cy="5113337"/>
          </a:xfrm>
        </p:spPr>
        <p:txBody>
          <a:bodyPr/>
          <a:lstStyle/>
          <a:p>
            <a:pPr marL="365125" indent="-255588" algn="just" eaLnBrk="1" hangingPunct="1">
              <a:buFont typeface="Arial" charset="0"/>
              <a:buNone/>
            </a:pPr>
            <a:r>
              <a:rPr lang="cs-CZ" sz="1700" b="1" dirty="0">
                <a:solidFill>
                  <a:srgbClr val="C00000"/>
                </a:solidFill>
                <a:latin typeface="Constantia" pitchFamily="18" charset="0"/>
              </a:rPr>
              <a:t>A/ </a:t>
            </a:r>
            <a:r>
              <a:rPr lang="cs-CZ" sz="1700" b="1" u="sng" dirty="0">
                <a:solidFill>
                  <a:srgbClr val="C00000"/>
                </a:solidFill>
                <a:latin typeface="Constantia" pitchFamily="18" charset="0"/>
              </a:rPr>
              <a:t>rozsudek</a:t>
            </a:r>
          </a:p>
          <a:p>
            <a:pPr marL="365125" indent="-255588" algn="just" eaLnBrk="1" hangingPunct="1">
              <a:buFont typeface="Wingdings 3" pitchFamily="18" charset="2"/>
              <a:buChar char=""/>
            </a:pPr>
            <a:r>
              <a:rPr lang="cs-CZ" sz="1700" dirty="0">
                <a:latin typeface="Constantia" pitchFamily="18" charset="0"/>
              </a:rPr>
              <a:t>viz § 120 a </a:t>
            </a:r>
            <a:r>
              <a:rPr lang="cs-CZ" sz="1700" dirty="0" err="1">
                <a:latin typeface="Constantia" pitchFamily="18" charset="0"/>
              </a:rPr>
              <a:t>násled</a:t>
            </a:r>
            <a:r>
              <a:rPr lang="cs-CZ" sz="1700" dirty="0">
                <a:latin typeface="Constantia" pitchFamily="18" charset="0"/>
              </a:rPr>
              <a:t>. TŘ</a:t>
            </a:r>
          </a:p>
          <a:p>
            <a:pPr marL="365125" indent="-255588" algn="just" eaLnBrk="1" hangingPunct="1">
              <a:buFont typeface="Wingdings 3" pitchFamily="18" charset="2"/>
              <a:buChar char=""/>
            </a:pPr>
            <a:r>
              <a:rPr lang="cs-CZ" sz="1700" dirty="0">
                <a:latin typeface="Constantia" pitchFamily="18" charset="0"/>
              </a:rPr>
              <a:t>rozsudkem je oprávněn rozhodnout pouze soud v rámci hlavního líčení</a:t>
            </a:r>
          </a:p>
          <a:p>
            <a:pPr marL="365125" indent="-255588" algn="just" eaLnBrk="1" hangingPunct="1">
              <a:buFont typeface="Wingdings 3" pitchFamily="18" charset="2"/>
              <a:buChar char=""/>
            </a:pPr>
            <a:r>
              <a:rPr lang="cs-CZ" sz="1700" dirty="0">
                <a:latin typeface="Constantia" pitchFamily="18" charset="0"/>
              </a:rPr>
              <a:t>obsahuje rozhodnutí o vině a trestu, popř. o nároku poškozeného na náhradu škody a o uložení ochranného opatření, popř. výrok o schválení uzavřené dohody o vině a trestu</a:t>
            </a:r>
          </a:p>
          <a:p>
            <a:pPr marL="365125" indent="-255588" algn="just" eaLnBrk="1" hangingPunct="1">
              <a:buFont typeface="Wingdings 3" pitchFamily="18" charset="2"/>
              <a:buChar char=""/>
            </a:pPr>
            <a:r>
              <a:rPr lang="cs-CZ" sz="1700" dirty="0">
                <a:latin typeface="Constantia" pitchFamily="18" charset="0"/>
              </a:rPr>
              <a:t>povaha </a:t>
            </a:r>
            <a:r>
              <a:rPr lang="cs-CZ" sz="1700" b="1" dirty="0">
                <a:solidFill>
                  <a:srgbClr val="C00000"/>
                </a:solidFill>
                <a:latin typeface="Constantia" pitchFamily="18" charset="0"/>
              </a:rPr>
              <a:t>odsuzující</a:t>
            </a:r>
            <a:r>
              <a:rPr lang="cs-CZ" sz="1700" dirty="0">
                <a:latin typeface="Constantia" pitchFamily="18" charset="0"/>
              </a:rPr>
              <a:t> (viz § 225 TŘ) či </a:t>
            </a:r>
            <a:r>
              <a:rPr lang="cs-CZ" sz="1700" b="1" dirty="0">
                <a:solidFill>
                  <a:srgbClr val="C00000"/>
                </a:solidFill>
                <a:latin typeface="Constantia" pitchFamily="18" charset="0"/>
              </a:rPr>
              <a:t>zprošťující </a:t>
            </a:r>
            <a:r>
              <a:rPr lang="cs-CZ" sz="1700" dirty="0">
                <a:latin typeface="Constantia" pitchFamily="18" charset="0"/>
              </a:rPr>
              <a:t>(viz § 226 TŘ </a:t>
            </a:r>
            <a:r>
              <a:rPr lang="cs-CZ" sz="1700" b="1" dirty="0">
                <a:latin typeface="Constantia" pitchFamily="18" charset="0"/>
              </a:rPr>
              <a:t>XXX</a:t>
            </a:r>
            <a:r>
              <a:rPr lang="cs-CZ" sz="1700" dirty="0">
                <a:latin typeface="Constantia" pitchFamily="18" charset="0"/>
              </a:rPr>
              <a:t> důvody nejsou identické jako při zastavení trestního stíhání dle § 172 odst. 1 TŘ)</a:t>
            </a:r>
          </a:p>
          <a:p>
            <a:pPr marL="365125" indent="-255588" algn="just" eaLnBrk="1" hangingPunct="1">
              <a:buFont typeface="Wingdings 3" pitchFamily="18" charset="2"/>
              <a:buChar char=""/>
            </a:pPr>
            <a:r>
              <a:rPr lang="cs-CZ" sz="1700" dirty="0">
                <a:latin typeface="Constantia" pitchFamily="18" charset="0"/>
              </a:rPr>
              <a:t>struktura: záhlaví – výroková část – odůvodnění – poučení o opravném prostředku + </a:t>
            </a:r>
            <a:r>
              <a:rPr lang="cs-CZ" sz="1700" b="1" dirty="0">
                <a:solidFill>
                  <a:srgbClr val="FF0000"/>
                </a:solidFill>
                <a:highlight>
                  <a:srgbClr val="00FFFF"/>
                </a:highlight>
                <a:latin typeface="Constantia" pitchFamily="18" charset="0"/>
              </a:rPr>
              <a:t>výrok o provedení/neprovedení záznamu v evidenci skutečností důležitých pro práci s dětmi</a:t>
            </a:r>
            <a:r>
              <a:rPr lang="cs-CZ" sz="1700" dirty="0">
                <a:highlight>
                  <a:srgbClr val="00FFFF"/>
                </a:highlight>
                <a:latin typeface="Constantia" pitchFamily="18" charset="0"/>
              </a:rPr>
              <a:t> </a:t>
            </a:r>
            <a:r>
              <a:rPr lang="cs-CZ" sz="1700" i="1" dirty="0">
                <a:highlight>
                  <a:srgbClr val="00FFFF"/>
                </a:highlight>
                <a:latin typeface="Constantia" pitchFamily="18" charset="0"/>
              </a:rPr>
              <a:t>(tj. v tzv. dětském certifikátu) = </a:t>
            </a:r>
            <a:r>
              <a:rPr lang="cs-CZ" sz="1700" b="1" dirty="0">
                <a:highlight>
                  <a:srgbClr val="00FFFF"/>
                </a:highlight>
                <a:latin typeface="Constantia" pitchFamily="18" charset="0"/>
              </a:rPr>
              <a:t>ZMĚNA TŘ ÚČINNÁ </a:t>
            </a:r>
            <a:r>
              <a:rPr lang="cs-CZ" sz="1700" b="1" u="sng" dirty="0">
                <a:highlight>
                  <a:srgbClr val="00FFFF"/>
                </a:highlight>
                <a:latin typeface="Constantia" pitchFamily="18" charset="0"/>
              </a:rPr>
              <a:t>AŽ OD 01.01.2027</a:t>
            </a:r>
            <a:r>
              <a:rPr lang="cs-CZ" sz="1700" b="1" dirty="0">
                <a:highlight>
                  <a:srgbClr val="00FFFF"/>
                </a:highlight>
                <a:latin typeface="Constantia" pitchFamily="18" charset="0"/>
              </a:rPr>
              <a:t> </a:t>
            </a:r>
            <a:r>
              <a:rPr lang="cs-CZ" sz="1700" i="1" dirty="0">
                <a:highlight>
                  <a:srgbClr val="00FFFF"/>
                </a:highlight>
                <a:latin typeface="Constantia" pitchFamily="18" charset="0"/>
              </a:rPr>
              <a:t>(viz novela TŘ provedená zákonem č. 270/2025 Sb.)</a:t>
            </a:r>
          </a:p>
          <a:p>
            <a:pPr marL="365125" indent="-255588" algn="just" eaLnBrk="1" hangingPunct="1">
              <a:buFont typeface="Wingdings 3" pitchFamily="18" charset="2"/>
              <a:buChar char=""/>
            </a:pPr>
            <a:endParaRPr lang="cs-CZ" sz="1700" dirty="0">
              <a:latin typeface="Constantia" pitchFamily="18" charset="0"/>
            </a:endParaRPr>
          </a:p>
          <a:p>
            <a:pPr marL="365125" indent="-255588" algn="just" eaLnBrk="1" hangingPunct="1">
              <a:buFont typeface="Wingdings 3" pitchFamily="18" charset="2"/>
              <a:buChar char=""/>
            </a:pPr>
            <a:r>
              <a:rPr lang="cs-CZ" sz="1700" dirty="0">
                <a:latin typeface="Constantia" pitchFamily="18" charset="0"/>
              </a:rPr>
              <a:t>tzv. </a:t>
            </a:r>
            <a:r>
              <a:rPr lang="cs-CZ" sz="1700" b="1" dirty="0">
                <a:solidFill>
                  <a:srgbClr val="C00000"/>
                </a:solidFill>
                <a:latin typeface="Constantia" pitchFamily="18" charset="0"/>
              </a:rPr>
              <a:t>zkrácený rozsudek </a:t>
            </a:r>
            <a:r>
              <a:rPr lang="cs-CZ" sz="1700" dirty="0">
                <a:latin typeface="Constantia" pitchFamily="18" charset="0"/>
              </a:rPr>
              <a:t>(viz § 129 odst. 2 TŘ)</a:t>
            </a:r>
          </a:p>
          <a:p>
            <a:pPr marL="365125" indent="-255588" algn="just" eaLnBrk="1" hangingPunct="1">
              <a:buFont typeface="Wingdings 3" pitchFamily="18" charset="2"/>
              <a:buChar char=""/>
            </a:pPr>
            <a:r>
              <a:rPr lang="cs-CZ" sz="1700" dirty="0">
                <a:latin typeface="Constantia" pitchFamily="18" charset="0"/>
              </a:rPr>
              <a:t>ve výrokové části rozsudku je nutno uvést skutečnost, zda je trestný čin přečinem či zločinem, popř. zvlášť závažným zločinem (viz § 120 odst. 3 TŘ; u mladistvých pouze pojem provinění)</a:t>
            </a:r>
            <a:endParaRPr lang="cs-CZ" sz="1700" i="1" dirty="0">
              <a:latin typeface="Constantia" pitchFamily="18" charset="0"/>
            </a:endParaRPr>
          </a:p>
          <a:p>
            <a:pPr marL="365125" indent="-255588" algn="just" eaLnBrk="1" hangingPunct="1">
              <a:buFont typeface="Wingdings 3" pitchFamily="18" charset="2"/>
              <a:buChar char=""/>
            </a:pPr>
            <a:endParaRPr lang="cs-CZ" sz="1900" dirty="0">
              <a:latin typeface="Constantia" pitchFamily="18" charset="0"/>
            </a:endParaRPr>
          </a:p>
        </p:txBody>
      </p:sp>
      <p:sp>
        <p:nvSpPr>
          <p:cNvPr id="4" name="Zástupný symbol pro číslo snímku 3"/>
          <p:cNvSpPr>
            <a:spLocks noGrp="1"/>
          </p:cNvSpPr>
          <p:nvPr>
            <p:ph type="sldNum" sz="quarter" idx="12"/>
          </p:nvPr>
        </p:nvSpPr>
        <p:spPr/>
        <p:txBody>
          <a:bodyPr/>
          <a:lstStyle/>
          <a:p>
            <a:pPr>
              <a:defRPr/>
            </a:pPr>
            <a:fld id="{4F78E46E-A000-472E-BC7D-CD19A8A219E5}" type="slidenum">
              <a:rPr lang="cs-CZ"/>
              <a:pPr>
                <a:defRPr/>
              </a:pPr>
              <a:t>51</a:t>
            </a:fld>
            <a:endParaRPr lang="cs-CZ"/>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Nadpis 1"/>
          <p:cNvSpPr>
            <a:spLocks noGrp="1"/>
          </p:cNvSpPr>
          <p:nvPr>
            <p:ph type="title"/>
          </p:nvPr>
        </p:nvSpPr>
        <p:spPr>
          <a:xfrm>
            <a:off x="457200" y="44624"/>
            <a:ext cx="8229600" cy="936104"/>
          </a:xfrm>
        </p:spPr>
        <p:txBody>
          <a:bodyPr/>
          <a:lstStyle/>
          <a:p>
            <a:pPr eaLnBrk="1" hangingPunct="1"/>
            <a:r>
              <a:rPr lang="cs-CZ" sz="3200" b="1" dirty="0">
                <a:latin typeface="Constantia" pitchFamily="18" charset="0"/>
              </a:rPr>
              <a:t>Formy soudních rozhodnutí činěných        v rámci hlavního líčení</a:t>
            </a:r>
          </a:p>
        </p:txBody>
      </p:sp>
      <p:sp>
        <p:nvSpPr>
          <p:cNvPr id="3" name="Zástupný symbol pro obsah 2"/>
          <p:cNvSpPr>
            <a:spLocks noGrp="1"/>
          </p:cNvSpPr>
          <p:nvPr>
            <p:ph idx="1"/>
          </p:nvPr>
        </p:nvSpPr>
        <p:spPr>
          <a:xfrm>
            <a:off x="179512" y="980728"/>
            <a:ext cx="8712968" cy="5688632"/>
          </a:xfrm>
        </p:spPr>
        <p:txBody>
          <a:bodyPr rtlCol="0">
            <a:normAutofit fontScale="47500" lnSpcReduction="20000"/>
          </a:bodyPr>
          <a:lstStyle/>
          <a:p>
            <a:pPr marL="566928" indent="-457200" algn="just" eaLnBrk="1" fontAlgn="auto" hangingPunct="1">
              <a:lnSpc>
                <a:spcPct val="120000"/>
              </a:lnSpc>
              <a:spcAft>
                <a:spcPts val="0"/>
              </a:spcAft>
              <a:buFont typeface="Wingdings" panose="05000000000000000000" pitchFamily="2" charset="2"/>
              <a:buChar char="Ø"/>
              <a:defRPr/>
            </a:pPr>
            <a:r>
              <a:rPr lang="cs-CZ" sz="3400" dirty="0">
                <a:latin typeface="Constantia" pitchFamily="18" charset="0"/>
              </a:rPr>
              <a:t>vyhlášen vždy veřejně </a:t>
            </a:r>
            <a:r>
              <a:rPr lang="cs-CZ" sz="3400" i="1" dirty="0">
                <a:latin typeface="Constantia" pitchFamily="18" charset="0"/>
              </a:rPr>
              <a:t>(i u mladistvého či konalo-li se HL s vyloučením veřejnosti)</a:t>
            </a:r>
          </a:p>
          <a:p>
            <a:pPr marL="566928" indent="-457200" algn="just" eaLnBrk="1" fontAlgn="auto" hangingPunct="1">
              <a:lnSpc>
                <a:spcPct val="120000"/>
              </a:lnSpc>
              <a:spcAft>
                <a:spcPts val="0"/>
              </a:spcAft>
              <a:buFont typeface="Wingdings" panose="05000000000000000000" pitchFamily="2" charset="2"/>
              <a:buChar char="Ø"/>
              <a:defRPr/>
            </a:pPr>
            <a:r>
              <a:rPr lang="cs-CZ" sz="3400" dirty="0">
                <a:latin typeface="Constantia" pitchFamily="18" charset="0"/>
              </a:rPr>
              <a:t>hlasování senátu (§ 126 TŘ)</a:t>
            </a:r>
          </a:p>
          <a:p>
            <a:pPr marL="566928" indent="-457200" algn="just" eaLnBrk="1" fontAlgn="auto" hangingPunct="1">
              <a:lnSpc>
                <a:spcPct val="120000"/>
              </a:lnSpc>
              <a:spcAft>
                <a:spcPts val="0"/>
              </a:spcAft>
              <a:buFont typeface="Wingdings" panose="05000000000000000000" pitchFamily="2" charset="2"/>
              <a:buChar char="Ø"/>
              <a:defRPr/>
            </a:pPr>
            <a:r>
              <a:rPr lang="cs-CZ" sz="3400" dirty="0">
                <a:latin typeface="Constantia" pitchFamily="18" charset="0"/>
              </a:rPr>
              <a:t>pojmy právní moc a vykonatelnost</a:t>
            </a:r>
          </a:p>
          <a:p>
            <a:pPr marL="566928" indent="-457200" algn="just" eaLnBrk="1" fontAlgn="auto" hangingPunct="1">
              <a:lnSpc>
                <a:spcPct val="120000"/>
              </a:lnSpc>
              <a:spcAft>
                <a:spcPts val="0"/>
              </a:spcAft>
              <a:buFont typeface="Wingdings" panose="05000000000000000000" pitchFamily="2" charset="2"/>
              <a:buChar char="Ø"/>
              <a:defRPr/>
            </a:pPr>
            <a:r>
              <a:rPr lang="cs-CZ" sz="3400" dirty="0">
                <a:latin typeface="Constantia" pitchFamily="18" charset="0"/>
              </a:rPr>
              <a:t>písemné vyhotovení rozsudku a jeho oprava (§ 129 a § 131 a </a:t>
            </a:r>
            <a:r>
              <a:rPr lang="cs-CZ" sz="3400" dirty="0" err="1">
                <a:latin typeface="Constantia" pitchFamily="18" charset="0"/>
              </a:rPr>
              <a:t>násled</a:t>
            </a:r>
            <a:r>
              <a:rPr lang="cs-CZ" sz="3400" dirty="0">
                <a:latin typeface="Constantia" pitchFamily="18" charset="0"/>
              </a:rPr>
              <a:t>. TŘ)</a:t>
            </a:r>
          </a:p>
          <a:p>
            <a:pPr marL="566928" indent="-457200" algn="just" eaLnBrk="1" fontAlgn="auto" hangingPunct="1">
              <a:lnSpc>
                <a:spcPct val="120000"/>
              </a:lnSpc>
              <a:spcAft>
                <a:spcPts val="0"/>
              </a:spcAft>
              <a:buFont typeface="Wingdings" panose="05000000000000000000" pitchFamily="2" charset="2"/>
              <a:buChar char="Ø"/>
              <a:defRPr/>
            </a:pPr>
            <a:r>
              <a:rPr lang="cs-CZ" sz="3400" dirty="0">
                <a:latin typeface="Constantia" pitchFamily="18" charset="0"/>
              </a:rPr>
              <a:t>doručení rozsudku </a:t>
            </a:r>
            <a:r>
              <a:rPr lang="cs-CZ" sz="3400" i="1" dirty="0">
                <a:latin typeface="Constantia" pitchFamily="18" charset="0"/>
              </a:rPr>
              <a:t>(odchylný postup u obžalovaného s obhájcem a u poškozeného se zmocněncem – viz § 130 TŘ)</a:t>
            </a:r>
          </a:p>
          <a:p>
            <a:pPr algn="just" eaLnBrk="1" fontAlgn="auto" hangingPunct="1">
              <a:lnSpc>
                <a:spcPct val="120000"/>
              </a:lnSpc>
              <a:spcAft>
                <a:spcPts val="0"/>
              </a:spcAft>
              <a:buFont typeface="Arial" pitchFamily="34" charset="0"/>
              <a:buNone/>
              <a:defRPr/>
            </a:pPr>
            <a:endParaRPr lang="cs-CZ" sz="3400" dirty="0">
              <a:latin typeface="Constantia" pitchFamily="18" charset="0"/>
            </a:endParaRPr>
          </a:p>
          <a:p>
            <a:pPr algn="just" eaLnBrk="1" fontAlgn="auto" hangingPunct="1">
              <a:lnSpc>
                <a:spcPct val="120000"/>
              </a:lnSpc>
              <a:spcAft>
                <a:spcPts val="0"/>
              </a:spcAft>
              <a:buFont typeface="Arial" pitchFamily="34" charset="0"/>
              <a:buChar char="•"/>
              <a:defRPr/>
            </a:pPr>
            <a:r>
              <a:rPr lang="cs-CZ" sz="3400" dirty="0">
                <a:latin typeface="Constantia" pitchFamily="18" charset="0"/>
              </a:rPr>
              <a:t>řádným opravným prostředkem je </a:t>
            </a:r>
            <a:r>
              <a:rPr lang="cs-CZ" sz="3400" b="1" u="sng" dirty="0">
                <a:solidFill>
                  <a:srgbClr val="C00000"/>
                </a:solidFill>
                <a:latin typeface="Constantia" pitchFamily="18" charset="0"/>
              </a:rPr>
              <a:t>odvolání</a:t>
            </a:r>
            <a:r>
              <a:rPr lang="cs-CZ" sz="3400" dirty="0">
                <a:latin typeface="Constantia" pitchFamily="18" charset="0"/>
              </a:rPr>
              <a:t> – lze podat proti jakémukoli rozsudku soudu prvého stupně (viz § 245 a </a:t>
            </a:r>
            <a:r>
              <a:rPr lang="cs-CZ" sz="3400" dirty="0" err="1">
                <a:latin typeface="Constantia" pitchFamily="18" charset="0"/>
              </a:rPr>
              <a:t>násled</a:t>
            </a:r>
            <a:r>
              <a:rPr lang="cs-CZ" sz="3400" dirty="0">
                <a:latin typeface="Constantia" pitchFamily="18" charset="0"/>
              </a:rPr>
              <a:t>. TŘ) </a:t>
            </a:r>
          </a:p>
          <a:p>
            <a:pPr algn="just" eaLnBrk="1" hangingPunct="1">
              <a:lnSpc>
                <a:spcPct val="120000"/>
              </a:lnSpc>
            </a:pPr>
            <a:r>
              <a:rPr lang="cs-CZ" sz="3400" dirty="0">
                <a:latin typeface="Constantia" pitchFamily="18" charset="0"/>
              </a:rPr>
              <a:t>omezené odvolací důvody při schválení dohody o vině a trestu (§ 245 odst. 1 TŘ </a:t>
            </a:r>
            <a:r>
              <a:rPr lang="cs-CZ" sz="3400" dirty="0">
                <a:solidFill>
                  <a:srgbClr val="FF0000"/>
                </a:solidFill>
                <a:latin typeface="Constantia" pitchFamily="18" charset="0"/>
              </a:rPr>
              <a:t>+ </a:t>
            </a:r>
            <a:r>
              <a:rPr lang="cs-CZ" sz="3400" b="1" u="sng" dirty="0">
                <a:solidFill>
                  <a:srgbClr val="0070C0"/>
                </a:solidFill>
                <a:latin typeface="Constantia" pitchFamily="18" charset="0"/>
              </a:rPr>
              <a:t>od 01.10.2020</a:t>
            </a:r>
            <a:r>
              <a:rPr lang="cs-CZ" sz="3400" dirty="0">
                <a:solidFill>
                  <a:srgbClr val="FF0000"/>
                </a:solidFill>
                <a:latin typeface="Constantia" pitchFamily="18" charset="0"/>
              </a:rPr>
              <a:t> v případě soudem přijatého prohlášení viny obviněného nelze toto prohlášení odvolat a skutečnosti uvedené v prohlášení nelze napadat opravným prostředkem </a:t>
            </a:r>
            <a:r>
              <a:rPr lang="cs-CZ" sz="3400" i="1" dirty="0">
                <a:latin typeface="Constantia" pitchFamily="18" charset="0"/>
              </a:rPr>
              <a:t>(řádným ani mimořádným) </a:t>
            </a:r>
            <a:r>
              <a:rPr lang="cs-CZ" sz="3400" b="1" dirty="0">
                <a:latin typeface="Constantia" pitchFamily="18" charset="0"/>
              </a:rPr>
              <a:t>XXX</a:t>
            </a:r>
            <a:r>
              <a:rPr lang="cs-CZ" sz="3400" i="1" dirty="0">
                <a:latin typeface="Constantia" pitchFamily="18" charset="0"/>
              </a:rPr>
              <a:t> </a:t>
            </a:r>
            <a:r>
              <a:rPr lang="cs-CZ" sz="3400" dirty="0">
                <a:highlight>
                  <a:srgbClr val="00FFFF"/>
                </a:highlight>
                <a:latin typeface="Constantia" pitchFamily="18" charset="0"/>
              </a:rPr>
              <a:t>pokud nebyly splněny zákonné podmínky pro přijetí prohlášení viny nebo není-li výrok rozsudku v souladu s přijatým prohlášením, popř. došlo k závažnému porušení práv obžalovaného, odvolání </a:t>
            </a:r>
            <a:r>
              <a:rPr lang="cs-CZ" sz="3400" b="1" u="sng" dirty="0">
                <a:highlight>
                  <a:srgbClr val="00FFFF"/>
                </a:highlight>
                <a:latin typeface="Constantia" pitchFamily="18" charset="0"/>
              </a:rPr>
              <a:t>podat LZE</a:t>
            </a:r>
            <a:r>
              <a:rPr lang="cs-CZ" sz="3400" dirty="0">
                <a:highlight>
                  <a:srgbClr val="00FFFF"/>
                </a:highlight>
                <a:latin typeface="Constantia" pitchFamily="18" charset="0"/>
              </a:rPr>
              <a:t> !!! </a:t>
            </a:r>
            <a:r>
              <a:rPr lang="cs-CZ" sz="3600" i="1" dirty="0">
                <a:highlight>
                  <a:srgbClr val="00FFFF"/>
                </a:highlight>
                <a:latin typeface="Constantia" pitchFamily="18" charset="0"/>
              </a:rPr>
              <a:t>= </a:t>
            </a:r>
            <a:r>
              <a:rPr lang="cs-CZ" sz="3600" b="1" dirty="0">
                <a:highlight>
                  <a:srgbClr val="00FFFF"/>
                </a:highlight>
                <a:latin typeface="Constantia" pitchFamily="18" charset="0"/>
              </a:rPr>
              <a:t>ZMĚNA § 245 TŘ ÚČINNÁ </a:t>
            </a:r>
            <a:r>
              <a:rPr lang="cs-CZ" sz="3600" b="1" u="sng" dirty="0">
                <a:highlight>
                  <a:srgbClr val="00FFFF"/>
                </a:highlight>
                <a:latin typeface="Constantia" pitchFamily="18" charset="0"/>
              </a:rPr>
              <a:t>OD 01.01.2026</a:t>
            </a:r>
            <a:r>
              <a:rPr lang="cs-CZ" sz="3600" b="1" dirty="0">
                <a:highlight>
                  <a:srgbClr val="00FFFF"/>
                </a:highlight>
                <a:latin typeface="Constantia" pitchFamily="18" charset="0"/>
              </a:rPr>
              <a:t> </a:t>
            </a:r>
            <a:r>
              <a:rPr lang="cs-CZ" sz="3600" i="1" dirty="0">
                <a:highlight>
                  <a:srgbClr val="00FFFF"/>
                </a:highlight>
                <a:latin typeface="Constantia" pitchFamily="18" charset="0"/>
              </a:rPr>
              <a:t>(viz novela TŘ provedená zákonem č. 270/2025 Sb.)</a:t>
            </a:r>
            <a:endParaRPr lang="cs-CZ" sz="3400" dirty="0">
              <a:highlight>
                <a:srgbClr val="00FFFF"/>
              </a:highlight>
              <a:latin typeface="Constantia" pitchFamily="18" charset="0"/>
            </a:endParaRPr>
          </a:p>
          <a:p>
            <a:pPr algn="just" eaLnBrk="1" fontAlgn="auto" hangingPunct="1">
              <a:lnSpc>
                <a:spcPct val="120000"/>
              </a:lnSpc>
              <a:spcAft>
                <a:spcPts val="0"/>
              </a:spcAft>
              <a:buFont typeface="Arial" pitchFamily="34" charset="0"/>
              <a:buChar char="•"/>
              <a:defRPr/>
            </a:pPr>
            <a:r>
              <a:rPr lang="cs-CZ" sz="3400" dirty="0">
                <a:latin typeface="Constantia" pitchFamily="18" charset="0"/>
              </a:rPr>
              <a:t>i jen proti některým výrokům či jménem některého ze spoluobžalovaných</a:t>
            </a:r>
          </a:p>
          <a:p>
            <a:pPr algn="just" eaLnBrk="1" fontAlgn="auto" hangingPunct="1">
              <a:lnSpc>
                <a:spcPct val="120000"/>
              </a:lnSpc>
              <a:spcAft>
                <a:spcPts val="0"/>
              </a:spcAft>
              <a:buFont typeface="Arial" pitchFamily="34" charset="0"/>
              <a:buChar char="•"/>
              <a:defRPr/>
            </a:pPr>
            <a:r>
              <a:rPr lang="cs-CZ" sz="3400" dirty="0">
                <a:latin typeface="Constantia" pitchFamily="18" charset="0"/>
              </a:rPr>
              <a:t>každé odvolání má odkladný účinek</a:t>
            </a:r>
          </a:p>
          <a:p>
            <a:pPr algn="just" eaLnBrk="1" fontAlgn="auto" hangingPunct="1">
              <a:lnSpc>
                <a:spcPct val="120000"/>
              </a:lnSpc>
              <a:spcAft>
                <a:spcPts val="0"/>
              </a:spcAft>
              <a:buFont typeface="Arial" pitchFamily="34" charset="0"/>
              <a:buChar char="•"/>
              <a:defRPr/>
            </a:pPr>
            <a:r>
              <a:rPr lang="cs-CZ" sz="3400" dirty="0">
                <a:latin typeface="Constantia" pitchFamily="18" charset="0"/>
              </a:rPr>
              <a:t>lhůta osmi dnů ode dne doručení písemného vyhotovení rozsudku </a:t>
            </a:r>
          </a:p>
          <a:p>
            <a:pPr algn="just" eaLnBrk="1" fontAlgn="auto" hangingPunct="1">
              <a:lnSpc>
                <a:spcPct val="120000"/>
              </a:lnSpc>
              <a:spcAft>
                <a:spcPts val="0"/>
              </a:spcAft>
              <a:buFont typeface="Arial" pitchFamily="34" charset="0"/>
              <a:buChar char="•"/>
              <a:defRPr/>
            </a:pPr>
            <a:r>
              <a:rPr lang="cs-CZ" sz="3400" dirty="0">
                <a:latin typeface="Constantia" pitchFamily="18" charset="0"/>
              </a:rPr>
              <a:t>nutno odůvodnit (§ 249 TŘ)</a:t>
            </a:r>
          </a:p>
          <a:p>
            <a:pPr eaLnBrk="1" fontAlgn="auto" hangingPunct="1">
              <a:spcAft>
                <a:spcPts val="0"/>
              </a:spcAft>
              <a:buFont typeface="Arial" pitchFamily="34" charset="0"/>
              <a:buChar char="•"/>
              <a:defRPr/>
            </a:pPr>
            <a:endParaRPr lang="cs-CZ" dirty="0">
              <a:latin typeface="Constantia" pitchFamily="18" charset="0"/>
            </a:endParaRPr>
          </a:p>
        </p:txBody>
      </p:sp>
      <p:sp>
        <p:nvSpPr>
          <p:cNvPr id="4" name="Zástupný symbol pro číslo snímku 3"/>
          <p:cNvSpPr>
            <a:spLocks noGrp="1"/>
          </p:cNvSpPr>
          <p:nvPr>
            <p:ph type="sldNum" sz="quarter" idx="12"/>
          </p:nvPr>
        </p:nvSpPr>
        <p:spPr/>
        <p:txBody>
          <a:bodyPr/>
          <a:lstStyle/>
          <a:p>
            <a:pPr>
              <a:defRPr/>
            </a:pPr>
            <a:fld id="{ECBB4A6F-7C52-46FD-A6D1-B9155EBE1744}" type="slidenum">
              <a:rPr lang="cs-CZ"/>
              <a:pPr>
                <a:defRPr/>
              </a:pPr>
              <a:t>52</a:t>
            </a:fld>
            <a:endParaRPr lang="cs-CZ"/>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Nadpis 1"/>
          <p:cNvSpPr>
            <a:spLocks noGrp="1"/>
          </p:cNvSpPr>
          <p:nvPr>
            <p:ph type="title"/>
          </p:nvPr>
        </p:nvSpPr>
        <p:spPr>
          <a:xfrm>
            <a:off x="457200" y="116632"/>
            <a:ext cx="8229600" cy="936104"/>
          </a:xfrm>
        </p:spPr>
        <p:txBody>
          <a:bodyPr/>
          <a:lstStyle/>
          <a:p>
            <a:pPr eaLnBrk="1" hangingPunct="1"/>
            <a:r>
              <a:rPr lang="cs-CZ" sz="3200" b="1" dirty="0">
                <a:latin typeface="Constantia" pitchFamily="18" charset="0"/>
              </a:rPr>
              <a:t>Formy soudních rozhodnutí činěných        v rámci hlavního líčení</a:t>
            </a:r>
          </a:p>
        </p:txBody>
      </p:sp>
      <p:sp>
        <p:nvSpPr>
          <p:cNvPr id="3" name="Zástupný symbol pro obsah 2"/>
          <p:cNvSpPr>
            <a:spLocks noGrp="1"/>
          </p:cNvSpPr>
          <p:nvPr>
            <p:ph idx="1"/>
          </p:nvPr>
        </p:nvSpPr>
        <p:spPr>
          <a:xfrm>
            <a:off x="107504" y="1052736"/>
            <a:ext cx="8856984" cy="5544915"/>
          </a:xfrm>
        </p:spPr>
        <p:txBody>
          <a:bodyPr rtlCol="0">
            <a:normAutofit fontScale="47500" lnSpcReduction="20000"/>
          </a:bodyPr>
          <a:lstStyle/>
          <a:p>
            <a:pPr marL="365760" indent="-256032" algn="just" eaLnBrk="1" fontAlgn="auto" hangingPunct="1">
              <a:lnSpc>
                <a:spcPct val="120000"/>
              </a:lnSpc>
              <a:spcAft>
                <a:spcPts val="0"/>
              </a:spcAft>
              <a:buFont typeface="Arial" pitchFamily="34" charset="0"/>
              <a:buNone/>
              <a:defRPr/>
            </a:pPr>
            <a:r>
              <a:rPr lang="cs-CZ" sz="3600" b="1" dirty="0">
                <a:solidFill>
                  <a:srgbClr val="C00000"/>
                </a:solidFill>
                <a:latin typeface="Constantia" pitchFamily="18" charset="0"/>
              </a:rPr>
              <a:t>B/ </a:t>
            </a:r>
            <a:r>
              <a:rPr lang="cs-CZ" sz="3600" b="1" u="sng" dirty="0">
                <a:solidFill>
                  <a:srgbClr val="C00000"/>
                </a:solidFill>
                <a:latin typeface="Constantia" pitchFamily="18" charset="0"/>
              </a:rPr>
              <a:t>usnesení</a:t>
            </a:r>
            <a:endParaRPr lang="cs-CZ" sz="3600" b="1" u="sng" dirty="0">
              <a:solidFill>
                <a:schemeClr val="accent1"/>
              </a:solidFill>
              <a:latin typeface="Constantia" pitchFamily="18" charset="0"/>
            </a:endParaRPr>
          </a:p>
          <a:p>
            <a:pPr marL="365760" indent="-256032" algn="just" eaLnBrk="1" fontAlgn="auto" hangingPunct="1">
              <a:lnSpc>
                <a:spcPct val="120000"/>
              </a:lnSpc>
              <a:spcAft>
                <a:spcPts val="0"/>
              </a:spcAft>
              <a:buFont typeface="Wingdings 3"/>
              <a:buChar char=""/>
              <a:defRPr/>
            </a:pPr>
            <a:r>
              <a:rPr lang="cs-CZ" sz="3600" dirty="0">
                <a:latin typeface="Constantia" pitchFamily="18" charset="0"/>
              </a:rPr>
              <a:t>viz § 134 a </a:t>
            </a:r>
            <a:r>
              <a:rPr lang="cs-CZ" sz="3600" dirty="0" err="1">
                <a:latin typeface="Constantia" pitchFamily="18" charset="0"/>
              </a:rPr>
              <a:t>násled</a:t>
            </a:r>
            <a:r>
              <a:rPr lang="cs-CZ" sz="3600" dirty="0">
                <a:latin typeface="Constantia" pitchFamily="18" charset="0"/>
              </a:rPr>
              <a:t>. TŘ</a:t>
            </a:r>
          </a:p>
          <a:p>
            <a:pPr marL="365760" indent="-256032" algn="just" eaLnBrk="1" fontAlgn="auto" hangingPunct="1">
              <a:lnSpc>
                <a:spcPct val="120000"/>
              </a:lnSpc>
              <a:spcAft>
                <a:spcPts val="0"/>
              </a:spcAft>
              <a:buFont typeface="Wingdings 3"/>
              <a:buChar char=""/>
              <a:defRPr/>
            </a:pPr>
            <a:r>
              <a:rPr lang="cs-CZ" sz="3600" dirty="0">
                <a:latin typeface="Constantia" pitchFamily="18" charset="0"/>
              </a:rPr>
              <a:t>usnesením je oprávněn rozhodnout policejní orgán, státní zástupce či soud</a:t>
            </a:r>
          </a:p>
          <a:p>
            <a:pPr marL="365760" indent="-256032" algn="just" eaLnBrk="1" fontAlgn="auto" hangingPunct="1">
              <a:lnSpc>
                <a:spcPct val="120000"/>
              </a:lnSpc>
              <a:spcAft>
                <a:spcPts val="0"/>
              </a:spcAft>
              <a:buFont typeface="Wingdings 3"/>
              <a:buChar char=""/>
              <a:defRPr/>
            </a:pPr>
            <a:r>
              <a:rPr lang="cs-CZ" sz="3600" dirty="0">
                <a:latin typeface="Constantia" pitchFamily="18" charset="0"/>
              </a:rPr>
              <a:t>procesní povahy (upravují průběh řízení, způsob provedení důkazu apod.) či meritorní povahy (zastavení trestního stíhání, podmíněné zastavení trestního stíhání, schválení narovnání, postoupení věci jinému orgánu – tato usnesení zakládají překážku věci pravomocně rozhodnuté) </a:t>
            </a:r>
          </a:p>
          <a:p>
            <a:pPr marL="365760" indent="-256032" algn="just" eaLnBrk="1" fontAlgn="auto" hangingPunct="1">
              <a:lnSpc>
                <a:spcPct val="120000"/>
              </a:lnSpc>
              <a:spcAft>
                <a:spcPts val="0"/>
              </a:spcAft>
              <a:buFont typeface="Wingdings 3"/>
              <a:buChar char=""/>
              <a:defRPr/>
            </a:pPr>
            <a:r>
              <a:rPr lang="cs-CZ" sz="3600" dirty="0">
                <a:latin typeface="Constantia" pitchFamily="18" charset="0"/>
              </a:rPr>
              <a:t>struktura: záhlaví – výroková část – odůvodnění – poučení o opravném prostředku</a:t>
            </a:r>
          </a:p>
          <a:p>
            <a:pPr marL="365760" indent="-256032" algn="just" eaLnBrk="1" fontAlgn="auto" hangingPunct="1">
              <a:lnSpc>
                <a:spcPct val="120000"/>
              </a:lnSpc>
              <a:spcAft>
                <a:spcPts val="0"/>
              </a:spcAft>
              <a:buFont typeface="Wingdings 3"/>
              <a:buChar char=""/>
              <a:defRPr/>
            </a:pPr>
            <a:r>
              <a:rPr lang="cs-CZ" sz="3600" b="1" dirty="0">
                <a:solidFill>
                  <a:srgbClr val="C00000"/>
                </a:solidFill>
                <a:latin typeface="Constantia" pitchFamily="18" charset="0"/>
              </a:rPr>
              <a:t>oznámení usnesení </a:t>
            </a:r>
            <a:r>
              <a:rPr lang="cs-CZ" sz="3600" dirty="0">
                <a:latin typeface="Constantia" pitchFamily="18" charset="0"/>
              </a:rPr>
              <a:t>(vyhlášením či doručením oprávněným subjektům</a:t>
            </a:r>
          </a:p>
          <a:p>
            <a:pPr marL="365760" indent="-256032" algn="just" eaLnBrk="1" fontAlgn="auto" hangingPunct="1">
              <a:lnSpc>
                <a:spcPct val="120000"/>
              </a:lnSpc>
              <a:spcAft>
                <a:spcPts val="0"/>
              </a:spcAft>
              <a:buFont typeface="Wingdings 3"/>
              <a:buChar char=""/>
              <a:defRPr/>
            </a:pPr>
            <a:r>
              <a:rPr lang="cs-CZ" sz="3600" dirty="0">
                <a:latin typeface="Constantia" pitchFamily="18" charset="0"/>
              </a:rPr>
              <a:t>písemné vyhotovení usnesení a jeho oprava</a:t>
            </a:r>
          </a:p>
          <a:p>
            <a:pPr marL="365760" indent="-256032" algn="just" eaLnBrk="1" fontAlgn="auto" hangingPunct="1">
              <a:lnSpc>
                <a:spcPct val="120000"/>
              </a:lnSpc>
              <a:spcAft>
                <a:spcPts val="0"/>
              </a:spcAft>
              <a:buFont typeface="Wingdings 3"/>
              <a:buChar char=""/>
              <a:defRPr/>
            </a:pPr>
            <a:r>
              <a:rPr lang="cs-CZ" sz="3600" dirty="0">
                <a:latin typeface="Constantia" pitchFamily="18" charset="0"/>
              </a:rPr>
              <a:t>tzv. zkrácené usnesení (viz § 136 odst. 3 TŘ) </a:t>
            </a:r>
          </a:p>
          <a:p>
            <a:pPr marL="365760" indent="-256032" algn="just" eaLnBrk="1" fontAlgn="auto" hangingPunct="1">
              <a:lnSpc>
                <a:spcPct val="120000"/>
              </a:lnSpc>
              <a:spcAft>
                <a:spcPts val="0"/>
              </a:spcAft>
              <a:buFont typeface="Wingdings 3"/>
              <a:buChar char=""/>
              <a:defRPr/>
            </a:pPr>
            <a:r>
              <a:rPr lang="cs-CZ" sz="3600" dirty="0">
                <a:latin typeface="Constantia" pitchFamily="18" charset="0"/>
              </a:rPr>
              <a:t>pojmy právní moc a vykonatelnost</a:t>
            </a:r>
          </a:p>
          <a:p>
            <a:pPr algn="just" eaLnBrk="1" fontAlgn="auto" hangingPunct="1">
              <a:lnSpc>
                <a:spcPct val="120000"/>
              </a:lnSpc>
              <a:spcAft>
                <a:spcPts val="0"/>
              </a:spcAft>
              <a:buFont typeface="Arial" pitchFamily="34" charset="0"/>
              <a:buChar char="•"/>
              <a:defRPr/>
            </a:pPr>
            <a:endParaRPr lang="cs-CZ" sz="3600" dirty="0">
              <a:latin typeface="Constantia" pitchFamily="18" charset="0"/>
            </a:endParaRPr>
          </a:p>
          <a:p>
            <a:pPr algn="just" eaLnBrk="1" fontAlgn="auto" hangingPunct="1">
              <a:lnSpc>
                <a:spcPct val="120000"/>
              </a:lnSpc>
              <a:spcAft>
                <a:spcPts val="0"/>
              </a:spcAft>
              <a:buFont typeface="Arial" pitchFamily="34" charset="0"/>
              <a:buChar char="•"/>
              <a:defRPr/>
            </a:pPr>
            <a:r>
              <a:rPr lang="cs-CZ" sz="3600" dirty="0">
                <a:latin typeface="Constantia" pitchFamily="18" charset="0"/>
              </a:rPr>
              <a:t>řádným opravným prostředkem je </a:t>
            </a:r>
            <a:r>
              <a:rPr lang="cs-CZ" sz="3600" b="1" u="sng" dirty="0">
                <a:solidFill>
                  <a:srgbClr val="C00000"/>
                </a:solidFill>
                <a:latin typeface="Constantia" pitchFamily="18" charset="0"/>
              </a:rPr>
              <a:t>stížnost</a:t>
            </a:r>
            <a:r>
              <a:rPr lang="cs-CZ" sz="3600" dirty="0">
                <a:latin typeface="Constantia" pitchFamily="18" charset="0"/>
              </a:rPr>
              <a:t> – proti usnesení soudu lze podat jen tehdy, pokud tak zákon výslovně stanoví (viz § 141 a </a:t>
            </a:r>
            <a:r>
              <a:rPr lang="cs-CZ" sz="3600" dirty="0" err="1">
                <a:latin typeface="Constantia" pitchFamily="18" charset="0"/>
              </a:rPr>
              <a:t>násled</a:t>
            </a:r>
            <a:r>
              <a:rPr lang="cs-CZ" sz="3600" dirty="0">
                <a:latin typeface="Constantia" pitchFamily="18" charset="0"/>
              </a:rPr>
              <a:t>. TŘ)</a:t>
            </a:r>
          </a:p>
          <a:p>
            <a:pPr algn="just" eaLnBrk="1" fontAlgn="auto" hangingPunct="1">
              <a:lnSpc>
                <a:spcPct val="120000"/>
              </a:lnSpc>
              <a:spcAft>
                <a:spcPts val="0"/>
              </a:spcAft>
              <a:buFont typeface="Arial" pitchFamily="34" charset="0"/>
              <a:buChar char="•"/>
              <a:defRPr/>
            </a:pPr>
            <a:r>
              <a:rPr lang="cs-CZ" sz="3600" dirty="0">
                <a:latin typeface="Constantia" pitchFamily="18" charset="0"/>
              </a:rPr>
              <a:t>má odkladný účinek pouze tehdy, pokud tak zákon výslovně stanoví</a:t>
            </a:r>
          </a:p>
          <a:p>
            <a:pPr algn="just" eaLnBrk="1" fontAlgn="auto" hangingPunct="1">
              <a:lnSpc>
                <a:spcPct val="120000"/>
              </a:lnSpc>
              <a:spcAft>
                <a:spcPts val="0"/>
              </a:spcAft>
              <a:buFont typeface="Arial" pitchFamily="34" charset="0"/>
              <a:buChar char="•"/>
              <a:defRPr/>
            </a:pPr>
            <a:r>
              <a:rPr lang="cs-CZ" sz="3600" dirty="0">
                <a:latin typeface="Constantia" pitchFamily="18" charset="0"/>
              </a:rPr>
              <a:t>lhůta tří dnů</a:t>
            </a:r>
            <a:r>
              <a:rPr lang="cs-CZ" sz="3600" dirty="0">
                <a:solidFill>
                  <a:schemeClr val="accent1"/>
                </a:solidFill>
                <a:latin typeface="Constantia" pitchFamily="18" charset="0"/>
              </a:rPr>
              <a:t> </a:t>
            </a:r>
            <a:r>
              <a:rPr lang="cs-CZ" sz="3600" dirty="0">
                <a:latin typeface="Constantia" pitchFamily="18" charset="0"/>
              </a:rPr>
              <a:t>ode dne oznámení usnesení </a:t>
            </a:r>
            <a:r>
              <a:rPr lang="cs-CZ" sz="3600" i="1" dirty="0">
                <a:latin typeface="Constantia" pitchFamily="18" charset="0"/>
              </a:rPr>
              <a:t>(k němu podle TŘ dochází vyhlášením nebo doručením písemného vyhotovení usnesení)</a:t>
            </a:r>
            <a:r>
              <a:rPr lang="cs-CZ" sz="3600" dirty="0">
                <a:latin typeface="Constantia" pitchFamily="18" charset="0"/>
              </a:rPr>
              <a:t> </a:t>
            </a:r>
            <a:r>
              <a:rPr lang="cs-CZ" sz="3600" b="1" dirty="0">
                <a:latin typeface="Constantia" pitchFamily="18" charset="0"/>
              </a:rPr>
              <a:t>XXX </a:t>
            </a:r>
            <a:r>
              <a:rPr lang="cs-CZ" sz="3600" b="1" dirty="0">
                <a:solidFill>
                  <a:srgbClr val="FF0000"/>
                </a:solidFill>
                <a:latin typeface="Constantia" pitchFamily="18" charset="0"/>
              </a:rPr>
              <a:t>POZOR na rozhodovací praxi ÚS</a:t>
            </a:r>
            <a:endParaRPr lang="cs-CZ" sz="3600" dirty="0">
              <a:latin typeface="Constantia" pitchFamily="18" charset="0"/>
            </a:endParaRPr>
          </a:p>
          <a:p>
            <a:pPr eaLnBrk="1" fontAlgn="auto" hangingPunct="1">
              <a:spcAft>
                <a:spcPts val="0"/>
              </a:spcAft>
              <a:buFont typeface="Arial" pitchFamily="34" charset="0"/>
              <a:buChar char="•"/>
              <a:defRPr/>
            </a:pPr>
            <a:endParaRPr lang="cs-CZ" dirty="0"/>
          </a:p>
        </p:txBody>
      </p:sp>
      <p:sp>
        <p:nvSpPr>
          <p:cNvPr id="4" name="Zástupný symbol pro číslo snímku 3"/>
          <p:cNvSpPr>
            <a:spLocks noGrp="1"/>
          </p:cNvSpPr>
          <p:nvPr>
            <p:ph type="sldNum" sz="quarter" idx="12"/>
          </p:nvPr>
        </p:nvSpPr>
        <p:spPr/>
        <p:txBody>
          <a:bodyPr/>
          <a:lstStyle/>
          <a:p>
            <a:pPr>
              <a:defRPr/>
            </a:pPr>
            <a:fld id="{B9F59CAF-8DF0-4ECF-BED0-850AD7F1A660}" type="slidenum">
              <a:rPr lang="cs-CZ"/>
              <a:pPr>
                <a:defRPr/>
              </a:pPr>
              <a:t>53</a:t>
            </a:fld>
            <a:endParaRPr lang="cs-CZ"/>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Nadpis 1"/>
          <p:cNvSpPr>
            <a:spLocks noGrp="1"/>
          </p:cNvSpPr>
          <p:nvPr>
            <p:ph type="title"/>
          </p:nvPr>
        </p:nvSpPr>
        <p:spPr/>
        <p:txBody>
          <a:bodyPr/>
          <a:lstStyle/>
          <a:p>
            <a:pPr eaLnBrk="1" hangingPunct="1"/>
            <a:r>
              <a:rPr lang="cs-CZ" sz="3200" b="1">
                <a:latin typeface="Constantia" pitchFamily="18" charset="0"/>
              </a:rPr>
              <a:t>Formy soudních rozhodnutí činěných v rámci hlavního líčení</a:t>
            </a:r>
          </a:p>
        </p:txBody>
      </p:sp>
      <p:sp>
        <p:nvSpPr>
          <p:cNvPr id="43010" name="Zástupný symbol pro obsah 2"/>
          <p:cNvSpPr>
            <a:spLocks noGrp="1"/>
          </p:cNvSpPr>
          <p:nvPr>
            <p:ph idx="1"/>
          </p:nvPr>
        </p:nvSpPr>
        <p:spPr/>
        <p:txBody>
          <a:bodyPr/>
          <a:lstStyle/>
          <a:p>
            <a:pPr algn="just" eaLnBrk="1" hangingPunct="1">
              <a:buFont typeface="Arial" charset="0"/>
              <a:buNone/>
            </a:pPr>
            <a:r>
              <a:rPr lang="cs-CZ" sz="2000" b="1" dirty="0">
                <a:solidFill>
                  <a:srgbClr val="C00000"/>
                </a:solidFill>
                <a:latin typeface="Constantia" pitchFamily="18" charset="0"/>
              </a:rPr>
              <a:t>C/ </a:t>
            </a:r>
            <a:r>
              <a:rPr lang="cs-CZ" sz="2000" b="1" u="sng" dirty="0">
                <a:solidFill>
                  <a:srgbClr val="C00000"/>
                </a:solidFill>
                <a:latin typeface="Constantia" pitchFamily="18" charset="0"/>
              </a:rPr>
              <a:t>ostatní</a:t>
            </a:r>
          </a:p>
          <a:p>
            <a:pPr algn="just" eaLnBrk="1" hangingPunct="1">
              <a:buFont typeface="Arial" charset="0"/>
              <a:buNone/>
            </a:pPr>
            <a:endParaRPr lang="cs-CZ" sz="2000" b="1" u="sng" dirty="0">
              <a:solidFill>
                <a:schemeClr val="accent1"/>
              </a:solidFill>
              <a:latin typeface="Constantia" pitchFamily="18" charset="0"/>
            </a:endParaRPr>
          </a:p>
          <a:p>
            <a:pPr algn="just" eaLnBrk="1" hangingPunct="1"/>
            <a:r>
              <a:rPr lang="cs-CZ" sz="2000" dirty="0">
                <a:latin typeface="Constantia" pitchFamily="18" charset="0"/>
              </a:rPr>
              <a:t>např. opatření soudu o ustanovení obhájce či zrušení ustanoveného obhájce, opatření o přibrání znalce, příkaz k předvedení, příkaz k zatčení, příkaz k domovní prohlídce, příkaz k odposlechu a záznamu telekomunikačního provozu aj.</a:t>
            </a:r>
          </a:p>
          <a:p>
            <a:pPr eaLnBrk="1" hangingPunct="1"/>
            <a:endParaRPr lang="cs-CZ" dirty="0"/>
          </a:p>
        </p:txBody>
      </p:sp>
      <p:sp>
        <p:nvSpPr>
          <p:cNvPr id="4" name="Zástupný symbol pro číslo snímku 3"/>
          <p:cNvSpPr>
            <a:spLocks noGrp="1"/>
          </p:cNvSpPr>
          <p:nvPr>
            <p:ph type="sldNum" sz="quarter" idx="12"/>
          </p:nvPr>
        </p:nvSpPr>
        <p:spPr/>
        <p:txBody>
          <a:bodyPr/>
          <a:lstStyle/>
          <a:p>
            <a:pPr>
              <a:defRPr/>
            </a:pPr>
            <a:fld id="{953BDEA7-E387-4BC6-B7DB-C4836DBF379E}" type="slidenum">
              <a:rPr lang="cs-CZ"/>
              <a:pPr>
                <a:defRPr/>
              </a:pPr>
              <a:t>54</a:t>
            </a:fld>
            <a:endParaRPr lang="cs-CZ"/>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Nadpis 1"/>
          <p:cNvSpPr>
            <a:spLocks noGrp="1"/>
          </p:cNvSpPr>
          <p:nvPr>
            <p:ph type="title"/>
          </p:nvPr>
        </p:nvSpPr>
        <p:spPr/>
        <p:txBody>
          <a:bodyPr/>
          <a:lstStyle/>
          <a:p>
            <a:pPr eaLnBrk="1" hangingPunct="1"/>
            <a:endParaRPr lang="cs-CZ"/>
          </a:p>
        </p:txBody>
      </p:sp>
      <p:sp>
        <p:nvSpPr>
          <p:cNvPr id="44034" name="Zástupný symbol pro obsah 2"/>
          <p:cNvSpPr>
            <a:spLocks noGrp="1"/>
          </p:cNvSpPr>
          <p:nvPr>
            <p:ph idx="1"/>
          </p:nvPr>
        </p:nvSpPr>
        <p:spPr/>
        <p:txBody>
          <a:bodyPr/>
          <a:lstStyle/>
          <a:p>
            <a:pPr eaLnBrk="1" hangingPunct="1">
              <a:buFont typeface="Arial" charset="0"/>
              <a:buNone/>
            </a:pPr>
            <a:endParaRPr lang="cs-CZ" b="1" dirty="0">
              <a:solidFill>
                <a:srgbClr val="C00000"/>
              </a:solidFill>
            </a:endParaRPr>
          </a:p>
          <a:p>
            <a:pPr eaLnBrk="1" hangingPunct="1">
              <a:buFont typeface="Arial" charset="0"/>
              <a:buNone/>
            </a:pPr>
            <a:endParaRPr lang="cs-CZ" b="1" dirty="0">
              <a:solidFill>
                <a:srgbClr val="C00000"/>
              </a:solidFill>
            </a:endParaRPr>
          </a:p>
          <a:p>
            <a:pPr algn="ctr" eaLnBrk="1" hangingPunct="1">
              <a:buFont typeface="Arial" charset="0"/>
              <a:buNone/>
            </a:pPr>
            <a:r>
              <a:rPr lang="cs-CZ" sz="3600" b="1" dirty="0">
                <a:solidFill>
                  <a:srgbClr val="C00000"/>
                </a:solidFill>
                <a:latin typeface="Constantia" pitchFamily="18" charset="0"/>
              </a:rPr>
              <a:t>Děkuji za pozornost.</a:t>
            </a:r>
          </a:p>
          <a:p>
            <a:pPr eaLnBrk="1" hangingPunct="1"/>
            <a:endParaRPr lang="cs-CZ" dirty="0"/>
          </a:p>
        </p:txBody>
      </p:sp>
      <p:sp>
        <p:nvSpPr>
          <p:cNvPr id="4" name="Zástupný symbol pro číslo snímku 3"/>
          <p:cNvSpPr>
            <a:spLocks noGrp="1"/>
          </p:cNvSpPr>
          <p:nvPr>
            <p:ph type="sldNum" sz="quarter" idx="12"/>
          </p:nvPr>
        </p:nvSpPr>
        <p:spPr/>
        <p:txBody>
          <a:bodyPr/>
          <a:lstStyle/>
          <a:p>
            <a:pPr>
              <a:defRPr/>
            </a:pPr>
            <a:fld id="{A4A9DFA0-0E94-4BBB-BBA1-0F2C479D42DE}" type="slidenum">
              <a:rPr lang="cs-CZ"/>
              <a:pPr>
                <a:defRPr/>
              </a:pPr>
              <a:t>55</a:t>
            </a:fld>
            <a:endParaRPr lang="cs-CZ"/>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648072"/>
          </a:xfrm>
        </p:spPr>
        <p:txBody>
          <a:bodyPr>
            <a:normAutofit/>
          </a:bodyPr>
          <a:lstStyle/>
          <a:p>
            <a:r>
              <a:rPr lang="cs-CZ" sz="3200" b="1" dirty="0">
                <a:latin typeface="Constantia" pitchFamily="18" charset="0"/>
              </a:rPr>
              <a:t>Fáze trestního řízení</a:t>
            </a:r>
            <a:endParaRPr lang="cs-CZ" sz="3200" dirty="0"/>
          </a:p>
        </p:txBody>
      </p:sp>
      <p:sp>
        <p:nvSpPr>
          <p:cNvPr id="3" name="Zástupný symbol pro obsah 2"/>
          <p:cNvSpPr>
            <a:spLocks noGrp="1"/>
          </p:cNvSpPr>
          <p:nvPr>
            <p:ph idx="1"/>
          </p:nvPr>
        </p:nvSpPr>
        <p:spPr>
          <a:xfrm>
            <a:off x="251520" y="764704"/>
            <a:ext cx="8712968" cy="5956770"/>
          </a:xfrm>
        </p:spPr>
        <p:txBody>
          <a:bodyPr>
            <a:noAutofit/>
          </a:bodyPr>
          <a:lstStyle/>
          <a:p>
            <a:pPr algn="just">
              <a:lnSpc>
                <a:spcPct val="120000"/>
              </a:lnSpc>
            </a:pPr>
            <a:r>
              <a:rPr lang="cs-CZ" sz="1900" b="1" u="sng" dirty="0">
                <a:solidFill>
                  <a:srgbClr val="FFFF00"/>
                </a:solidFill>
                <a:latin typeface="Constantia" pitchFamily="18" charset="0"/>
              </a:rPr>
              <a:t>vydání trestního příkazu</a:t>
            </a:r>
            <a:r>
              <a:rPr lang="cs-CZ" sz="1900" b="1" dirty="0">
                <a:solidFill>
                  <a:srgbClr val="FFFF00"/>
                </a:solidFill>
                <a:latin typeface="Constantia" pitchFamily="18" charset="0"/>
              </a:rPr>
              <a:t> </a:t>
            </a:r>
            <a:r>
              <a:rPr lang="cs-CZ" sz="1900" i="1" dirty="0">
                <a:latin typeface="Constantia" pitchFamily="18" charset="0"/>
              </a:rPr>
              <a:t>(</a:t>
            </a:r>
            <a:r>
              <a:rPr lang="cs-CZ" sz="1900" b="1" i="1" u="sng" dirty="0">
                <a:solidFill>
                  <a:srgbClr val="0070C0"/>
                </a:solidFill>
                <a:latin typeface="Constantia" pitchFamily="18" charset="0"/>
              </a:rPr>
              <a:t>od 01.01.2025</a:t>
            </a:r>
            <a:r>
              <a:rPr lang="cs-CZ" sz="1900" i="1" dirty="0">
                <a:latin typeface="Constantia" pitchFamily="18" charset="0"/>
              </a:rPr>
              <a:t> u všech přečinů projednávaných před OS </a:t>
            </a:r>
            <a:r>
              <a:rPr lang="cs-CZ" sz="1900" b="1" i="1" dirty="0">
                <a:latin typeface="Constantia" pitchFamily="18" charset="0"/>
              </a:rPr>
              <a:t>XXX</a:t>
            </a:r>
            <a:r>
              <a:rPr lang="cs-CZ" sz="1900" i="1" dirty="0">
                <a:latin typeface="Constantia" pitchFamily="18" charset="0"/>
              </a:rPr>
              <a:t> </a:t>
            </a:r>
            <a:r>
              <a:rPr lang="cs-CZ" sz="1900" b="1" i="1" u="sng" dirty="0">
                <a:solidFill>
                  <a:srgbClr val="0070C0"/>
                </a:solidFill>
                <a:latin typeface="Constantia" pitchFamily="18" charset="0"/>
              </a:rPr>
              <a:t>do 31.12.2024</a:t>
            </a:r>
            <a:r>
              <a:rPr lang="cs-CZ" sz="1900" i="1" dirty="0">
                <a:latin typeface="Constantia" pitchFamily="18" charset="0"/>
              </a:rPr>
              <a:t> pouze tehdy, pokud ve věci rozhodoval samosoudce, tj. u TČ s horní hranicí sazby trestu odnětí svobody do 5 let </a:t>
            </a:r>
            <a:r>
              <a:rPr lang="cs-CZ" sz="1900" i="1" dirty="0">
                <a:highlight>
                  <a:srgbClr val="00FFFF"/>
                </a:highlight>
                <a:latin typeface="Constantia" pitchFamily="18" charset="0"/>
              </a:rPr>
              <a:t>+ </a:t>
            </a:r>
            <a:r>
              <a:rPr lang="cs-CZ" sz="1900" b="1" i="1" u="sng" dirty="0">
                <a:highlight>
                  <a:srgbClr val="00FFFF"/>
                </a:highlight>
                <a:latin typeface="Constantia" pitchFamily="18" charset="0"/>
              </a:rPr>
              <a:t>od 01.01.2026</a:t>
            </a:r>
            <a:r>
              <a:rPr lang="cs-CZ" sz="1900" b="1" i="1" dirty="0">
                <a:highlight>
                  <a:srgbClr val="00FFFF"/>
                </a:highlight>
                <a:latin typeface="Constantia" pitchFamily="18" charset="0"/>
              </a:rPr>
              <a:t> </a:t>
            </a:r>
            <a:r>
              <a:rPr lang="cs-CZ" sz="1900" i="1" dirty="0">
                <a:highlight>
                  <a:srgbClr val="00FFFF"/>
                </a:highlight>
                <a:latin typeface="Constantia" pitchFamily="18" charset="0"/>
              </a:rPr>
              <a:t>nově možnost uložit NEPO trest ve výměře do 6 měsíců + dva nové druhy trestů = zákazu plnění veřejných zakázek nebo účasti ve veřejné soutěži do 5 let a zákazu přijímání dotací a subvencí do 5 let + omezení max. výměry u trestu zákazu držení a chovu zvířat 5 roky (viz novela TZ a TŘ provedená zákonem č. 270/2025 Sb.)</a:t>
            </a:r>
          </a:p>
          <a:p>
            <a:pPr marL="0" indent="0" algn="just">
              <a:lnSpc>
                <a:spcPct val="120000"/>
              </a:lnSpc>
              <a:buNone/>
            </a:pPr>
            <a:endParaRPr lang="cs-CZ" sz="1900" i="1" dirty="0">
              <a:latin typeface="Constantia" pitchFamily="18" charset="0"/>
            </a:endParaRPr>
          </a:p>
          <a:p>
            <a:pPr algn="just">
              <a:lnSpc>
                <a:spcPct val="120000"/>
              </a:lnSpc>
            </a:pPr>
            <a:r>
              <a:rPr lang="cs-CZ" sz="1900" b="1" i="1" u="sng" dirty="0">
                <a:solidFill>
                  <a:srgbClr val="0070C0"/>
                </a:solidFill>
                <a:latin typeface="Constantia" pitchFamily="18" charset="0"/>
              </a:rPr>
              <a:t>od 01.10.2020</a:t>
            </a:r>
            <a:r>
              <a:rPr lang="cs-CZ" sz="1900" i="1" dirty="0">
                <a:solidFill>
                  <a:srgbClr val="FF0000"/>
                </a:solidFill>
                <a:latin typeface="Constantia" pitchFamily="18" charset="0"/>
              </a:rPr>
              <a:t> lze TP upustit od uložení souhrnného trestu i v případě, že předchozí trest byl uložen rozsudkem + </a:t>
            </a:r>
            <a:r>
              <a:rPr lang="cs-CZ" sz="1900" b="1" i="1" u="sng" dirty="0">
                <a:solidFill>
                  <a:srgbClr val="0070C0"/>
                </a:solidFill>
                <a:latin typeface="Constantia" pitchFamily="18" charset="0"/>
              </a:rPr>
              <a:t>od 01.10.2020</a:t>
            </a:r>
            <a:r>
              <a:rPr lang="cs-CZ" sz="1900" i="1" dirty="0">
                <a:solidFill>
                  <a:srgbClr val="FF0000"/>
                </a:solidFill>
                <a:latin typeface="Constantia" pitchFamily="18" charset="0"/>
              </a:rPr>
              <a:t> možnost vydání opravného usnesení (za účelem opravy písařských a chyb a zjevných nesprávností v TP) </a:t>
            </a:r>
            <a:r>
              <a:rPr lang="cs-CZ" sz="1900" dirty="0">
                <a:solidFill>
                  <a:srgbClr val="FF0000"/>
                </a:solidFill>
                <a:latin typeface="Constantia" pitchFamily="18" charset="0"/>
              </a:rPr>
              <a:t>+ </a:t>
            </a:r>
            <a:r>
              <a:rPr lang="cs-CZ" sz="1900" b="1" i="1" u="sng" dirty="0">
                <a:solidFill>
                  <a:srgbClr val="0070C0"/>
                </a:solidFill>
                <a:latin typeface="Constantia" panose="02030602050306030303" pitchFamily="18" charset="0"/>
              </a:rPr>
              <a:t>od 01.01.2025</a:t>
            </a:r>
            <a:r>
              <a:rPr lang="cs-CZ" sz="1900" i="1" dirty="0">
                <a:solidFill>
                  <a:srgbClr val="FF0000"/>
                </a:solidFill>
                <a:latin typeface="Constantia" panose="02030602050306030303" pitchFamily="18" charset="0"/>
              </a:rPr>
              <a:t> jím lze uložit souhrnný nebo společný trest i za situace, kdy byl dřívější trest uložen v řízení před senátem + </a:t>
            </a:r>
            <a:r>
              <a:rPr lang="cs-CZ" sz="1900" b="1" i="1" u="sng" dirty="0">
                <a:solidFill>
                  <a:srgbClr val="0070C0"/>
                </a:solidFill>
                <a:latin typeface="Constantia" panose="02030602050306030303" pitchFamily="18" charset="0"/>
              </a:rPr>
              <a:t>od 01.01.2025</a:t>
            </a:r>
            <a:r>
              <a:rPr lang="cs-CZ" sz="1900" i="1" dirty="0">
                <a:solidFill>
                  <a:srgbClr val="FF0000"/>
                </a:solidFill>
                <a:latin typeface="Constantia" panose="02030602050306030303" pitchFamily="18" charset="0"/>
              </a:rPr>
              <a:t> jím lze uložit (nejen upustit od jeho uložení) souhrnný nebo společný trest i za situace, kdy byl dřívější trest uložen rozsudkem</a:t>
            </a:r>
          </a:p>
          <a:p>
            <a:pPr algn="just"/>
            <a:endParaRPr lang="cs-CZ" sz="1600" i="1" dirty="0">
              <a:solidFill>
                <a:srgbClr val="FF0000"/>
              </a:solidFill>
              <a:latin typeface="Constantia" panose="02030602050306030303"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6</a:t>
            </a:fld>
            <a:endParaRPr lang="cs-CZ"/>
          </a:p>
        </p:txBody>
      </p:sp>
    </p:spTree>
    <p:extLst>
      <p:ext uri="{BB962C8B-B14F-4D97-AF65-F5344CB8AC3E}">
        <p14:creationId xmlns:p14="http://schemas.microsoft.com/office/powerpoint/2010/main" val="3557130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648072"/>
          </a:xfrm>
        </p:spPr>
        <p:txBody>
          <a:bodyPr>
            <a:normAutofit/>
          </a:bodyPr>
          <a:lstStyle/>
          <a:p>
            <a:r>
              <a:rPr lang="cs-CZ" sz="3200" b="1" dirty="0">
                <a:latin typeface="Constantia" pitchFamily="18" charset="0"/>
              </a:rPr>
              <a:t>Fáze trestního řízení</a:t>
            </a:r>
            <a:endParaRPr lang="cs-CZ" sz="3200" dirty="0"/>
          </a:p>
        </p:txBody>
      </p:sp>
      <p:sp>
        <p:nvSpPr>
          <p:cNvPr id="3" name="Zástupný symbol pro obsah 2"/>
          <p:cNvSpPr>
            <a:spLocks noGrp="1"/>
          </p:cNvSpPr>
          <p:nvPr>
            <p:ph idx="1"/>
          </p:nvPr>
        </p:nvSpPr>
        <p:spPr>
          <a:xfrm>
            <a:off x="251520" y="764704"/>
            <a:ext cx="8640960" cy="5956770"/>
          </a:xfrm>
        </p:spPr>
        <p:txBody>
          <a:bodyPr>
            <a:noAutofit/>
          </a:bodyPr>
          <a:lstStyle/>
          <a:p>
            <a:pPr algn="just"/>
            <a:r>
              <a:rPr lang="cs-CZ" sz="2000" b="1" i="1" dirty="0">
                <a:solidFill>
                  <a:srgbClr val="0070C0"/>
                </a:solidFill>
                <a:latin typeface="Constantia" panose="02030602050306030303" pitchFamily="18" charset="0"/>
              </a:rPr>
              <a:t>novela TŘ účinná </a:t>
            </a:r>
            <a:r>
              <a:rPr lang="cs-CZ" sz="2000" b="1" i="1" u="sng" dirty="0">
                <a:solidFill>
                  <a:srgbClr val="0070C0"/>
                </a:solidFill>
                <a:latin typeface="Constantia" panose="02030602050306030303" pitchFamily="18" charset="0"/>
              </a:rPr>
              <a:t>od 01.01.2023</a:t>
            </a:r>
            <a:r>
              <a:rPr lang="cs-CZ" sz="2000" i="1" dirty="0">
                <a:solidFill>
                  <a:srgbClr val="0070C0"/>
                </a:solidFill>
                <a:latin typeface="Constantia" panose="02030602050306030303" pitchFamily="18" charset="0"/>
              </a:rPr>
              <a:t> </a:t>
            </a:r>
            <a:r>
              <a:rPr lang="cs-CZ" sz="2000" i="1" dirty="0">
                <a:latin typeface="Constantia" panose="02030602050306030303" pitchFamily="18" charset="0"/>
              </a:rPr>
              <a:t>– trestní příkaz, jímž byla </a:t>
            </a:r>
            <a:r>
              <a:rPr lang="cs-CZ" sz="2000" i="1" dirty="0">
                <a:solidFill>
                  <a:srgbClr val="FF0000"/>
                </a:solidFill>
                <a:latin typeface="Constantia" panose="02030602050306030303" pitchFamily="18" charset="0"/>
              </a:rPr>
              <a:t>uložena majetková sankce</a:t>
            </a:r>
            <a:r>
              <a:rPr lang="cs-CZ" sz="2000" i="1" dirty="0">
                <a:latin typeface="Constantia" panose="02030602050306030303" pitchFamily="18" charset="0"/>
              </a:rPr>
              <a:t>, musí obsahovat též </a:t>
            </a:r>
            <a:r>
              <a:rPr lang="cs-CZ" sz="2000" i="1" dirty="0">
                <a:solidFill>
                  <a:srgbClr val="FF0000"/>
                </a:solidFill>
                <a:latin typeface="Constantia" panose="02030602050306030303" pitchFamily="18" charset="0"/>
              </a:rPr>
              <a:t>poučení poškozeného o možnosti žádat o uspokojení nároku</a:t>
            </a:r>
            <a:r>
              <a:rPr lang="cs-CZ" sz="2000" i="1" dirty="0">
                <a:latin typeface="Constantia" panose="02030602050306030303" pitchFamily="18" charset="0"/>
              </a:rPr>
              <a:t> na náhradu škody/nemajetkové újmy/vydání bezdůvodného obohacení </a:t>
            </a:r>
            <a:r>
              <a:rPr lang="cs-CZ" sz="2000" i="1" dirty="0">
                <a:solidFill>
                  <a:srgbClr val="FF0000"/>
                </a:solidFill>
                <a:latin typeface="Constantia" panose="02030602050306030303" pitchFamily="18" charset="0"/>
              </a:rPr>
              <a:t>podle zákona č. 59/2017 Sb. </a:t>
            </a:r>
            <a:r>
              <a:rPr lang="cs-CZ" sz="2000" i="1" dirty="0">
                <a:latin typeface="Constantia" panose="02030602050306030303" pitchFamily="18" charset="0"/>
              </a:rPr>
              <a:t>(byť nebylo o nároku poškozeného na NŠ v rámci daného TP vůbec rozhodováno) – takový TP je třeba doručit též poškozenému (pokud však v dané věci poškozený subjekt fakticky existuje a je-li jím někdo jiný než stát), popř. jeho zmocněnci – ten však nadále nemá právo podat proti TP odpor!!! = viz § 314f odst. 1 písm. g), odst. 2 TŘ </a:t>
            </a:r>
          </a:p>
          <a:p>
            <a:pPr marL="0" indent="0" algn="just">
              <a:buNone/>
            </a:pPr>
            <a:endParaRPr lang="cs-CZ" sz="2000" i="1" dirty="0">
              <a:solidFill>
                <a:srgbClr val="FFFF00"/>
              </a:solidFill>
              <a:latin typeface="Constantia" pitchFamily="18" charset="0"/>
            </a:endParaRPr>
          </a:p>
          <a:p>
            <a:pPr algn="just"/>
            <a:r>
              <a:rPr lang="cs-CZ" sz="2000" b="1" u="sng" dirty="0">
                <a:solidFill>
                  <a:srgbClr val="FFFF00"/>
                </a:solidFill>
                <a:latin typeface="Constantia" pitchFamily="18" charset="0"/>
              </a:rPr>
              <a:t>veřejné zasedání k rozhodnutí o návrhu na schválení dohody o vině a trestu </a:t>
            </a:r>
            <a:r>
              <a:rPr lang="cs-CZ" sz="2000" i="1" dirty="0">
                <a:solidFill>
                  <a:srgbClr val="FF0000"/>
                </a:solidFill>
                <a:latin typeface="Constantia" pitchFamily="18" charset="0"/>
              </a:rPr>
              <a:t>(</a:t>
            </a:r>
            <a:r>
              <a:rPr lang="cs-CZ" sz="2000" b="1" i="1" u="sng" dirty="0">
                <a:solidFill>
                  <a:srgbClr val="0070C0"/>
                </a:solidFill>
                <a:latin typeface="Constantia" pitchFamily="18" charset="0"/>
              </a:rPr>
              <a:t>od 01.10.2020</a:t>
            </a:r>
            <a:r>
              <a:rPr lang="cs-CZ" sz="2000" b="1" i="1" dirty="0">
                <a:solidFill>
                  <a:srgbClr val="FF0000"/>
                </a:solidFill>
                <a:latin typeface="Constantia" pitchFamily="18" charset="0"/>
              </a:rPr>
              <a:t> </a:t>
            </a:r>
            <a:r>
              <a:rPr lang="cs-CZ" sz="2000" i="1" dirty="0">
                <a:solidFill>
                  <a:srgbClr val="FF0000"/>
                </a:solidFill>
                <a:latin typeface="Constantia" pitchFamily="18" charset="0"/>
              </a:rPr>
              <a:t>lze sjednat i v řízení o zvlášť závažném zločinu)</a:t>
            </a:r>
            <a:r>
              <a:rPr lang="cs-CZ" sz="2000" b="1" dirty="0">
                <a:solidFill>
                  <a:srgbClr val="FFFF00"/>
                </a:solidFill>
                <a:latin typeface="Constantia" pitchFamily="18" charset="0"/>
              </a:rPr>
              <a:t> </a:t>
            </a: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7</a:t>
            </a:fld>
            <a:endParaRPr lang="cs-CZ"/>
          </a:p>
        </p:txBody>
      </p:sp>
    </p:spTree>
    <p:extLst>
      <p:ext uri="{BB962C8B-B14F-4D97-AF65-F5344CB8AC3E}">
        <p14:creationId xmlns:p14="http://schemas.microsoft.com/office/powerpoint/2010/main" val="3669654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1">
                <a:tint val="40000"/>
                <a:satMod val="350000"/>
              </a:schemeClr>
            </a:gs>
            <a:gs pos="0">
              <a:schemeClr val="bg1">
                <a:tint val="45000"/>
                <a:shade val="99000"/>
                <a:satMod val="350000"/>
              </a:schemeClr>
            </a:gs>
            <a:gs pos="100000">
              <a:schemeClr val="bg1">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136525"/>
            <a:ext cx="8229600" cy="556171"/>
          </a:xfrm>
        </p:spPr>
        <p:txBody>
          <a:bodyPr>
            <a:normAutofit fontScale="90000"/>
          </a:bodyPr>
          <a:lstStyle/>
          <a:p>
            <a:r>
              <a:rPr lang="cs-CZ" sz="3200" b="1" dirty="0">
                <a:latin typeface="Constantia" pitchFamily="18" charset="0"/>
              </a:rPr>
              <a:t>Fáze trestního řízení</a:t>
            </a:r>
            <a:endParaRPr lang="cs-CZ" sz="3200" dirty="0"/>
          </a:p>
        </p:txBody>
      </p:sp>
      <p:sp>
        <p:nvSpPr>
          <p:cNvPr id="3" name="Zástupný symbol pro obsah 2"/>
          <p:cNvSpPr>
            <a:spLocks noGrp="1"/>
          </p:cNvSpPr>
          <p:nvPr>
            <p:ph idx="1"/>
          </p:nvPr>
        </p:nvSpPr>
        <p:spPr>
          <a:xfrm>
            <a:off x="107504" y="620688"/>
            <a:ext cx="8928992" cy="6100787"/>
          </a:xfrm>
        </p:spPr>
        <p:txBody>
          <a:bodyPr>
            <a:normAutofit fontScale="70000" lnSpcReduction="20000"/>
          </a:bodyPr>
          <a:lstStyle/>
          <a:p>
            <a:pPr algn="just"/>
            <a:r>
              <a:rPr lang="cs-CZ" sz="2300" b="1" u="sng" dirty="0">
                <a:solidFill>
                  <a:srgbClr val="FFFF00"/>
                </a:solidFill>
                <a:latin typeface="Constantia" pitchFamily="18" charset="0"/>
              </a:rPr>
              <a:t>vydání usnesení soudu</a:t>
            </a:r>
            <a:r>
              <a:rPr lang="cs-CZ" sz="2300" b="1" dirty="0">
                <a:solidFill>
                  <a:srgbClr val="FFFF00"/>
                </a:solidFill>
                <a:latin typeface="Constantia" pitchFamily="18" charset="0"/>
              </a:rPr>
              <a:t> </a:t>
            </a:r>
            <a:r>
              <a:rPr lang="cs-CZ" sz="2300" dirty="0">
                <a:solidFill>
                  <a:srgbClr val="FFFF00"/>
                </a:solidFill>
                <a:latin typeface="Constantia" pitchFamily="18" charset="0"/>
              </a:rPr>
              <a:t>o zastavení trestního stíhání, podmíněném zastavení trestního stíhání, schválení narovnání, vrácení věci státnímu zástupci k došetření, postoupení věci jinému orgánu či přerušení trestního stíhání, popř. předložení věci k rozhodnutí o příslušnosti</a:t>
            </a:r>
          </a:p>
          <a:p>
            <a:pPr algn="just"/>
            <a:endParaRPr lang="cs-CZ" sz="1800" dirty="0">
              <a:solidFill>
                <a:srgbClr val="FFFF00"/>
              </a:solidFill>
              <a:latin typeface="Constantia" pitchFamily="18" charset="0"/>
            </a:endParaRPr>
          </a:p>
          <a:p>
            <a:pPr algn="just"/>
            <a:r>
              <a:rPr lang="cs-CZ" sz="2100" b="1" dirty="0">
                <a:solidFill>
                  <a:srgbClr val="FF0000"/>
                </a:solidFill>
                <a:highlight>
                  <a:srgbClr val="00FFFF"/>
                </a:highlight>
                <a:latin typeface="Constantia" pitchFamily="18" charset="0"/>
              </a:rPr>
              <a:t>novela TŘ provedená s účinností od 01.01.2026 </a:t>
            </a:r>
            <a:r>
              <a:rPr lang="cs-CZ" sz="2100" dirty="0">
                <a:solidFill>
                  <a:srgbClr val="FF0000"/>
                </a:solidFill>
                <a:highlight>
                  <a:srgbClr val="00FFFF"/>
                </a:highlight>
                <a:latin typeface="Constantia" pitchFamily="18" charset="0"/>
              </a:rPr>
              <a:t>– </a:t>
            </a:r>
            <a:r>
              <a:rPr lang="cs-CZ" sz="2100" b="1" dirty="0">
                <a:solidFill>
                  <a:srgbClr val="FF0000"/>
                </a:solidFill>
                <a:highlight>
                  <a:srgbClr val="00FFFF"/>
                </a:highlight>
                <a:latin typeface="Constantia" pitchFamily="18" charset="0"/>
              </a:rPr>
              <a:t>POZOR</a:t>
            </a:r>
            <a:r>
              <a:rPr lang="cs-CZ" sz="2100" dirty="0">
                <a:solidFill>
                  <a:srgbClr val="FF0000"/>
                </a:solidFill>
                <a:highlight>
                  <a:srgbClr val="00FFFF"/>
                </a:highlight>
                <a:latin typeface="Constantia" pitchFamily="18" charset="0"/>
              </a:rPr>
              <a:t> na změny v nastavení zákonných podmínek pro PZTS a narovnání </a:t>
            </a:r>
          </a:p>
          <a:p>
            <a:pPr algn="just"/>
            <a:endParaRPr lang="cs-CZ" sz="2100" dirty="0">
              <a:solidFill>
                <a:srgbClr val="FF0000"/>
              </a:solidFill>
              <a:highlight>
                <a:srgbClr val="00FFFF"/>
              </a:highlight>
              <a:latin typeface="Constantia" pitchFamily="18" charset="0"/>
            </a:endParaRPr>
          </a:p>
          <a:p>
            <a:pPr algn="just"/>
            <a:r>
              <a:rPr lang="cs-CZ" sz="2100" b="1" dirty="0">
                <a:solidFill>
                  <a:srgbClr val="FF0000"/>
                </a:solidFill>
                <a:highlight>
                  <a:srgbClr val="00FFFF"/>
                </a:highlight>
                <a:latin typeface="Constantia" pitchFamily="18" charset="0"/>
              </a:rPr>
              <a:t>u PZTS </a:t>
            </a:r>
            <a:r>
              <a:rPr lang="cs-CZ" sz="2100" dirty="0">
                <a:solidFill>
                  <a:srgbClr val="FF0000"/>
                </a:solidFill>
                <a:highlight>
                  <a:srgbClr val="00FFFF"/>
                </a:highlight>
                <a:latin typeface="Constantia" pitchFamily="18" charset="0"/>
              </a:rPr>
              <a:t>nově </a:t>
            </a:r>
            <a:r>
              <a:rPr lang="cs-CZ" sz="2100" b="1" dirty="0">
                <a:highlight>
                  <a:srgbClr val="00FFFF"/>
                </a:highlight>
                <a:latin typeface="Constantia" panose="02030602050306030303" pitchFamily="18" charset="0"/>
              </a:rPr>
              <a:t>rozšíření adresátů peněžité pomoci</a:t>
            </a:r>
            <a:r>
              <a:rPr lang="cs-CZ" sz="2100" dirty="0">
                <a:highlight>
                  <a:srgbClr val="00FFFF"/>
                </a:highlight>
                <a:latin typeface="Constantia" panose="02030602050306030303" pitchFamily="18" charset="0"/>
              </a:rPr>
              <a:t>, na níž je obviněným skládána určitá peněžitá částka </a:t>
            </a:r>
            <a:r>
              <a:rPr lang="cs-CZ" sz="2100" i="1" dirty="0">
                <a:highlight>
                  <a:srgbClr val="00FFFF"/>
                </a:highlight>
                <a:latin typeface="Constantia" panose="02030602050306030303" pitchFamily="18" charset="0"/>
              </a:rPr>
              <a:t>= </a:t>
            </a:r>
            <a:r>
              <a:rPr lang="cs-CZ" sz="2100" i="1" dirty="0">
                <a:solidFill>
                  <a:srgbClr val="FF0000"/>
                </a:solidFill>
                <a:highlight>
                  <a:srgbClr val="00FFFF"/>
                </a:highlight>
                <a:latin typeface="Constantia" panose="02030602050306030303" pitchFamily="18" charset="0"/>
              </a:rPr>
              <a:t>od 01.01.2026 </a:t>
            </a:r>
            <a:r>
              <a:rPr lang="cs-CZ" sz="2100" i="1" dirty="0">
                <a:highlight>
                  <a:srgbClr val="00FFFF"/>
                </a:highlight>
                <a:latin typeface="Constantia" panose="02030602050306030303" pitchFamily="18" charset="0"/>
              </a:rPr>
              <a:t>též na činnost subjektů poskytujících pomoc obětem trestných činů či některým dalším osobám podle zákona o obětech TČ </a:t>
            </a:r>
            <a:r>
              <a:rPr lang="cs-CZ" sz="2100" b="1" i="1" dirty="0">
                <a:highlight>
                  <a:srgbClr val="00FFFF"/>
                </a:highlight>
                <a:latin typeface="Constantia" panose="02030602050306030303" pitchFamily="18" charset="0"/>
              </a:rPr>
              <a:t>+ </a:t>
            </a:r>
            <a:r>
              <a:rPr lang="cs-CZ" sz="2100" b="1" dirty="0">
                <a:highlight>
                  <a:srgbClr val="00FFFF"/>
                </a:highlight>
                <a:latin typeface="Constantia" panose="02030602050306030303" pitchFamily="18" charset="0"/>
              </a:rPr>
              <a:t>zpřesnění závazku obviněného</a:t>
            </a:r>
            <a:r>
              <a:rPr lang="cs-CZ" sz="2100" dirty="0">
                <a:highlight>
                  <a:srgbClr val="00FFFF"/>
                </a:highlight>
                <a:latin typeface="Constantia" panose="02030602050306030303" pitchFamily="18" charset="0"/>
              </a:rPr>
              <a:t>, že se během ZD PZTS zdrží určité činnosti </a:t>
            </a:r>
            <a:r>
              <a:rPr lang="cs-CZ" sz="2100" i="1" dirty="0">
                <a:highlight>
                  <a:srgbClr val="00FFFF"/>
                </a:highlight>
                <a:latin typeface="Constantia" panose="02030602050306030303" pitchFamily="18" charset="0"/>
              </a:rPr>
              <a:t>)</a:t>
            </a:r>
          </a:p>
          <a:p>
            <a:pPr algn="just"/>
            <a:endParaRPr lang="cs-CZ" sz="2100" i="1" dirty="0">
              <a:highlight>
                <a:srgbClr val="00FFFF"/>
              </a:highlight>
              <a:latin typeface="Constantia" panose="02030602050306030303" pitchFamily="18" charset="0"/>
            </a:endParaRPr>
          </a:p>
          <a:p>
            <a:pPr algn="just">
              <a:lnSpc>
                <a:spcPct val="120000"/>
              </a:lnSpc>
              <a:defRPr/>
            </a:pPr>
            <a:r>
              <a:rPr lang="cs-CZ" sz="2100" b="1" dirty="0">
                <a:solidFill>
                  <a:srgbClr val="FF0000"/>
                </a:solidFill>
                <a:highlight>
                  <a:srgbClr val="00FFFF"/>
                </a:highlight>
                <a:latin typeface="Constantia" pitchFamily="18" charset="0"/>
              </a:rPr>
              <a:t>u narovnání </a:t>
            </a:r>
            <a:r>
              <a:rPr lang="cs-CZ" sz="2100" dirty="0">
                <a:highlight>
                  <a:srgbClr val="00FFFF"/>
                </a:highlight>
                <a:latin typeface="Constantia" panose="02030602050306030303" pitchFamily="18" charset="0"/>
              </a:rPr>
              <a:t>nově </a:t>
            </a:r>
            <a:r>
              <a:rPr lang="cs-CZ" sz="2100" b="1" dirty="0">
                <a:highlight>
                  <a:srgbClr val="00FFFF"/>
                </a:highlight>
                <a:latin typeface="Constantia" panose="02030602050306030303" pitchFamily="18" charset="0"/>
              </a:rPr>
              <a:t>možnost sjednání splátkového kalendáře s poškozeným</a:t>
            </a:r>
            <a:r>
              <a:rPr lang="cs-CZ" sz="2100" dirty="0">
                <a:highlight>
                  <a:srgbClr val="00FFFF"/>
                </a:highlight>
                <a:latin typeface="Constantia" panose="02030602050306030303" pitchFamily="18" charset="0"/>
              </a:rPr>
              <a:t>, pokud mu obviněný nahradí alespoň 30 % způsobené škody nebo nemajetkové újmy, popř. vydá-li mu alespoň 30 % bezdůvodného obohacení </a:t>
            </a:r>
            <a:r>
              <a:rPr lang="cs-CZ" sz="2100" b="1" dirty="0">
                <a:highlight>
                  <a:srgbClr val="00FFFF"/>
                </a:highlight>
                <a:latin typeface="Constantia" panose="02030602050306030303" pitchFamily="18" charset="0"/>
              </a:rPr>
              <a:t>XXX</a:t>
            </a:r>
            <a:r>
              <a:rPr lang="cs-CZ" sz="2100" dirty="0">
                <a:highlight>
                  <a:srgbClr val="00FFFF"/>
                </a:highlight>
                <a:latin typeface="Constantia" panose="02030602050306030303" pitchFamily="18" charset="0"/>
              </a:rPr>
              <a:t> </a:t>
            </a:r>
            <a:r>
              <a:rPr lang="cs-CZ" sz="2100" b="1" dirty="0">
                <a:solidFill>
                  <a:srgbClr val="FF0000"/>
                </a:solidFill>
                <a:highlight>
                  <a:srgbClr val="00FFFF"/>
                </a:highlight>
                <a:latin typeface="Constantia" panose="02030602050306030303" pitchFamily="18" charset="0"/>
              </a:rPr>
              <a:t>do 31.12.2025</a:t>
            </a:r>
            <a:r>
              <a:rPr lang="cs-CZ" sz="2100" dirty="0">
                <a:highlight>
                  <a:srgbClr val="00FFFF"/>
                </a:highlight>
                <a:latin typeface="Constantia" panose="02030602050306030303" pitchFamily="18" charset="0"/>
              </a:rPr>
              <a:t> jen povinnost uhradit poškozenému způsobenou škodu nebo učinit potřebné úkony k její náhradě, event. jiné odčinění vzniklé újmy + </a:t>
            </a:r>
            <a:r>
              <a:rPr lang="cs-CZ" sz="2100" b="1" dirty="0">
                <a:highlight>
                  <a:srgbClr val="00FFFF"/>
                </a:highlight>
                <a:latin typeface="Constantia" panose="02030602050306030303" pitchFamily="18" charset="0"/>
              </a:rPr>
              <a:t>složení peněžité částky </a:t>
            </a:r>
            <a:r>
              <a:rPr lang="cs-CZ" sz="2100" dirty="0">
                <a:highlight>
                  <a:srgbClr val="00FFFF"/>
                </a:highlight>
                <a:latin typeface="Constantia" panose="02030602050306030303" pitchFamily="18" charset="0"/>
              </a:rPr>
              <a:t>určené státu na peněžitou pomoc obětem TČ podle zák. o obětech TČ </a:t>
            </a:r>
            <a:r>
              <a:rPr lang="cs-CZ" sz="2100" b="1" dirty="0">
                <a:highlight>
                  <a:srgbClr val="00FFFF"/>
                </a:highlight>
                <a:latin typeface="Constantia" panose="02030602050306030303" pitchFamily="18" charset="0"/>
              </a:rPr>
              <a:t>již není obligatorní povinností + zpřesnění obsahu výrokové části usnesení soudu/státního zástupce o schválení narovnání + zrušena povinnost SZ/soudu před rozhodnutím o schválení narovnání vyslechnout obviněného a poškozeného + omezení práva poškozeného podat proti usnesení o schválení narovnání stížnost </a:t>
            </a:r>
            <a:r>
              <a:rPr lang="cs-CZ" sz="2100" i="1" dirty="0">
                <a:highlight>
                  <a:srgbClr val="00FFFF"/>
                </a:highlight>
                <a:latin typeface="Constantia" panose="02030602050306030303" pitchFamily="18" charset="0"/>
              </a:rPr>
              <a:t>(oprávněnou osobou je nově jen tehdy, pokud není rozhodnutí o schválení narovnání v souladu s dohodou o narovnání, kterou uzavřel s obviněným)</a:t>
            </a:r>
            <a:r>
              <a:rPr lang="cs-CZ" sz="2100" b="1" dirty="0">
                <a:highlight>
                  <a:srgbClr val="00FFFF"/>
                </a:highlight>
                <a:latin typeface="Constantia" panose="02030602050306030303" pitchFamily="18" charset="0"/>
              </a:rPr>
              <a:t> </a:t>
            </a:r>
            <a:endParaRPr lang="cs-CZ" sz="2100" dirty="0">
              <a:highlight>
                <a:srgbClr val="00FFFF"/>
              </a:highlight>
              <a:latin typeface="Constantia" panose="02030602050306030303" pitchFamily="18" charset="0"/>
            </a:endParaRPr>
          </a:p>
          <a:p>
            <a:pPr algn="just">
              <a:lnSpc>
                <a:spcPct val="120000"/>
              </a:lnSpc>
              <a:defRPr/>
            </a:pPr>
            <a:r>
              <a:rPr lang="cs-CZ" sz="2100" dirty="0">
                <a:highlight>
                  <a:srgbClr val="00FFFF"/>
                </a:highlight>
                <a:latin typeface="Constantia" panose="02030602050306030303" pitchFamily="18" charset="0"/>
              </a:rPr>
              <a:t>výrok usnesení o narovnání má v části, kde byla obviněnému stanovena povinnost nahradit poškozenému zbytek škody nebo nemajetkové újmy nebo vydat zbytek bezdůvodného obohacení, včetně výše splátek a podmínek splatnosti má </a:t>
            </a:r>
            <a:r>
              <a:rPr lang="cs-CZ" sz="2100" b="1" dirty="0">
                <a:highlight>
                  <a:srgbClr val="00FFFF"/>
                </a:highlight>
                <a:latin typeface="Constantia" panose="02030602050306030303" pitchFamily="18" charset="0"/>
              </a:rPr>
              <a:t>nově účinky odsuzujícího rozsudku = </a:t>
            </a:r>
            <a:r>
              <a:rPr lang="cs-CZ" sz="2100" b="1" dirty="0">
                <a:solidFill>
                  <a:srgbClr val="FF0000"/>
                </a:solidFill>
                <a:highlight>
                  <a:srgbClr val="00FFFF"/>
                </a:highlight>
                <a:latin typeface="Constantia" panose="02030602050306030303" pitchFamily="18" charset="0"/>
              </a:rPr>
              <a:t>dané usnesení tak má povahu exekučního titulu !!!</a:t>
            </a:r>
            <a:r>
              <a:rPr lang="cs-CZ" sz="2100" b="1" dirty="0">
                <a:solidFill>
                  <a:srgbClr val="FF0000"/>
                </a:solidFill>
                <a:latin typeface="Constantia" panose="02030602050306030303" pitchFamily="18" charset="0"/>
              </a:rPr>
              <a:t>   </a:t>
            </a:r>
          </a:p>
          <a:p>
            <a:pPr algn="just">
              <a:lnSpc>
                <a:spcPct val="120000"/>
              </a:lnSpc>
              <a:defRPr/>
            </a:pPr>
            <a:endParaRPr lang="cs-CZ" sz="1800" b="1" dirty="0">
              <a:solidFill>
                <a:srgbClr val="0070C0"/>
              </a:solidFill>
              <a:latin typeface="Constantia" panose="02030602050306030303" pitchFamily="18" charset="0"/>
            </a:endParaRPr>
          </a:p>
          <a:p>
            <a:pPr algn="just"/>
            <a:endParaRPr lang="cs-CZ" sz="1800" dirty="0">
              <a:solidFill>
                <a:srgbClr val="FFFF00"/>
              </a:solidFill>
              <a:latin typeface="Constantia" pitchFamily="18" charset="0"/>
            </a:endParaRPr>
          </a:p>
        </p:txBody>
      </p:sp>
      <p:sp>
        <p:nvSpPr>
          <p:cNvPr id="4" name="Zástupný symbol pro číslo snímku 3"/>
          <p:cNvSpPr>
            <a:spLocks noGrp="1"/>
          </p:cNvSpPr>
          <p:nvPr>
            <p:ph type="sldNum" sz="quarter" idx="12"/>
          </p:nvPr>
        </p:nvSpPr>
        <p:spPr/>
        <p:txBody>
          <a:bodyPr/>
          <a:lstStyle/>
          <a:p>
            <a:fld id="{F98609ED-3E70-4A7E-B41F-97390A706E1F}" type="slidenum">
              <a:rPr lang="cs-CZ" smtClean="0"/>
              <a:pPr/>
              <a:t>8</a:t>
            </a:fld>
            <a:endParaRPr lang="cs-CZ"/>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3CC1E-F73E-169E-0D36-5A92AF3029D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A9F8D41-EFB6-F229-05BF-A3308CE8C089}"/>
              </a:ext>
            </a:extLst>
          </p:cNvPr>
          <p:cNvSpPr>
            <a:spLocks noGrp="1"/>
          </p:cNvSpPr>
          <p:nvPr>
            <p:ph type="title"/>
          </p:nvPr>
        </p:nvSpPr>
        <p:spPr>
          <a:xfrm>
            <a:off x="457200" y="274638"/>
            <a:ext cx="8229600" cy="850106"/>
          </a:xfrm>
        </p:spPr>
        <p:txBody>
          <a:bodyPr>
            <a:normAutofit/>
          </a:bodyPr>
          <a:lstStyle/>
          <a:p>
            <a:r>
              <a:rPr lang="cs-CZ" sz="3200" b="1" dirty="0">
                <a:latin typeface="Constantia" pitchFamily="18" charset="0"/>
              </a:rPr>
              <a:t>Fáze trestního řízení</a:t>
            </a:r>
            <a:endParaRPr lang="cs-CZ" sz="3200" dirty="0"/>
          </a:p>
        </p:txBody>
      </p:sp>
      <p:sp>
        <p:nvSpPr>
          <p:cNvPr id="3" name="Zástupný symbol pro obsah 2">
            <a:extLst>
              <a:ext uri="{FF2B5EF4-FFF2-40B4-BE49-F238E27FC236}">
                <a16:creationId xmlns:a16="http://schemas.microsoft.com/office/drawing/2014/main" id="{13246D10-DC04-6D5B-4059-66855C0D5B4F}"/>
              </a:ext>
            </a:extLst>
          </p:cNvPr>
          <p:cNvSpPr>
            <a:spLocks noGrp="1"/>
          </p:cNvSpPr>
          <p:nvPr>
            <p:ph idx="1"/>
          </p:nvPr>
        </p:nvSpPr>
        <p:spPr>
          <a:xfrm>
            <a:off x="457200" y="1124744"/>
            <a:ext cx="8229600" cy="5472608"/>
          </a:xfrm>
        </p:spPr>
        <p:txBody>
          <a:bodyPr>
            <a:normAutofit/>
          </a:bodyPr>
          <a:lstStyle/>
          <a:p>
            <a:pPr algn="just"/>
            <a:endParaRPr lang="cs-CZ" sz="1800" dirty="0">
              <a:solidFill>
                <a:srgbClr val="FFFF00"/>
              </a:solidFill>
              <a:latin typeface="Constantia" pitchFamily="18" charset="0"/>
            </a:endParaRPr>
          </a:p>
          <a:p>
            <a:pPr algn="just"/>
            <a:r>
              <a:rPr lang="cs-CZ" sz="1800" b="1" u="sng" dirty="0">
                <a:solidFill>
                  <a:srgbClr val="FFFF00"/>
                </a:solidFill>
                <a:latin typeface="Constantia" pitchFamily="18" charset="0"/>
              </a:rPr>
              <a:t>nařízení hlavního líčení</a:t>
            </a:r>
            <a:r>
              <a:rPr lang="cs-CZ" sz="1800" b="1" dirty="0">
                <a:solidFill>
                  <a:srgbClr val="FFFF00"/>
                </a:solidFill>
                <a:latin typeface="Constantia" pitchFamily="18" charset="0"/>
              </a:rPr>
              <a:t> </a:t>
            </a:r>
            <a:r>
              <a:rPr lang="cs-CZ" sz="1800" i="1" dirty="0">
                <a:solidFill>
                  <a:srgbClr val="FFFF00"/>
                </a:solidFill>
                <a:latin typeface="Constantia" pitchFamily="18" charset="0"/>
              </a:rPr>
              <a:t>(ve věci lze rozhodnout i mimo hlavní líčení dle § 231 TŘ)</a:t>
            </a:r>
          </a:p>
          <a:p>
            <a:pPr algn="just"/>
            <a:endParaRPr lang="cs-CZ" sz="1800" dirty="0">
              <a:latin typeface="Constantia" pitchFamily="18" charset="0"/>
            </a:endParaRPr>
          </a:p>
          <a:p>
            <a:pPr algn="just"/>
            <a:r>
              <a:rPr lang="cs-CZ" sz="1800" b="1" dirty="0">
                <a:latin typeface="Constantia" pitchFamily="18" charset="0"/>
              </a:rPr>
              <a:t>řízení o odvolání </a:t>
            </a:r>
            <a:r>
              <a:rPr lang="cs-CZ" sz="1800" i="1" dirty="0">
                <a:latin typeface="Constantia" pitchFamily="18" charset="0"/>
              </a:rPr>
              <a:t>(formou veřejného či neveřejného zasedání)</a:t>
            </a:r>
          </a:p>
          <a:p>
            <a:pPr algn="just"/>
            <a:endParaRPr lang="cs-CZ" sz="1800" i="1" dirty="0">
              <a:latin typeface="Constantia" pitchFamily="18" charset="0"/>
            </a:endParaRPr>
          </a:p>
          <a:p>
            <a:pPr algn="just"/>
            <a:r>
              <a:rPr lang="cs-CZ" sz="1800" b="1" dirty="0">
                <a:latin typeface="Constantia" pitchFamily="18" charset="0"/>
              </a:rPr>
              <a:t>vykonávací řízení </a:t>
            </a:r>
            <a:r>
              <a:rPr lang="cs-CZ" sz="1800" i="1" dirty="0">
                <a:latin typeface="Constantia" pitchFamily="18" charset="0"/>
              </a:rPr>
              <a:t>(zajištění výkonu uloženého trestu či ochranného opatření)</a:t>
            </a:r>
          </a:p>
          <a:p>
            <a:pPr algn="just"/>
            <a:endParaRPr lang="cs-CZ" sz="1800" dirty="0">
              <a:latin typeface="Constantia" pitchFamily="18" charset="0"/>
            </a:endParaRPr>
          </a:p>
          <a:p>
            <a:pPr algn="just"/>
            <a:r>
              <a:rPr lang="cs-CZ" sz="1800" b="1" dirty="0">
                <a:latin typeface="Constantia" pitchFamily="18" charset="0"/>
              </a:rPr>
              <a:t>řízení o mimořádných opravných prostředcích </a:t>
            </a:r>
            <a:r>
              <a:rPr lang="cs-CZ" sz="1800" i="1" dirty="0">
                <a:latin typeface="Constantia" pitchFamily="18" charset="0"/>
              </a:rPr>
              <a:t>(formou veřejného či neveřejného zasedání)</a:t>
            </a:r>
          </a:p>
          <a:p>
            <a:pPr algn="just"/>
            <a:endParaRPr lang="cs-CZ" sz="1800" dirty="0">
              <a:latin typeface="Constantia" pitchFamily="18" charset="0"/>
            </a:endParaRPr>
          </a:p>
          <a:p>
            <a:pPr algn="just"/>
            <a:r>
              <a:rPr lang="cs-CZ" sz="1800" b="1" dirty="0">
                <a:latin typeface="Constantia" pitchFamily="18" charset="0"/>
              </a:rPr>
              <a:t>zahlazení odsouzení</a:t>
            </a:r>
            <a:endParaRPr lang="cs-CZ" sz="1800" dirty="0">
              <a:latin typeface="Constantia" pitchFamily="18" charset="0"/>
            </a:endParaRPr>
          </a:p>
        </p:txBody>
      </p:sp>
      <p:sp>
        <p:nvSpPr>
          <p:cNvPr id="4" name="Zástupný symbol pro číslo snímku 3">
            <a:extLst>
              <a:ext uri="{FF2B5EF4-FFF2-40B4-BE49-F238E27FC236}">
                <a16:creationId xmlns:a16="http://schemas.microsoft.com/office/drawing/2014/main" id="{06589B33-9D84-B8AF-F190-E0D407018D42}"/>
              </a:ext>
            </a:extLst>
          </p:cNvPr>
          <p:cNvSpPr>
            <a:spLocks noGrp="1"/>
          </p:cNvSpPr>
          <p:nvPr>
            <p:ph type="sldNum" sz="quarter" idx="12"/>
          </p:nvPr>
        </p:nvSpPr>
        <p:spPr/>
        <p:txBody>
          <a:bodyPr/>
          <a:lstStyle/>
          <a:p>
            <a:fld id="{F98609ED-3E70-4A7E-B41F-97390A706E1F}" type="slidenum">
              <a:rPr lang="cs-CZ" smtClean="0"/>
              <a:pPr/>
              <a:t>9</a:t>
            </a:fld>
            <a:endParaRPr lang="cs-CZ"/>
          </a:p>
        </p:txBody>
      </p:sp>
    </p:spTree>
    <p:extLst>
      <p:ext uri="{BB962C8B-B14F-4D97-AF65-F5344CB8AC3E}">
        <p14:creationId xmlns:p14="http://schemas.microsoft.com/office/powerpoint/2010/main" val="1194095149"/>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1773</TotalTime>
  <Words>9125</Words>
  <Application>Microsoft Office PowerPoint</Application>
  <PresentationFormat>Předvádění na obrazovce (4:3)</PresentationFormat>
  <Paragraphs>571</Paragraphs>
  <Slides>55</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55</vt:i4>
      </vt:variant>
    </vt:vector>
  </HeadingPairs>
  <TitlesOfParts>
    <vt:vector size="62" baseType="lpstr">
      <vt:lpstr>Arial</vt:lpstr>
      <vt:lpstr>Calibri</vt:lpstr>
      <vt:lpstr>Cambria</vt:lpstr>
      <vt:lpstr>Constantia</vt:lpstr>
      <vt:lpstr>Wingdings</vt:lpstr>
      <vt:lpstr>Wingdings 3</vt:lpstr>
      <vt:lpstr>Motiv sady Office</vt:lpstr>
      <vt:lpstr>Česká advokátní komora   seminář pro advokátní koncipienty</vt:lpstr>
      <vt:lpstr>Fáze trestního řízení</vt:lpstr>
      <vt:lpstr>Fáze trestního řízení</vt:lpstr>
      <vt:lpstr>Fáze trestního řízení</vt:lpstr>
      <vt:lpstr>Fáze trestního řízení</vt:lpstr>
      <vt:lpstr>Fáze trestního řízení</vt:lpstr>
      <vt:lpstr>Fáze trestního řízení</vt:lpstr>
      <vt:lpstr>Fáze trestního řízení</vt:lpstr>
      <vt:lpstr>Fáze trestního řízení</vt:lpstr>
      <vt:lpstr>Postavení obhájce v trestním řízení</vt:lpstr>
      <vt:lpstr>Postavení obhájce v trestním řízení</vt:lpstr>
      <vt:lpstr>Postavení obhájce v trestním řízení</vt:lpstr>
      <vt:lpstr>Postavení obhájce v trestním řízení</vt:lpstr>
      <vt:lpstr>Postavení obhájce v trestním řízení</vt:lpstr>
      <vt:lpstr>Postavení obhájce v trestním řízení</vt:lpstr>
      <vt:lpstr>Postavení zmocněnce poškozeného v trestním řízení</vt:lpstr>
      <vt:lpstr>Postavení zmocněnce poškozeného v trestním řízení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Průběh hlavního líčení</vt:lpstr>
      <vt:lpstr>Proces dokazování</vt:lpstr>
      <vt:lpstr>Proces dokazování</vt:lpstr>
      <vt:lpstr>Proces dokazování</vt:lpstr>
      <vt:lpstr>Proces dokazování</vt:lpstr>
      <vt:lpstr>Proces dokazování</vt:lpstr>
      <vt:lpstr>Proces dokazování</vt:lpstr>
      <vt:lpstr>Proces dokazování</vt:lpstr>
      <vt:lpstr>Proces dokazování</vt:lpstr>
      <vt:lpstr>Proces dokazování</vt:lpstr>
      <vt:lpstr>Proces dokazování</vt:lpstr>
      <vt:lpstr>Proces dokazování</vt:lpstr>
      <vt:lpstr>Proces dokazování</vt:lpstr>
      <vt:lpstr>Proces dokazování</vt:lpstr>
      <vt:lpstr>Proces dokazování</vt:lpstr>
      <vt:lpstr>Proces dokazování</vt:lpstr>
      <vt:lpstr>Formy soudních rozhodnutí činěných        v rámci hlavního líčení</vt:lpstr>
      <vt:lpstr>Formy soudních rozhodnutí činěných        v rámci hlavního líčení</vt:lpstr>
      <vt:lpstr>Formy soudních rozhodnutí činěných        v rámci hlavního líčení</vt:lpstr>
      <vt:lpstr>Formy soudních rozhodnutí činěných v rámci hlavního líčení</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Tomáš</dc:creator>
  <cp:lastModifiedBy>Durdík Tomáš</cp:lastModifiedBy>
  <cp:revision>174</cp:revision>
  <dcterms:created xsi:type="dcterms:W3CDTF">2013-09-15T09:07:39Z</dcterms:created>
  <dcterms:modified xsi:type="dcterms:W3CDTF">2026-09-02T08:56:04Z</dcterms:modified>
</cp:coreProperties>
</file>