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2" r:id="rId6"/>
    <p:sldId id="305" r:id="rId7"/>
    <p:sldId id="287" r:id="rId8"/>
    <p:sldId id="300" r:id="rId9"/>
    <p:sldId id="303" r:id="rId10"/>
    <p:sldId id="293" r:id="rId11"/>
    <p:sldId id="288" r:id="rId12"/>
    <p:sldId id="304" r:id="rId13"/>
    <p:sldId id="298" r:id="rId14"/>
    <p:sldId id="263" r:id="rId15"/>
    <p:sldId id="289" r:id="rId16"/>
    <p:sldId id="290" r:id="rId17"/>
    <p:sldId id="299" r:id="rId18"/>
    <p:sldId id="265" r:id="rId19"/>
    <p:sldId id="266" r:id="rId20"/>
    <p:sldId id="267" r:id="rId21"/>
    <p:sldId id="277" r:id="rId22"/>
    <p:sldId id="292" r:id="rId23"/>
    <p:sldId id="291" r:id="rId24"/>
    <p:sldId id="294" r:id="rId25"/>
    <p:sldId id="295" r:id="rId26"/>
    <p:sldId id="306" r:id="rId27"/>
    <p:sldId id="296" r:id="rId28"/>
    <p:sldId id="286" r:id="rId2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4" d="100"/>
          <a:sy n="114"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3D1EEDCB-CB95-440D-92A0-4CE36F5C7B34}" type="datetimeFigureOut">
              <a:rPr lang="cs-CZ" smtClean="0"/>
              <a:pPr/>
              <a:t>02.09.2026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7F9B613-3D0B-4637-94AC-B61FE664FAB5}"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D1EEDCB-CB95-440D-92A0-4CE36F5C7B34}" type="datetimeFigureOut">
              <a:rPr lang="cs-CZ" smtClean="0"/>
              <a:pPr/>
              <a:t>02.09.2026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7F9B613-3D0B-4637-94AC-B61FE664FAB5}"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D1EEDCB-CB95-440D-92A0-4CE36F5C7B34}" type="datetimeFigureOut">
              <a:rPr lang="cs-CZ" smtClean="0"/>
              <a:pPr/>
              <a:t>02.09.2026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7F9B613-3D0B-4637-94AC-B61FE664FAB5}"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D1EEDCB-CB95-440D-92A0-4CE36F5C7B34}" type="datetimeFigureOut">
              <a:rPr lang="cs-CZ" smtClean="0"/>
              <a:pPr/>
              <a:t>02.09.2026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7F9B613-3D0B-4637-94AC-B61FE664FAB5}"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3D1EEDCB-CB95-440D-92A0-4CE36F5C7B34}" type="datetimeFigureOut">
              <a:rPr lang="cs-CZ" smtClean="0"/>
              <a:pPr/>
              <a:t>02.09.2026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7F9B613-3D0B-4637-94AC-B61FE664FAB5}"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3D1EEDCB-CB95-440D-92A0-4CE36F5C7B34}" type="datetimeFigureOut">
              <a:rPr lang="cs-CZ" smtClean="0"/>
              <a:pPr/>
              <a:t>02.09.2026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7F9B613-3D0B-4637-94AC-B61FE664FAB5}"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3D1EEDCB-CB95-440D-92A0-4CE36F5C7B34}" type="datetimeFigureOut">
              <a:rPr lang="cs-CZ" smtClean="0"/>
              <a:pPr/>
              <a:t>02.09.2026</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7F9B613-3D0B-4637-94AC-B61FE664FAB5}"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3D1EEDCB-CB95-440D-92A0-4CE36F5C7B34}" type="datetimeFigureOut">
              <a:rPr lang="cs-CZ" smtClean="0"/>
              <a:pPr/>
              <a:t>02.09.2026</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7F9B613-3D0B-4637-94AC-B61FE664FAB5}"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D1EEDCB-CB95-440D-92A0-4CE36F5C7B34}" type="datetimeFigureOut">
              <a:rPr lang="cs-CZ" smtClean="0"/>
              <a:pPr/>
              <a:t>02.09.2026</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F7F9B613-3D0B-4637-94AC-B61FE664FAB5}"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3D1EEDCB-CB95-440D-92A0-4CE36F5C7B34}" type="datetimeFigureOut">
              <a:rPr lang="cs-CZ" smtClean="0"/>
              <a:pPr/>
              <a:t>02.09.2026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7F9B613-3D0B-4637-94AC-B61FE664FAB5}"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3D1EEDCB-CB95-440D-92A0-4CE36F5C7B34}" type="datetimeFigureOut">
              <a:rPr lang="cs-CZ" smtClean="0"/>
              <a:pPr/>
              <a:t>02.09.2026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7F9B613-3D0B-4637-94AC-B61FE664FAB5}"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1EEDCB-CB95-440D-92A0-4CE36F5C7B34}" type="datetimeFigureOut">
              <a:rPr lang="cs-CZ" smtClean="0"/>
              <a:pPr/>
              <a:t>02.09.2026</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F9B613-3D0B-4637-94AC-B61FE664FAB5}"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60649"/>
            <a:ext cx="7772400" cy="2520280"/>
          </a:xfrm>
        </p:spPr>
        <p:txBody>
          <a:bodyPr rtlCol="0">
            <a:normAutofit/>
          </a:bodyPr>
          <a:lstStyle/>
          <a:p>
            <a:pPr eaLnBrk="1" fontAlgn="auto" hangingPunct="1">
              <a:spcAft>
                <a:spcPts val="0"/>
              </a:spcAft>
              <a:defRPr/>
            </a:pPr>
            <a:r>
              <a:rPr lang="cs-CZ" sz="3600" b="1" dirty="0">
                <a:effectLst>
                  <a:outerShdw blurRad="38100" dist="38100" dir="2700000" algn="tl">
                    <a:srgbClr val="000000">
                      <a:alpha val="43137"/>
                    </a:srgbClr>
                  </a:outerShdw>
                </a:effectLst>
                <a:latin typeface="Constantia" pitchFamily="18" charset="0"/>
              </a:rPr>
              <a:t>Česká advokátní komora </a:t>
            </a:r>
            <a:br>
              <a:rPr lang="cs-CZ" sz="3600" b="1" dirty="0">
                <a:effectLst>
                  <a:outerShdw blurRad="38100" dist="38100" dir="2700000" algn="tl">
                    <a:srgbClr val="000000">
                      <a:alpha val="43137"/>
                    </a:srgbClr>
                  </a:outerShdw>
                </a:effectLst>
                <a:latin typeface="Constantia" pitchFamily="18" charset="0"/>
              </a:rPr>
            </a:br>
            <a:br>
              <a:rPr lang="cs-CZ" sz="3600" b="1" dirty="0">
                <a:effectLst>
                  <a:outerShdw blurRad="38100" dist="38100" dir="2700000" algn="tl">
                    <a:srgbClr val="000000">
                      <a:alpha val="43137"/>
                    </a:srgbClr>
                  </a:outerShdw>
                </a:effectLst>
                <a:latin typeface="Constantia" pitchFamily="18" charset="0"/>
              </a:rPr>
            </a:br>
            <a:r>
              <a:rPr lang="cs-CZ" sz="2800" b="1" dirty="0">
                <a:effectLst>
                  <a:outerShdw blurRad="38100" dist="38100" dir="2700000" algn="tl">
                    <a:srgbClr val="000000">
                      <a:alpha val="43137"/>
                    </a:srgbClr>
                  </a:outerShdw>
                </a:effectLst>
                <a:latin typeface="Constantia" pitchFamily="18" charset="0"/>
              </a:rPr>
              <a:t>seminář pro advokátní koncipienty</a:t>
            </a:r>
          </a:p>
        </p:txBody>
      </p:sp>
      <p:sp>
        <p:nvSpPr>
          <p:cNvPr id="3" name="Podnadpis 2"/>
          <p:cNvSpPr>
            <a:spLocks noGrp="1"/>
          </p:cNvSpPr>
          <p:nvPr>
            <p:ph type="subTitle" idx="1"/>
          </p:nvPr>
        </p:nvSpPr>
        <p:spPr>
          <a:xfrm>
            <a:off x="1043608" y="2996952"/>
            <a:ext cx="7128792" cy="3312368"/>
          </a:xfrm>
        </p:spPr>
        <p:txBody>
          <a:bodyPr>
            <a:normAutofit/>
          </a:bodyPr>
          <a:lstStyle/>
          <a:p>
            <a:pPr eaLnBrk="1" hangingPunct="1">
              <a:lnSpc>
                <a:spcPct val="90000"/>
              </a:lnSpc>
            </a:pPr>
            <a:r>
              <a:rPr lang="cs-CZ" b="1" dirty="0">
                <a:solidFill>
                  <a:srgbClr val="C00000"/>
                </a:solidFill>
                <a:effectLst>
                  <a:outerShdw blurRad="38100" dist="38100" dir="2700000" algn="tl">
                    <a:srgbClr val="000000">
                      <a:alpha val="43137"/>
                    </a:srgbClr>
                  </a:outerShdw>
                </a:effectLst>
                <a:latin typeface="Constantia" pitchFamily="18" charset="0"/>
              </a:rPr>
              <a:t>Obhajoba v přípravném řízení</a:t>
            </a:r>
            <a:endParaRPr lang="cs-CZ" b="1" dirty="0">
              <a:solidFill>
                <a:srgbClr val="898989"/>
              </a:solidFill>
              <a:effectLst>
                <a:outerShdw blurRad="38100" dist="38100" dir="2700000" algn="tl">
                  <a:srgbClr val="000000">
                    <a:alpha val="43137"/>
                  </a:srgbClr>
                </a:outerShdw>
              </a:effectLst>
              <a:latin typeface="Constantia" pitchFamily="18" charset="0"/>
            </a:endParaRPr>
          </a:p>
          <a:p>
            <a:pPr eaLnBrk="1" hangingPunct="1">
              <a:lnSpc>
                <a:spcPct val="90000"/>
              </a:lnSpc>
            </a:pPr>
            <a:endParaRPr lang="cs-CZ" sz="2200" b="1" dirty="0">
              <a:solidFill>
                <a:schemeClr val="tx1"/>
              </a:solidFill>
              <a:latin typeface="Constantia" pitchFamily="18" charset="0"/>
            </a:endParaRPr>
          </a:p>
          <a:p>
            <a:pPr eaLnBrk="1" hangingPunct="1">
              <a:lnSpc>
                <a:spcPct val="90000"/>
              </a:lnSpc>
            </a:pPr>
            <a:endParaRPr lang="cs-CZ" sz="2200" b="1" dirty="0">
              <a:solidFill>
                <a:schemeClr val="tx1"/>
              </a:solidFill>
              <a:latin typeface="Constantia" pitchFamily="18" charset="0"/>
            </a:endParaRPr>
          </a:p>
          <a:p>
            <a:pPr eaLnBrk="1" hangingPunct="1">
              <a:lnSpc>
                <a:spcPct val="90000"/>
              </a:lnSpc>
            </a:pPr>
            <a:r>
              <a:rPr lang="cs-CZ" sz="2400" b="1" dirty="0">
                <a:solidFill>
                  <a:schemeClr val="tx1"/>
                </a:solidFill>
                <a:latin typeface="Constantia" pitchFamily="18" charset="0"/>
              </a:rPr>
              <a:t>Praha, 07.09.2026</a:t>
            </a:r>
          </a:p>
          <a:p>
            <a:pPr eaLnBrk="1" hangingPunct="1">
              <a:lnSpc>
                <a:spcPct val="90000"/>
              </a:lnSpc>
            </a:pPr>
            <a:endParaRPr lang="cs-CZ" sz="2200" b="1" dirty="0">
              <a:solidFill>
                <a:schemeClr val="tx1"/>
              </a:solidFill>
              <a:latin typeface="Constantia" pitchFamily="18" charset="0"/>
            </a:endParaRPr>
          </a:p>
          <a:p>
            <a:pPr eaLnBrk="1" hangingPunct="1">
              <a:lnSpc>
                <a:spcPct val="90000"/>
              </a:lnSpc>
            </a:pPr>
            <a:r>
              <a:rPr lang="cs-CZ" sz="2200" b="1" dirty="0">
                <a:solidFill>
                  <a:schemeClr val="tx1"/>
                </a:solidFill>
                <a:latin typeface="Constantia" pitchFamily="18" charset="0"/>
              </a:rPr>
              <a:t>Lektor : JUDr. Tomáš Durdík, Nejvyšší soud</a:t>
            </a:r>
            <a:endParaRPr lang="cs-CZ" sz="27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4624"/>
            <a:ext cx="8229600" cy="504056"/>
          </a:xfrm>
        </p:spPr>
        <p:txBody>
          <a:bodyPr>
            <a:normAutofit fontScale="90000"/>
          </a:bodyPr>
          <a:lstStyle/>
          <a:p>
            <a:r>
              <a:rPr lang="cs-CZ" sz="3200" b="1" dirty="0">
                <a:latin typeface="Constantia" pitchFamily="18" charset="0"/>
              </a:rPr>
              <a:t>Postavení obhájce v přípravném řízení</a:t>
            </a:r>
          </a:p>
        </p:txBody>
      </p:sp>
      <p:sp>
        <p:nvSpPr>
          <p:cNvPr id="3" name="Zástupný symbol pro obsah 2"/>
          <p:cNvSpPr>
            <a:spLocks noGrp="1"/>
          </p:cNvSpPr>
          <p:nvPr>
            <p:ph idx="1"/>
          </p:nvPr>
        </p:nvSpPr>
        <p:spPr>
          <a:xfrm>
            <a:off x="179512" y="548680"/>
            <a:ext cx="8712968" cy="6120680"/>
          </a:xfrm>
        </p:spPr>
        <p:txBody>
          <a:bodyPr>
            <a:normAutofit fontScale="62500" lnSpcReduction="20000"/>
          </a:bodyPr>
          <a:lstStyle/>
          <a:p>
            <a:pPr algn="just">
              <a:lnSpc>
                <a:spcPct val="120000"/>
              </a:lnSpc>
            </a:pPr>
            <a:r>
              <a:rPr lang="cs-CZ" sz="2900" b="1" dirty="0">
                <a:latin typeface="Constantia" pitchFamily="18" charset="0"/>
              </a:rPr>
              <a:t>právo vznášet  námitky proti způsobu provedení úkonu </a:t>
            </a:r>
            <a:r>
              <a:rPr lang="cs-CZ" sz="2900" i="1" dirty="0">
                <a:latin typeface="Constantia" pitchFamily="18" charset="0"/>
              </a:rPr>
              <a:t>(lze kdykoli v průběhu provedení daného úkonu)</a:t>
            </a:r>
          </a:p>
          <a:p>
            <a:pPr algn="just">
              <a:lnSpc>
                <a:spcPct val="120000"/>
              </a:lnSpc>
            </a:pPr>
            <a:endParaRPr lang="cs-CZ" sz="2900" dirty="0">
              <a:latin typeface="Constantia" pitchFamily="18" charset="0"/>
            </a:endParaRPr>
          </a:p>
          <a:p>
            <a:pPr algn="just">
              <a:lnSpc>
                <a:spcPct val="120000"/>
              </a:lnSpc>
            </a:pPr>
            <a:r>
              <a:rPr lang="cs-CZ" sz="2900" b="1" dirty="0">
                <a:latin typeface="Constantia" pitchFamily="18" charset="0"/>
              </a:rPr>
              <a:t>právo mluvit s obviněným, který je ve vazbě nebo VTOS, bez přítomnosti třetí osoby </a:t>
            </a:r>
            <a:r>
              <a:rPr lang="cs-CZ" sz="2900" dirty="0">
                <a:latin typeface="Constantia" pitchFamily="18" charset="0"/>
              </a:rPr>
              <a:t>(§ 33 odst. 1 TŘ)</a:t>
            </a:r>
          </a:p>
          <a:p>
            <a:pPr algn="just">
              <a:lnSpc>
                <a:spcPct val="120000"/>
              </a:lnSpc>
            </a:pPr>
            <a:endParaRPr lang="cs-CZ" sz="2900" dirty="0">
              <a:latin typeface="Constantia" pitchFamily="18" charset="0"/>
            </a:endParaRPr>
          </a:p>
          <a:p>
            <a:pPr algn="just">
              <a:lnSpc>
                <a:spcPct val="120000"/>
              </a:lnSpc>
            </a:pPr>
            <a:r>
              <a:rPr lang="cs-CZ" sz="2900" b="1" dirty="0">
                <a:highlight>
                  <a:srgbClr val="00FFFF"/>
                </a:highlight>
                <a:latin typeface="Constantia" pitchFamily="18" charset="0"/>
              </a:rPr>
              <a:t>ochrana důvěrnosti komunikace mezi obviněným a jeho obhájcem </a:t>
            </a:r>
            <a:r>
              <a:rPr lang="cs-CZ" sz="2900" dirty="0">
                <a:highlight>
                  <a:srgbClr val="00FFFF"/>
                </a:highlight>
                <a:latin typeface="Constantia" pitchFamily="18" charset="0"/>
              </a:rPr>
              <a:t>(§ 35a TŘ) = dopadá na OČTŘ + chráněny jsou informace bez ohledu na způsob jejich sdělování </a:t>
            </a:r>
            <a:r>
              <a:rPr lang="cs-CZ" sz="2900" b="1" dirty="0">
                <a:highlight>
                  <a:srgbClr val="00FFFF"/>
                </a:highlight>
                <a:latin typeface="Constantia" pitchFamily="18" charset="0"/>
              </a:rPr>
              <a:t>XXX</a:t>
            </a:r>
            <a:r>
              <a:rPr lang="cs-CZ" sz="2900" dirty="0">
                <a:highlight>
                  <a:srgbClr val="00FFFF"/>
                </a:highlight>
                <a:latin typeface="Constantia" pitchFamily="18" charset="0"/>
              </a:rPr>
              <a:t> ochrana nedopadá na komunikaci, jejímž obsahem není poskytování právních služeb</a:t>
            </a:r>
          </a:p>
          <a:p>
            <a:pPr algn="just">
              <a:lnSpc>
                <a:spcPct val="120000"/>
              </a:lnSpc>
            </a:pPr>
            <a:r>
              <a:rPr lang="cs-CZ" sz="2900" dirty="0">
                <a:highlight>
                  <a:srgbClr val="00FFFF"/>
                </a:highlight>
                <a:latin typeface="Constantia" pitchFamily="18" charset="0"/>
              </a:rPr>
              <a:t>v případě porušení důvěrnosti komunikace není </a:t>
            </a:r>
            <a:r>
              <a:rPr lang="cs-CZ" sz="2900" dirty="0" err="1">
                <a:highlight>
                  <a:srgbClr val="00FFFF"/>
                </a:highlight>
                <a:latin typeface="Constantia" pitchFamily="18" charset="0"/>
              </a:rPr>
              <a:t>info</a:t>
            </a:r>
            <a:r>
              <a:rPr lang="cs-CZ" sz="2900" dirty="0">
                <a:highlight>
                  <a:srgbClr val="00FFFF"/>
                </a:highlight>
                <a:latin typeface="Constantia" pitchFamily="18" charset="0"/>
              </a:rPr>
              <a:t>. v TŘ použitelná </a:t>
            </a:r>
            <a:r>
              <a:rPr lang="cs-CZ" sz="2900" i="1" dirty="0">
                <a:highlight>
                  <a:srgbClr val="00FFFF"/>
                </a:highlight>
                <a:latin typeface="Constantia" pitchFamily="18" charset="0"/>
              </a:rPr>
              <a:t>(vyjma situace, kdy se </a:t>
            </a:r>
            <a:r>
              <a:rPr lang="cs-CZ" sz="2900" i="1" dirty="0" err="1">
                <a:highlight>
                  <a:srgbClr val="00FFFF"/>
                </a:highlight>
                <a:latin typeface="Constantia" pitchFamily="18" charset="0"/>
              </a:rPr>
              <a:t>téro</a:t>
            </a:r>
            <a:r>
              <a:rPr lang="cs-CZ" sz="2900" i="1" dirty="0">
                <a:highlight>
                  <a:srgbClr val="00FFFF"/>
                </a:highlight>
                <a:latin typeface="Constantia" pitchFamily="18" charset="0"/>
              </a:rPr>
              <a:t> </a:t>
            </a:r>
            <a:r>
              <a:rPr lang="cs-CZ" sz="2900" i="1" dirty="0" err="1">
                <a:highlight>
                  <a:srgbClr val="00FFFF"/>
                </a:highlight>
                <a:latin typeface="Constantia" pitchFamily="18" charset="0"/>
              </a:rPr>
              <a:t>info</a:t>
            </a:r>
            <a:r>
              <a:rPr lang="cs-CZ" sz="2900" i="1" dirty="0">
                <a:highlight>
                  <a:srgbClr val="00FFFF"/>
                </a:highlight>
                <a:latin typeface="Constantia" pitchFamily="18" charset="0"/>
              </a:rPr>
              <a:t>. dovolává sám obviněný/podezřelý) </a:t>
            </a:r>
          </a:p>
          <a:p>
            <a:pPr algn="just">
              <a:lnSpc>
                <a:spcPct val="120000"/>
              </a:lnSpc>
            </a:pPr>
            <a:r>
              <a:rPr lang="cs-CZ" sz="2900" dirty="0">
                <a:highlight>
                  <a:srgbClr val="00FFFF"/>
                </a:highlight>
                <a:latin typeface="Constantia" pitchFamily="18" charset="0"/>
              </a:rPr>
              <a:t>ochrana důvěrnosti dopadá též na komunikaci mezi podezřelým a jeho advokátem, která se váže k trestní věci </a:t>
            </a:r>
            <a:r>
              <a:rPr lang="cs-CZ" sz="2900" b="1" dirty="0">
                <a:highlight>
                  <a:srgbClr val="00FFFF"/>
                </a:highlight>
                <a:latin typeface="Constantia" pitchFamily="18" charset="0"/>
              </a:rPr>
              <a:t>= ZMĚNA TŘ ÚČINNÁ OD 01.01.2026 </a:t>
            </a:r>
            <a:r>
              <a:rPr lang="cs-CZ" sz="2900" i="1" dirty="0">
                <a:highlight>
                  <a:srgbClr val="00FFFF"/>
                </a:highlight>
                <a:latin typeface="Constantia" pitchFamily="18" charset="0"/>
              </a:rPr>
              <a:t>(viz novela TŘ provedená zákonem č. 270/2025 Sb.)</a:t>
            </a:r>
          </a:p>
          <a:p>
            <a:pPr algn="just">
              <a:lnSpc>
                <a:spcPct val="120000"/>
              </a:lnSpc>
            </a:pPr>
            <a:r>
              <a:rPr lang="cs-CZ" sz="2900" dirty="0">
                <a:highlight>
                  <a:srgbClr val="00FFFF"/>
                </a:highlight>
                <a:latin typeface="Constantia" pitchFamily="18" charset="0"/>
              </a:rPr>
              <a:t>možné problémy v aplikační praxi – </a:t>
            </a:r>
            <a:r>
              <a:rPr lang="cs-CZ" sz="2900" i="1" dirty="0">
                <a:highlight>
                  <a:srgbClr val="00FFFF"/>
                </a:highlight>
                <a:latin typeface="Constantia" pitchFamily="18" charset="0"/>
              </a:rPr>
              <a:t>jakým způsobem OČTŘ zajistí ochranu daných informací (jejich začerněním, vynětím ze spisu, zničením ???</a:t>
            </a:r>
          </a:p>
          <a:p>
            <a:pPr algn="just">
              <a:lnSpc>
                <a:spcPct val="120000"/>
              </a:lnSpc>
            </a:pPr>
            <a:endParaRPr lang="cs-CZ" sz="2900" dirty="0">
              <a:highlight>
                <a:srgbClr val="00FFFF"/>
              </a:highlight>
              <a:latin typeface="Constantia" pitchFamily="18" charset="0"/>
            </a:endParaRPr>
          </a:p>
          <a:p>
            <a:pPr algn="just">
              <a:lnSpc>
                <a:spcPct val="120000"/>
              </a:lnSpc>
            </a:pPr>
            <a:r>
              <a:rPr lang="cs-CZ" sz="2900" b="1" dirty="0">
                <a:latin typeface="Constantia" pitchFamily="18" charset="0"/>
              </a:rPr>
              <a:t>právo žádat kopii protokolu o každém úkonu trestního řízení</a:t>
            </a:r>
          </a:p>
          <a:p>
            <a:pPr algn="just">
              <a:lnSpc>
                <a:spcPct val="120000"/>
              </a:lnSpc>
            </a:pPr>
            <a:endParaRPr lang="cs-CZ" sz="2900" b="1" dirty="0">
              <a:latin typeface="Constantia" pitchFamily="18" charset="0"/>
            </a:endParaRPr>
          </a:p>
          <a:p>
            <a:endParaRPr lang="cs-CZ" dirty="0">
              <a:latin typeface="Constantia" pitchFamily="18" charset="0"/>
            </a:endParaRP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10</a:t>
            </a:fld>
            <a:endParaRPr lang="cs-CZ"/>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20080"/>
          </a:xfrm>
        </p:spPr>
        <p:txBody>
          <a:bodyPr>
            <a:normAutofit/>
          </a:bodyPr>
          <a:lstStyle/>
          <a:p>
            <a:r>
              <a:rPr lang="cs-CZ" sz="3200" b="1" dirty="0">
                <a:latin typeface="Constantia" pitchFamily="18" charset="0"/>
              </a:rPr>
              <a:t>Postavení obhájce v přípravném řízení</a:t>
            </a:r>
          </a:p>
        </p:txBody>
      </p:sp>
      <p:sp>
        <p:nvSpPr>
          <p:cNvPr id="3" name="Zástupný symbol pro obsah 2"/>
          <p:cNvSpPr>
            <a:spLocks noGrp="1"/>
          </p:cNvSpPr>
          <p:nvPr>
            <p:ph idx="1"/>
          </p:nvPr>
        </p:nvSpPr>
        <p:spPr>
          <a:xfrm>
            <a:off x="179512" y="1340768"/>
            <a:ext cx="8712968" cy="5328592"/>
          </a:xfrm>
        </p:spPr>
        <p:txBody>
          <a:bodyPr>
            <a:normAutofit/>
          </a:bodyPr>
          <a:lstStyle/>
          <a:p>
            <a:pPr algn="just">
              <a:lnSpc>
                <a:spcPct val="120000"/>
              </a:lnSpc>
            </a:pPr>
            <a:r>
              <a:rPr lang="cs-CZ" sz="2000" b="1" dirty="0">
                <a:latin typeface="Constantia" pitchFamily="18" charset="0"/>
              </a:rPr>
              <a:t>právo</a:t>
            </a:r>
            <a:r>
              <a:rPr lang="cs-CZ" sz="2000" dirty="0">
                <a:latin typeface="Constantia" pitchFamily="18" charset="0"/>
              </a:rPr>
              <a:t> kdykoli v PŘ </a:t>
            </a:r>
            <a:r>
              <a:rPr lang="cs-CZ" sz="2000" b="1" dirty="0">
                <a:latin typeface="Constantia" pitchFamily="18" charset="0"/>
              </a:rPr>
              <a:t>žádat státního zástupce, aby byly odstraněny průtahy v řízení nebo závady v postupu policejního orgánu</a:t>
            </a:r>
            <a:r>
              <a:rPr lang="cs-CZ" sz="2000" dirty="0">
                <a:latin typeface="Constantia" pitchFamily="18" charset="0"/>
              </a:rPr>
              <a:t>, popř. státního zástupce bezprostředně nižšího státního zastupitelství  (§ 157a TŘ) </a:t>
            </a:r>
            <a:r>
              <a:rPr lang="cs-CZ" sz="2000" i="1" dirty="0">
                <a:latin typeface="Constantia" pitchFamily="18" charset="0"/>
              </a:rPr>
              <a:t>– lhůta není stanovena; žádost musí být SZ vyřízena neprodleně  </a:t>
            </a:r>
            <a:endParaRPr lang="cs-CZ" sz="2000" b="1" dirty="0">
              <a:latin typeface="Constantia" pitchFamily="18" charset="0"/>
            </a:endParaRPr>
          </a:p>
          <a:p>
            <a:pPr algn="just">
              <a:lnSpc>
                <a:spcPct val="120000"/>
              </a:lnSpc>
            </a:pPr>
            <a:endParaRPr lang="cs-CZ" sz="2000" b="1" dirty="0">
              <a:latin typeface="Constantia" pitchFamily="18" charset="0"/>
            </a:endParaRPr>
          </a:p>
          <a:p>
            <a:pPr algn="just">
              <a:lnSpc>
                <a:spcPct val="120000"/>
              </a:lnSpc>
            </a:pPr>
            <a:r>
              <a:rPr lang="cs-CZ" sz="2000" b="1" dirty="0">
                <a:latin typeface="Constantia" pitchFamily="18" charset="0"/>
              </a:rPr>
              <a:t>postup při doručování písemností </a:t>
            </a:r>
            <a:r>
              <a:rPr lang="cs-CZ" sz="2000" dirty="0">
                <a:latin typeface="Constantia" pitchFamily="18" charset="0"/>
              </a:rPr>
              <a:t>obhájci a obviněnému (obecné pravidlo viz § 62 odst. 2 TŘ) </a:t>
            </a:r>
            <a:r>
              <a:rPr lang="cs-CZ" sz="2000" b="1" dirty="0">
                <a:latin typeface="Constantia" pitchFamily="18" charset="0"/>
              </a:rPr>
              <a:t>+ běh lhůt pro podání opravného prostředku</a:t>
            </a:r>
          </a:p>
          <a:p>
            <a:pPr algn="just">
              <a:lnSpc>
                <a:spcPct val="120000"/>
              </a:lnSpc>
            </a:pPr>
            <a:endParaRPr lang="cs-CZ" sz="2000" b="1" dirty="0">
              <a:latin typeface="Constantia" pitchFamily="18" charset="0"/>
            </a:endParaRPr>
          </a:p>
          <a:p>
            <a:pPr algn="just">
              <a:lnSpc>
                <a:spcPct val="120000"/>
              </a:lnSpc>
            </a:pPr>
            <a:r>
              <a:rPr lang="cs-CZ" sz="2000" dirty="0">
                <a:latin typeface="Constantia" pitchFamily="18" charset="0"/>
              </a:rPr>
              <a:t>zvláštní postavení v </a:t>
            </a:r>
            <a:r>
              <a:rPr lang="cs-CZ" sz="2000" b="1" dirty="0">
                <a:latin typeface="Constantia" pitchFamily="18" charset="0"/>
              </a:rPr>
              <a:t>řízení proti uprchlému </a:t>
            </a:r>
            <a:r>
              <a:rPr lang="cs-CZ" sz="2000" dirty="0">
                <a:latin typeface="Constantia" pitchFamily="18" charset="0"/>
              </a:rPr>
              <a:t>(§ 302 a </a:t>
            </a:r>
            <a:r>
              <a:rPr lang="cs-CZ" sz="2000" dirty="0" err="1">
                <a:latin typeface="Constantia" pitchFamily="18" charset="0"/>
              </a:rPr>
              <a:t>násled</a:t>
            </a:r>
            <a:r>
              <a:rPr lang="cs-CZ" sz="2000" dirty="0">
                <a:latin typeface="Constantia" pitchFamily="18" charset="0"/>
              </a:rPr>
              <a:t>. TŘ) – </a:t>
            </a:r>
            <a:r>
              <a:rPr lang="cs-CZ" sz="2000" i="1" dirty="0">
                <a:latin typeface="Constantia" pitchFamily="18" charset="0"/>
              </a:rPr>
              <a:t>mimo jiné nelze sjednat dohodu o vině a trestu a nelze prohlásit vinu obviněného</a:t>
            </a:r>
          </a:p>
          <a:p>
            <a:pPr marL="0" indent="0" algn="just">
              <a:lnSpc>
                <a:spcPct val="120000"/>
              </a:lnSpc>
              <a:buNone/>
            </a:pPr>
            <a:endParaRPr lang="cs-CZ" sz="2000" dirty="0">
              <a:latin typeface="Constantia" pitchFamily="18" charset="0"/>
            </a:endParaRPr>
          </a:p>
          <a:p>
            <a:pPr algn="just">
              <a:lnSpc>
                <a:spcPct val="120000"/>
              </a:lnSpc>
            </a:pPr>
            <a:endParaRPr lang="cs-CZ" sz="2000" dirty="0">
              <a:latin typeface="Constantia" pitchFamily="18" charset="0"/>
            </a:endParaRPr>
          </a:p>
          <a:p>
            <a:pPr algn="just" eaLnBrk="1" hangingPunct="1"/>
            <a:endParaRPr lang="cs-CZ" sz="2000" dirty="0">
              <a:solidFill>
                <a:srgbClr val="FF0000"/>
              </a:solidFill>
              <a:latin typeface="Cambria" panose="02040503050406030204" pitchFamily="18" charset="0"/>
              <a:ea typeface="Cambria" panose="02040503050406030204" pitchFamily="18" charset="0"/>
            </a:endParaRPr>
          </a:p>
          <a:p>
            <a:pPr algn="just"/>
            <a:endParaRPr lang="cs-CZ" sz="2000" dirty="0">
              <a:latin typeface="Constantia" pitchFamily="18" charset="0"/>
            </a:endParaRPr>
          </a:p>
          <a:p>
            <a:pPr algn="just">
              <a:lnSpc>
                <a:spcPct val="120000"/>
              </a:lnSpc>
            </a:pPr>
            <a:endParaRPr lang="cs-CZ" sz="2000" dirty="0">
              <a:latin typeface="Constantia" pitchFamily="18" charset="0"/>
            </a:endParaRPr>
          </a:p>
          <a:p>
            <a:endParaRPr lang="cs-CZ" dirty="0">
              <a:latin typeface="Constantia" pitchFamily="18" charset="0"/>
            </a:endParaRP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11</a:t>
            </a:fld>
            <a:endParaRPr lang="cs-CZ"/>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20080"/>
          </a:xfrm>
        </p:spPr>
        <p:txBody>
          <a:bodyPr>
            <a:normAutofit/>
          </a:bodyPr>
          <a:lstStyle/>
          <a:p>
            <a:r>
              <a:rPr lang="cs-CZ" sz="3200" b="1" dirty="0">
                <a:latin typeface="Constantia" pitchFamily="18" charset="0"/>
              </a:rPr>
              <a:t>Postavení obhájce v přípravném řízení</a:t>
            </a:r>
          </a:p>
        </p:txBody>
      </p:sp>
      <p:sp>
        <p:nvSpPr>
          <p:cNvPr id="3" name="Zástupný symbol pro obsah 2"/>
          <p:cNvSpPr>
            <a:spLocks noGrp="1"/>
          </p:cNvSpPr>
          <p:nvPr>
            <p:ph idx="1"/>
          </p:nvPr>
        </p:nvSpPr>
        <p:spPr>
          <a:xfrm>
            <a:off x="179512" y="908720"/>
            <a:ext cx="8712968" cy="5760640"/>
          </a:xfrm>
        </p:spPr>
        <p:txBody>
          <a:bodyPr>
            <a:normAutofit fontScale="92500" lnSpcReduction="20000"/>
          </a:bodyPr>
          <a:lstStyle/>
          <a:p>
            <a:pPr algn="just"/>
            <a:r>
              <a:rPr lang="cs-CZ" sz="2000" b="1" u="sng" dirty="0">
                <a:highlight>
                  <a:srgbClr val="FFFF00"/>
                </a:highlight>
                <a:latin typeface="Constantia" pitchFamily="18" charset="0"/>
              </a:rPr>
              <a:t>stejná práva náležejí</a:t>
            </a:r>
            <a:r>
              <a:rPr lang="cs-CZ" sz="2000" b="1" dirty="0">
                <a:highlight>
                  <a:srgbClr val="FFFF00"/>
                </a:highlight>
                <a:latin typeface="Constantia" pitchFamily="18" charset="0"/>
              </a:rPr>
              <a:t>:</a:t>
            </a:r>
          </a:p>
          <a:p>
            <a:pPr algn="just"/>
            <a:endParaRPr lang="cs-CZ" sz="2000" b="1" dirty="0">
              <a:highlight>
                <a:srgbClr val="FFFF00"/>
              </a:highlight>
              <a:latin typeface="Constantia" pitchFamily="18" charset="0"/>
            </a:endParaRPr>
          </a:p>
          <a:p>
            <a:pPr marL="0" indent="0" algn="just">
              <a:buNone/>
            </a:pPr>
            <a:r>
              <a:rPr lang="cs-CZ" sz="2000" b="1" dirty="0">
                <a:solidFill>
                  <a:srgbClr val="FF0000"/>
                </a:solidFill>
                <a:highlight>
                  <a:srgbClr val="FFFF00"/>
                </a:highlight>
                <a:latin typeface="Constantia" pitchFamily="18" charset="0"/>
              </a:rPr>
              <a:t> 1) obhájci podezřelého ve zkráceném přípravném řízení</a:t>
            </a:r>
            <a:r>
              <a:rPr lang="cs-CZ" sz="2000" b="1" dirty="0">
                <a:solidFill>
                  <a:srgbClr val="FF0000"/>
                </a:solidFill>
                <a:latin typeface="Constantia" pitchFamily="18" charset="0"/>
              </a:rPr>
              <a:t> </a:t>
            </a:r>
            <a:r>
              <a:rPr lang="cs-CZ" sz="2000" dirty="0">
                <a:latin typeface="Constantia" pitchFamily="18" charset="0"/>
              </a:rPr>
              <a:t>(§ 179b odst. 2 TŘ - </a:t>
            </a:r>
            <a:r>
              <a:rPr lang="cs-CZ" sz="2000" u="sng" dirty="0">
                <a:highlight>
                  <a:srgbClr val="00FF00"/>
                </a:highlight>
                <a:latin typeface="Constantia" pitchFamily="18" charset="0"/>
              </a:rPr>
              <a:t>nejde o důvod nutné obhajoby</a:t>
            </a:r>
            <a:r>
              <a:rPr lang="cs-CZ" sz="2000" dirty="0">
                <a:latin typeface="Constantia" pitchFamily="18" charset="0"/>
              </a:rPr>
              <a:t>)</a:t>
            </a:r>
          </a:p>
          <a:p>
            <a:pPr marL="0" indent="0" algn="just">
              <a:buNone/>
            </a:pPr>
            <a:endParaRPr lang="cs-CZ" sz="2000" dirty="0">
              <a:latin typeface="Constantia" pitchFamily="18" charset="0"/>
            </a:endParaRPr>
          </a:p>
          <a:p>
            <a:pPr marL="0" indent="0" algn="just">
              <a:buNone/>
            </a:pPr>
            <a:r>
              <a:rPr lang="cs-CZ" sz="2000" b="1" dirty="0">
                <a:solidFill>
                  <a:srgbClr val="FF0000"/>
                </a:solidFill>
                <a:highlight>
                  <a:srgbClr val="FFFF00"/>
                </a:highlight>
                <a:latin typeface="Constantia" pitchFamily="18" charset="0"/>
              </a:rPr>
              <a:t>2) obhájci osoby zadržené </a:t>
            </a:r>
            <a:r>
              <a:rPr lang="cs-CZ" sz="2000" dirty="0">
                <a:latin typeface="Constantia" pitchFamily="18" charset="0"/>
              </a:rPr>
              <a:t>(§ 76 odst. 3, 5, 6 TŘ, § 76b TŘ - </a:t>
            </a:r>
            <a:r>
              <a:rPr lang="cs-CZ" sz="2000" u="sng" dirty="0">
                <a:highlight>
                  <a:srgbClr val="00FF00"/>
                </a:highlight>
                <a:latin typeface="Constantia" pitchFamily="18" charset="0"/>
              </a:rPr>
              <a:t>nejde o důvod nutné obhajoby</a:t>
            </a:r>
            <a:r>
              <a:rPr lang="cs-CZ" sz="2000" dirty="0">
                <a:latin typeface="Constantia" pitchFamily="18" charset="0"/>
              </a:rPr>
              <a:t>)</a:t>
            </a:r>
          </a:p>
          <a:p>
            <a:pPr marL="0" indent="0" algn="just">
              <a:buNone/>
            </a:pPr>
            <a:endParaRPr lang="cs-CZ" sz="2000" dirty="0">
              <a:latin typeface="Constantia" pitchFamily="18" charset="0"/>
            </a:endParaRPr>
          </a:p>
          <a:p>
            <a:pPr marL="0" indent="0" algn="just">
              <a:buNone/>
            </a:pPr>
            <a:r>
              <a:rPr lang="cs-CZ" sz="2000" b="1" dirty="0">
                <a:solidFill>
                  <a:srgbClr val="FF0000"/>
                </a:solidFill>
                <a:highlight>
                  <a:srgbClr val="FFFF00"/>
                </a:highlight>
                <a:latin typeface="Constantia" pitchFamily="18" charset="0"/>
              </a:rPr>
              <a:t>3) obhájci mladistvého podezřelého již ve fázi prověřování </a:t>
            </a:r>
            <a:r>
              <a:rPr lang="cs-CZ" sz="2000" dirty="0">
                <a:latin typeface="Constantia" pitchFamily="18" charset="0"/>
              </a:rPr>
              <a:t>(§ 42 odst. 2 ZSM </a:t>
            </a:r>
            <a:r>
              <a:rPr lang="cs-CZ" sz="2000" i="1" u="sng" dirty="0">
                <a:highlight>
                  <a:srgbClr val="00FF00"/>
                </a:highlight>
                <a:latin typeface="Constantia" pitchFamily="18" charset="0"/>
              </a:rPr>
              <a:t>rozšíření důvodů nutné obhajoby v řízení vedeném proti mladistvému</a:t>
            </a:r>
            <a:r>
              <a:rPr lang="cs-CZ" sz="2000" i="1" dirty="0">
                <a:latin typeface="Constantia" pitchFamily="18" charset="0"/>
              </a:rPr>
              <a:t> = vždy již od okamžiku použití opatření podle ZSM nebo provedení úkonů podle TŘ, včetně neodkladných na neopakovatelných úkonů, a to bez ohledu na právní kvalifikaci provinění – tj. již ve fázi prověřování realizované ještě před zahájením TS – v tomto případě může důvod nutné obhajoby trvat </a:t>
            </a:r>
            <a:r>
              <a:rPr lang="cs-CZ" sz="2000" i="1" u="sng" dirty="0">
                <a:latin typeface="Constantia" pitchFamily="18" charset="0"/>
              </a:rPr>
              <a:t>až do dovršení 21. roku věku</a:t>
            </a:r>
            <a:r>
              <a:rPr lang="cs-CZ" sz="2000" i="1" dirty="0">
                <a:latin typeface="Constantia" pitchFamily="18" charset="0"/>
              </a:rPr>
              <a:t> (</a:t>
            </a:r>
            <a:r>
              <a:rPr lang="cs-CZ" sz="2000" i="1" u="sng" dirty="0">
                <a:latin typeface="Constantia" pitchFamily="18" charset="0"/>
              </a:rPr>
              <a:t>nikoli automaticky</a:t>
            </a:r>
            <a:r>
              <a:rPr lang="cs-CZ" sz="2000" i="1" dirty="0">
                <a:latin typeface="Constantia" pitchFamily="18" charset="0"/>
              </a:rPr>
              <a:t>, ale jen tehdy, považuje-li to soud a v PŘ státní zástupce za vhodné s přihlédnutím k  dosaženému stupni rozumové a mravní vyspělosti mladistvého a k okolnostem případu) </a:t>
            </a:r>
          </a:p>
          <a:p>
            <a:pPr algn="just"/>
            <a:endParaRPr lang="cs-CZ" sz="2000" i="1" dirty="0">
              <a:latin typeface="Constantia" pitchFamily="18" charset="0"/>
            </a:endParaRPr>
          </a:p>
          <a:p>
            <a:pPr marL="0" indent="0" algn="just">
              <a:buNone/>
            </a:pPr>
            <a:r>
              <a:rPr lang="cs-CZ" sz="2000" b="1" dirty="0">
                <a:latin typeface="Constantia" pitchFamily="18" charset="0"/>
              </a:rPr>
              <a:t>XXX</a:t>
            </a:r>
            <a:r>
              <a:rPr lang="cs-CZ" sz="2000" dirty="0">
                <a:latin typeface="Constantia" pitchFamily="18" charset="0"/>
              </a:rPr>
              <a:t> </a:t>
            </a:r>
            <a:r>
              <a:rPr lang="cs-CZ" sz="2000" b="1" dirty="0">
                <a:solidFill>
                  <a:srgbClr val="FF0000"/>
                </a:solidFill>
                <a:highlight>
                  <a:srgbClr val="FFFF00"/>
                </a:highlight>
                <a:latin typeface="Constantia" pitchFamily="18" charset="0"/>
              </a:rPr>
              <a:t>při podání vysvětlení má každý právo na právní pomoc advokáta</a:t>
            </a:r>
            <a:r>
              <a:rPr lang="cs-CZ" sz="2000" dirty="0">
                <a:solidFill>
                  <a:srgbClr val="FF0000"/>
                </a:solidFill>
                <a:highlight>
                  <a:srgbClr val="FFFF00"/>
                </a:highlight>
                <a:latin typeface="Constantia" pitchFamily="18" charset="0"/>
              </a:rPr>
              <a:t> </a:t>
            </a:r>
            <a:r>
              <a:rPr lang="cs-CZ" sz="2000" dirty="0">
                <a:latin typeface="Constantia" pitchFamily="18" charset="0"/>
              </a:rPr>
              <a:t>(§ 158 odst. 5 TŘ) </a:t>
            </a:r>
            <a:r>
              <a:rPr lang="cs-CZ" sz="2000" dirty="0">
                <a:highlight>
                  <a:srgbClr val="FFFF00"/>
                </a:highlight>
                <a:latin typeface="Constantia" pitchFamily="18" charset="0"/>
              </a:rPr>
              <a:t>- </a:t>
            </a:r>
            <a:r>
              <a:rPr lang="cs-CZ" sz="2000" u="sng" dirty="0">
                <a:highlight>
                  <a:srgbClr val="FFFF00"/>
                </a:highlight>
                <a:latin typeface="Constantia" pitchFamily="18" charset="0"/>
              </a:rPr>
              <a:t>ten však nemá postavení ani procesní práva obhájce obviněného</a:t>
            </a:r>
            <a:r>
              <a:rPr lang="cs-CZ" sz="2000" dirty="0">
                <a:highlight>
                  <a:srgbClr val="FFFF00"/>
                </a:highlight>
                <a:latin typeface="Constantia" pitchFamily="18" charset="0"/>
              </a:rPr>
              <a:t> + </a:t>
            </a:r>
            <a:r>
              <a:rPr lang="cs-CZ" sz="2000" dirty="0">
                <a:highlight>
                  <a:srgbClr val="00FF00"/>
                </a:highlight>
                <a:latin typeface="Constantia" pitchFamily="18" charset="0"/>
              </a:rPr>
              <a:t>nejde o povinné zastoupení !!!</a:t>
            </a:r>
            <a:r>
              <a:rPr lang="cs-CZ" sz="2000" dirty="0">
                <a:highlight>
                  <a:srgbClr val="00FF00"/>
                </a:highlight>
                <a:latin typeface="Cambria" panose="02040503050406030204" pitchFamily="18" charset="0"/>
                <a:ea typeface="Cambria" panose="02040503050406030204" pitchFamily="18" charset="0"/>
              </a:rPr>
              <a:t> </a:t>
            </a:r>
            <a:r>
              <a:rPr lang="cs-CZ" sz="2000" dirty="0">
                <a:latin typeface="Cambria" panose="02040503050406030204" pitchFamily="18" charset="0"/>
                <a:ea typeface="Cambria" panose="02040503050406030204" pitchFamily="18" charset="0"/>
              </a:rPr>
              <a:t>– </a:t>
            </a:r>
            <a:r>
              <a:rPr lang="cs-CZ" sz="2000" dirty="0">
                <a:solidFill>
                  <a:srgbClr val="FF0000"/>
                </a:solidFill>
                <a:latin typeface="Cambria" panose="02040503050406030204" pitchFamily="18" charset="0"/>
                <a:ea typeface="Cambria" panose="02040503050406030204" pitchFamily="18" charset="0"/>
              </a:rPr>
              <a:t>viz dále</a:t>
            </a:r>
          </a:p>
          <a:p>
            <a:pPr algn="just" eaLnBrk="1" hangingPunct="1"/>
            <a:endParaRPr lang="cs-CZ" sz="2000" dirty="0">
              <a:solidFill>
                <a:srgbClr val="FF0000"/>
              </a:solidFill>
              <a:latin typeface="Cambria" panose="02040503050406030204" pitchFamily="18" charset="0"/>
              <a:ea typeface="Cambria" panose="02040503050406030204" pitchFamily="18" charset="0"/>
            </a:endParaRPr>
          </a:p>
          <a:p>
            <a:pPr algn="just"/>
            <a:endParaRPr lang="cs-CZ" sz="2000" dirty="0">
              <a:latin typeface="Constantia" pitchFamily="18" charset="0"/>
            </a:endParaRPr>
          </a:p>
          <a:p>
            <a:pPr algn="just">
              <a:lnSpc>
                <a:spcPct val="120000"/>
              </a:lnSpc>
            </a:pPr>
            <a:endParaRPr lang="cs-CZ" sz="2000" dirty="0">
              <a:latin typeface="Constantia" pitchFamily="18" charset="0"/>
            </a:endParaRPr>
          </a:p>
          <a:p>
            <a:endParaRPr lang="cs-CZ" dirty="0">
              <a:latin typeface="Constantia" pitchFamily="18" charset="0"/>
            </a:endParaRP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12</a:t>
            </a:fld>
            <a:endParaRPr lang="cs-CZ"/>
          </a:p>
        </p:txBody>
      </p:sp>
    </p:spTree>
    <p:extLst>
      <p:ext uri="{BB962C8B-B14F-4D97-AF65-F5344CB8AC3E}">
        <p14:creationId xmlns:p14="http://schemas.microsoft.com/office/powerpoint/2010/main" val="3127219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20080"/>
          </a:xfrm>
        </p:spPr>
        <p:txBody>
          <a:bodyPr>
            <a:normAutofit/>
          </a:bodyPr>
          <a:lstStyle/>
          <a:p>
            <a:r>
              <a:rPr lang="cs-CZ" sz="3200" b="1" dirty="0">
                <a:latin typeface="Constantia" pitchFamily="18" charset="0"/>
              </a:rPr>
              <a:t>Postavení obhájce v přípravném řízení</a:t>
            </a:r>
          </a:p>
        </p:txBody>
      </p:sp>
      <p:sp>
        <p:nvSpPr>
          <p:cNvPr id="3" name="Zástupný symbol pro obsah 2"/>
          <p:cNvSpPr>
            <a:spLocks noGrp="1"/>
          </p:cNvSpPr>
          <p:nvPr>
            <p:ph idx="1"/>
          </p:nvPr>
        </p:nvSpPr>
        <p:spPr>
          <a:xfrm>
            <a:off x="179512" y="908720"/>
            <a:ext cx="8712968" cy="5760640"/>
          </a:xfrm>
        </p:spPr>
        <p:txBody>
          <a:bodyPr>
            <a:normAutofit fontScale="85000" lnSpcReduction="20000"/>
          </a:bodyPr>
          <a:lstStyle/>
          <a:p>
            <a:pPr algn="just">
              <a:lnSpc>
                <a:spcPct val="120000"/>
              </a:lnSpc>
            </a:pPr>
            <a:r>
              <a:rPr lang="cs-CZ" sz="2000" b="1" dirty="0">
                <a:solidFill>
                  <a:srgbClr val="FF0000"/>
                </a:solidFill>
                <a:highlight>
                  <a:srgbClr val="FFFF00"/>
                </a:highlight>
                <a:latin typeface="Constantia" panose="02030602050306030303" pitchFamily="18" charset="0"/>
                <a:ea typeface="Cambria" panose="02040503050406030204" pitchFamily="18" charset="0"/>
              </a:rPr>
              <a:t>advokát</a:t>
            </a:r>
            <a:r>
              <a:rPr lang="cs-CZ" sz="2000" dirty="0">
                <a:solidFill>
                  <a:srgbClr val="FF0000"/>
                </a:solidFill>
                <a:latin typeface="Constantia" panose="02030602050306030303" pitchFamily="18" charset="0"/>
                <a:ea typeface="Cambria" panose="02040503050406030204" pitchFamily="18" charset="0"/>
              </a:rPr>
              <a:t> (ve smyslu § 158 odst. 5 TŘ) </a:t>
            </a:r>
            <a:r>
              <a:rPr lang="cs-CZ" sz="2000" b="1" u="sng" dirty="0">
                <a:solidFill>
                  <a:srgbClr val="FF0000"/>
                </a:solidFill>
                <a:highlight>
                  <a:srgbClr val="FFFF00"/>
                </a:highlight>
                <a:latin typeface="Constantia" panose="02030602050306030303" pitchFamily="18" charset="0"/>
                <a:ea typeface="Cambria" panose="02040503050406030204" pitchFamily="18" charset="0"/>
              </a:rPr>
              <a:t>není oprávněn</a:t>
            </a:r>
            <a:r>
              <a:rPr lang="cs-CZ" sz="2000" b="1" dirty="0">
                <a:solidFill>
                  <a:srgbClr val="FF0000"/>
                </a:solidFill>
                <a:latin typeface="Constantia" panose="02030602050306030303" pitchFamily="18" charset="0"/>
                <a:ea typeface="Cambria" panose="02040503050406030204" pitchFamily="18" charset="0"/>
              </a:rPr>
              <a:t> </a:t>
            </a:r>
            <a:r>
              <a:rPr lang="cs-CZ" sz="2000" dirty="0">
                <a:latin typeface="Constantia" panose="02030602050306030303" pitchFamily="18" charset="0"/>
                <a:ea typeface="Cambria" panose="02040503050406030204" pitchFamily="18" charset="0"/>
              </a:rPr>
              <a:t>zasahovat do průběhu podání vysvětlení, klást osobě podávající vysvětlení otázky, nahlížet do spisu, účastnit se provedení dalších procesních úkonů v dané věci, jichž se osoba podávající vysvětlení sama osobně neúčastní apod. </a:t>
            </a:r>
            <a:r>
              <a:rPr lang="cs-CZ" sz="2000" b="1" dirty="0">
                <a:latin typeface="Constantia" panose="02030602050306030303" pitchFamily="18" charset="0"/>
                <a:ea typeface="Cambria" panose="02040503050406030204" pitchFamily="18" charset="0"/>
              </a:rPr>
              <a:t>XXX</a:t>
            </a:r>
            <a:r>
              <a:rPr lang="cs-CZ" sz="2000" dirty="0">
                <a:latin typeface="Constantia" panose="02030602050306030303" pitchFamily="18" charset="0"/>
                <a:ea typeface="Cambria" panose="02040503050406030204" pitchFamily="18" charset="0"/>
              </a:rPr>
              <a:t> </a:t>
            </a:r>
            <a:r>
              <a:rPr lang="cs-CZ" sz="2000" b="1" u="sng" dirty="0">
                <a:solidFill>
                  <a:srgbClr val="FF0000"/>
                </a:solidFill>
                <a:highlight>
                  <a:srgbClr val="FFFF00"/>
                </a:highlight>
                <a:latin typeface="Constantia" panose="02030602050306030303" pitchFamily="18" charset="0"/>
                <a:ea typeface="Cambria" panose="02040503050406030204" pitchFamily="18" charset="0"/>
              </a:rPr>
              <a:t>je oprávněn</a:t>
            </a:r>
            <a:r>
              <a:rPr lang="cs-CZ" sz="2000" b="1" dirty="0">
                <a:solidFill>
                  <a:srgbClr val="FF0000"/>
                </a:solidFill>
                <a:latin typeface="Constantia" panose="02030602050306030303" pitchFamily="18" charset="0"/>
                <a:ea typeface="Cambria" panose="02040503050406030204" pitchFamily="18" charset="0"/>
              </a:rPr>
              <a:t> </a:t>
            </a:r>
            <a:r>
              <a:rPr lang="cs-CZ" sz="2000" dirty="0">
                <a:latin typeface="Constantia" panose="02030602050306030303" pitchFamily="18" charset="0"/>
                <a:ea typeface="Cambria" panose="02040503050406030204" pitchFamily="18" charset="0"/>
              </a:rPr>
              <a:t>v průběhu podání vysvětlení učinit poradu s klientem, navrhnout provedení důkazu, účastnit se rekognice, při které má být poznávána osoba, které poskytuje právní pomoc </a:t>
            </a:r>
            <a:r>
              <a:rPr lang="cs-CZ" sz="2000" i="1" dirty="0">
                <a:latin typeface="Constantia" panose="02030602050306030303" pitchFamily="18" charset="0"/>
                <a:ea typeface="Cambria" panose="02040503050406030204" pitchFamily="18" charset="0"/>
              </a:rPr>
              <a:t>(k tomu srov. R 50/2013) </a:t>
            </a:r>
            <a:r>
              <a:rPr lang="cs-CZ" sz="2000" dirty="0">
                <a:latin typeface="Constantia" panose="02030602050306030303" pitchFamily="18" charset="0"/>
                <a:ea typeface="Cambria" panose="02040503050406030204" pitchFamily="18" charset="0"/>
              </a:rPr>
              <a:t>+ může být oprávněn i k podání stížnosti proti usnesení, které se týká práv a povinností osoby podávající vysvětlení, jíž zastupuje, je-li proti takovému usnesení stížnost přípustná </a:t>
            </a:r>
            <a:r>
              <a:rPr lang="cs-CZ" sz="2000" i="1" dirty="0">
                <a:latin typeface="Constantia" panose="02030602050306030303" pitchFamily="18" charset="0"/>
                <a:ea typeface="Cambria" panose="02040503050406030204" pitchFamily="18" charset="0"/>
              </a:rPr>
              <a:t>(k tomu srov. usnesení VS v Olomouci sp. zn. 2 To 67/2018, uveřejněné jako R 45/2019)</a:t>
            </a:r>
            <a:r>
              <a:rPr lang="cs-CZ" sz="2000" dirty="0">
                <a:latin typeface="Constantia" panose="02030602050306030303" pitchFamily="18" charset="0"/>
                <a:ea typeface="Cambria" panose="02040503050406030204" pitchFamily="18" charset="0"/>
              </a:rPr>
              <a:t> </a:t>
            </a:r>
          </a:p>
          <a:p>
            <a:pPr algn="just">
              <a:lnSpc>
                <a:spcPct val="120000"/>
              </a:lnSpc>
            </a:pPr>
            <a:r>
              <a:rPr lang="cs-CZ" sz="2000" dirty="0">
                <a:latin typeface="Constantia" panose="02030602050306030303" pitchFamily="18" charset="0"/>
                <a:ea typeface="Cambria" panose="02040503050406030204" pitchFamily="18" charset="0"/>
              </a:rPr>
              <a:t>výběr advokáta provádí vždy sama osoba podávající vysvětlení </a:t>
            </a:r>
            <a:r>
              <a:rPr lang="cs-CZ" sz="2000" i="1" dirty="0">
                <a:latin typeface="Constantia" panose="02030602050306030303" pitchFamily="18" charset="0"/>
                <a:ea typeface="Cambria" panose="02040503050406030204" pitchFamily="18" charset="0"/>
              </a:rPr>
              <a:t>(popř. její zákonný zástupce nebo opatrovník)</a:t>
            </a:r>
            <a:r>
              <a:rPr lang="cs-CZ" sz="2000" dirty="0">
                <a:latin typeface="Constantia" panose="02030602050306030303" pitchFamily="18" charset="0"/>
                <a:ea typeface="Cambria" panose="02040503050406030204" pitchFamily="18" charset="0"/>
              </a:rPr>
              <a:t>, nikoli OČTŘ </a:t>
            </a:r>
            <a:r>
              <a:rPr lang="cs-CZ" sz="2000" i="1" dirty="0">
                <a:latin typeface="Constantia" panose="02030602050306030303" pitchFamily="18" charset="0"/>
                <a:ea typeface="Cambria" panose="02040503050406030204" pitchFamily="18" charset="0"/>
              </a:rPr>
              <a:t>(ten ani není povinen za tímto účelem provedení úkonu odložit) </a:t>
            </a:r>
          </a:p>
          <a:p>
            <a:pPr algn="just">
              <a:lnSpc>
                <a:spcPct val="120000"/>
              </a:lnSpc>
            </a:pPr>
            <a:r>
              <a:rPr lang="cs-CZ" sz="2000" dirty="0">
                <a:latin typeface="Constantia" panose="02030602050306030303" pitchFamily="18" charset="0"/>
                <a:ea typeface="Cambria" panose="02040503050406030204" pitchFamily="18" charset="0"/>
              </a:rPr>
              <a:t>stejné právo </a:t>
            </a:r>
            <a:r>
              <a:rPr lang="cs-CZ" sz="2000" b="1" u="sng" dirty="0">
                <a:latin typeface="Constantia" panose="02030602050306030303" pitchFamily="18" charset="0"/>
                <a:ea typeface="Cambria" panose="02040503050406030204" pitchFamily="18" charset="0"/>
              </a:rPr>
              <a:t>analogicky</a:t>
            </a:r>
            <a:r>
              <a:rPr lang="cs-CZ" sz="2000" dirty="0">
                <a:latin typeface="Constantia" panose="02030602050306030303" pitchFamily="18" charset="0"/>
                <a:ea typeface="Cambria" panose="02040503050406030204" pitchFamily="18" charset="0"/>
              </a:rPr>
              <a:t> náleží </a:t>
            </a:r>
            <a:r>
              <a:rPr lang="cs-CZ" sz="2000" b="1" dirty="0">
                <a:solidFill>
                  <a:srgbClr val="FF0000"/>
                </a:solidFill>
                <a:latin typeface="Constantia" panose="02030602050306030303" pitchFamily="18" charset="0"/>
                <a:ea typeface="Cambria" panose="02040503050406030204" pitchFamily="18" charset="0"/>
              </a:rPr>
              <a:t>i osobě vypovídající v postavení svědka </a:t>
            </a:r>
            <a:r>
              <a:rPr lang="cs-CZ" sz="2000" i="1" dirty="0">
                <a:latin typeface="Constantia" panose="02030602050306030303" pitchFamily="18" charset="0"/>
                <a:ea typeface="Cambria" panose="02040503050406030204" pitchFamily="18" charset="0"/>
              </a:rPr>
              <a:t>(k tomu srov. II. ÚS 386/04, I. ÚS 734/04)</a:t>
            </a:r>
            <a:r>
              <a:rPr lang="cs-CZ" sz="2000" dirty="0">
                <a:latin typeface="Constantia" panose="02030602050306030303" pitchFamily="18" charset="0"/>
                <a:ea typeface="Cambria" panose="02040503050406030204" pitchFamily="18" charset="0"/>
              </a:rPr>
              <a:t> – viz čl. 37 odst. 2 LZPS</a:t>
            </a:r>
          </a:p>
          <a:p>
            <a:pPr algn="just">
              <a:lnSpc>
                <a:spcPct val="120000"/>
              </a:lnSpc>
            </a:pPr>
            <a:endParaRPr lang="cs-CZ" sz="2000" dirty="0">
              <a:latin typeface="Constantia" panose="02030602050306030303" pitchFamily="18" charset="0"/>
              <a:ea typeface="Cambria" panose="02040503050406030204" pitchFamily="18" charset="0"/>
            </a:endParaRPr>
          </a:p>
          <a:p>
            <a:pPr algn="just">
              <a:lnSpc>
                <a:spcPct val="120000"/>
              </a:lnSpc>
            </a:pPr>
            <a:r>
              <a:rPr lang="cs-CZ" sz="2000" dirty="0">
                <a:latin typeface="Constantia" panose="02030602050306030303" pitchFamily="18" charset="0"/>
                <a:ea typeface="Cambria" panose="02040503050406030204" pitchFamily="18" charset="0"/>
              </a:rPr>
              <a:t>je plná moc udělená advokátovi za účelem poskytnutí právní pomoci při podání vysvětlení plnou mocí i pro případné následně zahájené TS, popř. i následné fáze TŘ ??? </a:t>
            </a:r>
          </a:p>
          <a:p>
            <a:pPr algn="just">
              <a:lnSpc>
                <a:spcPct val="120000"/>
              </a:lnSpc>
            </a:pPr>
            <a:r>
              <a:rPr lang="cs-CZ" sz="2000" dirty="0">
                <a:latin typeface="Constantia" panose="02030602050306030303" pitchFamily="18" charset="0"/>
                <a:ea typeface="Cambria" panose="02040503050406030204" pitchFamily="18" charset="0"/>
              </a:rPr>
              <a:t>záleží na formulaci rozsahu udělené plné moci – </a:t>
            </a:r>
            <a:r>
              <a:rPr lang="cs-CZ" sz="2000" i="1" dirty="0">
                <a:latin typeface="Constantia" panose="02030602050306030303" pitchFamily="18" charset="0"/>
                <a:ea typeface="Cambria" panose="02040503050406030204" pitchFamily="18" charset="0"/>
              </a:rPr>
              <a:t>u generální plné moci, která není omezena na dotčené TŘ, nelze vyloučit její přesah i do dalších fází vedeného řízení (pokud se obviněný po zahájení TS nevyjádří jinak)   </a:t>
            </a:r>
          </a:p>
          <a:p>
            <a:pPr algn="just">
              <a:lnSpc>
                <a:spcPct val="120000"/>
              </a:lnSpc>
            </a:pPr>
            <a:endParaRPr lang="cs-CZ" sz="2000" dirty="0">
              <a:latin typeface="Constantia" panose="02030602050306030303" pitchFamily="18" charset="0"/>
            </a:endParaRPr>
          </a:p>
          <a:p>
            <a:endParaRPr lang="cs-CZ" dirty="0">
              <a:latin typeface="Constantia" pitchFamily="18" charset="0"/>
            </a:endParaRP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13</a:t>
            </a:fld>
            <a:endParaRPr lang="cs-CZ" dirty="0"/>
          </a:p>
        </p:txBody>
      </p:sp>
    </p:spTree>
    <p:extLst>
      <p:ext uri="{BB962C8B-B14F-4D97-AF65-F5344CB8AC3E}">
        <p14:creationId xmlns:p14="http://schemas.microsoft.com/office/powerpoint/2010/main" val="3347472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Nadpis 1"/>
          <p:cNvSpPr>
            <a:spLocks noGrp="1"/>
          </p:cNvSpPr>
          <p:nvPr>
            <p:ph type="title"/>
          </p:nvPr>
        </p:nvSpPr>
        <p:spPr>
          <a:xfrm>
            <a:off x="457200" y="188640"/>
            <a:ext cx="8229600" cy="864095"/>
          </a:xfrm>
        </p:spPr>
        <p:txBody>
          <a:bodyPr>
            <a:normAutofit/>
          </a:bodyPr>
          <a:lstStyle/>
          <a:p>
            <a:pPr eaLnBrk="1" hangingPunct="1"/>
            <a:r>
              <a:rPr lang="cs-CZ" sz="3200" b="1" dirty="0">
                <a:latin typeface="Constantia" pitchFamily="18" charset="0"/>
              </a:rPr>
              <a:t>Postavení obhájce v trestním řízení</a:t>
            </a:r>
          </a:p>
        </p:txBody>
      </p:sp>
      <p:sp>
        <p:nvSpPr>
          <p:cNvPr id="3" name="Zástupný symbol pro obsah 2"/>
          <p:cNvSpPr>
            <a:spLocks noGrp="1"/>
          </p:cNvSpPr>
          <p:nvPr>
            <p:ph idx="1"/>
          </p:nvPr>
        </p:nvSpPr>
        <p:spPr>
          <a:xfrm>
            <a:off x="539552" y="1340768"/>
            <a:ext cx="8208912" cy="5400600"/>
          </a:xfrm>
        </p:spPr>
        <p:txBody>
          <a:bodyPr>
            <a:normAutofit/>
          </a:bodyPr>
          <a:lstStyle/>
          <a:p>
            <a:pPr marL="365125" indent="-255588" algn="just" eaLnBrk="1" hangingPunct="1">
              <a:buFont typeface="Wingdings 3" pitchFamily="18" charset="2"/>
              <a:buChar char=""/>
              <a:defRPr/>
            </a:pPr>
            <a:r>
              <a:rPr lang="cs-CZ" sz="2000" b="1" dirty="0">
                <a:solidFill>
                  <a:srgbClr val="C00000"/>
                </a:solidFill>
                <a:latin typeface="Constantia" pitchFamily="18" charset="0"/>
              </a:rPr>
              <a:t>důvody nutné obhajoby </a:t>
            </a:r>
            <a:r>
              <a:rPr lang="cs-CZ" sz="2000" dirty="0">
                <a:latin typeface="Constantia" pitchFamily="18" charset="0"/>
              </a:rPr>
              <a:t>– viz § 36 a § 36a TŘ a § 42 ZSM </a:t>
            </a:r>
            <a:r>
              <a:rPr lang="cs-CZ" sz="2000" i="1" dirty="0">
                <a:latin typeface="Constantia" pitchFamily="18" charset="0"/>
              </a:rPr>
              <a:t>(= taxativní výčet; možná kumulace více zákonných důvodů)</a:t>
            </a:r>
          </a:p>
          <a:p>
            <a:pPr marL="365125" indent="-255588" algn="just" eaLnBrk="1" hangingPunct="1">
              <a:buFont typeface="Wingdings 3" pitchFamily="18" charset="2"/>
              <a:buChar char=""/>
              <a:defRPr/>
            </a:pPr>
            <a:r>
              <a:rPr lang="cs-CZ" sz="2000" i="1" dirty="0">
                <a:solidFill>
                  <a:srgbClr val="FF0000"/>
                </a:solidFill>
                <a:latin typeface="Constantia" pitchFamily="18" charset="0"/>
              </a:rPr>
              <a:t>od 01.10.2020 </a:t>
            </a:r>
            <a:r>
              <a:rPr lang="cs-CZ" sz="2000" i="1" dirty="0">
                <a:latin typeface="Constantia" pitchFamily="18" charset="0"/>
              </a:rPr>
              <a:t>není při sjednání dohody o vině a trestu dán (samostatný) důvod nutné obhajoby</a:t>
            </a:r>
          </a:p>
          <a:p>
            <a:pPr marL="109537" indent="0" algn="just" eaLnBrk="1" hangingPunct="1">
              <a:buNone/>
              <a:defRPr/>
            </a:pPr>
            <a:endParaRPr lang="cs-CZ" sz="2000" i="1" dirty="0">
              <a:latin typeface="Constantia" pitchFamily="18" charset="0"/>
            </a:endParaRPr>
          </a:p>
          <a:p>
            <a:pPr marL="365125" indent="-255588" algn="just" eaLnBrk="1" hangingPunct="1">
              <a:buFont typeface="Wingdings 3" pitchFamily="18" charset="2"/>
              <a:buChar char=""/>
              <a:defRPr/>
            </a:pPr>
            <a:r>
              <a:rPr lang="cs-CZ" sz="2000" dirty="0">
                <a:solidFill>
                  <a:srgbClr val="FF0000"/>
                </a:solidFill>
                <a:latin typeface="Constantia" pitchFamily="18" charset="0"/>
              </a:rPr>
              <a:t>odchylky u mladistvých </a:t>
            </a:r>
            <a:r>
              <a:rPr lang="cs-CZ" sz="2000" dirty="0">
                <a:latin typeface="Constantia" pitchFamily="18" charset="0"/>
              </a:rPr>
              <a:t>– viz § 42 odst. 2 ZSM </a:t>
            </a:r>
            <a:r>
              <a:rPr lang="cs-CZ" sz="2000" i="1" dirty="0">
                <a:latin typeface="Constantia" pitchFamily="18" charset="0"/>
              </a:rPr>
              <a:t>(= </a:t>
            </a:r>
            <a:r>
              <a:rPr lang="cs-CZ" sz="2000" i="1" u="sng" dirty="0">
                <a:solidFill>
                  <a:srgbClr val="FF0000"/>
                </a:solidFill>
                <a:latin typeface="Constantia" pitchFamily="18" charset="0"/>
              </a:rPr>
              <a:t>rozšíření nutné obhajoby již na fázi prověřování</a:t>
            </a:r>
            <a:r>
              <a:rPr lang="cs-CZ" sz="2000" i="1" dirty="0">
                <a:latin typeface="Constantia" pitchFamily="18" charset="0"/>
              </a:rPr>
              <a:t>)</a:t>
            </a:r>
            <a:endParaRPr lang="cs-CZ" sz="2000" dirty="0">
              <a:latin typeface="Constantia" pitchFamily="18" charset="0"/>
            </a:endParaRPr>
          </a:p>
          <a:p>
            <a:pPr marL="365125" indent="-255588" algn="just" eaLnBrk="1" hangingPunct="1">
              <a:buFont typeface="Wingdings 3" pitchFamily="18" charset="2"/>
              <a:buChar char=""/>
              <a:defRPr/>
            </a:pPr>
            <a:endParaRPr lang="cs-CZ" sz="2000" dirty="0">
              <a:latin typeface="Constantia" pitchFamily="18" charset="0"/>
            </a:endParaRPr>
          </a:p>
          <a:p>
            <a:pPr marL="365125" indent="-255588" algn="just" eaLnBrk="1" hangingPunct="1">
              <a:buFont typeface="Wingdings 3" pitchFamily="18" charset="2"/>
              <a:buChar char=""/>
              <a:defRPr/>
            </a:pPr>
            <a:r>
              <a:rPr lang="cs-CZ" sz="2000" b="1" dirty="0">
                <a:solidFill>
                  <a:srgbClr val="C00000"/>
                </a:solidFill>
                <a:latin typeface="Constantia" pitchFamily="18" charset="0"/>
              </a:rPr>
              <a:t>možnost vzdání se obhájce v PŘ</a:t>
            </a:r>
            <a:r>
              <a:rPr lang="cs-CZ" sz="2000" dirty="0">
                <a:latin typeface="Constantia" pitchFamily="18" charset="0"/>
              </a:rPr>
              <a:t>, je-li důvodem nutné obhajoby pouze výše trestní sazby </a:t>
            </a:r>
            <a:r>
              <a:rPr lang="cs-CZ" sz="2000" i="1" dirty="0">
                <a:latin typeface="Constantia" pitchFamily="18" charset="0"/>
              </a:rPr>
              <a:t>(nelze-li současně uložit výjimečný trest)</a:t>
            </a:r>
            <a:r>
              <a:rPr lang="cs-CZ" sz="2000" dirty="0">
                <a:latin typeface="Constantia" pitchFamily="18" charset="0"/>
              </a:rPr>
              <a:t> - vzdání se lze vzít jedenkrát zpět – viz § 36b odst. 1 TŘ</a:t>
            </a:r>
          </a:p>
          <a:p>
            <a:pPr marL="365125" indent="-255588" algn="just" eaLnBrk="1" hangingPunct="1">
              <a:lnSpc>
                <a:spcPct val="80000"/>
              </a:lnSpc>
              <a:buFont typeface="Wingdings 3" pitchFamily="18" charset="2"/>
              <a:buChar char=""/>
              <a:defRPr/>
            </a:pPr>
            <a:endParaRPr lang="cs-CZ" sz="1800" dirty="0">
              <a:latin typeface="Constantia" pitchFamily="18" charset="0"/>
            </a:endParaRPr>
          </a:p>
          <a:p>
            <a:pPr marL="365125" indent="-255588" eaLnBrk="1" hangingPunct="1">
              <a:lnSpc>
                <a:spcPct val="80000"/>
              </a:lnSpc>
              <a:defRPr/>
            </a:pPr>
            <a:endParaRPr lang="cs-CZ" sz="1800" dirty="0"/>
          </a:p>
        </p:txBody>
      </p:sp>
      <p:sp>
        <p:nvSpPr>
          <p:cNvPr id="4" name="Zástupný symbol pro číslo snímku 3"/>
          <p:cNvSpPr>
            <a:spLocks noGrp="1"/>
          </p:cNvSpPr>
          <p:nvPr>
            <p:ph type="sldNum" sz="quarter" idx="12"/>
          </p:nvPr>
        </p:nvSpPr>
        <p:spPr/>
        <p:txBody>
          <a:bodyPr/>
          <a:lstStyle/>
          <a:p>
            <a:pPr>
              <a:defRPr/>
            </a:pPr>
            <a:fld id="{502EBA0F-CD5A-4AD2-833F-8C5BBDAF41E9}" type="slidenum">
              <a:rPr lang="cs-CZ"/>
              <a:pPr>
                <a:defRPr/>
              </a:pPr>
              <a:t>14</a:t>
            </a:fld>
            <a:endParaRPr lang="cs-CZ"/>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Nadpis 1"/>
          <p:cNvSpPr>
            <a:spLocks noGrp="1"/>
          </p:cNvSpPr>
          <p:nvPr>
            <p:ph type="title"/>
          </p:nvPr>
        </p:nvSpPr>
        <p:spPr>
          <a:xfrm>
            <a:off x="457200" y="188640"/>
            <a:ext cx="8229600" cy="720079"/>
          </a:xfrm>
        </p:spPr>
        <p:txBody>
          <a:bodyPr>
            <a:normAutofit/>
          </a:bodyPr>
          <a:lstStyle/>
          <a:p>
            <a:pPr eaLnBrk="1" hangingPunct="1"/>
            <a:r>
              <a:rPr lang="cs-CZ" sz="3200" b="1" dirty="0">
                <a:latin typeface="Constantia" pitchFamily="18" charset="0"/>
              </a:rPr>
              <a:t>Postavení obhájce v trestním řízení</a:t>
            </a:r>
          </a:p>
        </p:txBody>
      </p:sp>
      <p:sp>
        <p:nvSpPr>
          <p:cNvPr id="3" name="Zástupný symbol pro obsah 2"/>
          <p:cNvSpPr>
            <a:spLocks noGrp="1"/>
          </p:cNvSpPr>
          <p:nvPr>
            <p:ph idx="1"/>
          </p:nvPr>
        </p:nvSpPr>
        <p:spPr>
          <a:xfrm>
            <a:off x="179512" y="764704"/>
            <a:ext cx="8784976" cy="5976664"/>
          </a:xfrm>
        </p:spPr>
        <p:txBody>
          <a:bodyPr>
            <a:normAutofit/>
          </a:bodyPr>
          <a:lstStyle/>
          <a:p>
            <a:pPr marL="365125" indent="-255588" algn="just" eaLnBrk="1" hangingPunct="1">
              <a:buFont typeface="Wingdings" pitchFamily="2" charset="2"/>
              <a:buChar char="Ø"/>
              <a:defRPr/>
            </a:pPr>
            <a:r>
              <a:rPr lang="cs-CZ" sz="2000" b="1" u="sng" dirty="0">
                <a:solidFill>
                  <a:srgbClr val="C00000"/>
                </a:solidFill>
                <a:highlight>
                  <a:srgbClr val="FFFF00"/>
                </a:highlight>
                <a:latin typeface="Constantia" pitchFamily="18" charset="0"/>
              </a:rPr>
              <a:t>zvolený obhájce</a:t>
            </a:r>
            <a:r>
              <a:rPr lang="cs-CZ" sz="2000" b="1" dirty="0">
                <a:solidFill>
                  <a:srgbClr val="C00000"/>
                </a:solidFill>
                <a:highlight>
                  <a:srgbClr val="FFFF00"/>
                </a:highlight>
                <a:latin typeface="Constantia" pitchFamily="18" charset="0"/>
              </a:rPr>
              <a:t> </a:t>
            </a:r>
            <a:r>
              <a:rPr lang="cs-CZ" sz="2000" dirty="0">
                <a:latin typeface="Constantia" pitchFamily="18" charset="0"/>
              </a:rPr>
              <a:t>– viz § 37 TŘ </a:t>
            </a:r>
            <a:r>
              <a:rPr lang="cs-CZ" sz="2000" i="1" dirty="0">
                <a:latin typeface="Constantia" pitchFamily="18" charset="0"/>
              </a:rPr>
              <a:t>(přímo obviněným, popř. jeho zákonným zástupcem či příbuzným v pokolení přímém, manželem, druhem, sourozencem, osvojencem, osvojitelem apod.)</a:t>
            </a:r>
          </a:p>
          <a:p>
            <a:pPr marL="365125" indent="-255588" algn="just" eaLnBrk="1" hangingPunct="1">
              <a:buFont typeface="Wingdings 3" pitchFamily="18" charset="2"/>
              <a:buChar char=""/>
              <a:defRPr/>
            </a:pPr>
            <a:r>
              <a:rPr lang="cs-CZ" sz="2000" dirty="0">
                <a:latin typeface="Constantia" pitchFamily="18" charset="0"/>
              </a:rPr>
              <a:t>důvody vedoucí k vyloučení advokáta jako zvoleného obhájce (§ 37a TŘ) nebo ustanoveného obhájce (§ 40a TŘ)</a:t>
            </a:r>
          </a:p>
          <a:p>
            <a:pPr marL="365125" indent="-255588" algn="just" eaLnBrk="1" hangingPunct="1">
              <a:buFont typeface="Wingdings 3" pitchFamily="18" charset="2"/>
              <a:buChar char=""/>
              <a:defRPr/>
            </a:pPr>
            <a:r>
              <a:rPr lang="cs-CZ" sz="2000" dirty="0">
                <a:latin typeface="Constantia" pitchFamily="18" charset="0"/>
              </a:rPr>
              <a:t>účast </a:t>
            </a:r>
            <a:r>
              <a:rPr lang="cs-CZ" sz="2000" b="1" dirty="0">
                <a:latin typeface="Constantia" pitchFamily="18" charset="0"/>
              </a:rPr>
              <a:t>více obhájců </a:t>
            </a:r>
            <a:r>
              <a:rPr lang="cs-CZ" sz="2000" i="1" dirty="0">
                <a:latin typeface="Constantia" pitchFamily="18" charset="0"/>
              </a:rPr>
              <a:t>(zvolených i ustanovených)</a:t>
            </a:r>
          </a:p>
          <a:p>
            <a:pPr marL="365125" indent="-255588" algn="just" eaLnBrk="1" hangingPunct="1">
              <a:buFont typeface="Wingdings 3" pitchFamily="18" charset="2"/>
              <a:buChar char=""/>
              <a:defRPr/>
            </a:pPr>
            <a:r>
              <a:rPr lang="cs-CZ" sz="2000" dirty="0">
                <a:latin typeface="Constantia" pitchFamily="18" charset="0"/>
              </a:rPr>
              <a:t>obviněný má právo ukončit zmocnění svého obhájce kdykoliv v průběhu řízení </a:t>
            </a:r>
            <a:r>
              <a:rPr lang="cs-CZ" sz="2000" i="1" dirty="0">
                <a:latin typeface="Constantia" pitchFamily="18" charset="0"/>
              </a:rPr>
              <a:t>– </a:t>
            </a:r>
            <a:r>
              <a:rPr lang="cs-CZ" sz="1900" i="1" dirty="0">
                <a:latin typeface="Constantia" pitchFamily="18" charset="0"/>
              </a:rPr>
              <a:t>neoznámí-li změnu svého obhájce OČTŘ včas tak, aby mohl být nový obhájce v zákonné lhůtě vyrozuměn o nařízeném úkonu TŘ, je dříve zvolený nebo ustanovený obhájce povinen vykonávat obhajobu (není-li z obhajování vyloučen) až do doby, než ji osobně převezme později zvolený obhájce – </a:t>
            </a:r>
            <a:r>
              <a:rPr lang="cs-CZ" sz="1900" i="1" u="sng" dirty="0">
                <a:latin typeface="Constantia" pitchFamily="18" charset="0"/>
              </a:rPr>
              <a:t>změna v osobě obhájce zásadně není důvodem pro neprovedení již nařízeného úkonu TŘ</a:t>
            </a:r>
            <a:r>
              <a:rPr lang="cs-CZ" sz="1900" i="1" dirty="0">
                <a:latin typeface="Constantia" pitchFamily="18" charset="0"/>
              </a:rPr>
              <a:t> (pokud byli o nařízeném úkonu řádně a včas vyrozuměni obviněný i jeho dosavadní obhájce a jsou-li mu přítomni, zatímco nově zvolený obhájce se k tomuto úkonu nedostavil, pak není nepřítomnost nově zvoleného obhájce překážkou provedení tohoto úkonu) – viz </a:t>
            </a:r>
            <a:r>
              <a:rPr lang="cs-CZ" sz="1900" b="1" i="1" dirty="0">
                <a:latin typeface="Constantia" pitchFamily="18" charset="0"/>
              </a:rPr>
              <a:t>R 32/2015</a:t>
            </a:r>
          </a:p>
          <a:p>
            <a:pPr marL="365125" indent="-255588" algn="just" eaLnBrk="1" hangingPunct="1">
              <a:lnSpc>
                <a:spcPct val="80000"/>
              </a:lnSpc>
              <a:buFont typeface="Wingdings 3" pitchFamily="18" charset="2"/>
              <a:buChar char=""/>
              <a:defRPr/>
            </a:pPr>
            <a:endParaRPr lang="cs-CZ" sz="1800" b="1" i="1" dirty="0">
              <a:latin typeface="Constantia" pitchFamily="18" charset="0"/>
            </a:endParaRPr>
          </a:p>
          <a:p>
            <a:pPr marL="365125" indent="-255588" eaLnBrk="1" hangingPunct="1">
              <a:lnSpc>
                <a:spcPct val="80000"/>
              </a:lnSpc>
              <a:defRPr/>
            </a:pPr>
            <a:endParaRPr lang="cs-CZ" sz="1800" dirty="0"/>
          </a:p>
        </p:txBody>
      </p:sp>
      <p:sp>
        <p:nvSpPr>
          <p:cNvPr id="4" name="Zástupný symbol pro číslo snímku 3"/>
          <p:cNvSpPr>
            <a:spLocks noGrp="1"/>
          </p:cNvSpPr>
          <p:nvPr>
            <p:ph type="sldNum" sz="quarter" idx="12"/>
          </p:nvPr>
        </p:nvSpPr>
        <p:spPr/>
        <p:txBody>
          <a:bodyPr/>
          <a:lstStyle/>
          <a:p>
            <a:pPr>
              <a:defRPr/>
            </a:pPr>
            <a:fld id="{502EBA0F-CD5A-4AD2-833F-8C5BBDAF41E9}" type="slidenum">
              <a:rPr lang="cs-CZ"/>
              <a:pPr>
                <a:defRPr/>
              </a:pPr>
              <a:t>15</a:t>
            </a:fld>
            <a:endParaRPr lang="cs-CZ"/>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Nadpis 1"/>
          <p:cNvSpPr>
            <a:spLocks noGrp="1"/>
          </p:cNvSpPr>
          <p:nvPr>
            <p:ph type="title"/>
          </p:nvPr>
        </p:nvSpPr>
        <p:spPr>
          <a:xfrm>
            <a:off x="457200" y="116633"/>
            <a:ext cx="8229600" cy="576064"/>
          </a:xfrm>
        </p:spPr>
        <p:txBody>
          <a:bodyPr>
            <a:normAutofit fontScale="90000"/>
          </a:bodyPr>
          <a:lstStyle/>
          <a:p>
            <a:pPr eaLnBrk="1" hangingPunct="1"/>
            <a:r>
              <a:rPr lang="cs-CZ" sz="3200" b="1" dirty="0">
                <a:latin typeface="Constantia" pitchFamily="18" charset="0"/>
              </a:rPr>
              <a:t>Postavení obhájce v trestním řízení</a:t>
            </a:r>
          </a:p>
        </p:txBody>
      </p:sp>
      <p:sp>
        <p:nvSpPr>
          <p:cNvPr id="3" name="Zástupný symbol pro obsah 2"/>
          <p:cNvSpPr>
            <a:spLocks noGrp="1"/>
          </p:cNvSpPr>
          <p:nvPr>
            <p:ph idx="1"/>
          </p:nvPr>
        </p:nvSpPr>
        <p:spPr>
          <a:xfrm>
            <a:off x="107504" y="548680"/>
            <a:ext cx="8856984" cy="6192688"/>
          </a:xfrm>
        </p:spPr>
        <p:txBody>
          <a:bodyPr>
            <a:normAutofit fontScale="70000" lnSpcReduction="20000"/>
          </a:bodyPr>
          <a:lstStyle/>
          <a:p>
            <a:pPr marL="365125" indent="-255588" algn="just" eaLnBrk="1" hangingPunct="1">
              <a:lnSpc>
                <a:spcPct val="120000"/>
              </a:lnSpc>
              <a:buFont typeface="Wingdings" pitchFamily="2" charset="2"/>
              <a:buChar char="Ø"/>
              <a:defRPr/>
            </a:pPr>
            <a:r>
              <a:rPr lang="cs-CZ" sz="2300" b="1" u="sng" dirty="0">
                <a:solidFill>
                  <a:srgbClr val="C00000"/>
                </a:solidFill>
                <a:highlight>
                  <a:srgbClr val="FFFF00"/>
                </a:highlight>
                <a:latin typeface="Constantia" pitchFamily="18" charset="0"/>
              </a:rPr>
              <a:t>ustanovený obhájce </a:t>
            </a:r>
            <a:r>
              <a:rPr lang="cs-CZ" sz="2300" b="1" dirty="0">
                <a:solidFill>
                  <a:srgbClr val="C00000"/>
                </a:solidFill>
                <a:highlight>
                  <a:srgbClr val="FFFF00"/>
                </a:highlight>
                <a:latin typeface="Constantia" pitchFamily="18" charset="0"/>
              </a:rPr>
              <a:t> </a:t>
            </a:r>
            <a:r>
              <a:rPr lang="cs-CZ" sz="2300" b="1" dirty="0">
                <a:latin typeface="Constantia" pitchFamily="18" charset="0"/>
              </a:rPr>
              <a:t>-</a:t>
            </a:r>
            <a:r>
              <a:rPr lang="cs-CZ" sz="2300" b="1" dirty="0">
                <a:solidFill>
                  <a:srgbClr val="C00000"/>
                </a:solidFill>
                <a:latin typeface="Constantia" pitchFamily="18" charset="0"/>
              </a:rPr>
              <a:t> </a:t>
            </a:r>
            <a:r>
              <a:rPr lang="cs-CZ" sz="2300" dirty="0">
                <a:latin typeface="Constantia" pitchFamily="18" charset="0"/>
              </a:rPr>
              <a:t>viz § 38 TŘ:</a:t>
            </a:r>
          </a:p>
          <a:p>
            <a:pPr marL="365125" indent="-255588" algn="just" eaLnBrk="1" hangingPunct="1">
              <a:lnSpc>
                <a:spcPct val="120000"/>
              </a:lnSpc>
              <a:buFont typeface="Wingdings" pitchFamily="2" charset="2"/>
              <a:buChar char="Ø"/>
              <a:defRPr/>
            </a:pPr>
            <a:endParaRPr lang="cs-CZ" sz="2300" dirty="0">
              <a:latin typeface="Constantia" pitchFamily="18" charset="0"/>
            </a:endParaRPr>
          </a:p>
          <a:p>
            <a:pPr marL="365125" indent="-255588" algn="just" eaLnBrk="1" hangingPunct="1">
              <a:lnSpc>
                <a:spcPct val="120000"/>
              </a:lnSpc>
              <a:buFont typeface="Wingdings 3" pitchFamily="18" charset="2"/>
              <a:buChar char=""/>
              <a:defRPr/>
            </a:pPr>
            <a:r>
              <a:rPr lang="cs-CZ" sz="2300" dirty="0">
                <a:latin typeface="Constantia" pitchFamily="18" charset="0"/>
              </a:rPr>
              <a:t>postup při opětovném zahájení trestního stíhání poté, co předchozí usnesení o zahájení trestního stíhání bylo státním zástupcem ke stížnosti bez náhrady zrušeno – nutno vydat nové opatření o ustanovení obhájce, je-li znovu dán důvod nutné obhajoby  poté, co bylo vydáno nové usnesení o zahájení TS !!!</a:t>
            </a:r>
          </a:p>
          <a:p>
            <a:pPr marL="365125" indent="-255588" algn="just" eaLnBrk="1" hangingPunct="1">
              <a:lnSpc>
                <a:spcPct val="120000"/>
              </a:lnSpc>
              <a:buFont typeface="Wingdings 3" pitchFamily="18" charset="2"/>
              <a:buChar char=""/>
              <a:defRPr/>
            </a:pPr>
            <a:endParaRPr lang="cs-CZ" sz="2300" dirty="0">
              <a:latin typeface="Constantia" pitchFamily="18" charset="0"/>
            </a:endParaRPr>
          </a:p>
          <a:p>
            <a:pPr marL="365125" indent="-255588" algn="just" eaLnBrk="1" hangingPunct="1">
              <a:lnSpc>
                <a:spcPct val="120000"/>
              </a:lnSpc>
              <a:buFont typeface="Wingdings 3" pitchFamily="18" charset="2"/>
              <a:buChar char=""/>
              <a:defRPr/>
            </a:pPr>
            <a:r>
              <a:rPr lang="cs-CZ" sz="2300" dirty="0">
                <a:latin typeface="Constantia" pitchFamily="18" charset="0"/>
              </a:rPr>
              <a:t>soudem vedený abecedně uspořádaný pořadník advokátů – viz § 39 TŘ</a:t>
            </a:r>
          </a:p>
          <a:p>
            <a:pPr marL="365125" indent="-255588" algn="just" eaLnBrk="1" hangingPunct="1">
              <a:lnSpc>
                <a:spcPct val="120000"/>
              </a:lnSpc>
              <a:buFont typeface="Wingdings 3" pitchFamily="18" charset="2"/>
              <a:buChar char=""/>
              <a:defRPr/>
            </a:pPr>
            <a:endParaRPr lang="cs-CZ" sz="2300" dirty="0">
              <a:latin typeface="Constantia" pitchFamily="18" charset="0"/>
            </a:endParaRPr>
          </a:p>
          <a:p>
            <a:pPr marL="365125" indent="-255588" algn="just">
              <a:lnSpc>
                <a:spcPct val="120000"/>
              </a:lnSpc>
              <a:buFont typeface="Wingdings 3" pitchFamily="18" charset="2"/>
              <a:buChar char=""/>
              <a:defRPr/>
            </a:pPr>
            <a:r>
              <a:rPr lang="cs-CZ" sz="2300" dirty="0">
                <a:solidFill>
                  <a:srgbClr val="FF0000"/>
                </a:solidFill>
                <a:latin typeface="Constantia" pitchFamily="18" charset="0"/>
              </a:rPr>
              <a:t>od 01.01.2021 </a:t>
            </a:r>
            <a:r>
              <a:rPr lang="cs-CZ" sz="2300" u="sng" dirty="0">
                <a:solidFill>
                  <a:srgbClr val="FF0000"/>
                </a:solidFill>
                <a:highlight>
                  <a:srgbClr val="FFFF00"/>
                </a:highlight>
                <a:latin typeface="Constantia" pitchFamily="18" charset="0"/>
              </a:rPr>
              <a:t>zohlednění jazykových schopností advokáta</a:t>
            </a:r>
            <a:r>
              <a:rPr lang="cs-CZ" sz="2300" dirty="0">
                <a:solidFill>
                  <a:srgbClr val="FF0000"/>
                </a:solidFill>
                <a:highlight>
                  <a:srgbClr val="FFFF00"/>
                </a:highlight>
                <a:latin typeface="Constantia" pitchFamily="18" charset="0"/>
              </a:rPr>
              <a:t> </a:t>
            </a:r>
            <a:r>
              <a:rPr lang="cs-CZ" sz="2300" i="1" dirty="0">
                <a:latin typeface="Constantia" pitchFamily="18" charset="0"/>
              </a:rPr>
              <a:t>(tj. uvedení cizího jazyka, ve kterém advokát poskytuje právní služby, v rámci soudem vedeného seznamu) - viz § 39 odst. 2 TŘ</a:t>
            </a:r>
          </a:p>
          <a:p>
            <a:pPr marL="109537" indent="0" algn="just">
              <a:lnSpc>
                <a:spcPct val="120000"/>
              </a:lnSpc>
              <a:buNone/>
              <a:defRPr/>
            </a:pPr>
            <a:r>
              <a:rPr lang="cs-CZ" sz="2300" i="1" dirty="0">
                <a:latin typeface="Constantia" pitchFamily="18" charset="0"/>
              </a:rPr>
              <a:t>= nepovinný údaj, uvádí se jen na žádost advokáta</a:t>
            </a:r>
          </a:p>
          <a:p>
            <a:pPr marL="365125" indent="-255588" algn="just">
              <a:lnSpc>
                <a:spcPct val="120000"/>
              </a:lnSpc>
              <a:buFont typeface="Wingdings 3" pitchFamily="18" charset="2"/>
              <a:buChar char=""/>
              <a:defRPr/>
            </a:pPr>
            <a:endParaRPr lang="cs-CZ" sz="2300" i="1" dirty="0">
              <a:solidFill>
                <a:srgbClr val="FF0000"/>
              </a:solidFill>
              <a:latin typeface="Constantia" pitchFamily="18" charset="0"/>
            </a:endParaRPr>
          </a:p>
          <a:p>
            <a:pPr marL="365125" indent="-255588" algn="just">
              <a:lnSpc>
                <a:spcPct val="120000"/>
              </a:lnSpc>
              <a:buFont typeface="Wingdings 3" pitchFamily="18" charset="2"/>
              <a:buChar char=""/>
              <a:defRPr/>
            </a:pPr>
            <a:r>
              <a:rPr lang="cs-CZ" sz="2300" dirty="0">
                <a:solidFill>
                  <a:srgbClr val="FF0000"/>
                </a:solidFill>
                <a:latin typeface="Constantia" pitchFamily="18" charset="0"/>
              </a:rPr>
              <a:t>od 01.07.2024 </a:t>
            </a:r>
            <a:r>
              <a:rPr lang="cs-CZ" sz="2300" u="sng" dirty="0">
                <a:solidFill>
                  <a:srgbClr val="FF0000"/>
                </a:solidFill>
                <a:highlight>
                  <a:srgbClr val="FFFF00"/>
                </a:highlight>
                <a:latin typeface="Constantia" pitchFamily="18" charset="0"/>
              </a:rPr>
              <a:t>zohlednění specializace advokáta na řízení ve věcech dětí mladších patnácti let</a:t>
            </a:r>
            <a:r>
              <a:rPr lang="cs-CZ" sz="2300" dirty="0">
                <a:solidFill>
                  <a:srgbClr val="FF0000"/>
                </a:solidFill>
                <a:highlight>
                  <a:srgbClr val="FFFF00"/>
                </a:highlight>
                <a:latin typeface="Constantia" pitchFamily="18" charset="0"/>
              </a:rPr>
              <a:t> </a:t>
            </a:r>
            <a:r>
              <a:rPr lang="cs-CZ" sz="2300" dirty="0">
                <a:latin typeface="Constantia" pitchFamily="18" charset="0"/>
              </a:rPr>
              <a:t>(</a:t>
            </a:r>
            <a:r>
              <a:rPr lang="cs-CZ" sz="2300" i="1" dirty="0">
                <a:latin typeface="Constantia" pitchFamily="18" charset="0"/>
              </a:rPr>
              <a:t>viz § 89e odst. 1 ZSM) </a:t>
            </a:r>
          </a:p>
          <a:p>
            <a:pPr marL="109537" indent="0" algn="just">
              <a:lnSpc>
                <a:spcPct val="120000"/>
              </a:lnSpc>
              <a:buNone/>
              <a:defRPr/>
            </a:pPr>
            <a:r>
              <a:rPr lang="cs-CZ" sz="2300" i="1" dirty="0">
                <a:latin typeface="Constantia" pitchFamily="18" charset="0"/>
              </a:rPr>
              <a:t>= nepovinný údaj, uvádí se jen na žádost advokáta </a:t>
            </a:r>
          </a:p>
          <a:p>
            <a:pPr marL="109537" indent="0" algn="just">
              <a:lnSpc>
                <a:spcPct val="120000"/>
              </a:lnSpc>
              <a:buNone/>
              <a:defRPr/>
            </a:pPr>
            <a:r>
              <a:rPr lang="cs-CZ" sz="2300" b="1" i="1" dirty="0">
                <a:latin typeface="Constantia" pitchFamily="18" charset="0"/>
              </a:rPr>
              <a:t>XXX</a:t>
            </a:r>
            <a:r>
              <a:rPr lang="cs-CZ" sz="2300" i="1" dirty="0">
                <a:latin typeface="Constantia" pitchFamily="18" charset="0"/>
              </a:rPr>
              <a:t> nedopadá na řízení proti mladistvému !!!</a:t>
            </a:r>
          </a:p>
          <a:p>
            <a:pPr marL="365125" indent="-255588" algn="just">
              <a:lnSpc>
                <a:spcPct val="120000"/>
              </a:lnSpc>
              <a:buFont typeface="Wingdings 3" pitchFamily="18" charset="2"/>
              <a:buChar char=""/>
              <a:defRPr/>
            </a:pPr>
            <a:endParaRPr lang="cs-CZ" sz="2300" dirty="0">
              <a:latin typeface="Constantia" pitchFamily="18" charset="0"/>
            </a:endParaRPr>
          </a:p>
          <a:p>
            <a:pPr marL="365125" indent="-255588" algn="just" eaLnBrk="1" hangingPunct="1">
              <a:lnSpc>
                <a:spcPct val="120000"/>
              </a:lnSpc>
              <a:buFont typeface="Wingdings 3" pitchFamily="18" charset="2"/>
              <a:buChar char=""/>
              <a:defRPr/>
            </a:pPr>
            <a:r>
              <a:rPr lang="cs-CZ" sz="2300" dirty="0">
                <a:latin typeface="Constantia" pitchFamily="18" charset="0"/>
              </a:rPr>
              <a:t>možnosti změny ustanoveného obhájce</a:t>
            </a:r>
          </a:p>
          <a:p>
            <a:pPr marL="365125" indent="-255588" algn="just" eaLnBrk="1" hangingPunct="1">
              <a:lnSpc>
                <a:spcPct val="120000"/>
              </a:lnSpc>
              <a:buFont typeface="Wingdings 3" pitchFamily="18" charset="2"/>
              <a:buChar char=""/>
              <a:defRPr/>
            </a:pPr>
            <a:endParaRPr lang="cs-CZ" sz="2300" dirty="0">
              <a:latin typeface="Constantia" pitchFamily="18" charset="0"/>
            </a:endParaRPr>
          </a:p>
          <a:p>
            <a:pPr marL="365125" indent="-255588" algn="just" eaLnBrk="1" hangingPunct="1">
              <a:lnSpc>
                <a:spcPct val="120000"/>
              </a:lnSpc>
              <a:buFont typeface="Wingdings 3" pitchFamily="18" charset="2"/>
              <a:buChar char=""/>
              <a:defRPr/>
            </a:pPr>
            <a:r>
              <a:rPr lang="cs-CZ" sz="2300" dirty="0">
                <a:latin typeface="Constantia" pitchFamily="18" charset="0"/>
              </a:rPr>
              <a:t>souběžné působení ustanoveného a zvoleného obhájce – </a:t>
            </a:r>
            <a:r>
              <a:rPr lang="cs-CZ" sz="2300" b="1" dirty="0">
                <a:latin typeface="Constantia" panose="02030602050306030303" pitchFamily="18" charset="0"/>
              </a:rPr>
              <a:t>NELZE !!!</a:t>
            </a:r>
          </a:p>
          <a:p>
            <a:pPr marL="365125" indent="-255588" eaLnBrk="1" hangingPunct="1">
              <a:lnSpc>
                <a:spcPct val="80000"/>
              </a:lnSpc>
              <a:defRPr/>
            </a:pPr>
            <a:endParaRPr lang="cs-CZ" sz="1800" dirty="0"/>
          </a:p>
        </p:txBody>
      </p:sp>
      <p:sp>
        <p:nvSpPr>
          <p:cNvPr id="4" name="Zástupný symbol pro číslo snímku 3"/>
          <p:cNvSpPr>
            <a:spLocks noGrp="1"/>
          </p:cNvSpPr>
          <p:nvPr>
            <p:ph type="sldNum" sz="quarter" idx="12"/>
          </p:nvPr>
        </p:nvSpPr>
        <p:spPr/>
        <p:txBody>
          <a:bodyPr/>
          <a:lstStyle/>
          <a:p>
            <a:pPr>
              <a:defRPr/>
            </a:pPr>
            <a:fld id="{502EBA0F-CD5A-4AD2-833F-8C5BBDAF41E9}" type="slidenum">
              <a:rPr lang="cs-CZ"/>
              <a:pPr>
                <a:defRPr/>
              </a:pPr>
              <a:t>16</a:t>
            </a:fld>
            <a:endParaRPr lang="cs-CZ"/>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Nadpis 1"/>
          <p:cNvSpPr>
            <a:spLocks noGrp="1"/>
          </p:cNvSpPr>
          <p:nvPr>
            <p:ph type="title"/>
          </p:nvPr>
        </p:nvSpPr>
        <p:spPr>
          <a:xfrm>
            <a:off x="457200" y="188640"/>
            <a:ext cx="8229600" cy="936103"/>
          </a:xfrm>
        </p:spPr>
        <p:txBody>
          <a:bodyPr>
            <a:normAutofit/>
          </a:bodyPr>
          <a:lstStyle/>
          <a:p>
            <a:pPr eaLnBrk="1" hangingPunct="1"/>
            <a:r>
              <a:rPr lang="cs-CZ" sz="3200" b="1" dirty="0">
                <a:latin typeface="Constantia" pitchFamily="18" charset="0"/>
              </a:rPr>
              <a:t>Postavení obhájce v trestním řízení</a:t>
            </a:r>
          </a:p>
        </p:txBody>
      </p:sp>
      <p:sp>
        <p:nvSpPr>
          <p:cNvPr id="3" name="Zástupný symbol pro obsah 2"/>
          <p:cNvSpPr>
            <a:spLocks noGrp="1"/>
          </p:cNvSpPr>
          <p:nvPr>
            <p:ph idx="1"/>
          </p:nvPr>
        </p:nvSpPr>
        <p:spPr>
          <a:xfrm>
            <a:off x="179512" y="908720"/>
            <a:ext cx="8784976" cy="5832648"/>
          </a:xfrm>
        </p:spPr>
        <p:txBody>
          <a:bodyPr>
            <a:normAutofit fontScale="85000" lnSpcReduction="10000"/>
          </a:bodyPr>
          <a:lstStyle/>
          <a:p>
            <a:pPr marL="365125" indent="-255588" algn="just" eaLnBrk="1" hangingPunct="1">
              <a:lnSpc>
                <a:spcPct val="120000"/>
              </a:lnSpc>
              <a:buFont typeface="Wingdings 3" pitchFamily="18" charset="2"/>
              <a:buChar char=""/>
              <a:defRPr/>
            </a:pPr>
            <a:r>
              <a:rPr lang="cs-CZ" sz="2000" dirty="0">
                <a:latin typeface="Constantia" panose="02030602050306030303" pitchFamily="18" charset="0"/>
                <a:ea typeface="Cambria" panose="02040503050406030204" pitchFamily="18" charset="0"/>
              </a:rPr>
              <a:t>ustanovení obhájce pouze z důvodu nutné obhajoby – </a:t>
            </a:r>
            <a:r>
              <a:rPr lang="cs-CZ" sz="2000" dirty="0">
                <a:solidFill>
                  <a:srgbClr val="FF0000"/>
                </a:solidFill>
                <a:latin typeface="Constantia" panose="02030602050306030303" pitchFamily="18" charset="0"/>
                <a:ea typeface="Cambria" panose="02040503050406030204" pitchFamily="18" charset="0"/>
              </a:rPr>
              <a:t>zánik důvodu nutné obhajoby nevede k automatickému zániku povinnosti obhajovat obviněného</a:t>
            </a:r>
            <a:r>
              <a:rPr lang="cs-CZ" sz="2000" dirty="0">
                <a:solidFill>
                  <a:schemeClr val="accent2">
                    <a:lumMod val="75000"/>
                  </a:schemeClr>
                </a:solidFill>
                <a:latin typeface="Constantia" panose="02030602050306030303" pitchFamily="18" charset="0"/>
                <a:ea typeface="Cambria" panose="02040503050406030204" pitchFamily="18" charset="0"/>
              </a:rPr>
              <a:t> </a:t>
            </a:r>
            <a:r>
              <a:rPr lang="cs-CZ" sz="2000" i="1" dirty="0">
                <a:latin typeface="Constantia" panose="02030602050306030303" pitchFamily="18" charset="0"/>
                <a:ea typeface="Cambria" panose="02040503050406030204" pitchFamily="18" charset="0"/>
              </a:rPr>
              <a:t>(nutné opatření soudu o zrušení ustanovení obhájce)</a:t>
            </a:r>
          </a:p>
          <a:p>
            <a:pPr marL="365125" indent="-255588" algn="just" eaLnBrk="1" hangingPunct="1">
              <a:lnSpc>
                <a:spcPct val="120000"/>
              </a:lnSpc>
              <a:buFont typeface="Wingdings 3" pitchFamily="18" charset="2"/>
              <a:buChar char=""/>
              <a:defRPr/>
            </a:pPr>
            <a:r>
              <a:rPr lang="cs-CZ" sz="2000" dirty="0">
                <a:latin typeface="Constantia" panose="02030602050306030303" pitchFamily="18" charset="0"/>
                <a:ea typeface="Cambria" panose="02040503050406030204" pitchFamily="18" charset="0"/>
              </a:rPr>
              <a:t>vliv na počátek běhu zákonné lhůty pro uplatnění nároku obhájce na přiznání mimosmluvní odměny a náhrady hotových výdajů (§ 151 odst. 2 TŘ)  </a:t>
            </a:r>
          </a:p>
          <a:p>
            <a:pPr marL="365125" indent="-255588" algn="just" eaLnBrk="1" hangingPunct="1">
              <a:lnSpc>
                <a:spcPct val="120000"/>
              </a:lnSpc>
              <a:buFont typeface="Wingdings 3" pitchFamily="18" charset="2"/>
              <a:buChar char=""/>
              <a:defRPr/>
            </a:pPr>
            <a:r>
              <a:rPr lang="cs-CZ" sz="2000" dirty="0">
                <a:latin typeface="Constantia" panose="02030602050306030303" pitchFamily="18" charset="0"/>
                <a:ea typeface="Cambria" panose="02040503050406030204" pitchFamily="18" charset="0"/>
              </a:rPr>
              <a:t>podle některých právních názorů dochází k zániku ustanovení obhájce soudem doručením plné moci nově zvoleného obhájce příslušnému OČTŘ ???</a:t>
            </a:r>
          </a:p>
          <a:p>
            <a:pPr marL="365125" indent="-255588" algn="just" eaLnBrk="1" hangingPunct="1">
              <a:lnSpc>
                <a:spcPct val="120000"/>
              </a:lnSpc>
              <a:buFont typeface="Wingdings 3" pitchFamily="18" charset="2"/>
              <a:buChar char=""/>
              <a:defRPr/>
            </a:pPr>
            <a:endParaRPr lang="cs-CZ" sz="2000" b="1" dirty="0">
              <a:latin typeface="Constantia" panose="02030602050306030303" pitchFamily="18" charset="0"/>
            </a:endParaRPr>
          </a:p>
          <a:p>
            <a:pPr marL="365125" indent="-255588" algn="just" eaLnBrk="1" hangingPunct="1">
              <a:lnSpc>
                <a:spcPct val="120000"/>
              </a:lnSpc>
              <a:buFont typeface="Wingdings 3" pitchFamily="18" charset="2"/>
              <a:buChar char=""/>
              <a:defRPr/>
            </a:pPr>
            <a:r>
              <a:rPr lang="cs-CZ" sz="2000" b="1" dirty="0">
                <a:latin typeface="Constantia" panose="02030602050306030303" pitchFamily="18" charset="0"/>
              </a:rPr>
              <a:t>nárok na bezplatnou obhajobu a obhajobu za sníženou odměnu</a:t>
            </a:r>
            <a:r>
              <a:rPr lang="cs-CZ" sz="2000" dirty="0">
                <a:latin typeface="Constantia" pitchFamily="18" charset="0"/>
              </a:rPr>
              <a:t> (viz § 33 odst. 2, 3, 4 TŘ)</a:t>
            </a:r>
          </a:p>
          <a:p>
            <a:pPr marL="365125" indent="-255588" algn="just" eaLnBrk="1" hangingPunct="1">
              <a:lnSpc>
                <a:spcPct val="120000"/>
              </a:lnSpc>
              <a:buFont typeface="Wingdings 3" pitchFamily="18" charset="2"/>
              <a:buChar char=""/>
              <a:defRPr/>
            </a:pPr>
            <a:r>
              <a:rPr lang="cs-CZ" sz="2000" b="1" dirty="0">
                <a:latin typeface="Constantia" pitchFamily="18" charset="0"/>
              </a:rPr>
              <a:t>náhrada nákladů trestního řízení</a:t>
            </a:r>
            <a:r>
              <a:rPr lang="cs-CZ" sz="2000" dirty="0">
                <a:latin typeface="Constantia" pitchFamily="18" charset="0"/>
              </a:rPr>
              <a:t>, včetně odměny, hotových výdajů a náhrady za promeškaný čas obhájce (viz § 151 a </a:t>
            </a:r>
            <a:r>
              <a:rPr lang="cs-CZ" sz="2000" dirty="0" err="1">
                <a:latin typeface="Constantia" panose="02030602050306030303" pitchFamily="18" charset="0"/>
              </a:rPr>
              <a:t>násled</a:t>
            </a:r>
            <a:r>
              <a:rPr lang="cs-CZ" sz="2000" dirty="0">
                <a:latin typeface="Constantia" panose="02030602050306030303" pitchFamily="18" charset="0"/>
              </a:rPr>
              <a:t>. TŘ) + běh prekluzivní lhůty pro uplatnění tzv. </a:t>
            </a:r>
            <a:r>
              <a:rPr lang="cs-CZ" sz="2000" dirty="0" err="1">
                <a:latin typeface="Constantia" panose="02030602050306030303" pitchFamily="18" charset="0"/>
              </a:rPr>
              <a:t>obhajného</a:t>
            </a:r>
            <a:endParaRPr lang="cs-CZ" sz="2000" dirty="0">
              <a:latin typeface="Constantia" panose="02030602050306030303" pitchFamily="18" charset="0"/>
            </a:endParaRPr>
          </a:p>
          <a:p>
            <a:pPr marL="365125" indent="-255588" algn="just" eaLnBrk="1" hangingPunct="1">
              <a:lnSpc>
                <a:spcPct val="120000"/>
              </a:lnSpc>
              <a:buFont typeface="Wingdings 3" pitchFamily="18" charset="2"/>
              <a:buChar char=""/>
              <a:defRPr/>
            </a:pPr>
            <a:r>
              <a:rPr lang="cs-CZ" sz="2000" dirty="0">
                <a:latin typeface="Constantia" panose="02030602050306030303" pitchFamily="18" charset="0"/>
                <a:ea typeface="Cambria" panose="02040503050406030204" pitchFamily="18" charset="0"/>
              </a:rPr>
              <a:t>obviněnému přiznaný nárok na bezplatnou obhajobu, popř. obhajobu za sníženou odměnu, nelze aplikovat na povinnost nést </a:t>
            </a:r>
            <a:r>
              <a:rPr lang="cs-CZ" sz="2000" u="sng" dirty="0">
                <a:latin typeface="Constantia" panose="02030602050306030303" pitchFamily="18" charset="0"/>
                <a:ea typeface="Cambria" panose="02040503050406030204" pitchFamily="18" charset="0"/>
              </a:rPr>
              <a:t>náklady vynaložené na odměnu a hotové výdaje obhájce ze strany (jiné) osoby, která obviněnému tohoto obhájce sama zvolila</a:t>
            </a:r>
            <a:r>
              <a:rPr lang="cs-CZ" sz="2000" dirty="0">
                <a:latin typeface="Constantia" panose="02030602050306030303" pitchFamily="18" charset="0"/>
                <a:ea typeface="Cambria" panose="02040503050406030204" pitchFamily="18" charset="0"/>
              </a:rPr>
              <a:t> (§ 37 odst. 1 TŘ) –</a:t>
            </a:r>
            <a:r>
              <a:rPr lang="cs-CZ" sz="2000" i="1" dirty="0">
                <a:latin typeface="Constantia" panose="02030602050306030303" pitchFamily="18" charset="0"/>
                <a:ea typeface="Cambria" panose="02040503050406030204" pitchFamily="18" charset="0"/>
              </a:rPr>
              <a:t> k tomu srov. např. usnesení Vrchního soudu v Olomouci ze dne 18.11.2019, </a:t>
            </a:r>
            <a:r>
              <a:rPr lang="cs-CZ" sz="2000" i="1" dirty="0" err="1">
                <a:latin typeface="Constantia" panose="02030602050306030303" pitchFamily="18" charset="0"/>
                <a:ea typeface="Cambria" panose="02040503050406030204" pitchFamily="18" charset="0"/>
              </a:rPr>
              <a:t>sp</a:t>
            </a:r>
            <a:r>
              <a:rPr lang="cs-CZ" sz="2000" i="1" dirty="0">
                <a:latin typeface="Constantia" panose="02030602050306030303" pitchFamily="18" charset="0"/>
                <a:ea typeface="Cambria" panose="02040503050406030204" pitchFamily="18" charset="0"/>
              </a:rPr>
              <a:t>. zn. 3 To 186/2019, ve spojení s usnesením Ústavního soudu ze dne 25.02.2020, </a:t>
            </a:r>
            <a:r>
              <a:rPr lang="cs-CZ" sz="2000" i="1" dirty="0" err="1">
                <a:latin typeface="Constantia" panose="02030602050306030303" pitchFamily="18" charset="0"/>
                <a:ea typeface="Cambria" panose="02040503050406030204" pitchFamily="18" charset="0"/>
              </a:rPr>
              <a:t>sp</a:t>
            </a:r>
            <a:r>
              <a:rPr lang="cs-CZ" sz="2000" i="1" dirty="0">
                <a:latin typeface="Constantia" panose="02030602050306030303" pitchFamily="18" charset="0"/>
                <a:ea typeface="Cambria" panose="02040503050406030204" pitchFamily="18" charset="0"/>
              </a:rPr>
              <a:t>. zn. II. ÚS 4167/19</a:t>
            </a:r>
            <a:r>
              <a:rPr lang="cs-CZ" sz="2000" dirty="0">
                <a:latin typeface="Constantia" panose="02030602050306030303" pitchFamily="18" charset="0"/>
              </a:rPr>
              <a:t> </a:t>
            </a:r>
          </a:p>
          <a:p>
            <a:pPr marL="365125" indent="-255588" eaLnBrk="1" hangingPunct="1">
              <a:lnSpc>
                <a:spcPct val="80000"/>
              </a:lnSpc>
              <a:defRPr/>
            </a:pPr>
            <a:endParaRPr lang="cs-CZ" sz="1800" dirty="0"/>
          </a:p>
        </p:txBody>
      </p:sp>
      <p:sp>
        <p:nvSpPr>
          <p:cNvPr id="4" name="Zástupný symbol pro číslo snímku 3"/>
          <p:cNvSpPr>
            <a:spLocks noGrp="1"/>
          </p:cNvSpPr>
          <p:nvPr>
            <p:ph type="sldNum" sz="quarter" idx="12"/>
          </p:nvPr>
        </p:nvSpPr>
        <p:spPr/>
        <p:txBody>
          <a:bodyPr/>
          <a:lstStyle/>
          <a:p>
            <a:pPr>
              <a:defRPr/>
            </a:pPr>
            <a:fld id="{502EBA0F-CD5A-4AD2-833F-8C5BBDAF41E9}" type="slidenum">
              <a:rPr lang="cs-CZ"/>
              <a:pPr>
                <a:defRPr/>
              </a:pPr>
              <a:t>17</a:t>
            </a:fld>
            <a:endParaRPr lang="cs-CZ"/>
          </a:p>
        </p:txBody>
      </p:sp>
    </p:spTree>
    <p:extLst>
      <p:ext uri="{BB962C8B-B14F-4D97-AF65-F5344CB8AC3E}">
        <p14:creationId xmlns:p14="http://schemas.microsoft.com/office/powerpoint/2010/main" val="1926329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Nadpis 1"/>
          <p:cNvSpPr>
            <a:spLocks noGrp="1"/>
          </p:cNvSpPr>
          <p:nvPr>
            <p:ph type="title"/>
          </p:nvPr>
        </p:nvSpPr>
        <p:spPr>
          <a:xfrm>
            <a:off x="457200" y="188913"/>
            <a:ext cx="8229600" cy="792162"/>
          </a:xfrm>
        </p:spPr>
        <p:txBody>
          <a:bodyPr/>
          <a:lstStyle/>
          <a:p>
            <a:pPr eaLnBrk="1" hangingPunct="1"/>
            <a:r>
              <a:rPr lang="cs-CZ" sz="3200" b="1" dirty="0">
                <a:latin typeface="Constantia" pitchFamily="18" charset="0"/>
              </a:rPr>
              <a:t>Přípravné řízení</a:t>
            </a:r>
          </a:p>
        </p:txBody>
      </p:sp>
      <p:sp>
        <p:nvSpPr>
          <p:cNvPr id="3" name="Zástupný symbol pro obsah 2"/>
          <p:cNvSpPr>
            <a:spLocks noGrp="1"/>
          </p:cNvSpPr>
          <p:nvPr>
            <p:ph idx="1"/>
          </p:nvPr>
        </p:nvSpPr>
        <p:spPr>
          <a:xfrm>
            <a:off x="457200" y="1268760"/>
            <a:ext cx="8229600" cy="5328890"/>
          </a:xfrm>
        </p:spPr>
        <p:txBody>
          <a:bodyPr rtlCol="0">
            <a:normAutofit fontScale="47500" lnSpcReduction="20000"/>
          </a:bodyPr>
          <a:lstStyle/>
          <a:p>
            <a:pPr eaLnBrk="1" fontAlgn="auto" hangingPunct="1">
              <a:lnSpc>
                <a:spcPct val="120000"/>
              </a:lnSpc>
              <a:spcAft>
                <a:spcPts val="0"/>
              </a:spcAft>
              <a:buFont typeface="Arial" pitchFamily="34" charset="0"/>
              <a:buChar char="•"/>
              <a:defRPr/>
            </a:pPr>
            <a:r>
              <a:rPr lang="cs-CZ" sz="4200" b="1" u="sng" dirty="0">
                <a:solidFill>
                  <a:srgbClr val="C00000"/>
                </a:solidFill>
                <a:latin typeface="Constantia" pitchFamily="18" charset="0"/>
              </a:rPr>
              <a:t>uplatnění základních zásad trestního řízení </a:t>
            </a:r>
            <a:r>
              <a:rPr lang="cs-CZ" sz="4200" dirty="0">
                <a:latin typeface="Constantia" pitchFamily="18" charset="0"/>
              </a:rPr>
              <a:t>- viz </a:t>
            </a:r>
            <a:r>
              <a:rPr lang="cs-CZ" sz="4200" b="1" dirty="0">
                <a:latin typeface="Constantia" pitchFamily="18" charset="0"/>
              </a:rPr>
              <a:t>§ 2 odst. 1 až 15 TŘ:</a:t>
            </a:r>
          </a:p>
          <a:p>
            <a:pPr eaLnBrk="1" fontAlgn="auto" hangingPunct="1">
              <a:lnSpc>
                <a:spcPct val="120000"/>
              </a:lnSpc>
              <a:spcAft>
                <a:spcPts val="0"/>
              </a:spcAft>
              <a:buFont typeface="Arial" pitchFamily="34" charset="0"/>
              <a:buChar char="•"/>
              <a:defRPr/>
            </a:pPr>
            <a:endParaRPr lang="cs-CZ" sz="4200" dirty="0">
              <a:latin typeface="Constantia" pitchFamily="18" charset="0"/>
            </a:endParaRPr>
          </a:p>
          <a:p>
            <a:pPr marL="365760" indent="-256032" algn="just" eaLnBrk="1" fontAlgn="auto" hangingPunct="1">
              <a:lnSpc>
                <a:spcPct val="120000"/>
              </a:lnSpc>
              <a:spcAft>
                <a:spcPts val="0"/>
              </a:spcAft>
              <a:buFont typeface="Wingdings" pitchFamily="2" charset="2"/>
              <a:buChar char="Ø"/>
              <a:defRPr/>
            </a:pPr>
            <a:r>
              <a:rPr lang="cs-CZ" sz="4200" b="1" dirty="0">
                <a:latin typeface="Constantia" pitchFamily="18" charset="0"/>
              </a:rPr>
              <a:t>zásada zákonnosti </a:t>
            </a:r>
            <a:r>
              <a:rPr lang="cs-CZ" sz="4200" i="1" dirty="0">
                <a:latin typeface="Constantia" pitchFamily="18" charset="0"/>
              </a:rPr>
              <a:t>(nikdo nesmí být stíhán jinak než ze zákonných důvodů a způsobem, který stanoví TŘ)</a:t>
            </a:r>
          </a:p>
          <a:p>
            <a:pPr marL="365760" indent="-256032" algn="just" eaLnBrk="1" fontAlgn="auto" hangingPunct="1">
              <a:lnSpc>
                <a:spcPct val="120000"/>
              </a:lnSpc>
              <a:spcAft>
                <a:spcPts val="0"/>
              </a:spcAft>
              <a:buFont typeface="Wingdings" pitchFamily="2" charset="2"/>
              <a:buChar char="Ø"/>
              <a:defRPr/>
            </a:pPr>
            <a:endParaRPr lang="cs-CZ" sz="4200" dirty="0">
              <a:latin typeface="Constantia" pitchFamily="18" charset="0"/>
            </a:endParaRPr>
          </a:p>
          <a:p>
            <a:pPr marL="365760" indent="-256032" algn="just" eaLnBrk="1" fontAlgn="auto" hangingPunct="1">
              <a:lnSpc>
                <a:spcPct val="120000"/>
              </a:lnSpc>
              <a:spcAft>
                <a:spcPts val="0"/>
              </a:spcAft>
              <a:buFont typeface="Wingdings" pitchFamily="2" charset="2"/>
              <a:buChar char="Ø"/>
              <a:defRPr/>
            </a:pPr>
            <a:r>
              <a:rPr lang="cs-CZ" sz="4200" b="1" dirty="0">
                <a:latin typeface="Constantia" pitchFamily="18" charset="0"/>
              </a:rPr>
              <a:t>zásada oficiality </a:t>
            </a:r>
            <a:r>
              <a:rPr lang="cs-CZ" sz="4200" i="1" dirty="0">
                <a:latin typeface="Constantia" pitchFamily="18" charset="0"/>
              </a:rPr>
              <a:t>(nestanoví-li zákon něco jiného, postupují OČTŘ z úřední povinnosti, a to s maximální ochranou základních práv a svobod garantovaných LZPS) – opakem je zásada dispoziční (postup státního orgánu jen na návrh stran)</a:t>
            </a:r>
          </a:p>
          <a:p>
            <a:pPr marL="365760" indent="-256032" algn="just" eaLnBrk="1" fontAlgn="auto" hangingPunct="1">
              <a:lnSpc>
                <a:spcPct val="120000"/>
              </a:lnSpc>
              <a:spcAft>
                <a:spcPts val="0"/>
              </a:spcAft>
              <a:buFont typeface="Wingdings" pitchFamily="2" charset="2"/>
              <a:buChar char="Ø"/>
              <a:defRPr/>
            </a:pPr>
            <a:endParaRPr lang="cs-CZ" sz="4200" dirty="0">
              <a:latin typeface="Constantia" pitchFamily="18" charset="0"/>
            </a:endParaRPr>
          </a:p>
          <a:p>
            <a:pPr marL="365760" indent="-256032" algn="just" eaLnBrk="1" fontAlgn="auto" hangingPunct="1">
              <a:lnSpc>
                <a:spcPct val="120000"/>
              </a:lnSpc>
              <a:spcAft>
                <a:spcPts val="0"/>
              </a:spcAft>
              <a:buFont typeface="Wingdings" pitchFamily="2" charset="2"/>
              <a:buChar char="Ø"/>
              <a:defRPr/>
            </a:pPr>
            <a:r>
              <a:rPr lang="cs-CZ" sz="4200" b="1" dirty="0">
                <a:latin typeface="Constantia" pitchFamily="18" charset="0"/>
              </a:rPr>
              <a:t>presumpce neviny </a:t>
            </a:r>
            <a:r>
              <a:rPr lang="cs-CZ" sz="4200" i="1" dirty="0">
                <a:latin typeface="Constantia" pitchFamily="18" charset="0"/>
              </a:rPr>
              <a:t>(dokud není pravomocným odsuzujícím rozsudkem vyslovena vina, nelze na toho, proti němuž se trestní řízení vede, hledět, jako by byl vinen)</a:t>
            </a:r>
          </a:p>
          <a:p>
            <a:pPr marL="365760" indent="-256032" algn="just" eaLnBrk="1" fontAlgn="auto" hangingPunct="1">
              <a:spcAft>
                <a:spcPts val="0"/>
              </a:spcAft>
              <a:buFont typeface="Wingdings 3"/>
              <a:buChar char=""/>
              <a:defRPr/>
            </a:pPr>
            <a:endParaRPr lang="cs-CZ" sz="4500" dirty="0">
              <a:latin typeface="Constantia" pitchFamily="18" charset="0"/>
            </a:endParaRPr>
          </a:p>
          <a:p>
            <a:pPr marL="365760" indent="-256032" algn="just" eaLnBrk="1" fontAlgn="auto" hangingPunct="1">
              <a:spcAft>
                <a:spcPts val="0"/>
              </a:spcAft>
              <a:buFont typeface="Arial" pitchFamily="34" charset="0"/>
              <a:buNone/>
              <a:defRPr/>
            </a:pPr>
            <a:endParaRPr lang="cs-CZ" b="1" dirty="0"/>
          </a:p>
        </p:txBody>
      </p:sp>
      <p:sp>
        <p:nvSpPr>
          <p:cNvPr id="4" name="Zástupný symbol pro číslo snímku 3"/>
          <p:cNvSpPr>
            <a:spLocks noGrp="1"/>
          </p:cNvSpPr>
          <p:nvPr>
            <p:ph type="sldNum" sz="quarter" idx="12"/>
          </p:nvPr>
        </p:nvSpPr>
        <p:spPr/>
        <p:txBody>
          <a:bodyPr/>
          <a:lstStyle/>
          <a:p>
            <a:pPr>
              <a:defRPr/>
            </a:pPr>
            <a:fld id="{F6E90AB3-87B0-4560-BB08-6EE4B98BE1F8}" type="slidenum">
              <a:rPr lang="cs-CZ"/>
              <a:pPr>
                <a:defRPr/>
              </a:pPr>
              <a:t>18</a:t>
            </a:fld>
            <a:endParaRPr lang="cs-CZ"/>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Nadpis 1"/>
          <p:cNvSpPr>
            <a:spLocks noGrp="1"/>
          </p:cNvSpPr>
          <p:nvPr>
            <p:ph type="title"/>
          </p:nvPr>
        </p:nvSpPr>
        <p:spPr>
          <a:xfrm>
            <a:off x="457200" y="136526"/>
            <a:ext cx="8229600" cy="628178"/>
          </a:xfrm>
        </p:spPr>
        <p:txBody>
          <a:bodyPr/>
          <a:lstStyle/>
          <a:p>
            <a:pPr eaLnBrk="1" hangingPunct="1"/>
            <a:r>
              <a:rPr lang="cs-CZ" sz="3200" b="1" dirty="0">
                <a:latin typeface="Constantia" pitchFamily="18" charset="0"/>
              </a:rPr>
              <a:t>Přípravné řízení</a:t>
            </a:r>
            <a:endParaRPr lang="cs-CZ" sz="3200" dirty="0"/>
          </a:p>
        </p:txBody>
      </p:sp>
      <p:sp>
        <p:nvSpPr>
          <p:cNvPr id="3" name="Zástupný symbol pro obsah 2"/>
          <p:cNvSpPr>
            <a:spLocks noGrp="1"/>
          </p:cNvSpPr>
          <p:nvPr>
            <p:ph idx="1"/>
          </p:nvPr>
        </p:nvSpPr>
        <p:spPr>
          <a:xfrm>
            <a:off x="323528" y="692696"/>
            <a:ext cx="8496944" cy="5976664"/>
          </a:xfrm>
        </p:spPr>
        <p:txBody>
          <a:bodyPr rtlCol="0">
            <a:normAutofit fontScale="85000" lnSpcReduction="20000"/>
          </a:bodyPr>
          <a:lstStyle/>
          <a:p>
            <a:pPr algn="just">
              <a:lnSpc>
                <a:spcPct val="120000"/>
              </a:lnSpc>
              <a:buFont typeface="Wingdings" pitchFamily="2" charset="2"/>
              <a:buChar char="Ø"/>
              <a:defRPr/>
            </a:pPr>
            <a:r>
              <a:rPr lang="cs-CZ" sz="2000" b="1" dirty="0">
                <a:latin typeface="Constantia" pitchFamily="18" charset="0"/>
              </a:rPr>
              <a:t>objektivní zjištění skutkového stavu věci </a:t>
            </a:r>
            <a:r>
              <a:rPr lang="cs-CZ" sz="2000" i="1" dirty="0">
                <a:latin typeface="Constantia" pitchFamily="18" charset="0"/>
              </a:rPr>
              <a:t>(skutkový stav musí být zjištěn bez jakýchkoli důvodných pochybností; doznání obviněného nezbavuje OČTŘ povinnosti přezkoumat podstatné okolnosti případu; v přípravném řízení OČTŘ objasňují i bez návrhu stran okolnosti svědčící ve prospěch i v neprospěch obviněného) </a:t>
            </a:r>
          </a:p>
          <a:p>
            <a:pPr algn="just" eaLnBrk="1" fontAlgn="auto" hangingPunct="1">
              <a:lnSpc>
                <a:spcPct val="120000"/>
              </a:lnSpc>
              <a:spcAft>
                <a:spcPts val="0"/>
              </a:spcAft>
              <a:buFont typeface="Wingdings" pitchFamily="2" charset="2"/>
              <a:buChar char="Ø"/>
              <a:defRPr/>
            </a:pPr>
            <a:endParaRPr lang="cs-CZ" sz="2000" b="1" dirty="0">
              <a:latin typeface="Constantia" pitchFamily="18" charset="0"/>
            </a:endParaRPr>
          </a:p>
          <a:p>
            <a:pPr algn="just" eaLnBrk="1" fontAlgn="auto" hangingPunct="1">
              <a:lnSpc>
                <a:spcPct val="120000"/>
              </a:lnSpc>
              <a:spcAft>
                <a:spcPts val="0"/>
              </a:spcAft>
              <a:buFont typeface="Wingdings" pitchFamily="2" charset="2"/>
              <a:buChar char="Ø"/>
              <a:defRPr/>
            </a:pPr>
            <a:r>
              <a:rPr lang="cs-CZ" sz="2000" b="1" dirty="0">
                <a:latin typeface="Constantia" pitchFamily="18" charset="0"/>
              </a:rPr>
              <a:t>právo na obhajobu</a:t>
            </a:r>
          </a:p>
          <a:p>
            <a:pPr algn="just" eaLnBrk="1" fontAlgn="auto" hangingPunct="1">
              <a:lnSpc>
                <a:spcPct val="120000"/>
              </a:lnSpc>
              <a:spcAft>
                <a:spcPts val="0"/>
              </a:spcAft>
              <a:buFont typeface="Wingdings" pitchFamily="2" charset="2"/>
              <a:buChar char="Ø"/>
              <a:defRPr/>
            </a:pPr>
            <a:endParaRPr lang="cs-CZ" sz="2000" b="1" dirty="0">
              <a:latin typeface="Constantia" pitchFamily="18" charset="0"/>
            </a:endParaRPr>
          </a:p>
          <a:p>
            <a:pPr algn="just" eaLnBrk="1" fontAlgn="auto" hangingPunct="1">
              <a:lnSpc>
                <a:spcPct val="120000"/>
              </a:lnSpc>
              <a:spcAft>
                <a:spcPts val="0"/>
              </a:spcAft>
              <a:buFont typeface="Wingdings" pitchFamily="2" charset="2"/>
              <a:buChar char="Ø"/>
              <a:defRPr/>
            </a:pPr>
            <a:r>
              <a:rPr lang="cs-CZ" sz="2000" b="1" dirty="0">
                <a:latin typeface="Constantia" pitchFamily="18" charset="0"/>
              </a:rPr>
              <a:t>právo jednat před OČTŘ ve svém mateřském jazyce </a:t>
            </a:r>
          </a:p>
          <a:p>
            <a:pPr algn="just" eaLnBrk="1" fontAlgn="auto" hangingPunct="1">
              <a:lnSpc>
                <a:spcPct val="120000"/>
              </a:lnSpc>
              <a:spcAft>
                <a:spcPts val="0"/>
              </a:spcAft>
              <a:buFont typeface="Wingdings" pitchFamily="2" charset="2"/>
              <a:buChar char="Ø"/>
              <a:defRPr/>
            </a:pPr>
            <a:endParaRPr lang="cs-CZ" sz="2000" dirty="0">
              <a:latin typeface="Constantia" pitchFamily="18" charset="0"/>
            </a:endParaRPr>
          </a:p>
          <a:p>
            <a:pPr algn="just" eaLnBrk="1" fontAlgn="auto" hangingPunct="1">
              <a:lnSpc>
                <a:spcPct val="120000"/>
              </a:lnSpc>
              <a:spcAft>
                <a:spcPts val="0"/>
              </a:spcAft>
              <a:buFont typeface="Wingdings" pitchFamily="2" charset="2"/>
              <a:buChar char="Ø"/>
              <a:defRPr/>
            </a:pPr>
            <a:r>
              <a:rPr lang="cs-CZ" sz="2000" dirty="0">
                <a:latin typeface="Constantia" pitchFamily="18" charset="0"/>
              </a:rPr>
              <a:t>důraz na </a:t>
            </a:r>
            <a:r>
              <a:rPr lang="cs-CZ" sz="2000" b="1" dirty="0">
                <a:latin typeface="Constantia" pitchFamily="18" charset="0"/>
              </a:rPr>
              <a:t>práva poškozeného</a:t>
            </a:r>
            <a:r>
              <a:rPr lang="cs-CZ" sz="2000" dirty="0">
                <a:latin typeface="Constantia" pitchFamily="18" charset="0"/>
              </a:rPr>
              <a:t>, jakož i šetrný a ohleduplný přístup k jeho osobnosti </a:t>
            </a:r>
            <a:r>
              <a:rPr lang="cs-CZ" sz="2000" i="1" dirty="0">
                <a:latin typeface="Constantia" pitchFamily="18" charset="0"/>
              </a:rPr>
              <a:t>(viz § 2 odst. 15 TŘ zaveden od 01.08.2013)</a:t>
            </a:r>
          </a:p>
          <a:p>
            <a:pPr algn="just" eaLnBrk="1" fontAlgn="auto" hangingPunct="1">
              <a:lnSpc>
                <a:spcPct val="120000"/>
              </a:lnSpc>
              <a:spcAft>
                <a:spcPts val="0"/>
              </a:spcAft>
              <a:buFont typeface="Wingdings" pitchFamily="2" charset="2"/>
              <a:buChar char="Ø"/>
              <a:defRPr/>
            </a:pPr>
            <a:endParaRPr lang="cs-CZ" sz="2000" i="1" dirty="0">
              <a:latin typeface="Constantia" pitchFamily="18" charset="0"/>
            </a:endParaRPr>
          </a:p>
          <a:p>
            <a:pPr algn="just" eaLnBrk="1" fontAlgn="auto" hangingPunct="1">
              <a:lnSpc>
                <a:spcPct val="120000"/>
              </a:lnSpc>
              <a:spcAft>
                <a:spcPts val="0"/>
              </a:spcAft>
              <a:buFont typeface="Wingdings" pitchFamily="2" charset="2"/>
              <a:buChar char="Ø"/>
              <a:defRPr/>
            </a:pPr>
            <a:r>
              <a:rPr lang="cs-CZ" sz="2000" dirty="0">
                <a:latin typeface="Constantia" pitchFamily="18" charset="0"/>
              </a:rPr>
              <a:t>v přípravném řízení </a:t>
            </a:r>
            <a:r>
              <a:rPr lang="cs-CZ" sz="2000" b="1" dirty="0">
                <a:latin typeface="Constantia" pitchFamily="18" charset="0"/>
              </a:rPr>
              <a:t>neplatí zásada veřejnosti</a:t>
            </a:r>
          </a:p>
          <a:p>
            <a:pPr algn="just" eaLnBrk="1" fontAlgn="auto" hangingPunct="1">
              <a:lnSpc>
                <a:spcPct val="120000"/>
              </a:lnSpc>
              <a:spcAft>
                <a:spcPts val="0"/>
              </a:spcAft>
              <a:buFont typeface="Wingdings" pitchFamily="2" charset="2"/>
              <a:buChar char="Ø"/>
              <a:defRPr/>
            </a:pPr>
            <a:endParaRPr lang="cs-CZ" sz="2000" b="1" dirty="0">
              <a:latin typeface="Constantia" pitchFamily="18" charset="0"/>
            </a:endParaRPr>
          </a:p>
          <a:p>
            <a:pPr algn="just">
              <a:lnSpc>
                <a:spcPct val="120000"/>
              </a:lnSpc>
              <a:buFont typeface="Wingdings" pitchFamily="2" charset="2"/>
              <a:buChar char="Ø"/>
              <a:defRPr/>
            </a:pPr>
            <a:r>
              <a:rPr lang="cs-CZ" sz="2000" b="1" dirty="0">
                <a:highlight>
                  <a:srgbClr val="00FFFF"/>
                </a:highlight>
                <a:latin typeface="Constantia" pitchFamily="18" charset="0"/>
              </a:rPr>
              <a:t>důraz na zachování principů restorativní justice </a:t>
            </a:r>
            <a:r>
              <a:rPr lang="cs-CZ" sz="2000" dirty="0">
                <a:highlight>
                  <a:srgbClr val="00FFFF"/>
                </a:highlight>
                <a:latin typeface="Constantia" pitchFamily="18" charset="0"/>
              </a:rPr>
              <a:t>= dopad na všechny fáze TŘ; OČTŘ dbají na to, aby byly ve vodných případech vytvářeny podmínky pro dobrovolnou aktivní účast poškozeného a při řešení následků TČ a napravení vztahů zasažených TČ (§ 2 odst. 16 TŘ</a:t>
            </a:r>
            <a:r>
              <a:rPr lang="cs-CZ" sz="2000" b="1" dirty="0">
                <a:highlight>
                  <a:srgbClr val="00FFFF"/>
                </a:highlight>
                <a:latin typeface="Constantia" pitchFamily="18" charset="0"/>
              </a:rPr>
              <a:t>) = ZMĚNA TŘ ÚČINNÁ OD 01.01.2026 </a:t>
            </a:r>
            <a:r>
              <a:rPr lang="cs-CZ" sz="2000" i="1" dirty="0">
                <a:highlight>
                  <a:srgbClr val="00FFFF"/>
                </a:highlight>
                <a:latin typeface="Constantia" pitchFamily="18" charset="0"/>
              </a:rPr>
              <a:t>(viz novela TŘ provedená zákonem č. 270/2025 Sb.)</a:t>
            </a:r>
          </a:p>
          <a:p>
            <a:pPr algn="just" eaLnBrk="1" fontAlgn="auto" hangingPunct="1">
              <a:lnSpc>
                <a:spcPct val="120000"/>
              </a:lnSpc>
              <a:spcAft>
                <a:spcPts val="0"/>
              </a:spcAft>
              <a:buFont typeface="Wingdings" pitchFamily="2" charset="2"/>
              <a:buChar char="Ø"/>
              <a:defRPr/>
            </a:pPr>
            <a:endParaRPr lang="cs-CZ" sz="2000" b="1" dirty="0">
              <a:latin typeface="Constantia" pitchFamily="18" charset="0"/>
            </a:endParaRPr>
          </a:p>
          <a:p>
            <a:pPr eaLnBrk="1" fontAlgn="auto" hangingPunct="1">
              <a:spcAft>
                <a:spcPts val="0"/>
              </a:spcAft>
              <a:buFont typeface="Arial" pitchFamily="34" charset="0"/>
              <a:buChar char="•"/>
              <a:defRPr/>
            </a:pPr>
            <a:endParaRPr lang="cs-CZ" sz="1800" dirty="0">
              <a:latin typeface="Constantia" pitchFamily="18" charset="0"/>
            </a:endParaRPr>
          </a:p>
        </p:txBody>
      </p:sp>
      <p:sp>
        <p:nvSpPr>
          <p:cNvPr id="4" name="Zástupný symbol pro číslo snímku 3"/>
          <p:cNvSpPr>
            <a:spLocks noGrp="1"/>
          </p:cNvSpPr>
          <p:nvPr>
            <p:ph type="sldNum" sz="quarter" idx="12"/>
          </p:nvPr>
        </p:nvSpPr>
        <p:spPr/>
        <p:txBody>
          <a:bodyPr/>
          <a:lstStyle/>
          <a:p>
            <a:pPr>
              <a:defRPr/>
            </a:pPr>
            <a:fld id="{74CEB76D-BE06-40A5-A9AD-A0E2CF5E7DBD}" type="slidenum">
              <a:rPr lang="cs-CZ"/>
              <a:pPr>
                <a:defRPr/>
              </a:pPr>
              <a:t>19</a:t>
            </a:fld>
            <a:endParaRPr lang="cs-CZ"/>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Nadpis 1"/>
          <p:cNvSpPr>
            <a:spLocks noGrp="1"/>
          </p:cNvSpPr>
          <p:nvPr>
            <p:ph type="title"/>
          </p:nvPr>
        </p:nvSpPr>
        <p:spPr>
          <a:xfrm>
            <a:off x="457200" y="188640"/>
            <a:ext cx="8229600" cy="1008112"/>
          </a:xfrm>
        </p:spPr>
        <p:txBody>
          <a:bodyPr/>
          <a:lstStyle/>
          <a:p>
            <a:pPr eaLnBrk="1" hangingPunct="1"/>
            <a:r>
              <a:rPr lang="cs-CZ" sz="3200" b="1" dirty="0">
                <a:latin typeface="Constantia" pitchFamily="18" charset="0"/>
              </a:rPr>
              <a:t>Fáze trestního řízení</a:t>
            </a:r>
          </a:p>
        </p:txBody>
      </p:sp>
      <p:sp>
        <p:nvSpPr>
          <p:cNvPr id="3" name="Zástupný symbol pro obsah 2"/>
          <p:cNvSpPr>
            <a:spLocks noGrp="1"/>
          </p:cNvSpPr>
          <p:nvPr>
            <p:ph idx="1"/>
          </p:nvPr>
        </p:nvSpPr>
        <p:spPr>
          <a:xfrm>
            <a:off x="251520" y="1052736"/>
            <a:ext cx="8640960" cy="5472608"/>
          </a:xfrm>
        </p:spPr>
        <p:txBody>
          <a:bodyPr rtlCol="0">
            <a:normAutofit fontScale="55000" lnSpcReduction="20000"/>
          </a:bodyPr>
          <a:lstStyle/>
          <a:p>
            <a:pPr algn="just" eaLnBrk="1" fontAlgn="auto" hangingPunct="1">
              <a:lnSpc>
                <a:spcPct val="120000"/>
              </a:lnSpc>
              <a:spcAft>
                <a:spcPts val="0"/>
              </a:spcAft>
              <a:buFont typeface="Arial" pitchFamily="34" charset="0"/>
              <a:buChar char="•"/>
              <a:defRPr/>
            </a:pPr>
            <a:r>
              <a:rPr lang="cs-CZ" b="1" dirty="0">
                <a:latin typeface="Constantia" pitchFamily="18" charset="0"/>
              </a:rPr>
              <a:t>Trestní řízení </a:t>
            </a:r>
            <a:r>
              <a:rPr lang="cs-CZ" dirty="0">
                <a:latin typeface="Constantia" pitchFamily="18" charset="0"/>
              </a:rPr>
              <a:t>= </a:t>
            </a:r>
            <a:r>
              <a:rPr lang="cs-CZ" dirty="0" err="1">
                <a:latin typeface="Constantia" pitchFamily="18" charset="0"/>
              </a:rPr>
              <a:t>řízení</a:t>
            </a:r>
            <a:r>
              <a:rPr lang="cs-CZ" dirty="0">
                <a:latin typeface="Constantia" pitchFamily="18" charset="0"/>
              </a:rPr>
              <a:t> vedené podle TŘ (tj. přípravné řízení + </a:t>
            </a:r>
            <a:r>
              <a:rPr lang="cs-CZ" dirty="0" err="1">
                <a:latin typeface="Constantia" pitchFamily="18" charset="0"/>
              </a:rPr>
              <a:t>řízení</a:t>
            </a:r>
            <a:r>
              <a:rPr lang="cs-CZ" dirty="0">
                <a:latin typeface="Constantia" pitchFamily="18" charset="0"/>
              </a:rPr>
              <a:t> před soudem včetně vykonávacího řízení) – </a:t>
            </a:r>
            <a:r>
              <a:rPr lang="cs-CZ" i="1" dirty="0">
                <a:solidFill>
                  <a:srgbClr val="C00000"/>
                </a:solidFill>
                <a:latin typeface="Constantia" pitchFamily="18" charset="0"/>
              </a:rPr>
              <a:t>konají OČTŘ </a:t>
            </a:r>
          </a:p>
          <a:p>
            <a:pPr algn="just" eaLnBrk="1" fontAlgn="auto" hangingPunct="1">
              <a:lnSpc>
                <a:spcPct val="120000"/>
              </a:lnSpc>
              <a:spcAft>
                <a:spcPts val="0"/>
              </a:spcAft>
              <a:buFont typeface="Arial" pitchFamily="34" charset="0"/>
              <a:buChar char="•"/>
              <a:defRPr/>
            </a:pPr>
            <a:endParaRPr lang="cs-CZ" i="1" dirty="0">
              <a:solidFill>
                <a:schemeClr val="accent1"/>
              </a:solidFill>
              <a:latin typeface="Constantia" pitchFamily="18" charset="0"/>
            </a:endParaRPr>
          </a:p>
          <a:p>
            <a:pPr algn="just" eaLnBrk="1" fontAlgn="auto" hangingPunct="1">
              <a:lnSpc>
                <a:spcPct val="120000"/>
              </a:lnSpc>
              <a:spcAft>
                <a:spcPts val="0"/>
              </a:spcAft>
              <a:buFont typeface="Arial" pitchFamily="34" charset="0"/>
              <a:buChar char="•"/>
              <a:defRPr/>
            </a:pPr>
            <a:r>
              <a:rPr lang="cs-CZ" b="1" dirty="0">
                <a:latin typeface="Constantia" pitchFamily="18" charset="0"/>
              </a:rPr>
              <a:t>Trestní stíhání </a:t>
            </a:r>
            <a:r>
              <a:rPr lang="cs-CZ" dirty="0">
                <a:latin typeface="Constantia" pitchFamily="18" charset="0"/>
              </a:rPr>
              <a:t>= část trestního řízení od zahájení trestního stíhání do právní moci rozsudku či jiného rozhodnutí ve věci samé – </a:t>
            </a:r>
            <a:r>
              <a:rPr lang="cs-CZ" i="1" dirty="0">
                <a:solidFill>
                  <a:srgbClr val="C00000"/>
                </a:solidFill>
                <a:latin typeface="Constantia" pitchFamily="18" charset="0"/>
              </a:rPr>
              <a:t>konají OČTŘ</a:t>
            </a:r>
          </a:p>
          <a:p>
            <a:pPr algn="just" eaLnBrk="1" fontAlgn="auto" hangingPunct="1">
              <a:lnSpc>
                <a:spcPct val="120000"/>
              </a:lnSpc>
              <a:spcAft>
                <a:spcPts val="0"/>
              </a:spcAft>
              <a:buFont typeface="Arial" pitchFamily="34" charset="0"/>
              <a:buChar char="•"/>
              <a:defRPr/>
            </a:pPr>
            <a:endParaRPr lang="cs-CZ" i="1" dirty="0">
              <a:solidFill>
                <a:schemeClr val="accent1"/>
              </a:solidFill>
              <a:latin typeface="Constantia" pitchFamily="18" charset="0"/>
            </a:endParaRPr>
          </a:p>
          <a:p>
            <a:pPr algn="just" eaLnBrk="1" fontAlgn="auto" hangingPunct="1">
              <a:lnSpc>
                <a:spcPct val="120000"/>
              </a:lnSpc>
              <a:spcAft>
                <a:spcPts val="0"/>
              </a:spcAft>
              <a:buFont typeface="Arial" pitchFamily="34" charset="0"/>
              <a:buChar char="•"/>
              <a:defRPr/>
            </a:pPr>
            <a:r>
              <a:rPr lang="cs-CZ" b="1" dirty="0">
                <a:latin typeface="Constantia" pitchFamily="18" charset="0"/>
              </a:rPr>
              <a:t>Přípravné řízení </a:t>
            </a:r>
            <a:r>
              <a:rPr lang="cs-CZ" dirty="0">
                <a:latin typeface="Constantia" pitchFamily="18" charset="0"/>
              </a:rPr>
              <a:t>= část trestního řízení od sepsání záznamu o zahájení úkonů trestního řízení (popř. od provedení neodkladných a neopakovatelných úkonů či zahájení trestního stíhání) až do podání obžaloby, tj. </a:t>
            </a:r>
            <a:r>
              <a:rPr lang="cs-CZ" b="1" dirty="0">
                <a:solidFill>
                  <a:schemeClr val="tx2"/>
                </a:solidFill>
                <a:latin typeface="Constantia" pitchFamily="18" charset="0"/>
              </a:rPr>
              <a:t>objasňování a prověřování </a:t>
            </a:r>
            <a:r>
              <a:rPr lang="cs-CZ" dirty="0">
                <a:latin typeface="Constantia" pitchFamily="18" charset="0"/>
              </a:rPr>
              <a:t>skutečností nasvědčujících tomu, že byl spáchán trestný čin (viz § 158 a </a:t>
            </a:r>
            <a:r>
              <a:rPr lang="cs-CZ" dirty="0" err="1">
                <a:latin typeface="Constantia" pitchFamily="18" charset="0"/>
              </a:rPr>
              <a:t>násled</a:t>
            </a:r>
            <a:r>
              <a:rPr lang="cs-CZ" dirty="0">
                <a:latin typeface="Constantia" pitchFamily="18" charset="0"/>
              </a:rPr>
              <a:t>. TŘ, § 160 TŘ a § 161 TŘ) </a:t>
            </a:r>
            <a:r>
              <a:rPr lang="cs-CZ" b="1" dirty="0">
                <a:solidFill>
                  <a:schemeClr val="tx2"/>
                </a:solidFill>
                <a:latin typeface="Constantia" pitchFamily="18" charset="0"/>
              </a:rPr>
              <a:t>+ vyšetřování </a:t>
            </a:r>
            <a:r>
              <a:rPr lang="cs-CZ" dirty="0">
                <a:latin typeface="Constantia" pitchFamily="18" charset="0"/>
              </a:rPr>
              <a:t>– </a:t>
            </a:r>
            <a:r>
              <a:rPr lang="cs-CZ" i="1" dirty="0">
                <a:solidFill>
                  <a:srgbClr val="C00000"/>
                </a:solidFill>
                <a:latin typeface="Constantia" pitchFamily="18" charset="0"/>
              </a:rPr>
              <a:t>úkony koná policejní orgán (zejména Policie ČR), dozor zajišťuje státní zástupce</a:t>
            </a:r>
          </a:p>
          <a:p>
            <a:pPr algn="just" eaLnBrk="1" fontAlgn="auto" hangingPunct="1">
              <a:lnSpc>
                <a:spcPct val="120000"/>
              </a:lnSpc>
              <a:spcAft>
                <a:spcPts val="0"/>
              </a:spcAft>
              <a:buFont typeface="Arial" pitchFamily="34" charset="0"/>
              <a:buChar char="•"/>
              <a:defRPr/>
            </a:pPr>
            <a:endParaRPr lang="cs-CZ" i="1" dirty="0">
              <a:solidFill>
                <a:schemeClr val="accent1"/>
              </a:solidFill>
              <a:latin typeface="Constantia" pitchFamily="18" charset="0"/>
            </a:endParaRPr>
          </a:p>
          <a:p>
            <a:pPr algn="just" eaLnBrk="1" fontAlgn="auto" hangingPunct="1">
              <a:lnSpc>
                <a:spcPct val="120000"/>
              </a:lnSpc>
              <a:spcAft>
                <a:spcPts val="0"/>
              </a:spcAft>
              <a:buFont typeface="Arial" pitchFamily="34" charset="0"/>
              <a:buChar char="•"/>
              <a:defRPr/>
            </a:pPr>
            <a:r>
              <a:rPr lang="cs-CZ" b="1" dirty="0">
                <a:latin typeface="Constantia" pitchFamily="18" charset="0"/>
              </a:rPr>
              <a:t>Řízení před soudem = </a:t>
            </a:r>
            <a:r>
              <a:rPr lang="cs-CZ" dirty="0">
                <a:latin typeface="Constantia" pitchFamily="18" charset="0"/>
              </a:rPr>
              <a:t>část trestního řízení od podání obžaloby/návrhu na potrestání/návrhu na schválení dohody o vině a trestu až do nabytí právní moci rozhodnutí ve věci samé, včetně řízení o řádných a mimořádných opravných prostředcích a vykonávacího řízení (viz § 180 a </a:t>
            </a:r>
            <a:r>
              <a:rPr lang="cs-CZ" dirty="0" err="1">
                <a:latin typeface="Constantia" pitchFamily="18" charset="0"/>
              </a:rPr>
              <a:t>násled</a:t>
            </a:r>
            <a:r>
              <a:rPr lang="cs-CZ" dirty="0">
                <a:latin typeface="Constantia" pitchFamily="18" charset="0"/>
              </a:rPr>
              <a:t>. TŘ) – </a:t>
            </a:r>
            <a:r>
              <a:rPr lang="cs-CZ" i="1" dirty="0">
                <a:solidFill>
                  <a:srgbClr val="C00000"/>
                </a:solidFill>
                <a:latin typeface="Constantia" pitchFamily="18" charset="0"/>
              </a:rPr>
              <a:t>koná věcně, místně a funkčně příslušný obecný soud</a:t>
            </a:r>
            <a:r>
              <a:rPr lang="cs-CZ" sz="3600" i="1" dirty="0">
                <a:solidFill>
                  <a:srgbClr val="C00000"/>
                </a:solidFill>
                <a:latin typeface="Constantia" pitchFamily="18" charset="0"/>
              </a:rPr>
              <a:t> </a:t>
            </a:r>
          </a:p>
          <a:p>
            <a:pPr eaLnBrk="1" fontAlgn="auto" hangingPunct="1">
              <a:spcAft>
                <a:spcPts val="0"/>
              </a:spcAft>
              <a:buFont typeface="Arial" pitchFamily="34" charset="0"/>
              <a:buChar char="•"/>
              <a:defRPr/>
            </a:pPr>
            <a:endParaRPr lang="cs-CZ" dirty="0"/>
          </a:p>
        </p:txBody>
      </p:sp>
      <p:sp>
        <p:nvSpPr>
          <p:cNvPr id="4" name="Zástupný symbol pro číslo snímku 3"/>
          <p:cNvSpPr>
            <a:spLocks noGrp="1"/>
          </p:cNvSpPr>
          <p:nvPr>
            <p:ph type="sldNum" sz="quarter" idx="12"/>
          </p:nvPr>
        </p:nvSpPr>
        <p:spPr/>
        <p:txBody>
          <a:bodyPr/>
          <a:lstStyle/>
          <a:p>
            <a:pPr>
              <a:defRPr/>
            </a:pPr>
            <a:fld id="{47B16791-8D26-48A0-93E7-6C813124A8FC}" type="slidenum">
              <a:rPr lang="cs-CZ"/>
              <a:pPr>
                <a:defRPr/>
              </a:pPr>
              <a:t>2</a:t>
            </a:fld>
            <a:endParaRPr lang="cs-CZ"/>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Nadpis 1"/>
          <p:cNvSpPr>
            <a:spLocks noGrp="1"/>
          </p:cNvSpPr>
          <p:nvPr>
            <p:ph type="title"/>
          </p:nvPr>
        </p:nvSpPr>
        <p:spPr>
          <a:xfrm>
            <a:off x="457200" y="274638"/>
            <a:ext cx="8229600" cy="850900"/>
          </a:xfrm>
        </p:spPr>
        <p:txBody>
          <a:bodyPr/>
          <a:lstStyle/>
          <a:p>
            <a:pPr eaLnBrk="1" hangingPunct="1"/>
            <a:r>
              <a:rPr lang="cs-CZ" sz="3200" b="1" dirty="0">
                <a:latin typeface="Constantia" pitchFamily="18" charset="0"/>
              </a:rPr>
              <a:t>Průběh přípravného řízení</a:t>
            </a:r>
            <a:endParaRPr lang="cs-CZ" sz="3200" dirty="0"/>
          </a:p>
        </p:txBody>
      </p:sp>
      <p:sp>
        <p:nvSpPr>
          <p:cNvPr id="3" name="Zástupný symbol pro obsah 2"/>
          <p:cNvSpPr>
            <a:spLocks noGrp="1"/>
          </p:cNvSpPr>
          <p:nvPr>
            <p:ph idx="1"/>
          </p:nvPr>
        </p:nvSpPr>
        <p:spPr>
          <a:xfrm>
            <a:off x="179512" y="1052736"/>
            <a:ext cx="8784976" cy="5471889"/>
          </a:xfrm>
        </p:spPr>
        <p:txBody>
          <a:bodyPr rtlCol="0">
            <a:normAutofit fontScale="92500" lnSpcReduction="20000"/>
          </a:bodyPr>
          <a:lstStyle/>
          <a:p>
            <a:pPr algn="just" eaLnBrk="1" fontAlgn="auto" hangingPunct="1">
              <a:lnSpc>
                <a:spcPct val="110000"/>
              </a:lnSpc>
              <a:spcAft>
                <a:spcPts val="0"/>
              </a:spcAft>
              <a:buFont typeface="Arial" pitchFamily="34" charset="0"/>
              <a:buChar char="•"/>
              <a:defRPr/>
            </a:pPr>
            <a:r>
              <a:rPr lang="cs-CZ" sz="2000" b="1" dirty="0">
                <a:latin typeface="Constantia" pitchFamily="18" charset="0"/>
                <a:cs typeface="Times New Roman" pitchFamily="18" charset="0"/>
              </a:rPr>
              <a:t>sepsání záznamu o zahájení úkonů trestního řízení </a:t>
            </a:r>
            <a:r>
              <a:rPr lang="cs-CZ" sz="2000" dirty="0">
                <a:latin typeface="Constantia" pitchFamily="18" charset="0"/>
                <a:cs typeface="Times New Roman" pitchFamily="18" charset="0"/>
              </a:rPr>
              <a:t>(§ 158 odst. 3 TŘ) = </a:t>
            </a:r>
            <a:r>
              <a:rPr lang="cs-CZ" sz="2000" i="1" dirty="0">
                <a:latin typeface="Constantia" pitchFamily="18" charset="0"/>
                <a:cs typeface="Times New Roman" pitchFamily="18" charset="0"/>
              </a:rPr>
              <a:t>činí policejní orgán</a:t>
            </a:r>
            <a:endParaRPr lang="cs-CZ" sz="2000" dirty="0">
              <a:latin typeface="Constantia" pitchFamily="18" charset="0"/>
              <a:cs typeface="Times New Roman" pitchFamily="18" charset="0"/>
            </a:endParaRPr>
          </a:p>
          <a:p>
            <a:pPr algn="just" eaLnBrk="1" fontAlgn="auto" hangingPunct="1">
              <a:lnSpc>
                <a:spcPct val="110000"/>
              </a:lnSpc>
              <a:spcAft>
                <a:spcPts val="0"/>
              </a:spcAft>
              <a:buFont typeface="Arial" pitchFamily="34" charset="0"/>
              <a:buChar char="•"/>
              <a:defRPr/>
            </a:pPr>
            <a:endParaRPr lang="cs-CZ" sz="2000" dirty="0">
              <a:latin typeface="Constantia" pitchFamily="18" charset="0"/>
              <a:cs typeface="Times New Roman" pitchFamily="18" charset="0"/>
            </a:endParaRPr>
          </a:p>
          <a:p>
            <a:pPr algn="just" eaLnBrk="1" fontAlgn="auto" hangingPunct="1">
              <a:lnSpc>
                <a:spcPct val="110000"/>
              </a:lnSpc>
              <a:spcAft>
                <a:spcPts val="0"/>
              </a:spcAft>
              <a:buFont typeface="Arial" pitchFamily="34" charset="0"/>
              <a:buChar char="•"/>
              <a:defRPr/>
            </a:pPr>
            <a:r>
              <a:rPr lang="cs-CZ" sz="2000" b="1" dirty="0">
                <a:latin typeface="Constantia" pitchFamily="18" charset="0"/>
                <a:cs typeface="Times New Roman" pitchFamily="18" charset="0"/>
              </a:rPr>
              <a:t>opatřování potřebných podkladů a nezbytných vysvětlení + zajišťování stop TČ</a:t>
            </a:r>
            <a:r>
              <a:rPr lang="cs-CZ" sz="2000" dirty="0">
                <a:latin typeface="Constantia" pitchFamily="18" charset="0"/>
                <a:cs typeface="Times New Roman" pitchFamily="18" charset="0"/>
              </a:rPr>
              <a:t> za účelem objasnění a prověření skutečností důvodně nasvědčujících spáchání TČ = </a:t>
            </a:r>
            <a:r>
              <a:rPr lang="cs-CZ" sz="2000" i="1" dirty="0">
                <a:latin typeface="Constantia" pitchFamily="18" charset="0"/>
                <a:cs typeface="Times New Roman" pitchFamily="18" charset="0"/>
              </a:rPr>
              <a:t>činí policejní orgán – úkony není třeba po zahájení TS opakovat, pokud byly dříve provedeny v souladu s TŘ</a:t>
            </a:r>
          </a:p>
          <a:p>
            <a:pPr algn="just" eaLnBrk="1" fontAlgn="auto" hangingPunct="1">
              <a:lnSpc>
                <a:spcPct val="110000"/>
              </a:lnSpc>
              <a:spcAft>
                <a:spcPts val="0"/>
              </a:spcAft>
              <a:buFont typeface="Arial" pitchFamily="34" charset="0"/>
              <a:buChar char="•"/>
              <a:defRPr/>
            </a:pPr>
            <a:endParaRPr lang="cs-CZ" sz="2000" i="1" dirty="0">
              <a:latin typeface="Constantia" pitchFamily="18" charset="0"/>
              <a:cs typeface="Times New Roman" pitchFamily="18" charset="0"/>
            </a:endParaRPr>
          </a:p>
          <a:p>
            <a:pPr algn="just" eaLnBrk="1" fontAlgn="auto" hangingPunct="1">
              <a:lnSpc>
                <a:spcPct val="110000"/>
              </a:lnSpc>
              <a:spcAft>
                <a:spcPts val="0"/>
              </a:spcAft>
              <a:buFont typeface="Arial" pitchFamily="34" charset="0"/>
              <a:buChar char="•"/>
              <a:defRPr/>
            </a:pPr>
            <a:r>
              <a:rPr lang="cs-CZ" sz="2000" b="1" dirty="0">
                <a:latin typeface="Constantia" pitchFamily="18" charset="0"/>
                <a:cs typeface="Times New Roman" pitchFamily="18" charset="0"/>
              </a:rPr>
              <a:t>použitelnost úředního záznamu o podání vysvětlení v řízení před soudem</a:t>
            </a:r>
            <a:r>
              <a:rPr lang="cs-CZ" sz="2000" dirty="0">
                <a:latin typeface="Constantia" pitchFamily="18" charset="0"/>
                <a:cs typeface="Times New Roman" pitchFamily="18" charset="0"/>
              </a:rPr>
              <a:t> jen za souhlasu státního zástupce a obviněného dle § 211 odst. 6 TŘ či § 314d odst. 2 TŘ</a:t>
            </a:r>
            <a:r>
              <a:rPr lang="cs-CZ" sz="2000" i="1" dirty="0">
                <a:latin typeface="Constantia" pitchFamily="18" charset="0"/>
                <a:cs typeface="Times New Roman" pitchFamily="18" charset="0"/>
              </a:rPr>
              <a:t> (při HL ve zjednodušeném řízení) </a:t>
            </a:r>
            <a:r>
              <a:rPr lang="cs-CZ" sz="2000" b="1" i="1" dirty="0">
                <a:latin typeface="Constantia" pitchFamily="18" charset="0"/>
                <a:cs typeface="Times New Roman" pitchFamily="18" charset="0"/>
              </a:rPr>
              <a:t>XXX</a:t>
            </a:r>
            <a:r>
              <a:rPr lang="cs-CZ" sz="2000" i="1" dirty="0">
                <a:latin typeface="Constantia" pitchFamily="18" charset="0"/>
                <a:cs typeface="Times New Roman" pitchFamily="18" charset="0"/>
              </a:rPr>
              <a:t> nedopadá na ÚZ o podaném vysvětlení sepsaný dle zákona o Policii ČR</a:t>
            </a:r>
          </a:p>
          <a:p>
            <a:pPr algn="just" eaLnBrk="1" fontAlgn="auto" hangingPunct="1">
              <a:lnSpc>
                <a:spcPct val="110000"/>
              </a:lnSpc>
              <a:spcAft>
                <a:spcPts val="0"/>
              </a:spcAft>
              <a:buFont typeface="Arial" pitchFamily="34" charset="0"/>
              <a:buChar char="•"/>
              <a:defRPr/>
            </a:pPr>
            <a:endParaRPr lang="cs-CZ" sz="2000" i="1" dirty="0">
              <a:latin typeface="Constantia" pitchFamily="18" charset="0"/>
              <a:cs typeface="Times New Roman" pitchFamily="18" charset="0"/>
            </a:endParaRPr>
          </a:p>
          <a:p>
            <a:pPr algn="just" eaLnBrk="1" fontAlgn="auto" hangingPunct="1">
              <a:lnSpc>
                <a:spcPct val="110000"/>
              </a:lnSpc>
              <a:spcAft>
                <a:spcPts val="0"/>
              </a:spcAft>
              <a:buFont typeface="Arial" pitchFamily="34" charset="0"/>
              <a:buChar char="•"/>
              <a:defRPr/>
            </a:pPr>
            <a:r>
              <a:rPr lang="cs-CZ" sz="2000" b="1" dirty="0">
                <a:latin typeface="Constantia" pitchFamily="18" charset="0"/>
                <a:cs typeface="Times New Roman" pitchFamily="18" charset="0"/>
              </a:rPr>
              <a:t>možnost dožádání </a:t>
            </a:r>
            <a:r>
              <a:rPr lang="cs-CZ" sz="2000" dirty="0">
                <a:latin typeface="Constantia" pitchFamily="18" charset="0"/>
                <a:cs typeface="Times New Roman" pitchFamily="18" charset="0"/>
              </a:rPr>
              <a:t>jiného policejního orgánu za účelem provedení určitého úkonu TŘ</a:t>
            </a:r>
          </a:p>
          <a:p>
            <a:pPr algn="just" eaLnBrk="1" fontAlgn="auto" hangingPunct="1">
              <a:lnSpc>
                <a:spcPct val="110000"/>
              </a:lnSpc>
              <a:spcAft>
                <a:spcPts val="0"/>
              </a:spcAft>
              <a:buFont typeface="Arial" pitchFamily="34" charset="0"/>
              <a:buChar char="•"/>
              <a:defRPr/>
            </a:pPr>
            <a:endParaRPr lang="cs-CZ" sz="2000" dirty="0">
              <a:latin typeface="Constantia" pitchFamily="18" charset="0"/>
              <a:cs typeface="Times New Roman" pitchFamily="18" charset="0"/>
            </a:endParaRPr>
          </a:p>
          <a:p>
            <a:pPr algn="just" eaLnBrk="1" fontAlgn="auto" hangingPunct="1">
              <a:lnSpc>
                <a:spcPct val="110000"/>
              </a:lnSpc>
              <a:spcAft>
                <a:spcPts val="0"/>
              </a:spcAft>
              <a:buFont typeface="Arial" pitchFamily="34" charset="0"/>
              <a:buChar char="•"/>
              <a:defRPr/>
            </a:pPr>
            <a:r>
              <a:rPr lang="cs-CZ" sz="2000" b="1" dirty="0">
                <a:latin typeface="Constantia" pitchFamily="18" charset="0"/>
                <a:cs typeface="Times New Roman" pitchFamily="18" charset="0"/>
              </a:rPr>
              <a:t>možnost předvedení </a:t>
            </a:r>
            <a:r>
              <a:rPr lang="cs-CZ" sz="2000" dirty="0">
                <a:latin typeface="Constantia" pitchFamily="18" charset="0"/>
                <a:cs typeface="Times New Roman" pitchFamily="18" charset="0"/>
              </a:rPr>
              <a:t>osoby, která se bez omluvy nedostavila k podání vysvětlení (§ 157 odst. 7 TŘ) a </a:t>
            </a:r>
            <a:r>
              <a:rPr lang="cs-CZ" sz="2000" b="1" dirty="0">
                <a:latin typeface="Constantia" pitchFamily="18" charset="0"/>
                <a:cs typeface="Times New Roman" pitchFamily="18" charset="0"/>
              </a:rPr>
              <a:t>uložení pořádkové pokuty</a:t>
            </a:r>
            <a:r>
              <a:rPr lang="cs-CZ" sz="2000" dirty="0">
                <a:latin typeface="Constantia" pitchFamily="18" charset="0"/>
                <a:cs typeface="Times New Roman" pitchFamily="18" charset="0"/>
              </a:rPr>
              <a:t> (§ 66 TŘ)</a:t>
            </a:r>
          </a:p>
        </p:txBody>
      </p:sp>
      <p:sp>
        <p:nvSpPr>
          <p:cNvPr id="4" name="Zástupný symbol pro číslo snímku 3"/>
          <p:cNvSpPr>
            <a:spLocks noGrp="1"/>
          </p:cNvSpPr>
          <p:nvPr>
            <p:ph type="sldNum" sz="quarter" idx="12"/>
          </p:nvPr>
        </p:nvSpPr>
        <p:spPr/>
        <p:txBody>
          <a:bodyPr/>
          <a:lstStyle/>
          <a:p>
            <a:pPr>
              <a:defRPr/>
            </a:pPr>
            <a:fld id="{054E2B70-8581-4009-A388-75B2C4303A44}" type="slidenum">
              <a:rPr lang="cs-CZ"/>
              <a:pPr>
                <a:defRPr/>
              </a:pPr>
              <a:t>20</a:t>
            </a:fld>
            <a:endParaRPr lang="cs-CZ"/>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Nadpis 1"/>
          <p:cNvSpPr>
            <a:spLocks noGrp="1"/>
          </p:cNvSpPr>
          <p:nvPr>
            <p:ph type="title"/>
          </p:nvPr>
        </p:nvSpPr>
        <p:spPr>
          <a:xfrm>
            <a:off x="457200" y="188640"/>
            <a:ext cx="8229600" cy="792088"/>
          </a:xfrm>
        </p:spPr>
        <p:txBody>
          <a:bodyPr>
            <a:normAutofit/>
          </a:bodyPr>
          <a:lstStyle/>
          <a:p>
            <a:pPr eaLnBrk="1" hangingPunct="1"/>
            <a:r>
              <a:rPr lang="cs-CZ" sz="3200" b="1" dirty="0">
                <a:latin typeface="Constantia" pitchFamily="18" charset="0"/>
              </a:rPr>
              <a:t>Průběh přípravného řízení</a:t>
            </a:r>
            <a:endParaRPr lang="cs-CZ" sz="3200" dirty="0"/>
          </a:p>
        </p:txBody>
      </p:sp>
      <p:sp>
        <p:nvSpPr>
          <p:cNvPr id="34818" name="Zástupný symbol pro obsah 2"/>
          <p:cNvSpPr>
            <a:spLocks noGrp="1"/>
          </p:cNvSpPr>
          <p:nvPr>
            <p:ph idx="1"/>
          </p:nvPr>
        </p:nvSpPr>
        <p:spPr>
          <a:xfrm>
            <a:off x="179512" y="980728"/>
            <a:ext cx="8712968" cy="5616922"/>
          </a:xfrm>
        </p:spPr>
        <p:txBody>
          <a:bodyPr>
            <a:normAutofit fontScale="92500" lnSpcReduction="10000"/>
          </a:bodyPr>
          <a:lstStyle/>
          <a:p>
            <a:pPr marL="365125" indent="-255588" algn="just"/>
            <a:r>
              <a:rPr lang="cs-CZ" sz="2000" dirty="0">
                <a:latin typeface="Constantia" pitchFamily="18" charset="0"/>
              </a:rPr>
              <a:t>výslech svědka  a provedení </a:t>
            </a:r>
            <a:r>
              <a:rPr lang="cs-CZ" sz="2000" dirty="0" err="1">
                <a:latin typeface="Constantia" pitchFamily="18" charset="0"/>
              </a:rPr>
              <a:t>rekognice</a:t>
            </a:r>
            <a:r>
              <a:rPr lang="cs-CZ" sz="2000" dirty="0">
                <a:latin typeface="Constantia" pitchFamily="18" charset="0"/>
              </a:rPr>
              <a:t>  </a:t>
            </a:r>
            <a:r>
              <a:rPr lang="cs-CZ" sz="2000" i="1" dirty="0">
                <a:latin typeface="Constantia" pitchFamily="18" charset="0"/>
              </a:rPr>
              <a:t>(= poznávací řízení) </a:t>
            </a:r>
            <a:r>
              <a:rPr lang="cs-CZ" sz="2000" dirty="0">
                <a:latin typeface="Constantia" pitchFamily="18" charset="0"/>
              </a:rPr>
              <a:t>jako </a:t>
            </a:r>
            <a:r>
              <a:rPr lang="cs-CZ" sz="2000" b="1" dirty="0">
                <a:latin typeface="Constantia" pitchFamily="18" charset="0"/>
              </a:rPr>
              <a:t>neodkladný a neopakovatelný úkon </a:t>
            </a:r>
            <a:r>
              <a:rPr lang="cs-CZ" sz="2000" dirty="0">
                <a:latin typeface="Constantia" pitchFamily="18" charset="0"/>
              </a:rPr>
              <a:t>– viz § 158a TŘ</a:t>
            </a:r>
          </a:p>
          <a:p>
            <a:pPr marL="365125" indent="-255588" algn="just"/>
            <a:endParaRPr lang="cs-CZ" sz="2000" dirty="0">
              <a:latin typeface="Constantia" pitchFamily="18" charset="0"/>
            </a:endParaRPr>
          </a:p>
          <a:p>
            <a:pPr marL="365760" indent="-256032" algn="just">
              <a:defRPr/>
            </a:pPr>
            <a:r>
              <a:rPr lang="cs-CZ" sz="2000" b="1" dirty="0">
                <a:latin typeface="Constantia" pitchFamily="18" charset="0"/>
              </a:rPr>
              <a:t>výslech osob do protokolu o výslechu svědka ještě před zahájením trestního stíhání </a:t>
            </a:r>
            <a:r>
              <a:rPr lang="cs-CZ" sz="2000" dirty="0">
                <a:latin typeface="Constantia" pitchFamily="18" charset="0"/>
              </a:rPr>
              <a:t>(viz § 158 odst. 9 TŘ) – </a:t>
            </a:r>
            <a:r>
              <a:rPr lang="cs-CZ" sz="1900" i="1" dirty="0">
                <a:latin typeface="Constantia" pitchFamily="18" charset="0"/>
              </a:rPr>
              <a:t>týká se mimo jiné i osob mladších 18ti let, dále osob, o jejichž schopnosti správně vnímat, zapamatovat si nebo reprodukovat prožité skutečnosti lze mít s ohledem na jejich psychický stav důvodné pochybnosti; jakož i osob, u nichž hrozí ztráta důkazní hodnoty s ohledem na délku trestního řízení  (resp. nemožnost zjištění osoby pachatele), přičemž se lze současně domnívat, že by na tyto osoby, jejichž výpověď má zásadní význam pro zahájení trestního stíhání, mohl být pro jejich výpověď činěn nátlak</a:t>
            </a:r>
          </a:p>
          <a:p>
            <a:pPr marL="365760" indent="-256032" algn="just">
              <a:defRPr/>
            </a:pPr>
            <a:r>
              <a:rPr lang="cs-CZ" sz="1900" dirty="0">
                <a:latin typeface="Constantia" pitchFamily="18" charset="0"/>
              </a:rPr>
              <a:t>daný výslech nemá povahu neodkladného či neopakovatelného úkonu a není tak prováděn za účasti soudce dle § 158a TŘ !!!</a:t>
            </a:r>
          </a:p>
          <a:p>
            <a:pPr marL="365760" indent="-256032" algn="just">
              <a:defRPr/>
            </a:pPr>
            <a:r>
              <a:rPr lang="cs-CZ" sz="1900" dirty="0">
                <a:latin typeface="Constantia" pitchFamily="18" charset="0"/>
              </a:rPr>
              <a:t>protokoly o výslechu těchto osob je třeba po zahájení trestního stíhání na návrh obviněného opakovat </a:t>
            </a:r>
            <a:r>
              <a:rPr lang="cs-CZ" sz="1900" i="1" dirty="0">
                <a:latin typeface="Constantia" pitchFamily="18" charset="0"/>
              </a:rPr>
              <a:t>(lze-li takový úkon opakovat)</a:t>
            </a:r>
            <a:r>
              <a:rPr lang="cs-CZ" sz="1900" dirty="0">
                <a:latin typeface="Constantia" pitchFamily="18" charset="0"/>
              </a:rPr>
              <a:t> </a:t>
            </a:r>
            <a:r>
              <a:rPr lang="cs-CZ" sz="1900" i="1" dirty="0">
                <a:latin typeface="Constantia" pitchFamily="18" charset="0"/>
              </a:rPr>
              <a:t>+ </a:t>
            </a:r>
            <a:r>
              <a:rPr lang="cs-CZ" sz="1900" dirty="0">
                <a:latin typeface="Constantia" pitchFamily="18" charset="0"/>
              </a:rPr>
              <a:t>pokud nebyly provedeny znovu, lze je u HL číst jen za souhlasu stran (viz § 211 odst. 1 TŘ) nebo pokud taková osoba zemřela, stala se nezvěstnou či nedosažitelnou (viz § 211 odst. 2 písm. a) TŘ) nebo pokud byla taková osoba předmětem zastrašování, násilí, podplácení a tímto způsobem vedena k tomu, aby nevypovídala nebo vypovídala křivě (viz § 211 odst. 3 písm. b) TŘ)  </a:t>
            </a:r>
          </a:p>
          <a:p>
            <a:pPr marL="365125" indent="-255588" algn="just">
              <a:lnSpc>
                <a:spcPct val="80000"/>
              </a:lnSpc>
            </a:pPr>
            <a:endParaRPr lang="cs-CZ" sz="1800" dirty="0">
              <a:latin typeface="Constantia" pitchFamily="18" charset="0"/>
            </a:endParaRPr>
          </a:p>
          <a:p>
            <a:pPr marL="365125" indent="-255588" algn="just">
              <a:lnSpc>
                <a:spcPct val="80000"/>
              </a:lnSpc>
            </a:pPr>
            <a:endParaRPr lang="cs-CZ" sz="1800" dirty="0">
              <a:latin typeface="Constantia" pitchFamily="18" charset="0"/>
            </a:endParaRPr>
          </a:p>
          <a:p>
            <a:pPr marL="365125" indent="-255588" algn="just" eaLnBrk="1" hangingPunct="1">
              <a:lnSpc>
                <a:spcPct val="80000"/>
              </a:lnSpc>
            </a:pPr>
            <a:endParaRPr lang="cs-CZ" sz="1800" dirty="0">
              <a:latin typeface="Constantia" pitchFamily="18" charset="0"/>
            </a:endParaRPr>
          </a:p>
          <a:p>
            <a:pPr marL="365125" indent="-255588" algn="just" eaLnBrk="1" hangingPunct="1">
              <a:lnSpc>
                <a:spcPct val="80000"/>
              </a:lnSpc>
            </a:pPr>
            <a:endParaRPr lang="cs-CZ" sz="2000" dirty="0"/>
          </a:p>
        </p:txBody>
      </p:sp>
      <p:sp>
        <p:nvSpPr>
          <p:cNvPr id="5" name="Zástupný symbol pro číslo snímku 4"/>
          <p:cNvSpPr>
            <a:spLocks noGrp="1"/>
          </p:cNvSpPr>
          <p:nvPr>
            <p:ph type="sldNum" sz="quarter" idx="12"/>
          </p:nvPr>
        </p:nvSpPr>
        <p:spPr/>
        <p:txBody>
          <a:bodyPr/>
          <a:lstStyle/>
          <a:p>
            <a:pPr>
              <a:defRPr/>
            </a:pPr>
            <a:fld id="{88BFEF12-687C-4352-ACD0-D1CA09BF2094}" type="slidenum">
              <a:rPr lang="cs-CZ"/>
              <a:pPr>
                <a:defRPr/>
              </a:pPr>
              <a:t>21</a:t>
            </a:fld>
            <a:endParaRPr lang="cs-CZ"/>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Nadpis 1"/>
          <p:cNvSpPr>
            <a:spLocks noGrp="1"/>
          </p:cNvSpPr>
          <p:nvPr>
            <p:ph type="title"/>
          </p:nvPr>
        </p:nvSpPr>
        <p:spPr>
          <a:xfrm>
            <a:off x="457200" y="188640"/>
            <a:ext cx="8229600" cy="792088"/>
          </a:xfrm>
        </p:spPr>
        <p:txBody>
          <a:bodyPr>
            <a:normAutofit/>
          </a:bodyPr>
          <a:lstStyle/>
          <a:p>
            <a:pPr eaLnBrk="1" hangingPunct="1"/>
            <a:r>
              <a:rPr lang="cs-CZ" sz="3200" b="1" dirty="0">
                <a:latin typeface="Constantia" pitchFamily="18" charset="0"/>
              </a:rPr>
              <a:t>Průběh přípravného řízení</a:t>
            </a:r>
            <a:endParaRPr lang="cs-CZ" sz="3200" dirty="0"/>
          </a:p>
        </p:txBody>
      </p:sp>
      <p:sp>
        <p:nvSpPr>
          <p:cNvPr id="34818" name="Zástupný symbol pro obsah 2"/>
          <p:cNvSpPr>
            <a:spLocks noGrp="1"/>
          </p:cNvSpPr>
          <p:nvPr>
            <p:ph idx="1"/>
          </p:nvPr>
        </p:nvSpPr>
        <p:spPr>
          <a:xfrm>
            <a:off x="179512" y="980728"/>
            <a:ext cx="8712968" cy="5616922"/>
          </a:xfrm>
        </p:spPr>
        <p:txBody>
          <a:bodyPr>
            <a:normAutofit/>
          </a:bodyPr>
          <a:lstStyle/>
          <a:p>
            <a:pPr marL="365125" indent="-255588" algn="just"/>
            <a:r>
              <a:rPr lang="cs-CZ" sz="2000" b="1" dirty="0">
                <a:latin typeface="Constantia" pitchFamily="18" charset="0"/>
              </a:rPr>
              <a:t>skončení prověřování </a:t>
            </a:r>
            <a:r>
              <a:rPr lang="cs-CZ" sz="2000" dirty="0">
                <a:latin typeface="Constantia" pitchFamily="18" charset="0"/>
              </a:rPr>
              <a:t>v zákonné lhůtě (§ 159 odst. 1 TŘ), popř. ve lhůtě důvodně prodloužené = </a:t>
            </a:r>
            <a:r>
              <a:rPr lang="cs-CZ" sz="2000" b="1" dirty="0">
                <a:latin typeface="Constantia" pitchFamily="18" charset="0"/>
              </a:rPr>
              <a:t>rozhodnutím policejního orgánu nebo státního zástupce o odložení věci </a:t>
            </a:r>
            <a:r>
              <a:rPr lang="cs-CZ" sz="2000" dirty="0">
                <a:latin typeface="Constantia" pitchFamily="18" charset="0"/>
              </a:rPr>
              <a:t>(</a:t>
            </a:r>
            <a:r>
              <a:rPr lang="cs-CZ" sz="2000" i="1" dirty="0">
                <a:latin typeface="Constantia" pitchFamily="18" charset="0"/>
              </a:rPr>
              <a:t>tehdy, nejde-li o podezření z trestného činu, z důvodu neznámého pachatele, pro neúčelnost, je-li trestní stíhání nepřípustné – viz § 159a TŘ + pouze z rozhodnutí státního zástupce = tehdy, pokud již bylo dosaženo účelu trestního řízení - viz § 159a odst. 4 TŘ)</a:t>
            </a:r>
          </a:p>
          <a:p>
            <a:pPr marL="365125" indent="-255588" algn="just"/>
            <a:endParaRPr lang="cs-CZ" sz="2000" i="1" dirty="0">
              <a:latin typeface="Constantia" pitchFamily="18" charset="0"/>
            </a:endParaRPr>
          </a:p>
          <a:p>
            <a:pPr marL="365125" indent="-255588" algn="just"/>
            <a:r>
              <a:rPr lang="cs-CZ" sz="2000" dirty="0">
                <a:latin typeface="Constantia" pitchFamily="18" charset="0"/>
              </a:rPr>
              <a:t>rozhodnutí policejního orgánu </a:t>
            </a:r>
            <a:r>
              <a:rPr lang="cs-CZ" sz="2000" i="1" dirty="0">
                <a:latin typeface="Constantia" pitchFamily="18" charset="0"/>
              </a:rPr>
              <a:t>(se souhlasem státního zástupce) </a:t>
            </a:r>
            <a:r>
              <a:rPr lang="cs-CZ" sz="2000" dirty="0">
                <a:latin typeface="Constantia" pitchFamily="18" charset="0"/>
              </a:rPr>
              <a:t>o </a:t>
            </a:r>
            <a:r>
              <a:rPr lang="cs-CZ" sz="2000" b="1" dirty="0">
                <a:latin typeface="Constantia" pitchFamily="18" charset="0"/>
              </a:rPr>
              <a:t>dočasném odložení TS </a:t>
            </a:r>
            <a:r>
              <a:rPr lang="cs-CZ" sz="2000" dirty="0">
                <a:latin typeface="Constantia" pitchFamily="18" charset="0"/>
              </a:rPr>
              <a:t>(§ 159b a § 159c TŘ) + rozhodnutí státního zástupce o </a:t>
            </a:r>
            <a:r>
              <a:rPr lang="cs-CZ" sz="2000" b="1" dirty="0">
                <a:latin typeface="Constantia" pitchFamily="18" charset="0"/>
              </a:rPr>
              <a:t>nestíhání podezřelého</a:t>
            </a:r>
            <a:r>
              <a:rPr lang="cs-CZ" sz="2000" dirty="0">
                <a:latin typeface="Constantia" pitchFamily="18" charset="0"/>
              </a:rPr>
              <a:t>, jehož TS bylo dočasně odloženo postupem dle § 159c TŘ (§ 159d TŘ)</a:t>
            </a:r>
          </a:p>
          <a:p>
            <a:pPr marL="365125" indent="-255588" algn="just">
              <a:lnSpc>
                <a:spcPct val="80000"/>
              </a:lnSpc>
            </a:pPr>
            <a:endParaRPr lang="cs-CZ" sz="1800" dirty="0">
              <a:latin typeface="Constantia" pitchFamily="18" charset="0"/>
            </a:endParaRPr>
          </a:p>
          <a:p>
            <a:pPr marL="365125" indent="-255588" algn="just" eaLnBrk="1" hangingPunct="1">
              <a:lnSpc>
                <a:spcPct val="80000"/>
              </a:lnSpc>
            </a:pPr>
            <a:endParaRPr lang="cs-CZ" sz="1800" dirty="0">
              <a:latin typeface="Constantia" pitchFamily="18" charset="0"/>
            </a:endParaRPr>
          </a:p>
          <a:p>
            <a:pPr marL="365125" indent="-255588" algn="just" eaLnBrk="1" hangingPunct="1">
              <a:lnSpc>
                <a:spcPct val="80000"/>
              </a:lnSpc>
              <a:buNone/>
            </a:pPr>
            <a:endParaRPr lang="cs-CZ" sz="2000" dirty="0"/>
          </a:p>
        </p:txBody>
      </p:sp>
      <p:sp>
        <p:nvSpPr>
          <p:cNvPr id="5" name="Zástupný symbol pro číslo snímku 4"/>
          <p:cNvSpPr>
            <a:spLocks noGrp="1"/>
          </p:cNvSpPr>
          <p:nvPr>
            <p:ph type="sldNum" sz="quarter" idx="12"/>
          </p:nvPr>
        </p:nvSpPr>
        <p:spPr/>
        <p:txBody>
          <a:bodyPr/>
          <a:lstStyle/>
          <a:p>
            <a:pPr>
              <a:defRPr/>
            </a:pPr>
            <a:fld id="{88BFEF12-687C-4352-ACD0-D1CA09BF2094}" type="slidenum">
              <a:rPr lang="cs-CZ"/>
              <a:pPr>
                <a:defRPr/>
              </a:pPr>
              <a:t>22</a:t>
            </a:fld>
            <a:endParaRPr lang="cs-CZ"/>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Nadpis 1"/>
          <p:cNvSpPr>
            <a:spLocks noGrp="1"/>
          </p:cNvSpPr>
          <p:nvPr>
            <p:ph type="title"/>
          </p:nvPr>
        </p:nvSpPr>
        <p:spPr>
          <a:xfrm>
            <a:off x="457200" y="274638"/>
            <a:ext cx="8229600" cy="922114"/>
          </a:xfrm>
        </p:spPr>
        <p:txBody>
          <a:bodyPr>
            <a:normAutofit/>
          </a:bodyPr>
          <a:lstStyle/>
          <a:p>
            <a:pPr eaLnBrk="1" hangingPunct="1"/>
            <a:r>
              <a:rPr lang="cs-CZ" sz="3200" b="1" dirty="0">
                <a:latin typeface="Constantia" pitchFamily="18" charset="0"/>
              </a:rPr>
              <a:t>Průběh přípravného řízení</a:t>
            </a:r>
            <a:endParaRPr lang="cs-CZ" sz="3200" dirty="0"/>
          </a:p>
        </p:txBody>
      </p:sp>
      <p:sp>
        <p:nvSpPr>
          <p:cNvPr id="34818" name="Zástupný symbol pro obsah 2"/>
          <p:cNvSpPr>
            <a:spLocks noGrp="1"/>
          </p:cNvSpPr>
          <p:nvPr>
            <p:ph idx="1"/>
          </p:nvPr>
        </p:nvSpPr>
        <p:spPr>
          <a:xfrm>
            <a:off x="179512" y="1124744"/>
            <a:ext cx="8712968" cy="5472906"/>
          </a:xfrm>
        </p:spPr>
        <p:txBody>
          <a:bodyPr>
            <a:normAutofit fontScale="92500" lnSpcReduction="10000"/>
          </a:bodyPr>
          <a:lstStyle/>
          <a:p>
            <a:pPr marL="365125" indent="-255588" algn="just"/>
            <a:r>
              <a:rPr lang="cs-CZ" sz="2000" b="1" dirty="0">
                <a:latin typeface="Constantia" pitchFamily="18" charset="0"/>
              </a:rPr>
              <a:t>zahájení trestního stíhání </a:t>
            </a:r>
            <a:r>
              <a:rPr lang="cs-CZ" sz="2000" dirty="0">
                <a:latin typeface="Constantia" pitchFamily="18" charset="0"/>
              </a:rPr>
              <a:t>= usnesením policejního orgánu nebo SZ (§ 160 TŘ); právo stížnosti (</a:t>
            </a:r>
            <a:r>
              <a:rPr lang="cs-CZ" sz="2000" i="1" dirty="0">
                <a:latin typeface="Constantia" pitchFamily="18" charset="0"/>
              </a:rPr>
              <a:t>nemá odkladný účinek) </a:t>
            </a:r>
            <a:r>
              <a:rPr lang="cs-CZ" sz="2000" dirty="0">
                <a:latin typeface="Constantia" pitchFamily="18" charset="0"/>
              </a:rPr>
              <a:t>náleží jen obviněnému </a:t>
            </a:r>
            <a:r>
              <a:rPr lang="cs-CZ" sz="2000" i="1" dirty="0">
                <a:latin typeface="Constantia" pitchFamily="18" charset="0"/>
              </a:rPr>
              <a:t>(poškozenému, jehož pobyt je znám, je na jeho žádost usnesení pouze zasláno na vědomí !!!) – </a:t>
            </a:r>
            <a:r>
              <a:rPr lang="cs-CZ" sz="1800" i="1" dirty="0">
                <a:latin typeface="Constantia" pitchFamily="18" charset="0"/>
              </a:rPr>
              <a:t>usnesení je účinné již od okamžiku svého vydání – je jím zahájeno vyšetřování XXX  účinky tohoto usnesení vůči podezřelému nastávají až jeho doručením obviněnému </a:t>
            </a:r>
            <a:endParaRPr lang="cs-CZ" sz="2000" i="1" dirty="0">
              <a:latin typeface="Constantia" pitchFamily="18" charset="0"/>
            </a:endParaRPr>
          </a:p>
          <a:p>
            <a:pPr marL="365125" indent="-255588" algn="just"/>
            <a:r>
              <a:rPr lang="cs-CZ" sz="2000" dirty="0">
                <a:latin typeface="Constantia" pitchFamily="18" charset="0"/>
              </a:rPr>
              <a:t>usnesení je nutno doručit obviněnému nejpozději na počátku jeho prvního výslechu + do 48 hodin též SZ a obhájci</a:t>
            </a:r>
          </a:p>
          <a:p>
            <a:pPr marL="365125" indent="-255588" algn="just"/>
            <a:r>
              <a:rPr lang="cs-CZ" sz="2000" dirty="0">
                <a:latin typeface="Constantia" pitchFamily="18" charset="0"/>
              </a:rPr>
              <a:t>je-li obviněným advokát, je třeba usnesení doručit též ministru spravedlnosti a předsedovi ČAK </a:t>
            </a:r>
          </a:p>
          <a:p>
            <a:pPr marL="365125" indent="-255588" algn="just"/>
            <a:r>
              <a:rPr lang="cs-CZ" sz="2000" dirty="0">
                <a:latin typeface="Constantia" pitchFamily="18" charset="0"/>
              </a:rPr>
              <a:t>možnost upozornění na změnu právní kvalifikace skutku, pro který je vedeno TS + učinění záznamu do protokolu </a:t>
            </a:r>
          </a:p>
          <a:p>
            <a:pPr marL="365125" indent="-255588" algn="just"/>
            <a:r>
              <a:rPr lang="cs-CZ" sz="2000" dirty="0">
                <a:latin typeface="Constantia" pitchFamily="18" charset="0"/>
              </a:rPr>
              <a:t>rozšíření TS o další skutek – jen postupem dle § 160 odst. 1, 2 TŘ !!!</a:t>
            </a:r>
          </a:p>
          <a:p>
            <a:pPr marL="365125" indent="-255588" algn="just"/>
            <a:endParaRPr lang="cs-CZ" sz="2000" dirty="0">
              <a:latin typeface="Constantia" pitchFamily="18" charset="0"/>
            </a:endParaRPr>
          </a:p>
          <a:p>
            <a:pPr marL="365125" indent="-255588" algn="just"/>
            <a:r>
              <a:rPr lang="cs-CZ" sz="2000" b="1" dirty="0">
                <a:latin typeface="Constantia" pitchFamily="18" charset="0"/>
              </a:rPr>
              <a:t>zjištění souhlasu poškozeného s TS obviněného </a:t>
            </a:r>
            <a:r>
              <a:rPr lang="cs-CZ" sz="2000" dirty="0">
                <a:latin typeface="Constantia" pitchFamily="18" charset="0"/>
              </a:rPr>
              <a:t>v případech uvedených v § 163 TŘ + možnost </a:t>
            </a:r>
            <a:r>
              <a:rPr lang="cs-CZ" sz="2000" dirty="0" err="1">
                <a:latin typeface="Constantia" pitchFamily="18" charset="0"/>
              </a:rPr>
              <a:t>zpětvzetí</a:t>
            </a:r>
            <a:r>
              <a:rPr lang="cs-CZ" sz="2000" dirty="0">
                <a:latin typeface="Constantia" pitchFamily="18" charset="0"/>
              </a:rPr>
              <a:t> souhlasu </a:t>
            </a:r>
            <a:r>
              <a:rPr lang="cs-CZ" sz="2000" i="1" dirty="0">
                <a:latin typeface="Constantia" pitchFamily="18" charset="0"/>
              </a:rPr>
              <a:t>(udělení souhlasu nelze dovozovat jen ze skutečnosti, že poškozený jako svědek nevyužil svého práva odepřít výpověď ve smyslu §  100 odst. 1 či 2 TŘ) – v případě několika poškozených (dotčených stejným TČ) stačí k TS obviněného souhlas i jen jednoho z nich </a:t>
            </a:r>
          </a:p>
          <a:p>
            <a:pPr marL="365125" indent="-255588" algn="just" eaLnBrk="1" hangingPunct="1">
              <a:lnSpc>
                <a:spcPct val="80000"/>
              </a:lnSpc>
            </a:pPr>
            <a:endParaRPr lang="cs-CZ" sz="1800" dirty="0">
              <a:latin typeface="Constantia" pitchFamily="18" charset="0"/>
            </a:endParaRPr>
          </a:p>
          <a:p>
            <a:pPr marL="365125" indent="-255588" algn="just" eaLnBrk="1" hangingPunct="1">
              <a:lnSpc>
                <a:spcPct val="80000"/>
              </a:lnSpc>
            </a:pPr>
            <a:endParaRPr lang="cs-CZ" sz="2000" dirty="0"/>
          </a:p>
        </p:txBody>
      </p:sp>
      <p:sp>
        <p:nvSpPr>
          <p:cNvPr id="5" name="Zástupný symbol pro číslo snímku 4"/>
          <p:cNvSpPr>
            <a:spLocks noGrp="1"/>
          </p:cNvSpPr>
          <p:nvPr>
            <p:ph type="sldNum" sz="quarter" idx="12"/>
          </p:nvPr>
        </p:nvSpPr>
        <p:spPr/>
        <p:txBody>
          <a:bodyPr/>
          <a:lstStyle/>
          <a:p>
            <a:pPr>
              <a:defRPr/>
            </a:pPr>
            <a:fld id="{88BFEF12-687C-4352-ACD0-D1CA09BF2094}" type="slidenum">
              <a:rPr lang="cs-CZ"/>
              <a:pPr>
                <a:defRPr/>
              </a:pPr>
              <a:t>23</a:t>
            </a:fld>
            <a:endParaRPr lang="cs-CZ"/>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Nadpis 1"/>
          <p:cNvSpPr>
            <a:spLocks noGrp="1"/>
          </p:cNvSpPr>
          <p:nvPr>
            <p:ph type="title"/>
          </p:nvPr>
        </p:nvSpPr>
        <p:spPr>
          <a:xfrm>
            <a:off x="457200" y="136525"/>
            <a:ext cx="8229600" cy="556171"/>
          </a:xfrm>
        </p:spPr>
        <p:txBody>
          <a:bodyPr>
            <a:normAutofit fontScale="90000"/>
          </a:bodyPr>
          <a:lstStyle/>
          <a:p>
            <a:pPr eaLnBrk="1" hangingPunct="1"/>
            <a:r>
              <a:rPr lang="cs-CZ" sz="3200" b="1" dirty="0">
                <a:latin typeface="Constantia" pitchFamily="18" charset="0"/>
              </a:rPr>
              <a:t>Průběh přípravného řízení</a:t>
            </a:r>
            <a:endParaRPr lang="cs-CZ" sz="3200" dirty="0"/>
          </a:p>
        </p:txBody>
      </p:sp>
      <p:sp>
        <p:nvSpPr>
          <p:cNvPr id="34818" name="Zástupný symbol pro obsah 2"/>
          <p:cNvSpPr>
            <a:spLocks noGrp="1"/>
          </p:cNvSpPr>
          <p:nvPr>
            <p:ph idx="1"/>
          </p:nvPr>
        </p:nvSpPr>
        <p:spPr>
          <a:xfrm>
            <a:off x="179512" y="692696"/>
            <a:ext cx="8784976" cy="5976664"/>
          </a:xfrm>
        </p:spPr>
        <p:txBody>
          <a:bodyPr>
            <a:normAutofit fontScale="55000" lnSpcReduction="20000"/>
          </a:bodyPr>
          <a:lstStyle/>
          <a:p>
            <a:pPr marL="365125" indent="-255588" algn="just">
              <a:lnSpc>
                <a:spcPct val="120000"/>
              </a:lnSpc>
            </a:pPr>
            <a:r>
              <a:rPr lang="cs-CZ" sz="2600" b="1" dirty="0">
                <a:latin typeface="Constantia" pitchFamily="18" charset="0"/>
              </a:rPr>
              <a:t>vyhledávání a provádění důkazů </a:t>
            </a:r>
            <a:r>
              <a:rPr lang="cs-CZ" sz="2600" dirty="0">
                <a:latin typeface="Constantia" pitchFamily="18" charset="0"/>
              </a:rPr>
              <a:t>policejním orgánem </a:t>
            </a:r>
            <a:r>
              <a:rPr lang="cs-CZ" sz="2600" i="1" dirty="0">
                <a:latin typeface="Constantia" pitchFamily="18" charset="0"/>
              </a:rPr>
              <a:t>(bez ohledu na to, zda svědčí ve prospěch či neprospěch obviněného) – </a:t>
            </a:r>
            <a:r>
              <a:rPr lang="cs-CZ" sz="2600" dirty="0">
                <a:latin typeface="Constantia" pitchFamily="18" charset="0"/>
              </a:rPr>
              <a:t>viz § 164 odst. 3 TŘ</a:t>
            </a:r>
          </a:p>
          <a:p>
            <a:pPr marL="365125" indent="-255588" algn="just">
              <a:lnSpc>
                <a:spcPct val="120000"/>
              </a:lnSpc>
            </a:pPr>
            <a:endParaRPr lang="cs-CZ" sz="2600" dirty="0">
              <a:latin typeface="Constantia" pitchFamily="18" charset="0"/>
            </a:endParaRPr>
          </a:p>
          <a:p>
            <a:pPr marL="365125" indent="-255588" algn="just" eaLnBrk="1" hangingPunct="1">
              <a:lnSpc>
                <a:spcPct val="120000"/>
              </a:lnSpc>
            </a:pPr>
            <a:r>
              <a:rPr lang="cs-CZ" sz="2600" b="1" dirty="0">
                <a:latin typeface="Constantia" pitchFamily="18" charset="0"/>
              </a:rPr>
              <a:t>při výslechu svědků </a:t>
            </a:r>
            <a:r>
              <a:rPr lang="cs-CZ" sz="2600" dirty="0">
                <a:latin typeface="Constantia" pitchFamily="18" charset="0"/>
              </a:rPr>
              <a:t>platí zákaz kladení </a:t>
            </a:r>
            <a:r>
              <a:rPr lang="cs-CZ" sz="2600" b="1" dirty="0">
                <a:solidFill>
                  <a:srgbClr val="C00000"/>
                </a:solidFill>
                <a:latin typeface="Constantia" pitchFamily="18" charset="0"/>
              </a:rPr>
              <a:t>otázek sugestivních </a:t>
            </a:r>
            <a:r>
              <a:rPr lang="cs-CZ" sz="2600" i="1" dirty="0">
                <a:latin typeface="Constantia" pitchFamily="18" charset="0"/>
              </a:rPr>
              <a:t>(= otázky </a:t>
            </a:r>
            <a:r>
              <a:rPr lang="cs-CZ" sz="2600" i="1" dirty="0" err="1">
                <a:latin typeface="Constantia" pitchFamily="18" charset="0"/>
              </a:rPr>
              <a:t>návodné</a:t>
            </a:r>
            <a:r>
              <a:rPr lang="cs-CZ" sz="2600" dirty="0">
                <a:latin typeface="Constantia" pitchFamily="18" charset="0"/>
              </a:rPr>
              <a:t> - </a:t>
            </a:r>
            <a:r>
              <a:rPr lang="cs-CZ" sz="2600" i="1" dirty="0">
                <a:latin typeface="Constantia" pitchFamily="18" charset="0"/>
              </a:rPr>
              <a:t>obsahují okolnosti, které mají být výslechem teprve zjištěny) </a:t>
            </a:r>
            <a:r>
              <a:rPr lang="cs-CZ" sz="2600" b="1" dirty="0">
                <a:solidFill>
                  <a:srgbClr val="C00000"/>
                </a:solidFill>
                <a:latin typeface="Constantia" pitchFamily="18" charset="0"/>
              </a:rPr>
              <a:t>a </a:t>
            </a:r>
            <a:r>
              <a:rPr lang="cs-CZ" sz="2600" b="1" dirty="0" err="1">
                <a:solidFill>
                  <a:srgbClr val="C00000"/>
                </a:solidFill>
                <a:latin typeface="Constantia" pitchFamily="18" charset="0"/>
              </a:rPr>
              <a:t>kapciózních</a:t>
            </a:r>
            <a:r>
              <a:rPr lang="cs-CZ" sz="2600" b="1" dirty="0">
                <a:solidFill>
                  <a:srgbClr val="C00000"/>
                </a:solidFill>
                <a:latin typeface="Constantia" pitchFamily="18" charset="0"/>
              </a:rPr>
              <a:t> </a:t>
            </a:r>
            <a:r>
              <a:rPr lang="cs-CZ" sz="2600" b="1" i="1" dirty="0">
                <a:latin typeface="Constantia" pitchFamily="18" charset="0"/>
              </a:rPr>
              <a:t>(</a:t>
            </a:r>
            <a:r>
              <a:rPr lang="cs-CZ" sz="2600" i="1" dirty="0">
                <a:latin typeface="Constantia" pitchFamily="18" charset="0"/>
              </a:rPr>
              <a:t>obsahují klamavé a nepravdivé skutečnosti) </a:t>
            </a:r>
            <a:r>
              <a:rPr lang="cs-CZ" sz="2600" dirty="0">
                <a:latin typeface="Constantia" pitchFamily="18" charset="0"/>
              </a:rPr>
              <a:t>– viz § 101 odst. 3 TŘ</a:t>
            </a:r>
          </a:p>
          <a:p>
            <a:pPr marL="365125" indent="-255588" algn="just" eaLnBrk="1" hangingPunct="1">
              <a:lnSpc>
                <a:spcPct val="120000"/>
              </a:lnSpc>
            </a:pPr>
            <a:r>
              <a:rPr lang="cs-CZ" sz="2600" b="1" dirty="0">
                <a:solidFill>
                  <a:srgbClr val="C00000"/>
                </a:solidFill>
                <a:latin typeface="Constantia" pitchFamily="18" charset="0"/>
              </a:rPr>
              <a:t>omezení otázek směřujících do intimní oblasti vyslýchaného svědka </a:t>
            </a:r>
            <a:r>
              <a:rPr lang="cs-CZ" sz="2600" b="1" dirty="0">
                <a:latin typeface="Constantia" pitchFamily="18" charset="0"/>
              </a:rPr>
              <a:t>– </a:t>
            </a:r>
            <a:r>
              <a:rPr lang="cs-CZ" sz="2600" dirty="0">
                <a:latin typeface="Constantia" pitchFamily="18" charset="0"/>
              </a:rPr>
              <a:t>viz § 101 odst. 3 TŘ</a:t>
            </a:r>
          </a:p>
          <a:p>
            <a:pPr marL="365125" indent="-255588" algn="just">
              <a:lnSpc>
                <a:spcPct val="120000"/>
              </a:lnSpc>
            </a:pPr>
            <a:r>
              <a:rPr lang="cs-CZ" sz="2800" b="1" dirty="0">
                <a:solidFill>
                  <a:srgbClr val="C00000"/>
                </a:solidFill>
                <a:latin typeface="Constantia" pitchFamily="18" charset="0"/>
              </a:rPr>
              <a:t>možnost kladení otázek jen prostřednictvím OČTŘ</a:t>
            </a:r>
            <a:r>
              <a:rPr lang="cs-CZ" sz="2800" b="1" dirty="0">
                <a:latin typeface="Constantia" pitchFamily="18" charset="0"/>
              </a:rPr>
              <a:t> </a:t>
            </a:r>
            <a:r>
              <a:rPr lang="cs-CZ" sz="2800" i="1" dirty="0">
                <a:latin typeface="Constantia" pitchFamily="18" charset="0"/>
              </a:rPr>
              <a:t>(obecně </a:t>
            </a:r>
            <a:r>
              <a:rPr lang="cs-CZ" sz="2800" i="1" u="sng" dirty="0">
                <a:latin typeface="Constantia" pitchFamily="18" charset="0"/>
              </a:rPr>
              <a:t>jde-li o osobu mladší než 18 let</a:t>
            </a:r>
            <a:r>
              <a:rPr lang="cs-CZ" sz="2800" i="1" dirty="0">
                <a:latin typeface="Constantia" pitchFamily="18" charset="0"/>
              </a:rPr>
              <a:t> = viz § 102 odst. 3 TŘ + </a:t>
            </a:r>
            <a:r>
              <a:rPr lang="cs-CZ" sz="2800" i="1" u="sng" dirty="0">
                <a:latin typeface="Constantia" pitchFamily="18" charset="0"/>
              </a:rPr>
              <a:t>u dospělého</a:t>
            </a:r>
            <a:r>
              <a:rPr lang="cs-CZ" sz="2800" i="1" dirty="0">
                <a:latin typeface="Constantia" pitchFamily="18" charset="0"/>
              </a:rPr>
              <a:t> jen tehdy, jde-li o poškozeného u TČ proti lidské důstojnosti v sexuální oblasti, TČ obchodování s lidmi podle § 168 odst. 2 písm. a) TZ, TČ týrání svěřené osoby a TČ týrání osoby žijící ve společném obydlí = viz § 101b TŘ) </a:t>
            </a:r>
            <a:endParaRPr lang="cs-CZ" sz="2600" dirty="0">
              <a:latin typeface="Constantia" pitchFamily="18" charset="0"/>
            </a:endParaRPr>
          </a:p>
          <a:p>
            <a:pPr marL="365125" indent="-255588" algn="just" eaLnBrk="1" hangingPunct="1">
              <a:lnSpc>
                <a:spcPct val="120000"/>
              </a:lnSpc>
            </a:pPr>
            <a:r>
              <a:rPr lang="cs-CZ" sz="2600" dirty="0">
                <a:latin typeface="Constantia" pitchFamily="18" charset="0"/>
              </a:rPr>
              <a:t>možnost nahlížet do písemných poznámek</a:t>
            </a:r>
          </a:p>
          <a:p>
            <a:pPr marL="365125" indent="-255588" algn="just" eaLnBrk="1" hangingPunct="1">
              <a:lnSpc>
                <a:spcPct val="120000"/>
              </a:lnSpc>
            </a:pPr>
            <a:r>
              <a:rPr lang="cs-CZ" sz="2600" dirty="0">
                <a:latin typeface="Constantia" pitchFamily="18" charset="0"/>
              </a:rPr>
              <a:t>protokolace v přípravném řízení (přečtení protokolu, oprava a doplnění protokolu, podpis, námitky proti obsahu protokolu)</a:t>
            </a:r>
          </a:p>
          <a:p>
            <a:pPr marL="365125" indent="-255588" algn="just" eaLnBrk="1" hangingPunct="1">
              <a:lnSpc>
                <a:spcPct val="120000"/>
              </a:lnSpc>
            </a:pPr>
            <a:r>
              <a:rPr lang="cs-CZ" sz="2600" b="1" dirty="0">
                <a:solidFill>
                  <a:srgbClr val="C00000"/>
                </a:solidFill>
                <a:latin typeface="Constantia" pitchFamily="18" charset="0"/>
              </a:rPr>
              <a:t>specifika výslechu osob mladších 18. let</a:t>
            </a:r>
            <a:r>
              <a:rPr lang="cs-CZ" sz="2600" dirty="0">
                <a:solidFill>
                  <a:srgbClr val="C00000"/>
                </a:solidFill>
                <a:latin typeface="Constantia" pitchFamily="18" charset="0"/>
              </a:rPr>
              <a:t> </a:t>
            </a:r>
            <a:r>
              <a:rPr lang="cs-CZ" sz="2600" dirty="0">
                <a:latin typeface="Constantia" pitchFamily="18" charset="0"/>
              </a:rPr>
              <a:t>– viz § 102 TŘ</a:t>
            </a:r>
          </a:p>
          <a:p>
            <a:pPr marL="365125" indent="-255588" algn="just" eaLnBrk="1" hangingPunct="1">
              <a:lnSpc>
                <a:spcPct val="120000"/>
              </a:lnSpc>
            </a:pPr>
            <a:r>
              <a:rPr lang="cs-CZ" sz="2600" dirty="0">
                <a:latin typeface="Constantia" pitchFamily="18" charset="0"/>
              </a:rPr>
              <a:t>nárok na svědečné – viz § 104 TŘ</a:t>
            </a:r>
          </a:p>
          <a:p>
            <a:pPr marL="365125" indent="-255588" algn="just" eaLnBrk="1" hangingPunct="1">
              <a:lnSpc>
                <a:spcPct val="120000"/>
              </a:lnSpc>
            </a:pPr>
            <a:endParaRPr lang="cs-CZ" sz="2600" dirty="0">
              <a:latin typeface="Constantia" pitchFamily="18" charset="0"/>
            </a:endParaRPr>
          </a:p>
          <a:p>
            <a:pPr algn="just">
              <a:lnSpc>
                <a:spcPct val="120000"/>
              </a:lnSpc>
            </a:pPr>
            <a:r>
              <a:rPr lang="cs-CZ" sz="2600" b="1" dirty="0" err="1">
                <a:latin typeface="Constantia" pitchFamily="18" charset="0"/>
              </a:rPr>
              <a:t>rekognice</a:t>
            </a:r>
            <a:r>
              <a:rPr lang="cs-CZ" sz="2600" b="1" dirty="0">
                <a:latin typeface="Constantia" pitchFamily="18" charset="0"/>
              </a:rPr>
              <a:t> </a:t>
            </a:r>
            <a:r>
              <a:rPr lang="cs-CZ" sz="2600" dirty="0">
                <a:latin typeface="Constantia" pitchFamily="18" charset="0"/>
              </a:rPr>
              <a:t>- viz § 104b TŘ - in natura či dle fotografií </a:t>
            </a:r>
            <a:r>
              <a:rPr lang="cs-CZ" sz="2600" i="1" dirty="0">
                <a:latin typeface="Constantia" pitchFamily="18" charset="0"/>
              </a:rPr>
              <a:t>(</a:t>
            </a:r>
            <a:r>
              <a:rPr lang="cs-CZ" sz="2600" i="1" dirty="0" err="1">
                <a:latin typeface="Constantia" pitchFamily="18" charset="0"/>
              </a:rPr>
              <a:t>rekognice</a:t>
            </a:r>
            <a:r>
              <a:rPr lang="cs-CZ" sz="2600" i="1" dirty="0">
                <a:latin typeface="Constantia" pitchFamily="18" charset="0"/>
              </a:rPr>
              <a:t> dle fotografií nesmí bezprostředně předcházet </a:t>
            </a:r>
            <a:r>
              <a:rPr lang="cs-CZ" sz="2600" i="1" dirty="0" err="1">
                <a:latin typeface="Constantia" pitchFamily="18" charset="0"/>
              </a:rPr>
              <a:t>rekognici</a:t>
            </a:r>
            <a:r>
              <a:rPr lang="cs-CZ" sz="2600" i="1" dirty="0">
                <a:latin typeface="Constantia" pitchFamily="18" charset="0"/>
              </a:rPr>
              <a:t> in natura)</a:t>
            </a:r>
          </a:p>
          <a:p>
            <a:pPr algn="just">
              <a:lnSpc>
                <a:spcPct val="120000"/>
              </a:lnSpc>
            </a:pPr>
            <a:r>
              <a:rPr lang="cs-CZ" sz="2600" dirty="0">
                <a:latin typeface="Constantia" pitchFamily="18" charset="0"/>
              </a:rPr>
              <a:t>poznávání osob či věcí, popř. hlasová </a:t>
            </a:r>
            <a:r>
              <a:rPr lang="cs-CZ" sz="2600" dirty="0" err="1">
                <a:latin typeface="Constantia" pitchFamily="18" charset="0"/>
              </a:rPr>
              <a:t>rekognice</a:t>
            </a:r>
            <a:endParaRPr lang="cs-CZ" sz="2600" dirty="0">
              <a:latin typeface="Constantia" pitchFamily="18" charset="0"/>
            </a:endParaRPr>
          </a:p>
          <a:p>
            <a:pPr algn="just">
              <a:lnSpc>
                <a:spcPct val="120000"/>
              </a:lnSpc>
            </a:pPr>
            <a:r>
              <a:rPr lang="cs-CZ" sz="2600" dirty="0">
                <a:latin typeface="Constantia" pitchFamily="18" charset="0"/>
              </a:rPr>
              <a:t>nejméně mezi třemi vzájemně podobnými věcmi/osobami </a:t>
            </a:r>
            <a:r>
              <a:rPr lang="cs-CZ" sz="2600" i="1" dirty="0">
                <a:latin typeface="Constantia" pitchFamily="18" charset="0"/>
              </a:rPr>
              <a:t>(lze i více, ale ne méně než tři poznávané věci/osoby)</a:t>
            </a:r>
          </a:p>
          <a:p>
            <a:pPr algn="just">
              <a:lnSpc>
                <a:spcPct val="120000"/>
              </a:lnSpc>
            </a:pPr>
            <a:r>
              <a:rPr lang="cs-CZ" sz="2600" dirty="0">
                <a:latin typeface="Constantia" pitchFamily="18" charset="0"/>
              </a:rPr>
              <a:t>nutná přítomnost nezúčastněné osoby</a:t>
            </a:r>
          </a:p>
          <a:p>
            <a:pPr algn="just">
              <a:lnSpc>
                <a:spcPct val="120000"/>
              </a:lnSpc>
            </a:pPr>
            <a:r>
              <a:rPr lang="cs-CZ" sz="2600" dirty="0">
                <a:latin typeface="Constantia" pitchFamily="18" charset="0"/>
              </a:rPr>
              <a:t>nezbytnost předchozího výslechu poznávající osoby k okolnostem poznávané věci/osoby</a:t>
            </a:r>
          </a:p>
          <a:p>
            <a:pPr marL="365125" indent="-255588" algn="just" eaLnBrk="1" hangingPunct="1">
              <a:lnSpc>
                <a:spcPct val="80000"/>
              </a:lnSpc>
            </a:pPr>
            <a:endParaRPr lang="cs-CZ" sz="2000" dirty="0"/>
          </a:p>
        </p:txBody>
      </p:sp>
      <p:sp>
        <p:nvSpPr>
          <p:cNvPr id="5" name="Zástupný symbol pro číslo snímku 4"/>
          <p:cNvSpPr>
            <a:spLocks noGrp="1"/>
          </p:cNvSpPr>
          <p:nvPr>
            <p:ph type="sldNum" sz="quarter" idx="12"/>
          </p:nvPr>
        </p:nvSpPr>
        <p:spPr/>
        <p:txBody>
          <a:bodyPr/>
          <a:lstStyle/>
          <a:p>
            <a:pPr>
              <a:defRPr/>
            </a:pPr>
            <a:fld id="{88BFEF12-687C-4352-ACD0-D1CA09BF2094}" type="slidenum">
              <a:rPr lang="cs-CZ"/>
              <a:pPr>
                <a:defRPr/>
              </a:pPr>
              <a:t>24</a:t>
            </a:fld>
            <a:endParaRPr lang="cs-CZ"/>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Nadpis 1"/>
          <p:cNvSpPr>
            <a:spLocks noGrp="1"/>
          </p:cNvSpPr>
          <p:nvPr>
            <p:ph type="title"/>
          </p:nvPr>
        </p:nvSpPr>
        <p:spPr>
          <a:xfrm>
            <a:off x="457200" y="136525"/>
            <a:ext cx="8229600" cy="772193"/>
          </a:xfrm>
        </p:spPr>
        <p:txBody>
          <a:bodyPr>
            <a:normAutofit/>
          </a:bodyPr>
          <a:lstStyle/>
          <a:p>
            <a:pPr eaLnBrk="1" hangingPunct="1"/>
            <a:r>
              <a:rPr lang="cs-CZ" sz="3200" b="1" dirty="0">
                <a:latin typeface="Constantia" pitchFamily="18" charset="0"/>
              </a:rPr>
              <a:t>Průběh přípravného řízení</a:t>
            </a:r>
            <a:endParaRPr lang="cs-CZ" sz="3200" dirty="0"/>
          </a:p>
        </p:txBody>
      </p:sp>
      <p:sp>
        <p:nvSpPr>
          <p:cNvPr id="34818" name="Zástupný symbol pro obsah 2"/>
          <p:cNvSpPr>
            <a:spLocks noGrp="1"/>
          </p:cNvSpPr>
          <p:nvPr>
            <p:ph idx="1"/>
          </p:nvPr>
        </p:nvSpPr>
        <p:spPr>
          <a:xfrm>
            <a:off x="107504" y="908719"/>
            <a:ext cx="8928992" cy="5812755"/>
          </a:xfrm>
        </p:spPr>
        <p:txBody>
          <a:bodyPr>
            <a:noAutofit/>
          </a:bodyPr>
          <a:lstStyle/>
          <a:p>
            <a:pPr marL="365125" indent="-255588" algn="just">
              <a:lnSpc>
                <a:spcPct val="120000"/>
              </a:lnSpc>
            </a:pPr>
            <a:r>
              <a:rPr lang="cs-CZ" sz="2000" b="1" dirty="0">
                <a:latin typeface="Constantia" pitchFamily="18" charset="0"/>
              </a:rPr>
              <a:t>skončení vyšetřování </a:t>
            </a:r>
            <a:r>
              <a:rPr lang="cs-CZ" sz="2000" dirty="0">
                <a:latin typeface="Constantia" pitchFamily="18" charset="0"/>
              </a:rPr>
              <a:t>v zákonné lhůtě (§ 167 odst. 1 a § 170 TŘ), popř. ve lhůtě důvodně prodloužené</a:t>
            </a:r>
          </a:p>
          <a:p>
            <a:pPr marL="365125" indent="-255588" algn="just">
              <a:lnSpc>
                <a:spcPct val="120000"/>
              </a:lnSpc>
            </a:pPr>
            <a:endParaRPr lang="cs-CZ" sz="2000" b="1" dirty="0">
              <a:latin typeface="Constantia" pitchFamily="18" charset="0"/>
            </a:endParaRPr>
          </a:p>
          <a:p>
            <a:pPr marL="365125" indent="-255588" algn="just">
              <a:lnSpc>
                <a:spcPct val="120000"/>
              </a:lnSpc>
            </a:pPr>
            <a:r>
              <a:rPr lang="cs-CZ" sz="2000" b="1" dirty="0">
                <a:latin typeface="Constantia" pitchFamily="18" charset="0"/>
              </a:rPr>
              <a:t>možnost </a:t>
            </a:r>
            <a:r>
              <a:rPr lang="cs-CZ" sz="2000" b="1" u="sng" dirty="0">
                <a:latin typeface="Constantia" pitchFamily="18" charset="0"/>
              </a:rPr>
              <a:t>v přiměřené lhůtě</a:t>
            </a:r>
            <a:r>
              <a:rPr lang="cs-CZ" sz="2000" b="1" dirty="0">
                <a:latin typeface="Constantia" pitchFamily="18" charset="0"/>
              </a:rPr>
              <a:t> prostudovat spisy a činit návrhy na doplnění vyšetřování </a:t>
            </a:r>
            <a:r>
              <a:rPr lang="cs-CZ" sz="2000" dirty="0">
                <a:latin typeface="Constantia" pitchFamily="18" charset="0"/>
              </a:rPr>
              <a:t>(§ 166 odst. 1 TŘ) – </a:t>
            </a:r>
            <a:r>
              <a:rPr lang="cs-CZ" sz="2000" i="1" dirty="0">
                <a:latin typeface="Constantia" pitchFamily="18" charset="0"/>
              </a:rPr>
              <a:t>dopadá na obviněného, obhájce a poškozeného, který uplatnil nárok na NŠ</a:t>
            </a:r>
          </a:p>
          <a:p>
            <a:pPr marL="365125" indent="-255588" algn="just">
              <a:lnSpc>
                <a:spcPct val="120000"/>
              </a:lnSpc>
            </a:pPr>
            <a:endParaRPr lang="cs-CZ" sz="2000" b="1" i="1" dirty="0">
              <a:latin typeface="Constantia" pitchFamily="18" charset="0"/>
            </a:endParaRPr>
          </a:p>
          <a:p>
            <a:pPr marL="365125" indent="-255588" algn="just">
              <a:lnSpc>
                <a:spcPct val="120000"/>
              </a:lnSpc>
            </a:pPr>
            <a:r>
              <a:rPr lang="cs-CZ" sz="2000" b="1" dirty="0">
                <a:latin typeface="Constantia" pitchFamily="18" charset="0"/>
              </a:rPr>
              <a:t>předložení věci SZ s návrhem na podání obžaloby, </a:t>
            </a:r>
            <a:r>
              <a:rPr lang="cs-CZ" sz="2000" dirty="0">
                <a:latin typeface="Constantia" pitchFamily="18" charset="0"/>
              </a:rPr>
              <a:t>včetně seznamu navrhovaných důkazů  a zdůvodněním nevyhovění návrhu na provedení dalších důkazů (§ 166 odst. 3 TŘ)</a:t>
            </a:r>
          </a:p>
          <a:p>
            <a:pPr marL="365125" indent="-255588" algn="just">
              <a:lnSpc>
                <a:spcPct val="120000"/>
              </a:lnSpc>
            </a:pPr>
            <a:endParaRPr lang="cs-CZ" sz="1700" dirty="0">
              <a:latin typeface="Constantia" pitchFamily="18" charset="0"/>
            </a:endParaRPr>
          </a:p>
        </p:txBody>
      </p:sp>
      <p:sp>
        <p:nvSpPr>
          <p:cNvPr id="5" name="Zástupný symbol pro číslo snímku 4"/>
          <p:cNvSpPr>
            <a:spLocks noGrp="1"/>
          </p:cNvSpPr>
          <p:nvPr>
            <p:ph type="sldNum" sz="quarter" idx="12"/>
          </p:nvPr>
        </p:nvSpPr>
        <p:spPr/>
        <p:txBody>
          <a:bodyPr/>
          <a:lstStyle/>
          <a:p>
            <a:pPr>
              <a:defRPr/>
            </a:pPr>
            <a:fld id="{88BFEF12-687C-4352-ACD0-D1CA09BF2094}" type="slidenum">
              <a:rPr lang="cs-CZ"/>
              <a:pPr>
                <a:defRPr/>
              </a:pPr>
              <a:t>25</a:t>
            </a:fld>
            <a:endParaRPr lang="cs-CZ"/>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2EDF2-9F4B-264B-7862-27E051CDABFC}"/>
            </a:ext>
          </a:extLst>
        </p:cNvPr>
        <p:cNvGrpSpPr/>
        <p:nvPr/>
      </p:nvGrpSpPr>
      <p:grpSpPr>
        <a:xfrm>
          <a:off x="0" y="0"/>
          <a:ext cx="0" cy="0"/>
          <a:chOff x="0" y="0"/>
          <a:chExt cx="0" cy="0"/>
        </a:xfrm>
      </p:grpSpPr>
      <p:sp>
        <p:nvSpPr>
          <p:cNvPr id="34817" name="Nadpis 1">
            <a:extLst>
              <a:ext uri="{FF2B5EF4-FFF2-40B4-BE49-F238E27FC236}">
                <a16:creationId xmlns:a16="http://schemas.microsoft.com/office/drawing/2014/main" id="{1FFD1EC0-D70C-CC88-5ADA-F8E1E5522BAD}"/>
              </a:ext>
            </a:extLst>
          </p:cNvPr>
          <p:cNvSpPr>
            <a:spLocks noGrp="1"/>
          </p:cNvSpPr>
          <p:nvPr>
            <p:ph type="title"/>
          </p:nvPr>
        </p:nvSpPr>
        <p:spPr>
          <a:xfrm>
            <a:off x="457200" y="136525"/>
            <a:ext cx="8229600" cy="700187"/>
          </a:xfrm>
        </p:spPr>
        <p:txBody>
          <a:bodyPr>
            <a:normAutofit/>
          </a:bodyPr>
          <a:lstStyle/>
          <a:p>
            <a:pPr eaLnBrk="1" hangingPunct="1"/>
            <a:r>
              <a:rPr lang="cs-CZ" sz="3200" b="1" dirty="0">
                <a:latin typeface="Constantia" pitchFamily="18" charset="0"/>
              </a:rPr>
              <a:t>Průběh přípravného řízení</a:t>
            </a:r>
            <a:endParaRPr lang="cs-CZ" sz="3200" dirty="0"/>
          </a:p>
        </p:txBody>
      </p:sp>
      <p:sp>
        <p:nvSpPr>
          <p:cNvPr id="34818" name="Zástupný symbol pro obsah 2">
            <a:extLst>
              <a:ext uri="{FF2B5EF4-FFF2-40B4-BE49-F238E27FC236}">
                <a16:creationId xmlns:a16="http://schemas.microsoft.com/office/drawing/2014/main" id="{07A144B2-E90E-C66E-4298-3ED14035FCF2}"/>
              </a:ext>
            </a:extLst>
          </p:cNvPr>
          <p:cNvSpPr>
            <a:spLocks noGrp="1"/>
          </p:cNvSpPr>
          <p:nvPr>
            <p:ph idx="1"/>
          </p:nvPr>
        </p:nvSpPr>
        <p:spPr>
          <a:xfrm>
            <a:off x="107504" y="980727"/>
            <a:ext cx="8928992" cy="5740747"/>
          </a:xfrm>
        </p:spPr>
        <p:txBody>
          <a:bodyPr>
            <a:noAutofit/>
          </a:bodyPr>
          <a:lstStyle/>
          <a:p>
            <a:pPr marL="452437" algn="just">
              <a:lnSpc>
                <a:spcPct val="120000"/>
              </a:lnSpc>
            </a:pPr>
            <a:r>
              <a:rPr lang="cs-CZ" sz="2000" b="1" dirty="0">
                <a:latin typeface="Constantia" pitchFamily="18" charset="0"/>
              </a:rPr>
              <a:t>rozhodnutí státního zástupce o postoupení věci jinému orgánu </a:t>
            </a:r>
            <a:r>
              <a:rPr lang="cs-CZ" sz="2000" dirty="0">
                <a:latin typeface="Constantia" pitchFamily="18" charset="0"/>
              </a:rPr>
              <a:t>(</a:t>
            </a:r>
            <a:r>
              <a:rPr lang="cs-CZ" sz="2000" i="1" dirty="0">
                <a:latin typeface="Constantia" pitchFamily="18" charset="0"/>
              </a:rPr>
              <a:t>§ 171 TŘ), </a:t>
            </a:r>
            <a:r>
              <a:rPr lang="cs-CZ" sz="2000" b="1" dirty="0">
                <a:latin typeface="Constantia" pitchFamily="18" charset="0"/>
              </a:rPr>
              <a:t>o zastavení TS </a:t>
            </a:r>
            <a:r>
              <a:rPr lang="cs-CZ" sz="2000" i="1" dirty="0">
                <a:latin typeface="Constantia" pitchFamily="18" charset="0"/>
              </a:rPr>
              <a:t>(</a:t>
            </a:r>
            <a:r>
              <a:rPr lang="cs-CZ" sz="2000" i="1" u="sng" dirty="0">
                <a:latin typeface="Constantia" pitchFamily="18" charset="0"/>
              </a:rPr>
              <a:t>obligatorně</a:t>
            </a:r>
            <a:r>
              <a:rPr lang="cs-CZ" sz="2000" i="1" dirty="0">
                <a:latin typeface="Constantia" pitchFamily="18" charset="0"/>
              </a:rPr>
              <a:t> z důvodů uvedených v § 172 odst. 1 TŘ </a:t>
            </a:r>
            <a:r>
              <a:rPr lang="cs-CZ" sz="2000" b="1" i="1" dirty="0">
                <a:latin typeface="Constantia" pitchFamily="18" charset="0"/>
              </a:rPr>
              <a:t>XXX </a:t>
            </a:r>
            <a:r>
              <a:rPr lang="cs-CZ" sz="2000" i="1" u="sng" dirty="0">
                <a:latin typeface="Constantia" pitchFamily="18" charset="0"/>
              </a:rPr>
              <a:t>fakultativně</a:t>
            </a:r>
            <a:r>
              <a:rPr lang="cs-CZ" sz="2000" i="1" dirty="0">
                <a:latin typeface="Constantia" pitchFamily="18" charset="0"/>
              </a:rPr>
              <a:t> z důvodů uvedených v § 172 odst. 2 TŘ + </a:t>
            </a:r>
            <a:r>
              <a:rPr lang="cs-CZ" sz="2000" i="1" u="sng" dirty="0">
                <a:latin typeface="Constantia" pitchFamily="18" charset="0"/>
              </a:rPr>
              <a:t>možnost pokračování v TS</a:t>
            </a:r>
            <a:r>
              <a:rPr lang="cs-CZ" sz="2000" i="1" dirty="0">
                <a:latin typeface="Constantia" pitchFamily="18" charset="0"/>
              </a:rPr>
              <a:t>, prohlásí-li obviněný do 3 dnů od oznámení usnesení, že na projednání věci trvá = jen při zastavení TS z důvodů uvedených v § 172 odst. 2 písm. a) až c) TŘ - </a:t>
            </a:r>
            <a:r>
              <a:rPr lang="cs-CZ" sz="2000" b="1" i="1" dirty="0">
                <a:solidFill>
                  <a:srgbClr val="FF0000"/>
                </a:solidFill>
                <a:highlight>
                  <a:srgbClr val="FFFF00"/>
                </a:highlight>
                <a:latin typeface="Constantia" pitchFamily="18" charset="0"/>
              </a:rPr>
              <a:t>POZOR</a:t>
            </a:r>
            <a:r>
              <a:rPr lang="cs-CZ" sz="2000" i="1" dirty="0">
                <a:highlight>
                  <a:srgbClr val="FFFF00"/>
                </a:highlight>
                <a:latin typeface="Constantia" pitchFamily="18" charset="0"/>
              </a:rPr>
              <a:t> na rozšíření důvodů vedoucích k možnému zastavení TS v PŘ = změny TŘ účinné od 01.01.2026, provedeny zák. č. 270/2025 Sb. = nově též § 172 odst. 2 písm. d) TŘ </a:t>
            </a:r>
            <a:r>
              <a:rPr lang="cs-CZ" sz="2000" b="1" i="1" dirty="0">
                <a:highlight>
                  <a:srgbClr val="FFFF00"/>
                </a:highlight>
                <a:latin typeface="Constantia" pitchFamily="18" charset="0"/>
              </a:rPr>
              <a:t>XXX</a:t>
            </a:r>
            <a:r>
              <a:rPr lang="cs-CZ" sz="2000" i="1" dirty="0">
                <a:highlight>
                  <a:srgbClr val="FFFF00"/>
                </a:highlight>
                <a:latin typeface="Constantia" pitchFamily="18" charset="0"/>
              </a:rPr>
              <a:t> v tomto případě již nelze ani na žádost obviněného v zastaveném TS pokračovat)</a:t>
            </a:r>
            <a:r>
              <a:rPr lang="cs-CZ" sz="2000" i="1" dirty="0">
                <a:latin typeface="Constantia" pitchFamily="18" charset="0"/>
              </a:rPr>
              <a:t>, </a:t>
            </a:r>
            <a:r>
              <a:rPr lang="cs-CZ" sz="2000" b="1" dirty="0">
                <a:latin typeface="Constantia" pitchFamily="18" charset="0"/>
              </a:rPr>
              <a:t>o přerušení TS </a:t>
            </a:r>
            <a:r>
              <a:rPr lang="cs-CZ" sz="2000" dirty="0">
                <a:latin typeface="Constantia" pitchFamily="18" charset="0"/>
              </a:rPr>
              <a:t>(§ 173 TŘ – </a:t>
            </a:r>
            <a:r>
              <a:rPr lang="cs-CZ" sz="2000" i="1" dirty="0">
                <a:latin typeface="Constantia" pitchFamily="18" charset="0"/>
              </a:rPr>
              <a:t>netvoří překážku </a:t>
            </a:r>
            <a:r>
              <a:rPr lang="cs-CZ" sz="2000" i="1" dirty="0" err="1">
                <a:latin typeface="Constantia" pitchFamily="18" charset="0"/>
              </a:rPr>
              <a:t>rei</a:t>
            </a:r>
            <a:r>
              <a:rPr lang="cs-CZ" sz="2000" i="1" dirty="0">
                <a:latin typeface="Constantia" pitchFamily="18" charset="0"/>
              </a:rPr>
              <a:t> </a:t>
            </a:r>
            <a:r>
              <a:rPr lang="cs-CZ" sz="2000" i="1" dirty="0" err="1">
                <a:latin typeface="Constantia" pitchFamily="18" charset="0"/>
              </a:rPr>
              <a:t>iudicatae</a:t>
            </a:r>
            <a:r>
              <a:rPr lang="cs-CZ" sz="2000" dirty="0">
                <a:latin typeface="Constantia" pitchFamily="18" charset="0"/>
              </a:rPr>
              <a:t>), </a:t>
            </a:r>
            <a:r>
              <a:rPr lang="cs-CZ" sz="2000" b="1" dirty="0">
                <a:latin typeface="Constantia" pitchFamily="18" charset="0"/>
              </a:rPr>
              <a:t>o podmíněném zastavení trestního stíhání </a:t>
            </a:r>
            <a:r>
              <a:rPr lang="cs-CZ" sz="2000" dirty="0">
                <a:latin typeface="Constantia" pitchFamily="18" charset="0"/>
              </a:rPr>
              <a:t>(§ 307 až § 308 TŘ), </a:t>
            </a:r>
            <a:r>
              <a:rPr lang="cs-CZ" sz="2000" b="1" dirty="0">
                <a:latin typeface="Constantia" pitchFamily="18" charset="0"/>
              </a:rPr>
              <a:t>o schválení narovnání</a:t>
            </a:r>
            <a:r>
              <a:rPr lang="cs-CZ" sz="2000" dirty="0">
                <a:latin typeface="Constantia" pitchFamily="18" charset="0"/>
              </a:rPr>
              <a:t> (§ 309 až § 314 TŘ) nebo </a:t>
            </a:r>
            <a:r>
              <a:rPr lang="cs-CZ" sz="2000" b="1" dirty="0">
                <a:latin typeface="Constantia" pitchFamily="18" charset="0"/>
              </a:rPr>
              <a:t>podání obžaloby</a:t>
            </a:r>
            <a:r>
              <a:rPr lang="cs-CZ" sz="2000" dirty="0">
                <a:latin typeface="Constantia" pitchFamily="18" charset="0"/>
              </a:rPr>
              <a:t> (§ 176 TŘ – </a:t>
            </a:r>
            <a:r>
              <a:rPr lang="cs-CZ" sz="2000" i="1" dirty="0">
                <a:latin typeface="Constantia" pitchFamily="18" charset="0"/>
              </a:rPr>
              <a:t>platí zásada obžalovací</a:t>
            </a:r>
            <a:r>
              <a:rPr lang="cs-CZ" sz="2000" dirty="0">
                <a:latin typeface="Constantia" pitchFamily="18" charset="0"/>
              </a:rPr>
              <a:t>) </a:t>
            </a:r>
          </a:p>
          <a:p>
            <a:pPr marL="365125" indent="-255588" algn="just">
              <a:lnSpc>
                <a:spcPct val="120000"/>
              </a:lnSpc>
            </a:pPr>
            <a:r>
              <a:rPr lang="cs-CZ" sz="2000" b="1" i="1" dirty="0">
                <a:solidFill>
                  <a:srgbClr val="FF0000"/>
                </a:solidFill>
                <a:highlight>
                  <a:srgbClr val="FFFF00"/>
                </a:highlight>
                <a:latin typeface="Constantia" pitchFamily="18" charset="0"/>
              </a:rPr>
              <a:t>POZOR</a:t>
            </a:r>
            <a:r>
              <a:rPr lang="cs-CZ" sz="2000" i="1" dirty="0">
                <a:highlight>
                  <a:srgbClr val="FFFF00"/>
                </a:highlight>
                <a:latin typeface="Constantia" pitchFamily="18" charset="0"/>
              </a:rPr>
              <a:t> na změny TŘ v oblasti tzv. procesních odklonů účinné od 01.01.2026 = provedeny zák. č. 270/2025 Sb.</a:t>
            </a:r>
            <a:endParaRPr lang="cs-CZ" sz="2000" dirty="0">
              <a:latin typeface="Constantia" pitchFamily="18" charset="0"/>
            </a:endParaRPr>
          </a:p>
          <a:p>
            <a:pPr marL="365125" indent="-255588" algn="just">
              <a:lnSpc>
                <a:spcPct val="120000"/>
              </a:lnSpc>
            </a:pPr>
            <a:endParaRPr lang="cs-CZ" sz="2000" i="1" dirty="0">
              <a:latin typeface="Constantia" pitchFamily="18" charset="0"/>
            </a:endParaRPr>
          </a:p>
        </p:txBody>
      </p:sp>
      <p:sp>
        <p:nvSpPr>
          <p:cNvPr id="5" name="Zástupný symbol pro číslo snímku 4">
            <a:extLst>
              <a:ext uri="{FF2B5EF4-FFF2-40B4-BE49-F238E27FC236}">
                <a16:creationId xmlns:a16="http://schemas.microsoft.com/office/drawing/2014/main" id="{236BC749-68D6-3C26-9A71-A7DF6C78C18D}"/>
              </a:ext>
            </a:extLst>
          </p:cNvPr>
          <p:cNvSpPr>
            <a:spLocks noGrp="1"/>
          </p:cNvSpPr>
          <p:nvPr>
            <p:ph type="sldNum" sz="quarter" idx="12"/>
          </p:nvPr>
        </p:nvSpPr>
        <p:spPr/>
        <p:txBody>
          <a:bodyPr/>
          <a:lstStyle/>
          <a:p>
            <a:pPr>
              <a:defRPr/>
            </a:pPr>
            <a:fld id="{88BFEF12-687C-4352-ACD0-D1CA09BF2094}" type="slidenum">
              <a:rPr lang="cs-CZ"/>
              <a:pPr>
                <a:defRPr/>
              </a:pPr>
              <a:t>26</a:t>
            </a:fld>
            <a:endParaRPr lang="cs-CZ"/>
          </a:p>
        </p:txBody>
      </p:sp>
    </p:spTree>
    <p:extLst>
      <p:ext uri="{BB962C8B-B14F-4D97-AF65-F5344CB8AC3E}">
        <p14:creationId xmlns:p14="http://schemas.microsoft.com/office/powerpoint/2010/main" val="31658749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Nadpis 1"/>
          <p:cNvSpPr>
            <a:spLocks noGrp="1"/>
          </p:cNvSpPr>
          <p:nvPr>
            <p:ph type="title"/>
          </p:nvPr>
        </p:nvSpPr>
        <p:spPr>
          <a:xfrm>
            <a:off x="457200" y="188640"/>
            <a:ext cx="8229600" cy="792088"/>
          </a:xfrm>
        </p:spPr>
        <p:txBody>
          <a:bodyPr>
            <a:normAutofit/>
          </a:bodyPr>
          <a:lstStyle/>
          <a:p>
            <a:pPr eaLnBrk="1" hangingPunct="1"/>
            <a:r>
              <a:rPr lang="cs-CZ" sz="3200" b="1" dirty="0">
                <a:latin typeface="Constantia" pitchFamily="18" charset="0"/>
              </a:rPr>
              <a:t>Průběh přípravného řízení</a:t>
            </a:r>
            <a:endParaRPr lang="cs-CZ" sz="3200" dirty="0"/>
          </a:p>
        </p:txBody>
      </p:sp>
      <p:sp>
        <p:nvSpPr>
          <p:cNvPr id="34818" name="Zástupný symbol pro obsah 2"/>
          <p:cNvSpPr>
            <a:spLocks noGrp="1"/>
          </p:cNvSpPr>
          <p:nvPr>
            <p:ph idx="1"/>
          </p:nvPr>
        </p:nvSpPr>
        <p:spPr>
          <a:xfrm>
            <a:off x="179512" y="980728"/>
            <a:ext cx="8712968" cy="5616922"/>
          </a:xfrm>
        </p:spPr>
        <p:txBody>
          <a:bodyPr>
            <a:normAutofit/>
          </a:bodyPr>
          <a:lstStyle/>
          <a:p>
            <a:pPr marL="365125" indent="-255588" algn="just"/>
            <a:r>
              <a:rPr lang="cs-CZ" sz="2000" b="1" dirty="0">
                <a:latin typeface="Constantia" pitchFamily="18" charset="0"/>
              </a:rPr>
              <a:t>sjednání dohody o vině a trestu  + podání návrhu na její schválení soudem</a:t>
            </a:r>
            <a:r>
              <a:rPr lang="cs-CZ" sz="2000" dirty="0">
                <a:latin typeface="Constantia" pitchFamily="18" charset="0"/>
              </a:rPr>
              <a:t> (§ 175a až § 175b TŘ – </a:t>
            </a:r>
            <a:r>
              <a:rPr lang="cs-CZ" sz="2000" i="1" dirty="0">
                <a:latin typeface="Constantia" pitchFamily="18" charset="0"/>
              </a:rPr>
              <a:t>nelze sjednat v řízení proti uprchlému a v řízení proti mladistvému, který nedovršil 18. let věku </a:t>
            </a:r>
            <a:r>
              <a:rPr lang="cs-CZ" sz="2000" b="1" i="1" dirty="0">
                <a:latin typeface="Constantia" pitchFamily="18" charset="0"/>
              </a:rPr>
              <a:t>XXX</a:t>
            </a:r>
            <a:r>
              <a:rPr lang="cs-CZ" sz="2000" i="1" dirty="0">
                <a:latin typeface="Constantia" pitchFamily="18" charset="0"/>
              </a:rPr>
              <a:t> </a:t>
            </a:r>
            <a:r>
              <a:rPr lang="cs-CZ" sz="2000" i="1" dirty="0">
                <a:solidFill>
                  <a:srgbClr val="FF0000"/>
                </a:solidFill>
                <a:latin typeface="Constantia" pitchFamily="18" charset="0"/>
              </a:rPr>
              <a:t>od 01.10.2020 </a:t>
            </a:r>
            <a:r>
              <a:rPr lang="cs-CZ" sz="2000" i="1" dirty="0">
                <a:latin typeface="Constantia" pitchFamily="18" charset="0"/>
              </a:rPr>
              <a:t>lze sjednat i v řízení o zvlášť závažném zločinu</a:t>
            </a:r>
            <a:r>
              <a:rPr lang="cs-CZ" sz="2000" dirty="0">
                <a:latin typeface="Constantia" pitchFamily="18" charset="0"/>
              </a:rPr>
              <a:t>)</a:t>
            </a:r>
          </a:p>
          <a:p>
            <a:pPr marL="365125" indent="-255588" algn="just"/>
            <a:r>
              <a:rPr lang="cs-CZ" sz="2000" i="1" dirty="0">
                <a:solidFill>
                  <a:srgbClr val="FF0000"/>
                </a:solidFill>
                <a:latin typeface="Constantia" pitchFamily="18" charset="0"/>
              </a:rPr>
              <a:t>od 01.10.2020 </a:t>
            </a:r>
            <a:r>
              <a:rPr lang="cs-CZ" sz="2000" i="1" dirty="0">
                <a:latin typeface="Constantia" pitchFamily="18" charset="0"/>
              </a:rPr>
              <a:t>sama o sobě nepředstavuje důvod nutné obhajoby</a:t>
            </a:r>
          </a:p>
          <a:p>
            <a:pPr marL="365125" indent="-255588" algn="just"/>
            <a:endParaRPr lang="cs-CZ" sz="2000" dirty="0">
              <a:latin typeface="Constantia" pitchFamily="18" charset="0"/>
            </a:endParaRPr>
          </a:p>
          <a:p>
            <a:pPr marL="365125" indent="-255588" algn="just"/>
            <a:r>
              <a:rPr lang="cs-CZ" sz="2000" b="1" dirty="0">
                <a:latin typeface="Constantia" pitchFamily="18" charset="0"/>
              </a:rPr>
              <a:t>konání zkráceného přípravného řízení </a:t>
            </a:r>
            <a:r>
              <a:rPr lang="cs-CZ" sz="2000" i="1" dirty="0">
                <a:latin typeface="Constantia" pitchFamily="18" charset="0"/>
              </a:rPr>
              <a:t>(viz § 179a až 179h TŘ - jen u TČ projednávaných před okresními soudy s horní hranicí sazby trestu odnětí svobody do 5 let) </a:t>
            </a:r>
            <a:r>
              <a:rPr lang="cs-CZ" sz="2000" b="1" dirty="0">
                <a:latin typeface="Constantia" pitchFamily="18" charset="0"/>
              </a:rPr>
              <a:t>+ podmíněné odložení podání návrhu na potrestání </a:t>
            </a:r>
            <a:r>
              <a:rPr lang="cs-CZ" sz="2000" dirty="0">
                <a:latin typeface="Constantia" pitchFamily="18" charset="0"/>
              </a:rPr>
              <a:t>(§ 179g až § 179h TŘ) </a:t>
            </a:r>
            <a:r>
              <a:rPr lang="cs-CZ" sz="2000" b="1" dirty="0">
                <a:latin typeface="Constantia" pitchFamily="18" charset="0"/>
              </a:rPr>
              <a:t>+ podání návrhu na potrestání soudu</a:t>
            </a:r>
            <a:r>
              <a:rPr lang="cs-CZ" sz="2000" dirty="0">
                <a:latin typeface="Constantia" pitchFamily="18" charset="0"/>
              </a:rPr>
              <a:t> (neobsahuje odůvodnění, jeho podáním soudu je zahájeno TS) </a:t>
            </a:r>
          </a:p>
          <a:p>
            <a:pPr marL="365125" indent="-255588" algn="just"/>
            <a:endParaRPr lang="cs-CZ" sz="2000" i="1" dirty="0">
              <a:latin typeface="Constantia" pitchFamily="18" charset="0"/>
            </a:endParaRPr>
          </a:p>
          <a:p>
            <a:pPr marL="365125" indent="-255588" algn="just"/>
            <a:r>
              <a:rPr lang="cs-CZ" sz="2000" i="1" dirty="0">
                <a:solidFill>
                  <a:srgbClr val="FF0000"/>
                </a:solidFill>
                <a:latin typeface="Constantia" pitchFamily="18" charset="0"/>
              </a:rPr>
              <a:t>od 01.10.2020 </a:t>
            </a:r>
            <a:r>
              <a:rPr lang="cs-CZ" sz="2000" i="1" dirty="0">
                <a:latin typeface="Constantia" pitchFamily="18" charset="0"/>
              </a:rPr>
              <a:t>skončí-li TS spolupracujícího obviněného dříve něž TS ostatních osob za zločin, k jehož objasnění se zavázal, je povinen setrvat na svém doznání i v průběhu TŘ proti těmto dalším osobám – porušení tohoto závazku může být důvodem pro povolení obnovy řízení v neprospěch spolupracujícího obviněného </a:t>
            </a:r>
          </a:p>
          <a:p>
            <a:pPr marL="365125" indent="-255588" algn="just"/>
            <a:endParaRPr lang="cs-CZ" sz="2000" i="1" dirty="0">
              <a:latin typeface="Constantia" pitchFamily="18" charset="0"/>
            </a:endParaRPr>
          </a:p>
          <a:p>
            <a:pPr marL="365125" indent="-255588" algn="just">
              <a:lnSpc>
                <a:spcPct val="80000"/>
              </a:lnSpc>
            </a:pPr>
            <a:endParaRPr lang="cs-CZ" sz="1800" dirty="0">
              <a:latin typeface="Constantia" pitchFamily="18" charset="0"/>
            </a:endParaRPr>
          </a:p>
          <a:p>
            <a:pPr marL="365125" indent="-255588" algn="just" eaLnBrk="1" hangingPunct="1">
              <a:lnSpc>
                <a:spcPct val="80000"/>
              </a:lnSpc>
            </a:pPr>
            <a:endParaRPr lang="cs-CZ" sz="1800" dirty="0">
              <a:latin typeface="Constantia" pitchFamily="18" charset="0"/>
            </a:endParaRPr>
          </a:p>
          <a:p>
            <a:pPr marL="365125" indent="-255588" algn="just" eaLnBrk="1" hangingPunct="1">
              <a:lnSpc>
                <a:spcPct val="80000"/>
              </a:lnSpc>
            </a:pPr>
            <a:endParaRPr lang="cs-CZ" sz="2000" dirty="0"/>
          </a:p>
        </p:txBody>
      </p:sp>
      <p:sp>
        <p:nvSpPr>
          <p:cNvPr id="5" name="Zástupný symbol pro číslo snímku 4"/>
          <p:cNvSpPr>
            <a:spLocks noGrp="1"/>
          </p:cNvSpPr>
          <p:nvPr>
            <p:ph type="sldNum" sz="quarter" idx="12"/>
          </p:nvPr>
        </p:nvSpPr>
        <p:spPr/>
        <p:txBody>
          <a:bodyPr/>
          <a:lstStyle/>
          <a:p>
            <a:pPr>
              <a:defRPr/>
            </a:pPr>
            <a:fld id="{88BFEF12-687C-4352-ACD0-D1CA09BF2094}" type="slidenum">
              <a:rPr lang="cs-CZ"/>
              <a:pPr>
                <a:defRPr/>
              </a:pPr>
              <a:t>27</a:t>
            </a:fld>
            <a:endParaRPr lang="cs-CZ"/>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Nadpis 1"/>
          <p:cNvSpPr>
            <a:spLocks noGrp="1"/>
          </p:cNvSpPr>
          <p:nvPr>
            <p:ph type="title"/>
          </p:nvPr>
        </p:nvSpPr>
        <p:spPr/>
        <p:txBody>
          <a:bodyPr/>
          <a:lstStyle/>
          <a:p>
            <a:pPr eaLnBrk="1" hangingPunct="1"/>
            <a:endParaRPr lang="cs-CZ"/>
          </a:p>
        </p:txBody>
      </p:sp>
      <p:sp>
        <p:nvSpPr>
          <p:cNvPr id="44034" name="Zástupný symbol pro obsah 2"/>
          <p:cNvSpPr>
            <a:spLocks noGrp="1"/>
          </p:cNvSpPr>
          <p:nvPr>
            <p:ph idx="1"/>
          </p:nvPr>
        </p:nvSpPr>
        <p:spPr/>
        <p:txBody>
          <a:bodyPr/>
          <a:lstStyle/>
          <a:p>
            <a:pPr eaLnBrk="1" hangingPunct="1">
              <a:buFont typeface="Arial" charset="0"/>
              <a:buNone/>
            </a:pPr>
            <a:endParaRPr lang="cs-CZ" b="1" dirty="0">
              <a:solidFill>
                <a:srgbClr val="C00000"/>
              </a:solidFill>
            </a:endParaRPr>
          </a:p>
          <a:p>
            <a:pPr eaLnBrk="1" hangingPunct="1">
              <a:buFont typeface="Arial" charset="0"/>
              <a:buNone/>
            </a:pPr>
            <a:endParaRPr lang="cs-CZ" b="1" dirty="0">
              <a:solidFill>
                <a:srgbClr val="C00000"/>
              </a:solidFill>
            </a:endParaRPr>
          </a:p>
          <a:p>
            <a:pPr algn="ctr" eaLnBrk="1" hangingPunct="1">
              <a:buFont typeface="Arial" charset="0"/>
              <a:buNone/>
            </a:pPr>
            <a:r>
              <a:rPr lang="cs-CZ" sz="3600" b="1" dirty="0">
                <a:solidFill>
                  <a:srgbClr val="C00000"/>
                </a:solidFill>
                <a:latin typeface="Constantia" pitchFamily="18" charset="0"/>
              </a:rPr>
              <a:t>Děkuji za pozornost.</a:t>
            </a:r>
          </a:p>
          <a:p>
            <a:pPr eaLnBrk="1" hangingPunct="1"/>
            <a:endParaRPr lang="cs-CZ" dirty="0"/>
          </a:p>
        </p:txBody>
      </p:sp>
      <p:sp>
        <p:nvSpPr>
          <p:cNvPr id="4" name="Zástupný symbol pro číslo snímku 3"/>
          <p:cNvSpPr>
            <a:spLocks noGrp="1"/>
          </p:cNvSpPr>
          <p:nvPr>
            <p:ph type="sldNum" sz="quarter" idx="12"/>
          </p:nvPr>
        </p:nvSpPr>
        <p:spPr/>
        <p:txBody>
          <a:bodyPr/>
          <a:lstStyle/>
          <a:p>
            <a:pPr>
              <a:defRPr/>
            </a:pPr>
            <a:fld id="{A4A9DFA0-0E94-4BBB-BBA1-0F2C479D42DE}" type="slidenum">
              <a:rPr lang="cs-CZ"/>
              <a:pPr>
                <a:defRPr/>
              </a:pPr>
              <a:t>28</a:t>
            </a:fld>
            <a:endParaRPr lang="cs-CZ"/>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Nadpis 1"/>
          <p:cNvSpPr>
            <a:spLocks noGrp="1"/>
          </p:cNvSpPr>
          <p:nvPr>
            <p:ph type="title"/>
          </p:nvPr>
        </p:nvSpPr>
        <p:spPr>
          <a:xfrm>
            <a:off x="457200" y="188640"/>
            <a:ext cx="8229600" cy="936104"/>
          </a:xfrm>
        </p:spPr>
        <p:txBody>
          <a:bodyPr/>
          <a:lstStyle/>
          <a:p>
            <a:pPr eaLnBrk="1" hangingPunct="1"/>
            <a:r>
              <a:rPr lang="cs-CZ" sz="3200" b="1" dirty="0">
                <a:latin typeface="Constantia" pitchFamily="18" charset="0"/>
              </a:rPr>
              <a:t>Fáze přípravného řízení trestního</a:t>
            </a:r>
          </a:p>
        </p:txBody>
      </p:sp>
      <p:sp>
        <p:nvSpPr>
          <p:cNvPr id="16386" name="Zástupný symbol pro obsah 2"/>
          <p:cNvSpPr>
            <a:spLocks noGrp="1"/>
          </p:cNvSpPr>
          <p:nvPr>
            <p:ph idx="1"/>
          </p:nvPr>
        </p:nvSpPr>
        <p:spPr>
          <a:xfrm>
            <a:off x="251520" y="980728"/>
            <a:ext cx="8712968" cy="5740747"/>
          </a:xfrm>
        </p:spPr>
        <p:txBody>
          <a:bodyPr>
            <a:normAutofit fontScale="92500" lnSpcReduction="20000"/>
          </a:bodyPr>
          <a:lstStyle/>
          <a:p>
            <a:pPr algn="just" eaLnBrk="1" hangingPunct="1">
              <a:lnSpc>
                <a:spcPct val="110000"/>
              </a:lnSpc>
            </a:pPr>
            <a:r>
              <a:rPr lang="cs-CZ" sz="2000" b="1" dirty="0">
                <a:latin typeface="Constantia" pitchFamily="18" charset="0"/>
              </a:rPr>
              <a:t>spáchání trestného činu</a:t>
            </a:r>
          </a:p>
          <a:p>
            <a:pPr algn="just" eaLnBrk="1" hangingPunct="1">
              <a:lnSpc>
                <a:spcPct val="110000"/>
              </a:lnSpc>
              <a:buFont typeface="Arial" charset="0"/>
              <a:buNone/>
            </a:pPr>
            <a:endParaRPr lang="cs-CZ" sz="2000" b="1" dirty="0">
              <a:latin typeface="Constantia" pitchFamily="18" charset="0"/>
            </a:endParaRPr>
          </a:p>
          <a:p>
            <a:pPr algn="just" eaLnBrk="1" hangingPunct="1">
              <a:lnSpc>
                <a:spcPct val="110000"/>
              </a:lnSpc>
            </a:pPr>
            <a:r>
              <a:rPr lang="cs-CZ" sz="2000" b="1" dirty="0">
                <a:latin typeface="Constantia" pitchFamily="18" charset="0"/>
              </a:rPr>
              <a:t>podnět</a:t>
            </a:r>
            <a:r>
              <a:rPr lang="cs-CZ" sz="2000" dirty="0">
                <a:latin typeface="Constantia" pitchFamily="18" charset="0"/>
              </a:rPr>
              <a:t> k zahájení činnosti policejního orgánu (</a:t>
            </a:r>
            <a:r>
              <a:rPr lang="cs-CZ" sz="2000" i="1" dirty="0">
                <a:latin typeface="Constantia" pitchFamily="18" charset="0"/>
              </a:rPr>
              <a:t>nejčastěji trestní oznámení, poznatky z vlastní činnosti Policie ČR, oznámení státních orgánů apod.)</a:t>
            </a:r>
          </a:p>
          <a:p>
            <a:pPr algn="just" eaLnBrk="1" hangingPunct="1">
              <a:lnSpc>
                <a:spcPct val="110000"/>
              </a:lnSpc>
            </a:pPr>
            <a:endParaRPr lang="cs-CZ" sz="2000" i="1" dirty="0">
              <a:latin typeface="Constantia" pitchFamily="18" charset="0"/>
            </a:endParaRPr>
          </a:p>
          <a:p>
            <a:pPr algn="just" eaLnBrk="1" hangingPunct="1">
              <a:lnSpc>
                <a:spcPct val="110000"/>
              </a:lnSpc>
            </a:pPr>
            <a:r>
              <a:rPr lang="cs-CZ" sz="2000" b="1" dirty="0">
                <a:latin typeface="Constantia" pitchFamily="18" charset="0"/>
              </a:rPr>
              <a:t>zkrácené přípravné řízení </a:t>
            </a:r>
            <a:r>
              <a:rPr lang="cs-CZ" sz="2000" i="1" dirty="0">
                <a:latin typeface="Constantia" pitchFamily="18" charset="0"/>
              </a:rPr>
              <a:t>(jen u TČ projednávaných okresními soudy s horní hranicí trestní sazby do 5 let) – viz § 179a až 179h TŘ</a:t>
            </a:r>
            <a:endParaRPr lang="cs-CZ" sz="2000" b="1" dirty="0">
              <a:latin typeface="Constantia" pitchFamily="18" charset="0"/>
            </a:endParaRPr>
          </a:p>
          <a:p>
            <a:pPr algn="just" eaLnBrk="1" hangingPunct="1">
              <a:lnSpc>
                <a:spcPct val="110000"/>
              </a:lnSpc>
            </a:pPr>
            <a:endParaRPr lang="cs-CZ" sz="2000" dirty="0">
              <a:latin typeface="Constantia" pitchFamily="18" charset="0"/>
            </a:endParaRPr>
          </a:p>
          <a:p>
            <a:pPr algn="just" eaLnBrk="1" hangingPunct="1">
              <a:lnSpc>
                <a:spcPct val="110000"/>
              </a:lnSpc>
            </a:pPr>
            <a:r>
              <a:rPr lang="cs-CZ" sz="2000" b="1" dirty="0">
                <a:latin typeface="Constantia" pitchFamily="18" charset="0"/>
              </a:rPr>
              <a:t>objasňování a prověřování</a:t>
            </a:r>
            <a:r>
              <a:rPr lang="cs-CZ" sz="2000" dirty="0">
                <a:latin typeface="Constantia" pitchFamily="18" charset="0"/>
              </a:rPr>
              <a:t> skutečností nasvědčujících spáchání TČ – sepsání záznamu o zahájení úkonů trestního řízení </a:t>
            </a:r>
            <a:r>
              <a:rPr lang="cs-CZ" sz="2000" i="1" dirty="0">
                <a:latin typeface="Constantia" pitchFamily="18" charset="0"/>
              </a:rPr>
              <a:t>(koná Policie ČR)</a:t>
            </a:r>
          </a:p>
          <a:p>
            <a:pPr algn="just" eaLnBrk="1" hangingPunct="1">
              <a:lnSpc>
                <a:spcPct val="110000"/>
              </a:lnSpc>
            </a:pPr>
            <a:endParaRPr lang="cs-CZ" sz="2000" dirty="0">
              <a:latin typeface="Constantia" pitchFamily="18" charset="0"/>
            </a:endParaRPr>
          </a:p>
          <a:p>
            <a:pPr algn="just" eaLnBrk="1" hangingPunct="1">
              <a:lnSpc>
                <a:spcPct val="110000"/>
              </a:lnSpc>
            </a:pPr>
            <a:r>
              <a:rPr lang="cs-CZ" sz="2000" b="1" dirty="0">
                <a:latin typeface="Constantia" pitchFamily="18" charset="0"/>
              </a:rPr>
              <a:t>odložení věci </a:t>
            </a:r>
            <a:r>
              <a:rPr lang="cs-CZ" sz="2000" i="1" dirty="0">
                <a:latin typeface="Constantia" pitchFamily="18" charset="0"/>
              </a:rPr>
              <a:t>(</a:t>
            </a:r>
            <a:r>
              <a:rPr lang="cs-CZ" sz="2000" i="1" u="sng" dirty="0">
                <a:latin typeface="Constantia" pitchFamily="18" charset="0"/>
              </a:rPr>
              <a:t>z rozhodnutí Policie ČR nebo státního zástupce</a:t>
            </a:r>
            <a:r>
              <a:rPr lang="cs-CZ" sz="2000" i="1" dirty="0">
                <a:latin typeface="Constantia" pitchFamily="18" charset="0"/>
              </a:rPr>
              <a:t> = tehdy, nejde-li o podezření z trestného činu, z důvodu neznámého pachatele, pro neúčelnost, je-li trestní stíhání nepřípustné – viz § 159a TŘ; </a:t>
            </a:r>
            <a:r>
              <a:rPr lang="cs-CZ" sz="2000" i="1" u="sng" dirty="0">
                <a:latin typeface="Constantia" pitchFamily="18" charset="0"/>
              </a:rPr>
              <a:t>pouze z rozhodnutí státního zástupce</a:t>
            </a:r>
            <a:r>
              <a:rPr lang="cs-CZ" sz="2000" i="1" dirty="0">
                <a:latin typeface="Constantia" pitchFamily="18" charset="0"/>
              </a:rPr>
              <a:t> = tehdy, pokud již bylo dosaženo účelu trestního řízení - viz § 159a odst. 4 TŘ)</a:t>
            </a:r>
          </a:p>
          <a:p>
            <a:pPr algn="just" eaLnBrk="1" hangingPunct="1">
              <a:lnSpc>
                <a:spcPct val="110000"/>
              </a:lnSpc>
            </a:pPr>
            <a:endParaRPr lang="cs-CZ" sz="2000" dirty="0">
              <a:latin typeface="Constantia" pitchFamily="18" charset="0"/>
            </a:endParaRPr>
          </a:p>
          <a:p>
            <a:pPr algn="just" eaLnBrk="1" hangingPunct="1">
              <a:lnSpc>
                <a:spcPct val="110000"/>
              </a:lnSpc>
            </a:pPr>
            <a:r>
              <a:rPr lang="cs-CZ" sz="2000" dirty="0">
                <a:latin typeface="Constantia" pitchFamily="18" charset="0"/>
              </a:rPr>
              <a:t>provádění </a:t>
            </a:r>
            <a:r>
              <a:rPr lang="cs-CZ" sz="2000" b="1" dirty="0">
                <a:latin typeface="Constantia" pitchFamily="18" charset="0"/>
              </a:rPr>
              <a:t>neodkladných a neopakovatelných úkonů </a:t>
            </a:r>
            <a:r>
              <a:rPr lang="cs-CZ" sz="2000" i="1" dirty="0">
                <a:latin typeface="Constantia" pitchFamily="18" charset="0"/>
              </a:rPr>
              <a:t>(výslech svědků, </a:t>
            </a:r>
            <a:r>
              <a:rPr lang="cs-CZ" sz="2000" i="1" dirty="0" err="1">
                <a:latin typeface="Constantia" pitchFamily="18" charset="0"/>
              </a:rPr>
              <a:t>rekognice</a:t>
            </a:r>
            <a:r>
              <a:rPr lang="cs-CZ" sz="2000" i="1" dirty="0">
                <a:latin typeface="Constantia" pitchFamily="18" charset="0"/>
              </a:rPr>
              <a:t> in natura – viz § 158a TŘ)</a:t>
            </a:r>
          </a:p>
          <a:p>
            <a:pPr algn="just" eaLnBrk="1" hangingPunct="1">
              <a:lnSpc>
                <a:spcPct val="80000"/>
              </a:lnSpc>
            </a:pPr>
            <a:endParaRPr lang="cs-CZ" sz="1800" dirty="0">
              <a:latin typeface="Constantia" pitchFamily="18" charset="0"/>
            </a:endParaRPr>
          </a:p>
          <a:p>
            <a:pPr algn="just" eaLnBrk="1" hangingPunct="1">
              <a:lnSpc>
                <a:spcPct val="80000"/>
              </a:lnSpc>
            </a:pPr>
            <a:endParaRPr lang="cs-CZ" sz="1800" dirty="0">
              <a:latin typeface="Constantia" pitchFamily="18" charset="0"/>
            </a:endParaRPr>
          </a:p>
          <a:p>
            <a:pPr eaLnBrk="1" hangingPunct="1">
              <a:lnSpc>
                <a:spcPct val="80000"/>
              </a:lnSpc>
            </a:pPr>
            <a:endParaRPr lang="cs-CZ" sz="1800" dirty="0"/>
          </a:p>
        </p:txBody>
      </p:sp>
      <p:sp>
        <p:nvSpPr>
          <p:cNvPr id="4" name="Zástupný symbol pro číslo snímku 3"/>
          <p:cNvSpPr>
            <a:spLocks noGrp="1"/>
          </p:cNvSpPr>
          <p:nvPr>
            <p:ph type="sldNum" sz="quarter" idx="12"/>
          </p:nvPr>
        </p:nvSpPr>
        <p:spPr/>
        <p:txBody>
          <a:bodyPr/>
          <a:lstStyle/>
          <a:p>
            <a:pPr>
              <a:defRPr/>
            </a:pPr>
            <a:fld id="{AC0B7C3B-3DED-4A22-8201-86BE1C37DAA2}" type="slidenum">
              <a:rPr lang="cs-CZ"/>
              <a:pPr>
                <a:defRPr/>
              </a:pPr>
              <a:t>3</a:t>
            </a:fld>
            <a:endParaRPr lang="cs-CZ"/>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648072"/>
          </a:xfrm>
        </p:spPr>
        <p:txBody>
          <a:bodyPr>
            <a:normAutofit/>
          </a:bodyPr>
          <a:lstStyle/>
          <a:p>
            <a:r>
              <a:rPr lang="cs-CZ" sz="3200" b="1" dirty="0">
                <a:latin typeface="Constantia" pitchFamily="18" charset="0"/>
              </a:rPr>
              <a:t>Fáze přípravného řízení trestního</a:t>
            </a:r>
            <a:endParaRPr lang="cs-CZ" sz="3200" dirty="0"/>
          </a:p>
        </p:txBody>
      </p:sp>
      <p:sp>
        <p:nvSpPr>
          <p:cNvPr id="3" name="Zástupný symbol pro obsah 2"/>
          <p:cNvSpPr>
            <a:spLocks noGrp="1"/>
          </p:cNvSpPr>
          <p:nvPr>
            <p:ph idx="1"/>
          </p:nvPr>
        </p:nvSpPr>
        <p:spPr>
          <a:xfrm>
            <a:off x="107504" y="764703"/>
            <a:ext cx="8856984" cy="5956771"/>
          </a:xfrm>
        </p:spPr>
        <p:txBody>
          <a:bodyPr>
            <a:noAutofit/>
          </a:bodyPr>
          <a:lstStyle/>
          <a:p>
            <a:pPr algn="just"/>
            <a:r>
              <a:rPr lang="cs-CZ" sz="1800" b="1" dirty="0">
                <a:latin typeface="Constantia" pitchFamily="18" charset="0"/>
              </a:rPr>
              <a:t>výslech osob do protokolu o výslechu svědka ještě před zahájením trestního stíhání </a:t>
            </a:r>
            <a:r>
              <a:rPr lang="cs-CZ" sz="1800" dirty="0">
                <a:latin typeface="Constantia" pitchFamily="18" charset="0"/>
              </a:rPr>
              <a:t> (viz § 158 odst. 9 TŘ) - daný výslech nemá povahu neodkladného či neopakovatelného úkonu a není tak prováděn za účasti soudce dle § 158a TŘ</a:t>
            </a:r>
            <a:endParaRPr lang="cs-CZ" sz="1800" b="1" dirty="0">
              <a:latin typeface="Constantia" pitchFamily="18" charset="0"/>
            </a:endParaRPr>
          </a:p>
          <a:p>
            <a:pPr algn="just"/>
            <a:endParaRPr lang="cs-CZ" sz="1800" b="1" dirty="0">
              <a:latin typeface="Constantia" pitchFamily="18" charset="0"/>
            </a:endParaRPr>
          </a:p>
          <a:p>
            <a:pPr algn="just"/>
            <a:r>
              <a:rPr lang="cs-CZ" sz="1800" b="1" dirty="0">
                <a:latin typeface="Constantia" pitchFamily="18" charset="0"/>
              </a:rPr>
              <a:t>zahájení trestního stíhání </a:t>
            </a:r>
            <a:r>
              <a:rPr lang="cs-CZ" sz="1800" i="1" dirty="0">
                <a:latin typeface="Constantia" pitchFamily="18" charset="0"/>
              </a:rPr>
              <a:t>(formou usnesení policejního orgánu nebo státního zástupce)</a:t>
            </a:r>
          </a:p>
          <a:p>
            <a:pPr algn="just"/>
            <a:endParaRPr lang="cs-CZ" sz="1800" dirty="0">
              <a:latin typeface="Constantia" pitchFamily="18" charset="0"/>
            </a:endParaRPr>
          </a:p>
          <a:p>
            <a:pPr algn="just"/>
            <a:r>
              <a:rPr lang="cs-CZ" sz="1800" b="1" dirty="0">
                <a:latin typeface="Constantia" pitchFamily="18" charset="0"/>
              </a:rPr>
              <a:t>vyšetřování </a:t>
            </a:r>
            <a:r>
              <a:rPr lang="cs-CZ" sz="1800" i="1" dirty="0">
                <a:latin typeface="Constantia" pitchFamily="18" charset="0"/>
              </a:rPr>
              <a:t>(koná policejní orgán, tj. Policie ČR, GIBS, státní zástupce, Vojenská policie, kapitán lodi atd. – viz § 161 TŘ)</a:t>
            </a:r>
          </a:p>
          <a:p>
            <a:pPr algn="just"/>
            <a:endParaRPr lang="cs-CZ" sz="1800" dirty="0">
              <a:latin typeface="Constantia" pitchFamily="18" charset="0"/>
            </a:endParaRPr>
          </a:p>
          <a:p>
            <a:pPr algn="just"/>
            <a:r>
              <a:rPr lang="cs-CZ" sz="1800" b="1" dirty="0">
                <a:latin typeface="Constantia" pitchFamily="18" charset="0"/>
              </a:rPr>
              <a:t>vydání usnesení státního zástupce </a:t>
            </a:r>
            <a:r>
              <a:rPr lang="cs-CZ" sz="1800" dirty="0">
                <a:latin typeface="Constantia" pitchFamily="18" charset="0"/>
              </a:rPr>
              <a:t>o zastavení trestního stíhání, podmíněném zastavení trestního stíhání, schválení narovnání, postoupení věci jinému orgánu či přerušení trestního stíhání, popř. předložení věci k rozhodnutí o příslušnosti </a:t>
            </a:r>
            <a:r>
              <a:rPr lang="cs-CZ" sz="1800" b="1" i="1" dirty="0">
                <a:solidFill>
                  <a:srgbClr val="FF0000"/>
                </a:solidFill>
                <a:highlight>
                  <a:srgbClr val="FFFF00"/>
                </a:highlight>
                <a:latin typeface="Constantia" pitchFamily="18" charset="0"/>
              </a:rPr>
              <a:t>POZOR</a:t>
            </a:r>
            <a:r>
              <a:rPr lang="cs-CZ" sz="1800" i="1" dirty="0">
                <a:highlight>
                  <a:srgbClr val="FFFF00"/>
                </a:highlight>
                <a:latin typeface="Constantia" pitchFamily="18" charset="0"/>
              </a:rPr>
              <a:t> na změny TŘ v oblasti tzv. procesních odklonů účinné od 01.01.2026 = provedeny zák. č. 270/2025 Sb.</a:t>
            </a:r>
            <a:endParaRPr lang="cs-CZ" sz="1800" dirty="0">
              <a:latin typeface="Constantia" pitchFamily="18" charset="0"/>
            </a:endParaRPr>
          </a:p>
          <a:p>
            <a:pPr algn="just"/>
            <a:endParaRPr lang="cs-CZ" sz="1800" dirty="0">
              <a:latin typeface="Constantia" pitchFamily="18" charset="0"/>
            </a:endParaRPr>
          </a:p>
          <a:p>
            <a:pPr algn="just"/>
            <a:r>
              <a:rPr lang="cs-CZ" sz="1800" b="1" dirty="0">
                <a:latin typeface="Constantia" pitchFamily="18" charset="0"/>
              </a:rPr>
              <a:t>podání obžaloby/návrhu na potrestání/návrhu na schválení dohody o vině a trestu </a:t>
            </a:r>
            <a:r>
              <a:rPr lang="cs-CZ" sz="1800" dirty="0">
                <a:latin typeface="Constantia" pitchFamily="18" charset="0"/>
              </a:rPr>
              <a:t>(činí státní zástupce – </a:t>
            </a:r>
            <a:r>
              <a:rPr lang="cs-CZ" sz="1800" i="1" dirty="0">
                <a:solidFill>
                  <a:srgbClr val="FF0000"/>
                </a:solidFill>
                <a:latin typeface="Constantia" pitchFamily="18" charset="0"/>
              </a:rPr>
              <a:t>od 01.10.2020 lze dohodu sjednat i u zvlášť závažných zločinů</a:t>
            </a:r>
            <a:r>
              <a:rPr lang="cs-CZ" sz="1800" dirty="0">
                <a:latin typeface="Constantia" pitchFamily="18" charset="0"/>
              </a:rPr>
              <a:t>)</a:t>
            </a:r>
          </a:p>
          <a:p>
            <a:pPr algn="just"/>
            <a:endParaRPr lang="cs-CZ" sz="1800" dirty="0">
              <a:latin typeface="Constantia" pitchFamily="18" charset="0"/>
            </a:endParaRP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4</a:t>
            </a:fld>
            <a:endParaRPr lang="cs-CZ"/>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4624"/>
            <a:ext cx="8229600" cy="648072"/>
          </a:xfrm>
        </p:spPr>
        <p:txBody>
          <a:bodyPr>
            <a:normAutofit/>
          </a:bodyPr>
          <a:lstStyle/>
          <a:p>
            <a:r>
              <a:rPr lang="cs-CZ" sz="3200" b="1" dirty="0">
                <a:latin typeface="Constantia" pitchFamily="18" charset="0"/>
              </a:rPr>
              <a:t>Postavení obhájce v přípravném řízení</a:t>
            </a:r>
          </a:p>
        </p:txBody>
      </p:sp>
      <p:sp>
        <p:nvSpPr>
          <p:cNvPr id="3" name="Zástupný symbol pro obsah 2"/>
          <p:cNvSpPr>
            <a:spLocks noGrp="1"/>
          </p:cNvSpPr>
          <p:nvPr>
            <p:ph idx="1"/>
          </p:nvPr>
        </p:nvSpPr>
        <p:spPr>
          <a:xfrm>
            <a:off x="107504" y="620689"/>
            <a:ext cx="8928992" cy="6100786"/>
          </a:xfrm>
        </p:spPr>
        <p:txBody>
          <a:bodyPr>
            <a:normAutofit fontScale="40000" lnSpcReduction="20000"/>
          </a:bodyPr>
          <a:lstStyle/>
          <a:p>
            <a:pPr algn="just">
              <a:lnSpc>
                <a:spcPct val="120000"/>
              </a:lnSpc>
            </a:pPr>
            <a:r>
              <a:rPr lang="cs-CZ" sz="4000" dirty="0">
                <a:latin typeface="Constantia" pitchFamily="18" charset="0"/>
              </a:rPr>
              <a:t>viz § 35 a </a:t>
            </a:r>
            <a:r>
              <a:rPr lang="cs-CZ" sz="4000" dirty="0" err="1">
                <a:latin typeface="Constantia" pitchFamily="18" charset="0"/>
              </a:rPr>
              <a:t>násled</a:t>
            </a:r>
            <a:r>
              <a:rPr lang="cs-CZ" sz="4000" dirty="0">
                <a:latin typeface="Constantia" pitchFamily="18" charset="0"/>
              </a:rPr>
              <a:t>. TŘ</a:t>
            </a:r>
          </a:p>
          <a:p>
            <a:pPr algn="just">
              <a:lnSpc>
                <a:spcPct val="120000"/>
              </a:lnSpc>
            </a:pPr>
            <a:r>
              <a:rPr lang="cs-CZ" sz="4000" dirty="0">
                <a:latin typeface="Constantia" pitchFamily="18" charset="0"/>
              </a:rPr>
              <a:t>poskytuje potřebnou právní pomoc obviněnému v souladu se zákonem</a:t>
            </a:r>
          </a:p>
          <a:p>
            <a:pPr marL="0" indent="0" algn="just">
              <a:lnSpc>
                <a:spcPct val="120000"/>
              </a:lnSpc>
              <a:buNone/>
            </a:pPr>
            <a:r>
              <a:rPr lang="cs-CZ" sz="4000" dirty="0">
                <a:latin typeface="Constantia" pitchFamily="18" charset="0"/>
              </a:rPr>
              <a:t> </a:t>
            </a:r>
          </a:p>
          <a:p>
            <a:pPr algn="just">
              <a:lnSpc>
                <a:spcPct val="120000"/>
              </a:lnSpc>
            </a:pPr>
            <a:r>
              <a:rPr lang="cs-CZ" sz="4000" dirty="0">
                <a:latin typeface="Constantia" pitchFamily="18" charset="0"/>
              </a:rPr>
              <a:t>může jím být </a:t>
            </a:r>
            <a:r>
              <a:rPr lang="cs-CZ" sz="4000" b="1" dirty="0">
                <a:latin typeface="Constantia" pitchFamily="18" charset="0"/>
              </a:rPr>
              <a:t>pouze </a:t>
            </a:r>
            <a:r>
              <a:rPr lang="cs-CZ" sz="4000" b="1" dirty="0">
                <a:solidFill>
                  <a:srgbClr val="FF0000"/>
                </a:solidFill>
                <a:latin typeface="Constantia" pitchFamily="18" charset="0"/>
              </a:rPr>
              <a:t>advokát</a:t>
            </a:r>
            <a:r>
              <a:rPr lang="cs-CZ" sz="4000" dirty="0">
                <a:latin typeface="Constantia" pitchFamily="18" charset="0"/>
              </a:rPr>
              <a:t> </a:t>
            </a:r>
            <a:r>
              <a:rPr lang="cs-CZ" sz="4000" i="1" dirty="0">
                <a:latin typeface="Constantia" pitchFamily="18" charset="0"/>
              </a:rPr>
              <a:t>(na rozdíl od zmocněnce poškozeného) </a:t>
            </a:r>
          </a:p>
          <a:p>
            <a:pPr algn="just">
              <a:lnSpc>
                <a:spcPct val="120000"/>
              </a:lnSpc>
            </a:pPr>
            <a:endParaRPr lang="cs-CZ" sz="4000" i="1" dirty="0">
              <a:latin typeface="Constantia" pitchFamily="18" charset="0"/>
            </a:endParaRPr>
          </a:p>
          <a:p>
            <a:pPr algn="just">
              <a:lnSpc>
                <a:spcPct val="120000"/>
              </a:lnSpc>
            </a:pPr>
            <a:r>
              <a:rPr lang="cs-CZ" sz="4000" dirty="0">
                <a:latin typeface="Constantia" pitchFamily="18" charset="0"/>
              </a:rPr>
              <a:t>možnost zastoupení </a:t>
            </a:r>
            <a:r>
              <a:rPr lang="cs-CZ" sz="4000" b="1" dirty="0">
                <a:solidFill>
                  <a:srgbClr val="FF0000"/>
                </a:solidFill>
                <a:latin typeface="Constantia" pitchFamily="18" charset="0"/>
              </a:rPr>
              <a:t>advokátním koncipientem</a:t>
            </a:r>
            <a:r>
              <a:rPr lang="cs-CZ" sz="4000" dirty="0">
                <a:solidFill>
                  <a:srgbClr val="FF0000"/>
                </a:solidFill>
                <a:latin typeface="Constantia" pitchFamily="18" charset="0"/>
              </a:rPr>
              <a:t>  </a:t>
            </a:r>
            <a:r>
              <a:rPr lang="cs-CZ" sz="4000" i="1" dirty="0">
                <a:latin typeface="Constantia" pitchFamily="18" charset="0"/>
              </a:rPr>
              <a:t>(</a:t>
            </a:r>
            <a:r>
              <a:rPr lang="cs-CZ" sz="4000" i="1" u="sng" dirty="0">
                <a:latin typeface="Constantia" pitchFamily="18" charset="0"/>
              </a:rPr>
              <a:t>na rozdíl od řízení před soudem bez omezení</a:t>
            </a:r>
            <a:r>
              <a:rPr lang="cs-CZ" sz="4000" i="1" dirty="0">
                <a:latin typeface="Constantia" pitchFamily="18" charset="0"/>
              </a:rPr>
              <a:t> !!!), </a:t>
            </a:r>
            <a:r>
              <a:rPr lang="cs-CZ" sz="4000" dirty="0">
                <a:latin typeface="Constantia" pitchFamily="18" charset="0"/>
              </a:rPr>
              <a:t>event. jiným advokátem </a:t>
            </a:r>
            <a:r>
              <a:rPr lang="cs-CZ" sz="4000" i="1" dirty="0">
                <a:latin typeface="Constantia" pitchFamily="18" charset="0"/>
              </a:rPr>
              <a:t>(bez omezení) </a:t>
            </a:r>
            <a:r>
              <a:rPr lang="cs-CZ" sz="4000" b="1" i="1" dirty="0">
                <a:latin typeface="Constantia" pitchFamily="18" charset="0"/>
              </a:rPr>
              <a:t>XXX</a:t>
            </a:r>
            <a:r>
              <a:rPr lang="cs-CZ" sz="4000" i="1" dirty="0">
                <a:latin typeface="Constantia" pitchFamily="18" charset="0"/>
              </a:rPr>
              <a:t> nikoli jiných zaměstnancem advokátní kanceláře</a:t>
            </a:r>
          </a:p>
          <a:p>
            <a:pPr algn="just">
              <a:lnSpc>
                <a:spcPct val="120000"/>
              </a:lnSpc>
            </a:pPr>
            <a:endParaRPr lang="cs-CZ" sz="4000" i="1" dirty="0">
              <a:latin typeface="Constantia" pitchFamily="18" charset="0"/>
            </a:endParaRPr>
          </a:p>
          <a:p>
            <a:pPr algn="just">
              <a:lnSpc>
                <a:spcPct val="120000"/>
              </a:lnSpc>
            </a:pPr>
            <a:r>
              <a:rPr lang="cs-CZ" sz="4000" dirty="0">
                <a:latin typeface="Constantia" panose="02030602050306030303" pitchFamily="18" charset="0"/>
              </a:rPr>
              <a:t>o</a:t>
            </a:r>
            <a:r>
              <a:rPr lang="cs-CZ" sz="4000" i="0" dirty="0">
                <a:effectLst/>
                <a:latin typeface="Constantia" panose="02030602050306030303" pitchFamily="18" charset="0"/>
              </a:rPr>
              <a:t>bhájcem v trestním řízení podle § 35 odst. 1 TŘ nemůže být </a:t>
            </a:r>
            <a:r>
              <a:rPr lang="cs-CZ" sz="4000" b="1" i="0" dirty="0">
                <a:solidFill>
                  <a:srgbClr val="FF0000"/>
                </a:solidFill>
                <a:effectLst/>
                <a:latin typeface="Constantia" panose="02030602050306030303" pitchFamily="18" charset="0"/>
              </a:rPr>
              <a:t>usazený evropský advokát</a:t>
            </a:r>
            <a:r>
              <a:rPr lang="cs-CZ" sz="4000" i="0" dirty="0">
                <a:solidFill>
                  <a:srgbClr val="333333"/>
                </a:solidFill>
                <a:effectLst/>
                <a:latin typeface="Constantia" panose="02030602050306030303" pitchFamily="18" charset="0"/>
              </a:rPr>
              <a:t>, </a:t>
            </a:r>
            <a:r>
              <a:rPr lang="cs-CZ" sz="4000" i="0" dirty="0">
                <a:effectLst/>
                <a:latin typeface="Constantia" panose="02030602050306030303" pitchFamily="18" charset="0"/>
              </a:rPr>
              <a:t>dokud po dohodě s obviněným neustanoví advokáta jako svého </a:t>
            </a:r>
            <a:r>
              <a:rPr lang="cs-CZ" sz="4000" b="1" i="0" u="sng" dirty="0">
                <a:effectLst/>
                <a:latin typeface="Constantia" panose="02030602050306030303" pitchFamily="18" charset="0"/>
              </a:rPr>
              <a:t>konzultanta v otázkách procesního práva</a:t>
            </a:r>
            <a:r>
              <a:rPr lang="cs-CZ" sz="4000" b="1" i="0" dirty="0">
                <a:effectLst/>
                <a:latin typeface="Constantia" panose="02030602050306030303" pitchFamily="18" charset="0"/>
              </a:rPr>
              <a:t> </a:t>
            </a:r>
            <a:r>
              <a:rPr lang="cs-CZ" sz="4000" i="0" dirty="0">
                <a:effectLst/>
                <a:latin typeface="Constantia" panose="02030602050306030303" pitchFamily="18" charset="0"/>
              </a:rPr>
              <a:t>podle § 35p odst. 1 zákona o advokacii a dokud neoznámí soudu nebo jinému orgánu činnému v trestním řízení adresu sídla konzultanta podle § 35p odst. 2 zákona o advokacii – </a:t>
            </a:r>
            <a:r>
              <a:rPr lang="cs-CZ" sz="4000" b="1" i="0" dirty="0">
                <a:effectLst/>
                <a:latin typeface="Constantia" panose="02030602050306030303" pitchFamily="18" charset="0"/>
              </a:rPr>
              <a:t>viz R 34/2022</a:t>
            </a:r>
          </a:p>
          <a:p>
            <a:pPr algn="just">
              <a:lnSpc>
                <a:spcPct val="120000"/>
              </a:lnSpc>
            </a:pPr>
            <a:r>
              <a:rPr lang="cs-CZ" sz="4000" dirty="0">
                <a:latin typeface="Constantia" panose="02030602050306030303" pitchFamily="18" charset="0"/>
              </a:rPr>
              <a:t>stejné pravidlo platí  i při zajištění obhajoby </a:t>
            </a:r>
            <a:r>
              <a:rPr lang="cs-CZ" sz="4000" b="1" dirty="0">
                <a:solidFill>
                  <a:srgbClr val="FF0000"/>
                </a:solidFill>
                <a:latin typeface="Constantia" panose="02030602050306030303" pitchFamily="18" charset="0"/>
              </a:rPr>
              <a:t>hostujícím evropským advokátem</a:t>
            </a:r>
            <a:r>
              <a:rPr lang="cs-CZ" sz="4000" dirty="0">
                <a:solidFill>
                  <a:srgbClr val="333333"/>
                </a:solidFill>
                <a:latin typeface="Constantia" panose="02030602050306030303" pitchFamily="18" charset="0"/>
              </a:rPr>
              <a:t> </a:t>
            </a:r>
            <a:r>
              <a:rPr lang="cs-CZ" sz="4000" dirty="0">
                <a:latin typeface="Constantia" panose="02030602050306030303" pitchFamily="18" charset="0"/>
              </a:rPr>
              <a:t>= má povinnost ustanovit advokáta </a:t>
            </a:r>
            <a:r>
              <a:rPr lang="cs-CZ" sz="4000" i="1" dirty="0">
                <a:latin typeface="Constantia" panose="02030602050306030303" pitchFamily="18" charset="0"/>
              </a:rPr>
              <a:t>(tj. osobu vedenou ČAK v seznamu advokátů)</a:t>
            </a:r>
            <a:r>
              <a:rPr lang="cs-CZ" sz="4000" dirty="0">
                <a:latin typeface="Constantia" panose="02030602050306030303" pitchFamily="18" charset="0"/>
              </a:rPr>
              <a:t> jako svého </a:t>
            </a:r>
            <a:r>
              <a:rPr lang="cs-CZ" sz="4000" b="1" u="sng" dirty="0">
                <a:latin typeface="Constantia" panose="02030602050306030303" pitchFamily="18" charset="0"/>
              </a:rPr>
              <a:t>konzultanta v otázkách procesního práva</a:t>
            </a:r>
            <a:r>
              <a:rPr lang="cs-CZ" sz="4000" dirty="0">
                <a:latin typeface="Constantia" panose="02030602050306030303" pitchFamily="18" charset="0"/>
              </a:rPr>
              <a:t> +</a:t>
            </a:r>
            <a:r>
              <a:rPr lang="cs-CZ" sz="4000" b="1" dirty="0">
                <a:latin typeface="Constantia" panose="02030602050306030303" pitchFamily="18" charset="0"/>
              </a:rPr>
              <a:t> </a:t>
            </a:r>
            <a:r>
              <a:rPr lang="cs-CZ" sz="4000" dirty="0">
                <a:latin typeface="Constantia" panose="02030602050306030303" pitchFamily="18" charset="0"/>
              </a:rPr>
              <a:t>má povinnost ustanovit advokáta jako svého </a:t>
            </a:r>
            <a:r>
              <a:rPr lang="cs-CZ" sz="4000" b="1" u="sng" dirty="0">
                <a:latin typeface="Constantia" panose="02030602050306030303" pitchFamily="18" charset="0"/>
              </a:rPr>
              <a:t>zmocněnce pro doručování  písemností</a:t>
            </a:r>
            <a:r>
              <a:rPr lang="cs-CZ" sz="4000" dirty="0">
                <a:latin typeface="Constantia" panose="02030602050306030303" pitchFamily="18" charset="0"/>
              </a:rPr>
              <a:t> (sídlo zmocněnce je povinen oznámit OČTŘ při prvním úkonu, který tento orgán vůči němu činí = OČTŘ zasílají veškeré písemnosti, včetně rozhodnutí na adresu sídla tohoto zmocněnce (§ 35j zákona o advokacii) </a:t>
            </a:r>
          </a:p>
          <a:p>
            <a:pPr algn="just">
              <a:lnSpc>
                <a:spcPct val="120000"/>
              </a:lnSpc>
            </a:pPr>
            <a:r>
              <a:rPr lang="cs-CZ" sz="4000" dirty="0">
                <a:latin typeface="Constantia" panose="02030602050306030303" pitchFamily="18" charset="0"/>
              </a:rPr>
              <a:t>nesplní-li hostující evropský advokát tuto svoji povinnost, OČTŘ písemnost uloží </a:t>
            </a:r>
            <a:r>
              <a:rPr lang="cs-CZ" sz="4000" i="1" dirty="0">
                <a:latin typeface="Constantia" panose="02030602050306030303" pitchFamily="18" charset="0"/>
              </a:rPr>
              <a:t>(i když má být doručena do vlastních rukou advokáta; účinky doručení nastávají třetím dnem po uložení) </a:t>
            </a:r>
            <a:r>
              <a:rPr lang="cs-CZ" sz="4000" dirty="0">
                <a:latin typeface="Constantia" panose="02030602050306030303" pitchFamily="18" charset="0"/>
              </a:rPr>
              <a:t> </a:t>
            </a:r>
          </a:p>
          <a:p>
            <a:pPr algn="just">
              <a:lnSpc>
                <a:spcPct val="120000"/>
              </a:lnSpc>
            </a:pPr>
            <a:r>
              <a:rPr lang="cs-CZ" sz="4000" b="1" u="sng" dirty="0">
                <a:latin typeface="Constantia" panose="02030602050306030303" pitchFamily="18" charset="0"/>
              </a:rPr>
              <a:t>konzultantem může být i advokát určený jím jako zmocněnec pro doručování</a:t>
            </a:r>
            <a:r>
              <a:rPr lang="cs-CZ" sz="4000" b="1" dirty="0">
                <a:latin typeface="Constantia" panose="02030602050306030303" pitchFamily="18" charset="0"/>
              </a:rPr>
              <a:t> </a:t>
            </a:r>
          </a:p>
          <a:p>
            <a:pPr algn="just">
              <a:lnSpc>
                <a:spcPct val="120000"/>
              </a:lnSpc>
            </a:pPr>
            <a:endParaRPr lang="cs-CZ" sz="3800" b="1" dirty="0">
              <a:latin typeface="Constantia" pitchFamily="18" charset="0"/>
            </a:endParaRPr>
          </a:p>
          <a:p>
            <a:endParaRPr lang="cs-CZ" dirty="0">
              <a:latin typeface="Constantia" pitchFamily="18" charset="0"/>
            </a:endParaRP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5</a:t>
            </a:fld>
            <a:endParaRPr lang="cs-CZ"/>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20080"/>
          </a:xfrm>
        </p:spPr>
        <p:txBody>
          <a:bodyPr>
            <a:normAutofit/>
          </a:bodyPr>
          <a:lstStyle/>
          <a:p>
            <a:r>
              <a:rPr lang="cs-CZ" sz="3200" b="1" dirty="0">
                <a:latin typeface="Constantia" pitchFamily="18" charset="0"/>
              </a:rPr>
              <a:t>Postavení obhájce v přípravném řízení</a:t>
            </a:r>
          </a:p>
        </p:txBody>
      </p:sp>
      <p:sp>
        <p:nvSpPr>
          <p:cNvPr id="3" name="Zástupný symbol pro obsah 2"/>
          <p:cNvSpPr>
            <a:spLocks noGrp="1"/>
          </p:cNvSpPr>
          <p:nvPr>
            <p:ph idx="1"/>
          </p:nvPr>
        </p:nvSpPr>
        <p:spPr>
          <a:xfrm>
            <a:off x="251520" y="980728"/>
            <a:ext cx="8640960" cy="4968552"/>
          </a:xfrm>
        </p:spPr>
        <p:txBody>
          <a:bodyPr>
            <a:normAutofit fontScale="62500" lnSpcReduction="20000"/>
          </a:bodyPr>
          <a:lstStyle/>
          <a:p>
            <a:pPr algn="just">
              <a:lnSpc>
                <a:spcPct val="120000"/>
              </a:lnSpc>
            </a:pPr>
            <a:r>
              <a:rPr lang="cs-CZ" b="1" dirty="0">
                <a:latin typeface="Constantia" pitchFamily="18" charset="0"/>
              </a:rPr>
              <a:t>neslučitelnost s postavením</a:t>
            </a:r>
            <a:r>
              <a:rPr lang="cs-CZ" dirty="0">
                <a:latin typeface="Constantia" pitchFamily="18" charset="0"/>
              </a:rPr>
              <a:t> obviněného, poškozeného, svědka, zúčastněné osoby, znalce nebo tlumočníka v téže věci</a:t>
            </a:r>
          </a:p>
          <a:p>
            <a:pPr algn="just">
              <a:lnSpc>
                <a:spcPct val="120000"/>
              </a:lnSpc>
            </a:pPr>
            <a:endParaRPr lang="cs-CZ" dirty="0">
              <a:latin typeface="Constantia" pitchFamily="18" charset="0"/>
            </a:endParaRPr>
          </a:p>
          <a:p>
            <a:pPr algn="just">
              <a:lnSpc>
                <a:spcPct val="120000"/>
              </a:lnSpc>
            </a:pPr>
            <a:r>
              <a:rPr lang="cs-CZ" b="1" dirty="0">
                <a:latin typeface="Constantia" pitchFamily="18" charset="0"/>
              </a:rPr>
              <a:t>právo činit za obviněného návrhy </a:t>
            </a:r>
            <a:r>
              <a:rPr lang="cs-CZ" dirty="0">
                <a:latin typeface="Constantia" pitchFamily="18" charset="0"/>
              </a:rPr>
              <a:t>(např. na provedení důkazu – není-li návrh zcela bezvýznamný, musí být ze strany OČTŘ pečlivě přezkoumán)</a:t>
            </a:r>
            <a:r>
              <a:rPr lang="cs-CZ" b="1" dirty="0">
                <a:latin typeface="Constantia" pitchFamily="18" charset="0"/>
              </a:rPr>
              <a:t>, podávat žádosti a opravné prostředky</a:t>
            </a:r>
          </a:p>
          <a:p>
            <a:pPr algn="just">
              <a:lnSpc>
                <a:spcPct val="120000"/>
              </a:lnSpc>
            </a:pPr>
            <a:endParaRPr lang="cs-CZ" b="1" dirty="0">
              <a:latin typeface="Constantia" pitchFamily="18" charset="0"/>
            </a:endParaRPr>
          </a:p>
          <a:p>
            <a:pPr algn="just">
              <a:lnSpc>
                <a:spcPct val="120000"/>
              </a:lnSpc>
            </a:pPr>
            <a:r>
              <a:rPr lang="cs-CZ" b="1" dirty="0">
                <a:latin typeface="Constantia" pitchFamily="18" charset="0"/>
              </a:rPr>
              <a:t>právo seznámit se s výsledky vyšetřování</a:t>
            </a:r>
            <a:r>
              <a:rPr lang="cs-CZ" dirty="0">
                <a:latin typeface="Constantia" pitchFamily="18" charset="0"/>
              </a:rPr>
              <a:t> a činit návrhy na jeho doplnění (§ 166 TŘ) – </a:t>
            </a:r>
            <a:r>
              <a:rPr lang="cs-CZ" i="1" dirty="0">
                <a:latin typeface="Constantia" pitchFamily="18" charset="0"/>
              </a:rPr>
              <a:t>nejméně tři dny předem (běží samostatně obviněnému i obhájce); možnost zkrácení lhůty jen se souhlasem obhájce</a:t>
            </a:r>
          </a:p>
          <a:p>
            <a:pPr algn="just">
              <a:lnSpc>
                <a:spcPct val="120000"/>
              </a:lnSpc>
            </a:pPr>
            <a:endParaRPr lang="cs-CZ" i="1" dirty="0">
              <a:latin typeface="Constantia" pitchFamily="18" charset="0"/>
            </a:endParaRPr>
          </a:p>
          <a:p>
            <a:pPr algn="just">
              <a:lnSpc>
                <a:spcPct val="120000"/>
              </a:lnSpc>
            </a:pPr>
            <a:r>
              <a:rPr lang="cs-CZ" b="1" dirty="0">
                <a:latin typeface="Constantia" pitchFamily="18" charset="0"/>
              </a:rPr>
              <a:t>právo účastnit se vyšetřovacích úkonů</a:t>
            </a:r>
            <a:r>
              <a:rPr lang="cs-CZ" dirty="0">
                <a:latin typeface="Constantia" pitchFamily="18" charset="0"/>
              </a:rPr>
              <a:t> </a:t>
            </a:r>
            <a:r>
              <a:rPr lang="cs-CZ" i="1" dirty="0">
                <a:latin typeface="Constantia" pitchFamily="18" charset="0"/>
              </a:rPr>
              <a:t>(těch, jejichž výsledek může být v řízení před soudem použit jako důkaz)</a:t>
            </a:r>
            <a:endParaRPr lang="cs-CZ" dirty="0">
              <a:latin typeface="Constantia" pitchFamily="18" charset="0"/>
            </a:endParaRPr>
          </a:p>
          <a:p>
            <a:endParaRPr lang="cs-CZ" dirty="0">
              <a:latin typeface="Constantia" pitchFamily="18" charset="0"/>
            </a:endParaRP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6</a:t>
            </a:fld>
            <a:endParaRPr lang="cs-CZ"/>
          </a:p>
        </p:txBody>
      </p:sp>
    </p:spTree>
    <p:extLst>
      <p:ext uri="{BB962C8B-B14F-4D97-AF65-F5344CB8AC3E}">
        <p14:creationId xmlns:p14="http://schemas.microsoft.com/office/powerpoint/2010/main" val="3614925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20080"/>
          </a:xfrm>
        </p:spPr>
        <p:txBody>
          <a:bodyPr>
            <a:normAutofit/>
          </a:bodyPr>
          <a:lstStyle/>
          <a:p>
            <a:r>
              <a:rPr lang="cs-CZ" sz="3200" b="1" dirty="0">
                <a:latin typeface="Constantia" pitchFamily="18" charset="0"/>
              </a:rPr>
              <a:t>Postavení obhájce v přípravném řízení</a:t>
            </a:r>
          </a:p>
        </p:txBody>
      </p:sp>
      <p:sp>
        <p:nvSpPr>
          <p:cNvPr id="3" name="Zástupný symbol pro obsah 2"/>
          <p:cNvSpPr>
            <a:spLocks noGrp="1"/>
          </p:cNvSpPr>
          <p:nvPr>
            <p:ph idx="1"/>
          </p:nvPr>
        </p:nvSpPr>
        <p:spPr>
          <a:xfrm>
            <a:off x="179512" y="836712"/>
            <a:ext cx="8712968" cy="5832648"/>
          </a:xfrm>
        </p:spPr>
        <p:txBody>
          <a:bodyPr>
            <a:normAutofit fontScale="62500" lnSpcReduction="20000"/>
          </a:bodyPr>
          <a:lstStyle/>
          <a:p>
            <a:pPr algn="just">
              <a:lnSpc>
                <a:spcPct val="120000"/>
              </a:lnSpc>
            </a:pPr>
            <a:r>
              <a:rPr lang="cs-CZ" b="1" dirty="0">
                <a:latin typeface="Constantia" pitchFamily="18" charset="0"/>
              </a:rPr>
              <a:t>právo nahlížet do spisu</a:t>
            </a:r>
            <a:r>
              <a:rPr lang="cs-CZ" dirty="0">
                <a:latin typeface="Constantia" pitchFamily="18" charset="0"/>
              </a:rPr>
              <a:t>, činit si z nich výpisky a poznámky a činit si na své náklady kopie spisů a jejich částí </a:t>
            </a:r>
            <a:r>
              <a:rPr lang="cs-CZ" i="1" dirty="0">
                <a:latin typeface="Constantia" pitchFamily="18" charset="0"/>
              </a:rPr>
              <a:t>(ze závažných důvodů lze z pokynu policejního orgánu nebo SZ toto právo v PŘ odepřít </a:t>
            </a:r>
            <a:r>
              <a:rPr lang="cs-CZ" b="1" i="1" dirty="0">
                <a:latin typeface="Constantia" pitchFamily="18" charset="0"/>
              </a:rPr>
              <a:t>XXX</a:t>
            </a:r>
            <a:r>
              <a:rPr lang="cs-CZ" i="1" dirty="0">
                <a:latin typeface="Constantia" pitchFamily="18" charset="0"/>
              </a:rPr>
              <a:t> nikoli tehdy, byl-li již obhájce upozorněn na možnost prostudovat spisy nebo při sjednání dohody o vině a trestu; při odepření tohoto práva lze podat žádost o přezkum závažnosti důvodu odepření státním zástupcem) </a:t>
            </a:r>
          </a:p>
          <a:p>
            <a:pPr algn="just">
              <a:lnSpc>
                <a:spcPct val="120000"/>
              </a:lnSpc>
              <a:buNone/>
            </a:pPr>
            <a:endParaRPr lang="cs-CZ" b="1" dirty="0">
              <a:latin typeface="Constantia" pitchFamily="18" charset="0"/>
            </a:endParaRPr>
          </a:p>
          <a:p>
            <a:pPr algn="just">
              <a:lnSpc>
                <a:spcPct val="120000"/>
              </a:lnSpc>
            </a:pPr>
            <a:r>
              <a:rPr lang="cs-CZ" b="1" dirty="0">
                <a:latin typeface="Constantia" pitchFamily="18" charset="0"/>
              </a:rPr>
              <a:t>právo klást vyslýchaným osobám dotazy</a:t>
            </a:r>
            <a:r>
              <a:rPr lang="cs-CZ" dirty="0">
                <a:latin typeface="Constantia" pitchFamily="18" charset="0"/>
              </a:rPr>
              <a:t> </a:t>
            </a:r>
            <a:r>
              <a:rPr lang="cs-CZ" i="1" dirty="0">
                <a:latin typeface="Constantia" pitchFamily="18" charset="0"/>
              </a:rPr>
              <a:t>(až poté, co vyslýchající orgán výslech skončí a udělí mu slovo – viz § 165 odst. TŘ)</a:t>
            </a:r>
          </a:p>
          <a:p>
            <a:pPr algn="just">
              <a:lnSpc>
                <a:spcPct val="120000"/>
              </a:lnSpc>
              <a:buNone/>
            </a:pPr>
            <a:endParaRPr lang="cs-CZ" i="1" dirty="0">
              <a:latin typeface="Constantia" pitchFamily="18" charset="0"/>
            </a:endParaRPr>
          </a:p>
          <a:p>
            <a:pPr algn="just">
              <a:lnSpc>
                <a:spcPct val="120000"/>
              </a:lnSpc>
            </a:pPr>
            <a:r>
              <a:rPr lang="cs-CZ" b="1" dirty="0">
                <a:latin typeface="Constantia" pitchFamily="18" charset="0"/>
              </a:rPr>
              <a:t>právo žádat  o předchozí vyrozumění  o druhu, době a místě konání jednotlivých úkonů trestního řízení </a:t>
            </a:r>
            <a:r>
              <a:rPr lang="cs-CZ" dirty="0">
                <a:latin typeface="Constantia" pitchFamily="18" charset="0"/>
              </a:rPr>
              <a:t>(§ 165 odst. 3 TŘ) – jen na žádost obhájce </a:t>
            </a:r>
            <a:r>
              <a:rPr lang="cs-CZ" sz="3200" dirty="0">
                <a:latin typeface="Cambria" panose="02040503050406030204" pitchFamily="18" charset="0"/>
                <a:ea typeface="Cambria" panose="02040503050406030204" pitchFamily="18" charset="0"/>
              </a:rPr>
              <a:t>anebo bez žádosti v případě výslechu svědka s právem odepřít výpověď dle § 100 TŘ</a:t>
            </a:r>
            <a:r>
              <a:rPr lang="cs-CZ" dirty="0">
                <a:latin typeface="Constantia" pitchFamily="18" charset="0"/>
              </a:rPr>
              <a:t>!!! </a:t>
            </a:r>
            <a:r>
              <a:rPr lang="cs-CZ" i="1" dirty="0">
                <a:latin typeface="Constantia" pitchFamily="18" charset="0"/>
              </a:rPr>
              <a:t>(</a:t>
            </a:r>
            <a:r>
              <a:rPr lang="cs-CZ" b="1" i="1" dirty="0">
                <a:latin typeface="Constantia" pitchFamily="18" charset="0"/>
              </a:rPr>
              <a:t>XXX</a:t>
            </a:r>
            <a:r>
              <a:rPr lang="cs-CZ" i="1" dirty="0">
                <a:latin typeface="Constantia" pitchFamily="18" charset="0"/>
              </a:rPr>
              <a:t> předchozí vyrozumění obhájce není třeba, nelze-li provedení úkonu odložit  a vyrozumění obhájce nelze zajistit) – dopad na použitelnost protokolu o výslechu svědka v řízení před soudem (§  211 odst. 3 písm. a) TŘ)</a:t>
            </a:r>
            <a:endParaRPr lang="cs-CZ" dirty="0">
              <a:latin typeface="Constantia" pitchFamily="18" charset="0"/>
            </a:endParaRPr>
          </a:p>
          <a:p>
            <a:endParaRPr lang="cs-CZ" dirty="0">
              <a:latin typeface="Constantia" pitchFamily="18" charset="0"/>
            </a:endParaRP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7</a:t>
            </a:fld>
            <a:endParaRPr lang="cs-CZ"/>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20080"/>
          </a:xfrm>
        </p:spPr>
        <p:txBody>
          <a:bodyPr>
            <a:normAutofit/>
          </a:bodyPr>
          <a:lstStyle/>
          <a:p>
            <a:r>
              <a:rPr lang="cs-CZ" sz="3200" b="1" dirty="0">
                <a:latin typeface="Constantia" pitchFamily="18" charset="0"/>
              </a:rPr>
              <a:t>Postavení obhájce v přípravném řízení</a:t>
            </a:r>
          </a:p>
        </p:txBody>
      </p:sp>
      <p:sp>
        <p:nvSpPr>
          <p:cNvPr id="3" name="Zástupný symbol pro obsah 2"/>
          <p:cNvSpPr>
            <a:spLocks noGrp="1"/>
          </p:cNvSpPr>
          <p:nvPr>
            <p:ph idx="1"/>
          </p:nvPr>
        </p:nvSpPr>
        <p:spPr>
          <a:xfrm>
            <a:off x="179512" y="1124744"/>
            <a:ext cx="8712968" cy="5544616"/>
          </a:xfrm>
        </p:spPr>
        <p:txBody>
          <a:bodyPr>
            <a:normAutofit fontScale="62500" lnSpcReduction="20000"/>
          </a:bodyPr>
          <a:lstStyle/>
          <a:p>
            <a:pPr algn="just">
              <a:lnSpc>
                <a:spcPct val="120000"/>
              </a:lnSpc>
            </a:pPr>
            <a:r>
              <a:rPr lang="cs-CZ" sz="2900" b="1" dirty="0">
                <a:latin typeface="Constantia" panose="02030602050306030303" pitchFamily="18" charset="0"/>
                <a:ea typeface="Cambria" panose="02040503050406030204" pitchFamily="18" charset="0"/>
              </a:rPr>
              <a:t>důvod nutné obhajoby XXX</a:t>
            </a:r>
            <a:r>
              <a:rPr lang="cs-CZ" sz="2900" dirty="0">
                <a:latin typeface="Constantia" panose="02030602050306030303" pitchFamily="18" charset="0"/>
                <a:ea typeface="Cambria" panose="02040503050406030204" pitchFamily="18" charset="0"/>
              </a:rPr>
              <a:t> </a:t>
            </a:r>
            <a:r>
              <a:rPr lang="cs-CZ" sz="2900" b="1" dirty="0">
                <a:latin typeface="Constantia" panose="02030602050306030303" pitchFamily="18" charset="0"/>
                <a:ea typeface="Cambria" panose="02040503050406030204" pitchFamily="18" charset="0"/>
              </a:rPr>
              <a:t>povinná účast obhájce při úkonech trestního řízení</a:t>
            </a:r>
          </a:p>
          <a:p>
            <a:pPr algn="just">
              <a:lnSpc>
                <a:spcPct val="120000"/>
              </a:lnSpc>
            </a:pPr>
            <a:endParaRPr lang="cs-CZ" sz="2900" dirty="0">
              <a:latin typeface="Constantia" panose="02030602050306030303" pitchFamily="18" charset="0"/>
              <a:ea typeface="Cambria" panose="02040503050406030204" pitchFamily="18" charset="0"/>
            </a:endParaRPr>
          </a:p>
          <a:p>
            <a:pPr algn="just">
              <a:lnSpc>
                <a:spcPct val="120000"/>
              </a:lnSpc>
            </a:pPr>
            <a:r>
              <a:rPr lang="cs-CZ" sz="2900" b="1" dirty="0">
                <a:solidFill>
                  <a:srgbClr val="FF0000"/>
                </a:solidFill>
                <a:latin typeface="Constantia" panose="02030602050306030303" pitchFamily="18" charset="0"/>
                <a:ea typeface="Cambria" panose="02040503050406030204" pitchFamily="18" charset="0"/>
              </a:rPr>
              <a:t>účast obhájce při procesních úkonech:</a:t>
            </a:r>
          </a:p>
          <a:p>
            <a:pPr marL="0" indent="0" algn="just">
              <a:lnSpc>
                <a:spcPct val="120000"/>
              </a:lnSpc>
              <a:buNone/>
            </a:pPr>
            <a:r>
              <a:rPr lang="cs-CZ" sz="2900" i="1" dirty="0">
                <a:latin typeface="Constantia" panose="02030602050306030303" pitchFamily="18" charset="0"/>
                <a:ea typeface="Cambria" panose="02040503050406030204" pitchFamily="18" charset="0"/>
              </a:rPr>
              <a:t>A/ </a:t>
            </a:r>
            <a:r>
              <a:rPr lang="cs-CZ" sz="2900" i="1" u="sng" dirty="0">
                <a:latin typeface="Constantia" panose="02030602050306030303" pitchFamily="18" charset="0"/>
                <a:ea typeface="Cambria" panose="02040503050406030204" pitchFamily="18" charset="0"/>
              </a:rPr>
              <a:t>v PŘ</a:t>
            </a:r>
            <a:r>
              <a:rPr lang="cs-CZ" sz="2900" i="1" dirty="0">
                <a:latin typeface="Constantia" panose="02030602050306030303" pitchFamily="18" charset="0"/>
                <a:ea typeface="Cambria" panose="02040503050406030204" pitchFamily="18" charset="0"/>
              </a:rPr>
              <a:t> vždy </a:t>
            </a:r>
            <a:r>
              <a:rPr lang="cs-CZ" sz="2900" i="1" u="sng" dirty="0">
                <a:latin typeface="Constantia" panose="02030602050306030303" pitchFamily="18" charset="0"/>
                <a:ea typeface="Cambria" panose="02040503050406030204" pitchFamily="18" charset="0"/>
              </a:rPr>
              <a:t>jen </a:t>
            </a:r>
            <a:r>
              <a:rPr lang="cs-CZ" sz="2900" i="1" u="sng" dirty="0">
                <a:highlight>
                  <a:srgbClr val="FFFF00"/>
                </a:highlight>
                <a:latin typeface="Constantia" panose="02030602050306030303" pitchFamily="18" charset="0"/>
                <a:ea typeface="Cambria" panose="02040503050406030204" pitchFamily="18" charset="0"/>
              </a:rPr>
              <a:t>dobrovolná</a:t>
            </a:r>
            <a:r>
              <a:rPr lang="cs-CZ" sz="2900" i="1" dirty="0">
                <a:latin typeface="Constantia" panose="02030602050306030303" pitchFamily="18" charset="0"/>
                <a:ea typeface="Cambria" panose="02040503050406030204" pitchFamily="18" charset="0"/>
              </a:rPr>
              <a:t> účast – viz § 165 odst. 2 TŘ </a:t>
            </a:r>
          </a:p>
          <a:p>
            <a:pPr marL="0" indent="0" algn="just">
              <a:lnSpc>
                <a:spcPct val="120000"/>
              </a:lnSpc>
              <a:buNone/>
            </a:pPr>
            <a:r>
              <a:rPr lang="cs-CZ" sz="2900" i="1" dirty="0">
                <a:latin typeface="Constantia" panose="02030602050306030303" pitchFamily="18" charset="0"/>
                <a:ea typeface="Cambria" panose="02040503050406030204" pitchFamily="18" charset="0"/>
              </a:rPr>
              <a:t>B/ </a:t>
            </a:r>
            <a:r>
              <a:rPr lang="cs-CZ" sz="2900" i="1" u="sng" dirty="0">
                <a:latin typeface="Constantia" panose="02030602050306030303" pitchFamily="18" charset="0"/>
                <a:ea typeface="Cambria" panose="02040503050406030204" pitchFamily="18" charset="0"/>
              </a:rPr>
              <a:t>u HL a VZ o odvolání</a:t>
            </a:r>
            <a:r>
              <a:rPr lang="cs-CZ" sz="2900" i="1" dirty="0">
                <a:latin typeface="Constantia" panose="02030602050306030303" pitchFamily="18" charset="0"/>
                <a:ea typeface="Cambria" panose="02040503050406030204" pitchFamily="18" charset="0"/>
              </a:rPr>
              <a:t> je </a:t>
            </a:r>
            <a:r>
              <a:rPr lang="cs-CZ" sz="2900" i="1" u="sng" dirty="0">
                <a:latin typeface="Constantia" panose="02030602050306030303" pitchFamily="18" charset="0"/>
                <a:ea typeface="Cambria" panose="02040503050406030204" pitchFamily="18" charset="0"/>
              </a:rPr>
              <a:t>v případech nutné obhajoby</a:t>
            </a:r>
            <a:r>
              <a:rPr lang="cs-CZ" sz="2900" i="1" dirty="0">
                <a:latin typeface="Constantia" panose="02030602050306030303" pitchFamily="18" charset="0"/>
                <a:ea typeface="Cambria" panose="02040503050406030204" pitchFamily="18" charset="0"/>
              </a:rPr>
              <a:t> účast obhájce </a:t>
            </a:r>
            <a:r>
              <a:rPr lang="cs-CZ" sz="2900" i="1" u="sng" dirty="0">
                <a:highlight>
                  <a:srgbClr val="FFFF00"/>
                </a:highlight>
                <a:latin typeface="Constantia" panose="02030602050306030303" pitchFamily="18" charset="0"/>
                <a:ea typeface="Cambria" panose="02040503050406030204" pitchFamily="18" charset="0"/>
              </a:rPr>
              <a:t>povinná</a:t>
            </a:r>
            <a:r>
              <a:rPr lang="cs-CZ" sz="2900" i="1" dirty="0">
                <a:latin typeface="Constantia" panose="02030602050306030303" pitchFamily="18" charset="0"/>
                <a:ea typeface="Cambria" panose="02040503050406030204" pitchFamily="18" charset="0"/>
              </a:rPr>
              <a:t> – viz § 202 odst. 4 TŘ a § 263 odst. 3 TŘ</a:t>
            </a:r>
          </a:p>
          <a:p>
            <a:pPr marL="0" indent="0" algn="just">
              <a:lnSpc>
                <a:spcPct val="120000"/>
              </a:lnSpc>
              <a:buNone/>
            </a:pPr>
            <a:r>
              <a:rPr lang="cs-CZ" sz="2900" i="1" dirty="0">
                <a:latin typeface="Constantia" panose="02030602050306030303" pitchFamily="18" charset="0"/>
                <a:ea typeface="Cambria" panose="02040503050406030204" pitchFamily="18" charset="0"/>
              </a:rPr>
              <a:t>C/ </a:t>
            </a:r>
            <a:r>
              <a:rPr lang="cs-CZ" sz="2900" i="1" u="sng" dirty="0">
                <a:latin typeface="Constantia" panose="02030602050306030303" pitchFamily="18" charset="0"/>
                <a:ea typeface="Cambria" panose="02040503050406030204" pitchFamily="18" charset="0"/>
              </a:rPr>
              <a:t>speciální úprava u vazebního zasedání</a:t>
            </a:r>
            <a:r>
              <a:rPr lang="cs-CZ" sz="2900" i="1" dirty="0">
                <a:latin typeface="Constantia" panose="02030602050306030303" pitchFamily="18" charset="0"/>
                <a:ea typeface="Cambria" panose="02040503050406030204" pitchFamily="18" charset="0"/>
              </a:rPr>
              <a:t> – účast obhájce </a:t>
            </a:r>
            <a:r>
              <a:rPr lang="cs-CZ" sz="2900" i="1" u="sng" dirty="0">
                <a:highlight>
                  <a:srgbClr val="FFFF00"/>
                </a:highlight>
                <a:latin typeface="Constantia" panose="02030602050306030303" pitchFamily="18" charset="0"/>
                <a:ea typeface="Cambria" panose="02040503050406030204" pitchFamily="18" charset="0"/>
              </a:rPr>
              <a:t>není povinná</a:t>
            </a:r>
            <a:r>
              <a:rPr lang="cs-CZ" sz="2900" i="1" dirty="0">
                <a:latin typeface="Constantia" panose="02030602050306030303" pitchFamily="18" charset="0"/>
                <a:ea typeface="Cambria" panose="02040503050406030204" pitchFamily="18" charset="0"/>
              </a:rPr>
              <a:t> ani v případech důvod nutné obhajoby - viz § 73f odst. 2 TŘ</a:t>
            </a:r>
          </a:p>
          <a:p>
            <a:pPr algn="just">
              <a:lnSpc>
                <a:spcPct val="120000"/>
              </a:lnSpc>
            </a:pPr>
            <a:endParaRPr lang="cs-CZ" sz="2900" i="1" dirty="0">
              <a:latin typeface="Constantia" panose="02030602050306030303" pitchFamily="18" charset="0"/>
              <a:ea typeface="Cambria" panose="02040503050406030204" pitchFamily="18" charset="0"/>
            </a:endParaRPr>
          </a:p>
          <a:p>
            <a:pPr algn="just">
              <a:lnSpc>
                <a:spcPct val="120000"/>
              </a:lnSpc>
            </a:pPr>
            <a:r>
              <a:rPr lang="cs-CZ" sz="2900" dirty="0">
                <a:latin typeface="Constantia" panose="02030602050306030303" pitchFamily="18" charset="0"/>
                <a:ea typeface="Cambria" panose="02040503050406030204" pitchFamily="18" charset="0"/>
              </a:rPr>
              <a:t>právo obhájce účastnit se vyšetřovacích úkonů </a:t>
            </a:r>
            <a:r>
              <a:rPr lang="cs-CZ" sz="2900" u="sng" dirty="0">
                <a:latin typeface="Constantia" panose="02030602050306030303" pitchFamily="18" charset="0"/>
                <a:ea typeface="Cambria" panose="02040503050406030204" pitchFamily="18" charset="0"/>
              </a:rPr>
              <a:t>nelze rozšiřovat na úkony směřující pouze k obstarání pro OČTŘ potřebných podkladových materiálů</a:t>
            </a:r>
            <a:r>
              <a:rPr lang="cs-CZ" sz="2900" dirty="0">
                <a:latin typeface="Constantia" panose="02030602050306030303" pitchFamily="18" charset="0"/>
                <a:ea typeface="Cambria" panose="02040503050406030204" pitchFamily="18" charset="0"/>
              </a:rPr>
              <a:t> </a:t>
            </a:r>
            <a:r>
              <a:rPr lang="cs-CZ" sz="2900" i="1" dirty="0">
                <a:latin typeface="Constantia" panose="02030602050306030303" pitchFamily="18" charset="0"/>
                <a:ea typeface="Cambria" panose="02040503050406030204" pitchFamily="18" charset="0"/>
              </a:rPr>
              <a:t>(tj. na postup při využití operativně pátracích prostředků, ohledání apod.) – jako důkaz slouží až výsledek této činnosti (k tomu srov. např. rozhodnutí Nejvyššího soudu </a:t>
            </a:r>
            <a:r>
              <a:rPr lang="cs-CZ" sz="2900" i="1" dirty="0" err="1">
                <a:latin typeface="Constantia" panose="02030602050306030303" pitchFamily="18" charset="0"/>
                <a:ea typeface="Cambria" panose="02040503050406030204" pitchFamily="18" charset="0"/>
              </a:rPr>
              <a:t>sp</a:t>
            </a:r>
            <a:r>
              <a:rPr lang="cs-CZ" sz="2900" i="1" dirty="0">
                <a:latin typeface="Constantia" panose="02030602050306030303" pitchFamily="18" charset="0"/>
                <a:ea typeface="Cambria" panose="02040503050406030204" pitchFamily="18" charset="0"/>
              </a:rPr>
              <a:t>. zn. 4 </a:t>
            </a:r>
            <a:r>
              <a:rPr lang="cs-CZ" sz="2900" i="1" dirty="0" err="1">
                <a:latin typeface="Constantia" panose="02030602050306030303" pitchFamily="18" charset="0"/>
                <a:ea typeface="Cambria" panose="02040503050406030204" pitchFamily="18" charset="0"/>
              </a:rPr>
              <a:t>Tdo</a:t>
            </a:r>
            <a:r>
              <a:rPr lang="cs-CZ" sz="2900" i="1" dirty="0">
                <a:latin typeface="Constantia" panose="02030602050306030303" pitchFamily="18" charset="0"/>
                <a:ea typeface="Cambria" panose="02040503050406030204" pitchFamily="18" charset="0"/>
              </a:rPr>
              <a:t> 107/2013) </a:t>
            </a:r>
          </a:p>
          <a:p>
            <a:pPr marL="0" indent="0" algn="just">
              <a:lnSpc>
                <a:spcPct val="120000"/>
              </a:lnSpc>
              <a:buNone/>
            </a:pPr>
            <a:r>
              <a:rPr lang="cs-CZ" sz="2900" i="1" dirty="0">
                <a:latin typeface="Constantia" panose="02030602050306030303" pitchFamily="18" charset="0"/>
                <a:ea typeface="Cambria" panose="02040503050406030204" pitchFamily="18" charset="0"/>
              </a:rPr>
              <a:t> </a:t>
            </a:r>
          </a:p>
          <a:p>
            <a:pPr algn="just">
              <a:lnSpc>
                <a:spcPct val="120000"/>
              </a:lnSpc>
            </a:pPr>
            <a:r>
              <a:rPr lang="cs-CZ" sz="2900" dirty="0">
                <a:latin typeface="Constantia" panose="02030602050306030303" pitchFamily="18" charset="0"/>
                <a:ea typeface="Cambria" panose="02040503050406030204" pitchFamily="18" charset="0"/>
              </a:rPr>
              <a:t>možná účast obhájce obviněného při </a:t>
            </a:r>
            <a:r>
              <a:rPr lang="cs-CZ" sz="2900" u="sng" dirty="0">
                <a:latin typeface="Constantia" panose="02030602050306030303" pitchFamily="18" charset="0"/>
                <a:ea typeface="Cambria" panose="02040503050406030204" pitchFamily="18" charset="0"/>
              </a:rPr>
              <a:t>vazebním zasedání ohledně osoby spoluobviněného</a:t>
            </a:r>
            <a:r>
              <a:rPr lang="cs-CZ" sz="2900" dirty="0">
                <a:latin typeface="Constantia" panose="02030602050306030303" pitchFamily="18" charset="0"/>
                <a:ea typeface="Cambria" panose="02040503050406030204" pitchFamily="18" charset="0"/>
              </a:rPr>
              <a:t> </a:t>
            </a:r>
            <a:r>
              <a:rPr lang="cs-CZ" sz="2900" i="1" dirty="0">
                <a:latin typeface="Constantia" panose="02030602050306030303" pitchFamily="18" charset="0"/>
                <a:ea typeface="Cambria" panose="02040503050406030204" pitchFamily="18" charset="0"/>
              </a:rPr>
              <a:t>= nutnost jej řádně a včas o tomto úkonu vyrozumět   </a:t>
            </a:r>
          </a:p>
          <a:p>
            <a:endParaRPr lang="cs-CZ" dirty="0">
              <a:latin typeface="Constantia" pitchFamily="18" charset="0"/>
            </a:endParaRP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8</a:t>
            </a:fld>
            <a:endParaRPr lang="cs-CZ"/>
          </a:p>
        </p:txBody>
      </p:sp>
    </p:spTree>
    <p:extLst>
      <p:ext uri="{BB962C8B-B14F-4D97-AF65-F5344CB8AC3E}">
        <p14:creationId xmlns:p14="http://schemas.microsoft.com/office/powerpoint/2010/main" val="3389144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Nadpis 1"/>
          <p:cNvSpPr>
            <a:spLocks noGrp="1"/>
          </p:cNvSpPr>
          <p:nvPr>
            <p:ph type="title"/>
          </p:nvPr>
        </p:nvSpPr>
        <p:spPr>
          <a:xfrm>
            <a:off x="457200" y="188913"/>
            <a:ext cx="8229600" cy="719807"/>
          </a:xfrm>
        </p:spPr>
        <p:txBody>
          <a:bodyPr>
            <a:normAutofit/>
          </a:bodyPr>
          <a:lstStyle/>
          <a:p>
            <a:r>
              <a:rPr lang="cs-CZ" sz="3200" b="1" dirty="0">
                <a:latin typeface="Constantia" pitchFamily="18" charset="0"/>
              </a:rPr>
              <a:t>Postavení obhájce v přípravném řízení</a:t>
            </a:r>
          </a:p>
        </p:txBody>
      </p:sp>
      <p:sp>
        <p:nvSpPr>
          <p:cNvPr id="30722" name="Zástupný symbol pro obsah 2"/>
          <p:cNvSpPr>
            <a:spLocks noGrp="1"/>
          </p:cNvSpPr>
          <p:nvPr>
            <p:ph idx="1"/>
          </p:nvPr>
        </p:nvSpPr>
        <p:spPr>
          <a:xfrm>
            <a:off x="251520" y="908720"/>
            <a:ext cx="8712968" cy="5812755"/>
          </a:xfrm>
        </p:spPr>
        <p:txBody>
          <a:bodyPr/>
          <a:lstStyle/>
          <a:p>
            <a:pPr marL="280987" indent="-171450" algn="just" eaLnBrk="1" hangingPunct="1">
              <a:buFont typeface="Wingdings" panose="05000000000000000000" pitchFamily="2" charset="2"/>
              <a:buChar char="Ø"/>
            </a:pPr>
            <a:r>
              <a:rPr lang="cs-CZ" sz="2000" b="1" dirty="0">
                <a:solidFill>
                  <a:srgbClr val="FF0000"/>
                </a:solidFill>
                <a:latin typeface="Constantia" panose="02030602050306030303" pitchFamily="18" charset="0"/>
              </a:rPr>
              <a:t> nutnost zvážení dodržení práva na spravedlivý proces v kontextu práva obviněného na obhajobu:</a:t>
            </a:r>
          </a:p>
          <a:p>
            <a:pPr marL="280987" indent="-171450" algn="just" eaLnBrk="1" hangingPunct="1">
              <a:buFont typeface="Wingdings" panose="05000000000000000000" pitchFamily="2" charset="2"/>
              <a:buChar char="Ø"/>
            </a:pPr>
            <a:endParaRPr lang="cs-CZ" sz="2000" b="1" dirty="0">
              <a:solidFill>
                <a:srgbClr val="FF0000"/>
              </a:solidFill>
              <a:latin typeface="Constantia" panose="02030602050306030303" pitchFamily="18" charset="0"/>
            </a:endParaRPr>
          </a:p>
          <a:p>
            <a:pPr marL="280987" indent="-171450" algn="just" eaLnBrk="1" hangingPunct="1">
              <a:buFont typeface="Wingdings" panose="05000000000000000000" pitchFamily="2" charset="2"/>
              <a:buChar char="Ø"/>
            </a:pPr>
            <a:r>
              <a:rPr lang="cs-CZ" sz="2000" dirty="0">
                <a:latin typeface="Constantia" panose="02030602050306030303" pitchFamily="18" charset="0"/>
              </a:rPr>
              <a:t> </a:t>
            </a:r>
            <a:r>
              <a:rPr lang="cs-CZ" sz="2000" u="sng" dirty="0">
                <a:latin typeface="Constantia" panose="02030602050306030303" pitchFamily="18" charset="0"/>
              </a:rPr>
              <a:t>pokud byl obviněný v některém stadiu TŘ bez obhájce, ač ho podle zákona měl mít</a:t>
            </a:r>
            <a:r>
              <a:rPr lang="cs-CZ" sz="2000" dirty="0">
                <a:latin typeface="Constantia" panose="02030602050306030303" pitchFamily="18" charset="0"/>
              </a:rPr>
              <a:t>,  může být dán dovolací důvod podle § 265b odst. 1 písm. c) TŘ – </a:t>
            </a:r>
            <a:r>
              <a:rPr lang="cs-CZ" sz="2000" b="1" dirty="0">
                <a:latin typeface="Constantia" panose="02030602050306030303" pitchFamily="18" charset="0"/>
              </a:rPr>
              <a:t>AVŠAK JEN TEHDY</a:t>
            </a:r>
            <a:r>
              <a:rPr lang="cs-CZ" sz="2000" dirty="0">
                <a:latin typeface="Constantia" panose="02030602050306030303" pitchFamily="18" charset="0"/>
              </a:rPr>
              <a:t>, </a:t>
            </a:r>
            <a:r>
              <a:rPr lang="cs-CZ" sz="2000" u="sng" dirty="0">
                <a:latin typeface="Constantia" panose="02030602050306030303" pitchFamily="18" charset="0"/>
              </a:rPr>
              <a:t>pokud se úkony provedené v tomto stadiu řízení staly výlučným nebo hlavním podkladem rozhodnutí ve věci samé</a:t>
            </a:r>
            <a:r>
              <a:rPr lang="cs-CZ" sz="2000" dirty="0">
                <a:latin typeface="Constantia" panose="02030602050306030303" pitchFamily="18" charset="0"/>
              </a:rPr>
              <a:t> (</a:t>
            </a:r>
            <a:r>
              <a:rPr lang="cs-CZ" sz="2000" i="1" dirty="0">
                <a:latin typeface="Constantia" panose="02030602050306030303" pitchFamily="18" charset="0"/>
              </a:rPr>
              <a:t>viz usnesení Nejvyššího soudu ze dne 10. 8. 2006, sp. zn. 7 </a:t>
            </a:r>
            <a:r>
              <a:rPr lang="cs-CZ" sz="2000" i="1" dirty="0" err="1">
                <a:latin typeface="Constantia" panose="02030602050306030303" pitchFamily="18" charset="0"/>
              </a:rPr>
              <a:t>Tdo</a:t>
            </a:r>
            <a:r>
              <a:rPr lang="cs-CZ" sz="2000" i="1" dirty="0">
                <a:latin typeface="Constantia" panose="02030602050306030303" pitchFamily="18" charset="0"/>
              </a:rPr>
              <a:t> 870/2006, uveřejněné pod </a:t>
            </a:r>
            <a:r>
              <a:rPr lang="cs-CZ" sz="2000" b="1" i="1" dirty="0">
                <a:latin typeface="Constantia" panose="02030602050306030303" pitchFamily="18" charset="0"/>
              </a:rPr>
              <a:t>č. 23/2007</a:t>
            </a:r>
            <a:r>
              <a:rPr lang="cs-CZ" sz="2000" i="1" dirty="0">
                <a:latin typeface="Constantia" panose="02030602050306030303" pitchFamily="18" charset="0"/>
              </a:rPr>
              <a:t> Sb. </a:t>
            </a:r>
            <a:r>
              <a:rPr lang="cs-CZ" sz="2000" i="1" dirty="0" err="1">
                <a:latin typeface="Constantia" panose="02030602050306030303" pitchFamily="18" charset="0"/>
              </a:rPr>
              <a:t>rozh</a:t>
            </a:r>
            <a:r>
              <a:rPr lang="cs-CZ" sz="2000" i="1" dirty="0">
                <a:latin typeface="Constantia" panose="02030602050306030303" pitchFamily="18" charset="0"/>
              </a:rPr>
              <a:t>. tr.)</a:t>
            </a:r>
          </a:p>
          <a:p>
            <a:pPr marL="280987" indent="-171450" algn="just" eaLnBrk="1" hangingPunct="1">
              <a:buFont typeface="Wingdings" panose="05000000000000000000" pitchFamily="2" charset="2"/>
              <a:buChar char="Ø"/>
            </a:pPr>
            <a:endParaRPr lang="cs-CZ" sz="2000" dirty="0">
              <a:latin typeface="Constantia" panose="02030602050306030303" pitchFamily="18" charset="0"/>
            </a:endParaRPr>
          </a:p>
          <a:p>
            <a:pPr marL="280987" indent="-171450" algn="just" eaLnBrk="1" hangingPunct="1">
              <a:buFont typeface="Wingdings" panose="05000000000000000000" pitchFamily="2" charset="2"/>
              <a:buChar char="Ø"/>
            </a:pPr>
            <a:r>
              <a:rPr lang="cs-CZ" sz="2000" dirty="0">
                <a:latin typeface="Constantia" panose="02030602050306030303" pitchFamily="18" charset="0"/>
              </a:rPr>
              <a:t> v každé konkrétní věci je proto </a:t>
            </a:r>
            <a:r>
              <a:rPr lang="cs-CZ" sz="2000" u="sng" dirty="0">
                <a:latin typeface="Constantia" panose="02030602050306030303" pitchFamily="18" charset="0"/>
              </a:rPr>
              <a:t>třeba zkoumat, jak relevantně bylo postupem OČTŘ zasaženo do práv obviněného na jeho obhajobu, jaký mělo případné pochybení vliv na průběh a zejména výsledek řízení</a:t>
            </a:r>
            <a:r>
              <a:rPr lang="cs-CZ" sz="2000" dirty="0">
                <a:latin typeface="Constantia" panose="02030602050306030303" pitchFamily="18" charset="0"/>
              </a:rPr>
              <a:t>, a to </a:t>
            </a:r>
            <a:r>
              <a:rPr lang="cs-CZ" sz="2000" u="sng" dirty="0">
                <a:solidFill>
                  <a:srgbClr val="FF0000"/>
                </a:solidFill>
                <a:latin typeface="Constantia" panose="02030602050306030303" pitchFamily="18" charset="0"/>
              </a:rPr>
              <a:t>ve světle</a:t>
            </a:r>
            <a:r>
              <a:rPr lang="cs-CZ" sz="2000" dirty="0">
                <a:solidFill>
                  <a:srgbClr val="FF0000"/>
                </a:solidFill>
                <a:latin typeface="Constantia" panose="02030602050306030303" pitchFamily="18" charset="0"/>
              </a:rPr>
              <a:t> </a:t>
            </a:r>
            <a:r>
              <a:rPr lang="cs-CZ" sz="2000" dirty="0">
                <a:latin typeface="Constantia" panose="02030602050306030303" pitchFamily="18" charset="0"/>
              </a:rPr>
              <a:t>požadavků na zachování potřebných </a:t>
            </a:r>
            <a:r>
              <a:rPr lang="cs-CZ" sz="2000" u="sng" dirty="0">
                <a:solidFill>
                  <a:srgbClr val="FF0000"/>
                </a:solidFill>
                <a:latin typeface="Constantia" panose="02030602050306030303" pitchFamily="18" charset="0"/>
              </a:rPr>
              <a:t>standardů spravedlivého procesu</a:t>
            </a:r>
            <a:r>
              <a:rPr lang="cs-CZ" sz="2000" dirty="0">
                <a:solidFill>
                  <a:srgbClr val="FF0000"/>
                </a:solidFill>
                <a:latin typeface="Constantia" panose="02030602050306030303" pitchFamily="18" charset="0"/>
              </a:rPr>
              <a:t> </a:t>
            </a:r>
            <a:r>
              <a:rPr lang="cs-CZ" sz="2000" i="1" dirty="0">
                <a:latin typeface="Constantia" panose="02030602050306030303" pitchFamily="18" charset="0"/>
              </a:rPr>
              <a:t>(přiměřeně viz rozhodnutí Nejvyššího soudu uveřejněné pod </a:t>
            </a:r>
            <a:r>
              <a:rPr lang="cs-CZ" sz="2000" b="1" i="1" dirty="0">
                <a:latin typeface="Constantia" panose="02030602050306030303" pitchFamily="18" charset="0"/>
              </a:rPr>
              <a:t>č. 48/2003 </a:t>
            </a:r>
            <a:r>
              <a:rPr lang="cs-CZ" sz="2000" i="1" dirty="0">
                <a:latin typeface="Constantia" panose="02030602050306030303" pitchFamily="18" charset="0"/>
              </a:rPr>
              <a:t>Sb. </a:t>
            </a:r>
            <a:r>
              <a:rPr lang="cs-CZ" sz="2000" i="1" dirty="0" err="1">
                <a:latin typeface="Constantia" panose="02030602050306030303" pitchFamily="18" charset="0"/>
              </a:rPr>
              <a:t>rozh</a:t>
            </a:r>
            <a:r>
              <a:rPr lang="cs-CZ" sz="2000" i="1" dirty="0">
                <a:latin typeface="Constantia" panose="02030602050306030303" pitchFamily="18" charset="0"/>
              </a:rPr>
              <a:t>. tr.)</a:t>
            </a:r>
          </a:p>
          <a:p>
            <a:pPr marL="365125" indent="-255588" algn="just" eaLnBrk="1" hangingPunct="1">
              <a:buFont typeface="Wingdings 3" pitchFamily="18" charset="2"/>
              <a:buChar char=""/>
            </a:pPr>
            <a:endParaRPr lang="cs-CZ" sz="2000" dirty="0">
              <a:latin typeface="Constantia" panose="02030602050306030303" pitchFamily="18" charset="0"/>
            </a:endParaRPr>
          </a:p>
        </p:txBody>
      </p:sp>
      <p:sp>
        <p:nvSpPr>
          <p:cNvPr id="4" name="Zástupný symbol pro číslo snímk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2BD8A2-D280-4E6F-87BA-CF9802C70964}" type="slidenum">
              <a:rPr kumimoji="0" lang="cs-CZ"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26008700"/>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369</TotalTime>
  <Words>4651</Words>
  <Application>Microsoft Office PowerPoint</Application>
  <PresentationFormat>Předvádění na obrazovce (4:3)</PresentationFormat>
  <Paragraphs>273</Paragraphs>
  <Slides>28</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28</vt:i4>
      </vt:variant>
    </vt:vector>
  </HeadingPairs>
  <TitlesOfParts>
    <vt:vector size="35" baseType="lpstr">
      <vt:lpstr>Arial</vt:lpstr>
      <vt:lpstr>Calibri</vt:lpstr>
      <vt:lpstr>Cambria</vt:lpstr>
      <vt:lpstr>Constantia</vt:lpstr>
      <vt:lpstr>Wingdings</vt:lpstr>
      <vt:lpstr>Wingdings 3</vt:lpstr>
      <vt:lpstr>Motiv sady Office</vt:lpstr>
      <vt:lpstr>Česká advokátní komora   seminář pro advokátní koncipienty</vt:lpstr>
      <vt:lpstr>Fáze trestního řízení</vt:lpstr>
      <vt:lpstr>Fáze přípravného řízení trestního</vt:lpstr>
      <vt:lpstr>Fáze přípravného řízení trestního</vt:lpstr>
      <vt:lpstr>Postavení obhájce v přípravném řízení</vt:lpstr>
      <vt:lpstr>Postavení obhájce v přípravném řízení</vt:lpstr>
      <vt:lpstr>Postavení obhájce v přípravném řízení</vt:lpstr>
      <vt:lpstr>Postavení obhájce v přípravném řízení</vt:lpstr>
      <vt:lpstr>Postavení obhájce v přípravném řízení</vt:lpstr>
      <vt:lpstr>Postavení obhájce v přípravném řízení</vt:lpstr>
      <vt:lpstr>Postavení obhájce v přípravném řízení</vt:lpstr>
      <vt:lpstr>Postavení obhájce v přípravném řízení</vt:lpstr>
      <vt:lpstr>Postavení obhájce v přípravném řízení</vt:lpstr>
      <vt:lpstr>Postavení obhájce v trestním řízení</vt:lpstr>
      <vt:lpstr>Postavení obhájce v trestním řízení</vt:lpstr>
      <vt:lpstr>Postavení obhájce v trestním řízení</vt:lpstr>
      <vt:lpstr>Postavení obhájce v trestním řízení</vt:lpstr>
      <vt:lpstr>Přípravné řízení</vt:lpstr>
      <vt:lpstr>Přípravné řízení</vt:lpstr>
      <vt:lpstr>Průběh přípravného řízení</vt:lpstr>
      <vt:lpstr>Průběh přípravného řízení</vt:lpstr>
      <vt:lpstr>Průběh přípravného řízení</vt:lpstr>
      <vt:lpstr>Průběh přípravného řízení</vt:lpstr>
      <vt:lpstr>Průběh přípravného řízení</vt:lpstr>
      <vt:lpstr>Průběh přípravného řízení</vt:lpstr>
      <vt:lpstr>Průběh přípravného řízení</vt:lpstr>
      <vt:lpstr>Průběh přípravného řízení</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Česká advokátní komora   seminář pro advokátní koncipienty</dc:title>
  <dc:creator>Tomáš</dc:creator>
  <cp:lastModifiedBy>Durdík Tomáš</cp:lastModifiedBy>
  <cp:revision>93</cp:revision>
  <dcterms:created xsi:type="dcterms:W3CDTF">2017-01-15T16:35:05Z</dcterms:created>
  <dcterms:modified xsi:type="dcterms:W3CDTF">2026-09-02T08:53:34Z</dcterms:modified>
</cp:coreProperties>
</file>