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251" r:id="rId1"/>
  </p:sldMasterIdLst>
  <p:notesMasterIdLst>
    <p:notesMasterId r:id="rId32"/>
  </p:notesMasterIdLst>
  <p:sldIdLst>
    <p:sldId id="256" r:id="rId2"/>
    <p:sldId id="257" r:id="rId3"/>
    <p:sldId id="324" r:id="rId4"/>
    <p:sldId id="258" r:id="rId5"/>
    <p:sldId id="340" r:id="rId6"/>
    <p:sldId id="321" r:id="rId7"/>
    <p:sldId id="261" r:id="rId8"/>
    <p:sldId id="317" r:id="rId9"/>
    <p:sldId id="327" r:id="rId10"/>
    <p:sldId id="330" r:id="rId11"/>
    <p:sldId id="310" r:id="rId12"/>
    <p:sldId id="325" r:id="rId13"/>
    <p:sldId id="319" r:id="rId14"/>
    <p:sldId id="311" r:id="rId15"/>
    <p:sldId id="336" r:id="rId16"/>
    <p:sldId id="335" r:id="rId17"/>
    <p:sldId id="338" r:id="rId18"/>
    <p:sldId id="339" r:id="rId19"/>
    <p:sldId id="312" r:id="rId20"/>
    <p:sldId id="326" r:id="rId21"/>
    <p:sldId id="313" r:id="rId22"/>
    <p:sldId id="320" r:id="rId23"/>
    <p:sldId id="314" r:id="rId24"/>
    <p:sldId id="331" r:id="rId25"/>
    <p:sldId id="332" r:id="rId26"/>
    <p:sldId id="333" r:id="rId27"/>
    <p:sldId id="334" r:id="rId28"/>
    <p:sldId id="337" r:id="rId29"/>
    <p:sldId id="316" r:id="rId30"/>
    <p:sldId id="318" r:id="rId3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16"/>
    <p:restoredTop sz="94632"/>
  </p:normalViewPr>
  <p:slideViewPr>
    <p:cSldViewPr snapToGrid="0" snapToObjects="1">
      <p:cViewPr varScale="1">
        <p:scale>
          <a:sx n="79" d="100"/>
          <a:sy n="79" d="100"/>
        </p:scale>
        <p:origin x="126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řina Koberová" userId="49b30c35-5f5c-4350-b8b4-cdf097999247" providerId="ADAL" clId="{C5D13FA3-BCF7-4599-9CC1-55BDCDA607C6}"/>
    <pc:docChg chg="undo redo custSel addSld delSld modSld">
      <pc:chgData name="Kateřina Koberová" userId="49b30c35-5f5c-4350-b8b4-cdf097999247" providerId="ADAL" clId="{C5D13FA3-BCF7-4599-9CC1-55BDCDA607C6}" dt="2026-02-05T18:06:05.888" v="489" actId="478"/>
      <pc:docMkLst>
        <pc:docMk/>
      </pc:docMkLst>
      <pc:sldChg chg="delSp mod">
        <pc:chgData name="Kateřina Koberová" userId="49b30c35-5f5c-4350-b8b4-cdf097999247" providerId="ADAL" clId="{C5D13FA3-BCF7-4599-9CC1-55BDCDA607C6}" dt="2026-02-05T18:05:51.157" v="488" actId="478"/>
        <pc:sldMkLst>
          <pc:docMk/>
          <pc:sldMk cId="0" sldId="256"/>
        </pc:sldMkLst>
        <pc:picChg chg="del">
          <ac:chgData name="Kateřina Koberová" userId="49b30c35-5f5c-4350-b8b4-cdf097999247" providerId="ADAL" clId="{C5D13FA3-BCF7-4599-9CC1-55BDCDA607C6}" dt="2026-02-05T18:05:51.157" v="488" actId="478"/>
          <ac:picMkLst>
            <pc:docMk/>
            <pc:sldMk cId="0" sldId="256"/>
            <ac:picMk id="5" creationId="{1D3832AE-2CAC-E85E-9544-AD1070C222B4}"/>
          </ac:picMkLst>
        </pc:picChg>
      </pc:sldChg>
      <pc:sldChg chg="delSp mod">
        <pc:chgData name="Kateřina Koberová" userId="49b30c35-5f5c-4350-b8b4-cdf097999247" providerId="ADAL" clId="{C5D13FA3-BCF7-4599-9CC1-55BDCDA607C6}" dt="2026-02-05T18:06:05.888" v="489" actId="478"/>
        <pc:sldMkLst>
          <pc:docMk/>
          <pc:sldMk cId="1341697224" sldId="318"/>
        </pc:sldMkLst>
        <pc:picChg chg="del">
          <ac:chgData name="Kateřina Koberová" userId="49b30c35-5f5c-4350-b8b4-cdf097999247" providerId="ADAL" clId="{C5D13FA3-BCF7-4599-9CC1-55BDCDA607C6}" dt="2026-02-05T18:06:05.888" v="489" actId="478"/>
          <ac:picMkLst>
            <pc:docMk/>
            <pc:sldMk cId="1341697224" sldId="318"/>
            <ac:picMk id="4" creationId="{826B662A-75CD-873C-9848-3FC8C8F4409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B633C3-5444-43CD-8BDC-A6DEABA9F7B5}" type="datetimeFigureOut">
              <a:rPr lang="cs-CZ" smtClean="0"/>
              <a:t>05.02.2026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288" y="4777245"/>
            <a:ext cx="5439101" cy="3908363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31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80E5907A-D8E3-4E7A-B699-9D3FCF4B6D7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284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5907A-D8E3-4E7A-B699-9D3FCF4B6D73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5081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5907A-D8E3-4E7A-B699-9D3FCF4B6D73}" type="slidenum">
              <a:rPr lang="cs-CZ" smtClean="0"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2676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90626" y="1346947"/>
            <a:ext cx="7667244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90626" y="4282763"/>
            <a:ext cx="7667244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90626" y="1484779"/>
            <a:ext cx="7667244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47522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66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8F73-20F5-5449-97C6-CA72CDCF27D2}" type="datetime1">
              <a:rPr lang="cs-CZ" smtClean="0"/>
              <a:t>05.02.2026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JUDr. Kateřina Koberová, advokát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9885A422-1EFC-BA43-A59E-A04D142C79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587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3F40-7525-4846-8D52-4796F0E54607}" type="datetime1">
              <a:rPr lang="cs-CZ" smtClean="0"/>
              <a:t>05.02.2026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JUDr. Kateřina Koberová, advokát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A422-1EFC-BA43-A59E-A04D142C79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33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C8235-9560-7442-BFD3-53618474B2B2}" type="datetime1">
              <a:rPr lang="cs-CZ" smtClean="0"/>
              <a:t>05.02.2026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JUDr. Kateřina Koberová, advokát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A422-1EFC-BA43-A59E-A04D142C79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60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E5D16-9EA2-124E-BB5D-8DC7B755CCEF}" type="datetime1">
              <a:rPr lang="cs-CZ" smtClean="0"/>
              <a:t>05.02.2026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JUDr. Kateřina Koberová, advokát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A422-1EFC-BA43-A59E-A04D142C79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035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6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/>
          <a:p>
            <a:fld id="{DD3F33FE-AD67-E843-BECB-0C794E0F6DE8}" type="datetime1">
              <a:rPr lang="cs-CZ" smtClean="0"/>
              <a:t>05.02.2026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7031" y="6272785"/>
            <a:ext cx="4745736" cy="365125"/>
          </a:xfrm>
        </p:spPr>
        <p:txBody>
          <a:bodyPr/>
          <a:lstStyle/>
          <a:p>
            <a:r>
              <a:rPr lang="en-US" dirty="0"/>
              <a:t>JUDr. Kateřina Koberová, advokát</a:t>
            </a:r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9885A422-1EFC-BA43-A59E-A04D142C79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634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235B7-5824-4F47-AC19-D87927D98285}" type="datetime1">
              <a:rPr lang="cs-CZ" smtClean="0"/>
              <a:t>05.02.2026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JUDr. Kateřina Koberová, advokát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A422-1EFC-BA43-A59E-A04D142C79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7308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C0BD5-ACD2-7745-870D-57A3A6FAAD5C}" type="datetime1">
              <a:rPr lang="cs-CZ" smtClean="0"/>
              <a:t>05.02.2026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JUDr. Kateřina Koberová, advokát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A422-1EFC-BA43-A59E-A04D142C79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940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CA126-245B-7F49-A12B-DB4708B1676B}" type="datetime1">
              <a:rPr lang="cs-CZ" smtClean="0"/>
              <a:t>05.02.2026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JUDr. Kateřina Koberová, advokát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A422-1EFC-BA43-A59E-A04D142C79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037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29A-FE33-E94B-BE53-C31CCDE31B86}" type="datetime1">
              <a:rPr lang="cs-CZ" smtClean="0"/>
              <a:t>05.02.2026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JUDr. Kateřina Koberová, advokát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A422-1EFC-BA43-A59E-A04D142C79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94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ECDD-C20E-E345-87B3-BB911044BD9E}" type="datetime1">
              <a:rPr lang="cs-CZ" smtClean="0"/>
              <a:t>05.02.2026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JUDr. Kateřina Koberová, advokát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A422-1EFC-BA43-A59E-A04D142C79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621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25AD4839-951A-4145-8E36-DD99A47F9A2A}" type="datetime1">
              <a:rPr lang="cs-CZ" smtClean="0"/>
              <a:t>05.02.2026</a:t>
            </a:fld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A422-1EFC-BA43-A59E-A04D142C79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45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7BC2460-E984-404E-AFE6-4F4A2C7DBC8C}" type="datetime1">
              <a:rPr lang="cs-CZ" smtClean="0"/>
              <a:t>05.02.2026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JUDr. Kateřina Koberová, advokát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j-lt"/>
              </a:defRPr>
            </a:lvl1pPr>
          </a:lstStyle>
          <a:p>
            <a:fld id="{9885A422-1EFC-BA43-A59E-A04D142C79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6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2" r:id="rId1"/>
    <p:sldLayoutId id="2147484253" r:id="rId2"/>
    <p:sldLayoutId id="2147484254" r:id="rId3"/>
    <p:sldLayoutId id="2147484255" r:id="rId4"/>
    <p:sldLayoutId id="2147484256" r:id="rId5"/>
    <p:sldLayoutId id="2147484257" r:id="rId6"/>
    <p:sldLayoutId id="2147484258" r:id="rId7"/>
    <p:sldLayoutId id="2147484259" r:id="rId8"/>
    <p:sldLayoutId id="2147484260" r:id="rId9"/>
    <p:sldLayoutId id="2147484261" r:id="rId10"/>
    <p:sldLayoutId id="2147484262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40512" y="1380330"/>
            <a:ext cx="5881020" cy="3357976"/>
          </a:xfrm>
        </p:spPr>
        <p:txBody>
          <a:bodyPr>
            <a:normAutofit/>
          </a:bodyPr>
          <a:lstStyle/>
          <a:p>
            <a:r>
              <a:rPr lang="en-US" sz="7000" dirty="0"/>
              <a:t>ADVOKÁTNÍ TARIF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1010" y="5477670"/>
            <a:ext cx="4560023" cy="687058"/>
          </a:xfrm>
        </p:spPr>
        <p:txBody>
          <a:bodyPr>
            <a:normAutofit/>
          </a:bodyPr>
          <a:lstStyle/>
          <a:p>
            <a:pPr algn="ctr"/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80B91-8FE3-D25F-652C-F6060D45F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CDA72FE9-31B2-1231-C866-7BAD4EEDC6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170894"/>
              </p:ext>
            </p:extLst>
          </p:nvPr>
        </p:nvGraphicFramePr>
        <p:xfrm>
          <a:off x="438648" y="1093705"/>
          <a:ext cx="5328000" cy="4500000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1776000">
                  <a:extLst>
                    <a:ext uri="{9D8B030D-6E8A-4147-A177-3AD203B41FA5}">
                      <a16:colId xmlns:a16="http://schemas.microsoft.com/office/drawing/2014/main" val="1688320431"/>
                    </a:ext>
                  </a:extLst>
                </a:gridCol>
                <a:gridCol w="1776000">
                  <a:extLst>
                    <a:ext uri="{9D8B030D-6E8A-4147-A177-3AD203B41FA5}">
                      <a16:colId xmlns:a16="http://schemas.microsoft.com/office/drawing/2014/main" val="640226259"/>
                    </a:ext>
                  </a:extLst>
                </a:gridCol>
                <a:gridCol w="1776000">
                  <a:extLst>
                    <a:ext uri="{9D8B030D-6E8A-4147-A177-3AD203B41FA5}">
                      <a16:colId xmlns:a16="http://schemas.microsoft.com/office/drawing/2014/main" val="658677308"/>
                    </a:ext>
                  </a:extLst>
                </a:gridCol>
              </a:tblGrid>
              <a:tr h="1500000">
                <a:tc>
                  <a:txBody>
                    <a:bodyPr/>
                    <a:lstStyle/>
                    <a:p>
                      <a:r>
                        <a:rPr lang="cs-CZ" sz="1400" b="0" i="1" dirty="0">
                          <a:solidFill>
                            <a:schemeClr val="tx1"/>
                          </a:solidFill>
                        </a:rPr>
                        <a:t>1. 3. 2023</a:t>
                      </a:r>
                    </a:p>
                    <a:p>
                      <a:r>
                        <a:rPr lang="cs-CZ" sz="1400" i="1" dirty="0">
                          <a:solidFill>
                            <a:schemeClr val="tx1"/>
                          </a:solidFill>
                        </a:rPr>
                        <a:t>2 h 23 min</a:t>
                      </a:r>
                    </a:p>
                  </a:txBody>
                  <a:tcPr marL="150546" marR="150546" marT="75273" marB="7527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0" i="1" dirty="0">
                          <a:solidFill>
                            <a:schemeClr val="tx1"/>
                          </a:solidFill>
                        </a:rPr>
                        <a:t>ABC  s.r.o.</a:t>
                      </a:r>
                    </a:p>
                  </a:txBody>
                  <a:tcPr marL="150546" marR="150546" marT="75273" marB="7527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0" i="1" dirty="0">
                          <a:solidFill>
                            <a:schemeClr val="tx1"/>
                          </a:solidFill>
                        </a:rPr>
                        <a:t>Kupní smlouva – struktura smlouvy a úvodní  nastavení práv a povinností</a:t>
                      </a:r>
                    </a:p>
                  </a:txBody>
                  <a:tcPr marL="150546" marR="150546" marT="75273" marB="7527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774409"/>
                  </a:ext>
                </a:extLst>
              </a:tr>
              <a:tr h="150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dirty="0">
                          <a:solidFill>
                            <a:schemeClr val="tx1"/>
                          </a:solidFill>
                        </a:rPr>
                        <a:t>3. 3. 2023</a:t>
                      </a:r>
                    </a:p>
                    <a:p>
                      <a:r>
                        <a:rPr lang="cs-CZ" sz="1400" b="1" i="1" dirty="0">
                          <a:solidFill>
                            <a:schemeClr val="tx1"/>
                          </a:solidFill>
                        </a:rPr>
                        <a:t>4 h 38 min</a:t>
                      </a:r>
                    </a:p>
                  </a:txBody>
                  <a:tcPr marL="150546" marR="150546" marT="75273" marB="7527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dirty="0">
                          <a:solidFill>
                            <a:schemeClr val="tx1"/>
                          </a:solidFill>
                        </a:rPr>
                        <a:t>ABC  s.r.o.</a:t>
                      </a:r>
                    </a:p>
                  </a:txBody>
                  <a:tcPr marL="150546" marR="150546" marT="75273" marB="7527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dirty="0">
                          <a:solidFill>
                            <a:schemeClr val="tx1"/>
                          </a:solidFill>
                        </a:rPr>
                        <a:t>Kupní smlouva – řešení vad  a reklamační řízení, odpovědnost z vad, odstoupení</a:t>
                      </a:r>
                    </a:p>
                  </a:txBody>
                  <a:tcPr marL="150546" marR="150546" marT="75273" marB="7527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546597"/>
                  </a:ext>
                </a:extLst>
              </a:tr>
              <a:tr h="150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dirty="0">
                          <a:solidFill>
                            <a:schemeClr val="tx1"/>
                          </a:solidFill>
                        </a:rPr>
                        <a:t>6. 3. 2023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i="1" dirty="0">
                          <a:solidFill>
                            <a:schemeClr val="tx1"/>
                          </a:solidFill>
                        </a:rPr>
                        <a:t>1 h 27 min</a:t>
                      </a:r>
                    </a:p>
                  </a:txBody>
                  <a:tcPr marL="150546" marR="150546" marT="75273" marB="7527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dirty="0">
                          <a:solidFill>
                            <a:schemeClr val="tx1"/>
                          </a:solidFill>
                        </a:rPr>
                        <a:t>ABC  s.r.o.</a:t>
                      </a:r>
                    </a:p>
                  </a:txBody>
                  <a:tcPr marL="150546" marR="150546" marT="75273" marB="7527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dirty="0">
                          <a:solidFill>
                            <a:schemeClr val="tx1"/>
                          </a:solidFill>
                        </a:rPr>
                        <a:t>Kupní smlouva - finalizace</a:t>
                      </a:r>
                    </a:p>
                  </a:txBody>
                  <a:tcPr marL="150546" marR="150546" marT="75273" marB="7527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773952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248F3E2A-2D9F-BEB2-50D5-B4044764BC7B}"/>
              </a:ext>
            </a:extLst>
          </p:cNvPr>
          <p:cNvSpPr txBox="1">
            <a:spLocks/>
          </p:cNvSpPr>
          <p:nvPr/>
        </p:nvSpPr>
        <p:spPr>
          <a:xfrm>
            <a:off x="6574419" y="562391"/>
            <a:ext cx="2326513" cy="16093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4000" dirty="0"/>
              <a:t>PŘÍLOHA FAKTURY</a:t>
            </a:r>
            <a:endParaRPr lang="en-US" sz="4000" dirty="0"/>
          </a:p>
        </p:txBody>
      </p:sp>
      <p:sp>
        <p:nvSpPr>
          <p:cNvPr id="2" name="Zástupný symbol pro zápatí 3">
            <a:extLst>
              <a:ext uri="{FF2B5EF4-FFF2-40B4-BE49-F238E27FC236}">
                <a16:creationId xmlns:a16="http://schemas.microsoft.com/office/drawing/2014/main" id="{2D3D4C46-FDAC-DEEA-01C9-3F888C08F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71550" y="6261639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1488268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01" y="1457120"/>
            <a:ext cx="4078101" cy="3958685"/>
          </a:xfrm>
        </p:spPr>
        <p:txBody>
          <a:bodyPr>
            <a:normAutofit/>
          </a:bodyPr>
          <a:lstStyle/>
          <a:p>
            <a:r>
              <a:rPr lang="cs-CZ" sz="4000" dirty="0"/>
              <a:t>DOKUMENTACE A </a:t>
            </a:r>
            <a:br>
              <a:rPr lang="cs-CZ" sz="4000" dirty="0"/>
            </a:br>
            <a:r>
              <a:rPr lang="cs-CZ" sz="4000" dirty="0"/>
              <a:t>VYÚČTOVÁNÍ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4" y="1087793"/>
            <a:ext cx="3816000" cy="4680000"/>
          </a:xfrm>
        </p:spPr>
        <p:txBody>
          <a:bodyPr anchor="ctr">
            <a:normAutofit/>
          </a:bodyPr>
          <a:lstStyle/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Rozhodnutí kárného senátu ČAK, sp. zn. K 200/99 – uschování dokumentace po předání spisu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Rozhodnutí kárného senátu ČAK, sp. zn. 7/2024 – podmíněné předání spisu klienta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EA37460E-2950-004A-0EBA-35B386AD9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2761124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99" y="1448450"/>
            <a:ext cx="3849499" cy="3958685"/>
          </a:xfrm>
        </p:spPr>
        <p:txBody>
          <a:bodyPr>
            <a:normAutofit/>
          </a:bodyPr>
          <a:lstStyle/>
          <a:p>
            <a:r>
              <a:rPr lang="en-US" sz="4000" dirty="0"/>
              <a:t>MIMOSML</a:t>
            </a:r>
            <a:r>
              <a:rPr lang="cs-CZ" sz="4000" dirty="0"/>
              <a:t>UVNÍ</a:t>
            </a:r>
            <a:r>
              <a:rPr lang="en-US" sz="4000" dirty="0"/>
              <a:t> ODMĚNA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4" y="1096463"/>
            <a:ext cx="3816000" cy="4680000"/>
          </a:xfrm>
        </p:spPr>
        <p:txBody>
          <a:bodyPr anchor="ctr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Způsob stanovení tarifní hodnoty – § 8 AT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Doba ocenění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Peněžitá plnění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Opětující se plnění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Spojení dvou nebo více věcí ke společnému projednání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Výkon rozhodnutí a exekuce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Způsob vypořádání podílového spoluvlastnictví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Vypořádání SJM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Dědické řízení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endParaRPr lang="cs-CZ" sz="14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E1CC5D62-2FC2-D1C1-CF89-5622D194A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1888158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4" y="1096463"/>
            <a:ext cx="3816000" cy="4680000"/>
          </a:xfrm>
        </p:spPr>
        <p:txBody>
          <a:bodyPr anchor="ctr"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Nález Ústavního soudu, sp. zn. I. ÚS 2654/10 – výše tarifní hodnoty – započetí úkonu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Rozsudek Nejvyššího soudu, sp. zn. 33 Cdo 208/2009 – tarifní hodnota a SJM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Rozsudek Krajského soudu v Českých Budějovicích, sp. zn. 6 Co 872/2000 – výživné, § 9 odst. 2 AT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C864C19-3258-6A23-241A-BDF0E5816983}"/>
              </a:ext>
            </a:extLst>
          </p:cNvPr>
          <p:cNvSpPr txBox="1">
            <a:spLocks/>
          </p:cNvSpPr>
          <p:nvPr/>
        </p:nvSpPr>
        <p:spPr>
          <a:xfrm>
            <a:off x="493899" y="1448450"/>
            <a:ext cx="3849499" cy="3958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b="1" kern="1200" cap="none" baseline="0">
                <a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MIMOSML</a:t>
            </a:r>
            <a:r>
              <a:rPr lang="cs-CZ" sz="4000" dirty="0"/>
              <a:t>UVNÍ</a:t>
            </a:r>
            <a:r>
              <a:rPr lang="en-US" sz="4000" dirty="0"/>
              <a:t> ODMĚNA</a:t>
            </a:r>
          </a:p>
        </p:txBody>
      </p:sp>
      <p:sp>
        <p:nvSpPr>
          <p:cNvPr id="11" name="Zástupný symbol pro zápatí 3">
            <a:extLst>
              <a:ext uri="{FF2B5EF4-FFF2-40B4-BE49-F238E27FC236}">
                <a16:creationId xmlns:a16="http://schemas.microsoft.com/office/drawing/2014/main" id="{9BFF8122-4285-D1C8-3184-4ED2977F9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1277312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062" y="1457120"/>
            <a:ext cx="3050474" cy="3958685"/>
          </a:xfrm>
        </p:spPr>
        <p:txBody>
          <a:bodyPr>
            <a:normAutofit/>
          </a:bodyPr>
          <a:lstStyle/>
          <a:p>
            <a:r>
              <a:rPr lang="cs-CZ" sz="4000" dirty="0"/>
              <a:t>POMOCNÉ URČENÍ TARIFNÍ HODNOTY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4" y="1096463"/>
            <a:ext cx="3816000" cy="468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cs-CZ" sz="1400" dirty="0"/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Věc nebo právo neocenitelné / ocenitelné jen s nepoměrnými obtížemi - § 9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IV. ÚS 2688/15 – nepoměrné obtíže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II. ÚS 598/2000 – neplatnost kupní smlouvy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Krajského soudu v Plzni,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15 Co 603/98 – výpověď z nájmu</a:t>
            </a:r>
          </a:p>
          <a:p>
            <a:endParaRPr lang="cs-CZ" sz="15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A85FF070-EF3B-0E00-1B02-0537A8107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3299268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D49C63-BA49-0C9C-DED3-A87C0F9EE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A74731-278D-EBD5-A493-C1946C376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B303BD-C187-8D5A-C85A-17ED221E12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4F05F7-D591-6531-39AA-1B65325F5F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BCA8D7-2922-F56E-4435-8B9F1216C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062" y="1457120"/>
            <a:ext cx="3050474" cy="3958685"/>
          </a:xfrm>
        </p:spPr>
        <p:txBody>
          <a:bodyPr>
            <a:normAutofit/>
          </a:bodyPr>
          <a:lstStyle/>
          <a:p>
            <a:r>
              <a:rPr lang="cs-CZ" sz="4000" dirty="0"/>
              <a:t>URČENÍ TARIFNÍ HODNOTY</a:t>
            </a:r>
            <a:br>
              <a:rPr lang="cs-CZ" sz="4000" dirty="0"/>
            </a:br>
            <a:r>
              <a:rPr lang="cs-CZ" sz="4000" dirty="0"/>
              <a:t>§ 8 AT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DB59F-5D87-75D0-78E4-35031FBFC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4" y="1096463"/>
            <a:ext cx="3816000" cy="468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cs-CZ" sz="1400" dirty="0"/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III. ÚS 2040/22 - žalobu na určení neplatnosti smlouvy o převodu obchodního podílu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I. ÚS 226/24 – vyčíslení nemusí být zcela přesné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IV. ÚS 2384/21 – vyklizení družstevního bytu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I. ÚS 3905/19 – dodání věcí bez vad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5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C8705F-DB2A-2744-F808-87D9A7C49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EA974D89-2FDA-41FB-0A74-E6640A7D7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1213058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C3B6C3-BF09-6BA8-B1F5-BEE767997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8AA3B28-C33D-F906-A225-E395C742A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59452C-397E-D3A5-791A-EF9D50D6D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1E0F711-A8FB-EEA2-041E-AE929D09A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38A017-6E34-1619-92D5-5B2C68010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062" y="1457120"/>
            <a:ext cx="3050474" cy="3958685"/>
          </a:xfrm>
        </p:spPr>
        <p:txBody>
          <a:bodyPr>
            <a:normAutofit/>
          </a:bodyPr>
          <a:lstStyle/>
          <a:p>
            <a:r>
              <a:rPr lang="cs-CZ" sz="4000" dirty="0"/>
              <a:t>POMOCNÉ URČENÍ TARIFNÍ HODNOTY § 9 AT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0D61C-3603-BFA2-9AA0-D5699DD30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4" y="1096463"/>
            <a:ext cx="3816000" cy="468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cs-CZ" sz="1400" dirty="0"/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I.ÚS 3403/20 – soudní prodej zástavy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IV. ÚS 1327/22 – zřízení exekutorského zástavního práva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Nejvyššího soudu,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Nejvyšší soud, 26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Cdo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779/2022 – odstranění vad prohlášení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IV. ÚS 203/22 – náhrada za zásah do prána na soukromý a rodinný život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endParaRPr lang="cs-CZ" sz="15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AEA55AB-2B45-F343-C2B4-26452829F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C7145592-1A0D-CB0F-C4B2-E8BB508DB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3758892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66D319-38DB-482E-FAD3-1CA91C108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842B65C-2F86-1FD3-8995-53076F4FD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B1D68B5-FE47-8F64-9197-217A8A868A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EA456F-50CB-6836-A502-05AF84A5D1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FFB55C-618E-375B-06BD-2C3D01F02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062" y="1457120"/>
            <a:ext cx="3050474" cy="3958685"/>
          </a:xfrm>
        </p:spPr>
        <p:txBody>
          <a:bodyPr>
            <a:normAutofit/>
          </a:bodyPr>
          <a:lstStyle/>
          <a:p>
            <a:r>
              <a:rPr lang="cs-CZ" sz="4000" dirty="0"/>
              <a:t>POMOCNÉ URČENÍ TARIFNÍ HODNOTY § 9 AT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66F97-E178-7D48-F757-B8F6A64D0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4" y="1096463"/>
            <a:ext cx="3816000" cy="468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cs-CZ" sz="1400" dirty="0"/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IV. ÚS 3473/21 – (ne) nařízení předběžného opatření  ohledně nakládání s věcmi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Krajského soudu v Hradci Králové,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18 Co 209/2023 – zrušení usnesení ohledně schválení smíru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Usnesená Nejvyššího soudu,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26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Cdo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1944/2022 – neplatnost shromáždění vlastníků jednotek 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endParaRPr lang="cs-CZ" sz="15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F0EFB9B-ABC7-C493-8E39-9F6A65B7E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7979B552-55D4-4342-4C12-248911478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455931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D636DB-95FD-FED3-70E4-69E698D6A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EA3BEC-588A-0E67-02F3-AD9660BE1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A28E3A-0AA4-8777-0F35-6A8FD4EDE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E3BE470-DBCD-4F90-2606-3E6912B6D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86529B-B51D-1765-BF1D-13E0B624F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062" y="1457120"/>
            <a:ext cx="3050474" cy="3958685"/>
          </a:xfrm>
        </p:spPr>
        <p:txBody>
          <a:bodyPr>
            <a:normAutofit/>
          </a:bodyPr>
          <a:lstStyle/>
          <a:p>
            <a:r>
              <a:rPr lang="cs-CZ" sz="4000" dirty="0"/>
              <a:t>ZNALECKÉ POSUDKY A TARIFNÍ HODNOTA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8C7F8-D808-D917-769E-658E564E3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4" y="1096463"/>
            <a:ext cx="3816000" cy="468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cs-CZ" sz="1400" dirty="0"/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Nález Ústavního soudu,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zn. III. ÚS 646/22 – užití starého znaleckého posudku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Nález Ústavního soudu,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zn. II. ÚS 1186/21 – znalecký posudek pouze pro účely nákladů řízení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endParaRPr lang="cs-CZ" sz="15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9A1FE83-956E-43E1-5CE9-DC83986EB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A282F4B8-5E13-56AB-B354-AA11219DB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21343070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150" y="1448450"/>
            <a:ext cx="3256298" cy="3958685"/>
          </a:xfrm>
        </p:spPr>
        <p:txBody>
          <a:bodyPr>
            <a:normAutofit/>
          </a:bodyPr>
          <a:lstStyle/>
          <a:p>
            <a:r>
              <a:rPr lang="cs-CZ" sz="4000" dirty="0"/>
              <a:t>OBHÁJCE</a:t>
            </a:r>
            <a:br>
              <a:rPr lang="cs-CZ" sz="4000" dirty="0"/>
            </a:br>
            <a:r>
              <a:rPr lang="cs-CZ" sz="4000" dirty="0"/>
              <a:t>V TRESTNÍM</a:t>
            </a:r>
            <a:br>
              <a:rPr lang="cs-CZ" sz="4000" dirty="0"/>
            </a:br>
            <a:r>
              <a:rPr lang="cs-CZ" sz="4000" dirty="0"/>
              <a:t>ŘÍZENÍ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4" y="1096463"/>
            <a:ext cx="3816000" cy="468000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endParaRPr lang="cs-CZ" sz="1400" dirty="0"/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Zvolený obhájce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Ustanovený obhájce v tr. ř.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Úkony právní služby - § 11 AT, nově stížnost proti usnesení o zahájení trestního stíhání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Tarifní hodnota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41 odst. 5 tr. ř.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151 tr. ř.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Usnesení Vrchního soudu v Praze, sp. zn. 8 To 143/01 – přerušení půl hodiny</a:t>
            </a:r>
            <a:endParaRPr lang="cs-CZ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1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298ED624-2990-8DEF-4F30-ACEF0FE6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4077306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974" y="1465790"/>
            <a:ext cx="3168650" cy="3941345"/>
          </a:xfrm>
        </p:spPr>
        <p:txBody>
          <a:bodyPr>
            <a:normAutofit/>
          </a:bodyPr>
          <a:lstStyle/>
          <a:p>
            <a:r>
              <a:rPr lang="en-US" sz="4000" dirty="0"/>
              <a:t>PRÁVNÍ ÚPRAVA </a:t>
            </a:r>
            <a:r>
              <a:rPr lang="cs-CZ" sz="4000" dirty="0"/>
              <a:t>ODMĚNY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4" y="1087793"/>
            <a:ext cx="3816000" cy="4680000"/>
          </a:xfrm>
        </p:spPr>
        <p:txBody>
          <a:bodyPr anchor="ctr">
            <a:normAutofit fontScale="25000" lnSpcReduction="20000"/>
          </a:bodyPr>
          <a:lstStyle/>
          <a:p>
            <a:endParaRPr lang="en-US" dirty="0"/>
          </a:p>
          <a:p>
            <a:endParaRPr lang="en-US" dirty="0"/>
          </a:p>
          <a:p>
            <a:pPr algn="just">
              <a:lnSpc>
                <a:spcPct val="107000"/>
              </a:lnSpc>
              <a:spcAft>
                <a:spcPts val="1800"/>
              </a:spcAft>
            </a:pPr>
            <a:r>
              <a:rPr lang="cs-CZ" sz="4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Vyhláška</a:t>
            </a:r>
            <a:r>
              <a:rPr lang="en-US" sz="4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č. 177/1996 Sb. </a:t>
            </a:r>
            <a:r>
              <a:rPr lang="cs-CZ" sz="4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(AT)</a:t>
            </a:r>
            <a:endParaRPr lang="cs-CZ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800"/>
              </a:spcAft>
            </a:pPr>
            <a:r>
              <a:rPr lang="cs-CZ" sz="4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Č</a:t>
            </a:r>
            <a:r>
              <a:rPr lang="en-US" sz="4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l. 28 LZPS</a:t>
            </a:r>
            <a:endParaRPr lang="cs-CZ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800"/>
              </a:spcAft>
            </a:pPr>
            <a:r>
              <a:rPr lang="en-US" sz="4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§ 22 ZA</a:t>
            </a:r>
            <a:endParaRPr lang="cs-CZ" sz="4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800"/>
              </a:spcAft>
            </a:pPr>
            <a:r>
              <a:rPr lang="cs-CZ" sz="4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Etický kodex</a:t>
            </a:r>
          </a:p>
          <a:p>
            <a:pPr algn="just">
              <a:lnSpc>
                <a:spcPct val="107000"/>
              </a:lnSpc>
              <a:spcAft>
                <a:spcPts val="1800"/>
              </a:spcAft>
            </a:pPr>
            <a:r>
              <a:rPr lang="cs-CZ" sz="4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Rozhodnutí Kárné komise České advokátní komory, </a:t>
            </a:r>
            <a:r>
              <a:rPr lang="cs-CZ" sz="4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4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K 66/01 – účtování jiných než taxativních úkonů</a:t>
            </a:r>
          </a:p>
          <a:p>
            <a:pPr algn="just">
              <a:lnSpc>
                <a:spcPct val="107000"/>
              </a:lnSpc>
              <a:spcAft>
                <a:spcPts val="1800"/>
              </a:spcAft>
            </a:pPr>
            <a:r>
              <a:rPr lang="cs-CZ" sz="4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Rozsudek Nejvyššího soudu, sp. zn. 25 Cdo 4009/2014 – odpovědnost za bezplatné služby</a:t>
            </a:r>
          </a:p>
          <a:p>
            <a:pPr algn="just">
              <a:lnSpc>
                <a:spcPct val="107000"/>
              </a:lnSpc>
              <a:spcAft>
                <a:spcPts val="1800"/>
              </a:spcAft>
            </a:pPr>
            <a:r>
              <a:rPr lang="cs-CZ" sz="4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Rozsudek Nejvyššího soudu, sp. zn. 25 Cdo 1734/2016 – odpovědnost advokáta za výsledek</a:t>
            </a:r>
          </a:p>
          <a:p>
            <a:pPr algn="just">
              <a:lnSpc>
                <a:spcPct val="107000"/>
              </a:lnSpc>
              <a:spcAft>
                <a:spcPts val="1800"/>
              </a:spcAft>
            </a:pP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7AFA0A0F-3A60-395B-A90E-A84273380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6347" y="1096463"/>
            <a:ext cx="4016450" cy="4680000"/>
          </a:xfrm>
        </p:spPr>
        <p:txBody>
          <a:bodyPr anchor="ctr">
            <a:noAutofit/>
          </a:bodyPr>
          <a:lstStyle/>
          <a:p>
            <a:pPr marL="46863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Krajského soudu v Brně, sp. zn. 4 To 417/97 – kritérium samostatných úkonů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6863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sp. zn. II. ÚS 3201/08 – lhůta pro vyúčtování odměny ex offo a doručení rozsudku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6863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Krajského soudu v Českých Budějovicích, sp. zn. 4 To 948/2003 – lhůta pro vyúčtování odměny ex offo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6863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sp. zn. IV. ÚS 2215/14 – snížení povinnosti obviněného k úhradě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6863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sp. zn. IV. ÚS 167/2005 – odměna za dovolání</a:t>
            </a:r>
          </a:p>
          <a:p>
            <a:pPr marL="46863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Nejvyššího soudu,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33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Cdo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751/2022 – právo na zaplacení odměny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84144781-9C29-B963-6146-B71C0BB79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3134CB6-B98A-747E-7E09-664F39FC97B8}"/>
              </a:ext>
            </a:extLst>
          </p:cNvPr>
          <p:cNvSpPr txBox="1">
            <a:spLocks/>
          </p:cNvSpPr>
          <p:nvPr/>
        </p:nvSpPr>
        <p:spPr>
          <a:xfrm>
            <a:off x="784150" y="1448450"/>
            <a:ext cx="3256298" cy="3958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b="1" kern="1200" cap="none" baseline="0">
                <a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dirty="0"/>
              <a:t>OBHÁJCE</a:t>
            </a:r>
            <a:br>
              <a:rPr lang="cs-CZ" sz="4000" dirty="0"/>
            </a:br>
            <a:r>
              <a:rPr lang="cs-CZ" sz="4000" dirty="0"/>
              <a:t>V TRESTNÍM</a:t>
            </a:r>
            <a:br>
              <a:rPr lang="cs-CZ" sz="4000" dirty="0"/>
            </a:br>
            <a:r>
              <a:rPr lang="cs-CZ" sz="4000" dirty="0"/>
              <a:t>ŘÍZENÍ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707011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102" y="1209674"/>
            <a:ext cx="3862197" cy="4680000"/>
          </a:xfrm>
        </p:spPr>
        <p:txBody>
          <a:bodyPr anchor="ctr"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Usnesení Nejvyššího soudu Slovenské republiky, sp. zn. 1 To 11/91 – změna kvalifikace 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Usnesení Městského soudu v Praze, sp. zn. 5 To 139/2000 – první porada s klientem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Usnesení Vrchního soudu v Praze, sp. zn. 2 To 28/2004 – zákaz reformace in peius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Nález Ústavního soudu, sp. zn. IV. ÚS 15/99 – náhrada RP a ústavní právo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Usnesení Nejvyššího, sp. zn. NS 11 To 45/91 – substituce a odměna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2772A045-CC8B-B003-5132-3F476F47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A65A54A-F44B-CB18-6379-E0027BD79EF3}"/>
              </a:ext>
            </a:extLst>
          </p:cNvPr>
          <p:cNvSpPr txBox="1">
            <a:spLocks/>
          </p:cNvSpPr>
          <p:nvPr/>
        </p:nvSpPr>
        <p:spPr>
          <a:xfrm>
            <a:off x="784150" y="1448450"/>
            <a:ext cx="3256298" cy="3958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b="1" kern="1200" cap="none" baseline="0">
                <a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dirty="0"/>
              <a:t>OBHÁJCE</a:t>
            </a:r>
            <a:br>
              <a:rPr lang="cs-CZ" sz="4000" dirty="0"/>
            </a:br>
            <a:r>
              <a:rPr lang="cs-CZ" sz="4000" dirty="0"/>
              <a:t>V TRESTNÍM</a:t>
            </a:r>
            <a:br>
              <a:rPr lang="cs-CZ" sz="4000" dirty="0"/>
            </a:br>
            <a:r>
              <a:rPr lang="cs-CZ" sz="4000" dirty="0"/>
              <a:t>ŘÍZENÍ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338166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6347" y="1084399"/>
            <a:ext cx="3970257" cy="4680000"/>
          </a:xfrm>
        </p:spPr>
        <p:txBody>
          <a:bodyPr anchor="ctr">
            <a:normAutofit/>
          </a:bodyPr>
          <a:lstStyle/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Nejvyššího soudu, sp. zn. 11 To 92/92 – plnění obhájci mimo rozhodnutí o odměně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Vrchního soudu v Praze, sp. zn. 8 To 59/99 – závěrečná řeč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Vrchního soudu v Praze, sp. zn. 11 To 79/99 – součet částí porad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Krajského soudu v Ústí nad Labem,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4 To 32/2021 – vyjádření k obžalobě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Krajského soudu v Českých Budějovicích,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4 To 43/2021 – porada s více poškozenými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1A2AD51D-D3A0-A056-5EC4-92C384624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818C156-9C3A-E8FF-7316-2FD2469EE003}"/>
              </a:ext>
            </a:extLst>
          </p:cNvPr>
          <p:cNvSpPr txBox="1">
            <a:spLocks/>
          </p:cNvSpPr>
          <p:nvPr/>
        </p:nvSpPr>
        <p:spPr>
          <a:xfrm>
            <a:off x="784150" y="1448450"/>
            <a:ext cx="3256298" cy="3958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b="1" kern="1200" cap="none" baseline="0">
                <a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dirty="0"/>
              <a:t>OBHÁJCE</a:t>
            </a:r>
            <a:br>
              <a:rPr lang="cs-CZ" sz="4000" dirty="0"/>
            </a:br>
            <a:r>
              <a:rPr lang="cs-CZ" sz="4000" dirty="0"/>
              <a:t>V TRESTNÍM</a:t>
            </a:r>
            <a:br>
              <a:rPr lang="cs-CZ" sz="4000" dirty="0"/>
            </a:br>
            <a:r>
              <a:rPr lang="cs-CZ" sz="4000" dirty="0"/>
              <a:t>ŘÍZENÍ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899738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99" y="1448450"/>
            <a:ext cx="3849499" cy="3958685"/>
          </a:xfrm>
        </p:spPr>
        <p:txBody>
          <a:bodyPr>
            <a:normAutofit/>
          </a:bodyPr>
          <a:lstStyle/>
          <a:p>
            <a:r>
              <a:rPr lang="cs-CZ" sz="4000" dirty="0"/>
              <a:t>ÚKONY PRÁVNÍ SLUŽBY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4" y="1084399"/>
            <a:ext cx="3816000" cy="4680000"/>
          </a:xfrm>
        </p:spPr>
        <p:txBody>
          <a:bodyPr anchor="ctr"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Rozsudek Nejvyššího soudu, sp. zn. 7 Tz 66/99 – seznámení se spisem v průběhu jednání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Rozsudek Krajského soudu v Brně, sp. zn. 35 Ca 75/98-18 – ne dvakrát seznámení se spisem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2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7C08ECDD-8AE2-A101-DCFF-1D2CA0657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35384319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EB99B2-34D9-73EC-E2F9-A2AF8EC22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21E28CA-2343-98B3-4678-D8272C62C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7F764E-DAA0-035F-25FB-35C4AC1B8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453AE46-E3C0-E15E-6BD6-6955A8CD6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D44B34-7E77-0715-CDD6-5C1F52E2E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899" y="1448450"/>
            <a:ext cx="3849499" cy="3958685"/>
          </a:xfrm>
        </p:spPr>
        <p:txBody>
          <a:bodyPr>
            <a:normAutofit/>
          </a:bodyPr>
          <a:lstStyle/>
          <a:p>
            <a:r>
              <a:rPr lang="cs-CZ" sz="4000" dirty="0"/>
              <a:t>NAHLÍŽENÍ DO SPISU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E4DD1-107A-B2CE-216C-8E39DD520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4" y="1084399"/>
            <a:ext cx="3816000" cy="4680000"/>
          </a:xfrm>
        </p:spPr>
        <p:txBody>
          <a:bodyPr anchor="ctr"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Krajského soudu v Hradci Králové,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17 Co 121/2024 – nahlížení do spisu a nekonání úkonu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nález I. ÚS 3906/17 – nahlížení do spisu jako samostatný úkon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IV. ÚS 2253/23 – nahlížení do spisu a promeškaný čas</a:t>
            </a:r>
          </a:p>
          <a:p>
            <a:pPr marL="0" indent="0">
              <a:buNone/>
            </a:pPr>
            <a:endParaRPr lang="cs-CZ" sz="12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F42B52-89EE-CB64-A1B5-214E7F350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4F331429-63D5-B2E3-B9CC-A253EE13F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26504031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C9D18C-BF05-23C3-15C8-692E5A714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1C399A5-CFAE-6B64-B24A-6D00BFF61E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BB6FDCF-D154-0E74-7C26-4EECE08A6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B1AEB1-EAEA-1C7A-188D-AE11206E1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BCBD2-2C37-93C2-3F0E-58DBAD801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899" y="1448450"/>
            <a:ext cx="3849499" cy="3958685"/>
          </a:xfrm>
        </p:spPr>
        <p:txBody>
          <a:bodyPr>
            <a:normAutofit/>
          </a:bodyPr>
          <a:lstStyle/>
          <a:p>
            <a:r>
              <a:rPr lang="cs-CZ" sz="4000" dirty="0"/>
              <a:t>OPATROVNÍK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F8CCB-C239-0FCB-E666-6DA45B211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4" y="1084399"/>
            <a:ext cx="3816000" cy="4680000"/>
          </a:xfrm>
        </p:spPr>
        <p:txBody>
          <a:bodyPr anchor="ctr"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Krajského soudu v Praze,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24 Co 33/2024 – prověřování informací opatrovníkem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Krajského soudu v Ústí nad Labem,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13 Co 194/2022 – řádný výkon funkce opatrovníka</a:t>
            </a:r>
            <a:endParaRPr lang="cs-CZ" sz="12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A60B9-5B4F-AB27-2CB6-F00E87D28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7EE2C6C9-20E8-02C1-B68A-DB325D020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27343255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38FEAD-DE92-2A3A-1C42-B5BBEFD0A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601781-FCD3-6D2E-E515-F7A86668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F3DD1C-0905-0892-D7AF-050D341393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E4B5CC-6745-47DD-79EA-3CEBE7BB1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ADB5B4-CD5F-7D79-5782-B6125B99F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899" y="1448450"/>
            <a:ext cx="3849499" cy="3958685"/>
          </a:xfrm>
        </p:spPr>
        <p:txBody>
          <a:bodyPr>
            <a:normAutofit/>
          </a:bodyPr>
          <a:lstStyle/>
          <a:p>
            <a:r>
              <a:rPr lang="cs-CZ" sz="4000" dirty="0"/>
              <a:t>KDY NÁKLADY  NENÁLEŽÍ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823E0-A29D-8EF9-65AD-17F514793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4" y="1084399"/>
            <a:ext cx="3816000" cy="4680000"/>
          </a:xfrm>
        </p:spPr>
        <p:txBody>
          <a:bodyPr anchor="ctr">
            <a:normAutofit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IV. </a:t>
            </a:r>
            <a:r>
              <a:rPr lang="cs-CZ" sz="1400" i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ÚS 2415/23 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nedostatečná odbornost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Vrchního soudu v Praze,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1 Tmo 17/2022 – vzdání se odvolání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I. ÚS 1779/24 – revize smluv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Krajského soudu v Praze,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zn. 28 Co 257/2023 – krátká telefonická konzultace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Vrchního soudu v Olomouci,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12 VSOL 122/2021 – souhlas s rozhodnutím bez nařízení jednání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Krajského soudu v Českých Budějovicích,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19 Co 710/2022 – zproštění zastoupení</a:t>
            </a:r>
            <a:endParaRPr lang="cs-CZ" sz="1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F414BE7-2E65-A11B-64B9-47644D5DC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5D2C49DE-D529-904A-DD1A-5CAA747D6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2309179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4F9FA1-4191-BC73-67FD-D56F2B7FE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9EB31B-AB91-5739-00A8-BAFE4CCAB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EEFD78-F9DC-6C1B-E8E9-9A71D7C7FE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15B9E13-BC46-E211-E5E3-9C2A97868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56EB65-AB00-43D0-07C4-02CAC89BA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899" y="1448450"/>
            <a:ext cx="3849499" cy="3958685"/>
          </a:xfrm>
        </p:spPr>
        <p:txBody>
          <a:bodyPr>
            <a:normAutofit/>
          </a:bodyPr>
          <a:lstStyle/>
          <a:p>
            <a:r>
              <a:rPr lang="cs-CZ" sz="4000" dirty="0"/>
              <a:t>SPECIÁLNÍ PŘÍKLADY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83A28-954C-5C10-3481-AC351BF85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4" y="1084399"/>
            <a:ext cx="3816000" cy="4680000"/>
          </a:xfrm>
        </p:spPr>
        <p:txBody>
          <a:bodyPr anchor="ctr">
            <a:normAutofit lnSpcReduction="1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Vrchního soudu v Praze,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1 Tmo 12/2022 – námitky proti znalci a formulace otázek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Vrchního soudu v Praze,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14 To 98/2023 – uznání výkonu cizozemského rozhodnutí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Vrchního soudu v Praze,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14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Cmo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134/2020-214 – plnění požadované v cizí měně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Krajského soudu v Ústí nad Labem,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14 Co 212/2022 – náklady za částečné zpětvzetí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Krajského soudu v Ústí nad Labem,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4 To 467/2020 – mimořádné zvýšení sazby trestu</a:t>
            </a:r>
            <a:endParaRPr lang="cs-CZ" sz="1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C7C7B91-01E1-F376-4F19-C7B32DD4B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3CE8A486-F78F-7A5B-2B1C-C175894DF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952513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009829-3534-A800-8558-06EA1E6A0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EFB9834-E17B-149E-074F-AE6AE90ADD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B9E667-A10C-1DF3-F546-FD4434FEA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8FF6E6-A336-86F3-C9FE-9685BE0EC3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460C81-DECC-D755-1C80-06763CC39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899" y="1448450"/>
            <a:ext cx="3849499" cy="3958685"/>
          </a:xfrm>
        </p:spPr>
        <p:txBody>
          <a:bodyPr>
            <a:normAutofit/>
          </a:bodyPr>
          <a:lstStyle/>
          <a:p>
            <a:r>
              <a:rPr lang="cs-CZ" sz="4000" dirty="0"/>
              <a:t>SPECIÁLNÍ PŘÍKLADY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36772-04EF-E4C5-DF34-5B03E5B27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4" y="1084399"/>
            <a:ext cx="3816000" cy="4680000"/>
          </a:xfrm>
        </p:spPr>
        <p:txBody>
          <a:bodyPr anchor="ctr"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Krajského soudu v Hradci Králové,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19 Co 118/2021 - více nároků z osobnostních práv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Vrchního soudu v Praze,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6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Cmo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305/2020 – substitut jako plátce DPH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Rozsudek Nejvyššího správního soudu,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7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Afs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412/2021 – nepodstatná délka sepisu podání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Nejvyššího soudu,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27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Cdo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2177/2022 – odklad vykonatelnosti</a:t>
            </a:r>
            <a:endParaRPr lang="cs-CZ" sz="1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660FDB-A970-3917-5B54-BD472D0B5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F7A693D0-4E9E-9520-35C3-FB501A1E9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16812419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899" y="1448450"/>
            <a:ext cx="3849499" cy="3958685"/>
          </a:xfrm>
        </p:spPr>
        <p:txBody>
          <a:bodyPr>
            <a:normAutofit/>
          </a:bodyPr>
          <a:lstStyle/>
          <a:p>
            <a:r>
              <a:rPr lang="cs-CZ" sz="4000" dirty="0"/>
              <a:t>ÚKONY PRÁVNÍ SLUŽBY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4" y="1084399"/>
            <a:ext cx="3816000" cy="4680000"/>
          </a:xfrm>
        </p:spPr>
        <p:txBody>
          <a:bodyPr anchor="ctr">
            <a:normAutofit fontScale="92500" lnSpcReduction="2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Zvýšení nebo snížení mimosmluvní odměny – § 12 AT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Společné zastupování a obhajoba – § 12  odst. 4  AT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Náhrada hotových výdajů – § 13 AT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Náhrada za promeškaný čas – § 14 AT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DPH – § 14a AT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§ 14 b AT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sp. zn. IV. ÚS 215/05 – cestovné v obci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I. ÚS 3241/23 – zastoupení stejným advokátem na straně spotřebitelů</a:t>
            </a:r>
          </a:p>
          <a:p>
            <a:pPr marL="342900" lvl="0" indent="-342900" algn="just">
              <a:lnSpc>
                <a:spcPct val="107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C3163294-CB3F-52C9-9E1A-A69CE7C3D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118181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974" y="1465790"/>
            <a:ext cx="3168650" cy="3941345"/>
          </a:xfrm>
        </p:spPr>
        <p:txBody>
          <a:bodyPr>
            <a:normAutofit/>
          </a:bodyPr>
          <a:lstStyle/>
          <a:p>
            <a:r>
              <a:rPr lang="cs-CZ" sz="4000" dirty="0"/>
              <a:t>NOVELA AT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4" y="1087793"/>
            <a:ext cx="3816000" cy="4680000"/>
          </a:xfrm>
        </p:spPr>
        <p:txBody>
          <a:bodyPr anchor="ctr">
            <a:normAutofit fontScale="77500" lnSpcReduction="20000"/>
          </a:bodyPr>
          <a:lstStyle/>
          <a:p>
            <a:pPr marL="0" indent="0" algn="just">
              <a:buNone/>
            </a:pPr>
            <a:endParaRPr lang="en-US" dirty="0"/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Novela advokátního tarifu</a:t>
            </a: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1. 1. 2025</a:t>
            </a: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sp. zn. Pl. ÚS 25/12 – zrušení přísudkové vyhlášky</a:t>
            </a: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Podstatnější změny AT – 1997, 2006, 2011, 2013, 2023</a:t>
            </a: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sp. zn. III. ÚS 49/24 – odměna obhájce – ústavně zaručené právo na právní pomoc a obhajobu</a:t>
            </a: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Neprosazené změny</a:t>
            </a: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§ 15 AT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</a:t>
            </a:r>
            <a:r>
              <a:rPr lang="cs-CZ" sz="15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5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I. ÚS 196/14 – časová působnost normy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04160CA1-E654-3B5C-9F01-BF73C4BA2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3362033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6AA22-35B6-7CAE-FBFC-51FEB8502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619850-6C76-459D-091E-AE10E616B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r>
              <a:rPr lang="cs-CZ" sz="1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Děkuji za pozornost.</a:t>
            </a:r>
          </a:p>
          <a:p>
            <a:pPr marL="0" indent="0">
              <a:buNone/>
            </a:pPr>
            <a:endParaRPr lang="cs-CZ" sz="18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1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  <a:p>
            <a:pPr marL="0" indent="0">
              <a:buNone/>
            </a:pPr>
            <a:r>
              <a:rPr lang="cs-CZ" sz="1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koberova@koberova.cz</a:t>
            </a:r>
          </a:p>
        </p:txBody>
      </p:sp>
    </p:spTree>
    <p:extLst>
      <p:ext uri="{BB962C8B-B14F-4D97-AF65-F5344CB8AC3E}">
        <p14:creationId xmlns:p14="http://schemas.microsoft.com/office/powerpoint/2010/main" val="1341697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8461" y="1457120"/>
            <a:ext cx="2987675" cy="3941345"/>
          </a:xfrm>
        </p:spPr>
        <p:txBody>
          <a:bodyPr>
            <a:normAutofit/>
          </a:bodyPr>
          <a:lstStyle/>
          <a:p>
            <a:r>
              <a:rPr lang="en-US" sz="4000" dirty="0"/>
              <a:t>ODMĚNA ADVOKÁTA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4" y="1087793"/>
            <a:ext cx="3816000" cy="4680000"/>
          </a:xfrm>
        </p:spPr>
        <p:txBody>
          <a:bodyPr anchor="ctr">
            <a:normAutofit/>
          </a:bodyPr>
          <a:lstStyle/>
          <a:p>
            <a:pPr algn="just">
              <a:lnSpc>
                <a:spcPct val="107000"/>
              </a:lnSpc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Poskytování právních služeb § 1 odst. 2 ZA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Smluvní vs. mimosmluvní rámec 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Smlouva o poskytování právních služeb 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B6BD4204-62DC-FA9D-DC45-C032492E7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F9D606-B571-D5BF-E837-32508607A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635F7C8-FAB9-45E9-7063-210D73E7EF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3E1FCC-408B-9171-E21C-AD5F30695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AC2BAC-9F04-03BF-784F-77F34A448C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E35311-DDB5-BBA3-37DE-3E622544B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461" y="1457120"/>
            <a:ext cx="2987675" cy="3941345"/>
          </a:xfrm>
        </p:spPr>
        <p:txBody>
          <a:bodyPr>
            <a:normAutofit/>
          </a:bodyPr>
          <a:lstStyle/>
          <a:p>
            <a:r>
              <a:rPr lang="cs-CZ" sz="4000" dirty="0"/>
              <a:t>NÁKLADY ŘÍZENÍ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24197-8BBD-C004-2CD8-2C05C6F66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4" y="1087793"/>
            <a:ext cx="3816000" cy="4680000"/>
          </a:xfrm>
        </p:spPr>
        <p:txBody>
          <a:bodyPr anchor="ctr">
            <a:normAutofit/>
          </a:bodyPr>
          <a:lstStyle/>
          <a:p>
            <a:pPr algn="just">
              <a:lnSpc>
                <a:spcPct val="107000"/>
              </a:lnSpc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Náklady řízení</a:t>
            </a:r>
          </a:p>
          <a:p>
            <a:pPr algn="just">
              <a:lnSpc>
                <a:spcPct val="107000"/>
              </a:lnSpc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Nejvyššího soudu,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29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Cdo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4388/2013 – náklady řízení a chování dlužníka</a:t>
            </a:r>
          </a:p>
          <a:p>
            <a:pPr algn="just">
              <a:lnSpc>
                <a:spcPct val="107000"/>
              </a:lnSpc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Nejvyššího soudu, sp. zn. 30 Cdo 2448/2014 – nedoložené úkony a povinná výzva soudu</a:t>
            </a:r>
          </a:p>
          <a:p>
            <a:pPr algn="just">
              <a:lnSpc>
                <a:spcPct val="107000"/>
              </a:lnSpc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I. ÚS 3905/19 – překvapivé rozhodnutí o nákladech</a:t>
            </a:r>
          </a:p>
          <a:p>
            <a:pPr algn="just">
              <a:lnSpc>
                <a:spcPct val="107000"/>
              </a:lnSpc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Nejvyššího soudu, sp. zn. 25 Cdo 3974/2015 – § 142 odst. 3 o.s.ř.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Čl. 10 odst. 6 EK, čl. 6 odst. 5 EK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Rozhodnutí kárného senátu ČAK, sp. zn. K 145/04 – vadná dispozice s úschovou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SOP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D7649AF-DB11-E049-F24F-27E5D48ED7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5A211B6D-9D35-4F96-4504-2336A4462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3806948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499" y="1457120"/>
            <a:ext cx="2895599" cy="3941345"/>
          </a:xfrm>
        </p:spPr>
        <p:txBody>
          <a:bodyPr>
            <a:normAutofit/>
          </a:bodyPr>
          <a:lstStyle/>
          <a:p>
            <a:r>
              <a:rPr lang="cs-CZ" sz="4000" dirty="0"/>
              <a:t>NÁKLADY ŘÍZENÍ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4" y="1087793"/>
            <a:ext cx="3816000" cy="4680000"/>
          </a:xfrm>
        </p:spPr>
        <p:txBody>
          <a:bodyPr anchor="ctr"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sp. zn. IV. ÚS 404/22 – iudicia duplex, nepřiznání nákladů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sp. zn. IV. ÚS 1374/17 – normální je se nesoudit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Rozsudek Nejvyššího soudu, sp. zn. 21 Cdo 630/2016 – účelné náklady na advokáta při smírném řešení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sp. zn. II. ÚS 736/2012 – náklady na vzdáleného advokáta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Nález Ústavního soudu, sp. zn. I. ÚS 3819/13 – zastoupení odborníka odborníkem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Usnesení Nejvyššího soudu,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30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Cdo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3190/2014 – nákup pohledávek pro zisk</a:t>
            </a:r>
          </a:p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Rozsudek Nejvyššího soudu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zn. 32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Cdo</a:t>
            </a:r>
            <a:r>
              <a:rPr lang="cs-CZ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871/2018 – náklady dlužníka, který se brání bezdůvodnému nároku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A92CE412-1B7C-CB1C-F10E-840C1601C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4273886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599" y="1457120"/>
            <a:ext cx="3073400" cy="3941345"/>
          </a:xfrm>
        </p:spPr>
        <p:txBody>
          <a:bodyPr>
            <a:normAutofit/>
          </a:bodyPr>
          <a:lstStyle/>
          <a:p>
            <a:r>
              <a:rPr lang="cs-CZ" sz="4000" dirty="0"/>
              <a:t>SVOBODNÁ VŮLE ADVOKÁTA A KLIENTA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4" y="1087793"/>
            <a:ext cx="3816000" cy="4680000"/>
          </a:xfrm>
        </p:spPr>
        <p:txBody>
          <a:bodyPr anchor="ctr">
            <a:normAutofit/>
          </a:bodyPr>
          <a:lstStyle/>
          <a:p>
            <a:pPr>
              <a:spcAft>
                <a:spcPts val="18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Vyjednávání s klientem</a:t>
            </a:r>
          </a:p>
          <a:p>
            <a:pPr>
              <a:spcAft>
                <a:spcPts val="18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Sjednávání odměny </a:t>
            </a:r>
          </a:p>
          <a:p>
            <a:pPr>
              <a:spcAft>
                <a:spcPts val="18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 č. 10</a:t>
            </a:r>
          </a:p>
          <a:p>
            <a:pPr>
              <a:spcAft>
                <a:spcPts val="18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Využití AT</a:t>
            </a:r>
          </a:p>
          <a:p>
            <a:pPr>
              <a:spcAft>
                <a:spcPts val="18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Převzetí, průběh kauzy</a:t>
            </a:r>
          </a:p>
          <a:p>
            <a:pPr>
              <a:spcAft>
                <a:spcPts val="18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Rozsudek Nejvyššího soudu </a:t>
            </a:r>
            <a:r>
              <a:rPr lang="cs-CZ" sz="14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zn. 33 Odo 936/2004 – ochrana advokáta před odstoupením klienta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1C9A720B-8BEB-58C4-0679-DB7A65666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499" y="1465790"/>
            <a:ext cx="2895599" cy="3941345"/>
          </a:xfrm>
        </p:spPr>
        <p:txBody>
          <a:bodyPr>
            <a:normAutofit/>
          </a:bodyPr>
          <a:lstStyle/>
          <a:p>
            <a:r>
              <a:rPr lang="cs-CZ" sz="4000" dirty="0"/>
              <a:t>PŘÍLOHA FAKTURY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4" y="1087793"/>
            <a:ext cx="3816000" cy="4680000"/>
          </a:xfrm>
        </p:spPr>
        <p:txBody>
          <a:bodyPr anchor="ctr"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Nevyúčtování (vzor = 3.000 Kč/hod)</a:t>
            </a:r>
          </a:p>
          <a:p>
            <a:pPr algn="just">
              <a:spcAft>
                <a:spcPts val="12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15min/den = 750 Kč</a:t>
            </a:r>
          </a:p>
          <a:p>
            <a:pPr algn="just">
              <a:spcAft>
                <a:spcPts val="12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Týden = 3.750 Kč</a:t>
            </a:r>
          </a:p>
          <a:p>
            <a:pPr algn="just">
              <a:spcAft>
                <a:spcPts val="12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Měsíc = 15.000 Kč</a:t>
            </a:r>
          </a:p>
          <a:p>
            <a:pPr algn="just">
              <a:spcAft>
                <a:spcPts val="1200"/>
              </a:spcAft>
            </a:pPr>
            <a:r>
              <a:rPr lang="cs-CZ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Rok = 180.000 Kč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E33784D7-6968-CDF5-A685-DEDF7EB6C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901" y="6296363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4109779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8834D479-EBBA-96A0-6CBE-874655FB25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098794"/>
              </p:ext>
            </p:extLst>
          </p:nvPr>
        </p:nvGraphicFramePr>
        <p:xfrm>
          <a:off x="448423" y="1092600"/>
          <a:ext cx="5331600" cy="4672800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1777200">
                  <a:extLst>
                    <a:ext uri="{9D8B030D-6E8A-4147-A177-3AD203B41FA5}">
                      <a16:colId xmlns:a16="http://schemas.microsoft.com/office/drawing/2014/main" val="1688320431"/>
                    </a:ext>
                  </a:extLst>
                </a:gridCol>
                <a:gridCol w="1777200">
                  <a:extLst>
                    <a:ext uri="{9D8B030D-6E8A-4147-A177-3AD203B41FA5}">
                      <a16:colId xmlns:a16="http://schemas.microsoft.com/office/drawing/2014/main" val="640226259"/>
                    </a:ext>
                  </a:extLst>
                </a:gridCol>
                <a:gridCol w="1777200">
                  <a:extLst>
                    <a:ext uri="{9D8B030D-6E8A-4147-A177-3AD203B41FA5}">
                      <a16:colId xmlns:a16="http://schemas.microsoft.com/office/drawing/2014/main" val="658677308"/>
                    </a:ext>
                  </a:extLst>
                </a:gridCol>
              </a:tblGrid>
              <a:tr h="15576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400" b="0" i="1" kern="1200" cap="none" spc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1. 3. 2023</a:t>
                      </a:r>
                    </a:p>
                    <a:p>
                      <a:pPr marL="0" algn="l" defTabSz="914400" rtl="0" eaLnBrk="1" latinLnBrk="0" hangingPunct="1"/>
                      <a:r>
                        <a:rPr lang="cs-CZ" sz="1400" b="1" i="1" kern="1200" cap="none" spc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h 30 min</a:t>
                      </a:r>
                    </a:p>
                  </a:txBody>
                  <a:tcPr marL="214635" marR="214635" marT="145878" marB="107318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400" b="0" i="1" kern="1200" cap="none" spc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ABC  s.r.o.</a:t>
                      </a:r>
                    </a:p>
                  </a:txBody>
                  <a:tcPr marL="214635" marR="214635" marT="145878" marB="107318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400" b="0" i="1" kern="1200" cap="none" spc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Kupní smlouva</a:t>
                      </a:r>
                    </a:p>
                  </a:txBody>
                  <a:tcPr marL="214635" marR="214635" marT="145878" marB="107318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774409"/>
                  </a:ext>
                </a:extLst>
              </a:tr>
              <a:tr h="1557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cap="none" spc="0" dirty="0">
                          <a:solidFill>
                            <a:schemeClr val="tx1"/>
                          </a:solidFill>
                        </a:rPr>
                        <a:t>3. 3. 2023</a:t>
                      </a:r>
                    </a:p>
                    <a:p>
                      <a:r>
                        <a:rPr lang="cs-CZ" sz="1400" b="1" i="1" cap="none" spc="0" dirty="0">
                          <a:solidFill>
                            <a:schemeClr val="tx1"/>
                          </a:solidFill>
                        </a:rPr>
                        <a:t>4 h 15 min</a:t>
                      </a:r>
                    </a:p>
                  </a:txBody>
                  <a:tcPr marL="214635" marR="214635" marT="145878" marB="10731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cap="none" spc="0" dirty="0">
                          <a:solidFill>
                            <a:schemeClr val="tx1"/>
                          </a:solidFill>
                        </a:rPr>
                        <a:t>ABC  s.r.o.</a:t>
                      </a:r>
                    </a:p>
                    <a:p>
                      <a:endParaRPr lang="cs-CZ" sz="1400" i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214635" marR="214635" marT="145878" marB="10731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cap="none" spc="0" dirty="0">
                          <a:solidFill>
                            <a:schemeClr val="tx1"/>
                          </a:solidFill>
                        </a:rPr>
                        <a:t>Kupní smlouva</a:t>
                      </a:r>
                    </a:p>
                    <a:p>
                      <a:endParaRPr lang="cs-CZ" sz="1400" i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214635" marR="214635" marT="145878" marB="10731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546597"/>
                  </a:ext>
                </a:extLst>
              </a:tr>
              <a:tr h="1557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cap="none" spc="0" dirty="0">
                          <a:solidFill>
                            <a:schemeClr val="tx1"/>
                          </a:solidFill>
                        </a:rPr>
                        <a:t>6. 3. 2023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i="1" cap="none" spc="0" dirty="0">
                          <a:solidFill>
                            <a:schemeClr val="tx1"/>
                          </a:solidFill>
                        </a:rPr>
                        <a:t>1 h 15 min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400" i="1" cap="none" spc="0" dirty="0">
                        <a:solidFill>
                          <a:schemeClr val="tx1"/>
                        </a:solidFill>
                      </a:endParaRPr>
                    </a:p>
                    <a:p>
                      <a:endParaRPr lang="cs-CZ" sz="1400" i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214635" marR="214635" marT="145878" marB="10731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cap="none" spc="0" dirty="0">
                          <a:solidFill>
                            <a:schemeClr val="tx1"/>
                          </a:solidFill>
                        </a:rPr>
                        <a:t>ABC  s.r.o.</a:t>
                      </a:r>
                    </a:p>
                    <a:p>
                      <a:endParaRPr lang="cs-CZ" sz="1400" i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214635" marR="214635" marT="145878" marB="10731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i="1" cap="none" spc="0" dirty="0">
                          <a:solidFill>
                            <a:schemeClr val="tx1"/>
                          </a:solidFill>
                        </a:rPr>
                        <a:t>Kupní smlouva</a:t>
                      </a:r>
                    </a:p>
                    <a:p>
                      <a:endParaRPr lang="cs-CZ" sz="1400" i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214635" marR="214635" marT="145878" marB="10731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773952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746DC195-6172-BB34-007E-20DFC0DA6E82}"/>
              </a:ext>
            </a:extLst>
          </p:cNvPr>
          <p:cNvSpPr txBox="1">
            <a:spLocks/>
          </p:cNvSpPr>
          <p:nvPr/>
        </p:nvSpPr>
        <p:spPr>
          <a:xfrm>
            <a:off x="6574419" y="562391"/>
            <a:ext cx="2326513" cy="16093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4000" dirty="0"/>
              <a:t>PŘÍLOHA FAKTURY</a:t>
            </a:r>
            <a:endParaRPr lang="en-US" sz="4000" dirty="0"/>
          </a:p>
        </p:txBody>
      </p:sp>
      <p:sp>
        <p:nvSpPr>
          <p:cNvPr id="9" name="Zástupný symbol pro zápatí 3">
            <a:extLst>
              <a:ext uri="{FF2B5EF4-FFF2-40B4-BE49-F238E27FC236}">
                <a16:creationId xmlns:a16="http://schemas.microsoft.com/office/drawing/2014/main" id="{D19F0746-47F9-C850-A807-90365817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83125" y="6261638"/>
            <a:ext cx="3862197" cy="365125"/>
          </a:xfrm>
        </p:spPr>
        <p:txBody>
          <a:bodyPr/>
          <a:lstStyle/>
          <a:p>
            <a:pPr algn="ctr"/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JUDr. Kateřina Koberová, advokát</a:t>
            </a:r>
          </a:p>
        </p:txBody>
      </p:sp>
    </p:spTree>
    <p:extLst>
      <p:ext uri="{BB962C8B-B14F-4D97-AF65-F5344CB8AC3E}">
        <p14:creationId xmlns:p14="http://schemas.microsoft.com/office/powerpoint/2010/main" val="7511534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Dřevo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Dřevo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řev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8306</TotalTime>
  <Words>2139</Words>
  <Application>Microsoft Office PowerPoint</Application>
  <PresentationFormat>Předvádění na obrazovce (4:3)</PresentationFormat>
  <Paragraphs>227</Paragraphs>
  <Slides>30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7" baseType="lpstr">
      <vt:lpstr>Bookman Old Style</vt:lpstr>
      <vt:lpstr>Calibri</vt:lpstr>
      <vt:lpstr>Century Gothic</vt:lpstr>
      <vt:lpstr>Rockwell Extra Bold</vt:lpstr>
      <vt:lpstr>Symbol</vt:lpstr>
      <vt:lpstr>Wingdings</vt:lpstr>
      <vt:lpstr>Dřevo</vt:lpstr>
      <vt:lpstr>ADVOKÁTNÍ TARIF</vt:lpstr>
      <vt:lpstr>PRÁVNÍ ÚPRAVA ODMĚNY</vt:lpstr>
      <vt:lpstr>NOVELA AT</vt:lpstr>
      <vt:lpstr>ODMĚNA ADVOKÁTA</vt:lpstr>
      <vt:lpstr>NÁKLADY ŘÍZENÍ</vt:lpstr>
      <vt:lpstr>NÁKLADY ŘÍZENÍ </vt:lpstr>
      <vt:lpstr>SVOBODNÁ VŮLE ADVOKÁTA A KLIENTA</vt:lpstr>
      <vt:lpstr>PŘÍLOHA FAKTURY</vt:lpstr>
      <vt:lpstr>Prezentace aplikace PowerPoint</vt:lpstr>
      <vt:lpstr>Prezentace aplikace PowerPoint</vt:lpstr>
      <vt:lpstr>DOKUMENTACE A  VYÚČTOVÁNÍ</vt:lpstr>
      <vt:lpstr>MIMOSMLUVNÍ ODMĚNA</vt:lpstr>
      <vt:lpstr>Prezentace aplikace PowerPoint</vt:lpstr>
      <vt:lpstr>POMOCNÉ URČENÍ TARIFNÍ HODNOTY</vt:lpstr>
      <vt:lpstr>URČENÍ TARIFNÍ HODNOTY § 8 AT</vt:lpstr>
      <vt:lpstr>POMOCNÉ URČENÍ TARIFNÍ HODNOTY § 9 AT</vt:lpstr>
      <vt:lpstr>POMOCNÉ URČENÍ TARIFNÍ HODNOTY § 9 AT</vt:lpstr>
      <vt:lpstr>ZNALECKÉ POSUDKY A TARIFNÍ HODNOTA</vt:lpstr>
      <vt:lpstr>OBHÁJCE V TRESTNÍM ŘÍZENÍ</vt:lpstr>
      <vt:lpstr>Prezentace aplikace PowerPoint</vt:lpstr>
      <vt:lpstr>Prezentace aplikace PowerPoint</vt:lpstr>
      <vt:lpstr>Prezentace aplikace PowerPoint</vt:lpstr>
      <vt:lpstr>ÚKONY PRÁVNÍ SLUŽBY</vt:lpstr>
      <vt:lpstr>NAHLÍŽENÍ DO SPISU</vt:lpstr>
      <vt:lpstr>OPATROVNÍK </vt:lpstr>
      <vt:lpstr>KDY NÁKLADY  NENÁLEŽÍ </vt:lpstr>
      <vt:lpstr>SPECIÁLNÍ PŘÍKLADY </vt:lpstr>
      <vt:lpstr>SPECIÁLNÍ PŘÍKLADY </vt:lpstr>
      <vt:lpstr>ÚKONY PRÁVNÍ SLUŽBY</vt:lpstr>
      <vt:lpstr> </vt:lpstr>
    </vt:vector>
  </TitlesOfParts>
  <Company>Havlíček &amp; Janeba, advokátní kancelář, s.r.o.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ADVOKÁTNÍ TARIF</dc:title>
  <dc:creator>Jiri Janeba</dc:creator>
  <cp:lastModifiedBy>Kateřina Koberová</cp:lastModifiedBy>
  <cp:revision>49</cp:revision>
  <cp:lastPrinted>2025-09-09T07:22:49Z</cp:lastPrinted>
  <dcterms:created xsi:type="dcterms:W3CDTF">2015-02-03T08:47:38Z</dcterms:created>
  <dcterms:modified xsi:type="dcterms:W3CDTF">2026-02-05T18:06:09Z</dcterms:modified>
</cp:coreProperties>
</file>