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57" r:id="rId4"/>
    <p:sldId id="265" r:id="rId5"/>
    <p:sldId id="267" r:id="rId6"/>
    <p:sldId id="266" r:id="rId7"/>
    <p:sldId id="316" r:id="rId8"/>
    <p:sldId id="317" r:id="rId9"/>
    <p:sldId id="318" r:id="rId10"/>
    <p:sldId id="319" r:id="rId11"/>
    <p:sldId id="320" r:id="rId12"/>
    <p:sldId id="321" r:id="rId13"/>
    <p:sldId id="322" r:id="rId14"/>
    <p:sldId id="323" r:id="rId15"/>
    <p:sldId id="324" r:id="rId16"/>
    <p:sldId id="325" r:id="rId17"/>
    <p:sldId id="326" r:id="rId18"/>
    <p:sldId id="327" r:id="rId19"/>
    <p:sldId id="328" r:id="rId20"/>
    <p:sldId id="329" r:id="rId21"/>
    <p:sldId id="330" r:id="rId22"/>
    <p:sldId id="331" r:id="rId23"/>
    <p:sldId id="332" r:id="rId24"/>
    <p:sldId id="333" r:id="rId25"/>
    <p:sldId id="334" r:id="rId26"/>
    <p:sldId id="335" r:id="rId27"/>
    <p:sldId id="336" r:id="rId28"/>
    <p:sldId id="337" r:id="rId29"/>
    <p:sldId id="338" r:id="rId30"/>
    <p:sldId id="271" r:id="rId31"/>
    <p:sldId id="272" r:id="rId32"/>
    <p:sldId id="273" r:id="rId33"/>
    <p:sldId id="274" r:id="rId34"/>
    <p:sldId id="277" r:id="rId35"/>
    <p:sldId id="278" r:id="rId36"/>
    <p:sldId id="279" r:id="rId37"/>
    <p:sldId id="280" r:id="rId38"/>
    <p:sldId id="282" r:id="rId39"/>
    <p:sldId id="283" r:id="rId40"/>
    <p:sldId id="284" r:id="rId41"/>
    <p:sldId id="285" r:id="rId42"/>
    <p:sldId id="286" r:id="rId43"/>
    <p:sldId id="263" r:id="rId44"/>
    <p:sldId id="258" r:id="rId45"/>
    <p:sldId id="259" r:id="rId46"/>
    <p:sldId id="268" r:id="rId47"/>
    <p:sldId id="269" r:id="rId48"/>
    <p:sldId id="270" r:id="rId49"/>
    <p:sldId id="264" r:id="rId50"/>
    <p:sldId id="260" r:id="rId51"/>
    <p:sldId id="261" r:id="rId52"/>
    <p:sldId id="339" r:id="rId53"/>
    <p:sldId id="289" r:id="rId54"/>
    <p:sldId id="290" r:id="rId55"/>
    <p:sldId id="291" r:id="rId56"/>
    <p:sldId id="292" r:id="rId57"/>
    <p:sldId id="293" r:id="rId58"/>
    <p:sldId id="294" r:id="rId59"/>
    <p:sldId id="295" r:id="rId60"/>
    <p:sldId id="296" r:id="rId61"/>
    <p:sldId id="297" r:id="rId62"/>
    <p:sldId id="298" r:id="rId63"/>
    <p:sldId id="299" r:id="rId64"/>
    <p:sldId id="300" r:id="rId65"/>
    <p:sldId id="301" r:id="rId66"/>
    <p:sldId id="302" r:id="rId67"/>
    <p:sldId id="303" r:id="rId68"/>
    <p:sldId id="304" r:id="rId69"/>
    <p:sldId id="305" r:id="rId70"/>
    <p:sldId id="306" r:id="rId71"/>
    <p:sldId id="307" r:id="rId72"/>
    <p:sldId id="308" r:id="rId73"/>
    <p:sldId id="309" r:id="rId74"/>
    <p:sldId id="310" r:id="rId75"/>
    <p:sldId id="311" r:id="rId76"/>
    <p:sldId id="312" r:id="rId77"/>
    <p:sldId id="313" r:id="rId78"/>
    <p:sldId id="314" r:id="rId79"/>
    <p:sldId id="315" r:id="rId80"/>
    <p:sldId id="348" r:id="rId81"/>
    <p:sldId id="349" r:id="rId82"/>
    <p:sldId id="350" r:id="rId83"/>
    <p:sldId id="352" r:id="rId84"/>
    <p:sldId id="351" r:id="rId85"/>
    <p:sldId id="353" r:id="rId86"/>
    <p:sldId id="340" r:id="rId87"/>
    <p:sldId id="346" r:id="rId88"/>
    <p:sldId id="341" r:id="rId89"/>
    <p:sldId id="342" r:id="rId90"/>
    <p:sldId id="347" r:id="rId91"/>
    <p:sldId id="343" r:id="rId9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4" d="100"/>
          <a:sy n="124" d="100"/>
        </p:scale>
        <p:origin x="414" y="7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theme" Target="theme/theme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cs-CZ"/>
          </a:p>
        </p:txBody>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cs-CZ"/>
          </a:p>
        </p:txBody>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cs-CZ"/>
              <a:t>Kliknutím lze upravit styl.</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397E0307-B85C-446A-8EF0-0407D435D787}" type="datetimeFigureOut">
              <a:rPr lang="en-US" dirty="0"/>
              <a:t>2/18/2026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tický obrázek s popisk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cs-CZ"/>
              <a:t>Kliknutím lze upravit styl.</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8BD862E7-95FA-4FC4-9EC5-DDBFA8DC7417}" type="datetimeFigureOut">
              <a:rPr lang="en-US" dirty="0"/>
              <a:t>2/18/2026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cs-CZ"/>
              <a:t>Kliknutím lze upravit styl.</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8DB987F2-A784-4F72-BB57-0E9EACDE722E}" type="datetimeFigureOut">
              <a:rPr lang="en-US" dirty="0"/>
              <a:t>2/18/2026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cs-CZ"/>
              <a:t>Kliknutím lze upravit styl.</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40BBD51E-4B19-444E-85C0-DBD7EB6263F4}" type="datetimeFigureOut">
              <a:rPr lang="en-US" dirty="0"/>
              <a:t>2/18/2026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cs-CZ"/>
              <a:t>Kliknutím lze upravit styl.</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F0D7255A-4AD5-4D3E-9A0A-689DA3BA976C}" type="datetimeFigureOut">
              <a:rPr lang="en-US" dirty="0"/>
              <a:t>2/18/2026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loupce">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cs-CZ"/>
              <a:t>Kliknutím lze upravit styl.</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3" name="Date Placeholder 2"/>
          <p:cNvSpPr>
            <a:spLocks noGrp="1"/>
          </p:cNvSpPr>
          <p:nvPr>
            <p:ph type="dt" sz="half" idx="10"/>
          </p:nvPr>
        </p:nvSpPr>
        <p:spPr/>
        <p:txBody>
          <a:bodyPr/>
          <a:lstStyle/>
          <a:p>
            <a:fld id="{3EE0AD15-87AC-45B2-9EE5-8D165AF83CD7}" type="datetimeFigureOut">
              <a:rPr lang="en-US" dirty="0"/>
              <a:t>2/18/2026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sloupce s obrázky">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cs-CZ"/>
              <a:t>Kliknutím lze upravit styl.</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3" name="Date Placeholder 2"/>
          <p:cNvSpPr>
            <a:spLocks noGrp="1"/>
          </p:cNvSpPr>
          <p:nvPr>
            <p:ph type="dt" sz="half" idx="10"/>
          </p:nvPr>
        </p:nvSpPr>
        <p:spPr/>
        <p:txBody>
          <a:bodyPr/>
          <a:lstStyle/>
          <a:p>
            <a:fld id="{FCC40CCD-F0D6-4CC2-A4C8-2D7D0D875F02}" type="datetimeFigureOut">
              <a:rPr lang="en-US" dirty="0"/>
              <a:t>2/18/2026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3CFE2CC-454D-4466-AC55-B86DA0A87BAE}" type="datetimeFigureOut">
              <a:rPr lang="en-US" dirty="0"/>
              <a:t>2/18/2026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647B1BF-4039-460D-A637-65428CBD720E}" type="datetimeFigureOut">
              <a:rPr lang="en-US" dirty="0"/>
              <a:t>2/18/2026</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cs-CZ"/>
          </a:p>
        </p:txBody>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cs-CZ"/>
          </a:p>
        </p:txBody>
      </p:sp>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AAA39ACE-9343-4EBE-B5CA-AEA240A1DC53}" type="datetimeFigureOut">
              <a:rPr lang="en-US" dirty="0"/>
              <a:t>2/18/2026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cs-CZ"/>
              <a:t>Kliknutím lze upravit styl.</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C9A00F7B-89C5-4DF7-A309-6263220147D4}" type="datetimeFigureOut">
              <a:rPr lang="en-US" dirty="0"/>
              <a:t>2/18/2026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449C95DE-FD64-4606-AE61-EC1136867CC6}" type="datetimeFigureOut">
              <a:rPr lang="en-US" dirty="0"/>
              <a:t>2/18/2026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cs-CZ"/>
              <a:t>Kliknutím lze upravit styl.</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680322" y="3030008"/>
            <a:ext cx="4698355" cy="2906179"/>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5594123" y="3030008"/>
            <a:ext cx="4700059" cy="2906179"/>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5DEB0BBD-30FE-4CF1-900A-0C45149F8AF8}" type="datetimeFigureOut">
              <a:rPr lang="en-US" dirty="0"/>
              <a:t>2/18/2026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B91A5F7F-3E81-4C65-A4D1-CB62D5B9DB91}" type="datetimeFigureOut">
              <a:rPr lang="en-US" dirty="0"/>
              <a:t>2/18/2026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77ECC86-1672-4627-AEFE-EC5485C73905}" type="datetimeFigureOut">
              <a:rPr lang="en-US" dirty="0"/>
              <a:t>2/18/2026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cs-CZ"/>
              <a:t>Kliknutím lze upravit styl.</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3CDCB01F-D966-4C62-B900-0BE008A90C98}" type="datetimeFigureOut">
              <a:rPr lang="en-US" dirty="0"/>
              <a:t>2/18/2026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cs-CZ"/>
              <a:t>Kliknutím lze upravit styl.</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5E73A0EA-7DC7-4964-BB97-B173EF3B859A}" type="datetimeFigureOut">
              <a:rPr lang="en-US" dirty="0"/>
              <a:t>2/18/2026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0EF52CC-F3D9-41D4-BCE4-C208E61A3F31}" type="datetimeFigureOut">
              <a:rPr lang="en-US" dirty="0"/>
              <a:t>2/18/2026</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hyperlink" Target="https://advokatnidenik.cz/archiv-ba/#1677142441348-4be91a81-3af9" TargetMode="Externa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hyperlink" Target="https://advokatnidenik.cz/archiv-ba/#1677142441348-4be91a81-3af9" TargetMode="Externa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81EF96-BDB3-BD0A-8804-8354FD9A45E7}"/>
              </a:ext>
            </a:extLst>
          </p:cNvPr>
          <p:cNvSpPr>
            <a:spLocks noGrp="1"/>
          </p:cNvSpPr>
          <p:nvPr>
            <p:ph type="ctrTitle"/>
          </p:nvPr>
        </p:nvSpPr>
        <p:spPr/>
        <p:txBody>
          <a:bodyPr/>
          <a:lstStyle/>
          <a:p>
            <a:r>
              <a:rPr lang="cs-CZ" dirty="0"/>
              <a:t>Etika a slovní projevy advokáta</a:t>
            </a:r>
          </a:p>
        </p:txBody>
      </p:sp>
      <p:sp>
        <p:nvSpPr>
          <p:cNvPr id="3" name="Podnadpis 2">
            <a:extLst>
              <a:ext uri="{FF2B5EF4-FFF2-40B4-BE49-F238E27FC236}">
                <a16:creationId xmlns:a16="http://schemas.microsoft.com/office/drawing/2014/main" id="{8420FC60-1AF3-E56B-778C-C6F872804E95}"/>
              </a:ext>
            </a:extLst>
          </p:cNvPr>
          <p:cNvSpPr>
            <a:spLocks noGrp="1"/>
          </p:cNvSpPr>
          <p:nvPr>
            <p:ph type="subTitle" idx="1"/>
          </p:nvPr>
        </p:nvSpPr>
        <p:spPr/>
        <p:txBody>
          <a:bodyPr/>
          <a:lstStyle/>
          <a:p>
            <a:r>
              <a:rPr lang="cs-CZ" dirty="0"/>
              <a:t>Česká advokátní komora, 18.2.2026</a:t>
            </a:r>
          </a:p>
          <a:p>
            <a:r>
              <a:rPr lang="cs-CZ" dirty="0"/>
              <a:t>JUDr. Klára Kořínková, Ph.D., LL.M.</a:t>
            </a:r>
          </a:p>
        </p:txBody>
      </p:sp>
      <p:pic>
        <p:nvPicPr>
          <p:cNvPr id="9" name="Obrázek 8" descr="Obsah obrázku text&#10;&#10;Popis byl vytvořen automaticky">
            <a:extLst>
              <a:ext uri="{FF2B5EF4-FFF2-40B4-BE49-F238E27FC236}">
                <a16:creationId xmlns:a16="http://schemas.microsoft.com/office/drawing/2014/main" id="{CC381590-7143-2B32-816B-AAC089030478}"/>
              </a:ext>
            </a:extLst>
          </p:cNvPr>
          <p:cNvPicPr>
            <a:picLocks noChangeAspect="1"/>
          </p:cNvPicPr>
          <p:nvPr/>
        </p:nvPicPr>
        <p:blipFill>
          <a:blip r:embed="rId2"/>
          <a:stretch>
            <a:fillRect/>
          </a:stretch>
        </p:blipFill>
        <p:spPr>
          <a:xfrm>
            <a:off x="616917" y="555001"/>
            <a:ext cx="3368405" cy="791273"/>
          </a:xfrm>
          <a:prstGeom prst="rect">
            <a:avLst/>
          </a:prstGeom>
        </p:spPr>
      </p:pic>
    </p:spTree>
    <p:extLst>
      <p:ext uri="{BB962C8B-B14F-4D97-AF65-F5344CB8AC3E}">
        <p14:creationId xmlns:p14="http://schemas.microsoft.com/office/powerpoint/2010/main" val="37849197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1F7A00-68D6-0141-D6AC-ED085156742F}"/>
              </a:ext>
            </a:extLst>
          </p:cNvPr>
          <p:cNvSpPr>
            <a:spLocks noGrp="1"/>
          </p:cNvSpPr>
          <p:nvPr>
            <p:ph type="title"/>
          </p:nvPr>
        </p:nvSpPr>
        <p:spPr/>
        <p:txBody>
          <a:bodyPr/>
          <a:lstStyle/>
          <a:p>
            <a:r>
              <a:rPr lang="cs-CZ" dirty="0"/>
              <a:t>§ 20</a:t>
            </a:r>
          </a:p>
        </p:txBody>
      </p:sp>
      <p:sp>
        <p:nvSpPr>
          <p:cNvPr id="3" name="Zástupný obsah 2">
            <a:extLst>
              <a:ext uri="{FF2B5EF4-FFF2-40B4-BE49-F238E27FC236}">
                <a16:creationId xmlns:a16="http://schemas.microsoft.com/office/drawing/2014/main" id="{03E2EE56-AEEC-911E-5628-C6DC3DD519C2}"/>
              </a:ext>
            </a:extLst>
          </p:cNvPr>
          <p:cNvSpPr>
            <a:spLocks noGrp="1"/>
          </p:cNvSpPr>
          <p:nvPr>
            <p:ph idx="1"/>
          </p:nvPr>
        </p:nvSpPr>
        <p:spPr>
          <a:xfrm>
            <a:off x="385895" y="2080470"/>
            <a:ext cx="9908288" cy="4613945"/>
          </a:xfrm>
        </p:spPr>
        <p:txBody>
          <a:bodyPr>
            <a:normAutofit fontScale="70000" lnSpcReduction="20000"/>
          </a:bodyPr>
          <a:lstStyle/>
          <a:p>
            <a:pPr marL="0" indent="0" algn="just">
              <a:buNone/>
            </a:pPr>
            <a:r>
              <a:rPr lang="cs-CZ" dirty="0"/>
              <a:t>1) Advokát je povinen smlouvu o poskytování právních služeb vypovědět, popřípadě požádat o zrušení ustanovení nebo požádat Komoru o určení jiného advokáta, zjistí-li dodatečně skutečnosti uvedené v § 19.</a:t>
            </a:r>
          </a:p>
          <a:p>
            <a:pPr marL="0" indent="0" algn="just">
              <a:buNone/>
            </a:pPr>
            <a:r>
              <a:rPr lang="cs-CZ" dirty="0"/>
              <a:t>2) Advokát je oprávněn smlouvu o poskytování právních služeb vypovědět, popřípadě požádat o zrušení ustanovení nebo požádat Komoru o určení jiného advokáta, dojde-li k narušení nezbytné důvěry mezi ním a klientem nebo neposkytuje-li klient potřebnou součinnost. Advokát je oprávněn takto postupovat také tehdy, pokud klient přes poučení advokátem o tom, že jeho pokyny jsou v rozporu s právním nebo stavovským předpisem, trvá na tom, aby advokát přesto postupoval podle těchto pokynů.</a:t>
            </a:r>
          </a:p>
          <a:p>
            <a:pPr marL="0" indent="0" algn="just">
              <a:buNone/>
            </a:pPr>
            <a:r>
              <a:rPr lang="cs-CZ" dirty="0"/>
              <a:t>3) Advokát je oprávněn smlouvu o poskytování právních služeb vypovědět, nesložil-li klient přiměřenou zálohu na odměnu za poskytnutí právních služeb, ačkoliv byl o to advokátem požádán.</a:t>
            </a:r>
          </a:p>
          <a:p>
            <a:pPr marL="0" indent="0" algn="just">
              <a:buNone/>
            </a:pPr>
            <a:r>
              <a:rPr lang="cs-CZ" dirty="0"/>
              <a:t>4) Klient je oprávněn smlouvu o poskytování právních služeb vypovědět kdykoliv, a to i bez udání důvodu.</a:t>
            </a:r>
          </a:p>
          <a:p>
            <a:pPr marL="0" indent="0" algn="just">
              <a:buNone/>
            </a:pPr>
            <a:r>
              <a:rPr lang="cs-CZ" dirty="0"/>
              <a:t>5) Výpovědní dobu je možné sjednat pouze pro případ výpovědi smlouvy o poskytování právních služeb ze strany advokáta podle odstavce 2 věty první nebo ze strany klienta; výpovědní doba však nesmí být delší než tři měsíce.</a:t>
            </a:r>
          </a:p>
          <a:p>
            <a:pPr marL="0" indent="0" algn="just">
              <a:buNone/>
            </a:pPr>
            <a:r>
              <a:rPr lang="cs-CZ" dirty="0"/>
              <a:t>6) Nedohodne-li se advokát s klientem jinak nebo neučiní-li klient jiné opatření, je advokát povinen po dobu 15 dnů ode dne, kdy smlouva o poskytování právních služeb na základě výpovědi podle odstavců 1 až 5 nebo z jiného důvodu zanikla, činit veškeré neodkladné úkony tak, aby klient neutrpěl na svých právech nebo oprávněných zájmech újmu. To neplatí, pokud klient advokátovi sdělí, že na splnění této povinnosti netrvá.</a:t>
            </a:r>
          </a:p>
        </p:txBody>
      </p:sp>
    </p:spTree>
    <p:extLst>
      <p:ext uri="{BB962C8B-B14F-4D97-AF65-F5344CB8AC3E}">
        <p14:creationId xmlns:p14="http://schemas.microsoft.com/office/powerpoint/2010/main" val="2060112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C1C061-3A4E-E658-C175-6C05BA35907B}"/>
              </a:ext>
            </a:extLst>
          </p:cNvPr>
          <p:cNvSpPr>
            <a:spLocks noGrp="1"/>
          </p:cNvSpPr>
          <p:nvPr>
            <p:ph type="title"/>
          </p:nvPr>
        </p:nvSpPr>
        <p:spPr/>
        <p:txBody>
          <a:bodyPr/>
          <a:lstStyle/>
          <a:p>
            <a:r>
              <a:rPr lang="cs-CZ" dirty="0"/>
              <a:t>§ 21</a:t>
            </a:r>
          </a:p>
        </p:txBody>
      </p:sp>
      <p:sp>
        <p:nvSpPr>
          <p:cNvPr id="3" name="Zástupný obsah 2">
            <a:extLst>
              <a:ext uri="{FF2B5EF4-FFF2-40B4-BE49-F238E27FC236}">
                <a16:creationId xmlns:a16="http://schemas.microsoft.com/office/drawing/2014/main" id="{3442240E-FEDE-E244-0081-6B7BE62F416F}"/>
              </a:ext>
            </a:extLst>
          </p:cNvPr>
          <p:cNvSpPr>
            <a:spLocks noGrp="1"/>
          </p:cNvSpPr>
          <p:nvPr>
            <p:ph idx="1"/>
          </p:nvPr>
        </p:nvSpPr>
        <p:spPr>
          <a:xfrm>
            <a:off x="680321" y="2130804"/>
            <a:ext cx="9613861" cy="4605556"/>
          </a:xfrm>
        </p:spPr>
        <p:txBody>
          <a:bodyPr>
            <a:normAutofit fontScale="70000" lnSpcReduction="20000"/>
          </a:bodyPr>
          <a:lstStyle/>
          <a:p>
            <a:pPr marL="0" indent="0" algn="just">
              <a:buNone/>
            </a:pPr>
            <a:r>
              <a:rPr lang="cs-CZ" dirty="0"/>
              <a:t>1) Advokát je povinen zachovávat mlčenlivost o všech skutečnostech, o nichž se dozvěděl v souvislosti s poskytováním právních služeb.</a:t>
            </a:r>
          </a:p>
          <a:p>
            <a:pPr marL="0" indent="0" algn="just">
              <a:buNone/>
            </a:pPr>
            <a:r>
              <a:rPr lang="cs-CZ" dirty="0"/>
              <a:t>2) Povinnosti mlčenlivosti může advokáta zprostit pouze klient a po jeho smrti či zániku právní nástupce klienta; má-li klient více právních nástupců, ke zproštění advokáta povinnosti mlčenlivosti je potřebný souhlasný projev všech právních nástupců klienta. Zbavení povinnosti mlčenlivosti advokáta klientem nebo jeho právním nástupcem anebo jeho právními nástupci musí být provedeno písemnou formou a musí být adresováno advokátovi; v řízení před soudem tak lze učinit i ústně do protokolu. I poté je však advokát povinen zachovávat mlčenlivost, je-li z okolností případu zřejmé, že ho klient nebo jeho právní nástupce této povinnosti zprostil pod nátlakem nebo v tísni.</a:t>
            </a:r>
          </a:p>
          <a:p>
            <a:pPr marL="0" indent="0" algn="just">
              <a:buNone/>
            </a:pPr>
            <a:r>
              <a:rPr lang="cs-CZ" dirty="0"/>
              <a:t>3) Advokát nemá povinnost mlčenlivosti ve vztahu k osobě, kterou pověřuje provedením jednotlivých úkonů právních služeb, pokud je tato osoba povinna sama tuto povinnost zachovávat.</a:t>
            </a:r>
          </a:p>
          <a:p>
            <a:pPr marL="0" indent="0" algn="just">
              <a:buNone/>
            </a:pPr>
            <a:r>
              <a:rPr lang="cs-CZ" dirty="0"/>
              <a:t>4) Povinností mlčenlivosti není advokát vázán v rozsahu nezbytném pro řízení před soudem nebo jiným orgánem, je-li předmětem řízení spor mezi ním a klientem nebo jeho právním nástupcem; povinností mlčenlivosti není advokát vázán též v řízení podle § 55, v řízení o žalobě proti rozhodnutí Komory anebo v řízení o kasační stížnosti proti rozhodnutí soudu o této žalobě podle zvláštního právního předpisu8a), jakož i v řízení ve věcech uvedených v § 55b, a to v rozsahu nezbytném pro ochranu jeho práv nebo právem chráněných zájmů jako advokáta.</a:t>
            </a:r>
          </a:p>
          <a:p>
            <a:pPr marL="0" indent="0" algn="just">
              <a:buNone/>
            </a:pPr>
            <a:r>
              <a:rPr lang="cs-CZ" dirty="0"/>
              <a:t>5) Povinností mlčenlivosti advokáta nejsou dotčeny jeho povinnosti jako daňového subjektu stanovené zvláštními předpisy o správě daní a poplatků;9) i v tomto případě je však advokát povinen zachovávat mlčenlivost o povaze věci, ve které právní služby poskytl nebo poskytuje.</a:t>
            </a:r>
          </a:p>
        </p:txBody>
      </p:sp>
    </p:spTree>
    <p:extLst>
      <p:ext uri="{BB962C8B-B14F-4D97-AF65-F5344CB8AC3E}">
        <p14:creationId xmlns:p14="http://schemas.microsoft.com/office/powerpoint/2010/main" val="4025252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74F4B3-AB7C-ADEF-173D-4381BDCD2D50}"/>
              </a:ext>
            </a:extLst>
          </p:cNvPr>
          <p:cNvSpPr>
            <a:spLocks noGrp="1"/>
          </p:cNvSpPr>
          <p:nvPr>
            <p:ph type="title"/>
          </p:nvPr>
        </p:nvSpPr>
        <p:spPr/>
        <p:txBody>
          <a:bodyPr/>
          <a:lstStyle/>
          <a:p>
            <a:r>
              <a:rPr lang="cs-CZ" dirty="0"/>
              <a:t>§ 21</a:t>
            </a:r>
          </a:p>
        </p:txBody>
      </p:sp>
      <p:sp>
        <p:nvSpPr>
          <p:cNvPr id="3" name="Zástupný obsah 2">
            <a:extLst>
              <a:ext uri="{FF2B5EF4-FFF2-40B4-BE49-F238E27FC236}">
                <a16:creationId xmlns:a16="http://schemas.microsoft.com/office/drawing/2014/main" id="{15181D6B-D369-AD8B-DE41-09E4DE8FE8AD}"/>
              </a:ext>
            </a:extLst>
          </p:cNvPr>
          <p:cNvSpPr>
            <a:spLocks noGrp="1"/>
          </p:cNvSpPr>
          <p:nvPr>
            <p:ph idx="1"/>
          </p:nvPr>
        </p:nvSpPr>
        <p:spPr>
          <a:xfrm>
            <a:off x="680321" y="2336872"/>
            <a:ext cx="9613861" cy="4521127"/>
          </a:xfrm>
        </p:spPr>
        <p:txBody>
          <a:bodyPr>
            <a:normAutofit fontScale="62500" lnSpcReduction="20000"/>
          </a:bodyPr>
          <a:lstStyle/>
          <a:p>
            <a:pPr marL="0" indent="0" algn="just">
              <a:buNone/>
            </a:pPr>
            <a:r>
              <a:rPr lang="cs-CZ" dirty="0"/>
              <a:t>6) Povinnosti mlčenlivosti se advokát nemůže dovolávat v kárném řízení, jakož i vůči advokátovi, který byl pověřen předsedou kontrolní rady provedením přípravných úkonů k prověření, zda došlo ke kárnému provinění (§ 33 odst. 3). Povinnosti mlčenlivosti se advokát nemůže dovolávat při plnění povinností podle zákona o některých opatřeních proti legalizaci výnosů z trestné činnosti a financování terorismu, jakož i vůči zástupci Komory při provádění úkonů podle odstavce 10. Povinnosti mlčenlivosti se advokát nemůže dovolávat při poskytnutí informací správci daně při plnění povinností stanovených daňovým řádem advokátovi jako povinné osobě podle zákona o některých opatřeních proti legalizaci výnosů z trestné činnosti a financování terorismu.</a:t>
            </a:r>
          </a:p>
          <a:p>
            <a:pPr marL="0" indent="0" algn="just">
              <a:buNone/>
            </a:pPr>
            <a:r>
              <a:rPr lang="cs-CZ" dirty="0"/>
              <a:t>7) Povinností mlčenlivosti není dotčena zákonem uložená povinnost překazit spáchání trestného činu.10)</a:t>
            </a:r>
          </a:p>
          <a:p>
            <a:pPr marL="0" indent="0" algn="just">
              <a:buNone/>
            </a:pPr>
            <a:r>
              <a:rPr lang="cs-CZ" dirty="0"/>
              <a:t>8) Povinnost mlčenlivosti trvá i po vyškrtnutí ze seznamu advokátů.</a:t>
            </a:r>
          </a:p>
          <a:p>
            <a:pPr marL="0" indent="0" algn="just">
              <a:buNone/>
            </a:pPr>
            <a:r>
              <a:rPr lang="cs-CZ" dirty="0"/>
              <a:t>9) Povinnost mlčenlivosti v rozsahu stanoveném v odstavcích 1 až 8 se vztahuje obdobně i na</a:t>
            </a:r>
          </a:p>
          <a:p>
            <a:pPr marL="0" indent="0" algn="just">
              <a:buNone/>
            </a:pPr>
            <a:r>
              <a:rPr lang="cs-CZ" dirty="0"/>
              <a:t>	a) zaměstnance advokáta nebo společnosti anebo zahraniční společnosti, jakož i na jiné osoby, 	které se s advokátem nebo ve společnosti anebo v zahraniční společnosti podílejí na poskytování 	právních služeb,</a:t>
            </a:r>
          </a:p>
          <a:p>
            <a:pPr marL="0" indent="0" algn="just">
              <a:buNone/>
            </a:pPr>
            <a:r>
              <a:rPr lang="cs-CZ" dirty="0"/>
              <a:t>	b) členy orgánů Komory a její zaměstnance, jakož i na všechny osoby, které se účastní správního 	řízení podle § 55 nebo kárného řízení, včetně advokátů pověřených předsedou kontrolní rady 	provedením přípravných úkonů k prověření, zda došlo ke kárnému provinění (§ 33 odst. 3).</a:t>
            </a:r>
          </a:p>
          <a:p>
            <a:pPr marL="0" indent="0" algn="just">
              <a:buNone/>
            </a:pPr>
            <a:r>
              <a:rPr lang="cs-CZ" dirty="0"/>
              <a:t>10) Členové orgánů Komory, její zaměstnanci a advokáti pověření předsedou kontrolní rady provedením přípravných úkonů k prověření, zda došlo ke kárnému provinění, nejsou vázáni povinností mlčenlivosti podle odstavce 9 v rozsahu nezbytném pro řízení před soudem ve věcech uvedených v odstavci 4 části věty za středníkem. Členové orgánů Komory a její zaměstnanci nejsou dále vázáni povinností mlčenlivosti v rozsahu nezbytném ke splnění informační povinnosti podle § 10 odst. 2 až 4, § 35d a § 35r odst. 1, 2 a 4.</a:t>
            </a:r>
          </a:p>
        </p:txBody>
      </p:sp>
    </p:spTree>
    <p:extLst>
      <p:ext uri="{BB962C8B-B14F-4D97-AF65-F5344CB8AC3E}">
        <p14:creationId xmlns:p14="http://schemas.microsoft.com/office/powerpoint/2010/main" val="3676635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C801A2-70E0-DE7A-F389-3DBB36933BAB}"/>
              </a:ext>
            </a:extLst>
          </p:cNvPr>
          <p:cNvSpPr>
            <a:spLocks noGrp="1"/>
          </p:cNvSpPr>
          <p:nvPr>
            <p:ph type="title"/>
          </p:nvPr>
        </p:nvSpPr>
        <p:spPr/>
        <p:txBody>
          <a:bodyPr/>
          <a:lstStyle/>
          <a:p>
            <a:r>
              <a:rPr lang="cs-CZ" dirty="0"/>
              <a:t>§ 22</a:t>
            </a:r>
          </a:p>
        </p:txBody>
      </p:sp>
      <p:sp>
        <p:nvSpPr>
          <p:cNvPr id="3" name="Zástupný obsah 2">
            <a:extLst>
              <a:ext uri="{FF2B5EF4-FFF2-40B4-BE49-F238E27FC236}">
                <a16:creationId xmlns:a16="http://schemas.microsoft.com/office/drawing/2014/main" id="{472DB225-2F81-13A1-B367-085FE40FE8E2}"/>
              </a:ext>
            </a:extLst>
          </p:cNvPr>
          <p:cNvSpPr>
            <a:spLocks noGrp="1"/>
          </p:cNvSpPr>
          <p:nvPr>
            <p:ph idx="1"/>
          </p:nvPr>
        </p:nvSpPr>
        <p:spPr/>
        <p:txBody>
          <a:bodyPr/>
          <a:lstStyle/>
          <a:p>
            <a:pPr marL="0" indent="0" algn="just">
              <a:buNone/>
            </a:pPr>
            <a:r>
              <a:rPr lang="cs-CZ" dirty="0"/>
              <a:t>1) Advokacie se vykonává zpravidla za odměnu; od klienta lze žádat přiměřenou zálohu.</a:t>
            </a:r>
          </a:p>
          <a:p>
            <a:pPr marL="0" indent="0" algn="just">
              <a:buNone/>
            </a:pPr>
            <a:r>
              <a:rPr lang="cs-CZ" dirty="0"/>
              <a:t>2) Zaměstnaný advokát vykonává advokacii za mzdu stanovenou podle zvláštních právních předpisů, kterou mu poskytuje jeho zaměstnavatel.</a:t>
            </a:r>
          </a:p>
          <a:p>
            <a:pPr marL="0" indent="0" algn="just">
              <a:buNone/>
            </a:pPr>
            <a:r>
              <a:rPr lang="cs-CZ" dirty="0"/>
              <a:t>3) Způsob určení odměny a náhrad advokáta, který vykonává advokacii samostatně nebo společně s jinými advokáty (§ 11 odst. 1), případně i jejich výši, stanoví Ministerstvo spravedlnosti po předchozím vyjádření Komory vyhláškou – </a:t>
            </a:r>
            <a:r>
              <a:rPr lang="cs-CZ" dirty="0" err="1"/>
              <a:t>vyhl</a:t>
            </a:r>
            <a:r>
              <a:rPr lang="cs-CZ" dirty="0"/>
              <a:t> č. 177/1996 Sb.</a:t>
            </a:r>
          </a:p>
        </p:txBody>
      </p:sp>
    </p:spTree>
    <p:extLst>
      <p:ext uri="{BB962C8B-B14F-4D97-AF65-F5344CB8AC3E}">
        <p14:creationId xmlns:p14="http://schemas.microsoft.com/office/powerpoint/2010/main" val="11381790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ACBD9C2-D746-D8BA-E9AA-F391AC55819B}"/>
              </a:ext>
            </a:extLst>
          </p:cNvPr>
          <p:cNvSpPr>
            <a:spLocks noGrp="1"/>
          </p:cNvSpPr>
          <p:nvPr>
            <p:ph type="title"/>
          </p:nvPr>
        </p:nvSpPr>
        <p:spPr/>
        <p:txBody>
          <a:bodyPr/>
          <a:lstStyle/>
          <a:p>
            <a:r>
              <a:rPr lang="cs-CZ" dirty="0"/>
              <a:t>§ 23</a:t>
            </a:r>
          </a:p>
        </p:txBody>
      </p:sp>
      <p:sp>
        <p:nvSpPr>
          <p:cNvPr id="3" name="Zástupný obsah 2">
            <a:extLst>
              <a:ext uri="{FF2B5EF4-FFF2-40B4-BE49-F238E27FC236}">
                <a16:creationId xmlns:a16="http://schemas.microsoft.com/office/drawing/2014/main" id="{E4F4C746-DEF0-9B00-3848-483BAF08A037}"/>
              </a:ext>
            </a:extLst>
          </p:cNvPr>
          <p:cNvSpPr>
            <a:spLocks noGrp="1"/>
          </p:cNvSpPr>
          <p:nvPr>
            <p:ph idx="1"/>
          </p:nvPr>
        </p:nvSpPr>
        <p:spPr>
          <a:xfrm>
            <a:off x="680321" y="2336872"/>
            <a:ext cx="9613861" cy="4399487"/>
          </a:xfrm>
        </p:spPr>
        <p:txBody>
          <a:bodyPr>
            <a:normAutofit fontScale="85000" lnSpcReduction="20000"/>
          </a:bodyPr>
          <a:lstStyle/>
          <a:p>
            <a:pPr marL="0" indent="0" algn="just">
              <a:buNone/>
            </a:pPr>
            <a:r>
              <a:rPr lang="cs-CZ" dirty="0"/>
              <a:t>1) Byl-li advokát ustanoven, hradí jeho odměnu stát.</a:t>
            </a:r>
          </a:p>
          <a:p>
            <a:pPr marL="0" indent="0" algn="just">
              <a:buNone/>
            </a:pPr>
            <a:r>
              <a:rPr lang="cs-CZ" dirty="0"/>
              <a:t>2) Byl-li advokát určen Komorou podle § 18a nebo 18b, hradí jeho odměnu stát. Náhrada za promeškaný čas a náhrada cestovních výdajů náleží advokátovi pouze v odůvodněných případech.</a:t>
            </a:r>
          </a:p>
          <a:p>
            <a:pPr marL="0" indent="0" algn="just">
              <a:buNone/>
            </a:pPr>
            <a:r>
              <a:rPr lang="cs-CZ" dirty="0"/>
              <a:t>3) Byl-li advokát určen podle § 18c k poskytnutí právní služby spočívající v zastoupení v řízení před orgány veřejné správy a v řízení před Ústavním soudem, hradí jeho odměnu stát podle právního předpisu upravujícího mimosmluvní odměnu, není-li stanoveno jinak. V ostatních věcech má advokát určený podle § 18c pouze nárok na poskytnutí náhrady podle stavovského předpisu. Ustanovení § 22 odst. 1 části věty za středníkem se nepoužije.</a:t>
            </a:r>
          </a:p>
          <a:p>
            <a:pPr marL="0" indent="0" algn="just">
              <a:buNone/>
            </a:pPr>
            <a:r>
              <a:rPr lang="cs-CZ" dirty="0"/>
              <a:t>4) Hradí-li odměnu advokáta stát podle odstavce 2 nebo 3, je advokát povinen odměnu vyúčtovat a vyúčtování spolu s žádostí o úhradu Komoře zaslat ve lhůtě jednoho měsíce od poskytnutí právní porady podle § 18a nebo od ukončení poskytování právních služeb podle § 18c. Komora provede ve lhůtě </a:t>
            </a:r>
            <a:r>
              <a:rPr lang="cs-CZ" dirty="0" err="1"/>
              <a:t>jednohoměsíce</a:t>
            </a:r>
            <a:r>
              <a:rPr lang="cs-CZ" dirty="0"/>
              <a:t> kontrolu úplnosti a bezvadnosti zaslaného vyúčtování a v případě zjištěných nesprávností vrátí vyúčtování advokátovi k opravě. Žádost o úhradu předkládá Komora Ministerstvu spravedlnosti k proplacení.</a:t>
            </a:r>
          </a:p>
        </p:txBody>
      </p:sp>
    </p:spTree>
    <p:extLst>
      <p:ext uri="{BB962C8B-B14F-4D97-AF65-F5344CB8AC3E}">
        <p14:creationId xmlns:p14="http://schemas.microsoft.com/office/powerpoint/2010/main" val="3626829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A7528C8-A9FD-014C-AD04-17B2D2C46D34}"/>
              </a:ext>
            </a:extLst>
          </p:cNvPr>
          <p:cNvSpPr>
            <a:spLocks noGrp="1"/>
          </p:cNvSpPr>
          <p:nvPr>
            <p:ph type="title"/>
          </p:nvPr>
        </p:nvSpPr>
        <p:spPr/>
        <p:txBody>
          <a:bodyPr/>
          <a:lstStyle/>
          <a:p>
            <a:r>
              <a:rPr lang="cs-CZ" dirty="0"/>
              <a:t>§ 23a</a:t>
            </a:r>
          </a:p>
        </p:txBody>
      </p:sp>
      <p:sp>
        <p:nvSpPr>
          <p:cNvPr id="3" name="Zástupný obsah 2">
            <a:extLst>
              <a:ext uri="{FF2B5EF4-FFF2-40B4-BE49-F238E27FC236}">
                <a16:creationId xmlns:a16="http://schemas.microsoft.com/office/drawing/2014/main" id="{0CD579BA-A9D3-0FEB-02B5-4676805B892C}"/>
              </a:ext>
            </a:extLst>
          </p:cNvPr>
          <p:cNvSpPr>
            <a:spLocks noGrp="1"/>
          </p:cNvSpPr>
          <p:nvPr>
            <p:ph idx="1"/>
          </p:nvPr>
        </p:nvSpPr>
        <p:spPr/>
        <p:txBody>
          <a:bodyPr/>
          <a:lstStyle/>
          <a:p>
            <a:pPr marL="0" indent="0" algn="just">
              <a:buNone/>
            </a:pPr>
            <a:r>
              <a:rPr lang="cs-CZ" dirty="0"/>
              <a:t>Je-li advokát, společnost nebo zahraniční společnost plátcem daně z přidané hodnoty, náleží advokátovi, společnosti nebo zahraniční společnosti k odměně a k náhradám podle § 22 nebo 23 rovněž částka odpovídající této dani, kterou jsou povinni advokát nebo společnost z odměny a z náhrad odvést.</a:t>
            </a:r>
          </a:p>
        </p:txBody>
      </p:sp>
    </p:spTree>
    <p:extLst>
      <p:ext uri="{BB962C8B-B14F-4D97-AF65-F5344CB8AC3E}">
        <p14:creationId xmlns:p14="http://schemas.microsoft.com/office/powerpoint/2010/main" val="21367217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615EA85-1E34-1469-F6AB-279A3B20AFFD}"/>
              </a:ext>
            </a:extLst>
          </p:cNvPr>
          <p:cNvSpPr>
            <a:spLocks noGrp="1"/>
          </p:cNvSpPr>
          <p:nvPr>
            <p:ph type="title"/>
          </p:nvPr>
        </p:nvSpPr>
        <p:spPr/>
        <p:txBody>
          <a:bodyPr/>
          <a:lstStyle/>
          <a:p>
            <a:r>
              <a:rPr lang="cs-CZ" dirty="0"/>
              <a:t>§ 24</a:t>
            </a:r>
          </a:p>
        </p:txBody>
      </p:sp>
      <p:sp>
        <p:nvSpPr>
          <p:cNvPr id="3" name="Zástupný obsah 2">
            <a:extLst>
              <a:ext uri="{FF2B5EF4-FFF2-40B4-BE49-F238E27FC236}">
                <a16:creationId xmlns:a16="http://schemas.microsoft.com/office/drawing/2014/main" id="{CFA601B1-6F84-3322-D690-C87A4EAB4BE1}"/>
              </a:ext>
            </a:extLst>
          </p:cNvPr>
          <p:cNvSpPr>
            <a:spLocks noGrp="1"/>
          </p:cNvSpPr>
          <p:nvPr>
            <p:ph idx="1"/>
          </p:nvPr>
        </p:nvSpPr>
        <p:spPr>
          <a:xfrm>
            <a:off x="680321" y="2336872"/>
            <a:ext cx="9613861" cy="4399487"/>
          </a:xfrm>
        </p:spPr>
        <p:txBody>
          <a:bodyPr>
            <a:normAutofit fontScale="92500" lnSpcReduction="20000"/>
          </a:bodyPr>
          <a:lstStyle/>
          <a:p>
            <a:pPr marL="0" indent="0" algn="just">
              <a:buNone/>
            </a:pPr>
            <a:r>
              <a:rPr lang="cs-CZ" dirty="0"/>
              <a:t>1) Advokát odpovídá klientovi za újmu, kterou mu způsobil v souvislosti s výkonem advokacie. Advokát odpovídá za újmu způsobenou klientovi i tehdy, byla-li újma způsobena v souvislosti s výkonem advokacie jeho zástupcem nebo jiným jeho zaměstnancem než zaměstnaným advokátem; odpovědnost těchto osob za újmu způsobenou zaměstnavateli podle zvláštních právních předpisů tím není dotčena.</a:t>
            </a:r>
          </a:p>
          <a:p>
            <a:pPr marL="0" indent="0" algn="just">
              <a:buNone/>
            </a:pPr>
            <a:r>
              <a:rPr lang="cs-CZ" dirty="0"/>
              <a:t>2) Vykonává-li advokát advokacii ve společnosti nebo v zahraniční společnosti, odpovídá klientovi za újmu podle odstavce 1 tato společnost nebo zahraniční společnost.</a:t>
            </a:r>
          </a:p>
          <a:p>
            <a:pPr marL="0" indent="0" algn="just">
              <a:buNone/>
            </a:pPr>
            <a:r>
              <a:rPr lang="cs-CZ" dirty="0"/>
              <a:t>3) Za újmu způsobenou v souvislosti s výkonem advokacie zaměstnaným advokátem odpovídá klientovi zaměstnavatel advokáta, a to i v případě uvedeném v § 15b.</a:t>
            </a:r>
          </a:p>
          <a:p>
            <a:pPr marL="0" indent="0" algn="just">
              <a:buNone/>
            </a:pPr>
            <a:r>
              <a:rPr lang="cs-CZ" dirty="0"/>
              <a:t>4) Advokát nebo společnost se odpovědnosti podle odstavců 1 až 3 zprostí, prokáží-li, že újmě nemohlo být zabráněno ani při vynaložení veškerého úsilí, které lze na nich požadovat.</a:t>
            </a:r>
          </a:p>
        </p:txBody>
      </p:sp>
    </p:spTree>
    <p:extLst>
      <p:ext uri="{BB962C8B-B14F-4D97-AF65-F5344CB8AC3E}">
        <p14:creationId xmlns:p14="http://schemas.microsoft.com/office/powerpoint/2010/main" val="21827425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310A721-A3E9-90F8-9EDA-D0170F5899B2}"/>
              </a:ext>
            </a:extLst>
          </p:cNvPr>
          <p:cNvSpPr>
            <a:spLocks noGrp="1"/>
          </p:cNvSpPr>
          <p:nvPr>
            <p:ph type="title"/>
          </p:nvPr>
        </p:nvSpPr>
        <p:spPr/>
        <p:txBody>
          <a:bodyPr/>
          <a:lstStyle/>
          <a:p>
            <a:r>
              <a:rPr lang="cs-CZ" dirty="0"/>
              <a:t>§ 24a</a:t>
            </a:r>
          </a:p>
        </p:txBody>
      </p:sp>
      <p:sp>
        <p:nvSpPr>
          <p:cNvPr id="3" name="Zástupný obsah 2">
            <a:extLst>
              <a:ext uri="{FF2B5EF4-FFF2-40B4-BE49-F238E27FC236}">
                <a16:creationId xmlns:a16="http://schemas.microsoft.com/office/drawing/2014/main" id="{961EBDD3-3FEC-B78F-E033-FC6B27C27447}"/>
              </a:ext>
            </a:extLst>
          </p:cNvPr>
          <p:cNvSpPr>
            <a:spLocks noGrp="1"/>
          </p:cNvSpPr>
          <p:nvPr>
            <p:ph idx="1"/>
          </p:nvPr>
        </p:nvSpPr>
        <p:spPr/>
        <p:txBody>
          <a:bodyPr>
            <a:normAutofit fontScale="85000" lnSpcReduction="10000"/>
          </a:bodyPr>
          <a:lstStyle/>
          <a:p>
            <a:pPr marL="0" indent="0" algn="just">
              <a:buNone/>
            </a:pPr>
            <a:r>
              <a:rPr lang="cs-CZ" dirty="0"/>
              <a:t>1) Advokát, který vykonává advokacii samostatně nebo ve sdružení, musí být pojištěn pro případ odpovědnosti za újmu, za kterou klientovi odpovídá podle § 24 odst. 1, jakož i pro případ vzniku povinnosti k náhradě újmy, k jejímuž splnění je advokát vykonávající advokacii ve sdružení podle zvláštních právních předpisů povinen z důvodu solidární odpovědnosti. Advokát, který vykonává advokacii ve veřejné obchodní společnosti nebo jako komplementář komanditní společnosti, musí být v rámci pojištění společnosti nebo samostatně pojištěn pro případ vzniku závazku k náhradě škody, za kterou odpovídá podle § 24 odst. 2 tato společnost, a advokát je podle zvláštních právních předpisů povinen k jeho splnění z důvodu ručení jako její společník.</a:t>
            </a:r>
          </a:p>
          <a:p>
            <a:pPr marL="0" indent="0" algn="just">
              <a:buNone/>
            </a:pPr>
            <a:r>
              <a:rPr lang="cs-CZ" dirty="0"/>
              <a:t>2) Limit pojistného plnění z pojištění advokátů podle odstavce 1 musí být přiměřený možné újmě. Minimální limit pojistného plnění z pojištění advokátů podle odstavce 1 stanoví Komora stavovským předpisem – činí 7 mil. Kč.</a:t>
            </a:r>
          </a:p>
        </p:txBody>
      </p:sp>
    </p:spTree>
    <p:extLst>
      <p:ext uri="{BB962C8B-B14F-4D97-AF65-F5344CB8AC3E}">
        <p14:creationId xmlns:p14="http://schemas.microsoft.com/office/powerpoint/2010/main" val="7575469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EABF6A-417A-0871-48A7-497A291B363B}"/>
              </a:ext>
            </a:extLst>
          </p:cNvPr>
          <p:cNvSpPr>
            <a:spLocks noGrp="1"/>
          </p:cNvSpPr>
          <p:nvPr>
            <p:ph type="title"/>
          </p:nvPr>
        </p:nvSpPr>
        <p:spPr/>
        <p:txBody>
          <a:bodyPr/>
          <a:lstStyle/>
          <a:p>
            <a:r>
              <a:rPr lang="cs-CZ" dirty="0"/>
              <a:t>§ 24c</a:t>
            </a:r>
          </a:p>
        </p:txBody>
      </p:sp>
      <p:sp>
        <p:nvSpPr>
          <p:cNvPr id="3" name="Zástupný obsah 2">
            <a:extLst>
              <a:ext uri="{FF2B5EF4-FFF2-40B4-BE49-F238E27FC236}">
                <a16:creationId xmlns:a16="http://schemas.microsoft.com/office/drawing/2014/main" id="{E37491D1-1C10-9F0B-A253-B911C1D796B7}"/>
              </a:ext>
            </a:extLst>
          </p:cNvPr>
          <p:cNvSpPr>
            <a:spLocks noGrp="1"/>
          </p:cNvSpPr>
          <p:nvPr>
            <p:ph idx="1"/>
          </p:nvPr>
        </p:nvSpPr>
        <p:spPr/>
        <p:txBody>
          <a:bodyPr>
            <a:normAutofit fontScale="85000" lnSpcReduction="20000"/>
          </a:bodyPr>
          <a:lstStyle/>
          <a:p>
            <a:pPr marL="0" indent="0" algn="just">
              <a:buNone/>
            </a:pPr>
            <a:r>
              <a:rPr lang="cs-CZ" dirty="0"/>
              <a:t>1) Komora sjednává pro advokáty, vykonávající advokacii samostatně nebo jako společníci sdružení, pojištění pro případ odpovědnosti za újmu, za kterou klientovi odpovídají podle § 24 odst. 1 (dále jen „hromadné pojištění advokátů“). Pojistnou smlouvu o hromadném pojištění advokátů uveřejní Komora ve Věstníku. Advokát je povinen zaplatit Komoře pojistné z hromadného pojištění advokátů do konce kalendářního roku, který předchází kalendářnímu roku, na nějž se hromadné pojištění advokátů vztahuje.</a:t>
            </a:r>
          </a:p>
          <a:p>
            <a:pPr marL="0" indent="0" algn="just">
              <a:buNone/>
            </a:pPr>
            <a:r>
              <a:rPr lang="cs-CZ" dirty="0"/>
              <a:t>2) Pokud advokát nechce být hromadného pojištění advokátů účasten, předloží nejpozději do uplynutí lhůty podle odstavce 1 Komoře stejnopis nebo úředně ověřenou kopii pojistné smlouvy, popřípadě doklad vydaný pojišťovnou nebo jinou příslušnou osobou, dosvědčující, že je pro příslušný kalendářní rok pojištěn samostatně; minimální limit pojistného plnění z takto sjednaného pojištění však nesmí být nikdy nižší, než kolik by činil v případě hromadného pojištění advokátů, tj. 7,5 mil. Kč.</a:t>
            </a:r>
          </a:p>
        </p:txBody>
      </p:sp>
    </p:spTree>
    <p:extLst>
      <p:ext uri="{BB962C8B-B14F-4D97-AF65-F5344CB8AC3E}">
        <p14:creationId xmlns:p14="http://schemas.microsoft.com/office/powerpoint/2010/main" val="23458987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F4B37CF-8C32-D5A7-0D67-453AA88594B2}"/>
              </a:ext>
            </a:extLst>
          </p:cNvPr>
          <p:cNvSpPr>
            <a:spLocks noGrp="1"/>
          </p:cNvSpPr>
          <p:nvPr>
            <p:ph type="title"/>
          </p:nvPr>
        </p:nvSpPr>
        <p:spPr/>
        <p:txBody>
          <a:bodyPr/>
          <a:lstStyle/>
          <a:p>
            <a:r>
              <a:rPr lang="cs-CZ" dirty="0"/>
              <a:t>§ 25</a:t>
            </a:r>
          </a:p>
        </p:txBody>
      </p:sp>
      <p:sp>
        <p:nvSpPr>
          <p:cNvPr id="3" name="Zástupný obsah 2">
            <a:extLst>
              <a:ext uri="{FF2B5EF4-FFF2-40B4-BE49-F238E27FC236}">
                <a16:creationId xmlns:a16="http://schemas.microsoft.com/office/drawing/2014/main" id="{22FB160B-D33A-CC0C-8879-C8B7A40ACD36}"/>
              </a:ext>
            </a:extLst>
          </p:cNvPr>
          <p:cNvSpPr>
            <a:spLocks noGrp="1"/>
          </p:cNvSpPr>
          <p:nvPr>
            <p:ph idx="1"/>
          </p:nvPr>
        </p:nvSpPr>
        <p:spPr/>
        <p:txBody>
          <a:bodyPr/>
          <a:lstStyle/>
          <a:p>
            <a:pPr marL="0" indent="0" algn="just">
              <a:buNone/>
            </a:pPr>
            <a:r>
              <a:rPr lang="cs-CZ" dirty="0"/>
              <a:t>1) O poskytování právních služeb je advokát povinen vést přiměřenou dokumentaci.</a:t>
            </a:r>
          </a:p>
          <a:p>
            <a:pPr marL="0" indent="0" algn="just">
              <a:buNone/>
            </a:pPr>
            <a:r>
              <a:rPr lang="cs-CZ" dirty="0"/>
              <a:t>2) Ustanovením odstavce 1 nejsou dotčeny zvláštní předpisy o účetnictví.11)</a:t>
            </a:r>
          </a:p>
        </p:txBody>
      </p:sp>
    </p:spTree>
    <p:extLst>
      <p:ext uri="{BB962C8B-B14F-4D97-AF65-F5344CB8AC3E}">
        <p14:creationId xmlns:p14="http://schemas.microsoft.com/office/powerpoint/2010/main" val="3002277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81EF96-BDB3-BD0A-8804-8354FD9A45E7}"/>
              </a:ext>
            </a:extLst>
          </p:cNvPr>
          <p:cNvSpPr>
            <a:spLocks noGrp="1"/>
          </p:cNvSpPr>
          <p:nvPr>
            <p:ph type="ctrTitle"/>
          </p:nvPr>
        </p:nvSpPr>
        <p:spPr/>
        <p:txBody>
          <a:bodyPr/>
          <a:lstStyle/>
          <a:p>
            <a:r>
              <a:rPr lang="cs-CZ" dirty="0"/>
              <a:t>Zákon o advokacii</a:t>
            </a:r>
          </a:p>
        </p:txBody>
      </p:sp>
      <p:sp>
        <p:nvSpPr>
          <p:cNvPr id="4" name="Podnadpis 2">
            <a:extLst>
              <a:ext uri="{FF2B5EF4-FFF2-40B4-BE49-F238E27FC236}">
                <a16:creationId xmlns:a16="http://schemas.microsoft.com/office/drawing/2014/main" id="{49E794F9-84A7-B381-F2D6-F6D20BDF86C3}"/>
              </a:ext>
            </a:extLst>
          </p:cNvPr>
          <p:cNvSpPr>
            <a:spLocks noGrp="1"/>
          </p:cNvSpPr>
          <p:nvPr>
            <p:ph type="subTitle" idx="1"/>
          </p:nvPr>
        </p:nvSpPr>
        <p:spPr>
          <a:xfrm>
            <a:off x="680322" y="4394039"/>
            <a:ext cx="8144134" cy="1117687"/>
          </a:xfrm>
        </p:spPr>
        <p:txBody>
          <a:bodyPr/>
          <a:lstStyle/>
          <a:p>
            <a:r>
              <a:rPr lang="cs-CZ" dirty="0"/>
              <a:t>HLAVA TŘETÍ</a:t>
            </a:r>
          </a:p>
          <a:p>
            <a:r>
              <a:rPr lang="cs-CZ" dirty="0"/>
              <a:t>Práva a povinnosti advokátů</a:t>
            </a:r>
          </a:p>
        </p:txBody>
      </p:sp>
    </p:spTree>
    <p:extLst>
      <p:ext uri="{BB962C8B-B14F-4D97-AF65-F5344CB8AC3E}">
        <p14:creationId xmlns:p14="http://schemas.microsoft.com/office/powerpoint/2010/main" val="35920803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2AC2BB-B01B-3493-6B8D-E4F77F454850}"/>
              </a:ext>
            </a:extLst>
          </p:cNvPr>
          <p:cNvSpPr>
            <a:spLocks noGrp="1"/>
          </p:cNvSpPr>
          <p:nvPr>
            <p:ph type="title"/>
          </p:nvPr>
        </p:nvSpPr>
        <p:spPr/>
        <p:txBody>
          <a:bodyPr/>
          <a:lstStyle/>
          <a:p>
            <a:r>
              <a:rPr lang="cs-CZ" dirty="0"/>
              <a:t>§ 25a</a:t>
            </a:r>
          </a:p>
        </p:txBody>
      </p:sp>
      <p:sp>
        <p:nvSpPr>
          <p:cNvPr id="3" name="Zástupný obsah 2">
            <a:extLst>
              <a:ext uri="{FF2B5EF4-FFF2-40B4-BE49-F238E27FC236}">
                <a16:creationId xmlns:a16="http://schemas.microsoft.com/office/drawing/2014/main" id="{B532743F-3680-3BC4-C80C-AED8E752E67B}"/>
              </a:ext>
            </a:extLst>
          </p:cNvPr>
          <p:cNvSpPr>
            <a:spLocks noGrp="1"/>
          </p:cNvSpPr>
          <p:nvPr>
            <p:ph idx="1"/>
          </p:nvPr>
        </p:nvSpPr>
        <p:spPr>
          <a:xfrm>
            <a:off x="201337" y="2122416"/>
            <a:ext cx="10997966" cy="4613944"/>
          </a:xfrm>
        </p:spPr>
        <p:txBody>
          <a:bodyPr>
            <a:normAutofit fontScale="47500" lnSpcReduction="20000"/>
          </a:bodyPr>
          <a:lstStyle/>
          <a:p>
            <a:pPr marL="0" indent="0" algn="just">
              <a:buNone/>
            </a:pPr>
            <a:r>
              <a:rPr lang="cs-CZ" sz="2500" dirty="0"/>
              <a:t>1) Prohlášením o pravosti podpisu (dále jen "prohlášení") advokát prohlašuje, že jednající osoba dokument před ním vlastnoručně podepsala nebo elektronický podpis na dokumentu uznala za vlastní. Prohlášení se provádí na žádost jednající osoby a má stejné účinky jako úřední ověření podpisu.</a:t>
            </a:r>
          </a:p>
          <a:p>
            <a:pPr marL="0" indent="0" algn="just">
              <a:buNone/>
            </a:pPr>
            <a:r>
              <a:rPr lang="cs-CZ" sz="2500" dirty="0"/>
              <a:t>2) Prohlášení musí být vyhotoveno na listině nebo na listu pevně s ní spojeném. Jde-li o elektronický podpis, prohlášení se vyhotoví v elektronické podobě a s elektronicky podepsaným dokumentem se spojí tak, aby nedošlo k porušení integrity dokumentu, na němž je elektronický podpis jednající osoby.</a:t>
            </a:r>
          </a:p>
          <a:p>
            <a:pPr marL="0" indent="0" algn="just">
              <a:buNone/>
            </a:pPr>
            <a:r>
              <a:rPr lang="cs-CZ" sz="2500" dirty="0"/>
              <a:t>3) Prohlášení obsahuje</a:t>
            </a:r>
          </a:p>
          <a:p>
            <a:pPr marL="0" indent="0" algn="just">
              <a:buNone/>
            </a:pPr>
            <a:r>
              <a:rPr lang="cs-CZ" dirty="0"/>
              <a:t>	a) běžné číslo, pod kterým je prohlášení zapsáno v knize o prohlášeních o pravosti podpisu,</a:t>
            </a:r>
          </a:p>
          <a:p>
            <a:pPr marL="0" indent="0" algn="just">
              <a:buNone/>
            </a:pPr>
            <a:r>
              <a:rPr lang="cs-CZ" dirty="0"/>
              <a:t>	b) jméno, popřípadě jména, příjmení, datum a místo narození jednající osoby,</a:t>
            </a:r>
          </a:p>
          <a:p>
            <a:pPr marL="0" indent="0" algn="just">
              <a:buNone/>
            </a:pPr>
            <a:r>
              <a:rPr lang="cs-CZ" dirty="0"/>
              <a:t>	c) adresu místa trvalého pobytu nebo adresu místa pobytu na území České republiky anebo adresu bydliště mimo území České republiky jednající osoby, je-li 	v předloženém dokladu uvedena; pokud předložený doklad tento údaj neobsahuje, zapíše se údaj na základě ústního prohlášení jednající osoby,</a:t>
            </a:r>
          </a:p>
          <a:p>
            <a:pPr marL="0" indent="0" algn="just">
              <a:buNone/>
            </a:pPr>
            <a:r>
              <a:rPr lang="cs-CZ" dirty="0"/>
              <a:t>	d) označení dokladu, na jehož základě byly údaje podle písmen b) a c) zjištěny,</a:t>
            </a:r>
          </a:p>
          <a:p>
            <a:pPr marL="0" indent="0" algn="just">
              <a:buNone/>
            </a:pPr>
            <a:r>
              <a:rPr lang="cs-CZ" dirty="0"/>
              <a:t>	e) údaj o tom, že jednající osoba dokument před advokátem podepsala, nebo že elektronický podpis na dokumentu uznala za vlastní,</a:t>
            </a:r>
          </a:p>
          <a:p>
            <a:pPr marL="0" indent="0" algn="just">
              <a:buNone/>
            </a:pPr>
            <a:r>
              <a:rPr lang="cs-CZ" dirty="0"/>
              <a:t>	f) datum a místo, kde bylo prohlášení advokátem učiněno,</a:t>
            </a:r>
          </a:p>
          <a:p>
            <a:pPr marL="0" indent="0" algn="just">
              <a:buNone/>
            </a:pPr>
            <a:r>
              <a:rPr lang="cs-CZ" dirty="0"/>
              <a:t>	g) jméno, popřípadě jména a příjmení advokáta a jeho evidenční číslo podle zápisu v seznamu advokátů; je-li advokát zastoupen advokátním koncipientem, 	obsahuje prohlášení rovněž jméno a příjmení advokátního koncipienta a jeho evidenční číslo podle zápisu v seznamu advokátních koncipientů a jeho podpis s 	dodatkem "v zastoupení",</a:t>
            </a:r>
          </a:p>
          <a:p>
            <a:pPr marL="0" indent="0" algn="just">
              <a:buNone/>
            </a:pPr>
            <a:r>
              <a:rPr lang="cs-CZ" dirty="0"/>
              <a:t>	h) kvalifikovaný elektronický podpis advokáta a jeho kvalifikované elektronické časové razítko, jde-li o prohlášení o pravosti elektronického podpisu.</a:t>
            </a:r>
          </a:p>
          <a:p>
            <a:pPr marL="0" indent="0" algn="just">
              <a:buNone/>
            </a:pPr>
            <a:r>
              <a:rPr lang="cs-CZ" sz="2500" dirty="0"/>
              <a:t>4) Advokát je povinen vést evidenci o všech učiněných prohlášeních formou knihy o prohlášeních o pravosti podpisu, kterou Komora vydá advokátovi za úplatu poté, co advokát předloží úředně ověřený vzor svého podpisu.</a:t>
            </a:r>
          </a:p>
          <a:p>
            <a:pPr marL="0" indent="0" algn="just">
              <a:buNone/>
            </a:pPr>
            <a:r>
              <a:rPr lang="cs-CZ" sz="2500" dirty="0"/>
              <a:t>5) Advokát se může při prohlášení nechat zastoupit advokátním koncipientem, který Komoře předložil úředně ověřený vzor svého podpisu.</a:t>
            </a:r>
          </a:p>
          <a:p>
            <a:pPr marL="0" indent="0" algn="just">
              <a:buNone/>
            </a:pPr>
            <a:r>
              <a:rPr lang="cs-CZ" sz="2500" dirty="0"/>
              <a:t>6) Podrobnosti o povinnostech advokáta a advokátního koncipienta podle předchozích odstavců stanoví stavovský předpis.</a:t>
            </a:r>
          </a:p>
        </p:txBody>
      </p:sp>
    </p:spTree>
    <p:extLst>
      <p:ext uri="{BB962C8B-B14F-4D97-AF65-F5344CB8AC3E}">
        <p14:creationId xmlns:p14="http://schemas.microsoft.com/office/powerpoint/2010/main" val="28149424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B35CD9-D12E-98CA-A939-64779909FD3F}"/>
              </a:ext>
            </a:extLst>
          </p:cNvPr>
          <p:cNvSpPr>
            <a:spLocks noGrp="1"/>
          </p:cNvSpPr>
          <p:nvPr>
            <p:ph type="title"/>
          </p:nvPr>
        </p:nvSpPr>
        <p:spPr/>
        <p:txBody>
          <a:bodyPr/>
          <a:lstStyle/>
          <a:p>
            <a:r>
              <a:rPr lang="cs-CZ" dirty="0"/>
              <a:t>§ 25b</a:t>
            </a:r>
          </a:p>
        </p:txBody>
      </p:sp>
      <p:sp>
        <p:nvSpPr>
          <p:cNvPr id="3" name="Zástupný obsah 2">
            <a:extLst>
              <a:ext uri="{FF2B5EF4-FFF2-40B4-BE49-F238E27FC236}">
                <a16:creationId xmlns:a16="http://schemas.microsoft.com/office/drawing/2014/main" id="{0BF75683-8888-C263-888C-ABD0DA5C0D70}"/>
              </a:ext>
            </a:extLst>
          </p:cNvPr>
          <p:cNvSpPr>
            <a:spLocks noGrp="1"/>
          </p:cNvSpPr>
          <p:nvPr>
            <p:ph idx="1"/>
          </p:nvPr>
        </p:nvSpPr>
        <p:spPr>
          <a:xfrm>
            <a:off x="680321" y="2336872"/>
            <a:ext cx="9613861" cy="4315597"/>
          </a:xfrm>
        </p:spPr>
        <p:txBody>
          <a:bodyPr>
            <a:normAutofit fontScale="70000" lnSpcReduction="20000"/>
          </a:bodyPr>
          <a:lstStyle/>
          <a:p>
            <a:pPr marL="0" indent="0">
              <a:buNone/>
            </a:pPr>
            <a:r>
              <a:rPr lang="cs-CZ" dirty="0"/>
              <a:t>1) Advokát zapůjčí příslušný svazek knihy o prohlášeních o pravosti podpisu, popřípadě umožní pořízení opisu nebo výpisu z tohoto svazku Komoře, Ministerstvu spravedlnosti při výkonu jeho působnosti podle § 52b, soudu, orgánu činnému v trestním řízení nebo znalci, který byl ustanoven v řízení před státním nebo jiným orgánem, pokud znalec nemůže podat znalecký posudek bez seznámení se s ním.</a:t>
            </a:r>
          </a:p>
          <a:p>
            <a:pPr marL="0" indent="0">
              <a:buNone/>
            </a:pPr>
            <a:r>
              <a:rPr lang="cs-CZ" dirty="0"/>
              <a:t>2) Má-li předseda kontrolní rady nebo jím pověřený člen kontrolní rady za to, že advokát při činění prohlášení o pravosti podpisu porušuje povinnosti stanovené tímto zákonem nebo stavovským předpisem, je oprávněn knihu zadržet; předseda kontrolní rady bez zbytečného odkladu navrhne představenstvu předběžné odejmutí knihy.</a:t>
            </a:r>
          </a:p>
          <a:p>
            <a:pPr marL="0" indent="0">
              <a:buNone/>
            </a:pPr>
            <a:r>
              <a:rPr lang="cs-CZ" dirty="0"/>
              <a:t>3) Představenstvo bez zbytečného odkladu rozhodne o předběžném odejmutí knihy, nasvědčují-li skutečnosti tomu, že advokát při činění prohlášení o pravosti podpisu porušil povinnosti stanovené tímto zákonem nebo stavovským předpisem.</a:t>
            </a:r>
          </a:p>
          <a:p>
            <a:pPr marL="0" indent="0">
              <a:buNone/>
            </a:pPr>
            <a:r>
              <a:rPr lang="cs-CZ" dirty="0"/>
              <a:t>4) Rozhodnutí představenstva o předběžném odejmutí knihy podle odstavce 3 zaniká</a:t>
            </a:r>
          </a:p>
          <a:p>
            <a:pPr marL="0" indent="0">
              <a:buNone/>
            </a:pPr>
            <a:r>
              <a:rPr lang="cs-CZ" dirty="0"/>
              <a:t>	a) nebylo-li proti advokátovi, jemuž byla kniha o prohlášeních o pravosti podpisu 	předběžně odejmuta, ve lhůtě tří měsíců od právní moci rozhodnutí o předběžném 	odejmutí knihy zahájeno kárné řízení v souvislosti se zadrženou knihou o prohlášeních 	o pravosti podpisu,</a:t>
            </a:r>
          </a:p>
          <a:p>
            <a:pPr marL="0" indent="0">
              <a:buNone/>
            </a:pPr>
            <a:r>
              <a:rPr lang="cs-CZ" dirty="0"/>
              <a:t>	b) dnem právní moci rozhodnutí vydaného v kárném řízení vedeném proti advokátovi v 	souvislosti se zadrženou knihou o prohlášeních o pravosti podpisu.</a:t>
            </a:r>
          </a:p>
        </p:txBody>
      </p:sp>
    </p:spTree>
    <p:extLst>
      <p:ext uri="{BB962C8B-B14F-4D97-AF65-F5344CB8AC3E}">
        <p14:creationId xmlns:p14="http://schemas.microsoft.com/office/powerpoint/2010/main" val="34697419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EFAD251-6536-B600-5DD9-FD32CAC65ED4}"/>
              </a:ext>
            </a:extLst>
          </p:cNvPr>
          <p:cNvSpPr>
            <a:spLocks noGrp="1"/>
          </p:cNvSpPr>
          <p:nvPr>
            <p:ph type="title"/>
          </p:nvPr>
        </p:nvSpPr>
        <p:spPr/>
        <p:txBody>
          <a:bodyPr/>
          <a:lstStyle/>
          <a:p>
            <a:r>
              <a:rPr lang="cs-CZ" dirty="0"/>
              <a:t>§ 25c</a:t>
            </a:r>
          </a:p>
        </p:txBody>
      </p:sp>
      <p:sp>
        <p:nvSpPr>
          <p:cNvPr id="3" name="Zástupný obsah 2">
            <a:extLst>
              <a:ext uri="{FF2B5EF4-FFF2-40B4-BE49-F238E27FC236}">
                <a16:creationId xmlns:a16="http://schemas.microsoft.com/office/drawing/2014/main" id="{40898257-AC3A-4515-B0BA-AC4DA78A5544}"/>
              </a:ext>
            </a:extLst>
          </p:cNvPr>
          <p:cNvSpPr>
            <a:spLocks noGrp="1"/>
          </p:cNvSpPr>
          <p:nvPr>
            <p:ph idx="1"/>
          </p:nvPr>
        </p:nvSpPr>
        <p:spPr/>
        <p:txBody>
          <a:bodyPr/>
          <a:lstStyle/>
          <a:p>
            <a:pPr marL="0" indent="0">
              <a:buNone/>
            </a:pPr>
            <a:r>
              <a:rPr lang="cs-CZ" dirty="0"/>
              <a:t>Advokát je oprávněn provádět autorizovanou konverzi dokumentů postupem podle zvláštního právního předpisu.</a:t>
            </a:r>
          </a:p>
        </p:txBody>
      </p:sp>
    </p:spTree>
    <p:extLst>
      <p:ext uri="{BB962C8B-B14F-4D97-AF65-F5344CB8AC3E}">
        <p14:creationId xmlns:p14="http://schemas.microsoft.com/office/powerpoint/2010/main" val="35666011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22B9118-7E54-CCDD-E010-D7E89EAAE51C}"/>
              </a:ext>
            </a:extLst>
          </p:cNvPr>
          <p:cNvSpPr>
            <a:spLocks noGrp="1"/>
          </p:cNvSpPr>
          <p:nvPr>
            <p:ph type="title"/>
          </p:nvPr>
        </p:nvSpPr>
        <p:spPr/>
        <p:txBody>
          <a:bodyPr/>
          <a:lstStyle/>
          <a:p>
            <a:r>
              <a:rPr lang="cs-CZ" dirty="0"/>
              <a:t>§ 26</a:t>
            </a:r>
          </a:p>
        </p:txBody>
      </p:sp>
      <p:sp>
        <p:nvSpPr>
          <p:cNvPr id="3" name="Zástupný obsah 2">
            <a:extLst>
              <a:ext uri="{FF2B5EF4-FFF2-40B4-BE49-F238E27FC236}">
                <a16:creationId xmlns:a16="http://schemas.microsoft.com/office/drawing/2014/main" id="{40336CA7-F365-454F-786E-2BC72D6ED5C5}"/>
              </a:ext>
            </a:extLst>
          </p:cNvPr>
          <p:cNvSpPr>
            <a:spLocks noGrp="1"/>
          </p:cNvSpPr>
          <p:nvPr>
            <p:ph idx="1"/>
          </p:nvPr>
        </p:nvSpPr>
        <p:spPr/>
        <p:txBody>
          <a:bodyPr/>
          <a:lstStyle/>
          <a:p>
            <a:pPr marL="0" indent="0" algn="just">
              <a:buNone/>
            </a:pPr>
            <a:r>
              <a:rPr lang="cs-CZ" dirty="0"/>
              <a:t>1) Advokát se v rámci svého pověření může dát zastoupit jiným advokátem.</a:t>
            </a:r>
          </a:p>
          <a:p>
            <a:pPr marL="0" indent="0" algn="just">
              <a:buNone/>
            </a:pPr>
            <a:r>
              <a:rPr lang="cs-CZ" dirty="0"/>
              <a:t>2) Nestanoví-li zvláštní předpis jinak, může advokáta při jednotlivých úkonech právní pomoci zastoupit i zaměstnanec advokáta nebo advokátní koncipient.</a:t>
            </a:r>
          </a:p>
        </p:txBody>
      </p:sp>
    </p:spTree>
    <p:extLst>
      <p:ext uri="{BB962C8B-B14F-4D97-AF65-F5344CB8AC3E}">
        <p14:creationId xmlns:p14="http://schemas.microsoft.com/office/powerpoint/2010/main" val="14598234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8815C4-4E03-F43F-C712-875F4E2414B0}"/>
              </a:ext>
            </a:extLst>
          </p:cNvPr>
          <p:cNvSpPr>
            <a:spLocks noGrp="1"/>
          </p:cNvSpPr>
          <p:nvPr>
            <p:ph type="title"/>
          </p:nvPr>
        </p:nvSpPr>
        <p:spPr/>
        <p:txBody>
          <a:bodyPr/>
          <a:lstStyle/>
          <a:p>
            <a:r>
              <a:rPr lang="cs-CZ" dirty="0"/>
              <a:t>§ 27</a:t>
            </a:r>
          </a:p>
        </p:txBody>
      </p:sp>
      <p:sp>
        <p:nvSpPr>
          <p:cNvPr id="3" name="Zástupný obsah 2">
            <a:extLst>
              <a:ext uri="{FF2B5EF4-FFF2-40B4-BE49-F238E27FC236}">
                <a16:creationId xmlns:a16="http://schemas.microsoft.com/office/drawing/2014/main" id="{A391CBF9-31A4-F208-E9D9-D1CCD5F09297}"/>
              </a:ext>
            </a:extLst>
          </p:cNvPr>
          <p:cNvSpPr>
            <a:spLocks noGrp="1"/>
          </p:cNvSpPr>
          <p:nvPr>
            <p:ph idx="1"/>
          </p:nvPr>
        </p:nvSpPr>
        <p:spPr>
          <a:xfrm>
            <a:off x="176169" y="2139192"/>
            <a:ext cx="11157358" cy="4718807"/>
          </a:xfrm>
        </p:spPr>
        <p:txBody>
          <a:bodyPr>
            <a:normAutofit fontScale="62500" lnSpcReduction="20000"/>
          </a:bodyPr>
          <a:lstStyle/>
          <a:p>
            <a:pPr marL="0" indent="0" algn="just">
              <a:buNone/>
            </a:pPr>
            <a:r>
              <a:rPr lang="cs-CZ" dirty="0"/>
              <a:t>1) Brání-li advokátovi, který vykonává advokacii samostatně, jakákoliv překážka ve vykonávání advokacie a neučiní-li jiné opatření za účelem ochrany práv nebo právem chráněných zájmů svých klientů, je povinen ustanovit bez odkladu, nejpozději však do jednoho měsíce ode dne, kdy taková překážka vznikla, jiného advokáta po dohodě s ním svým zástupcem (§ 26 odst. 1) a klienty o tom bezodkladně písemně vyrozumět; ustanovení § 29 odst. 2 tím není dotčeno. Poruší-li advokát tuto povinnost, určí zástupce Komora s tím, že podle okolností případu určí i výši náhrady, kterou je povinen advokát zástupci poskytnout.</a:t>
            </a:r>
          </a:p>
          <a:p>
            <a:pPr marL="0" indent="0" algn="just">
              <a:buNone/>
            </a:pPr>
            <a:r>
              <a:rPr lang="cs-CZ" dirty="0"/>
              <a:t>2) Nedohodne-li se zástupce advokáta, určený Komorou podle odstavce 1 věty druhé, s klientem do jednoho měsíce ode dne, kdy byl klient o určení zástupce vyrozuměn, jinak nebo neučiní-li klient v této lhůtě jiné opatření, přecházejí na zástupce ve vztahu ke klientovi práva a povinnosti zastupovaného advokáta, vyplývající ze smlouvy o poskytování právních služeb, včetně práv a povinností vyplývajících ze zastupování klienta v řízení před soudy nebo jinými orgány a práv a povinností obhájce v trestním řízení. To platí i v případě, kdy byl vztah mezi klientem a advokátem založen určením podle § 18 odst. 2 nebo ustanovením podle zvláštních právních předpisů. Komora tento přechod práv a povinností na žádost zástupce osvědčí. Ustanovení § 19 a 20 se použijí pro zástupce advokáta určeného Komorou podle odstavce 1 věty druhé obdobně.</a:t>
            </a:r>
          </a:p>
          <a:p>
            <a:pPr marL="0" indent="0" algn="just">
              <a:buNone/>
            </a:pPr>
            <a:r>
              <a:rPr lang="cs-CZ" dirty="0"/>
              <a:t>3) Předmětem přechodu práv a povinností podle odstavce 2 není povinnost zastupovaného advokáta k náhradě újmy (§ 24 odst. 1), jakož i povinnost k vrácení věcí, včetně peněžních prostředků poskytnutých klientem. Na zástupce nepřecházejí také další povinnosti a práva vyplývající z původního smluvního vztahu mezi advokátem a klientem, pokud by byl zástupce v důsledku jejich přechodu vůči tomuto advokátovi bezdůvodně zvýhodněn nebo znevýhodněn anebo pokud by splnění těchto povinností nebylo možno po zástupci spravedlivě požadovat.</a:t>
            </a:r>
          </a:p>
          <a:p>
            <a:pPr marL="0" indent="0" algn="just">
              <a:buNone/>
            </a:pPr>
            <a:r>
              <a:rPr lang="cs-CZ" dirty="0"/>
              <a:t>4) Pokud byl advokát, který vykonával advokacii samostatně, vyškrtnut ze seznamu advokátů, určí Komora jiného advokáta jeho nástupcem, popřípadě učiní jiná vhodná opatření k ochraně práv a právem chráněných zájmů klientů vyškrtnutého advokáta; určený nástupce bezodkladně písemně vyrozumí tyto klienty o přijatých opatřeních. Pokud je to vzhledem k okolnostem případu třeba, může Komora určit nástupcem vyškrtnutého advokáta i více advokátů. Ustanovení odstavců 2 a 3, upravující přechod práv a povinností mezi zastoupeným advokátem a jeho zástupcem, platí pro přechod práv a povinností mezi advokátem vyškrtnutým ze seznamu advokátů a jeho nástupcem obdobně.</a:t>
            </a:r>
          </a:p>
          <a:p>
            <a:pPr marL="0" indent="0" algn="just">
              <a:buNone/>
            </a:pPr>
            <a:r>
              <a:rPr lang="cs-CZ" dirty="0"/>
              <a:t>5) Zemřel-li advokát, který vykonával advokacii samostatně, soud na návrh Komory jmenuje nástupce zemřelého advokáta, pokud se jmenováním souhlasí, správcem té části pozůstalosti, kterou zemřelý advokát používal k výkonu advokacie.</a:t>
            </a:r>
          </a:p>
        </p:txBody>
      </p:sp>
    </p:spTree>
    <p:extLst>
      <p:ext uri="{BB962C8B-B14F-4D97-AF65-F5344CB8AC3E}">
        <p14:creationId xmlns:p14="http://schemas.microsoft.com/office/powerpoint/2010/main" val="16945714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77B7FD-5C90-4C99-F230-1DB8324822C1}"/>
              </a:ext>
            </a:extLst>
          </p:cNvPr>
          <p:cNvSpPr>
            <a:spLocks noGrp="1"/>
          </p:cNvSpPr>
          <p:nvPr>
            <p:ph type="title"/>
          </p:nvPr>
        </p:nvSpPr>
        <p:spPr/>
        <p:txBody>
          <a:bodyPr/>
          <a:lstStyle/>
          <a:p>
            <a:r>
              <a:rPr lang="cs-CZ" dirty="0"/>
              <a:t>§ 28</a:t>
            </a:r>
          </a:p>
        </p:txBody>
      </p:sp>
      <p:sp>
        <p:nvSpPr>
          <p:cNvPr id="3" name="Zástupný obsah 2">
            <a:extLst>
              <a:ext uri="{FF2B5EF4-FFF2-40B4-BE49-F238E27FC236}">
                <a16:creationId xmlns:a16="http://schemas.microsoft.com/office/drawing/2014/main" id="{4E86534A-9A21-1F84-CBDF-722D2E99E2C1}"/>
              </a:ext>
            </a:extLst>
          </p:cNvPr>
          <p:cNvSpPr>
            <a:spLocks noGrp="1"/>
          </p:cNvSpPr>
          <p:nvPr>
            <p:ph idx="1"/>
          </p:nvPr>
        </p:nvSpPr>
        <p:spPr/>
        <p:txBody>
          <a:bodyPr>
            <a:normAutofit lnSpcReduction="10000"/>
          </a:bodyPr>
          <a:lstStyle/>
          <a:p>
            <a:pPr marL="0" indent="0" algn="just">
              <a:buNone/>
            </a:pPr>
            <a:r>
              <a:rPr lang="cs-CZ" dirty="0"/>
              <a:t>1) Advokát nebo advokátní koncipient jsou v zájmu cti a vážnosti advokátního stavu povinni před tím, než proti jinému advokátovi nebo advokátnímu koncipientovi zahájí soudní nebo jiné řízení ve věci související s výkonem advokacie, využít smírčího řízení před orgány Komory; to neplatí, je-li alespoň jedním z účastníků sporu třetí osoba.</a:t>
            </a:r>
          </a:p>
          <a:p>
            <a:pPr marL="0" indent="0" algn="just">
              <a:buNone/>
            </a:pPr>
            <a:r>
              <a:rPr lang="cs-CZ" dirty="0"/>
              <a:t>2) Smírčí řízení je zpravidla vedeno před předsedou Komory nebo jiným členem jejího představenstva; jeho účelem je vést účastníky sporu k jeho vyřešení smírem.</a:t>
            </a:r>
          </a:p>
          <a:p>
            <a:pPr marL="0" indent="0" algn="just">
              <a:buNone/>
            </a:pPr>
            <a:r>
              <a:rPr lang="cs-CZ" dirty="0"/>
              <a:t>3) Podrobnosti o smírčím řízení stanoví stavovský předpis.</a:t>
            </a:r>
          </a:p>
        </p:txBody>
      </p:sp>
    </p:spTree>
    <p:extLst>
      <p:ext uri="{BB962C8B-B14F-4D97-AF65-F5344CB8AC3E}">
        <p14:creationId xmlns:p14="http://schemas.microsoft.com/office/powerpoint/2010/main" val="19961675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C77221-15B1-BDEC-C298-E6DDADD737DC}"/>
              </a:ext>
            </a:extLst>
          </p:cNvPr>
          <p:cNvSpPr>
            <a:spLocks noGrp="1"/>
          </p:cNvSpPr>
          <p:nvPr>
            <p:ph type="title"/>
          </p:nvPr>
        </p:nvSpPr>
        <p:spPr/>
        <p:txBody>
          <a:bodyPr/>
          <a:lstStyle/>
          <a:p>
            <a:r>
              <a:rPr lang="cs-CZ" dirty="0"/>
              <a:t>§ 29</a:t>
            </a:r>
          </a:p>
        </p:txBody>
      </p:sp>
      <p:sp>
        <p:nvSpPr>
          <p:cNvPr id="3" name="Zástupný obsah 2">
            <a:extLst>
              <a:ext uri="{FF2B5EF4-FFF2-40B4-BE49-F238E27FC236}">
                <a16:creationId xmlns:a16="http://schemas.microsoft.com/office/drawing/2014/main" id="{49214BBD-8125-CF45-C7A7-3D97E40A5CF4}"/>
              </a:ext>
            </a:extLst>
          </p:cNvPr>
          <p:cNvSpPr>
            <a:spLocks noGrp="1"/>
          </p:cNvSpPr>
          <p:nvPr>
            <p:ph idx="1"/>
          </p:nvPr>
        </p:nvSpPr>
        <p:spPr/>
        <p:txBody>
          <a:bodyPr/>
          <a:lstStyle/>
          <a:p>
            <a:pPr marL="0" indent="0" algn="just">
              <a:buNone/>
            </a:pPr>
            <a:r>
              <a:rPr lang="cs-CZ" dirty="0"/>
              <a:t>1) Advokát je povinen oznámit Komoře bez odkladu po zahájení výkonu advokacie své sídlo, způsob, jakým vykonává advokacii, jakož i další skutečnosti nezbytné pro vedení seznamu advokátů stanovené stavovským předpisem; advokát je povinen oznámit Komoře bez odkladu i změny těchto skutečností, a to do jednoho týdne poté, co nastaly.</a:t>
            </a:r>
          </a:p>
          <a:p>
            <a:pPr marL="0" indent="0" algn="just">
              <a:buNone/>
            </a:pPr>
            <a:r>
              <a:rPr lang="cs-CZ" dirty="0"/>
              <a:t>2) Advokát je povinen oznámit Komoře ve lhůtě uvedené v odstavci 1 veškeré skutečnosti, které by mohly být důvodem k pozastavení výkonu advokacie nebo k vyškrtnutí ze seznamu advokátů.</a:t>
            </a:r>
          </a:p>
        </p:txBody>
      </p:sp>
    </p:spTree>
    <p:extLst>
      <p:ext uri="{BB962C8B-B14F-4D97-AF65-F5344CB8AC3E}">
        <p14:creationId xmlns:p14="http://schemas.microsoft.com/office/powerpoint/2010/main" val="4980366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83BE442-31B9-149D-0042-0B48A5C1067D}"/>
              </a:ext>
            </a:extLst>
          </p:cNvPr>
          <p:cNvSpPr>
            <a:spLocks noGrp="1"/>
          </p:cNvSpPr>
          <p:nvPr>
            <p:ph type="title"/>
          </p:nvPr>
        </p:nvSpPr>
        <p:spPr/>
        <p:txBody>
          <a:bodyPr/>
          <a:lstStyle/>
          <a:p>
            <a:r>
              <a:rPr lang="cs-CZ" dirty="0"/>
              <a:t>§ 30</a:t>
            </a:r>
          </a:p>
        </p:txBody>
      </p:sp>
      <p:sp>
        <p:nvSpPr>
          <p:cNvPr id="3" name="Zástupný obsah 2">
            <a:extLst>
              <a:ext uri="{FF2B5EF4-FFF2-40B4-BE49-F238E27FC236}">
                <a16:creationId xmlns:a16="http://schemas.microsoft.com/office/drawing/2014/main" id="{C54ED5B6-EC94-8162-93B1-F2A9AE1C02F8}"/>
              </a:ext>
            </a:extLst>
          </p:cNvPr>
          <p:cNvSpPr>
            <a:spLocks noGrp="1"/>
          </p:cNvSpPr>
          <p:nvPr>
            <p:ph idx="1"/>
          </p:nvPr>
        </p:nvSpPr>
        <p:spPr/>
        <p:txBody>
          <a:bodyPr/>
          <a:lstStyle/>
          <a:p>
            <a:pPr marL="457200" indent="-457200" algn="just">
              <a:buAutoNum type="arabicParenR"/>
            </a:pPr>
            <a:r>
              <a:rPr lang="cs-CZ" dirty="0"/>
              <a:t>Advokát je povinen platit příspěvky na činnost Komory a odvody do sociálního fondu Komory, popřípadě provádět další platby předvídané zákonem o advokacii</a:t>
            </a:r>
          </a:p>
          <a:p>
            <a:pPr marL="457200" indent="-457200" algn="just">
              <a:buAutoNum type="arabicParenR"/>
            </a:pPr>
            <a:r>
              <a:rPr lang="cs-CZ" dirty="0"/>
              <a:t>Splatné dluhy nezanikají vyškrtnutím ze seznamu advokátů; to neplatí, jde-li o vyškrtnutí z důvodů uvedených v § 7b odst. 1 písm. a) až c) – smrt, omezení svéprávnosti, prohlášení za mrtvého.</a:t>
            </a:r>
          </a:p>
        </p:txBody>
      </p:sp>
    </p:spTree>
    <p:extLst>
      <p:ext uri="{BB962C8B-B14F-4D97-AF65-F5344CB8AC3E}">
        <p14:creationId xmlns:p14="http://schemas.microsoft.com/office/powerpoint/2010/main" val="27743997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07F61A-54D1-BCDC-ECC4-867C72F5D99F}"/>
              </a:ext>
            </a:extLst>
          </p:cNvPr>
          <p:cNvSpPr>
            <a:spLocks noGrp="1"/>
          </p:cNvSpPr>
          <p:nvPr>
            <p:ph type="title"/>
          </p:nvPr>
        </p:nvSpPr>
        <p:spPr/>
        <p:txBody>
          <a:bodyPr/>
          <a:lstStyle/>
          <a:p>
            <a:r>
              <a:rPr lang="cs-CZ" dirty="0"/>
              <a:t>§ 31</a:t>
            </a:r>
          </a:p>
        </p:txBody>
      </p:sp>
      <p:sp>
        <p:nvSpPr>
          <p:cNvPr id="3" name="Zástupný obsah 2">
            <a:extLst>
              <a:ext uri="{FF2B5EF4-FFF2-40B4-BE49-F238E27FC236}">
                <a16:creationId xmlns:a16="http://schemas.microsoft.com/office/drawing/2014/main" id="{4D98DE2A-F88F-0C25-E1CE-A8A155C942E2}"/>
              </a:ext>
            </a:extLst>
          </p:cNvPr>
          <p:cNvSpPr>
            <a:spLocks noGrp="1"/>
          </p:cNvSpPr>
          <p:nvPr>
            <p:ph idx="1"/>
          </p:nvPr>
        </p:nvSpPr>
        <p:spPr/>
        <p:txBody>
          <a:bodyPr/>
          <a:lstStyle/>
          <a:p>
            <a:pPr marL="0" indent="0" algn="just">
              <a:buNone/>
            </a:pPr>
            <a:r>
              <a:rPr lang="cs-CZ" dirty="0"/>
              <a:t>Advokát nebo společnost anebo zahraniční společnost, která zaměstnává advokátního koncipienta, jsou povinny vytvářet takové pracovní podmínky, které advokátnímu koncipientovi umožní řádnou přípravu na povolání advokáta; advokátnímu koncipientovi musí být zejména umožněna účast na školeních pořádaných Komorou, řádná příprava na advokátní zkoušku, jakož i účast u advokátní zkoušky.</a:t>
            </a:r>
          </a:p>
        </p:txBody>
      </p:sp>
    </p:spTree>
    <p:extLst>
      <p:ext uri="{BB962C8B-B14F-4D97-AF65-F5344CB8AC3E}">
        <p14:creationId xmlns:p14="http://schemas.microsoft.com/office/powerpoint/2010/main" val="38316400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3E77CA-B2DA-0414-5A19-B0C4EC832E25}"/>
              </a:ext>
            </a:extLst>
          </p:cNvPr>
          <p:cNvSpPr>
            <a:spLocks noGrp="1"/>
          </p:cNvSpPr>
          <p:nvPr>
            <p:ph type="title"/>
          </p:nvPr>
        </p:nvSpPr>
        <p:spPr/>
        <p:txBody>
          <a:bodyPr/>
          <a:lstStyle/>
          <a:p>
            <a:r>
              <a:rPr lang="cs-CZ" dirty="0"/>
              <a:t>HLAVA ČTVRTÁ</a:t>
            </a:r>
            <a:br>
              <a:rPr lang="cs-CZ" dirty="0"/>
            </a:br>
            <a:r>
              <a:rPr lang="cs-CZ" dirty="0"/>
              <a:t>Kárná odpovědnost a kárné řízení</a:t>
            </a:r>
          </a:p>
        </p:txBody>
      </p:sp>
    </p:spTree>
    <p:extLst>
      <p:ext uri="{BB962C8B-B14F-4D97-AF65-F5344CB8AC3E}">
        <p14:creationId xmlns:p14="http://schemas.microsoft.com/office/powerpoint/2010/main" val="4073722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9A4A84-A56E-89D0-BB36-34B11F40383F}"/>
              </a:ext>
            </a:extLst>
          </p:cNvPr>
          <p:cNvSpPr>
            <a:spLocks noGrp="1"/>
          </p:cNvSpPr>
          <p:nvPr>
            <p:ph type="title"/>
          </p:nvPr>
        </p:nvSpPr>
        <p:spPr/>
        <p:txBody>
          <a:bodyPr/>
          <a:lstStyle/>
          <a:p>
            <a:r>
              <a:rPr lang="cs-CZ" dirty="0"/>
              <a:t>§ 17</a:t>
            </a:r>
          </a:p>
        </p:txBody>
      </p:sp>
      <p:sp>
        <p:nvSpPr>
          <p:cNvPr id="3" name="Zástupný obsah 2">
            <a:extLst>
              <a:ext uri="{FF2B5EF4-FFF2-40B4-BE49-F238E27FC236}">
                <a16:creationId xmlns:a16="http://schemas.microsoft.com/office/drawing/2014/main" id="{DCD5645C-4E94-E312-43EF-EF3DB5D67B1A}"/>
              </a:ext>
            </a:extLst>
          </p:cNvPr>
          <p:cNvSpPr>
            <a:spLocks noGrp="1"/>
          </p:cNvSpPr>
          <p:nvPr>
            <p:ph idx="1"/>
          </p:nvPr>
        </p:nvSpPr>
        <p:spPr/>
        <p:txBody>
          <a:bodyPr/>
          <a:lstStyle/>
          <a:p>
            <a:pPr marL="0" indent="0" algn="just">
              <a:buNone/>
            </a:pPr>
            <a:r>
              <a:rPr lang="cs-CZ" sz="3200" b="0" i="1" dirty="0">
                <a:effectLst/>
                <a:latin typeface="Fira Sans" panose="020B0604020202020204" pitchFamily="34" charset="0"/>
              </a:rPr>
              <a:t>Advokát postupuje zejména při výkonu advokacie tak, aby nesnižoval důstojnost advokátního stavu; za tím účelem je zejména povinen dodržovat pravidla profesionální etiky a pravidla soutěže. Pravidla profesionální etiky a pravidla soutěže stanoví stavovský předpis.</a:t>
            </a:r>
          </a:p>
          <a:p>
            <a:pPr marL="0" indent="0" algn="just">
              <a:buNone/>
            </a:pPr>
            <a:endParaRPr lang="cs-CZ" dirty="0"/>
          </a:p>
        </p:txBody>
      </p:sp>
    </p:spTree>
    <p:extLst>
      <p:ext uri="{BB962C8B-B14F-4D97-AF65-F5344CB8AC3E}">
        <p14:creationId xmlns:p14="http://schemas.microsoft.com/office/powerpoint/2010/main" val="26107631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8672D9-7D5F-6F6D-2440-0DC09E8A81CD}"/>
              </a:ext>
            </a:extLst>
          </p:cNvPr>
          <p:cNvSpPr>
            <a:spLocks noGrp="1"/>
          </p:cNvSpPr>
          <p:nvPr>
            <p:ph type="title"/>
          </p:nvPr>
        </p:nvSpPr>
        <p:spPr/>
        <p:txBody>
          <a:bodyPr/>
          <a:lstStyle/>
          <a:p>
            <a:r>
              <a:rPr lang="cs-CZ" dirty="0"/>
              <a:t>§ 32</a:t>
            </a:r>
            <a:br>
              <a:rPr lang="cs-CZ" dirty="0"/>
            </a:br>
            <a:r>
              <a:rPr lang="cs-CZ" dirty="0"/>
              <a:t>Kárné provinění a jeho následky</a:t>
            </a:r>
          </a:p>
        </p:txBody>
      </p:sp>
      <p:sp>
        <p:nvSpPr>
          <p:cNvPr id="3" name="Zástupný obsah 2">
            <a:extLst>
              <a:ext uri="{FF2B5EF4-FFF2-40B4-BE49-F238E27FC236}">
                <a16:creationId xmlns:a16="http://schemas.microsoft.com/office/drawing/2014/main" id="{7B469B8A-BA1E-9E71-37A1-F32BA3675462}"/>
              </a:ext>
            </a:extLst>
          </p:cNvPr>
          <p:cNvSpPr>
            <a:spLocks noGrp="1"/>
          </p:cNvSpPr>
          <p:nvPr>
            <p:ph idx="1"/>
          </p:nvPr>
        </p:nvSpPr>
        <p:spPr>
          <a:xfrm>
            <a:off x="680321" y="2164360"/>
            <a:ext cx="9613861" cy="4496499"/>
          </a:xfrm>
        </p:spPr>
        <p:txBody>
          <a:bodyPr>
            <a:noAutofit/>
          </a:bodyPr>
          <a:lstStyle/>
          <a:p>
            <a:pPr marL="0" indent="0" algn="just">
              <a:buNone/>
            </a:pPr>
            <a:r>
              <a:rPr lang="cs-CZ" sz="1800" dirty="0"/>
              <a:t>1) Advokát a advokátní koncipient jsou kárně odpovědni za kárné provinění.	</a:t>
            </a:r>
          </a:p>
          <a:p>
            <a:pPr marL="0" indent="0" algn="just">
              <a:buNone/>
            </a:pPr>
            <a:r>
              <a:rPr lang="cs-CZ" sz="1800" dirty="0"/>
              <a:t>2) Kárným proviněním je závažné nebo opětovné zaviněné porušení povinností stanovených advokátovi nebo advokátnímu koncipientovi tímto nebo zvláštním zákonem s výjimkou zákona o některých opatřeních proti legalizaci výnosů z trestné činnosti a financování terorismu nebo stavovským předpisem.	</a:t>
            </a:r>
          </a:p>
          <a:p>
            <a:pPr marL="0" indent="0" algn="just">
              <a:buNone/>
            </a:pPr>
            <a:r>
              <a:rPr lang="cs-CZ" sz="1800" dirty="0"/>
              <a:t>3) Advokátovi lze za kárné provinění uložit některé z těchto kárných opatření:</a:t>
            </a:r>
          </a:p>
          <a:p>
            <a:pPr marL="457200" lvl="1" indent="0" algn="just">
              <a:buNone/>
            </a:pPr>
            <a:r>
              <a:rPr lang="cs-CZ" sz="1200" dirty="0"/>
              <a:t>a) napomenutí,</a:t>
            </a:r>
          </a:p>
          <a:p>
            <a:pPr marL="457200" lvl="1" indent="0" algn="just">
              <a:buNone/>
            </a:pPr>
            <a:r>
              <a:rPr lang="cs-CZ" sz="1200" dirty="0"/>
              <a:t>b) veřejné napomenutí,</a:t>
            </a:r>
          </a:p>
          <a:p>
            <a:pPr marL="457200" lvl="1" indent="0" algn="just">
              <a:buNone/>
            </a:pPr>
            <a:r>
              <a:rPr lang="cs-CZ" sz="1200" dirty="0"/>
              <a:t>c) pokutu až do výše stonásobku minimální měsíční mzdy stanovené zvláštním právním předpisem, 13</a:t>
            </a:r>
          </a:p>
          <a:p>
            <a:pPr marL="457200" lvl="1" indent="0" algn="just">
              <a:buNone/>
            </a:pPr>
            <a:r>
              <a:rPr lang="cs-CZ" sz="1200" dirty="0"/>
              <a:t>d) dočasný zákaz výkonu advokacie uložený na dobu od šesti měsíců do tří let,</a:t>
            </a:r>
          </a:p>
          <a:p>
            <a:pPr marL="457200" lvl="1" indent="0" algn="just">
              <a:buNone/>
            </a:pPr>
            <a:r>
              <a:rPr lang="cs-CZ" sz="1200" dirty="0"/>
              <a:t>e) vyškrtnutí ze seznamu advokátů,</a:t>
            </a:r>
          </a:p>
          <a:p>
            <a:pPr marL="457200" lvl="1" indent="0" algn="just">
              <a:buNone/>
            </a:pPr>
            <a:r>
              <a:rPr lang="cs-CZ" sz="1200" dirty="0"/>
              <a:t> f) odnětí knihy o prohlášeních o pravosti podpisu na dobu od šesti měsíců do tří let, pokud se advokát dopustil kárného provinění při činění prohlášení o pravosti podpisu,</a:t>
            </a:r>
          </a:p>
          <a:p>
            <a:pPr marL="457200" lvl="1" indent="0" algn="just">
              <a:buNone/>
            </a:pPr>
            <a:r>
              <a:rPr lang="cs-CZ" sz="1200" dirty="0"/>
              <a:t>g) dočasný zákaz výkonu činnosti podle § 56a uložený na dobu od šesti měsíců do tří let, pokud se advokát dopustil kárného provinění při výkonu této činnosti.</a:t>
            </a:r>
          </a:p>
          <a:p>
            <a:pPr marL="0" indent="0" algn="just">
              <a:buNone/>
            </a:pPr>
            <a:r>
              <a:rPr lang="cs-CZ" sz="1800" dirty="0"/>
              <a:t>4) Advokátnímu koncipientovi lze za kárné provinění uložit některé z těchto kárných opatření: viz odst. 3: a), b), c) do dvacetinásobku, e) ze seznamu advokátních koncipientů</a:t>
            </a:r>
          </a:p>
        </p:txBody>
      </p:sp>
    </p:spTree>
    <p:extLst>
      <p:ext uri="{BB962C8B-B14F-4D97-AF65-F5344CB8AC3E}">
        <p14:creationId xmlns:p14="http://schemas.microsoft.com/office/powerpoint/2010/main" val="14077865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1D9E618-027C-D4FD-CADA-98DC23137B46}"/>
              </a:ext>
            </a:extLst>
          </p:cNvPr>
          <p:cNvSpPr>
            <a:spLocks noGrp="1"/>
          </p:cNvSpPr>
          <p:nvPr>
            <p:ph type="title"/>
          </p:nvPr>
        </p:nvSpPr>
        <p:spPr/>
        <p:txBody>
          <a:bodyPr/>
          <a:lstStyle/>
          <a:p>
            <a:r>
              <a:rPr lang="cs-CZ" dirty="0"/>
              <a:t>§ 32</a:t>
            </a:r>
            <a:br>
              <a:rPr lang="cs-CZ" dirty="0"/>
            </a:br>
            <a:r>
              <a:rPr lang="cs-CZ" dirty="0"/>
              <a:t>Kárné provinění a jeho následky</a:t>
            </a:r>
          </a:p>
        </p:txBody>
      </p:sp>
      <p:sp>
        <p:nvSpPr>
          <p:cNvPr id="3" name="Zástupný obsah 2">
            <a:extLst>
              <a:ext uri="{FF2B5EF4-FFF2-40B4-BE49-F238E27FC236}">
                <a16:creationId xmlns:a16="http://schemas.microsoft.com/office/drawing/2014/main" id="{9CA938D2-AFF3-6432-2C84-D9AF632F7647}"/>
              </a:ext>
            </a:extLst>
          </p:cNvPr>
          <p:cNvSpPr>
            <a:spLocks noGrp="1"/>
          </p:cNvSpPr>
          <p:nvPr>
            <p:ph idx="1"/>
          </p:nvPr>
        </p:nvSpPr>
        <p:spPr/>
        <p:txBody>
          <a:bodyPr>
            <a:normAutofit fontScale="85000" lnSpcReduction="20000"/>
          </a:bodyPr>
          <a:lstStyle/>
          <a:p>
            <a:pPr marL="0" indent="0" algn="just">
              <a:buNone/>
            </a:pPr>
            <a:r>
              <a:rPr lang="cs-CZ" sz="2400" dirty="0"/>
              <a:t>5) Jedná-li se o méně závažné porušení povinností, lze od uložení kárného opatření advokátovi nebo advokátnímu koncipientovi upustit, pokud samotné projednání kárného provinění je možno považovat za postačující. Od uložení kárného opatření lze upustit rovněž v případě, uzavřel-li kárně obviněný s poškozeným písemnou dohodu dokládající odstranění následků porušení povinností kárně obviněným v případě, že lze takové rozhodnutí považovat vzhledem k okolnostem případu za dostačující.</a:t>
            </a:r>
          </a:p>
          <a:p>
            <a:pPr marL="0" indent="0" algn="just">
              <a:buNone/>
            </a:pPr>
            <a:r>
              <a:rPr lang="cs-CZ" sz="2400" dirty="0"/>
              <a:t>6) Pokuta je příjmem Komory.</a:t>
            </a:r>
          </a:p>
          <a:p>
            <a:pPr marL="0" indent="0" algn="just">
              <a:buNone/>
            </a:pPr>
            <a:r>
              <a:rPr lang="cs-CZ" sz="2400" dirty="0"/>
              <a:t>7) Kárné opatření odnětí knihy o prohlášeních o pravosti podpisu a dočasný zákaz výkonu činnosti podle § 56a lze uložit samostatně, nebo vedle jiného kárného opatření.</a:t>
            </a:r>
          </a:p>
          <a:p>
            <a:pPr marL="0" indent="0" algn="just">
              <a:buNone/>
            </a:pPr>
            <a:r>
              <a:rPr lang="cs-CZ" sz="2400" dirty="0"/>
              <a:t>8) Pro ukládání kárného opatření se použijí přiměřeně ustanovení trestního zákoníku upravující úhrnný a souhrnný trest a ukládání společného trestu za pokračování v trestném činu.</a:t>
            </a:r>
          </a:p>
          <a:p>
            <a:endParaRPr lang="cs-CZ" dirty="0"/>
          </a:p>
        </p:txBody>
      </p:sp>
    </p:spTree>
    <p:extLst>
      <p:ext uri="{BB962C8B-B14F-4D97-AF65-F5344CB8AC3E}">
        <p14:creationId xmlns:p14="http://schemas.microsoft.com/office/powerpoint/2010/main" val="3049117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F4613DF-9B71-68D1-20DB-603CE71385A3}"/>
              </a:ext>
            </a:extLst>
          </p:cNvPr>
          <p:cNvSpPr>
            <a:spLocks noGrp="1"/>
          </p:cNvSpPr>
          <p:nvPr>
            <p:ph type="title"/>
          </p:nvPr>
        </p:nvSpPr>
        <p:spPr/>
        <p:txBody>
          <a:bodyPr/>
          <a:lstStyle/>
          <a:p>
            <a:r>
              <a:rPr lang="cs-CZ" dirty="0"/>
              <a:t>Z judikatury:</a:t>
            </a:r>
          </a:p>
        </p:txBody>
      </p:sp>
      <p:sp>
        <p:nvSpPr>
          <p:cNvPr id="3" name="Zástupný obsah 2">
            <a:extLst>
              <a:ext uri="{FF2B5EF4-FFF2-40B4-BE49-F238E27FC236}">
                <a16:creationId xmlns:a16="http://schemas.microsoft.com/office/drawing/2014/main" id="{B02ADD1E-6029-E24F-54C6-689E044C96EA}"/>
              </a:ext>
            </a:extLst>
          </p:cNvPr>
          <p:cNvSpPr>
            <a:spLocks noGrp="1"/>
          </p:cNvSpPr>
          <p:nvPr>
            <p:ph idx="1"/>
          </p:nvPr>
        </p:nvSpPr>
        <p:spPr>
          <a:xfrm>
            <a:off x="680321" y="2336873"/>
            <a:ext cx="9613861" cy="4089094"/>
          </a:xfrm>
        </p:spPr>
        <p:txBody>
          <a:bodyPr>
            <a:normAutofit fontScale="92500" lnSpcReduction="10000"/>
          </a:bodyPr>
          <a:lstStyle/>
          <a:p>
            <a:pPr algn="just"/>
            <a:r>
              <a:rPr lang="cs-CZ" b="1" dirty="0"/>
              <a:t>NSS 6 As 40/2006-87 (1260/2007 Sb. NSS): </a:t>
            </a:r>
            <a:r>
              <a:rPr lang="cs-CZ" dirty="0"/>
              <a:t>I. Použil-li advokát část peněžních prostředků, které převzal jako plnění z kupní smlouvy, již uzavíral ve prospěch klienta na základě smlouvy o poskytnutí právních služeb, na úhradu své pohledávky vůči klientovi z titulu poskytnutí právních služeb, jednal v rozporu s čl. 9 odst. 2 usnesení představenstva České advokátní komory č. 1/1997 Věstníku, kterým se stanoví pravidla profesionální etiky a pravidla soutěže advokátů České republiky, a tím se dopustil kárného provinění ve smyslu § 32 odst. 2 AZ. II. Česká advokátní komora jako orgán veřejné správy disponuje na svěřeném úseku veřejné správy dostatečnými znalostmi a zkušenostmi, pro něž musí být schopna kvalifikovaně hájit svůj veřejně mocenský akt v soudním řízení správním, včetně řízení o kasační stížnosti. Není proto zpravidla namístě přiznávat jí v tomto řízení náklady zastoupení advokátem, neboť nejde o náklady účelně vynaložené.</a:t>
            </a:r>
          </a:p>
        </p:txBody>
      </p:sp>
    </p:spTree>
    <p:extLst>
      <p:ext uri="{BB962C8B-B14F-4D97-AF65-F5344CB8AC3E}">
        <p14:creationId xmlns:p14="http://schemas.microsoft.com/office/powerpoint/2010/main" val="42517556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9E28E47E-C336-5496-49FB-C2042D3B5A97}"/>
              </a:ext>
            </a:extLst>
          </p:cNvPr>
          <p:cNvSpPr>
            <a:spLocks noGrp="1"/>
          </p:cNvSpPr>
          <p:nvPr>
            <p:ph idx="1"/>
          </p:nvPr>
        </p:nvSpPr>
        <p:spPr>
          <a:xfrm>
            <a:off x="680321" y="2336873"/>
            <a:ext cx="9613861" cy="4038760"/>
          </a:xfrm>
        </p:spPr>
        <p:txBody>
          <a:bodyPr>
            <a:normAutofit fontScale="85000" lnSpcReduction="20000"/>
          </a:bodyPr>
          <a:lstStyle/>
          <a:p>
            <a:pPr algn="just"/>
            <a:r>
              <a:rPr lang="cs-CZ" b="1" dirty="0"/>
              <a:t>VS v Praze 7 To 3/01 (SR 6/2001 s. 199): </a:t>
            </a:r>
            <a:r>
              <a:rPr lang="cs-CZ" dirty="0"/>
              <a:t>1. Zvolený obhájce v trestním řízení je povinen respektovat nejen zákonné podmínky výkonu obhajoby (viz § 41 </a:t>
            </a:r>
            <a:r>
              <a:rPr lang="cs-CZ" dirty="0" err="1"/>
              <a:t>TrŘ</a:t>
            </a:r>
            <a:r>
              <a:rPr lang="cs-CZ" dirty="0"/>
              <a:t> a § 16 a násl. AZ), ale současně při ní dbát etických pravidel výkonu svého povolání (viz § 17 AZ), přičemž </a:t>
            </a:r>
            <a:r>
              <a:rPr lang="cs-CZ" b="1" dirty="0"/>
              <a:t>je odpovědný nejen vůči obhajovanému, ale také vůči České advokátní komoře </a:t>
            </a:r>
            <a:r>
              <a:rPr lang="cs-CZ" dirty="0"/>
              <a:t>(viz § 32 a násl. AZ). 2. V souvislosti s odpovědností obžalovaného za volbu obhájce, a to i včasnou, nevzniká povinnost soudu, aby režim a průběh řízení přizpůsobil požadavkům obhájce, a to ani pokud obhajobu převzal krátce před termínem nařízeného hlavního líčení (srovnej obdobně nález Ústavního soudu ze dne 25. září 1996, sp. zn. III. ÚS 83/96). 3. Pokud proto obhájce převezme zastoupení s vědomím, že v tak krátkém časovém intervalu před nařízeným hlavním líčením není schopen se patřičně na něj připravit a poté bez řádné omluvy se k němu nedostaví, v důsledku čehož neposkytl právní pomoc obžalovanému, jednal v rozporu nejen se zákonnými podmínkami výkonu obhajoby, ale také etickými pravidly výkonu svého povolání. V takovém případě podle míry závažnosti závadového jednání obhájce přichází v úvahu předání jeho věci ke kárnému postihu České advokátní komoře podle § 66 odst. 3 </a:t>
            </a:r>
            <a:r>
              <a:rPr lang="cs-CZ" dirty="0" err="1"/>
              <a:t>TrŘ</a:t>
            </a:r>
            <a:r>
              <a:rPr lang="cs-CZ" dirty="0"/>
              <a:t>.</a:t>
            </a:r>
          </a:p>
        </p:txBody>
      </p:sp>
    </p:spTree>
    <p:extLst>
      <p:ext uri="{BB962C8B-B14F-4D97-AF65-F5344CB8AC3E}">
        <p14:creationId xmlns:p14="http://schemas.microsoft.com/office/powerpoint/2010/main" val="4197476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46884A0D-D579-3B22-B138-15F47ABF7262}"/>
              </a:ext>
            </a:extLst>
          </p:cNvPr>
          <p:cNvSpPr>
            <a:spLocks noGrp="1"/>
          </p:cNvSpPr>
          <p:nvPr>
            <p:ph idx="1"/>
          </p:nvPr>
        </p:nvSpPr>
        <p:spPr>
          <a:xfrm>
            <a:off x="343949" y="2105636"/>
            <a:ext cx="10469460" cy="4752363"/>
          </a:xfrm>
        </p:spPr>
        <p:txBody>
          <a:bodyPr>
            <a:normAutofit/>
          </a:bodyPr>
          <a:lstStyle/>
          <a:p>
            <a:pPr algn="just"/>
            <a:r>
              <a:rPr lang="cs-CZ" b="1" dirty="0"/>
              <a:t>K 12/2000</a:t>
            </a:r>
            <a:r>
              <a:rPr lang="cs-CZ" dirty="0"/>
              <a:t>: Advokát je odpovědný za protiprávní postup pracovníka své advokátní kanceláře.</a:t>
            </a:r>
          </a:p>
          <a:p>
            <a:pPr algn="just"/>
            <a:r>
              <a:rPr lang="cs-CZ" b="1" dirty="0"/>
              <a:t>K 23/1998</a:t>
            </a:r>
            <a:r>
              <a:rPr lang="cs-CZ" dirty="0"/>
              <a:t>: Advokát je kárně odpovědný i za pochybení pracovnice své advokátní kanceláře.</a:t>
            </a:r>
          </a:p>
          <a:p>
            <a:pPr algn="just"/>
            <a:r>
              <a:rPr lang="cs-CZ" b="1" dirty="0"/>
              <a:t>K 16/1998</a:t>
            </a:r>
            <a:r>
              <a:rPr lang="cs-CZ" dirty="0"/>
              <a:t>: Skutečnost, že kárně obviněný působí v advokacii teprve krátkou dobu, nemusí být vždy polehčující okolností a je třeba zvažovat povahu skutku zakládajícího kárné provinění.</a:t>
            </a:r>
          </a:p>
          <a:p>
            <a:pPr algn="just"/>
            <a:r>
              <a:rPr lang="cs-CZ" b="1" dirty="0"/>
              <a:t>K 5/1998</a:t>
            </a:r>
            <a:r>
              <a:rPr lang="cs-CZ" dirty="0"/>
              <a:t>: Ojedinělé a nezávažné porušení povinností advokáta není kárným proviněním.</a:t>
            </a:r>
          </a:p>
        </p:txBody>
      </p:sp>
    </p:spTree>
    <p:extLst>
      <p:ext uri="{BB962C8B-B14F-4D97-AF65-F5344CB8AC3E}">
        <p14:creationId xmlns:p14="http://schemas.microsoft.com/office/powerpoint/2010/main" val="8963937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80B484-E353-E447-D6CA-A26E6459C955}"/>
              </a:ext>
            </a:extLst>
          </p:cNvPr>
          <p:cNvSpPr>
            <a:spLocks noGrp="1"/>
          </p:cNvSpPr>
          <p:nvPr>
            <p:ph type="title"/>
          </p:nvPr>
        </p:nvSpPr>
        <p:spPr/>
        <p:txBody>
          <a:bodyPr/>
          <a:lstStyle/>
          <a:p>
            <a:r>
              <a:rPr lang="cs-CZ" dirty="0"/>
              <a:t>§ 33</a:t>
            </a:r>
            <a:br>
              <a:rPr lang="cs-CZ" dirty="0"/>
            </a:br>
            <a:r>
              <a:rPr lang="cs-CZ" dirty="0"/>
              <a:t>Kárné řízení</a:t>
            </a:r>
          </a:p>
        </p:txBody>
      </p:sp>
      <p:sp>
        <p:nvSpPr>
          <p:cNvPr id="3" name="Zástupný obsah 2">
            <a:extLst>
              <a:ext uri="{FF2B5EF4-FFF2-40B4-BE49-F238E27FC236}">
                <a16:creationId xmlns:a16="http://schemas.microsoft.com/office/drawing/2014/main" id="{3DA59A26-65DF-D963-BDB3-69C72F03C30F}"/>
              </a:ext>
            </a:extLst>
          </p:cNvPr>
          <p:cNvSpPr>
            <a:spLocks noGrp="1"/>
          </p:cNvSpPr>
          <p:nvPr>
            <p:ph idx="1"/>
          </p:nvPr>
        </p:nvSpPr>
        <p:spPr>
          <a:xfrm>
            <a:off x="680321" y="2155970"/>
            <a:ext cx="9613861" cy="4496499"/>
          </a:xfrm>
        </p:spPr>
        <p:txBody>
          <a:bodyPr>
            <a:normAutofit fontScale="70000" lnSpcReduction="20000"/>
          </a:bodyPr>
          <a:lstStyle/>
          <a:p>
            <a:pPr marL="0" indent="0" algn="just">
              <a:buNone/>
            </a:pPr>
            <a:r>
              <a:rPr lang="cs-CZ" dirty="0"/>
              <a:t>1) O tom, zda se advokát nebo advokátní koncipient dopustil kárného provinění, a o uložení kárného opatření rozhoduje v kárném řízení zahájeném na základě kárné žaloby podané kárným žalobcem (§ 46 odst. 3 a § 51 odst. 2) tříčlenný kárný senát složený ze členů kárné komise Komory. Účastníky kárného řízení jsou kárný žalobce a advokát nebo advokátní koncipient, proti němuž je kárné řízení zahájeno (dále jen "kárně obviněný").</a:t>
            </a:r>
          </a:p>
          <a:p>
            <a:pPr marL="0" indent="0" algn="just">
              <a:buNone/>
            </a:pPr>
            <a:r>
              <a:rPr lang="cs-CZ" dirty="0"/>
              <a:t>2) Kárná žaloba musí být podána do jednoho roku ode dne, kdy se kárný žalobce o kárném provinění dozvěděl, nejpozději však do tří let ode dne, kdy ke kárnému provinění došlo.</a:t>
            </a:r>
          </a:p>
          <a:p>
            <a:pPr marL="0" indent="0" algn="just">
              <a:buNone/>
            </a:pPr>
            <a:r>
              <a:rPr lang="cs-CZ" dirty="0"/>
              <a:t>3) Má-li v kárném řízení vystupovat jako kárný žalobce předseda kontrolní rady, je oprávněn pověřit jiného advokáta po dohodě s ním provedením přípravných úkonů potřebných k prověření, zda došlo ke kárnému provinění; takto pověřený advokát má, pokud jde o písemnosti a jiné dokumenty advokátů, oprávnění člena kontrolní rady podle § 46 odst. 4 věty druhé.</a:t>
            </a:r>
          </a:p>
          <a:p>
            <a:pPr marL="0" indent="0" algn="just">
              <a:buNone/>
            </a:pPr>
            <a:r>
              <a:rPr lang="cs-CZ" dirty="0"/>
              <a:t>4) Kárně obviněný může být v kárném řízení zastoupen advokátem. Kárně obviněnému, který není zastoupen, ustanoví kárný senát opatrovníka, jestliže to vyžaduje ochrana jeho zájmů, zejména byl-li stižen duševní poruchou nebo chorobou, která mu brání náležitě se hájit. Opatrovníkem ustanoví kárný senát jiného advokáta po dohodě s ním.</a:t>
            </a:r>
          </a:p>
          <a:p>
            <a:pPr marL="0" indent="0" algn="just">
              <a:buNone/>
            </a:pPr>
            <a:r>
              <a:rPr lang="cs-CZ" dirty="0"/>
              <a:t>5) Kárně obviněný má právo vyjádřit se ke všem skutečnostem, které jsou mu kladeny za vinu; má právo hájit se a navrhovat důkazy, které by měly být provedeny.</a:t>
            </a:r>
          </a:p>
          <a:p>
            <a:pPr marL="0" indent="0" algn="just">
              <a:buNone/>
            </a:pPr>
            <a:r>
              <a:rPr lang="cs-CZ" dirty="0"/>
              <a:t>6) V kárném řízení o kárném provinění se použijí obdobně ustanovení upravující zajištění účelu a průběhu řízení podle správního řádu. Pořádková pokuta je příjmem Komory.</a:t>
            </a:r>
          </a:p>
        </p:txBody>
      </p:sp>
    </p:spTree>
    <p:extLst>
      <p:ext uri="{BB962C8B-B14F-4D97-AF65-F5344CB8AC3E}">
        <p14:creationId xmlns:p14="http://schemas.microsoft.com/office/powerpoint/2010/main" val="27089504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48AE191D-FEE5-8296-0930-CA94ABD4987C}"/>
              </a:ext>
            </a:extLst>
          </p:cNvPr>
          <p:cNvSpPr>
            <a:spLocks noGrp="1"/>
          </p:cNvSpPr>
          <p:nvPr>
            <p:ph idx="1"/>
          </p:nvPr>
        </p:nvSpPr>
        <p:spPr>
          <a:xfrm>
            <a:off x="335560" y="2130804"/>
            <a:ext cx="10528183" cy="4630723"/>
          </a:xfrm>
        </p:spPr>
        <p:txBody>
          <a:bodyPr>
            <a:normAutofit fontScale="70000" lnSpcReduction="20000"/>
          </a:bodyPr>
          <a:lstStyle/>
          <a:p>
            <a:pPr algn="just"/>
            <a:r>
              <a:rPr lang="cs-CZ" b="1" dirty="0"/>
              <a:t>K 1/2003</a:t>
            </a:r>
            <a:r>
              <a:rPr lang="cs-CZ" dirty="0"/>
              <a:t>: Podle § 24 odst. 2 AKŘ při ukládání kárného opatření přihlíží kárný senát též k osobě kárně obviněného, jakož i k jeho osobním poměrům. Za situace, kdy kárný orgán nebere v potaz tato právní kritéria individualizace kárného opatření, jak je obligatorně stanoví kárný řád, resp. je ani nezjišťuje, porušil soud projednávající správní žalobu právo zaručené v čl. 6 odst. 1 Úmluvy o ochraně lidských práv a svobod. Takovou vadu nelze </a:t>
            </a:r>
            <a:r>
              <a:rPr lang="cs-CZ" dirty="0" err="1"/>
              <a:t>konvalidovat</a:t>
            </a:r>
            <a:r>
              <a:rPr lang="cs-CZ" dirty="0"/>
              <a:t> poukazem na mírnou povahu kárného opatření. V poučení doprovázejícím konečné rozhodnutí před odvolacím senátem v kárném řízení musí být uvedeno, že je lze napadnout ve správním soudnictví.</a:t>
            </a:r>
          </a:p>
          <a:p>
            <a:pPr algn="just"/>
            <a:r>
              <a:rPr lang="cs-CZ" b="1" dirty="0"/>
              <a:t>K 4/2002</a:t>
            </a:r>
            <a:r>
              <a:rPr lang="cs-CZ" dirty="0"/>
              <a:t>: Advokát nemůže účinně namítat, že mu bez jeho zavinění nebylo kárné rozhodnutí řádně doručeno, jestliže tato písemnost byla komorou bezvýsledně doručována na adresu, kterou advokát uvedl do matriky advokátů jako sídlo své advokátní kanceláře, přičemž ještě před tímto doručováním přesídlil do jiného sídla a tuto skutečnost ČAK neohlásil.</a:t>
            </a:r>
          </a:p>
          <a:p>
            <a:pPr algn="just"/>
            <a:r>
              <a:rPr lang="cs-CZ" b="1" dirty="0"/>
              <a:t>K 1/2002</a:t>
            </a:r>
            <a:r>
              <a:rPr lang="cs-CZ" dirty="0"/>
              <a:t>: Zásady Evropské Úmluvy o ochranně lidských práv a svobod a ustanovení Listiny základních práv a svobod je třeba aplikovat i na kárná řízení vedená proti kárně obviněným Českou advokátní komorou.</a:t>
            </a:r>
          </a:p>
          <a:p>
            <a:pPr algn="just"/>
            <a:r>
              <a:rPr lang="cs-CZ" b="1" dirty="0"/>
              <a:t>K 24/2000</a:t>
            </a:r>
            <a:r>
              <a:rPr lang="cs-CZ" dirty="0"/>
              <a:t>: Kárný senát nemůže vyslovit vinu kárně obviněného pro jiný skutek, než který je popsán v kárné žalobě, neboť by tak nebyla zachována totožnost skutku.</a:t>
            </a:r>
          </a:p>
          <a:p>
            <a:pPr algn="just"/>
            <a:r>
              <a:rPr lang="cs-CZ" b="1" dirty="0"/>
              <a:t>K 10/1997</a:t>
            </a:r>
            <a:r>
              <a:rPr lang="cs-CZ" dirty="0"/>
              <a:t>: Výběr kárného opatření je věcí uvážení kárného senátu, jeho diskrečním právem. Užití volného uvážení je soudem přezkoumatelné, meze diskrece jsou určeny zákonem. Soud při přezkoumávání kárného rozhodnutí nemůže nahradit uvážení kárného senátu svým vlastním, může však napadené rozhodnutí zrušit, pokud by na základě důvodné námitky navrhovatele dospěl k přesvědčení, že skutkový stav nebyl kárným senátem zjištěn postačujícím způsobem, nebo že nebyly provedeny důkazy o skutečnostech, které jsou zákonnými kritérii volného uvážení.</a:t>
            </a:r>
          </a:p>
        </p:txBody>
      </p:sp>
    </p:spTree>
    <p:extLst>
      <p:ext uri="{BB962C8B-B14F-4D97-AF65-F5344CB8AC3E}">
        <p14:creationId xmlns:p14="http://schemas.microsoft.com/office/powerpoint/2010/main" val="36967054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07EBE8-873D-9194-30C0-CD2BD09B22F9}"/>
              </a:ext>
            </a:extLst>
          </p:cNvPr>
          <p:cNvSpPr>
            <a:spLocks noGrp="1"/>
          </p:cNvSpPr>
          <p:nvPr>
            <p:ph type="title"/>
          </p:nvPr>
        </p:nvSpPr>
        <p:spPr/>
        <p:txBody>
          <a:bodyPr/>
          <a:lstStyle/>
          <a:p>
            <a:r>
              <a:rPr lang="cs-CZ" dirty="0"/>
              <a:t>§ 33a</a:t>
            </a:r>
            <a:br>
              <a:rPr lang="cs-CZ" dirty="0"/>
            </a:br>
            <a:r>
              <a:rPr lang="cs-CZ" dirty="0"/>
              <a:t>Náklady kárného řízení</a:t>
            </a:r>
          </a:p>
        </p:txBody>
      </p:sp>
      <p:sp>
        <p:nvSpPr>
          <p:cNvPr id="3" name="Zástupný obsah 2">
            <a:extLst>
              <a:ext uri="{FF2B5EF4-FFF2-40B4-BE49-F238E27FC236}">
                <a16:creationId xmlns:a16="http://schemas.microsoft.com/office/drawing/2014/main" id="{C816AC3C-528D-4531-C2CE-8941332A7602}"/>
              </a:ext>
            </a:extLst>
          </p:cNvPr>
          <p:cNvSpPr>
            <a:spLocks noGrp="1"/>
          </p:cNvSpPr>
          <p:nvPr>
            <p:ph idx="1"/>
          </p:nvPr>
        </p:nvSpPr>
        <p:spPr>
          <a:xfrm>
            <a:off x="680321" y="2336873"/>
            <a:ext cx="9613861" cy="4156206"/>
          </a:xfrm>
        </p:spPr>
        <p:txBody>
          <a:bodyPr>
            <a:normAutofit fontScale="92500" lnSpcReduction="20000"/>
          </a:bodyPr>
          <a:lstStyle/>
          <a:p>
            <a:pPr marL="0" indent="0" algn="just">
              <a:buNone/>
            </a:pPr>
            <a:r>
              <a:rPr lang="cs-CZ" dirty="0"/>
              <a:t>1) Náklady kárného řízení, které v kárném řízení vznikly účastníkovi kárného řízení, nese účastník. Komora nese náklady spojené s činností kárného senátu a odvolacího senátu, náklady na tlumočníka a náklady spojené s prováděním důkazů.</a:t>
            </a:r>
          </a:p>
          <a:p>
            <a:pPr marL="0" indent="0" algn="just">
              <a:buNone/>
            </a:pPr>
            <a:r>
              <a:rPr lang="cs-CZ" dirty="0"/>
              <a:t>2) Vyslovil-li kárný senát v rozhodnutí, kterým se kárné řízení končí, že kárně obviněný se dopustil kárného provinění, zaváže současně v rozhodnutí kárně obviněného k náhradě nákladů kárného řízení, které nese Komora podle odstavce 1, a to jednorázovou částkou stanovenou v přiměřené výši stavovským předpisem.</a:t>
            </a:r>
          </a:p>
          <a:p>
            <a:pPr marL="0" indent="0" algn="just">
              <a:buNone/>
            </a:pPr>
            <a:r>
              <a:rPr lang="cs-CZ" dirty="0"/>
              <a:t>3) Komora nahradí svědkovi hotové výdaje a výdělek, který mu prokazatelně ušel. Nárok je třeba uplatnit u Komory do tří dnů od výslechu, jinak zaniká; o tom musí být svědek poučen.</a:t>
            </a:r>
          </a:p>
          <a:p>
            <a:pPr marL="0" indent="0" algn="just">
              <a:buNone/>
            </a:pPr>
            <a:r>
              <a:rPr lang="cs-CZ" dirty="0"/>
              <a:t>4) Náhrada hotových výdajů a poskytování odměn znalcům a tlumočníkům se řídí zvláštními právními předpisy.</a:t>
            </a:r>
          </a:p>
        </p:txBody>
      </p:sp>
    </p:spTree>
    <p:extLst>
      <p:ext uri="{BB962C8B-B14F-4D97-AF65-F5344CB8AC3E}">
        <p14:creationId xmlns:p14="http://schemas.microsoft.com/office/powerpoint/2010/main" val="32647562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B64FFB-7A97-8156-401F-56663818582B}"/>
              </a:ext>
            </a:extLst>
          </p:cNvPr>
          <p:cNvSpPr>
            <a:spLocks noGrp="1"/>
          </p:cNvSpPr>
          <p:nvPr>
            <p:ph type="title"/>
          </p:nvPr>
        </p:nvSpPr>
        <p:spPr/>
        <p:txBody>
          <a:bodyPr/>
          <a:lstStyle/>
          <a:p>
            <a:r>
              <a:rPr lang="cs-CZ" dirty="0"/>
              <a:t>§ 34</a:t>
            </a:r>
            <a:br>
              <a:rPr lang="cs-CZ" dirty="0"/>
            </a:br>
            <a:r>
              <a:rPr lang="cs-CZ" dirty="0"/>
              <a:t>Rozhodnutí</a:t>
            </a:r>
          </a:p>
        </p:txBody>
      </p:sp>
      <p:sp>
        <p:nvSpPr>
          <p:cNvPr id="3" name="Zástupný obsah 2">
            <a:extLst>
              <a:ext uri="{FF2B5EF4-FFF2-40B4-BE49-F238E27FC236}">
                <a16:creationId xmlns:a16="http://schemas.microsoft.com/office/drawing/2014/main" id="{7981D9D8-E65F-2E44-3F09-72C3050CCA8A}"/>
              </a:ext>
            </a:extLst>
          </p:cNvPr>
          <p:cNvSpPr>
            <a:spLocks noGrp="1"/>
          </p:cNvSpPr>
          <p:nvPr>
            <p:ph idx="1"/>
          </p:nvPr>
        </p:nvSpPr>
        <p:spPr>
          <a:xfrm>
            <a:off x="680321" y="2336872"/>
            <a:ext cx="9613861" cy="4433043"/>
          </a:xfrm>
        </p:spPr>
        <p:txBody>
          <a:bodyPr>
            <a:normAutofit fontScale="85000" lnSpcReduction="20000"/>
          </a:bodyPr>
          <a:lstStyle/>
          <a:p>
            <a:pPr marL="0" indent="0" algn="just">
              <a:buNone/>
            </a:pPr>
            <a:r>
              <a:rPr lang="cs-CZ" dirty="0"/>
              <a:t>1) Pro rozhodnutí v kárném řízení je rozhodující skutkový a právní stav v době, kdy ke kárnému provinění došlo; pozdější právní úpravy se použije, jestliže je to pro kárně obviněného příznivější.</a:t>
            </a:r>
          </a:p>
          <a:p>
            <a:pPr marL="0" indent="0" algn="just">
              <a:buNone/>
            </a:pPr>
            <a:r>
              <a:rPr lang="cs-CZ" dirty="0"/>
              <a:t>2) Písemné vyhotovení rozhodnutí, kterým se kárné řízení končí, musí obsahovat výrok, odůvodnění a poučení o opravném prostředku, a musí být doručeno účastníkům; v případě uvedeném v § 33a odst. 2 obsahuje písemné vyhotovení rozhodnutí i výrok ukládající povinnost k náhradě nákladů kárného řízení.</a:t>
            </a:r>
          </a:p>
          <a:p>
            <a:pPr marL="0" indent="0" algn="just">
              <a:buNone/>
            </a:pPr>
            <a:r>
              <a:rPr lang="cs-CZ" dirty="0"/>
              <a:t>3) Doručené rozhodnutí, kterým se kárné řízení končí a proti kterému se nelze odvolat, je v právní moci a je vykonatelné, nejde-li o případ uvedený v odstavci 4. Ostatní rozhodnutí nabývají právní moci jejich vyhlášením; není-li kárným řádem vyhlášení předepsáno, nabývají rozhodnutí právní moci jejich přijetím.</a:t>
            </a:r>
          </a:p>
          <a:p>
            <a:pPr marL="0" indent="0" algn="just">
              <a:buNone/>
            </a:pPr>
            <a:r>
              <a:rPr lang="cs-CZ" dirty="0"/>
              <a:t>4) Byla-li jako kárné opatření uložena pokuta, je třeba ji zaplatit do patnácti dnů od právní moci rozhodnutí, nestanoví-li rozhodnutí lhůtu delší nebo nestanoví-li rozhodnutí, že pokuta má být zaplacena ve splátkách. Rozhodnutí ukládající toto kárné opatření je vykonatelné, jakmile uplyne lhůta k plnění.</a:t>
            </a:r>
          </a:p>
          <a:p>
            <a:pPr marL="0" indent="0" algn="just">
              <a:buNone/>
            </a:pPr>
            <a:r>
              <a:rPr lang="cs-CZ" dirty="0"/>
              <a:t>5) Ustanovení odstavce 4 se použije obdobně i pro rozhodnutí ukládající povinnost k náhradě nákladů řízení.</a:t>
            </a:r>
          </a:p>
        </p:txBody>
      </p:sp>
    </p:spTree>
    <p:extLst>
      <p:ext uri="{BB962C8B-B14F-4D97-AF65-F5344CB8AC3E}">
        <p14:creationId xmlns:p14="http://schemas.microsoft.com/office/powerpoint/2010/main" val="11569363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29C6AF7-0DA9-58D2-9AD3-D8C3ACB5ACA8}"/>
              </a:ext>
            </a:extLst>
          </p:cNvPr>
          <p:cNvSpPr>
            <a:spLocks noGrp="1"/>
          </p:cNvSpPr>
          <p:nvPr>
            <p:ph type="title"/>
          </p:nvPr>
        </p:nvSpPr>
        <p:spPr/>
        <p:txBody>
          <a:bodyPr/>
          <a:lstStyle/>
          <a:p>
            <a:r>
              <a:rPr lang="cs-CZ" dirty="0"/>
              <a:t>§ 34a</a:t>
            </a:r>
            <a:br>
              <a:rPr lang="cs-CZ" dirty="0"/>
            </a:br>
            <a:r>
              <a:rPr lang="cs-CZ" dirty="0"/>
              <a:t>Kárný příkaz</a:t>
            </a:r>
          </a:p>
        </p:txBody>
      </p:sp>
      <p:sp>
        <p:nvSpPr>
          <p:cNvPr id="3" name="Zástupný obsah 2">
            <a:extLst>
              <a:ext uri="{FF2B5EF4-FFF2-40B4-BE49-F238E27FC236}">
                <a16:creationId xmlns:a16="http://schemas.microsoft.com/office/drawing/2014/main" id="{76BE2220-6BD3-F11C-4A6C-00251F646A00}"/>
              </a:ext>
            </a:extLst>
          </p:cNvPr>
          <p:cNvSpPr>
            <a:spLocks noGrp="1"/>
          </p:cNvSpPr>
          <p:nvPr>
            <p:ph idx="1"/>
          </p:nvPr>
        </p:nvSpPr>
        <p:spPr>
          <a:xfrm>
            <a:off x="680321" y="2336873"/>
            <a:ext cx="9613861" cy="4189762"/>
          </a:xfrm>
        </p:spPr>
        <p:txBody>
          <a:bodyPr>
            <a:normAutofit fontScale="92500" lnSpcReduction="10000"/>
          </a:bodyPr>
          <a:lstStyle/>
          <a:p>
            <a:pPr marL="0" indent="0">
              <a:buNone/>
            </a:pPr>
            <a:r>
              <a:rPr lang="cs-CZ" dirty="0"/>
              <a:t>1) Kárný senát může ve věci rozhodnout bez nařízení jednání kárným příkazem, pokud je skutkový stav spolehlivě zjištěn doposud opatřenými důkazy.</a:t>
            </a:r>
          </a:p>
          <a:p>
            <a:pPr marL="0" indent="0">
              <a:buNone/>
            </a:pPr>
            <a:r>
              <a:rPr lang="cs-CZ" dirty="0"/>
              <a:t>2) Kárným příkazem lze uložit pouze kárné opatření napomenutí anebo kárné opatření pokuty do výše desetinásobku minimální měsíční mzdy stanovené zvláštním právním předpisem13, je-li kárně obviněným advokát, nebo do výše dvojnásobku minimální měsíční mzdy stanovené zvláštním právním předpisem13, je-li kárně obviněným advokátní koncipient; ustanovení § 32 odst. 5 tím není dotčeno.</a:t>
            </a:r>
          </a:p>
          <a:p>
            <a:pPr marL="0" indent="0">
              <a:buNone/>
            </a:pPr>
            <a:r>
              <a:rPr lang="cs-CZ" dirty="0"/>
              <a:t>3) Kárný příkaz má povahu rozhodnutí, kterým kárný senát vyslovil, že kárně obviněný se dopustil kárného provinění. Účinky spojené s vyhlášením rozhodnutí kárného senátu nastávají doručením písemného vyhotovení kárného příkazu kárně obviněnému.</a:t>
            </a:r>
          </a:p>
        </p:txBody>
      </p:sp>
    </p:spTree>
    <p:extLst>
      <p:ext uri="{BB962C8B-B14F-4D97-AF65-F5344CB8AC3E}">
        <p14:creationId xmlns:p14="http://schemas.microsoft.com/office/powerpoint/2010/main" val="410626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ADEBC6-F274-AEDE-9AA6-5D534A09FFB2}"/>
              </a:ext>
            </a:extLst>
          </p:cNvPr>
          <p:cNvSpPr>
            <a:spLocks noGrp="1"/>
          </p:cNvSpPr>
          <p:nvPr>
            <p:ph type="title"/>
          </p:nvPr>
        </p:nvSpPr>
        <p:spPr/>
        <p:txBody>
          <a:bodyPr/>
          <a:lstStyle/>
          <a:p>
            <a:r>
              <a:rPr lang="cs-CZ" dirty="0"/>
              <a:t>§ 17</a:t>
            </a:r>
          </a:p>
        </p:txBody>
      </p:sp>
      <p:sp>
        <p:nvSpPr>
          <p:cNvPr id="3" name="Zástupný obsah 2">
            <a:extLst>
              <a:ext uri="{FF2B5EF4-FFF2-40B4-BE49-F238E27FC236}">
                <a16:creationId xmlns:a16="http://schemas.microsoft.com/office/drawing/2014/main" id="{41670649-855D-04E0-70DE-C48D790100A0}"/>
              </a:ext>
            </a:extLst>
          </p:cNvPr>
          <p:cNvSpPr>
            <a:spLocks noGrp="1"/>
          </p:cNvSpPr>
          <p:nvPr>
            <p:ph idx="1"/>
          </p:nvPr>
        </p:nvSpPr>
        <p:spPr/>
        <p:txBody>
          <a:bodyPr>
            <a:normAutofit fontScale="92500" lnSpcReduction="20000"/>
          </a:bodyPr>
          <a:lstStyle/>
          <a:p>
            <a:pPr algn="just"/>
            <a:r>
              <a:rPr lang="cs-CZ" b="1" dirty="0"/>
              <a:t>ÚS I. ÚS 393/1998</a:t>
            </a:r>
            <a:r>
              <a:rPr lang="cs-CZ" dirty="0"/>
              <a:t>: Pro advokáta, který je činný v právním státě, nemůže být obtížné nebo neobvyklé zjistit, které způsoby chování a jednání a které hodnoty mravnosti a lidské důstojnosti je třeba respektovat, aniž by byly výslovně vypočteny v jednotlivých ustanoveních, což ostatně není vůbec možné.</a:t>
            </a:r>
          </a:p>
          <a:p>
            <a:pPr algn="just"/>
            <a:r>
              <a:rPr lang="cs-CZ" b="1" dirty="0"/>
              <a:t>NS 33 Odo 506/2001 (C 2015): </a:t>
            </a:r>
            <a:r>
              <a:rPr lang="cs-CZ" dirty="0"/>
              <a:t>Pravidla profesionální etiky a Pravidla soutěže advokátů České republiky jsou stavovským předpisem a zakládají vztah mezi advokátem a Českou advokátní komorou, zejména kárnou odpovědnost advokáta v případě jejich porušení. Nejsou však závazná pro jiné osoby. Právní úkon učiněný v rozporu s nimi nelze považovat za právní úkon v rozporu se zákonem. Příkazní smlouvu o zastupování advokátem a v jejím rámci dohodu o smluvní odměně je však třeba poměřovat § 39 </a:t>
            </a:r>
            <a:r>
              <a:rPr lang="cs-CZ" dirty="0" err="1"/>
              <a:t>ObčZ</a:t>
            </a:r>
            <a:r>
              <a:rPr lang="cs-CZ" dirty="0"/>
              <a:t> (pozn. zák. č. 64/1964 Sb.), podle něhož je právní úkon neplatný i v případě, že se příčí dobrým mravům.</a:t>
            </a:r>
          </a:p>
        </p:txBody>
      </p:sp>
    </p:spTree>
    <p:extLst>
      <p:ext uri="{BB962C8B-B14F-4D97-AF65-F5344CB8AC3E}">
        <p14:creationId xmlns:p14="http://schemas.microsoft.com/office/powerpoint/2010/main" val="28473373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24E8903-D0F9-55B0-FF1A-D7B7012A6398}"/>
              </a:ext>
            </a:extLst>
          </p:cNvPr>
          <p:cNvSpPr>
            <a:spLocks noGrp="1"/>
          </p:cNvSpPr>
          <p:nvPr>
            <p:ph type="title"/>
          </p:nvPr>
        </p:nvSpPr>
        <p:spPr/>
        <p:txBody>
          <a:bodyPr/>
          <a:lstStyle/>
          <a:p>
            <a:r>
              <a:rPr lang="cs-CZ" dirty="0"/>
              <a:t>§ 34b</a:t>
            </a:r>
            <a:br>
              <a:rPr lang="cs-CZ" dirty="0"/>
            </a:br>
            <a:r>
              <a:rPr lang="cs-CZ" dirty="0"/>
              <a:t>Náležitosti kárného příkazu</a:t>
            </a:r>
          </a:p>
        </p:txBody>
      </p:sp>
      <p:sp>
        <p:nvSpPr>
          <p:cNvPr id="3" name="Zástupný obsah 2">
            <a:extLst>
              <a:ext uri="{FF2B5EF4-FFF2-40B4-BE49-F238E27FC236}">
                <a16:creationId xmlns:a16="http://schemas.microsoft.com/office/drawing/2014/main" id="{0D45C78A-6A93-E12E-4397-D81EACD64B46}"/>
              </a:ext>
            </a:extLst>
          </p:cNvPr>
          <p:cNvSpPr>
            <a:spLocks noGrp="1"/>
          </p:cNvSpPr>
          <p:nvPr>
            <p:ph idx="1"/>
          </p:nvPr>
        </p:nvSpPr>
        <p:spPr/>
        <p:txBody>
          <a:bodyPr>
            <a:normAutofit/>
          </a:bodyPr>
          <a:lstStyle/>
          <a:p>
            <a:pPr marL="0" indent="0" algn="just">
              <a:buNone/>
            </a:pPr>
            <a:r>
              <a:rPr lang="cs-CZ" dirty="0"/>
              <a:t>1) Písemné vyhotovení kárného příkazu musí obsahovat výrok ve věci samé, výrok ukládající povinnost k náhradě nákladů kárného řízení (§ 33a odst. 2) a poučení o právu podat odpor, včetně upozornění, že v případě, kdy kárně obviněný odpor nepodá, nebude již nařizováno jednání kárného senátu k projednání věci (§ 34d odst. 1).</a:t>
            </a:r>
          </a:p>
          <a:p>
            <a:pPr marL="0" indent="0" algn="just">
              <a:buNone/>
            </a:pPr>
            <a:r>
              <a:rPr lang="cs-CZ" dirty="0"/>
              <a:t>2) Písemné vyhotovení kárného příkazu se doručuje kárně obviněnému a kárnému žalobci; má-li kárně obviněný zástupce nebo opatrovníka (§ 33 odst. 4), doručuje se písemné vyhotovení kárného příkazu i jim.</a:t>
            </a:r>
          </a:p>
        </p:txBody>
      </p:sp>
    </p:spTree>
    <p:extLst>
      <p:ext uri="{BB962C8B-B14F-4D97-AF65-F5344CB8AC3E}">
        <p14:creationId xmlns:p14="http://schemas.microsoft.com/office/powerpoint/2010/main" val="32827686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F1FE03-AFA3-9D95-54F9-636BF0C35A68}"/>
              </a:ext>
            </a:extLst>
          </p:cNvPr>
          <p:cNvSpPr>
            <a:spLocks noGrp="1"/>
          </p:cNvSpPr>
          <p:nvPr>
            <p:ph type="title"/>
          </p:nvPr>
        </p:nvSpPr>
        <p:spPr/>
        <p:txBody>
          <a:bodyPr/>
          <a:lstStyle/>
          <a:p>
            <a:r>
              <a:rPr lang="cs-CZ" dirty="0"/>
              <a:t>§ 34c</a:t>
            </a:r>
            <a:br>
              <a:rPr lang="cs-CZ" dirty="0"/>
            </a:br>
            <a:r>
              <a:rPr lang="cs-CZ" dirty="0"/>
              <a:t>Odpor</a:t>
            </a:r>
          </a:p>
        </p:txBody>
      </p:sp>
      <p:sp>
        <p:nvSpPr>
          <p:cNvPr id="3" name="Zástupný obsah 2">
            <a:extLst>
              <a:ext uri="{FF2B5EF4-FFF2-40B4-BE49-F238E27FC236}">
                <a16:creationId xmlns:a16="http://schemas.microsoft.com/office/drawing/2014/main" id="{547595AC-A383-E8FA-9303-63F3B33D8187}"/>
              </a:ext>
            </a:extLst>
          </p:cNvPr>
          <p:cNvSpPr>
            <a:spLocks noGrp="1"/>
          </p:cNvSpPr>
          <p:nvPr>
            <p:ph idx="1"/>
          </p:nvPr>
        </p:nvSpPr>
        <p:spPr/>
        <p:txBody>
          <a:bodyPr>
            <a:normAutofit/>
          </a:bodyPr>
          <a:lstStyle/>
          <a:p>
            <a:pPr marL="0" indent="0" algn="just">
              <a:buNone/>
            </a:pPr>
            <a:r>
              <a:rPr lang="cs-CZ" dirty="0"/>
              <a:t>1) Kárně obviněný, kárný žalobce a zástupce kárně obviněného nebo jeho opatrovník (dále jen „oprávněná osoba“) mohou podat proti kárnému příkazu odpor; odpor je třeba podat do 15 dnů od doručení písemného vyhotovení kárného příkazu. Zástupci kárně obviněného nebo jeho opatrovníkovi končí lhůta k podání odporu týmž dnem jako kárně obviněnému.</a:t>
            </a:r>
          </a:p>
          <a:p>
            <a:pPr marL="0" indent="0" algn="just">
              <a:buNone/>
            </a:pPr>
            <a:r>
              <a:rPr lang="cs-CZ" dirty="0"/>
              <a:t>2) Po doručení písemného vyhotovení kárného příkazu se oprávněná osoba může svého práva na podání odporu výslovně vzdát.</a:t>
            </a:r>
          </a:p>
        </p:txBody>
      </p:sp>
    </p:spTree>
    <p:extLst>
      <p:ext uri="{BB962C8B-B14F-4D97-AF65-F5344CB8AC3E}">
        <p14:creationId xmlns:p14="http://schemas.microsoft.com/office/powerpoint/2010/main" val="14635948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C3DB43-A3D4-20AD-337F-DA778ACC7962}"/>
              </a:ext>
            </a:extLst>
          </p:cNvPr>
          <p:cNvSpPr>
            <a:spLocks noGrp="1"/>
          </p:cNvSpPr>
          <p:nvPr>
            <p:ph type="title"/>
          </p:nvPr>
        </p:nvSpPr>
        <p:spPr/>
        <p:txBody>
          <a:bodyPr/>
          <a:lstStyle/>
          <a:p>
            <a:r>
              <a:rPr lang="cs-CZ" dirty="0"/>
              <a:t>§ 35</a:t>
            </a:r>
            <a:br>
              <a:rPr lang="cs-CZ" dirty="0"/>
            </a:br>
            <a:r>
              <a:rPr lang="cs-CZ" dirty="0"/>
              <a:t>Odvolání</a:t>
            </a:r>
          </a:p>
        </p:txBody>
      </p:sp>
      <p:sp>
        <p:nvSpPr>
          <p:cNvPr id="3" name="Zástupný obsah 2">
            <a:extLst>
              <a:ext uri="{FF2B5EF4-FFF2-40B4-BE49-F238E27FC236}">
                <a16:creationId xmlns:a16="http://schemas.microsoft.com/office/drawing/2014/main" id="{EBAB0940-67C1-B6EA-8E57-83C783073EBA}"/>
              </a:ext>
            </a:extLst>
          </p:cNvPr>
          <p:cNvSpPr>
            <a:spLocks noGrp="1"/>
          </p:cNvSpPr>
          <p:nvPr>
            <p:ph idx="1"/>
          </p:nvPr>
        </p:nvSpPr>
        <p:spPr/>
        <p:txBody>
          <a:bodyPr>
            <a:normAutofit fontScale="92500" lnSpcReduction="10000"/>
          </a:bodyPr>
          <a:lstStyle/>
          <a:p>
            <a:pPr marL="0" indent="0" algn="just">
              <a:buNone/>
            </a:pPr>
            <a:r>
              <a:rPr lang="cs-CZ" dirty="0"/>
              <a:t>1) Proti rozhodnutí kárného senátu v kárném řízení, kterým se toto řízení před kárným senátem končí, může účastník kárného řízení podat do patnácti dnů od doručení jeho písemného vyhotovení odvolání; odvolání má odkladný účinek. Ustanovení věty první neplatí v případě, kdy kárný senát rozhodl kárným příkazem.</a:t>
            </a:r>
          </a:p>
          <a:p>
            <a:pPr marL="0" indent="0" algn="just">
              <a:buNone/>
            </a:pPr>
            <a:r>
              <a:rPr lang="cs-CZ" dirty="0"/>
              <a:t>2) O odvolání rozhoduje tříčlenný senát ustanovený z členů odvolací kárné komise (dále jen „odvolací senát“).</a:t>
            </a:r>
          </a:p>
          <a:p>
            <a:pPr marL="0" indent="0" algn="just">
              <a:buNone/>
            </a:pPr>
            <a:r>
              <a:rPr lang="cs-CZ" dirty="0"/>
              <a:t>3) Odvolací senát Komory v odvolacím řízení rozhodnutí zruší nebo odvolání zamítne a rozhodnutí potvrdí anebo odvolání odmítne. Zruší-li odvolací senát Komory odvoláním napadené rozhodnutí, rozhodne ve věci samé nebo ji vrátí kárnému senátu k dalšímu řízení a rozhodnutí; kárný senát je v tomto případě vázán právním názorem odvolacího senátu.</a:t>
            </a:r>
          </a:p>
        </p:txBody>
      </p:sp>
    </p:spTree>
    <p:extLst>
      <p:ext uri="{BB962C8B-B14F-4D97-AF65-F5344CB8AC3E}">
        <p14:creationId xmlns:p14="http://schemas.microsoft.com/office/powerpoint/2010/main" val="19057538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81EF96-BDB3-BD0A-8804-8354FD9A45E7}"/>
              </a:ext>
            </a:extLst>
          </p:cNvPr>
          <p:cNvSpPr>
            <a:spLocks noGrp="1"/>
          </p:cNvSpPr>
          <p:nvPr>
            <p:ph type="ctrTitle"/>
          </p:nvPr>
        </p:nvSpPr>
        <p:spPr/>
        <p:txBody>
          <a:bodyPr/>
          <a:lstStyle/>
          <a:p>
            <a:r>
              <a:rPr lang="cs-CZ" dirty="0"/>
              <a:t>Etický kodex</a:t>
            </a:r>
          </a:p>
        </p:txBody>
      </p:sp>
      <p:sp>
        <p:nvSpPr>
          <p:cNvPr id="3" name="Podnadpis 2">
            <a:extLst>
              <a:ext uri="{FF2B5EF4-FFF2-40B4-BE49-F238E27FC236}">
                <a16:creationId xmlns:a16="http://schemas.microsoft.com/office/drawing/2014/main" id="{8381A9EB-5B43-B855-A3D5-7B6D748FA293}"/>
              </a:ext>
            </a:extLst>
          </p:cNvPr>
          <p:cNvSpPr>
            <a:spLocks noGrp="1"/>
          </p:cNvSpPr>
          <p:nvPr>
            <p:ph type="subTitle" idx="1"/>
          </p:nvPr>
        </p:nvSpPr>
        <p:spPr>
          <a:xfrm>
            <a:off x="680322" y="4394039"/>
            <a:ext cx="8144134" cy="1117687"/>
          </a:xfrm>
        </p:spPr>
        <p:txBody>
          <a:bodyPr>
            <a:normAutofit/>
          </a:bodyPr>
          <a:lstStyle/>
          <a:p>
            <a:pPr algn="just"/>
            <a:r>
              <a:rPr lang="cs-CZ" dirty="0"/>
              <a:t>Usnesení představenstva České advokátní komory ze dne 31. října 1996, kterým se stanoví pravidla profesionální etiky a pravidla soutěže advokátů České republiky</a:t>
            </a:r>
          </a:p>
          <a:p>
            <a:endParaRPr lang="cs-CZ" dirty="0"/>
          </a:p>
        </p:txBody>
      </p:sp>
    </p:spTree>
    <p:extLst>
      <p:ext uri="{BB962C8B-B14F-4D97-AF65-F5344CB8AC3E}">
        <p14:creationId xmlns:p14="http://schemas.microsoft.com/office/powerpoint/2010/main" val="8187357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38D80-644B-DEA8-CA00-AFCD0A6C7654}"/>
              </a:ext>
            </a:extLst>
          </p:cNvPr>
          <p:cNvSpPr>
            <a:spLocks noGrp="1"/>
          </p:cNvSpPr>
          <p:nvPr>
            <p:ph type="title"/>
          </p:nvPr>
        </p:nvSpPr>
        <p:spPr/>
        <p:txBody>
          <a:bodyPr/>
          <a:lstStyle/>
          <a:p>
            <a:r>
              <a:rPr lang="cs-CZ" dirty="0"/>
              <a:t>Čl. 1</a:t>
            </a:r>
            <a:br>
              <a:rPr lang="cs-CZ" dirty="0"/>
            </a:br>
            <a:r>
              <a:rPr lang="cs-CZ" dirty="0"/>
              <a:t>Osobní působnost</a:t>
            </a:r>
          </a:p>
        </p:txBody>
      </p:sp>
      <p:sp>
        <p:nvSpPr>
          <p:cNvPr id="3" name="Zástupný obsah 2">
            <a:extLst>
              <a:ext uri="{FF2B5EF4-FFF2-40B4-BE49-F238E27FC236}">
                <a16:creationId xmlns:a16="http://schemas.microsoft.com/office/drawing/2014/main" id="{8278146E-6454-BBAA-A3CA-7C7B4199CF45}"/>
              </a:ext>
            </a:extLst>
          </p:cNvPr>
          <p:cNvSpPr>
            <a:spLocks noGrp="1"/>
          </p:cNvSpPr>
          <p:nvPr>
            <p:ph idx="1"/>
          </p:nvPr>
        </p:nvSpPr>
        <p:spPr/>
        <p:txBody>
          <a:bodyPr>
            <a:normAutofit fontScale="92500" lnSpcReduction="20000"/>
          </a:bodyPr>
          <a:lstStyle/>
          <a:p>
            <a:pPr algn="just"/>
            <a:r>
              <a:rPr lang="cs-CZ" dirty="0"/>
              <a:t>Pravidly profesionální etiky a pravidly soutěže (dále jen “Pravidla”) jsou vázáni všichni advokáti zapsaní v seznamu advokátů (dále jen “advokáti”) vedeném Českou advokátní komorou (dále jen “Komora”) ; Pravidly jsou vázáni též hostující evropští advokáti (§ 35f zákona) a usazení evropští advokáti (§ 35l zákona) při poskytování právních služeb na území České republiky.</a:t>
            </a:r>
          </a:p>
          <a:p>
            <a:pPr algn="just"/>
            <a:r>
              <a:rPr lang="cs-CZ" dirty="0"/>
              <a:t>Pro advokátní </a:t>
            </a:r>
            <a:r>
              <a:rPr lang="cs-CZ" b="1" u="sng" dirty="0"/>
              <a:t>koncipienty</a:t>
            </a:r>
            <a:r>
              <a:rPr lang="cs-CZ" dirty="0"/>
              <a:t> zapsané v seznamu advokátních koncipientů vedeném Komorou platí přiměřeně ta ustanovení Pravidel, která se jich mohou týkat.</a:t>
            </a:r>
          </a:p>
          <a:p>
            <a:pPr algn="just"/>
            <a:r>
              <a:rPr lang="cs-CZ" dirty="0"/>
              <a:t>Přiměřeně platí Pravidla i pro obchodní společnosti, jejichž předmětem podnikání je výkon advokacie podle § 15 odst. 1 zákona (dále jen „společnost“), a zahraniční právnické osoby vykonávající advokacii podle § 35 na zákona (dále jen „zahraniční společnost“).</a:t>
            </a:r>
          </a:p>
        </p:txBody>
      </p:sp>
    </p:spTree>
    <p:extLst>
      <p:ext uri="{BB962C8B-B14F-4D97-AF65-F5344CB8AC3E}">
        <p14:creationId xmlns:p14="http://schemas.microsoft.com/office/powerpoint/2010/main" val="7292735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18AE031-08F0-1E22-4387-CB6ABC676D38}"/>
              </a:ext>
            </a:extLst>
          </p:cNvPr>
          <p:cNvSpPr>
            <a:spLocks noGrp="1"/>
          </p:cNvSpPr>
          <p:nvPr>
            <p:ph type="title"/>
          </p:nvPr>
        </p:nvSpPr>
        <p:spPr/>
        <p:txBody>
          <a:bodyPr/>
          <a:lstStyle/>
          <a:p>
            <a:r>
              <a:rPr lang="cs-CZ" dirty="0"/>
              <a:t>Čl. 4</a:t>
            </a:r>
            <a:br>
              <a:rPr lang="cs-CZ" dirty="0"/>
            </a:br>
            <a:r>
              <a:rPr lang="cs-CZ" dirty="0"/>
              <a:t>Důstojnost a vážnost stavu</a:t>
            </a:r>
          </a:p>
        </p:txBody>
      </p:sp>
      <p:sp>
        <p:nvSpPr>
          <p:cNvPr id="3" name="Zástupný obsah 2">
            <a:extLst>
              <a:ext uri="{FF2B5EF4-FFF2-40B4-BE49-F238E27FC236}">
                <a16:creationId xmlns:a16="http://schemas.microsoft.com/office/drawing/2014/main" id="{15E85286-9E17-6B35-C74A-B3571272331D}"/>
              </a:ext>
            </a:extLst>
          </p:cNvPr>
          <p:cNvSpPr>
            <a:spLocks noGrp="1"/>
          </p:cNvSpPr>
          <p:nvPr>
            <p:ph idx="1"/>
          </p:nvPr>
        </p:nvSpPr>
        <p:spPr/>
        <p:txBody>
          <a:bodyPr>
            <a:normAutofit/>
          </a:bodyPr>
          <a:lstStyle/>
          <a:p>
            <a:pPr marL="0" indent="0" algn="just">
              <a:buNone/>
            </a:pPr>
            <a:r>
              <a:rPr lang="cs-CZ" dirty="0"/>
              <a:t>1) Advokát je všeobecně povinen poctivým, čestným a slušným chováním přispívat k důstojnosti a vážnosti advokátního stavu.</a:t>
            </a:r>
          </a:p>
          <a:p>
            <a:pPr marL="0" indent="0" algn="just">
              <a:buNone/>
            </a:pPr>
            <a:r>
              <a:rPr lang="cs-CZ" dirty="0"/>
              <a:t>2) Advokát je povinen plnit převzaté závazky. Závazek nebo ručení za cizí závazek smí převzít jen tehdy, je-li si jist jeho splněním.</a:t>
            </a:r>
          </a:p>
          <a:p>
            <a:pPr marL="0" indent="0" algn="just">
              <a:buNone/>
            </a:pPr>
            <a:r>
              <a:rPr lang="cs-CZ" dirty="0"/>
              <a:t>3) Projevy advokáta v souvislosti s výkonem advokacie jsou věcné, střízlivé a nikoliv vědomě nepravdivé.</a:t>
            </a:r>
          </a:p>
          <a:p>
            <a:pPr marL="0" indent="0" algn="just">
              <a:buNone/>
            </a:pPr>
            <a:r>
              <a:rPr lang="cs-CZ" dirty="0"/>
              <a:t>4) Jakékoliv obstarávání cizích záležitostí advokátem soustavně a za úplatu se pro účely Pravidel považuje za výkon advokacie.</a:t>
            </a:r>
          </a:p>
        </p:txBody>
      </p:sp>
    </p:spTree>
    <p:extLst>
      <p:ext uri="{BB962C8B-B14F-4D97-AF65-F5344CB8AC3E}">
        <p14:creationId xmlns:p14="http://schemas.microsoft.com/office/powerpoint/2010/main" val="33229506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6588DCE-3FD8-8417-1F62-1C36A22CAD3A}"/>
              </a:ext>
            </a:extLst>
          </p:cNvPr>
          <p:cNvSpPr>
            <a:spLocks noGrp="1"/>
          </p:cNvSpPr>
          <p:nvPr>
            <p:ph type="title"/>
          </p:nvPr>
        </p:nvSpPr>
        <p:spPr/>
        <p:txBody>
          <a:bodyPr/>
          <a:lstStyle/>
          <a:p>
            <a:r>
              <a:rPr lang="cs-CZ" dirty="0"/>
              <a:t>K Čl. 4 a § 17 ZA</a:t>
            </a:r>
          </a:p>
        </p:txBody>
      </p:sp>
      <p:sp>
        <p:nvSpPr>
          <p:cNvPr id="3" name="Zástupný obsah 2">
            <a:extLst>
              <a:ext uri="{FF2B5EF4-FFF2-40B4-BE49-F238E27FC236}">
                <a16:creationId xmlns:a16="http://schemas.microsoft.com/office/drawing/2014/main" id="{5BB45190-544B-765D-3CD5-53D60E43DBD4}"/>
              </a:ext>
            </a:extLst>
          </p:cNvPr>
          <p:cNvSpPr>
            <a:spLocks noGrp="1"/>
          </p:cNvSpPr>
          <p:nvPr>
            <p:ph idx="1"/>
          </p:nvPr>
        </p:nvSpPr>
        <p:spPr>
          <a:xfrm>
            <a:off x="772600" y="2395596"/>
            <a:ext cx="9613861" cy="3599316"/>
          </a:xfrm>
        </p:spPr>
        <p:txBody>
          <a:bodyPr>
            <a:normAutofit fontScale="85000" lnSpcReduction="20000"/>
          </a:bodyPr>
          <a:lstStyle/>
          <a:p>
            <a:r>
              <a:rPr lang="cs-CZ" b="1" dirty="0"/>
              <a:t>Nejvyšší správní soud, 6 As 120/2018-36, 13. 12. 2018</a:t>
            </a:r>
          </a:p>
          <a:p>
            <a:pPr marL="0" indent="0" algn="just">
              <a:buNone/>
            </a:pPr>
            <a:r>
              <a:rPr lang="cs-CZ" dirty="0"/>
              <a:t>Jednání advokáta, který zastupuje v souvisejících věcech mezi týmiž účastníky některou ze stran sporu, v němž dříve rozhodoval jakožto soudce, je způsobilé narušit důvěru v důstojnost a vážnost advokátního stavu, jakož i důvěru v celý justiční systém. Takové jednání je proto v rozporu s § 17 zákona č. 85/1996 Sb., o advokacii, ve spojení s čl. 4 odst. 1 usnesení představenstva České advokátní komory č. 1/1997, kterým se stanoví pravidla profesionální etiky a pravidla soutěže advokátů České republiky.</a:t>
            </a:r>
          </a:p>
          <a:p>
            <a:pPr algn="just"/>
            <a:r>
              <a:rPr lang="cs-CZ" b="1" dirty="0"/>
              <a:t>Nejvyšší správní soud, 5 As 34/2003-47, 31. 5. 2004</a:t>
            </a:r>
          </a:p>
          <a:p>
            <a:pPr marL="0" indent="0" algn="just">
              <a:buNone/>
            </a:pPr>
            <a:r>
              <a:rPr lang="cs-CZ" dirty="0"/>
              <a:t>„Výkonem advokacie“ není jen samotné poskytování právních služeb, ale také veškeré úkony, k nimž je advokát povinen v souvislosti s poskytováním právní služby i poté, kdy je zastupování klienta ukončeno. Takové úkony advokát činí nikoliv jako občan, ale jako advokát při výkonu advokacie.</a:t>
            </a:r>
          </a:p>
        </p:txBody>
      </p:sp>
    </p:spTree>
    <p:extLst>
      <p:ext uri="{BB962C8B-B14F-4D97-AF65-F5344CB8AC3E}">
        <p14:creationId xmlns:p14="http://schemas.microsoft.com/office/powerpoint/2010/main" val="3096317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F8C709E-8468-01A3-6951-560A4FF61537}"/>
              </a:ext>
            </a:extLst>
          </p:cNvPr>
          <p:cNvSpPr>
            <a:spLocks noGrp="1"/>
          </p:cNvSpPr>
          <p:nvPr>
            <p:ph type="title"/>
          </p:nvPr>
        </p:nvSpPr>
        <p:spPr/>
        <p:txBody>
          <a:bodyPr/>
          <a:lstStyle/>
          <a:p>
            <a:r>
              <a:rPr lang="cs-CZ" dirty="0"/>
              <a:t>Čl. 11</a:t>
            </a:r>
            <a:br>
              <a:rPr lang="cs-CZ" dirty="0"/>
            </a:br>
            <a:r>
              <a:rPr lang="cs-CZ" dirty="0"/>
              <a:t>Povinnosti kolegiální</a:t>
            </a:r>
          </a:p>
        </p:txBody>
      </p:sp>
      <p:sp>
        <p:nvSpPr>
          <p:cNvPr id="3" name="Zástupný obsah 2">
            <a:extLst>
              <a:ext uri="{FF2B5EF4-FFF2-40B4-BE49-F238E27FC236}">
                <a16:creationId xmlns:a16="http://schemas.microsoft.com/office/drawing/2014/main" id="{CAF37B38-B43E-1050-C1D6-0CF96B55E519}"/>
              </a:ext>
            </a:extLst>
          </p:cNvPr>
          <p:cNvSpPr>
            <a:spLocks noGrp="1"/>
          </p:cNvSpPr>
          <p:nvPr>
            <p:ph idx="1"/>
          </p:nvPr>
        </p:nvSpPr>
        <p:spPr/>
        <p:txBody>
          <a:bodyPr>
            <a:normAutofit fontScale="85000" lnSpcReduction="10000"/>
          </a:bodyPr>
          <a:lstStyle/>
          <a:p>
            <a:pPr marL="0" indent="0" algn="just">
              <a:buNone/>
            </a:pPr>
            <a:r>
              <a:rPr lang="cs-CZ" dirty="0"/>
              <a:t>1) Advokát nesmí jiného advokáta osočovat a nesmí proti němu zahájit právní spor bez závažného důvodu. Je-li osoba, se kterou poskytovaná právní služba souvisí, zastoupena advokátem, nesmí s ní advokát jednat přímo bez předchozího souhlasu advokáta, který ji zastupuje, ani odmítnout s tímto advokátem jednat.</a:t>
            </a:r>
          </a:p>
          <a:p>
            <a:pPr marL="0" indent="0" algn="just">
              <a:buNone/>
            </a:pPr>
            <a:r>
              <a:rPr lang="cs-CZ" dirty="0"/>
              <a:t>2) Poskytování právních služeb pro klienta, kterému v téže věci poskytuje právní služby již jiný advokát, nesmí advokát bez souhlasu již pověřeného advokáta převzít, chybí-li takový souhlas, smí být poskytování právních služeb převzato teprve po řádném ukončení vztahu k již pověřenému advokátovi.</a:t>
            </a:r>
          </a:p>
          <a:p>
            <a:pPr marL="0" indent="0" algn="just">
              <a:buNone/>
            </a:pPr>
            <a:r>
              <a:rPr lang="cs-CZ" dirty="0"/>
              <a:t>3) Advokát se nesmí podílet na činnosti osob, které poskytují právní služby, ačkoliv k tomu nejsou oprávněny, ani takovou činnost osob, které poskytují právní služby, ačkoliv k tomu nejsou oprávněny, ani takovou činnost podporovat. Ve zvlášť závažných případech oznámí osobu, provádějící takovou činnost, Komoře.</a:t>
            </a:r>
          </a:p>
        </p:txBody>
      </p:sp>
    </p:spTree>
    <p:extLst>
      <p:ext uri="{BB962C8B-B14F-4D97-AF65-F5344CB8AC3E}">
        <p14:creationId xmlns:p14="http://schemas.microsoft.com/office/powerpoint/2010/main" val="17229596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ED2A8E-4DE1-EEF2-029C-6113AC2105B1}"/>
              </a:ext>
            </a:extLst>
          </p:cNvPr>
          <p:cNvSpPr>
            <a:spLocks noGrp="1"/>
          </p:cNvSpPr>
          <p:nvPr>
            <p:ph type="title"/>
          </p:nvPr>
        </p:nvSpPr>
        <p:spPr/>
        <p:txBody>
          <a:bodyPr>
            <a:normAutofit fontScale="90000"/>
          </a:bodyPr>
          <a:lstStyle/>
          <a:p>
            <a:r>
              <a:rPr lang="cs-CZ" dirty="0"/>
              <a:t>Čl. 17</a:t>
            </a:r>
            <a:br>
              <a:rPr lang="cs-CZ" dirty="0"/>
            </a:br>
            <a:r>
              <a:rPr lang="cs-CZ" sz="3100" dirty="0"/>
              <a:t>Povinnosti advokátů v řízení před soudy a jinými orgány</a:t>
            </a:r>
          </a:p>
        </p:txBody>
      </p:sp>
      <p:sp>
        <p:nvSpPr>
          <p:cNvPr id="3" name="Zástupný obsah 2">
            <a:extLst>
              <a:ext uri="{FF2B5EF4-FFF2-40B4-BE49-F238E27FC236}">
                <a16:creationId xmlns:a16="http://schemas.microsoft.com/office/drawing/2014/main" id="{E7BC9EEE-27A0-0BFD-2BE9-AAA752FE2B85}"/>
              </a:ext>
            </a:extLst>
          </p:cNvPr>
          <p:cNvSpPr>
            <a:spLocks noGrp="1"/>
          </p:cNvSpPr>
          <p:nvPr>
            <p:ph idx="1"/>
          </p:nvPr>
        </p:nvSpPr>
        <p:spPr>
          <a:xfrm>
            <a:off x="260872" y="1834166"/>
            <a:ext cx="9613861" cy="4131039"/>
          </a:xfrm>
        </p:spPr>
        <p:txBody>
          <a:bodyPr>
            <a:normAutofit fontScale="70000" lnSpcReduction="20000"/>
          </a:bodyPr>
          <a:lstStyle/>
          <a:p>
            <a:pPr marL="0" indent="0" algn="just">
              <a:buNone/>
            </a:pPr>
            <a:r>
              <a:rPr lang="cs-CZ" dirty="0"/>
              <a:t>1) Vůči soudům, rozhodčím orgánům, orgánům veřejné správy a jiným orgánům, které rozhodují v právních věcech, jakož i vůči osobám, které plní jejich úkoly, je advokát povinen zachovávat náležitou </a:t>
            </a:r>
            <a:r>
              <a:rPr lang="cs-CZ" b="1" dirty="0"/>
              <a:t>úctu a zdvořilost</a:t>
            </a:r>
            <a:r>
              <a:rPr lang="cs-CZ" dirty="0"/>
              <a:t>.	</a:t>
            </a:r>
          </a:p>
          <a:p>
            <a:pPr marL="0" indent="0" algn="just">
              <a:buNone/>
            </a:pPr>
            <a:r>
              <a:rPr lang="cs-CZ" dirty="0"/>
              <a:t>2) Advokát nesmí v řízení uvádět údaje, ani navrhovat důkazy, o nichž ví, že jsou nepravdivé nebo klamavé, a to ani na příkaz klienta.</a:t>
            </a:r>
          </a:p>
          <a:p>
            <a:pPr marL="0" indent="0" algn="just">
              <a:buNone/>
            </a:pPr>
            <a:r>
              <a:rPr lang="cs-CZ" dirty="0"/>
              <a:t>3) Advokát je povinen v řízení jednat poctivě, respektovat zákonná práva ostatních účastníků řízení a chovat se k nim i k ostatním osobám zúčastněným na řízení tak, aby nebyla snižována jejich důstojnost ani důstojnost advokátního stavu. V takových věcech nesmí za nepřítomnosti, popřípadě bez vědomí advokáta druhé strany nebo této strany, není-li advokátem zastoupena, jednat s osobami, které plní úkoly soudů nebo jiných orgánů, a předávat jim písemnosti, ledaže takový postup procesní předpisy dovolují.</a:t>
            </a:r>
          </a:p>
          <a:p>
            <a:pPr marL="0" indent="0" algn="just">
              <a:buNone/>
            </a:pPr>
            <a:r>
              <a:rPr lang="cs-CZ" dirty="0"/>
              <a:t>4) Jsou-li pro jednání před soudem nebo jiným orgánem stanovena nebo obvyklá zvláštní pravidla chování, například pokud jde o oslovování, úřední oděv, udělování slova, vykazování místa apod., je advokát povinen tato pravidla dodržovat.</a:t>
            </a:r>
          </a:p>
          <a:p>
            <a:pPr marL="0" indent="0" algn="just">
              <a:buNone/>
            </a:pPr>
            <a:r>
              <a:rPr lang="cs-CZ" dirty="0"/>
              <a:t>5) Advokát je povinen užívat oděv, který odpovídá povaze poskytovaných právních služeb a nesnižuje důstojnost advokátního stavu; pro jednání před soudem nebo jiným orgánem se tímto oděvem rozumí společenský oděv.</a:t>
            </a:r>
          </a:p>
        </p:txBody>
      </p:sp>
    </p:spTree>
    <p:extLst>
      <p:ext uri="{BB962C8B-B14F-4D97-AF65-F5344CB8AC3E}">
        <p14:creationId xmlns:p14="http://schemas.microsoft.com/office/powerpoint/2010/main" val="330966451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81EF96-BDB3-BD0A-8804-8354FD9A45E7}"/>
              </a:ext>
            </a:extLst>
          </p:cNvPr>
          <p:cNvSpPr>
            <a:spLocks noGrp="1"/>
          </p:cNvSpPr>
          <p:nvPr>
            <p:ph type="ctrTitle"/>
          </p:nvPr>
        </p:nvSpPr>
        <p:spPr/>
        <p:txBody>
          <a:bodyPr/>
          <a:lstStyle/>
          <a:p>
            <a:r>
              <a:rPr lang="cs-CZ" sz="4800" dirty="0"/>
              <a:t>Případ</a:t>
            </a:r>
          </a:p>
        </p:txBody>
      </p:sp>
    </p:spTree>
    <p:extLst>
      <p:ext uri="{BB962C8B-B14F-4D97-AF65-F5344CB8AC3E}">
        <p14:creationId xmlns:p14="http://schemas.microsoft.com/office/powerpoint/2010/main" val="3476431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E9EFDA0-9E21-6050-B165-EB59E82EDD5A}"/>
              </a:ext>
            </a:extLst>
          </p:cNvPr>
          <p:cNvSpPr>
            <a:spLocks noGrp="1"/>
          </p:cNvSpPr>
          <p:nvPr>
            <p:ph type="title"/>
          </p:nvPr>
        </p:nvSpPr>
        <p:spPr/>
        <p:txBody>
          <a:bodyPr/>
          <a:lstStyle/>
          <a:p>
            <a:r>
              <a:rPr lang="cs-CZ" dirty="0"/>
              <a:t>§ 17, </a:t>
            </a:r>
            <a:r>
              <a:rPr lang="cs-CZ" b="1" dirty="0"/>
              <a:t>NSS 5 As 34/2003 (BA 1/2005 s. 52): </a:t>
            </a:r>
            <a:endParaRPr lang="cs-CZ" dirty="0"/>
          </a:p>
        </p:txBody>
      </p:sp>
      <p:sp>
        <p:nvSpPr>
          <p:cNvPr id="3" name="Zástupný obsah 2">
            <a:extLst>
              <a:ext uri="{FF2B5EF4-FFF2-40B4-BE49-F238E27FC236}">
                <a16:creationId xmlns:a16="http://schemas.microsoft.com/office/drawing/2014/main" id="{EF1F238C-AA62-2E83-69FA-640937419F22}"/>
              </a:ext>
            </a:extLst>
          </p:cNvPr>
          <p:cNvSpPr>
            <a:spLocks noGrp="1"/>
          </p:cNvSpPr>
          <p:nvPr>
            <p:ph idx="1"/>
          </p:nvPr>
        </p:nvSpPr>
        <p:spPr>
          <a:xfrm>
            <a:off x="680321" y="2336872"/>
            <a:ext cx="9613861" cy="4307209"/>
          </a:xfrm>
        </p:spPr>
        <p:txBody>
          <a:bodyPr>
            <a:normAutofit fontScale="70000" lnSpcReduction="20000"/>
          </a:bodyPr>
          <a:lstStyle/>
          <a:p>
            <a:pPr marL="0" indent="0" algn="just">
              <a:buNone/>
            </a:pPr>
            <a:r>
              <a:rPr lang="cs-CZ" b="1" dirty="0"/>
              <a:t>NSS 5 As 34/2003 (BA 1/2005 s. 52): </a:t>
            </a:r>
          </a:p>
          <a:p>
            <a:pPr marL="0" indent="0" algn="just">
              <a:buNone/>
            </a:pPr>
            <a:r>
              <a:rPr lang="cs-CZ" dirty="0"/>
              <a:t>1) Zákonodárcem důsledné rozlišení pojmů výkon advokacie a poskytování právních služeb znamená, že veškeré úkony advokáta, které činí v souvislosti s výkonem nezávislého povolání advokáta, tedy i ty, k nimž je povinován či které učiní v souvislosti s poskytováním právní služby, a to i poté, co je zastupování klienta ukončeno, činí </a:t>
            </a:r>
            <a:r>
              <a:rPr lang="cs-CZ" u="sng" dirty="0"/>
              <a:t>nikoliv jako občan, ale jako advokát </a:t>
            </a:r>
            <a:r>
              <a:rPr lang="cs-CZ" dirty="0"/>
              <a:t>při výkonu svého povolání, tedy při výkonu advokacie. </a:t>
            </a:r>
          </a:p>
          <a:p>
            <a:pPr marL="0" indent="0" algn="just">
              <a:buNone/>
            </a:pPr>
            <a:r>
              <a:rPr lang="cs-CZ" dirty="0"/>
              <a:t>2) Podle ustanovení § 17 AZ se advokát, jako příslušník této profese, </a:t>
            </a:r>
            <a:r>
              <a:rPr lang="cs-CZ" u="sng" dirty="0"/>
              <a:t>dobrovolně podřizuje pravidlům etického chování, která jsou i nad rámec požadavků stanovených právními normami pro ostatní subjekty práva</a:t>
            </a:r>
            <a:r>
              <a:rPr lang="cs-CZ" dirty="0"/>
              <a:t>. Některá z těchto pravidel se prosazují výslovně do textů právních norem, jiná jsou součástí psaných či nepsaných kodexů. </a:t>
            </a:r>
          </a:p>
          <a:p>
            <a:pPr marL="0" indent="0" algn="just">
              <a:buNone/>
            </a:pPr>
            <a:r>
              <a:rPr lang="cs-CZ" dirty="0"/>
              <a:t>3) Pravidla profesionální etiky a pravidla soutěže advokátů ČR zavazují advokáta k určitému chování </a:t>
            </a:r>
            <a:r>
              <a:rPr lang="cs-CZ" u="sng" dirty="0"/>
              <a:t>nejen při výkonu advokacie, ale i v soukromé sféře</a:t>
            </a:r>
            <a:r>
              <a:rPr lang="cs-CZ" dirty="0"/>
              <a:t>, přičemž hlavním důvodem je </a:t>
            </a:r>
            <a:r>
              <a:rPr lang="cs-CZ" u="sng" dirty="0"/>
              <a:t>ochrana advokátního stavu a ochrana veřejných zájmů</a:t>
            </a:r>
            <a:r>
              <a:rPr lang="cs-CZ" dirty="0"/>
              <a:t>. Požadavky na poctivé, čestné a slušné chování advokáta vymezené v čl. 4 odst. 1 PPE je třeba chápat jako generální skutkovou podstatu, pokrývající pravidla v celé jejich šíři. Požadavek poctivosti, čestnosti a slušnosti platí tedy nejen pro výkon advokacie, ale </a:t>
            </a:r>
            <a:r>
              <a:rPr lang="cs-CZ" u="sng" dirty="0"/>
              <a:t>i pro soukromý život advokáta</a:t>
            </a:r>
            <a:r>
              <a:rPr lang="cs-CZ" dirty="0"/>
              <a:t>, pro vztahy k jeho soukromým věřitelům a dlužníkům, pro jeho projevy na veřejnosti, pro jeho chování ve společenském styku apod. </a:t>
            </a:r>
          </a:p>
          <a:p>
            <a:pPr marL="0" indent="0" algn="just">
              <a:buNone/>
            </a:pPr>
            <a:r>
              <a:rPr lang="cs-CZ" dirty="0"/>
              <a:t>4) Jde o závažné porušení povinnosti advokáta, jestliže z důvodu, který znal již dříve, vypoví plnou moc až krátce před hlavním líčením.</a:t>
            </a:r>
          </a:p>
        </p:txBody>
      </p:sp>
    </p:spTree>
    <p:extLst>
      <p:ext uri="{BB962C8B-B14F-4D97-AF65-F5344CB8AC3E}">
        <p14:creationId xmlns:p14="http://schemas.microsoft.com/office/powerpoint/2010/main" val="43294859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2AF0E89-6750-0971-7089-342C6221DD90}"/>
              </a:ext>
            </a:extLst>
          </p:cNvPr>
          <p:cNvSpPr>
            <a:spLocks noGrp="1"/>
          </p:cNvSpPr>
          <p:nvPr>
            <p:ph type="title"/>
          </p:nvPr>
        </p:nvSpPr>
        <p:spPr/>
        <p:txBody>
          <a:bodyPr/>
          <a:lstStyle/>
          <a:p>
            <a:r>
              <a:rPr lang="cs-CZ" dirty="0"/>
              <a:t>Průběh událostí</a:t>
            </a:r>
          </a:p>
        </p:txBody>
      </p:sp>
      <p:sp>
        <p:nvSpPr>
          <p:cNvPr id="3" name="Zástupný obsah 2">
            <a:extLst>
              <a:ext uri="{FF2B5EF4-FFF2-40B4-BE49-F238E27FC236}">
                <a16:creationId xmlns:a16="http://schemas.microsoft.com/office/drawing/2014/main" id="{E0E4822A-34D9-3D63-F612-860F0614C7D3}"/>
              </a:ext>
            </a:extLst>
          </p:cNvPr>
          <p:cNvSpPr>
            <a:spLocks noGrp="1"/>
          </p:cNvSpPr>
          <p:nvPr>
            <p:ph idx="1"/>
          </p:nvPr>
        </p:nvSpPr>
        <p:spPr>
          <a:xfrm>
            <a:off x="461394" y="2117558"/>
            <a:ext cx="10110353" cy="4475747"/>
          </a:xfrm>
        </p:spPr>
        <p:txBody>
          <a:bodyPr/>
          <a:lstStyle/>
          <a:p>
            <a:pPr algn="just"/>
            <a:r>
              <a:rPr lang="cs-CZ" dirty="0"/>
              <a:t>Dne 7. října 2016 se konal před tureckou ambasádou v Praze happening kvůli možnému postihu JUDr. S. za to, že zařadila na sněmovním semináři islám na úroveň totalitních režimů. Toto prohlášení bylo označeno velvyslancem za urážku islámu, kdy tento vyzval k jejímu vyšetřování. Policie věc později odložila s tím, že výroky byly v mezích svobody projevu. Na zmiňovaném happeningu byly ze strany JUDr. S. proneseny na adresu velvyslance následující slova: „</a:t>
            </a:r>
            <a:r>
              <a:rPr lang="cs-CZ" i="1" dirty="0"/>
              <a:t>Proklínám vás, proklínám vás, proklínám vás. Umřete dřív, než zplodíte syny, a umřete beze cti</a:t>
            </a:r>
            <a:r>
              <a:rPr lang="cs-CZ" dirty="0"/>
              <a:t>.“</a:t>
            </a:r>
          </a:p>
        </p:txBody>
      </p:sp>
    </p:spTree>
    <p:extLst>
      <p:ext uri="{BB962C8B-B14F-4D97-AF65-F5344CB8AC3E}">
        <p14:creationId xmlns:p14="http://schemas.microsoft.com/office/powerpoint/2010/main" val="41395572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25760E-9D7E-D818-C39E-6D0EDC653195}"/>
              </a:ext>
            </a:extLst>
          </p:cNvPr>
          <p:cNvSpPr>
            <a:spLocks noGrp="1"/>
          </p:cNvSpPr>
          <p:nvPr>
            <p:ph type="title"/>
          </p:nvPr>
        </p:nvSpPr>
        <p:spPr/>
        <p:txBody>
          <a:bodyPr/>
          <a:lstStyle/>
          <a:p>
            <a:r>
              <a:rPr lang="cs-CZ" dirty="0"/>
              <a:t>Průběh řízení</a:t>
            </a:r>
          </a:p>
        </p:txBody>
      </p:sp>
      <p:sp>
        <p:nvSpPr>
          <p:cNvPr id="3" name="Zástupný obsah 2">
            <a:extLst>
              <a:ext uri="{FF2B5EF4-FFF2-40B4-BE49-F238E27FC236}">
                <a16:creationId xmlns:a16="http://schemas.microsoft.com/office/drawing/2014/main" id="{33471DD8-A576-6DA5-8622-F5D69009E9FF}"/>
              </a:ext>
            </a:extLst>
          </p:cNvPr>
          <p:cNvSpPr>
            <a:spLocks noGrp="1"/>
          </p:cNvSpPr>
          <p:nvPr>
            <p:ph idx="1"/>
          </p:nvPr>
        </p:nvSpPr>
        <p:spPr>
          <a:xfrm>
            <a:off x="680321" y="2336873"/>
            <a:ext cx="9613861" cy="4256432"/>
          </a:xfrm>
        </p:spPr>
        <p:txBody>
          <a:bodyPr>
            <a:normAutofit lnSpcReduction="10000"/>
          </a:bodyPr>
          <a:lstStyle/>
          <a:p>
            <a:pPr algn="just"/>
            <a:r>
              <a:rPr lang="cs-CZ" dirty="0"/>
              <a:t>Kárný senát ČAK uložil JUDr. </a:t>
            </a:r>
            <a:r>
              <a:rPr lang="cs-CZ" dirty="0" err="1"/>
              <a:t>S.pokutu</a:t>
            </a:r>
            <a:r>
              <a:rPr lang="cs-CZ" dirty="0"/>
              <a:t> 25.000 Kč.</a:t>
            </a:r>
          </a:p>
          <a:p>
            <a:pPr algn="just"/>
            <a:r>
              <a:rPr lang="cs-CZ" dirty="0"/>
              <a:t>JUDr. S.se proti verdiktu odvolala, avšak odvolací kárný senát rozhodnutí potvrdil a navíc zdůraznil, že JUDr. S. porušila základní etické principy, kterými je advokát povinen se řídit.</a:t>
            </a:r>
          </a:p>
          <a:p>
            <a:pPr algn="just"/>
            <a:r>
              <a:rPr lang="cs-CZ" dirty="0"/>
              <a:t>JUDr. S.se následně obrátila na Městský soud v Praze, který rozhodnutí Odvolacího kárného senátu ČAK zrušil. Podle ústního odůvodnění rozsudku MS v Praze nebylo jednání JUDr. S. kárným proviněním, jelikož předmětný výrok nebyl vysloven při výkonu advokacie. Městský soud v Praze má na rozdíl od kontrolních a kárných orgánů ČAK za to, že za svá veřejná vyjádření pronesená mimo výkon advokacie není advokát kárně odpovědný, bez ohledu na jejich obsah.</a:t>
            </a:r>
          </a:p>
        </p:txBody>
      </p:sp>
    </p:spTree>
    <p:extLst>
      <p:ext uri="{BB962C8B-B14F-4D97-AF65-F5344CB8AC3E}">
        <p14:creationId xmlns:p14="http://schemas.microsoft.com/office/powerpoint/2010/main" val="212140326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665112A-7779-7C9B-3F55-4854F6B30200}"/>
              </a:ext>
            </a:extLst>
          </p:cNvPr>
          <p:cNvSpPr>
            <a:spLocks noGrp="1"/>
          </p:cNvSpPr>
          <p:nvPr>
            <p:ph type="title"/>
          </p:nvPr>
        </p:nvSpPr>
        <p:spPr/>
        <p:txBody>
          <a:bodyPr/>
          <a:lstStyle/>
          <a:p>
            <a:r>
              <a:rPr lang="cs-CZ" dirty="0"/>
              <a:t>Rozhodnutí</a:t>
            </a:r>
          </a:p>
        </p:txBody>
      </p:sp>
      <p:sp>
        <p:nvSpPr>
          <p:cNvPr id="3" name="Zástupný obsah 2">
            <a:extLst>
              <a:ext uri="{FF2B5EF4-FFF2-40B4-BE49-F238E27FC236}">
                <a16:creationId xmlns:a16="http://schemas.microsoft.com/office/drawing/2014/main" id="{85476A78-651B-EA7E-128D-FE0F6E1D4428}"/>
              </a:ext>
            </a:extLst>
          </p:cNvPr>
          <p:cNvSpPr>
            <a:spLocks noGrp="1"/>
          </p:cNvSpPr>
          <p:nvPr>
            <p:ph idx="1"/>
          </p:nvPr>
        </p:nvSpPr>
        <p:spPr/>
        <p:txBody>
          <a:bodyPr/>
          <a:lstStyle/>
          <a:p>
            <a:pPr algn="just"/>
            <a:r>
              <a:rPr lang="cs-CZ" dirty="0"/>
              <a:t>Podání kasační stížnosti proti rozsudku Městského soudu v Praze schválilo představenstvo České advokátní komory na svém zasedání 21. června 2022, kde „</a:t>
            </a:r>
            <a:r>
              <a:rPr lang="cs-CZ" i="1" dirty="0"/>
              <a:t>diskutovalo písemné odůvodnění rozsudku Městského soudu v Praze z 27. dubna 2022, kterým bylo zrušeno kárné rozhodnutí ve věci JUDr. S. v souvislosti s jejím verbálním projevem na adresu tureckého velvyslance</a:t>
            </a:r>
            <a:r>
              <a:rPr lang="cs-CZ" dirty="0"/>
              <a:t>“, uvádí v zápisu Komora. Kasační stížnost byla podána , kdy </a:t>
            </a:r>
            <a:r>
              <a:rPr lang="cs-CZ" b="1" dirty="0"/>
              <a:t>Nejvyšší správní soud rozhodnutí ČAK zrušil (advokát jednal jako soukromá osoba).</a:t>
            </a:r>
          </a:p>
        </p:txBody>
      </p:sp>
    </p:spTree>
    <p:extLst>
      <p:ext uri="{BB962C8B-B14F-4D97-AF65-F5344CB8AC3E}">
        <p14:creationId xmlns:p14="http://schemas.microsoft.com/office/powerpoint/2010/main" val="293902380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81EF96-BDB3-BD0A-8804-8354FD9A45E7}"/>
              </a:ext>
            </a:extLst>
          </p:cNvPr>
          <p:cNvSpPr>
            <a:spLocks noGrp="1"/>
          </p:cNvSpPr>
          <p:nvPr>
            <p:ph type="ctrTitle"/>
          </p:nvPr>
        </p:nvSpPr>
        <p:spPr>
          <a:xfrm>
            <a:off x="705488" y="2961313"/>
            <a:ext cx="8144134" cy="1279689"/>
          </a:xfrm>
        </p:spPr>
        <p:txBody>
          <a:bodyPr/>
          <a:lstStyle/>
          <a:p>
            <a:r>
              <a:rPr lang="cs-CZ" dirty="0"/>
              <a:t>Kárná rozhodnutí ČAK:</a:t>
            </a:r>
            <a:br>
              <a:rPr lang="cs-CZ" dirty="0"/>
            </a:br>
            <a:r>
              <a:rPr lang="cs-CZ" dirty="0"/>
              <a:t>Etika advokáta</a:t>
            </a:r>
          </a:p>
        </p:txBody>
      </p:sp>
    </p:spTree>
    <p:extLst>
      <p:ext uri="{BB962C8B-B14F-4D97-AF65-F5344CB8AC3E}">
        <p14:creationId xmlns:p14="http://schemas.microsoft.com/office/powerpoint/2010/main" val="139223515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4D4F9B-1D36-E0AF-FBD1-0C2104D68D09}"/>
              </a:ext>
            </a:extLst>
          </p:cNvPr>
          <p:cNvSpPr>
            <a:spLocks noGrp="1"/>
          </p:cNvSpPr>
          <p:nvPr>
            <p:ph type="title"/>
          </p:nvPr>
        </p:nvSpPr>
        <p:spPr/>
        <p:txBody>
          <a:bodyPr/>
          <a:lstStyle/>
          <a:p>
            <a:r>
              <a:rPr lang="cs-CZ" dirty="0"/>
              <a:t>1992-1994:</a:t>
            </a:r>
          </a:p>
        </p:txBody>
      </p:sp>
      <p:sp>
        <p:nvSpPr>
          <p:cNvPr id="3" name="Zástupný obsah 2">
            <a:extLst>
              <a:ext uri="{FF2B5EF4-FFF2-40B4-BE49-F238E27FC236}">
                <a16:creationId xmlns:a16="http://schemas.microsoft.com/office/drawing/2014/main" id="{A058D10C-E623-2D4A-2D2F-56B83E139EC6}"/>
              </a:ext>
            </a:extLst>
          </p:cNvPr>
          <p:cNvSpPr>
            <a:spLocks noGrp="1"/>
          </p:cNvSpPr>
          <p:nvPr>
            <p:ph idx="1"/>
          </p:nvPr>
        </p:nvSpPr>
        <p:spPr/>
        <p:txBody>
          <a:bodyPr>
            <a:normAutofit fontScale="85000" lnSpcReduction="20000"/>
          </a:bodyPr>
          <a:lstStyle/>
          <a:p>
            <a:pPr algn="just"/>
            <a:r>
              <a:rPr lang="cs-CZ" b="1" dirty="0"/>
              <a:t>Č.2/92</a:t>
            </a:r>
            <a:r>
              <a:rPr lang="cs-CZ" dirty="0"/>
              <a:t>: Vědomě nepravdivé informování klienta o postupu advokáta ve věci a o stavu vyřizované věci je závažným porušením povinnosti advokáta, je v rozporu s jeho povinností jednat čestně a svědomitě, a poškozuje pověst advokacie jako celku.</a:t>
            </a:r>
          </a:p>
          <a:p>
            <a:pPr algn="just"/>
            <a:r>
              <a:rPr lang="cs-CZ" b="1" dirty="0"/>
              <a:t>Č. 6/93</a:t>
            </a:r>
            <a:r>
              <a:rPr lang="cs-CZ" dirty="0"/>
              <a:t>: Pokus advokáta ovlivňovat soudce se neslučuje s povinností advokáta jednat čestně, jak tato povinnost vyplývá z ust. § 14 zák.č.128/1990 Sb., o advokacii.</a:t>
            </a:r>
          </a:p>
          <a:p>
            <a:pPr algn="just"/>
            <a:r>
              <a:rPr lang="cs-CZ" b="1" dirty="0"/>
              <a:t>Č. 1/94</a:t>
            </a:r>
            <a:r>
              <a:rPr lang="cs-CZ" dirty="0"/>
              <a:t>: Použití urážlivých výroků advokáta, které se ve smyslu ust. § 11 obč. zák. týkají občanské cti konkrétních osob, je porušením etických norem a závažným porušením zákonné povinnosti advokáta.</a:t>
            </a:r>
          </a:p>
          <a:p>
            <a:pPr algn="just"/>
            <a:r>
              <a:rPr lang="cs-CZ" b="1" dirty="0"/>
              <a:t>Č. 6/94</a:t>
            </a:r>
            <a:r>
              <a:rPr lang="cs-CZ" dirty="0"/>
              <a:t>: Nevyhovění výzvě klienta k předložení vyúčtování poskytnuté zálohy je závažným porušením povinnosti advokáta. Advokát je povinen na požádání podat klientovi úplné vysvětlení ohledně účtu, který mu v právní věci vystavil.</a:t>
            </a:r>
          </a:p>
        </p:txBody>
      </p:sp>
    </p:spTree>
    <p:extLst>
      <p:ext uri="{BB962C8B-B14F-4D97-AF65-F5344CB8AC3E}">
        <p14:creationId xmlns:p14="http://schemas.microsoft.com/office/powerpoint/2010/main" val="59962388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47188AB-D95A-402E-E764-8EAB9DE48B89}"/>
              </a:ext>
            </a:extLst>
          </p:cNvPr>
          <p:cNvSpPr>
            <a:spLocks noGrp="1"/>
          </p:cNvSpPr>
          <p:nvPr>
            <p:ph type="title"/>
          </p:nvPr>
        </p:nvSpPr>
        <p:spPr/>
        <p:txBody>
          <a:bodyPr/>
          <a:lstStyle/>
          <a:p>
            <a:r>
              <a:rPr lang="cs-CZ" dirty="0"/>
              <a:t>1995:</a:t>
            </a:r>
          </a:p>
        </p:txBody>
      </p:sp>
      <p:sp>
        <p:nvSpPr>
          <p:cNvPr id="3" name="Zástupný obsah 2">
            <a:extLst>
              <a:ext uri="{FF2B5EF4-FFF2-40B4-BE49-F238E27FC236}">
                <a16:creationId xmlns:a16="http://schemas.microsoft.com/office/drawing/2014/main" id="{8606AEBD-DB59-2D36-ECBD-9743DAB40C51}"/>
              </a:ext>
            </a:extLst>
          </p:cNvPr>
          <p:cNvSpPr>
            <a:spLocks noGrp="1"/>
          </p:cNvSpPr>
          <p:nvPr>
            <p:ph idx="1"/>
          </p:nvPr>
        </p:nvSpPr>
        <p:spPr/>
        <p:txBody>
          <a:bodyPr>
            <a:normAutofit fontScale="77500" lnSpcReduction="20000"/>
          </a:bodyPr>
          <a:lstStyle/>
          <a:p>
            <a:pPr algn="just"/>
            <a:r>
              <a:rPr lang="cs-CZ" b="1" dirty="0"/>
              <a:t>Č. 2/95</a:t>
            </a:r>
            <a:r>
              <a:rPr lang="cs-CZ" dirty="0"/>
              <a:t>: Je nepřípustné, aby advokát požadoval od soudu radu, jak má postupovat, aby nárok jeho klienta byl uspokojen.</a:t>
            </a:r>
          </a:p>
          <a:p>
            <a:pPr algn="just"/>
            <a:r>
              <a:rPr lang="cs-CZ" b="1" dirty="0"/>
              <a:t>Č. 4/95: </a:t>
            </a:r>
            <a:r>
              <a:rPr lang="cs-CZ" dirty="0"/>
              <a:t>Nevrácení svěřených dokladů klientovi je závažným porušením povinnosti advokáta.</a:t>
            </a:r>
          </a:p>
          <a:p>
            <a:pPr algn="just"/>
            <a:r>
              <a:rPr lang="cs-CZ" b="1" dirty="0"/>
              <a:t>Č. 5/95</a:t>
            </a:r>
            <a:r>
              <a:rPr lang="cs-CZ" dirty="0"/>
              <a:t>: Snaha advokáta získat u soudu antidatování podacího razítka je závažným porušením povinnosti advokáta.</a:t>
            </a:r>
          </a:p>
          <a:p>
            <a:pPr algn="just"/>
            <a:r>
              <a:rPr lang="cs-CZ" b="1" dirty="0"/>
              <a:t>Č. 9/95</a:t>
            </a:r>
            <a:r>
              <a:rPr lang="cs-CZ" dirty="0"/>
              <a:t>: Vrácení svěřených dokladů klientovi po skončení zastoupení je samozřejmou povinností advokáta, jejich skutečné vrácení je advokát povinen v případě potřeby řádně doložit.</a:t>
            </a:r>
          </a:p>
          <a:p>
            <a:pPr algn="just"/>
            <a:r>
              <a:rPr lang="cs-CZ" b="1" dirty="0"/>
              <a:t>Č. 13/95</a:t>
            </a:r>
            <a:r>
              <a:rPr lang="cs-CZ" dirty="0"/>
              <a:t>: Použití prostředku, který je v rozporu se zákonem, je porušením povinnosti advokáta, uložené v ust.§§ 13 a 14 zák.č.128/1990 Sb., o advokacii.</a:t>
            </a:r>
          </a:p>
          <a:p>
            <a:pPr algn="just"/>
            <a:r>
              <a:rPr lang="cs-CZ" b="1" dirty="0"/>
              <a:t>Č. 14/95</a:t>
            </a:r>
            <a:r>
              <a:rPr lang="cs-CZ" dirty="0"/>
              <a:t>: Rada klientovi, aby si své právo sjednal svépomocí, aniž by k jejímu použití byly splněny podmínky ve smyslu ust.§ 6 obč. zák. (zák. č. 40/1964 Sb.), je porušením povinnosti advokáta. </a:t>
            </a:r>
          </a:p>
        </p:txBody>
      </p:sp>
    </p:spTree>
    <p:extLst>
      <p:ext uri="{BB962C8B-B14F-4D97-AF65-F5344CB8AC3E}">
        <p14:creationId xmlns:p14="http://schemas.microsoft.com/office/powerpoint/2010/main" val="129766920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1D57E8E-3944-F64E-9E55-C66BFD7A3120}"/>
              </a:ext>
            </a:extLst>
          </p:cNvPr>
          <p:cNvSpPr>
            <a:spLocks noGrp="1"/>
          </p:cNvSpPr>
          <p:nvPr>
            <p:ph type="title"/>
          </p:nvPr>
        </p:nvSpPr>
        <p:spPr/>
        <p:txBody>
          <a:bodyPr/>
          <a:lstStyle/>
          <a:p>
            <a:r>
              <a:rPr lang="cs-CZ" dirty="0"/>
              <a:t>1996:</a:t>
            </a:r>
          </a:p>
        </p:txBody>
      </p:sp>
      <p:sp>
        <p:nvSpPr>
          <p:cNvPr id="3" name="Zástupný obsah 2">
            <a:extLst>
              <a:ext uri="{FF2B5EF4-FFF2-40B4-BE49-F238E27FC236}">
                <a16:creationId xmlns:a16="http://schemas.microsoft.com/office/drawing/2014/main" id="{126C3651-C323-79CC-797A-F67BD4800847}"/>
              </a:ext>
            </a:extLst>
          </p:cNvPr>
          <p:cNvSpPr>
            <a:spLocks noGrp="1"/>
          </p:cNvSpPr>
          <p:nvPr>
            <p:ph idx="1"/>
          </p:nvPr>
        </p:nvSpPr>
        <p:spPr/>
        <p:txBody>
          <a:bodyPr>
            <a:normAutofit fontScale="85000" lnSpcReduction="20000"/>
          </a:bodyPr>
          <a:lstStyle/>
          <a:p>
            <a:pPr algn="just"/>
            <a:r>
              <a:rPr lang="cs-CZ" b="1" dirty="0"/>
              <a:t>Č. 9/96</a:t>
            </a:r>
            <a:r>
              <a:rPr lang="cs-CZ" dirty="0"/>
              <a:t>: Nezaplacení odměny znalce advokátem, který znalecký posudek objednal s tím, že odměnu zaplatí ze zálohy, složené klientem, je závažným porušením povinnosti advokáta.</a:t>
            </a:r>
          </a:p>
          <a:p>
            <a:pPr algn="just"/>
            <a:r>
              <a:rPr lang="cs-CZ" b="1" dirty="0"/>
              <a:t>Č. 12/96</a:t>
            </a:r>
            <a:r>
              <a:rPr lang="cs-CZ" dirty="0"/>
              <a:t>: Je závažným porušením povinnosti advokáta, jestliže po výpovědi plné moci neprovede včas vyúčtování zálohy, složené klientem na poskytování právní pomoci. </a:t>
            </a:r>
          </a:p>
          <a:p>
            <a:pPr algn="just"/>
            <a:r>
              <a:rPr lang="cs-CZ" b="1" dirty="0"/>
              <a:t>Č. 13/96</a:t>
            </a:r>
            <a:r>
              <a:rPr lang="cs-CZ" dirty="0"/>
              <a:t>: Advokát je povinen svého klienta o svém postupu při vyřizování jeho věci pravdivě informovat.</a:t>
            </a:r>
          </a:p>
          <a:p>
            <a:pPr algn="just"/>
            <a:r>
              <a:rPr lang="cs-CZ" b="1" dirty="0"/>
              <a:t>Č. 16/96</a:t>
            </a:r>
            <a:r>
              <a:rPr lang="cs-CZ" dirty="0"/>
              <a:t>: Je porušením povinnosti advokáta, jestliže se osobně zúčastní akce své klientky, směřující ke vstupu do místností, užívaných na základě soudního smíru bývalým manželem klientky.</a:t>
            </a:r>
          </a:p>
          <a:p>
            <a:pPr algn="just"/>
            <a:r>
              <a:rPr lang="cs-CZ" b="1" dirty="0"/>
              <a:t>Č. 19/96</a:t>
            </a:r>
            <a:r>
              <a:rPr lang="cs-CZ" dirty="0"/>
              <a:t>: Vědomě nepravdivé informování protistrany o výši nákladů případného soudního řízení je porušením povinnosti advokáta jednat čestně a dodržovat pravidla profesionální etiky.</a:t>
            </a:r>
          </a:p>
        </p:txBody>
      </p:sp>
    </p:spTree>
    <p:extLst>
      <p:ext uri="{BB962C8B-B14F-4D97-AF65-F5344CB8AC3E}">
        <p14:creationId xmlns:p14="http://schemas.microsoft.com/office/powerpoint/2010/main" val="2883669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5B2B9EC-C271-31D1-DA36-2C3D33B7B589}"/>
              </a:ext>
            </a:extLst>
          </p:cNvPr>
          <p:cNvSpPr>
            <a:spLocks noGrp="1"/>
          </p:cNvSpPr>
          <p:nvPr>
            <p:ph type="title"/>
          </p:nvPr>
        </p:nvSpPr>
        <p:spPr/>
        <p:txBody>
          <a:bodyPr/>
          <a:lstStyle/>
          <a:p>
            <a:r>
              <a:rPr lang="cs-CZ" dirty="0"/>
              <a:t>1997:</a:t>
            </a:r>
          </a:p>
        </p:txBody>
      </p:sp>
      <p:sp>
        <p:nvSpPr>
          <p:cNvPr id="3" name="Zástupný obsah 2">
            <a:extLst>
              <a:ext uri="{FF2B5EF4-FFF2-40B4-BE49-F238E27FC236}">
                <a16:creationId xmlns:a16="http://schemas.microsoft.com/office/drawing/2014/main" id="{D3FEC7F5-4609-A225-7E96-B62AB93DD231}"/>
              </a:ext>
            </a:extLst>
          </p:cNvPr>
          <p:cNvSpPr>
            <a:spLocks noGrp="1"/>
          </p:cNvSpPr>
          <p:nvPr>
            <p:ph idx="1"/>
          </p:nvPr>
        </p:nvSpPr>
        <p:spPr/>
        <p:txBody>
          <a:bodyPr>
            <a:normAutofit lnSpcReduction="10000"/>
          </a:bodyPr>
          <a:lstStyle/>
          <a:p>
            <a:pPr algn="just"/>
            <a:r>
              <a:rPr lang="cs-CZ" b="1" dirty="0"/>
              <a:t>Č. 5/97:</a:t>
            </a:r>
            <a:r>
              <a:rPr lang="cs-CZ" dirty="0"/>
              <a:t> Je závažným porušením povinnosti advokáta, jestliže po skončení právního zastoupení nevrátí klientovi na jeho žádost písemnosti a doklady, které od něho v souvislosti s právním zastoupením převzal. </a:t>
            </a:r>
          </a:p>
          <a:p>
            <a:pPr algn="just"/>
            <a:r>
              <a:rPr lang="cs-CZ" b="1" dirty="0"/>
              <a:t>Č. 5/97</a:t>
            </a:r>
            <a:r>
              <a:rPr lang="cs-CZ" dirty="0"/>
              <a:t>: Vstoupí-li advokát do role dlužníka svého klienta v případě výpomoci třetí osobě, jedná se vždy o jednání v rozporu s advokátní etikou.</a:t>
            </a:r>
          </a:p>
          <a:p>
            <a:pPr algn="just"/>
            <a:r>
              <a:rPr lang="cs-CZ" b="1" dirty="0"/>
              <a:t>Č. 19/97</a:t>
            </a:r>
            <a:r>
              <a:rPr lang="cs-CZ" dirty="0"/>
              <a:t>: Ani případná nečinnost státních orgánů neopravňuje advokáta k urážlivým výrokům, které jsou v rozporu s profesionální etikou a které snižují důstojnost advokátního stavu.</a:t>
            </a:r>
          </a:p>
        </p:txBody>
      </p:sp>
    </p:spTree>
    <p:extLst>
      <p:ext uri="{BB962C8B-B14F-4D97-AF65-F5344CB8AC3E}">
        <p14:creationId xmlns:p14="http://schemas.microsoft.com/office/powerpoint/2010/main" val="16198654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AB387E-5BEB-B91F-B19A-54CCDBCDE261}"/>
              </a:ext>
            </a:extLst>
          </p:cNvPr>
          <p:cNvSpPr>
            <a:spLocks noGrp="1"/>
          </p:cNvSpPr>
          <p:nvPr>
            <p:ph type="title"/>
          </p:nvPr>
        </p:nvSpPr>
        <p:spPr/>
        <p:txBody>
          <a:bodyPr/>
          <a:lstStyle/>
          <a:p>
            <a:r>
              <a:rPr lang="cs-CZ" dirty="0"/>
              <a:t>1998-99:</a:t>
            </a:r>
          </a:p>
        </p:txBody>
      </p:sp>
      <p:sp>
        <p:nvSpPr>
          <p:cNvPr id="3" name="Zástupný obsah 2">
            <a:extLst>
              <a:ext uri="{FF2B5EF4-FFF2-40B4-BE49-F238E27FC236}">
                <a16:creationId xmlns:a16="http://schemas.microsoft.com/office/drawing/2014/main" id="{E38E14D8-FA4B-AD20-0218-DC3300C4E550}"/>
              </a:ext>
            </a:extLst>
          </p:cNvPr>
          <p:cNvSpPr>
            <a:spLocks noGrp="1"/>
          </p:cNvSpPr>
          <p:nvPr>
            <p:ph idx="1"/>
          </p:nvPr>
        </p:nvSpPr>
        <p:spPr>
          <a:xfrm>
            <a:off x="680321" y="2336873"/>
            <a:ext cx="9613861" cy="4021982"/>
          </a:xfrm>
        </p:spPr>
        <p:txBody>
          <a:bodyPr>
            <a:normAutofit fontScale="85000" lnSpcReduction="20000"/>
          </a:bodyPr>
          <a:lstStyle/>
          <a:p>
            <a:pPr algn="just"/>
            <a:r>
              <a:rPr lang="cs-CZ" b="1" dirty="0"/>
              <a:t>Č. 6/98:</a:t>
            </a:r>
            <a:r>
              <a:rPr lang="cs-CZ" dirty="0"/>
              <a:t> Nesplnění závazku advokáta přijatého v souvislosti s profesním pochybením, je závažným porušením jeho zákonné povinnosti a nedobrým signálem široké veřejnosti ke špatnému hodnocení advokátského stavu a tím i ke snižování důstojnosti a společenské prestiže advokacie.</a:t>
            </a:r>
          </a:p>
          <a:p>
            <a:pPr algn="just"/>
            <a:r>
              <a:rPr lang="cs-CZ" b="1" dirty="0"/>
              <a:t>Č. 11/98</a:t>
            </a:r>
            <a:r>
              <a:rPr lang="cs-CZ" dirty="0"/>
              <a:t>: Předloží-li advokát soudu listinu s vědomě podvrženým obsahem, jedná se o použití prostředků vědomě nepravdivých a nečestných a tedy o závažné porušení povinnosti advokáta.</a:t>
            </a:r>
          </a:p>
          <a:p>
            <a:pPr algn="just"/>
            <a:r>
              <a:rPr lang="cs-CZ" b="1" dirty="0"/>
              <a:t>Č. 2/99</a:t>
            </a:r>
            <a:r>
              <a:rPr lang="cs-CZ" dirty="0"/>
              <a:t>: Je hrubým porušením etiky a povinnosti advokáta, jestliže zadržuje movité věci klienta a jejich vydání podmiňuje zaplacením své pohledávky.</a:t>
            </a:r>
          </a:p>
          <a:p>
            <a:pPr algn="just"/>
            <a:r>
              <a:rPr lang="cs-CZ" b="1" dirty="0"/>
              <a:t>Č. 3/99:</a:t>
            </a:r>
            <a:r>
              <a:rPr lang="cs-CZ" dirty="0"/>
              <a:t> Je závažným porušením povinnosti advokáta a tedy kárným proviněním, jestliže od klienta převezme zálohu, pak je nečinný a na urgence klienta buď neodpovídá, nebo mu podává vědomě nepravdivé informace.</a:t>
            </a:r>
          </a:p>
          <a:p>
            <a:pPr algn="just"/>
            <a:r>
              <a:rPr lang="cs-CZ" b="1" dirty="0"/>
              <a:t>Č. 24/99:</a:t>
            </a:r>
            <a:r>
              <a:rPr lang="cs-CZ" dirty="0"/>
              <a:t> Je porušením Pravidel profesionální etiky advokátů ČR, jestliže advokát činí v zastoupení klienta právní úkony ještě předtím, než tento klient vypoví plnou moc svému dřívějšímu právnímu zástupci.</a:t>
            </a:r>
          </a:p>
        </p:txBody>
      </p:sp>
    </p:spTree>
    <p:extLst>
      <p:ext uri="{BB962C8B-B14F-4D97-AF65-F5344CB8AC3E}">
        <p14:creationId xmlns:p14="http://schemas.microsoft.com/office/powerpoint/2010/main" val="247736272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32A4A34-10A9-21C4-C810-941F5500FE85}"/>
              </a:ext>
            </a:extLst>
          </p:cNvPr>
          <p:cNvSpPr>
            <a:spLocks noGrp="1"/>
          </p:cNvSpPr>
          <p:nvPr>
            <p:ph type="title"/>
          </p:nvPr>
        </p:nvSpPr>
        <p:spPr/>
        <p:txBody>
          <a:bodyPr/>
          <a:lstStyle/>
          <a:p>
            <a:r>
              <a:rPr lang="cs-CZ" dirty="0"/>
              <a:t>2000:</a:t>
            </a:r>
          </a:p>
        </p:txBody>
      </p:sp>
      <p:sp>
        <p:nvSpPr>
          <p:cNvPr id="3" name="Zástupný obsah 2">
            <a:extLst>
              <a:ext uri="{FF2B5EF4-FFF2-40B4-BE49-F238E27FC236}">
                <a16:creationId xmlns:a16="http://schemas.microsoft.com/office/drawing/2014/main" id="{35FD1CD2-9A9E-FD41-5BC3-8CA5C7D2D75D}"/>
              </a:ext>
            </a:extLst>
          </p:cNvPr>
          <p:cNvSpPr>
            <a:spLocks noGrp="1"/>
          </p:cNvSpPr>
          <p:nvPr>
            <p:ph idx="1"/>
          </p:nvPr>
        </p:nvSpPr>
        <p:spPr/>
        <p:txBody>
          <a:bodyPr>
            <a:normAutofit fontScale="92500" lnSpcReduction="20000"/>
          </a:bodyPr>
          <a:lstStyle/>
          <a:p>
            <a:pPr algn="just"/>
            <a:r>
              <a:rPr lang="cs-CZ" b="1" dirty="0"/>
              <a:t>Č. 5/00:</a:t>
            </a:r>
            <a:r>
              <a:rPr lang="cs-CZ" dirty="0"/>
              <a:t> Jestliže advokát ve věci, v níž je sám jako prodávající účastníkem smlouvy, nezaplatí daň z převodu nemovitosti, snižuje vážnost a důstojnost advokátního stavu a dopouští se tak kárného provinění. </a:t>
            </a:r>
          </a:p>
          <a:p>
            <a:pPr algn="just"/>
            <a:r>
              <a:rPr lang="cs-CZ" b="1" dirty="0"/>
              <a:t>Č. 8/00:</a:t>
            </a:r>
            <a:r>
              <a:rPr lang="cs-CZ" dirty="0"/>
              <a:t> Je nepřípustné, aby se advokát vyhýbal své odpovědnosti za škodu, kterou způsobil včasným neuplatněním nároku klienta, vědomě nepravdivým tvrzením, že tohoto klienta v předmětné věci nezastupoval. </a:t>
            </a:r>
          </a:p>
          <a:p>
            <a:pPr algn="just"/>
            <a:r>
              <a:rPr lang="cs-CZ" b="1" dirty="0"/>
              <a:t>Č. 15/00:</a:t>
            </a:r>
            <a:r>
              <a:rPr lang="cs-CZ" dirty="0"/>
              <a:t> Je závažným porušením povinnosti advokáta, jestliže nesplní své závazky z úvěrové smlouvy ani ze směnky. Požadavek poctivosti a čestnosti advokáta v soukromoprávních vztazích se vztahuje i na jeho jednání mimo oblast jeho profesionální činnosti.</a:t>
            </a:r>
          </a:p>
          <a:p>
            <a:pPr algn="just"/>
            <a:r>
              <a:rPr lang="cs-CZ" b="1" dirty="0"/>
              <a:t>Č. 20/00:</a:t>
            </a:r>
            <a:r>
              <a:rPr lang="cs-CZ" dirty="0"/>
              <a:t> Advokát, který ač vyzván klientem, nevrátí svěřené doklady a nevyúčtuje převzatou zálohu, se dopouští kárného provinění.</a:t>
            </a:r>
          </a:p>
        </p:txBody>
      </p:sp>
    </p:spTree>
    <p:extLst>
      <p:ext uri="{BB962C8B-B14F-4D97-AF65-F5344CB8AC3E}">
        <p14:creationId xmlns:p14="http://schemas.microsoft.com/office/powerpoint/2010/main" val="586486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6A05180-DD46-1878-FD6D-1780166C8AF6}"/>
              </a:ext>
            </a:extLst>
          </p:cNvPr>
          <p:cNvSpPr>
            <a:spLocks noGrp="1"/>
          </p:cNvSpPr>
          <p:nvPr>
            <p:ph type="title"/>
          </p:nvPr>
        </p:nvSpPr>
        <p:spPr/>
        <p:txBody>
          <a:bodyPr/>
          <a:lstStyle/>
          <a:p>
            <a:r>
              <a:rPr lang="cs-CZ" dirty="0"/>
              <a:t>§ 17</a:t>
            </a:r>
          </a:p>
        </p:txBody>
      </p:sp>
      <p:sp>
        <p:nvSpPr>
          <p:cNvPr id="3" name="Zástupný obsah 2">
            <a:extLst>
              <a:ext uri="{FF2B5EF4-FFF2-40B4-BE49-F238E27FC236}">
                <a16:creationId xmlns:a16="http://schemas.microsoft.com/office/drawing/2014/main" id="{59C893F7-43A8-7A23-8DCA-0C72608A0371}"/>
              </a:ext>
            </a:extLst>
          </p:cNvPr>
          <p:cNvSpPr>
            <a:spLocks noGrp="1"/>
          </p:cNvSpPr>
          <p:nvPr>
            <p:ph idx="1"/>
          </p:nvPr>
        </p:nvSpPr>
        <p:spPr/>
        <p:txBody>
          <a:bodyPr>
            <a:normAutofit fontScale="77500" lnSpcReduction="20000"/>
          </a:bodyPr>
          <a:lstStyle/>
          <a:p>
            <a:pPr algn="just"/>
            <a:r>
              <a:rPr lang="cs-CZ" b="1" dirty="0"/>
              <a:t>NSS 6 </a:t>
            </a:r>
            <a:r>
              <a:rPr lang="cs-CZ" b="1" dirty="0" err="1"/>
              <a:t>Ads</a:t>
            </a:r>
            <a:r>
              <a:rPr lang="cs-CZ" b="1" dirty="0"/>
              <a:t> 41/2008</a:t>
            </a:r>
            <a:r>
              <a:rPr lang="cs-CZ" dirty="0"/>
              <a:t>: Advokát je v důsledku povinnosti zakotvené v § 17 AZ ve spojení s čl. 17 odst. 1 PPE zavázán k vysokému standardu chování vůči soudům, pročež nelze akceptovat u advokáta způsoby, které by případně mohly být za určitých okolností omluvitelné u účastníka řízení (např. při vědomí jeho dlouhodobé frustrace z neúspěšnosti ve vedeném sporu).</a:t>
            </a:r>
          </a:p>
          <a:p>
            <a:pPr algn="just"/>
            <a:r>
              <a:rPr lang="cs-CZ" b="1" dirty="0"/>
              <a:t>KR 28/11</a:t>
            </a:r>
            <a:r>
              <a:rPr lang="cs-CZ" dirty="0"/>
              <a:t>: Jde o závažné porušení povinností advokáta, jestliže v průběhu jednání o uzavření dohody o úschově kupní ceny tuto kupní cenu převezme, a poté ji převede v rozporu s navrženými ujednáními.</a:t>
            </a:r>
          </a:p>
          <a:p>
            <a:pPr algn="just"/>
            <a:r>
              <a:rPr lang="cs-CZ" b="1" dirty="0"/>
              <a:t>KR 22/10</a:t>
            </a:r>
            <a:r>
              <a:rPr lang="cs-CZ" dirty="0"/>
              <a:t>: Je kárným proviněním, jestliže advokátní koncipient se osobně účastní obsazení skladu tím, že za použití násilí vnikne do budovy, otevře vrata a zpřístupní k odvezení zboží.</a:t>
            </a:r>
          </a:p>
          <a:p>
            <a:pPr algn="just"/>
            <a:r>
              <a:rPr lang="cs-CZ" b="1" dirty="0"/>
              <a:t>KR 11/05</a:t>
            </a:r>
            <a:r>
              <a:rPr lang="cs-CZ" dirty="0"/>
              <a:t>: Pravidla profesionální etiky zavazují advokáta k určitému chování nejen při výkonu advokacie, ale i v soukromé sféře. Proto advokát, který nezaplatí svůj soukromý dluh, navíc přisouzený věřiteli pravomocným rozhodnutím soudu, závažným způsobem porušuje povinnosti advokáta a dopouští se kárného provinění.</a:t>
            </a:r>
          </a:p>
        </p:txBody>
      </p:sp>
    </p:spTree>
    <p:extLst>
      <p:ext uri="{BB962C8B-B14F-4D97-AF65-F5344CB8AC3E}">
        <p14:creationId xmlns:p14="http://schemas.microsoft.com/office/powerpoint/2010/main" val="39734329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CA7559-FB5B-9EFA-9E7D-D0BB3BE64FD5}"/>
              </a:ext>
            </a:extLst>
          </p:cNvPr>
          <p:cNvSpPr>
            <a:spLocks noGrp="1"/>
          </p:cNvSpPr>
          <p:nvPr>
            <p:ph type="title"/>
          </p:nvPr>
        </p:nvSpPr>
        <p:spPr/>
        <p:txBody>
          <a:bodyPr/>
          <a:lstStyle/>
          <a:p>
            <a:r>
              <a:rPr lang="cs-CZ" dirty="0"/>
              <a:t>2001:</a:t>
            </a:r>
          </a:p>
        </p:txBody>
      </p:sp>
      <p:sp>
        <p:nvSpPr>
          <p:cNvPr id="3" name="Zástupný obsah 2">
            <a:extLst>
              <a:ext uri="{FF2B5EF4-FFF2-40B4-BE49-F238E27FC236}">
                <a16:creationId xmlns:a16="http://schemas.microsoft.com/office/drawing/2014/main" id="{F576DA40-CC7D-B809-B8AC-DC749063B207}"/>
              </a:ext>
            </a:extLst>
          </p:cNvPr>
          <p:cNvSpPr>
            <a:spLocks noGrp="1"/>
          </p:cNvSpPr>
          <p:nvPr>
            <p:ph idx="1"/>
          </p:nvPr>
        </p:nvSpPr>
        <p:spPr>
          <a:xfrm>
            <a:off x="469783" y="2088860"/>
            <a:ext cx="9949344" cy="4630722"/>
          </a:xfrm>
        </p:spPr>
        <p:txBody>
          <a:bodyPr>
            <a:normAutofit fontScale="62500" lnSpcReduction="20000"/>
          </a:bodyPr>
          <a:lstStyle/>
          <a:p>
            <a:pPr algn="just"/>
            <a:r>
              <a:rPr lang="cs-CZ" b="1" dirty="0"/>
              <a:t>Č. 4/01</a:t>
            </a:r>
            <a:r>
              <a:rPr lang="cs-CZ" dirty="0"/>
              <a:t>: Způsobí-li advokát v souvislosti s výkonem advokacie klientovi škodu, je povinen poskytnout pojišťovně veškerou součinnost potřebnou pro likvidaci pojistné události.</a:t>
            </a:r>
          </a:p>
          <a:p>
            <a:pPr algn="just"/>
            <a:r>
              <a:rPr lang="cs-CZ" b="1" dirty="0"/>
              <a:t>Č. 8/01:</a:t>
            </a:r>
            <a:r>
              <a:rPr lang="cs-CZ" dirty="0"/>
              <a:t> Je závažným porušením povinnosti advokáta a tedy kárným proviněním, jestliže podmiňuje vydání dokladů klientovi zaplacením nedoplatku palmárního vyúčtování. </a:t>
            </a:r>
          </a:p>
          <a:p>
            <a:pPr algn="just"/>
            <a:r>
              <a:rPr lang="cs-CZ" b="1" dirty="0"/>
              <a:t>Č. 9/01:</a:t>
            </a:r>
            <a:r>
              <a:rPr lang="cs-CZ" dirty="0"/>
              <a:t> Jestliže advokát přes urgence klienta nepodá vysvětlení k faktuře a k tomu, za které úkony byla jeho právní pomoc účtována, dopouští se kárného provinění. Jestliže klient po skončení věci požádá i vyúčtování složené zálohy a advokát tuto žádost delší dobu ignoruje, nejedná čestně a snižuje důstojnost advokátního stavu.</a:t>
            </a:r>
          </a:p>
          <a:p>
            <a:pPr algn="just"/>
            <a:r>
              <a:rPr lang="cs-CZ" b="1" dirty="0"/>
              <a:t>Č. 10/01</a:t>
            </a:r>
            <a:r>
              <a:rPr lang="cs-CZ" dirty="0"/>
              <a:t>: Nesplní-li advokát svůj závazek z dohody o zaplacení odstupného, uzavřené po skončení zastoupení, a to ani poté, kdy je mu tato povinnost uložena pravomocným rozsudkem soudu, vážným způsobem snižuje důstojnost advokátního stavu a dopouští se tak kárného provinění.</a:t>
            </a:r>
          </a:p>
          <a:p>
            <a:pPr algn="just"/>
            <a:r>
              <a:rPr lang="cs-CZ" b="1" dirty="0"/>
              <a:t>Č. 15/01:</a:t>
            </a:r>
            <a:r>
              <a:rPr lang="cs-CZ" dirty="0"/>
              <a:t> Advokát je povinen bez zbytečného odkladu vydat klientovi pro něho určené depozitum a v žádném případě není z jakéhokoli důvodu oprávněn tuto výplatu zadržovat.</a:t>
            </a:r>
          </a:p>
          <a:p>
            <a:pPr algn="just"/>
            <a:r>
              <a:rPr lang="cs-CZ" b="1" dirty="0"/>
              <a:t>Č. 19/01:</a:t>
            </a:r>
            <a:r>
              <a:rPr lang="cs-CZ" dirty="0"/>
              <a:t> Advokát, který klientovi nezaplatí přisouzenou pohledávku z titulu náhrady škody, způsobené nesprávným postupem při poskytnutí právní pomoci, jedná nečestně a snižuje tak vážnost a důstojnost celého advokátního stavu. Stejně závažného kárného provinění se advokát dopouští i tím, že na vymáhání pohledávky reaguje tak, že dosáhne zrušení BSM, které pak dohodou vypořádá tak, že mu nezůstane žádný majetek, postižitelný ve vykonávacím řízení. Jestliže advokát navštěvuje svého přítele ve vazební věznici pod záminkou, že je jeho obhájcem, ačkoli ve skutečnosti tomu tak vůbec není a obviněného obhajuje jiný obhájce, dopouští se kárného obvinění.</a:t>
            </a:r>
          </a:p>
          <a:p>
            <a:pPr algn="just"/>
            <a:r>
              <a:rPr lang="cs-CZ" b="1" dirty="0"/>
              <a:t>Č. 21/01:</a:t>
            </a:r>
            <a:r>
              <a:rPr lang="cs-CZ" dirty="0"/>
              <a:t> Advokát nemůže a nesmí být bez souhlasu klienta iniciátorem řízení, které klienta omezuje v jeho právech.</a:t>
            </a:r>
          </a:p>
        </p:txBody>
      </p:sp>
    </p:spTree>
    <p:extLst>
      <p:ext uri="{BB962C8B-B14F-4D97-AF65-F5344CB8AC3E}">
        <p14:creationId xmlns:p14="http://schemas.microsoft.com/office/powerpoint/2010/main" val="84436545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841B63-E87D-05F0-121C-B14D671E663D}"/>
              </a:ext>
            </a:extLst>
          </p:cNvPr>
          <p:cNvSpPr>
            <a:spLocks noGrp="1"/>
          </p:cNvSpPr>
          <p:nvPr>
            <p:ph type="title"/>
          </p:nvPr>
        </p:nvSpPr>
        <p:spPr/>
        <p:txBody>
          <a:bodyPr/>
          <a:lstStyle/>
          <a:p>
            <a:r>
              <a:rPr lang="cs-CZ" dirty="0"/>
              <a:t>2002:</a:t>
            </a:r>
          </a:p>
        </p:txBody>
      </p:sp>
      <p:sp>
        <p:nvSpPr>
          <p:cNvPr id="3" name="Zástupný obsah 2">
            <a:extLst>
              <a:ext uri="{FF2B5EF4-FFF2-40B4-BE49-F238E27FC236}">
                <a16:creationId xmlns:a16="http://schemas.microsoft.com/office/drawing/2014/main" id="{E5F76DF4-17EC-4D4E-406E-F3A937DEBBC0}"/>
              </a:ext>
            </a:extLst>
          </p:cNvPr>
          <p:cNvSpPr>
            <a:spLocks noGrp="1"/>
          </p:cNvSpPr>
          <p:nvPr>
            <p:ph idx="1"/>
          </p:nvPr>
        </p:nvSpPr>
        <p:spPr/>
        <p:txBody>
          <a:bodyPr>
            <a:normAutofit fontScale="85000" lnSpcReduction="20000"/>
          </a:bodyPr>
          <a:lstStyle/>
          <a:p>
            <a:pPr algn="just"/>
            <a:r>
              <a:rPr lang="cs-CZ" b="1" dirty="0"/>
              <a:t>Č. 5/02</a:t>
            </a:r>
            <a:r>
              <a:rPr lang="cs-CZ" dirty="0"/>
              <a:t>: Je závažným porušením povinnosti advokáta, jestliže nevystaví klientovi příjmový doklad na přijatou částku, po skončení právních služeb obdrženou zálohu nevyúčtuje a přeplatek, k jehož vrácení se zavázal, vrátí klientovi se značným časovým prodlením.</a:t>
            </a:r>
          </a:p>
          <a:p>
            <a:pPr algn="just"/>
            <a:r>
              <a:rPr lang="cs-CZ" b="1" dirty="0"/>
              <a:t>Č. 7/02</a:t>
            </a:r>
            <a:r>
              <a:rPr lang="cs-CZ" dirty="0"/>
              <a:t>: Jedná se o závažná porušení povinností advokáta, jestliže nepravdivě předstírá podání žaloby, po skončení věci nevrátí klientovi doklady ani zálohu, opožděnou informací o doručení rozhodnutí zbaví klienta možnosti podat odvolání a jestliže se k soudnímu jednání dostaví v podnapilém stavu a při vyvádění příslušníkem justiční stráže z jednací síně vyvolá konflikt.</a:t>
            </a:r>
          </a:p>
          <a:p>
            <a:pPr algn="just"/>
            <a:r>
              <a:rPr lang="cs-CZ" b="1" dirty="0"/>
              <a:t>Č. 9/02</a:t>
            </a:r>
            <a:r>
              <a:rPr lang="cs-CZ" dirty="0"/>
              <a:t>: Jedná se o závažné porušení povinnosti advokáta, jestliže v souvislosti s výkonem své advokátní praxe vystaví směnku vlastní, kterou po její splatnosti neproplatí.</a:t>
            </a:r>
          </a:p>
          <a:p>
            <a:pPr algn="just"/>
            <a:r>
              <a:rPr lang="cs-CZ" b="1" dirty="0"/>
              <a:t>Č. 19/02</a:t>
            </a:r>
            <a:r>
              <a:rPr lang="cs-CZ" dirty="0"/>
              <a:t>: Pokud advokát nepravdivě předstírá, že byl pověřen zastupitelským úřadem jiné země provedením určitého úkonu, dopouští se kárného provinění.</a:t>
            </a:r>
          </a:p>
        </p:txBody>
      </p:sp>
    </p:spTree>
    <p:extLst>
      <p:ext uri="{BB962C8B-B14F-4D97-AF65-F5344CB8AC3E}">
        <p14:creationId xmlns:p14="http://schemas.microsoft.com/office/powerpoint/2010/main" val="340970167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9221A0D-8BE2-E164-FD9B-0D9ED1E6DA75}"/>
              </a:ext>
            </a:extLst>
          </p:cNvPr>
          <p:cNvSpPr>
            <a:spLocks noGrp="1"/>
          </p:cNvSpPr>
          <p:nvPr>
            <p:ph type="title"/>
          </p:nvPr>
        </p:nvSpPr>
        <p:spPr/>
        <p:txBody>
          <a:bodyPr/>
          <a:lstStyle/>
          <a:p>
            <a:r>
              <a:rPr lang="cs-CZ" dirty="0"/>
              <a:t>2003:</a:t>
            </a:r>
          </a:p>
        </p:txBody>
      </p:sp>
      <p:sp>
        <p:nvSpPr>
          <p:cNvPr id="3" name="Zástupný obsah 2">
            <a:extLst>
              <a:ext uri="{FF2B5EF4-FFF2-40B4-BE49-F238E27FC236}">
                <a16:creationId xmlns:a16="http://schemas.microsoft.com/office/drawing/2014/main" id="{208B3D6E-9305-4EC5-3D85-906017B82873}"/>
              </a:ext>
            </a:extLst>
          </p:cNvPr>
          <p:cNvSpPr>
            <a:spLocks noGrp="1"/>
          </p:cNvSpPr>
          <p:nvPr>
            <p:ph idx="1"/>
          </p:nvPr>
        </p:nvSpPr>
        <p:spPr>
          <a:xfrm>
            <a:off x="268448" y="2130804"/>
            <a:ext cx="10872131" cy="4727196"/>
          </a:xfrm>
        </p:spPr>
        <p:txBody>
          <a:bodyPr>
            <a:normAutofit fontScale="92500"/>
          </a:bodyPr>
          <a:lstStyle/>
          <a:p>
            <a:pPr algn="just"/>
            <a:r>
              <a:rPr lang="cs-CZ" sz="1400" b="1" dirty="0"/>
              <a:t>Č. 9/03</a:t>
            </a:r>
            <a:r>
              <a:rPr lang="cs-CZ" sz="1400" dirty="0"/>
              <a:t>: Je v rozporu s advokátní etikou, jestliže advokát používá akademický titul JUDr, ačkoli nevykonal zkoušku předepsanou zákonem o vysokých školách.</a:t>
            </a:r>
          </a:p>
          <a:p>
            <a:pPr algn="just"/>
            <a:r>
              <a:rPr lang="cs-CZ" sz="1400" b="1" dirty="0"/>
              <a:t>Č. 11/03</a:t>
            </a:r>
            <a:r>
              <a:rPr lang="cs-CZ" sz="1400" dirty="0"/>
              <a:t>: Na osoby vykonávající advokacii, na něž se vztahují určitá etická pravidla, nelze pohlížet stejně jako na jiné podnikatelské subjekty, které taková pravidla nemají a u nichž je jejich podnikatelská činnost často chápána jako amorální. </a:t>
            </a:r>
          </a:p>
          <a:p>
            <a:pPr algn="just"/>
            <a:r>
              <a:rPr lang="cs-CZ" sz="1400" b="1" dirty="0"/>
              <a:t>Č. 12/03</a:t>
            </a:r>
            <a:r>
              <a:rPr lang="cs-CZ" sz="1400" dirty="0"/>
              <a:t>: Je naprosto nepřípustné, aby advokát z jakéhokoli důvodu přizval k jednání s protistranou do své advokátní kanceláře orgány Policie ČR a žádal od nich provedení jakýchkoli úkonů.</a:t>
            </a:r>
          </a:p>
          <a:p>
            <a:pPr algn="just"/>
            <a:r>
              <a:rPr lang="cs-CZ" sz="1400" b="1" dirty="0"/>
              <a:t>Č. 13/03</a:t>
            </a:r>
            <a:r>
              <a:rPr lang="cs-CZ" sz="1400" dirty="0"/>
              <a:t>: K výkladu čl.4 odst.2 Pravidel profesionální etiky advokátů ČR o povinnosti advokáta plnit převzaté závazky.  Advokát je povinen plnit převzaté závazky a závazek smí převzít jen tehdy, jestliže má rozumnou jistotu, že jej splní.  I advokát se může dostat do platební neschopnosti, neboť je normálním subjektem hospodářské soutěže – k výkladu pojmu „rozumná jistota“. </a:t>
            </a:r>
          </a:p>
          <a:p>
            <a:pPr algn="just"/>
            <a:r>
              <a:rPr lang="cs-CZ" sz="1400" b="1" dirty="0"/>
              <a:t>Č. 14/03</a:t>
            </a:r>
            <a:r>
              <a:rPr lang="cs-CZ" sz="1400" dirty="0"/>
              <a:t>: Obecně je třeba považovat za nevhodné, aby advokát osobně vymáhal nebo osobně se zúčastnil vymáhání splnění povinností v bytě dlužníků nad rámec příslušných zákonných řízení.  Použití prostředku, který je v rozporu se zákonem a vykonávání psychického nátlaku na protistranu je hrubým porušením základních etických zásad výkonu advokacie a tedy závažným kárným proviněním. </a:t>
            </a:r>
          </a:p>
          <a:p>
            <a:pPr algn="just"/>
            <a:r>
              <a:rPr lang="cs-CZ" sz="1400" b="1" dirty="0"/>
              <a:t>Č. 15/03</a:t>
            </a:r>
            <a:r>
              <a:rPr lang="cs-CZ" sz="1400" dirty="0"/>
              <a:t>: Advokát, který neplní své závazky z půjček, které uzavřel, nejedná čestně, slušně ani poctivě a nesplněním převzatých závazků snižuje vážnost a důstojnost advokátního stavu.</a:t>
            </a:r>
          </a:p>
          <a:p>
            <a:pPr algn="just"/>
            <a:r>
              <a:rPr lang="cs-CZ" sz="1400" b="1" dirty="0"/>
              <a:t>Č. 17/03</a:t>
            </a:r>
            <a:r>
              <a:rPr lang="cs-CZ" sz="1400" dirty="0"/>
              <a:t>: Advokát, který zorganizuje nucené vyklizení protistrany, ačkoli pro takový postup nebyly splněny zákonné podmínky, a navíc se realizace tohoto vyklizení osobně zúčastní, závažným způsobem porušuje etická pravidla výkonu advokacie. Na chování a jednání advokáta při výkonu advokacie jsou kladena daleko přísnější morální a etická kritéria než v běžném životě.</a:t>
            </a:r>
          </a:p>
          <a:p>
            <a:pPr algn="just"/>
            <a:r>
              <a:rPr lang="cs-CZ" sz="1400" b="1" dirty="0"/>
              <a:t>Č. 21/03</a:t>
            </a:r>
            <a:r>
              <a:rPr lang="cs-CZ" sz="1400" dirty="0"/>
              <a:t>: Advokát, který neplatí </a:t>
            </a:r>
            <a:r>
              <a:rPr lang="cs-CZ" sz="1400" dirty="0" err="1"/>
              <a:t>pronajimateli</a:t>
            </a:r>
            <a:r>
              <a:rPr lang="cs-CZ" sz="1400" dirty="0"/>
              <a:t> dohodnuté nájemné a úhradu za plnění poskytovaná za užívání prostor, které užívá k výkonu advokacie a přes opakované upomínky dluží z tohoto titulu </a:t>
            </a:r>
            <a:r>
              <a:rPr lang="cs-CZ" sz="1400" dirty="0" err="1"/>
              <a:t>pronajimateli</a:t>
            </a:r>
            <a:r>
              <a:rPr lang="cs-CZ" sz="1400" dirty="0"/>
              <a:t> větší peněžitou částku, závažným způsobem snižuje důstojnost advokátního stavu. Jestliže navíc bez vážného důvodu nevyplatí přijaté depozitum a způsobí tak klientovi vážné problémy, nemá dostatečný morální kredit pro výkon advokacie. – č.21/03</a:t>
            </a:r>
          </a:p>
        </p:txBody>
      </p:sp>
    </p:spTree>
    <p:extLst>
      <p:ext uri="{BB962C8B-B14F-4D97-AF65-F5344CB8AC3E}">
        <p14:creationId xmlns:p14="http://schemas.microsoft.com/office/powerpoint/2010/main" val="66785795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4500E9-5316-9C2D-7073-EB9C2EDEA22B}"/>
              </a:ext>
            </a:extLst>
          </p:cNvPr>
          <p:cNvSpPr>
            <a:spLocks noGrp="1"/>
          </p:cNvSpPr>
          <p:nvPr>
            <p:ph type="title"/>
          </p:nvPr>
        </p:nvSpPr>
        <p:spPr/>
        <p:txBody>
          <a:bodyPr/>
          <a:lstStyle/>
          <a:p>
            <a:r>
              <a:rPr lang="cs-CZ" dirty="0"/>
              <a:t>2004:</a:t>
            </a:r>
          </a:p>
        </p:txBody>
      </p:sp>
      <p:sp>
        <p:nvSpPr>
          <p:cNvPr id="3" name="Zástupný obsah 2">
            <a:extLst>
              <a:ext uri="{FF2B5EF4-FFF2-40B4-BE49-F238E27FC236}">
                <a16:creationId xmlns:a16="http://schemas.microsoft.com/office/drawing/2014/main" id="{9D0E622F-866E-2CFA-F061-FD25A53161C5}"/>
              </a:ext>
            </a:extLst>
          </p:cNvPr>
          <p:cNvSpPr>
            <a:spLocks noGrp="1"/>
          </p:cNvSpPr>
          <p:nvPr>
            <p:ph idx="1"/>
          </p:nvPr>
        </p:nvSpPr>
        <p:spPr>
          <a:xfrm>
            <a:off x="310393" y="2060036"/>
            <a:ext cx="10712741" cy="4521127"/>
          </a:xfrm>
        </p:spPr>
        <p:txBody>
          <a:bodyPr>
            <a:noAutofit/>
          </a:bodyPr>
          <a:lstStyle/>
          <a:p>
            <a:pPr algn="just"/>
            <a:r>
              <a:rPr lang="cs-CZ" sz="1800" b="1" dirty="0"/>
              <a:t>Č. 7/04</a:t>
            </a:r>
            <a:r>
              <a:rPr lang="cs-CZ" sz="1800" dirty="0"/>
              <a:t>: Advokát, který prodávající straně zatají, že je předsedou představenstva kupující organizace a vypracuje kupní smlouvu, která obsahuje nepravdivé ujištění prodávající straně, že kupující strana je způsobilá k plnění a současně i vědomě nepravdivé ujištění, že kupní cena bude zaplacena z depozitního účtu tohoto advokáta, neomluvitelným způsobem poškozuje zájmy klienta a dopouští se tak velice závažného kárného provinění.</a:t>
            </a:r>
          </a:p>
          <a:p>
            <a:pPr algn="just"/>
            <a:r>
              <a:rPr lang="cs-CZ" sz="1800" b="1" dirty="0"/>
              <a:t>Č. 9/04</a:t>
            </a:r>
            <a:r>
              <a:rPr lang="cs-CZ" sz="1800" dirty="0"/>
              <a:t>: Je v naprostém rozporu se základními principy advokátní etiky, jestliže advokát vybavený generální plnou mocí klienta, bez vědomí a proti vůli tohoto klienta sepíše kupní smlouvu, podle níž převede část jeho podniku za zlomek jeho skutečné ceny na společnost, jejímž jednatelem je manželka kárně obviněného a jediným společníkem akciová společnost, ve které kárně obviněný a jeho manželka vlastní akcie. Advokát, který ignoruje pravomocné rozhodnutí o pozastavení výkonu advokacie a nadále poskytuje právní služby, hrubým způsobem porušuje zákon i stavovské předpisy.</a:t>
            </a:r>
          </a:p>
          <a:p>
            <a:pPr algn="just"/>
            <a:r>
              <a:rPr lang="cs-CZ" sz="1800" b="1" dirty="0"/>
              <a:t>Č. 9/04</a:t>
            </a:r>
            <a:r>
              <a:rPr lang="cs-CZ" sz="1800" dirty="0"/>
              <a:t>: Advokát, který prekluduje nárok svého klienta a odmítne splnit svůj příslib, že škodu uhradí prostřednictvím pojišťovny, porušuje stavovským předpisem uloženou povinnost splnit převzatý závazek a snižuje tak vážnost a důstojnost advokátního stavu.</a:t>
            </a:r>
          </a:p>
          <a:p>
            <a:pPr algn="just"/>
            <a:r>
              <a:rPr lang="cs-CZ" sz="1800" b="1" dirty="0"/>
              <a:t>Č. 13/04</a:t>
            </a:r>
            <a:r>
              <a:rPr lang="cs-CZ" sz="1800" dirty="0"/>
              <a:t>: Advokát, který při jednání soudu uvede, že „příjmy otce jsou evidentně vyšší tak jako u profesí jako zelinářů, advokátů apod.“, urážlivým a hrubým způsobem znevažuje advokátní stav jako celek.</a:t>
            </a:r>
          </a:p>
        </p:txBody>
      </p:sp>
    </p:spTree>
    <p:extLst>
      <p:ext uri="{BB962C8B-B14F-4D97-AF65-F5344CB8AC3E}">
        <p14:creationId xmlns:p14="http://schemas.microsoft.com/office/powerpoint/2010/main" val="96636734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42D0B8-9B13-648D-79F7-2BAE77EB4011}"/>
              </a:ext>
            </a:extLst>
          </p:cNvPr>
          <p:cNvSpPr>
            <a:spLocks noGrp="1"/>
          </p:cNvSpPr>
          <p:nvPr>
            <p:ph type="title"/>
          </p:nvPr>
        </p:nvSpPr>
        <p:spPr/>
        <p:txBody>
          <a:bodyPr/>
          <a:lstStyle/>
          <a:p>
            <a:r>
              <a:rPr lang="cs-CZ" dirty="0"/>
              <a:t>2005:</a:t>
            </a:r>
          </a:p>
        </p:txBody>
      </p:sp>
      <p:sp>
        <p:nvSpPr>
          <p:cNvPr id="3" name="Zástupný obsah 2">
            <a:extLst>
              <a:ext uri="{FF2B5EF4-FFF2-40B4-BE49-F238E27FC236}">
                <a16:creationId xmlns:a16="http://schemas.microsoft.com/office/drawing/2014/main" id="{5DC8E377-233D-C7C8-33F0-DE35587E39AD}"/>
              </a:ext>
            </a:extLst>
          </p:cNvPr>
          <p:cNvSpPr>
            <a:spLocks noGrp="1"/>
          </p:cNvSpPr>
          <p:nvPr>
            <p:ph idx="1"/>
          </p:nvPr>
        </p:nvSpPr>
        <p:spPr>
          <a:xfrm>
            <a:off x="268448" y="2063692"/>
            <a:ext cx="10989577" cy="4794308"/>
          </a:xfrm>
        </p:spPr>
        <p:txBody>
          <a:bodyPr>
            <a:normAutofit fontScale="62500" lnSpcReduction="20000"/>
          </a:bodyPr>
          <a:lstStyle/>
          <a:p>
            <a:pPr algn="just"/>
            <a:r>
              <a:rPr lang="cs-CZ" b="1" dirty="0"/>
              <a:t>Č. 1/05</a:t>
            </a:r>
            <a:r>
              <a:rPr lang="cs-CZ" dirty="0"/>
              <a:t>:  Zákonodárcem důsledné rozlišení pojmů výkon advokacie a poskytování právních služeb znamená, že veškeré úkony advokáta, které činí v souvislosti s výkonem nezávislého povolání advokáta, tedy i ty, k nimž je povinován či které učiní v souvislosti s poskytováním právní služby, a to i poté, co je zastupování klienta ukončeno, činí nikoli jako občan, ale jako advokát při výkonu svého povolání, tedy při výkonu advokacie. Advokát nemůže poskytovat právní služby libovolnou formou, ale jen způsobem stanoveným v zákoně a za podmínek v něm uvedených. Podle ustanovení § 17 zák.č.85/1996 Sb., o advokacii, v platném znění, se advokát jako příslušník této profese dobrovolně podřizuje pravidlům etického chování, které jsou i nad rámec požadavků stanovených právními normami pro ostatní subjekty práva. Některá z těchto pravidel se prosazují výslovně do textů právních norem, jiná jsou součástí psaných či nepsaných kodexů. </a:t>
            </a:r>
          </a:p>
          <a:p>
            <a:pPr algn="just"/>
            <a:r>
              <a:rPr lang="cs-CZ" b="1" dirty="0"/>
              <a:t>Č. 1/05</a:t>
            </a:r>
            <a:r>
              <a:rPr lang="cs-CZ" dirty="0"/>
              <a:t>: Pravidla profesionální etiky a pravidla soutěže advokátů ČR zavazují advokáta k určitému chování nejen při výkonu advokacie, ale i v soukromé sféře, přičemž hlavním důvodem je ochrana advokátního stavu a ochrana veřejných zájmů. Požadavky na poctivé, čestné a slušné chování advokáta, vymezené v čl. 4, odst.1, Pravidel, je třeba chápat jako generální skutkovou podstatu, pokrývající Pravidla v celé jejich šíři. Požadavek poctivosti, čestnosti a slušnosti platí tedy nejen pro výkon advokacie, ale i pro soukromý život advokáta, pro vztahy k jeho soukromým věřitelům a dlužníkům, pro jeho projevy na veřejnosti, pro jeho chování ve společenském styku apod. </a:t>
            </a:r>
          </a:p>
          <a:p>
            <a:pPr algn="just"/>
            <a:r>
              <a:rPr lang="cs-CZ" b="1" dirty="0"/>
              <a:t>Č. 8/05- </a:t>
            </a:r>
            <a:r>
              <a:rPr lang="cs-CZ" dirty="0"/>
              <a:t>Advokát, který po podpisu kupní smlouvy všemi jejími účastníky o své vůli a aniž k tomu byl všemi účastníky zmocněn, provede na katastrálním úřadu opravu údajů o výměře převáděného pozemku, nejedná čestně a svědomitě a nepřispívá tak k důstojnosti a vážnosti advokátního stavu.</a:t>
            </a:r>
          </a:p>
          <a:p>
            <a:pPr algn="just"/>
            <a:r>
              <a:rPr lang="cs-CZ" b="1" dirty="0"/>
              <a:t>Č. 11/05</a:t>
            </a:r>
            <a:r>
              <a:rPr lang="cs-CZ" dirty="0"/>
              <a:t>: Pravidla profesionální etiky zavazují advokáta k určitému chování nejen při výkonu advokacie, ale i v soukromé sféře. Proto advokát, který nezaplatí svůj soukromý dluh, navíc přisouzený věřiteli pravomocným rozhodnutím soudu, závažným způsobem porušuje povinnosti advokáta a dopouští se kárného provinění.</a:t>
            </a:r>
          </a:p>
          <a:p>
            <a:pPr algn="just"/>
            <a:r>
              <a:rPr lang="cs-CZ" b="1" dirty="0"/>
              <a:t>Č. 13/05</a:t>
            </a:r>
            <a:r>
              <a:rPr lang="cs-CZ" dirty="0"/>
              <a:t>: Advokát, který doporučí svému klientovi, aby se svépomocí domohl nuceného vyklizení protistrany za situace, kdy nebyly splněny podmínky pro použití svépomoci ve smyslu ust. § 6 obč. zák. a navíc se realizace tohoto vyklizení osobně zúčastní, závažným způsobem porušuje etická pravidla.</a:t>
            </a:r>
          </a:p>
        </p:txBody>
      </p:sp>
    </p:spTree>
    <p:extLst>
      <p:ext uri="{BB962C8B-B14F-4D97-AF65-F5344CB8AC3E}">
        <p14:creationId xmlns:p14="http://schemas.microsoft.com/office/powerpoint/2010/main" val="273362349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D66088-E313-DA50-8A2F-6C0E832E9F8B}"/>
              </a:ext>
            </a:extLst>
          </p:cNvPr>
          <p:cNvSpPr>
            <a:spLocks noGrp="1"/>
          </p:cNvSpPr>
          <p:nvPr>
            <p:ph type="title"/>
          </p:nvPr>
        </p:nvSpPr>
        <p:spPr/>
        <p:txBody>
          <a:bodyPr/>
          <a:lstStyle/>
          <a:p>
            <a:r>
              <a:rPr lang="cs-CZ" dirty="0"/>
              <a:t>2006:</a:t>
            </a:r>
          </a:p>
        </p:txBody>
      </p:sp>
      <p:sp>
        <p:nvSpPr>
          <p:cNvPr id="3" name="Zástupný obsah 2">
            <a:extLst>
              <a:ext uri="{FF2B5EF4-FFF2-40B4-BE49-F238E27FC236}">
                <a16:creationId xmlns:a16="http://schemas.microsoft.com/office/drawing/2014/main" id="{E015E557-29D9-4252-56F6-D23FB7EB11F1}"/>
              </a:ext>
            </a:extLst>
          </p:cNvPr>
          <p:cNvSpPr>
            <a:spLocks noGrp="1"/>
          </p:cNvSpPr>
          <p:nvPr>
            <p:ph idx="1"/>
          </p:nvPr>
        </p:nvSpPr>
        <p:spPr>
          <a:xfrm>
            <a:off x="377504" y="2164360"/>
            <a:ext cx="11258025" cy="4693640"/>
          </a:xfrm>
        </p:spPr>
        <p:txBody>
          <a:bodyPr>
            <a:normAutofit fontScale="62500" lnSpcReduction="20000"/>
          </a:bodyPr>
          <a:lstStyle/>
          <a:p>
            <a:pPr algn="just"/>
            <a:r>
              <a:rPr lang="cs-CZ" dirty="0"/>
              <a:t>Č. 1/06: Jestliže advokát, který byl určen klientovi Českou advokátní komorou, se s klientem vůbec nesetká a jedná s ním pouze prostřednictvím svého zaměstnance, závažným způsobem porušuje povinnost advokáta a dopouští se tak kárného provinění. </a:t>
            </a:r>
          </a:p>
          <a:p>
            <a:pPr algn="just"/>
            <a:r>
              <a:rPr lang="cs-CZ" dirty="0"/>
              <a:t>Č. 6/06: Je kárným proviněním, jestliže advokát, který sepsal darovací smlouvu a oba její účastníky zastupoval i ve vkladovém řízení u katastrálního úřadu, převezme právní zastoupení jednoho z účastníků smlouvy proti druhému účastníkovi ve sporu o určení vlastnického práva k nemovitostem, které byly předmětem této smlouvy. </a:t>
            </a:r>
          </a:p>
          <a:p>
            <a:pPr algn="just"/>
            <a:r>
              <a:rPr lang="cs-CZ" dirty="0"/>
              <a:t>Č. 8/06: Advokát, který pod záminkou, že mu klient dluží za poskytnuté právní služby, nevydá po skončení právní služby bez zbytečného odkladu klientovi na jeho výzvu písemnosti, které mu klient svěřil nebo které z projednávání věci vznikly, a neučiní tak ani poté, kdy mu soud pravomocným rozhodnutím splnění této povinnosti uložil, snižuje důstojnost a vážnost advokátního stavu a dopouští se závažného kárného provinění.</a:t>
            </a:r>
          </a:p>
          <a:p>
            <a:pPr algn="just"/>
            <a:r>
              <a:rPr lang="cs-CZ" dirty="0"/>
              <a:t>Č. 11/06: Advokát, který má pozastavený výkon advokacie a bez zbytečného odkladu nejpozději do jednoho měsíce si neustanoví jiného advokáta svým zástupcem, ani o takové ustanovení nepožádá Komoru, a o tom, že není nadále právně poskytovat právní služby neinformuje svého klienta, se dopouští závažného kárného provinění. </a:t>
            </a:r>
          </a:p>
          <a:p>
            <a:pPr algn="just"/>
            <a:r>
              <a:rPr lang="cs-CZ" dirty="0"/>
              <a:t>Č. 12/06: Jestliže advokát opakovaně a dlouhodobě postupuje při výkonu advokacie tak, že ve svém okolí a zejména ve svých klientech vyvolává oprávněné pochybnosti o své profesionalitě a řádném a etickém výkonu advokacie, je třeba mu kárným rozhodnutím zabránit v dalším výkonu advokacie a ochránit jak veřejnost, tak i pověst české advokacie. </a:t>
            </a:r>
          </a:p>
          <a:p>
            <a:pPr algn="just"/>
            <a:r>
              <a:rPr lang="cs-CZ" dirty="0"/>
              <a:t>Č. 14/06: Advokát, který nepravdivě informuje protistranu, navíc zastoupenou advokátem, a svědkyni protistrany, že soudní jednání bylo zrušeno, se dopouští závažného porušení etických pravidel a tím i kárného provinění. </a:t>
            </a:r>
          </a:p>
          <a:p>
            <a:pPr algn="just"/>
            <a:r>
              <a:rPr lang="cs-CZ" dirty="0"/>
              <a:t>Č. 15/06: Je závažným porušením povinností advokáta, jestliže se nedostaví k soudnímu jednání, neinformuje klienta o rozhodnutí soudu a o lhůtě k podání opravného prostředku a poté ignoruje žádost klienta o vydání svěřených písemností. </a:t>
            </a:r>
          </a:p>
        </p:txBody>
      </p:sp>
    </p:spTree>
    <p:extLst>
      <p:ext uri="{BB962C8B-B14F-4D97-AF65-F5344CB8AC3E}">
        <p14:creationId xmlns:p14="http://schemas.microsoft.com/office/powerpoint/2010/main" val="135372848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176C70D-0D4A-2171-F4DD-C1D9AE444CEB}"/>
              </a:ext>
            </a:extLst>
          </p:cNvPr>
          <p:cNvSpPr>
            <a:spLocks noGrp="1"/>
          </p:cNvSpPr>
          <p:nvPr>
            <p:ph type="title"/>
          </p:nvPr>
        </p:nvSpPr>
        <p:spPr/>
        <p:txBody>
          <a:bodyPr/>
          <a:lstStyle/>
          <a:p>
            <a:r>
              <a:rPr lang="cs-CZ" dirty="0"/>
              <a:t>2007:</a:t>
            </a:r>
          </a:p>
        </p:txBody>
      </p:sp>
      <p:sp>
        <p:nvSpPr>
          <p:cNvPr id="3" name="Zástupný obsah 2">
            <a:extLst>
              <a:ext uri="{FF2B5EF4-FFF2-40B4-BE49-F238E27FC236}">
                <a16:creationId xmlns:a16="http://schemas.microsoft.com/office/drawing/2014/main" id="{6CD04A01-B362-1E63-008F-EB011BC278B3}"/>
              </a:ext>
            </a:extLst>
          </p:cNvPr>
          <p:cNvSpPr>
            <a:spLocks noGrp="1"/>
          </p:cNvSpPr>
          <p:nvPr>
            <p:ph idx="1"/>
          </p:nvPr>
        </p:nvSpPr>
        <p:spPr>
          <a:xfrm>
            <a:off x="402672" y="2046914"/>
            <a:ext cx="11283191" cy="4811086"/>
          </a:xfrm>
        </p:spPr>
        <p:txBody>
          <a:bodyPr>
            <a:normAutofit fontScale="70000" lnSpcReduction="20000"/>
          </a:bodyPr>
          <a:lstStyle/>
          <a:p>
            <a:pPr algn="just"/>
            <a:r>
              <a:rPr lang="cs-CZ" b="1" dirty="0"/>
              <a:t>Č. 2/07</a:t>
            </a:r>
            <a:r>
              <a:rPr lang="cs-CZ" dirty="0"/>
              <a:t>: Je kárným proviněním, jestliže advokát, který byl soudem ustanoven k ochraně práv klienta, se distancuje od kroků své klientky, byť tak činí jako člen představenstva společnosti, jejíž zájmy jsou v kolizi se zájmy tohoto klienta.</a:t>
            </a:r>
          </a:p>
          <a:p>
            <a:pPr algn="just"/>
            <a:r>
              <a:rPr lang="cs-CZ" b="1" dirty="0"/>
              <a:t>Č. 3/07</a:t>
            </a:r>
            <a:r>
              <a:rPr lang="cs-CZ" dirty="0"/>
              <a:t>: Jde o závažné porušení povinností advokáta, jestliže 1) ač je řádně vyrozuměn o termínu hlavního líčení a soudem upozorněn, že jeho omluvy nebyla uznána, hlavní líčení zmaří tím, že se k němu nedostaví a nezajistí obhajobu ani substitučně, 2) nesplní řádně a včas povinnost, ke které se zavázal v dohodě o správě finančních prostředků. </a:t>
            </a:r>
          </a:p>
          <a:p>
            <a:pPr algn="just"/>
            <a:r>
              <a:rPr lang="cs-CZ" b="1" dirty="0"/>
              <a:t>Č. 4/07</a:t>
            </a:r>
            <a:r>
              <a:rPr lang="cs-CZ" dirty="0"/>
              <a:t>: Jde o závažné porušení povinnosti advokáta, zapsaného do seznamu advokátů podle § 5a ZA, v platném znění, a tedy oprávněného poskytovat právní služby pouze v oblasti práva státu, v němž získal oprávnění k poskytování právních služeb, a v oblasti práva mezinárodního, jestliže poskytuje právní služby v oblasti práva jiného státu, než ve kterém získal oprávnění, konkrétně v oblasti práva ČR. </a:t>
            </a:r>
          </a:p>
          <a:p>
            <a:pPr algn="just"/>
            <a:r>
              <a:rPr lang="cs-CZ" b="1" dirty="0"/>
              <a:t>Č. 9/07</a:t>
            </a:r>
            <a:r>
              <a:rPr lang="cs-CZ" dirty="0"/>
              <a:t>: Je v rozporu s advokátní etikou, jestliže advokát zcela nestandardním způsobem intervenuje ve prospěch svého klienta tak, že se opakovaně účastní jednání v sídle klienta, jehož zaměstnanec a manželka jsou drženi a nuceni k zaplacení a k podepsání dokumentů o právních úkonech.</a:t>
            </a:r>
          </a:p>
          <a:p>
            <a:pPr algn="just"/>
            <a:r>
              <a:rPr lang="cs-CZ" b="1" dirty="0"/>
              <a:t>Č. 10/07</a:t>
            </a:r>
            <a:r>
              <a:rPr lang="cs-CZ" dirty="0"/>
              <a:t>: Je závažným kárným proviněním, jestliže advokát pověří svého známého, který není advokátem, advokátním koncipientem ani jeho zaměstnancem, zastoupením svých klientů před soudem.</a:t>
            </a:r>
          </a:p>
          <a:p>
            <a:pPr algn="just"/>
            <a:r>
              <a:rPr lang="cs-CZ" b="1" dirty="0"/>
              <a:t>Č. 13/07</a:t>
            </a:r>
            <a:r>
              <a:rPr lang="cs-CZ" dirty="0"/>
              <a:t>: Je kárným proviněním, jestliže advokát nevystaví klientovi doklad o přijetí zálohy na právní zastoupení a pak navíc po výpovědi plné moci přes opakované žádosti klienta nevyúčtuje náklady obhajoby.</a:t>
            </a:r>
          </a:p>
        </p:txBody>
      </p:sp>
    </p:spTree>
    <p:extLst>
      <p:ext uri="{BB962C8B-B14F-4D97-AF65-F5344CB8AC3E}">
        <p14:creationId xmlns:p14="http://schemas.microsoft.com/office/powerpoint/2010/main" val="223681704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1ABDDE-FC5F-6658-1297-190588740E8A}"/>
              </a:ext>
            </a:extLst>
          </p:cNvPr>
          <p:cNvSpPr>
            <a:spLocks noGrp="1"/>
          </p:cNvSpPr>
          <p:nvPr>
            <p:ph type="title"/>
          </p:nvPr>
        </p:nvSpPr>
        <p:spPr/>
        <p:txBody>
          <a:bodyPr/>
          <a:lstStyle/>
          <a:p>
            <a:r>
              <a:rPr lang="cs-CZ" dirty="0"/>
              <a:t>2008:</a:t>
            </a:r>
          </a:p>
        </p:txBody>
      </p:sp>
      <p:sp>
        <p:nvSpPr>
          <p:cNvPr id="3" name="Zástupný obsah 2">
            <a:extLst>
              <a:ext uri="{FF2B5EF4-FFF2-40B4-BE49-F238E27FC236}">
                <a16:creationId xmlns:a16="http://schemas.microsoft.com/office/drawing/2014/main" id="{61ABB5CC-CAD9-FB1D-7F8A-9EB6857E4C14}"/>
              </a:ext>
            </a:extLst>
          </p:cNvPr>
          <p:cNvSpPr>
            <a:spLocks noGrp="1"/>
          </p:cNvSpPr>
          <p:nvPr>
            <p:ph idx="1"/>
          </p:nvPr>
        </p:nvSpPr>
        <p:spPr>
          <a:xfrm>
            <a:off x="369116" y="2139194"/>
            <a:ext cx="11014745" cy="4613944"/>
          </a:xfrm>
        </p:spPr>
        <p:txBody>
          <a:bodyPr>
            <a:normAutofit fontScale="77500" lnSpcReduction="20000"/>
          </a:bodyPr>
          <a:lstStyle/>
          <a:p>
            <a:pPr algn="just"/>
            <a:r>
              <a:rPr lang="cs-CZ" b="1" dirty="0"/>
              <a:t>Č. 1/08</a:t>
            </a:r>
            <a:r>
              <a:rPr lang="cs-CZ" dirty="0"/>
              <a:t>: Jestliže advokát pověří zastupováním u soudu osobu bez právnického vzdělání, která navíc není ani jeho zaměstnancem, závažným způsobem porušuje povinnosti advokáta a dopouští se tím kárného provinění. </a:t>
            </a:r>
          </a:p>
          <a:p>
            <a:pPr algn="just"/>
            <a:r>
              <a:rPr lang="cs-CZ" b="1" dirty="0"/>
              <a:t>Č. 4/08</a:t>
            </a:r>
            <a:r>
              <a:rPr lang="cs-CZ" dirty="0"/>
              <a:t>: S výkonem advokacie se neslučuje jakýkoli postup, který může být jinou osobou vnímán jako vydírání, ani postup, kdy advokát bezdůvodně rozšiřuje vztah klienta a jeho protistrany na další osoby, které nejsou účastníky daného sporu.</a:t>
            </a:r>
          </a:p>
          <a:p>
            <a:pPr algn="just"/>
            <a:r>
              <a:rPr lang="cs-CZ" b="1" dirty="0"/>
              <a:t>Č. 9/08</a:t>
            </a:r>
            <a:r>
              <a:rPr lang="cs-CZ" dirty="0"/>
              <a:t>: Neoprávněné zadržování finančních prostředků jiných osob advokátem má negativní vliv na vnímání postavení advokáta ve společnosti a v důvěryhodnost institutu advokacie jako takové, a to i v případě, že se tak stalo v rámci soukromých investičních aktivit advokáta.</a:t>
            </a:r>
          </a:p>
          <a:p>
            <a:pPr algn="just"/>
            <a:r>
              <a:rPr lang="cs-CZ" b="1" dirty="0"/>
              <a:t>Č. 11/08</a:t>
            </a:r>
            <a:r>
              <a:rPr lang="cs-CZ" dirty="0"/>
              <a:t>: Je závažným porušením povinnosti advokáta a tedy kárným proviněním, jestliže advokát řádně a včas neinformuje své klienty o tom, že mu bylo doručeno usnesení soudu, jímž jim nebylo přiznáno osvobození od soudních oplatků, ani o tom, že mu byla doručena výzva a následně i urgence k zaplacení soudního oplatku za odvolání, v důsledku čehož klienti poplatek nezaplatili a odvolací řízení bylo proto zastaveno.</a:t>
            </a:r>
          </a:p>
          <a:p>
            <a:pPr algn="just"/>
            <a:r>
              <a:rPr lang="cs-CZ" b="1" dirty="0"/>
              <a:t>Č. 13/08</a:t>
            </a:r>
            <a:r>
              <a:rPr lang="cs-CZ" dirty="0"/>
              <a:t>: Advokát, který vzdor výzvám nepředloží kontrolní radě ČAK veškeré jí požadované písemnosti nebo jiné dokumenty vzniklé v souvislosti s poskytováním právních služeb nebo, není-li to dobře možné, neumožní členům kontrolní rady přístup k nim, nemá patřičnou úctu k advokátnímu stavu. Ke způsobu, jakým kárně obviněný přistupuje k řízení o stížnosti a ke kárnému řízení, přihlíží kárný senát při ukládání kárného opatření.</a:t>
            </a:r>
          </a:p>
        </p:txBody>
      </p:sp>
    </p:spTree>
    <p:extLst>
      <p:ext uri="{BB962C8B-B14F-4D97-AF65-F5344CB8AC3E}">
        <p14:creationId xmlns:p14="http://schemas.microsoft.com/office/powerpoint/2010/main" val="164616617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7F4F7D3-1746-D3CA-0807-E3344CD96B6F}"/>
              </a:ext>
            </a:extLst>
          </p:cNvPr>
          <p:cNvSpPr>
            <a:spLocks noGrp="1"/>
          </p:cNvSpPr>
          <p:nvPr>
            <p:ph type="title"/>
          </p:nvPr>
        </p:nvSpPr>
        <p:spPr/>
        <p:txBody>
          <a:bodyPr/>
          <a:lstStyle/>
          <a:p>
            <a:r>
              <a:rPr lang="cs-CZ" dirty="0"/>
              <a:t>2009:</a:t>
            </a:r>
          </a:p>
        </p:txBody>
      </p:sp>
      <p:sp>
        <p:nvSpPr>
          <p:cNvPr id="3" name="Zástupný obsah 2">
            <a:extLst>
              <a:ext uri="{FF2B5EF4-FFF2-40B4-BE49-F238E27FC236}">
                <a16:creationId xmlns:a16="http://schemas.microsoft.com/office/drawing/2014/main" id="{8DDF8575-BC2B-E596-589E-8DD705A54A5C}"/>
              </a:ext>
            </a:extLst>
          </p:cNvPr>
          <p:cNvSpPr>
            <a:spLocks noGrp="1"/>
          </p:cNvSpPr>
          <p:nvPr>
            <p:ph idx="1"/>
          </p:nvPr>
        </p:nvSpPr>
        <p:spPr/>
        <p:txBody>
          <a:bodyPr>
            <a:normAutofit lnSpcReduction="10000"/>
          </a:bodyPr>
          <a:lstStyle/>
          <a:p>
            <a:pPr algn="just"/>
            <a:r>
              <a:rPr lang="cs-CZ" b="1" dirty="0"/>
              <a:t>Č. 5/09</a:t>
            </a:r>
            <a:r>
              <a:rPr lang="cs-CZ" dirty="0"/>
              <a:t>: Je v hrubém rozporu se základními principy advokátní etiky, jestliže advokát v rozporu se skutečností tvrdí klientovi, že podal k soudu žalobu a navíc úkony, které vůbec nevykonal, mu ještě vyúčtuje.</a:t>
            </a:r>
          </a:p>
          <a:p>
            <a:pPr algn="just"/>
            <a:r>
              <a:rPr lang="cs-CZ" b="1" dirty="0"/>
              <a:t>Č. 13/09</a:t>
            </a:r>
            <a:r>
              <a:rPr lang="cs-CZ" dirty="0"/>
              <a:t>: Je kárným proviněním, jestliže advokát není ve své advokátní kanceláři k zastižení a ani neumožní klientovi zanechání vzkazu.</a:t>
            </a:r>
          </a:p>
          <a:p>
            <a:pPr algn="just"/>
            <a:r>
              <a:rPr lang="cs-CZ" b="1" dirty="0"/>
              <a:t>Č. 17/2009</a:t>
            </a:r>
            <a:r>
              <a:rPr lang="cs-CZ" dirty="0"/>
              <a:t>:Je kárným proviněním, jestliže advokát v úložní době nepřevezme v sídle své advokátní kanceláře rozsudek soudu, ačkoli byl poštou vyrozuměn o uložení zásilky, takže rozsudek mu byl doručen uložením a v důsledku toho zmeškal lhůtu k odvolání.</a:t>
            </a:r>
          </a:p>
        </p:txBody>
      </p:sp>
    </p:spTree>
    <p:extLst>
      <p:ext uri="{BB962C8B-B14F-4D97-AF65-F5344CB8AC3E}">
        <p14:creationId xmlns:p14="http://schemas.microsoft.com/office/powerpoint/2010/main" val="406340446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141F1E-047B-9345-90DA-DF0E7F2AEC33}"/>
              </a:ext>
            </a:extLst>
          </p:cNvPr>
          <p:cNvSpPr>
            <a:spLocks noGrp="1"/>
          </p:cNvSpPr>
          <p:nvPr>
            <p:ph type="title"/>
          </p:nvPr>
        </p:nvSpPr>
        <p:spPr/>
        <p:txBody>
          <a:bodyPr/>
          <a:lstStyle/>
          <a:p>
            <a:r>
              <a:rPr lang="cs-CZ" dirty="0"/>
              <a:t>2010:</a:t>
            </a:r>
          </a:p>
        </p:txBody>
      </p:sp>
      <p:sp>
        <p:nvSpPr>
          <p:cNvPr id="3" name="Zástupný obsah 2">
            <a:extLst>
              <a:ext uri="{FF2B5EF4-FFF2-40B4-BE49-F238E27FC236}">
                <a16:creationId xmlns:a16="http://schemas.microsoft.com/office/drawing/2014/main" id="{326F7052-A698-B6A1-7361-01D5CF42587A}"/>
              </a:ext>
            </a:extLst>
          </p:cNvPr>
          <p:cNvSpPr>
            <a:spLocks noGrp="1"/>
          </p:cNvSpPr>
          <p:nvPr>
            <p:ph idx="1"/>
          </p:nvPr>
        </p:nvSpPr>
        <p:spPr/>
        <p:txBody>
          <a:bodyPr/>
          <a:lstStyle/>
          <a:p>
            <a:pPr algn="just"/>
            <a:r>
              <a:rPr lang="cs-CZ" b="1" dirty="0"/>
              <a:t>Č. 15/2010</a:t>
            </a:r>
            <a:r>
              <a:rPr lang="cs-CZ" dirty="0"/>
              <a:t>: Jde o závažné porušení povinností advokátního koncipienta, jestliže nezaplatí dobrovolně svůj dluh , a to i přesto, že mu tato povinnost byla uložena soudem.</a:t>
            </a:r>
          </a:p>
          <a:p>
            <a:pPr algn="just"/>
            <a:r>
              <a:rPr lang="cs-CZ" b="1" dirty="0"/>
              <a:t>Č. 22/2010</a:t>
            </a:r>
            <a:r>
              <a:rPr lang="cs-CZ" dirty="0"/>
              <a:t>: Je kárným proviněním, jestliže advokátní koncipient se osobně účastní obsazení skladu tím, že za použití násilí vnikne do budovy, otevře vrata a zpřístupní k odvezení zboží.</a:t>
            </a:r>
          </a:p>
        </p:txBody>
      </p:sp>
    </p:spTree>
    <p:extLst>
      <p:ext uri="{BB962C8B-B14F-4D97-AF65-F5344CB8AC3E}">
        <p14:creationId xmlns:p14="http://schemas.microsoft.com/office/powerpoint/2010/main" val="1175468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8FA6853-D0B7-69E1-03EC-9580E4BC728B}"/>
              </a:ext>
            </a:extLst>
          </p:cNvPr>
          <p:cNvSpPr>
            <a:spLocks noGrp="1"/>
          </p:cNvSpPr>
          <p:nvPr>
            <p:ph type="title"/>
          </p:nvPr>
        </p:nvSpPr>
        <p:spPr/>
        <p:txBody>
          <a:bodyPr/>
          <a:lstStyle/>
          <a:p>
            <a:r>
              <a:rPr lang="cs-CZ" dirty="0"/>
              <a:t>§ 17a</a:t>
            </a:r>
          </a:p>
        </p:txBody>
      </p:sp>
      <p:sp>
        <p:nvSpPr>
          <p:cNvPr id="3" name="Zástupný obsah 2">
            <a:extLst>
              <a:ext uri="{FF2B5EF4-FFF2-40B4-BE49-F238E27FC236}">
                <a16:creationId xmlns:a16="http://schemas.microsoft.com/office/drawing/2014/main" id="{A9D75352-ED9F-1040-95FB-322DA3D680CC}"/>
              </a:ext>
            </a:extLst>
          </p:cNvPr>
          <p:cNvSpPr>
            <a:spLocks noGrp="1"/>
          </p:cNvSpPr>
          <p:nvPr>
            <p:ph idx="1"/>
          </p:nvPr>
        </p:nvSpPr>
        <p:spPr/>
        <p:txBody>
          <a:bodyPr/>
          <a:lstStyle/>
          <a:p>
            <a:pPr marL="0" indent="0">
              <a:buNone/>
            </a:pPr>
            <a:r>
              <a:rPr lang="cs-CZ" dirty="0"/>
              <a:t>1) V trestním řízení před soudem, v řízení před Nejvyšším soudem, Nejvyšším správním soudem a Ústavním soudem je advokát povinen používat stavovský oděv advokáta.</a:t>
            </a:r>
          </a:p>
          <a:p>
            <a:pPr marL="0" indent="0">
              <a:buNone/>
            </a:pPr>
            <a:r>
              <a:rPr lang="cs-CZ" dirty="0"/>
              <a:t>2) Komora stavovským předpisem stanoví vzhled stavovského oděvu advokáta.</a:t>
            </a:r>
          </a:p>
          <a:p>
            <a:pPr marL="0" indent="0">
              <a:buNone/>
            </a:pPr>
            <a:r>
              <a:rPr lang="cs-CZ" dirty="0"/>
              <a:t>3) Komora je oprávněna na základě provedeného výběrového řízení určit jednoho nebo více dodavatelů stavovského oděvu.</a:t>
            </a:r>
          </a:p>
        </p:txBody>
      </p:sp>
    </p:spTree>
    <p:extLst>
      <p:ext uri="{BB962C8B-B14F-4D97-AF65-F5344CB8AC3E}">
        <p14:creationId xmlns:p14="http://schemas.microsoft.com/office/powerpoint/2010/main" val="16113128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192486-E2DB-979B-D18D-5D0F47B06779}"/>
              </a:ext>
            </a:extLst>
          </p:cNvPr>
          <p:cNvSpPr>
            <a:spLocks noGrp="1"/>
          </p:cNvSpPr>
          <p:nvPr>
            <p:ph type="title"/>
          </p:nvPr>
        </p:nvSpPr>
        <p:spPr/>
        <p:txBody>
          <a:bodyPr/>
          <a:lstStyle/>
          <a:p>
            <a:r>
              <a:rPr lang="cs-CZ" dirty="0"/>
              <a:t>2011:</a:t>
            </a:r>
          </a:p>
        </p:txBody>
      </p:sp>
      <p:sp>
        <p:nvSpPr>
          <p:cNvPr id="3" name="Zástupný obsah 2">
            <a:extLst>
              <a:ext uri="{FF2B5EF4-FFF2-40B4-BE49-F238E27FC236}">
                <a16:creationId xmlns:a16="http://schemas.microsoft.com/office/drawing/2014/main" id="{0EB5BF22-3DCA-1E85-65D7-2421F6F44023}"/>
              </a:ext>
            </a:extLst>
          </p:cNvPr>
          <p:cNvSpPr>
            <a:spLocks noGrp="1"/>
          </p:cNvSpPr>
          <p:nvPr>
            <p:ph idx="1"/>
          </p:nvPr>
        </p:nvSpPr>
        <p:spPr/>
        <p:txBody>
          <a:bodyPr/>
          <a:lstStyle/>
          <a:p>
            <a:pPr algn="just"/>
            <a:r>
              <a:rPr lang="cs-CZ" b="1" dirty="0"/>
              <a:t>Č. 2/2011</a:t>
            </a:r>
            <a:r>
              <a:rPr lang="cs-CZ" dirty="0"/>
              <a:t>: Je kárným proviněním, jestliže advokát nesplní soudem uloženou povinnost zaplatit bývalému klientovi náhradu škody a nákladů řízení a vyvolá tak i exekuční řízení.</a:t>
            </a:r>
          </a:p>
        </p:txBody>
      </p:sp>
    </p:spTree>
    <p:extLst>
      <p:ext uri="{BB962C8B-B14F-4D97-AF65-F5344CB8AC3E}">
        <p14:creationId xmlns:p14="http://schemas.microsoft.com/office/powerpoint/2010/main" val="138303305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A39D68-5FAA-8157-684D-DCE684C12313}"/>
              </a:ext>
            </a:extLst>
          </p:cNvPr>
          <p:cNvSpPr>
            <a:spLocks noGrp="1"/>
          </p:cNvSpPr>
          <p:nvPr>
            <p:ph type="title"/>
          </p:nvPr>
        </p:nvSpPr>
        <p:spPr/>
        <p:txBody>
          <a:bodyPr/>
          <a:lstStyle/>
          <a:p>
            <a:r>
              <a:rPr lang="cs-CZ" dirty="0"/>
              <a:t>2012:</a:t>
            </a:r>
          </a:p>
        </p:txBody>
      </p:sp>
      <p:sp>
        <p:nvSpPr>
          <p:cNvPr id="3" name="Zástupný obsah 2">
            <a:extLst>
              <a:ext uri="{FF2B5EF4-FFF2-40B4-BE49-F238E27FC236}">
                <a16:creationId xmlns:a16="http://schemas.microsoft.com/office/drawing/2014/main" id="{955638B7-13EF-5C20-FF62-849DBA7DF6D1}"/>
              </a:ext>
            </a:extLst>
          </p:cNvPr>
          <p:cNvSpPr>
            <a:spLocks noGrp="1"/>
          </p:cNvSpPr>
          <p:nvPr>
            <p:ph idx="1"/>
          </p:nvPr>
        </p:nvSpPr>
        <p:spPr>
          <a:xfrm>
            <a:off x="369116" y="2336872"/>
            <a:ext cx="10452681" cy="4265263"/>
          </a:xfrm>
        </p:spPr>
        <p:txBody>
          <a:bodyPr>
            <a:normAutofit/>
          </a:bodyPr>
          <a:lstStyle/>
          <a:p>
            <a:r>
              <a:rPr lang="cs-CZ" sz="2800" b="1" dirty="0"/>
              <a:t>Č. 12/2012</a:t>
            </a:r>
            <a:r>
              <a:rPr lang="cs-CZ" sz="2800" dirty="0"/>
              <a:t>: Je kárným proviněním advokáta, jestliže se jako ustanovený zástupce bez omluvy nedostaví k jednání soudu.</a:t>
            </a:r>
          </a:p>
          <a:p>
            <a:r>
              <a:rPr lang="cs-CZ" sz="2800" b="1" dirty="0"/>
              <a:t>Č. 20/2012</a:t>
            </a:r>
            <a:r>
              <a:rPr lang="cs-CZ" sz="2800" dirty="0"/>
              <a:t>: Je kárným proviněním, jestliže advokát jako nájemce neplní svoje závazky, a to ani po výzvě a slibu.</a:t>
            </a:r>
          </a:p>
          <a:p>
            <a:r>
              <a:rPr lang="cs-CZ" sz="2800" b="1" dirty="0"/>
              <a:t>Č. 24/2012</a:t>
            </a:r>
            <a:r>
              <a:rPr lang="cs-CZ" sz="2800" dirty="0"/>
              <a:t>: Je kárným proviněním, jestliže advokát</a:t>
            </a:r>
          </a:p>
          <a:p>
            <a:pPr lvl="1"/>
            <a:r>
              <a:rPr lang="cs-CZ" sz="2400" dirty="0"/>
              <a:t>jako dlužník nájemného neplní ani poté, kdy je proti němu zahájena exekuce,</a:t>
            </a:r>
          </a:p>
          <a:p>
            <a:pPr lvl="1"/>
            <a:r>
              <a:rPr lang="cs-CZ" sz="2400" dirty="0"/>
              <a:t>po odstěhování ze sídla své advokátní kanceláře déle než týden neoznámí ČAK, kde od té doby advokacii vykonává.</a:t>
            </a:r>
          </a:p>
        </p:txBody>
      </p:sp>
    </p:spTree>
    <p:extLst>
      <p:ext uri="{BB962C8B-B14F-4D97-AF65-F5344CB8AC3E}">
        <p14:creationId xmlns:p14="http://schemas.microsoft.com/office/powerpoint/2010/main" val="81192029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02C2B80-1000-20A2-1E27-1260D5B613B7}"/>
              </a:ext>
            </a:extLst>
          </p:cNvPr>
          <p:cNvSpPr>
            <a:spLocks noGrp="1"/>
          </p:cNvSpPr>
          <p:nvPr>
            <p:ph type="title"/>
          </p:nvPr>
        </p:nvSpPr>
        <p:spPr/>
        <p:txBody>
          <a:bodyPr/>
          <a:lstStyle/>
          <a:p>
            <a:r>
              <a:rPr lang="cs-CZ" dirty="0"/>
              <a:t>2013:</a:t>
            </a:r>
          </a:p>
        </p:txBody>
      </p:sp>
      <p:sp>
        <p:nvSpPr>
          <p:cNvPr id="3" name="Zástupný obsah 2">
            <a:extLst>
              <a:ext uri="{FF2B5EF4-FFF2-40B4-BE49-F238E27FC236}">
                <a16:creationId xmlns:a16="http://schemas.microsoft.com/office/drawing/2014/main" id="{A8D517C9-71D1-960B-39B4-7C2BA831B511}"/>
              </a:ext>
            </a:extLst>
          </p:cNvPr>
          <p:cNvSpPr>
            <a:spLocks noGrp="1"/>
          </p:cNvSpPr>
          <p:nvPr>
            <p:ph idx="1"/>
          </p:nvPr>
        </p:nvSpPr>
        <p:spPr>
          <a:xfrm>
            <a:off x="680321" y="2336873"/>
            <a:ext cx="9613861" cy="4223318"/>
          </a:xfrm>
        </p:spPr>
        <p:txBody>
          <a:bodyPr>
            <a:normAutofit fontScale="62500" lnSpcReduction="20000"/>
          </a:bodyPr>
          <a:lstStyle/>
          <a:p>
            <a:r>
              <a:rPr lang="cs-CZ" dirty="0"/>
              <a:t>Č. 7/2012: Je kárným proviněním, jestliže advokát podá návrh na nařízení exekuce, přestože ví, že oprávněný již před rokem zemřel, navíc přiloží plné moci s padělanými podpisy oprávněného.</a:t>
            </a:r>
          </a:p>
          <a:p>
            <a:r>
              <a:rPr lang="cs-CZ" dirty="0"/>
              <a:t>Č. 9/13: Je kárným proviněním, jestliže advokát jako nájemce je v prodlení s placením nájemného.</a:t>
            </a:r>
          </a:p>
          <a:p>
            <a:r>
              <a:rPr lang="cs-CZ" dirty="0"/>
              <a:t>Č. 12/13: Je kárným proviněním, jestliže advokát smlouvu o půjčce jako dlužník potvrdí jako advokát a navíc závazek vrátit peníze nesplní jako obhájce nenavštíví klienta ve vazbě, neprojedná s ním otázku odvolání a odvolání nepodá </a:t>
            </a:r>
          </a:p>
          <a:p>
            <a:r>
              <a:rPr lang="cs-CZ" dirty="0"/>
              <a:t>Č. 14/13: Je kárným proviněním, jestliže advokát formuluje námitky podjatosti znalce podle klientova pokynu, který je v rozporu s právním nebo stavovským předpisem.</a:t>
            </a:r>
          </a:p>
          <a:p>
            <a:r>
              <a:rPr lang="cs-CZ" dirty="0"/>
              <a:t>Č. 15/13: Jde o kárné provinění, jestliže advokát po ukončeném zastupování nevyhoví žádosti bývalého klienta o vrácení písemností, a jestliže neinformuje klienta o inkasu vymoženého plnění a navíc si je ponechá.</a:t>
            </a:r>
          </a:p>
          <a:p>
            <a:r>
              <a:rPr lang="cs-CZ" dirty="0"/>
              <a:t>Č. 16/13: Je kárným proviněním, jestliže advokát převezme zastupování klienta přesto, že dříve jako soudce rozhodoval ve věci, ve které klient i protistrana byli účastníky.</a:t>
            </a:r>
          </a:p>
          <a:p>
            <a:r>
              <a:rPr lang="cs-CZ" dirty="0"/>
              <a:t>Č. 17/13: Je kárným proviněním, jestliže advokát jako dlužník uzavře půjčku s klientem, navíc svůj závazek vrátit zapůjčené peníze nesplní.</a:t>
            </a:r>
          </a:p>
          <a:p>
            <a:r>
              <a:rPr lang="cs-CZ" dirty="0"/>
              <a:t>Č. 18/13: Je kárným proviněním, jestliže advokát uzavře smlouvu o postoupení pohledávek za klientem a navíc existenci této smlouvy oznamuje i dalším osobám.</a:t>
            </a:r>
          </a:p>
          <a:p>
            <a:r>
              <a:rPr lang="cs-CZ" dirty="0"/>
              <a:t>Č. 29/13: Je kárným proviněním, jestliže advokát na plnou moc, kterou nesepsal a jejímuž podpisu nebyl přítomen, připojí prohlášení o pravosti podpisu. </a:t>
            </a:r>
          </a:p>
        </p:txBody>
      </p:sp>
    </p:spTree>
    <p:extLst>
      <p:ext uri="{BB962C8B-B14F-4D97-AF65-F5344CB8AC3E}">
        <p14:creationId xmlns:p14="http://schemas.microsoft.com/office/powerpoint/2010/main" val="39428886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B928FF2-A32B-BE5F-480C-51F5B9B4E48B}"/>
              </a:ext>
            </a:extLst>
          </p:cNvPr>
          <p:cNvSpPr>
            <a:spLocks noGrp="1"/>
          </p:cNvSpPr>
          <p:nvPr>
            <p:ph type="title"/>
          </p:nvPr>
        </p:nvSpPr>
        <p:spPr/>
        <p:txBody>
          <a:bodyPr/>
          <a:lstStyle/>
          <a:p>
            <a:r>
              <a:rPr lang="cs-CZ" dirty="0"/>
              <a:t>2014:</a:t>
            </a:r>
          </a:p>
        </p:txBody>
      </p:sp>
      <p:sp>
        <p:nvSpPr>
          <p:cNvPr id="3" name="Zástupný obsah 2">
            <a:extLst>
              <a:ext uri="{FF2B5EF4-FFF2-40B4-BE49-F238E27FC236}">
                <a16:creationId xmlns:a16="http://schemas.microsoft.com/office/drawing/2014/main" id="{A91AE6C0-0BDB-7703-002C-5CD411448245}"/>
              </a:ext>
            </a:extLst>
          </p:cNvPr>
          <p:cNvSpPr>
            <a:spLocks noGrp="1"/>
          </p:cNvSpPr>
          <p:nvPr>
            <p:ph idx="1"/>
          </p:nvPr>
        </p:nvSpPr>
        <p:spPr/>
        <p:txBody>
          <a:bodyPr/>
          <a:lstStyle/>
          <a:p>
            <a:pPr algn="just"/>
            <a:r>
              <a:rPr lang="cs-CZ" dirty="0"/>
              <a:t>Č. 1/14: Je kárným proviněním, jestliže advokát neplní řádně svoji vyživovací povinnost.</a:t>
            </a:r>
          </a:p>
          <a:p>
            <a:pPr algn="just"/>
            <a:r>
              <a:rPr lang="cs-CZ" dirty="0"/>
              <a:t>Č. 2/14: Je kárným proviněním, jestliže advokát jako dlužník nesplní svůj závazek, navíc ani poté, kdy po splatnosti závazek uznal a zavázal se ke splnění v dodatečném termínu. </a:t>
            </a:r>
          </a:p>
          <a:p>
            <a:pPr algn="just"/>
            <a:r>
              <a:rPr lang="cs-CZ" dirty="0"/>
              <a:t>Č. 10/14: Je kárným proviněním, jestliže advokát postoupí svoji pohledávku vůči klientovi a pak zastupuje při vymáhání proti bývalému klientovi. </a:t>
            </a:r>
          </a:p>
        </p:txBody>
      </p:sp>
    </p:spTree>
    <p:extLst>
      <p:ext uri="{BB962C8B-B14F-4D97-AF65-F5344CB8AC3E}">
        <p14:creationId xmlns:p14="http://schemas.microsoft.com/office/powerpoint/2010/main" val="279379640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8918870-8D96-BCD1-C8AC-82D7CBEAC3D9}"/>
              </a:ext>
            </a:extLst>
          </p:cNvPr>
          <p:cNvSpPr>
            <a:spLocks noGrp="1"/>
          </p:cNvSpPr>
          <p:nvPr>
            <p:ph type="title"/>
          </p:nvPr>
        </p:nvSpPr>
        <p:spPr/>
        <p:txBody>
          <a:bodyPr/>
          <a:lstStyle/>
          <a:p>
            <a:r>
              <a:rPr lang="cs-CZ" dirty="0"/>
              <a:t>2015:</a:t>
            </a:r>
          </a:p>
        </p:txBody>
      </p:sp>
      <p:sp>
        <p:nvSpPr>
          <p:cNvPr id="3" name="Zástupný obsah 2">
            <a:extLst>
              <a:ext uri="{FF2B5EF4-FFF2-40B4-BE49-F238E27FC236}">
                <a16:creationId xmlns:a16="http://schemas.microsoft.com/office/drawing/2014/main" id="{E6F7ADC5-474D-C21B-644E-1CDEFDBEE370}"/>
              </a:ext>
            </a:extLst>
          </p:cNvPr>
          <p:cNvSpPr>
            <a:spLocks noGrp="1"/>
          </p:cNvSpPr>
          <p:nvPr>
            <p:ph idx="1"/>
          </p:nvPr>
        </p:nvSpPr>
        <p:spPr/>
        <p:txBody>
          <a:bodyPr/>
          <a:lstStyle/>
          <a:p>
            <a:r>
              <a:rPr lang="cs-CZ" dirty="0"/>
              <a:t>Č. 3/15: Je kárným proviněním, jestliže advokát dluží nájemné.</a:t>
            </a:r>
          </a:p>
        </p:txBody>
      </p:sp>
    </p:spTree>
    <p:extLst>
      <p:ext uri="{BB962C8B-B14F-4D97-AF65-F5344CB8AC3E}">
        <p14:creationId xmlns:p14="http://schemas.microsoft.com/office/powerpoint/2010/main" val="318611881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7B182DE-E3DB-3386-8809-014B2FBFBC51}"/>
              </a:ext>
            </a:extLst>
          </p:cNvPr>
          <p:cNvSpPr>
            <a:spLocks noGrp="1"/>
          </p:cNvSpPr>
          <p:nvPr>
            <p:ph type="title"/>
          </p:nvPr>
        </p:nvSpPr>
        <p:spPr/>
        <p:txBody>
          <a:bodyPr/>
          <a:lstStyle/>
          <a:p>
            <a:r>
              <a:rPr lang="cs-CZ" dirty="0"/>
              <a:t>2016:</a:t>
            </a:r>
          </a:p>
        </p:txBody>
      </p:sp>
      <p:sp>
        <p:nvSpPr>
          <p:cNvPr id="3" name="Zástupný obsah 2">
            <a:extLst>
              <a:ext uri="{FF2B5EF4-FFF2-40B4-BE49-F238E27FC236}">
                <a16:creationId xmlns:a16="http://schemas.microsoft.com/office/drawing/2014/main" id="{E9C021E9-2DB5-0C24-BE4A-D5A745EE8F9C}"/>
              </a:ext>
            </a:extLst>
          </p:cNvPr>
          <p:cNvSpPr>
            <a:spLocks noGrp="1"/>
          </p:cNvSpPr>
          <p:nvPr>
            <p:ph idx="1"/>
          </p:nvPr>
        </p:nvSpPr>
        <p:spPr>
          <a:xfrm>
            <a:off x="453007" y="2181138"/>
            <a:ext cx="9841176" cy="4521665"/>
          </a:xfrm>
        </p:spPr>
        <p:txBody>
          <a:bodyPr>
            <a:normAutofit fontScale="70000" lnSpcReduction="20000"/>
          </a:bodyPr>
          <a:lstStyle/>
          <a:p>
            <a:r>
              <a:rPr lang="cs-CZ" dirty="0"/>
              <a:t>Č. 2/16: Je kárným proviněním, jestliže advokát předloží uchazeči o pozici právního praktikanta ve své advokátní kanceláři dotazník s otázkami odporujícími ustanovení § 316 odst. 4 zák. č. 262/2006 Sb., například na náboženskou příslušnost, zdravotní postižení, rodinný stav, děti, soudní tresty. </a:t>
            </a:r>
          </a:p>
          <a:p>
            <a:r>
              <a:rPr lang="cs-CZ" dirty="0"/>
              <a:t>Č. 4/16: Je kárným proviněním, jestliže advokát v době pozastavení výkonu advokacie zastupuje jako obecný zmocněnec své dřívější klienty.</a:t>
            </a:r>
          </a:p>
          <a:p>
            <a:r>
              <a:rPr lang="cs-CZ" dirty="0"/>
              <a:t>Č. 8/16: Je kárným proviněním, jestliže advokát inkasovanou částku, určenou pro klienta, si bez jeho souhlasu ponechá na úhradu své pohledávky vůči němu a dále, jestliže své závazky z půjček včas nesplní.</a:t>
            </a:r>
          </a:p>
          <a:p>
            <a:r>
              <a:rPr lang="cs-CZ" dirty="0"/>
              <a:t>Č. 12/16: Je kárným proviněním, jestliže advokát, ve funkci vedoucího, za zaměstnavatele nesplní soudem uloženou povinnost zaplatit bývalému zaměstnanci určitou částku. </a:t>
            </a:r>
          </a:p>
          <a:p>
            <a:r>
              <a:rPr lang="cs-CZ" dirty="0"/>
              <a:t>Č. 16/16: Je kárným proviněním, jestliže advokát jako zástupce bez souhlasu klienta vezme zpět žalobu a klienta o tom, i o dalším vývoji neinformuje, a to ani na jeho žádost.</a:t>
            </a:r>
          </a:p>
          <a:p>
            <a:r>
              <a:rPr lang="cs-CZ" dirty="0"/>
              <a:t>Č. 17/16: Je kárným proviněním, jestliže advokát neinformuje klienta o inkasu vymožené částky, později ani po slibu mu ji nepoukáže a zčásti ji složí do soudní úschovy a tento postup odůvodňuje údajným nárokem třetí osoby. </a:t>
            </a:r>
          </a:p>
          <a:p>
            <a:r>
              <a:rPr lang="cs-CZ" dirty="0"/>
              <a:t>Č. 21/16: Je kárným proviněním, jestliže advokát započte peníze, které inkasoval pro klienta, bez dohody s ním na svoji palmární pohledávku.</a:t>
            </a:r>
          </a:p>
        </p:txBody>
      </p:sp>
    </p:spTree>
    <p:extLst>
      <p:ext uri="{BB962C8B-B14F-4D97-AF65-F5344CB8AC3E}">
        <p14:creationId xmlns:p14="http://schemas.microsoft.com/office/powerpoint/2010/main" val="363436304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6A90CB7-7948-A25A-86D1-A90352A497EE}"/>
              </a:ext>
            </a:extLst>
          </p:cNvPr>
          <p:cNvSpPr>
            <a:spLocks noGrp="1"/>
          </p:cNvSpPr>
          <p:nvPr>
            <p:ph type="title"/>
          </p:nvPr>
        </p:nvSpPr>
        <p:spPr/>
        <p:txBody>
          <a:bodyPr/>
          <a:lstStyle/>
          <a:p>
            <a:r>
              <a:rPr lang="cs-CZ" dirty="0"/>
              <a:t>2017:</a:t>
            </a:r>
          </a:p>
        </p:txBody>
      </p:sp>
      <p:sp>
        <p:nvSpPr>
          <p:cNvPr id="3" name="Zástupný obsah 2">
            <a:extLst>
              <a:ext uri="{FF2B5EF4-FFF2-40B4-BE49-F238E27FC236}">
                <a16:creationId xmlns:a16="http://schemas.microsoft.com/office/drawing/2014/main" id="{E523024D-85DF-B808-6F9D-75646F94A68C}"/>
              </a:ext>
            </a:extLst>
          </p:cNvPr>
          <p:cNvSpPr>
            <a:spLocks noGrp="1"/>
          </p:cNvSpPr>
          <p:nvPr>
            <p:ph idx="1"/>
          </p:nvPr>
        </p:nvSpPr>
        <p:spPr>
          <a:xfrm>
            <a:off x="680321" y="2206306"/>
            <a:ext cx="10057587" cy="4496498"/>
          </a:xfrm>
        </p:spPr>
        <p:txBody>
          <a:bodyPr>
            <a:noAutofit/>
          </a:bodyPr>
          <a:lstStyle/>
          <a:p>
            <a:pPr algn="just"/>
            <a:r>
              <a:rPr lang="cs-CZ" sz="1550" dirty="0"/>
              <a:t>Č. 1/17: Je kárným proviněním, jestliže advokát vstupuje do soudní budovy se zbraní, a navíc tuto skutečnost popře. </a:t>
            </a:r>
          </a:p>
          <a:p>
            <a:pPr algn="just"/>
            <a:r>
              <a:rPr lang="cs-CZ" sz="1550" dirty="0"/>
              <a:t>Č. 3/17: Je kárným proviněním, jestliže advokát pověří substitučním zastupováním svého zaměstnance advokáta, přestože ví, že zaměstnanec má pozastaven výkon advokacie. </a:t>
            </a:r>
          </a:p>
          <a:p>
            <a:pPr algn="just"/>
            <a:r>
              <a:rPr lang="cs-CZ" sz="1550" dirty="0"/>
              <a:t>Č. 6/17- Je kárným proviněním, jestliže advokát neplní povinnost uloženou mu vykonatelným rozsudkem.</a:t>
            </a:r>
          </a:p>
          <a:p>
            <a:pPr algn="just"/>
            <a:r>
              <a:rPr lang="cs-CZ" sz="1550" dirty="0"/>
              <a:t>Č. 8/17: Je kárným proviněním, jestliže advokát vystaví stvrzenku o přijetí zálohy, kterou však nepřijal.</a:t>
            </a:r>
          </a:p>
          <a:p>
            <a:pPr algn="just"/>
            <a:r>
              <a:rPr lang="cs-CZ" sz="1550" dirty="0"/>
              <a:t>Č. 9/17:  Je kárným proviněním, jestliže advokát jako zástupce matky nezletilých dětí požaduje po matce jejich otce, starobní důchodkyni, údajné dlužné výživné včetně odměny za právní služby, s pohrůžkou exekučního řízení.</a:t>
            </a:r>
          </a:p>
          <a:p>
            <a:pPr algn="just"/>
            <a:r>
              <a:rPr lang="cs-CZ" sz="1550" dirty="0"/>
              <a:t>Č, 20/17: Je kárným proviněním, jestliže advokát z peněz inkasovaných pro klienta, bez dohody s ním, zadržuje část na úhradu své odměny, navíc aniž by vyhověl žádostem o vyúčtování této odměny.</a:t>
            </a:r>
          </a:p>
          <a:p>
            <a:pPr algn="just"/>
            <a:r>
              <a:rPr lang="cs-CZ" sz="1550" dirty="0"/>
              <a:t>Č. 24/17: Je kárným proviněním, jestliže advokát poskytuje právní služby v obchodním centru v prostorách označených „právní pohotovost“ bez označení advokát, přičemž vyvolává dojem, že právní služby poskytuje jiný subjekt. </a:t>
            </a:r>
          </a:p>
          <a:p>
            <a:pPr algn="just"/>
            <a:r>
              <a:rPr lang="cs-CZ" sz="1550" dirty="0"/>
              <a:t>Č. 28/17: Je kárným proviněním, jestliže advokát si z peněz, které inkasuje pro klienta ponechá odměnu, kterou vyčíslí v rozporu s původním ujednáním o její výši a rovněž jestliže v klientské věci pověří zastupováním neoprávněnou osobu.</a:t>
            </a:r>
          </a:p>
        </p:txBody>
      </p:sp>
    </p:spTree>
    <p:extLst>
      <p:ext uri="{BB962C8B-B14F-4D97-AF65-F5344CB8AC3E}">
        <p14:creationId xmlns:p14="http://schemas.microsoft.com/office/powerpoint/2010/main" val="180973501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F0D11D8-3EED-6A02-B7CC-761D435BAD6B}"/>
              </a:ext>
            </a:extLst>
          </p:cNvPr>
          <p:cNvSpPr>
            <a:spLocks noGrp="1"/>
          </p:cNvSpPr>
          <p:nvPr>
            <p:ph type="title"/>
          </p:nvPr>
        </p:nvSpPr>
        <p:spPr/>
        <p:txBody>
          <a:bodyPr/>
          <a:lstStyle/>
          <a:p>
            <a:r>
              <a:rPr lang="cs-CZ" dirty="0"/>
              <a:t>2018:</a:t>
            </a:r>
          </a:p>
        </p:txBody>
      </p:sp>
      <p:sp>
        <p:nvSpPr>
          <p:cNvPr id="3" name="Zástupný obsah 2">
            <a:extLst>
              <a:ext uri="{FF2B5EF4-FFF2-40B4-BE49-F238E27FC236}">
                <a16:creationId xmlns:a16="http://schemas.microsoft.com/office/drawing/2014/main" id="{39D99536-54A9-D461-9B71-5C91D4CE32A7}"/>
              </a:ext>
            </a:extLst>
          </p:cNvPr>
          <p:cNvSpPr>
            <a:spLocks noGrp="1"/>
          </p:cNvSpPr>
          <p:nvPr>
            <p:ph idx="1"/>
          </p:nvPr>
        </p:nvSpPr>
        <p:spPr>
          <a:xfrm>
            <a:off x="680321" y="2172750"/>
            <a:ext cx="9613861" cy="4496498"/>
          </a:xfrm>
        </p:spPr>
        <p:txBody>
          <a:bodyPr>
            <a:normAutofit fontScale="70000" lnSpcReduction="20000"/>
          </a:bodyPr>
          <a:lstStyle/>
          <a:p>
            <a:r>
              <a:rPr lang="cs-CZ" dirty="0"/>
              <a:t>Č. 4/18: Je kárným proviněním, jestliže advokát jakožto dlužník podle smlouvy o půjčce nevrátí splatnou částku, a to ani přes opakované výzvy věřitele i jeho zástupce. </a:t>
            </a:r>
          </a:p>
          <a:p>
            <a:r>
              <a:rPr lang="cs-CZ" dirty="0"/>
              <a:t>Č. 6/18: Je kárným proviněním, jestliže advokát nesplní soudem uloženou povinnost nahradit škodu z vadně poskytnutých právních služeb, a to přes opakované výzvy věřitele a jeho zástupce. -</a:t>
            </a:r>
          </a:p>
          <a:p>
            <a:r>
              <a:rPr lang="cs-CZ" dirty="0"/>
              <a:t>Č. 12/18: Je kárným proviněním, jestliže advokát jako zástupce nesplnil slib podat žalobu, přičemž dokonce na dotazy nepravdivě odpovídal, že pohledávka je zažalována. </a:t>
            </a:r>
          </a:p>
          <a:p>
            <a:r>
              <a:rPr lang="cs-CZ" dirty="0"/>
              <a:t>Č. 14/18: Je kárným proviněním, jestliže advokát jako určený advokát nedostatečně komunikoval s klientem, neinformoval ČAK o odmítnutí pro zjevně bezdůvodné uplatňování práva, naopak sdělil ČAK, že klienta seznámí s textem podnětu, který pak po odsouhlasení podá, což neučinil.</a:t>
            </a:r>
          </a:p>
          <a:p>
            <a:r>
              <a:rPr lang="cs-CZ" dirty="0"/>
              <a:t>Č. 15/18: Je kárným proviněním, jestliže advokát podá žalobu opožděně, na dotazy klienta odpovídá vyhýbavě a navíc neinformuje klienta o došlé námitce promlčení. </a:t>
            </a:r>
          </a:p>
          <a:p>
            <a:r>
              <a:rPr lang="cs-CZ" dirty="0"/>
              <a:t>Č. 16/18: Je kárným proviněním, jestliže advokát jako zástupce uzavřel s protistranou smlouvu o půjčce, s vysokými smluvními pokutami a zástavním právem, kterou mu sám poskytl na úhradu dluhu klientovi.</a:t>
            </a:r>
          </a:p>
          <a:p>
            <a:r>
              <a:rPr lang="cs-CZ" dirty="0"/>
              <a:t>Č. 22/18: Je kárným proviněním, jestliže advokát jako zástupce bez řádné dohody s klientem vezme odvolání částečně zpět.</a:t>
            </a:r>
          </a:p>
        </p:txBody>
      </p:sp>
    </p:spTree>
    <p:extLst>
      <p:ext uri="{BB962C8B-B14F-4D97-AF65-F5344CB8AC3E}">
        <p14:creationId xmlns:p14="http://schemas.microsoft.com/office/powerpoint/2010/main" val="166884921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35C80F4-1C2D-CE1C-B050-7EC3FBEF231A}"/>
              </a:ext>
            </a:extLst>
          </p:cNvPr>
          <p:cNvSpPr>
            <a:spLocks noGrp="1"/>
          </p:cNvSpPr>
          <p:nvPr>
            <p:ph type="title"/>
          </p:nvPr>
        </p:nvSpPr>
        <p:spPr/>
        <p:txBody>
          <a:bodyPr/>
          <a:lstStyle/>
          <a:p>
            <a:r>
              <a:rPr lang="cs-CZ" dirty="0"/>
              <a:t>2019:</a:t>
            </a:r>
          </a:p>
        </p:txBody>
      </p:sp>
      <p:sp>
        <p:nvSpPr>
          <p:cNvPr id="3" name="Zástupný obsah 2">
            <a:extLst>
              <a:ext uri="{FF2B5EF4-FFF2-40B4-BE49-F238E27FC236}">
                <a16:creationId xmlns:a16="http://schemas.microsoft.com/office/drawing/2014/main" id="{17463E9F-A60D-1F5D-2367-60928263A80E}"/>
              </a:ext>
            </a:extLst>
          </p:cNvPr>
          <p:cNvSpPr>
            <a:spLocks noGrp="1"/>
          </p:cNvSpPr>
          <p:nvPr>
            <p:ph idx="1"/>
          </p:nvPr>
        </p:nvSpPr>
        <p:spPr/>
        <p:txBody>
          <a:bodyPr/>
          <a:lstStyle/>
          <a:p>
            <a:pPr algn="just"/>
            <a:r>
              <a:rPr lang="cs-CZ" b="1" dirty="0"/>
              <a:t>Ba 2019/3 str. 68</a:t>
            </a:r>
            <a:r>
              <a:rPr lang="cs-CZ" dirty="0"/>
              <a:t>: Je kárným proviněním, jestliže advokát nesplní povinnost uloženou mu vykonatelným rozsudkem, a to dokonce ani jako povinný v exekučním řízení.</a:t>
            </a:r>
          </a:p>
          <a:p>
            <a:pPr algn="just"/>
            <a:r>
              <a:rPr lang="cs-CZ" b="1" dirty="0"/>
              <a:t>BA 2019/7-8 str. 88</a:t>
            </a:r>
            <a:r>
              <a:rPr lang="cs-CZ" dirty="0"/>
              <a:t>: Je kárným proviněním, jestliže advokát neinformuje klienta o výzvě k přihlášení pohledávky do insolvenčního řízení a sám jeho pohledávku nepřihlásí.</a:t>
            </a:r>
          </a:p>
        </p:txBody>
      </p:sp>
    </p:spTree>
    <p:extLst>
      <p:ext uri="{BB962C8B-B14F-4D97-AF65-F5344CB8AC3E}">
        <p14:creationId xmlns:p14="http://schemas.microsoft.com/office/powerpoint/2010/main" val="352387203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C447D10-B20B-6213-1E8E-65D6299E028A}"/>
              </a:ext>
            </a:extLst>
          </p:cNvPr>
          <p:cNvSpPr>
            <a:spLocks noGrp="1"/>
          </p:cNvSpPr>
          <p:nvPr>
            <p:ph type="title"/>
          </p:nvPr>
        </p:nvSpPr>
        <p:spPr/>
        <p:txBody>
          <a:bodyPr/>
          <a:lstStyle/>
          <a:p>
            <a:r>
              <a:rPr lang="cs-CZ" dirty="0"/>
              <a:t>2020:</a:t>
            </a:r>
          </a:p>
        </p:txBody>
      </p:sp>
      <p:sp>
        <p:nvSpPr>
          <p:cNvPr id="3" name="Zástupný obsah 2">
            <a:extLst>
              <a:ext uri="{FF2B5EF4-FFF2-40B4-BE49-F238E27FC236}">
                <a16:creationId xmlns:a16="http://schemas.microsoft.com/office/drawing/2014/main" id="{0639AD66-B180-04EA-A1A2-FCB164FF81F6}"/>
              </a:ext>
            </a:extLst>
          </p:cNvPr>
          <p:cNvSpPr>
            <a:spLocks noGrp="1"/>
          </p:cNvSpPr>
          <p:nvPr>
            <p:ph idx="1"/>
          </p:nvPr>
        </p:nvSpPr>
        <p:spPr/>
        <p:txBody>
          <a:bodyPr/>
          <a:lstStyle/>
          <a:p>
            <a:r>
              <a:rPr lang="cs-CZ" b="1" dirty="0"/>
              <a:t>BA 2020/4 str. 80</a:t>
            </a:r>
            <a:r>
              <a:rPr lang="cs-CZ" dirty="0"/>
              <a:t>: Advokát se dopustil kárného provinění tím, že umístil na svůj facebookový profil videopříspěvek, jehož obsahem je mimo jiné tato citace: „</a:t>
            </a:r>
            <a:r>
              <a:rPr lang="cs-CZ" i="1" dirty="0"/>
              <a:t>Ve světle posledních tragických událostí informuji všechny naše členy, hlavně muže – všichni, kteří mají zájem si udělat zbrojní průkaz, ozbrojit se kvůli ochraně zdraví a majetku, obraťte se na mě a já vám s tím pomůžu</a:t>
            </a:r>
            <a:r>
              <a:rPr lang="cs-CZ" dirty="0"/>
              <a:t>.“</a:t>
            </a:r>
          </a:p>
        </p:txBody>
      </p:sp>
    </p:spTree>
    <p:extLst>
      <p:ext uri="{BB962C8B-B14F-4D97-AF65-F5344CB8AC3E}">
        <p14:creationId xmlns:p14="http://schemas.microsoft.com/office/powerpoint/2010/main" val="454109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F975A59-65C6-30A4-DC8B-BF23F9848334}"/>
              </a:ext>
            </a:extLst>
          </p:cNvPr>
          <p:cNvSpPr>
            <a:spLocks noGrp="1"/>
          </p:cNvSpPr>
          <p:nvPr>
            <p:ph type="title"/>
          </p:nvPr>
        </p:nvSpPr>
        <p:spPr/>
        <p:txBody>
          <a:bodyPr/>
          <a:lstStyle/>
          <a:p>
            <a:r>
              <a:rPr lang="cs-CZ" dirty="0"/>
              <a:t>§ 18</a:t>
            </a:r>
          </a:p>
        </p:txBody>
      </p:sp>
      <p:sp>
        <p:nvSpPr>
          <p:cNvPr id="3" name="Zástupný obsah 2">
            <a:extLst>
              <a:ext uri="{FF2B5EF4-FFF2-40B4-BE49-F238E27FC236}">
                <a16:creationId xmlns:a16="http://schemas.microsoft.com/office/drawing/2014/main" id="{B6B235CE-8CE0-1D21-FE82-0C717BC20B81}"/>
              </a:ext>
            </a:extLst>
          </p:cNvPr>
          <p:cNvSpPr>
            <a:spLocks noGrp="1"/>
          </p:cNvSpPr>
          <p:nvPr>
            <p:ph idx="1"/>
          </p:nvPr>
        </p:nvSpPr>
        <p:spPr/>
        <p:txBody>
          <a:bodyPr>
            <a:normAutofit fontScale="92500"/>
          </a:bodyPr>
          <a:lstStyle/>
          <a:p>
            <a:pPr marL="0" indent="0">
              <a:buNone/>
            </a:pPr>
            <a:r>
              <a:rPr lang="cs-CZ" dirty="0"/>
              <a:t>1) Advokát je oprávněn poskytnutí právních služeb odmítnout, pokud nebyl podle zvláštních právních předpisů ustanoven nebo Komorou k poskytnutí právních služeb podle odstavce 2 a § 18a až 18c určen; ustanovení § 19 tím není dotčeno.</a:t>
            </a:r>
          </a:p>
          <a:p>
            <a:pPr marL="0" indent="0">
              <a:buNone/>
            </a:pPr>
            <a:r>
              <a:rPr lang="cs-CZ" dirty="0"/>
              <a:t>2) Ten, kdo nesplňuje podmínky pro ustanovení advokáta soudem podle zvláštních právních předpisů7c) a ani si nemůže zajistit poskytnutí právních služeb jinak (dále jen "žadatel"), má právo, aby mu Komora na základě jeho včasné žádosti určila advokáta k poskytnutí</a:t>
            </a:r>
          </a:p>
          <a:p>
            <a:pPr marL="0" indent="0">
              <a:buNone/>
            </a:pPr>
            <a:r>
              <a:rPr lang="cs-CZ" dirty="0"/>
              <a:t>	a) právní porady podle § 18a, nebo</a:t>
            </a:r>
          </a:p>
          <a:p>
            <a:pPr marL="0" indent="0">
              <a:buNone/>
            </a:pPr>
            <a:r>
              <a:rPr lang="cs-CZ" dirty="0"/>
              <a:t>	b) právní služby podle § 18c.</a:t>
            </a:r>
          </a:p>
        </p:txBody>
      </p:sp>
    </p:spTree>
    <p:extLst>
      <p:ext uri="{BB962C8B-B14F-4D97-AF65-F5344CB8AC3E}">
        <p14:creationId xmlns:p14="http://schemas.microsoft.com/office/powerpoint/2010/main" val="426636155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199A50-FF7B-F6C7-BE56-73321FEC2B2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3526F7E-D83F-58DC-5C9D-2CA27E4DAD70}"/>
              </a:ext>
            </a:extLst>
          </p:cNvPr>
          <p:cNvSpPr>
            <a:spLocks noGrp="1"/>
          </p:cNvSpPr>
          <p:nvPr>
            <p:ph type="title"/>
          </p:nvPr>
        </p:nvSpPr>
        <p:spPr/>
        <p:txBody>
          <a:bodyPr/>
          <a:lstStyle/>
          <a:p>
            <a:r>
              <a:rPr lang="cs-CZ" dirty="0"/>
              <a:t>2021:</a:t>
            </a:r>
          </a:p>
        </p:txBody>
      </p:sp>
      <p:sp>
        <p:nvSpPr>
          <p:cNvPr id="3" name="Zástupný obsah 2">
            <a:extLst>
              <a:ext uri="{FF2B5EF4-FFF2-40B4-BE49-F238E27FC236}">
                <a16:creationId xmlns:a16="http://schemas.microsoft.com/office/drawing/2014/main" id="{F4296662-6B50-1156-110A-1C0E8A4C2C7E}"/>
              </a:ext>
            </a:extLst>
          </p:cNvPr>
          <p:cNvSpPr>
            <a:spLocks noGrp="1"/>
          </p:cNvSpPr>
          <p:nvPr>
            <p:ph idx="1"/>
          </p:nvPr>
        </p:nvSpPr>
        <p:spPr/>
        <p:txBody>
          <a:bodyPr/>
          <a:lstStyle/>
          <a:p>
            <a:endParaRPr lang="cs-CZ" dirty="0"/>
          </a:p>
          <a:p>
            <a:endParaRPr lang="cs-CZ" dirty="0"/>
          </a:p>
        </p:txBody>
      </p:sp>
      <p:sp>
        <p:nvSpPr>
          <p:cNvPr id="5" name="TextovéPole 4">
            <a:extLst>
              <a:ext uri="{FF2B5EF4-FFF2-40B4-BE49-F238E27FC236}">
                <a16:creationId xmlns:a16="http://schemas.microsoft.com/office/drawing/2014/main" id="{C578DBC1-8A20-52F7-1F74-8484F915479D}"/>
              </a:ext>
            </a:extLst>
          </p:cNvPr>
          <p:cNvSpPr txBox="1"/>
          <p:nvPr/>
        </p:nvSpPr>
        <p:spPr>
          <a:xfrm>
            <a:off x="1493376" y="2538101"/>
            <a:ext cx="9710159" cy="3101426"/>
          </a:xfrm>
          <a:prstGeom prst="rect">
            <a:avLst/>
          </a:prstGeom>
          <a:noFill/>
        </p:spPr>
        <p:txBody>
          <a:bodyPr wrap="square">
            <a:spAutoFit/>
          </a:bodyPr>
          <a:lstStyle/>
          <a:p>
            <a:pPr algn="just">
              <a:lnSpc>
                <a:spcPts val="1800"/>
              </a:lnSpc>
            </a:pPr>
            <a:r>
              <a:rPr lang="cs-CZ" b="1" dirty="0">
                <a:latin typeface="DM Sans Bold"/>
              </a:rPr>
              <a:t>(</a:t>
            </a:r>
            <a:r>
              <a:rPr lang="cs-CZ" b="1" dirty="0">
                <a:latin typeface="+mj-lt"/>
              </a:rPr>
              <a:t>K 80/2018, BA 3/2021, str. 72)</a:t>
            </a:r>
          </a:p>
          <a:p>
            <a:pPr algn="just">
              <a:lnSpc>
                <a:spcPts val="1800"/>
              </a:lnSpc>
              <a:buNone/>
            </a:pPr>
            <a:r>
              <a:rPr lang="cs-CZ" i="0" dirty="0">
                <a:effectLst/>
                <a:latin typeface="+mj-lt"/>
              </a:rPr>
              <a:t>Advokát se dopustil kárného provinění tím, že ačkoliv právně zastupoval L. K. jako otce v opatrovnické věci vedené u OS v K., o návrhu matky S. K. na úpravu poměrů rodičů k nezletilému synovi K., která byla pravomocně skončena dne 11. 4. 2017, a v rámci tohoto zastupování získal od L. K. informace o osobních, majetkových a finančních poměrech jeho rodiny, dne 9. 10. 2017 převzal právní zastoupení S. K. v její trestní věci, v níž L. K je jako jeden z poškozených, když S. K. se měla dne 16. 1. 2015 dopustit přečinu poškození cizích práv dle § 181 odst. 1 písm. a) </a:t>
            </a:r>
            <a:r>
              <a:rPr lang="cs-CZ" i="0" dirty="0" err="1">
                <a:effectLst/>
                <a:latin typeface="+mj-lt"/>
              </a:rPr>
              <a:t>tr</a:t>
            </a:r>
            <a:r>
              <a:rPr lang="cs-CZ" i="0" dirty="0">
                <a:effectLst/>
                <a:latin typeface="+mj-lt"/>
              </a:rPr>
              <a:t>. zák. a přečinu podvodu dle § 209 odst. 1 </a:t>
            </a:r>
            <a:r>
              <a:rPr lang="cs-CZ" i="0" dirty="0" err="1">
                <a:effectLst/>
                <a:latin typeface="+mj-lt"/>
              </a:rPr>
              <a:t>tr</a:t>
            </a:r>
            <a:r>
              <a:rPr lang="cs-CZ" i="0" dirty="0">
                <a:effectLst/>
                <a:latin typeface="+mj-lt"/>
              </a:rPr>
              <a:t>. zák. zneužitím osobních údajů L. K., čímž ho vystavila nebezpečí náhrady škody a vymáhání poškozenou společností, a dále v době nejméně od 17. 10. 2015 do 20. 10. 2015 se měla dopustit přečinu krádeže dle § 205 odst. 1 písm. a) </a:t>
            </a:r>
            <a:r>
              <a:rPr lang="cs-CZ" i="0" dirty="0" err="1">
                <a:effectLst/>
                <a:latin typeface="+mj-lt"/>
              </a:rPr>
              <a:t>tr</a:t>
            </a:r>
            <a:r>
              <a:rPr lang="cs-CZ" i="0" dirty="0">
                <a:effectLst/>
                <a:latin typeface="+mj-lt"/>
              </a:rPr>
              <a:t>. zák. a přečinu neoprávněného opatření, padělání a pozměnění platebního prostředku dle § 234 odst. 1 </a:t>
            </a:r>
            <a:r>
              <a:rPr lang="cs-CZ" i="0" dirty="0" err="1">
                <a:effectLst/>
                <a:latin typeface="+mj-lt"/>
              </a:rPr>
              <a:t>tr</a:t>
            </a:r>
            <a:r>
              <a:rPr lang="cs-CZ" i="0" dirty="0">
                <a:effectLst/>
                <a:latin typeface="+mj-lt"/>
              </a:rPr>
              <a:t>. zák. zneužitím osobních údajů L. K., otce svého druha L. K. </a:t>
            </a:r>
          </a:p>
        </p:txBody>
      </p:sp>
    </p:spTree>
    <p:extLst>
      <p:ext uri="{BB962C8B-B14F-4D97-AF65-F5344CB8AC3E}">
        <p14:creationId xmlns:p14="http://schemas.microsoft.com/office/powerpoint/2010/main" val="64729938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593790-E5E1-0657-7BC4-8B45FA27FF6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B0F50DE5-5899-F479-5811-B8CE168633C3}"/>
              </a:ext>
            </a:extLst>
          </p:cNvPr>
          <p:cNvSpPr>
            <a:spLocks noGrp="1"/>
          </p:cNvSpPr>
          <p:nvPr>
            <p:ph type="title"/>
          </p:nvPr>
        </p:nvSpPr>
        <p:spPr/>
        <p:txBody>
          <a:bodyPr/>
          <a:lstStyle/>
          <a:p>
            <a:r>
              <a:rPr lang="cs-CZ" dirty="0"/>
              <a:t>2022:</a:t>
            </a:r>
          </a:p>
        </p:txBody>
      </p:sp>
      <p:sp>
        <p:nvSpPr>
          <p:cNvPr id="3" name="Zástupný obsah 2">
            <a:extLst>
              <a:ext uri="{FF2B5EF4-FFF2-40B4-BE49-F238E27FC236}">
                <a16:creationId xmlns:a16="http://schemas.microsoft.com/office/drawing/2014/main" id="{70428E81-BD70-6F23-8CC4-4E76CEACA14A}"/>
              </a:ext>
            </a:extLst>
          </p:cNvPr>
          <p:cNvSpPr>
            <a:spLocks noGrp="1"/>
          </p:cNvSpPr>
          <p:nvPr>
            <p:ph idx="1"/>
          </p:nvPr>
        </p:nvSpPr>
        <p:spPr/>
        <p:txBody>
          <a:bodyPr>
            <a:normAutofit/>
          </a:bodyPr>
          <a:lstStyle/>
          <a:p>
            <a:endParaRPr lang="cs-CZ" dirty="0"/>
          </a:p>
          <a:p>
            <a:r>
              <a:rPr lang="cs-CZ" dirty="0"/>
              <a:t>(K 111/2021, Ba 2022/7-8, str. 84) </a:t>
            </a:r>
          </a:p>
          <a:p>
            <a:r>
              <a:rPr lang="cs-CZ" dirty="0"/>
              <a:t>Advokátka se dopustila kárného provinění tím, že poté, co ji na základě plné moci udělené dne 10. 11. 2020 zmocnila společnost R., se sídlem v P., k zastupování, toto zmocnění přijala a v rozsahu svého pověření dne 10. 11. 2020 ustanovila JUDr. J. V., který není zapsán v seznamu advokátů ani advokátních koncipientů a ani není jejím zaměstnancem, svým zástupcem a umožnila mu poskytnutí právních služeb, a to nejméně dne 7. 1. 2021 a 12. 1. 2021. </a:t>
            </a:r>
          </a:p>
        </p:txBody>
      </p:sp>
    </p:spTree>
    <p:extLst>
      <p:ext uri="{BB962C8B-B14F-4D97-AF65-F5344CB8AC3E}">
        <p14:creationId xmlns:p14="http://schemas.microsoft.com/office/powerpoint/2010/main" val="97972954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FF3BDC-C1EE-CE68-B092-AE2A6A399A10}"/>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7C7B2E4-E473-BB89-E2FA-04CEFE5080B3}"/>
              </a:ext>
            </a:extLst>
          </p:cNvPr>
          <p:cNvSpPr>
            <a:spLocks noGrp="1"/>
          </p:cNvSpPr>
          <p:nvPr>
            <p:ph type="title"/>
          </p:nvPr>
        </p:nvSpPr>
        <p:spPr/>
        <p:txBody>
          <a:bodyPr/>
          <a:lstStyle/>
          <a:p>
            <a:r>
              <a:rPr lang="cs-CZ" dirty="0"/>
              <a:t>2023:</a:t>
            </a:r>
          </a:p>
        </p:txBody>
      </p:sp>
      <p:sp>
        <p:nvSpPr>
          <p:cNvPr id="3" name="Zástupný obsah 2">
            <a:extLst>
              <a:ext uri="{FF2B5EF4-FFF2-40B4-BE49-F238E27FC236}">
                <a16:creationId xmlns:a16="http://schemas.microsoft.com/office/drawing/2014/main" id="{40492AB9-1FB8-71A7-B868-A13889C7270E}"/>
              </a:ext>
            </a:extLst>
          </p:cNvPr>
          <p:cNvSpPr>
            <a:spLocks noGrp="1"/>
          </p:cNvSpPr>
          <p:nvPr>
            <p:ph idx="1"/>
          </p:nvPr>
        </p:nvSpPr>
        <p:spPr/>
        <p:txBody>
          <a:bodyPr>
            <a:normAutofit fontScale="92500" lnSpcReduction="10000"/>
          </a:bodyPr>
          <a:lstStyle/>
          <a:p>
            <a:r>
              <a:rPr lang="cs-CZ" b="1" dirty="0"/>
              <a:t>(K 10/2023, BA 9/2023, str. 61) </a:t>
            </a:r>
            <a:r>
              <a:rPr lang="cs-CZ" dirty="0"/>
              <a:t>Advokátka se dopustila kárného provinění tím, že bez vyzvání vstoupila do jednací síně č. 151 v budově Městského soudu v Praze na adrese Slezská 9, Praha 2, v níž probíhala neveřejná konzultace v insolvenční věci vedené tímto soudem mezi soudcem Městského soudu v Praze JUDr. P. S. a insolvenční správkyní JUDr. H. Z. za přítomnosti vyšší soudní úřednice Městského soudu v Praze H. V., a poté, co byla opakovaně vyzvána k opuštění jednací místnosti, odmítala místnost opustit, přičemž teprve poté, co JUDr. P. S. přivolal za účelem vyvedení kárně obviněné z jednací místnosti justiční stráž, tak ještě před příchodem justiční stráže přistoupila k vyšší soudní úřednici H. V. a na adresu JUDr. P. S. nahlas sdělila: „Vyřiďte mu, že je pičus,“ a jednací místnost opustila, přičemž při jejím opuštění zavřela dveře jednací místnosti takovou silou, že poškodila jejich zámek. </a:t>
            </a:r>
          </a:p>
        </p:txBody>
      </p:sp>
    </p:spTree>
    <p:extLst>
      <p:ext uri="{BB962C8B-B14F-4D97-AF65-F5344CB8AC3E}">
        <p14:creationId xmlns:p14="http://schemas.microsoft.com/office/powerpoint/2010/main" val="287776290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DC772-1256-B646-F8E1-3679EA134A2F}"/>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4C064F2-73AC-D5AC-6E01-2B15D6817D88}"/>
              </a:ext>
            </a:extLst>
          </p:cNvPr>
          <p:cNvSpPr>
            <a:spLocks noGrp="1"/>
          </p:cNvSpPr>
          <p:nvPr>
            <p:ph type="title"/>
          </p:nvPr>
        </p:nvSpPr>
        <p:spPr/>
        <p:txBody>
          <a:bodyPr/>
          <a:lstStyle/>
          <a:p>
            <a:r>
              <a:rPr lang="cs-CZ" dirty="0"/>
              <a:t>2023:</a:t>
            </a:r>
          </a:p>
        </p:txBody>
      </p:sp>
      <p:sp>
        <p:nvSpPr>
          <p:cNvPr id="3" name="Zástupný obsah 2">
            <a:extLst>
              <a:ext uri="{FF2B5EF4-FFF2-40B4-BE49-F238E27FC236}">
                <a16:creationId xmlns:a16="http://schemas.microsoft.com/office/drawing/2014/main" id="{01000CC8-F25F-7E6D-5DED-7FEB53331294}"/>
              </a:ext>
            </a:extLst>
          </p:cNvPr>
          <p:cNvSpPr>
            <a:spLocks noGrp="1"/>
          </p:cNvSpPr>
          <p:nvPr>
            <p:ph idx="1"/>
          </p:nvPr>
        </p:nvSpPr>
        <p:spPr/>
        <p:txBody>
          <a:bodyPr>
            <a:normAutofit fontScale="92500" lnSpcReduction="10000"/>
          </a:bodyPr>
          <a:lstStyle/>
          <a:p>
            <a:r>
              <a:rPr lang="cs-CZ" b="1" dirty="0"/>
              <a:t>(K 10/2023, BA 9/2023, str. 61) </a:t>
            </a:r>
            <a:r>
              <a:rPr lang="cs-CZ" dirty="0"/>
              <a:t>Advokátka se dopustila kárného provinění tím, že bez vyzvání vstoupila do jednací síně č. 151 v budově Městského soudu v Praze na adrese Slezská 9, Praha 2, v níž probíhala neveřejná konzultace v insolvenční věci vedené tímto soudem mezi soudcem Městského soudu v Praze JUDr. P. S. a insolvenční správkyní JUDr. H. Z. za přítomnosti vyšší soudní úřednice Městského soudu v Praze H. V., a poté, co byla opakovaně vyzvána k opuštění jednací místnosti, odmítala místnost opustit, přičemž teprve poté, co JUDr. P. S. přivolal za účelem vyvedení kárně obviněné z jednací místnosti justiční stráž, tak ještě před příchodem justiční stráže přistoupila k vyšší soudní úřednici H. V. a na adresu JUDr. P. S. nahlas sdělila: „Vyřiďte mu, že je pičus,“ a jednací místnost opustila, přičemž při jejím opuštění zavřela dveře jednací místnosti takovou silou, že poškodila jejich zámek. </a:t>
            </a:r>
          </a:p>
        </p:txBody>
      </p:sp>
    </p:spTree>
    <p:extLst>
      <p:ext uri="{BB962C8B-B14F-4D97-AF65-F5344CB8AC3E}">
        <p14:creationId xmlns:p14="http://schemas.microsoft.com/office/powerpoint/2010/main" val="326356604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7250D-B6E2-5F6D-BFA3-3BEA4401CEE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1EFAE19-3D25-3887-8EB6-50B54804930F}"/>
              </a:ext>
            </a:extLst>
          </p:cNvPr>
          <p:cNvSpPr>
            <a:spLocks noGrp="1"/>
          </p:cNvSpPr>
          <p:nvPr>
            <p:ph type="title"/>
          </p:nvPr>
        </p:nvSpPr>
        <p:spPr/>
        <p:txBody>
          <a:bodyPr/>
          <a:lstStyle/>
          <a:p>
            <a:r>
              <a:rPr lang="cs-CZ" dirty="0"/>
              <a:t>2024:</a:t>
            </a:r>
          </a:p>
        </p:txBody>
      </p:sp>
      <p:sp>
        <p:nvSpPr>
          <p:cNvPr id="3" name="Zástupný obsah 2">
            <a:extLst>
              <a:ext uri="{FF2B5EF4-FFF2-40B4-BE49-F238E27FC236}">
                <a16:creationId xmlns:a16="http://schemas.microsoft.com/office/drawing/2014/main" id="{B75C715D-CBD1-7377-8F04-89630092DB22}"/>
              </a:ext>
            </a:extLst>
          </p:cNvPr>
          <p:cNvSpPr>
            <a:spLocks noGrp="1"/>
          </p:cNvSpPr>
          <p:nvPr>
            <p:ph idx="1"/>
          </p:nvPr>
        </p:nvSpPr>
        <p:spPr/>
        <p:txBody>
          <a:bodyPr>
            <a:normAutofit fontScale="70000" lnSpcReduction="20000"/>
          </a:bodyPr>
          <a:lstStyle/>
          <a:p>
            <a:pPr marL="0" indent="0">
              <a:buNone/>
            </a:pPr>
            <a:r>
              <a:rPr lang="cs-CZ" b="1" dirty="0">
                <a:hlinkClick r:id="rId2"/>
              </a:rPr>
              <a:t>(K 42/2023, BA 4/2024, str. 59) </a:t>
            </a:r>
            <a:endParaRPr lang="cs-CZ" b="1" dirty="0"/>
          </a:p>
          <a:p>
            <a:r>
              <a:rPr lang="cs-CZ" dirty="0"/>
              <a:t>Advokát se dopustil kárného provinění tím, že</a:t>
            </a:r>
          </a:p>
          <a:p>
            <a:r>
              <a:rPr lang="cs-CZ" dirty="0"/>
              <a:t>při vedení knihy o prohlášeních o pravosti podpisu vydané mu Českou advokátní komorou dne 24. 3. 2017 (dále jen „kniha“) v období od 21. 1. 2021 do 8. 12. 2022 v řádcích knihy čísel 353 až 358 včetně, 360, 364 až 367 včetně, 370 až 385 včetně, 388 až 392 včetně, 397, 398, 401 až 410 včetně a 413 až 415 včetně ve sloupcích 5 těchto řádků neoznačil listiny opatřené jeho prohlášeními o pravosti podpisu tak, aby nebylo možné zaměnit je s jinými listinami,</a:t>
            </a:r>
          </a:p>
          <a:p>
            <a:r>
              <a:rPr lang="cs-CZ" dirty="0"/>
              <a:t>v době od 27. 9. 2019 do 5. 11. 2019 v řádcích knihy čísel 238, 239 a 240 neprovedl žádné zápisy do knihy, ačkoli řádky 237, 241 a následující řádky jsou opatřeny jeho zápisy, tedy uvedené řádky knihy při provádění zápisů do ní vynechal,</a:t>
            </a:r>
          </a:p>
          <a:p>
            <a:r>
              <a:rPr lang="cs-CZ" dirty="0"/>
              <a:t>poté, co v přesně nezjištěný den v období od 5. 11. 2019 do 25. 11. 2022, kdy byla kniha kárně obviněnému zadržena postupem podle </a:t>
            </a:r>
            <a:r>
              <a:rPr lang="cs-CZ" dirty="0" err="1"/>
              <a:t>ust</a:t>
            </a:r>
            <a:r>
              <a:rPr lang="cs-CZ" dirty="0"/>
              <a:t>. § </a:t>
            </a:r>
            <a:r>
              <a:rPr lang="cs-CZ" dirty="0" err="1"/>
              <a:t>25b</a:t>
            </a:r>
            <a:r>
              <a:rPr lang="cs-CZ" dirty="0"/>
              <a:t> odst. 2 zákona o advokacii, byly neustanovenou osobou z knihy vytrženy listy obsahující stránky 101 až 104 včetně, knihu nevrátil České advokátní komoře ve lhůtě dvou týdnů od jejího zničení, přičemž její vrácení bylo dobře možné. </a:t>
            </a:r>
          </a:p>
          <a:p>
            <a:endParaRPr lang="cs-CZ" dirty="0"/>
          </a:p>
        </p:txBody>
      </p:sp>
    </p:spTree>
    <p:extLst>
      <p:ext uri="{BB962C8B-B14F-4D97-AF65-F5344CB8AC3E}">
        <p14:creationId xmlns:p14="http://schemas.microsoft.com/office/powerpoint/2010/main" val="326716127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7CAA69-2D64-9B99-326B-189922E1E122}"/>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BBF5C7C-B416-6FB6-F7B0-A52FACE6D8F1}"/>
              </a:ext>
            </a:extLst>
          </p:cNvPr>
          <p:cNvSpPr>
            <a:spLocks noGrp="1"/>
          </p:cNvSpPr>
          <p:nvPr>
            <p:ph type="title"/>
          </p:nvPr>
        </p:nvSpPr>
        <p:spPr/>
        <p:txBody>
          <a:bodyPr/>
          <a:lstStyle/>
          <a:p>
            <a:r>
              <a:rPr lang="cs-CZ" dirty="0"/>
              <a:t>2025:</a:t>
            </a:r>
          </a:p>
        </p:txBody>
      </p:sp>
      <p:sp>
        <p:nvSpPr>
          <p:cNvPr id="3" name="Zástupný obsah 2">
            <a:extLst>
              <a:ext uri="{FF2B5EF4-FFF2-40B4-BE49-F238E27FC236}">
                <a16:creationId xmlns:a16="http://schemas.microsoft.com/office/drawing/2014/main" id="{79A4EA4D-39FC-8E4C-77A8-5482A70386C9}"/>
              </a:ext>
            </a:extLst>
          </p:cNvPr>
          <p:cNvSpPr>
            <a:spLocks noGrp="1"/>
          </p:cNvSpPr>
          <p:nvPr>
            <p:ph idx="1"/>
          </p:nvPr>
        </p:nvSpPr>
        <p:spPr/>
        <p:txBody>
          <a:bodyPr>
            <a:normAutofit/>
          </a:bodyPr>
          <a:lstStyle/>
          <a:p>
            <a:pPr marL="0" indent="0">
              <a:buNone/>
            </a:pPr>
            <a:r>
              <a:rPr lang="cs-CZ" b="1" dirty="0">
                <a:hlinkClick r:id="rId2"/>
              </a:rPr>
              <a:t>(K 85/2024, Věstník ČAK zvláštní částka vydaná 1. května 2025) </a:t>
            </a:r>
            <a:endParaRPr lang="cs-CZ" b="1" dirty="0"/>
          </a:p>
          <a:p>
            <a:r>
              <a:rPr lang="cs-CZ" dirty="0"/>
              <a:t>Advokát se dopustil kárného provinění tím, že při výkonu advokacie nepostupoval tak, aby nesnižoval důstojnost advokátního stavu; </a:t>
            </a:r>
            <a:r>
              <a:rPr lang="cs-CZ" b="1" dirty="0"/>
              <a:t>uloženo veřejné napomenutí</a:t>
            </a:r>
          </a:p>
          <a:p>
            <a:r>
              <a:rPr lang="cs-CZ" dirty="0"/>
              <a:t>V reakci na vystoupení poslankyně Ing. Barbory Urbanové v pořadu ČT Události a komentáře ze dne 3.10.2023 na svém osobním facebookovém profilu uveřejnil příspěvek obsahující fotografii poslankyně a text   “ …. “</a:t>
            </a:r>
          </a:p>
          <a:p>
            <a:endParaRPr lang="cs-CZ" dirty="0"/>
          </a:p>
          <a:p>
            <a:endParaRPr lang="cs-CZ" dirty="0"/>
          </a:p>
        </p:txBody>
      </p:sp>
    </p:spTree>
    <p:extLst>
      <p:ext uri="{BB962C8B-B14F-4D97-AF65-F5344CB8AC3E}">
        <p14:creationId xmlns:p14="http://schemas.microsoft.com/office/powerpoint/2010/main" val="415818267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81EF96-BDB3-BD0A-8804-8354FD9A45E7}"/>
              </a:ext>
            </a:extLst>
          </p:cNvPr>
          <p:cNvSpPr>
            <a:spLocks noGrp="1"/>
          </p:cNvSpPr>
          <p:nvPr>
            <p:ph type="ctrTitle"/>
          </p:nvPr>
        </p:nvSpPr>
        <p:spPr>
          <a:xfrm>
            <a:off x="705488" y="2961313"/>
            <a:ext cx="8144134" cy="1279689"/>
          </a:xfrm>
        </p:spPr>
        <p:txBody>
          <a:bodyPr/>
          <a:lstStyle/>
          <a:p>
            <a:r>
              <a:rPr lang="cs-CZ" dirty="0"/>
              <a:t>II. ÚS 2051/1</a:t>
            </a:r>
          </a:p>
        </p:txBody>
      </p:sp>
      <p:sp>
        <p:nvSpPr>
          <p:cNvPr id="3" name="TextovéPole 2">
            <a:extLst>
              <a:ext uri="{FF2B5EF4-FFF2-40B4-BE49-F238E27FC236}">
                <a16:creationId xmlns:a16="http://schemas.microsoft.com/office/drawing/2014/main" id="{41B0846D-4F45-C04C-F7EA-4B5085A9FEBD}"/>
              </a:ext>
            </a:extLst>
          </p:cNvPr>
          <p:cNvSpPr txBox="1"/>
          <p:nvPr/>
        </p:nvSpPr>
        <p:spPr>
          <a:xfrm>
            <a:off x="705489" y="4471332"/>
            <a:ext cx="8144134" cy="1754326"/>
          </a:xfrm>
          <a:prstGeom prst="rect">
            <a:avLst/>
          </a:prstGeom>
          <a:noFill/>
        </p:spPr>
        <p:txBody>
          <a:bodyPr wrap="square" rtlCol="0">
            <a:spAutoFit/>
          </a:bodyPr>
          <a:lstStyle/>
          <a:p>
            <a:pPr algn="r"/>
            <a:r>
              <a:rPr lang="cs-CZ" sz="3600" dirty="0"/>
              <a:t>Východiska přístupu Ústavního soudu k posouzení kolize mezi svobodou projevu a osobnostními právy</a:t>
            </a:r>
          </a:p>
        </p:txBody>
      </p:sp>
    </p:spTree>
    <p:extLst>
      <p:ext uri="{BB962C8B-B14F-4D97-AF65-F5344CB8AC3E}">
        <p14:creationId xmlns:p14="http://schemas.microsoft.com/office/powerpoint/2010/main" val="406547178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73E8A9A-DA4B-4F12-9331-219EBE523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81776" y="0"/>
            <a:ext cx="91763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cs-CZ"/>
          </a:p>
        </p:txBody>
      </p:sp>
      <p:pic>
        <p:nvPicPr>
          <p:cNvPr id="10" name="Picture 9">
            <a:extLst>
              <a:ext uri="{FF2B5EF4-FFF2-40B4-BE49-F238E27FC236}">
                <a16:creationId xmlns:a16="http://schemas.microsoft.com/office/drawing/2014/main" id="{1C4DCE7A-0E46-404B-9E0D-E93DC7B2A86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Rectangle 11">
            <a:extLst>
              <a:ext uri="{FF2B5EF4-FFF2-40B4-BE49-F238E27FC236}">
                <a16:creationId xmlns:a16="http://schemas.microsoft.com/office/drawing/2014/main" id="{ADD673B7-F6B7-43EE-936B-D09F3A337A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281776" cy="6858000"/>
          </a:xfrm>
          <a:prstGeom prst="rect">
            <a:avLst/>
          </a:prstGeom>
          <a:solidFill>
            <a:schemeClr val="bg1"/>
          </a:solidFill>
          <a:ln>
            <a:noFill/>
          </a:ln>
          <a:effectLst>
            <a:outerShdw blurRad="88900" dist="381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ástupný obsah 2">
            <a:extLst>
              <a:ext uri="{FF2B5EF4-FFF2-40B4-BE49-F238E27FC236}">
                <a16:creationId xmlns:a16="http://schemas.microsoft.com/office/drawing/2014/main" id="{A2888C5C-E27A-4264-652B-E2FCFE7495E4}"/>
              </a:ext>
            </a:extLst>
          </p:cNvPr>
          <p:cNvSpPr>
            <a:spLocks noGrp="1"/>
          </p:cNvSpPr>
          <p:nvPr>
            <p:ph idx="1"/>
          </p:nvPr>
        </p:nvSpPr>
        <p:spPr>
          <a:xfrm>
            <a:off x="261257" y="363894"/>
            <a:ext cx="10767527" cy="6260841"/>
          </a:xfrm>
        </p:spPr>
        <p:txBody>
          <a:bodyPr anchor="ctr">
            <a:normAutofit/>
          </a:bodyPr>
          <a:lstStyle/>
          <a:p>
            <a:pPr marL="0" indent="0" algn="just">
              <a:buNone/>
            </a:pPr>
            <a:r>
              <a:rPr lang="cs-CZ" sz="1800" dirty="0"/>
              <a:t>Na základě uvedeného činí Ústavní soud následující obecnější východiska. Při řešení kolize mezi základním právem na svobodu projevu a základním právem na ochranu důstojnosti a cti jednotlivce musí být brána v potaz zejména:</a:t>
            </a:r>
          </a:p>
          <a:p>
            <a:pPr marL="457200" indent="-457200" algn="just">
              <a:buAutoNum type="arabicParenR"/>
            </a:pPr>
            <a:r>
              <a:rPr lang="cs-CZ" sz="1800" b="1" dirty="0"/>
              <a:t>povaha</a:t>
            </a:r>
            <a:r>
              <a:rPr lang="cs-CZ" sz="1800" dirty="0"/>
              <a:t> výroku (tj. zda jde o skutkové tvrzení či hodnotový soud)</a:t>
            </a:r>
          </a:p>
          <a:p>
            <a:pPr marL="457200" indent="-457200" algn="just">
              <a:buAutoNum type="arabicParenR"/>
            </a:pPr>
            <a:r>
              <a:rPr lang="cs-CZ" sz="1800" b="1" dirty="0"/>
              <a:t>obsah</a:t>
            </a:r>
            <a:r>
              <a:rPr lang="cs-CZ" sz="1800" dirty="0"/>
              <a:t> výroku (např. zda jde o projev „politický“ či „komerční“)</a:t>
            </a:r>
          </a:p>
          <a:p>
            <a:pPr marL="457200" indent="-457200" algn="just">
              <a:buAutoNum type="arabicParenR"/>
            </a:pPr>
            <a:r>
              <a:rPr lang="cs-CZ" sz="1800" b="1" dirty="0"/>
              <a:t>forma</a:t>
            </a:r>
            <a:r>
              <a:rPr lang="cs-CZ" sz="1800" dirty="0"/>
              <a:t> výroku (zejména nakolik je předmětný výrok expresivní či dokonce vulgární)</a:t>
            </a:r>
          </a:p>
          <a:p>
            <a:pPr marL="457200" indent="-457200" algn="just">
              <a:buAutoNum type="arabicParenR"/>
            </a:pPr>
            <a:r>
              <a:rPr lang="cs-CZ" sz="1800" b="1" dirty="0"/>
              <a:t>postavení</a:t>
            </a:r>
            <a:r>
              <a:rPr lang="cs-CZ" sz="1800" dirty="0"/>
              <a:t> </a:t>
            </a:r>
            <a:r>
              <a:rPr lang="cs-CZ" sz="1800" b="1" dirty="0"/>
              <a:t>kritizované</a:t>
            </a:r>
            <a:r>
              <a:rPr lang="cs-CZ" sz="1800" dirty="0"/>
              <a:t> </a:t>
            </a:r>
            <a:r>
              <a:rPr lang="cs-CZ" sz="1800" b="1" dirty="0"/>
              <a:t>osoby</a:t>
            </a:r>
            <a:r>
              <a:rPr lang="cs-CZ" sz="1800" dirty="0"/>
              <a:t> (např. zda jde o osobu veřejně činnou či dokonce o osobu aktivní v politickém životě, případně o osobu veřejně známou – typicky „hvězdy showbyznysu“)</a:t>
            </a:r>
          </a:p>
          <a:p>
            <a:pPr marL="457200" indent="-457200" algn="just">
              <a:buAutoNum type="arabicParenR"/>
            </a:pPr>
            <a:r>
              <a:rPr lang="cs-CZ" sz="1800" dirty="0"/>
              <a:t>zda se výrok (kritika) dotýká </a:t>
            </a:r>
            <a:r>
              <a:rPr lang="cs-CZ" sz="1800" b="1" dirty="0"/>
              <a:t>soukromé či veřejné sféry</a:t>
            </a:r>
            <a:r>
              <a:rPr lang="cs-CZ" sz="1800" dirty="0"/>
              <a:t> této kritizované osoby</a:t>
            </a:r>
          </a:p>
          <a:p>
            <a:pPr marL="457200" indent="-457200" algn="just">
              <a:buAutoNum type="arabicParenR"/>
            </a:pPr>
            <a:r>
              <a:rPr lang="cs-CZ" sz="1800" b="1" dirty="0"/>
              <a:t>chování kritizované osoby </a:t>
            </a:r>
            <a:r>
              <a:rPr lang="cs-CZ" sz="1800" dirty="0"/>
              <a:t>(např. zda kritiku sama „vyprovokovala“ či jak se posléze ke kritice postavila)</a:t>
            </a:r>
          </a:p>
          <a:p>
            <a:pPr marL="457200" indent="-457200" algn="just">
              <a:buAutoNum type="arabicParenR"/>
            </a:pPr>
            <a:r>
              <a:rPr lang="cs-CZ" sz="1800" b="1" dirty="0"/>
              <a:t>kdo výrok pronáší </a:t>
            </a:r>
            <a:r>
              <a:rPr lang="cs-CZ" sz="1800" dirty="0"/>
              <a:t>(např. zda se jedná o novináře, běžného občana, politika apod.) a konečně</a:t>
            </a:r>
          </a:p>
          <a:p>
            <a:pPr marL="457200" indent="-457200" algn="just">
              <a:buAutoNum type="arabicParenR"/>
            </a:pPr>
            <a:r>
              <a:rPr lang="cs-CZ" sz="1800" b="1" dirty="0"/>
              <a:t>kdy tak učiní </a:t>
            </a:r>
            <a:r>
              <a:rPr lang="cs-CZ" sz="1800" dirty="0"/>
              <a:t>(tzn. např. jaké měl či mohl mít jeho autor v daný okamžik k dispozici konkrétní údaje, z nichž vycházel, a v jaké situaci tak učinil). Každý z těchto faktorů hraje jistou roli při hledání spravedlivé rovnováhy mezi základními právy stojícími v kolizi, ovšem jejich relativní váha závisí vždy na jedinečných okolnostech každého případu. Zároveň Ústavní soud zdůrazňuje, že tento výčet relevantních faktorů není taxativní; v úvahu musí být vždy vzat celkový kontext věci a ve specifických případech mohou být významné i okolnosti, jež nelze do žádné z právě zmíněných kategorií zařadit</a:t>
            </a:r>
          </a:p>
        </p:txBody>
      </p:sp>
    </p:spTree>
    <p:extLst>
      <p:ext uri="{BB962C8B-B14F-4D97-AF65-F5344CB8AC3E}">
        <p14:creationId xmlns:p14="http://schemas.microsoft.com/office/powerpoint/2010/main" val="17573261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73E8A9A-DA4B-4F12-9331-219EBE523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81776" y="0"/>
            <a:ext cx="91763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cs-CZ"/>
          </a:p>
        </p:txBody>
      </p:sp>
      <p:pic>
        <p:nvPicPr>
          <p:cNvPr id="10" name="Picture 9">
            <a:extLst>
              <a:ext uri="{FF2B5EF4-FFF2-40B4-BE49-F238E27FC236}">
                <a16:creationId xmlns:a16="http://schemas.microsoft.com/office/drawing/2014/main" id="{1C4DCE7A-0E46-404B-9E0D-E93DC7B2A86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Rectangle 11">
            <a:extLst>
              <a:ext uri="{FF2B5EF4-FFF2-40B4-BE49-F238E27FC236}">
                <a16:creationId xmlns:a16="http://schemas.microsoft.com/office/drawing/2014/main" id="{ADD673B7-F6B7-43EE-936B-D09F3A337A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281776" cy="6858000"/>
          </a:xfrm>
          <a:prstGeom prst="rect">
            <a:avLst/>
          </a:prstGeom>
          <a:solidFill>
            <a:schemeClr val="bg1"/>
          </a:solidFill>
          <a:ln>
            <a:noFill/>
          </a:ln>
          <a:effectLst>
            <a:outerShdw blurRad="88900" dist="381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ástupný obsah 2">
            <a:extLst>
              <a:ext uri="{FF2B5EF4-FFF2-40B4-BE49-F238E27FC236}">
                <a16:creationId xmlns:a16="http://schemas.microsoft.com/office/drawing/2014/main" id="{C3944CBD-598C-A0A0-DAFB-09042DA70C15}"/>
              </a:ext>
            </a:extLst>
          </p:cNvPr>
          <p:cNvSpPr>
            <a:spLocks noGrp="1"/>
          </p:cNvSpPr>
          <p:nvPr>
            <p:ph idx="1"/>
          </p:nvPr>
        </p:nvSpPr>
        <p:spPr>
          <a:xfrm>
            <a:off x="680321" y="335902"/>
            <a:ext cx="10208503" cy="6335486"/>
          </a:xfrm>
        </p:spPr>
        <p:txBody>
          <a:bodyPr anchor="ctr">
            <a:normAutofit/>
          </a:bodyPr>
          <a:lstStyle/>
          <a:p>
            <a:pPr marL="0" indent="0" algn="just">
              <a:buNone/>
            </a:pPr>
            <a:r>
              <a:rPr lang="cs-CZ" sz="2800" dirty="0"/>
              <a:t>V této souvislosti pak Ústavní soud uvádí, že „</a:t>
            </a:r>
            <a:r>
              <a:rPr lang="cs-CZ" sz="2800" i="1" dirty="0"/>
              <a:t>základní právo na svobodný projev je třeba považovat za </a:t>
            </a:r>
            <a:r>
              <a:rPr lang="cs-CZ" sz="2800" i="1" u="sng" dirty="0"/>
              <a:t>konstitutivní znak demokratické pluralitní společnosti</a:t>
            </a:r>
            <a:r>
              <a:rPr lang="cs-CZ" sz="2800" i="1" dirty="0"/>
              <a:t>, v níž je </a:t>
            </a:r>
            <a:r>
              <a:rPr lang="cs-CZ" sz="2800" i="1" u="sng" dirty="0"/>
              <a:t>každému dovoleno vyjadřovat se k věcem veřejným a vynášet o nich hodnotící soudy</a:t>
            </a:r>
            <a:r>
              <a:rPr lang="cs-CZ" sz="2800" i="1" dirty="0"/>
              <a:t>. Věcí veřejnou jsou veškeré agendy státních institucí, jakož i činnost osob působících ve veřejném životě, tj. např. činnost politiků místních i celostátních, úředníků, soudců, advokátů, popř. kandidátů či čekatelů na tyto funkce; Jde o výraz demokratického principu, o výraz participace občanské společnosti na věcech veřejných</a:t>
            </a:r>
            <a:r>
              <a:rPr lang="cs-CZ" sz="2800" dirty="0"/>
              <a:t>“ [srov. nález sp. zn. IV. ÚS 23/05 ze dne 17. 7. 2007 (N 111/46 </a:t>
            </a:r>
            <a:r>
              <a:rPr lang="cs-CZ" sz="2800" dirty="0" err="1"/>
              <a:t>SbNU</a:t>
            </a:r>
            <a:r>
              <a:rPr lang="cs-CZ" sz="2800" dirty="0"/>
              <a:t> 41)].</a:t>
            </a:r>
          </a:p>
        </p:txBody>
      </p:sp>
    </p:spTree>
    <p:extLst>
      <p:ext uri="{BB962C8B-B14F-4D97-AF65-F5344CB8AC3E}">
        <p14:creationId xmlns:p14="http://schemas.microsoft.com/office/powerpoint/2010/main" val="141568314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73E8A9A-DA4B-4F12-9331-219EBE523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81776" y="0"/>
            <a:ext cx="91763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cs-CZ"/>
          </a:p>
        </p:txBody>
      </p:sp>
      <p:pic>
        <p:nvPicPr>
          <p:cNvPr id="10" name="Picture 9">
            <a:extLst>
              <a:ext uri="{FF2B5EF4-FFF2-40B4-BE49-F238E27FC236}">
                <a16:creationId xmlns:a16="http://schemas.microsoft.com/office/drawing/2014/main" id="{1C4DCE7A-0E46-404B-9E0D-E93DC7B2A86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Rectangle 11">
            <a:extLst>
              <a:ext uri="{FF2B5EF4-FFF2-40B4-BE49-F238E27FC236}">
                <a16:creationId xmlns:a16="http://schemas.microsoft.com/office/drawing/2014/main" id="{ADD673B7-F6B7-43EE-936B-D09F3A337A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281776" cy="6858000"/>
          </a:xfrm>
          <a:prstGeom prst="rect">
            <a:avLst/>
          </a:prstGeom>
          <a:solidFill>
            <a:schemeClr val="bg1"/>
          </a:solidFill>
          <a:ln>
            <a:noFill/>
          </a:ln>
          <a:effectLst>
            <a:outerShdw blurRad="88900" dist="381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ástupný obsah 2">
            <a:extLst>
              <a:ext uri="{FF2B5EF4-FFF2-40B4-BE49-F238E27FC236}">
                <a16:creationId xmlns:a16="http://schemas.microsoft.com/office/drawing/2014/main" id="{DCB47850-A9D2-9E6C-A9DE-BAFE67C0CE19}"/>
              </a:ext>
            </a:extLst>
          </p:cNvPr>
          <p:cNvSpPr>
            <a:spLocks noGrp="1"/>
          </p:cNvSpPr>
          <p:nvPr>
            <p:ph idx="1"/>
          </p:nvPr>
        </p:nvSpPr>
        <p:spPr>
          <a:xfrm>
            <a:off x="195943" y="242596"/>
            <a:ext cx="10870163" cy="6438122"/>
          </a:xfrm>
        </p:spPr>
        <p:txBody>
          <a:bodyPr anchor="ctr">
            <a:normAutofit/>
          </a:bodyPr>
          <a:lstStyle/>
          <a:p>
            <a:pPr marL="0" indent="0" algn="just">
              <a:buNone/>
            </a:pPr>
            <a:r>
              <a:rPr lang="cs-CZ" sz="2800" dirty="0"/>
              <a:t>V nálezu sp. zn. I. ÚS 453/03 ze dne 11. 11. 2005, pak Ústavní soud shrnul, že „</a:t>
            </a:r>
            <a:r>
              <a:rPr lang="cs-CZ" sz="2800" i="1" dirty="0"/>
              <a:t>i </a:t>
            </a:r>
            <a:r>
              <a:rPr lang="cs-CZ" sz="2800" i="1" u="sng" dirty="0"/>
              <a:t>přehánění a nadsázka, byť by byly i tvrdé, nečiní samy o sobě projev nedovoleným</a:t>
            </a:r>
            <a:r>
              <a:rPr lang="cs-CZ" sz="2800" i="1" dirty="0"/>
              <a:t>. Ani nepřípadnost názoru kritika z hlediska logiky a podjatost kritika nedovolují samy o sobě učinit závěr, že kritik vybočil z projevu, který lze označit za přiměřený. Pouze v případě, že jde o kritiku věcí či jednání osob veřejných, která zcela postrádá věcný základ a pro kterou nelze nalézt žádné zdůvodnění, je třeba považovat takovou kritiku za nepřiměřenou. Při tom je třeba vždy hodnotit celý projev uskutečňující se ve formě literárního, publicistického či jiného útvaru, nikdy nelze posuzovat toliko jednotlivý vytržený výrok anebo větu</a:t>
            </a:r>
            <a:r>
              <a:rPr lang="cs-CZ" sz="2800" dirty="0"/>
              <a:t>“ (podobně srov. též nález sp. zn. IV. ÚS 23/05 ze dne 17. 7. 2007).</a:t>
            </a:r>
          </a:p>
        </p:txBody>
      </p:sp>
    </p:spTree>
    <p:extLst>
      <p:ext uri="{BB962C8B-B14F-4D97-AF65-F5344CB8AC3E}">
        <p14:creationId xmlns:p14="http://schemas.microsoft.com/office/powerpoint/2010/main" val="1226076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3106D4-7A1C-CABC-015C-33A17AB7EBFE}"/>
              </a:ext>
            </a:extLst>
          </p:cNvPr>
          <p:cNvSpPr>
            <a:spLocks noGrp="1"/>
          </p:cNvSpPr>
          <p:nvPr>
            <p:ph type="title"/>
          </p:nvPr>
        </p:nvSpPr>
        <p:spPr/>
        <p:txBody>
          <a:bodyPr/>
          <a:lstStyle/>
          <a:p>
            <a:r>
              <a:rPr lang="cs-CZ" dirty="0"/>
              <a:t>§ 19</a:t>
            </a:r>
          </a:p>
        </p:txBody>
      </p:sp>
      <p:sp>
        <p:nvSpPr>
          <p:cNvPr id="3" name="Zástupný obsah 2">
            <a:extLst>
              <a:ext uri="{FF2B5EF4-FFF2-40B4-BE49-F238E27FC236}">
                <a16:creationId xmlns:a16="http://schemas.microsoft.com/office/drawing/2014/main" id="{73BE6171-19CE-2E95-89DE-9BB1E7CF0612}"/>
              </a:ext>
            </a:extLst>
          </p:cNvPr>
          <p:cNvSpPr>
            <a:spLocks noGrp="1"/>
          </p:cNvSpPr>
          <p:nvPr>
            <p:ph idx="1"/>
          </p:nvPr>
        </p:nvSpPr>
        <p:spPr>
          <a:xfrm>
            <a:off x="680321" y="2336872"/>
            <a:ext cx="9613861" cy="4315597"/>
          </a:xfrm>
        </p:spPr>
        <p:txBody>
          <a:bodyPr>
            <a:normAutofit fontScale="77500" lnSpcReduction="20000"/>
          </a:bodyPr>
          <a:lstStyle/>
          <a:p>
            <a:pPr marL="0" indent="0">
              <a:buNone/>
            </a:pPr>
            <a:r>
              <a:rPr lang="cs-CZ" sz="3100" dirty="0"/>
              <a:t>1) Advokát je povinen poskytnutí právních služeb odmítnout, jestliže</a:t>
            </a:r>
          </a:p>
          <a:p>
            <a:pPr marL="0" indent="0">
              <a:buNone/>
            </a:pPr>
            <a:r>
              <a:rPr lang="cs-CZ" dirty="0"/>
              <a:t>	a) v téže věci nebo ve věci související již poskytl právní služby jinému, 	jehož zájmy jsou v rozporu se zájmy toho, kdo o poskytnutí právních 	služeb žádá,</a:t>
            </a:r>
          </a:p>
          <a:p>
            <a:pPr marL="0" indent="0">
              <a:buNone/>
            </a:pPr>
            <a:r>
              <a:rPr lang="cs-CZ" dirty="0"/>
              <a:t>	b) osobě, jejíž zájmy jsou v rozporu se zájmy toho, kdo o právní služby 	žádá, poskytl již v téže věci nebo věci související právní služby advokát, s 	nímž vykonává advokacii, ve společně (§ 11 odst. 1), nebo v případě 	zaměstnaného advokáta advokát, který je jeho zaměstnavatelem, anebo 	advokát, který je zaměstnancem stejného zaměstnavatele,</a:t>
            </a:r>
          </a:p>
          <a:p>
            <a:pPr marL="0" indent="0">
              <a:buNone/>
            </a:pPr>
            <a:r>
              <a:rPr lang="cs-CZ" dirty="0"/>
              <a:t>	c) by informace, kterou má o jiném klientovi nebo o bývalém klientovi, 	mohla toho, kdo o poskytnutí právních služeb žádá, neoprávněně zvýhodnit,</a:t>
            </a:r>
          </a:p>
          <a:p>
            <a:pPr marL="0" indent="0">
              <a:buNone/>
            </a:pPr>
            <a:r>
              <a:rPr lang="cs-CZ" dirty="0"/>
              <a:t>	d) projednání věci se zúčastnil advokát, případně osoba advokátovi blízká,</a:t>
            </a:r>
          </a:p>
          <a:p>
            <a:pPr marL="0" indent="0">
              <a:buNone/>
            </a:pPr>
            <a:r>
              <a:rPr lang="cs-CZ" dirty="0"/>
              <a:t>	e) zájmy toho, kdo o poskytnutí právních služeb žádá, jsou v rozporu se zájmy 	advokáta nebo osoby advokátovi blízké.</a:t>
            </a:r>
          </a:p>
          <a:p>
            <a:pPr marL="0" indent="0">
              <a:buNone/>
            </a:pPr>
            <a:r>
              <a:rPr lang="cs-CZ" sz="2900" dirty="0"/>
              <a:t>2) Účastí na projednání věci podle odstavce 1 písm. d) není poskytování právních služeb advokátem nebo osobami uvedenými v § 2 odst. 2.</a:t>
            </a:r>
          </a:p>
        </p:txBody>
      </p:sp>
    </p:spTree>
    <p:extLst>
      <p:ext uri="{BB962C8B-B14F-4D97-AF65-F5344CB8AC3E}">
        <p14:creationId xmlns:p14="http://schemas.microsoft.com/office/powerpoint/2010/main" val="275391604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6E4DAE-2D23-4398-7B26-0B8BE7EBCA58}"/>
              </a:ext>
            </a:extLst>
          </p:cNvPr>
          <p:cNvSpPr>
            <a:spLocks noGrp="1"/>
          </p:cNvSpPr>
          <p:nvPr>
            <p:ph type="title"/>
          </p:nvPr>
        </p:nvSpPr>
        <p:spPr/>
        <p:txBody>
          <a:bodyPr/>
          <a:lstStyle/>
          <a:p>
            <a:r>
              <a:rPr lang="cs-CZ" dirty="0"/>
              <a:t>Mlčeti zlato?</a:t>
            </a:r>
          </a:p>
        </p:txBody>
      </p:sp>
      <p:sp>
        <p:nvSpPr>
          <p:cNvPr id="3" name="Zástupný obsah 2">
            <a:extLst>
              <a:ext uri="{FF2B5EF4-FFF2-40B4-BE49-F238E27FC236}">
                <a16:creationId xmlns:a16="http://schemas.microsoft.com/office/drawing/2014/main" id="{873B1609-6CC9-89D6-3EF6-1743376F1128}"/>
              </a:ext>
            </a:extLst>
          </p:cNvPr>
          <p:cNvSpPr>
            <a:spLocks noGrp="1"/>
          </p:cNvSpPr>
          <p:nvPr>
            <p:ph idx="1"/>
          </p:nvPr>
        </p:nvSpPr>
        <p:spPr>
          <a:xfrm>
            <a:off x="537708" y="2328484"/>
            <a:ext cx="9613861" cy="3599316"/>
          </a:xfrm>
        </p:spPr>
        <p:txBody>
          <a:bodyPr/>
          <a:lstStyle/>
          <a:p>
            <a:r>
              <a:rPr lang="cs-CZ"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cs-CZ" i="1" dirty="0">
                <a:effectLst/>
                <a:latin typeface="Times New Roman" panose="02020603050405020304" pitchFamily="18" charset="0"/>
                <a:ea typeface="Times New Roman" panose="02020603050405020304" pitchFamily="18" charset="0"/>
                <a:cs typeface="Times New Roman" panose="02020603050405020304" pitchFamily="18" charset="0"/>
              </a:rPr>
              <a:t>veškeré výroky, které lidé v každodenním životě pronášejí, jsou totiž založeny na informacích, které jsou jim k dispozici, to je které mohly získat v rámci svého poznání, a jsou výrazně ovlivněny řadou faktorů dalších (jejich  inteligencí</a:t>
            </a:r>
            <a:r>
              <a:rPr lang="cs-CZ" i="1">
                <a:effectLst/>
                <a:latin typeface="Times New Roman" panose="02020603050405020304" pitchFamily="18" charset="0"/>
                <a:ea typeface="Times New Roman" panose="02020603050405020304" pitchFamily="18" charset="0"/>
                <a:cs typeface="Times New Roman" panose="02020603050405020304" pitchFamily="18" charset="0"/>
              </a:rPr>
              <a:t>, vzděláním, </a:t>
            </a:r>
            <a:r>
              <a:rPr lang="cs-CZ" i="1" dirty="0">
                <a:effectLst/>
                <a:latin typeface="Times New Roman" panose="02020603050405020304" pitchFamily="18" charset="0"/>
                <a:ea typeface="Times New Roman" panose="02020603050405020304" pitchFamily="18" charset="0"/>
                <a:cs typeface="Times New Roman" panose="02020603050405020304" pitchFamily="18" charset="0"/>
              </a:rPr>
              <a:t>hodnotovým nastavením, sociálním prostředím apod.). Pokud by si jednotlivec musel před pronesením skutkového výroku být zcela jistý tím, že je bez jakýchkoliv myslitelných pochybností v absolutním souladu s objektivním stavem reality, měl by zřejmě – přísně vzato – v mnoha životních situacích raději pouze mlčet.“ (viz bod 34 nálezu ÚS </a:t>
            </a:r>
            <a:r>
              <a:rPr lang="cs-CZ" i="1" dirty="0" err="1">
                <a:effectLst/>
                <a:latin typeface="Times New Roman" panose="02020603050405020304" pitchFamily="18" charset="0"/>
                <a:ea typeface="Times New Roman" panose="02020603050405020304" pitchFamily="18" charset="0"/>
                <a:cs typeface="Times New Roman" panose="02020603050405020304" pitchFamily="18" charset="0"/>
              </a:rPr>
              <a:t>sp.zn</a:t>
            </a:r>
            <a:r>
              <a:rPr lang="cs-CZ" i="1" dirty="0">
                <a:effectLst/>
                <a:latin typeface="Times New Roman" panose="02020603050405020304" pitchFamily="18" charset="0"/>
                <a:ea typeface="Times New Roman" panose="02020603050405020304" pitchFamily="18" charset="0"/>
                <a:cs typeface="Times New Roman" panose="02020603050405020304" pitchFamily="18" charset="0"/>
              </a:rPr>
              <a:t>. II. ÚS 2051/14 ze dne 3.2.2015)</a:t>
            </a:r>
            <a:endParaRPr lang="cs-CZ" dirty="0">
              <a:effectLst/>
              <a:latin typeface="Garamond" panose="02020404030301010803" pitchFamily="18" charset="0"/>
              <a:ea typeface="Times New Roman" panose="02020603050405020304" pitchFamily="18" charset="0"/>
              <a:cs typeface="Times New Roman" panose="02020603050405020304" pitchFamily="18" charset="0"/>
            </a:endParaRPr>
          </a:p>
          <a:p>
            <a:endParaRPr lang="cs-CZ" dirty="0"/>
          </a:p>
        </p:txBody>
      </p:sp>
    </p:spTree>
    <p:extLst>
      <p:ext uri="{BB962C8B-B14F-4D97-AF65-F5344CB8AC3E}">
        <p14:creationId xmlns:p14="http://schemas.microsoft.com/office/powerpoint/2010/main" val="381731399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81EF96-BDB3-BD0A-8804-8354FD9A45E7}"/>
              </a:ext>
            </a:extLst>
          </p:cNvPr>
          <p:cNvSpPr>
            <a:spLocks noGrp="1"/>
          </p:cNvSpPr>
          <p:nvPr>
            <p:ph type="ctrTitle"/>
          </p:nvPr>
        </p:nvSpPr>
        <p:spPr>
          <a:xfrm>
            <a:off x="705488" y="2961313"/>
            <a:ext cx="8144134" cy="1279689"/>
          </a:xfrm>
        </p:spPr>
        <p:txBody>
          <a:bodyPr/>
          <a:lstStyle/>
          <a:p>
            <a:r>
              <a:rPr lang="cs-CZ" dirty="0"/>
              <a:t>Děkuji za pozornost.</a:t>
            </a:r>
          </a:p>
        </p:txBody>
      </p:sp>
      <p:sp>
        <p:nvSpPr>
          <p:cNvPr id="3" name="TextovéPole 2">
            <a:extLst>
              <a:ext uri="{FF2B5EF4-FFF2-40B4-BE49-F238E27FC236}">
                <a16:creationId xmlns:a16="http://schemas.microsoft.com/office/drawing/2014/main" id="{16AEE697-EE17-0C53-7BB8-A3526E1F3295}"/>
              </a:ext>
            </a:extLst>
          </p:cNvPr>
          <p:cNvSpPr txBox="1"/>
          <p:nvPr/>
        </p:nvSpPr>
        <p:spPr>
          <a:xfrm>
            <a:off x="1710591" y="4471332"/>
            <a:ext cx="7139031" cy="646331"/>
          </a:xfrm>
          <a:prstGeom prst="rect">
            <a:avLst/>
          </a:prstGeom>
          <a:noFill/>
        </p:spPr>
        <p:txBody>
          <a:bodyPr wrap="square" rtlCol="0">
            <a:spAutoFit/>
          </a:bodyPr>
          <a:lstStyle/>
          <a:p>
            <a:pPr algn="r"/>
            <a:r>
              <a:rPr lang="cs-CZ" dirty="0"/>
              <a:t>JUDr. Klára Kořínková, Ph.D., LL.M.</a:t>
            </a:r>
          </a:p>
          <a:p>
            <a:pPr algn="r"/>
            <a:r>
              <a:rPr lang="cs-CZ" dirty="0"/>
              <a:t>office@ak-korinkova.cz</a:t>
            </a:r>
          </a:p>
        </p:txBody>
      </p:sp>
      <p:pic>
        <p:nvPicPr>
          <p:cNvPr id="5" name="Obrázek 4" descr="Obsah obrázku text&#10;&#10;Popis byl vytvořen automaticky">
            <a:extLst>
              <a:ext uri="{FF2B5EF4-FFF2-40B4-BE49-F238E27FC236}">
                <a16:creationId xmlns:a16="http://schemas.microsoft.com/office/drawing/2014/main" id="{1B934E74-BE12-A270-7EEA-47B1437EE277}"/>
              </a:ext>
            </a:extLst>
          </p:cNvPr>
          <p:cNvPicPr>
            <a:picLocks noChangeAspect="1"/>
          </p:cNvPicPr>
          <p:nvPr/>
        </p:nvPicPr>
        <p:blipFill>
          <a:blip r:embed="rId2"/>
          <a:stretch>
            <a:fillRect/>
          </a:stretch>
        </p:blipFill>
        <p:spPr>
          <a:xfrm>
            <a:off x="349412" y="410547"/>
            <a:ext cx="3877355" cy="910831"/>
          </a:xfrm>
          <a:prstGeom prst="rect">
            <a:avLst/>
          </a:prstGeom>
        </p:spPr>
      </p:pic>
    </p:spTree>
    <p:extLst>
      <p:ext uri="{BB962C8B-B14F-4D97-AF65-F5344CB8AC3E}">
        <p14:creationId xmlns:p14="http://schemas.microsoft.com/office/powerpoint/2010/main" val="1882250008"/>
      </p:ext>
    </p:extLst>
  </p:cSld>
  <p:clrMapOvr>
    <a:masterClrMapping/>
  </p:clrMapOvr>
</p:sld>
</file>

<file path=ppt/theme/theme1.xml><?xml version="1.0" encoding="utf-8"?>
<a:theme xmlns:a="http://schemas.openxmlformats.org/drawingml/2006/main" name="Berlí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docProps/app.xml><?xml version="1.0" encoding="utf-8"?>
<Properties xmlns="http://schemas.openxmlformats.org/officeDocument/2006/extended-properties" xmlns:vt="http://schemas.openxmlformats.org/officeDocument/2006/docPropsVTypes">
  <Template>TM04033917[[fn=Berlín]]</Template>
  <TotalTime>766</TotalTime>
  <Words>14366</Words>
  <Application>Microsoft Office PowerPoint</Application>
  <PresentationFormat>Širokoúhlá obrazovka</PresentationFormat>
  <Paragraphs>415</Paragraphs>
  <Slides>91</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91</vt:i4>
      </vt:variant>
    </vt:vector>
  </HeadingPairs>
  <TitlesOfParts>
    <vt:vector size="98" baseType="lpstr">
      <vt:lpstr>Arial</vt:lpstr>
      <vt:lpstr>DM Sans Bold</vt:lpstr>
      <vt:lpstr>Fira Sans</vt:lpstr>
      <vt:lpstr>Garamond</vt:lpstr>
      <vt:lpstr>Times New Roman</vt:lpstr>
      <vt:lpstr>Trebuchet MS</vt:lpstr>
      <vt:lpstr>Berlín</vt:lpstr>
      <vt:lpstr>Etika a slovní projevy advokáta</vt:lpstr>
      <vt:lpstr>Zákon o advokacii</vt:lpstr>
      <vt:lpstr>§ 17</vt:lpstr>
      <vt:lpstr>§ 17</vt:lpstr>
      <vt:lpstr>§ 17, NSS 5 As 34/2003 (BA 1/2005 s. 52): </vt:lpstr>
      <vt:lpstr>§ 17</vt:lpstr>
      <vt:lpstr>§ 17a</vt:lpstr>
      <vt:lpstr>§ 18</vt:lpstr>
      <vt:lpstr>§ 19</vt:lpstr>
      <vt:lpstr>§ 20</vt:lpstr>
      <vt:lpstr>§ 21</vt:lpstr>
      <vt:lpstr>§ 21</vt:lpstr>
      <vt:lpstr>§ 22</vt:lpstr>
      <vt:lpstr>§ 23</vt:lpstr>
      <vt:lpstr>§ 23a</vt:lpstr>
      <vt:lpstr>§ 24</vt:lpstr>
      <vt:lpstr>§ 24a</vt:lpstr>
      <vt:lpstr>§ 24c</vt:lpstr>
      <vt:lpstr>§ 25</vt:lpstr>
      <vt:lpstr>§ 25a</vt:lpstr>
      <vt:lpstr>§ 25b</vt:lpstr>
      <vt:lpstr>§ 25c</vt:lpstr>
      <vt:lpstr>§ 26</vt:lpstr>
      <vt:lpstr>§ 27</vt:lpstr>
      <vt:lpstr>§ 28</vt:lpstr>
      <vt:lpstr>§ 29</vt:lpstr>
      <vt:lpstr>§ 30</vt:lpstr>
      <vt:lpstr>§ 31</vt:lpstr>
      <vt:lpstr>HLAVA ČTVRTÁ Kárná odpovědnost a kárné řízení</vt:lpstr>
      <vt:lpstr>§ 32 Kárné provinění a jeho následky</vt:lpstr>
      <vt:lpstr>§ 32 Kárné provinění a jeho následky</vt:lpstr>
      <vt:lpstr>Z judikatury:</vt:lpstr>
      <vt:lpstr>Prezentace aplikace PowerPoint</vt:lpstr>
      <vt:lpstr>Prezentace aplikace PowerPoint</vt:lpstr>
      <vt:lpstr>§ 33 Kárné řízení</vt:lpstr>
      <vt:lpstr>Prezentace aplikace PowerPoint</vt:lpstr>
      <vt:lpstr>§ 33a Náklady kárného řízení</vt:lpstr>
      <vt:lpstr>§ 34 Rozhodnutí</vt:lpstr>
      <vt:lpstr>§ 34a Kárný příkaz</vt:lpstr>
      <vt:lpstr>§ 34b Náležitosti kárného příkazu</vt:lpstr>
      <vt:lpstr>§ 34c Odpor</vt:lpstr>
      <vt:lpstr>§ 35 Odvolání</vt:lpstr>
      <vt:lpstr>Etický kodex</vt:lpstr>
      <vt:lpstr>Čl. 1 Osobní působnost</vt:lpstr>
      <vt:lpstr>Čl. 4 Důstojnost a vážnost stavu</vt:lpstr>
      <vt:lpstr>K Čl. 4 a § 17 ZA</vt:lpstr>
      <vt:lpstr>Čl. 11 Povinnosti kolegiální</vt:lpstr>
      <vt:lpstr>Čl. 17 Povinnosti advokátů v řízení před soudy a jinými orgány</vt:lpstr>
      <vt:lpstr>Případ</vt:lpstr>
      <vt:lpstr>Průběh událostí</vt:lpstr>
      <vt:lpstr>Průběh řízení</vt:lpstr>
      <vt:lpstr>Rozhodnutí</vt:lpstr>
      <vt:lpstr>Kárná rozhodnutí ČAK: Etika advokáta</vt:lpstr>
      <vt:lpstr>1992-1994:</vt:lpstr>
      <vt:lpstr>1995:</vt:lpstr>
      <vt:lpstr>1996:</vt:lpstr>
      <vt:lpstr>1997:</vt:lpstr>
      <vt:lpstr>1998-99:</vt:lpstr>
      <vt:lpstr>2000:</vt:lpstr>
      <vt:lpstr>2001:</vt:lpstr>
      <vt:lpstr>2002:</vt:lpstr>
      <vt:lpstr>2003:</vt:lpstr>
      <vt:lpstr>2004:</vt:lpstr>
      <vt:lpstr>2005:</vt:lpstr>
      <vt:lpstr>2006:</vt:lpstr>
      <vt:lpstr>2007:</vt:lpstr>
      <vt:lpstr>2008:</vt:lpstr>
      <vt:lpstr>2009:</vt:lpstr>
      <vt:lpstr>2010:</vt:lpstr>
      <vt:lpstr>2011:</vt:lpstr>
      <vt:lpstr>2012:</vt:lpstr>
      <vt:lpstr>2013:</vt:lpstr>
      <vt:lpstr>2014:</vt:lpstr>
      <vt:lpstr>2015:</vt:lpstr>
      <vt:lpstr>2016:</vt:lpstr>
      <vt:lpstr>2017:</vt:lpstr>
      <vt:lpstr>2018:</vt:lpstr>
      <vt:lpstr>2019:</vt:lpstr>
      <vt:lpstr>2020:</vt:lpstr>
      <vt:lpstr>2021:</vt:lpstr>
      <vt:lpstr>2022:</vt:lpstr>
      <vt:lpstr>2023:</vt:lpstr>
      <vt:lpstr>2023:</vt:lpstr>
      <vt:lpstr>2024:</vt:lpstr>
      <vt:lpstr>2025:</vt:lpstr>
      <vt:lpstr>II. ÚS 2051/1</vt:lpstr>
      <vt:lpstr>Prezentace aplikace PowerPoint</vt:lpstr>
      <vt:lpstr>Prezentace aplikace PowerPoint</vt:lpstr>
      <vt:lpstr>Prezentace aplikace PowerPoint</vt:lpstr>
      <vt:lpstr>Mlčeti zlato?</vt:lpstr>
      <vt:lpstr>Děkuji za pozornost.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Barbora Sveykovská</dc:creator>
  <cp:lastModifiedBy>Ing. Lenka Matoušková</cp:lastModifiedBy>
  <cp:revision>9</cp:revision>
  <dcterms:created xsi:type="dcterms:W3CDTF">2022-10-14T07:01:57Z</dcterms:created>
  <dcterms:modified xsi:type="dcterms:W3CDTF">2026-02-18T10:17:29Z</dcterms:modified>
</cp:coreProperties>
</file>