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2" r:id="rId4"/>
    <p:sldId id="261" r:id="rId5"/>
    <p:sldId id="267" r:id="rId6"/>
    <p:sldId id="268" r:id="rId7"/>
    <p:sldId id="281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8" r:id="rId17"/>
    <p:sldId id="273" r:id="rId18"/>
    <p:sldId id="274" r:id="rId19"/>
    <p:sldId id="275" r:id="rId20"/>
    <p:sldId id="276" r:id="rId21"/>
    <p:sldId id="282" r:id="rId22"/>
    <p:sldId id="277" r:id="rId23"/>
    <p:sldId id="280" r:id="rId24"/>
    <p:sldId id="279" r:id="rId2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4CEF2-328F-41F6-B777-3F5E0AF183C4}" type="datetimeFigureOut">
              <a:rPr lang="cs-CZ" smtClean="0"/>
              <a:t>12.10.2022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4100E-8E05-485A-97BA-29C325BD7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42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437A4-76F3-4E70-AC2B-1C9528C4409F}" type="datetime1">
              <a:rPr lang="cs-CZ" smtClean="0"/>
              <a:t>12.10.2022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92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10F15-9B77-40F4-B336-984F772234A5}" type="datetime1">
              <a:rPr lang="cs-CZ" smtClean="0"/>
              <a:t>12.10.2022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87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C7E-FEBF-4D3C-8C39-780D9D4AE3BC}" type="datetime1">
              <a:rPr lang="cs-CZ" smtClean="0"/>
              <a:t>12.10.2022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667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2E2E-7EDF-4961-A709-1839B82873A4}" type="datetime1">
              <a:rPr lang="cs-CZ" smtClean="0"/>
              <a:t>12.10.2022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27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96C2-0973-438A-877B-5E9777286A16}" type="datetime1">
              <a:rPr lang="cs-CZ" smtClean="0"/>
              <a:t>12.10.2022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91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499C-48C4-476F-9A48-8E363732F1E2}" type="datetime1">
              <a:rPr lang="cs-CZ" smtClean="0"/>
              <a:t>12.10.2022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07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DAA0-0ADD-4110-B709-1D43E8273177}" type="datetime1">
              <a:rPr lang="cs-CZ" smtClean="0"/>
              <a:t>12.10.2022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65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59E9-2356-4D6D-8A9A-C8E19DBF53BF}" type="datetime1">
              <a:rPr lang="cs-CZ" smtClean="0"/>
              <a:t>12.10.2022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58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45742-FA9E-414A-8FA9-D806B41C6CF3}" type="datetime1">
              <a:rPr lang="cs-CZ" smtClean="0"/>
              <a:t>12.10.2022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44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9571-EBD5-40F3-AE02-1FF5ACB2F4D1}" type="datetime1">
              <a:rPr lang="cs-CZ" smtClean="0"/>
              <a:t>12.10.2022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57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95F5-D1A5-4122-8CC5-466F8A4C0B92}" type="datetime1">
              <a:rPr lang="cs-CZ" smtClean="0"/>
              <a:t>12.10.2022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97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56786-BE19-469E-8E79-77DB432987DF}" type="datetime1">
              <a:rPr lang="cs-CZ" smtClean="0"/>
              <a:t>12.10.2022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E9F9D-066B-407D-A988-CFB6C719ED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563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oud.cz/vyhledavani-rozhodnuti-us/" TargetMode="External"/><Relationship Id="rId2" Type="http://schemas.openxmlformats.org/officeDocument/2006/relationships/hyperlink" Target="https://www.usoud.cz/pruvodce-rizenim-o-ustavni-stiznost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/>
              <a:t>Advokát před Ústavním soudem</a:t>
            </a:r>
            <a:endParaRPr lang="cs-CZ" sz="5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>
                <a:latin typeface="+mj-lt"/>
              </a:rPr>
              <a:t>Nepodávejte ústavní stížnosti </a:t>
            </a:r>
            <a:r>
              <a:rPr lang="cs-CZ" sz="3600" b="1" u="sng" dirty="0" smtClean="0">
                <a:latin typeface="+mj-lt"/>
              </a:rPr>
              <a:t>zcela</a:t>
            </a:r>
            <a:r>
              <a:rPr lang="cs-CZ" sz="3600" b="1" dirty="0" smtClean="0">
                <a:latin typeface="+mj-lt"/>
              </a:rPr>
              <a:t> zbytečně</a:t>
            </a:r>
            <a:endParaRPr lang="cs-CZ" sz="3600" b="1" dirty="0">
              <a:latin typeface="+mj-lt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2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309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Zastoupení účastníků a vedlejších účastníků řízení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21434"/>
            <a:ext cx="10515600" cy="505552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Povinné zastoupení advokátem všech účastníků a vedlejších účastníků – plná moc musí být vystavena výslovně pro řízení před ÚS</a:t>
            </a:r>
          </a:p>
          <a:p>
            <a:pPr marL="0" indent="0">
              <a:buNone/>
            </a:pPr>
            <a:r>
              <a:rPr lang="cs-CZ" dirty="0" smtClean="0"/>
              <a:t>Nevztahuje se na:</a:t>
            </a:r>
          </a:p>
          <a:p>
            <a:pPr>
              <a:buFontTx/>
              <a:buChar char="-"/>
            </a:pPr>
            <a:r>
              <a:rPr lang="cs-CZ" dirty="0" smtClean="0"/>
              <a:t>stát – zatupuje jej přísl. organizační složka či ÚZSVM</a:t>
            </a:r>
          </a:p>
          <a:p>
            <a:pPr>
              <a:buFontTx/>
              <a:buChar char="-"/>
            </a:pPr>
            <a:r>
              <a:rPr lang="cs-CZ" dirty="0" smtClean="0"/>
              <a:t>obec – je-li zastoupena ÚZSVM</a:t>
            </a:r>
          </a:p>
          <a:p>
            <a:pPr>
              <a:buFontTx/>
              <a:buChar char="-"/>
            </a:pPr>
            <a:r>
              <a:rPr lang="cs-CZ" dirty="0" smtClean="0"/>
              <a:t>advokáta – je-li sám účastníkem či vedlejším účastníkem řízení – viz stanovisko </a:t>
            </a:r>
            <a:r>
              <a:rPr lang="cs-CZ" dirty="0" err="1" smtClean="0"/>
              <a:t>Pl</a:t>
            </a:r>
            <a:r>
              <a:rPr lang="cs-CZ" dirty="0" smtClean="0"/>
              <a:t>. ÚS-st. 42/15</a:t>
            </a:r>
          </a:p>
          <a:p>
            <a:pPr marL="0" indent="0">
              <a:buNone/>
            </a:pPr>
            <a:r>
              <a:rPr lang="cs-CZ" dirty="0" smtClean="0"/>
              <a:t>Všichni se však </a:t>
            </a:r>
            <a:r>
              <a:rPr lang="cs-CZ" b="1" dirty="0" smtClean="0"/>
              <a:t>mohou</a:t>
            </a:r>
            <a:r>
              <a:rPr lang="cs-CZ" dirty="0" smtClean="0"/>
              <a:t> nechat advokátem zastupovat.</a:t>
            </a:r>
          </a:p>
          <a:p>
            <a:pPr marL="0" indent="0">
              <a:buNone/>
            </a:pPr>
            <a:r>
              <a:rPr lang="cs-CZ" dirty="0" smtClean="0"/>
              <a:t>ÚS neustanovuje účastníkům advokáty jako obecné soudy. Nutno se obrátit na ČAK.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6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81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Lhůta pro podání ústavní stížnosti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55940"/>
            <a:ext cx="10515600" cy="5021023"/>
          </a:xfrm>
        </p:spPr>
        <p:txBody>
          <a:bodyPr>
            <a:normAutofit fontScale="92500"/>
          </a:bodyPr>
          <a:lstStyle/>
          <a:p>
            <a:pPr marL="2424113" indent="-2424113" algn="just">
              <a:buNone/>
            </a:pPr>
            <a:r>
              <a:rPr lang="cs-CZ" dirty="0" smtClean="0"/>
              <a:t>Dva měsíce - od </a:t>
            </a:r>
            <a:r>
              <a:rPr lang="cs-CZ" dirty="0"/>
              <a:t>doručení rozhodnutí o posledním procesním prostředku, který zákon stěžovateli k ochraně jeho práva </a:t>
            </a:r>
            <a:r>
              <a:rPr lang="cs-CZ" dirty="0" smtClean="0"/>
              <a:t>poskytuje</a:t>
            </a:r>
          </a:p>
          <a:p>
            <a:pPr marL="2424113" indent="-2424113" algn="just">
              <a:buNone/>
            </a:pPr>
            <a:r>
              <a:rPr lang="cs-CZ" dirty="0" smtClean="0"/>
              <a:t>                          </a:t>
            </a:r>
            <a:r>
              <a:rPr lang="cs-CZ" dirty="0"/>
              <a:t>-  </a:t>
            </a:r>
            <a:r>
              <a:rPr lang="cs-CZ" dirty="0" smtClean="0"/>
              <a:t>ode </a:t>
            </a:r>
            <a:r>
              <a:rPr lang="cs-CZ" dirty="0"/>
              <a:t>dne, kdy se stěžovatel o zásahu orgánu veřejné moci do jeho ústavně zaručených základních práv nebo svobod dozvěděl, nejpozději však do jednoho roku ode dne, kdy k takovému zásahu </a:t>
            </a:r>
            <a:r>
              <a:rPr lang="cs-CZ" dirty="0" smtClean="0"/>
              <a:t>došlo</a:t>
            </a:r>
          </a:p>
          <a:p>
            <a:pPr marL="2424113" indent="-2424113" algn="just">
              <a:buNone/>
            </a:pPr>
            <a:r>
              <a:rPr lang="cs-CZ" dirty="0" smtClean="0"/>
              <a:t>Lhůta je </a:t>
            </a:r>
            <a:r>
              <a:rPr lang="cs-CZ" dirty="0" err="1" smtClean="0"/>
              <a:t>procesněprávní</a:t>
            </a:r>
            <a:r>
              <a:rPr lang="cs-CZ" dirty="0" smtClean="0"/>
              <a:t> – nález I. ÚS 117/93</a:t>
            </a:r>
          </a:p>
          <a:p>
            <a:pPr marL="2424113" indent="-2424113" algn="just">
              <a:buNone/>
            </a:pPr>
            <a:r>
              <a:rPr lang="cs-CZ" dirty="0" smtClean="0"/>
              <a:t>Zmeškání lhůty nelze prominout! 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Podání prostřednictví e-mailu nemusí být včasné. Raději datovou schránkou – viz stanovisko Pl. ÚS st. 53/21!</a:t>
            </a:r>
          </a:p>
          <a:p>
            <a:pPr marL="0" indent="0" algn="just">
              <a:buNone/>
            </a:pPr>
            <a:r>
              <a:rPr lang="cs-CZ" b="1" dirty="0" smtClean="0"/>
              <a:t>Pozor!</a:t>
            </a:r>
            <a:r>
              <a:rPr lang="cs-CZ" dirty="0" smtClean="0"/>
              <a:t> Při podání dovolání tam, kde je ze zákona nepřípustné, může být zmeškána lhůta pro napadení rozhodnutí nalézacího a odvolacího soudu.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13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43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Předmět řízení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92038"/>
            <a:ext cx="10515600" cy="518492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Pravomocné rozhodnutí v řízení, jehož byl stěžovatel účastníkem!</a:t>
            </a:r>
          </a:p>
          <a:p>
            <a:pPr marL="534988" indent="-534988" algn="just">
              <a:buNone/>
            </a:pPr>
            <a:r>
              <a:rPr lang="cs-CZ" dirty="0" smtClean="0"/>
              <a:t>       Nelze napadat rozhodnutí ve prospěch někoho jiného – např. člen družstva nemůže napadnout rozhodnutí, kde účastníkem řízení bylo družstvo.</a:t>
            </a:r>
          </a:p>
          <a:p>
            <a:pPr marL="534988" indent="-534988" algn="just">
              <a:buNone/>
            </a:pPr>
            <a:r>
              <a:rPr lang="cs-CZ" dirty="0"/>
              <a:t>	</a:t>
            </a:r>
            <a:r>
              <a:rPr lang="cs-CZ" dirty="0" smtClean="0"/>
              <a:t>Materiální pojetí rozhodnutí</a:t>
            </a:r>
          </a:p>
          <a:p>
            <a:pPr marL="534988" indent="-534988" algn="just">
              <a:buNone/>
            </a:pPr>
            <a:endParaRPr lang="cs-CZ" dirty="0"/>
          </a:p>
          <a:p>
            <a:pPr marL="449263" indent="-449263" algn="just">
              <a:buNone/>
            </a:pPr>
            <a:r>
              <a:rPr lang="cs-CZ" dirty="0" smtClean="0"/>
              <a:t>2. Opatření orgánu veřejné moci – v praxi se neobjevuje, neboť je vždy třeba vyčerpat všechny prostředky ochrany a zpravidla jsou tak napadána soudní rozhodnutí.</a:t>
            </a:r>
          </a:p>
          <a:p>
            <a:pPr marL="449263" indent="-449263" algn="just">
              <a:buNone/>
            </a:pPr>
            <a:r>
              <a:rPr lang="cs-CZ" dirty="0" smtClean="0"/>
              <a:t>	To platí i pro „opatření obecné povahy“.</a:t>
            </a:r>
          </a:p>
          <a:p>
            <a:pPr marL="449263" indent="-449263" algn="just">
              <a:buNone/>
            </a:pPr>
            <a:endParaRPr lang="cs-CZ" dirty="0"/>
          </a:p>
          <a:p>
            <a:pPr marL="449263" indent="-449263" algn="just">
              <a:buNone/>
            </a:pPr>
            <a:endParaRPr lang="cs-CZ" dirty="0" smtClean="0"/>
          </a:p>
          <a:p>
            <a:pPr marL="449263" indent="-449263" algn="just">
              <a:buNone/>
            </a:pPr>
            <a:endParaRPr lang="cs-CZ" dirty="0"/>
          </a:p>
          <a:p>
            <a:pPr marL="449263" indent="-449263" algn="just">
              <a:buNone/>
            </a:pPr>
            <a:endParaRPr lang="cs-CZ" dirty="0" smtClean="0"/>
          </a:p>
          <a:p>
            <a:pPr marL="449263" indent="-449263" algn="just">
              <a:buNone/>
            </a:pPr>
            <a:endParaRPr lang="cs-CZ" dirty="0"/>
          </a:p>
          <a:p>
            <a:pPr marL="449263" indent="-449263" algn="just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597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21102"/>
            <a:ext cx="10515600" cy="5555861"/>
          </a:xfrm>
        </p:spPr>
        <p:txBody>
          <a:bodyPr/>
          <a:lstStyle/>
          <a:p>
            <a:pPr marL="449263" indent="-449263" algn="just">
              <a:buNone/>
            </a:pPr>
            <a:r>
              <a:rPr lang="cs-CZ" dirty="0" smtClean="0"/>
              <a:t>3. Jiný zásah orgánu veřejné moci – zásah musí být aktuální, stále trvající – lze dovodit z § 82 odst. 3 písm. b) </a:t>
            </a:r>
            <a:r>
              <a:rPr lang="cs-CZ" dirty="0" err="1" smtClean="0"/>
              <a:t>ZoÚS</a:t>
            </a:r>
            <a:endParaRPr lang="cs-CZ" dirty="0" smtClean="0"/>
          </a:p>
          <a:p>
            <a:pPr marL="449263" indent="-449263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Orgán veřejné moci lze definovat jako orgán, který autoritativně rozhoduje o právech a povinnostech jiných subjektů, ty k němu nejsou v rovnoprávném postavení a jeho rozhodnutí jsou státní mocí vynutitelná.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60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067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Formální náležitosti ústavní stížnosti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73192"/>
            <a:ext cx="10515600" cy="5003771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Obecné náležitosti podání k soudu – datum, podpis atd.</a:t>
            </a:r>
          </a:p>
          <a:p>
            <a:pPr marL="514350" indent="-514350">
              <a:buAutoNum type="arabicPeriod"/>
            </a:pPr>
            <a:r>
              <a:rPr lang="cs-CZ" dirty="0"/>
              <a:t>P</a:t>
            </a:r>
            <a:r>
              <a:rPr lang="cs-CZ" dirty="0" smtClean="0"/>
              <a:t>otřebný počet </a:t>
            </a:r>
            <a:r>
              <a:rPr lang="cs-CZ" dirty="0" smtClean="0"/>
              <a:t>stejnopisů</a:t>
            </a:r>
            <a:endParaRPr lang="cs-CZ" dirty="0" smtClean="0"/>
          </a:p>
          <a:p>
            <a:pPr marL="514350" indent="-514350" algn="just">
              <a:buAutoNum type="arabicPeriod"/>
            </a:pPr>
            <a:r>
              <a:rPr lang="cs-CZ" dirty="0" smtClean="0"/>
              <a:t>Přílohou musí být kopie rozhodnutí o posledním procesním prostředku k ochraně práva (zpravidla rozhodnutí NS či NSS). Doporučuji přiložit i rozhodnutí nalézacího a odvolacího soudu a případně i vlastní dovolání – zkrácení řízení.</a:t>
            </a:r>
          </a:p>
          <a:p>
            <a:pPr marL="514350" indent="-514350" algn="just">
              <a:buAutoNum type="arabicPeriod"/>
            </a:pPr>
            <a:r>
              <a:rPr lang="cs-CZ" dirty="0" smtClean="0"/>
              <a:t>Petit – které/á rozhodnutí navrhuje stěžovatel zrušit. Je-li např. napadeno pouze poslední rozhodnutí, ÚS zruší jen je a může to vést k prodloužení řízení před obecnými soudy.</a:t>
            </a:r>
          </a:p>
          <a:p>
            <a:pPr marL="514350" indent="-514350" algn="just">
              <a:buAutoNum type="arabicPeriod"/>
            </a:pPr>
            <a:r>
              <a:rPr lang="cs-CZ" dirty="0" smtClean="0"/>
              <a:t>Odkladný účinek – ústavní stížnost nemá odkladný účinek. ÚS však může na návrh stěžovatele vykonatelnost odložit, jsou-li splněny podmínky § 79 odst. 2 </a:t>
            </a:r>
            <a:r>
              <a:rPr lang="cs-CZ" dirty="0" err="1" smtClean="0"/>
              <a:t>ZoÚS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6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905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Obsahové náležitosti ústavní stížnosti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04182"/>
            <a:ext cx="10515600" cy="5072781"/>
          </a:xfrm>
        </p:spPr>
        <p:txBody>
          <a:bodyPr/>
          <a:lstStyle/>
          <a:p>
            <a:pPr marL="361950" indent="-361950">
              <a:buAutoNum type="arabicPeriod"/>
            </a:pPr>
            <a:r>
              <a:rPr lang="cs-CZ" dirty="0" smtClean="0"/>
              <a:t>Pravdivé vylíčení rozhodujících skutečností a návrh důkazů </a:t>
            </a:r>
          </a:p>
          <a:p>
            <a:pPr marL="361950" indent="-361950">
              <a:buNone/>
            </a:pPr>
            <a:r>
              <a:rPr lang="cs-CZ" b="1" dirty="0" smtClean="0"/>
              <a:t>     PŘÍBĚH!!! – </a:t>
            </a:r>
            <a:r>
              <a:rPr lang="cs-CZ" dirty="0" smtClean="0"/>
              <a:t>nikoli výčet porušených základních práv a judikátů ÚS a  ESLP. Je lepší popsat průběh řízení hned v počátku stížnosti. </a:t>
            </a:r>
          </a:p>
          <a:p>
            <a:pPr marL="449263" indent="-449263">
              <a:buNone/>
            </a:pPr>
            <a:r>
              <a:rPr lang="cs-CZ" dirty="0" smtClean="0"/>
              <a:t>2. Tvrzení o tom, které základní práva byla porušena a jak</a:t>
            </a:r>
          </a:p>
          <a:p>
            <a:pPr marL="361950" indent="-361950" algn="just">
              <a:buNone/>
            </a:pPr>
            <a:r>
              <a:rPr lang="cs-CZ" dirty="0"/>
              <a:t> </a:t>
            </a:r>
            <a:r>
              <a:rPr lang="cs-CZ" dirty="0" smtClean="0"/>
              <a:t>   Nejedná se o odvolání či dovolání. Je nutno volit jinou – ústavněprávní – argumentaci. Nedostatek takové argumentace zpravidla vede k odmítnutí stížnosti. </a:t>
            </a:r>
          </a:p>
          <a:p>
            <a:pPr marL="361950" indent="-361950" algn="just">
              <a:buNone/>
            </a:pPr>
            <a:r>
              <a:rPr lang="cs-CZ" dirty="0" smtClean="0"/>
              <a:t>3. Tvrzení nezbytná k posouzení včasnosti ústavní stížnosti. </a:t>
            </a:r>
          </a:p>
          <a:p>
            <a:pPr marL="361950" indent="-361950" algn="just">
              <a:buNone/>
            </a:pPr>
            <a:r>
              <a:rPr lang="cs-CZ" dirty="0" smtClean="0"/>
              <a:t>4. Může být připojen návrh na zrušení zákona nebo jiného právního předpisu, a to za podmínek v § 74 </a:t>
            </a:r>
            <a:r>
              <a:rPr lang="cs-CZ" dirty="0" err="1" smtClean="0"/>
              <a:t>ZoÚS</a:t>
            </a:r>
            <a:endParaRPr lang="cs-CZ" dirty="0" smtClean="0"/>
          </a:p>
          <a:p>
            <a:pPr marL="449263" indent="-449263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89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38355"/>
            <a:ext cx="10515600" cy="5538608"/>
          </a:xfrm>
        </p:spPr>
        <p:txBody>
          <a:bodyPr/>
          <a:lstStyle/>
          <a:p>
            <a:pPr marL="361950" indent="-361950" algn="just">
              <a:buNone/>
            </a:pPr>
            <a:r>
              <a:rPr lang="cs-CZ" dirty="0" smtClean="0"/>
              <a:t>5. Do prvního ústního jednání (zpravidla žádné není – tedy raději hned) lze navrhnout, aby náklady se zastoupením hradil stát (§ 83 </a:t>
            </a:r>
            <a:r>
              <a:rPr lang="cs-CZ" dirty="0" err="1" smtClean="0"/>
              <a:t>ZoÚS</a:t>
            </a:r>
            <a:r>
              <a:rPr lang="cs-CZ" dirty="0" smtClean="0"/>
              <a:t>) – není využíváno ani v návrzích, ani v rozhodnutí ÚS</a:t>
            </a:r>
          </a:p>
          <a:p>
            <a:pPr marL="361950" indent="-361950" algn="just">
              <a:buNone/>
            </a:pPr>
            <a:endParaRPr lang="cs-CZ" dirty="0"/>
          </a:p>
          <a:p>
            <a:pPr marL="361950" indent="-361950" algn="just">
              <a:buNone/>
            </a:pPr>
            <a:r>
              <a:rPr lang="cs-CZ" dirty="0" smtClean="0"/>
              <a:t>6. Stěžovatel může požadovat i náhradu nákladů řízení po některém z účastníků (§ 62 </a:t>
            </a:r>
            <a:r>
              <a:rPr lang="cs-CZ" dirty="0" err="1" smtClean="0"/>
              <a:t>ZoÚS</a:t>
            </a:r>
            <a:r>
              <a:rPr lang="cs-CZ" dirty="0" smtClean="0"/>
              <a:t>) – naprosto výjimečné – II. ÚS 2230/16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3003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3562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Rozhodování o ústavní stížnosti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38688"/>
            <a:ext cx="10515600" cy="5038275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Odmítnutí návrhu (stížnosti) soudcem zpravodajem (usnesení)</a:t>
            </a:r>
          </a:p>
          <a:p>
            <a:pPr>
              <a:buFontTx/>
              <a:buChar char="-"/>
            </a:pPr>
            <a:r>
              <a:rPr lang="cs-CZ" dirty="0" smtClean="0"/>
              <a:t>nepřípustný návrh – viz shora</a:t>
            </a:r>
          </a:p>
          <a:p>
            <a:pPr>
              <a:buFontTx/>
              <a:buChar char="-"/>
            </a:pPr>
            <a:r>
              <a:rPr lang="cs-CZ" dirty="0" smtClean="0"/>
              <a:t>neodstranění vad návrhu – včetně nedostatku zastoupení</a:t>
            </a:r>
          </a:p>
          <a:p>
            <a:pPr marL="266700" indent="-266700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b="1" dirty="0" smtClean="0"/>
              <a:t>Pozor! </a:t>
            </a:r>
            <a:r>
              <a:rPr lang="cs-CZ" dirty="0" smtClean="0"/>
              <a:t>ÚS vyzývá pouze k odstranění formálních a nikoli obsahových   náležitostí návrhu. Chybí-li ústavněprávní argumentace, žádná výzva nebude.</a:t>
            </a:r>
          </a:p>
          <a:p>
            <a:pPr>
              <a:buFontTx/>
              <a:buChar char="-"/>
            </a:pPr>
            <a:r>
              <a:rPr lang="cs-CZ" dirty="0" smtClean="0"/>
              <a:t>návrh podán po lhůtě</a:t>
            </a:r>
          </a:p>
          <a:p>
            <a:pPr>
              <a:buFontTx/>
              <a:buChar char="-"/>
            </a:pPr>
            <a:r>
              <a:rPr lang="cs-CZ" dirty="0" smtClean="0"/>
              <a:t>zjevně neoprávněný navrhovatel – např. advokát místo klienta – ale pozor někdy i sám advokát je oprávněný navrhovatel - IV. ÚS 910/15</a:t>
            </a:r>
          </a:p>
          <a:p>
            <a:pPr>
              <a:buFontTx/>
              <a:buChar char="-"/>
            </a:pPr>
            <a:r>
              <a:rPr lang="cs-CZ" dirty="0" smtClean="0"/>
              <a:t>nedostatek příslušnosti ÚS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24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671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Odmítnutí návrhu (stížnosti) senátem (usnesení)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3796"/>
            <a:ext cx="10515600" cy="5133167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- prakticky vždy pro tzv. zjevnou neopodstatněnost</a:t>
            </a:r>
          </a:p>
          <a:p>
            <a:pPr>
              <a:buFontTx/>
              <a:buChar char="-"/>
            </a:pPr>
            <a:r>
              <a:rPr lang="cs-CZ" dirty="0" smtClean="0"/>
              <a:t>vyžaduje souhlas všech tří členů senátu (rozdíl proti nálezu)</a:t>
            </a:r>
          </a:p>
          <a:p>
            <a:pPr>
              <a:buFontTx/>
              <a:buChar char="-"/>
            </a:pPr>
            <a:r>
              <a:rPr lang="cs-CZ" dirty="0" smtClean="0"/>
              <a:t>představuje kvazi meritorní přezkum</a:t>
            </a:r>
          </a:p>
          <a:p>
            <a:pPr marL="0" indent="0">
              <a:buNone/>
            </a:pPr>
            <a:r>
              <a:rPr lang="cs-CZ" b="1" dirty="0" smtClean="0"/>
              <a:t>Důvody zjevné neopodstatněnosti</a:t>
            </a:r>
          </a:p>
          <a:p>
            <a:pPr algn="just">
              <a:buFontTx/>
              <a:buChar char="-"/>
            </a:pPr>
            <a:r>
              <a:rPr lang="cs-CZ" dirty="0" smtClean="0"/>
              <a:t>bagatelní věc – zpravidla nízká hodnota předmětu řízení před  obecnými soudy – ani nemůže zasáhnout do základních práv – výjimky např. I. ÚS 1041/14</a:t>
            </a:r>
          </a:p>
          <a:p>
            <a:pPr algn="just">
              <a:buFontTx/>
              <a:buChar char="-"/>
            </a:pPr>
            <a:r>
              <a:rPr lang="cs-CZ" dirty="0" smtClean="0"/>
              <a:t>úplná absence ústavněprávní argumentace ve stížnosti </a:t>
            </a:r>
          </a:p>
          <a:p>
            <a:pPr algn="just">
              <a:buFontTx/>
              <a:buChar char="-"/>
            </a:pPr>
            <a:r>
              <a:rPr lang="cs-CZ" dirty="0" smtClean="0"/>
              <a:t>„pouhý“ nesouhlas s výkladem </a:t>
            </a:r>
            <a:r>
              <a:rPr lang="cs-CZ" dirty="0" err="1" smtClean="0"/>
              <a:t>podústavního</a:t>
            </a:r>
            <a:r>
              <a:rPr lang="cs-CZ" dirty="0" smtClean="0"/>
              <a:t> práva či se skutkovými závěry doplněný argumentací o porušení čl. 36 Listiny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966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807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Meritorní rozhodnutí o stížnosti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33577"/>
            <a:ext cx="10515600" cy="494338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Procesní postup ÚS (není-li stížnost odmítnuta):</a:t>
            </a:r>
          </a:p>
          <a:p>
            <a:pPr>
              <a:buFontTx/>
              <a:buChar char="-"/>
            </a:pPr>
            <a:r>
              <a:rPr lang="cs-CZ" dirty="0" smtClean="0"/>
              <a:t>stížnost zaslána k vyjádření účastníkům a vedlejším účastníkům </a:t>
            </a:r>
          </a:p>
          <a:p>
            <a:pPr>
              <a:buFontTx/>
              <a:buChar char="-"/>
            </a:pPr>
            <a:r>
              <a:rPr lang="cs-CZ" dirty="0" smtClean="0"/>
              <a:t>vyjádření případně zasláno k replice</a:t>
            </a:r>
          </a:p>
          <a:p>
            <a:pPr>
              <a:buFontTx/>
              <a:buChar char="-"/>
            </a:pPr>
            <a:r>
              <a:rPr lang="cs-CZ" dirty="0" smtClean="0"/>
              <a:t>vyžádání soudního spisu</a:t>
            </a:r>
          </a:p>
          <a:p>
            <a:pPr>
              <a:buFontTx/>
              <a:buChar char="-"/>
            </a:pPr>
            <a:r>
              <a:rPr lang="cs-CZ" dirty="0" smtClean="0"/>
              <a:t>jednání se nařizuje, jen považuje-li to ÚS za potřebné (dokazování)</a:t>
            </a:r>
          </a:p>
          <a:p>
            <a:pPr>
              <a:buFontTx/>
              <a:buChar char="-"/>
            </a:pPr>
            <a:r>
              <a:rPr lang="cs-CZ" dirty="0" smtClean="0"/>
              <a:t>vyhlášení nálezu vždy veřejné</a:t>
            </a:r>
          </a:p>
          <a:p>
            <a:pPr>
              <a:buFontTx/>
              <a:buChar char="-"/>
            </a:pPr>
            <a:r>
              <a:rPr lang="cs-CZ" dirty="0" smtClean="0"/>
              <a:t>nález vyhovující či zamítavý</a:t>
            </a:r>
          </a:p>
          <a:p>
            <a:pPr>
              <a:buFontTx/>
              <a:buChar char="-"/>
            </a:pPr>
            <a:r>
              <a:rPr lang="cs-CZ" dirty="0" smtClean="0"/>
              <a:t>není odvolání</a:t>
            </a:r>
          </a:p>
          <a:p>
            <a:pPr>
              <a:buFontTx/>
              <a:buChar char="-"/>
            </a:pPr>
            <a:r>
              <a:rPr lang="cs-CZ" b="1" dirty="0" smtClean="0"/>
              <a:t>nález závazný pro všechny orgány a osoby – čl. 89 odst. 2 Ústavy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930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1584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Ústavní soud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80226"/>
            <a:ext cx="10515600" cy="479673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800" dirty="0" smtClean="0"/>
              <a:t>orgán ochrany ústavnosti (nikoli zákonnosti)</a:t>
            </a:r>
          </a:p>
          <a:p>
            <a:pPr>
              <a:buFontTx/>
              <a:buChar char="-"/>
            </a:pPr>
            <a:r>
              <a:rPr lang="cs-CZ" dirty="0" smtClean="0"/>
              <a:t>soudci ÚS jsou vázání pouze ústavním pořádkem a zákonem o ÚS</a:t>
            </a:r>
          </a:p>
          <a:p>
            <a:pPr>
              <a:buFontTx/>
              <a:buChar char="-"/>
            </a:pPr>
            <a:r>
              <a:rPr lang="cs-CZ" sz="2800" dirty="0" smtClean="0"/>
              <a:t>není vrcholem soustavy obecných soudů, ale stojí vedle nich</a:t>
            </a:r>
          </a:p>
          <a:p>
            <a:pPr>
              <a:buFontTx/>
              <a:buChar char="-"/>
            </a:pPr>
            <a:r>
              <a:rPr lang="cs-CZ" dirty="0" smtClean="0"/>
              <a:t>složen z 15 soudců jmenovaných na 10 let</a:t>
            </a:r>
          </a:p>
          <a:p>
            <a:pPr>
              <a:buFontTx/>
              <a:buChar char="-"/>
            </a:pPr>
            <a:r>
              <a:rPr lang="cs-CZ" dirty="0"/>
              <a:t>r</a:t>
            </a:r>
            <a:r>
              <a:rPr lang="cs-CZ" sz="2800" dirty="0" smtClean="0"/>
              <a:t>ozhoduje v plénu – všech 15 soudců – posuzování ústavnosti zákonů apod.</a:t>
            </a:r>
          </a:p>
          <a:p>
            <a:pPr>
              <a:buFontTx/>
              <a:buChar char="-"/>
            </a:pPr>
            <a:r>
              <a:rPr lang="cs-CZ" dirty="0"/>
              <a:t>r</a:t>
            </a:r>
            <a:r>
              <a:rPr lang="cs-CZ" dirty="0" smtClean="0"/>
              <a:t>ozhoduje v senátech po 3 soudcích – ústavní stížnosti</a:t>
            </a:r>
            <a:endParaRPr 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37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067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Nejčastější důvody pro zásah ÚS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73192"/>
            <a:ext cx="10515600" cy="5003771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Porušení práva na spravedlivý proces </a:t>
            </a:r>
          </a:p>
          <a:p>
            <a:pPr>
              <a:buFontTx/>
              <a:buChar char="-"/>
            </a:pPr>
            <a:r>
              <a:rPr lang="cs-CZ" dirty="0" smtClean="0"/>
              <a:t>právo na zákonného soudce – I. ÚS 2769/15, II. ÚS 2430/15, Pl. ÚS 110/20</a:t>
            </a:r>
          </a:p>
          <a:p>
            <a:pPr>
              <a:buFontTx/>
              <a:buChar char="-"/>
            </a:pPr>
            <a:r>
              <a:rPr lang="cs-CZ" dirty="0" smtClean="0"/>
              <a:t>právo na přístup k soudu – I. ÚS 1415/18, II. ÚS 1138/15</a:t>
            </a:r>
          </a:p>
          <a:p>
            <a:pPr>
              <a:buFontTx/>
              <a:buChar char="-"/>
            </a:pPr>
            <a:r>
              <a:rPr lang="cs-CZ" dirty="0" smtClean="0"/>
              <a:t>opomenutý důkaz – IV. ÚS 463/2000, I. ÚS 733/01</a:t>
            </a:r>
          </a:p>
          <a:p>
            <a:pPr>
              <a:buFontTx/>
              <a:buChar char="-"/>
            </a:pPr>
            <a:r>
              <a:rPr lang="cs-CZ" dirty="0" smtClean="0"/>
              <a:t>nezákonný důkaz III. ÚS 761/14, III. ÚS 2847/14, II. ÚS 2299/17</a:t>
            </a:r>
          </a:p>
          <a:p>
            <a:pPr>
              <a:buFontTx/>
              <a:buChar char="-"/>
            </a:pPr>
            <a:r>
              <a:rPr lang="cs-CZ" dirty="0" smtClean="0"/>
              <a:t>extrémní nesoulad mezi skutkovými zjištěními a právními závěry z nich vyvozenými – III. ÚS 2253/13, IV. ÚS 3168/16, I. ÚS 2283/17</a:t>
            </a:r>
          </a:p>
          <a:p>
            <a:pPr>
              <a:buFontTx/>
              <a:buChar char="-"/>
            </a:pPr>
            <a:r>
              <a:rPr lang="cs-CZ" dirty="0" smtClean="0"/>
              <a:t>překvapivé rozhodnutí – III. ÚS 2397/17, I. ÚS 3399/17</a:t>
            </a:r>
          </a:p>
          <a:p>
            <a:pPr>
              <a:buFontTx/>
              <a:buChar char="-"/>
            </a:pPr>
            <a:r>
              <a:rPr lang="cs-CZ" dirty="0" smtClean="0"/>
              <a:t>nedostatečné odůvodnění – III. ÚS 84/94, I. ÚS 4057/18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361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38355"/>
            <a:ext cx="10515600" cy="5538608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neústavní (extrémní) výklad </a:t>
            </a:r>
            <a:r>
              <a:rPr lang="cs-CZ" dirty="0" err="1" smtClean="0"/>
              <a:t>podústavního</a:t>
            </a:r>
            <a:r>
              <a:rPr lang="cs-CZ" dirty="0" smtClean="0"/>
              <a:t> práva – III. ÚS 2204/17,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II. ÚS 492/17, II. ÚS 2230/16</a:t>
            </a:r>
          </a:p>
          <a:p>
            <a:pPr>
              <a:buFontTx/>
              <a:buChar char="-"/>
            </a:pPr>
            <a:r>
              <a:rPr lang="cs-CZ" dirty="0" smtClean="0"/>
              <a:t>přepjatý formalismus – IV. ÚS 3168/16, </a:t>
            </a:r>
            <a:r>
              <a:rPr lang="cs-CZ" dirty="0" smtClean="0"/>
              <a:t>IV. </a:t>
            </a:r>
            <a:r>
              <a:rPr lang="cs-CZ" dirty="0" smtClean="0"/>
              <a:t>ÚS 3375/17 </a:t>
            </a:r>
          </a:p>
          <a:p>
            <a:pPr>
              <a:buFontTx/>
              <a:buChar char="-"/>
            </a:pPr>
            <a:r>
              <a:rPr lang="cs-CZ" dirty="0" smtClean="0"/>
              <a:t>extrémní vybočení z obecných principů spravedlnosti – zpravidla následek neústavního výkladu práva či přepjatého formalismu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638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26211"/>
            <a:ext cx="10515600" cy="5650752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Porušení práva vlastnit majetek</a:t>
            </a:r>
          </a:p>
          <a:p>
            <a:pPr>
              <a:buFontTx/>
              <a:buChar char="-"/>
            </a:pPr>
            <a:r>
              <a:rPr lang="cs-CZ" dirty="0" smtClean="0"/>
              <a:t>II. ÚS 1849/17, III. ÚS 1594/16, IV. ÚS 1962/13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Porušení práva na rodinný život</a:t>
            </a:r>
          </a:p>
          <a:p>
            <a:pPr>
              <a:buFontTx/>
              <a:buChar char="-"/>
            </a:pPr>
            <a:r>
              <a:rPr lang="cs-CZ" dirty="0" smtClean="0"/>
              <a:t>II. ÚS 22/17, II. ÚS 568/06, IV. ÚS 650/15, IV. ÚS 3749/17</a:t>
            </a:r>
          </a:p>
          <a:p>
            <a:pPr>
              <a:buFontTx/>
              <a:buChar char="-"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Presumpce neviny </a:t>
            </a:r>
          </a:p>
          <a:p>
            <a:pPr marL="0" indent="0">
              <a:buNone/>
            </a:pPr>
            <a:r>
              <a:rPr lang="cs-CZ" dirty="0" smtClean="0"/>
              <a:t>- I. ÚS 864/11, III. ÚS 2065/15, IV. </a:t>
            </a:r>
            <a:r>
              <a:rPr lang="cs-CZ" smtClean="0"/>
              <a:t>ÚS 3159/15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357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Závěr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86928"/>
            <a:ext cx="10515600" cy="5090035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cs-CZ" dirty="0" smtClean="0"/>
              <a:t>Ústavní soud je jen „záchranná brzda“. Nelze na něj spoléhat, „bojovat“ je třeba před soudy obecnými. Zvláště nalézacími!</a:t>
            </a:r>
          </a:p>
          <a:p>
            <a:pPr algn="just">
              <a:buFontTx/>
              <a:buChar char="-"/>
            </a:pPr>
            <a:r>
              <a:rPr lang="cs-CZ" dirty="0" smtClean="0"/>
              <a:t>Čtěte celá rozhodnutí (nejen ÚS) a nespoléhejte na právní věty či dokonce jen na zprávy v médiích.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172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905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Doporučená literatura a odkazy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99072"/>
            <a:ext cx="10515600" cy="4977891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Ústavní stížnost, V. Šimíček, </a:t>
            </a:r>
            <a:r>
              <a:rPr lang="cs-CZ" dirty="0" err="1" smtClean="0"/>
              <a:t>Leges</a:t>
            </a:r>
            <a:r>
              <a:rPr lang="cs-CZ" dirty="0" smtClean="0"/>
              <a:t> 2018</a:t>
            </a:r>
          </a:p>
          <a:p>
            <a:pPr>
              <a:buFontTx/>
              <a:buChar char="-"/>
            </a:pPr>
            <a:r>
              <a:rPr lang="cs-CZ" dirty="0" smtClean="0"/>
              <a:t>Zákon o Ústavním soudu – komentář, </a:t>
            </a:r>
            <a:r>
              <a:rPr lang="cs-CZ" dirty="0" err="1" smtClean="0"/>
              <a:t>C.H.Beck</a:t>
            </a:r>
            <a:r>
              <a:rPr lang="cs-CZ" dirty="0" smtClean="0"/>
              <a:t> 2007</a:t>
            </a:r>
          </a:p>
          <a:p>
            <a:pPr>
              <a:buFontTx/>
              <a:buChar char="-"/>
            </a:pPr>
            <a:r>
              <a:rPr lang="cs-CZ" dirty="0" smtClean="0"/>
              <a:t>Zákon o Ústavním soudu s komentářem, ASPI 2007</a:t>
            </a:r>
          </a:p>
          <a:p>
            <a:pPr>
              <a:buFontTx/>
              <a:buChar char="-"/>
            </a:pPr>
            <a:r>
              <a:rPr lang="cs-CZ" dirty="0" smtClean="0"/>
              <a:t>Právo na spravedlivý proces, P. </a:t>
            </a:r>
            <a:r>
              <a:rPr lang="cs-CZ" dirty="0" err="1" smtClean="0"/>
              <a:t>Molek</a:t>
            </a:r>
            <a:r>
              <a:rPr lang="cs-CZ" dirty="0" smtClean="0"/>
              <a:t>, WK 2012</a:t>
            </a:r>
          </a:p>
          <a:p>
            <a:pPr>
              <a:buFontTx/>
              <a:buChar char="-"/>
            </a:pPr>
            <a:r>
              <a:rPr lang="cs-CZ" dirty="0">
                <a:hlinkClick r:id="rId2"/>
              </a:rPr>
              <a:t>https://www.usoud.cz/pruvodce-rizenim-o-ustavni-stiznosti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>
                <a:hlinkClick r:id="rId3"/>
              </a:rPr>
              <a:t>https://www.usoud.cz/vyhledavani-rozhodnuti-us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336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9441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Objem, složení a úspěšnost návrhů v agendě ÚS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02589"/>
            <a:ext cx="10515600" cy="4874374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plenární věci – zejména kontrola norem – desítky věcí ročně</a:t>
            </a:r>
          </a:p>
          <a:p>
            <a:pPr>
              <a:buFontTx/>
              <a:buChar char="-"/>
            </a:pPr>
            <a:r>
              <a:rPr lang="cs-CZ" dirty="0" smtClean="0"/>
              <a:t>senátní věci – ústavní stížnosti – od r. 2011 </a:t>
            </a:r>
            <a:r>
              <a:rPr lang="cs-CZ" dirty="0" smtClean="0"/>
              <a:t>okolo </a:t>
            </a:r>
            <a:r>
              <a:rPr lang="cs-CZ" dirty="0" smtClean="0"/>
              <a:t>4.000 věcí ročně</a:t>
            </a:r>
          </a:p>
          <a:p>
            <a:pPr marL="266700" indent="-266700">
              <a:buFontTx/>
              <a:buChar char="-"/>
            </a:pPr>
            <a:r>
              <a:rPr lang="cs-CZ" dirty="0" smtClean="0"/>
              <a:t>ústavní stížnosti – více než 50% občanskoprávní agenda – včetně   rodinných věcí</a:t>
            </a:r>
          </a:p>
          <a:p>
            <a:pPr marL="2924175" lvl="6" indent="-180975">
              <a:buFontTx/>
              <a:buChar char="-"/>
            </a:pPr>
            <a:r>
              <a:rPr lang="cs-CZ" sz="2800" dirty="0" smtClean="0"/>
              <a:t>více než 20% trestní agenda</a:t>
            </a:r>
          </a:p>
          <a:p>
            <a:pPr marL="2924175" lvl="6" indent="-180975">
              <a:buFontTx/>
              <a:buChar char="-"/>
            </a:pPr>
            <a:r>
              <a:rPr lang="cs-CZ" sz="2800" dirty="0" smtClean="0"/>
              <a:t>více než 10% správní agenda – trvalý nárůst</a:t>
            </a:r>
          </a:p>
          <a:p>
            <a:pPr marL="180975" lvl="6" indent="-180975">
              <a:buFontTx/>
              <a:buChar char="-"/>
            </a:pPr>
            <a:r>
              <a:rPr lang="cs-CZ" sz="2800" dirty="0" smtClean="0"/>
              <a:t>ústavní stížnosti – úspěšnost dříve dlouhodobě okolo 6%, </a:t>
            </a:r>
            <a:r>
              <a:rPr lang="cs-CZ" sz="2800" dirty="0" smtClean="0"/>
              <a:t>v posledních letech </a:t>
            </a:r>
            <a:r>
              <a:rPr lang="cs-CZ" sz="2800" dirty="0" smtClean="0"/>
              <a:t>4%</a:t>
            </a:r>
            <a:endParaRPr 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237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4</a:t>
            </a:fld>
            <a:endParaRPr lang="cs-CZ" dirty="0"/>
          </a:p>
        </p:txBody>
      </p:sp>
      <p:sp>
        <p:nvSpPr>
          <p:cNvPr id="8" name="Nadpis 1"/>
          <p:cNvSpPr>
            <a:spLocks noGrp="1"/>
          </p:cNvSpPr>
          <p:nvPr>
            <p:ph idx="1"/>
          </p:nvPr>
        </p:nvSpPr>
        <p:spPr>
          <a:xfrm>
            <a:off x="838200" y="482600"/>
            <a:ext cx="10515600" cy="5694363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cs-CZ" sz="4100" b="1" dirty="0" smtClean="0">
                <a:latin typeface="+mj-lt"/>
              </a:rPr>
              <a:t>Způsob práce ÚS</a:t>
            </a:r>
            <a:endParaRPr lang="cs-CZ" sz="4100" b="1" dirty="0">
              <a:latin typeface="+mj-lt"/>
            </a:endParaRPr>
          </a:p>
          <a:p>
            <a:pPr>
              <a:buFontTx/>
              <a:buChar char="-"/>
            </a:pPr>
            <a:r>
              <a:rPr lang="cs-CZ" sz="2900" dirty="0" smtClean="0"/>
              <a:t>každá věc přidělena „soudci zpravodaji“</a:t>
            </a:r>
          </a:p>
          <a:p>
            <a:pPr>
              <a:buFontTx/>
              <a:buChar char="-"/>
            </a:pPr>
            <a:r>
              <a:rPr lang="cs-CZ" sz="2900" dirty="0"/>
              <a:t>a</a:t>
            </a:r>
            <a:r>
              <a:rPr lang="cs-CZ" sz="2900" dirty="0" smtClean="0"/>
              <a:t>utomatická zpráva advokátovi o složení senátu</a:t>
            </a:r>
          </a:p>
          <a:p>
            <a:pPr>
              <a:buFontTx/>
              <a:buChar char="-"/>
            </a:pPr>
            <a:r>
              <a:rPr lang="cs-CZ" sz="2900" dirty="0"/>
              <a:t>r</a:t>
            </a:r>
            <a:r>
              <a:rPr lang="cs-CZ" sz="2900" dirty="0" smtClean="0"/>
              <a:t>ozvrh práce je na webu ÚS – ačkoli se každé dva roky mění složení senátů, od roku 2020 je v každé věci takové složení jako při nápadu</a:t>
            </a:r>
          </a:p>
          <a:p>
            <a:pPr>
              <a:buFontTx/>
              <a:buChar char="-"/>
            </a:pPr>
            <a:r>
              <a:rPr lang="cs-CZ" sz="2900" dirty="0"/>
              <a:t>v</a:t>
            </a:r>
            <a:r>
              <a:rPr lang="cs-CZ" sz="2900" dirty="0" smtClean="0"/>
              <a:t> řízení se přiměřeně používá o.s.ř.</a:t>
            </a:r>
          </a:p>
          <a:p>
            <a:pPr>
              <a:buFontTx/>
              <a:buChar char="-"/>
            </a:pPr>
            <a:r>
              <a:rPr lang="cs-CZ" sz="2900" dirty="0"/>
              <a:t>v</a:t>
            </a:r>
            <a:r>
              <a:rPr lang="cs-CZ" sz="2900" dirty="0" smtClean="0"/>
              <a:t>e věci samé se rozhoduje nálezem</a:t>
            </a:r>
          </a:p>
          <a:p>
            <a:pPr>
              <a:buFontTx/>
              <a:buChar char="-"/>
            </a:pPr>
            <a:r>
              <a:rPr lang="cs-CZ" sz="2900" dirty="0"/>
              <a:t>v</a:t>
            </a:r>
            <a:r>
              <a:rPr lang="cs-CZ" sz="2900" dirty="0" smtClean="0"/>
              <a:t> ostatních věcech se rozhoduje usnesením – i o odmítnutí ústavní stížnosti</a:t>
            </a:r>
          </a:p>
          <a:p>
            <a:pPr marL="0" indent="0">
              <a:buNone/>
            </a:pPr>
            <a:endParaRPr lang="cs-CZ" sz="2900" dirty="0"/>
          </a:p>
        </p:txBody>
      </p:sp>
    </p:spTree>
    <p:extLst>
      <p:ext uri="{BB962C8B-B14F-4D97-AF65-F5344CB8AC3E}">
        <p14:creationId xmlns:p14="http://schemas.microsoft.com/office/powerpoint/2010/main" val="381014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694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Nepřípustnost ústavní stížnosti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81820"/>
            <a:ext cx="10515600" cy="499514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Res </a:t>
            </a:r>
            <a:r>
              <a:rPr lang="cs-CZ" dirty="0" err="1" smtClean="0"/>
              <a:t>iudicata</a:t>
            </a:r>
            <a:r>
              <a:rPr lang="cs-CZ" dirty="0" smtClean="0"/>
              <a:t> – překážka věci rozhodnuté – ale jen nálezem! Odmítavé usnesení není překážkou nové stížnosti – musí být ale podána včas.</a:t>
            </a:r>
          </a:p>
          <a:p>
            <a:pPr marL="514350" indent="-514350">
              <a:buAutoNum type="arabicPeriod"/>
            </a:pPr>
            <a:r>
              <a:rPr lang="cs-CZ" dirty="0" smtClean="0"/>
              <a:t>Litispendence – překážka věci zahájené. Je-li jedno rozhodnutí napadeno různými stěžovateli, není zde překážka litispendence.</a:t>
            </a:r>
          </a:p>
          <a:p>
            <a:pPr marL="514350" indent="-514350">
              <a:buAutoNum type="arabicPeriod"/>
            </a:pPr>
            <a:r>
              <a:rPr lang="cs-CZ" dirty="0" smtClean="0"/>
              <a:t>Nevyčerpání </a:t>
            </a:r>
            <a:r>
              <a:rPr lang="cs-CZ" b="1" dirty="0" smtClean="0"/>
              <a:t>všech </a:t>
            </a:r>
            <a:r>
              <a:rPr lang="cs-CZ" dirty="0" smtClean="0"/>
              <a:t>procesních prostředků k ochraně práva, včetně mimořádných opravných prostředků</a:t>
            </a:r>
          </a:p>
          <a:p>
            <a:pPr marL="0" indent="0">
              <a:buNone/>
            </a:pPr>
            <a:r>
              <a:rPr lang="cs-CZ" dirty="0" smtClean="0"/>
              <a:t>      - nepodání dovolání v trestním řízení </a:t>
            </a:r>
            <a:r>
              <a:rPr lang="cs-CZ" dirty="0" err="1" smtClean="0"/>
              <a:t>Pl</a:t>
            </a:r>
            <a:r>
              <a:rPr lang="cs-CZ" dirty="0" smtClean="0"/>
              <a:t>. ÚS-st. 38/14</a:t>
            </a:r>
          </a:p>
          <a:p>
            <a:pPr marL="715963" indent="-715963">
              <a:buNone/>
            </a:pPr>
            <a:r>
              <a:rPr lang="cs-CZ" dirty="0" smtClean="0"/>
              <a:t>      - nevyužití dovolání v civilních věcech </a:t>
            </a:r>
            <a:r>
              <a:rPr lang="cs-CZ" dirty="0" err="1" smtClean="0"/>
              <a:t>Pl</a:t>
            </a:r>
            <a:r>
              <a:rPr lang="cs-CZ" dirty="0" smtClean="0"/>
              <a:t>. ÚS-st. 45/16 – pozor na odmítnutí dovolání pro vady!</a:t>
            </a:r>
          </a:p>
          <a:p>
            <a:pPr marL="715963" indent="-715963">
              <a:buNone/>
            </a:pPr>
            <a:r>
              <a:rPr lang="cs-CZ" dirty="0"/>
              <a:t> </a:t>
            </a:r>
            <a:r>
              <a:rPr lang="cs-CZ" dirty="0" smtClean="0"/>
              <a:t>     - nevyužití žaloby pro zmatečnost – často opomíjeno</a:t>
            </a:r>
          </a:p>
          <a:p>
            <a:pPr marL="715963" indent="-715963">
              <a:buNone/>
            </a:pPr>
            <a:endParaRPr lang="cs-CZ" dirty="0"/>
          </a:p>
          <a:p>
            <a:pPr marL="715963" indent="-715963">
              <a:buNone/>
            </a:pPr>
            <a:endParaRPr lang="cs-CZ" dirty="0" smtClean="0"/>
          </a:p>
          <a:p>
            <a:pPr marL="715963" indent="-715963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0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91706"/>
            <a:ext cx="10515600" cy="5685257"/>
          </a:xfrm>
        </p:spPr>
        <p:txBody>
          <a:bodyPr>
            <a:normAutofit/>
          </a:bodyPr>
          <a:lstStyle/>
          <a:p>
            <a:pPr marL="361950" indent="-361950">
              <a:buNone/>
            </a:pPr>
            <a:r>
              <a:rPr lang="cs-CZ" dirty="0" smtClean="0"/>
              <a:t>4. Předčasný návrh – obdoba ad. 3 – zpravidla se jedná o procesní rozhodnutí, která mohou být v dalším řízení napravena</a:t>
            </a:r>
          </a:p>
          <a:p>
            <a:pPr marL="361950" indent="-361950">
              <a:buNone/>
            </a:pPr>
            <a:r>
              <a:rPr lang="cs-CZ" dirty="0"/>
              <a:t> </a:t>
            </a:r>
            <a:r>
              <a:rPr lang="cs-CZ" dirty="0" smtClean="0"/>
              <a:t>    - nelze napadnout kasační rozhodnutí NS či NSS</a:t>
            </a:r>
          </a:p>
          <a:p>
            <a:pPr marL="361950" indent="-361950">
              <a:buNone/>
            </a:pPr>
            <a:r>
              <a:rPr lang="cs-CZ" dirty="0"/>
              <a:t> </a:t>
            </a:r>
            <a:r>
              <a:rPr lang="cs-CZ" dirty="0" smtClean="0"/>
              <a:t>    - další příklady </a:t>
            </a:r>
            <a:r>
              <a:rPr lang="cs-CZ" dirty="0" err="1" smtClean="0"/>
              <a:t>Pl</a:t>
            </a:r>
            <a:r>
              <a:rPr lang="cs-CZ" dirty="0" smtClean="0"/>
              <a:t>. ÚS-st. 35/13 a </a:t>
            </a:r>
            <a:r>
              <a:rPr lang="cs-CZ" dirty="0" err="1" smtClean="0"/>
              <a:t>Pl</a:t>
            </a:r>
            <a:r>
              <a:rPr lang="cs-CZ" dirty="0" smtClean="0"/>
              <a:t>. ÚS-st. 43/16</a:t>
            </a:r>
          </a:p>
          <a:p>
            <a:pPr marL="361950" indent="-361950">
              <a:buNone/>
            </a:pPr>
            <a:r>
              <a:rPr lang="cs-CZ" b="1" dirty="0" smtClean="0"/>
              <a:t>Výjimka</a:t>
            </a:r>
            <a:r>
              <a:rPr lang="cs-CZ" dirty="0" smtClean="0"/>
              <a:t> z nepřípustnosti ad. 3 a ad. 4 - § 75/2 </a:t>
            </a:r>
            <a:r>
              <a:rPr lang="cs-CZ" dirty="0" err="1" smtClean="0"/>
              <a:t>ZoÚS</a:t>
            </a:r>
            <a:r>
              <a:rPr lang="cs-CZ" dirty="0" smtClean="0"/>
              <a:t> - jestliže</a:t>
            </a:r>
            <a:endParaRPr lang="cs-CZ" dirty="0"/>
          </a:p>
          <a:p>
            <a:pPr marL="361950" indent="-361950" algn="just">
              <a:buNone/>
            </a:pPr>
            <a:r>
              <a:rPr lang="cs-CZ" dirty="0"/>
              <a:t> a) stížnost svým významem podstatně přesahuje vlastní zájmy stěžovatele a byla podána do jednoho roku ode dne, kdy ke skutečnosti, která je předmětem ústavní stížnosti, došlo, nebo</a:t>
            </a:r>
          </a:p>
          <a:p>
            <a:pPr marL="361950" indent="-361950" algn="just">
              <a:buNone/>
            </a:pPr>
            <a:r>
              <a:rPr lang="cs-CZ" dirty="0"/>
              <a:t> b) v řízení o podaném opravném prostředku </a:t>
            </a:r>
            <a:r>
              <a:rPr lang="cs-CZ" dirty="0" smtClean="0"/>
              <a:t>dochází </a:t>
            </a:r>
            <a:r>
              <a:rPr lang="cs-CZ" dirty="0"/>
              <a:t>ke značným průtahům, z nichž stěžovateli vzniká nebo může vzniknout vážná a neodvratitelná újma. </a:t>
            </a:r>
          </a:p>
          <a:p>
            <a:pPr marL="361950" indent="-361950">
              <a:buNone/>
            </a:pPr>
            <a:endParaRPr lang="cs-CZ" dirty="0" smtClean="0"/>
          </a:p>
          <a:p>
            <a:pPr marL="361950" indent="-36195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45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86596"/>
            <a:ext cx="10515600" cy="5590367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Výjimka </a:t>
            </a:r>
            <a:r>
              <a:rPr lang="cs-CZ" dirty="0" smtClean="0"/>
              <a:t>z nepřípustnosti ad. 4 (předčasnost) – Pl. ÚS-st. 43/16- vyžaduje současné </a:t>
            </a:r>
            <a:r>
              <a:rPr lang="cs-CZ" dirty="0"/>
              <a:t>splnění dvou </a:t>
            </a:r>
            <a:r>
              <a:rPr lang="cs-CZ" dirty="0" smtClean="0"/>
              <a:t>podmínek</a:t>
            </a:r>
          </a:p>
          <a:p>
            <a:pPr algn="just">
              <a:buFontTx/>
              <a:buChar char="-"/>
            </a:pPr>
            <a:r>
              <a:rPr lang="cs-CZ" dirty="0" smtClean="0"/>
              <a:t>První </a:t>
            </a:r>
            <a:r>
              <a:rPr lang="cs-CZ" dirty="0"/>
              <a:t>podmínkou je, aby předmětné rozhodnutí bylo způsobilé bezprostředně a citelně zasáhnout do ústavně zaručených základních práv či svobod stěžovatele. </a:t>
            </a:r>
            <a:endParaRPr lang="cs-CZ" dirty="0" smtClean="0"/>
          </a:p>
          <a:p>
            <a:pPr algn="just">
              <a:buFontTx/>
              <a:buChar char="-"/>
            </a:pPr>
            <a:r>
              <a:rPr lang="cs-CZ" dirty="0" smtClean="0"/>
              <a:t>Druhou </a:t>
            </a:r>
            <a:r>
              <a:rPr lang="cs-CZ" dirty="0"/>
              <a:t>podmínkou pak je, že námitka porušení ústavně zaručených základních práv nebo svobod nemůže být v rámci dalšího řízení efektivně uplatněna.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6871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066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Ústavní stížnost – aktivní legitimace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3919"/>
            <a:ext cx="10515600" cy="4920231"/>
          </a:xfrm>
        </p:spPr>
        <p:txBody>
          <a:bodyPr/>
          <a:lstStyle/>
          <a:p>
            <a:pPr marL="0" indent="0">
              <a:buNone/>
            </a:pPr>
            <a:r>
              <a:rPr lang="cs-CZ" sz="3600" dirty="0" smtClean="0"/>
              <a:t>„Obecná“ ústavní stížnost</a:t>
            </a:r>
          </a:p>
          <a:p>
            <a:pPr marL="0" indent="0">
              <a:buNone/>
            </a:pPr>
            <a:r>
              <a:rPr lang="cs-CZ" dirty="0" smtClean="0"/>
              <a:t>- fyzická nebo právnická osoba, včetně obce, kraje či politické strany</a:t>
            </a:r>
          </a:p>
          <a:p>
            <a:pPr>
              <a:buFontTx/>
              <a:buChar char="-"/>
            </a:pPr>
            <a:r>
              <a:rPr lang="cs-CZ" dirty="0" smtClean="0"/>
              <a:t>stát – pouze v soukromoprávních vztazích</a:t>
            </a:r>
          </a:p>
          <a:p>
            <a:pPr marL="0" indent="0">
              <a:buNone/>
            </a:pPr>
            <a:r>
              <a:rPr lang="cs-CZ" sz="3600" dirty="0" smtClean="0"/>
              <a:t>„Zvláštní“ ústavní stížnost</a:t>
            </a:r>
          </a:p>
          <a:p>
            <a:pPr algn="just">
              <a:buFontTx/>
              <a:buChar char="-"/>
            </a:pPr>
            <a:r>
              <a:rPr lang="cs-CZ" dirty="0" smtClean="0"/>
              <a:t>zastupitelstvo obce či kraje </a:t>
            </a:r>
            <a:r>
              <a:rPr lang="cs-CZ" dirty="0"/>
              <a:t>– jestliže tvrdí, že nezákonným zásahem státu bylo porušeno </a:t>
            </a:r>
            <a:r>
              <a:rPr lang="cs-CZ" dirty="0" smtClean="0"/>
              <a:t>jejich právo </a:t>
            </a:r>
            <a:r>
              <a:rPr lang="cs-CZ" dirty="0"/>
              <a:t>na </a:t>
            </a:r>
            <a:r>
              <a:rPr lang="cs-CZ" dirty="0" smtClean="0"/>
              <a:t>samosprávu – tzv. komunální ústavní stížnost</a:t>
            </a:r>
          </a:p>
          <a:p>
            <a:pPr algn="just">
              <a:buFontTx/>
              <a:buChar char="-"/>
            </a:pPr>
            <a:r>
              <a:rPr lang="cs-CZ" dirty="0"/>
              <a:t>politická strana - jestliže tvrdí, že rozhodnutí o jejím rozpuštění nebo jiné rozhodnutí týkající se její činnosti není ve shodě s ústavními nebo jinými zákony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18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211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Účastnící řízení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47314"/>
            <a:ext cx="10515600" cy="5029650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stěžovatel </a:t>
            </a:r>
          </a:p>
          <a:p>
            <a:pPr marL="180975" indent="-180975" algn="just">
              <a:buFontTx/>
              <a:buChar char="-"/>
            </a:pPr>
            <a:r>
              <a:rPr lang="cs-CZ" dirty="0" smtClean="0"/>
              <a:t>státní </a:t>
            </a:r>
            <a:r>
              <a:rPr lang="cs-CZ" dirty="0"/>
              <a:t>orgán nebo jiný orgán veřejné moci, proti jehož zásahu ústavní </a:t>
            </a:r>
            <a:r>
              <a:rPr lang="cs-CZ" dirty="0" smtClean="0"/>
              <a:t> stížnost směřuje (zpravidla soud)</a:t>
            </a:r>
          </a:p>
          <a:p>
            <a:pPr marL="180975" indent="-180975" algn="just">
              <a:buFontTx/>
              <a:buChar char="-"/>
            </a:pPr>
            <a:endParaRPr lang="cs-CZ" dirty="0"/>
          </a:p>
          <a:p>
            <a:pPr marL="0" indent="0" algn="just">
              <a:buNone/>
            </a:pPr>
            <a:r>
              <a:rPr lang="cs-CZ" sz="3600" b="1" dirty="0" smtClean="0">
                <a:latin typeface="+mj-lt"/>
              </a:rPr>
              <a:t>Vedlejší účastníci řízení</a:t>
            </a:r>
          </a:p>
          <a:p>
            <a:pPr algn="just">
              <a:buFontTx/>
              <a:buChar char="-"/>
            </a:pPr>
            <a:r>
              <a:rPr lang="cs-CZ" dirty="0" smtClean="0"/>
              <a:t>ostatní </a:t>
            </a:r>
            <a:r>
              <a:rPr lang="cs-CZ" dirty="0"/>
              <a:t>účastníci předchozího řízení, z něhož stížností napadené rozhodnutí vzešlo. Šlo-li o trestní řízení, jsou vedlejšími účastníky strany tohoto </a:t>
            </a:r>
            <a:r>
              <a:rPr lang="cs-CZ" dirty="0" smtClean="0"/>
              <a:t>řízení.</a:t>
            </a:r>
          </a:p>
          <a:p>
            <a:pPr algn="just">
              <a:buFontTx/>
              <a:buChar char="-"/>
            </a:pPr>
            <a:r>
              <a:rPr lang="cs-CZ" dirty="0"/>
              <a:t>Ústavní soud může přiznat postavení vedlejšího účastníka i jiným osobám, které prokáží právní zájem na výsledku řízení.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říjen 2022                                                                                        Tomáš Lichovník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9F9D-066B-407D-A988-CFB6C719EDB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301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3067</TotalTime>
  <Words>1954</Words>
  <Application>Microsoft Office PowerPoint</Application>
  <PresentationFormat>Širokoúhlá obrazovka</PresentationFormat>
  <Paragraphs>204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Motiv Office</vt:lpstr>
      <vt:lpstr>Advokát před Ústavním soudem</vt:lpstr>
      <vt:lpstr>Ústavní soud</vt:lpstr>
      <vt:lpstr>Objem, složení a úspěšnost návrhů v agendě ÚS</vt:lpstr>
      <vt:lpstr>Prezentace aplikace PowerPoint</vt:lpstr>
      <vt:lpstr>Nepřípustnost ústavní stížnosti</vt:lpstr>
      <vt:lpstr>Prezentace aplikace PowerPoint</vt:lpstr>
      <vt:lpstr>Prezentace aplikace PowerPoint</vt:lpstr>
      <vt:lpstr>Ústavní stížnost – aktivní legitimace</vt:lpstr>
      <vt:lpstr>Účastnící řízení</vt:lpstr>
      <vt:lpstr>Zastoupení účastníků a vedlejších účastníků řízení</vt:lpstr>
      <vt:lpstr>Lhůta pro podání ústavní stížnosti</vt:lpstr>
      <vt:lpstr>Předmět řízení</vt:lpstr>
      <vt:lpstr>Prezentace aplikace PowerPoint</vt:lpstr>
      <vt:lpstr>Formální náležitosti ústavní stížnosti</vt:lpstr>
      <vt:lpstr>Obsahové náležitosti ústavní stížnosti</vt:lpstr>
      <vt:lpstr>Prezentace aplikace PowerPoint</vt:lpstr>
      <vt:lpstr>Rozhodování o ústavní stížnosti</vt:lpstr>
      <vt:lpstr>Odmítnutí návrhu (stížnosti) senátem (usnesení)</vt:lpstr>
      <vt:lpstr>Meritorní rozhodnutí o stížnosti</vt:lpstr>
      <vt:lpstr>Nejčastější důvody pro zásah ÚS</vt:lpstr>
      <vt:lpstr>Prezentace aplikace PowerPoint</vt:lpstr>
      <vt:lpstr>Prezentace aplikace PowerPoint</vt:lpstr>
      <vt:lpstr>Závěr</vt:lpstr>
      <vt:lpstr>Doporučená literatura a odkazy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Ústavní soud a rodinné právo</dc:title>
  <dc:creator>Tomas Lichovnik</dc:creator>
  <cp:lastModifiedBy>Lichovník Tomáš</cp:lastModifiedBy>
  <cp:revision>114</cp:revision>
  <cp:lastPrinted>2021-12-01T07:57:35Z</cp:lastPrinted>
  <dcterms:created xsi:type="dcterms:W3CDTF">2018-04-08T14:16:23Z</dcterms:created>
  <dcterms:modified xsi:type="dcterms:W3CDTF">2022-10-12T10:02:01Z</dcterms:modified>
</cp:coreProperties>
</file>