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9"/>
  </p:notesMasterIdLst>
  <p:handoutMasterIdLst>
    <p:handoutMasterId r:id="rId30"/>
  </p:handoutMasterIdLst>
  <p:sldIdLst>
    <p:sldId id="256" r:id="rId2"/>
    <p:sldId id="257" r:id="rId3"/>
    <p:sldId id="295" r:id="rId4"/>
    <p:sldId id="296" r:id="rId5"/>
    <p:sldId id="297" r:id="rId6"/>
    <p:sldId id="298" r:id="rId7"/>
    <p:sldId id="299" r:id="rId8"/>
    <p:sldId id="300" r:id="rId9"/>
    <p:sldId id="301" r:id="rId10"/>
    <p:sldId id="302" r:id="rId11"/>
    <p:sldId id="303" r:id="rId12"/>
    <p:sldId id="304" r:id="rId13"/>
    <p:sldId id="305" r:id="rId14"/>
    <p:sldId id="309" r:id="rId15"/>
    <p:sldId id="310" r:id="rId16"/>
    <p:sldId id="306" r:id="rId17"/>
    <p:sldId id="307" r:id="rId18"/>
    <p:sldId id="308" r:id="rId19"/>
    <p:sldId id="311" r:id="rId20"/>
    <p:sldId id="313" r:id="rId21"/>
    <p:sldId id="314" r:id="rId22"/>
    <p:sldId id="315" r:id="rId23"/>
    <p:sldId id="317" r:id="rId24"/>
    <p:sldId id="318" r:id="rId25"/>
    <p:sldId id="319" r:id="rId26"/>
    <p:sldId id="320" r:id="rId27"/>
    <p:sldId id="321" r:id="rId28"/>
  </p:sldIdLst>
  <p:sldSz cx="12192000" cy="6858000"/>
  <p:notesSz cx="6797675" cy="9929813"/>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00DC"/>
    <a:srgbClr val="0000DC"/>
    <a:srgbClr val="F01928"/>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5768" autoAdjust="0"/>
  </p:normalViewPr>
  <p:slideViewPr>
    <p:cSldViewPr snapToGrid="0">
      <p:cViewPr varScale="1">
        <p:scale>
          <a:sx n="86" d="100"/>
          <a:sy n="86" d="100"/>
        </p:scale>
        <p:origin x="566" y="48"/>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52016"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9433322"/>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52016" y="9433322"/>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50443"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88900" y="744538"/>
            <a:ext cx="6619875"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79768" y="4716661"/>
            <a:ext cx="5438140" cy="4468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9431599"/>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50443" y="9431599"/>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4" name="Obrázek 8">
            <a:extLst>
              <a:ext uri="{FF2B5EF4-FFF2-40B4-BE49-F238E27FC236}">
                <a16:creationId xmlns:a16="http://schemas.microsoft.com/office/drawing/2014/main" id="{F4BEF68F-D2E3-A445-BE69-DE5712F4B9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6" name="Obrázek 8">
            <a:extLst>
              <a:ext uri="{FF2B5EF4-FFF2-40B4-BE49-F238E27FC236}">
                <a16:creationId xmlns:a16="http://schemas.microsoft.com/office/drawing/2014/main" id="{E49E2218-4CCF-BC44-930E-B31D9BFD89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cs-CZ"/>
              <a:t>Zápatí prezentace</a:t>
            </a:r>
            <a:endParaRPr lang="cs-CZ" dirty="0"/>
          </a:p>
        </p:txBody>
      </p:sp>
      <p:pic>
        <p:nvPicPr>
          <p:cNvPr id="8" name="Obrázek 8">
            <a:extLst>
              <a:ext uri="{FF2B5EF4-FFF2-40B4-BE49-F238E27FC236}">
                <a16:creationId xmlns:a16="http://schemas.microsoft.com/office/drawing/2014/main" id="{3670C515-4DAA-7F4B-92D5-CBE7140375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9100DC"/>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10" name="Obrázek 8">
            <a:extLst>
              <a:ext uri="{FF2B5EF4-FFF2-40B4-BE49-F238E27FC236}">
                <a16:creationId xmlns:a16="http://schemas.microsoft.com/office/drawing/2014/main" id="{D2567773-B605-2B43-9036-93D6446553F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Tree>
    <p:extLst>
      <p:ext uri="{BB962C8B-B14F-4D97-AF65-F5344CB8AC3E}">
        <p14:creationId xmlns:p14="http://schemas.microsoft.com/office/powerpoint/2010/main" val="39481167"/>
      </p:ext>
    </p:extLst>
  </p:cSld>
  <p:clrMapOvr>
    <a:masterClrMapping/>
  </p:clrMapOvr>
  <p:extLst mod="1">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9100DC"/>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FF585A7D-D2A5-48D6-9877-7D43E33E52E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cs-CZ"/>
              <a:t>Zápatí prezentace</a:t>
            </a:r>
            <a:endParaRPr lang="cs-CZ" dirty="0"/>
          </a:p>
        </p:txBody>
      </p:sp>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9100DC"/>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5419" cy="593152"/>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LAW slide">
    <p:bg>
      <p:bgPr>
        <a:solidFill>
          <a:srgbClr val="9100DC"/>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042872" y="2021800"/>
            <a:ext cx="4106255" cy="2814399"/>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pic>
        <p:nvPicPr>
          <p:cNvPr id="9" name="Obrázek 8">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id="{59BBB889-9A7B-9D4F-983C-EF6BCB924D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id="{8B634E8E-DBA3-B14F-81EC-219FEC2F82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2" name="Obrázek 8">
            <a:extLst>
              <a:ext uri="{FF2B5EF4-FFF2-40B4-BE49-F238E27FC236}">
                <a16:creationId xmlns:a16="http://schemas.microsoft.com/office/drawing/2014/main" id="{F5224E24-147F-EE43-B65A-19061D0BD9F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9" name="Obrázek 8">
            <a:extLst>
              <a:ext uri="{FF2B5EF4-FFF2-40B4-BE49-F238E27FC236}">
                <a16:creationId xmlns:a16="http://schemas.microsoft.com/office/drawing/2014/main" id="{9FA8E4E0-B396-804E-A80F-F901C2CBAF0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17" name="Obrázek 8">
            <a:extLst>
              <a:ext uri="{FF2B5EF4-FFF2-40B4-BE49-F238E27FC236}">
                <a16:creationId xmlns:a16="http://schemas.microsoft.com/office/drawing/2014/main" id="{A63F5DF2-7BE9-9D42-95D5-0960F0062F2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7" name="Obrázek 8">
            <a:extLst>
              <a:ext uri="{FF2B5EF4-FFF2-40B4-BE49-F238E27FC236}">
                <a16:creationId xmlns:a16="http://schemas.microsoft.com/office/drawing/2014/main" id="{2B91F2EA-D76F-7D4C-960D-6E3E77E7184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7" name="Obrázek 8">
            <a:extLst>
              <a:ext uri="{FF2B5EF4-FFF2-40B4-BE49-F238E27FC236}">
                <a16:creationId xmlns:a16="http://schemas.microsoft.com/office/drawing/2014/main" id="{E7FAA686-EF64-0D47-AFF9-2958D278989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Zápatí prezentace</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19"/>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číslo snímky 2">
            <a:extLst>
              <a:ext uri="{FF2B5EF4-FFF2-40B4-BE49-F238E27FC236}">
                <a16:creationId xmlns:a16="http://schemas.microsoft.com/office/drawing/2014/main" id="{9DAF3088-3E4D-9845-B71B-E817345CD820}"/>
              </a:ext>
            </a:extLst>
          </p:cNvPr>
          <p:cNvSpPr>
            <a:spLocks noGrp="1"/>
          </p:cNvSpPr>
          <p:nvPr>
            <p:ph type="sldNum" sz="quarter" idx="11"/>
          </p:nvPr>
        </p:nvSpPr>
        <p:spPr/>
        <p:txBody>
          <a:bodyPr/>
          <a:lstStyle/>
          <a:p>
            <a:fld id="{0DE708CC-0C3F-4567-9698-B54C0F35BD31}" type="slidenum">
              <a:rPr lang="cs-CZ" altLang="cs-CZ" noProof="0" smtClean="0"/>
              <a:pPr/>
              <a:t>1</a:t>
            </a:fld>
            <a:endParaRPr lang="cs-CZ" altLang="cs-CZ" noProof="0" dirty="0"/>
          </a:p>
        </p:txBody>
      </p:sp>
      <p:sp>
        <p:nvSpPr>
          <p:cNvPr id="4" name="Nadpis 3">
            <a:extLst>
              <a:ext uri="{FF2B5EF4-FFF2-40B4-BE49-F238E27FC236}">
                <a16:creationId xmlns:a16="http://schemas.microsoft.com/office/drawing/2014/main" id="{2491EF5B-3067-7546-837B-2D005F3ED499}"/>
              </a:ext>
            </a:extLst>
          </p:cNvPr>
          <p:cNvSpPr>
            <a:spLocks noGrp="1"/>
          </p:cNvSpPr>
          <p:nvPr>
            <p:ph type="title"/>
          </p:nvPr>
        </p:nvSpPr>
        <p:spPr/>
        <p:txBody>
          <a:bodyPr/>
          <a:lstStyle/>
          <a:p>
            <a:pPr algn="ctr"/>
            <a:r>
              <a:rPr lang="cs-CZ" dirty="0"/>
              <a:t>Relativní majetková práva podle OZ - pokračování</a:t>
            </a:r>
          </a:p>
        </p:txBody>
      </p:sp>
      <p:sp>
        <p:nvSpPr>
          <p:cNvPr id="5" name="Podnadpis 4">
            <a:extLst>
              <a:ext uri="{FF2B5EF4-FFF2-40B4-BE49-F238E27FC236}">
                <a16:creationId xmlns:a16="http://schemas.microsoft.com/office/drawing/2014/main" id="{BDA74EBB-06F9-2F42-BBA7-49358111EC86}"/>
              </a:ext>
            </a:extLst>
          </p:cNvPr>
          <p:cNvSpPr>
            <a:spLocks noGrp="1"/>
          </p:cNvSpPr>
          <p:nvPr>
            <p:ph type="subTitle" idx="1"/>
          </p:nvPr>
        </p:nvSpPr>
        <p:spPr>
          <a:xfrm>
            <a:off x="415200" y="4276200"/>
            <a:ext cx="11361600" cy="698497"/>
          </a:xfrm>
        </p:spPr>
        <p:txBody>
          <a:bodyPr/>
          <a:lstStyle/>
          <a:p>
            <a:pPr algn="ctr"/>
            <a:r>
              <a:rPr lang="cs-CZ" dirty="0"/>
              <a:t>Seminář ČAK 27. 10. 2021</a:t>
            </a:r>
          </a:p>
          <a:p>
            <a:pPr algn="ctr"/>
            <a:endParaRPr lang="cs-CZ" dirty="0"/>
          </a:p>
          <a:p>
            <a:pPr algn="ctr"/>
            <a:endParaRPr lang="cs-CZ" dirty="0"/>
          </a:p>
          <a:p>
            <a:r>
              <a:rPr lang="cs-CZ" sz="2000" dirty="0" err="1"/>
              <a:t>KObčP</a:t>
            </a:r>
            <a:r>
              <a:rPr lang="cs-CZ" sz="2000" dirty="0"/>
              <a:t> </a:t>
            </a:r>
            <a:r>
              <a:rPr lang="cs-CZ" sz="2000" dirty="0" err="1"/>
              <a:t>Prf</a:t>
            </a:r>
            <a:r>
              <a:rPr lang="cs-CZ" sz="2000" dirty="0"/>
              <a:t> MUNI, OS Blansko</a:t>
            </a:r>
          </a:p>
          <a:p>
            <a:pPr algn="r"/>
            <a:r>
              <a:rPr lang="cs-CZ" sz="1800" dirty="0"/>
              <a:t>JUDr. Michal Janoušek, Ph.D.</a:t>
            </a:r>
          </a:p>
          <a:p>
            <a:pPr algn="r"/>
            <a:r>
              <a:rPr lang="cs-CZ" sz="1800" dirty="0"/>
              <a:t>janousekmichal@centrum.cz</a:t>
            </a:r>
          </a:p>
        </p:txBody>
      </p:sp>
    </p:spTree>
    <p:extLst>
      <p:ext uri="{BB962C8B-B14F-4D97-AF65-F5344CB8AC3E}">
        <p14:creationId xmlns:p14="http://schemas.microsoft.com/office/powerpoint/2010/main" val="326334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B72DC3C3-3B7B-429E-BF82-C1C3CC518BC8}"/>
              </a:ext>
            </a:extLst>
          </p:cNvPr>
          <p:cNvSpPr>
            <a:spLocks noGrp="1"/>
          </p:cNvSpPr>
          <p:nvPr>
            <p:ph type="sldNum" sz="quarter" idx="11"/>
          </p:nvPr>
        </p:nvSpPr>
        <p:spPr/>
        <p:txBody>
          <a:bodyPr/>
          <a:lstStyle/>
          <a:p>
            <a:fld id="{0970407D-EE58-4A0B-824B-1D3AE42DD9CF}" type="slidenum">
              <a:rPr lang="cs-CZ" altLang="cs-CZ" smtClean="0"/>
              <a:pPr/>
              <a:t>10</a:t>
            </a:fld>
            <a:endParaRPr lang="cs-CZ" altLang="cs-CZ" dirty="0"/>
          </a:p>
        </p:txBody>
      </p:sp>
      <p:sp>
        <p:nvSpPr>
          <p:cNvPr id="4" name="Nadpis 3">
            <a:extLst>
              <a:ext uri="{FF2B5EF4-FFF2-40B4-BE49-F238E27FC236}">
                <a16:creationId xmlns:a16="http://schemas.microsoft.com/office/drawing/2014/main" id="{7900CA25-5B0C-43F9-BDDE-85CFE97A96B2}"/>
              </a:ext>
            </a:extLst>
          </p:cNvPr>
          <p:cNvSpPr>
            <a:spLocks noGrp="1"/>
          </p:cNvSpPr>
          <p:nvPr>
            <p:ph type="title"/>
          </p:nvPr>
        </p:nvSpPr>
        <p:spPr/>
        <p:txBody>
          <a:bodyPr/>
          <a:lstStyle/>
          <a:p>
            <a:r>
              <a:rPr lang="cs-CZ" dirty="0"/>
              <a:t>Obsah závazku a způsoby jeho určení VIII.</a:t>
            </a:r>
          </a:p>
        </p:txBody>
      </p:sp>
      <p:sp>
        <p:nvSpPr>
          <p:cNvPr id="5" name="Zástupný symbol pro obsah 4">
            <a:extLst>
              <a:ext uri="{FF2B5EF4-FFF2-40B4-BE49-F238E27FC236}">
                <a16:creationId xmlns:a16="http://schemas.microsoft.com/office/drawing/2014/main" id="{53BC451A-C2B4-4614-A569-E91DCA55975D}"/>
              </a:ext>
            </a:extLst>
          </p:cNvPr>
          <p:cNvSpPr>
            <a:spLocks noGrp="1"/>
          </p:cNvSpPr>
          <p:nvPr>
            <p:ph idx="1"/>
          </p:nvPr>
        </p:nvSpPr>
        <p:spPr/>
        <p:txBody>
          <a:bodyPr/>
          <a:lstStyle/>
          <a:p>
            <a:pPr marL="72000" indent="0">
              <a:buClrTx/>
              <a:buNone/>
            </a:pPr>
            <a:r>
              <a:rPr lang="cs-CZ" b="1" dirty="0">
                <a:solidFill>
                  <a:schemeClr val="tx2"/>
                </a:solidFill>
              </a:rPr>
              <a:t>Inkorporace VOP do smlouvy</a:t>
            </a:r>
          </a:p>
          <a:p>
            <a:pPr marL="72000" indent="0">
              <a:buClrTx/>
              <a:buNone/>
            </a:pPr>
            <a:endParaRPr lang="cs-CZ" b="1" dirty="0">
              <a:solidFill>
                <a:schemeClr val="tx2"/>
              </a:solidFill>
            </a:endParaRPr>
          </a:p>
          <a:p>
            <a:pPr>
              <a:buClrTx/>
            </a:pPr>
            <a:r>
              <a:rPr lang="cs-CZ" b="1" dirty="0"/>
              <a:t>Postačí </a:t>
            </a:r>
            <a:r>
              <a:rPr lang="cs-CZ" b="1" i="1" dirty="0"/>
              <a:t>prostý odkaz na VOP</a:t>
            </a:r>
            <a:r>
              <a:rPr lang="cs-CZ" b="1" dirty="0"/>
              <a:t> </a:t>
            </a:r>
            <a:r>
              <a:rPr lang="cs-CZ" dirty="0"/>
              <a:t>= </a:t>
            </a:r>
            <a:r>
              <a:rPr lang="cs-CZ" b="1" dirty="0"/>
              <a:t>nevyžaduje</a:t>
            </a:r>
            <a:r>
              <a:rPr lang="cs-CZ" dirty="0"/>
              <a:t> se </a:t>
            </a:r>
            <a:r>
              <a:rPr lang="cs-CZ" u="sng" dirty="0"/>
              <a:t>jejich připojení</a:t>
            </a:r>
            <a:r>
              <a:rPr lang="cs-CZ" dirty="0"/>
              <a:t> ani </a:t>
            </a:r>
            <a:r>
              <a:rPr lang="cs-CZ" u="sng" dirty="0"/>
              <a:t>jejich známost</a:t>
            </a:r>
          </a:p>
          <a:p>
            <a:pPr>
              <a:buClrTx/>
            </a:pPr>
            <a:r>
              <a:rPr lang="cs-CZ" dirty="0"/>
              <a:t>Typicky smlouvy o dílo – dodávky velkých investičních celků</a:t>
            </a:r>
          </a:p>
          <a:p>
            <a:pPr lvl="1" algn="just">
              <a:buClrTx/>
            </a:pPr>
            <a:r>
              <a:rPr lang="cs-CZ" i="1" dirty="0"/>
              <a:t>př. Stát (</a:t>
            </a:r>
            <a:r>
              <a:rPr lang="cs-CZ" i="1" dirty="0" err="1"/>
              <a:t>organiz</a:t>
            </a:r>
            <a:r>
              <a:rPr lang="cs-CZ" i="1" dirty="0"/>
              <a:t>. složka) uzavírá smlouvu o dílo na stavbu/dostavbu dálnice = součástí VOP FIDIC (Federace mezinárodních inženýrů) = </a:t>
            </a:r>
            <a:r>
              <a:rPr lang="cs-CZ" i="1" dirty="0" err="1"/>
              <a:t>Red</a:t>
            </a:r>
            <a:r>
              <a:rPr lang="cs-CZ" i="1" dirty="0"/>
              <a:t> </a:t>
            </a:r>
            <a:r>
              <a:rPr lang="cs-CZ" i="1" dirty="0" err="1"/>
              <a:t>Book</a:t>
            </a:r>
            <a:r>
              <a:rPr lang="cs-CZ" i="1" dirty="0"/>
              <a:t>, Green </a:t>
            </a:r>
            <a:r>
              <a:rPr lang="cs-CZ" i="1" dirty="0" err="1"/>
              <a:t>Book</a:t>
            </a:r>
            <a:r>
              <a:rPr lang="cs-CZ" i="1" dirty="0"/>
              <a:t>, </a:t>
            </a:r>
            <a:r>
              <a:rPr lang="cs-CZ" i="1" dirty="0" err="1"/>
              <a:t>Yellow</a:t>
            </a:r>
            <a:r>
              <a:rPr lang="cs-CZ" i="1" dirty="0"/>
              <a:t> </a:t>
            </a:r>
            <a:r>
              <a:rPr lang="cs-CZ" i="1" dirty="0" err="1"/>
              <a:t>Book</a:t>
            </a:r>
            <a:r>
              <a:rPr lang="cs-CZ" i="1" dirty="0"/>
              <a:t> v závislosti na charakteru stavby</a:t>
            </a:r>
          </a:p>
          <a:p>
            <a:pPr lvl="1" algn="just">
              <a:buClrTx/>
            </a:pPr>
            <a:r>
              <a:rPr lang="cs-CZ" i="1" dirty="0"/>
              <a:t>př. součástí smlouvy uzavřené na e-</a:t>
            </a:r>
            <a:r>
              <a:rPr lang="cs-CZ" i="1" dirty="0" err="1"/>
              <a:t>shopu</a:t>
            </a:r>
            <a:r>
              <a:rPr lang="cs-CZ" i="1" dirty="0"/>
              <a:t> jsou VOP obchodníka = </a:t>
            </a:r>
            <a:r>
              <a:rPr lang="cs-CZ" i="1" u="sng" dirty="0"/>
              <a:t>nejde o VOP</a:t>
            </a:r>
            <a:r>
              <a:rPr lang="cs-CZ" i="1" dirty="0"/>
              <a:t>, nýbrž OP = nutno dodržet pravidla inkorporace podle § 1751 odst. 1</a:t>
            </a:r>
          </a:p>
        </p:txBody>
      </p:sp>
    </p:spTree>
    <p:extLst>
      <p:ext uri="{BB962C8B-B14F-4D97-AF65-F5344CB8AC3E}">
        <p14:creationId xmlns:p14="http://schemas.microsoft.com/office/powerpoint/2010/main" val="3998351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3E4DAD34-E083-4770-9A81-45A416EAEAF1}"/>
              </a:ext>
            </a:extLst>
          </p:cNvPr>
          <p:cNvSpPr>
            <a:spLocks noGrp="1"/>
          </p:cNvSpPr>
          <p:nvPr>
            <p:ph type="sldNum" sz="quarter" idx="11"/>
          </p:nvPr>
        </p:nvSpPr>
        <p:spPr/>
        <p:txBody>
          <a:bodyPr/>
          <a:lstStyle/>
          <a:p>
            <a:fld id="{0970407D-EE58-4A0B-824B-1D3AE42DD9CF}" type="slidenum">
              <a:rPr lang="cs-CZ" altLang="cs-CZ" smtClean="0"/>
              <a:pPr/>
              <a:t>11</a:t>
            </a:fld>
            <a:endParaRPr lang="cs-CZ" altLang="cs-CZ" dirty="0"/>
          </a:p>
        </p:txBody>
      </p:sp>
      <p:sp>
        <p:nvSpPr>
          <p:cNvPr id="4" name="Nadpis 3">
            <a:extLst>
              <a:ext uri="{FF2B5EF4-FFF2-40B4-BE49-F238E27FC236}">
                <a16:creationId xmlns:a16="http://schemas.microsoft.com/office/drawing/2014/main" id="{F77F4CCD-1BAF-4379-AD0F-8396A240819E}"/>
              </a:ext>
            </a:extLst>
          </p:cNvPr>
          <p:cNvSpPr>
            <a:spLocks noGrp="1"/>
          </p:cNvSpPr>
          <p:nvPr>
            <p:ph type="title"/>
          </p:nvPr>
        </p:nvSpPr>
        <p:spPr/>
        <p:txBody>
          <a:bodyPr/>
          <a:lstStyle/>
          <a:p>
            <a:r>
              <a:rPr lang="cs-CZ" dirty="0"/>
              <a:t>Část II. – Limity obsahu závazku</a:t>
            </a:r>
          </a:p>
        </p:txBody>
      </p:sp>
      <p:sp>
        <p:nvSpPr>
          <p:cNvPr id="5" name="Zástupný symbol pro obsah 4">
            <a:extLst>
              <a:ext uri="{FF2B5EF4-FFF2-40B4-BE49-F238E27FC236}">
                <a16:creationId xmlns:a16="http://schemas.microsoft.com/office/drawing/2014/main" id="{ECE039FC-1026-48E0-882A-36A75E1DBEB9}"/>
              </a:ext>
            </a:extLst>
          </p:cNvPr>
          <p:cNvSpPr>
            <a:spLocks noGrp="1"/>
          </p:cNvSpPr>
          <p:nvPr>
            <p:ph idx="1"/>
          </p:nvPr>
        </p:nvSpPr>
        <p:spPr>
          <a:xfrm>
            <a:off x="720000" y="1629789"/>
            <a:ext cx="10753200" cy="4139998"/>
          </a:xfrm>
        </p:spPr>
        <p:txBody>
          <a:bodyPr/>
          <a:lstStyle/>
          <a:p>
            <a:pPr>
              <a:buClrTx/>
            </a:pPr>
            <a:r>
              <a:rPr lang="cs-CZ" u="sng" dirty="0"/>
              <a:t>Limitem obsahu závazku jsou kogentní právní normy</a:t>
            </a:r>
            <a:r>
              <a:rPr lang="cs-CZ" dirty="0"/>
              <a:t> = </a:t>
            </a:r>
            <a:r>
              <a:rPr lang="cs-CZ" b="1" dirty="0"/>
              <a:t>obsahové korektivy</a:t>
            </a:r>
            <a:r>
              <a:rPr lang="cs-CZ" dirty="0"/>
              <a:t> jsou vždy kogentními PN = </a:t>
            </a:r>
            <a:r>
              <a:rPr lang="cs-CZ" u="sng" dirty="0"/>
              <a:t>součást veřejného pořádku</a:t>
            </a:r>
          </a:p>
          <a:p>
            <a:pPr>
              <a:buClrTx/>
            </a:pPr>
            <a:r>
              <a:rPr lang="cs-CZ" dirty="0"/>
              <a:t>Často mají legislativně-technickou konstrukci jako generální klauzule = neurčitost formulovaných hypotéz, jejichž naplnění závisí na okolnostech projednávané věci</a:t>
            </a:r>
          </a:p>
          <a:p>
            <a:pPr algn="just">
              <a:buClrTx/>
            </a:pPr>
            <a:r>
              <a:rPr lang="cs-CZ" b="1" u="sng" dirty="0"/>
              <a:t>1. Korektivy vztahující se na všechna PJ</a:t>
            </a:r>
            <a:r>
              <a:rPr lang="cs-CZ" dirty="0"/>
              <a:t> = dobré mravy, veřejný pořádek</a:t>
            </a:r>
          </a:p>
          <a:p>
            <a:pPr algn="just">
              <a:buClrTx/>
            </a:pPr>
            <a:r>
              <a:rPr lang="cs-CZ" b="1" u="sng" dirty="0"/>
              <a:t>2. Korektivy obsahu závazku</a:t>
            </a:r>
            <a:r>
              <a:rPr lang="cs-CZ" dirty="0"/>
              <a:t> = a) neúměrné zkrácení, b) lichva, c) adhezní smlouvy, d) </a:t>
            </a:r>
            <a:r>
              <a:rPr lang="cs-CZ" i="1" dirty="0" err="1"/>
              <a:t>clausula</a:t>
            </a:r>
            <a:r>
              <a:rPr lang="cs-CZ" i="1" dirty="0"/>
              <a:t> </a:t>
            </a:r>
            <a:r>
              <a:rPr lang="cs-CZ" i="1" dirty="0" err="1"/>
              <a:t>rebus</a:t>
            </a:r>
            <a:r>
              <a:rPr lang="cs-CZ" i="1" dirty="0"/>
              <a:t> sic </a:t>
            </a:r>
            <a:r>
              <a:rPr lang="cs-CZ" i="1" dirty="0" err="1"/>
              <a:t>stantibus</a:t>
            </a:r>
            <a:r>
              <a:rPr lang="cs-CZ" dirty="0"/>
              <a:t>, d) moderace SP, e) moderace závdavku, neúčinnost nepřiměřeně nízkých </a:t>
            </a:r>
            <a:r>
              <a:rPr lang="cs-CZ" dirty="0" err="1"/>
              <a:t>ÚrProd</a:t>
            </a:r>
            <a:r>
              <a:rPr lang="cs-CZ" dirty="0"/>
              <a:t>, f) překvapivost OP</a:t>
            </a:r>
          </a:p>
          <a:p>
            <a:pPr algn="just">
              <a:buClrTx/>
            </a:pPr>
            <a:endParaRPr lang="cs-CZ" dirty="0"/>
          </a:p>
          <a:p>
            <a:pPr algn="just">
              <a:buClrTx/>
            </a:pPr>
            <a:r>
              <a:rPr lang="cs-CZ" dirty="0"/>
              <a:t> </a:t>
            </a:r>
          </a:p>
          <a:p>
            <a:pPr marL="72000" indent="0" algn="just">
              <a:buClrTx/>
              <a:buNone/>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endParaRPr lang="cs-CZ" dirty="0"/>
          </a:p>
        </p:txBody>
      </p:sp>
    </p:spTree>
    <p:extLst>
      <p:ext uri="{BB962C8B-B14F-4D97-AF65-F5344CB8AC3E}">
        <p14:creationId xmlns:p14="http://schemas.microsoft.com/office/powerpoint/2010/main" val="462491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C7C1AFA3-C284-43EA-AF52-DFE8FF10CB28}"/>
              </a:ext>
            </a:extLst>
          </p:cNvPr>
          <p:cNvSpPr>
            <a:spLocks noGrp="1"/>
          </p:cNvSpPr>
          <p:nvPr>
            <p:ph type="sldNum" sz="quarter" idx="11"/>
          </p:nvPr>
        </p:nvSpPr>
        <p:spPr/>
        <p:txBody>
          <a:bodyPr/>
          <a:lstStyle/>
          <a:p>
            <a:fld id="{0970407D-EE58-4A0B-824B-1D3AE42DD9CF}" type="slidenum">
              <a:rPr lang="cs-CZ" altLang="cs-CZ" smtClean="0"/>
              <a:pPr/>
              <a:t>12</a:t>
            </a:fld>
            <a:endParaRPr lang="cs-CZ" altLang="cs-CZ" dirty="0"/>
          </a:p>
        </p:txBody>
      </p:sp>
      <p:sp>
        <p:nvSpPr>
          <p:cNvPr id="4" name="Nadpis 3">
            <a:extLst>
              <a:ext uri="{FF2B5EF4-FFF2-40B4-BE49-F238E27FC236}">
                <a16:creationId xmlns:a16="http://schemas.microsoft.com/office/drawing/2014/main" id="{721E4278-89C2-4017-B957-1F4F05563F6F}"/>
              </a:ext>
            </a:extLst>
          </p:cNvPr>
          <p:cNvSpPr>
            <a:spLocks noGrp="1"/>
          </p:cNvSpPr>
          <p:nvPr>
            <p:ph type="title"/>
          </p:nvPr>
        </p:nvSpPr>
        <p:spPr/>
        <p:txBody>
          <a:bodyPr/>
          <a:lstStyle/>
          <a:p>
            <a:r>
              <a:rPr lang="cs-CZ" dirty="0"/>
              <a:t>Limity obsahu závazku II. – základní východiska</a:t>
            </a:r>
          </a:p>
        </p:txBody>
      </p:sp>
      <p:sp>
        <p:nvSpPr>
          <p:cNvPr id="5" name="Zástupný symbol pro obsah 4">
            <a:extLst>
              <a:ext uri="{FF2B5EF4-FFF2-40B4-BE49-F238E27FC236}">
                <a16:creationId xmlns:a16="http://schemas.microsoft.com/office/drawing/2014/main" id="{AE292992-59B2-490C-9EA9-5239225909A2}"/>
              </a:ext>
            </a:extLst>
          </p:cNvPr>
          <p:cNvSpPr>
            <a:spLocks noGrp="1"/>
          </p:cNvSpPr>
          <p:nvPr>
            <p:ph idx="1"/>
          </p:nvPr>
        </p:nvSpPr>
        <p:spPr>
          <a:xfrm>
            <a:off x="666000" y="1887310"/>
            <a:ext cx="10753200" cy="4139998"/>
          </a:xfrm>
        </p:spPr>
        <p:txBody>
          <a:bodyPr/>
          <a:lstStyle/>
          <a:p>
            <a:pPr algn="just">
              <a:lnSpc>
                <a:spcPct val="100000"/>
              </a:lnSpc>
              <a:buClrTx/>
            </a:pPr>
            <a:r>
              <a:rPr lang="cs-CZ" sz="2300" spc="-1" dirty="0"/>
              <a:t>Primárním cílem obsahových korektivů není boj </a:t>
            </a:r>
            <a:r>
              <a:rPr lang="cs-CZ" sz="2300" u="sng" spc="-1" dirty="0"/>
              <a:t>proti nepřiměřenosti vzájemných plnění</a:t>
            </a:r>
            <a:r>
              <a:rPr lang="cs-CZ" sz="2300" spc="-1" dirty="0"/>
              <a:t> u </a:t>
            </a:r>
            <a:r>
              <a:rPr lang="cs-CZ" sz="2300" spc="-1" dirty="0" err="1"/>
              <a:t>synallagmatických</a:t>
            </a:r>
            <a:r>
              <a:rPr lang="cs-CZ" sz="2300" spc="-1" dirty="0"/>
              <a:t> smluv</a:t>
            </a:r>
          </a:p>
          <a:p>
            <a:pPr algn="just">
              <a:lnSpc>
                <a:spcPct val="100000"/>
              </a:lnSpc>
              <a:buClrTx/>
            </a:pPr>
            <a:r>
              <a:rPr lang="cs-CZ" sz="2300" spc="-1" dirty="0"/>
              <a:t>Zásadně OZ ponechává stranám na vůli ujednat si libovolný poměr plnění</a:t>
            </a:r>
            <a:r>
              <a:rPr lang="cs-CZ" sz="2300" b="1" spc="-1" dirty="0"/>
              <a:t> </a:t>
            </a:r>
            <a:r>
              <a:rPr lang="cs-CZ" sz="2300" spc="-1" dirty="0"/>
              <a:t>a protiplnění (v jakémkoli rozsahu) = zákonodárce postihuje až kořistění z </a:t>
            </a:r>
            <a:r>
              <a:rPr lang="cs-CZ" sz="2300" b="1" spc="-1" dirty="0"/>
              <a:t>právně významné slabosti</a:t>
            </a:r>
            <a:r>
              <a:rPr lang="cs-CZ" sz="2300" spc="-1" dirty="0"/>
              <a:t> x přístup judikatury – pasivita dlužníků</a:t>
            </a:r>
          </a:p>
          <a:p>
            <a:pPr algn="just">
              <a:lnSpc>
                <a:spcPct val="100000"/>
              </a:lnSpc>
              <a:buClrTx/>
            </a:pPr>
            <a:r>
              <a:rPr lang="cs-CZ" sz="2300" u="sng" spc="-1" dirty="0"/>
              <a:t>Existence subjektivní slabosti při uzavírání smlouvy</a:t>
            </a:r>
            <a:r>
              <a:rPr lang="cs-CZ" sz="2300" spc="-1" dirty="0"/>
              <a:t> je podmínkou takřka všech obecných ochranných institutů – lichvy, adhezních smluv, neúměrného zkrácení</a:t>
            </a:r>
          </a:p>
          <a:p>
            <a:pPr algn="just">
              <a:lnSpc>
                <a:spcPct val="100000"/>
              </a:lnSpc>
              <a:buClrTx/>
            </a:pPr>
            <a:r>
              <a:rPr lang="cs-CZ" sz="2300" u="sng" spc="-1" dirty="0"/>
              <a:t>Vzájemný poměr</a:t>
            </a:r>
            <a:r>
              <a:rPr lang="cs-CZ" sz="2300" spc="-1" dirty="0"/>
              <a:t> </a:t>
            </a:r>
            <a:r>
              <a:rPr lang="cs-CZ" sz="2300" b="1" spc="-1" dirty="0"/>
              <a:t>plnění a protiplnění</a:t>
            </a:r>
            <a:r>
              <a:rPr lang="cs-CZ" sz="2300" spc="-1" dirty="0"/>
              <a:t> má význam</a:t>
            </a:r>
            <a:r>
              <a:rPr lang="cs-CZ" sz="2300" b="1" spc="-1" dirty="0"/>
              <a:t> jen </a:t>
            </a:r>
            <a:r>
              <a:rPr lang="cs-CZ" sz="2300" spc="-1" dirty="0"/>
              <a:t>u</a:t>
            </a:r>
            <a:r>
              <a:rPr lang="cs-CZ" sz="2300" b="1" spc="-1" dirty="0"/>
              <a:t> moderace SP </a:t>
            </a:r>
            <a:r>
              <a:rPr lang="cs-CZ" sz="2300" spc="-1" dirty="0"/>
              <a:t>vzhledem k hodnotě a významu zajišťované povinnosti (§ 2051), </a:t>
            </a:r>
            <a:r>
              <a:rPr lang="cs-CZ" sz="2300" b="1" spc="-1" dirty="0"/>
              <a:t>pravidla </a:t>
            </a:r>
            <a:r>
              <a:rPr lang="cs-CZ" sz="2300" b="1" i="1" spc="-1" dirty="0"/>
              <a:t>ultra </a:t>
            </a:r>
            <a:r>
              <a:rPr lang="cs-CZ" sz="2300" b="1" i="1" spc="-1" dirty="0" err="1"/>
              <a:t>duplum</a:t>
            </a:r>
            <a:r>
              <a:rPr lang="cs-CZ" sz="2300" b="1" i="1" spc="-1" dirty="0"/>
              <a:t> </a:t>
            </a:r>
            <a:r>
              <a:rPr lang="cs-CZ" sz="2300" spc="-1" dirty="0"/>
              <a:t>(§ 1805 odst. 2), dovolání se </a:t>
            </a:r>
            <a:r>
              <a:rPr lang="cs-CZ" sz="2300" b="1" spc="-1" dirty="0"/>
              <a:t>neúčinnosti</a:t>
            </a:r>
            <a:r>
              <a:rPr lang="cs-CZ" sz="2300" spc="-1" dirty="0"/>
              <a:t> </a:t>
            </a:r>
            <a:r>
              <a:rPr lang="cs-CZ" sz="2300" b="1" spc="-1" dirty="0"/>
              <a:t>nepřiměřeně nízkých </a:t>
            </a:r>
            <a:r>
              <a:rPr lang="cs-CZ" sz="2300" b="1" spc="-1" dirty="0" err="1"/>
              <a:t>ÚrProd</a:t>
            </a:r>
            <a:r>
              <a:rPr lang="cs-CZ" sz="2300" spc="-1" dirty="0"/>
              <a:t> (§ 1972)</a:t>
            </a:r>
          </a:p>
          <a:p>
            <a:pPr algn="just">
              <a:lnSpc>
                <a:spcPct val="100000"/>
              </a:lnSpc>
              <a:buClrTx/>
            </a:pPr>
            <a:r>
              <a:rPr lang="cs-CZ" sz="2300" b="1" u="sng" spc="-1" dirty="0"/>
              <a:t>Odlišné PN</a:t>
            </a:r>
            <a:r>
              <a:rPr lang="cs-CZ" sz="2300" spc="-1" dirty="0"/>
              <a:t> = NÚ (soudní zrušení smlouvy), lichva (RN/AN?), adhezní smlouvy (RN/ČN), moderace SP (snížení uplatněné SP na návrh), </a:t>
            </a:r>
            <a:r>
              <a:rPr lang="cs-CZ" sz="2300" i="1" spc="-1" dirty="0"/>
              <a:t>ultra </a:t>
            </a:r>
            <a:r>
              <a:rPr lang="cs-CZ" sz="2300" i="1" spc="-1" dirty="0" err="1"/>
              <a:t>duplum</a:t>
            </a:r>
            <a:r>
              <a:rPr lang="cs-CZ" sz="2300" spc="-1" dirty="0"/>
              <a:t> (dočasný/trvalý zánik práva požadovat úroky)</a:t>
            </a:r>
            <a:endParaRPr lang="cs-CZ" sz="2300" i="1" spc="-1" dirty="0"/>
          </a:p>
          <a:p>
            <a:pPr algn="just">
              <a:lnSpc>
                <a:spcPct val="100000"/>
              </a:lnSpc>
            </a:pPr>
            <a:endParaRPr lang="cs-CZ" sz="2300" b="1" spc="-1" dirty="0"/>
          </a:p>
          <a:p>
            <a:pPr algn="just">
              <a:lnSpc>
                <a:spcPct val="100000"/>
              </a:lnSpc>
              <a:buClrTx/>
            </a:pPr>
            <a:endParaRPr lang="cs-CZ" sz="2300" dirty="0"/>
          </a:p>
        </p:txBody>
      </p:sp>
    </p:spTree>
    <p:extLst>
      <p:ext uri="{BB962C8B-B14F-4D97-AF65-F5344CB8AC3E}">
        <p14:creationId xmlns:p14="http://schemas.microsoft.com/office/powerpoint/2010/main" val="1909178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7EC75389-65B6-4A3C-B5E4-33C8438969C7}"/>
              </a:ext>
            </a:extLst>
          </p:cNvPr>
          <p:cNvSpPr>
            <a:spLocks noGrp="1"/>
          </p:cNvSpPr>
          <p:nvPr>
            <p:ph type="sldNum" sz="quarter" idx="11"/>
          </p:nvPr>
        </p:nvSpPr>
        <p:spPr/>
        <p:txBody>
          <a:bodyPr/>
          <a:lstStyle/>
          <a:p>
            <a:fld id="{0970407D-EE58-4A0B-824B-1D3AE42DD9CF}" type="slidenum">
              <a:rPr lang="cs-CZ" altLang="cs-CZ" smtClean="0"/>
              <a:pPr/>
              <a:t>13</a:t>
            </a:fld>
            <a:endParaRPr lang="cs-CZ" altLang="cs-CZ" dirty="0"/>
          </a:p>
        </p:txBody>
      </p:sp>
      <p:sp>
        <p:nvSpPr>
          <p:cNvPr id="4" name="Nadpis 3">
            <a:extLst>
              <a:ext uri="{FF2B5EF4-FFF2-40B4-BE49-F238E27FC236}">
                <a16:creationId xmlns:a16="http://schemas.microsoft.com/office/drawing/2014/main" id="{EA6343B9-22E8-48D3-B1D2-85265A382AF7}"/>
              </a:ext>
            </a:extLst>
          </p:cNvPr>
          <p:cNvSpPr>
            <a:spLocks noGrp="1"/>
          </p:cNvSpPr>
          <p:nvPr>
            <p:ph type="title"/>
          </p:nvPr>
        </p:nvSpPr>
        <p:spPr/>
        <p:txBody>
          <a:bodyPr/>
          <a:lstStyle/>
          <a:p>
            <a:r>
              <a:rPr lang="cs-CZ" dirty="0"/>
              <a:t>Limity obsahu závazku III. – neúměrné zkrácení</a:t>
            </a:r>
          </a:p>
        </p:txBody>
      </p:sp>
      <p:sp>
        <p:nvSpPr>
          <p:cNvPr id="5" name="Zástupný symbol pro obsah 4">
            <a:extLst>
              <a:ext uri="{FF2B5EF4-FFF2-40B4-BE49-F238E27FC236}">
                <a16:creationId xmlns:a16="http://schemas.microsoft.com/office/drawing/2014/main" id="{25DA5543-6941-443E-842A-91095E35F460}"/>
              </a:ext>
            </a:extLst>
          </p:cNvPr>
          <p:cNvSpPr>
            <a:spLocks noGrp="1"/>
          </p:cNvSpPr>
          <p:nvPr>
            <p:ph idx="1"/>
          </p:nvPr>
        </p:nvSpPr>
        <p:spPr>
          <a:xfrm>
            <a:off x="720000" y="1798534"/>
            <a:ext cx="10753200" cy="4139998"/>
          </a:xfrm>
        </p:spPr>
        <p:txBody>
          <a:bodyPr/>
          <a:lstStyle/>
          <a:p>
            <a:pPr algn="just">
              <a:lnSpc>
                <a:spcPct val="100000"/>
              </a:lnSpc>
              <a:buClrTx/>
            </a:pPr>
            <a:r>
              <a:rPr lang="cs-CZ" sz="2600" spc="-1" dirty="0"/>
              <a:t>Archaický institut spojený s nejstaršími světovými kodifikacemi soukromého práva (ABGB – 1811, </a:t>
            </a:r>
            <a:r>
              <a:rPr lang="cs-CZ" sz="2600" spc="-1" dirty="0" err="1"/>
              <a:t>Code</a:t>
            </a:r>
            <a:r>
              <a:rPr lang="cs-CZ" sz="2600" spc="-1" dirty="0"/>
              <a:t> civil – 1804) = </a:t>
            </a:r>
            <a:r>
              <a:rPr lang="cs-CZ" sz="2600" b="1" spc="-1" dirty="0"/>
              <a:t>právní následek </a:t>
            </a:r>
            <a:r>
              <a:rPr lang="cs-CZ" sz="2600" b="1" i="1" spc="-1" dirty="0" err="1"/>
              <a:t>sui</a:t>
            </a:r>
            <a:r>
              <a:rPr lang="cs-CZ" sz="2600" b="1" i="1" spc="-1" dirty="0"/>
              <a:t> </a:t>
            </a:r>
            <a:r>
              <a:rPr lang="cs-CZ" sz="2600" b="1" i="1" spc="-1" dirty="0" err="1"/>
              <a:t>generis</a:t>
            </a:r>
            <a:endParaRPr lang="cs-CZ" sz="2600" b="1" i="1" spc="-1" dirty="0"/>
          </a:p>
          <a:p>
            <a:pPr algn="just">
              <a:lnSpc>
                <a:spcPct val="100000"/>
              </a:lnSpc>
              <a:buClrTx/>
            </a:pPr>
            <a:r>
              <a:rPr lang="cs-CZ" sz="2600" spc="-1" dirty="0"/>
              <a:t>Novější právní úpravy </a:t>
            </a:r>
            <a:r>
              <a:rPr lang="cs-CZ" sz="2600" u="sng" spc="-1" dirty="0"/>
              <a:t>nahradily tento institut lichvou</a:t>
            </a:r>
            <a:r>
              <a:rPr lang="cs-CZ" sz="2600" spc="-1" dirty="0"/>
              <a:t> (např. BGB – 1900, </a:t>
            </a:r>
            <a:r>
              <a:rPr lang="cs-CZ" sz="2600" spc="-1" dirty="0" err="1"/>
              <a:t>Burgerlijk</a:t>
            </a:r>
            <a:r>
              <a:rPr lang="cs-CZ" sz="2600" spc="-1" dirty="0"/>
              <a:t> </a:t>
            </a:r>
            <a:r>
              <a:rPr lang="cs-CZ" sz="2600" spc="-1" dirty="0" err="1"/>
              <a:t>Wetboek</a:t>
            </a:r>
            <a:r>
              <a:rPr lang="cs-CZ" sz="2600" spc="-1" dirty="0"/>
              <a:t> – 1976)</a:t>
            </a:r>
          </a:p>
          <a:p>
            <a:pPr algn="just">
              <a:lnSpc>
                <a:spcPct val="100000"/>
              </a:lnSpc>
              <a:buClrTx/>
            </a:pPr>
            <a:r>
              <a:rPr lang="cs-CZ" sz="2600" spc="-1" dirty="0"/>
              <a:t>OZ </a:t>
            </a:r>
            <a:r>
              <a:rPr lang="cs-CZ" sz="2600" u="sng" spc="-1" dirty="0"/>
              <a:t>společně s rakouským ABGB</a:t>
            </a:r>
            <a:r>
              <a:rPr lang="cs-CZ" sz="2600" spc="-1" dirty="0"/>
              <a:t> upravují lichvu (§ 879 ABGB) a neúměrné zkrácení (§ 934 ABGB) = světový unikát</a:t>
            </a:r>
          </a:p>
          <a:p>
            <a:pPr algn="just">
              <a:lnSpc>
                <a:spcPct val="100000"/>
              </a:lnSpc>
              <a:buClrTx/>
            </a:pPr>
            <a:r>
              <a:rPr lang="cs-CZ" sz="2600" spc="-1" dirty="0"/>
              <a:t>Typicky </a:t>
            </a:r>
            <a:r>
              <a:rPr lang="cs-CZ" sz="2600" b="1" spc="-1" dirty="0"/>
              <a:t>jen</a:t>
            </a:r>
            <a:r>
              <a:rPr lang="cs-CZ" sz="2600" spc="-1" dirty="0"/>
              <a:t> ochrana před lichevními smlouvami (např. § 138 BGB) nebo </a:t>
            </a:r>
            <a:r>
              <a:rPr lang="cs-CZ" sz="2600" b="1" spc="-1" dirty="0"/>
              <a:t>jen</a:t>
            </a:r>
            <a:r>
              <a:rPr lang="cs-CZ" sz="2600" spc="-1" dirty="0"/>
              <a:t> neúměrným zkrácením (např. čl. 1674 aj. </a:t>
            </a:r>
            <a:r>
              <a:rPr lang="cs-CZ" sz="2600" spc="-1" dirty="0" err="1"/>
              <a:t>Code</a:t>
            </a:r>
            <a:r>
              <a:rPr lang="cs-CZ" sz="2600" spc="-1" dirty="0"/>
              <a:t> Civil)</a:t>
            </a:r>
          </a:p>
          <a:p>
            <a:pPr algn="just">
              <a:lnSpc>
                <a:spcPct val="100000"/>
              </a:lnSpc>
              <a:buClrTx/>
            </a:pPr>
            <a:r>
              <a:rPr lang="cs-CZ" sz="2600" spc="-1" dirty="0"/>
              <a:t>K úpravě obou institutů </a:t>
            </a:r>
            <a:r>
              <a:rPr lang="cs-CZ" sz="2600" u="sng" spc="-1" dirty="0"/>
              <a:t>není důvod</a:t>
            </a:r>
            <a:r>
              <a:rPr lang="cs-CZ" sz="2600" spc="-1" dirty="0"/>
              <a:t> = jedna skutková podstata umožňuje zohlednit východiska obou institutů; OZ upravuje i </a:t>
            </a:r>
            <a:r>
              <a:rPr lang="cs-CZ" sz="2600" i="1" spc="-1" dirty="0"/>
              <a:t>tzv. věcnou lichvu </a:t>
            </a:r>
            <a:r>
              <a:rPr lang="cs-CZ" sz="2600" spc="-1" dirty="0"/>
              <a:t>– </a:t>
            </a:r>
            <a:r>
              <a:rPr lang="cs-CZ" sz="2600" u="sng" spc="-1" dirty="0"/>
              <a:t>demonstrativní výčet slabostí</a:t>
            </a:r>
            <a:r>
              <a:rPr lang="cs-CZ" sz="2600" spc="-1" dirty="0"/>
              <a:t> (§ 1796 odst. 1)</a:t>
            </a:r>
          </a:p>
          <a:p>
            <a:pPr marL="72000" indent="0" algn="just">
              <a:lnSpc>
                <a:spcPct val="100000"/>
              </a:lnSpc>
              <a:buNone/>
            </a:pPr>
            <a:endParaRPr lang="cs-CZ" sz="2600" spc="-1" dirty="0"/>
          </a:p>
          <a:p>
            <a:pPr algn="just">
              <a:lnSpc>
                <a:spcPct val="100000"/>
              </a:lnSpc>
            </a:pPr>
            <a:endParaRPr lang="cs-CZ" sz="2600" spc="-1" dirty="0"/>
          </a:p>
          <a:p>
            <a:pPr algn="just">
              <a:lnSpc>
                <a:spcPct val="100000"/>
              </a:lnSpc>
            </a:pPr>
            <a:endParaRPr lang="cs-CZ" sz="2600" spc="-1" dirty="0"/>
          </a:p>
          <a:p>
            <a:pPr algn="just">
              <a:lnSpc>
                <a:spcPct val="100000"/>
              </a:lnSpc>
            </a:pPr>
            <a:endParaRPr lang="cs-CZ" sz="2600" i="1" spc="-1" dirty="0"/>
          </a:p>
          <a:p>
            <a:pPr algn="just">
              <a:lnSpc>
                <a:spcPct val="100000"/>
              </a:lnSpc>
            </a:pPr>
            <a:endParaRPr lang="cs-CZ" sz="2600" u="sng" dirty="0"/>
          </a:p>
          <a:p>
            <a:pPr algn="just">
              <a:lnSpc>
                <a:spcPct val="100000"/>
              </a:lnSpc>
            </a:pPr>
            <a:endParaRPr lang="cs-CZ" sz="2600" dirty="0"/>
          </a:p>
        </p:txBody>
      </p:sp>
    </p:spTree>
    <p:extLst>
      <p:ext uri="{BB962C8B-B14F-4D97-AF65-F5344CB8AC3E}">
        <p14:creationId xmlns:p14="http://schemas.microsoft.com/office/powerpoint/2010/main" val="2573315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CC3334E0-D47E-4291-A899-7BA1406436AA}"/>
              </a:ext>
            </a:extLst>
          </p:cNvPr>
          <p:cNvSpPr>
            <a:spLocks noGrp="1"/>
          </p:cNvSpPr>
          <p:nvPr>
            <p:ph type="sldNum" sz="quarter" idx="11"/>
          </p:nvPr>
        </p:nvSpPr>
        <p:spPr/>
        <p:txBody>
          <a:bodyPr/>
          <a:lstStyle/>
          <a:p>
            <a:fld id="{0970407D-EE58-4A0B-824B-1D3AE42DD9CF}" type="slidenum">
              <a:rPr lang="cs-CZ" altLang="cs-CZ" smtClean="0"/>
              <a:pPr/>
              <a:t>14</a:t>
            </a:fld>
            <a:endParaRPr lang="cs-CZ" altLang="cs-CZ" dirty="0"/>
          </a:p>
        </p:txBody>
      </p:sp>
      <p:sp>
        <p:nvSpPr>
          <p:cNvPr id="4" name="Nadpis 3">
            <a:extLst>
              <a:ext uri="{FF2B5EF4-FFF2-40B4-BE49-F238E27FC236}">
                <a16:creationId xmlns:a16="http://schemas.microsoft.com/office/drawing/2014/main" id="{F144075B-AD97-4A9B-9FDE-2177DA6FE86F}"/>
              </a:ext>
            </a:extLst>
          </p:cNvPr>
          <p:cNvSpPr>
            <a:spLocks noGrp="1"/>
          </p:cNvSpPr>
          <p:nvPr>
            <p:ph type="title"/>
          </p:nvPr>
        </p:nvSpPr>
        <p:spPr/>
        <p:txBody>
          <a:bodyPr/>
          <a:lstStyle/>
          <a:p>
            <a:r>
              <a:rPr lang="cs-CZ" dirty="0"/>
              <a:t>Limity obsahu závazku IV. – neúměrné zkrácení</a:t>
            </a:r>
          </a:p>
        </p:txBody>
      </p:sp>
      <p:sp>
        <p:nvSpPr>
          <p:cNvPr id="5" name="Zástupný symbol pro obsah 4">
            <a:extLst>
              <a:ext uri="{FF2B5EF4-FFF2-40B4-BE49-F238E27FC236}">
                <a16:creationId xmlns:a16="http://schemas.microsoft.com/office/drawing/2014/main" id="{B1857BAC-2634-4A3B-B166-D16E9A40CC4B}"/>
              </a:ext>
            </a:extLst>
          </p:cNvPr>
          <p:cNvSpPr>
            <a:spLocks noGrp="1"/>
          </p:cNvSpPr>
          <p:nvPr>
            <p:ph idx="1"/>
          </p:nvPr>
        </p:nvSpPr>
        <p:spPr>
          <a:xfrm>
            <a:off x="720000" y="1944002"/>
            <a:ext cx="10753200" cy="4535998"/>
          </a:xfrm>
        </p:spPr>
        <p:txBody>
          <a:bodyPr/>
          <a:lstStyle/>
          <a:p>
            <a:pPr marL="72000" indent="0">
              <a:lnSpc>
                <a:spcPct val="100000"/>
              </a:lnSpc>
              <a:buNone/>
            </a:pPr>
            <a:r>
              <a:rPr lang="cs-CZ" sz="2400" b="1" dirty="0"/>
              <a:t>Kdy se tedy NÚ (ne)uplatní?</a:t>
            </a:r>
          </a:p>
          <a:p>
            <a:pPr>
              <a:lnSpc>
                <a:spcPct val="100000"/>
              </a:lnSpc>
            </a:pPr>
            <a:endParaRPr lang="cs-CZ" sz="1000" b="1" dirty="0"/>
          </a:p>
          <a:p>
            <a:pPr marL="0" indent="0" algn="just">
              <a:lnSpc>
                <a:spcPct val="100000"/>
              </a:lnSpc>
              <a:spcBef>
                <a:spcPts val="1286"/>
              </a:spcBef>
              <a:buClr>
                <a:srgbClr val="000000"/>
              </a:buClr>
              <a:buSzPct val="45000"/>
              <a:buNone/>
            </a:pPr>
            <a:r>
              <a:rPr lang="cs-CZ" sz="1800" i="1" spc="-1" dirty="0"/>
              <a:t>Př. 1) A koupí náramkové hodinky v obchodě za 800 Kč. Ve druhém obchodě, kolem něhož projde, stojí stejný kus 350 Kč. </a:t>
            </a:r>
            <a:r>
              <a:rPr lang="cs-CZ" sz="1800" b="1" i="1" spc="-1" dirty="0"/>
              <a:t>Má kupující právo napadnout smlouvu?</a:t>
            </a:r>
            <a:r>
              <a:rPr lang="cs-CZ" sz="1800" i="1" spc="-1" dirty="0"/>
              <a:t> </a:t>
            </a:r>
          </a:p>
          <a:p>
            <a:pPr marL="285750" indent="-285750" algn="just">
              <a:lnSpc>
                <a:spcPct val="100000"/>
              </a:lnSpc>
              <a:spcBef>
                <a:spcPts val="1286"/>
              </a:spcBef>
              <a:buClr>
                <a:srgbClr val="000000"/>
              </a:buClr>
              <a:buSzPct val="45000"/>
            </a:pPr>
            <a:r>
              <a:rPr lang="cs-CZ" sz="1800" b="1" u="sng" spc="-1" dirty="0"/>
              <a:t>Nevzniká právo napadnout smlouvu</a:t>
            </a:r>
            <a:r>
              <a:rPr lang="cs-CZ" sz="1800" b="1" spc="-1" dirty="0"/>
              <a:t>, protože „zkrácený“, i když neznal skutečnou tržní cenu hodinek, měl si udělat průzkum trhu, za kolik se daná věc prodává (hodnota věci zkrácenému musela být známa a nedbalost jde k jeho tíži – § 1794 odst. 2).</a:t>
            </a:r>
          </a:p>
          <a:p>
            <a:pPr marL="0" indent="0" algn="just">
              <a:lnSpc>
                <a:spcPct val="100000"/>
              </a:lnSpc>
              <a:spcBef>
                <a:spcPts val="1286"/>
              </a:spcBef>
              <a:buClr>
                <a:srgbClr val="000000"/>
              </a:buClr>
              <a:buSzPct val="45000"/>
              <a:buNone/>
            </a:pPr>
            <a:r>
              <a:rPr lang="cs-CZ" sz="1800" i="1" spc="-1" dirty="0"/>
              <a:t>Př. 2) A koupí hodinky za 13.000 Kč, o nichž prodavač sdělí, že jsou zlaté. Po měsíci nošení se z nich zlato začne „loupat“. </a:t>
            </a:r>
            <a:r>
              <a:rPr lang="cs-CZ" sz="1800" b="1" i="1" spc="-1" dirty="0"/>
              <a:t>Má kupující právo napadnout smlouvu?</a:t>
            </a:r>
          </a:p>
          <a:p>
            <a:pPr marL="285750" indent="-285750" algn="just">
              <a:lnSpc>
                <a:spcPct val="100000"/>
              </a:lnSpc>
              <a:spcBef>
                <a:spcPts val="1286"/>
              </a:spcBef>
              <a:buClr>
                <a:srgbClr val="000000"/>
              </a:buClr>
              <a:buSzPct val="45000"/>
            </a:pPr>
            <a:r>
              <a:rPr lang="cs-CZ" sz="1800" b="1" u="sng" spc="-1" dirty="0"/>
              <a:t>Nevzniká právo napadnout smlouvu</a:t>
            </a:r>
            <a:r>
              <a:rPr lang="cs-CZ" sz="1800" b="1" spc="-1" dirty="0"/>
              <a:t>. A sice nejednal nedbale a prodávající (profesionál) ho ujistil o tom, že věc má určitou cenotvornou vlastnost, OZ však preferuje uplatnění práva z vadného plnění (§ 1925 věta za středníkem).</a:t>
            </a:r>
            <a:endParaRPr lang="cs-CZ" sz="1800" spc="-1" dirty="0"/>
          </a:p>
          <a:p>
            <a:pPr marL="72000" indent="0">
              <a:lnSpc>
                <a:spcPct val="100000"/>
              </a:lnSpc>
              <a:buNone/>
            </a:pPr>
            <a:endParaRPr lang="cs-CZ" sz="1000" b="1" dirty="0"/>
          </a:p>
        </p:txBody>
      </p:sp>
    </p:spTree>
    <p:extLst>
      <p:ext uri="{BB962C8B-B14F-4D97-AF65-F5344CB8AC3E}">
        <p14:creationId xmlns:p14="http://schemas.microsoft.com/office/powerpoint/2010/main" val="2902041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FCA46A05-A3E5-4290-8026-F0611E7B5B8B}"/>
              </a:ext>
            </a:extLst>
          </p:cNvPr>
          <p:cNvSpPr>
            <a:spLocks noGrp="1"/>
          </p:cNvSpPr>
          <p:nvPr>
            <p:ph type="sldNum" sz="quarter" idx="11"/>
          </p:nvPr>
        </p:nvSpPr>
        <p:spPr/>
        <p:txBody>
          <a:bodyPr/>
          <a:lstStyle/>
          <a:p>
            <a:fld id="{0970407D-EE58-4A0B-824B-1D3AE42DD9CF}" type="slidenum">
              <a:rPr lang="cs-CZ" altLang="cs-CZ" smtClean="0"/>
              <a:pPr/>
              <a:t>15</a:t>
            </a:fld>
            <a:endParaRPr lang="cs-CZ" altLang="cs-CZ" dirty="0"/>
          </a:p>
        </p:txBody>
      </p:sp>
      <p:sp>
        <p:nvSpPr>
          <p:cNvPr id="4" name="Nadpis 3">
            <a:extLst>
              <a:ext uri="{FF2B5EF4-FFF2-40B4-BE49-F238E27FC236}">
                <a16:creationId xmlns:a16="http://schemas.microsoft.com/office/drawing/2014/main" id="{34FCF2F6-43AA-49A4-8BA5-7F8B70CE36F3}"/>
              </a:ext>
            </a:extLst>
          </p:cNvPr>
          <p:cNvSpPr>
            <a:spLocks noGrp="1"/>
          </p:cNvSpPr>
          <p:nvPr>
            <p:ph type="title"/>
          </p:nvPr>
        </p:nvSpPr>
        <p:spPr/>
        <p:txBody>
          <a:bodyPr/>
          <a:lstStyle/>
          <a:p>
            <a:r>
              <a:rPr lang="cs-CZ" dirty="0"/>
              <a:t>Limity obsahu závazku V. – neúměrné zkrácení</a:t>
            </a:r>
          </a:p>
        </p:txBody>
      </p:sp>
      <p:sp>
        <p:nvSpPr>
          <p:cNvPr id="5" name="Zástupný symbol pro obsah 4">
            <a:extLst>
              <a:ext uri="{FF2B5EF4-FFF2-40B4-BE49-F238E27FC236}">
                <a16:creationId xmlns:a16="http://schemas.microsoft.com/office/drawing/2014/main" id="{77012F1D-4638-4431-A4D7-BD8F20F99E26}"/>
              </a:ext>
            </a:extLst>
          </p:cNvPr>
          <p:cNvSpPr>
            <a:spLocks noGrp="1"/>
          </p:cNvSpPr>
          <p:nvPr>
            <p:ph idx="1"/>
          </p:nvPr>
        </p:nvSpPr>
        <p:spPr>
          <a:xfrm>
            <a:off x="720000" y="1878433"/>
            <a:ext cx="10753200" cy="4139998"/>
          </a:xfrm>
        </p:spPr>
        <p:txBody>
          <a:bodyPr/>
          <a:lstStyle/>
          <a:p>
            <a:pPr marL="0" indent="0" algn="just">
              <a:lnSpc>
                <a:spcPct val="100000"/>
              </a:lnSpc>
              <a:spcBef>
                <a:spcPts val="1286"/>
              </a:spcBef>
              <a:buClr>
                <a:srgbClr val="000000"/>
              </a:buClr>
              <a:buSzPct val="45000"/>
              <a:buNone/>
            </a:pPr>
            <a:r>
              <a:rPr lang="cs-CZ" sz="1800" b="1" dirty="0"/>
              <a:t>Kdy se tedy NÚ (ne)uplatní II.?</a:t>
            </a:r>
          </a:p>
          <a:p>
            <a:pPr marL="0" indent="0" algn="just">
              <a:lnSpc>
                <a:spcPct val="100000"/>
              </a:lnSpc>
              <a:spcBef>
                <a:spcPts val="1286"/>
              </a:spcBef>
              <a:buClr>
                <a:srgbClr val="000000"/>
              </a:buClr>
              <a:buSzPct val="45000"/>
              <a:buNone/>
            </a:pPr>
            <a:r>
              <a:rPr lang="cs-CZ" sz="1800" i="1" spc="-1" dirty="0"/>
              <a:t>Př. 3) A shání náramkové hodinky na bleším trhu; prodávající B sděluje, že A-</a:t>
            </a:r>
            <a:r>
              <a:rPr lang="cs-CZ" sz="1800" i="1" spc="-1" dirty="0" err="1"/>
              <a:t>ovi</a:t>
            </a:r>
            <a:r>
              <a:rPr lang="cs-CZ" sz="1800" i="1" spc="-1" dirty="0"/>
              <a:t> prodá pozlacené hodinky z půdy za 250 Kč. A koupí, B následně zjistí, že hodinky byly zlaté (hodnota 8.000 Kč).</a:t>
            </a:r>
          </a:p>
          <a:p>
            <a:pPr marL="285750" indent="-285750" algn="just">
              <a:lnSpc>
                <a:spcPct val="100000"/>
              </a:lnSpc>
              <a:spcBef>
                <a:spcPts val="1286"/>
              </a:spcBef>
              <a:buClr>
                <a:srgbClr val="000000"/>
              </a:buClr>
              <a:buSzPct val="45000"/>
            </a:pPr>
            <a:r>
              <a:rPr lang="cs-CZ" sz="1800" b="1" u="sng" spc="-1" dirty="0"/>
              <a:t>Prodávající nemá právo napadnout smlouvu</a:t>
            </a:r>
            <a:r>
              <a:rPr lang="cs-CZ" sz="1800" b="1" spc="-1" dirty="0"/>
              <a:t>. Nabízí k prodeji věc, o jejíž hodnotě neučinil bližší zjištění (opět § 1794 odst. 2 z pohledu prodávajícího – „zkráceného“). </a:t>
            </a:r>
            <a:endParaRPr lang="cs-CZ" sz="1800" b="1" dirty="0"/>
          </a:p>
          <a:p>
            <a:pPr algn="just">
              <a:lnSpc>
                <a:spcPct val="100000"/>
              </a:lnSpc>
            </a:pPr>
            <a:endParaRPr lang="cs-CZ" sz="1800" b="1" dirty="0"/>
          </a:p>
          <a:p>
            <a:pPr marL="72000" indent="0" algn="just">
              <a:lnSpc>
                <a:spcPct val="100000"/>
              </a:lnSpc>
              <a:buNone/>
            </a:pPr>
            <a:r>
              <a:rPr lang="cs-CZ" sz="1800" i="1" dirty="0"/>
              <a:t>Př. 4) A našel na půdě keramickou vázu, o níž si opatřil odborné vyjádření aukční síně specializující se na stanovení hodnoty starožitností = podle vyjádření je hodnota vázy 5.000 Kč, jelikož je kopií originálu. A prodá za 6.000 Kč B (odborníkovi na umění), který ve váze rozpozná originál s podstatně vyšší cenou.</a:t>
            </a:r>
          </a:p>
          <a:p>
            <a:pPr marL="72000" indent="0" algn="just">
              <a:lnSpc>
                <a:spcPct val="100000"/>
              </a:lnSpc>
              <a:buNone/>
            </a:pPr>
            <a:endParaRPr lang="cs-CZ" sz="1800" i="1" dirty="0"/>
          </a:p>
          <a:p>
            <a:pPr algn="just">
              <a:lnSpc>
                <a:spcPct val="100000"/>
              </a:lnSpc>
            </a:pPr>
            <a:r>
              <a:rPr lang="cs-CZ" sz="1800" b="1" u="sng" dirty="0"/>
              <a:t>Prodávající má právo napadnout smlouvu.</a:t>
            </a:r>
            <a:r>
              <a:rPr lang="cs-CZ" sz="1800" b="1" dirty="0"/>
              <a:t> A učinil potřebné kroky ke zjištění hodnoty věci (nejednal nedbale), B znal hodnotu plnění = vzniká právo napadnout smlouvu. Začasté však zkrácený tuto okolnost ani nezjistí.</a:t>
            </a:r>
          </a:p>
          <a:p>
            <a:pPr marL="72000" indent="0" algn="just">
              <a:lnSpc>
                <a:spcPct val="100000"/>
              </a:lnSpc>
              <a:buNone/>
            </a:pPr>
            <a:endParaRPr lang="cs-CZ" sz="1800" i="1" dirty="0"/>
          </a:p>
        </p:txBody>
      </p:sp>
    </p:spTree>
    <p:extLst>
      <p:ext uri="{BB962C8B-B14F-4D97-AF65-F5344CB8AC3E}">
        <p14:creationId xmlns:p14="http://schemas.microsoft.com/office/powerpoint/2010/main" val="3746168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98C46B74-B5E8-4EB3-9DE0-113AE1503001}"/>
              </a:ext>
            </a:extLst>
          </p:cNvPr>
          <p:cNvSpPr>
            <a:spLocks noGrp="1"/>
          </p:cNvSpPr>
          <p:nvPr>
            <p:ph type="sldNum" sz="quarter" idx="11"/>
          </p:nvPr>
        </p:nvSpPr>
        <p:spPr/>
        <p:txBody>
          <a:bodyPr/>
          <a:lstStyle/>
          <a:p>
            <a:fld id="{0970407D-EE58-4A0B-824B-1D3AE42DD9CF}" type="slidenum">
              <a:rPr lang="cs-CZ" altLang="cs-CZ" smtClean="0"/>
              <a:pPr/>
              <a:t>16</a:t>
            </a:fld>
            <a:endParaRPr lang="cs-CZ" altLang="cs-CZ" dirty="0"/>
          </a:p>
        </p:txBody>
      </p:sp>
      <p:sp>
        <p:nvSpPr>
          <p:cNvPr id="4" name="Nadpis 3">
            <a:extLst>
              <a:ext uri="{FF2B5EF4-FFF2-40B4-BE49-F238E27FC236}">
                <a16:creationId xmlns:a16="http://schemas.microsoft.com/office/drawing/2014/main" id="{D41BC53B-04F2-4FE4-9E18-83DEE0B87A59}"/>
              </a:ext>
            </a:extLst>
          </p:cNvPr>
          <p:cNvSpPr>
            <a:spLocks noGrp="1"/>
          </p:cNvSpPr>
          <p:nvPr>
            <p:ph type="title"/>
          </p:nvPr>
        </p:nvSpPr>
        <p:spPr/>
        <p:txBody>
          <a:bodyPr/>
          <a:lstStyle/>
          <a:p>
            <a:r>
              <a:rPr lang="cs-CZ" dirty="0"/>
              <a:t>Limity obsahu závazku VI. – neúměrné zkrácení</a:t>
            </a:r>
          </a:p>
        </p:txBody>
      </p:sp>
      <p:sp>
        <p:nvSpPr>
          <p:cNvPr id="5" name="Zástupný symbol pro obsah 4">
            <a:extLst>
              <a:ext uri="{FF2B5EF4-FFF2-40B4-BE49-F238E27FC236}">
                <a16:creationId xmlns:a16="http://schemas.microsoft.com/office/drawing/2014/main" id="{67FF3647-DC3B-4CD0-8B9B-2CA8F6C73BB8}"/>
              </a:ext>
            </a:extLst>
          </p:cNvPr>
          <p:cNvSpPr>
            <a:spLocks noGrp="1"/>
          </p:cNvSpPr>
          <p:nvPr>
            <p:ph idx="1"/>
          </p:nvPr>
        </p:nvSpPr>
        <p:spPr>
          <a:xfrm>
            <a:off x="666000" y="1683124"/>
            <a:ext cx="10753200" cy="4139998"/>
          </a:xfrm>
        </p:spPr>
        <p:txBody>
          <a:bodyPr/>
          <a:lstStyle/>
          <a:p>
            <a:pPr algn="just">
              <a:lnSpc>
                <a:spcPct val="100000"/>
              </a:lnSpc>
              <a:buClrTx/>
            </a:pPr>
            <a:r>
              <a:rPr lang="cs-CZ" sz="2400" spc="-1" dirty="0"/>
              <a:t>Neúměrné zkrácení je obsahovým korektivem </a:t>
            </a:r>
            <a:r>
              <a:rPr lang="cs-CZ" sz="2400" u="sng" spc="-1" dirty="0"/>
              <a:t>úplatných právních jednání</a:t>
            </a:r>
            <a:r>
              <a:rPr lang="cs-CZ" sz="2400" spc="-1" dirty="0"/>
              <a:t> zatížených „vadou“ zejm. tzv. </a:t>
            </a:r>
            <a:r>
              <a:rPr lang="cs-CZ" sz="2400" b="1" spc="-1" dirty="0"/>
              <a:t>hrubého nepoměru vzájemných plnění</a:t>
            </a:r>
            <a:r>
              <a:rPr lang="cs-CZ" sz="2400" spc="-1" dirty="0"/>
              <a:t> a zejm. </a:t>
            </a:r>
            <a:r>
              <a:rPr lang="cs-CZ" sz="2400" b="1" spc="-1" dirty="0"/>
              <a:t>omylu jednajícího</a:t>
            </a:r>
            <a:r>
              <a:rPr lang="cs-CZ" sz="2400" spc="-1" dirty="0"/>
              <a:t> (zkráceného o hodnotě plnění/protiplnění)</a:t>
            </a:r>
            <a:endParaRPr lang="cs-CZ" sz="2400" b="1" spc="-1" dirty="0"/>
          </a:p>
          <a:p>
            <a:pPr algn="just">
              <a:lnSpc>
                <a:spcPct val="100000"/>
              </a:lnSpc>
              <a:buClrTx/>
            </a:pPr>
            <a:r>
              <a:rPr lang="cs-CZ" sz="2400" dirty="0"/>
              <a:t>Institut založený na kombinaci </a:t>
            </a:r>
            <a:r>
              <a:rPr lang="cs-CZ" sz="2400" b="1" dirty="0"/>
              <a:t>objektivního znaku</a:t>
            </a:r>
            <a:r>
              <a:rPr lang="cs-CZ" sz="2400" dirty="0"/>
              <a:t> = </a:t>
            </a:r>
            <a:r>
              <a:rPr lang="cs-CZ" sz="2400" u="sng" dirty="0"/>
              <a:t>hrubý nepoměr</a:t>
            </a:r>
            <a:r>
              <a:rPr lang="cs-CZ" sz="2400" dirty="0"/>
              <a:t> a </a:t>
            </a:r>
            <a:r>
              <a:rPr lang="cs-CZ" sz="2400" b="1" dirty="0"/>
              <a:t>subjektivních znaků</a:t>
            </a:r>
            <a:r>
              <a:rPr lang="cs-CZ" sz="2400" dirty="0"/>
              <a:t> na obou stranách smlouvy = </a:t>
            </a:r>
            <a:r>
              <a:rPr lang="cs-CZ" sz="2400" b="1" dirty="0"/>
              <a:t>zvýhodněná strana</a:t>
            </a:r>
            <a:r>
              <a:rPr lang="cs-CZ" sz="2400" dirty="0"/>
              <a:t> (</a:t>
            </a:r>
            <a:r>
              <a:rPr lang="cs-CZ" sz="2400" i="1" dirty="0" err="1"/>
              <a:t>Verkürzende</a:t>
            </a:r>
            <a:r>
              <a:rPr lang="cs-CZ" sz="2400" dirty="0"/>
              <a:t>) </a:t>
            </a:r>
            <a:r>
              <a:rPr lang="cs-CZ" sz="2400" u="sng" dirty="0"/>
              <a:t>věděla nebo musela vědět o skutečnosti</a:t>
            </a:r>
            <a:r>
              <a:rPr lang="cs-CZ" sz="2400" dirty="0"/>
              <a:t> zakládající hrubý nepoměr vzájemných plnění (§ 1793 odst. 1); zkrácená strana (</a:t>
            </a:r>
            <a:r>
              <a:rPr lang="cs-CZ" sz="2400" i="1" dirty="0" err="1"/>
              <a:t>Verkürzte</a:t>
            </a:r>
            <a:r>
              <a:rPr lang="cs-CZ" sz="2400" dirty="0"/>
              <a:t>) = souhlasila s nepřiměřenou cenou, ač </a:t>
            </a:r>
            <a:r>
              <a:rPr lang="cs-CZ" sz="2400" u="sng" dirty="0"/>
              <a:t>jí skutečná hodnota plnění nebyla nebo nemusela být známa</a:t>
            </a:r>
            <a:r>
              <a:rPr lang="cs-CZ" sz="2400" dirty="0"/>
              <a:t> (§ 1794 odst. 2)</a:t>
            </a:r>
          </a:p>
          <a:p>
            <a:pPr algn="just">
              <a:lnSpc>
                <a:spcPct val="100000"/>
              </a:lnSpc>
              <a:buClrTx/>
            </a:pPr>
            <a:r>
              <a:rPr lang="cs-CZ" sz="2400" dirty="0"/>
              <a:t>Dále </a:t>
            </a:r>
            <a:r>
              <a:rPr lang="cs-CZ" sz="2400" b="1" dirty="0"/>
              <a:t>velké množství aplikačních výluk </a:t>
            </a:r>
            <a:r>
              <a:rPr lang="cs-CZ" sz="2400" dirty="0"/>
              <a:t>(DZ = zamezení právní nejistoty stran smlouvy = </a:t>
            </a:r>
            <a:r>
              <a:rPr lang="cs-CZ" sz="2400" b="1" dirty="0"/>
              <a:t>osobní</a:t>
            </a:r>
            <a:r>
              <a:rPr lang="cs-CZ" sz="2400" dirty="0"/>
              <a:t> (vyloučení podnikatelských vztahů – § 1797), </a:t>
            </a:r>
            <a:r>
              <a:rPr lang="cs-CZ" sz="2400" b="1" dirty="0"/>
              <a:t>věcné</a:t>
            </a:r>
            <a:r>
              <a:rPr lang="cs-CZ" sz="2400" dirty="0"/>
              <a:t> (nelze-li zjistit výši zkrácení, nabytí věci na kom. </a:t>
            </a:r>
            <a:r>
              <a:rPr lang="cs-CZ" sz="2400" dirty="0" err="1"/>
              <a:t>bur</a:t>
            </a:r>
            <a:r>
              <a:rPr lang="cs-CZ" sz="2400" dirty="0"/>
              <a:t>., ve veř. dražbě, sázka/hra, smíšené darování, závazky z odvážných smluv – pojištění + los – sázka/hra duplicita k § 1793 odst. 2)</a:t>
            </a:r>
          </a:p>
        </p:txBody>
      </p:sp>
    </p:spTree>
    <p:extLst>
      <p:ext uri="{BB962C8B-B14F-4D97-AF65-F5344CB8AC3E}">
        <p14:creationId xmlns:p14="http://schemas.microsoft.com/office/powerpoint/2010/main" val="1855455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4FDACEB6-7946-400C-928E-E8D0BB95E647}"/>
              </a:ext>
            </a:extLst>
          </p:cNvPr>
          <p:cNvSpPr>
            <a:spLocks noGrp="1"/>
          </p:cNvSpPr>
          <p:nvPr>
            <p:ph type="sldNum" sz="quarter" idx="11"/>
          </p:nvPr>
        </p:nvSpPr>
        <p:spPr/>
        <p:txBody>
          <a:bodyPr/>
          <a:lstStyle/>
          <a:p>
            <a:fld id="{0970407D-EE58-4A0B-824B-1D3AE42DD9CF}" type="slidenum">
              <a:rPr lang="cs-CZ" altLang="cs-CZ" smtClean="0"/>
              <a:pPr/>
              <a:t>17</a:t>
            </a:fld>
            <a:endParaRPr lang="cs-CZ" altLang="cs-CZ" dirty="0"/>
          </a:p>
        </p:txBody>
      </p:sp>
      <p:sp>
        <p:nvSpPr>
          <p:cNvPr id="4" name="Nadpis 3">
            <a:extLst>
              <a:ext uri="{FF2B5EF4-FFF2-40B4-BE49-F238E27FC236}">
                <a16:creationId xmlns:a16="http://schemas.microsoft.com/office/drawing/2014/main" id="{81A40F52-DEAB-4062-BB34-E2C64BAEA033}"/>
              </a:ext>
            </a:extLst>
          </p:cNvPr>
          <p:cNvSpPr>
            <a:spLocks noGrp="1"/>
          </p:cNvSpPr>
          <p:nvPr>
            <p:ph type="title"/>
          </p:nvPr>
        </p:nvSpPr>
        <p:spPr/>
        <p:txBody>
          <a:bodyPr/>
          <a:lstStyle/>
          <a:p>
            <a:r>
              <a:rPr lang="cs-CZ" dirty="0"/>
              <a:t>Limity obsahu závazku VII. – neúměrné zkrácení</a:t>
            </a:r>
          </a:p>
        </p:txBody>
      </p:sp>
      <p:sp>
        <p:nvSpPr>
          <p:cNvPr id="5" name="Zástupný symbol pro obsah 4">
            <a:extLst>
              <a:ext uri="{FF2B5EF4-FFF2-40B4-BE49-F238E27FC236}">
                <a16:creationId xmlns:a16="http://schemas.microsoft.com/office/drawing/2014/main" id="{DAA7048D-63DE-43C6-85B9-1C658B5B2117}"/>
              </a:ext>
            </a:extLst>
          </p:cNvPr>
          <p:cNvSpPr>
            <a:spLocks noGrp="1"/>
          </p:cNvSpPr>
          <p:nvPr>
            <p:ph idx="1"/>
          </p:nvPr>
        </p:nvSpPr>
        <p:spPr>
          <a:xfrm>
            <a:off x="666000" y="1798533"/>
            <a:ext cx="10753200" cy="4139998"/>
          </a:xfrm>
        </p:spPr>
        <p:txBody>
          <a:bodyPr/>
          <a:lstStyle/>
          <a:p>
            <a:pPr algn="just">
              <a:lnSpc>
                <a:spcPct val="100000"/>
              </a:lnSpc>
              <a:buClrTx/>
            </a:pPr>
            <a:r>
              <a:rPr lang="cs-CZ" b="1" dirty="0"/>
              <a:t>Objektivním znakem </a:t>
            </a:r>
            <a:r>
              <a:rPr lang="cs-CZ" dirty="0"/>
              <a:t>je </a:t>
            </a:r>
            <a:r>
              <a:rPr lang="cs-CZ" u="sng" dirty="0"/>
              <a:t>tzv. hrubý nepoměr plnění</a:t>
            </a:r>
            <a:r>
              <a:rPr lang="cs-CZ" dirty="0"/>
              <a:t> = znak NÚ + lichvy (§ 1796 odst. 1)</a:t>
            </a:r>
            <a:endParaRPr lang="cs-CZ" u="sng" dirty="0"/>
          </a:p>
          <a:p>
            <a:pPr>
              <a:lnSpc>
                <a:spcPct val="100000"/>
              </a:lnSpc>
              <a:buClrTx/>
            </a:pPr>
            <a:r>
              <a:rPr lang="cs-CZ" u="sng" dirty="0"/>
              <a:t>To stejné jako u lichvy</a:t>
            </a:r>
            <a:r>
              <a:rPr lang="cs-CZ" dirty="0"/>
              <a:t> (vysloveny názory odchylné </a:t>
            </a:r>
            <a:r>
              <a:rPr lang="cs-CZ" spc="-1" dirty="0"/>
              <a:t>– WK 1796, 2)</a:t>
            </a:r>
          </a:p>
          <a:p>
            <a:pPr algn="just">
              <a:lnSpc>
                <a:spcPct val="100000"/>
              </a:lnSpc>
              <a:buClrTx/>
            </a:pPr>
            <a:r>
              <a:rPr lang="cs-CZ" spc="-1" dirty="0"/>
              <a:t>Referenční hodnota 1/2 (50%) nebo 2/1 (200%) poměru plnění a protiplnění = zcizení pod cenou + nabytí za příliš vysokou cenu</a:t>
            </a:r>
          </a:p>
          <a:p>
            <a:pPr algn="just">
              <a:lnSpc>
                <a:spcPct val="100000"/>
              </a:lnSpc>
              <a:buClrTx/>
            </a:pPr>
            <a:r>
              <a:rPr lang="cs-CZ" b="1" u="sng" spc="-1" dirty="0"/>
              <a:t>Důvody:</a:t>
            </a:r>
          </a:p>
          <a:p>
            <a:pPr lvl="1" algn="just">
              <a:buClrTx/>
            </a:pPr>
            <a:r>
              <a:rPr lang="cs-CZ" b="1" spc="-1" dirty="0"/>
              <a:t>zahraniční inspirace</a:t>
            </a:r>
            <a:r>
              <a:rPr lang="cs-CZ" spc="-1" dirty="0"/>
              <a:t> (§ 934 – </a:t>
            </a:r>
            <a:r>
              <a:rPr lang="cs-CZ" i="1" spc="-1" dirty="0" err="1"/>
              <a:t>Verkürzung</a:t>
            </a:r>
            <a:r>
              <a:rPr lang="cs-CZ" i="1" spc="-1" dirty="0"/>
              <a:t> </a:t>
            </a:r>
            <a:r>
              <a:rPr lang="cs-CZ" i="1" spc="-1" dirty="0" err="1"/>
              <a:t>über</a:t>
            </a:r>
            <a:r>
              <a:rPr lang="cs-CZ" i="1" spc="-1" dirty="0"/>
              <a:t> </a:t>
            </a:r>
            <a:r>
              <a:rPr lang="cs-CZ" i="1" spc="-1" dirty="0" err="1"/>
              <a:t>die</a:t>
            </a:r>
            <a:r>
              <a:rPr lang="cs-CZ" i="1" spc="-1" dirty="0"/>
              <a:t> </a:t>
            </a:r>
            <a:r>
              <a:rPr lang="cs-CZ" i="1" spc="-1" dirty="0" err="1"/>
              <a:t>Hälfte</a:t>
            </a:r>
            <a:r>
              <a:rPr lang="cs-CZ" spc="-1" dirty="0"/>
              <a:t>) – převzato i v Německu, </a:t>
            </a:r>
            <a:r>
              <a:rPr lang="cs-CZ" u="sng" spc="-1" dirty="0"/>
              <a:t>a to pro účely § 138 BGB!</a:t>
            </a:r>
          </a:p>
          <a:p>
            <a:pPr lvl="1" algn="just">
              <a:buClrTx/>
            </a:pPr>
            <a:r>
              <a:rPr lang="cs-CZ" b="1" spc="-1" dirty="0"/>
              <a:t>historický výklad </a:t>
            </a:r>
            <a:r>
              <a:rPr lang="cs-CZ" spc="-1" dirty="0"/>
              <a:t>(římskoprávní </a:t>
            </a:r>
            <a:r>
              <a:rPr lang="cs-CZ" i="1" spc="-1" dirty="0" err="1"/>
              <a:t>laesio</a:t>
            </a:r>
            <a:r>
              <a:rPr lang="cs-CZ" i="1" spc="-1" dirty="0"/>
              <a:t> </a:t>
            </a:r>
            <a:r>
              <a:rPr lang="cs-CZ" i="1" spc="-1" dirty="0" err="1"/>
              <a:t>enormis</a:t>
            </a:r>
            <a:r>
              <a:rPr lang="cs-CZ" spc="-1" dirty="0"/>
              <a:t>)</a:t>
            </a:r>
          </a:p>
          <a:p>
            <a:pPr lvl="1" algn="just">
              <a:buClrTx/>
            </a:pPr>
            <a:r>
              <a:rPr lang="cs-CZ" b="1" spc="-1" dirty="0"/>
              <a:t>systematický výklad</a:t>
            </a:r>
            <a:r>
              <a:rPr lang="cs-CZ" spc="-1" dirty="0"/>
              <a:t> (dodatečné LE – § 2185)</a:t>
            </a:r>
          </a:p>
          <a:p>
            <a:pPr lvl="1" algn="just">
              <a:buClrTx/>
            </a:pPr>
            <a:r>
              <a:rPr lang="cs-CZ" b="1" spc="-1" dirty="0"/>
              <a:t>dřívější judikatura k lichvě</a:t>
            </a:r>
          </a:p>
          <a:p>
            <a:pPr algn="just">
              <a:lnSpc>
                <a:spcPct val="100000"/>
              </a:lnSpc>
              <a:buClrTx/>
            </a:pPr>
            <a:r>
              <a:rPr lang="cs-CZ" u="sng" spc="-1" dirty="0"/>
              <a:t>Existence HN</a:t>
            </a:r>
            <a:r>
              <a:rPr lang="cs-CZ" spc="-1" dirty="0"/>
              <a:t> = vždy k okamžiku uzavření smlouvy = následný pokles/vzestup ceny – </a:t>
            </a:r>
            <a:r>
              <a:rPr lang="cs-CZ" i="1" spc="-1" dirty="0" err="1"/>
              <a:t>clausula</a:t>
            </a:r>
            <a:r>
              <a:rPr lang="cs-CZ" i="1" spc="-1" dirty="0"/>
              <a:t> </a:t>
            </a:r>
            <a:r>
              <a:rPr lang="cs-CZ" i="1" spc="-1" dirty="0" err="1"/>
              <a:t>rebus</a:t>
            </a:r>
            <a:r>
              <a:rPr lang="cs-CZ" i="1" spc="-1" dirty="0"/>
              <a:t> sic </a:t>
            </a:r>
            <a:r>
              <a:rPr lang="cs-CZ" i="1" spc="-1" dirty="0" err="1"/>
              <a:t>stantibus</a:t>
            </a:r>
            <a:r>
              <a:rPr lang="cs-CZ" spc="-1" dirty="0"/>
              <a:t> + § 2185 (SS)</a:t>
            </a:r>
          </a:p>
          <a:p>
            <a:pPr marL="72000" indent="0" algn="just">
              <a:lnSpc>
                <a:spcPct val="100000"/>
              </a:lnSpc>
              <a:buNone/>
            </a:pPr>
            <a:endParaRPr lang="cs-CZ" spc="-1" dirty="0"/>
          </a:p>
          <a:p>
            <a:pPr>
              <a:lnSpc>
                <a:spcPct val="100000"/>
              </a:lnSpc>
            </a:pPr>
            <a:endParaRPr lang="cs-CZ" dirty="0"/>
          </a:p>
          <a:p>
            <a:pPr>
              <a:lnSpc>
                <a:spcPct val="100000"/>
              </a:lnSpc>
            </a:pPr>
            <a:endParaRPr lang="cs-CZ" dirty="0"/>
          </a:p>
          <a:p>
            <a:pPr>
              <a:lnSpc>
                <a:spcPct val="100000"/>
              </a:lnSpc>
            </a:pPr>
            <a:endParaRPr lang="cs-CZ" dirty="0"/>
          </a:p>
          <a:p>
            <a:pPr>
              <a:lnSpc>
                <a:spcPct val="100000"/>
              </a:lnSpc>
            </a:pPr>
            <a:endParaRPr lang="cs-CZ" dirty="0"/>
          </a:p>
          <a:p>
            <a:pPr>
              <a:lnSpc>
                <a:spcPct val="100000"/>
              </a:lnSpc>
            </a:pPr>
            <a:endParaRPr lang="cs-CZ" dirty="0"/>
          </a:p>
        </p:txBody>
      </p:sp>
    </p:spTree>
    <p:extLst>
      <p:ext uri="{BB962C8B-B14F-4D97-AF65-F5344CB8AC3E}">
        <p14:creationId xmlns:p14="http://schemas.microsoft.com/office/powerpoint/2010/main" val="561902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02CE787E-702A-4B66-82B3-378C8EAE74D5}"/>
              </a:ext>
            </a:extLst>
          </p:cNvPr>
          <p:cNvSpPr>
            <a:spLocks noGrp="1"/>
          </p:cNvSpPr>
          <p:nvPr>
            <p:ph type="sldNum" sz="quarter" idx="11"/>
          </p:nvPr>
        </p:nvSpPr>
        <p:spPr/>
        <p:txBody>
          <a:bodyPr/>
          <a:lstStyle/>
          <a:p>
            <a:fld id="{0970407D-EE58-4A0B-824B-1D3AE42DD9CF}" type="slidenum">
              <a:rPr lang="cs-CZ" altLang="cs-CZ" smtClean="0"/>
              <a:pPr/>
              <a:t>18</a:t>
            </a:fld>
            <a:endParaRPr lang="cs-CZ" altLang="cs-CZ" dirty="0"/>
          </a:p>
        </p:txBody>
      </p:sp>
      <p:sp>
        <p:nvSpPr>
          <p:cNvPr id="4" name="Nadpis 3">
            <a:extLst>
              <a:ext uri="{FF2B5EF4-FFF2-40B4-BE49-F238E27FC236}">
                <a16:creationId xmlns:a16="http://schemas.microsoft.com/office/drawing/2014/main" id="{C29E3969-678C-4DEB-9A2C-A8B9DF585CE4}"/>
              </a:ext>
            </a:extLst>
          </p:cNvPr>
          <p:cNvSpPr>
            <a:spLocks noGrp="1"/>
          </p:cNvSpPr>
          <p:nvPr>
            <p:ph type="title"/>
          </p:nvPr>
        </p:nvSpPr>
        <p:spPr/>
        <p:txBody>
          <a:bodyPr/>
          <a:lstStyle/>
          <a:p>
            <a:r>
              <a:rPr lang="cs-CZ" dirty="0"/>
              <a:t>Limity obsahu závazku VIII. – neúměrné zkrácení</a:t>
            </a:r>
          </a:p>
        </p:txBody>
      </p:sp>
      <p:sp>
        <p:nvSpPr>
          <p:cNvPr id="5" name="Zástupný symbol pro obsah 4">
            <a:extLst>
              <a:ext uri="{FF2B5EF4-FFF2-40B4-BE49-F238E27FC236}">
                <a16:creationId xmlns:a16="http://schemas.microsoft.com/office/drawing/2014/main" id="{70044DBA-3DE6-493D-9B16-8FB59414684F}"/>
              </a:ext>
            </a:extLst>
          </p:cNvPr>
          <p:cNvSpPr>
            <a:spLocks noGrp="1"/>
          </p:cNvSpPr>
          <p:nvPr>
            <p:ph idx="1"/>
          </p:nvPr>
        </p:nvSpPr>
        <p:spPr>
          <a:xfrm>
            <a:off x="720000" y="1887311"/>
            <a:ext cx="10753200" cy="4139998"/>
          </a:xfrm>
        </p:spPr>
        <p:txBody>
          <a:bodyPr/>
          <a:lstStyle/>
          <a:p>
            <a:pPr algn="just">
              <a:lnSpc>
                <a:spcPct val="100000"/>
              </a:lnSpc>
              <a:buClrTx/>
            </a:pPr>
            <a:r>
              <a:rPr lang="cs-CZ" sz="2100" u="sng" dirty="0"/>
              <a:t>PN odpovídají archaické povaze institutu</a:t>
            </a:r>
            <a:r>
              <a:rPr lang="cs-CZ" sz="2100" dirty="0"/>
              <a:t> = vazba na ABGB + CC</a:t>
            </a:r>
          </a:p>
          <a:p>
            <a:pPr algn="just">
              <a:lnSpc>
                <a:spcPct val="100000"/>
              </a:lnSpc>
              <a:buClrTx/>
            </a:pPr>
            <a:r>
              <a:rPr lang="cs-CZ" sz="2100" u="sng" dirty="0"/>
              <a:t>Moderní trend OZ</a:t>
            </a:r>
            <a:r>
              <a:rPr lang="cs-CZ" sz="2100" dirty="0"/>
              <a:t> = relativní neplatnost (§ 586) – </a:t>
            </a:r>
            <a:r>
              <a:rPr lang="cs-CZ" sz="2100" b="1" dirty="0"/>
              <a:t>výhody</a:t>
            </a:r>
          </a:p>
          <a:p>
            <a:pPr algn="just">
              <a:lnSpc>
                <a:spcPct val="100000"/>
              </a:lnSpc>
              <a:buClrTx/>
            </a:pPr>
            <a:r>
              <a:rPr lang="cs-CZ" sz="2100" b="1" dirty="0"/>
              <a:t>Zvl. PN </a:t>
            </a:r>
            <a:r>
              <a:rPr lang="cs-CZ" sz="2100" dirty="0"/>
              <a:t>= právo zkrácené strany </a:t>
            </a:r>
            <a:r>
              <a:rPr lang="cs-CZ" sz="2100" b="1" dirty="0"/>
              <a:t>požadovat zrušení smlouvy</a:t>
            </a:r>
            <a:r>
              <a:rPr lang="cs-CZ" sz="2100" dirty="0"/>
              <a:t> a </a:t>
            </a:r>
            <a:r>
              <a:rPr lang="cs-CZ" sz="2100" b="1" dirty="0"/>
              <a:t>uvedení do původního stavu</a:t>
            </a:r>
            <a:r>
              <a:rPr lang="cs-CZ" sz="2100" dirty="0"/>
              <a:t> (§ 1793 odst. 1)</a:t>
            </a:r>
          </a:p>
          <a:p>
            <a:pPr algn="just">
              <a:lnSpc>
                <a:spcPct val="100000"/>
              </a:lnSpc>
              <a:buClrTx/>
            </a:pPr>
            <a:r>
              <a:rPr lang="cs-CZ" sz="2100" u="sng" dirty="0"/>
              <a:t>Nevýhody</a:t>
            </a:r>
            <a:r>
              <a:rPr lang="cs-CZ" sz="2100" dirty="0"/>
              <a:t> = nutná soudní ingerence + SOP</a:t>
            </a:r>
          </a:p>
          <a:p>
            <a:pPr algn="just">
              <a:lnSpc>
                <a:spcPct val="100000"/>
              </a:lnSpc>
              <a:buClrTx/>
            </a:pPr>
            <a:r>
              <a:rPr lang="cs-CZ" sz="2100" dirty="0"/>
              <a:t>Právo požadovat zrušení smlouvy jen do </a:t>
            </a:r>
            <a:r>
              <a:rPr lang="cs-CZ" sz="2100" b="1" dirty="0"/>
              <a:t>1 roku od uzavření smlouvy</a:t>
            </a:r>
            <a:r>
              <a:rPr lang="cs-CZ" sz="2100" dirty="0"/>
              <a:t> = </a:t>
            </a:r>
            <a:r>
              <a:rPr lang="cs-CZ" sz="2100" u="sng" dirty="0"/>
              <a:t>propadná lhůta</a:t>
            </a:r>
            <a:r>
              <a:rPr lang="cs-CZ" sz="2100" dirty="0"/>
              <a:t> se staví po podání ž-by (§ 654 ve spoj. s § 648)</a:t>
            </a:r>
            <a:endParaRPr lang="cs-CZ" sz="2100" b="1" dirty="0"/>
          </a:p>
          <a:p>
            <a:pPr algn="just">
              <a:lnSpc>
                <a:spcPct val="100000"/>
              </a:lnSpc>
              <a:buClrTx/>
            </a:pPr>
            <a:r>
              <a:rPr lang="cs-CZ" sz="2100" u="sng" dirty="0"/>
              <a:t>Hmotněprávní</a:t>
            </a:r>
            <a:r>
              <a:rPr lang="cs-CZ" sz="2100" dirty="0"/>
              <a:t> nikoli procesní lhůta</a:t>
            </a:r>
          </a:p>
          <a:p>
            <a:pPr algn="just">
              <a:lnSpc>
                <a:spcPct val="100000"/>
              </a:lnSpc>
              <a:buClrTx/>
            </a:pPr>
            <a:r>
              <a:rPr lang="cs-CZ" sz="2100" dirty="0"/>
              <a:t>V procesu může </a:t>
            </a:r>
            <a:r>
              <a:rPr lang="cs-CZ" sz="2100" b="1" dirty="0"/>
              <a:t>zvýhodněná strana</a:t>
            </a:r>
            <a:r>
              <a:rPr lang="cs-CZ" sz="2100" dirty="0"/>
              <a:t> uplatnit </a:t>
            </a:r>
            <a:r>
              <a:rPr lang="cs-CZ" sz="2100" i="1" dirty="0"/>
              <a:t>alternativu </a:t>
            </a:r>
            <a:r>
              <a:rPr lang="cs-CZ" sz="2100" i="1" dirty="0" err="1"/>
              <a:t>facultas</a:t>
            </a:r>
            <a:r>
              <a:rPr lang="cs-CZ" sz="2100" dirty="0"/>
              <a:t> (doplní </a:t>
            </a:r>
            <a:r>
              <a:rPr lang="cs-CZ" sz="2100" i="1" dirty="0"/>
              <a:t>„to, oč byla druhá strana zkrácena“</a:t>
            </a:r>
            <a:r>
              <a:rPr lang="cs-CZ" sz="2100" dirty="0"/>
              <a:t>) = tím si zvýhodněná strana udrží předmět plnění a platnost smlouvy</a:t>
            </a:r>
          </a:p>
          <a:p>
            <a:pPr algn="just">
              <a:lnSpc>
                <a:spcPct val="100000"/>
              </a:lnSpc>
              <a:buClrTx/>
            </a:pPr>
            <a:r>
              <a:rPr lang="cs-CZ" sz="2100" dirty="0"/>
              <a:t>OZ vychází z </a:t>
            </a:r>
            <a:r>
              <a:rPr lang="cs-CZ" sz="2100" b="1" i="1" dirty="0" err="1"/>
              <a:t>verum</a:t>
            </a:r>
            <a:r>
              <a:rPr lang="cs-CZ" sz="2100" b="1" i="1" dirty="0"/>
              <a:t> </a:t>
            </a:r>
            <a:r>
              <a:rPr lang="cs-CZ" sz="2100" b="1" i="1" dirty="0" err="1"/>
              <a:t>praetium</a:t>
            </a:r>
            <a:r>
              <a:rPr lang="cs-CZ" sz="2100" dirty="0"/>
              <a:t> (doplněk do objektivní hodnoty) x CC z</a:t>
            </a:r>
            <a:r>
              <a:rPr lang="cs-CZ" sz="2100" b="1" dirty="0"/>
              <a:t> </a:t>
            </a:r>
            <a:r>
              <a:rPr lang="cs-CZ" sz="2100" b="1" i="1" dirty="0" err="1"/>
              <a:t>iustum</a:t>
            </a:r>
            <a:r>
              <a:rPr lang="cs-CZ" sz="2100" b="1" i="1" dirty="0"/>
              <a:t> </a:t>
            </a:r>
            <a:r>
              <a:rPr lang="cs-CZ" sz="2100" b="1" i="1" dirty="0" err="1"/>
              <a:t>praetium</a:t>
            </a:r>
            <a:r>
              <a:rPr lang="cs-CZ" sz="2100" dirty="0"/>
              <a:t> (odklizení hrubého nepoměru) </a:t>
            </a:r>
          </a:p>
          <a:p>
            <a:pPr algn="just">
              <a:lnSpc>
                <a:spcPct val="100000"/>
              </a:lnSpc>
              <a:buClrTx/>
            </a:pPr>
            <a:r>
              <a:rPr lang="cs-CZ" sz="2100" u="sng" dirty="0"/>
              <a:t>Doplněk vždy v penězích</a:t>
            </a:r>
            <a:r>
              <a:rPr lang="cs-CZ" sz="2100" dirty="0"/>
              <a:t> = zkrácená strana byla již uspokojena v množství, které jí bylo plněno</a:t>
            </a:r>
          </a:p>
        </p:txBody>
      </p:sp>
    </p:spTree>
    <p:extLst>
      <p:ext uri="{BB962C8B-B14F-4D97-AF65-F5344CB8AC3E}">
        <p14:creationId xmlns:p14="http://schemas.microsoft.com/office/powerpoint/2010/main" val="2958252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6F253A0A-A8DC-49F5-9CCE-2B96D6EEE86A}"/>
              </a:ext>
            </a:extLst>
          </p:cNvPr>
          <p:cNvSpPr>
            <a:spLocks noGrp="1"/>
          </p:cNvSpPr>
          <p:nvPr>
            <p:ph type="sldNum" sz="quarter" idx="11"/>
          </p:nvPr>
        </p:nvSpPr>
        <p:spPr/>
        <p:txBody>
          <a:bodyPr/>
          <a:lstStyle/>
          <a:p>
            <a:fld id="{0970407D-EE58-4A0B-824B-1D3AE42DD9CF}" type="slidenum">
              <a:rPr lang="cs-CZ" altLang="cs-CZ" smtClean="0"/>
              <a:pPr/>
              <a:t>19</a:t>
            </a:fld>
            <a:endParaRPr lang="cs-CZ" altLang="cs-CZ" dirty="0"/>
          </a:p>
        </p:txBody>
      </p:sp>
      <p:sp>
        <p:nvSpPr>
          <p:cNvPr id="4" name="Nadpis 3">
            <a:extLst>
              <a:ext uri="{FF2B5EF4-FFF2-40B4-BE49-F238E27FC236}">
                <a16:creationId xmlns:a16="http://schemas.microsoft.com/office/drawing/2014/main" id="{86F6D74D-2D86-460E-8926-F700F6C5A967}"/>
              </a:ext>
            </a:extLst>
          </p:cNvPr>
          <p:cNvSpPr>
            <a:spLocks noGrp="1"/>
          </p:cNvSpPr>
          <p:nvPr>
            <p:ph type="title"/>
          </p:nvPr>
        </p:nvSpPr>
        <p:spPr/>
        <p:txBody>
          <a:bodyPr/>
          <a:lstStyle/>
          <a:p>
            <a:r>
              <a:rPr lang="cs-CZ" dirty="0"/>
              <a:t>Limity obsahu závazku IX. – Lichva</a:t>
            </a:r>
          </a:p>
        </p:txBody>
      </p:sp>
      <p:sp>
        <p:nvSpPr>
          <p:cNvPr id="5" name="Zástupný symbol pro obsah 4">
            <a:extLst>
              <a:ext uri="{FF2B5EF4-FFF2-40B4-BE49-F238E27FC236}">
                <a16:creationId xmlns:a16="http://schemas.microsoft.com/office/drawing/2014/main" id="{C76F10CC-B241-44AF-9E40-85388EBE1AFD}"/>
              </a:ext>
            </a:extLst>
          </p:cNvPr>
          <p:cNvSpPr>
            <a:spLocks noGrp="1"/>
          </p:cNvSpPr>
          <p:nvPr>
            <p:ph idx="1"/>
          </p:nvPr>
        </p:nvSpPr>
        <p:spPr>
          <a:xfrm>
            <a:off x="720000" y="1558838"/>
            <a:ext cx="10753200" cy="4139998"/>
          </a:xfrm>
        </p:spPr>
        <p:txBody>
          <a:bodyPr/>
          <a:lstStyle/>
          <a:p>
            <a:pPr algn="just">
              <a:lnSpc>
                <a:spcPct val="150000"/>
              </a:lnSpc>
            </a:pPr>
            <a:r>
              <a:rPr lang="cs-CZ" sz="1900" dirty="0"/>
              <a:t>Lichva </a:t>
            </a:r>
            <a:r>
              <a:rPr lang="cs-CZ" sz="1900" u="sng" dirty="0"/>
              <a:t>není</a:t>
            </a:r>
            <a:r>
              <a:rPr lang="cs-CZ" sz="1900" dirty="0"/>
              <a:t> určena k </a:t>
            </a:r>
            <a:r>
              <a:rPr lang="cs-CZ" sz="1900" u="sng" dirty="0"/>
              <a:t>řešení neekvivalentních smluv</a:t>
            </a:r>
            <a:r>
              <a:rPr lang="cs-CZ" sz="1900" dirty="0"/>
              <a:t> = omezuje </a:t>
            </a:r>
            <a:r>
              <a:rPr lang="cs-CZ" sz="1900" spc="-1" dirty="0"/>
              <a:t>„kořistění“ ze stavů subjektivní slabosti (§ 1796 odst. 1)</a:t>
            </a:r>
          </a:p>
          <a:p>
            <a:pPr algn="just">
              <a:lnSpc>
                <a:spcPct val="150000"/>
              </a:lnSpc>
            </a:pPr>
            <a:r>
              <a:rPr lang="cs-CZ" sz="1900" spc="-1" dirty="0" err="1"/>
              <a:t>Neekvivalence</a:t>
            </a:r>
            <a:r>
              <a:rPr lang="cs-CZ" sz="1900" spc="-1" dirty="0"/>
              <a:t> plnění se však vyžaduje = </a:t>
            </a:r>
            <a:r>
              <a:rPr lang="cs-CZ" sz="1900" b="1" spc="-1" dirty="0"/>
              <a:t>hrubý nepoměr vzájemných plnění</a:t>
            </a:r>
            <a:r>
              <a:rPr lang="cs-CZ" sz="1900" spc="-1" dirty="0"/>
              <a:t> (§ 1796 odst. 1)</a:t>
            </a:r>
            <a:endParaRPr lang="cs-CZ" sz="1900" b="1" spc="-1" dirty="0"/>
          </a:p>
          <a:p>
            <a:pPr algn="just">
              <a:lnSpc>
                <a:spcPct val="150000"/>
              </a:lnSpc>
            </a:pPr>
            <a:r>
              <a:rPr lang="cs-CZ" sz="1900" b="1" spc="-1" dirty="0"/>
              <a:t>Nechrání se majetkové zájmy poškozené strany</a:t>
            </a:r>
            <a:r>
              <a:rPr lang="cs-CZ" sz="1900" spc="-1" dirty="0"/>
              <a:t>, nýbrž </a:t>
            </a:r>
            <a:r>
              <a:rPr lang="cs-CZ" sz="1900" u="sng" spc="-1" dirty="0"/>
              <a:t>její svoboda vyjednávání o smlouvě</a:t>
            </a:r>
            <a:r>
              <a:rPr lang="cs-CZ" sz="1900" spc="-1" dirty="0"/>
              <a:t> = </a:t>
            </a:r>
            <a:r>
              <a:rPr lang="cs-CZ" sz="1900" b="1" spc="-1" dirty="0"/>
              <a:t>subjektivní slabost</a:t>
            </a:r>
            <a:r>
              <a:rPr lang="cs-CZ" sz="1900" spc="-1" dirty="0"/>
              <a:t> (§ 1796 odst. 1) + </a:t>
            </a:r>
            <a:r>
              <a:rPr lang="cs-CZ" sz="1900" b="1" spc="-1" dirty="0"/>
              <a:t>kořistění</a:t>
            </a:r>
            <a:r>
              <a:rPr lang="cs-CZ" sz="1900" spc="-1" dirty="0"/>
              <a:t> (</a:t>
            </a:r>
            <a:r>
              <a:rPr lang="cs-CZ" sz="1900" i="1" spc="-1" dirty="0"/>
              <a:t>„někdo zneužije“</a:t>
            </a:r>
            <a:r>
              <a:rPr lang="cs-CZ" sz="1900" spc="-1" dirty="0"/>
              <a:t> – § 1796 odst. 1)</a:t>
            </a:r>
            <a:endParaRPr lang="cs-CZ" sz="1900" u="sng" spc="-1" dirty="0"/>
          </a:p>
          <a:p>
            <a:pPr algn="just">
              <a:lnSpc>
                <a:spcPct val="150000"/>
              </a:lnSpc>
            </a:pPr>
            <a:r>
              <a:rPr lang="cs-CZ" sz="1900" u="sng" dirty="0"/>
              <a:t>Rozdíl k NÚ</a:t>
            </a:r>
            <a:r>
              <a:rPr lang="cs-CZ" sz="1900" dirty="0"/>
              <a:t> = NÚ = náprava omylu v předmětu plnění = viz však </a:t>
            </a:r>
            <a:r>
              <a:rPr lang="cs-CZ" sz="1900" u="sng" dirty="0"/>
              <a:t>demonstrativní výčet</a:t>
            </a:r>
            <a:r>
              <a:rPr lang="cs-CZ" sz="1900" dirty="0"/>
              <a:t> § 1796 odst. 1 (rakouská doktrína připouští)</a:t>
            </a:r>
          </a:p>
          <a:p>
            <a:pPr algn="just">
              <a:lnSpc>
                <a:spcPct val="150000"/>
              </a:lnSpc>
            </a:pPr>
            <a:r>
              <a:rPr lang="cs-CZ" sz="1900" u="sng" dirty="0"/>
              <a:t>Rozdíl k NÚ</a:t>
            </a:r>
            <a:r>
              <a:rPr lang="cs-CZ" sz="1900" dirty="0"/>
              <a:t> = </a:t>
            </a:r>
            <a:r>
              <a:rPr lang="cs-CZ" sz="1900" b="1" dirty="0"/>
              <a:t>jednoroční lhůta </a:t>
            </a:r>
            <a:r>
              <a:rPr lang="cs-CZ" sz="1900" dirty="0"/>
              <a:t>x </a:t>
            </a:r>
            <a:r>
              <a:rPr lang="cs-CZ" sz="1900" b="1" dirty="0"/>
              <a:t>dovolání se relativní neplatnosti</a:t>
            </a:r>
            <a:r>
              <a:rPr lang="cs-CZ" sz="1900" dirty="0"/>
              <a:t> lichevní smlouvy (tříletá PL)</a:t>
            </a:r>
          </a:p>
          <a:p>
            <a:pPr algn="just">
              <a:lnSpc>
                <a:spcPct val="150000"/>
              </a:lnSpc>
            </a:pPr>
            <a:r>
              <a:rPr lang="cs-CZ" sz="1900" u="sng" dirty="0"/>
              <a:t>Rozdíl k NÚ</a:t>
            </a:r>
            <a:r>
              <a:rPr lang="cs-CZ" sz="1900" dirty="0"/>
              <a:t> = u lichvy nelze uplatnit </a:t>
            </a:r>
            <a:r>
              <a:rPr lang="cs-CZ" sz="1900" i="1" dirty="0"/>
              <a:t>alternativu </a:t>
            </a:r>
            <a:r>
              <a:rPr lang="cs-CZ" sz="1900" i="1" dirty="0" err="1"/>
              <a:t>facultas</a:t>
            </a:r>
            <a:endParaRPr lang="cs-CZ" sz="1900" i="1" dirty="0"/>
          </a:p>
          <a:p>
            <a:pPr algn="just">
              <a:lnSpc>
                <a:spcPct val="150000"/>
              </a:lnSpc>
            </a:pPr>
            <a:r>
              <a:rPr lang="cs-CZ" sz="1900" u="sng" dirty="0"/>
              <a:t>Rozdíl k NÚ</a:t>
            </a:r>
            <a:r>
              <a:rPr lang="cs-CZ" sz="1900" dirty="0"/>
              <a:t> = </a:t>
            </a:r>
            <a:r>
              <a:rPr lang="cs-CZ" sz="1900" b="1" dirty="0"/>
              <a:t>věcný dosah</a:t>
            </a:r>
            <a:r>
              <a:rPr lang="cs-CZ" sz="1900" dirty="0"/>
              <a:t> (omezení § 1793 odst. 2, § 1794) + </a:t>
            </a:r>
            <a:r>
              <a:rPr lang="cs-CZ" sz="1900" b="1" dirty="0"/>
              <a:t>osobní dosah</a:t>
            </a:r>
            <a:r>
              <a:rPr lang="cs-CZ" sz="1900" dirty="0"/>
              <a:t> = neuplatní se na podnikatelské vztahy (§ 1797)</a:t>
            </a:r>
          </a:p>
          <a:p>
            <a:pPr algn="just">
              <a:lnSpc>
                <a:spcPct val="100000"/>
              </a:lnSpc>
            </a:pPr>
            <a:endParaRPr lang="cs-CZ" sz="1900" i="1" u="sng"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p:txBody>
      </p:sp>
    </p:spTree>
    <p:extLst>
      <p:ext uri="{BB962C8B-B14F-4D97-AF65-F5344CB8AC3E}">
        <p14:creationId xmlns:p14="http://schemas.microsoft.com/office/powerpoint/2010/main" val="189148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a:t>
            </a:fld>
            <a:endParaRPr lang="cs-CZ" altLang="cs-CZ" dirty="0"/>
          </a:p>
        </p:txBody>
      </p:sp>
      <p:sp>
        <p:nvSpPr>
          <p:cNvPr id="4" name="Nadpis 3"/>
          <p:cNvSpPr>
            <a:spLocks noGrp="1"/>
          </p:cNvSpPr>
          <p:nvPr>
            <p:ph type="title"/>
          </p:nvPr>
        </p:nvSpPr>
        <p:spPr/>
        <p:txBody>
          <a:bodyPr/>
          <a:lstStyle/>
          <a:p>
            <a:r>
              <a:rPr lang="cs-CZ" dirty="0"/>
              <a:t>Vymezení a omezení tématu</a:t>
            </a:r>
          </a:p>
        </p:txBody>
      </p:sp>
      <p:sp>
        <p:nvSpPr>
          <p:cNvPr id="5" name="Zástupný symbol pro obsah 4"/>
          <p:cNvSpPr>
            <a:spLocks noGrp="1"/>
          </p:cNvSpPr>
          <p:nvPr>
            <p:ph idx="1"/>
          </p:nvPr>
        </p:nvSpPr>
        <p:spPr>
          <a:xfrm>
            <a:off x="850628" y="1399081"/>
            <a:ext cx="10753200" cy="4771784"/>
          </a:xfrm>
        </p:spPr>
        <p:txBody>
          <a:bodyPr/>
          <a:lstStyle/>
          <a:p>
            <a:r>
              <a:rPr lang="cs-CZ" dirty="0"/>
              <a:t>Obsah závazků a způsoby jeho určení (část I.)</a:t>
            </a:r>
          </a:p>
          <a:p>
            <a:r>
              <a:rPr lang="cs-CZ" dirty="0"/>
              <a:t>Limity obsahu závazků (část II.)</a:t>
            </a:r>
          </a:p>
          <a:p>
            <a:pPr lvl="1"/>
            <a:r>
              <a:rPr lang="cs-CZ" dirty="0"/>
              <a:t>Neúměrné zkrácení</a:t>
            </a:r>
          </a:p>
          <a:p>
            <a:pPr lvl="1"/>
            <a:r>
              <a:rPr lang="cs-CZ" dirty="0"/>
              <a:t>Lichva</a:t>
            </a:r>
          </a:p>
          <a:p>
            <a:pPr lvl="1"/>
            <a:r>
              <a:rPr lang="cs-CZ" dirty="0"/>
              <a:t>Adhezní smlouvy</a:t>
            </a:r>
          </a:p>
          <a:p>
            <a:r>
              <a:rPr lang="cs-CZ" dirty="0"/>
              <a:t>Ochrana spotřebitele (část III.)</a:t>
            </a:r>
          </a:p>
          <a:p>
            <a:r>
              <a:rPr lang="cs-CZ" dirty="0"/>
              <a:t>Jádro ochrany spotřebitele (část IV.)</a:t>
            </a:r>
          </a:p>
          <a:p>
            <a:r>
              <a:rPr lang="cs-CZ" dirty="0"/>
              <a:t>Novela spotřebitelského práva (část V.)</a:t>
            </a:r>
          </a:p>
          <a:p>
            <a:r>
              <a:rPr lang="cs-CZ" dirty="0"/>
              <a:t>Mimosoudní řešení spotřebitelských sporů (část VI.)</a:t>
            </a:r>
          </a:p>
          <a:p>
            <a:endParaRPr lang="cs-CZ" dirty="0"/>
          </a:p>
          <a:p>
            <a:endParaRPr lang="cs-CZ" dirty="0"/>
          </a:p>
          <a:p>
            <a:endParaRPr lang="cs-CZ" dirty="0"/>
          </a:p>
          <a:p>
            <a:pPr lvl="1"/>
            <a:endParaRPr lang="cs-CZ" dirty="0"/>
          </a:p>
        </p:txBody>
      </p:sp>
    </p:spTree>
    <p:extLst>
      <p:ext uri="{BB962C8B-B14F-4D97-AF65-F5344CB8AC3E}">
        <p14:creationId xmlns:p14="http://schemas.microsoft.com/office/powerpoint/2010/main" val="1912167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E59FECE1-0B28-41AC-819A-CEB07D80CA1E}"/>
              </a:ext>
            </a:extLst>
          </p:cNvPr>
          <p:cNvSpPr>
            <a:spLocks noGrp="1"/>
          </p:cNvSpPr>
          <p:nvPr>
            <p:ph type="sldNum" sz="quarter" idx="11"/>
          </p:nvPr>
        </p:nvSpPr>
        <p:spPr/>
        <p:txBody>
          <a:bodyPr/>
          <a:lstStyle/>
          <a:p>
            <a:fld id="{0970407D-EE58-4A0B-824B-1D3AE42DD9CF}" type="slidenum">
              <a:rPr lang="cs-CZ" altLang="cs-CZ" smtClean="0"/>
              <a:pPr/>
              <a:t>20</a:t>
            </a:fld>
            <a:endParaRPr lang="cs-CZ" altLang="cs-CZ" dirty="0"/>
          </a:p>
        </p:txBody>
      </p:sp>
      <p:sp>
        <p:nvSpPr>
          <p:cNvPr id="4" name="Nadpis 3">
            <a:extLst>
              <a:ext uri="{FF2B5EF4-FFF2-40B4-BE49-F238E27FC236}">
                <a16:creationId xmlns:a16="http://schemas.microsoft.com/office/drawing/2014/main" id="{549B73E3-A3B9-4808-B707-E8BC14EBB832}"/>
              </a:ext>
            </a:extLst>
          </p:cNvPr>
          <p:cNvSpPr>
            <a:spLocks noGrp="1"/>
          </p:cNvSpPr>
          <p:nvPr>
            <p:ph type="title"/>
          </p:nvPr>
        </p:nvSpPr>
        <p:spPr/>
        <p:txBody>
          <a:bodyPr/>
          <a:lstStyle/>
          <a:p>
            <a:r>
              <a:rPr lang="cs-CZ" dirty="0"/>
              <a:t>Limity obsahu závazku X. – Lichva</a:t>
            </a:r>
          </a:p>
        </p:txBody>
      </p:sp>
      <p:sp>
        <p:nvSpPr>
          <p:cNvPr id="5" name="Zástupný symbol pro obsah 4">
            <a:extLst>
              <a:ext uri="{FF2B5EF4-FFF2-40B4-BE49-F238E27FC236}">
                <a16:creationId xmlns:a16="http://schemas.microsoft.com/office/drawing/2014/main" id="{469F7ECA-D4B7-4B7B-9A98-17CD1D9D3442}"/>
              </a:ext>
            </a:extLst>
          </p:cNvPr>
          <p:cNvSpPr>
            <a:spLocks noGrp="1"/>
          </p:cNvSpPr>
          <p:nvPr>
            <p:ph idx="1"/>
          </p:nvPr>
        </p:nvSpPr>
        <p:spPr>
          <a:xfrm>
            <a:off x="720000" y="1270224"/>
            <a:ext cx="10753200" cy="4139998"/>
          </a:xfrm>
        </p:spPr>
        <p:txBody>
          <a:bodyPr/>
          <a:lstStyle/>
          <a:p>
            <a:pPr marL="98304" indent="0" algn="just">
              <a:lnSpc>
                <a:spcPct val="100000"/>
              </a:lnSpc>
              <a:spcBef>
                <a:spcPts val="1286"/>
              </a:spcBef>
              <a:buSzPct val="45000"/>
              <a:buNone/>
            </a:pPr>
            <a:r>
              <a:rPr lang="cs-CZ" sz="1800" b="1" spc="-1" dirty="0"/>
              <a:t>1) Objektivní znak - hrubý nepoměr</a:t>
            </a:r>
          </a:p>
          <a:p>
            <a:pPr>
              <a:lnSpc>
                <a:spcPct val="100000"/>
              </a:lnSpc>
            </a:pPr>
            <a:endParaRPr lang="cs-CZ" sz="1800" u="sng" spc="-1" dirty="0"/>
          </a:p>
          <a:p>
            <a:pPr algn="just">
              <a:lnSpc>
                <a:spcPct val="150000"/>
              </a:lnSpc>
            </a:pPr>
            <a:r>
              <a:rPr lang="cs-CZ" sz="1800" u="sng" spc="-1" dirty="0"/>
              <a:t>Hrubým je nepoměr</a:t>
            </a:r>
            <a:r>
              <a:rPr lang="cs-CZ" sz="1800" spc="-1" dirty="0"/>
              <a:t>, který je </a:t>
            </a:r>
            <a:r>
              <a:rPr lang="cs-CZ" sz="1800" b="1" spc="-1" dirty="0"/>
              <a:t>na první pohled patrný</a:t>
            </a:r>
            <a:r>
              <a:rPr lang="cs-CZ" sz="1800" spc="-1" dirty="0"/>
              <a:t> (evidentní) = </a:t>
            </a:r>
            <a:r>
              <a:rPr lang="cs-CZ" sz="1800" u="sng" spc="-1" dirty="0"/>
              <a:t>nepostačí prostá hodnotová nevyváženost</a:t>
            </a:r>
            <a:r>
              <a:rPr lang="cs-CZ" sz="1800" spc="-1" dirty="0"/>
              <a:t> </a:t>
            </a:r>
          </a:p>
          <a:p>
            <a:pPr algn="just">
              <a:lnSpc>
                <a:spcPct val="150000"/>
              </a:lnSpc>
            </a:pPr>
            <a:r>
              <a:rPr lang="cs-CZ" sz="1800" b="1" spc="-1" dirty="0"/>
              <a:t>Shodná referenční hodnota</a:t>
            </a:r>
            <a:r>
              <a:rPr lang="cs-CZ" sz="1800" spc="-1" dirty="0"/>
              <a:t> jako u neúměrného zkrácení (1:2, 2:1) – viz i </a:t>
            </a:r>
            <a:r>
              <a:rPr lang="cs-CZ" sz="1800" i="1" spc="-1" dirty="0" err="1"/>
              <a:t>sp</a:t>
            </a:r>
            <a:r>
              <a:rPr lang="cs-CZ" sz="1800" i="1" spc="-1" dirty="0"/>
              <a:t>. zn. 30 </a:t>
            </a:r>
            <a:r>
              <a:rPr lang="cs-CZ" sz="1800" i="1" spc="-1" dirty="0" err="1"/>
              <a:t>Cdo</a:t>
            </a:r>
            <a:r>
              <a:rPr lang="cs-CZ" sz="1800" i="1" spc="-1" dirty="0"/>
              <a:t> 670/2013</a:t>
            </a:r>
          </a:p>
          <a:p>
            <a:pPr algn="just">
              <a:lnSpc>
                <a:spcPct val="150000"/>
              </a:lnSpc>
            </a:pPr>
            <a:r>
              <a:rPr lang="cs-CZ" sz="1800" b="1" spc="-1" dirty="0"/>
              <a:t>Co je však referenční hodnotou? Tržní cena </a:t>
            </a:r>
            <a:r>
              <a:rPr lang="cs-CZ" sz="1800" spc="-1" dirty="0"/>
              <a:t>– srovnává se stejný druh úvěrového produktu u jiných subjektů (především bank) – je třeba správně určit </a:t>
            </a:r>
            <a:r>
              <a:rPr lang="cs-CZ" sz="1800" u="sng" spc="-1" dirty="0"/>
              <a:t>relevantní trh</a:t>
            </a:r>
          </a:p>
          <a:p>
            <a:pPr algn="just">
              <a:lnSpc>
                <a:spcPct val="150000"/>
              </a:lnSpc>
            </a:pPr>
            <a:r>
              <a:rPr lang="cs-CZ" sz="1800" b="1" spc="-1" dirty="0"/>
              <a:t>Námitky</a:t>
            </a:r>
            <a:r>
              <a:rPr lang="cs-CZ" sz="1800" spc="-1" dirty="0"/>
              <a:t>: nebankovní úvěr = vyšší riziko; zohledněno v tzv. zóně tolerance (1:2/2:1)</a:t>
            </a:r>
          </a:p>
          <a:p>
            <a:pPr algn="just">
              <a:lnSpc>
                <a:spcPct val="150000"/>
              </a:lnSpc>
            </a:pPr>
            <a:r>
              <a:rPr lang="cs-CZ" sz="1800" b="1" spc="-1" dirty="0"/>
              <a:t>To má tyto následky </a:t>
            </a:r>
            <a:r>
              <a:rPr lang="cs-CZ" sz="1800" spc="-1" dirty="0"/>
              <a:t>= úvěrová lichva = 30% úrok zakládá lichevní smlouvu (rak OGH 3 Ob 55/54 = 36% </a:t>
            </a:r>
            <a:r>
              <a:rPr lang="cs-CZ" sz="1800" i="1" spc="-1" dirty="0"/>
              <a:t>p. a.</a:t>
            </a:r>
            <a:r>
              <a:rPr lang="cs-CZ" sz="1800" spc="-1" dirty="0"/>
              <a:t>) = Hranice je referenční = </a:t>
            </a:r>
            <a:r>
              <a:rPr lang="cs-CZ" sz="1800" u="sng" spc="-1" dirty="0"/>
              <a:t>použije se pohyblivý systém</a:t>
            </a:r>
            <a:r>
              <a:rPr lang="cs-CZ" sz="1800" spc="-1" dirty="0"/>
              <a:t>, a to díky mnohosti kvalifikačních znaků</a:t>
            </a:r>
          </a:p>
          <a:p>
            <a:pPr algn="just">
              <a:lnSpc>
                <a:spcPct val="150000"/>
              </a:lnSpc>
            </a:pPr>
            <a:r>
              <a:rPr lang="cs-CZ" sz="1800" u="sng" dirty="0"/>
              <a:t>V rámci pohyblivého systému se zohlední</a:t>
            </a:r>
            <a:r>
              <a:rPr lang="cs-CZ" sz="1800" dirty="0"/>
              <a:t> = </a:t>
            </a:r>
            <a:r>
              <a:rPr lang="cs-CZ" sz="1800" b="1" dirty="0"/>
              <a:t>riziko věřitele </a:t>
            </a:r>
            <a:r>
              <a:rPr lang="cs-CZ" sz="1800" dirty="0"/>
              <a:t>(</a:t>
            </a:r>
            <a:r>
              <a:rPr lang="cs-CZ" sz="1800" i="1" dirty="0" err="1"/>
              <a:t>sp</a:t>
            </a:r>
            <a:r>
              <a:rPr lang="cs-CZ" sz="1800" i="1" dirty="0"/>
              <a:t>. zn. 33 Odo 236/2005</a:t>
            </a:r>
            <a:r>
              <a:rPr lang="cs-CZ" sz="1800" dirty="0"/>
              <a:t>), </a:t>
            </a:r>
            <a:r>
              <a:rPr lang="cs-CZ" sz="1800" b="1" dirty="0"/>
              <a:t>solventnost dlužníka </a:t>
            </a:r>
            <a:r>
              <a:rPr lang="cs-CZ" sz="1800" dirty="0"/>
              <a:t>(</a:t>
            </a:r>
            <a:r>
              <a:rPr lang="cs-CZ" sz="1800" i="1" dirty="0" err="1"/>
              <a:t>sp</a:t>
            </a:r>
            <a:r>
              <a:rPr lang="cs-CZ" sz="1800" i="1" dirty="0"/>
              <a:t>. zn. 30 </a:t>
            </a:r>
            <a:r>
              <a:rPr lang="cs-CZ" sz="1800" i="1" dirty="0" err="1"/>
              <a:t>Cdo</a:t>
            </a:r>
            <a:r>
              <a:rPr lang="cs-CZ" sz="1800" i="1" dirty="0"/>
              <a:t> 3132/2010</a:t>
            </a:r>
            <a:r>
              <a:rPr lang="cs-CZ" sz="1800" dirty="0"/>
              <a:t>), </a:t>
            </a:r>
            <a:r>
              <a:rPr lang="cs-CZ" sz="1800" b="1" dirty="0"/>
              <a:t>hospodářský význam smlouvy</a:t>
            </a:r>
            <a:r>
              <a:rPr lang="cs-CZ" sz="1800" dirty="0"/>
              <a:t> (</a:t>
            </a:r>
            <a:r>
              <a:rPr lang="cs-CZ" sz="1800" i="1" dirty="0" err="1"/>
              <a:t>sp</a:t>
            </a:r>
            <a:r>
              <a:rPr lang="cs-CZ" sz="1800" i="1" dirty="0"/>
              <a:t>. zn. 30 </a:t>
            </a:r>
            <a:r>
              <a:rPr lang="cs-CZ" sz="1800" i="1" dirty="0" err="1"/>
              <a:t>Cdo</a:t>
            </a:r>
            <a:r>
              <a:rPr lang="cs-CZ" sz="1800" i="1" dirty="0"/>
              <a:t> 670/2013</a:t>
            </a:r>
            <a:r>
              <a:rPr lang="cs-CZ" sz="1800" dirty="0"/>
              <a:t>)</a:t>
            </a:r>
          </a:p>
          <a:p>
            <a:pPr algn="just">
              <a:lnSpc>
                <a:spcPct val="150000"/>
              </a:lnSpc>
            </a:pPr>
            <a:r>
              <a:rPr lang="cs-CZ" sz="1800" dirty="0"/>
              <a:t>Dnešní judikatura – </a:t>
            </a:r>
            <a:r>
              <a:rPr lang="cs-CZ" sz="1800" b="1" dirty="0"/>
              <a:t>i rozpor s DM</a:t>
            </a:r>
            <a:r>
              <a:rPr lang="cs-CZ" sz="1800" dirty="0"/>
              <a:t> (?) – RPSN 116% a výše</a:t>
            </a:r>
          </a:p>
          <a:p>
            <a:pPr>
              <a:lnSpc>
                <a:spcPct val="150000"/>
              </a:lnSpc>
            </a:pPr>
            <a:endParaRPr lang="cs-CZ" sz="1800" dirty="0"/>
          </a:p>
          <a:p>
            <a:pPr>
              <a:lnSpc>
                <a:spcPct val="150000"/>
              </a:lnSpc>
            </a:pPr>
            <a:endParaRPr lang="cs-CZ" sz="1800" dirty="0"/>
          </a:p>
          <a:p>
            <a:pPr>
              <a:lnSpc>
                <a:spcPct val="100000"/>
              </a:lnSpc>
            </a:pPr>
            <a:endParaRPr lang="cs-CZ" sz="1800" dirty="0"/>
          </a:p>
          <a:p>
            <a:pPr>
              <a:lnSpc>
                <a:spcPct val="100000"/>
              </a:lnSpc>
            </a:pPr>
            <a:endParaRPr lang="cs-CZ" sz="1800" dirty="0"/>
          </a:p>
          <a:p>
            <a:pPr>
              <a:lnSpc>
                <a:spcPct val="100000"/>
              </a:lnSpc>
            </a:pPr>
            <a:endParaRPr lang="cs-CZ" sz="1800" dirty="0"/>
          </a:p>
          <a:p>
            <a:pPr>
              <a:lnSpc>
                <a:spcPct val="100000"/>
              </a:lnSpc>
            </a:pPr>
            <a:endParaRPr lang="cs-CZ" sz="1800" dirty="0"/>
          </a:p>
          <a:p>
            <a:pPr>
              <a:lnSpc>
                <a:spcPct val="100000"/>
              </a:lnSpc>
            </a:pPr>
            <a:r>
              <a:rPr lang="cs-CZ" sz="1800" dirty="0"/>
              <a:t> </a:t>
            </a:r>
          </a:p>
        </p:txBody>
      </p:sp>
    </p:spTree>
    <p:extLst>
      <p:ext uri="{BB962C8B-B14F-4D97-AF65-F5344CB8AC3E}">
        <p14:creationId xmlns:p14="http://schemas.microsoft.com/office/powerpoint/2010/main" val="1783339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0519FCFE-2636-4EE3-84B4-CFE7C11EAF08}"/>
              </a:ext>
            </a:extLst>
          </p:cNvPr>
          <p:cNvSpPr>
            <a:spLocks noGrp="1"/>
          </p:cNvSpPr>
          <p:nvPr>
            <p:ph type="sldNum" sz="quarter" idx="11"/>
          </p:nvPr>
        </p:nvSpPr>
        <p:spPr/>
        <p:txBody>
          <a:bodyPr/>
          <a:lstStyle/>
          <a:p>
            <a:fld id="{0970407D-EE58-4A0B-824B-1D3AE42DD9CF}" type="slidenum">
              <a:rPr lang="cs-CZ" altLang="cs-CZ" smtClean="0"/>
              <a:pPr/>
              <a:t>21</a:t>
            </a:fld>
            <a:endParaRPr lang="cs-CZ" altLang="cs-CZ" dirty="0"/>
          </a:p>
        </p:txBody>
      </p:sp>
      <p:sp>
        <p:nvSpPr>
          <p:cNvPr id="4" name="Nadpis 3">
            <a:extLst>
              <a:ext uri="{FF2B5EF4-FFF2-40B4-BE49-F238E27FC236}">
                <a16:creationId xmlns:a16="http://schemas.microsoft.com/office/drawing/2014/main" id="{50FE268D-8E24-47F9-8313-3D0AE754B8C7}"/>
              </a:ext>
            </a:extLst>
          </p:cNvPr>
          <p:cNvSpPr>
            <a:spLocks noGrp="1"/>
          </p:cNvSpPr>
          <p:nvPr>
            <p:ph type="title"/>
          </p:nvPr>
        </p:nvSpPr>
        <p:spPr/>
        <p:txBody>
          <a:bodyPr/>
          <a:lstStyle/>
          <a:p>
            <a:r>
              <a:rPr lang="cs-CZ" dirty="0"/>
              <a:t>Limity obsahu závazku XI. – Lichva</a:t>
            </a:r>
          </a:p>
        </p:txBody>
      </p:sp>
      <p:sp>
        <p:nvSpPr>
          <p:cNvPr id="5" name="Zástupný symbol pro obsah 4">
            <a:extLst>
              <a:ext uri="{FF2B5EF4-FFF2-40B4-BE49-F238E27FC236}">
                <a16:creationId xmlns:a16="http://schemas.microsoft.com/office/drawing/2014/main" id="{EDAA8D40-6CE0-424F-B19C-EA5E32E9DC6D}"/>
              </a:ext>
            </a:extLst>
          </p:cNvPr>
          <p:cNvSpPr>
            <a:spLocks noGrp="1"/>
          </p:cNvSpPr>
          <p:nvPr>
            <p:ph idx="1"/>
          </p:nvPr>
        </p:nvSpPr>
        <p:spPr>
          <a:xfrm>
            <a:off x="720000" y="1359001"/>
            <a:ext cx="10753200" cy="4139998"/>
          </a:xfrm>
        </p:spPr>
        <p:txBody>
          <a:bodyPr/>
          <a:lstStyle/>
          <a:p>
            <a:pPr marL="98304" indent="0" algn="just">
              <a:lnSpc>
                <a:spcPct val="100000"/>
              </a:lnSpc>
              <a:spcBef>
                <a:spcPts val="1286"/>
              </a:spcBef>
              <a:buSzPct val="45000"/>
              <a:buNone/>
            </a:pPr>
            <a:r>
              <a:rPr lang="cs-CZ" sz="2000" b="1" spc="-1" dirty="0"/>
              <a:t>2) Subjektivní znaky </a:t>
            </a:r>
          </a:p>
          <a:p>
            <a:pPr marL="98304" indent="0" algn="just">
              <a:lnSpc>
                <a:spcPct val="100000"/>
              </a:lnSpc>
              <a:spcBef>
                <a:spcPts val="1286"/>
              </a:spcBef>
              <a:buSzPct val="45000"/>
              <a:buNone/>
            </a:pPr>
            <a:r>
              <a:rPr lang="cs-CZ" sz="1600" b="1" spc="-1" dirty="0"/>
              <a:t>a) Na straně poškozeného</a:t>
            </a:r>
          </a:p>
          <a:p>
            <a:pPr marL="384054" indent="-285750" algn="just">
              <a:lnSpc>
                <a:spcPct val="100000"/>
              </a:lnSpc>
              <a:spcBef>
                <a:spcPts val="1286"/>
              </a:spcBef>
              <a:buSzPct val="45000"/>
            </a:pPr>
            <a:r>
              <a:rPr lang="cs-CZ" sz="1600" spc="-1" dirty="0"/>
              <a:t>Ty jsou </a:t>
            </a:r>
            <a:r>
              <a:rPr lang="cs-CZ" sz="1600" u="sng" spc="-1" dirty="0"/>
              <a:t>na straně poškozeného</a:t>
            </a:r>
            <a:r>
              <a:rPr lang="cs-CZ" sz="1600" spc="-1" dirty="0"/>
              <a:t> </a:t>
            </a:r>
            <a:r>
              <a:rPr lang="cs-CZ" sz="1600" b="1" spc="-1" dirty="0"/>
              <a:t>demonstrativní </a:t>
            </a:r>
            <a:r>
              <a:rPr lang="cs-CZ" sz="1600" spc="-1" dirty="0"/>
              <a:t>= </a:t>
            </a:r>
            <a:r>
              <a:rPr lang="cs-CZ" sz="1600" i="1" spc="-1" dirty="0"/>
              <a:t>tíseň</a:t>
            </a:r>
            <a:r>
              <a:rPr lang="cs-CZ" sz="1600" spc="-1" dirty="0"/>
              <a:t>, </a:t>
            </a:r>
            <a:r>
              <a:rPr lang="cs-CZ" sz="1600" i="1" spc="-1" dirty="0"/>
              <a:t>nezkušenost</a:t>
            </a:r>
            <a:r>
              <a:rPr lang="cs-CZ" sz="1600" spc="-1" dirty="0"/>
              <a:t>, </a:t>
            </a:r>
            <a:r>
              <a:rPr lang="cs-CZ" sz="1600" i="1" spc="-1" dirty="0"/>
              <a:t>rozumová slabost</a:t>
            </a:r>
            <a:r>
              <a:rPr lang="cs-CZ" sz="1600" spc="-1" dirty="0"/>
              <a:t>, </a:t>
            </a:r>
            <a:r>
              <a:rPr lang="cs-CZ" sz="1600" i="1" spc="-1" dirty="0"/>
              <a:t>rozrušení</a:t>
            </a:r>
            <a:r>
              <a:rPr lang="cs-CZ" sz="1600" spc="-1" dirty="0"/>
              <a:t> a </a:t>
            </a:r>
            <a:r>
              <a:rPr lang="cs-CZ" sz="1600" i="1" spc="-1" dirty="0"/>
              <a:t>lehkomyslnost</a:t>
            </a:r>
          </a:p>
          <a:p>
            <a:pPr marL="384054" indent="-285750" algn="just">
              <a:lnSpc>
                <a:spcPct val="100000"/>
              </a:lnSpc>
              <a:spcBef>
                <a:spcPts val="1286"/>
              </a:spcBef>
              <a:buSzPct val="45000"/>
            </a:pPr>
            <a:r>
              <a:rPr lang="cs-CZ" sz="1600" spc="-1" dirty="0"/>
              <a:t>Zákonem </a:t>
            </a:r>
            <a:r>
              <a:rPr lang="cs-CZ" sz="1600" u="sng" spc="-1" dirty="0"/>
              <a:t>neupravené „slabosti“</a:t>
            </a:r>
            <a:r>
              <a:rPr lang="cs-CZ" sz="1600" spc="-1" dirty="0"/>
              <a:t> = </a:t>
            </a:r>
            <a:r>
              <a:rPr lang="cs-CZ" sz="1600" i="1" spc="-1" dirty="0"/>
              <a:t>zneužití obavy z možné větší majetkové ztráty </a:t>
            </a:r>
            <a:r>
              <a:rPr lang="cs-CZ" sz="1600" spc="-1" dirty="0"/>
              <a:t>(</a:t>
            </a:r>
            <a:r>
              <a:rPr lang="cs-CZ" sz="1600" spc="-1" dirty="0" err="1"/>
              <a:t>sp</a:t>
            </a:r>
            <a:r>
              <a:rPr lang="cs-CZ" sz="1600" spc="-1" dirty="0"/>
              <a:t>. zn. 30 </a:t>
            </a:r>
            <a:r>
              <a:rPr lang="cs-CZ" sz="1600" spc="-1" dirty="0" err="1"/>
              <a:t>Cdo</a:t>
            </a:r>
            <a:r>
              <a:rPr lang="cs-CZ" sz="1600" spc="-1" dirty="0"/>
              <a:t> 4582/2014), </a:t>
            </a:r>
            <a:r>
              <a:rPr lang="cs-CZ" sz="1600" i="1" spc="-1" dirty="0"/>
              <a:t>zneužití závislosti poškozeného na lichváři </a:t>
            </a:r>
            <a:r>
              <a:rPr lang="cs-CZ" sz="1600" spc="-1" dirty="0"/>
              <a:t>(</a:t>
            </a:r>
            <a:r>
              <a:rPr lang="cs-CZ" sz="1600" spc="-1" dirty="0" err="1"/>
              <a:t>Rummel</a:t>
            </a:r>
            <a:r>
              <a:rPr lang="cs-CZ" sz="1600" spc="-1" dirty="0"/>
              <a:t> ABGB </a:t>
            </a:r>
            <a:r>
              <a:rPr lang="cs-CZ" sz="1600" spc="-1" dirty="0" err="1"/>
              <a:t>Komm</a:t>
            </a:r>
            <a:r>
              <a:rPr lang="cs-CZ" sz="1600" spc="-1" dirty="0"/>
              <a:t>., 2014, s. 264), </a:t>
            </a:r>
            <a:r>
              <a:rPr lang="cs-CZ" sz="1600" i="1" spc="-1" dirty="0"/>
              <a:t>vděčnost lichváři</a:t>
            </a:r>
            <a:r>
              <a:rPr lang="cs-CZ" sz="1600" spc="-1" dirty="0"/>
              <a:t>, </a:t>
            </a:r>
            <a:r>
              <a:rPr lang="cs-CZ" sz="1600" i="1" spc="-1" dirty="0"/>
              <a:t>podřízenost lichváři</a:t>
            </a:r>
            <a:r>
              <a:rPr lang="cs-CZ" sz="1600" spc="-1" dirty="0"/>
              <a:t>, </a:t>
            </a:r>
            <a:r>
              <a:rPr lang="cs-CZ" sz="1600" i="1" spc="-1" dirty="0"/>
              <a:t>důvěřivost poškozeného lichváři (</a:t>
            </a:r>
            <a:r>
              <a:rPr lang="cs-CZ" sz="1600" spc="-1" dirty="0"/>
              <a:t>např. rak. OGH </a:t>
            </a:r>
            <a:r>
              <a:rPr lang="cs-CZ" sz="1600" spc="-1" dirty="0" err="1"/>
              <a:t>sp</a:t>
            </a:r>
            <a:r>
              <a:rPr lang="cs-CZ" sz="1600" spc="-1" dirty="0"/>
              <a:t>. zn. 8 Ob 502/93)</a:t>
            </a:r>
            <a:endParaRPr lang="cs-CZ" sz="1600" i="1" spc="-1" dirty="0"/>
          </a:p>
          <a:p>
            <a:pPr marL="384054" indent="-285750" algn="just">
              <a:lnSpc>
                <a:spcPct val="100000"/>
              </a:lnSpc>
              <a:spcBef>
                <a:spcPts val="1286"/>
              </a:spcBef>
              <a:buSzPct val="45000"/>
            </a:pPr>
            <a:r>
              <a:rPr lang="cs-CZ" sz="1600" spc="-1" dirty="0"/>
              <a:t>Omyl v hodnotě plnění? </a:t>
            </a:r>
            <a:r>
              <a:rPr lang="cs-CZ" sz="1600" u="sng" spc="-1" dirty="0"/>
              <a:t>Nelze</a:t>
            </a:r>
            <a:r>
              <a:rPr lang="cs-CZ" sz="1600" spc="-1" dirty="0"/>
              <a:t> = relevance jen v rámci úzkých hranic NÚ</a:t>
            </a:r>
          </a:p>
          <a:p>
            <a:pPr marL="98304" indent="0" algn="just">
              <a:lnSpc>
                <a:spcPct val="100000"/>
              </a:lnSpc>
              <a:spcBef>
                <a:spcPts val="1286"/>
              </a:spcBef>
              <a:buSzPct val="45000"/>
              <a:buNone/>
            </a:pPr>
            <a:r>
              <a:rPr lang="cs-CZ" sz="1600" b="1" dirty="0"/>
              <a:t>b) Na straně lichváře</a:t>
            </a:r>
          </a:p>
          <a:p>
            <a:pPr marL="384054" indent="-285750" algn="just">
              <a:lnSpc>
                <a:spcPct val="100000"/>
              </a:lnSpc>
              <a:spcBef>
                <a:spcPts val="1286"/>
              </a:spcBef>
              <a:buSzPct val="45000"/>
            </a:pPr>
            <a:r>
              <a:rPr lang="cs-CZ" sz="1600" u="sng" spc="-1" dirty="0"/>
              <a:t>zneužití</a:t>
            </a:r>
            <a:r>
              <a:rPr lang="cs-CZ" sz="1600" spc="-1" dirty="0"/>
              <a:t> stavu subjektivní slabosti lichvářem (</a:t>
            </a:r>
            <a:r>
              <a:rPr lang="cs-CZ" sz="1600" u="sng" spc="-1" dirty="0"/>
              <a:t>„kořistění“</a:t>
            </a:r>
            <a:r>
              <a:rPr lang="cs-CZ" sz="1600" spc="-1" dirty="0"/>
              <a:t>) = vyžaduje existenci vědomostní složky zavinění (</a:t>
            </a:r>
            <a:r>
              <a:rPr lang="cs-CZ" sz="1600" b="1" spc="-1" dirty="0"/>
              <a:t>postačí vědomá nedbalost</a:t>
            </a:r>
            <a:r>
              <a:rPr lang="cs-CZ" sz="1600" spc="-1" dirty="0"/>
              <a:t>)</a:t>
            </a:r>
          </a:p>
          <a:p>
            <a:pPr marL="384054" indent="-285750" algn="just">
              <a:lnSpc>
                <a:spcPct val="100000"/>
              </a:lnSpc>
              <a:spcBef>
                <a:spcPts val="1286"/>
              </a:spcBef>
              <a:buSzPct val="45000"/>
            </a:pPr>
            <a:r>
              <a:rPr lang="cs-CZ" sz="1600" b="1" u="sng" spc="-1" dirty="0"/>
              <a:t>Výsledek</a:t>
            </a:r>
            <a:r>
              <a:rPr lang="cs-CZ" sz="1600" b="1" spc="-1" dirty="0"/>
              <a:t> </a:t>
            </a:r>
            <a:r>
              <a:rPr lang="cs-CZ" sz="1600" spc="-1" dirty="0"/>
              <a:t>= problém s použitelností i při RPSN 120% = lhostejnost člověka (úvěrovaného), s níž padá subjektivní znak u „poškozeného“ (a tedy i u lichváře) = prostý hrubý nepoměr </a:t>
            </a:r>
            <a:r>
              <a:rPr lang="cs-CZ" sz="1600" b="1" spc="-1" dirty="0"/>
              <a:t>bez subjektivních znaků</a:t>
            </a:r>
          </a:p>
          <a:p>
            <a:pPr marL="98304" indent="0" algn="just">
              <a:lnSpc>
                <a:spcPct val="100000"/>
              </a:lnSpc>
              <a:spcBef>
                <a:spcPts val="1286"/>
              </a:spcBef>
              <a:buSzPct val="45000"/>
              <a:buNone/>
            </a:pPr>
            <a:r>
              <a:rPr lang="cs-CZ" sz="1600" b="1" spc="-1" dirty="0"/>
              <a:t>Možné řešení?</a:t>
            </a:r>
            <a:r>
              <a:rPr lang="cs-CZ" sz="1600" spc="-1" dirty="0"/>
              <a:t> </a:t>
            </a:r>
            <a:r>
              <a:rPr lang="cs-CZ" sz="1600" u="sng" spc="-1" dirty="0"/>
              <a:t>Tzv. </a:t>
            </a:r>
            <a:r>
              <a:rPr lang="cs-CZ" sz="1600" u="sng" spc="-1" dirty="0" err="1"/>
              <a:t>wucherähnliches</a:t>
            </a:r>
            <a:r>
              <a:rPr lang="cs-CZ" sz="1600" u="sng" spc="-1" dirty="0"/>
              <a:t> </a:t>
            </a:r>
            <a:r>
              <a:rPr lang="cs-CZ" sz="1600" u="sng" spc="-1" dirty="0" err="1"/>
              <a:t>Rechtsgeschäft</a:t>
            </a:r>
            <a:r>
              <a:rPr lang="cs-CZ" sz="1600" b="1" spc="-1" dirty="0"/>
              <a:t> </a:t>
            </a:r>
            <a:r>
              <a:rPr lang="cs-CZ" sz="1600" spc="-1" dirty="0"/>
              <a:t>(§ 138 odst. 2 BGB) = stojí na presumpci subjektivní slabosti – </a:t>
            </a:r>
            <a:r>
              <a:rPr lang="cs-CZ" sz="1600" dirty="0"/>
              <a:t>poškozený určitě byl ve stavu slabosti, jinak by takto nevýhodnou smlouvu neuzavřel</a:t>
            </a:r>
          </a:p>
          <a:p>
            <a:pPr marL="98304" indent="0" algn="just">
              <a:lnSpc>
                <a:spcPct val="100000"/>
              </a:lnSpc>
              <a:spcBef>
                <a:spcPts val="1286"/>
              </a:spcBef>
              <a:buSzPct val="45000"/>
              <a:buNone/>
            </a:pPr>
            <a:endParaRPr lang="cs-CZ" sz="1600" u="sng" spc="-1" dirty="0"/>
          </a:p>
          <a:p>
            <a:pPr>
              <a:lnSpc>
                <a:spcPct val="100000"/>
              </a:lnSpc>
            </a:pPr>
            <a:endParaRPr lang="cs-CZ" sz="1600" dirty="0"/>
          </a:p>
        </p:txBody>
      </p:sp>
    </p:spTree>
    <p:extLst>
      <p:ext uri="{BB962C8B-B14F-4D97-AF65-F5344CB8AC3E}">
        <p14:creationId xmlns:p14="http://schemas.microsoft.com/office/powerpoint/2010/main" val="1341085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5A24AF52-F781-4EF2-9B67-3B5B8846828B}"/>
              </a:ext>
            </a:extLst>
          </p:cNvPr>
          <p:cNvSpPr>
            <a:spLocks noGrp="1"/>
          </p:cNvSpPr>
          <p:nvPr>
            <p:ph type="sldNum" sz="quarter" idx="11"/>
          </p:nvPr>
        </p:nvSpPr>
        <p:spPr/>
        <p:txBody>
          <a:bodyPr/>
          <a:lstStyle/>
          <a:p>
            <a:fld id="{0970407D-EE58-4A0B-824B-1D3AE42DD9CF}" type="slidenum">
              <a:rPr lang="cs-CZ" altLang="cs-CZ" smtClean="0"/>
              <a:pPr/>
              <a:t>22</a:t>
            </a:fld>
            <a:endParaRPr lang="cs-CZ" altLang="cs-CZ" dirty="0"/>
          </a:p>
        </p:txBody>
      </p:sp>
      <p:sp>
        <p:nvSpPr>
          <p:cNvPr id="4" name="Nadpis 3">
            <a:extLst>
              <a:ext uri="{FF2B5EF4-FFF2-40B4-BE49-F238E27FC236}">
                <a16:creationId xmlns:a16="http://schemas.microsoft.com/office/drawing/2014/main" id="{489D34A8-A689-4232-BA7A-F15A8B618551}"/>
              </a:ext>
            </a:extLst>
          </p:cNvPr>
          <p:cNvSpPr>
            <a:spLocks noGrp="1"/>
          </p:cNvSpPr>
          <p:nvPr>
            <p:ph type="title"/>
          </p:nvPr>
        </p:nvSpPr>
        <p:spPr/>
        <p:txBody>
          <a:bodyPr/>
          <a:lstStyle/>
          <a:p>
            <a:r>
              <a:rPr lang="cs-CZ" dirty="0"/>
              <a:t>Limity obsahu závazku XII. – Lichva</a:t>
            </a:r>
          </a:p>
        </p:txBody>
      </p:sp>
      <p:sp>
        <p:nvSpPr>
          <p:cNvPr id="5" name="Zástupný symbol pro obsah 4">
            <a:extLst>
              <a:ext uri="{FF2B5EF4-FFF2-40B4-BE49-F238E27FC236}">
                <a16:creationId xmlns:a16="http://schemas.microsoft.com/office/drawing/2014/main" id="{E74D27E4-26FD-4BB5-B4F8-69EFA12BE7CA}"/>
              </a:ext>
            </a:extLst>
          </p:cNvPr>
          <p:cNvSpPr>
            <a:spLocks noGrp="1"/>
          </p:cNvSpPr>
          <p:nvPr>
            <p:ph idx="1"/>
          </p:nvPr>
        </p:nvSpPr>
        <p:spPr>
          <a:xfrm>
            <a:off x="986330" y="1359001"/>
            <a:ext cx="10753200" cy="4139998"/>
          </a:xfrm>
        </p:spPr>
        <p:txBody>
          <a:bodyPr/>
          <a:lstStyle/>
          <a:p>
            <a:pPr marL="72000" indent="0">
              <a:lnSpc>
                <a:spcPct val="100000"/>
              </a:lnSpc>
              <a:buNone/>
            </a:pPr>
            <a:r>
              <a:rPr lang="cs-CZ" sz="2000" b="1" spc="-1" dirty="0"/>
              <a:t>Právní následky lichvy</a:t>
            </a:r>
            <a:endParaRPr lang="cs-CZ" sz="2000" dirty="0"/>
          </a:p>
          <a:p>
            <a:pPr>
              <a:lnSpc>
                <a:spcPct val="100000"/>
              </a:lnSpc>
            </a:pPr>
            <a:endParaRPr lang="cs-CZ" sz="1400" dirty="0"/>
          </a:p>
          <a:p>
            <a:pPr>
              <a:lnSpc>
                <a:spcPct val="100000"/>
              </a:lnSpc>
            </a:pPr>
            <a:r>
              <a:rPr lang="cs-CZ" sz="1400" dirty="0"/>
              <a:t>PN stanoví následky svého porušení = </a:t>
            </a:r>
            <a:r>
              <a:rPr lang="cs-CZ" sz="1400" i="1" dirty="0"/>
              <a:t>„smlouva je neplatná“ </a:t>
            </a:r>
            <a:r>
              <a:rPr lang="cs-CZ" sz="1400" dirty="0"/>
              <a:t>(§ 1796 odst. 1)</a:t>
            </a:r>
          </a:p>
          <a:p>
            <a:pPr>
              <a:lnSpc>
                <a:spcPct val="100000"/>
              </a:lnSpc>
            </a:pPr>
            <a:r>
              <a:rPr lang="cs-CZ" sz="1400" b="1" dirty="0"/>
              <a:t>Absolutní</a:t>
            </a:r>
            <a:r>
              <a:rPr lang="cs-CZ" sz="1400" dirty="0"/>
              <a:t> (§ 588) x </a:t>
            </a:r>
            <a:r>
              <a:rPr lang="cs-CZ" sz="1400" b="1" dirty="0"/>
              <a:t>relativní </a:t>
            </a:r>
            <a:r>
              <a:rPr lang="cs-CZ" sz="1400" dirty="0"/>
              <a:t>(§ 586)?  </a:t>
            </a:r>
          </a:p>
          <a:p>
            <a:pPr marL="72000" indent="0" algn="just">
              <a:lnSpc>
                <a:spcPct val="100000"/>
              </a:lnSpc>
              <a:buNone/>
            </a:pPr>
            <a:endParaRPr lang="cs-CZ" sz="1400" spc="-1" dirty="0"/>
          </a:p>
          <a:p>
            <a:pPr marL="68580" indent="0" algn="just">
              <a:lnSpc>
                <a:spcPct val="100000"/>
              </a:lnSpc>
              <a:buNone/>
            </a:pPr>
            <a:r>
              <a:rPr lang="cs-CZ" sz="1400" b="1" spc="-1" dirty="0"/>
              <a:t>Podstatný rozdíl </a:t>
            </a:r>
            <a:r>
              <a:rPr lang="cs-CZ" sz="1400" spc="-1" dirty="0"/>
              <a:t>= </a:t>
            </a:r>
            <a:r>
              <a:rPr lang="cs-CZ" sz="1400" u="sng" spc="-1" dirty="0"/>
              <a:t>relativní neplatnost</a:t>
            </a:r>
            <a:r>
              <a:rPr lang="cs-CZ" sz="1400" spc="-1" dirty="0"/>
              <a:t>: poškozený se neplatnosti musí dovolat (tzv. naříkatelnost); jinak se smlouva považuje za platnou, vyvolává právní následky</a:t>
            </a:r>
          </a:p>
          <a:p>
            <a:pPr marL="68580" indent="0" algn="just">
              <a:lnSpc>
                <a:spcPct val="100000"/>
              </a:lnSpc>
              <a:buNone/>
            </a:pPr>
            <a:r>
              <a:rPr lang="cs-CZ" sz="1400" spc="-1" dirty="0"/>
              <a:t>		= </a:t>
            </a:r>
            <a:r>
              <a:rPr lang="cs-CZ" sz="1400" u="sng" spc="-1" dirty="0"/>
              <a:t>absolutní neplatnost</a:t>
            </a:r>
            <a:r>
              <a:rPr lang="cs-CZ" sz="1400" spc="-1" dirty="0"/>
              <a:t>: k neplatnosti přihlédne soud </a:t>
            </a:r>
            <a:r>
              <a:rPr lang="cs-CZ" sz="1400" i="1" spc="-1" dirty="0"/>
              <a:t>ex officio</a:t>
            </a:r>
            <a:r>
              <a:rPr lang="cs-CZ" sz="1400" spc="-1" dirty="0"/>
              <a:t>, tedy i bez návrhu, a to kdykoli za řízení</a:t>
            </a:r>
          </a:p>
          <a:p>
            <a:pPr marL="68580" indent="0" algn="just">
              <a:lnSpc>
                <a:spcPct val="100000"/>
              </a:lnSpc>
              <a:buNone/>
            </a:pPr>
            <a:endParaRPr lang="cs-CZ" sz="1400" spc="-1" dirty="0"/>
          </a:p>
          <a:p>
            <a:pPr marL="68580" indent="0" algn="just">
              <a:lnSpc>
                <a:spcPct val="100000"/>
              </a:lnSpc>
              <a:buNone/>
            </a:pPr>
            <a:r>
              <a:rPr lang="cs-CZ" sz="1400" b="1" u="sng" spc="-1" dirty="0"/>
              <a:t>Rozdílné názory</a:t>
            </a:r>
            <a:r>
              <a:rPr lang="cs-CZ" sz="1400" b="1" spc="-1" dirty="0"/>
              <a:t>:</a:t>
            </a:r>
          </a:p>
          <a:p>
            <a:pPr algn="just">
              <a:lnSpc>
                <a:spcPct val="100000"/>
              </a:lnSpc>
            </a:pPr>
            <a:endParaRPr lang="cs-CZ" sz="1400" spc="-1" dirty="0"/>
          </a:p>
          <a:p>
            <a:pPr marL="171450" indent="-171450" algn="just">
              <a:lnSpc>
                <a:spcPct val="100000"/>
              </a:lnSpc>
            </a:pPr>
            <a:r>
              <a:rPr lang="cs-CZ" sz="1400" b="1" spc="-1" dirty="0"/>
              <a:t>Dřívější judikatura není použitelná</a:t>
            </a:r>
            <a:r>
              <a:rPr lang="cs-CZ" sz="1400" spc="-1" dirty="0"/>
              <a:t> – lichva je případem porušení dobrých mravů = rozdílný pohled OZ 1964 na koncepci neplatnosti právního jednání/úkonu (taxativní výčet § 40a OZ 1964)</a:t>
            </a:r>
          </a:p>
          <a:p>
            <a:pPr marL="171450" indent="-171450" algn="just">
              <a:lnSpc>
                <a:spcPct val="100000"/>
              </a:lnSpc>
            </a:pPr>
            <a:r>
              <a:rPr lang="cs-CZ" sz="1400" b="1" spc="-1" dirty="0"/>
              <a:t>Část názorů</a:t>
            </a:r>
            <a:r>
              <a:rPr lang="cs-CZ" sz="1400" spc="-1" dirty="0"/>
              <a:t> vychází z právního stavu za účinnosti OZ 1964 = argumentace např. </a:t>
            </a:r>
            <a:r>
              <a:rPr lang="cs-CZ" sz="1400" i="1" spc="-1" dirty="0" err="1"/>
              <a:t>Leges</a:t>
            </a:r>
            <a:r>
              <a:rPr lang="cs-CZ" sz="1400" i="1" spc="-1" dirty="0"/>
              <a:t> 138, 35</a:t>
            </a:r>
            <a:r>
              <a:rPr lang="cs-CZ" sz="1400" spc="-1" dirty="0"/>
              <a:t> (lichva je zvláštním případem porušení dobrých mravů = </a:t>
            </a:r>
            <a:r>
              <a:rPr lang="cs-CZ" sz="1400" b="1" spc="-1" dirty="0"/>
              <a:t>není</a:t>
            </a:r>
            <a:r>
              <a:rPr lang="cs-CZ" sz="1400" spc="-1" dirty="0"/>
              <a:t> – závěr dovozován z § 138 odst. 2 BGB)</a:t>
            </a:r>
          </a:p>
          <a:p>
            <a:pPr marL="171450" indent="-171450" algn="just">
              <a:lnSpc>
                <a:spcPct val="100000"/>
              </a:lnSpc>
            </a:pPr>
            <a:r>
              <a:rPr lang="cs-CZ" sz="1400" spc="-1" dirty="0">
                <a:latin typeface="+mj-lt"/>
              </a:rPr>
              <a:t>Právním následkem je </a:t>
            </a:r>
            <a:r>
              <a:rPr lang="cs-CZ" sz="1400" b="1" spc="-1" dirty="0">
                <a:latin typeface="+mj-lt"/>
              </a:rPr>
              <a:t>relativní neplatnost </a:t>
            </a:r>
            <a:r>
              <a:rPr lang="cs-CZ" sz="1400" spc="-1" dirty="0">
                <a:latin typeface="+mj-lt"/>
              </a:rPr>
              <a:t>(§ 586 OZ)</a:t>
            </a:r>
          </a:p>
          <a:p>
            <a:pPr marL="171450" indent="-171450" algn="just">
              <a:lnSpc>
                <a:spcPct val="100000"/>
              </a:lnSpc>
            </a:pPr>
            <a:r>
              <a:rPr lang="cs-CZ" sz="1400" spc="-1" dirty="0">
                <a:latin typeface="+mj-lt"/>
              </a:rPr>
              <a:t>Do doby </a:t>
            </a:r>
            <a:r>
              <a:rPr lang="cs-CZ" sz="1400" b="1" spc="-1" dirty="0">
                <a:latin typeface="+mj-lt"/>
              </a:rPr>
              <a:t>dovolání se </a:t>
            </a:r>
            <a:r>
              <a:rPr lang="cs-CZ" sz="1400" spc="-1" dirty="0">
                <a:latin typeface="+mj-lt"/>
              </a:rPr>
              <a:t>relativní neplatnosti nebo </a:t>
            </a:r>
            <a:r>
              <a:rPr lang="cs-CZ" sz="1400" b="1" spc="-1" dirty="0">
                <a:latin typeface="+mj-lt"/>
              </a:rPr>
              <a:t>uplatnění námitky </a:t>
            </a:r>
            <a:r>
              <a:rPr lang="cs-CZ" sz="1400" spc="-1" dirty="0">
                <a:latin typeface="+mj-lt"/>
              </a:rPr>
              <a:t>relativní neplatnosti je lichevní smlouva platná = důvod neplatnosti je zde </a:t>
            </a:r>
            <a:r>
              <a:rPr lang="cs-CZ" sz="1400" u="sng" spc="-1" dirty="0">
                <a:latin typeface="+mj-lt"/>
              </a:rPr>
              <a:t>zjevně stanoven na ochranu zájmu konkrétní osoby</a:t>
            </a:r>
          </a:p>
          <a:p>
            <a:pPr marL="171450" indent="-171450" algn="just">
              <a:lnSpc>
                <a:spcPct val="100000"/>
              </a:lnSpc>
            </a:pPr>
            <a:r>
              <a:rPr lang="cs-CZ" sz="1400" b="1" spc="-1" dirty="0">
                <a:latin typeface="+mj-lt"/>
              </a:rPr>
              <a:t>Možné negativní následky </a:t>
            </a:r>
            <a:r>
              <a:rPr lang="cs-CZ" sz="1400" spc="-1" dirty="0">
                <a:latin typeface="+mj-lt"/>
              </a:rPr>
              <a:t>= státem legalizovaná lichva při pasivitě poškozeného x </a:t>
            </a:r>
            <a:r>
              <a:rPr lang="cs-CZ" sz="1400" i="1" spc="-1" dirty="0">
                <a:latin typeface="+mj-lt"/>
              </a:rPr>
              <a:t>„chceš-li se vyvázat, nikdo ti nebrání“</a:t>
            </a:r>
          </a:p>
          <a:p>
            <a:pPr marL="171450" indent="-171450" algn="just">
              <a:lnSpc>
                <a:spcPct val="100000"/>
              </a:lnSpc>
            </a:pPr>
            <a:r>
              <a:rPr lang="cs-CZ" sz="1400" spc="-1" dirty="0">
                <a:latin typeface="+mj-lt"/>
              </a:rPr>
              <a:t>Na lichevní smlouvu se </a:t>
            </a:r>
            <a:r>
              <a:rPr lang="cs-CZ" sz="1400" u="sng" spc="-1" dirty="0">
                <a:latin typeface="+mj-lt"/>
              </a:rPr>
              <a:t>nepoužije § 577 OZ</a:t>
            </a:r>
            <a:r>
              <a:rPr lang="cs-CZ" sz="1400" spc="-1" dirty="0">
                <a:latin typeface="+mj-lt"/>
              </a:rPr>
              <a:t>; </a:t>
            </a:r>
            <a:r>
              <a:rPr lang="cs-CZ" sz="1400" i="1" spc="-1" dirty="0">
                <a:latin typeface="+mj-lt"/>
              </a:rPr>
              <a:t>„je-li důvod neplatnosti </a:t>
            </a:r>
            <a:r>
              <a:rPr lang="cs-CZ" sz="1400" b="1" i="1" spc="-1" dirty="0">
                <a:latin typeface="+mj-lt"/>
              </a:rPr>
              <a:t>jen</a:t>
            </a:r>
            <a:r>
              <a:rPr lang="cs-CZ" sz="1400" i="1" spc="-1" dirty="0">
                <a:latin typeface="+mj-lt"/>
              </a:rPr>
              <a:t> v nezákonném určení množstevního, časového, územního nebo jiného rozsahu, soud rozsah změní tak, aby odpovídal spravedlivému uspořádání práv a povinností stran“ = </a:t>
            </a:r>
            <a:r>
              <a:rPr lang="cs-CZ" sz="1400" spc="-1" dirty="0">
                <a:latin typeface="+mj-lt"/>
              </a:rPr>
              <a:t>Lichevní smlouva </a:t>
            </a:r>
            <a:r>
              <a:rPr lang="cs-CZ" sz="1400" b="1" spc="-1" dirty="0">
                <a:latin typeface="+mj-lt"/>
              </a:rPr>
              <a:t>je zatížena (jako celek) procedurální vadou</a:t>
            </a:r>
            <a:r>
              <a:rPr lang="cs-CZ" sz="1400" spc="-1" dirty="0">
                <a:latin typeface="+mj-lt"/>
              </a:rPr>
              <a:t> vůle a současně nezákonným určením množstevního rozsahu (např. výší úrokové povinnosti dlužníka)</a:t>
            </a:r>
          </a:p>
          <a:p>
            <a:pPr marL="171450" indent="-171450" algn="just">
              <a:lnSpc>
                <a:spcPct val="100000"/>
              </a:lnSpc>
            </a:pPr>
            <a:endParaRPr lang="cs-CZ" sz="1400" spc="-1"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p:txBody>
      </p:sp>
    </p:spTree>
    <p:extLst>
      <p:ext uri="{BB962C8B-B14F-4D97-AF65-F5344CB8AC3E}">
        <p14:creationId xmlns:p14="http://schemas.microsoft.com/office/powerpoint/2010/main" val="3733215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9B0D97F6-7274-4415-849D-23474D11E8AA}"/>
              </a:ext>
            </a:extLst>
          </p:cNvPr>
          <p:cNvSpPr>
            <a:spLocks noGrp="1"/>
          </p:cNvSpPr>
          <p:nvPr>
            <p:ph type="sldNum" sz="quarter" idx="11"/>
          </p:nvPr>
        </p:nvSpPr>
        <p:spPr/>
        <p:txBody>
          <a:bodyPr/>
          <a:lstStyle/>
          <a:p>
            <a:fld id="{0970407D-EE58-4A0B-824B-1D3AE42DD9CF}" type="slidenum">
              <a:rPr lang="cs-CZ" altLang="cs-CZ" smtClean="0"/>
              <a:pPr/>
              <a:t>23</a:t>
            </a:fld>
            <a:endParaRPr lang="cs-CZ" altLang="cs-CZ" dirty="0"/>
          </a:p>
        </p:txBody>
      </p:sp>
      <p:sp>
        <p:nvSpPr>
          <p:cNvPr id="4" name="Nadpis 3">
            <a:extLst>
              <a:ext uri="{FF2B5EF4-FFF2-40B4-BE49-F238E27FC236}">
                <a16:creationId xmlns:a16="http://schemas.microsoft.com/office/drawing/2014/main" id="{BB7F7DAE-374E-4D00-AF3B-836303FAD34B}"/>
              </a:ext>
            </a:extLst>
          </p:cNvPr>
          <p:cNvSpPr>
            <a:spLocks noGrp="1"/>
          </p:cNvSpPr>
          <p:nvPr>
            <p:ph type="title"/>
          </p:nvPr>
        </p:nvSpPr>
        <p:spPr/>
        <p:txBody>
          <a:bodyPr/>
          <a:lstStyle/>
          <a:p>
            <a:r>
              <a:rPr lang="cs-CZ" dirty="0"/>
              <a:t>Limity obsahu závazku XIII. – Adhezní smlouvy</a:t>
            </a:r>
          </a:p>
        </p:txBody>
      </p:sp>
      <p:sp>
        <p:nvSpPr>
          <p:cNvPr id="5" name="Zástupný symbol pro obsah 4">
            <a:extLst>
              <a:ext uri="{FF2B5EF4-FFF2-40B4-BE49-F238E27FC236}">
                <a16:creationId xmlns:a16="http://schemas.microsoft.com/office/drawing/2014/main" id="{DB405C49-F651-45BF-A634-808D7868BD80}"/>
              </a:ext>
            </a:extLst>
          </p:cNvPr>
          <p:cNvSpPr>
            <a:spLocks noGrp="1"/>
          </p:cNvSpPr>
          <p:nvPr>
            <p:ph idx="1"/>
          </p:nvPr>
        </p:nvSpPr>
        <p:spPr>
          <a:xfrm>
            <a:off x="727749" y="1885730"/>
            <a:ext cx="10753200" cy="4139998"/>
          </a:xfrm>
        </p:spPr>
        <p:txBody>
          <a:bodyPr/>
          <a:lstStyle/>
          <a:p>
            <a:pPr marL="440877" indent="-342900" algn="just">
              <a:lnSpc>
                <a:spcPct val="100000"/>
              </a:lnSpc>
              <a:spcBef>
                <a:spcPts val="1286"/>
              </a:spcBef>
              <a:buClrTx/>
              <a:buSzPct val="45000"/>
            </a:pPr>
            <a:r>
              <a:rPr lang="cs-CZ" sz="2000" u="sng" spc="-1" dirty="0">
                <a:latin typeface="Times New Roman"/>
              </a:rPr>
              <a:t>Adhezní smlouva</a:t>
            </a:r>
            <a:r>
              <a:rPr lang="cs-CZ" sz="2000" spc="-1" dirty="0">
                <a:latin typeface="Times New Roman"/>
              </a:rPr>
              <a:t> = smlouva, jejíž </a:t>
            </a:r>
            <a:r>
              <a:rPr lang="cs-CZ" sz="2000" b="1" spc="-1" dirty="0">
                <a:latin typeface="Times New Roman"/>
              </a:rPr>
              <a:t>základní podmínky</a:t>
            </a:r>
            <a:r>
              <a:rPr lang="cs-CZ" sz="2000" spc="-1" dirty="0">
                <a:latin typeface="Times New Roman"/>
              </a:rPr>
              <a:t> byly určeny jen </a:t>
            </a:r>
            <a:r>
              <a:rPr lang="cs-CZ" sz="2000" b="1" spc="-1" dirty="0">
                <a:latin typeface="Times New Roman"/>
              </a:rPr>
              <a:t>jednou smluvní stranou</a:t>
            </a:r>
            <a:r>
              <a:rPr lang="cs-CZ" sz="2000" spc="-1" dirty="0">
                <a:latin typeface="Times New Roman"/>
              </a:rPr>
              <a:t> nebo na </a:t>
            </a:r>
            <a:r>
              <a:rPr lang="cs-CZ" sz="2000" b="1" spc="-1" dirty="0">
                <a:latin typeface="Times New Roman"/>
              </a:rPr>
              <a:t>základě jejích pokynů</a:t>
            </a:r>
            <a:r>
              <a:rPr lang="cs-CZ" sz="2000" spc="-1" dirty="0">
                <a:latin typeface="Times New Roman"/>
              </a:rPr>
              <a:t>, aniž měla </a:t>
            </a:r>
            <a:r>
              <a:rPr lang="cs-CZ" sz="2000" b="1" spc="-1" dirty="0">
                <a:latin typeface="Times New Roman"/>
              </a:rPr>
              <a:t>slabší strana</a:t>
            </a:r>
            <a:r>
              <a:rPr lang="cs-CZ" sz="2000" spc="-1" dirty="0">
                <a:latin typeface="Times New Roman"/>
              </a:rPr>
              <a:t> skutečnou příležitosti </a:t>
            </a:r>
            <a:r>
              <a:rPr lang="cs-CZ" sz="2000" b="1" spc="-1" dirty="0">
                <a:latin typeface="Times New Roman"/>
              </a:rPr>
              <a:t>jejich obsah ovlivnit </a:t>
            </a:r>
            <a:r>
              <a:rPr lang="cs-CZ" sz="2000" spc="-1" dirty="0">
                <a:latin typeface="Times New Roman"/>
              </a:rPr>
              <a:t>(</a:t>
            </a:r>
            <a:r>
              <a:rPr lang="cs-CZ" sz="2000" u="sng" spc="-1" dirty="0">
                <a:latin typeface="Times New Roman"/>
              </a:rPr>
              <a:t>I. definice AS</a:t>
            </a:r>
            <a:r>
              <a:rPr lang="cs-CZ" sz="2000" spc="-1" dirty="0">
                <a:latin typeface="Times New Roman"/>
              </a:rPr>
              <a:t> – § 1798 odst. 1) + </a:t>
            </a:r>
            <a:r>
              <a:rPr lang="cs-CZ" sz="2000" b="1" spc="-1" dirty="0">
                <a:latin typeface="Times New Roman"/>
              </a:rPr>
              <a:t>standardizovaný formulář použitý </a:t>
            </a:r>
            <a:r>
              <a:rPr lang="cs-CZ" sz="2000" spc="-1" dirty="0">
                <a:latin typeface="Times New Roman"/>
              </a:rPr>
              <a:t>k uzavření smlouvy </a:t>
            </a:r>
            <a:r>
              <a:rPr lang="cs-CZ" sz="2000" b="1" spc="-1" dirty="0">
                <a:latin typeface="Times New Roman"/>
              </a:rPr>
              <a:t>se slabší stranou</a:t>
            </a:r>
            <a:r>
              <a:rPr lang="cs-CZ" sz="2000" spc="-1" dirty="0">
                <a:latin typeface="Times New Roman"/>
              </a:rPr>
              <a:t> (</a:t>
            </a:r>
            <a:r>
              <a:rPr lang="cs-CZ" sz="2000" u="sng" spc="-1" dirty="0">
                <a:latin typeface="Times New Roman"/>
              </a:rPr>
              <a:t>II. definice AS </a:t>
            </a:r>
            <a:r>
              <a:rPr lang="cs-CZ" sz="2000" spc="-1" dirty="0">
                <a:latin typeface="Times New Roman"/>
              </a:rPr>
              <a:t>– § 1798 odst. 2)</a:t>
            </a:r>
          </a:p>
          <a:p>
            <a:pPr marL="440877" indent="-342900" algn="just">
              <a:lnSpc>
                <a:spcPct val="100000"/>
              </a:lnSpc>
              <a:spcBef>
                <a:spcPts val="1286"/>
              </a:spcBef>
              <a:buClrTx/>
              <a:buSzPct val="45000"/>
            </a:pPr>
            <a:r>
              <a:rPr lang="cs-CZ" sz="2000" spc="-1" dirty="0">
                <a:latin typeface="Times New Roman"/>
              </a:rPr>
              <a:t>AS = první zmínka sto let od vyhlášení CC (</a:t>
            </a:r>
            <a:r>
              <a:rPr lang="cs-CZ" sz="2000" spc="-1" dirty="0" err="1">
                <a:latin typeface="Times New Roman"/>
              </a:rPr>
              <a:t>Giguere</a:t>
            </a:r>
            <a:r>
              <a:rPr lang="cs-CZ" sz="2000" spc="-1" dirty="0">
                <a:latin typeface="Times New Roman"/>
              </a:rPr>
              <a:t>, 1996, s.7) = ekonomicky prospěšná praktika sloužící k racionalizaci transakčních nákladů (jednostranné) = obdobně jako při užívání OP</a:t>
            </a:r>
          </a:p>
          <a:p>
            <a:pPr marL="440877" indent="-342900" algn="just">
              <a:lnSpc>
                <a:spcPct val="100000"/>
              </a:lnSpc>
              <a:spcBef>
                <a:spcPts val="1286"/>
              </a:spcBef>
              <a:buClrTx/>
              <a:buSzPct val="45000"/>
            </a:pPr>
            <a:r>
              <a:rPr lang="cs-CZ" sz="2000" b="1" spc="-1" dirty="0">
                <a:latin typeface="Times New Roman"/>
              </a:rPr>
              <a:t>zákonodárce „nebojuje“ proti adhezní kontraktaci </a:t>
            </a:r>
            <a:r>
              <a:rPr lang="cs-CZ" sz="2000" spc="-1" dirty="0">
                <a:latin typeface="Times New Roman"/>
              </a:rPr>
              <a:t>= I. + II. </a:t>
            </a:r>
            <a:r>
              <a:rPr lang="cs-CZ" sz="2000" spc="-1" dirty="0" err="1">
                <a:latin typeface="Times New Roman"/>
              </a:rPr>
              <a:t>def</a:t>
            </a:r>
            <a:r>
              <a:rPr lang="cs-CZ" sz="2000" spc="-1" dirty="0">
                <a:latin typeface="Times New Roman"/>
              </a:rPr>
              <a:t>. AS žádnou ochranu nepřiznává (stupňovitý přezkum = § 1799 – ochrana před </a:t>
            </a:r>
            <a:r>
              <a:rPr lang="cs-CZ" sz="2000" spc="-1" dirty="0" err="1">
                <a:latin typeface="Times New Roman"/>
              </a:rPr>
              <a:t>včleňovacími</a:t>
            </a:r>
            <a:r>
              <a:rPr lang="cs-CZ" sz="2000" spc="-1" dirty="0">
                <a:latin typeface="Times New Roman"/>
              </a:rPr>
              <a:t> doložkami, § 1800 odst. 1 – ochrana před nečitelnost/nesrozumitelnost, § 1800 odst. 2 – obsahová nepřiměřenost, § 1753 </a:t>
            </a:r>
            <a:r>
              <a:rPr lang="cs-CZ" sz="2000" i="1" spc="-1" dirty="0">
                <a:latin typeface="Times New Roman"/>
              </a:rPr>
              <a:t>per </a:t>
            </a:r>
            <a:r>
              <a:rPr lang="cs-CZ" sz="2000" i="1" spc="-1" dirty="0" err="1">
                <a:latin typeface="Times New Roman"/>
              </a:rPr>
              <a:t>analogiam</a:t>
            </a:r>
            <a:r>
              <a:rPr lang="cs-CZ" sz="2000" spc="-1" dirty="0">
                <a:latin typeface="Times New Roman"/>
              </a:rPr>
              <a:t> – překvapivé doložky)</a:t>
            </a:r>
            <a:endParaRPr lang="cs-CZ" sz="2000" b="1" spc="-1" dirty="0">
              <a:latin typeface="Times New Roman"/>
            </a:endParaRPr>
          </a:p>
          <a:p>
            <a:pPr marL="440877" indent="-342900" algn="just">
              <a:lnSpc>
                <a:spcPct val="100000"/>
              </a:lnSpc>
              <a:spcBef>
                <a:spcPts val="1286"/>
              </a:spcBef>
              <a:buClrTx/>
              <a:buSzPct val="45000"/>
            </a:pPr>
            <a:r>
              <a:rPr lang="cs-CZ" sz="2000" spc="-1" dirty="0">
                <a:latin typeface="Times New Roman"/>
              </a:rPr>
              <a:t>Obdobně jako u ostatních dvou ochranných nástrojů </a:t>
            </a:r>
            <a:r>
              <a:rPr lang="cs-CZ" sz="2000" b="1" spc="-1" dirty="0">
                <a:latin typeface="Times New Roman"/>
              </a:rPr>
              <a:t>se chrání proces uzavírání smlouvy</a:t>
            </a:r>
            <a:r>
              <a:rPr lang="cs-CZ" sz="2000" spc="-1" dirty="0">
                <a:latin typeface="Times New Roman"/>
              </a:rPr>
              <a:t>, nikoli existující stav po uzavření smlouvy</a:t>
            </a:r>
          </a:p>
        </p:txBody>
      </p:sp>
    </p:spTree>
    <p:extLst>
      <p:ext uri="{BB962C8B-B14F-4D97-AF65-F5344CB8AC3E}">
        <p14:creationId xmlns:p14="http://schemas.microsoft.com/office/powerpoint/2010/main" val="971112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E58BE91B-EC49-4A11-885B-21ACA5245717}"/>
              </a:ext>
            </a:extLst>
          </p:cNvPr>
          <p:cNvSpPr>
            <a:spLocks noGrp="1"/>
          </p:cNvSpPr>
          <p:nvPr>
            <p:ph type="sldNum" sz="quarter" idx="11"/>
          </p:nvPr>
        </p:nvSpPr>
        <p:spPr/>
        <p:txBody>
          <a:bodyPr/>
          <a:lstStyle/>
          <a:p>
            <a:fld id="{0970407D-EE58-4A0B-824B-1D3AE42DD9CF}" type="slidenum">
              <a:rPr lang="cs-CZ" altLang="cs-CZ" smtClean="0"/>
              <a:pPr/>
              <a:t>24</a:t>
            </a:fld>
            <a:endParaRPr lang="cs-CZ" altLang="cs-CZ" dirty="0"/>
          </a:p>
        </p:txBody>
      </p:sp>
      <p:sp>
        <p:nvSpPr>
          <p:cNvPr id="4" name="Nadpis 3">
            <a:extLst>
              <a:ext uri="{FF2B5EF4-FFF2-40B4-BE49-F238E27FC236}">
                <a16:creationId xmlns:a16="http://schemas.microsoft.com/office/drawing/2014/main" id="{0E551987-A0D7-40E6-947C-AFE593FDDA96}"/>
              </a:ext>
            </a:extLst>
          </p:cNvPr>
          <p:cNvSpPr>
            <a:spLocks noGrp="1"/>
          </p:cNvSpPr>
          <p:nvPr>
            <p:ph type="title"/>
          </p:nvPr>
        </p:nvSpPr>
        <p:spPr/>
        <p:txBody>
          <a:bodyPr/>
          <a:lstStyle/>
          <a:p>
            <a:r>
              <a:rPr lang="cs-CZ" dirty="0"/>
              <a:t>Limity obsahu závazku XIV. – Adhezní smlouvy</a:t>
            </a:r>
          </a:p>
        </p:txBody>
      </p:sp>
      <p:sp>
        <p:nvSpPr>
          <p:cNvPr id="5" name="Zástupný symbol pro obsah 4">
            <a:extLst>
              <a:ext uri="{FF2B5EF4-FFF2-40B4-BE49-F238E27FC236}">
                <a16:creationId xmlns:a16="http://schemas.microsoft.com/office/drawing/2014/main" id="{86FFAA20-0311-4104-8067-ED9E1A64EE0B}"/>
              </a:ext>
            </a:extLst>
          </p:cNvPr>
          <p:cNvSpPr>
            <a:spLocks noGrp="1"/>
          </p:cNvSpPr>
          <p:nvPr>
            <p:ph idx="1"/>
          </p:nvPr>
        </p:nvSpPr>
        <p:spPr>
          <a:xfrm>
            <a:off x="720000" y="1839236"/>
            <a:ext cx="10753200" cy="4139998"/>
          </a:xfrm>
        </p:spPr>
        <p:txBody>
          <a:bodyPr/>
          <a:lstStyle/>
          <a:p>
            <a:pPr marL="555177" indent="-457200" algn="just">
              <a:lnSpc>
                <a:spcPct val="100000"/>
              </a:lnSpc>
              <a:spcBef>
                <a:spcPts val="1286"/>
              </a:spcBef>
              <a:buClrTx/>
              <a:buSzPct val="45000"/>
            </a:pPr>
            <a:r>
              <a:rPr lang="cs-CZ" sz="2000" spc="-1" dirty="0"/>
              <a:t>U AS je omezen </a:t>
            </a:r>
            <a:r>
              <a:rPr lang="cs-CZ" sz="2000" u="sng" spc="-1" dirty="0"/>
              <a:t>osobní</a:t>
            </a:r>
            <a:r>
              <a:rPr lang="cs-CZ" sz="2000" spc="-1" dirty="0"/>
              <a:t> + </a:t>
            </a:r>
            <a:r>
              <a:rPr lang="cs-CZ" sz="2000" u="sng" spc="-1" dirty="0"/>
              <a:t>věcný dosah</a:t>
            </a:r>
            <a:endParaRPr lang="cs-CZ" sz="2000" spc="-1" dirty="0"/>
          </a:p>
          <a:p>
            <a:pPr marL="440877" indent="-342900" algn="just">
              <a:lnSpc>
                <a:spcPct val="100000"/>
              </a:lnSpc>
              <a:spcBef>
                <a:spcPts val="1286"/>
              </a:spcBef>
              <a:buClrTx/>
              <a:buSzPct val="45000"/>
            </a:pPr>
            <a:r>
              <a:rPr lang="cs-CZ" sz="2000" u="sng" spc="-1" dirty="0"/>
              <a:t>Osobní B2C</a:t>
            </a:r>
            <a:r>
              <a:rPr lang="cs-CZ" sz="2000" spc="-1" dirty="0"/>
              <a:t> = Smlouva jejíž stranou je spotřebitel = přednostně § 1811 a násl. (</a:t>
            </a:r>
            <a:r>
              <a:rPr lang="cs-CZ" sz="2000" b="1" spc="-1" dirty="0"/>
              <a:t>nejvyšší standard ochrany</a:t>
            </a:r>
            <a:r>
              <a:rPr lang="cs-CZ" sz="2000" spc="-1" dirty="0"/>
              <a:t>)</a:t>
            </a:r>
          </a:p>
          <a:p>
            <a:pPr marL="440877" indent="-342900" algn="just">
              <a:lnSpc>
                <a:spcPct val="100000"/>
              </a:lnSpc>
              <a:spcBef>
                <a:spcPts val="1286"/>
              </a:spcBef>
              <a:buClrTx/>
              <a:buSzPct val="45000"/>
            </a:pPr>
            <a:r>
              <a:rPr lang="cs-CZ" sz="2000" u="sng" spc="-1" dirty="0"/>
              <a:t>Osobní B2B</a:t>
            </a:r>
            <a:r>
              <a:rPr lang="cs-CZ" sz="2000" spc="-1" dirty="0"/>
              <a:t> = PJ mezi dvěma podnikateli (</a:t>
            </a:r>
            <a:r>
              <a:rPr lang="cs-CZ" sz="2000" b="1" spc="-1" dirty="0"/>
              <a:t>nepoužije se vůbec – nejnižší standard ochrany</a:t>
            </a:r>
            <a:r>
              <a:rPr lang="cs-CZ" sz="2000" spc="-1" dirty="0"/>
              <a:t>)</a:t>
            </a:r>
          </a:p>
          <a:p>
            <a:pPr marL="692877" lvl="1" indent="-342900" algn="just">
              <a:spcBef>
                <a:spcPts val="1286"/>
              </a:spcBef>
              <a:buClrTx/>
              <a:buSzPct val="45000"/>
            </a:pPr>
            <a:r>
              <a:rPr lang="cs-CZ" b="1" u="sng" spc="-1" dirty="0"/>
              <a:t>B2B limit</a:t>
            </a:r>
            <a:r>
              <a:rPr lang="cs-CZ" spc="-1" dirty="0"/>
              <a:t> (umožňuje stranám vyloučit ochranu – § 1801) = doložka </a:t>
            </a:r>
            <a:r>
              <a:rPr lang="cs-CZ" i="1" spc="-1" dirty="0"/>
              <a:t>hrubě odporuje obchodním zvyklostem</a:t>
            </a:r>
            <a:r>
              <a:rPr lang="cs-CZ" spc="-1" dirty="0"/>
              <a:t> a </a:t>
            </a:r>
            <a:r>
              <a:rPr lang="cs-CZ" i="1" spc="-1" dirty="0"/>
              <a:t>zásadě poctivého obchodního styku</a:t>
            </a:r>
            <a:r>
              <a:rPr lang="cs-CZ" spc="-1" dirty="0"/>
              <a:t>, je-li obsažena </a:t>
            </a:r>
            <a:r>
              <a:rPr lang="cs-CZ" u="sng" spc="-1" dirty="0"/>
              <a:t>mimo vlastní tex smlouvy</a:t>
            </a:r>
            <a:r>
              <a:rPr lang="cs-CZ" spc="-1" dirty="0"/>
              <a:t> (?)</a:t>
            </a:r>
          </a:p>
          <a:p>
            <a:pPr marL="692877" lvl="1" indent="-342900" algn="just">
              <a:spcBef>
                <a:spcPts val="1286"/>
              </a:spcBef>
              <a:buClrTx/>
              <a:buSzPct val="45000"/>
            </a:pPr>
            <a:r>
              <a:rPr lang="cs-CZ" i="1" spc="-1" dirty="0"/>
              <a:t>Př. povinnost obchodníka (provozujícího kadeřnictví) přispívat na náklady spojené s otevřením nových provozoven (dodavatele) – </a:t>
            </a:r>
            <a:r>
              <a:rPr lang="cs-CZ" i="1" spc="-1" dirty="0" err="1"/>
              <a:t>sp</a:t>
            </a:r>
            <a:r>
              <a:rPr lang="cs-CZ" i="1" spc="-1" dirty="0"/>
              <a:t>. zn. 23 </a:t>
            </a:r>
            <a:r>
              <a:rPr lang="cs-CZ" i="1" spc="-1" dirty="0" err="1"/>
              <a:t>Cdo</a:t>
            </a:r>
            <a:r>
              <a:rPr lang="cs-CZ" i="1" spc="-1" dirty="0"/>
              <a:t> 2184/2007 </a:t>
            </a:r>
          </a:p>
          <a:p>
            <a:pPr marL="440877" indent="-342900" algn="just">
              <a:lnSpc>
                <a:spcPct val="100000"/>
              </a:lnSpc>
              <a:spcBef>
                <a:spcPts val="1286"/>
              </a:spcBef>
              <a:buSzPct val="45000"/>
            </a:pPr>
            <a:r>
              <a:rPr lang="cs-CZ" sz="2000" b="1" spc="-1" dirty="0"/>
              <a:t>Praktická využitelnost omezena </a:t>
            </a:r>
            <a:r>
              <a:rPr lang="cs-CZ" sz="2000" spc="-1" dirty="0"/>
              <a:t>=</a:t>
            </a:r>
            <a:r>
              <a:rPr lang="cs-CZ" sz="2000" b="1" spc="-1" dirty="0"/>
              <a:t> </a:t>
            </a:r>
            <a:r>
              <a:rPr lang="cs-CZ" sz="2000" spc="-1" dirty="0"/>
              <a:t>pracovní smlouvy, veřejnoprávní smlouvy, ujednání ve společenských smlouvách, stanovách spolků/SVJ, smlouvy s kolektivními správci</a:t>
            </a:r>
          </a:p>
          <a:p>
            <a:pPr>
              <a:lnSpc>
                <a:spcPct val="100000"/>
              </a:lnSpc>
            </a:pPr>
            <a:endParaRPr lang="cs-CZ" dirty="0"/>
          </a:p>
          <a:p>
            <a:endParaRPr lang="cs-CZ" dirty="0"/>
          </a:p>
        </p:txBody>
      </p:sp>
    </p:spTree>
    <p:extLst>
      <p:ext uri="{BB962C8B-B14F-4D97-AF65-F5344CB8AC3E}">
        <p14:creationId xmlns:p14="http://schemas.microsoft.com/office/powerpoint/2010/main" val="3680875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7A7E0AB4-7514-49A3-B3F4-86B76591B4BE}"/>
              </a:ext>
            </a:extLst>
          </p:cNvPr>
          <p:cNvSpPr>
            <a:spLocks noGrp="1"/>
          </p:cNvSpPr>
          <p:nvPr>
            <p:ph type="sldNum" sz="quarter" idx="11"/>
          </p:nvPr>
        </p:nvSpPr>
        <p:spPr/>
        <p:txBody>
          <a:bodyPr/>
          <a:lstStyle/>
          <a:p>
            <a:fld id="{0970407D-EE58-4A0B-824B-1D3AE42DD9CF}" type="slidenum">
              <a:rPr lang="cs-CZ" altLang="cs-CZ" smtClean="0"/>
              <a:pPr/>
              <a:t>25</a:t>
            </a:fld>
            <a:endParaRPr lang="cs-CZ" altLang="cs-CZ" dirty="0"/>
          </a:p>
        </p:txBody>
      </p:sp>
      <p:sp>
        <p:nvSpPr>
          <p:cNvPr id="4" name="Nadpis 3">
            <a:extLst>
              <a:ext uri="{FF2B5EF4-FFF2-40B4-BE49-F238E27FC236}">
                <a16:creationId xmlns:a16="http://schemas.microsoft.com/office/drawing/2014/main" id="{DF6748E2-B938-4E14-9C7D-21E0B00286E1}"/>
              </a:ext>
            </a:extLst>
          </p:cNvPr>
          <p:cNvSpPr>
            <a:spLocks noGrp="1"/>
          </p:cNvSpPr>
          <p:nvPr>
            <p:ph type="title"/>
          </p:nvPr>
        </p:nvSpPr>
        <p:spPr/>
        <p:txBody>
          <a:bodyPr/>
          <a:lstStyle/>
          <a:p>
            <a:r>
              <a:rPr lang="cs-CZ" dirty="0"/>
              <a:t>Limity obsahu závazku XV. – Adhezní smlouvy</a:t>
            </a:r>
          </a:p>
        </p:txBody>
      </p:sp>
      <p:sp>
        <p:nvSpPr>
          <p:cNvPr id="5" name="Zástupný symbol pro obsah 4">
            <a:extLst>
              <a:ext uri="{FF2B5EF4-FFF2-40B4-BE49-F238E27FC236}">
                <a16:creationId xmlns:a16="http://schemas.microsoft.com/office/drawing/2014/main" id="{8A87E5B4-0B89-427A-8D99-551612069925}"/>
              </a:ext>
            </a:extLst>
          </p:cNvPr>
          <p:cNvSpPr>
            <a:spLocks noGrp="1"/>
          </p:cNvSpPr>
          <p:nvPr>
            <p:ph idx="1"/>
          </p:nvPr>
        </p:nvSpPr>
        <p:spPr>
          <a:xfrm>
            <a:off x="712251" y="1901229"/>
            <a:ext cx="10753200" cy="4139998"/>
          </a:xfrm>
        </p:spPr>
        <p:txBody>
          <a:bodyPr/>
          <a:lstStyle/>
          <a:p>
            <a:pPr marL="97977" indent="0">
              <a:lnSpc>
                <a:spcPct val="100000"/>
              </a:lnSpc>
              <a:spcBef>
                <a:spcPts val="1286"/>
              </a:spcBef>
              <a:buClr>
                <a:srgbClr val="000000"/>
              </a:buClr>
              <a:buSzPct val="45000"/>
              <a:buNone/>
            </a:pPr>
            <a:r>
              <a:rPr lang="cs-CZ" sz="1600" b="1" u="sng" spc="-1" dirty="0"/>
              <a:t>Dvoustupňový test</a:t>
            </a:r>
            <a:r>
              <a:rPr lang="cs-CZ" sz="1600" i="1" spc="-1" dirty="0"/>
              <a:t> =</a:t>
            </a:r>
          </a:p>
          <a:p>
            <a:pPr marL="97977" indent="0">
              <a:lnSpc>
                <a:spcPct val="100000"/>
              </a:lnSpc>
              <a:spcBef>
                <a:spcPts val="1286"/>
              </a:spcBef>
              <a:buClr>
                <a:srgbClr val="000000"/>
              </a:buClr>
              <a:buSzPct val="45000"/>
              <a:buNone/>
            </a:pPr>
            <a:r>
              <a:rPr lang="cs-CZ" sz="1600" i="1" spc="-1" dirty="0"/>
              <a:t>- </a:t>
            </a:r>
            <a:r>
              <a:rPr lang="cs-CZ" sz="1600" u="sng" spc="-1" dirty="0"/>
              <a:t>I. stupeň kvalifikace </a:t>
            </a:r>
            <a:r>
              <a:rPr lang="cs-CZ" sz="1600" spc="-1" dirty="0"/>
              <a:t>= </a:t>
            </a:r>
            <a:r>
              <a:rPr lang="cs-CZ" sz="1600" i="1" spc="-1" dirty="0"/>
              <a:t>jde o smlouvu adhezní</a:t>
            </a:r>
            <a:r>
              <a:rPr lang="cs-CZ" sz="1600" spc="-1" dirty="0"/>
              <a:t> (I. nebo II. </a:t>
            </a:r>
            <a:r>
              <a:rPr lang="cs-CZ" sz="1600" spc="-1" dirty="0" err="1"/>
              <a:t>def</a:t>
            </a:r>
            <a:r>
              <a:rPr lang="cs-CZ" sz="1600" spc="-1" dirty="0"/>
              <a:t>.)?</a:t>
            </a:r>
          </a:p>
          <a:p>
            <a:pPr marL="97977" indent="0" algn="just">
              <a:lnSpc>
                <a:spcPct val="100000"/>
              </a:lnSpc>
              <a:spcBef>
                <a:spcPts val="1286"/>
              </a:spcBef>
              <a:buSzPct val="45000"/>
              <a:buNone/>
            </a:pPr>
            <a:r>
              <a:rPr lang="cs-CZ" sz="1600" spc="-1" dirty="0"/>
              <a:t>- </a:t>
            </a:r>
            <a:r>
              <a:rPr lang="cs-CZ" sz="1600" u="sng" spc="-1" dirty="0"/>
              <a:t>II. stupeň kvalifikace</a:t>
            </a:r>
            <a:r>
              <a:rPr lang="cs-CZ" sz="1600" spc="-1" dirty="0"/>
              <a:t> = </a:t>
            </a:r>
            <a:r>
              <a:rPr lang="cs-CZ" sz="1600" i="1" spc="-1" dirty="0"/>
              <a:t>je některé ujednání </a:t>
            </a:r>
            <a:r>
              <a:rPr lang="cs-CZ" sz="1600" i="1" u="sng" spc="-1" dirty="0"/>
              <a:t>nečitelné</a:t>
            </a:r>
            <a:r>
              <a:rPr lang="cs-CZ" sz="1600" i="1" spc="-1" dirty="0"/>
              <a:t>, </a:t>
            </a:r>
            <a:r>
              <a:rPr lang="cs-CZ" sz="1600" i="1" u="sng" spc="-1" dirty="0"/>
              <a:t>nesrozumitelné</a:t>
            </a:r>
            <a:r>
              <a:rPr lang="cs-CZ" sz="1600" i="1" spc="-1" dirty="0"/>
              <a:t> </a:t>
            </a:r>
            <a:r>
              <a:rPr lang="cs-CZ" sz="1600" spc="-1" dirty="0"/>
              <a:t>(</a:t>
            </a:r>
            <a:r>
              <a:rPr lang="cs-CZ" sz="1600" b="1" spc="-1" dirty="0"/>
              <a:t>postačí prostá újma</a:t>
            </a:r>
            <a:r>
              <a:rPr lang="cs-CZ" sz="1600" spc="-1" dirty="0"/>
              <a:t> = „nepůsobí-li újmu“)</a:t>
            </a:r>
            <a:r>
              <a:rPr lang="cs-CZ" sz="1600" i="1" spc="-1" dirty="0"/>
              <a:t>, </a:t>
            </a:r>
            <a:r>
              <a:rPr lang="cs-CZ" sz="1600" i="1" u="sng" spc="-1" dirty="0"/>
              <a:t>překvapivé</a:t>
            </a:r>
            <a:r>
              <a:rPr lang="cs-CZ" sz="1600" i="1" spc="-1" dirty="0"/>
              <a:t> či </a:t>
            </a:r>
            <a:r>
              <a:rPr lang="cs-CZ" sz="1600" i="1" u="sng" spc="-1" dirty="0"/>
              <a:t>obsahově nepřiměřené</a:t>
            </a:r>
            <a:r>
              <a:rPr lang="cs-CZ" sz="1600" i="1" spc="-1" dirty="0"/>
              <a:t> </a:t>
            </a:r>
            <a:r>
              <a:rPr lang="cs-CZ" sz="1600" spc="-1" dirty="0"/>
              <a:t>(vyžaduje se </a:t>
            </a:r>
            <a:r>
              <a:rPr lang="cs-CZ" sz="1600" b="1" spc="-1" dirty="0"/>
              <a:t>kvalifikovaná újma</a:t>
            </a:r>
            <a:r>
              <a:rPr lang="cs-CZ" sz="1600" spc="-1" dirty="0"/>
              <a:t> = „zvláště nevýhodná, aniž je pro to rozumný důvod“)</a:t>
            </a:r>
            <a:r>
              <a:rPr lang="cs-CZ" sz="1600" i="1" spc="-1" dirty="0"/>
              <a:t>?</a:t>
            </a:r>
          </a:p>
          <a:p>
            <a:pPr marL="215568" lvl="1" indent="0" algn="just">
              <a:spcBef>
                <a:spcPts val="1029"/>
              </a:spcBef>
              <a:buSzPct val="75000"/>
              <a:buNone/>
            </a:pPr>
            <a:r>
              <a:rPr lang="cs-CZ" sz="1600" b="1" spc="-1" dirty="0"/>
              <a:t>a) Nečitelnost</a:t>
            </a:r>
            <a:r>
              <a:rPr lang="cs-CZ" sz="1600" spc="-1" dirty="0"/>
              <a:t> = </a:t>
            </a:r>
            <a:r>
              <a:rPr lang="cs-CZ" sz="1600" u="sng" spc="-1" dirty="0"/>
              <a:t>§ 1800 odst. 1 OZ</a:t>
            </a:r>
            <a:r>
              <a:rPr lang="cs-CZ" sz="1600" spc="-1" dirty="0"/>
              <a:t> (např. formát A4 členěný do 3 sloupců se 150 řádky s malými mezerami mezi nimi, nevhodně zvolený font písma – šedá barva na bílém podkladu, nedostatečná kvalita tisku)</a:t>
            </a:r>
          </a:p>
          <a:p>
            <a:pPr marL="215568" lvl="1" indent="0" algn="just">
              <a:spcBef>
                <a:spcPts val="1029"/>
              </a:spcBef>
              <a:buSzPct val="75000"/>
              <a:buNone/>
            </a:pPr>
            <a:r>
              <a:rPr lang="cs-CZ" sz="1600" b="1" spc="-1" dirty="0"/>
              <a:t>b) Nesrozumitelnost </a:t>
            </a:r>
            <a:r>
              <a:rPr lang="cs-CZ" sz="1600" spc="-1" dirty="0"/>
              <a:t>= </a:t>
            </a:r>
            <a:r>
              <a:rPr lang="cs-CZ" sz="1600" u="sng" spc="-1" dirty="0"/>
              <a:t>§ 1800 odst. 1 OZ</a:t>
            </a:r>
            <a:r>
              <a:rPr lang="cs-CZ" sz="1600" spc="-1" dirty="0"/>
              <a:t> (např. nepřehledná a nelogická struktura textu – různé velikosti písma navozující dojem, že menším písmem jsou psána ustanovení méně významná, řetězení odkazů na jiné součásti smluvní dokumentace, reklamační řády, provozní řády aj., nepřiměřená obsáhlost obchodních podmínek, která neodpovídá povaze právního jednání)</a:t>
            </a:r>
          </a:p>
          <a:p>
            <a:pPr marL="215568" lvl="1" indent="0" algn="just">
              <a:spcBef>
                <a:spcPts val="1029"/>
              </a:spcBef>
              <a:buSzPct val="75000"/>
              <a:buNone/>
            </a:pPr>
            <a:r>
              <a:rPr lang="cs-CZ" sz="1600" b="1" spc="-1" dirty="0"/>
              <a:t>c) obsahová nepřiměřenost </a:t>
            </a:r>
            <a:r>
              <a:rPr lang="cs-CZ" sz="1600" spc="-1" dirty="0"/>
              <a:t>= </a:t>
            </a:r>
            <a:r>
              <a:rPr lang="cs-CZ" sz="1600" u="sng" spc="-1" dirty="0"/>
              <a:t>§ 1800 odst. 2 OZ</a:t>
            </a:r>
            <a:r>
              <a:rPr lang="cs-CZ" sz="1600" spc="-1" dirty="0"/>
              <a:t> (např. ujednání o limitaci náhrady škody, sjednání propadné zálohy, zkrácení/prodloužení PL v neprospěch slabší strany, důvody pro odstoupení od smlouvy (</a:t>
            </a:r>
            <a:r>
              <a:rPr lang="cs-CZ" sz="1600" spc="-1" dirty="0" err="1"/>
              <a:t>zesplatnění</a:t>
            </a:r>
            <a:r>
              <a:rPr lang="cs-CZ" sz="1600" spc="-1" dirty="0"/>
              <a:t> úvěru), ujednání o automatické prolongaci smlouvy, úrokové adaptační klauzule atd.)</a:t>
            </a:r>
          </a:p>
          <a:p>
            <a:pPr>
              <a:lnSpc>
                <a:spcPct val="100000"/>
              </a:lnSpc>
            </a:pPr>
            <a:endParaRPr lang="cs-CZ" sz="1600" dirty="0"/>
          </a:p>
        </p:txBody>
      </p:sp>
    </p:spTree>
    <p:extLst>
      <p:ext uri="{BB962C8B-B14F-4D97-AF65-F5344CB8AC3E}">
        <p14:creationId xmlns:p14="http://schemas.microsoft.com/office/powerpoint/2010/main" val="3032544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C1258EB0-7539-4610-8BA8-84F35A481835}"/>
              </a:ext>
            </a:extLst>
          </p:cNvPr>
          <p:cNvSpPr>
            <a:spLocks noGrp="1"/>
          </p:cNvSpPr>
          <p:nvPr>
            <p:ph type="sldNum" sz="quarter" idx="11"/>
          </p:nvPr>
        </p:nvSpPr>
        <p:spPr/>
        <p:txBody>
          <a:bodyPr/>
          <a:lstStyle/>
          <a:p>
            <a:fld id="{0970407D-EE58-4A0B-824B-1D3AE42DD9CF}" type="slidenum">
              <a:rPr lang="cs-CZ" altLang="cs-CZ" smtClean="0"/>
              <a:pPr/>
              <a:t>26</a:t>
            </a:fld>
            <a:endParaRPr lang="cs-CZ" altLang="cs-CZ" dirty="0"/>
          </a:p>
        </p:txBody>
      </p:sp>
      <p:sp>
        <p:nvSpPr>
          <p:cNvPr id="4" name="Nadpis 3">
            <a:extLst>
              <a:ext uri="{FF2B5EF4-FFF2-40B4-BE49-F238E27FC236}">
                <a16:creationId xmlns:a16="http://schemas.microsoft.com/office/drawing/2014/main" id="{F5D795D0-8E13-4F4E-AB04-51BE67C36920}"/>
              </a:ext>
            </a:extLst>
          </p:cNvPr>
          <p:cNvSpPr>
            <a:spLocks noGrp="1"/>
          </p:cNvSpPr>
          <p:nvPr>
            <p:ph type="title"/>
          </p:nvPr>
        </p:nvSpPr>
        <p:spPr/>
        <p:txBody>
          <a:bodyPr/>
          <a:lstStyle/>
          <a:p>
            <a:r>
              <a:rPr lang="cs-CZ" dirty="0"/>
              <a:t>Limity obsahu závazku XVI. – Adhezní smlouvy</a:t>
            </a:r>
          </a:p>
        </p:txBody>
      </p:sp>
      <p:sp>
        <p:nvSpPr>
          <p:cNvPr id="5" name="Zástupný symbol pro obsah 4">
            <a:extLst>
              <a:ext uri="{FF2B5EF4-FFF2-40B4-BE49-F238E27FC236}">
                <a16:creationId xmlns:a16="http://schemas.microsoft.com/office/drawing/2014/main" id="{9107DE04-6DFA-4401-A672-AE7D570BBDA1}"/>
              </a:ext>
            </a:extLst>
          </p:cNvPr>
          <p:cNvSpPr>
            <a:spLocks noGrp="1"/>
          </p:cNvSpPr>
          <p:nvPr>
            <p:ph idx="1"/>
          </p:nvPr>
        </p:nvSpPr>
        <p:spPr>
          <a:xfrm>
            <a:off x="735498" y="1777242"/>
            <a:ext cx="10753200" cy="4139998"/>
          </a:xfrm>
        </p:spPr>
        <p:txBody>
          <a:bodyPr/>
          <a:lstStyle/>
          <a:p>
            <a:pPr marL="555177" indent="-457200" algn="just">
              <a:spcBef>
                <a:spcPts val="1286"/>
              </a:spcBef>
              <a:buClrTx/>
              <a:buSzPct val="45000"/>
            </a:pPr>
            <a:r>
              <a:rPr lang="cs-CZ" sz="2600" spc="-1" dirty="0"/>
              <a:t>PN určuje následky spojené s porušením = </a:t>
            </a:r>
            <a:r>
              <a:rPr lang="cs-CZ" sz="2600" b="1" spc="-1" dirty="0"/>
              <a:t>neplatnost</a:t>
            </a:r>
            <a:r>
              <a:rPr lang="cs-CZ" sz="2600" spc="-1" dirty="0"/>
              <a:t> (RN x AN?)</a:t>
            </a:r>
            <a:endParaRPr lang="cs-CZ" sz="2600" b="1" spc="-1" dirty="0"/>
          </a:p>
          <a:p>
            <a:pPr marL="555177" indent="-457200" algn="just">
              <a:spcBef>
                <a:spcPts val="1286"/>
              </a:spcBef>
              <a:buClrTx/>
              <a:buSzPct val="45000"/>
            </a:pPr>
            <a:r>
              <a:rPr lang="cs-CZ" sz="2600" spc="-1" dirty="0"/>
              <a:t>Právním následkem bude </a:t>
            </a:r>
            <a:r>
              <a:rPr lang="cs-CZ" sz="2600" b="1" spc="-1" dirty="0"/>
              <a:t>vždy relativní neplatnost</a:t>
            </a:r>
            <a:r>
              <a:rPr lang="cs-CZ" sz="2600" spc="-1" dirty="0"/>
              <a:t> konkrétního ujednání (§ 576)</a:t>
            </a:r>
          </a:p>
          <a:p>
            <a:pPr marL="555177" indent="-457200" algn="just">
              <a:spcBef>
                <a:spcPts val="1286"/>
              </a:spcBef>
              <a:buClrTx/>
              <a:buSzPct val="45000"/>
            </a:pPr>
            <a:r>
              <a:rPr lang="cs-CZ" sz="2600" spc="-1" dirty="0"/>
              <a:t>Důvod ochrany je zde stanoven </a:t>
            </a:r>
            <a:r>
              <a:rPr lang="cs-CZ" sz="2600" b="1" spc="-1" dirty="0"/>
              <a:t>na ochranu zájmu slabší strany</a:t>
            </a:r>
            <a:r>
              <a:rPr lang="cs-CZ" sz="2600" spc="-1" dirty="0"/>
              <a:t> (§ 586 OZ)</a:t>
            </a:r>
            <a:endParaRPr lang="cs-CZ" sz="2600" b="1" spc="-1" dirty="0"/>
          </a:p>
          <a:p>
            <a:pPr marL="555177" indent="-457200" algn="just">
              <a:spcBef>
                <a:spcPts val="1286"/>
              </a:spcBef>
              <a:buClrTx/>
              <a:buSzPct val="45000"/>
            </a:pPr>
            <a:r>
              <a:rPr lang="cs-CZ" sz="2600" spc="-1" dirty="0"/>
              <a:t>Je výslovně připuštěna </a:t>
            </a:r>
            <a:r>
              <a:rPr lang="cs-CZ" sz="2600" u="sng" spc="-1" dirty="0"/>
              <a:t>použitelnost § 577 OZ</a:t>
            </a:r>
            <a:r>
              <a:rPr lang="cs-CZ" sz="2600" spc="-1" dirty="0"/>
              <a:t>; uplatní se jen pro obsahově nepřiměřené podmínky</a:t>
            </a:r>
          </a:p>
          <a:p>
            <a:pPr marL="555177" indent="-457200" algn="just">
              <a:spcBef>
                <a:spcPts val="1286"/>
              </a:spcBef>
              <a:buClrTx/>
              <a:buSzPct val="45000"/>
            </a:pPr>
            <a:r>
              <a:rPr lang="cs-CZ" sz="2600" spc="-1" dirty="0"/>
              <a:t>Podmínky </a:t>
            </a:r>
            <a:r>
              <a:rPr lang="cs-CZ" sz="2600" b="1" spc="-1" dirty="0"/>
              <a:t>nečitelné</a:t>
            </a:r>
            <a:r>
              <a:rPr lang="cs-CZ" sz="2600" spc="-1" dirty="0"/>
              <a:t>, </a:t>
            </a:r>
            <a:r>
              <a:rPr lang="cs-CZ" sz="2600" b="1" spc="-1" dirty="0"/>
              <a:t>nesrozumitelné</a:t>
            </a:r>
            <a:r>
              <a:rPr lang="cs-CZ" sz="2600" spc="-1" dirty="0"/>
              <a:t> nebo </a:t>
            </a:r>
            <a:r>
              <a:rPr lang="cs-CZ" sz="2600" b="1" spc="-1" dirty="0"/>
              <a:t>překvapivé</a:t>
            </a:r>
            <a:r>
              <a:rPr lang="cs-CZ" sz="2600" spc="-1" dirty="0"/>
              <a:t> budou neplatné </a:t>
            </a:r>
            <a:r>
              <a:rPr lang="cs-CZ" sz="2600" u="sng" spc="-1" dirty="0"/>
              <a:t>jako celek</a:t>
            </a:r>
            <a:endParaRPr lang="cs-CZ" sz="2600" u="sng" dirty="0"/>
          </a:p>
          <a:p>
            <a:endParaRPr lang="cs-CZ" sz="2600" dirty="0"/>
          </a:p>
        </p:txBody>
      </p:sp>
    </p:spTree>
    <p:extLst>
      <p:ext uri="{BB962C8B-B14F-4D97-AF65-F5344CB8AC3E}">
        <p14:creationId xmlns:p14="http://schemas.microsoft.com/office/powerpoint/2010/main" val="34197835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27</a:t>
            </a:fld>
            <a:endParaRPr lang="cs-CZ" altLang="cs-CZ" dirty="0"/>
          </a:p>
        </p:txBody>
      </p:sp>
      <p:sp>
        <p:nvSpPr>
          <p:cNvPr id="5" name="Zástupný symbol pro obsah 4"/>
          <p:cNvSpPr>
            <a:spLocks noGrp="1"/>
          </p:cNvSpPr>
          <p:nvPr>
            <p:ph idx="1"/>
          </p:nvPr>
        </p:nvSpPr>
        <p:spPr/>
        <p:txBody>
          <a:bodyPr/>
          <a:lstStyle/>
          <a:p>
            <a:pPr marL="72000" indent="0" algn="ctr">
              <a:buNone/>
            </a:pPr>
            <a:endParaRPr lang="cs-CZ" dirty="0"/>
          </a:p>
          <a:p>
            <a:pPr marL="72000" indent="0" algn="ctr">
              <a:buNone/>
            </a:pPr>
            <a:endParaRPr lang="cs-CZ" dirty="0"/>
          </a:p>
          <a:p>
            <a:pPr marL="72000" indent="0" algn="ctr">
              <a:buNone/>
            </a:pPr>
            <a:endParaRPr lang="cs-CZ" dirty="0"/>
          </a:p>
          <a:p>
            <a:pPr marL="72000" indent="0" algn="ctr">
              <a:buNone/>
            </a:pPr>
            <a:r>
              <a:rPr lang="cs-CZ" dirty="0"/>
              <a:t>Děkuji za pozornost </a:t>
            </a:r>
            <a:r>
              <a:rPr lang="cs-CZ" dirty="0">
                <a:sym typeface="Wingdings" panose="05000000000000000000" pitchFamily="2" charset="2"/>
              </a:rPr>
              <a:t></a:t>
            </a:r>
            <a:endParaRPr lang="cs-CZ" dirty="0"/>
          </a:p>
        </p:txBody>
      </p:sp>
    </p:spTree>
    <p:extLst>
      <p:ext uri="{BB962C8B-B14F-4D97-AF65-F5344CB8AC3E}">
        <p14:creationId xmlns:p14="http://schemas.microsoft.com/office/powerpoint/2010/main" val="1560212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37A8FF0F-B4F7-4267-B09C-A61A4914C5D5}"/>
              </a:ext>
            </a:extLst>
          </p:cNvPr>
          <p:cNvSpPr>
            <a:spLocks noGrp="1"/>
          </p:cNvSpPr>
          <p:nvPr>
            <p:ph type="sldNum" sz="quarter" idx="11"/>
          </p:nvPr>
        </p:nvSpPr>
        <p:spPr/>
        <p:txBody>
          <a:bodyPr/>
          <a:lstStyle/>
          <a:p>
            <a:fld id="{0970407D-EE58-4A0B-824B-1D3AE42DD9CF}" type="slidenum">
              <a:rPr lang="cs-CZ" altLang="cs-CZ" smtClean="0"/>
              <a:pPr/>
              <a:t>3</a:t>
            </a:fld>
            <a:endParaRPr lang="cs-CZ" altLang="cs-CZ" dirty="0"/>
          </a:p>
        </p:txBody>
      </p:sp>
      <p:sp>
        <p:nvSpPr>
          <p:cNvPr id="4" name="Nadpis 3">
            <a:extLst>
              <a:ext uri="{FF2B5EF4-FFF2-40B4-BE49-F238E27FC236}">
                <a16:creationId xmlns:a16="http://schemas.microsoft.com/office/drawing/2014/main" id="{8F276A42-4175-4D0E-89CE-B38679FC17E2}"/>
              </a:ext>
            </a:extLst>
          </p:cNvPr>
          <p:cNvSpPr>
            <a:spLocks noGrp="1"/>
          </p:cNvSpPr>
          <p:nvPr>
            <p:ph type="title"/>
          </p:nvPr>
        </p:nvSpPr>
        <p:spPr/>
        <p:txBody>
          <a:bodyPr/>
          <a:lstStyle/>
          <a:p>
            <a:r>
              <a:rPr lang="cs-CZ" dirty="0"/>
              <a:t>Část I. – Obsah závazku a způsoby jeho určení</a:t>
            </a:r>
            <a:br>
              <a:rPr lang="cs-CZ" dirty="0"/>
            </a:br>
            <a:endParaRPr lang="cs-CZ" dirty="0"/>
          </a:p>
        </p:txBody>
      </p:sp>
      <p:sp>
        <p:nvSpPr>
          <p:cNvPr id="5" name="Zástupný symbol pro obsah 4">
            <a:extLst>
              <a:ext uri="{FF2B5EF4-FFF2-40B4-BE49-F238E27FC236}">
                <a16:creationId xmlns:a16="http://schemas.microsoft.com/office/drawing/2014/main" id="{0B4AC5EA-2B02-482B-B147-D3F1E9564A33}"/>
              </a:ext>
            </a:extLst>
          </p:cNvPr>
          <p:cNvSpPr>
            <a:spLocks noGrp="1"/>
          </p:cNvSpPr>
          <p:nvPr>
            <p:ph idx="1"/>
          </p:nvPr>
        </p:nvSpPr>
        <p:spPr>
          <a:xfrm>
            <a:off x="720000" y="1745199"/>
            <a:ext cx="10753200" cy="4139998"/>
          </a:xfrm>
        </p:spPr>
        <p:txBody>
          <a:bodyPr/>
          <a:lstStyle/>
          <a:p>
            <a:pPr>
              <a:lnSpc>
                <a:spcPct val="100000"/>
              </a:lnSpc>
            </a:pPr>
            <a:r>
              <a:rPr lang="cs-CZ" sz="1700" b="1" dirty="0"/>
              <a:t>Každý závazek se skládá z </a:t>
            </a:r>
            <a:r>
              <a:rPr lang="cs-CZ" sz="1700" b="1" u="sng" dirty="0"/>
              <a:t>obsahu</a:t>
            </a:r>
            <a:r>
              <a:rPr lang="cs-CZ" sz="1700" b="1" dirty="0"/>
              <a:t>, </a:t>
            </a:r>
            <a:r>
              <a:rPr lang="cs-CZ" sz="1700" b="1" u="sng" dirty="0"/>
              <a:t>předmětu</a:t>
            </a:r>
            <a:r>
              <a:rPr lang="cs-CZ" sz="1700" b="1" dirty="0"/>
              <a:t> a </a:t>
            </a:r>
            <a:r>
              <a:rPr lang="cs-CZ" sz="1700" b="1" u="sng" dirty="0"/>
              <a:t>subjektů</a:t>
            </a:r>
          </a:p>
          <a:p>
            <a:pPr>
              <a:lnSpc>
                <a:spcPct val="100000"/>
              </a:lnSpc>
            </a:pPr>
            <a:r>
              <a:rPr lang="cs-CZ" sz="1700" spc="-1" dirty="0">
                <a:solidFill>
                  <a:srgbClr val="000000"/>
                </a:solidFill>
                <a:ea typeface="DejaVu Sans"/>
              </a:rPr>
              <a:t>Obsahem závazku je vždy určitá </a:t>
            </a:r>
            <a:r>
              <a:rPr lang="cs-CZ" sz="1700" u="sng" spc="-1" dirty="0">
                <a:solidFill>
                  <a:srgbClr val="000000"/>
                </a:solidFill>
                <a:ea typeface="DejaVu Sans"/>
              </a:rPr>
              <a:t>povinnost dlužníka k plnění</a:t>
            </a:r>
            <a:r>
              <a:rPr lang="cs-CZ" sz="1700" spc="-1" dirty="0">
                <a:solidFill>
                  <a:srgbClr val="000000"/>
                </a:solidFill>
                <a:ea typeface="DejaVu Sans"/>
              </a:rPr>
              <a:t> (předmět plnění = </a:t>
            </a:r>
            <a:r>
              <a:rPr lang="cs-CZ" sz="1700" i="1" u="sng" spc="-1" dirty="0">
                <a:solidFill>
                  <a:srgbClr val="000000"/>
                </a:solidFill>
                <a:ea typeface="DejaVu Sans"/>
              </a:rPr>
              <a:t>dare</a:t>
            </a:r>
            <a:r>
              <a:rPr lang="cs-CZ" sz="1700" spc="-1" dirty="0">
                <a:solidFill>
                  <a:srgbClr val="000000"/>
                </a:solidFill>
                <a:ea typeface="DejaVu Sans"/>
              </a:rPr>
              <a:t>, </a:t>
            </a:r>
            <a:r>
              <a:rPr lang="cs-CZ" sz="1700" i="1" u="sng" spc="-1" dirty="0" err="1">
                <a:solidFill>
                  <a:srgbClr val="000000"/>
                </a:solidFill>
                <a:ea typeface="DejaVu Sans"/>
              </a:rPr>
              <a:t>facere</a:t>
            </a:r>
            <a:r>
              <a:rPr lang="cs-CZ" sz="1700" spc="-1" dirty="0">
                <a:solidFill>
                  <a:srgbClr val="000000"/>
                </a:solidFill>
                <a:ea typeface="DejaVu Sans"/>
              </a:rPr>
              <a:t>, </a:t>
            </a:r>
            <a:r>
              <a:rPr lang="cs-CZ" sz="1700" i="1" u="sng" spc="-1" dirty="0" err="1">
                <a:solidFill>
                  <a:srgbClr val="000000"/>
                </a:solidFill>
                <a:ea typeface="DejaVu Sans"/>
              </a:rPr>
              <a:t>omittere</a:t>
            </a:r>
            <a:r>
              <a:rPr lang="cs-CZ" sz="1700" spc="-1" dirty="0">
                <a:solidFill>
                  <a:srgbClr val="000000"/>
                </a:solidFill>
                <a:ea typeface="DejaVu Sans"/>
              </a:rPr>
              <a:t>, </a:t>
            </a:r>
            <a:r>
              <a:rPr lang="cs-CZ" sz="1700" i="1" u="sng" spc="-1" dirty="0" err="1">
                <a:solidFill>
                  <a:srgbClr val="000000"/>
                </a:solidFill>
                <a:ea typeface="DejaVu Sans"/>
              </a:rPr>
              <a:t>pati</a:t>
            </a:r>
            <a:r>
              <a:rPr lang="cs-CZ" sz="1700" spc="-1" dirty="0">
                <a:solidFill>
                  <a:srgbClr val="000000"/>
                </a:solidFill>
                <a:ea typeface="DejaVu Sans"/>
              </a:rPr>
              <a:t>) a </a:t>
            </a:r>
            <a:r>
              <a:rPr lang="cs-CZ" sz="1700" u="sng" spc="-1" dirty="0">
                <a:solidFill>
                  <a:srgbClr val="000000"/>
                </a:solidFill>
                <a:ea typeface="DejaVu Sans"/>
              </a:rPr>
              <a:t>oprávnění věřitele toto plnění požadovat</a:t>
            </a:r>
            <a:endParaRPr lang="cs-CZ" sz="1700" u="sng" spc="-1" dirty="0"/>
          </a:p>
          <a:p>
            <a:pPr>
              <a:lnSpc>
                <a:spcPct val="100000"/>
              </a:lnSpc>
            </a:pPr>
            <a:r>
              <a:rPr lang="cs-CZ" sz="1700" b="1" i="1" spc="-1" dirty="0">
                <a:solidFill>
                  <a:srgbClr val="000000"/>
                </a:solidFill>
                <a:ea typeface="DejaVu Sans"/>
              </a:rPr>
              <a:t>Dare</a:t>
            </a:r>
            <a:r>
              <a:rPr lang="cs-CZ" sz="1700" spc="-1" dirty="0">
                <a:solidFill>
                  <a:srgbClr val="000000"/>
                </a:solidFill>
                <a:ea typeface="DejaVu Sans"/>
              </a:rPr>
              <a:t> – poskytnutí vlastnického, užívacího, požívacího a jiného práva k věci</a:t>
            </a:r>
            <a:endParaRPr lang="cs-CZ" sz="1700" spc="-1" dirty="0"/>
          </a:p>
          <a:p>
            <a:pPr>
              <a:lnSpc>
                <a:spcPct val="100000"/>
              </a:lnSpc>
            </a:pPr>
            <a:r>
              <a:rPr lang="cs-CZ" sz="1700" b="1" i="1" spc="-1" dirty="0" err="1">
                <a:solidFill>
                  <a:srgbClr val="000000"/>
                </a:solidFill>
                <a:ea typeface="DejaVu Sans"/>
              </a:rPr>
              <a:t>Facere</a:t>
            </a:r>
            <a:r>
              <a:rPr lang="cs-CZ" sz="1700" spc="-1" dirty="0">
                <a:solidFill>
                  <a:srgbClr val="000000"/>
                </a:solidFill>
                <a:ea typeface="DejaVu Sans"/>
              </a:rPr>
              <a:t> – jiné jednání v podobě činnosti ve prospěch věřitele (např. obstarání záležitosti příkazce podle příkazní smlouvy podle § 2430 OZ; zprostředkování uzavření smlouvy s třetí osobou ve prospěch zájemce podle § 2445 OZ)</a:t>
            </a:r>
            <a:endParaRPr lang="cs-CZ" sz="1700" spc="-1" dirty="0"/>
          </a:p>
          <a:p>
            <a:pPr>
              <a:lnSpc>
                <a:spcPct val="100000"/>
              </a:lnSpc>
            </a:pPr>
            <a:r>
              <a:rPr lang="cs-CZ" sz="1700" b="1" i="1" spc="-1" dirty="0" err="1">
                <a:solidFill>
                  <a:srgbClr val="000000"/>
                </a:solidFill>
                <a:ea typeface="DejaVu Sans"/>
              </a:rPr>
              <a:t>Omittere</a:t>
            </a:r>
            <a:r>
              <a:rPr lang="cs-CZ" sz="1700" spc="-1" dirty="0">
                <a:solidFill>
                  <a:srgbClr val="000000"/>
                </a:solidFill>
                <a:ea typeface="DejaVu Sans"/>
              </a:rPr>
              <a:t> – opomenutí jednání, k němuž by jinak byl dlužník oprávněn, kdyby takovou povinnost neměl [např. povinnost pronajímatele zajistit nájemci nerušené užívání věci po dobu nájmu podle § 2205 písm. c) OZ]  </a:t>
            </a:r>
            <a:endParaRPr lang="cs-CZ" sz="1700" spc="-1" dirty="0"/>
          </a:p>
          <a:p>
            <a:pPr>
              <a:lnSpc>
                <a:spcPct val="100000"/>
              </a:lnSpc>
            </a:pPr>
            <a:r>
              <a:rPr lang="cs-CZ" sz="1700" b="1" i="1" spc="-1" dirty="0" err="1">
                <a:solidFill>
                  <a:srgbClr val="000000"/>
                </a:solidFill>
                <a:ea typeface="DejaVu Sans"/>
              </a:rPr>
              <a:t>Pati</a:t>
            </a:r>
            <a:r>
              <a:rPr lang="cs-CZ" sz="1700" spc="-1" dirty="0">
                <a:solidFill>
                  <a:srgbClr val="000000"/>
                </a:solidFill>
                <a:ea typeface="DejaVu Sans"/>
              </a:rPr>
              <a:t> – pasivita dlužníka ve vztahu k oprávněnému, kterou by jinak nemusel snášet (pozemkové služebnosti – cesty, stezky, jízdy, braní vody apod., povinnost nájemce strpět úpravu bytu nebo domu pronajímatelem či třetí osobou)</a:t>
            </a:r>
            <a:endParaRPr lang="cs-CZ" sz="1700" spc="-1" dirty="0"/>
          </a:p>
          <a:p>
            <a:pPr>
              <a:lnSpc>
                <a:spcPct val="100000"/>
              </a:lnSpc>
            </a:pPr>
            <a:r>
              <a:rPr lang="cs-CZ" sz="1700" spc="-1" dirty="0">
                <a:solidFill>
                  <a:srgbClr val="000000"/>
                </a:solidFill>
                <a:ea typeface="DejaVu Sans"/>
              </a:rPr>
              <a:t>Obsahem závazku může být více subjektivních </a:t>
            </a:r>
            <a:r>
              <a:rPr lang="cs-CZ" sz="1700" spc="-1" dirty="0" err="1">
                <a:solidFill>
                  <a:srgbClr val="000000"/>
                </a:solidFill>
                <a:ea typeface="DejaVu Sans"/>
              </a:rPr>
              <a:t>PaP</a:t>
            </a:r>
            <a:r>
              <a:rPr lang="cs-CZ" sz="1700" spc="-1" dirty="0">
                <a:solidFill>
                  <a:srgbClr val="000000"/>
                </a:solidFill>
                <a:ea typeface="DejaVu Sans"/>
              </a:rPr>
              <a:t> = </a:t>
            </a:r>
            <a:r>
              <a:rPr lang="cs-CZ" sz="1700" u="sng" spc="-1" dirty="0">
                <a:solidFill>
                  <a:srgbClr val="000000"/>
                </a:solidFill>
                <a:ea typeface="DejaVu Sans"/>
              </a:rPr>
              <a:t>typické pro </a:t>
            </a:r>
            <a:r>
              <a:rPr lang="cs-CZ" sz="1700" u="sng" spc="-1" dirty="0" err="1">
                <a:solidFill>
                  <a:srgbClr val="000000"/>
                </a:solidFill>
                <a:ea typeface="DejaVu Sans"/>
              </a:rPr>
              <a:t>synallagmatické</a:t>
            </a:r>
            <a:r>
              <a:rPr lang="cs-CZ" sz="1700" u="sng" spc="-1" dirty="0">
                <a:solidFill>
                  <a:srgbClr val="000000"/>
                </a:solidFill>
                <a:ea typeface="DejaVu Sans"/>
              </a:rPr>
              <a:t> závazky</a:t>
            </a:r>
          </a:p>
          <a:p>
            <a:pPr lvl="1" algn="just"/>
            <a:r>
              <a:rPr lang="cs-CZ" sz="1600" i="1" spc="-1" dirty="0">
                <a:solidFill>
                  <a:srgbClr val="000000"/>
                </a:solidFill>
              </a:rPr>
              <a:t>Př. Kupující má povinnost zaplatit kupní cenu, převzít věc x právo, aby mu prodávající umožnil nabýt vlastnické právo</a:t>
            </a:r>
          </a:p>
          <a:p>
            <a:pPr lvl="1" algn="just"/>
            <a:r>
              <a:rPr lang="cs-CZ" sz="1600" i="1" spc="-1" dirty="0">
                <a:solidFill>
                  <a:srgbClr val="000000"/>
                </a:solidFill>
              </a:rPr>
              <a:t>Př. Prodávající má povinnost odevzdat věc, umožnit nabytí vlastnického práva k věci x právo na zaplacení kupní ceny</a:t>
            </a:r>
            <a:endParaRPr lang="cs-CZ" sz="1600" i="1" spc="-1" dirty="0"/>
          </a:p>
          <a:p>
            <a:pPr>
              <a:lnSpc>
                <a:spcPct val="100000"/>
              </a:lnSpc>
            </a:pPr>
            <a:endParaRPr lang="cs-CZ" sz="1700" dirty="0"/>
          </a:p>
        </p:txBody>
      </p:sp>
    </p:spTree>
    <p:extLst>
      <p:ext uri="{BB962C8B-B14F-4D97-AF65-F5344CB8AC3E}">
        <p14:creationId xmlns:p14="http://schemas.microsoft.com/office/powerpoint/2010/main" val="271899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8B0B3257-F000-4078-B6DF-709211239D52}"/>
              </a:ext>
            </a:extLst>
          </p:cNvPr>
          <p:cNvSpPr>
            <a:spLocks noGrp="1"/>
          </p:cNvSpPr>
          <p:nvPr>
            <p:ph type="sldNum" sz="quarter" idx="11"/>
          </p:nvPr>
        </p:nvSpPr>
        <p:spPr/>
        <p:txBody>
          <a:bodyPr/>
          <a:lstStyle/>
          <a:p>
            <a:fld id="{0970407D-EE58-4A0B-824B-1D3AE42DD9CF}" type="slidenum">
              <a:rPr lang="cs-CZ" altLang="cs-CZ" smtClean="0"/>
              <a:pPr/>
              <a:t>4</a:t>
            </a:fld>
            <a:endParaRPr lang="cs-CZ" altLang="cs-CZ" dirty="0"/>
          </a:p>
        </p:txBody>
      </p:sp>
      <p:sp>
        <p:nvSpPr>
          <p:cNvPr id="4" name="Nadpis 3">
            <a:extLst>
              <a:ext uri="{FF2B5EF4-FFF2-40B4-BE49-F238E27FC236}">
                <a16:creationId xmlns:a16="http://schemas.microsoft.com/office/drawing/2014/main" id="{844180C9-33EC-43A0-A98F-CAD94B919C96}"/>
              </a:ext>
            </a:extLst>
          </p:cNvPr>
          <p:cNvSpPr>
            <a:spLocks noGrp="1"/>
          </p:cNvSpPr>
          <p:nvPr>
            <p:ph type="title"/>
          </p:nvPr>
        </p:nvSpPr>
        <p:spPr/>
        <p:txBody>
          <a:bodyPr/>
          <a:lstStyle/>
          <a:p>
            <a:r>
              <a:rPr lang="cs-CZ" dirty="0"/>
              <a:t>Obsah závazku a způsoby jeho určení II.</a:t>
            </a:r>
          </a:p>
        </p:txBody>
      </p:sp>
      <p:sp>
        <p:nvSpPr>
          <p:cNvPr id="5" name="Zástupný symbol pro obsah 4">
            <a:extLst>
              <a:ext uri="{FF2B5EF4-FFF2-40B4-BE49-F238E27FC236}">
                <a16:creationId xmlns:a16="http://schemas.microsoft.com/office/drawing/2014/main" id="{D9A9DD4C-CDD8-4787-9A5C-893FC7A93C70}"/>
              </a:ext>
            </a:extLst>
          </p:cNvPr>
          <p:cNvSpPr>
            <a:spLocks noGrp="1"/>
          </p:cNvSpPr>
          <p:nvPr>
            <p:ph idx="1"/>
          </p:nvPr>
        </p:nvSpPr>
        <p:spPr>
          <a:xfrm>
            <a:off x="720000" y="1359001"/>
            <a:ext cx="10753200" cy="4139998"/>
          </a:xfrm>
        </p:spPr>
        <p:txBody>
          <a:bodyPr/>
          <a:lstStyle/>
          <a:p>
            <a:pPr algn="just"/>
            <a:r>
              <a:rPr lang="cs-CZ" sz="2000" dirty="0"/>
              <a:t>Pro určení obsahu smlouvy je </a:t>
            </a:r>
            <a:r>
              <a:rPr lang="cs-CZ" sz="2000" u="sng" dirty="0"/>
              <a:t>rozhodující vůle stran</a:t>
            </a:r>
            <a:r>
              <a:rPr lang="cs-CZ" sz="2000" dirty="0"/>
              <a:t> – uplatňuje se </a:t>
            </a:r>
            <a:r>
              <a:rPr lang="cs-CZ" sz="2000" b="1" dirty="0"/>
              <a:t>zásada smluvní svobody</a:t>
            </a:r>
            <a:endParaRPr lang="cs-CZ" sz="2000" dirty="0"/>
          </a:p>
          <a:p>
            <a:pPr algn="just"/>
            <a:r>
              <a:rPr lang="cs-CZ" sz="2000" dirty="0"/>
              <a:t>Strany mohou uzavřít </a:t>
            </a:r>
            <a:r>
              <a:rPr lang="cs-CZ" sz="2000" b="1" dirty="0"/>
              <a:t>pojmenovanou</a:t>
            </a:r>
            <a:r>
              <a:rPr lang="cs-CZ" sz="2000" dirty="0"/>
              <a:t> i </a:t>
            </a:r>
            <a:r>
              <a:rPr lang="cs-CZ" sz="2000" b="1" dirty="0"/>
              <a:t>nepojmenovanou</a:t>
            </a:r>
            <a:r>
              <a:rPr lang="cs-CZ" sz="2000" dirty="0"/>
              <a:t> smlouvu (neupravené otázky = obecná ustanovení části IV.)</a:t>
            </a:r>
          </a:p>
          <a:p>
            <a:pPr algn="just"/>
            <a:r>
              <a:rPr lang="cs-CZ" sz="2000" u="sng" dirty="0" err="1"/>
              <a:t>Demonst</a:t>
            </a:r>
            <a:r>
              <a:rPr lang="cs-CZ" sz="2000" u="sng" dirty="0"/>
              <a:t>.:</a:t>
            </a:r>
            <a:r>
              <a:rPr lang="cs-CZ" sz="2000" i="1" dirty="0"/>
              <a:t> určení předmětu/jakosti plnění, splatnosti dluhu/doby plnění, </a:t>
            </a:r>
            <a:r>
              <a:rPr lang="cs-CZ" sz="2000" i="1" dirty="0" err="1"/>
              <a:t>splniště</a:t>
            </a:r>
            <a:r>
              <a:rPr lang="cs-CZ" sz="2000" i="1" dirty="0"/>
              <a:t>, způsobu plnění, důvodů odstoupení od smlouvy, výpovědi smlouvy, zajištění/utvrzení (hmotněprávní + procesní)</a:t>
            </a:r>
          </a:p>
          <a:p>
            <a:pPr algn="just"/>
            <a:r>
              <a:rPr lang="cs-CZ" sz="2000" u="sng" dirty="0"/>
              <a:t>Způsoby určení obsahu smlouvy</a:t>
            </a:r>
            <a:r>
              <a:rPr lang="cs-CZ" sz="2000" dirty="0"/>
              <a:t> = </a:t>
            </a:r>
            <a:r>
              <a:rPr lang="cs-CZ" sz="2000" b="1" dirty="0"/>
              <a:t>1)</a:t>
            </a:r>
            <a:r>
              <a:rPr lang="cs-CZ" sz="2000" dirty="0"/>
              <a:t> </a:t>
            </a:r>
            <a:r>
              <a:rPr lang="cs-CZ" sz="2000" u="sng" dirty="0"/>
              <a:t>odkazem na zákonná ustanovení</a:t>
            </a:r>
            <a:r>
              <a:rPr lang="cs-CZ" sz="2000" dirty="0"/>
              <a:t> (</a:t>
            </a:r>
            <a:r>
              <a:rPr lang="cs-CZ" sz="2000" i="1" dirty="0"/>
              <a:t>př. kupní smlouva uzavřená podle § 2079 a násl.</a:t>
            </a:r>
            <a:r>
              <a:rPr lang="cs-CZ" sz="2000" dirty="0"/>
              <a:t>), </a:t>
            </a:r>
            <a:r>
              <a:rPr lang="cs-CZ" sz="2000" b="1" dirty="0"/>
              <a:t>2)</a:t>
            </a:r>
            <a:r>
              <a:rPr lang="cs-CZ" sz="2000" dirty="0"/>
              <a:t> </a:t>
            </a:r>
            <a:r>
              <a:rPr lang="cs-CZ" sz="2000" u="sng" dirty="0"/>
              <a:t>autonomní úprava </a:t>
            </a:r>
            <a:r>
              <a:rPr lang="cs-CZ" sz="2000" u="sng" dirty="0" err="1"/>
              <a:t>PaP</a:t>
            </a:r>
            <a:r>
              <a:rPr lang="cs-CZ" sz="2000" dirty="0"/>
              <a:t> (</a:t>
            </a:r>
            <a:r>
              <a:rPr lang="cs-CZ" sz="2000" i="1" dirty="0"/>
              <a:t>př. autonomní úprava kupní smlouvy</a:t>
            </a:r>
            <a:r>
              <a:rPr lang="cs-CZ" sz="2000" dirty="0"/>
              <a:t>), </a:t>
            </a:r>
            <a:r>
              <a:rPr lang="cs-CZ" sz="2000" b="1" dirty="0"/>
              <a:t>3)</a:t>
            </a:r>
            <a:r>
              <a:rPr lang="cs-CZ" sz="2000" dirty="0"/>
              <a:t> určení smluvních </a:t>
            </a:r>
            <a:r>
              <a:rPr lang="cs-CZ" sz="2000" dirty="0" err="1"/>
              <a:t>PaP</a:t>
            </a:r>
            <a:r>
              <a:rPr lang="cs-CZ" sz="2000" dirty="0"/>
              <a:t> </a:t>
            </a:r>
            <a:r>
              <a:rPr lang="cs-CZ" sz="2000" u="sng" dirty="0"/>
              <a:t>odkazem na obchodní podmínky</a:t>
            </a:r>
            <a:r>
              <a:rPr lang="cs-CZ" sz="2000" dirty="0"/>
              <a:t> (§ 1751 odst. 1), </a:t>
            </a:r>
            <a:r>
              <a:rPr lang="cs-CZ" sz="2000" b="1" dirty="0"/>
              <a:t>4)</a:t>
            </a:r>
            <a:r>
              <a:rPr lang="cs-CZ" sz="2000" dirty="0"/>
              <a:t> </a:t>
            </a:r>
            <a:r>
              <a:rPr lang="cs-CZ" sz="2000" u="sng" dirty="0"/>
              <a:t>odkazem na všeobecné obchodní podmínky</a:t>
            </a:r>
            <a:r>
              <a:rPr lang="cs-CZ" sz="2000" dirty="0"/>
              <a:t> (§ 1751 odst. 3), </a:t>
            </a:r>
            <a:r>
              <a:rPr lang="cs-CZ" sz="2000" b="1" dirty="0"/>
              <a:t>5)</a:t>
            </a:r>
            <a:r>
              <a:rPr lang="cs-CZ" sz="2000" dirty="0"/>
              <a:t> </a:t>
            </a:r>
            <a:r>
              <a:rPr lang="cs-CZ" sz="2000" u="sng" dirty="0"/>
              <a:t>určení obsahu smlouvy 3. osobou</a:t>
            </a:r>
            <a:r>
              <a:rPr lang="cs-CZ" sz="2000" dirty="0"/>
              <a:t> (§ 1749) </a:t>
            </a:r>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341337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23DFF6A7-B30A-47E6-97F2-B5BF47CBD399}"/>
              </a:ext>
            </a:extLst>
          </p:cNvPr>
          <p:cNvSpPr>
            <a:spLocks noGrp="1"/>
          </p:cNvSpPr>
          <p:nvPr>
            <p:ph type="sldNum" sz="quarter" idx="11"/>
          </p:nvPr>
        </p:nvSpPr>
        <p:spPr/>
        <p:txBody>
          <a:bodyPr/>
          <a:lstStyle/>
          <a:p>
            <a:fld id="{0970407D-EE58-4A0B-824B-1D3AE42DD9CF}" type="slidenum">
              <a:rPr lang="cs-CZ" altLang="cs-CZ" smtClean="0"/>
              <a:pPr/>
              <a:t>5</a:t>
            </a:fld>
            <a:endParaRPr lang="cs-CZ" altLang="cs-CZ" dirty="0"/>
          </a:p>
        </p:txBody>
      </p:sp>
      <p:sp>
        <p:nvSpPr>
          <p:cNvPr id="4" name="Nadpis 3">
            <a:extLst>
              <a:ext uri="{FF2B5EF4-FFF2-40B4-BE49-F238E27FC236}">
                <a16:creationId xmlns:a16="http://schemas.microsoft.com/office/drawing/2014/main" id="{2570E847-890D-4EAB-A343-10EF904A1936}"/>
              </a:ext>
            </a:extLst>
          </p:cNvPr>
          <p:cNvSpPr>
            <a:spLocks noGrp="1"/>
          </p:cNvSpPr>
          <p:nvPr>
            <p:ph type="title"/>
          </p:nvPr>
        </p:nvSpPr>
        <p:spPr/>
        <p:txBody>
          <a:bodyPr/>
          <a:lstStyle/>
          <a:p>
            <a:r>
              <a:rPr lang="cs-CZ" dirty="0"/>
              <a:t>Obsah závazku a způsoby jeho určení III.</a:t>
            </a:r>
          </a:p>
        </p:txBody>
      </p:sp>
      <p:sp>
        <p:nvSpPr>
          <p:cNvPr id="5" name="Zástupný symbol pro obsah 4">
            <a:extLst>
              <a:ext uri="{FF2B5EF4-FFF2-40B4-BE49-F238E27FC236}">
                <a16:creationId xmlns:a16="http://schemas.microsoft.com/office/drawing/2014/main" id="{1B345437-FE48-410D-88CE-E60A74EDF229}"/>
              </a:ext>
            </a:extLst>
          </p:cNvPr>
          <p:cNvSpPr>
            <a:spLocks noGrp="1"/>
          </p:cNvSpPr>
          <p:nvPr>
            <p:ph idx="1"/>
          </p:nvPr>
        </p:nvSpPr>
        <p:spPr>
          <a:xfrm>
            <a:off x="719400" y="1287980"/>
            <a:ext cx="10753200" cy="4139998"/>
          </a:xfrm>
        </p:spPr>
        <p:txBody>
          <a:bodyPr/>
          <a:lstStyle/>
          <a:p>
            <a:pPr marL="72000" indent="0">
              <a:buNone/>
            </a:pPr>
            <a:r>
              <a:rPr lang="cs-CZ" sz="2600" b="1" dirty="0">
                <a:solidFill>
                  <a:schemeClr val="tx2"/>
                </a:solidFill>
              </a:rPr>
              <a:t>1) Odkaz na zákonná ustanovení</a:t>
            </a:r>
          </a:p>
          <a:p>
            <a:pPr algn="just"/>
            <a:r>
              <a:rPr lang="cs-CZ" sz="2600" dirty="0"/>
              <a:t>Strany mohou jednat s vůlí uzavřít smlouvu, ale bez úmyslu podrobně upravit </a:t>
            </a:r>
            <a:r>
              <a:rPr lang="cs-CZ" sz="2600" dirty="0" err="1"/>
              <a:t>PaP</a:t>
            </a:r>
            <a:endParaRPr lang="cs-CZ" sz="2600" dirty="0"/>
          </a:p>
          <a:p>
            <a:pPr algn="just"/>
            <a:r>
              <a:rPr lang="cs-CZ" sz="2600" i="1" dirty="0"/>
              <a:t>Př. Strany ujednají KS = </a:t>
            </a:r>
            <a:r>
              <a:rPr lang="cs-CZ" sz="2600" i="1" dirty="0" err="1"/>
              <a:t>essentialia</a:t>
            </a:r>
            <a:r>
              <a:rPr lang="cs-CZ" sz="2600" i="1" dirty="0"/>
              <a:t> </a:t>
            </a:r>
            <a:r>
              <a:rPr lang="cs-CZ" sz="2600" i="1" dirty="0" err="1"/>
              <a:t>negotii</a:t>
            </a:r>
            <a:r>
              <a:rPr lang="cs-CZ" sz="2600" i="1" dirty="0"/>
              <a:t> = vymezí předmět plnění a dohodnou kupní cenu</a:t>
            </a:r>
          </a:p>
          <a:p>
            <a:pPr algn="just"/>
            <a:r>
              <a:rPr lang="cs-CZ" sz="2600" dirty="0"/>
              <a:t>Smluvní vztah se řídí </a:t>
            </a:r>
            <a:r>
              <a:rPr lang="cs-CZ" sz="2600" b="1" dirty="0"/>
              <a:t>subsidiárně dispozitivními zákonnými ustanoveními</a:t>
            </a:r>
            <a:r>
              <a:rPr lang="cs-CZ" sz="2600" dirty="0"/>
              <a:t> (§ 2079 a násl.), resp. </a:t>
            </a:r>
            <a:r>
              <a:rPr lang="cs-CZ" sz="2600" b="1" dirty="0"/>
              <a:t>obecnou částí IV.</a:t>
            </a:r>
          </a:p>
          <a:p>
            <a:r>
              <a:rPr lang="cs-CZ" sz="2600" dirty="0"/>
              <a:t>Ve smlouvě není třeba opakovat zákonná pravidla – použijí se i bez výslovného odkazu</a:t>
            </a:r>
          </a:p>
          <a:p>
            <a:pPr algn="just"/>
            <a:r>
              <a:rPr lang="cs-CZ" sz="2600" u="sng" dirty="0"/>
              <a:t>Význam</a:t>
            </a:r>
            <a:r>
              <a:rPr lang="cs-CZ" sz="2600" dirty="0"/>
              <a:t> = sice zákonná pravidla, jejich porušení však zakládá zesílenou odpovědnost podle § 2913, nejde o porušení zákona (§ 2910), nelze požadovat SP, peněžitá povinnost = jen </a:t>
            </a:r>
            <a:r>
              <a:rPr lang="cs-CZ" sz="2600" dirty="0" err="1"/>
              <a:t>ÚrProd</a:t>
            </a:r>
            <a:r>
              <a:rPr lang="cs-CZ" sz="2600" dirty="0"/>
              <a:t> (§ 1970)</a:t>
            </a:r>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p:txBody>
      </p:sp>
    </p:spTree>
    <p:extLst>
      <p:ext uri="{BB962C8B-B14F-4D97-AF65-F5344CB8AC3E}">
        <p14:creationId xmlns:p14="http://schemas.microsoft.com/office/powerpoint/2010/main" val="487325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D47EB95F-3F36-4F1B-8185-28F451B11E54}"/>
              </a:ext>
            </a:extLst>
          </p:cNvPr>
          <p:cNvSpPr>
            <a:spLocks noGrp="1"/>
          </p:cNvSpPr>
          <p:nvPr>
            <p:ph type="sldNum" sz="quarter" idx="11"/>
          </p:nvPr>
        </p:nvSpPr>
        <p:spPr/>
        <p:txBody>
          <a:bodyPr/>
          <a:lstStyle/>
          <a:p>
            <a:fld id="{0970407D-EE58-4A0B-824B-1D3AE42DD9CF}" type="slidenum">
              <a:rPr lang="cs-CZ" altLang="cs-CZ" smtClean="0"/>
              <a:pPr/>
              <a:t>6</a:t>
            </a:fld>
            <a:endParaRPr lang="cs-CZ" altLang="cs-CZ" dirty="0"/>
          </a:p>
        </p:txBody>
      </p:sp>
      <p:sp>
        <p:nvSpPr>
          <p:cNvPr id="4" name="Nadpis 3">
            <a:extLst>
              <a:ext uri="{FF2B5EF4-FFF2-40B4-BE49-F238E27FC236}">
                <a16:creationId xmlns:a16="http://schemas.microsoft.com/office/drawing/2014/main" id="{7F5A4E7D-419C-42CB-A3D4-119D18DAB95B}"/>
              </a:ext>
            </a:extLst>
          </p:cNvPr>
          <p:cNvSpPr>
            <a:spLocks noGrp="1"/>
          </p:cNvSpPr>
          <p:nvPr>
            <p:ph type="title"/>
          </p:nvPr>
        </p:nvSpPr>
        <p:spPr/>
        <p:txBody>
          <a:bodyPr/>
          <a:lstStyle/>
          <a:p>
            <a:r>
              <a:rPr lang="cs-CZ" dirty="0"/>
              <a:t>Obsah závazku a způsoby jeho určení IV.</a:t>
            </a:r>
          </a:p>
        </p:txBody>
      </p:sp>
      <p:sp>
        <p:nvSpPr>
          <p:cNvPr id="5" name="Zástupný symbol pro obsah 4">
            <a:extLst>
              <a:ext uri="{FF2B5EF4-FFF2-40B4-BE49-F238E27FC236}">
                <a16:creationId xmlns:a16="http://schemas.microsoft.com/office/drawing/2014/main" id="{B8FBBA9F-C859-48A9-8736-B457FC95F8DE}"/>
              </a:ext>
            </a:extLst>
          </p:cNvPr>
          <p:cNvSpPr>
            <a:spLocks noGrp="1"/>
          </p:cNvSpPr>
          <p:nvPr>
            <p:ph idx="1"/>
          </p:nvPr>
        </p:nvSpPr>
        <p:spPr>
          <a:xfrm>
            <a:off x="720000" y="1359001"/>
            <a:ext cx="10753200" cy="4139998"/>
          </a:xfrm>
        </p:spPr>
        <p:txBody>
          <a:bodyPr/>
          <a:lstStyle/>
          <a:p>
            <a:pPr marL="72000" indent="0">
              <a:buNone/>
            </a:pPr>
            <a:r>
              <a:rPr lang="cs-CZ" b="1" dirty="0">
                <a:solidFill>
                  <a:schemeClr val="tx2"/>
                </a:solidFill>
              </a:rPr>
              <a:t>2) Autonomní úprava </a:t>
            </a:r>
            <a:r>
              <a:rPr lang="cs-CZ" b="1" dirty="0" err="1">
                <a:solidFill>
                  <a:schemeClr val="tx2"/>
                </a:solidFill>
              </a:rPr>
              <a:t>PaP</a:t>
            </a:r>
            <a:endParaRPr lang="cs-CZ" b="1" dirty="0">
              <a:solidFill>
                <a:schemeClr val="tx2"/>
              </a:solidFill>
            </a:endParaRPr>
          </a:p>
          <a:p>
            <a:pPr algn="just">
              <a:lnSpc>
                <a:spcPct val="100000"/>
              </a:lnSpc>
              <a:buClrTx/>
            </a:pPr>
            <a:r>
              <a:rPr lang="cs-CZ" sz="2400" u="sng" dirty="0"/>
              <a:t>Dispozitivní právní úprava</a:t>
            </a:r>
            <a:r>
              <a:rPr lang="cs-CZ" sz="2400" dirty="0"/>
              <a:t> = umožňuje zákonné pravidlo vyloučit nebo změnit jeho účinky (§ 1 odst. 2)</a:t>
            </a:r>
          </a:p>
          <a:p>
            <a:pPr algn="just">
              <a:lnSpc>
                <a:spcPct val="100000"/>
              </a:lnSpc>
              <a:buClrTx/>
            </a:pPr>
            <a:r>
              <a:rPr lang="cs-CZ" sz="2400" dirty="0"/>
              <a:t>Strany tak mohou obecně učinit </a:t>
            </a:r>
            <a:r>
              <a:rPr lang="cs-CZ" sz="2400" b="1" dirty="0"/>
              <a:t>ve vztahu k jednomu ustanovení </a:t>
            </a:r>
            <a:r>
              <a:rPr lang="cs-CZ" sz="2400" dirty="0"/>
              <a:t>nebo </a:t>
            </a:r>
            <a:r>
              <a:rPr lang="cs-CZ" sz="2400" b="1" dirty="0"/>
              <a:t>ve</a:t>
            </a:r>
            <a:r>
              <a:rPr lang="cs-CZ" sz="2400" dirty="0"/>
              <a:t> </a:t>
            </a:r>
            <a:r>
              <a:rPr lang="cs-CZ" sz="2400" b="1" dirty="0"/>
              <a:t>vztahu k jednotlivým kusům právní úpravy</a:t>
            </a:r>
          </a:p>
          <a:p>
            <a:pPr algn="just">
              <a:lnSpc>
                <a:spcPct val="100000"/>
              </a:lnSpc>
              <a:buClrTx/>
            </a:pPr>
            <a:r>
              <a:rPr lang="cs-CZ" sz="2400" i="1" dirty="0"/>
              <a:t>Limitem</a:t>
            </a:r>
            <a:r>
              <a:rPr lang="cs-CZ" sz="2400" dirty="0"/>
              <a:t> = </a:t>
            </a:r>
            <a:r>
              <a:rPr lang="cs-CZ" sz="2400" u="sng" dirty="0"/>
              <a:t>kogentní PN</a:t>
            </a:r>
            <a:r>
              <a:rPr lang="cs-CZ" sz="2400" dirty="0"/>
              <a:t>, </a:t>
            </a:r>
            <a:r>
              <a:rPr lang="cs-CZ" sz="2400" u="sng" dirty="0"/>
              <a:t>obecné korektivy PJ</a:t>
            </a:r>
            <a:r>
              <a:rPr lang="cs-CZ" sz="2400" dirty="0"/>
              <a:t> (§ 580, § 588), </a:t>
            </a:r>
            <a:r>
              <a:rPr lang="cs-CZ" sz="2400" u="sng" dirty="0"/>
              <a:t>obecné korektivy části IV.</a:t>
            </a:r>
            <a:r>
              <a:rPr lang="cs-CZ" sz="2400" dirty="0"/>
              <a:t> (§ 1753, § 1766, § 1793, § 1796, § 1800, § 1805 odst. 2), </a:t>
            </a:r>
            <a:r>
              <a:rPr lang="cs-CZ" sz="2400" u="sng" dirty="0"/>
              <a:t>parciální korektivy některých PJ, v nichž vystupuje specifický subjekt</a:t>
            </a:r>
            <a:r>
              <a:rPr lang="cs-CZ" sz="2400" dirty="0"/>
              <a:t> (např. 1810 a násl.), </a:t>
            </a:r>
            <a:r>
              <a:rPr lang="cs-CZ" sz="2400" u="sng" dirty="0"/>
              <a:t>parciální korektivy některých institutů/PJ</a:t>
            </a:r>
            <a:r>
              <a:rPr lang="cs-CZ" sz="2400" dirty="0"/>
              <a:t> (§ 1972, § 2051, § 1808 ve spojení s § 2051)</a:t>
            </a:r>
          </a:p>
          <a:p>
            <a:pPr>
              <a:lnSpc>
                <a:spcPct val="100000"/>
              </a:lnSpc>
              <a:buClrTx/>
            </a:pPr>
            <a:r>
              <a:rPr lang="cs-CZ" sz="2400" dirty="0"/>
              <a:t>Volnost v realizaci autonomie vůle dána „hrací plochou“</a:t>
            </a:r>
          </a:p>
          <a:p>
            <a:pPr algn="just">
              <a:lnSpc>
                <a:spcPct val="100000"/>
              </a:lnSpc>
              <a:buClrTx/>
            </a:pPr>
            <a:r>
              <a:rPr lang="cs-CZ" sz="2400" dirty="0"/>
              <a:t>„Hrací plocha“ má odlišné limity (standardy) = </a:t>
            </a:r>
            <a:r>
              <a:rPr lang="cs-CZ" sz="2400" i="1" dirty="0"/>
              <a:t>specifika B2C</a:t>
            </a:r>
            <a:r>
              <a:rPr lang="cs-CZ" sz="2400" dirty="0"/>
              <a:t> (nejvyšší standard – obecné + parciální korektivy), </a:t>
            </a:r>
            <a:r>
              <a:rPr lang="cs-CZ" sz="2400" i="1" dirty="0"/>
              <a:t>specifika P2P</a:t>
            </a:r>
            <a:r>
              <a:rPr lang="cs-CZ" sz="2400" dirty="0"/>
              <a:t> (všechny obecné + obecné části IV.), </a:t>
            </a:r>
            <a:r>
              <a:rPr lang="cs-CZ" sz="2400" i="1" dirty="0"/>
              <a:t>B2B specifika </a:t>
            </a:r>
            <a:r>
              <a:rPr lang="cs-CZ" sz="2400" dirty="0"/>
              <a:t>(neomezená? = § 1801 věta druhá, § 433)</a:t>
            </a:r>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b="1" dirty="0"/>
          </a:p>
          <a:p>
            <a:pPr>
              <a:buClrTx/>
            </a:pPr>
            <a:endParaRPr lang="cs-CZ" sz="2000" b="1" dirty="0"/>
          </a:p>
          <a:p>
            <a:pPr>
              <a:buClrTx/>
            </a:pPr>
            <a:endParaRPr lang="cs-CZ" sz="2000" b="1" dirty="0"/>
          </a:p>
          <a:p>
            <a:pPr>
              <a:buClrTx/>
            </a:pPr>
            <a:endParaRPr lang="cs-CZ" sz="2000" b="1" dirty="0"/>
          </a:p>
          <a:p>
            <a:pPr>
              <a:buClrTx/>
            </a:pPr>
            <a:endParaRPr lang="cs-CZ" sz="2000" b="1" dirty="0"/>
          </a:p>
          <a:p>
            <a:pPr>
              <a:buClrTx/>
            </a:pPr>
            <a:endParaRPr lang="cs-CZ" sz="2000" b="1" dirty="0"/>
          </a:p>
          <a:p>
            <a:pPr marL="72000" indent="0">
              <a:buNone/>
            </a:pPr>
            <a:endParaRPr lang="cs-CZ" sz="2000" b="1"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1919998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D2B3A75F-6CFB-46C2-A0D9-FCF6616BCAEC}"/>
              </a:ext>
            </a:extLst>
          </p:cNvPr>
          <p:cNvSpPr>
            <a:spLocks noGrp="1"/>
          </p:cNvSpPr>
          <p:nvPr>
            <p:ph type="sldNum" sz="quarter" idx="11"/>
          </p:nvPr>
        </p:nvSpPr>
        <p:spPr/>
        <p:txBody>
          <a:bodyPr/>
          <a:lstStyle/>
          <a:p>
            <a:fld id="{0970407D-EE58-4A0B-824B-1D3AE42DD9CF}" type="slidenum">
              <a:rPr lang="cs-CZ" altLang="cs-CZ" smtClean="0"/>
              <a:pPr/>
              <a:t>7</a:t>
            </a:fld>
            <a:endParaRPr lang="cs-CZ" altLang="cs-CZ" dirty="0"/>
          </a:p>
        </p:txBody>
      </p:sp>
      <p:sp>
        <p:nvSpPr>
          <p:cNvPr id="4" name="Nadpis 3">
            <a:extLst>
              <a:ext uri="{FF2B5EF4-FFF2-40B4-BE49-F238E27FC236}">
                <a16:creationId xmlns:a16="http://schemas.microsoft.com/office/drawing/2014/main" id="{AE367D1D-43BC-4A54-99E6-D91AA4E260AA}"/>
              </a:ext>
            </a:extLst>
          </p:cNvPr>
          <p:cNvSpPr>
            <a:spLocks noGrp="1"/>
          </p:cNvSpPr>
          <p:nvPr>
            <p:ph type="title"/>
          </p:nvPr>
        </p:nvSpPr>
        <p:spPr/>
        <p:txBody>
          <a:bodyPr/>
          <a:lstStyle/>
          <a:p>
            <a:r>
              <a:rPr lang="cs-CZ" dirty="0"/>
              <a:t>Obsah závazku a způsoby jeho určení V.</a:t>
            </a:r>
          </a:p>
        </p:txBody>
      </p:sp>
      <p:sp>
        <p:nvSpPr>
          <p:cNvPr id="5" name="Zástupný symbol pro obsah 4">
            <a:extLst>
              <a:ext uri="{FF2B5EF4-FFF2-40B4-BE49-F238E27FC236}">
                <a16:creationId xmlns:a16="http://schemas.microsoft.com/office/drawing/2014/main" id="{B0F7963C-CC69-4511-900A-FE8FB614D063}"/>
              </a:ext>
            </a:extLst>
          </p:cNvPr>
          <p:cNvSpPr>
            <a:spLocks noGrp="1"/>
          </p:cNvSpPr>
          <p:nvPr>
            <p:ph idx="1"/>
          </p:nvPr>
        </p:nvSpPr>
        <p:spPr>
          <a:xfrm>
            <a:off x="720000" y="1535837"/>
            <a:ext cx="10753200" cy="4402626"/>
          </a:xfrm>
        </p:spPr>
        <p:txBody>
          <a:bodyPr/>
          <a:lstStyle/>
          <a:p>
            <a:pPr marL="72000" indent="0" algn="just">
              <a:lnSpc>
                <a:spcPct val="100000"/>
              </a:lnSpc>
              <a:buNone/>
            </a:pPr>
            <a:r>
              <a:rPr lang="cs-CZ" sz="2400" b="1" dirty="0">
                <a:solidFill>
                  <a:schemeClr val="tx2"/>
                </a:solidFill>
              </a:rPr>
              <a:t>3) Určení smluvních </a:t>
            </a:r>
            <a:r>
              <a:rPr lang="cs-CZ" sz="2400" b="1" dirty="0" err="1">
                <a:solidFill>
                  <a:schemeClr val="tx2"/>
                </a:solidFill>
              </a:rPr>
              <a:t>PaP</a:t>
            </a:r>
            <a:r>
              <a:rPr lang="cs-CZ" sz="2400" b="1" dirty="0">
                <a:solidFill>
                  <a:schemeClr val="tx2"/>
                </a:solidFill>
              </a:rPr>
              <a:t> odkazem na obchodní podmínky (§ 1751 odst. 1)</a:t>
            </a:r>
          </a:p>
          <a:p>
            <a:pPr algn="just">
              <a:lnSpc>
                <a:spcPct val="100000"/>
              </a:lnSpc>
              <a:buClrTx/>
            </a:pPr>
            <a:r>
              <a:rPr lang="cs-CZ" sz="2100" dirty="0"/>
              <a:t>OZ rozlišuje </a:t>
            </a:r>
            <a:r>
              <a:rPr lang="cs-CZ" sz="2100" b="1" dirty="0"/>
              <a:t>obchodní podmínky </a:t>
            </a:r>
            <a:r>
              <a:rPr lang="cs-CZ" sz="2100" dirty="0"/>
              <a:t>(§ 1751 odst. 1) x </a:t>
            </a:r>
            <a:r>
              <a:rPr lang="cs-CZ" sz="2100" b="1" dirty="0"/>
              <a:t>VOP</a:t>
            </a:r>
            <a:r>
              <a:rPr lang="cs-CZ" sz="2100" dirty="0"/>
              <a:t> (§ 1751 odst. 3)</a:t>
            </a:r>
          </a:p>
          <a:p>
            <a:pPr algn="just">
              <a:lnSpc>
                <a:spcPct val="100000"/>
              </a:lnSpc>
              <a:buClrTx/>
            </a:pPr>
            <a:r>
              <a:rPr lang="cs-CZ" sz="2100" b="1" u="sng" dirty="0"/>
              <a:t>OP</a:t>
            </a:r>
            <a:r>
              <a:rPr lang="cs-CZ" sz="2100" dirty="0"/>
              <a:t> = podmínky konkrétního smluvního partnera (e-</a:t>
            </a:r>
            <a:r>
              <a:rPr lang="cs-CZ" sz="2100" dirty="0" err="1"/>
              <a:t>shop</a:t>
            </a:r>
            <a:r>
              <a:rPr lang="cs-CZ" sz="2100" dirty="0"/>
              <a:t>, mobilní operátor, dodavatel elektřiny/plynu)</a:t>
            </a:r>
          </a:p>
          <a:p>
            <a:pPr algn="just">
              <a:lnSpc>
                <a:spcPct val="100000"/>
              </a:lnSpc>
              <a:buClrTx/>
            </a:pPr>
            <a:r>
              <a:rPr lang="cs-CZ" sz="2100" b="1" u="sng" dirty="0"/>
              <a:t>VOP</a:t>
            </a:r>
            <a:r>
              <a:rPr lang="cs-CZ" sz="2100" dirty="0"/>
              <a:t> = OP vypracované odbornými/zájmovými organizacemi (Česká leasingová asociace, Bankovní asociace, Hospodářská komora – </a:t>
            </a:r>
            <a:r>
              <a:rPr lang="cs-CZ" sz="2100" u="sng" dirty="0"/>
              <a:t>vnitrostátní</a:t>
            </a:r>
            <a:r>
              <a:rPr lang="cs-CZ" sz="2100" dirty="0"/>
              <a:t>, FIDIC, UNIDRIOT – </a:t>
            </a:r>
            <a:r>
              <a:rPr lang="cs-CZ" sz="2100" u="sng" dirty="0"/>
              <a:t>mezinárodní</a:t>
            </a:r>
            <a:r>
              <a:rPr lang="cs-CZ" sz="2100" dirty="0"/>
              <a:t>)</a:t>
            </a:r>
          </a:p>
          <a:p>
            <a:pPr algn="just">
              <a:lnSpc>
                <a:spcPct val="100000"/>
              </a:lnSpc>
              <a:buClrTx/>
            </a:pPr>
            <a:r>
              <a:rPr lang="cs-CZ" sz="2100" b="1" dirty="0"/>
              <a:t>Účel</a:t>
            </a:r>
            <a:r>
              <a:rPr lang="cs-CZ" sz="2100" dirty="0"/>
              <a:t> = standardizace smluvních procesů, racionalizace transakčních nákladů při uzavírání smluv, navázání na vnitřní procesy zpracování obchodního závodu, </a:t>
            </a:r>
            <a:r>
              <a:rPr lang="cs-CZ" sz="2100" b="1" dirty="0"/>
              <a:t>někdy </a:t>
            </a:r>
            <a:r>
              <a:rPr lang="cs-CZ" sz="2100" dirty="0"/>
              <a:t>= zajištění transparentnosti výkladu užívaných pojmů (např. v bankovnictví, pojišťovnictví)</a:t>
            </a:r>
            <a:endParaRPr lang="cs-CZ" sz="2100" b="1" dirty="0"/>
          </a:p>
          <a:p>
            <a:pPr>
              <a:lnSpc>
                <a:spcPct val="100000"/>
              </a:lnSpc>
              <a:buClrTx/>
            </a:pPr>
            <a:r>
              <a:rPr lang="cs-CZ" sz="2100" u="sng" dirty="0"/>
              <a:t>OP + častěji VOP</a:t>
            </a:r>
            <a:r>
              <a:rPr lang="cs-CZ" sz="2100" dirty="0"/>
              <a:t> </a:t>
            </a:r>
            <a:r>
              <a:rPr lang="cs-CZ" sz="2100" b="1" dirty="0"/>
              <a:t>nahrazují absenci dispozitivní PÚ </a:t>
            </a:r>
            <a:r>
              <a:rPr lang="cs-CZ" sz="2100" dirty="0"/>
              <a:t>= leasing, </a:t>
            </a:r>
            <a:r>
              <a:rPr lang="cs-CZ" sz="2100" dirty="0" err="1"/>
              <a:t>franchising</a:t>
            </a:r>
            <a:r>
              <a:rPr lang="cs-CZ" sz="2100" dirty="0"/>
              <a:t>, forfaiting</a:t>
            </a:r>
          </a:p>
          <a:p>
            <a:pPr algn="just">
              <a:lnSpc>
                <a:spcPct val="100000"/>
              </a:lnSpc>
              <a:buClrTx/>
            </a:pPr>
            <a:r>
              <a:rPr lang="cs-CZ" sz="2100" u="sng" dirty="0"/>
              <a:t>OP/VOP</a:t>
            </a:r>
            <a:r>
              <a:rPr lang="cs-CZ" sz="2100" dirty="0"/>
              <a:t> = </a:t>
            </a:r>
            <a:r>
              <a:rPr lang="cs-CZ" sz="2100" b="1" dirty="0"/>
              <a:t>ovlivňují obchodní zvyklosti </a:t>
            </a:r>
            <a:r>
              <a:rPr lang="cs-CZ" sz="2100" dirty="0"/>
              <a:t>= jsou-li určitá pravidla v nich obsažná sdílena určitou skupinou kontrahujících (např. u staveb – VOP FIDIC)</a:t>
            </a:r>
          </a:p>
          <a:p>
            <a:pPr algn="just">
              <a:lnSpc>
                <a:spcPct val="100000"/>
              </a:lnSpc>
              <a:buClrTx/>
            </a:pPr>
            <a:r>
              <a:rPr lang="cs-CZ" sz="2100" u="sng" dirty="0"/>
              <a:t>OP</a:t>
            </a:r>
            <a:r>
              <a:rPr lang="cs-CZ" sz="2100" dirty="0"/>
              <a:t> = jsou uživatelem zveřejněny ještě před uzavřením smlouvy = </a:t>
            </a:r>
            <a:r>
              <a:rPr lang="cs-CZ" sz="2100" b="1" dirty="0"/>
              <a:t>umožňují adresátovi seznámit se s OP předem</a:t>
            </a:r>
          </a:p>
          <a:p>
            <a:pPr marL="72000" indent="0" algn="just">
              <a:lnSpc>
                <a:spcPct val="100000"/>
              </a:lnSpc>
              <a:buClrTx/>
              <a:buNone/>
            </a:pPr>
            <a:endParaRPr lang="cs-CZ" sz="2000" dirty="0"/>
          </a:p>
          <a:p>
            <a:pPr>
              <a:lnSpc>
                <a:spcPct val="100000"/>
              </a:lnSpc>
              <a:buClrTx/>
            </a:pPr>
            <a:endParaRPr lang="cs-CZ" sz="2000" dirty="0"/>
          </a:p>
          <a:p>
            <a:pPr>
              <a:lnSpc>
                <a:spcPct val="100000"/>
              </a:lnSpc>
              <a:buClrTx/>
            </a:pPr>
            <a:endParaRPr lang="cs-CZ" sz="2000" dirty="0"/>
          </a:p>
          <a:p>
            <a:pPr>
              <a:lnSpc>
                <a:spcPct val="100000"/>
              </a:lnSpc>
              <a:buClrTx/>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p:txBody>
      </p:sp>
    </p:spTree>
    <p:extLst>
      <p:ext uri="{BB962C8B-B14F-4D97-AF65-F5344CB8AC3E}">
        <p14:creationId xmlns:p14="http://schemas.microsoft.com/office/powerpoint/2010/main" val="2804373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A2DA5FE8-5FCF-420D-8EAA-B65C7E3CD97C}"/>
              </a:ext>
            </a:extLst>
          </p:cNvPr>
          <p:cNvSpPr>
            <a:spLocks noGrp="1"/>
          </p:cNvSpPr>
          <p:nvPr>
            <p:ph type="sldNum" sz="quarter" idx="11"/>
          </p:nvPr>
        </p:nvSpPr>
        <p:spPr/>
        <p:txBody>
          <a:bodyPr/>
          <a:lstStyle/>
          <a:p>
            <a:fld id="{0970407D-EE58-4A0B-824B-1D3AE42DD9CF}" type="slidenum">
              <a:rPr lang="cs-CZ" altLang="cs-CZ" smtClean="0"/>
              <a:pPr/>
              <a:t>8</a:t>
            </a:fld>
            <a:endParaRPr lang="cs-CZ" altLang="cs-CZ" dirty="0"/>
          </a:p>
        </p:txBody>
      </p:sp>
      <p:sp>
        <p:nvSpPr>
          <p:cNvPr id="4" name="Nadpis 3">
            <a:extLst>
              <a:ext uri="{FF2B5EF4-FFF2-40B4-BE49-F238E27FC236}">
                <a16:creationId xmlns:a16="http://schemas.microsoft.com/office/drawing/2014/main" id="{962DA5FA-211D-4ED9-9EE5-D450B864381A}"/>
              </a:ext>
            </a:extLst>
          </p:cNvPr>
          <p:cNvSpPr>
            <a:spLocks noGrp="1"/>
          </p:cNvSpPr>
          <p:nvPr>
            <p:ph type="title"/>
          </p:nvPr>
        </p:nvSpPr>
        <p:spPr/>
        <p:txBody>
          <a:bodyPr/>
          <a:lstStyle/>
          <a:p>
            <a:r>
              <a:rPr lang="cs-CZ" dirty="0"/>
              <a:t>Obsah závazku a způsoby jeho určení VI.</a:t>
            </a:r>
          </a:p>
        </p:txBody>
      </p:sp>
      <p:sp>
        <p:nvSpPr>
          <p:cNvPr id="5" name="Zástupný symbol pro obsah 4">
            <a:extLst>
              <a:ext uri="{FF2B5EF4-FFF2-40B4-BE49-F238E27FC236}">
                <a16:creationId xmlns:a16="http://schemas.microsoft.com/office/drawing/2014/main" id="{3B86B923-0F9E-4EDA-8CAE-7F2584D7F009}"/>
              </a:ext>
            </a:extLst>
          </p:cNvPr>
          <p:cNvSpPr>
            <a:spLocks noGrp="1"/>
          </p:cNvSpPr>
          <p:nvPr>
            <p:ph idx="1"/>
          </p:nvPr>
        </p:nvSpPr>
        <p:spPr>
          <a:xfrm>
            <a:off x="719400" y="1252469"/>
            <a:ext cx="10753200" cy="4139998"/>
          </a:xfrm>
        </p:spPr>
        <p:txBody>
          <a:bodyPr/>
          <a:lstStyle/>
          <a:p>
            <a:pPr marL="72000" indent="0" algn="just">
              <a:lnSpc>
                <a:spcPct val="100000"/>
              </a:lnSpc>
              <a:buNone/>
            </a:pPr>
            <a:r>
              <a:rPr lang="cs-CZ" sz="2200" b="1" dirty="0">
                <a:solidFill>
                  <a:schemeClr val="tx2"/>
                </a:solidFill>
              </a:rPr>
              <a:t>Právní následky spojené s užíváním OP</a:t>
            </a:r>
          </a:p>
          <a:p>
            <a:pPr algn="just">
              <a:lnSpc>
                <a:spcPct val="100000"/>
              </a:lnSpc>
              <a:buClrTx/>
            </a:pPr>
            <a:r>
              <a:rPr lang="cs-CZ" sz="1700" u="sng" dirty="0"/>
              <a:t>Dvě strany téže mince</a:t>
            </a:r>
            <a:r>
              <a:rPr lang="cs-CZ" sz="1700" dirty="0"/>
              <a:t> = potenciální riziko zneužití uživatelem OP = vychylují </a:t>
            </a:r>
            <a:r>
              <a:rPr lang="cs-CZ" sz="1700" dirty="0" err="1"/>
              <a:t>PaP</a:t>
            </a:r>
            <a:r>
              <a:rPr lang="cs-CZ" sz="1700" dirty="0"/>
              <a:t> ve prospěch jejich uživatele</a:t>
            </a:r>
          </a:p>
          <a:p>
            <a:pPr algn="just">
              <a:lnSpc>
                <a:spcPct val="100000"/>
              </a:lnSpc>
              <a:buClrTx/>
            </a:pPr>
            <a:r>
              <a:rPr lang="cs-CZ" sz="1700" dirty="0"/>
              <a:t>OZ neupravuje obsah, neukládá pokyny, jak je formulovat = </a:t>
            </a:r>
            <a:r>
              <a:rPr lang="cs-CZ" sz="1700" b="1" u="sng" dirty="0"/>
              <a:t>upravuje limity</a:t>
            </a:r>
            <a:r>
              <a:rPr lang="cs-CZ" sz="1700" dirty="0"/>
              <a:t> přípustnosti jejich užívání</a:t>
            </a:r>
            <a:r>
              <a:rPr lang="cs-CZ" sz="1700" b="1" dirty="0"/>
              <a:t> </a:t>
            </a:r>
            <a:r>
              <a:rPr lang="cs-CZ" sz="1700" dirty="0"/>
              <a:t>– </a:t>
            </a:r>
            <a:r>
              <a:rPr lang="cs-CZ" sz="1700" u="sng" dirty="0"/>
              <a:t>minimální standardy transparence</a:t>
            </a:r>
            <a:r>
              <a:rPr lang="cs-CZ" sz="1700" dirty="0"/>
              <a:t> (</a:t>
            </a:r>
            <a:r>
              <a:rPr lang="cs-CZ" sz="1700" b="1" dirty="0"/>
              <a:t>zákazy</a:t>
            </a:r>
            <a:r>
              <a:rPr lang="cs-CZ" sz="1700" dirty="0"/>
              <a:t>):</a:t>
            </a:r>
          </a:p>
          <a:p>
            <a:pPr marL="586350" indent="-514350" algn="just">
              <a:lnSpc>
                <a:spcPct val="100000"/>
              </a:lnSpc>
              <a:buClrTx/>
              <a:buAutoNum type="alphaLcParenR"/>
            </a:pPr>
            <a:r>
              <a:rPr lang="cs-CZ" sz="1700" b="1" dirty="0"/>
              <a:t>překvapivost</a:t>
            </a:r>
            <a:r>
              <a:rPr lang="cs-CZ" sz="1700" dirty="0"/>
              <a:t> – § 1753 (</a:t>
            </a:r>
            <a:r>
              <a:rPr lang="cs-CZ" sz="1700" u="sng" dirty="0"/>
              <a:t>OP nikoli VOP</a:t>
            </a:r>
            <a:r>
              <a:rPr lang="cs-CZ" sz="1700" dirty="0"/>
              <a:t>) = </a:t>
            </a:r>
            <a:r>
              <a:rPr lang="cs-CZ" sz="1700" i="1" dirty="0"/>
              <a:t>př. smlouva o podnikatelském úvěru obsahuje ujednání o </a:t>
            </a:r>
            <a:r>
              <a:rPr lang="cs-CZ" sz="1700" i="1" dirty="0" err="1"/>
              <a:t>zesplatnění</a:t>
            </a:r>
            <a:r>
              <a:rPr lang="cs-CZ" sz="1700" i="1" dirty="0"/>
              <a:t> úvěru v případě přerušení živnosti</a:t>
            </a:r>
            <a:endParaRPr lang="cs-CZ" sz="1700" dirty="0"/>
          </a:p>
          <a:p>
            <a:pPr marL="586350" indent="-514350" algn="just">
              <a:lnSpc>
                <a:spcPct val="100000"/>
              </a:lnSpc>
              <a:buClrTx/>
              <a:buAutoNum type="alphaLcParenR"/>
            </a:pPr>
            <a:r>
              <a:rPr lang="cs-CZ" sz="1700" b="1" dirty="0"/>
              <a:t>nečitelnost</a:t>
            </a:r>
            <a:r>
              <a:rPr lang="cs-CZ" sz="1700" dirty="0"/>
              <a:t> – § 1800 odst. 1 = </a:t>
            </a:r>
            <a:r>
              <a:rPr lang="cs-CZ" sz="1700" i="1" dirty="0"/>
              <a:t>př. vynechání textu z důvodu nedostatku inkoustu</a:t>
            </a:r>
          </a:p>
          <a:p>
            <a:pPr marL="586350" indent="-514350" algn="just">
              <a:lnSpc>
                <a:spcPct val="100000"/>
              </a:lnSpc>
              <a:buClrTx/>
              <a:buAutoNum type="alphaLcParenR"/>
            </a:pPr>
            <a:r>
              <a:rPr lang="cs-CZ" sz="1700" b="1" dirty="0"/>
              <a:t>nesrozumitelnost</a:t>
            </a:r>
            <a:r>
              <a:rPr lang="cs-CZ" sz="1700" dirty="0"/>
              <a:t> – § 1800 odst. 1 = </a:t>
            </a:r>
            <a:r>
              <a:rPr lang="cs-CZ" sz="1700" i="1" dirty="0"/>
              <a:t>př. řetězení odkazů na jednotlivá ustanovení smlouvy, jiné obchodní podmínky a dokumenty uživatele OP mimo obchodní podmínky </a:t>
            </a:r>
          </a:p>
          <a:p>
            <a:pPr marL="586350" indent="-514350" algn="just">
              <a:lnSpc>
                <a:spcPct val="100000"/>
              </a:lnSpc>
              <a:buClrTx/>
              <a:buAutoNum type="alphaLcParenR"/>
            </a:pPr>
            <a:r>
              <a:rPr lang="cs-CZ" sz="1700" b="1" dirty="0"/>
              <a:t>obsahová nepřiměřenost </a:t>
            </a:r>
            <a:r>
              <a:rPr lang="cs-CZ" sz="1700" dirty="0"/>
              <a:t>– § 1800 odst. 2 = </a:t>
            </a:r>
            <a:r>
              <a:rPr lang="cs-CZ" sz="1700" i="1" dirty="0"/>
              <a:t>př. podle OP je odběratel kancelářského materiálu povinen hradit poplatek 30.000 Kč/rok na provoz poboček dodavatele, pokud neodebere určité množství produktů</a:t>
            </a:r>
            <a:r>
              <a:rPr lang="cs-CZ" sz="1700" dirty="0"/>
              <a:t> – lze vyvážet testem obsahové přiměřenosti podle § 1800 odst. 2</a:t>
            </a:r>
          </a:p>
          <a:p>
            <a:pPr lvl="1" algn="just">
              <a:buClrTx/>
            </a:pPr>
            <a:r>
              <a:rPr lang="cs-CZ" sz="1800" b="1" dirty="0"/>
              <a:t>Limity v B2C smlouvách </a:t>
            </a:r>
            <a:r>
              <a:rPr lang="cs-CZ" sz="1800" dirty="0"/>
              <a:t>= nepřekonaný nález </a:t>
            </a:r>
            <a:r>
              <a:rPr lang="cs-CZ" sz="1800" dirty="0" err="1"/>
              <a:t>sp</a:t>
            </a:r>
            <a:r>
              <a:rPr lang="cs-CZ" sz="1800" dirty="0"/>
              <a:t>. zn. I. ÚS 3512/11 = paušální vyloučení </a:t>
            </a:r>
            <a:r>
              <a:rPr lang="cs-CZ" sz="1800" u="sng" dirty="0"/>
              <a:t>přípustnosti SP</a:t>
            </a:r>
          </a:p>
          <a:p>
            <a:pPr lvl="1" algn="just">
              <a:buClrTx/>
            </a:pPr>
            <a:r>
              <a:rPr lang="cs-CZ" sz="1800" dirty="0"/>
              <a:t>OP </a:t>
            </a:r>
            <a:r>
              <a:rPr lang="cs-CZ" sz="1800" b="1" dirty="0"/>
              <a:t>jen ujednání</a:t>
            </a:r>
            <a:r>
              <a:rPr lang="cs-CZ" sz="1800" dirty="0"/>
              <a:t> </a:t>
            </a:r>
            <a:r>
              <a:rPr lang="cs-CZ" sz="1800" b="1" dirty="0"/>
              <a:t>technického</a:t>
            </a:r>
            <a:r>
              <a:rPr lang="cs-CZ" sz="1800" dirty="0"/>
              <a:t> a </a:t>
            </a:r>
            <a:r>
              <a:rPr lang="cs-CZ" sz="1800" b="1" dirty="0"/>
              <a:t>vysvětlujícího charakteru</a:t>
            </a:r>
          </a:p>
          <a:p>
            <a:pPr lvl="1" algn="just">
              <a:buClrTx/>
            </a:pPr>
            <a:r>
              <a:rPr lang="cs-CZ" sz="1800" u="sng" dirty="0"/>
              <a:t>Výjimka</a:t>
            </a:r>
            <a:r>
              <a:rPr lang="cs-CZ" sz="1800" dirty="0"/>
              <a:t> u </a:t>
            </a:r>
            <a:r>
              <a:rPr lang="cs-CZ" sz="1800" b="1" dirty="0"/>
              <a:t>smluv se specifickým obsahem</a:t>
            </a:r>
            <a:r>
              <a:rPr lang="cs-CZ" sz="1800" dirty="0"/>
              <a:t> = např. smlouvy o přepravě osob (SP = přirážka k jízdnému)</a:t>
            </a:r>
          </a:p>
          <a:p>
            <a:pPr lvl="1" algn="just">
              <a:buClrTx/>
            </a:pPr>
            <a:r>
              <a:rPr lang="cs-CZ" sz="1800" b="1" dirty="0"/>
              <a:t>I zvl. PÚ </a:t>
            </a:r>
            <a:r>
              <a:rPr lang="cs-CZ" sz="1800" dirty="0"/>
              <a:t>= </a:t>
            </a:r>
            <a:r>
              <a:rPr lang="cs-CZ" sz="1800" u="sng" dirty="0" err="1"/>
              <a:t>rozh</a:t>
            </a:r>
            <a:r>
              <a:rPr lang="cs-CZ" sz="1800" u="sng" dirty="0"/>
              <a:t>. </a:t>
            </a:r>
            <a:r>
              <a:rPr lang="cs-CZ" sz="1800" u="sng" dirty="0" err="1"/>
              <a:t>dol</a:t>
            </a:r>
            <a:r>
              <a:rPr lang="cs-CZ" sz="1800" u="sng" dirty="0"/>
              <a:t>. ve spotřebitelských smlouvách</a:t>
            </a:r>
            <a:r>
              <a:rPr lang="cs-CZ" sz="1800" dirty="0"/>
              <a:t> (novela </a:t>
            </a:r>
            <a:r>
              <a:rPr lang="cs-CZ" sz="1800" b="1" dirty="0"/>
              <a:t>ZRŘ</a:t>
            </a:r>
            <a:r>
              <a:rPr lang="cs-CZ" sz="1800" dirty="0"/>
              <a:t> – § 2 odst. 1) +</a:t>
            </a:r>
            <a:r>
              <a:rPr lang="cs-CZ" sz="1800" b="1" dirty="0"/>
              <a:t> </a:t>
            </a:r>
            <a:r>
              <a:rPr lang="cs-CZ" sz="1800" b="1" dirty="0" err="1"/>
              <a:t>ZSpotřÚ</a:t>
            </a:r>
            <a:endParaRPr lang="cs-CZ" sz="1800" b="1" dirty="0"/>
          </a:p>
          <a:p>
            <a:pPr lvl="1" algn="just">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p:txBody>
      </p:sp>
    </p:spTree>
    <p:extLst>
      <p:ext uri="{BB962C8B-B14F-4D97-AF65-F5344CB8AC3E}">
        <p14:creationId xmlns:p14="http://schemas.microsoft.com/office/powerpoint/2010/main" val="247942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236893BF-DA19-4995-88B1-04E4D7D1A538}"/>
              </a:ext>
            </a:extLst>
          </p:cNvPr>
          <p:cNvSpPr>
            <a:spLocks noGrp="1"/>
          </p:cNvSpPr>
          <p:nvPr>
            <p:ph type="sldNum" sz="quarter" idx="11"/>
          </p:nvPr>
        </p:nvSpPr>
        <p:spPr/>
        <p:txBody>
          <a:bodyPr/>
          <a:lstStyle/>
          <a:p>
            <a:fld id="{0970407D-EE58-4A0B-824B-1D3AE42DD9CF}" type="slidenum">
              <a:rPr lang="cs-CZ" altLang="cs-CZ" smtClean="0"/>
              <a:pPr/>
              <a:t>9</a:t>
            </a:fld>
            <a:endParaRPr lang="cs-CZ" altLang="cs-CZ" dirty="0"/>
          </a:p>
        </p:txBody>
      </p:sp>
      <p:sp>
        <p:nvSpPr>
          <p:cNvPr id="4" name="Nadpis 3">
            <a:extLst>
              <a:ext uri="{FF2B5EF4-FFF2-40B4-BE49-F238E27FC236}">
                <a16:creationId xmlns:a16="http://schemas.microsoft.com/office/drawing/2014/main" id="{CB84AE62-554C-4674-B46F-DB084EA9CE80}"/>
              </a:ext>
            </a:extLst>
          </p:cNvPr>
          <p:cNvSpPr>
            <a:spLocks noGrp="1"/>
          </p:cNvSpPr>
          <p:nvPr>
            <p:ph type="title"/>
          </p:nvPr>
        </p:nvSpPr>
        <p:spPr/>
        <p:txBody>
          <a:bodyPr/>
          <a:lstStyle/>
          <a:p>
            <a:r>
              <a:rPr lang="cs-CZ" dirty="0"/>
              <a:t>Obsah závazku a způsoby jeho určení VII.</a:t>
            </a:r>
          </a:p>
        </p:txBody>
      </p:sp>
      <p:sp>
        <p:nvSpPr>
          <p:cNvPr id="5" name="Zástupný symbol pro obsah 4">
            <a:extLst>
              <a:ext uri="{FF2B5EF4-FFF2-40B4-BE49-F238E27FC236}">
                <a16:creationId xmlns:a16="http://schemas.microsoft.com/office/drawing/2014/main" id="{66571A07-1AEF-47E9-80AF-F2DD814C6190}"/>
              </a:ext>
            </a:extLst>
          </p:cNvPr>
          <p:cNvSpPr>
            <a:spLocks noGrp="1"/>
          </p:cNvSpPr>
          <p:nvPr>
            <p:ph idx="1"/>
          </p:nvPr>
        </p:nvSpPr>
        <p:spPr>
          <a:xfrm>
            <a:off x="720000" y="1331650"/>
            <a:ext cx="10753200" cy="4331674"/>
          </a:xfrm>
        </p:spPr>
        <p:txBody>
          <a:bodyPr/>
          <a:lstStyle/>
          <a:p>
            <a:pPr marL="72000" indent="0">
              <a:buClrTx/>
              <a:buNone/>
            </a:pPr>
            <a:r>
              <a:rPr lang="cs-CZ" b="1" dirty="0">
                <a:solidFill>
                  <a:schemeClr val="tx2"/>
                </a:solidFill>
              </a:rPr>
              <a:t>Inkorporace OP do smlouvy</a:t>
            </a:r>
          </a:p>
          <a:p>
            <a:pPr algn="just">
              <a:lnSpc>
                <a:spcPct val="100000"/>
              </a:lnSpc>
              <a:buClrTx/>
            </a:pPr>
            <a:r>
              <a:rPr lang="cs-CZ" sz="1900" dirty="0"/>
              <a:t>Aby se OP staly součástí smlouvy, </a:t>
            </a:r>
            <a:r>
              <a:rPr lang="cs-CZ" sz="1900" u="sng" dirty="0"/>
              <a:t>musí být inkorporovány</a:t>
            </a:r>
            <a:r>
              <a:rPr lang="cs-CZ" sz="1900" dirty="0"/>
              <a:t> = jinak nejsou její součástí = nemá to vliv na platnost smlouvy, nelze se odvolávat na jejich nepřiměřenost apod.</a:t>
            </a:r>
          </a:p>
          <a:p>
            <a:pPr algn="just">
              <a:lnSpc>
                <a:spcPct val="100000"/>
              </a:lnSpc>
              <a:buClrTx/>
            </a:pPr>
            <a:r>
              <a:rPr lang="cs-CZ" sz="1900" b="1" u="sng" dirty="0"/>
              <a:t>Dva způsoby inkorporace</a:t>
            </a:r>
            <a:r>
              <a:rPr lang="cs-CZ" sz="1900" b="1" dirty="0"/>
              <a:t> </a:t>
            </a:r>
            <a:r>
              <a:rPr lang="cs-CZ" sz="1900" dirty="0"/>
              <a:t>= </a:t>
            </a:r>
            <a:r>
              <a:rPr lang="cs-CZ" sz="1900" b="1" u="sng" dirty="0"/>
              <a:t>1) inkorporace OP</a:t>
            </a:r>
            <a:r>
              <a:rPr lang="cs-CZ" sz="1900" dirty="0"/>
              <a:t> (§ 1751 odst. 1 = </a:t>
            </a:r>
            <a:r>
              <a:rPr lang="cs-CZ" sz="1900" b="1" i="1" dirty="0"/>
              <a:t>odkaz</a:t>
            </a:r>
            <a:r>
              <a:rPr lang="cs-CZ" sz="1900" i="1" dirty="0"/>
              <a:t> na OP, které navrhovatel </a:t>
            </a:r>
            <a:r>
              <a:rPr lang="cs-CZ" sz="1900" b="1" i="1" dirty="0"/>
              <a:t>připojí</a:t>
            </a:r>
            <a:r>
              <a:rPr lang="cs-CZ" sz="1900" i="1" dirty="0"/>
              <a:t> </a:t>
            </a:r>
            <a:r>
              <a:rPr lang="cs-CZ" sz="1900" i="1" u="sng" dirty="0"/>
              <a:t>k nabídce</a:t>
            </a:r>
            <a:r>
              <a:rPr lang="cs-CZ" sz="1900" dirty="0"/>
              <a:t> (</a:t>
            </a:r>
            <a:r>
              <a:rPr lang="cs-CZ" sz="1900" b="1" i="1" u="sng" dirty="0"/>
              <a:t>I. varianta</a:t>
            </a:r>
            <a:r>
              <a:rPr lang="cs-CZ" sz="1900" dirty="0"/>
              <a:t>) nebo </a:t>
            </a:r>
            <a:r>
              <a:rPr lang="cs-CZ" sz="1900" b="1" i="1" dirty="0"/>
              <a:t>které jsou stranám známy</a:t>
            </a:r>
            <a:r>
              <a:rPr lang="cs-CZ" sz="1900" dirty="0"/>
              <a:t> (</a:t>
            </a:r>
            <a:r>
              <a:rPr lang="cs-CZ" sz="1900" b="1" i="1" u="sng" dirty="0"/>
              <a:t>II. varianta</a:t>
            </a:r>
            <a:r>
              <a:rPr lang="cs-CZ" sz="1900" dirty="0"/>
              <a:t>), </a:t>
            </a:r>
            <a:r>
              <a:rPr lang="cs-CZ" sz="1900" b="1" u="sng" dirty="0"/>
              <a:t>2) inkorporace VOP</a:t>
            </a:r>
            <a:r>
              <a:rPr lang="cs-CZ" sz="1900" dirty="0"/>
              <a:t> (§ 1751 odst. 3 = </a:t>
            </a:r>
            <a:r>
              <a:rPr lang="cs-CZ" sz="1900" i="1" u="sng" dirty="0"/>
              <a:t>pouhý odkaz na VOP</a:t>
            </a:r>
            <a:r>
              <a:rPr lang="cs-CZ" sz="1900" dirty="0"/>
              <a:t>)</a:t>
            </a:r>
          </a:p>
          <a:p>
            <a:pPr algn="just">
              <a:lnSpc>
                <a:spcPct val="100000"/>
              </a:lnSpc>
              <a:buClrTx/>
            </a:pPr>
            <a:r>
              <a:rPr lang="cs-CZ" sz="1900" b="1" i="1" dirty="0"/>
              <a:t>Odkaz</a:t>
            </a:r>
            <a:r>
              <a:rPr lang="cs-CZ" sz="1900" b="1" dirty="0"/>
              <a:t> </a:t>
            </a:r>
            <a:r>
              <a:rPr lang="cs-CZ" sz="1900" dirty="0"/>
              <a:t>=</a:t>
            </a:r>
            <a:r>
              <a:rPr lang="cs-CZ" sz="1900" b="1" dirty="0"/>
              <a:t> </a:t>
            </a:r>
            <a:r>
              <a:rPr lang="cs-CZ" sz="1900" b="1" u="sng" dirty="0"/>
              <a:t>součástí smlouvy nebudou</a:t>
            </a:r>
            <a:r>
              <a:rPr lang="cs-CZ" sz="1900" b="1" dirty="0"/>
              <a:t> </a:t>
            </a:r>
            <a:r>
              <a:rPr lang="cs-CZ" sz="1900" dirty="0"/>
              <a:t>OP připojené </a:t>
            </a:r>
            <a:r>
              <a:rPr lang="cs-CZ" sz="1900" u="sng" dirty="0"/>
              <a:t>po uzavření smlouvy</a:t>
            </a:r>
            <a:r>
              <a:rPr lang="cs-CZ" sz="1900" dirty="0"/>
              <a:t> = např. OP obsažené na zadní straně letenky, vstupenky na koncert, parkovacího lístku, vstupu do tělocvičny = pokud OP nebyly připojeny k návrhu (např. viditelně umístěné před vstupem do objektu, nebudou součástí smlouvy, nebylo na ně odkázáno)</a:t>
            </a:r>
          </a:p>
          <a:p>
            <a:pPr algn="just">
              <a:lnSpc>
                <a:spcPct val="100000"/>
              </a:lnSpc>
              <a:buClrTx/>
            </a:pPr>
            <a:r>
              <a:rPr lang="cs-CZ" sz="1900" b="1" i="1" dirty="0"/>
              <a:t>Připojení k nabídce</a:t>
            </a:r>
            <a:r>
              <a:rPr lang="cs-CZ" sz="1900" i="1" dirty="0"/>
              <a:t> </a:t>
            </a:r>
            <a:r>
              <a:rPr lang="cs-CZ" sz="1900" dirty="0"/>
              <a:t>= umožňuje </a:t>
            </a:r>
            <a:r>
              <a:rPr lang="cs-CZ" sz="1900" dirty="0" err="1"/>
              <a:t>oblátovi</a:t>
            </a:r>
            <a:r>
              <a:rPr lang="cs-CZ" sz="1900" dirty="0"/>
              <a:t> seznámit se s obsahem OP (u pokladny v úrovni očí, před vstupem do dopravního prostředku, v návrhu smlouvy – odkaz </a:t>
            </a:r>
            <a:r>
              <a:rPr lang="cs-CZ" sz="1900" i="1" dirty="0"/>
              <a:t>„součástí jsou OP oferenta“</a:t>
            </a:r>
            <a:r>
              <a:rPr lang="cs-CZ" sz="1900" dirty="0"/>
              <a:t>)</a:t>
            </a:r>
          </a:p>
          <a:p>
            <a:pPr algn="just">
              <a:lnSpc>
                <a:spcPct val="100000"/>
              </a:lnSpc>
              <a:buClrTx/>
            </a:pPr>
            <a:r>
              <a:rPr lang="cs-CZ" sz="1900" b="1" dirty="0"/>
              <a:t>Připojení OP k nabídce/známost OP</a:t>
            </a:r>
            <a:endParaRPr lang="cs-CZ" sz="1900" dirty="0"/>
          </a:p>
          <a:p>
            <a:pPr lvl="1" algn="just">
              <a:buClrTx/>
            </a:pPr>
            <a:r>
              <a:rPr lang="cs-CZ" sz="1900" b="1" u="sng" dirty="0"/>
              <a:t>I. varianta</a:t>
            </a:r>
            <a:r>
              <a:rPr lang="cs-CZ" sz="1900" b="1" dirty="0"/>
              <a:t> = připojení OP</a:t>
            </a:r>
            <a:r>
              <a:rPr lang="cs-CZ" sz="1900" dirty="0"/>
              <a:t> = typicky </a:t>
            </a:r>
            <a:r>
              <a:rPr lang="cs-CZ" sz="1900" b="1" dirty="0"/>
              <a:t>v listinné podobě </a:t>
            </a:r>
            <a:r>
              <a:rPr lang="cs-CZ" sz="1900" dirty="0"/>
              <a:t>(samostatný text/vytištění na zadní straně smlouvy), u elektronické kontraktace = </a:t>
            </a:r>
            <a:r>
              <a:rPr lang="cs-CZ" sz="1900" b="1" dirty="0"/>
              <a:t>v příloze mailu</a:t>
            </a:r>
            <a:r>
              <a:rPr lang="cs-CZ" sz="1900" dirty="0"/>
              <a:t>/</a:t>
            </a:r>
            <a:r>
              <a:rPr lang="cs-CZ" sz="1900" b="1" dirty="0"/>
              <a:t>hypertext. odkaz</a:t>
            </a:r>
            <a:r>
              <a:rPr lang="cs-CZ" sz="1900" dirty="0"/>
              <a:t>  </a:t>
            </a:r>
          </a:p>
          <a:p>
            <a:pPr lvl="1" algn="just">
              <a:buClrTx/>
            </a:pPr>
            <a:r>
              <a:rPr lang="cs-CZ" sz="1900" b="1" u="sng" dirty="0"/>
              <a:t>II. Varianta</a:t>
            </a:r>
            <a:r>
              <a:rPr lang="cs-CZ" sz="1900" b="1" dirty="0"/>
              <a:t> = známost OP</a:t>
            </a:r>
            <a:r>
              <a:rPr lang="cs-CZ" sz="1900" dirty="0"/>
              <a:t> = uživatel nese DB známosti OP oblátem = </a:t>
            </a:r>
            <a:r>
              <a:rPr lang="cs-CZ" sz="1900" i="1" dirty="0"/>
              <a:t>„Google aktualizuje OP“</a:t>
            </a:r>
            <a:r>
              <a:rPr lang="cs-CZ" sz="1900" dirty="0"/>
              <a:t>? </a:t>
            </a:r>
            <a:r>
              <a:rPr lang="cs-CZ" sz="1900" i="1" dirty="0"/>
              <a:t>„označením souhlasíte s OP“</a:t>
            </a:r>
            <a:r>
              <a:rPr lang="cs-CZ" sz="1900" dirty="0"/>
              <a:t>? – jsou OP součástí smlouvy?</a:t>
            </a:r>
            <a:endParaRPr lang="cs-CZ" sz="1500" dirty="0"/>
          </a:p>
          <a:p>
            <a:pPr algn="just">
              <a:lnSpc>
                <a:spcPct val="100000"/>
              </a:lnSpc>
              <a:buClrTx/>
            </a:pPr>
            <a:endParaRPr lang="cs-CZ" sz="2000" u="sng" dirty="0"/>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1110283942"/>
      </p:ext>
    </p:extLst>
  </p:cSld>
  <p:clrMapOvr>
    <a:masterClrMapping/>
  </p:clrMapOvr>
</p:sld>
</file>

<file path=ppt/theme/theme1.xml><?xml version="1.0" encoding="utf-8"?>
<a:theme xmlns:a="http://schemas.openxmlformats.org/drawingml/2006/main" name="muni-law-prezentace-16-9-cz-v11">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law-prezentace-16-9-cz-v11.potx" id="{4E9291F6-B920-48C7-AC35-9342B417E3C9}" vid="{A04E845E-CC96-4AFA-B6AA-9EA935455C7B}"/>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muni-law-prezentace-16-9-cz-v11</Template>
  <TotalTime>0</TotalTime>
  <Words>4263</Words>
  <Application>Microsoft Office PowerPoint</Application>
  <PresentationFormat>Širokoúhlá obrazovka</PresentationFormat>
  <Paragraphs>344</Paragraphs>
  <Slides>27</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27</vt:i4>
      </vt:variant>
    </vt:vector>
  </HeadingPairs>
  <TitlesOfParts>
    <vt:vector size="33" baseType="lpstr">
      <vt:lpstr>Arial</vt:lpstr>
      <vt:lpstr>DejaVu Sans</vt:lpstr>
      <vt:lpstr>Tahoma</vt:lpstr>
      <vt:lpstr>Times New Roman</vt:lpstr>
      <vt:lpstr>Wingdings</vt:lpstr>
      <vt:lpstr>muni-law-prezentace-16-9-cz-v11</vt:lpstr>
      <vt:lpstr>Relativní majetková práva podle OZ - pokračování</vt:lpstr>
      <vt:lpstr>Vymezení a omezení tématu</vt:lpstr>
      <vt:lpstr>Část I. – Obsah závazku a způsoby jeho určení </vt:lpstr>
      <vt:lpstr>Obsah závazku a způsoby jeho určení II.</vt:lpstr>
      <vt:lpstr>Obsah závazku a způsoby jeho určení III.</vt:lpstr>
      <vt:lpstr>Obsah závazku a způsoby jeho určení IV.</vt:lpstr>
      <vt:lpstr>Obsah závazku a způsoby jeho určení V.</vt:lpstr>
      <vt:lpstr>Obsah závazku a způsoby jeho určení VI.</vt:lpstr>
      <vt:lpstr>Obsah závazku a způsoby jeho určení VII.</vt:lpstr>
      <vt:lpstr>Obsah závazku a způsoby jeho určení VIII.</vt:lpstr>
      <vt:lpstr>Část II. – Limity obsahu závazku</vt:lpstr>
      <vt:lpstr>Limity obsahu závazku II. – základní východiska</vt:lpstr>
      <vt:lpstr>Limity obsahu závazku III. – neúměrné zkrácení</vt:lpstr>
      <vt:lpstr>Limity obsahu závazku IV. – neúměrné zkrácení</vt:lpstr>
      <vt:lpstr>Limity obsahu závazku V. – neúměrné zkrácení</vt:lpstr>
      <vt:lpstr>Limity obsahu závazku VI. – neúměrné zkrácení</vt:lpstr>
      <vt:lpstr>Limity obsahu závazku VII. – neúměrné zkrácení</vt:lpstr>
      <vt:lpstr>Limity obsahu závazku VIII. – neúměrné zkrácení</vt:lpstr>
      <vt:lpstr>Limity obsahu závazku IX. – Lichva</vt:lpstr>
      <vt:lpstr>Limity obsahu závazku X. – Lichva</vt:lpstr>
      <vt:lpstr>Limity obsahu závazku XI. – Lichva</vt:lpstr>
      <vt:lpstr>Limity obsahu závazku XII. – Lichva</vt:lpstr>
      <vt:lpstr>Limity obsahu závazku XIII. – Adhezní smlouvy</vt:lpstr>
      <vt:lpstr>Limity obsahu závazku XIV. – Adhezní smlouvy</vt:lpstr>
      <vt:lpstr>Limity obsahu závazku XV. – Adhezní smlouvy</vt:lpstr>
      <vt:lpstr>Limity obsahu závazku XVI. – Adhezní smlouvy</vt:lpstr>
      <vt:lpstr>Prezentace aplikace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Relativní majetková práva podle OZ</dc:title>
  <dc:creator>Janoušek Michal JUDr.</dc:creator>
  <cp:lastModifiedBy>Michal Janoušek</cp:lastModifiedBy>
  <cp:revision>636</cp:revision>
  <cp:lastPrinted>1601-01-01T00:00:00Z</cp:lastPrinted>
  <dcterms:created xsi:type="dcterms:W3CDTF">2021-02-15T12:27:23Z</dcterms:created>
  <dcterms:modified xsi:type="dcterms:W3CDTF">2021-10-25T16:53:13Z</dcterms:modified>
</cp:coreProperties>
</file>