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65"/>
  </p:notesMasterIdLst>
  <p:handoutMasterIdLst>
    <p:handoutMasterId r:id="rId66"/>
  </p:handoutMasterIdLst>
  <p:sldIdLst>
    <p:sldId id="256" r:id="rId2"/>
    <p:sldId id="257" r:id="rId3"/>
    <p:sldId id="258" r:id="rId4"/>
    <p:sldId id="259" r:id="rId5"/>
    <p:sldId id="260" r:id="rId6"/>
    <p:sldId id="261" r:id="rId7"/>
    <p:sldId id="263" r:id="rId8"/>
    <p:sldId id="264" r:id="rId9"/>
    <p:sldId id="271"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9" r:id="rId23"/>
    <p:sldId id="278"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9" r:id="rId51"/>
    <p:sldId id="310" r:id="rId52"/>
    <p:sldId id="306" r:id="rId53"/>
    <p:sldId id="307" r:id="rId54"/>
    <p:sldId id="308" r:id="rId55"/>
    <p:sldId id="311" r:id="rId56"/>
    <p:sldId id="313" r:id="rId57"/>
    <p:sldId id="314" r:id="rId58"/>
    <p:sldId id="315" r:id="rId59"/>
    <p:sldId id="317" r:id="rId60"/>
    <p:sldId id="318" r:id="rId61"/>
    <p:sldId id="319" r:id="rId62"/>
    <p:sldId id="320" r:id="rId63"/>
    <p:sldId id="321" r:id="rId64"/>
  </p:sldIdLst>
  <p:sldSz cx="12192000" cy="6858000"/>
  <p:notesSz cx="6797675" cy="9929813"/>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00DC"/>
    <a:srgbClr val="0000DC"/>
    <a:srgbClr val="F01928"/>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5768" autoAdjust="0"/>
  </p:normalViewPr>
  <p:slideViewPr>
    <p:cSldViewPr snapToGrid="0">
      <p:cViewPr>
        <p:scale>
          <a:sx n="123" d="100"/>
          <a:sy n="123" d="100"/>
        </p:scale>
        <p:origin x="-120" y="132"/>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52016"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9433322"/>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52016" y="9433322"/>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50443" y="0"/>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88900" y="744538"/>
            <a:ext cx="6619875"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79768" y="4716661"/>
            <a:ext cx="5438140" cy="4468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9431599"/>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50443" y="9431599"/>
            <a:ext cx="2945659"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xmlns="" id="{D8587455-5AC3-4F6B-BE52-826326AFD383}"/>
              </a:ext>
            </a:extLst>
          </p:cNvPr>
          <p:cNvSpPr>
            <a:spLocks noGrp="1"/>
          </p:cNvSpPr>
          <p:nvPr>
            <p:ph type="ftr" sz="quarter" idx="10"/>
          </p:nvPr>
        </p:nvSpPr>
        <p:spPr/>
        <p:txBody>
          <a:bodyPr/>
          <a:lstStyle>
            <a:lvl1pPr>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xmlns=""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xmlns=""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xmlns=""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xmlns="">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xmlns=""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xmlns=""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xmlns=""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xmlns=""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xmlns=""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xmlns=""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4" name="Obrázek 8">
            <a:extLst>
              <a:ext uri="{FF2B5EF4-FFF2-40B4-BE49-F238E27FC236}">
                <a16:creationId xmlns:a16="http://schemas.microsoft.com/office/drawing/2014/main" xmlns="" id="{F4BEF68F-D2E3-A445-BE69-DE5712F4B9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6" name="Obrázek 8">
            <a:extLst>
              <a:ext uri="{FF2B5EF4-FFF2-40B4-BE49-F238E27FC236}">
                <a16:creationId xmlns:a16="http://schemas.microsoft.com/office/drawing/2014/main" xmlns="" id="{E49E2218-4CCF-BC44-930E-B31D9BFD89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xmlns=""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xmlns=""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xmlns=""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xmlns=""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xmlns=""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cs-CZ"/>
              <a:t>Zápatí prezentace</a:t>
            </a:r>
            <a:endParaRPr lang="cs-CZ" dirty="0"/>
          </a:p>
        </p:txBody>
      </p:sp>
      <p:pic>
        <p:nvPicPr>
          <p:cNvPr id="8" name="Obrázek 8">
            <a:extLst>
              <a:ext uri="{FF2B5EF4-FFF2-40B4-BE49-F238E27FC236}">
                <a16:creationId xmlns:a16="http://schemas.microsoft.com/office/drawing/2014/main" xmlns="" id="{3670C515-4DAA-7F4B-92D5-CBE7140375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xmlns="">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9100DC"/>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xmlns="" id="{D8587455-5AC3-4F6B-BE52-826326AFD383}"/>
              </a:ext>
            </a:extLst>
          </p:cNvPr>
          <p:cNvSpPr>
            <a:spLocks noGrp="1"/>
          </p:cNvSpPr>
          <p:nvPr>
            <p:ph type="ftr" sz="quarter" idx="10"/>
          </p:nvPr>
        </p:nvSpPr>
        <p:spPr/>
        <p:txBody>
          <a:bodyPr/>
          <a:lstStyle>
            <a:lvl1pPr>
              <a:defRPr>
                <a:solidFill>
                  <a:schemeClr val="bg1"/>
                </a:solidFill>
              </a:defRPr>
            </a:lvl1p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xmlns=""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xmlns=""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10" name="Obrázek 8">
            <a:extLst>
              <a:ext uri="{FF2B5EF4-FFF2-40B4-BE49-F238E27FC236}">
                <a16:creationId xmlns:a16="http://schemas.microsoft.com/office/drawing/2014/main" xmlns="" id="{D2567773-B605-2B43-9036-93D6446553F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Tree>
    <p:extLst>
      <p:ext uri="{BB962C8B-B14F-4D97-AF65-F5344CB8AC3E}">
        <p14:creationId xmlns:p14="http://schemas.microsoft.com/office/powerpoint/2010/main" val="39481167"/>
      </p:ext>
    </p:extLst>
  </p:cSld>
  <p:clrMapOvr>
    <a:masterClrMapping/>
  </p:clrMapOvr>
  <p:extLst mod="1">
    <p:ext uri="{DCECCB84-F9BA-43D5-87BE-67443E8EF086}">
      <p15:sldGuideLst xmlns:p15="http://schemas.microsoft.com/office/powerpoint/2012/main" xmlns="">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9100DC"/>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xmlns=""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xmlns=""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xmlns="" id="{FF585A7D-D2A5-48D6-9877-7D43E33E52E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
        <p:nvSpPr>
          <p:cNvPr id="10" name="Zástupný symbol pro obrázek 7">
            <a:extLst>
              <a:ext uri="{FF2B5EF4-FFF2-40B4-BE49-F238E27FC236}">
                <a16:creationId xmlns:a16="http://schemas.microsoft.com/office/drawing/2014/main" xmlns=""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xmlns=""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cs-CZ"/>
              <a:t>Zápatí prezentace</a:t>
            </a:r>
            <a:endParaRPr lang="cs-CZ" dirty="0"/>
          </a:p>
        </p:txBody>
      </p:sp>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xmlns="">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9100DC"/>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5419" cy="593152"/>
          </a:xfrm>
          <a:prstGeom prst="rect">
            <a:avLst/>
          </a:prstGeom>
        </p:spPr>
      </p:pic>
      <p:sp>
        <p:nvSpPr>
          <p:cNvPr id="7" name="Zástupný symbol pro text 5">
            <a:extLst>
              <a:ext uri="{FF2B5EF4-FFF2-40B4-BE49-F238E27FC236}">
                <a16:creationId xmlns:a16="http://schemas.microsoft.com/office/drawing/2014/main" xmlns=""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LAW slide">
    <p:bg>
      <p:bgPr>
        <a:solidFill>
          <a:srgbClr val="9100DC"/>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xmlns=""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042872" y="2021800"/>
            <a:ext cx="4106255" cy="2814399"/>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xmlns=""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xmlns="" id="{6B0440B8-6781-4DF7-853B-03D5855A8CB8}"/>
              </a:ext>
            </a:extLst>
          </p:cNvPr>
          <p:cNvSpPr>
            <a:spLocks noGrp="1"/>
          </p:cNvSpPr>
          <p:nvPr>
            <p:ph type="title" hasCustomPrompt="1"/>
          </p:nvPr>
        </p:nvSpPr>
        <p:spPr/>
        <p:txBody>
          <a:bodyPr/>
          <a:lstStyle/>
          <a:p>
            <a:r>
              <a:rPr lang="cs-CZ" dirty="0"/>
              <a:t>Kliknutím vložíte nadpis</a:t>
            </a:r>
          </a:p>
        </p:txBody>
      </p:sp>
      <p:pic>
        <p:nvPicPr>
          <p:cNvPr id="9" name="Obrázek 8">
            <a:extLst>
              <a:ext uri="{FF2B5EF4-FFF2-40B4-BE49-F238E27FC236}">
                <a16:creationId xmlns:a16="http://schemas.microsoft.com/office/drawing/2014/main" xmlns=""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
        <p:nvSpPr>
          <p:cNvPr id="8" name="Zástupný symbol pro obsah 2">
            <a:extLst>
              <a:ext uri="{FF2B5EF4-FFF2-40B4-BE49-F238E27FC236}">
                <a16:creationId xmlns:a16="http://schemas.microsoft.com/office/drawing/2014/main" xmlns=""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xmlns="">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Zápatí prezentace</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xmlns=""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xmlns=""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xmlns=""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xmlns="" id="{59BBB889-9A7B-9D4F-983C-EF6BCB924D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xmlns=""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xmlns=""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xmlns=""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xmlns="" id="{8B634E8E-DBA3-B14F-81EC-219FEC2F82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xmlns="">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xmlns=""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xmlns=""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xmlns=""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xmlns=""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xmlns=""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2" name="Obrázek 8">
            <a:extLst>
              <a:ext uri="{FF2B5EF4-FFF2-40B4-BE49-F238E27FC236}">
                <a16:creationId xmlns:a16="http://schemas.microsoft.com/office/drawing/2014/main" xmlns="" id="{F5224E24-147F-EE43-B65A-19061D0BD9F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xmlns="">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xmlns="" id="{1E1D20B9-1A33-484F-AB08-D95E85A9CB29}"/>
              </a:ext>
            </a:extLst>
          </p:cNvPr>
          <p:cNvSpPr>
            <a:spLocks noGrp="1"/>
          </p:cNvSpPr>
          <p:nvPr>
            <p:ph type="ftr" sz="quarter" idx="10"/>
          </p:nvPr>
        </p:nvSpPr>
        <p:spPr/>
        <p:txBody>
          <a:bodyPr/>
          <a:lstStyle/>
          <a:p>
            <a:r>
              <a:rPr lang="cs-CZ"/>
              <a:t>Zápatí prezentace</a:t>
            </a:r>
            <a:endParaRPr lang="cs-CZ" dirty="0"/>
          </a:p>
        </p:txBody>
      </p:sp>
      <p:sp>
        <p:nvSpPr>
          <p:cNvPr id="4" name="Zástupný symbol pro číslo snímku 3">
            <a:extLst>
              <a:ext uri="{FF2B5EF4-FFF2-40B4-BE49-F238E27FC236}">
                <a16:creationId xmlns:a16="http://schemas.microsoft.com/office/drawing/2014/main" xmlns=""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xmlns=""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xmlns=""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xmlns=""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9" name="Obrázek 8">
            <a:extLst>
              <a:ext uri="{FF2B5EF4-FFF2-40B4-BE49-F238E27FC236}">
                <a16:creationId xmlns:a16="http://schemas.microsoft.com/office/drawing/2014/main" xmlns="" id="{9FA8E4E0-B396-804E-A80F-F901C2CBAF0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xmlns=""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xmlns=""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xmlns=""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xmlns=""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xmlns=""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xmlns=""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xmlns=""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xmlns=""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xmlns=""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xmlns=""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xmlns=""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17" name="Obrázek 8">
            <a:extLst>
              <a:ext uri="{FF2B5EF4-FFF2-40B4-BE49-F238E27FC236}">
                <a16:creationId xmlns:a16="http://schemas.microsoft.com/office/drawing/2014/main" xmlns="" id="{A63F5DF2-7BE9-9D42-95D5-0960F0062F2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xmlns="">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xmlns=""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7" name="Obrázek 8">
            <a:extLst>
              <a:ext uri="{FF2B5EF4-FFF2-40B4-BE49-F238E27FC236}">
                <a16:creationId xmlns:a16="http://schemas.microsoft.com/office/drawing/2014/main" xmlns="" id="{2B91F2EA-D76F-7D4C-960D-6E3E77E7184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xmlns="">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Zápatí prezentace</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xmlns=""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7" name="Obrázek 8">
            <a:extLst>
              <a:ext uri="{FF2B5EF4-FFF2-40B4-BE49-F238E27FC236}">
                <a16:creationId xmlns:a16="http://schemas.microsoft.com/office/drawing/2014/main" xmlns="" id="{E7FAA686-EF64-0D47-AFF9-2958D278989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Zápatí prezentace</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xmlns=""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xmlns=""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19"/>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kam.rul@email.cz" TargetMode="External"/><Relationship Id="rId2" Type="http://schemas.openxmlformats.org/officeDocument/2006/relationships/hyperlink" Target="mailto:frantisek.novak@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číslo snímky 2">
            <a:extLst>
              <a:ext uri="{FF2B5EF4-FFF2-40B4-BE49-F238E27FC236}">
                <a16:creationId xmlns:a16="http://schemas.microsoft.com/office/drawing/2014/main" xmlns="" id="{9DAF3088-3E4D-9845-B71B-E817345CD820}"/>
              </a:ext>
            </a:extLst>
          </p:cNvPr>
          <p:cNvSpPr>
            <a:spLocks noGrp="1"/>
          </p:cNvSpPr>
          <p:nvPr>
            <p:ph type="sldNum" sz="quarter" idx="11"/>
          </p:nvPr>
        </p:nvSpPr>
        <p:spPr/>
        <p:txBody>
          <a:bodyPr/>
          <a:lstStyle/>
          <a:p>
            <a:fld id="{0DE708CC-0C3F-4567-9698-B54C0F35BD31}" type="slidenum">
              <a:rPr lang="cs-CZ" altLang="cs-CZ" noProof="0" smtClean="0"/>
              <a:pPr/>
              <a:t>1</a:t>
            </a:fld>
            <a:endParaRPr lang="cs-CZ" altLang="cs-CZ" noProof="0" dirty="0"/>
          </a:p>
        </p:txBody>
      </p:sp>
      <p:sp>
        <p:nvSpPr>
          <p:cNvPr id="4" name="Nadpis 3">
            <a:extLst>
              <a:ext uri="{FF2B5EF4-FFF2-40B4-BE49-F238E27FC236}">
                <a16:creationId xmlns:a16="http://schemas.microsoft.com/office/drawing/2014/main" xmlns="" id="{2491EF5B-3067-7546-837B-2D005F3ED499}"/>
              </a:ext>
            </a:extLst>
          </p:cNvPr>
          <p:cNvSpPr>
            <a:spLocks noGrp="1"/>
          </p:cNvSpPr>
          <p:nvPr>
            <p:ph type="title"/>
          </p:nvPr>
        </p:nvSpPr>
        <p:spPr/>
        <p:txBody>
          <a:bodyPr/>
          <a:lstStyle/>
          <a:p>
            <a:pPr algn="ctr"/>
            <a:r>
              <a:rPr lang="cs-CZ" dirty="0"/>
              <a:t>Relativní majetková práva podle OZ</a:t>
            </a:r>
          </a:p>
        </p:txBody>
      </p:sp>
      <p:sp>
        <p:nvSpPr>
          <p:cNvPr id="5" name="Podnadpis 4">
            <a:extLst>
              <a:ext uri="{FF2B5EF4-FFF2-40B4-BE49-F238E27FC236}">
                <a16:creationId xmlns:a16="http://schemas.microsoft.com/office/drawing/2014/main" xmlns="" id="{BDA74EBB-06F9-2F42-BBA7-49358111EC86}"/>
              </a:ext>
            </a:extLst>
          </p:cNvPr>
          <p:cNvSpPr>
            <a:spLocks noGrp="1"/>
          </p:cNvSpPr>
          <p:nvPr>
            <p:ph type="subTitle" idx="1"/>
          </p:nvPr>
        </p:nvSpPr>
        <p:spPr/>
        <p:txBody>
          <a:bodyPr/>
          <a:lstStyle/>
          <a:p>
            <a:pPr algn="ctr"/>
            <a:r>
              <a:rPr lang="cs-CZ" dirty="0"/>
              <a:t>Seminář ČAK 16. 3. 2021</a:t>
            </a:r>
          </a:p>
          <a:p>
            <a:pPr algn="ctr"/>
            <a:endParaRPr lang="cs-CZ" dirty="0"/>
          </a:p>
          <a:p>
            <a:pPr algn="ctr"/>
            <a:endParaRPr lang="cs-CZ" dirty="0"/>
          </a:p>
          <a:p>
            <a:r>
              <a:rPr lang="cs-CZ" sz="2000" dirty="0" err="1"/>
              <a:t>KObčP</a:t>
            </a:r>
            <a:r>
              <a:rPr lang="cs-CZ" sz="2000" dirty="0"/>
              <a:t> </a:t>
            </a:r>
            <a:r>
              <a:rPr lang="cs-CZ" sz="2000" dirty="0" err="1"/>
              <a:t>Prf</a:t>
            </a:r>
            <a:r>
              <a:rPr lang="cs-CZ" sz="2000" dirty="0"/>
              <a:t> MUNI, OS Blansko</a:t>
            </a:r>
          </a:p>
          <a:p>
            <a:pPr algn="r"/>
            <a:r>
              <a:rPr lang="cs-CZ" sz="1800" dirty="0"/>
              <a:t>JUDr. Michal Janoušek, Ph.D.</a:t>
            </a:r>
          </a:p>
          <a:p>
            <a:pPr algn="r"/>
            <a:r>
              <a:rPr lang="cs-CZ" sz="1800" dirty="0"/>
              <a:t>janousekmichal@centrum.cz</a:t>
            </a:r>
          </a:p>
        </p:txBody>
      </p:sp>
    </p:spTree>
    <p:extLst>
      <p:ext uri="{BB962C8B-B14F-4D97-AF65-F5344CB8AC3E}">
        <p14:creationId xmlns:p14="http://schemas.microsoft.com/office/powerpoint/2010/main" val="326334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10</a:t>
            </a:fld>
            <a:endParaRPr lang="cs-CZ" altLang="cs-CZ" dirty="0"/>
          </a:p>
        </p:txBody>
      </p:sp>
      <p:sp>
        <p:nvSpPr>
          <p:cNvPr id="4" name="Nadpis 3"/>
          <p:cNvSpPr>
            <a:spLocks noGrp="1"/>
          </p:cNvSpPr>
          <p:nvPr>
            <p:ph type="title"/>
          </p:nvPr>
        </p:nvSpPr>
        <p:spPr/>
        <p:txBody>
          <a:bodyPr/>
          <a:lstStyle/>
          <a:p>
            <a:r>
              <a:rPr lang="cs-CZ" dirty="0"/>
              <a:t>Promlčení závazků</a:t>
            </a:r>
          </a:p>
        </p:txBody>
      </p:sp>
      <p:sp>
        <p:nvSpPr>
          <p:cNvPr id="5" name="Zástupný symbol pro obsah 4"/>
          <p:cNvSpPr>
            <a:spLocks noGrp="1"/>
          </p:cNvSpPr>
          <p:nvPr>
            <p:ph idx="1"/>
          </p:nvPr>
        </p:nvSpPr>
        <p:spPr>
          <a:xfrm>
            <a:off x="704632" y="1446113"/>
            <a:ext cx="10753200" cy="4139998"/>
          </a:xfrm>
        </p:spPr>
        <p:txBody>
          <a:bodyPr/>
          <a:lstStyle/>
          <a:p>
            <a:r>
              <a:rPr lang="cs-CZ" i="1" dirty="0"/>
              <a:t>Účel promlčení </a:t>
            </a:r>
            <a:r>
              <a:rPr lang="cs-CZ" dirty="0"/>
              <a:t>= stimulace věřitele k včasnému uplatnění práva, předcházení důkazní nouze věřitele v procesu, omezení nejistoty dlužníka v pasivní roli, sjednocení faktického a právního stavu</a:t>
            </a:r>
          </a:p>
          <a:p>
            <a:r>
              <a:rPr lang="cs-CZ" u="sng" dirty="0"/>
              <a:t>Předpoklady promlčení práva</a:t>
            </a:r>
            <a:r>
              <a:rPr lang="cs-CZ" dirty="0"/>
              <a:t> = 1) existence práva podléhající promlčení (§ 611 věta první), 2) uplynutí zákonné promlčecí lhůty (obecně § 629), 3) omisivní jednání věřitele</a:t>
            </a:r>
          </a:p>
          <a:p>
            <a:r>
              <a:rPr lang="cs-CZ" u="sng" dirty="0"/>
              <a:t>Následky promlčení práva</a:t>
            </a:r>
            <a:r>
              <a:rPr lang="cs-CZ" dirty="0"/>
              <a:t> = </a:t>
            </a:r>
            <a:r>
              <a:rPr lang="cs-CZ" b="1" u="sng" dirty="0"/>
              <a:t>Hmotněprávní</a:t>
            </a:r>
            <a:r>
              <a:rPr lang="cs-CZ" b="1" dirty="0"/>
              <a:t> </a:t>
            </a:r>
            <a:r>
              <a:rPr lang="cs-CZ" dirty="0"/>
              <a:t>= právo dlužníka odmítnout plnit (§ 609 věta první) + </a:t>
            </a:r>
            <a:r>
              <a:rPr lang="cs-CZ" b="1" u="sng" dirty="0"/>
              <a:t>Procesní</a:t>
            </a:r>
            <a:r>
              <a:rPr lang="cs-CZ" dirty="0"/>
              <a:t> = právo dlužníka vznést námitku promlčení práva na plnění věřitele</a:t>
            </a:r>
          </a:p>
          <a:p>
            <a:r>
              <a:rPr lang="cs-CZ" b="1" u="sng" dirty="0"/>
              <a:t>Účinky uplatnění procesního následku</a:t>
            </a:r>
            <a:r>
              <a:rPr lang="cs-CZ" dirty="0"/>
              <a:t> = </a:t>
            </a:r>
            <a:r>
              <a:rPr lang="cs-CZ" u="sng" dirty="0"/>
              <a:t>zánik nároku</a:t>
            </a:r>
            <a:r>
              <a:rPr lang="cs-CZ" dirty="0"/>
              <a:t>, nadále přežívá subjektivní právo věřitele na plnění</a:t>
            </a:r>
            <a:endParaRPr lang="cs-CZ" u="sng"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318422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11</a:t>
            </a:fld>
            <a:endParaRPr lang="cs-CZ" altLang="cs-CZ" dirty="0"/>
          </a:p>
        </p:txBody>
      </p:sp>
      <p:sp>
        <p:nvSpPr>
          <p:cNvPr id="4" name="Nadpis 3"/>
          <p:cNvSpPr>
            <a:spLocks noGrp="1"/>
          </p:cNvSpPr>
          <p:nvPr>
            <p:ph type="title"/>
          </p:nvPr>
        </p:nvSpPr>
        <p:spPr/>
        <p:txBody>
          <a:bodyPr/>
          <a:lstStyle/>
          <a:p>
            <a:r>
              <a:rPr lang="cs-CZ" dirty="0"/>
              <a:t>Kdy se závazky promlčují?</a:t>
            </a:r>
          </a:p>
        </p:txBody>
      </p:sp>
      <p:sp>
        <p:nvSpPr>
          <p:cNvPr id="5" name="Zástupný symbol pro obsah 4"/>
          <p:cNvSpPr>
            <a:spLocks noGrp="1"/>
          </p:cNvSpPr>
          <p:nvPr>
            <p:ph idx="1"/>
          </p:nvPr>
        </p:nvSpPr>
        <p:spPr/>
        <p:txBody>
          <a:bodyPr/>
          <a:lstStyle/>
          <a:p>
            <a:r>
              <a:rPr lang="cs-CZ" dirty="0"/>
              <a:t>Promlčecí lhůta běží od okamžiku, kdy věřitel mohl právo uplatnit poprvé (§ 619 odst. 1) – </a:t>
            </a:r>
            <a:r>
              <a:rPr lang="cs-CZ" i="1" dirty="0" err="1"/>
              <a:t>actio</a:t>
            </a:r>
            <a:r>
              <a:rPr lang="cs-CZ" i="1" dirty="0"/>
              <a:t> </a:t>
            </a:r>
            <a:r>
              <a:rPr lang="cs-CZ" i="1" dirty="0" err="1"/>
              <a:t>nata</a:t>
            </a:r>
            <a:r>
              <a:rPr lang="cs-CZ" i="1" dirty="0"/>
              <a:t> </a:t>
            </a:r>
            <a:r>
              <a:rPr lang="cs-CZ" dirty="0"/>
              <a:t>(</a:t>
            </a:r>
            <a:r>
              <a:rPr lang="cs-CZ" b="1" i="1" dirty="0"/>
              <a:t>objektivní PL</a:t>
            </a:r>
            <a:r>
              <a:rPr lang="cs-CZ" dirty="0"/>
              <a:t>)</a:t>
            </a:r>
          </a:p>
          <a:p>
            <a:r>
              <a:rPr lang="cs-CZ" b="1" i="1" dirty="0"/>
              <a:t>Subjektivní PL</a:t>
            </a:r>
            <a:r>
              <a:rPr lang="cs-CZ" i="1" dirty="0"/>
              <a:t> </a:t>
            </a:r>
            <a:r>
              <a:rPr lang="cs-CZ" dirty="0"/>
              <a:t>– od </a:t>
            </a:r>
            <a:r>
              <a:rPr lang="cs-CZ" u="sng" dirty="0"/>
              <a:t>okamžiku vědomosti</a:t>
            </a:r>
            <a:r>
              <a:rPr lang="cs-CZ" dirty="0"/>
              <a:t> věřitele o okolnostech rozhodných pro běh promlčecí lhůty nebo okamžiku, kdy se o těchto okolnostech </a:t>
            </a:r>
            <a:r>
              <a:rPr lang="cs-CZ" u="sng" dirty="0"/>
              <a:t>dozvědět mohl a měl</a:t>
            </a:r>
            <a:r>
              <a:rPr lang="cs-CZ" dirty="0"/>
              <a:t> (§ 619 odst. 2)</a:t>
            </a:r>
            <a:endParaRPr lang="cs-CZ" i="1" u="sng" dirty="0"/>
          </a:p>
          <a:p>
            <a:r>
              <a:rPr lang="cs-CZ" dirty="0"/>
              <a:t>Jednoduché </a:t>
            </a:r>
            <a:r>
              <a:rPr lang="cs-CZ" i="1" dirty="0"/>
              <a:t>u smluvních závazků </a:t>
            </a:r>
            <a:r>
              <a:rPr lang="cs-CZ" b="1" i="1" dirty="0"/>
              <a:t>se sjednanou dobou splatností dluhu</a:t>
            </a:r>
            <a:r>
              <a:rPr lang="cs-CZ" dirty="0"/>
              <a:t> = PL běží od </a:t>
            </a:r>
            <a:r>
              <a:rPr lang="cs-CZ" u="sng" dirty="0"/>
              <a:t>splatnosti dluhu</a:t>
            </a:r>
          </a:p>
          <a:p>
            <a:r>
              <a:rPr lang="cs-CZ" dirty="0"/>
              <a:t>Složitější </a:t>
            </a:r>
            <a:r>
              <a:rPr lang="cs-CZ" i="1" dirty="0"/>
              <a:t>u mimosmluvních závazků</a:t>
            </a:r>
            <a:r>
              <a:rPr lang="cs-CZ" dirty="0"/>
              <a:t> a </a:t>
            </a:r>
            <a:r>
              <a:rPr lang="cs-CZ" i="1" dirty="0"/>
              <a:t>smluvních závazků </a:t>
            </a:r>
            <a:r>
              <a:rPr lang="cs-CZ" b="1" i="1" dirty="0"/>
              <a:t>s nesjednanou dobou splatnosti dluhu</a:t>
            </a:r>
            <a:endParaRPr lang="cs-CZ" dirty="0"/>
          </a:p>
        </p:txBody>
      </p:sp>
    </p:spTree>
    <p:extLst>
      <p:ext uri="{BB962C8B-B14F-4D97-AF65-F5344CB8AC3E}">
        <p14:creationId xmlns:p14="http://schemas.microsoft.com/office/powerpoint/2010/main" val="832823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12</a:t>
            </a:fld>
            <a:endParaRPr lang="cs-CZ" altLang="cs-CZ" dirty="0"/>
          </a:p>
        </p:txBody>
      </p:sp>
      <p:sp>
        <p:nvSpPr>
          <p:cNvPr id="4" name="Nadpis 3"/>
          <p:cNvSpPr>
            <a:spLocks noGrp="1"/>
          </p:cNvSpPr>
          <p:nvPr>
            <p:ph type="title"/>
          </p:nvPr>
        </p:nvSpPr>
        <p:spPr/>
        <p:txBody>
          <a:bodyPr/>
          <a:lstStyle/>
          <a:p>
            <a:r>
              <a:rPr lang="cs-CZ" dirty="0"/>
              <a:t>Promlčení </a:t>
            </a:r>
            <a:r>
              <a:rPr lang="cs-CZ" u="sng" dirty="0"/>
              <a:t>mimosmluvních</a:t>
            </a:r>
            <a:r>
              <a:rPr lang="cs-CZ" dirty="0"/>
              <a:t> závazků</a:t>
            </a:r>
          </a:p>
        </p:txBody>
      </p:sp>
      <p:sp>
        <p:nvSpPr>
          <p:cNvPr id="5" name="Zástupný symbol pro obsah 4"/>
          <p:cNvSpPr>
            <a:spLocks noGrp="1"/>
          </p:cNvSpPr>
          <p:nvPr>
            <p:ph idx="1"/>
          </p:nvPr>
        </p:nvSpPr>
        <p:spPr/>
        <p:txBody>
          <a:bodyPr/>
          <a:lstStyle/>
          <a:p>
            <a:r>
              <a:rPr lang="cs-CZ" sz="2000" dirty="0"/>
              <a:t>Běh PL </a:t>
            </a:r>
            <a:r>
              <a:rPr lang="cs-CZ" sz="2000" b="1" dirty="0"/>
              <a:t>u mimosmluvních závazků</a:t>
            </a:r>
            <a:r>
              <a:rPr lang="cs-CZ" sz="2000" dirty="0"/>
              <a:t> (např. závazek z BO, NŠ)</a:t>
            </a:r>
          </a:p>
          <a:p>
            <a:r>
              <a:rPr lang="cs-CZ" sz="2000" dirty="0"/>
              <a:t>PL v těchto případech může počít běžet i </a:t>
            </a:r>
            <a:r>
              <a:rPr lang="cs-CZ" sz="2000" u="sng" dirty="0"/>
              <a:t>před splatností dluhu</a:t>
            </a:r>
            <a:r>
              <a:rPr lang="cs-CZ" sz="2000" dirty="0"/>
              <a:t> nebo </a:t>
            </a:r>
            <a:r>
              <a:rPr lang="cs-CZ" sz="2000" u="sng" dirty="0"/>
              <a:t>aniž by vůbec splatnost dluhu nastala</a:t>
            </a:r>
          </a:p>
          <a:p>
            <a:r>
              <a:rPr lang="cs-CZ" sz="2000" dirty="0"/>
              <a:t>Nárok z BO/NŠ </a:t>
            </a:r>
            <a:r>
              <a:rPr lang="cs-CZ" sz="2000" b="1" dirty="0"/>
              <a:t>je splatný po výzvě věřitele</a:t>
            </a:r>
            <a:r>
              <a:rPr lang="cs-CZ" sz="2000" dirty="0"/>
              <a:t> = dlužník je povinen plnit bezodkladně poté, co byl věřitelem o plnění požádán (§ 1958 odst. 2)</a:t>
            </a:r>
          </a:p>
          <a:p>
            <a:r>
              <a:rPr lang="cs-CZ" sz="2000" b="1" dirty="0"/>
              <a:t>Subjektivní PL</a:t>
            </a:r>
            <a:r>
              <a:rPr lang="cs-CZ" sz="2000" dirty="0"/>
              <a:t> = </a:t>
            </a:r>
            <a:r>
              <a:rPr lang="cs-CZ" sz="2000" i="1" dirty="0"/>
              <a:t>běží již od okamžiku vědomosti poškozeného/ochuzeného o vzniku škody/BO</a:t>
            </a:r>
            <a:r>
              <a:rPr lang="cs-CZ" sz="2000" dirty="0"/>
              <a:t> a </a:t>
            </a:r>
            <a:r>
              <a:rPr lang="cs-CZ" sz="2000" i="1" dirty="0"/>
              <a:t>osoby povinné k náhradě/vydání BO</a:t>
            </a:r>
            <a:r>
              <a:rPr lang="cs-CZ" sz="2000" dirty="0"/>
              <a:t> (§ 620 – NŠ, § 621 – BO)</a:t>
            </a:r>
          </a:p>
          <a:p>
            <a:r>
              <a:rPr lang="cs-CZ" sz="2000" b="1" dirty="0"/>
              <a:t>Objektivní PL</a:t>
            </a:r>
            <a:r>
              <a:rPr lang="cs-CZ" sz="2000" dirty="0"/>
              <a:t> = od okamžiku vzniku škody, BO (§ 636 – NŠ, § 638 – BO)</a:t>
            </a:r>
          </a:p>
          <a:p>
            <a:r>
              <a:rPr lang="cs-CZ" sz="2000" dirty="0"/>
              <a:t>Promlčení </a:t>
            </a:r>
            <a:r>
              <a:rPr lang="cs-CZ" sz="2000" u="sng" dirty="0"/>
              <a:t>není vázáno na splatnost, </a:t>
            </a:r>
            <a:r>
              <a:rPr lang="cs-CZ" sz="2000" b="1" u="sng" dirty="0"/>
              <a:t>aby věřitel neotálel s uplatněním práva</a:t>
            </a:r>
          </a:p>
          <a:p>
            <a:endParaRPr lang="cs-CZ" sz="2000" b="1" dirty="0"/>
          </a:p>
          <a:p>
            <a:pPr marL="72000" indent="0">
              <a:buNone/>
            </a:pPr>
            <a:endParaRPr lang="cs-CZ" b="1" dirty="0"/>
          </a:p>
          <a:p>
            <a:pPr marL="72000" indent="0">
              <a:buNone/>
            </a:pPr>
            <a:endParaRPr lang="cs-CZ" b="1" dirty="0"/>
          </a:p>
          <a:p>
            <a:endParaRPr lang="cs-CZ" dirty="0"/>
          </a:p>
          <a:p>
            <a:endParaRPr lang="cs-CZ" dirty="0"/>
          </a:p>
          <a:p>
            <a:endParaRPr lang="cs-CZ" dirty="0"/>
          </a:p>
        </p:txBody>
      </p:sp>
    </p:spTree>
    <p:extLst>
      <p:ext uri="{BB962C8B-B14F-4D97-AF65-F5344CB8AC3E}">
        <p14:creationId xmlns:p14="http://schemas.microsoft.com/office/powerpoint/2010/main" val="17888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13</a:t>
            </a:fld>
            <a:endParaRPr lang="cs-CZ" altLang="cs-CZ" dirty="0"/>
          </a:p>
        </p:txBody>
      </p:sp>
      <p:sp>
        <p:nvSpPr>
          <p:cNvPr id="4" name="Nadpis 3"/>
          <p:cNvSpPr>
            <a:spLocks noGrp="1"/>
          </p:cNvSpPr>
          <p:nvPr>
            <p:ph type="title"/>
          </p:nvPr>
        </p:nvSpPr>
        <p:spPr/>
        <p:txBody>
          <a:bodyPr/>
          <a:lstStyle/>
          <a:p>
            <a:r>
              <a:rPr lang="cs-CZ" sz="3600" dirty="0"/>
              <a:t>Promlčení </a:t>
            </a:r>
            <a:r>
              <a:rPr lang="cs-CZ" sz="3600" u="sng" dirty="0"/>
              <a:t>smluvních</a:t>
            </a:r>
            <a:r>
              <a:rPr lang="cs-CZ" sz="3600" dirty="0"/>
              <a:t> závazků s </a:t>
            </a:r>
            <a:r>
              <a:rPr lang="cs-CZ" sz="3600" u="sng" dirty="0"/>
              <a:t>nesjednanou dobou splatnosti</a:t>
            </a:r>
          </a:p>
        </p:txBody>
      </p:sp>
      <p:sp>
        <p:nvSpPr>
          <p:cNvPr id="5" name="Zástupný symbol pro obsah 4"/>
          <p:cNvSpPr>
            <a:spLocks noGrp="1"/>
          </p:cNvSpPr>
          <p:nvPr>
            <p:ph idx="1"/>
          </p:nvPr>
        </p:nvSpPr>
        <p:spPr>
          <a:xfrm>
            <a:off x="727149" y="1846458"/>
            <a:ext cx="10753200" cy="4139998"/>
          </a:xfrm>
        </p:spPr>
        <p:txBody>
          <a:bodyPr/>
          <a:lstStyle/>
          <a:p>
            <a:r>
              <a:rPr lang="cs-CZ" dirty="0"/>
              <a:t>Splatnost pohledávky </a:t>
            </a:r>
            <a:r>
              <a:rPr lang="cs-CZ" u="sng" dirty="0"/>
              <a:t>se řídí ujednáním stran</a:t>
            </a:r>
          </a:p>
          <a:p>
            <a:r>
              <a:rPr lang="cs-CZ" dirty="0"/>
              <a:t>V případě absence ujednání = </a:t>
            </a:r>
            <a:r>
              <a:rPr lang="cs-CZ" b="1" dirty="0"/>
              <a:t>obecné pravidlo</a:t>
            </a:r>
            <a:r>
              <a:rPr lang="cs-CZ" dirty="0"/>
              <a:t> (§ 1958 odst. 2) nebo </a:t>
            </a:r>
            <a:r>
              <a:rPr lang="cs-CZ" b="1" dirty="0"/>
              <a:t>zvláštní pravidla pro konkrétní smluvní typ</a:t>
            </a:r>
            <a:r>
              <a:rPr lang="cs-CZ" dirty="0"/>
              <a:t> (např. u zápůjčky – § 2393 = </a:t>
            </a:r>
            <a:r>
              <a:rPr lang="cs-CZ" u="sng" dirty="0"/>
              <a:t>výpověď smlouvy</a:t>
            </a:r>
            <a:r>
              <a:rPr lang="cs-CZ" dirty="0"/>
              <a:t>, úvěru – § 2399 = </a:t>
            </a:r>
            <a:r>
              <a:rPr lang="cs-CZ" u="sng" dirty="0"/>
              <a:t>žádost o vrácení</a:t>
            </a:r>
            <a:r>
              <a:rPr lang="cs-CZ" dirty="0"/>
              <a:t>)</a:t>
            </a:r>
          </a:p>
          <a:p>
            <a:r>
              <a:rPr lang="cs-CZ" dirty="0"/>
              <a:t> Zápůjčka/úvěr = vyžadují úkon k </a:t>
            </a:r>
            <a:r>
              <a:rPr lang="cs-CZ" dirty="0" err="1"/>
              <a:t>zesplatnění</a:t>
            </a:r>
            <a:r>
              <a:rPr lang="cs-CZ" dirty="0"/>
              <a:t> (výpověď nebo žádost o vrácení) = </a:t>
            </a:r>
            <a:r>
              <a:rPr lang="cs-CZ" b="1" u="sng" dirty="0"/>
              <a:t>dispoziční oprávnění podléhá promlčení</a:t>
            </a:r>
            <a:r>
              <a:rPr lang="cs-CZ" dirty="0"/>
              <a:t>– </a:t>
            </a:r>
            <a:r>
              <a:rPr lang="cs-CZ" dirty="0" err="1"/>
              <a:t>sp</a:t>
            </a:r>
            <a:r>
              <a:rPr lang="cs-CZ" dirty="0"/>
              <a:t>. zn. 3 </a:t>
            </a:r>
            <a:r>
              <a:rPr lang="cs-CZ" dirty="0" err="1"/>
              <a:t>Cz</a:t>
            </a:r>
            <a:r>
              <a:rPr lang="cs-CZ" dirty="0"/>
              <a:t> 99/81, nověji 33 </a:t>
            </a:r>
            <a:r>
              <a:rPr lang="cs-CZ" dirty="0" err="1"/>
              <a:t>Cdo</a:t>
            </a:r>
            <a:r>
              <a:rPr lang="cs-CZ" dirty="0"/>
              <a:t> 3037/2019</a:t>
            </a:r>
          </a:p>
          <a:p>
            <a:r>
              <a:rPr lang="cs-CZ" u="sng" dirty="0"/>
              <a:t>PL ke splnění dluhu </a:t>
            </a:r>
            <a:r>
              <a:rPr lang="cs-CZ" b="1" u="sng" dirty="0"/>
              <a:t>zápůjčka</a:t>
            </a:r>
            <a:r>
              <a:rPr lang="cs-CZ" dirty="0"/>
              <a:t> = den následující po uzavření smlouvy + 6 týdnů (§ 2393 odst. 1), </a:t>
            </a:r>
            <a:r>
              <a:rPr lang="cs-CZ" b="1" u="sng" dirty="0"/>
              <a:t>úvěr</a:t>
            </a:r>
            <a:r>
              <a:rPr lang="cs-CZ" dirty="0"/>
              <a:t> = den následující po uzavření smlouvy + 1 měsíc (§ 2399 odst. 1)</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391954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14</a:t>
            </a:fld>
            <a:endParaRPr lang="cs-CZ" altLang="cs-CZ" dirty="0"/>
          </a:p>
        </p:txBody>
      </p:sp>
      <p:sp>
        <p:nvSpPr>
          <p:cNvPr id="4" name="Nadpis 3"/>
          <p:cNvSpPr>
            <a:spLocks noGrp="1"/>
          </p:cNvSpPr>
          <p:nvPr>
            <p:ph type="title"/>
          </p:nvPr>
        </p:nvSpPr>
        <p:spPr>
          <a:xfrm>
            <a:off x="666000" y="608819"/>
            <a:ext cx="10753200" cy="451576"/>
          </a:xfrm>
        </p:spPr>
        <p:txBody>
          <a:bodyPr/>
          <a:lstStyle/>
          <a:p>
            <a:r>
              <a:rPr lang="cs-CZ" dirty="0"/>
              <a:t>Zvláštní případy promlčování závazků (I.)</a:t>
            </a:r>
          </a:p>
        </p:txBody>
      </p:sp>
      <p:sp>
        <p:nvSpPr>
          <p:cNvPr id="5" name="Zástupný symbol pro obsah 4"/>
          <p:cNvSpPr>
            <a:spLocks noGrp="1"/>
          </p:cNvSpPr>
          <p:nvPr>
            <p:ph idx="1"/>
          </p:nvPr>
        </p:nvSpPr>
        <p:spPr>
          <a:xfrm>
            <a:off x="843822" y="1537231"/>
            <a:ext cx="10753200" cy="4642304"/>
          </a:xfrm>
        </p:spPr>
        <p:txBody>
          <a:bodyPr/>
          <a:lstStyle/>
          <a:p>
            <a:pPr marL="72000" indent="0">
              <a:buNone/>
            </a:pPr>
            <a:r>
              <a:rPr lang="cs-CZ" sz="2400" dirty="0"/>
              <a:t>A) </a:t>
            </a:r>
            <a:r>
              <a:rPr lang="cs-CZ" sz="2400" i="1" dirty="0"/>
              <a:t>Dílčí plnění dluhu</a:t>
            </a:r>
          </a:p>
          <a:p>
            <a:r>
              <a:rPr lang="cs-CZ" sz="1300" dirty="0"/>
              <a:t> </a:t>
            </a:r>
            <a:r>
              <a:rPr lang="cs-CZ" sz="1500" dirty="0"/>
              <a:t>plnění splátkových kalendářů</a:t>
            </a:r>
          </a:p>
          <a:p>
            <a:r>
              <a:rPr lang="cs-CZ" sz="1500" dirty="0"/>
              <a:t>PL běží pro každá </a:t>
            </a:r>
            <a:r>
              <a:rPr lang="cs-CZ" sz="1500" u="sng" dirty="0"/>
              <a:t>jednotlivá dílčí plnění samostatně</a:t>
            </a:r>
            <a:r>
              <a:rPr lang="cs-CZ" sz="1500" dirty="0"/>
              <a:t> od okamžiku </a:t>
            </a:r>
            <a:r>
              <a:rPr lang="cs-CZ" sz="1500" u="sng" dirty="0"/>
              <a:t>dospělosti</a:t>
            </a:r>
            <a:r>
              <a:rPr lang="cs-CZ" sz="1500" dirty="0"/>
              <a:t> dílčího plnění (splátky dluhu/leasingové splátky)</a:t>
            </a:r>
          </a:p>
          <a:p>
            <a:pPr marL="72000" indent="0">
              <a:buNone/>
            </a:pPr>
            <a:r>
              <a:rPr lang="cs-CZ" sz="2400" dirty="0"/>
              <a:t>B) </a:t>
            </a:r>
            <a:r>
              <a:rPr lang="cs-CZ" sz="2400" i="1" dirty="0"/>
              <a:t>Právo, které má být uplatněno nejprve u jiné osoby</a:t>
            </a:r>
          </a:p>
          <a:p>
            <a:r>
              <a:rPr lang="cs-CZ" sz="1500" dirty="0"/>
              <a:t>Jde zejména o případy </a:t>
            </a:r>
            <a:r>
              <a:rPr lang="cs-CZ" sz="1500" u="sng" dirty="0"/>
              <a:t>promlčování práv z vadného plnění</a:t>
            </a:r>
          </a:p>
          <a:p>
            <a:r>
              <a:rPr lang="cs-CZ" sz="1500" dirty="0"/>
              <a:t>PL běží ode dne uplatnění práva u dlužníka (např. vady díla u zhotovitele)</a:t>
            </a:r>
          </a:p>
          <a:p>
            <a:pPr lvl="1"/>
            <a:r>
              <a:rPr lang="cs-CZ" sz="1500" dirty="0"/>
              <a:t>Promlčení </a:t>
            </a:r>
            <a:r>
              <a:rPr lang="cs-CZ" sz="1500" b="1" dirty="0"/>
              <a:t>podléhá i právo uplatnit práva z vadného plnění</a:t>
            </a:r>
            <a:r>
              <a:rPr lang="cs-CZ" sz="1500" dirty="0"/>
              <a:t> – OZ vychází z promlčování práva uplatnit právo z vadného plnění!</a:t>
            </a:r>
          </a:p>
          <a:p>
            <a:pPr lvl="1"/>
            <a:r>
              <a:rPr lang="cs-CZ" sz="1500" dirty="0"/>
              <a:t>Věřitel je obecně povinen vytknout vadu </a:t>
            </a:r>
            <a:r>
              <a:rPr lang="cs-CZ" sz="1500" u="sng" dirty="0"/>
              <a:t>bezodkladně</a:t>
            </a:r>
            <a:r>
              <a:rPr lang="cs-CZ" sz="1500" dirty="0"/>
              <a:t> poté, co měl možnost předmět plnění prohlédnout a vadu zjistit (§ 1921)</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311201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15</a:t>
            </a:fld>
            <a:endParaRPr lang="cs-CZ" altLang="cs-CZ" dirty="0"/>
          </a:p>
        </p:txBody>
      </p:sp>
      <p:sp>
        <p:nvSpPr>
          <p:cNvPr id="4" name="Nadpis 3"/>
          <p:cNvSpPr>
            <a:spLocks noGrp="1"/>
          </p:cNvSpPr>
          <p:nvPr>
            <p:ph type="title"/>
          </p:nvPr>
        </p:nvSpPr>
        <p:spPr/>
        <p:txBody>
          <a:bodyPr/>
          <a:lstStyle/>
          <a:p>
            <a:r>
              <a:rPr lang="cs-CZ" dirty="0"/>
              <a:t>Zvláštní případy promlčování závazků (II.)</a:t>
            </a:r>
          </a:p>
        </p:txBody>
      </p:sp>
      <p:sp>
        <p:nvSpPr>
          <p:cNvPr id="5" name="Zástupný symbol pro obsah 4"/>
          <p:cNvSpPr>
            <a:spLocks noGrp="1"/>
          </p:cNvSpPr>
          <p:nvPr>
            <p:ph idx="1"/>
          </p:nvPr>
        </p:nvSpPr>
        <p:spPr/>
        <p:txBody>
          <a:bodyPr/>
          <a:lstStyle/>
          <a:p>
            <a:pPr marL="72000" indent="0">
              <a:buNone/>
            </a:pPr>
            <a:r>
              <a:rPr lang="cs-CZ" sz="2400" dirty="0"/>
              <a:t>C) </a:t>
            </a:r>
            <a:r>
              <a:rPr lang="cs-CZ" sz="2400" i="1" dirty="0" err="1"/>
              <a:t>Akcesorické</a:t>
            </a:r>
            <a:r>
              <a:rPr lang="cs-CZ" sz="2400" i="1" dirty="0"/>
              <a:t> závazky</a:t>
            </a:r>
          </a:p>
          <a:p>
            <a:r>
              <a:rPr lang="cs-CZ" sz="1800" u="sng" dirty="0"/>
              <a:t>Nutno rozlišovat charakter </a:t>
            </a:r>
            <a:r>
              <a:rPr lang="cs-CZ" sz="1800" u="sng" dirty="0" err="1"/>
              <a:t>akcesorického</a:t>
            </a:r>
            <a:r>
              <a:rPr lang="cs-CZ" sz="1800" u="sng" dirty="0"/>
              <a:t> závazku</a:t>
            </a:r>
            <a:r>
              <a:rPr lang="cs-CZ" sz="1800" dirty="0"/>
              <a:t> = </a:t>
            </a:r>
            <a:r>
              <a:rPr lang="cs-CZ" sz="1800" b="1" i="1" dirty="0"/>
              <a:t>příslušenství</a:t>
            </a:r>
            <a:r>
              <a:rPr lang="cs-CZ" sz="1800" dirty="0"/>
              <a:t> nebo </a:t>
            </a:r>
            <a:r>
              <a:rPr lang="cs-CZ" sz="1800" b="1" i="1" dirty="0"/>
              <a:t>samostatný nárok </a:t>
            </a:r>
          </a:p>
          <a:p>
            <a:r>
              <a:rPr lang="cs-CZ" sz="1800" dirty="0"/>
              <a:t>Nejčastěji </a:t>
            </a:r>
            <a:r>
              <a:rPr lang="cs-CZ" sz="1800" b="1" dirty="0"/>
              <a:t>úroky</a:t>
            </a:r>
            <a:r>
              <a:rPr lang="cs-CZ" sz="1800" dirty="0"/>
              <a:t> + </a:t>
            </a:r>
            <a:r>
              <a:rPr lang="cs-CZ" sz="1800" b="1" dirty="0"/>
              <a:t>úroky z prodlení</a:t>
            </a:r>
          </a:p>
          <a:p>
            <a:r>
              <a:rPr lang="cs-CZ" sz="1800" i="1" u="sng" dirty="0"/>
              <a:t>Úroky</a:t>
            </a:r>
            <a:r>
              <a:rPr lang="cs-CZ" sz="1800" i="1" dirty="0"/>
              <a:t> </a:t>
            </a:r>
            <a:r>
              <a:rPr lang="cs-CZ" sz="1800" dirty="0"/>
              <a:t>= počátek běhu PL je vázán na okamžik jejich splatnosti (plyne ze smlouvy nebo zákona - § 1805 odst. 1)</a:t>
            </a:r>
          </a:p>
          <a:p>
            <a:r>
              <a:rPr lang="cs-CZ" sz="1800" i="1" u="sng" dirty="0"/>
              <a:t>Úroky z prodlení</a:t>
            </a:r>
            <a:r>
              <a:rPr lang="cs-CZ" sz="1800" i="1" dirty="0"/>
              <a:t> </a:t>
            </a:r>
            <a:r>
              <a:rPr lang="cs-CZ" sz="1800" dirty="0"/>
              <a:t>= </a:t>
            </a:r>
            <a:r>
              <a:rPr lang="cs-CZ" sz="1800" dirty="0" err="1"/>
              <a:t>ÚrProd</a:t>
            </a:r>
            <a:r>
              <a:rPr lang="cs-CZ" sz="1800" dirty="0"/>
              <a:t> se promlčují jako celek od okamžiku nastoupení prodlení dlužníka (např. rozsudek </a:t>
            </a:r>
            <a:r>
              <a:rPr lang="cs-CZ" sz="1800" dirty="0" err="1"/>
              <a:t>sp</a:t>
            </a:r>
            <a:r>
              <a:rPr lang="cs-CZ" sz="1800" dirty="0"/>
              <a:t>. zn. 31 </a:t>
            </a:r>
            <a:r>
              <a:rPr lang="cs-CZ" sz="1800" dirty="0" err="1"/>
              <a:t>Cdo</a:t>
            </a:r>
            <a:r>
              <a:rPr lang="cs-CZ" sz="1800" dirty="0"/>
              <a:t> 4291/2009)</a:t>
            </a:r>
          </a:p>
          <a:p>
            <a:r>
              <a:rPr lang="cs-CZ" sz="1800" i="1" u="sng" dirty="0"/>
              <a:t>Smluvní pokuta</a:t>
            </a:r>
            <a:r>
              <a:rPr lang="cs-CZ" sz="1800" dirty="0"/>
              <a:t> = samostatný nárok (</a:t>
            </a:r>
            <a:r>
              <a:rPr lang="cs-CZ" sz="1800" i="1" dirty="0"/>
              <a:t>a </a:t>
            </a:r>
            <a:r>
              <a:rPr lang="cs-CZ" sz="1800" i="1" dirty="0" err="1"/>
              <a:t>contr</a:t>
            </a:r>
            <a:r>
              <a:rPr lang="cs-CZ" sz="1800" i="1" dirty="0"/>
              <a:t>. </a:t>
            </a:r>
            <a:r>
              <a:rPr lang="cs-CZ" sz="1800" dirty="0"/>
              <a:t>§ 513)</a:t>
            </a:r>
          </a:p>
          <a:p>
            <a:pPr lvl="1"/>
            <a:r>
              <a:rPr lang="cs-CZ" sz="1800" u="sng" dirty="0"/>
              <a:t>Jednorázová SP</a:t>
            </a:r>
            <a:r>
              <a:rPr lang="cs-CZ" sz="1800" dirty="0"/>
              <a:t> – PL běží ode dne následujícího po porušení povinnosti</a:t>
            </a:r>
          </a:p>
          <a:p>
            <a:pPr lvl="1"/>
            <a:r>
              <a:rPr lang="cs-CZ" sz="1800" u="sng" dirty="0"/>
              <a:t>Procentní sazba</a:t>
            </a:r>
            <a:r>
              <a:rPr lang="cs-CZ" sz="1800" dirty="0"/>
              <a:t> za každý den porušení smluvní povinnosti - PL běží pro každou SP samostatně (nepromlčuje se jako celek – </a:t>
            </a:r>
            <a:r>
              <a:rPr lang="cs-CZ" sz="1800" dirty="0" err="1"/>
              <a:t>sp</a:t>
            </a:r>
            <a:r>
              <a:rPr lang="cs-CZ" sz="1800" dirty="0"/>
              <a:t>. zn. 33 </a:t>
            </a:r>
            <a:r>
              <a:rPr lang="cs-CZ" sz="1800" dirty="0" err="1"/>
              <a:t>Cdo</a:t>
            </a:r>
            <a:r>
              <a:rPr lang="cs-CZ" sz="1800" dirty="0"/>
              <a:t> 2637/2008, 21 </a:t>
            </a:r>
            <a:r>
              <a:rPr lang="cs-CZ" sz="1800" dirty="0" err="1"/>
              <a:t>Cdo</a:t>
            </a:r>
            <a:r>
              <a:rPr lang="cs-CZ" sz="1800" dirty="0"/>
              <a:t> 681/2006)</a:t>
            </a:r>
          </a:p>
          <a:p>
            <a:pPr marL="72000" indent="0">
              <a:buNone/>
            </a:pPr>
            <a:endParaRPr lang="cs-CZ" dirty="0"/>
          </a:p>
        </p:txBody>
      </p:sp>
    </p:spTree>
    <p:extLst>
      <p:ext uri="{BB962C8B-B14F-4D97-AF65-F5344CB8AC3E}">
        <p14:creationId xmlns:p14="http://schemas.microsoft.com/office/powerpoint/2010/main" val="4169584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45ED888D-72C5-4548-B67E-C1436992F1A5}"/>
              </a:ext>
            </a:extLst>
          </p:cNvPr>
          <p:cNvSpPr>
            <a:spLocks noGrp="1"/>
          </p:cNvSpPr>
          <p:nvPr>
            <p:ph type="sldNum" sz="quarter" idx="11"/>
          </p:nvPr>
        </p:nvSpPr>
        <p:spPr/>
        <p:txBody>
          <a:bodyPr/>
          <a:lstStyle/>
          <a:p>
            <a:fld id="{0970407D-EE58-4A0B-824B-1D3AE42DD9CF}" type="slidenum">
              <a:rPr lang="cs-CZ" altLang="cs-CZ" smtClean="0"/>
              <a:pPr/>
              <a:t>16</a:t>
            </a:fld>
            <a:endParaRPr lang="cs-CZ" altLang="cs-CZ" dirty="0"/>
          </a:p>
        </p:txBody>
      </p:sp>
      <p:sp>
        <p:nvSpPr>
          <p:cNvPr id="4" name="Nadpis 3">
            <a:extLst>
              <a:ext uri="{FF2B5EF4-FFF2-40B4-BE49-F238E27FC236}">
                <a16:creationId xmlns:a16="http://schemas.microsoft.com/office/drawing/2014/main" xmlns="" id="{13D366D2-6998-4CA7-AAF1-03ACF5EBBC40}"/>
              </a:ext>
            </a:extLst>
          </p:cNvPr>
          <p:cNvSpPr>
            <a:spLocks noGrp="1"/>
          </p:cNvSpPr>
          <p:nvPr>
            <p:ph type="title"/>
          </p:nvPr>
        </p:nvSpPr>
        <p:spPr/>
        <p:txBody>
          <a:bodyPr/>
          <a:lstStyle/>
          <a:p>
            <a:r>
              <a:rPr lang="cs-CZ" dirty="0"/>
              <a:t>Část III. – vznik závazku (ze smluv)</a:t>
            </a:r>
          </a:p>
        </p:txBody>
      </p:sp>
      <p:sp>
        <p:nvSpPr>
          <p:cNvPr id="5" name="Zástupný symbol pro obsah 4">
            <a:extLst>
              <a:ext uri="{FF2B5EF4-FFF2-40B4-BE49-F238E27FC236}">
                <a16:creationId xmlns:a16="http://schemas.microsoft.com/office/drawing/2014/main" xmlns="" id="{10B66DE0-E8EE-4482-AA73-3C958BB5F63D}"/>
              </a:ext>
            </a:extLst>
          </p:cNvPr>
          <p:cNvSpPr>
            <a:spLocks noGrp="1"/>
          </p:cNvSpPr>
          <p:nvPr>
            <p:ph idx="1"/>
          </p:nvPr>
        </p:nvSpPr>
        <p:spPr>
          <a:xfrm>
            <a:off x="924187" y="1594348"/>
            <a:ext cx="10753200" cy="4139998"/>
          </a:xfrm>
        </p:spPr>
        <p:txBody>
          <a:bodyPr/>
          <a:lstStyle/>
          <a:p>
            <a:r>
              <a:rPr lang="cs-CZ" dirty="0"/>
              <a:t>Právní důvod vzniku závazku: 1) </a:t>
            </a:r>
            <a:r>
              <a:rPr lang="cs-CZ" b="1" dirty="0"/>
              <a:t>smlouva</a:t>
            </a:r>
            <a:r>
              <a:rPr lang="cs-CZ" dirty="0"/>
              <a:t>, 2) protiprávní čin, 3) jiná skutečnost k tomu podle zákona způsobilá</a:t>
            </a:r>
          </a:p>
          <a:p>
            <a:r>
              <a:rPr lang="cs-CZ" u="sng" dirty="0"/>
              <a:t>Jiná způsobilá právní skutečnost</a:t>
            </a:r>
            <a:r>
              <a:rPr lang="cs-CZ" dirty="0"/>
              <a:t>:</a:t>
            </a:r>
          </a:p>
          <a:p>
            <a:pPr lvl="1"/>
            <a:r>
              <a:rPr lang="cs-CZ" b="1" i="1" dirty="0"/>
              <a:t>závazky vznikající ze zákona</a:t>
            </a:r>
            <a:r>
              <a:rPr lang="cs-CZ" b="1" dirty="0"/>
              <a:t> </a:t>
            </a:r>
            <a:r>
              <a:rPr lang="cs-CZ" dirty="0"/>
              <a:t>(závazky plynoucí z předsmluvní odpovědnosti, závazky z BO, </a:t>
            </a:r>
            <a:r>
              <a:rPr lang="cs-CZ" dirty="0" err="1"/>
              <a:t>věcněprávní</a:t>
            </a:r>
            <a:r>
              <a:rPr lang="cs-CZ" dirty="0"/>
              <a:t> nároky – např. </a:t>
            </a:r>
            <a:r>
              <a:rPr lang="cs-CZ" dirty="0" err="1"/>
              <a:t>publiciánská</a:t>
            </a:r>
            <a:r>
              <a:rPr lang="cs-CZ" dirty="0"/>
              <a:t> žaloba § 1043+1044, petitorní ochrana – § 1040+1042)</a:t>
            </a:r>
          </a:p>
          <a:p>
            <a:pPr lvl="1"/>
            <a:r>
              <a:rPr lang="cs-CZ" b="1" i="1" dirty="0"/>
              <a:t>Závazky vznikající z rozhodnutí soudu</a:t>
            </a:r>
            <a:r>
              <a:rPr lang="cs-CZ" b="1" dirty="0"/>
              <a:t> </a:t>
            </a:r>
            <a:r>
              <a:rPr lang="cs-CZ" dirty="0"/>
              <a:t>(konstitutivní výroky soudu)</a:t>
            </a:r>
          </a:p>
          <a:p>
            <a:pPr lvl="1"/>
            <a:r>
              <a:rPr lang="cs-CZ" b="1" i="1" dirty="0"/>
              <a:t>Závazky z právní události</a:t>
            </a:r>
            <a:r>
              <a:rPr lang="cs-CZ" i="1" dirty="0"/>
              <a:t> </a:t>
            </a:r>
            <a:r>
              <a:rPr lang="cs-CZ" dirty="0"/>
              <a:t>(např. útěk psa z kotce – odpovědnost za výsledek podle § 2933)</a:t>
            </a:r>
            <a:endParaRPr lang="cs-CZ" i="1" dirty="0"/>
          </a:p>
          <a:p>
            <a:r>
              <a:rPr lang="cs-CZ" u="sng" dirty="0"/>
              <a:t>Smlouva</a:t>
            </a:r>
            <a:r>
              <a:rPr lang="cs-CZ" dirty="0"/>
              <a:t> = preferovaný způsob vzniku závazku = strany mohou závazek ze smlouvy kdykoli </a:t>
            </a:r>
            <a:r>
              <a:rPr lang="cs-CZ" u="sng" dirty="0"/>
              <a:t>zrušit</a:t>
            </a:r>
            <a:r>
              <a:rPr lang="cs-CZ" dirty="0"/>
              <a:t> (dohoda o </a:t>
            </a:r>
            <a:r>
              <a:rPr lang="cs-CZ" i="1" dirty="0" err="1"/>
              <a:t>dissoluci</a:t>
            </a:r>
            <a:r>
              <a:rPr lang="cs-CZ" dirty="0"/>
              <a:t>) nebo </a:t>
            </a:r>
            <a:r>
              <a:rPr lang="cs-CZ" u="sng" dirty="0"/>
              <a:t>změnit </a:t>
            </a:r>
            <a:r>
              <a:rPr lang="cs-CZ" dirty="0"/>
              <a:t>(bez novačního úmyslu – § 1901, s novačním úmyslem - § 1902)</a:t>
            </a:r>
          </a:p>
        </p:txBody>
      </p:sp>
    </p:spTree>
    <p:extLst>
      <p:ext uri="{BB962C8B-B14F-4D97-AF65-F5344CB8AC3E}">
        <p14:creationId xmlns:p14="http://schemas.microsoft.com/office/powerpoint/2010/main" val="2874816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1A2B9B33-4869-481F-BF48-4D62B440C5EA}"/>
              </a:ext>
            </a:extLst>
          </p:cNvPr>
          <p:cNvSpPr>
            <a:spLocks noGrp="1"/>
          </p:cNvSpPr>
          <p:nvPr>
            <p:ph type="sldNum" sz="quarter" idx="11"/>
          </p:nvPr>
        </p:nvSpPr>
        <p:spPr/>
        <p:txBody>
          <a:bodyPr/>
          <a:lstStyle/>
          <a:p>
            <a:fld id="{0970407D-EE58-4A0B-824B-1D3AE42DD9CF}" type="slidenum">
              <a:rPr lang="cs-CZ" altLang="cs-CZ" smtClean="0"/>
              <a:pPr/>
              <a:t>17</a:t>
            </a:fld>
            <a:endParaRPr lang="cs-CZ" altLang="cs-CZ" dirty="0"/>
          </a:p>
        </p:txBody>
      </p:sp>
      <p:sp>
        <p:nvSpPr>
          <p:cNvPr id="4" name="Nadpis 3">
            <a:extLst>
              <a:ext uri="{FF2B5EF4-FFF2-40B4-BE49-F238E27FC236}">
                <a16:creationId xmlns:a16="http://schemas.microsoft.com/office/drawing/2014/main" xmlns="" id="{0B75E9A8-0A46-4BA3-99B1-89100C3071F6}"/>
              </a:ext>
            </a:extLst>
          </p:cNvPr>
          <p:cNvSpPr>
            <a:spLocks noGrp="1"/>
          </p:cNvSpPr>
          <p:nvPr>
            <p:ph type="title"/>
          </p:nvPr>
        </p:nvSpPr>
        <p:spPr>
          <a:xfrm>
            <a:off x="719400" y="524691"/>
            <a:ext cx="10753200" cy="451576"/>
          </a:xfrm>
        </p:spPr>
        <p:txBody>
          <a:bodyPr/>
          <a:lstStyle/>
          <a:p>
            <a:r>
              <a:rPr lang="cs-CZ" dirty="0"/>
              <a:t>Vznik závazku ze smlouvy II.</a:t>
            </a:r>
          </a:p>
        </p:txBody>
      </p:sp>
      <p:sp>
        <p:nvSpPr>
          <p:cNvPr id="5" name="Zástupný symbol pro obsah 4">
            <a:extLst>
              <a:ext uri="{FF2B5EF4-FFF2-40B4-BE49-F238E27FC236}">
                <a16:creationId xmlns:a16="http://schemas.microsoft.com/office/drawing/2014/main" xmlns="" id="{CE6BDDAD-E17F-447B-8DD3-F9260C2FC5C5}"/>
              </a:ext>
            </a:extLst>
          </p:cNvPr>
          <p:cNvSpPr>
            <a:spLocks noGrp="1"/>
          </p:cNvSpPr>
          <p:nvPr>
            <p:ph idx="1"/>
          </p:nvPr>
        </p:nvSpPr>
        <p:spPr>
          <a:xfrm>
            <a:off x="666000" y="1245407"/>
            <a:ext cx="10753200" cy="4367185"/>
          </a:xfrm>
        </p:spPr>
        <p:txBody>
          <a:bodyPr/>
          <a:lstStyle/>
          <a:p>
            <a:pPr algn="just"/>
            <a:r>
              <a:rPr lang="cs-CZ" dirty="0"/>
              <a:t>V široké míře se uplatňuje </a:t>
            </a:r>
            <a:r>
              <a:rPr lang="cs-CZ" b="1" dirty="0"/>
              <a:t>zásada smluvní svobody</a:t>
            </a:r>
            <a:r>
              <a:rPr lang="cs-CZ" dirty="0"/>
              <a:t> stran – umožňuje např. </a:t>
            </a:r>
            <a:r>
              <a:rPr lang="cs-CZ" b="1" dirty="0"/>
              <a:t>a)</a:t>
            </a:r>
            <a:r>
              <a:rPr lang="cs-CZ" dirty="0"/>
              <a:t> volbu strany smlouvy, </a:t>
            </a:r>
            <a:r>
              <a:rPr lang="cs-CZ" b="1" dirty="0"/>
              <a:t>b)</a:t>
            </a:r>
            <a:r>
              <a:rPr lang="cs-CZ" dirty="0"/>
              <a:t> dobu trvání smlouvy, </a:t>
            </a:r>
            <a:r>
              <a:rPr lang="cs-CZ" b="1" dirty="0"/>
              <a:t>c)</a:t>
            </a:r>
            <a:r>
              <a:rPr lang="cs-CZ" dirty="0"/>
              <a:t> formu smlouvy, </a:t>
            </a:r>
            <a:r>
              <a:rPr lang="cs-CZ" b="1" dirty="0"/>
              <a:t>d)</a:t>
            </a:r>
            <a:r>
              <a:rPr lang="cs-CZ" dirty="0"/>
              <a:t> určení obsahu smlouvy, </a:t>
            </a:r>
            <a:r>
              <a:rPr lang="cs-CZ" b="1" dirty="0"/>
              <a:t>e)</a:t>
            </a:r>
            <a:r>
              <a:rPr lang="cs-CZ" dirty="0"/>
              <a:t> smluvního typu</a:t>
            </a:r>
          </a:p>
          <a:p>
            <a:pPr algn="just"/>
            <a:r>
              <a:rPr lang="cs-CZ" u="sng" dirty="0"/>
              <a:t>Limity obsahové volnosti</a:t>
            </a:r>
            <a:r>
              <a:rPr lang="cs-CZ" dirty="0"/>
              <a:t> – a) kogentní PN, b) porušení zákona, c) dobré mravy, d) speciální obsahové korektivy = </a:t>
            </a:r>
            <a:r>
              <a:rPr lang="cs-CZ" u="sng" dirty="0"/>
              <a:t>typicky neplatnost PJ</a:t>
            </a:r>
          </a:p>
          <a:p>
            <a:pPr algn="just"/>
            <a:r>
              <a:rPr lang="cs-CZ" dirty="0"/>
              <a:t>Obranou v případě důvodu </a:t>
            </a:r>
            <a:r>
              <a:rPr lang="cs-CZ" u="sng" dirty="0"/>
              <a:t>neplatnosti části PJ</a:t>
            </a:r>
            <a:r>
              <a:rPr lang="cs-CZ" dirty="0"/>
              <a:t> je </a:t>
            </a:r>
            <a:r>
              <a:rPr lang="cs-CZ" i="1" dirty="0"/>
              <a:t>salvátorská doložka </a:t>
            </a:r>
            <a:r>
              <a:rPr lang="cs-CZ" dirty="0"/>
              <a:t>– smyslem je udržet platnost zbývajících smluvních ujednání a nahradit je ujednáním obdobným co do smyslu a účelu</a:t>
            </a:r>
          </a:p>
          <a:p>
            <a:pPr lvl="1" algn="just"/>
            <a:r>
              <a:rPr lang="cs-CZ" i="1" dirty="0"/>
              <a:t>Udržovací klauzule</a:t>
            </a:r>
            <a:r>
              <a:rPr lang="cs-CZ" dirty="0"/>
              <a:t> – smyslem je </a:t>
            </a:r>
            <a:r>
              <a:rPr lang="cs-CZ" u="sng" dirty="0"/>
              <a:t>projev vůle stran udržet torzo smlouvy</a:t>
            </a:r>
          </a:p>
          <a:p>
            <a:pPr lvl="1" algn="just"/>
            <a:r>
              <a:rPr lang="cs-CZ" i="1" dirty="0"/>
              <a:t>Nahrazovací klauzule</a:t>
            </a:r>
            <a:r>
              <a:rPr lang="cs-CZ" dirty="0"/>
              <a:t> – </a:t>
            </a:r>
            <a:r>
              <a:rPr lang="cs-CZ" u="sng" dirty="0"/>
              <a:t>určení konkrétního ujednání</a:t>
            </a:r>
            <a:r>
              <a:rPr lang="cs-CZ" dirty="0"/>
              <a:t>, které má </a:t>
            </a:r>
            <a:r>
              <a:rPr lang="cs-CZ" u="sng" dirty="0"/>
              <a:t>nahradit ujednání neplatné</a:t>
            </a:r>
            <a:r>
              <a:rPr lang="cs-CZ" dirty="0"/>
              <a:t>, </a:t>
            </a:r>
            <a:r>
              <a:rPr lang="cs-CZ" u="sng" dirty="0"/>
              <a:t>zdánlivé</a:t>
            </a:r>
            <a:r>
              <a:rPr lang="cs-CZ" dirty="0"/>
              <a:t> či </a:t>
            </a:r>
            <a:r>
              <a:rPr lang="cs-CZ" u="sng" dirty="0"/>
              <a:t>neúčinné</a:t>
            </a:r>
            <a:r>
              <a:rPr lang="cs-CZ" dirty="0"/>
              <a:t> – strany mohou již ve smlouvě upravit </a:t>
            </a:r>
            <a:r>
              <a:rPr lang="cs-CZ" b="1" dirty="0"/>
              <a:t>a)</a:t>
            </a:r>
            <a:r>
              <a:rPr lang="cs-CZ" dirty="0"/>
              <a:t> subsidiární pravidlo (závislý obsah smlouvy), </a:t>
            </a:r>
            <a:r>
              <a:rPr lang="cs-CZ" b="1" dirty="0"/>
              <a:t>b)</a:t>
            </a:r>
            <a:r>
              <a:rPr lang="cs-CZ" dirty="0"/>
              <a:t> povinnost </a:t>
            </a:r>
            <a:r>
              <a:rPr lang="cs-CZ" i="1" dirty="0" err="1"/>
              <a:t>renegociace</a:t>
            </a:r>
            <a:r>
              <a:rPr lang="cs-CZ" dirty="0"/>
              <a:t> (</a:t>
            </a:r>
            <a:r>
              <a:rPr lang="cs-CZ" i="1" dirty="0" err="1"/>
              <a:t>pactum</a:t>
            </a:r>
            <a:r>
              <a:rPr lang="cs-CZ" i="1" dirty="0"/>
              <a:t> de </a:t>
            </a:r>
            <a:r>
              <a:rPr lang="cs-CZ" i="1" dirty="0" err="1"/>
              <a:t>contrahendo</a:t>
            </a:r>
            <a:r>
              <a:rPr lang="cs-CZ" dirty="0"/>
              <a:t> - § 1785), </a:t>
            </a:r>
            <a:r>
              <a:rPr lang="cs-CZ" b="1" dirty="0"/>
              <a:t>c)</a:t>
            </a:r>
            <a:r>
              <a:rPr lang="cs-CZ" dirty="0"/>
              <a:t> povinnost doplnit obsah smlouvy 3. osobou (určení náležitosti smlouvy 3. osobou - § 1749 odst. 1)</a:t>
            </a:r>
          </a:p>
          <a:p>
            <a:pPr algn="just"/>
            <a:endParaRPr lang="cs-CZ" dirty="0"/>
          </a:p>
          <a:p>
            <a:pPr algn="just"/>
            <a:endParaRPr lang="cs-CZ" dirty="0"/>
          </a:p>
          <a:p>
            <a:pPr algn="just"/>
            <a:endParaRPr lang="cs-CZ" dirty="0"/>
          </a:p>
          <a:p>
            <a:pPr algn="just"/>
            <a:endParaRPr lang="cs-CZ" dirty="0"/>
          </a:p>
          <a:p>
            <a:pPr algn="just"/>
            <a:endParaRPr lang="cs-CZ" dirty="0"/>
          </a:p>
          <a:p>
            <a:pPr algn="just"/>
            <a:endParaRPr lang="cs-CZ" dirty="0"/>
          </a:p>
        </p:txBody>
      </p:sp>
    </p:spTree>
    <p:extLst>
      <p:ext uri="{BB962C8B-B14F-4D97-AF65-F5344CB8AC3E}">
        <p14:creationId xmlns:p14="http://schemas.microsoft.com/office/powerpoint/2010/main" val="4186092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4AF86AE1-C49F-484D-95BF-06285D3631BA}"/>
              </a:ext>
            </a:extLst>
          </p:cNvPr>
          <p:cNvSpPr>
            <a:spLocks noGrp="1"/>
          </p:cNvSpPr>
          <p:nvPr>
            <p:ph type="sldNum" sz="quarter" idx="11"/>
          </p:nvPr>
        </p:nvSpPr>
        <p:spPr/>
        <p:txBody>
          <a:bodyPr/>
          <a:lstStyle/>
          <a:p>
            <a:fld id="{0970407D-EE58-4A0B-824B-1D3AE42DD9CF}" type="slidenum">
              <a:rPr lang="cs-CZ" altLang="cs-CZ" smtClean="0"/>
              <a:pPr/>
              <a:t>18</a:t>
            </a:fld>
            <a:endParaRPr lang="cs-CZ" altLang="cs-CZ" dirty="0"/>
          </a:p>
        </p:txBody>
      </p:sp>
      <p:sp>
        <p:nvSpPr>
          <p:cNvPr id="4" name="Nadpis 3">
            <a:extLst>
              <a:ext uri="{FF2B5EF4-FFF2-40B4-BE49-F238E27FC236}">
                <a16:creationId xmlns:a16="http://schemas.microsoft.com/office/drawing/2014/main" xmlns="" id="{F10015F0-B717-455A-9CF0-B14A78CDE69D}"/>
              </a:ext>
            </a:extLst>
          </p:cNvPr>
          <p:cNvSpPr>
            <a:spLocks noGrp="1"/>
          </p:cNvSpPr>
          <p:nvPr>
            <p:ph type="title"/>
          </p:nvPr>
        </p:nvSpPr>
        <p:spPr/>
        <p:txBody>
          <a:bodyPr/>
          <a:lstStyle/>
          <a:p>
            <a:r>
              <a:rPr lang="cs-CZ" dirty="0"/>
              <a:t>Forma smlouvy</a:t>
            </a:r>
          </a:p>
        </p:txBody>
      </p:sp>
      <p:sp>
        <p:nvSpPr>
          <p:cNvPr id="5" name="Zástupný symbol pro obsah 4">
            <a:extLst>
              <a:ext uri="{FF2B5EF4-FFF2-40B4-BE49-F238E27FC236}">
                <a16:creationId xmlns:a16="http://schemas.microsoft.com/office/drawing/2014/main" xmlns="" id="{07F2932B-44A1-4548-9462-D28A7BEA4AA9}"/>
              </a:ext>
            </a:extLst>
          </p:cNvPr>
          <p:cNvSpPr>
            <a:spLocks noGrp="1"/>
          </p:cNvSpPr>
          <p:nvPr>
            <p:ph idx="1"/>
          </p:nvPr>
        </p:nvSpPr>
        <p:spPr>
          <a:xfrm>
            <a:off x="719400" y="1239241"/>
            <a:ext cx="10753200" cy="4139998"/>
          </a:xfrm>
        </p:spPr>
        <p:txBody>
          <a:bodyPr/>
          <a:lstStyle/>
          <a:p>
            <a:r>
              <a:rPr lang="cs-CZ" sz="2000" b="1" dirty="0"/>
              <a:t>Uplatňuje se zásada </a:t>
            </a:r>
            <a:r>
              <a:rPr lang="cs-CZ" sz="2000" b="1" u="sng" dirty="0" err="1"/>
              <a:t>bezformálnosti</a:t>
            </a:r>
            <a:r>
              <a:rPr lang="cs-CZ" sz="2000" b="1" u="sng" dirty="0"/>
              <a:t> PJ</a:t>
            </a:r>
            <a:r>
              <a:rPr lang="cs-CZ" sz="2000" b="1" dirty="0"/>
              <a:t> </a:t>
            </a:r>
            <a:r>
              <a:rPr lang="cs-CZ" sz="2000" dirty="0"/>
              <a:t>(§ 559)</a:t>
            </a:r>
          </a:p>
          <a:p>
            <a:r>
              <a:rPr lang="cs-CZ" sz="2000" b="1" dirty="0"/>
              <a:t>Forma</a:t>
            </a:r>
            <a:r>
              <a:rPr lang="cs-CZ" sz="2000" dirty="0"/>
              <a:t> = </a:t>
            </a:r>
            <a:r>
              <a:rPr lang="cs-CZ" sz="2000" u="sng" dirty="0"/>
              <a:t>písemná forma</a:t>
            </a:r>
            <a:r>
              <a:rPr lang="cs-CZ" sz="2000" dirty="0"/>
              <a:t>, </a:t>
            </a:r>
            <a:r>
              <a:rPr lang="cs-CZ" sz="2000" u="sng" dirty="0"/>
              <a:t>úřední ověření podpisů</a:t>
            </a:r>
            <a:r>
              <a:rPr lang="cs-CZ" sz="2000" dirty="0"/>
              <a:t>, </a:t>
            </a:r>
            <a:r>
              <a:rPr lang="cs-CZ" sz="2000" u="sng" dirty="0"/>
              <a:t>veřejná listina</a:t>
            </a:r>
            <a:r>
              <a:rPr lang="cs-CZ" sz="2000" dirty="0"/>
              <a:t> = notářský zápis</a:t>
            </a:r>
          </a:p>
          <a:p>
            <a:r>
              <a:rPr lang="cs-CZ" sz="2000" u="sng" dirty="0"/>
              <a:t>Jednání v určité formě plyne</a:t>
            </a:r>
            <a:r>
              <a:rPr lang="cs-CZ" sz="2000" dirty="0"/>
              <a:t> = a) ze zákona (např. § 560), b) z ujednání stran (</a:t>
            </a:r>
            <a:r>
              <a:rPr lang="cs-CZ" sz="2000" i="1" dirty="0"/>
              <a:t>deklaratorní</a:t>
            </a:r>
            <a:r>
              <a:rPr lang="cs-CZ" sz="2000" dirty="0"/>
              <a:t> x </a:t>
            </a:r>
            <a:r>
              <a:rPr lang="cs-CZ" sz="2000" i="1" dirty="0"/>
              <a:t>konstitutivní</a:t>
            </a:r>
            <a:r>
              <a:rPr lang="cs-CZ" sz="2000" dirty="0"/>
              <a:t> forma PJ – § 1758)</a:t>
            </a:r>
          </a:p>
          <a:p>
            <a:pPr lvl="1"/>
            <a:r>
              <a:rPr lang="cs-CZ" b="1" dirty="0"/>
              <a:t>Deklaratorní</a:t>
            </a:r>
            <a:r>
              <a:rPr lang="cs-CZ" dirty="0"/>
              <a:t> = strany reálně nepokládají dodržení formy za předpoklad právní závaznosti smlouvy</a:t>
            </a:r>
          </a:p>
          <a:p>
            <a:pPr lvl="2"/>
            <a:r>
              <a:rPr lang="cs-CZ" dirty="0"/>
              <a:t>Př. </a:t>
            </a:r>
            <a:r>
              <a:rPr lang="cs-CZ" i="1" dirty="0"/>
              <a:t>Podle čl. VIII. Smlouvy „může být smlouva měněna pouze písemně, a to vzestupně číslovanými dodatky, které jsou na hlavičkovém papíře společnosti </a:t>
            </a:r>
            <a:r>
              <a:rPr lang="cs-CZ" i="1" dirty="0" err="1"/>
              <a:t>Gastroentro</a:t>
            </a:r>
            <a:r>
              <a:rPr lang="cs-CZ" i="1" dirty="0"/>
              <a:t>, s. r. o.“</a:t>
            </a:r>
            <a:endParaRPr lang="cs-CZ" dirty="0"/>
          </a:p>
          <a:p>
            <a:pPr lvl="1"/>
            <a:r>
              <a:rPr lang="cs-CZ" b="1" dirty="0"/>
              <a:t>Konstitutivní</a:t>
            </a:r>
            <a:r>
              <a:rPr lang="cs-CZ" dirty="0"/>
              <a:t> = dodržení požadavku je reálným předpokladem právní závaznosti smlouvy (uzavření, změny, dodatku, zrušení)</a:t>
            </a:r>
          </a:p>
          <a:p>
            <a:pPr lvl="2"/>
            <a:r>
              <a:rPr lang="cs-CZ" dirty="0"/>
              <a:t>Př. </a:t>
            </a:r>
            <a:r>
              <a:rPr lang="cs-CZ" i="1" dirty="0"/>
              <a:t>Podle čl. VIII. Smlouvy „smlouva může být měněna jen písemně, a to vzestupně číslovanými dodatky.“  - konstitutivní forma PJ</a:t>
            </a:r>
            <a:endParaRPr lang="cs-CZ" dirty="0"/>
          </a:p>
          <a:p>
            <a:pPr algn="just"/>
            <a:r>
              <a:rPr lang="cs-CZ" sz="2000" i="1" u="sng" dirty="0" err="1"/>
              <a:t>Konvalidace</a:t>
            </a:r>
            <a:r>
              <a:rPr lang="cs-CZ" sz="2000" dirty="0"/>
              <a:t> absence </a:t>
            </a:r>
            <a:r>
              <a:rPr lang="cs-CZ" sz="2000" b="1" dirty="0"/>
              <a:t>ujednané </a:t>
            </a:r>
            <a:r>
              <a:rPr lang="cs-CZ" sz="2000" dirty="0"/>
              <a:t>+ </a:t>
            </a:r>
            <a:r>
              <a:rPr lang="cs-CZ" sz="2000" b="1" dirty="0"/>
              <a:t>zákonné formy podle části IV.</a:t>
            </a:r>
            <a:r>
              <a:rPr lang="cs-CZ" sz="2000" dirty="0"/>
              <a:t> = bylo-li již plněno, nelze nedostatek namítnout (§ 582 odst. 2); platí i tehdy, požaduje-li formu PJ zákon v části IV. – např. forma ručitelského prohlášení (§ 2018 odst. 2) </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867727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0F23A57D-3CA7-47E5-83F4-C88616FE65A5}"/>
              </a:ext>
            </a:extLst>
          </p:cNvPr>
          <p:cNvSpPr>
            <a:spLocks noGrp="1"/>
          </p:cNvSpPr>
          <p:nvPr>
            <p:ph type="sldNum" sz="quarter" idx="11"/>
          </p:nvPr>
        </p:nvSpPr>
        <p:spPr/>
        <p:txBody>
          <a:bodyPr/>
          <a:lstStyle/>
          <a:p>
            <a:fld id="{0970407D-EE58-4A0B-824B-1D3AE42DD9CF}" type="slidenum">
              <a:rPr lang="cs-CZ" altLang="cs-CZ" smtClean="0"/>
              <a:pPr/>
              <a:t>19</a:t>
            </a:fld>
            <a:endParaRPr lang="cs-CZ" altLang="cs-CZ" dirty="0"/>
          </a:p>
        </p:txBody>
      </p:sp>
      <p:sp>
        <p:nvSpPr>
          <p:cNvPr id="4" name="Nadpis 3">
            <a:extLst>
              <a:ext uri="{FF2B5EF4-FFF2-40B4-BE49-F238E27FC236}">
                <a16:creationId xmlns:a16="http://schemas.microsoft.com/office/drawing/2014/main" xmlns="" id="{740242F4-B851-4A58-95FF-3D5EF74A0FDD}"/>
              </a:ext>
            </a:extLst>
          </p:cNvPr>
          <p:cNvSpPr>
            <a:spLocks noGrp="1"/>
          </p:cNvSpPr>
          <p:nvPr>
            <p:ph type="title"/>
          </p:nvPr>
        </p:nvSpPr>
        <p:spPr/>
        <p:txBody>
          <a:bodyPr/>
          <a:lstStyle/>
          <a:p>
            <a:r>
              <a:rPr lang="cs-CZ" dirty="0"/>
              <a:t>Elektronická kontraktace (PJ)</a:t>
            </a:r>
          </a:p>
        </p:txBody>
      </p:sp>
      <p:sp>
        <p:nvSpPr>
          <p:cNvPr id="5" name="Zástupný symbol pro obsah 4">
            <a:extLst>
              <a:ext uri="{FF2B5EF4-FFF2-40B4-BE49-F238E27FC236}">
                <a16:creationId xmlns:a16="http://schemas.microsoft.com/office/drawing/2014/main" xmlns="" id="{C9F58214-F0DD-4ACF-9E47-741284AA4720}"/>
              </a:ext>
            </a:extLst>
          </p:cNvPr>
          <p:cNvSpPr>
            <a:spLocks noGrp="1"/>
          </p:cNvSpPr>
          <p:nvPr>
            <p:ph idx="1"/>
          </p:nvPr>
        </p:nvSpPr>
        <p:spPr>
          <a:xfrm>
            <a:off x="719400" y="1243009"/>
            <a:ext cx="10753200" cy="4139998"/>
          </a:xfrm>
        </p:spPr>
        <p:txBody>
          <a:bodyPr/>
          <a:lstStyle/>
          <a:p>
            <a:r>
              <a:rPr lang="cs-CZ" dirty="0"/>
              <a:t>OZ </a:t>
            </a:r>
            <a:r>
              <a:rPr lang="cs-CZ" u="sng" dirty="0"/>
              <a:t>umožňuje elektronicky právně jednat</a:t>
            </a:r>
            <a:r>
              <a:rPr lang="cs-CZ" dirty="0"/>
              <a:t> (§ 561 odst. 1, § 562)</a:t>
            </a:r>
          </a:p>
          <a:p>
            <a:r>
              <a:rPr lang="cs-CZ" dirty="0"/>
              <a:t>Východiskem je zásada </a:t>
            </a:r>
            <a:r>
              <a:rPr lang="cs-CZ" dirty="0" err="1"/>
              <a:t>bezformálnosti</a:t>
            </a:r>
            <a:r>
              <a:rPr lang="cs-CZ" dirty="0"/>
              <a:t> (zásadně lze uzavírat smlouvy před internet (e-</a:t>
            </a:r>
            <a:r>
              <a:rPr lang="cs-CZ" dirty="0" err="1"/>
              <a:t>shopy</a:t>
            </a:r>
            <a:r>
              <a:rPr lang="cs-CZ" dirty="0"/>
              <a:t>)</a:t>
            </a:r>
          </a:p>
          <a:p>
            <a:r>
              <a:rPr lang="cs-CZ" dirty="0"/>
              <a:t>Právní jednání (kontraktace) prostřednictvím systémů elektronické komunikace (např. e-mailem) = </a:t>
            </a:r>
            <a:r>
              <a:rPr lang="cs-CZ" u="sng" dirty="0"/>
              <a:t>pokud zákon nevyžaduje (písemnou) formu</a:t>
            </a:r>
            <a:r>
              <a:rPr lang="cs-CZ" dirty="0"/>
              <a:t> nebo to </a:t>
            </a:r>
            <a:r>
              <a:rPr lang="cs-CZ" u="sng" dirty="0"/>
              <a:t>strany nevyloučí</a:t>
            </a:r>
            <a:r>
              <a:rPr lang="cs-CZ" dirty="0"/>
              <a:t> (x </a:t>
            </a:r>
            <a:r>
              <a:rPr lang="cs-CZ" u="sng" dirty="0"/>
              <a:t>připustí ve smlouvě</a:t>
            </a:r>
            <a:r>
              <a:rPr lang="cs-CZ" dirty="0"/>
              <a:t>)</a:t>
            </a:r>
            <a:endParaRPr lang="cs-CZ" b="1" u="sng" dirty="0"/>
          </a:p>
          <a:p>
            <a:r>
              <a:rPr lang="cs-CZ" dirty="0"/>
              <a:t>PJ </a:t>
            </a:r>
            <a:r>
              <a:rPr lang="cs-CZ" b="1" dirty="0"/>
              <a:t>vyžadující písemnou formu</a:t>
            </a:r>
            <a:r>
              <a:rPr lang="cs-CZ" dirty="0"/>
              <a:t>? </a:t>
            </a:r>
            <a:r>
              <a:rPr lang="cs-CZ" u="sng" dirty="0"/>
              <a:t>Spory</a:t>
            </a:r>
          </a:p>
          <a:p>
            <a:pPr algn="just"/>
            <a:r>
              <a:rPr lang="cs-CZ" b="1" u="sng" dirty="0"/>
              <a:t>PJ prostřednictvím e-mailu ve dvou případech</a:t>
            </a:r>
            <a:r>
              <a:rPr lang="cs-CZ" dirty="0"/>
              <a:t>:</a:t>
            </a:r>
          </a:p>
          <a:p>
            <a:pPr marL="781200" lvl="1" indent="-457200" algn="just">
              <a:buAutoNum type="arabicParenR"/>
            </a:pPr>
            <a:r>
              <a:rPr lang="cs-CZ" dirty="0"/>
              <a:t>e-mail je elektronicky podepsán (nařízení </a:t>
            </a:r>
            <a:r>
              <a:rPr lang="cs-CZ" dirty="0" err="1"/>
              <a:t>eIDAS</a:t>
            </a:r>
            <a:r>
              <a:rPr lang="cs-CZ" dirty="0"/>
              <a:t> rozlišuje </a:t>
            </a:r>
            <a:r>
              <a:rPr lang="cs-CZ" b="1" dirty="0"/>
              <a:t>prostý</a:t>
            </a:r>
            <a:r>
              <a:rPr lang="cs-CZ" dirty="0"/>
              <a:t>, zaručený, kvalifikovaný elektronický podpis) – § 561 odst. 1</a:t>
            </a:r>
          </a:p>
          <a:p>
            <a:pPr marL="781200" lvl="1" indent="-457200" algn="just">
              <a:buAutoNum type="arabicParenR"/>
            </a:pPr>
            <a:r>
              <a:rPr lang="cs-CZ" dirty="0"/>
              <a:t>je právně jednáno prostřednictvím elektronických prostředků </a:t>
            </a:r>
            <a:r>
              <a:rPr lang="cs-CZ" u="sng" dirty="0"/>
              <a:t>umožňujících zachycení obsahu PJ</a:t>
            </a:r>
            <a:r>
              <a:rPr lang="cs-CZ" dirty="0"/>
              <a:t> a </a:t>
            </a:r>
            <a:r>
              <a:rPr lang="cs-CZ" u="sng" dirty="0"/>
              <a:t>určení osoby jednajícího</a:t>
            </a:r>
            <a:r>
              <a:rPr lang="cs-CZ" dirty="0"/>
              <a:t> – § 562 odst. 1</a:t>
            </a:r>
          </a:p>
          <a:p>
            <a:pPr lvl="2" algn="just"/>
            <a:r>
              <a:rPr lang="cs-CZ" dirty="0"/>
              <a:t>Př. </a:t>
            </a:r>
            <a:r>
              <a:rPr lang="cs-CZ" i="1" dirty="0"/>
              <a:t>Strany upraví konstitutivní formu smlouvy/změny/dodatků + ve smlouvě ujednají, že budou jednat i prostřednictvím e-mailů </a:t>
            </a:r>
            <a:r>
              <a:rPr lang="cs-CZ" i="1" dirty="0">
                <a:hlinkClick r:id="rId2"/>
              </a:rPr>
              <a:t>frantisek.novak@gmail.com</a:t>
            </a:r>
            <a:r>
              <a:rPr lang="cs-CZ" i="1" dirty="0"/>
              <a:t> a </a:t>
            </a:r>
            <a:r>
              <a:rPr lang="cs-CZ" i="1" u="sng" dirty="0">
                <a:hlinkClick r:id="rId3"/>
              </a:rPr>
              <a:t>kam.rul@email.cz</a:t>
            </a:r>
            <a:r>
              <a:rPr lang="cs-CZ" dirty="0"/>
              <a:t> – </a:t>
            </a:r>
            <a:r>
              <a:rPr lang="cs-CZ" u="sng" dirty="0"/>
              <a:t>transparentní řešení bez budoucích sporů</a:t>
            </a:r>
            <a:endParaRPr lang="cs-CZ" i="1" u="sng" dirty="0"/>
          </a:p>
          <a:p>
            <a:pPr lvl="2" algn="just"/>
            <a:endParaRPr lang="cs-CZ" i="1"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700849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a:t>
            </a:fld>
            <a:endParaRPr lang="cs-CZ" altLang="cs-CZ" dirty="0"/>
          </a:p>
        </p:txBody>
      </p:sp>
      <p:sp>
        <p:nvSpPr>
          <p:cNvPr id="4" name="Nadpis 3"/>
          <p:cNvSpPr>
            <a:spLocks noGrp="1"/>
          </p:cNvSpPr>
          <p:nvPr>
            <p:ph type="title"/>
          </p:nvPr>
        </p:nvSpPr>
        <p:spPr/>
        <p:txBody>
          <a:bodyPr/>
          <a:lstStyle/>
          <a:p>
            <a:r>
              <a:rPr lang="cs-CZ" dirty="0"/>
              <a:t>Vymezení a omezení tématu</a:t>
            </a:r>
          </a:p>
        </p:txBody>
      </p:sp>
      <p:sp>
        <p:nvSpPr>
          <p:cNvPr id="5" name="Zástupný symbol pro obsah 4"/>
          <p:cNvSpPr>
            <a:spLocks noGrp="1"/>
          </p:cNvSpPr>
          <p:nvPr>
            <p:ph idx="1"/>
          </p:nvPr>
        </p:nvSpPr>
        <p:spPr>
          <a:xfrm>
            <a:off x="850628" y="1399081"/>
            <a:ext cx="10753200" cy="4771784"/>
          </a:xfrm>
        </p:spPr>
        <p:txBody>
          <a:bodyPr/>
          <a:lstStyle/>
          <a:p>
            <a:r>
              <a:rPr lang="cs-CZ" dirty="0"/>
              <a:t>Postavení závazkového práva v systému OZ (část I.)</a:t>
            </a:r>
          </a:p>
          <a:p>
            <a:r>
              <a:rPr lang="cs-CZ" dirty="0"/>
              <a:t>Jednání, z nichž závazky nevznikají x úplné závazky/neúplné závazky (s oslabeným nárokem + bez nároku) (část II.)</a:t>
            </a:r>
          </a:p>
          <a:p>
            <a:r>
              <a:rPr lang="cs-CZ" dirty="0"/>
              <a:t>Vznik závazků (část III.)</a:t>
            </a:r>
          </a:p>
          <a:p>
            <a:r>
              <a:rPr lang="cs-CZ" dirty="0"/>
              <a:t>Předsmluvní odpovědnost (část IV.)</a:t>
            </a:r>
          </a:p>
          <a:p>
            <a:r>
              <a:rPr lang="cs-CZ" dirty="0"/>
              <a:t>Smlouva o budoucí smlouvě (část V.)</a:t>
            </a:r>
          </a:p>
          <a:p>
            <a:r>
              <a:rPr lang="cs-CZ" dirty="0"/>
              <a:t>Kontraktace (část VI.)</a:t>
            </a:r>
          </a:p>
          <a:p>
            <a:r>
              <a:rPr lang="cs-CZ" dirty="0"/>
              <a:t>Zvláštní způsoby uzavření smlouvy (část VII.)</a:t>
            </a:r>
          </a:p>
          <a:p>
            <a:r>
              <a:rPr lang="cs-CZ" dirty="0"/>
              <a:t>Obsah závazku a způsoby jeho určení (část VIII.)</a:t>
            </a:r>
          </a:p>
          <a:p>
            <a:r>
              <a:rPr lang="cs-CZ" dirty="0"/>
              <a:t>Limity obsahu závazku (část IX.)</a:t>
            </a:r>
          </a:p>
        </p:txBody>
      </p:sp>
    </p:spTree>
    <p:extLst>
      <p:ext uri="{BB962C8B-B14F-4D97-AF65-F5344CB8AC3E}">
        <p14:creationId xmlns:p14="http://schemas.microsoft.com/office/powerpoint/2010/main" val="1912167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4999A8EE-EF45-4B79-B8BD-808E600B9465}"/>
              </a:ext>
            </a:extLst>
          </p:cNvPr>
          <p:cNvSpPr>
            <a:spLocks noGrp="1"/>
          </p:cNvSpPr>
          <p:nvPr>
            <p:ph type="sldNum" sz="quarter" idx="11"/>
          </p:nvPr>
        </p:nvSpPr>
        <p:spPr/>
        <p:txBody>
          <a:bodyPr/>
          <a:lstStyle/>
          <a:p>
            <a:fld id="{0970407D-EE58-4A0B-824B-1D3AE42DD9CF}" type="slidenum">
              <a:rPr lang="cs-CZ" altLang="cs-CZ" smtClean="0"/>
              <a:pPr/>
              <a:t>20</a:t>
            </a:fld>
            <a:endParaRPr lang="cs-CZ" altLang="cs-CZ" dirty="0"/>
          </a:p>
        </p:txBody>
      </p:sp>
      <p:sp>
        <p:nvSpPr>
          <p:cNvPr id="4" name="Nadpis 3">
            <a:extLst>
              <a:ext uri="{FF2B5EF4-FFF2-40B4-BE49-F238E27FC236}">
                <a16:creationId xmlns:a16="http://schemas.microsoft.com/office/drawing/2014/main" xmlns="" id="{860A13E8-D03E-4BAB-B3DB-6945E4B7FD07}"/>
              </a:ext>
            </a:extLst>
          </p:cNvPr>
          <p:cNvSpPr>
            <a:spLocks noGrp="1"/>
          </p:cNvSpPr>
          <p:nvPr>
            <p:ph type="title"/>
          </p:nvPr>
        </p:nvSpPr>
        <p:spPr/>
        <p:txBody>
          <a:bodyPr/>
          <a:lstStyle/>
          <a:p>
            <a:r>
              <a:rPr lang="cs-CZ" dirty="0"/>
              <a:t>Část IV. – Předsmluvní odpovědnost</a:t>
            </a:r>
          </a:p>
        </p:txBody>
      </p:sp>
      <p:sp>
        <p:nvSpPr>
          <p:cNvPr id="5" name="Zástupný symbol pro obsah 4">
            <a:extLst>
              <a:ext uri="{FF2B5EF4-FFF2-40B4-BE49-F238E27FC236}">
                <a16:creationId xmlns:a16="http://schemas.microsoft.com/office/drawing/2014/main" xmlns="" id="{2D62BC5A-4A1D-4545-8537-830DA939495F}"/>
              </a:ext>
            </a:extLst>
          </p:cNvPr>
          <p:cNvSpPr>
            <a:spLocks noGrp="1"/>
          </p:cNvSpPr>
          <p:nvPr>
            <p:ph idx="1"/>
          </p:nvPr>
        </p:nvSpPr>
        <p:spPr>
          <a:xfrm>
            <a:off x="720000" y="1239864"/>
            <a:ext cx="10753200" cy="4592136"/>
          </a:xfrm>
        </p:spPr>
        <p:txBody>
          <a:bodyPr/>
          <a:lstStyle/>
          <a:p>
            <a:pPr algn="just">
              <a:lnSpc>
                <a:spcPct val="150000"/>
              </a:lnSpc>
            </a:pPr>
            <a:r>
              <a:rPr lang="cs-CZ" sz="1700" dirty="0"/>
              <a:t>Výslovná úprava předsmluvní odpovědnosti v OZ</a:t>
            </a:r>
          </a:p>
          <a:p>
            <a:pPr algn="just">
              <a:lnSpc>
                <a:spcPct val="150000"/>
              </a:lnSpc>
            </a:pPr>
            <a:r>
              <a:rPr lang="cs-CZ" sz="1700" dirty="0"/>
              <a:t>Chrání se svoboda jednání o smlouvě – limitem je poctivost = dodržení férových pravidel hry</a:t>
            </a:r>
          </a:p>
          <a:p>
            <a:pPr algn="just">
              <a:lnSpc>
                <a:spcPct val="150000"/>
              </a:lnSpc>
            </a:pPr>
            <a:r>
              <a:rPr lang="cs-CZ" sz="1700" b="1" dirty="0"/>
              <a:t>Pět samostatných SP</a:t>
            </a:r>
            <a:r>
              <a:rPr lang="cs-CZ" sz="1700" dirty="0"/>
              <a:t> = </a:t>
            </a:r>
            <a:r>
              <a:rPr lang="cs-CZ" sz="1700" b="1" dirty="0"/>
              <a:t>1)</a:t>
            </a:r>
            <a:r>
              <a:rPr lang="cs-CZ" sz="1700" dirty="0"/>
              <a:t> jednání bez úmyslu uzavřít smlouvu (§ 1728 odst. 1), </a:t>
            </a:r>
            <a:r>
              <a:rPr lang="cs-CZ" sz="1700" b="1" dirty="0"/>
              <a:t>2) </a:t>
            </a:r>
            <a:r>
              <a:rPr lang="cs-CZ" sz="1700" dirty="0"/>
              <a:t>porušení informační povinnosti (§ 1728 odst. 2), </a:t>
            </a:r>
            <a:r>
              <a:rPr lang="cs-CZ" sz="1700" b="1" dirty="0"/>
              <a:t>3)</a:t>
            </a:r>
            <a:r>
              <a:rPr lang="cs-CZ" sz="1700" dirty="0"/>
              <a:t> neuzavření smlouvy v rozporu s očekáváním protistrany (§ 1729), </a:t>
            </a:r>
            <a:r>
              <a:rPr lang="cs-CZ" sz="1700" b="1" dirty="0"/>
              <a:t>4)</a:t>
            </a:r>
            <a:r>
              <a:rPr lang="cs-CZ" sz="1700" dirty="0"/>
              <a:t> zneužití důvěrných informací (§ 1730), </a:t>
            </a:r>
            <a:r>
              <a:rPr lang="cs-CZ" sz="1700" b="1" dirty="0"/>
              <a:t>5)</a:t>
            </a:r>
            <a:r>
              <a:rPr lang="cs-CZ" sz="1700" dirty="0"/>
              <a:t> způsobení neplatnosti PJ (§ 579)</a:t>
            </a:r>
          </a:p>
          <a:p>
            <a:pPr algn="just">
              <a:lnSpc>
                <a:spcPct val="150000"/>
              </a:lnSpc>
            </a:pPr>
            <a:r>
              <a:rPr lang="cs-CZ" sz="1700" dirty="0"/>
              <a:t>Prakticky nejvýznamnější = 1) + 3) + 4)</a:t>
            </a:r>
          </a:p>
          <a:p>
            <a:pPr marL="72000" indent="0" algn="just">
              <a:buNone/>
            </a:pPr>
            <a:r>
              <a:rPr lang="cs-CZ" sz="1700" b="1" u="sng" dirty="0"/>
              <a:t>1) Jednání bez úmyslu smlouvu uzavřít</a:t>
            </a:r>
          </a:p>
          <a:p>
            <a:pPr>
              <a:lnSpc>
                <a:spcPct val="150000"/>
              </a:lnSpc>
            </a:pPr>
            <a:r>
              <a:rPr lang="cs-CZ" sz="1700" i="1" dirty="0" err="1"/>
              <a:t>Auctor</a:t>
            </a:r>
            <a:r>
              <a:rPr lang="cs-CZ" sz="1700" dirty="0"/>
              <a:t> pouze na oko zahájí jednání o smlouvě bez úmyslu ji uzavřít nebo má úmysl ji uzavřít do určité doby, následně ho opustí, avšak pokračuje v jednání o smlouvě</a:t>
            </a:r>
          </a:p>
          <a:p>
            <a:pPr algn="just">
              <a:lnSpc>
                <a:spcPct val="150000"/>
              </a:lnSpc>
            </a:pPr>
            <a:r>
              <a:rPr lang="cs-CZ" sz="1700" i="1" dirty="0"/>
              <a:t>Př. Jednající navazuje kontakt za účelem získání důvěrných informací o konkurenci, zamezení kontaktu s konkurencí, zjednání výhody prostřednictvím uvedení v omyl o úmyslu sjednat smlouvu (např. prodej nemovitosti pod příslibem zaměstnání)</a:t>
            </a:r>
          </a:p>
        </p:txBody>
      </p:sp>
    </p:spTree>
    <p:extLst>
      <p:ext uri="{BB962C8B-B14F-4D97-AF65-F5344CB8AC3E}">
        <p14:creationId xmlns:p14="http://schemas.microsoft.com/office/powerpoint/2010/main" val="241808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FBE421F0-5C70-4923-B056-0B3CF4701C8C}"/>
              </a:ext>
            </a:extLst>
          </p:cNvPr>
          <p:cNvSpPr>
            <a:spLocks noGrp="1"/>
          </p:cNvSpPr>
          <p:nvPr>
            <p:ph type="sldNum" sz="quarter" idx="11"/>
          </p:nvPr>
        </p:nvSpPr>
        <p:spPr/>
        <p:txBody>
          <a:bodyPr/>
          <a:lstStyle/>
          <a:p>
            <a:fld id="{0970407D-EE58-4A0B-824B-1D3AE42DD9CF}" type="slidenum">
              <a:rPr lang="cs-CZ" altLang="cs-CZ" smtClean="0"/>
              <a:pPr/>
              <a:t>21</a:t>
            </a:fld>
            <a:endParaRPr lang="cs-CZ" altLang="cs-CZ" dirty="0"/>
          </a:p>
        </p:txBody>
      </p:sp>
      <p:sp>
        <p:nvSpPr>
          <p:cNvPr id="4" name="Nadpis 3">
            <a:extLst>
              <a:ext uri="{FF2B5EF4-FFF2-40B4-BE49-F238E27FC236}">
                <a16:creationId xmlns:a16="http://schemas.microsoft.com/office/drawing/2014/main" xmlns="" id="{26B8D6D9-7930-429B-8691-78DB0FD1C4CA}"/>
              </a:ext>
            </a:extLst>
          </p:cNvPr>
          <p:cNvSpPr>
            <a:spLocks noGrp="1"/>
          </p:cNvSpPr>
          <p:nvPr>
            <p:ph type="title"/>
          </p:nvPr>
        </p:nvSpPr>
        <p:spPr/>
        <p:txBody>
          <a:bodyPr/>
          <a:lstStyle/>
          <a:p>
            <a:r>
              <a:rPr lang="cs-CZ" dirty="0"/>
              <a:t>Předsmluvní odpovědnost II.</a:t>
            </a:r>
          </a:p>
        </p:txBody>
      </p:sp>
      <p:sp>
        <p:nvSpPr>
          <p:cNvPr id="7" name="Zástupný symbol pro zápatí 1">
            <a:extLst>
              <a:ext uri="{FF2B5EF4-FFF2-40B4-BE49-F238E27FC236}">
                <a16:creationId xmlns:a16="http://schemas.microsoft.com/office/drawing/2014/main" xmlns="" id="{0D390DF1-FB92-40BD-A32B-FA580B7EBB8C}"/>
              </a:ext>
            </a:extLst>
          </p:cNvPr>
          <p:cNvSpPr>
            <a:spLocks noGrp="1"/>
          </p:cNvSpPr>
          <p:nvPr>
            <p:ph idx="1"/>
          </p:nvPr>
        </p:nvSpPr>
        <p:spPr>
          <a:xfrm>
            <a:off x="766495" y="1294108"/>
            <a:ext cx="10753200" cy="5191932"/>
          </a:xfrm>
        </p:spPr>
        <p:txBody>
          <a:bodyPr/>
          <a:lstStyle/>
          <a:p>
            <a:pPr marL="72000" indent="0">
              <a:buNone/>
            </a:pPr>
            <a:r>
              <a:rPr lang="cs-CZ" sz="1700" b="1" u="sng" dirty="0"/>
              <a:t>3) Neuzavření smlouvy v rozporu s očekáváním protistrany</a:t>
            </a:r>
          </a:p>
          <a:p>
            <a:pPr>
              <a:lnSpc>
                <a:spcPct val="150000"/>
              </a:lnSpc>
            </a:pPr>
            <a:r>
              <a:rPr lang="cs-CZ" sz="1600" dirty="0"/>
              <a:t>Uzavření smlouvy se musí jevit jako </a:t>
            </a:r>
            <a:r>
              <a:rPr lang="cs-CZ" sz="1600" i="1" u="sng" dirty="0"/>
              <a:t>vysoce pravděpodobné</a:t>
            </a:r>
            <a:r>
              <a:rPr lang="cs-CZ" sz="1600" dirty="0"/>
              <a:t>, druhá strana musí </a:t>
            </a:r>
            <a:r>
              <a:rPr lang="cs-CZ" sz="1600" i="1" u="sng" dirty="0"/>
              <a:t>důvodně očekávat uzavření smlouvy</a:t>
            </a:r>
            <a:r>
              <a:rPr lang="cs-CZ" sz="1600" dirty="0"/>
              <a:t> a strana </a:t>
            </a:r>
            <a:r>
              <a:rPr lang="cs-CZ" sz="1600" i="1" u="sng" dirty="0"/>
              <a:t>ukončí jednání o uzavření smlouvy bez spravedlivého důvodu</a:t>
            </a:r>
          </a:p>
          <a:p>
            <a:pPr>
              <a:lnSpc>
                <a:spcPct val="150000"/>
              </a:lnSpc>
            </a:pPr>
            <a:r>
              <a:rPr lang="cs-CZ" sz="1600" dirty="0"/>
              <a:t>Chrání se poctivost – i když se uzavření smlouvy jeví jako pravděpodobné, nemusí být smlouva uzavřena = </a:t>
            </a:r>
            <a:r>
              <a:rPr lang="cs-CZ" sz="1600" b="1" dirty="0"/>
              <a:t>jednající však musí mít </a:t>
            </a:r>
            <a:r>
              <a:rPr lang="cs-CZ" sz="1400" b="1" dirty="0"/>
              <a:t>spravedlivý důvod</a:t>
            </a:r>
          </a:p>
          <a:p>
            <a:pPr algn="just">
              <a:lnSpc>
                <a:spcPct val="150000"/>
              </a:lnSpc>
            </a:pPr>
            <a:r>
              <a:rPr lang="cs-CZ" sz="1200" b="1" i="1" dirty="0"/>
              <a:t>Vyloučení odpovědnosti </a:t>
            </a:r>
            <a:r>
              <a:rPr lang="cs-CZ" sz="1200" i="1" dirty="0"/>
              <a:t>=</a:t>
            </a:r>
            <a:r>
              <a:rPr lang="cs-CZ" sz="1200" b="1" i="1" dirty="0"/>
              <a:t> </a:t>
            </a:r>
            <a:r>
              <a:rPr lang="cs-CZ" sz="1200" i="1" dirty="0"/>
              <a:t>A si chce pronajmout byt od B, nájem zprostředkovává realitní kancelář C. Nabízený byt v rekonstrukci, nastěhování za 6 měsíců. C byla na dvou prohlídkách s A, připravila rezervační smlouvu a návrh nájemní smlouvy prostřednictvím AK. C následně vyzve k podpisu smlouvy, na kterou se má A osobně dostavit; A schůzku zruší s odůvodněním, že se s D rozhodli o pořízení vlastního bytu – </a:t>
            </a:r>
            <a:r>
              <a:rPr lang="cs-CZ" sz="1200" i="1" u="sng" dirty="0"/>
              <a:t>jde o spravedlivý důvod</a:t>
            </a:r>
            <a:r>
              <a:rPr lang="cs-CZ" sz="1200" i="1" dirty="0"/>
              <a:t> (</a:t>
            </a:r>
            <a:r>
              <a:rPr lang="cs-CZ" sz="1200" b="1" i="1" dirty="0"/>
              <a:t>poctivost</a:t>
            </a:r>
            <a:r>
              <a:rPr lang="cs-CZ" sz="1200" i="1" dirty="0"/>
              <a:t> – </a:t>
            </a:r>
            <a:r>
              <a:rPr lang="cs-CZ" sz="1200" i="1" dirty="0" err="1"/>
              <a:t>sp</a:t>
            </a:r>
            <a:r>
              <a:rPr lang="cs-CZ" sz="1200" i="1" dirty="0"/>
              <a:t>. zn. 25 </a:t>
            </a:r>
            <a:r>
              <a:rPr lang="cs-CZ" sz="1200" i="1" dirty="0" err="1"/>
              <a:t>Cdo</a:t>
            </a:r>
            <a:r>
              <a:rPr lang="cs-CZ" sz="1200" i="1" dirty="0"/>
              <a:t> 856/2018)</a:t>
            </a:r>
          </a:p>
          <a:p>
            <a:pPr algn="just">
              <a:lnSpc>
                <a:spcPct val="150000"/>
              </a:lnSpc>
            </a:pPr>
            <a:r>
              <a:rPr lang="cs-CZ" sz="1200" b="1" i="1" dirty="0"/>
              <a:t>Vyloučení odpovědnosti </a:t>
            </a:r>
            <a:r>
              <a:rPr lang="cs-CZ" sz="1200" i="1" dirty="0"/>
              <a:t>= fyzická osoba A se zajímá o byt, jenž k prodeji nabízí manželé B+C za 15 mil. Kč; po prohlídce bytu ještě v ten samý den zašle A manželům sdělení, že o koupi má zájem, manželé inzerát stáhnou z nabídky; AK připraví návrh KS, smlouvu o úschově + předávací protokol. A následně sdělí, že kupujícím bude společnost ABC, s. r. o., která má vzniknout za týden a se základním kapitálem 20.000 Kč, jejímž je A jednatelem. Manželé odmítnou smlouvu uzavřít. – prodávající </a:t>
            </a:r>
            <a:r>
              <a:rPr lang="cs-CZ" sz="1200" i="1" u="sng" dirty="0"/>
              <a:t>měli spravedlivý důvod smlouvu neuzavřít</a:t>
            </a:r>
            <a:r>
              <a:rPr lang="cs-CZ" sz="1200" i="1" dirty="0"/>
              <a:t> – zmíněna neprofesionalita postavení B+C = neprávníci (</a:t>
            </a:r>
            <a:r>
              <a:rPr lang="cs-CZ" sz="1200" b="1" i="1" dirty="0"/>
              <a:t>poctivost</a:t>
            </a:r>
            <a:r>
              <a:rPr lang="cs-CZ" sz="1200" i="1" dirty="0"/>
              <a:t> – </a:t>
            </a:r>
            <a:r>
              <a:rPr lang="cs-CZ" sz="1200" i="1" dirty="0" err="1"/>
              <a:t>sp</a:t>
            </a:r>
            <a:r>
              <a:rPr lang="cs-CZ" sz="1200" i="1" dirty="0"/>
              <a:t>. zn. 25 </a:t>
            </a:r>
            <a:r>
              <a:rPr lang="cs-CZ" sz="1200" i="1" dirty="0" err="1"/>
              <a:t>Cdo</a:t>
            </a:r>
            <a:r>
              <a:rPr lang="cs-CZ" sz="1200" i="1" dirty="0"/>
              <a:t> 130/2020)</a:t>
            </a:r>
            <a:endParaRPr lang="cs-CZ" sz="1200" dirty="0"/>
          </a:p>
          <a:p>
            <a:pPr algn="just">
              <a:lnSpc>
                <a:spcPct val="150000"/>
              </a:lnSpc>
            </a:pPr>
            <a:r>
              <a:rPr lang="cs-CZ" sz="1200" b="1" i="1" dirty="0"/>
              <a:t>Dovození odpovědnosti </a:t>
            </a:r>
            <a:r>
              <a:rPr lang="cs-CZ" sz="1200" i="1" dirty="0"/>
              <a:t>=  žaloba na zrušení a vypořádání </a:t>
            </a:r>
            <a:r>
              <a:rPr lang="cs-CZ" sz="1200" i="1" dirty="0" err="1"/>
              <a:t>PSpl</a:t>
            </a:r>
            <a:r>
              <a:rPr lang="cs-CZ" sz="1200" i="1" dirty="0"/>
              <a:t>. (2 PS), obě strany zastoupeny AK. Po podání žaloby, po přípravě, před nařízením prvního jednání, </a:t>
            </a:r>
            <a:r>
              <a:rPr lang="cs-CZ" sz="1200" i="1" dirty="0" err="1"/>
              <a:t>pr</a:t>
            </a:r>
            <a:r>
              <a:rPr lang="cs-CZ" sz="1200" i="1" dirty="0"/>
              <a:t>. zástupce žalobce informuje soud, že strany vyjednaly obsah mimosoudní dohody o zrušení a vypořádání </a:t>
            </a:r>
            <a:r>
              <a:rPr lang="cs-CZ" sz="1200" i="1" dirty="0" err="1"/>
              <a:t>PSpl</a:t>
            </a:r>
            <a:r>
              <a:rPr lang="cs-CZ" sz="1200" i="1" dirty="0"/>
              <a:t>. Došlo ke zpětvzetí žaloby, zastavení řízení a žalovaná dohodu odmítla podepsat, ačkoli chyběl pouze její podpis – </a:t>
            </a:r>
            <a:r>
              <a:rPr lang="cs-CZ" sz="1200" i="1" u="sng" dirty="0"/>
              <a:t>nejde o spravedlivý důvod</a:t>
            </a:r>
            <a:r>
              <a:rPr lang="cs-CZ" sz="1200" i="1" dirty="0"/>
              <a:t> (</a:t>
            </a:r>
            <a:r>
              <a:rPr lang="cs-CZ" sz="1200" b="1" i="1" dirty="0"/>
              <a:t>nepoctivost </a:t>
            </a:r>
            <a:r>
              <a:rPr lang="cs-CZ" sz="1200" i="1" dirty="0"/>
              <a:t>– </a:t>
            </a:r>
            <a:r>
              <a:rPr lang="cs-CZ" sz="1200" i="1" dirty="0" err="1"/>
              <a:t>sp</a:t>
            </a:r>
            <a:r>
              <a:rPr lang="cs-CZ" sz="1200" i="1" dirty="0"/>
              <a:t>. zn. 25 </a:t>
            </a:r>
            <a:r>
              <a:rPr lang="cs-CZ" sz="1200" i="1" dirty="0" err="1"/>
              <a:t>Cdo</a:t>
            </a:r>
            <a:r>
              <a:rPr lang="cs-CZ" sz="1200" i="1" dirty="0"/>
              <a:t> 125/2007).</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3982653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22</a:t>
            </a:fld>
            <a:endParaRPr lang="cs-CZ" altLang="cs-CZ" dirty="0"/>
          </a:p>
        </p:txBody>
      </p:sp>
      <p:sp>
        <p:nvSpPr>
          <p:cNvPr id="4" name="Nadpis 3"/>
          <p:cNvSpPr>
            <a:spLocks noGrp="1"/>
          </p:cNvSpPr>
          <p:nvPr>
            <p:ph type="title"/>
          </p:nvPr>
        </p:nvSpPr>
        <p:spPr/>
        <p:txBody>
          <a:bodyPr/>
          <a:lstStyle/>
          <a:p>
            <a:r>
              <a:rPr lang="cs-CZ" dirty="0"/>
              <a:t>Předsmluvní odpovědnost III.</a:t>
            </a:r>
          </a:p>
        </p:txBody>
      </p:sp>
      <p:sp>
        <p:nvSpPr>
          <p:cNvPr id="5" name="Zástupný symbol pro obsah 4"/>
          <p:cNvSpPr>
            <a:spLocks noGrp="1"/>
          </p:cNvSpPr>
          <p:nvPr>
            <p:ph idx="1"/>
          </p:nvPr>
        </p:nvSpPr>
        <p:spPr>
          <a:xfrm>
            <a:off x="694881" y="1684253"/>
            <a:ext cx="10753200" cy="4139998"/>
          </a:xfrm>
        </p:spPr>
        <p:txBody>
          <a:bodyPr/>
          <a:lstStyle/>
          <a:p>
            <a:pPr marL="72000" indent="0">
              <a:lnSpc>
                <a:spcPct val="100000"/>
              </a:lnSpc>
              <a:buNone/>
            </a:pPr>
            <a:r>
              <a:rPr lang="cs-CZ" sz="2300" dirty="0"/>
              <a:t>1) </a:t>
            </a:r>
            <a:r>
              <a:rPr lang="cs-CZ" sz="2300" u="sng" dirty="0"/>
              <a:t>Následky</a:t>
            </a:r>
            <a:r>
              <a:rPr lang="cs-CZ" sz="2300" dirty="0"/>
              <a:t> jednání bez úmyslu uzavřít smlouvu (</a:t>
            </a:r>
            <a:r>
              <a:rPr lang="cs-CZ" sz="2300" b="1" dirty="0"/>
              <a:t>porušení § 1728 odst. 1</a:t>
            </a:r>
            <a:r>
              <a:rPr lang="cs-CZ" sz="2300" dirty="0"/>
              <a:t>):</a:t>
            </a:r>
          </a:p>
          <a:p>
            <a:pPr algn="just">
              <a:lnSpc>
                <a:spcPct val="100000"/>
              </a:lnSpc>
            </a:pPr>
            <a:r>
              <a:rPr lang="cs-CZ" sz="2000" dirty="0"/>
              <a:t>U této SP zákon </a:t>
            </a:r>
            <a:r>
              <a:rPr lang="cs-CZ" sz="2000" b="1" dirty="0"/>
              <a:t>přímo PN neupravuje</a:t>
            </a:r>
            <a:r>
              <a:rPr lang="cs-CZ" sz="2000" dirty="0"/>
              <a:t> = posoudí se podle obecných ustanovení o NŠ u deliktní odpovědnosti (§ 2910)</a:t>
            </a:r>
          </a:p>
          <a:p>
            <a:pPr algn="just">
              <a:lnSpc>
                <a:spcPct val="100000"/>
              </a:lnSpc>
            </a:pPr>
            <a:r>
              <a:rPr lang="cs-CZ" sz="2000" dirty="0"/>
              <a:t>Nejde o porušení obligace = předsmluvní povinnost – odpovědnost za zavinění (§ 2895)</a:t>
            </a:r>
          </a:p>
          <a:p>
            <a:pPr algn="just">
              <a:lnSpc>
                <a:spcPct val="100000"/>
              </a:lnSpc>
            </a:pPr>
            <a:r>
              <a:rPr lang="cs-CZ" sz="2000" dirty="0"/>
              <a:t>Rozsah náhrady (§ 2952) = cestovní, telefonní náklady, poštovné, znalecké posudky, náklady zastoupení atd.</a:t>
            </a:r>
            <a:endParaRPr lang="cs-CZ" sz="2400" dirty="0"/>
          </a:p>
          <a:p>
            <a:pPr marL="72000" indent="0" algn="just">
              <a:lnSpc>
                <a:spcPct val="100000"/>
              </a:lnSpc>
              <a:buNone/>
            </a:pPr>
            <a:r>
              <a:rPr lang="cs-CZ" sz="2300" dirty="0"/>
              <a:t>3) </a:t>
            </a:r>
            <a:r>
              <a:rPr lang="cs-CZ" sz="2300" u="sng" dirty="0"/>
              <a:t>Následky</a:t>
            </a:r>
            <a:r>
              <a:rPr lang="cs-CZ" sz="2300" dirty="0"/>
              <a:t> neuzavření smlouvy v rozporu s očekáváním druhé strany (</a:t>
            </a:r>
            <a:r>
              <a:rPr lang="cs-CZ" sz="2300" b="1" dirty="0"/>
              <a:t>porušení § 1729 odst. 1, 2</a:t>
            </a:r>
            <a:r>
              <a:rPr lang="cs-CZ" sz="2300" dirty="0"/>
              <a:t>)</a:t>
            </a:r>
          </a:p>
          <a:p>
            <a:pPr algn="just">
              <a:lnSpc>
                <a:spcPct val="100000"/>
              </a:lnSpc>
            </a:pPr>
            <a:r>
              <a:rPr lang="cs-CZ" sz="2300" dirty="0"/>
              <a:t>U této SP zákon </a:t>
            </a:r>
            <a:r>
              <a:rPr lang="cs-CZ" sz="2300" b="1" dirty="0"/>
              <a:t>PN upravuje</a:t>
            </a:r>
            <a:r>
              <a:rPr lang="cs-CZ" sz="2300" dirty="0"/>
              <a:t> = nahrazení škody </a:t>
            </a:r>
            <a:r>
              <a:rPr lang="cs-CZ" sz="2300" u="sng" dirty="0"/>
              <a:t>v rozsahu odpovídajícím ztrátě z neuzavřené smlouvy v obdobných případech</a:t>
            </a:r>
          </a:p>
          <a:p>
            <a:pPr algn="just">
              <a:lnSpc>
                <a:spcPct val="100000"/>
              </a:lnSpc>
            </a:pPr>
            <a:r>
              <a:rPr lang="cs-CZ" sz="2300" dirty="0"/>
              <a:t>Smlouva sice nebyla uzavřena, protistrana však také nemusí plnit</a:t>
            </a:r>
          </a:p>
          <a:p>
            <a:pPr algn="just">
              <a:lnSpc>
                <a:spcPct val="100000"/>
              </a:lnSpc>
            </a:pPr>
            <a:r>
              <a:rPr lang="cs-CZ" sz="2300" b="1" dirty="0"/>
              <a:t>Rozsah</a:t>
            </a:r>
            <a:r>
              <a:rPr lang="cs-CZ" sz="2300" dirty="0"/>
              <a:t> = </a:t>
            </a:r>
            <a:r>
              <a:rPr lang="cs-CZ" sz="2300" u="sng" dirty="0"/>
              <a:t>NŠ + ušlý zisk</a:t>
            </a:r>
            <a:r>
              <a:rPr lang="cs-CZ" sz="2300" dirty="0"/>
              <a:t> = uzavření smlouvy bylo vysoce pravděpodobné, strany měly o zisku určitou představu</a:t>
            </a:r>
          </a:p>
          <a:p>
            <a:pPr algn="just">
              <a:lnSpc>
                <a:spcPct val="100000"/>
              </a:lnSpc>
            </a:pPr>
            <a:r>
              <a:rPr lang="cs-CZ" sz="2300" b="1" dirty="0"/>
              <a:t>Ušlý zisk </a:t>
            </a:r>
            <a:r>
              <a:rPr lang="cs-CZ" sz="2300" dirty="0"/>
              <a:t>= musí být zasazen do podmínek obvyklosti = mimořádný (nadstandardní) ušlý zisk </a:t>
            </a:r>
            <a:r>
              <a:rPr lang="cs-CZ" sz="2300" u="sng" dirty="0"/>
              <a:t>se nenahrazuje</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961235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23</a:t>
            </a:fld>
            <a:endParaRPr lang="cs-CZ" altLang="cs-CZ" dirty="0"/>
          </a:p>
        </p:txBody>
      </p:sp>
      <p:sp>
        <p:nvSpPr>
          <p:cNvPr id="4" name="Nadpis 3"/>
          <p:cNvSpPr>
            <a:spLocks noGrp="1"/>
          </p:cNvSpPr>
          <p:nvPr>
            <p:ph type="title"/>
          </p:nvPr>
        </p:nvSpPr>
        <p:spPr/>
        <p:txBody>
          <a:bodyPr/>
          <a:lstStyle/>
          <a:p>
            <a:r>
              <a:rPr lang="cs-CZ" dirty="0"/>
              <a:t>Předsmluvní odpovědnost IV.</a:t>
            </a:r>
          </a:p>
        </p:txBody>
      </p:sp>
      <p:sp>
        <p:nvSpPr>
          <p:cNvPr id="5" name="Zástupný symbol pro obsah 4"/>
          <p:cNvSpPr>
            <a:spLocks noGrp="1"/>
          </p:cNvSpPr>
          <p:nvPr>
            <p:ph idx="1"/>
          </p:nvPr>
        </p:nvSpPr>
        <p:spPr/>
        <p:txBody>
          <a:bodyPr/>
          <a:lstStyle/>
          <a:p>
            <a:pPr marL="72000" indent="0">
              <a:buNone/>
            </a:pPr>
            <a:r>
              <a:rPr lang="cs-CZ" b="1" u="sng" dirty="0"/>
              <a:t>5) Zneužití důvěrných informací</a:t>
            </a:r>
          </a:p>
          <a:p>
            <a:r>
              <a:rPr lang="cs-CZ" sz="2000" dirty="0"/>
              <a:t>Svoboda stran vedení záznamů o sděleních a údajích poskytnutých při kontraktaci</a:t>
            </a:r>
          </a:p>
          <a:p>
            <a:r>
              <a:rPr lang="cs-CZ" sz="2000" dirty="0"/>
              <a:t>Strany </a:t>
            </a:r>
            <a:r>
              <a:rPr lang="cs-CZ" sz="2000" u="sng" dirty="0"/>
              <a:t>mohou vést záznamy i o důvěrných informacích</a:t>
            </a:r>
          </a:p>
          <a:p>
            <a:r>
              <a:rPr lang="cs-CZ" sz="2000" dirty="0"/>
              <a:t>Důvěrné informace však </a:t>
            </a:r>
            <a:r>
              <a:rPr lang="cs-CZ" sz="2000" b="1" dirty="0"/>
              <a:t>nesmí být prozrazeny</a:t>
            </a:r>
            <a:r>
              <a:rPr lang="cs-CZ" sz="2000" dirty="0"/>
              <a:t> bez zákonného důvodu </a:t>
            </a:r>
            <a:r>
              <a:rPr lang="cs-CZ" sz="2000" b="1" dirty="0"/>
              <a:t>nebo zneužity</a:t>
            </a:r>
          </a:p>
          <a:p>
            <a:pPr algn="just"/>
            <a:r>
              <a:rPr lang="cs-CZ" sz="2000" u="sng" dirty="0"/>
              <a:t>Nemusí jít o obchodní tajemství</a:t>
            </a:r>
            <a:r>
              <a:rPr lang="cs-CZ" sz="2000" dirty="0"/>
              <a:t> (§ 504) = typicky informace, které nejsou v běžných kruzích dostupné (týkající se osoby = obrat společnosti, záměr podstoupit určitý druh operace, onemocnění určitou nemocí a informace o tom poskytnuta/prodána tisku)</a:t>
            </a:r>
          </a:p>
          <a:p>
            <a:r>
              <a:rPr lang="cs-CZ" sz="2000" dirty="0"/>
              <a:t>Rozsah důvěrných informací </a:t>
            </a:r>
            <a:r>
              <a:rPr lang="cs-CZ" sz="2000" b="1" dirty="0"/>
              <a:t>lze upravit v předsmluvní fázi </a:t>
            </a:r>
            <a:r>
              <a:rPr lang="cs-CZ" sz="2000" dirty="0"/>
              <a:t>– </a:t>
            </a:r>
            <a:r>
              <a:rPr lang="cs-CZ" sz="2000" u="sng" dirty="0"/>
              <a:t>dohodou (smlouvou) o zachování mlčenlivosti</a:t>
            </a:r>
            <a:r>
              <a:rPr lang="cs-CZ" sz="2000" dirty="0"/>
              <a:t> + </a:t>
            </a:r>
            <a:r>
              <a:rPr lang="cs-CZ" sz="2000" u="sng" dirty="0"/>
              <a:t>určení právních následků</a:t>
            </a:r>
            <a:r>
              <a:rPr lang="cs-CZ" sz="2000" dirty="0"/>
              <a:t> (viz § 1730 odst. 2 věta druhá – BO)</a:t>
            </a:r>
            <a:endParaRPr lang="cs-CZ" sz="2000" u="sng"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dirty="0"/>
          </a:p>
          <a:p>
            <a:endParaRPr lang="cs-CZ" dirty="0"/>
          </a:p>
        </p:txBody>
      </p:sp>
    </p:spTree>
    <p:extLst>
      <p:ext uri="{BB962C8B-B14F-4D97-AF65-F5344CB8AC3E}">
        <p14:creationId xmlns:p14="http://schemas.microsoft.com/office/powerpoint/2010/main" val="3968559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24</a:t>
            </a:fld>
            <a:endParaRPr lang="cs-CZ" altLang="cs-CZ" dirty="0"/>
          </a:p>
        </p:txBody>
      </p:sp>
      <p:sp>
        <p:nvSpPr>
          <p:cNvPr id="4" name="Nadpis 3"/>
          <p:cNvSpPr>
            <a:spLocks noGrp="1"/>
          </p:cNvSpPr>
          <p:nvPr>
            <p:ph type="title"/>
          </p:nvPr>
        </p:nvSpPr>
        <p:spPr/>
        <p:txBody>
          <a:bodyPr/>
          <a:lstStyle/>
          <a:p>
            <a:r>
              <a:rPr lang="cs-CZ" dirty="0"/>
              <a:t>Část V. – Smlouva o budoucí smlouvě</a:t>
            </a:r>
          </a:p>
        </p:txBody>
      </p:sp>
      <p:sp>
        <p:nvSpPr>
          <p:cNvPr id="5" name="Zástupný symbol pro obsah 4"/>
          <p:cNvSpPr>
            <a:spLocks noGrp="1"/>
          </p:cNvSpPr>
          <p:nvPr>
            <p:ph idx="1"/>
          </p:nvPr>
        </p:nvSpPr>
        <p:spPr>
          <a:xfrm>
            <a:off x="712252" y="1529270"/>
            <a:ext cx="10753200" cy="4139998"/>
          </a:xfrm>
        </p:spPr>
        <p:txBody>
          <a:bodyPr/>
          <a:lstStyle/>
          <a:p>
            <a:pPr algn="just"/>
            <a:r>
              <a:rPr lang="cs-CZ" sz="2000" dirty="0"/>
              <a:t>Odstraňuje aktuální nejistotu mezi potenciálními stranami smlouvy = oprávněná osoba si zajišťuje závazek vzniklý ze smlouvy v budoucnu</a:t>
            </a:r>
          </a:p>
          <a:p>
            <a:pPr lvl="1" algn="just">
              <a:lnSpc>
                <a:spcPct val="150000"/>
              </a:lnSpc>
            </a:pPr>
            <a:r>
              <a:rPr lang="cs-CZ" sz="1200" i="1" dirty="0"/>
              <a:t>Př. Developer uzavírá „rezervační smlouvy“ na koupi bytu (budoucí uzavření kupní smlouvy) po dokončení výstavby a kolaudace projektu – nepodstatné, jak je smlouva pojmenována, obsahově je smlouvou o budoucí kupní smlouvě</a:t>
            </a:r>
            <a:endParaRPr lang="cs-CZ" sz="1200" i="1" u="sng" dirty="0"/>
          </a:p>
          <a:p>
            <a:pPr algn="just"/>
            <a:r>
              <a:rPr lang="cs-CZ" sz="2000" dirty="0" err="1"/>
              <a:t>SoBS</a:t>
            </a:r>
            <a:r>
              <a:rPr lang="cs-CZ" sz="2000" dirty="0"/>
              <a:t> předpokládá následné uzavření </a:t>
            </a:r>
            <a:r>
              <a:rPr lang="cs-CZ" sz="2000" u="sng" dirty="0"/>
              <a:t>realizační smlouvy</a:t>
            </a:r>
          </a:p>
          <a:p>
            <a:r>
              <a:rPr lang="cs-CZ" sz="2000" dirty="0" err="1"/>
              <a:t>SoBS</a:t>
            </a:r>
            <a:r>
              <a:rPr lang="cs-CZ" sz="2000" dirty="0"/>
              <a:t> = ohledně typového i </a:t>
            </a:r>
            <a:r>
              <a:rPr lang="cs-CZ" sz="2000" dirty="0" err="1"/>
              <a:t>inominátního</a:t>
            </a:r>
            <a:r>
              <a:rPr lang="cs-CZ" sz="2000" dirty="0"/>
              <a:t> závazku</a:t>
            </a:r>
          </a:p>
          <a:p>
            <a:r>
              <a:rPr lang="cs-CZ" sz="2000" dirty="0" err="1"/>
              <a:t>SoBS</a:t>
            </a:r>
            <a:r>
              <a:rPr lang="cs-CZ" sz="2000" dirty="0"/>
              <a:t> </a:t>
            </a:r>
            <a:r>
              <a:rPr lang="cs-CZ" sz="2000" b="1" u="sng" dirty="0"/>
              <a:t>nemusí obsahovat</a:t>
            </a:r>
            <a:r>
              <a:rPr lang="cs-CZ" sz="2000" b="1" dirty="0"/>
              <a:t> podstatné náležitosti realizační smlouvy </a:t>
            </a:r>
            <a:r>
              <a:rPr lang="cs-CZ" sz="2000" dirty="0"/>
              <a:t>(§ 1746 odst. 1) – opuštění § 50a OZ 1964 – rozdíl mezi </a:t>
            </a:r>
            <a:r>
              <a:rPr lang="cs-CZ" sz="2000" dirty="0" err="1"/>
              <a:t>SoBS</a:t>
            </a:r>
            <a:r>
              <a:rPr lang="cs-CZ" sz="2000" dirty="0"/>
              <a:t> a realizační smlouvou?</a:t>
            </a:r>
          </a:p>
          <a:p>
            <a:r>
              <a:rPr lang="cs-CZ" sz="2000" dirty="0"/>
              <a:t>Náležitostí </a:t>
            </a:r>
            <a:r>
              <a:rPr lang="cs-CZ" sz="2000" dirty="0" err="1"/>
              <a:t>SoSB</a:t>
            </a:r>
            <a:r>
              <a:rPr lang="cs-CZ" sz="2000" dirty="0"/>
              <a:t> = ujednání obsahu realizační smlouvy </a:t>
            </a:r>
            <a:r>
              <a:rPr lang="cs-CZ" sz="2000" i="1" u="sng" dirty="0"/>
              <a:t>alespoň obecným způsobem</a:t>
            </a:r>
            <a:r>
              <a:rPr lang="cs-CZ" sz="2000" dirty="0"/>
              <a:t> = určitost předmětu plnění, úplatnost = absence ujednání o ceně plnění </a:t>
            </a:r>
            <a:r>
              <a:rPr lang="cs-CZ" sz="2000" b="1" dirty="0"/>
              <a:t>není na újmu</a:t>
            </a:r>
          </a:p>
          <a:p>
            <a:pPr lvl="1"/>
            <a:r>
              <a:rPr lang="cs-CZ" sz="1600" i="1" dirty="0"/>
              <a:t>Př. Postačí fotografie pozemku, na němž má parcela teprve vzniknout (např. rozdělením) – </a:t>
            </a:r>
            <a:r>
              <a:rPr lang="cs-CZ" sz="1600" i="1" dirty="0" err="1"/>
              <a:t>sp</a:t>
            </a:r>
            <a:r>
              <a:rPr lang="cs-CZ" sz="1600" i="1" dirty="0"/>
              <a:t>. zn. 21 </a:t>
            </a:r>
            <a:r>
              <a:rPr lang="cs-CZ" sz="1600" i="1" dirty="0" err="1"/>
              <a:t>Cdo</a:t>
            </a:r>
            <a:r>
              <a:rPr lang="cs-CZ" sz="1600" i="1" dirty="0"/>
              <a:t> 1213/2019</a:t>
            </a:r>
          </a:p>
          <a:p>
            <a:endParaRPr lang="cs-CZ" sz="2000" u="sng" dirty="0"/>
          </a:p>
          <a:p>
            <a:endParaRPr lang="cs-CZ" sz="2000" u="sng" dirty="0"/>
          </a:p>
          <a:p>
            <a:endParaRPr lang="cs-CZ" sz="2000" u="sng" dirty="0"/>
          </a:p>
          <a:p>
            <a:endParaRPr lang="cs-CZ" sz="2000" u="sng" dirty="0"/>
          </a:p>
          <a:p>
            <a:endParaRPr lang="cs-CZ" sz="2000" u="sng" dirty="0"/>
          </a:p>
          <a:p>
            <a:endParaRPr lang="cs-CZ" sz="2000" u="sng" dirty="0"/>
          </a:p>
          <a:p>
            <a:endParaRPr lang="cs-CZ" sz="2000" u="sng" dirty="0"/>
          </a:p>
          <a:p>
            <a:endParaRPr lang="cs-CZ" sz="2000" u="sng"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2988861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25</a:t>
            </a:fld>
            <a:endParaRPr lang="cs-CZ" altLang="cs-CZ" dirty="0"/>
          </a:p>
        </p:txBody>
      </p:sp>
      <p:sp>
        <p:nvSpPr>
          <p:cNvPr id="4" name="Nadpis 3"/>
          <p:cNvSpPr>
            <a:spLocks noGrp="1"/>
          </p:cNvSpPr>
          <p:nvPr>
            <p:ph type="title"/>
          </p:nvPr>
        </p:nvSpPr>
        <p:spPr/>
        <p:txBody>
          <a:bodyPr/>
          <a:lstStyle/>
          <a:p>
            <a:r>
              <a:rPr lang="cs-CZ" dirty="0"/>
              <a:t>Smlouva o budoucí smlouvě II.</a:t>
            </a:r>
          </a:p>
        </p:txBody>
      </p:sp>
      <p:sp>
        <p:nvSpPr>
          <p:cNvPr id="5" name="Zástupný symbol pro obsah 4"/>
          <p:cNvSpPr>
            <a:spLocks noGrp="1"/>
          </p:cNvSpPr>
          <p:nvPr>
            <p:ph idx="1"/>
          </p:nvPr>
        </p:nvSpPr>
        <p:spPr>
          <a:xfrm>
            <a:off x="704502" y="1286359"/>
            <a:ext cx="10753200" cy="5408909"/>
          </a:xfrm>
        </p:spPr>
        <p:txBody>
          <a:bodyPr/>
          <a:lstStyle/>
          <a:p>
            <a:pPr algn="just">
              <a:lnSpc>
                <a:spcPct val="150000"/>
              </a:lnSpc>
            </a:pPr>
            <a:r>
              <a:rPr lang="cs-CZ" sz="1500" dirty="0"/>
              <a:t>Povinná strana je povinna uzavřít realizační smlouvu v </a:t>
            </a:r>
            <a:r>
              <a:rPr lang="cs-CZ" sz="1500" u="sng" dirty="0"/>
              <a:t>ujednané lhůtě</a:t>
            </a:r>
            <a:r>
              <a:rPr lang="cs-CZ" sz="1500" dirty="0"/>
              <a:t>, není-li lhůta sjednána </a:t>
            </a:r>
            <a:r>
              <a:rPr lang="cs-CZ" sz="1500" u="sng" dirty="0"/>
              <a:t>do jednoho roku</a:t>
            </a:r>
            <a:r>
              <a:rPr lang="cs-CZ" sz="1500" dirty="0"/>
              <a:t> od uzavření </a:t>
            </a:r>
            <a:r>
              <a:rPr lang="cs-CZ" sz="1500" dirty="0" err="1"/>
              <a:t>SoBS</a:t>
            </a:r>
            <a:r>
              <a:rPr lang="cs-CZ" sz="1500" dirty="0"/>
              <a:t> = lhůta </a:t>
            </a:r>
            <a:r>
              <a:rPr lang="cs-CZ" sz="1500" b="1" dirty="0"/>
              <a:t>hmotněprávní </a:t>
            </a:r>
            <a:r>
              <a:rPr lang="cs-CZ" sz="1500" dirty="0"/>
              <a:t>(dojití podle § 570 odst. 1), </a:t>
            </a:r>
            <a:r>
              <a:rPr lang="cs-CZ" sz="1500" b="1" dirty="0"/>
              <a:t>prekluzivní</a:t>
            </a:r>
            <a:r>
              <a:rPr lang="cs-CZ" sz="1500" dirty="0"/>
              <a:t> (§ 1788)</a:t>
            </a:r>
            <a:endParaRPr lang="cs-CZ" sz="1500" b="1" dirty="0"/>
          </a:p>
          <a:p>
            <a:pPr algn="just">
              <a:lnSpc>
                <a:spcPct val="150000"/>
              </a:lnSpc>
            </a:pPr>
            <a:r>
              <a:rPr lang="cs-CZ" sz="1500" dirty="0"/>
              <a:t>Není-li </a:t>
            </a:r>
            <a:r>
              <a:rPr lang="cs-CZ" sz="1500" i="1" dirty="0"/>
              <a:t>přes výzvu</a:t>
            </a:r>
            <a:r>
              <a:rPr lang="cs-CZ" sz="1500" dirty="0"/>
              <a:t> realizační smlouva uzavřena, může se oprávněná strana obrátit na </a:t>
            </a:r>
            <a:r>
              <a:rPr lang="cs-CZ" sz="1500" b="1" dirty="0"/>
              <a:t>soud</a:t>
            </a:r>
            <a:r>
              <a:rPr lang="cs-CZ" sz="1500" dirty="0"/>
              <a:t> nebo </a:t>
            </a:r>
            <a:r>
              <a:rPr lang="cs-CZ" sz="1500" b="1" dirty="0"/>
              <a:t>3. osobu</a:t>
            </a:r>
            <a:r>
              <a:rPr lang="cs-CZ" sz="1500" dirty="0"/>
              <a:t>, jež má podle </a:t>
            </a:r>
            <a:r>
              <a:rPr lang="cs-CZ" sz="1500" dirty="0" err="1"/>
              <a:t>SoBS</a:t>
            </a:r>
            <a:r>
              <a:rPr lang="cs-CZ" sz="1500" dirty="0"/>
              <a:t> určit obsah realizační smlouvy (banka, AK, Notář aj.)</a:t>
            </a:r>
          </a:p>
          <a:p>
            <a:pPr algn="just">
              <a:lnSpc>
                <a:spcPct val="150000"/>
              </a:lnSpc>
            </a:pPr>
            <a:r>
              <a:rPr lang="cs-CZ" sz="1500" dirty="0"/>
              <a:t>Strany se nemusí na obsahu realizační smlouvy </a:t>
            </a:r>
            <a:r>
              <a:rPr lang="cs-CZ" sz="1500" b="1" dirty="0"/>
              <a:t>shodnout</a:t>
            </a:r>
            <a:r>
              <a:rPr lang="cs-CZ" sz="1500" dirty="0"/>
              <a:t> = § 1787 odst. 1 </a:t>
            </a:r>
            <a:r>
              <a:rPr lang="cs-CZ" sz="1500" i="1" dirty="0"/>
              <a:t>per </a:t>
            </a:r>
            <a:r>
              <a:rPr lang="cs-CZ" sz="1500" i="1" dirty="0" err="1"/>
              <a:t>analogiam</a:t>
            </a:r>
            <a:r>
              <a:rPr lang="cs-CZ" sz="1500" dirty="0"/>
              <a:t> (např. </a:t>
            </a:r>
            <a:r>
              <a:rPr lang="cs-CZ" sz="1500" i="1" dirty="0"/>
              <a:t>nejednota na ceně plnění, přesném vymezení předmětu, </a:t>
            </a:r>
            <a:r>
              <a:rPr lang="cs-CZ" sz="1500" i="1" dirty="0" err="1"/>
              <a:t>akcesorického</a:t>
            </a:r>
            <a:r>
              <a:rPr lang="cs-CZ" sz="1500" i="1" dirty="0"/>
              <a:t> závazku</a:t>
            </a:r>
            <a:r>
              <a:rPr lang="cs-CZ" sz="1500" dirty="0"/>
              <a:t> aj.)</a:t>
            </a:r>
          </a:p>
          <a:p>
            <a:pPr algn="just">
              <a:lnSpc>
                <a:spcPct val="150000"/>
              </a:lnSpc>
            </a:pPr>
            <a:r>
              <a:rPr lang="cs-CZ" sz="1500" dirty="0"/>
              <a:t>Právo požadovat určení obsahu budoucí smlouvy soudem se promlčuje – </a:t>
            </a:r>
            <a:r>
              <a:rPr lang="cs-CZ" sz="1500" u="sng" dirty="0"/>
              <a:t>jen objektivní PL</a:t>
            </a:r>
            <a:r>
              <a:rPr lang="cs-CZ" sz="1500" dirty="0"/>
              <a:t> </a:t>
            </a:r>
            <a:r>
              <a:rPr lang="cs-CZ" sz="1500" b="1" dirty="0"/>
              <a:t>1 rok</a:t>
            </a:r>
            <a:r>
              <a:rPr lang="cs-CZ" sz="1500" dirty="0"/>
              <a:t> (§ 634) – význam při opakovaných slibech povinné strany</a:t>
            </a:r>
          </a:p>
          <a:p>
            <a:pPr algn="just">
              <a:lnSpc>
                <a:spcPct val="150000"/>
              </a:lnSpc>
            </a:pPr>
            <a:r>
              <a:rPr lang="cs-CZ" sz="1500" dirty="0"/>
              <a:t>Žalobní uplatnění = nejde o </a:t>
            </a:r>
            <a:r>
              <a:rPr lang="cs-CZ" sz="1500" u="sng" dirty="0"/>
              <a:t>žalobu na nahrazení projevu vůle</a:t>
            </a:r>
            <a:r>
              <a:rPr lang="cs-CZ" sz="1500" dirty="0"/>
              <a:t> (viz § 50a oz1964 – překonané </a:t>
            </a:r>
            <a:r>
              <a:rPr lang="cs-CZ" sz="1500" dirty="0" err="1"/>
              <a:t>sp</a:t>
            </a:r>
            <a:r>
              <a:rPr lang="cs-CZ" sz="1500" dirty="0"/>
              <a:t>. zn. 33 Odo 553/2006, nebo 33 </a:t>
            </a:r>
            <a:r>
              <a:rPr lang="cs-CZ" sz="1500" dirty="0" err="1"/>
              <a:t>Cdo</a:t>
            </a:r>
            <a:r>
              <a:rPr lang="cs-CZ" sz="1500" dirty="0"/>
              <a:t> 768/2011), nýbrž </a:t>
            </a:r>
            <a:r>
              <a:rPr lang="cs-CZ" sz="1500" u="sng" dirty="0"/>
              <a:t>žaloba na určení obsahu smlouvy </a:t>
            </a:r>
            <a:r>
              <a:rPr lang="cs-CZ" sz="1500" dirty="0"/>
              <a:t>(nenahrazuje se pouze souhlas, nýbrž se určuje obsah realizační smlouvy) – význam pro překročení žalobního petitu (omezení § 153 odst. 2 OSŘ zde neplatí)</a:t>
            </a:r>
            <a:endParaRPr lang="cs-CZ" sz="1500" u="sng" dirty="0"/>
          </a:p>
          <a:p>
            <a:pPr>
              <a:lnSpc>
                <a:spcPct val="150000"/>
              </a:lnSpc>
            </a:pPr>
            <a:r>
              <a:rPr lang="cs-CZ" sz="1500" b="1" dirty="0"/>
              <a:t>Aktivní věcná legitimace </a:t>
            </a:r>
            <a:r>
              <a:rPr lang="cs-CZ" sz="1500" dirty="0"/>
              <a:t>k podání žaloby na nahrazení projevu vůle (určení obsahu budoucí smlouvy) = </a:t>
            </a:r>
            <a:r>
              <a:rPr lang="cs-CZ" sz="1500" b="1" dirty="0"/>
              <a:t>jen oprávněná strana</a:t>
            </a:r>
            <a:r>
              <a:rPr lang="cs-CZ" sz="1500" dirty="0"/>
              <a:t> = smlouva je </a:t>
            </a:r>
            <a:r>
              <a:rPr lang="cs-CZ" sz="1500" u="sng" dirty="0"/>
              <a:t>uzavřena dnem PR rozsudku</a:t>
            </a:r>
          </a:p>
          <a:p>
            <a:pPr>
              <a:lnSpc>
                <a:spcPct val="150000"/>
              </a:lnSpc>
            </a:pPr>
            <a:r>
              <a:rPr lang="cs-CZ" sz="1500" dirty="0" err="1"/>
              <a:t>SoBS</a:t>
            </a:r>
            <a:r>
              <a:rPr lang="cs-CZ" sz="1500" dirty="0"/>
              <a:t> může obsahovat pravidla určení obsahu realizační smlouvy (např. odkazem na VOP) – vodítko pro následné určení obsahu soudem</a:t>
            </a:r>
          </a:p>
          <a:p>
            <a:pPr>
              <a:lnSpc>
                <a:spcPct val="150000"/>
              </a:lnSpc>
            </a:pPr>
            <a:endParaRPr lang="cs-CZ" sz="1500" b="1" u="sng" dirty="0"/>
          </a:p>
        </p:txBody>
      </p:sp>
    </p:spTree>
    <p:extLst>
      <p:ext uri="{BB962C8B-B14F-4D97-AF65-F5344CB8AC3E}">
        <p14:creationId xmlns:p14="http://schemas.microsoft.com/office/powerpoint/2010/main" val="4229831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26</a:t>
            </a:fld>
            <a:endParaRPr lang="cs-CZ" altLang="cs-CZ" dirty="0"/>
          </a:p>
        </p:txBody>
      </p:sp>
      <p:sp>
        <p:nvSpPr>
          <p:cNvPr id="4" name="Nadpis 3"/>
          <p:cNvSpPr>
            <a:spLocks noGrp="1"/>
          </p:cNvSpPr>
          <p:nvPr>
            <p:ph type="title"/>
          </p:nvPr>
        </p:nvSpPr>
        <p:spPr/>
        <p:txBody>
          <a:bodyPr/>
          <a:lstStyle/>
          <a:p>
            <a:r>
              <a:rPr lang="cs-CZ" dirty="0"/>
              <a:t>Smlouva o budoucí smlouvě III.</a:t>
            </a:r>
          </a:p>
        </p:txBody>
      </p:sp>
      <p:sp>
        <p:nvSpPr>
          <p:cNvPr id="5" name="Zástupný symbol pro obsah 4"/>
          <p:cNvSpPr>
            <a:spLocks noGrp="1"/>
          </p:cNvSpPr>
          <p:nvPr>
            <p:ph idx="1"/>
          </p:nvPr>
        </p:nvSpPr>
        <p:spPr>
          <a:xfrm>
            <a:off x="766495" y="1281296"/>
            <a:ext cx="10753200" cy="4139998"/>
          </a:xfrm>
        </p:spPr>
        <p:txBody>
          <a:bodyPr/>
          <a:lstStyle/>
          <a:p>
            <a:pPr>
              <a:lnSpc>
                <a:spcPct val="100000"/>
              </a:lnSpc>
            </a:pPr>
            <a:r>
              <a:rPr lang="cs-CZ" sz="2000" b="1" dirty="0"/>
              <a:t>Odepření uzavření realizační smlouvy </a:t>
            </a:r>
            <a:r>
              <a:rPr lang="cs-CZ" sz="2000" u="sng" dirty="0"/>
              <a:t>je porušením smlouvy</a:t>
            </a:r>
            <a:r>
              <a:rPr lang="cs-CZ" sz="2000" dirty="0"/>
              <a:t> (§ 2913), </a:t>
            </a:r>
            <a:r>
              <a:rPr lang="cs-CZ" sz="2000" dirty="0" err="1"/>
              <a:t>SoBS</a:t>
            </a:r>
            <a:r>
              <a:rPr lang="cs-CZ" sz="2000" dirty="0"/>
              <a:t> může obsahovat </a:t>
            </a:r>
            <a:r>
              <a:rPr lang="cs-CZ" sz="2000" u="sng" dirty="0"/>
              <a:t>ujednání o SP</a:t>
            </a:r>
          </a:p>
          <a:p>
            <a:pPr>
              <a:lnSpc>
                <a:spcPct val="100000"/>
              </a:lnSpc>
            </a:pPr>
            <a:r>
              <a:rPr lang="cs-CZ" sz="2000" b="1" dirty="0"/>
              <a:t>Zánik povinnosti uzavřít realizační smlouvu </a:t>
            </a:r>
            <a:r>
              <a:rPr lang="cs-CZ" sz="2000" dirty="0"/>
              <a:t>=</a:t>
            </a:r>
          </a:p>
          <a:p>
            <a:r>
              <a:rPr lang="cs-CZ" sz="1700" b="1" u="sng" dirty="0"/>
              <a:t>Důvody sjednané v </a:t>
            </a:r>
            <a:r>
              <a:rPr lang="cs-CZ" sz="1700" b="1" u="sng" dirty="0" err="1"/>
              <a:t>SoBS</a:t>
            </a:r>
            <a:endParaRPr lang="cs-CZ" sz="1700" b="1" u="sng" dirty="0"/>
          </a:p>
          <a:p>
            <a:pPr>
              <a:lnSpc>
                <a:spcPct val="100000"/>
              </a:lnSpc>
            </a:pPr>
            <a:r>
              <a:rPr lang="cs-CZ" sz="1700" b="1" dirty="0"/>
              <a:t>1) </a:t>
            </a:r>
            <a:r>
              <a:rPr lang="cs-CZ" sz="1700" b="1" u="sng" dirty="0"/>
              <a:t>Nemožnost plnění</a:t>
            </a:r>
            <a:r>
              <a:rPr lang="cs-CZ" sz="1700" b="1" dirty="0"/>
              <a:t> </a:t>
            </a:r>
            <a:r>
              <a:rPr lang="cs-CZ" sz="1700" dirty="0"/>
              <a:t>(2006 odst. 1) – </a:t>
            </a:r>
            <a:r>
              <a:rPr lang="cs-CZ" sz="1700" i="1" dirty="0"/>
              <a:t>př. A uzavře s B </a:t>
            </a:r>
            <a:r>
              <a:rPr lang="cs-CZ" sz="1700" i="1" dirty="0" err="1"/>
              <a:t>SoBS</a:t>
            </a:r>
            <a:r>
              <a:rPr lang="cs-CZ" sz="1700" i="1" dirty="0"/>
              <a:t> na budoucí prodej bytového domu za určitou cenu; je však zahájena exekuce na majetek A </a:t>
            </a:r>
            <a:r>
              <a:rPr lang="cs-CZ" sz="1700" i="1" dirty="0" err="1"/>
              <a:t>a</a:t>
            </a:r>
            <a:r>
              <a:rPr lang="cs-CZ" sz="1700" i="1" dirty="0"/>
              <a:t> bytový dům je prodán ve veřejné dražbě C = </a:t>
            </a:r>
            <a:r>
              <a:rPr lang="cs-CZ" sz="1700" i="1" u="sng" dirty="0"/>
              <a:t>zánik povinnosti A uzavřít realizační smlouvu</a:t>
            </a:r>
            <a:r>
              <a:rPr lang="cs-CZ" sz="1700" i="1" dirty="0"/>
              <a:t> (§ 2006 odst. 1) = není dotčeno právo B na náhradu škody, po C nemůže nic požadovat; pokud se B přihlásí do veřejné dražby a vydraží bytový dům o 150.000 Kč více, než bylo ujednáno v </a:t>
            </a:r>
            <a:r>
              <a:rPr lang="cs-CZ" sz="1700" i="1" dirty="0" err="1"/>
              <a:t>SoBS</a:t>
            </a:r>
            <a:r>
              <a:rPr lang="cs-CZ" sz="1700" i="1" dirty="0"/>
              <a:t>, nemůže žádat zaplacení z titulu NŠ – nejde o porušení smluvní/zákonné povinnosti, že je proti A zahájena exekuce/je v úpadku</a:t>
            </a:r>
          </a:p>
          <a:p>
            <a:pPr algn="just">
              <a:lnSpc>
                <a:spcPct val="100000"/>
              </a:lnSpc>
            </a:pPr>
            <a:r>
              <a:rPr lang="cs-CZ" sz="1700" b="1" dirty="0"/>
              <a:t>2) </a:t>
            </a:r>
            <a:r>
              <a:rPr lang="cs-CZ" sz="1700" b="1" u="sng" dirty="0"/>
              <a:t>Podstatná změna okolností</a:t>
            </a:r>
            <a:r>
              <a:rPr lang="cs-CZ" sz="1700" b="1" dirty="0"/>
              <a:t> </a:t>
            </a:r>
            <a:r>
              <a:rPr lang="cs-CZ" sz="1700" dirty="0"/>
              <a:t>(§ 1788 odst. 2) = zvl. případ </a:t>
            </a:r>
            <a:r>
              <a:rPr lang="cs-CZ" sz="1700" i="1" dirty="0" err="1"/>
              <a:t>clausula</a:t>
            </a:r>
            <a:r>
              <a:rPr lang="cs-CZ" sz="1700" i="1" dirty="0"/>
              <a:t> </a:t>
            </a:r>
            <a:r>
              <a:rPr lang="cs-CZ" sz="1700" i="1" dirty="0" err="1"/>
              <a:t>rebus</a:t>
            </a:r>
            <a:r>
              <a:rPr lang="cs-CZ" sz="1700" i="1" dirty="0"/>
              <a:t> sic </a:t>
            </a:r>
            <a:r>
              <a:rPr lang="cs-CZ" sz="1700" i="1" dirty="0" err="1"/>
              <a:t>stantibus</a:t>
            </a:r>
            <a:r>
              <a:rPr lang="cs-CZ" sz="1700" i="1" dirty="0"/>
              <a:t>/</a:t>
            </a:r>
            <a:r>
              <a:rPr lang="cs-CZ" sz="1700" i="1" dirty="0" err="1"/>
              <a:t>hardship</a:t>
            </a:r>
            <a:r>
              <a:rPr lang="cs-CZ" sz="1700" i="1" dirty="0"/>
              <a:t> </a:t>
            </a:r>
            <a:r>
              <a:rPr lang="cs-CZ" sz="1700" dirty="0"/>
              <a:t>(§ 1765)</a:t>
            </a:r>
            <a:r>
              <a:rPr lang="cs-CZ" sz="1700" i="1" dirty="0"/>
              <a:t> = </a:t>
            </a:r>
            <a:r>
              <a:rPr lang="cs-CZ" sz="1700" dirty="0"/>
              <a:t>změní-li se okolnosti, z nichž strany </a:t>
            </a:r>
            <a:r>
              <a:rPr lang="cs-CZ" sz="1700" dirty="0" err="1"/>
              <a:t>SoBS</a:t>
            </a:r>
            <a:r>
              <a:rPr lang="cs-CZ" sz="1700" dirty="0"/>
              <a:t> vycházely natolik, že nelze po zavázané straně požadovat uzavření realizační smlouvy, povinnost uzavřít smlouvu zaniká</a:t>
            </a:r>
          </a:p>
          <a:p>
            <a:pPr algn="just">
              <a:lnSpc>
                <a:spcPct val="100000"/>
              </a:lnSpc>
            </a:pPr>
            <a:r>
              <a:rPr lang="cs-CZ" sz="1700" i="1" dirty="0"/>
              <a:t>Př. </a:t>
            </a:r>
            <a:r>
              <a:rPr lang="cs-CZ" sz="1700" i="1" dirty="0" err="1"/>
              <a:t>SoBS</a:t>
            </a:r>
            <a:r>
              <a:rPr lang="cs-CZ" sz="1700" i="1" dirty="0"/>
              <a:t> na prodej zemědělských pozemků v roce 2019 za cenu 45 Kč/m</a:t>
            </a:r>
            <a:r>
              <a:rPr lang="cs-CZ" sz="1700" i="1" baseline="30000" dirty="0"/>
              <a:t>2</a:t>
            </a:r>
            <a:r>
              <a:rPr lang="cs-CZ" sz="1700" i="1" dirty="0"/>
              <a:t>; po 10 měsících po uzavření </a:t>
            </a:r>
            <a:r>
              <a:rPr lang="cs-CZ" sz="1700" i="1" dirty="0" err="1"/>
              <a:t>SoBS</a:t>
            </a:r>
            <a:r>
              <a:rPr lang="cs-CZ" sz="1700" i="1" dirty="0"/>
              <a:t> je zahájena přeměna zemědělských pozemků na stavební = nevzniká povinnost uzavřít realizační smlouvu ani povinnost k NŠ (např. </a:t>
            </a:r>
            <a:r>
              <a:rPr lang="cs-CZ" sz="1700" i="1" dirty="0" err="1"/>
              <a:t>sp</a:t>
            </a:r>
            <a:r>
              <a:rPr lang="cs-CZ" sz="1700" i="1" dirty="0"/>
              <a:t>. zn. 33 </a:t>
            </a:r>
            <a:r>
              <a:rPr lang="cs-CZ" sz="1700" i="1" dirty="0" err="1"/>
              <a:t>Cdo</a:t>
            </a:r>
            <a:r>
              <a:rPr lang="cs-CZ" sz="1700" i="1" dirty="0"/>
              <a:t> 884/2010)</a:t>
            </a:r>
          </a:p>
          <a:p>
            <a:pPr algn="just">
              <a:lnSpc>
                <a:spcPct val="100000"/>
              </a:lnSpc>
            </a:pPr>
            <a:r>
              <a:rPr lang="cs-CZ" sz="2000" dirty="0"/>
              <a:t>Příp. žaloba na určení obsahu </a:t>
            </a:r>
            <a:r>
              <a:rPr lang="cs-CZ" sz="2000" dirty="0" err="1"/>
              <a:t>SoBS</a:t>
            </a:r>
            <a:r>
              <a:rPr lang="cs-CZ" sz="2000" dirty="0"/>
              <a:t> </a:t>
            </a:r>
            <a:r>
              <a:rPr lang="cs-CZ" sz="2000" b="1" dirty="0"/>
              <a:t>by byla zamítnuta </a:t>
            </a:r>
            <a:r>
              <a:rPr lang="cs-CZ" sz="2000" dirty="0"/>
              <a:t>pro nedostatek aktivní věcné legitimace oprávněné strany (§ 142 OSŘ)</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593241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27</a:t>
            </a:fld>
            <a:endParaRPr lang="cs-CZ" altLang="cs-CZ" dirty="0"/>
          </a:p>
        </p:txBody>
      </p:sp>
      <p:sp>
        <p:nvSpPr>
          <p:cNvPr id="4" name="Nadpis 3"/>
          <p:cNvSpPr>
            <a:spLocks noGrp="1"/>
          </p:cNvSpPr>
          <p:nvPr>
            <p:ph type="title"/>
          </p:nvPr>
        </p:nvSpPr>
        <p:spPr/>
        <p:txBody>
          <a:bodyPr/>
          <a:lstStyle/>
          <a:p>
            <a:r>
              <a:rPr lang="cs-CZ" dirty="0"/>
              <a:t>Část VI. – kontraktace</a:t>
            </a:r>
          </a:p>
        </p:txBody>
      </p:sp>
      <p:sp>
        <p:nvSpPr>
          <p:cNvPr id="5" name="Zástupný symbol pro obsah 4"/>
          <p:cNvSpPr>
            <a:spLocks noGrp="1"/>
          </p:cNvSpPr>
          <p:nvPr>
            <p:ph idx="1"/>
          </p:nvPr>
        </p:nvSpPr>
        <p:spPr>
          <a:xfrm>
            <a:off x="719400" y="1638737"/>
            <a:ext cx="10753200" cy="4139998"/>
          </a:xfrm>
        </p:spPr>
        <p:txBody>
          <a:bodyPr/>
          <a:lstStyle/>
          <a:p>
            <a:pPr algn="just"/>
            <a:r>
              <a:rPr lang="cs-CZ" sz="2600" dirty="0"/>
              <a:t>Zákonem upravený způsob vyjednávání o smlouvě mezi </a:t>
            </a:r>
            <a:r>
              <a:rPr lang="cs-CZ" sz="2600" i="1" dirty="0"/>
              <a:t>oferentem</a:t>
            </a:r>
            <a:r>
              <a:rPr lang="cs-CZ" sz="2600" dirty="0"/>
              <a:t> a </a:t>
            </a:r>
            <a:r>
              <a:rPr lang="cs-CZ" sz="2600" i="1" dirty="0"/>
              <a:t>oblátem</a:t>
            </a:r>
          </a:p>
          <a:p>
            <a:pPr algn="just"/>
            <a:r>
              <a:rPr lang="cs-CZ" sz="2600" dirty="0"/>
              <a:t>Ze smlouvy vzniká závazek </a:t>
            </a:r>
            <a:r>
              <a:rPr lang="cs-CZ" sz="2600" u="sng" dirty="0"/>
              <a:t>aspoň pro jednu stranu</a:t>
            </a:r>
            <a:r>
              <a:rPr lang="cs-CZ" sz="2600" dirty="0"/>
              <a:t> – typicky pro obě strany smlouvy</a:t>
            </a:r>
          </a:p>
          <a:p>
            <a:pPr algn="just"/>
            <a:r>
              <a:rPr lang="cs-CZ" sz="2600" dirty="0"/>
              <a:t>Nabídku činí </a:t>
            </a:r>
            <a:r>
              <a:rPr lang="cs-CZ" sz="2600" b="1" dirty="0"/>
              <a:t>oferent</a:t>
            </a:r>
            <a:r>
              <a:rPr lang="cs-CZ" sz="2600" dirty="0"/>
              <a:t> (</a:t>
            </a:r>
            <a:r>
              <a:rPr lang="cs-CZ" sz="2600" i="1" dirty="0" err="1"/>
              <a:t>offerre</a:t>
            </a:r>
            <a:r>
              <a:rPr lang="cs-CZ" sz="2600" dirty="0"/>
              <a:t> = nabízet) – </a:t>
            </a:r>
            <a:r>
              <a:rPr lang="cs-CZ" sz="2600" b="1" dirty="0" err="1"/>
              <a:t>oblátovi</a:t>
            </a:r>
            <a:r>
              <a:rPr lang="cs-CZ" sz="2600" dirty="0"/>
              <a:t> (</a:t>
            </a:r>
            <a:r>
              <a:rPr lang="cs-CZ" sz="2600" i="1" dirty="0" err="1"/>
              <a:t>oblatus</a:t>
            </a:r>
            <a:r>
              <a:rPr lang="cs-CZ" sz="2600" dirty="0"/>
              <a:t> = nabídnutý) = přijme-li, je </a:t>
            </a:r>
            <a:r>
              <a:rPr lang="cs-CZ" sz="2600" b="1" dirty="0"/>
              <a:t>akceptantem</a:t>
            </a:r>
            <a:r>
              <a:rPr lang="cs-CZ" sz="2600" dirty="0"/>
              <a:t> (</a:t>
            </a:r>
            <a:r>
              <a:rPr lang="cs-CZ" sz="2600" i="1" dirty="0" err="1"/>
              <a:t>acceptio</a:t>
            </a:r>
            <a:r>
              <a:rPr lang="cs-CZ" sz="2600" dirty="0"/>
              <a:t> = přijetí)</a:t>
            </a:r>
          </a:p>
          <a:p>
            <a:pPr algn="just"/>
            <a:r>
              <a:rPr lang="cs-CZ" sz="2600" dirty="0"/>
              <a:t>Oz upravuje </a:t>
            </a:r>
            <a:r>
              <a:rPr lang="cs-CZ" sz="2600" u="sng" dirty="0"/>
              <a:t>standardní způsob uzavření smlouvy</a:t>
            </a:r>
            <a:r>
              <a:rPr lang="cs-CZ" sz="2600" dirty="0"/>
              <a:t> (</a:t>
            </a:r>
            <a:r>
              <a:rPr lang="cs-CZ" sz="2600" i="1" dirty="0"/>
              <a:t>nabídka-přijetí</a:t>
            </a:r>
            <a:r>
              <a:rPr lang="cs-CZ" sz="2600" dirty="0"/>
              <a:t>) a </a:t>
            </a:r>
            <a:r>
              <a:rPr lang="cs-CZ" sz="2600" u="sng" dirty="0"/>
              <a:t>zvláštní způsoby uzavření smlouvy</a:t>
            </a:r>
            <a:r>
              <a:rPr lang="cs-CZ" sz="2600" dirty="0"/>
              <a:t> (§ 1770 a násl.)</a:t>
            </a:r>
          </a:p>
          <a:p>
            <a:pPr algn="just"/>
            <a:r>
              <a:rPr lang="cs-CZ" sz="2600" dirty="0"/>
              <a:t>zvl. </a:t>
            </a:r>
            <a:r>
              <a:rPr lang="cs-CZ" sz="2600" dirty="0" err="1"/>
              <a:t>zp</a:t>
            </a:r>
            <a:r>
              <a:rPr lang="cs-CZ" sz="2600" dirty="0"/>
              <a:t>. = stranami ujednaný způsob (§ 1770), dražba (§ 1771), veřejná soutěž o nejvhodnější nabídku (§ 1772) a veřejná nabídka (§ 1780)</a:t>
            </a:r>
          </a:p>
          <a:p>
            <a:pPr algn="just"/>
            <a:endParaRPr lang="cs-CZ" sz="3000" i="1" dirty="0"/>
          </a:p>
          <a:p>
            <a:pPr algn="just"/>
            <a:endParaRPr lang="cs-CZ" sz="3000" i="1" dirty="0"/>
          </a:p>
          <a:p>
            <a:pPr algn="just"/>
            <a:endParaRPr lang="cs-CZ" sz="3000" i="1" dirty="0"/>
          </a:p>
          <a:p>
            <a:pPr algn="just"/>
            <a:endParaRPr lang="cs-CZ" sz="3000" i="1" dirty="0"/>
          </a:p>
          <a:p>
            <a:pPr algn="just"/>
            <a:endParaRPr lang="cs-CZ" sz="3000" i="1" dirty="0"/>
          </a:p>
        </p:txBody>
      </p:sp>
    </p:spTree>
    <p:extLst>
      <p:ext uri="{BB962C8B-B14F-4D97-AF65-F5344CB8AC3E}">
        <p14:creationId xmlns:p14="http://schemas.microsoft.com/office/powerpoint/2010/main" val="14007627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28</a:t>
            </a:fld>
            <a:endParaRPr lang="cs-CZ" altLang="cs-CZ" dirty="0"/>
          </a:p>
        </p:txBody>
      </p:sp>
      <p:sp>
        <p:nvSpPr>
          <p:cNvPr id="4" name="Nadpis 3"/>
          <p:cNvSpPr>
            <a:spLocks noGrp="1"/>
          </p:cNvSpPr>
          <p:nvPr>
            <p:ph type="title"/>
          </p:nvPr>
        </p:nvSpPr>
        <p:spPr/>
        <p:txBody>
          <a:bodyPr/>
          <a:lstStyle/>
          <a:p>
            <a:r>
              <a:rPr lang="cs-CZ" dirty="0"/>
              <a:t>Kontraktace II. – nabídka</a:t>
            </a:r>
          </a:p>
        </p:txBody>
      </p:sp>
      <p:sp>
        <p:nvSpPr>
          <p:cNvPr id="5" name="Zástupný symbol pro obsah 4"/>
          <p:cNvSpPr>
            <a:spLocks noGrp="1"/>
          </p:cNvSpPr>
          <p:nvPr>
            <p:ph idx="1"/>
          </p:nvPr>
        </p:nvSpPr>
        <p:spPr>
          <a:xfrm>
            <a:off x="719400" y="1545432"/>
            <a:ext cx="10753200" cy="4526894"/>
          </a:xfrm>
        </p:spPr>
        <p:txBody>
          <a:bodyPr/>
          <a:lstStyle/>
          <a:p>
            <a:r>
              <a:rPr lang="cs-CZ" dirty="0"/>
              <a:t>Typicky </a:t>
            </a:r>
            <a:r>
              <a:rPr lang="cs-CZ" u="sng" dirty="0"/>
              <a:t>jednostranné adresné PJ</a:t>
            </a:r>
            <a:r>
              <a:rPr lang="cs-CZ" dirty="0"/>
              <a:t> (§ 545 a násl.) x </a:t>
            </a:r>
            <a:r>
              <a:rPr lang="cs-CZ" u="sng" dirty="0"/>
              <a:t>jednostranné neadresné PJ</a:t>
            </a:r>
            <a:r>
              <a:rPr lang="cs-CZ" dirty="0"/>
              <a:t> (veřejná nabídka – § 1780)</a:t>
            </a:r>
          </a:p>
          <a:p>
            <a:pPr algn="just"/>
            <a:r>
              <a:rPr lang="cs-CZ" dirty="0"/>
              <a:t>Musí mít určité vlastnosti = a) </a:t>
            </a:r>
            <a:r>
              <a:rPr lang="cs-CZ" i="1" dirty="0"/>
              <a:t>PJ</a:t>
            </a:r>
            <a:r>
              <a:rPr lang="cs-CZ" dirty="0"/>
              <a:t>, b) </a:t>
            </a:r>
            <a:r>
              <a:rPr lang="cs-CZ" i="1" dirty="0"/>
              <a:t>obsahující podstatné náležitosti smlouvy</a:t>
            </a:r>
            <a:r>
              <a:rPr lang="cs-CZ" dirty="0"/>
              <a:t> (§ 1746 odst. 1), c) </a:t>
            </a:r>
            <a:r>
              <a:rPr lang="cs-CZ" i="1" dirty="0"/>
              <a:t>umožňující jednoduché a nepodmíněné přijetí</a:t>
            </a:r>
            <a:r>
              <a:rPr lang="cs-CZ" dirty="0"/>
              <a:t>, d) </a:t>
            </a:r>
            <a:r>
              <a:rPr lang="cs-CZ" i="1" dirty="0"/>
              <a:t>vůle navrhovatele být nabídkou vázán při jejím přijetí</a:t>
            </a:r>
            <a:r>
              <a:rPr lang="cs-CZ" dirty="0"/>
              <a:t> </a:t>
            </a:r>
          </a:p>
          <a:p>
            <a:pPr algn="just"/>
            <a:r>
              <a:rPr lang="cs-CZ" u="sng" dirty="0"/>
              <a:t>Nepodstatné označení</a:t>
            </a:r>
            <a:r>
              <a:rPr lang="cs-CZ" dirty="0"/>
              <a:t> = nabídka, objednávka, poptávka</a:t>
            </a:r>
          </a:p>
          <a:p>
            <a:pPr algn="just"/>
            <a:r>
              <a:rPr lang="cs-CZ" dirty="0"/>
              <a:t>Účinky nabídky = a) nemůže být jednostranně měněna či odvolána (limit § 1738), b) zavazuje oferenta [§ 3 odst. 2 písm. d)]</a:t>
            </a:r>
          </a:p>
          <a:p>
            <a:pPr algn="just"/>
            <a:endParaRPr lang="cs-CZ" dirty="0"/>
          </a:p>
          <a:p>
            <a:pPr algn="just"/>
            <a:endParaRPr lang="cs-CZ" dirty="0"/>
          </a:p>
          <a:p>
            <a:pPr algn="just"/>
            <a:endParaRPr lang="cs-CZ" dirty="0"/>
          </a:p>
          <a:p>
            <a:pPr marL="72000" indent="0">
              <a:buNone/>
            </a:pPr>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40584666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29</a:t>
            </a:fld>
            <a:endParaRPr lang="cs-CZ" altLang="cs-CZ" dirty="0"/>
          </a:p>
        </p:txBody>
      </p:sp>
      <p:sp>
        <p:nvSpPr>
          <p:cNvPr id="4" name="Nadpis 3"/>
          <p:cNvSpPr>
            <a:spLocks noGrp="1"/>
          </p:cNvSpPr>
          <p:nvPr>
            <p:ph type="title"/>
          </p:nvPr>
        </p:nvSpPr>
        <p:spPr/>
        <p:txBody>
          <a:bodyPr/>
          <a:lstStyle/>
          <a:p>
            <a:r>
              <a:rPr lang="cs-CZ" dirty="0"/>
              <a:t>Kontraktace III.</a:t>
            </a:r>
          </a:p>
        </p:txBody>
      </p:sp>
      <p:sp>
        <p:nvSpPr>
          <p:cNvPr id="5" name="Zástupný symbol pro obsah 4"/>
          <p:cNvSpPr>
            <a:spLocks noGrp="1"/>
          </p:cNvSpPr>
          <p:nvPr>
            <p:ph idx="1"/>
          </p:nvPr>
        </p:nvSpPr>
        <p:spPr>
          <a:xfrm>
            <a:off x="719400" y="1359001"/>
            <a:ext cx="10753200" cy="4139998"/>
          </a:xfrm>
        </p:spPr>
        <p:txBody>
          <a:bodyPr/>
          <a:lstStyle/>
          <a:p>
            <a:pPr>
              <a:lnSpc>
                <a:spcPct val="150000"/>
              </a:lnSpc>
            </a:pPr>
            <a:r>
              <a:rPr lang="cs-CZ" sz="1800" u="sng" dirty="0"/>
              <a:t>Nabídka působí jen po určitou dobu</a:t>
            </a:r>
            <a:r>
              <a:rPr lang="cs-CZ" sz="1800" dirty="0"/>
              <a:t> = 1) </a:t>
            </a:r>
            <a:r>
              <a:rPr lang="cs-CZ" sz="1800" b="1" dirty="0"/>
              <a:t>nabídka mezi přítomnými osobami</a:t>
            </a:r>
            <a:r>
              <a:rPr lang="cs-CZ" sz="1800" dirty="0"/>
              <a:t>, 2) </a:t>
            </a:r>
            <a:r>
              <a:rPr lang="cs-CZ" sz="1800" b="1" dirty="0"/>
              <a:t>nabídka mezi nepřítomnými osobami</a:t>
            </a:r>
          </a:p>
          <a:p>
            <a:pPr lvl="1">
              <a:lnSpc>
                <a:spcPct val="150000"/>
              </a:lnSpc>
            </a:pPr>
            <a:r>
              <a:rPr lang="cs-CZ" sz="1800" u="sng" dirty="0"/>
              <a:t>Nabídka učiněná mezi přítomnými</a:t>
            </a:r>
            <a:r>
              <a:rPr lang="cs-CZ" sz="1800" dirty="0"/>
              <a:t> (§ 1734) = musí být přijata bezodkladně („</a:t>
            </a:r>
            <a:r>
              <a:rPr lang="cs-CZ" sz="1800" i="1" dirty="0"/>
              <a:t>Chcete los?“ „Nechci“</a:t>
            </a:r>
            <a:r>
              <a:rPr lang="cs-CZ" sz="1800" dirty="0"/>
              <a:t>)</a:t>
            </a:r>
          </a:p>
          <a:p>
            <a:pPr lvl="1" algn="just">
              <a:lnSpc>
                <a:spcPct val="150000"/>
              </a:lnSpc>
            </a:pPr>
            <a:r>
              <a:rPr lang="cs-CZ" sz="1800" u="sng" dirty="0"/>
              <a:t>Nabídka učiněná mezi nepřítomnými</a:t>
            </a:r>
            <a:r>
              <a:rPr lang="cs-CZ" sz="1800" dirty="0"/>
              <a:t> (§ 1735) = a) musí být přijata ve lhůtě uvedené v nabídce, b) v době přiměřené povaze navrhované smlouvy a rychlosti prostředků, které navrhovatel k ofertě použil</a:t>
            </a:r>
          </a:p>
          <a:p>
            <a:pPr marL="1200150" lvl="2" indent="-285750" algn="just">
              <a:lnSpc>
                <a:spcPct val="150000"/>
              </a:lnSpc>
              <a:buFont typeface="Arial" panose="020B0604020202020204" pitchFamily="34" charset="0"/>
              <a:buChar char="•"/>
            </a:pPr>
            <a:r>
              <a:rPr lang="cs-CZ" sz="1800" b="1" dirty="0"/>
              <a:t>Nutno zohlednit</a:t>
            </a:r>
            <a:r>
              <a:rPr lang="cs-CZ" sz="1800" dirty="0"/>
              <a:t> = složitost nabídky, povahu smlouvy, posouzení nabídky expertní skupinou, znalcem, rozpočtářem apod.</a:t>
            </a:r>
            <a:endParaRPr lang="cs-CZ" sz="1800" i="1" dirty="0"/>
          </a:p>
          <a:p>
            <a:pPr>
              <a:lnSpc>
                <a:spcPct val="150000"/>
              </a:lnSpc>
            </a:pPr>
            <a:r>
              <a:rPr lang="cs-CZ" sz="1800" dirty="0"/>
              <a:t>OZ </a:t>
            </a:r>
            <a:r>
              <a:rPr lang="cs-CZ" sz="1800" u="sng" dirty="0"/>
              <a:t>vedle nabídky</a:t>
            </a:r>
            <a:r>
              <a:rPr lang="cs-CZ" sz="1800" dirty="0"/>
              <a:t> (§ 1732 odst. 1) upravuje i </a:t>
            </a:r>
            <a:r>
              <a:rPr lang="cs-CZ" sz="1800" u="sng" dirty="0"/>
              <a:t>vyvratitelnou domněnku nabídky</a:t>
            </a:r>
            <a:r>
              <a:rPr lang="cs-CZ" sz="1800" dirty="0"/>
              <a:t> (§ 1732 odst. 2)</a:t>
            </a:r>
          </a:p>
          <a:p>
            <a:pPr algn="just">
              <a:lnSpc>
                <a:spcPct val="150000"/>
              </a:lnSpc>
            </a:pPr>
            <a:r>
              <a:rPr lang="cs-CZ" sz="1800" u="sng" dirty="0"/>
              <a:t>Zákonná domněnka nabídky</a:t>
            </a:r>
            <a:r>
              <a:rPr lang="cs-CZ" sz="1800" dirty="0"/>
              <a:t> </a:t>
            </a:r>
            <a:r>
              <a:rPr lang="cs-CZ" sz="1800" b="1" dirty="0"/>
              <a:t>se uplatní jen u návrhů dodání zboží/poskytnutí služby </a:t>
            </a:r>
            <a:r>
              <a:rPr lang="cs-CZ" sz="1800" u="sng" dirty="0"/>
              <a:t>při podnikatelské činnosti</a:t>
            </a:r>
            <a:r>
              <a:rPr lang="cs-CZ" sz="1800" dirty="0"/>
              <a:t> učiněné </a:t>
            </a:r>
            <a:r>
              <a:rPr lang="cs-CZ" sz="1800" b="1" dirty="0"/>
              <a:t>reklamou </a:t>
            </a:r>
            <a:r>
              <a:rPr lang="cs-CZ" sz="1800" dirty="0"/>
              <a:t>(např. nabídka nožů v teleshoppingu), </a:t>
            </a:r>
            <a:r>
              <a:rPr lang="cs-CZ" sz="1800" b="1" dirty="0"/>
              <a:t>v katalogu </a:t>
            </a:r>
            <a:r>
              <a:rPr lang="cs-CZ" sz="1800" dirty="0"/>
              <a:t>(např. </a:t>
            </a:r>
            <a:r>
              <a:rPr lang="cs-CZ" sz="1800" dirty="0" err="1"/>
              <a:t>health-beauty</a:t>
            </a:r>
            <a:r>
              <a:rPr lang="cs-CZ" sz="1800" dirty="0"/>
              <a:t> katalogy), </a:t>
            </a:r>
            <a:r>
              <a:rPr lang="cs-CZ" sz="1800" b="1" dirty="0"/>
              <a:t>vystavením zboží</a:t>
            </a:r>
            <a:r>
              <a:rPr lang="cs-CZ" sz="1800" dirty="0"/>
              <a:t> (nápoje v hotelovém pokoji) = s výhradou vyčerpání zásob nebo ztráty schopnosti podnikatele plnit</a:t>
            </a:r>
          </a:p>
          <a:p>
            <a:pPr lvl="1" algn="just">
              <a:lnSpc>
                <a:spcPct val="150000"/>
              </a:lnSpc>
            </a:pPr>
            <a:r>
              <a:rPr lang="cs-CZ" sz="1200" i="1" dirty="0"/>
              <a:t>Př. Zákonná domněnka je vyvratitelná = vystavené zboží „neprodejný vzorek“ vylučuje použití domněnky oferty; informace „nejde o nabídku“, „individuální posouzení klienta“ – </a:t>
            </a:r>
            <a:r>
              <a:rPr lang="cs-CZ" sz="1200" i="1" dirty="0" err="1"/>
              <a:t>invitatio</a:t>
            </a:r>
            <a:r>
              <a:rPr lang="cs-CZ" sz="1200" i="1" dirty="0"/>
              <a:t> ad </a:t>
            </a:r>
            <a:r>
              <a:rPr lang="cs-CZ" sz="1200" i="1" dirty="0" err="1"/>
              <a:t>offerendum</a:t>
            </a:r>
            <a:endParaRPr lang="cs-CZ" sz="1600" b="1" u="sng" dirty="0"/>
          </a:p>
          <a:p>
            <a:pPr>
              <a:lnSpc>
                <a:spcPct val="150000"/>
              </a:lnSpc>
            </a:pPr>
            <a:endParaRPr lang="cs-CZ" sz="1600" b="1" u="sng" dirty="0"/>
          </a:p>
          <a:p>
            <a:pPr>
              <a:lnSpc>
                <a:spcPct val="150000"/>
              </a:lnSpc>
            </a:pPr>
            <a:endParaRPr lang="cs-CZ" sz="1600" b="1" u="sng" dirty="0"/>
          </a:p>
          <a:p>
            <a:pPr>
              <a:lnSpc>
                <a:spcPct val="150000"/>
              </a:lnSpc>
            </a:pPr>
            <a:endParaRPr lang="cs-CZ" sz="1600" b="1" u="sng" dirty="0"/>
          </a:p>
          <a:p>
            <a:pPr>
              <a:lnSpc>
                <a:spcPct val="150000"/>
              </a:lnSpc>
            </a:pPr>
            <a:endParaRPr lang="cs-CZ" sz="1600" b="1" u="sng" dirty="0"/>
          </a:p>
          <a:p>
            <a:pPr>
              <a:lnSpc>
                <a:spcPct val="150000"/>
              </a:lnSpc>
            </a:pPr>
            <a:endParaRPr lang="cs-CZ" sz="1600" b="1" u="sng" dirty="0"/>
          </a:p>
          <a:p>
            <a:endParaRPr lang="cs-CZ" sz="1600" dirty="0"/>
          </a:p>
          <a:p>
            <a:endParaRPr lang="cs-CZ" sz="1600" dirty="0"/>
          </a:p>
          <a:p>
            <a:endParaRPr lang="cs-CZ" sz="1600" dirty="0"/>
          </a:p>
          <a:p>
            <a:endParaRPr lang="cs-CZ" sz="1600" dirty="0"/>
          </a:p>
          <a:p>
            <a:endParaRPr lang="cs-CZ" sz="1600" dirty="0"/>
          </a:p>
          <a:p>
            <a:endParaRPr lang="cs-CZ" sz="1600" dirty="0"/>
          </a:p>
          <a:p>
            <a:endParaRPr lang="cs-CZ" sz="1600" dirty="0"/>
          </a:p>
          <a:p>
            <a:endParaRPr lang="cs-CZ" sz="1600" dirty="0"/>
          </a:p>
          <a:p>
            <a:endParaRPr lang="cs-CZ" sz="1600" dirty="0"/>
          </a:p>
        </p:txBody>
      </p:sp>
    </p:spTree>
    <p:extLst>
      <p:ext uri="{BB962C8B-B14F-4D97-AF65-F5344CB8AC3E}">
        <p14:creationId xmlns:p14="http://schemas.microsoft.com/office/powerpoint/2010/main" val="2338094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a:t>
            </a:fld>
            <a:endParaRPr lang="cs-CZ" altLang="cs-CZ" dirty="0"/>
          </a:p>
        </p:txBody>
      </p:sp>
      <p:sp>
        <p:nvSpPr>
          <p:cNvPr id="4" name="Nadpis 3"/>
          <p:cNvSpPr>
            <a:spLocks noGrp="1"/>
          </p:cNvSpPr>
          <p:nvPr>
            <p:ph type="title"/>
          </p:nvPr>
        </p:nvSpPr>
        <p:spPr/>
        <p:txBody>
          <a:bodyPr/>
          <a:lstStyle/>
          <a:p>
            <a:r>
              <a:rPr lang="cs-CZ" dirty="0"/>
              <a:t>Část I. – postavení závazkového práva v systému OZ</a:t>
            </a:r>
          </a:p>
        </p:txBody>
      </p:sp>
      <p:sp>
        <p:nvSpPr>
          <p:cNvPr id="5" name="Zástupný symbol pro obsah 4"/>
          <p:cNvSpPr>
            <a:spLocks noGrp="1"/>
          </p:cNvSpPr>
          <p:nvPr>
            <p:ph idx="1"/>
          </p:nvPr>
        </p:nvSpPr>
        <p:spPr>
          <a:xfrm>
            <a:off x="777973" y="1776526"/>
            <a:ext cx="10753200" cy="4139998"/>
          </a:xfrm>
        </p:spPr>
        <p:txBody>
          <a:bodyPr/>
          <a:lstStyle/>
          <a:p>
            <a:pPr algn="just"/>
            <a:r>
              <a:rPr lang="cs-CZ" i="1" dirty="0"/>
              <a:t>A požaduje </a:t>
            </a:r>
            <a:r>
              <a:rPr lang="cs-CZ" b="1" i="1" dirty="0"/>
              <a:t>plnění</a:t>
            </a:r>
            <a:r>
              <a:rPr lang="cs-CZ" i="1" dirty="0"/>
              <a:t> po B –</a:t>
            </a:r>
            <a:r>
              <a:rPr lang="cs-CZ" dirty="0"/>
              <a:t> úkolem interpreta je posoudit, </a:t>
            </a:r>
            <a:r>
              <a:rPr lang="cs-CZ" i="1" dirty="0"/>
              <a:t>kdo</a:t>
            </a:r>
            <a:r>
              <a:rPr lang="cs-CZ" dirty="0"/>
              <a:t> má vůči </a:t>
            </a:r>
            <a:r>
              <a:rPr lang="cs-CZ" i="1" dirty="0"/>
              <a:t>komu právo na plnění</a:t>
            </a:r>
            <a:r>
              <a:rPr lang="cs-CZ" dirty="0"/>
              <a:t>, </a:t>
            </a:r>
            <a:r>
              <a:rPr lang="cs-CZ" i="1" dirty="0"/>
              <a:t>z jakého </a:t>
            </a:r>
            <a:r>
              <a:rPr lang="cs-CZ" i="1" u="sng" dirty="0"/>
              <a:t>důvodu</a:t>
            </a:r>
            <a:r>
              <a:rPr lang="cs-CZ" i="1" dirty="0"/>
              <a:t> a v </a:t>
            </a:r>
            <a:r>
              <a:rPr lang="cs-CZ" i="1" u="sng" dirty="0"/>
              <a:t>jaké výši</a:t>
            </a:r>
          </a:p>
          <a:p>
            <a:r>
              <a:rPr lang="cs-CZ" dirty="0"/>
              <a:t>Jde o nárok požadovaný z </a:t>
            </a:r>
            <a:r>
              <a:rPr lang="cs-CZ" u="sng" dirty="0"/>
              <a:t>veřejnoprávního</a:t>
            </a:r>
            <a:r>
              <a:rPr lang="cs-CZ" dirty="0"/>
              <a:t> nebo </a:t>
            </a:r>
            <a:r>
              <a:rPr lang="cs-CZ" u="sng" dirty="0"/>
              <a:t>soukromoprávního</a:t>
            </a:r>
            <a:r>
              <a:rPr lang="cs-CZ" dirty="0"/>
              <a:t> důvodu?</a:t>
            </a:r>
          </a:p>
          <a:p>
            <a:pPr algn="just"/>
            <a:r>
              <a:rPr lang="cs-CZ" dirty="0"/>
              <a:t>Vztah mezi </a:t>
            </a:r>
            <a:r>
              <a:rPr lang="cs-CZ" u="sng" dirty="0"/>
              <a:t>podnikateli</a:t>
            </a:r>
            <a:r>
              <a:rPr lang="cs-CZ" dirty="0"/>
              <a:t> (např. § 1797, § 1801, 1751 odst. 3), </a:t>
            </a:r>
            <a:r>
              <a:rPr lang="cs-CZ" u="sng" dirty="0"/>
              <a:t>spotřebitelské právní jednání</a:t>
            </a:r>
            <a:r>
              <a:rPr lang="cs-CZ" dirty="0"/>
              <a:t> (např. 1813) nebo </a:t>
            </a:r>
            <a:r>
              <a:rPr lang="cs-CZ" u="sng" dirty="0"/>
              <a:t>soukromé osoby</a:t>
            </a:r>
            <a:r>
              <a:rPr lang="cs-CZ" dirty="0"/>
              <a:t> (např. § 1793, § 1796, § 1798)?</a:t>
            </a:r>
          </a:p>
          <a:p>
            <a:r>
              <a:rPr lang="cs-CZ" dirty="0"/>
              <a:t>Jde o </a:t>
            </a:r>
            <a:r>
              <a:rPr lang="cs-CZ" u="sng" dirty="0"/>
              <a:t>smluvní</a:t>
            </a:r>
            <a:r>
              <a:rPr lang="cs-CZ" dirty="0"/>
              <a:t> nebo </a:t>
            </a:r>
            <a:r>
              <a:rPr lang="cs-CZ" u="sng" dirty="0"/>
              <a:t>mimosmluvní</a:t>
            </a:r>
            <a:r>
              <a:rPr lang="cs-CZ" dirty="0"/>
              <a:t> závazek (§ 1724 x § 2894)?</a:t>
            </a:r>
          </a:p>
          <a:p>
            <a:r>
              <a:rPr lang="cs-CZ" dirty="0"/>
              <a:t>Jde-li o smluvní závazek, je </a:t>
            </a:r>
            <a:r>
              <a:rPr lang="cs-CZ" i="1" dirty="0" err="1"/>
              <a:t>nominátní</a:t>
            </a:r>
            <a:r>
              <a:rPr lang="cs-CZ" dirty="0"/>
              <a:t> či </a:t>
            </a:r>
            <a:r>
              <a:rPr lang="cs-CZ" i="1" dirty="0"/>
              <a:t>nikoli</a:t>
            </a:r>
            <a:r>
              <a:rPr lang="cs-CZ" dirty="0"/>
              <a:t> (§ 2055 x § 1746 odst. 2)? </a:t>
            </a:r>
          </a:p>
          <a:p>
            <a:endParaRPr lang="cs-CZ" dirty="0"/>
          </a:p>
        </p:txBody>
      </p:sp>
    </p:spTree>
    <p:extLst>
      <p:ext uri="{BB962C8B-B14F-4D97-AF65-F5344CB8AC3E}">
        <p14:creationId xmlns:p14="http://schemas.microsoft.com/office/powerpoint/2010/main" val="2084172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30</a:t>
            </a:fld>
            <a:endParaRPr lang="cs-CZ" altLang="cs-CZ" dirty="0"/>
          </a:p>
        </p:txBody>
      </p:sp>
      <p:sp>
        <p:nvSpPr>
          <p:cNvPr id="4" name="Nadpis 3"/>
          <p:cNvSpPr>
            <a:spLocks noGrp="1"/>
          </p:cNvSpPr>
          <p:nvPr>
            <p:ph type="title"/>
          </p:nvPr>
        </p:nvSpPr>
        <p:spPr>
          <a:xfrm>
            <a:off x="720000" y="817931"/>
            <a:ext cx="10753200" cy="451576"/>
          </a:xfrm>
        </p:spPr>
        <p:txBody>
          <a:bodyPr/>
          <a:lstStyle/>
          <a:p>
            <a:r>
              <a:rPr lang="cs-CZ" dirty="0"/>
              <a:t>Kontraktace IV.</a:t>
            </a:r>
          </a:p>
        </p:txBody>
      </p:sp>
      <p:sp>
        <p:nvSpPr>
          <p:cNvPr id="5" name="Zástupný symbol pro obsah 4"/>
          <p:cNvSpPr>
            <a:spLocks noGrp="1"/>
          </p:cNvSpPr>
          <p:nvPr>
            <p:ph idx="1"/>
          </p:nvPr>
        </p:nvSpPr>
        <p:spPr>
          <a:xfrm>
            <a:off x="720000" y="1269507"/>
            <a:ext cx="10753200" cy="4526983"/>
          </a:xfrm>
        </p:spPr>
        <p:txBody>
          <a:bodyPr/>
          <a:lstStyle/>
          <a:p>
            <a:pPr>
              <a:lnSpc>
                <a:spcPct val="100000"/>
              </a:lnSpc>
            </a:pPr>
            <a:r>
              <a:rPr lang="cs-CZ" sz="2400" b="1" dirty="0"/>
              <a:t>Zánik nabídky</a:t>
            </a:r>
            <a:r>
              <a:rPr lang="cs-CZ" sz="2400" dirty="0"/>
              <a:t> = několik způsobů, nejčastější = 1) </a:t>
            </a:r>
            <a:r>
              <a:rPr lang="cs-CZ" sz="2400" b="1" dirty="0"/>
              <a:t>přijetím</a:t>
            </a:r>
            <a:r>
              <a:rPr lang="cs-CZ" sz="2400" dirty="0"/>
              <a:t>, 2) </a:t>
            </a:r>
            <a:r>
              <a:rPr lang="cs-CZ" sz="2400" b="1" dirty="0"/>
              <a:t>odmítnutím</a:t>
            </a:r>
            <a:r>
              <a:rPr lang="cs-CZ" sz="2400" dirty="0"/>
              <a:t>, 3) </a:t>
            </a:r>
            <a:r>
              <a:rPr lang="cs-CZ" sz="2400" b="1" dirty="0"/>
              <a:t>uplynutím doby</a:t>
            </a:r>
            <a:r>
              <a:rPr lang="cs-CZ" sz="2400" dirty="0"/>
              <a:t>, 4) </a:t>
            </a:r>
            <a:r>
              <a:rPr lang="cs-CZ" sz="2400" b="1" dirty="0"/>
              <a:t>odvoláním</a:t>
            </a:r>
            <a:r>
              <a:rPr lang="cs-CZ" sz="2400" dirty="0"/>
              <a:t>, 5) </a:t>
            </a:r>
            <a:r>
              <a:rPr lang="cs-CZ" sz="2400" b="1" dirty="0"/>
              <a:t>zrušením</a:t>
            </a:r>
            <a:r>
              <a:rPr lang="cs-CZ" sz="2400" dirty="0"/>
              <a:t> </a:t>
            </a:r>
          </a:p>
          <a:p>
            <a:pPr marL="72000" indent="0">
              <a:buNone/>
            </a:pPr>
            <a:r>
              <a:rPr lang="cs-CZ" b="1" dirty="0">
                <a:solidFill>
                  <a:schemeClr val="tx2"/>
                </a:solidFill>
              </a:rPr>
              <a:t>1) Zánik nabídky přijetím</a:t>
            </a:r>
          </a:p>
          <a:p>
            <a:pPr algn="just">
              <a:lnSpc>
                <a:spcPct val="100000"/>
              </a:lnSpc>
            </a:pPr>
            <a:r>
              <a:rPr lang="cs-CZ" sz="2000" dirty="0"/>
              <a:t>Smlouva je uzavřena </a:t>
            </a:r>
            <a:r>
              <a:rPr lang="cs-CZ" sz="2000" b="1" dirty="0"/>
              <a:t>účinností akceptace </a:t>
            </a:r>
            <a:r>
              <a:rPr lang="cs-CZ" sz="2000" dirty="0"/>
              <a:t>(§ 1745) = strany jsou vázány smlouvou, vzniká zvýšený standard péče</a:t>
            </a:r>
          </a:p>
          <a:p>
            <a:pPr lvl="1" algn="just"/>
            <a:r>
              <a:rPr lang="cs-CZ" sz="1600" b="1" dirty="0"/>
              <a:t>Význam</a:t>
            </a:r>
            <a:r>
              <a:rPr lang="cs-CZ" sz="1600" dirty="0"/>
              <a:t> = změna/zrušení smlouvy (§ 1759 x </a:t>
            </a:r>
            <a:r>
              <a:rPr lang="cs-CZ" sz="1600" dirty="0" err="1"/>
              <a:t>výj</a:t>
            </a:r>
            <a:r>
              <a:rPr lang="cs-CZ" sz="1600" dirty="0"/>
              <a:t>. § 1752), odpovědnost za porušení smlouvy (§ 2913), následky předvídané smlouvou </a:t>
            </a:r>
          </a:p>
          <a:p>
            <a:pPr marL="72000" indent="0">
              <a:buNone/>
            </a:pPr>
            <a:r>
              <a:rPr lang="cs-CZ" b="1" dirty="0">
                <a:solidFill>
                  <a:schemeClr val="tx2"/>
                </a:solidFill>
              </a:rPr>
              <a:t>2) Zánik nabídky odmítnutím</a:t>
            </a:r>
          </a:p>
          <a:p>
            <a:pPr>
              <a:lnSpc>
                <a:spcPct val="100000"/>
              </a:lnSpc>
            </a:pPr>
            <a:r>
              <a:rPr lang="cs-CZ" sz="1600" dirty="0"/>
              <a:t>Výslovně/konkludentně (§ 546) x </a:t>
            </a:r>
            <a:r>
              <a:rPr lang="cs-CZ" sz="1600" u="sng" dirty="0"/>
              <a:t>mlčení/nečinnost samy o sobě přijetím</a:t>
            </a:r>
            <a:r>
              <a:rPr lang="cs-CZ" sz="1600" dirty="0"/>
              <a:t> nejsou podle § 1740 odst. 1 věta 2 (</a:t>
            </a:r>
            <a:r>
              <a:rPr lang="cs-CZ" sz="1600" i="1" dirty="0"/>
              <a:t>a </a:t>
            </a:r>
            <a:r>
              <a:rPr lang="cs-CZ" sz="1600" i="1" dirty="0" err="1"/>
              <a:t>contr</a:t>
            </a:r>
            <a:r>
              <a:rPr lang="cs-CZ" sz="1600" i="1" dirty="0"/>
              <a:t>. </a:t>
            </a:r>
            <a:r>
              <a:rPr lang="cs-CZ" sz="1600" dirty="0"/>
              <a:t>ani odmítnutím) = zvažováním návrhu na uzavření smlouvy (§ 1734?)</a:t>
            </a:r>
          </a:p>
          <a:p>
            <a:pPr>
              <a:lnSpc>
                <a:spcPct val="100000"/>
              </a:lnSpc>
            </a:pPr>
            <a:r>
              <a:rPr lang="cs-CZ" sz="1600" b="1" dirty="0"/>
              <a:t>Zánik nabídky odmítnutím</a:t>
            </a:r>
            <a:r>
              <a:rPr lang="cs-CZ" sz="1600" dirty="0"/>
              <a:t> </a:t>
            </a:r>
            <a:r>
              <a:rPr lang="cs-CZ" sz="1600" i="1" u="sng" dirty="0"/>
              <a:t>působí</a:t>
            </a:r>
            <a:r>
              <a:rPr lang="cs-CZ" sz="1600" i="1" dirty="0"/>
              <a:t> i dodatky</a:t>
            </a:r>
            <a:r>
              <a:rPr lang="cs-CZ" sz="1600" dirty="0"/>
              <a:t>, </a:t>
            </a:r>
            <a:r>
              <a:rPr lang="cs-CZ" sz="1600" i="1" dirty="0"/>
              <a:t>výhrady</a:t>
            </a:r>
            <a:r>
              <a:rPr lang="cs-CZ" sz="1600" dirty="0"/>
              <a:t>, </a:t>
            </a:r>
            <a:r>
              <a:rPr lang="cs-CZ" sz="1600" i="1" dirty="0"/>
              <a:t>omezení či jiné změny oferty</a:t>
            </a:r>
            <a:r>
              <a:rPr lang="cs-CZ" sz="1600" dirty="0"/>
              <a:t> (§ 1740 odst. 2)  = považuje se za novou nabídku (původní oferent je oblátem x původní oblát oferentem)</a:t>
            </a:r>
          </a:p>
          <a:p>
            <a:pPr>
              <a:lnSpc>
                <a:spcPct val="100000"/>
              </a:lnSpc>
            </a:pPr>
            <a:r>
              <a:rPr lang="cs-CZ" sz="1600" dirty="0"/>
              <a:t>Tzv. </a:t>
            </a:r>
            <a:r>
              <a:rPr lang="cs-CZ" sz="1600" i="1" u="sng" dirty="0"/>
              <a:t>modifikované přijetí</a:t>
            </a:r>
            <a:r>
              <a:rPr lang="cs-CZ" sz="1600" dirty="0"/>
              <a:t> (§ 1740 odst. 3) = odpověď s dodatkem nebo odchylkou, která </a:t>
            </a:r>
            <a:r>
              <a:rPr lang="cs-CZ" sz="1600" b="1" dirty="0"/>
              <a:t>podstatně nemění podmínky nabídky, je jejím přijetím</a:t>
            </a:r>
            <a:r>
              <a:rPr lang="cs-CZ" sz="1600" dirty="0"/>
              <a:t>, neodmítne-li oferent bez zbytečného odkladu modifikované přijetí</a:t>
            </a:r>
            <a:endParaRPr lang="cs-CZ" sz="1600" i="1" u="sng" dirty="0"/>
          </a:p>
          <a:p>
            <a:pPr algn="just">
              <a:lnSpc>
                <a:spcPct val="100000"/>
              </a:lnSpc>
            </a:pPr>
            <a:r>
              <a:rPr lang="cs-CZ" sz="1600" b="1" u="sng" dirty="0"/>
              <a:t>Vždy podle okolností</a:t>
            </a:r>
            <a:r>
              <a:rPr lang="cs-CZ" sz="1600" dirty="0"/>
              <a:t> = </a:t>
            </a:r>
            <a:r>
              <a:rPr lang="cs-CZ" sz="1600" b="1" dirty="0"/>
              <a:t>ujednání o ceně</a:t>
            </a:r>
            <a:r>
              <a:rPr lang="cs-CZ" sz="1600" dirty="0"/>
              <a:t> (zaokrouhlení ceny = místo 13.500.352,80 Kč/13.500.353 Kč – ne u automatizovaných procesů zpracování kontraktace), </a:t>
            </a:r>
            <a:r>
              <a:rPr lang="cs-CZ" sz="1600" b="1" dirty="0"/>
              <a:t>změna ve prospěch </a:t>
            </a:r>
            <a:r>
              <a:rPr lang="cs-CZ" sz="1600" b="1" dirty="0" err="1"/>
              <a:t>obláta</a:t>
            </a:r>
            <a:r>
              <a:rPr lang="cs-CZ" sz="1600" dirty="0"/>
              <a:t> (cena dopravy 15.000 Kč místo původních 15.150 Kč), </a:t>
            </a:r>
            <a:r>
              <a:rPr lang="cs-CZ" sz="1600" b="1" dirty="0"/>
              <a:t>změna způsobu dodání</a:t>
            </a:r>
            <a:r>
              <a:rPr lang="cs-CZ" sz="1600" dirty="0"/>
              <a:t> = (stejný počet ks, ale místo 1000/1 balení, 1000/10 balení)</a:t>
            </a:r>
          </a:p>
          <a:p>
            <a:pPr>
              <a:lnSpc>
                <a:spcPct val="100000"/>
              </a:lnSpc>
            </a:pPr>
            <a:r>
              <a:rPr lang="cs-CZ" sz="2000" dirty="0"/>
              <a:t>Možnost modifikovaného přijetí lze předem již </a:t>
            </a:r>
            <a:r>
              <a:rPr lang="cs-CZ" sz="2000" u="sng" dirty="0"/>
              <a:t>vyloučit v ofertě</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090932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31</a:t>
            </a:fld>
            <a:endParaRPr lang="cs-CZ" altLang="cs-CZ" dirty="0"/>
          </a:p>
        </p:txBody>
      </p:sp>
      <p:sp>
        <p:nvSpPr>
          <p:cNvPr id="4" name="Nadpis 3"/>
          <p:cNvSpPr>
            <a:spLocks noGrp="1"/>
          </p:cNvSpPr>
          <p:nvPr>
            <p:ph type="title"/>
          </p:nvPr>
        </p:nvSpPr>
        <p:spPr/>
        <p:txBody>
          <a:bodyPr/>
          <a:lstStyle/>
          <a:p>
            <a:r>
              <a:rPr lang="cs-CZ" dirty="0"/>
              <a:t>Kontraktace V.</a:t>
            </a:r>
          </a:p>
        </p:txBody>
      </p:sp>
      <p:sp>
        <p:nvSpPr>
          <p:cNvPr id="5" name="Zástupný symbol pro obsah 4"/>
          <p:cNvSpPr>
            <a:spLocks noGrp="1"/>
          </p:cNvSpPr>
          <p:nvPr>
            <p:ph idx="1"/>
          </p:nvPr>
        </p:nvSpPr>
        <p:spPr>
          <a:xfrm>
            <a:off x="719400" y="1359001"/>
            <a:ext cx="10753200" cy="4139998"/>
          </a:xfrm>
        </p:spPr>
        <p:txBody>
          <a:bodyPr/>
          <a:lstStyle/>
          <a:p>
            <a:pPr marL="72000" indent="0">
              <a:buNone/>
            </a:pPr>
            <a:r>
              <a:rPr lang="cs-CZ" sz="2000" b="1" dirty="0">
                <a:solidFill>
                  <a:schemeClr val="tx2"/>
                </a:solidFill>
              </a:rPr>
              <a:t>3) Zánik nabídky odvoláním</a:t>
            </a:r>
          </a:p>
          <a:p>
            <a:r>
              <a:rPr lang="cs-CZ" sz="2000" b="1" dirty="0"/>
              <a:t>Význam odvolání (i zrušení)</a:t>
            </a:r>
            <a:r>
              <a:rPr lang="cs-CZ" sz="2000" dirty="0"/>
              <a:t> = po podání nabídky, před její účinností dojde </a:t>
            </a:r>
            <a:r>
              <a:rPr lang="cs-CZ" sz="2000" u="sng" dirty="0"/>
              <a:t>ke změně okolností ovlivňující způsobilost oferenta plnit</a:t>
            </a:r>
            <a:r>
              <a:rPr lang="cs-CZ" sz="2000" dirty="0"/>
              <a:t> (např. výpadek subdodávky, poškození výrobní linky)</a:t>
            </a:r>
          </a:p>
          <a:p>
            <a:r>
              <a:rPr lang="cs-CZ" sz="2000" b="1" dirty="0"/>
              <a:t>Účinnost nabídky může být omezena</a:t>
            </a:r>
            <a:r>
              <a:rPr lang="cs-CZ" sz="2000" dirty="0"/>
              <a:t> </a:t>
            </a:r>
            <a:r>
              <a:rPr lang="cs-CZ" sz="2000" i="1" u="sng" dirty="0"/>
              <a:t>akceptační lhůtou</a:t>
            </a:r>
            <a:r>
              <a:rPr lang="cs-CZ" sz="2000" i="1" dirty="0"/>
              <a:t> </a:t>
            </a:r>
            <a:r>
              <a:rPr lang="cs-CZ" sz="2000" dirty="0"/>
              <a:t>nebo </a:t>
            </a:r>
            <a:r>
              <a:rPr lang="cs-CZ" sz="2000" i="1" u="sng" dirty="0"/>
              <a:t>dobou trvání nabídky</a:t>
            </a:r>
            <a:r>
              <a:rPr lang="cs-CZ" sz="2000" dirty="0"/>
              <a:t> = v obou případech zaniká, není-li přijata před uplynutím času</a:t>
            </a:r>
          </a:p>
          <a:p>
            <a:r>
              <a:rPr lang="cs-CZ" sz="2000" i="1" u="sng" dirty="0"/>
              <a:t>Akceptační lhůta</a:t>
            </a:r>
            <a:r>
              <a:rPr lang="cs-CZ" sz="2000" i="1" dirty="0"/>
              <a:t> = „nabídku je třeba přijmout ve lhůtě 15 dnů“ </a:t>
            </a:r>
          </a:p>
          <a:p>
            <a:r>
              <a:rPr lang="cs-CZ" sz="2000" i="1" u="sng" dirty="0"/>
              <a:t>Doba trvání nabídky</a:t>
            </a:r>
            <a:r>
              <a:rPr lang="cs-CZ" sz="2000" dirty="0"/>
              <a:t> = </a:t>
            </a:r>
            <a:r>
              <a:rPr lang="cs-CZ" sz="2000" i="1" dirty="0"/>
              <a:t>„nabídka platí po dobu 10 dnů do vydání nového katalogu“</a:t>
            </a:r>
          </a:p>
          <a:p>
            <a:r>
              <a:rPr lang="cs-CZ" sz="2000" b="1" dirty="0"/>
              <a:t>Význam rozlišování </a:t>
            </a:r>
            <a:r>
              <a:rPr lang="cs-CZ" sz="2000" dirty="0"/>
              <a:t>= 1) </a:t>
            </a:r>
            <a:r>
              <a:rPr lang="cs-CZ" sz="2000" b="1" dirty="0"/>
              <a:t>určení akceptační lhůty </a:t>
            </a:r>
            <a:r>
              <a:rPr lang="cs-CZ" sz="2000" dirty="0"/>
              <a:t>= </a:t>
            </a:r>
            <a:r>
              <a:rPr lang="cs-CZ" sz="2000" u="sng" dirty="0"/>
              <a:t>vyjadřuje neodvolatelnost</a:t>
            </a:r>
            <a:r>
              <a:rPr lang="cs-CZ" sz="2000" dirty="0"/>
              <a:t> nabídky v akceptační lhůtě (§ 1738 odst. 1), 2) </a:t>
            </a:r>
            <a:r>
              <a:rPr lang="cs-CZ" sz="2000" u="sng" dirty="0"/>
              <a:t>konec akceptační lhůty se posouvá</a:t>
            </a:r>
            <a:r>
              <a:rPr lang="cs-CZ" sz="2000" dirty="0"/>
              <a:t> podle § 607</a:t>
            </a:r>
          </a:p>
          <a:p>
            <a:r>
              <a:rPr lang="cs-CZ" sz="2000" b="1" dirty="0"/>
              <a:t>Akceptační lhůta</a:t>
            </a:r>
            <a:r>
              <a:rPr lang="cs-CZ" sz="2000" dirty="0"/>
              <a:t> + </a:t>
            </a:r>
            <a:r>
              <a:rPr lang="cs-CZ" sz="2000" b="1" dirty="0"/>
              <a:t>doba trvání nabídky</a:t>
            </a:r>
            <a:r>
              <a:rPr lang="cs-CZ" sz="2000" dirty="0"/>
              <a:t> = </a:t>
            </a:r>
            <a:r>
              <a:rPr lang="cs-CZ" sz="2000" u="sng" dirty="0"/>
              <a:t>hmotněprávní</a:t>
            </a:r>
            <a:r>
              <a:rPr lang="cs-CZ" sz="2000" dirty="0"/>
              <a:t> (dojití podle § 570 odst. 1, domněnka § 573)</a:t>
            </a:r>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2403900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32</a:t>
            </a:fld>
            <a:endParaRPr lang="cs-CZ" altLang="cs-CZ" dirty="0"/>
          </a:p>
        </p:txBody>
      </p:sp>
      <p:sp>
        <p:nvSpPr>
          <p:cNvPr id="4" name="Nadpis 3"/>
          <p:cNvSpPr>
            <a:spLocks noGrp="1"/>
          </p:cNvSpPr>
          <p:nvPr>
            <p:ph type="title"/>
          </p:nvPr>
        </p:nvSpPr>
        <p:spPr>
          <a:xfrm>
            <a:off x="746634" y="720000"/>
            <a:ext cx="10753200" cy="451576"/>
          </a:xfrm>
        </p:spPr>
        <p:txBody>
          <a:bodyPr/>
          <a:lstStyle/>
          <a:p>
            <a:r>
              <a:rPr lang="cs-CZ" dirty="0"/>
              <a:t>Kontraktace VI.</a:t>
            </a:r>
          </a:p>
        </p:txBody>
      </p:sp>
      <p:sp>
        <p:nvSpPr>
          <p:cNvPr id="6" name="Zástupný symbol pro obsah 4">
            <a:extLst>
              <a:ext uri="{FF2B5EF4-FFF2-40B4-BE49-F238E27FC236}">
                <a16:creationId xmlns:a16="http://schemas.microsoft.com/office/drawing/2014/main" xmlns="" id="{58D8D866-AB95-42D7-8B62-E0453023D751}"/>
              </a:ext>
            </a:extLst>
          </p:cNvPr>
          <p:cNvSpPr txBox="1">
            <a:spLocks/>
          </p:cNvSpPr>
          <p:nvPr/>
        </p:nvSpPr>
        <p:spPr>
          <a:xfrm>
            <a:off x="746634" y="1567576"/>
            <a:ext cx="10753200" cy="4139998"/>
          </a:xfrm>
          <a:prstGeom prst="rect">
            <a:avLst/>
          </a:prstGeom>
        </p:spPr>
        <p:txBody>
          <a:bodyPr vert="horz" lIns="0" tIns="0" rIns="0" bIns="0" rtlCol="0">
            <a:noAutofit/>
          </a:bodyPr>
          <a:lstStyle>
            <a:lvl1pPr marL="252000" marR="0" indent="-180000" algn="l" defTabSz="914400" rtl="0" eaLnBrk="1" fontAlgn="base" latinLnBrk="0" hangingPunct="1">
              <a:lnSpc>
                <a:spcPts val="3600"/>
              </a:lnSpc>
              <a:spcBef>
                <a:spcPts val="0"/>
              </a:spcBef>
              <a:spcAft>
                <a:spcPct val="0"/>
              </a:spcAft>
              <a:buClr>
                <a:schemeClr val="tx2"/>
              </a:buClr>
              <a:buSzPct val="100000"/>
              <a:buFont typeface="Arial" panose="020B0604020202020204" pitchFamily="34" charset="0"/>
              <a:buChar char="̶"/>
              <a:tabLst/>
              <a:defRPr sz="2800" b="0">
                <a:solidFill>
                  <a:schemeClr val="tx1"/>
                </a:solidFill>
                <a:latin typeface="+mn-lt"/>
                <a:ea typeface="+mn-ea"/>
                <a:cs typeface="+mn-cs"/>
              </a:defRPr>
            </a:lvl1pPr>
            <a:lvl2pPr marL="504000" indent="-180000" algn="l" rtl="0" eaLnBrk="1" fontAlgn="base" hangingPunct="1">
              <a:lnSpc>
                <a:spcPct val="100000"/>
              </a:lnSpc>
              <a:spcBef>
                <a:spcPts val="0"/>
              </a:spcBef>
              <a:spcAft>
                <a:spcPct val="0"/>
              </a:spcAft>
              <a:buClr>
                <a:schemeClr val="tx2"/>
              </a:buClr>
              <a:buSzPct val="100000"/>
              <a:buFont typeface="Arial" panose="020B0604020202020204" pitchFamily="34" charset="0"/>
              <a:buChar char="̶"/>
              <a:defRPr sz="2000" b="0">
                <a:solidFill>
                  <a:schemeClr val="tx1"/>
                </a:solidFill>
                <a:latin typeface="+mn-lt"/>
              </a:defRPr>
            </a:lvl2pPr>
            <a:lvl3pPr marL="914400" indent="0" algn="l" rtl="0" eaLnBrk="1" fontAlgn="base" hangingPunct="1">
              <a:lnSpc>
                <a:spcPct val="100000"/>
              </a:lnSpc>
              <a:spcBef>
                <a:spcPts val="0"/>
              </a:spcBef>
              <a:spcAft>
                <a:spcPct val="0"/>
              </a:spcAft>
              <a:buClr>
                <a:schemeClr val="folHlink"/>
              </a:buClr>
              <a:buSzPct val="80000"/>
              <a:buFontTx/>
              <a:buNone/>
              <a:defRPr sz="16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2"/>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a:lstStyle>
          <a:p>
            <a:pPr marL="72000" indent="0">
              <a:buNone/>
            </a:pPr>
            <a:r>
              <a:rPr lang="cs-CZ" sz="2400" b="1" kern="0" dirty="0">
                <a:solidFill>
                  <a:schemeClr val="tx2"/>
                </a:solidFill>
              </a:rPr>
              <a:t>Zánik nabídky odvoláním II.</a:t>
            </a:r>
          </a:p>
          <a:p>
            <a:r>
              <a:rPr lang="cs-CZ" sz="2400" u="sng" kern="0" dirty="0"/>
              <a:t>Odvolatelnost</a:t>
            </a:r>
            <a:r>
              <a:rPr lang="cs-CZ" sz="2400" kern="0" dirty="0"/>
              <a:t> nabídky </a:t>
            </a:r>
            <a:r>
              <a:rPr lang="cs-CZ" sz="2400" b="1" kern="0" dirty="0"/>
              <a:t>není pro </a:t>
            </a:r>
            <a:r>
              <a:rPr lang="cs-CZ" sz="2400" b="1" kern="0" dirty="0" err="1"/>
              <a:t>obláta</a:t>
            </a:r>
            <a:r>
              <a:rPr lang="cs-CZ" sz="2400" b="1" kern="0" dirty="0"/>
              <a:t> komfortní </a:t>
            </a:r>
          </a:p>
          <a:p>
            <a:pPr algn="just"/>
            <a:r>
              <a:rPr lang="cs-CZ" sz="2400" u="sng" kern="0" dirty="0"/>
              <a:t>Neodvolatelnost</a:t>
            </a:r>
            <a:r>
              <a:rPr lang="cs-CZ" sz="2400" kern="0" dirty="0"/>
              <a:t> = oblát se může rozhodovat o přijetí, netíží ho nejistota odvolání</a:t>
            </a:r>
          </a:p>
          <a:p>
            <a:r>
              <a:rPr lang="cs-CZ" sz="2400" b="1" kern="0" dirty="0"/>
              <a:t>Vyjádření odvolatelnosti</a:t>
            </a:r>
            <a:r>
              <a:rPr lang="cs-CZ" sz="2400" kern="0" dirty="0"/>
              <a:t> = návrh lze „stornovat“, „odvolat“, „zrušit“, „stáhnout“</a:t>
            </a:r>
          </a:p>
          <a:p>
            <a:pPr algn="just"/>
            <a:r>
              <a:rPr lang="cs-CZ" sz="2400" u="sng" kern="0" dirty="0"/>
              <a:t>Neodvolatelnost</a:t>
            </a:r>
            <a:r>
              <a:rPr lang="cs-CZ" sz="2400" kern="0" dirty="0"/>
              <a:t> = určení akceptační lhůty (§ 1738 odst. 1) + důvody § 1736 = nejčastěji výslovná formulace neodvolatelnosti (např. „nelze vzít zpět“)</a:t>
            </a:r>
          </a:p>
          <a:p>
            <a:pPr algn="just"/>
            <a:r>
              <a:rPr lang="cs-CZ" sz="2400" b="1" kern="0" dirty="0"/>
              <a:t>Odvolání není automatické</a:t>
            </a:r>
            <a:r>
              <a:rPr lang="cs-CZ" sz="2400" kern="0" dirty="0"/>
              <a:t> = jednostranné PJ (odvolání nabídky) = nejzazším okamžikem je </a:t>
            </a:r>
            <a:r>
              <a:rPr lang="cs-CZ" sz="2400" u="sng" kern="0" dirty="0"/>
              <a:t>dojití odvolání před odesláním přijetí nabídky</a:t>
            </a:r>
            <a:r>
              <a:rPr lang="cs-CZ" sz="2400" kern="0" dirty="0"/>
              <a:t> (§ 1738 odst. 1 věta druhá) nebo před </a:t>
            </a:r>
            <a:r>
              <a:rPr lang="cs-CZ" sz="2400" u="sng" kern="0" dirty="0"/>
              <a:t>faktickou akceptací</a:t>
            </a:r>
            <a:r>
              <a:rPr lang="cs-CZ" sz="2400" kern="0" dirty="0"/>
              <a:t> (§ 1744)</a:t>
            </a:r>
          </a:p>
          <a:p>
            <a:endParaRPr lang="cs-CZ" kern="0" dirty="0"/>
          </a:p>
          <a:p>
            <a:endParaRPr lang="cs-CZ" kern="0" dirty="0"/>
          </a:p>
          <a:p>
            <a:endParaRPr lang="cs-CZ" kern="0" dirty="0"/>
          </a:p>
          <a:p>
            <a:endParaRPr lang="cs-CZ" kern="0" dirty="0"/>
          </a:p>
          <a:p>
            <a:endParaRPr lang="cs-CZ" kern="0" dirty="0"/>
          </a:p>
          <a:p>
            <a:endParaRPr lang="cs-CZ" kern="0" dirty="0"/>
          </a:p>
          <a:p>
            <a:endParaRPr lang="cs-CZ" kern="0" dirty="0"/>
          </a:p>
          <a:p>
            <a:endParaRPr lang="cs-CZ" kern="0" dirty="0"/>
          </a:p>
          <a:p>
            <a:endParaRPr lang="cs-CZ" kern="0" dirty="0"/>
          </a:p>
          <a:p>
            <a:endParaRPr lang="cs-CZ" kern="0" dirty="0"/>
          </a:p>
        </p:txBody>
      </p:sp>
    </p:spTree>
    <p:extLst>
      <p:ext uri="{BB962C8B-B14F-4D97-AF65-F5344CB8AC3E}">
        <p14:creationId xmlns:p14="http://schemas.microsoft.com/office/powerpoint/2010/main" val="1120808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33</a:t>
            </a:fld>
            <a:endParaRPr lang="cs-CZ" altLang="cs-CZ" dirty="0"/>
          </a:p>
        </p:txBody>
      </p:sp>
      <p:sp>
        <p:nvSpPr>
          <p:cNvPr id="4" name="Nadpis 3"/>
          <p:cNvSpPr>
            <a:spLocks noGrp="1"/>
          </p:cNvSpPr>
          <p:nvPr>
            <p:ph type="title"/>
          </p:nvPr>
        </p:nvSpPr>
        <p:spPr>
          <a:xfrm>
            <a:off x="720000" y="551324"/>
            <a:ext cx="10753200" cy="451576"/>
          </a:xfrm>
        </p:spPr>
        <p:txBody>
          <a:bodyPr/>
          <a:lstStyle/>
          <a:p>
            <a:r>
              <a:rPr lang="cs-CZ" dirty="0"/>
              <a:t>Kontraktace VII.</a:t>
            </a:r>
          </a:p>
        </p:txBody>
      </p:sp>
      <p:sp>
        <p:nvSpPr>
          <p:cNvPr id="5" name="Zástupný symbol pro obsah 4"/>
          <p:cNvSpPr>
            <a:spLocks noGrp="1"/>
          </p:cNvSpPr>
          <p:nvPr>
            <p:ph idx="1"/>
          </p:nvPr>
        </p:nvSpPr>
        <p:spPr>
          <a:xfrm>
            <a:off x="719400" y="1553316"/>
            <a:ext cx="10753200" cy="4139998"/>
          </a:xfrm>
        </p:spPr>
        <p:txBody>
          <a:bodyPr/>
          <a:lstStyle/>
          <a:p>
            <a:pPr marL="72000" indent="0">
              <a:buNone/>
            </a:pPr>
            <a:r>
              <a:rPr lang="cs-CZ" sz="2600" b="1" dirty="0">
                <a:solidFill>
                  <a:schemeClr val="tx2"/>
                </a:solidFill>
              </a:rPr>
              <a:t>4) Zánik nabídky zrušením</a:t>
            </a:r>
          </a:p>
          <a:p>
            <a:pPr marL="72000" indent="0">
              <a:buNone/>
            </a:pPr>
            <a:endParaRPr lang="cs-CZ" sz="2600" b="1" dirty="0">
              <a:solidFill>
                <a:schemeClr val="tx2"/>
              </a:solidFill>
            </a:endParaRPr>
          </a:p>
          <a:p>
            <a:r>
              <a:rPr lang="cs-CZ" sz="2400" u="sng" dirty="0"/>
              <a:t>Odvolání</a:t>
            </a:r>
            <a:r>
              <a:rPr lang="cs-CZ" sz="2400" dirty="0"/>
              <a:t> = jedině odvolatelná nabídka</a:t>
            </a:r>
          </a:p>
          <a:p>
            <a:r>
              <a:rPr lang="cs-CZ" sz="2400" u="sng" dirty="0"/>
              <a:t>Zrušení</a:t>
            </a:r>
            <a:r>
              <a:rPr lang="cs-CZ" sz="2400" dirty="0"/>
              <a:t> = odvolatelná i neodvolatelná nabídka</a:t>
            </a:r>
          </a:p>
          <a:p>
            <a:r>
              <a:rPr lang="cs-CZ" sz="2400" dirty="0"/>
              <a:t>Zrušení </a:t>
            </a:r>
            <a:r>
              <a:rPr lang="cs-CZ" sz="2400" u="sng" dirty="0"/>
              <a:t>jen do doby než nabídka dojde </a:t>
            </a:r>
            <a:r>
              <a:rPr lang="cs-CZ" sz="2400" u="sng" dirty="0" err="1"/>
              <a:t>oblátovi</a:t>
            </a:r>
            <a:r>
              <a:rPr lang="cs-CZ" sz="2400" dirty="0"/>
              <a:t> = dojde-li zrušení až po dojití nabídky, oferent </a:t>
            </a:r>
            <a:r>
              <a:rPr lang="cs-CZ" sz="2400" u="sng" dirty="0"/>
              <a:t>je nabídkou vázán</a:t>
            </a:r>
            <a:r>
              <a:rPr lang="cs-CZ" sz="2400" dirty="0"/>
              <a:t> a lze ji jedině </a:t>
            </a:r>
            <a:r>
              <a:rPr lang="cs-CZ" sz="2400" u="sng" dirty="0"/>
              <a:t>odvolat</a:t>
            </a:r>
          </a:p>
          <a:p>
            <a:pPr algn="just"/>
            <a:r>
              <a:rPr lang="cs-CZ" dirty="0"/>
              <a:t> </a:t>
            </a:r>
            <a:r>
              <a:rPr lang="cs-CZ" sz="2400" dirty="0"/>
              <a:t>Využití </a:t>
            </a:r>
            <a:r>
              <a:rPr lang="cs-CZ" sz="2400" b="1" dirty="0"/>
              <a:t>jen v případech</a:t>
            </a:r>
            <a:r>
              <a:rPr lang="cs-CZ" sz="2400" dirty="0"/>
              <a:t>, kdy je nabídka učiněna </a:t>
            </a:r>
            <a:r>
              <a:rPr lang="cs-CZ" sz="2400" u="sng" dirty="0"/>
              <a:t>klasickým prostředkem komunikace</a:t>
            </a:r>
            <a:r>
              <a:rPr lang="cs-CZ" sz="2400" dirty="0"/>
              <a:t> (např. nabídka učiněná prostřednictvím provozovatele poštovních služeb) x </a:t>
            </a:r>
            <a:r>
              <a:rPr lang="cs-CZ" sz="2400" u="sng" dirty="0"/>
              <a:t>elektronické prostředky</a:t>
            </a:r>
            <a:r>
              <a:rPr lang="cs-CZ" sz="2400" dirty="0"/>
              <a:t> = nabídka dojde okamžikem odeslání = </a:t>
            </a:r>
            <a:r>
              <a:rPr lang="cs-CZ" sz="2400" u="sng" dirty="0"/>
              <a:t>nezrušitelnost nabídky</a:t>
            </a:r>
            <a:r>
              <a:rPr lang="cs-CZ" sz="2400" dirty="0"/>
              <a:t> </a:t>
            </a:r>
            <a:endParaRPr lang="cs-CZ" sz="2400" u="sng"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143915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34</a:t>
            </a:fld>
            <a:endParaRPr lang="cs-CZ" altLang="cs-CZ" dirty="0"/>
          </a:p>
        </p:txBody>
      </p:sp>
      <p:sp>
        <p:nvSpPr>
          <p:cNvPr id="4" name="Nadpis 3"/>
          <p:cNvSpPr>
            <a:spLocks noGrp="1"/>
          </p:cNvSpPr>
          <p:nvPr>
            <p:ph type="title"/>
          </p:nvPr>
        </p:nvSpPr>
        <p:spPr/>
        <p:txBody>
          <a:bodyPr/>
          <a:lstStyle/>
          <a:p>
            <a:r>
              <a:rPr lang="cs-CZ" dirty="0"/>
              <a:t>Kontraktace VIII. – akceptace</a:t>
            </a:r>
          </a:p>
        </p:txBody>
      </p:sp>
      <p:sp>
        <p:nvSpPr>
          <p:cNvPr id="5" name="Zástupný symbol pro obsah 4"/>
          <p:cNvSpPr>
            <a:spLocks noGrp="1"/>
          </p:cNvSpPr>
          <p:nvPr>
            <p:ph idx="1"/>
          </p:nvPr>
        </p:nvSpPr>
        <p:spPr>
          <a:xfrm>
            <a:off x="666000" y="1571071"/>
            <a:ext cx="10753200" cy="4139998"/>
          </a:xfrm>
        </p:spPr>
        <p:txBody>
          <a:bodyPr/>
          <a:lstStyle/>
          <a:p>
            <a:pPr algn="just">
              <a:lnSpc>
                <a:spcPct val="100000"/>
              </a:lnSpc>
            </a:pPr>
            <a:r>
              <a:rPr lang="cs-CZ" sz="1800" b="1" dirty="0"/>
              <a:t>K akceptaci nabídky oblátem může dojít několika způsoby </a:t>
            </a:r>
            <a:r>
              <a:rPr lang="cs-CZ" sz="1800" dirty="0"/>
              <a:t>= a) </a:t>
            </a:r>
            <a:r>
              <a:rPr lang="cs-CZ" sz="1800" b="1" dirty="0"/>
              <a:t>výslovně</a:t>
            </a:r>
            <a:r>
              <a:rPr lang="cs-CZ" sz="1800" dirty="0"/>
              <a:t>, b) </a:t>
            </a:r>
            <a:r>
              <a:rPr lang="cs-CZ" sz="1800" b="1" dirty="0"/>
              <a:t>konkludentně</a:t>
            </a:r>
            <a:r>
              <a:rPr lang="cs-CZ" sz="1800" dirty="0"/>
              <a:t>, c) </a:t>
            </a:r>
            <a:r>
              <a:rPr lang="cs-CZ" sz="1800" b="1" dirty="0"/>
              <a:t>fakticky</a:t>
            </a:r>
            <a:r>
              <a:rPr lang="cs-CZ" sz="1800" dirty="0"/>
              <a:t> = </a:t>
            </a:r>
            <a:r>
              <a:rPr lang="cs-CZ" sz="1800" u="sng" dirty="0"/>
              <a:t>účinností akceptace je uzavřena smlouva</a:t>
            </a:r>
            <a:r>
              <a:rPr lang="cs-CZ" sz="1800" dirty="0"/>
              <a:t> (§ 1745)</a:t>
            </a:r>
          </a:p>
          <a:p>
            <a:pPr marL="72000" indent="0" algn="just">
              <a:lnSpc>
                <a:spcPct val="100000"/>
              </a:lnSpc>
              <a:buNone/>
            </a:pPr>
            <a:endParaRPr lang="cs-CZ" sz="1800" dirty="0"/>
          </a:p>
          <a:p>
            <a:pPr marL="586350" indent="-514350" algn="just">
              <a:lnSpc>
                <a:spcPct val="100000"/>
              </a:lnSpc>
              <a:buAutoNum type="alphaLcParenR"/>
            </a:pPr>
            <a:r>
              <a:rPr lang="cs-CZ" sz="1800" b="1" dirty="0"/>
              <a:t>Výslovná akceptace </a:t>
            </a:r>
            <a:r>
              <a:rPr lang="cs-CZ" sz="1800" dirty="0"/>
              <a:t>= oblát vyjadřuje vůli zachovat se v souladu s nabídkou = případné odchylky viz režim § 1740 odst. 3</a:t>
            </a:r>
          </a:p>
          <a:p>
            <a:pPr marL="586350" indent="-514350" algn="just">
              <a:lnSpc>
                <a:spcPct val="100000"/>
              </a:lnSpc>
              <a:buAutoNum type="alphaLcParenR"/>
            </a:pPr>
            <a:endParaRPr lang="cs-CZ" sz="1800" dirty="0"/>
          </a:p>
          <a:p>
            <a:pPr marL="586350" indent="-514350" algn="just">
              <a:lnSpc>
                <a:spcPct val="100000"/>
              </a:lnSpc>
              <a:buAutoNum type="alphaLcParenR"/>
            </a:pPr>
            <a:r>
              <a:rPr lang="cs-CZ" sz="1800" b="1" dirty="0"/>
              <a:t>Konkludentní akceptace</a:t>
            </a:r>
            <a:r>
              <a:rPr lang="cs-CZ" sz="1800" dirty="0"/>
              <a:t> = mlčky vyjádřená vůle akceptovat ofertu (např. vhození mince do parkovacího/nápojového automatu, potřesení ruky/dotek lokty, kývnutí hlavou, čerpání dalších datových služeb)</a:t>
            </a:r>
          </a:p>
          <a:p>
            <a:pPr lvl="1" algn="just"/>
            <a:endParaRPr lang="cs-CZ" sz="1800" b="1" dirty="0"/>
          </a:p>
          <a:p>
            <a:pPr lvl="1" algn="just"/>
            <a:r>
              <a:rPr lang="cs-CZ" sz="1800" b="1" dirty="0"/>
              <a:t>Opožděná akceptace</a:t>
            </a:r>
            <a:r>
              <a:rPr lang="cs-CZ" sz="1800" dirty="0"/>
              <a:t> (§ 1743 odst. 1) = lze akceptovat „zaniklou“ nabídku = </a:t>
            </a:r>
            <a:r>
              <a:rPr lang="cs-CZ" sz="1800" i="1" dirty="0"/>
              <a:t>oferent</a:t>
            </a:r>
            <a:r>
              <a:rPr lang="cs-CZ" sz="1800" dirty="0"/>
              <a:t> je chráněn – podmínkou je vyrozumění </a:t>
            </a:r>
            <a:r>
              <a:rPr lang="cs-CZ" sz="1800" i="1" dirty="0"/>
              <a:t>akceptanta</a:t>
            </a:r>
            <a:r>
              <a:rPr lang="cs-CZ" sz="1800" dirty="0"/>
              <a:t>, že </a:t>
            </a:r>
            <a:r>
              <a:rPr lang="cs-CZ" sz="1800" u="sng" dirty="0"/>
              <a:t>přijetí považuje za včasné</a:t>
            </a:r>
            <a:r>
              <a:rPr lang="cs-CZ" sz="1800" dirty="0"/>
              <a:t> + </a:t>
            </a:r>
            <a:r>
              <a:rPr lang="cs-CZ" sz="1800" u="sng" dirty="0"/>
              <a:t>zachová se ve shodě s nabídkou</a:t>
            </a:r>
            <a:r>
              <a:rPr lang="cs-CZ" sz="1800" i="1" dirty="0"/>
              <a:t> </a:t>
            </a:r>
          </a:p>
          <a:p>
            <a:pPr lvl="1" algn="just"/>
            <a:endParaRPr lang="cs-CZ" sz="1800" i="1" dirty="0"/>
          </a:p>
          <a:p>
            <a:pPr marL="586350" indent="-514350" algn="just">
              <a:lnSpc>
                <a:spcPct val="100000"/>
              </a:lnSpc>
              <a:buAutoNum type="alphaLcParenR"/>
            </a:pPr>
            <a:r>
              <a:rPr lang="cs-CZ" sz="1800" b="1" dirty="0"/>
              <a:t>Faktická akceptace</a:t>
            </a:r>
            <a:r>
              <a:rPr lang="cs-CZ" sz="1800" dirty="0"/>
              <a:t> (§ 1744) = riziko sporů, oz nestanoví požadavek uvědomění </a:t>
            </a:r>
            <a:r>
              <a:rPr lang="cs-CZ" sz="1800" i="1" dirty="0"/>
              <a:t>oferenta</a:t>
            </a:r>
            <a:r>
              <a:rPr lang="cs-CZ" sz="1800" dirty="0"/>
              <a:t> – zákon váže na splnění podmínek = </a:t>
            </a:r>
            <a:r>
              <a:rPr lang="cs-CZ" sz="1800" i="1" u="sng" dirty="0"/>
              <a:t>plyne z obsahu nabídky</a:t>
            </a:r>
            <a:r>
              <a:rPr lang="cs-CZ" sz="1800" dirty="0"/>
              <a:t> (vyjádření spěšnosti realizace dodávky = např. „požadujeme okamžité vyřízení požadavku“), </a:t>
            </a:r>
            <a:r>
              <a:rPr lang="cs-CZ" sz="1800" i="1" u="sng" dirty="0"/>
              <a:t>ze zavedené praxe stran</a:t>
            </a:r>
            <a:r>
              <a:rPr lang="cs-CZ" sz="1800" dirty="0"/>
              <a:t> (např. „žádáme tisk 1000 letáků za cenu 0,53 haléřů/1 ks, podmínky/kvalita jako minule“), </a:t>
            </a:r>
            <a:r>
              <a:rPr lang="cs-CZ" sz="1800" i="1" u="sng" dirty="0"/>
              <a:t>z obvyklosti</a:t>
            </a:r>
            <a:r>
              <a:rPr lang="cs-CZ" sz="1800" dirty="0"/>
              <a:t> </a:t>
            </a:r>
          </a:p>
          <a:p>
            <a:pPr marL="324000" lvl="1" indent="0">
              <a:buNone/>
            </a:pPr>
            <a:endParaRPr lang="cs-CZ" sz="1000" i="1" dirty="0"/>
          </a:p>
          <a:p>
            <a:pPr marL="72000" indent="0">
              <a:buNone/>
            </a:pPr>
            <a:endParaRPr lang="cs-CZ" sz="2400" dirty="0"/>
          </a:p>
          <a:p>
            <a:pPr marL="72000" indent="0">
              <a:buNone/>
            </a:pPr>
            <a:endParaRPr lang="cs-CZ" sz="2400" dirty="0"/>
          </a:p>
          <a:p>
            <a:pPr marL="72000" indent="0">
              <a:buNone/>
            </a:pPr>
            <a:endParaRPr lang="cs-CZ" sz="2400" dirty="0"/>
          </a:p>
        </p:txBody>
      </p:sp>
    </p:spTree>
    <p:extLst>
      <p:ext uri="{BB962C8B-B14F-4D97-AF65-F5344CB8AC3E}">
        <p14:creationId xmlns:p14="http://schemas.microsoft.com/office/powerpoint/2010/main" val="2976704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2985717E-3005-4751-9B68-971A37E73219}"/>
              </a:ext>
            </a:extLst>
          </p:cNvPr>
          <p:cNvSpPr>
            <a:spLocks noGrp="1"/>
          </p:cNvSpPr>
          <p:nvPr>
            <p:ph type="sldNum" sz="quarter" idx="11"/>
          </p:nvPr>
        </p:nvSpPr>
        <p:spPr/>
        <p:txBody>
          <a:bodyPr/>
          <a:lstStyle/>
          <a:p>
            <a:fld id="{0970407D-EE58-4A0B-824B-1D3AE42DD9CF}" type="slidenum">
              <a:rPr lang="cs-CZ" altLang="cs-CZ" smtClean="0"/>
              <a:pPr/>
              <a:t>35</a:t>
            </a:fld>
            <a:endParaRPr lang="cs-CZ" altLang="cs-CZ" dirty="0"/>
          </a:p>
        </p:txBody>
      </p:sp>
      <p:sp>
        <p:nvSpPr>
          <p:cNvPr id="4" name="Nadpis 3">
            <a:extLst>
              <a:ext uri="{FF2B5EF4-FFF2-40B4-BE49-F238E27FC236}">
                <a16:creationId xmlns:a16="http://schemas.microsoft.com/office/drawing/2014/main" xmlns="" id="{B9549755-6BAE-4C8F-B262-7811028D1CAE}"/>
              </a:ext>
            </a:extLst>
          </p:cNvPr>
          <p:cNvSpPr>
            <a:spLocks noGrp="1"/>
          </p:cNvSpPr>
          <p:nvPr>
            <p:ph type="title"/>
          </p:nvPr>
        </p:nvSpPr>
        <p:spPr/>
        <p:txBody>
          <a:bodyPr/>
          <a:lstStyle/>
          <a:p>
            <a:r>
              <a:rPr lang="cs-CZ" dirty="0"/>
              <a:t>Část VII. – Zvl. způsoby uzavření smlouvy</a:t>
            </a:r>
          </a:p>
        </p:txBody>
      </p:sp>
      <p:sp>
        <p:nvSpPr>
          <p:cNvPr id="5" name="Zástupný symbol pro obsah 4">
            <a:extLst>
              <a:ext uri="{FF2B5EF4-FFF2-40B4-BE49-F238E27FC236}">
                <a16:creationId xmlns:a16="http://schemas.microsoft.com/office/drawing/2014/main" xmlns="" id="{D8AB72D3-5C2F-4D8D-B538-A2C9EBBA94A2}"/>
              </a:ext>
            </a:extLst>
          </p:cNvPr>
          <p:cNvSpPr>
            <a:spLocks noGrp="1"/>
          </p:cNvSpPr>
          <p:nvPr>
            <p:ph idx="1"/>
          </p:nvPr>
        </p:nvSpPr>
        <p:spPr>
          <a:xfrm>
            <a:off x="720000" y="1931699"/>
            <a:ext cx="10753200" cy="4139998"/>
          </a:xfrm>
        </p:spPr>
        <p:txBody>
          <a:bodyPr/>
          <a:lstStyle/>
          <a:p>
            <a:r>
              <a:rPr lang="cs-CZ" u="sng" dirty="0"/>
              <a:t>Standardní způsob uzavření smlouvy</a:t>
            </a:r>
            <a:r>
              <a:rPr lang="cs-CZ" dirty="0"/>
              <a:t> = </a:t>
            </a:r>
            <a:r>
              <a:rPr lang="cs-CZ" i="1" dirty="0"/>
              <a:t>oferta</a:t>
            </a:r>
            <a:r>
              <a:rPr lang="cs-CZ" dirty="0"/>
              <a:t>-</a:t>
            </a:r>
            <a:r>
              <a:rPr lang="cs-CZ" i="1" dirty="0"/>
              <a:t>akceptace</a:t>
            </a:r>
          </a:p>
          <a:p>
            <a:pPr algn="just"/>
            <a:r>
              <a:rPr lang="cs-CZ" u="sng" dirty="0"/>
              <a:t>Zvl. způsoby uzavření smlouvy</a:t>
            </a:r>
            <a:r>
              <a:rPr lang="cs-CZ" dirty="0"/>
              <a:t> = 1) </a:t>
            </a:r>
            <a:r>
              <a:rPr lang="cs-CZ" b="1" dirty="0"/>
              <a:t>způsob sjednaný stranami </a:t>
            </a:r>
            <a:r>
              <a:rPr lang="cs-CZ" dirty="0"/>
              <a:t>(§ 1770), 2 ), </a:t>
            </a:r>
            <a:r>
              <a:rPr lang="cs-CZ" b="1" dirty="0"/>
              <a:t>dražba</a:t>
            </a:r>
            <a:r>
              <a:rPr lang="cs-CZ" dirty="0"/>
              <a:t> (§ 1771), 3) </a:t>
            </a:r>
            <a:r>
              <a:rPr lang="cs-CZ" b="1" dirty="0"/>
              <a:t>veřejná soutěž o nejvhodnější nabídku</a:t>
            </a:r>
            <a:r>
              <a:rPr lang="cs-CZ" dirty="0"/>
              <a:t> (§ 1772), 4) </a:t>
            </a:r>
            <a:r>
              <a:rPr lang="cs-CZ" b="1" dirty="0"/>
              <a:t>veřejná nabídka</a:t>
            </a:r>
            <a:r>
              <a:rPr lang="cs-CZ" dirty="0"/>
              <a:t> (§ 1780)</a:t>
            </a:r>
          </a:p>
          <a:p>
            <a:pPr algn="just"/>
            <a:endParaRPr lang="cs-CZ" dirty="0"/>
          </a:p>
          <a:p>
            <a:pPr marL="586350" indent="-514350" algn="just">
              <a:buAutoNum type="arabicParenR"/>
            </a:pPr>
            <a:r>
              <a:rPr lang="cs-CZ" b="1" dirty="0">
                <a:solidFill>
                  <a:schemeClr val="tx2"/>
                </a:solidFill>
              </a:rPr>
              <a:t>Způsob sjednaný stranami </a:t>
            </a:r>
            <a:r>
              <a:rPr lang="cs-CZ" dirty="0"/>
              <a:t>= např. v rámcové smlouvě – přiměřené použití úpravy § 1731-1745</a:t>
            </a:r>
          </a:p>
          <a:p>
            <a:pPr marL="72000" indent="0" algn="just">
              <a:buNone/>
            </a:pPr>
            <a:r>
              <a:rPr lang="cs-CZ" dirty="0"/>
              <a:t>- Význam u kontraktace ohledně specifických předmětů plnění, velkého počtu subdodavatelů vyžadující vyšší stupeň součinnosti</a:t>
            </a:r>
          </a:p>
          <a:p>
            <a:pPr marL="586350" indent="-514350">
              <a:buAutoNum type="arabicParenR"/>
            </a:pPr>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5148687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2263BEA5-4189-4FAC-AC28-B4C4406BC7C5}"/>
              </a:ext>
            </a:extLst>
          </p:cNvPr>
          <p:cNvSpPr>
            <a:spLocks noGrp="1"/>
          </p:cNvSpPr>
          <p:nvPr>
            <p:ph type="sldNum" sz="quarter" idx="11"/>
          </p:nvPr>
        </p:nvSpPr>
        <p:spPr/>
        <p:txBody>
          <a:bodyPr/>
          <a:lstStyle/>
          <a:p>
            <a:fld id="{0970407D-EE58-4A0B-824B-1D3AE42DD9CF}" type="slidenum">
              <a:rPr lang="cs-CZ" altLang="cs-CZ" smtClean="0"/>
              <a:pPr/>
              <a:t>36</a:t>
            </a:fld>
            <a:endParaRPr lang="cs-CZ" altLang="cs-CZ" dirty="0"/>
          </a:p>
        </p:txBody>
      </p:sp>
      <p:sp>
        <p:nvSpPr>
          <p:cNvPr id="4" name="Nadpis 3">
            <a:extLst>
              <a:ext uri="{FF2B5EF4-FFF2-40B4-BE49-F238E27FC236}">
                <a16:creationId xmlns:a16="http://schemas.microsoft.com/office/drawing/2014/main" xmlns="" id="{C477A18A-907F-43BA-B2B2-261A2A58D05B}"/>
              </a:ext>
            </a:extLst>
          </p:cNvPr>
          <p:cNvSpPr>
            <a:spLocks noGrp="1"/>
          </p:cNvSpPr>
          <p:nvPr>
            <p:ph type="title"/>
          </p:nvPr>
        </p:nvSpPr>
        <p:spPr>
          <a:xfrm>
            <a:off x="720000" y="400404"/>
            <a:ext cx="10753200" cy="451576"/>
          </a:xfrm>
        </p:spPr>
        <p:txBody>
          <a:bodyPr/>
          <a:lstStyle/>
          <a:p>
            <a:r>
              <a:rPr lang="cs-CZ" dirty="0"/>
              <a:t>Zvl. způsoby uzavření smlouvy II.</a:t>
            </a:r>
          </a:p>
        </p:txBody>
      </p:sp>
      <p:sp>
        <p:nvSpPr>
          <p:cNvPr id="5" name="Zástupný symbol pro obsah 4">
            <a:extLst>
              <a:ext uri="{FF2B5EF4-FFF2-40B4-BE49-F238E27FC236}">
                <a16:creationId xmlns:a16="http://schemas.microsoft.com/office/drawing/2014/main" xmlns="" id="{E2BFE68E-5BC7-4A15-B8B1-3A21745C99D4}"/>
              </a:ext>
            </a:extLst>
          </p:cNvPr>
          <p:cNvSpPr>
            <a:spLocks noGrp="1"/>
          </p:cNvSpPr>
          <p:nvPr>
            <p:ph idx="1"/>
          </p:nvPr>
        </p:nvSpPr>
        <p:spPr>
          <a:xfrm>
            <a:off x="720000" y="952445"/>
            <a:ext cx="10753200" cy="4491472"/>
          </a:xfrm>
        </p:spPr>
        <p:txBody>
          <a:bodyPr/>
          <a:lstStyle/>
          <a:p>
            <a:pPr marL="72000" indent="0">
              <a:buNone/>
            </a:pPr>
            <a:r>
              <a:rPr lang="cs-CZ" b="1" dirty="0">
                <a:solidFill>
                  <a:schemeClr val="tx2"/>
                </a:solidFill>
              </a:rPr>
              <a:t>2) Dražba</a:t>
            </a:r>
          </a:p>
          <a:p>
            <a:pPr algn="just">
              <a:lnSpc>
                <a:spcPct val="100000"/>
              </a:lnSpc>
            </a:pPr>
            <a:r>
              <a:rPr lang="cs-CZ" sz="1600" dirty="0"/>
              <a:t>Nutné rozlišovat „</a:t>
            </a:r>
            <a:r>
              <a:rPr lang="cs-CZ" sz="1600" b="1" dirty="0"/>
              <a:t>dražbu</a:t>
            </a:r>
            <a:r>
              <a:rPr lang="cs-CZ" sz="1600" dirty="0"/>
              <a:t>“ (§ 1771) a „</a:t>
            </a:r>
            <a:r>
              <a:rPr lang="cs-CZ" sz="1600" b="1" dirty="0"/>
              <a:t>veřejnou dražbu</a:t>
            </a:r>
            <a:r>
              <a:rPr lang="cs-CZ" sz="1600" dirty="0"/>
              <a:t>“ (např. způsob výkonu ZP - § 1359 odst. 2, § 1793 odst.  - výslovně rozlišující oba způsoby)</a:t>
            </a:r>
          </a:p>
          <a:p>
            <a:pPr algn="just">
              <a:lnSpc>
                <a:spcPct val="100000"/>
              </a:lnSpc>
            </a:pPr>
            <a:r>
              <a:rPr lang="cs-CZ" sz="1600" b="1" dirty="0"/>
              <a:t>Veřejná dražba</a:t>
            </a:r>
            <a:r>
              <a:rPr lang="cs-CZ" sz="1600" dirty="0"/>
              <a:t> = zákon o veřejných dražbách (zák. č. 26/2000 Sb.) – důvod posílení právního postavení ZV při realizaci ZP</a:t>
            </a:r>
          </a:p>
          <a:p>
            <a:pPr lvl="1" algn="just"/>
            <a:r>
              <a:rPr lang="cs-CZ" sz="1600" b="1" dirty="0"/>
              <a:t>Splatnost zajištěného dluhu</a:t>
            </a:r>
            <a:r>
              <a:rPr lang="cs-CZ" sz="1600" dirty="0"/>
              <a:t> = </a:t>
            </a:r>
            <a:r>
              <a:rPr lang="cs-CZ" sz="1600" b="1" u="sng" dirty="0"/>
              <a:t>cesta přes civilní řízení</a:t>
            </a:r>
            <a:r>
              <a:rPr lang="cs-CZ" sz="1600" b="1" dirty="0"/>
              <a:t> </a:t>
            </a:r>
            <a:r>
              <a:rPr lang="cs-CZ" sz="1600" dirty="0"/>
              <a:t>= </a:t>
            </a:r>
            <a:r>
              <a:rPr lang="cs-CZ" sz="1600" u="sng" dirty="0" smtClean="0"/>
              <a:t>1) žaloba </a:t>
            </a:r>
            <a:r>
              <a:rPr lang="cs-CZ" sz="1600" u="sng" dirty="0"/>
              <a:t>na přiznání práva na plnění obligačního dlužníka</a:t>
            </a:r>
            <a:r>
              <a:rPr lang="cs-CZ" sz="1600" dirty="0"/>
              <a:t> (</a:t>
            </a:r>
            <a:r>
              <a:rPr lang="cs-CZ" sz="1600" b="1" dirty="0"/>
              <a:t>přiznání</a:t>
            </a:r>
            <a:r>
              <a:rPr lang="cs-CZ" sz="1600" dirty="0"/>
              <a:t> = možnost ZV obrátit se na dražebníka za účelem realizace nedobrovolné dražby = </a:t>
            </a:r>
            <a:r>
              <a:rPr lang="cs-CZ" sz="1600" b="1" dirty="0"/>
              <a:t>podmínkou konání nedobrovolné veřejné dražby je vykonatelný ex. titul </a:t>
            </a:r>
            <a:r>
              <a:rPr lang="cs-CZ" sz="1600" b="1" dirty="0" smtClean="0"/>
              <a:t>navrhovatele</a:t>
            </a:r>
            <a:r>
              <a:rPr lang="cs-CZ" sz="1600" b="1" dirty="0" smtClean="0"/>
              <a:t>, </a:t>
            </a:r>
            <a:r>
              <a:rPr lang="cs-CZ" sz="1600" u="sng" dirty="0" smtClean="0"/>
              <a:t>2) řízení </a:t>
            </a:r>
            <a:r>
              <a:rPr lang="cs-CZ" sz="1600" u="sng" dirty="0"/>
              <a:t>o soudním prodeji zástavy</a:t>
            </a:r>
            <a:r>
              <a:rPr lang="cs-CZ" sz="1600" dirty="0"/>
              <a:t> podle § 353a-358 z. ř. s</a:t>
            </a:r>
            <a:r>
              <a:rPr lang="cs-CZ" sz="1600" dirty="0" smtClean="0"/>
              <a:t>. </a:t>
            </a:r>
            <a:r>
              <a:rPr lang="cs-CZ" sz="1200" dirty="0" smtClean="0"/>
              <a:t>– </a:t>
            </a:r>
            <a:r>
              <a:rPr lang="cs-CZ" sz="1200" dirty="0"/>
              <a:t>usnesení o nařízení soudního prodeje zástavy v řízení podle z. ř. s. </a:t>
            </a:r>
            <a:r>
              <a:rPr lang="cs-CZ" sz="1200" u="sng" dirty="0"/>
              <a:t>není vykonatelným titulem</a:t>
            </a:r>
            <a:r>
              <a:rPr lang="cs-CZ" sz="1200" dirty="0"/>
              <a:t> </a:t>
            </a:r>
            <a:r>
              <a:rPr lang="cs-CZ" sz="1200" b="1" dirty="0" smtClean="0"/>
              <a:t>pro účely zákona o veř. dražbách</a:t>
            </a:r>
            <a:r>
              <a:rPr lang="cs-CZ" sz="1200" dirty="0" smtClean="0"/>
              <a:t>! </a:t>
            </a:r>
            <a:r>
              <a:rPr lang="cs-CZ" sz="1200" dirty="0"/>
              <a:t>(</a:t>
            </a:r>
            <a:r>
              <a:rPr lang="cs-CZ" sz="1200" dirty="0" err="1"/>
              <a:t>sp</a:t>
            </a:r>
            <a:r>
              <a:rPr lang="cs-CZ" sz="1200" dirty="0"/>
              <a:t>. zn. 21 </a:t>
            </a:r>
            <a:r>
              <a:rPr lang="cs-CZ" sz="1200" dirty="0" err="1"/>
              <a:t>Cdo</a:t>
            </a:r>
            <a:r>
              <a:rPr lang="cs-CZ" sz="1200" dirty="0"/>
              <a:t> 1871/2017)</a:t>
            </a:r>
          </a:p>
          <a:p>
            <a:pPr lvl="1" algn="just"/>
            <a:r>
              <a:rPr lang="cs-CZ" sz="1600" b="1" u="sng" dirty="0" smtClean="0"/>
              <a:t>Cesta </a:t>
            </a:r>
            <a:r>
              <a:rPr lang="cs-CZ" sz="1600" b="1" u="sng" dirty="0"/>
              <a:t>mimo civilní </a:t>
            </a:r>
            <a:r>
              <a:rPr lang="cs-CZ" sz="1600" b="1" u="sng" dirty="0" smtClean="0"/>
              <a:t>řízení</a:t>
            </a:r>
            <a:r>
              <a:rPr lang="cs-CZ" sz="1600" b="1" dirty="0" smtClean="0"/>
              <a:t> </a:t>
            </a:r>
            <a:r>
              <a:rPr lang="cs-CZ" sz="1600" dirty="0" smtClean="0"/>
              <a:t>= </a:t>
            </a:r>
            <a:r>
              <a:rPr lang="cs-CZ" sz="1600" dirty="0"/>
              <a:t>nejčastěji notářský zápis se svolením k vykonatelnosti (§ 71a a násl. zák. č. 358/1992 Sb.)</a:t>
            </a:r>
          </a:p>
          <a:p>
            <a:pPr lvl="1" algn="just"/>
            <a:r>
              <a:rPr lang="cs-CZ" sz="1600" b="1" dirty="0"/>
              <a:t>Výhoda veř. dražby pro ZV </a:t>
            </a:r>
            <a:r>
              <a:rPr lang="cs-CZ" sz="1600" dirty="0"/>
              <a:t>= rychlejší uspokojení = nemusí čekat na nabytí PM usnesení o rozvrhu výtěžku zpeněžení zástavy, pokud ZV zvolil cestu soudního prodeje zástavy (§ 251 a násl. o. s. r. + § 37 a násl. ex. ř</a:t>
            </a:r>
            <a:r>
              <a:rPr lang="cs-CZ" sz="1600" dirty="0" smtClean="0"/>
              <a:t>.)</a:t>
            </a:r>
          </a:p>
          <a:p>
            <a:pPr>
              <a:lnSpc>
                <a:spcPct val="100000"/>
              </a:lnSpc>
            </a:pPr>
            <a:r>
              <a:rPr lang="cs-CZ" sz="1600" b="1" u="sng" dirty="0" smtClean="0"/>
              <a:t>Dražba x veřejná dražba</a:t>
            </a:r>
            <a:r>
              <a:rPr lang="cs-CZ" sz="1600" dirty="0" smtClean="0"/>
              <a:t> = </a:t>
            </a:r>
            <a:r>
              <a:rPr lang="cs-CZ" sz="1600" b="1" dirty="0" smtClean="0"/>
              <a:t>u soukromoprávní dražby</a:t>
            </a:r>
            <a:r>
              <a:rPr lang="cs-CZ" sz="1600" dirty="0" smtClean="0"/>
              <a:t> je </a:t>
            </a:r>
            <a:r>
              <a:rPr lang="cs-CZ" sz="1600" u="sng" dirty="0" smtClean="0"/>
              <a:t>příklepem uzavřena smlouva</a:t>
            </a:r>
            <a:r>
              <a:rPr lang="cs-CZ" sz="1600" dirty="0" smtClean="0"/>
              <a:t> (příklep má obligační účinky) x </a:t>
            </a:r>
            <a:r>
              <a:rPr lang="cs-CZ" sz="1600" b="1" dirty="0" smtClean="0"/>
              <a:t>u veřejné dražby </a:t>
            </a:r>
            <a:r>
              <a:rPr lang="cs-CZ" sz="1600" u="sng" dirty="0" smtClean="0"/>
              <a:t>příklepem přechází vlastnické právo </a:t>
            </a:r>
            <a:r>
              <a:rPr lang="cs-CZ" sz="1600" dirty="0" smtClean="0"/>
              <a:t>(příklep má </a:t>
            </a:r>
            <a:r>
              <a:rPr lang="cs-CZ" sz="1600" dirty="0" err="1" smtClean="0"/>
              <a:t>věcněprávní</a:t>
            </a:r>
            <a:r>
              <a:rPr lang="cs-CZ" sz="1600" dirty="0" smtClean="0"/>
              <a:t> účinky)</a:t>
            </a:r>
            <a:endParaRPr lang="cs-CZ" sz="1600" b="1" u="sng" dirty="0" smtClean="0"/>
          </a:p>
          <a:p>
            <a:pPr>
              <a:lnSpc>
                <a:spcPct val="100000"/>
              </a:lnSpc>
            </a:pPr>
            <a:r>
              <a:rPr lang="cs-CZ" sz="1600" b="1" u="sng" dirty="0" smtClean="0"/>
              <a:t>Dražba </a:t>
            </a:r>
            <a:r>
              <a:rPr lang="cs-CZ" sz="1600" b="1" u="sng" dirty="0"/>
              <a:t>x veřejná dražba</a:t>
            </a:r>
            <a:r>
              <a:rPr lang="cs-CZ" sz="1600" b="1" dirty="0"/>
              <a:t> </a:t>
            </a:r>
            <a:r>
              <a:rPr lang="cs-CZ" sz="1600" dirty="0"/>
              <a:t>= pro konání </a:t>
            </a:r>
            <a:r>
              <a:rPr lang="cs-CZ" sz="1600" u="sng" dirty="0"/>
              <a:t>veř. dražby</a:t>
            </a:r>
            <a:r>
              <a:rPr lang="cs-CZ" sz="1600" dirty="0"/>
              <a:t> musí být splněny zákonné podmínky = kvalifikační předpoklady dražebníka (živnostenské oprávnění), vydání dražební vyhlášky + její zveřejnění aj. x </a:t>
            </a:r>
            <a:r>
              <a:rPr lang="cs-CZ" sz="1600" u="sng" dirty="0"/>
              <a:t>nemusí být splněno u </a:t>
            </a:r>
            <a:r>
              <a:rPr lang="cs-CZ" sz="1600" u="sng" dirty="0" err="1"/>
              <a:t>soukormoprávní</a:t>
            </a:r>
            <a:r>
              <a:rPr lang="cs-CZ" sz="1600" u="sng" dirty="0"/>
              <a:t> dražby</a:t>
            </a:r>
            <a:endParaRPr lang="cs-CZ" sz="1600" dirty="0"/>
          </a:p>
          <a:p>
            <a:pPr>
              <a:lnSpc>
                <a:spcPct val="100000"/>
              </a:lnSpc>
            </a:pPr>
            <a:r>
              <a:rPr lang="cs-CZ" sz="1600" b="1" dirty="0"/>
              <a:t>Dražba</a:t>
            </a:r>
            <a:r>
              <a:rPr lang="cs-CZ" sz="1600" dirty="0"/>
              <a:t> = uplatnění upozaděné ve prospěch veř. dražeb = může jít např. o některé </a:t>
            </a:r>
            <a:r>
              <a:rPr lang="cs-CZ" sz="1600" u="sng" dirty="0"/>
              <a:t>internetové aukce</a:t>
            </a:r>
            <a:r>
              <a:rPr lang="cs-CZ" sz="1600" dirty="0"/>
              <a:t> (konkurence s ostatními zvl. způsoby)</a:t>
            </a:r>
          </a:p>
          <a:p>
            <a:pPr>
              <a:lnSpc>
                <a:spcPct val="100000"/>
              </a:lnSpc>
            </a:pPr>
            <a:r>
              <a:rPr lang="cs-CZ" sz="1600" b="1" dirty="0"/>
              <a:t>Specifika k </a:t>
            </a:r>
            <a:r>
              <a:rPr lang="cs-CZ" sz="1600" b="1" i="1" dirty="0"/>
              <a:t>ofertě-akceptaci </a:t>
            </a:r>
            <a:r>
              <a:rPr lang="cs-CZ" sz="1600" dirty="0"/>
              <a:t>= nabídka se ruší podáním vyšší nabídky (příhozem) nebo jinou skutečností – např. nedosažením určité ceny, důvodem specifikovaným v dražebním řádu</a:t>
            </a:r>
            <a:endParaRPr lang="cs-CZ" sz="1600" i="1" dirty="0"/>
          </a:p>
          <a:p>
            <a:pPr lvl="1"/>
            <a:endParaRPr lang="cs-CZ" sz="800" dirty="0"/>
          </a:p>
          <a:p>
            <a:endParaRPr lang="cs-CZ" dirty="0"/>
          </a:p>
          <a:p>
            <a:endParaRPr lang="cs-CZ" dirty="0"/>
          </a:p>
          <a:p>
            <a:endParaRPr lang="cs-CZ" dirty="0"/>
          </a:p>
          <a:p>
            <a:pPr algn="just">
              <a:buFontTx/>
              <a:buChar char="-"/>
            </a:pPr>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6062512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675F4BF8-3144-4B98-BDE2-A13BC59494AD}"/>
              </a:ext>
            </a:extLst>
          </p:cNvPr>
          <p:cNvSpPr>
            <a:spLocks noGrp="1"/>
          </p:cNvSpPr>
          <p:nvPr>
            <p:ph type="sldNum" sz="quarter" idx="11"/>
          </p:nvPr>
        </p:nvSpPr>
        <p:spPr/>
        <p:txBody>
          <a:bodyPr/>
          <a:lstStyle/>
          <a:p>
            <a:fld id="{0970407D-EE58-4A0B-824B-1D3AE42DD9CF}" type="slidenum">
              <a:rPr lang="cs-CZ" altLang="cs-CZ" smtClean="0"/>
              <a:pPr/>
              <a:t>37</a:t>
            </a:fld>
            <a:endParaRPr lang="cs-CZ" altLang="cs-CZ" dirty="0"/>
          </a:p>
        </p:txBody>
      </p:sp>
      <p:sp>
        <p:nvSpPr>
          <p:cNvPr id="4" name="Nadpis 3">
            <a:extLst>
              <a:ext uri="{FF2B5EF4-FFF2-40B4-BE49-F238E27FC236}">
                <a16:creationId xmlns:a16="http://schemas.microsoft.com/office/drawing/2014/main" xmlns="" id="{1EDE7448-08EF-4D5A-B533-48ECE505904D}"/>
              </a:ext>
            </a:extLst>
          </p:cNvPr>
          <p:cNvSpPr>
            <a:spLocks noGrp="1"/>
          </p:cNvSpPr>
          <p:nvPr>
            <p:ph type="title"/>
          </p:nvPr>
        </p:nvSpPr>
        <p:spPr/>
        <p:txBody>
          <a:bodyPr/>
          <a:lstStyle/>
          <a:p>
            <a:r>
              <a:rPr lang="cs-CZ" dirty="0"/>
              <a:t>Zvl. způsoby uzavření smlouvy III.</a:t>
            </a:r>
          </a:p>
        </p:txBody>
      </p:sp>
      <p:sp>
        <p:nvSpPr>
          <p:cNvPr id="5" name="Zástupný symbol pro obsah 4">
            <a:extLst>
              <a:ext uri="{FF2B5EF4-FFF2-40B4-BE49-F238E27FC236}">
                <a16:creationId xmlns:a16="http://schemas.microsoft.com/office/drawing/2014/main" xmlns="" id="{DA0C6DC3-EEFE-44B2-91A1-005F2CF4FF41}"/>
              </a:ext>
            </a:extLst>
          </p:cNvPr>
          <p:cNvSpPr>
            <a:spLocks noGrp="1"/>
          </p:cNvSpPr>
          <p:nvPr>
            <p:ph idx="1"/>
          </p:nvPr>
        </p:nvSpPr>
        <p:spPr>
          <a:xfrm>
            <a:off x="719400" y="1359001"/>
            <a:ext cx="10753200" cy="5498999"/>
          </a:xfrm>
        </p:spPr>
        <p:txBody>
          <a:bodyPr/>
          <a:lstStyle/>
          <a:p>
            <a:pPr marL="72000" indent="0">
              <a:buNone/>
            </a:pPr>
            <a:r>
              <a:rPr lang="cs-CZ" b="1" dirty="0">
                <a:solidFill>
                  <a:schemeClr val="tx2"/>
                </a:solidFill>
              </a:rPr>
              <a:t>3) Veřejná soutěž o nejvhodnější nabídku</a:t>
            </a:r>
            <a:endParaRPr lang="cs-CZ" b="1" dirty="0"/>
          </a:p>
          <a:p>
            <a:pPr algn="just">
              <a:lnSpc>
                <a:spcPct val="100000"/>
              </a:lnSpc>
            </a:pPr>
            <a:r>
              <a:rPr lang="cs-CZ" sz="1800" dirty="0"/>
              <a:t>Jde o </a:t>
            </a:r>
            <a:r>
              <a:rPr lang="cs-CZ" sz="1800" u="sng" dirty="0"/>
              <a:t>standardní způsob uzavření smlouvy</a:t>
            </a:r>
            <a:r>
              <a:rPr lang="cs-CZ" sz="1800" dirty="0"/>
              <a:t> podle modelu </a:t>
            </a:r>
            <a:r>
              <a:rPr lang="cs-CZ" sz="1800" i="1" dirty="0"/>
              <a:t>oferta-akceptace</a:t>
            </a:r>
          </a:p>
          <a:p>
            <a:pPr algn="just">
              <a:lnSpc>
                <a:spcPct val="100000"/>
              </a:lnSpc>
            </a:pPr>
            <a:r>
              <a:rPr lang="cs-CZ" sz="1800" dirty="0"/>
              <a:t>uzavření smlouvy však </a:t>
            </a:r>
            <a:r>
              <a:rPr lang="cs-CZ" sz="1800" b="1" dirty="0"/>
              <a:t>předchází vyhlášení veřejné soutěže o nabídku nejlépe vyhovující vyhlašovateli </a:t>
            </a:r>
            <a:r>
              <a:rPr lang="cs-CZ" sz="1800" dirty="0"/>
              <a:t>(zejm. cena zboží/služby)</a:t>
            </a:r>
          </a:p>
          <a:p>
            <a:pPr algn="just">
              <a:lnSpc>
                <a:spcPct val="100000"/>
              </a:lnSpc>
            </a:pPr>
            <a:r>
              <a:rPr lang="cs-CZ" sz="1800" b="1" dirty="0"/>
              <a:t>Zásadně</a:t>
            </a:r>
            <a:r>
              <a:rPr lang="cs-CZ" sz="1800" dirty="0"/>
              <a:t> </a:t>
            </a:r>
            <a:r>
              <a:rPr lang="cs-CZ" sz="1800" u="sng" dirty="0"/>
              <a:t>odlišný režim od veřejné zakázky</a:t>
            </a:r>
            <a:r>
              <a:rPr lang="cs-CZ" sz="1800" dirty="0"/>
              <a:t> (</a:t>
            </a:r>
            <a:r>
              <a:rPr lang="cs-CZ" sz="1800" i="1" dirty="0"/>
              <a:t>limit pro subjekty</a:t>
            </a:r>
            <a:r>
              <a:rPr lang="cs-CZ" sz="1800" dirty="0"/>
              <a:t> - § 4 zákona č. 134/2016 Sb. + </a:t>
            </a:r>
            <a:r>
              <a:rPr lang="cs-CZ" sz="1800" i="1" dirty="0"/>
              <a:t>limit věcného rozsahu</a:t>
            </a:r>
            <a:r>
              <a:rPr lang="cs-CZ" sz="1800" dirty="0"/>
              <a:t> – zejm. § 14 zákona č. 134/2016 Sb.)</a:t>
            </a:r>
          </a:p>
          <a:p>
            <a:pPr marL="72000" indent="0" algn="just">
              <a:lnSpc>
                <a:spcPct val="100000"/>
              </a:lnSpc>
              <a:buNone/>
            </a:pPr>
            <a:r>
              <a:rPr lang="cs-CZ" sz="1400" i="1" dirty="0"/>
              <a:t>	Př. </a:t>
            </a:r>
            <a:r>
              <a:rPr lang="cs-CZ" sz="1400" i="1" dirty="0" smtClean="0"/>
              <a:t>společnost </a:t>
            </a:r>
            <a:r>
              <a:rPr lang="cs-CZ" sz="1400" i="1" dirty="0"/>
              <a:t>A hledá provozovatele podnikové kantýny = vyhlášení veřejné soutěže – hodnotitel vybere nabídku, která 	mu nejlépe vyhovuje (např. nabídne nejvyšší nájem za prostory</a:t>
            </a:r>
            <a:r>
              <a:rPr lang="cs-CZ" sz="1400" i="1" dirty="0" smtClean="0"/>
              <a:t>)</a:t>
            </a:r>
          </a:p>
          <a:p>
            <a:pPr marL="72000" indent="0" algn="just">
              <a:lnSpc>
                <a:spcPct val="100000"/>
              </a:lnSpc>
              <a:buNone/>
            </a:pPr>
            <a:r>
              <a:rPr lang="cs-CZ" sz="1400" i="1" dirty="0" smtClean="0"/>
              <a:t>	Př. Aukro.cz – internetové aukce </a:t>
            </a:r>
            <a:endParaRPr lang="cs-CZ" sz="1400" i="1" dirty="0"/>
          </a:p>
          <a:p>
            <a:pPr algn="just">
              <a:lnSpc>
                <a:spcPct val="100000"/>
              </a:lnSpc>
            </a:pPr>
            <a:r>
              <a:rPr lang="cs-CZ" sz="1700" dirty="0"/>
              <a:t>Z </a:t>
            </a:r>
            <a:r>
              <a:rPr lang="cs-CZ" sz="1700" b="1" dirty="0"/>
              <a:t>důvodu transparence a předvídatelnosti </a:t>
            </a:r>
            <a:r>
              <a:rPr lang="cs-CZ" sz="1700" dirty="0"/>
              <a:t>obsahu smlouvy je součástí vyhlášených podmínek </a:t>
            </a:r>
            <a:r>
              <a:rPr lang="cs-CZ" sz="1700" u="sng" dirty="0"/>
              <a:t>často i znění smlouvy, která bude s vybraným </a:t>
            </a:r>
            <a:r>
              <a:rPr lang="cs-CZ" sz="1700" i="1" u="sng" dirty="0"/>
              <a:t>oferentem</a:t>
            </a:r>
            <a:r>
              <a:rPr lang="cs-CZ" sz="1700" u="sng" dirty="0"/>
              <a:t> uzavřena</a:t>
            </a:r>
          </a:p>
          <a:p>
            <a:pPr algn="just">
              <a:lnSpc>
                <a:spcPct val="100000"/>
              </a:lnSpc>
            </a:pPr>
            <a:r>
              <a:rPr lang="cs-CZ" sz="1700" b="1" u="sng" dirty="0"/>
              <a:t>Náležitosti vyhlášené soutěže</a:t>
            </a:r>
            <a:r>
              <a:rPr lang="cs-CZ" sz="1700" dirty="0"/>
              <a:t> = vymezení předmětu plnění a zásady určení dalšího obsahu smlouvy, způsob podávání nabídek, lhůta pro podání nabídek, lhůta pro oznámení vybrané nabídky (jde o </a:t>
            </a:r>
            <a:r>
              <a:rPr lang="cs-CZ" sz="1700" u="sng" dirty="0"/>
              <a:t>lhůty hmotněprávní</a:t>
            </a:r>
            <a:r>
              <a:rPr lang="cs-CZ" sz="1700" dirty="0"/>
              <a:t>)</a:t>
            </a:r>
          </a:p>
          <a:p>
            <a:pPr algn="just">
              <a:lnSpc>
                <a:spcPct val="100000"/>
              </a:lnSpc>
            </a:pPr>
            <a:r>
              <a:rPr lang="cs-CZ" sz="1700" b="1" dirty="0"/>
              <a:t>Podaná nabídka je ze zákona odvolatelná</a:t>
            </a:r>
            <a:r>
              <a:rPr lang="cs-CZ" sz="1700" dirty="0"/>
              <a:t> – neodvolatelná je po uplynutí lhůty pro předkládání nabídek</a:t>
            </a:r>
          </a:p>
          <a:p>
            <a:pPr algn="just">
              <a:lnSpc>
                <a:spcPct val="100000"/>
              </a:lnSpc>
            </a:pPr>
            <a:r>
              <a:rPr lang="cs-CZ" sz="1700" u="sng" dirty="0"/>
              <a:t>Vyhlašovatel vybere nabídku</a:t>
            </a:r>
            <a:r>
              <a:rPr lang="cs-CZ" sz="1700" dirty="0"/>
              <a:t> podle pravidel obsažených ve vyhlášených podmínkách veř. soutěže (§ 1777 odst. 2) </a:t>
            </a:r>
          </a:p>
          <a:p>
            <a:pPr algn="just">
              <a:lnSpc>
                <a:spcPct val="100000"/>
              </a:lnSpc>
            </a:pPr>
            <a:r>
              <a:rPr lang="cs-CZ" sz="1700" dirty="0"/>
              <a:t>Vyhlašovatel musí některou nabídku přijmout, ledaže </a:t>
            </a:r>
            <a:r>
              <a:rPr lang="cs-CZ" sz="1700" u="sng" dirty="0"/>
              <a:t>si vyhradí odmítnutí všech nabídek</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39953498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BD731314-D2C4-4E03-B280-9E3532106CF8}"/>
              </a:ext>
            </a:extLst>
          </p:cNvPr>
          <p:cNvSpPr>
            <a:spLocks noGrp="1"/>
          </p:cNvSpPr>
          <p:nvPr>
            <p:ph type="sldNum" sz="quarter" idx="11"/>
          </p:nvPr>
        </p:nvSpPr>
        <p:spPr/>
        <p:txBody>
          <a:bodyPr/>
          <a:lstStyle/>
          <a:p>
            <a:fld id="{0970407D-EE58-4A0B-824B-1D3AE42DD9CF}" type="slidenum">
              <a:rPr lang="cs-CZ" altLang="cs-CZ" smtClean="0"/>
              <a:pPr/>
              <a:t>38</a:t>
            </a:fld>
            <a:endParaRPr lang="cs-CZ" altLang="cs-CZ" dirty="0"/>
          </a:p>
        </p:txBody>
      </p:sp>
      <p:sp>
        <p:nvSpPr>
          <p:cNvPr id="4" name="Nadpis 3">
            <a:extLst>
              <a:ext uri="{FF2B5EF4-FFF2-40B4-BE49-F238E27FC236}">
                <a16:creationId xmlns:a16="http://schemas.microsoft.com/office/drawing/2014/main" xmlns="" id="{DC9507E1-C186-4938-A0B5-E0CB1415856C}"/>
              </a:ext>
            </a:extLst>
          </p:cNvPr>
          <p:cNvSpPr>
            <a:spLocks noGrp="1"/>
          </p:cNvSpPr>
          <p:nvPr>
            <p:ph type="title"/>
          </p:nvPr>
        </p:nvSpPr>
        <p:spPr>
          <a:xfrm>
            <a:off x="666000" y="682881"/>
            <a:ext cx="10753200" cy="451576"/>
          </a:xfrm>
        </p:spPr>
        <p:txBody>
          <a:bodyPr/>
          <a:lstStyle/>
          <a:p>
            <a:r>
              <a:rPr lang="cs-CZ" dirty="0"/>
              <a:t>Zvl. způsoby uzavření smlouvy IV.</a:t>
            </a:r>
          </a:p>
        </p:txBody>
      </p:sp>
      <p:sp>
        <p:nvSpPr>
          <p:cNvPr id="5" name="Zástupný symbol pro obsah 4">
            <a:extLst>
              <a:ext uri="{FF2B5EF4-FFF2-40B4-BE49-F238E27FC236}">
                <a16:creationId xmlns:a16="http://schemas.microsoft.com/office/drawing/2014/main" xmlns="" id="{96ACD08F-2E66-445E-8315-21959EF7AE24}"/>
              </a:ext>
            </a:extLst>
          </p:cNvPr>
          <p:cNvSpPr>
            <a:spLocks noGrp="1"/>
          </p:cNvSpPr>
          <p:nvPr>
            <p:ph idx="1"/>
          </p:nvPr>
        </p:nvSpPr>
        <p:spPr>
          <a:xfrm>
            <a:off x="666000" y="1212606"/>
            <a:ext cx="10753200" cy="4775695"/>
          </a:xfrm>
        </p:spPr>
        <p:txBody>
          <a:bodyPr/>
          <a:lstStyle/>
          <a:p>
            <a:pPr marL="72000" indent="0">
              <a:buNone/>
            </a:pPr>
            <a:r>
              <a:rPr lang="cs-CZ" b="1" dirty="0">
                <a:solidFill>
                  <a:schemeClr val="tx2"/>
                </a:solidFill>
              </a:rPr>
              <a:t>4) Veřejná nabídka</a:t>
            </a:r>
            <a:endParaRPr lang="cs-CZ" b="1" dirty="0"/>
          </a:p>
          <a:p>
            <a:pPr algn="just">
              <a:lnSpc>
                <a:spcPct val="100000"/>
              </a:lnSpc>
            </a:pPr>
            <a:r>
              <a:rPr lang="cs-CZ" sz="2200" b="1" dirty="0"/>
              <a:t>Model </a:t>
            </a:r>
            <a:r>
              <a:rPr lang="cs-CZ" sz="2200" b="1" i="1" dirty="0"/>
              <a:t>oferta-akceptace</a:t>
            </a:r>
            <a:r>
              <a:rPr lang="cs-CZ" sz="2200" i="1" dirty="0"/>
              <a:t> = oferta</a:t>
            </a:r>
            <a:r>
              <a:rPr lang="cs-CZ" sz="2200" dirty="0"/>
              <a:t> je </a:t>
            </a:r>
            <a:r>
              <a:rPr lang="cs-CZ" sz="2200" u="sng" dirty="0"/>
              <a:t>jednostranné adresné</a:t>
            </a:r>
            <a:r>
              <a:rPr lang="cs-CZ" sz="2200" dirty="0"/>
              <a:t> PJ</a:t>
            </a:r>
          </a:p>
          <a:p>
            <a:pPr algn="just">
              <a:lnSpc>
                <a:spcPct val="100000"/>
              </a:lnSpc>
            </a:pPr>
            <a:r>
              <a:rPr lang="cs-CZ" sz="2200" b="1" dirty="0"/>
              <a:t>Veřejná nabídka </a:t>
            </a:r>
            <a:r>
              <a:rPr lang="cs-CZ" sz="2200" dirty="0"/>
              <a:t>= </a:t>
            </a:r>
            <a:r>
              <a:rPr lang="cs-CZ" sz="2200" i="1" dirty="0"/>
              <a:t>oferta </a:t>
            </a:r>
            <a:r>
              <a:rPr lang="cs-CZ" sz="2200" dirty="0"/>
              <a:t>je </a:t>
            </a:r>
            <a:r>
              <a:rPr lang="cs-CZ" sz="2200" u="sng" dirty="0"/>
              <a:t>jednostranné neadresné</a:t>
            </a:r>
            <a:r>
              <a:rPr lang="cs-CZ" sz="2200" dirty="0"/>
              <a:t> PJ</a:t>
            </a:r>
          </a:p>
          <a:p>
            <a:pPr algn="just">
              <a:lnSpc>
                <a:spcPct val="100000"/>
              </a:lnSpc>
            </a:pPr>
            <a:r>
              <a:rPr lang="cs-CZ" sz="2200" u="sng" dirty="0"/>
              <a:t>Jde o standardní ofertu</a:t>
            </a:r>
            <a:r>
              <a:rPr lang="cs-CZ" sz="2200" dirty="0"/>
              <a:t> (§ 1732) – jinak</a:t>
            </a:r>
            <a:r>
              <a:rPr lang="cs-CZ" sz="2200" i="1" dirty="0"/>
              <a:t> </a:t>
            </a:r>
            <a:r>
              <a:rPr lang="cs-CZ" sz="2200" i="1" dirty="0" err="1"/>
              <a:t>invitatio</a:t>
            </a:r>
            <a:r>
              <a:rPr lang="cs-CZ" sz="2200" i="1" dirty="0"/>
              <a:t> ad </a:t>
            </a:r>
            <a:r>
              <a:rPr lang="cs-CZ" sz="2200" i="1" dirty="0" err="1"/>
              <a:t>offerendum</a:t>
            </a:r>
            <a:r>
              <a:rPr lang="cs-CZ" sz="2200" dirty="0"/>
              <a:t> – dodatečnou podmínkou je však </a:t>
            </a:r>
            <a:r>
              <a:rPr lang="cs-CZ" sz="2200" u="sng" dirty="0"/>
              <a:t>její uveřejnění</a:t>
            </a:r>
          </a:p>
          <a:p>
            <a:pPr algn="just">
              <a:lnSpc>
                <a:spcPct val="100000"/>
              </a:lnSpc>
            </a:pPr>
            <a:r>
              <a:rPr lang="cs-CZ" sz="2200" b="1" dirty="0"/>
              <a:t>Konkurence s nabídkou učiněnou </a:t>
            </a:r>
            <a:r>
              <a:rPr lang="cs-CZ" sz="2200" b="1" u="sng" dirty="0"/>
              <a:t>reklamou</a:t>
            </a:r>
            <a:r>
              <a:rPr lang="cs-CZ" sz="2200" b="1" dirty="0"/>
              <a:t> </a:t>
            </a:r>
            <a:r>
              <a:rPr lang="cs-CZ" sz="2200" dirty="0"/>
              <a:t>(např. H. F. v teleshoppingu = nejde o veřejnou nabídku) = </a:t>
            </a:r>
            <a:r>
              <a:rPr lang="cs-CZ" sz="2200" u="sng" dirty="0" smtClean="0"/>
              <a:t>uplatní se </a:t>
            </a:r>
            <a:r>
              <a:rPr lang="cs-CZ" sz="2200" u="sng" dirty="0" smtClean="0"/>
              <a:t>domněnka </a:t>
            </a:r>
            <a:r>
              <a:rPr lang="cs-CZ" sz="2200" u="sng" dirty="0"/>
              <a:t>nabídky</a:t>
            </a:r>
            <a:r>
              <a:rPr lang="cs-CZ" sz="2200" dirty="0"/>
              <a:t> (§ 1732 odst. 2) = rozdílné PN (odvolání nabídky, první akceptant x výběr z akceptantů v případě přijetí nabídky více osobami, notifikace </a:t>
            </a:r>
            <a:r>
              <a:rPr lang="cs-CZ" sz="2200" i="1" dirty="0"/>
              <a:t>oferenta</a:t>
            </a:r>
            <a:r>
              <a:rPr lang="cs-CZ" sz="2200" dirty="0"/>
              <a:t> „neúspěšným“ akceptantům)</a:t>
            </a:r>
          </a:p>
          <a:p>
            <a:pPr algn="just">
              <a:lnSpc>
                <a:spcPct val="100000"/>
              </a:lnSpc>
            </a:pPr>
            <a:r>
              <a:rPr lang="cs-CZ" sz="2200" dirty="0"/>
              <a:t>Je </a:t>
            </a:r>
            <a:r>
              <a:rPr lang="cs-CZ" sz="2200" b="1" dirty="0"/>
              <a:t>inzerát veřejnou nabídkou</a:t>
            </a:r>
            <a:r>
              <a:rPr lang="cs-CZ" sz="2200" dirty="0"/>
              <a:t>? </a:t>
            </a:r>
            <a:r>
              <a:rPr lang="cs-CZ" sz="2200" i="1" dirty="0"/>
              <a:t>Př. „Nabízím k pronájmu 2+kk za 15.000 + služby“; „prodám OA Škoda Felicia za 10.000 Kč, 5 tisíc km, dědictví“?</a:t>
            </a:r>
            <a:r>
              <a:rPr lang="cs-CZ" sz="2200" dirty="0"/>
              <a:t> – zásadně (tedy s výjimkami) není (</a:t>
            </a:r>
            <a:r>
              <a:rPr lang="cs-CZ" sz="2200" i="1" dirty="0" err="1"/>
              <a:t>sp</a:t>
            </a:r>
            <a:r>
              <a:rPr lang="cs-CZ" sz="2200" i="1" dirty="0"/>
              <a:t>. zn. 25 </a:t>
            </a:r>
            <a:r>
              <a:rPr lang="cs-CZ" sz="2200" i="1" dirty="0" err="1"/>
              <a:t>Cdo</a:t>
            </a:r>
            <a:r>
              <a:rPr lang="cs-CZ" sz="2200" i="1" dirty="0"/>
              <a:t> 1454/2000</a:t>
            </a:r>
            <a:r>
              <a:rPr lang="cs-CZ" sz="2200" dirty="0"/>
              <a:t>)</a:t>
            </a:r>
          </a:p>
          <a:p>
            <a:pPr lvl="1" algn="just"/>
            <a:r>
              <a:rPr lang="cs-CZ" sz="1800" b="1" i="1" dirty="0" err="1"/>
              <a:t>invitatio</a:t>
            </a:r>
            <a:r>
              <a:rPr lang="cs-CZ" sz="1800" b="1" i="1" dirty="0"/>
              <a:t> ad </a:t>
            </a:r>
            <a:r>
              <a:rPr lang="cs-CZ" sz="1800" b="1" i="1" dirty="0" err="1"/>
              <a:t>offerendum</a:t>
            </a:r>
            <a:r>
              <a:rPr lang="cs-CZ" sz="1800" b="1" dirty="0"/>
              <a:t> </a:t>
            </a:r>
            <a:r>
              <a:rPr lang="cs-CZ" sz="1800" dirty="0"/>
              <a:t>= (nájem) na prohlídku přijde více zájemců = hledisko zájemce: smlouvání o ceně, den vzniku nájmu, osobní preference, hledisko pronajímatele: osoba budoucího nájemce</a:t>
            </a:r>
            <a:endParaRPr lang="cs-CZ" sz="1800" i="1" dirty="0"/>
          </a:p>
          <a:p>
            <a:pPr algn="just">
              <a:lnSpc>
                <a:spcPct val="100000"/>
              </a:lnSpc>
            </a:pPr>
            <a:r>
              <a:rPr lang="cs-CZ" sz="2200" dirty="0"/>
              <a:t>Inzerát však </a:t>
            </a:r>
            <a:r>
              <a:rPr lang="cs-CZ" sz="2200" u="sng" dirty="0"/>
              <a:t>výjimečně</a:t>
            </a:r>
            <a:r>
              <a:rPr lang="cs-CZ" sz="2200" dirty="0"/>
              <a:t> může mít vlastnost veřejné nabídky = oferent nabízí prodej věci, zn. spěchá, cena pevná, uzavření smlouvy s prvním zájemcem</a:t>
            </a:r>
          </a:p>
          <a:p>
            <a:pPr algn="just">
              <a:lnSpc>
                <a:spcPct val="100000"/>
              </a:lnSpc>
            </a:pPr>
            <a:endParaRPr lang="cs-CZ" sz="1200" dirty="0"/>
          </a:p>
          <a:p>
            <a:pPr algn="just">
              <a:lnSpc>
                <a:spcPct val="100000"/>
              </a:lnSpc>
            </a:pPr>
            <a:endParaRPr lang="cs-CZ" sz="1200" dirty="0"/>
          </a:p>
          <a:p>
            <a:pPr algn="just">
              <a:lnSpc>
                <a:spcPct val="100000"/>
              </a:lnSpc>
            </a:pPr>
            <a:endParaRPr lang="cs-CZ" sz="1200" dirty="0"/>
          </a:p>
          <a:p>
            <a:pPr algn="just">
              <a:lnSpc>
                <a:spcPct val="100000"/>
              </a:lnSpc>
            </a:pPr>
            <a:endParaRPr lang="cs-CZ" sz="1200" dirty="0"/>
          </a:p>
          <a:p>
            <a:pPr algn="just"/>
            <a:endParaRPr lang="cs-CZ" sz="1200"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5744998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37A8FF0F-B4F7-4267-B09C-A61A4914C5D5}"/>
              </a:ext>
            </a:extLst>
          </p:cNvPr>
          <p:cNvSpPr>
            <a:spLocks noGrp="1"/>
          </p:cNvSpPr>
          <p:nvPr>
            <p:ph type="sldNum" sz="quarter" idx="11"/>
          </p:nvPr>
        </p:nvSpPr>
        <p:spPr/>
        <p:txBody>
          <a:bodyPr/>
          <a:lstStyle/>
          <a:p>
            <a:fld id="{0970407D-EE58-4A0B-824B-1D3AE42DD9CF}" type="slidenum">
              <a:rPr lang="cs-CZ" altLang="cs-CZ" smtClean="0"/>
              <a:pPr/>
              <a:t>39</a:t>
            </a:fld>
            <a:endParaRPr lang="cs-CZ" altLang="cs-CZ" dirty="0"/>
          </a:p>
        </p:txBody>
      </p:sp>
      <p:sp>
        <p:nvSpPr>
          <p:cNvPr id="4" name="Nadpis 3">
            <a:extLst>
              <a:ext uri="{FF2B5EF4-FFF2-40B4-BE49-F238E27FC236}">
                <a16:creationId xmlns:a16="http://schemas.microsoft.com/office/drawing/2014/main" xmlns="" id="{8F276A42-4175-4D0E-89CE-B38679FC17E2}"/>
              </a:ext>
            </a:extLst>
          </p:cNvPr>
          <p:cNvSpPr>
            <a:spLocks noGrp="1"/>
          </p:cNvSpPr>
          <p:nvPr>
            <p:ph type="title"/>
          </p:nvPr>
        </p:nvSpPr>
        <p:spPr/>
        <p:txBody>
          <a:bodyPr/>
          <a:lstStyle/>
          <a:p>
            <a:r>
              <a:rPr lang="cs-CZ" dirty="0"/>
              <a:t>Část VIII. – Obsah závazku a způsoby jeho určení</a:t>
            </a:r>
            <a:br>
              <a:rPr lang="cs-CZ" dirty="0"/>
            </a:br>
            <a:endParaRPr lang="cs-CZ" dirty="0"/>
          </a:p>
        </p:txBody>
      </p:sp>
      <p:sp>
        <p:nvSpPr>
          <p:cNvPr id="5" name="Zástupný symbol pro obsah 4">
            <a:extLst>
              <a:ext uri="{FF2B5EF4-FFF2-40B4-BE49-F238E27FC236}">
                <a16:creationId xmlns:a16="http://schemas.microsoft.com/office/drawing/2014/main" xmlns="" id="{0B4AC5EA-2B02-482B-B147-D3F1E9564A33}"/>
              </a:ext>
            </a:extLst>
          </p:cNvPr>
          <p:cNvSpPr>
            <a:spLocks noGrp="1"/>
          </p:cNvSpPr>
          <p:nvPr>
            <p:ph idx="1"/>
          </p:nvPr>
        </p:nvSpPr>
        <p:spPr>
          <a:xfrm>
            <a:off x="720000" y="1745199"/>
            <a:ext cx="10753200" cy="4139998"/>
          </a:xfrm>
        </p:spPr>
        <p:txBody>
          <a:bodyPr/>
          <a:lstStyle/>
          <a:p>
            <a:pPr>
              <a:lnSpc>
                <a:spcPct val="100000"/>
              </a:lnSpc>
            </a:pPr>
            <a:r>
              <a:rPr lang="cs-CZ" sz="1700" b="1" dirty="0"/>
              <a:t>Každý závazek se skládá z </a:t>
            </a:r>
            <a:r>
              <a:rPr lang="cs-CZ" sz="1700" b="1" u="sng" dirty="0"/>
              <a:t>obsahu</a:t>
            </a:r>
            <a:r>
              <a:rPr lang="cs-CZ" sz="1700" b="1" dirty="0"/>
              <a:t>, </a:t>
            </a:r>
            <a:r>
              <a:rPr lang="cs-CZ" sz="1700" b="1" u="sng" dirty="0"/>
              <a:t>předmětu</a:t>
            </a:r>
            <a:r>
              <a:rPr lang="cs-CZ" sz="1700" b="1" dirty="0"/>
              <a:t> a </a:t>
            </a:r>
            <a:r>
              <a:rPr lang="cs-CZ" sz="1700" b="1" u="sng" dirty="0"/>
              <a:t>subjektů</a:t>
            </a:r>
          </a:p>
          <a:p>
            <a:pPr>
              <a:lnSpc>
                <a:spcPct val="100000"/>
              </a:lnSpc>
            </a:pPr>
            <a:r>
              <a:rPr lang="cs-CZ" sz="1700" spc="-1" dirty="0">
                <a:solidFill>
                  <a:srgbClr val="000000"/>
                </a:solidFill>
                <a:ea typeface="DejaVu Sans"/>
              </a:rPr>
              <a:t>Obsahem závazku je vždy určitá </a:t>
            </a:r>
            <a:r>
              <a:rPr lang="cs-CZ" sz="1700" u="sng" spc="-1" dirty="0">
                <a:solidFill>
                  <a:srgbClr val="000000"/>
                </a:solidFill>
                <a:ea typeface="DejaVu Sans"/>
              </a:rPr>
              <a:t>povinnost dlužníka k plnění</a:t>
            </a:r>
            <a:r>
              <a:rPr lang="cs-CZ" sz="1700" spc="-1" dirty="0">
                <a:solidFill>
                  <a:srgbClr val="000000"/>
                </a:solidFill>
                <a:ea typeface="DejaVu Sans"/>
              </a:rPr>
              <a:t> (předmět plnění = </a:t>
            </a:r>
            <a:r>
              <a:rPr lang="cs-CZ" sz="1700" i="1" u="sng" spc="-1" dirty="0">
                <a:solidFill>
                  <a:srgbClr val="000000"/>
                </a:solidFill>
                <a:ea typeface="DejaVu Sans"/>
              </a:rPr>
              <a:t>dare</a:t>
            </a:r>
            <a:r>
              <a:rPr lang="cs-CZ" sz="1700" spc="-1" dirty="0">
                <a:solidFill>
                  <a:srgbClr val="000000"/>
                </a:solidFill>
                <a:ea typeface="DejaVu Sans"/>
              </a:rPr>
              <a:t>, </a:t>
            </a:r>
            <a:r>
              <a:rPr lang="cs-CZ" sz="1700" i="1" u="sng" spc="-1" dirty="0" err="1">
                <a:solidFill>
                  <a:srgbClr val="000000"/>
                </a:solidFill>
                <a:ea typeface="DejaVu Sans"/>
              </a:rPr>
              <a:t>facere</a:t>
            </a:r>
            <a:r>
              <a:rPr lang="cs-CZ" sz="1700" spc="-1" dirty="0">
                <a:solidFill>
                  <a:srgbClr val="000000"/>
                </a:solidFill>
                <a:ea typeface="DejaVu Sans"/>
              </a:rPr>
              <a:t>, </a:t>
            </a:r>
            <a:r>
              <a:rPr lang="cs-CZ" sz="1700" i="1" u="sng" spc="-1" dirty="0" err="1">
                <a:solidFill>
                  <a:srgbClr val="000000"/>
                </a:solidFill>
                <a:ea typeface="DejaVu Sans"/>
              </a:rPr>
              <a:t>omittere</a:t>
            </a:r>
            <a:r>
              <a:rPr lang="cs-CZ" sz="1700" spc="-1" dirty="0">
                <a:solidFill>
                  <a:srgbClr val="000000"/>
                </a:solidFill>
                <a:ea typeface="DejaVu Sans"/>
              </a:rPr>
              <a:t>, </a:t>
            </a:r>
            <a:r>
              <a:rPr lang="cs-CZ" sz="1700" i="1" u="sng" spc="-1" dirty="0" err="1">
                <a:solidFill>
                  <a:srgbClr val="000000"/>
                </a:solidFill>
                <a:ea typeface="DejaVu Sans"/>
              </a:rPr>
              <a:t>pati</a:t>
            </a:r>
            <a:r>
              <a:rPr lang="cs-CZ" sz="1700" spc="-1" dirty="0">
                <a:solidFill>
                  <a:srgbClr val="000000"/>
                </a:solidFill>
                <a:ea typeface="DejaVu Sans"/>
              </a:rPr>
              <a:t>) a </a:t>
            </a:r>
            <a:r>
              <a:rPr lang="cs-CZ" sz="1700" u="sng" spc="-1" dirty="0">
                <a:solidFill>
                  <a:srgbClr val="000000"/>
                </a:solidFill>
                <a:ea typeface="DejaVu Sans"/>
              </a:rPr>
              <a:t>oprávnění věřitele toto plnění požadovat</a:t>
            </a:r>
            <a:endParaRPr lang="cs-CZ" sz="1700" u="sng" spc="-1" dirty="0"/>
          </a:p>
          <a:p>
            <a:pPr>
              <a:lnSpc>
                <a:spcPct val="100000"/>
              </a:lnSpc>
            </a:pPr>
            <a:r>
              <a:rPr lang="cs-CZ" sz="1700" b="1" i="1" spc="-1" dirty="0">
                <a:solidFill>
                  <a:srgbClr val="000000"/>
                </a:solidFill>
                <a:ea typeface="DejaVu Sans"/>
              </a:rPr>
              <a:t>Dare</a:t>
            </a:r>
            <a:r>
              <a:rPr lang="cs-CZ" sz="1700" spc="-1" dirty="0">
                <a:solidFill>
                  <a:srgbClr val="000000"/>
                </a:solidFill>
                <a:ea typeface="DejaVu Sans"/>
              </a:rPr>
              <a:t> – poskytnutí vlastnického, užívacího, požívacího a jiného práva k věci</a:t>
            </a:r>
            <a:endParaRPr lang="cs-CZ" sz="1700" spc="-1" dirty="0"/>
          </a:p>
          <a:p>
            <a:pPr>
              <a:lnSpc>
                <a:spcPct val="100000"/>
              </a:lnSpc>
            </a:pPr>
            <a:r>
              <a:rPr lang="cs-CZ" sz="1700" b="1" i="1" spc="-1" dirty="0" err="1">
                <a:solidFill>
                  <a:srgbClr val="000000"/>
                </a:solidFill>
                <a:ea typeface="DejaVu Sans"/>
              </a:rPr>
              <a:t>Facere</a:t>
            </a:r>
            <a:r>
              <a:rPr lang="cs-CZ" sz="1700" spc="-1" dirty="0">
                <a:solidFill>
                  <a:srgbClr val="000000"/>
                </a:solidFill>
                <a:ea typeface="DejaVu Sans"/>
              </a:rPr>
              <a:t> – jiné jednání v podobě činnosti ve prospěch věřitele (např. obstarání záležitosti příkazce podle příkazní smlouvy podle § 2430 OZ; zprostředkování uzavření smlouvy s třetí osobou ve prospěch zájemce podle § 2445 OZ)</a:t>
            </a:r>
            <a:endParaRPr lang="cs-CZ" sz="1700" spc="-1" dirty="0"/>
          </a:p>
          <a:p>
            <a:pPr>
              <a:lnSpc>
                <a:spcPct val="100000"/>
              </a:lnSpc>
            </a:pPr>
            <a:r>
              <a:rPr lang="cs-CZ" sz="1700" b="1" i="1" spc="-1" dirty="0" err="1">
                <a:solidFill>
                  <a:srgbClr val="000000"/>
                </a:solidFill>
                <a:ea typeface="DejaVu Sans"/>
              </a:rPr>
              <a:t>Omittere</a:t>
            </a:r>
            <a:r>
              <a:rPr lang="cs-CZ" sz="1700" spc="-1" dirty="0">
                <a:solidFill>
                  <a:srgbClr val="000000"/>
                </a:solidFill>
                <a:ea typeface="DejaVu Sans"/>
              </a:rPr>
              <a:t> – opomenutí jednání, k němuž by jinak byl dlužník oprávněn, kdyby takovou povinnost neměl [např. povinnost pronajímatele zajistit nájemci nerušené užívání věci po dobu nájmu podle § 2205 písm. c) OZ]  </a:t>
            </a:r>
            <a:endParaRPr lang="cs-CZ" sz="1700" spc="-1" dirty="0"/>
          </a:p>
          <a:p>
            <a:pPr>
              <a:lnSpc>
                <a:spcPct val="100000"/>
              </a:lnSpc>
            </a:pPr>
            <a:r>
              <a:rPr lang="cs-CZ" sz="1700" b="1" i="1" spc="-1" dirty="0" err="1">
                <a:solidFill>
                  <a:srgbClr val="000000"/>
                </a:solidFill>
                <a:ea typeface="DejaVu Sans"/>
              </a:rPr>
              <a:t>Pati</a:t>
            </a:r>
            <a:r>
              <a:rPr lang="cs-CZ" sz="1700" spc="-1" dirty="0">
                <a:solidFill>
                  <a:srgbClr val="000000"/>
                </a:solidFill>
                <a:ea typeface="DejaVu Sans"/>
              </a:rPr>
              <a:t> – pasivita dlužníka ve vztahu k oprávněnému, kterou by jinak nemusel snášet (pozemkové služebnosti – cesty, stezky, jízdy, braní vody apod., povinnost nájemce strpět úpravu bytu nebo domu pronajímatelem či třetí osobou)</a:t>
            </a:r>
            <a:endParaRPr lang="cs-CZ" sz="1700" spc="-1" dirty="0"/>
          </a:p>
          <a:p>
            <a:pPr>
              <a:lnSpc>
                <a:spcPct val="100000"/>
              </a:lnSpc>
            </a:pPr>
            <a:r>
              <a:rPr lang="cs-CZ" sz="1700" spc="-1" dirty="0">
                <a:solidFill>
                  <a:srgbClr val="000000"/>
                </a:solidFill>
                <a:ea typeface="DejaVu Sans"/>
              </a:rPr>
              <a:t>Obsahem závazku může být více subjektivních </a:t>
            </a:r>
            <a:r>
              <a:rPr lang="cs-CZ" sz="1700" spc="-1" dirty="0" err="1">
                <a:solidFill>
                  <a:srgbClr val="000000"/>
                </a:solidFill>
                <a:ea typeface="DejaVu Sans"/>
              </a:rPr>
              <a:t>PaP</a:t>
            </a:r>
            <a:r>
              <a:rPr lang="cs-CZ" sz="1700" spc="-1" dirty="0">
                <a:solidFill>
                  <a:srgbClr val="000000"/>
                </a:solidFill>
                <a:ea typeface="DejaVu Sans"/>
              </a:rPr>
              <a:t> = </a:t>
            </a:r>
            <a:r>
              <a:rPr lang="cs-CZ" sz="1700" u="sng" spc="-1" dirty="0">
                <a:solidFill>
                  <a:srgbClr val="000000"/>
                </a:solidFill>
                <a:ea typeface="DejaVu Sans"/>
              </a:rPr>
              <a:t>typické pro </a:t>
            </a:r>
            <a:r>
              <a:rPr lang="cs-CZ" sz="1700" u="sng" spc="-1" dirty="0" err="1">
                <a:solidFill>
                  <a:srgbClr val="000000"/>
                </a:solidFill>
                <a:ea typeface="DejaVu Sans"/>
              </a:rPr>
              <a:t>synallagmatické</a:t>
            </a:r>
            <a:r>
              <a:rPr lang="cs-CZ" sz="1700" u="sng" spc="-1" dirty="0">
                <a:solidFill>
                  <a:srgbClr val="000000"/>
                </a:solidFill>
                <a:ea typeface="DejaVu Sans"/>
              </a:rPr>
              <a:t> závazky</a:t>
            </a:r>
          </a:p>
          <a:p>
            <a:pPr lvl="1" algn="just"/>
            <a:r>
              <a:rPr lang="cs-CZ" sz="1600" i="1" spc="-1" dirty="0">
                <a:solidFill>
                  <a:srgbClr val="000000"/>
                </a:solidFill>
              </a:rPr>
              <a:t>Př. Kupující má povinnost zaplatit kupní cenu, převzít věc x právo, aby mu prodávající umožnil nabýt vlastnické právo</a:t>
            </a:r>
          </a:p>
          <a:p>
            <a:pPr lvl="1" algn="just"/>
            <a:r>
              <a:rPr lang="cs-CZ" sz="1600" i="1" spc="-1" dirty="0">
                <a:solidFill>
                  <a:srgbClr val="000000"/>
                </a:solidFill>
              </a:rPr>
              <a:t>Př. Prodávající má povinnost odevzdat věc, umožnit nabytí vlastnického práva k věci x právo na zaplacení kupní ceny</a:t>
            </a:r>
            <a:endParaRPr lang="cs-CZ" sz="1600" i="1" spc="-1" dirty="0"/>
          </a:p>
          <a:p>
            <a:pPr>
              <a:lnSpc>
                <a:spcPct val="100000"/>
              </a:lnSpc>
            </a:pPr>
            <a:endParaRPr lang="cs-CZ" sz="1700" dirty="0"/>
          </a:p>
        </p:txBody>
      </p:sp>
    </p:spTree>
    <p:extLst>
      <p:ext uri="{BB962C8B-B14F-4D97-AF65-F5344CB8AC3E}">
        <p14:creationId xmlns:p14="http://schemas.microsoft.com/office/powerpoint/2010/main" val="271899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4</a:t>
            </a:fld>
            <a:endParaRPr lang="cs-CZ" altLang="cs-CZ" dirty="0"/>
          </a:p>
        </p:txBody>
      </p:sp>
      <p:sp>
        <p:nvSpPr>
          <p:cNvPr id="4" name="Nadpis 3"/>
          <p:cNvSpPr>
            <a:spLocks noGrp="1"/>
          </p:cNvSpPr>
          <p:nvPr>
            <p:ph type="title"/>
          </p:nvPr>
        </p:nvSpPr>
        <p:spPr/>
        <p:txBody>
          <a:bodyPr/>
          <a:lstStyle/>
          <a:p>
            <a:r>
              <a:rPr lang="cs-CZ" dirty="0"/>
              <a:t>Vztah závazkového práva k jiným částem OZ</a:t>
            </a:r>
          </a:p>
        </p:txBody>
      </p:sp>
      <p:sp>
        <p:nvSpPr>
          <p:cNvPr id="5" name="Zástupný symbol pro obsah 4"/>
          <p:cNvSpPr>
            <a:spLocks noGrp="1"/>
          </p:cNvSpPr>
          <p:nvPr>
            <p:ph idx="1"/>
          </p:nvPr>
        </p:nvSpPr>
        <p:spPr>
          <a:xfrm>
            <a:off x="712316" y="2068520"/>
            <a:ext cx="10753200" cy="4139998"/>
          </a:xfrm>
        </p:spPr>
        <p:txBody>
          <a:bodyPr/>
          <a:lstStyle/>
          <a:p>
            <a:r>
              <a:rPr lang="cs-CZ" dirty="0"/>
              <a:t>Vztah k </a:t>
            </a:r>
            <a:r>
              <a:rPr lang="cs-CZ" i="1" dirty="0"/>
              <a:t>obecné části </a:t>
            </a:r>
            <a:r>
              <a:rPr lang="cs-CZ" dirty="0"/>
              <a:t>(část I.):</a:t>
            </a:r>
            <a:endParaRPr lang="cs-CZ" i="1" dirty="0"/>
          </a:p>
          <a:p>
            <a:pPr lvl="1"/>
            <a:r>
              <a:rPr lang="cs-CZ" i="1" dirty="0"/>
              <a:t>Závazek vzniká z určité právní skutečnosti (smlouva = subjektivní OS x protiprávní stav = objektivní x delikt = subjektivní OS)</a:t>
            </a:r>
          </a:p>
          <a:p>
            <a:pPr lvl="1"/>
            <a:r>
              <a:rPr lang="cs-CZ" i="1" dirty="0"/>
              <a:t>Obecná část stanoví požadavky na platnost + účinnost právního jednání (§ 545 a násl.), následky porušení těchto zákonných požadavků (§ 580 a násl.), promlčování závazků (§ 609 a násl.)</a:t>
            </a:r>
          </a:p>
          <a:p>
            <a:pPr lvl="1"/>
            <a:endParaRPr lang="cs-CZ" i="1" dirty="0"/>
          </a:p>
          <a:p>
            <a:r>
              <a:rPr lang="cs-CZ" dirty="0"/>
              <a:t>Vztah k </a:t>
            </a:r>
            <a:r>
              <a:rPr lang="cs-CZ" i="1" dirty="0"/>
              <a:t>rodinnému právu </a:t>
            </a:r>
            <a:r>
              <a:rPr lang="cs-CZ" dirty="0"/>
              <a:t>(část II.):</a:t>
            </a:r>
          </a:p>
          <a:p>
            <a:pPr lvl="1" algn="just"/>
            <a:r>
              <a:rPr lang="cs-CZ" dirty="0"/>
              <a:t>V rodinném právu se lze setkat s dlužníkem i věřitelem = právo na plnění výživného a možnosti jeho dispozice, manželský majetkový režim – např. pravidla pro vypořádání SJM (§ 736 a násl.)</a:t>
            </a:r>
          </a:p>
          <a:p>
            <a:pPr lvl="1"/>
            <a:endParaRPr lang="cs-CZ" i="1" dirty="0"/>
          </a:p>
          <a:p>
            <a:pPr marL="72000" indent="0">
              <a:buNone/>
            </a:pPr>
            <a:endParaRPr lang="cs-CZ" dirty="0"/>
          </a:p>
          <a:p>
            <a:endParaRPr lang="cs-CZ" dirty="0"/>
          </a:p>
        </p:txBody>
      </p:sp>
    </p:spTree>
    <p:extLst>
      <p:ext uri="{BB962C8B-B14F-4D97-AF65-F5344CB8AC3E}">
        <p14:creationId xmlns:p14="http://schemas.microsoft.com/office/powerpoint/2010/main" val="2115550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8B0B3257-F000-4078-B6DF-709211239D52}"/>
              </a:ext>
            </a:extLst>
          </p:cNvPr>
          <p:cNvSpPr>
            <a:spLocks noGrp="1"/>
          </p:cNvSpPr>
          <p:nvPr>
            <p:ph type="sldNum" sz="quarter" idx="11"/>
          </p:nvPr>
        </p:nvSpPr>
        <p:spPr/>
        <p:txBody>
          <a:bodyPr/>
          <a:lstStyle/>
          <a:p>
            <a:fld id="{0970407D-EE58-4A0B-824B-1D3AE42DD9CF}" type="slidenum">
              <a:rPr lang="cs-CZ" altLang="cs-CZ" smtClean="0"/>
              <a:pPr/>
              <a:t>40</a:t>
            </a:fld>
            <a:endParaRPr lang="cs-CZ" altLang="cs-CZ" dirty="0"/>
          </a:p>
        </p:txBody>
      </p:sp>
      <p:sp>
        <p:nvSpPr>
          <p:cNvPr id="4" name="Nadpis 3">
            <a:extLst>
              <a:ext uri="{FF2B5EF4-FFF2-40B4-BE49-F238E27FC236}">
                <a16:creationId xmlns:a16="http://schemas.microsoft.com/office/drawing/2014/main" xmlns="" id="{844180C9-33EC-43A0-A98F-CAD94B919C96}"/>
              </a:ext>
            </a:extLst>
          </p:cNvPr>
          <p:cNvSpPr>
            <a:spLocks noGrp="1"/>
          </p:cNvSpPr>
          <p:nvPr>
            <p:ph type="title"/>
          </p:nvPr>
        </p:nvSpPr>
        <p:spPr/>
        <p:txBody>
          <a:bodyPr/>
          <a:lstStyle/>
          <a:p>
            <a:r>
              <a:rPr lang="cs-CZ" dirty="0"/>
              <a:t>Obsah závazku a způsoby jeho určení II.</a:t>
            </a:r>
          </a:p>
        </p:txBody>
      </p:sp>
      <p:sp>
        <p:nvSpPr>
          <p:cNvPr id="5" name="Zástupný symbol pro obsah 4">
            <a:extLst>
              <a:ext uri="{FF2B5EF4-FFF2-40B4-BE49-F238E27FC236}">
                <a16:creationId xmlns:a16="http://schemas.microsoft.com/office/drawing/2014/main" xmlns="" id="{D9A9DD4C-CDD8-4787-9A5C-893FC7A93C70}"/>
              </a:ext>
            </a:extLst>
          </p:cNvPr>
          <p:cNvSpPr>
            <a:spLocks noGrp="1"/>
          </p:cNvSpPr>
          <p:nvPr>
            <p:ph idx="1"/>
          </p:nvPr>
        </p:nvSpPr>
        <p:spPr>
          <a:xfrm>
            <a:off x="720000" y="1359001"/>
            <a:ext cx="10753200" cy="4139998"/>
          </a:xfrm>
        </p:spPr>
        <p:txBody>
          <a:bodyPr/>
          <a:lstStyle/>
          <a:p>
            <a:pPr algn="just"/>
            <a:r>
              <a:rPr lang="cs-CZ" sz="2000" dirty="0"/>
              <a:t>Pro určení obsahu smlouvy je </a:t>
            </a:r>
            <a:r>
              <a:rPr lang="cs-CZ" sz="2000" u="sng" dirty="0"/>
              <a:t>rozhodující vůle stran</a:t>
            </a:r>
            <a:r>
              <a:rPr lang="cs-CZ" sz="2000" dirty="0"/>
              <a:t> – uplatňuje se </a:t>
            </a:r>
            <a:r>
              <a:rPr lang="cs-CZ" sz="2000" b="1" dirty="0"/>
              <a:t>zásada smluvní svobody</a:t>
            </a:r>
            <a:endParaRPr lang="cs-CZ" sz="2000" dirty="0"/>
          </a:p>
          <a:p>
            <a:pPr algn="just"/>
            <a:r>
              <a:rPr lang="cs-CZ" sz="2000" dirty="0"/>
              <a:t>Strany mohou uzavřít </a:t>
            </a:r>
            <a:r>
              <a:rPr lang="cs-CZ" sz="2000" b="1" dirty="0"/>
              <a:t>pojmenovanou</a:t>
            </a:r>
            <a:r>
              <a:rPr lang="cs-CZ" sz="2000" dirty="0"/>
              <a:t> i </a:t>
            </a:r>
            <a:r>
              <a:rPr lang="cs-CZ" sz="2000" b="1" dirty="0"/>
              <a:t>nepojmenovanou</a:t>
            </a:r>
            <a:r>
              <a:rPr lang="cs-CZ" sz="2000" dirty="0"/>
              <a:t> smlouvu (neupravené otázky = obecná ustanoveními části IV.)</a:t>
            </a:r>
          </a:p>
          <a:p>
            <a:pPr algn="just"/>
            <a:r>
              <a:rPr lang="cs-CZ" sz="2000" u="sng" dirty="0" err="1"/>
              <a:t>Demonst</a:t>
            </a:r>
            <a:r>
              <a:rPr lang="cs-CZ" sz="2000" u="sng" dirty="0"/>
              <a:t>.:</a:t>
            </a:r>
            <a:r>
              <a:rPr lang="cs-CZ" sz="2000" i="1" dirty="0"/>
              <a:t> určení předmětu/jakosti plnění, splatnosti dluhu/doby plnění, </a:t>
            </a:r>
            <a:r>
              <a:rPr lang="cs-CZ" sz="2000" i="1" dirty="0" err="1"/>
              <a:t>splniště</a:t>
            </a:r>
            <a:r>
              <a:rPr lang="cs-CZ" sz="2000" i="1" dirty="0"/>
              <a:t>, způsobu plnění, důvodů odstoupení od smlouvy, výpovědi smlouvy, zajištění/utvrzení (hmotněprávní + procesní)</a:t>
            </a:r>
          </a:p>
          <a:p>
            <a:pPr algn="just"/>
            <a:r>
              <a:rPr lang="cs-CZ" sz="2000" u="sng" dirty="0"/>
              <a:t>Způsoby určení obsahu smlouvy</a:t>
            </a:r>
            <a:r>
              <a:rPr lang="cs-CZ" sz="2000" dirty="0"/>
              <a:t> = </a:t>
            </a:r>
            <a:r>
              <a:rPr lang="cs-CZ" sz="2000" b="1" dirty="0"/>
              <a:t>1)</a:t>
            </a:r>
            <a:r>
              <a:rPr lang="cs-CZ" sz="2000" dirty="0"/>
              <a:t> </a:t>
            </a:r>
            <a:r>
              <a:rPr lang="cs-CZ" sz="2000" u="sng" dirty="0"/>
              <a:t>odkazem na zákonná ustanovení</a:t>
            </a:r>
            <a:r>
              <a:rPr lang="cs-CZ" sz="2000" dirty="0"/>
              <a:t> (</a:t>
            </a:r>
            <a:r>
              <a:rPr lang="cs-CZ" sz="2000" i="1" dirty="0"/>
              <a:t>př. kupní smlouva uzavřená podle § 2079 a násl.</a:t>
            </a:r>
            <a:r>
              <a:rPr lang="cs-CZ" sz="2000" dirty="0"/>
              <a:t>), </a:t>
            </a:r>
            <a:r>
              <a:rPr lang="cs-CZ" sz="2000" b="1" dirty="0"/>
              <a:t>2)</a:t>
            </a:r>
            <a:r>
              <a:rPr lang="cs-CZ" sz="2000" dirty="0"/>
              <a:t> </a:t>
            </a:r>
            <a:r>
              <a:rPr lang="cs-CZ" sz="2000" u="sng" dirty="0"/>
              <a:t>autonomní úprava </a:t>
            </a:r>
            <a:r>
              <a:rPr lang="cs-CZ" sz="2000" u="sng" dirty="0" err="1"/>
              <a:t>PaP</a:t>
            </a:r>
            <a:r>
              <a:rPr lang="cs-CZ" sz="2000" dirty="0"/>
              <a:t> (</a:t>
            </a:r>
            <a:r>
              <a:rPr lang="cs-CZ" sz="2000" i="1" dirty="0"/>
              <a:t>př. autonomní úprava kupní smlouvy</a:t>
            </a:r>
            <a:r>
              <a:rPr lang="cs-CZ" sz="2000" dirty="0"/>
              <a:t>), </a:t>
            </a:r>
            <a:r>
              <a:rPr lang="cs-CZ" sz="2000" b="1" dirty="0"/>
              <a:t>3)</a:t>
            </a:r>
            <a:r>
              <a:rPr lang="cs-CZ" sz="2000" dirty="0"/>
              <a:t> určení smluvních </a:t>
            </a:r>
            <a:r>
              <a:rPr lang="cs-CZ" sz="2000" dirty="0" err="1"/>
              <a:t>PaP</a:t>
            </a:r>
            <a:r>
              <a:rPr lang="cs-CZ" sz="2000" dirty="0"/>
              <a:t> </a:t>
            </a:r>
            <a:r>
              <a:rPr lang="cs-CZ" sz="2000" u="sng" dirty="0"/>
              <a:t>odkazem na obchodní podmínky</a:t>
            </a:r>
            <a:r>
              <a:rPr lang="cs-CZ" sz="2000" dirty="0"/>
              <a:t> (§ 1751 odst. 1), </a:t>
            </a:r>
            <a:r>
              <a:rPr lang="cs-CZ" sz="2000" b="1" dirty="0"/>
              <a:t>4)</a:t>
            </a:r>
            <a:r>
              <a:rPr lang="cs-CZ" sz="2000" dirty="0"/>
              <a:t> </a:t>
            </a:r>
            <a:r>
              <a:rPr lang="cs-CZ" sz="2000" u="sng" dirty="0"/>
              <a:t>odkazem na všeobecné obchodní podmínky</a:t>
            </a:r>
            <a:r>
              <a:rPr lang="cs-CZ" sz="2000" dirty="0"/>
              <a:t> (§ 1751 odst. 3), </a:t>
            </a:r>
            <a:r>
              <a:rPr lang="cs-CZ" sz="2000" b="1" dirty="0"/>
              <a:t>5)</a:t>
            </a:r>
            <a:r>
              <a:rPr lang="cs-CZ" sz="2000" dirty="0"/>
              <a:t> </a:t>
            </a:r>
            <a:r>
              <a:rPr lang="cs-CZ" sz="2000" u="sng" dirty="0"/>
              <a:t>určení obsahu smlouvy 3. osobou</a:t>
            </a:r>
            <a:r>
              <a:rPr lang="cs-CZ" sz="2000" dirty="0"/>
              <a:t> (§ 1749) </a:t>
            </a:r>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34133722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23DFF6A7-B30A-47E6-97F2-B5BF47CBD399}"/>
              </a:ext>
            </a:extLst>
          </p:cNvPr>
          <p:cNvSpPr>
            <a:spLocks noGrp="1"/>
          </p:cNvSpPr>
          <p:nvPr>
            <p:ph type="sldNum" sz="quarter" idx="11"/>
          </p:nvPr>
        </p:nvSpPr>
        <p:spPr/>
        <p:txBody>
          <a:bodyPr/>
          <a:lstStyle/>
          <a:p>
            <a:fld id="{0970407D-EE58-4A0B-824B-1D3AE42DD9CF}" type="slidenum">
              <a:rPr lang="cs-CZ" altLang="cs-CZ" smtClean="0"/>
              <a:pPr/>
              <a:t>41</a:t>
            </a:fld>
            <a:endParaRPr lang="cs-CZ" altLang="cs-CZ" dirty="0"/>
          </a:p>
        </p:txBody>
      </p:sp>
      <p:sp>
        <p:nvSpPr>
          <p:cNvPr id="4" name="Nadpis 3">
            <a:extLst>
              <a:ext uri="{FF2B5EF4-FFF2-40B4-BE49-F238E27FC236}">
                <a16:creationId xmlns:a16="http://schemas.microsoft.com/office/drawing/2014/main" xmlns="" id="{2570E847-890D-4EAB-A343-10EF904A1936}"/>
              </a:ext>
            </a:extLst>
          </p:cNvPr>
          <p:cNvSpPr>
            <a:spLocks noGrp="1"/>
          </p:cNvSpPr>
          <p:nvPr>
            <p:ph type="title"/>
          </p:nvPr>
        </p:nvSpPr>
        <p:spPr/>
        <p:txBody>
          <a:bodyPr/>
          <a:lstStyle/>
          <a:p>
            <a:r>
              <a:rPr lang="cs-CZ" dirty="0"/>
              <a:t>Obsah závazku a způsoby jeho určení III.</a:t>
            </a:r>
          </a:p>
        </p:txBody>
      </p:sp>
      <p:sp>
        <p:nvSpPr>
          <p:cNvPr id="5" name="Zástupný symbol pro obsah 4">
            <a:extLst>
              <a:ext uri="{FF2B5EF4-FFF2-40B4-BE49-F238E27FC236}">
                <a16:creationId xmlns:a16="http://schemas.microsoft.com/office/drawing/2014/main" xmlns="" id="{1B345437-FE48-410D-88CE-E60A74EDF229}"/>
              </a:ext>
            </a:extLst>
          </p:cNvPr>
          <p:cNvSpPr>
            <a:spLocks noGrp="1"/>
          </p:cNvSpPr>
          <p:nvPr>
            <p:ph idx="1"/>
          </p:nvPr>
        </p:nvSpPr>
        <p:spPr>
          <a:xfrm>
            <a:off x="719400" y="1287980"/>
            <a:ext cx="10753200" cy="4139998"/>
          </a:xfrm>
        </p:spPr>
        <p:txBody>
          <a:bodyPr/>
          <a:lstStyle/>
          <a:p>
            <a:pPr marL="72000" indent="0">
              <a:buNone/>
            </a:pPr>
            <a:r>
              <a:rPr lang="cs-CZ" sz="2600" b="1" dirty="0">
                <a:solidFill>
                  <a:schemeClr val="tx2"/>
                </a:solidFill>
              </a:rPr>
              <a:t>1) Odkaz na zákonná ustanovení</a:t>
            </a:r>
          </a:p>
          <a:p>
            <a:pPr algn="just"/>
            <a:r>
              <a:rPr lang="cs-CZ" sz="2600" dirty="0"/>
              <a:t>Strany mohou jednat s vůlí uzavřít smlouvu, ale bez úmyslu podrobně upravit </a:t>
            </a:r>
            <a:r>
              <a:rPr lang="cs-CZ" sz="2600" dirty="0" err="1"/>
              <a:t>PaP</a:t>
            </a:r>
            <a:endParaRPr lang="cs-CZ" sz="2600" dirty="0"/>
          </a:p>
          <a:p>
            <a:pPr algn="just"/>
            <a:r>
              <a:rPr lang="cs-CZ" sz="2600" i="1" dirty="0"/>
              <a:t>Př. Strany ujednají KS = </a:t>
            </a:r>
            <a:r>
              <a:rPr lang="cs-CZ" sz="2600" i="1" dirty="0" err="1"/>
              <a:t>essentialia</a:t>
            </a:r>
            <a:r>
              <a:rPr lang="cs-CZ" sz="2600" i="1" dirty="0"/>
              <a:t> </a:t>
            </a:r>
            <a:r>
              <a:rPr lang="cs-CZ" sz="2600" i="1" dirty="0" err="1"/>
              <a:t>negotii</a:t>
            </a:r>
            <a:r>
              <a:rPr lang="cs-CZ" sz="2600" i="1" dirty="0"/>
              <a:t> = vymezí předmět plnění a dohodnou kupní cenu</a:t>
            </a:r>
          </a:p>
          <a:p>
            <a:pPr algn="just"/>
            <a:r>
              <a:rPr lang="cs-CZ" sz="2600" dirty="0"/>
              <a:t>Smluvní vztah se řídí </a:t>
            </a:r>
            <a:r>
              <a:rPr lang="cs-CZ" sz="2600" b="1" dirty="0"/>
              <a:t>subsidiárně dispozitivními zákonnými ustanoveními</a:t>
            </a:r>
            <a:r>
              <a:rPr lang="cs-CZ" sz="2600" dirty="0"/>
              <a:t> (§ 2079 a násl.), resp. </a:t>
            </a:r>
            <a:r>
              <a:rPr lang="cs-CZ" sz="2600" b="1" dirty="0"/>
              <a:t>obecnou částí IV.</a:t>
            </a:r>
          </a:p>
          <a:p>
            <a:r>
              <a:rPr lang="cs-CZ" sz="2600" dirty="0"/>
              <a:t>Ve smlouvě není třeba opakovat zákonná pravidla – použijí se i bez výslovného odkazu</a:t>
            </a:r>
          </a:p>
          <a:p>
            <a:pPr algn="just"/>
            <a:r>
              <a:rPr lang="cs-CZ" sz="2600" u="sng" dirty="0"/>
              <a:t>Význam</a:t>
            </a:r>
            <a:r>
              <a:rPr lang="cs-CZ" sz="2600" dirty="0"/>
              <a:t> = sice zákonná pravidla, jejich porušení však zakládá zesílenou odpovědnost podle § 2913, nejde o porušení zákona (§ 2910), nelze požadovat SP, peněžitá povinnost = jen </a:t>
            </a:r>
            <a:r>
              <a:rPr lang="cs-CZ" sz="2600" dirty="0" err="1"/>
              <a:t>ÚrProd</a:t>
            </a:r>
            <a:r>
              <a:rPr lang="cs-CZ" sz="2600" dirty="0"/>
              <a:t> (§ 1970)</a:t>
            </a:r>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a:p>
            <a:endParaRPr lang="cs-CZ" sz="2600" dirty="0"/>
          </a:p>
        </p:txBody>
      </p:sp>
    </p:spTree>
    <p:extLst>
      <p:ext uri="{BB962C8B-B14F-4D97-AF65-F5344CB8AC3E}">
        <p14:creationId xmlns:p14="http://schemas.microsoft.com/office/powerpoint/2010/main" val="4873254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D47EB95F-3F36-4F1B-8185-28F451B11E54}"/>
              </a:ext>
            </a:extLst>
          </p:cNvPr>
          <p:cNvSpPr>
            <a:spLocks noGrp="1"/>
          </p:cNvSpPr>
          <p:nvPr>
            <p:ph type="sldNum" sz="quarter" idx="11"/>
          </p:nvPr>
        </p:nvSpPr>
        <p:spPr/>
        <p:txBody>
          <a:bodyPr/>
          <a:lstStyle/>
          <a:p>
            <a:fld id="{0970407D-EE58-4A0B-824B-1D3AE42DD9CF}" type="slidenum">
              <a:rPr lang="cs-CZ" altLang="cs-CZ" smtClean="0"/>
              <a:pPr/>
              <a:t>42</a:t>
            </a:fld>
            <a:endParaRPr lang="cs-CZ" altLang="cs-CZ" dirty="0"/>
          </a:p>
        </p:txBody>
      </p:sp>
      <p:sp>
        <p:nvSpPr>
          <p:cNvPr id="4" name="Nadpis 3">
            <a:extLst>
              <a:ext uri="{FF2B5EF4-FFF2-40B4-BE49-F238E27FC236}">
                <a16:creationId xmlns:a16="http://schemas.microsoft.com/office/drawing/2014/main" xmlns="" id="{7F5A4E7D-419C-42CB-A3D4-119D18DAB95B}"/>
              </a:ext>
            </a:extLst>
          </p:cNvPr>
          <p:cNvSpPr>
            <a:spLocks noGrp="1"/>
          </p:cNvSpPr>
          <p:nvPr>
            <p:ph type="title"/>
          </p:nvPr>
        </p:nvSpPr>
        <p:spPr/>
        <p:txBody>
          <a:bodyPr/>
          <a:lstStyle/>
          <a:p>
            <a:r>
              <a:rPr lang="cs-CZ" dirty="0"/>
              <a:t>Obsah závazku a způsoby jeho určení IV.</a:t>
            </a:r>
          </a:p>
        </p:txBody>
      </p:sp>
      <p:sp>
        <p:nvSpPr>
          <p:cNvPr id="5" name="Zástupný symbol pro obsah 4">
            <a:extLst>
              <a:ext uri="{FF2B5EF4-FFF2-40B4-BE49-F238E27FC236}">
                <a16:creationId xmlns:a16="http://schemas.microsoft.com/office/drawing/2014/main" xmlns="" id="{B8FBBA9F-C859-48A9-8736-B457FC95F8DE}"/>
              </a:ext>
            </a:extLst>
          </p:cNvPr>
          <p:cNvSpPr>
            <a:spLocks noGrp="1"/>
          </p:cNvSpPr>
          <p:nvPr>
            <p:ph idx="1"/>
          </p:nvPr>
        </p:nvSpPr>
        <p:spPr>
          <a:xfrm>
            <a:off x="720000" y="1359001"/>
            <a:ext cx="10753200" cy="4139998"/>
          </a:xfrm>
        </p:spPr>
        <p:txBody>
          <a:bodyPr/>
          <a:lstStyle/>
          <a:p>
            <a:pPr marL="72000" indent="0">
              <a:buNone/>
            </a:pPr>
            <a:r>
              <a:rPr lang="cs-CZ" b="1" dirty="0">
                <a:solidFill>
                  <a:schemeClr val="tx2"/>
                </a:solidFill>
              </a:rPr>
              <a:t>2) Autonomní úprava </a:t>
            </a:r>
            <a:r>
              <a:rPr lang="cs-CZ" b="1" dirty="0" err="1">
                <a:solidFill>
                  <a:schemeClr val="tx2"/>
                </a:solidFill>
              </a:rPr>
              <a:t>PaP</a:t>
            </a:r>
            <a:endParaRPr lang="cs-CZ" b="1" dirty="0">
              <a:solidFill>
                <a:schemeClr val="tx2"/>
              </a:solidFill>
            </a:endParaRPr>
          </a:p>
          <a:p>
            <a:pPr algn="just">
              <a:lnSpc>
                <a:spcPct val="100000"/>
              </a:lnSpc>
              <a:buClrTx/>
            </a:pPr>
            <a:r>
              <a:rPr lang="cs-CZ" sz="2400" u="sng" dirty="0"/>
              <a:t>Dispozitivní právní úprava</a:t>
            </a:r>
            <a:r>
              <a:rPr lang="cs-CZ" sz="2400" dirty="0"/>
              <a:t> = umožňuje zákonné pravidlo vyloučit nebo změnit jeho účinky (§ 1 odst. 2)</a:t>
            </a:r>
          </a:p>
          <a:p>
            <a:pPr algn="just">
              <a:lnSpc>
                <a:spcPct val="100000"/>
              </a:lnSpc>
              <a:buClrTx/>
            </a:pPr>
            <a:r>
              <a:rPr lang="cs-CZ" sz="2400" dirty="0"/>
              <a:t>Strany tak mohou obecně učinit </a:t>
            </a:r>
            <a:r>
              <a:rPr lang="cs-CZ" sz="2400" b="1" dirty="0"/>
              <a:t>ve vztahu k jednomu ustanovení </a:t>
            </a:r>
            <a:r>
              <a:rPr lang="cs-CZ" sz="2400" dirty="0"/>
              <a:t>nebo </a:t>
            </a:r>
            <a:r>
              <a:rPr lang="cs-CZ" sz="2400" b="1" dirty="0"/>
              <a:t>ve</a:t>
            </a:r>
            <a:r>
              <a:rPr lang="cs-CZ" sz="2400" dirty="0"/>
              <a:t> </a:t>
            </a:r>
            <a:r>
              <a:rPr lang="cs-CZ" sz="2400" b="1" dirty="0"/>
              <a:t>vztahu k jednotlivým kusům právní úpravy</a:t>
            </a:r>
          </a:p>
          <a:p>
            <a:pPr algn="just">
              <a:lnSpc>
                <a:spcPct val="100000"/>
              </a:lnSpc>
              <a:buClrTx/>
            </a:pPr>
            <a:r>
              <a:rPr lang="cs-CZ" sz="2400" i="1" dirty="0"/>
              <a:t>Limitem</a:t>
            </a:r>
            <a:r>
              <a:rPr lang="cs-CZ" sz="2400" dirty="0"/>
              <a:t> = </a:t>
            </a:r>
            <a:r>
              <a:rPr lang="cs-CZ" sz="2400" u="sng" dirty="0"/>
              <a:t>kogentní PÚ</a:t>
            </a:r>
            <a:r>
              <a:rPr lang="cs-CZ" sz="2400" dirty="0"/>
              <a:t>, </a:t>
            </a:r>
            <a:r>
              <a:rPr lang="cs-CZ" sz="2400" u="sng" dirty="0"/>
              <a:t>obecné korektivy PJ</a:t>
            </a:r>
            <a:r>
              <a:rPr lang="cs-CZ" sz="2400" dirty="0"/>
              <a:t> (§ 580, § 588), </a:t>
            </a:r>
            <a:r>
              <a:rPr lang="cs-CZ" sz="2400" u="sng" dirty="0"/>
              <a:t>obecné korektivy části IV.</a:t>
            </a:r>
            <a:r>
              <a:rPr lang="cs-CZ" sz="2400" dirty="0"/>
              <a:t> (§ 1753, § 1766, § 1793, § 1796, § 1800, § 1805 odst. 2), </a:t>
            </a:r>
            <a:r>
              <a:rPr lang="cs-CZ" sz="2400" u="sng" dirty="0"/>
              <a:t>parciální korektivy některých PJ, v nichž vystupuje specifický subjekt</a:t>
            </a:r>
            <a:r>
              <a:rPr lang="cs-CZ" sz="2400" dirty="0"/>
              <a:t> (např. 1810 a násl.), </a:t>
            </a:r>
            <a:r>
              <a:rPr lang="cs-CZ" sz="2400" u="sng" dirty="0"/>
              <a:t>parciální korektivy některých institutů/PJ</a:t>
            </a:r>
            <a:r>
              <a:rPr lang="cs-CZ" sz="2400" dirty="0"/>
              <a:t> (§ 1972, § 2051, § 1808 ve spojení s § 2051)</a:t>
            </a:r>
          </a:p>
          <a:p>
            <a:pPr>
              <a:lnSpc>
                <a:spcPct val="100000"/>
              </a:lnSpc>
              <a:buClrTx/>
            </a:pPr>
            <a:r>
              <a:rPr lang="cs-CZ" sz="2400" dirty="0"/>
              <a:t>Volnost v realizaci autonomie vůle dána „hrací plochou“</a:t>
            </a:r>
          </a:p>
          <a:p>
            <a:pPr algn="just">
              <a:lnSpc>
                <a:spcPct val="100000"/>
              </a:lnSpc>
              <a:buClrTx/>
            </a:pPr>
            <a:r>
              <a:rPr lang="cs-CZ" sz="2400" dirty="0"/>
              <a:t>„Hrací plocha“ má odlišné limity (standardy) = </a:t>
            </a:r>
            <a:r>
              <a:rPr lang="cs-CZ" sz="2400" i="1" dirty="0"/>
              <a:t>specifika B2C</a:t>
            </a:r>
            <a:r>
              <a:rPr lang="cs-CZ" sz="2400" dirty="0"/>
              <a:t> (nejvyšší standard – obecné + parciální korektivy), </a:t>
            </a:r>
            <a:r>
              <a:rPr lang="cs-CZ" sz="2400" i="1" dirty="0"/>
              <a:t>specifika P2P</a:t>
            </a:r>
            <a:r>
              <a:rPr lang="cs-CZ" sz="2400" dirty="0"/>
              <a:t> (všechny obecné + obecné části IV.), </a:t>
            </a:r>
            <a:r>
              <a:rPr lang="cs-CZ" sz="2400" i="1" dirty="0"/>
              <a:t>B2B specifika </a:t>
            </a:r>
            <a:r>
              <a:rPr lang="cs-CZ" sz="2400" dirty="0"/>
              <a:t>(neomezená? = § 1801 věta druhá, § 433)</a:t>
            </a:r>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b="1" dirty="0"/>
          </a:p>
          <a:p>
            <a:pPr>
              <a:buClrTx/>
            </a:pPr>
            <a:endParaRPr lang="cs-CZ" sz="2000" b="1" dirty="0"/>
          </a:p>
          <a:p>
            <a:pPr>
              <a:buClrTx/>
            </a:pPr>
            <a:endParaRPr lang="cs-CZ" sz="2000" b="1" dirty="0"/>
          </a:p>
          <a:p>
            <a:pPr>
              <a:buClrTx/>
            </a:pPr>
            <a:endParaRPr lang="cs-CZ" sz="2000" b="1" dirty="0"/>
          </a:p>
          <a:p>
            <a:pPr>
              <a:buClrTx/>
            </a:pPr>
            <a:endParaRPr lang="cs-CZ" sz="2000" b="1" dirty="0"/>
          </a:p>
          <a:p>
            <a:pPr>
              <a:buClrTx/>
            </a:pPr>
            <a:endParaRPr lang="cs-CZ" sz="2000" b="1" dirty="0"/>
          </a:p>
          <a:p>
            <a:pPr marL="72000" indent="0">
              <a:buNone/>
            </a:pPr>
            <a:endParaRPr lang="cs-CZ" sz="2000" b="1"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19199981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D2B3A75F-6CFB-46C2-A0D9-FCF6616BCAEC}"/>
              </a:ext>
            </a:extLst>
          </p:cNvPr>
          <p:cNvSpPr>
            <a:spLocks noGrp="1"/>
          </p:cNvSpPr>
          <p:nvPr>
            <p:ph type="sldNum" sz="quarter" idx="11"/>
          </p:nvPr>
        </p:nvSpPr>
        <p:spPr/>
        <p:txBody>
          <a:bodyPr/>
          <a:lstStyle/>
          <a:p>
            <a:fld id="{0970407D-EE58-4A0B-824B-1D3AE42DD9CF}" type="slidenum">
              <a:rPr lang="cs-CZ" altLang="cs-CZ" smtClean="0"/>
              <a:pPr/>
              <a:t>43</a:t>
            </a:fld>
            <a:endParaRPr lang="cs-CZ" altLang="cs-CZ" dirty="0"/>
          </a:p>
        </p:txBody>
      </p:sp>
      <p:sp>
        <p:nvSpPr>
          <p:cNvPr id="4" name="Nadpis 3">
            <a:extLst>
              <a:ext uri="{FF2B5EF4-FFF2-40B4-BE49-F238E27FC236}">
                <a16:creationId xmlns:a16="http://schemas.microsoft.com/office/drawing/2014/main" xmlns="" id="{AE367D1D-43BC-4A54-99E6-D91AA4E260AA}"/>
              </a:ext>
            </a:extLst>
          </p:cNvPr>
          <p:cNvSpPr>
            <a:spLocks noGrp="1"/>
          </p:cNvSpPr>
          <p:nvPr>
            <p:ph type="title"/>
          </p:nvPr>
        </p:nvSpPr>
        <p:spPr/>
        <p:txBody>
          <a:bodyPr/>
          <a:lstStyle/>
          <a:p>
            <a:r>
              <a:rPr lang="cs-CZ" dirty="0"/>
              <a:t>Obsah závazku a způsoby jeho určení V.</a:t>
            </a:r>
          </a:p>
        </p:txBody>
      </p:sp>
      <p:sp>
        <p:nvSpPr>
          <p:cNvPr id="5" name="Zástupný symbol pro obsah 4">
            <a:extLst>
              <a:ext uri="{FF2B5EF4-FFF2-40B4-BE49-F238E27FC236}">
                <a16:creationId xmlns:a16="http://schemas.microsoft.com/office/drawing/2014/main" xmlns="" id="{B0F7963C-CC69-4511-900A-FE8FB614D063}"/>
              </a:ext>
            </a:extLst>
          </p:cNvPr>
          <p:cNvSpPr>
            <a:spLocks noGrp="1"/>
          </p:cNvSpPr>
          <p:nvPr>
            <p:ph idx="1"/>
          </p:nvPr>
        </p:nvSpPr>
        <p:spPr>
          <a:xfrm>
            <a:off x="720000" y="1535837"/>
            <a:ext cx="10753200" cy="4402626"/>
          </a:xfrm>
        </p:spPr>
        <p:txBody>
          <a:bodyPr/>
          <a:lstStyle/>
          <a:p>
            <a:pPr marL="72000" indent="0" algn="just">
              <a:lnSpc>
                <a:spcPct val="100000"/>
              </a:lnSpc>
              <a:buNone/>
            </a:pPr>
            <a:r>
              <a:rPr lang="cs-CZ" sz="2400" b="1" dirty="0">
                <a:solidFill>
                  <a:schemeClr val="tx2"/>
                </a:solidFill>
              </a:rPr>
              <a:t>3) Určení smluvních </a:t>
            </a:r>
            <a:r>
              <a:rPr lang="cs-CZ" sz="2400" b="1" dirty="0" err="1">
                <a:solidFill>
                  <a:schemeClr val="tx2"/>
                </a:solidFill>
              </a:rPr>
              <a:t>PaP</a:t>
            </a:r>
            <a:r>
              <a:rPr lang="cs-CZ" sz="2400" b="1" dirty="0">
                <a:solidFill>
                  <a:schemeClr val="tx2"/>
                </a:solidFill>
              </a:rPr>
              <a:t> odkazem na obchodní podmínky (§ 1751 odst. 1)</a:t>
            </a:r>
          </a:p>
          <a:p>
            <a:pPr algn="just">
              <a:lnSpc>
                <a:spcPct val="100000"/>
              </a:lnSpc>
              <a:buClrTx/>
            </a:pPr>
            <a:r>
              <a:rPr lang="cs-CZ" sz="2100" dirty="0"/>
              <a:t>OZ rozlišuje </a:t>
            </a:r>
            <a:r>
              <a:rPr lang="cs-CZ" sz="2100" b="1" dirty="0"/>
              <a:t>obchodní podmínky </a:t>
            </a:r>
            <a:r>
              <a:rPr lang="cs-CZ" sz="2100" dirty="0"/>
              <a:t>(§ 1751 odst. 1) x </a:t>
            </a:r>
            <a:r>
              <a:rPr lang="cs-CZ" sz="2100" b="1" dirty="0"/>
              <a:t>VOP</a:t>
            </a:r>
            <a:r>
              <a:rPr lang="cs-CZ" sz="2100" dirty="0"/>
              <a:t> (§ 1751 odst. 3)</a:t>
            </a:r>
          </a:p>
          <a:p>
            <a:pPr algn="just">
              <a:lnSpc>
                <a:spcPct val="100000"/>
              </a:lnSpc>
              <a:buClrTx/>
            </a:pPr>
            <a:r>
              <a:rPr lang="cs-CZ" sz="2100" b="1" u="sng" dirty="0"/>
              <a:t>OP</a:t>
            </a:r>
            <a:r>
              <a:rPr lang="cs-CZ" sz="2100" dirty="0"/>
              <a:t> = podmínky konkrétního smluvního partnera (e-</a:t>
            </a:r>
            <a:r>
              <a:rPr lang="cs-CZ" sz="2100" dirty="0" err="1"/>
              <a:t>shop</a:t>
            </a:r>
            <a:r>
              <a:rPr lang="cs-CZ" sz="2100" dirty="0"/>
              <a:t>, mobilní operátor, dodavatel elektřiny/plynu)</a:t>
            </a:r>
          </a:p>
          <a:p>
            <a:pPr algn="just">
              <a:lnSpc>
                <a:spcPct val="100000"/>
              </a:lnSpc>
              <a:buClrTx/>
            </a:pPr>
            <a:r>
              <a:rPr lang="cs-CZ" sz="2100" b="1" u="sng" dirty="0"/>
              <a:t>VOP</a:t>
            </a:r>
            <a:r>
              <a:rPr lang="cs-CZ" sz="2100" dirty="0"/>
              <a:t> = odkaz na vypracované OP odbornými/zájmovými organizacemi (Česká leasingová asociace, Bankovní asociace, Hospodářská komora – </a:t>
            </a:r>
            <a:r>
              <a:rPr lang="cs-CZ" sz="2100" u="sng" dirty="0"/>
              <a:t>vnitrostátní</a:t>
            </a:r>
            <a:r>
              <a:rPr lang="cs-CZ" sz="2100" dirty="0"/>
              <a:t>, FIDIC, UNIDRIOT – </a:t>
            </a:r>
            <a:r>
              <a:rPr lang="cs-CZ" sz="2100" u="sng" dirty="0"/>
              <a:t>mezinárodní</a:t>
            </a:r>
            <a:r>
              <a:rPr lang="cs-CZ" sz="2100" dirty="0"/>
              <a:t>)</a:t>
            </a:r>
          </a:p>
          <a:p>
            <a:pPr algn="just">
              <a:lnSpc>
                <a:spcPct val="100000"/>
              </a:lnSpc>
              <a:buClrTx/>
            </a:pPr>
            <a:r>
              <a:rPr lang="cs-CZ" sz="2100" b="1" dirty="0"/>
              <a:t>Účel</a:t>
            </a:r>
            <a:r>
              <a:rPr lang="cs-CZ" sz="2100" dirty="0"/>
              <a:t> = standardizace smluvních procesů, racionalizace transakčních nákladů při uzavírání smluv, navázání na vnitřní procesy zpracování podniku, </a:t>
            </a:r>
            <a:r>
              <a:rPr lang="cs-CZ" sz="2100" b="1" dirty="0"/>
              <a:t>někdy </a:t>
            </a:r>
            <a:r>
              <a:rPr lang="cs-CZ" sz="2100" dirty="0"/>
              <a:t>= zajištění transparentnosti výkladu užívaných pojmů (např. v bankovnictví, pojišťovnictví)</a:t>
            </a:r>
            <a:endParaRPr lang="cs-CZ" sz="2100" b="1" dirty="0"/>
          </a:p>
          <a:p>
            <a:pPr>
              <a:lnSpc>
                <a:spcPct val="100000"/>
              </a:lnSpc>
              <a:buClrTx/>
            </a:pPr>
            <a:r>
              <a:rPr lang="cs-CZ" sz="2100" u="sng" dirty="0"/>
              <a:t>OP + častěji VOP</a:t>
            </a:r>
            <a:r>
              <a:rPr lang="cs-CZ" sz="2100" dirty="0"/>
              <a:t> </a:t>
            </a:r>
            <a:r>
              <a:rPr lang="cs-CZ" sz="2100" b="1" dirty="0"/>
              <a:t>nahrazují absenci dispozitivní PÚ </a:t>
            </a:r>
            <a:r>
              <a:rPr lang="cs-CZ" sz="2100" dirty="0"/>
              <a:t>= leasing, </a:t>
            </a:r>
            <a:r>
              <a:rPr lang="cs-CZ" sz="2100" dirty="0" err="1"/>
              <a:t>franchising</a:t>
            </a:r>
            <a:r>
              <a:rPr lang="cs-CZ" sz="2100" dirty="0"/>
              <a:t>, forfaiting</a:t>
            </a:r>
          </a:p>
          <a:p>
            <a:pPr algn="just">
              <a:lnSpc>
                <a:spcPct val="100000"/>
              </a:lnSpc>
              <a:buClrTx/>
            </a:pPr>
            <a:r>
              <a:rPr lang="cs-CZ" sz="2100" u="sng" dirty="0"/>
              <a:t>OP/VOP</a:t>
            </a:r>
            <a:r>
              <a:rPr lang="cs-CZ" sz="2100" dirty="0"/>
              <a:t> = </a:t>
            </a:r>
            <a:r>
              <a:rPr lang="cs-CZ" sz="2100" b="1" dirty="0"/>
              <a:t>ovlivňují obchodní zvyklosti </a:t>
            </a:r>
            <a:r>
              <a:rPr lang="cs-CZ" sz="2100" dirty="0"/>
              <a:t>= jsou-li určitá pravidla v nich obsažná sdílena určitou skupinou kontrahujících (např. u staveb – VOP FIDIC)</a:t>
            </a:r>
          </a:p>
          <a:p>
            <a:pPr algn="just">
              <a:lnSpc>
                <a:spcPct val="100000"/>
              </a:lnSpc>
              <a:buClrTx/>
            </a:pPr>
            <a:r>
              <a:rPr lang="cs-CZ" sz="2100" u="sng" dirty="0"/>
              <a:t>OP</a:t>
            </a:r>
            <a:r>
              <a:rPr lang="cs-CZ" sz="2100" dirty="0"/>
              <a:t> = jsou uživatelem zveřejněny ještě před uzavřením smlouvy = </a:t>
            </a:r>
            <a:r>
              <a:rPr lang="cs-CZ" sz="2100" b="1" dirty="0"/>
              <a:t>umožňují adresátovi seznámit se s OP předem</a:t>
            </a:r>
          </a:p>
          <a:p>
            <a:pPr marL="72000" indent="0" algn="just">
              <a:lnSpc>
                <a:spcPct val="100000"/>
              </a:lnSpc>
              <a:buClrTx/>
              <a:buNone/>
            </a:pPr>
            <a:endParaRPr lang="cs-CZ" sz="2000" dirty="0"/>
          </a:p>
          <a:p>
            <a:pPr>
              <a:lnSpc>
                <a:spcPct val="100000"/>
              </a:lnSpc>
              <a:buClrTx/>
            </a:pPr>
            <a:endParaRPr lang="cs-CZ" sz="2000" dirty="0"/>
          </a:p>
          <a:p>
            <a:pPr>
              <a:lnSpc>
                <a:spcPct val="100000"/>
              </a:lnSpc>
              <a:buClrTx/>
            </a:pPr>
            <a:endParaRPr lang="cs-CZ" sz="2000" dirty="0"/>
          </a:p>
          <a:p>
            <a:pPr>
              <a:lnSpc>
                <a:spcPct val="100000"/>
              </a:lnSpc>
              <a:buClrTx/>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a:p>
            <a:pPr>
              <a:lnSpc>
                <a:spcPct val="100000"/>
              </a:lnSpc>
            </a:pPr>
            <a:endParaRPr lang="cs-CZ" sz="2000" dirty="0"/>
          </a:p>
        </p:txBody>
      </p:sp>
    </p:spTree>
    <p:extLst>
      <p:ext uri="{BB962C8B-B14F-4D97-AF65-F5344CB8AC3E}">
        <p14:creationId xmlns:p14="http://schemas.microsoft.com/office/powerpoint/2010/main" val="28043735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A2DA5FE8-5FCF-420D-8EAA-B65C7E3CD97C}"/>
              </a:ext>
            </a:extLst>
          </p:cNvPr>
          <p:cNvSpPr>
            <a:spLocks noGrp="1"/>
          </p:cNvSpPr>
          <p:nvPr>
            <p:ph type="sldNum" sz="quarter" idx="11"/>
          </p:nvPr>
        </p:nvSpPr>
        <p:spPr/>
        <p:txBody>
          <a:bodyPr/>
          <a:lstStyle/>
          <a:p>
            <a:fld id="{0970407D-EE58-4A0B-824B-1D3AE42DD9CF}" type="slidenum">
              <a:rPr lang="cs-CZ" altLang="cs-CZ" smtClean="0"/>
              <a:pPr/>
              <a:t>44</a:t>
            </a:fld>
            <a:endParaRPr lang="cs-CZ" altLang="cs-CZ" dirty="0"/>
          </a:p>
        </p:txBody>
      </p:sp>
      <p:sp>
        <p:nvSpPr>
          <p:cNvPr id="4" name="Nadpis 3">
            <a:extLst>
              <a:ext uri="{FF2B5EF4-FFF2-40B4-BE49-F238E27FC236}">
                <a16:creationId xmlns:a16="http://schemas.microsoft.com/office/drawing/2014/main" xmlns="" id="{962DA5FA-211D-4ED9-9EE5-D450B864381A}"/>
              </a:ext>
            </a:extLst>
          </p:cNvPr>
          <p:cNvSpPr>
            <a:spLocks noGrp="1"/>
          </p:cNvSpPr>
          <p:nvPr>
            <p:ph type="title"/>
          </p:nvPr>
        </p:nvSpPr>
        <p:spPr/>
        <p:txBody>
          <a:bodyPr/>
          <a:lstStyle/>
          <a:p>
            <a:r>
              <a:rPr lang="cs-CZ" dirty="0"/>
              <a:t>Obsah závazku a způsoby jeho určení VI.</a:t>
            </a:r>
          </a:p>
        </p:txBody>
      </p:sp>
      <p:sp>
        <p:nvSpPr>
          <p:cNvPr id="5" name="Zástupný symbol pro obsah 4">
            <a:extLst>
              <a:ext uri="{FF2B5EF4-FFF2-40B4-BE49-F238E27FC236}">
                <a16:creationId xmlns:a16="http://schemas.microsoft.com/office/drawing/2014/main" xmlns="" id="{3B86B923-0F9E-4EDA-8CAE-7F2584D7F009}"/>
              </a:ext>
            </a:extLst>
          </p:cNvPr>
          <p:cNvSpPr>
            <a:spLocks noGrp="1"/>
          </p:cNvSpPr>
          <p:nvPr>
            <p:ph idx="1"/>
          </p:nvPr>
        </p:nvSpPr>
        <p:spPr>
          <a:xfrm>
            <a:off x="719400" y="1252469"/>
            <a:ext cx="10753200" cy="4139998"/>
          </a:xfrm>
        </p:spPr>
        <p:txBody>
          <a:bodyPr/>
          <a:lstStyle/>
          <a:p>
            <a:pPr marL="72000" indent="0" algn="just">
              <a:lnSpc>
                <a:spcPct val="100000"/>
              </a:lnSpc>
              <a:buNone/>
            </a:pPr>
            <a:r>
              <a:rPr lang="cs-CZ" sz="2200" b="1" dirty="0">
                <a:solidFill>
                  <a:schemeClr val="tx2"/>
                </a:solidFill>
              </a:rPr>
              <a:t>Právní následky spojené s užíváním OP</a:t>
            </a:r>
          </a:p>
          <a:p>
            <a:pPr algn="just">
              <a:lnSpc>
                <a:spcPct val="100000"/>
              </a:lnSpc>
              <a:buClrTx/>
            </a:pPr>
            <a:r>
              <a:rPr lang="cs-CZ" sz="1700" u="sng" dirty="0"/>
              <a:t>Dvě strany téže mince</a:t>
            </a:r>
            <a:r>
              <a:rPr lang="cs-CZ" sz="1700" dirty="0"/>
              <a:t> = potenciální riziko zneužití uživatelem OP = vychylují </a:t>
            </a:r>
            <a:r>
              <a:rPr lang="cs-CZ" sz="1700" dirty="0" err="1"/>
              <a:t>PaP</a:t>
            </a:r>
            <a:r>
              <a:rPr lang="cs-CZ" sz="1700" dirty="0"/>
              <a:t> ve prospěch jejich uživatele</a:t>
            </a:r>
          </a:p>
          <a:p>
            <a:pPr algn="just">
              <a:lnSpc>
                <a:spcPct val="100000"/>
              </a:lnSpc>
              <a:buClrTx/>
            </a:pPr>
            <a:r>
              <a:rPr lang="cs-CZ" sz="1700" dirty="0"/>
              <a:t>OZ neupravuje obsah, neukládá pokyny, jak je formulovat = </a:t>
            </a:r>
            <a:r>
              <a:rPr lang="cs-CZ" sz="1700" b="1" u="sng" dirty="0"/>
              <a:t>upravuje limity</a:t>
            </a:r>
            <a:r>
              <a:rPr lang="cs-CZ" sz="1700" dirty="0"/>
              <a:t> přípustnosti jejich užívání</a:t>
            </a:r>
            <a:r>
              <a:rPr lang="cs-CZ" sz="1700" b="1" dirty="0"/>
              <a:t> </a:t>
            </a:r>
            <a:r>
              <a:rPr lang="cs-CZ" sz="1700" dirty="0"/>
              <a:t>– </a:t>
            </a:r>
            <a:r>
              <a:rPr lang="cs-CZ" sz="1700" u="sng" dirty="0"/>
              <a:t>minimální standardy transparence</a:t>
            </a:r>
            <a:r>
              <a:rPr lang="cs-CZ" sz="1700" dirty="0"/>
              <a:t> (</a:t>
            </a:r>
            <a:r>
              <a:rPr lang="cs-CZ" sz="1700" b="1" dirty="0"/>
              <a:t>zákazy</a:t>
            </a:r>
            <a:r>
              <a:rPr lang="cs-CZ" sz="1700" dirty="0"/>
              <a:t>):</a:t>
            </a:r>
          </a:p>
          <a:p>
            <a:pPr marL="586350" indent="-514350" algn="just">
              <a:lnSpc>
                <a:spcPct val="100000"/>
              </a:lnSpc>
              <a:buClrTx/>
              <a:buAutoNum type="alphaLcParenR"/>
            </a:pPr>
            <a:r>
              <a:rPr lang="cs-CZ" sz="1700" b="1" dirty="0"/>
              <a:t>překvapivost</a:t>
            </a:r>
            <a:r>
              <a:rPr lang="cs-CZ" sz="1700" dirty="0"/>
              <a:t> – § 1753 (</a:t>
            </a:r>
            <a:r>
              <a:rPr lang="cs-CZ" sz="1700" u="sng" dirty="0"/>
              <a:t>OP nikoli VOP</a:t>
            </a:r>
            <a:r>
              <a:rPr lang="cs-CZ" sz="1700" dirty="0"/>
              <a:t>) = </a:t>
            </a:r>
            <a:r>
              <a:rPr lang="cs-CZ" sz="1700" i="1" dirty="0"/>
              <a:t>př. smlouva o podnikatelském úvěru obsahuje ujednání o </a:t>
            </a:r>
            <a:r>
              <a:rPr lang="cs-CZ" sz="1700" i="1" dirty="0" err="1"/>
              <a:t>zesplatnění</a:t>
            </a:r>
            <a:r>
              <a:rPr lang="cs-CZ" sz="1700" i="1" dirty="0"/>
              <a:t> úvěru v případě přerušení živnosti</a:t>
            </a:r>
            <a:endParaRPr lang="cs-CZ" sz="1700" dirty="0"/>
          </a:p>
          <a:p>
            <a:pPr marL="586350" indent="-514350" algn="just">
              <a:lnSpc>
                <a:spcPct val="100000"/>
              </a:lnSpc>
              <a:buClrTx/>
              <a:buAutoNum type="alphaLcParenR"/>
            </a:pPr>
            <a:r>
              <a:rPr lang="cs-CZ" sz="1700" b="1" dirty="0"/>
              <a:t>nečitelnost</a:t>
            </a:r>
            <a:r>
              <a:rPr lang="cs-CZ" sz="1700" dirty="0"/>
              <a:t> – § 1800 odst. 1 = </a:t>
            </a:r>
            <a:r>
              <a:rPr lang="cs-CZ" sz="1700" i="1" dirty="0"/>
              <a:t>př. vynechání textu z důvodu nedostatku inkoustu</a:t>
            </a:r>
          </a:p>
          <a:p>
            <a:pPr marL="586350" indent="-514350" algn="just">
              <a:lnSpc>
                <a:spcPct val="100000"/>
              </a:lnSpc>
              <a:buClrTx/>
              <a:buAutoNum type="alphaLcParenR"/>
            </a:pPr>
            <a:r>
              <a:rPr lang="cs-CZ" sz="1700" b="1" dirty="0"/>
              <a:t>nesrozumitelnost</a:t>
            </a:r>
            <a:r>
              <a:rPr lang="cs-CZ" sz="1700" dirty="0"/>
              <a:t> – § 1800 odst. 1 = </a:t>
            </a:r>
            <a:r>
              <a:rPr lang="cs-CZ" sz="1700" i="1" dirty="0"/>
              <a:t>př. řetězení odkazů na jednotlivá ustanovení smlouvy, jiné obchodní podmínky a dokumenty uživatele OP mimo obchodní podmínky </a:t>
            </a:r>
          </a:p>
          <a:p>
            <a:pPr marL="586350" indent="-514350" algn="just">
              <a:lnSpc>
                <a:spcPct val="100000"/>
              </a:lnSpc>
              <a:buClrTx/>
              <a:buAutoNum type="alphaLcParenR"/>
            </a:pPr>
            <a:r>
              <a:rPr lang="cs-CZ" sz="1700" b="1" dirty="0"/>
              <a:t>obsahová nepřiměřenost </a:t>
            </a:r>
            <a:r>
              <a:rPr lang="cs-CZ" sz="1700" dirty="0"/>
              <a:t>– § 1800 odst. 2 = </a:t>
            </a:r>
            <a:r>
              <a:rPr lang="cs-CZ" sz="1700" i="1" dirty="0"/>
              <a:t>př. podle OP je odběratel kancelářského materiálu povinen hradit poplatek 30.000 Kč/rok na provoz poboček dodavatele, pokud neodebere určité množství produktů</a:t>
            </a:r>
            <a:r>
              <a:rPr lang="cs-CZ" sz="1700" dirty="0"/>
              <a:t> – lze vyvážet testem obsahové přiměřenosti podle § 1800 odst. 2</a:t>
            </a:r>
          </a:p>
          <a:p>
            <a:pPr lvl="1" algn="just">
              <a:buClrTx/>
            </a:pPr>
            <a:r>
              <a:rPr lang="cs-CZ" sz="1800" b="1" dirty="0"/>
              <a:t>Limity v B2C smlouvách </a:t>
            </a:r>
            <a:r>
              <a:rPr lang="cs-CZ" sz="1800" dirty="0"/>
              <a:t>= nepřekonaný nález </a:t>
            </a:r>
            <a:r>
              <a:rPr lang="cs-CZ" sz="1800" dirty="0" err="1"/>
              <a:t>sp</a:t>
            </a:r>
            <a:r>
              <a:rPr lang="cs-CZ" sz="1800" dirty="0"/>
              <a:t>. zn. I. ÚS 3512/11 = paušální vyloučení </a:t>
            </a:r>
            <a:r>
              <a:rPr lang="cs-CZ" sz="1800" u="sng" dirty="0"/>
              <a:t>přípustnosti SP</a:t>
            </a:r>
          </a:p>
          <a:p>
            <a:pPr lvl="1" algn="just">
              <a:buClrTx/>
            </a:pPr>
            <a:r>
              <a:rPr lang="cs-CZ" sz="1800" dirty="0"/>
              <a:t>OP </a:t>
            </a:r>
            <a:r>
              <a:rPr lang="cs-CZ" sz="1800" b="1" dirty="0"/>
              <a:t>jen ujednání</a:t>
            </a:r>
            <a:r>
              <a:rPr lang="cs-CZ" sz="1800" dirty="0"/>
              <a:t> </a:t>
            </a:r>
            <a:r>
              <a:rPr lang="cs-CZ" sz="1800" b="1" dirty="0"/>
              <a:t>technického</a:t>
            </a:r>
            <a:r>
              <a:rPr lang="cs-CZ" sz="1800" dirty="0"/>
              <a:t> a </a:t>
            </a:r>
            <a:r>
              <a:rPr lang="cs-CZ" sz="1800" b="1" dirty="0"/>
              <a:t>vysvětlujícího charakteru</a:t>
            </a:r>
          </a:p>
          <a:p>
            <a:pPr lvl="1" algn="just">
              <a:buClrTx/>
            </a:pPr>
            <a:r>
              <a:rPr lang="cs-CZ" sz="1800" u="sng" dirty="0"/>
              <a:t>Výjimka</a:t>
            </a:r>
            <a:r>
              <a:rPr lang="cs-CZ" sz="1800" dirty="0"/>
              <a:t> u </a:t>
            </a:r>
            <a:r>
              <a:rPr lang="cs-CZ" sz="1800" b="1" dirty="0"/>
              <a:t>smluv se specifickým obsahem</a:t>
            </a:r>
            <a:r>
              <a:rPr lang="cs-CZ" sz="1800" dirty="0"/>
              <a:t> = např. smlouvy o přepravě osob (SP = přirážka k jízdnému)</a:t>
            </a:r>
          </a:p>
          <a:p>
            <a:pPr lvl="1" algn="just">
              <a:buClrTx/>
            </a:pPr>
            <a:r>
              <a:rPr lang="cs-CZ" sz="1800" b="1" dirty="0"/>
              <a:t>I zvl. PÚ </a:t>
            </a:r>
            <a:r>
              <a:rPr lang="cs-CZ" sz="1800" dirty="0"/>
              <a:t>= </a:t>
            </a:r>
            <a:r>
              <a:rPr lang="cs-CZ" sz="1800" u="sng" dirty="0" err="1"/>
              <a:t>rozh</a:t>
            </a:r>
            <a:r>
              <a:rPr lang="cs-CZ" sz="1800" u="sng" dirty="0"/>
              <a:t>. </a:t>
            </a:r>
            <a:r>
              <a:rPr lang="cs-CZ" sz="1800" u="sng" dirty="0" err="1"/>
              <a:t>dol</a:t>
            </a:r>
            <a:r>
              <a:rPr lang="cs-CZ" sz="1800" u="sng" dirty="0"/>
              <a:t>. ve spotřebitelských smlouvách</a:t>
            </a:r>
            <a:r>
              <a:rPr lang="cs-CZ" sz="1800" dirty="0"/>
              <a:t> (novela </a:t>
            </a:r>
            <a:r>
              <a:rPr lang="cs-CZ" sz="1800" b="1" dirty="0"/>
              <a:t>ZRŘ</a:t>
            </a:r>
            <a:r>
              <a:rPr lang="cs-CZ" sz="1800" dirty="0"/>
              <a:t> – § 2 odst. 1) +</a:t>
            </a:r>
            <a:r>
              <a:rPr lang="cs-CZ" sz="1800" b="1" dirty="0"/>
              <a:t> </a:t>
            </a:r>
            <a:r>
              <a:rPr lang="cs-CZ" sz="1800" b="1" dirty="0" err="1"/>
              <a:t>ZSpotřÚ</a:t>
            </a:r>
            <a:endParaRPr lang="cs-CZ" sz="1800" b="1" dirty="0"/>
          </a:p>
          <a:p>
            <a:pPr lvl="1" algn="just">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a:p>
            <a:pPr algn="just">
              <a:lnSpc>
                <a:spcPct val="100000"/>
              </a:lnSpc>
              <a:buClrTx/>
            </a:pPr>
            <a:endParaRPr lang="cs-CZ" sz="1800" dirty="0"/>
          </a:p>
        </p:txBody>
      </p:sp>
    </p:spTree>
    <p:extLst>
      <p:ext uri="{BB962C8B-B14F-4D97-AF65-F5344CB8AC3E}">
        <p14:creationId xmlns:p14="http://schemas.microsoft.com/office/powerpoint/2010/main" val="2479426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236893BF-DA19-4995-88B1-04E4D7D1A538}"/>
              </a:ext>
            </a:extLst>
          </p:cNvPr>
          <p:cNvSpPr>
            <a:spLocks noGrp="1"/>
          </p:cNvSpPr>
          <p:nvPr>
            <p:ph type="sldNum" sz="quarter" idx="11"/>
          </p:nvPr>
        </p:nvSpPr>
        <p:spPr/>
        <p:txBody>
          <a:bodyPr/>
          <a:lstStyle/>
          <a:p>
            <a:fld id="{0970407D-EE58-4A0B-824B-1D3AE42DD9CF}" type="slidenum">
              <a:rPr lang="cs-CZ" altLang="cs-CZ" smtClean="0"/>
              <a:pPr/>
              <a:t>45</a:t>
            </a:fld>
            <a:endParaRPr lang="cs-CZ" altLang="cs-CZ" dirty="0"/>
          </a:p>
        </p:txBody>
      </p:sp>
      <p:sp>
        <p:nvSpPr>
          <p:cNvPr id="4" name="Nadpis 3">
            <a:extLst>
              <a:ext uri="{FF2B5EF4-FFF2-40B4-BE49-F238E27FC236}">
                <a16:creationId xmlns:a16="http://schemas.microsoft.com/office/drawing/2014/main" xmlns="" id="{CB84AE62-554C-4674-B46F-DB084EA9CE80}"/>
              </a:ext>
            </a:extLst>
          </p:cNvPr>
          <p:cNvSpPr>
            <a:spLocks noGrp="1"/>
          </p:cNvSpPr>
          <p:nvPr>
            <p:ph type="title"/>
          </p:nvPr>
        </p:nvSpPr>
        <p:spPr/>
        <p:txBody>
          <a:bodyPr/>
          <a:lstStyle/>
          <a:p>
            <a:r>
              <a:rPr lang="cs-CZ" dirty="0"/>
              <a:t>Obsah závazku a způsoby jeho určení VII.</a:t>
            </a:r>
          </a:p>
        </p:txBody>
      </p:sp>
      <p:sp>
        <p:nvSpPr>
          <p:cNvPr id="5" name="Zástupný symbol pro obsah 4">
            <a:extLst>
              <a:ext uri="{FF2B5EF4-FFF2-40B4-BE49-F238E27FC236}">
                <a16:creationId xmlns:a16="http://schemas.microsoft.com/office/drawing/2014/main" xmlns="" id="{66571A07-1AEF-47E9-80AF-F2DD814C6190}"/>
              </a:ext>
            </a:extLst>
          </p:cNvPr>
          <p:cNvSpPr>
            <a:spLocks noGrp="1"/>
          </p:cNvSpPr>
          <p:nvPr>
            <p:ph idx="1"/>
          </p:nvPr>
        </p:nvSpPr>
        <p:spPr>
          <a:xfrm>
            <a:off x="720000" y="1331650"/>
            <a:ext cx="10753200" cy="4331674"/>
          </a:xfrm>
        </p:spPr>
        <p:txBody>
          <a:bodyPr/>
          <a:lstStyle/>
          <a:p>
            <a:pPr marL="72000" indent="0">
              <a:buClrTx/>
              <a:buNone/>
            </a:pPr>
            <a:r>
              <a:rPr lang="cs-CZ" b="1" dirty="0">
                <a:solidFill>
                  <a:schemeClr val="tx2"/>
                </a:solidFill>
              </a:rPr>
              <a:t>Inkorporace OP do smlouvy</a:t>
            </a:r>
          </a:p>
          <a:p>
            <a:pPr algn="just">
              <a:lnSpc>
                <a:spcPct val="100000"/>
              </a:lnSpc>
              <a:buClrTx/>
            </a:pPr>
            <a:r>
              <a:rPr lang="cs-CZ" sz="1900" dirty="0"/>
              <a:t>Aby se OP staly součástí smlouvy, </a:t>
            </a:r>
            <a:r>
              <a:rPr lang="cs-CZ" sz="1900" u="sng" dirty="0"/>
              <a:t>musí být inkorporovány</a:t>
            </a:r>
            <a:r>
              <a:rPr lang="cs-CZ" sz="1900" dirty="0"/>
              <a:t> = jinak nejsou její součástí = nemá to vliv na planost smlouvy, nelze se odvolávat na jejich nepřiměřenost apod.</a:t>
            </a:r>
          </a:p>
          <a:p>
            <a:pPr algn="just">
              <a:lnSpc>
                <a:spcPct val="100000"/>
              </a:lnSpc>
              <a:buClrTx/>
            </a:pPr>
            <a:r>
              <a:rPr lang="cs-CZ" sz="1900" b="1" u="sng" dirty="0"/>
              <a:t>Dva způsoby inkorporace</a:t>
            </a:r>
            <a:r>
              <a:rPr lang="cs-CZ" sz="1900" b="1" dirty="0"/>
              <a:t> </a:t>
            </a:r>
            <a:r>
              <a:rPr lang="cs-CZ" sz="1900" dirty="0"/>
              <a:t>= </a:t>
            </a:r>
            <a:r>
              <a:rPr lang="cs-CZ" sz="1900" b="1" u="sng" dirty="0"/>
              <a:t>1) inkorporace OP</a:t>
            </a:r>
            <a:r>
              <a:rPr lang="cs-CZ" sz="1900" dirty="0"/>
              <a:t> (§ 1751 odst. 1 = </a:t>
            </a:r>
            <a:r>
              <a:rPr lang="cs-CZ" sz="1900" b="1" i="1" dirty="0"/>
              <a:t>odkaz</a:t>
            </a:r>
            <a:r>
              <a:rPr lang="cs-CZ" sz="1900" i="1" dirty="0"/>
              <a:t> na OP, které navrhovatel </a:t>
            </a:r>
            <a:r>
              <a:rPr lang="cs-CZ" sz="1900" b="1" i="1" dirty="0"/>
              <a:t>připojí</a:t>
            </a:r>
            <a:r>
              <a:rPr lang="cs-CZ" sz="1900" i="1" dirty="0"/>
              <a:t> </a:t>
            </a:r>
            <a:r>
              <a:rPr lang="cs-CZ" sz="1900" i="1" u="sng" dirty="0"/>
              <a:t>k nabídce</a:t>
            </a:r>
            <a:r>
              <a:rPr lang="cs-CZ" sz="1900" dirty="0"/>
              <a:t> (</a:t>
            </a:r>
            <a:r>
              <a:rPr lang="cs-CZ" sz="1900" b="1" i="1" u="sng" dirty="0"/>
              <a:t>I. varianta</a:t>
            </a:r>
            <a:r>
              <a:rPr lang="cs-CZ" sz="1900" dirty="0"/>
              <a:t>) nebo </a:t>
            </a:r>
            <a:r>
              <a:rPr lang="cs-CZ" sz="1900" b="1" i="1" dirty="0"/>
              <a:t>které jsou stranám známy</a:t>
            </a:r>
            <a:r>
              <a:rPr lang="cs-CZ" sz="1900" dirty="0"/>
              <a:t> (</a:t>
            </a:r>
            <a:r>
              <a:rPr lang="cs-CZ" sz="1900" b="1" i="1" u="sng" dirty="0"/>
              <a:t>II. varianta</a:t>
            </a:r>
            <a:r>
              <a:rPr lang="cs-CZ" sz="1900" dirty="0"/>
              <a:t>), </a:t>
            </a:r>
            <a:r>
              <a:rPr lang="cs-CZ" sz="1900" b="1" u="sng" dirty="0"/>
              <a:t>2) inkorporace VOP</a:t>
            </a:r>
            <a:r>
              <a:rPr lang="cs-CZ" sz="1900" dirty="0"/>
              <a:t> (§ 1751 odst. 3 = </a:t>
            </a:r>
            <a:r>
              <a:rPr lang="cs-CZ" sz="1900" i="1" u="sng" dirty="0"/>
              <a:t>pouhý odkaz na VOP</a:t>
            </a:r>
            <a:r>
              <a:rPr lang="cs-CZ" sz="1900" dirty="0"/>
              <a:t>)</a:t>
            </a:r>
          </a:p>
          <a:p>
            <a:pPr algn="just">
              <a:lnSpc>
                <a:spcPct val="100000"/>
              </a:lnSpc>
              <a:buClrTx/>
            </a:pPr>
            <a:r>
              <a:rPr lang="cs-CZ" sz="1900" b="1" i="1" dirty="0"/>
              <a:t>Odkaz</a:t>
            </a:r>
            <a:r>
              <a:rPr lang="cs-CZ" sz="1900" b="1" dirty="0"/>
              <a:t> </a:t>
            </a:r>
            <a:r>
              <a:rPr lang="cs-CZ" sz="1900" dirty="0"/>
              <a:t>=</a:t>
            </a:r>
            <a:r>
              <a:rPr lang="cs-CZ" sz="1900" b="1" dirty="0"/>
              <a:t> </a:t>
            </a:r>
            <a:r>
              <a:rPr lang="cs-CZ" sz="1900" b="1" u="sng" dirty="0"/>
              <a:t>součástí smlouvy nebudou</a:t>
            </a:r>
            <a:r>
              <a:rPr lang="cs-CZ" sz="1900" b="1" dirty="0"/>
              <a:t> </a:t>
            </a:r>
            <a:r>
              <a:rPr lang="cs-CZ" sz="1900" dirty="0"/>
              <a:t>OP připojené </a:t>
            </a:r>
            <a:r>
              <a:rPr lang="cs-CZ" sz="1900" u="sng" dirty="0"/>
              <a:t>po uzavření smlouvy</a:t>
            </a:r>
            <a:r>
              <a:rPr lang="cs-CZ" sz="1900" dirty="0"/>
              <a:t> = např. OP obsažené na zadní straně letenky, vstupenky na koncert, parkovacího lístku, vstupu do tělocvičny = pokud OP nebyly připojeny k návrhu (např. viditelně umístěné před vstupem do objektu, nebudou součástí smlouvy, nebylo na ně odkázáno atd.)</a:t>
            </a:r>
          </a:p>
          <a:p>
            <a:pPr algn="just">
              <a:lnSpc>
                <a:spcPct val="100000"/>
              </a:lnSpc>
              <a:buClrTx/>
            </a:pPr>
            <a:r>
              <a:rPr lang="cs-CZ" sz="1900" b="1" i="1" dirty="0"/>
              <a:t>Připojení k nabídce</a:t>
            </a:r>
            <a:r>
              <a:rPr lang="cs-CZ" sz="1900" i="1" dirty="0"/>
              <a:t> </a:t>
            </a:r>
            <a:r>
              <a:rPr lang="cs-CZ" sz="1900" dirty="0"/>
              <a:t>= umožňuje </a:t>
            </a:r>
            <a:r>
              <a:rPr lang="cs-CZ" sz="1900" dirty="0" err="1"/>
              <a:t>oblátovi</a:t>
            </a:r>
            <a:r>
              <a:rPr lang="cs-CZ" sz="1900" dirty="0"/>
              <a:t> seznámit se s obsahem OP (u pokladny v úrovni očí, před vstupem do dopravního prostředku, v návrhu smlouvy – odkaz </a:t>
            </a:r>
            <a:r>
              <a:rPr lang="cs-CZ" sz="1900" i="1" dirty="0"/>
              <a:t>„součástí jsou OP oferenta“</a:t>
            </a:r>
            <a:r>
              <a:rPr lang="cs-CZ" sz="1900" dirty="0"/>
              <a:t>)</a:t>
            </a:r>
          </a:p>
          <a:p>
            <a:pPr algn="just">
              <a:lnSpc>
                <a:spcPct val="100000"/>
              </a:lnSpc>
              <a:buClrTx/>
            </a:pPr>
            <a:r>
              <a:rPr lang="cs-CZ" sz="1900" b="1" dirty="0"/>
              <a:t>Připojení OP k nabídce/známost OP</a:t>
            </a:r>
            <a:endParaRPr lang="cs-CZ" sz="1900" dirty="0"/>
          </a:p>
          <a:p>
            <a:pPr lvl="1" algn="just">
              <a:buClrTx/>
            </a:pPr>
            <a:r>
              <a:rPr lang="cs-CZ" sz="1900" b="1" u="sng" dirty="0"/>
              <a:t>I. varianta</a:t>
            </a:r>
            <a:r>
              <a:rPr lang="cs-CZ" sz="1900" b="1" dirty="0"/>
              <a:t> = připojení OP</a:t>
            </a:r>
            <a:r>
              <a:rPr lang="cs-CZ" sz="1900" dirty="0"/>
              <a:t> = typicky </a:t>
            </a:r>
            <a:r>
              <a:rPr lang="cs-CZ" sz="1900" b="1" dirty="0"/>
              <a:t>v listinné podobě </a:t>
            </a:r>
            <a:r>
              <a:rPr lang="cs-CZ" sz="1900" dirty="0"/>
              <a:t>(samostatný text/vytištění na zadní straně smlouvy), u elektronické kontraktace = </a:t>
            </a:r>
            <a:r>
              <a:rPr lang="cs-CZ" sz="1900" b="1" dirty="0"/>
              <a:t>v příloze mailu</a:t>
            </a:r>
            <a:r>
              <a:rPr lang="cs-CZ" sz="1900" dirty="0"/>
              <a:t>/</a:t>
            </a:r>
            <a:r>
              <a:rPr lang="cs-CZ" sz="1900" b="1" dirty="0"/>
              <a:t>hypertext. odkaz</a:t>
            </a:r>
            <a:r>
              <a:rPr lang="cs-CZ" sz="1900" dirty="0"/>
              <a:t>  </a:t>
            </a:r>
          </a:p>
          <a:p>
            <a:pPr lvl="1" algn="just">
              <a:buClrTx/>
            </a:pPr>
            <a:r>
              <a:rPr lang="cs-CZ" sz="1900" b="1" u="sng" dirty="0"/>
              <a:t>II. Varianta</a:t>
            </a:r>
            <a:r>
              <a:rPr lang="cs-CZ" sz="1900" b="1" dirty="0"/>
              <a:t> = známost OP</a:t>
            </a:r>
            <a:r>
              <a:rPr lang="cs-CZ" sz="1900" dirty="0"/>
              <a:t> = uživatel nese DB známosti OP oblátem = </a:t>
            </a:r>
            <a:r>
              <a:rPr lang="cs-CZ" sz="1900" i="1" dirty="0"/>
              <a:t>„Google aktualizuje OP“</a:t>
            </a:r>
            <a:r>
              <a:rPr lang="cs-CZ" sz="1900" dirty="0"/>
              <a:t>? </a:t>
            </a:r>
            <a:r>
              <a:rPr lang="cs-CZ" sz="1900" i="1" dirty="0"/>
              <a:t>„označením souhlasíte s OP“</a:t>
            </a:r>
            <a:r>
              <a:rPr lang="cs-CZ" sz="1900" dirty="0"/>
              <a:t>? – jsou OP součástí smlouvy?</a:t>
            </a:r>
            <a:endParaRPr lang="cs-CZ" sz="1500" dirty="0"/>
          </a:p>
          <a:p>
            <a:pPr algn="just">
              <a:lnSpc>
                <a:spcPct val="100000"/>
              </a:lnSpc>
              <a:buClrTx/>
            </a:pPr>
            <a:endParaRPr lang="cs-CZ" sz="2000" u="sng" dirty="0"/>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dirty="0"/>
          </a:p>
          <a:p>
            <a:pPr>
              <a:buClrTx/>
            </a:pPr>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a:p>
            <a:endParaRPr lang="cs-CZ" sz="2000" dirty="0"/>
          </a:p>
        </p:txBody>
      </p:sp>
    </p:spTree>
    <p:extLst>
      <p:ext uri="{BB962C8B-B14F-4D97-AF65-F5344CB8AC3E}">
        <p14:creationId xmlns:p14="http://schemas.microsoft.com/office/powerpoint/2010/main" val="11102839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B72DC3C3-3B7B-429E-BF82-C1C3CC518BC8}"/>
              </a:ext>
            </a:extLst>
          </p:cNvPr>
          <p:cNvSpPr>
            <a:spLocks noGrp="1"/>
          </p:cNvSpPr>
          <p:nvPr>
            <p:ph type="sldNum" sz="quarter" idx="11"/>
          </p:nvPr>
        </p:nvSpPr>
        <p:spPr/>
        <p:txBody>
          <a:bodyPr/>
          <a:lstStyle/>
          <a:p>
            <a:fld id="{0970407D-EE58-4A0B-824B-1D3AE42DD9CF}" type="slidenum">
              <a:rPr lang="cs-CZ" altLang="cs-CZ" smtClean="0"/>
              <a:pPr/>
              <a:t>46</a:t>
            </a:fld>
            <a:endParaRPr lang="cs-CZ" altLang="cs-CZ" dirty="0"/>
          </a:p>
        </p:txBody>
      </p:sp>
      <p:sp>
        <p:nvSpPr>
          <p:cNvPr id="4" name="Nadpis 3">
            <a:extLst>
              <a:ext uri="{FF2B5EF4-FFF2-40B4-BE49-F238E27FC236}">
                <a16:creationId xmlns:a16="http://schemas.microsoft.com/office/drawing/2014/main" xmlns="" id="{7900CA25-5B0C-43F9-BDDE-85CFE97A96B2}"/>
              </a:ext>
            </a:extLst>
          </p:cNvPr>
          <p:cNvSpPr>
            <a:spLocks noGrp="1"/>
          </p:cNvSpPr>
          <p:nvPr>
            <p:ph type="title"/>
          </p:nvPr>
        </p:nvSpPr>
        <p:spPr/>
        <p:txBody>
          <a:bodyPr/>
          <a:lstStyle/>
          <a:p>
            <a:r>
              <a:rPr lang="cs-CZ" dirty="0"/>
              <a:t>Obsah závazku a způsoby jeho určení VIII.</a:t>
            </a:r>
          </a:p>
        </p:txBody>
      </p:sp>
      <p:sp>
        <p:nvSpPr>
          <p:cNvPr id="5" name="Zástupný symbol pro obsah 4">
            <a:extLst>
              <a:ext uri="{FF2B5EF4-FFF2-40B4-BE49-F238E27FC236}">
                <a16:creationId xmlns:a16="http://schemas.microsoft.com/office/drawing/2014/main" xmlns="" id="{53BC451A-C2B4-4614-A569-E91DCA55975D}"/>
              </a:ext>
            </a:extLst>
          </p:cNvPr>
          <p:cNvSpPr>
            <a:spLocks noGrp="1"/>
          </p:cNvSpPr>
          <p:nvPr>
            <p:ph idx="1"/>
          </p:nvPr>
        </p:nvSpPr>
        <p:spPr/>
        <p:txBody>
          <a:bodyPr/>
          <a:lstStyle/>
          <a:p>
            <a:pPr marL="72000" indent="0">
              <a:buClrTx/>
              <a:buNone/>
            </a:pPr>
            <a:r>
              <a:rPr lang="cs-CZ" b="1" dirty="0">
                <a:solidFill>
                  <a:schemeClr val="tx2"/>
                </a:solidFill>
              </a:rPr>
              <a:t>Inkorporace VOP do smlouvy</a:t>
            </a:r>
          </a:p>
          <a:p>
            <a:pPr marL="72000" indent="0">
              <a:buClrTx/>
              <a:buNone/>
            </a:pPr>
            <a:endParaRPr lang="cs-CZ" b="1" dirty="0">
              <a:solidFill>
                <a:schemeClr val="tx2"/>
              </a:solidFill>
            </a:endParaRPr>
          </a:p>
          <a:p>
            <a:pPr>
              <a:buClrTx/>
            </a:pPr>
            <a:r>
              <a:rPr lang="cs-CZ" b="1" dirty="0"/>
              <a:t>Postačí </a:t>
            </a:r>
            <a:r>
              <a:rPr lang="cs-CZ" b="1" i="1" dirty="0"/>
              <a:t>prostý odkaz na VOP</a:t>
            </a:r>
            <a:r>
              <a:rPr lang="cs-CZ" b="1" dirty="0"/>
              <a:t> </a:t>
            </a:r>
            <a:r>
              <a:rPr lang="cs-CZ" dirty="0"/>
              <a:t>= </a:t>
            </a:r>
            <a:r>
              <a:rPr lang="cs-CZ" b="1" dirty="0"/>
              <a:t>nevyžaduje</a:t>
            </a:r>
            <a:r>
              <a:rPr lang="cs-CZ" dirty="0"/>
              <a:t> se </a:t>
            </a:r>
            <a:r>
              <a:rPr lang="cs-CZ" u="sng" dirty="0"/>
              <a:t>jejich připojení</a:t>
            </a:r>
            <a:r>
              <a:rPr lang="cs-CZ" dirty="0"/>
              <a:t> ani </a:t>
            </a:r>
            <a:r>
              <a:rPr lang="cs-CZ" u="sng" dirty="0"/>
              <a:t>jejich známost</a:t>
            </a:r>
          </a:p>
          <a:p>
            <a:pPr>
              <a:buClrTx/>
            </a:pPr>
            <a:r>
              <a:rPr lang="cs-CZ" dirty="0"/>
              <a:t>Typicky smlouvy o dílo – dodávky velkých investičních celků</a:t>
            </a:r>
          </a:p>
          <a:p>
            <a:pPr lvl="1" algn="just">
              <a:buClrTx/>
            </a:pPr>
            <a:r>
              <a:rPr lang="cs-CZ" i="1" dirty="0"/>
              <a:t>př. Stát (</a:t>
            </a:r>
            <a:r>
              <a:rPr lang="cs-CZ" i="1" dirty="0" err="1"/>
              <a:t>organiz</a:t>
            </a:r>
            <a:r>
              <a:rPr lang="cs-CZ" i="1" dirty="0"/>
              <a:t>. složka) uzavírá smlouvu o dílo na stavbu/dostavbu dálnice = součástí VOP FIDIC (Federace mezinárodních inženýrů) = </a:t>
            </a:r>
            <a:r>
              <a:rPr lang="cs-CZ" i="1" dirty="0" err="1"/>
              <a:t>Red</a:t>
            </a:r>
            <a:r>
              <a:rPr lang="cs-CZ" i="1" dirty="0"/>
              <a:t> </a:t>
            </a:r>
            <a:r>
              <a:rPr lang="cs-CZ" i="1" dirty="0" err="1"/>
              <a:t>Book</a:t>
            </a:r>
            <a:r>
              <a:rPr lang="cs-CZ" i="1" dirty="0"/>
              <a:t>, Green </a:t>
            </a:r>
            <a:r>
              <a:rPr lang="cs-CZ" i="1" dirty="0" err="1"/>
              <a:t>Book</a:t>
            </a:r>
            <a:r>
              <a:rPr lang="cs-CZ" i="1" dirty="0"/>
              <a:t>, </a:t>
            </a:r>
            <a:r>
              <a:rPr lang="cs-CZ" i="1" dirty="0" err="1"/>
              <a:t>Yellow</a:t>
            </a:r>
            <a:r>
              <a:rPr lang="cs-CZ" i="1" dirty="0"/>
              <a:t> </a:t>
            </a:r>
            <a:r>
              <a:rPr lang="cs-CZ" i="1" dirty="0" err="1"/>
              <a:t>Book</a:t>
            </a:r>
            <a:r>
              <a:rPr lang="cs-CZ" i="1" dirty="0"/>
              <a:t> v závislosti na charakteru stavby</a:t>
            </a:r>
          </a:p>
          <a:p>
            <a:pPr lvl="1" algn="just">
              <a:buClrTx/>
            </a:pPr>
            <a:r>
              <a:rPr lang="cs-CZ" i="1" dirty="0"/>
              <a:t>př. součástí smlouvy uzavřené na e-</a:t>
            </a:r>
            <a:r>
              <a:rPr lang="cs-CZ" i="1" dirty="0" err="1"/>
              <a:t>shopu</a:t>
            </a:r>
            <a:r>
              <a:rPr lang="cs-CZ" i="1" dirty="0"/>
              <a:t> jsou VOP obchodníka = </a:t>
            </a:r>
            <a:r>
              <a:rPr lang="cs-CZ" i="1" u="sng" dirty="0"/>
              <a:t>nejde o VOP</a:t>
            </a:r>
            <a:r>
              <a:rPr lang="cs-CZ" i="1" dirty="0"/>
              <a:t>, nýbrž OP = nutno dodržet pravidla inkorporace podle § 1751 odst. 1</a:t>
            </a:r>
          </a:p>
        </p:txBody>
      </p:sp>
    </p:spTree>
    <p:extLst>
      <p:ext uri="{BB962C8B-B14F-4D97-AF65-F5344CB8AC3E}">
        <p14:creationId xmlns:p14="http://schemas.microsoft.com/office/powerpoint/2010/main" val="39983519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3E4DAD34-E083-4770-9A81-45A416EAEAF1}"/>
              </a:ext>
            </a:extLst>
          </p:cNvPr>
          <p:cNvSpPr>
            <a:spLocks noGrp="1"/>
          </p:cNvSpPr>
          <p:nvPr>
            <p:ph type="sldNum" sz="quarter" idx="11"/>
          </p:nvPr>
        </p:nvSpPr>
        <p:spPr/>
        <p:txBody>
          <a:bodyPr/>
          <a:lstStyle/>
          <a:p>
            <a:fld id="{0970407D-EE58-4A0B-824B-1D3AE42DD9CF}" type="slidenum">
              <a:rPr lang="cs-CZ" altLang="cs-CZ" smtClean="0"/>
              <a:pPr/>
              <a:t>47</a:t>
            </a:fld>
            <a:endParaRPr lang="cs-CZ" altLang="cs-CZ" dirty="0"/>
          </a:p>
        </p:txBody>
      </p:sp>
      <p:sp>
        <p:nvSpPr>
          <p:cNvPr id="4" name="Nadpis 3">
            <a:extLst>
              <a:ext uri="{FF2B5EF4-FFF2-40B4-BE49-F238E27FC236}">
                <a16:creationId xmlns:a16="http://schemas.microsoft.com/office/drawing/2014/main" xmlns="" id="{F77F4CCD-1BAF-4379-AD0F-8396A240819E}"/>
              </a:ext>
            </a:extLst>
          </p:cNvPr>
          <p:cNvSpPr>
            <a:spLocks noGrp="1"/>
          </p:cNvSpPr>
          <p:nvPr>
            <p:ph type="title"/>
          </p:nvPr>
        </p:nvSpPr>
        <p:spPr/>
        <p:txBody>
          <a:bodyPr/>
          <a:lstStyle/>
          <a:p>
            <a:r>
              <a:rPr lang="cs-CZ" dirty="0"/>
              <a:t>Část IX. – Limity obsahu závazku</a:t>
            </a:r>
          </a:p>
        </p:txBody>
      </p:sp>
      <p:sp>
        <p:nvSpPr>
          <p:cNvPr id="5" name="Zástupný symbol pro obsah 4">
            <a:extLst>
              <a:ext uri="{FF2B5EF4-FFF2-40B4-BE49-F238E27FC236}">
                <a16:creationId xmlns:a16="http://schemas.microsoft.com/office/drawing/2014/main" xmlns="" id="{ECE039FC-1026-48E0-882A-36A75E1DBEB9}"/>
              </a:ext>
            </a:extLst>
          </p:cNvPr>
          <p:cNvSpPr>
            <a:spLocks noGrp="1"/>
          </p:cNvSpPr>
          <p:nvPr>
            <p:ph idx="1"/>
          </p:nvPr>
        </p:nvSpPr>
        <p:spPr>
          <a:xfrm>
            <a:off x="720000" y="1629789"/>
            <a:ext cx="10753200" cy="4139998"/>
          </a:xfrm>
        </p:spPr>
        <p:txBody>
          <a:bodyPr/>
          <a:lstStyle/>
          <a:p>
            <a:pPr>
              <a:buClrTx/>
            </a:pPr>
            <a:r>
              <a:rPr lang="cs-CZ" u="sng" dirty="0"/>
              <a:t>Limitem obsahu závazku jsou kogentní právní normy</a:t>
            </a:r>
            <a:r>
              <a:rPr lang="cs-CZ" dirty="0"/>
              <a:t> = </a:t>
            </a:r>
            <a:r>
              <a:rPr lang="cs-CZ" b="1" dirty="0"/>
              <a:t>obsahové korektivy</a:t>
            </a:r>
            <a:r>
              <a:rPr lang="cs-CZ" dirty="0"/>
              <a:t> jsou vždy kogentními PN = </a:t>
            </a:r>
            <a:r>
              <a:rPr lang="cs-CZ" u="sng" dirty="0"/>
              <a:t>součást veřejného pořádku</a:t>
            </a:r>
          </a:p>
          <a:p>
            <a:pPr>
              <a:buClrTx/>
            </a:pPr>
            <a:r>
              <a:rPr lang="cs-CZ" dirty="0"/>
              <a:t>Často mají legislativně-technickou konstrukci jako generální klauzule = neurčitost formulovaných hypotéz, jejichž naplnění závisí na okolnostech projednávané věci</a:t>
            </a:r>
          </a:p>
          <a:p>
            <a:pPr algn="just">
              <a:buClrTx/>
            </a:pPr>
            <a:r>
              <a:rPr lang="cs-CZ" b="1" u="sng" dirty="0"/>
              <a:t>1. Korektivy vztahující se na všechna PJ</a:t>
            </a:r>
            <a:r>
              <a:rPr lang="cs-CZ" dirty="0"/>
              <a:t> = dobré mravy, veřejný pořádek</a:t>
            </a:r>
          </a:p>
          <a:p>
            <a:pPr algn="just">
              <a:buClrTx/>
            </a:pPr>
            <a:r>
              <a:rPr lang="cs-CZ" b="1" u="sng" dirty="0"/>
              <a:t>2. Korektivy obsahu závazku</a:t>
            </a:r>
            <a:r>
              <a:rPr lang="cs-CZ" dirty="0"/>
              <a:t> = a) neúměrné zkrácení, b) lichva, c) adhezní smlouvy, d) </a:t>
            </a:r>
            <a:r>
              <a:rPr lang="cs-CZ" i="1" dirty="0" err="1"/>
              <a:t>clausula</a:t>
            </a:r>
            <a:r>
              <a:rPr lang="cs-CZ" i="1" dirty="0"/>
              <a:t> </a:t>
            </a:r>
            <a:r>
              <a:rPr lang="cs-CZ" i="1" dirty="0" err="1"/>
              <a:t>rebus</a:t>
            </a:r>
            <a:r>
              <a:rPr lang="cs-CZ" i="1" dirty="0"/>
              <a:t> sic </a:t>
            </a:r>
            <a:r>
              <a:rPr lang="cs-CZ" i="1" dirty="0" err="1"/>
              <a:t>stantibus</a:t>
            </a:r>
            <a:r>
              <a:rPr lang="cs-CZ" dirty="0"/>
              <a:t>, d) moderace SP, e) moderace závdavku, neúčinnost nepřiměřeně nízkých </a:t>
            </a:r>
            <a:r>
              <a:rPr lang="cs-CZ" dirty="0" err="1"/>
              <a:t>ÚrProd</a:t>
            </a:r>
            <a:r>
              <a:rPr lang="cs-CZ" dirty="0"/>
              <a:t>, f) překvapivost OP</a:t>
            </a:r>
          </a:p>
          <a:p>
            <a:pPr algn="just">
              <a:buClrTx/>
            </a:pPr>
            <a:endParaRPr lang="cs-CZ" dirty="0"/>
          </a:p>
          <a:p>
            <a:pPr algn="just">
              <a:buClrTx/>
            </a:pPr>
            <a:r>
              <a:rPr lang="cs-CZ" dirty="0"/>
              <a:t> </a:t>
            </a:r>
          </a:p>
          <a:p>
            <a:pPr marL="72000" indent="0" algn="just">
              <a:buClrTx/>
              <a:buNone/>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pPr>
              <a:buClrTx/>
            </a:pPr>
            <a:endParaRPr lang="cs-CZ" dirty="0"/>
          </a:p>
          <a:p>
            <a:endParaRPr lang="cs-CZ" dirty="0"/>
          </a:p>
        </p:txBody>
      </p:sp>
    </p:spTree>
    <p:extLst>
      <p:ext uri="{BB962C8B-B14F-4D97-AF65-F5344CB8AC3E}">
        <p14:creationId xmlns:p14="http://schemas.microsoft.com/office/powerpoint/2010/main" val="4624914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C7C1AFA3-C284-43EA-AF52-DFE8FF10CB28}"/>
              </a:ext>
            </a:extLst>
          </p:cNvPr>
          <p:cNvSpPr>
            <a:spLocks noGrp="1"/>
          </p:cNvSpPr>
          <p:nvPr>
            <p:ph type="sldNum" sz="quarter" idx="11"/>
          </p:nvPr>
        </p:nvSpPr>
        <p:spPr/>
        <p:txBody>
          <a:bodyPr/>
          <a:lstStyle/>
          <a:p>
            <a:fld id="{0970407D-EE58-4A0B-824B-1D3AE42DD9CF}" type="slidenum">
              <a:rPr lang="cs-CZ" altLang="cs-CZ" smtClean="0"/>
              <a:pPr/>
              <a:t>48</a:t>
            </a:fld>
            <a:endParaRPr lang="cs-CZ" altLang="cs-CZ" dirty="0"/>
          </a:p>
        </p:txBody>
      </p:sp>
      <p:sp>
        <p:nvSpPr>
          <p:cNvPr id="4" name="Nadpis 3">
            <a:extLst>
              <a:ext uri="{FF2B5EF4-FFF2-40B4-BE49-F238E27FC236}">
                <a16:creationId xmlns:a16="http://schemas.microsoft.com/office/drawing/2014/main" xmlns="" id="{721E4278-89C2-4017-B957-1F4F05563F6F}"/>
              </a:ext>
            </a:extLst>
          </p:cNvPr>
          <p:cNvSpPr>
            <a:spLocks noGrp="1"/>
          </p:cNvSpPr>
          <p:nvPr>
            <p:ph type="title"/>
          </p:nvPr>
        </p:nvSpPr>
        <p:spPr/>
        <p:txBody>
          <a:bodyPr/>
          <a:lstStyle/>
          <a:p>
            <a:r>
              <a:rPr lang="cs-CZ" dirty="0"/>
              <a:t>Limity obsahu závazku II. – základní východiska</a:t>
            </a:r>
          </a:p>
        </p:txBody>
      </p:sp>
      <p:sp>
        <p:nvSpPr>
          <p:cNvPr id="5" name="Zástupný symbol pro obsah 4">
            <a:extLst>
              <a:ext uri="{FF2B5EF4-FFF2-40B4-BE49-F238E27FC236}">
                <a16:creationId xmlns:a16="http://schemas.microsoft.com/office/drawing/2014/main" xmlns="" id="{AE292992-59B2-490C-9EA9-5239225909A2}"/>
              </a:ext>
            </a:extLst>
          </p:cNvPr>
          <p:cNvSpPr>
            <a:spLocks noGrp="1"/>
          </p:cNvSpPr>
          <p:nvPr>
            <p:ph idx="1"/>
          </p:nvPr>
        </p:nvSpPr>
        <p:spPr>
          <a:xfrm>
            <a:off x="666000" y="1887310"/>
            <a:ext cx="10753200" cy="4139998"/>
          </a:xfrm>
        </p:spPr>
        <p:txBody>
          <a:bodyPr/>
          <a:lstStyle/>
          <a:p>
            <a:pPr algn="just">
              <a:lnSpc>
                <a:spcPct val="100000"/>
              </a:lnSpc>
              <a:buClrTx/>
            </a:pPr>
            <a:r>
              <a:rPr lang="cs-CZ" sz="2300" spc="-1" dirty="0"/>
              <a:t>Primárním cílem obsahových korektivů není boj </a:t>
            </a:r>
            <a:r>
              <a:rPr lang="cs-CZ" sz="2300" u="sng" spc="-1" dirty="0"/>
              <a:t>proti nepřiměřenosti vzájemných plnění</a:t>
            </a:r>
            <a:r>
              <a:rPr lang="cs-CZ" sz="2300" spc="-1" dirty="0"/>
              <a:t> u </a:t>
            </a:r>
            <a:r>
              <a:rPr lang="cs-CZ" sz="2300" spc="-1" dirty="0" err="1"/>
              <a:t>synallagmatických</a:t>
            </a:r>
            <a:r>
              <a:rPr lang="cs-CZ" sz="2300" spc="-1" dirty="0"/>
              <a:t> smluv</a:t>
            </a:r>
          </a:p>
          <a:p>
            <a:pPr algn="just">
              <a:lnSpc>
                <a:spcPct val="100000"/>
              </a:lnSpc>
              <a:buClrTx/>
            </a:pPr>
            <a:r>
              <a:rPr lang="cs-CZ" sz="2300" spc="-1" dirty="0"/>
              <a:t>Zásadně OZ ponechává stranám na vůli ujednat si libovolný poměr plnění</a:t>
            </a:r>
            <a:r>
              <a:rPr lang="cs-CZ" sz="2300" b="1" spc="-1" dirty="0"/>
              <a:t> </a:t>
            </a:r>
            <a:r>
              <a:rPr lang="cs-CZ" sz="2300" spc="-1" dirty="0"/>
              <a:t>a protiplnění (v jakémkoli rozsahu) = zákonodárce postihuje až kořistění z </a:t>
            </a:r>
            <a:r>
              <a:rPr lang="cs-CZ" sz="2300" b="1" spc="-1" dirty="0"/>
              <a:t>právně významné slabosti</a:t>
            </a:r>
            <a:endParaRPr lang="cs-CZ" sz="2300" spc="-1" dirty="0"/>
          </a:p>
          <a:p>
            <a:pPr algn="just">
              <a:lnSpc>
                <a:spcPct val="100000"/>
              </a:lnSpc>
              <a:buClrTx/>
            </a:pPr>
            <a:r>
              <a:rPr lang="cs-CZ" sz="2300" u="sng" spc="-1" dirty="0"/>
              <a:t>Existence subjektivní slabosti při uzavírání smlouvy</a:t>
            </a:r>
            <a:r>
              <a:rPr lang="cs-CZ" sz="2300" spc="-1" dirty="0"/>
              <a:t> je podmínkou všech ochranný institutů – lichvy, adhezních smluv, neúměrného zkrácení</a:t>
            </a:r>
          </a:p>
          <a:p>
            <a:pPr algn="just">
              <a:lnSpc>
                <a:spcPct val="100000"/>
              </a:lnSpc>
              <a:buClrTx/>
            </a:pPr>
            <a:r>
              <a:rPr lang="cs-CZ" sz="2300" u="sng" spc="-1" dirty="0"/>
              <a:t>Vzájemný poměr</a:t>
            </a:r>
            <a:r>
              <a:rPr lang="cs-CZ" sz="2300" spc="-1" dirty="0"/>
              <a:t> </a:t>
            </a:r>
            <a:r>
              <a:rPr lang="cs-CZ" sz="2300" b="1" spc="-1" dirty="0"/>
              <a:t>plnění a protiplnění</a:t>
            </a:r>
            <a:r>
              <a:rPr lang="cs-CZ" sz="2300" spc="-1" dirty="0"/>
              <a:t> má význam</a:t>
            </a:r>
            <a:r>
              <a:rPr lang="cs-CZ" sz="2300" b="1" spc="-1" dirty="0"/>
              <a:t> jen </a:t>
            </a:r>
            <a:r>
              <a:rPr lang="cs-CZ" sz="2300" spc="-1" dirty="0"/>
              <a:t>u</a:t>
            </a:r>
            <a:r>
              <a:rPr lang="cs-CZ" sz="2300" b="1" spc="-1" dirty="0"/>
              <a:t> moderace SP </a:t>
            </a:r>
            <a:r>
              <a:rPr lang="cs-CZ" sz="2300" spc="-1" dirty="0"/>
              <a:t>vzhledem k hodnotě a významu zajišťované povinnosti (§ 2051),  </a:t>
            </a:r>
            <a:r>
              <a:rPr lang="cs-CZ" sz="2300" b="1" spc="-1" dirty="0"/>
              <a:t>pravidla </a:t>
            </a:r>
            <a:r>
              <a:rPr lang="cs-CZ" sz="2300" b="1" i="1" spc="-1" dirty="0"/>
              <a:t>ultra </a:t>
            </a:r>
            <a:r>
              <a:rPr lang="cs-CZ" sz="2300" b="1" i="1" spc="-1" dirty="0" err="1"/>
              <a:t>duplum</a:t>
            </a:r>
            <a:r>
              <a:rPr lang="cs-CZ" sz="2300" b="1" i="1" spc="-1" dirty="0"/>
              <a:t> </a:t>
            </a:r>
            <a:r>
              <a:rPr lang="cs-CZ" sz="2300" spc="-1" dirty="0"/>
              <a:t>(§ 1805 odst. 2), dovolání se </a:t>
            </a:r>
            <a:r>
              <a:rPr lang="cs-CZ" sz="2300" b="1" spc="-1" dirty="0"/>
              <a:t>neúčinnosti</a:t>
            </a:r>
            <a:r>
              <a:rPr lang="cs-CZ" sz="2300" spc="-1" dirty="0"/>
              <a:t> </a:t>
            </a:r>
            <a:r>
              <a:rPr lang="cs-CZ" sz="2300" b="1" spc="-1" dirty="0"/>
              <a:t>nepřiměřeně nízkých </a:t>
            </a:r>
            <a:r>
              <a:rPr lang="cs-CZ" sz="2300" b="1" spc="-1" dirty="0" err="1"/>
              <a:t>ÚrProd</a:t>
            </a:r>
            <a:r>
              <a:rPr lang="cs-CZ" sz="2300" spc="-1" dirty="0"/>
              <a:t> (§ 1972)</a:t>
            </a:r>
          </a:p>
          <a:p>
            <a:pPr algn="just">
              <a:lnSpc>
                <a:spcPct val="100000"/>
              </a:lnSpc>
              <a:buClrTx/>
            </a:pPr>
            <a:r>
              <a:rPr lang="cs-CZ" sz="2300" b="1" u="sng" spc="-1" dirty="0"/>
              <a:t>Odlišné PN</a:t>
            </a:r>
            <a:r>
              <a:rPr lang="cs-CZ" sz="2300" spc="-1" dirty="0"/>
              <a:t> = NÚ (soudní zrušení smlouvy), lichva (RN/AN?), adhezní smlouvy (RN/ČN), moderace SP (snížení uplatněné SP na návrh), </a:t>
            </a:r>
            <a:r>
              <a:rPr lang="cs-CZ" sz="2300" i="1" spc="-1" dirty="0"/>
              <a:t>ultra </a:t>
            </a:r>
            <a:r>
              <a:rPr lang="cs-CZ" sz="2300" i="1" spc="-1" dirty="0" err="1"/>
              <a:t>duplum</a:t>
            </a:r>
            <a:r>
              <a:rPr lang="cs-CZ" sz="2300" spc="-1" dirty="0"/>
              <a:t> (dočasný/trvalý zánik práva požadovat úroky)</a:t>
            </a:r>
            <a:endParaRPr lang="cs-CZ" sz="2300" i="1" spc="-1" dirty="0"/>
          </a:p>
          <a:p>
            <a:pPr algn="just">
              <a:lnSpc>
                <a:spcPct val="100000"/>
              </a:lnSpc>
            </a:pPr>
            <a:endParaRPr lang="cs-CZ" sz="2300" b="1" spc="-1" dirty="0"/>
          </a:p>
          <a:p>
            <a:pPr algn="just">
              <a:lnSpc>
                <a:spcPct val="100000"/>
              </a:lnSpc>
              <a:buClrTx/>
            </a:pPr>
            <a:endParaRPr lang="cs-CZ" sz="2300" dirty="0"/>
          </a:p>
        </p:txBody>
      </p:sp>
    </p:spTree>
    <p:extLst>
      <p:ext uri="{BB962C8B-B14F-4D97-AF65-F5344CB8AC3E}">
        <p14:creationId xmlns:p14="http://schemas.microsoft.com/office/powerpoint/2010/main" val="19091787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7EC75389-65B6-4A3C-B5E4-33C8438969C7}"/>
              </a:ext>
            </a:extLst>
          </p:cNvPr>
          <p:cNvSpPr>
            <a:spLocks noGrp="1"/>
          </p:cNvSpPr>
          <p:nvPr>
            <p:ph type="sldNum" sz="quarter" idx="11"/>
          </p:nvPr>
        </p:nvSpPr>
        <p:spPr/>
        <p:txBody>
          <a:bodyPr/>
          <a:lstStyle/>
          <a:p>
            <a:fld id="{0970407D-EE58-4A0B-824B-1D3AE42DD9CF}" type="slidenum">
              <a:rPr lang="cs-CZ" altLang="cs-CZ" smtClean="0"/>
              <a:pPr/>
              <a:t>49</a:t>
            </a:fld>
            <a:endParaRPr lang="cs-CZ" altLang="cs-CZ" dirty="0"/>
          </a:p>
        </p:txBody>
      </p:sp>
      <p:sp>
        <p:nvSpPr>
          <p:cNvPr id="4" name="Nadpis 3">
            <a:extLst>
              <a:ext uri="{FF2B5EF4-FFF2-40B4-BE49-F238E27FC236}">
                <a16:creationId xmlns:a16="http://schemas.microsoft.com/office/drawing/2014/main" xmlns="" id="{EA6343B9-22E8-48D3-B1D2-85265A382AF7}"/>
              </a:ext>
            </a:extLst>
          </p:cNvPr>
          <p:cNvSpPr>
            <a:spLocks noGrp="1"/>
          </p:cNvSpPr>
          <p:nvPr>
            <p:ph type="title"/>
          </p:nvPr>
        </p:nvSpPr>
        <p:spPr/>
        <p:txBody>
          <a:bodyPr/>
          <a:lstStyle/>
          <a:p>
            <a:r>
              <a:rPr lang="cs-CZ" dirty="0"/>
              <a:t>Limity obsahu závazku III. – neúměrné zkrácení</a:t>
            </a:r>
          </a:p>
        </p:txBody>
      </p:sp>
      <p:sp>
        <p:nvSpPr>
          <p:cNvPr id="5" name="Zástupný symbol pro obsah 4">
            <a:extLst>
              <a:ext uri="{FF2B5EF4-FFF2-40B4-BE49-F238E27FC236}">
                <a16:creationId xmlns:a16="http://schemas.microsoft.com/office/drawing/2014/main" xmlns="" id="{25DA5543-6941-443E-842A-91095E35F460}"/>
              </a:ext>
            </a:extLst>
          </p:cNvPr>
          <p:cNvSpPr>
            <a:spLocks noGrp="1"/>
          </p:cNvSpPr>
          <p:nvPr>
            <p:ph idx="1"/>
          </p:nvPr>
        </p:nvSpPr>
        <p:spPr>
          <a:xfrm>
            <a:off x="720000" y="1798534"/>
            <a:ext cx="10753200" cy="4139998"/>
          </a:xfrm>
        </p:spPr>
        <p:txBody>
          <a:bodyPr/>
          <a:lstStyle/>
          <a:p>
            <a:pPr algn="just">
              <a:lnSpc>
                <a:spcPct val="100000"/>
              </a:lnSpc>
              <a:buClrTx/>
            </a:pPr>
            <a:r>
              <a:rPr lang="cs-CZ" sz="2600" spc="-1" dirty="0"/>
              <a:t>Archaický institut spojený s nejstaršími světovými kodifikacemi soukromého práva (ABGB – 1811, </a:t>
            </a:r>
            <a:r>
              <a:rPr lang="cs-CZ" sz="2600" spc="-1" dirty="0" err="1"/>
              <a:t>Code</a:t>
            </a:r>
            <a:r>
              <a:rPr lang="cs-CZ" sz="2600" spc="-1" dirty="0"/>
              <a:t> civil – 1804) = </a:t>
            </a:r>
            <a:r>
              <a:rPr lang="cs-CZ" sz="2600" b="1" spc="-1" dirty="0"/>
              <a:t>právní následek </a:t>
            </a:r>
            <a:r>
              <a:rPr lang="cs-CZ" sz="2600" b="1" i="1" spc="-1" dirty="0" err="1"/>
              <a:t>sui</a:t>
            </a:r>
            <a:r>
              <a:rPr lang="cs-CZ" sz="2600" b="1" i="1" spc="-1" dirty="0"/>
              <a:t> </a:t>
            </a:r>
            <a:r>
              <a:rPr lang="cs-CZ" sz="2600" b="1" i="1" spc="-1" dirty="0" err="1"/>
              <a:t>generis</a:t>
            </a:r>
            <a:endParaRPr lang="cs-CZ" sz="2600" b="1" i="1" spc="-1" dirty="0"/>
          </a:p>
          <a:p>
            <a:pPr algn="just">
              <a:lnSpc>
                <a:spcPct val="100000"/>
              </a:lnSpc>
              <a:buClrTx/>
            </a:pPr>
            <a:r>
              <a:rPr lang="cs-CZ" sz="2600" spc="-1" dirty="0"/>
              <a:t>Novější právní úpravy </a:t>
            </a:r>
            <a:r>
              <a:rPr lang="cs-CZ" sz="2600" u="sng" spc="-1" dirty="0"/>
              <a:t>nahradily tento institut lichvou</a:t>
            </a:r>
            <a:r>
              <a:rPr lang="cs-CZ" sz="2600" spc="-1" dirty="0"/>
              <a:t> (např. BGB – 1900, </a:t>
            </a:r>
            <a:r>
              <a:rPr lang="cs-CZ" sz="2600" spc="-1" dirty="0" err="1"/>
              <a:t>Burgerlijk</a:t>
            </a:r>
            <a:r>
              <a:rPr lang="cs-CZ" sz="2600" spc="-1" dirty="0"/>
              <a:t> </a:t>
            </a:r>
            <a:r>
              <a:rPr lang="cs-CZ" sz="2600" spc="-1" dirty="0" err="1"/>
              <a:t>Wetboek</a:t>
            </a:r>
            <a:r>
              <a:rPr lang="cs-CZ" sz="2600" spc="-1" dirty="0"/>
              <a:t> – 1976)</a:t>
            </a:r>
          </a:p>
          <a:p>
            <a:pPr algn="just">
              <a:lnSpc>
                <a:spcPct val="100000"/>
              </a:lnSpc>
              <a:buClrTx/>
            </a:pPr>
            <a:r>
              <a:rPr lang="cs-CZ" sz="2600" spc="-1" dirty="0"/>
              <a:t>OZ </a:t>
            </a:r>
            <a:r>
              <a:rPr lang="cs-CZ" sz="2600" u="sng" spc="-1" dirty="0"/>
              <a:t>společně s rakouským ABGB</a:t>
            </a:r>
            <a:r>
              <a:rPr lang="cs-CZ" sz="2600" spc="-1" dirty="0"/>
              <a:t> upravují lichvu (§ 879 ABGB) a neúměrné zkrácení (§ 934 ABGB) = světový unikát</a:t>
            </a:r>
          </a:p>
          <a:p>
            <a:pPr algn="just">
              <a:lnSpc>
                <a:spcPct val="100000"/>
              </a:lnSpc>
              <a:buClrTx/>
            </a:pPr>
            <a:r>
              <a:rPr lang="cs-CZ" sz="2600" spc="-1" dirty="0"/>
              <a:t>Typicky </a:t>
            </a:r>
            <a:r>
              <a:rPr lang="cs-CZ" sz="2600" b="1" spc="-1" dirty="0"/>
              <a:t>jen</a:t>
            </a:r>
            <a:r>
              <a:rPr lang="cs-CZ" sz="2600" spc="-1" dirty="0"/>
              <a:t> ochrana před lichevními smlouvami (např. § 138 BGB) nebo </a:t>
            </a:r>
            <a:r>
              <a:rPr lang="cs-CZ" sz="2600" b="1" spc="-1" dirty="0"/>
              <a:t>jen</a:t>
            </a:r>
            <a:r>
              <a:rPr lang="cs-CZ" sz="2600" spc="-1" dirty="0"/>
              <a:t> neúměrným zkrácením (např. čl. 1674 aj. </a:t>
            </a:r>
            <a:r>
              <a:rPr lang="cs-CZ" sz="2600" spc="-1" dirty="0" err="1"/>
              <a:t>Code</a:t>
            </a:r>
            <a:r>
              <a:rPr lang="cs-CZ" sz="2600" spc="-1" dirty="0"/>
              <a:t> Civil)</a:t>
            </a:r>
          </a:p>
          <a:p>
            <a:pPr algn="just">
              <a:lnSpc>
                <a:spcPct val="100000"/>
              </a:lnSpc>
              <a:buClrTx/>
            </a:pPr>
            <a:r>
              <a:rPr lang="cs-CZ" sz="2600" spc="-1" dirty="0"/>
              <a:t>K úpravě obou institutů </a:t>
            </a:r>
            <a:r>
              <a:rPr lang="cs-CZ" sz="2600" u="sng" spc="-1" dirty="0"/>
              <a:t>není důvod</a:t>
            </a:r>
            <a:r>
              <a:rPr lang="cs-CZ" sz="2600" spc="-1" dirty="0"/>
              <a:t> = jedna skutková podstata umožňuje zohlednit východiska obou institutů; OZ upravuje i </a:t>
            </a:r>
            <a:r>
              <a:rPr lang="cs-CZ" sz="2600" i="1" spc="-1" dirty="0"/>
              <a:t>tzv. věcnou lichvu </a:t>
            </a:r>
            <a:r>
              <a:rPr lang="cs-CZ" sz="2600" spc="-1" dirty="0"/>
              <a:t>– </a:t>
            </a:r>
            <a:r>
              <a:rPr lang="cs-CZ" sz="2600" u="sng" spc="-1" dirty="0"/>
              <a:t>demonstrativní výčet slabostí</a:t>
            </a:r>
            <a:r>
              <a:rPr lang="cs-CZ" sz="2600" spc="-1" dirty="0"/>
              <a:t> (§ 1796 odst. 1)</a:t>
            </a:r>
          </a:p>
          <a:p>
            <a:pPr marL="72000" indent="0" algn="just">
              <a:lnSpc>
                <a:spcPct val="100000"/>
              </a:lnSpc>
              <a:buNone/>
            </a:pPr>
            <a:endParaRPr lang="cs-CZ" sz="2600" spc="-1" dirty="0"/>
          </a:p>
          <a:p>
            <a:pPr algn="just">
              <a:lnSpc>
                <a:spcPct val="100000"/>
              </a:lnSpc>
            </a:pPr>
            <a:endParaRPr lang="cs-CZ" sz="2600" spc="-1" dirty="0"/>
          </a:p>
          <a:p>
            <a:pPr algn="just">
              <a:lnSpc>
                <a:spcPct val="100000"/>
              </a:lnSpc>
            </a:pPr>
            <a:endParaRPr lang="cs-CZ" sz="2600" spc="-1" dirty="0"/>
          </a:p>
          <a:p>
            <a:pPr algn="just">
              <a:lnSpc>
                <a:spcPct val="100000"/>
              </a:lnSpc>
            </a:pPr>
            <a:endParaRPr lang="cs-CZ" sz="2600" i="1" spc="-1" dirty="0"/>
          </a:p>
          <a:p>
            <a:pPr algn="just">
              <a:lnSpc>
                <a:spcPct val="100000"/>
              </a:lnSpc>
            </a:pPr>
            <a:endParaRPr lang="cs-CZ" sz="2600" u="sng" dirty="0"/>
          </a:p>
          <a:p>
            <a:pPr algn="just">
              <a:lnSpc>
                <a:spcPct val="100000"/>
              </a:lnSpc>
            </a:pPr>
            <a:endParaRPr lang="cs-CZ" sz="2600" dirty="0"/>
          </a:p>
        </p:txBody>
      </p:sp>
    </p:spTree>
    <p:extLst>
      <p:ext uri="{BB962C8B-B14F-4D97-AF65-F5344CB8AC3E}">
        <p14:creationId xmlns:p14="http://schemas.microsoft.com/office/powerpoint/2010/main" val="2573315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5</a:t>
            </a:fld>
            <a:endParaRPr lang="cs-CZ" altLang="cs-CZ" dirty="0"/>
          </a:p>
        </p:txBody>
      </p:sp>
      <p:sp>
        <p:nvSpPr>
          <p:cNvPr id="4" name="Nadpis 3"/>
          <p:cNvSpPr>
            <a:spLocks noGrp="1"/>
          </p:cNvSpPr>
          <p:nvPr>
            <p:ph type="title"/>
          </p:nvPr>
        </p:nvSpPr>
        <p:spPr/>
        <p:txBody>
          <a:bodyPr/>
          <a:lstStyle/>
          <a:p>
            <a:r>
              <a:rPr lang="cs-CZ" dirty="0"/>
              <a:t>Vztah závazkového práva k jiným částem OZ (II.)</a:t>
            </a:r>
          </a:p>
        </p:txBody>
      </p:sp>
      <p:sp>
        <p:nvSpPr>
          <p:cNvPr id="5" name="Zástupný symbol pro obsah 4"/>
          <p:cNvSpPr>
            <a:spLocks noGrp="1"/>
          </p:cNvSpPr>
          <p:nvPr>
            <p:ph idx="1"/>
          </p:nvPr>
        </p:nvSpPr>
        <p:spPr>
          <a:xfrm>
            <a:off x="719400" y="1878434"/>
            <a:ext cx="10753200" cy="4139998"/>
          </a:xfrm>
        </p:spPr>
        <p:txBody>
          <a:bodyPr/>
          <a:lstStyle/>
          <a:p>
            <a:r>
              <a:rPr lang="cs-CZ" dirty="0"/>
              <a:t>Vztah k </a:t>
            </a:r>
            <a:r>
              <a:rPr lang="cs-CZ" i="1" dirty="0"/>
              <a:t>absolutním majetkovým právům </a:t>
            </a:r>
            <a:r>
              <a:rPr lang="cs-CZ" dirty="0"/>
              <a:t>(část III.):</a:t>
            </a:r>
          </a:p>
          <a:p>
            <a:pPr lvl="1"/>
            <a:r>
              <a:rPr lang="cs-CZ" b="1" i="1" dirty="0"/>
              <a:t>VP</a:t>
            </a:r>
            <a:r>
              <a:rPr lang="cs-CZ" i="1" dirty="0"/>
              <a:t> (věcná práva k věci vlastní + cizí – ZP, </a:t>
            </a:r>
            <a:r>
              <a:rPr lang="cs-CZ" i="1" dirty="0" err="1"/>
              <a:t>ZadrP</a:t>
            </a:r>
            <a:r>
              <a:rPr lang="cs-CZ" i="1" dirty="0"/>
              <a:t>, Služ., RB)</a:t>
            </a:r>
            <a:r>
              <a:rPr lang="cs-CZ" dirty="0"/>
              <a:t> </a:t>
            </a:r>
            <a:r>
              <a:rPr lang="cs-CZ" i="1" dirty="0"/>
              <a:t>vznikají začasté na podkladě závazkového vztahu – kupní smlouva, směnná smlouva, smlouva o zřízení služebnosti, zástavní smlouva)</a:t>
            </a:r>
          </a:p>
          <a:p>
            <a:pPr lvl="1"/>
            <a:r>
              <a:rPr lang="cs-CZ" i="1" dirty="0"/>
              <a:t>strany </a:t>
            </a:r>
            <a:r>
              <a:rPr lang="cs-CZ" i="1" u="sng" dirty="0"/>
              <a:t>A + B</a:t>
            </a:r>
            <a:r>
              <a:rPr lang="cs-CZ" i="1" dirty="0"/>
              <a:t> uzavřely KS =  pohledávka kupujícího na předání věci a převedení vlastnického práva + povinnost zaplatit kupní cenu (KS = zavazující právní důvod – kauza závazku) x </a:t>
            </a:r>
            <a:r>
              <a:rPr lang="cs-CZ" i="1" u="sng" dirty="0"/>
              <a:t>A + C</a:t>
            </a:r>
            <a:r>
              <a:rPr lang="cs-CZ" i="1" dirty="0"/>
              <a:t> uzavřely KS ohledně téže věci = </a:t>
            </a:r>
            <a:r>
              <a:rPr lang="cs-CZ" b="1" i="1" dirty="0"/>
              <a:t>věcné právo přechází podle § 1100 odst. 1</a:t>
            </a:r>
            <a:r>
              <a:rPr lang="cs-CZ" i="1" dirty="0"/>
              <a:t> = </a:t>
            </a:r>
            <a:r>
              <a:rPr lang="cs-CZ" b="1" i="1" u="sng" dirty="0"/>
              <a:t>relativní oddělenost AMP a RMP</a:t>
            </a:r>
          </a:p>
          <a:p>
            <a:pPr lvl="1"/>
            <a:r>
              <a:rPr lang="cs-CZ" i="1" dirty="0"/>
              <a:t>To platí i pro uplatňování jednotlivých nároků = </a:t>
            </a:r>
            <a:r>
              <a:rPr lang="cs-CZ" b="1" i="1" dirty="0"/>
              <a:t>lze společně </a:t>
            </a:r>
            <a:r>
              <a:rPr lang="cs-CZ" i="1" dirty="0"/>
              <a:t>(určovací žaloba + nárok na plnění) nebo samostatně nároky z AMP a RMP</a:t>
            </a:r>
          </a:p>
          <a:p>
            <a:pPr lvl="1"/>
            <a:r>
              <a:rPr lang="cs-CZ" b="1" i="1" dirty="0"/>
              <a:t>Dědické právo</a:t>
            </a:r>
            <a:r>
              <a:rPr lang="cs-CZ" i="1" dirty="0"/>
              <a:t> = taktéž vznikají, mění se, zanikají závazky (pro případ smrti) x RMP typicky inter </a:t>
            </a:r>
            <a:r>
              <a:rPr lang="cs-CZ" i="1" dirty="0" err="1"/>
              <a:t>vivos</a:t>
            </a:r>
            <a:endParaRPr lang="cs-CZ" i="1" dirty="0"/>
          </a:p>
          <a:p>
            <a:pPr lvl="1"/>
            <a:r>
              <a:rPr lang="cs-CZ" i="1" dirty="0"/>
              <a:t>Uzavření dědické smlouvy (§ 1582 a násl.), zřízení odkazu (§ 1594 a násl.), zřeknutí se dědického práva (§ 1484) </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41537215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CC3334E0-D47E-4291-A899-7BA1406436AA}"/>
              </a:ext>
            </a:extLst>
          </p:cNvPr>
          <p:cNvSpPr>
            <a:spLocks noGrp="1"/>
          </p:cNvSpPr>
          <p:nvPr>
            <p:ph type="sldNum" sz="quarter" idx="11"/>
          </p:nvPr>
        </p:nvSpPr>
        <p:spPr/>
        <p:txBody>
          <a:bodyPr/>
          <a:lstStyle/>
          <a:p>
            <a:fld id="{0970407D-EE58-4A0B-824B-1D3AE42DD9CF}" type="slidenum">
              <a:rPr lang="cs-CZ" altLang="cs-CZ" smtClean="0"/>
              <a:pPr/>
              <a:t>50</a:t>
            </a:fld>
            <a:endParaRPr lang="cs-CZ" altLang="cs-CZ" dirty="0"/>
          </a:p>
        </p:txBody>
      </p:sp>
      <p:sp>
        <p:nvSpPr>
          <p:cNvPr id="4" name="Nadpis 3">
            <a:extLst>
              <a:ext uri="{FF2B5EF4-FFF2-40B4-BE49-F238E27FC236}">
                <a16:creationId xmlns:a16="http://schemas.microsoft.com/office/drawing/2014/main" xmlns="" id="{F144075B-AD97-4A9B-9FDE-2177DA6FE86F}"/>
              </a:ext>
            </a:extLst>
          </p:cNvPr>
          <p:cNvSpPr>
            <a:spLocks noGrp="1"/>
          </p:cNvSpPr>
          <p:nvPr>
            <p:ph type="title"/>
          </p:nvPr>
        </p:nvSpPr>
        <p:spPr/>
        <p:txBody>
          <a:bodyPr/>
          <a:lstStyle/>
          <a:p>
            <a:r>
              <a:rPr lang="cs-CZ" dirty="0"/>
              <a:t>Limity obsahu závazku </a:t>
            </a:r>
            <a:r>
              <a:rPr lang="cs-CZ" dirty="0" smtClean="0"/>
              <a:t>IV. </a:t>
            </a:r>
            <a:r>
              <a:rPr lang="cs-CZ" dirty="0"/>
              <a:t>– neúměrné zkrácení</a:t>
            </a:r>
          </a:p>
        </p:txBody>
      </p:sp>
      <p:sp>
        <p:nvSpPr>
          <p:cNvPr id="5" name="Zástupný symbol pro obsah 4">
            <a:extLst>
              <a:ext uri="{FF2B5EF4-FFF2-40B4-BE49-F238E27FC236}">
                <a16:creationId xmlns:a16="http://schemas.microsoft.com/office/drawing/2014/main" xmlns="" id="{B1857BAC-2634-4A3B-B166-D16E9A40CC4B}"/>
              </a:ext>
            </a:extLst>
          </p:cNvPr>
          <p:cNvSpPr>
            <a:spLocks noGrp="1"/>
          </p:cNvSpPr>
          <p:nvPr>
            <p:ph idx="1"/>
          </p:nvPr>
        </p:nvSpPr>
        <p:spPr>
          <a:xfrm>
            <a:off x="720000" y="1944002"/>
            <a:ext cx="10753200" cy="4535998"/>
          </a:xfrm>
        </p:spPr>
        <p:txBody>
          <a:bodyPr/>
          <a:lstStyle/>
          <a:p>
            <a:pPr marL="72000" indent="0">
              <a:lnSpc>
                <a:spcPct val="100000"/>
              </a:lnSpc>
              <a:buNone/>
            </a:pPr>
            <a:r>
              <a:rPr lang="cs-CZ" sz="2400" b="1" dirty="0"/>
              <a:t>Kdy se tedy NÚ (ne)uplatní?</a:t>
            </a:r>
          </a:p>
          <a:p>
            <a:pPr>
              <a:lnSpc>
                <a:spcPct val="100000"/>
              </a:lnSpc>
            </a:pPr>
            <a:endParaRPr lang="cs-CZ" sz="1000" b="1" dirty="0"/>
          </a:p>
          <a:p>
            <a:pPr marL="0" indent="0" algn="just">
              <a:lnSpc>
                <a:spcPct val="100000"/>
              </a:lnSpc>
              <a:spcBef>
                <a:spcPts val="1286"/>
              </a:spcBef>
              <a:buClr>
                <a:srgbClr val="000000"/>
              </a:buClr>
              <a:buSzPct val="45000"/>
              <a:buNone/>
            </a:pPr>
            <a:r>
              <a:rPr lang="cs-CZ" sz="1800" i="1" spc="-1" dirty="0"/>
              <a:t>Př. 1) A koupí náramkové hodinky v obchodě za 800 Kč. Ve druhém obchodě, kolem něhož projde, stojí stejný kus 350 Kč. </a:t>
            </a:r>
            <a:r>
              <a:rPr lang="cs-CZ" sz="1800" b="1" i="1" spc="-1" dirty="0"/>
              <a:t>Má kupující právo napadnout smlouvu?</a:t>
            </a:r>
            <a:r>
              <a:rPr lang="cs-CZ" sz="1800" i="1" spc="-1" dirty="0"/>
              <a:t> </a:t>
            </a:r>
          </a:p>
          <a:p>
            <a:pPr marL="285750" indent="-285750" algn="just">
              <a:lnSpc>
                <a:spcPct val="100000"/>
              </a:lnSpc>
              <a:spcBef>
                <a:spcPts val="1286"/>
              </a:spcBef>
              <a:buClr>
                <a:srgbClr val="000000"/>
              </a:buClr>
              <a:buSzPct val="45000"/>
            </a:pPr>
            <a:r>
              <a:rPr lang="cs-CZ" sz="1800" b="1" u="sng" spc="-1" dirty="0"/>
              <a:t>nevzniká právo napadnout smlouvu</a:t>
            </a:r>
            <a:r>
              <a:rPr lang="cs-CZ" sz="1800" b="1" spc="-1" dirty="0"/>
              <a:t>, protože „zkrácený“, i když neznal skutečnou tržní cenu hodinek, měl si udělat průzkum trhu, za kolik se daná věc prodává (hodnota věci zkrácenému musela být známa a nedbalost jde k jeho tíži – § 1794 odst. 2).</a:t>
            </a:r>
          </a:p>
          <a:p>
            <a:pPr marL="0" indent="0" algn="just">
              <a:lnSpc>
                <a:spcPct val="100000"/>
              </a:lnSpc>
              <a:spcBef>
                <a:spcPts val="1286"/>
              </a:spcBef>
              <a:buClr>
                <a:srgbClr val="000000"/>
              </a:buClr>
              <a:buSzPct val="45000"/>
              <a:buNone/>
            </a:pPr>
            <a:r>
              <a:rPr lang="cs-CZ" sz="1800" i="1" spc="-1" dirty="0"/>
              <a:t>Př. 2) A koupí hodinky za 13.000 Kč, o nichž prodavač sdělí, že jsou zlaté. Po měsíci nošení se z nich zlato začne „loupat“. </a:t>
            </a:r>
            <a:r>
              <a:rPr lang="cs-CZ" sz="1800" b="1" i="1" spc="-1" dirty="0"/>
              <a:t>Má kupující právo napadnout smlouvu?</a:t>
            </a:r>
          </a:p>
          <a:p>
            <a:pPr marL="285750" indent="-285750" algn="just">
              <a:lnSpc>
                <a:spcPct val="100000"/>
              </a:lnSpc>
              <a:spcBef>
                <a:spcPts val="1286"/>
              </a:spcBef>
              <a:buClr>
                <a:srgbClr val="000000"/>
              </a:buClr>
              <a:buSzPct val="45000"/>
            </a:pPr>
            <a:r>
              <a:rPr lang="cs-CZ" sz="1800" b="1" u="sng" spc="-1" dirty="0"/>
              <a:t>nevzniká právo napadnout smlouvu</a:t>
            </a:r>
            <a:r>
              <a:rPr lang="cs-CZ" sz="1800" b="1" spc="-1" dirty="0"/>
              <a:t>. A sice nejednal nedbale a prodávající (profesionál) ho ujistil o tom, že věc má určitou cenotvornou vlastnost, OZ však preferuje uplatnění práva z vadného plnění (§ 1925 věta za středníkem).</a:t>
            </a:r>
            <a:endParaRPr lang="cs-CZ" sz="1800" spc="-1" dirty="0"/>
          </a:p>
          <a:p>
            <a:pPr marL="72000" indent="0">
              <a:lnSpc>
                <a:spcPct val="100000"/>
              </a:lnSpc>
              <a:buNone/>
            </a:pPr>
            <a:endParaRPr lang="cs-CZ" sz="1000" b="1" dirty="0"/>
          </a:p>
        </p:txBody>
      </p:sp>
    </p:spTree>
    <p:extLst>
      <p:ext uri="{BB962C8B-B14F-4D97-AF65-F5344CB8AC3E}">
        <p14:creationId xmlns:p14="http://schemas.microsoft.com/office/powerpoint/2010/main" val="29020418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FCA46A05-A3E5-4290-8026-F0611E7B5B8B}"/>
              </a:ext>
            </a:extLst>
          </p:cNvPr>
          <p:cNvSpPr>
            <a:spLocks noGrp="1"/>
          </p:cNvSpPr>
          <p:nvPr>
            <p:ph type="sldNum" sz="quarter" idx="11"/>
          </p:nvPr>
        </p:nvSpPr>
        <p:spPr/>
        <p:txBody>
          <a:bodyPr/>
          <a:lstStyle/>
          <a:p>
            <a:fld id="{0970407D-EE58-4A0B-824B-1D3AE42DD9CF}" type="slidenum">
              <a:rPr lang="cs-CZ" altLang="cs-CZ" smtClean="0"/>
              <a:pPr/>
              <a:t>51</a:t>
            </a:fld>
            <a:endParaRPr lang="cs-CZ" altLang="cs-CZ" dirty="0"/>
          </a:p>
        </p:txBody>
      </p:sp>
      <p:sp>
        <p:nvSpPr>
          <p:cNvPr id="4" name="Nadpis 3">
            <a:extLst>
              <a:ext uri="{FF2B5EF4-FFF2-40B4-BE49-F238E27FC236}">
                <a16:creationId xmlns:a16="http://schemas.microsoft.com/office/drawing/2014/main" xmlns="" id="{34FCF2F6-43AA-49A4-8BA5-7F8B70CE36F3}"/>
              </a:ext>
            </a:extLst>
          </p:cNvPr>
          <p:cNvSpPr>
            <a:spLocks noGrp="1"/>
          </p:cNvSpPr>
          <p:nvPr>
            <p:ph type="title"/>
          </p:nvPr>
        </p:nvSpPr>
        <p:spPr/>
        <p:txBody>
          <a:bodyPr/>
          <a:lstStyle/>
          <a:p>
            <a:r>
              <a:rPr lang="cs-CZ" dirty="0"/>
              <a:t>Limity obsahu závazku </a:t>
            </a:r>
            <a:r>
              <a:rPr lang="cs-CZ" dirty="0" smtClean="0"/>
              <a:t>V. </a:t>
            </a:r>
            <a:r>
              <a:rPr lang="cs-CZ" dirty="0"/>
              <a:t>– neúměrné zkrácení</a:t>
            </a:r>
          </a:p>
        </p:txBody>
      </p:sp>
      <p:sp>
        <p:nvSpPr>
          <p:cNvPr id="5" name="Zástupný symbol pro obsah 4">
            <a:extLst>
              <a:ext uri="{FF2B5EF4-FFF2-40B4-BE49-F238E27FC236}">
                <a16:creationId xmlns:a16="http://schemas.microsoft.com/office/drawing/2014/main" xmlns="" id="{77012F1D-4638-4431-A4D7-BD8F20F99E26}"/>
              </a:ext>
            </a:extLst>
          </p:cNvPr>
          <p:cNvSpPr>
            <a:spLocks noGrp="1"/>
          </p:cNvSpPr>
          <p:nvPr>
            <p:ph idx="1"/>
          </p:nvPr>
        </p:nvSpPr>
        <p:spPr>
          <a:xfrm>
            <a:off x="720000" y="1878433"/>
            <a:ext cx="10753200" cy="4139998"/>
          </a:xfrm>
        </p:spPr>
        <p:txBody>
          <a:bodyPr/>
          <a:lstStyle/>
          <a:p>
            <a:pPr marL="0" indent="0" algn="just">
              <a:lnSpc>
                <a:spcPct val="100000"/>
              </a:lnSpc>
              <a:spcBef>
                <a:spcPts val="1286"/>
              </a:spcBef>
              <a:buClr>
                <a:srgbClr val="000000"/>
              </a:buClr>
              <a:buSzPct val="45000"/>
              <a:buNone/>
            </a:pPr>
            <a:r>
              <a:rPr lang="cs-CZ" sz="1800" b="1" dirty="0"/>
              <a:t>Kdy se tedy NÚ (ne)uplatní II.?</a:t>
            </a:r>
          </a:p>
          <a:p>
            <a:pPr marL="0" indent="0" algn="just">
              <a:lnSpc>
                <a:spcPct val="100000"/>
              </a:lnSpc>
              <a:spcBef>
                <a:spcPts val="1286"/>
              </a:spcBef>
              <a:buClr>
                <a:srgbClr val="000000"/>
              </a:buClr>
              <a:buSzPct val="45000"/>
              <a:buNone/>
            </a:pPr>
            <a:r>
              <a:rPr lang="cs-CZ" sz="1800" i="1" spc="-1" dirty="0"/>
              <a:t>Př. 3) A shání náramkové hodinky na bleším trhu; prodávající B sděluje, že A-</a:t>
            </a:r>
            <a:r>
              <a:rPr lang="cs-CZ" sz="1800" i="1" spc="-1" dirty="0" err="1"/>
              <a:t>ovi</a:t>
            </a:r>
            <a:r>
              <a:rPr lang="cs-CZ" sz="1800" i="1" spc="-1" dirty="0"/>
              <a:t> prodá pozlacené hodinky z půdy za 250 Kč. A koupí, B následně zjistí, že hodinky byly zlaté (hodnota 8.000 Kč).</a:t>
            </a:r>
          </a:p>
          <a:p>
            <a:pPr marL="285750" indent="-285750" algn="just">
              <a:lnSpc>
                <a:spcPct val="100000"/>
              </a:lnSpc>
              <a:spcBef>
                <a:spcPts val="1286"/>
              </a:spcBef>
              <a:buClr>
                <a:srgbClr val="000000"/>
              </a:buClr>
              <a:buSzPct val="45000"/>
            </a:pPr>
            <a:r>
              <a:rPr lang="cs-CZ" sz="1800" b="1" u="sng" spc="-1" dirty="0"/>
              <a:t>Prodávající nemá právo napadnout smlouvu</a:t>
            </a:r>
            <a:r>
              <a:rPr lang="cs-CZ" sz="1800" b="1" spc="-1" dirty="0"/>
              <a:t>. Nabízí k prodeji věc, o jejíž hodnotě neučinil bližší zjištění (opět § 1794 odst. 2 z pohledu prodávajícího – „zkráceného“). </a:t>
            </a:r>
            <a:endParaRPr lang="cs-CZ" sz="1800" b="1" dirty="0"/>
          </a:p>
          <a:p>
            <a:pPr algn="just">
              <a:lnSpc>
                <a:spcPct val="100000"/>
              </a:lnSpc>
            </a:pPr>
            <a:endParaRPr lang="cs-CZ" sz="1800" b="1" dirty="0"/>
          </a:p>
          <a:p>
            <a:pPr marL="72000" indent="0" algn="just">
              <a:lnSpc>
                <a:spcPct val="100000"/>
              </a:lnSpc>
              <a:buNone/>
            </a:pPr>
            <a:r>
              <a:rPr lang="cs-CZ" sz="1800" i="1" dirty="0"/>
              <a:t>Př. 4) A našel na půdě keramickou vázu, o níž si opatřil odborné vyjádření aukční síně specializující se na stanovení hodnoty starožitností = podle vyjádření je hodnota vázy 5.000 Kč, jelikož je kopií originálu. A prodá za 6.000 Kč B (odborníkovi na umění), který ve váze rozpozná originál s podstatně vyšší cenou.</a:t>
            </a:r>
          </a:p>
          <a:p>
            <a:pPr marL="72000" indent="0" algn="just">
              <a:lnSpc>
                <a:spcPct val="100000"/>
              </a:lnSpc>
              <a:buNone/>
            </a:pPr>
            <a:endParaRPr lang="cs-CZ" sz="1800" i="1" dirty="0"/>
          </a:p>
          <a:p>
            <a:pPr algn="just">
              <a:lnSpc>
                <a:spcPct val="100000"/>
              </a:lnSpc>
            </a:pPr>
            <a:r>
              <a:rPr lang="cs-CZ" sz="1800" b="1" u="sng" dirty="0"/>
              <a:t>Prodávající má právo napadnout smlouvu.</a:t>
            </a:r>
            <a:r>
              <a:rPr lang="cs-CZ" sz="1800" b="1" dirty="0"/>
              <a:t> A učinil potřebné kroky ke zjištění hodnoty věci (nejednal nedbale), B znal hodnotu plnění = vzniká právo napadnout smlouvu. Začasté však zkrácený tuto okolnost ani nezjistí.</a:t>
            </a:r>
          </a:p>
          <a:p>
            <a:pPr marL="72000" indent="0" algn="just">
              <a:lnSpc>
                <a:spcPct val="100000"/>
              </a:lnSpc>
              <a:buNone/>
            </a:pPr>
            <a:endParaRPr lang="cs-CZ" sz="1800" i="1" dirty="0"/>
          </a:p>
        </p:txBody>
      </p:sp>
    </p:spTree>
    <p:extLst>
      <p:ext uri="{BB962C8B-B14F-4D97-AF65-F5344CB8AC3E}">
        <p14:creationId xmlns:p14="http://schemas.microsoft.com/office/powerpoint/2010/main" val="37461686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98C46B74-B5E8-4EB3-9DE0-113AE1503001}"/>
              </a:ext>
            </a:extLst>
          </p:cNvPr>
          <p:cNvSpPr>
            <a:spLocks noGrp="1"/>
          </p:cNvSpPr>
          <p:nvPr>
            <p:ph type="sldNum" sz="quarter" idx="11"/>
          </p:nvPr>
        </p:nvSpPr>
        <p:spPr/>
        <p:txBody>
          <a:bodyPr/>
          <a:lstStyle/>
          <a:p>
            <a:fld id="{0970407D-EE58-4A0B-824B-1D3AE42DD9CF}" type="slidenum">
              <a:rPr lang="cs-CZ" altLang="cs-CZ" smtClean="0"/>
              <a:pPr/>
              <a:t>52</a:t>
            </a:fld>
            <a:endParaRPr lang="cs-CZ" altLang="cs-CZ" dirty="0"/>
          </a:p>
        </p:txBody>
      </p:sp>
      <p:sp>
        <p:nvSpPr>
          <p:cNvPr id="4" name="Nadpis 3">
            <a:extLst>
              <a:ext uri="{FF2B5EF4-FFF2-40B4-BE49-F238E27FC236}">
                <a16:creationId xmlns:a16="http://schemas.microsoft.com/office/drawing/2014/main" xmlns="" id="{D41BC53B-04F2-4FE4-9E18-83DEE0B87A59}"/>
              </a:ext>
            </a:extLst>
          </p:cNvPr>
          <p:cNvSpPr>
            <a:spLocks noGrp="1"/>
          </p:cNvSpPr>
          <p:nvPr>
            <p:ph type="title"/>
          </p:nvPr>
        </p:nvSpPr>
        <p:spPr/>
        <p:txBody>
          <a:bodyPr/>
          <a:lstStyle/>
          <a:p>
            <a:r>
              <a:rPr lang="cs-CZ" dirty="0"/>
              <a:t>Limity obsahu závazku </a:t>
            </a:r>
            <a:r>
              <a:rPr lang="cs-CZ" dirty="0" smtClean="0"/>
              <a:t>VI. </a:t>
            </a:r>
            <a:r>
              <a:rPr lang="cs-CZ" dirty="0"/>
              <a:t>– neúměrné zkrácení</a:t>
            </a:r>
          </a:p>
        </p:txBody>
      </p:sp>
      <p:sp>
        <p:nvSpPr>
          <p:cNvPr id="5" name="Zástupný symbol pro obsah 4">
            <a:extLst>
              <a:ext uri="{FF2B5EF4-FFF2-40B4-BE49-F238E27FC236}">
                <a16:creationId xmlns:a16="http://schemas.microsoft.com/office/drawing/2014/main" xmlns="" id="{67FF3647-DC3B-4CD0-8B9B-2CA8F6C73BB8}"/>
              </a:ext>
            </a:extLst>
          </p:cNvPr>
          <p:cNvSpPr>
            <a:spLocks noGrp="1"/>
          </p:cNvSpPr>
          <p:nvPr>
            <p:ph idx="1"/>
          </p:nvPr>
        </p:nvSpPr>
        <p:spPr>
          <a:xfrm>
            <a:off x="666000" y="1683124"/>
            <a:ext cx="10753200" cy="4139998"/>
          </a:xfrm>
        </p:spPr>
        <p:txBody>
          <a:bodyPr/>
          <a:lstStyle/>
          <a:p>
            <a:pPr algn="just">
              <a:lnSpc>
                <a:spcPct val="100000"/>
              </a:lnSpc>
              <a:buClrTx/>
            </a:pPr>
            <a:r>
              <a:rPr lang="cs-CZ" sz="2400" spc="-1" dirty="0"/>
              <a:t>Neúměrné zkrácení je obsahovým korektivem </a:t>
            </a:r>
            <a:r>
              <a:rPr lang="cs-CZ" sz="2400" u="sng" spc="-1" dirty="0"/>
              <a:t>úplatných právních jednání</a:t>
            </a:r>
            <a:r>
              <a:rPr lang="cs-CZ" sz="2400" spc="-1" dirty="0"/>
              <a:t> zatížených „vadou“ zejm. tzv. </a:t>
            </a:r>
            <a:r>
              <a:rPr lang="cs-CZ" sz="2400" b="1" spc="-1" dirty="0"/>
              <a:t>hrubého nepoměru vzájemných plnění</a:t>
            </a:r>
            <a:r>
              <a:rPr lang="cs-CZ" sz="2400" spc="-1" dirty="0"/>
              <a:t> a zejm. </a:t>
            </a:r>
            <a:r>
              <a:rPr lang="cs-CZ" sz="2400" b="1" spc="-1" dirty="0"/>
              <a:t>omylu jednajícího</a:t>
            </a:r>
            <a:r>
              <a:rPr lang="cs-CZ" sz="2400" spc="-1" dirty="0"/>
              <a:t> (zkráceného o hodnotě plnění/protiplnění)</a:t>
            </a:r>
            <a:endParaRPr lang="cs-CZ" sz="2400" b="1" spc="-1" dirty="0"/>
          </a:p>
          <a:p>
            <a:pPr algn="just">
              <a:lnSpc>
                <a:spcPct val="100000"/>
              </a:lnSpc>
              <a:buClrTx/>
            </a:pPr>
            <a:r>
              <a:rPr lang="cs-CZ" sz="2400" dirty="0"/>
              <a:t>Institut založený na kombinaci </a:t>
            </a:r>
            <a:r>
              <a:rPr lang="cs-CZ" sz="2400" b="1" dirty="0"/>
              <a:t>objektivního znaku</a:t>
            </a:r>
            <a:r>
              <a:rPr lang="cs-CZ" sz="2400" dirty="0"/>
              <a:t> = </a:t>
            </a:r>
            <a:r>
              <a:rPr lang="cs-CZ" sz="2400" u="sng" dirty="0"/>
              <a:t>hrubý nepoměr</a:t>
            </a:r>
            <a:r>
              <a:rPr lang="cs-CZ" sz="2400" dirty="0"/>
              <a:t> a </a:t>
            </a:r>
            <a:r>
              <a:rPr lang="cs-CZ" sz="2400" b="1" dirty="0"/>
              <a:t>subjektivních znaků</a:t>
            </a:r>
            <a:r>
              <a:rPr lang="cs-CZ" sz="2400" dirty="0"/>
              <a:t> na obou stranách smlouvy = </a:t>
            </a:r>
            <a:r>
              <a:rPr lang="cs-CZ" sz="2400" b="1" dirty="0"/>
              <a:t>zvýhodněná strana</a:t>
            </a:r>
            <a:r>
              <a:rPr lang="cs-CZ" sz="2400" dirty="0"/>
              <a:t> (</a:t>
            </a:r>
            <a:r>
              <a:rPr lang="cs-CZ" sz="2400" i="1" dirty="0" err="1"/>
              <a:t>Verkürzende</a:t>
            </a:r>
            <a:r>
              <a:rPr lang="cs-CZ" sz="2400" dirty="0"/>
              <a:t>) </a:t>
            </a:r>
            <a:r>
              <a:rPr lang="cs-CZ" sz="2400" u="sng" dirty="0"/>
              <a:t>věděla nebo musela vědět o skutečnosti</a:t>
            </a:r>
            <a:r>
              <a:rPr lang="cs-CZ" sz="2400" dirty="0"/>
              <a:t> zakládající hrubý nepoměr vzájemných plnění (§ 1793 odst. 1); zkrácená strana (</a:t>
            </a:r>
            <a:r>
              <a:rPr lang="cs-CZ" sz="2400" i="1" dirty="0" err="1"/>
              <a:t>Verkürzte</a:t>
            </a:r>
            <a:r>
              <a:rPr lang="cs-CZ" sz="2400" dirty="0"/>
              <a:t>) = souhlasila s nepřiměřenou cenou, ač </a:t>
            </a:r>
            <a:r>
              <a:rPr lang="cs-CZ" sz="2400" u="sng" dirty="0"/>
              <a:t>jí skutečná hodnota plnění nebyla nebo nemusela být známa</a:t>
            </a:r>
            <a:r>
              <a:rPr lang="cs-CZ" sz="2400" dirty="0"/>
              <a:t> (§ 1794 odst. 2)</a:t>
            </a:r>
          </a:p>
          <a:p>
            <a:pPr algn="just">
              <a:lnSpc>
                <a:spcPct val="100000"/>
              </a:lnSpc>
              <a:buClrTx/>
            </a:pPr>
            <a:r>
              <a:rPr lang="cs-CZ" sz="2400" dirty="0"/>
              <a:t>Dále </a:t>
            </a:r>
            <a:r>
              <a:rPr lang="cs-CZ" sz="2400" b="1" dirty="0"/>
              <a:t>velké množství aplikačních výluk </a:t>
            </a:r>
            <a:r>
              <a:rPr lang="cs-CZ" sz="2400" dirty="0"/>
              <a:t>(DZ = zamezení právní nejistoty stran smlouvy = </a:t>
            </a:r>
            <a:r>
              <a:rPr lang="cs-CZ" sz="2400" b="1" dirty="0"/>
              <a:t>osobní</a:t>
            </a:r>
            <a:r>
              <a:rPr lang="cs-CZ" sz="2400" dirty="0"/>
              <a:t> (vyloučení podnikatelských vztahů – § 1797), </a:t>
            </a:r>
            <a:r>
              <a:rPr lang="cs-CZ" sz="2400" b="1" dirty="0"/>
              <a:t>věcné</a:t>
            </a:r>
            <a:r>
              <a:rPr lang="cs-CZ" sz="2400" dirty="0"/>
              <a:t> (nelze-li zjistit výši zkrácení, nabytí věci na kom. </a:t>
            </a:r>
            <a:r>
              <a:rPr lang="cs-CZ" sz="2400" dirty="0" err="1"/>
              <a:t>bur</a:t>
            </a:r>
            <a:r>
              <a:rPr lang="cs-CZ" sz="2400" dirty="0"/>
              <a:t>., ve veř. dražbě, sázka/hra, smíšené darování, závazky z odvážných smluv – pojištění + los – sázka/hra duplicita k § 1793 odst. 2)</a:t>
            </a:r>
          </a:p>
        </p:txBody>
      </p:sp>
    </p:spTree>
    <p:extLst>
      <p:ext uri="{BB962C8B-B14F-4D97-AF65-F5344CB8AC3E}">
        <p14:creationId xmlns:p14="http://schemas.microsoft.com/office/powerpoint/2010/main" val="18554558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4FDACEB6-7946-400C-928E-E8D0BB95E647}"/>
              </a:ext>
            </a:extLst>
          </p:cNvPr>
          <p:cNvSpPr>
            <a:spLocks noGrp="1"/>
          </p:cNvSpPr>
          <p:nvPr>
            <p:ph type="sldNum" sz="quarter" idx="11"/>
          </p:nvPr>
        </p:nvSpPr>
        <p:spPr/>
        <p:txBody>
          <a:bodyPr/>
          <a:lstStyle/>
          <a:p>
            <a:fld id="{0970407D-EE58-4A0B-824B-1D3AE42DD9CF}" type="slidenum">
              <a:rPr lang="cs-CZ" altLang="cs-CZ" smtClean="0"/>
              <a:pPr/>
              <a:t>53</a:t>
            </a:fld>
            <a:endParaRPr lang="cs-CZ" altLang="cs-CZ" dirty="0"/>
          </a:p>
        </p:txBody>
      </p:sp>
      <p:sp>
        <p:nvSpPr>
          <p:cNvPr id="4" name="Nadpis 3">
            <a:extLst>
              <a:ext uri="{FF2B5EF4-FFF2-40B4-BE49-F238E27FC236}">
                <a16:creationId xmlns:a16="http://schemas.microsoft.com/office/drawing/2014/main" xmlns="" id="{81A40F52-DEAB-4062-BB34-E2C64BAEA033}"/>
              </a:ext>
            </a:extLst>
          </p:cNvPr>
          <p:cNvSpPr>
            <a:spLocks noGrp="1"/>
          </p:cNvSpPr>
          <p:nvPr>
            <p:ph type="title"/>
          </p:nvPr>
        </p:nvSpPr>
        <p:spPr/>
        <p:txBody>
          <a:bodyPr/>
          <a:lstStyle/>
          <a:p>
            <a:r>
              <a:rPr lang="cs-CZ" dirty="0"/>
              <a:t>Limity obsahu závazku </a:t>
            </a:r>
            <a:r>
              <a:rPr lang="cs-CZ" dirty="0" smtClean="0"/>
              <a:t>VII. </a:t>
            </a:r>
            <a:r>
              <a:rPr lang="cs-CZ" dirty="0"/>
              <a:t>– neúměrné zkrácení</a:t>
            </a:r>
          </a:p>
        </p:txBody>
      </p:sp>
      <p:sp>
        <p:nvSpPr>
          <p:cNvPr id="5" name="Zástupný symbol pro obsah 4">
            <a:extLst>
              <a:ext uri="{FF2B5EF4-FFF2-40B4-BE49-F238E27FC236}">
                <a16:creationId xmlns:a16="http://schemas.microsoft.com/office/drawing/2014/main" xmlns="" id="{DAA7048D-63DE-43C6-85B9-1C658B5B2117}"/>
              </a:ext>
            </a:extLst>
          </p:cNvPr>
          <p:cNvSpPr>
            <a:spLocks noGrp="1"/>
          </p:cNvSpPr>
          <p:nvPr>
            <p:ph idx="1"/>
          </p:nvPr>
        </p:nvSpPr>
        <p:spPr>
          <a:xfrm>
            <a:off x="666000" y="1798533"/>
            <a:ext cx="10753200" cy="4139998"/>
          </a:xfrm>
        </p:spPr>
        <p:txBody>
          <a:bodyPr/>
          <a:lstStyle/>
          <a:p>
            <a:pPr algn="just">
              <a:lnSpc>
                <a:spcPct val="100000"/>
              </a:lnSpc>
              <a:buClrTx/>
            </a:pPr>
            <a:r>
              <a:rPr lang="cs-CZ" b="1" dirty="0"/>
              <a:t>Objektivním znakem </a:t>
            </a:r>
            <a:r>
              <a:rPr lang="cs-CZ" dirty="0"/>
              <a:t>je </a:t>
            </a:r>
            <a:r>
              <a:rPr lang="cs-CZ" u="sng" dirty="0"/>
              <a:t>tzv. hrubý nepoměr plnění</a:t>
            </a:r>
            <a:r>
              <a:rPr lang="cs-CZ" dirty="0"/>
              <a:t> = znak NÚ + lichvy (§ 1796 odst. 1)</a:t>
            </a:r>
            <a:endParaRPr lang="cs-CZ" u="sng" dirty="0"/>
          </a:p>
          <a:p>
            <a:pPr>
              <a:lnSpc>
                <a:spcPct val="100000"/>
              </a:lnSpc>
              <a:buClrTx/>
            </a:pPr>
            <a:r>
              <a:rPr lang="cs-CZ" u="sng" dirty="0"/>
              <a:t>To stejné jako u lichvy</a:t>
            </a:r>
            <a:r>
              <a:rPr lang="cs-CZ" dirty="0"/>
              <a:t> (vysloveny názory odchylné </a:t>
            </a:r>
            <a:r>
              <a:rPr lang="cs-CZ" spc="-1" dirty="0"/>
              <a:t>– WK 1796, 2)</a:t>
            </a:r>
          </a:p>
          <a:p>
            <a:pPr algn="just">
              <a:lnSpc>
                <a:spcPct val="100000"/>
              </a:lnSpc>
              <a:buClrTx/>
            </a:pPr>
            <a:r>
              <a:rPr lang="cs-CZ" spc="-1" dirty="0"/>
              <a:t>Referenční hodnota 1/2 (50%) nebo 2/1 (200%) poměru plnění a protiplnění = zcizení pod cenou + nabytí za příliš vysokou cenu</a:t>
            </a:r>
          </a:p>
          <a:p>
            <a:pPr algn="just">
              <a:lnSpc>
                <a:spcPct val="100000"/>
              </a:lnSpc>
              <a:buClrTx/>
            </a:pPr>
            <a:r>
              <a:rPr lang="cs-CZ" b="1" u="sng" spc="-1" dirty="0"/>
              <a:t>Důvody:</a:t>
            </a:r>
          </a:p>
          <a:p>
            <a:pPr lvl="1" algn="just">
              <a:buClrTx/>
            </a:pPr>
            <a:r>
              <a:rPr lang="cs-CZ" b="1" spc="-1" dirty="0"/>
              <a:t>zahraniční inspirace</a:t>
            </a:r>
            <a:r>
              <a:rPr lang="cs-CZ" spc="-1" dirty="0"/>
              <a:t> (§ 934 – </a:t>
            </a:r>
            <a:r>
              <a:rPr lang="cs-CZ" i="1" spc="-1" dirty="0" err="1"/>
              <a:t>Verkürzung</a:t>
            </a:r>
            <a:r>
              <a:rPr lang="cs-CZ" i="1" spc="-1" dirty="0"/>
              <a:t> </a:t>
            </a:r>
            <a:r>
              <a:rPr lang="cs-CZ" i="1" spc="-1" dirty="0" err="1"/>
              <a:t>über</a:t>
            </a:r>
            <a:r>
              <a:rPr lang="cs-CZ" i="1" spc="-1" dirty="0"/>
              <a:t> </a:t>
            </a:r>
            <a:r>
              <a:rPr lang="cs-CZ" i="1" spc="-1" dirty="0" err="1"/>
              <a:t>die</a:t>
            </a:r>
            <a:r>
              <a:rPr lang="cs-CZ" i="1" spc="-1" dirty="0"/>
              <a:t> </a:t>
            </a:r>
            <a:r>
              <a:rPr lang="cs-CZ" i="1" spc="-1" dirty="0" err="1"/>
              <a:t>Hälfte</a:t>
            </a:r>
            <a:r>
              <a:rPr lang="cs-CZ" spc="-1" dirty="0"/>
              <a:t>) – převzato i v Německu, </a:t>
            </a:r>
            <a:r>
              <a:rPr lang="cs-CZ" u="sng" spc="-1" dirty="0"/>
              <a:t>a to pro účely § 138 BGB!</a:t>
            </a:r>
          </a:p>
          <a:p>
            <a:pPr lvl="1" algn="just">
              <a:buClrTx/>
            </a:pPr>
            <a:r>
              <a:rPr lang="cs-CZ" b="1" spc="-1" dirty="0"/>
              <a:t>historický výklad </a:t>
            </a:r>
            <a:r>
              <a:rPr lang="cs-CZ" spc="-1" dirty="0"/>
              <a:t>(římskoprávní </a:t>
            </a:r>
            <a:r>
              <a:rPr lang="cs-CZ" i="1" spc="-1" dirty="0" err="1"/>
              <a:t>laesio</a:t>
            </a:r>
            <a:r>
              <a:rPr lang="cs-CZ" i="1" spc="-1" dirty="0"/>
              <a:t> </a:t>
            </a:r>
            <a:r>
              <a:rPr lang="cs-CZ" i="1" spc="-1" dirty="0" err="1"/>
              <a:t>enormis</a:t>
            </a:r>
            <a:r>
              <a:rPr lang="cs-CZ" spc="-1" dirty="0"/>
              <a:t>)</a:t>
            </a:r>
          </a:p>
          <a:p>
            <a:pPr lvl="1" algn="just">
              <a:buClrTx/>
            </a:pPr>
            <a:r>
              <a:rPr lang="cs-CZ" b="1" spc="-1" dirty="0"/>
              <a:t>systematický výklad</a:t>
            </a:r>
            <a:r>
              <a:rPr lang="cs-CZ" spc="-1" dirty="0"/>
              <a:t> (dodatečné LE – § 2185)</a:t>
            </a:r>
          </a:p>
          <a:p>
            <a:pPr lvl="1" algn="just">
              <a:buClrTx/>
            </a:pPr>
            <a:r>
              <a:rPr lang="cs-CZ" b="1" spc="-1" dirty="0"/>
              <a:t>dřívější judikatura k lichvě</a:t>
            </a:r>
          </a:p>
          <a:p>
            <a:pPr algn="just">
              <a:lnSpc>
                <a:spcPct val="100000"/>
              </a:lnSpc>
              <a:buClrTx/>
            </a:pPr>
            <a:r>
              <a:rPr lang="cs-CZ" u="sng" spc="-1" dirty="0"/>
              <a:t>Existence HN</a:t>
            </a:r>
            <a:r>
              <a:rPr lang="cs-CZ" spc="-1" dirty="0"/>
              <a:t> = vždy k okamžiku uzavření smlouvy = následný pokles/vzestup ceny – </a:t>
            </a:r>
            <a:r>
              <a:rPr lang="cs-CZ" i="1" spc="-1" dirty="0" err="1"/>
              <a:t>clausula</a:t>
            </a:r>
            <a:r>
              <a:rPr lang="cs-CZ" i="1" spc="-1" dirty="0"/>
              <a:t> </a:t>
            </a:r>
            <a:r>
              <a:rPr lang="cs-CZ" i="1" spc="-1" dirty="0" err="1"/>
              <a:t>rebus</a:t>
            </a:r>
            <a:r>
              <a:rPr lang="cs-CZ" i="1" spc="-1" dirty="0"/>
              <a:t> sic </a:t>
            </a:r>
            <a:r>
              <a:rPr lang="cs-CZ" i="1" spc="-1" dirty="0" err="1"/>
              <a:t>stantibus</a:t>
            </a:r>
            <a:r>
              <a:rPr lang="cs-CZ" spc="-1" dirty="0"/>
              <a:t> + § 2185 (SS)</a:t>
            </a:r>
          </a:p>
          <a:p>
            <a:pPr marL="72000" indent="0" algn="just">
              <a:lnSpc>
                <a:spcPct val="100000"/>
              </a:lnSpc>
              <a:buNone/>
            </a:pPr>
            <a:endParaRPr lang="cs-CZ" spc="-1" dirty="0"/>
          </a:p>
          <a:p>
            <a:pPr>
              <a:lnSpc>
                <a:spcPct val="100000"/>
              </a:lnSpc>
            </a:pPr>
            <a:endParaRPr lang="cs-CZ" dirty="0"/>
          </a:p>
          <a:p>
            <a:pPr>
              <a:lnSpc>
                <a:spcPct val="100000"/>
              </a:lnSpc>
            </a:pPr>
            <a:endParaRPr lang="cs-CZ" dirty="0"/>
          </a:p>
          <a:p>
            <a:pPr>
              <a:lnSpc>
                <a:spcPct val="100000"/>
              </a:lnSpc>
            </a:pPr>
            <a:endParaRPr lang="cs-CZ" dirty="0"/>
          </a:p>
          <a:p>
            <a:pPr>
              <a:lnSpc>
                <a:spcPct val="100000"/>
              </a:lnSpc>
            </a:pPr>
            <a:endParaRPr lang="cs-CZ" dirty="0"/>
          </a:p>
          <a:p>
            <a:pPr>
              <a:lnSpc>
                <a:spcPct val="100000"/>
              </a:lnSpc>
            </a:pPr>
            <a:endParaRPr lang="cs-CZ" dirty="0"/>
          </a:p>
        </p:txBody>
      </p:sp>
    </p:spTree>
    <p:extLst>
      <p:ext uri="{BB962C8B-B14F-4D97-AF65-F5344CB8AC3E}">
        <p14:creationId xmlns:p14="http://schemas.microsoft.com/office/powerpoint/2010/main" val="5619025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02CE787E-702A-4B66-82B3-378C8EAE74D5}"/>
              </a:ext>
            </a:extLst>
          </p:cNvPr>
          <p:cNvSpPr>
            <a:spLocks noGrp="1"/>
          </p:cNvSpPr>
          <p:nvPr>
            <p:ph type="sldNum" sz="quarter" idx="11"/>
          </p:nvPr>
        </p:nvSpPr>
        <p:spPr/>
        <p:txBody>
          <a:bodyPr/>
          <a:lstStyle/>
          <a:p>
            <a:fld id="{0970407D-EE58-4A0B-824B-1D3AE42DD9CF}" type="slidenum">
              <a:rPr lang="cs-CZ" altLang="cs-CZ" smtClean="0"/>
              <a:pPr/>
              <a:t>54</a:t>
            </a:fld>
            <a:endParaRPr lang="cs-CZ" altLang="cs-CZ" dirty="0"/>
          </a:p>
        </p:txBody>
      </p:sp>
      <p:sp>
        <p:nvSpPr>
          <p:cNvPr id="4" name="Nadpis 3">
            <a:extLst>
              <a:ext uri="{FF2B5EF4-FFF2-40B4-BE49-F238E27FC236}">
                <a16:creationId xmlns:a16="http://schemas.microsoft.com/office/drawing/2014/main" xmlns="" id="{C29E3969-678C-4DEB-9A2C-A8B9DF585CE4}"/>
              </a:ext>
            </a:extLst>
          </p:cNvPr>
          <p:cNvSpPr>
            <a:spLocks noGrp="1"/>
          </p:cNvSpPr>
          <p:nvPr>
            <p:ph type="title"/>
          </p:nvPr>
        </p:nvSpPr>
        <p:spPr/>
        <p:txBody>
          <a:bodyPr/>
          <a:lstStyle/>
          <a:p>
            <a:r>
              <a:rPr lang="cs-CZ" dirty="0"/>
              <a:t>Limity obsahu závazku </a:t>
            </a:r>
            <a:r>
              <a:rPr lang="cs-CZ" dirty="0" smtClean="0"/>
              <a:t>VIII. </a:t>
            </a:r>
            <a:r>
              <a:rPr lang="cs-CZ" dirty="0"/>
              <a:t>– neúměrné zkrácení</a:t>
            </a:r>
          </a:p>
        </p:txBody>
      </p:sp>
      <p:sp>
        <p:nvSpPr>
          <p:cNvPr id="5" name="Zástupný symbol pro obsah 4">
            <a:extLst>
              <a:ext uri="{FF2B5EF4-FFF2-40B4-BE49-F238E27FC236}">
                <a16:creationId xmlns:a16="http://schemas.microsoft.com/office/drawing/2014/main" xmlns="" id="{70044DBA-3DE6-493D-9B16-8FB59414684F}"/>
              </a:ext>
            </a:extLst>
          </p:cNvPr>
          <p:cNvSpPr>
            <a:spLocks noGrp="1"/>
          </p:cNvSpPr>
          <p:nvPr>
            <p:ph idx="1"/>
          </p:nvPr>
        </p:nvSpPr>
        <p:spPr>
          <a:xfrm>
            <a:off x="720000" y="1887311"/>
            <a:ext cx="10753200" cy="4139998"/>
          </a:xfrm>
        </p:spPr>
        <p:txBody>
          <a:bodyPr/>
          <a:lstStyle/>
          <a:p>
            <a:pPr algn="just">
              <a:lnSpc>
                <a:spcPct val="100000"/>
              </a:lnSpc>
              <a:buClrTx/>
            </a:pPr>
            <a:r>
              <a:rPr lang="cs-CZ" sz="2100" u="sng" dirty="0"/>
              <a:t>PN odpovídají archaické povaze institutu</a:t>
            </a:r>
            <a:r>
              <a:rPr lang="cs-CZ" sz="2100" dirty="0"/>
              <a:t> = vazba na ABGB + CC</a:t>
            </a:r>
          </a:p>
          <a:p>
            <a:pPr algn="just">
              <a:lnSpc>
                <a:spcPct val="100000"/>
              </a:lnSpc>
              <a:buClrTx/>
            </a:pPr>
            <a:r>
              <a:rPr lang="cs-CZ" sz="2100" u="sng" dirty="0"/>
              <a:t>Moderní trend OZ</a:t>
            </a:r>
            <a:r>
              <a:rPr lang="cs-CZ" sz="2100" dirty="0"/>
              <a:t> = relativní neplatnost (§ 586) – </a:t>
            </a:r>
            <a:r>
              <a:rPr lang="cs-CZ" sz="2100" b="1" dirty="0"/>
              <a:t>výhody</a:t>
            </a:r>
          </a:p>
          <a:p>
            <a:pPr algn="just">
              <a:lnSpc>
                <a:spcPct val="100000"/>
              </a:lnSpc>
              <a:buClrTx/>
            </a:pPr>
            <a:r>
              <a:rPr lang="cs-CZ" sz="2100" b="1" dirty="0"/>
              <a:t>Zvl. PN </a:t>
            </a:r>
            <a:r>
              <a:rPr lang="cs-CZ" sz="2100" dirty="0"/>
              <a:t>= právo zkrácené strany </a:t>
            </a:r>
            <a:r>
              <a:rPr lang="cs-CZ" sz="2100" b="1" dirty="0"/>
              <a:t>požadovat zrušení smlouvy</a:t>
            </a:r>
            <a:r>
              <a:rPr lang="cs-CZ" sz="2100" dirty="0"/>
              <a:t> a </a:t>
            </a:r>
            <a:r>
              <a:rPr lang="cs-CZ" sz="2100" b="1" dirty="0"/>
              <a:t>uvedení do původního stavu</a:t>
            </a:r>
            <a:r>
              <a:rPr lang="cs-CZ" sz="2100" dirty="0"/>
              <a:t> (§ 1793 odst. 1)</a:t>
            </a:r>
          </a:p>
          <a:p>
            <a:pPr algn="just">
              <a:lnSpc>
                <a:spcPct val="100000"/>
              </a:lnSpc>
              <a:buClrTx/>
            </a:pPr>
            <a:r>
              <a:rPr lang="cs-CZ" sz="2100" u="sng" dirty="0"/>
              <a:t>Nevýhody</a:t>
            </a:r>
            <a:r>
              <a:rPr lang="cs-CZ" sz="2100" dirty="0"/>
              <a:t> = nutná soudní ingerence + SOP</a:t>
            </a:r>
          </a:p>
          <a:p>
            <a:pPr algn="just">
              <a:lnSpc>
                <a:spcPct val="100000"/>
              </a:lnSpc>
              <a:buClrTx/>
            </a:pPr>
            <a:r>
              <a:rPr lang="cs-CZ" sz="2100" dirty="0"/>
              <a:t>Právo požadovat zrušení smlouvy jen do </a:t>
            </a:r>
            <a:r>
              <a:rPr lang="cs-CZ" sz="2100" b="1" dirty="0"/>
              <a:t>1 roku od uzavření smlouvy</a:t>
            </a:r>
            <a:r>
              <a:rPr lang="cs-CZ" sz="2100" dirty="0"/>
              <a:t> = </a:t>
            </a:r>
            <a:r>
              <a:rPr lang="cs-CZ" sz="2100" u="sng" dirty="0"/>
              <a:t>propadná lhůta</a:t>
            </a:r>
            <a:r>
              <a:rPr lang="cs-CZ" sz="2100" dirty="0"/>
              <a:t> se staví po podání ž-by (§ 654 ve spoj. s § 648)</a:t>
            </a:r>
            <a:endParaRPr lang="cs-CZ" sz="2100" b="1" dirty="0"/>
          </a:p>
          <a:p>
            <a:pPr algn="just">
              <a:lnSpc>
                <a:spcPct val="100000"/>
              </a:lnSpc>
              <a:buClrTx/>
            </a:pPr>
            <a:r>
              <a:rPr lang="cs-CZ" sz="2100" u="sng" dirty="0"/>
              <a:t>Hmotněprávní</a:t>
            </a:r>
            <a:r>
              <a:rPr lang="cs-CZ" sz="2100" dirty="0"/>
              <a:t> nikoli procesní lhůta</a:t>
            </a:r>
          </a:p>
          <a:p>
            <a:pPr algn="just">
              <a:lnSpc>
                <a:spcPct val="100000"/>
              </a:lnSpc>
              <a:buClrTx/>
            </a:pPr>
            <a:r>
              <a:rPr lang="cs-CZ" sz="2100" dirty="0"/>
              <a:t>V procesu může </a:t>
            </a:r>
            <a:r>
              <a:rPr lang="cs-CZ" sz="2100" b="1" dirty="0"/>
              <a:t>zvýhodněná strana</a:t>
            </a:r>
            <a:r>
              <a:rPr lang="cs-CZ" sz="2100" dirty="0"/>
              <a:t> uplatnit </a:t>
            </a:r>
            <a:r>
              <a:rPr lang="cs-CZ" sz="2100" i="1" dirty="0"/>
              <a:t>alternativu </a:t>
            </a:r>
            <a:r>
              <a:rPr lang="cs-CZ" sz="2100" i="1" dirty="0" err="1"/>
              <a:t>facultas</a:t>
            </a:r>
            <a:r>
              <a:rPr lang="cs-CZ" sz="2100" dirty="0"/>
              <a:t> (doplní </a:t>
            </a:r>
            <a:r>
              <a:rPr lang="cs-CZ" sz="2100" i="1" dirty="0"/>
              <a:t>„to, oč byla druhá strana zkrácena“</a:t>
            </a:r>
            <a:r>
              <a:rPr lang="cs-CZ" sz="2100" dirty="0"/>
              <a:t>) = tím si zvýhodněná strana udrží předmět plnění a platnost smlouvy</a:t>
            </a:r>
          </a:p>
          <a:p>
            <a:pPr algn="just">
              <a:lnSpc>
                <a:spcPct val="100000"/>
              </a:lnSpc>
              <a:buClrTx/>
            </a:pPr>
            <a:r>
              <a:rPr lang="cs-CZ" sz="2100" dirty="0"/>
              <a:t>OZ vychází z </a:t>
            </a:r>
            <a:r>
              <a:rPr lang="cs-CZ" sz="2100" b="1" i="1" dirty="0" err="1"/>
              <a:t>verum</a:t>
            </a:r>
            <a:r>
              <a:rPr lang="cs-CZ" sz="2100" b="1" i="1" dirty="0"/>
              <a:t> </a:t>
            </a:r>
            <a:r>
              <a:rPr lang="cs-CZ" sz="2100" b="1" i="1" dirty="0" err="1"/>
              <a:t>praetium</a:t>
            </a:r>
            <a:r>
              <a:rPr lang="cs-CZ" sz="2100" dirty="0"/>
              <a:t> (doplněk do objektivní hodnoty) x CC z</a:t>
            </a:r>
            <a:r>
              <a:rPr lang="cs-CZ" sz="2100" b="1" dirty="0"/>
              <a:t> </a:t>
            </a:r>
            <a:r>
              <a:rPr lang="cs-CZ" sz="2100" b="1" i="1" dirty="0" err="1"/>
              <a:t>iustum</a:t>
            </a:r>
            <a:r>
              <a:rPr lang="cs-CZ" sz="2100" b="1" i="1" dirty="0"/>
              <a:t> </a:t>
            </a:r>
            <a:r>
              <a:rPr lang="cs-CZ" sz="2100" b="1" i="1" dirty="0" err="1"/>
              <a:t>praetium</a:t>
            </a:r>
            <a:r>
              <a:rPr lang="cs-CZ" sz="2100" dirty="0"/>
              <a:t> (odklizení hrubého nepoměru) </a:t>
            </a:r>
          </a:p>
          <a:p>
            <a:pPr algn="just">
              <a:lnSpc>
                <a:spcPct val="100000"/>
              </a:lnSpc>
              <a:buClrTx/>
            </a:pPr>
            <a:r>
              <a:rPr lang="cs-CZ" sz="2100" u="sng" dirty="0"/>
              <a:t>Doplněk vždy v penězích</a:t>
            </a:r>
            <a:r>
              <a:rPr lang="cs-CZ" sz="2100" dirty="0"/>
              <a:t> = zkrácená strana byla již uspokojena v množství, které jí bylo plněno</a:t>
            </a:r>
          </a:p>
        </p:txBody>
      </p:sp>
    </p:spTree>
    <p:extLst>
      <p:ext uri="{BB962C8B-B14F-4D97-AF65-F5344CB8AC3E}">
        <p14:creationId xmlns:p14="http://schemas.microsoft.com/office/powerpoint/2010/main" val="29582523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6F253A0A-A8DC-49F5-9CCE-2B96D6EEE86A}"/>
              </a:ext>
            </a:extLst>
          </p:cNvPr>
          <p:cNvSpPr>
            <a:spLocks noGrp="1"/>
          </p:cNvSpPr>
          <p:nvPr>
            <p:ph type="sldNum" sz="quarter" idx="11"/>
          </p:nvPr>
        </p:nvSpPr>
        <p:spPr/>
        <p:txBody>
          <a:bodyPr/>
          <a:lstStyle/>
          <a:p>
            <a:fld id="{0970407D-EE58-4A0B-824B-1D3AE42DD9CF}" type="slidenum">
              <a:rPr lang="cs-CZ" altLang="cs-CZ" smtClean="0"/>
              <a:pPr/>
              <a:t>55</a:t>
            </a:fld>
            <a:endParaRPr lang="cs-CZ" altLang="cs-CZ" dirty="0"/>
          </a:p>
        </p:txBody>
      </p:sp>
      <p:sp>
        <p:nvSpPr>
          <p:cNvPr id="4" name="Nadpis 3">
            <a:extLst>
              <a:ext uri="{FF2B5EF4-FFF2-40B4-BE49-F238E27FC236}">
                <a16:creationId xmlns:a16="http://schemas.microsoft.com/office/drawing/2014/main" xmlns="" id="{86F6D74D-2D86-460E-8926-F700F6C5A967}"/>
              </a:ext>
            </a:extLst>
          </p:cNvPr>
          <p:cNvSpPr>
            <a:spLocks noGrp="1"/>
          </p:cNvSpPr>
          <p:nvPr>
            <p:ph type="title"/>
          </p:nvPr>
        </p:nvSpPr>
        <p:spPr/>
        <p:txBody>
          <a:bodyPr/>
          <a:lstStyle/>
          <a:p>
            <a:r>
              <a:rPr lang="cs-CZ" dirty="0"/>
              <a:t>Limity obsahu závazku IX. – Lichva</a:t>
            </a:r>
          </a:p>
        </p:txBody>
      </p:sp>
      <p:sp>
        <p:nvSpPr>
          <p:cNvPr id="5" name="Zástupný symbol pro obsah 4">
            <a:extLst>
              <a:ext uri="{FF2B5EF4-FFF2-40B4-BE49-F238E27FC236}">
                <a16:creationId xmlns:a16="http://schemas.microsoft.com/office/drawing/2014/main" xmlns="" id="{C76F10CC-B241-44AF-9E40-85388EBE1AFD}"/>
              </a:ext>
            </a:extLst>
          </p:cNvPr>
          <p:cNvSpPr>
            <a:spLocks noGrp="1"/>
          </p:cNvSpPr>
          <p:nvPr>
            <p:ph idx="1"/>
          </p:nvPr>
        </p:nvSpPr>
        <p:spPr>
          <a:xfrm>
            <a:off x="720000" y="1558838"/>
            <a:ext cx="10753200" cy="4139998"/>
          </a:xfrm>
        </p:spPr>
        <p:txBody>
          <a:bodyPr/>
          <a:lstStyle/>
          <a:p>
            <a:pPr algn="just">
              <a:lnSpc>
                <a:spcPct val="150000"/>
              </a:lnSpc>
            </a:pPr>
            <a:r>
              <a:rPr lang="cs-CZ" sz="1900" dirty="0"/>
              <a:t>Lichva </a:t>
            </a:r>
            <a:r>
              <a:rPr lang="cs-CZ" sz="1900" u="sng" dirty="0"/>
              <a:t>není</a:t>
            </a:r>
            <a:r>
              <a:rPr lang="cs-CZ" sz="1900" dirty="0"/>
              <a:t> určena k </a:t>
            </a:r>
            <a:r>
              <a:rPr lang="cs-CZ" sz="1900" u="sng" dirty="0"/>
              <a:t>řešení neekvivalentních smluv</a:t>
            </a:r>
            <a:r>
              <a:rPr lang="cs-CZ" sz="1900" dirty="0"/>
              <a:t> = omezuje </a:t>
            </a:r>
            <a:r>
              <a:rPr lang="cs-CZ" sz="1900" spc="-1" dirty="0"/>
              <a:t>„kořistění“ ze stavů subjektivní slabosti (§ 1796 odst. 1)</a:t>
            </a:r>
          </a:p>
          <a:p>
            <a:pPr algn="just">
              <a:lnSpc>
                <a:spcPct val="150000"/>
              </a:lnSpc>
            </a:pPr>
            <a:r>
              <a:rPr lang="cs-CZ" sz="1900" spc="-1" dirty="0" err="1"/>
              <a:t>Neekvivalence</a:t>
            </a:r>
            <a:r>
              <a:rPr lang="cs-CZ" sz="1900" spc="-1" dirty="0"/>
              <a:t> plnění se však vyžaduje = </a:t>
            </a:r>
            <a:r>
              <a:rPr lang="cs-CZ" sz="1900" b="1" spc="-1" dirty="0"/>
              <a:t>hrubý nepoměr vzájemných plnění</a:t>
            </a:r>
            <a:r>
              <a:rPr lang="cs-CZ" sz="1900" spc="-1" dirty="0"/>
              <a:t> (§ 1796 odst. 1)</a:t>
            </a:r>
            <a:endParaRPr lang="cs-CZ" sz="1900" b="1" spc="-1" dirty="0"/>
          </a:p>
          <a:p>
            <a:pPr algn="just">
              <a:lnSpc>
                <a:spcPct val="150000"/>
              </a:lnSpc>
            </a:pPr>
            <a:r>
              <a:rPr lang="cs-CZ" sz="1900" b="1" spc="-1" dirty="0"/>
              <a:t>Nechrání se majetkové zájmy poškozené strany</a:t>
            </a:r>
            <a:r>
              <a:rPr lang="cs-CZ" sz="1900" spc="-1" dirty="0"/>
              <a:t>, nýbrž </a:t>
            </a:r>
            <a:r>
              <a:rPr lang="cs-CZ" sz="1900" u="sng" spc="-1" dirty="0"/>
              <a:t>její svoboda vyjednávání o smlouvě</a:t>
            </a:r>
            <a:r>
              <a:rPr lang="cs-CZ" sz="1900" spc="-1" dirty="0"/>
              <a:t> = </a:t>
            </a:r>
            <a:r>
              <a:rPr lang="cs-CZ" sz="1900" b="1" spc="-1" dirty="0"/>
              <a:t>subjektivní slabost</a:t>
            </a:r>
            <a:r>
              <a:rPr lang="cs-CZ" sz="1900" spc="-1" dirty="0"/>
              <a:t> (§ 1796 odst. 1) + </a:t>
            </a:r>
            <a:r>
              <a:rPr lang="cs-CZ" sz="1900" b="1" spc="-1" dirty="0"/>
              <a:t>kořistění</a:t>
            </a:r>
            <a:r>
              <a:rPr lang="cs-CZ" sz="1900" spc="-1" dirty="0"/>
              <a:t> (</a:t>
            </a:r>
            <a:r>
              <a:rPr lang="cs-CZ" sz="1900" i="1" spc="-1" dirty="0"/>
              <a:t>„někdo zneužije“</a:t>
            </a:r>
            <a:r>
              <a:rPr lang="cs-CZ" sz="1900" spc="-1" dirty="0"/>
              <a:t> – § 1796 odst. 1)</a:t>
            </a:r>
            <a:endParaRPr lang="cs-CZ" sz="1900" u="sng" spc="-1" dirty="0"/>
          </a:p>
          <a:p>
            <a:pPr algn="just">
              <a:lnSpc>
                <a:spcPct val="150000"/>
              </a:lnSpc>
            </a:pPr>
            <a:r>
              <a:rPr lang="cs-CZ" sz="1900" u="sng" dirty="0"/>
              <a:t>Rozdíl k NÚ</a:t>
            </a:r>
            <a:r>
              <a:rPr lang="cs-CZ" sz="1900" dirty="0"/>
              <a:t> = NÚ = náprava omylu v předmětu plnění = viz však </a:t>
            </a:r>
            <a:r>
              <a:rPr lang="cs-CZ" sz="1900" u="sng" dirty="0"/>
              <a:t>demonstrativní výčet</a:t>
            </a:r>
            <a:r>
              <a:rPr lang="cs-CZ" sz="1900" dirty="0"/>
              <a:t> § 1796 odst. 1 (rakouská doktrína připouští)</a:t>
            </a:r>
          </a:p>
          <a:p>
            <a:pPr algn="just">
              <a:lnSpc>
                <a:spcPct val="150000"/>
              </a:lnSpc>
            </a:pPr>
            <a:r>
              <a:rPr lang="cs-CZ" sz="1900" u="sng" dirty="0"/>
              <a:t>Rozdíl k NÚ</a:t>
            </a:r>
            <a:r>
              <a:rPr lang="cs-CZ" sz="1900" dirty="0"/>
              <a:t> = </a:t>
            </a:r>
            <a:r>
              <a:rPr lang="cs-CZ" sz="1900" b="1" dirty="0"/>
              <a:t>jednoroční lhůta </a:t>
            </a:r>
            <a:r>
              <a:rPr lang="cs-CZ" sz="1900" dirty="0"/>
              <a:t>x </a:t>
            </a:r>
            <a:r>
              <a:rPr lang="cs-CZ" sz="1900" b="1" dirty="0"/>
              <a:t>dovolání se relativní neplatnosti</a:t>
            </a:r>
            <a:r>
              <a:rPr lang="cs-CZ" sz="1900" dirty="0"/>
              <a:t> lichevní smlouvy (tříletá PL)</a:t>
            </a:r>
          </a:p>
          <a:p>
            <a:pPr algn="just">
              <a:lnSpc>
                <a:spcPct val="150000"/>
              </a:lnSpc>
            </a:pPr>
            <a:r>
              <a:rPr lang="cs-CZ" sz="1900" u="sng" dirty="0"/>
              <a:t>Rozdíl k NÚ</a:t>
            </a:r>
            <a:r>
              <a:rPr lang="cs-CZ" sz="1900" dirty="0"/>
              <a:t> = u lichvy nelze uplatnit </a:t>
            </a:r>
            <a:r>
              <a:rPr lang="cs-CZ" sz="1900" i="1" dirty="0"/>
              <a:t>alternativu </a:t>
            </a:r>
            <a:r>
              <a:rPr lang="cs-CZ" sz="1900" i="1" dirty="0" err="1"/>
              <a:t>facultas</a:t>
            </a:r>
            <a:endParaRPr lang="cs-CZ" sz="1900" i="1" dirty="0"/>
          </a:p>
          <a:p>
            <a:pPr algn="just">
              <a:lnSpc>
                <a:spcPct val="150000"/>
              </a:lnSpc>
            </a:pPr>
            <a:r>
              <a:rPr lang="cs-CZ" sz="1900" u="sng" dirty="0"/>
              <a:t>Rozdíl k NÚ</a:t>
            </a:r>
            <a:r>
              <a:rPr lang="cs-CZ" sz="1900" dirty="0"/>
              <a:t> = </a:t>
            </a:r>
            <a:r>
              <a:rPr lang="cs-CZ" sz="1900" b="1" dirty="0"/>
              <a:t>věcný dosah</a:t>
            </a:r>
            <a:r>
              <a:rPr lang="cs-CZ" sz="1900" dirty="0"/>
              <a:t> (omezení § 1793 odst. 2, § 1794) + </a:t>
            </a:r>
            <a:r>
              <a:rPr lang="cs-CZ" sz="1900" b="1" dirty="0"/>
              <a:t>osobní dosah</a:t>
            </a:r>
            <a:r>
              <a:rPr lang="cs-CZ" sz="1900" dirty="0"/>
              <a:t> = neuplatní se na podnikatelské vztahy (§ 1797)</a:t>
            </a:r>
          </a:p>
          <a:p>
            <a:pPr algn="just">
              <a:lnSpc>
                <a:spcPct val="100000"/>
              </a:lnSpc>
            </a:pPr>
            <a:endParaRPr lang="cs-CZ" sz="1900" i="1" u="sng"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a:p>
            <a:pPr algn="just">
              <a:lnSpc>
                <a:spcPct val="100000"/>
              </a:lnSpc>
            </a:pPr>
            <a:endParaRPr lang="cs-CZ" sz="1900" dirty="0"/>
          </a:p>
        </p:txBody>
      </p:sp>
    </p:spTree>
    <p:extLst>
      <p:ext uri="{BB962C8B-B14F-4D97-AF65-F5344CB8AC3E}">
        <p14:creationId xmlns:p14="http://schemas.microsoft.com/office/powerpoint/2010/main" val="18914885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E59FECE1-0B28-41AC-819A-CEB07D80CA1E}"/>
              </a:ext>
            </a:extLst>
          </p:cNvPr>
          <p:cNvSpPr>
            <a:spLocks noGrp="1"/>
          </p:cNvSpPr>
          <p:nvPr>
            <p:ph type="sldNum" sz="quarter" idx="11"/>
          </p:nvPr>
        </p:nvSpPr>
        <p:spPr/>
        <p:txBody>
          <a:bodyPr/>
          <a:lstStyle/>
          <a:p>
            <a:fld id="{0970407D-EE58-4A0B-824B-1D3AE42DD9CF}" type="slidenum">
              <a:rPr lang="cs-CZ" altLang="cs-CZ" smtClean="0"/>
              <a:pPr/>
              <a:t>56</a:t>
            </a:fld>
            <a:endParaRPr lang="cs-CZ" altLang="cs-CZ" dirty="0"/>
          </a:p>
        </p:txBody>
      </p:sp>
      <p:sp>
        <p:nvSpPr>
          <p:cNvPr id="4" name="Nadpis 3">
            <a:extLst>
              <a:ext uri="{FF2B5EF4-FFF2-40B4-BE49-F238E27FC236}">
                <a16:creationId xmlns:a16="http://schemas.microsoft.com/office/drawing/2014/main" xmlns="" id="{549B73E3-A3B9-4808-B707-E8BC14EBB832}"/>
              </a:ext>
            </a:extLst>
          </p:cNvPr>
          <p:cNvSpPr>
            <a:spLocks noGrp="1"/>
          </p:cNvSpPr>
          <p:nvPr>
            <p:ph type="title"/>
          </p:nvPr>
        </p:nvSpPr>
        <p:spPr/>
        <p:txBody>
          <a:bodyPr/>
          <a:lstStyle/>
          <a:p>
            <a:r>
              <a:rPr lang="cs-CZ" dirty="0"/>
              <a:t>Limity obsahu závazku X. – Lichva</a:t>
            </a:r>
          </a:p>
        </p:txBody>
      </p:sp>
      <p:sp>
        <p:nvSpPr>
          <p:cNvPr id="5" name="Zástupný symbol pro obsah 4">
            <a:extLst>
              <a:ext uri="{FF2B5EF4-FFF2-40B4-BE49-F238E27FC236}">
                <a16:creationId xmlns:a16="http://schemas.microsoft.com/office/drawing/2014/main" xmlns="" id="{469F7ECA-D4B7-4B7B-9A98-17CD1D9D3442}"/>
              </a:ext>
            </a:extLst>
          </p:cNvPr>
          <p:cNvSpPr>
            <a:spLocks noGrp="1"/>
          </p:cNvSpPr>
          <p:nvPr>
            <p:ph idx="1"/>
          </p:nvPr>
        </p:nvSpPr>
        <p:spPr>
          <a:xfrm>
            <a:off x="719400" y="1359001"/>
            <a:ext cx="10753200" cy="4139998"/>
          </a:xfrm>
        </p:spPr>
        <p:txBody>
          <a:bodyPr/>
          <a:lstStyle/>
          <a:p>
            <a:pPr marL="98304" indent="0" algn="just">
              <a:lnSpc>
                <a:spcPct val="100000"/>
              </a:lnSpc>
              <a:spcBef>
                <a:spcPts val="1286"/>
              </a:spcBef>
              <a:buSzPct val="45000"/>
              <a:buNone/>
            </a:pPr>
            <a:r>
              <a:rPr lang="cs-CZ" sz="1800" b="1" spc="-1" dirty="0"/>
              <a:t>1) Objektivní znak - hrubý nepoměr</a:t>
            </a:r>
          </a:p>
          <a:p>
            <a:pPr>
              <a:lnSpc>
                <a:spcPct val="100000"/>
              </a:lnSpc>
            </a:pPr>
            <a:endParaRPr lang="cs-CZ" sz="1800" u="sng" spc="-1" dirty="0"/>
          </a:p>
          <a:p>
            <a:pPr algn="just">
              <a:lnSpc>
                <a:spcPct val="150000"/>
              </a:lnSpc>
            </a:pPr>
            <a:r>
              <a:rPr lang="cs-CZ" sz="1800" u="sng" spc="-1" dirty="0"/>
              <a:t>Hrubým je nepoměr</a:t>
            </a:r>
            <a:r>
              <a:rPr lang="cs-CZ" sz="1800" spc="-1" dirty="0"/>
              <a:t>, který je </a:t>
            </a:r>
            <a:r>
              <a:rPr lang="cs-CZ" sz="1800" b="1" spc="-1" dirty="0"/>
              <a:t>na první pohled patrný</a:t>
            </a:r>
            <a:r>
              <a:rPr lang="cs-CZ" sz="1800" spc="-1" dirty="0"/>
              <a:t> (evidentní) = </a:t>
            </a:r>
            <a:r>
              <a:rPr lang="cs-CZ" sz="1800" u="sng" spc="-1" dirty="0"/>
              <a:t>nepostačí prostá hodnotová nevyváženost</a:t>
            </a:r>
            <a:r>
              <a:rPr lang="cs-CZ" sz="1800" spc="-1" dirty="0"/>
              <a:t> </a:t>
            </a:r>
          </a:p>
          <a:p>
            <a:pPr algn="just">
              <a:lnSpc>
                <a:spcPct val="150000"/>
              </a:lnSpc>
            </a:pPr>
            <a:r>
              <a:rPr lang="cs-CZ" sz="1800" b="1" spc="-1" dirty="0"/>
              <a:t>Shodná referenční hodnota</a:t>
            </a:r>
            <a:r>
              <a:rPr lang="cs-CZ" sz="1800" spc="-1" dirty="0"/>
              <a:t> jako u neúměrného zkrácení (1:2, 2:1) – viz i </a:t>
            </a:r>
            <a:r>
              <a:rPr lang="cs-CZ" sz="1800" i="1" spc="-1" dirty="0" err="1"/>
              <a:t>sp</a:t>
            </a:r>
            <a:r>
              <a:rPr lang="cs-CZ" sz="1800" i="1" spc="-1" dirty="0"/>
              <a:t>. zn. 30 </a:t>
            </a:r>
            <a:r>
              <a:rPr lang="cs-CZ" sz="1800" i="1" spc="-1" dirty="0" err="1"/>
              <a:t>Cdo</a:t>
            </a:r>
            <a:r>
              <a:rPr lang="cs-CZ" sz="1800" i="1" spc="-1" dirty="0"/>
              <a:t> 670/2013</a:t>
            </a:r>
          </a:p>
          <a:p>
            <a:pPr algn="just">
              <a:lnSpc>
                <a:spcPct val="150000"/>
              </a:lnSpc>
            </a:pPr>
            <a:r>
              <a:rPr lang="cs-CZ" sz="1800" b="1" spc="-1" dirty="0"/>
              <a:t>Co je však referenční hodnotou? Tržní cena </a:t>
            </a:r>
            <a:r>
              <a:rPr lang="cs-CZ" sz="1800" spc="-1" dirty="0"/>
              <a:t>– srovnává se stejný druh úvěrového produktu u jiných subjektů (především bank) – je třeba správně určit </a:t>
            </a:r>
            <a:r>
              <a:rPr lang="cs-CZ" sz="1800" u="sng" spc="-1" dirty="0"/>
              <a:t>relevantní trh</a:t>
            </a:r>
          </a:p>
          <a:p>
            <a:pPr algn="just">
              <a:lnSpc>
                <a:spcPct val="150000"/>
              </a:lnSpc>
            </a:pPr>
            <a:r>
              <a:rPr lang="cs-CZ" sz="1800" b="1" spc="-1" dirty="0"/>
              <a:t>Námitky</a:t>
            </a:r>
            <a:r>
              <a:rPr lang="cs-CZ" sz="1800" spc="-1" dirty="0"/>
              <a:t>: nebankovní úvěr = vyšší riziko; zohledněno v tzv. zóně tolerance (1:2/2:1)</a:t>
            </a:r>
          </a:p>
          <a:p>
            <a:pPr algn="just">
              <a:lnSpc>
                <a:spcPct val="150000"/>
              </a:lnSpc>
            </a:pPr>
            <a:r>
              <a:rPr lang="cs-CZ" sz="1800" b="1" spc="-1" dirty="0"/>
              <a:t>To má tyto následky </a:t>
            </a:r>
            <a:r>
              <a:rPr lang="cs-CZ" sz="1800" spc="-1" dirty="0"/>
              <a:t>= úvěrová lichva = 30% úrok zakládá lichevní smlouvu (rak OGH 3 Ob 55/54 = 36% </a:t>
            </a:r>
            <a:r>
              <a:rPr lang="cs-CZ" sz="1800" i="1" spc="-1" dirty="0"/>
              <a:t>p. a.</a:t>
            </a:r>
            <a:r>
              <a:rPr lang="cs-CZ" sz="1800" spc="-1" dirty="0"/>
              <a:t>) = Hranice je referenční = </a:t>
            </a:r>
            <a:r>
              <a:rPr lang="cs-CZ" sz="1800" u="sng" spc="-1" dirty="0"/>
              <a:t>použije se pohyblivý systém</a:t>
            </a:r>
            <a:r>
              <a:rPr lang="cs-CZ" sz="1800" spc="-1" dirty="0"/>
              <a:t>, a to díky mnohosti kvalifikačních znaků</a:t>
            </a:r>
          </a:p>
          <a:p>
            <a:pPr algn="just">
              <a:lnSpc>
                <a:spcPct val="150000"/>
              </a:lnSpc>
            </a:pPr>
            <a:r>
              <a:rPr lang="cs-CZ" sz="1800" u="sng" dirty="0"/>
              <a:t>V rámci pohyblivého systému se zohlední</a:t>
            </a:r>
            <a:r>
              <a:rPr lang="cs-CZ" sz="1800" dirty="0"/>
              <a:t> = </a:t>
            </a:r>
            <a:r>
              <a:rPr lang="cs-CZ" sz="1800" b="1" dirty="0"/>
              <a:t>riziko věřitele </a:t>
            </a:r>
            <a:r>
              <a:rPr lang="cs-CZ" sz="1800" dirty="0"/>
              <a:t>(</a:t>
            </a:r>
            <a:r>
              <a:rPr lang="cs-CZ" sz="1800" i="1" dirty="0" err="1"/>
              <a:t>sp</a:t>
            </a:r>
            <a:r>
              <a:rPr lang="cs-CZ" sz="1800" i="1" dirty="0"/>
              <a:t>. zn. 33 Odo 236/2005</a:t>
            </a:r>
            <a:r>
              <a:rPr lang="cs-CZ" sz="1800" dirty="0"/>
              <a:t>), </a:t>
            </a:r>
            <a:r>
              <a:rPr lang="cs-CZ" sz="1800" b="1" dirty="0"/>
              <a:t>solventnost dlužníka </a:t>
            </a:r>
            <a:r>
              <a:rPr lang="cs-CZ" sz="1800" dirty="0"/>
              <a:t>(</a:t>
            </a:r>
            <a:r>
              <a:rPr lang="cs-CZ" sz="1800" i="1" dirty="0" err="1"/>
              <a:t>sp</a:t>
            </a:r>
            <a:r>
              <a:rPr lang="cs-CZ" sz="1800" i="1" dirty="0"/>
              <a:t>. zn. 30 </a:t>
            </a:r>
            <a:r>
              <a:rPr lang="cs-CZ" sz="1800" i="1" dirty="0" err="1"/>
              <a:t>Cdo</a:t>
            </a:r>
            <a:r>
              <a:rPr lang="cs-CZ" sz="1800" i="1" dirty="0"/>
              <a:t> 3132/2010</a:t>
            </a:r>
            <a:r>
              <a:rPr lang="cs-CZ" sz="1800" dirty="0"/>
              <a:t>), </a:t>
            </a:r>
            <a:r>
              <a:rPr lang="cs-CZ" sz="1800" b="1" dirty="0"/>
              <a:t>hospodářský význam smlouvy</a:t>
            </a:r>
            <a:r>
              <a:rPr lang="cs-CZ" sz="1800" dirty="0"/>
              <a:t> (</a:t>
            </a:r>
            <a:r>
              <a:rPr lang="cs-CZ" sz="1800" i="1" dirty="0" err="1"/>
              <a:t>sp</a:t>
            </a:r>
            <a:r>
              <a:rPr lang="cs-CZ" sz="1800" i="1" dirty="0"/>
              <a:t>. zn. 30 </a:t>
            </a:r>
            <a:r>
              <a:rPr lang="cs-CZ" sz="1800" i="1" dirty="0" err="1"/>
              <a:t>Cdo</a:t>
            </a:r>
            <a:r>
              <a:rPr lang="cs-CZ" sz="1800" i="1" dirty="0"/>
              <a:t> 670/2013</a:t>
            </a:r>
            <a:r>
              <a:rPr lang="cs-CZ" sz="1800" dirty="0"/>
              <a:t>)</a:t>
            </a:r>
            <a:endParaRPr lang="cs-CZ" sz="1800" i="1" dirty="0"/>
          </a:p>
          <a:p>
            <a:pPr>
              <a:lnSpc>
                <a:spcPct val="150000"/>
              </a:lnSpc>
            </a:pPr>
            <a:endParaRPr lang="cs-CZ" sz="1800" dirty="0"/>
          </a:p>
          <a:p>
            <a:pPr>
              <a:lnSpc>
                <a:spcPct val="150000"/>
              </a:lnSpc>
            </a:pPr>
            <a:endParaRPr lang="cs-CZ" sz="1800" dirty="0"/>
          </a:p>
          <a:p>
            <a:pPr>
              <a:lnSpc>
                <a:spcPct val="100000"/>
              </a:lnSpc>
            </a:pPr>
            <a:endParaRPr lang="cs-CZ" sz="1800" dirty="0"/>
          </a:p>
          <a:p>
            <a:pPr>
              <a:lnSpc>
                <a:spcPct val="100000"/>
              </a:lnSpc>
            </a:pPr>
            <a:endParaRPr lang="cs-CZ" sz="1800" dirty="0"/>
          </a:p>
          <a:p>
            <a:pPr>
              <a:lnSpc>
                <a:spcPct val="100000"/>
              </a:lnSpc>
            </a:pPr>
            <a:endParaRPr lang="cs-CZ" sz="1800" dirty="0"/>
          </a:p>
          <a:p>
            <a:pPr>
              <a:lnSpc>
                <a:spcPct val="100000"/>
              </a:lnSpc>
            </a:pPr>
            <a:endParaRPr lang="cs-CZ" sz="1800" dirty="0"/>
          </a:p>
          <a:p>
            <a:pPr>
              <a:lnSpc>
                <a:spcPct val="100000"/>
              </a:lnSpc>
            </a:pPr>
            <a:r>
              <a:rPr lang="cs-CZ" sz="1800" dirty="0"/>
              <a:t> </a:t>
            </a:r>
          </a:p>
        </p:txBody>
      </p:sp>
    </p:spTree>
    <p:extLst>
      <p:ext uri="{BB962C8B-B14F-4D97-AF65-F5344CB8AC3E}">
        <p14:creationId xmlns:p14="http://schemas.microsoft.com/office/powerpoint/2010/main" val="1783339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0519FCFE-2636-4EE3-84B4-CFE7C11EAF08}"/>
              </a:ext>
            </a:extLst>
          </p:cNvPr>
          <p:cNvSpPr>
            <a:spLocks noGrp="1"/>
          </p:cNvSpPr>
          <p:nvPr>
            <p:ph type="sldNum" sz="quarter" idx="11"/>
          </p:nvPr>
        </p:nvSpPr>
        <p:spPr/>
        <p:txBody>
          <a:bodyPr/>
          <a:lstStyle/>
          <a:p>
            <a:fld id="{0970407D-EE58-4A0B-824B-1D3AE42DD9CF}" type="slidenum">
              <a:rPr lang="cs-CZ" altLang="cs-CZ" smtClean="0"/>
              <a:pPr/>
              <a:t>57</a:t>
            </a:fld>
            <a:endParaRPr lang="cs-CZ" altLang="cs-CZ" dirty="0"/>
          </a:p>
        </p:txBody>
      </p:sp>
      <p:sp>
        <p:nvSpPr>
          <p:cNvPr id="4" name="Nadpis 3">
            <a:extLst>
              <a:ext uri="{FF2B5EF4-FFF2-40B4-BE49-F238E27FC236}">
                <a16:creationId xmlns:a16="http://schemas.microsoft.com/office/drawing/2014/main" xmlns="" id="{50FE268D-8E24-47F9-8313-3D0AE754B8C7}"/>
              </a:ext>
            </a:extLst>
          </p:cNvPr>
          <p:cNvSpPr>
            <a:spLocks noGrp="1"/>
          </p:cNvSpPr>
          <p:nvPr>
            <p:ph type="title"/>
          </p:nvPr>
        </p:nvSpPr>
        <p:spPr/>
        <p:txBody>
          <a:bodyPr/>
          <a:lstStyle/>
          <a:p>
            <a:r>
              <a:rPr lang="cs-CZ" dirty="0"/>
              <a:t>Limity obsahu závazku XI. – Lichva</a:t>
            </a:r>
          </a:p>
        </p:txBody>
      </p:sp>
      <p:sp>
        <p:nvSpPr>
          <p:cNvPr id="5" name="Zástupný symbol pro obsah 4">
            <a:extLst>
              <a:ext uri="{FF2B5EF4-FFF2-40B4-BE49-F238E27FC236}">
                <a16:creationId xmlns:a16="http://schemas.microsoft.com/office/drawing/2014/main" xmlns="" id="{EDAA8D40-6CE0-424F-B19C-EA5E32E9DC6D}"/>
              </a:ext>
            </a:extLst>
          </p:cNvPr>
          <p:cNvSpPr>
            <a:spLocks noGrp="1"/>
          </p:cNvSpPr>
          <p:nvPr>
            <p:ph idx="1"/>
          </p:nvPr>
        </p:nvSpPr>
        <p:spPr>
          <a:xfrm>
            <a:off x="720000" y="1359001"/>
            <a:ext cx="10753200" cy="4139998"/>
          </a:xfrm>
        </p:spPr>
        <p:txBody>
          <a:bodyPr/>
          <a:lstStyle/>
          <a:p>
            <a:pPr marL="98304" indent="0" algn="just">
              <a:lnSpc>
                <a:spcPct val="100000"/>
              </a:lnSpc>
              <a:spcBef>
                <a:spcPts val="1286"/>
              </a:spcBef>
              <a:buSzPct val="45000"/>
              <a:buNone/>
            </a:pPr>
            <a:r>
              <a:rPr lang="cs-CZ" sz="2000" b="1" spc="-1" dirty="0"/>
              <a:t>2) Subjektivní znaky </a:t>
            </a:r>
          </a:p>
          <a:p>
            <a:pPr marL="98304" indent="0" algn="just">
              <a:lnSpc>
                <a:spcPct val="100000"/>
              </a:lnSpc>
              <a:spcBef>
                <a:spcPts val="1286"/>
              </a:spcBef>
              <a:buSzPct val="45000"/>
              <a:buNone/>
            </a:pPr>
            <a:r>
              <a:rPr lang="cs-CZ" sz="1600" b="1" spc="-1" dirty="0"/>
              <a:t>a) Na straně poškozeného</a:t>
            </a:r>
          </a:p>
          <a:p>
            <a:pPr marL="384054" indent="-285750" algn="just">
              <a:lnSpc>
                <a:spcPct val="100000"/>
              </a:lnSpc>
              <a:spcBef>
                <a:spcPts val="1286"/>
              </a:spcBef>
              <a:buSzPct val="45000"/>
            </a:pPr>
            <a:r>
              <a:rPr lang="cs-CZ" sz="1600" spc="-1" dirty="0"/>
              <a:t>Ty jsou </a:t>
            </a:r>
            <a:r>
              <a:rPr lang="cs-CZ" sz="1600" u="sng" spc="-1" dirty="0"/>
              <a:t>na straně poškozeného</a:t>
            </a:r>
            <a:r>
              <a:rPr lang="cs-CZ" sz="1600" spc="-1" dirty="0"/>
              <a:t> </a:t>
            </a:r>
            <a:r>
              <a:rPr lang="cs-CZ" sz="1600" b="1" spc="-1" dirty="0"/>
              <a:t>demonstrativní </a:t>
            </a:r>
            <a:r>
              <a:rPr lang="cs-CZ" sz="1600" spc="-1" dirty="0"/>
              <a:t>= </a:t>
            </a:r>
            <a:r>
              <a:rPr lang="cs-CZ" sz="1600" i="1" spc="-1" dirty="0"/>
              <a:t>tíseň</a:t>
            </a:r>
            <a:r>
              <a:rPr lang="cs-CZ" sz="1600" spc="-1" dirty="0"/>
              <a:t>, </a:t>
            </a:r>
            <a:r>
              <a:rPr lang="cs-CZ" sz="1600" i="1" spc="-1" dirty="0"/>
              <a:t>nezkušenost</a:t>
            </a:r>
            <a:r>
              <a:rPr lang="cs-CZ" sz="1600" spc="-1" dirty="0"/>
              <a:t>, </a:t>
            </a:r>
            <a:r>
              <a:rPr lang="cs-CZ" sz="1600" i="1" spc="-1" dirty="0"/>
              <a:t>rozumová slabost</a:t>
            </a:r>
            <a:r>
              <a:rPr lang="cs-CZ" sz="1600" spc="-1" dirty="0"/>
              <a:t>, </a:t>
            </a:r>
            <a:r>
              <a:rPr lang="cs-CZ" sz="1600" i="1" spc="-1" dirty="0"/>
              <a:t>rozrušení</a:t>
            </a:r>
            <a:r>
              <a:rPr lang="cs-CZ" sz="1600" spc="-1" dirty="0"/>
              <a:t> a </a:t>
            </a:r>
            <a:r>
              <a:rPr lang="cs-CZ" sz="1600" i="1" spc="-1" dirty="0"/>
              <a:t>lehkomyslnost</a:t>
            </a:r>
          </a:p>
          <a:p>
            <a:pPr marL="384054" indent="-285750" algn="just">
              <a:lnSpc>
                <a:spcPct val="100000"/>
              </a:lnSpc>
              <a:spcBef>
                <a:spcPts val="1286"/>
              </a:spcBef>
              <a:buSzPct val="45000"/>
            </a:pPr>
            <a:r>
              <a:rPr lang="cs-CZ" sz="1600" spc="-1" dirty="0"/>
              <a:t>Zákonem </a:t>
            </a:r>
            <a:r>
              <a:rPr lang="cs-CZ" sz="1600" u="sng" spc="-1" dirty="0"/>
              <a:t>neupravené „slabosti“</a:t>
            </a:r>
            <a:r>
              <a:rPr lang="cs-CZ" sz="1600" spc="-1" dirty="0"/>
              <a:t> = </a:t>
            </a:r>
            <a:r>
              <a:rPr lang="cs-CZ" sz="1600" i="1" spc="-1" dirty="0"/>
              <a:t>zneužití obavy z možné větší majetkové ztráty </a:t>
            </a:r>
            <a:r>
              <a:rPr lang="cs-CZ" sz="1600" spc="-1" dirty="0"/>
              <a:t>(</a:t>
            </a:r>
            <a:r>
              <a:rPr lang="cs-CZ" sz="1600" spc="-1" dirty="0" err="1"/>
              <a:t>sp</a:t>
            </a:r>
            <a:r>
              <a:rPr lang="cs-CZ" sz="1600" spc="-1" dirty="0"/>
              <a:t>. zn. 30 </a:t>
            </a:r>
            <a:r>
              <a:rPr lang="cs-CZ" sz="1600" spc="-1" dirty="0" err="1"/>
              <a:t>Cdo</a:t>
            </a:r>
            <a:r>
              <a:rPr lang="cs-CZ" sz="1600" spc="-1" dirty="0"/>
              <a:t> 4582/2014), </a:t>
            </a:r>
            <a:r>
              <a:rPr lang="cs-CZ" sz="1600" i="1" spc="-1" dirty="0"/>
              <a:t>zneužití závislosti poškozeného na lichváři </a:t>
            </a:r>
            <a:r>
              <a:rPr lang="cs-CZ" sz="1600" spc="-1" dirty="0"/>
              <a:t>(</a:t>
            </a:r>
            <a:r>
              <a:rPr lang="cs-CZ" sz="1600" spc="-1" dirty="0" err="1"/>
              <a:t>Rummel</a:t>
            </a:r>
            <a:r>
              <a:rPr lang="cs-CZ" sz="1600" spc="-1" dirty="0"/>
              <a:t> ABGB </a:t>
            </a:r>
            <a:r>
              <a:rPr lang="cs-CZ" sz="1600" spc="-1" dirty="0" err="1"/>
              <a:t>Komm</a:t>
            </a:r>
            <a:r>
              <a:rPr lang="cs-CZ" sz="1600" spc="-1" dirty="0"/>
              <a:t>., 2014, s. 264), </a:t>
            </a:r>
            <a:r>
              <a:rPr lang="cs-CZ" sz="1600" i="1" spc="-1" dirty="0"/>
              <a:t>vděčnost lichváři</a:t>
            </a:r>
            <a:r>
              <a:rPr lang="cs-CZ" sz="1600" spc="-1" dirty="0"/>
              <a:t>, </a:t>
            </a:r>
            <a:r>
              <a:rPr lang="cs-CZ" sz="1600" i="1" spc="-1" dirty="0"/>
              <a:t>podřízenost lichváři</a:t>
            </a:r>
            <a:r>
              <a:rPr lang="cs-CZ" sz="1600" spc="-1" dirty="0"/>
              <a:t>, </a:t>
            </a:r>
            <a:r>
              <a:rPr lang="cs-CZ" sz="1600" i="1" spc="-1" dirty="0"/>
              <a:t>důvěřivost poškozeného lichváři (</a:t>
            </a:r>
            <a:r>
              <a:rPr lang="cs-CZ" sz="1600" spc="-1" dirty="0"/>
              <a:t>např. rak. OGH </a:t>
            </a:r>
            <a:r>
              <a:rPr lang="cs-CZ" sz="1600" spc="-1" dirty="0" err="1"/>
              <a:t>sp</a:t>
            </a:r>
            <a:r>
              <a:rPr lang="cs-CZ" sz="1600" spc="-1" dirty="0"/>
              <a:t>. zn. 8 Ob 502/93)</a:t>
            </a:r>
            <a:endParaRPr lang="cs-CZ" sz="1600" i="1" spc="-1" dirty="0"/>
          </a:p>
          <a:p>
            <a:pPr marL="384054" indent="-285750" algn="just">
              <a:lnSpc>
                <a:spcPct val="100000"/>
              </a:lnSpc>
              <a:spcBef>
                <a:spcPts val="1286"/>
              </a:spcBef>
              <a:buSzPct val="45000"/>
            </a:pPr>
            <a:r>
              <a:rPr lang="cs-CZ" sz="1600" spc="-1" dirty="0"/>
              <a:t>Omyl v hodnotě plnění? </a:t>
            </a:r>
            <a:r>
              <a:rPr lang="cs-CZ" sz="1600" u="sng" spc="-1" dirty="0"/>
              <a:t>Nelze</a:t>
            </a:r>
            <a:r>
              <a:rPr lang="cs-CZ" sz="1600" spc="-1" dirty="0"/>
              <a:t> = relevance jen v rámci úzkých hranic NÚ</a:t>
            </a:r>
          </a:p>
          <a:p>
            <a:pPr marL="98304" indent="0" algn="just">
              <a:lnSpc>
                <a:spcPct val="100000"/>
              </a:lnSpc>
              <a:spcBef>
                <a:spcPts val="1286"/>
              </a:spcBef>
              <a:buSzPct val="45000"/>
              <a:buNone/>
            </a:pPr>
            <a:r>
              <a:rPr lang="cs-CZ" sz="1600" b="1" dirty="0"/>
              <a:t>b) Na straně lichváře</a:t>
            </a:r>
          </a:p>
          <a:p>
            <a:pPr marL="384054" indent="-285750" algn="just">
              <a:lnSpc>
                <a:spcPct val="100000"/>
              </a:lnSpc>
              <a:spcBef>
                <a:spcPts val="1286"/>
              </a:spcBef>
              <a:buSzPct val="45000"/>
            </a:pPr>
            <a:r>
              <a:rPr lang="cs-CZ" sz="1600" u="sng" spc="-1" dirty="0"/>
              <a:t>zneužití</a:t>
            </a:r>
            <a:r>
              <a:rPr lang="cs-CZ" sz="1600" spc="-1" dirty="0"/>
              <a:t> stavu subjektivní slabosti lichvářem (</a:t>
            </a:r>
            <a:r>
              <a:rPr lang="cs-CZ" sz="1600" u="sng" spc="-1" dirty="0"/>
              <a:t>„kořistění“</a:t>
            </a:r>
            <a:r>
              <a:rPr lang="cs-CZ" sz="1600" spc="-1" dirty="0"/>
              <a:t>) = vyžaduje existenci vědomostní složky zavinění (</a:t>
            </a:r>
            <a:r>
              <a:rPr lang="cs-CZ" sz="1600" b="1" spc="-1" dirty="0"/>
              <a:t>postačí vědomá nedbalost</a:t>
            </a:r>
            <a:r>
              <a:rPr lang="cs-CZ" sz="1600" spc="-1" dirty="0"/>
              <a:t>)</a:t>
            </a:r>
          </a:p>
          <a:p>
            <a:pPr marL="384054" indent="-285750" algn="just">
              <a:lnSpc>
                <a:spcPct val="100000"/>
              </a:lnSpc>
              <a:spcBef>
                <a:spcPts val="1286"/>
              </a:spcBef>
              <a:buSzPct val="45000"/>
            </a:pPr>
            <a:r>
              <a:rPr lang="cs-CZ" sz="1600" b="1" u="sng" spc="-1" dirty="0"/>
              <a:t>Výsledek</a:t>
            </a:r>
            <a:r>
              <a:rPr lang="cs-CZ" sz="1600" b="1" spc="-1" dirty="0"/>
              <a:t> </a:t>
            </a:r>
            <a:r>
              <a:rPr lang="cs-CZ" sz="1600" spc="-1" dirty="0"/>
              <a:t>= problém s použitelností i při RPSN 120% = lhostejnost člověka (úvěrovaného), s níž padá subjektivní znak u „poškozeného“ (a tedy i u lichváře) = prostý hrubý nepoměr </a:t>
            </a:r>
            <a:r>
              <a:rPr lang="cs-CZ" sz="1600" b="1" spc="-1" dirty="0"/>
              <a:t>bez subjektivních znaků</a:t>
            </a:r>
          </a:p>
          <a:p>
            <a:pPr marL="98304" indent="0" algn="just">
              <a:lnSpc>
                <a:spcPct val="100000"/>
              </a:lnSpc>
              <a:spcBef>
                <a:spcPts val="1286"/>
              </a:spcBef>
              <a:buSzPct val="45000"/>
              <a:buNone/>
            </a:pPr>
            <a:r>
              <a:rPr lang="cs-CZ" sz="1600" b="1" spc="-1" dirty="0"/>
              <a:t>Možné řešení?</a:t>
            </a:r>
            <a:r>
              <a:rPr lang="cs-CZ" sz="1600" spc="-1" dirty="0"/>
              <a:t> </a:t>
            </a:r>
            <a:r>
              <a:rPr lang="cs-CZ" sz="1600" u="sng" spc="-1" dirty="0"/>
              <a:t>Tzv. </a:t>
            </a:r>
            <a:r>
              <a:rPr lang="cs-CZ" sz="1600" u="sng" spc="-1" dirty="0" err="1"/>
              <a:t>wucherähnliches</a:t>
            </a:r>
            <a:r>
              <a:rPr lang="cs-CZ" sz="1600" u="sng" spc="-1" dirty="0"/>
              <a:t> </a:t>
            </a:r>
            <a:r>
              <a:rPr lang="cs-CZ" sz="1600" u="sng" spc="-1" dirty="0" err="1"/>
              <a:t>Rechtsgeschäft</a:t>
            </a:r>
            <a:r>
              <a:rPr lang="cs-CZ" sz="1600" b="1" spc="-1" dirty="0"/>
              <a:t> </a:t>
            </a:r>
            <a:r>
              <a:rPr lang="cs-CZ" sz="1600" spc="-1" dirty="0"/>
              <a:t>(§ 138 odst. 2 BGB) = stojí na presumpci subjektivní slabosti – </a:t>
            </a:r>
            <a:r>
              <a:rPr lang="cs-CZ" sz="1600" dirty="0"/>
              <a:t>poškozený určitě byl ve stavu slabosti, jinak by takto nevýhodnou smlouvu neuzavřel</a:t>
            </a:r>
          </a:p>
          <a:p>
            <a:pPr marL="98304" indent="0" algn="just">
              <a:lnSpc>
                <a:spcPct val="100000"/>
              </a:lnSpc>
              <a:spcBef>
                <a:spcPts val="1286"/>
              </a:spcBef>
              <a:buSzPct val="45000"/>
              <a:buNone/>
            </a:pPr>
            <a:endParaRPr lang="cs-CZ" sz="1600" u="sng" spc="-1" dirty="0"/>
          </a:p>
          <a:p>
            <a:pPr>
              <a:lnSpc>
                <a:spcPct val="100000"/>
              </a:lnSpc>
            </a:pPr>
            <a:endParaRPr lang="cs-CZ" sz="1600" dirty="0"/>
          </a:p>
        </p:txBody>
      </p:sp>
    </p:spTree>
    <p:extLst>
      <p:ext uri="{BB962C8B-B14F-4D97-AF65-F5344CB8AC3E}">
        <p14:creationId xmlns:p14="http://schemas.microsoft.com/office/powerpoint/2010/main" val="13410851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5A24AF52-F781-4EF2-9B67-3B5B8846828B}"/>
              </a:ext>
            </a:extLst>
          </p:cNvPr>
          <p:cNvSpPr>
            <a:spLocks noGrp="1"/>
          </p:cNvSpPr>
          <p:nvPr>
            <p:ph type="sldNum" sz="quarter" idx="11"/>
          </p:nvPr>
        </p:nvSpPr>
        <p:spPr/>
        <p:txBody>
          <a:bodyPr/>
          <a:lstStyle/>
          <a:p>
            <a:fld id="{0970407D-EE58-4A0B-824B-1D3AE42DD9CF}" type="slidenum">
              <a:rPr lang="cs-CZ" altLang="cs-CZ" smtClean="0"/>
              <a:pPr/>
              <a:t>58</a:t>
            </a:fld>
            <a:endParaRPr lang="cs-CZ" altLang="cs-CZ" dirty="0"/>
          </a:p>
        </p:txBody>
      </p:sp>
      <p:sp>
        <p:nvSpPr>
          <p:cNvPr id="4" name="Nadpis 3">
            <a:extLst>
              <a:ext uri="{FF2B5EF4-FFF2-40B4-BE49-F238E27FC236}">
                <a16:creationId xmlns:a16="http://schemas.microsoft.com/office/drawing/2014/main" xmlns="" id="{489D34A8-A689-4232-BA7A-F15A8B618551}"/>
              </a:ext>
            </a:extLst>
          </p:cNvPr>
          <p:cNvSpPr>
            <a:spLocks noGrp="1"/>
          </p:cNvSpPr>
          <p:nvPr>
            <p:ph type="title"/>
          </p:nvPr>
        </p:nvSpPr>
        <p:spPr/>
        <p:txBody>
          <a:bodyPr/>
          <a:lstStyle/>
          <a:p>
            <a:r>
              <a:rPr lang="cs-CZ" dirty="0"/>
              <a:t>Limity obsahu závazku XII. – Lichva</a:t>
            </a:r>
          </a:p>
        </p:txBody>
      </p:sp>
      <p:sp>
        <p:nvSpPr>
          <p:cNvPr id="5" name="Zástupný symbol pro obsah 4">
            <a:extLst>
              <a:ext uri="{FF2B5EF4-FFF2-40B4-BE49-F238E27FC236}">
                <a16:creationId xmlns:a16="http://schemas.microsoft.com/office/drawing/2014/main" xmlns="" id="{E74D27E4-26FD-4BB5-B4F8-69EFA12BE7CA}"/>
              </a:ext>
            </a:extLst>
          </p:cNvPr>
          <p:cNvSpPr>
            <a:spLocks noGrp="1"/>
          </p:cNvSpPr>
          <p:nvPr>
            <p:ph idx="1"/>
          </p:nvPr>
        </p:nvSpPr>
        <p:spPr>
          <a:xfrm>
            <a:off x="986330" y="1359001"/>
            <a:ext cx="10753200" cy="4139998"/>
          </a:xfrm>
        </p:spPr>
        <p:txBody>
          <a:bodyPr/>
          <a:lstStyle/>
          <a:p>
            <a:pPr marL="72000" indent="0">
              <a:lnSpc>
                <a:spcPct val="100000"/>
              </a:lnSpc>
              <a:buNone/>
            </a:pPr>
            <a:r>
              <a:rPr lang="cs-CZ" sz="2000" b="1" spc="-1" dirty="0"/>
              <a:t>Právní následky lichvy</a:t>
            </a:r>
            <a:endParaRPr lang="cs-CZ" sz="2000" dirty="0"/>
          </a:p>
          <a:p>
            <a:pPr>
              <a:lnSpc>
                <a:spcPct val="100000"/>
              </a:lnSpc>
            </a:pPr>
            <a:endParaRPr lang="cs-CZ" sz="1400" dirty="0"/>
          </a:p>
          <a:p>
            <a:pPr>
              <a:lnSpc>
                <a:spcPct val="100000"/>
              </a:lnSpc>
            </a:pPr>
            <a:r>
              <a:rPr lang="cs-CZ" sz="1400" dirty="0"/>
              <a:t>PN stanoví následky svého porušení = </a:t>
            </a:r>
            <a:r>
              <a:rPr lang="cs-CZ" sz="1400" i="1" dirty="0"/>
              <a:t>„smlouva je neplatná“ </a:t>
            </a:r>
            <a:r>
              <a:rPr lang="cs-CZ" sz="1400" dirty="0"/>
              <a:t>(§ 1796 odst. 1)</a:t>
            </a:r>
          </a:p>
          <a:p>
            <a:pPr>
              <a:lnSpc>
                <a:spcPct val="100000"/>
              </a:lnSpc>
            </a:pPr>
            <a:r>
              <a:rPr lang="cs-CZ" sz="1400" b="1" dirty="0"/>
              <a:t>Absolutní</a:t>
            </a:r>
            <a:r>
              <a:rPr lang="cs-CZ" sz="1400" dirty="0"/>
              <a:t> (§ 588) x </a:t>
            </a:r>
            <a:r>
              <a:rPr lang="cs-CZ" sz="1400" b="1" dirty="0"/>
              <a:t>relativní </a:t>
            </a:r>
            <a:r>
              <a:rPr lang="cs-CZ" sz="1400" dirty="0"/>
              <a:t>(§ 586)?  </a:t>
            </a:r>
          </a:p>
          <a:p>
            <a:pPr marL="72000" indent="0" algn="just">
              <a:lnSpc>
                <a:spcPct val="100000"/>
              </a:lnSpc>
              <a:buNone/>
            </a:pPr>
            <a:endParaRPr lang="cs-CZ" sz="1400" spc="-1" dirty="0"/>
          </a:p>
          <a:p>
            <a:pPr marL="68580" indent="0" algn="just">
              <a:lnSpc>
                <a:spcPct val="100000"/>
              </a:lnSpc>
              <a:buNone/>
            </a:pPr>
            <a:r>
              <a:rPr lang="cs-CZ" sz="1400" b="1" spc="-1" dirty="0"/>
              <a:t>Podstatný rozdíl </a:t>
            </a:r>
            <a:r>
              <a:rPr lang="cs-CZ" sz="1400" spc="-1" dirty="0"/>
              <a:t>= </a:t>
            </a:r>
            <a:r>
              <a:rPr lang="cs-CZ" sz="1400" u="sng" spc="-1" dirty="0"/>
              <a:t>relativní neplatnost</a:t>
            </a:r>
            <a:r>
              <a:rPr lang="cs-CZ" sz="1400" spc="-1" dirty="0"/>
              <a:t>: poškozený se neplatnosti musí dovolat (tzv. naříkatelnost); jinak se smlouva považuje za platnou, vyvolává právní následky</a:t>
            </a:r>
          </a:p>
          <a:p>
            <a:pPr marL="68580" indent="0" algn="just">
              <a:lnSpc>
                <a:spcPct val="100000"/>
              </a:lnSpc>
              <a:buNone/>
            </a:pPr>
            <a:r>
              <a:rPr lang="cs-CZ" sz="1400" spc="-1" dirty="0"/>
              <a:t>		= </a:t>
            </a:r>
            <a:r>
              <a:rPr lang="cs-CZ" sz="1400" u="sng" spc="-1" dirty="0"/>
              <a:t>absolutní neplatnost</a:t>
            </a:r>
            <a:r>
              <a:rPr lang="cs-CZ" sz="1400" spc="-1" dirty="0"/>
              <a:t>: k neplatnosti přihlédne soud </a:t>
            </a:r>
            <a:r>
              <a:rPr lang="cs-CZ" sz="1400" i="1" spc="-1" dirty="0"/>
              <a:t>ex officio</a:t>
            </a:r>
            <a:r>
              <a:rPr lang="cs-CZ" sz="1400" spc="-1" dirty="0"/>
              <a:t>, tedy i bez návrhu, a to kdykoli za řízení</a:t>
            </a:r>
          </a:p>
          <a:p>
            <a:pPr marL="68580" indent="0" algn="just">
              <a:lnSpc>
                <a:spcPct val="100000"/>
              </a:lnSpc>
              <a:buNone/>
            </a:pPr>
            <a:endParaRPr lang="cs-CZ" sz="1400" spc="-1" dirty="0"/>
          </a:p>
          <a:p>
            <a:pPr marL="68580" indent="0" algn="just">
              <a:lnSpc>
                <a:spcPct val="100000"/>
              </a:lnSpc>
              <a:buNone/>
            </a:pPr>
            <a:r>
              <a:rPr lang="cs-CZ" sz="1400" b="1" u="sng" spc="-1" dirty="0"/>
              <a:t>Rozdílné názory</a:t>
            </a:r>
            <a:r>
              <a:rPr lang="cs-CZ" sz="1400" b="1" spc="-1" dirty="0"/>
              <a:t>:</a:t>
            </a:r>
          </a:p>
          <a:p>
            <a:pPr algn="just">
              <a:lnSpc>
                <a:spcPct val="100000"/>
              </a:lnSpc>
            </a:pPr>
            <a:endParaRPr lang="cs-CZ" sz="1400" spc="-1" dirty="0"/>
          </a:p>
          <a:p>
            <a:pPr marL="171450" indent="-171450" algn="just">
              <a:lnSpc>
                <a:spcPct val="100000"/>
              </a:lnSpc>
            </a:pPr>
            <a:r>
              <a:rPr lang="cs-CZ" sz="1400" b="1" spc="-1" dirty="0"/>
              <a:t>Dřívější judikatura není použitelná</a:t>
            </a:r>
            <a:r>
              <a:rPr lang="cs-CZ" sz="1400" spc="-1" dirty="0"/>
              <a:t> – lichva je případem porušení dobrých mravů = rozdílný pohled OZ 1964 na koncepci neplatnosti právního jednání/úkonu (taxativní výčet § 40a OZ 1964)</a:t>
            </a:r>
          </a:p>
          <a:p>
            <a:pPr marL="171450" indent="-171450" algn="just">
              <a:lnSpc>
                <a:spcPct val="100000"/>
              </a:lnSpc>
            </a:pPr>
            <a:r>
              <a:rPr lang="cs-CZ" sz="1400" b="1" spc="-1" dirty="0"/>
              <a:t>Část názorů</a:t>
            </a:r>
            <a:r>
              <a:rPr lang="cs-CZ" sz="1400" spc="-1" dirty="0"/>
              <a:t> vychází z právního stavu za účinnosti OZ 1964 = argumentace např. </a:t>
            </a:r>
            <a:r>
              <a:rPr lang="cs-CZ" sz="1400" i="1" spc="-1" dirty="0" err="1"/>
              <a:t>Leges</a:t>
            </a:r>
            <a:r>
              <a:rPr lang="cs-CZ" sz="1400" i="1" spc="-1" dirty="0"/>
              <a:t> 138, 35</a:t>
            </a:r>
            <a:r>
              <a:rPr lang="cs-CZ" sz="1400" spc="-1" dirty="0"/>
              <a:t> (lichva je zvláštním případem porušení dobrých mravů = </a:t>
            </a:r>
            <a:r>
              <a:rPr lang="cs-CZ" sz="1400" b="1" spc="-1" dirty="0"/>
              <a:t>není</a:t>
            </a:r>
            <a:r>
              <a:rPr lang="cs-CZ" sz="1400" spc="-1" dirty="0"/>
              <a:t> – závěr dovozován z § 138 odst. 2 BGB)</a:t>
            </a:r>
          </a:p>
          <a:p>
            <a:pPr marL="171450" indent="-171450" algn="just">
              <a:lnSpc>
                <a:spcPct val="100000"/>
              </a:lnSpc>
            </a:pPr>
            <a:r>
              <a:rPr lang="cs-CZ" sz="1400" spc="-1" dirty="0">
                <a:latin typeface="+mj-lt"/>
              </a:rPr>
              <a:t>Právním následkem je </a:t>
            </a:r>
            <a:r>
              <a:rPr lang="cs-CZ" sz="1400" b="1" spc="-1" dirty="0">
                <a:latin typeface="+mj-lt"/>
              </a:rPr>
              <a:t>relativní neplatnost </a:t>
            </a:r>
            <a:r>
              <a:rPr lang="cs-CZ" sz="1400" spc="-1" dirty="0">
                <a:latin typeface="+mj-lt"/>
              </a:rPr>
              <a:t>(§ 586 OZ)</a:t>
            </a:r>
          </a:p>
          <a:p>
            <a:pPr marL="171450" indent="-171450" algn="just">
              <a:lnSpc>
                <a:spcPct val="100000"/>
              </a:lnSpc>
            </a:pPr>
            <a:r>
              <a:rPr lang="cs-CZ" sz="1400" spc="-1" dirty="0">
                <a:latin typeface="+mj-lt"/>
              </a:rPr>
              <a:t>Do doby </a:t>
            </a:r>
            <a:r>
              <a:rPr lang="cs-CZ" sz="1400" b="1" spc="-1" dirty="0">
                <a:latin typeface="+mj-lt"/>
              </a:rPr>
              <a:t>dovolání se </a:t>
            </a:r>
            <a:r>
              <a:rPr lang="cs-CZ" sz="1400" spc="-1" dirty="0">
                <a:latin typeface="+mj-lt"/>
              </a:rPr>
              <a:t>relativní neplatnosti nebo </a:t>
            </a:r>
            <a:r>
              <a:rPr lang="cs-CZ" sz="1400" b="1" spc="-1" dirty="0">
                <a:latin typeface="+mj-lt"/>
              </a:rPr>
              <a:t>uplatnění námitky </a:t>
            </a:r>
            <a:r>
              <a:rPr lang="cs-CZ" sz="1400" spc="-1" dirty="0">
                <a:latin typeface="+mj-lt"/>
              </a:rPr>
              <a:t>relativní neplatnosti je lichevní smlouva platná = důvod neplatnosti je zde </a:t>
            </a:r>
            <a:r>
              <a:rPr lang="cs-CZ" sz="1400" u="sng" spc="-1" dirty="0">
                <a:latin typeface="+mj-lt"/>
              </a:rPr>
              <a:t>zjevně stanoven na ochranu zájmu konkrétní osoby</a:t>
            </a:r>
          </a:p>
          <a:p>
            <a:pPr marL="171450" indent="-171450" algn="just">
              <a:lnSpc>
                <a:spcPct val="100000"/>
              </a:lnSpc>
            </a:pPr>
            <a:r>
              <a:rPr lang="cs-CZ" sz="1400" b="1" spc="-1" dirty="0">
                <a:latin typeface="+mj-lt"/>
              </a:rPr>
              <a:t>Možné negativní následky </a:t>
            </a:r>
            <a:r>
              <a:rPr lang="cs-CZ" sz="1400" spc="-1" dirty="0">
                <a:latin typeface="+mj-lt"/>
              </a:rPr>
              <a:t>= státem legalizovaná lichva při pasivitě poškozeného x </a:t>
            </a:r>
            <a:r>
              <a:rPr lang="cs-CZ" sz="1400" i="1" spc="-1" dirty="0">
                <a:latin typeface="+mj-lt"/>
              </a:rPr>
              <a:t>„chceš-li se vyvázat, nikdo ti nebrání“</a:t>
            </a:r>
          </a:p>
          <a:p>
            <a:pPr marL="171450" indent="-171450" algn="just">
              <a:lnSpc>
                <a:spcPct val="100000"/>
              </a:lnSpc>
            </a:pPr>
            <a:r>
              <a:rPr lang="cs-CZ" sz="1400" spc="-1" dirty="0">
                <a:latin typeface="+mj-lt"/>
              </a:rPr>
              <a:t>Na lichevní smlouvu se </a:t>
            </a:r>
            <a:r>
              <a:rPr lang="cs-CZ" sz="1400" u="sng" spc="-1" dirty="0">
                <a:latin typeface="+mj-lt"/>
              </a:rPr>
              <a:t>nepoužije § 577 OZ</a:t>
            </a:r>
            <a:r>
              <a:rPr lang="cs-CZ" sz="1400" spc="-1" dirty="0">
                <a:latin typeface="+mj-lt"/>
              </a:rPr>
              <a:t>; </a:t>
            </a:r>
            <a:r>
              <a:rPr lang="cs-CZ" sz="1400" i="1" spc="-1" dirty="0">
                <a:latin typeface="+mj-lt"/>
              </a:rPr>
              <a:t>„je-li důvod neplatnosti </a:t>
            </a:r>
            <a:r>
              <a:rPr lang="cs-CZ" sz="1400" b="1" i="1" spc="-1" dirty="0">
                <a:latin typeface="+mj-lt"/>
              </a:rPr>
              <a:t>jen</a:t>
            </a:r>
            <a:r>
              <a:rPr lang="cs-CZ" sz="1400" i="1" spc="-1" dirty="0">
                <a:latin typeface="+mj-lt"/>
              </a:rPr>
              <a:t> v nezákonném určení množstevního, časového, územního nebo jiného rozsahu, soud rozsah změní tak, aby odpovídal spravedlivému uspořádání práv a povinností stran“ = </a:t>
            </a:r>
            <a:r>
              <a:rPr lang="cs-CZ" sz="1400" spc="-1" dirty="0">
                <a:latin typeface="+mj-lt"/>
              </a:rPr>
              <a:t>Lichevní smlouva </a:t>
            </a:r>
            <a:r>
              <a:rPr lang="cs-CZ" sz="1400" b="1" spc="-1" dirty="0">
                <a:latin typeface="+mj-lt"/>
              </a:rPr>
              <a:t>je zatížena (jako celek) procedurální vadou</a:t>
            </a:r>
            <a:r>
              <a:rPr lang="cs-CZ" sz="1400" spc="-1" dirty="0">
                <a:latin typeface="+mj-lt"/>
              </a:rPr>
              <a:t> vůle a současně nezákonným určením množstevního rozsahu (např. výší úrokové povinnosti dlužníka)</a:t>
            </a:r>
          </a:p>
          <a:p>
            <a:pPr marL="171450" indent="-171450" algn="just">
              <a:lnSpc>
                <a:spcPct val="100000"/>
              </a:lnSpc>
            </a:pPr>
            <a:endParaRPr lang="cs-CZ" sz="1400" spc="-1"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latin typeface="+mj-lt"/>
            </a:endParaRPr>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a:p>
            <a:pPr>
              <a:lnSpc>
                <a:spcPct val="100000"/>
              </a:lnSpc>
            </a:pPr>
            <a:endParaRPr lang="cs-CZ" sz="1400" dirty="0"/>
          </a:p>
        </p:txBody>
      </p:sp>
    </p:spTree>
    <p:extLst>
      <p:ext uri="{BB962C8B-B14F-4D97-AF65-F5344CB8AC3E}">
        <p14:creationId xmlns:p14="http://schemas.microsoft.com/office/powerpoint/2010/main" val="37332159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9B0D97F6-7274-4415-849D-23474D11E8AA}"/>
              </a:ext>
            </a:extLst>
          </p:cNvPr>
          <p:cNvSpPr>
            <a:spLocks noGrp="1"/>
          </p:cNvSpPr>
          <p:nvPr>
            <p:ph type="sldNum" sz="quarter" idx="11"/>
          </p:nvPr>
        </p:nvSpPr>
        <p:spPr/>
        <p:txBody>
          <a:bodyPr/>
          <a:lstStyle/>
          <a:p>
            <a:fld id="{0970407D-EE58-4A0B-824B-1D3AE42DD9CF}" type="slidenum">
              <a:rPr lang="cs-CZ" altLang="cs-CZ" smtClean="0"/>
              <a:pPr/>
              <a:t>59</a:t>
            </a:fld>
            <a:endParaRPr lang="cs-CZ" altLang="cs-CZ" dirty="0"/>
          </a:p>
        </p:txBody>
      </p:sp>
      <p:sp>
        <p:nvSpPr>
          <p:cNvPr id="4" name="Nadpis 3">
            <a:extLst>
              <a:ext uri="{FF2B5EF4-FFF2-40B4-BE49-F238E27FC236}">
                <a16:creationId xmlns:a16="http://schemas.microsoft.com/office/drawing/2014/main" xmlns="" id="{BB7F7DAE-374E-4D00-AF3B-836303FAD34B}"/>
              </a:ext>
            </a:extLst>
          </p:cNvPr>
          <p:cNvSpPr>
            <a:spLocks noGrp="1"/>
          </p:cNvSpPr>
          <p:nvPr>
            <p:ph type="title"/>
          </p:nvPr>
        </p:nvSpPr>
        <p:spPr/>
        <p:txBody>
          <a:bodyPr/>
          <a:lstStyle/>
          <a:p>
            <a:r>
              <a:rPr lang="cs-CZ" dirty="0"/>
              <a:t>Limity obsahu závazku XIII. – Adhezní smlouvy</a:t>
            </a:r>
          </a:p>
        </p:txBody>
      </p:sp>
      <p:sp>
        <p:nvSpPr>
          <p:cNvPr id="5" name="Zástupný symbol pro obsah 4">
            <a:extLst>
              <a:ext uri="{FF2B5EF4-FFF2-40B4-BE49-F238E27FC236}">
                <a16:creationId xmlns:a16="http://schemas.microsoft.com/office/drawing/2014/main" xmlns="" id="{DB405C49-F651-45BF-A634-808D7868BD80}"/>
              </a:ext>
            </a:extLst>
          </p:cNvPr>
          <p:cNvSpPr>
            <a:spLocks noGrp="1"/>
          </p:cNvSpPr>
          <p:nvPr>
            <p:ph idx="1"/>
          </p:nvPr>
        </p:nvSpPr>
        <p:spPr>
          <a:xfrm>
            <a:off x="727749" y="1885730"/>
            <a:ext cx="10753200" cy="4139998"/>
          </a:xfrm>
        </p:spPr>
        <p:txBody>
          <a:bodyPr/>
          <a:lstStyle/>
          <a:p>
            <a:pPr marL="440877" indent="-342900" algn="just">
              <a:lnSpc>
                <a:spcPct val="100000"/>
              </a:lnSpc>
              <a:spcBef>
                <a:spcPts val="1286"/>
              </a:spcBef>
              <a:buClrTx/>
              <a:buSzPct val="45000"/>
            </a:pPr>
            <a:r>
              <a:rPr lang="cs-CZ" sz="2000" u="sng" spc="-1" dirty="0">
                <a:latin typeface="Times New Roman"/>
              </a:rPr>
              <a:t>Adhezní smlouva</a:t>
            </a:r>
            <a:r>
              <a:rPr lang="cs-CZ" sz="2000" spc="-1" dirty="0">
                <a:latin typeface="Times New Roman"/>
              </a:rPr>
              <a:t> = smlouva, jejíž </a:t>
            </a:r>
            <a:r>
              <a:rPr lang="cs-CZ" sz="2000" b="1" spc="-1" dirty="0">
                <a:latin typeface="Times New Roman"/>
              </a:rPr>
              <a:t>základní podmínky</a:t>
            </a:r>
            <a:r>
              <a:rPr lang="cs-CZ" sz="2000" spc="-1" dirty="0">
                <a:latin typeface="Times New Roman"/>
              </a:rPr>
              <a:t> byly určeny jen </a:t>
            </a:r>
            <a:r>
              <a:rPr lang="cs-CZ" sz="2000" b="1" spc="-1" dirty="0">
                <a:latin typeface="Times New Roman"/>
              </a:rPr>
              <a:t>jednou smluvní stranou</a:t>
            </a:r>
            <a:r>
              <a:rPr lang="cs-CZ" sz="2000" spc="-1" dirty="0">
                <a:latin typeface="Times New Roman"/>
              </a:rPr>
              <a:t> nebo na </a:t>
            </a:r>
            <a:r>
              <a:rPr lang="cs-CZ" sz="2000" b="1" spc="-1" dirty="0">
                <a:latin typeface="Times New Roman"/>
              </a:rPr>
              <a:t>základě jejích pokynů</a:t>
            </a:r>
            <a:r>
              <a:rPr lang="cs-CZ" sz="2000" spc="-1" dirty="0">
                <a:latin typeface="Times New Roman"/>
              </a:rPr>
              <a:t>, aniž měla </a:t>
            </a:r>
            <a:r>
              <a:rPr lang="cs-CZ" sz="2000" b="1" spc="-1" dirty="0">
                <a:latin typeface="Times New Roman"/>
              </a:rPr>
              <a:t>slabší strana</a:t>
            </a:r>
            <a:r>
              <a:rPr lang="cs-CZ" sz="2000" spc="-1" dirty="0">
                <a:latin typeface="Times New Roman"/>
              </a:rPr>
              <a:t> skutečnou příležitosti </a:t>
            </a:r>
            <a:r>
              <a:rPr lang="cs-CZ" sz="2000" b="1" spc="-1" dirty="0">
                <a:latin typeface="Times New Roman"/>
              </a:rPr>
              <a:t>jejich obsah ovlivnit </a:t>
            </a:r>
            <a:r>
              <a:rPr lang="cs-CZ" sz="2000" spc="-1" dirty="0">
                <a:latin typeface="Times New Roman"/>
              </a:rPr>
              <a:t>(</a:t>
            </a:r>
            <a:r>
              <a:rPr lang="cs-CZ" sz="2000" u="sng" spc="-1" dirty="0">
                <a:latin typeface="Times New Roman"/>
              </a:rPr>
              <a:t>I. definice AS</a:t>
            </a:r>
            <a:r>
              <a:rPr lang="cs-CZ" sz="2000" spc="-1" dirty="0">
                <a:latin typeface="Times New Roman"/>
              </a:rPr>
              <a:t> – § 1798 odst. 1) + </a:t>
            </a:r>
            <a:r>
              <a:rPr lang="cs-CZ" sz="2000" b="1" spc="-1" dirty="0">
                <a:latin typeface="Times New Roman"/>
              </a:rPr>
              <a:t>standardizovaný formulář použitý </a:t>
            </a:r>
            <a:r>
              <a:rPr lang="cs-CZ" sz="2000" spc="-1" dirty="0">
                <a:latin typeface="Times New Roman"/>
              </a:rPr>
              <a:t>k uzavření smlouvy </a:t>
            </a:r>
            <a:r>
              <a:rPr lang="cs-CZ" sz="2000" b="1" spc="-1" dirty="0">
                <a:latin typeface="Times New Roman"/>
              </a:rPr>
              <a:t>se slabší stranou</a:t>
            </a:r>
            <a:r>
              <a:rPr lang="cs-CZ" sz="2000" spc="-1" dirty="0">
                <a:latin typeface="Times New Roman"/>
              </a:rPr>
              <a:t> (</a:t>
            </a:r>
            <a:r>
              <a:rPr lang="cs-CZ" sz="2000" u="sng" spc="-1" dirty="0">
                <a:latin typeface="Times New Roman"/>
              </a:rPr>
              <a:t>II. definice AS </a:t>
            </a:r>
            <a:r>
              <a:rPr lang="cs-CZ" sz="2000" spc="-1" dirty="0">
                <a:latin typeface="Times New Roman"/>
              </a:rPr>
              <a:t>– § 1798 odst. 2)</a:t>
            </a:r>
          </a:p>
          <a:p>
            <a:pPr marL="440877" indent="-342900" algn="just">
              <a:lnSpc>
                <a:spcPct val="100000"/>
              </a:lnSpc>
              <a:spcBef>
                <a:spcPts val="1286"/>
              </a:spcBef>
              <a:buClrTx/>
              <a:buSzPct val="45000"/>
            </a:pPr>
            <a:r>
              <a:rPr lang="cs-CZ" sz="2000" spc="-1" dirty="0">
                <a:latin typeface="Times New Roman"/>
              </a:rPr>
              <a:t>AS = první zmínka sto let od vyhlášení CC (</a:t>
            </a:r>
            <a:r>
              <a:rPr lang="cs-CZ" sz="2000" spc="-1" dirty="0" err="1">
                <a:latin typeface="Times New Roman"/>
              </a:rPr>
              <a:t>Giguere</a:t>
            </a:r>
            <a:r>
              <a:rPr lang="cs-CZ" sz="2000" spc="-1" dirty="0">
                <a:latin typeface="Times New Roman"/>
              </a:rPr>
              <a:t>, 1996, s.7) = ekonomicky prospěšná praktika sloužící k racionalizaci transakčních nákladů (jednostranné) = obdobně jako při užívání OP</a:t>
            </a:r>
          </a:p>
          <a:p>
            <a:pPr marL="440877" indent="-342900" algn="just">
              <a:lnSpc>
                <a:spcPct val="100000"/>
              </a:lnSpc>
              <a:spcBef>
                <a:spcPts val="1286"/>
              </a:spcBef>
              <a:buClrTx/>
              <a:buSzPct val="45000"/>
            </a:pPr>
            <a:r>
              <a:rPr lang="cs-CZ" sz="2000" b="1" spc="-1" dirty="0">
                <a:latin typeface="Times New Roman"/>
              </a:rPr>
              <a:t>zákonodárce „nebojuje“ proti adhezní kontraktaci </a:t>
            </a:r>
            <a:r>
              <a:rPr lang="cs-CZ" sz="2000" spc="-1" dirty="0">
                <a:latin typeface="Times New Roman"/>
              </a:rPr>
              <a:t>= I. + II. </a:t>
            </a:r>
            <a:r>
              <a:rPr lang="cs-CZ" sz="2000" spc="-1" dirty="0" err="1">
                <a:latin typeface="Times New Roman"/>
              </a:rPr>
              <a:t>def</a:t>
            </a:r>
            <a:r>
              <a:rPr lang="cs-CZ" sz="2000" spc="-1" dirty="0">
                <a:latin typeface="Times New Roman"/>
              </a:rPr>
              <a:t>. AS žádnou ochranu nepřiznává (stupňovitý přezkum = § 1799 – ochrana před </a:t>
            </a:r>
            <a:r>
              <a:rPr lang="cs-CZ" sz="2000" spc="-1" dirty="0" err="1">
                <a:latin typeface="Times New Roman"/>
              </a:rPr>
              <a:t>včleňovacími</a:t>
            </a:r>
            <a:r>
              <a:rPr lang="cs-CZ" sz="2000" spc="-1" dirty="0">
                <a:latin typeface="Times New Roman"/>
              </a:rPr>
              <a:t> doložkami, § 1800 odst. 1 – ochrana před nečitelnost/nesrozumitelnost, § 1800 odst. 2 – obsahová nepřiměřenost, § 1753 </a:t>
            </a:r>
            <a:r>
              <a:rPr lang="cs-CZ" sz="2000" i="1" spc="-1" dirty="0">
                <a:latin typeface="Times New Roman"/>
              </a:rPr>
              <a:t>per </a:t>
            </a:r>
            <a:r>
              <a:rPr lang="cs-CZ" sz="2000" i="1" spc="-1" dirty="0" err="1">
                <a:latin typeface="Times New Roman"/>
              </a:rPr>
              <a:t>analogiam</a:t>
            </a:r>
            <a:r>
              <a:rPr lang="cs-CZ" sz="2000" spc="-1" dirty="0">
                <a:latin typeface="Times New Roman"/>
              </a:rPr>
              <a:t> – překvapivé doložky)</a:t>
            </a:r>
            <a:endParaRPr lang="cs-CZ" sz="2000" b="1" spc="-1" dirty="0">
              <a:latin typeface="Times New Roman"/>
            </a:endParaRPr>
          </a:p>
          <a:p>
            <a:pPr marL="440877" indent="-342900" algn="just">
              <a:lnSpc>
                <a:spcPct val="100000"/>
              </a:lnSpc>
              <a:spcBef>
                <a:spcPts val="1286"/>
              </a:spcBef>
              <a:buClrTx/>
              <a:buSzPct val="45000"/>
            </a:pPr>
            <a:r>
              <a:rPr lang="cs-CZ" sz="2000" spc="-1" dirty="0">
                <a:latin typeface="Times New Roman"/>
              </a:rPr>
              <a:t>Obdobně jako u ostatních dvou ochranných nástrojů </a:t>
            </a:r>
            <a:r>
              <a:rPr lang="cs-CZ" sz="2000" b="1" spc="-1" dirty="0">
                <a:latin typeface="Times New Roman"/>
              </a:rPr>
              <a:t>se chrání proces uzavírání smlouvy</a:t>
            </a:r>
            <a:r>
              <a:rPr lang="cs-CZ" sz="2000" spc="-1" dirty="0">
                <a:latin typeface="Times New Roman"/>
              </a:rPr>
              <a:t>, nikoli existující stav po uzavření smlouvy</a:t>
            </a:r>
          </a:p>
        </p:txBody>
      </p:sp>
    </p:spTree>
    <p:extLst>
      <p:ext uri="{BB962C8B-B14F-4D97-AF65-F5344CB8AC3E}">
        <p14:creationId xmlns:p14="http://schemas.microsoft.com/office/powerpoint/2010/main" val="971112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6</a:t>
            </a:fld>
            <a:endParaRPr lang="cs-CZ" altLang="cs-CZ" dirty="0"/>
          </a:p>
        </p:txBody>
      </p:sp>
      <p:sp>
        <p:nvSpPr>
          <p:cNvPr id="4" name="Nadpis 3"/>
          <p:cNvSpPr>
            <a:spLocks noGrp="1"/>
          </p:cNvSpPr>
          <p:nvPr>
            <p:ph type="title"/>
          </p:nvPr>
        </p:nvSpPr>
        <p:spPr/>
        <p:txBody>
          <a:bodyPr/>
          <a:lstStyle/>
          <a:p>
            <a:r>
              <a:rPr lang="cs-CZ" dirty="0"/>
              <a:t>Terminologie</a:t>
            </a:r>
          </a:p>
        </p:txBody>
      </p:sp>
      <p:sp>
        <p:nvSpPr>
          <p:cNvPr id="5" name="Zástupný symbol pro obsah 4"/>
          <p:cNvSpPr>
            <a:spLocks noGrp="1"/>
          </p:cNvSpPr>
          <p:nvPr>
            <p:ph idx="1"/>
          </p:nvPr>
        </p:nvSpPr>
        <p:spPr>
          <a:xfrm>
            <a:off x="727749" y="1418095"/>
            <a:ext cx="10753200" cy="4729815"/>
          </a:xfrm>
        </p:spPr>
        <p:txBody>
          <a:bodyPr/>
          <a:lstStyle/>
          <a:p>
            <a:r>
              <a:rPr lang="cs-CZ" dirty="0"/>
              <a:t>Ze závazku má věřitel právo na určité plnění jako na </a:t>
            </a:r>
            <a:r>
              <a:rPr lang="cs-CZ" b="1" dirty="0"/>
              <a:t>pohledávku</a:t>
            </a:r>
            <a:r>
              <a:rPr lang="cs-CZ" dirty="0"/>
              <a:t> a dlužník má povinnost věřitele splněním </a:t>
            </a:r>
            <a:r>
              <a:rPr lang="cs-CZ" b="1" dirty="0"/>
              <a:t>dluhu</a:t>
            </a:r>
            <a:r>
              <a:rPr lang="cs-CZ" dirty="0"/>
              <a:t> uspokojit (§ 1721)</a:t>
            </a:r>
          </a:p>
          <a:p>
            <a:r>
              <a:rPr lang="cs-CZ" b="1" dirty="0"/>
              <a:t>Všechny závazky </a:t>
            </a:r>
            <a:r>
              <a:rPr lang="cs-CZ" dirty="0"/>
              <a:t>(bez ohledu na právní důvod jejich vzniku) </a:t>
            </a:r>
            <a:r>
              <a:rPr lang="cs-CZ" b="1" dirty="0"/>
              <a:t>jsou zcela totožné</a:t>
            </a:r>
            <a:r>
              <a:rPr lang="cs-CZ" dirty="0"/>
              <a:t> (z hlediska jejich vlastností)</a:t>
            </a:r>
          </a:p>
          <a:p>
            <a:r>
              <a:rPr lang="cs-CZ" b="1" u="sng" dirty="0"/>
              <a:t>Závazkový právní vztah</a:t>
            </a:r>
            <a:r>
              <a:rPr lang="cs-CZ" b="1" dirty="0"/>
              <a:t> </a:t>
            </a:r>
            <a:r>
              <a:rPr lang="cs-CZ" dirty="0"/>
              <a:t>= všechna práva a povinnosti mezi stranami</a:t>
            </a:r>
          </a:p>
          <a:p>
            <a:r>
              <a:rPr lang="cs-CZ" b="1" u="sng" dirty="0"/>
              <a:t>Závazek</a:t>
            </a:r>
            <a:r>
              <a:rPr lang="cs-CZ" dirty="0"/>
              <a:t> = konkrétní právo nebo povinnost konkrétního subjektu (dlužníka x věřitele) = </a:t>
            </a:r>
            <a:r>
              <a:rPr lang="cs-CZ" u="sng" dirty="0"/>
              <a:t>dluh</a:t>
            </a:r>
            <a:r>
              <a:rPr lang="cs-CZ" dirty="0"/>
              <a:t> x </a:t>
            </a:r>
            <a:r>
              <a:rPr lang="cs-CZ" u="sng" dirty="0"/>
              <a:t>pohledávka</a:t>
            </a:r>
          </a:p>
          <a:p>
            <a:r>
              <a:rPr lang="cs-CZ" sz="2000" u="sng" dirty="0"/>
              <a:t>Pohledávka</a:t>
            </a:r>
            <a:r>
              <a:rPr lang="cs-CZ" sz="2000" dirty="0"/>
              <a:t> = právo věřitele na plnění</a:t>
            </a:r>
          </a:p>
          <a:p>
            <a:r>
              <a:rPr lang="cs-CZ" sz="2000" u="sng" dirty="0"/>
              <a:t>Dluh</a:t>
            </a:r>
            <a:r>
              <a:rPr lang="cs-CZ" sz="2000" dirty="0"/>
              <a:t> = dlužníkova povinnost uspokojit věřitele</a:t>
            </a:r>
          </a:p>
          <a:p>
            <a:pPr marL="72000" indent="0">
              <a:buNone/>
            </a:pPr>
            <a:endParaRPr lang="cs-CZ" dirty="0"/>
          </a:p>
        </p:txBody>
      </p:sp>
    </p:spTree>
    <p:extLst>
      <p:ext uri="{BB962C8B-B14F-4D97-AF65-F5344CB8AC3E}">
        <p14:creationId xmlns:p14="http://schemas.microsoft.com/office/powerpoint/2010/main" val="5742120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E58BE91B-EC49-4A11-885B-21ACA5245717}"/>
              </a:ext>
            </a:extLst>
          </p:cNvPr>
          <p:cNvSpPr>
            <a:spLocks noGrp="1"/>
          </p:cNvSpPr>
          <p:nvPr>
            <p:ph type="sldNum" sz="quarter" idx="11"/>
          </p:nvPr>
        </p:nvSpPr>
        <p:spPr/>
        <p:txBody>
          <a:bodyPr/>
          <a:lstStyle/>
          <a:p>
            <a:fld id="{0970407D-EE58-4A0B-824B-1D3AE42DD9CF}" type="slidenum">
              <a:rPr lang="cs-CZ" altLang="cs-CZ" smtClean="0"/>
              <a:pPr/>
              <a:t>60</a:t>
            </a:fld>
            <a:endParaRPr lang="cs-CZ" altLang="cs-CZ" dirty="0"/>
          </a:p>
        </p:txBody>
      </p:sp>
      <p:sp>
        <p:nvSpPr>
          <p:cNvPr id="4" name="Nadpis 3">
            <a:extLst>
              <a:ext uri="{FF2B5EF4-FFF2-40B4-BE49-F238E27FC236}">
                <a16:creationId xmlns:a16="http://schemas.microsoft.com/office/drawing/2014/main" xmlns="" id="{0E551987-A0D7-40E6-947C-AFE593FDDA96}"/>
              </a:ext>
            </a:extLst>
          </p:cNvPr>
          <p:cNvSpPr>
            <a:spLocks noGrp="1"/>
          </p:cNvSpPr>
          <p:nvPr>
            <p:ph type="title"/>
          </p:nvPr>
        </p:nvSpPr>
        <p:spPr/>
        <p:txBody>
          <a:bodyPr/>
          <a:lstStyle/>
          <a:p>
            <a:r>
              <a:rPr lang="cs-CZ" dirty="0"/>
              <a:t>Limity obsahu závazku XIV. – Adhezní smlouvy</a:t>
            </a:r>
          </a:p>
        </p:txBody>
      </p:sp>
      <p:sp>
        <p:nvSpPr>
          <p:cNvPr id="5" name="Zástupný symbol pro obsah 4">
            <a:extLst>
              <a:ext uri="{FF2B5EF4-FFF2-40B4-BE49-F238E27FC236}">
                <a16:creationId xmlns:a16="http://schemas.microsoft.com/office/drawing/2014/main" xmlns="" id="{86FFAA20-0311-4104-8067-ED9E1A64EE0B}"/>
              </a:ext>
            </a:extLst>
          </p:cNvPr>
          <p:cNvSpPr>
            <a:spLocks noGrp="1"/>
          </p:cNvSpPr>
          <p:nvPr>
            <p:ph idx="1"/>
          </p:nvPr>
        </p:nvSpPr>
        <p:spPr>
          <a:xfrm>
            <a:off x="720000" y="1839236"/>
            <a:ext cx="10753200" cy="4139998"/>
          </a:xfrm>
        </p:spPr>
        <p:txBody>
          <a:bodyPr/>
          <a:lstStyle/>
          <a:p>
            <a:pPr marL="555177" indent="-457200" algn="just">
              <a:lnSpc>
                <a:spcPct val="100000"/>
              </a:lnSpc>
              <a:spcBef>
                <a:spcPts val="1286"/>
              </a:spcBef>
              <a:buClrTx/>
              <a:buSzPct val="45000"/>
            </a:pPr>
            <a:r>
              <a:rPr lang="cs-CZ" sz="2000" spc="-1" dirty="0"/>
              <a:t>U AS je omezen </a:t>
            </a:r>
            <a:r>
              <a:rPr lang="cs-CZ" sz="2000" u="sng" spc="-1" dirty="0"/>
              <a:t>osobní</a:t>
            </a:r>
            <a:r>
              <a:rPr lang="cs-CZ" sz="2000" spc="-1" dirty="0"/>
              <a:t> + </a:t>
            </a:r>
            <a:r>
              <a:rPr lang="cs-CZ" sz="2000" u="sng" spc="-1" dirty="0"/>
              <a:t>věcný dosah</a:t>
            </a:r>
            <a:endParaRPr lang="cs-CZ" sz="2000" spc="-1" dirty="0"/>
          </a:p>
          <a:p>
            <a:pPr marL="440877" indent="-342900" algn="just">
              <a:lnSpc>
                <a:spcPct val="100000"/>
              </a:lnSpc>
              <a:spcBef>
                <a:spcPts val="1286"/>
              </a:spcBef>
              <a:buClrTx/>
              <a:buSzPct val="45000"/>
            </a:pPr>
            <a:r>
              <a:rPr lang="cs-CZ" sz="2000" u="sng" spc="-1" dirty="0"/>
              <a:t>Osobní B2C</a:t>
            </a:r>
            <a:r>
              <a:rPr lang="cs-CZ" sz="2000" spc="-1" dirty="0"/>
              <a:t> = Smlouva jejíž stranou je spotřebitel = přednostně § 1811 a násl. (</a:t>
            </a:r>
            <a:r>
              <a:rPr lang="cs-CZ" sz="2000" b="1" spc="-1" dirty="0"/>
              <a:t>nejvyšší standard ochrany</a:t>
            </a:r>
            <a:r>
              <a:rPr lang="cs-CZ" sz="2000" spc="-1" dirty="0"/>
              <a:t>)</a:t>
            </a:r>
          </a:p>
          <a:p>
            <a:pPr marL="440877" indent="-342900" algn="just">
              <a:lnSpc>
                <a:spcPct val="100000"/>
              </a:lnSpc>
              <a:spcBef>
                <a:spcPts val="1286"/>
              </a:spcBef>
              <a:buClrTx/>
              <a:buSzPct val="45000"/>
            </a:pPr>
            <a:r>
              <a:rPr lang="cs-CZ" sz="2000" u="sng" spc="-1" dirty="0"/>
              <a:t>Osobní B2B</a:t>
            </a:r>
            <a:r>
              <a:rPr lang="cs-CZ" sz="2000" spc="-1" dirty="0"/>
              <a:t> = PJ mezi dvěma podnikateli (</a:t>
            </a:r>
            <a:r>
              <a:rPr lang="cs-CZ" sz="2000" b="1" spc="-1" dirty="0"/>
              <a:t>nepoužije se vůbec – nejnižší standard ochrany</a:t>
            </a:r>
            <a:r>
              <a:rPr lang="cs-CZ" sz="2000" spc="-1" dirty="0"/>
              <a:t>)</a:t>
            </a:r>
          </a:p>
          <a:p>
            <a:pPr marL="692877" lvl="1" indent="-342900" algn="just">
              <a:spcBef>
                <a:spcPts val="1286"/>
              </a:spcBef>
              <a:buClrTx/>
              <a:buSzPct val="45000"/>
            </a:pPr>
            <a:r>
              <a:rPr lang="cs-CZ" b="1" u="sng" spc="-1" dirty="0"/>
              <a:t>B2B limit</a:t>
            </a:r>
            <a:r>
              <a:rPr lang="cs-CZ" spc="-1" dirty="0"/>
              <a:t> (umožňuje stranám vyloučit ochranu – § 1801) = doložka </a:t>
            </a:r>
            <a:r>
              <a:rPr lang="cs-CZ" i="1" spc="-1" dirty="0"/>
              <a:t>hrubě odporuje obchodním zvyklostem</a:t>
            </a:r>
            <a:r>
              <a:rPr lang="cs-CZ" spc="-1" dirty="0"/>
              <a:t> a </a:t>
            </a:r>
            <a:r>
              <a:rPr lang="cs-CZ" i="1" spc="-1" dirty="0"/>
              <a:t>zásadě poctivého obchodního styku</a:t>
            </a:r>
            <a:r>
              <a:rPr lang="cs-CZ" spc="-1" dirty="0"/>
              <a:t>, je-li obsažena </a:t>
            </a:r>
            <a:r>
              <a:rPr lang="cs-CZ" u="sng" spc="-1" dirty="0"/>
              <a:t>mimo vlastní tex smlouvy</a:t>
            </a:r>
            <a:r>
              <a:rPr lang="cs-CZ" spc="-1" dirty="0"/>
              <a:t> (?)</a:t>
            </a:r>
          </a:p>
          <a:p>
            <a:pPr marL="692877" lvl="1" indent="-342900" algn="just">
              <a:spcBef>
                <a:spcPts val="1286"/>
              </a:spcBef>
              <a:buClrTx/>
              <a:buSzPct val="45000"/>
            </a:pPr>
            <a:r>
              <a:rPr lang="cs-CZ" i="1" spc="-1" dirty="0"/>
              <a:t>Př. povinnost obchodníka (provozujícího kadeřnictví) přispívat na náklady spojené s otevřením nových provozoven (dodavatele) – </a:t>
            </a:r>
            <a:r>
              <a:rPr lang="cs-CZ" i="1" spc="-1" dirty="0" err="1"/>
              <a:t>sp</a:t>
            </a:r>
            <a:r>
              <a:rPr lang="cs-CZ" i="1" spc="-1" dirty="0"/>
              <a:t>. zn. 23 </a:t>
            </a:r>
            <a:r>
              <a:rPr lang="cs-CZ" i="1" spc="-1" dirty="0" err="1"/>
              <a:t>Cdo</a:t>
            </a:r>
            <a:r>
              <a:rPr lang="cs-CZ" i="1" spc="-1" dirty="0"/>
              <a:t> 2184/2007 </a:t>
            </a:r>
          </a:p>
          <a:p>
            <a:pPr marL="440877" indent="-342900" algn="just">
              <a:lnSpc>
                <a:spcPct val="100000"/>
              </a:lnSpc>
              <a:spcBef>
                <a:spcPts val="1286"/>
              </a:spcBef>
              <a:buSzPct val="45000"/>
            </a:pPr>
            <a:r>
              <a:rPr lang="cs-CZ" sz="2000" b="1" spc="-1" dirty="0"/>
              <a:t>Praktická využitelnost omezena </a:t>
            </a:r>
            <a:r>
              <a:rPr lang="cs-CZ" sz="2000" spc="-1" dirty="0"/>
              <a:t>=</a:t>
            </a:r>
            <a:r>
              <a:rPr lang="cs-CZ" sz="2000" b="1" spc="-1" dirty="0"/>
              <a:t> </a:t>
            </a:r>
            <a:r>
              <a:rPr lang="cs-CZ" sz="2000" spc="-1" dirty="0"/>
              <a:t>pracovní smlouvy, veřejnoprávní smlouvy, ujednání ve společenských smlouvách, stanovách spolků, smlouvy s kolektivními správci</a:t>
            </a:r>
          </a:p>
          <a:p>
            <a:pPr>
              <a:lnSpc>
                <a:spcPct val="100000"/>
              </a:lnSpc>
            </a:pPr>
            <a:endParaRPr lang="cs-CZ" dirty="0"/>
          </a:p>
          <a:p>
            <a:endParaRPr lang="cs-CZ" dirty="0"/>
          </a:p>
        </p:txBody>
      </p:sp>
    </p:spTree>
    <p:extLst>
      <p:ext uri="{BB962C8B-B14F-4D97-AF65-F5344CB8AC3E}">
        <p14:creationId xmlns:p14="http://schemas.microsoft.com/office/powerpoint/2010/main" val="3680875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7A7E0AB4-7514-49A3-B3F4-86B76591B4BE}"/>
              </a:ext>
            </a:extLst>
          </p:cNvPr>
          <p:cNvSpPr>
            <a:spLocks noGrp="1"/>
          </p:cNvSpPr>
          <p:nvPr>
            <p:ph type="sldNum" sz="quarter" idx="11"/>
          </p:nvPr>
        </p:nvSpPr>
        <p:spPr/>
        <p:txBody>
          <a:bodyPr/>
          <a:lstStyle/>
          <a:p>
            <a:fld id="{0970407D-EE58-4A0B-824B-1D3AE42DD9CF}" type="slidenum">
              <a:rPr lang="cs-CZ" altLang="cs-CZ" smtClean="0"/>
              <a:pPr/>
              <a:t>61</a:t>
            </a:fld>
            <a:endParaRPr lang="cs-CZ" altLang="cs-CZ" dirty="0"/>
          </a:p>
        </p:txBody>
      </p:sp>
      <p:sp>
        <p:nvSpPr>
          <p:cNvPr id="4" name="Nadpis 3">
            <a:extLst>
              <a:ext uri="{FF2B5EF4-FFF2-40B4-BE49-F238E27FC236}">
                <a16:creationId xmlns:a16="http://schemas.microsoft.com/office/drawing/2014/main" xmlns="" id="{DF6748E2-B938-4E14-9C7D-21E0B00286E1}"/>
              </a:ext>
            </a:extLst>
          </p:cNvPr>
          <p:cNvSpPr>
            <a:spLocks noGrp="1"/>
          </p:cNvSpPr>
          <p:nvPr>
            <p:ph type="title"/>
          </p:nvPr>
        </p:nvSpPr>
        <p:spPr/>
        <p:txBody>
          <a:bodyPr/>
          <a:lstStyle/>
          <a:p>
            <a:r>
              <a:rPr lang="cs-CZ" dirty="0"/>
              <a:t>Limity obsahu závazku XV. – Adhezní smlouvy</a:t>
            </a:r>
          </a:p>
        </p:txBody>
      </p:sp>
      <p:sp>
        <p:nvSpPr>
          <p:cNvPr id="5" name="Zástupný symbol pro obsah 4">
            <a:extLst>
              <a:ext uri="{FF2B5EF4-FFF2-40B4-BE49-F238E27FC236}">
                <a16:creationId xmlns:a16="http://schemas.microsoft.com/office/drawing/2014/main" xmlns="" id="{8A87E5B4-0B89-427A-8D99-551612069925}"/>
              </a:ext>
            </a:extLst>
          </p:cNvPr>
          <p:cNvSpPr>
            <a:spLocks noGrp="1"/>
          </p:cNvSpPr>
          <p:nvPr>
            <p:ph idx="1"/>
          </p:nvPr>
        </p:nvSpPr>
        <p:spPr>
          <a:xfrm>
            <a:off x="712251" y="1901229"/>
            <a:ext cx="10753200" cy="4139998"/>
          </a:xfrm>
        </p:spPr>
        <p:txBody>
          <a:bodyPr/>
          <a:lstStyle/>
          <a:p>
            <a:pPr marL="97977" indent="0">
              <a:lnSpc>
                <a:spcPct val="100000"/>
              </a:lnSpc>
              <a:spcBef>
                <a:spcPts val="1286"/>
              </a:spcBef>
              <a:buClr>
                <a:srgbClr val="000000"/>
              </a:buClr>
              <a:buSzPct val="45000"/>
              <a:buNone/>
            </a:pPr>
            <a:r>
              <a:rPr lang="cs-CZ" sz="1600" b="1" u="sng" spc="-1" dirty="0"/>
              <a:t>Dvoustupňový test</a:t>
            </a:r>
            <a:r>
              <a:rPr lang="cs-CZ" sz="1600" i="1" spc="-1" dirty="0"/>
              <a:t> =</a:t>
            </a:r>
          </a:p>
          <a:p>
            <a:pPr marL="97977" indent="0">
              <a:lnSpc>
                <a:spcPct val="100000"/>
              </a:lnSpc>
              <a:spcBef>
                <a:spcPts val="1286"/>
              </a:spcBef>
              <a:buClr>
                <a:srgbClr val="000000"/>
              </a:buClr>
              <a:buSzPct val="45000"/>
              <a:buNone/>
            </a:pPr>
            <a:r>
              <a:rPr lang="cs-CZ" sz="1600" i="1" spc="-1" dirty="0"/>
              <a:t>- </a:t>
            </a:r>
            <a:r>
              <a:rPr lang="cs-CZ" sz="1600" u="sng" spc="-1" dirty="0"/>
              <a:t>I. stupeň kvalifikace </a:t>
            </a:r>
            <a:r>
              <a:rPr lang="cs-CZ" sz="1600" spc="-1" dirty="0"/>
              <a:t>= </a:t>
            </a:r>
            <a:r>
              <a:rPr lang="cs-CZ" sz="1600" i="1" spc="-1" dirty="0"/>
              <a:t>jde o smlouvu adhezní</a:t>
            </a:r>
            <a:r>
              <a:rPr lang="cs-CZ" sz="1600" spc="-1" dirty="0"/>
              <a:t> (I. nebo II. </a:t>
            </a:r>
            <a:r>
              <a:rPr lang="cs-CZ" sz="1600" spc="-1" dirty="0" err="1"/>
              <a:t>def</a:t>
            </a:r>
            <a:r>
              <a:rPr lang="cs-CZ" sz="1600" spc="-1" dirty="0"/>
              <a:t>.)?</a:t>
            </a:r>
          </a:p>
          <a:p>
            <a:pPr marL="97977" indent="0" algn="just">
              <a:lnSpc>
                <a:spcPct val="100000"/>
              </a:lnSpc>
              <a:spcBef>
                <a:spcPts val="1286"/>
              </a:spcBef>
              <a:buSzPct val="45000"/>
              <a:buNone/>
            </a:pPr>
            <a:r>
              <a:rPr lang="cs-CZ" sz="1600" spc="-1" dirty="0"/>
              <a:t>- </a:t>
            </a:r>
            <a:r>
              <a:rPr lang="cs-CZ" sz="1600" u="sng" spc="-1" dirty="0"/>
              <a:t>II. stupeň kvalifikace</a:t>
            </a:r>
            <a:r>
              <a:rPr lang="cs-CZ" sz="1600" spc="-1" dirty="0"/>
              <a:t> = </a:t>
            </a:r>
            <a:r>
              <a:rPr lang="cs-CZ" sz="1600" i="1" spc="-1" dirty="0"/>
              <a:t>je některé ujednání </a:t>
            </a:r>
            <a:r>
              <a:rPr lang="cs-CZ" sz="1600" i="1" u="sng" spc="-1" dirty="0"/>
              <a:t>nečitelné</a:t>
            </a:r>
            <a:r>
              <a:rPr lang="cs-CZ" sz="1600" i="1" spc="-1" dirty="0"/>
              <a:t>, </a:t>
            </a:r>
            <a:r>
              <a:rPr lang="cs-CZ" sz="1600" i="1" u="sng" spc="-1" dirty="0"/>
              <a:t>nesrozumitelné</a:t>
            </a:r>
            <a:r>
              <a:rPr lang="cs-CZ" sz="1600" i="1" spc="-1" dirty="0"/>
              <a:t> </a:t>
            </a:r>
            <a:r>
              <a:rPr lang="cs-CZ" sz="1600" spc="-1" dirty="0"/>
              <a:t>(</a:t>
            </a:r>
            <a:r>
              <a:rPr lang="cs-CZ" sz="1600" b="1" spc="-1" dirty="0"/>
              <a:t>postačí prostá újma</a:t>
            </a:r>
            <a:r>
              <a:rPr lang="cs-CZ" sz="1600" spc="-1" dirty="0"/>
              <a:t> = „nepůsobí-li újmu“)</a:t>
            </a:r>
            <a:r>
              <a:rPr lang="cs-CZ" sz="1600" i="1" spc="-1" dirty="0"/>
              <a:t>, </a:t>
            </a:r>
            <a:r>
              <a:rPr lang="cs-CZ" sz="1600" i="1" u="sng" spc="-1" dirty="0"/>
              <a:t>překvapivé</a:t>
            </a:r>
            <a:r>
              <a:rPr lang="cs-CZ" sz="1600" i="1" spc="-1" dirty="0"/>
              <a:t> či </a:t>
            </a:r>
            <a:r>
              <a:rPr lang="cs-CZ" sz="1600" i="1" u="sng" spc="-1" dirty="0"/>
              <a:t>obsahově nepřiměřené</a:t>
            </a:r>
            <a:r>
              <a:rPr lang="cs-CZ" sz="1600" i="1" spc="-1" dirty="0"/>
              <a:t> </a:t>
            </a:r>
            <a:r>
              <a:rPr lang="cs-CZ" sz="1600" spc="-1" dirty="0"/>
              <a:t>(vyžaduje se </a:t>
            </a:r>
            <a:r>
              <a:rPr lang="cs-CZ" sz="1600" b="1" spc="-1" dirty="0"/>
              <a:t>kvalifikovaná újma</a:t>
            </a:r>
            <a:r>
              <a:rPr lang="cs-CZ" sz="1600" spc="-1" dirty="0"/>
              <a:t> = „zvláště nevýhodná, aniž je pro to rozumný důvod“)</a:t>
            </a:r>
            <a:r>
              <a:rPr lang="cs-CZ" sz="1600" i="1" spc="-1" dirty="0"/>
              <a:t>?</a:t>
            </a:r>
          </a:p>
          <a:p>
            <a:pPr marL="215568" lvl="1" indent="0" algn="just">
              <a:spcBef>
                <a:spcPts val="1029"/>
              </a:spcBef>
              <a:buSzPct val="75000"/>
              <a:buNone/>
            </a:pPr>
            <a:r>
              <a:rPr lang="cs-CZ" sz="1600" b="1" spc="-1" dirty="0"/>
              <a:t>a) Nečitelnost</a:t>
            </a:r>
            <a:r>
              <a:rPr lang="cs-CZ" sz="1600" spc="-1" dirty="0"/>
              <a:t> = </a:t>
            </a:r>
            <a:r>
              <a:rPr lang="cs-CZ" sz="1600" u="sng" spc="-1" dirty="0"/>
              <a:t>§ 1800 odst. 1 OZ</a:t>
            </a:r>
            <a:r>
              <a:rPr lang="cs-CZ" sz="1600" spc="-1" dirty="0"/>
              <a:t> (např. formát A4 členěný do 3 sloupců se 150 řádky s malými mezerami mezi nimi, nevhodně zvolený font písma – šedá barva na bílém podkladu, nedostatečná kvalita tisku)</a:t>
            </a:r>
          </a:p>
          <a:p>
            <a:pPr marL="215568" lvl="1" indent="0" algn="just">
              <a:spcBef>
                <a:spcPts val="1029"/>
              </a:spcBef>
              <a:buSzPct val="75000"/>
              <a:buNone/>
            </a:pPr>
            <a:r>
              <a:rPr lang="cs-CZ" sz="1600" b="1" spc="-1" dirty="0"/>
              <a:t>b) Nesrozumitelnost </a:t>
            </a:r>
            <a:r>
              <a:rPr lang="cs-CZ" sz="1600" spc="-1" dirty="0"/>
              <a:t>= </a:t>
            </a:r>
            <a:r>
              <a:rPr lang="cs-CZ" sz="1600" u="sng" spc="-1" dirty="0"/>
              <a:t>§ 1800 odst. 1 OZ</a:t>
            </a:r>
            <a:r>
              <a:rPr lang="cs-CZ" sz="1600" spc="-1" dirty="0"/>
              <a:t> (např. nepřehledná a nelogická struktura textu – různé velikosti písma navozující dojem, že menším písmem jsou psána ustanovení méně významná, řetězení odkazů na jiné součásti smluvní dokumentace, reklamační řády, provozní řády aj., nepřiměřená obsáhlost obchodních podmínek, která neodpovídá povaze právního jednání)</a:t>
            </a:r>
          </a:p>
          <a:p>
            <a:pPr marL="215568" lvl="1" indent="0" algn="just">
              <a:spcBef>
                <a:spcPts val="1029"/>
              </a:spcBef>
              <a:buSzPct val="75000"/>
              <a:buNone/>
            </a:pPr>
            <a:r>
              <a:rPr lang="cs-CZ" sz="1600" b="1" spc="-1" dirty="0"/>
              <a:t>c) obsahová nepřiměřenost </a:t>
            </a:r>
            <a:r>
              <a:rPr lang="cs-CZ" sz="1600" spc="-1" dirty="0"/>
              <a:t>= </a:t>
            </a:r>
            <a:r>
              <a:rPr lang="cs-CZ" sz="1600" u="sng" spc="-1" dirty="0"/>
              <a:t>§ 1800 odst. 2 OZ</a:t>
            </a:r>
            <a:r>
              <a:rPr lang="cs-CZ" sz="1600" spc="-1" dirty="0"/>
              <a:t> (např. ujednání o limitaci náhrady škody, sjednání propadné zálohy, zkrácení/prodloužení PL v neprospěch slabší strany, důvody pro odstoupení od smlouvy (</a:t>
            </a:r>
            <a:r>
              <a:rPr lang="cs-CZ" sz="1600" spc="-1" dirty="0" err="1"/>
              <a:t>zesplatnění</a:t>
            </a:r>
            <a:r>
              <a:rPr lang="cs-CZ" sz="1600" spc="-1" dirty="0"/>
              <a:t> úvěru), ujednání o automatické prolongaci smlouvy, úrokové adaptační klauzule atd.)</a:t>
            </a:r>
          </a:p>
          <a:p>
            <a:pPr>
              <a:lnSpc>
                <a:spcPct val="100000"/>
              </a:lnSpc>
            </a:pPr>
            <a:endParaRPr lang="cs-CZ" sz="1600" dirty="0"/>
          </a:p>
        </p:txBody>
      </p:sp>
    </p:spTree>
    <p:extLst>
      <p:ext uri="{BB962C8B-B14F-4D97-AF65-F5344CB8AC3E}">
        <p14:creationId xmlns:p14="http://schemas.microsoft.com/office/powerpoint/2010/main" val="30325441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C1258EB0-7539-4610-8BA8-84F35A481835}"/>
              </a:ext>
            </a:extLst>
          </p:cNvPr>
          <p:cNvSpPr>
            <a:spLocks noGrp="1"/>
          </p:cNvSpPr>
          <p:nvPr>
            <p:ph type="sldNum" sz="quarter" idx="11"/>
          </p:nvPr>
        </p:nvSpPr>
        <p:spPr/>
        <p:txBody>
          <a:bodyPr/>
          <a:lstStyle/>
          <a:p>
            <a:fld id="{0970407D-EE58-4A0B-824B-1D3AE42DD9CF}" type="slidenum">
              <a:rPr lang="cs-CZ" altLang="cs-CZ" smtClean="0"/>
              <a:pPr/>
              <a:t>62</a:t>
            </a:fld>
            <a:endParaRPr lang="cs-CZ" altLang="cs-CZ" dirty="0"/>
          </a:p>
        </p:txBody>
      </p:sp>
      <p:sp>
        <p:nvSpPr>
          <p:cNvPr id="4" name="Nadpis 3">
            <a:extLst>
              <a:ext uri="{FF2B5EF4-FFF2-40B4-BE49-F238E27FC236}">
                <a16:creationId xmlns:a16="http://schemas.microsoft.com/office/drawing/2014/main" xmlns="" id="{F5D795D0-8E13-4F4E-AB04-51BE67C36920}"/>
              </a:ext>
            </a:extLst>
          </p:cNvPr>
          <p:cNvSpPr>
            <a:spLocks noGrp="1"/>
          </p:cNvSpPr>
          <p:nvPr>
            <p:ph type="title"/>
          </p:nvPr>
        </p:nvSpPr>
        <p:spPr/>
        <p:txBody>
          <a:bodyPr/>
          <a:lstStyle/>
          <a:p>
            <a:r>
              <a:rPr lang="cs-CZ" dirty="0"/>
              <a:t>Limity obsahu závazku XVI. – Adhezní smlouvy</a:t>
            </a:r>
          </a:p>
        </p:txBody>
      </p:sp>
      <p:sp>
        <p:nvSpPr>
          <p:cNvPr id="5" name="Zástupný symbol pro obsah 4">
            <a:extLst>
              <a:ext uri="{FF2B5EF4-FFF2-40B4-BE49-F238E27FC236}">
                <a16:creationId xmlns:a16="http://schemas.microsoft.com/office/drawing/2014/main" xmlns="" id="{9107DE04-6DFA-4401-A672-AE7D570BBDA1}"/>
              </a:ext>
            </a:extLst>
          </p:cNvPr>
          <p:cNvSpPr>
            <a:spLocks noGrp="1"/>
          </p:cNvSpPr>
          <p:nvPr>
            <p:ph idx="1"/>
          </p:nvPr>
        </p:nvSpPr>
        <p:spPr>
          <a:xfrm>
            <a:off x="735498" y="1777242"/>
            <a:ext cx="10753200" cy="4139998"/>
          </a:xfrm>
        </p:spPr>
        <p:txBody>
          <a:bodyPr/>
          <a:lstStyle/>
          <a:p>
            <a:pPr marL="555177" indent="-457200" algn="just">
              <a:spcBef>
                <a:spcPts val="1286"/>
              </a:spcBef>
              <a:buClrTx/>
              <a:buSzPct val="45000"/>
            </a:pPr>
            <a:r>
              <a:rPr lang="cs-CZ" sz="2600" spc="-1" dirty="0"/>
              <a:t>PN určuje následky spojené s porušením = </a:t>
            </a:r>
            <a:r>
              <a:rPr lang="cs-CZ" sz="2600" b="1" spc="-1" dirty="0"/>
              <a:t>neplatnost</a:t>
            </a:r>
            <a:r>
              <a:rPr lang="cs-CZ" sz="2600" spc="-1" dirty="0"/>
              <a:t> (RN x AN?)</a:t>
            </a:r>
            <a:endParaRPr lang="cs-CZ" sz="2600" b="1" spc="-1" dirty="0"/>
          </a:p>
          <a:p>
            <a:pPr marL="555177" indent="-457200" algn="just">
              <a:spcBef>
                <a:spcPts val="1286"/>
              </a:spcBef>
              <a:buClrTx/>
              <a:buSzPct val="45000"/>
            </a:pPr>
            <a:r>
              <a:rPr lang="cs-CZ" sz="2600" spc="-1" dirty="0"/>
              <a:t>Právním následkem bude </a:t>
            </a:r>
            <a:r>
              <a:rPr lang="cs-CZ" sz="2600" b="1" spc="-1" dirty="0"/>
              <a:t>vždy relativní neplatnost</a:t>
            </a:r>
            <a:r>
              <a:rPr lang="cs-CZ" sz="2600" spc="-1" dirty="0"/>
              <a:t> konkrétního ujednání (§ 576)</a:t>
            </a:r>
          </a:p>
          <a:p>
            <a:pPr marL="555177" indent="-457200" algn="just">
              <a:spcBef>
                <a:spcPts val="1286"/>
              </a:spcBef>
              <a:buClrTx/>
              <a:buSzPct val="45000"/>
            </a:pPr>
            <a:r>
              <a:rPr lang="cs-CZ" sz="2600" spc="-1" dirty="0"/>
              <a:t>Důvod ochrany je zde stanoven </a:t>
            </a:r>
            <a:r>
              <a:rPr lang="cs-CZ" sz="2600" b="1" spc="-1" dirty="0"/>
              <a:t>na ochranu zájmu slabší strany</a:t>
            </a:r>
            <a:r>
              <a:rPr lang="cs-CZ" sz="2600" spc="-1" dirty="0"/>
              <a:t> (§ 586 OZ)</a:t>
            </a:r>
            <a:endParaRPr lang="cs-CZ" sz="2600" b="1" spc="-1" dirty="0"/>
          </a:p>
          <a:p>
            <a:pPr marL="555177" indent="-457200" algn="just">
              <a:spcBef>
                <a:spcPts val="1286"/>
              </a:spcBef>
              <a:buClrTx/>
              <a:buSzPct val="45000"/>
            </a:pPr>
            <a:r>
              <a:rPr lang="cs-CZ" sz="2600" spc="-1" dirty="0"/>
              <a:t>Je výslovně připuštěna </a:t>
            </a:r>
            <a:r>
              <a:rPr lang="cs-CZ" sz="2600" u="sng" spc="-1" dirty="0"/>
              <a:t>použitelnost § 577 OZ</a:t>
            </a:r>
            <a:r>
              <a:rPr lang="cs-CZ" sz="2600" spc="-1" dirty="0"/>
              <a:t>; uplatní se jen pro obsahově nepřiměřené podmínky</a:t>
            </a:r>
          </a:p>
          <a:p>
            <a:pPr marL="555177" indent="-457200" algn="just">
              <a:spcBef>
                <a:spcPts val="1286"/>
              </a:spcBef>
              <a:buClrTx/>
              <a:buSzPct val="45000"/>
            </a:pPr>
            <a:r>
              <a:rPr lang="cs-CZ" sz="2600" spc="-1" dirty="0"/>
              <a:t>Podmínky </a:t>
            </a:r>
            <a:r>
              <a:rPr lang="cs-CZ" sz="2600" b="1" spc="-1" dirty="0"/>
              <a:t>nečitelné</a:t>
            </a:r>
            <a:r>
              <a:rPr lang="cs-CZ" sz="2600" spc="-1" dirty="0"/>
              <a:t>, </a:t>
            </a:r>
            <a:r>
              <a:rPr lang="cs-CZ" sz="2600" b="1" spc="-1" dirty="0"/>
              <a:t>nesrozumitelné</a:t>
            </a:r>
            <a:r>
              <a:rPr lang="cs-CZ" sz="2600" spc="-1" dirty="0"/>
              <a:t> nebo </a:t>
            </a:r>
            <a:r>
              <a:rPr lang="cs-CZ" sz="2600" b="1" spc="-1" dirty="0"/>
              <a:t>překvapivé</a:t>
            </a:r>
            <a:r>
              <a:rPr lang="cs-CZ" sz="2600" spc="-1" dirty="0"/>
              <a:t> budou neplatné </a:t>
            </a:r>
            <a:r>
              <a:rPr lang="cs-CZ" sz="2600" u="sng" spc="-1" dirty="0"/>
              <a:t>jako celek</a:t>
            </a:r>
            <a:endParaRPr lang="cs-CZ" sz="2600" u="sng" dirty="0"/>
          </a:p>
          <a:p>
            <a:endParaRPr lang="cs-CZ" sz="2600" dirty="0"/>
          </a:p>
        </p:txBody>
      </p:sp>
    </p:spTree>
    <p:extLst>
      <p:ext uri="{BB962C8B-B14F-4D97-AF65-F5344CB8AC3E}">
        <p14:creationId xmlns:p14="http://schemas.microsoft.com/office/powerpoint/2010/main" val="34197835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63</a:t>
            </a:fld>
            <a:endParaRPr lang="cs-CZ" altLang="cs-CZ" dirty="0"/>
          </a:p>
        </p:txBody>
      </p:sp>
      <p:sp>
        <p:nvSpPr>
          <p:cNvPr id="5" name="Zástupný symbol pro obsah 4"/>
          <p:cNvSpPr>
            <a:spLocks noGrp="1"/>
          </p:cNvSpPr>
          <p:nvPr>
            <p:ph idx="1"/>
          </p:nvPr>
        </p:nvSpPr>
        <p:spPr/>
        <p:txBody>
          <a:bodyPr/>
          <a:lstStyle/>
          <a:p>
            <a:pPr marL="72000" indent="0" algn="ctr">
              <a:buNone/>
            </a:pPr>
            <a:endParaRPr lang="cs-CZ" dirty="0"/>
          </a:p>
          <a:p>
            <a:pPr marL="72000" indent="0" algn="ctr">
              <a:buNone/>
            </a:pPr>
            <a:endParaRPr lang="cs-CZ" dirty="0"/>
          </a:p>
          <a:p>
            <a:pPr marL="72000" indent="0" algn="ctr">
              <a:buNone/>
            </a:pPr>
            <a:endParaRPr lang="cs-CZ" dirty="0"/>
          </a:p>
          <a:p>
            <a:pPr marL="72000" indent="0" algn="ctr">
              <a:buNone/>
            </a:pPr>
            <a:r>
              <a:rPr lang="cs-CZ" dirty="0"/>
              <a:t>Víc už se nevešlo, děkuji </a:t>
            </a:r>
            <a:r>
              <a:rPr lang="cs-CZ" dirty="0">
                <a:sym typeface="Wingdings" panose="05000000000000000000" pitchFamily="2" charset="2"/>
              </a:rPr>
              <a:t></a:t>
            </a:r>
            <a:endParaRPr lang="cs-CZ" dirty="0"/>
          </a:p>
        </p:txBody>
      </p:sp>
    </p:spTree>
    <p:extLst>
      <p:ext uri="{BB962C8B-B14F-4D97-AF65-F5344CB8AC3E}">
        <p14:creationId xmlns:p14="http://schemas.microsoft.com/office/powerpoint/2010/main" val="1560212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7</a:t>
            </a:fld>
            <a:endParaRPr lang="cs-CZ" altLang="cs-CZ" dirty="0"/>
          </a:p>
        </p:txBody>
      </p:sp>
      <p:sp>
        <p:nvSpPr>
          <p:cNvPr id="4" name="Nadpis 3"/>
          <p:cNvSpPr>
            <a:spLocks noGrp="1"/>
          </p:cNvSpPr>
          <p:nvPr>
            <p:ph type="title"/>
          </p:nvPr>
        </p:nvSpPr>
        <p:spPr/>
        <p:txBody>
          <a:bodyPr/>
          <a:lstStyle/>
          <a:p>
            <a:r>
              <a:rPr lang="cs-CZ" dirty="0"/>
              <a:t>Relativní účinek závazků</a:t>
            </a:r>
          </a:p>
        </p:txBody>
      </p:sp>
      <p:sp>
        <p:nvSpPr>
          <p:cNvPr id="5" name="Zástupný symbol pro obsah 4"/>
          <p:cNvSpPr>
            <a:spLocks noGrp="1"/>
          </p:cNvSpPr>
          <p:nvPr>
            <p:ph idx="1"/>
          </p:nvPr>
        </p:nvSpPr>
        <p:spPr>
          <a:xfrm>
            <a:off x="696948" y="1261696"/>
            <a:ext cx="10753200" cy="4139998"/>
          </a:xfrm>
        </p:spPr>
        <p:txBody>
          <a:bodyPr/>
          <a:lstStyle/>
          <a:p>
            <a:r>
              <a:rPr lang="cs-CZ" sz="2000" b="1" dirty="0"/>
              <a:t>Závazek</a:t>
            </a:r>
            <a:r>
              <a:rPr lang="cs-CZ" sz="2000" dirty="0"/>
              <a:t> existuje mezi individualizovanými subjekty x </a:t>
            </a:r>
            <a:r>
              <a:rPr lang="cs-CZ" sz="2000" b="1" dirty="0"/>
              <a:t>AMP</a:t>
            </a:r>
            <a:r>
              <a:rPr lang="cs-CZ" sz="2000" dirty="0"/>
              <a:t> = právní panství k věci</a:t>
            </a:r>
          </a:p>
          <a:p>
            <a:pPr lvl="1"/>
            <a:r>
              <a:rPr lang="cs-CZ" sz="1300" u="sng" dirty="0"/>
              <a:t>Postavení 3. osob</a:t>
            </a:r>
            <a:r>
              <a:rPr lang="cs-CZ" sz="1300" dirty="0"/>
              <a:t> = neparticipují na závazku, nemusí se jím řídit, nemohou z něho pro sebe odvozovat prospěch, neplyne pro ně ze závazku žádná povinnost (</a:t>
            </a:r>
            <a:r>
              <a:rPr lang="cs-CZ" sz="1300" i="1" dirty="0"/>
              <a:t>účinek inter partes = </a:t>
            </a:r>
            <a:r>
              <a:rPr lang="cs-CZ" sz="1300" i="1" u="sng" dirty="0"/>
              <a:t>vztah jen mezi věřitelem a dlužníkem</a:t>
            </a:r>
            <a:r>
              <a:rPr lang="cs-CZ" sz="1300" dirty="0"/>
              <a:t>)</a:t>
            </a:r>
            <a:r>
              <a:rPr lang="cs-CZ" dirty="0"/>
              <a:t>		</a:t>
            </a:r>
          </a:p>
          <a:p>
            <a:pPr marL="72000" indent="0">
              <a:buNone/>
            </a:pPr>
            <a:r>
              <a:rPr lang="cs-CZ" sz="2000" dirty="0"/>
              <a:t>A) Více smluv:</a:t>
            </a:r>
          </a:p>
          <a:p>
            <a:pPr lvl="1"/>
            <a:r>
              <a:rPr lang="cs-CZ" sz="1400" i="1" dirty="0"/>
              <a:t>1. kupní smlouva A + B, 2. kupní smlouva mezi A + C</a:t>
            </a:r>
            <a:r>
              <a:rPr lang="cs-CZ" sz="1400" dirty="0"/>
              <a:t>, věc předána C. Obě smlouvy platné = B má nárok na plnění po A, nemůže se domáhat vindikace po osobě C (výjimky = např. relativní neúčinnost PJ)</a:t>
            </a:r>
          </a:p>
          <a:p>
            <a:pPr marL="72000" indent="0">
              <a:buNone/>
            </a:pPr>
            <a:r>
              <a:rPr lang="cs-CZ" sz="2000" dirty="0"/>
              <a:t>B) Vadné plnění:</a:t>
            </a:r>
          </a:p>
          <a:p>
            <a:pPr lvl="1"/>
            <a:r>
              <a:rPr lang="cs-CZ" sz="1400" i="1" dirty="0"/>
              <a:t>A + B kupní smlouva </a:t>
            </a:r>
            <a:r>
              <a:rPr lang="cs-CZ" sz="1400" dirty="0"/>
              <a:t>= vada předmětu koupě. B jako kupující je oprávněn uplatnit práva z vadného plnění u prodávajícího, nikoli vůči výrobci, i kdyby vadu způsobil = smluvní vztah jen mezi A + B	</a:t>
            </a:r>
          </a:p>
          <a:p>
            <a:pPr marL="72000" indent="0">
              <a:buNone/>
            </a:pPr>
            <a:r>
              <a:rPr lang="cs-CZ" sz="2000" dirty="0"/>
              <a:t>C) Vazba dlužníka na věřitele:</a:t>
            </a:r>
          </a:p>
          <a:p>
            <a:pPr lvl="1"/>
            <a:r>
              <a:rPr lang="cs-CZ" sz="1400" i="1" dirty="0"/>
              <a:t>A + B úvěrová smlouva </a:t>
            </a:r>
            <a:r>
              <a:rPr lang="cs-CZ" sz="1400" dirty="0"/>
              <a:t>= za dlužníkem v den splatnosti dojde C, že má po splatnosti pohledávku za A (věřitelem); pokud B jako dlužník splní C, dluží nadále A (§ 2991 odst. 1)</a:t>
            </a:r>
          </a:p>
          <a:p>
            <a:pPr marL="72000" indent="0">
              <a:buNone/>
            </a:pPr>
            <a:r>
              <a:rPr lang="cs-CZ" sz="2000" dirty="0"/>
              <a:t>D) Postoupení pohledávky?</a:t>
            </a:r>
          </a:p>
          <a:p>
            <a:pPr lvl="1"/>
            <a:r>
              <a:rPr lang="cs-CZ" sz="1400" dirty="0"/>
              <a:t>A postoupí pohledávku vůči B C-</a:t>
            </a:r>
            <a:r>
              <a:rPr lang="cs-CZ" sz="1400" dirty="0" err="1"/>
              <a:t>ovi</a:t>
            </a:r>
            <a:r>
              <a:rPr lang="cs-CZ" sz="1400" dirty="0"/>
              <a:t>, A toto postoupení B-</a:t>
            </a:r>
            <a:r>
              <a:rPr lang="cs-CZ" sz="1400" dirty="0" err="1"/>
              <a:t>ovi</a:t>
            </a:r>
            <a:r>
              <a:rPr lang="cs-CZ" sz="1400" dirty="0"/>
              <a:t> neoznámí a pohledávku u něho vybere. Z relativní povahy závazku plyne povinnost B splnit podruhé = ale § 1882 odst. 1</a:t>
            </a:r>
          </a:p>
          <a:p>
            <a:pPr lvl="1"/>
            <a:r>
              <a:rPr lang="cs-CZ" sz="1400" dirty="0"/>
              <a:t>C-</a:t>
            </a:r>
            <a:r>
              <a:rPr lang="cs-CZ" sz="1400" dirty="0" err="1"/>
              <a:t>ovi</a:t>
            </a:r>
            <a:r>
              <a:rPr lang="cs-CZ" sz="1400" dirty="0"/>
              <a:t> náleží náhrada škody z důvodu porušení smlouvy o postoupení pohledávky (</a:t>
            </a:r>
            <a:r>
              <a:rPr lang="cs-CZ" sz="1400" i="1" dirty="0"/>
              <a:t>culpa post </a:t>
            </a:r>
            <a:r>
              <a:rPr lang="cs-CZ" sz="1400" i="1" dirty="0" err="1"/>
              <a:t>pactum</a:t>
            </a:r>
            <a:r>
              <a:rPr lang="cs-CZ" sz="1400" i="1" dirty="0"/>
              <a:t> </a:t>
            </a:r>
            <a:r>
              <a:rPr lang="cs-CZ" sz="1400" i="1" dirty="0" err="1"/>
              <a:t>perfectum</a:t>
            </a:r>
            <a:r>
              <a:rPr lang="cs-CZ" sz="1400" dirty="0"/>
              <a:t>)</a:t>
            </a:r>
          </a:p>
          <a:p>
            <a:pPr marL="72000" indent="0">
              <a:buNone/>
            </a:pPr>
            <a:r>
              <a:rPr lang="cs-CZ" sz="2000" dirty="0"/>
              <a:t>E) Zlanaření zákazníka</a:t>
            </a:r>
          </a:p>
          <a:p>
            <a:pPr lvl="1"/>
            <a:r>
              <a:rPr lang="cs-CZ" sz="1400" dirty="0"/>
              <a:t>A se rozhodl, že od B nebude již odebírat zboží, nadále bude odebírat od C = v případě porušení smlouvy se B nemůže obrátit na C, který mu „přetáhl“ zákazníka s nárokem na náhradu škody</a:t>
            </a:r>
          </a:p>
          <a:p>
            <a:pPr marL="324000" lvl="1" indent="0">
              <a:buNone/>
            </a:pPr>
            <a:endParaRPr lang="cs-CZ" sz="1400" dirty="0"/>
          </a:p>
          <a:p>
            <a:pPr lvl="1"/>
            <a:endParaRPr lang="cs-CZ" sz="1400" dirty="0"/>
          </a:p>
          <a:p>
            <a:pPr lvl="1"/>
            <a:endParaRPr lang="cs-CZ" sz="1400" dirty="0"/>
          </a:p>
        </p:txBody>
      </p:sp>
    </p:spTree>
    <p:extLst>
      <p:ext uri="{BB962C8B-B14F-4D97-AF65-F5344CB8AC3E}">
        <p14:creationId xmlns:p14="http://schemas.microsoft.com/office/powerpoint/2010/main" val="1591350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p:cNvSpPr>
            <a:spLocks noGrp="1"/>
          </p:cNvSpPr>
          <p:nvPr>
            <p:ph type="sldNum" sz="quarter" idx="11"/>
          </p:nvPr>
        </p:nvSpPr>
        <p:spPr/>
        <p:txBody>
          <a:bodyPr/>
          <a:lstStyle/>
          <a:p>
            <a:fld id="{0970407D-EE58-4A0B-824B-1D3AE42DD9CF}" type="slidenum">
              <a:rPr lang="cs-CZ" altLang="cs-CZ" smtClean="0"/>
              <a:pPr/>
              <a:t>8</a:t>
            </a:fld>
            <a:endParaRPr lang="cs-CZ" altLang="cs-CZ" dirty="0"/>
          </a:p>
        </p:txBody>
      </p:sp>
      <p:sp>
        <p:nvSpPr>
          <p:cNvPr id="4" name="Nadpis 3"/>
          <p:cNvSpPr>
            <a:spLocks noGrp="1"/>
          </p:cNvSpPr>
          <p:nvPr>
            <p:ph type="title"/>
          </p:nvPr>
        </p:nvSpPr>
        <p:spPr/>
        <p:txBody>
          <a:bodyPr/>
          <a:lstStyle/>
          <a:p>
            <a:r>
              <a:rPr lang="cs-CZ" dirty="0"/>
              <a:t>Část II. – Úplné závazky/neúplné závazky</a:t>
            </a:r>
            <a:br>
              <a:rPr lang="cs-CZ" dirty="0"/>
            </a:br>
            <a:endParaRPr lang="cs-CZ" dirty="0"/>
          </a:p>
        </p:txBody>
      </p:sp>
      <p:sp>
        <p:nvSpPr>
          <p:cNvPr id="5" name="Zástupný symbol pro obsah 4"/>
          <p:cNvSpPr>
            <a:spLocks noGrp="1"/>
          </p:cNvSpPr>
          <p:nvPr>
            <p:ph idx="1"/>
          </p:nvPr>
        </p:nvSpPr>
        <p:spPr/>
        <p:txBody>
          <a:bodyPr/>
          <a:lstStyle/>
          <a:p>
            <a:r>
              <a:rPr lang="cs-CZ" b="1" dirty="0"/>
              <a:t>Jsou závazkem </a:t>
            </a:r>
            <a:r>
              <a:rPr lang="cs-CZ" dirty="0"/>
              <a:t>(plynou žalovatelná </a:t>
            </a:r>
            <a:r>
              <a:rPr lang="cs-CZ" dirty="0" err="1"/>
              <a:t>PaP</a:t>
            </a:r>
            <a:r>
              <a:rPr lang="cs-CZ" dirty="0"/>
              <a:t>) </a:t>
            </a:r>
            <a:r>
              <a:rPr lang="cs-CZ" b="1" dirty="0"/>
              <a:t>x nejsou závazkem</a:t>
            </a:r>
            <a:r>
              <a:rPr lang="cs-CZ" dirty="0"/>
              <a:t> = (neplynou žalovatelná </a:t>
            </a:r>
            <a:r>
              <a:rPr lang="cs-CZ" dirty="0" err="1"/>
              <a:t>PaP</a:t>
            </a:r>
            <a:r>
              <a:rPr lang="cs-CZ" dirty="0"/>
              <a:t> = společenské úsluhy, § 2055 odst. 2)</a:t>
            </a:r>
          </a:p>
          <a:p>
            <a:r>
              <a:rPr lang="cs-CZ" b="1" dirty="0"/>
              <a:t>Úplné závazky</a:t>
            </a:r>
            <a:r>
              <a:rPr lang="cs-CZ" dirty="0"/>
              <a:t> = plynou z něho právní následky</a:t>
            </a:r>
          </a:p>
          <a:p>
            <a:r>
              <a:rPr lang="cs-CZ" b="1" dirty="0"/>
              <a:t>Neúplné závazky</a:t>
            </a:r>
            <a:r>
              <a:rPr lang="cs-CZ" dirty="0"/>
              <a:t> = od počátku </a:t>
            </a:r>
            <a:r>
              <a:rPr lang="cs-CZ" i="1" dirty="0"/>
              <a:t>nejsou vybaveny nárokem</a:t>
            </a:r>
            <a:r>
              <a:rPr lang="cs-CZ" dirty="0"/>
              <a:t> nebo je </a:t>
            </a:r>
            <a:r>
              <a:rPr lang="cs-CZ" i="1" dirty="0"/>
              <a:t>jejich nárok oslaben</a:t>
            </a:r>
            <a:r>
              <a:rPr lang="cs-CZ" dirty="0"/>
              <a:t> (podmíněn)</a:t>
            </a:r>
          </a:p>
          <a:p>
            <a:pPr algn="just"/>
            <a:r>
              <a:rPr lang="cs-CZ" dirty="0"/>
              <a:t>Neúplnost závazku </a:t>
            </a:r>
            <a:r>
              <a:rPr lang="cs-CZ" u="sng" dirty="0"/>
              <a:t>od jeho vzniku</a:t>
            </a:r>
            <a:r>
              <a:rPr lang="cs-CZ" dirty="0"/>
              <a:t> = </a:t>
            </a:r>
            <a:r>
              <a:rPr lang="cs-CZ" b="1" dirty="0"/>
              <a:t>a) </a:t>
            </a:r>
            <a:r>
              <a:rPr lang="cs-CZ" dirty="0"/>
              <a:t>pohledávky ze hry, sázky a losu (§ 2874), </a:t>
            </a:r>
            <a:r>
              <a:rPr lang="cs-CZ" b="1" dirty="0"/>
              <a:t>b)</a:t>
            </a:r>
            <a:r>
              <a:rPr lang="cs-CZ" dirty="0"/>
              <a:t> pohledávky ze zápůjčky/úvěru vědomě poskytnutých do hry/sázky/k losu, </a:t>
            </a:r>
            <a:r>
              <a:rPr lang="cs-CZ" b="1" dirty="0"/>
              <a:t>c)</a:t>
            </a:r>
            <a:r>
              <a:rPr lang="cs-CZ" dirty="0"/>
              <a:t> zatímní slib vstoupit do manželství = </a:t>
            </a:r>
            <a:r>
              <a:rPr lang="cs-CZ" i="1" dirty="0"/>
              <a:t>tzv. čestné závazky</a:t>
            </a:r>
          </a:p>
          <a:p>
            <a:r>
              <a:rPr lang="cs-CZ" dirty="0"/>
              <a:t>Neúplnost závazku </a:t>
            </a:r>
            <a:r>
              <a:rPr lang="cs-CZ" u="sng" dirty="0"/>
              <a:t>po jeho vzniku</a:t>
            </a:r>
            <a:r>
              <a:rPr lang="cs-CZ" dirty="0"/>
              <a:t> = uplynutí času způsobí oslabení nároku (promlčení x prekluze)</a:t>
            </a:r>
          </a:p>
          <a:p>
            <a:endParaRPr lang="cs-CZ" dirty="0"/>
          </a:p>
          <a:p>
            <a:endParaRPr lang="cs-CZ" sz="1400"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670229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xmlns="" id="{28F5B621-8A5D-4176-BA0F-ACDE315A5E65}"/>
              </a:ext>
            </a:extLst>
          </p:cNvPr>
          <p:cNvSpPr>
            <a:spLocks noGrp="1"/>
          </p:cNvSpPr>
          <p:nvPr>
            <p:ph type="sldNum" sz="quarter" idx="11"/>
          </p:nvPr>
        </p:nvSpPr>
        <p:spPr/>
        <p:txBody>
          <a:bodyPr/>
          <a:lstStyle/>
          <a:p>
            <a:fld id="{0970407D-EE58-4A0B-824B-1D3AE42DD9CF}" type="slidenum">
              <a:rPr lang="cs-CZ" altLang="cs-CZ" smtClean="0"/>
              <a:pPr/>
              <a:t>9</a:t>
            </a:fld>
            <a:endParaRPr lang="cs-CZ" altLang="cs-CZ" dirty="0"/>
          </a:p>
        </p:txBody>
      </p:sp>
      <p:sp>
        <p:nvSpPr>
          <p:cNvPr id="4" name="Nadpis 3">
            <a:extLst>
              <a:ext uri="{FF2B5EF4-FFF2-40B4-BE49-F238E27FC236}">
                <a16:creationId xmlns:a16="http://schemas.microsoft.com/office/drawing/2014/main" xmlns="" id="{ECFDBD31-3CFE-4018-A18A-00EBD9835803}"/>
              </a:ext>
            </a:extLst>
          </p:cNvPr>
          <p:cNvSpPr>
            <a:spLocks noGrp="1"/>
          </p:cNvSpPr>
          <p:nvPr>
            <p:ph type="title"/>
          </p:nvPr>
        </p:nvSpPr>
        <p:spPr/>
        <p:txBody>
          <a:bodyPr/>
          <a:lstStyle/>
          <a:p>
            <a:r>
              <a:rPr lang="cs-CZ" dirty="0"/>
              <a:t>Jednání z nichž závazky nevznikají</a:t>
            </a:r>
          </a:p>
        </p:txBody>
      </p:sp>
      <p:sp>
        <p:nvSpPr>
          <p:cNvPr id="5" name="Zástupný symbol pro obsah 4">
            <a:extLst>
              <a:ext uri="{FF2B5EF4-FFF2-40B4-BE49-F238E27FC236}">
                <a16:creationId xmlns:a16="http://schemas.microsoft.com/office/drawing/2014/main" xmlns="" id="{EC061670-E5B0-490F-BD93-8EDFF28C8E52}"/>
              </a:ext>
            </a:extLst>
          </p:cNvPr>
          <p:cNvSpPr>
            <a:spLocks noGrp="1"/>
          </p:cNvSpPr>
          <p:nvPr>
            <p:ph idx="1"/>
          </p:nvPr>
        </p:nvSpPr>
        <p:spPr>
          <a:xfrm>
            <a:off x="844287" y="1296140"/>
            <a:ext cx="10753200" cy="5317724"/>
          </a:xfrm>
        </p:spPr>
        <p:txBody>
          <a:bodyPr/>
          <a:lstStyle/>
          <a:p>
            <a:r>
              <a:rPr lang="cs-CZ" sz="2300" dirty="0"/>
              <a:t>Prakticky významnější dopad = </a:t>
            </a:r>
            <a:r>
              <a:rPr lang="cs-CZ" sz="2300" b="1" i="1" dirty="0"/>
              <a:t>společenské úsluhy </a:t>
            </a:r>
            <a:r>
              <a:rPr lang="cs-CZ" sz="2300" dirty="0"/>
              <a:t>(§ 2055 odst. 2)</a:t>
            </a:r>
          </a:p>
          <a:p>
            <a:r>
              <a:rPr lang="cs-CZ" sz="2300" dirty="0"/>
              <a:t>Ze závazku </a:t>
            </a:r>
            <a:r>
              <a:rPr lang="cs-CZ" sz="2300" u="sng" dirty="0"/>
              <a:t>vzniká věřiteli právo na plnění</a:t>
            </a:r>
            <a:r>
              <a:rPr lang="cs-CZ" sz="2300" dirty="0"/>
              <a:t> + </a:t>
            </a:r>
            <a:r>
              <a:rPr lang="cs-CZ" sz="2300" u="sng" dirty="0"/>
              <a:t>dlužníkovi povinnost věřitele uspokojit</a:t>
            </a:r>
          </a:p>
          <a:p>
            <a:r>
              <a:rPr lang="cs-CZ" sz="2300" dirty="0"/>
              <a:t>Ze společenské úsluhy </a:t>
            </a:r>
            <a:r>
              <a:rPr lang="cs-CZ" sz="2300" u="sng" dirty="0"/>
              <a:t>žádné právo ani právní povinnost nevzniká</a:t>
            </a:r>
          </a:p>
          <a:p>
            <a:r>
              <a:rPr lang="cs-CZ" sz="2300" dirty="0"/>
              <a:t>U společenských úsluh chybí</a:t>
            </a:r>
            <a:r>
              <a:rPr lang="cs-CZ" sz="2300" i="1" dirty="0"/>
              <a:t> </a:t>
            </a:r>
            <a:r>
              <a:rPr lang="cs-CZ" sz="2300" i="1" dirty="0" err="1"/>
              <a:t>animus</a:t>
            </a:r>
            <a:r>
              <a:rPr lang="cs-CZ" sz="2300" i="1" dirty="0"/>
              <a:t> </a:t>
            </a:r>
            <a:r>
              <a:rPr lang="cs-CZ" sz="2300" i="1" dirty="0" err="1"/>
              <a:t>contrahendi</a:t>
            </a:r>
            <a:endParaRPr lang="cs-CZ" sz="2300" i="1" dirty="0"/>
          </a:p>
          <a:p>
            <a:r>
              <a:rPr lang="cs-CZ" sz="2300" i="1" dirty="0"/>
              <a:t>Neostrá hranice mezi závazkem a společenskou úsluhou – z</a:t>
            </a:r>
            <a:r>
              <a:rPr lang="cs-CZ" sz="2300" dirty="0"/>
              <a:t> chování stran by mělo být zřejmé, zda se strany chtějí smluvně vázat</a:t>
            </a:r>
          </a:p>
          <a:p>
            <a:r>
              <a:rPr lang="cs-CZ" sz="2300" dirty="0"/>
              <a:t>Závěr lze učinit na podkladě hodnoty plnění (např. vzetí stopaře, půjčení vozidla po dobu jeho servisu, darování lahve vína)</a:t>
            </a:r>
          </a:p>
          <a:p>
            <a:r>
              <a:rPr lang="cs-CZ" sz="2300" dirty="0"/>
              <a:t>Je vyloučena smluvní odpovědnost za škodu x není dotčena mimosmluvní odpovědnost za škodu</a:t>
            </a:r>
          </a:p>
          <a:p>
            <a:endParaRPr lang="cs-CZ" dirty="0"/>
          </a:p>
          <a:p>
            <a:endParaRPr lang="cs-CZ" i="1" dirty="0"/>
          </a:p>
          <a:p>
            <a:endParaRPr lang="cs-CZ" i="1" dirty="0"/>
          </a:p>
          <a:p>
            <a:endParaRPr lang="cs-CZ" i="1" dirty="0"/>
          </a:p>
          <a:p>
            <a:endParaRPr lang="cs-CZ" i="1" dirty="0"/>
          </a:p>
          <a:p>
            <a:endParaRPr lang="cs-CZ" i="1" dirty="0"/>
          </a:p>
          <a:p>
            <a:endParaRPr lang="cs-CZ" i="1" dirty="0"/>
          </a:p>
          <a:p>
            <a:endParaRPr lang="cs-CZ" i="1"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2854652654"/>
      </p:ext>
    </p:extLst>
  </p:cSld>
  <p:clrMapOvr>
    <a:masterClrMapping/>
  </p:clrMapOvr>
</p:sld>
</file>

<file path=ppt/theme/theme1.xml><?xml version="1.0" encoding="utf-8"?>
<a:theme xmlns:a="http://schemas.openxmlformats.org/drawingml/2006/main" name="muni-law-prezentace-16-9-cz-v11">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muni-law-prezentace-16-9-cz-v11.potx" id="{4E9291F6-B920-48C7-AC35-9342B417E3C9}" vid="{A04E845E-CC96-4AFA-B6AA-9EA935455C7B}"/>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muni-law-prezentace-16-9-cz-v11</Template>
  <TotalTime>8</TotalTime>
  <Words>9417</Words>
  <Application>Microsoft Office PowerPoint</Application>
  <PresentationFormat>Vlastní</PresentationFormat>
  <Paragraphs>868</Paragraphs>
  <Slides>63</Slides>
  <Notes>0</Notes>
  <HiddenSlides>0</HiddenSlides>
  <MMClips>0</MMClips>
  <ScaleCrop>false</ScaleCrop>
  <HeadingPairs>
    <vt:vector size="4" baseType="variant">
      <vt:variant>
        <vt:lpstr>Motiv</vt:lpstr>
      </vt:variant>
      <vt:variant>
        <vt:i4>1</vt:i4>
      </vt:variant>
      <vt:variant>
        <vt:lpstr>Nadpisy snímků</vt:lpstr>
      </vt:variant>
      <vt:variant>
        <vt:i4>63</vt:i4>
      </vt:variant>
    </vt:vector>
  </HeadingPairs>
  <TitlesOfParts>
    <vt:vector size="64" baseType="lpstr">
      <vt:lpstr>muni-law-prezentace-16-9-cz-v11</vt:lpstr>
      <vt:lpstr>Relativní majetková práva podle OZ</vt:lpstr>
      <vt:lpstr>Vymezení a omezení tématu</vt:lpstr>
      <vt:lpstr>Část I. – postavení závazkového práva v systému OZ</vt:lpstr>
      <vt:lpstr>Vztah závazkového práva k jiným částem OZ</vt:lpstr>
      <vt:lpstr>Vztah závazkového práva k jiným částem OZ (II.)</vt:lpstr>
      <vt:lpstr>Terminologie</vt:lpstr>
      <vt:lpstr>Relativní účinek závazků</vt:lpstr>
      <vt:lpstr>Část II. – Úplné závazky/neúplné závazky </vt:lpstr>
      <vt:lpstr>Jednání z nichž závazky nevznikají</vt:lpstr>
      <vt:lpstr>Promlčení závazků</vt:lpstr>
      <vt:lpstr>Kdy se závazky promlčují?</vt:lpstr>
      <vt:lpstr>Promlčení mimosmluvních závazků</vt:lpstr>
      <vt:lpstr>Promlčení smluvních závazků s nesjednanou dobou splatnosti</vt:lpstr>
      <vt:lpstr>Zvláštní případy promlčování závazků (I.)</vt:lpstr>
      <vt:lpstr>Zvláštní případy promlčování závazků (II.)</vt:lpstr>
      <vt:lpstr>Část III. – vznik závazku (ze smluv)</vt:lpstr>
      <vt:lpstr>Vznik závazku ze smlouvy II.</vt:lpstr>
      <vt:lpstr>Forma smlouvy</vt:lpstr>
      <vt:lpstr>Elektronická kontraktace (PJ)</vt:lpstr>
      <vt:lpstr>Část IV. – Předsmluvní odpovědnost</vt:lpstr>
      <vt:lpstr>Předsmluvní odpovědnost II.</vt:lpstr>
      <vt:lpstr>Předsmluvní odpovědnost III.</vt:lpstr>
      <vt:lpstr>Předsmluvní odpovědnost IV.</vt:lpstr>
      <vt:lpstr>Část V. – Smlouva o budoucí smlouvě</vt:lpstr>
      <vt:lpstr>Smlouva o budoucí smlouvě II.</vt:lpstr>
      <vt:lpstr>Smlouva o budoucí smlouvě III.</vt:lpstr>
      <vt:lpstr>Část VI. – kontraktace</vt:lpstr>
      <vt:lpstr>Kontraktace II. – nabídka</vt:lpstr>
      <vt:lpstr>Kontraktace III.</vt:lpstr>
      <vt:lpstr>Kontraktace IV.</vt:lpstr>
      <vt:lpstr>Kontraktace V.</vt:lpstr>
      <vt:lpstr>Kontraktace VI.</vt:lpstr>
      <vt:lpstr>Kontraktace VII.</vt:lpstr>
      <vt:lpstr>Kontraktace VIII. – akceptace</vt:lpstr>
      <vt:lpstr>Část VII. – Zvl. způsoby uzavření smlouvy</vt:lpstr>
      <vt:lpstr>Zvl. způsoby uzavření smlouvy II.</vt:lpstr>
      <vt:lpstr>Zvl. způsoby uzavření smlouvy III.</vt:lpstr>
      <vt:lpstr>Zvl. způsoby uzavření smlouvy IV.</vt:lpstr>
      <vt:lpstr>Část VIII. – Obsah závazku a způsoby jeho určení </vt:lpstr>
      <vt:lpstr>Obsah závazku a způsoby jeho určení II.</vt:lpstr>
      <vt:lpstr>Obsah závazku a způsoby jeho určení III.</vt:lpstr>
      <vt:lpstr>Obsah závazku a způsoby jeho určení IV.</vt:lpstr>
      <vt:lpstr>Obsah závazku a způsoby jeho určení V.</vt:lpstr>
      <vt:lpstr>Obsah závazku a způsoby jeho určení VI.</vt:lpstr>
      <vt:lpstr>Obsah závazku a způsoby jeho určení VII.</vt:lpstr>
      <vt:lpstr>Obsah závazku a způsoby jeho určení VIII.</vt:lpstr>
      <vt:lpstr>Část IX. – Limity obsahu závazku</vt:lpstr>
      <vt:lpstr>Limity obsahu závazku II. – základní východiska</vt:lpstr>
      <vt:lpstr>Limity obsahu závazku III. – neúměrné zkrácení</vt:lpstr>
      <vt:lpstr>Limity obsahu závazku IV. – neúměrné zkrácení</vt:lpstr>
      <vt:lpstr>Limity obsahu závazku V. – neúměrné zkrácení</vt:lpstr>
      <vt:lpstr>Limity obsahu závazku VI. – neúměrné zkrácení</vt:lpstr>
      <vt:lpstr>Limity obsahu závazku VII. – neúměrné zkrácení</vt:lpstr>
      <vt:lpstr>Limity obsahu závazku VIII. – neúměrné zkrácení</vt:lpstr>
      <vt:lpstr>Limity obsahu závazku IX. – Lichva</vt:lpstr>
      <vt:lpstr>Limity obsahu závazku X. – Lichva</vt:lpstr>
      <vt:lpstr>Limity obsahu závazku XI. – Lichva</vt:lpstr>
      <vt:lpstr>Limity obsahu závazku XII. – Lichva</vt:lpstr>
      <vt:lpstr>Limity obsahu závazku XIII. – Adhezní smlouvy</vt:lpstr>
      <vt:lpstr>Limity obsahu závazku XIV. – Adhezní smlouvy</vt:lpstr>
      <vt:lpstr>Limity obsahu závazku XV. – Adhezní smlouvy</vt:lpstr>
      <vt:lpstr>Limity obsahu závazku XVI. – Adhezní smlouvy</vt:lpstr>
      <vt:lpstr>Prezentace aplikace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Relativní majetková práva podle OZ</dc:title>
  <dc:creator>Janoušek Michal JUDr.</dc:creator>
  <cp:lastModifiedBy>Janoušek Michal JUDr.</cp:lastModifiedBy>
  <cp:revision>613</cp:revision>
  <cp:lastPrinted>1601-01-01T00:00:00Z</cp:lastPrinted>
  <dcterms:created xsi:type="dcterms:W3CDTF">2021-02-15T12:27:23Z</dcterms:created>
  <dcterms:modified xsi:type="dcterms:W3CDTF">2021-03-15T14:39:40Z</dcterms:modified>
</cp:coreProperties>
</file>