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  <p:sldMasterId id="2147483725" r:id="rId2"/>
  </p:sldMasterIdLst>
  <p:sldIdLst>
    <p:sldId id="256" r:id="rId3"/>
    <p:sldId id="380" r:id="rId4"/>
    <p:sldId id="404" r:id="rId5"/>
    <p:sldId id="258" r:id="rId6"/>
    <p:sldId id="266" r:id="rId7"/>
    <p:sldId id="406" r:id="rId8"/>
    <p:sldId id="407" r:id="rId9"/>
    <p:sldId id="384" r:id="rId10"/>
    <p:sldId id="385" r:id="rId11"/>
    <p:sldId id="408" r:id="rId12"/>
    <p:sldId id="409" r:id="rId13"/>
    <p:sldId id="410" r:id="rId14"/>
    <p:sldId id="386" r:id="rId15"/>
    <p:sldId id="444" r:id="rId16"/>
    <p:sldId id="387" r:id="rId17"/>
    <p:sldId id="411" r:id="rId18"/>
    <p:sldId id="412" r:id="rId19"/>
    <p:sldId id="413" r:id="rId20"/>
    <p:sldId id="390" r:id="rId21"/>
    <p:sldId id="414" r:id="rId22"/>
    <p:sldId id="415" r:id="rId23"/>
    <p:sldId id="271" r:id="rId24"/>
    <p:sldId id="351" r:id="rId25"/>
    <p:sldId id="421" r:id="rId26"/>
    <p:sldId id="422" r:id="rId27"/>
    <p:sldId id="423" r:id="rId28"/>
    <p:sldId id="424" r:id="rId29"/>
    <p:sldId id="425" r:id="rId30"/>
    <p:sldId id="426" r:id="rId31"/>
    <p:sldId id="277" r:id="rId32"/>
    <p:sldId id="427" r:id="rId33"/>
    <p:sldId id="428" r:id="rId34"/>
    <p:sldId id="429" r:id="rId35"/>
    <p:sldId id="430" r:id="rId36"/>
    <p:sldId id="431" r:id="rId37"/>
    <p:sldId id="432" r:id="rId38"/>
    <p:sldId id="399" r:id="rId39"/>
    <p:sldId id="268" r:id="rId40"/>
    <p:sldId id="293" r:id="rId41"/>
    <p:sldId id="294" r:id="rId42"/>
    <p:sldId id="295" r:id="rId43"/>
    <p:sldId id="291" r:id="rId44"/>
    <p:sldId id="433" r:id="rId45"/>
    <p:sldId id="270" r:id="rId46"/>
    <p:sldId id="434" r:id="rId47"/>
    <p:sldId id="435" r:id="rId48"/>
    <p:sldId id="272" r:id="rId49"/>
    <p:sldId id="436" r:id="rId50"/>
    <p:sldId id="274" r:id="rId51"/>
    <p:sldId id="437" r:id="rId52"/>
    <p:sldId id="438" r:id="rId53"/>
    <p:sldId id="439" r:id="rId54"/>
    <p:sldId id="440" r:id="rId55"/>
    <p:sldId id="441" r:id="rId56"/>
    <p:sldId id="288" r:id="rId57"/>
    <p:sldId id="289" r:id="rId58"/>
    <p:sldId id="308" r:id="rId59"/>
    <p:sldId id="443" r:id="rId60"/>
    <p:sldId id="304" r:id="rId61"/>
    <p:sldId id="305" r:id="rId62"/>
    <p:sldId id="306" r:id="rId63"/>
    <p:sldId id="307" r:id="rId64"/>
    <p:sldId id="388" r:id="rId65"/>
    <p:sldId id="257" r:id="rId66"/>
    <p:sldId id="389" r:id="rId67"/>
    <p:sldId id="400" r:id="rId68"/>
    <p:sldId id="391" r:id="rId69"/>
    <p:sldId id="392" r:id="rId70"/>
    <p:sldId id="282" r:id="rId71"/>
    <p:sldId id="283" r:id="rId72"/>
    <p:sldId id="284" r:id="rId73"/>
    <p:sldId id="285" r:id="rId74"/>
    <p:sldId id="393" r:id="rId75"/>
    <p:sldId id="394" r:id="rId76"/>
    <p:sldId id="395" r:id="rId77"/>
    <p:sldId id="281" r:id="rId78"/>
    <p:sldId id="279" r:id="rId79"/>
    <p:sldId id="280" r:id="rId80"/>
    <p:sldId id="396" r:id="rId81"/>
    <p:sldId id="297" r:id="rId82"/>
    <p:sldId id="298" r:id="rId83"/>
    <p:sldId id="286" r:id="rId84"/>
    <p:sldId id="301" r:id="rId85"/>
    <p:sldId id="287" r:id="rId86"/>
    <p:sldId id="302" r:id="rId87"/>
    <p:sldId id="303" r:id="rId8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37914-693B-4C81-8209-0504B1FF9F62}" v="11" dt="2025-04-29T19:51:01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presProps" Target="presProps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90" Type="http://schemas.openxmlformats.org/officeDocument/2006/relationships/viewProps" Target="viewProps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microsoft.com/office/2015/10/relationships/revisionInfo" Target="revisionInfo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3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1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4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3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1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4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8C5007-9775-4A93-84F5-95A764C4A19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5D08B5F-F740-4D48-8E04-BFB8E6CFE4DF}">
      <dgm:prSet/>
      <dgm:spPr/>
      <dgm:t>
        <a:bodyPr/>
        <a:lstStyle/>
        <a:p>
          <a:r>
            <a:rPr lang="cs-CZ" baseline="0"/>
            <a:t>Řádný opravný prostředek</a:t>
          </a:r>
          <a:endParaRPr lang="en-US"/>
        </a:p>
      </dgm:t>
    </dgm:pt>
    <dgm:pt modelId="{A12F515E-4ACD-45DA-8769-130AE9C6A33F}" type="parTrans" cxnId="{D0A2583B-3699-4EDB-8C9C-DED2AD81A230}">
      <dgm:prSet/>
      <dgm:spPr/>
      <dgm:t>
        <a:bodyPr/>
        <a:lstStyle/>
        <a:p>
          <a:endParaRPr lang="en-US"/>
        </a:p>
      </dgm:t>
    </dgm:pt>
    <dgm:pt modelId="{2EFC836A-D528-4F02-854B-0BBAD5D47A3D}" type="sibTrans" cxnId="{D0A2583B-3699-4EDB-8C9C-DED2AD81A230}">
      <dgm:prSet/>
      <dgm:spPr/>
      <dgm:t>
        <a:bodyPr/>
        <a:lstStyle/>
        <a:p>
          <a:endParaRPr lang="en-US"/>
        </a:p>
      </dgm:t>
    </dgm:pt>
    <dgm:pt modelId="{04CE8A6E-EBD1-438A-BD6E-A43A554D54CD}">
      <dgm:prSet/>
      <dgm:spPr/>
      <dgm:t>
        <a:bodyPr/>
        <a:lstStyle/>
        <a:p>
          <a:r>
            <a:rPr lang="cs-CZ" baseline="0"/>
            <a:t>Směřuje proti rozsudkům a usnesením soudu I. stupně</a:t>
          </a:r>
          <a:endParaRPr lang="en-US"/>
        </a:p>
      </dgm:t>
    </dgm:pt>
    <dgm:pt modelId="{31477862-9465-4E7D-9073-FE90ADDE2BA0}" type="parTrans" cxnId="{2D932636-591F-40A9-B455-A568C23B7DFE}">
      <dgm:prSet/>
      <dgm:spPr/>
      <dgm:t>
        <a:bodyPr/>
        <a:lstStyle/>
        <a:p>
          <a:endParaRPr lang="en-US"/>
        </a:p>
      </dgm:t>
    </dgm:pt>
    <dgm:pt modelId="{67B3F7AB-953C-4BA3-911F-11E573BD67DB}" type="sibTrans" cxnId="{2D932636-591F-40A9-B455-A568C23B7DFE}">
      <dgm:prSet/>
      <dgm:spPr/>
      <dgm:t>
        <a:bodyPr/>
        <a:lstStyle/>
        <a:p>
          <a:endParaRPr lang="en-US"/>
        </a:p>
      </dgm:t>
    </dgm:pt>
    <dgm:pt modelId="{EC8D289B-8739-43A6-A4A1-FD062AB71015}">
      <dgm:prSet/>
      <dgm:spPr/>
      <dgm:t>
        <a:bodyPr/>
        <a:lstStyle/>
        <a:p>
          <a:r>
            <a:rPr lang="cs-CZ" baseline="0"/>
            <a:t>Devolutivní a suspenzivní účinek</a:t>
          </a:r>
          <a:endParaRPr lang="en-US"/>
        </a:p>
      </dgm:t>
    </dgm:pt>
    <dgm:pt modelId="{D7A26CD2-EEC5-4148-B6A2-C364E42DE332}" type="parTrans" cxnId="{9325C554-1E42-428F-B84C-EA5687EA290B}">
      <dgm:prSet/>
      <dgm:spPr/>
      <dgm:t>
        <a:bodyPr/>
        <a:lstStyle/>
        <a:p>
          <a:endParaRPr lang="en-US"/>
        </a:p>
      </dgm:t>
    </dgm:pt>
    <dgm:pt modelId="{1F48B9EB-23BD-4EF5-AFD5-360BC36734EB}" type="sibTrans" cxnId="{9325C554-1E42-428F-B84C-EA5687EA290B}">
      <dgm:prSet/>
      <dgm:spPr/>
      <dgm:t>
        <a:bodyPr/>
        <a:lstStyle/>
        <a:p>
          <a:endParaRPr lang="en-US"/>
        </a:p>
      </dgm:t>
    </dgm:pt>
    <dgm:pt modelId="{88B5EFA7-3717-4DD6-9D02-ABFCBD02FDC8}">
      <dgm:prSet/>
      <dgm:spPr/>
      <dgm:t>
        <a:bodyPr/>
        <a:lstStyle/>
        <a:p>
          <a:r>
            <a:rPr lang="cs-CZ" baseline="0"/>
            <a:t>Přezkum po skutkové i právní stránce</a:t>
          </a:r>
          <a:endParaRPr lang="en-US"/>
        </a:p>
      </dgm:t>
    </dgm:pt>
    <dgm:pt modelId="{A9892BE5-7537-4893-B3F0-E84A18FA3671}" type="parTrans" cxnId="{74832D49-FC43-43A7-A51E-2822A606EA1F}">
      <dgm:prSet/>
      <dgm:spPr/>
      <dgm:t>
        <a:bodyPr/>
        <a:lstStyle/>
        <a:p>
          <a:endParaRPr lang="en-US"/>
        </a:p>
      </dgm:t>
    </dgm:pt>
    <dgm:pt modelId="{65E5919E-1BB4-4349-ABCA-24CD14447715}" type="sibTrans" cxnId="{74832D49-FC43-43A7-A51E-2822A606EA1F}">
      <dgm:prSet/>
      <dgm:spPr/>
      <dgm:t>
        <a:bodyPr/>
        <a:lstStyle/>
        <a:p>
          <a:endParaRPr lang="en-US"/>
        </a:p>
      </dgm:t>
    </dgm:pt>
    <dgm:pt modelId="{4CFD55C0-A259-49D4-AC7C-B9459B6B5813}">
      <dgm:prSet/>
      <dgm:spPr/>
      <dgm:t>
        <a:bodyPr/>
        <a:lstStyle/>
        <a:p>
          <a:r>
            <a:rPr lang="cs-CZ" baseline="0"/>
            <a:t>Zrušení i změna prvostupňového rozhodnutí</a:t>
          </a:r>
          <a:endParaRPr lang="en-US"/>
        </a:p>
      </dgm:t>
    </dgm:pt>
    <dgm:pt modelId="{3E5E6762-0714-473F-B00F-97FEC37E1C73}" type="parTrans" cxnId="{92D42CFF-FB4F-474A-A45E-408C0050EF10}">
      <dgm:prSet/>
      <dgm:spPr/>
      <dgm:t>
        <a:bodyPr/>
        <a:lstStyle/>
        <a:p>
          <a:endParaRPr lang="en-US"/>
        </a:p>
      </dgm:t>
    </dgm:pt>
    <dgm:pt modelId="{801343C3-D384-4C32-B6DB-F26C052C46F7}" type="sibTrans" cxnId="{92D42CFF-FB4F-474A-A45E-408C0050EF10}">
      <dgm:prSet/>
      <dgm:spPr/>
      <dgm:t>
        <a:bodyPr/>
        <a:lstStyle/>
        <a:p>
          <a:endParaRPr lang="en-US"/>
        </a:p>
      </dgm:t>
    </dgm:pt>
    <dgm:pt modelId="{56168BA2-E16C-4854-BF27-A1BE89DA5220}" type="pres">
      <dgm:prSet presAssocID="{3A8C5007-9775-4A93-84F5-95A764C4A191}" presName="linear" presStyleCnt="0">
        <dgm:presLayoutVars>
          <dgm:animLvl val="lvl"/>
          <dgm:resizeHandles val="exact"/>
        </dgm:presLayoutVars>
      </dgm:prSet>
      <dgm:spPr/>
    </dgm:pt>
    <dgm:pt modelId="{B57DD48E-EB57-4551-96FC-D4029CF4EA5C}" type="pres">
      <dgm:prSet presAssocID="{E5D08B5F-F740-4D48-8E04-BFB8E6CFE4D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F9BBD11-4FE2-4769-B690-3C1908905531}" type="pres">
      <dgm:prSet presAssocID="{2EFC836A-D528-4F02-854B-0BBAD5D47A3D}" presName="spacer" presStyleCnt="0"/>
      <dgm:spPr/>
    </dgm:pt>
    <dgm:pt modelId="{F3A19AC0-E1CB-4484-A299-3042947DE8D1}" type="pres">
      <dgm:prSet presAssocID="{04CE8A6E-EBD1-438A-BD6E-A43A554D54C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54C4E4F-3E49-4094-AE5B-6A995DD68A79}" type="pres">
      <dgm:prSet presAssocID="{67B3F7AB-953C-4BA3-911F-11E573BD67DB}" presName="spacer" presStyleCnt="0"/>
      <dgm:spPr/>
    </dgm:pt>
    <dgm:pt modelId="{CABFA300-2F21-4260-8E09-7867A013AF40}" type="pres">
      <dgm:prSet presAssocID="{EC8D289B-8739-43A6-A4A1-FD062AB7101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C3C815E-90E5-40D3-AD17-8042712610F4}" type="pres">
      <dgm:prSet presAssocID="{1F48B9EB-23BD-4EF5-AFD5-360BC36734EB}" presName="spacer" presStyleCnt="0"/>
      <dgm:spPr/>
    </dgm:pt>
    <dgm:pt modelId="{34F714F3-755E-458C-B753-83B9E833C4D2}" type="pres">
      <dgm:prSet presAssocID="{88B5EFA7-3717-4DD6-9D02-ABFCBD02FDC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4522D5A-4A9B-4977-AEE8-079B1AA5E63F}" type="pres">
      <dgm:prSet presAssocID="{65E5919E-1BB4-4349-ABCA-24CD14447715}" presName="spacer" presStyleCnt="0"/>
      <dgm:spPr/>
    </dgm:pt>
    <dgm:pt modelId="{CE5FBC83-A334-4594-9391-0B2FC803D26B}" type="pres">
      <dgm:prSet presAssocID="{4CFD55C0-A259-49D4-AC7C-B9459B6B581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7046D31-21B3-41EF-B02E-CB106192058D}" type="presOf" srcId="{88B5EFA7-3717-4DD6-9D02-ABFCBD02FDC8}" destId="{34F714F3-755E-458C-B753-83B9E833C4D2}" srcOrd="0" destOrd="0" presId="urn:microsoft.com/office/officeart/2005/8/layout/vList2"/>
    <dgm:cxn modelId="{2D932636-591F-40A9-B455-A568C23B7DFE}" srcId="{3A8C5007-9775-4A93-84F5-95A764C4A191}" destId="{04CE8A6E-EBD1-438A-BD6E-A43A554D54CD}" srcOrd="1" destOrd="0" parTransId="{31477862-9465-4E7D-9073-FE90ADDE2BA0}" sibTransId="{67B3F7AB-953C-4BA3-911F-11E573BD67DB}"/>
    <dgm:cxn modelId="{D0A2583B-3699-4EDB-8C9C-DED2AD81A230}" srcId="{3A8C5007-9775-4A93-84F5-95A764C4A191}" destId="{E5D08B5F-F740-4D48-8E04-BFB8E6CFE4DF}" srcOrd="0" destOrd="0" parTransId="{A12F515E-4ACD-45DA-8769-130AE9C6A33F}" sibTransId="{2EFC836A-D528-4F02-854B-0BBAD5D47A3D}"/>
    <dgm:cxn modelId="{74832D49-FC43-43A7-A51E-2822A606EA1F}" srcId="{3A8C5007-9775-4A93-84F5-95A764C4A191}" destId="{88B5EFA7-3717-4DD6-9D02-ABFCBD02FDC8}" srcOrd="3" destOrd="0" parTransId="{A9892BE5-7537-4893-B3F0-E84A18FA3671}" sibTransId="{65E5919E-1BB4-4349-ABCA-24CD14447715}"/>
    <dgm:cxn modelId="{3C1BE769-154D-4DC6-8732-6FDDC4C5A1A7}" type="presOf" srcId="{04CE8A6E-EBD1-438A-BD6E-A43A554D54CD}" destId="{F3A19AC0-E1CB-4484-A299-3042947DE8D1}" srcOrd="0" destOrd="0" presId="urn:microsoft.com/office/officeart/2005/8/layout/vList2"/>
    <dgm:cxn modelId="{9325C554-1E42-428F-B84C-EA5687EA290B}" srcId="{3A8C5007-9775-4A93-84F5-95A764C4A191}" destId="{EC8D289B-8739-43A6-A4A1-FD062AB71015}" srcOrd="2" destOrd="0" parTransId="{D7A26CD2-EEC5-4148-B6A2-C364E42DE332}" sibTransId="{1F48B9EB-23BD-4EF5-AFD5-360BC36734EB}"/>
    <dgm:cxn modelId="{C6D8787A-E5BA-4975-AF24-474822CC899C}" type="presOf" srcId="{E5D08B5F-F740-4D48-8E04-BFB8E6CFE4DF}" destId="{B57DD48E-EB57-4551-96FC-D4029CF4EA5C}" srcOrd="0" destOrd="0" presId="urn:microsoft.com/office/officeart/2005/8/layout/vList2"/>
    <dgm:cxn modelId="{75DB1781-8EF1-4E8F-AABA-E80CB37DEE39}" type="presOf" srcId="{3A8C5007-9775-4A93-84F5-95A764C4A191}" destId="{56168BA2-E16C-4854-BF27-A1BE89DA5220}" srcOrd="0" destOrd="0" presId="urn:microsoft.com/office/officeart/2005/8/layout/vList2"/>
    <dgm:cxn modelId="{D2D78495-44ED-4B07-A31B-C1054454D924}" type="presOf" srcId="{4CFD55C0-A259-49D4-AC7C-B9459B6B5813}" destId="{CE5FBC83-A334-4594-9391-0B2FC803D26B}" srcOrd="0" destOrd="0" presId="urn:microsoft.com/office/officeart/2005/8/layout/vList2"/>
    <dgm:cxn modelId="{E04E08F3-B97A-4376-82DB-45272FFD4D2E}" type="presOf" srcId="{EC8D289B-8739-43A6-A4A1-FD062AB71015}" destId="{CABFA300-2F21-4260-8E09-7867A013AF40}" srcOrd="0" destOrd="0" presId="urn:microsoft.com/office/officeart/2005/8/layout/vList2"/>
    <dgm:cxn modelId="{92D42CFF-FB4F-474A-A45E-408C0050EF10}" srcId="{3A8C5007-9775-4A93-84F5-95A764C4A191}" destId="{4CFD55C0-A259-49D4-AC7C-B9459B6B5813}" srcOrd="4" destOrd="0" parTransId="{3E5E6762-0714-473F-B00F-97FEC37E1C73}" sibTransId="{801343C3-D384-4C32-B6DB-F26C052C46F7}"/>
    <dgm:cxn modelId="{22AFCCA4-3788-4262-B750-7DA7A29B62EE}" type="presParOf" srcId="{56168BA2-E16C-4854-BF27-A1BE89DA5220}" destId="{B57DD48E-EB57-4551-96FC-D4029CF4EA5C}" srcOrd="0" destOrd="0" presId="urn:microsoft.com/office/officeart/2005/8/layout/vList2"/>
    <dgm:cxn modelId="{71DC9485-AD9B-4758-B97D-F4420E205A60}" type="presParOf" srcId="{56168BA2-E16C-4854-BF27-A1BE89DA5220}" destId="{3F9BBD11-4FE2-4769-B690-3C1908905531}" srcOrd="1" destOrd="0" presId="urn:microsoft.com/office/officeart/2005/8/layout/vList2"/>
    <dgm:cxn modelId="{D76DC642-49D2-491D-87F0-C52AD51B45DC}" type="presParOf" srcId="{56168BA2-E16C-4854-BF27-A1BE89DA5220}" destId="{F3A19AC0-E1CB-4484-A299-3042947DE8D1}" srcOrd="2" destOrd="0" presId="urn:microsoft.com/office/officeart/2005/8/layout/vList2"/>
    <dgm:cxn modelId="{C0C4EC97-7910-44B6-94DD-C617955BB712}" type="presParOf" srcId="{56168BA2-E16C-4854-BF27-A1BE89DA5220}" destId="{854C4E4F-3E49-4094-AE5B-6A995DD68A79}" srcOrd="3" destOrd="0" presId="urn:microsoft.com/office/officeart/2005/8/layout/vList2"/>
    <dgm:cxn modelId="{BA91052B-78AD-40D3-8F8F-9707EAAC22EE}" type="presParOf" srcId="{56168BA2-E16C-4854-BF27-A1BE89DA5220}" destId="{CABFA300-2F21-4260-8E09-7867A013AF40}" srcOrd="4" destOrd="0" presId="urn:microsoft.com/office/officeart/2005/8/layout/vList2"/>
    <dgm:cxn modelId="{1F4A024A-5B24-4B9B-8AAE-012ADDCE88C3}" type="presParOf" srcId="{56168BA2-E16C-4854-BF27-A1BE89DA5220}" destId="{DC3C815E-90E5-40D3-AD17-8042712610F4}" srcOrd="5" destOrd="0" presId="urn:microsoft.com/office/officeart/2005/8/layout/vList2"/>
    <dgm:cxn modelId="{D4E8B908-8627-44C0-A9B4-B88BEBDDC196}" type="presParOf" srcId="{56168BA2-E16C-4854-BF27-A1BE89DA5220}" destId="{34F714F3-755E-458C-B753-83B9E833C4D2}" srcOrd="6" destOrd="0" presId="urn:microsoft.com/office/officeart/2005/8/layout/vList2"/>
    <dgm:cxn modelId="{562D9711-A1A3-47DF-8FDE-9B85ED1BD54C}" type="presParOf" srcId="{56168BA2-E16C-4854-BF27-A1BE89DA5220}" destId="{84522D5A-4A9B-4977-AEE8-079B1AA5E63F}" srcOrd="7" destOrd="0" presId="urn:microsoft.com/office/officeart/2005/8/layout/vList2"/>
    <dgm:cxn modelId="{93F4F0F0-9989-4DDD-B931-28C8A2ACFF21}" type="presParOf" srcId="{56168BA2-E16C-4854-BF27-A1BE89DA5220}" destId="{CE5FBC83-A334-4594-9391-0B2FC803D2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C3EF8D3-35B7-4796-83CA-7996BF47E03D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E02B7A0-51DF-46E8-AF76-BA284FDA4E65}">
      <dgm:prSet/>
      <dgm:spPr/>
      <dgm:t>
        <a:bodyPr/>
        <a:lstStyle/>
        <a:p>
          <a:r>
            <a:rPr lang="cs-CZ"/>
            <a:t>Chybí nedostatek věcné příslušnosti nebo porušení veřejnosti jednání</a:t>
          </a:r>
          <a:endParaRPr lang="en-US"/>
        </a:p>
      </dgm:t>
    </dgm:pt>
    <dgm:pt modelId="{136D6109-2CBC-411E-B9C5-72D0896CE6AD}" type="parTrans" cxnId="{9ADAD60B-67E0-4471-85C4-EB7F81795A2D}">
      <dgm:prSet/>
      <dgm:spPr/>
      <dgm:t>
        <a:bodyPr/>
        <a:lstStyle/>
        <a:p>
          <a:endParaRPr lang="en-US"/>
        </a:p>
      </dgm:t>
    </dgm:pt>
    <dgm:pt modelId="{40562250-BE7C-4490-98C0-1237BDDD710B}" type="sibTrans" cxnId="{9ADAD60B-67E0-4471-85C4-EB7F81795A2D}">
      <dgm:prSet/>
      <dgm:spPr/>
      <dgm:t>
        <a:bodyPr/>
        <a:lstStyle/>
        <a:p>
          <a:endParaRPr lang="en-US"/>
        </a:p>
      </dgm:t>
    </dgm:pt>
    <dgm:pt modelId="{48222BDD-989B-4828-8949-86E4D7F39FED}">
      <dgm:prSet/>
      <dgm:spPr/>
      <dgm:t>
        <a:bodyPr/>
        <a:lstStyle/>
        <a:p>
          <a:r>
            <a:rPr lang="cs-CZ"/>
            <a:t>U nedostatku procesní způsobilosti není možnost její konvalidace</a:t>
          </a:r>
          <a:endParaRPr lang="en-US"/>
        </a:p>
      </dgm:t>
    </dgm:pt>
    <dgm:pt modelId="{101685EB-6FAF-48CA-9A40-4824A81ED08C}" type="parTrans" cxnId="{635886E7-13DC-4F2E-A741-3BE7C6ACF802}">
      <dgm:prSet/>
      <dgm:spPr/>
      <dgm:t>
        <a:bodyPr/>
        <a:lstStyle/>
        <a:p>
          <a:endParaRPr lang="en-US"/>
        </a:p>
      </dgm:t>
    </dgm:pt>
    <dgm:pt modelId="{A9227759-5256-4BC7-B6EA-2E94E09BA6B4}" type="sibTrans" cxnId="{635886E7-13DC-4F2E-A741-3BE7C6ACF802}">
      <dgm:prSet/>
      <dgm:spPr/>
      <dgm:t>
        <a:bodyPr/>
        <a:lstStyle/>
        <a:p>
          <a:endParaRPr lang="en-US"/>
        </a:p>
      </dgm:t>
    </dgm:pt>
    <dgm:pt modelId="{2B43FD04-E723-40EE-AFBB-90B05BCEBEBF}">
      <dgm:prSet/>
      <dgm:spPr/>
      <dgm:t>
        <a:bodyPr/>
        <a:lstStyle/>
        <a:p>
          <a:r>
            <a:rPr lang="cs-CZ"/>
            <a:t>Zmatečností by neměly by být</a:t>
          </a:r>
          <a:endParaRPr lang="en-US"/>
        </a:p>
      </dgm:t>
    </dgm:pt>
    <dgm:pt modelId="{7E9FC9F3-C682-4878-9EEE-EE7E2FCEA768}" type="parTrans" cxnId="{9F082C5E-5054-4FA6-B03C-9189CDDDFC54}">
      <dgm:prSet/>
      <dgm:spPr/>
      <dgm:t>
        <a:bodyPr/>
        <a:lstStyle/>
        <a:p>
          <a:endParaRPr lang="en-US"/>
        </a:p>
      </dgm:t>
    </dgm:pt>
    <dgm:pt modelId="{7D0DAF87-AD42-48DC-8788-0FE913C7AE45}" type="sibTrans" cxnId="{9F082C5E-5054-4FA6-B03C-9189CDDDFC54}">
      <dgm:prSet/>
      <dgm:spPr/>
      <dgm:t>
        <a:bodyPr/>
        <a:lstStyle/>
        <a:p>
          <a:endParaRPr lang="en-US"/>
        </a:p>
      </dgm:t>
    </dgm:pt>
    <dgm:pt modelId="{4BD07D4E-CEF2-4F7B-B41F-7FAFB59EF0B0}">
      <dgm:prSet/>
      <dgm:spPr/>
      <dgm:t>
        <a:bodyPr/>
        <a:lstStyle/>
        <a:p>
          <a:r>
            <a:rPr lang="cs-CZ"/>
            <a:t>materiální nevykonatelnost rozsudku</a:t>
          </a:r>
          <a:endParaRPr lang="en-US"/>
        </a:p>
      </dgm:t>
    </dgm:pt>
    <dgm:pt modelId="{674C05B8-725B-4C5B-859C-69C0328AD8D0}" type="parTrans" cxnId="{39D82995-073F-4657-9B1E-25026E2B997F}">
      <dgm:prSet/>
      <dgm:spPr/>
      <dgm:t>
        <a:bodyPr/>
        <a:lstStyle/>
        <a:p>
          <a:endParaRPr lang="en-US"/>
        </a:p>
      </dgm:t>
    </dgm:pt>
    <dgm:pt modelId="{44A1A7B4-E105-46D3-B76C-86FD939303CE}" type="sibTrans" cxnId="{39D82995-073F-4657-9B1E-25026E2B997F}">
      <dgm:prSet/>
      <dgm:spPr/>
      <dgm:t>
        <a:bodyPr/>
        <a:lstStyle/>
        <a:p>
          <a:endParaRPr lang="en-US"/>
        </a:p>
      </dgm:t>
    </dgm:pt>
    <dgm:pt modelId="{D0AAEB72-0E64-4F2D-87A7-56558C94514C}">
      <dgm:prSet/>
      <dgm:spPr/>
      <dgm:t>
        <a:bodyPr/>
        <a:lstStyle/>
        <a:p>
          <a:r>
            <a:rPr lang="cs-CZ"/>
            <a:t>nesprávný závěr učiněný v rozhodnutích podle § 229/4</a:t>
          </a:r>
          <a:endParaRPr lang="en-US"/>
        </a:p>
      </dgm:t>
    </dgm:pt>
    <dgm:pt modelId="{034A74C9-99E3-41F0-AAEF-AE0407E6FC1F}" type="parTrans" cxnId="{BEC86BE3-1986-45FD-82A0-C6CE729564A2}">
      <dgm:prSet/>
      <dgm:spPr/>
      <dgm:t>
        <a:bodyPr/>
        <a:lstStyle/>
        <a:p>
          <a:endParaRPr lang="en-US"/>
        </a:p>
      </dgm:t>
    </dgm:pt>
    <dgm:pt modelId="{93E3427F-703C-4010-BD96-765DD0F29D44}" type="sibTrans" cxnId="{BEC86BE3-1986-45FD-82A0-C6CE729564A2}">
      <dgm:prSet/>
      <dgm:spPr/>
      <dgm:t>
        <a:bodyPr/>
        <a:lstStyle/>
        <a:p>
          <a:endParaRPr lang="en-US"/>
        </a:p>
      </dgm:t>
    </dgm:pt>
    <dgm:pt modelId="{86734509-ED09-4B14-A7C1-566C6CA812B0}" type="pres">
      <dgm:prSet presAssocID="{1C3EF8D3-35B7-4796-83CA-7996BF47E03D}" presName="root" presStyleCnt="0">
        <dgm:presLayoutVars>
          <dgm:dir/>
          <dgm:resizeHandles val="exact"/>
        </dgm:presLayoutVars>
      </dgm:prSet>
      <dgm:spPr/>
    </dgm:pt>
    <dgm:pt modelId="{81BD29DE-8CDF-4452-AC7F-F4B97DAECB47}" type="pres">
      <dgm:prSet presAssocID="{4E02B7A0-51DF-46E8-AF76-BA284FDA4E65}" presName="compNode" presStyleCnt="0"/>
      <dgm:spPr/>
    </dgm:pt>
    <dgm:pt modelId="{4EB73F57-1D23-4755-8C82-C85E1D55C503}" type="pres">
      <dgm:prSet presAssocID="{4E02B7A0-51DF-46E8-AF76-BA284FDA4E65}" presName="bgRect" presStyleLbl="bgShp" presStyleIdx="0" presStyleCnt="3"/>
      <dgm:spPr/>
    </dgm:pt>
    <dgm:pt modelId="{5BD7F289-338F-4C2F-83A8-D06AA8A971DE}" type="pres">
      <dgm:prSet presAssocID="{4E02B7A0-51DF-46E8-AF76-BA284FDA4E6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DE9CE387-0B78-4375-B895-B27A5C9AF3EB}" type="pres">
      <dgm:prSet presAssocID="{4E02B7A0-51DF-46E8-AF76-BA284FDA4E65}" presName="spaceRect" presStyleCnt="0"/>
      <dgm:spPr/>
    </dgm:pt>
    <dgm:pt modelId="{FA4CC308-46F0-4432-889F-C131902BB023}" type="pres">
      <dgm:prSet presAssocID="{4E02B7A0-51DF-46E8-AF76-BA284FDA4E65}" presName="parTx" presStyleLbl="revTx" presStyleIdx="0" presStyleCnt="4">
        <dgm:presLayoutVars>
          <dgm:chMax val="0"/>
          <dgm:chPref val="0"/>
        </dgm:presLayoutVars>
      </dgm:prSet>
      <dgm:spPr/>
    </dgm:pt>
    <dgm:pt modelId="{486E7A8C-D6B4-4233-9C82-350025C4EF5A}" type="pres">
      <dgm:prSet presAssocID="{40562250-BE7C-4490-98C0-1237BDDD710B}" presName="sibTrans" presStyleCnt="0"/>
      <dgm:spPr/>
    </dgm:pt>
    <dgm:pt modelId="{98E10CB7-44C5-4458-8615-FAA4076D71D1}" type="pres">
      <dgm:prSet presAssocID="{48222BDD-989B-4828-8949-86E4D7F39FED}" presName="compNode" presStyleCnt="0"/>
      <dgm:spPr/>
    </dgm:pt>
    <dgm:pt modelId="{F6798927-7F5A-47FE-871B-03E814601140}" type="pres">
      <dgm:prSet presAssocID="{48222BDD-989B-4828-8949-86E4D7F39FED}" presName="bgRect" presStyleLbl="bgShp" presStyleIdx="1" presStyleCnt="3"/>
      <dgm:spPr/>
    </dgm:pt>
    <dgm:pt modelId="{22054131-7BCC-40BB-A16D-7053D8241ED9}" type="pres">
      <dgm:prSet presAssocID="{48222BDD-989B-4828-8949-86E4D7F39FE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F8EC335-082F-4D55-B386-1B2CAA49ED5F}" type="pres">
      <dgm:prSet presAssocID="{48222BDD-989B-4828-8949-86E4D7F39FED}" presName="spaceRect" presStyleCnt="0"/>
      <dgm:spPr/>
    </dgm:pt>
    <dgm:pt modelId="{A4AD1E91-4A5E-42F5-B428-9FF33F62FF28}" type="pres">
      <dgm:prSet presAssocID="{48222BDD-989B-4828-8949-86E4D7F39FED}" presName="parTx" presStyleLbl="revTx" presStyleIdx="1" presStyleCnt="4">
        <dgm:presLayoutVars>
          <dgm:chMax val="0"/>
          <dgm:chPref val="0"/>
        </dgm:presLayoutVars>
      </dgm:prSet>
      <dgm:spPr/>
    </dgm:pt>
    <dgm:pt modelId="{C15A2C99-066F-4850-9FA7-33B326504DE8}" type="pres">
      <dgm:prSet presAssocID="{A9227759-5256-4BC7-B6EA-2E94E09BA6B4}" presName="sibTrans" presStyleCnt="0"/>
      <dgm:spPr/>
    </dgm:pt>
    <dgm:pt modelId="{9680FF66-57D7-462B-9CB3-EE3DAD273F17}" type="pres">
      <dgm:prSet presAssocID="{2B43FD04-E723-40EE-AFBB-90B05BCEBEBF}" presName="compNode" presStyleCnt="0"/>
      <dgm:spPr/>
    </dgm:pt>
    <dgm:pt modelId="{E4C99579-F153-40EE-9FEF-7C49F9687E60}" type="pres">
      <dgm:prSet presAssocID="{2B43FD04-E723-40EE-AFBB-90B05BCEBEBF}" presName="bgRect" presStyleLbl="bgShp" presStyleIdx="2" presStyleCnt="3"/>
      <dgm:spPr/>
    </dgm:pt>
    <dgm:pt modelId="{41CD8236-8C2B-47AC-84F5-571DFFE5E4E7}" type="pres">
      <dgm:prSet presAssocID="{2B43FD04-E723-40EE-AFBB-90B05BCEBEB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4BAB3EE-D94F-4901-B408-8C2F7F59F891}" type="pres">
      <dgm:prSet presAssocID="{2B43FD04-E723-40EE-AFBB-90B05BCEBEBF}" presName="spaceRect" presStyleCnt="0"/>
      <dgm:spPr/>
    </dgm:pt>
    <dgm:pt modelId="{22C13F97-A1DC-4EAB-B414-9EF35ECD7A7D}" type="pres">
      <dgm:prSet presAssocID="{2B43FD04-E723-40EE-AFBB-90B05BCEBEBF}" presName="parTx" presStyleLbl="revTx" presStyleIdx="2" presStyleCnt="4">
        <dgm:presLayoutVars>
          <dgm:chMax val="0"/>
          <dgm:chPref val="0"/>
        </dgm:presLayoutVars>
      </dgm:prSet>
      <dgm:spPr/>
    </dgm:pt>
    <dgm:pt modelId="{FA3F6C4B-13BF-4D6A-9F7D-6D3C2FD3E891}" type="pres">
      <dgm:prSet presAssocID="{2B43FD04-E723-40EE-AFBB-90B05BCEBEBF}" presName="desTx" presStyleLbl="revTx" presStyleIdx="3" presStyleCnt="4">
        <dgm:presLayoutVars/>
      </dgm:prSet>
      <dgm:spPr/>
    </dgm:pt>
  </dgm:ptLst>
  <dgm:cxnLst>
    <dgm:cxn modelId="{9ADAD60B-67E0-4471-85C4-EB7F81795A2D}" srcId="{1C3EF8D3-35B7-4796-83CA-7996BF47E03D}" destId="{4E02B7A0-51DF-46E8-AF76-BA284FDA4E65}" srcOrd="0" destOrd="0" parTransId="{136D6109-2CBC-411E-B9C5-72D0896CE6AD}" sibTransId="{40562250-BE7C-4490-98C0-1237BDDD710B}"/>
    <dgm:cxn modelId="{A0D37516-25C5-4E01-B0AD-88A5CE6CCCC5}" type="presOf" srcId="{1C3EF8D3-35B7-4796-83CA-7996BF47E03D}" destId="{86734509-ED09-4B14-A7C1-566C6CA812B0}" srcOrd="0" destOrd="0" presId="urn:microsoft.com/office/officeart/2018/2/layout/IconVerticalSolidList"/>
    <dgm:cxn modelId="{27B08A3B-3FE3-48E0-9959-29A9926FEC78}" type="presOf" srcId="{2B43FD04-E723-40EE-AFBB-90B05BCEBEBF}" destId="{22C13F97-A1DC-4EAB-B414-9EF35ECD7A7D}" srcOrd="0" destOrd="0" presId="urn:microsoft.com/office/officeart/2018/2/layout/IconVerticalSolidList"/>
    <dgm:cxn modelId="{1E4A2B5B-4A17-479D-9AD4-C9F0D8256ABF}" type="presOf" srcId="{4BD07D4E-CEF2-4F7B-B41F-7FAFB59EF0B0}" destId="{FA3F6C4B-13BF-4D6A-9F7D-6D3C2FD3E891}" srcOrd="0" destOrd="0" presId="urn:microsoft.com/office/officeart/2018/2/layout/IconVerticalSolidList"/>
    <dgm:cxn modelId="{9F082C5E-5054-4FA6-B03C-9189CDDDFC54}" srcId="{1C3EF8D3-35B7-4796-83CA-7996BF47E03D}" destId="{2B43FD04-E723-40EE-AFBB-90B05BCEBEBF}" srcOrd="2" destOrd="0" parTransId="{7E9FC9F3-C682-4878-9EEE-EE7E2FCEA768}" sibTransId="{7D0DAF87-AD42-48DC-8788-0FE913C7AE45}"/>
    <dgm:cxn modelId="{4D98F98C-78FA-42C6-BF5C-6E57B2437E5B}" type="presOf" srcId="{48222BDD-989B-4828-8949-86E4D7F39FED}" destId="{A4AD1E91-4A5E-42F5-B428-9FF33F62FF28}" srcOrd="0" destOrd="0" presId="urn:microsoft.com/office/officeart/2018/2/layout/IconVerticalSolidList"/>
    <dgm:cxn modelId="{39D82995-073F-4657-9B1E-25026E2B997F}" srcId="{2B43FD04-E723-40EE-AFBB-90B05BCEBEBF}" destId="{4BD07D4E-CEF2-4F7B-B41F-7FAFB59EF0B0}" srcOrd="0" destOrd="0" parTransId="{674C05B8-725B-4C5B-859C-69C0328AD8D0}" sibTransId="{44A1A7B4-E105-46D3-B76C-86FD939303CE}"/>
    <dgm:cxn modelId="{020E0496-30F4-43BC-B74E-F768BE029C38}" type="presOf" srcId="{D0AAEB72-0E64-4F2D-87A7-56558C94514C}" destId="{FA3F6C4B-13BF-4D6A-9F7D-6D3C2FD3E891}" srcOrd="0" destOrd="1" presId="urn:microsoft.com/office/officeart/2018/2/layout/IconVerticalSolidList"/>
    <dgm:cxn modelId="{DBC7E7C3-1191-48EE-B8A8-91307B5AB9E7}" type="presOf" srcId="{4E02B7A0-51DF-46E8-AF76-BA284FDA4E65}" destId="{FA4CC308-46F0-4432-889F-C131902BB023}" srcOrd="0" destOrd="0" presId="urn:microsoft.com/office/officeart/2018/2/layout/IconVerticalSolidList"/>
    <dgm:cxn modelId="{BEC86BE3-1986-45FD-82A0-C6CE729564A2}" srcId="{2B43FD04-E723-40EE-AFBB-90B05BCEBEBF}" destId="{D0AAEB72-0E64-4F2D-87A7-56558C94514C}" srcOrd="1" destOrd="0" parTransId="{034A74C9-99E3-41F0-AAEF-AE0407E6FC1F}" sibTransId="{93E3427F-703C-4010-BD96-765DD0F29D44}"/>
    <dgm:cxn modelId="{635886E7-13DC-4F2E-A741-3BE7C6ACF802}" srcId="{1C3EF8D3-35B7-4796-83CA-7996BF47E03D}" destId="{48222BDD-989B-4828-8949-86E4D7F39FED}" srcOrd="1" destOrd="0" parTransId="{101685EB-6FAF-48CA-9A40-4824A81ED08C}" sibTransId="{A9227759-5256-4BC7-B6EA-2E94E09BA6B4}"/>
    <dgm:cxn modelId="{919AD8D8-48FA-48BC-ADF4-457F9FE177FF}" type="presParOf" srcId="{86734509-ED09-4B14-A7C1-566C6CA812B0}" destId="{81BD29DE-8CDF-4452-AC7F-F4B97DAECB47}" srcOrd="0" destOrd="0" presId="urn:microsoft.com/office/officeart/2018/2/layout/IconVerticalSolidList"/>
    <dgm:cxn modelId="{C1957F4E-0D81-404D-A6F3-E0FBDAD5EECD}" type="presParOf" srcId="{81BD29DE-8CDF-4452-AC7F-F4B97DAECB47}" destId="{4EB73F57-1D23-4755-8C82-C85E1D55C503}" srcOrd="0" destOrd="0" presId="urn:microsoft.com/office/officeart/2018/2/layout/IconVerticalSolidList"/>
    <dgm:cxn modelId="{9A09452D-A2C8-4AB5-8CF5-A90EFD10CBFB}" type="presParOf" srcId="{81BD29DE-8CDF-4452-AC7F-F4B97DAECB47}" destId="{5BD7F289-338F-4C2F-83A8-D06AA8A971DE}" srcOrd="1" destOrd="0" presId="urn:microsoft.com/office/officeart/2018/2/layout/IconVerticalSolidList"/>
    <dgm:cxn modelId="{E1F9B282-5665-4A2C-94DB-E4310AAB093C}" type="presParOf" srcId="{81BD29DE-8CDF-4452-AC7F-F4B97DAECB47}" destId="{DE9CE387-0B78-4375-B895-B27A5C9AF3EB}" srcOrd="2" destOrd="0" presId="urn:microsoft.com/office/officeart/2018/2/layout/IconVerticalSolidList"/>
    <dgm:cxn modelId="{7A4E9ED9-2D1E-40E5-A0EF-35E861503BD0}" type="presParOf" srcId="{81BD29DE-8CDF-4452-AC7F-F4B97DAECB47}" destId="{FA4CC308-46F0-4432-889F-C131902BB023}" srcOrd="3" destOrd="0" presId="urn:microsoft.com/office/officeart/2018/2/layout/IconVerticalSolidList"/>
    <dgm:cxn modelId="{B0F8DABA-DEDC-444C-A774-E5ABB520B139}" type="presParOf" srcId="{86734509-ED09-4B14-A7C1-566C6CA812B0}" destId="{486E7A8C-D6B4-4233-9C82-350025C4EF5A}" srcOrd="1" destOrd="0" presId="urn:microsoft.com/office/officeart/2018/2/layout/IconVerticalSolidList"/>
    <dgm:cxn modelId="{EED3A3EC-02B2-4651-B319-A91DA776F2D0}" type="presParOf" srcId="{86734509-ED09-4B14-A7C1-566C6CA812B0}" destId="{98E10CB7-44C5-4458-8615-FAA4076D71D1}" srcOrd="2" destOrd="0" presId="urn:microsoft.com/office/officeart/2018/2/layout/IconVerticalSolidList"/>
    <dgm:cxn modelId="{55D848B2-0D71-4842-BB06-811DC5CFA1AA}" type="presParOf" srcId="{98E10CB7-44C5-4458-8615-FAA4076D71D1}" destId="{F6798927-7F5A-47FE-871B-03E814601140}" srcOrd="0" destOrd="0" presId="urn:microsoft.com/office/officeart/2018/2/layout/IconVerticalSolidList"/>
    <dgm:cxn modelId="{C34106A5-60A2-436A-8E6C-30D94693DBE9}" type="presParOf" srcId="{98E10CB7-44C5-4458-8615-FAA4076D71D1}" destId="{22054131-7BCC-40BB-A16D-7053D8241ED9}" srcOrd="1" destOrd="0" presId="urn:microsoft.com/office/officeart/2018/2/layout/IconVerticalSolidList"/>
    <dgm:cxn modelId="{F439ABE7-71E1-41F0-8942-01803EF28ACC}" type="presParOf" srcId="{98E10CB7-44C5-4458-8615-FAA4076D71D1}" destId="{5F8EC335-082F-4D55-B386-1B2CAA49ED5F}" srcOrd="2" destOrd="0" presId="urn:microsoft.com/office/officeart/2018/2/layout/IconVerticalSolidList"/>
    <dgm:cxn modelId="{FB4BB932-BAA9-4674-9D83-457B9886FBCA}" type="presParOf" srcId="{98E10CB7-44C5-4458-8615-FAA4076D71D1}" destId="{A4AD1E91-4A5E-42F5-B428-9FF33F62FF28}" srcOrd="3" destOrd="0" presId="urn:microsoft.com/office/officeart/2018/2/layout/IconVerticalSolidList"/>
    <dgm:cxn modelId="{C18F72C9-1C18-4071-879E-266682FBB8FB}" type="presParOf" srcId="{86734509-ED09-4B14-A7C1-566C6CA812B0}" destId="{C15A2C99-066F-4850-9FA7-33B326504DE8}" srcOrd="3" destOrd="0" presId="urn:microsoft.com/office/officeart/2018/2/layout/IconVerticalSolidList"/>
    <dgm:cxn modelId="{62A84F87-C310-4CA3-AA44-559C2320F36E}" type="presParOf" srcId="{86734509-ED09-4B14-A7C1-566C6CA812B0}" destId="{9680FF66-57D7-462B-9CB3-EE3DAD273F17}" srcOrd="4" destOrd="0" presId="urn:microsoft.com/office/officeart/2018/2/layout/IconVerticalSolidList"/>
    <dgm:cxn modelId="{E0E4CF79-3500-4D9F-BAB9-D11BA82B6C4A}" type="presParOf" srcId="{9680FF66-57D7-462B-9CB3-EE3DAD273F17}" destId="{E4C99579-F153-40EE-9FEF-7C49F9687E60}" srcOrd="0" destOrd="0" presId="urn:microsoft.com/office/officeart/2018/2/layout/IconVerticalSolidList"/>
    <dgm:cxn modelId="{CDE9ABDD-3394-4A94-A9A6-0DD1DA867A3A}" type="presParOf" srcId="{9680FF66-57D7-462B-9CB3-EE3DAD273F17}" destId="{41CD8236-8C2B-47AC-84F5-571DFFE5E4E7}" srcOrd="1" destOrd="0" presId="urn:microsoft.com/office/officeart/2018/2/layout/IconVerticalSolidList"/>
    <dgm:cxn modelId="{F9CF08E8-D35B-4807-9329-D77E94495887}" type="presParOf" srcId="{9680FF66-57D7-462B-9CB3-EE3DAD273F17}" destId="{74BAB3EE-D94F-4901-B408-8C2F7F59F891}" srcOrd="2" destOrd="0" presId="urn:microsoft.com/office/officeart/2018/2/layout/IconVerticalSolidList"/>
    <dgm:cxn modelId="{B7F22405-53FC-470B-8351-613AD7006BCC}" type="presParOf" srcId="{9680FF66-57D7-462B-9CB3-EE3DAD273F17}" destId="{22C13F97-A1DC-4EAB-B414-9EF35ECD7A7D}" srcOrd="3" destOrd="0" presId="urn:microsoft.com/office/officeart/2018/2/layout/IconVerticalSolidList"/>
    <dgm:cxn modelId="{EEE04940-FBAD-45CA-BDA0-D108557C5B16}" type="presParOf" srcId="{9680FF66-57D7-462B-9CB3-EE3DAD273F17}" destId="{FA3F6C4B-13BF-4D6A-9F7D-6D3C2FD3E891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D35B89-9BCD-4EF7-8E18-8C722289CA02}" type="doc">
      <dgm:prSet loTypeId="urn:microsoft.com/office/officeart/2005/8/layout/vList5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462B611-7012-4D3B-9F95-19A3FA630231}">
      <dgm:prSet/>
      <dgm:spPr/>
      <dgm:t>
        <a:bodyPr/>
        <a:lstStyle/>
        <a:p>
          <a:r>
            <a:rPr lang="cs-CZ"/>
            <a:t>Pravomocné rozsudky (a usnesení ve věci samé)</a:t>
          </a:r>
          <a:endParaRPr lang="en-US"/>
        </a:p>
      </dgm:t>
    </dgm:pt>
    <dgm:pt modelId="{EBD60F34-D2F7-46BE-B05D-13D31494AFE4}" type="parTrans" cxnId="{0E139B13-48E4-4E22-8B33-057629320A77}">
      <dgm:prSet/>
      <dgm:spPr/>
      <dgm:t>
        <a:bodyPr/>
        <a:lstStyle/>
        <a:p>
          <a:endParaRPr lang="en-US"/>
        </a:p>
      </dgm:t>
    </dgm:pt>
    <dgm:pt modelId="{9CBD2B92-D9F7-46C4-BC3E-E948192D402A}" type="sibTrans" cxnId="{0E139B13-48E4-4E22-8B33-057629320A77}">
      <dgm:prSet/>
      <dgm:spPr/>
      <dgm:t>
        <a:bodyPr/>
        <a:lstStyle/>
        <a:p>
          <a:endParaRPr lang="en-US"/>
        </a:p>
      </dgm:t>
    </dgm:pt>
    <dgm:pt modelId="{9AE07FB9-22B9-4887-B104-22D9B22E27C6}">
      <dgm:prSet/>
      <dgm:spPr/>
      <dgm:t>
        <a:bodyPr/>
        <a:lstStyle/>
        <a:p>
          <a:r>
            <a:rPr lang="cs-CZ"/>
            <a:t>nejen konečné, ale i částečné a mezitímní</a:t>
          </a:r>
          <a:endParaRPr lang="en-US"/>
        </a:p>
      </dgm:t>
    </dgm:pt>
    <dgm:pt modelId="{85B14330-D86F-4C59-B28A-8CE9F32DFAAA}" type="parTrans" cxnId="{703341FA-2112-4459-A009-475E295FCD64}">
      <dgm:prSet/>
      <dgm:spPr/>
      <dgm:t>
        <a:bodyPr/>
        <a:lstStyle/>
        <a:p>
          <a:endParaRPr lang="en-US"/>
        </a:p>
      </dgm:t>
    </dgm:pt>
    <dgm:pt modelId="{FC4A9BC6-9FB8-4794-B019-38487D6F9335}" type="sibTrans" cxnId="{703341FA-2112-4459-A009-475E295FCD64}">
      <dgm:prSet/>
      <dgm:spPr/>
      <dgm:t>
        <a:bodyPr/>
        <a:lstStyle/>
        <a:p>
          <a:endParaRPr lang="en-US"/>
        </a:p>
      </dgm:t>
    </dgm:pt>
    <dgm:pt modelId="{5EF774A1-E1B1-4786-9138-022A2105E444}">
      <dgm:prSet/>
      <dgm:spPr/>
      <dgm:t>
        <a:bodyPr/>
        <a:lstStyle/>
        <a:p>
          <a:r>
            <a:rPr lang="cs-CZ"/>
            <a:t>pro uznání a zmeškání</a:t>
          </a:r>
          <a:endParaRPr lang="en-US"/>
        </a:p>
      </dgm:t>
    </dgm:pt>
    <dgm:pt modelId="{A531A713-C046-47F6-BBA9-97CE8202754B}" type="parTrans" cxnId="{87B5F60B-EDAF-47FF-9549-B4015F1548E5}">
      <dgm:prSet/>
      <dgm:spPr/>
      <dgm:t>
        <a:bodyPr/>
        <a:lstStyle/>
        <a:p>
          <a:endParaRPr lang="en-US"/>
        </a:p>
      </dgm:t>
    </dgm:pt>
    <dgm:pt modelId="{4D0BC339-314C-463E-81FA-607F0ED15D6C}" type="sibTrans" cxnId="{87B5F60B-EDAF-47FF-9549-B4015F1548E5}">
      <dgm:prSet/>
      <dgm:spPr/>
      <dgm:t>
        <a:bodyPr/>
        <a:lstStyle/>
        <a:p>
          <a:endParaRPr lang="en-US"/>
        </a:p>
      </dgm:t>
    </dgm:pt>
    <dgm:pt modelId="{9EA61A8E-7EA5-4CD4-B25F-94D001700467}">
      <dgm:prSet/>
      <dgm:spPr/>
      <dgm:t>
        <a:bodyPr/>
        <a:lstStyle/>
        <a:p>
          <a:r>
            <a:rPr lang="cs-CZ"/>
            <a:t>soud I. i II. stupně; měnící rozsudek NS</a:t>
          </a:r>
          <a:endParaRPr lang="en-US"/>
        </a:p>
      </dgm:t>
    </dgm:pt>
    <dgm:pt modelId="{3F681CCC-5689-4E95-8D2F-E4FF0EA64399}" type="parTrans" cxnId="{5DA802DE-6A2E-4A33-9408-2A541DEA3045}">
      <dgm:prSet/>
      <dgm:spPr/>
      <dgm:t>
        <a:bodyPr/>
        <a:lstStyle/>
        <a:p>
          <a:endParaRPr lang="en-US"/>
        </a:p>
      </dgm:t>
    </dgm:pt>
    <dgm:pt modelId="{A060D5AD-7298-47FE-8E4D-A006351B0353}" type="sibTrans" cxnId="{5DA802DE-6A2E-4A33-9408-2A541DEA3045}">
      <dgm:prSet/>
      <dgm:spPr/>
      <dgm:t>
        <a:bodyPr/>
        <a:lstStyle/>
        <a:p>
          <a:endParaRPr lang="en-US"/>
        </a:p>
      </dgm:t>
    </dgm:pt>
    <dgm:pt modelId="{A89D99F0-FB76-493F-BE68-888197A1705D}">
      <dgm:prSet/>
      <dgm:spPr/>
      <dgm:t>
        <a:bodyPr/>
        <a:lstStyle/>
        <a:p>
          <a:r>
            <a:rPr lang="cs-CZ"/>
            <a:t>Pravomocné usnesení o schválení smíru</a:t>
          </a:r>
          <a:endParaRPr lang="en-US"/>
        </a:p>
      </dgm:t>
    </dgm:pt>
    <dgm:pt modelId="{BFE5EF5F-BDFE-4F1E-B63C-1F9B956E17E8}" type="parTrans" cxnId="{A39B4E80-1AFF-4D87-BA03-84CD35143565}">
      <dgm:prSet/>
      <dgm:spPr/>
      <dgm:t>
        <a:bodyPr/>
        <a:lstStyle/>
        <a:p>
          <a:endParaRPr lang="en-US"/>
        </a:p>
      </dgm:t>
    </dgm:pt>
    <dgm:pt modelId="{51BCF901-3EC2-40D2-9CC4-9022437AA8DE}" type="sibTrans" cxnId="{A39B4E80-1AFF-4D87-BA03-84CD35143565}">
      <dgm:prSet/>
      <dgm:spPr/>
      <dgm:t>
        <a:bodyPr/>
        <a:lstStyle/>
        <a:p>
          <a:endParaRPr lang="en-US"/>
        </a:p>
      </dgm:t>
    </dgm:pt>
    <dgm:pt modelId="{C7086AC5-252C-4F81-9075-5178B792897A}">
      <dgm:prSet/>
      <dgm:spPr/>
      <dgm:t>
        <a:bodyPr/>
        <a:lstStyle/>
        <a:p>
          <a:r>
            <a:rPr lang="cs-CZ"/>
            <a:t>smír prétorský i ve smírčím řízení</a:t>
          </a:r>
          <a:endParaRPr lang="en-US"/>
        </a:p>
      </dgm:t>
    </dgm:pt>
    <dgm:pt modelId="{BA20A914-CD4D-47EE-ACFF-FBA1878E9B7F}" type="parTrans" cxnId="{E7F95274-725C-4CC8-A2FC-0140E0B57DCB}">
      <dgm:prSet/>
      <dgm:spPr/>
      <dgm:t>
        <a:bodyPr/>
        <a:lstStyle/>
        <a:p>
          <a:endParaRPr lang="en-US"/>
        </a:p>
      </dgm:t>
    </dgm:pt>
    <dgm:pt modelId="{949B36A4-C8B1-4B2A-AD56-E5150077786E}" type="sibTrans" cxnId="{E7F95274-725C-4CC8-A2FC-0140E0B57DCB}">
      <dgm:prSet/>
      <dgm:spPr/>
      <dgm:t>
        <a:bodyPr/>
        <a:lstStyle/>
        <a:p>
          <a:endParaRPr lang="en-US"/>
        </a:p>
      </dgm:t>
    </dgm:pt>
    <dgm:pt modelId="{59D56673-B464-4234-8671-842FF087B99D}">
      <dgm:prSet/>
      <dgm:spPr/>
      <dgm:t>
        <a:bodyPr/>
        <a:lstStyle/>
        <a:p>
          <a:r>
            <a:rPr lang="cs-CZ"/>
            <a:t>Pravomocný platební rozkaz</a:t>
          </a:r>
          <a:endParaRPr lang="en-US"/>
        </a:p>
      </dgm:t>
    </dgm:pt>
    <dgm:pt modelId="{BA5DE1DA-EA46-4846-B6D0-30D2FF963100}" type="parTrans" cxnId="{FE5105FF-FEF7-4FB8-9AA8-3E7CAF9B3B20}">
      <dgm:prSet/>
      <dgm:spPr/>
      <dgm:t>
        <a:bodyPr/>
        <a:lstStyle/>
        <a:p>
          <a:endParaRPr lang="en-US"/>
        </a:p>
      </dgm:t>
    </dgm:pt>
    <dgm:pt modelId="{B6135F22-05A4-41B9-9258-57F152240960}" type="sibTrans" cxnId="{FE5105FF-FEF7-4FB8-9AA8-3E7CAF9B3B20}">
      <dgm:prSet/>
      <dgm:spPr/>
      <dgm:t>
        <a:bodyPr/>
        <a:lstStyle/>
        <a:p>
          <a:endParaRPr lang="en-US"/>
        </a:p>
      </dgm:t>
    </dgm:pt>
    <dgm:pt modelId="{D715F5AA-DAF1-46D8-85C7-2C43A8D2D9A6}" type="pres">
      <dgm:prSet presAssocID="{A8D35B89-9BCD-4EF7-8E18-8C722289CA02}" presName="Name0" presStyleCnt="0">
        <dgm:presLayoutVars>
          <dgm:dir/>
          <dgm:animLvl val="lvl"/>
          <dgm:resizeHandles val="exact"/>
        </dgm:presLayoutVars>
      </dgm:prSet>
      <dgm:spPr/>
    </dgm:pt>
    <dgm:pt modelId="{FA0E0D70-7A49-4D03-B545-BD204CD01EB4}" type="pres">
      <dgm:prSet presAssocID="{3462B611-7012-4D3B-9F95-19A3FA630231}" presName="linNode" presStyleCnt="0"/>
      <dgm:spPr/>
    </dgm:pt>
    <dgm:pt modelId="{2C289492-40DC-45EB-83EA-DC20E9CE12A9}" type="pres">
      <dgm:prSet presAssocID="{3462B611-7012-4D3B-9F95-19A3FA63023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2EBD5A3-E464-432E-B783-E209E09CF5AF}" type="pres">
      <dgm:prSet presAssocID="{3462B611-7012-4D3B-9F95-19A3FA630231}" presName="descendantText" presStyleLbl="alignAccFollowNode1" presStyleIdx="0" presStyleCnt="2">
        <dgm:presLayoutVars>
          <dgm:bulletEnabled val="1"/>
        </dgm:presLayoutVars>
      </dgm:prSet>
      <dgm:spPr/>
    </dgm:pt>
    <dgm:pt modelId="{8B2A1F28-4604-4052-80E0-82032562AD77}" type="pres">
      <dgm:prSet presAssocID="{9CBD2B92-D9F7-46C4-BC3E-E948192D402A}" presName="sp" presStyleCnt="0"/>
      <dgm:spPr/>
    </dgm:pt>
    <dgm:pt modelId="{27D1A6DF-A231-4A1C-AFE4-D029208EF3F2}" type="pres">
      <dgm:prSet presAssocID="{A89D99F0-FB76-493F-BE68-888197A1705D}" presName="linNode" presStyleCnt="0"/>
      <dgm:spPr/>
    </dgm:pt>
    <dgm:pt modelId="{F69F14FD-7B75-4F5D-9F34-1785665CD71F}" type="pres">
      <dgm:prSet presAssocID="{A89D99F0-FB76-493F-BE68-888197A1705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F9CB110-F8FF-412A-9E6F-47BD01FABD47}" type="pres">
      <dgm:prSet presAssocID="{A89D99F0-FB76-493F-BE68-888197A1705D}" presName="descendantText" presStyleLbl="alignAccFollowNode1" presStyleIdx="1" presStyleCnt="2">
        <dgm:presLayoutVars>
          <dgm:bulletEnabled val="1"/>
        </dgm:presLayoutVars>
      </dgm:prSet>
      <dgm:spPr/>
    </dgm:pt>
    <dgm:pt modelId="{B12012D8-614A-4FA6-9A97-BD6317D20470}" type="pres">
      <dgm:prSet presAssocID="{51BCF901-3EC2-40D2-9CC4-9022437AA8DE}" presName="sp" presStyleCnt="0"/>
      <dgm:spPr/>
    </dgm:pt>
    <dgm:pt modelId="{07FCD7E6-E62E-4DFE-ADB2-E2A9934CEC25}" type="pres">
      <dgm:prSet presAssocID="{59D56673-B464-4234-8671-842FF087B99D}" presName="linNode" presStyleCnt="0"/>
      <dgm:spPr/>
    </dgm:pt>
    <dgm:pt modelId="{3871C2A9-4EFD-4918-A74B-658DA8077190}" type="pres">
      <dgm:prSet presAssocID="{59D56673-B464-4234-8671-842FF087B99D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53ECBE03-038C-45C7-97E5-9D84D59C6211}" type="presOf" srcId="{59D56673-B464-4234-8671-842FF087B99D}" destId="{3871C2A9-4EFD-4918-A74B-658DA8077190}" srcOrd="0" destOrd="0" presId="urn:microsoft.com/office/officeart/2005/8/layout/vList5"/>
    <dgm:cxn modelId="{87B5F60B-EDAF-47FF-9549-B4015F1548E5}" srcId="{3462B611-7012-4D3B-9F95-19A3FA630231}" destId="{5EF774A1-E1B1-4786-9138-022A2105E444}" srcOrd="1" destOrd="0" parTransId="{A531A713-C046-47F6-BBA9-97CE8202754B}" sibTransId="{4D0BC339-314C-463E-81FA-607F0ED15D6C}"/>
    <dgm:cxn modelId="{0E139B13-48E4-4E22-8B33-057629320A77}" srcId="{A8D35B89-9BCD-4EF7-8E18-8C722289CA02}" destId="{3462B611-7012-4D3B-9F95-19A3FA630231}" srcOrd="0" destOrd="0" parTransId="{EBD60F34-D2F7-46BE-B05D-13D31494AFE4}" sibTransId="{9CBD2B92-D9F7-46C4-BC3E-E948192D402A}"/>
    <dgm:cxn modelId="{99B2703A-0047-4F7C-A7DA-DCB3E586A3B2}" type="presOf" srcId="{5EF774A1-E1B1-4786-9138-022A2105E444}" destId="{82EBD5A3-E464-432E-B783-E209E09CF5AF}" srcOrd="0" destOrd="1" presId="urn:microsoft.com/office/officeart/2005/8/layout/vList5"/>
    <dgm:cxn modelId="{E7F95274-725C-4CC8-A2FC-0140E0B57DCB}" srcId="{A89D99F0-FB76-493F-BE68-888197A1705D}" destId="{C7086AC5-252C-4F81-9075-5178B792897A}" srcOrd="0" destOrd="0" parTransId="{BA20A914-CD4D-47EE-ACFF-FBA1878E9B7F}" sibTransId="{949B36A4-C8B1-4B2A-AD56-E5150077786E}"/>
    <dgm:cxn modelId="{A39B4E80-1AFF-4D87-BA03-84CD35143565}" srcId="{A8D35B89-9BCD-4EF7-8E18-8C722289CA02}" destId="{A89D99F0-FB76-493F-BE68-888197A1705D}" srcOrd="1" destOrd="0" parTransId="{BFE5EF5F-BDFE-4F1E-B63C-1F9B956E17E8}" sibTransId="{51BCF901-3EC2-40D2-9CC4-9022437AA8DE}"/>
    <dgm:cxn modelId="{59A76685-2086-4D2B-B52D-8861F2F72922}" type="presOf" srcId="{A89D99F0-FB76-493F-BE68-888197A1705D}" destId="{F69F14FD-7B75-4F5D-9F34-1785665CD71F}" srcOrd="0" destOrd="0" presId="urn:microsoft.com/office/officeart/2005/8/layout/vList5"/>
    <dgm:cxn modelId="{5B530A97-4393-4C65-83F4-DF705673AF4A}" type="presOf" srcId="{C7086AC5-252C-4F81-9075-5178B792897A}" destId="{7F9CB110-F8FF-412A-9E6F-47BD01FABD47}" srcOrd="0" destOrd="0" presId="urn:microsoft.com/office/officeart/2005/8/layout/vList5"/>
    <dgm:cxn modelId="{99CD9C9A-8C66-4C43-87BA-40C7F8EC23F2}" type="presOf" srcId="{3462B611-7012-4D3B-9F95-19A3FA630231}" destId="{2C289492-40DC-45EB-83EA-DC20E9CE12A9}" srcOrd="0" destOrd="0" presId="urn:microsoft.com/office/officeart/2005/8/layout/vList5"/>
    <dgm:cxn modelId="{0C3CC4AF-3D72-4C91-A540-E9B1C34A2827}" type="presOf" srcId="{9EA61A8E-7EA5-4CD4-B25F-94D001700467}" destId="{82EBD5A3-E464-432E-B783-E209E09CF5AF}" srcOrd="0" destOrd="2" presId="urn:microsoft.com/office/officeart/2005/8/layout/vList5"/>
    <dgm:cxn modelId="{DA86A8BE-2C0D-4811-8190-E5E45765EC3D}" type="presOf" srcId="{9AE07FB9-22B9-4887-B104-22D9B22E27C6}" destId="{82EBD5A3-E464-432E-B783-E209E09CF5AF}" srcOrd="0" destOrd="0" presId="urn:microsoft.com/office/officeart/2005/8/layout/vList5"/>
    <dgm:cxn modelId="{981679CF-93D5-4B93-A0A9-B78E6C244A13}" type="presOf" srcId="{A8D35B89-9BCD-4EF7-8E18-8C722289CA02}" destId="{D715F5AA-DAF1-46D8-85C7-2C43A8D2D9A6}" srcOrd="0" destOrd="0" presId="urn:microsoft.com/office/officeart/2005/8/layout/vList5"/>
    <dgm:cxn modelId="{5DA802DE-6A2E-4A33-9408-2A541DEA3045}" srcId="{3462B611-7012-4D3B-9F95-19A3FA630231}" destId="{9EA61A8E-7EA5-4CD4-B25F-94D001700467}" srcOrd="2" destOrd="0" parTransId="{3F681CCC-5689-4E95-8D2F-E4FF0EA64399}" sibTransId="{A060D5AD-7298-47FE-8E4D-A006351B0353}"/>
    <dgm:cxn modelId="{703341FA-2112-4459-A009-475E295FCD64}" srcId="{3462B611-7012-4D3B-9F95-19A3FA630231}" destId="{9AE07FB9-22B9-4887-B104-22D9B22E27C6}" srcOrd="0" destOrd="0" parTransId="{85B14330-D86F-4C59-B28A-8CE9F32DFAAA}" sibTransId="{FC4A9BC6-9FB8-4794-B019-38487D6F9335}"/>
    <dgm:cxn modelId="{FE5105FF-FEF7-4FB8-9AA8-3E7CAF9B3B20}" srcId="{A8D35B89-9BCD-4EF7-8E18-8C722289CA02}" destId="{59D56673-B464-4234-8671-842FF087B99D}" srcOrd="2" destOrd="0" parTransId="{BA5DE1DA-EA46-4846-B6D0-30D2FF963100}" sibTransId="{B6135F22-05A4-41B9-9258-57F152240960}"/>
    <dgm:cxn modelId="{80D71728-539D-42AF-AB6B-960C3AA07303}" type="presParOf" srcId="{D715F5AA-DAF1-46D8-85C7-2C43A8D2D9A6}" destId="{FA0E0D70-7A49-4D03-B545-BD204CD01EB4}" srcOrd="0" destOrd="0" presId="urn:microsoft.com/office/officeart/2005/8/layout/vList5"/>
    <dgm:cxn modelId="{2A7C008F-B1D6-40D6-8307-7364AC3D9FB8}" type="presParOf" srcId="{FA0E0D70-7A49-4D03-B545-BD204CD01EB4}" destId="{2C289492-40DC-45EB-83EA-DC20E9CE12A9}" srcOrd="0" destOrd="0" presId="urn:microsoft.com/office/officeart/2005/8/layout/vList5"/>
    <dgm:cxn modelId="{B80BA449-9544-4D5F-848F-A871FCB5EA4C}" type="presParOf" srcId="{FA0E0D70-7A49-4D03-B545-BD204CD01EB4}" destId="{82EBD5A3-E464-432E-B783-E209E09CF5AF}" srcOrd="1" destOrd="0" presId="urn:microsoft.com/office/officeart/2005/8/layout/vList5"/>
    <dgm:cxn modelId="{988590A9-5CE6-4A05-AA18-EFCE41DDF993}" type="presParOf" srcId="{D715F5AA-DAF1-46D8-85C7-2C43A8D2D9A6}" destId="{8B2A1F28-4604-4052-80E0-82032562AD77}" srcOrd="1" destOrd="0" presId="urn:microsoft.com/office/officeart/2005/8/layout/vList5"/>
    <dgm:cxn modelId="{4F98A5A5-4CAB-4E73-9088-8626DDF3C664}" type="presParOf" srcId="{D715F5AA-DAF1-46D8-85C7-2C43A8D2D9A6}" destId="{27D1A6DF-A231-4A1C-AFE4-D029208EF3F2}" srcOrd="2" destOrd="0" presId="urn:microsoft.com/office/officeart/2005/8/layout/vList5"/>
    <dgm:cxn modelId="{C1D7316F-287B-425E-A35A-F2A77319A0AC}" type="presParOf" srcId="{27D1A6DF-A231-4A1C-AFE4-D029208EF3F2}" destId="{F69F14FD-7B75-4F5D-9F34-1785665CD71F}" srcOrd="0" destOrd="0" presId="urn:microsoft.com/office/officeart/2005/8/layout/vList5"/>
    <dgm:cxn modelId="{3A5AB9BF-38A7-427A-AFF6-2CB662973AC9}" type="presParOf" srcId="{27D1A6DF-A231-4A1C-AFE4-D029208EF3F2}" destId="{7F9CB110-F8FF-412A-9E6F-47BD01FABD47}" srcOrd="1" destOrd="0" presId="urn:microsoft.com/office/officeart/2005/8/layout/vList5"/>
    <dgm:cxn modelId="{B96DC145-65F2-4BE3-9F56-BC24309DADB7}" type="presParOf" srcId="{D715F5AA-DAF1-46D8-85C7-2C43A8D2D9A6}" destId="{B12012D8-614A-4FA6-9A97-BD6317D20470}" srcOrd="3" destOrd="0" presId="urn:microsoft.com/office/officeart/2005/8/layout/vList5"/>
    <dgm:cxn modelId="{40031CB6-5AFB-4996-9EF4-70C00D622D7B}" type="presParOf" srcId="{D715F5AA-DAF1-46D8-85C7-2C43A8D2D9A6}" destId="{07FCD7E6-E62E-4DFE-ADB2-E2A9934CEC25}" srcOrd="4" destOrd="0" presId="urn:microsoft.com/office/officeart/2005/8/layout/vList5"/>
    <dgm:cxn modelId="{1D786257-8C5D-4EDA-936A-6C1310BED712}" type="presParOf" srcId="{07FCD7E6-E62E-4DFE-ADB2-E2A9934CEC25}" destId="{3871C2A9-4EFD-4918-A74B-658DA80771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9DB702-BB75-4B19-8BA1-F9E32E46CC6E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A44A95D-ED5A-42B7-AB59-772E448239FE}">
      <dgm:prSet/>
      <dgm:spPr/>
      <dgm:t>
        <a:bodyPr/>
        <a:lstStyle/>
        <a:p>
          <a:r>
            <a:rPr lang="cs-CZ"/>
            <a:t>Pravomocné rozhodnutí soudu I. nebo II. stupně, kterým bylo rozhodnuto ve věci samé</a:t>
          </a:r>
          <a:endParaRPr lang="en-US"/>
        </a:p>
      </dgm:t>
    </dgm:pt>
    <dgm:pt modelId="{9C4C2BD9-309D-4D32-9473-B7FDDBEAC9D4}" type="parTrans" cxnId="{3768DA0D-E583-454A-9C30-2B587D3E6B3A}">
      <dgm:prSet/>
      <dgm:spPr/>
      <dgm:t>
        <a:bodyPr/>
        <a:lstStyle/>
        <a:p>
          <a:endParaRPr lang="en-US"/>
        </a:p>
      </dgm:t>
    </dgm:pt>
    <dgm:pt modelId="{F30989A9-AA1F-4FB3-AC9B-D602BB43834A}" type="sibTrans" cxnId="{3768DA0D-E583-454A-9C30-2B587D3E6B3A}">
      <dgm:prSet/>
      <dgm:spPr/>
      <dgm:t>
        <a:bodyPr/>
        <a:lstStyle/>
        <a:p>
          <a:endParaRPr lang="en-US"/>
        </a:p>
      </dgm:t>
    </dgm:pt>
    <dgm:pt modelId="{CEE7372F-44DA-4594-BE21-576C9C06F1C5}">
      <dgm:prSet/>
      <dgm:spPr/>
      <dgm:t>
        <a:bodyPr/>
        <a:lstStyle/>
        <a:p>
          <a:r>
            <a:rPr lang="cs-CZ"/>
            <a:t>rozsudek</a:t>
          </a:r>
          <a:endParaRPr lang="en-US"/>
        </a:p>
      </dgm:t>
    </dgm:pt>
    <dgm:pt modelId="{43876475-BD8B-49B4-9E54-933284B4C4B0}" type="parTrans" cxnId="{B9712347-D466-452D-B554-D833D6CA8AE7}">
      <dgm:prSet/>
      <dgm:spPr/>
      <dgm:t>
        <a:bodyPr/>
        <a:lstStyle/>
        <a:p>
          <a:endParaRPr lang="en-US"/>
        </a:p>
      </dgm:t>
    </dgm:pt>
    <dgm:pt modelId="{96ABF368-2394-440E-BA3D-8182108BB812}" type="sibTrans" cxnId="{B9712347-D466-452D-B554-D833D6CA8AE7}">
      <dgm:prSet/>
      <dgm:spPr/>
      <dgm:t>
        <a:bodyPr/>
        <a:lstStyle/>
        <a:p>
          <a:endParaRPr lang="en-US"/>
        </a:p>
      </dgm:t>
    </dgm:pt>
    <dgm:pt modelId="{E8619D58-B25C-459B-8608-DD5E9FDB920C}">
      <dgm:prSet/>
      <dgm:spPr/>
      <dgm:t>
        <a:bodyPr/>
        <a:lstStyle/>
        <a:p>
          <a:r>
            <a:rPr lang="cs-CZ"/>
            <a:t>platební rozkaz</a:t>
          </a:r>
          <a:endParaRPr lang="en-US"/>
        </a:p>
      </dgm:t>
    </dgm:pt>
    <dgm:pt modelId="{0B01DE93-8428-4E79-B7BC-8E5D5EBA8E16}" type="parTrans" cxnId="{840F96CB-E428-43F1-A8A2-8E319832B4B3}">
      <dgm:prSet/>
      <dgm:spPr/>
      <dgm:t>
        <a:bodyPr/>
        <a:lstStyle/>
        <a:p>
          <a:endParaRPr lang="en-US"/>
        </a:p>
      </dgm:t>
    </dgm:pt>
    <dgm:pt modelId="{511F6C5F-727C-4183-9CB9-9F61D4F55604}" type="sibTrans" cxnId="{840F96CB-E428-43F1-A8A2-8E319832B4B3}">
      <dgm:prSet/>
      <dgm:spPr/>
      <dgm:t>
        <a:bodyPr/>
        <a:lstStyle/>
        <a:p>
          <a:endParaRPr lang="en-US"/>
        </a:p>
      </dgm:t>
    </dgm:pt>
    <dgm:pt modelId="{A250BFF0-A988-46B4-B16D-AE32BA9CB20A}">
      <dgm:prSet/>
      <dgm:spPr/>
      <dgm:t>
        <a:bodyPr/>
        <a:lstStyle/>
        <a:p>
          <a:r>
            <a:rPr lang="cs-CZ"/>
            <a:t>usnesení ve věci samé</a:t>
          </a:r>
          <a:endParaRPr lang="en-US"/>
        </a:p>
      </dgm:t>
    </dgm:pt>
    <dgm:pt modelId="{946E2CB8-50C4-422E-A9AB-553AB4C536F3}" type="parTrans" cxnId="{84872829-CC72-4BDF-BA19-E24A2FBE3F41}">
      <dgm:prSet/>
      <dgm:spPr/>
      <dgm:t>
        <a:bodyPr/>
        <a:lstStyle/>
        <a:p>
          <a:endParaRPr lang="en-US"/>
        </a:p>
      </dgm:t>
    </dgm:pt>
    <dgm:pt modelId="{EDF73C5D-66B9-4A6E-8D93-6167B59A7F07}" type="sibTrans" cxnId="{84872829-CC72-4BDF-BA19-E24A2FBE3F41}">
      <dgm:prSet/>
      <dgm:spPr/>
      <dgm:t>
        <a:bodyPr/>
        <a:lstStyle/>
        <a:p>
          <a:endParaRPr lang="en-US"/>
        </a:p>
      </dgm:t>
    </dgm:pt>
    <dgm:pt modelId="{355CB841-FDED-496E-BB1F-2B6DF2E43806}">
      <dgm:prSet/>
      <dgm:spPr/>
      <dgm:t>
        <a:bodyPr/>
        <a:lstStyle/>
        <a:p>
          <a:r>
            <a:rPr lang="cs-CZ"/>
            <a:t>Nikoliv usnesení procesní povahy, kterými bylo řízení skončeno (odmítnutí žaloby, zastavení řízení)</a:t>
          </a:r>
          <a:endParaRPr lang="en-US"/>
        </a:p>
      </dgm:t>
    </dgm:pt>
    <dgm:pt modelId="{7367499C-939A-4C7A-B52E-5851C7C9DBB6}" type="parTrans" cxnId="{70A4FB7F-457F-4A4F-B87E-D293737B0CF2}">
      <dgm:prSet/>
      <dgm:spPr/>
      <dgm:t>
        <a:bodyPr/>
        <a:lstStyle/>
        <a:p>
          <a:endParaRPr lang="en-US"/>
        </a:p>
      </dgm:t>
    </dgm:pt>
    <dgm:pt modelId="{766BBE70-A743-447C-9970-4ED67211E759}" type="sibTrans" cxnId="{70A4FB7F-457F-4A4F-B87E-D293737B0CF2}">
      <dgm:prSet/>
      <dgm:spPr/>
      <dgm:t>
        <a:bodyPr/>
        <a:lstStyle/>
        <a:p>
          <a:endParaRPr lang="en-US"/>
        </a:p>
      </dgm:t>
    </dgm:pt>
    <dgm:pt modelId="{0C28CD9F-6D70-42CE-8897-56D53D018257}" type="pres">
      <dgm:prSet presAssocID="{149DB702-BB75-4B19-8BA1-F9E32E46CC6E}" presName="root" presStyleCnt="0">
        <dgm:presLayoutVars>
          <dgm:dir/>
          <dgm:resizeHandles val="exact"/>
        </dgm:presLayoutVars>
      </dgm:prSet>
      <dgm:spPr/>
    </dgm:pt>
    <dgm:pt modelId="{40658AD8-0BB4-4D0F-91F9-BFD92028CCA8}" type="pres">
      <dgm:prSet presAssocID="{0A44A95D-ED5A-42B7-AB59-772E448239FE}" presName="compNode" presStyleCnt="0"/>
      <dgm:spPr/>
    </dgm:pt>
    <dgm:pt modelId="{E0E72E58-F52F-411D-8663-CD5B9180137F}" type="pres">
      <dgm:prSet presAssocID="{0A44A95D-ED5A-42B7-AB59-772E448239FE}" presName="bgRect" presStyleLbl="bgShp" presStyleIdx="0" presStyleCnt="2"/>
      <dgm:spPr/>
    </dgm:pt>
    <dgm:pt modelId="{DDF3E6EF-F73A-47D1-AD3B-1605BD5277EB}" type="pres">
      <dgm:prSet presAssocID="{0A44A95D-ED5A-42B7-AB59-772E448239F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FF488FF-2F14-4980-9592-B26512E59758}" type="pres">
      <dgm:prSet presAssocID="{0A44A95D-ED5A-42B7-AB59-772E448239FE}" presName="spaceRect" presStyleCnt="0"/>
      <dgm:spPr/>
    </dgm:pt>
    <dgm:pt modelId="{ECD5FB87-84AC-4B4D-85AE-82C2C2585D32}" type="pres">
      <dgm:prSet presAssocID="{0A44A95D-ED5A-42B7-AB59-772E448239FE}" presName="parTx" presStyleLbl="revTx" presStyleIdx="0" presStyleCnt="3">
        <dgm:presLayoutVars>
          <dgm:chMax val="0"/>
          <dgm:chPref val="0"/>
        </dgm:presLayoutVars>
      </dgm:prSet>
      <dgm:spPr/>
    </dgm:pt>
    <dgm:pt modelId="{3AC8FE6D-4CDF-4F77-A126-9854838A6780}" type="pres">
      <dgm:prSet presAssocID="{0A44A95D-ED5A-42B7-AB59-772E448239FE}" presName="desTx" presStyleLbl="revTx" presStyleIdx="1" presStyleCnt="3">
        <dgm:presLayoutVars/>
      </dgm:prSet>
      <dgm:spPr/>
    </dgm:pt>
    <dgm:pt modelId="{727E9106-2305-42E5-9E6D-294AC5E9EB1A}" type="pres">
      <dgm:prSet presAssocID="{F30989A9-AA1F-4FB3-AC9B-D602BB43834A}" presName="sibTrans" presStyleCnt="0"/>
      <dgm:spPr/>
    </dgm:pt>
    <dgm:pt modelId="{70B928E2-8F63-4426-AA1E-23726DF28A1D}" type="pres">
      <dgm:prSet presAssocID="{355CB841-FDED-496E-BB1F-2B6DF2E43806}" presName="compNode" presStyleCnt="0"/>
      <dgm:spPr/>
    </dgm:pt>
    <dgm:pt modelId="{5DE6FA90-988D-4E91-AAA9-47F247377C5F}" type="pres">
      <dgm:prSet presAssocID="{355CB841-FDED-496E-BB1F-2B6DF2E43806}" presName="bgRect" presStyleLbl="bgShp" presStyleIdx="1" presStyleCnt="2"/>
      <dgm:spPr/>
    </dgm:pt>
    <dgm:pt modelId="{14EA947A-BB96-4729-BE79-DC6C22C85CC0}" type="pres">
      <dgm:prSet presAssocID="{355CB841-FDED-496E-BB1F-2B6DF2E4380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8F5E54B-9E3F-423D-AA72-E3D6CBC4C0AE}" type="pres">
      <dgm:prSet presAssocID="{355CB841-FDED-496E-BB1F-2B6DF2E43806}" presName="spaceRect" presStyleCnt="0"/>
      <dgm:spPr/>
    </dgm:pt>
    <dgm:pt modelId="{E3A1D7AB-D514-45BA-B629-768CAB5493D7}" type="pres">
      <dgm:prSet presAssocID="{355CB841-FDED-496E-BB1F-2B6DF2E4380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768DA0D-E583-454A-9C30-2B587D3E6B3A}" srcId="{149DB702-BB75-4B19-8BA1-F9E32E46CC6E}" destId="{0A44A95D-ED5A-42B7-AB59-772E448239FE}" srcOrd="0" destOrd="0" parTransId="{9C4C2BD9-309D-4D32-9473-B7FDDBEAC9D4}" sibTransId="{F30989A9-AA1F-4FB3-AC9B-D602BB43834A}"/>
    <dgm:cxn modelId="{84872829-CC72-4BDF-BA19-E24A2FBE3F41}" srcId="{0A44A95D-ED5A-42B7-AB59-772E448239FE}" destId="{A250BFF0-A988-46B4-B16D-AE32BA9CB20A}" srcOrd="2" destOrd="0" parTransId="{946E2CB8-50C4-422E-A9AB-553AB4C536F3}" sibTransId="{EDF73C5D-66B9-4A6E-8D93-6167B59A7F07}"/>
    <dgm:cxn modelId="{AAF98A63-62FA-4E3D-BC65-42799DA211F7}" type="presOf" srcId="{E8619D58-B25C-459B-8608-DD5E9FDB920C}" destId="{3AC8FE6D-4CDF-4F77-A126-9854838A6780}" srcOrd="0" destOrd="1" presId="urn:microsoft.com/office/officeart/2018/2/layout/IconVerticalSolidList"/>
    <dgm:cxn modelId="{B9712347-D466-452D-B554-D833D6CA8AE7}" srcId="{0A44A95D-ED5A-42B7-AB59-772E448239FE}" destId="{CEE7372F-44DA-4594-BE21-576C9C06F1C5}" srcOrd="0" destOrd="0" parTransId="{43876475-BD8B-49B4-9E54-933284B4C4B0}" sibTransId="{96ABF368-2394-440E-BA3D-8182108BB812}"/>
    <dgm:cxn modelId="{44A1597D-CC8E-4F92-9C6F-B5CC0D2611C1}" type="presOf" srcId="{0A44A95D-ED5A-42B7-AB59-772E448239FE}" destId="{ECD5FB87-84AC-4B4D-85AE-82C2C2585D32}" srcOrd="0" destOrd="0" presId="urn:microsoft.com/office/officeart/2018/2/layout/IconVerticalSolidList"/>
    <dgm:cxn modelId="{70A4FB7F-457F-4A4F-B87E-D293737B0CF2}" srcId="{149DB702-BB75-4B19-8BA1-F9E32E46CC6E}" destId="{355CB841-FDED-496E-BB1F-2B6DF2E43806}" srcOrd="1" destOrd="0" parTransId="{7367499C-939A-4C7A-B52E-5851C7C9DBB6}" sibTransId="{766BBE70-A743-447C-9970-4ED67211E759}"/>
    <dgm:cxn modelId="{840F96CB-E428-43F1-A8A2-8E319832B4B3}" srcId="{0A44A95D-ED5A-42B7-AB59-772E448239FE}" destId="{E8619D58-B25C-459B-8608-DD5E9FDB920C}" srcOrd="1" destOrd="0" parTransId="{0B01DE93-8428-4E79-B7BC-8E5D5EBA8E16}" sibTransId="{511F6C5F-727C-4183-9CB9-9F61D4F55604}"/>
    <dgm:cxn modelId="{DCC91CD3-EBED-4981-B15C-8F9B88F35545}" type="presOf" srcId="{A250BFF0-A988-46B4-B16D-AE32BA9CB20A}" destId="{3AC8FE6D-4CDF-4F77-A126-9854838A6780}" srcOrd="0" destOrd="2" presId="urn:microsoft.com/office/officeart/2018/2/layout/IconVerticalSolidList"/>
    <dgm:cxn modelId="{6535F4DB-BC07-4244-85AB-32E1E66F644A}" type="presOf" srcId="{CEE7372F-44DA-4594-BE21-576C9C06F1C5}" destId="{3AC8FE6D-4CDF-4F77-A126-9854838A6780}" srcOrd="0" destOrd="0" presId="urn:microsoft.com/office/officeart/2018/2/layout/IconVerticalSolidList"/>
    <dgm:cxn modelId="{D1A02DED-9FCA-4963-AEDB-20796AA987C3}" type="presOf" srcId="{149DB702-BB75-4B19-8BA1-F9E32E46CC6E}" destId="{0C28CD9F-6D70-42CE-8897-56D53D018257}" srcOrd="0" destOrd="0" presId="urn:microsoft.com/office/officeart/2018/2/layout/IconVerticalSolidList"/>
    <dgm:cxn modelId="{C1E73FFB-2AAD-4230-8655-DB983F60B2ED}" type="presOf" srcId="{355CB841-FDED-496E-BB1F-2B6DF2E43806}" destId="{E3A1D7AB-D514-45BA-B629-768CAB5493D7}" srcOrd="0" destOrd="0" presId="urn:microsoft.com/office/officeart/2018/2/layout/IconVerticalSolidList"/>
    <dgm:cxn modelId="{E8F3B6B6-AA5F-42F4-AC4E-5E1A6C705737}" type="presParOf" srcId="{0C28CD9F-6D70-42CE-8897-56D53D018257}" destId="{40658AD8-0BB4-4D0F-91F9-BFD92028CCA8}" srcOrd="0" destOrd="0" presId="urn:microsoft.com/office/officeart/2018/2/layout/IconVerticalSolidList"/>
    <dgm:cxn modelId="{BBB4E797-0D47-4CD3-A934-977D325F8B60}" type="presParOf" srcId="{40658AD8-0BB4-4D0F-91F9-BFD92028CCA8}" destId="{E0E72E58-F52F-411D-8663-CD5B9180137F}" srcOrd="0" destOrd="0" presId="urn:microsoft.com/office/officeart/2018/2/layout/IconVerticalSolidList"/>
    <dgm:cxn modelId="{6C7C0F03-07FE-4277-9A96-0FACE9780D2C}" type="presParOf" srcId="{40658AD8-0BB4-4D0F-91F9-BFD92028CCA8}" destId="{DDF3E6EF-F73A-47D1-AD3B-1605BD5277EB}" srcOrd="1" destOrd="0" presId="urn:microsoft.com/office/officeart/2018/2/layout/IconVerticalSolidList"/>
    <dgm:cxn modelId="{70F83259-7983-47F4-9B3F-00DBE7829541}" type="presParOf" srcId="{40658AD8-0BB4-4D0F-91F9-BFD92028CCA8}" destId="{1FF488FF-2F14-4980-9592-B26512E59758}" srcOrd="2" destOrd="0" presId="urn:microsoft.com/office/officeart/2018/2/layout/IconVerticalSolidList"/>
    <dgm:cxn modelId="{C0354A11-7EA6-499D-B387-6B6918828D36}" type="presParOf" srcId="{40658AD8-0BB4-4D0F-91F9-BFD92028CCA8}" destId="{ECD5FB87-84AC-4B4D-85AE-82C2C2585D32}" srcOrd="3" destOrd="0" presId="urn:microsoft.com/office/officeart/2018/2/layout/IconVerticalSolidList"/>
    <dgm:cxn modelId="{0006C0E8-B52B-46CB-9F4B-17E892A544C1}" type="presParOf" srcId="{40658AD8-0BB4-4D0F-91F9-BFD92028CCA8}" destId="{3AC8FE6D-4CDF-4F77-A126-9854838A6780}" srcOrd="4" destOrd="0" presId="urn:microsoft.com/office/officeart/2018/2/layout/IconVerticalSolidList"/>
    <dgm:cxn modelId="{4D9EAB6E-D96A-46BC-BC9A-AC827C9A901E}" type="presParOf" srcId="{0C28CD9F-6D70-42CE-8897-56D53D018257}" destId="{727E9106-2305-42E5-9E6D-294AC5E9EB1A}" srcOrd="1" destOrd="0" presId="urn:microsoft.com/office/officeart/2018/2/layout/IconVerticalSolidList"/>
    <dgm:cxn modelId="{21224522-47A9-4D79-9C86-06DE2B74C0E8}" type="presParOf" srcId="{0C28CD9F-6D70-42CE-8897-56D53D018257}" destId="{70B928E2-8F63-4426-AA1E-23726DF28A1D}" srcOrd="2" destOrd="0" presId="urn:microsoft.com/office/officeart/2018/2/layout/IconVerticalSolidList"/>
    <dgm:cxn modelId="{BE2F9E4E-5E3D-49AB-B584-1927343476F5}" type="presParOf" srcId="{70B928E2-8F63-4426-AA1E-23726DF28A1D}" destId="{5DE6FA90-988D-4E91-AAA9-47F247377C5F}" srcOrd="0" destOrd="0" presId="urn:microsoft.com/office/officeart/2018/2/layout/IconVerticalSolidList"/>
    <dgm:cxn modelId="{6713478B-2D64-491E-A30B-9FE9A98C0395}" type="presParOf" srcId="{70B928E2-8F63-4426-AA1E-23726DF28A1D}" destId="{14EA947A-BB96-4729-BE79-DC6C22C85CC0}" srcOrd="1" destOrd="0" presId="urn:microsoft.com/office/officeart/2018/2/layout/IconVerticalSolidList"/>
    <dgm:cxn modelId="{81001106-DD2E-4730-A963-24361CF1F87E}" type="presParOf" srcId="{70B928E2-8F63-4426-AA1E-23726DF28A1D}" destId="{F8F5E54B-9E3F-423D-AA72-E3D6CBC4C0AE}" srcOrd="2" destOrd="0" presId="urn:microsoft.com/office/officeart/2018/2/layout/IconVerticalSolidList"/>
    <dgm:cxn modelId="{5B9176F1-D052-4207-9B08-633B3B8776C7}" type="presParOf" srcId="{70B928E2-8F63-4426-AA1E-23726DF28A1D}" destId="{E3A1D7AB-D514-45BA-B629-768CAB5493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CD0FD6-ADA8-4D14-8AAE-6603810AE2C8}" type="doc">
      <dgm:prSet loTypeId="urn:microsoft.com/office/officeart/2005/8/layout/list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7E351AA-8865-49A5-A280-5722610766F1}">
      <dgm:prSet/>
      <dgm:spPr/>
      <dgm:t>
        <a:bodyPr/>
        <a:lstStyle/>
        <a:p>
          <a:r>
            <a:rPr lang="cs-CZ" dirty="0"/>
            <a:t>Skutečnosti </a:t>
          </a:r>
          <a:endParaRPr lang="en-US" dirty="0"/>
        </a:p>
      </dgm:t>
    </dgm:pt>
    <dgm:pt modelId="{A52330E1-1CD3-4B0B-A749-7E9B47B746DB}" type="parTrans" cxnId="{FBF97C19-255D-469E-9BC0-039F287EA512}">
      <dgm:prSet/>
      <dgm:spPr/>
      <dgm:t>
        <a:bodyPr/>
        <a:lstStyle/>
        <a:p>
          <a:endParaRPr lang="en-US"/>
        </a:p>
      </dgm:t>
    </dgm:pt>
    <dgm:pt modelId="{9A18AE9C-E6D2-490F-838D-4D8916D2E297}" type="sibTrans" cxnId="{FBF97C19-255D-469E-9BC0-039F287EA512}">
      <dgm:prSet/>
      <dgm:spPr/>
      <dgm:t>
        <a:bodyPr/>
        <a:lstStyle/>
        <a:p>
          <a:endParaRPr lang="en-US"/>
        </a:p>
      </dgm:t>
    </dgm:pt>
    <dgm:pt modelId="{96C95397-7814-4877-852B-4712E3BE84BB}">
      <dgm:prSet/>
      <dgm:spPr/>
      <dgm:t>
        <a:bodyPr/>
        <a:lstStyle/>
        <a:p>
          <a:r>
            <a:rPr lang="cs-CZ"/>
            <a:t>existující před vyhlášením napadeného rozsudku soudu I. nebo II. stupně</a:t>
          </a:r>
          <a:endParaRPr lang="en-US"/>
        </a:p>
      </dgm:t>
    </dgm:pt>
    <dgm:pt modelId="{DEAE775C-CFB6-4A89-AE7F-D417FC818DAF}" type="parTrans" cxnId="{C061E36B-FF35-46D7-B721-7EC44BE79EB2}">
      <dgm:prSet/>
      <dgm:spPr/>
      <dgm:t>
        <a:bodyPr/>
        <a:lstStyle/>
        <a:p>
          <a:endParaRPr lang="en-US"/>
        </a:p>
      </dgm:t>
    </dgm:pt>
    <dgm:pt modelId="{23A5A895-E533-4663-9144-93A5DB135804}" type="sibTrans" cxnId="{C061E36B-FF35-46D7-B721-7EC44BE79EB2}">
      <dgm:prSet/>
      <dgm:spPr/>
      <dgm:t>
        <a:bodyPr/>
        <a:lstStyle/>
        <a:p>
          <a:endParaRPr lang="en-US"/>
        </a:p>
      </dgm:t>
    </dgm:pt>
    <dgm:pt modelId="{01626A74-AAD9-42A2-AB85-2EACAFC7AB2F}">
      <dgm:prSet/>
      <dgm:spPr/>
      <dgm:t>
        <a:bodyPr/>
        <a:lstStyle/>
        <a:p>
          <a:r>
            <a:rPr lang="cs-CZ"/>
            <a:t>žalobce je nemohl v původním řízení bez své viny použít, tj. nevěděl o nich </a:t>
          </a:r>
          <a:endParaRPr lang="en-US"/>
        </a:p>
      </dgm:t>
    </dgm:pt>
    <dgm:pt modelId="{03FDB0EE-276C-4549-A6FC-553455AC4638}" type="parTrans" cxnId="{63AD691A-A99A-49F2-B9A8-D5E8C52050F8}">
      <dgm:prSet/>
      <dgm:spPr/>
      <dgm:t>
        <a:bodyPr/>
        <a:lstStyle/>
        <a:p>
          <a:endParaRPr lang="en-US"/>
        </a:p>
      </dgm:t>
    </dgm:pt>
    <dgm:pt modelId="{CA3D1226-7A0A-4FC2-BC8A-637A9BC92F3A}" type="sibTrans" cxnId="{63AD691A-A99A-49F2-B9A8-D5E8C52050F8}">
      <dgm:prSet/>
      <dgm:spPr/>
      <dgm:t>
        <a:bodyPr/>
        <a:lstStyle/>
        <a:p>
          <a:endParaRPr lang="en-US"/>
        </a:p>
      </dgm:t>
    </dgm:pt>
    <dgm:pt modelId="{9C74EFF7-6787-4343-9369-B11E8E734DCC}">
      <dgm:prSet/>
      <dgm:spPr/>
      <dgm:t>
        <a:bodyPr/>
        <a:lstStyle/>
        <a:p>
          <a:r>
            <a:rPr lang="cs-CZ"/>
            <a:t>mohou pro žalobce přivodit příznivější rozhodnutí ve věci</a:t>
          </a:r>
          <a:endParaRPr lang="en-US"/>
        </a:p>
      </dgm:t>
    </dgm:pt>
    <dgm:pt modelId="{D8596614-DDCD-406D-885E-4656EE3FD98A}" type="parTrans" cxnId="{DBD643D4-B254-4790-9979-19D023243BB5}">
      <dgm:prSet/>
      <dgm:spPr/>
      <dgm:t>
        <a:bodyPr/>
        <a:lstStyle/>
        <a:p>
          <a:endParaRPr lang="en-US"/>
        </a:p>
      </dgm:t>
    </dgm:pt>
    <dgm:pt modelId="{86ABB01E-E414-4D70-88A9-D9DBD934FDE8}" type="sibTrans" cxnId="{DBD643D4-B254-4790-9979-19D023243BB5}">
      <dgm:prSet/>
      <dgm:spPr/>
      <dgm:t>
        <a:bodyPr/>
        <a:lstStyle/>
        <a:p>
          <a:endParaRPr lang="en-US"/>
        </a:p>
      </dgm:t>
    </dgm:pt>
    <dgm:pt modelId="{16CE9A0A-B0EB-4968-9D30-16112FC0CEBB}">
      <dgm:prSet/>
      <dgm:spPr/>
      <dgm:t>
        <a:bodyPr/>
        <a:lstStyle/>
        <a:p>
          <a:r>
            <a:rPr lang="cs-CZ" dirty="0"/>
            <a:t>Důkazní prostředky</a:t>
          </a:r>
          <a:endParaRPr lang="en-US" dirty="0"/>
        </a:p>
      </dgm:t>
    </dgm:pt>
    <dgm:pt modelId="{5AFFCA32-A198-47D9-969E-E985FDD275C8}" type="parTrans" cxnId="{20AE2C0B-E599-466E-A142-93C0B01A7B56}">
      <dgm:prSet/>
      <dgm:spPr/>
      <dgm:t>
        <a:bodyPr/>
        <a:lstStyle/>
        <a:p>
          <a:endParaRPr lang="en-US"/>
        </a:p>
      </dgm:t>
    </dgm:pt>
    <dgm:pt modelId="{11298D93-0BA1-40D9-A762-49AD86BE3B47}" type="sibTrans" cxnId="{20AE2C0B-E599-466E-A142-93C0B01A7B56}">
      <dgm:prSet/>
      <dgm:spPr/>
      <dgm:t>
        <a:bodyPr/>
        <a:lstStyle/>
        <a:p>
          <a:endParaRPr lang="en-US"/>
        </a:p>
      </dgm:t>
    </dgm:pt>
    <dgm:pt modelId="{6B615C7C-5B79-4791-A129-69118A35C41D}">
      <dgm:prSet/>
      <dgm:spPr/>
      <dgm:t>
        <a:bodyPr/>
        <a:lstStyle/>
        <a:p>
          <a:r>
            <a:rPr lang="cs-CZ"/>
            <a:t>k prokázání skutečností ad 1)</a:t>
          </a:r>
          <a:endParaRPr lang="en-US"/>
        </a:p>
      </dgm:t>
    </dgm:pt>
    <dgm:pt modelId="{A7F6738C-06E1-40D6-9C5E-CD8ECA429378}" type="parTrans" cxnId="{4768C18F-6324-4030-BF61-4B986E6C5006}">
      <dgm:prSet/>
      <dgm:spPr/>
      <dgm:t>
        <a:bodyPr/>
        <a:lstStyle/>
        <a:p>
          <a:endParaRPr lang="en-US"/>
        </a:p>
      </dgm:t>
    </dgm:pt>
    <dgm:pt modelId="{D6C6D2CF-B9D2-4F6F-AFF1-8A1BFB0E2678}" type="sibTrans" cxnId="{4768C18F-6324-4030-BF61-4B986E6C5006}">
      <dgm:prSet/>
      <dgm:spPr/>
      <dgm:t>
        <a:bodyPr/>
        <a:lstStyle/>
        <a:p>
          <a:endParaRPr lang="en-US"/>
        </a:p>
      </dgm:t>
    </dgm:pt>
    <dgm:pt modelId="{33C89BA7-2281-4D39-9F0C-2DCBB799E540}">
      <dgm:prSet/>
      <dgm:spPr/>
      <dgm:t>
        <a:bodyPr/>
        <a:lstStyle/>
        <a:p>
          <a:r>
            <a:rPr lang="cs-CZ"/>
            <a:t>k prokázání skutečností existujících před vyhlášením rozsudku a v řízení tvrzených; znám ale nebyl důkazní prostředek</a:t>
          </a:r>
          <a:endParaRPr lang="en-US"/>
        </a:p>
      </dgm:t>
    </dgm:pt>
    <dgm:pt modelId="{ED0A79BA-12C7-4C93-80BE-2E7F74ABE272}" type="parTrans" cxnId="{D48C4CAF-5ADB-4542-8774-F00A94C52DD2}">
      <dgm:prSet/>
      <dgm:spPr/>
      <dgm:t>
        <a:bodyPr/>
        <a:lstStyle/>
        <a:p>
          <a:endParaRPr lang="en-US"/>
        </a:p>
      </dgm:t>
    </dgm:pt>
    <dgm:pt modelId="{C6570BAB-8A6F-4472-899D-7D42D22BDFE5}" type="sibTrans" cxnId="{D48C4CAF-5ADB-4542-8774-F00A94C52DD2}">
      <dgm:prSet/>
      <dgm:spPr/>
      <dgm:t>
        <a:bodyPr/>
        <a:lstStyle/>
        <a:p>
          <a:endParaRPr lang="en-US"/>
        </a:p>
      </dgm:t>
    </dgm:pt>
    <dgm:pt modelId="{060D8105-7B66-473C-B340-E825B15A7806}">
      <dgm:prSet/>
      <dgm:spPr/>
      <dgm:t>
        <a:bodyPr/>
        <a:lstStyle/>
        <a:p>
          <a:r>
            <a:rPr lang="cs-CZ"/>
            <a:t>tyto důkazní prostředky nebyly použity v původním řízení bez viny žalobce a mohou pro něj přivodit příznivější rozhodnutí</a:t>
          </a:r>
          <a:endParaRPr lang="en-US"/>
        </a:p>
      </dgm:t>
    </dgm:pt>
    <dgm:pt modelId="{5ECCD576-03AA-4EE2-9E12-C1993349E5FA}" type="parTrans" cxnId="{5BA4F0EE-1208-48D5-820F-8B08ABFBCD61}">
      <dgm:prSet/>
      <dgm:spPr/>
      <dgm:t>
        <a:bodyPr/>
        <a:lstStyle/>
        <a:p>
          <a:endParaRPr lang="en-US"/>
        </a:p>
      </dgm:t>
    </dgm:pt>
    <dgm:pt modelId="{B2F68AED-0CF2-4FAB-84C0-0231D5225362}" type="sibTrans" cxnId="{5BA4F0EE-1208-48D5-820F-8B08ABFBCD61}">
      <dgm:prSet/>
      <dgm:spPr/>
      <dgm:t>
        <a:bodyPr/>
        <a:lstStyle/>
        <a:p>
          <a:endParaRPr lang="en-US"/>
        </a:p>
      </dgm:t>
    </dgm:pt>
    <dgm:pt modelId="{B30A0E7B-BD95-433C-805B-9DE3D85024DD}" type="pres">
      <dgm:prSet presAssocID="{5DCD0FD6-ADA8-4D14-8AAE-6603810AE2C8}" presName="linear" presStyleCnt="0">
        <dgm:presLayoutVars>
          <dgm:dir/>
          <dgm:animLvl val="lvl"/>
          <dgm:resizeHandles val="exact"/>
        </dgm:presLayoutVars>
      </dgm:prSet>
      <dgm:spPr/>
    </dgm:pt>
    <dgm:pt modelId="{6C0CAEC7-723A-42DF-8AA4-F299DAF3EC02}" type="pres">
      <dgm:prSet presAssocID="{47E351AA-8865-49A5-A280-5722610766F1}" presName="parentLin" presStyleCnt="0"/>
      <dgm:spPr/>
    </dgm:pt>
    <dgm:pt modelId="{CB80E6EC-3735-42BC-A9D5-744204466C67}" type="pres">
      <dgm:prSet presAssocID="{47E351AA-8865-49A5-A280-5722610766F1}" presName="parentLeftMargin" presStyleLbl="node1" presStyleIdx="0" presStyleCnt="2"/>
      <dgm:spPr/>
    </dgm:pt>
    <dgm:pt modelId="{3C8D8A0C-83B9-4CCD-82BF-F572DB847061}" type="pres">
      <dgm:prSet presAssocID="{47E351AA-8865-49A5-A280-5722610766F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EDC6E6B-2785-4856-959F-104890118C19}" type="pres">
      <dgm:prSet presAssocID="{47E351AA-8865-49A5-A280-5722610766F1}" presName="negativeSpace" presStyleCnt="0"/>
      <dgm:spPr/>
    </dgm:pt>
    <dgm:pt modelId="{DD1D31DB-8D4E-49FF-98EF-9CE44545D661}" type="pres">
      <dgm:prSet presAssocID="{47E351AA-8865-49A5-A280-5722610766F1}" presName="childText" presStyleLbl="conFgAcc1" presStyleIdx="0" presStyleCnt="2">
        <dgm:presLayoutVars>
          <dgm:bulletEnabled val="1"/>
        </dgm:presLayoutVars>
      </dgm:prSet>
      <dgm:spPr/>
    </dgm:pt>
    <dgm:pt modelId="{AA4DEBCB-24C6-45FB-B00C-35016F0CA719}" type="pres">
      <dgm:prSet presAssocID="{9A18AE9C-E6D2-490F-838D-4D8916D2E297}" presName="spaceBetweenRectangles" presStyleCnt="0"/>
      <dgm:spPr/>
    </dgm:pt>
    <dgm:pt modelId="{5025FFD4-E3ED-4EC0-85E3-9AC7779AA804}" type="pres">
      <dgm:prSet presAssocID="{16CE9A0A-B0EB-4968-9D30-16112FC0CEBB}" presName="parentLin" presStyleCnt="0"/>
      <dgm:spPr/>
    </dgm:pt>
    <dgm:pt modelId="{3FE083D9-C402-44E9-A3EB-16071B9E91DA}" type="pres">
      <dgm:prSet presAssocID="{16CE9A0A-B0EB-4968-9D30-16112FC0CEBB}" presName="parentLeftMargin" presStyleLbl="node1" presStyleIdx="0" presStyleCnt="2"/>
      <dgm:spPr/>
    </dgm:pt>
    <dgm:pt modelId="{9C4F9BA6-58FC-4E0D-B11B-A6B6C66854BF}" type="pres">
      <dgm:prSet presAssocID="{16CE9A0A-B0EB-4968-9D30-16112FC0CEB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BE6336D-06C5-451C-88B0-68CE218B44EF}" type="pres">
      <dgm:prSet presAssocID="{16CE9A0A-B0EB-4968-9D30-16112FC0CEBB}" presName="negativeSpace" presStyleCnt="0"/>
      <dgm:spPr/>
    </dgm:pt>
    <dgm:pt modelId="{253B9BD3-D849-4083-8FE3-ED1BB28D52DF}" type="pres">
      <dgm:prSet presAssocID="{16CE9A0A-B0EB-4968-9D30-16112FC0CEB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0AE2C0B-E599-466E-A142-93C0B01A7B56}" srcId="{5DCD0FD6-ADA8-4D14-8AAE-6603810AE2C8}" destId="{16CE9A0A-B0EB-4968-9D30-16112FC0CEBB}" srcOrd="1" destOrd="0" parTransId="{5AFFCA32-A198-47D9-969E-E985FDD275C8}" sibTransId="{11298D93-0BA1-40D9-A762-49AD86BE3B47}"/>
    <dgm:cxn modelId="{8142EF18-6524-4272-8B39-286855439D4F}" type="presOf" srcId="{96C95397-7814-4877-852B-4712E3BE84BB}" destId="{DD1D31DB-8D4E-49FF-98EF-9CE44545D661}" srcOrd="0" destOrd="0" presId="urn:microsoft.com/office/officeart/2005/8/layout/list1"/>
    <dgm:cxn modelId="{FBF97C19-255D-469E-9BC0-039F287EA512}" srcId="{5DCD0FD6-ADA8-4D14-8AAE-6603810AE2C8}" destId="{47E351AA-8865-49A5-A280-5722610766F1}" srcOrd="0" destOrd="0" parTransId="{A52330E1-1CD3-4B0B-A749-7E9B47B746DB}" sibTransId="{9A18AE9C-E6D2-490F-838D-4D8916D2E297}"/>
    <dgm:cxn modelId="{63AD691A-A99A-49F2-B9A8-D5E8C52050F8}" srcId="{47E351AA-8865-49A5-A280-5722610766F1}" destId="{01626A74-AAD9-42A2-AB85-2EACAFC7AB2F}" srcOrd="1" destOrd="0" parTransId="{03FDB0EE-276C-4549-A6FC-553455AC4638}" sibTransId="{CA3D1226-7A0A-4FC2-BC8A-637A9BC92F3A}"/>
    <dgm:cxn modelId="{3671EB32-33BE-425B-85F3-AFBC169A4F19}" type="presOf" srcId="{16CE9A0A-B0EB-4968-9D30-16112FC0CEBB}" destId="{9C4F9BA6-58FC-4E0D-B11B-A6B6C66854BF}" srcOrd="1" destOrd="0" presId="urn:microsoft.com/office/officeart/2005/8/layout/list1"/>
    <dgm:cxn modelId="{D7899A64-1D85-4576-8E8F-6E06537CA984}" type="presOf" srcId="{6B615C7C-5B79-4791-A129-69118A35C41D}" destId="{253B9BD3-D849-4083-8FE3-ED1BB28D52DF}" srcOrd="0" destOrd="0" presId="urn:microsoft.com/office/officeart/2005/8/layout/list1"/>
    <dgm:cxn modelId="{C061E36B-FF35-46D7-B721-7EC44BE79EB2}" srcId="{47E351AA-8865-49A5-A280-5722610766F1}" destId="{96C95397-7814-4877-852B-4712E3BE84BB}" srcOrd="0" destOrd="0" parTransId="{DEAE775C-CFB6-4A89-AE7F-D417FC818DAF}" sibTransId="{23A5A895-E533-4663-9144-93A5DB135804}"/>
    <dgm:cxn modelId="{4768C18F-6324-4030-BF61-4B986E6C5006}" srcId="{16CE9A0A-B0EB-4968-9D30-16112FC0CEBB}" destId="{6B615C7C-5B79-4791-A129-69118A35C41D}" srcOrd="0" destOrd="0" parTransId="{A7F6738C-06E1-40D6-9C5E-CD8ECA429378}" sibTransId="{D6C6D2CF-B9D2-4F6F-AFF1-8A1BFB0E2678}"/>
    <dgm:cxn modelId="{90FEAA97-9AC9-42C3-B0F6-E91C1C454597}" type="presOf" srcId="{47E351AA-8865-49A5-A280-5722610766F1}" destId="{CB80E6EC-3735-42BC-A9D5-744204466C67}" srcOrd="0" destOrd="0" presId="urn:microsoft.com/office/officeart/2005/8/layout/list1"/>
    <dgm:cxn modelId="{3BBC41A7-0600-48B8-AD80-2114A5679D9D}" type="presOf" srcId="{060D8105-7B66-473C-B340-E825B15A7806}" destId="{253B9BD3-D849-4083-8FE3-ED1BB28D52DF}" srcOrd="0" destOrd="2" presId="urn:microsoft.com/office/officeart/2005/8/layout/list1"/>
    <dgm:cxn modelId="{207FE7A7-5AA2-4641-BA45-DBDF74A8077A}" type="presOf" srcId="{47E351AA-8865-49A5-A280-5722610766F1}" destId="{3C8D8A0C-83B9-4CCD-82BF-F572DB847061}" srcOrd="1" destOrd="0" presId="urn:microsoft.com/office/officeart/2005/8/layout/list1"/>
    <dgm:cxn modelId="{D48C4CAF-5ADB-4542-8774-F00A94C52DD2}" srcId="{16CE9A0A-B0EB-4968-9D30-16112FC0CEBB}" destId="{33C89BA7-2281-4D39-9F0C-2DCBB799E540}" srcOrd="1" destOrd="0" parTransId="{ED0A79BA-12C7-4C93-80BE-2E7F74ABE272}" sibTransId="{C6570BAB-8A6F-4472-899D-7D42D22BDFE5}"/>
    <dgm:cxn modelId="{21B2FFB8-3B42-4C2A-8549-66BD85E8A5D8}" type="presOf" srcId="{9C74EFF7-6787-4343-9369-B11E8E734DCC}" destId="{DD1D31DB-8D4E-49FF-98EF-9CE44545D661}" srcOrd="0" destOrd="2" presId="urn:microsoft.com/office/officeart/2005/8/layout/list1"/>
    <dgm:cxn modelId="{73C3B9BD-3FB1-46B7-B39B-DE8D01774833}" type="presOf" srcId="{01626A74-AAD9-42A2-AB85-2EACAFC7AB2F}" destId="{DD1D31DB-8D4E-49FF-98EF-9CE44545D661}" srcOrd="0" destOrd="1" presId="urn:microsoft.com/office/officeart/2005/8/layout/list1"/>
    <dgm:cxn modelId="{D61166BE-E466-4755-BC0E-81ED261679BA}" type="presOf" srcId="{16CE9A0A-B0EB-4968-9D30-16112FC0CEBB}" destId="{3FE083D9-C402-44E9-A3EB-16071B9E91DA}" srcOrd="0" destOrd="0" presId="urn:microsoft.com/office/officeart/2005/8/layout/list1"/>
    <dgm:cxn modelId="{52B036C9-52F2-4BE8-B481-B85334D1594D}" type="presOf" srcId="{33C89BA7-2281-4D39-9F0C-2DCBB799E540}" destId="{253B9BD3-D849-4083-8FE3-ED1BB28D52DF}" srcOrd="0" destOrd="1" presId="urn:microsoft.com/office/officeart/2005/8/layout/list1"/>
    <dgm:cxn modelId="{DBD643D4-B254-4790-9979-19D023243BB5}" srcId="{47E351AA-8865-49A5-A280-5722610766F1}" destId="{9C74EFF7-6787-4343-9369-B11E8E734DCC}" srcOrd="2" destOrd="0" parTransId="{D8596614-DDCD-406D-885E-4656EE3FD98A}" sibTransId="{86ABB01E-E414-4D70-88A9-D9DBD934FDE8}"/>
    <dgm:cxn modelId="{20759EE2-E135-4133-B335-2BB0C25CD321}" type="presOf" srcId="{5DCD0FD6-ADA8-4D14-8AAE-6603810AE2C8}" destId="{B30A0E7B-BD95-433C-805B-9DE3D85024DD}" srcOrd="0" destOrd="0" presId="urn:microsoft.com/office/officeart/2005/8/layout/list1"/>
    <dgm:cxn modelId="{5BA4F0EE-1208-48D5-820F-8B08ABFBCD61}" srcId="{16CE9A0A-B0EB-4968-9D30-16112FC0CEBB}" destId="{060D8105-7B66-473C-B340-E825B15A7806}" srcOrd="2" destOrd="0" parTransId="{5ECCD576-03AA-4EE2-9E12-C1993349E5FA}" sibTransId="{B2F68AED-0CF2-4FAB-84C0-0231D5225362}"/>
    <dgm:cxn modelId="{8AB56DF4-30BC-4D0B-B0BF-762240307E24}" type="presParOf" srcId="{B30A0E7B-BD95-433C-805B-9DE3D85024DD}" destId="{6C0CAEC7-723A-42DF-8AA4-F299DAF3EC02}" srcOrd="0" destOrd="0" presId="urn:microsoft.com/office/officeart/2005/8/layout/list1"/>
    <dgm:cxn modelId="{DF68F495-DF9C-4CDE-B5CA-887C27FB5718}" type="presParOf" srcId="{6C0CAEC7-723A-42DF-8AA4-F299DAF3EC02}" destId="{CB80E6EC-3735-42BC-A9D5-744204466C67}" srcOrd="0" destOrd="0" presId="urn:microsoft.com/office/officeart/2005/8/layout/list1"/>
    <dgm:cxn modelId="{E337B400-AA02-4611-ACB8-C091FBD8C866}" type="presParOf" srcId="{6C0CAEC7-723A-42DF-8AA4-F299DAF3EC02}" destId="{3C8D8A0C-83B9-4CCD-82BF-F572DB847061}" srcOrd="1" destOrd="0" presId="urn:microsoft.com/office/officeart/2005/8/layout/list1"/>
    <dgm:cxn modelId="{C791ADB7-64A8-4E30-9370-395B5A6E9D14}" type="presParOf" srcId="{B30A0E7B-BD95-433C-805B-9DE3D85024DD}" destId="{5EDC6E6B-2785-4856-959F-104890118C19}" srcOrd="1" destOrd="0" presId="urn:microsoft.com/office/officeart/2005/8/layout/list1"/>
    <dgm:cxn modelId="{410CE543-9966-4B86-98D3-75CFC1F7F839}" type="presParOf" srcId="{B30A0E7B-BD95-433C-805B-9DE3D85024DD}" destId="{DD1D31DB-8D4E-49FF-98EF-9CE44545D661}" srcOrd="2" destOrd="0" presId="urn:microsoft.com/office/officeart/2005/8/layout/list1"/>
    <dgm:cxn modelId="{7478D4C1-DAF1-4DFA-A699-56F7B29163CC}" type="presParOf" srcId="{B30A0E7B-BD95-433C-805B-9DE3D85024DD}" destId="{AA4DEBCB-24C6-45FB-B00C-35016F0CA719}" srcOrd="3" destOrd="0" presId="urn:microsoft.com/office/officeart/2005/8/layout/list1"/>
    <dgm:cxn modelId="{9C530707-09C0-4CEA-A6D8-70670DDBE9B5}" type="presParOf" srcId="{B30A0E7B-BD95-433C-805B-9DE3D85024DD}" destId="{5025FFD4-E3ED-4EC0-85E3-9AC7779AA804}" srcOrd="4" destOrd="0" presId="urn:microsoft.com/office/officeart/2005/8/layout/list1"/>
    <dgm:cxn modelId="{9932C917-D4DF-4690-A6DB-548F90D5BCAA}" type="presParOf" srcId="{5025FFD4-E3ED-4EC0-85E3-9AC7779AA804}" destId="{3FE083D9-C402-44E9-A3EB-16071B9E91DA}" srcOrd="0" destOrd="0" presId="urn:microsoft.com/office/officeart/2005/8/layout/list1"/>
    <dgm:cxn modelId="{8E8AA4EA-47A1-4220-95DC-717F8B0D8D45}" type="presParOf" srcId="{5025FFD4-E3ED-4EC0-85E3-9AC7779AA804}" destId="{9C4F9BA6-58FC-4E0D-B11B-A6B6C66854BF}" srcOrd="1" destOrd="0" presId="urn:microsoft.com/office/officeart/2005/8/layout/list1"/>
    <dgm:cxn modelId="{863786F9-64BD-402A-857A-E28170817009}" type="presParOf" srcId="{B30A0E7B-BD95-433C-805B-9DE3D85024DD}" destId="{CBE6336D-06C5-451C-88B0-68CE218B44EF}" srcOrd="5" destOrd="0" presId="urn:microsoft.com/office/officeart/2005/8/layout/list1"/>
    <dgm:cxn modelId="{562332EB-941F-4B89-8A6F-EF879CCAAD98}" type="presParOf" srcId="{B30A0E7B-BD95-433C-805B-9DE3D85024DD}" destId="{253B9BD3-D849-4083-8FE3-ED1BB28D52D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7B5C00-54C9-454F-9FBA-E5EF34855735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79FE834-D910-4E39-9827-40A3270E11A0}">
      <dgm:prSet/>
      <dgm:spPr/>
      <dgm:t>
        <a:bodyPr/>
        <a:lstStyle/>
        <a:p>
          <a:r>
            <a:rPr lang="cs-CZ"/>
            <a:t>Strana dodatečně nalezla listinu, o jejíž existenci nevěděla </a:t>
          </a:r>
          <a:endParaRPr lang="en-US"/>
        </a:p>
      </dgm:t>
    </dgm:pt>
    <dgm:pt modelId="{16AB71A6-CC3C-487D-9F87-2451EB13AA0E}" type="parTrans" cxnId="{3F6DB57C-F250-4456-A687-C3DB8E9B03C5}">
      <dgm:prSet/>
      <dgm:spPr/>
      <dgm:t>
        <a:bodyPr/>
        <a:lstStyle/>
        <a:p>
          <a:endParaRPr lang="en-US"/>
        </a:p>
      </dgm:t>
    </dgm:pt>
    <dgm:pt modelId="{6A413F9F-7945-477B-8823-870D0F1F68E3}" type="sibTrans" cxnId="{3F6DB57C-F250-4456-A687-C3DB8E9B03C5}">
      <dgm:prSet/>
      <dgm:spPr/>
      <dgm:t>
        <a:bodyPr/>
        <a:lstStyle/>
        <a:p>
          <a:endParaRPr lang="en-US"/>
        </a:p>
      </dgm:t>
    </dgm:pt>
    <dgm:pt modelId="{9A3FA365-09B9-4555-BAE9-8EFEAECB1AEB}">
      <dgm:prSet/>
      <dgm:spPr/>
      <dgm:t>
        <a:bodyPr/>
        <a:lstStyle/>
        <a:p>
          <a:r>
            <a:rPr lang="cs-CZ"/>
            <a:t>Z pravomocného trestního rozsudku vyjde najevo, že svědek vypovídal v původním řízení křivě, nebo že znalec podal nepravdivý posudek</a:t>
          </a:r>
          <a:endParaRPr lang="en-US"/>
        </a:p>
      </dgm:t>
    </dgm:pt>
    <dgm:pt modelId="{C4818C0A-73E6-4450-A22D-0E092C97D304}" type="parTrans" cxnId="{C68A05BF-A60A-4E2C-A23F-685D5242E4EB}">
      <dgm:prSet/>
      <dgm:spPr/>
      <dgm:t>
        <a:bodyPr/>
        <a:lstStyle/>
        <a:p>
          <a:endParaRPr lang="en-US"/>
        </a:p>
      </dgm:t>
    </dgm:pt>
    <dgm:pt modelId="{C64A45FB-B3E4-4A27-853B-93AD70B7C17D}" type="sibTrans" cxnId="{C68A05BF-A60A-4E2C-A23F-685D5242E4EB}">
      <dgm:prSet/>
      <dgm:spPr/>
      <dgm:t>
        <a:bodyPr/>
        <a:lstStyle/>
        <a:p>
          <a:endParaRPr lang="en-US"/>
        </a:p>
      </dgm:t>
    </dgm:pt>
    <dgm:pt modelId="{C24EBDB6-8535-4259-A612-0CF59F718C99}">
      <dgm:prSet/>
      <dgm:spPr/>
      <dgm:t>
        <a:bodyPr/>
        <a:lstStyle/>
        <a:p>
          <a:r>
            <a:rPr lang="cs-CZ"/>
            <a:t>Skutečnosti a důkazy, jimiž může být podstatně oslabena věrohodnost svědka, znalce nebo strany a posílena věrohodnost jiných osob slyšených k důkazu</a:t>
          </a:r>
          <a:endParaRPr lang="en-US"/>
        </a:p>
      </dgm:t>
    </dgm:pt>
    <dgm:pt modelId="{15D1A95A-63D6-45A6-A8F0-AE4C87CCC919}" type="parTrans" cxnId="{838342D7-C926-439A-BF01-FE3EBB59E216}">
      <dgm:prSet/>
      <dgm:spPr/>
      <dgm:t>
        <a:bodyPr/>
        <a:lstStyle/>
        <a:p>
          <a:endParaRPr lang="en-US"/>
        </a:p>
      </dgm:t>
    </dgm:pt>
    <dgm:pt modelId="{E8E78BB7-8CD3-43A9-B7BD-8D77B6A99E92}" type="sibTrans" cxnId="{838342D7-C926-439A-BF01-FE3EBB59E216}">
      <dgm:prSet/>
      <dgm:spPr/>
      <dgm:t>
        <a:bodyPr/>
        <a:lstStyle/>
        <a:p>
          <a:endParaRPr lang="en-US"/>
        </a:p>
      </dgm:t>
    </dgm:pt>
    <dgm:pt modelId="{2183F4F7-5F0E-4F16-9283-B226E7A58DF7}">
      <dgm:prSet/>
      <dgm:spPr/>
      <dgm:t>
        <a:bodyPr/>
        <a:lstStyle/>
        <a:p>
          <a:r>
            <a:rPr lang="cs-CZ"/>
            <a:t>Po skončení řízení vyjde najevo, že obraz je padělkem</a:t>
          </a:r>
          <a:endParaRPr lang="en-US"/>
        </a:p>
      </dgm:t>
    </dgm:pt>
    <dgm:pt modelId="{D6768C56-D296-457C-B2D3-7AA1F30962BC}" type="parTrans" cxnId="{BAC2E433-305B-4ABA-A4E6-F779D0AC1258}">
      <dgm:prSet/>
      <dgm:spPr/>
      <dgm:t>
        <a:bodyPr/>
        <a:lstStyle/>
        <a:p>
          <a:endParaRPr lang="en-US"/>
        </a:p>
      </dgm:t>
    </dgm:pt>
    <dgm:pt modelId="{E82EF4B8-7B52-4984-B165-26475F9305B6}" type="sibTrans" cxnId="{BAC2E433-305B-4ABA-A4E6-F779D0AC1258}">
      <dgm:prSet/>
      <dgm:spPr/>
      <dgm:t>
        <a:bodyPr/>
        <a:lstStyle/>
        <a:p>
          <a:endParaRPr lang="en-US"/>
        </a:p>
      </dgm:t>
    </dgm:pt>
    <dgm:pt modelId="{8534E441-85D0-4144-AB6E-22F8EBF8FBE8}" type="pres">
      <dgm:prSet presAssocID="{C97B5C00-54C9-454F-9FBA-E5EF34855735}" presName="root" presStyleCnt="0">
        <dgm:presLayoutVars>
          <dgm:dir/>
          <dgm:resizeHandles val="exact"/>
        </dgm:presLayoutVars>
      </dgm:prSet>
      <dgm:spPr/>
    </dgm:pt>
    <dgm:pt modelId="{6C09F8F9-5FCC-40F2-B6C7-1D35A1D7AA3C}" type="pres">
      <dgm:prSet presAssocID="{C79FE834-D910-4E39-9827-40A3270E11A0}" presName="compNode" presStyleCnt="0"/>
      <dgm:spPr/>
    </dgm:pt>
    <dgm:pt modelId="{A073229E-9B38-4D36-9961-BD81F3FDE499}" type="pres">
      <dgm:prSet presAssocID="{C79FE834-D910-4E39-9827-40A3270E11A0}" presName="bgRect" presStyleLbl="bgShp" presStyleIdx="0" presStyleCnt="4"/>
      <dgm:spPr/>
    </dgm:pt>
    <dgm:pt modelId="{9801E9CA-6975-4545-AE56-3F2BFC5C43E0}" type="pres">
      <dgm:prSet presAssocID="{C79FE834-D910-4E39-9827-40A3270E11A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: Straight"/>
        </a:ext>
      </dgm:extLst>
    </dgm:pt>
    <dgm:pt modelId="{597CE35A-5C66-45C0-8E4B-1B33648C9683}" type="pres">
      <dgm:prSet presAssocID="{C79FE834-D910-4E39-9827-40A3270E11A0}" presName="spaceRect" presStyleCnt="0"/>
      <dgm:spPr/>
    </dgm:pt>
    <dgm:pt modelId="{2078268F-82C7-42E5-8515-C1B2FF16BE66}" type="pres">
      <dgm:prSet presAssocID="{C79FE834-D910-4E39-9827-40A3270E11A0}" presName="parTx" presStyleLbl="revTx" presStyleIdx="0" presStyleCnt="4">
        <dgm:presLayoutVars>
          <dgm:chMax val="0"/>
          <dgm:chPref val="0"/>
        </dgm:presLayoutVars>
      </dgm:prSet>
      <dgm:spPr/>
    </dgm:pt>
    <dgm:pt modelId="{8C0C99A8-E448-4E8B-8410-D3F2EF5B72D4}" type="pres">
      <dgm:prSet presAssocID="{6A413F9F-7945-477B-8823-870D0F1F68E3}" presName="sibTrans" presStyleCnt="0"/>
      <dgm:spPr/>
    </dgm:pt>
    <dgm:pt modelId="{BE155A9F-2668-486F-9387-6D24535DE38F}" type="pres">
      <dgm:prSet presAssocID="{9A3FA365-09B9-4555-BAE9-8EFEAECB1AEB}" presName="compNode" presStyleCnt="0"/>
      <dgm:spPr/>
    </dgm:pt>
    <dgm:pt modelId="{44C39ED6-074B-4E11-B881-36259B0459C7}" type="pres">
      <dgm:prSet presAssocID="{9A3FA365-09B9-4555-BAE9-8EFEAECB1AEB}" presName="bgRect" presStyleLbl="bgShp" presStyleIdx="1" presStyleCnt="4"/>
      <dgm:spPr/>
    </dgm:pt>
    <dgm:pt modelId="{6D840BE1-488A-4D80-BC8C-07CE76C3FD97}" type="pres">
      <dgm:prSet presAssocID="{9A3FA365-09B9-4555-BAE9-8EFEAECB1AE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13222072-DE99-495E-AC0F-BA464204587C}" type="pres">
      <dgm:prSet presAssocID="{9A3FA365-09B9-4555-BAE9-8EFEAECB1AEB}" presName="spaceRect" presStyleCnt="0"/>
      <dgm:spPr/>
    </dgm:pt>
    <dgm:pt modelId="{1CF25071-9BCB-41D9-8177-DB17BDFE48D6}" type="pres">
      <dgm:prSet presAssocID="{9A3FA365-09B9-4555-BAE9-8EFEAECB1AEB}" presName="parTx" presStyleLbl="revTx" presStyleIdx="1" presStyleCnt="4">
        <dgm:presLayoutVars>
          <dgm:chMax val="0"/>
          <dgm:chPref val="0"/>
        </dgm:presLayoutVars>
      </dgm:prSet>
      <dgm:spPr/>
    </dgm:pt>
    <dgm:pt modelId="{296AF567-0691-4493-B514-93542E0E42D0}" type="pres">
      <dgm:prSet presAssocID="{C64A45FB-B3E4-4A27-853B-93AD70B7C17D}" presName="sibTrans" presStyleCnt="0"/>
      <dgm:spPr/>
    </dgm:pt>
    <dgm:pt modelId="{56618BC9-22B7-481B-AA90-5DEF4EE87CBD}" type="pres">
      <dgm:prSet presAssocID="{C24EBDB6-8535-4259-A612-0CF59F718C99}" presName="compNode" presStyleCnt="0"/>
      <dgm:spPr/>
    </dgm:pt>
    <dgm:pt modelId="{378BE8F3-EA4D-4131-807E-467ACC0097C8}" type="pres">
      <dgm:prSet presAssocID="{C24EBDB6-8535-4259-A612-0CF59F718C99}" presName="bgRect" presStyleLbl="bgShp" presStyleIdx="2" presStyleCnt="4"/>
      <dgm:spPr/>
    </dgm:pt>
    <dgm:pt modelId="{0B6A2CFA-2BF7-4B5A-A988-38AC6568CBCC}" type="pres">
      <dgm:prSet presAssocID="{C24EBDB6-8535-4259-A612-0CF59F718C9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AC1EF434-D735-4E34-8592-5050BB1A3910}" type="pres">
      <dgm:prSet presAssocID="{C24EBDB6-8535-4259-A612-0CF59F718C99}" presName="spaceRect" presStyleCnt="0"/>
      <dgm:spPr/>
    </dgm:pt>
    <dgm:pt modelId="{8774FBF3-49FD-4667-A63B-BF7AA515F429}" type="pres">
      <dgm:prSet presAssocID="{C24EBDB6-8535-4259-A612-0CF59F718C99}" presName="parTx" presStyleLbl="revTx" presStyleIdx="2" presStyleCnt="4">
        <dgm:presLayoutVars>
          <dgm:chMax val="0"/>
          <dgm:chPref val="0"/>
        </dgm:presLayoutVars>
      </dgm:prSet>
      <dgm:spPr/>
    </dgm:pt>
    <dgm:pt modelId="{3DE73C0B-E5C3-433A-BA7C-6B8ACF08A502}" type="pres">
      <dgm:prSet presAssocID="{E8E78BB7-8CD3-43A9-B7BD-8D77B6A99E92}" presName="sibTrans" presStyleCnt="0"/>
      <dgm:spPr/>
    </dgm:pt>
    <dgm:pt modelId="{B38A6287-75A4-4C6D-9B43-849E8A3EEA90}" type="pres">
      <dgm:prSet presAssocID="{2183F4F7-5F0E-4F16-9283-B226E7A58DF7}" presName="compNode" presStyleCnt="0"/>
      <dgm:spPr/>
    </dgm:pt>
    <dgm:pt modelId="{347A315A-0D91-4CB6-8C91-A6A440DAC83F}" type="pres">
      <dgm:prSet presAssocID="{2183F4F7-5F0E-4F16-9283-B226E7A58DF7}" presName="bgRect" presStyleLbl="bgShp" presStyleIdx="3" presStyleCnt="4"/>
      <dgm:spPr/>
    </dgm:pt>
    <dgm:pt modelId="{70B06122-55B1-4EAA-9295-EDB7B034DE96}" type="pres">
      <dgm:prSet presAssocID="{2183F4F7-5F0E-4F16-9283-B226E7A58DF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F13C44B6-D612-42BC-8B26-E907B5E82102}" type="pres">
      <dgm:prSet presAssocID="{2183F4F7-5F0E-4F16-9283-B226E7A58DF7}" presName="spaceRect" presStyleCnt="0"/>
      <dgm:spPr/>
    </dgm:pt>
    <dgm:pt modelId="{BD8D69D3-92B3-4157-92D2-24763D10605D}" type="pres">
      <dgm:prSet presAssocID="{2183F4F7-5F0E-4F16-9283-B226E7A58DF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A8C9C10-0227-409F-8921-5CD03D5D3467}" type="presOf" srcId="{2183F4F7-5F0E-4F16-9283-B226E7A58DF7}" destId="{BD8D69D3-92B3-4157-92D2-24763D10605D}" srcOrd="0" destOrd="0" presId="urn:microsoft.com/office/officeart/2018/2/layout/IconVerticalSolidList"/>
    <dgm:cxn modelId="{BAC2E433-305B-4ABA-A4E6-F779D0AC1258}" srcId="{C97B5C00-54C9-454F-9FBA-E5EF34855735}" destId="{2183F4F7-5F0E-4F16-9283-B226E7A58DF7}" srcOrd="3" destOrd="0" parTransId="{D6768C56-D296-457C-B2D3-7AA1F30962BC}" sibTransId="{E82EF4B8-7B52-4984-B165-26475F9305B6}"/>
    <dgm:cxn modelId="{CF2EC75F-A0CF-47E9-BC99-3E90C3E73F90}" type="presOf" srcId="{C79FE834-D910-4E39-9827-40A3270E11A0}" destId="{2078268F-82C7-42E5-8515-C1B2FF16BE66}" srcOrd="0" destOrd="0" presId="urn:microsoft.com/office/officeart/2018/2/layout/IconVerticalSolidList"/>
    <dgm:cxn modelId="{54A1F473-8D0B-4756-96A0-627EB316217C}" type="presOf" srcId="{C97B5C00-54C9-454F-9FBA-E5EF34855735}" destId="{8534E441-85D0-4144-AB6E-22F8EBF8FBE8}" srcOrd="0" destOrd="0" presId="urn:microsoft.com/office/officeart/2018/2/layout/IconVerticalSolidList"/>
    <dgm:cxn modelId="{3F6DB57C-F250-4456-A687-C3DB8E9B03C5}" srcId="{C97B5C00-54C9-454F-9FBA-E5EF34855735}" destId="{C79FE834-D910-4E39-9827-40A3270E11A0}" srcOrd="0" destOrd="0" parTransId="{16AB71A6-CC3C-487D-9F87-2451EB13AA0E}" sibTransId="{6A413F9F-7945-477B-8823-870D0F1F68E3}"/>
    <dgm:cxn modelId="{883B2D85-2637-40A3-9984-126BF09304A4}" type="presOf" srcId="{C24EBDB6-8535-4259-A612-0CF59F718C99}" destId="{8774FBF3-49FD-4667-A63B-BF7AA515F429}" srcOrd="0" destOrd="0" presId="urn:microsoft.com/office/officeart/2018/2/layout/IconVerticalSolidList"/>
    <dgm:cxn modelId="{BED1EA99-62C0-45F2-B71B-B979E5FF724D}" type="presOf" srcId="{9A3FA365-09B9-4555-BAE9-8EFEAECB1AEB}" destId="{1CF25071-9BCB-41D9-8177-DB17BDFE48D6}" srcOrd="0" destOrd="0" presId="urn:microsoft.com/office/officeart/2018/2/layout/IconVerticalSolidList"/>
    <dgm:cxn modelId="{C68A05BF-A60A-4E2C-A23F-685D5242E4EB}" srcId="{C97B5C00-54C9-454F-9FBA-E5EF34855735}" destId="{9A3FA365-09B9-4555-BAE9-8EFEAECB1AEB}" srcOrd="1" destOrd="0" parTransId="{C4818C0A-73E6-4450-A22D-0E092C97D304}" sibTransId="{C64A45FB-B3E4-4A27-853B-93AD70B7C17D}"/>
    <dgm:cxn modelId="{838342D7-C926-439A-BF01-FE3EBB59E216}" srcId="{C97B5C00-54C9-454F-9FBA-E5EF34855735}" destId="{C24EBDB6-8535-4259-A612-0CF59F718C99}" srcOrd="2" destOrd="0" parTransId="{15D1A95A-63D6-45A6-A8F0-AE4C87CCC919}" sibTransId="{E8E78BB7-8CD3-43A9-B7BD-8D77B6A99E92}"/>
    <dgm:cxn modelId="{E59817A9-FC1E-482C-A168-05A1942C4C9B}" type="presParOf" srcId="{8534E441-85D0-4144-AB6E-22F8EBF8FBE8}" destId="{6C09F8F9-5FCC-40F2-B6C7-1D35A1D7AA3C}" srcOrd="0" destOrd="0" presId="urn:microsoft.com/office/officeart/2018/2/layout/IconVerticalSolidList"/>
    <dgm:cxn modelId="{37047048-1AE7-4942-8964-748ECB139FB1}" type="presParOf" srcId="{6C09F8F9-5FCC-40F2-B6C7-1D35A1D7AA3C}" destId="{A073229E-9B38-4D36-9961-BD81F3FDE499}" srcOrd="0" destOrd="0" presId="urn:microsoft.com/office/officeart/2018/2/layout/IconVerticalSolidList"/>
    <dgm:cxn modelId="{223E8714-BAED-4C18-B4BD-EE9F680A8DA2}" type="presParOf" srcId="{6C09F8F9-5FCC-40F2-B6C7-1D35A1D7AA3C}" destId="{9801E9CA-6975-4545-AE56-3F2BFC5C43E0}" srcOrd="1" destOrd="0" presId="urn:microsoft.com/office/officeart/2018/2/layout/IconVerticalSolidList"/>
    <dgm:cxn modelId="{ADF0F541-6B1C-4BD3-A3F3-486C0D4A176A}" type="presParOf" srcId="{6C09F8F9-5FCC-40F2-B6C7-1D35A1D7AA3C}" destId="{597CE35A-5C66-45C0-8E4B-1B33648C9683}" srcOrd="2" destOrd="0" presId="urn:microsoft.com/office/officeart/2018/2/layout/IconVerticalSolidList"/>
    <dgm:cxn modelId="{2DB1081A-DB68-4610-A400-64B1417F3C10}" type="presParOf" srcId="{6C09F8F9-5FCC-40F2-B6C7-1D35A1D7AA3C}" destId="{2078268F-82C7-42E5-8515-C1B2FF16BE66}" srcOrd="3" destOrd="0" presId="urn:microsoft.com/office/officeart/2018/2/layout/IconVerticalSolidList"/>
    <dgm:cxn modelId="{7812DCAD-84D6-4BB7-9CAC-4FF617E0447A}" type="presParOf" srcId="{8534E441-85D0-4144-AB6E-22F8EBF8FBE8}" destId="{8C0C99A8-E448-4E8B-8410-D3F2EF5B72D4}" srcOrd="1" destOrd="0" presId="urn:microsoft.com/office/officeart/2018/2/layout/IconVerticalSolidList"/>
    <dgm:cxn modelId="{37FD1AD2-7FA3-49E4-97B0-1018EF89429D}" type="presParOf" srcId="{8534E441-85D0-4144-AB6E-22F8EBF8FBE8}" destId="{BE155A9F-2668-486F-9387-6D24535DE38F}" srcOrd="2" destOrd="0" presId="urn:microsoft.com/office/officeart/2018/2/layout/IconVerticalSolidList"/>
    <dgm:cxn modelId="{8D27A648-CEEE-4773-8041-227ADD624AB8}" type="presParOf" srcId="{BE155A9F-2668-486F-9387-6D24535DE38F}" destId="{44C39ED6-074B-4E11-B881-36259B0459C7}" srcOrd="0" destOrd="0" presId="urn:microsoft.com/office/officeart/2018/2/layout/IconVerticalSolidList"/>
    <dgm:cxn modelId="{A51AA361-6798-4636-AB76-955E9735F3D2}" type="presParOf" srcId="{BE155A9F-2668-486F-9387-6D24535DE38F}" destId="{6D840BE1-488A-4D80-BC8C-07CE76C3FD97}" srcOrd="1" destOrd="0" presId="urn:microsoft.com/office/officeart/2018/2/layout/IconVerticalSolidList"/>
    <dgm:cxn modelId="{9057052A-5751-482A-9E6E-4B99407BD003}" type="presParOf" srcId="{BE155A9F-2668-486F-9387-6D24535DE38F}" destId="{13222072-DE99-495E-AC0F-BA464204587C}" srcOrd="2" destOrd="0" presId="urn:microsoft.com/office/officeart/2018/2/layout/IconVerticalSolidList"/>
    <dgm:cxn modelId="{074383EE-3A02-4381-97B8-70668457D387}" type="presParOf" srcId="{BE155A9F-2668-486F-9387-6D24535DE38F}" destId="{1CF25071-9BCB-41D9-8177-DB17BDFE48D6}" srcOrd="3" destOrd="0" presId="urn:microsoft.com/office/officeart/2018/2/layout/IconVerticalSolidList"/>
    <dgm:cxn modelId="{A2E5F2F4-F051-4320-B533-DFBD25A935B7}" type="presParOf" srcId="{8534E441-85D0-4144-AB6E-22F8EBF8FBE8}" destId="{296AF567-0691-4493-B514-93542E0E42D0}" srcOrd="3" destOrd="0" presId="urn:microsoft.com/office/officeart/2018/2/layout/IconVerticalSolidList"/>
    <dgm:cxn modelId="{3B4B6AB7-35D8-438C-9E1B-7711C14A6B49}" type="presParOf" srcId="{8534E441-85D0-4144-AB6E-22F8EBF8FBE8}" destId="{56618BC9-22B7-481B-AA90-5DEF4EE87CBD}" srcOrd="4" destOrd="0" presId="urn:microsoft.com/office/officeart/2018/2/layout/IconVerticalSolidList"/>
    <dgm:cxn modelId="{D030D304-1D0F-4062-A387-6044E8571F7B}" type="presParOf" srcId="{56618BC9-22B7-481B-AA90-5DEF4EE87CBD}" destId="{378BE8F3-EA4D-4131-807E-467ACC0097C8}" srcOrd="0" destOrd="0" presId="urn:microsoft.com/office/officeart/2018/2/layout/IconVerticalSolidList"/>
    <dgm:cxn modelId="{3F1874D0-91F8-45D2-B9C8-BC309E10015A}" type="presParOf" srcId="{56618BC9-22B7-481B-AA90-5DEF4EE87CBD}" destId="{0B6A2CFA-2BF7-4B5A-A988-38AC6568CBCC}" srcOrd="1" destOrd="0" presId="urn:microsoft.com/office/officeart/2018/2/layout/IconVerticalSolidList"/>
    <dgm:cxn modelId="{ECBA0FF4-72CD-4E2E-8FCD-A0165508C3C4}" type="presParOf" srcId="{56618BC9-22B7-481B-AA90-5DEF4EE87CBD}" destId="{AC1EF434-D735-4E34-8592-5050BB1A3910}" srcOrd="2" destOrd="0" presId="urn:microsoft.com/office/officeart/2018/2/layout/IconVerticalSolidList"/>
    <dgm:cxn modelId="{C0DC787D-BECD-4A53-8D43-9568A32B6B39}" type="presParOf" srcId="{56618BC9-22B7-481B-AA90-5DEF4EE87CBD}" destId="{8774FBF3-49FD-4667-A63B-BF7AA515F429}" srcOrd="3" destOrd="0" presId="urn:microsoft.com/office/officeart/2018/2/layout/IconVerticalSolidList"/>
    <dgm:cxn modelId="{2F23C8DC-2383-4048-945C-4A414B590DCC}" type="presParOf" srcId="{8534E441-85D0-4144-AB6E-22F8EBF8FBE8}" destId="{3DE73C0B-E5C3-433A-BA7C-6B8ACF08A502}" srcOrd="5" destOrd="0" presId="urn:microsoft.com/office/officeart/2018/2/layout/IconVerticalSolidList"/>
    <dgm:cxn modelId="{5AA9003F-06AA-479B-903A-D5CEF7BBFF6C}" type="presParOf" srcId="{8534E441-85D0-4144-AB6E-22F8EBF8FBE8}" destId="{B38A6287-75A4-4C6D-9B43-849E8A3EEA90}" srcOrd="6" destOrd="0" presId="urn:microsoft.com/office/officeart/2018/2/layout/IconVerticalSolidList"/>
    <dgm:cxn modelId="{1F7A82F2-1F82-49E4-B321-659DA62CA142}" type="presParOf" srcId="{B38A6287-75A4-4C6D-9B43-849E8A3EEA90}" destId="{347A315A-0D91-4CB6-8C91-A6A440DAC83F}" srcOrd="0" destOrd="0" presId="urn:microsoft.com/office/officeart/2018/2/layout/IconVerticalSolidList"/>
    <dgm:cxn modelId="{022A7F05-CE45-4BF8-9E28-C61501FAC464}" type="presParOf" srcId="{B38A6287-75A4-4C6D-9B43-849E8A3EEA90}" destId="{70B06122-55B1-4EAA-9295-EDB7B034DE96}" srcOrd="1" destOrd="0" presId="urn:microsoft.com/office/officeart/2018/2/layout/IconVerticalSolidList"/>
    <dgm:cxn modelId="{12C2B8EF-BF24-4912-A5A6-90F4CD1D0215}" type="presParOf" srcId="{B38A6287-75A4-4C6D-9B43-849E8A3EEA90}" destId="{F13C44B6-D612-42BC-8B26-E907B5E82102}" srcOrd="2" destOrd="0" presId="urn:microsoft.com/office/officeart/2018/2/layout/IconVerticalSolidList"/>
    <dgm:cxn modelId="{D94FA2D5-0B8F-442E-BCBA-1FC10AA0D66A}" type="presParOf" srcId="{B38A6287-75A4-4C6D-9B43-849E8A3EEA90}" destId="{BD8D69D3-92B3-4157-92D2-24763D1060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640EE6-B840-44B8-A4A1-D77E495994FD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ACA471E-3E5A-4534-AD06-491C718F0506}">
      <dgm:prSet/>
      <dgm:spPr/>
      <dgm:t>
        <a:bodyPr/>
        <a:lstStyle/>
        <a:p>
          <a:r>
            <a:rPr lang="cs-CZ" dirty="0"/>
            <a:t>Rozhodnutí jiného orgánu o předběžné otázce, na němž spočívá rozhodnutí soudu vydané v původním řízení, bylo zrušeno nebo změněno</a:t>
          </a:r>
          <a:endParaRPr lang="en-US" dirty="0"/>
        </a:p>
      </dgm:t>
    </dgm:pt>
    <dgm:pt modelId="{1716E855-6E73-4E54-AAD2-1D5CB918079B}" type="parTrans" cxnId="{52590C93-A204-440C-A610-63FD1C7B0C94}">
      <dgm:prSet/>
      <dgm:spPr/>
      <dgm:t>
        <a:bodyPr/>
        <a:lstStyle/>
        <a:p>
          <a:endParaRPr lang="en-US"/>
        </a:p>
      </dgm:t>
    </dgm:pt>
    <dgm:pt modelId="{D7FC57BF-3EA9-4175-9735-AC82AE212041}" type="sibTrans" cxnId="{52590C93-A204-440C-A610-63FD1C7B0C94}">
      <dgm:prSet/>
      <dgm:spPr/>
      <dgm:t>
        <a:bodyPr/>
        <a:lstStyle/>
        <a:p>
          <a:endParaRPr lang="en-US"/>
        </a:p>
      </dgm:t>
    </dgm:pt>
    <dgm:pt modelId="{F76D2669-2E36-47FB-B299-22251D374743}">
      <dgm:prSet/>
      <dgm:spPr/>
      <dgm:t>
        <a:bodyPr/>
        <a:lstStyle/>
        <a:p>
          <a:r>
            <a:rPr lang="cs-CZ" dirty="0"/>
            <a:t>např. byl zrušen pravomocný odsuzující rozsudek trestního soudu, na němž spočívalo rozhodnutí ve sporu o náhradu škody</a:t>
          </a:r>
          <a:endParaRPr lang="en-US" dirty="0"/>
        </a:p>
      </dgm:t>
    </dgm:pt>
    <dgm:pt modelId="{1D0E7DED-42FD-4CB1-BE8E-7FFBE8152A6A}" type="parTrans" cxnId="{6E4A5DC9-3B8E-4910-A8C5-DA1C3E1B5E4F}">
      <dgm:prSet/>
      <dgm:spPr/>
      <dgm:t>
        <a:bodyPr/>
        <a:lstStyle/>
        <a:p>
          <a:endParaRPr lang="en-US"/>
        </a:p>
      </dgm:t>
    </dgm:pt>
    <dgm:pt modelId="{5F2EBC9E-78B1-4631-AAE1-8DAC167B7CB0}" type="sibTrans" cxnId="{6E4A5DC9-3B8E-4910-A8C5-DA1C3E1B5E4F}">
      <dgm:prSet/>
      <dgm:spPr/>
      <dgm:t>
        <a:bodyPr/>
        <a:lstStyle/>
        <a:p>
          <a:endParaRPr lang="en-US"/>
        </a:p>
      </dgm:t>
    </dgm:pt>
    <dgm:pt modelId="{CF5E432A-E93E-4B9C-9724-B2867C05DCE5}">
      <dgm:prSet/>
      <dgm:spPr/>
      <dgm:t>
        <a:bodyPr/>
        <a:lstStyle/>
        <a:p>
          <a:r>
            <a:rPr lang="cs-CZ"/>
            <a:t>Soud si předběžnou otázku posoudil samostatně; poté bylo vydáno rozhodnutí příslušného orgánu, které tuto otázku rozhodlo odlišně</a:t>
          </a:r>
          <a:endParaRPr lang="en-US"/>
        </a:p>
      </dgm:t>
    </dgm:pt>
    <dgm:pt modelId="{6D332FBA-6278-4C46-B594-5C5934227F9B}" type="parTrans" cxnId="{6E6031CE-EF9A-483B-872F-E6A0A7F9C2B9}">
      <dgm:prSet/>
      <dgm:spPr/>
      <dgm:t>
        <a:bodyPr/>
        <a:lstStyle/>
        <a:p>
          <a:endParaRPr lang="en-US"/>
        </a:p>
      </dgm:t>
    </dgm:pt>
    <dgm:pt modelId="{C76FFDF4-B9FC-4979-BD26-8320DCAA6063}" type="sibTrans" cxnId="{6E6031CE-EF9A-483B-872F-E6A0A7F9C2B9}">
      <dgm:prSet/>
      <dgm:spPr/>
      <dgm:t>
        <a:bodyPr/>
        <a:lstStyle/>
        <a:p>
          <a:endParaRPr lang="en-US"/>
        </a:p>
      </dgm:t>
    </dgm:pt>
    <dgm:pt modelId="{49CB9444-03FE-4314-AA77-34DB1C9ABF4E}" type="pres">
      <dgm:prSet presAssocID="{DE640EE6-B840-44B8-A4A1-D77E495994FD}" presName="root" presStyleCnt="0">
        <dgm:presLayoutVars>
          <dgm:dir/>
          <dgm:resizeHandles val="exact"/>
        </dgm:presLayoutVars>
      </dgm:prSet>
      <dgm:spPr/>
    </dgm:pt>
    <dgm:pt modelId="{191F3648-D068-4B58-9B89-27B2C5EAA3B6}" type="pres">
      <dgm:prSet presAssocID="{FACA471E-3E5A-4534-AD06-491C718F0506}" presName="compNode" presStyleCnt="0"/>
      <dgm:spPr/>
    </dgm:pt>
    <dgm:pt modelId="{EBA3CEDE-D141-49E9-B373-6D151CA20CD3}" type="pres">
      <dgm:prSet presAssocID="{FACA471E-3E5A-4534-AD06-491C718F0506}" presName="bgRect" presStyleLbl="bgShp" presStyleIdx="0" presStyleCnt="2" custScaleY="167281"/>
      <dgm:spPr/>
    </dgm:pt>
    <dgm:pt modelId="{AE78F0B8-5562-47CA-A83C-5152F03FE19F}" type="pres">
      <dgm:prSet presAssocID="{FACA471E-3E5A-4534-AD06-491C718F050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8B70150-93DA-4765-89EB-02CC1ACB367C}" type="pres">
      <dgm:prSet presAssocID="{FACA471E-3E5A-4534-AD06-491C718F0506}" presName="spaceRect" presStyleCnt="0"/>
      <dgm:spPr/>
    </dgm:pt>
    <dgm:pt modelId="{79DA4F79-F60D-40E6-82DB-460985684582}" type="pres">
      <dgm:prSet presAssocID="{FACA471E-3E5A-4534-AD06-491C718F0506}" presName="parTx" presStyleLbl="revTx" presStyleIdx="0" presStyleCnt="3" custScaleY="137133">
        <dgm:presLayoutVars>
          <dgm:chMax val="0"/>
          <dgm:chPref val="0"/>
        </dgm:presLayoutVars>
      </dgm:prSet>
      <dgm:spPr/>
    </dgm:pt>
    <dgm:pt modelId="{E30E183A-4A31-424D-B087-983B3177BE0A}" type="pres">
      <dgm:prSet presAssocID="{FACA471E-3E5A-4534-AD06-491C718F0506}" presName="desTx" presStyleLbl="revTx" presStyleIdx="1" presStyleCnt="3" custScaleY="147803">
        <dgm:presLayoutVars/>
      </dgm:prSet>
      <dgm:spPr/>
    </dgm:pt>
    <dgm:pt modelId="{C1715E86-B3B1-4B0C-97E2-C2E9D1AD39C5}" type="pres">
      <dgm:prSet presAssocID="{D7FC57BF-3EA9-4175-9735-AC82AE212041}" presName="sibTrans" presStyleCnt="0"/>
      <dgm:spPr/>
    </dgm:pt>
    <dgm:pt modelId="{CC5C74E7-C75E-4894-A2F8-AC3F8B35279F}" type="pres">
      <dgm:prSet presAssocID="{CF5E432A-E93E-4B9C-9724-B2867C05DCE5}" presName="compNode" presStyleCnt="0"/>
      <dgm:spPr/>
    </dgm:pt>
    <dgm:pt modelId="{97D4C3BF-9B93-49F1-9FF0-AC2C4D20EC0D}" type="pres">
      <dgm:prSet presAssocID="{CF5E432A-E93E-4B9C-9724-B2867C05DCE5}" presName="bgRect" presStyleLbl="bgShp" presStyleIdx="1" presStyleCnt="2"/>
      <dgm:spPr/>
    </dgm:pt>
    <dgm:pt modelId="{91EFF8B2-A483-4E73-A4F9-B5CE40C3597A}" type="pres">
      <dgm:prSet presAssocID="{CF5E432A-E93E-4B9C-9724-B2867C05DCE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A51E9C5F-0992-4F60-9A27-EFDB228BC710}" type="pres">
      <dgm:prSet presAssocID="{CF5E432A-E93E-4B9C-9724-B2867C05DCE5}" presName="spaceRect" presStyleCnt="0"/>
      <dgm:spPr/>
    </dgm:pt>
    <dgm:pt modelId="{F554A9AE-1542-483D-9795-C6BD6A279747}" type="pres">
      <dgm:prSet presAssocID="{CF5E432A-E93E-4B9C-9724-B2867C05DCE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0E85563-3008-42D0-A0ED-8ED2D48052AB}" type="presOf" srcId="{FACA471E-3E5A-4534-AD06-491C718F0506}" destId="{79DA4F79-F60D-40E6-82DB-460985684582}" srcOrd="0" destOrd="0" presId="urn:microsoft.com/office/officeart/2018/2/layout/IconVerticalSolidList"/>
    <dgm:cxn modelId="{C61EFB43-969A-4F37-9813-7452F169133B}" type="presOf" srcId="{F76D2669-2E36-47FB-B299-22251D374743}" destId="{E30E183A-4A31-424D-B087-983B3177BE0A}" srcOrd="0" destOrd="0" presId="urn:microsoft.com/office/officeart/2018/2/layout/IconVerticalSolidList"/>
    <dgm:cxn modelId="{0B5CE34D-0B6D-42E2-B63F-DBDFB00CDF93}" type="presOf" srcId="{CF5E432A-E93E-4B9C-9724-B2867C05DCE5}" destId="{F554A9AE-1542-483D-9795-C6BD6A279747}" srcOrd="0" destOrd="0" presId="urn:microsoft.com/office/officeart/2018/2/layout/IconVerticalSolidList"/>
    <dgm:cxn modelId="{4BBA6F4E-F314-41C4-9081-E706387316EE}" type="presOf" srcId="{DE640EE6-B840-44B8-A4A1-D77E495994FD}" destId="{49CB9444-03FE-4314-AA77-34DB1C9ABF4E}" srcOrd="0" destOrd="0" presId="urn:microsoft.com/office/officeart/2018/2/layout/IconVerticalSolidList"/>
    <dgm:cxn modelId="{52590C93-A204-440C-A610-63FD1C7B0C94}" srcId="{DE640EE6-B840-44B8-A4A1-D77E495994FD}" destId="{FACA471E-3E5A-4534-AD06-491C718F0506}" srcOrd="0" destOrd="0" parTransId="{1716E855-6E73-4E54-AAD2-1D5CB918079B}" sibTransId="{D7FC57BF-3EA9-4175-9735-AC82AE212041}"/>
    <dgm:cxn modelId="{6E4A5DC9-3B8E-4910-A8C5-DA1C3E1B5E4F}" srcId="{FACA471E-3E5A-4534-AD06-491C718F0506}" destId="{F76D2669-2E36-47FB-B299-22251D374743}" srcOrd="0" destOrd="0" parTransId="{1D0E7DED-42FD-4CB1-BE8E-7FFBE8152A6A}" sibTransId="{5F2EBC9E-78B1-4631-AAE1-8DAC167B7CB0}"/>
    <dgm:cxn modelId="{6E6031CE-EF9A-483B-872F-E6A0A7F9C2B9}" srcId="{DE640EE6-B840-44B8-A4A1-D77E495994FD}" destId="{CF5E432A-E93E-4B9C-9724-B2867C05DCE5}" srcOrd="1" destOrd="0" parTransId="{6D332FBA-6278-4C46-B594-5C5934227F9B}" sibTransId="{C76FFDF4-B9FC-4979-BD26-8320DCAA6063}"/>
    <dgm:cxn modelId="{2D8B8BB5-DE06-4CAD-A097-75F5287A8FD7}" type="presParOf" srcId="{49CB9444-03FE-4314-AA77-34DB1C9ABF4E}" destId="{191F3648-D068-4B58-9B89-27B2C5EAA3B6}" srcOrd="0" destOrd="0" presId="urn:microsoft.com/office/officeart/2018/2/layout/IconVerticalSolidList"/>
    <dgm:cxn modelId="{70CEB3B6-07E3-4F3E-852F-3AD0391F2946}" type="presParOf" srcId="{191F3648-D068-4B58-9B89-27B2C5EAA3B6}" destId="{EBA3CEDE-D141-49E9-B373-6D151CA20CD3}" srcOrd="0" destOrd="0" presId="urn:microsoft.com/office/officeart/2018/2/layout/IconVerticalSolidList"/>
    <dgm:cxn modelId="{256B043F-112D-40CE-BB00-D1F6E64B9757}" type="presParOf" srcId="{191F3648-D068-4B58-9B89-27B2C5EAA3B6}" destId="{AE78F0B8-5562-47CA-A83C-5152F03FE19F}" srcOrd="1" destOrd="0" presId="urn:microsoft.com/office/officeart/2018/2/layout/IconVerticalSolidList"/>
    <dgm:cxn modelId="{DC334C7C-CBC3-44DC-BEF2-A7F4F581D687}" type="presParOf" srcId="{191F3648-D068-4B58-9B89-27B2C5EAA3B6}" destId="{C8B70150-93DA-4765-89EB-02CC1ACB367C}" srcOrd="2" destOrd="0" presId="urn:microsoft.com/office/officeart/2018/2/layout/IconVerticalSolidList"/>
    <dgm:cxn modelId="{69B5DAB8-405D-47D9-9F0C-A70CB27B2138}" type="presParOf" srcId="{191F3648-D068-4B58-9B89-27B2C5EAA3B6}" destId="{79DA4F79-F60D-40E6-82DB-460985684582}" srcOrd="3" destOrd="0" presId="urn:microsoft.com/office/officeart/2018/2/layout/IconVerticalSolidList"/>
    <dgm:cxn modelId="{9F5575E8-B695-47D5-BBE1-B62D2CEDB667}" type="presParOf" srcId="{191F3648-D068-4B58-9B89-27B2C5EAA3B6}" destId="{E30E183A-4A31-424D-B087-983B3177BE0A}" srcOrd="4" destOrd="0" presId="urn:microsoft.com/office/officeart/2018/2/layout/IconVerticalSolidList"/>
    <dgm:cxn modelId="{0E27B69A-5020-4474-B97D-153A8DFBE3F6}" type="presParOf" srcId="{49CB9444-03FE-4314-AA77-34DB1C9ABF4E}" destId="{C1715E86-B3B1-4B0C-97E2-C2E9D1AD39C5}" srcOrd="1" destOrd="0" presId="urn:microsoft.com/office/officeart/2018/2/layout/IconVerticalSolidList"/>
    <dgm:cxn modelId="{63805BBC-B00E-485D-B827-A9DD07AF75B7}" type="presParOf" srcId="{49CB9444-03FE-4314-AA77-34DB1C9ABF4E}" destId="{CC5C74E7-C75E-4894-A2F8-AC3F8B35279F}" srcOrd="2" destOrd="0" presId="urn:microsoft.com/office/officeart/2018/2/layout/IconVerticalSolidList"/>
    <dgm:cxn modelId="{449EA467-15D9-40E2-9ABD-A7D56F0C44A9}" type="presParOf" srcId="{CC5C74E7-C75E-4894-A2F8-AC3F8B35279F}" destId="{97D4C3BF-9B93-49F1-9FF0-AC2C4D20EC0D}" srcOrd="0" destOrd="0" presId="urn:microsoft.com/office/officeart/2018/2/layout/IconVerticalSolidList"/>
    <dgm:cxn modelId="{23BDC9BE-9DBF-4126-AF4F-9A62E21C199C}" type="presParOf" srcId="{CC5C74E7-C75E-4894-A2F8-AC3F8B35279F}" destId="{91EFF8B2-A483-4E73-A4F9-B5CE40C3597A}" srcOrd="1" destOrd="0" presId="urn:microsoft.com/office/officeart/2018/2/layout/IconVerticalSolidList"/>
    <dgm:cxn modelId="{517C6E20-6AD8-4071-BFA9-380929C6D37B}" type="presParOf" srcId="{CC5C74E7-C75E-4894-A2F8-AC3F8B35279F}" destId="{A51E9C5F-0992-4F60-9A27-EFDB228BC710}" srcOrd="2" destOrd="0" presId="urn:microsoft.com/office/officeart/2018/2/layout/IconVerticalSolidList"/>
    <dgm:cxn modelId="{30708EE9-9B99-42C6-BC9F-2798232B2E0D}" type="presParOf" srcId="{CC5C74E7-C75E-4894-A2F8-AC3F8B35279F}" destId="{F554A9AE-1542-483D-9795-C6BD6A27974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C5E9D2-3364-4C60-A666-BB9E1D109359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3153EEE-96E6-4A86-9243-4E873D1DA5DD}">
      <dgm:prSet/>
      <dgm:spPr/>
      <dgm:t>
        <a:bodyPr/>
        <a:lstStyle/>
        <a:p>
          <a:r>
            <a:rPr lang="cs-CZ"/>
            <a:t>Z důvodu veřejného zájmu na řádném výkonu soudnictví musí soud ke zmatečnostem přihlížet z úřední povinnosti</a:t>
          </a:r>
          <a:endParaRPr lang="en-US"/>
        </a:p>
      </dgm:t>
    </dgm:pt>
    <dgm:pt modelId="{A483D6C5-44ED-4A1D-99FC-62D28F1D9CC4}" type="parTrans" cxnId="{74521EF2-898A-4D91-A75F-300B7CF28626}">
      <dgm:prSet/>
      <dgm:spPr/>
      <dgm:t>
        <a:bodyPr/>
        <a:lstStyle/>
        <a:p>
          <a:endParaRPr lang="en-US"/>
        </a:p>
      </dgm:t>
    </dgm:pt>
    <dgm:pt modelId="{083C9939-9F16-49FD-ADED-68EF8571D5AA}" type="sibTrans" cxnId="{74521EF2-898A-4D91-A75F-300B7CF28626}">
      <dgm:prSet/>
      <dgm:spPr/>
      <dgm:t>
        <a:bodyPr/>
        <a:lstStyle/>
        <a:p>
          <a:endParaRPr lang="en-US"/>
        </a:p>
      </dgm:t>
    </dgm:pt>
    <dgm:pt modelId="{4DC618FA-F338-4B18-AAC6-85B6FB3265DE}">
      <dgm:prSet/>
      <dgm:spPr/>
      <dgm:t>
        <a:bodyPr/>
        <a:lstStyle/>
        <a:p>
          <a:r>
            <a:rPr lang="cs-CZ"/>
            <a:t>Rozhodnutí, resp. řízení jimi postižené musí být zrušeno bez ohledu na to, zda je rozhodnutí věcně správné, či nikoliv</a:t>
          </a:r>
          <a:endParaRPr lang="en-US"/>
        </a:p>
      </dgm:t>
    </dgm:pt>
    <dgm:pt modelId="{1D200F02-8CF1-4266-B41D-9B3D70247357}" type="parTrans" cxnId="{83D4E572-176D-448B-8E7C-95597E648E6B}">
      <dgm:prSet/>
      <dgm:spPr/>
      <dgm:t>
        <a:bodyPr/>
        <a:lstStyle/>
        <a:p>
          <a:endParaRPr lang="en-US"/>
        </a:p>
      </dgm:t>
    </dgm:pt>
    <dgm:pt modelId="{DCE50E55-F709-4063-BCB3-E29CB3135876}" type="sibTrans" cxnId="{83D4E572-176D-448B-8E7C-95597E648E6B}">
      <dgm:prSet/>
      <dgm:spPr/>
      <dgm:t>
        <a:bodyPr/>
        <a:lstStyle/>
        <a:p>
          <a:endParaRPr lang="en-US"/>
        </a:p>
      </dgm:t>
    </dgm:pt>
    <dgm:pt modelId="{B0276087-C637-45E4-896A-9A6420DBBFE6}">
      <dgm:prSet/>
      <dgm:spPr/>
      <dgm:t>
        <a:bodyPr/>
        <a:lstStyle/>
        <a:p>
          <a:r>
            <a:rPr lang="cs-CZ"/>
            <a:t>Zmatečnost </a:t>
          </a:r>
          <a:r>
            <a:rPr lang="cs-CZ" i="1"/>
            <a:t>(„nichtigkeit“) </a:t>
          </a:r>
          <a:r>
            <a:rPr lang="cs-CZ"/>
            <a:t>však nezpůsobuje nicotnost (neexistenci) rozhodnutí, ale důvod pro jeho napadení opravným prostředkem nebo jiným prostředkem nápravy</a:t>
          </a:r>
          <a:endParaRPr lang="en-US"/>
        </a:p>
      </dgm:t>
    </dgm:pt>
    <dgm:pt modelId="{BAAB277A-8C19-4522-B0D9-0A3A7460137A}" type="parTrans" cxnId="{FE653441-1A9C-4B8F-B060-83FE6C919940}">
      <dgm:prSet/>
      <dgm:spPr/>
      <dgm:t>
        <a:bodyPr/>
        <a:lstStyle/>
        <a:p>
          <a:endParaRPr lang="en-US"/>
        </a:p>
      </dgm:t>
    </dgm:pt>
    <dgm:pt modelId="{135459F5-54C6-4A21-81C5-102B5A6B4DC5}" type="sibTrans" cxnId="{FE653441-1A9C-4B8F-B060-83FE6C919940}">
      <dgm:prSet/>
      <dgm:spPr/>
      <dgm:t>
        <a:bodyPr/>
        <a:lstStyle/>
        <a:p>
          <a:endParaRPr lang="en-US"/>
        </a:p>
      </dgm:t>
    </dgm:pt>
    <dgm:pt modelId="{29F4E99D-7071-41B7-AA6C-8199FB2FDC11}" type="pres">
      <dgm:prSet presAssocID="{26C5E9D2-3364-4C60-A666-BB9E1D109359}" presName="root" presStyleCnt="0">
        <dgm:presLayoutVars>
          <dgm:dir/>
          <dgm:resizeHandles val="exact"/>
        </dgm:presLayoutVars>
      </dgm:prSet>
      <dgm:spPr/>
    </dgm:pt>
    <dgm:pt modelId="{73F41276-90FE-4AB2-96BB-0ED61D2F1754}" type="pres">
      <dgm:prSet presAssocID="{C3153EEE-96E6-4A86-9243-4E873D1DA5DD}" presName="compNode" presStyleCnt="0"/>
      <dgm:spPr/>
    </dgm:pt>
    <dgm:pt modelId="{0EE6A6CA-CA55-4D7C-B09E-E16C395381F8}" type="pres">
      <dgm:prSet presAssocID="{C3153EEE-96E6-4A86-9243-4E873D1DA5DD}" presName="bgRect" presStyleLbl="bgShp" presStyleIdx="0" presStyleCnt="3"/>
      <dgm:spPr/>
    </dgm:pt>
    <dgm:pt modelId="{D236FF63-4D34-474D-AB14-7542EC1684B5}" type="pres">
      <dgm:prSet presAssocID="{C3153EEE-96E6-4A86-9243-4E873D1DA5D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F13416C1-AAEC-47B3-8EDE-C6A122A1E1DC}" type="pres">
      <dgm:prSet presAssocID="{C3153EEE-96E6-4A86-9243-4E873D1DA5DD}" presName="spaceRect" presStyleCnt="0"/>
      <dgm:spPr/>
    </dgm:pt>
    <dgm:pt modelId="{0701DA0D-40DC-439B-B739-716C2FB63732}" type="pres">
      <dgm:prSet presAssocID="{C3153EEE-96E6-4A86-9243-4E873D1DA5DD}" presName="parTx" presStyleLbl="revTx" presStyleIdx="0" presStyleCnt="3">
        <dgm:presLayoutVars>
          <dgm:chMax val="0"/>
          <dgm:chPref val="0"/>
        </dgm:presLayoutVars>
      </dgm:prSet>
      <dgm:spPr/>
    </dgm:pt>
    <dgm:pt modelId="{A40B10C0-A361-4DCC-9927-7217DAB333B0}" type="pres">
      <dgm:prSet presAssocID="{083C9939-9F16-49FD-ADED-68EF8571D5AA}" presName="sibTrans" presStyleCnt="0"/>
      <dgm:spPr/>
    </dgm:pt>
    <dgm:pt modelId="{F7DB45AE-097E-47B5-B789-6C078D0CB1A5}" type="pres">
      <dgm:prSet presAssocID="{4DC618FA-F338-4B18-AAC6-85B6FB3265DE}" presName="compNode" presStyleCnt="0"/>
      <dgm:spPr/>
    </dgm:pt>
    <dgm:pt modelId="{2134189E-D657-4B85-9538-8297D3D17416}" type="pres">
      <dgm:prSet presAssocID="{4DC618FA-F338-4B18-AAC6-85B6FB3265DE}" presName="bgRect" presStyleLbl="bgShp" presStyleIdx="1" presStyleCnt="3"/>
      <dgm:spPr/>
    </dgm:pt>
    <dgm:pt modelId="{5D695D1F-2D34-4664-BB1D-4CD1CFEC7F08}" type="pres">
      <dgm:prSet presAssocID="{4DC618FA-F338-4B18-AAC6-85B6FB3265D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F87566A-F6D0-4C65-9D1D-9CF1CE955B7F}" type="pres">
      <dgm:prSet presAssocID="{4DC618FA-F338-4B18-AAC6-85B6FB3265DE}" presName="spaceRect" presStyleCnt="0"/>
      <dgm:spPr/>
    </dgm:pt>
    <dgm:pt modelId="{EC1DC524-33D2-4FB4-B246-44511BA96B16}" type="pres">
      <dgm:prSet presAssocID="{4DC618FA-F338-4B18-AAC6-85B6FB3265DE}" presName="parTx" presStyleLbl="revTx" presStyleIdx="1" presStyleCnt="3">
        <dgm:presLayoutVars>
          <dgm:chMax val="0"/>
          <dgm:chPref val="0"/>
        </dgm:presLayoutVars>
      </dgm:prSet>
      <dgm:spPr/>
    </dgm:pt>
    <dgm:pt modelId="{AD28C280-4F02-436D-B34C-46AA9DFB1E9A}" type="pres">
      <dgm:prSet presAssocID="{DCE50E55-F709-4063-BCB3-E29CB3135876}" presName="sibTrans" presStyleCnt="0"/>
      <dgm:spPr/>
    </dgm:pt>
    <dgm:pt modelId="{C4CAC490-0526-4B66-88F9-578571670149}" type="pres">
      <dgm:prSet presAssocID="{B0276087-C637-45E4-896A-9A6420DBBFE6}" presName="compNode" presStyleCnt="0"/>
      <dgm:spPr/>
    </dgm:pt>
    <dgm:pt modelId="{659005EC-91E6-498D-8BB4-0FBB2D53A154}" type="pres">
      <dgm:prSet presAssocID="{B0276087-C637-45E4-896A-9A6420DBBFE6}" presName="bgRect" presStyleLbl="bgShp" presStyleIdx="2" presStyleCnt="3"/>
      <dgm:spPr/>
    </dgm:pt>
    <dgm:pt modelId="{43DAC931-9B45-43E7-8AD9-F439DCA4B221}" type="pres">
      <dgm:prSet presAssocID="{B0276087-C637-45E4-896A-9A6420DBBFE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6DB671FD-3B22-4E3A-9A7E-1119634D2294}" type="pres">
      <dgm:prSet presAssocID="{B0276087-C637-45E4-896A-9A6420DBBFE6}" presName="spaceRect" presStyleCnt="0"/>
      <dgm:spPr/>
    </dgm:pt>
    <dgm:pt modelId="{40CDDF70-DC07-484D-9F5C-EE795298EFB3}" type="pres">
      <dgm:prSet presAssocID="{B0276087-C637-45E4-896A-9A6420DBBFE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2E1041B-A03E-4739-A4AE-B6BA4871CE4D}" type="presOf" srcId="{26C5E9D2-3364-4C60-A666-BB9E1D109359}" destId="{29F4E99D-7071-41B7-AA6C-8199FB2FDC11}" srcOrd="0" destOrd="0" presId="urn:microsoft.com/office/officeart/2018/2/layout/IconVerticalSolidList"/>
    <dgm:cxn modelId="{FE653441-1A9C-4B8F-B060-83FE6C919940}" srcId="{26C5E9D2-3364-4C60-A666-BB9E1D109359}" destId="{B0276087-C637-45E4-896A-9A6420DBBFE6}" srcOrd="2" destOrd="0" parTransId="{BAAB277A-8C19-4522-B0D9-0A3A7460137A}" sibTransId="{135459F5-54C6-4A21-81C5-102B5A6B4DC5}"/>
    <dgm:cxn modelId="{83D4E572-176D-448B-8E7C-95597E648E6B}" srcId="{26C5E9D2-3364-4C60-A666-BB9E1D109359}" destId="{4DC618FA-F338-4B18-AAC6-85B6FB3265DE}" srcOrd="1" destOrd="0" parTransId="{1D200F02-8CF1-4266-B41D-9B3D70247357}" sibTransId="{DCE50E55-F709-4063-BCB3-E29CB3135876}"/>
    <dgm:cxn modelId="{76BC407B-1080-436E-BBAF-9B38DF0F6040}" type="presOf" srcId="{4DC618FA-F338-4B18-AAC6-85B6FB3265DE}" destId="{EC1DC524-33D2-4FB4-B246-44511BA96B16}" srcOrd="0" destOrd="0" presId="urn:microsoft.com/office/officeart/2018/2/layout/IconVerticalSolidList"/>
    <dgm:cxn modelId="{A03707B5-835D-4974-96D5-21C51BC50F0F}" type="presOf" srcId="{C3153EEE-96E6-4A86-9243-4E873D1DA5DD}" destId="{0701DA0D-40DC-439B-B739-716C2FB63732}" srcOrd="0" destOrd="0" presId="urn:microsoft.com/office/officeart/2018/2/layout/IconVerticalSolidList"/>
    <dgm:cxn modelId="{1E336DC1-9332-46FB-A267-9B9D5DF055B2}" type="presOf" srcId="{B0276087-C637-45E4-896A-9A6420DBBFE6}" destId="{40CDDF70-DC07-484D-9F5C-EE795298EFB3}" srcOrd="0" destOrd="0" presId="urn:microsoft.com/office/officeart/2018/2/layout/IconVerticalSolidList"/>
    <dgm:cxn modelId="{74521EF2-898A-4D91-A75F-300B7CF28626}" srcId="{26C5E9D2-3364-4C60-A666-BB9E1D109359}" destId="{C3153EEE-96E6-4A86-9243-4E873D1DA5DD}" srcOrd="0" destOrd="0" parTransId="{A483D6C5-44ED-4A1D-99FC-62D28F1D9CC4}" sibTransId="{083C9939-9F16-49FD-ADED-68EF8571D5AA}"/>
    <dgm:cxn modelId="{47920266-3ACC-496E-A903-FE595D791F88}" type="presParOf" srcId="{29F4E99D-7071-41B7-AA6C-8199FB2FDC11}" destId="{73F41276-90FE-4AB2-96BB-0ED61D2F1754}" srcOrd="0" destOrd="0" presId="urn:microsoft.com/office/officeart/2018/2/layout/IconVerticalSolidList"/>
    <dgm:cxn modelId="{2135BB1E-E083-4A66-AC44-C098F0667A47}" type="presParOf" srcId="{73F41276-90FE-4AB2-96BB-0ED61D2F1754}" destId="{0EE6A6CA-CA55-4D7C-B09E-E16C395381F8}" srcOrd="0" destOrd="0" presId="urn:microsoft.com/office/officeart/2018/2/layout/IconVerticalSolidList"/>
    <dgm:cxn modelId="{F1475035-85B5-4FA6-9CA3-DDEFD1983430}" type="presParOf" srcId="{73F41276-90FE-4AB2-96BB-0ED61D2F1754}" destId="{D236FF63-4D34-474D-AB14-7542EC1684B5}" srcOrd="1" destOrd="0" presId="urn:microsoft.com/office/officeart/2018/2/layout/IconVerticalSolidList"/>
    <dgm:cxn modelId="{1D7D1E6B-0701-4382-81FF-2DD42C1A4D06}" type="presParOf" srcId="{73F41276-90FE-4AB2-96BB-0ED61D2F1754}" destId="{F13416C1-AAEC-47B3-8EDE-C6A122A1E1DC}" srcOrd="2" destOrd="0" presId="urn:microsoft.com/office/officeart/2018/2/layout/IconVerticalSolidList"/>
    <dgm:cxn modelId="{7A04A22F-0E8C-4281-83E6-4F5950C4449A}" type="presParOf" srcId="{73F41276-90FE-4AB2-96BB-0ED61D2F1754}" destId="{0701DA0D-40DC-439B-B739-716C2FB63732}" srcOrd="3" destOrd="0" presId="urn:microsoft.com/office/officeart/2018/2/layout/IconVerticalSolidList"/>
    <dgm:cxn modelId="{CA05D4CB-658B-4575-A106-62EB3A54CD32}" type="presParOf" srcId="{29F4E99D-7071-41B7-AA6C-8199FB2FDC11}" destId="{A40B10C0-A361-4DCC-9927-7217DAB333B0}" srcOrd="1" destOrd="0" presId="urn:microsoft.com/office/officeart/2018/2/layout/IconVerticalSolidList"/>
    <dgm:cxn modelId="{D2E52D39-4763-44C4-8256-794ED25B51EF}" type="presParOf" srcId="{29F4E99D-7071-41B7-AA6C-8199FB2FDC11}" destId="{F7DB45AE-097E-47B5-B789-6C078D0CB1A5}" srcOrd="2" destOrd="0" presId="urn:microsoft.com/office/officeart/2018/2/layout/IconVerticalSolidList"/>
    <dgm:cxn modelId="{45134149-25BA-470F-8269-A0E64017001D}" type="presParOf" srcId="{F7DB45AE-097E-47B5-B789-6C078D0CB1A5}" destId="{2134189E-D657-4B85-9538-8297D3D17416}" srcOrd="0" destOrd="0" presId="urn:microsoft.com/office/officeart/2018/2/layout/IconVerticalSolidList"/>
    <dgm:cxn modelId="{981F5DFB-3083-48DC-A725-D84066C19173}" type="presParOf" srcId="{F7DB45AE-097E-47B5-B789-6C078D0CB1A5}" destId="{5D695D1F-2D34-4664-BB1D-4CD1CFEC7F08}" srcOrd="1" destOrd="0" presId="urn:microsoft.com/office/officeart/2018/2/layout/IconVerticalSolidList"/>
    <dgm:cxn modelId="{A6271749-9B6C-496A-8F16-D481BB6BFFA2}" type="presParOf" srcId="{F7DB45AE-097E-47B5-B789-6C078D0CB1A5}" destId="{3F87566A-F6D0-4C65-9D1D-9CF1CE955B7F}" srcOrd="2" destOrd="0" presId="urn:microsoft.com/office/officeart/2018/2/layout/IconVerticalSolidList"/>
    <dgm:cxn modelId="{B268901C-5349-4B7C-8F8A-CC2D9D85F4F4}" type="presParOf" srcId="{F7DB45AE-097E-47B5-B789-6C078D0CB1A5}" destId="{EC1DC524-33D2-4FB4-B246-44511BA96B16}" srcOrd="3" destOrd="0" presId="urn:microsoft.com/office/officeart/2018/2/layout/IconVerticalSolidList"/>
    <dgm:cxn modelId="{81F40DB2-02F4-434C-91FC-90557F4345BA}" type="presParOf" srcId="{29F4E99D-7071-41B7-AA6C-8199FB2FDC11}" destId="{AD28C280-4F02-436D-B34C-46AA9DFB1E9A}" srcOrd="3" destOrd="0" presId="urn:microsoft.com/office/officeart/2018/2/layout/IconVerticalSolidList"/>
    <dgm:cxn modelId="{3899315E-C147-4A5A-A72B-7D4671E797D4}" type="presParOf" srcId="{29F4E99D-7071-41B7-AA6C-8199FB2FDC11}" destId="{C4CAC490-0526-4B66-88F9-578571670149}" srcOrd="4" destOrd="0" presId="urn:microsoft.com/office/officeart/2018/2/layout/IconVerticalSolidList"/>
    <dgm:cxn modelId="{827732EA-B271-4A13-B20E-F26F6971ABC1}" type="presParOf" srcId="{C4CAC490-0526-4B66-88F9-578571670149}" destId="{659005EC-91E6-498D-8BB4-0FBB2D53A154}" srcOrd="0" destOrd="0" presId="urn:microsoft.com/office/officeart/2018/2/layout/IconVerticalSolidList"/>
    <dgm:cxn modelId="{6DC1B1EE-0362-4FB6-97E8-138F83036570}" type="presParOf" srcId="{C4CAC490-0526-4B66-88F9-578571670149}" destId="{43DAC931-9B45-43E7-8AD9-F439DCA4B221}" srcOrd="1" destOrd="0" presId="urn:microsoft.com/office/officeart/2018/2/layout/IconVerticalSolidList"/>
    <dgm:cxn modelId="{721DFD74-C987-4361-915E-BAB9103D5BE8}" type="presParOf" srcId="{C4CAC490-0526-4B66-88F9-578571670149}" destId="{6DB671FD-3B22-4E3A-9A7E-1119634D2294}" srcOrd="2" destOrd="0" presId="urn:microsoft.com/office/officeart/2018/2/layout/IconVerticalSolidList"/>
    <dgm:cxn modelId="{65BB473D-47C9-45E1-B418-B48FF0BD9647}" type="presParOf" srcId="{C4CAC490-0526-4B66-88F9-578571670149}" destId="{40CDDF70-DC07-484D-9F5C-EE795298EF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18E1FA-8623-4A0F-9E25-3D76230868E3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9951C56-1720-4CC8-9177-997E78A21127}">
      <dgm:prSet/>
      <dgm:spPr/>
      <dgm:t>
        <a:bodyPr/>
        <a:lstStyle/>
        <a:p>
          <a:r>
            <a:rPr lang="cs-CZ"/>
            <a:t>Nedostatek procesní subjektivity</a:t>
          </a:r>
          <a:endParaRPr lang="en-US"/>
        </a:p>
      </dgm:t>
    </dgm:pt>
    <dgm:pt modelId="{E63CE7B1-1C85-4D6C-9952-B9AF090280E0}" type="parTrans" cxnId="{2614AA15-208A-45BE-8CCD-F19709F6F2CC}">
      <dgm:prSet/>
      <dgm:spPr/>
      <dgm:t>
        <a:bodyPr/>
        <a:lstStyle/>
        <a:p>
          <a:endParaRPr lang="en-US"/>
        </a:p>
      </dgm:t>
    </dgm:pt>
    <dgm:pt modelId="{C02A6965-9DB3-405B-A969-875094794BFD}" type="sibTrans" cxnId="{2614AA15-208A-45BE-8CCD-F19709F6F2CC}">
      <dgm:prSet/>
      <dgm:spPr/>
      <dgm:t>
        <a:bodyPr/>
        <a:lstStyle/>
        <a:p>
          <a:endParaRPr lang="en-US"/>
        </a:p>
      </dgm:t>
    </dgm:pt>
    <dgm:pt modelId="{C964630C-BF94-4C29-BEEE-261D8AFE8E28}">
      <dgm:prSet/>
      <dgm:spPr/>
      <dgm:t>
        <a:bodyPr/>
        <a:lstStyle/>
        <a:p>
          <a:r>
            <a:rPr lang="cs-CZ"/>
            <a:t>Procesně nezpůsobilá strana nebyla řádně zastoupena</a:t>
          </a:r>
          <a:endParaRPr lang="en-US"/>
        </a:p>
      </dgm:t>
    </dgm:pt>
    <dgm:pt modelId="{0D4B5D1E-B670-44E8-A924-6641D449E2A0}" type="parTrans" cxnId="{DA222C5D-BDF9-4D77-91E6-761135E3C1CC}">
      <dgm:prSet/>
      <dgm:spPr/>
      <dgm:t>
        <a:bodyPr/>
        <a:lstStyle/>
        <a:p>
          <a:endParaRPr lang="en-US"/>
        </a:p>
      </dgm:t>
    </dgm:pt>
    <dgm:pt modelId="{821D8712-CA52-47AC-9BF1-0FD0EB4A69CB}" type="sibTrans" cxnId="{DA222C5D-BDF9-4D77-91E6-761135E3C1CC}">
      <dgm:prSet/>
      <dgm:spPr/>
      <dgm:t>
        <a:bodyPr/>
        <a:lstStyle/>
        <a:p>
          <a:endParaRPr lang="en-US"/>
        </a:p>
      </dgm:t>
    </dgm:pt>
    <dgm:pt modelId="{7C14654B-538A-4DC5-92FF-C5AB37C2DF4D}">
      <dgm:prSet/>
      <dgm:spPr/>
      <dgm:t>
        <a:bodyPr/>
        <a:lstStyle/>
        <a:p>
          <a:r>
            <a:rPr lang="cs-CZ"/>
            <a:t>Odnětí možnosti jednat před soudem</a:t>
          </a:r>
          <a:endParaRPr lang="en-US"/>
        </a:p>
      </dgm:t>
    </dgm:pt>
    <dgm:pt modelId="{B7B52A57-BB0F-48AC-930C-E8589868BFC0}" type="parTrans" cxnId="{80CB5149-AE5B-43EE-B89A-3E2F9C032618}">
      <dgm:prSet/>
      <dgm:spPr/>
      <dgm:t>
        <a:bodyPr/>
        <a:lstStyle/>
        <a:p>
          <a:endParaRPr lang="en-US"/>
        </a:p>
      </dgm:t>
    </dgm:pt>
    <dgm:pt modelId="{61FBE3D2-FF1A-4EA2-988F-641DCB9FB63F}" type="sibTrans" cxnId="{80CB5149-AE5B-43EE-B89A-3E2F9C032618}">
      <dgm:prSet/>
      <dgm:spPr/>
      <dgm:t>
        <a:bodyPr/>
        <a:lstStyle/>
        <a:p>
          <a:endParaRPr lang="en-US"/>
        </a:p>
      </dgm:t>
    </dgm:pt>
    <dgm:pt modelId="{052EC262-EEB3-4044-958F-C74AE0C0E139}">
      <dgm:prSet/>
      <dgm:spPr/>
      <dgm:t>
        <a:bodyPr/>
        <a:lstStyle/>
        <a:p>
          <a:r>
            <a:rPr lang="cs-CZ"/>
            <a:t>např. soud nesprávně rozhodl bez nařízení jednání nebo v nepřítomnosti strany; nesprávné předvolání k jednání; projednání věci v nepřítomnosti zástupce, který důvodně požádal o odročení; rozhodnutí bez jednání, ačkoliv pro to nebyly splněny předpoklady</a:t>
          </a:r>
          <a:endParaRPr lang="en-US"/>
        </a:p>
      </dgm:t>
    </dgm:pt>
    <dgm:pt modelId="{1EEF237C-AD3B-414C-918D-B6FF56EA1BEE}" type="parTrans" cxnId="{DDF0CE26-5CF9-4732-9D77-F446AB7AC2BA}">
      <dgm:prSet/>
      <dgm:spPr/>
      <dgm:t>
        <a:bodyPr/>
        <a:lstStyle/>
        <a:p>
          <a:endParaRPr lang="en-US"/>
        </a:p>
      </dgm:t>
    </dgm:pt>
    <dgm:pt modelId="{295E08C6-77BA-4B55-A764-E59B0870DB67}" type="sibTrans" cxnId="{DDF0CE26-5CF9-4732-9D77-F446AB7AC2BA}">
      <dgm:prSet/>
      <dgm:spPr/>
      <dgm:t>
        <a:bodyPr/>
        <a:lstStyle/>
        <a:p>
          <a:endParaRPr lang="en-US"/>
        </a:p>
      </dgm:t>
    </dgm:pt>
    <dgm:pt modelId="{66DBAFDA-D9F0-48D3-B950-FC590E775EBD}">
      <dgm:prSet/>
      <dgm:spPr/>
      <dgm:t>
        <a:bodyPr/>
        <a:lstStyle/>
        <a:p>
          <a:r>
            <a:rPr lang="cs-CZ"/>
            <a:t>Straně byl ustanoven opatrovník pro jeho údajně neznámý pobyt, ale nebyly k tomu splněny předpoklady</a:t>
          </a:r>
          <a:endParaRPr lang="en-US"/>
        </a:p>
      </dgm:t>
    </dgm:pt>
    <dgm:pt modelId="{0D8ED49D-15FE-4BF0-9D30-A0124832A258}" type="parTrans" cxnId="{F59C656E-6B4D-4130-80F6-7F591BC54071}">
      <dgm:prSet/>
      <dgm:spPr/>
      <dgm:t>
        <a:bodyPr/>
        <a:lstStyle/>
        <a:p>
          <a:endParaRPr lang="en-US"/>
        </a:p>
      </dgm:t>
    </dgm:pt>
    <dgm:pt modelId="{0837E429-23F9-4B5E-8096-320631AC443F}" type="sibTrans" cxnId="{F59C656E-6B4D-4130-80F6-7F591BC54071}">
      <dgm:prSet/>
      <dgm:spPr/>
      <dgm:t>
        <a:bodyPr/>
        <a:lstStyle/>
        <a:p>
          <a:endParaRPr lang="en-US"/>
        </a:p>
      </dgm:t>
    </dgm:pt>
    <dgm:pt modelId="{A5E63AD3-5F39-4B9C-8498-D5B63F5086D2}">
      <dgm:prSet/>
      <dgm:spPr/>
      <dgm:t>
        <a:bodyPr/>
        <a:lstStyle/>
        <a:p>
          <a:r>
            <a:rPr lang="cs-CZ"/>
            <a:t>speciální případ odnětí možnosti jednat před soudem; nyní vzhledem k druhé větě § 229/3 nadbytečný</a:t>
          </a:r>
          <a:endParaRPr lang="en-US"/>
        </a:p>
      </dgm:t>
    </dgm:pt>
    <dgm:pt modelId="{134B86EC-727D-47F7-A5E5-B06A88C1B40B}" type="parTrans" cxnId="{B45FD30A-7F96-4AAD-89E8-D4F670714EC6}">
      <dgm:prSet/>
      <dgm:spPr/>
      <dgm:t>
        <a:bodyPr/>
        <a:lstStyle/>
        <a:p>
          <a:endParaRPr lang="en-US"/>
        </a:p>
      </dgm:t>
    </dgm:pt>
    <dgm:pt modelId="{BAA8EDF4-9F6E-4033-96A7-2E7AC4B21A16}" type="sibTrans" cxnId="{B45FD30A-7F96-4AAD-89E8-D4F670714EC6}">
      <dgm:prSet/>
      <dgm:spPr/>
      <dgm:t>
        <a:bodyPr/>
        <a:lstStyle/>
        <a:p>
          <a:endParaRPr lang="en-US"/>
        </a:p>
      </dgm:t>
    </dgm:pt>
    <dgm:pt modelId="{49B0EEE3-7886-4E4B-99A8-C11C30C401CC}" type="pres">
      <dgm:prSet presAssocID="{7818E1FA-8623-4A0F-9E25-3D76230868E3}" presName="root" presStyleCnt="0">
        <dgm:presLayoutVars>
          <dgm:dir/>
          <dgm:resizeHandles val="exact"/>
        </dgm:presLayoutVars>
      </dgm:prSet>
      <dgm:spPr/>
    </dgm:pt>
    <dgm:pt modelId="{C0CD1BD4-A138-4282-B879-24CA6274391B}" type="pres">
      <dgm:prSet presAssocID="{79951C56-1720-4CC8-9177-997E78A21127}" presName="compNode" presStyleCnt="0"/>
      <dgm:spPr/>
    </dgm:pt>
    <dgm:pt modelId="{F917C0D1-5489-48DC-86A6-32CF874EF59F}" type="pres">
      <dgm:prSet presAssocID="{79951C56-1720-4CC8-9177-997E78A21127}" presName="bgRect" presStyleLbl="bgShp" presStyleIdx="0" presStyleCnt="4"/>
      <dgm:spPr/>
    </dgm:pt>
    <dgm:pt modelId="{6B87169F-F8B9-4343-A06A-AEBB67F77FD9}" type="pres">
      <dgm:prSet presAssocID="{79951C56-1720-4CC8-9177-997E78A2112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C3663113-CA91-482D-9BE1-6E5E5FF1ADB4}" type="pres">
      <dgm:prSet presAssocID="{79951C56-1720-4CC8-9177-997E78A21127}" presName="spaceRect" presStyleCnt="0"/>
      <dgm:spPr/>
    </dgm:pt>
    <dgm:pt modelId="{98C813B4-F623-4833-A5F9-0E1170E4E540}" type="pres">
      <dgm:prSet presAssocID="{79951C56-1720-4CC8-9177-997E78A21127}" presName="parTx" presStyleLbl="revTx" presStyleIdx="0" presStyleCnt="6">
        <dgm:presLayoutVars>
          <dgm:chMax val="0"/>
          <dgm:chPref val="0"/>
        </dgm:presLayoutVars>
      </dgm:prSet>
      <dgm:spPr/>
    </dgm:pt>
    <dgm:pt modelId="{65CD673C-0A48-4428-90C3-07325AB60B8E}" type="pres">
      <dgm:prSet presAssocID="{C02A6965-9DB3-405B-A969-875094794BFD}" presName="sibTrans" presStyleCnt="0"/>
      <dgm:spPr/>
    </dgm:pt>
    <dgm:pt modelId="{CD9FD58A-1AE4-4208-9945-87A84971C4C1}" type="pres">
      <dgm:prSet presAssocID="{C964630C-BF94-4C29-BEEE-261D8AFE8E28}" presName="compNode" presStyleCnt="0"/>
      <dgm:spPr/>
    </dgm:pt>
    <dgm:pt modelId="{5239B930-CC25-4B09-9C94-F4BC1513C262}" type="pres">
      <dgm:prSet presAssocID="{C964630C-BF94-4C29-BEEE-261D8AFE8E28}" presName="bgRect" presStyleLbl="bgShp" presStyleIdx="1" presStyleCnt="4"/>
      <dgm:spPr/>
    </dgm:pt>
    <dgm:pt modelId="{0CC76808-71A0-40EF-8BA4-389DC6B81086}" type="pres">
      <dgm:prSet presAssocID="{C964630C-BF94-4C29-BEEE-261D8AFE8E2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83855D7-947C-4E7B-9BDA-B88ED971DCC9}" type="pres">
      <dgm:prSet presAssocID="{C964630C-BF94-4C29-BEEE-261D8AFE8E28}" presName="spaceRect" presStyleCnt="0"/>
      <dgm:spPr/>
    </dgm:pt>
    <dgm:pt modelId="{FBBFAB4A-9CFB-4456-A18D-529723B9DA09}" type="pres">
      <dgm:prSet presAssocID="{C964630C-BF94-4C29-BEEE-261D8AFE8E28}" presName="parTx" presStyleLbl="revTx" presStyleIdx="1" presStyleCnt="6">
        <dgm:presLayoutVars>
          <dgm:chMax val="0"/>
          <dgm:chPref val="0"/>
        </dgm:presLayoutVars>
      </dgm:prSet>
      <dgm:spPr/>
    </dgm:pt>
    <dgm:pt modelId="{4B1EA071-57EC-40B8-91EE-762490BDC438}" type="pres">
      <dgm:prSet presAssocID="{821D8712-CA52-47AC-9BF1-0FD0EB4A69CB}" presName="sibTrans" presStyleCnt="0"/>
      <dgm:spPr/>
    </dgm:pt>
    <dgm:pt modelId="{C6C9CFBA-9311-4F03-B724-DA463D90ABCD}" type="pres">
      <dgm:prSet presAssocID="{7C14654B-538A-4DC5-92FF-C5AB37C2DF4D}" presName="compNode" presStyleCnt="0"/>
      <dgm:spPr/>
    </dgm:pt>
    <dgm:pt modelId="{ED1004E6-BCC6-4EF7-90B9-96025B8705C2}" type="pres">
      <dgm:prSet presAssocID="{7C14654B-538A-4DC5-92FF-C5AB37C2DF4D}" presName="bgRect" presStyleLbl="bgShp" presStyleIdx="2" presStyleCnt="4"/>
      <dgm:spPr/>
    </dgm:pt>
    <dgm:pt modelId="{D3368A29-F3D1-49AA-AA94-25075DFE7860}" type="pres">
      <dgm:prSet presAssocID="{7C14654B-538A-4DC5-92FF-C5AB37C2DF4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3A01458-9F7A-463E-9C50-4093EDA22687}" type="pres">
      <dgm:prSet presAssocID="{7C14654B-538A-4DC5-92FF-C5AB37C2DF4D}" presName="spaceRect" presStyleCnt="0"/>
      <dgm:spPr/>
    </dgm:pt>
    <dgm:pt modelId="{4F91C189-5B6D-4977-AEC8-8F26857F8829}" type="pres">
      <dgm:prSet presAssocID="{7C14654B-538A-4DC5-92FF-C5AB37C2DF4D}" presName="parTx" presStyleLbl="revTx" presStyleIdx="2" presStyleCnt="6">
        <dgm:presLayoutVars>
          <dgm:chMax val="0"/>
          <dgm:chPref val="0"/>
        </dgm:presLayoutVars>
      </dgm:prSet>
      <dgm:spPr/>
    </dgm:pt>
    <dgm:pt modelId="{CCB22862-0A12-4FDC-9E9C-18DA01F81BF1}" type="pres">
      <dgm:prSet presAssocID="{7C14654B-538A-4DC5-92FF-C5AB37C2DF4D}" presName="desTx" presStyleLbl="revTx" presStyleIdx="3" presStyleCnt="6">
        <dgm:presLayoutVars/>
      </dgm:prSet>
      <dgm:spPr/>
    </dgm:pt>
    <dgm:pt modelId="{40CD83A0-F746-4B3C-8289-4B7CD09081F3}" type="pres">
      <dgm:prSet presAssocID="{61FBE3D2-FF1A-4EA2-988F-641DCB9FB63F}" presName="sibTrans" presStyleCnt="0"/>
      <dgm:spPr/>
    </dgm:pt>
    <dgm:pt modelId="{0C120AC7-135F-422F-9E7E-4738AFB424A5}" type="pres">
      <dgm:prSet presAssocID="{66DBAFDA-D9F0-48D3-B950-FC590E775EBD}" presName="compNode" presStyleCnt="0"/>
      <dgm:spPr/>
    </dgm:pt>
    <dgm:pt modelId="{638344E4-D61B-41EC-917E-14088C7ED4B5}" type="pres">
      <dgm:prSet presAssocID="{66DBAFDA-D9F0-48D3-B950-FC590E775EBD}" presName="bgRect" presStyleLbl="bgShp" presStyleIdx="3" presStyleCnt="4"/>
      <dgm:spPr/>
    </dgm:pt>
    <dgm:pt modelId="{9A5A510E-C657-4914-A896-0F2794A1CEDF}" type="pres">
      <dgm:prSet presAssocID="{66DBAFDA-D9F0-48D3-B950-FC590E775EB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68FC54BE-0210-477F-9628-B44A918743EC}" type="pres">
      <dgm:prSet presAssocID="{66DBAFDA-D9F0-48D3-B950-FC590E775EBD}" presName="spaceRect" presStyleCnt="0"/>
      <dgm:spPr/>
    </dgm:pt>
    <dgm:pt modelId="{9776860C-B004-48DA-8DD5-BA991AA2AC9C}" type="pres">
      <dgm:prSet presAssocID="{66DBAFDA-D9F0-48D3-B950-FC590E775EBD}" presName="parTx" presStyleLbl="revTx" presStyleIdx="4" presStyleCnt="6">
        <dgm:presLayoutVars>
          <dgm:chMax val="0"/>
          <dgm:chPref val="0"/>
        </dgm:presLayoutVars>
      </dgm:prSet>
      <dgm:spPr/>
    </dgm:pt>
    <dgm:pt modelId="{E7F7E6D4-B3DF-4D04-8331-A06C1E143914}" type="pres">
      <dgm:prSet presAssocID="{66DBAFDA-D9F0-48D3-B950-FC590E775EBD}" presName="desTx" presStyleLbl="revTx" presStyleIdx="5" presStyleCnt="6">
        <dgm:presLayoutVars/>
      </dgm:prSet>
      <dgm:spPr/>
    </dgm:pt>
  </dgm:ptLst>
  <dgm:cxnLst>
    <dgm:cxn modelId="{B45FD30A-7F96-4AAD-89E8-D4F670714EC6}" srcId="{66DBAFDA-D9F0-48D3-B950-FC590E775EBD}" destId="{A5E63AD3-5F39-4B9C-8498-D5B63F5086D2}" srcOrd="0" destOrd="0" parTransId="{134B86EC-727D-47F7-A5E5-B06A88C1B40B}" sibTransId="{BAA8EDF4-9F6E-4033-96A7-2E7AC4B21A16}"/>
    <dgm:cxn modelId="{D12CEB12-D55F-470E-AABD-13091F452F73}" type="presOf" srcId="{7C14654B-538A-4DC5-92FF-C5AB37C2DF4D}" destId="{4F91C189-5B6D-4977-AEC8-8F26857F8829}" srcOrd="0" destOrd="0" presId="urn:microsoft.com/office/officeart/2018/2/layout/IconVerticalSolidList"/>
    <dgm:cxn modelId="{2614AA15-208A-45BE-8CCD-F19709F6F2CC}" srcId="{7818E1FA-8623-4A0F-9E25-3D76230868E3}" destId="{79951C56-1720-4CC8-9177-997E78A21127}" srcOrd="0" destOrd="0" parTransId="{E63CE7B1-1C85-4D6C-9952-B9AF090280E0}" sibTransId="{C02A6965-9DB3-405B-A969-875094794BFD}"/>
    <dgm:cxn modelId="{DDF0CE26-5CF9-4732-9D77-F446AB7AC2BA}" srcId="{7C14654B-538A-4DC5-92FF-C5AB37C2DF4D}" destId="{052EC262-EEB3-4044-958F-C74AE0C0E139}" srcOrd="0" destOrd="0" parTransId="{1EEF237C-AD3B-414C-918D-B6FF56EA1BEE}" sibTransId="{295E08C6-77BA-4B55-A764-E59B0870DB67}"/>
    <dgm:cxn modelId="{DA222C5D-BDF9-4D77-91E6-761135E3C1CC}" srcId="{7818E1FA-8623-4A0F-9E25-3D76230868E3}" destId="{C964630C-BF94-4C29-BEEE-261D8AFE8E28}" srcOrd="1" destOrd="0" parTransId="{0D4B5D1E-B670-44E8-A924-6641D449E2A0}" sibTransId="{821D8712-CA52-47AC-9BF1-0FD0EB4A69CB}"/>
    <dgm:cxn modelId="{80CB5149-AE5B-43EE-B89A-3E2F9C032618}" srcId="{7818E1FA-8623-4A0F-9E25-3D76230868E3}" destId="{7C14654B-538A-4DC5-92FF-C5AB37C2DF4D}" srcOrd="2" destOrd="0" parTransId="{B7B52A57-BB0F-48AC-930C-E8589868BFC0}" sibTransId="{61FBE3D2-FF1A-4EA2-988F-641DCB9FB63F}"/>
    <dgm:cxn modelId="{F59C656E-6B4D-4130-80F6-7F591BC54071}" srcId="{7818E1FA-8623-4A0F-9E25-3D76230868E3}" destId="{66DBAFDA-D9F0-48D3-B950-FC590E775EBD}" srcOrd="3" destOrd="0" parTransId="{0D8ED49D-15FE-4BF0-9D30-A0124832A258}" sibTransId="{0837E429-23F9-4B5E-8096-320631AC443F}"/>
    <dgm:cxn modelId="{AE04A776-9E1B-442E-918A-8348739ABA81}" type="presOf" srcId="{C964630C-BF94-4C29-BEEE-261D8AFE8E28}" destId="{FBBFAB4A-9CFB-4456-A18D-529723B9DA09}" srcOrd="0" destOrd="0" presId="urn:microsoft.com/office/officeart/2018/2/layout/IconVerticalSolidList"/>
    <dgm:cxn modelId="{D726C781-BAB3-4D4F-9108-FF914845AED6}" type="presOf" srcId="{66DBAFDA-D9F0-48D3-B950-FC590E775EBD}" destId="{9776860C-B004-48DA-8DD5-BA991AA2AC9C}" srcOrd="0" destOrd="0" presId="urn:microsoft.com/office/officeart/2018/2/layout/IconVerticalSolidList"/>
    <dgm:cxn modelId="{40A54E83-D0CE-4064-89A9-8B3819668FBB}" type="presOf" srcId="{A5E63AD3-5F39-4B9C-8498-D5B63F5086D2}" destId="{E7F7E6D4-B3DF-4D04-8331-A06C1E143914}" srcOrd="0" destOrd="0" presId="urn:microsoft.com/office/officeart/2018/2/layout/IconVerticalSolidList"/>
    <dgm:cxn modelId="{2F3A67B3-1EEF-416C-B2B3-C16A0EE90066}" type="presOf" srcId="{79951C56-1720-4CC8-9177-997E78A21127}" destId="{98C813B4-F623-4833-A5F9-0E1170E4E540}" srcOrd="0" destOrd="0" presId="urn:microsoft.com/office/officeart/2018/2/layout/IconVerticalSolidList"/>
    <dgm:cxn modelId="{379C65C7-B46B-4AB4-87A1-E1BF90EEA79B}" type="presOf" srcId="{052EC262-EEB3-4044-958F-C74AE0C0E139}" destId="{CCB22862-0A12-4FDC-9E9C-18DA01F81BF1}" srcOrd="0" destOrd="0" presId="urn:microsoft.com/office/officeart/2018/2/layout/IconVerticalSolidList"/>
    <dgm:cxn modelId="{BBDDDCF5-0607-42C5-8B2F-D22E6AA13377}" type="presOf" srcId="{7818E1FA-8623-4A0F-9E25-3D76230868E3}" destId="{49B0EEE3-7886-4E4B-99A8-C11C30C401CC}" srcOrd="0" destOrd="0" presId="urn:microsoft.com/office/officeart/2018/2/layout/IconVerticalSolidList"/>
    <dgm:cxn modelId="{8194ED66-B0A8-4DE0-8EA9-66A013539E73}" type="presParOf" srcId="{49B0EEE3-7886-4E4B-99A8-C11C30C401CC}" destId="{C0CD1BD4-A138-4282-B879-24CA6274391B}" srcOrd="0" destOrd="0" presId="urn:microsoft.com/office/officeart/2018/2/layout/IconVerticalSolidList"/>
    <dgm:cxn modelId="{987DEB74-DA97-40A4-B822-A33EA8DB6A95}" type="presParOf" srcId="{C0CD1BD4-A138-4282-B879-24CA6274391B}" destId="{F917C0D1-5489-48DC-86A6-32CF874EF59F}" srcOrd="0" destOrd="0" presId="urn:microsoft.com/office/officeart/2018/2/layout/IconVerticalSolidList"/>
    <dgm:cxn modelId="{5ACF4F4A-94C4-47E9-90D4-C637A771912F}" type="presParOf" srcId="{C0CD1BD4-A138-4282-B879-24CA6274391B}" destId="{6B87169F-F8B9-4343-A06A-AEBB67F77FD9}" srcOrd="1" destOrd="0" presId="urn:microsoft.com/office/officeart/2018/2/layout/IconVerticalSolidList"/>
    <dgm:cxn modelId="{12EBFD6B-7661-4F2B-920F-DB1482440679}" type="presParOf" srcId="{C0CD1BD4-A138-4282-B879-24CA6274391B}" destId="{C3663113-CA91-482D-9BE1-6E5E5FF1ADB4}" srcOrd="2" destOrd="0" presId="urn:microsoft.com/office/officeart/2018/2/layout/IconVerticalSolidList"/>
    <dgm:cxn modelId="{34456B52-E4B1-4A3C-887A-518CEB5CC4BE}" type="presParOf" srcId="{C0CD1BD4-A138-4282-B879-24CA6274391B}" destId="{98C813B4-F623-4833-A5F9-0E1170E4E540}" srcOrd="3" destOrd="0" presId="urn:microsoft.com/office/officeart/2018/2/layout/IconVerticalSolidList"/>
    <dgm:cxn modelId="{39B9B1C0-3B2C-49F4-A038-ED35D8E21DF4}" type="presParOf" srcId="{49B0EEE3-7886-4E4B-99A8-C11C30C401CC}" destId="{65CD673C-0A48-4428-90C3-07325AB60B8E}" srcOrd="1" destOrd="0" presId="urn:microsoft.com/office/officeart/2018/2/layout/IconVerticalSolidList"/>
    <dgm:cxn modelId="{8F4AB92D-9B76-4EB5-BC0E-ABC64B200304}" type="presParOf" srcId="{49B0EEE3-7886-4E4B-99A8-C11C30C401CC}" destId="{CD9FD58A-1AE4-4208-9945-87A84971C4C1}" srcOrd="2" destOrd="0" presId="urn:microsoft.com/office/officeart/2018/2/layout/IconVerticalSolidList"/>
    <dgm:cxn modelId="{B3EE4CD9-7EF7-4EB2-8A6A-9CE3D5D0AA00}" type="presParOf" srcId="{CD9FD58A-1AE4-4208-9945-87A84971C4C1}" destId="{5239B930-CC25-4B09-9C94-F4BC1513C262}" srcOrd="0" destOrd="0" presId="urn:microsoft.com/office/officeart/2018/2/layout/IconVerticalSolidList"/>
    <dgm:cxn modelId="{8B6C433B-C135-4363-BC5C-5C9D01D1BEDD}" type="presParOf" srcId="{CD9FD58A-1AE4-4208-9945-87A84971C4C1}" destId="{0CC76808-71A0-40EF-8BA4-389DC6B81086}" srcOrd="1" destOrd="0" presId="urn:microsoft.com/office/officeart/2018/2/layout/IconVerticalSolidList"/>
    <dgm:cxn modelId="{03AE0F1F-ADA8-4D06-9940-BEF394489229}" type="presParOf" srcId="{CD9FD58A-1AE4-4208-9945-87A84971C4C1}" destId="{D83855D7-947C-4E7B-9BDA-B88ED971DCC9}" srcOrd="2" destOrd="0" presId="urn:microsoft.com/office/officeart/2018/2/layout/IconVerticalSolidList"/>
    <dgm:cxn modelId="{91E459CF-F7F5-4CAA-A36D-4CEDFA02DFC2}" type="presParOf" srcId="{CD9FD58A-1AE4-4208-9945-87A84971C4C1}" destId="{FBBFAB4A-9CFB-4456-A18D-529723B9DA09}" srcOrd="3" destOrd="0" presId="urn:microsoft.com/office/officeart/2018/2/layout/IconVerticalSolidList"/>
    <dgm:cxn modelId="{83CCAA9F-2856-4DD5-9E06-3344A470D1E5}" type="presParOf" srcId="{49B0EEE3-7886-4E4B-99A8-C11C30C401CC}" destId="{4B1EA071-57EC-40B8-91EE-762490BDC438}" srcOrd="3" destOrd="0" presId="urn:microsoft.com/office/officeart/2018/2/layout/IconVerticalSolidList"/>
    <dgm:cxn modelId="{6DF610CA-984A-46E4-88BE-1521691FA255}" type="presParOf" srcId="{49B0EEE3-7886-4E4B-99A8-C11C30C401CC}" destId="{C6C9CFBA-9311-4F03-B724-DA463D90ABCD}" srcOrd="4" destOrd="0" presId="urn:microsoft.com/office/officeart/2018/2/layout/IconVerticalSolidList"/>
    <dgm:cxn modelId="{E5DA46A4-0011-48D8-8429-20A01AB8906A}" type="presParOf" srcId="{C6C9CFBA-9311-4F03-B724-DA463D90ABCD}" destId="{ED1004E6-BCC6-4EF7-90B9-96025B8705C2}" srcOrd="0" destOrd="0" presId="urn:microsoft.com/office/officeart/2018/2/layout/IconVerticalSolidList"/>
    <dgm:cxn modelId="{8E6837FF-4615-47B8-8D57-6ECB452176B9}" type="presParOf" srcId="{C6C9CFBA-9311-4F03-B724-DA463D90ABCD}" destId="{D3368A29-F3D1-49AA-AA94-25075DFE7860}" srcOrd="1" destOrd="0" presId="urn:microsoft.com/office/officeart/2018/2/layout/IconVerticalSolidList"/>
    <dgm:cxn modelId="{B7F5EEDE-5884-43D1-929B-49A8E345098A}" type="presParOf" srcId="{C6C9CFBA-9311-4F03-B724-DA463D90ABCD}" destId="{83A01458-9F7A-463E-9C50-4093EDA22687}" srcOrd="2" destOrd="0" presId="urn:microsoft.com/office/officeart/2018/2/layout/IconVerticalSolidList"/>
    <dgm:cxn modelId="{B9920735-7113-4B3D-AB92-71349BDE8DC4}" type="presParOf" srcId="{C6C9CFBA-9311-4F03-B724-DA463D90ABCD}" destId="{4F91C189-5B6D-4977-AEC8-8F26857F8829}" srcOrd="3" destOrd="0" presId="urn:microsoft.com/office/officeart/2018/2/layout/IconVerticalSolidList"/>
    <dgm:cxn modelId="{2623F35B-1E08-4AD2-B399-0549D2D40AE6}" type="presParOf" srcId="{C6C9CFBA-9311-4F03-B724-DA463D90ABCD}" destId="{CCB22862-0A12-4FDC-9E9C-18DA01F81BF1}" srcOrd="4" destOrd="0" presId="urn:microsoft.com/office/officeart/2018/2/layout/IconVerticalSolidList"/>
    <dgm:cxn modelId="{4BE562A9-A632-46C8-B558-182469A2CAB7}" type="presParOf" srcId="{49B0EEE3-7886-4E4B-99A8-C11C30C401CC}" destId="{40CD83A0-F746-4B3C-8289-4B7CD09081F3}" srcOrd="5" destOrd="0" presId="urn:microsoft.com/office/officeart/2018/2/layout/IconVerticalSolidList"/>
    <dgm:cxn modelId="{B744B990-F345-4854-B4AE-48686F9D84FF}" type="presParOf" srcId="{49B0EEE3-7886-4E4B-99A8-C11C30C401CC}" destId="{0C120AC7-135F-422F-9E7E-4738AFB424A5}" srcOrd="6" destOrd="0" presId="urn:microsoft.com/office/officeart/2018/2/layout/IconVerticalSolidList"/>
    <dgm:cxn modelId="{0FD3921D-F0A9-47CB-A900-83F867B38A86}" type="presParOf" srcId="{0C120AC7-135F-422F-9E7E-4738AFB424A5}" destId="{638344E4-D61B-41EC-917E-14088C7ED4B5}" srcOrd="0" destOrd="0" presId="urn:microsoft.com/office/officeart/2018/2/layout/IconVerticalSolidList"/>
    <dgm:cxn modelId="{1888A57A-9093-444A-8D7F-7883DEA2166A}" type="presParOf" srcId="{0C120AC7-135F-422F-9E7E-4738AFB424A5}" destId="{9A5A510E-C657-4914-A896-0F2794A1CEDF}" srcOrd="1" destOrd="0" presId="urn:microsoft.com/office/officeart/2018/2/layout/IconVerticalSolidList"/>
    <dgm:cxn modelId="{84FD5C63-FFEE-4B5C-BD78-B6311D704E1B}" type="presParOf" srcId="{0C120AC7-135F-422F-9E7E-4738AFB424A5}" destId="{68FC54BE-0210-477F-9628-B44A918743EC}" srcOrd="2" destOrd="0" presId="urn:microsoft.com/office/officeart/2018/2/layout/IconVerticalSolidList"/>
    <dgm:cxn modelId="{8D645F60-6DF7-452E-9351-E63AB92E7D8F}" type="presParOf" srcId="{0C120AC7-135F-422F-9E7E-4738AFB424A5}" destId="{9776860C-B004-48DA-8DD5-BA991AA2AC9C}" srcOrd="3" destOrd="0" presId="urn:microsoft.com/office/officeart/2018/2/layout/IconVerticalSolidList"/>
    <dgm:cxn modelId="{ED409E84-9B9E-4213-8C80-AB6C954ED045}" type="presParOf" srcId="{0C120AC7-135F-422F-9E7E-4738AFB424A5}" destId="{E7F7E6D4-B3DF-4D04-8331-A06C1E143914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481AA66-44CB-4F53-8B4E-FFAF5DABF705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DDB7EF-E4DC-454F-A321-A60193F4AD0B}">
      <dgm:prSet/>
      <dgm:spPr/>
      <dgm:t>
        <a:bodyPr/>
        <a:lstStyle/>
        <a:p>
          <a:r>
            <a:rPr lang="cs-CZ"/>
            <a:t>Absence návrhu na zahájení řízení</a:t>
          </a:r>
          <a:endParaRPr lang="en-US"/>
        </a:p>
      </dgm:t>
    </dgm:pt>
    <dgm:pt modelId="{C30152F4-B8B3-4A47-9E7D-CA3CDD9927B3}" type="parTrans" cxnId="{3707FC65-F435-4723-A061-9292C371B5D4}">
      <dgm:prSet/>
      <dgm:spPr/>
      <dgm:t>
        <a:bodyPr/>
        <a:lstStyle/>
        <a:p>
          <a:endParaRPr lang="en-US"/>
        </a:p>
      </dgm:t>
    </dgm:pt>
    <dgm:pt modelId="{08166525-3E52-4E14-B4EE-D488E9694AA8}" type="sibTrans" cxnId="{3707FC65-F435-4723-A061-9292C371B5D4}">
      <dgm:prSet/>
      <dgm:spPr/>
      <dgm:t>
        <a:bodyPr/>
        <a:lstStyle/>
        <a:p>
          <a:endParaRPr lang="en-US"/>
        </a:p>
      </dgm:t>
    </dgm:pt>
    <dgm:pt modelId="{52C6D293-7A7C-405E-AECE-2ED4453246F8}">
      <dgm:prSet/>
      <dgm:spPr/>
      <dgm:t>
        <a:bodyPr/>
        <a:lstStyle/>
        <a:p>
          <a:r>
            <a:rPr lang="cs-CZ"/>
            <a:t>Porušení překážky litispendence nebo věci pravomocně rozhodnuté</a:t>
          </a:r>
          <a:endParaRPr lang="en-US"/>
        </a:p>
      </dgm:t>
    </dgm:pt>
    <dgm:pt modelId="{908F35B6-4D69-4EA5-93DB-CD5812CA0372}" type="parTrans" cxnId="{6FDFBB9F-7285-4718-A1A4-1E5601AD4FEC}">
      <dgm:prSet/>
      <dgm:spPr/>
      <dgm:t>
        <a:bodyPr/>
        <a:lstStyle/>
        <a:p>
          <a:endParaRPr lang="en-US"/>
        </a:p>
      </dgm:t>
    </dgm:pt>
    <dgm:pt modelId="{1AEBC08E-FC91-4D07-BF2D-52EB266E702F}" type="sibTrans" cxnId="{6FDFBB9F-7285-4718-A1A4-1E5601AD4FEC}">
      <dgm:prSet/>
      <dgm:spPr/>
      <dgm:t>
        <a:bodyPr/>
        <a:lstStyle/>
        <a:p>
          <a:endParaRPr lang="en-US"/>
        </a:p>
      </dgm:t>
    </dgm:pt>
    <dgm:pt modelId="{38EF77B5-C6BC-44D3-AA43-98E4958FA05C}">
      <dgm:prSet/>
      <dgm:spPr/>
      <dgm:t>
        <a:bodyPr/>
        <a:lstStyle/>
        <a:p>
          <a:r>
            <a:rPr lang="cs-CZ"/>
            <a:t>Rozsudek není materiálně (tj. z hlediska obsahu) vykonatelný</a:t>
          </a:r>
          <a:endParaRPr lang="en-US"/>
        </a:p>
      </dgm:t>
    </dgm:pt>
    <dgm:pt modelId="{80393C57-058B-4972-B3D3-14FA0E1E905F}" type="parTrans" cxnId="{7D0BA0BD-AE04-4A2E-ADA5-685BAD69210A}">
      <dgm:prSet/>
      <dgm:spPr/>
      <dgm:t>
        <a:bodyPr/>
        <a:lstStyle/>
        <a:p>
          <a:endParaRPr lang="en-US"/>
        </a:p>
      </dgm:t>
    </dgm:pt>
    <dgm:pt modelId="{0F29A161-5DCB-4C85-AC13-2ADF2476A5C9}" type="sibTrans" cxnId="{7D0BA0BD-AE04-4A2E-ADA5-685BAD69210A}">
      <dgm:prSet/>
      <dgm:spPr/>
      <dgm:t>
        <a:bodyPr/>
        <a:lstStyle/>
        <a:p>
          <a:endParaRPr lang="en-US"/>
        </a:p>
      </dgm:t>
    </dgm:pt>
    <dgm:pt modelId="{B202801E-4432-495A-844B-AE127B5AE463}">
      <dgm:prSet/>
      <dgm:spPr/>
      <dgm:t>
        <a:bodyPr/>
        <a:lstStyle/>
        <a:p>
          <a:r>
            <a:rPr lang="cs-CZ"/>
            <a:t>Nesprávný závěr (právně či skutkově) ohledně rozhodnutí dle § 229/4</a:t>
          </a:r>
          <a:endParaRPr lang="en-US"/>
        </a:p>
      </dgm:t>
    </dgm:pt>
    <dgm:pt modelId="{33AF3C75-E811-410E-94F7-1EE9939CC983}" type="parTrans" cxnId="{B942186D-87D1-4DA9-894F-27D49B20950A}">
      <dgm:prSet/>
      <dgm:spPr/>
      <dgm:t>
        <a:bodyPr/>
        <a:lstStyle/>
        <a:p>
          <a:endParaRPr lang="en-US"/>
        </a:p>
      </dgm:t>
    </dgm:pt>
    <dgm:pt modelId="{5F346287-EC5D-41B2-8B62-9850E1B5209B}" type="sibTrans" cxnId="{B942186D-87D1-4DA9-894F-27D49B20950A}">
      <dgm:prSet/>
      <dgm:spPr/>
      <dgm:t>
        <a:bodyPr/>
        <a:lstStyle/>
        <a:p>
          <a:endParaRPr lang="en-US"/>
        </a:p>
      </dgm:t>
    </dgm:pt>
    <dgm:pt modelId="{658EAA68-52DB-490E-9D72-34F424D8EE60}" type="pres">
      <dgm:prSet presAssocID="{E481AA66-44CB-4F53-8B4E-FFAF5DABF705}" presName="root" presStyleCnt="0">
        <dgm:presLayoutVars>
          <dgm:dir/>
          <dgm:resizeHandles val="exact"/>
        </dgm:presLayoutVars>
      </dgm:prSet>
      <dgm:spPr/>
    </dgm:pt>
    <dgm:pt modelId="{6FA0A508-7E37-4A6C-BCA8-671B7A413AB2}" type="pres">
      <dgm:prSet presAssocID="{0ADDB7EF-E4DC-454F-A321-A60193F4AD0B}" presName="compNode" presStyleCnt="0"/>
      <dgm:spPr/>
    </dgm:pt>
    <dgm:pt modelId="{A59F07FE-FCF0-4314-8ED9-0AB45E42904C}" type="pres">
      <dgm:prSet presAssocID="{0ADDB7EF-E4DC-454F-A321-A60193F4AD0B}" presName="bgRect" presStyleLbl="bgShp" presStyleIdx="0" presStyleCnt="4"/>
      <dgm:spPr/>
    </dgm:pt>
    <dgm:pt modelId="{E0B5FC40-E70B-4495-B549-E049797A2CEB}" type="pres">
      <dgm:prSet presAssocID="{0ADDB7EF-E4DC-454F-A321-A60193F4AD0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9D6CDF28-0271-4AD7-8FCF-EFB4B5A7B135}" type="pres">
      <dgm:prSet presAssocID="{0ADDB7EF-E4DC-454F-A321-A60193F4AD0B}" presName="spaceRect" presStyleCnt="0"/>
      <dgm:spPr/>
    </dgm:pt>
    <dgm:pt modelId="{196D2EB5-0463-416F-BE56-41BC177BEFB7}" type="pres">
      <dgm:prSet presAssocID="{0ADDB7EF-E4DC-454F-A321-A60193F4AD0B}" presName="parTx" presStyleLbl="revTx" presStyleIdx="0" presStyleCnt="4">
        <dgm:presLayoutVars>
          <dgm:chMax val="0"/>
          <dgm:chPref val="0"/>
        </dgm:presLayoutVars>
      </dgm:prSet>
      <dgm:spPr/>
    </dgm:pt>
    <dgm:pt modelId="{CC6AAB1D-0087-469A-A7D9-E4B353AE2FF8}" type="pres">
      <dgm:prSet presAssocID="{08166525-3E52-4E14-B4EE-D488E9694AA8}" presName="sibTrans" presStyleCnt="0"/>
      <dgm:spPr/>
    </dgm:pt>
    <dgm:pt modelId="{A0C3F9EF-4F19-4DCA-8E8D-444D946CDC0E}" type="pres">
      <dgm:prSet presAssocID="{52C6D293-7A7C-405E-AECE-2ED4453246F8}" presName="compNode" presStyleCnt="0"/>
      <dgm:spPr/>
    </dgm:pt>
    <dgm:pt modelId="{D696DE11-2708-463C-BDDF-AD1018278784}" type="pres">
      <dgm:prSet presAssocID="{52C6D293-7A7C-405E-AECE-2ED4453246F8}" presName="bgRect" presStyleLbl="bgShp" presStyleIdx="1" presStyleCnt="4"/>
      <dgm:spPr/>
    </dgm:pt>
    <dgm:pt modelId="{8A816B9B-7BFD-4595-AD27-25F273C7B8A3}" type="pres">
      <dgm:prSet presAssocID="{52C6D293-7A7C-405E-AECE-2ED4453246F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BFA49252-62E4-425B-A03E-0C8B5436F26D}" type="pres">
      <dgm:prSet presAssocID="{52C6D293-7A7C-405E-AECE-2ED4453246F8}" presName="spaceRect" presStyleCnt="0"/>
      <dgm:spPr/>
    </dgm:pt>
    <dgm:pt modelId="{2723755D-340F-4429-8D38-6F7908D55033}" type="pres">
      <dgm:prSet presAssocID="{52C6D293-7A7C-405E-AECE-2ED4453246F8}" presName="parTx" presStyleLbl="revTx" presStyleIdx="1" presStyleCnt="4">
        <dgm:presLayoutVars>
          <dgm:chMax val="0"/>
          <dgm:chPref val="0"/>
        </dgm:presLayoutVars>
      </dgm:prSet>
      <dgm:spPr/>
    </dgm:pt>
    <dgm:pt modelId="{C1F51DF2-13FE-4258-AE97-A94621A0AE2D}" type="pres">
      <dgm:prSet presAssocID="{1AEBC08E-FC91-4D07-BF2D-52EB266E702F}" presName="sibTrans" presStyleCnt="0"/>
      <dgm:spPr/>
    </dgm:pt>
    <dgm:pt modelId="{AB49E7C5-1716-41E0-9BC2-75830F61C9F1}" type="pres">
      <dgm:prSet presAssocID="{38EF77B5-C6BC-44D3-AA43-98E4958FA05C}" presName="compNode" presStyleCnt="0"/>
      <dgm:spPr/>
    </dgm:pt>
    <dgm:pt modelId="{BC2EE30F-EE9D-4ECA-9D94-D7AE1AC7C7D3}" type="pres">
      <dgm:prSet presAssocID="{38EF77B5-C6BC-44D3-AA43-98E4958FA05C}" presName="bgRect" presStyleLbl="bgShp" presStyleIdx="2" presStyleCnt="4"/>
      <dgm:spPr/>
    </dgm:pt>
    <dgm:pt modelId="{15CA68F6-5A53-4F02-8403-281C72A2B836}" type="pres">
      <dgm:prSet presAssocID="{38EF77B5-C6BC-44D3-AA43-98E4958FA05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27B0B209-8E3B-4935-A401-82BE93F74E2A}" type="pres">
      <dgm:prSet presAssocID="{38EF77B5-C6BC-44D3-AA43-98E4958FA05C}" presName="spaceRect" presStyleCnt="0"/>
      <dgm:spPr/>
    </dgm:pt>
    <dgm:pt modelId="{FC10C0B2-4FF4-4DFC-928D-513AE7086BA1}" type="pres">
      <dgm:prSet presAssocID="{38EF77B5-C6BC-44D3-AA43-98E4958FA05C}" presName="parTx" presStyleLbl="revTx" presStyleIdx="2" presStyleCnt="4">
        <dgm:presLayoutVars>
          <dgm:chMax val="0"/>
          <dgm:chPref val="0"/>
        </dgm:presLayoutVars>
      </dgm:prSet>
      <dgm:spPr/>
    </dgm:pt>
    <dgm:pt modelId="{4EB77A57-545F-47A8-A37B-5589EB7A1C39}" type="pres">
      <dgm:prSet presAssocID="{0F29A161-5DCB-4C85-AC13-2ADF2476A5C9}" presName="sibTrans" presStyleCnt="0"/>
      <dgm:spPr/>
    </dgm:pt>
    <dgm:pt modelId="{FB333595-230C-471D-9A09-D8E0C5266608}" type="pres">
      <dgm:prSet presAssocID="{B202801E-4432-495A-844B-AE127B5AE463}" presName="compNode" presStyleCnt="0"/>
      <dgm:spPr/>
    </dgm:pt>
    <dgm:pt modelId="{AFF06C48-2850-495A-BE8D-BCDC6E244064}" type="pres">
      <dgm:prSet presAssocID="{B202801E-4432-495A-844B-AE127B5AE463}" presName="bgRect" presStyleLbl="bgShp" presStyleIdx="3" presStyleCnt="4"/>
      <dgm:spPr/>
    </dgm:pt>
    <dgm:pt modelId="{B218A1D0-0F8C-47E0-9F0E-00B2D84F80DA}" type="pres">
      <dgm:prSet presAssocID="{B202801E-4432-495A-844B-AE127B5AE4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34513B7-AF2C-4274-A76C-AD6B451C7091}" type="pres">
      <dgm:prSet presAssocID="{B202801E-4432-495A-844B-AE127B5AE463}" presName="spaceRect" presStyleCnt="0"/>
      <dgm:spPr/>
    </dgm:pt>
    <dgm:pt modelId="{600A5F5E-84E5-43B9-97FF-60E6A516D656}" type="pres">
      <dgm:prSet presAssocID="{B202801E-4432-495A-844B-AE127B5AE46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01C5A08-6989-4CEE-8293-F79CFA75DABB}" type="presOf" srcId="{E481AA66-44CB-4F53-8B4E-FFAF5DABF705}" destId="{658EAA68-52DB-490E-9D72-34F424D8EE60}" srcOrd="0" destOrd="0" presId="urn:microsoft.com/office/officeart/2018/2/layout/IconVerticalSolidList"/>
    <dgm:cxn modelId="{3707FC65-F435-4723-A061-9292C371B5D4}" srcId="{E481AA66-44CB-4F53-8B4E-FFAF5DABF705}" destId="{0ADDB7EF-E4DC-454F-A321-A60193F4AD0B}" srcOrd="0" destOrd="0" parTransId="{C30152F4-B8B3-4A47-9E7D-CA3CDD9927B3}" sibTransId="{08166525-3E52-4E14-B4EE-D488E9694AA8}"/>
    <dgm:cxn modelId="{B942186D-87D1-4DA9-894F-27D49B20950A}" srcId="{E481AA66-44CB-4F53-8B4E-FFAF5DABF705}" destId="{B202801E-4432-495A-844B-AE127B5AE463}" srcOrd="3" destOrd="0" parTransId="{33AF3C75-E811-410E-94F7-1EE9939CC983}" sibTransId="{5F346287-EC5D-41B2-8B62-9850E1B5209B}"/>
    <dgm:cxn modelId="{4218697B-397C-4E12-8734-2B0219B7CE4F}" type="presOf" srcId="{0ADDB7EF-E4DC-454F-A321-A60193F4AD0B}" destId="{196D2EB5-0463-416F-BE56-41BC177BEFB7}" srcOrd="0" destOrd="0" presId="urn:microsoft.com/office/officeart/2018/2/layout/IconVerticalSolidList"/>
    <dgm:cxn modelId="{F8357E7E-EC6F-4068-B230-38FD94A418C3}" type="presOf" srcId="{B202801E-4432-495A-844B-AE127B5AE463}" destId="{600A5F5E-84E5-43B9-97FF-60E6A516D656}" srcOrd="0" destOrd="0" presId="urn:microsoft.com/office/officeart/2018/2/layout/IconVerticalSolidList"/>
    <dgm:cxn modelId="{7591AE89-F452-4EE1-B819-C3746C78EEBE}" type="presOf" srcId="{52C6D293-7A7C-405E-AECE-2ED4453246F8}" destId="{2723755D-340F-4429-8D38-6F7908D55033}" srcOrd="0" destOrd="0" presId="urn:microsoft.com/office/officeart/2018/2/layout/IconVerticalSolidList"/>
    <dgm:cxn modelId="{6FDFBB9F-7285-4718-A1A4-1E5601AD4FEC}" srcId="{E481AA66-44CB-4F53-8B4E-FFAF5DABF705}" destId="{52C6D293-7A7C-405E-AECE-2ED4453246F8}" srcOrd="1" destOrd="0" parTransId="{908F35B6-4D69-4EA5-93DB-CD5812CA0372}" sibTransId="{1AEBC08E-FC91-4D07-BF2D-52EB266E702F}"/>
    <dgm:cxn modelId="{B2556CB4-2E5B-4A96-B19C-25F19123A486}" type="presOf" srcId="{38EF77B5-C6BC-44D3-AA43-98E4958FA05C}" destId="{FC10C0B2-4FF4-4DFC-928D-513AE7086BA1}" srcOrd="0" destOrd="0" presId="urn:microsoft.com/office/officeart/2018/2/layout/IconVerticalSolidList"/>
    <dgm:cxn modelId="{7D0BA0BD-AE04-4A2E-ADA5-685BAD69210A}" srcId="{E481AA66-44CB-4F53-8B4E-FFAF5DABF705}" destId="{38EF77B5-C6BC-44D3-AA43-98E4958FA05C}" srcOrd="2" destOrd="0" parTransId="{80393C57-058B-4972-B3D3-14FA0E1E905F}" sibTransId="{0F29A161-5DCB-4C85-AC13-2ADF2476A5C9}"/>
    <dgm:cxn modelId="{C12FCB75-371B-4DE4-8498-8CB89D445E36}" type="presParOf" srcId="{658EAA68-52DB-490E-9D72-34F424D8EE60}" destId="{6FA0A508-7E37-4A6C-BCA8-671B7A413AB2}" srcOrd="0" destOrd="0" presId="urn:microsoft.com/office/officeart/2018/2/layout/IconVerticalSolidList"/>
    <dgm:cxn modelId="{05728DE3-AC56-4542-BDEC-C198E43F2E30}" type="presParOf" srcId="{6FA0A508-7E37-4A6C-BCA8-671B7A413AB2}" destId="{A59F07FE-FCF0-4314-8ED9-0AB45E42904C}" srcOrd="0" destOrd="0" presId="urn:microsoft.com/office/officeart/2018/2/layout/IconVerticalSolidList"/>
    <dgm:cxn modelId="{4F7B599B-5F38-4D74-BE83-C3F2C0A904BF}" type="presParOf" srcId="{6FA0A508-7E37-4A6C-BCA8-671B7A413AB2}" destId="{E0B5FC40-E70B-4495-B549-E049797A2CEB}" srcOrd="1" destOrd="0" presId="urn:microsoft.com/office/officeart/2018/2/layout/IconVerticalSolidList"/>
    <dgm:cxn modelId="{2668B5B6-6BFE-43C5-A9A6-801BDE254D0E}" type="presParOf" srcId="{6FA0A508-7E37-4A6C-BCA8-671B7A413AB2}" destId="{9D6CDF28-0271-4AD7-8FCF-EFB4B5A7B135}" srcOrd="2" destOrd="0" presId="urn:microsoft.com/office/officeart/2018/2/layout/IconVerticalSolidList"/>
    <dgm:cxn modelId="{D5AE4F71-94B5-4E3D-8549-D8720C2E0EA9}" type="presParOf" srcId="{6FA0A508-7E37-4A6C-BCA8-671B7A413AB2}" destId="{196D2EB5-0463-416F-BE56-41BC177BEFB7}" srcOrd="3" destOrd="0" presId="urn:microsoft.com/office/officeart/2018/2/layout/IconVerticalSolidList"/>
    <dgm:cxn modelId="{EB9E90A8-327B-4B6F-8363-08C78B8C3041}" type="presParOf" srcId="{658EAA68-52DB-490E-9D72-34F424D8EE60}" destId="{CC6AAB1D-0087-469A-A7D9-E4B353AE2FF8}" srcOrd="1" destOrd="0" presId="urn:microsoft.com/office/officeart/2018/2/layout/IconVerticalSolidList"/>
    <dgm:cxn modelId="{E6B9183F-4D9E-4BC9-9420-D11F87F698D9}" type="presParOf" srcId="{658EAA68-52DB-490E-9D72-34F424D8EE60}" destId="{A0C3F9EF-4F19-4DCA-8E8D-444D946CDC0E}" srcOrd="2" destOrd="0" presId="urn:microsoft.com/office/officeart/2018/2/layout/IconVerticalSolidList"/>
    <dgm:cxn modelId="{D4F94CF0-0B3F-4474-AAD6-D18A561BE36A}" type="presParOf" srcId="{A0C3F9EF-4F19-4DCA-8E8D-444D946CDC0E}" destId="{D696DE11-2708-463C-BDDF-AD1018278784}" srcOrd="0" destOrd="0" presId="urn:microsoft.com/office/officeart/2018/2/layout/IconVerticalSolidList"/>
    <dgm:cxn modelId="{39E97D74-CD50-4596-AC37-9BD10DCFB746}" type="presParOf" srcId="{A0C3F9EF-4F19-4DCA-8E8D-444D946CDC0E}" destId="{8A816B9B-7BFD-4595-AD27-25F273C7B8A3}" srcOrd="1" destOrd="0" presId="urn:microsoft.com/office/officeart/2018/2/layout/IconVerticalSolidList"/>
    <dgm:cxn modelId="{434A7E11-2B56-4E61-9ABA-C871E14B5DD5}" type="presParOf" srcId="{A0C3F9EF-4F19-4DCA-8E8D-444D946CDC0E}" destId="{BFA49252-62E4-425B-A03E-0C8B5436F26D}" srcOrd="2" destOrd="0" presId="urn:microsoft.com/office/officeart/2018/2/layout/IconVerticalSolidList"/>
    <dgm:cxn modelId="{952ECC54-71AA-4BAA-872F-78E13248BA77}" type="presParOf" srcId="{A0C3F9EF-4F19-4DCA-8E8D-444D946CDC0E}" destId="{2723755D-340F-4429-8D38-6F7908D55033}" srcOrd="3" destOrd="0" presId="urn:microsoft.com/office/officeart/2018/2/layout/IconVerticalSolidList"/>
    <dgm:cxn modelId="{FD0F29E1-2EE2-40E9-A4DF-534F3940E643}" type="presParOf" srcId="{658EAA68-52DB-490E-9D72-34F424D8EE60}" destId="{C1F51DF2-13FE-4258-AE97-A94621A0AE2D}" srcOrd="3" destOrd="0" presId="urn:microsoft.com/office/officeart/2018/2/layout/IconVerticalSolidList"/>
    <dgm:cxn modelId="{5DAE4FB6-AEBD-4D7C-9E63-B7D17C3B89FE}" type="presParOf" srcId="{658EAA68-52DB-490E-9D72-34F424D8EE60}" destId="{AB49E7C5-1716-41E0-9BC2-75830F61C9F1}" srcOrd="4" destOrd="0" presId="urn:microsoft.com/office/officeart/2018/2/layout/IconVerticalSolidList"/>
    <dgm:cxn modelId="{CFC5DEA4-FA01-43AB-AC5D-F2F4E3809A65}" type="presParOf" srcId="{AB49E7C5-1716-41E0-9BC2-75830F61C9F1}" destId="{BC2EE30F-EE9D-4ECA-9D94-D7AE1AC7C7D3}" srcOrd="0" destOrd="0" presId="urn:microsoft.com/office/officeart/2018/2/layout/IconVerticalSolidList"/>
    <dgm:cxn modelId="{2AEFDDF3-93BD-41D9-98C5-07D4EB3A77F4}" type="presParOf" srcId="{AB49E7C5-1716-41E0-9BC2-75830F61C9F1}" destId="{15CA68F6-5A53-4F02-8403-281C72A2B836}" srcOrd="1" destOrd="0" presId="urn:microsoft.com/office/officeart/2018/2/layout/IconVerticalSolidList"/>
    <dgm:cxn modelId="{D5047077-ADB1-4F23-82B8-4C94EAAC4E78}" type="presParOf" srcId="{AB49E7C5-1716-41E0-9BC2-75830F61C9F1}" destId="{27B0B209-8E3B-4935-A401-82BE93F74E2A}" srcOrd="2" destOrd="0" presId="urn:microsoft.com/office/officeart/2018/2/layout/IconVerticalSolidList"/>
    <dgm:cxn modelId="{FFB9492A-3440-409E-B49D-DCFB69ED285E}" type="presParOf" srcId="{AB49E7C5-1716-41E0-9BC2-75830F61C9F1}" destId="{FC10C0B2-4FF4-4DFC-928D-513AE7086BA1}" srcOrd="3" destOrd="0" presId="urn:microsoft.com/office/officeart/2018/2/layout/IconVerticalSolidList"/>
    <dgm:cxn modelId="{1383D47E-9800-4419-9A29-37F76DA8522A}" type="presParOf" srcId="{658EAA68-52DB-490E-9D72-34F424D8EE60}" destId="{4EB77A57-545F-47A8-A37B-5589EB7A1C39}" srcOrd="5" destOrd="0" presId="urn:microsoft.com/office/officeart/2018/2/layout/IconVerticalSolidList"/>
    <dgm:cxn modelId="{112BD754-A6D2-48E5-9CA6-46A76B4C3624}" type="presParOf" srcId="{658EAA68-52DB-490E-9D72-34F424D8EE60}" destId="{FB333595-230C-471D-9A09-D8E0C5266608}" srcOrd="6" destOrd="0" presId="urn:microsoft.com/office/officeart/2018/2/layout/IconVerticalSolidList"/>
    <dgm:cxn modelId="{6390D824-05A7-4170-B1DD-6A44552AD275}" type="presParOf" srcId="{FB333595-230C-471D-9A09-D8E0C5266608}" destId="{AFF06C48-2850-495A-BE8D-BCDC6E244064}" srcOrd="0" destOrd="0" presId="urn:microsoft.com/office/officeart/2018/2/layout/IconVerticalSolidList"/>
    <dgm:cxn modelId="{7D771486-118F-429E-85C1-8CC6342C5524}" type="presParOf" srcId="{FB333595-230C-471D-9A09-D8E0C5266608}" destId="{B218A1D0-0F8C-47E0-9F0E-00B2D84F80DA}" srcOrd="1" destOrd="0" presId="urn:microsoft.com/office/officeart/2018/2/layout/IconVerticalSolidList"/>
    <dgm:cxn modelId="{938769FB-9B76-4181-8639-34D0D81FC9F5}" type="presParOf" srcId="{FB333595-230C-471D-9A09-D8E0C5266608}" destId="{134513B7-AF2C-4274-A76C-AD6B451C7091}" srcOrd="2" destOrd="0" presId="urn:microsoft.com/office/officeart/2018/2/layout/IconVerticalSolidList"/>
    <dgm:cxn modelId="{F0933889-647A-4619-967D-91A1DF048133}" type="presParOf" srcId="{FB333595-230C-471D-9A09-D8E0C5266608}" destId="{600A5F5E-84E5-43B9-97FF-60E6A516D65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DD48E-EB57-4551-96FC-D4029CF4EA5C}">
      <dsp:nvSpPr>
        <dsp:cNvPr id="0" name=""/>
        <dsp:cNvSpPr/>
      </dsp:nvSpPr>
      <dsp:spPr>
        <a:xfrm>
          <a:off x="0" y="92677"/>
          <a:ext cx="6692813" cy="8745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Řádný opravný prostředek</a:t>
          </a:r>
          <a:endParaRPr lang="en-US" sz="2300" kern="1200"/>
        </a:p>
      </dsp:txBody>
      <dsp:txXfrm>
        <a:off x="42693" y="135370"/>
        <a:ext cx="6607427" cy="789189"/>
      </dsp:txXfrm>
    </dsp:sp>
    <dsp:sp modelId="{F3A19AC0-E1CB-4484-A299-3042947DE8D1}">
      <dsp:nvSpPr>
        <dsp:cNvPr id="0" name=""/>
        <dsp:cNvSpPr/>
      </dsp:nvSpPr>
      <dsp:spPr>
        <a:xfrm>
          <a:off x="0" y="1033492"/>
          <a:ext cx="6692813" cy="874575"/>
        </a:xfrm>
        <a:prstGeom prst="roundRect">
          <a:avLst/>
        </a:prstGeom>
        <a:gradFill rotWithShape="0">
          <a:gsLst>
            <a:gs pos="0">
              <a:schemeClr val="accent2">
                <a:hueOff val="-678113"/>
                <a:satOff val="-414"/>
                <a:lumOff val="1618"/>
                <a:alphaOff val="0"/>
                <a:tint val="96000"/>
                <a:lumMod val="100000"/>
              </a:schemeClr>
            </a:gs>
            <a:gs pos="78000">
              <a:schemeClr val="accent2">
                <a:hueOff val="-678113"/>
                <a:satOff val="-414"/>
                <a:lumOff val="16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Směřuje proti rozsudkům a usnesením soudu I. stupně</a:t>
          </a:r>
          <a:endParaRPr lang="en-US" sz="2300" kern="1200"/>
        </a:p>
      </dsp:txBody>
      <dsp:txXfrm>
        <a:off x="42693" y="1076185"/>
        <a:ext cx="6607427" cy="789189"/>
      </dsp:txXfrm>
    </dsp:sp>
    <dsp:sp modelId="{CABFA300-2F21-4260-8E09-7867A013AF40}">
      <dsp:nvSpPr>
        <dsp:cNvPr id="0" name=""/>
        <dsp:cNvSpPr/>
      </dsp:nvSpPr>
      <dsp:spPr>
        <a:xfrm>
          <a:off x="0" y="1974307"/>
          <a:ext cx="6692813" cy="874575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Devolutivní a suspenzivní účinek</a:t>
          </a:r>
          <a:endParaRPr lang="en-US" sz="2300" kern="1200"/>
        </a:p>
      </dsp:txBody>
      <dsp:txXfrm>
        <a:off x="42693" y="2017000"/>
        <a:ext cx="6607427" cy="789189"/>
      </dsp:txXfrm>
    </dsp:sp>
    <dsp:sp modelId="{34F714F3-755E-458C-B753-83B9E833C4D2}">
      <dsp:nvSpPr>
        <dsp:cNvPr id="0" name=""/>
        <dsp:cNvSpPr/>
      </dsp:nvSpPr>
      <dsp:spPr>
        <a:xfrm>
          <a:off x="0" y="2915122"/>
          <a:ext cx="6692813" cy="874575"/>
        </a:xfrm>
        <a:prstGeom prst="roundRect">
          <a:avLst/>
        </a:prstGeom>
        <a:gradFill rotWithShape="0">
          <a:gsLst>
            <a:gs pos="0">
              <a:schemeClr val="accent2">
                <a:hueOff val="-2034338"/>
                <a:satOff val="-1242"/>
                <a:lumOff val="4853"/>
                <a:alphaOff val="0"/>
                <a:tint val="96000"/>
                <a:lumMod val="100000"/>
              </a:schemeClr>
            </a:gs>
            <a:gs pos="78000">
              <a:schemeClr val="accent2">
                <a:hueOff val="-2034338"/>
                <a:satOff val="-1242"/>
                <a:lumOff val="4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Přezkum po skutkové i právní stránce</a:t>
          </a:r>
          <a:endParaRPr lang="en-US" sz="2300" kern="1200"/>
        </a:p>
      </dsp:txBody>
      <dsp:txXfrm>
        <a:off x="42693" y="2957815"/>
        <a:ext cx="6607427" cy="789189"/>
      </dsp:txXfrm>
    </dsp:sp>
    <dsp:sp modelId="{CE5FBC83-A334-4594-9391-0B2FC803D26B}">
      <dsp:nvSpPr>
        <dsp:cNvPr id="0" name=""/>
        <dsp:cNvSpPr/>
      </dsp:nvSpPr>
      <dsp:spPr>
        <a:xfrm>
          <a:off x="0" y="3855937"/>
          <a:ext cx="6692813" cy="874575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Zrušení i změna prvostupňového rozhodnutí</a:t>
          </a:r>
          <a:endParaRPr lang="en-US" sz="2300" kern="1200"/>
        </a:p>
      </dsp:txBody>
      <dsp:txXfrm>
        <a:off x="42693" y="3898630"/>
        <a:ext cx="6607427" cy="7891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73F57-1D23-4755-8C82-C85E1D55C503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D7F289-338F-4C2F-83A8-D06AA8A971DE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4CC308-46F0-4432-889F-C131902BB023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Chybí nedostatek věcné příslušnosti nebo porušení veřejnosti jednání</a:t>
          </a:r>
          <a:endParaRPr lang="en-US" sz="2500" kern="1200"/>
        </a:p>
      </dsp:txBody>
      <dsp:txXfrm>
        <a:off x="1350519" y="499"/>
        <a:ext cx="8267613" cy="1169280"/>
      </dsp:txXfrm>
    </dsp:sp>
    <dsp:sp modelId="{F6798927-7F5A-47FE-871B-03E814601140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054131-7BCC-40BB-A16D-7053D8241ED9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AD1E91-4A5E-42F5-B428-9FF33F62FF28}">
      <dsp:nvSpPr>
        <dsp:cNvPr id="0" name=""/>
        <dsp:cNvSpPr/>
      </dsp:nvSpPr>
      <dsp:spPr>
        <a:xfrm>
          <a:off x="1350519" y="1462100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U nedostatku procesní způsobilosti není možnost její konvalidace</a:t>
          </a:r>
          <a:endParaRPr lang="en-US" sz="2500" kern="1200"/>
        </a:p>
      </dsp:txBody>
      <dsp:txXfrm>
        <a:off x="1350519" y="1462100"/>
        <a:ext cx="8267613" cy="1169280"/>
      </dsp:txXfrm>
    </dsp:sp>
    <dsp:sp modelId="{E4C99579-F153-40EE-9FEF-7C49F9687E60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CD8236-8C2B-47AC-84F5-571DFFE5E4E7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13F97-A1DC-4EAB-B414-9EF35ECD7A7D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Zmatečností by neměly by být</a:t>
          </a:r>
          <a:endParaRPr lang="en-US" sz="2500" kern="1200"/>
        </a:p>
      </dsp:txBody>
      <dsp:txXfrm>
        <a:off x="1350519" y="2923701"/>
        <a:ext cx="4328159" cy="1169280"/>
      </dsp:txXfrm>
    </dsp:sp>
    <dsp:sp modelId="{FA3F6C4B-13BF-4D6A-9F7D-6D3C2FD3E891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materiální nevykonatelnost rozsudku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nesprávný závěr učiněný v rozhodnutích podle § 229/4</a:t>
          </a:r>
          <a:endParaRPr lang="en-US" sz="1700" kern="1200"/>
        </a:p>
      </dsp:txBody>
      <dsp:txXfrm>
        <a:off x="5678679" y="2923701"/>
        <a:ext cx="3939453" cy="1169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BD5A3-E464-432E-B783-E209E09CF5AF}">
      <dsp:nvSpPr>
        <dsp:cNvPr id="0" name=""/>
        <dsp:cNvSpPr/>
      </dsp:nvSpPr>
      <dsp:spPr>
        <a:xfrm rot="5400000">
          <a:off x="6012655" y="-2416209"/>
          <a:ext cx="1055350" cy="615560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nejen konečné, ale i částečné a mezitímní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pro uznání a zmeškání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soud I. i II. stupně; měnící rozsudek NS</a:t>
          </a:r>
          <a:endParaRPr lang="en-US" sz="1900" kern="1200"/>
        </a:p>
      </dsp:txBody>
      <dsp:txXfrm rot="-5400000">
        <a:off x="3462528" y="185436"/>
        <a:ext cx="6104087" cy="952314"/>
      </dsp:txXfrm>
    </dsp:sp>
    <dsp:sp modelId="{2C289492-40DC-45EB-83EA-DC20E9CE12A9}">
      <dsp:nvSpPr>
        <dsp:cNvPr id="0" name=""/>
        <dsp:cNvSpPr/>
      </dsp:nvSpPr>
      <dsp:spPr>
        <a:xfrm>
          <a:off x="0" y="1998"/>
          <a:ext cx="3462527" cy="13191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Pravomocné rozsudky (a usnesení ve věci samé)</a:t>
          </a:r>
          <a:endParaRPr lang="en-US" sz="2600" kern="1200"/>
        </a:p>
      </dsp:txBody>
      <dsp:txXfrm>
        <a:off x="64397" y="66395"/>
        <a:ext cx="3333733" cy="1190394"/>
      </dsp:txXfrm>
    </dsp:sp>
    <dsp:sp modelId="{7F9CB110-F8FF-412A-9E6F-47BD01FABD47}">
      <dsp:nvSpPr>
        <dsp:cNvPr id="0" name=""/>
        <dsp:cNvSpPr/>
      </dsp:nvSpPr>
      <dsp:spPr>
        <a:xfrm rot="5400000">
          <a:off x="6012655" y="-1031061"/>
          <a:ext cx="1055350" cy="615560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smír prétorský i ve smírčím řízení</a:t>
          </a:r>
          <a:endParaRPr lang="en-US" sz="1900" kern="1200"/>
        </a:p>
      </dsp:txBody>
      <dsp:txXfrm rot="-5400000">
        <a:off x="3462528" y="1570584"/>
        <a:ext cx="6104087" cy="952314"/>
      </dsp:txXfrm>
    </dsp:sp>
    <dsp:sp modelId="{F69F14FD-7B75-4F5D-9F34-1785665CD71F}">
      <dsp:nvSpPr>
        <dsp:cNvPr id="0" name=""/>
        <dsp:cNvSpPr/>
      </dsp:nvSpPr>
      <dsp:spPr>
        <a:xfrm>
          <a:off x="0" y="1387146"/>
          <a:ext cx="3462527" cy="131918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Pravomocné usnesení o schválení smíru</a:t>
          </a:r>
          <a:endParaRPr lang="en-US" sz="2600" kern="1200"/>
        </a:p>
      </dsp:txBody>
      <dsp:txXfrm>
        <a:off x="64397" y="1451543"/>
        <a:ext cx="3333733" cy="1190394"/>
      </dsp:txXfrm>
    </dsp:sp>
    <dsp:sp modelId="{3871C2A9-4EFD-4918-A74B-658DA8077190}">
      <dsp:nvSpPr>
        <dsp:cNvPr id="0" name=""/>
        <dsp:cNvSpPr/>
      </dsp:nvSpPr>
      <dsp:spPr>
        <a:xfrm>
          <a:off x="0" y="2772294"/>
          <a:ext cx="3462527" cy="131918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Pravomocný platební rozkaz</a:t>
          </a:r>
          <a:endParaRPr lang="en-US" sz="2600" kern="1200"/>
        </a:p>
      </dsp:txBody>
      <dsp:txXfrm>
        <a:off x="64397" y="2836691"/>
        <a:ext cx="3333733" cy="1190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72E58-F52F-411D-8663-CD5B9180137F}">
      <dsp:nvSpPr>
        <dsp:cNvPr id="0" name=""/>
        <dsp:cNvSpPr/>
      </dsp:nvSpPr>
      <dsp:spPr>
        <a:xfrm>
          <a:off x="0" y="665190"/>
          <a:ext cx="9618133" cy="12280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F3E6EF-F73A-47D1-AD3B-1605BD5277EB}">
      <dsp:nvSpPr>
        <dsp:cNvPr id="0" name=""/>
        <dsp:cNvSpPr/>
      </dsp:nvSpPr>
      <dsp:spPr>
        <a:xfrm>
          <a:off x="371483" y="941500"/>
          <a:ext cx="675424" cy="6754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D5FB87-84AC-4B4D-85AE-82C2C2585D32}">
      <dsp:nvSpPr>
        <dsp:cNvPr id="0" name=""/>
        <dsp:cNvSpPr/>
      </dsp:nvSpPr>
      <dsp:spPr>
        <a:xfrm>
          <a:off x="1418391" y="665190"/>
          <a:ext cx="4328159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Pravomocné rozhodnutí soudu I. nebo II. stupně, kterým bylo rozhodnuto ve věci samé</a:t>
          </a:r>
          <a:endParaRPr lang="en-US" sz="2300" kern="1200"/>
        </a:p>
      </dsp:txBody>
      <dsp:txXfrm>
        <a:off x="1418391" y="665190"/>
        <a:ext cx="4328159" cy="1228044"/>
      </dsp:txXfrm>
    </dsp:sp>
    <dsp:sp modelId="{3AC8FE6D-4CDF-4F77-A126-9854838A6780}">
      <dsp:nvSpPr>
        <dsp:cNvPr id="0" name=""/>
        <dsp:cNvSpPr/>
      </dsp:nvSpPr>
      <dsp:spPr>
        <a:xfrm>
          <a:off x="5746551" y="665190"/>
          <a:ext cx="387158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rozsudek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platební rozkaz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usnesení ve věci samé</a:t>
          </a:r>
          <a:endParaRPr lang="en-US" sz="1700" kern="1200"/>
        </a:p>
      </dsp:txBody>
      <dsp:txXfrm>
        <a:off x="5746551" y="665190"/>
        <a:ext cx="3871581" cy="1228044"/>
      </dsp:txXfrm>
    </dsp:sp>
    <dsp:sp modelId="{5DE6FA90-988D-4E91-AAA9-47F247377C5F}">
      <dsp:nvSpPr>
        <dsp:cNvPr id="0" name=""/>
        <dsp:cNvSpPr/>
      </dsp:nvSpPr>
      <dsp:spPr>
        <a:xfrm>
          <a:off x="0" y="2200246"/>
          <a:ext cx="9618133" cy="12280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EA947A-BB96-4729-BE79-DC6C22C85CC0}">
      <dsp:nvSpPr>
        <dsp:cNvPr id="0" name=""/>
        <dsp:cNvSpPr/>
      </dsp:nvSpPr>
      <dsp:spPr>
        <a:xfrm>
          <a:off x="371483" y="2476556"/>
          <a:ext cx="675424" cy="6754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A1D7AB-D514-45BA-B629-768CAB5493D7}">
      <dsp:nvSpPr>
        <dsp:cNvPr id="0" name=""/>
        <dsp:cNvSpPr/>
      </dsp:nvSpPr>
      <dsp:spPr>
        <a:xfrm>
          <a:off x="1418391" y="2200246"/>
          <a:ext cx="819974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Nikoliv usnesení procesní povahy, kterými bylo řízení skončeno (odmítnutí žaloby, zastavení řízení)</a:t>
          </a:r>
          <a:endParaRPr lang="en-US" sz="2300" kern="1200"/>
        </a:p>
      </dsp:txBody>
      <dsp:txXfrm>
        <a:off x="1418391" y="2200246"/>
        <a:ext cx="8199741" cy="12280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D31DB-8D4E-49FF-98EF-9CE44545D661}">
      <dsp:nvSpPr>
        <dsp:cNvPr id="0" name=""/>
        <dsp:cNvSpPr/>
      </dsp:nvSpPr>
      <dsp:spPr>
        <a:xfrm>
          <a:off x="0" y="330794"/>
          <a:ext cx="6692813" cy="192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437" tIns="354076" rIns="51943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existující před vyhlášením napadeného rozsudku soudu I. nebo II. stupně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žalobce je nemohl v původním řízení bez své viny použít, tj. nevěděl o nich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mohou pro žalobce přivodit příznivější rozhodnutí ve věci</a:t>
          </a:r>
          <a:endParaRPr lang="en-US" sz="1700" kern="1200"/>
        </a:p>
      </dsp:txBody>
      <dsp:txXfrm>
        <a:off x="0" y="330794"/>
        <a:ext cx="6692813" cy="1927800"/>
      </dsp:txXfrm>
    </dsp:sp>
    <dsp:sp modelId="{3C8D8A0C-83B9-4CCD-82BF-F572DB847061}">
      <dsp:nvSpPr>
        <dsp:cNvPr id="0" name=""/>
        <dsp:cNvSpPr/>
      </dsp:nvSpPr>
      <dsp:spPr>
        <a:xfrm>
          <a:off x="334640" y="79874"/>
          <a:ext cx="4684969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081" tIns="0" rIns="17708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Skutečnosti </a:t>
          </a:r>
          <a:endParaRPr lang="en-US" sz="1700" kern="1200" dirty="0"/>
        </a:p>
      </dsp:txBody>
      <dsp:txXfrm>
        <a:off x="359138" y="104372"/>
        <a:ext cx="4635973" cy="452844"/>
      </dsp:txXfrm>
    </dsp:sp>
    <dsp:sp modelId="{253B9BD3-D849-4083-8FE3-ED1BB28D52DF}">
      <dsp:nvSpPr>
        <dsp:cNvPr id="0" name=""/>
        <dsp:cNvSpPr/>
      </dsp:nvSpPr>
      <dsp:spPr>
        <a:xfrm>
          <a:off x="0" y="2601314"/>
          <a:ext cx="6692813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437" tIns="354076" rIns="51943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k prokázání skutečností ad 1)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k prokázání skutečností existujících před vyhlášením rozsudku a v řízení tvrzených; znám ale nebyl důkazní prostředek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tyto důkazní prostředky nebyly použity v původním řízení bez viny žalobce a mohou pro něj přivodit příznivější rozhodnutí</a:t>
          </a:r>
          <a:endParaRPr lang="en-US" sz="1700" kern="1200"/>
        </a:p>
      </dsp:txBody>
      <dsp:txXfrm>
        <a:off x="0" y="2601314"/>
        <a:ext cx="6692813" cy="2142000"/>
      </dsp:txXfrm>
    </dsp:sp>
    <dsp:sp modelId="{9C4F9BA6-58FC-4E0D-B11B-A6B6C66854BF}">
      <dsp:nvSpPr>
        <dsp:cNvPr id="0" name=""/>
        <dsp:cNvSpPr/>
      </dsp:nvSpPr>
      <dsp:spPr>
        <a:xfrm>
          <a:off x="334640" y="2350394"/>
          <a:ext cx="4684969" cy="501840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081" tIns="0" rIns="17708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Důkazní prostředky</a:t>
          </a:r>
          <a:endParaRPr lang="en-US" sz="1700" kern="1200" dirty="0"/>
        </a:p>
      </dsp:txBody>
      <dsp:txXfrm>
        <a:off x="359138" y="2374892"/>
        <a:ext cx="4635973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3229E-9B38-4D36-9961-BD81F3FDE499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01E9CA-6975-4545-AE56-3F2BFC5C43E0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78268F-82C7-42E5-8515-C1B2FF16BE66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Strana dodatečně nalezla listinu, o jejíž existenci nevěděla </a:t>
          </a:r>
          <a:endParaRPr lang="en-US" sz="1700" kern="1200"/>
        </a:p>
      </dsp:txBody>
      <dsp:txXfrm>
        <a:off x="1171823" y="2001"/>
        <a:ext cx="5520990" cy="1014565"/>
      </dsp:txXfrm>
    </dsp:sp>
    <dsp:sp modelId="{44C39ED6-074B-4E11-B881-36259B0459C7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840BE1-488A-4D80-BC8C-07CE76C3FD97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F25071-9BCB-41D9-8177-DB17BDFE48D6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Z pravomocného trestního rozsudku vyjde najevo, že svědek vypovídal v původním řízení křivě, nebo že znalec podal nepravdivý posudek</a:t>
          </a:r>
          <a:endParaRPr lang="en-US" sz="1700" kern="1200"/>
        </a:p>
      </dsp:txBody>
      <dsp:txXfrm>
        <a:off x="1171823" y="1270208"/>
        <a:ext cx="5520990" cy="1014565"/>
      </dsp:txXfrm>
    </dsp:sp>
    <dsp:sp modelId="{378BE8F3-EA4D-4131-807E-467ACC0097C8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6A2CFA-2BF7-4B5A-A988-38AC6568CBCC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74FBF3-49FD-4667-A63B-BF7AA515F429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Skutečnosti a důkazy, jimiž může být podstatně oslabena věrohodnost svědka, znalce nebo strany a posílena věrohodnost jiných osob slyšených k důkazu</a:t>
          </a:r>
          <a:endParaRPr lang="en-US" sz="1700" kern="1200"/>
        </a:p>
      </dsp:txBody>
      <dsp:txXfrm>
        <a:off x="1171823" y="2538415"/>
        <a:ext cx="5520990" cy="1014565"/>
      </dsp:txXfrm>
    </dsp:sp>
    <dsp:sp modelId="{347A315A-0D91-4CB6-8C91-A6A440DAC83F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B06122-55B1-4EAA-9295-EDB7B034DE96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8D69D3-92B3-4157-92D2-24763D10605D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Po skončení řízení vyjde najevo, že obraz je padělkem</a:t>
          </a:r>
          <a:endParaRPr lang="en-US" sz="1700" kern="1200"/>
        </a:p>
      </dsp:txBody>
      <dsp:txXfrm>
        <a:off x="1171823" y="3806622"/>
        <a:ext cx="5520990" cy="10145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3CEDE-D141-49E9-B373-6D151CA20CD3}">
      <dsp:nvSpPr>
        <dsp:cNvPr id="0" name=""/>
        <dsp:cNvSpPr/>
      </dsp:nvSpPr>
      <dsp:spPr>
        <a:xfrm>
          <a:off x="0" y="297004"/>
          <a:ext cx="6692813" cy="24204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E78F0B8-5562-47CA-A83C-5152F03FE19F}">
      <dsp:nvSpPr>
        <dsp:cNvPr id="0" name=""/>
        <dsp:cNvSpPr/>
      </dsp:nvSpPr>
      <dsp:spPr>
        <a:xfrm>
          <a:off x="437704" y="1109333"/>
          <a:ext cx="795826" cy="7958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DA4F79-F60D-40E6-82DB-460985684582}">
      <dsp:nvSpPr>
        <dsp:cNvPr id="0" name=""/>
        <dsp:cNvSpPr/>
      </dsp:nvSpPr>
      <dsp:spPr>
        <a:xfrm>
          <a:off x="1671235" y="515119"/>
          <a:ext cx="3011766" cy="1984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Rozhodnutí jiného orgánu o předběžné otázce, na němž spočívá rozhodnutí soudu vydané v původním řízení, bylo zrušeno nebo změněno</a:t>
          </a:r>
          <a:endParaRPr lang="en-US" sz="1800" kern="1200" dirty="0"/>
        </a:p>
      </dsp:txBody>
      <dsp:txXfrm>
        <a:off x="1671235" y="515119"/>
        <a:ext cx="3011766" cy="1984255"/>
      </dsp:txXfrm>
    </dsp:sp>
    <dsp:sp modelId="{E30E183A-4A31-424D-B087-983B3177BE0A}">
      <dsp:nvSpPr>
        <dsp:cNvPr id="0" name=""/>
        <dsp:cNvSpPr/>
      </dsp:nvSpPr>
      <dsp:spPr>
        <a:xfrm>
          <a:off x="4683001" y="437923"/>
          <a:ext cx="2009812" cy="2138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např. byl zrušen pravomocný odsuzující rozsudek trestního soudu, na němž spočívalo rozhodnutí ve sporu o náhradu škody</a:t>
          </a:r>
          <a:endParaRPr lang="en-US" sz="1200" kern="1200" dirty="0"/>
        </a:p>
      </dsp:txBody>
      <dsp:txXfrm>
        <a:off x="4683001" y="437923"/>
        <a:ext cx="2009812" cy="2138645"/>
      </dsp:txXfrm>
    </dsp:sp>
    <dsp:sp modelId="{97D4C3BF-9B93-49F1-9FF0-AC2C4D20EC0D}">
      <dsp:nvSpPr>
        <dsp:cNvPr id="0" name=""/>
        <dsp:cNvSpPr/>
      </dsp:nvSpPr>
      <dsp:spPr>
        <a:xfrm>
          <a:off x="0" y="3079228"/>
          <a:ext cx="6692813" cy="14469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EFF8B2-A483-4E73-A4F9-B5CE40C3597A}">
      <dsp:nvSpPr>
        <dsp:cNvPr id="0" name=""/>
        <dsp:cNvSpPr/>
      </dsp:nvSpPr>
      <dsp:spPr>
        <a:xfrm>
          <a:off x="437704" y="3404793"/>
          <a:ext cx="795826" cy="7958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54A9AE-1542-483D-9795-C6BD6A279747}">
      <dsp:nvSpPr>
        <dsp:cNvPr id="0" name=""/>
        <dsp:cNvSpPr/>
      </dsp:nvSpPr>
      <dsp:spPr>
        <a:xfrm>
          <a:off x="1671235" y="3079228"/>
          <a:ext cx="5021578" cy="144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Soud si předběžnou otázku posoudil samostatně; poté bylo vydáno rozhodnutí příslušného orgánu, které tuto otázku rozhodlo odlišně</a:t>
          </a:r>
          <a:endParaRPr lang="en-US" sz="1800" kern="1200"/>
        </a:p>
      </dsp:txBody>
      <dsp:txXfrm>
        <a:off x="1671235" y="3079228"/>
        <a:ext cx="5021578" cy="14469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6A6CA-CA55-4D7C-B09E-E16C395381F8}">
      <dsp:nvSpPr>
        <dsp:cNvPr id="0" name=""/>
        <dsp:cNvSpPr/>
      </dsp:nvSpPr>
      <dsp:spPr>
        <a:xfrm>
          <a:off x="0" y="588"/>
          <a:ext cx="6692813" cy="13777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36FF63-4D34-474D-AB14-7542EC1684B5}">
      <dsp:nvSpPr>
        <dsp:cNvPr id="0" name=""/>
        <dsp:cNvSpPr/>
      </dsp:nvSpPr>
      <dsp:spPr>
        <a:xfrm>
          <a:off x="416759" y="310575"/>
          <a:ext cx="757744" cy="757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01DA0D-40DC-439B-B739-716C2FB63732}">
      <dsp:nvSpPr>
        <dsp:cNvPr id="0" name=""/>
        <dsp:cNvSpPr/>
      </dsp:nvSpPr>
      <dsp:spPr>
        <a:xfrm>
          <a:off x="1591264" y="588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Z důvodu veřejného zájmu na řádném výkonu soudnictví musí soud ke zmatečnostem přihlížet z úřední povinnosti</a:t>
          </a:r>
          <a:endParaRPr lang="en-US" sz="1800" kern="1200"/>
        </a:p>
      </dsp:txBody>
      <dsp:txXfrm>
        <a:off x="1591264" y="588"/>
        <a:ext cx="5101549" cy="1377717"/>
      </dsp:txXfrm>
    </dsp:sp>
    <dsp:sp modelId="{2134189E-D657-4B85-9538-8297D3D17416}">
      <dsp:nvSpPr>
        <dsp:cNvPr id="0" name=""/>
        <dsp:cNvSpPr/>
      </dsp:nvSpPr>
      <dsp:spPr>
        <a:xfrm>
          <a:off x="0" y="1722736"/>
          <a:ext cx="6692813" cy="13777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695D1F-2D34-4664-BB1D-4CD1CFEC7F08}">
      <dsp:nvSpPr>
        <dsp:cNvPr id="0" name=""/>
        <dsp:cNvSpPr/>
      </dsp:nvSpPr>
      <dsp:spPr>
        <a:xfrm>
          <a:off x="416759" y="2032722"/>
          <a:ext cx="757744" cy="757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DC524-33D2-4FB4-B246-44511BA96B16}">
      <dsp:nvSpPr>
        <dsp:cNvPr id="0" name=""/>
        <dsp:cNvSpPr/>
      </dsp:nvSpPr>
      <dsp:spPr>
        <a:xfrm>
          <a:off x="1591264" y="1722736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Rozhodnutí, resp. řízení jimi postižené musí být zrušeno bez ohledu na to, zda je rozhodnutí věcně správné, či nikoliv</a:t>
          </a:r>
          <a:endParaRPr lang="en-US" sz="1800" kern="1200"/>
        </a:p>
      </dsp:txBody>
      <dsp:txXfrm>
        <a:off x="1591264" y="1722736"/>
        <a:ext cx="5101549" cy="1377717"/>
      </dsp:txXfrm>
    </dsp:sp>
    <dsp:sp modelId="{659005EC-91E6-498D-8BB4-0FBB2D53A154}">
      <dsp:nvSpPr>
        <dsp:cNvPr id="0" name=""/>
        <dsp:cNvSpPr/>
      </dsp:nvSpPr>
      <dsp:spPr>
        <a:xfrm>
          <a:off x="0" y="3444883"/>
          <a:ext cx="6692813" cy="13777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DAC931-9B45-43E7-8AD9-F439DCA4B221}">
      <dsp:nvSpPr>
        <dsp:cNvPr id="0" name=""/>
        <dsp:cNvSpPr/>
      </dsp:nvSpPr>
      <dsp:spPr>
        <a:xfrm>
          <a:off x="416759" y="3754869"/>
          <a:ext cx="757744" cy="7577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CDDF70-DC07-484D-9F5C-EE795298EFB3}">
      <dsp:nvSpPr>
        <dsp:cNvPr id="0" name=""/>
        <dsp:cNvSpPr/>
      </dsp:nvSpPr>
      <dsp:spPr>
        <a:xfrm>
          <a:off x="1591264" y="3444883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Zmatečnost </a:t>
          </a:r>
          <a:r>
            <a:rPr lang="cs-CZ" sz="1800" i="1" kern="1200"/>
            <a:t>(„nichtigkeit“) </a:t>
          </a:r>
          <a:r>
            <a:rPr lang="cs-CZ" sz="1800" kern="1200"/>
            <a:t>však nezpůsobuje nicotnost (neexistenci) rozhodnutí, ale důvod pro jeho napadení opravným prostředkem nebo jiným prostředkem nápravy</a:t>
          </a:r>
          <a:endParaRPr lang="en-US" sz="1800" kern="1200"/>
        </a:p>
      </dsp:txBody>
      <dsp:txXfrm>
        <a:off x="1591264" y="3444883"/>
        <a:ext cx="5101549" cy="13777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7C0D1-5489-48DC-86A6-32CF874EF59F}">
      <dsp:nvSpPr>
        <dsp:cNvPr id="0" name=""/>
        <dsp:cNvSpPr/>
      </dsp:nvSpPr>
      <dsp:spPr>
        <a:xfrm>
          <a:off x="0" y="3696"/>
          <a:ext cx="9618133" cy="8602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87169F-F8B9-4343-A06A-AEBB67F77FD9}">
      <dsp:nvSpPr>
        <dsp:cNvPr id="0" name=""/>
        <dsp:cNvSpPr/>
      </dsp:nvSpPr>
      <dsp:spPr>
        <a:xfrm>
          <a:off x="260219" y="197247"/>
          <a:ext cx="473126" cy="4731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C813B4-F623-4833-A5F9-0E1170E4E540}">
      <dsp:nvSpPr>
        <dsp:cNvPr id="0" name=""/>
        <dsp:cNvSpPr/>
      </dsp:nvSpPr>
      <dsp:spPr>
        <a:xfrm>
          <a:off x="993565" y="3696"/>
          <a:ext cx="862359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Nedostatek procesní subjektivity</a:t>
          </a:r>
          <a:endParaRPr lang="en-US" sz="1700" kern="1200"/>
        </a:p>
      </dsp:txBody>
      <dsp:txXfrm>
        <a:off x="993565" y="3696"/>
        <a:ext cx="8623596" cy="860229"/>
      </dsp:txXfrm>
    </dsp:sp>
    <dsp:sp modelId="{5239B930-CC25-4B09-9C94-F4BC1513C262}">
      <dsp:nvSpPr>
        <dsp:cNvPr id="0" name=""/>
        <dsp:cNvSpPr/>
      </dsp:nvSpPr>
      <dsp:spPr>
        <a:xfrm>
          <a:off x="0" y="1078982"/>
          <a:ext cx="9618133" cy="8602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C76808-71A0-40EF-8BA4-389DC6B81086}">
      <dsp:nvSpPr>
        <dsp:cNvPr id="0" name=""/>
        <dsp:cNvSpPr/>
      </dsp:nvSpPr>
      <dsp:spPr>
        <a:xfrm>
          <a:off x="260219" y="1272534"/>
          <a:ext cx="473126" cy="4731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BFAB4A-9CFB-4456-A18D-529723B9DA09}">
      <dsp:nvSpPr>
        <dsp:cNvPr id="0" name=""/>
        <dsp:cNvSpPr/>
      </dsp:nvSpPr>
      <dsp:spPr>
        <a:xfrm>
          <a:off x="993565" y="1078982"/>
          <a:ext cx="862359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Procesně nezpůsobilá strana nebyla řádně zastoupena</a:t>
          </a:r>
          <a:endParaRPr lang="en-US" sz="1700" kern="1200"/>
        </a:p>
      </dsp:txBody>
      <dsp:txXfrm>
        <a:off x="993565" y="1078982"/>
        <a:ext cx="8623596" cy="860229"/>
      </dsp:txXfrm>
    </dsp:sp>
    <dsp:sp modelId="{ED1004E6-BCC6-4EF7-90B9-96025B8705C2}">
      <dsp:nvSpPr>
        <dsp:cNvPr id="0" name=""/>
        <dsp:cNvSpPr/>
      </dsp:nvSpPr>
      <dsp:spPr>
        <a:xfrm>
          <a:off x="0" y="2154269"/>
          <a:ext cx="9618133" cy="8602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368A29-F3D1-49AA-AA94-25075DFE7860}">
      <dsp:nvSpPr>
        <dsp:cNvPr id="0" name=""/>
        <dsp:cNvSpPr/>
      </dsp:nvSpPr>
      <dsp:spPr>
        <a:xfrm>
          <a:off x="260219" y="2347821"/>
          <a:ext cx="473126" cy="4731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91C189-5B6D-4977-AEC8-8F26857F8829}">
      <dsp:nvSpPr>
        <dsp:cNvPr id="0" name=""/>
        <dsp:cNvSpPr/>
      </dsp:nvSpPr>
      <dsp:spPr>
        <a:xfrm>
          <a:off x="993565" y="2154269"/>
          <a:ext cx="4328159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Odnětí možnosti jednat před soudem</a:t>
          </a:r>
          <a:endParaRPr lang="en-US" sz="1700" kern="1200"/>
        </a:p>
      </dsp:txBody>
      <dsp:txXfrm>
        <a:off x="993565" y="2154269"/>
        <a:ext cx="4328159" cy="860229"/>
      </dsp:txXfrm>
    </dsp:sp>
    <dsp:sp modelId="{CCB22862-0A12-4FDC-9E9C-18DA01F81BF1}">
      <dsp:nvSpPr>
        <dsp:cNvPr id="0" name=""/>
        <dsp:cNvSpPr/>
      </dsp:nvSpPr>
      <dsp:spPr>
        <a:xfrm>
          <a:off x="5321724" y="2154269"/>
          <a:ext cx="429543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např. soud nesprávně rozhodl bez nařízení jednání nebo v nepřítomnosti strany; nesprávné předvolání k jednání; projednání věci v nepřítomnosti zástupce, který důvodně požádal o odročení; rozhodnutí bez jednání, ačkoliv pro to nebyly splněny předpoklady</a:t>
          </a:r>
          <a:endParaRPr lang="en-US" sz="1100" kern="1200"/>
        </a:p>
      </dsp:txBody>
      <dsp:txXfrm>
        <a:off x="5321724" y="2154269"/>
        <a:ext cx="4295436" cy="860229"/>
      </dsp:txXfrm>
    </dsp:sp>
    <dsp:sp modelId="{638344E4-D61B-41EC-917E-14088C7ED4B5}">
      <dsp:nvSpPr>
        <dsp:cNvPr id="0" name=""/>
        <dsp:cNvSpPr/>
      </dsp:nvSpPr>
      <dsp:spPr>
        <a:xfrm>
          <a:off x="0" y="3229556"/>
          <a:ext cx="9618133" cy="8602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5A510E-C657-4914-A896-0F2794A1CEDF}">
      <dsp:nvSpPr>
        <dsp:cNvPr id="0" name=""/>
        <dsp:cNvSpPr/>
      </dsp:nvSpPr>
      <dsp:spPr>
        <a:xfrm>
          <a:off x="260219" y="3423108"/>
          <a:ext cx="473126" cy="4731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76860C-B004-48DA-8DD5-BA991AA2AC9C}">
      <dsp:nvSpPr>
        <dsp:cNvPr id="0" name=""/>
        <dsp:cNvSpPr/>
      </dsp:nvSpPr>
      <dsp:spPr>
        <a:xfrm>
          <a:off x="993565" y="3229556"/>
          <a:ext cx="4328159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Straně byl ustanoven opatrovník pro jeho údajně neznámý pobyt, ale nebyly k tomu splněny předpoklady</a:t>
          </a:r>
          <a:endParaRPr lang="en-US" sz="1700" kern="1200"/>
        </a:p>
      </dsp:txBody>
      <dsp:txXfrm>
        <a:off x="993565" y="3229556"/>
        <a:ext cx="4328159" cy="860229"/>
      </dsp:txXfrm>
    </dsp:sp>
    <dsp:sp modelId="{E7F7E6D4-B3DF-4D04-8331-A06C1E143914}">
      <dsp:nvSpPr>
        <dsp:cNvPr id="0" name=""/>
        <dsp:cNvSpPr/>
      </dsp:nvSpPr>
      <dsp:spPr>
        <a:xfrm>
          <a:off x="5321724" y="3229556"/>
          <a:ext cx="429543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speciální případ odnětí možnosti jednat před soudem; nyní vzhledem k druhé větě § 229/3 nadbytečný</a:t>
          </a:r>
          <a:endParaRPr lang="en-US" sz="1100" kern="1200"/>
        </a:p>
      </dsp:txBody>
      <dsp:txXfrm>
        <a:off x="5321724" y="3229556"/>
        <a:ext cx="4295436" cy="8602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F07FE-FCF0-4314-8ED9-0AB45E42904C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B5FC40-E70B-4495-B549-E049797A2CEB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6D2EB5-0463-416F-BE56-41BC177BEFB7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Absence návrhu na zahájení řízení</a:t>
          </a:r>
          <a:endParaRPr lang="en-US" sz="2200" kern="1200"/>
        </a:p>
      </dsp:txBody>
      <dsp:txXfrm>
        <a:off x="1171823" y="2001"/>
        <a:ext cx="5520990" cy="1014565"/>
      </dsp:txXfrm>
    </dsp:sp>
    <dsp:sp modelId="{D696DE11-2708-463C-BDDF-AD1018278784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816B9B-7BFD-4595-AD27-25F273C7B8A3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23755D-340F-4429-8D38-6F7908D55033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Porušení překážky litispendence nebo věci pravomocně rozhodnuté</a:t>
          </a:r>
          <a:endParaRPr lang="en-US" sz="2200" kern="1200"/>
        </a:p>
      </dsp:txBody>
      <dsp:txXfrm>
        <a:off x="1171823" y="1270208"/>
        <a:ext cx="5520990" cy="1014565"/>
      </dsp:txXfrm>
    </dsp:sp>
    <dsp:sp modelId="{BC2EE30F-EE9D-4ECA-9D94-D7AE1AC7C7D3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CA68F6-5A53-4F02-8403-281C72A2B836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10C0B2-4FF4-4DFC-928D-513AE7086BA1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Rozsudek není materiálně (tj. z hlediska obsahu) vykonatelný</a:t>
          </a:r>
          <a:endParaRPr lang="en-US" sz="2200" kern="1200"/>
        </a:p>
      </dsp:txBody>
      <dsp:txXfrm>
        <a:off x="1171823" y="2538415"/>
        <a:ext cx="5520990" cy="1014565"/>
      </dsp:txXfrm>
    </dsp:sp>
    <dsp:sp modelId="{AFF06C48-2850-495A-BE8D-BCDC6E244064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18A1D0-0F8C-47E0-9F0E-00B2D84F80DA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A5F5E-84E5-43B9-97FF-60E6A516D656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Nesprávný závěr (právně či skutkově) ohledně rozhodnutí dle § 229/4</a:t>
          </a:r>
          <a:endParaRPr lang="en-US" sz="2200" kern="1200"/>
        </a:p>
      </dsp:txBody>
      <dsp:txXfrm>
        <a:off x="1171823" y="3806622"/>
        <a:ext cx="5520990" cy="1014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43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71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3627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437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196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81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46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81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9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28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8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98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64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0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71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876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03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3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177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0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177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1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30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290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6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291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7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14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0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1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3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9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93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E05F1E9-6169-46F7-A987-694949F56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r>
              <a:rPr lang="cs-CZ"/>
              <a:t>Opravné prostředky v civilním soudním řízení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FC3672-631F-4805-8C6A-282D9EF16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1120" y="2876315"/>
            <a:ext cx="3602567" cy="1096899"/>
          </a:xfrm>
        </p:spPr>
        <p:txBody>
          <a:bodyPr anchor="ctr">
            <a:normAutofit/>
          </a:bodyPr>
          <a:lstStyle/>
          <a:p>
            <a:pPr algn="l"/>
            <a:r>
              <a:rPr lang="cs-CZ">
                <a:solidFill>
                  <a:srgbClr val="FFFFFF"/>
                </a:solidFill>
              </a:rPr>
              <a:t>Petr Lavický</a:t>
            </a:r>
          </a:p>
        </p:txBody>
      </p:sp>
    </p:spTree>
    <p:extLst>
      <p:ext uri="{BB962C8B-B14F-4D97-AF65-F5344CB8AC3E}">
        <p14:creationId xmlns:p14="http://schemas.microsoft.com/office/powerpoint/2010/main" val="294407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usnesení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FAA3A0-539B-79F6-BCC5-FB5523813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aseline="0" dirty="0"/>
              <a:t>Proti usnesením uvedeným v </a:t>
            </a:r>
            <a:r>
              <a:rPr lang="cs-CZ" b="1" baseline="0" dirty="0"/>
              <a:t>§ 202/1 OSŘ</a:t>
            </a:r>
            <a:endParaRPr lang="en-US" b="1" dirty="0"/>
          </a:p>
          <a:p>
            <a:pPr lvl="0"/>
            <a:r>
              <a:rPr lang="cs-CZ" baseline="0" dirty="0"/>
              <a:t>Nutno pozorně číst (pozitivní vs negativní formulace)</a:t>
            </a:r>
          </a:p>
          <a:p>
            <a:pPr lvl="0"/>
            <a:r>
              <a:rPr lang="cs-CZ" baseline="0" dirty="0"/>
              <a:t>Pozor! § 202/1 OSŘ </a:t>
            </a:r>
            <a:r>
              <a:rPr lang="cs-CZ" b="1" baseline="0" dirty="0"/>
              <a:t>není taxativním </a:t>
            </a:r>
            <a:r>
              <a:rPr lang="cs-CZ" baseline="0" dirty="0"/>
              <a:t>výčtem (ač tak na první pohled vypadá); chybně na taxativní výčet usuzuje např. </a:t>
            </a:r>
            <a:r>
              <a:rPr lang="pt-BR" baseline="0" dirty="0"/>
              <a:t>VS Olomouc 4 Cmo 386/2012-197 (R 26/2013)</a:t>
            </a:r>
            <a:endParaRPr lang="cs-CZ" baseline="0" dirty="0"/>
          </a:p>
          <a:p>
            <a:pPr lvl="0"/>
            <a:r>
              <a:rPr lang="cs-CZ" baseline="0" dirty="0"/>
              <a:t>Odvolání je vyloučeno také v mnoha </a:t>
            </a:r>
            <a:r>
              <a:rPr lang="cs-CZ" b="1" baseline="0" dirty="0"/>
              <a:t>dalších případech </a:t>
            </a:r>
            <a:r>
              <a:rPr lang="cs-CZ" baseline="0" dirty="0"/>
              <a:t>stanovených zákonem (OSŘ, ZŘS, EXŘ; např. § 17 OSŘ - usnesení o vyloučení zaměstnance soudu)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579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90B371-4941-4D3B-A207-575D3B45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Usnesení o úpravě vedení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576AA2-CA96-46CA-8990-447094CA6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245770" cy="3880773"/>
          </a:xfrm>
        </p:spPr>
        <p:txBody>
          <a:bodyPr>
            <a:normAutofit/>
          </a:bodyPr>
          <a:lstStyle/>
          <a:p>
            <a:r>
              <a:rPr lang="cs-CZ" dirty="0"/>
              <a:t>Usnesení spíše </a:t>
            </a:r>
            <a:r>
              <a:rPr lang="cs-CZ" dirty="0" err="1"/>
              <a:t>technicko-organizační</a:t>
            </a:r>
            <a:r>
              <a:rPr lang="cs-CZ" dirty="0"/>
              <a:t> povahy; soud jimi upravuje průběh řízení</a:t>
            </a:r>
          </a:p>
          <a:p>
            <a:r>
              <a:rPr lang="cs-CZ" dirty="0"/>
              <a:t>Zvláštní režim</a:t>
            </a:r>
          </a:p>
          <a:p>
            <a:pPr lvl="1"/>
            <a:r>
              <a:rPr lang="cs-CZ" dirty="0"/>
              <a:t>soud jimi není vázán (může je i bez návrhu změnit)</a:t>
            </a:r>
          </a:p>
          <a:p>
            <a:pPr lvl="1"/>
            <a:r>
              <a:rPr lang="cs-CZ" dirty="0"/>
              <a:t>nemusí být odůvodněna</a:t>
            </a:r>
          </a:p>
          <a:p>
            <a:r>
              <a:rPr lang="cs-CZ" dirty="0"/>
              <a:t>Kritéria významná pro závěr, že jde o usnesení o úpravě vedení řízení (např. VSP 6 </a:t>
            </a:r>
            <a:r>
              <a:rPr lang="cs-CZ" dirty="0" err="1"/>
              <a:t>Cmo</a:t>
            </a:r>
            <a:r>
              <a:rPr lang="cs-CZ" dirty="0"/>
              <a:t> 238/2020)</a:t>
            </a:r>
          </a:p>
          <a:p>
            <a:pPr lvl="1"/>
            <a:r>
              <a:rPr lang="cs-CZ" dirty="0"/>
              <a:t>usnesení má procesní, a nikoliv meritorní povahu</a:t>
            </a:r>
          </a:p>
          <a:p>
            <a:pPr lvl="1"/>
            <a:r>
              <a:rPr lang="cs-CZ" dirty="0"/>
              <a:t>nepřipuštění odvolání je v zájmu rychlosti, resp. hospodárnosti řízení</a:t>
            </a:r>
          </a:p>
          <a:p>
            <a:pPr lvl="1"/>
            <a:r>
              <a:rPr lang="cs-CZ" dirty="0"/>
              <a:t>usnesení nemůže způsobit vážnější újmu na právech účastníků</a:t>
            </a:r>
          </a:p>
          <a:p>
            <a:pPr lvl="1"/>
            <a:r>
              <a:rPr lang="cs-CZ" dirty="0"/>
              <a:t>malá důležitost usnesení pro rozhodnutí o věci samé</a:t>
            </a:r>
          </a:p>
        </p:txBody>
      </p:sp>
    </p:spTree>
    <p:extLst>
      <p:ext uri="{BB962C8B-B14F-4D97-AF65-F5344CB8AC3E}">
        <p14:creationId xmlns:p14="http://schemas.microsoft.com/office/powerpoint/2010/main" val="1909341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E71DE-C8CC-46E0-A069-B560CEAC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D1997-E214-4998-BE90-04953A8B9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Stanovení soudcovské lhůty k provedení procesního úkonu, a její ne/prodloužení (20 </a:t>
            </a:r>
            <a:r>
              <a:rPr lang="cs-CZ" dirty="0" err="1"/>
              <a:t>Cdo</a:t>
            </a:r>
            <a:r>
              <a:rPr lang="cs-CZ" dirty="0"/>
              <a:t> 827/98, 23 </a:t>
            </a:r>
            <a:r>
              <a:rPr lang="cs-CZ" dirty="0" err="1"/>
              <a:t>Cdo</a:t>
            </a:r>
            <a:r>
              <a:rPr lang="cs-CZ" dirty="0"/>
              <a:t> 4276/2019, 2 VSOL 123/2024)</a:t>
            </a:r>
          </a:p>
          <a:p>
            <a:r>
              <a:rPr lang="cs-CZ" dirty="0"/>
              <a:t>Spojení a vyloučení věcí (I. ÚS 904/19-2)</a:t>
            </a:r>
          </a:p>
          <a:p>
            <a:r>
              <a:rPr lang="cs-CZ" dirty="0"/>
              <a:t>Deklarování nepřípustnosti vedlejšího účastenství v nesporném řízení (29 </a:t>
            </a:r>
            <a:r>
              <a:rPr lang="cs-CZ" dirty="0" err="1"/>
              <a:t>Cdo</a:t>
            </a:r>
            <a:r>
              <a:rPr lang="cs-CZ" dirty="0"/>
              <a:t> 1136/2015)</a:t>
            </a:r>
          </a:p>
          <a:p>
            <a:r>
              <a:rPr lang="cs-CZ" dirty="0"/>
              <a:t>Nepovolení nahlížet do spisu (I. ÚS 1725/18)</a:t>
            </a:r>
          </a:p>
          <a:p>
            <a:r>
              <a:rPr lang="cs-CZ" dirty="0"/>
              <a:t>Ustanovení znalce (I. ÚS 3232/19)</a:t>
            </a:r>
          </a:p>
          <a:p>
            <a:r>
              <a:rPr lang="cs-CZ" dirty="0"/>
              <a:t>Uložení povinnosti předložit lékařské vysvědčení o duševním stavu vyšetřovaného (</a:t>
            </a:r>
            <a:r>
              <a:rPr lang="pt-BR" dirty="0"/>
              <a:t>NS 2 Cz 29/69 </a:t>
            </a:r>
            <a:r>
              <a:rPr lang="cs-CZ" dirty="0"/>
              <a:t>= </a:t>
            </a:r>
            <a:r>
              <a:rPr lang="pt-BR" dirty="0"/>
              <a:t>R 29/1970)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0092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FC2DE-1C06-0C3B-D4D1-788E26B2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 - pokračování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17B448-E154-0B5E-0139-3984D631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(Nadbytečné) zamítnutí návrhu žalovaného na zamítnutí žaloby, zastavení řízení, anebo na odmítnutí žaloby (29 </a:t>
            </a:r>
            <a:r>
              <a:rPr lang="cs-CZ" dirty="0" err="1"/>
              <a:t>ICdo</a:t>
            </a:r>
            <a:r>
              <a:rPr lang="cs-CZ" dirty="0"/>
              <a:t> 165/2022)</a:t>
            </a:r>
          </a:p>
          <a:p>
            <a:r>
              <a:rPr lang="cs-CZ" dirty="0"/>
              <a:t>Zamítnutí návrhu žalovaného na odmítnutí návrhu na vydání elektronického platebního rozkazu, resp. na zastavení řízení (23 </a:t>
            </a:r>
            <a:r>
              <a:rPr lang="cs-CZ" dirty="0" err="1"/>
              <a:t>Cdo</a:t>
            </a:r>
            <a:r>
              <a:rPr lang="cs-CZ" dirty="0"/>
              <a:t> 3913/2023)</a:t>
            </a:r>
          </a:p>
          <a:p>
            <a:r>
              <a:rPr lang="cs-CZ" dirty="0"/>
              <a:t>„Odmítnutí“ opožděného odvolání zpětvzetí žaloby, resp. výrok, že se k odvolání procesního úkonu nepřihlíží (VSOL 8 </a:t>
            </a:r>
            <a:r>
              <a:rPr lang="cs-CZ" dirty="0" err="1"/>
              <a:t>Cmo</a:t>
            </a:r>
            <a:r>
              <a:rPr lang="cs-CZ" dirty="0"/>
              <a:t> 7/2024)</a:t>
            </a:r>
          </a:p>
          <a:p>
            <a:r>
              <a:rPr lang="cs-CZ" dirty="0"/>
              <a:t>Zamítnutí námitky nedostatku pravomoci a návrhu na zastavení řízení a postoupení věci (30 </a:t>
            </a:r>
            <a:r>
              <a:rPr lang="cs-CZ" dirty="0" err="1"/>
              <a:t>Cdo</a:t>
            </a:r>
            <a:r>
              <a:rPr lang="cs-CZ" dirty="0"/>
              <a:t> 3853/2017)</a:t>
            </a:r>
          </a:p>
        </p:txBody>
      </p:sp>
    </p:spTree>
    <p:extLst>
      <p:ext uri="{BB962C8B-B14F-4D97-AF65-F5344CB8AC3E}">
        <p14:creationId xmlns:p14="http://schemas.microsoft.com/office/powerpoint/2010/main" val="2516086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FC2DE-1C06-0C3B-D4D1-788E26B2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 - pokračování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17B448-E154-0B5E-0139-3984D631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Naproti tomu podle I. ÚS 3353/23 není zamítnutí námitky mezinárodní nepříslušnosti usnesením o úpravě vedení řízení</a:t>
            </a:r>
          </a:p>
          <a:p>
            <a:pPr lvl="1"/>
            <a:r>
              <a:rPr lang="cs-CZ" dirty="0"/>
              <a:t>důvod: „má přímý vliv na meritorní rozhodnutí“</a:t>
            </a:r>
          </a:p>
          <a:p>
            <a:pPr lvl="1"/>
            <a:r>
              <a:rPr lang="cs-CZ" dirty="0"/>
              <a:t>při takovém přístupu by ale mělo přímý vliv na meritorní rozhodnutí jakékoliv procesní usnesení</a:t>
            </a:r>
          </a:p>
          <a:p>
            <a:pPr lvl="1"/>
            <a:r>
              <a:rPr lang="cs-CZ" dirty="0"/>
              <a:t>usnesení ÚS se odvolává věc I. ÚS 3252/22 a 23 </a:t>
            </a:r>
            <a:r>
              <a:rPr lang="cs-CZ" dirty="0" err="1"/>
              <a:t>Cdo</a:t>
            </a:r>
            <a:r>
              <a:rPr lang="cs-CZ" dirty="0"/>
              <a:t> 1217/2022, v níž bylo shledáno přípustným odvolání proti usnesení o zamítnutí námitky nedostatku pravomoci českých soudů, a posléze dovolání proti potvrzujícímu výroku odvolacího soudu</a:t>
            </a:r>
          </a:p>
        </p:txBody>
      </p:sp>
    </p:spTree>
    <p:extLst>
      <p:ext uri="{BB962C8B-B14F-4D97-AF65-F5344CB8AC3E}">
        <p14:creationId xmlns:p14="http://schemas.microsoft.com/office/powerpoint/2010/main" val="3118681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FC2DE-1C06-0C3B-D4D1-788E26B2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 - pokračování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17B448-E154-0B5E-0139-3984D6317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739285" cy="3880773"/>
          </a:xfrm>
        </p:spPr>
        <p:txBody>
          <a:bodyPr>
            <a:normAutofit/>
          </a:bodyPr>
          <a:lstStyle/>
          <a:p>
            <a:r>
              <a:rPr lang="cs-CZ" dirty="0"/>
              <a:t>Výzva k zaplacení soudního poplatku dle § 9/1, 2 </a:t>
            </a:r>
            <a:r>
              <a:rPr lang="cs-CZ" dirty="0" err="1"/>
              <a:t>ZSoP</a:t>
            </a:r>
            <a:r>
              <a:rPr lang="cs-CZ" dirty="0"/>
              <a:t> a zamítnutí návrhu na zrušení takové výzvy; nikoliv ale rozhodnutí o uložení povinnosti zaplatit soudní poplatek dle § 9/6 </a:t>
            </a:r>
            <a:r>
              <a:rPr lang="cs-CZ" dirty="0" err="1"/>
              <a:t>ZSoP</a:t>
            </a:r>
            <a:r>
              <a:rPr lang="cs-CZ" dirty="0"/>
              <a:t> (</a:t>
            </a:r>
            <a:r>
              <a:rPr lang="cs-CZ" dirty="0" err="1"/>
              <a:t>Pl</a:t>
            </a:r>
            <a:r>
              <a:rPr lang="cs-CZ" dirty="0"/>
              <a:t>. ÚS-st. 35/13, 30 </a:t>
            </a:r>
            <a:r>
              <a:rPr lang="cs-CZ" dirty="0" err="1"/>
              <a:t>Cdo</a:t>
            </a:r>
            <a:r>
              <a:rPr lang="cs-CZ" dirty="0"/>
              <a:t> 870/2019, 22 </a:t>
            </a:r>
            <a:r>
              <a:rPr lang="cs-CZ" dirty="0" err="1"/>
              <a:t>Cdo</a:t>
            </a:r>
            <a:r>
              <a:rPr lang="cs-CZ" dirty="0"/>
              <a:t> 1933/2019)</a:t>
            </a:r>
          </a:p>
          <a:p>
            <a:r>
              <a:rPr lang="cs-CZ" dirty="0"/>
              <a:t>Výzva k opatření podkladů pro rozhodnutí o žádosti o ustanovení zástupce podle § 30 OSŘ (30 </a:t>
            </a:r>
            <a:r>
              <a:rPr lang="cs-CZ" dirty="0" err="1"/>
              <a:t>Cdo</a:t>
            </a:r>
            <a:r>
              <a:rPr lang="cs-CZ" dirty="0"/>
              <a:t> 667/2002)</a:t>
            </a:r>
          </a:p>
          <a:p>
            <a:r>
              <a:rPr lang="cs-CZ" dirty="0"/>
              <a:t>Usnesení o pokračování v řízení přerušeného dle § 109/2 c) OSŘ do pravomocného skončení jiného řízení (MSP  54 Co 79/2024); naproti tomu podle KS HK 19 Co 131/2019 </a:t>
            </a:r>
            <a:r>
              <a:rPr lang="cs-CZ"/>
              <a:t>odvolání proti </a:t>
            </a:r>
            <a:r>
              <a:rPr lang="cs-CZ" dirty="0"/>
              <a:t>usnesení o pokračování v řízení podle § 111/2 OSŘ (toto ustanovení odkazuje na § 109/1 a 2) přípustné je; závěr je odůvodněn jenom odkazem na komentář </a:t>
            </a:r>
          </a:p>
          <a:p>
            <a:r>
              <a:rPr lang="cs-CZ" dirty="0"/>
              <a:t>Usnesení o pokračování v řízení přerušeném podle § 110 OSŘ (tzv. klid řízení); zde vůbec není zapotřebí takové usnesení vydávat (KS HK 26 Co 250/2023)</a:t>
            </a:r>
          </a:p>
        </p:txBody>
      </p:sp>
    </p:spTree>
    <p:extLst>
      <p:ext uri="{BB962C8B-B14F-4D97-AF65-F5344CB8AC3E}">
        <p14:creationId xmlns:p14="http://schemas.microsoft.com/office/powerpoint/2010/main" val="730072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6DB5CCC5-3108-2044-959D-8799AE99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příklady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BD21761-86A8-3A8C-C51E-20DC4793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Nařízení a odročení jednání</a:t>
            </a:r>
          </a:p>
          <a:p>
            <a:r>
              <a:rPr lang="cs-CZ" dirty="0"/>
              <a:t>Předvolání (k přípravnému jednání, k jednání ve věci samé)</a:t>
            </a:r>
          </a:p>
          <a:p>
            <a:r>
              <a:rPr lang="cs-CZ" dirty="0"/>
              <a:t>Vyloučení veřejnosti z jednání</a:t>
            </a:r>
          </a:p>
          <a:p>
            <a:r>
              <a:rPr lang="cs-CZ" dirty="0"/>
              <a:t>Zamítnutí návrhu na provedení důkazu</a:t>
            </a:r>
          </a:p>
          <a:p>
            <a:r>
              <a:rPr lang="cs-CZ" dirty="0"/>
              <a:t>Určení způsobu provedení důkazu, není-li předepsán zákonem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202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B71F4-82C9-43EA-A5D4-37F34001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Úpravou vedení řízení není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E55E4B-1504-4DED-86EE-F004E9A63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Výzva ke složení doplatku jistoty na nařízení předběžného opatření dle § 76h OSŘ (VS Olomouc 4 </a:t>
            </a:r>
            <a:r>
              <a:rPr lang="cs-CZ" dirty="0" err="1"/>
              <a:t>Cmo</a:t>
            </a:r>
            <a:r>
              <a:rPr lang="cs-CZ" dirty="0"/>
              <a:t> 386/2012-197 = R 26/2013, IV. ÚS 1936/18); nepřípustné je ale podle VSP 7 </a:t>
            </a:r>
            <a:r>
              <a:rPr lang="cs-CZ" dirty="0" err="1"/>
              <a:t>Cmo</a:t>
            </a:r>
            <a:r>
              <a:rPr lang="cs-CZ" dirty="0"/>
              <a:t> 216/2018 odvolání proti výzvě k složení doplatku jistoty dle § 75b/1 OSŘ (v 1. případě bylo již PO nařízeno, ve 2. ještě nikoliv)</a:t>
            </a:r>
          </a:p>
          <a:p>
            <a:r>
              <a:rPr lang="cs-CZ" dirty="0"/>
              <a:t>Usnesení o návrhu na přerušení řízení (29 Odo 837/2001; VSP 6 </a:t>
            </a:r>
            <a:r>
              <a:rPr lang="cs-CZ" dirty="0" err="1"/>
              <a:t>Cmo</a:t>
            </a:r>
            <a:r>
              <a:rPr lang="cs-CZ" dirty="0"/>
              <a:t> 238/2020); odvoláním lze ale napadnout jenom usnesení o přerušení řízení, nikoliv o zamítnutí návrhu [§ 202 odst. 1 písm. g) OSŘ]</a:t>
            </a:r>
          </a:p>
          <a:p>
            <a:r>
              <a:rPr lang="cs-CZ" dirty="0"/>
              <a:t>Zrušení prohlášení o vykonatelnosti evropského platebního rozkazu nebo o vyslovení jeho neplatnosti (KSP 28 Co 153/2022)</a:t>
            </a:r>
          </a:p>
        </p:txBody>
      </p:sp>
    </p:spTree>
    <p:extLst>
      <p:ext uri="{BB962C8B-B14F-4D97-AF65-F5344CB8AC3E}">
        <p14:creationId xmlns:p14="http://schemas.microsoft.com/office/powerpoint/2010/main" val="3415582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558A97-C087-9F72-4C59-4E12638FE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Usnesení o ne/připuštění změny návrhu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C58A13-75AF-71CB-E80A-130B3B7BD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Odvolání není přípustné proti připuštění i nepřipuštění změny žaloby (jiného návrhu)</a:t>
            </a:r>
          </a:p>
          <a:p>
            <a:r>
              <a:rPr lang="cs-CZ" dirty="0"/>
              <a:t>Nepřipustí-li soud I. stupně změnu žaloby, pak podle </a:t>
            </a:r>
            <a:r>
              <a:rPr lang="cs-CZ" dirty="0" err="1"/>
              <a:t>Pl</a:t>
            </a:r>
            <a:r>
              <a:rPr lang="cs-CZ" dirty="0"/>
              <a:t>. ÚS-st. 43/16:</a:t>
            </a:r>
          </a:p>
          <a:p>
            <a:pPr lvl="1"/>
            <a:r>
              <a:rPr lang="cs-CZ" dirty="0"/>
              <a:t>lze námitky proti nepřipuštění uplatnit v odvolání proti rozhodnutí ve věci samé</a:t>
            </a:r>
          </a:p>
          <a:p>
            <a:pPr lvl="1"/>
            <a:r>
              <a:rPr lang="cs-CZ" dirty="0"/>
              <a:t>odvolací soud není takovým usnesením („byť formálně nezrušeným“) vázán a v případě námitky je povinen je přezkoumat</a:t>
            </a:r>
          </a:p>
          <a:p>
            <a:pPr lvl="1"/>
            <a:r>
              <a:rPr lang="cs-CZ" dirty="0"/>
              <a:t>nebo místo toho může žalobce změnit žalobu až v odvolacím řízení (popř. si může podat žalobu novou)</a:t>
            </a:r>
          </a:p>
          <a:p>
            <a:r>
              <a:rPr lang="cs-CZ" dirty="0"/>
              <a:t>Uvedený závěr platí také pro odvolání proti usnesení o změně návrhu na nařízení předběžného opatření (III. ÚS 356/22)</a:t>
            </a:r>
          </a:p>
        </p:txBody>
      </p:sp>
    </p:spTree>
    <p:extLst>
      <p:ext uri="{BB962C8B-B14F-4D97-AF65-F5344CB8AC3E}">
        <p14:creationId xmlns:p14="http://schemas.microsoft.com/office/powerpoint/2010/main" val="2011041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558A97-C087-9F72-4C59-4E12638FE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Usnesení o ne/připuštění změny návrhu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C58A13-75AF-71CB-E80A-130B3B7BD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Akceptováno judikaturou NS (např. 26 </a:t>
            </a:r>
            <a:r>
              <a:rPr lang="cs-CZ" dirty="0" err="1"/>
              <a:t>Cdo</a:t>
            </a:r>
            <a:r>
              <a:rPr lang="cs-CZ" dirty="0"/>
              <a:t> 2787/2023, 23 </a:t>
            </a:r>
            <a:r>
              <a:rPr lang="cs-CZ" dirty="0" err="1"/>
              <a:t>Cdo</a:t>
            </a:r>
            <a:r>
              <a:rPr lang="cs-CZ" dirty="0"/>
              <a:t> 3203/2020 a rozhodnutí tam citovaná)</a:t>
            </a:r>
          </a:p>
          <a:p>
            <a:r>
              <a:rPr lang="cs-CZ" dirty="0"/>
              <a:t>Problematické</a:t>
            </a:r>
          </a:p>
          <a:p>
            <a:pPr lvl="1"/>
            <a:r>
              <a:rPr lang="cs-CZ" dirty="0"/>
              <a:t>pravomocné usnesení o nepřipuštění změny žaloby nebude odklizeno, ani když odvolací soud dospěje k závěru, že změna měla být připuštěna</a:t>
            </a:r>
          </a:p>
          <a:p>
            <a:pPr lvl="1"/>
            <a:r>
              <a:rPr lang="cs-CZ" dirty="0"/>
              <a:t>případnou změnu žaloby v odvolacím řízení výrazně limituje zákaz novot (§ 205a OSŘ); viz též § 118b/2 OSŘ, podle nějž připuštění změny žaloby neznamená otevření možnosti nových skutečností a důkazních návrhů</a:t>
            </a:r>
          </a:p>
          <a:p>
            <a:pPr lvl="1"/>
            <a:r>
              <a:rPr lang="cs-CZ" dirty="0"/>
              <a:t>konflikt mezi závazným právním názorem odvolacího soudu a nezrušeným pravomocným usnesením o změně žaloby</a:t>
            </a:r>
          </a:p>
          <a:p>
            <a:pPr lvl="1"/>
            <a:r>
              <a:rPr lang="cs-CZ" dirty="0"/>
              <a:t>hrozba promlčení či překážky litispendence</a:t>
            </a:r>
          </a:p>
        </p:txBody>
      </p:sp>
    </p:spTree>
    <p:extLst>
      <p:ext uri="{BB962C8B-B14F-4D97-AF65-F5344CB8AC3E}">
        <p14:creationId xmlns:p14="http://schemas.microsoft.com/office/powerpoint/2010/main" val="582355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7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9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0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1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0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2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3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4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B458F93-DE62-42B3-A456-65C085C55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D3DAFC4-C40C-4813-9E0E-8FF335CE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Odvolání</a:t>
            </a:r>
          </a:p>
        </p:txBody>
      </p:sp>
    </p:spTree>
    <p:extLst>
      <p:ext uri="{BB962C8B-B14F-4D97-AF65-F5344CB8AC3E}">
        <p14:creationId xmlns:p14="http://schemas.microsoft.com/office/powerpoint/2010/main" val="4270210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DB5FE2-59AF-4AA7-8232-6F7BBDB9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Schválení smíru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281C90-0094-FE63-9DC4-8456831D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Proti usnesení o schválení smíru není odvolání přípustné</a:t>
            </a:r>
          </a:p>
          <a:p>
            <a:r>
              <a:rPr lang="cs-CZ" dirty="0"/>
              <a:t>Výjimky</a:t>
            </a:r>
          </a:p>
          <a:p>
            <a:pPr lvl="1"/>
            <a:r>
              <a:rPr lang="cs-CZ" dirty="0"/>
              <a:t>odvoláním lze napadnout usnesení o schválení smíru, pokud ve skutečnosti k uzavření smíru nedošlo (1 </a:t>
            </a:r>
            <a:r>
              <a:rPr lang="cs-CZ" dirty="0" err="1"/>
              <a:t>Cz</a:t>
            </a:r>
            <a:r>
              <a:rPr lang="cs-CZ" dirty="0"/>
              <a:t> 48/76 = R 45/1977)</a:t>
            </a:r>
          </a:p>
          <a:p>
            <a:pPr lvl="1"/>
            <a:r>
              <a:rPr lang="cs-CZ"/>
              <a:t>odvolání </a:t>
            </a:r>
            <a:r>
              <a:rPr lang="cs-CZ" dirty="0"/>
              <a:t>je přípustné, pokud usnesením nebyl schválen smír tak, jak byl </a:t>
            </a:r>
            <a:r>
              <a:rPr lang="cs-CZ"/>
              <a:t>účastníky uzavřen (KSP 27 Co 52/2023)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0229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Nepřípustnost odvolání proti rozsudku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AA2853-61FE-4B42-9E58-76AA15559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975348"/>
          </a:xfrm>
        </p:spPr>
        <p:txBody>
          <a:bodyPr>
            <a:normAutofit/>
          </a:bodyPr>
          <a:lstStyle/>
          <a:p>
            <a:pPr lvl="0"/>
            <a:r>
              <a:rPr lang="cs-CZ" baseline="0" dirty="0"/>
              <a:t>V </a:t>
            </a:r>
            <a:r>
              <a:rPr lang="cs-CZ" b="1" baseline="0" dirty="0"/>
              <a:t>bagatelních věcech </a:t>
            </a:r>
            <a:r>
              <a:rPr lang="cs-CZ" baseline="0" dirty="0"/>
              <a:t>(10 000 Kč)</a:t>
            </a:r>
            <a:endParaRPr lang="en-US" dirty="0"/>
          </a:p>
          <a:p>
            <a:pPr lvl="1"/>
            <a:r>
              <a:rPr lang="cs-CZ" i="1" baseline="0" dirty="0"/>
              <a:t>pouze peněžité plnění</a:t>
            </a:r>
            <a:endParaRPr lang="en-US" dirty="0"/>
          </a:p>
          <a:p>
            <a:pPr lvl="1"/>
            <a:r>
              <a:rPr lang="cs-CZ" i="1" baseline="0" dirty="0"/>
              <a:t>rozhodný je stav v době vyhlášení rozsudku</a:t>
            </a:r>
            <a:endParaRPr lang="en-US" dirty="0"/>
          </a:p>
          <a:p>
            <a:pPr lvl="1"/>
            <a:r>
              <a:rPr lang="cs-CZ" i="1" baseline="0" dirty="0"/>
              <a:t>v případě kumulace nároků se přípustnost odvolání posuzuje ohledně každého z nich samostatně; opačně – a nesprávně – NS 21 </a:t>
            </a:r>
            <a:r>
              <a:rPr lang="cs-CZ" i="1" baseline="0" dirty="0" err="1"/>
              <a:t>Cdo</a:t>
            </a:r>
            <a:r>
              <a:rPr lang="cs-CZ" i="1" baseline="0" dirty="0"/>
              <a:t> 3480/2015 (R 22/2018)</a:t>
            </a:r>
            <a:endParaRPr lang="en-US" dirty="0"/>
          </a:p>
          <a:p>
            <a:pPr lvl="1"/>
            <a:r>
              <a:rPr lang="cs-CZ" i="1" baseline="0" dirty="0"/>
              <a:t>nepřihlíží se k příslušenství (zejm. úroky, úroky z prodlení; nikoliv smluvní pokuta)</a:t>
            </a:r>
            <a:endParaRPr lang="en-US" dirty="0"/>
          </a:p>
          <a:p>
            <a:pPr lvl="1"/>
            <a:r>
              <a:rPr lang="cs-CZ" i="1" baseline="0" dirty="0"/>
              <a:t>nepřípustnost odvolání platí i pro vedlejší výroky</a:t>
            </a:r>
            <a:endParaRPr lang="en-US" dirty="0"/>
          </a:p>
          <a:p>
            <a:pPr lvl="1"/>
            <a:r>
              <a:rPr lang="cs-CZ" i="1" baseline="0" dirty="0"/>
              <a:t>limit neplatí pro odvolání proti kontumačním rozsudkům a rozsudkům pro uznání</a:t>
            </a:r>
            <a:endParaRPr lang="en-US" dirty="0"/>
          </a:p>
          <a:p>
            <a:pPr lvl="0"/>
            <a:r>
              <a:rPr lang="cs-CZ" baseline="0" dirty="0"/>
              <a:t>Dále např. § 395 nebo § 476 ZŘS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34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důvodům rozsudku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A1E606-87DC-2C46-699A-4FCCEA438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baseline="0" dirty="0"/>
              <a:t>Právní moci nenabývají důvody rozsudku</a:t>
            </a:r>
            <a:r>
              <a:rPr lang="cs-CZ" baseline="0" dirty="0"/>
              <a:t>, ale pouze rozhodnutí o právním následku, který byl bezprostředním předmětem sporu (§ 159a); proto není proti důvodům odvolání přípustné (§ 202/3)</a:t>
            </a:r>
            <a:endParaRPr lang="en-US" dirty="0"/>
          </a:p>
          <a:p>
            <a:pPr lvl="1"/>
            <a:r>
              <a:rPr lang="cs-CZ" dirty="0"/>
              <a:t>prolomeno v NS </a:t>
            </a:r>
            <a:r>
              <a:rPr lang="en-GB" dirty="0"/>
              <a:t>26 Cdo 3090/2019</a:t>
            </a:r>
            <a:endParaRPr lang="en-US" dirty="0"/>
          </a:p>
          <a:p>
            <a:pPr lvl="1"/>
            <a:r>
              <a:rPr lang="cs-CZ" dirty="0"/>
              <a:t>důsledek předchozích chyb – § 96/6 OSŘ a Pl. ÚS 42/18</a:t>
            </a:r>
            <a:endParaRPr lang="en-US" dirty="0"/>
          </a:p>
          <a:p>
            <a:pPr lvl="0"/>
            <a:r>
              <a:rPr lang="cs-CZ" baseline="0" dirty="0"/>
              <a:t>K nápravě slouží § 165 OSŘ – oprava odůvodnění rozsudku, nemá-li podklad ve zjištěném skutkovém stavu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58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2463B36-3F29-4A7E-A032-826BBB6C2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Náležitosti odvolání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9E38D67-FD4C-4150-BC3F-F3BEFC27B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715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92DC0-52E1-46F5-A7D4-6D6C8692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BBAFDC-3038-4DC5-BF39-92519DBC9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Důvodností odvolání se lze zabývat jenom tehdy, má-li odvolání předepsané náležitosti</a:t>
            </a:r>
          </a:p>
          <a:p>
            <a:r>
              <a:rPr lang="cs-CZ" b="1" dirty="0"/>
              <a:t>Formální náležitosti</a:t>
            </a:r>
          </a:p>
          <a:p>
            <a:pPr lvl="1"/>
            <a:r>
              <a:rPr lang="cs-CZ" i="1" dirty="0"/>
              <a:t>podání (v nesporných věcech lze výjimečně ústně do protokolu) </a:t>
            </a:r>
          </a:p>
          <a:p>
            <a:pPr lvl="1"/>
            <a:r>
              <a:rPr lang="cs-CZ" i="1" dirty="0"/>
              <a:t>označení soudu, stran a napadeného rozhodnutí</a:t>
            </a:r>
          </a:p>
          <a:p>
            <a:r>
              <a:rPr lang="cs-CZ" b="1" dirty="0"/>
              <a:t>Obsahové náležitosti</a:t>
            </a:r>
          </a:p>
          <a:p>
            <a:pPr lvl="1"/>
            <a:r>
              <a:rPr lang="cs-CZ" i="1" dirty="0"/>
              <a:t>rozsah odvolání</a:t>
            </a:r>
          </a:p>
          <a:p>
            <a:pPr lvl="1"/>
            <a:r>
              <a:rPr lang="cs-CZ" i="1" dirty="0"/>
              <a:t>odvolací důvody</a:t>
            </a:r>
          </a:p>
          <a:p>
            <a:pPr lvl="1"/>
            <a:r>
              <a:rPr lang="cs-CZ" i="1" dirty="0"/>
              <a:t>odvolací návrh </a:t>
            </a:r>
          </a:p>
        </p:txBody>
      </p:sp>
    </p:spTree>
    <p:extLst>
      <p:ext uri="{BB962C8B-B14F-4D97-AF65-F5344CB8AC3E}">
        <p14:creationId xmlns:p14="http://schemas.microsoft.com/office/powerpoint/2010/main" val="306129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cs-CZ" dirty="0"/>
              <a:t>Rozsah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cs-CZ" dirty="0"/>
              <a:t>Označení, které </a:t>
            </a:r>
            <a:r>
              <a:rPr lang="cs-CZ" b="1" dirty="0"/>
              <a:t>výroky</a:t>
            </a:r>
            <a:r>
              <a:rPr lang="cs-CZ" dirty="0"/>
              <a:t> jsou odvoláním napadeny</a:t>
            </a:r>
          </a:p>
          <a:p>
            <a:r>
              <a:rPr lang="cs-CZ" dirty="0"/>
              <a:t>Jde-li o výrok o </a:t>
            </a:r>
            <a:r>
              <a:rPr lang="cs-CZ" b="1" dirty="0"/>
              <a:t>dělitelném plnění</a:t>
            </a:r>
            <a:r>
              <a:rPr lang="cs-CZ" dirty="0"/>
              <a:t>, zda je odvoláním napaden v plném rozsahu, nebo jenom zčásti</a:t>
            </a:r>
          </a:p>
          <a:p>
            <a:r>
              <a:rPr lang="cs-CZ" dirty="0"/>
              <a:t>Rozsah může vyplývat i z </a:t>
            </a:r>
            <a:r>
              <a:rPr lang="cs-CZ" b="1" dirty="0"/>
              <a:t>odvolacího návrhu a odvolacích důvodů</a:t>
            </a:r>
          </a:p>
          <a:p>
            <a:r>
              <a:rPr lang="cs-CZ" dirty="0"/>
              <a:t>Tím by zásadně měl být určen </a:t>
            </a:r>
          </a:p>
          <a:p>
            <a:pPr lvl="1"/>
            <a:r>
              <a:rPr lang="cs-CZ" i="1" dirty="0"/>
              <a:t>rozsah suspenzivních účinků</a:t>
            </a:r>
          </a:p>
          <a:p>
            <a:pPr lvl="1"/>
            <a:r>
              <a:rPr lang="cs-CZ" i="1" dirty="0"/>
              <a:t>přezkumné činnosti soudu </a:t>
            </a:r>
          </a:p>
          <a:p>
            <a:pPr lvl="1"/>
            <a:r>
              <a:rPr lang="cs-CZ" i="1" dirty="0"/>
              <a:t>(viz ale výjimky u § 206 a 212)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73183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a změny rozsahu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nenapadené části nabývá rozhodnutí soudu I. stupně </a:t>
            </a:r>
            <a:r>
              <a:rPr lang="cs-CZ" b="1" dirty="0"/>
              <a:t>právní moci</a:t>
            </a:r>
          </a:p>
          <a:p>
            <a:pPr lvl="1"/>
            <a:r>
              <a:rPr lang="cs-CZ" i="1" dirty="0"/>
              <a:t>důsledkem je zákaz reformace in </a:t>
            </a:r>
            <a:r>
              <a:rPr lang="cs-CZ" i="1" dirty="0" err="1"/>
              <a:t>peius</a:t>
            </a:r>
            <a:r>
              <a:rPr lang="cs-CZ" i="1" dirty="0"/>
              <a:t> (+ dispoziční zásada) </a:t>
            </a:r>
          </a:p>
          <a:p>
            <a:r>
              <a:rPr lang="cs-CZ" dirty="0"/>
              <a:t>Rozsah lze </a:t>
            </a:r>
            <a:r>
              <a:rPr lang="cs-CZ" b="1" dirty="0"/>
              <a:t>rozšířit</a:t>
            </a:r>
            <a:r>
              <a:rPr lang="cs-CZ" dirty="0"/>
              <a:t> jenom po dobu odvolací lhůty</a:t>
            </a:r>
          </a:p>
          <a:p>
            <a:r>
              <a:rPr lang="cs-CZ" b="1" dirty="0"/>
              <a:t>Zúžení</a:t>
            </a:r>
            <a:r>
              <a:rPr lang="cs-CZ" dirty="0"/>
              <a:t> rozsahu</a:t>
            </a:r>
          </a:p>
          <a:p>
            <a:pPr lvl="1"/>
            <a:r>
              <a:rPr lang="cs-CZ" i="1" dirty="0"/>
              <a:t>je přípustné i později</a:t>
            </a:r>
          </a:p>
          <a:p>
            <a:pPr lvl="1"/>
            <a:r>
              <a:rPr lang="cs-CZ" i="1" dirty="0"/>
              <a:t>posoudí se jako částečné zpětvzetí odvolání</a:t>
            </a:r>
          </a:p>
        </p:txBody>
      </p:sp>
    </p:spTree>
    <p:extLst>
      <p:ext uri="{BB962C8B-B14F-4D97-AF65-F5344CB8AC3E}">
        <p14:creationId xmlns:p14="http://schemas.microsoft.com/office/powerpoint/2010/main" val="502735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63944-B204-4545-B082-1CBD98BA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Chybějící vymezení rozsahu odvolání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7C6313-26F1-404C-A168-07501AA5A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Soud I. stupně vyzve odvolatele k odstranění této vady </a:t>
            </a:r>
          </a:p>
          <a:p>
            <a:r>
              <a:rPr lang="cs-CZ" dirty="0"/>
              <a:t>Není-li přesto rozsah uveden, předloží soud I. stupně věc odvolacímu soudu</a:t>
            </a:r>
          </a:p>
          <a:p>
            <a:r>
              <a:rPr lang="cs-CZ" dirty="0"/>
              <a:t>Odvolací soud odvolání odmítne</a:t>
            </a:r>
          </a:p>
          <a:p>
            <a:r>
              <a:rPr lang="cs-CZ" dirty="0"/>
              <a:t>Výjimka</a:t>
            </a:r>
            <a:endParaRPr lang="cs-CZ" b="1" dirty="0"/>
          </a:p>
          <a:p>
            <a:pPr lvl="1"/>
            <a:r>
              <a:rPr lang="cs-CZ" i="1" dirty="0"/>
              <a:t>rozhodnutí s </a:t>
            </a:r>
            <a:r>
              <a:rPr lang="cs-CZ" b="1" i="1" dirty="0"/>
              <a:t>jedním výrokem </a:t>
            </a:r>
            <a:r>
              <a:rPr lang="cs-CZ" i="1" dirty="0"/>
              <a:t>týkajícím se </a:t>
            </a:r>
            <a:r>
              <a:rPr lang="cs-CZ" b="1" i="1" dirty="0"/>
              <a:t>nedělitelného</a:t>
            </a:r>
            <a:r>
              <a:rPr lang="cs-CZ" i="1" dirty="0"/>
              <a:t> plnění</a:t>
            </a:r>
          </a:p>
          <a:p>
            <a:pPr lvl="1"/>
            <a:r>
              <a:rPr lang="cs-CZ" i="1" dirty="0"/>
              <a:t>z povahy věci je takové rozhodnutí vždy napadnuto v plném rozsahu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609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13585-E6BA-4B88-9AB3-BF11742F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 k odvolacím důvodům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FCB357-3B1D-439A-8F5A-AD51824A1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Důvody </a:t>
            </a:r>
            <a:r>
              <a:rPr lang="cs-CZ" b="1" dirty="0"/>
              <a:t>formální (procesní) povahy</a:t>
            </a:r>
          </a:p>
          <a:p>
            <a:pPr lvl="1"/>
            <a:r>
              <a:rPr lang="cs-CZ" i="1" dirty="0"/>
              <a:t>zmatečnost</a:t>
            </a:r>
          </a:p>
          <a:p>
            <a:pPr lvl="1"/>
            <a:r>
              <a:rPr lang="cs-CZ" i="1" dirty="0"/>
              <a:t>vady řízení</a:t>
            </a:r>
          </a:p>
          <a:p>
            <a:r>
              <a:rPr lang="cs-CZ" dirty="0"/>
              <a:t>Důvody </a:t>
            </a:r>
            <a:r>
              <a:rPr lang="cs-CZ" b="1" dirty="0"/>
              <a:t>materiální povahy (obsahové)</a:t>
            </a:r>
          </a:p>
          <a:p>
            <a:pPr lvl="1"/>
            <a:r>
              <a:rPr lang="cs-CZ" i="1" dirty="0"/>
              <a:t>nesprávné objasnění skutkového stavu</a:t>
            </a:r>
          </a:p>
          <a:p>
            <a:pPr lvl="1"/>
            <a:r>
              <a:rPr lang="cs-CZ" i="1" dirty="0"/>
              <a:t>nesprávné právní posouzení</a:t>
            </a:r>
          </a:p>
          <a:p>
            <a:r>
              <a:rPr lang="cs-CZ" dirty="0"/>
              <a:t>Teoreticky správně by měl být odvolací soud </a:t>
            </a:r>
            <a:r>
              <a:rPr lang="cs-CZ" b="1" dirty="0"/>
              <a:t>vázán</a:t>
            </a:r>
            <a:r>
              <a:rPr lang="cs-CZ" dirty="0"/>
              <a:t> důvody, vyjma</a:t>
            </a:r>
          </a:p>
          <a:p>
            <a:pPr lvl="1"/>
            <a:r>
              <a:rPr lang="cs-CZ" i="1" dirty="0"/>
              <a:t>zmatečností (k nim se přihlíží ex offo)</a:t>
            </a:r>
          </a:p>
          <a:p>
            <a:pPr lvl="1"/>
            <a:r>
              <a:rPr lang="cs-CZ" i="1" dirty="0"/>
              <a:t>nesprávného právního posouzení (</a:t>
            </a:r>
            <a:r>
              <a:rPr lang="cs-CZ" i="1" dirty="0" err="1"/>
              <a:t>iura</a:t>
            </a:r>
            <a:r>
              <a:rPr lang="cs-CZ" i="1" dirty="0"/>
              <a:t> </a:t>
            </a:r>
            <a:r>
              <a:rPr lang="cs-CZ" i="1" dirty="0" err="1"/>
              <a:t>novit</a:t>
            </a:r>
            <a:r>
              <a:rPr lang="cs-CZ" i="1" dirty="0"/>
              <a:t> curia)</a:t>
            </a:r>
          </a:p>
        </p:txBody>
      </p:sp>
    </p:spTree>
    <p:extLst>
      <p:ext uri="{BB962C8B-B14F-4D97-AF65-F5344CB8AC3E}">
        <p14:creationId xmlns:p14="http://schemas.microsoft.com/office/powerpoint/2010/main" val="120739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Odvolací důvody v platném OSŘ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Odvolací důvody proti </a:t>
            </a:r>
            <a:r>
              <a:rPr lang="cs-CZ" b="1" dirty="0"/>
              <a:t>meritornímu rozhodnutí </a:t>
            </a:r>
            <a:r>
              <a:rPr lang="cs-CZ" dirty="0"/>
              <a:t>vymezuje § 205/2 OSŘ</a:t>
            </a:r>
          </a:p>
          <a:p>
            <a:pPr lvl="1"/>
            <a:r>
              <a:rPr lang="cs-CZ" sz="1800" i="1" dirty="0"/>
              <a:t>nadbytečné, matoucí a vůbec ne návodné</a:t>
            </a:r>
          </a:p>
          <a:p>
            <a:pPr lvl="1"/>
            <a:r>
              <a:rPr lang="cs-CZ" sz="1800" i="1" dirty="0"/>
              <a:t>zdánlivě taxativní – ve skutečnosti lze cokoliv podřadit pod některý ze zákonných důvodů</a:t>
            </a:r>
          </a:p>
          <a:p>
            <a:pPr lvl="1"/>
            <a:r>
              <a:rPr lang="cs-CZ" sz="1800" i="1" dirty="0"/>
              <a:t>ve výčtu chybí zmatečnosti </a:t>
            </a:r>
          </a:p>
          <a:p>
            <a:r>
              <a:rPr lang="cs-CZ" dirty="0"/>
              <a:t>Odvolací důvody proti rozhodnutí </a:t>
            </a:r>
            <a:r>
              <a:rPr lang="cs-CZ" b="1" dirty="0"/>
              <a:t>procesní povahy </a:t>
            </a:r>
            <a:r>
              <a:rPr lang="cs-CZ" dirty="0"/>
              <a:t>mohou spočívat v čemkoli, co se týká otázky, která byla řešena ve výroku</a:t>
            </a:r>
          </a:p>
          <a:p>
            <a:r>
              <a:rPr lang="cs-CZ" dirty="0"/>
              <a:t>Odvolací důvody lze </a:t>
            </a:r>
            <a:r>
              <a:rPr lang="cs-CZ" b="1" dirty="0"/>
              <a:t>měnit kdykoliv </a:t>
            </a:r>
            <a:r>
              <a:rPr lang="cs-CZ" dirty="0"/>
              <a:t>(§ 205/3 OSŘ)</a:t>
            </a:r>
          </a:p>
          <a:p>
            <a:r>
              <a:rPr lang="cs-CZ" dirty="0"/>
              <a:t>Porušení </a:t>
            </a:r>
            <a:r>
              <a:rPr lang="cs-CZ" b="1" dirty="0"/>
              <a:t>dispoziční </a:t>
            </a:r>
            <a:r>
              <a:rPr lang="cs-CZ" dirty="0"/>
              <a:t>zásady – odvolací soud není odvolacími důvody vázán (§ 212a/1 OSŘ)</a:t>
            </a:r>
          </a:p>
        </p:txBody>
      </p:sp>
    </p:spTree>
    <p:extLst>
      <p:ext uri="{BB962C8B-B14F-4D97-AF65-F5344CB8AC3E}">
        <p14:creationId xmlns:p14="http://schemas.microsoft.com/office/powerpoint/2010/main" val="1624263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601B3A0-7FB7-444C-8431-49F2C22B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3700">
                <a:solidFill>
                  <a:schemeClr val="accent1">
                    <a:lumMod val="75000"/>
                  </a:schemeClr>
                </a:solidFill>
              </a:rPr>
              <a:t>Charakteristika odvolání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B4CF8221-C599-9705-36F8-6546755587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58441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582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205/2 písm. 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180498"/>
            <a:ext cx="11029615" cy="3895562"/>
          </a:xfrm>
        </p:spPr>
        <p:txBody>
          <a:bodyPr>
            <a:normAutofit fontScale="70000" lnSpcReduction="20000"/>
          </a:bodyPr>
          <a:lstStyle/>
          <a:p>
            <a:r>
              <a:rPr lang="cs-CZ" sz="2300" b="1" dirty="0"/>
              <a:t>Nedostatek procesních podmínek</a:t>
            </a:r>
          </a:p>
          <a:p>
            <a:pPr lvl="1"/>
            <a:r>
              <a:rPr lang="cs-CZ" sz="2100" b="1" dirty="0"/>
              <a:t>neodstranitelný nedostatek </a:t>
            </a:r>
          </a:p>
          <a:p>
            <a:pPr lvl="2"/>
            <a:r>
              <a:rPr lang="cs-CZ" sz="1600" dirty="0"/>
              <a:t>zrušení rozhodnutí a zastavení řízení, popř. postoupení věci správnímu orgánu</a:t>
            </a:r>
          </a:p>
          <a:p>
            <a:pPr lvl="1"/>
            <a:r>
              <a:rPr lang="cs-CZ" sz="2100" b="1" dirty="0"/>
              <a:t>odstranitelný nedostatek</a:t>
            </a:r>
          </a:p>
          <a:p>
            <a:pPr lvl="2"/>
            <a:r>
              <a:rPr lang="cs-CZ" sz="1600" dirty="0"/>
              <a:t>pokus o odstranění nedostatku – platí i pro odvolací soud, viz § 219a/1 písm. a)</a:t>
            </a:r>
          </a:p>
          <a:p>
            <a:pPr lvl="2"/>
            <a:r>
              <a:rPr lang="cs-CZ" sz="1600" dirty="0"/>
              <a:t>není-li odstraněn, zastavení řízení</a:t>
            </a:r>
          </a:p>
          <a:p>
            <a:r>
              <a:rPr lang="cs-CZ" sz="2300" b="1" dirty="0"/>
              <a:t>Nedostatek věcné příslušnosti</a:t>
            </a:r>
          </a:p>
          <a:p>
            <a:pPr lvl="1"/>
            <a:r>
              <a:rPr lang="cs-CZ" sz="2200" dirty="0"/>
              <a:t>nelze uplatnit, pokud již o VP rozhodl vrchní soud (§ 104a/7), nebo konfliktní senát (§ 5/5 z. č. 131/2002)</a:t>
            </a:r>
          </a:p>
          <a:p>
            <a:r>
              <a:rPr lang="cs-CZ" sz="2300" b="1" dirty="0"/>
              <a:t>Vyloučený soudce</a:t>
            </a:r>
          </a:p>
          <a:p>
            <a:pPr lvl="1"/>
            <a:r>
              <a:rPr lang="cs-CZ" sz="2200" dirty="0"/>
              <a:t>viz též § 16b</a:t>
            </a:r>
          </a:p>
          <a:p>
            <a:r>
              <a:rPr lang="cs-CZ" sz="2300" b="1" dirty="0"/>
              <a:t>Nesprávné obsazení soudu</a:t>
            </a:r>
          </a:p>
          <a:p>
            <a:pPr lvl="1"/>
            <a:r>
              <a:rPr lang="cs-CZ" dirty="0"/>
              <a:t>např. samosoudce místo senátu (ne naopak), VSÚ místo soudce apod.; jiný soudce nebo senát, než který byl určen rozvrhem práce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80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205/2 písm. b)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827197"/>
          </a:xfrm>
        </p:spPr>
        <p:txBody>
          <a:bodyPr>
            <a:normAutofit fontScale="92500" lnSpcReduction="10000"/>
          </a:bodyPr>
          <a:lstStyle/>
          <a:p>
            <a:r>
              <a:rPr lang="cs-CZ" sz="1900" dirty="0"/>
              <a:t>Soud I. stupně </a:t>
            </a:r>
            <a:r>
              <a:rPr lang="cs-CZ" sz="1900" b="1" dirty="0"/>
              <a:t>nepřihlédl ke skutečnostem nebo důkazním návrhům, ačkoli nebyly splněny předpoklady podle § 118b </a:t>
            </a:r>
            <a:r>
              <a:rPr lang="cs-CZ" sz="1900" dirty="0"/>
              <a:t>(§ 175/4)</a:t>
            </a:r>
          </a:p>
          <a:p>
            <a:pPr lvl="1"/>
            <a:r>
              <a:rPr lang="cs-CZ" sz="1700" i="1" dirty="0"/>
              <a:t>skutečnosti nebo důkazy byly učiněny </a:t>
            </a:r>
            <a:r>
              <a:rPr lang="cs-CZ" sz="1700" b="1" i="1" dirty="0"/>
              <a:t>ve lhůtě</a:t>
            </a:r>
          </a:p>
          <a:p>
            <a:pPr lvl="1"/>
            <a:r>
              <a:rPr lang="cs-CZ" sz="1700" i="1" dirty="0"/>
              <a:t>nebo byly učiněny později, ale prekluze se </a:t>
            </a:r>
            <a:r>
              <a:rPr lang="cs-CZ" sz="1700" b="1" i="1" dirty="0"/>
              <a:t>nemohla uplatnit </a:t>
            </a:r>
            <a:r>
              <a:rPr lang="cs-CZ" sz="1700" i="1" dirty="0"/>
              <a:t>(např. pro nedostatek poučení; jednání se konalo, přestože účastník důvodně požádal o odročení)</a:t>
            </a:r>
          </a:p>
          <a:p>
            <a:r>
              <a:rPr lang="cs-CZ" sz="1900" dirty="0"/>
              <a:t>Podle R 98/2013 </a:t>
            </a:r>
            <a:r>
              <a:rPr lang="cs-CZ" sz="1900" b="1" dirty="0"/>
              <a:t>může koncentrace nastat </a:t>
            </a:r>
            <a:r>
              <a:rPr lang="cs-CZ" sz="1900" dirty="0"/>
              <a:t>jenom, pokud:</a:t>
            </a:r>
          </a:p>
          <a:p>
            <a:pPr lvl="1"/>
            <a:r>
              <a:rPr lang="cs-CZ" sz="1700" i="1" dirty="0"/>
              <a:t>účastníci byly </a:t>
            </a:r>
            <a:r>
              <a:rPr lang="cs-CZ" sz="1700" b="1" i="1" dirty="0"/>
              <a:t>poučeni</a:t>
            </a:r>
          </a:p>
          <a:p>
            <a:pPr lvl="2"/>
            <a:r>
              <a:rPr lang="cs-CZ" sz="1600" dirty="0"/>
              <a:t>v předvolání</a:t>
            </a:r>
          </a:p>
          <a:p>
            <a:pPr lvl="2"/>
            <a:r>
              <a:rPr lang="cs-CZ" sz="1600" dirty="0"/>
              <a:t>před koncem (přípravného, prvního, dalšího) jednání</a:t>
            </a:r>
          </a:p>
          <a:p>
            <a:pPr lvl="1"/>
            <a:r>
              <a:rPr lang="cs-CZ" sz="1700" i="1" dirty="0"/>
              <a:t>při přípravném jednání byly provedeny všechny potřebné </a:t>
            </a:r>
            <a:r>
              <a:rPr lang="cs-CZ" sz="1700" b="1" i="1" dirty="0"/>
              <a:t>úkony</a:t>
            </a:r>
            <a:r>
              <a:rPr lang="cs-CZ" sz="1700" i="1" dirty="0"/>
              <a:t>, </a:t>
            </a:r>
            <a:r>
              <a:rPr lang="cs-CZ" sz="1700" i="1" dirty="0" err="1"/>
              <a:t>příkladmo</a:t>
            </a:r>
            <a:r>
              <a:rPr lang="cs-CZ" sz="1700" i="1" dirty="0"/>
              <a:t> vyjmenované v § 114c/3</a:t>
            </a:r>
          </a:p>
          <a:p>
            <a:pPr lvl="1"/>
            <a:r>
              <a:rPr lang="cs-CZ" sz="1700" i="1" dirty="0"/>
              <a:t>při jednání byly provedeny alespoň všechny úkony vyjmenované v § 118/1 a 2 </a:t>
            </a:r>
          </a:p>
        </p:txBody>
      </p:sp>
    </p:spTree>
    <p:extLst>
      <p:ext uri="{BB962C8B-B14F-4D97-AF65-F5344CB8AC3E}">
        <p14:creationId xmlns:p14="http://schemas.microsoft.com/office/powerpoint/2010/main" val="3244771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205/2 písm. c)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Jiná vada řízení než je uvedena v § 205/2a)</a:t>
            </a:r>
            <a:r>
              <a:rPr lang="cs-CZ" dirty="0"/>
              <a:t>, mohla-li mít za následek </a:t>
            </a:r>
            <a:r>
              <a:rPr lang="cs-CZ" b="1" dirty="0"/>
              <a:t>nesprávné rozhodnutí </a:t>
            </a:r>
            <a:r>
              <a:rPr lang="cs-CZ" dirty="0"/>
              <a:t>ve věci </a:t>
            </a:r>
          </a:p>
          <a:p>
            <a:pPr lvl="1"/>
            <a:r>
              <a:rPr lang="cs-CZ" i="1" dirty="0"/>
              <a:t>mohl by být výsledek řízení jiný, kdyby k vadě nedošlo, nebo kdyby byla v I. stupni odstraněna?</a:t>
            </a:r>
          </a:p>
          <a:p>
            <a:pPr lvl="1"/>
            <a:r>
              <a:rPr lang="cs-CZ" i="1" dirty="0"/>
              <a:t>v případě pochybností o takovou vadu půjde</a:t>
            </a:r>
          </a:p>
          <a:p>
            <a:r>
              <a:rPr lang="cs-CZ" dirty="0"/>
              <a:t>Patří sem </a:t>
            </a:r>
            <a:r>
              <a:rPr lang="cs-CZ" b="1" dirty="0"/>
              <a:t>např.</a:t>
            </a:r>
            <a:r>
              <a:rPr lang="cs-CZ" dirty="0"/>
              <a:t>:</a:t>
            </a:r>
          </a:p>
          <a:p>
            <a:pPr lvl="1"/>
            <a:r>
              <a:rPr lang="cs-CZ" i="1" dirty="0"/>
              <a:t>vady při provádění dokazování, např. svědek nebyl poučen, účastník nebyl přítomen apod.</a:t>
            </a:r>
          </a:p>
          <a:p>
            <a:pPr lvl="1"/>
            <a:r>
              <a:rPr lang="cs-CZ" i="1" dirty="0"/>
              <a:t>porušení poučovací povinnosti</a:t>
            </a:r>
          </a:p>
          <a:p>
            <a:pPr lvl="1"/>
            <a:r>
              <a:rPr lang="cs-CZ" i="1" dirty="0"/>
              <a:t>zohlednění skutečností a důkazních návrhů po koncentraci řízení</a:t>
            </a:r>
          </a:p>
          <a:p>
            <a:r>
              <a:rPr lang="cs-CZ" dirty="0"/>
              <a:t>Pro jiné vady lze rozhodnutí I. stupně zrušit, </a:t>
            </a:r>
            <a:r>
              <a:rPr lang="cs-CZ" b="1" dirty="0"/>
              <a:t>jenom pokud nemohly být odstraněny za odvolacího řízení</a:t>
            </a:r>
            <a:r>
              <a:rPr lang="cs-CZ" dirty="0"/>
              <a:t> - § 219a/1a)</a:t>
            </a:r>
          </a:p>
          <a:p>
            <a:pPr lvl="1"/>
            <a:r>
              <a:rPr lang="cs-CZ" i="1" dirty="0"/>
              <a:t>např. vadu při provádění dokazování lze odstranit zopakováním důkazu</a:t>
            </a:r>
          </a:p>
        </p:txBody>
      </p:sp>
    </p:spTree>
    <p:extLst>
      <p:ext uri="{BB962C8B-B14F-4D97-AF65-F5344CB8AC3E}">
        <p14:creationId xmlns:p14="http://schemas.microsoft.com/office/powerpoint/2010/main" val="1424433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205/2 písm. d) a 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Neúplné</a:t>
            </a:r>
            <a:r>
              <a:rPr lang="cs-CZ" dirty="0"/>
              <a:t> zjištění skutkového stavu v důsledku neprovedení navržených důkazů, např.</a:t>
            </a:r>
          </a:p>
          <a:p>
            <a:pPr lvl="1"/>
            <a:r>
              <a:rPr lang="cs-CZ" i="1" dirty="0"/>
              <a:t>účastník </a:t>
            </a:r>
            <a:r>
              <a:rPr lang="cs-CZ" b="1" i="1" dirty="0"/>
              <a:t>navrhl </a:t>
            </a:r>
            <a:r>
              <a:rPr lang="cs-CZ" i="1" dirty="0"/>
              <a:t>důkaz a soud o jeho důkazním návrhu </a:t>
            </a:r>
            <a:r>
              <a:rPr lang="cs-CZ" b="1" i="1" dirty="0"/>
              <a:t>nerozhodl</a:t>
            </a:r>
          </a:p>
          <a:p>
            <a:pPr lvl="1"/>
            <a:r>
              <a:rPr lang="cs-CZ" i="1" dirty="0"/>
              <a:t>důkaznímu návrhu soud </a:t>
            </a:r>
            <a:r>
              <a:rPr lang="cs-CZ" b="1" i="1" dirty="0"/>
              <a:t>nevyhověl</a:t>
            </a:r>
            <a:r>
              <a:rPr lang="cs-CZ" i="1" dirty="0"/>
              <a:t>, přestože pro to nebyly dány předpoklady (např. odmítl vyslechnout svědka pro jeho blízký vztah s účastníkem)</a:t>
            </a:r>
          </a:p>
          <a:p>
            <a:r>
              <a:rPr lang="cs-CZ" b="1" dirty="0"/>
              <a:t>Nesprávná</a:t>
            </a:r>
            <a:r>
              <a:rPr lang="cs-CZ" dirty="0"/>
              <a:t> skutková zjištění</a:t>
            </a:r>
          </a:p>
          <a:p>
            <a:pPr lvl="1"/>
            <a:r>
              <a:rPr lang="cs-CZ" i="1" dirty="0"/>
              <a:t>soud I. stupně sice provedl navržené důkazy, ale nesprávně je </a:t>
            </a:r>
            <a:r>
              <a:rPr lang="cs-CZ" b="1" i="1" dirty="0"/>
              <a:t>hodnotil</a:t>
            </a:r>
          </a:p>
          <a:p>
            <a:pPr lvl="1"/>
            <a:r>
              <a:rPr lang="cs-CZ" i="1" dirty="0"/>
              <a:t>pokud by se odvolací soud chtěl od hodnocení důkazů soudem I. stupně odchýlit, musel by tyto důkazy zopakovat (§ 213/1)</a:t>
            </a:r>
          </a:p>
        </p:txBody>
      </p:sp>
    </p:spTree>
    <p:extLst>
      <p:ext uri="{BB962C8B-B14F-4D97-AF65-F5344CB8AC3E}">
        <p14:creationId xmlns:p14="http://schemas.microsoft.com/office/powerpoint/2010/main" val="2738942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205/2 písm. f) a g)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80675"/>
            <a:ext cx="9073058" cy="4260688"/>
          </a:xfrm>
        </p:spPr>
        <p:txBody>
          <a:bodyPr>
            <a:normAutofit/>
          </a:bodyPr>
          <a:lstStyle/>
          <a:p>
            <a:r>
              <a:rPr lang="cs-CZ" dirty="0"/>
              <a:t>Dosud zjištěný skutkový stav neobstojí, neboť tu jsou další skutečnosti a důkazy, které </a:t>
            </a:r>
            <a:r>
              <a:rPr lang="cs-CZ" b="1" dirty="0"/>
              <a:t>dosud nebyly uplatněny</a:t>
            </a:r>
          </a:p>
          <a:p>
            <a:pPr lvl="1"/>
            <a:r>
              <a:rPr lang="cs-CZ" i="1" dirty="0"/>
              <a:t>předpokladem je, že tato nova lze podle § 205a uplatnit i v odvolacím řízení</a:t>
            </a:r>
          </a:p>
          <a:p>
            <a:r>
              <a:rPr lang="cs-CZ" b="1" dirty="0"/>
              <a:t>Nesprávné právní posouzení věci</a:t>
            </a:r>
          </a:p>
          <a:p>
            <a:pPr lvl="1"/>
            <a:r>
              <a:rPr lang="cs-CZ" i="1" dirty="0"/>
              <a:t>nesprávná interpretace nebo aplikace hmotněprávních nebo procesních norem či zásad</a:t>
            </a:r>
          </a:p>
          <a:p>
            <a:pPr lvl="1"/>
            <a:r>
              <a:rPr lang="cs-CZ" i="1" dirty="0"/>
              <a:t>např.:</a:t>
            </a:r>
          </a:p>
          <a:p>
            <a:pPr lvl="2"/>
            <a:r>
              <a:rPr lang="cs-CZ" sz="1600" dirty="0"/>
              <a:t>nesprávné posouzení věci samé</a:t>
            </a:r>
          </a:p>
          <a:p>
            <a:pPr lvl="2"/>
            <a:r>
              <a:rPr lang="cs-CZ" sz="1600" dirty="0"/>
              <a:t>nesprávné posouzení předběžné otázky</a:t>
            </a:r>
          </a:p>
          <a:p>
            <a:pPr lvl="2"/>
            <a:r>
              <a:rPr lang="cs-CZ" sz="1600" dirty="0"/>
              <a:t>nesprávné posouzení rozdělení důkazního břemene (nikoliv ale hodnocení provedených důkazů)</a:t>
            </a:r>
          </a:p>
        </p:txBody>
      </p:sp>
    </p:spTree>
    <p:extLst>
      <p:ext uri="{BB962C8B-B14F-4D97-AF65-F5344CB8AC3E}">
        <p14:creationId xmlns:p14="http://schemas.microsoft.com/office/powerpoint/2010/main" val="1744130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Postup při absenci nebo nekonkrétnosti odvolacího důvodu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1346F8-35E2-88F1-BE04-63D54D4EE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aseline="0" dirty="0"/>
              <a:t>Výzva soudu I. stupně k odstranění této vady (§ 209 + § 43)</a:t>
            </a:r>
            <a:endParaRPr lang="en-US" dirty="0"/>
          </a:p>
          <a:p>
            <a:pPr lvl="0"/>
            <a:r>
              <a:rPr lang="cs-CZ" baseline="0" dirty="0"/>
              <a:t>Není-li přes výzvu uveden </a:t>
            </a:r>
            <a:r>
              <a:rPr lang="cs-CZ" b="1" baseline="0" dirty="0"/>
              <a:t>žádný</a:t>
            </a:r>
            <a:r>
              <a:rPr lang="cs-CZ" baseline="0" dirty="0"/>
              <a:t> odvolací důvod</a:t>
            </a:r>
            <a:endParaRPr lang="en-US" dirty="0"/>
          </a:p>
          <a:p>
            <a:pPr lvl="1"/>
            <a:r>
              <a:rPr lang="cs-CZ" i="1" baseline="0" dirty="0"/>
              <a:t>odvolání proti meritornímu rozhodnutí se </a:t>
            </a:r>
            <a:r>
              <a:rPr lang="cs-CZ" b="1" i="1" baseline="0" dirty="0"/>
              <a:t>odmítne</a:t>
            </a:r>
            <a:endParaRPr lang="en-US" dirty="0"/>
          </a:p>
          <a:p>
            <a:pPr lvl="1"/>
            <a:r>
              <a:rPr lang="cs-CZ" b="1" i="1" baseline="0" dirty="0"/>
              <a:t>nebrání to přezkumu</a:t>
            </a:r>
            <a:r>
              <a:rPr lang="cs-CZ" i="1" baseline="0" dirty="0"/>
              <a:t>, jde-li o odvolání proti rozhodnutí procesní povahy nebo v nesporném řízení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10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Odvolací návrh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694047"/>
            <a:ext cx="9939331" cy="4347316"/>
          </a:xfrm>
        </p:spPr>
        <p:txBody>
          <a:bodyPr>
            <a:normAutofit/>
          </a:bodyPr>
          <a:lstStyle/>
          <a:p>
            <a:r>
              <a:rPr lang="cs-CZ" sz="1900" dirty="0"/>
              <a:t>Odvolatel musí navrhnout</a:t>
            </a:r>
          </a:p>
          <a:p>
            <a:pPr lvl="1"/>
            <a:r>
              <a:rPr lang="cs-CZ" sz="1700" i="1" dirty="0"/>
              <a:t>buď </a:t>
            </a:r>
            <a:r>
              <a:rPr lang="cs-CZ" sz="1700" b="1" i="1" dirty="0"/>
              <a:t>zrušení</a:t>
            </a:r>
            <a:r>
              <a:rPr lang="cs-CZ" sz="1700" i="1" dirty="0"/>
              <a:t> prvostupňového rozhodnutí či jeho části (z formálních důvodů), nebo</a:t>
            </a:r>
          </a:p>
          <a:p>
            <a:pPr lvl="1"/>
            <a:r>
              <a:rPr lang="cs-CZ" sz="1700" b="1" i="1" dirty="0"/>
              <a:t>změnu</a:t>
            </a:r>
            <a:r>
              <a:rPr lang="cs-CZ" sz="1700" i="1" dirty="0"/>
              <a:t> prvostupňového rozhodnutí (z materiálních důvodů); pak musí zcela určitě uvést, jak by měl být rozsudek změněn</a:t>
            </a:r>
          </a:p>
          <a:p>
            <a:r>
              <a:rPr lang="cs-CZ" sz="1900" dirty="0"/>
              <a:t>Odvolací návrh lze </a:t>
            </a:r>
            <a:r>
              <a:rPr lang="cs-CZ" sz="1900" b="1" dirty="0"/>
              <a:t>měnit kdykoli </a:t>
            </a:r>
            <a:r>
              <a:rPr lang="cs-CZ" sz="1900" dirty="0"/>
              <a:t>za odvolacího řízení (§ 205/3 OSŘ)</a:t>
            </a:r>
          </a:p>
          <a:p>
            <a:r>
              <a:rPr lang="cs-CZ" sz="1900" b="1" dirty="0"/>
              <a:t>Soud není odvolacím návrhem vázán </a:t>
            </a:r>
            <a:r>
              <a:rPr lang="cs-CZ" sz="1900" dirty="0"/>
              <a:t>(§ 221a OSŘ)</a:t>
            </a:r>
          </a:p>
          <a:p>
            <a:pPr lvl="1"/>
            <a:r>
              <a:rPr lang="cs-CZ" sz="1700" i="1" dirty="0"/>
              <a:t>absurdní porušení dispoziční zásady</a:t>
            </a:r>
          </a:p>
          <a:p>
            <a:pPr lvl="1"/>
            <a:r>
              <a:rPr lang="cs-CZ" sz="1700" i="1" dirty="0"/>
              <a:t>odvolací návrh přitom není ničím jiným, než obdobou žalobního petitu</a:t>
            </a:r>
          </a:p>
          <a:p>
            <a:pPr lvl="1"/>
            <a:r>
              <a:rPr lang="cs-CZ" sz="1700" i="1" dirty="0"/>
              <a:t>rizika plynoucí z dispoziční zásady lze eliminovat eventuálními petity</a:t>
            </a:r>
          </a:p>
          <a:p>
            <a:r>
              <a:rPr lang="cs-CZ" sz="1900" dirty="0"/>
              <a:t>Důsledkem § 221a OSŘ je, že odvolací soud ani odvolací návrh </a:t>
            </a:r>
            <a:r>
              <a:rPr lang="cs-CZ" sz="1900" b="1" dirty="0"/>
              <a:t>nepotřebuje</a:t>
            </a:r>
            <a:r>
              <a:rPr lang="cs-CZ" sz="1900" dirty="0"/>
              <a:t> – jeho absence není důvodem odmítnutí odvolání</a:t>
            </a:r>
          </a:p>
        </p:txBody>
      </p:sp>
    </p:spTree>
    <p:extLst>
      <p:ext uri="{BB962C8B-B14F-4D97-AF65-F5344CB8AC3E}">
        <p14:creationId xmlns:p14="http://schemas.microsoft.com/office/powerpoint/2010/main" val="849119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4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5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4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6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7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87FFF2-EBCC-45E7-A4FA-8AD838D6A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EBD1697-8014-4560-9209-C6A0D81C9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Dovolání</a:t>
            </a:r>
          </a:p>
        </p:txBody>
      </p:sp>
    </p:spTree>
    <p:extLst>
      <p:ext uri="{BB962C8B-B14F-4D97-AF65-F5344CB8AC3E}">
        <p14:creationId xmlns:p14="http://schemas.microsoft.com/office/powerpoint/2010/main" val="2470288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28F87-B4EF-405F-9C66-3B174D62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Povaha dovolání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E151A2-464C-4171-8C38-5071F0591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Mimořádný</a:t>
            </a:r>
            <a:r>
              <a:rPr lang="cs-CZ" dirty="0"/>
              <a:t> opravný prostředek</a:t>
            </a:r>
          </a:p>
          <a:p>
            <a:pPr lvl="1"/>
            <a:r>
              <a:rPr lang="cs-CZ" dirty="0"/>
              <a:t>napadají se jím pravomocná rozhodnutí (§ 236/1 OSŘ)</a:t>
            </a:r>
          </a:p>
          <a:p>
            <a:pPr lvl="1"/>
            <a:r>
              <a:rPr lang="cs-CZ" dirty="0"/>
              <a:t>nemá odkladný účinek (právní moc a vykonatelnost může odložit NS)</a:t>
            </a:r>
          </a:p>
          <a:p>
            <a:r>
              <a:rPr lang="cs-CZ" dirty="0"/>
              <a:t>Rakouská či německá úprava pojímá dovolání jako </a:t>
            </a:r>
            <a:r>
              <a:rPr lang="cs-CZ" b="1" dirty="0"/>
              <a:t>řádný</a:t>
            </a:r>
            <a:r>
              <a:rPr lang="cs-CZ" dirty="0"/>
              <a:t> opravný prostředek</a:t>
            </a:r>
          </a:p>
          <a:p>
            <a:r>
              <a:rPr lang="cs-CZ" dirty="0"/>
              <a:t>Proč koncipovat dovolání jako řádný opravný prostředek?</a:t>
            </a:r>
          </a:p>
          <a:p>
            <a:pPr lvl="1"/>
            <a:r>
              <a:rPr lang="cs-CZ" dirty="0"/>
              <a:t>narušení právní jistoty – právní moc by neměla být prolamována jenom kvůli odlišnému právnímu názoru</a:t>
            </a:r>
          </a:p>
          <a:p>
            <a:pPr lvl="1"/>
            <a:r>
              <a:rPr lang="cs-CZ" dirty="0"/>
              <a:t>zrušení rozsudku na plnění Nejvyšším soudem, na základě nějž již bylo plněno</a:t>
            </a:r>
          </a:p>
          <a:p>
            <a:pPr lvl="1"/>
            <a:r>
              <a:rPr lang="cs-CZ" dirty="0"/>
              <a:t>nenávratná plnění</a:t>
            </a:r>
          </a:p>
          <a:p>
            <a:pPr lvl="1"/>
            <a:r>
              <a:rPr lang="cs-CZ" dirty="0"/>
              <a:t>konstitutivní a určovací rozsudky</a:t>
            </a:r>
          </a:p>
        </p:txBody>
      </p:sp>
    </p:spTree>
    <p:extLst>
      <p:ext uri="{BB962C8B-B14F-4D97-AF65-F5344CB8AC3E}">
        <p14:creationId xmlns:p14="http://schemas.microsoft.com/office/powerpoint/2010/main" val="1362269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28F87-B4EF-405F-9C66-3B174D62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lze dovoláním napadat?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E151A2-464C-4171-8C38-5071F0591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Směřuje proti pravomocným rozhodnutím </a:t>
            </a:r>
            <a:r>
              <a:rPr lang="cs-CZ" b="1" dirty="0"/>
              <a:t>odvolacího</a:t>
            </a:r>
            <a:r>
              <a:rPr lang="cs-CZ" dirty="0"/>
              <a:t> soudu</a:t>
            </a:r>
          </a:p>
          <a:p>
            <a:pPr lvl="1"/>
            <a:r>
              <a:rPr lang="cs-CZ" dirty="0"/>
              <a:t>rozsudkům</a:t>
            </a:r>
          </a:p>
          <a:p>
            <a:pPr lvl="1"/>
            <a:r>
              <a:rPr lang="cs-CZ" dirty="0"/>
              <a:t>usnesením (nejen ve věci samé, ale i procesní povahy)</a:t>
            </a:r>
          </a:p>
          <a:p>
            <a:r>
              <a:rPr lang="cs-CZ" dirty="0"/>
              <a:t>Z komparativního hlediska bývá dovolání proti procesním usnesením omezeno na naprosté minimum; OSŘ zaujímá opačný postoj</a:t>
            </a:r>
          </a:p>
          <a:p>
            <a:pPr lvl="1"/>
            <a:r>
              <a:rPr lang="cs-CZ" dirty="0"/>
              <a:t>zbytečné prodloužení řízení</a:t>
            </a:r>
          </a:p>
          <a:p>
            <a:pPr lvl="1"/>
            <a:r>
              <a:rPr lang="cs-CZ" dirty="0"/>
              <a:t>nárůst nápadu NS tam, kde by to nebylo potřeba</a:t>
            </a:r>
          </a:p>
          <a:p>
            <a:r>
              <a:rPr lang="cs-CZ" dirty="0"/>
              <a:t>Některé zahraniční CŘS umožňují napadat dovoláním prvoinstanční rozhodnutí („</a:t>
            </a:r>
            <a:r>
              <a:rPr lang="cs-CZ" dirty="0" err="1"/>
              <a:t>Sprungrevision</a:t>
            </a:r>
            <a:r>
              <a:rPr lang="cs-CZ" dirty="0"/>
              <a:t>“ nebo „</a:t>
            </a:r>
            <a:r>
              <a:rPr lang="cs-CZ" dirty="0" err="1"/>
              <a:t>Leap</a:t>
            </a:r>
            <a:r>
              <a:rPr lang="cs-CZ" dirty="0"/>
              <a:t> </a:t>
            </a:r>
            <a:r>
              <a:rPr lang="cs-CZ" dirty="0" err="1"/>
              <a:t>frog</a:t>
            </a:r>
            <a:r>
              <a:rPr lang="cs-CZ" dirty="0"/>
              <a:t> appeal“); nikoliv OSŘ</a:t>
            </a:r>
          </a:p>
        </p:txBody>
      </p:sp>
    </p:spTree>
    <p:extLst>
      <p:ext uri="{BB962C8B-B14F-4D97-AF65-F5344CB8AC3E}">
        <p14:creationId xmlns:p14="http://schemas.microsoft.com/office/powerpoint/2010/main" val="2771121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F5475910-2F27-49ED-83D7-71E674E0B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/>
              <a:t>Objektivní p</a:t>
            </a:r>
            <a:r>
              <a:rPr lang="en-US" sz="5400" dirty="0" err="1"/>
              <a:t>řípustnost</a:t>
            </a:r>
            <a:r>
              <a:rPr lang="en-US" sz="5400" dirty="0"/>
              <a:t> </a:t>
            </a:r>
            <a:r>
              <a:rPr lang="en-US" sz="5400" dirty="0" err="1"/>
              <a:t>odvolání</a:t>
            </a:r>
            <a:endParaRPr lang="en-US" sz="5400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8E074D4-6035-47BC-82C1-7116E0FE7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295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28F87-B4EF-405F-9C66-3B174D62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dovolání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E151A2-464C-4171-8C38-5071F0591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242686"/>
            <a:ext cx="9602447" cy="3798676"/>
          </a:xfrm>
        </p:spPr>
        <p:txBody>
          <a:bodyPr>
            <a:normAutofit/>
          </a:bodyPr>
          <a:lstStyle/>
          <a:p>
            <a:r>
              <a:rPr lang="cs-CZ" b="1" dirty="0"/>
              <a:t>Funkce</a:t>
            </a:r>
          </a:p>
          <a:p>
            <a:pPr lvl="1"/>
            <a:r>
              <a:rPr lang="cs-CZ" dirty="0"/>
              <a:t>ochrana subjektivních práv a právech chráněných zájmů stran (srov. čl. 90 Ústavy ČR)</a:t>
            </a:r>
          </a:p>
          <a:p>
            <a:pPr lvl="1"/>
            <a:r>
              <a:rPr lang="cs-CZ" dirty="0"/>
              <a:t>sjednocování judikatury (§ 14/1 ZSS)</a:t>
            </a:r>
          </a:p>
          <a:p>
            <a:r>
              <a:rPr lang="cs-CZ" b="1" dirty="0"/>
              <a:t>Primární je vždy ochrana subjektivních práv</a:t>
            </a:r>
            <a:r>
              <a:rPr lang="cs-CZ" dirty="0"/>
              <a:t>; viz IV. ÚS 128/05: „Ochranu subjektivních práv proto nelze pouštět ze zřetele ani tam, kde je zákonodárcem sledovaným účelem řízení o mimořádném opravném prostředku tzv. sjednocování judikatury. Tento účel nemůže převážit nad ochranou subjektivních práv účastníka řízení tak, že se ochrana subjektivního práva zcela vyprázdní a tento účastník se stává pouze jakýmsi „dodavatelem materiálu“ pro sjednocování judikatury“</a:t>
            </a:r>
          </a:p>
          <a:p>
            <a:r>
              <a:rPr lang="cs-CZ" b="1" dirty="0"/>
              <a:t>Porušení </a:t>
            </a:r>
            <a:r>
              <a:rPr lang="cs-CZ" dirty="0"/>
              <a:t>tohoto principu v </a:t>
            </a:r>
            <a:r>
              <a:rPr lang="cs-CZ" b="1" dirty="0"/>
              <a:t>sněm. tisku č. 728</a:t>
            </a:r>
          </a:p>
        </p:txBody>
      </p:sp>
    </p:spTree>
    <p:extLst>
      <p:ext uri="{BB962C8B-B14F-4D97-AF65-F5344CB8AC3E}">
        <p14:creationId xmlns:p14="http://schemas.microsoft.com/office/powerpoint/2010/main" val="3268634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E6381-762F-1523-3F89-57BD18AB7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judikatury 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C628B8-BA38-8BCA-2E32-8E72961E0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NS 29 NSČR 66/2011 (R 34/2012): Má-li právní otázka řešená v rozhodnutí odvolacího soudu význam pro rozhodnutí konkrétní věci (v jednotlivém případě), </a:t>
            </a:r>
            <a:r>
              <a:rPr lang="cs-CZ" b="1" dirty="0"/>
              <a:t>nelze odmítat přípustnost dovolání podle § 237 odst. 1 písm. c) o. s. ř. pouze na základě argumentu, že postrádá zásadní význam z hlediska rozhodovací činnosti soudů vůbec </a:t>
            </a:r>
            <a:r>
              <a:rPr lang="cs-CZ" dirty="0"/>
              <a:t>(pro jejich judikaturu), zejména proto, že její řešení je dáno neopakovatelnými a nezaměnitelnými skutkovými okolnostmi případu. I když rozhodování o dovolání je právním prostředkem zajišťujícím jednotnost rozhodování soudů, plní tento účel prostřednictvím rozhodování v konkrétních věcech (v jednotlivých případech), aniž by mohlo být jakkoliv významné, jaký má (může mít) taková konkrétní věc </a:t>
            </a:r>
            <a:r>
              <a:rPr lang="cs-CZ" dirty="0" err="1"/>
              <a:t>judikatorní</a:t>
            </a:r>
            <a:r>
              <a:rPr lang="cs-CZ" dirty="0"/>
              <a:t> přesah.</a:t>
            </a:r>
          </a:p>
          <a:p>
            <a:r>
              <a:rPr lang="cs-CZ" dirty="0"/>
              <a:t>Platí i za současné (navzdory </a:t>
            </a:r>
            <a:r>
              <a:rPr lang="cs-CZ" dirty="0" err="1"/>
              <a:t>Pl</a:t>
            </a:r>
            <a:r>
              <a:rPr lang="cs-CZ" dirty="0"/>
              <a:t>. ÚS 29/11 prakticky stejné) úpravy</a:t>
            </a:r>
          </a:p>
        </p:txBody>
      </p:sp>
    </p:spTree>
    <p:extLst>
      <p:ext uri="{BB962C8B-B14F-4D97-AF65-F5344CB8AC3E}">
        <p14:creationId xmlns:p14="http://schemas.microsoft.com/office/powerpoint/2010/main" val="2880124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6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3B4CEE1-52C0-8746-A39B-DB5C1BEC7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/>
              <a:t>Objektivní p</a:t>
            </a:r>
            <a:r>
              <a:rPr lang="cs-CZ" sz="5400" noProof="0" dirty="0" err="1"/>
              <a:t>řípustnost</a:t>
            </a:r>
            <a:r>
              <a:rPr lang="cs-CZ" sz="5400" noProof="0" dirty="0"/>
              <a:t> dovolání</a:t>
            </a:r>
            <a:endParaRPr lang="en-US" sz="5400" dirty="0"/>
          </a:p>
        </p:txBody>
      </p:sp>
      <p:sp>
        <p:nvSpPr>
          <p:cNvPr id="19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895A39-E3AB-1574-6B34-19F58F79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722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musí být dovoláním napadeno?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085173"/>
            <a:ext cx="8596668" cy="3956189"/>
          </a:xfrm>
        </p:spPr>
        <p:txBody>
          <a:bodyPr>
            <a:normAutofit/>
          </a:bodyPr>
          <a:lstStyle/>
          <a:p>
            <a:r>
              <a:rPr lang="cs-CZ" dirty="0"/>
              <a:t>Dovolání musí směřovat proti </a:t>
            </a:r>
            <a:r>
              <a:rPr lang="cs-CZ" b="1" dirty="0"/>
              <a:t>výroku</a:t>
            </a:r>
            <a:r>
              <a:rPr lang="cs-CZ" dirty="0"/>
              <a:t> </a:t>
            </a:r>
            <a:r>
              <a:rPr lang="cs-CZ" b="1" dirty="0"/>
              <a:t>rozhodnutí odvolacího soudu</a:t>
            </a:r>
          </a:p>
          <a:p>
            <a:pPr lvl="1"/>
            <a:r>
              <a:rPr lang="cs-CZ" dirty="0"/>
              <a:t>dovolání proti </a:t>
            </a:r>
            <a:r>
              <a:rPr lang="cs-CZ" b="1" dirty="0"/>
              <a:t>rozhodnutí soudu I. stupně </a:t>
            </a:r>
            <a:r>
              <a:rPr lang="cs-CZ" dirty="0"/>
              <a:t>= zastavení řízení pro nedostatek funkční příslušnosti (srov. již NS 20 </a:t>
            </a:r>
            <a:r>
              <a:rPr lang="cs-CZ" dirty="0" err="1"/>
              <a:t>Cdo</a:t>
            </a:r>
            <a:r>
              <a:rPr lang="cs-CZ" dirty="0"/>
              <a:t> 1535/99, později NS 21 </a:t>
            </a:r>
            <a:r>
              <a:rPr lang="cs-CZ" dirty="0" err="1"/>
              <a:t>Cdo</a:t>
            </a:r>
            <a:r>
              <a:rPr lang="cs-CZ" dirty="0"/>
              <a:t> 2439/2024)</a:t>
            </a:r>
          </a:p>
          <a:p>
            <a:pPr lvl="1"/>
            <a:r>
              <a:rPr lang="cs-CZ" dirty="0"/>
              <a:t>dovolání proti </a:t>
            </a:r>
            <a:r>
              <a:rPr lang="cs-CZ" b="1" dirty="0"/>
              <a:t>rozhodnutí nadřízeného soudu </a:t>
            </a:r>
            <a:r>
              <a:rPr lang="cs-CZ" dirty="0"/>
              <a:t>o určení věcné příslušnosti, resp. o nepřikázání věci = zastavení řízení (např. NS 27 </a:t>
            </a:r>
            <a:r>
              <a:rPr lang="cs-CZ" dirty="0" err="1"/>
              <a:t>Cdo</a:t>
            </a:r>
            <a:r>
              <a:rPr lang="cs-CZ" dirty="0"/>
              <a:t> 1472/2024, NS 28 </a:t>
            </a:r>
            <a:r>
              <a:rPr lang="cs-CZ" dirty="0" err="1"/>
              <a:t>Cdo</a:t>
            </a:r>
            <a:r>
              <a:rPr lang="cs-CZ" dirty="0"/>
              <a:t> 540/2018)</a:t>
            </a:r>
          </a:p>
          <a:p>
            <a:pPr lvl="1"/>
            <a:r>
              <a:rPr lang="cs-CZ" dirty="0"/>
              <a:t>bude-li rozhodnutí odvolacího soudu v mezidobí </a:t>
            </a:r>
            <a:r>
              <a:rPr lang="cs-CZ" b="1" dirty="0"/>
              <a:t>zrušeno na základě žaloby pro zmatečnost</a:t>
            </a:r>
            <a:r>
              <a:rPr lang="cs-CZ" dirty="0"/>
              <a:t> = zastavení dovolacího řízení (srov. 30 </a:t>
            </a:r>
            <a:r>
              <a:rPr lang="cs-CZ" dirty="0" err="1"/>
              <a:t>Cdo</a:t>
            </a:r>
            <a:r>
              <a:rPr lang="cs-CZ" dirty="0"/>
              <a:t> 2211/2024)</a:t>
            </a:r>
          </a:p>
          <a:p>
            <a:pPr lvl="1"/>
            <a:r>
              <a:rPr lang="cs-CZ" dirty="0"/>
              <a:t>dovolání </a:t>
            </a:r>
            <a:r>
              <a:rPr lang="cs-CZ" b="1" dirty="0"/>
              <a:t>jen proti důvodům </a:t>
            </a:r>
            <a:r>
              <a:rPr lang="cs-CZ" dirty="0"/>
              <a:t>= nepřípustné, ledaže jde o věci vyvolané </a:t>
            </a:r>
            <a:r>
              <a:rPr lang="cs-CZ" dirty="0" err="1"/>
              <a:t>Pl</a:t>
            </a:r>
            <a:r>
              <a:rPr lang="cs-CZ" dirty="0"/>
              <a:t>. ÚS 40/18 (NS 26 </a:t>
            </a:r>
            <a:r>
              <a:rPr lang="cs-CZ" dirty="0" err="1"/>
              <a:t>Cdo</a:t>
            </a:r>
            <a:r>
              <a:rPr lang="cs-CZ" dirty="0"/>
              <a:t> 3090/2019)</a:t>
            </a:r>
          </a:p>
          <a:p>
            <a:pPr lvl="1"/>
            <a:r>
              <a:rPr lang="cs-CZ" dirty="0"/>
              <a:t>dovolání </a:t>
            </a:r>
            <a:r>
              <a:rPr lang="cs-CZ" b="1" dirty="0"/>
              <a:t>pouze proti záhlaví </a:t>
            </a:r>
            <a:r>
              <a:rPr lang="cs-CZ" dirty="0"/>
              <a:t>rozsudku odvolacího soudu = nepřípustné (NS 22 </a:t>
            </a:r>
            <a:r>
              <a:rPr lang="cs-CZ" dirty="0" err="1"/>
              <a:t>Cdo</a:t>
            </a:r>
            <a:r>
              <a:rPr lang="cs-CZ" dirty="0"/>
              <a:t> 424/2017)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826AA8-E531-4089-AD37-90A4BFFE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kategorie rozhodnutí lze dovoláním napadnout?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4F6998-B5D4-451F-97EF-B35F6528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>
              <a:buFont typeface="+mj-lt"/>
              <a:buAutoNum type="alphaLcParenR"/>
            </a:pPr>
            <a:r>
              <a:rPr lang="cs-CZ" dirty="0"/>
              <a:t>Rozhodnutí, </a:t>
            </a:r>
            <a:r>
              <a:rPr lang="cs-CZ" b="1" dirty="0"/>
              <a:t>kterým se končí odvolací řízení</a:t>
            </a:r>
          </a:p>
          <a:p>
            <a:pPr lvl="1"/>
            <a:r>
              <a:rPr lang="cs-CZ" dirty="0"/>
              <a:t>musí být naplněny předpoklady uvedené v § 237 OSŘ</a:t>
            </a:r>
          </a:p>
          <a:p>
            <a:pPr lvl="1"/>
            <a:r>
              <a:rPr lang="cs-CZ" dirty="0"/>
              <a:t>nesmí jít o situaci uvedenou v § 238 OSŘ</a:t>
            </a:r>
          </a:p>
          <a:p>
            <a:pPr lvl="1"/>
            <a:r>
              <a:rPr lang="cs-CZ" dirty="0"/>
              <a:t>viz další snímky</a:t>
            </a:r>
          </a:p>
          <a:p>
            <a:pPr marL="400050">
              <a:buFont typeface="+mj-lt"/>
              <a:buAutoNum type="alphaLcParenR"/>
            </a:pPr>
            <a:r>
              <a:rPr lang="cs-CZ" dirty="0"/>
              <a:t>Usnesení odvolacího soudu vydaná </a:t>
            </a:r>
            <a:r>
              <a:rPr lang="cs-CZ" b="1" dirty="0"/>
              <a:t>v průběhu odvolacího řízení </a:t>
            </a:r>
            <a:r>
              <a:rPr lang="cs-CZ" dirty="0"/>
              <a:t>(§ 238a OSŘ)</a:t>
            </a:r>
          </a:p>
          <a:p>
            <a:pPr lvl="1"/>
            <a:r>
              <a:rPr lang="cs-CZ" dirty="0"/>
              <a:t>o procesním nástupnictví dle § 107 a § 107a OSŘ</a:t>
            </a:r>
          </a:p>
          <a:p>
            <a:pPr lvl="1"/>
            <a:r>
              <a:rPr lang="cs-CZ" dirty="0"/>
              <a:t>o přistoupení a záměně účastníka dle § 92/1 a 2 OSŘ; přípustnost zde splývá s důvodností (podle § 216/1 OSŘ by toto ustanovení nemělo být za odvolacího řízení vůbec použito)</a:t>
            </a:r>
          </a:p>
        </p:txBody>
      </p:sp>
    </p:spTree>
    <p:extLst>
      <p:ext uri="{BB962C8B-B14F-4D97-AF65-F5344CB8AC3E}">
        <p14:creationId xmlns:p14="http://schemas.microsoft.com/office/powerpoint/2010/main" val="246622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AD4DB-2A68-4691-B25F-44AE4503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 a) Dovolání proti rozhodnutí, kterým se končí odvolací řízení 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65CEFE-AE2F-4008-BB37-2B0EBCD72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Rozhodnutí, kterým se </a:t>
            </a:r>
            <a:r>
              <a:rPr lang="cs-CZ" b="1" dirty="0"/>
              <a:t>končí odvolací řízení</a:t>
            </a:r>
          </a:p>
          <a:p>
            <a:pPr lvl="1"/>
            <a:r>
              <a:rPr lang="cs-CZ" b="1" dirty="0"/>
              <a:t>potvrzení nebo změna </a:t>
            </a:r>
            <a:r>
              <a:rPr lang="cs-CZ" dirty="0"/>
              <a:t>rozhodnutí soudu I. stupně</a:t>
            </a:r>
          </a:p>
          <a:p>
            <a:pPr lvl="1"/>
            <a:r>
              <a:rPr lang="cs-CZ" dirty="0"/>
              <a:t>až do 29. 9. 2017 také usnesení o </a:t>
            </a:r>
            <a:r>
              <a:rPr lang="cs-CZ" b="1" dirty="0"/>
              <a:t>zrušení </a:t>
            </a:r>
            <a:r>
              <a:rPr lang="cs-CZ" dirty="0"/>
              <a:t>prvostupňového rozhodnutí a vrácení věci soudu I. stupně k dalšímu řízení [nyní již ne – viz § 238/1 písm. k) OSŘ] </a:t>
            </a:r>
          </a:p>
          <a:p>
            <a:pPr lvl="1"/>
            <a:r>
              <a:rPr lang="cs-CZ" b="1" dirty="0"/>
              <a:t>zastavení</a:t>
            </a:r>
            <a:r>
              <a:rPr lang="cs-CZ" dirty="0"/>
              <a:t> řízení nebo </a:t>
            </a:r>
            <a:r>
              <a:rPr lang="cs-CZ" b="1" dirty="0"/>
              <a:t>odmítnutí</a:t>
            </a:r>
            <a:r>
              <a:rPr lang="cs-CZ" dirty="0"/>
              <a:t> návrhu, a to s výjimkou usnesení uvedených v § 229/4 OSŘ [viz § 238/1 písm. e) OSŘ]</a:t>
            </a:r>
          </a:p>
          <a:p>
            <a:pPr lvl="2"/>
            <a:r>
              <a:rPr lang="cs-CZ" dirty="0"/>
              <a:t>odmítnutí odvolání</a:t>
            </a:r>
          </a:p>
          <a:p>
            <a:pPr lvl="2"/>
            <a:r>
              <a:rPr lang="cs-CZ" dirty="0"/>
              <a:t>zastavení odvolacího řízení</a:t>
            </a:r>
          </a:p>
          <a:p>
            <a:pPr lvl="2"/>
            <a:r>
              <a:rPr lang="cs-CZ" dirty="0"/>
              <a:t>potvrzení nebo změna usnesení soudu I. stupně o odmítnutí odvolání nebo dovolání pro opožděnost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793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 proti rozhodnutí, kterým se končí odvolací řízení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Příklady rozhodnutí, kterými se </a:t>
            </a:r>
            <a:r>
              <a:rPr lang="cs-CZ" b="1" dirty="0"/>
              <a:t>odvolací řízení nekončí</a:t>
            </a:r>
          </a:p>
          <a:p>
            <a:pPr lvl="1"/>
            <a:r>
              <a:rPr lang="cs-CZ" dirty="0"/>
              <a:t>rozhodnutí odvolacího soudu o nepřipuštění zastoupení odborovou organizací, resp. obecným zmocněncem (NS 20 </a:t>
            </a:r>
            <a:r>
              <a:rPr lang="cs-CZ" dirty="0" err="1"/>
              <a:t>Cdo</a:t>
            </a:r>
            <a:r>
              <a:rPr lang="cs-CZ" dirty="0"/>
              <a:t> 920/2024, NS 22 </a:t>
            </a:r>
            <a:r>
              <a:rPr lang="cs-CZ" dirty="0" err="1"/>
              <a:t>Cdo</a:t>
            </a:r>
            <a:r>
              <a:rPr lang="cs-CZ" dirty="0"/>
              <a:t> 812/2024)</a:t>
            </a:r>
          </a:p>
          <a:p>
            <a:pPr lvl="1"/>
            <a:r>
              <a:rPr lang="cs-CZ" dirty="0"/>
              <a:t>rozhodnutí odvolacího soudu o zrušení ustanovení zástupce účastníka řízení (NS 22 </a:t>
            </a:r>
            <a:r>
              <a:rPr lang="cs-CZ" dirty="0" err="1"/>
              <a:t>Cdo</a:t>
            </a:r>
            <a:r>
              <a:rPr lang="cs-CZ" dirty="0"/>
              <a:t> 4152/2018)</a:t>
            </a:r>
          </a:p>
          <a:p>
            <a:pPr lvl="1"/>
            <a:r>
              <a:rPr lang="cs-CZ" dirty="0"/>
              <a:t>opravné usnesení odvolacího soudu nebo usnesení odvolacího soudu o zamítnutí návrhu na vydání opravného usnesení (NS 28 </a:t>
            </a:r>
            <a:r>
              <a:rPr lang="cs-CZ" dirty="0" err="1"/>
              <a:t>Cdo</a:t>
            </a:r>
            <a:r>
              <a:rPr lang="cs-CZ" dirty="0"/>
              <a:t> 1596/2019, NS 22 </a:t>
            </a:r>
            <a:r>
              <a:rPr lang="cs-CZ" dirty="0" err="1"/>
              <a:t>Cdo</a:t>
            </a:r>
            <a:r>
              <a:rPr lang="cs-CZ" dirty="0"/>
              <a:t> 424/2017)</a:t>
            </a:r>
          </a:p>
          <a:p>
            <a:pPr lvl="1"/>
            <a:r>
              <a:rPr lang="cs-CZ" dirty="0"/>
              <a:t>rozhodnutí odvolacího soudu o přiznání znalečného (NS 22 </a:t>
            </a:r>
            <a:r>
              <a:rPr lang="cs-CZ" dirty="0" err="1"/>
              <a:t>Cdo</a:t>
            </a:r>
            <a:r>
              <a:rPr lang="cs-CZ" dirty="0"/>
              <a:t> 3776/2020)</a:t>
            </a:r>
          </a:p>
          <a:p>
            <a:pPr lvl="1"/>
            <a:r>
              <a:rPr lang="cs-CZ" dirty="0"/>
              <a:t>rozhodnutí odvolacího soudu o uložení pořádkové pokuty (NS 28 </a:t>
            </a:r>
            <a:r>
              <a:rPr lang="cs-CZ" dirty="0" err="1"/>
              <a:t>Cdo</a:t>
            </a:r>
            <a:r>
              <a:rPr lang="cs-CZ" dirty="0"/>
              <a:t> 99/2019)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40A8C-79B1-4C94-BCF3-E196D2D9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 proti rozhodnutí, kterým se končí odvolací řízení III.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CF7F8E-C488-4AB2-A0B3-75D88E9F5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Rozhodnutí odvolacího soudu musí záviset na </a:t>
            </a:r>
            <a:r>
              <a:rPr lang="cs-CZ" b="1" dirty="0"/>
              <a:t>vyřešení otázky hmotného nebo procesního práva</a:t>
            </a:r>
            <a:endParaRPr lang="cs-CZ" dirty="0"/>
          </a:p>
          <a:p>
            <a:pPr lvl="1"/>
            <a:r>
              <a:rPr lang="cs-CZ" dirty="0"/>
              <a:t>při jejímž řešení se odvolací soud odchýlil od judikatury Nejvyššího soudu</a:t>
            </a:r>
          </a:p>
          <a:p>
            <a:pPr lvl="1"/>
            <a:r>
              <a:rPr lang="cs-CZ" dirty="0"/>
              <a:t>nebo která nebyla v rozhodování Nejvyššího soudu dosud vyřešena</a:t>
            </a:r>
          </a:p>
          <a:p>
            <a:pPr lvl="1"/>
            <a:r>
              <a:rPr lang="cs-CZ" dirty="0"/>
              <a:t>je dovolacím soudem rozhodována rozdílně</a:t>
            </a:r>
          </a:p>
          <a:p>
            <a:pPr lvl="1"/>
            <a:r>
              <a:rPr lang="cs-CZ" dirty="0"/>
              <a:t>má-li být dovolacím soudem již vyřešená otázka posouzena jinak</a:t>
            </a:r>
          </a:p>
          <a:p>
            <a:r>
              <a:rPr lang="cs-CZ" dirty="0"/>
              <a:t>Dovolatel má v dovolání uvést, v čem spatřuje přípustnost dovolání (§ 241a/2 OSŘ); viz dále výklad u náležitostí dovolání</a:t>
            </a:r>
          </a:p>
        </p:txBody>
      </p:sp>
    </p:spTree>
    <p:extLst>
      <p:ext uri="{BB962C8B-B14F-4D97-AF65-F5344CB8AC3E}">
        <p14:creationId xmlns:p14="http://schemas.microsoft.com/office/powerpoint/2010/main" val="2449524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 proti rozhodnutí, kterým se končí odvolací řízení IV.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Jestliže rozhodnutí na dané otázce </a:t>
            </a:r>
            <a:r>
              <a:rPr lang="cs-CZ" b="1" dirty="0"/>
              <a:t>nezávisí</a:t>
            </a:r>
          </a:p>
          <a:p>
            <a:pPr lvl="1"/>
            <a:r>
              <a:rPr lang="cs-CZ" dirty="0"/>
              <a:t>odmítnutí pro nepřípustnost (NS </a:t>
            </a:r>
            <a:r>
              <a:rPr lang="fr-FR" dirty="0"/>
              <a:t>2 Cdon 808/97</a:t>
            </a:r>
            <a:r>
              <a:rPr lang="cs-CZ" dirty="0"/>
              <a:t> = R </a:t>
            </a:r>
            <a:r>
              <a:rPr lang="fr-FR" dirty="0"/>
              <a:t>27/2001</a:t>
            </a:r>
            <a:r>
              <a:rPr lang="cs-CZ" dirty="0"/>
              <a:t>) </a:t>
            </a:r>
          </a:p>
          <a:p>
            <a:r>
              <a:rPr lang="cs-CZ" dirty="0"/>
              <a:t>Jestliže rozhodnutí závisí </a:t>
            </a:r>
            <a:r>
              <a:rPr lang="cs-CZ" b="1" dirty="0"/>
              <a:t>na vyřešení více právních otázek</a:t>
            </a:r>
          </a:p>
          <a:p>
            <a:pPr lvl="1"/>
            <a:r>
              <a:rPr lang="cs-CZ" dirty="0"/>
              <a:t>odmítnutí pro nepřípustnost, jestliže</a:t>
            </a:r>
          </a:p>
          <a:p>
            <a:pPr lvl="2"/>
            <a:r>
              <a:rPr lang="cs-CZ" dirty="0"/>
              <a:t>nejsou napadeny všechny závěry nebo</a:t>
            </a:r>
          </a:p>
          <a:p>
            <a:pPr lvl="2"/>
            <a:r>
              <a:rPr lang="cs-CZ" dirty="0"/>
              <a:t>nesplňuje-li některá z otázek předpoklady § 237 OSŘ (NS 29 Odo 663/2003 = R 48/2006)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1E637-6F98-4FF1-A52F-318E0B96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CECF9B7-E1D4-41C1-B976-CE2851C1A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 když bude § 237 OSŘ naplněn, nebude dovolání přípustné v situacích uvedených v § 238 OSŘ</a:t>
            </a:r>
          </a:p>
          <a:p>
            <a:r>
              <a:rPr lang="cs-CZ" dirty="0"/>
              <a:t>Např.</a:t>
            </a:r>
          </a:p>
          <a:p>
            <a:pPr lvl="1"/>
            <a:r>
              <a:rPr lang="cs-CZ" dirty="0"/>
              <a:t>v </a:t>
            </a:r>
            <a:r>
              <a:rPr lang="cs-CZ" dirty="0" err="1"/>
              <a:t>rodinněprávních</a:t>
            </a:r>
            <a:r>
              <a:rPr lang="cs-CZ" dirty="0"/>
              <a:t> věcech vedených podle ZŘS (§ 30 ZŘS)</a:t>
            </a:r>
          </a:p>
          <a:p>
            <a:pPr lvl="2"/>
            <a:r>
              <a:rPr lang="cs-CZ" dirty="0"/>
              <a:t>ve věcech péče o nezletilé děti (NS 24 </a:t>
            </a:r>
            <a:r>
              <a:rPr lang="cs-CZ" dirty="0" err="1"/>
              <a:t>Cdo</a:t>
            </a:r>
            <a:r>
              <a:rPr lang="cs-CZ" dirty="0"/>
              <a:t> 2247/2023)</a:t>
            </a:r>
          </a:p>
          <a:p>
            <a:pPr lvl="2"/>
            <a:r>
              <a:rPr lang="cs-CZ" dirty="0"/>
              <a:t>ve věcech výkonu rozhodnutí o péči o nezletilé děti (NS 20 </a:t>
            </a:r>
            <a:r>
              <a:rPr lang="cs-CZ" dirty="0" err="1"/>
              <a:t>Cdo</a:t>
            </a:r>
            <a:r>
              <a:rPr lang="cs-CZ" dirty="0"/>
              <a:t> 2303/2020) </a:t>
            </a:r>
          </a:p>
          <a:p>
            <a:pPr lvl="2"/>
            <a:r>
              <a:rPr lang="cs-CZ" dirty="0"/>
              <a:t>ve věci exekuce výživného pro nezletilé děti (NS 20 </a:t>
            </a:r>
            <a:r>
              <a:rPr lang="cs-CZ" dirty="0" err="1"/>
              <a:t>Cdo</a:t>
            </a:r>
            <a:r>
              <a:rPr lang="cs-CZ" dirty="0"/>
              <a:t> 62/2025, srov. též NS 20 </a:t>
            </a:r>
            <a:r>
              <a:rPr lang="cs-CZ" dirty="0" err="1"/>
              <a:t>Cdo</a:t>
            </a:r>
            <a:r>
              <a:rPr lang="cs-CZ" dirty="0"/>
              <a:t> 3425/2022)</a:t>
            </a:r>
          </a:p>
          <a:p>
            <a:pPr lvl="2"/>
            <a:r>
              <a:rPr lang="cs-CZ" dirty="0">
                <a:solidFill>
                  <a:schemeClr val="tx1"/>
                </a:solidFill>
              </a:rPr>
              <a:t>ve věci výkonu rozhodnutí o styku nezletilého s příbuzným (NS </a:t>
            </a:r>
            <a:r>
              <a:rPr lang="cs-CZ" dirty="0"/>
              <a:t>20 </a:t>
            </a:r>
            <a:r>
              <a:rPr lang="cs-CZ" dirty="0" err="1"/>
              <a:t>Cdo</a:t>
            </a:r>
            <a:r>
              <a:rPr lang="cs-CZ" dirty="0"/>
              <a:t> 2354/2023)</a:t>
            </a:r>
          </a:p>
          <a:p>
            <a:pPr lvl="2"/>
            <a:endParaRPr lang="cs-CZ" dirty="0">
              <a:solidFill>
                <a:schemeClr val="tx1"/>
              </a:solidFill>
            </a:endParaRPr>
          </a:p>
          <a:p>
            <a:pPr lvl="2"/>
            <a:endParaRPr lang="cs-CZ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8522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dirty="0"/>
              <a:t>Objektivní přípustnost odvolání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F9356-674A-FABC-2911-9019C3B64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Rozhodnutí okresního nebo krajského soud vydaná v řízení v prvním stupni</a:t>
            </a:r>
          </a:p>
          <a:p>
            <a:pPr lvl="1"/>
            <a:r>
              <a:rPr lang="cs-CZ" dirty="0"/>
              <a:t>rozsudky a usnesení okresních a krajských soudů vydané v I. stupni</a:t>
            </a:r>
            <a:endParaRPr lang="en-US" dirty="0"/>
          </a:p>
          <a:p>
            <a:pPr lvl="1"/>
            <a:r>
              <a:rPr lang="cs-CZ" dirty="0"/>
              <a:t>výroky o nákladech řízení v platebních rozkazech</a:t>
            </a:r>
            <a:endParaRPr lang="en-US" dirty="0"/>
          </a:p>
          <a:p>
            <a:pPr lvl="1"/>
            <a:r>
              <a:rPr lang="cs-CZ" dirty="0"/>
              <a:t>rozhodnutí soudního exekutora (§ 55c ex. ř.)</a:t>
            </a:r>
            <a:endParaRPr lang="en-US" dirty="0"/>
          </a:p>
          <a:p>
            <a:pPr lvl="0"/>
            <a:r>
              <a:rPr lang="cs-CZ" dirty="0"/>
              <a:t>Zákon může objektivní přípustnost odvolání </a:t>
            </a:r>
            <a:r>
              <a:rPr lang="cs-CZ" b="1" dirty="0"/>
              <a:t>vyloučit</a:t>
            </a:r>
          </a:p>
          <a:p>
            <a:pPr lvl="1"/>
            <a:r>
              <a:rPr lang="cs-CZ" dirty="0"/>
              <a:t>viz zejm. § 202 OSŘ</a:t>
            </a:r>
          </a:p>
          <a:p>
            <a:pPr lvl="1"/>
            <a:r>
              <a:rPr lang="cs-CZ" dirty="0"/>
              <a:t>pozor, nejde o taxativní výčet (!)</a:t>
            </a:r>
          </a:p>
        </p:txBody>
      </p:sp>
    </p:spTree>
    <p:extLst>
      <p:ext uri="{BB962C8B-B14F-4D97-AF65-F5344CB8AC3E}">
        <p14:creationId xmlns:p14="http://schemas.microsoft.com/office/powerpoint/2010/main" val="2536351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2007476"/>
            <a:ext cx="9654531" cy="424092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Dále vyloučeno</a:t>
            </a:r>
          </a:p>
          <a:p>
            <a:pPr lvl="1"/>
            <a:r>
              <a:rPr lang="cs-CZ" b="1" dirty="0"/>
              <a:t>v </a:t>
            </a:r>
            <a:r>
              <a:rPr lang="cs-CZ" b="1" dirty="0" err="1"/>
              <a:t>rodinněprávních</a:t>
            </a:r>
            <a:r>
              <a:rPr lang="cs-CZ" b="1" dirty="0"/>
              <a:t> věcech </a:t>
            </a:r>
            <a:r>
              <a:rPr lang="cs-CZ" dirty="0"/>
              <a:t>vedených podle OSŘ (§ 238 odst. 1 písm. a/ OSŘ)</a:t>
            </a:r>
          </a:p>
          <a:p>
            <a:pPr lvl="2"/>
            <a:r>
              <a:rPr lang="cs-CZ" dirty="0"/>
              <a:t>např. o zrušení výživného na zletilé dítě (NS 24 </a:t>
            </a:r>
            <a:r>
              <a:rPr lang="cs-CZ" dirty="0" err="1"/>
              <a:t>Cdo</a:t>
            </a:r>
            <a:r>
              <a:rPr lang="cs-CZ" dirty="0"/>
              <a:t> 3756/2023)</a:t>
            </a:r>
          </a:p>
          <a:p>
            <a:pPr lvl="1"/>
            <a:r>
              <a:rPr lang="cs-CZ" dirty="0"/>
              <a:t>ve věcech upravených zákonem o </a:t>
            </a:r>
            <a:r>
              <a:rPr lang="cs-CZ" b="1" dirty="0"/>
              <a:t>registrovaném partnerství </a:t>
            </a:r>
            <a:r>
              <a:rPr lang="cs-CZ" dirty="0"/>
              <a:t>vedených podle OSŘ (§ 238 odst. 1 písm. b/ OSŘ)</a:t>
            </a:r>
          </a:p>
          <a:p>
            <a:pPr lvl="2"/>
            <a:r>
              <a:rPr lang="cs-CZ" dirty="0"/>
              <a:t>např. ve věcech vyživovací povinnosti mezi partnery (§ 10 ZRP)</a:t>
            </a:r>
          </a:p>
          <a:p>
            <a:pPr lvl="1"/>
            <a:r>
              <a:rPr lang="cs-CZ" dirty="0"/>
              <a:t>ve věcech </a:t>
            </a:r>
            <a:r>
              <a:rPr lang="cs-CZ" b="1" dirty="0"/>
              <a:t>odkladu provedení výkonu </a:t>
            </a:r>
            <a:r>
              <a:rPr lang="cs-CZ" dirty="0"/>
              <a:t>rozhodnutí (§ 238 odst. 1 písm. d/ OSŘ)</a:t>
            </a:r>
          </a:p>
          <a:p>
            <a:pPr lvl="2"/>
            <a:r>
              <a:rPr lang="cs-CZ" dirty="0"/>
              <a:t>i v případě zamítnutí návrhu na odklad provedení exekuce (NS 20 </a:t>
            </a:r>
            <a:r>
              <a:rPr lang="cs-CZ" dirty="0" err="1"/>
              <a:t>Cdo</a:t>
            </a:r>
            <a:r>
              <a:rPr lang="cs-CZ" dirty="0"/>
              <a:t> 2751/2023)</a:t>
            </a:r>
          </a:p>
          <a:p>
            <a:pPr lvl="1"/>
            <a:r>
              <a:rPr lang="cs-CZ" dirty="0"/>
              <a:t>proti usnesením, proti nimž je přípustná </a:t>
            </a:r>
            <a:r>
              <a:rPr lang="cs-CZ" b="1" dirty="0"/>
              <a:t>žaloba pro zmatečnost </a:t>
            </a:r>
            <a:r>
              <a:rPr lang="cs-CZ" dirty="0"/>
              <a:t>podle </a:t>
            </a:r>
            <a:r>
              <a:rPr lang="cs-CZ" b="1" dirty="0"/>
              <a:t>§ 229 odst. 4 </a:t>
            </a:r>
            <a:r>
              <a:rPr lang="cs-CZ" dirty="0"/>
              <a:t>OSŘ (§ 238 odst. 1 písm. e/ OSŘ)</a:t>
            </a:r>
          </a:p>
          <a:p>
            <a:pPr lvl="2"/>
            <a:r>
              <a:rPr lang="cs-CZ" dirty="0"/>
              <a:t>také potvrzení či změna usnesení soudu I. stupně o odmítnutí odporu proti platebnímu rozkazu pro opožděnost (NS 28 </a:t>
            </a:r>
            <a:r>
              <a:rPr lang="cs-CZ" dirty="0" err="1"/>
              <a:t>Cdo</a:t>
            </a:r>
            <a:r>
              <a:rPr lang="cs-CZ" dirty="0"/>
              <a:t> 2212/2015)</a:t>
            </a:r>
          </a:p>
          <a:p>
            <a:pPr lvl="2"/>
            <a:r>
              <a:rPr lang="cs-CZ" dirty="0"/>
              <a:t>ne však usnesení, jímž bylo odvolacím soudem odmítnuto odvolání proti usnesení o zamítnutí žaloby pro zmatečnost (srov. § 230 odst. 3 OSŘ; NS 29 </a:t>
            </a:r>
            <a:r>
              <a:rPr lang="cs-CZ" dirty="0" err="1"/>
              <a:t>Cdo</a:t>
            </a:r>
            <a:r>
              <a:rPr lang="cs-CZ" dirty="0"/>
              <a:t> 2602/2023)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060029"/>
            <a:ext cx="8596668" cy="3981334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proti usnesením o </a:t>
            </a:r>
            <a:r>
              <a:rPr lang="cs-CZ" b="1" dirty="0"/>
              <a:t>předběžném opatření, pořádkovém opatření, znalečném nebo </a:t>
            </a:r>
            <a:r>
              <a:rPr lang="cs-CZ" b="1" dirty="0" err="1"/>
              <a:t>tlumočném</a:t>
            </a:r>
            <a:r>
              <a:rPr lang="cs-CZ" b="1" dirty="0"/>
              <a:t> </a:t>
            </a:r>
            <a:r>
              <a:rPr lang="cs-CZ" dirty="0"/>
              <a:t>(§ 238 odst. 1 písm. f/ OSŘ)</a:t>
            </a:r>
          </a:p>
          <a:p>
            <a:pPr lvl="2"/>
            <a:r>
              <a:rPr lang="cs-CZ" dirty="0"/>
              <a:t>pořádkovým  opatřením i je uložení pořádkové pokuty (NS 28 </a:t>
            </a:r>
            <a:r>
              <a:rPr lang="cs-CZ" dirty="0" err="1"/>
              <a:t>Cdo</a:t>
            </a:r>
            <a:r>
              <a:rPr lang="cs-CZ" dirty="0"/>
              <a:t> 1788/2015) </a:t>
            </a:r>
          </a:p>
          <a:p>
            <a:pPr lvl="1"/>
            <a:r>
              <a:rPr lang="cs-CZ" dirty="0"/>
              <a:t>proti usnesení, jímž bylo rozhodnuto o žalobě z </a:t>
            </a:r>
            <a:r>
              <a:rPr lang="cs-CZ" b="1" dirty="0"/>
              <a:t>rušené držby </a:t>
            </a:r>
            <a:r>
              <a:rPr lang="cs-CZ" dirty="0"/>
              <a:t>(§ 238 odst. 1 písm. g/ OSŘ)</a:t>
            </a:r>
          </a:p>
          <a:p>
            <a:pPr lvl="2"/>
            <a:r>
              <a:rPr lang="cs-CZ" dirty="0"/>
              <a:t>právní kvalifikace žaloby přísluší na soudu (NS 22 </a:t>
            </a:r>
            <a:r>
              <a:rPr lang="cs-CZ" dirty="0" err="1"/>
              <a:t>Cdo</a:t>
            </a:r>
            <a:r>
              <a:rPr lang="cs-CZ" dirty="0"/>
              <a:t> </a:t>
            </a:r>
            <a:r>
              <a:rPr lang="cs-CZ" b="1" dirty="0"/>
              <a:t>2618/2024)</a:t>
            </a:r>
            <a:endParaRPr lang="cs-CZ" dirty="0"/>
          </a:p>
          <a:p>
            <a:pPr lvl="1"/>
            <a:r>
              <a:rPr lang="cs-CZ" dirty="0"/>
              <a:t>proti rozhodnutím v části výroku o </a:t>
            </a:r>
            <a:r>
              <a:rPr lang="cs-CZ" b="1" dirty="0"/>
              <a:t>náhradě nákladů </a:t>
            </a:r>
            <a:r>
              <a:rPr lang="cs-CZ" dirty="0"/>
              <a:t>řízení (§ 238 odst. 1 písm. h/ OSŘ)</a:t>
            </a:r>
          </a:p>
          <a:p>
            <a:pPr lvl="2"/>
            <a:r>
              <a:rPr lang="cs-CZ" dirty="0"/>
              <a:t>i v případě zpochybnění potřebnosti zastoupení účastníka advokátem (NS 23 </a:t>
            </a:r>
            <a:r>
              <a:rPr lang="cs-CZ" dirty="0" err="1"/>
              <a:t>Cdo</a:t>
            </a:r>
            <a:r>
              <a:rPr lang="cs-CZ" dirty="0"/>
              <a:t> 1510/2022)</a:t>
            </a:r>
          </a:p>
          <a:p>
            <a:pPr lvl="1"/>
            <a:r>
              <a:rPr lang="cs-CZ" dirty="0"/>
              <a:t>proti usnesením o návrhu na osvobození od </a:t>
            </a:r>
            <a:r>
              <a:rPr lang="cs-CZ" b="1" dirty="0"/>
              <a:t>SOP</a:t>
            </a:r>
            <a:r>
              <a:rPr lang="cs-CZ" dirty="0"/>
              <a:t> či o povinnosti zaplatit SOP (§ 238 odst. 1 písm. i/ OSŘ)	</a:t>
            </a:r>
          </a:p>
          <a:p>
            <a:pPr lvl="2"/>
            <a:r>
              <a:rPr lang="cs-CZ" dirty="0"/>
              <a:t>typicky zamítnutí návrhu na osvobození od SOP (srov. NS 24 </a:t>
            </a:r>
            <a:r>
              <a:rPr lang="cs-CZ" dirty="0" err="1"/>
              <a:t>Cdo</a:t>
            </a:r>
            <a:r>
              <a:rPr lang="cs-CZ" dirty="0"/>
              <a:t> 2030/2023)</a:t>
            </a:r>
          </a:p>
          <a:p>
            <a:pPr lvl="1">
              <a:buNone/>
            </a:pPr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IV.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proti usnesením, kterými bylo rozhodnuto o žádosti účastníka o </a:t>
            </a:r>
            <a:r>
              <a:rPr lang="cs-CZ" b="1" dirty="0"/>
              <a:t>ustanovení zástupce</a:t>
            </a:r>
            <a:r>
              <a:rPr lang="cs-CZ" dirty="0"/>
              <a:t> (§ 238 odst. 1 písm. j/ OSŘ)</a:t>
            </a:r>
          </a:p>
          <a:p>
            <a:pPr lvl="1"/>
            <a:r>
              <a:rPr lang="cs-CZ" dirty="0"/>
              <a:t>proti </a:t>
            </a:r>
            <a:r>
              <a:rPr lang="cs-CZ" b="1" dirty="0"/>
              <a:t>kasačním rozhodnutím </a:t>
            </a:r>
            <a:r>
              <a:rPr lang="cs-CZ" dirty="0"/>
              <a:t>odvolacího soudu, jimž se vrací věc soudu I. stupně k dalšímu řízení (§ 238 odst. 1 písm. k/ OSŘ)</a:t>
            </a:r>
          </a:p>
          <a:p>
            <a:pPr lvl="2"/>
            <a:r>
              <a:rPr lang="cs-CZ" dirty="0"/>
              <a:t>do 29. 9. 2017 bylo dovolání přípustné, „</a:t>
            </a:r>
            <a:r>
              <a:rPr lang="cs-CZ" dirty="0" err="1"/>
              <a:t>přílepková</a:t>
            </a:r>
            <a:r>
              <a:rPr lang="cs-CZ" dirty="0"/>
              <a:t>“ novela OSŘ hodlala znovu zavést</a:t>
            </a:r>
          </a:p>
          <a:p>
            <a:pPr lvl="1"/>
            <a:r>
              <a:rPr lang="cs-CZ" dirty="0"/>
              <a:t>proti usnesením o zproštění od složení </a:t>
            </a:r>
            <a:r>
              <a:rPr lang="cs-CZ" b="1" dirty="0"/>
              <a:t>zálohy</a:t>
            </a:r>
            <a:r>
              <a:rPr lang="cs-CZ" dirty="0"/>
              <a:t> nebo o odejmutí zproštění od zálohy podle exekučního řádu (§ 238 odst. 1 písm. l/ OSŘ)</a:t>
            </a:r>
          </a:p>
          <a:p>
            <a:pPr lvl="2"/>
            <a:r>
              <a:rPr lang="cs-CZ" dirty="0"/>
              <a:t>souvislost s § 55 EŘ; nesouhlasí-li oprávněný se zastavením exekuce </a:t>
            </a:r>
          </a:p>
          <a:p>
            <a:pPr lvl="2"/>
            <a:r>
              <a:rPr lang="cs-CZ" dirty="0"/>
              <a:t>ke konci února 2025 nebylo evidováno žádné odmítající usnesení podle tohoto ustanovení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V. (bagatelní věci)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9372520" cy="3880773"/>
          </a:xfrm>
        </p:spPr>
        <p:txBody>
          <a:bodyPr/>
          <a:lstStyle/>
          <a:p>
            <a:pPr marL="342900" lvl="1" indent="-342900"/>
            <a:r>
              <a:rPr lang="cs-CZ" dirty="0"/>
              <a:t>proti výrokům </a:t>
            </a:r>
            <a:r>
              <a:rPr lang="cs-CZ" b="1" dirty="0"/>
              <a:t>nepřevyšujícím 50 000 Kč</a:t>
            </a:r>
            <a:r>
              <a:rPr lang="cs-CZ" dirty="0"/>
              <a:t>, vyjma pracovněprávních vztahů a vztahů ze spotřebitelských smluv (§ 238 odst. 1 písm. c/ OSŘ)</a:t>
            </a:r>
          </a:p>
          <a:p>
            <a:pPr marL="742950" lvl="2" indent="-342900"/>
            <a:r>
              <a:rPr lang="cs-CZ" dirty="0"/>
              <a:t>není nutné (na rozdíl od úpravy účinné do 29. 9. 2017), aby o plnění nepřevyšujícím 50 000 Kč bylo rozhodnuto přímo dovoláním napadeným rozhodnutím; </a:t>
            </a:r>
            <a:r>
              <a:rPr lang="cs-CZ" b="1" dirty="0"/>
              <a:t>stačí, že rozhodnutí je vydáno v řízení, jehož předmětem je peněžité plnění v podlimitní částce</a:t>
            </a:r>
            <a:r>
              <a:rPr lang="cs-CZ" dirty="0"/>
              <a:t> (NS 25 </a:t>
            </a:r>
            <a:r>
              <a:rPr lang="cs-CZ" dirty="0" err="1"/>
              <a:t>Cdo</a:t>
            </a:r>
            <a:r>
              <a:rPr lang="cs-CZ" dirty="0"/>
              <a:t> 1791/2018)</a:t>
            </a:r>
          </a:p>
          <a:p>
            <a:pPr marL="742950" lvl="2" indent="-342900"/>
            <a:r>
              <a:rPr lang="cs-CZ" dirty="0"/>
              <a:t>výluka – „ledaže jde o vztahy ze spotřebitelských smluv a o pracovněprávní vztahy“ – se váže toliko k </a:t>
            </a:r>
            <a:r>
              <a:rPr lang="cs-CZ" b="1" dirty="0"/>
              <a:t>nalézacím</a:t>
            </a:r>
            <a:r>
              <a:rPr lang="cs-CZ" dirty="0"/>
              <a:t> řízením, nikoliv k exekučním (NS 23 </a:t>
            </a:r>
            <a:r>
              <a:rPr lang="cs-CZ" dirty="0" err="1"/>
              <a:t>Cdo</a:t>
            </a:r>
            <a:r>
              <a:rPr lang="cs-CZ" dirty="0"/>
              <a:t> 1382/2023)</a:t>
            </a:r>
          </a:p>
          <a:p>
            <a:pPr marL="742950" lvl="2" indent="-342900"/>
            <a:r>
              <a:rPr lang="cs-CZ" dirty="0"/>
              <a:t>spotřebitelskými vztahy jsou i spory o náhradu škody, je-li jejich předpokladem existence spotřebitelské smlouvy mezi cestujícím a leteckým dopravcem (srov. IV. ÚS 2672/19, IV. ÚS 1922/20; NS 25 </a:t>
            </a:r>
            <a:r>
              <a:rPr lang="cs-CZ" dirty="0" err="1"/>
              <a:t>Cdo</a:t>
            </a:r>
            <a:r>
              <a:rPr lang="cs-CZ" dirty="0"/>
              <a:t> 2932/2020)</a:t>
            </a:r>
          </a:p>
          <a:p>
            <a:pPr marL="742950" lvl="2" indent="-342900"/>
            <a:r>
              <a:rPr lang="cs-CZ" dirty="0"/>
              <a:t>v případě více účastníků - samostatných společníků – je třeba překročení limitní částky zkoumat ke každému z nich </a:t>
            </a:r>
            <a:r>
              <a:rPr lang="cs-CZ" b="1" dirty="0"/>
              <a:t>zvlášť</a:t>
            </a:r>
            <a:r>
              <a:rPr lang="cs-CZ" dirty="0"/>
              <a:t> (NS 28 </a:t>
            </a:r>
            <a:r>
              <a:rPr lang="cs-CZ" dirty="0" err="1"/>
              <a:t>Cdo</a:t>
            </a:r>
            <a:r>
              <a:rPr lang="cs-CZ" dirty="0"/>
              <a:t> 1849/2015)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VI. (bagatelní věci)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r>
              <a:rPr lang="cs-CZ" b="1" dirty="0"/>
              <a:t>východisko</a:t>
            </a:r>
            <a:r>
              <a:rPr lang="cs-CZ" dirty="0"/>
              <a:t> = rozhodná je výše peněžitého plnění v rozsahu, jenž může být rozhodnutím dovolacího soudu dotčen, tedy o němž bylo rozhodnuto dovoláním napadeným výrokem (NS 25 </a:t>
            </a:r>
            <a:r>
              <a:rPr lang="cs-CZ" dirty="0" err="1"/>
              <a:t>Cdo</a:t>
            </a:r>
            <a:r>
              <a:rPr lang="cs-CZ" dirty="0"/>
              <a:t> 1791/2018)</a:t>
            </a:r>
          </a:p>
          <a:p>
            <a:pPr lvl="1">
              <a:buNone/>
            </a:pPr>
            <a:endParaRPr lang="cs-CZ" dirty="0"/>
          </a:p>
          <a:p>
            <a:pPr lvl="1"/>
            <a:r>
              <a:rPr lang="cs-CZ" b="1" dirty="0"/>
              <a:t>objektivní kumulace </a:t>
            </a:r>
            <a:r>
              <a:rPr lang="cs-CZ" dirty="0"/>
              <a:t>- přípustnost dovolání proti rozhodnutí odvolacího soudu s více samostatnými nároky s odlišným skutkovým základem je třeba zkoumat </a:t>
            </a:r>
            <a:r>
              <a:rPr lang="cs-CZ" b="1" dirty="0"/>
              <a:t>ve vztahu k jednotlivým nárokům samostatně</a:t>
            </a:r>
            <a:r>
              <a:rPr lang="cs-CZ" dirty="0"/>
              <a:t> bez ohledu na to, zda tyto nároky byly uplatněny v jednom řízení a zda o nich bylo rozhodnuto jedním výrokem (NS 23 </a:t>
            </a:r>
            <a:r>
              <a:rPr lang="cs-CZ" dirty="0" err="1"/>
              <a:t>Cdo</a:t>
            </a:r>
            <a:r>
              <a:rPr lang="cs-CZ" dirty="0"/>
              <a:t> 1908/2022)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 VII. (bagatelní věci)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008262"/>
            <a:ext cx="10447866" cy="4426721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cs-CZ" dirty="0"/>
          </a:p>
          <a:p>
            <a:r>
              <a:rPr lang="cs-CZ" dirty="0"/>
              <a:t>NS 31 </a:t>
            </a:r>
            <a:r>
              <a:rPr lang="cs-CZ" dirty="0" err="1"/>
              <a:t>Cdo</a:t>
            </a:r>
            <a:r>
              <a:rPr lang="cs-CZ" dirty="0"/>
              <a:t> 1178/2023 = </a:t>
            </a:r>
            <a:r>
              <a:rPr lang="cs-CZ" b="1" dirty="0"/>
              <a:t>společná právní otázka</a:t>
            </a:r>
            <a:r>
              <a:rPr lang="cs-CZ" dirty="0"/>
              <a:t> pro více samostatných nároků</a:t>
            </a:r>
          </a:p>
          <a:p>
            <a:pPr lvl="1"/>
            <a:r>
              <a:rPr lang="cs-CZ" dirty="0"/>
              <a:t>je-li v době vydání dovoláním napadeného rozhodnutí odvolacího soudu předmětem řízení peněžité plnění převyšující 50.000 Kč, které se skládá z nároků, jež, ač mají původ v téže události, jsou obecně vzato pokládány za nároky se „samostatným skutkovým základem“, z nichž každý samostatně nepřevyšuje 50.000 Kč, omezení přípustnosti dovolání prostřednictvím hodnotového censu vyjádřeného v § 238 odst. 1 písm. c/ o. s. </a:t>
            </a:r>
            <a:r>
              <a:rPr lang="cs-CZ" dirty="0" err="1"/>
              <a:t>ř</a:t>
            </a:r>
            <a:r>
              <a:rPr lang="cs-CZ" dirty="0"/>
              <a:t>. se neuplatní, jestliže se dovolání týká právních otázek, jejichž řešení je těmto nárokům společné (vychází ze skutkového základu těmto nárokům společného)</a:t>
            </a:r>
          </a:p>
          <a:p>
            <a:pPr lvl="1"/>
            <a:r>
              <a:rPr lang="cs-CZ" dirty="0"/>
              <a:t>oproti tomu, je-li v době vydání dovoláním napadeného rozhodnutí odvolacího soudu předmětem řízení peněžité plnění převyšující 50.000 Kč, které se skládá z nároků, jež, ač mají původ v téže události, jsou obecně vzato pokládány za nároky se „samostatným skutkovým základem“, z nichž každý samostatně nepřevyšuje 50.000 Kč, omezení přípustnosti dovolání prostřednictvím hodnotového censu vyjádřeného v § 238 odst. 1 písm. c/ o. s. </a:t>
            </a:r>
            <a:r>
              <a:rPr lang="cs-CZ" dirty="0" err="1"/>
              <a:t>ř</a:t>
            </a:r>
            <a:r>
              <a:rPr lang="cs-CZ" dirty="0"/>
              <a:t>. se prosadí, jestliže se dovolání týká právních otázek, jejichž řešení není těmto nárokům společné (nevychází ze skutkového základu těmto nárokům společného).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 b) Dovolání proti usnesení vydanému v průběhu odvolacího řízení (§ 238a)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2160589"/>
            <a:ext cx="9739990" cy="388077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Taxativní</a:t>
            </a:r>
            <a:r>
              <a:rPr lang="cs-CZ" dirty="0"/>
              <a:t> výčet rozhodnutí odvolacího soudu, jimiž se:</a:t>
            </a:r>
          </a:p>
          <a:p>
            <a:pPr lvl="1"/>
            <a:r>
              <a:rPr lang="cs-CZ" dirty="0"/>
              <a:t>nekončí odvolací řízení a</a:t>
            </a:r>
          </a:p>
          <a:p>
            <a:pPr lvl="1"/>
            <a:r>
              <a:rPr lang="cs-CZ" dirty="0"/>
              <a:t>týkají se otázek změn účastenství v průběhu odvolacího řízení</a:t>
            </a:r>
          </a:p>
          <a:p>
            <a:r>
              <a:rPr lang="cs-CZ" b="1" dirty="0"/>
              <a:t>Neuplatní se předpoklady </a:t>
            </a:r>
            <a:r>
              <a:rPr lang="cs-CZ" dirty="0"/>
              <a:t>přípustnosti podle </a:t>
            </a:r>
            <a:r>
              <a:rPr lang="cs-CZ" b="1" dirty="0"/>
              <a:t>§ 237 </a:t>
            </a:r>
          </a:p>
          <a:p>
            <a:r>
              <a:rPr lang="cs-CZ" dirty="0"/>
              <a:t>V případě přistoupení a záměny účastníka (§ 92 odst. 1 a 2) jde o rozhodnutí, která v průběhu odvolacího řízení neměla být vůbec vydána (§ 216 odst. 1)</a:t>
            </a:r>
          </a:p>
          <a:p>
            <a:pPr lvl="1"/>
            <a:r>
              <a:rPr lang="cs-CZ" dirty="0"/>
              <a:t>dovolání zde představuje cestu k jejich odstranění </a:t>
            </a:r>
          </a:p>
          <a:p>
            <a:r>
              <a:rPr lang="cs-CZ" dirty="0"/>
              <a:t>V případě procesního nástupnictví při universální (§ 107), resp. singulární sukcesi (§ 107a):</a:t>
            </a:r>
          </a:p>
          <a:p>
            <a:pPr lvl="1"/>
            <a:r>
              <a:rPr lang="cs-CZ" dirty="0"/>
              <a:t>bylo-li o nich rozhodnuto za odvolacího řízení</a:t>
            </a:r>
          </a:p>
          <a:p>
            <a:pPr lvl="1"/>
            <a:r>
              <a:rPr lang="cs-CZ" dirty="0"/>
              <a:t>dovolacím důvodem je i zde nesprávné právní posouzení věci (§ 241a)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6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AFD7BF4-9322-A8B1-06CB-39FFB970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Náležitosti dovolání</a:t>
            </a:r>
          </a:p>
        </p:txBody>
      </p:sp>
      <p:sp>
        <p:nvSpPr>
          <p:cNvPr id="19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14F8F8-F6E1-B426-51C0-96DD1ADA3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35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Obecná 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2160589"/>
            <a:ext cx="9752541" cy="3880773"/>
          </a:xfrm>
        </p:spPr>
        <p:txBody>
          <a:bodyPr>
            <a:normAutofit/>
          </a:bodyPr>
          <a:lstStyle/>
          <a:p>
            <a:pPr marL="342900" lvl="1" indent="-342900"/>
            <a:r>
              <a:rPr lang="cs-CZ" sz="1800" dirty="0"/>
              <a:t>Vymezeny v § 241a odst. 2</a:t>
            </a:r>
          </a:p>
          <a:p>
            <a:pPr marL="742950" lvl="2" indent="-342900"/>
            <a:r>
              <a:rPr lang="cs-CZ" sz="1600" dirty="0"/>
              <a:t>obecné náležitosti (§ 42 odst. 4)	</a:t>
            </a:r>
          </a:p>
          <a:p>
            <a:pPr marL="742950" lvl="2" indent="-342900"/>
            <a:r>
              <a:rPr lang="cs-CZ" sz="1600" dirty="0"/>
              <a:t>označení napadeného rozhodnutí</a:t>
            </a:r>
          </a:p>
          <a:p>
            <a:pPr marL="742950" lvl="2" indent="-342900"/>
            <a:r>
              <a:rPr lang="cs-CZ" sz="1600" dirty="0"/>
              <a:t>vymezení rozsahu (které výroky; lze posoudit podle obsahu, viz NS 23 </a:t>
            </a:r>
            <a:r>
              <a:rPr lang="cs-CZ" sz="1600" dirty="0" err="1"/>
              <a:t>Cdo</a:t>
            </a:r>
            <a:r>
              <a:rPr lang="cs-CZ" sz="1600" dirty="0"/>
              <a:t> 3661/2023)</a:t>
            </a:r>
          </a:p>
          <a:p>
            <a:pPr marL="742950" lvl="2" indent="-342900"/>
            <a:r>
              <a:rPr lang="cs-CZ" sz="1600" dirty="0"/>
              <a:t>vymezení důvodu dovolání</a:t>
            </a:r>
          </a:p>
          <a:p>
            <a:pPr marL="742950" lvl="2" indent="-342900"/>
            <a:r>
              <a:rPr lang="cs-CZ" sz="1600" dirty="0"/>
              <a:t>v čem </a:t>
            </a:r>
            <a:r>
              <a:rPr lang="cs-CZ" sz="1600" dirty="0" err="1"/>
              <a:t>dovolatel</a:t>
            </a:r>
            <a:r>
              <a:rPr lang="cs-CZ" sz="1600" dirty="0"/>
              <a:t> spatřuje splnění předpokladů přípustnosti (§ 237 až § 238a)</a:t>
            </a:r>
          </a:p>
          <a:p>
            <a:pPr marL="742950" lvl="2" indent="-342900"/>
            <a:r>
              <a:rPr lang="cs-CZ" sz="1600" dirty="0"/>
              <a:t>dovolací návrh</a:t>
            </a:r>
            <a:endParaRPr lang="cs-CZ" dirty="0"/>
          </a:p>
          <a:p>
            <a:pPr marL="342900" lvl="1" indent="-342900"/>
            <a:r>
              <a:rPr lang="cs-CZ" sz="1800" dirty="0"/>
              <a:t>Rozsah i důvody dovolání jsou pro dovolací soud závazné (§ 242 odst. 1 a 3)</a:t>
            </a:r>
          </a:p>
          <a:p>
            <a:pPr marL="742950" lvl="2" indent="-342900"/>
            <a:r>
              <a:rPr lang="cs-CZ" sz="1600" dirty="0"/>
              <a:t>může je vymezit jen advokát, jinak se k nim nepřihlíží (§ 241a odst. 5; NS 30 </a:t>
            </a:r>
            <a:r>
              <a:rPr lang="cs-CZ" sz="1600" dirty="0" err="1"/>
              <a:t>Cdo</a:t>
            </a:r>
            <a:r>
              <a:rPr lang="cs-CZ" sz="1600" dirty="0"/>
              <a:t> 1189/2018)</a:t>
            </a:r>
            <a:r>
              <a:rPr lang="cs-CZ" sz="1800" dirty="0"/>
              <a:t>	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Splnění předpokladů přípustnosti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čem dovolatel spatřuje </a:t>
            </a:r>
            <a:r>
              <a:rPr lang="cs-CZ" b="1" dirty="0"/>
              <a:t>splnění předpokladů přípustnosti</a:t>
            </a:r>
          </a:p>
          <a:p>
            <a:pPr lvl="1"/>
            <a:r>
              <a:rPr lang="cs-CZ" dirty="0"/>
              <a:t>obligatorní náležitost = není-li uvedena, NS odmítá pro vady (NS 29 </a:t>
            </a:r>
            <a:r>
              <a:rPr lang="cs-CZ" dirty="0" err="1"/>
              <a:t>Cdo</a:t>
            </a:r>
            <a:r>
              <a:rPr lang="cs-CZ" dirty="0"/>
              <a:t> 2394/2013)</a:t>
            </a:r>
          </a:p>
          <a:p>
            <a:pPr lvl="1"/>
            <a:r>
              <a:rPr lang="cs-CZ" dirty="0"/>
              <a:t>otázku přípustnosti není oprávněn vymezit sám dovolací soud</a:t>
            </a:r>
          </a:p>
          <a:p>
            <a:pPr lvl="1"/>
            <a:r>
              <a:rPr lang="cs-CZ" dirty="0"/>
              <a:t>nestačí namítat nesprávnost určitého závěru odvolacího soudu nebo s ním jen polemizovat (NS 23 </a:t>
            </a:r>
            <a:r>
              <a:rPr lang="cs-CZ" dirty="0" err="1"/>
              <a:t>Cdo</a:t>
            </a:r>
            <a:r>
              <a:rPr lang="cs-CZ" dirty="0"/>
              <a:t> 2138/2022)</a:t>
            </a:r>
          </a:p>
          <a:p>
            <a:pPr lvl="1"/>
            <a:r>
              <a:rPr lang="cs-CZ" dirty="0"/>
              <a:t>nepostačuje pouhá citace textu §  237 (NS 29 NSČR 55/2013)</a:t>
            </a:r>
          </a:p>
          <a:p>
            <a:pPr lvl="1"/>
            <a:r>
              <a:rPr lang="cs-CZ" dirty="0"/>
              <a:t>nedostatek náležitostí nelze odstranit postupem podle § 43 (srov. </a:t>
            </a:r>
            <a:r>
              <a:rPr lang="cs-CZ" dirty="0" err="1"/>
              <a:t>Pl</a:t>
            </a:r>
            <a:r>
              <a:rPr lang="cs-CZ" dirty="0"/>
              <a:t>. ÚS 14/18)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70CD8E-0C68-A0CB-82FA-F73B98520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 proti rozhodnutí nadřízeného soudu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8A5A68-D8C5-9942-4B8A-BD25E4677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Odvoláním nelze napadnout rozhodnutí krajského nebo vrchního soudu coby </a:t>
            </a:r>
            <a:r>
              <a:rPr lang="cs-CZ" b="1" dirty="0"/>
              <a:t>nadřízeného soudu</a:t>
            </a:r>
            <a:endParaRPr lang="en-US" b="1" dirty="0"/>
          </a:p>
          <a:p>
            <a:pPr lvl="1"/>
            <a:r>
              <a:rPr lang="cs-CZ" dirty="0"/>
              <a:t>usnesení o věcné příslušnosti dle § 104a OSŘ (NS 22 </a:t>
            </a:r>
            <a:r>
              <a:rPr lang="cs-CZ" dirty="0" err="1"/>
              <a:t>Nd</a:t>
            </a:r>
            <a:r>
              <a:rPr lang="cs-CZ" dirty="0"/>
              <a:t> 655/2022, 29 </a:t>
            </a:r>
            <a:r>
              <a:rPr lang="cs-CZ" dirty="0" err="1"/>
              <a:t>Cdo</a:t>
            </a:r>
            <a:r>
              <a:rPr lang="cs-CZ" dirty="0"/>
              <a:t> 3866/2009)</a:t>
            </a:r>
          </a:p>
          <a:p>
            <a:pPr lvl="1"/>
            <a:r>
              <a:rPr lang="cs-CZ" dirty="0"/>
              <a:t>usnesení o vyloučení soudce dle § 16/1 OSŘ (NS 25 </a:t>
            </a:r>
            <a:r>
              <a:rPr lang="cs-CZ" dirty="0" err="1"/>
              <a:t>Cdo</a:t>
            </a:r>
            <a:r>
              <a:rPr lang="cs-CZ" dirty="0"/>
              <a:t> 3683/2022) </a:t>
            </a:r>
          </a:p>
          <a:p>
            <a:pPr lvl="1"/>
            <a:r>
              <a:rPr lang="cs-CZ" dirty="0"/>
              <a:t>rozhodnutím „nadřízeného soudu“ je i pořádkové opatření, které krajský soud přijme v době, kdy rozhoduje podle ustanovení § 16/1 OSŘ o tom, zda je soudce okresního soudu vyloučen z projednávání a rozhodování věci ( 32 </a:t>
            </a:r>
            <a:r>
              <a:rPr lang="cs-CZ" dirty="0" err="1"/>
              <a:t>Cdo</a:t>
            </a:r>
            <a:r>
              <a:rPr lang="cs-CZ" dirty="0"/>
              <a:t> 3115/2011)</a:t>
            </a:r>
          </a:p>
          <a:p>
            <a:pPr lvl="1"/>
            <a:r>
              <a:rPr lang="cs-CZ" dirty="0"/>
              <a:t>dále např. delegace (§ 12/3 OSŘ)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15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Odchýlení se od ustálené rozhodovací praxe NS (ÚS)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Předpoklad </a:t>
            </a:r>
            <a:r>
              <a:rPr lang="cs-CZ" b="1" dirty="0"/>
              <a:t>„odchýlení se“</a:t>
            </a:r>
          </a:p>
          <a:p>
            <a:pPr lvl="1"/>
            <a:r>
              <a:rPr lang="cs-CZ" dirty="0"/>
              <a:t>v dovolání musí být uvedeno, o kterou otázku jde a od které ustálené rozhodovací praxe se řešení této otázky odvolacím soudem odchyluje (NS 29 </a:t>
            </a:r>
            <a:r>
              <a:rPr lang="cs-CZ" dirty="0" err="1"/>
              <a:t>Cdo</a:t>
            </a:r>
            <a:r>
              <a:rPr lang="cs-CZ" dirty="0"/>
              <a:t> 2394/2013)</a:t>
            </a:r>
          </a:p>
          <a:p>
            <a:pPr lvl="1"/>
            <a:r>
              <a:rPr lang="cs-CZ" dirty="0"/>
              <a:t>může jít také o odchýlení se od ustálené rozhodovací praxe Ústavního soudu (</a:t>
            </a:r>
            <a:r>
              <a:rPr lang="cs-CZ" dirty="0" err="1"/>
              <a:t>Pl</a:t>
            </a:r>
            <a:r>
              <a:rPr lang="cs-CZ" dirty="0"/>
              <a:t>. ÚS-st. 45/16)</a:t>
            </a:r>
          </a:p>
          <a:p>
            <a:pPr lvl="1"/>
            <a:r>
              <a:rPr lang="cs-CZ" dirty="0"/>
              <a:t>vymezení ustálené praxe = „vymezí, která konkrétní rozhodnutí odvolací soud nerespektoval“ (I. ÚS 1564/23; jinde mírnější IV. ÚS 1256/14 = ustálenou praxi stačí popsat, nikoliv uvádět konkrétní </a:t>
            </a:r>
            <a:r>
              <a:rPr lang="cs-CZ" dirty="0" err="1"/>
              <a:t>sp</a:t>
            </a:r>
            <a:r>
              <a:rPr lang="cs-CZ" dirty="0"/>
              <a:t>. zn. rozhodnutí NS)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dalších předpokladů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Předpoklad </a:t>
            </a:r>
            <a:r>
              <a:rPr lang="cs-CZ" b="1" dirty="0"/>
              <a:t>„otázka rozhodována rozdílně“</a:t>
            </a:r>
          </a:p>
          <a:p>
            <a:pPr lvl="1"/>
            <a:r>
              <a:rPr lang="cs-CZ" dirty="0"/>
              <a:t>jaká rozdílná řešení dané otázky a v jakých rozhodnutích se z judikatury podávají (NS 29 </a:t>
            </a:r>
            <a:r>
              <a:rPr lang="cs-CZ" dirty="0" err="1"/>
              <a:t>Cdo</a:t>
            </a:r>
            <a:r>
              <a:rPr lang="cs-CZ" dirty="0"/>
              <a:t> 3032/2013)</a:t>
            </a:r>
            <a:endParaRPr lang="cs-CZ" b="1" dirty="0"/>
          </a:p>
          <a:p>
            <a:r>
              <a:rPr lang="cs-CZ" dirty="0"/>
              <a:t>Předpoklad </a:t>
            </a:r>
            <a:r>
              <a:rPr lang="cs-CZ" b="1" dirty="0"/>
              <a:t>„otázka neřešená“</a:t>
            </a:r>
          </a:p>
          <a:p>
            <a:pPr lvl="1"/>
            <a:r>
              <a:rPr lang="cs-CZ" dirty="0"/>
              <a:t>kterou otázku hmotného či procesního práva má </a:t>
            </a:r>
            <a:r>
              <a:rPr lang="cs-CZ" dirty="0" err="1"/>
              <a:t>dovolatel</a:t>
            </a:r>
            <a:r>
              <a:rPr lang="cs-CZ" dirty="0"/>
              <a:t> za dosud nevyřešenou dovolacím soudem (NS 21 </a:t>
            </a:r>
            <a:r>
              <a:rPr lang="cs-CZ" dirty="0" err="1"/>
              <a:t>Cdo</a:t>
            </a:r>
            <a:r>
              <a:rPr lang="cs-CZ" dirty="0"/>
              <a:t> 2472/2019)  </a:t>
            </a:r>
            <a:endParaRPr lang="cs-CZ" b="1" dirty="0"/>
          </a:p>
          <a:p>
            <a:r>
              <a:rPr lang="cs-CZ" dirty="0"/>
              <a:t>Předpoklad </a:t>
            </a:r>
            <a:r>
              <a:rPr lang="cs-CZ" b="1" dirty="0"/>
              <a:t>„otázka má být posouzena jinak“</a:t>
            </a:r>
          </a:p>
          <a:p>
            <a:pPr lvl="1"/>
            <a:r>
              <a:rPr lang="cs-CZ" dirty="0"/>
              <a:t>od kterého svého řešení (nikoliv tedy od řešení odvolacího soudu v napadeném rozhodnutí) otázky hmotného či procesního práva se (podle </a:t>
            </a:r>
            <a:r>
              <a:rPr lang="cs-CZ" dirty="0" err="1"/>
              <a:t>dovolatele</a:t>
            </a:r>
            <a:r>
              <a:rPr lang="cs-CZ" dirty="0"/>
              <a:t>) má dovolací soud odchýlit (NS 29 </a:t>
            </a:r>
            <a:r>
              <a:rPr lang="cs-CZ" dirty="0" err="1"/>
              <a:t>Cdo</a:t>
            </a:r>
            <a:r>
              <a:rPr lang="cs-CZ" dirty="0"/>
              <a:t> 2488/2013; NS 29 </a:t>
            </a:r>
            <a:r>
              <a:rPr lang="cs-CZ" dirty="0" err="1"/>
              <a:t>Cdo</a:t>
            </a:r>
            <a:r>
              <a:rPr lang="cs-CZ" dirty="0"/>
              <a:t> 1172/2013)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Alternativy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Alternativní vymezení </a:t>
            </a:r>
            <a:r>
              <a:rPr lang="cs-CZ" dirty="0"/>
              <a:t>předpokladů přípustnosti dovolání</a:t>
            </a:r>
          </a:p>
          <a:p>
            <a:pPr lvl="1"/>
            <a:r>
              <a:rPr lang="cs-CZ" dirty="0"/>
              <a:t>je možné, vymezí-li dovolatel současně </a:t>
            </a:r>
            <a:r>
              <a:rPr lang="cs-CZ" b="1" dirty="0"/>
              <a:t>více právních otázek </a:t>
            </a:r>
            <a:r>
              <a:rPr lang="cs-CZ" dirty="0"/>
              <a:t>(IV. ÚS 410/20)</a:t>
            </a:r>
          </a:p>
          <a:p>
            <a:pPr lvl="1"/>
            <a:r>
              <a:rPr lang="cs-CZ" dirty="0"/>
              <a:t>u jedné otázky tehdy, byla-li již </a:t>
            </a:r>
            <a:r>
              <a:rPr lang="cs-CZ" b="1" dirty="0"/>
              <a:t>vyřešena Ústavním soudem </a:t>
            </a:r>
            <a:r>
              <a:rPr lang="cs-CZ" dirty="0"/>
              <a:t>(a odvolací soud se od tohoto řešení podle </a:t>
            </a:r>
            <a:r>
              <a:rPr lang="cs-CZ" dirty="0" err="1"/>
              <a:t>dovolatele</a:t>
            </a:r>
            <a:r>
              <a:rPr lang="cs-CZ" dirty="0"/>
              <a:t> odchýlil), naproti tomu se jedná o otázku </a:t>
            </a:r>
            <a:r>
              <a:rPr lang="cs-CZ" b="1" dirty="0"/>
              <a:t>neřešenou v rozhodovací praxi Nejvyššího soudu</a:t>
            </a:r>
            <a:r>
              <a:rPr lang="cs-CZ" dirty="0"/>
              <a:t> (I. ÚS 2904/20)</a:t>
            </a:r>
          </a:p>
          <a:p>
            <a:pPr lvl="1"/>
            <a:r>
              <a:rPr lang="cs-CZ" dirty="0"/>
              <a:t>je třeba vyložit, zda se jeden z předpokladů nevztahuje pouze k dílčímu aspektu otázky (ještě neřešenému), ačkoliv již otázka v rozhodovací praxi řešena byla (II. ÚS 2719/22; rozpor námitky promlčení s dobrými mravy) 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2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3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4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3" name="Podnadpis 2">
            <a:extLst>
              <a:ext uri="{FF2B5EF4-FFF2-40B4-BE49-F238E27FC236}">
                <a16:creationId xmlns:a16="http://schemas.microsoft.com/office/drawing/2014/main" id="{49C59207-A5D9-461F-AE00-9DB827F25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endParaRPr lang="cs-CZ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D07B987-57AA-4598-A0D2-189DD1754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>
                <a:solidFill>
                  <a:srgbClr val="FFFFFF"/>
                </a:solidFill>
              </a:rPr>
              <a:t>Žaloba na obnovu řízení a pro zmatečnost</a:t>
            </a:r>
          </a:p>
        </p:txBody>
      </p:sp>
    </p:spTree>
    <p:extLst>
      <p:ext uri="{BB962C8B-B14F-4D97-AF65-F5344CB8AC3E}">
        <p14:creationId xmlns:p14="http://schemas.microsoft.com/office/powerpoint/2010/main" val="3164968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10698B7B-2655-4E85-AB86-CEA59F60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cs-CZ" dirty="0"/>
              <a:t>Základní charakteristika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88BF9A-6C59-4753-B125-63FA092C1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cs-CZ" dirty="0"/>
              <a:t>Nejtěžší vady řízení a nedostatky v oblasti zjištění skutkového stavu</a:t>
            </a:r>
          </a:p>
          <a:p>
            <a:r>
              <a:rPr lang="cs-CZ" dirty="0"/>
              <a:t>Nejde o opravné prostředky, ale o jiné prostředky nápravy</a:t>
            </a:r>
          </a:p>
          <a:p>
            <a:pPr lvl="1"/>
            <a:r>
              <a:rPr lang="cs-CZ" dirty="0"/>
              <a:t>chybí suspenzivní účinek </a:t>
            </a:r>
          </a:p>
          <a:p>
            <a:pPr lvl="1"/>
            <a:r>
              <a:rPr lang="cs-CZ" dirty="0"/>
              <a:t>postrádají také zásadně devolutivní účinek</a:t>
            </a:r>
          </a:p>
          <a:p>
            <a:r>
              <a:rPr lang="cs-CZ" dirty="0"/>
              <a:t>Pojetí OSŘ, které řadí obě žaloby mezi mimořádné opravné prostředky, není správné</a:t>
            </a:r>
          </a:p>
        </p:txBody>
      </p:sp>
    </p:spTree>
    <p:extLst>
      <p:ext uri="{BB962C8B-B14F-4D97-AF65-F5344CB8AC3E}">
        <p14:creationId xmlns:p14="http://schemas.microsoft.com/office/powerpoint/2010/main" val="392721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B4C07-B96C-472F-8B9A-EC780D3DE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Základní charakteristika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53D095-2274-4CDD-BD9D-F188CF9A8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Jejich cílem je</a:t>
            </a:r>
          </a:p>
          <a:p>
            <a:pPr lvl="1"/>
            <a:r>
              <a:rPr lang="cs-CZ" dirty="0"/>
              <a:t>odstranění napadeného rozhodnutí pro nejtěžší vady nebo pro nesprávnost či neúplnost skutkového základu rozhodnutí</a:t>
            </a:r>
          </a:p>
          <a:p>
            <a:pPr lvl="1"/>
            <a:r>
              <a:rPr lang="cs-CZ" dirty="0"/>
              <a:t>získání nového rozhodnutí ve věci </a:t>
            </a:r>
          </a:p>
          <a:p>
            <a:r>
              <a:rPr lang="cs-CZ" dirty="0"/>
              <a:t>Procesní konstitutivní žaloby</a:t>
            </a:r>
          </a:p>
          <a:p>
            <a:pPr lvl="1"/>
            <a:r>
              <a:rPr lang="cs-CZ" dirty="0"/>
              <a:t>směřují ke zrušení napadeného rozhodnutí a k novému rozhodnutí o věci samé</a:t>
            </a:r>
          </a:p>
          <a:p>
            <a:pPr lvl="1"/>
            <a:r>
              <a:rPr lang="cs-CZ" dirty="0"/>
              <a:t>v současné české úpravě první fáze nekončí zrušením rozhodnutí, ale povolením obnovy</a:t>
            </a:r>
          </a:p>
        </p:txBody>
      </p:sp>
    </p:spTree>
    <p:extLst>
      <p:ext uri="{BB962C8B-B14F-4D97-AF65-F5344CB8AC3E}">
        <p14:creationId xmlns:p14="http://schemas.microsoft.com/office/powerpoint/2010/main" val="395554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8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4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5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6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5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7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5D1B88B-3C9D-4C4E-84A7-82466E198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Přípustnost</a:t>
            </a: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ED65C2-7E3E-43E9-B9BB-2CC5040EF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35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8978A5A-9ADB-4D47-AB8B-185A0FA6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Objektivní přípustnost žaloby na obnovu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aphicFrame>
        <p:nvGraphicFramePr>
          <p:cNvPr id="10" name="Zástupný symbol pro obsah 2">
            <a:extLst>
              <a:ext uri="{FF2B5EF4-FFF2-40B4-BE49-F238E27FC236}">
                <a16:creationId xmlns:a16="http://schemas.microsoft.com/office/drawing/2014/main" id="{3369B4D4-A199-4106-979A-74DA3C4F5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07629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012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60C4DB-1189-448D-B54A-E8347BB98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cs-CZ" dirty="0"/>
              <a:t>Pravomocné rozhodnutí soudu I. nebo II. stupně, kterým bylo řízení skončeno</a:t>
            </a:r>
          </a:p>
          <a:p>
            <a:pPr lvl="1"/>
            <a:r>
              <a:rPr lang="cs-CZ" dirty="0"/>
              <a:t>rozsudek </a:t>
            </a:r>
          </a:p>
          <a:p>
            <a:pPr lvl="1"/>
            <a:r>
              <a:rPr lang="cs-CZ" dirty="0"/>
              <a:t>platební rozkaz</a:t>
            </a:r>
          </a:p>
          <a:p>
            <a:pPr lvl="1"/>
            <a:r>
              <a:rPr lang="cs-CZ" dirty="0"/>
              <a:t>usnesení ve věci samé</a:t>
            </a:r>
          </a:p>
          <a:p>
            <a:pPr lvl="1"/>
            <a:r>
              <a:rPr lang="cs-CZ" dirty="0"/>
              <a:t>usnesení o odmítnutí žaloby a o zastavení řízení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7E3840E-6609-4BF2-ABA8-AEB60B26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Objektivní přípustnost žaloby pro zmatečnost podle § 229/1</a:t>
            </a:r>
          </a:p>
        </p:txBody>
      </p:sp>
    </p:spTree>
    <p:extLst>
      <p:ext uri="{BB962C8B-B14F-4D97-AF65-F5344CB8AC3E}">
        <p14:creationId xmlns:p14="http://schemas.microsoft.com/office/powerpoint/2010/main" val="297193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09DB8F-6846-44F5-BB34-42258912B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/>
              <a:t>Objektivní přípustnost žaloby pro zmatečnost podle § 229/2</a:t>
            </a:r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1239EB62-8EBC-4929-AEE6-BAA74105D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17432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608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C019A-5D7E-BBC2-C8FB-BE7FB7FF8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 proti rozhodnutí odvolacího soudu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3B37E5-CD2A-DF4D-00FE-F05C1433F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1"/>
            <a:ext cx="10414736" cy="4681330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Odvoláním nelze napadnout ani rozhodnutí </a:t>
            </a:r>
            <a:r>
              <a:rPr lang="cs-CZ" b="1" dirty="0"/>
              <a:t>odvolacího nebo dovolacího </a:t>
            </a:r>
            <a:r>
              <a:rPr lang="cs-CZ" dirty="0"/>
              <a:t>soudu, včetně usnesení, která odvolací soud vydává v průběhu odvolacího řízení, aniž přezkoumává předchozí rozhodnutí soudu I. stupně („</a:t>
            </a:r>
            <a:r>
              <a:rPr lang="cs-CZ" b="1" dirty="0"/>
              <a:t>tzv. jednostupňová rozhodnutí</a:t>
            </a:r>
            <a:r>
              <a:rPr lang="cs-CZ" dirty="0"/>
              <a:t>“), např. usnesení odvolacího soudu o</a:t>
            </a:r>
            <a:endParaRPr lang="en-US" dirty="0"/>
          </a:p>
          <a:p>
            <a:pPr lvl="1"/>
            <a:r>
              <a:rPr lang="cs-CZ" dirty="0"/>
              <a:t>nepřipuštění vedlejší intervence (26 </a:t>
            </a:r>
            <a:r>
              <a:rPr lang="cs-CZ" dirty="0" err="1"/>
              <a:t>Cdo</a:t>
            </a:r>
            <a:r>
              <a:rPr lang="cs-CZ" dirty="0"/>
              <a:t> 8/2003)</a:t>
            </a:r>
          </a:p>
          <a:p>
            <a:pPr lvl="1"/>
            <a:r>
              <a:rPr lang="cs-CZ" dirty="0"/>
              <a:t>zamítnutí žádosti žalobce o ustanovení zástupce z řad advokátů (21 </a:t>
            </a:r>
            <a:r>
              <a:rPr lang="cs-CZ" dirty="0" err="1"/>
              <a:t>Cdo</a:t>
            </a:r>
            <a:r>
              <a:rPr lang="cs-CZ" dirty="0"/>
              <a:t> 658/2011)</a:t>
            </a:r>
          </a:p>
          <a:p>
            <a:pPr lvl="1"/>
            <a:r>
              <a:rPr lang="cs-CZ" dirty="0"/>
              <a:t>procesním nástupnictví (22 </a:t>
            </a:r>
            <a:r>
              <a:rPr lang="cs-CZ" dirty="0" err="1"/>
              <a:t>Cdo</a:t>
            </a:r>
            <a:r>
              <a:rPr lang="cs-CZ" dirty="0"/>
              <a:t> 4805/2009)</a:t>
            </a:r>
          </a:p>
          <a:p>
            <a:pPr lvl="1"/>
            <a:r>
              <a:rPr lang="cs-CZ" dirty="0"/>
              <a:t>nepřiznání osvobození od </a:t>
            </a:r>
            <a:r>
              <a:rPr lang="cs-CZ" dirty="0" err="1"/>
              <a:t>SoP</a:t>
            </a:r>
            <a:r>
              <a:rPr lang="cs-CZ" dirty="0"/>
              <a:t> (24 </a:t>
            </a:r>
            <a:r>
              <a:rPr lang="cs-CZ" dirty="0" err="1"/>
              <a:t>Cdo</a:t>
            </a:r>
            <a:r>
              <a:rPr lang="cs-CZ" dirty="0"/>
              <a:t> 294/2023) a odnětí osvobození od </a:t>
            </a:r>
            <a:r>
              <a:rPr lang="cs-CZ" dirty="0" err="1"/>
              <a:t>SoP</a:t>
            </a:r>
            <a:r>
              <a:rPr lang="cs-CZ" dirty="0"/>
              <a:t> (30 </a:t>
            </a:r>
            <a:r>
              <a:rPr lang="cs-CZ" dirty="0" err="1"/>
              <a:t>Cdo</a:t>
            </a:r>
            <a:r>
              <a:rPr lang="cs-CZ" dirty="0"/>
              <a:t> 2383/2006)</a:t>
            </a:r>
          </a:p>
          <a:p>
            <a:pPr lvl="1"/>
            <a:r>
              <a:rPr lang="cs-CZ" dirty="0"/>
              <a:t>znalečném (22 </a:t>
            </a:r>
            <a:r>
              <a:rPr lang="cs-CZ" dirty="0" err="1"/>
              <a:t>Cdo</a:t>
            </a:r>
            <a:r>
              <a:rPr lang="cs-CZ" dirty="0"/>
              <a:t> 3775/2020, 22 </a:t>
            </a:r>
            <a:r>
              <a:rPr lang="cs-CZ" dirty="0" err="1"/>
              <a:t>Cdo</a:t>
            </a:r>
            <a:r>
              <a:rPr lang="cs-CZ" dirty="0"/>
              <a:t> 3776/2020)</a:t>
            </a:r>
          </a:p>
          <a:p>
            <a:pPr lvl="1"/>
            <a:r>
              <a:rPr lang="cs-CZ" dirty="0"/>
              <a:t>uložení pořádkové pokuty, resp. pořádkového opatření (29 Odo 433/2002, </a:t>
            </a:r>
            <a:r>
              <a:rPr lang="pt-BR" dirty="0"/>
              <a:t>28 Cdo 99/2019, 32 Cdo 3115/2011, 30 Cdo 1029/2006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výzvě žalovanému, aby se vyjádřil k procesnímu úkonu (zpětvzetí žaloby) (22 </a:t>
            </a:r>
            <a:r>
              <a:rPr lang="cs-CZ" dirty="0" err="1"/>
              <a:t>Cdo</a:t>
            </a:r>
            <a:r>
              <a:rPr lang="cs-CZ" dirty="0"/>
              <a:t> 4053/2013)</a:t>
            </a:r>
          </a:p>
          <a:p>
            <a:pPr lvl="1"/>
            <a:r>
              <a:rPr lang="pl-PL" dirty="0"/>
              <a:t>o nevyhovění návrhu na opravu rozsudku dle § 164 OSŘ nebo opravné usnesení (28 Nd 592/2021)</a:t>
            </a:r>
            <a:endParaRPr lang="cs-CZ" dirty="0"/>
          </a:p>
          <a:p>
            <a:pPr lvl="1"/>
            <a:r>
              <a:rPr lang="cs-CZ" dirty="0"/>
              <a:t>opravě důvodů rozsudku dle § 165 OSŘ (30 </a:t>
            </a:r>
            <a:r>
              <a:rPr lang="cs-CZ" dirty="0" err="1"/>
              <a:t>Cdo</a:t>
            </a:r>
            <a:r>
              <a:rPr lang="cs-CZ" dirty="0"/>
              <a:t> 5398/2008)</a:t>
            </a:r>
          </a:p>
          <a:p>
            <a:pPr lvl="1"/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1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ACE5F-C201-40AD-918A-E8E58DF7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Objektivní přípustnost žaloby pro zmatečnost podle § 229/3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4DA712-3C47-4ECC-B24C-CCB3622DC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6"/>
          </a:xfrm>
        </p:spPr>
        <p:txBody>
          <a:bodyPr>
            <a:normAutofit/>
          </a:bodyPr>
          <a:lstStyle/>
          <a:p>
            <a:r>
              <a:rPr lang="cs-CZ" dirty="0"/>
              <a:t>Pravomocné rozhodnutí odvolacího soudu ve věci samé</a:t>
            </a:r>
          </a:p>
          <a:p>
            <a:pPr lvl="1"/>
            <a:r>
              <a:rPr lang="cs-CZ" dirty="0"/>
              <a:t>rozsudek</a:t>
            </a:r>
          </a:p>
          <a:p>
            <a:pPr lvl="1"/>
            <a:r>
              <a:rPr lang="cs-CZ" dirty="0"/>
              <a:t>usnesení soudu ve věci samé</a:t>
            </a:r>
          </a:p>
          <a:p>
            <a:pPr lvl="1"/>
            <a:r>
              <a:rPr lang="cs-CZ" dirty="0"/>
              <a:t>nikoliv usnesení procesní povahy</a:t>
            </a:r>
          </a:p>
          <a:p>
            <a:r>
              <a:rPr lang="cs-CZ" dirty="0"/>
              <a:t>Pravomocný rozsudek soudu I. stupně</a:t>
            </a:r>
          </a:p>
          <a:p>
            <a:pPr lvl="1"/>
            <a:r>
              <a:rPr lang="cs-CZ" dirty="0"/>
              <a:t>pouze v bagatelních věcech</a:t>
            </a:r>
          </a:p>
          <a:p>
            <a:pPr lvl="1"/>
            <a:r>
              <a:rPr lang="cs-CZ" dirty="0"/>
              <a:t>v ostatních případech není z důvodu uvedeného v § 229/3 žaloba proti rozsudku soudu I. stupně přípustná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3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F7B416-89C9-4F18-8D20-E67F03161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cs-CZ" dirty="0"/>
              <a:t>Pravomocné usnesení odvolacího soudu o </a:t>
            </a:r>
          </a:p>
          <a:p>
            <a:pPr lvl="1"/>
            <a:r>
              <a:rPr lang="cs-CZ" dirty="0"/>
              <a:t>odmítnutí odvolání</a:t>
            </a:r>
          </a:p>
          <a:p>
            <a:pPr lvl="1"/>
            <a:r>
              <a:rPr lang="cs-CZ" dirty="0"/>
              <a:t>zastavení odvolacího řízení</a:t>
            </a:r>
          </a:p>
          <a:p>
            <a:pPr lvl="1"/>
            <a:r>
              <a:rPr lang="cs-CZ" dirty="0"/>
              <a:t>potvrzení nebo změně usnesení soudu I. stupně o odmítnutí odvolání nebo dovolání pro opožděnost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5C53E0-33A4-4BCF-AA77-B647BE95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Objektivní přípustnost žaloby pro zmatečnost podle § 229/4</a:t>
            </a:r>
          </a:p>
        </p:txBody>
      </p:sp>
    </p:spTree>
    <p:extLst>
      <p:ext uri="{BB962C8B-B14F-4D97-AF65-F5344CB8AC3E}">
        <p14:creationId xmlns:p14="http://schemas.microsoft.com/office/powerpoint/2010/main" val="2890255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30A069A-9578-42F2-8439-591AC3B3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cs-CZ" dirty="0"/>
              <a:t>Nepřípustnost obou žalob dle § 230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20B738-C42A-4D3E-A4F9-779EB27BD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cs-CZ" dirty="0"/>
              <a:t>Žaloba na obnovu ani pro zmatečnost není přípustná proti</a:t>
            </a:r>
          </a:p>
          <a:p>
            <a:pPr lvl="1"/>
            <a:r>
              <a:rPr lang="cs-CZ" dirty="0"/>
              <a:t>usnesení o držební žalobě</a:t>
            </a:r>
          </a:p>
          <a:p>
            <a:pPr lvl="1"/>
            <a:r>
              <a:rPr lang="cs-CZ" dirty="0"/>
              <a:t>vedlejším výrokům (náklady, lhůta k plnění, předběžná vykonatelnost)</a:t>
            </a:r>
          </a:p>
          <a:p>
            <a:pPr lvl="1"/>
            <a:r>
              <a:rPr lang="cs-CZ" dirty="0"/>
              <a:t>důvodům rozhodnutí</a:t>
            </a:r>
          </a:p>
          <a:p>
            <a:pPr lvl="1"/>
            <a:r>
              <a:rPr lang="cs-CZ" dirty="0"/>
              <a:t>rozhodnutí ve statusových věcech manželských a partnerských a v řízení o navrácení dítěte</a:t>
            </a:r>
          </a:p>
          <a:p>
            <a:r>
              <a:rPr lang="cs-CZ" dirty="0"/>
              <a:t> Žaloba na obnovu není přípustná, lze-li změny dosáhnout jinak (krom dovolání)</a:t>
            </a:r>
          </a:p>
          <a:p>
            <a:pPr lvl="1"/>
            <a:r>
              <a:rPr lang="cs-CZ" dirty="0"/>
              <a:t>např. zrušení rozsudku o omezení svéprávnosti podle § 42 ZŘS</a:t>
            </a:r>
          </a:p>
          <a:p>
            <a:r>
              <a:rPr lang="cs-CZ" dirty="0"/>
              <a:t>Žaloba pro zmatečnost není přípustná proti rozhodnutí o žalobě pro zmatečnost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24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91068A-894E-45E6-896D-3E9DC908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Subjektivní legitimace a újma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E401E2-8346-4195-B2BF-37727D5C7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Subjektivní legitimace</a:t>
            </a:r>
          </a:p>
          <a:p>
            <a:pPr lvl="1"/>
            <a:r>
              <a:rPr lang="cs-CZ" dirty="0"/>
              <a:t>strana původního řízení, včetně procesního nástupce</a:t>
            </a:r>
          </a:p>
          <a:p>
            <a:pPr lvl="1"/>
            <a:r>
              <a:rPr lang="cs-CZ" dirty="0"/>
              <a:t>vedlejší intervenient (účast v původním řízení + nikoliv proti vůli strany)</a:t>
            </a:r>
          </a:p>
          <a:p>
            <a:pPr lvl="1"/>
            <a:r>
              <a:rPr lang="cs-CZ" dirty="0"/>
              <a:t>státní zastupitelství a ÚZSVM u žaloby pro zmatečnost</a:t>
            </a:r>
          </a:p>
          <a:p>
            <a:r>
              <a:rPr lang="cs-CZ" dirty="0"/>
              <a:t>Újma</a:t>
            </a:r>
          </a:p>
          <a:p>
            <a:pPr lvl="1"/>
            <a:r>
              <a:rPr lang="cs-CZ" dirty="0"/>
              <a:t>formální újma – rozhodnutí se odchyluje od návrhu strany</a:t>
            </a:r>
          </a:p>
          <a:p>
            <a:pPr lvl="1"/>
            <a:r>
              <a:rPr lang="cs-CZ" dirty="0"/>
              <a:t>tj. žalobu nemůže podat ten, komu bylo zcela vyhověno</a:t>
            </a:r>
          </a:p>
        </p:txBody>
      </p:sp>
    </p:spTree>
    <p:extLst>
      <p:ext uri="{BB962C8B-B14F-4D97-AF65-F5344CB8AC3E}">
        <p14:creationId xmlns:p14="http://schemas.microsoft.com/office/powerpoint/2010/main" val="3463868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10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4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5" name="Isosceles Triangle 114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6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7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8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9" name="Isosceles Triangle 118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121" name="Rectangle 12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30" name="Isosceles Triangle 12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4" name="Nadpis 3">
            <a:extLst>
              <a:ext uri="{FF2B5EF4-FFF2-40B4-BE49-F238E27FC236}">
                <a16:creationId xmlns:a16="http://schemas.microsoft.com/office/drawing/2014/main" id="{BB4C7C1E-4BFF-4C6C-BCF8-64D646A45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Důvody obnovy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846DA7E4-E3BC-45FF-92E5-68B8E51B1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7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56BCB15-68A6-4F41-8A51-7A0ADD7B9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Nově objevené skutečnosti a důkazy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0E62D68-3505-4C64-BD9B-42816AAA9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211288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94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Příklady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16297987-9C45-4AAC-B7A8-F3D65B424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86494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391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89EE039-046E-4390-99B1-4B5B1B237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Rozhodnutí o předběžné otázce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630AA2EE-CA76-47E3-BD32-A423319BA2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769788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7031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B54D1-0B28-4AF0-B530-E34A6762C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cs-CZ" dirty="0"/>
              <a:t>Možnost provést důkaz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54CBEC1-B018-4D4F-9D85-27C6B8E47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474" y="2159331"/>
            <a:ext cx="2915973" cy="2915973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0A92CA-C2F7-405F-9A53-ACCA5E43E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5207839" cy="3880773"/>
          </a:xfrm>
        </p:spPr>
        <p:txBody>
          <a:bodyPr>
            <a:normAutofit/>
          </a:bodyPr>
          <a:lstStyle/>
          <a:p>
            <a:r>
              <a:rPr lang="cs-CZ" dirty="0"/>
              <a:t>Předpoklady</a:t>
            </a:r>
          </a:p>
          <a:p>
            <a:pPr lvl="1"/>
            <a:r>
              <a:rPr lang="cs-CZ" dirty="0"/>
              <a:t>lze provést důkaz, který nebylo možno provést v původním řízení, přestože jej strana označila</a:t>
            </a:r>
          </a:p>
          <a:p>
            <a:pPr lvl="1"/>
            <a:r>
              <a:rPr lang="cs-CZ" dirty="0"/>
              <a:t>pro žalobce tato možnost může přinést příznivější rozhodnutí</a:t>
            </a:r>
          </a:p>
          <a:p>
            <a:r>
              <a:rPr lang="cs-CZ" dirty="0"/>
              <a:t>Příklady</a:t>
            </a:r>
          </a:p>
          <a:p>
            <a:pPr lvl="1"/>
            <a:r>
              <a:rPr lang="cs-CZ" dirty="0"/>
              <a:t>objevil se svědek, o němž nebylo žádných zpráv</a:t>
            </a:r>
          </a:p>
          <a:p>
            <a:pPr lvl="1"/>
            <a:r>
              <a:rPr lang="cs-CZ" dirty="0"/>
              <a:t>našla se listina, o níž se mělo za to, že je ztracena (např. žalovaný dlužník nalezl kvitanci)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14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08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2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4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5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6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17" name="Isosceles Triangle 116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 useBgFill="1">
        <p:nvSpPr>
          <p:cNvPr id="119" name="Rectangle 118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5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6" name="Isosceles Triangle 125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7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70E01D3-937E-4832-90B2-70BE6D01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Důvody zmatečnosti</a:t>
            </a: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08EF6B-D338-48EE-BD50-C2B0865DA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1120" y="2876315"/>
            <a:ext cx="3602567" cy="10968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17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F98E41-79D8-8C27-B81B-5C16FC558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Jak má být (podle NS) s odvoláním proti rozhodnutí odvolacího (dovolacího) soudu naloženo?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2FF553-E514-B800-14F2-D7979B5F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554357"/>
            <a:ext cx="10712909" cy="3487005"/>
          </a:xfrm>
        </p:spPr>
        <p:txBody>
          <a:bodyPr/>
          <a:lstStyle/>
          <a:p>
            <a:r>
              <a:rPr lang="cs-CZ" dirty="0"/>
              <a:t>Podle judikatury NS </a:t>
            </a:r>
          </a:p>
          <a:p>
            <a:pPr lvl="1"/>
            <a:r>
              <a:rPr lang="cs-CZ" dirty="0"/>
              <a:t>má být řízení </a:t>
            </a:r>
            <a:r>
              <a:rPr lang="cs-CZ" b="1" dirty="0"/>
              <a:t>zastaveno </a:t>
            </a:r>
            <a:r>
              <a:rPr lang="cs-CZ" dirty="0"/>
              <a:t>dle § 104/1 OSŘ, neboť OSŘ neupravuje </a:t>
            </a:r>
            <a:r>
              <a:rPr lang="cs-CZ" b="1" dirty="0"/>
              <a:t>funkční příslušnosti </a:t>
            </a:r>
            <a:r>
              <a:rPr lang="cs-CZ" dirty="0"/>
              <a:t>k projednání odvolání proti rozhodnutí odvolacího soudu (20 </a:t>
            </a:r>
            <a:r>
              <a:rPr lang="cs-CZ" dirty="0" err="1"/>
              <a:t>Cdo</a:t>
            </a:r>
            <a:r>
              <a:rPr lang="cs-CZ" dirty="0"/>
              <a:t> 1535/99, 21 </a:t>
            </a:r>
            <a:r>
              <a:rPr lang="cs-CZ" dirty="0" err="1"/>
              <a:t>Cdo</a:t>
            </a:r>
            <a:r>
              <a:rPr lang="cs-CZ" dirty="0"/>
              <a:t> 1982/2023 a rozhodnutí tam citovaná; ve vztahu k odvolání proti rozhodnutí dovolacího soudu 21 </a:t>
            </a:r>
            <a:r>
              <a:rPr lang="cs-CZ" dirty="0" err="1"/>
              <a:t>Nd</a:t>
            </a:r>
            <a:r>
              <a:rPr lang="cs-CZ" dirty="0"/>
              <a:t> 134/2024)</a:t>
            </a:r>
          </a:p>
          <a:p>
            <a:pPr lvl="1"/>
            <a:r>
              <a:rPr lang="cs-CZ" dirty="0"/>
              <a:t>a to i kdyby strana, která „odvolání“ podala, jej vzala zpět (28 </a:t>
            </a:r>
            <a:r>
              <a:rPr lang="cs-CZ" dirty="0" err="1"/>
              <a:t>Cdo</a:t>
            </a:r>
            <a:r>
              <a:rPr lang="cs-CZ" dirty="0"/>
              <a:t> 1670/2009)</a:t>
            </a:r>
          </a:p>
          <a:p>
            <a:pPr lvl="1"/>
            <a:r>
              <a:rPr lang="cs-CZ" dirty="0"/>
              <a:t>přestože není FP upravena, o zastavení rozhodne vždy NS, protože</a:t>
            </a:r>
          </a:p>
          <a:p>
            <a:pPr lvl="2"/>
            <a:r>
              <a:rPr lang="cs-CZ" dirty="0"/>
              <a:t>je to vrcholný orgán soudní soustavy</a:t>
            </a:r>
          </a:p>
          <a:p>
            <a:pPr lvl="2"/>
            <a:r>
              <a:rPr lang="cs-CZ" dirty="0"/>
              <a:t>je příslušný k rozhodování o opravných prostředcích proti rozhodnutí odvolacích soudů</a:t>
            </a:r>
          </a:p>
          <a:p>
            <a:pPr lvl="1"/>
            <a:r>
              <a:rPr lang="cs-CZ" dirty="0"/>
              <a:t>u NS může o zastavení řízení rozhodnout dle § 243f/2 OSŘ jenom pověřený člen senátu (25 </a:t>
            </a:r>
            <a:r>
              <a:rPr lang="cs-CZ" dirty="0" err="1"/>
              <a:t>Cdo</a:t>
            </a:r>
            <a:r>
              <a:rPr lang="cs-CZ" dirty="0"/>
              <a:t> 2511/2021)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391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43174-5816-4140-B255-3F3A7C00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zmatečnosti?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BF42D9-E7B7-419F-9826-9734CE383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96580"/>
            <a:ext cx="9905999" cy="4242902"/>
          </a:xfrm>
        </p:spPr>
        <p:txBody>
          <a:bodyPr>
            <a:normAutofit/>
          </a:bodyPr>
          <a:lstStyle/>
          <a:p>
            <a:r>
              <a:rPr lang="cs-CZ" dirty="0"/>
              <a:t>Nejtěžší (nejzávažnější) vady řízení, jež jsou důsledkem porušení základních procesních pravidel</a:t>
            </a:r>
          </a:p>
          <a:p>
            <a:r>
              <a:rPr lang="cs-CZ" dirty="0"/>
              <a:t>Právní úpravy v různých zemích se liší; společným jádrem však vždy je porušení pravidel o</a:t>
            </a:r>
          </a:p>
          <a:p>
            <a:pPr lvl="1"/>
            <a:r>
              <a:rPr lang="cs-CZ" dirty="0"/>
              <a:t>pravomoci</a:t>
            </a:r>
          </a:p>
          <a:p>
            <a:pPr lvl="1"/>
            <a:r>
              <a:rPr lang="cs-CZ" dirty="0"/>
              <a:t>procesní způsobilosti</a:t>
            </a:r>
          </a:p>
          <a:p>
            <a:pPr lvl="1"/>
            <a:r>
              <a:rPr lang="cs-CZ" dirty="0"/>
              <a:t>právní moci</a:t>
            </a:r>
          </a:p>
          <a:p>
            <a:pPr lvl="1"/>
            <a:r>
              <a:rPr lang="cs-CZ" dirty="0"/>
              <a:t>právním slyšení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25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D1EABDB-2816-4ECF-83B4-1572FBB8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Procesní důsledky zmatečnosti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DD60FBD-50E9-42C5-8E4B-65FD82942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391516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99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0F238-2D2E-4604-ACFD-771F4BF8E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týkající se soudu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E0F0A5-E0EB-4AAC-A224-8211EFBC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Nedostatek pravomoci</a:t>
            </a:r>
          </a:p>
          <a:p>
            <a:pPr lvl="1"/>
            <a:r>
              <a:rPr lang="cs-CZ" dirty="0"/>
              <a:t>včetně včasně uplatněné námitky, že byla uzavřena rozhodčí smlouva</a:t>
            </a:r>
          </a:p>
          <a:p>
            <a:r>
              <a:rPr lang="cs-CZ" dirty="0"/>
              <a:t>Rozhodování vyloučeného soudce nebo přísedícího</a:t>
            </a:r>
          </a:p>
          <a:p>
            <a:r>
              <a:rPr lang="cs-CZ" dirty="0"/>
              <a:t>Nesprávné obsazení soudu</a:t>
            </a:r>
          </a:p>
          <a:p>
            <a:pPr lvl="1"/>
            <a:r>
              <a:rPr lang="cs-CZ" dirty="0"/>
              <a:t>samosoudce místo senátu; porušení rozvrhu práce; VSÚ místo soudce</a:t>
            </a:r>
          </a:p>
          <a:p>
            <a:r>
              <a:rPr lang="cs-CZ" dirty="0"/>
              <a:t>V neprospěch žalobce bylo rozhodnuto v důsledku trestného činu soudce nebo přísedícího</a:t>
            </a:r>
          </a:p>
        </p:txBody>
      </p:sp>
    </p:spTree>
    <p:extLst>
      <p:ext uri="{BB962C8B-B14F-4D97-AF65-F5344CB8AC3E}">
        <p14:creationId xmlns:p14="http://schemas.microsoft.com/office/powerpoint/2010/main" val="29821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D6ACDEE-6C84-4E0C-94F6-2A6EE86F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Důvody týkající se stran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0DED857E-9984-4F2C-AE29-17311F96D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20209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736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069D9B2-990D-4394-A91A-657ECF9C5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Ostatní důvody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FCB86F7D-A412-4CD2-ADAE-8FC5A7DBE2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18403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3424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A9C002-A118-4508-83BF-4604A4CB9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/>
              <a:t>Problémy vymezení zmatečnostních důvodů</a:t>
            </a:r>
            <a:endParaRPr lang="cs-CZ" dirty="0"/>
          </a:p>
        </p:txBody>
      </p:sp>
      <p:sp>
        <p:nvSpPr>
          <p:cNvPr id="26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aphicFrame>
        <p:nvGraphicFramePr>
          <p:cNvPr id="27" name="Zástupný symbol pro obsah 2">
            <a:extLst>
              <a:ext uri="{FF2B5EF4-FFF2-40B4-BE49-F238E27FC236}">
                <a16:creationId xmlns:a16="http://schemas.microsoft.com/office/drawing/2014/main" id="{591ABA3F-9351-4616-B0FB-C5CC3D0CC1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863682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3295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51F47EC-384A-4B86-B6D0-0359820D5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cs-CZ" dirty="0"/>
              <a:t>Problémy koncepce žaloby pro zmatečnost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BAADB-5F4A-4203-A257-D68C7E10D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cs-CZ"/>
              <a:t>Žaloba pro zmatečnost zpravidla bývá</a:t>
            </a:r>
          </a:p>
          <a:p>
            <a:pPr lvl="1"/>
            <a:r>
              <a:rPr lang="cs-CZ"/>
              <a:t>subsidiárním prostředkem ochrany</a:t>
            </a:r>
          </a:p>
          <a:p>
            <a:pPr lvl="1"/>
            <a:r>
              <a:rPr lang="cs-CZ"/>
              <a:t>lze se jím bránit pouze proti kvalifikovaným zmatečnostem</a:t>
            </a:r>
          </a:p>
          <a:p>
            <a:pPr lvl="1"/>
            <a:r>
              <a:rPr lang="cs-CZ"/>
              <a:t>a to za předpokladu, že nevyšly dříve během řízení (před nabytím právní moci) najevo</a:t>
            </a:r>
          </a:p>
          <a:p>
            <a:r>
              <a:rPr lang="cs-CZ"/>
              <a:t>To je důsledkem toho, že ke zmatečnostem musí soud v každém řízení vždy hledět ex offo</a:t>
            </a:r>
          </a:p>
          <a:p>
            <a:r>
              <a:rPr lang="cs-CZ"/>
              <a:t>Současné české pojetí činí z žaloby plnohodnotný prostředek nápravy, který může dalekosáhle prolamovat právní moc a umožňovat opakované uplatňování týchž důvodů</a:t>
            </a:r>
          </a:p>
          <a:p>
            <a:endParaRPr lang="cs-CZ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090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1F5F5-74EA-18B2-8DD5-7232469CA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je správné řešení?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2D46E4-080E-BA74-6283-BD600F003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41/2 OSŘ:  Každý úkon posuzuje soud podle jeho obsahu, i když je úkon nesprávně označen</a:t>
            </a:r>
          </a:p>
          <a:p>
            <a:pPr lvl="1"/>
            <a:r>
              <a:rPr lang="cs-CZ" dirty="0"/>
              <a:t>„odvolání“ proti usnesení odvolacího soudu někdy bude možno posoudit jako </a:t>
            </a:r>
            <a:r>
              <a:rPr lang="cs-CZ" b="1" dirty="0"/>
              <a:t>dovolání</a:t>
            </a:r>
          </a:p>
          <a:p>
            <a:r>
              <a:rPr lang="cs-CZ" dirty="0"/>
              <a:t>Je-li podání účastníka skutečně odvoláním, pak nejde o nedostatek funkční příslušnosti, ale o </a:t>
            </a:r>
            <a:r>
              <a:rPr lang="cs-CZ" b="1" dirty="0"/>
              <a:t>objektivní nepřípustnost odvolání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5664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6596</Words>
  <Application>Microsoft Office PowerPoint</Application>
  <PresentationFormat>Širokoúhlá obrazovka</PresentationFormat>
  <Paragraphs>552</Paragraphs>
  <Slides>86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86</vt:i4>
      </vt:variant>
    </vt:vector>
  </HeadingPairs>
  <TitlesOfParts>
    <vt:vector size="91" baseType="lpstr">
      <vt:lpstr>Arial</vt:lpstr>
      <vt:lpstr>Trebuchet MS</vt:lpstr>
      <vt:lpstr>Wingdings 3</vt:lpstr>
      <vt:lpstr>Fazeta</vt:lpstr>
      <vt:lpstr>1_Fazeta</vt:lpstr>
      <vt:lpstr>Opravné prostředky v civilním soudním řízení</vt:lpstr>
      <vt:lpstr>Odvolání</vt:lpstr>
      <vt:lpstr>Charakteristika odvolání</vt:lpstr>
      <vt:lpstr>Objektivní přípustnost odvolání</vt:lpstr>
      <vt:lpstr>Objektivní přípustnost odvolání</vt:lpstr>
      <vt:lpstr>Odvolání proti rozhodnutí nadřízeného soudu</vt:lpstr>
      <vt:lpstr>Odvolání proti rozhodnutí odvolacího soudu</vt:lpstr>
      <vt:lpstr>Jak má být (podle NS) s odvoláním proti rozhodnutí odvolacího (dovolacího) soudu naloženo?</vt:lpstr>
      <vt:lpstr>Jaké je správné řešení?</vt:lpstr>
      <vt:lpstr>Nepřípustnost odvolání proti usnesení</vt:lpstr>
      <vt:lpstr>Usnesení o úpravě vedení řízení</vt:lpstr>
      <vt:lpstr>Příklady usnesení o úpravě vedení řízení</vt:lpstr>
      <vt:lpstr>Příklady usnesení o úpravě vedení řízení - pokračování</vt:lpstr>
      <vt:lpstr>Příklady usnesení o úpravě vedení řízení - pokračování</vt:lpstr>
      <vt:lpstr>Příklady usnesení o úpravě vedení řízení - pokračování</vt:lpstr>
      <vt:lpstr>Další příklady</vt:lpstr>
      <vt:lpstr>Úpravou vedení řízení není</vt:lpstr>
      <vt:lpstr>Usnesení o ne/připuštění změny návrhu</vt:lpstr>
      <vt:lpstr>Usnesení o ne/připuštění změny návrhu</vt:lpstr>
      <vt:lpstr>Schválení smíru</vt:lpstr>
      <vt:lpstr>Nepřípustnost odvolání proti rozsudku </vt:lpstr>
      <vt:lpstr>Nepřípustnost odvolání proti důvodům rozsudku</vt:lpstr>
      <vt:lpstr>Náležitosti odvolání</vt:lpstr>
      <vt:lpstr>Přehled</vt:lpstr>
      <vt:lpstr>Rozsah odvolání</vt:lpstr>
      <vt:lpstr>Význam a změny rozsahu odvolání</vt:lpstr>
      <vt:lpstr>Chybějící vymezení rozsahu odvolání</vt:lpstr>
      <vt:lpstr>Obecně k odvolacím důvodům</vt:lpstr>
      <vt:lpstr>Odvolací důvody v platném OSŘ</vt:lpstr>
      <vt:lpstr>§ 205/2 písm. a)</vt:lpstr>
      <vt:lpstr>§ 205/2 písm. b)</vt:lpstr>
      <vt:lpstr>§ 205/2 písm. c)</vt:lpstr>
      <vt:lpstr>§ 205/2 písm. d) a e)</vt:lpstr>
      <vt:lpstr>§ 205/2 písm. f) a g)</vt:lpstr>
      <vt:lpstr>Postup při absenci nebo nekonkrétnosti odvolacího důvodu</vt:lpstr>
      <vt:lpstr>Odvolací návrh</vt:lpstr>
      <vt:lpstr>Dovolání</vt:lpstr>
      <vt:lpstr>Povaha dovolání</vt:lpstr>
      <vt:lpstr>Co lze dovoláním napadat?</vt:lpstr>
      <vt:lpstr>Funkce dovolání</vt:lpstr>
      <vt:lpstr>Z judikatury NS</vt:lpstr>
      <vt:lpstr>Objektivní přípustnost dovolání</vt:lpstr>
      <vt:lpstr>Co musí být dovoláním napadeno?</vt:lpstr>
      <vt:lpstr>Jaké kategorie rozhodnutí lze dovoláním napadnout?</vt:lpstr>
      <vt:lpstr>Ad a) Dovolání proti rozhodnutí, kterým se končí odvolací řízení I.</vt:lpstr>
      <vt:lpstr>Dovolání proti rozhodnutí, kterým se končí odvolací řízení II.</vt:lpstr>
      <vt:lpstr>Dovolání proti rozhodnutí, kterým se končí odvolací řízení III.</vt:lpstr>
      <vt:lpstr>Dovolání proti rozhodnutí, kterým se končí odvolací řízení IV.</vt:lpstr>
      <vt:lpstr>Vyloučení přípustnosti dovolání podle § 238 OSŘ I.</vt:lpstr>
      <vt:lpstr>Vyloučení přípustnosti dovolání podle § 238 OSŘ II.</vt:lpstr>
      <vt:lpstr>Vyloučení přípustnosti dovolání podle § 238 OSŘ III.</vt:lpstr>
      <vt:lpstr>Vyloučení přípustnosti dovolání podle § 238 OSŘ IV.</vt:lpstr>
      <vt:lpstr>Vyloučení přípustnosti dovolání podle § 238 OSŘ V. (bagatelní věci)</vt:lpstr>
      <vt:lpstr>Vyloučení přípustnosti dovolání podle § 238 OSŘ VI. (bagatelní věci)</vt:lpstr>
      <vt:lpstr>Vyloučení přípustnosti dovolání podle § 238 OSŘ VII. (bagatelní věci)</vt:lpstr>
      <vt:lpstr>Ad b) Dovolání proti usnesení vydanému v průběhu odvolacího řízení (§ 238a)</vt:lpstr>
      <vt:lpstr>Náležitosti dovolání</vt:lpstr>
      <vt:lpstr>Obecná charakteristika</vt:lpstr>
      <vt:lpstr>Splnění předpokladů přípustnosti</vt:lpstr>
      <vt:lpstr>Odchýlení se od ustálené rozhodovací praxe NS (ÚS)</vt:lpstr>
      <vt:lpstr>Vymezení dalších předpokladů</vt:lpstr>
      <vt:lpstr>Alternativy</vt:lpstr>
      <vt:lpstr>Žaloba na obnovu řízení a pro zmatečnost</vt:lpstr>
      <vt:lpstr>Základní charakteristika</vt:lpstr>
      <vt:lpstr>Základní charakteristika - pokračování</vt:lpstr>
      <vt:lpstr>Přípustnost</vt:lpstr>
      <vt:lpstr>Objektivní přípustnost žaloby na obnovu</vt:lpstr>
      <vt:lpstr>Objektivní přípustnost žaloby pro zmatečnost podle § 229/1</vt:lpstr>
      <vt:lpstr>Objektivní přípustnost žaloby pro zmatečnost podle § 229/2</vt:lpstr>
      <vt:lpstr>Objektivní přípustnost žaloby pro zmatečnost podle § 229/3</vt:lpstr>
      <vt:lpstr>Objektivní přípustnost žaloby pro zmatečnost podle § 229/4</vt:lpstr>
      <vt:lpstr>Nepřípustnost obou žalob dle § 230</vt:lpstr>
      <vt:lpstr>Subjektivní legitimace a újma</vt:lpstr>
      <vt:lpstr>Důvody obnovy</vt:lpstr>
      <vt:lpstr>Nově objevené skutečnosti a důkazy </vt:lpstr>
      <vt:lpstr>Příklady</vt:lpstr>
      <vt:lpstr>Rozhodnutí o předběžné otázce</vt:lpstr>
      <vt:lpstr>Možnost provést důkaz</vt:lpstr>
      <vt:lpstr>Důvody zmatečnosti</vt:lpstr>
      <vt:lpstr>Co jsou zmatečnosti?</vt:lpstr>
      <vt:lpstr>Procesní důsledky zmatečnosti</vt:lpstr>
      <vt:lpstr>Důvody týkající se soudu</vt:lpstr>
      <vt:lpstr>Důvody týkající se stran</vt:lpstr>
      <vt:lpstr>Ostatní důvody</vt:lpstr>
      <vt:lpstr>Problémy vymezení zmatečnostních důvodů</vt:lpstr>
      <vt:lpstr>Problémy koncepce žaloby pro zmatečnost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Opravné prostředky v civilním soudním řízení</dc:title>
  <dc:creator>Petr Lavický</dc:creator>
  <cp:lastModifiedBy>Petr Lavický</cp:lastModifiedBy>
  <cp:revision>6</cp:revision>
  <dcterms:created xsi:type="dcterms:W3CDTF">2019-02-18T20:40:13Z</dcterms:created>
  <dcterms:modified xsi:type="dcterms:W3CDTF">2025-04-29T19:52:09Z</dcterms:modified>
</cp:coreProperties>
</file>