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2"/>
  </p:notesMasterIdLst>
  <p:handoutMasterIdLst>
    <p:handoutMasterId r:id="rId73"/>
  </p:handoutMasterIdLst>
  <p:sldIdLst>
    <p:sldId id="307" r:id="rId2"/>
    <p:sldId id="525" r:id="rId3"/>
    <p:sldId id="291" r:id="rId4"/>
    <p:sldId id="416" r:id="rId5"/>
    <p:sldId id="468" r:id="rId6"/>
    <p:sldId id="469" r:id="rId7"/>
    <p:sldId id="494" r:id="rId8"/>
    <p:sldId id="511" r:id="rId9"/>
    <p:sldId id="296" r:id="rId10"/>
    <p:sldId id="510" r:id="rId11"/>
    <p:sldId id="509" r:id="rId12"/>
    <p:sldId id="399" r:id="rId13"/>
    <p:sldId id="512" r:id="rId14"/>
    <p:sldId id="513" r:id="rId15"/>
    <p:sldId id="499" r:id="rId16"/>
    <p:sldId id="347" r:id="rId17"/>
    <p:sldId id="351" r:id="rId18"/>
    <p:sldId id="435" r:id="rId19"/>
    <p:sldId id="437" r:id="rId20"/>
    <p:sldId id="417" r:id="rId21"/>
    <p:sldId id="440" r:id="rId22"/>
    <p:sldId id="419" r:id="rId23"/>
    <p:sldId id="531" r:id="rId24"/>
    <p:sldId id="438" r:id="rId25"/>
    <p:sldId id="439" r:id="rId26"/>
    <p:sldId id="441" r:id="rId27"/>
    <p:sldId id="442" r:id="rId28"/>
    <p:sldId id="528" r:id="rId29"/>
    <p:sldId id="426" r:id="rId30"/>
    <p:sldId id="532" r:id="rId31"/>
    <p:sldId id="463" r:id="rId32"/>
    <p:sldId id="529" r:id="rId33"/>
    <p:sldId id="530" r:id="rId34"/>
    <p:sldId id="443" r:id="rId35"/>
    <p:sldId id="452" r:id="rId36"/>
    <p:sldId id="444" r:id="rId37"/>
    <p:sldId id="428" r:id="rId38"/>
    <p:sldId id="445" r:id="rId39"/>
    <p:sldId id="446" r:id="rId40"/>
    <p:sldId id="447" r:id="rId41"/>
    <p:sldId id="449" r:id="rId42"/>
    <p:sldId id="450" r:id="rId43"/>
    <p:sldId id="451" r:id="rId44"/>
    <p:sldId id="467" r:id="rId45"/>
    <p:sldId id="453" r:id="rId46"/>
    <p:sldId id="429" r:id="rId47"/>
    <p:sldId id="454" r:id="rId48"/>
    <p:sldId id="431" r:id="rId49"/>
    <p:sldId id="260" r:id="rId50"/>
    <p:sldId id="259" r:id="rId51"/>
    <p:sldId id="433" r:id="rId52"/>
    <p:sldId id="434" r:id="rId53"/>
    <p:sldId id="455" r:id="rId54"/>
    <p:sldId id="527" r:id="rId55"/>
    <p:sldId id="462" r:id="rId56"/>
    <p:sldId id="457" r:id="rId57"/>
    <p:sldId id="526" r:id="rId58"/>
    <p:sldId id="456" r:id="rId59"/>
    <p:sldId id="268" r:id="rId60"/>
    <p:sldId id="458" r:id="rId61"/>
    <p:sldId id="459" r:id="rId62"/>
    <p:sldId id="460" r:id="rId63"/>
    <p:sldId id="461" r:id="rId64"/>
    <p:sldId id="270" r:id="rId65"/>
    <p:sldId id="273" r:id="rId66"/>
    <p:sldId id="392" r:id="rId67"/>
    <p:sldId id="464" r:id="rId68"/>
    <p:sldId id="466" r:id="rId69"/>
    <p:sldId id="533" r:id="rId70"/>
    <p:sldId id="336" r:id="rId71"/>
  </p:sldIdLst>
  <p:sldSz cx="9144000" cy="6858000" type="screen4x3"/>
  <p:notesSz cx="6858000" cy="9945688"/>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autoAdjust="0"/>
    <p:restoredTop sz="94624" autoAdjust="0"/>
  </p:normalViewPr>
  <p:slideViewPr>
    <p:cSldViewPr>
      <p:cViewPr varScale="1">
        <p:scale>
          <a:sx n="72" d="100"/>
          <a:sy n="72" d="100"/>
        </p:scale>
        <p:origin x="1320" y="78"/>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6888"/>
          </a:xfrm>
          <a:prstGeom prst="rect">
            <a:avLst/>
          </a:prstGeom>
        </p:spPr>
        <p:txBody>
          <a:bodyPr vert="horz" lIns="91429" tIns="45715" rIns="91429" bIns="45715" rtlCol="0"/>
          <a:lstStyle>
            <a:lvl1pPr algn="l">
              <a:defRPr sz="1200"/>
            </a:lvl1pPr>
          </a:lstStyle>
          <a:p>
            <a:endParaRPr lang="cs-CZ"/>
          </a:p>
        </p:txBody>
      </p:sp>
      <p:sp>
        <p:nvSpPr>
          <p:cNvPr id="3" name="Zástupný symbol pro datum 2"/>
          <p:cNvSpPr>
            <a:spLocks noGrp="1"/>
          </p:cNvSpPr>
          <p:nvPr>
            <p:ph type="dt" sz="quarter" idx="1"/>
          </p:nvPr>
        </p:nvSpPr>
        <p:spPr>
          <a:xfrm>
            <a:off x="3884614" y="0"/>
            <a:ext cx="2971800" cy="496888"/>
          </a:xfrm>
          <a:prstGeom prst="rect">
            <a:avLst/>
          </a:prstGeom>
        </p:spPr>
        <p:txBody>
          <a:bodyPr vert="horz" lIns="91429" tIns="45715" rIns="91429" bIns="45715" rtlCol="0"/>
          <a:lstStyle>
            <a:lvl1pPr algn="r">
              <a:defRPr sz="1200"/>
            </a:lvl1pPr>
          </a:lstStyle>
          <a:p>
            <a:fld id="{0CB4B8EB-5618-43E9-985C-92A5740426F9}" type="datetimeFigureOut">
              <a:rPr lang="cs-CZ" smtClean="0"/>
              <a:t>19.05.2018</a:t>
            </a:fld>
            <a:endParaRPr lang="cs-CZ"/>
          </a:p>
        </p:txBody>
      </p:sp>
      <p:sp>
        <p:nvSpPr>
          <p:cNvPr id="4" name="Zástupný symbol pro zápatí 3"/>
          <p:cNvSpPr>
            <a:spLocks noGrp="1"/>
          </p:cNvSpPr>
          <p:nvPr>
            <p:ph type="ftr" sz="quarter" idx="2"/>
          </p:nvPr>
        </p:nvSpPr>
        <p:spPr>
          <a:xfrm>
            <a:off x="0" y="9447214"/>
            <a:ext cx="2971800" cy="496887"/>
          </a:xfrm>
          <a:prstGeom prst="rect">
            <a:avLst/>
          </a:prstGeom>
        </p:spPr>
        <p:txBody>
          <a:bodyPr vert="horz" lIns="91429" tIns="45715" rIns="91429" bIns="45715"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4" y="9447214"/>
            <a:ext cx="2971800" cy="496887"/>
          </a:xfrm>
          <a:prstGeom prst="rect">
            <a:avLst/>
          </a:prstGeom>
        </p:spPr>
        <p:txBody>
          <a:bodyPr vert="horz" lIns="91429" tIns="45715" rIns="91429" bIns="45715" rtlCol="0" anchor="b"/>
          <a:lstStyle>
            <a:lvl1pPr algn="r">
              <a:defRPr sz="1200"/>
            </a:lvl1pPr>
          </a:lstStyle>
          <a:p>
            <a:fld id="{7FA8EFF2-2BA8-4A41-989B-F0755BB193FD}" type="slidenum">
              <a:rPr lang="cs-CZ" smtClean="0"/>
              <a:t>‹#›</a:t>
            </a:fld>
            <a:endParaRPr lang="cs-CZ"/>
          </a:p>
        </p:txBody>
      </p:sp>
    </p:spTree>
    <p:extLst>
      <p:ext uri="{BB962C8B-B14F-4D97-AF65-F5344CB8AC3E}">
        <p14:creationId xmlns:p14="http://schemas.microsoft.com/office/powerpoint/2010/main" val="2490931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6888"/>
          </a:xfrm>
          <a:prstGeom prst="rect">
            <a:avLst/>
          </a:prstGeom>
        </p:spPr>
        <p:txBody>
          <a:bodyPr vert="horz" lIns="91429" tIns="45715" rIns="91429" bIns="45715" rtlCol="0"/>
          <a:lstStyle>
            <a:lvl1pPr algn="l" fontAlgn="auto">
              <a:spcBef>
                <a:spcPts val="0"/>
              </a:spcBef>
              <a:spcAft>
                <a:spcPts val="0"/>
              </a:spcAft>
              <a:defRPr sz="1200">
                <a:latin typeface="+mn-lt"/>
              </a:defRPr>
            </a:lvl1pPr>
          </a:lstStyle>
          <a:p>
            <a:pPr>
              <a:defRPr/>
            </a:pPr>
            <a:endParaRPr lang="cs-CZ"/>
          </a:p>
        </p:txBody>
      </p:sp>
      <p:sp>
        <p:nvSpPr>
          <p:cNvPr id="3" name="Zástupný symbol pro datum 2"/>
          <p:cNvSpPr>
            <a:spLocks noGrp="1"/>
          </p:cNvSpPr>
          <p:nvPr>
            <p:ph type="dt" idx="1"/>
          </p:nvPr>
        </p:nvSpPr>
        <p:spPr>
          <a:xfrm>
            <a:off x="3884614" y="0"/>
            <a:ext cx="2971800" cy="496888"/>
          </a:xfrm>
          <a:prstGeom prst="rect">
            <a:avLst/>
          </a:prstGeom>
        </p:spPr>
        <p:txBody>
          <a:bodyPr vert="horz" lIns="91429" tIns="45715" rIns="91429" bIns="45715" rtlCol="0"/>
          <a:lstStyle>
            <a:lvl1pPr algn="r" fontAlgn="auto">
              <a:spcBef>
                <a:spcPts val="0"/>
              </a:spcBef>
              <a:spcAft>
                <a:spcPts val="0"/>
              </a:spcAft>
              <a:defRPr sz="1200" smtClean="0">
                <a:latin typeface="+mn-lt"/>
              </a:defRPr>
            </a:lvl1pPr>
          </a:lstStyle>
          <a:p>
            <a:pPr>
              <a:defRPr/>
            </a:pPr>
            <a:fld id="{6DD2F78F-5AE2-448E-A8F3-3E44C431AA4E}" type="datetimeFigureOut">
              <a:rPr lang="cs-CZ"/>
              <a:pPr>
                <a:defRPr/>
              </a:pPr>
              <a:t>19.05.2018</a:t>
            </a:fld>
            <a:endParaRPr lang="cs-CZ"/>
          </a:p>
        </p:txBody>
      </p:sp>
      <p:sp>
        <p:nvSpPr>
          <p:cNvPr id="4" name="Zástupný symbol pro obrázek snímku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29" tIns="45715" rIns="91429" bIns="45715" rtlCol="0" anchor="ctr"/>
          <a:lstStyle/>
          <a:p>
            <a:pPr lvl="0"/>
            <a:endParaRPr lang="cs-CZ" noProof="0"/>
          </a:p>
        </p:txBody>
      </p:sp>
      <p:sp>
        <p:nvSpPr>
          <p:cNvPr id="5" name="Zástupný symbol pro poznámky 4"/>
          <p:cNvSpPr>
            <a:spLocks noGrp="1"/>
          </p:cNvSpPr>
          <p:nvPr>
            <p:ph type="body" sz="quarter" idx="3"/>
          </p:nvPr>
        </p:nvSpPr>
        <p:spPr>
          <a:xfrm>
            <a:off x="685801" y="4724401"/>
            <a:ext cx="5486400" cy="4475163"/>
          </a:xfrm>
          <a:prstGeom prst="rect">
            <a:avLst/>
          </a:prstGeom>
        </p:spPr>
        <p:txBody>
          <a:bodyPr vert="horz" lIns="91429" tIns="45715" rIns="91429" bIns="45715" rtlCol="0">
            <a:normAutofit/>
          </a:bodyPr>
          <a:lstStyle/>
          <a:p>
            <a:pPr lvl="0"/>
            <a:r>
              <a:rPr lang="cs-CZ" noProof="0"/>
              <a:t>Klepnutím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6" name="Zástupný symbol pro zápatí 5"/>
          <p:cNvSpPr>
            <a:spLocks noGrp="1"/>
          </p:cNvSpPr>
          <p:nvPr>
            <p:ph type="ftr" sz="quarter" idx="4"/>
          </p:nvPr>
        </p:nvSpPr>
        <p:spPr>
          <a:xfrm>
            <a:off x="0" y="9447214"/>
            <a:ext cx="2971800" cy="496887"/>
          </a:xfrm>
          <a:prstGeom prst="rect">
            <a:avLst/>
          </a:prstGeom>
        </p:spPr>
        <p:txBody>
          <a:bodyPr vert="horz" lIns="91429" tIns="45715" rIns="91429" bIns="45715" rtlCol="0" anchor="b"/>
          <a:lstStyle>
            <a:lvl1pPr algn="l" fontAlgn="auto">
              <a:spcBef>
                <a:spcPts val="0"/>
              </a:spcBef>
              <a:spcAft>
                <a:spcPts val="0"/>
              </a:spcAft>
              <a:defRPr sz="1200">
                <a:latin typeface="+mn-lt"/>
              </a:defRPr>
            </a:lvl1pPr>
          </a:lstStyle>
          <a:p>
            <a:pPr>
              <a:defRPr/>
            </a:pPr>
            <a:endParaRPr lang="cs-CZ"/>
          </a:p>
        </p:txBody>
      </p:sp>
      <p:sp>
        <p:nvSpPr>
          <p:cNvPr id="7" name="Zástupný symbol pro číslo snímku 6"/>
          <p:cNvSpPr>
            <a:spLocks noGrp="1"/>
          </p:cNvSpPr>
          <p:nvPr>
            <p:ph type="sldNum" sz="quarter" idx="5"/>
          </p:nvPr>
        </p:nvSpPr>
        <p:spPr>
          <a:xfrm>
            <a:off x="3884614" y="9447214"/>
            <a:ext cx="2971800" cy="496887"/>
          </a:xfrm>
          <a:prstGeom prst="rect">
            <a:avLst/>
          </a:prstGeom>
        </p:spPr>
        <p:txBody>
          <a:bodyPr vert="horz" lIns="91429" tIns="45715" rIns="91429" bIns="45715" rtlCol="0" anchor="b"/>
          <a:lstStyle>
            <a:lvl1pPr algn="r" fontAlgn="auto">
              <a:spcBef>
                <a:spcPts val="0"/>
              </a:spcBef>
              <a:spcAft>
                <a:spcPts val="0"/>
              </a:spcAft>
              <a:defRPr sz="1200" smtClean="0">
                <a:latin typeface="+mn-lt"/>
              </a:defRPr>
            </a:lvl1pPr>
          </a:lstStyle>
          <a:p>
            <a:pPr>
              <a:defRPr/>
            </a:pPr>
            <a:fld id="{31A139C3-88EA-4488-BC8A-8AF755F1B5E3}" type="slidenum">
              <a:rPr lang="cs-CZ"/>
              <a:pPr>
                <a:defRPr/>
              </a:pPr>
              <a:t>‹#›</a:t>
            </a:fld>
            <a:endParaRPr lang="cs-CZ"/>
          </a:p>
        </p:txBody>
      </p:sp>
    </p:spTree>
    <p:extLst>
      <p:ext uri="{BB962C8B-B14F-4D97-AF65-F5344CB8AC3E}">
        <p14:creationId xmlns:p14="http://schemas.microsoft.com/office/powerpoint/2010/main" val="2495913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dirty="0"/>
          </a:p>
        </p:txBody>
      </p:sp>
      <p:sp>
        <p:nvSpPr>
          <p:cNvPr id="4" name="Slide Number Placeholder 3"/>
          <p:cNvSpPr>
            <a:spLocks noGrp="1"/>
          </p:cNvSpPr>
          <p:nvPr>
            <p:ph type="sldNum" sz="quarter" idx="10"/>
          </p:nvPr>
        </p:nvSpPr>
        <p:spPr/>
        <p:txBody>
          <a:bodyPr/>
          <a:lstStyle/>
          <a:p>
            <a:fld id="{EC6EAC7D-5A89-47C2-8ABA-56C9C2DEF7A4}" type="slidenum">
              <a:rPr lang="cs-CZ" smtClean="0"/>
              <a:pPr/>
              <a:t>9</a:t>
            </a:fld>
            <a:endParaRPr lang="cs-CZ" dirty="0"/>
          </a:p>
        </p:txBody>
      </p:sp>
    </p:spTree>
    <p:extLst>
      <p:ext uri="{BB962C8B-B14F-4D97-AF65-F5344CB8AC3E}">
        <p14:creationId xmlns:p14="http://schemas.microsoft.com/office/powerpoint/2010/main" val="4121951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dirty="0"/>
          </a:p>
        </p:txBody>
      </p:sp>
      <p:sp>
        <p:nvSpPr>
          <p:cNvPr id="4" name="Slide Number Placeholder 3"/>
          <p:cNvSpPr>
            <a:spLocks noGrp="1"/>
          </p:cNvSpPr>
          <p:nvPr>
            <p:ph type="sldNum" sz="quarter" idx="10"/>
          </p:nvPr>
        </p:nvSpPr>
        <p:spPr/>
        <p:txBody>
          <a:bodyPr/>
          <a:lstStyle/>
          <a:p>
            <a:fld id="{EC6EAC7D-5A89-47C2-8ABA-56C9C2DEF7A4}" type="slidenum">
              <a:rPr lang="cs-CZ" smtClean="0"/>
              <a:pPr/>
              <a:t>10</a:t>
            </a:fld>
            <a:endParaRPr lang="cs-CZ" dirty="0"/>
          </a:p>
        </p:txBody>
      </p:sp>
    </p:spTree>
    <p:extLst>
      <p:ext uri="{BB962C8B-B14F-4D97-AF65-F5344CB8AC3E}">
        <p14:creationId xmlns:p14="http://schemas.microsoft.com/office/powerpoint/2010/main" val="3733857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5693FD4-8F83-4EF7-AC3F-0DC0388986B0}" type="slidenum">
              <a:rPr lang="cs-CZ" smtClean="0"/>
              <a:pPr/>
              <a:t>12</a:t>
            </a:fld>
            <a:endParaRPr lang="cs-CZ"/>
          </a:p>
        </p:txBody>
      </p:sp>
    </p:spTree>
    <p:extLst>
      <p:ext uri="{BB962C8B-B14F-4D97-AF65-F5344CB8AC3E}">
        <p14:creationId xmlns:p14="http://schemas.microsoft.com/office/powerpoint/2010/main" val="3507982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5693FD4-8F83-4EF7-AC3F-0DC0388986B0}" type="slidenum">
              <a:rPr lang="cs-CZ" smtClean="0"/>
              <a:pPr/>
              <a:t>13</a:t>
            </a:fld>
            <a:endParaRPr lang="cs-CZ"/>
          </a:p>
        </p:txBody>
      </p:sp>
    </p:spTree>
    <p:extLst>
      <p:ext uri="{BB962C8B-B14F-4D97-AF65-F5344CB8AC3E}">
        <p14:creationId xmlns:p14="http://schemas.microsoft.com/office/powerpoint/2010/main" val="498228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75693FD4-8F83-4EF7-AC3F-0DC0388986B0}" type="slidenum">
              <a:rPr lang="cs-CZ" smtClean="0"/>
              <a:pPr/>
              <a:t>14</a:t>
            </a:fld>
            <a:endParaRPr lang="cs-CZ"/>
          </a:p>
        </p:txBody>
      </p:sp>
    </p:spTree>
    <p:extLst>
      <p:ext uri="{BB962C8B-B14F-4D97-AF65-F5344CB8AC3E}">
        <p14:creationId xmlns:p14="http://schemas.microsoft.com/office/powerpoint/2010/main" val="1864063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dirty="0"/>
          </a:p>
        </p:txBody>
      </p:sp>
      <p:sp>
        <p:nvSpPr>
          <p:cNvPr id="4" name="Slide Number Placeholder 3"/>
          <p:cNvSpPr>
            <a:spLocks noGrp="1"/>
          </p:cNvSpPr>
          <p:nvPr>
            <p:ph type="sldNum" sz="quarter" idx="10"/>
          </p:nvPr>
        </p:nvSpPr>
        <p:spPr/>
        <p:txBody>
          <a:bodyPr/>
          <a:lstStyle/>
          <a:p>
            <a:fld id="{EC6EAC7D-5A89-47C2-8ABA-56C9C2DEF7A4}" type="slidenum">
              <a:rPr lang="cs-CZ" smtClean="0"/>
              <a:pPr/>
              <a:t>16</a:t>
            </a:fld>
            <a:endParaRPr lang="cs-CZ" dirty="0"/>
          </a:p>
        </p:txBody>
      </p:sp>
    </p:spTree>
    <p:extLst>
      <p:ext uri="{BB962C8B-B14F-4D97-AF65-F5344CB8AC3E}">
        <p14:creationId xmlns:p14="http://schemas.microsoft.com/office/powerpoint/2010/main" val="3607914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dirty="0"/>
          </a:p>
        </p:txBody>
      </p:sp>
      <p:sp>
        <p:nvSpPr>
          <p:cNvPr id="4" name="Slide Number Placeholder 3"/>
          <p:cNvSpPr>
            <a:spLocks noGrp="1"/>
          </p:cNvSpPr>
          <p:nvPr>
            <p:ph type="sldNum" sz="quarter" idx="10"/>
          </p:nvPr>
        </p:nvSpPr>
        <p:spPr/>
        <p:txBody>
          <a:bodyPr/>
          <a:lstStyle/>
          <a:p>
            <a:fld id="{EC6EAC7D-5A89-47C2-8ABA-56C9C2DEF7A4}" type="slidenum">
              <a:rPr lang="cs-CZ" smtClean="0"/>
              <a:pPr/>
              <a:t>17</a:t>
            </a:fld>
            <a:endParaRPr lang="cs-CZ" dirty="0"/>
          </a:p>
        </p:txBody>
      </p:sp>
    </p:spTree>
    <p:extLst>
      <p:ext uri="{BB962C8B-B14F-4D97-AF65-F5344CB8AC3E}">
        <p14:creationId xmlns:p14="http://schemas.microsoft.com/office/powerpoint/2010/main" val="36555872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cs-CZ"/>
              <a:t>Klepnutím lze upravit styl předlohy nadpisů.</a:t>
            </a:r>
            <a:endParaRPr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Klepnutím lze upravit styl předlohy podnadpisů.</a:t>
            </a:r>
            <a:endParaRPr lang="en-US"/>
          </a:p>
        </p:txBody>
      </p:sp>
      <p:sp>
        <p:nvSpPr>
          <p:cNvPr id="4" name="Zástupný symbol pro datum 29"/>
          <p:cNvSpPr>
            <a:spLocks noGrp="1"/>
          </p:cNvSpPr>
          <p:nvPr>
            <p:ph type="dt" sz="half" idx="10"/>
          </p:nvPr>
        </p:nvSpPr>
        <p:spPr/>
        <p:txBody>
          <a:bodyPr/>
          <a:lstStyle>
            <a:lvl1pPr>
              <a:defRPr/>
            </a:lvl1pPr>
          </a:lstStyle>
          <a:p>
            <a:pPr>
              <a:defRPr/>
            </a:pPr>
            <a:fld id="{D56B29E1-FE5F-4D57-A270-96E634F10F39}" type="datetimeFigureOut">
              <a:rPr lang="cs-CZ"/>
              <a:pPr>
                <a:defRPr/>
              </a:pPr>
              <a:t>19.05.2018</a:t>
            </a:fld>
            <a:endParaRPr lang="cs-CZ"/>
          </a:p>
        </p:txBody>
      </p:sp>
      <p:sp>
        <p:nvSpPr>
          <p:cNvPr id="5" name="Zástupný symbol pro zápatí 18"/>
          <p:cNvSpPr>
            <a:spLocks noGrp="1"/>
          </p:cNvSpPr>
          <p:nvPr>
            <p:ph type="ftr" sz="quarter" idx="11"/>
          </p:nvPr>
        </p:nvSpPr>
        <p:spPr/>
        <p:txBody>
          <a:bodyPr/>
          <a:lstStyle>
            <a:lvl1pPr>
              <a:defRPr/>
            </a:lvl1pPr>
          </a:lstStyle>
          <a:p>
            <a:pPr>
              <a:defRPr/>
            </a:pPr>
            <a:endParaRPr lang="cs-CZ"/>
          </a:p>
        </p:txBody>
      </p:sp>
      <p:sp>
        <p:nvSpPr>
          <p:cNvPr id="6" name="Zástupný symbol pro číslo snímku 26"/>
          <p:cNvSpPr>
            <a:spLocks noGrp="1"/>
          </p:cNvSpPr>
          <p:nvPr>
            <p:ph type="sldNum" sz="quarter" idx="12"/>
          </p:nvPr>
        </p:nvSpPr>
        <p:spPr/>
        <p:txBody>
          <a:bodyPr/>
          <a:lstStyle>
            <a:lvl1pPr>
              <a:defRPr/>
            </a:lvl1pPr>
          </a:lstStyle>
          <a:p>
            <a:pPr>
              <a:defRPr/>
            </a:pPr>
            <a:fld id="{D9546429-2694-4E95-8F80-684E12379596}" type="slidenum">
              <a:rPr lang="cs-CZ"/>
              <a:pPr>
                <a:defRPr/>
              </a:pPr>
              <a:t>‹#›</a:t>
            </a:fld>
            <a:endParaRPr lang="cs-CZ"/>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9"/>
          <p:cNvSpPr>
            <a:spLocks noGrp="1"/>
          </p:cNvSpPr>
          <p:nvPr>
            <p:ph type="dt" sz="half" idx="10"/>
          </p:nvPr>
        </p:nvSpPr>
        <p:spPr/>
        <p:txBody>
          <a:bodyPr/>
          <a:lstStyle>
            <a:lvl1pPr>
              <a:defRPr/>
            </a:lvl1pPr>
          </a:lstStyle>
          <a:p>
            <a:pPr>
              <a:defRPr/>
            </a:pPr>
            <a:fld id="{DD9EA784-41C4-4F19-9B6A-1C07E574FF05}" type="datetimeFigureOut">
              <a:rPr lang="cs-CZ"/>
              <a:pPr>
                <a:defRPr/>
              </a:pPr>
              <a:t>19.05.2018</a:t>
            </a:fld>
            <a:endParaRPr lang="cs-CZ"/>
          </a:p>
        </p:txBody>
      </p:sp>
      <p:sp>
        <p:nvSpPr>
          <p:cNvPr id="5" name="Zástupný symbol pro zápatí 21"/>
          <p:cNvSpPr>
            <a:spLocks noGrp="1"/>
          </p:cNvSpPr>
          <p:nvPr>
            <p:ph type="ftr" sz="quarter" idx="11"/>
          </p:nvPr>
        </p:nvSpPr>
        <p:spPr/>
        <p:txBody>
          <a:bodyPr/>
          <a:lstStyle>
            <a:lvl1pPr>
              <a:defRPr/>
            </a:lvl1pPr>
          </a:lstStyle>
          <a:p>
            <a:pPr>
              <a:defRPr/>
            </a:pPr>
            <a:endParaRPr lang="cs-CZ"/>
          </a:p>
        </p:txBody>
      </p:sp>
      <p:sp>
        <p:nvSpPr>
          <p:cNvPr id="6" name="Zástupný symbol pro číslo snímku 17"/>
          <p:cNvSpPr>
            <a:spLocks noGrp="1"/>
          </p:cNvSpPr>
          <p:nvPr>
            <p:ph type="sldNum" sz="quarter" idx="12"/>
          </p:nvPr>
        </p:nvSpPr>
        <p:spPr/>
        <p:txBody>
          <a:bodyPr/>
          <a:lstStyle>
            <a:lvl1pPr>
              <a:defRPr/>
            </a:lvl1pPr>
          </a:lstStyle>
          <a:p>
            <a:pPr>
              <a:defRPr/>
            </a:pPr>
            <a:fld id="{5CE31001-8A36-4EE6-9048-3824DADD98FD}" type="slidenum">
              <a:rPr lang="cs-CZ"/>
              <a:pPr>
                <a:defRPr/>
              </a:pPr>
              <a:t>‹#›</a:t>
            </a:fld>
            <a:endParaRPr lang="cs-CZ"/>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lang="cs-CZ"/>
              <a:t>Klepnutím lze upravit styl předlohy nadpisů.</a:t>
            </a:r>
            <a:endParaRPr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9"/>
          <p:cNvSpPr>
            <a:spLocks noGrp="1"/>
          </p:cNvSpPr>
          <p:nvPr>
            <p:ph type="dt" sz="half" idx="10"/>
          </p:nvPr>
        </p:nvSpPr>
        <p:spPr/>
        <p:txBody>
          <a:bodyPr/>
          <a:lstStyle>
            <a:lvl1pPr>
              <a:defRPr/>
            </a:lvl1pPr>
          </a:lstStyle>
          <a:p>
            <a:pPr>
              <a:defRPr/>
            </a:pPr>
            <a:fld id="{CDC56F56-48F2-4940-B347-A50A9E430240}" type="datetimeFigureOut">
              <a:rPr lang="cs-CZ"/>
              <a:pPr>
                <a:defRPr/>
              </a:pPr>
              <a:t>19.05.2018</a:t>
            </a:fld>
            <a:endParaRPr lang="cs-CZ"/>
          </a:p>
        </p:txBody>
      </p:sp>
      <p:sp>
        <p:nvSpPr>
          <p:cNvPr id="5" name="Zástupný symbol pro zápatí 21"/>
          <p:cNvSpPr>
            <a:spLocks noGrp="1"/>
          </p:cNvSpPr>
          <p:nvPr>
            <p:ph type="ftr" sz="quarter" idx="11"/>
          </p:nvPr>
        </p:nvSpPr>
        <p:spPr/>
        <p:txBody>
          <a:bodyPr/>
          <a:lstStyle>
            <a:lvl1pPr>
              <a:defRPr/>
            </a:lvl1pPr>
          </a:lstStyle>
          <a:p>
            <a:pPr>
              <a:defRPr/>
            </a:pPr>
            <a:endParaRPr lang="cs-CZ"/>
          </a:p>
        </p:txBody>
      </p:sp>
      <p:sp>
        <p:nvSpPr>
          <p:cNvPr id="6" name="Zástupný symbol pro číslo snímku 17"/>
          <p:cNvSpPr>
            <a:spLocks noGrp="1"/>
          </p:cNvSpPr>
          <p:nvPr>
            <p:ph type="sldNum" sz="quarter" idx="12"/>
          </p:nvPr>
        </p:nvSpPr>
        <p:spPr/>
        <p:txBody>
          <a:bodyPr/>
          <a:lstStyle>
            <a:lvl1pPr>
              <a:defRPr/>
            </a:lvl1pPr>
          </a:lstStyle>
          <a:p>
            <a:pPr>
              <a:defRPr/>
            </a:pPr>
            <a:fld id="{797ADE3A-DEC2-4DEF-B181-45D592415E46}" type="slidenum">
              <a:rPr lang="cs-CZ"/>
              <a:pPr>
                <a:defRPr/>
              </a:pPr>
              <a:t>‹#›</a:t>
            </a:fld>
            <a:endParaRPr lang="cs-CZ"/>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9"/>
          <p:cNvSpPr>
            <a:spLocks noGrp="1"/>
          </p:cNvSpPr>
          <p:nvPr>
            <p:ph type="dt" sz="half" idx="10"/>
          </p:nvPr>
        </p:nvSpPr>
        <p:spPr/>
        <p:txBody>
          <a:bodyPr/>
          <a:lstStyle>
            <a:lvl1pPr>
              <a:defRPr/>
            </a:lvl1pPr>
          </a:lstStyle>
          <a:p>
            <a:pPr>
              <a:defRPr/>
            </a:pPr>
            <a:fld id="{23A84BF7-8724-447A-8491-07947019DC0B}" type="datetimeFigureOut">
              <a:rPr lang="cs-CZ"/>
              <a:pPr>
                <a:defRPr/>
              </a:pPr>
              <a:t>19.05.2018</a:t>
            </a:fld>
            <a:endParaRPr lang="cs-CZ"/>
          </a:p>
        </p:txBody>
      </p:sp>
      <p:sp>
        <p:nvSpPr>
          <p:cNvPr id="5" name="Zástupný symbol pro zápatí 21"/>
          <p:cNvSpPr>
            <a:spLocks noGrp="1"/>
          </p:cNvSpPr>
          <p:nvPr>
            <p:ph type="ftr" sz="quarter" idx="11"/>
          </p:nvPr>
        </p:nvSpPr>
        <p:spPr/>
        <p:txBody>
          <a:bodyPr/>
          <a:lstStyle>
            <a:lvl1pPr>
              <a:defRPr/>
            </a:lvl1pPr>
          </a:lstStyle>
          <a:p>
            <a:pPr>
              <a:defRPr/>
            </a:pPr>
            <a:endParaRPr lang="cs-CZ"/>
          </a:p>
        </p:txBody>
      </p:sp>
      <p:sp>
        <p:nvSpPr>
          <p:cNvPr id="6" name="Zástupný symbol pro číslo snímku 17"/>
          <p:cNvSpPr>
            <a:spLocks noGrp="1"/>
          </p:cNvSpPr>
          <p:nvPr>
            <p:ph type="sldNum" sz="quarter" idx="12"/>
          </p:nvPr>
        </p:nvSpPr>
        <p:spPr/>
        <p:txBody>
          <a:bodyPr/>
          <a:lstStyle>
            <a:lvl1pPr>
              <a:defRPr/>
            </a:lvl1pPr>
          </a:lstStyle>
          <a:p>
            <a:pPr>
              <a:defRPr/>
            </a:pPr>
            <a:fld id="{0A418D75-8CBC-49F5-B6F2-A7D914140555}" type="slidenum">
              <a:rPr lang="cs-CZ"/>
              <a:pPr>
                <a:defRPr/>
              </a:pPr>
              <a:t>‹#›</a:t>
            </a:fld>
            <a:endParaRPr lang="cs-CZ"/>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cs-CZ"/>
              <a:t>Klepnutím lze upravit styl předlohy nadpisů.</a:t>
            </a:r>
            <a:endParaRPr lang="en-US"/>
          </a:p>
        </p:txBody>
      </p:sp>
      <p:sp>
        <p:nvSpPr>
          <p:cNvPr id="3" name="Zástupný symbol pro text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40444615-E09F-482D-BA65-CBF94ABB6896}" type="datetimeFigureOut">
              <a:rPr lang="cs-CZ"/>
              <a:pPr>
                <a:defRPr/>
              </a:pPr>
              <a:t>19.05.2018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26DD6B4-0E38-454A-A14A-264672917CBE}" type="slidenum">
              <a:rPr lang="cs-CZ"/>
              <a:pPr>
                <a:defRPr/>
              </a:pPr>
              <a:t>‹#›</a:t>
            </a:fld>
            <a:endParaRPr lang="cs-CZ"/>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lang="cs-CZ"/>
              <a:t>Klepnutím lze upravit styl předlohy nadpisů.</a:t>
            </a:r>
            <a:endParaRPr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9"/>
          <p:cNvSpPr>
            <a:spLocks noGrp="1"/>
          </p:cNvSpPr>
          <p:nvPr>
            <p:ph type="dt" sz="half" idx="10"/>
          </p:nvPr>
        </p:nvSpPr>
        <p:spPr/>
        <p:txBody>
          <a:bodyPr/>
          <a:lstStyle>
            <a:lvl1pPr>
              <a:defRPr/>
            </a:lvl1pPr>
          </a:lstStyle>
          <a:p>
            <a:pPr>
              <a:defRPr/>
            </a:pPr>
            <a:fld id="{2F8E1ED5-552D-47D9-8F41-42DE843AE5CF}" type="datetimeFigureOut">
              <a:rPr lang="cs-CZ"/>
              <a:pPr>
                <a:defRPr/>
              </a:pPr>
              <a:t>19.05.2018</a:t>
            </a:fld>
            <a:endParaRPr lang="cs-CZ"/>
          </a:p>
        </p:txBody>
      </p:sp>
      <p:sp>
        <p:nvSpPr>
          <p:cNvPr id="6" name="Zástupný symbol pro zápatí 21"/>
          <p:cNvSpPr>
            <a:spLocks noGrp="1"/>
          </p:cNvSpPr>
          <p:nvPr>
            <p:ph type="ftr" sz="quarter" idx="11"/>
          </p:nvPr>
        </p:nvSpPr>
        <p:spPr/>
        <p:txBody>
          <a:bodyPr/>
          <a:lstStyle>
            <a:lvl1pPr>
              <a:defRPr/>
            </a:lvl1pPr>
          </a:lstStyle>
          <a:p>
            <a:pPr>
              <a:defRPr/>
            </a:pPr>
            <a:endParaRPr lang="cs-CZ"/>
          </a:p>
        </p:txBody>
      </p:sp>
      <p:sp>
        <p:nvSpPr>
          <p:cNvPr id="7" name="Zástupný symbol pro číslo snímku 17"/>
          <p:cNvSpPr>
            <a:spLocks noGrp="1"/>
          </p:cNvSpPr>
          <p:nvPr>
            <p:ph type="sldNum" sz="quarter" idx="12"/>
          </p:nvPr>
        </p:nvSpPr>
        <p:spPr/>
        <p:txBody>
          <a:bodyPr/>
          <a:lstStyle>
            <a:lvl1pPr>
              <a:defRPr/>
            </a:lvl1pPr>
          </a:lstStyle>
          <a:p>
            <a:pPr>
              <a:defRPr/>
            </a:pPr>
            <a:fld id="{5C8761C0-59DC-4ABF-BF69-951E288A9743}" type="slidenum">
              <a:rPr lang="cs-CZ"/>
              <a:pPr>
                <a:defRPr/>
              </a:pPr>
              <a:t>‹#›</a:t>
            </a:fld>
            <a:endParaRPr lang="cs-CZ"/>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lvl1pPr>
              <a:defRPr/>
            </a:lvl1pPr>
          </a:lstStyle>
          <a:p>
            <a:r>
              <a:rPr lang="cs-CZ"/>
              <a:t>Klepnutím lze upravit styl předlohy nadpisů.</a:t>
            </a:r>
            <a:endParaRPr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cs-CZ"/>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cs-CZ"/>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Zástupný symbol pro datum 9"/>
          <p:cNvSpPr>
            <a:spLocks noGrp="1"/>
          </p:cNvSpPr>
          <p:nvPr>
            <p:ph type="dt" sz="half" idx="10"/>
          </p:nvPr>
        </p:nvSpPr>
        <p:spPr/>
        <p:txBody>
          <a:bodyPr/>
          <a:lstStyle>
            <a:lvl1pPr>
              <a:defRPr/>
            </a:lvl1pPr>
          </a:lstStyle>
          <a:p>
            <a:pPr>
              <a:defRPr/>
            </a:pPr>
            <a:fld id="{69094443-D18D-4F88-B4D5-ECA5DF7DF48E}" type="datetimeFigureOut">
              <a:rPr lang="cs-CZ"/>
              <a:pPr>
                <a:defRPr/>
              </a:pPr>
              <a:t>19.05.2018</a:t>
            </a:fld>
            <a:endParaRPr lang="cs-CZ"/>
          </a:p>
        </p:txBody>
      </p:sp>
      <p:sp>
        <p:nvSpPr>
          <p:cNvPr id="8" name="Zástupný symbol pro zápatí 21"/>
          <p:cNvSpPr>
            <a:spLocks noGrp="1"/>
          </p:cNvSpPr>
          <p:nvPr>
            <p:ph type="ftr" sz="quarter" idx="11"/>
          </p:nvPr>
        </p:nvSpPr>
        <p:spPr/>
        <p:txBody>
          <a:bodyPr/>
          <a:lstStyle>
            <a:lvl1pPr>
              <a:defRPr/>
            </a:lvl1pPr>
          </a:lstStyle>
          <a:p>
            <a:pPr>
              <a:defRPr/>
            </a:pPr>
            <a:endParaRPr lang="cs-CZ"/>
          </a:p>
        </p:txBody>
      </p:sp>
      <p:sp>
        <p:nvSpPr>
          <p:cNvPr id="9" name="Zástupný symbol pro číslo snímku 17"/>
          <p:cNvSpPr>
            <a:spLocks noGrp="1"/>
          </p:cNvSpPr>
          <p:nvPr>
            <p:ph type="sldNum" sz="quarter" idx="12"/>
          </p:nvPr>
        </p:nvSpPr>
        <p:spPr/>
        <p:txBody>
          <a:bodyPr/>
          <a:lstStyle>
            <a:lvl1pPr>
              <a:defRPr/>
            </a:lvl1pPr>
          </a:lstStyle>
          <a:p>
            <a:pPr>
              <a:defRPr/>
            </a:pPr>
            <a:fld id="{F312B76B-FD41-490E-B570-30FE693C4ED1}" type="slidenum">
              <a:rPr lang="cs-CZ"/>
              <a:pPr>
                <a:defRPr/>
              </a:pPr>
              <a:t>‹#›</a:t>
            </a:fld>
            <a:endParaRPr lang="cs-CZ"/>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cs-CZ"/>
              <a:t>Klepnutím lze upravit styl předlohy nadpisů.</a:t>
            </a:r>
            <a:endParaRPr lang="en-US"/>
          </a:p>
        </p:txBody>
      </p:sp>
      <p:sp>
        <p:nvSpPr>
          <p:cNvPr id="3" name="Zástupný symbol pro datum 9"/>
          <p:cNvSpPr>
            <a:spLocks noGrp="1"/>
          </p:cNvSpPr>
          <p:nvPr>
            <p:ph type="dt" sz="half" idx="10"/>
          </p:nvPr>
        </p:nvSpPr>
        <p:spPr/>
        <p:txBody>
          <a:bodyPr/>
          <a:lstStyle>
            <a:lvl1pPr>
              <a:defRPr/>
            </a:lvl1pPr>
          </a:lstStyle>
          <a:p>
            <a:pPr>
              <a:defRPr/>
            </a:pPr>
            <a:fld id="{40D66A69-B54C-4E60-8FA1-705B2C161C0D}" type="datetimeFigureOut">
              <a:rPr lang="cs-CZ"/>
              <a:pPr>
                <a:defRPr/>
              </a:pPr>
              <a:t>19.05.2018</a:t>
            </a:fld>
            <a:endParaRPr lang="cs-CZ"/>
          </a:p>
        </p:txBody>
      </p:sp>
      <p:sp>
        <p:nvSpPr>
          <p:cNvPr id="4" name="Zástupný symbol pro zápatí 21"/>
          <p:cNvSpPr>
            <a:spLocks noGrp="1"/>
          </p:cNvSpPr>
          <p:nvPr>
            <p:ph type="ftr" sz="quarter" idx="11"/>
          </p:nvPr>
        </p:nvSpPr>
        <p:spPr/>
        <p:txBody>
          <a:bodyPr/>
          <a:lstStyle>
            <a:lvl1pPr>
              <a:defRPr/>
            </a:lvl1pPr>
          </a:lstStyle>
          <a:p>
            <a:pPr>
              <a:defRPr/>
            </a:pPr>
            <a:endParaRPr lang="cs-CZ"/>
          </a:p>
        </p:txBody>
      </p:sp>
      <p:sp>
        <p:nvSpPr>
          <p:cNvPr id="5" name="Zástupný symbol pro číslo snímku 17"/>
          <p:cNvSpPr>
            <a:spLocks noGrp="1"/>
          </p:cNvSpPr>
          <p:nvPr>
            <p:ph type="sldNum" sz="quarter" idx="12"/>
          </p:nvPr>
        </p:nvSpPr>
        <p:spPr/>
        <p:txBody>
          <a:bodyPr/>
          <a:lstStyle>
            <a:lvl1pPr>
              <a:defRPr/>
            </a:lvl1pPr>
          </a:lstStyle>
          <a:p>
            <a:pPr>
              <a:defRPr/>
            </a:pPr>
            <a:fld id="{21171166-0A75-4FAF-9544-809FE83EC92E}" type="slidenum">
              <a:rPr lang="cs-CZ"/>
              <a:pPr>
                <a:defRPr/>
              </a:pPr>
              <a:t>‹#›</a:t>
            </a:fld>
            <a:endParaRPr lang="cs-CZ"/>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9"/>
          <p:cNvSpPr>
            <a:spLocks noGrp="1"/>
          </p:cNvSpPr>
          <p:nvPr>
            <p:ph type="dt" sz="half" idx="10"/>
          </p:nvPr>
        </p:nvSpPr>
        <p:spPr/>
        <p:txBody>
          <a:bodyPr/>
          <a:lstStyle>
            <a:lvl1pPr>
              <a:defRPr/>
            </a:lvl1pPr>
          </a:lstStyle>
          <a:p>
            <a:pPr>
              <a:defRPr/>
            </a:pPr>
            <a:fld id="{20B77DAC-C4D7-4816-A0CA-2171178B8C37}" type="datetimeFigureOut">
              <a:rPr lang="cs-CZ"/>
              <a:pPr>
                <a:defRPr/>
              </a:pPr>
              <a:t>19.05.2018</a:t>
            </a:fld>
            <a:endParaRPr lang="cs-CZ"/>
          </a:p>
        </p:txBody>
      </p:sp>
      <p:sp>
        <p:nvSpPr>
          <p:cNvPr id="3" name="Zástupný symbol pro zápatí 21"/>
          <p:cNvSpPr>
            <a:spLocks noGrp="1"/>
          </p:cNvSpPr>
          <p:nvPr>
            <p:ph type="ftr" sz="quarter" idx="11"/>
          </p:nvPr>
        </p:nvSpPr>
        <p:spPr/>
        <p:txBody>
          <a:bodyPr/>
          <a:lstStyle>
            <a:lvl1pPr>
              <a:defRPr/>
            </a:lvl1pPr>
          </a:lstStyle>
          <a:p>
            <a:pPr>
              <a:defRPr/>
            </a:pPr>
            <a:endParaRPr lang="cs-CZ"/>
          </a:p>
        </p:txBody>
      </p:sp>
      <p:sp>
        <p:nvSpPr>
          <p:cNvPr id="4" name="Zástupný symbol pro číslo snímku 17"/>
          <p:cNvSpPr>
            <a:spLocks noGrp="1"/>
          </p:cNvSpPr>
          <p:nvPr>
            <p:ph type="sldNum" sz="quarter" idx="12"/>
          </p:nvPr>
        </p:nvSpPr>
        <p:spPr/>
        <p:txBody>
          <a:bodyPr/>
          <a:lstStyle>
            <a:lvl1pPr>
              <a:defRPr/>
            </a:lvl1pPr>
          </a:lstStyle>
          <a:p>
            <a:pPr>
              <a:defRPr/>
            </a:pPr>
            <a:fld id="{9352474E-9FEA-4311-B1B0-7710440006F0}" type="slidenum">
              <a:rPr lang="cs-CZ"/>
              <a:pPr>
                <a:defRPr/>
              </a:pPr>
              <a:t>‹#›</a:t>
            </a:fld>
            <a:endParaRPr lang="cs-CZ"/>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cs-CZ"/>
              <a:t>Klepnutím lze upravit styl předlohy nadpisů.</a:t>
            </a:r>
            <a:endParaRPr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cs-CZ"/>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9"/>
          <p:cNvSpPr>
            <a:spLocks noGrp="1"/>
          </p:cNvSpPr>
          <p:nvPr>
            <p:ph type="dt" sz="half" idx="10"/>
          </p:nvPr>
        </p:nvSpPr>
        <p:spPr/>
        <p:txBody>
          <a:bodyPr/>
          <a:lstStyle>
            <a:lvl1pPr>
              <a:defRPr/>
            </a:lvl1pPr>
          </a:lstStyle>
          <a:p>
            <a:pPr>
              <a:defRPr/>
            </a:pPr>
            <a:fld id="{82E2A034-3B94-414B-8B46-80190974A0B1}" type="datetimeFigureOut">
              <a:rPr lang="cs-CZ"/>
              <a:pPr>
                <a:defRPr/>
              </a:pPr>
              <a:t>19.05.2018</a:t>
            </a:fld>
            <a:endParaRPr lang="cs-CZ"/>
          </a:p>
        </p:txBody>
      </p:sp>
      <p:sp>
        <p:nvSpPr>
          <p:cNvPr id="6" name="Zástupný symbol pro zápatí 21"/>
          <p:cNvSpPr>
            <a:spLocks noGrp="1"/>
          </p:cNvSpPr>
          <p:nvPr>
            <p:ph type="ftr" sz="quarter" idx="11"/>
          </p:nvPr>
        </p:nvSpPr>
        <p:spPr/>
        <p:txBody>
          <a:bodyPr/>
          <a:lstStyle>
            <a:lvl1pPr>
              <a:defRPr/>
            </a:lvl1pPr>
          </a:lstStyle>
          <a:p>
            <a:pPr>
              <a:defRPr/>
            </a:pPr>
            <a:endParaRPr lang="cs-CZ"/>
          </a:p>
        </p:txBody>
      </p:sp>
      <p:sp>
        <p:nvSpPr>
          <p:cNvPr id="7" name="Zástupný symbol pro číslo snímku 17"/>
          <p:cNvSpPr>
            <a:spLocks noGrp="1"/>
          </p:cNvSpPr>
          <p:nvPr>
            <p:ph type="sldNum" sz="quarter" idx="12"/>
          </p:nvPr>
        </p:nvSpPr>
        <p:spPr/>
        <p:txBody>
          <a:bodyPr/>
          <a:lstStyle>
            <a:lvl1pPr>
              <a:defRPr/>
            </a:lvl1pPr>
          </a:lstStyle>
          <a:p>
            <a:pPr>
              <a:defRPr/>
            </a:pPr>
            <a:fld id="{3587D5A6-43DA-4614-BC75-75CF4D278087}" type="slidenum">
              <a:rPr lang="cs-CZ"/>
              <a:pPr>
                <a:defRPr/>
              </a:pPr>
              <a:t>‹#›</a:t>
            </a:fld>
            <a:endParaRPr lang="cs-CZ"/>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5" name="Obdélník s odříznutým a zakulaceným jedním rohem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Pravoúhlý trojúhelník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Nadpis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cs-CZ"/>
              <a:t>Klepnutím lze upravit styl předlohy nadpisů.</a:t>
            </a:r>
            <a:endParaRPr lang="en-US"/>
          </a:p>
        </p:txBody>
      </p:sp>
      <p:sp>
        <p:nvSpPr>
          <p:cNvPr id="4" name="Zástupný symbol pro text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cs-CZ"/>
              <a:t>Klepnutím lze upravit styly předlohy textu.</a:t>
            </a:r>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cs-CZ" noProof="0"/>
              <a:t>Klepnutím na ikonu přidáte obrázek.</a:t>
            </a:r>
            <a:endParaRPr lang="en-US" noProof="0" dirty="0"/>
          </a:p>
        </p:txBody>
      </p:sp>
      <p:sp>
        <p:nvSpPr>
          <p:cNvPr id="9" name="Zástupný symbol pro datum 4"/>
          <p:cNvSpPr>
            <a:spLocks noGrp="1"/>
          </p:cNvSpPr>
          <p:nvPr>
            <p:ph type="dt" sz="half" idx="10"/>
          </p:nvPr>
        </p:nvSpPr>
        <p:spPr/>
        <p:txBody>
          <a:bodyPr/>
          <a:lstStyle>
            <a:lvl1pPr>
              <a:defRPr/>
            </a:lvl1pPr>
          </a:lstStyle>
          <a:p>
            <a:pPr>
              <a:defRPr/>
            </a:pPr>
            <a:fld id="{74914461-666A-44B3-8FE8-F9DE02090039}" type="datetimeFigureOut">
              <a:rPr lang="cs-CZ"/>
              <a:pPr>
                <a:defRPr/>
              </a:pPr>
              <a:t>19.05.2018</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a:xfrm>
            <a:off x="8077200" y="6356350"/>
            <a:ext cx="609600" cy="365125"/>
          </a:xfrm>
        </p:spPr>
        <p:txBody>
          <a:bodyPr/>
          <a:lstStyle>
            <a:lvl1pPr>
              <a:defRPr/>
            </a:lvl1pPr>
          </a:lstStyle>
          <a:p>
            <a:pPr>
              <a:defRPr/>
            </a:pPr>
            <a:fld id="{2FB4EB5F-8E6F-4983-B00E-97EA1A2DB72F}" type="slidenum">
              <a:rPr lang="cs-CZ"/>
              <a:pPr>
                <a:defRPr/>
              </a:pPr>
              <a:t>‹#›</a:t>
            </a:fld>
            <a:endParaRPr lang="cs-CZ"/>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Volný tvar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Zástupný symbol pro nadpis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cs-CZ"/>
              <a:t>Klepnutím lze upravit styl předlohy nadpisů.</a:t>
            </a:r>
            <a:endParaRPr lang="en-US"/>
          </a:p>
        </p:txBody>
      </p:sp>
      <p:sp>
        <p:nvSpPr>
          <p:cNvPr id="1029" name="Zástupný symbol pro text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B2224120-AEAA-46B0-8E6E-35FD2B6CEA14}" type="datetimeFigureOut">
              <a:rPr lang="cs-CZ"/>
              <a:pPr>
                <a:defRPr/>
              </a:pPr>
              <a:t>19.05.2018</a:t>
            </a:fld>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BE9C6C8-0F1A-4289-9318-CD8CB764F6BE}" type="slidenum">
              <a:rPr lang="cs-CZ"/>
              <a:pPr>
                <a:defRPr/>
              </a:pPr>
              <a:t>‹#›</a:t>
            </a:fld>
            <a:endParaRPr lang="cs-CZ"/>
          </a:p>
        </p:txBody>
      </p:sp>
      <p:grpSp>
        <p:nvGrpSpPr>
          <p:cNvPr id="1033" name="Skupina 1"/>
          <p:cNvGrpSpPr>
            <a:grpSpLocks/>
          </p:cNvGrpSpPr>
          <p:nvPr/>
        </p:nvGrpSpPr>
        <p:grpSpPr bwMode="auto">
          <a:xfrm>
            <a:off x="-19050" y="203200"/>
            <a:ext cx="9180513" cy="647700"/>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852" r:id="rId1"/>
    <p:sldLayoutId id="2147483851" r:id="rId2"/>
    <p:sldLayoutId id="2147483853" r:id="rId3"/>
    <p:sldLayoutId id="2147483850" r:id="rId4"/>
    <p:sldLayoutId id="2147483849" r:id="rId5"/>
    <p:sldLayoutId id="2147483848" r:id="rId6"/>
    <p:sldLayoutId id="2147483847" r:id="rId7"/>
    <p:sldLayoutId id="2147483846" r:id="rId8"/>
    <p:sldLayoutId id="2147483854" r:id="rId9"/>
    <p:sldLayoutId id="2147483845" r:id="rId10"/>
    <p:sldLayoutId id="2147483844" r:id="rId11"/>
  </p:sldLayoutIdLst>
  <p:transition spd="med"/>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620688"/>
            <a:ext cx="8062912" cy="4392488"/>
          </a:xfrm>
        </p:spPr>
        <p:txBody>
          <a:bodyPr>
            <a:normAutofit/>
          </a:bodyPr>
          <a:lstStyle/>
          <a:p>
            <a:pPr algn="ctr" fontAlgn="auto">
              <a:spcAft>
                <a:spcPts val="0"/>
              </a:spcAft>
              <a:defRPr/>
            </a:pPr>
            <a:r>
              <a:rPr lang="cs-CZ" dirty="0">
                <a:solidFill>
                  <a:schemeClr val="accent3">
                    <a:lumMod val="20000"/>
                    <a:lumOff val="80000"/>
                  </a:schemeClr>
                </a:solidFill>
                <a:effectLst/>
              </a:rPr>
              <a:t>Dědění, pořízení pro případ smrti a projednání pozůstalosti</a:t>
            </a:r>
            <a:br>
              <a:rPr lang="cs-CZ" sz="6000" dirty="0">
                <a:solidFill>
                  <a:schemeClr val="accent3">
                    <a:lumMod val="20000"/>
                    <a:lumOff val="80000"/>
                  </a:schemeClr>
                </a:solidFill>
              </a:rPr>
            </a:br>
            <a:br>
              <a:rPr lang="cs-CZ" sz="6000" dirty="0">
                <a:solidFill>
                  <a:schemeClr val="accent3">
                    <a:lumMod val="20000"/>
                    <a:lumOff val="80000"/>
                  </a:schemeClr>
                </a:solidFill>
              </a:rPr>
            </a:br>
            <a:r>
              <a:rPr lang="cs-CZ" sz="3600" dirty="0">
                <a:solidFill>
                  <a:schemeClr val="accent3">
                    <a:lumMod val="20000"/>
                    <a:lumOff val="80000"/>
                  </a:schemeClr>
                </a:solidFill>
              </a:rPr>
              <a:t>Seminář pro advokáty 22. 5. 2018, Brno</a:t>
            </a:r>
            <a:endParaRPr lang="cs-CZ" sz="6000" dirty="0">
              <a:solidFill>
                <a:schemeClr val="accent3">
                  <a:lumMod val="20000"/>
                  <a:lumOff val="80000"/>
                </a:schemeClr>
              </a:solidFill>
            </a:endParaRPr>
          </a:p>
        </p:txBody>
      </p:sp>
      <p:sp>
        <p:nvSpPr>
          <p:cNvPr id="3" name="Podnadpis 2"/>
          <p:cNvSpPr>
            <a:spLocks noGrp="1"/>
          </p:cNvSpPr>
          <p:nvPr>
            <p:ph type="subTitle" idx="1"/>
          </p:nvPr>
        </p:nvSpPr>
        <p:spPr>
          <a:xfrm>
            <a:off x="541338" y="5229200"/>
            <a:ext cx="8061325" cy="1368450"/>
          </a:xfrm>
        </p:spPr>
        <p:txBody>
          <a:bodyPr>
            <a:normAutofit fontScale="70000" lnSpcReduction="20000"/>
          </a:bodyPr>
          <a:lstStyle/>
          <a:p>
            <a:pPr marR="0" algn="ctr"/>
            <a:endParaRPr lang="cs-CZ" sz="2800" b="1" dirty="0">
              <a:solidFill>
                <a:schemeClr val="accent1"/>
              </a:solidFill>
            </a:endParaRPr>
          </a:p>
          <a:p>
            <a:pPr marR="0" algn="ctr"/>
            <a:r>
              <a:rPr lang="cs-CZ" sz="3600" b="1" dirty="0">
                <a:solidFill>
                  <a:srgbClr val="002060"/>
                </a:solidFill>
                <a:latin typeface="Calibri" pitchFamily="34" charset="0"/>
              </a:rPr>
              <a:t>JUDr. Daniela Kovářová</a:t>
            </a:r>
          </a:p>
          <a:p>
            <a:pPr marR="0" algn="ctr"/>
            <a:r>
              <a:rPr lang="cs-CZ" sz="2800" b="1" dirty="0">
                <a:solidFill>
                  <a:srgbClr val="002060"/>
                </a:solidFill>
                <a:latin typeface="Calibri" pitchFamily="34" charset="0"/>
              </a:rPr>
              <a:t>Praha 3, Přemyslovská 2346/11, 130 00</a:t>
            </a:r>
          </a:p>
          <a:p>
            <a:pPr marR="0" algn="ctr"/>
            <a:r>
              <a:rPr lang="cs-CZ" sz="2800" b="1" dirty="0">
                <a:solidFill>
                  <a:srgbClr val="002060"/>
                </a:solidFill>
                <a:latin typeface="Calibri" pitchFamily="34" charset="0"/>
              </a:rPr>
              <a:t>www.akkovarova.cz, e-mail: kovarova@akkovarova.cz</a:t>
            </a:r>
          </a:p>
          <a:p>
            <a:pPr marR="0" algn="ctr"/>
            <a:endParaRPr lang="cs-CZ" sz="2800" b="1" dirty="0">
              <a:solidFill>
                <a:schemeClr val="accent1"/>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55576" y="-7354"/>
            <a:ext cx="8077200" cy="1143000"/>
          </a:xfrm>
        </p:spPr>
        <p:txBody>
          <a:bodyPr>
            <a:normAutofit/>
          </a:bodyPr>
          <a:lstStyle/>
          <a:p>
            <a:pPr algn="ctr"/>
            <a:r>
              <a:rPr lang="cs-CZ" sz="4800" b="1" i="1" dirty="0">
                <a:solidFill>
                  <a:srgbClr val="00B0F0"/>
                </a:solidFill>
              </a:rPr>
              <a:t>Informace</a:t>
            </a:r>
          </a:p>
        </p:txBody>
      </p:sp>
      <p:sp>
        <p:nvSpPr>
          <p:cNvPr id="3" name="Content Placeholder 2"/>
          <p:cNvSpPr>
            <a:spLocks noGrp="1"/>
          </p:cNvSpPr>
          <p:nvPr>
            <p:ph idx="1"/>
            <p:custDataLst>
              <p:tags r:id="rId3"/>
            </p:custDataLst>
          </p:nvPr>
        </p:nvSpPr>
        <p:spPr>
          <a:xfrm>
            <a:off x="563960" y="1268760"/>
            <a:ext cx="8460432" cy="5976664"/>
          </a:xfrm>
        </p:spPr>
        <p:txBody>
          <a:bodyPr>
            <a:normAutofit fontScale="70000" lnSpcReduction="20000"/>
          </a:bodyPr>
          <a:lstStyle/>
          <a:p>
            <a:pPr marL="0" indent="0">
              <a:buNone/>
            </a:pPr>
            <a:r>
              <a:rPr lang="cs-CZ" sz="5100" b="1" i="1" dirty="0"/>
              <a:t>Číslo klientského spisu:</a:t>
            </a:r>
          </a:p>
          <a:p>
            <a:pPr marL="0" indent="0">
              <a:buNone/>
            </a:pPr>
            <a:r>
              <a:rPr lang="cs-CZ" sz="5100" b="1" i="1" dirty="0"/>
              <a:t>Klient:</a:t>
            </a:r>
          </a:p>
          <a:p>
            <a:pPr marL="0" indent="0">
              <a:buNone/>
            </a:pPr>
            <a:r>
              <a:rPr lang="cs-CZ" sz="5100" b="1" i="1" dirty="0"/>
              <a:t>Protistrana:</a:t>
            </a:r>
          </a:p>
          <a:p>
            <a:pPr marL="0" indent="0">
              <a:buNone/>
            </a:pPr>
            <a:r>
              <a:rPr lang="cs-CZ" sz="5100" b="1" i="1" dirty="0"/>
              <a:t>Popis věci:</a:t>
            </a:r>
          </a:p>
          <a:p>
            <a:pPr marL="0" indent="0">
              <a:buNone/>
            </a:pPr>
            <a:r>
              <a:rPr lang="cs-CZ" sz="5100" b="1" i="1" dirty="0"/>
              <a:t>Sjednaný postup (včetně podkladů, které klient dodá či advokát zpracuje):</a:t>
            </a:r>
          </a:p>
          <a:p>
            <a:pPr marL="0" indent="0">
              <a:buNone/>
            </a:pPr>
            <a:r>
              <a:rPr lang="cs-CZ" sz="5100" b="1" i="1" dirty="0"/>
              <a:t>Odměna (způsob určení, zálohy, fakturace):</a:t>
            </a:r>
          </a:p>
          <a:p>
            <a:pPr marL="0" indent="0">
              <a:buNone/>
            </a:pPr>
            <a:r>
              <a:rPr lang="cs-CZ" sz="5100" b="1" i="1" dirty="0"/>
              <a:t>Datum:</a:t>
            </a:r>
          </a:p>
          <a:p>
            <a:pPr marL="0" indent="0">
              <a:buNone/>
            </a:pPr>
            <a:r>
              <a:rPr lang="cs-CZ" sz="5100" b="1" i="1" dirty="0"/>
              <a:t>Podpis klienta:</a:t>
            </a:r>
          </a:p>
        </p:txBody>
      </p:sp>
    </p:spTree>
    <p:custDataLst>
      <p:tags r:id="rId1"/>
    </p:custDataLst>
    <p:extLst>
      <p:ext uri="{BB962C8B-B14F-4D97-AF65-F5344CB8AC3E}">
        <p14:creationId xmlns:p14="http://schemas.microsoft.com/office/powerpoint/2010/main" val="51381270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03807" y="1340768"/>
            <a:ext cx="8712967" cy="5184575"/>
          </a:xfrm>
        </p:spPr>
        <p:txBody>
          <a:bodyPr>
            <a:noAutofit/>
          </a:bodyPr>
          <a:lstStyle/>
          <a:p>
            <a:pPr marL="0" indent="0">
              <a:buNone/>
            </a:pPr>
            <a:r>
              <a:rPr lang="cs-CZ" sz="2800" b="1" dirty="0">
                <a:solidFill>
                  <a:srgbClr val="002060"/>
                </a:solidFill>
                <a:latin typeface="Calibri" panose="020F0502020204030204" pitchFamily="34" charset="0"/>
                <a:cs typeface="Calibri" panose="020F0502020204030204" pitchFamily="34" charset="0"/>
              </a:rPr>
              <a:t> </a:t>
            </a:r>
          </a:p>
          <a:p>
            <a:r>
              <a:rPr lang="cs-CZ" sz="2800" b="1" dirty="0">
                <a:solidFill>
                  <a:srgbClr val="002060"/>
                </a:solidFill>
                <a:latin typeface="Calibri" panose="020F0502020204030204" pitchFamily="34" charset="0"/>
                <a:cs typeface="Calibri" panose="020F0502020204030204" pitchFamily="34" charset="0"/>
              </a:rPr>
              <a:t>Tarifní hodnotou je obvyklá cena zůstavitelova majetku odpovídající dědickému podílu klienta (§ 8 odst. 7 AT)</a:t>
            </a:r>
          </a:p>
          <a:p>
            <a:r>
              <a:rPr lang="cs-CZ" sz="2800" b="1" dirty="0">
                <a:solidFill>
                  <a:srgbClr val="002060"/>
                </a:solidFill>
                <a:latin typeface="Calibri" panose="020F0502020204030204" pitchFamily="34" charset="0"/>
                <a:cs typeface="Calibri" panose="020F0502020204030204" pitchFamily="34" charset="0"/>
              </a:rPr>
              <a:t>Znáte hodnotu při převzetí klienta?</a:t>
            </a:r>
          </a:p>
          <a:p>
            <a:r>
              <a:rPr lang="cs-CZ" sz="2800" b="1" dirty="0">
                <a:solidFill>
                  <a:srgbClr val="002060"/>
                </a:solidFill>
                <a:latin typeface="Calibri" panose="020F0502020204030204" pitchFamily="34" charset="0"/>
                <a:cs typeface="Calibri" panose="020F0502020204030204" pitchFamily="34" charset="0"/>
              </a:rPr>
              <a:t>Všechny výše uvedené nejasnosti může advokát odstranit smluvní odměnou!</a:t>
            </a:r>
          </a:p>
          <a:p>
            <a:r>
              <a:rPr lang="cs-CZ" sz="2800" b="1" dirty="0">
                <a:solidFill>
                  <a:srgbClr val="002060"/>
                </a:solidFill>
                <a:latin typeface="Calibri" panose="020F0502020204030204" pitchFamily="34" charset="0"/>
                <a:cs typeface="Calibri" panose="020F0502020204030204" pitchFamily="34" charset="0"/>
              </a:rPr>
              <a:t>Jak se tvoří smluvní odměna?</a:t>
            </a:r>
          </a:p>
          <a:p>
            <a:r>
              <a:rPr lang="cs-CZ" sz="2800" b="1" dirty="0">
                <a:solidFill>
                  <a:srgbClr val="002060"/>
                </a:solidFill>
                <a:latin typeface="Calibri" panose="020F0502020204030204" pitchFamily="34" charset="0"/>
                <a:cs typeface="Calibri" panose="020F0502020204030204" pitchFamily="34" charset="0"/>
              </a:rPr>
              <a:t>Opatrovník podle § 29 odst. 4 občanského soudního řádu, § 118  a násl. zákona o zvláštních řízeních soudních – úkon za  </a:t>
            </a:r>
            <a:r>
              <a:rPr lang="cs-CZ" sz="2800" b="1" dirty="0">
                <a:solidFill>
                  <a:srgbClr val="FF0000"/>
                </a:solidFill>
                <a:latin typeface="Calibri" panose="020F0502020204030204" pitchFamily="34" charset="0"/>
                <a:cs typeface="Calibri" panose="020F0502020204030204" pitchFamily="34" charset="0"/>
              </a:rPr>
              <a:t>400 Kč</a:t>
            </a:r>
            <a:r>
              <a:rPr lang="cs-CZ" sz="2800" b="1" dirty="0">
                <a:solidFill>
                  <a:srgbClr val="002060"/>
                </a:solidFill>
                <a:latin typeface="Calibri" panose="020F0502020204030204" pitchFamily="34" charset="0"/>
                <a:cs typeface="Calibri" panose="020F0502020204030204" pitchFamily="34" charset="0"/>
              </a:rPr>
              <a:t> (§ 7, 9 odst. 5, § 12a odst.     1 AT)</a:t>
            </a:r>
          </a:p>
          <a:p>
            <a:endParaRPr lang="cs-CZ" sz="2800" b="1" dirty="0">
              <a:solidFill>
                <a:srgbClr val="002060"/>
              </a:solidFill>
              <a:latin typeface="Calibri" panose="020F0502020204030204" pitchFamily="34" charset="0"/>
              <a:cs typeface="Calibri" panose="020F0502020204030204" pitchFamily="34" charset="0"/>
            </a:endParaRPr>
          </a:p>
        </p:txBody>
      </p:sp>
      <p:sp>
        <p:nvSpPr>
          <p:cNvPr id="15361" name="Nadpis 1"/>
          <p:cNvSpPr>
            <a:spLocks noGrp="1"/>
          </p:cNvSpPr>
          <p:nvPr>
            <p:ph type="title"/>
          </p:nvPr>
        </p:nvSpPr>
        <p:spPr>
          <a:xfrm>
            <a:off x="445490" y="332657"/>
            <a:ext cx="8229600" cy="1211957"/>
          </a:xfrm>
        </p:spPr>
        <p:txBody>
          <a:bodyPr>
            <a:normAutofit/>
          </a:bodyPr>
          <a:lstStyle/>
          <a:p>
            <a:pPr algn="ctr"/>
            <a:r>
              <a:rPr lang="cs-CZ" b="1" dirty="0">
                <a:solidFill>
                  <a:srgbClr val="0070C0"/>
                </a:solidFill>
                <a:latin typeface="Calibri" panose="020F0502020204030204" pitchFamily="34" charset="0"/>
                <a:cs typeface="Calibri" panose="020F0502020204030204" pitchFamily="34" charset="0"/>
              </a:rPr>
              <a:t>Odměna v dědické věci</a:t>
            </a:r>
          </a:p>
        </p:txBody>
      </p:sp>
    </p:spTree>
    <p:extLst>
      <p:ext uri="{BB962C8B-B14F-4D97-AF65-F5344CB8AC3E}">
        <p14:creationId xmlns:p14="http://schemas.microsoft.com/office/powerpoint/2010/main" val="46198549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0"/>
            <a:ext cx="8077200" cy="1143000"/>
          </a:xfrm>
        </p:spPr>
        <p:txBody>
          <a:bodyPr>
            <a:normAutofit/>
          </a:bodyPr>
          <a:lstStyle/>
          <a:p>
            <a:pPr algn="ctr"/>
            <a:r>
              <a:rPr lang="cs-CZ" sz="5400" b="1" dirty="0">
                <a:solidFill>
                  <a:srgbClr val="00B0F0"/>
                </a:solidFill>
              </a:rPr>
              <a:t>Zvláštní typy odměny</a:t>
            </a:r>
          </a:p>
        </p:txBody>
      </p:sp>
      <p:sp>
        <p:nvSpPr>
          <p:cNvPr id="3" name="Zástupný symbol pro obsah 2"/>
          <p:cNvSpPr>
            <a:spLocks noGrp="1"/>
          </p:cNvSpPr>
          <p:nvPr>
            <p:ph idx="1"/>
          </p:nvPr>
        </p:nvSpPr>
        <p:spPr>
          <a:xfrm>
            <a:off x="539552" y="1052736"/>
            <a:ext cx="8604448" cy="5805264"/>
          </a:xfrm>
        </p:spPr>
        <p:txBody>
          <a:bodyPr>
            <a:noAutofit/>
          </a:bodyPr>
          <a:lstStyle/>
          <a:p>
            <a:r>
              <a:rPr lang="cs-CZ" sz="2700" b="1" dirty="0">
                <a:solidFill>
                  <a:srgbClr val="FF0000"/>
                </a:solidFill>
                <a:latin typeface="+mj-lt"/>
              </a:rPr>
              <a:t>Insolvenční správce </a:t>
            </a:r>
            <a:r>
              <a:rPr lang="cs-CZ" sz="2700" b="1" dirty="0">
                <a:solidFill>
                  <a:srgbClr val="002060"/>
                </a:solidFill>
                <a:latin typeface="+mj-lt"/>
              </a:rPr>
              <a:t>– vyhláška č. 313/2007 Sb.,                 o odměně insolvenčního správce.</a:t>
            </a:r>
          </a:p>
          <a:p>
            <a:r>
              <a:rPr lang="cs-CZ" sz="2700" b="1" dirty="0">
                <a:solidFill>
                  <a:srgbClr val="FF0000"/>
                </a:solidFill>
                <a:latin typeface="+mj-lt"/>
              </a:rPr>
              <a:t>Likvidátor, likvidační správce </a:t>
            </a:r>
            <a:r>
              <a:rPr lang="cs-CZ" sz="2700" b="1" dirty="0">
                <a:solidFill>
                  <a:srgbClr val="002060"/>
                </a:solidFill>
                <a:latin typeface="+mj-lt"/>
              </a:rPr>
              <a:t>– vyhláška č. 474/2013 Sb., o odměně likvidátora aj.</a:t>
            </a:r>
          </a:p>
          <a:p>
            <a:r>
              <a:rPr lang="cs-CZ" sz="2700" b="1" dirty="0">
                <a:solidFill>
                  <a:srgbClr val="FF0000"/>
                </a:solidFill>
                <a:latin typeface="+mj-lt"/>
              </a:rPr>
              <a:t>Rozhodce </a:t>
            </a:r>
            <a:r>
              <a:rPr lang="cs-CZ" sz="2700" b="1" dirty="0">
                <a:solidFill>
                  <a:srgbClr val="002060"/>
                </a:solidFill>
                <a:latin typeface="+mj-lt"/>
              </a:rPr>
              <a:t>– rozhodčí řády obsahují sazebníky poplatků,   z nich se počítá odměna.</a:t>
            </a:r>
          </a:p>
          <a:p>
            <a:r>
              <a:rPr lang="cs-CZ" sz="2700" b="1" dirty="0">
                <a:solidFill>
                  <a:srgbClr val="FF0000"/>
                </a:solidFill>
                <a:latin typeface="+mj-lt"/>
              </a:rPr>
              <a:t>Správce podniku </a:t>
            </a:r>
            <a:r>
              <a:rPr lang="cs-CZ" sz="2700" b="1" dirty="0">
                <a:solidFill>
                  <a:srgbClr val="002060"/>
                </a:solidFill>
                <a:latin typeface="+mj-lt"/>
              </a:rPr>
              <a:t>– vyhláška č. 485/2000 Sb.,                        o výši odměny správců podniku.</a:t>
            </a:r>
          </a:p>
          <a:p>
            <a:r>
              <a:rPr lang="cs-CZ" sz="2700" b="1" dirty="0">
                <a:solidFill>
                  <a:srgbClr val="FF0000"/>
                </a:solidFill>
                <a:latin typeface="+mj-lt"/>
              </a:rPr>
              <a:t>Správce pozůstalosti - </a:t>
            </a:r>
            <a:r>
              <a:rPr lang="cs-CZ" sz="2700" b="1" dirty="0">
                <a:solidFill>
                  <a:srgbClr val="002060"/>
                </a:solidFill>
                <a:latin typeface="+mj-lt"/>
              </a:rPr>
              <a:t>vyhláška č. 196/2001 Sb.               (novela č. 432/2013 Sb.).</a:t>
            </a:r>
          </a:p>
          <a:p>
            <a:r>
              <a:rPr lang="cs-CZ" sz="2700" b="1" dirty="0">
                <a:solidFill>
                  <a:srgbClr val="FF0000"/>
                </a:solidFill>
                <a:latin typeface="+mj-lt"/>
              </a:rPr>
              <a:t>Mediátor - </a:t>
            </a:r>
            <a:r>
              <a:rPr lang="cs-CZ" sz="2700" b="1" dirty="0">
                <a:solidFill>
                  <a:srgbClr val="002060"/>
                </a:solidFill>
                <a:latin typeface="+mj-lt"/>
              </a:rPr>
              <a:t>vyhláška z. 277/2012 Sb., o zkouškách              a odměně mediátora.</a:t>
            </a:r>
          </a:p>
          <a:p>
            <a:endParaRPr lang="cs-CZ" sz="2700" b="1" dirty="0">
              <a:solidFill>
                <a:srgbClr val="002060"/>
              </a:solidFill>
              <a:latin typeface="+mj-lt"/>
            </a:endParaRPr>
          </a:p>
          <a:p>
            <a:endParaRPr lang="cs-CZ" sz="2700" b="1" dirty="0">
              <a:solidFill>
                <a:srgbClr val="002060"/>
              </a:solidFill>
              <a:latin typeface="+mj-lt"/>
            </a:endParaRPr>
          </a:p>
        </p:txBody>
      </p:sp>
    </p:spTree>
    <p:extLst>
      <p:ext uri="{BB962C8B-B14F-4D97-AF65-F5344CB8AC3E}">
        <p14:creationId xmlns:p14="http://schemas.microsoft.com/office/powerpoint/2010/main" val="346060519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0"/>
            <a:ext cx="8077200" cy="1143000"/>
          </a:xfrm>
        </p:spPr>
        <p:txBody>
          <a:bodyPr>
            <a:normAutofit/>
          </a:bodyPr>
          <a:lstStyle/>
          <a:p>
            <a:pPr algn="ctr"/>
            <a:r>
              <a:rPr lang="cs-CZ" sz="5400" b="1" dirty="0">
                <a:solidFill>
                  <a:srgbClr val="00B0F0"/>
                </a:solidFill>
              </a:rPr>
              <a:t>Bezplatná právní pomoc 1</a:t>
            </a:r>
          </a:p>
        </p:txBody>
      </p:sp>
      <p:sp>
        <p:nvSpPr>
          <p:cNvPr id="3" name="Zástupný symbol pro obsah 2"/>
          <p:cNvSpPr>
            <a:spLocks noGrp="1"/>
          </p:cNvSpPr>
          <p:nvPr>
            <p:ph idx="1"/>
          </p:nvPr>
        </p:nvSpPr>
        <p:spPr>
          <a:xfrm>
            <a:off x="539552" y="1052736"/>
            <a:ext cx="8604448" cy="5805264"/>
          </a:xfrm>
        </p:spPr>
        <p:txBody>
          <a:bodyPr>
            <a:noAutofit/>
          </a:bodyPr>
          <a:lstStyle/>
          <a:p>
            <a:r>
              <a:rPr lang="cs-CZ" sz="2700" b="1" dirty="0">
                <a:solidFill>
                  <a:srgbClr val="002060"/>
                </a:solidFill>
                <a:latin typeface="+mj-lt"/>
              </a:rPr>
              <a:t>Novela zákona o advokacii, provedená zákonem                 č. 258/2017 Sb., účinnost dělená (1. 9. 2017 a 1. 7. 2018)</a:t>
            </a:r>
          </a:p>
          <a:p>
            <a:r>
              <a:rPr lang="cs-CZ" sz="2700" b="1" dirty="0">
                <a:solidFill>
                  <a:srgbClr val="002060"/>
                </a:solidFill>
                <a:latin typeface="+mj-lt"/>
              </a:rPr>
              <a:t>Nový koncept bezplatné právní pomoci už za 40 dnů</a:t>
            </a:r>
            <a:r>
              <a:rPr lang="cs-CZ" sz="2700" b="1" dirty="0">
                <a:solidFill>
                  <a:srgbClr val="FF0000"/>
                </a:solidFill>
                <a:latin typeface="+mj-lt"/>
              </a:rPr>
              <a:t>!!!!</a:t>
            </a:r>
            <a:endParaRPr lang="cs-CZ" sz="2700" b="1" dirty="0">
              <a:solidFill>
                <a:srgbClr val="002060"/>
              </a:solidFill>
              <a:latin typeface="+mj-lt"/>
            </a:endParaRPr>
          </a:p>
          <a:p>
            <a:r>
              <a:rPr lang="cs-CZ" sz="2700" b="1" dirty="0">
                <a:solidFill>
                  <a:srgbClr val="002060"/>
                </a:solidFill>
                <a:latin typeface="+mj-lt"/>
              </a:rPr>
              <a:t>Nová ustanovení § 18 až 18d</a:t>
            </a:r>
          </a:p>
          <a:p>
            <a:r>
              <a:rPr lang="cs-CZ" sz="2700" b="1" dirty="0">
                <a:solidFill>
                  <a:srgbClr val="002060"/>
                </a:solidFill>
                <a:latin typeface="+mj-lt"/>
              </a:rPr>
              <a:t>Kdo nesplňuje podmínky pro ustanovení, může požádat ČAK, advokát smí odmítnout jen ze zákonných důvodů</a:t>
            </a:r>
          </a:p>
          <a:p>
            <a:r>
              <a:rPr lang="cs-CZ" sz="2700" b="1" dirty="0">
                <a:solidFill>
                  <a:srgbClr val="FF0000"/>
                </a:solidFill>
                <a:latin typeface="+mj-lt"/>
              </a:rPr>
              <a:t>Právní porada </a:t>
            </a:r>
            <a:r>
              <a:rPr lang="cs-CZ" sz="2700" b="1" dirty="0">
                <a:solidFill>
                  <a:srgbClr val="002060"/>
                </a:solidFill>
                <a:latin typeface="+mj-lt"/>
              </a:rPr>
              <a:t>do 30 minut, max. 120 minut ročně, administrativní poplatek 100 Kč (nehradí cizinci, děti, postižené osoby apod., zvláštní porady pro cizince              v zařízeních pro žadatele o azyl).</a:t>
            </a:r>
          </a:p>
          <a:p>
            <a:r>
              <a:rPr lang="cs-CZ" sz="2700" b="1" dirty="0">
                <a:solidFill>
                  <a:srgbClr val="002060"/>
                </a:solidFill>
                <a:latin typeface="+mj-lt"/>
              </a:rPr>
              <a:t>Návrh novely AT: 150 Kč za započatých 30 minut, resp. 300 Kč za započatou hodinu pro porady v zařízení pro cizince</a:t>
            </a:r>
            <a:endParaRPr lang="cs-CZ" sz="2700" b="1" dirty="0">
              <a:solidFill>
                <a:srgbClr val="FF0000"/>
              </a:solidFill>
              <a:latin typeface="+mj-lt"/>
            </a:endParaRPr>
          </a:p>
          <a:p>
            <a:r>
              <a:rPr lang="cs-CZ" sz="2700" b="1" dirty="0">
                <a:solidFill>
                  <a:srgbClr val="FF0000"/>
                </a:solidFill>
                <a:latin typeface="+mj-lt"/>
              </a:rPr>
              <a:t>Právní služba</a:t>
            </a:r>
            <a:r>
              <a:rPr lang="cs-CZ" sz="2700" b="1" dirty="0">
                <a:solidFill>
                  <a:srgbClr val="002060"/>
                </a:solidFill>
                <a:latin typeface="+mj-lt"/>
              </a:rPr>
              <a:t>, odmítnou-li 2 advokáti. Odměna dle AT.</a:t>
            </a:r>
          </a:p>
          <a:p>
            <a:r>
              <a:rPr lang="cs-CZ" sz="2700" b="1" dirty="0">
                <a:solidFill>
                  <a:srgbClr val="002060"/>
                </a:solidFill>
                <a:latin typeface="+mj-lt"/>
              </a:rPr>
              <a:t>Očekává se zvláštní stavovský předpis</a:t>
            </a:r>
          </a:p>
          <a:p>
            <a:endParaRPr lang="cs-CZ" sz="2700" b="1" dirty="0">
              <a:solidFill>
                <a:srgbClr val="002060"/>
              </a:solidFill>
              <a:latin typeface="+mj-lt"/>
            </a:endParaRPr>
          </a:p>
          <a:p>
            <a:endParaRPr lang="cs-CZ" sz="2700" b="1" dirty="0">
              <a:solidFill>
                <a:srgbClr val="002060"/>
              </a:solidFill>
              <a:latin typeface="+mj-lt"/>
            </a:endParaRPr>
          </a:p>
        </p:txBody>
      </p:sp>
    </p:spTree>
    <p:extLst>
      <p:ext uri="{BB962C8B-B14F-4D97-AF65-F5344CB8AC3E}">
        <p14:creationId xmlns:p14="http://schemas.microsoft.com/office/powerpoint/2010/main" val="187796161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0"/>
            <a:ext cx="8077200" cy="1143000"/>
          </a:xfrm>
        </p:spPr>
        <p:txBody>
          <a:bodyPr>
            <a:normAutofit/>
          </a:bodyPr>
          <a:lstStyle/>
          <a:p>
            <a:pPr algn="ctr"/>
            <a:r>
              <a:rPr lang="cs-CZ" sz="5400" b="1" dirty="0">
                <a:solidFill>
                  <a:srgbClr val="00B0F0"/>
                </a:solidFill>
              </a:rPr>
              <a:t>Bezplatná právní pomoc 2</a:t>
            </a:r>
          </a:p>
        </p:txBody>
      </p:sp>
      <p:sp>
        <p:nvSpPr>
          <p:cNvPr id="3" name="Zástupný symbol pro obsah 2"/>
          <p:cNvSpPr>
            <a:spLocks noGrp="1"/>
          </p:cNvSpPr>
          <p:nvPr>
            <p:ph idx="1"/>
          </p:nvPr>
        </p:nvSpPr>
        <p:spPr>
          <a:xfrm>
            <a:off x="539552" y="764704"/>
            <a:ext cx="8604448" cy="6093296"/>
          </a:xfrm>
        </p:spPr>
        <p:txBody>
          <a:bodyPr>
            <a:noAutofit/>
          </a:bodyPr>
          <a:lstStyle/>
          <a:p>
            <a:pPr marL="0" indent="0">
              <a:buNone/>
            </a:pPr>
            <a:endParaRPr lang="cs-CZ" sz="2700" b="1" dirty="0">
              <a:solidFill>
                <a:srgbClr val="FF0000"/>
              </a:solidFill>
              <a:latin typeface="+mj-lt"/>
            </a:endParaRPr>
          </a:p>
          <a:p>
            <a:r>
              <a:rPr lang="cs-CZ" sz="2700" b="1" dirty="0">
                <a:solidFill>
                  <a:srgbClr val="FF0000"/>
                </a:solidFill>
                <a:latin typeface="+mj-lt"/>
              </a:rPr>
              <a:t>Právní služba </a:t>
            </a:r>
            <a:r>
              <a:rPr lang="cs-CZ" sz="2700" b="1" dirty="0">
                <a:solidFill>
                  <a:srgbClr val="002060"/>
                </a:solidFill>
                <a:latin typeface="+mj-lt"/>
              </a:rPr>
              <a:t>pro nezastoupené účastníky, pokud žadatele odmítnou alespoň dva advokáti (§ 18b ZA)</a:t>
            </a:r>
          </a:p>
          <a:p>
            <a:r>
              <a:rPr lang="cs-CZ" sz="2700" b="1" dirty="0">
                <a:solidFill>
                  <a:srgbClr val="002060"/>
                </a:solidFill>
                <a:latin typeface="+mj-lt"/>
              </a:rPr>
              <a:t>Komora v usnesení určí advokáta ze zvláštního seznamu zájemců, event. ze seznamu advokátů</a:t>
            </a:r>
          </a:p>
          <a:p>
            <a:r>
              <a:rPr lang="cs-CZ" sz="2700" b="1" dirty="0">
                <a:solidFill>
                  <a:srgbClr val="002060"/>
                </a:solidFill>
                <a:latin typeface="+mj-lt"/>
              </a:rPr>
              <a:t>V usnesení podle správního řádu se určí rozsah právní služby</a:t>
            </a:r>
          </a:p>
          <a:p>
            <a:r>
              <a:rPr lang="cs-CZ" sz="2700" b="1" dirty="0">
                <a:solidFill>
                  <a:srgbClr val="002060"/>
                </a:solidFill>
                <a:latin typeface="+mj-lt"/>
              </a:rPr>
              <a:t>Advokát smí odmítnout je ze zákonných důvodů nebo jde-li o zneužití práva, zjevně bezdůvodné uplatňování či bránění právu</a:t>
            </a:r>
          </a:p>
          <a:p>
            <a:r>
              <a:rPr lang="cs-CZ" sz="2700" b="1" dirty="0">
                <a:solidFill>
                  <a:srgbClr val="002060"/>
                </a:solidFill>
                <a:latin typeface="+mj-lt"/>
              </a:rPr>
              <a:t>Odměna dle AT, kontroluje ČAK, proplácí </a:t>
            </a:r>
            <a:r>
              <a:rPr lang="cs-CZ" sz="2700" b="1" dirty="0" err="1">
                <a:solidFill>
                  <a:srgbClr val="002060"/>
                </a:solidFill>
                <a:latin typeface="+mj-lt"/>
              </a:rPr>
              <a:t>Msp</a:t>
            </a:r>
            <a:endParaRPr lang="cs-CZ" sz="2700" b="1" dirty="0">
              <a:solidFill>
                <a:srgbClr val="002060"/>
              </a:solidFill>
              <a:latin typeface="+mj-lt"/>
            </a:endParaRPr>
          </a:p>
          <a:p>
            <a:r>
              <a:rPr lang="cs-CZ" sz="2700" b="1" dirty="0">
                <a:solidFill>
                  <a:srgbClr val="002060"/>
                </a:solidFill>
                <a:latin typeface="+mj-lt"/>
              </a:rPr>
              <a:t>Pokud advokát zjistí jiné majetkové poměry, ČAK zruší</a:t>
            </a:r>
          </a:p>
          <a:p>
            <a:r>
              <a:rPr lang="cs-CZ" sz="2700" b="1" dirty="0">
                <a:solidFill>
                  <a:srgbClr val="002060"/>
                </a:solidFill>
                <a:latin typeface="+mj-lt"/>
              </a:rPr>
              <a:t>Očekává se zvláštní stavovský předpis</a:t>
            </a:r>
          </a:p>
          <a:p>
            <a:endParaRPr lang="cs-CZ" sz="2700" b="1" dirty="0">
              <a:solidFill>
                <a:srgbClr val="002060"/>
              </a:solidFill>
              <a:latin typeface="+mj-lt"/>
            </a:endParaRPr>
          </a:p>
          <a:p>
            <a:endParaRPr lang="cs-CZ" sz="2700" b="1" dirty="0">
              <a:solidFill>
                <a:srgbClr val="002060"/>
              </a:solidFill>
              <a:latin typeface="+mj-lt"/>
            </a:endParaRPr>
          </a:p>
        </p:txBody>
      </p:sp>
    </p:spTree>
    <p:extLst>
      <p:ext uri="{BB962C8B-B14F-4D97-AF65-F5344CB8AC3E}">
        <p14:creationId xmlns:p14="http://schemas.microsoft.com/office/powerpoint/2010/main" val="279701973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79512" y="476672"/>
            <a:ext cx="8784976" cy="5112568"/>
          </a:xfrm>
        </p:spPr>
        <p:txBody>
          <a:bodyPr>
            <a:noAutofit/>
          </a:bodyPr>
          <a:lstStyle/>
          <a:p>
            <a:pPr marL="0" indent="0" fontAlgn="auto">
              <a:spcAft>
                <a:spcPts val="0"/>
              </a:spcAft>
              <a:buClr>
                <a:schemeClr val="accent3"/>
              </a:buClr>
              <a:buNone/>
              <a:defRPr/>
            </a:pPr>
            <a:endParaRPr lang="cs-CZ" b="1" dirty="0">
              <a:solidFill>
                <a:schemeClr val="accent1">
                  <a:lumMod val="50000"/>
                </a:schemeClr>
              </a:solidFill>
              <a:latin typeface="Calibri" panose="020F0502020204030204" pitchFamily="34" charset="0"/>
              <a:cs typeface="Calibri" panose="020F0502020204030204" pitchFamily="34" charset="0"/>
            </a:endParaRPr>
          </a:p>
          <a:p>
            <a:pPr marL="0" indent="0">
              <a:buNone/>
            </a:pPr>
            <a:endParaRPr lang="cs-CZ" b="1" dirty="0">
              <a:solidFill>
                <a:schemeClr val="accent1">
                  <a:lumMod val="50000"/>
                </a:schemeClr>
              </a:solidFill>
              <a:latin typeface="Calibri" panose="020F0502020204030204" pitchFamily="34" charset="0"/>
              <a:cs typeface="Calibri" panose="020F0502020204030204" pitchFamily="34" charset="0"/>
            </a:endParaRPr>
          </a:p>
          <a:p>
            <a:r>
              <a:rPr lang="cs-CZ" b="1" dirty="0" err="1">
                <a:solidFill>
                  <a:srgbClr val="FF0000"/>
                </a:solidFill>
                <a:latin typeface="Calibri" panose="020F0502020204030204" pitchFamily="34" charset="0"/>
                <a:cs typeface="Calibri" panose="020F0502020204030204" pitchFamily="34" charset="0"/>
              </a:rPr>
              <a:t>sp</a:t>
            </a:r>
            <a:r>
              <a:rPr lang="cs-CZ" b="1" dirty="0">
                <a:solidFill>
                  <a:srgbClr val="FF0000"/>
                </a:solidFill>
                <a:latin typeface="Calibri" panose="020F0502020204030204" pitchFamily="34" charset="0"/>
                <a:cs typeface="Calibri" panose="020F0502020204030204" pitchFamily="34" charset="0"/>
              </a:rPr>
              <a:t>. zn. K 134/2012 ze dne 15. 7. 2013:</a:t>
            </a:r>
            <a:r>
              <a:rPr lang="cs-CZ" b="1" dirty="0">
                <a:latin typeface="Calibri" panose="020F0502020204030204" pitchFamily="34" charset="0"/>
                <a:cs typeface="Calibri" panose="020F0502020204030204" pitchFamily="34" charset="0"/>
              </a:rPr>
              <a:t> </a:t>
            </a:r>
            <a:r>
              <a:rPr lang="cs-CZ" b="1" dirty="0">
                <a:solidFill>
                  <a:srgbClr val="002060"/>
                </a:solidFill>
                <a:latin typeface="Calibri" panose="020F0502020204030204" pitchFamily="34" charset="0"/>
                <a:cs typeface="Calibri" panose="020F0502020204030204" pitchFamily="34" charset="0"/>
              </a:rPr>
              <a:t>Je kárným proviněním, jestliže advokát po uzavření dohody o smluvní odměně odešle nepodepsanou fakturu s nepřezkoumatelným obsahem, a dále když pak k vymáhání použije informace, které získal v souvislosti s poskytováním právní služby. Za toto jednání byla advokátovi uložena pokuta ve výši 80.000 Kč. </a:t>
            </a:r>
          </a:p>
          <a:p>
            <a:r>
              <a:rPr lang="cs-CZ" b="1" dirty="0" err="1">
                <a:solidFill>
                  <a:srgbClr val="FF0000"/>
                </a:solidFill>
                <a:latin typeface="Calibri" panose="020F0502020204030204" pitchFamily="34" charset="0"/>
                <a:cs typeface="Calibri" panose="020F0502020204030204" pitchFamily="34" charset="0"/>
              </a:rPr>
              <a:t>sp</a:t>
            </a:r>
            <a:r>
              <a:rPr lang="cs-CZ" b="1" dirty="0">
                <a:solidFill>
                  <a:srgbClr val="FF0000"/>
                </a:solidFill>
                <a:latin typeface="Calibri" panose="020F0502020204030204" pitchFamily="34" charset="0"/>
                <a:cs typeface="Calibri" panose="020F0502020204030204" pitchFamily="34" charset="0"/>
              </a:rPr>
              <a:t>. zn. K 62/2014 ze dne 10. 10. 2014: </a:t>
            </a:r>
            <a:r>
              <a:rPr lang="cs-CZ" b="1" dirty="0">
                <a:solidFill>
                  <a:srgbClr val="002060"/>
                </a:solidFill>
                <a:latin typeface="Calibri" panose="020F0502020204030204" pitchFamily="34" charset="0"/>
                <a:cs typeface="Calibri" panose="020F0502020204030204" pitchFamily="34" charset="0"/>
              </a:rPr>
              <a:t>Je kárným proviněním, jestliže advokát postoupí svou pohledávku vůči klientovi         a pak zastupuje při vymáhání proti bývalému klientovi. Za toto jednání uložena advokátovi pokuta 15.000 Kč.</a:t>
            </a:r>
          </a:p>
          <a:p>
            <a:r>
              <a:rPr lang="cs-CZ" b="1" dirty="0">
                <a:solidFill>
                  <a:srgbClr val="FF0000"/>
                </a:solidFill>
                <a:latin typeface="Calibri" panose="020F0502020204030204" pitchFamily="34" charset="0"/>
                <a:cs typeface="Calibri" panose="020F0502020204030204" pitchFamily="34" charset="0"/>
              </a:rPr>
              <a:t>ALE: </a:t>
            </a:r>
            <a:r>
              <a:rPr lang="cs-CZ" b="1" dirty="0">
                <a:solidFill>
                  <a:srgbClr val="002060"/>
                </a:solidFill>
                <a:latin typeface="Calibri" panose="020F0502020204030204" pitchFamily="34" charset="0"/>
                <a:cs typeface="Calibri" panose="020F0502020204030204" pitchFamily="34" charset="0"/>
              </a:rPr>
              <a:t>advokát nebude postižen, pokud se splete nebo vyúčtuje podle špatného ustanovení AT!</a:t>
            </a:r>
          </a:p>
        </p:txBody>
      </p:sp>
      <p:sp>
        <p:nvSpPr>
          <p:cNvPr id="15361" name="Nadpis 1"/>
          <p:cNvSpPr>
            <a:spLocks noGrp="1"/>
          </p:cNvSpPr>
          <p:nvPr>
            <p:ph type="title"/>
          </p:nvPr>
        </p:nvSpPr>
        <p:spPr>
          <a:xfrm>
            <a:off x="457200" y="0"/>
            <a:ext cx="8229600" cy="1211957"/>
          </a:xfrm>
        </p:spPr>
        <p:txBody>
          <a:bodyPr>
            <a:normAutofit/>
          </a:bodyPr>
          <a:lstStyle/>
          <a:p>
            <a:pPr algn="ctr"/>
            <a:r>
              <a:rPr lang="cs-CZ" b="1" dirty="0">
                <a:solidFill>
                  <a:schemeClr val="tx1">
                    <a:lumMod val="95000"/>
                    <a:lumOff val="5000"/>
                  </a:schemeClr>
                </a:solidFill>
                <a:latin typeface="Calibri" panose="020F0502020204030204" pitchFamily="34" charset="0"/>
                <a:cs typeface="Calibri" panose="020F0502020204030204" pitchFamily="34" charset="0"/>
              </a:rPr>
              <a:t>Kárná rozhodnutí k odměně 1 </a:t>
            </a:r>
          </a:p>
        </p:txBody>
      </p:sp>
    </p:spTree>
    <p:extLst>
      <p:ext uri="{BB962C8B-B14F-4D97-AF65-F5344CB8AC3E}">
        <p14:creationId xmlns:p14="http://schemas.microsoft.com/office/powerpoint/2010/main" val="266383583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55576" y="116632"/>
            <a:ext cx="7842448" cy="855112"/>
          </a:xfrm>
        </p:spPr>
        <p:txBody>
          <a:bodyPr/>
          <a:lstStyle/>
          <a:p>
            <a:pPr algn="ctr"/>
            <a:r>
              <a:rPr lang="cs-CZ" b="1" dirty="0">
                <a:solidFill>
                  <a:schemeClr val="tx1"/>
                </a:solidFill>
              </a:rPr>
              <a:t>Kárná rozhodnutí o odměně 2</a:t>
            </a:r>
          </a:p>
        </p:txBody>
      </p:sp>
      <p:sp>
        <p:nvSpPr>
          <p:cNvPr id="3" name="Content Placeholder 2"/>
          <p:cNvSpPr>
            <a:spLocks noGrp="1"/>
          </p:cNvSpPr>
          <p:nvPr>
            <p:ph idx="1"/>
            <p:custDataLst>
              <p:tags r:id="rId3"/>
            </p:custDataLst>
          </p:nvPr>
        </p:nvSpPr>
        <p:spPr>
          <a:xfrm>
            <a:off x="762000" y="1124744"/>
            <a:ext cx="8077200" cy="5616623"/>
          </a:xfrm>
        </p:spPr>
        <p:txBody>
          <a:bodyPr>
            <a:noAutofit/>
          </a:bodyPr>
          <a:lstStyle/>
          <a:p>
            <a:r>
              <a:rPr lang="cs-CZ" sz="2800" b="1" dirty="0">
                <a:solidFill>
                  <a:srgbClr val="FF0000"/>
                </a:solidFill>
                <a:latin typeface="+mj-lt"/>
              </a:rPr>
              <a:t>Rozsudek NS </a:t>
            </a:r>
            <a:r>
              <a:rPr lang="cs-CZ" sz="2800" b="1" dirty="0" err="1">
                <a:solidFill>
                  <a:srgbClr val="FF0000"/>
                </a:solidFill>
                <a:latin typeface="+mj-lt"/>
              </a:rPr>
              <a:t>sp</a:t>
            </a:r>
            <a:r>
              <a:rPr lang="cs-CZ" sz="2800" b="1" dirty="0">
                <a:solidFill>
                  <a:srgbClr val="FF0000"/>
                </a:solidFill>
                <a:latin typeface="+mj-lt"/>
              </a:rPr>
              <a:t>. zn. 29 </a:t>
            </a:r>
            <a:r>
              <a:rPr lang="cs-CZ" sz="2800" b="1" dirty="0" err="1">
                <a:solidFill>
                  <a:srgbClr val="FF0000"/>
                </a:solidFill>
                <a:latin typeface="+mj-lt"/>
              </a:rPr>
              <a:t>Cdo</a:t>
            </a:r>
            <a:r>
              <a:rPr lang="cs-CZ" sz="2800" b="1" dirty="0">
                <a:solidFill>
                  <a:srgbClr val="FF0000"/>
                </a:solidFill>
                <a:latin typeface="+mj-lt"/>
              </a:rPr>
              <a:t> 2126/2009</a:t>
            </a:r>
            <a:r>
              <a:rPr lang="cs-CZ" sz="2800" b="1" dirty="0">
                <a:solidFill>
                  <a:srgbClr val="002060"/>
                </a:solidFill>
                <a:latin typeface="+mj-lt"/>
              </a:rPr>
              <a:t>: Určení výše odměny advokáta dohodou, jejímž předmětem je stanovení podílu na výsledku věci, není bez dalšího v rozporu s dobrými mravy či zásadami poctivého obchodního styku.</a:t>
            </a:r>
          </a:p>
          <a:p>
            <a:r>
              <a:rPr lang="cs-CZ" sz="2800" b="1" dirty="0">
                <a:solidFill>
                  <a:srgbClr val="FF0000"/>
                </a:solidFill>
                <a:latin typeface="+mj-lt"/>
              </a:rPr>
              <a:t>K 27/2001 ze dne 1. 12. 2011</a:t>
            </a:r>
            <a:r>
              <a:rPr lang="cs-CZ" sz="2800" b="1" dirty="0">
                <a:latin typeface="+mj-lt"/>
              </a:rPr>
              <a:t>: </a:t>
            </a:r>
            <a:r>
              <a:rPr lang="cs-CZ" sz="2800" b="1" dirty="0">
                <a:solidFill>
                  <a:srgbClr val="002060"/>
                </a:solidFill>
                <a:latin typeface="+mj-lt"/>
              </a:rPr>
              <a:t>Je kárným proviněním, jestliže advokát nesplní slib zahájení korespondence s protistranou, nepravdivě tvrdí opak, je nečinný a nevyúčtuje zálohu. Za toto jednání byla advokátka vyškrtnuta ze seznamu advokátů. Rozhodnutí bylo odvolacím kárným senátem potvrzeno.</a:t>
            </a:r>
          </a:p>
          <a:p>
            <a:endParaRPr lang="cs-CZ" sz="2800" b="1" dirty="0">
              <a:latin typeface="+mj-lt"/>
            </a:endParaRPr>
          </a:p>
          <a:p>
            <a:endParaRPr lang="cs-CZ" sz="2800" b="1" dirty="0">
              <a:solidFill>
                <a:srgbClr val="002060"/>
              </a:solidFill>
              <a:latin typeface="+mj-lt"/>
            </a:endParaRPr>
          </a:p>
          <a:p>
            <a:endParaRPr lang="cs-CZ" sz="2800" b="1" dirty="0">
              <a:solidFill>
                <a:srgbClr val="002060"/>
              </a:solidFill>
              <a:latin typeface="+mj-lt"/>
            </a:endParaRPr>
          </a:p>
        </p:txBody>
      </p:sp>
    </p:spTree>
    <p:custDataLst>
      <p:tags r:id="rId1"/>
    </p:custDataLst>
    <p:extLst>
      <p:ext uri="{BB962C8B-B14F-4D97-AF65-F5344CB8AC3E}">
        <p14:creationId xmlns:p14="http://schemas.microsoft.com/office/powerpoint/2010/main" val="93143013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11560" y="98233"/>
            <a:ext cx="8208912" cy="855112"/>
          </a:xfrm>
        </p:spPr>
        <p:txBody>
          <a:bodyPr/>
          <a:lstStyle/>
          <a:p>
            <a:pPr algn="ctr"/>
            <a:r>
              <a:rPr lang="cs-CZ" sz="4400" b="1" dirty="0">
                <a:solidFill>
                  <a:srgbClr val="00B0F0"/>
                </a:solidFill>
              </a:rPr>
              <a:t>Střípky z judikatury 1</a:t>
            </a:r>
          </a:p>
        </p:txBody>
      </p:sp>
      <p:sp>
        <p:nvSpPr>
          <p:cNvPr id="3" name="Content Placeholder 2"/>
          <p:cNvSpPr>
            <a:spLocks noGrp="1"/>
          </p:cNvSpPr>
          <p:nvPr>
            <p:ph idx="1"/>
            <p:custDataLst>
              <p:tags r:id="rId3"/>
            </p:custDataLst>
          </p:nvPr>
        </p:nvSpPr>
        <p:spPr>
          <a:xfrm>
            <a:off x="762000" y="953345"/>
            <a:ext cx="8382000" cy="5904655"/>
          </a:xfrm>
        </p:spPr>
        <p:txBody>
          <a:bodyPr>
            <a:noAutofit/>
          </a:bodyPr>
          <a:lstStyle/>
          <a:p>
            <a:r>
              <a:rPr lang="cs-CZ" sz="2400" b="1" dirty="0">
                <a:solidFill>
                  <a:srgbClr val="FF0000"/>
                </a:solidFill>
                <a:latin typeface="+mj-lt"/>
              </a:rPr>
              <a:t>Rozsudek ze dne 17. 5. 2006, </a:t>
            </a:r>
            <a:r>
              <a:rPr lang="cs-CZ" sz="2400" b="1" dirty="0" err="1">
                <a:solidFill>
                  <a:srgbClr val="FF0000"/>
                </a:solidFill>
                <a:latin typeface="+mj-lt"/>
              </a:rPr>
              <a:t>sp</a:t>
            </a:r>
            <a:r>
              <a:rPr lang="cs-CZ" sz="2400" b="1" dirty="0">
                <a:solidFill>
                  <a:srgbClr val="FF0000"/>
                </a:solidFill>
                <a:latin typeface="+mj-lt"/>
              </a:rPr>
              <a:t>. zn. 33 Odo 936/2004</a:t>
            </a:r>
            <a:r>
              <a:rPr lang="cs-CZ" sz="2400" b="1" dirty="0">
                <a:solidFill>
                  <a:srgbClr val="002060"/>
                </a:solidFill>
                <a:latin typeface="+mj-lt"/>
              </a:rPr>
              <a:t>: Není-li ve smlouvě o poskytnutí právní pomoci dohodnuto jinak, má advokát právo na mimosmluvní odměnu podle úkonů a AT, jestliže před pravomocným skončením věci účinně odstoupil od smlouvy o poskytnutí právní pomoci, ve které byla sjednána odměna podílem na úspěchu ve věci.</a:t>
            </a:r>
          </a:p>
          <a:p>
            <a:r>
              <a:rPr lang="cs-CZ" sz="2400" b="1" dirty="0">
                <a:solidFill>
                  <a:srgbClr val="FF0000"/>
                </a:solidFill>
                <a:latin typeface="+mj-lt"/>
              </a:rPr>
              <a:t>K 23/2003 ze dne 8. 5. 2004</a:t>
            </a:r>
            <a:r>
              <a:rPr lang="cs-CZ" sz="2400" b="1" dirty="0">
                <a:solidFill>
                  <a:srgbClr val="002060"/>
                </a:solidFill>
                <a:latin typeface="+mj-lt"/>
              </a:rPr>
              <a:t>: Mandátní smlouva obsahující ustanovení, podle něhož její ukončení klientem zakládá právo klienta požadovat odměnu ve stejné výši jako při úplném vyřízení věci, je v rozporu s dobrými mravy i stavovskými předpisy. Pokud advokát na základě takové smlouvy nevrátí klientovi přebývající zbytek zálohy s tím, že klient vypověděl plnou moc bezdůvodně, dopouští se závažného kárného provinění. Za toto jednání byla advokátovi uložena pokuta ve výši 8000 Kč. </a:t>
            </a:r>
          </a:p>
          <a:p>
            <a:pPr marL="0" indent="0">
              <a:buNone/>
            </a:pPr>
            <a:r>
              <a:rPr lang="cs-CZ" sz="2400" b="1" dirty="0">
                <a:solidFill>
                  <a:srgbClr val="002060"/>
                </a:solidFill>
                <a:latin typeface="+mj-lt"/>
              </a:rPr>
              <a:t> </a:t>
            </a:r>
          </a:p>
          <a:p>
            <a:endParaRPr lang="cs-CZ" sz="2400" b="1" dirty="0">
              <a:solidFill>
                <a:srgbClr val="002060"/>
              </a:solidFill>
              <a:latin typeface="+mj-lt"/>
            </a:endParaRPr>
          </a:p>
          <a:p>
            <a:endParaRPr lang="cs-CZ" sz="2400" b="1" dirty="0">
              <a:solidFill>
                <a:srgbClr val="002060"/>
              </a:solidFill>
              <a:latin typeface="+mj-lt"/>
            </a:endParaRPr>
          </a:p>
        </p:txBody>
      </p:sp>
    </p:spTree>
    <p:custDataLst>
      <p:tags r:id="rId1"/>
    </p:custDataLst>
    <p:extLst>
      <p:ext uri="{BB962C8B-B14F-4D97-AF65-F5344CB8AC3E}">
        <p14:creationId xmlns:p14="http://schemas.microsoft.com/office/powerpoint/2010/main" val="226665316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Použití nové právní úpravy</a:t>
            </a:r>
          </a:p>
        </p:txBody>
      </p:sp>
      <p:sp>
        <p:nvSpPr>
          <p:cNvPr id="3" name="Zástupný symbol pro obsah 2"/>
          <p:cNvSpPr>
            <a:spLocks noGrp="1"/>
          </p:cNvSpPr>
          <p:nvPr>
            <p:ph idx="1"/>
          </p:nvPr>
        </p:nvSpPr>
        <p:spPr>
          <a:xfrm>
            <a:off x="395536" y="1268760"/>
            <a:ext cx="8229600" cy="5589240"/>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Dědické právo je právo na pozůstalost nebo na poměrný podíl z ní </a:t>
            </a:r>
            <a:r>
              <a:rPr lang="cs-CZ" sz="3600" b="1" dirty="0">
                <a:solidFill>
                  <a:srgbClr val="FF0000"/>
                </a:solidFill>
                <a:latin typeface="+mj-lt"/>
              </a:rPr>
              <a:t>§ 1475 </a:t>
            </a:r>
            <a:r>
              <a:rPr lang="cs-CZ" sz="3600" b="1" dirty="0" err="1">
                <a:solidFill>
                  <a:srgbClr val="FF0000"/>
                </a:solidFill>
                <a:latin typeface="+mj-lt"/>
              </a:rPr>
              <a:t>obč</a:t>
            </a:r>
            <a:r>
              <a:rPr lang="cs-CZ" sz="3600" b="1" dirty="0">
                <a:solidFill>
                  <a:srgbClr val="FF0000"/>
                </a:solidFill>
                <a:latin typeface="+mj-lt"/>
              </a:rPr>
              <a:t>. zák.</a:t>
            </a:r>
            <a:endParaRPr lang="cs-CZ" sz="3600" i="1" dirty="0">
              <a:solidFill>
                <a:srgbClr val="002060"/>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Vzniká smrtí zůstavitele </a:t>
            </a:r>
            <a:r>
              <a:rPr lang="cs-CZ" sz="3600" b="1" dirty="0">
                <a:solidFill>
                  <a:srgbClr val="FF0000"/>
                </a:solidFill>
                <a:latin typeface="+mj-lt"/>
              </a:rPr>
              <a:t>§ 3028</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Zůstavitel zemřel </a:t>
            </a:r>
            <a:r>
              <a:rPr lang="cs-CZ" sz="3600" b="1" dirty="0">
                <a:solidFill>
                  <a:srgbClr val="FF0000"/>
                </a:solidFill>
                <a:latin typeface="+mj-lt"/>
              </a:rPr>
              <a:t>do 31. 12. 2013 </a:t>
            </a:r>
            <a:r>
              <a:rPr lang="cs-CZ" sz="3600" b="1" dirty="0">
                <a:solidFill>
                  <a:schemeClr val="accent2">
                    <a:lumMod val="50000"/>
                  </a:schemeClr>
                </a:solidFill>
                <a:latin typeface="+mj-lt"/>
              </a:rPr>
              <a:t>= projednání podle o. s. ř.  (ale platnost některých institutů podle NOZ - pořízení pro případ smrti, dědické smlouvy, podmínky, odkazy, </a:t>
            </a:r>
            <a:r>
              <a:rPr lang="cs-CZ" sz="3600" b="1" dirty="0" err="1">
                <a:solidFill>
                  <a:schemeClr val="accent2">
                    <a:lumMod val="50000"/>
                  </a:schemeClr>
                </a:solidFill>
                <a:latin typeface="+mj-lt"/>
              </a:rPr>
              <a:t>svěřenské</a:t>
            </a:r>
            <a:r>
              <a:rPr lang="cs-CZ" sz="3600" b="1" dirty="0">
                <a:solidFill>
                  <a:schemeClr val="accent2">
                    <a:lumMod val="50000"/>
                  </a:schemeClr>
                </a:solidFill>
                <a:latin typeface="+mj-lt"/>
              </a:rPr>
              <a:t> fondy, zřeknutí se dědictví) </a:t>
            </a:r>
            <a:r>
              <a:rPr lang="cs-CZ" sz="3600" b="1" dirty="0">
                <a:solidFill>
                  <a:srgbClr val="FF0000"/>
                </a:solidFill>
                <a:latin typeface="+mj-lt"/>
              </a:rPr>
              <a:t>§ 3069</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Zůstavitel zemřel </a:t>
            </a:r>
            <a:r>
              <a:rPr lang="cs-CZ" sz="3600" b="1" dirty="0">
                <a:solidFill>
                  <a:srgbClr val="FF0000"/>
                </a:solidFill>
                <a:latin typeface="+mj-lt"/>
              </a:rPr>
              <a:t>1. 1. 2014 </a:t>
            </a:r>
            <a:r>
              <a:rPr lang="cs-CZ" sz="3600" b="1" dirty="0">
                <a:solidFill>
                  <a:schemeClr val="accent2">
                    <a:lumMod val="50000"/>
                  </a:schemeClr>
                </a:solidFill>
                <a:latin typeface="+mj-lt"/>
              </a:rPr>
              <a:t>= ZZŘS</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00275648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04664"/>
            <a:ext cx="8229600" cy="720080"/>
          </a:xfrm>
        </p:spPr>
        <p:txBody>
          <a:bodyPr>
            <a:normAutofit fontScale="90000"/>
          </a:bodyPr>
          <a:lstStyle/>
          <a:p>
            <a:pPr algn="ctr" fontAlgn="auto">
              <a:spcAft>
                <a:spcPts val="0"/>
              </a:spcAft>
              <a:defRPr/>
            </a:pPr>
            <a:r>
              <a:rPr lang="cs-CZ" b="1" dirty="0">
                <a:solidFill>
                  <a:srgbClr val="00B0F0"/>
                </a:solidFill>
              </a:rPr>
              <a:t>Lhůty při projednání pozůstalosti</a:t>
            </a:r>
          </a:p>
        </p:txBody>
      </p:sp>
      <p:sp>
        <p:nvSpPr>
          <p:cNvPr id="3" name="Zástupný symbol pro obsah 2"/>
          <p:cNvSpPr>
            <a:spLocks noGrp="1"/>
          </p:cNvSpPr>
          <p:nvPr>
            <p:ph idx="1"/>
          </p:nvPr>
        </p:nvSpPr>
        <p:spPr>
          <a:xfrm>
            <a:off x="467544" y="1196752"/>
            <a:ext cx="8229600" cy="5445224"/>
          </a:xfrm>
        </p:spPr>
        <p:txBody>
          <a:bodyPr>
            <a:normAutofit fontScale="25000" lnSpcReduction="20000"/>
          </a:bodyPr>
          <a:lstStyle/>
          <a:p>
            <a:pPr lvl="0"/>
            <a:endParaRPr lang="cs-CZ" sz="3200" b="1" dirty="0">
              <a:solidFill>
                <a:srgbClr val="FF0000"/>
              </a:solidFill>
              <a:latin typeface="+mj-lt"/>
            </a:endParaRPr>
          </a:p>
          <a:p>
            <a:r>
              <a:rPr lang="cs-CZ" sz="8400" b="1" dirty="0">
                <a:solidFill>
                  <a:schemeClr val="accent1">
                    <a:lumMod val="50000"/>
                  </a:schemeClr>
                </a:solidFill>
                <a:latin typeface="+mj-lt"/>
              </a:rPr>
              <a:t>Právo odmítnout dědictví  (</a:t>
            </a:r>
            <a:r>
              <a:rPr lang="cs-CZ" sz="8400" b="1" dirty="0">
                <a:solidFill>
                  <a:srgbClr val="FF0000"/>
                </a:solidFill>
                <a:latin typeface="+mj-lt"/>
              </a:rPr>
              <a:t>1 měsíc </a:t>
            </a:r>
            <a:r>
              <a:rPr lang="cs-CZ" sz="8400" b="1" dirty="0">
                <a:solidFill>
                  <a:schemeClr val="accent1">
                    <a:lumMod val="50000"/>
                  </a:schemeClr>
                </a:solidFill>
                <a:latin typeface="+mj-lt"/>
              </a:rPr>
              <a:t>- § 164 odst. 1)</a:t>
            </a:r>
          </a:p>
          <a:p>
            <a:r>
              <a:rPr lang="cs-CZ" sz="8400" b="1" dirty="0">
                <a:solidFill>
                  <a:schemeClr val="accent1">
                    <a:lumMod val="50000"/>
                  </a:schemeClr>
                </a:solidFill>
                <a:latin typeface="+mj-lt"/>
              </a:rPr>
              <a:t>Přihlášení dědiců (min. 6 měsíců - § 166 odst. 1)</a:t>
            </a:r>
          </a:p>
          <a:p>
            <a:r>
              <a:rPr lang="cs-CZ" sz="8400" b="1" dirty="0">
                <a:solidFill>
                  <a:schemeClr val="accent1">
                    <a:lumMod val="50000"/>
                  </a:schemeClr>
                </a:solidFill>
                <a:latin typeface="+mj-lt"/>
              </a:rPr>
              <a:t>Podání žaloby při sporu o dědické právo (</a:t>
            </a:r>
            <a:r>
              <a:rPr lang="cs-CZ" sz="8400" b="1" dirty="0">
                <a:solidFill>
                  <a:srgbClr val="FF0000"/>
                </a:solidFill>
                <a:latin typeface="+mj-lt"/>
              </a:rPr>
              <a:t>min. 2 měsíce </a:t>
            </a:r>
            <a:r>
              <a:rPr lang="cs-CZ" sz="8400" b="1" dirty="0">
                <a:solidFill>
                  <a:schemeClr val="accent1">
                    <a:lumMod val="50000"/>
                  </a:schemeClr>
                </a:solidFill>
                <a:latin typeface="+mj-lt"/>
              </a:rPr>
              <a:t>- § 170 odst. 1)</a:t>
            </a:r>
          </a:p>
          <a:p>
            <a:r>
              <a:rPr lang="cs-CZ" sz="8400" b="1" dirty="0">
                <a:solidFill>
                  <a:schemeClr val="accent1">
                    <a:lumMod val="50000"/>
                  </a:schemeClr>
                </a:solidFill>
                <a:latin typeface="+mj-lt"/>
              </a:rPr>
              <a:t>Přihlášení věřitelů a doložení pohledávek (</a:t>
            </a:r>
            <a:r>
              <a:rPr lang="cs-CZ" sz="8400" b="1" dirty="0">
                <a:solidFill>
                  <a:srgbClr val="FF0000"/>
                </a:solidFill>
                <a:latin typeface="+mj-lt"/>
              </a:rPr>
              <a:t>min. 3 měsíce </a:t>
            </a:r>
            <a:r>
              <a:rPr lang="cs-CZ" sz="8400" b="1" dirty="0">
                <a:solidFill>
                  <a:schemeClr val="accent1">
                    <a:lumMod val="50000"/>
                  </a:schemeClr>
                </a:solidFill>
                <a:latin typeface="+mj-lt"/>
              </a:rPr>
              <a:t>- § 174/1)</a:t>
            </a:r>
          </a:p>
          <a:p>
            <a:r>
              <a:rPr lang="cs-CZ" sz="8400" b="1" dirty="0">
                <a:solidFill>
                  <a:schemeClr val="accent1">
                    <a:lumMod val="50000"/>
                  </a:schemeClr>
                </a:solidFill>
                <a:latin typeface="+mj-lt"/>
              </a:rPr>
              <a:t>Uplatnění práva výhrady soupisu (1 měsíc - § 175 odst. 2)</a:t>
            </a:r>
          </a:p>
          <a:p>
            <a:r>
              <a:rPr lang="cs-CZ" sz="8400" b="1" dirty="0">
                <a:solidFill>
                  <a:schemeClr val="accent1">
                    <a:lumMod val="50000"/>
                  </a:schemeClr>
                </a:solidFill>
                <a:latin typeface="+mj-lt"/>
              </a:rPr>
              <a:t>Přihlášení pohledávek věřitelů do likvidace (</a:t>
            </a:r>
            <a:r>
              <a:rPr lang="cs-CZ" sz="8400" b="1" dirty="0">
                <a:solidFill>
                  <a:srgbClr val="FF0000"/>
                </a:solidFill>
                <a:latin typeface="+mj-lt"/>
              </a:rPr>
              <a:t>min. 3 měsíce </a:t>
            </a:r>
            <a:r>
              <a:rPr lang="cs-CZ" sz="8400" b="1" dirty="0">
                <a:solidFill>
                  <a:schemeClr val="accent1">
                    <a:lumMod val="50000"/>
                  </a:schemeClr>
                </a:solidFill>
                <a:latin typeface="+mj-lt"/>
              </a:rPr>
              <a:t>- § 196/2 a)</a:t>
            </a:r>
          </a:p>
          <a:p>
            <a:r>
              <a:rPr lang="cs-CZ" sz="8400" b="1" dirty="0">
                <a:solidFill>
                  <a:schemeClr val="accent1">
                    <a:lumMod val="50000"/>
                  </a:schemeClr>
                </a:solidFill>
                <a:latin typeface="+mj-lt"/>
              </a:rPr>
              <a:t>Právo náhrady škody způsobené likvidačním správcem                           (</a:t>
            </a:r>
            <a:r>
              <a:rPr lang="cs-CZ" sz="8400" b="1" dirty="0">
                <a:solidFill>
                  <a:srgbClr val="FF0000"/>
                </a:solidFill>
                <a:latin typeface="+mj-lt"/>
              </a:rPr>
              <a:t>3 roky </a:t>
            </a:r>
            <a:r>
              <a:rPr lang="cs-CZ" sz="8400" b="1" dirty="0">
                <a:solidFill>
                  <a:schemeClr val="accent1">
                    <a:lumMod val="50000"/>
                  </a:schemeClr>
                </a:solidFill>
                <a:latin typeface="+mj-lt"/>
              </a:rPr>
              <a:t>- § 208 odst. 4)</a:t>
            </a:r>
          </a:p>
          <a:p>
            <a:r>
              <a:rPr lang="cs-CZ" sz="8400" b="1" dirty="0">
                <a:solidFill>
                  <a:schemeClr val="accent1">
                    <a:lumMod val="50000"/>
                  </a:schemeClr>
                </a:solidFill>
                <a:latin typeface="+mj-lt"/>
              </a:rPr>
              <a:t>Právo na náhradu výdajů osobě poskytující informace (</a:t>
            </a:r>
            <a:r>
              <a:rPr lang="cs-CZ" sz="8400" b="1" dirty="0">
                <a:solidFill>
                  <a:srgbClr val="FF0000"/>
                </a:solidFill>
                <a:latin typeface="+mj-lt"/>
              </a:rPr>
              <a:t>3 dny </a:t>
            </a:r>
            <a:r>
              <a:rPr lang="cs-CZ" sz="8400" b="1" dirty="0">
                <a:solidFill>
                  <a:schemeClr val="accent1">
                    <a:lumMod val="50000"/>
                  </a:schemeClr>
                </a:solidFill>
                <a:latin typeface="+mj-lt"/>
              </a:rPr>
              <a:t>- § 217b)</a:t>
            </a:r>
          </a:p>
          <a:p>
            <a:r>
              <a:rPr lang="cs-CZ" sz="8400" b="1" dirty="0">
                <a:solidFill>
                  <a:schemeClr val="accent1">
                    <a:lumMod val="50000"/>
                  </a:schemeClr>
                </a:solidFill>
                <a:latin typeface="+mj-lt"/>
              </a:rPr>
              <a:t>Vylučovací žaloba z likvidační podstaty (</a:t>
            </a:r>
            <a:r>
              <a:rPr lang="cs-CZ" sz="8400" b="1" dirty="0">
                <a:solidFill>
                  <a:srgbClr val="FF0000"/>
                </a:solidFill>
                <a:latin typeface="+mj-lt"/>
              </a:rPr>
              <a:t>1 měsíc </a:t>
            </a:r>
            <a:r>
              <a:rPr lang="cs-CZ" sz="8400" b="1" dirty="0">
                <a:solidFill>
                  <a:schemeClr val="accent1">
                    <a:lumMod val="50000"/>
                  </a:schemeClr>
                </a:solidFill>
                <a:latin typeface="+mj-lt"/>
              </a:rPr>
              <a:t>- § 224 odst. 1)</a:t>
            </a:r>
          </a:p>
          <a:p>
            <a:r>
              <a:rPr lang="cs-CZ" sz="8400" b="1" dirty="0">
                <a:solidFill>
                  <a:schemeClr val="accent1">
                    <a:lumMod val="50000"/>
                  </a:schemeClr>
                </a:solidFill>
                <a:latin typeface="+mj-lt"/>
              </a:rPr>
              <a:t>Výzva k doplnění přihlášky pasiv likvid. </a:t>
            </a:r>
            <a:r>
              <a:rPr lang="cs-CZ" sz="8400" b="1" dirty="0" err="1">
                <a:solidFill>
                  <a:schemeClr val="accent1">
                    <a:lumMod val="50000"/>
                  </a:schemeClr>
                </a:solidFill>
                <a:latin typeface="+mj-lt"/>
              </a:rPr>
              <a:t>podst</a:t>
            </a:r>
            <a:r>
              <a:rPr lang="cs-CZ" sz="8400" b="1" dirty="0">
                <a:solidFill>
                  <a:schemeClr val="accent1">
                    <a:lumMod val="50000"/>
                  </a:schemeClr>
                </a:solidFill>
                <a:latin typeface="+mj-lt"/>
              </a:rPr>
              <a:t>.  (</a:t>
            </a:r>
            <a:r>
              <a:rPr lang="cs-CZ" sz="8400" b="1" dirty="0">
                <a:solidFill>
                  <a:srgbClr val="FF0000"/>
                </a:solidFill>
                <a:latin typeface="+mj-lt"/>
              </a:rPr>
              <a:t>min. 15 dní </a:t>
            </a:r>
            <a:r>
              <a:rPr lang="cs-CZ" sz="8400" b="1" dirty="0">
                <a:solidFill>
                  <a:schemeClr val="accent1">
                    <a:lumMod val="50000"/>
                  </a:schemeClr>
                </a:solidFill>
                <a:latin typeface="+mj-lt"/>
              </a:rPr>
              <a:t>- § 241/3)</a:t>
            </a:r>
          </a:p>
          <a:p>
            <a:r>
              <a:rPr lang="cs-CZ" sz="8400" b="1" dirty="0">
                <a:solidFill>
                  <a:schemeClr val="accent1">
                    <a:lumMod val="50000"/>
                  </a:schemeClr>
                </a:solidFill>
                <a:latin typeface="+mj-lt"/>
              </a:rPr>
              <a:t>Výzva k doplnění oznámení pasiv likvid. </a:t>
            </a:r>
            <a:r>
              <a:rPr lang="cs-CZ" sz="8400" b="1" dirty="0" err="1">
                <a:solidFill>
                  <a:schemeClr val="accent1">
                    <a:lumMod val="50000"/>
                  </a:schemeClr>
                </a:solidFill>
                <a:latin typeface="+mj-lt"/>
              </a:rPr>
              <a:t>podst</a:t>
            </a:r>
            <a:r>
              <a:rPr lang="cs-CZ" sz="8400" b="1" dirty="0">
                <a:solidFill>
                  <a:schemeClr val="accent1">
                    <a:lumMod val="50000"/>
                  </a:schemeClr>
                </a:solidFill>
                <a:latin typeface="+mj-lt"/>
              </a:rPr>
              <a:t>. (</a:t>
            </a:r>
            <a:r>
              <a:rPr lang="cs-CZ" sz="8400" b="1" dirty="0">
                <a:solidFill>
                  <a:srgbClr val="FF0000"/>
                </a:solidFill>
                <a:latin typeface="+mj-lt"/>
              </a:rPr>
              <a:t>min. 15 dní </a:t>
            </a:r>
            <a:r>
              <a:rPr lang="cs-CZ" sz="8400" b="1" dirty="0">
                <a:solidFill>
                  <a:schemeClr val="accent1">
                    <a:lumMod val="50000"/>
                  </a:schemeClr>
                </a:solidFill>
                <a:latin typeface="+mj-lt"/>
              </a:rPr>
              <a:t>- § 247/3)</a:t>
            </a:r>
          </a:p>
          <a:p>
            <a:r>
              <a:rPr lang="cs-CZ" sz="8400" b="1" dirty="0">
                <a:solidFill>
                  <a:schemeClr val="accent1">
                    <a:lumMod val="50000"/>
                  </a:schemeClr>
                </a:solidFill>
                <a:latin typeface="+mj-lt"/>
              </a:rPr>
              <a:t>Výzva k doplnění listin k přihlášce pasiv likvidační podstaty              (</a:t>
            </a:r>
            <a:r>
              <a:rPr lang="cs-CZ" sz="8400" b="1" dirty="0">
                <a:solidFill>
                  <a:srgbClr val="FF0000"/>
                </a:solidFill>
                <a:latin typeface="+mj-lt"/>
              </a:rPr>
              <a:t>min. 10 dní </a:t>
            </a:r>
            <a:r>
              <a:rPr lang="cs-CZ" sz="8400" b="1" dirty="0">
                <a:solidFill>
                  <a:schemeClr val="accent1">
                    <a:lumMod val="50000"/>
                  </a:schemeClr>
                </a:solidFill>
                <a:latin typeface="+mj-lt"/>
              </a:rPr>
              <a:t>- § 247 odst. 3)</a:t>
            </a:r>
          </a:p>
          <a:p>
            <a:r>
              <a:rPr lang="cs-CZ" sz="8400" b="1" dirty="0">
                <a:solidFill>
                  <a:schemeClr val="accent1">
                    <a:lumMod val="50000"/>
                  </a:schemeClr>
                </a:solidFill>
                <a:latin typeface="+mj-lt"/>
              </a:rPr>
              <a:t>Žaloba o určení, že věřiteli náleží právo na uspokojení ze zajištění        (</a:t>
            </a:r>
            <a:r>
              <a:rPr lang="cs-CZ" sz="8400" b="1" dirty="0">
                <a:solidFill>
                  <a:srgbClr val="FF0000"/>
                </a:solidFill>
                <a:latin typeface="+mj-lt"/>
              </a:rPr>
              <a:t>1 měsíc </a:t>
            </a:r>
            <a:r>
              <a:rPr lang="cs-CZ" sz="8400" b="1" dirty="0">
                <a:solidFill>
                  <a:schemeClr val="accent1">
                    <a:lumMod val="50000"/>
                  </a:schemeClr>
                </a:solidFill>
                <a:latin typeface="+mj-lt"/>
              </a:rPr>
              <a:t>- § 262 odst. 1)</a:t>
            </a:r>
          </a:p>
          <a:p>
            <a:r>
              <a:rPr lang="cs-CZ" sz="8400" b="1" dirty="0">
                <a:solidFill>
                  <a:schemeClr val="accent1">
                    <a:lumMod val="50000"/>
                  </a:schemeClr>
                </a:solidFill>
                <a:latin typeface="+mj-lt"/>
              </a:rPr>
              <a:t>Žaloba o určení, že věřiteli náleží pohledávka (</a:t>
            </a:r>
            <a:r>
              <a:rPr lang="cs-CZ" sz="8400" b="1" dirty="0">
                <a:solidFill>
                  <a:srgbClr val="FF0000"/>
                </a:solidFill>
                <a:latin typeface="+mj-lt"/>
              </a:rPr>
              <a:t>1 měsíc </a:t>
            </a:r>
            <a:r>
              <a:rPr lang="cs-CZ" sz="8400" b="1" dirty="0">
                <a:solidFill>
                  <a:schemeClr val="accent1">
                    <a:lumMod val="50000"/>
                  </a:schemeClr>
                </a:solidFill>
                <a:latin typeface="+mj-lt"/>
              </a:rPr>
              <a:t>- § 262 odst. 1)</a:t>
            </a:r>
          </a:p>
          <a:p>
            <a:pPr marL="274320" indent="-274320" fontAlgn="auto">
              <a:spcAft>
                <a:spcPts val="0"/>
              </a:spcAft>
              <a:buClr>
                <a:schemeClr val="accent3"/>
              </a:buClr>
              <a:buFont typeface="Wingdings 2"/>
              <a:buChar char=""/>
              <a:defRPr/>
            </a:pPr>
            <a:endParaRPr lang="cs-CZ" sz="8000" b="1" dirty="0">
              <a:solidFill>
                <a:srgbClr val="002060"/>
              </a:solidFill>
              <a:latin typeface="+mj-lt"/>
            </a:endParaRPr>
          </a:p>
          <a:p>
            <a:pPr marL="274320" indent="-274320" fontAlgn="auto">
              <a:spcAft>
                <a:spcPts val="0"/>
              </a:spcAft>
              <a:buClr>
                <a:schemeClr val="accent3"/>
              </a:buClr>
              <a:buFont typeface="Wingdings 2"/>
              <a:buChar char=""/>
              <a:defRPr/>
            </a:pPr>
            <a:endParaRPr lang="cs-CZ" sz="80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03705988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0A5C57-0852-4B25-9230-C07600A5411F}"/>
              </a:ext>
            </a:extLst>
          </p:cNvPr>
          <p:cNvSpPr>
            <a:spLocks noGrp="1"/>
          </p:cNvSpPr>
          <p:nvPr>
            <p:ph type="title"/>
          </p:nvPr>
        </p:nvSpPr>
        <p:spPr>
          <a:xfrm>
            <a:off x="457200" y="301490"/>
            <a:ext cx="8229600" cy="1143000"/>
          </a:xfrm>
        </p:spPr>
        <p:txBody>
          <a:bodyPr>
            <a:normAutofit/>
          </a:bodyPr>
          <a:lstStyle/>
          <a:p>
            <a:pPr algn="ctr"/>
            <a:r>
              <a:rPr lang="cs-CZ" sz="3600" b="1" dirty="0"/>
              <a:t>Budete se vzdělávat i příští rok?</a:t>
            </a:r>
          </a:p>
        </p:txBody>
      </p:sp>
      <p:sp>
        <p:nvSpPr>
          <p:cNvPr id="9" name="Zástupný symbol pro text 8">
            <a:extLst>
              <a:ext uri="{FF2B5EF4-FFF2-40B4-BE49-F238E27FC236}">
                <a16:creationId xmlns:a16="http://schemas.microsoft.com/office/drawing/2014/main" id="{863F57F6-CEEF-4285-A092-45A79506ED6C}"/>
              </a:ext>
            </a:extLst>
          </p:cNvPr>
          <p:cNvSpPr>
            <a:spLocks noGrp="1"/>
          </p:cNvSpPr>
          <p:nvPr>
            <p:ph type="body" idx="1"/>
          </p:nvPr>
        </p:nvSpPr>
        <p:spPr>
          <a:xfrm>
            <a:off x="2564754" y="2811954"/>
            <a:ext cx="3540603" cy="1642979"/>
          </a:xfrm>
        </p:spPr>
        <p:txBody>
          <a:bodyPr/>
          <a:lstStyle/>
          <a:p>
            <a:endParaRPr lang="cs-CZ" b="1" dirty="0"/>
          </a:p>
          <a:p>
            <a:endParaRPr lang="cs-CZ" dirty="0"/>
          </a:p>
        </p:txBody>
      </p:sp>
      <p:pic>
        <p:nvPicPr>
          <p:cNvPr id="5" name="Zástupný symbol pro obsah 4">
            <a:extLst>
              <a:ext uri="{FF2B5EF4-FFF2-40B4-BE49-F238E27FC236}">
                <a16:creationId xmlns:a16="http://schemas.microsoft.com/office/drawing/2014/main" id="{13AA0A9D-46FE-4B9D-9F3C-BE209C621332}"/>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14932" y="2213815"/>
            <a:ext cx="3813175" cy="2170901"/>
          </a:xfrm>
        </p:spPr>
      </p:pic>
      <p:sp>
        <p:nvSpPr>
          <p:cNvPr id="10" name="Zástupný symbol pro text 9">
            <a:extLst>
              <a:ext uri="{FF2B5EF4-FFF2-40B4-BE49-F238E27FC236}">
                <a16:creationId xmlns:a16="http://schemas.microsoft.com/office/drawing/2014/main" id="{F620437F-D89B-45C4-8A43-C9D4F36CB26A}"/>
              </a:ext>
            </a:extLst>
          </p:cNvPr>
          <p:cNvSpPr>
            <a:spLocks noGrp="1"/>
          </p:cNvSpPr>
          <p:nvPr>
            <p:ph type="body" sz="quarter" idx="3"/>
          </p:nvPr>
        </p:nvSpPr>
        <p:spPr>
          <a:xfrm>
            <a:off x="4210376" y="2625105"/>
            <a:ext cx="3518480" cy="1456266"/>
          </a:xfrm>
        </p:spPr>
        <p:txBody>
          <a:bodyPr/>
          <a:lstStyle/>
          <a:p>
            <a:endParaRPr lang="cs-CZ" b="1" dirty="0"/>
          </a:p>
        </p:txBody>
      </p:sp>
      <p:sp>
        <p:nvSpPr>
          <p:cNvPr id="6" name="Zástupný symbol pro obsah 5">
            <a:extLst>
              <a:ext uri="{FF2B5EF4-FFF2-40B4-BE49-F238E27FC236}">
                <a16:creationId xmlns:a16="http://schemas.microsoft.com/office/drawing/2014/main" id="{4B9BFAAD-A1D9-4094-9CCD-30F84FB30B54}"/>
              </a:ext>
            </a:extLst>
          </p:cNvPr>
          <p:cNvSpPr>
            <a:spLocks noGrp="1"/>
          </p:cNvSpPr>
          <p:nvPr>
            <p:ph sz="quarter" idx="4"/>
          </p:nvPr>
        </p:nvSpPr>
        <p:spPr>
          <a:xfrm>
            <a:off x="4789467" y="3470991"/>
            <a:ext cx="3813048" cy="2920998"/>
          </a:xfrm>
        </p:spPr>
        <p:txBody>
          <a:bodyPr>
            <a:normAutofit/>
          </a:bodyPr>
          <a:lstStyle/>
          <a:p>
            <a:pPr lvl="4"/>
            <a:endParaRPr lang="cs-CZ" sz="3800" b="1" dirty="0"/>
          </a:p>
        </p:txBody>
      </p:sp>
      <p:pic>
        <p:nvPicPr>
          <p:cNvPr id="3074" name="Picture 2" descr="VÃ½sledek obrÃ¡zku pro Å¡kola">
            <a:extLst>
              <a:ext uri="{FF2B5EF4-FFF2-40B4-BE49-F238E27FC236}">
                <a16:creationId xmlns:a16="http://schemas.microsoft.com/office/drawing/2014/main" id="{417EC6C9-29E9-4C25-8D1B-941AF34E5E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7323" y="1757876"/>
            <a:ext cx="5121803" cy="342622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Logo: ÄeskÃ¡ advokÃ¡tnÃ­ komora">
            <a:extLst>
              <a:ext uri="{FF2B5EF4-FFF2-40B4-BE49-F238E27FC236}">
                <a16:creationId xmlns:a16="http://schemas.microsoft.com/office/drawing/2014/main" id="{F40B24F0-445E-4FFC-8BB0-06B06E525D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5584" y="5509767"/>
            <a:ext cx="63341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457261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88640"/>
            <a:ext cx="8229600" cy="792163"/>
          </a:xfrm>
        </p:spPr>
        <p:txBody>
          <a:bodyPr>
            <a:normAutofit fontScale="90000"/>
          </a:bodyPr>
          <a:lstStyle/>
          <a:p>
            <a:pPr algn="ctr" fontAlgn="auto">
              <a:spcAft>
                <a:spcPts val="0"/>
              </a:spcAft>
              <a:defRPr/>
            </a:pPr>
            <a:r>
              <a:rPr lang="cs-CZ" b="1" dirty="0">
                <a:solidFill>
                  <a:srgbClr val="00B0F0"/>
                </a:solidFill>
              </a:rPr>
              <a:t>Důkaz a domněnka smrti</a:t>
            </a:r>
          </a:p>
        </p:txBody>
      </p:sp>
      <p:sp>
        <p:nvSpPr>
          <p:cNvPr id="3" name="Zástupný symbol pro obsah 2"/>
          <p:cNvSpPr>
            <a:spLocks noGrp="1"/>
          </p:cNvSpPr>
          <p:nvPr>
            <p:ph idx="1"/>
          </p:nvPr>
        </p:nvSpPr>
        <p:spPr>
          <a:xfrm>
            <a:off x="395536" y="980728"/>
            <a:ext cx="8229600" cy="5616624"/>
          </a:xfrm>
        </p:spPr>
        <p:txBody>
          <a:bodyPr>
            <a:normAutofit/>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Dědické právo vzniká smrtí zůstavitele    </a:t>
            </a:r>
            <a:r>
              <a:rPr lang="cs-CZ" sz="3600" b="1" dirty="0">
                <a:solidFill>
                  <a:srgbClr val="FF0000"/>
                </a:solidFill>
                <a:latin typeface="+mj-lt"/>
              </a:rPr>
              <a:t>§ 1479</a:t>
            </a:r>
          </a:p>
          <a:p>
            <a:pPr marL="274320" indent="-274320" fontAlgn="auto">
              <a:spcAft>
                <a:spcPts val="0"/>
              </a:spcAft>
              <a:buClr>
                <a:schemeClr val="accent3"/>
              </a:buClr>
              <a:buFont typeface="Wingdings 2"/>
              <a:buChar char=""/>
              <a:defRPr/>
            </a:pPr>
            <a:r>
              <a:rPr lang="cs-CZ" sz="3600" b="1" dirty="0">
                <a:solidFill>
                  <a:srgbClr val="002060"/>
                </a:solidFill>
                <a:latin typeface="+mj-lt"/>
              </a:rPr>
              <a:t>Smrt se prokazuje veřejnou listinou </a:t>
            </a:r>
            <a:r>
              <a:rPr lang="cs-CZ" sz="3600" b="1" dirty="0">
                <a:solidFill>
                  <a:srgbClr val="FF0000"/>
                </a:solidFill>
                <a:latin typeface="+mj-lt"/>
              </a:rPr>
              <a:t>§ 26</a:t>
            </a:r>
          </a:p>
          <a:p>
            <a:pPr marL="274320" indent="-274320" fontAlgn="auto">
              <a:spcAft>
                <a:spcPts val="0"/>
              </a:spcAft>
              <a:buClr>
                <a:schemeClr val="accent3"/>
              </a:buClr>
              <a:buFont typeface="Wingdings 2"/>
              <a:buChar char=""/>
              <a:defRPr/>
            </a:pPr>
            <a:r>
              <a:rPr lang="cs-CZ" sz="3600" b="1" dirty="0">
                <a:solidFill>
                  <a:srgbClr val="002060"/>
                </a:solidFill>
                <a:latin typeface="+mj-lt"/>
              </a:rPr>
              <a:t>Domněnka smrti (prohlášení za mrtvého a nezvěstného) </a:t>
            </a:r>
            <a:r>
              <a:rPr lang="cs-CZ" sz="3600" b="1" dirty="0">
                <a:solidFill>
                  <a:srgbClr val="FF0000"/>
                </a:solidFill>
                <a:latin typeface="+mj-lt"/>
              </a:rPr>
              <a:t>§ 71</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Právní ochrana lidského těla </a:t>
            </a:r>
            <a:r>
              <a:rPr lang="cs-CZ" sz="3600" b="1" dirty="0">
                <a:solidFill>
                  <a:srgbClr val="FF0000"/>
                </a:solidFill>
                <a:latin typeface="+mj-lt"/>
              </a:rPr>
              <a:t>§ 92 odst. 1</a:t>
            </a:r>
          </a:p>
          <a:p>
            <a:pPr marL="274320" lvl="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Právo na vydání ostatků zemřelého má osoba, kterou zemřelý před svou smrtí výslovně určil </a:t>
            </a:r>
            <a:r>
              <a:rPr lang="cs-CZ" sz="3600" b="1" dirty="0">
                <a:solidFill>
                  <a:srgbClr val="FF0000"/>
                </a:solidFill>
                <a:latin typeface="+mj-lt"/>
              </a:rPr>
              <a:t>§ 92 odst. 2 </a:t>
            </a:r>
            <a:endParaRPr lang="cs-CZ" dirty="0">
              <a:latin typeface="+mj-lt"/>
            </a:endParaRPr>
          </a:p>
        </p:txBody>
      </p:sp>
    </p:spTree>
    <p:extLst>
      <p:ext uri="{BB962C8B-B14F-4D97-AF65-F5344CB8AC3E}">
        <p14:creationId xmlns:p14="http://schemas.microsoft.com/office/powerpoint/2010/main" val="272677089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88640"/>
            <a:ext cx="8229600" cy="792163"/>
          </a:xfrm>
        </p:spPr>
        <p:txBody>
          <a:bodyPr>
            <a:normAutofit fontScale="90000"/>
          </a:bodyPr>
          <a:lstStyle/>
          <a:p>
            <a:pPr algn="ctr" fontAlgn="auto">
              <a:spcAft>
                <a:spcPts val="0"/>
              </a:spcAft>
              <a:defRPr/>
            </a:pPr>
            <a:r>
              <a:rPr lang="cs-CZ" b="1" dirty="0">
                <a:solidFill>
                  <a:srgbClr val="00B0F0"/>
                </a:solidFill>
              </a:rPr>
              <a:t>Tělo po smrti</a:t>
            </a:r>
          </a:p>
        </p:txBody>
      </p:sp>
      <p:sp>
        <p:nvSpPr>
          <p:cNvPr id="3" name="Zástupný symbol pro obsah 2"/>
          <p:cNvSpPr>
            <a:spLocks noGrp="1"/>
          </p:cNvSpPr>
          <p:nvPr>
            <p:ph idx="1"/>
          </p:nvPr>
        </p:nvSpPr>
        <p:spPr>
          <a:xfrm>
            <a:off x="457200" y="1241518"/>
            <a:ext cx="8229600" cy="5616624"/>
          </a:xfrm>
        </p:spPr>
        <p:txBody>
          <a:bodyPr>
            <a:normAutofit fontScale="85000" lnSpcReduction="20000"/>
          </a:bodyPr>
          <a:lstStyle/>
          <a:p>
            <a:pPr marL="274320" indent="-274320" fontAlgn="auto">
              <a:spcAft>
                <a:spcPts val="0"/>
              </a:spcAft>
              <a:buClr>
                <a:schemeClr val="accent3"/>
              </a:buClr>
              <a:buFont typeface="Wingdings 2"/>
              <a:buChar char=""/>
              <a:defRPr/>
            </a:pPr>
            <a:r>
              <a:rPr lang="cs-CZ" sz="4000" b="1" dirty="0">
                <a:solidFill>
                  <a:schemeClr val="accent1">
                    <a:lumMod val="50000"/>
                  </a:schemeClr>
                </a:solidFill>
                <a:latin typeface="+mj-lt"/>
              </a:rPr>
              <a:t>Nakládání s částmi lidského těla (právo na informaci) </a:t>
            </a:r>
            <a:r>
              <a:rPr lang="cs-CZ" sz="4000" b="1" dirty="0">
                <a:solidFill>
                  <a:srgbClr val="FF0000"/>
                </a:solidFill>
                <a:latin typeface="+mj-lt"/>
              </a:rPr>
              <a:t>§ 111</a:t>
            </a:r>
          </a:p>
          <a:p>
            <a:pPr marL="274320" indent="-274320" fontAlgn="auto">
              <a:spcAft>
                <a:spcPts val="0"/>
              </a:spcAft>
              <a:buClr>
                <a:schemeClr val="accent3"/>
              </a:buClr>
              <a:buFont typeface="Wingdings 2"/>
              <a:buChar char=""/>
              <a:defRPr/>
            </a:pPr>
            <a:r>
              <a:rPr lang="cs-CZ" sz="4000" b="1" dirty="0">
                <a:solidFill>
                  <a:schemeClr val="accent1">
                    <a:lumMod val="50000"/>
                  </a:schemeClr>
                </a:solidFill>
                <a:latin typeface="+mj-lt"/>
              </a:rPr>
              <a:t>Právo přenechat části těla jinému                  </a:t>
            </a:r>
            <a:r>
              <a:rPr lang="cs-CZ" sz="4000" b="1" dirty="0">
                <a:solidFill>
                  <a:srgbClr val="FF0000"/>
                </a:solidFill>
                <a:latin typeface="+mj-lt"/>
              </a:rPr>
              <a:t>§ 112</a:t>
            </a:r>
          </a:p>
          <a:p>
            <a:pPr marL="274320" indent="-274320" fontAlgn="auto">
              <a:spcAft>
                <a:spcPts val="0"/>
              </a:spcAft>
              <a:buClr>
                <a:schemeClr val="accent3"/>
              </a:buClr>
              <a:buFont typeface="Wingdings 2"/>
              <a:buChar char=""/>
              <a:defRPr/>
            </a:pPr>
            <a:r>
              <a:rPr lang="cs-CZ" sz="4000" b="1" dirty="0">
                <a:solidFill>
                  <a:schemeClr val="accent1">
                    <a:lumMod val="50000"/>
                  </a:schemeClr>
                </a:solidFill>
                <a:latin typeface="+mj-lt"/>
              </a:rPr>
              <a:t>Právo rozhodnout, jak bude po smrti naloženo s tělem </a:t>
            </a:r>
            <a:r>
              <a:rPr lang="cs-CZ" sz="4000" b="1" dirty="0">
                <a:solidFill>
                  <a:srgbClr val="FF0000"/>
                </a:solidFill>
                <a:latin typeface="+mj-lt"/>
              </a:rPr>
              <a:t>§ 113 - 117</a:t>
            </a:r>
            <a:endParaRPr lang="cs-CZ" sz="4000" b="1" dirty="0">
              <a:latin typeface="+mj-lt"/>
            </a:endParaRPr>
          </a:p>
          <a:p>
            <a:pPr lvl="0"/>
            <a:r>
              <a:rPr lang="cs-CZ" sz="4000" b="1" dirty="0">
                <a:solidFill>
                  <a:schemeClr val="accent1">
                    <a:lumMod val="50000"/>
                  </a:schemeClr>
                </a:solidFill>
                <a:latin typeface="+mj-lt"/>
              </a:rPr>
              <a:t>Právo rozhodnout o pohřbu (jinak rozhodne manžel, resp. děti, sourozenci, jejich děti či blízká osoba nebo obec) </a:t>
            </a:r>
            <a:r>
              <a:rPr lang="cs-CZ" sz="4000" b="1" dirty="0">
                <a:solidFill>
                  <a:srgbClr val="FF0000"/>
                </a:solidFill>
                <a:latin typeface="+mj-lt"/>
              </a:rPr>
              <a:t>§ 114</a:t>
            </a:r>
          </a:p>
          <a:p>
            <a:pPr lvl="0"/>
            <a:r>
              <a:rPr lang="cs-CZ" sz="4000" b="1" dirty="0">
                <a:solidFill>
                  <a:schemeClr val="accent1">
                    <a:lumMod val="50000"/>
                  </a:schemeClr>
                </a:solidFill>
                <a:latin typeface="+mj-lt"/>
              </a:rPr>
              <a:t>Náklady pohřbu se hradí z pozůstalosti, nestačí-li, pak alespoň místní zvyklosti (sociální předpis) </a:t>
            </a:r>
            <a:r>
              <a:rPr lang="cs-CZ" sz="4000" b="1" dirty="0">
                <a:solidFill>
                  <a:srgbClr val="FF0000"/>
                </a:solidFill>
                <a:latin typeface="+mj-lt"/>
              </a:rPr>
              <a:t>§ 114 odst. 2</a:t>
            </a:r>
          </a:p>
        </p:txBody>
      </p:sp>
    </p:spTree>
    <p:extLst>
      <p:ext uri="{BB962C8B-B14F-4D97-AF65-F5344CB8AC3E}">
        <p14:creationId xmlns:p14="http://schemas.microsoft.com/office/powerpoint/2010/main" val="2753325827"/>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76672"/>
            <a:ext cx="8229600" cy="576064"/>
          </a:xfrm>
        </p:spPr>
        <p:txBody>
          <a:bodyPr>
            <a:normAutofit fontScale="90000"/>
          </a:bodyPr>
          <a:lstStyle/>
          <a:p>
            <a:pPr algn="ctr" fontAlgn="auto">
              <a:spcAft>
                <a:spcPts val="0"/>
              </a:spcAft>
              <a:defRPr/>
            </a:pPr>
            <a:r>
              <a:rPr lang="cs-CZ" b="1" dirty="0">
                <a:solidFill>
                  <a:srgbClr val="00B0F0"/>
                </a:solidFill>
              </a:rPr>
              <a:t>Základní pojmy</a:t>
            </a:r>
          </a:p>
        </p:txBody>
      </p:sp>
      <p:sp>
        <p:nvSpPr>
          <p:cNvPr id="3" name="Zástupný symbol pro obsah 2"/>
          <p:cNvSpPr>
            <a:spLocks noGrp="1"/>
          </p:cNvSpPr>
          <p:nvPr>
            <p:ph idx="1"/>
          </p:nvPr>
        </p:nvSpPr>
        <p:spPr>
          <a:xfrm>
            <a:off x="395536" y="1412776"/>
            <a:ext cx="8229600" cy="5661248"/>
          </a:xfrm>
        </p:spPr>
        <p:txBody>
          <a:bodyPr>
            <a:normAutofit lnSpcReduction="10000"/>
          </a:bodyPr>
          <a:lstStyle/>
          <a:p>
            <a:pPr lvl="0"/>
            <a:r>
              <a:rPr lang="cs-CZ" sz="3200" b="1" dirty="0">
                <a:solidFill>
                  <a:srgbClr val="FF0000"/>
                </a:solidFill>
                <a:latin typeface="+mj-lt"/>
              </a:rPr>
              <a:t>Pozůstalost </a:t>
            </a:r>
            <a:r>
              <a:rPr lang="cs-CZ" sz="3200" b="1" dirty="0">
                <a:solidFill>
                  <a:schemeClr val="accent1">
                    <a:lumMod val="50000"/>
                  </a:schemeClr>
                </a:solidFill>
                <a:latin typeface="+mj-lt"/>
              </a:rPr>
              <a:t>- jmění zůstavitele v okamžiku jeho smrti </a:t>
            </a:r>
            <a:r>
              <a:rPr lang="cs-CZ" sz="3200" b="1" dirty="0">
                <a:solidFill>
                  <a:srgbClr val="FF0000"/>
                </a:solidFill>
                <a:latin typeface="+mj-lt"/>
              </a:rPr>
              <a:t>§ 1475 </a:t>
            </a:r>
            <a:endParaRPr lang="cs-CZ" sz="3200" dirty="0">
              <a:solidFill>
                <a:srgbClr val="FF0000"/>
              </a:solidFill>
              <a:latin typeface="+mj-lt"/>
            </a:endParaRPr>
          </a:p>
          <a:p>
            <a:pPr lvl="0"/>
            <a:r>
              <a:rPr lang="cs-CZ" sz="3200" b="1" dirty="0">
                <a:solidFill>
                  <a:srgbClr val="FF0000"/>
                </a:solidFill>
                <a:latin typeface="+mj-lt"/>
              </a:rPr>
              <a:t>Dědictví</a:t>
            </a:r>
            <a:r>
              <a:rPr lang="cs-CZ" sz="3200" b="1" dirty="0">
                <a:latin typeface="+mj-lt"/>
              </a:rPr>
              <a:t> </a:t>
            </a:r>
            <a:r>
              <a:rPr lang="cs-CZ" sz="3200" b="1" dirty="0">
                <a:solidFill>
                  <a:schemeClr val="accent1">
                    <a:lumMod val="50000"/>
                  </a:schemeClr>
                </a:solidFill>
                <a:latin typeface="+mj-lt"/>
              </a:rPr>
              <a:t>- to z pozůstalosti, co skutečně jako jmění připadá osobě, která je dědicem       (užší pojem)</a:t>
            </a:r>
          </a:p>
          <a:p>
            <a:r>
              <a:rPr lang="cs-CZ" sz="3200" b="1" dirty="0">
                <a:solidFill>
                  <a:srgbClr val="FF0000"/>
                </a:solidFill>
                <a:latin typeface="+mj-lt"/>
              </a:rPr>
              <a:t>Dědic</a:t>
            </a:r>
            <a:r>
              <a:rPr lang="cs-CZ" sz="3200" b="1" dirty="0">
                <a:solidFill>
                  <a:schemeClr val="accent1">
                    <a:lumMod val="50000"/>
                  </a:schemeClr>
                </a:solidFill>
                <a:latin typeface="+mj-lt"/>
              </a:rPr>
              <a:t> - osoba, které náleží dědictví (dědické právo), celá pozůstalost nebo podíl na ní       (u fyzické osoby jen ten, kdo nezemřel spolu nebo před zůstavitelem) </a:t>
            </a:r>
            <a:r>
              <a:rPr lang="cs-CZ" sz="3200" b="1" dirty="0">
                <a:solidFill>
                  <a:srgbClr val="FF0000"/>
                </a:solidFill>
                <a:latin typeface="+mj-lt"/>
              </a:rPr>
              <a:t>§ 1479</a:t>
            </a:r>
          </a:p>
          <a:p>
            <a:r>
              <a:rPr lang="cs-CZ" sz="3200" b="1" dirty="0">
                <a:solidFill>
                  <a:schemeClr val="accent1">
                    <a:lumMod val="50000"/>
                  </a:schemeClr>
                </a:solidFill>
                <a:latin typeface="+mj-lt"/>
              </a:rPr>
              <a:t>Dědit může fyzická osoba od narození              (i </a:t>
            </a:r>
            <a:r>
              <a:rPr lang="cs-CZ" sz="3200" b="1" i="1" dirty="0" err="1">
                <a:solidFill>
                  <a:schemeClr val="accent1">
                    <a:lumMod val="50000"/>
                  </a:schemeClr>
                </a:solidFill>
                <a:latin typeface="+mj-lt"/>
              </a:rPr>
              <a:t>nasciturus</a:t>
            </a:r>
            <a:r>
              <a:rPr lang="cs-CZ" sz="3200" b="1" i="1" dirty="0">
                <a:solidFill>
                  <a:schemeClr val="accent1">
                    <a:lumMod val="50000"/>
                  </a:schemeClr>
                </a:solidFill>
                <a:latin typeface="+mj-lt"/>
              </a:rPr>
              <a:t>,</a:t>
            </a:r>
            <a:r>
              <a:rPr lang="cs-CZ" sz="3200" b="1" dirty="0">
                <a:solidFill>
                  <a:schemeClr val="accent1">
                    <a:lumMod val="50000"/>
                  </a:schemeClr>
                </a:solidFill>
                <a:latin typeface="+mj-lt"/>
              </a:rPr>
              <a:t> narodí-li se živý) </a:t>
            </a:r>
            <a:r>
              <a:rPr lang="cs-CZ" sz="3200" b="1" dirty="0">
                <a:solidFill>
                  <a:srgbClr val="FF0000"/>
                </a:solidFill>
                <a:latin typeface="+mj-lt"/>
              </a:rPr>
              <a:t>§ 25 </a:t>
            </a:r>
            <a:endParaRPr lang="cs-CZ" sz="3200" b="1" i="1" dirty="0">
              <a:solidFill>
                <a:srgbClr val="FF0000"/>
              </a:solidFill>
              <a:latin typeface="+mj-lt"/>
            </a:endParaRPr>
          </a:p>
          <a:p>
            <a:pPr lvl="0"/>
            <a:endParaRPr lang="cs-CZ" sz="32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933113049"/>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2</a:t>
            </a:r>
          </a:p>
        </p:txBody>
      </p:sp>
      <p:sp>
        <p:nvSpPr>
          <p:cNvPr id="3" name="Zástupný symbol pro obsah 2"/>
          <p:cNvSpPr>
            <a:spLocks noGrp="1"/>
          </p:cNvSpPr>
          <p:nvPr>
            <p:ph idx="1"/>
          </p:nvPr>
        </p:nvSpPr>
        <p:spPr>
          <a:xfrm>
            <a:off x="395536" y="1340768"/>
            <a:ext cx="8229600" cy="5256584"/>
          </a:xfrm>
        </p:spPr>
        <p:txBody>
          <a:bodyPr>
            <a:normAutofit fontScale="92500" lnSpcReduction="10000"/>
          </a:bodyPr>
          <a:lstStyle/>
          <a:p>
            <a:pPr marL="0" indent="0" fontAlgn="auto">
              <a:spcAft>
                <a:spcPts val="0"/>
              </a:spcAft>
              <a:buClr>
                <a:schemeClr val="accent3"/>
              </a:buClr>
              <a:buNone/>
              <a:defRPr/>
            </a:pPr>
            <a:r>
              <a:rPr lang="cs-CZ" sz="3600" b="1" dirty="0">
                <a:solidFill>
                  <a:srgbClr val="FF0000"/>
                </a:solidFill>
                <a:latin typeface="+mj-lt"/>
              </a:rPr>
              <a:t>Usnesení NS ze dne 22. 11. 2017, </a:t>
            </a:r>
            <a:r>
              <a:rPr lang="cs-CZ" sz="3600" b="1" dirty="0" err="1">
                <a:solidFill>
                  <a:srgbClr val="FF0000"/>
                </a:solidFill>
                <a:latin typeface="+mj-lt"/>
              </a:rPr>
              <a:t>sp</a:t>
            </a:r>
            <a:r>
              <a:rPr lang="cs-CZ" sz="3600" b="1" dirty="0">
                <a:solidFill>
                  <a:srgbClr val="FF0000"/>
                </a:solidFill>
                <a:latin typeface="+mj-lt"/>
              </a:rPr>
              <a:t>. zn. 21 </a:t>
            </a:r>
            <a:r>
              <a:rPr lang="cs-CZ" sz="3600" b="1" dirty="0" err="1">
                <a:solidFill>
                  <a:srgbClr val="FF0000"/>
                </a:solidFill>
                <a:latin typeface="+mj-lt"/>
              </a:rPr>
              <a:t>Cdo</a:t>
            </a:r>
            <a:r>
              <a:rPr lang="cs-CZ" sz="3600" b="1" dirty="0">
                <a:solidFill>
                  <a:srgbClr val="FF0000"/>
                </a:solidFill>
                <a:latin typeface="+mj-lt"/>
              </a:rPr>
              <a:t> 4813/2017: </a:t>
            </a:r>
            <a:r>
              <a:rPr lang="cs-CZ" sz="3600" b="1" dirty="0">
                <a:solidFill>
                  <a:schemeClr val="accent1">
                    <a:lumMod val="50000"/>
                  </a:schemeClr>
                </a:solidFill>
                <a:latin typeface="+mj-lt"/>
              </a:rPr>
              <a:t>Stejné účinky jako smrt zůstavitele má i prohlášení za mrtvého u fyzické osoby. Je rozhodnout skutečností co do okruhu osob, přicházejících v úvahu jako dědici, i co do práv a povinností po zůstaviteli. Rozhodnutí o prohlášení za mrtvého má účinky „ex </a:t>
            </a:r>
            <a:r>
              <a:rPr lang="cs-CZ" sz="3600" b="1" dirty="0" err="1">
                <a:solidFill>
                  <a:schemeClr val="accent1">
                    <a:lumMod val="50000"/>
                  </a:schemeClr>
                </a:solidFill>
                <a:latin typeface="+mj-lt"/>
              </a:rPr>
              <a:t>nunc</a:t>
            </a:r>
            <a:r>
              <a:rPr lang="cs-CZ" sz="3600" b="1" dirty="0">
                <a:solidFill>
                  <a:schemeClr val="accent1">
                    <a:lumMod val="50000"/>
                  </a:schemeClr>
                </a:solidFill>
                <a:latin typeface="+mj-lt"/>
              </a:rPr>
              <a:t>“, je konstitutivním rozhodnutím o osobním stavu, a to nejen procesním, ale i hmotněprávním. Toto rozhodnutí nemá zpětnou účinnost.</a:t>
            </a:r>
            <a:endParaRPr lang="cs-CZ" dirty="0"/>
          </a:p>
        </p:txBody>
      </p:sp>
    </p:spTree>
    <p:extLst>
      <p:ext uri="{BB962C8B-B14F-4D97-AF65-F5344CB8AC3E}">
        <p14:creationId xmlns:p14="http://schemas.microsoft.com/office/powerpoint/2010/main" val="261212394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flipH="1">
            <a:off x="8769152" y="116632"/>
            <a:ext cx="123328" cy="45719"/>
          </a:xfrm>
        </p:spPr>
        <p:txBody>
          <a:bodyPr/>
          <a:lstStyle/>
          <a:p>
            <a:endParaRPr lang="cs-CZ" dirty="0"/>
          </a:p>
        </p:txBody>
      </p:sp>
      <p:sp>
        <p:nvSpPr>
          <p:cNvPr id="3" name="Zástupný symbol pro obsah 2"/>
          <p:cNvSpPr>
            <a:spLocks noGrp="1"/>
          </p:cNvSpPr>
          <p:nvPr>
            <p:ph idx="1"/>
          </p:nvPr>
        </p:nvSpPr>
        <p:spPr>
          <a:xfrm>
            <a:off x="457200" y="548680"/>
            <a:ext cx="8229600" cy="5775920"/>
          </a:xfrm>
        </p:spPr>
        <p:txBody>
          <a:bodyPr/>
          <a:lstStyle/>
          <a:p>
            <a:pPr lvl="0"/>
            <a:r>
              <a:rPr lang="cs-CZ" sz="2800" b="1" dirty="0">
                <a:solidFill>
                  <a:srgbClr val="FF0000"/>
                </a:solidFill>
                <a:latin typeface="+mj-lt"/>
              </a:rPr>
              <a:t>Právnická osoba </a:t>
            </a:r>
            <a:r>
              <a:rPr lang="cs-CZ" sz="2800" b="1" dirty="0">
                <a:solidFill>
                  <a:schemeClr val="accent1">
                    <a:lumMod val="50000"/>
                  </a:schemeClr>
                </a:solidFill>
                <a:latin typeface="+mj-lt"/>
              </a:rPr>
              <a:t>- jestliže existuje v den úmrtí nebo vznikne nejpozději do jednoho roku; dědí jen na základě závěti nebo dědické smlouvy, nikoli z intestátní dědické posloupnosti </a:t>
            </a:r>
            <a:r>
              <a:rPr lang="cs-CZ" sz="2800" b="1" dirty="0">
                <a:solidFill>
                  <a:srgbClr val="FF0000"/>
                </a:solidFill>
                <a:latin typeface="+mj-lt"/>
              </a:rPr>
              <a:t>§ 1478</a:t>
            </a:r>
          </a:p>
          <a:p>
            <a:pPr lvl="0"/>
            <a:r>
              <a:rPr lang="cs-CZ" sz="2800" b="1" dirty="0">
                <a:solidFill>
                  <a:srgbClr val="FF0000"/>
                </a:solidFill>
                <a:latin typeface="+mj-lt"/>
              </a:rPr>
              <a:t>Náhradní dědic </a:t>
            </a:r>
            <a:r>
              <a:rPr lang="cs-CZ" sz="2800" b="1" dirty="0">
                <a:solidFill>
                  <a:schemeClr val="accent1">
                    <a:lumMod val="50000"/>
                  </a:schemeClr>
                </a:solidFill>
                <a:latin typeface="+mj-lt"/>
              </a:rPr>
              <a:t>- pro případ, že dědictví nenabude osoba, kterou zůstavitel povolal za dědice, lze povolat této osobě náhradníka; také náhradníkům lze povolat postupně další náhradníky </a:t>
            </a:r>
            <a:r>
              <a:rPr lang="cs-CZ" sz="2800" b="1" dirty="0">
                <a:solidFill>
                  <a:srgbClr val="FF0000"/>
                </a:solidFill>
                <a:latin typeface="+mj-lt"/>
              </a:rPr>
              <a:t>§ 1507</a:t>
            </a:r>
            <a:endParaRPr lang="cs-CZ" sz="2800" b="1" dirty="0">
              <a:solidFill>
                <a:schemeClr val="accent1">
                  <a:lumMod val="50000"/>
                </a:schemeClr>
              </a:solidFill>
              <a:latin typeface="+mj-lt"/>
            </a:endParaRPr>
          </a:p>
          <a:p>
            <a:pPr lvl="0"/>
            <a:r>
              <a:rPr lang="cs-CZ" sz="2800" b="1" dirty="0" err="1">
                <a:solidFill>
                  <a:srgbClr val="FF0000"/>
                </a:solidFill>
                <a:latin typeface="+mj-lt"/>
              </a:rPr>
              <a:t>Odkazovník</a:t>
            </a:r>
            <a:r>
              <a:rPr lang="cs-CZ" sz="2800" b="1" dirty="0">
                <a:solidFill>
                  <a:srgbClr val="FF0000"/>
                </a:solidFill>
                <a:latin typeface="+mj-lt"/>
              </a:rPr>
              <a:t> </a:t>
            </a:r>
            <a:r>
              <a:rPr lang="cs-CZ" sz="2800" b="1" dirty="0">
                <a:solidFill>
                  <a:schemeClr val="accent1">
                    <a:lumMod val="50000"/>
                  </a:schemeClr>
                </a:solidFill>
                <a:latin typeface="+mj-lt"/>
              </a:rPr>
              <a:t>- ten, komu zůstavitel zůstavil pouze jedinou věc, popř. několik věcí určitého druhu           </a:t>
            </a:r>
            <a:r>
              <a:rPr lang="cs-CZ" sz="2800" b="1" dirty="0">
                <a:solidFill>
                  <a:srgbClr val="FF0000"/>
                </a:solidFill>
                <a:latin typeface="+mj-lt"/>
              </a:rPr>
              <a:t>§ 1477</a:t>
            </a:r>
          </a:p>
          <a:p>
            <a:pPr lvl="0"/>
            <a:r>
              <a:rPr lang="cs-CZ" sz="2800" b="1" dirty="0">
                <a:solidFill>
                  <a:srgbClr val="FF0000"/>
                </a:solidFill>
                <a:latin typeface="+mj-lt"/>
              </a:rPr>
              <a:t>Přírůstek</a:t>
            </a:r>
            <a:r>
              <a:rPr lang="cs-CZ" sz="2800" b="1" dirty="0">
                <a:solidFill>
                  <a:schemeClr val="accent1">
                    <a:lumMod val="50000"/>
                  </a:schemeClr>
                </a:solidFill>
                <a:latin typeface="+mj-lt"/>
              </a:rPr>
              <a:t> – dědictví, které přiroste dědici z uvolněného podílu </a:t>
            </a:r>
            <a:r>
              <a:rPr lang="cs-CZ" sz="2800" b="1" dirty="0">
                <a:solidFill>
                  <a:srgbClr val="FF0000"/>
                </a:solidFill>
                <a:latin typeface="+mj-lt"/>
              </a:rPr>
              <a:t>§ 1505, 1506</a:t>
            </a:r>
          </a:p>
          <a:p>
            <a:endParaRPr lang="cs-CZ" dirty="0"/>
          </a:p>
        </p:txBody>
      </p:sp>
    </p:spTree>
    <p:extLst>
      <p:ext uri="{BB962C8B-B14F-4D97-AF65-F5344CB8AC3E}">
        <p14:creationId xmlns:p14="http://schemas.microsoft.com/office/powerpoint/2010/main" val="3117405758"/>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Kdo nedědí?</a:t>
            </a:r>
          </a:p>
        </p:txBody>
      </p:sp>
      <p:sp>
        <p:nvSpPr>
          <p:cNvPr id="3" name="Zástupný symbol pro obsah 2"/>
          <p:cNvSpPr>
            <a:spLocks noGrp="1"/>
          </p:cNvSpPr>
          <p:nvPr>
            <p:ph idx="1"/>
          </p:nvPr>
        </p:nvSpPr>
        <p:spPr>
          <a:xfrm>
            <a:off x="395536" y="1196752"/>
            <a:ext cx="8229600" cy="5400600"/>
          </a:xfrm>
        </p:spPr>
        <p:txBody>
          <a:bodyPr>
            <a:normAutofit fontScale="92500" lnSpcReduction="20000"/>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Kdo se dopustil úmyslného činu proti zůstaviteli, jeho předku, potomku či manželovi  </a:t>
            </a:r>
            <a:r>
              <a:rPr lang="cs-CZ" sz="3600" b="1" dirty="0">
                <a:solidFill>
                  <a:srgbClr val="FF0000"/>
                </a:solidFill>
                <a:latin typeface="+mj-lt"/>
              </a:rPr>
              <a:t>§ 1481</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r>
              <a:rPr lang="cs-CZ" sz="3600" b="1" dirty="0">
                <a:solidFill>
                  <a:srgbClr val="002060"/>
                </a:solidFill>
                <a:latin typeface="+mj-lt"/>
              </a:rPr>
              <a:t>Kdo se dopustil zavrženíhodného činu proti zůstavitelově závěti </a:t>
            </a:r>
            <a:r>
              <a:rPr lang="cs-CZ" sz="3600" b="1" dirty="0">
                <a:solidFill>
                  <a:srgbClr val="FF0000"/>
                </a:solidFill>
                <a:latin typeface="+mj-lt"/>
              </a:rPr>
              <a:t>§ 1481</a:t>
            </a:r>
          </a:p>
          <a:p>
            <a:pPr marL="274320" indent="-274320" fontAlgn="auto">
              <a:spcAft>
                <a:spcPts val="0"/>
              </a:spcAft>
              <a:buClr>
                <a:schemeClr val="accent3"/>
              </a:buClr>
              <a:buFont typeface="Wingdings 2"/>
              <a:buChar char=""/>
              <a:defRPr/>
            </a:pPr>
            <a:r>
              <a:rPr lang="cs-CZ" sz="3600" b="1" dirty="0">
                <a:solidFill>
                  <a:srgbClr val="002060"/>
                </a:solidFill>
                <a:latin typeface="+mj-lt"/>
              </a:rPr>
              <a:t>Dědí potomek, zůstavitel může prominout</a:t>
            </a:r>
          </a:p>
          <a:p>
            <a:pPr marL="274320" indent="-274320" fontAlgn="auto">
              <a:spcAft>
                <a:spcPts val="0"/>
              </a:spcAft>
              <a:buClr>
                <a:schemeClr val="accent3"/>
              </a:buClr>
              <a:buFont typeface="Wingdings 2"/>
              <a:buChar char=""/>
              <a:defRPr/>
            </a:pPr>
            <a:r>
              <a:rPr lang="cs-CZ" sz="3600" b="1" dirty="0">
                <a:solidFill>
                  <a:srgbClr val="002060"/>
                </a:solidFill>
                <a:latin typeface="+mj-lt"/>
              </a:rPr>
              <a:t>Rodič, pokud byl zbaven rodičovské odpovědnosti pro zneužívání </a:t>
            </a:r>
            <a:r>
              <a:rPr lang="cs-CZ" sz="3600" b="1" dirty="0">
                <a:solidFill>
                  <a:srgbClr val="FF0000"/>
                </a:solidFill>
                <a:latin typeface="+mj-lt"/>
              </a:rPr>
              <a:t>§ 1482 odst. 2</a:t>
            </a:r>
          </a:p>
          <a:p>
            <a:pPr marL="274320" indent="-274320" fontAlgn="auto">
              <a:spcAft>
                <a:spcPts val="0"/>
              </a:spcAft>
              <a:buClr>
                <a:schemeClr val="accent3"/>
              </a:buClr>
              <a:buFont typeface="Wingdings 2"/>
              <a:buChar char=""/>
              <a:defRPr/>
            </a:pPr>
            <a:r>
              <a:rPr lang="cs-CZ" sz="3600" b="1" dirty="0">
                <a:solidFill>
                  <a:srgbClr val="002060"/>
                </a:solidFill>
                <a:latin typeface="+mj-lt"/>
              </a:rPr>
              <a:t>Manžel, byl-li podán návrh na rozvod pro domácí násilí (potomek nedědí)                         </a:t>
            </a:r>
            <a:r>
              <a:rPr lang="cs-CZ" sz="3600" b="1" dirty="0">
                <a:solidFill>
                  <a:srgbClr val="FF0000"/>
                </a:solidFill>
                <a:latin typeface="+mj-lt"/>
              </a:rPr>
              <a:t>§ 1482 odst. 1</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latin typeface="+mj-lt"/>
            </a:endParaRPr>
          </a:p>
        </p:txBody>
      </p:sp>
    </p:spTree>
    <p:extLst>
      <p:ext uri="{BB962C8B-B14F-4D97-AF65-F5344CB8AC3E}">
        <p14:creationId xmlns:p14="http://schemas.microsoft.com/office/powerpoint/2010/main" val="2322416132"/>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endParaRPr lang="cs-CZ" dirty="0"/>
          </a:p>
        </p:txBody>
      </p:sp>
      <p:sp>
        <p:nvSpPr>
          <p:cNvPr id="3" name="Zástupný symbol pro obsah 2"/>
          <p:cNvSpPr>
            <a:spLocks noGrp="1"/>
          </p:cNvSpPr>
          <p:nvPr>
            <p:ph idx="1"/>
          </p:nvPr>
        </p:nvSpPr>
        <p:spPr/>
        <p:txBody>
          <a:bodyPr/>
          <a:lstStyle/>
          <a:p>
            <a:endParaRPr lang="cs-CZ"/>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8964488" cy="6336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4005323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792163"/>
          </a:xfrm>
        </p:spPr>
        <p:txBody>
          <a:bodyPr>
            <a:normAutofit fontScale="90000"/>
          </a:bodyPr>
          <a:lstStyle/>
          <a:p>
            <a:pPr algn="ctr" fontAlgn="auto">
              <a:spcAft>
                <a:spcPts val="0"/>
              </a:spcAft>
              <a:defRPr/>
            </a:pPr>
            <a:r>
              <a:rPr lang="cs-CZ" b="1" dirty="0">
                <a:solidFill>
                  <a:srgbClr val="00B0F0"/>
                </a:solidFill>
              </a:rPr>
              <a:t>Nechci dědit!</a:t>
            </a:r>
          </a:p>
        </p:txBody>
      </p:sp>
      <p:sp>
        <p:nvSpPr>
          <p:cNvPr id="3" name="Zástupný symbol pro obsah 2"/>
          <p:cNvSpPr>
            <a:spLocks noGrp="1"/>
          </p:cNvSpPr>
          <p:nvPr>
            <p:ph idx="1"/>
          </p:nvPr>
        </p:nvSpPr>
        <p:spPr>
          <a:xfrm>
            <a:off x="395536" y="1196752"/>
            <a:ext cx="8229600" cy="5400600"/>
          </a:xfrm>
        </p:spPr>
        <p:txBody>
          <a:bodyPr>
            <a:normAutofit lnSpcReduction="10000"/>
          </a:bodyPr>
          <a:lstStyle/>
          <a:p>
            <a:pPr marL="274320" indent="-274320" fontAlgn="auto">
              <a:spcAft>
                <a:spcPts val="0"/>
              </a:spcAft>
              <a:buClr>
                <a:schemeClr val="accent3"/>
              </a:buClr>
              <a:buFont typeface="Wingdings 2"/>
              <a:buChar char=""/>
              <a:defRPr/>
            </a:pPr>
            <a:r>
              <a:rPr lang="cs-CZ" sz="4000" b="1" dirty="0">
                <a:solidFill>
                  <a:srgbClr val="FF0000"/>
                </a:solidFill>
                <a:latin typeface="+mj-lt"/>
              </a:rPr>
              <a:t>Zřeknutí se dědictví </a:t>
            </a:r>
            <a:r>
              <a:rPr lang="cs-CZ" sz="4000" b="1" dirty="0">
                <a:solidFill>
                  <a:srgbClr val="002060"/>
                </a:solidFill>
                <a:latin typeface="+mj-lt"/>
              </a:rPr>
              <a:t>– dvoustranné ujednání mezi dědicem a zůstavitele, lze ve prospěch jiného i za úplatu, jen před smrtí! </a:t>
            </a:r>
            <a:r>
              <a:rPr lang="cs-CZ" sz="4000" b="1" dirty="0">
                <a:solidFill>
                  <a:srgbClr val="FF0000"/>
                </a:solidFill>
                <a:latin typeface="+mj-lt"/>
              </a:rPr>
              <a:t>§ 1484</a:t>
            </a:r>
            <a:endParaRPr lang="cs-CZ" sz="4000" b="1" dirty="0">
              <a:solidFill>
                <a:srgbClr val="002060"/>
              </a:solidFill>
              <a:latin typeface="+mj-lt"/>
            </a:endParaRPr>
          </a:p>
          <a:p>
            <a:pPr marL="274320" indent="-274320" fontAlgn="auto">
              <a:spcAft>
                <a:spcPts val="0"/>
              </a:spcAft>
              <a:buClr>
                <a:schemeClr val="accent3"/>
              </a:buClr>
              <a:buFont typeface="Wingdings 2"/>
              <a:buChar char=""/>
              <a:defRPr/>
            </a:pPr>
            <a:r>
              <a:rPr lang="cs-CZ" sz="4000" b="1" dirty="0">
                <a:solidFill>
                  <a:srgbClr val="FF0000"/>
                </a:solidFill>
                <a:latin typeface="+mj-lt"/>
              </a:rPr>
              <a:t>Odmítnutí dědictví </a:t>
            </a:r>
            <a:r>
              <a:rPr lang="cs-CZ" sz="4000" b="1" dirty="0">
                <a:solidFill>
                  <a:schemeClr val="accent1">
                    <a:lumMod val="50000"/>
                  </a:schemeClr>
                </a:solidFill>
                <a:latin typeface="+mj-lt"/>
              </a:rPr>
              <a:t>– jen po smrti, výslovně vůči soudu, nelze odvolat, nelze podmínit </a:t>
            </a:r>
            <a:r>
              <a:rPr lang="cs-CZ" sz="4000" b="1" dirty="0">
                <a:solidFill>
                  <a:srgbClr val="FF0000"/>
                </a:solidFill>
                <a:latin typeface="+mj-lt"/>
              </a:rPr>
              <a:t>§ 1485</a:t>
            </a:r>
            <a:endParaRPr lang="cs-CZ" sz="40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4000" b="1" dirty="0">
                <a:solidFill>
                  <a:srgbClr val="FF0000"/>
                </a:solidFill>
                <a:latin typeface="+mj-lt"/>
              </a:rPr>
              <a:t>Vzdání se dědictví </a:t>
            </a:r>
            <a:r>
              <a:rPr lang="cs-CZ" sz="4000" b="1" dirty="0">
                <a:solidFill>
                  <a:schemeClr val="accent1">
                    <a:lumMod val="50000"/>
                  </a:schemeClr>
                </a:solidFill>
                <a:latin typeface="+mj-lt"/>
              </a:rPr>
              <a:t>– jen po smrti, ve prospěch jiného dědice </a:t>
            </a:r>
            <a:r>
              <a:rPr lang="cs-CZ" sz="4000" b="1" dirty="0">
                <a:solidFill>
                  <a:srgbClr val="FF0000"/>
                </a:solidFill>
                <a:latin typeface="+mj-lt"/>
              </a:rPr>
              <a:t>§ 1490</a:t>
            </a:r>
            <a:endParaRPr lang="cs-CZ" sz="40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FF000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24913007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792163"/>
          </a:xfrm>
        </p:spPr>
        <p:txBody>
          <a:bodyPr>
            <a:normAutofit fontScale="90000"/>
          </a:bodyPr>
          <a:lstStyle/>
          <a:p>
            <a:pPr algn="ctr" fontAlgn="auto">
              <a:spcAft>
                <a:spcPts val="0"/>
              </a:spcAft>
              <a:defRPr/>
            </a:pPr>
            <a:r>
              <a:rPr lang="cs-CZ" b="1" dirty="0">
                <a:solidFill>
                  <a:srgbClr val="00B0F0"/>
                </a:solidFill>
              </a:rPr>
              <a:t>Uvolněný podíl</a:t>
            </a:r>
          </a:p>
        </p:txBody>
      </p:sp>
      <p:sp>
        <p:nvSpPr>
          <p:cNvPr id="3" name="Zástupný symbol pro obsah 2"/>
          <p:cNvSpPr>
            <a:spLocks noGrp="1"/>
          </p:cNvSpPr>
          <p:nvPr>
            <p:ph idx="1"/>
          </p:nvPr>
        </p:nvSpPr>
        <p:spPr>
          <a:xfrm>
            <a:off x="395536" y="1196752"/>
            <a:ext cx="8229600" cy="5400600"/>
          </a:xfrm>
        </p:spPr>
        <p:txBody>
          <a:bodyPr>
            <a:normAutofit fontScale="85000" lnSpcReduction="20000"/>
          </a:bodyPr>
          <a:lstStyle/>
          <a:p>
            <a:pPr marL="274320" indent="-274320" fontAlgn="auto">
              <a:spcAft>
                <a:spcPts val="0"/>
              </a:spcAft>
              <a:buClr>
                <a:schemeClr val="accent3"/>
              </a:buClr>
              <a:buFont typeface="Wingdings 2"/>
              <a:buChar char=""/>
              <a:defRPr/>
            </a:pPr>
            <a:r>
              <a:rPr lang="cs-CZ" sz="4000" b="1" dirty="0">
                <a:solidFill>
                  <a:srgbClr val="002060"/>
                </a:solidFill>
                <a:latin typeface="+mj-lt"/>
              </a:rPr>
              <a:t>Podíl toho, kdo nedědí a nemá náhradníka, se uvolní a přiroste poměrně k podílům ostatních povolaných dědiců jen tehdy, jsou-li všichni povoláni rovným dílem, všeobecně nebo rovnoměrně (na rozdíl od předchozí právní úpravy, tzv. akrescence)</a:t>
            </a:r>
          </a:p>
          <a:p>
            <a:pPr marL="274320" indent="-274320" fontAlgn="auto">
              <a:spcAft>
                <a:spcPts val="0"/>
              </a:spcAft>
              <a:buClr>
                <a:schemeClr val="accent3"/>
              </a:buClr>
              <a:buFont typeface="Wingdings 2"/>
              <a:buChar char=""/>
              <a:defRPr/>
            </a:pPr>
            <a:r>
              <a:rPr lang="cs-CZ" sz="4000" b="1" dirty="0">
                <a:solidFill>
                  <a:srgbClr val="002060"/>
                </a:solidFill>
                <a:latin typeface="+mj-lt"/>
              </a:rPr>
              <a:t>Viz </a:t>
            </a:r>
            <a:r>
              <a:rPr lang="cs-CZ" sz="4000" b="1" dirty="0">
                <a:solidFill>
                  <a:srgbClr val="FF0000"/>
                </a:solidFill>
                <a:latin typeface="+mj-lt"/>
              </a:rPr>
              <a:t>usnesení NS ze dne 30. 3. 2017, </a:t>
            </a:r>
            <a:r>
              <a:rPr lang="cs-CZ" sz="4000" b="1" dirty="0" err="1">
                <a:solidFill>
                  <a:srgbClr val="FF0000"/>
                </a:solidFill>
                <a:latin typeface="+mj-lt"/>
              </a:rPr>
              <a:t>sp</a:t>
            </a:r>
            <a:r>
              <a:rPr lang="cs-CZ" sz="4000" b="1" dirty="0">
                <a:solidFill>
                  <a:srgbClr val="FF0000"/>
                </a:solidFill>
                <a:latin typeface="+mj-lt"/>
              </a:rPr>
              <a:t>. zn. 21 </a:t>
            </a:r>
            <a:r>
              <a:rPr lang="cs-CZ" sz="4000" b="1" dirty="0" err="1">
                <a:solidFill>
                  <a:srgbClr val="FF0000"/>
                </a:solidFill>
                <a:latin typeface="+mj-lt"/>
              </a:rPr>
              <a:t>Cdo</a:t>
            </a:r>
            <a:r>
              <a:rPr lang="cs-CZ" sz="4000" b="1" dirty="0">
                <a:solidFill>
                  <a:srgbClr val="FF0000"/>
                </a:solidFill>
                <a:latin typeface="+mj-lt"/>
              </a:rPr>
              <a:t> 1843/2016: </a:t>
            </a:r>
            <a:r>
              <a:rPr lang="cs-CZ" sz="4000" b="1" dirty="0">
                <a:solidFill>
                  <a:srgbClr val="002060"/>
                </a:solidFill>
                <a:latin typeface="+mj-lt"/>
              </a:rPr>
              <a:t>Podíl přirůstá jen tehdy, pokud závětí povolaný dědic nedědí. Jestliže zůstavitel nepořídil o celé pozůstalosti, uvolněný podíl připadne zákonným dědicům.</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FF000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21736019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404664"/>
            <a:ext cx="8229600" cy="792163"/>
          </a:xfrm>
        </p:spPr>
        <p:txBody>
          <a:bodyPr>
            <a:normAutofit fontScale="90000"/>
          </a:bodyPr>
          <a:lstStyle/>
          <a:p>
            <a:pPr algn="ctr" fontAlgn="auto">
              <a:spcAft>
                <a:spcPts val="0"/>
              </a:spcAft>
              <a:defRPr/>
            </a:pPr>
            <a:r>
              <a:rPr lang="cs-CZ" b="1" dirty="0">
                <a:solidFill>
                  <a:srgbClr val="00B0F0"/>
                </a:solidFill>
              </a:rPr>
              <a:t>Závěť</a:t>
            </a:r>
          </a:p>
        </p:txBody>
      </p:sp>
      <p:sp>
        <p:nvSpPr>
          <p:cNvPr id="3" name="Zástupný symbol pro obsah 2"/>
          <p:cNvSpPr>
            <a:spLocks noGrp="1"/>
          </p:cNvSpPr>
          <p:nvPr>
            <p:ph idx="1"/>
          </p:nvPr>
        </p:nvSpPr>
        <p:spPr>
          <a:xfrm>
            <a:off x="395536" y="1052735"/>
            <a:ext cx="8229600" cy="5769169"/>
          </a:xfrm>
        </p:spPr>
        <p:txBody>
          <a:bodyPr>
            <a:normAutofit fontScale="92500" lnSpcReduction="100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1494 a násl.</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Formy: vlastnoruční (holografní), se svědky (</a:t>
            </a:r>
            <a:r>
              <a:rPr lang="cs-CZ" sz="3600" b="1" dirty="0" err="1">
                <a:solidFill>
                  <a:schemeClr val="accent1">
                    <a:lumMod val="50000"/>
                  </a:schemeClr>
                </a:solidFill>
                <a:latin typeface="+mj-lt"/>
              </a:rPr>
              <a:t>allografní</a:t>
            </a:r>
            <a:r>
              <a:rPr lang="cs-CZ" sz="3600" b="1" dirty="0">
                <a:solidFill>
                  <a:schemeClr val="accent1">
                    <a:lumMod val="50000"/>
                  </a:schemeClr>
                </a:solidFill>
                <a:latin typeface="+mj-lt"/>
              </a:rPr>
              <a:t>), notářský zápis, s úlevami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Nelze pořídit v zastoupení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Nezbytné prohlášení o vlastní vůli </a:t>
            </a:r>
            <a:r>
              <a:rPr lang="cs-CZ" sz="3600" b="1" dirty="0">
                <a:solidFill>
                  <a:srgbClr val="FF0000"/>
                </a:solidFill>
                <a:latin typeface="+mj-lt"/>
              </a:rPr>
              <a:t>§ 1534</a:t>
            </a:r>
            <a:r>
              <a:rPr lang="cs-CZ" sz="3600" b="1" dirty="0">
                <a:solidFill>
                  <a:schemeClr val="accent1">
                    <a:lumMod val="50000"/>
                  </a:schemeClr>
                </a:solidFill>
                <a:latin typeface="+mj-lt"/>
              </a:rPr>
              <a:t> </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Lze kdykoli zrušit, odvolat, roztrhat, žádat notáře o vydání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Výkladové pravidlo </a:t>
            </a:r>
            <a:r>
              <a:rPr lang="cs-CZ" sz="3600" b="1" dirty="0">
                <a:solidFill>
                  <a:srgbClr val="FF0000"/>
                </a:solidFill>
                <a:latin typeface="+mj-lt"/>
              </a:rPr>
              <a:t>§ 1502</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Povinnost mlčenlivosti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Negativní závěť </a:t>
            </a:r>
            <a:r>
              <a:rPr lang="cs-CZ" sz="3600" b="1" dirty="0">
                <a:solidFill>
                  <a:srgbClr val="FF0000"/>
                </a:solidFill>
                <a:latin typeface="+mj-lt"/>
              </a:rPr>
              <a:t>§ 1649</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9393454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Nadpis 1"/>
          <p:cNvSpPr>
            <a:spLocks noGrp="1"/>
          </p:cNvSpPr>
          <p:nvPr>
            <p:ph type="title"/>
          </p:nvPr>
        </p:nvSpPr>
        <p:spPr>
          <a:xfrm>
            <a:off x="323528" y="32405"/>
            <a:ext cx="8229600" cy="923925"/>
          </a:xfrm>
        </p:spPr>
        <p:txBody>
          <a:bodyPr/>
          <a:lstStyle/>
          <a:p>
            <a:pPr algn="ctr"/>
            <a:r>
              <a:rPr lang="cs-CZ" b="1" dirty="0">
                <a:solidFill>
                  <a:srgbClr val="00B0F0"/>
                </a:solidFill>
              </a:rPr>
              <a:t>O čem bude řeč</a:t>
            </a:r>
          </a:p>
        </p:txBody>
      </p:sp>
      <p:sp>
        <p:nvSpPr>
          <p:cNvPr id="3" name="Zástupný symbol pro obsah 2"/>
          <p:cNvSpPr>
            <a:spLocks noGrp="1"/>
          </p:cNvSpPr>
          <p:nvPr>
            <p:ph idx="1"/>
          </p:nvPr>
        </p:nvSpPr>
        <p:spPr>
          <a:xfrm>
            <a:off x="457200" y="1196752"/>
            <a:ext cx="8229600" cy="5472607"/>
          </a:xfrm>
        </p:spPr>
        <p:txBody>
          <a:bodyPr>
            <a:normAutofit fontScale="85000" lnSpcReduction="10000"/>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zákon </a:t>
            </a:r>
            <a:r>
              <a:rPr lang="cs-CZ" sz="3600" b="1" dirty="0">
                <a:solidFill>
                  <a:srgbClr val="FF0000"/>
                </a:solidFill>
                <a:latin typeface="+mj-lt"/>
              </a:rPr>
              <a:t>č. 89/2012 Sb., občanský zákoník           </a:t>
            </a:r>
            <a:r>
              <a:rPr lang="cs-CZ" sz="3600" b="1" dirty="0">
                <a:solidFill>
                  <a:schemeClr val="accent1">
                    <a:lumMod val="50000"/>
                  </a:schemeClr>
                </a:solidFill>
                <a:latin typeface="+mj-lt"/>
              </a:rPr>
              <a:t>– střet představ a skutečnosti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zákon </a:t>
            </a:r>
            <a:r>
              <a:rPr lang="cs-CZ" sz="3600" b="1" dirty="0">
                <a:solidFill>
                  <a:srgbClr val="FF0000"/>
                </a:solidFill>
                <a:latin typeface="+mj-lt"/>
              </a:rPr>
              <a:t>č. 292/2013 Sb., o zvláštních řízeních soudních </a:t>
            </a:r>
            <a:r>
              <a:rPr lang="cs-CZ" sz="3600" b="1" dirty="0">
                <a:solidFill>
                  <a:schemeClr val="accent1">
                    <a:lumMod val="50000"/>
                  </a:schemeClr>
                </a:solidFill>
                <a:latin typeface="+mj-lt"/>
              </a:rPr>
              <a:t>– a co s ním</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zákon </a:t>
            </a:r>
            <a:r>
              <a:rPr lang="cs-CZ" sz="3600" b="1" dirty="0">
                <a:solidFill>
                  <a:srgbClr val="FF0000"/>
                </a:solidFill>
                <a:latin typeface="+mj-lt"/>
              </a:rPr>
              <a:t>č. 99/1963 Sb., o. s. ř. </a:t>
            </a:r>
            <a:r>
              <a:rPr lang="cs-CZ" sz="3600" b="1" dirty="0">
                <a:solidFill>
                  <a:schemeClr val="accent1">
                    <a:lumMod val="50000"/>
                  </a:schemeClr>
                </a:solidFill>
                <a:latin typeface="+mj-lt"/>
              </a:rPr>
              <a:t>– a plány na jeho zvelebení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advokát, jeho role, cena, úloha, kolize a hranice</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Unie rodinných advokátů</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Judikatura NS a kárné komise ČAK</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Úvahy de lege </a:t>
            </a:r>
            <a:r>
              <a:rPr lang="cs-CZ" sz="3600" b="1" dirty="0" err="1">
                <a:solidFill>
                  <a:schemeClr val="accent1">
                    <a:lumMod val="50000"/>
                  </a:schemeClr>
                </a:solidFill>
                <a:latin typeface="+mj-lt"/>
              </a:rPr>
              <a:t>ferenda</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Něco málo ze zahraničí</a:t>
            </a: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0" lvl="0" indent="0">
              <a:buNone/>
            </a:pPr>
            <a:endParaRPr lang="cs-CZ" sz="3600" b="1" dirty="0"/>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3</a:t>
            </a:r>
          </a:p>
        </p:txBody>
      </p:sp>
      <p:sp>
        <p:nvSpPr>
          <p:cNvPr id="3" name="Zástupný symbol pro obsah 2"/>
          <p:cNvSpPr>
            <a:spLocks noGrp="1"/>
          </p:cNvSpPr>
          <p:nvPr>
            <p:ph idx="1"/>
          </p:nvPr>
        </p:nvSpPr>
        <p:spPr>
          <a:xfrm>
            <a:off x="395536" y="1340768"/>
            <a:ext cx="8229600" cy="5256584"/>
          </a:xfrm>
        </p:spPr>
        <p:txBody>
          <a:bodyPr>
            <a:normAutofit/>
          </a:bodyPr>
          <a:lstStyle/>
          <a:p>
            <a:pPr marL="0" indent="0" fontAlgn="auto">
              <a:spcAft>
                <a:spcPts val="0"/>
              </a:spcAft>
              <a:buClr>
                <a:schemeClr val="accent3"/>
              </a:buClr>
              <a:buNone/>
              <a:defRPr/>
            </a:pPr>
            <a:r>
              <a:rPr lang="cs-CZ" sz="3600" b="1" dirty="0">
                <a:solidFill>
                  <a:srgbClr val="FF0000"/>
                </a:solidFill>
                <a:latin typeface="+mj-lt"/>
              </a:rPr>
              <a:t>Usnesení NS ze dne 30.10. 2017, </a:t>
            </a:r>
            <a:r>
              <a:rPr lang="cs-CZ" sz="3600" b="1" dirty="0" err="1">
                <a:solidFill>
                  <a:srgbClr val="FF0000"/>
                </a:solidFill>
                <a:latin typeface="+mj-lt"/>
              </a:rPr>
              <a:t>sp</a:t>
            </a:r>
            <a:r>
              <a:rPr lang="cs-CZ" sz="3600" b="1" dirty="0">
                <a:solidFill>
                  <a:srgbClr val="FF0000"/>
                </a:solidFill>
                <a:latin typeface="+mj-lt"/>
              </a:rPr>
              <a:t>. zn. 25 </a:t>
            </a:r>
            <a:r>
              <a:rPr lang="cs-CZ" sz="3600" b="1" dirty="0" err="1">
                <a:solidFill>
                  <a:srgbClr val="FF0000"/>
                </a:solidFill>
                <a:latin typeface="+mj-lt"/>
              </a:rPr>
              <a:t>Cdo</a:t>
            </a:r>
            <a:r>
              <a:rPr lang="cs-CZ" sz="3600" b="1" dirty="0">
                <a:solidFill>
                  <a:srgbClr val="FF0000"/>
                </a:solidFill>
                <a:latin typeface="+mj-lt"/>
              </a:rPr>
              <a:t> 4880/2016: </a:t>
            </a:r>
            <a:r>
              <a:rPr lang="cs-CZ" b="1" dirty="0">
                <a:solidFill>
                  <a:srgbClr val="002060"/>
                </a:solidFill>
                <a:latin typeface="+mj-lt"/>
              </a:rPr>
              <a:t>Schopnost „psát“ je třeba vnímat jako komplexní dovednost, nikoliv pouze jako možnost se jednorázově „podepsat“. „Neschopnost psát“ může být vyvolána i dlouhodobou nemocí účastníka, příp. jejími následky (stejně tak jako jeho dočasným zraněním, nevzdělaností apod.). Pokud je neschopnost psát vyvolána nemocí či zdravotním stavem, ale jinak je rozumová složka zůstavitele zachována, může pořídit formou notářského zápisu, pak ovšem za dodržení všech formálních náležitostí, jež zákon stanoví. Zůstavitel také může pořídit </a:t>
            </a:r>
            <a:r>
              <a:rPr lang="cs-CZ" b="1" dirty="0" err="1">
                <a:solidFill>
                  <a:srgbClr val="002060"/>
                </a:solidFill>
                <a:latin typeface="+mj-lt"/>
              </a:rPr>
              <a:t>allografním</a:t>
            </a:r>
            <a:r>
              <a:rPr lang="cs-CZ" b="1" dirty="0">
                <a:solidFill>
                  <a:srgbClr val="002060"/>
                </a:solidFill>
                <a:latin typeface="+mj-lt"/>
              </a:rPr>
              <a:t> způsobem.</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883543992"/>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Pozor na formulace!</a:t>
            </a:r>
          </a:p>
        </p:txBody>
      </p:sp>
      <p:sp>
        <p:nvSpPr>
          <p:cNvPr id="3" name="Zástupný symbol pro obsah 2"/>
          <p:cNvSpPr>
            <a:spLocks noGrp="1"/>
          </p:cNvSpPr>
          <p:nvPr>
            <p:ph idx="1"/>
          </p:nvPr>
        </p:nvSpPr>
        <p:spPr>
          <a:xfrm>
            <a:off x="395536" y="1340768"/>
            <a:ext cx="8229600" cy="5256584"/>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Dohodu dědiců odlišující se od závěti musí zůstavitel výslovně připustit </a:t>
            </a:r>
            <a:r>
              <a:rPr lang="cs-CZ" sz="3600" b="1" dirty="0">
                <a:solidFill>
                  <a:srgbClr val="FF0000"/>
                </a:solidFill>
                <a:latin typeface="+mj-lt"/>
              </a:rPr>
              <a:t>§ 1694</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Přání musí zůstavitel formulovat jako příkaz, jinak nezávazné </a:t>
            </a:r>
            <a:r>
              <a:rPr lang="cs-CZ" sz="3600" b="1" dirty="0">
                <a:solidFill>
                  <a:srgbClr val="FF0000"/>
                </a:solidFill>
                <a:latin typeface="+mj-lt"/>
              </a:rPr>
              <a:t>§ 1694 odst. 2</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Není-li pořízení pro případ smrti, mohou se dědicové dohodnout jakkoliv </a:t>
            </a:r>
            <a:r>
              <a:rPr lang="cs-CZ" sz="3600" b="1" dirty="0">
                <a:solidFill>
                  <a:srgbClr val="FF0000"/>
                </a:solidFill>
                <a:latin typeface="+mj-lt"/>
              </a:rPr>
              <a:t>§ 1695</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Omyl podstatný </a:t>
            </a:r>
            <a:r>
              <a:rPr lang="cs-CZ" sz="3600" b="1" dirty="0">
                <a:solidFill>
                  <a:srgbClr val="FF0000"/>
                </a:solidFill>
                <a:latin typeface="+mj-lt"/>
              </a:rPr>
              <a:t>§ 1530 odst. 1</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Nesprávný popis nezpůsobuje neplatnost</a:t>
            </a:r>
            <a:r>
              <a:rPr lang="cs-CZ" sz="3600" b="1" dirty="0">
                <a:solidFill>
                  <a:schemeClr val="accent2">
                    <a:lumMod val="50000"/>
                  </a:schemeClr>
                </a:solidFill>
                <a:latin typeface="+mj-lt"/>
              </a:rPr>
              <a:t> </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Přání = nezávazné na rozdíl od příkazu!</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245243581"/>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4</a:t>
            </a:r>
          </a:p>
        </p:txBody>
      </p:sp>
      <p:sp>
        <p:nvSpPr>
          <p:cNvPr id="3" name="Zástupný symbol pro obsah 2"/>
          <p:cNvSpPr>
            <a:spLocks noGrp="1"/>
          </p:cNvSpPr>
          <p:nvPr>
            <p:ph idx="1"/>
          </p:nvPr>
        </p:nvSpPr>
        <p:spPr>
          <a:xfrm>
            <a:off x="395536" y="1340768"/>
            <a:ext cx="8229600" cy="5256584"/>
          </a:xfrm>
        </p:spPr>
        <p:txBody>
          <a:bodyPr>
            <a:normAutofit lnSpcReduction="10000"/>
          </a:bodyPr>
          <a:lstStyle/>
          <a:p>
            <a:pPr marL="0" indent="0" fontAlgn="auto">
              <a:spcAft>
                <a:spcPts val="0"/>
              </a:spcAft>
              <a:buClr>
                <a:schemeClr val="accent3"/>
              </a:buClr>
              <a:buNone/>
              <a:defRPr/>
            </a:pPr>
            <a:r>
              <a:rPr lang="cs-CZ" sz="3600" b="1" dirty="0">
                <a:solidFill>
                  <a:srgbClr val="FF0000"/>
                </a:solidFill>
                <a:latin typeface="+mj-lt"/>
              </a:rPr>
              <a:t>Rozsudek NS ze dne 30. 8. 2011, </a:t>
            </a:r>
            <a:r>
              <a:rPr lang="cs-CZ" sz="3600" b="1" dirty="0" err="1">
                <a:solidFill>
                  <a:srgbClr val="FF0000"/>
                </a:solidFill>
                <a:latin typeface="+mj-lt"/>
              </a:rPr>
              <a:t>sp</a:t>
            </a:r>
            <a:r>
              <a:rPr lang="cs-CZ" sz="3600" b="1" dirty="0">
                <a:solidFill>
                  <a:srgbClr val="FF0000"/>
                </a:solidFill>
                <a:latin typeface="+mj-lt"/>
              </a:rPr>
              <a:t>. zn. 21 </a:t>
            </a:r>
            <a:r>
              <a:rPr lang="cs-CZ" sz="3600" b="1" dirty="0" err="1">
                <a:solidFill>
                  <a:srgbClr val="FF0000"/>
                </a:solidFill>
                <a:latin typeface="+mj-lt"/>
              </a:rPr>
              <a:t>Cdo</a:t>
            </a:r>
            <a:r>
              <a:rPr lang="cs-CZ" sz="3600" b="1" dirty="0">
                <a:solidFill>
                  <a:srgbClr val="FF0000"/>
                </a:solidFill>
                <a:latin typeface="+mj-lt"/>
              </a:rPr>
              <a:t> 2992/2009: </a:t>
            </a:r>
            <a:r>
              <a:rPr lang="cs-CZ" sz="3600" b="1" dirty="0">
                <a:solidFill>
                  <a:schemeClr val="accent1">
                    <a:lumMod val="50000"/>
                  </a:schemeClr>
                </a:solidFill>
                <a:latin typeface="+mj-lt"/>
              </a:rPr>
              <a:t>Závěť sepsaná za účelem zajištění dluhu je neplatným právním úkonem, neboť svým účelem obchází zákon. Platnost závěti je zcela v rukou zůstavitele, závěť se realizuje bez ohledu na jiné závazky zůstavitele. Pokud soud určil, že takovou vynucenou závětí povolaná osoba není dědičkou, je takové rozhodnutí v pořádku.</a:t>
            </a: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067500995"/>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5</a:t>
            </a:r>
          </a:p>
        </p:txBody>
      </p:sp>
      <p:sp>
        <p:nvSpPr>
          <p:cNvPr id="3" name="Zástupný symbol pro obsah 2"/>
          <p:cNvSpPr>
            <a:spLocks noGrp="1"/>
          </p:cNvSpPr>
          <p:nvPr>
            <p:ph idx="1"/>
          </p:nvPr>
        </p:nvSpPr>
        <p:spPr>
          <a:xfrm>
            <a:off x="395536" y="1340768"/>
            <a:ext cx="8229600" cy="5256584"/>
          </a:xfrm>
        </p:spPr>
        <p:txBody>
          <a:bodyPr>
            <a:normAutofit fontScale="77500" lnSpcReduction="20000"/>
          </a:bodyPr>
          <a:lstStyle/>
          <a:p>
            <a:pPr marL="0" indent="0" fontAlgn="auto">
              <a:spcAft>
                <a:spcPts val="0"/>
              </a:spcAft>
              <a:buClr>
                <a:schemeClr val="accent3"/>
              </a:buClr>
              <a:buNone/>
              <a:defRPr/>
            </a:pPr>
            <a:r>
              <a:rPr lang="cs-CZ" sz="3600" b="1" dirty="0">
                <a:solidFill>
                  <a:srgbClr val="FF0000"/>
                </a:solidFill>
                <a:latin typeface="+mj-lt"/>
              </a:rPr>
              <a:t>Usnesení NS ze dne 8. 11. 2017, </a:t>
            </a:r>
            <a:r>
              <a:rPr lang="cs-CZ" sz="3600" b="1" dirty="0" err="1">
                <a:solidFill>
                  <a:srgbClr val="FF0000"/>
                </a:solidFill>
                <a:latin typeface="+mj-lt"/>
              </a:rPr>
              <a:t>sp</a:t>
            </a:r>
            <a:r>
              <a:rPr lang="cs-CZ" sz="3600" b="1" dirty="0">
                <a:solidFill>
                  <a:srgbClr val="FF0000"/>
                </a:solidFill>
                <a:latin typeface="+mj-lt"/>
              </a:rPr>
              <a:t>. zn. 25 </a:t>
            </a:r>
            <a:r>
              <a:rPr lang="cs-CZ" sz="3600" b="1" dirty="0" err="1">
                <a:solidFill>
                  <a:srgbClr val="FF0000"/>
                </a:solidFill>
                <a:latin typeface="+mj-lt"/>
              </a:rPr>
              <a:t>Cdo</a:t>
            </a:r>
            <a:r>
              <a:rPr lang="cs-CZ" sz="3600" b="1" dirty="0">
                <a:solidFill>
                  <a:srgbClr val="FF0000"/>
                </a:solidFill>
                <a:latin typeface="+mj-lt"/>
              </a:rPr>
              <a:t> 3504/2017: </a:t>
            </a:r>
            <a:r>
              <a:rPr lang="cs-CZ" sz="3600" b="1" dirty="0">
                <a:solidFill>
                  <a:schemeClr val="accent1">
                    <a:lumMod val="50000"/>
                  </a:schemeClr>
                </a:solidFill>
                <a:latin typeface="+mj-lt"/>
              </a:rPr>
              <a:t>Skutečnost, že </a:t>
            </a:r>
            <a:r>
              <a:rPr lang="cs-CZ" sz="3600" b="1" dirty="0" err="1">
                <a:solidFill>
                  <a:schemeClr val="accent1">
                    <a:lumMod val="50000"/>
                  </a:schemeClr>
                </a:solidFill>
                <a:latin typeface="+mj-lt"/>
              </a:rPr>
              <a:t>alografní</a:t>
            </a:r>
            <a:r>
              <a:rPr lang="cs-CZ" sz="3600" b="1" dirty="0">
                <a:solidFill>
                  <a:schemeClr val="accent1">
                    <a:lumMod val="50000"/>
                  </a:schemeClr>
                </a:solidFill>
                <a:latin typeface="+mj-lt"/>
              </a:rPr>
              <a:t> závěť neobsahuje podpisy dvou svědků, je důvodem pro její absolutní neplatnost. Podpisy nemusejí být na téže listině, ale pak musí být listiny pevně spojeny. Advokát může nahradit úřední ověření pravosti  podpisu, v takovém případě ale není jedním ze svědků závěti. Prohlášení advokáta, že zůstavitel před ním litinu obsahující závěť podepsal, nemůže nahradit jeho svědectví jakožto svědka </a:t>
            </a:r>
            <a:r>
              <a:rPr lang="cs-CZ" sz="3600" b="1" dirty="0" err="1">
                <a:solidFill>
                  <a:schemeClr val="accent1">
                    <a:lumMod val="50000"/>
                  </a:schemeClr>
                </a:solidFill>
                <a:latin typeface="+mj-lt"/>
              </a:rPr>
              <a:t>alografní</a:t>
            </a:r>
            <a:r>
              <a:rPr lang="cs-CZ" sz="3600" b="1" dirty="0">
                <a:solidFill>
                  <a:schemeClr val="accent1">
                    <a:lumMod val="50000"/>
                  </a:schemeClr>
                </a:solidFill>
                <a:latin typeface="+mj-lt"/>
              </a:rPr>
              <a:t> závětu. Advokát se musí rozhodnout, zda bude vystupovat jako advokát (a ověřovat podpis), nebo jako svědek. V posuzovaném případě se advokát svým jednáním dopustil přímého porušení advokátních povinností, způsobilého vyvolat majetkovou újmu potenciálního závětního dědice. </a:t>
            </a: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50545478"/>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6632"/>
            <a:ext cx="9036496" cy="6741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33166742"/>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Vedlejší položky</a:t>
            </a:r>
          </a:p>
        </p:txBody>
      </p:sp>
      <p:sp>
        <p:nvSpPr>
          <p:cNvPr id="3" name="Zástupný symbol pro obsah 2"/>
          <p:cNvSpPr>
            <a:spLocks noGrp="1"/>
          </p:cNvSpPr>
          <p:nvPr>
            <p:ph idx="1"/>
          </p:nvPr>
        </p:nvSpPr>
        <p:spPr>
          <a:xfrm>
            <a:off x="395536" y="1340768"/>
            <a:ext cx="8229600" cy="5400600"/>
          </a:xfrm>
        </p:spPr>
        <p:txBody>
          <a:bodyPr>
            <a:normAutofit lnSpcReduction="100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Podmínka, doložka času a příkaz (§ 1569)</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Podmínka odkládací nebo rozvazovací, reálná, nesmí být v rozporu s dobými mravy, nelze trvat na manželství  </a:t>
            </a:r>
            <a:r>
              <a:rPr lang="cs-CZ" sz="3600" b="1" dirty="0">
                <a:solidFill>
                  <a:srgbClr val="FF0000"/>
                </a:solidFill>
                <a:latin typeface="+mj-lt"/>
              </a:rPr>
              <a:t>§ 1561</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Dokud se nenaplní, má přední dědic jen požívací právo (stejně jako </a:t>
            </a:r>
            <a:r>
              <a:rPr lang="cs-CZ" sz="3600" b="1" dirty="0" err="1">
                <a:solidFill>
                  <a:schemeClr val="accent1">
                    <a:lumMod val="50000"/>
                  </a:schemeClr>
                </a:solidFill>
                <a:latin typeface="+mj-lt"/>
              </a:rPr>
              <a:t>svěřenský</a:t>
            </a:r>
            <a:r>
              <a:rPr lang="cs-CZ" sz="3600" b="1" dirty="0">
                <a:solidFill>
                  <a:schemeClr val="accent1">
                    <a:lumMod val="50000"/>
                  </a:schemeClr>
                </a:solidFill>
                <a:latin typeface="+mj-lt"/>
              </a:rPr>
              <a:t> nástupce)</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Kdo bdí nad dodržováním? </a:t>
            </a:r>
            <a:r>
              <a:rPr lang="cs-CZ" sz="3600" b="1" dirty="0">
                <a:solidFill>
                  <a:srgbClr val="FF0000"/>
                </a:solidFill>
                <a:latin typeface="+mj-lt"/>
              </a:rPr>
              <a:t>§ 191 ZZŘS</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Dědicové, správce, vykonavatel</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20120519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Dědická smlouva</a:t>
            </a:r>
          </a:p>
        </p:txBody>
      </p:sp>
      <p:sp>
        <p:nvSpPr>
          <p:cNvPr id="3" name="Zástupný symbol pro obsah 2"/>
          <p:cNvSpPr>
            <a:spLocks noGrp="1"/>
          </p:cNvSpPr>
          <p:nvPr>
            <p:ph idx="1"/>
          </p:nvPr>
        </p:nvSpPr>
        <p:spPr>
          <a:xfrm>
            <a:off x="395536" y="1340768"/>
            <a:ext cx="8229600" cy="5400600"/>
          </a:xfrm>
        </p:spPr>
        <p:txBody>
          <a:bodyPr>
            <a:normAutofit/>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1582 a násl. </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Teoreticky nejsilnější právnický titul</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Dvoustranný právní úkon, smíšený</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Zletilé osoby ve formě veřejné listiny</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¼ pozůstalosti musí zůstat volná </a:t>
            </a:r>
            <a:r>
              <a:rPr lang="cs-CZ" sz="3600" b="1" dirty="0">
                <a:solidFill>
                  <a:srgbClr val="FF0000"/>
                </a:solidFill>
                <a:latin typeface="+mj-lt"/>
              </a:rPr>
              <a:t>????</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Dědická smlouva mezi manžely </a:t>
            </a:r>
            <a:r>
              <a:rPr lang="cs-CZ" sz="3600" b="1" dirty="0">
                <a:solidFill>
                  <a:srgbClr val="FF0000"/>
                </a:solidFill>
                <a:latin typeface="+mj-lt"/>
              </a:rPr>
              <a:t>§ 1592</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Smlouvu nelze jednostranně zrušit, po rozvodu může zrušit soud</a:t>
            </a: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624075799"/>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Omezení zůstavitele</a:t>
            </a:r>
          </a:p>
        </p:txBody>
      </p:sp>
      <p:sp>
        <p:nvSpPr>
          <p:cNvPr id="3" name="Zástupný symbol pro obsah 2"/>
          <p:cNvSpPr>
            <a:spLocks noGrp="1"/>
          </p:cNvSpPr>
          <p:nvPr>
            <p:ph idx="1"/>
          </p:nvPr>
        </p:nvSpPr>
        <p:spPr>
          <a:xfrm>
            <a:off x="395536" y="1196752"/>
            <a:ext cx="8229600" cy="5400600"/>
          </a:xfrm>
        </p:spPr>
        <p:txBody>
          <a:bodyPr>
            <a:normAutofit/>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Manželé vzájemně jen dědickou smlouvou</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Nelze v zastoupení, jen starší 15 let</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Nemusí obsahovat datum, ale musí být zřejmé, kdy byla vyhotovena</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Nezbytné prohlášení, že obsahuje vůli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Lze zřídit </a:t>
            </a:r>
            <a:r>
              <a:rPr lang="cs-CZ" sz="3600" b="1" dirty="0">
                <a:solidFill>
                  <a:srgbClr val="FF0000"/>
                </a:solidFill>
                <a:latin typeface="+mj-lt"/>
              </a:rPr>
              <a:t>nadaci, nadační fond, ústav nebo </a:t>
            </a:r>
            <a:r>
              <a:rPr lang="cs-CZ" sz="3600" b="1" dirty="0" err="1">
                <a:solidFill>
                  <a:srgbClr val="FF0000"/>
                </a:solidFill>
                <a:latin typeface="+mj-lt"/>
              </a:rPr>
              <a:t>svěřenský</a:t>
            </a:r>
            <a:r>
              <a:rPr lang="cs-CZ" sz="3600" b="1" dirty="0">
                <a:solidFill>
                  <a:srgbClr val="FF0000"/>
                </a:solidFill>
                <a:latin typeface="+mj-lt"/>
              </a:rPr>
              <a:t> fond</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373522397"/>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err="1">
                <a:solidFill>
                  <a:srgbClr val="00B0F0"/>
                </a:solidFill>
              </a:rPr>
              <a:t>Svěřenské</a:t>
            </a:r>
            <a:r>
              <a:rPr lang="cs-CZ" b="1" dirty="0">
                <a:solidFill>
                  <a:srgbClr val="00B0F0"/>
                </a:solidFill>
              </a:rPr>
              <a:t> nástupnictví</a:t>
            </a:r>
          </a:p>
        </p:txBody>
      </p:sp>
      <p:sp>
        <p:nvSpPr>
          <p:cNvPr id="3" name="Zástupný symbol pro obsah 2"/>
          <p:cNvSpPr>
            <a:spLocks noGrp="1"/>
          </p:cNvSpPr>
          <p:nvPr>
            <p:ph idx="1"/>
          </p:nvPr>
        </p:nvSpPr>
        <p:spPr>
          <a:xfrm>
            <a:off x="395536" y="1196752"/>
            <a:ext cx="8229600" cy="5400600"/>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1512 a násl.</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Nařízení zůstavitele, aby po dědici nastoupil jiný (následný) dědic)</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Výslovně nebo mlčky</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Např. po splnění odkládací či rozvazovací podmínky</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Zaniká po 100 letech nebo po dosažení zletilosti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Dědictví omezeno na požívací právo </a:t>
            </a:r>
            <a:r>
              <a:rPr lang="cs-CZ" sz="3600" b="1" dirty="0">
                <a:solidFill>
                  <a:srgbClr val="FF0000"/>
                </a:solidFill>
                <a:latin typeface="+mj-lt"/>
              </a:rPr>
              <a:t>§ 1521</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668563009"/>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229600" cy="792163"/>
          </a:xfrm>
        </p:spPr>
        <p:txBody>
          <a:bodyPr>
            <a:normAutofit fontScale="90000"/>
          </a:bodyPr>
          <a:lstStyle/>
          <a:p>
            <a:pPr algn="ctr" fontAlgn="auto">
              <a:spcAft>
                <a:spcPts val="0"/>
              </a:spcAft>
              <a:defRPr/>
            </a:pPr>
            <a:r>
              <a:rPr lang="cs-CZ" b="1" dirty="0">
                <a:solidFill>
                  <a:srgbClr val="00B0F0"/>
                </a:solidFill>
              </a:rPr>
              <a:t>Odkaz</a:t>
            </a:r>
          </a:p>
        </p:txBody>
      </p:sp>
      <p:sp>
        <p:nvSpPr>
          <p:cNvPr id="3" name="Zástupný symbol pro obsah 2"/>
          <p:cNvSpPr>
            <a:spLocks noGrp="1"/>
          </p:cNvSpPr>
          <p:nvPr>
            <p:ph idx="1"/>
          </p:nvPr>
        </p:nvSpPr>
        <p:spPr>
          <a:xfrm>
            <a:off x="395536" y="1340768"/>
            <a:ext cx="8229600" cy="5256584"/>
          </a:xfrm>
        </p:spPr>
        <p:txBody>
          <a:bodyPr>
            <a:normAutofit/>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1594 a násl.</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Zůstavitel nařídí, aby dědic vydal jinému předmět odkazu</a:t>
            </a:r>
          </a:p>
          <a:p>
            <a:pPr marL="274320" indent="-274320" fontAlgn="auto">
              <a:spcAft>
                <a:spcPts val="0"/>
              </a:spcAft>
              <a:buClr>
                <a:schemeClr val="accent3"/>
              </a:buClr>
              <a:buFont typeface="Wingdings 2"/>
              <a:buChar char=""/>
              <a:defRPr/>
            </a:pPr>
            <a:r>
              <a:rPr lang="cs-CZ" sz="3600" b="1" dirty="0" err="1">
                <a:solidFill>
                  <a:schemeClr val="accent1">
                    <a:lumMod val="50000"/>
                  </a:schemeClr>
                </a:solidFill>
                <a:latin typeface="+mj-lt"/>
              </a:rPr>
              <a:t>Odkazovník</a:t>
            </a:r>
            <a:r>
              <a:rPr lang="cs-CZ" sz="3600" b="1" dirty="0">
                <a:solidFill>
                  <a:schemeClr val="accent1">
                    <a:lumMod val="50000"/>
                  </a:schemeClr>
                </a:solidFill>
                <a:latin typeface="+mj-lt"/>
              </a:rPr>
              <a:t> není dědicem, neodpovídá za pohledávky, je věřitelem dědice/ů</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Každému z dědiců musí zůstat ¼ nezatížená odkazy </a:t>
            </a:r>
            <a:r>
              <a:rPr lang="cs-CZ" sz="3600" b="1" dirty="0">
                <a:solidFill>
                  <a:srgbClr val="FF0000"/>
                </a:solidFill>
                <a:latin typeface="+mj-lt"/>
              </a:rPr>
              <a:t>§ 1598</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Lze zřídit </a:t>
            </a:r>
            <a:r>
              <a:rPr lang="cs-CZ" sz="3600" b="1" dirty="0" err="1">
                <a:solidFill>
                  <a:schemeClr val="accent1">
                    <a:lumMod val="50000"/>
                  </a:schemeClr>
                </a:solidFill>
                <a:latin typeface="+mj-lt"/>
              </a:rPr>
              <a:t>pododkaz</a:t>
            </a:r>
            <a:r>
              <a:rPr lang="cs-CZ" sz="3600" b="1" dirty="0">
                <a:solidFill>
                  <a:schemeClr val="accent1">
                    <a:lumMod val="50000"/>
                  </a:schemeClr>
                </a:solidFill>
                <a:latin typeface="+mj-lt"/>
              </a:rPr>
              <a:t> nebo odkaz k odkazu</a:t>
            </a: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60586212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88640"/>
            <a:ext cx="8229600" cy="792163"/>
          </a:xfrm>
        </p:spPr>
        <p:txBody>
          <a:bodyPr>
            <a:normAutofit fontScale="90000"/>
          </a:bodyPr>
          <a:lstStyle/>
          <a:p>
            <a:pPr algn="ctr" fontAlgn="auto">
              <a:spcAft>
                <a:spcPts val="0"/>
              </a:spcAft>
              <a:defRPr/>
            </a:pPr>
            <a:r>
              <a:rPr lang="cs-CZ" b="1" dirty="0">
                <a:solidFill>
                  <a:srgbClr val="00B0F0"/>
                </a:solidFill>
              </a:rPr>
              <a:t>Hypertrofie práva </a:t>
            </a:r>
          </a:p>
        </p:txBody>
      </p:sp>
      <p:sp>
        <p:nvSpPr>
          <p:cNvPr id="3" name="Zástupný symbol pro obsah 2"/>
          <p:cNvSpPr>
            <a:spLocks noGrp="1"/>
          </p:cNvSpPr>
          <p:nvPr>
            <p:ph idx="1"/>
          </p:nvPr>
        </p:nvSpPr>
        <p:spPr>
          <a:xfrm>
            <a:off x="683568" y="1052736"/>
            <a:ext cx="8229600" cy="5595773"/>
          </a:xfrm>
        </p:spPr>
        <p:txBody>
          <a:bodyPr>
            <a:noAutofit/>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Starý občanský zákoník: </a:t>
            </a:r>
            <a:r>
              <a:rPr lang="cs-CZ" sz="3600" b="1" dirty="0">
                <a:solidFill>
                  <a:srgbClr val="FF0000"/>
                </a:solidFill>
                <a:latin typeface="+mj-lt"/>
              </a:rPr>
              <a:t>27 </a:t>
            </a:r>
            <a:r>
              <a:rPr lang="cs-CZ" sz="3600" b="1" dirty="0" err="1">
                <a:solidFill>
                  <a:srgbClr val="FF0000"/>
                </a:solidFill>
                <a:latin typeface="+mj-lt"/>
              </a:rPr>
              <a:t>ust</a:t>
            </a:r>
            <a:r>
              <a:rPr lang="cs-CZ" sz="3600" b="1" dirty="0">
                <a:solidFill>
                  <a:srgbClr val="FF0000"/>
                </a:solidFill>
                <a:latin typeface="+mj-lt"/>
              </a:rPr>
              <a:t>. </a:t>
            </a:r>
            <a:r>
              <a:rPr lang="cs-CZ" sz="3600" b="1" dirty="0">
                <a:solidFill>
                  <a:schemeClr val="accent1">
                    <a:lumMod val="50000"/>
                  </a:schemeClr>
                </a:solidFill>
                <a:latin typeface="+mj-lt"/>
              </a:rPr>
              <a:t>(§ 460 až 487), nový: </a:t>
            </a:r>
            <a:r>
              <a:rPr lang="cs-CZ" sz="3600" b="1" dirty="0">
                <a:solidFill>
                  <a:srgbClr val="FF0000"/>
                </a:solidFill>
                <a:latin typeface="+mj-lt"/>
              </a:rPr>
              <a:t>245 ustanovení </a:t>
            </a:r>
            <a:r>
              <a:rPr lang="cs-CZ" sz="3600" b="1" dirty="0">
                <a:solidFill>
                  <a:schemeClr val="accent1">
                    <a:lumMod val="50000"/>
                  </a:schemeClr>
                </a:solidFill>
                <a:latin typeface="+mj-lt"/>
              </a:rPr>
              <a:t>(§ 1475 až 1720), 53 nové termíny a instituty</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Nová úprava projednání pozůstalosti</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Kdysi OSŘ: </a:t>
            </a:r>
            <a:r>
              <a:rPr lang="cs-CZ" sz="3600" b="1" dirty="0">
                <a:solidFill>
                  <a:srgbClr val="FF0000"/>
                </a:solidFill>
                <a:latin typeface="+mj-lt"/>
              </a:rPr>
              <a:t>31 ustanovení</a:t>
            </a:r>
            <a:r>
              <a:rPr lang="cs-CZ" sz="3600" b="1" dirty="0">
                <a:solidFill>
                  <a:schemeClr val="accent1">
                    <a:lumMod val="50000"/>
                  </a:schemeClr>
                </a:solidFill>
                <a:latin typeface="+mj-lt"/>
              </a:rPr>
              <a:t> (§ 175a až 175zd o. s. ř.), dnes:</a:t>
            </a:r>
            <a:r>
              <a:rPr lang="cs-CZ" sz="3600" b="1" dirty="0">
                <a:solidFill>
                  <a:srgbClr val="FF0000"/>
                </a:solidFill>
                <a:latin typeface="+mj-lt"/>
              </a:rPr>
              <a:t> 183 paragrafů </a:t>
            </a:r>
            <a:r>
              <a:rPr lang="cs-CZ" sz="3600" b="1" dirty="0">
                <a:solidFill>
                  <a:srgbClr val="002060"/>
                </a:solidFill>
                <a:latin typeface="+mj-lt"/>
              </a:rPr>
              <a:t>(§ 97 až 280 ZZŘS) </a:t>
            </a:r>
          </a:p>
          <a:p>
            <a:pPr marL="274320" indent="-274320" fontAlgn="auto">
              <a:spcAft>
                <a:spcPts val="0"/>
              </a:spcAft>
              <a:buClr>
                <a:schemeClr val="accent3"/>
              </a:buClr>
              <a:buFont typeface="Wingdings 2"/>
              <a:buChar char=""/>
              <a:defRPr/>
            </a:pPr>
            <a:r>
              <a:rPr lang="cs-CZ" sz="3600" b="1" dirty="0">
                <a:solidFill>
                  <a:srgbClr val="002060"/>
                </a:solidFill>
                <a:latin typeface="+mj-lt"/>
              </a:rPr>
              <a:t>Řada různě dlouhých lhůt pro účastníky  i pro soud (od 3 dnů do 6 měsíců)</a:t>
            </a:r>
          </a:p>
        </p:txBody>
      </p:sp>
    </p:spTree>
    <p:extLst>
      <p:ext uri="{BB962C8B-B14F-4D97-AF65-F5344CB8AC3E}">
        <p14:creationId xmlns:p14="http://schemas.microsoft.com/office/powerpoint/2010/main" val="3752234383"/>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764704"/>
            <a:ext cx="8229600" cy="792163"/>
          </a:xfrm>
        </p:spPr>
        <p:txBody>
          <a:bodyPr>
            <a:normAutofit fontScale="90000"/>
          </a:bodyPr>
          <a:lstStyle/>
          <a:p>
            <a:pPr algn="ctr" fontAlgn="auto">
              <a:spcAft>
                <a:spcPts val="0"/>
              </a:spcAft>
              <a:defRPr/>
            </a:pPr>
            <a:r>
              <a:rPr lang="cs-CZ" b="1" dirty="0">
                <a:solidFill>
                  <a:srgbClr val="00B0F0"/>
                </a:solidFill>
              </a:rPr>
              <a:t>Darování pro případ smrti</a:t>
            </a:r>
          </a:p>
        </p:txBody>
      </p:sp>
      <p:sp>
        <p:nvSpPr>
          <p:cNvPr id="3" name="Zástupný symbol pro obsah 2"/>
          <p:cNvSpPr>
            <a:spLocks noGrp="1"/>
          </p:cNvSpPr>
          <p:nvPr>
            <p:ph idx="1"/>
          </p:nvPr>
        </p:nvSpPr>
        <p:spPr>
          <a:xfrm>
            <a:off x="395536" y="1772816"/>
            <a:ext cx="8229600" cy="4824536"/>
          </a:xfrm>
        </p:spPr>
        <p:txBody>
          <a:bodyPr>
            <a:normAutofit/>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2063 až 2067</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Závazky z právních jednání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Dárce se výslovně (listinou) vzdá práva dar odvolat</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Obdarovaný dar přijme</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Nezapisuje se do veřejných seznamů</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Menší formální požadavky než závěť</a:t>
            </a: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605862123"/>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23731"/>
            <a:ext cx="8229600" cy="792163"/>
          </a:xfrm>
        </p:spPr>
        <p:txBody>
          <a:bodyPr>
            <a:normAutofit fontScale="90000"/>
          </a:bodyPr>
          <a:lstStyle/>
          <a:p>
            <a:pPr algn="ctr" fontAlgn="auto">
              <a:spcAft>
                <a:spcPts val="0"/>
              </a:spcAft>
              <a:defRPr/>
            </a:pPr>
            <a:r>
              <a:rPr lang="cs-CZ" b="1" dirty="0" err="1">
                <a:solidFill>
                  <a:srgbClr val="00B0F0"/>
                </a:solidFill>
              </a:rPr>
              <a:t>Svěřenský</a:t>
            </a:r>
            <a:r>
              <a:rPr lang="cs-CZ" b="1" dirty="0">
                <a:solidFill>
                  <a:srgbClr val="00B0F0"/>
                </a:solidFill>
              </a:rPr>
              <a:t> fond</a:t>
            </a:r>
          </a:p>
        </p:txBody>
      </p:sp>
      <p:sp>
        <p:nvSpPr>
          <p:cNvPr id="3" name="Zástupný symbol pro obsah 2"/>
          <p:cNvSpPr>
            <a:spLocks noGrp="1"/>
          </p:cNvSpPr>
          <p:nvPr>
            <p:ph idx="1"/>
          </p:nvPr>
        </p:nvSpPr>
        <p:spPr>
          <a:xfrm>
            <a:off x="395536" y="1052736"/>
            <a:ext cx="8229600" cy="5688632"/>
          </a:xfrm>
        </p:spPr>
        <p:txBody>
          <a:bodyPr>
            <a:noAutofit/>
          </a:bodyPr>
          <a:lstStyle/>
          <a:p>
            <a:pPr marL="274320" indent="-274320" fontAlgn="auto">
              <a:spcAft>
                <a:spcPts val="0"/>
              </a:spcAft>
              <a:buClr>
                <a:schemeClr val="accent3"/>
              </a:buClr>
              <a:buFont typeface="Wingdings 2"/>
              <a:buChar char=""/>
              <a:defRPr/>
            </a:pPr>
            <a:r>
              <a:rPr lang="cs-CZ" sz="2400" b="1" dirty="0">
                <a:solidFill>
                  <a:srgbClr val="002060"/>
                </a:solidFill>
                <a:latin typeface="+mj-lt"/>
              </a:rPr>
              <a:t>Majetkový soubor, který vlastník vyčlení pro určitý účel (nikoli podnikatelský) a svěří správci </a:t>
            </a:r>
            <a:r>
              <a:rPr lang="cs-CZ" sz="2400" b="1" dirty="0">
                <a:solidFill>
                  <a:schemeClr val="accent1">
                    <a:lumMod val="50000"/>
                  </a:schemeClr>
                </a:solidFill>
                <a:latin typeface="+mj-lt"/>
              </a:rPr>
              <a:t>(statutem ve formě veřejné listiny, smlouvou se správcem, dědickou smlouvou nebo závětí) </a:t>
            </a:r>
            <a:r>
              <a:rPr lang="cs-CZ" sz="2400" b="1" dirty="0">
                <a:solidFill>
                  <a:srgbClr val="FF0000"/>
                </a:solidFill>
                <a:latin typeface="+mj-lt"/>
              </a:rPr>
              <a:t>§ 1448 </a:t>
            </a:r>
          </a:p>
          <a:p>
            <a:pPr marL="274320" indent="-274320" fontAlgn="auto">
              <a:spcAft>
                <a:spcPts val="0"/>
              </a:spcAft>
              <a:buClr>
                <a:schemeClr val="accent3"/>
              </a:buClr>
              <a:buFont typeface="Wingdings 2"/>
              <a:buChar char=""/>
              <a:defRPr/>
            </a:pPr>
            <a:r>
              <a:rPr lang="cs-CZ" sz="2400" b="1" dirty="0">
                <a:solidFill>
                  <a:schemeClr val="accent1">
                    <a:lumMod val="50000"/>
                  </a:schemeClr>
                </a:solidFill>
                <a:latin typeface="+mj-lt"/>
              </a:rPr>
              <a:t>Statut musí mít formu veřejné listiny (v ní počet správců)</a:t>
            </a:r>
          </a:p>
          <a:p>
            <a:pPr marL="274320" indent="-274320" fontAlgn="auto">
              <a:spcAft>
                <a:spcPts val="0"/>
              </a:spcAft>
              <a:buClr>
                <a:schemeClr val="accent3"/>
              </a:buClr>
              <a:buFont typeface="Wingdings 2"/>
              <a:buChar char=""/>
              <a:defRPr/>
            </a:pPr>
            <a:r>
              <a:rPr lang="cs-CZ" sz="2400" b="1" dirty="0">
                <a:solidFill>
                  <a:schemeClr val="accent1">
                    <a:lumMod val="50000"/>
                  </a:schemeClr>
                </a:solidFill>
                <a:latin typeface="+mj-lt"/>
              </a:rPr>
              <a:t>Oddělené a nezávislé vlastnictví, vlastním jménem na oddělený účet</a:t>
            </a:r>
          </a:p>
          <a:p>
            <a:pPr marL="274320" indent="-274320" fontAlgn="auto">
              <a:spcAft>
                <a:spcPts val="0"/>
              </a:spcAft>
              <a:buClr>
                <a:schemeClr val="accent3"/>
              </a:buClr>
              <a:buFont typeface="Wingdings 2"/>
              <a:buChar char=""/>
              <a:defRPr/>
            </a:pPr>
            <a:r>
              <a:rPr lang="cs-CZ" sz="2400" b="1" dirty="0">
                <a:solidFill>
                  <a:srgbClr val="FF0000"/>
                </a:solidFill>
                <a:latin typeface="+mj-lt"/>
              </a:rPr>
              <a:t>Obmyšlený</a:t>
            </a:r>
            <a:r>
              <a:rPr lang="cs-CZ" sz="2400" b="1" dirty="0">
                <a:solidFill>
                  <a:schemeClr val="accent1">
                    <a:lumMod val="50000"/>
                  </a:schemeClr>
                </a:solidFill>
                <a:latin typeface="+mj-lt"/>
              </a:rPr>
              <a:t> – příjemce plnění z fondu, určí zakladatel nebo svěřenský správce</a:t>
            </a:r>
          </a:p>
          <a:p>
            <a:pPr marL="274320" indent="-274320" fontAlgn="auto">
              <a:spcAft>
                <a:spcPts val="0"/>
              </a:spcAft>
              <a:buClr>
                <a:schemeClr val="accent3"/>
              </a:buClr>
              <a:buFont typeface="Wingdings 2"/>
              <a:buChar char=""/>
              <a:defRPr/>
            </a:pPr>
            <a:r>
              <a:rPr lang="cs-CZ" sz="2400" b="1" dirty="0">
                <a:solidFill>
                  <a:schemeClr val="accent1">
                    <a:lumMod val="50000"/>
                  </a:schemeClr>
                </a:solidFill>
                <a:latin typeface="+mj-lt"/>
              </a:rPr>
              <a:t>Od 1. 1. 2018 vzniká zápisem do evidence, nejde-li o fond zřízený pořízením pro případ smrti (pak vznik smrtí zůstavitele). Lhůta do 1. 7. 2018 k zápisu pro ostatní.</a:t>
            </a:r>
          </a:p>
          <a:p>
            <a:pPr marL="274320" indent="-274320" fontAlgn="auto">
              <a:spcAft>
                <a:spcPts val="0"/>
              </a:spcAft>
              <a:buClr>
                <a:schemeClr val="accent3"/>
              </a:buClr>
              <a:buFont typeface="Wingdings 2"/>
              <a:buChar char=""/>
              <a:defRPr/>
            </a:pPr>
            <a:r>
              <a:rPr lang="cs-CZ" sz="2400" b="1" dirty="0">
                <a:solidFill>
                  <a:schemeClr val="accent1">
                    <a:lumMod val="50000"/>
                  </a:schemeClr>
                </a:solidFill>
                <a:latin typeface="+mj-lt"/>
              </a:rPr>
              <a:t>Evidence svěřenských fondů – rejstříkový soud (zapíše              i notář) viz </a:t>
            </a:r>
            <a:r>
              <a:rPr lang="cs-CZ" sz="2400" b="1" dirty="0">
                <a:solidFill>
                  <a:srgbClr val="FF0000"/>
                </a:solidFill>
                <a:latin typeface="+mj-lt"/>
              </a:rPr>
              <a:t>z. č. 304/2013 Sb., </a:t>
            </a:r>
            <a:r>
              <a:rPr lang="cs-CZ" sz="2400" b="1" dirty="0">
                <a:solidFill>
                  <a:schemeClr val="accent1">
                    <a:lumMod val="50000"/>
                  </a:schemeClr>
                </a:solidFill>
                <a:latin typeface="+mj-lt"/>
              </a:rPr>
              <a:t>o veřejných rejstřících</a:t>
            </a:r>
            <a:endParaRPr lang="cs-CZ" sz="2400" b="1" dirty="0">
              <a:solidFill>
                <a:srgbClr val="FF0000"/>
              </a:solidFill>
              <a:latin typeface="+mj-lt"/>
            </a:endParaRPr>
          </a:p>
        </p:txBody>
      </p:sp>
    </p:spTree>
    <p:extLst>
      <p:ext uri="{BB962C8B-B14F-4D97-AF65-F5344CB8AC3E}">
        <p14:creationId xmlns:p14="http://schemas.microsoft.com/office/powerpoint/2010/main" val="1626830442"/>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692696"/>
            <a:ext cx="8229600" cy="792163"/>
          </a:xfrm>
        </p:spPr>
        <p:txBody>
          <a:bodyPr>
            <a:normAutofit fontScale="90000"/>
          </a:bodyPr>
          <a:lstStyle/>
          <a:p>
            <a:pPr algn="ctr" fontAlgn="auto">
              <a:spcAft>
                <a:spcPts val="0"/>
              </a:spcAft>
              <a:defRPr/>
            </a:pPr>
            <a:r>
              <a:rPr lang="cs-CZ" b="1" dirty="0">
                <a:solidFill>
                  <a:srgbClr val="00B0F0"/>
                </a:solidFill>
              </a:rPr>
              <a:t>Vykonavatel závěti</a:t>
            </a:r>
          </a:p>
        </p:txBody>
      </p:sp>
      <p:sp>
        <p:nvSpPr>
          <p:cNvPr id="3" name="Zástupný symbol pro obsah 2"/>
          <p:cNvSpPr>
            <a:spLocks noGrp="1"/>
          </p:cNvSpPr>
          <p:nvPr>
            <p:ph idx="1"/>
          </p:nvPr>
        </p:nvSpPr>
        <p:spPr>
          <a:xfrm>
            <a:off x="323528" y="1556792"/>
            <a:ext cx="8229600" cy="5184576"/>
          </a:xfrm>
        </p:spPr>
        <p:txBody>
          <a:bodyPr>
            <a:normAutofit lnSpcReduction="100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1553 až 1555</a:t>
            </a:r>
          </a:p>
          <a:p>
            <a:pPr lvl="0"/>
            <a:r>
              <a:rPr lang="cs-CZ" sz="3600" b="1" dirty="0">
                <a:solidFill>
                  <a:schemeClr val="accent1">
                    <a:lumMod val="50000"/>
                  </a:schemeClr>
                </a:solidFill>
                <a:latin typeface="+mj-lt"/>
              </a:rPr>
              <a:t>Jmenuje zůstavitel v závěti</a:t>
            </a:r>
          </a:p>
          <a:p>
            <a:pPr lvl="0"/>
            <a:r>
              <a:rPr lang="cs-CZ" sz="3600" b="1" dirty="0">
                <a:solidFill>
                  <a:schemeClr val="accent1">
                    <a:lumMod val="50000"/>
                  </a:schemeClr>
                </a:solidFill>
                <a:latin typeface="+mj-lt"/>
              </a:rPr>
              <a:t>Úkol - dohlížet na dodržení poslední vůle, vykonávat další povinnosti </a:t>
            </a:r>
            <a:endParaRPr lang="cs-CZ" sz="3600" dirty="0">
              <a:solidFill>
                <a:schemeClr val="accent1">
                  <a:lumMod val="50000"/>
                </a:schemeClr>
              </a:solidFill>
              <a:latin typeface="+mj-lt"/>
            </a:endParaRPr>
          </a:p>
          <a:p>
            <a:pPr lvl="0"/>
            <a:r>
              <a:rPr lang="cs-CZ" sz="3600" b="1" dirty="0">
                <a:solidFill>
                  <a:schemeClr val="accent1">
                    <a:lumMod val="50000"/>
                  </a:schemeClr>
                </a:solidFill>
                <a:latin typeface="+mj-lt"/>
              </a:rPr>
              <a:t>Po smrti mediace a správa dědictví do okamžiku potvrzení, např. zřizuje-li zůstavitel závětí nadaci</a:t>
            </a:r>
            <a:endParaRPr lang="cs-CZ" sz="3600" dirty="0">
              <a:solidFill>
                <a:schemeClr val="accent1">
                  <a:lumMod val="50000"/>
                </a:schemeClr>
              </a:solidFill>
              <a:latin typeface="+mj-lt"/>
            </a:endParaRPr>
          </a:p>
          <a:p>
            <a:pPr lvl="0"/>
            <a:r>
              <a:rPr lang="cs-CZ" sz="3600" b="1" dirty="0">
                <a:solidFill>
                  <a:schemeClr val="accent1">
                    <a:lumMod val="50000"/>
                  </a:schemeClr>
                </a:solidFill>
                <a:latin typeface="+mj-lt"/>
              </a:rPr>
              <a:t>Člen rodiny, ale i jiná blízká osoba anebo advokát či notář</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626830442"/>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04664"/>
            <a:ext cx="8229600" cy="792163"/>
          </a:xfrm>
        </p:spPr>
        <p:txBody>
          <a:bodyPr>
            <a:normAutofit fontScale="90000"/>
          </a:bodyPr>
          <a:lstStyle/>
          <a:p>
            <a:pPr algn="ctr" fontAlgn="auto">
              <a:spcAft>
                <a:spcPts val="0"/>
              </a:spcAft>
              <a:defRPr/>
            </a:pPr>
            <a:r>
              <a:rPr lang="cs-CZ" b="1" dirty="0">
                <a:solidFill>
                  <a:srgbClr val="00B0F0"/>
                </a:solidFill>
              </a:rPr>
              <a:t>Správce pozůstalosti</a:t>
            </a:r>
          </a:p>
        </p:txBody>
      </p:sp>
      <p:sp>
        <p:nvSpPr>
          <p:cNvPr id="3" name="Zástupný symbol pro obsah 2"/>
          <p:cNvSpPr>
            <a:spLocks noGrp="1"/>
          </p:cNvSpPr>
          <p:nvPr>
            <p:ph idx="1"/>
          </p:nvPr>
        </p:nvSpPr>
        <p:spPr>
          <a:xfrm>
            <a:off x="323528" y="1412776"/>
            <a:ext cx="8229600" cy="5328592"/>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1556 až 1560</a:t>
            </a:r>
          </a:p>
          <a:p>
            <a:pPr lvl="0"/>
            <a:r>
              <a:rPr lang="cs-CZ" sz="3600" b="1" dirty="0">
                <a:solidFill>
                  <a:schemeClr val="accent1">
                    <a:lumMod val="50000"/>
                  </a:schemeClr>
                </a:solidFill>
                <a:latin typeface="+mj-lt"/>
              </a:rPr>
              <a:t>Jmenuje zůstavitel veřejnou listinou nebo po smrti zůstavitele soud usnesením</a:t>
            </a:r>
          </a:p>
          <a:p>
            <a:pPr lvl="0"/>
            <a:r>
              <a:rPr lang="cs-CZ" sz="3600" b="1" dirty="0">
                <a:solidFill>
                  <a:schemeClr val="accent1">
                    <a:lumMod val="50000"/>
                  </a:schemeClr>
                </a:solidFill>
                <a:latin typeface="+mj-lt"/>
              </a:rPr>
              <a:t>Úkol – činit vše, co je nutné a užitečné pro zachování majetku </a:t>
            </a:r>
            <a:r>
              <a:rPr lang="cs-CZ" sz="3600" b="1" dirty="0">
                <a:solidFill>
                  <a:srgbClr val="FF0000"/>
                </a:solidFill>
                <a:latin typeface="+mj-lt"/>
              </a:rPr>
              <a:t>§ 1400 a násl., 1667 </a:t>
            </a:r>
            <a:endParaRPr lang="cs-CZ" sz="3600" b="1" dirty="0">
              <a:solidFill>
                <a:schemeClr val="accent1">
                  <a:lumMod val="50000"/>
                </a:schemeClr>
              </a:solidFill>
              <a:latin typeface="+mj-lt"/>
            </a:endParaRPr>
          </a:p>
          <a:p>
            <a:pPr lvl="0"/>
            <a:r>
              <a:rPr lang="cs-CZ" sz="3600" b="1" dirty="0">
                <a:solidFill>
                  <a:schemeClr val="accent1">
                    <a:lumMod val="50000"/>
                  </a:schemeClr>
                </a:solidFill>
                <a:latin typeface="+mj-lt"/>
              </a:rPr>
              <a:t>Povinnost jednat s péčí řádného hospodáře</a:t>
            </a:r>
          </a:p>
          <a:p>
            <a:pPr lvl="0"/>
            <a:r>
              <a:rPr lang="cs-CZ" sz="3600" b="1" dirty="0">
                <a:solidFill>
                  <a:schemeClr val="accent1">
                    <a:lumMod val="50000"/>
                  </a:schemeClr>
                </a:solidFill>
                <a:latin typeface="+mj-lt"/>
              </a:rPr>
              <a:t>Projednání pozůstalosti </a:t>
            </a:r>
            <a:r>
              <a:rPr lang="cs-CZ" sz="3600" b="1" dirty="0">
                <a:solidFill>
                  <a:srgbClr val="FF0000"/>
                </a:solidFill>
                <a:latin typeface="+mj-lt"/>
              </a:rPr>
              <a:t>§ 156 až 161 ZZŘS</a:t>
            </a:r>
          </a:p>
          <a:p>
            <a:pPr lvl="0"/>
            <a:r>
              <a:rPr lang="cs-CZ" sz="3600" b="1" dirty="0">
                <a:solidFill>
                  <a:schemeClr val="accent1">
                    <a:lumMod val="50000"/>
                  </a:schemeClr>
                </a:solidFill>
                <a:latin typeface="+mj-lt"/>
              </a:rPr>
              <a:t>Správa likvidační podstaty pozůstalosti         </a:t>
            </a:r>
            <a:r>
              <a:rPr lang="cs-CZ" sz="3600" b="1" dirty="0">
                <a:solidFill>
                  <a:srgbClr val="FF0000"/>
                </a:solidFill>
                <a:latin typeface="+mj-lt"/>
              </a:rPr>
              <a:t>§ 197 až 211 ZZŘS</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4152000519"/>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936104"/>
          </a:xfrm>
        </p:spPr>
        <p:txBody>
          <a:bodyPr>
            <a:normAutofit/>
          </a:bodyPr>
          <a:lstStyle/>
          <a:p>
            <a:pPr algn="ctr" fontAlgn="auto">
              <a:spcAft>
                <a:spcPts val="0"/>
              </a:spcAft>
              <a:defRPr/>
            </a:pPr>
            <a:r>
              <a:rPr lang="cs-CZ" b="1" dirty="0">
                <a:solidFill>
                  <a:srgbClr val="00B0F0"/>
                </a:solidFill>
              </a:rPr>
              <a:t>Odměna správce pozůstalosti</a:t>
            </a:r>
          </a:p>
        </p:txBody>
      </p:sp>
      <p:sp>
        <p:nvSpPr>
          <p:cNvPr id="3" name="Zástupný symbol pro obsah 2"/>
          <p:cNvSpPr>
            <a:spLocks noGrp="1"/>
          </p:cNvSpPr>
          <p:nvPr>
            <p:ph idx="1"/>
          </p:nvPr>
        </p:nvSpPr>
        <p:spPr>
          <a:xfrm>
            <a:off x="395536" y="1628800"/>
            <a:ext cx="8229600" cy="4968552"/>
          </a:xfrm>
        </p:spPr>
        <p:txBody>
          <a:bodyPr>
            <a:normAutofit/>
          </a:bodyPr>
          <a:lstStyle/>
          <a:p>
            <a:pPr marL="274320" indent="-274320" fontAlgn="auto">
              <a:spcAft>
                <a:spcPts val="0"/>
              </a:spcAft>
              <a:buClr>
                <a:schemeClr val="accent3"/>
              </a:buClr>
              <a:buFont typeface="Wingdings 2"/>
              <a:buChar char=""/>
              <a:defRPr/>
            </a:pPr>
            <a:r>
              <a:rPr lang="cs-CZ" sz="2400" b="1" dirty="0">
                <a:solidFill>
                  <a:schemeClr val="accent2">
                    <a:lumMod val="50000"/>
                  </a:schemeClr>
                </a:solidFill>
                <a:latin typeface="+mj-lt"/>
              </a:rPr>
              <a:t>Vyhláška č. 196/2001 Sb. s novelou č. 432/2013 Sb. (§ 22)</a:t>
            </a:r>
          </a:p>
          <a:p>
            <a:pPr marL="274320" indent="-274320" fontAlgn="auto">
              <a:spcAft>
                <a:spcPts val="0"/>
              </a:spcAft>
              <a:buClr>
                <a:schemeClr val="accent3"/>
              </a:buClr>
              <a:buFont typeface="Wingdings 2"/>
              <a:buChar char=""/>
              <a:defRPr/>
            </a:pPr>
            <a:r>
              <a:rPr lang="cs-CZ" sz="2400" b="1" dirty="0">
                <a:solidFill>
                  <a:schemeClr val="accent2">
                    <a:lumMod val="50000"/>
                  </a:schemeClr>
                </a:solidFill>
                <a:latin typeface="+mj-lt"/>
              </a:rPr>
              <a:t>Pozůstalost nad 20 milionů se nezapočítává, lze zvýšit 2x</a:t>
            </a:r>
          </a:p>
          <a:p>
            <a:pPr marL="274320" indent="-274320" fontAlgn="auto">
              <a:spcAft>
                <a:spcPts val="0"/>
              </a:spcAft>
              <a:buClr>
                <a:schemeClr val="accent3"/>
              </a:buClr>
              <a:buFont typeface="Wingdings 2"/>
              <a:buChar char=""/>
              <a:defRPr/>
            </a:pPr>
            <a:r>
              <a:rPr lang="cs-CZ" sz="2400" b="1" dirty="0">
                <a:solidFill>
                  <a:schemeClr val="accent2">
                    <a:lumMod val="50000"/>
                  </a:schemeClr>
                </a:solidFill>
                <a:latin typeface="+mj-lt"/>
              </a:rPr>
              <a:t>Základ – obvyklá cena aktiv</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850036201"/>
              </p:ext>
            </p:extLst>
          </p:nvPr>
        </p:nvGraphicFramePr>
        <p:xfrm>
          <a:off x="683568" y="3429000"/>
          <a:ext cx="7920880" cy="3312366"/>
        </p:xfrm>
        <a:graphic>
          <a:graphicData uri="http://schemas.openxmlformats.org/drawingml/2006/table">
            <a:tbl>
              <a:tblPr>
                <a:tableStyleId>{5C22544A-7EE6-4342-B048-85BDC9FD1C3A}</a:tableStyleId>
              </a:tblPr>
              <a:tblGrid>
                <a:gridCol w="5339641">
                  <a:extLst>
                    <a:ext uri="{9D8B030D-6E8A-4147-A177-3AD203B41FA5}">
                      <a16:colId xmlns:a16="http://schemas.microsoft.com/office/drawing/2014/main" val="20000"/>
                    </a:ext>
                  </a:extLst>
                </a:gridCol>
                <a:gridCol w="2581239">
                  <a:extLst>
                    <a:ext uri="{9D8B030D-6E8A-4147-A177-3AD203B41FA5}">
                      <a16:colId xmlns:a16="http://schemas.microsoft.com/office/drawing/2014/main" val="20001"/>
                    </a:ext>
                  </a:extLst>
                </a:gridCol>
              </a:tblGrid>
              <a:tr h="552061">
                <a:tc>
                  <a:txBody>
                    <a:bodyPr/>
                    <a:lstStyle/>
                    <a:p>
                      <a:pPr>
                        <a:lnSpc>
                          <a:spcPts val="1080"/>
                        </a:lnSpc>
                        <a:spcAft>
                          <a:spcPts val="0"/>
                        </a:spcAft>
                      </a:pPr>
                      <a:r>
                        <a:rPr lang="cs-CZ" sz="2000" b="1" dirty="0">
                          <a:solidFill>
                            <a:schemeClr val="accent2">
                              <a:lumMod val="50000"/>
                            </a:schemeClr>
                          </a:solidFill>
                          <a:effectLst/>
                          <a:latin typeface="+mj-lt"/>
                        </a:rPr>
                        <a:t>z prvních 100 000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a:solidFill>
                            <a:schemeClr val="accent2">
                              <a:lumMod val="50000"/>
                            </a:schemeClr>
                          </a:solidFill>
                          <a:effectLst/>
                          <a:latin typeface="+mj-lt"/>
                        </a:rPr>
                        <a:t>2,0 %</a:t>
                      </a:r>
                      <a:endParaRPr lang="cs-CZ" sz="2000" b="1">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0"/>
                  </a:ext>
                </a:extLst>
              </a:tr>
              <a:tr h="552061">
                <a:tc>
                  <a:txBody>
                    <a:bodyPr/>
                    <a:lstStyle/>
                    <a:p>
                      <a:pPr>
                        <a:lnSpc>
                          <a:spcPts val="1080"/>
                        </a:lnSpc>
                        <a:spcAft>
                          <a:spcPts val="0"/>
                        </a:spcAft>
                      </a:pPr>
                      <a:r>
                        <a:rPr lang="cs-CZ" sz="2000" b="1" dirty="0">
                          <a:solidFill>
                            <a:schemeClr val="accent2">
                              <a:lumMod val="50000"/>
                            </a:schemeClr>
                          </a:solidFill>
                          <a:effectLst/>
                          <a:latin typeface="+mj-lt"/>
                        </a:rPr>
                        <a:t>z přebývající částky až do 500 000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1,2 %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1"/>
                  </a:ext>
                </a:extLst>
              </a:tr>
              <a:tr h="552061">
                <a:tc>
                  <a:txBody>
                    <a:bodyPr/>
                    <a:lstStyle/>
                    <a:p>
                      <a:pPr>
                        <a:lnSpc>
                          <a:spcPts val="1080"/>
                        </a:lnSpc>
                        <a:spcAft>
                          <a:spcPts val="0"/>
                        </a:spcAft>
                      </a:pPr>
                      <a:r>
                        <a:rPr lang="cs-CZ" sz="2000" b="1" dirty="0">
                          <a:solidFill>
                            <a:schemeClr val="accent2">
                              <a:lumMod val="50000"/>
                            </a:schemeClr>
                          </a:solidFill>
                          <a:effectLst/>
                          <a:latin typeface="+mj-lt"/>
                        </a:rPr>
                        <a:t>z přebývající částky až do 1 000 000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0,9 %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2"/>
                  </a:ext>
                </a:extLst>
              </a:tr>
              <a:tr h="552061">
                <a:tc>
                  <a:txBody>
                    <a:bodyPr/>
                    <a:lstStyle/>
                    <a:p>
                      <a:pPr>
                        <a:lnSpc>
                          <a:spcPts val="1080"/>
                        </a:lnSpc>
                        <a:spcAft>
                          <a:spcPts val="0"/>
                        </a:spcAft>
                      </a:pPr>
                      <a:r>
                        <a:rPr lang="cs-CZ" sz="2000" b="1">
                          <a:solidFill>
                            <a:schemeClr val="accent2">
                              <a:lumMod val="50000"/>
                            </a:schemeClr>
                          </a:solidFill>
                          <a:effectLst/>
                          <a:latin typeface="+mj-lt"/>
                        </a:rPr>
                        <a:t>z přebývající částky až do 3 000 000 Kč základu</a:t>
                      </a:r>
                      <a:endParaRPr lang="cs-CZ" sz="2000" b="1">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0,5 %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3"/>
                  </a:ext>
                </a:extLst>
              </a:tr>
              <a:tr h="552061">
                <a:tc>
                  <a:txBody>
                    <a:bodyPr/>
                    <a:lstStyle/>
                    <a:p>
                      <a:pPr>
                        <a:lnSpc>
                          <a:spcPts val="1080"/>
                        </a:lnSpc>
                        <a:spcAft>
                          <a:spcPts val="0"/>
                        </a:spcAft>
                      </a:pPr>
                      <a:r>
                        <a:rPr lang="cs-CZ" sz="2000" b="1">
                          <a:solidFill>
                            <a:schemeClr val="accent2">
                              <a:lumMod val="50000"/>
                            </a:schemeClr>
                          </a:solidFill>
                          <a:effectLst/>
                          <a:latin typeface="+mj-lt"/>
                        </a:rPr>
                        <a:t>z přebývající částky až do 20 000 000 Kč základu</a:t>
                      </a:r>
                      <a:endParaRPr lang="cs-CZ" sz="2000" b="1">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0,1 %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4"/>
                  </a:ext>
                </a:extLst>
              </a:tr>
              <a:tr h="552061">
                <a:tc gridSpan="2">
                  <a:txBody>
                    <a:bodyPr/>
                    <a:lstStyle/>
                    <a:p>
                      <a:pPr>
                        <a:lnSpc>
                          <a:spcPts val="1080"/>
                        </a:lnSpc>
                        <a:spcAft>
                          <a:spcPts val="0"/>
                        </a:spcAft>
                      </a:pPr>
                      <a:r>
                        <a:rPr lang="cs-CZ" sz="2000" b="1" dirty="0">
                          <a:solidFill>
                            <a:schemeClr val="accent2">
                              <a:lumMod val="50000"/>
                            </a:schemeClr>
                          </a:solidFill>
                          <a:effectLst/>
                          <a:latin typeface="+mj-lt"/>
                        </a:rPr>
                        <a:t>nejméně však 600 Kč</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hMerge="1">
                  <a:txBody>
                    <a:bodyPr/>
                    <a:lstStyle/>
                    <a:p>
                      <a:endParaRPr lang="cs-CZ"/>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50408361"/>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76672"/>
            <a:ext cx="8229600" cy="792163"/>
          </a:xfrm>
        </p:spPr>
        <p:txBody>
          <a:bodyPr>
            <a:normAutofit fontScale="90000"/>
          </a:bodyPr>
          <a:lstStyle/>
          <a:p>
            <a:pPr algn="ctr" fontAlgn="auto">
              <a:spcAft>
                <a:spcPts val="0"/>
              </a:spcAft>
              <a:defRPr/>
            </a:pPr>
            <a:r>
              <a:rPr lang="cs-CZ" b="1" dirty="0">
                <a:solidFill>
                  <a:srgbClr val="00B0F0"/>
                </a:solidFill>
              </a:rPr>
              <a:t>Dědění ze zákona </a:t>
            </a:r>
            <a:r>
              <a:rPr lang="cs-CZ" sz="4400" b="1" dirty="0">
                <a:solidFill>
                  <a:srgbClr val="FF0000"/>
                </a:solidFill>
              </a:rPr>
              <a:t>§ 1633 a násl.</a:t>
            </a:r>
            <a:endParaRPr lang="cs-CZ" sz="4400" b="1" dirty="0">
              <a:solidFill>
                <a:srgbClr val="00B0F0"/>
              </a:solidFill>
            </a:endParaRPr>
          </a:p>
        </p:txBody>
      </p:sp>
      <p:sp>
        <p:nvSpPr>
          <p:cNvPr id="3" name="Zástupný symbol pro obsah 2"/>
          <p:cNvSpPr>
            <a:spLocks noGrp="1"/>
          </p:cNvSpPr>
          <p:nvPr>
            <p:ph idx="1"/>
          </p:nvPr>
        </p:nvSpPr>
        <p:spPr>
          <a:xfrm>
            <a:off x="395536" y="1412776"/>
            <a:ext cx="8229600" cy="5328592"/>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I. třída </a:t>
            </a:r>
            <a:r>
              <a:rPr lang="cs-CZ" sz="3600" b="1" dirty="0">
                <a:solidFill>
                  <a:srgbClr val="002060"/>
                </a:solidFill>
                <a:latin typeface="+mj-lt"/>
              </a:rPr>
              <a:t>– děti a manžel, každý stejně</a:t>
            </a:r>
          </a:p>
          <a:p>
            <a:pPr marL="274320" indent="-274320" fontAlgn="auto">
              <a:spcAft>
                <a:spcPts val="0"/>
              </a:spcAft>
              <a:buClr>
                <a:schemeClr val="accent3"/>
              </a:buClr>
              <a:buFont typeface="Wingdings 2"/>
              <a:buChar char=""/>
              <a:defRPr/>
            </a:pPr>
            <a:r>
              <a:rPr lang="cs-CZ" sz="3600" b="1" dirty="0">
                <a:solidFill>
                  <a:srgbClr val="FF0000"/>
                </a:solidFill>
                <a:latin typeface="+mj-lt"/>
              </a:rPr>
              <a:t>II. třída </a:t>
            </a:r>
            <a:r>
              <a:rPr lang="cs-CZ" sz="3600" b="1" dirty="0">
                <a:solidFill>
                  <a:srgbClr val="002060"/>
                </a:solidFill>
                <a:latin typeface="+mj-lt"/>
              </a:rPr>
              <a:t>– manžel (1/2), rodiče a osoby </a:t>
            </a:r>
            <a:r>
              <a:rPr lang="cs-CZ" sz="3600" b="1" dirty="0" err="1">
                <a:solidFill>
                  <a:srgbClr val="002060"/>
                </a:solidFill>
                <a:latin typeface="+mj-lt"/>
              </a:rPr>
              <a:t>spolužijící</a:t>
            </a:r>
            <a:r>
              <a:rPr lang="cs-CZ" sz="3600" b="1" dirty="0">
                <a:solidFill>
                  <a:srgbClr val="002060"/>
                </a:solidFill>
                <a:latin typeface="+mj-lt"/>
              </a:rPr>
              <a:t> a </a:t>
            </a:r>
            <a:r>
              <a:rPr lang="cs-CZ" sz="3600" b="1" dirty="0" err="1">
                <a:solidFill>
                  <a:srgbClr val="002060"/>
                </a:solidFill>
                <a:latin typeface="+mj-lt"/>
              </a:rPr>
              <a:t>spolupečující</a:t>
            </a:r>
            <a:r>
              <a:rPr lang="cs-CZ" sz="3600" b="1" dirty="0">
                <a:solidFill>
                  <a:srgbClr val="002060"/>
                </a:solidFill>
                <a:latin typeface="+mj-lt"/>
              </a:rPr>
              <a:t> poslední rok</a:t>
            </a:r>
          </a:p>
          <a:p>
            <a:pPr marL="274320" indent="-274320" fontAlgn="auto">
              <a:spcAft>
                <a:spcPts val="0"/>
              </a:spcAft>
              <a:buClr>
                <a:schemeClr val="accent3"/>
              </a:buClr>
              <a:buFont typeface="Wingdings 2"/>
              <a:buChar char=""/>
              <a:defRPr/>
            </a:pPr>
            <a:r>
              <a:rPr lang="cs-CZ" sz="3600" b="1" dirty="0">
                <a:solidFill>
                  <a:srgbClr val="FF0000"/>
                </a:solidFill>
                <a:latin typeface="+mj-lt"/>
              </a:rPr>
              <a:t>III. třída </a:t>
            </a:r>
            <a:r>
              <a:rPr lang="cs-CZ" sz="3600" b="1" dirty="0">
                <a:solidFill>
                  <a:srgbClr val="002060"/>
                </a:solidFill>
                <a:latin typeface="+mj-lt"/>
              </a:rPr>
              <a:t>– sourozenci a osoby </a:t>
            </a:r>
            <a:r>
              <a:rPr lang="cs-CZ" sz="3600" b="1" dirty="0" err="1">
                <a:solidFill>
                  <a:srgbClr val="002060"/>
                </a:solidFill>
                <a:latin typeface="+mj-lt"/>
              </a:rPr>
              <a:t>spolužijící</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r>
              <a:rPr lang="cs-CZ" sz="3600" b="1" dirty="0">
                <a:solidFill>
                  <a:srgbClr val="FF0000"/>
                </a:solidFill>
                <a:latin typeface="+mj-lt"/>
              </a:rPr>
              <a:t>IV. třída </a:t>
            </a:r>
            <a:r>
              <a:rPr lang="cs-CZ" sz="3600" b="1" dirty="0">
                <a:solidFill>
                  <a:srgbClr val="002060"/>
                </a:solidFill>
                <a:latin typeface="+mj-lt"/>
              </a:rPr>
              <a:t>– prarodiče zůstavitele </a:t>
            </a:r>
          </a:p>
          <a:p>
            <a:pPr marL="274320" indent="-274320" fontAlgn="auto">
              <a:spcAft>
                <a:spcPts val="0"/>
              </a:spcAft>
              <a:buClr>
                <a:schemeClr val="accent3"/>
              </a:buClr>
              <a:buFont typeface="Wingdings 2"/>
              <a:buChar char=""/>
              <a:defRPr/>
            </a:pPr>
            <a:r>
              <a:rPr lang="cs-CZ" sz="3600" b="1" dirty="0">
                <a:solidFill>
                  <a:srgbClr val="FF0000"/>
                </a:solidFill>
                <a:latin typeface="+mj-lt"/>
              </a:rPr>
              <a:t>V. třída </a:t>
            </a:r>
            <a:r>
              <a:rPr lang="cs-CZ" sz="3600" b="1" dirty="0">
                <a:solidFill>
                  <a:srgbClr val="002060"/>
                </a:solidFill>
                <a:latin typeface="+mj-lt"/>
              </a:rPr>
              <a:t>– prarodiče rodičů</a:t>
            </a:r>
          </a:p>
          <a:p>
            <a:pPr marL="274320" indent="-274320" fontAlgn="auto">
              <a:spcAft>
                <a:spcPts val="0"/>
              </a:spcAft>
              <a:buClr>
                <a:schemeClr val="accent3"/>
              </a:buClr>
              <a:buFont typeface="Wingdings 2"/>
              <a:buChar char=""/>
              <a:defRPr/>
            </a:pPr>
            <a:r>
              <a:rPr lang="cs-CZ" sz="3600" b="1" dirty="0">
                <a:solidFill>
                  <a:srgbClr val="FF0000"/>
                </a:solidFill>
                <a:latin typeface="+mj-lt"/>
              </a:rPr>
              <a:t>VI. třída </a:t>
            </a:r>
            <a:r>
              <a:rPr lang="cs-CZ" sz="3600" b="1" dirty="0">
                <a:solidFill>
                  <a:srgbClr val="002060"/>
                </a:solidFill>
                <a:latin typeface="+mj-lt"/>
              </a:rPr>
              <a:t>– děti dětí sourozenců a děti prarodičů</a:t>
            </a:r>
          </a:p>
          <a:p>
            <a:pPr marL="274320" indent="-274320" fontAlgn="auto">
              <a:spcAft>
                <a:spcPts val="0"/>
              </a:spcAft>
              <a:buClr>
                <a:schemeClr val="accent3"/>
              </a:buClr>
              <a:buFont typeface="Wingdings 2"/>
              <a:buChar char=""/>
              <a:defRPr/>
            </a:pPr>
            <a:r>
              <a:rPr lang="cs-CZ" sz="3600" b="1" dirty="0">
                <a:solidFill>
                  <a:srgbClr val="002060"/>
                </a:solidFill>
                <a:latin typeface="+mj-lt"/>
              </a:rPr>
              <a:t>Nedědí-li nikdo, dědí stát jako dědic </a:t>
            </a:r>
            <a:r>
              <a:rPr lang="cs-CZ" sz="3600" b="1" dirty="0">
                <a:solidFill>
                  <a:srgbClr val="FF0000"/>
                </a:solidFill>
                <a:latin typeface="+mj-lt"/>
              </a:rPr>
              <a:t>§ 1634</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819712"/>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Nepominutelní dědicové</a:t>
            </a:r>
          </a:p>
        </p:txBody>
      </p:sp>
      <p:sp>
        <p:nvSpPr>
          <p:cNvPr id="3" name="Zástupný symbol pro obsah 2"/>
          <p:cNvSpPr>
            <a:spLocks noGrp="1"/>
          </p:cNvSpPr>
          <p:nvPr>
            <p:ph idx="1"/>
          </p:nvPr>
        </p:nvSpPr>
        <p:spPr>
          <a:xfrm>
            <a:off x="395536" y="1196752"/>
            <a:ext cx="8229600" cy="5661248"/>
          </a:xfrm>
        </p:spPr>
        <p:txBody>
          <a:bodyPr>
            <a:normAutofit/>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Děti zůstavitele </a:t>
            </a:r>
            <a:r>
              <a:rPr lang="cs-CZ" sz="3600" b="1" dirty="0">
                <a:solidFill>
                  <a:srgbClr val="FF0000"/>
                </a:solidFill>
                <a:latin typeface="+mj-lt"/>
              </a:rPr>
              <a:t>§ 1642</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Zletilý potomek musí získat minimálně ¼ z podílu (dříve celý podíl)</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Nezletilý musí získat minimálně ¾ zákonného podílu (dříve ½)</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Nelze podmínit ani zatížit odkazy </a:t>
            </a:r>
            <a:r>
              <a:rPr lang="cs-CZ" sz="3600" b="1" dirty="0">
                <a:solidFill>
                  <a:srgbClr val="FF0000"/>
                </a:solidFill>
                <a:latin typeface="+mj-lt"/>
              </a:rPr>
              <a:t>?????</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Pokud je zůstavitel pomine, nemají právo na pozůstalost, ale jen na výplatu podílu v penězích </a:t>
            </a:r>
            <a:r>
              <a:rPr lang="cs-CZ" sz="3600" b="1" dirty="0">
                <a:solidFill>
                  <a:srgbClr val="FF0000"/>
                </a:solidFill>
                <a:latin typeface="+mj-lt"/>
              </a:rPr>
              <a:t>§ 1654</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114968464"/>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Povinný podíl</a:t>
            </a:r>
          </a:p>
        </p:txBody>
      </p:sp>
      <p:sp>
        <p:nvSpPr>
          <p:cNvPr id="3" name="Zástupný symbol pro obsah 2"/>
          <p:cNvSpPr>
            <a:spLocks noGrp="1"/>
          </p:cNvSpPr>
          <p:nvPr>
            <p:ph idx="1"/>
          </p:nvPr>
        </p:nvSpPr>
        <p:spPr>
          <a:xfrm>
            <a:off x="395536" y="1196752"/>
            <a:ext cx="8229600" cy="5661248"/>
          </a:xfrm>
        </p:spPr>
        <p:txBody>
          <a:bodyPr>
            <a:normAutofit lnSpcReduction="10000"/>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Finanční</a:t>
            </a:r>
            <a:r>
              <a:rPr lang="cs-CZ" sz="3600" b="1" dirty="0">
                <a:solidFill>
                  <a:schemeClr val="accent1">
                    <a:lumMod val="50000"/>
                  </a:schemeClr>
                </a:solidFill>
                <a:latin typeface="+mj-lt"/>
              </a:rPr>
              <a:t> částka rovnající se hodnotě podílu bez odkazů a podmínek </a:t>
            </a:r>
            <a:r>
              <a:rPr lang="cs-CZ" sz="3600" b="1" dirty="0">
                <a:solidFill>
                  <a:srgbClr val="FF0000"/>
                </a:solidFill>
                <a:latin typeface="+mj-lt"/>
              </a:rPr>
              <a:t>§ 1654</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Dohoda dědiců, pokud ji nevylučuje závěť</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Započtení nezakládá povinnost něco vydat </a:t>
            </a:r>
            <a:r>
              <a:rPr lang="cs-CZ" sz="3600" b="1" dirty="0">
                <a:solidFill>
                  <a:srgbClr val="FF0000"/>
                </a:solidFill>
                <a:latin typeface="+mj-lt"/>
              </a:rPr>
              <a:t>§ 1658</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Započte se vše, co dědic a jeho předek obdrželi v posledních třech letech před smrtí včetně bezplatných úlev </a:t>
            </a:r>
            <a:r>
              <a:rPr lang="cs-CZ" sz="3600" b="1" dirty="0">
                <a:solidFill>
                  <a:srgbClr val="FF0000"/>
                </a:solidFill>
                <a:latin typeface="+mj-lt"/>
              </a:rPr>
              <a:t>§ 1661, </a:t>
            </a:r>
            <a:r>
              <a:rPr lang="cs-CZ" sz="3600" b="1" dirty="0">
                <a:solidFill>
                  <a:srgbClr val="002060"/>
                </a:solidFill>
                <a:latin typeface="+mj-lt"/>
              </a:rPr>
              <a:t>event. i dříve, pokud to nařídí zůstavitel.</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25714856"/>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04664"/>
            <a:ext cx="8229600" cy="792163"/>
          </a:xfrm>
        </p:spPr>
        <p:txBody>
          <a:bodyPr>
            <a:normAutofit fontScale="90000"/>
          </a:bodyPr>
          <a:lstStyle/>
          <a:p>
            <a:pPr algn="ctr" fontAlgn="auto">
              <a:spcAft>
                <a:spcPts val="0"/>
              </a:spcAft>
              <a:defRPr/>
            </a:pPr>
            <a:r>
              <a:rPr lang="cs-CZ" b="1" dirty="0">
                <a:solidFill>
                  <a:srgbClr val="00B0F0"/>
                </a:solidFill>
              </a:rPr>
              <a:t>Vydědění</a:t>
            </a:r>
          </a:p>
        </p:txBody>
      </p:sp>
      <p:sp>
        <p:nvSpPr>
          <p:cNvPr id="3" name="Zástupný symbol pro obsah 2"/>
          <p:cNvSpPr>
            <a:spLocks noGrp="1"/>
          </p:cNvSpPr>
          <p:nvPr>
            <p:ph idx="1"/>
          </p:nvPr>
        </p:nvSpPr>
        <p:spPr>
          <a:xfrm>
            <a:off x="395536" y="1457400"/>
            <a:ext cx="8229600" cy="5400600"/>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Krajní možnost, jen pro děti </a:t>
            </a:r>
            <a:r>
              <a:rPr lang="cs-CZ" sz="3600" b="1" dirty="0">
                <a:solidFill>
                  <a:srgbClr val="FF0000"/>
                </a:solidFill>
                <a:latin typeface="+mj-lt"/>
              </a:rPr>
              <a:t>§ 1646 a násl.</a:t>
            </a: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Jen toho, kdo:</a:t>
            </a:r>
          </a:p>
          <a:p>
            <a:pPr fontAlgn="auto">
              <a:spcAft>
                <a:spcPts val="0"/>
              </a:spcAft>
              <a:buClr>
                <a:schemeClr val="accent3"/>
              </a:buClr>
              <a:buFontTx/>
              <a:buChar char="-"/>
              <a:defRPr/>
            </a:pPr>
            <a:r>
              <a:rPr lang="cs-CZ" sz="3600" b="1" dirty="0">
                <a:solidFill>
                  <a:schemeClr val="accent1">
                    <a:lumMod val="50000"/>
                  </a:schemeClr>
                </a:solidFill>
                <a:latin typeface="+mj-lt"/>
              </a:rPr>
              <a:t>neposkytl potřebnou pomoc v nouzi</a:t>
            </a:r>
          </a:p>
          <a:p>
            <a:pPr fontAlgn="auto">
              <a:spcAft>
                <a:spcPts val="0"/>
              </a:spcAft>
              <a:buClr>
                <a:schemeClr val="accent3"/>
              </a:buClr>
              <a:buFontTx/>
              <a:buChar char="-"/>
              <a:defRPr/>
            </a:pPr>
            <a:r>
              <a:rPr lang="cs-CZ" sz="3600" b="1" dirty="0">
                <a:solidFill>
                  <a:schemeClr val="accent1">
                    <a:lumMod val="50000"/>
                  </a:schemeClr>
                </a:solidFill>
                <a:latin typeface="+mj-lt"/>
              </a:rPr>
              <a:t>neprojevuje opravdový zájem, jaký by projevovat měl</a:t>
            </a:r>
          </a:p>
          <a:p>
            <a:pPr fontAlgn="auto">
              <a:spcAft>
                <a:spcPts val="0"/>
              </a:spcAft>
              <a:buClr>
                <a:schemeClr val="accent3"/>
              </a:buClr>
              <a:buFontTx/>
              <a:buChar char="-"/>
              <a:defRPr/>
            </a:pPr>
            <a:r>
              <a:rPr lang="cs-CZ" sz="3600" b="1" dirty="0">
                <a:solidFill>
                  <a:schemeClr val="accent1">
                    <a:lumMod val="50000"/>
                  </a:schemeClr>
                </a:solidFill>
                <a:latin typeface="+mj-lt"/>
              </a:rPr>
              <a:t>byl odsouzen pro trestný čin spáchaný za okolností svědčících o jeho zvrhlé povaze</a:t>
            </a:r>
          </a:p>
          <a:p>
            <a:pPr fontAlgn="auto">
              <a:spcAft>
                <a:spcPts val="0"/>
              </a:spcAft>
              <a:buClr>
                <a:schemeClr val="accent3"/>
              </a:buClr>
              <a:buFontTx/>
              <a:buChar char="-"/>
              <a:defRPr/>
            </a:pPr>
            <a:r>
              <a:rPr lang="cs-CZ" sz="3600" b="1" dirty="0">
                <a:solidFill>
                  <a:schemeClr val="accent1">
                    <a:lumMod val="50000"/>
                  </a:schemeClr>
                </a:solidFill>
                <a:latin typeface="+mj-lt"/>
              </a:rPr>
              <a:t>trvale vede nezřízený život, je zadlužen</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Náležitosti jako závěť</a:t>
            </a:r>
          </a:p>
          <a:p>
            <a:pPr marL="0" indent="0" fontAlgn="auto">
              <a:spcAft>
                <a:spcPts val="0"/>
              </a:spcAft>
              <a:buClr>
                <a:schemeClr val="accent3"/>
              </a:buClr>
              <a:buNone/>
              <a:defRPr/>
            </a:pPr>
            <a:endParaRPr lang="cs-CZ" sz="3600" b="1" dirty="0">
              <a:solidFill>
                <a:srgbClr val="002060"/>
              </a:solidFill>
            </a:endParaRPr>
          </a:p>
          <a:p>
            <a:pPr marL="0" indent="0" fontAlgn="auto">
              <a:spcAft>
                <a:spcPts val="0"/>
              </a:spcAft>
              <a:buClr>
                <a:schemeClr val="accent3"/>
              </a:buClr>
              <a:buNone/>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694041891"/>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32927" y="214738"/>
            <a:ext cx="8229600" cy="940966"/>
          </a:xfrm>
        </p:spPr>
        <p:txBody>
          <a:bodyPr>
            <a:normAutofit fontScale="90000"/>
          </a:bodyPr>
          <a:lstStyle/>
          <a:p>
            <a:pPr algn="ctr"/>
            <a:br>
              <a:rPr lang="cs-CZ" b="1" dirty="0"/>
            </a:br>
            <a:br>
              <a:rPr lang="cs-CZ" b="1" dirty="0"/>
            </a:br>
            <a:r>
              <a:rPr lang="cs-CZ" b="1" dirty="0">
                <a:solidFill>
                  <a:srgbClr val="00B0F0"/>
                </a:solidFill>
              </a:rPr>
              <a:t>Odúmrť</a:t>
            </a:r>
            <a:endParaRPr lang="en-GB" b="1" dirty="0">
              <a:solidFill>
                <a:srgbClr val="00B0F0"/>
              </a:solidFill>
            </a:endParaRPr>
          </a:p>
        </p:txBody>
      </p:sp>
      <p:sp>
        <p:nvSpPr>
          <p:cNvPr id="3" name="Zástupný symbol pro obsah 2"/>
          <p:cNvSpPr>
            <a:spLocks noGrp="1"/>
          </p:cNvSpPr>
          <p:nvPr>
            <p:ph idx="1"/>
          </p:nvPr>
        </p:nvSpPr>
        <p:spPr>
          <a:xfrm>
            <a:off x="457200" y="1268760"/>
            <a:ext cx="8229600" cy="5400600"/>
          </a:xfrm>
        </p:spPr>
        <p:txBody>
          <a:bodyPr>
            <a:normAutofit lnSpcReduction="10000"/>
          </a:bodyPr>
          <a:lstStyle/>
          <a:p>
            <a:r>
              <a:rPr lang="cs-CZ" b="1" dirty="0">
                <a:solidFill>
                  <a:srgbClr val="002060"/>
                </a:solidFill>
                <a:latin typeface="+mj-lt"/>
              </a:rPr>
              <a:t>Nedědí-li žádný dědic ani podle zákonné dědické posloupnosti, připadá dědictví státu a na stát se hledí, jako by byl zákonným dědicem</a:t>
            </a:r>
            <a:r>
              <a:rPr lang="cs-CZ" dirty="0">
                <a:solidFill>
                  <a:srgbClr val="002060"/>
                </a:solidFill>
                <a:latin typeface="+mj-lt"/>
              </a:rPr>
              <a:t>.</a:t>
            </a:r>
          </a:p>
          <a:p>
            <a:r>
              <a:rPr lang="cs-CZ" b="1" dirty="0">
                <a:solidFill>
                  <a:srgbClr val="002060"/>
                </a:solidFill>
                <a:latin typeface="+mj-lt"/>
              </a:rPr>
              <a:t>Vůči jiným osobám má stát stejné postavení jako dědic, kterému svědčí výhrada soupisu.</a:t>
            </a:r>
          </a:p>
          <a:p>
            <a:r>
              <a:rPr lang="cs-CZ" b="1" dirty="0">
                <a:solidFill>
                  <a:srgbClr val="002060"/>
                </a:solidFill>
                <a:latin typeface="+mj-lt"/>
              </a:rPr>
              <a:t>Stát nemá právo odmítnout dědictví.   </a:t>
            </a:r>
          </a:p>
          <a:p>
            <a:r>
              <a:rPr lang="cs-CZ" b="1" dirty="0">
                <a:solidFill>
                  <a:srgbClr val="002060"/>
                </a:solidFill>
                <a:latin typeface="+mj-lt"/>
              </a:rPr>
              <a:t>Pokud dědic ztratil způsobilost být účastníkem řízení        o pozůstalosti, soud projedná dědictví s jeho právním nástupcem. V případech, kdy dědictví po takovém dědici připadá jako odúmrť státu, je právním nástupcem stát.</a:t>
            </a:r>
          </a:p>
          <a:p>
            <a:r>
              <a:rPr lang="cs-CZ" b="1" dirty="0">
                <a:solidFill>
                  <a:srgbClr val="002060"/>
                </a:solidFill>
                <a:latin typeface="+mj-lt"/>
              </a:rPr>
              <a:t>Přibližně 1600-1800 případů ročně, cca 300 předluženo</a:t>
            </a:r>
          </a:p>
          <a:p>
            <a:r>
              <a:rPr lang="cs-CZ" b="1" dirty="0">
                <a:solidFill>
                  <a:srgbClr val="002060"/>
                </a:solidFill>
                <a:latin typeface="+mj-lt"/>
              </a:rPr>
              <a:t>Stát zastupuje Úřad pro zastupování státu ve věcech majetkových.</a:t>
            </a:r>
          </a:p>
          <a:p>
            <a:endParaRPr lang="cs-CZ" i="1" dirty="0">
              <a:solidFill>
                <a:srgbClr val="002060"/>
              </a:solidFill>
              <a:latin typeface="+mj-lt"/>
            </a:endParaRPr>
          </a:p>
        </p:txBody>
      </p:sp>
    </p:spTree>
    <p:extLst>
      <p:ext uri="{BB962C8B-B14F-4D97-AF65-F5344CB8AC3E}">
        <p14:creationId xmlns:p14="http://schemas.microsoft.com/office/powerpoint/2010/main" val="105112260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88640"/>
            <a:ext cx="8229600" cy="1224136"/>
          </a:xfrm>
        </p:spPr>
        <p:txBody>
          <a:bodyPr>
            <a:normAutofit/>
          </a:bodyPr>
          <a:lstStyle/>
          <a:p>
            <a:pPr algn="ctr" fontAlgn="auto">
              <a:spcAft>
                <a:spcPts val="0"/>
              </a:spcAft>
              <a:defRPr/>
            </a:pPr>
            <a:r>
              <a:rPr lang="cs-CZ" b="1" dirty="0">
                <a:solidFill>
                  <a:srgbClr val="00B0F0"/>
                </a:solidFill>
              </a:rPr>
              <a:t>Novely  </a:t>
            </a:r>
          </a:p>
        </p:txBody>
      </p:sp>
      <p:sp>
        <p:nvSpPr>
          <p:cNvPr id="3" name="Zástupný symbol pro obsah 2"/>
          <p:cNvSpPr>
            <a:spLocks noGrp="1"/>
          </p:cNvSpPr>
          <p:nvPr>
            <p:ph idx="1"/>
          </p:nvPr>
        </p:nvSpPr>
        <p:spPr>
          <a:xfrm>
            <a:off x="755576" y="1412776"/>
            <a:ext cx="8013576" cy="5595773"/>
          </a:xfrm>
        </p:spPr>
        <p:txBody>
          <a:bodyPr>
            <a:noAutofit/>
          </a:bodyPr>
          <a:lstStyle/>
          <a:p>
            <a:pPr marL="274320" indent="-274320" fontAlgn="auto">
              <a:spcAft>
                <a:spcPts val="0"/>
              </a:spcAft>
              <a:buClr>
                <a:schemeClr val="accent3"/>
              </a:buClr>
              <a:buFont typeface="Wingdings 2"/>
              <a:buChar char=""/>
              <a:defRPr/>
            </a:pPr>
            <a:r>
              <a:rPr lang="cs-CZ" sz="3200" b="1" dirty="0">
                <a:solidFill>
                  <a:srgbClr val="FF0000"/>
                </a:solidFill>
                <a:latin typeface="+mj-lt"/>
              </a:rPr>
              <a:t>NOZ: </a:t>
            </a:r>
            <a:r>
              <a:rPr lang="cs-CZ" sz="3200" b="1" dirty="0">
                <a:solidFill>
                  <a:schemeClr val="accent1">
                    <a:lumMod val="50000"/>
                  </a:schemeClr>
                </a:solidFill>
                <a:latin typeface="+mj-lt"/>
              </a:rPr>
              <a:t>zákon č. 460/2016 Sb. (dělená účinnost, částečně 30 12. 2016, plná účinnost 27. 2. 2017)</a:t>
            </a:r>
          </a:p>
          <a:p>
            <a:pPr marL="274320" indent="-274320" fontAlgn="auto">
              <a:spcAft>
                <a:spcPts val="0"/>
              </a:spcAft>
              <a:buClr>
                <a:schemeClr val="accent3"/>
              </a:buClr>
              <a:buFont typeface="Wingdings 2"/>
              <a:buChar char=""/>
              <a:defRPr/>
            </a:pPr>
            <a:r>
              <a:rPr lang="cs-CZ" sz="3200" b="1" dirty="0">
                <a:solidFill>
                  <a:schemeClr val="accent1">
                    <a:lumMod val="50000"/>
                  </a:schemeClr>
                </a:solidFill>
                <a:latin typeface="+mj-lt"/>
              </a:rPr>
              <a:t>Svěřenské fondy (§ 1451, 1452, 1457)</a:t>
            </a:r>
          </a:p>
          <a:p>
            <a:pPr marL="274320" indent="-274320" fontAlgn="auto">
              <a:spcAft>
                <a:spcPts val="0"/>
              </a:spcAft>
              <a:buClr>
                <a:schemeClr val="accent3"/>
              </a:buClr>
              <a:buFont typeface="Wingdings 2"/>
              <a:buChar char=""/>
              <a:defRPr/>
            </a:pPr>
            <a:r>
              <a:rPr lang="cs-CZ" sz="3200" b="1" dirty="0">
                <a:solidFill>
                  <a:srgbClr val="FF0000"/>
                </a:solidFill>
                <a:latin typeface="+mj-lt"/>
              </a:rPr>
              <a:t>Zákon č. 292/2013 Sb.: </a:t>
            </a:r>
            <a:r>
              <a:rPr lang="cs-CZ" sz="3200" b="1" dirty="0">
                <a:solidFill>
                  <a:schemeClr val="accent1">
                    <a:lumMod val="50000"/>
                  </a:schemeClr>
                </a:solidFill>
                <a:latin typeface="+mj-lt"/>
              </a:rPr>
              <a:t>8 novel (svěřenské fondy, elektronický podpis namísto otisku úředního razítka, evropské dědické osvědčení – náklady hradí žadatel; pozůstalý vypořádaný manžel hradí odměnu a náklady              u zastaveného řízení)</a:t>
            </a:r>
            <a:endParaRPr lang="cs-CZ" sz="3200" b="1" dirty="0">
              <a:solidFill>
                <a:srgbClr val="002060"/>
              </a:solidFill>
              <a:latin typeface="+mj-lt"/>
            </a:endParaRPr>
          </a:p>
        </p:txBody>
      </p:sp>
    </p:spTree>
    <p:extLst>
      <p:ext uri="{BB962C8B-B14F-4D97-AF65-F5344CB8AC3E}">
        <p14:creationId xmlns:p14="http://schemas.microsoft.com/office/powerpoint/2010/main" val="2438117770"/>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416"/>
            <a:ext cx="8229600" cy="1143000"/>
          </a:xfrm>
        </p:spPr>
        <p:txBody>
          <a:bodyPr>
            <a:noAutofit/>
          </a:bodyPr>
          <a:lstStyle/>
          <a:p>
            <a:pPr algn="ctr"/>
            <a:br>
              <a:rPr lang="cs-CZ" sz="3200" b="1" dirty="0">
                <a:solidFill>
                  <a:srgbClr val="00B0F0"/>
                </a:solidFill>
              </a:rPr>
            </a:br>
            <a:r>
              <a:rPr lang="cs-CZ" sz="3200" b="1" dirty="0">
                <a:solidFill>
                  <a:srgbClr val="00B0F0"/>
                </a:solidFill>
              </a:rPr>
              <a:t>Dědické právo státu</a:t>
            </a:r>
            <a:endParaRPr lang="cs-CZ" sz="3200" dirty="0">
              <a:solidFill>
                <a:srgbClr val="00B0F0"/>
              </a:solidFill>
            </a:endParaRPr>
          </a:p>
        </p:txBody>
      </p:sp>
      <p:sp>
        <p:nvSpPr>
          <p:cNvPr id="3" name="Zástupný symbol pro obsah 2"/>
          <p:cNvSpPr>
            <a:spLocks noGrp="1"/>
          </p:cNvSpPr>
          <p:nvPr>
            <p:ph idx="1"/>
          </p:nvPr>
        </p:nvSpPr>
        <p:spPr>
          <a:xfrm>
            <a:off x="457200" y="1340768"/>
            <a:ext cx="8229600" cy="5112568"/>
          </a:xfrm>
        </p:spPr>
        <p:txBody>
          <a:bodyPr>
            <a:noAutofit/>
          </a:bodyPr>
          <a:lstStyle/>
          <a:p>
            <a:r>
              <a:rPr lang="cs-CZ" sz="2400" b="1" dirty="0">
                <a:solidFill>
                  <a:srgbClr val="002060"/>
                </a:solidFill>
                <a:latin typeface="+mj-lt"/>
              </a:rPr>
              <a:t>Nárok oprávněného dědice se nepromlčuje.</a:t>
            </a:r>
          </a:p>
          <a:p>
            <a:r>
              <a:rPr lang="cs-CZ" sz="2400" b="1" dirty="0">
                <a:solidFill>
                  <a:srgbClr val="002060"/>
                </a:solidFill>
                <a:latin typeface="+mj-lt"/>
              </a:rPr>
              <a:t>OZ stanoví 6 dědických tříd – 5. a 6. skupina: praprarodiče zůstavitele a bratranci a sestřenice. </a:t>
            </a:r>
            <a:endParaRPr lang="cs-CZ" sz="2400" dirty="0">
              <a:solidFill>
                <a:srgbClr val="002060"/>
              </a:solidFill>
              <a:latin typeface="+mj-lt"/>
            </a:endParaRPr>
          </a:p>
          <a:p>
            <a:r>
              <a:rPr lang="cs-CZ" sz="2400" b="1" dirty="0">
                <a:solidFill>
                  <a:srgbClr val="002060"/>
                </a:solidFill>
                <a:latin typeface="+mj-lt"/>
              </a:rPr>
              <a:t>Po dobu řízení o pozůstalosti neběží promlčecí lhůta - přešla-li povinnost na dědice, skončí nejdříve uplynutím šesti měsíců ode dne, kdy bylo dědici nabytí dědictví potvrzeno.    </a:t>
            </a:r>
            <a:r>
              <a:rPr lang="cs-CZ" sz="2400" b="1" dirty="0">
                <a:solidFill>
                  <a:srgbClr val="FF0000"/>
                </a:solidFill>
                <a:latin typeface="+mj-lt"/>
              </a:rPr>
              <a:t>§ 643 OZ</a:t>
            </a:r>
          </a:p>
          <a:p>
            <a:r>
              <a:rPr lang="cs-CZ" sz="2400" b="1" dirty="0">
                <a:solidFill>
                  <a:srgbClr val="002060"/>
                </a:solidFill>
                <a:latin typeface="+mj-lt"/>
              </a:rPr>
              <a:t>Není-li nájemcův dědic znám ani do šesti měsíců ode dne nájemcovy smrti, může pronajímatel byt vyklidit; tím nájem zaniká. Věci z bytu pronajímatel uloží na náklad nájemcova dědice; nepřevezme-li nájemcův dědic věci bez zbytečného odkladu, může je pronajímatel na jeho účet vhodným způsobem prodat. </a:t>
            </a:r>
            <a:r>
              <a:rPr lang="cs-CZ" sz="2400" b="1" dirty="0">
                <a:solidFill>
                  <a:srgbClr val="FF0000"/>
                </a:solidFill>
                <a:latin typeface="+mj-lt"/>
              </a:rPr>
              <a:t>§ 2284 OZ</a:t>
            </a:r>
          </a:p>
          <a:p>
            <a:endParaRPr lang="cs-CZ" sz="2400" dirty="0">
              <a:solidFill>
                <a:srgbClr val="002060"/>
              </a:solidFill>
              <a:latin typeface="+mj-lt"/>
            </a:endParaRPr>
          </a:p>
          <a:p>
            <a:endParaRPr lang="cs-CZ" sz="2400" dirty="0">
              <a:solidFill>
                <a:srgbClr val="002060"/>
              </a:solidFill>
              <a:latin typeface="+mj-lt"/>
            </a:endParaRPr>
          </a:p>
        </p:txBody>
      </p:sp>
    </p:spTree>
    <p:extLst>
      <p:ext uri="{BB962C8B-B14F-4D97-AF65-F5344CB8AC3E}">
        <p14:creationId xmlns:p14="http://schemas.microsoft.com/office/powerpoint/2010/main" val="624081074"/>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Právo na zaopatření</a:t>
            </a:r>
          </a:p>
        </p:txBody>
      </p:sp>
      <p:sp>
        <p:nvSpPr>
          <p:cNvPr id="3" name="Zástupný symbol pro obsah 2"/>
          <p:cNvSpPr>
            <a:spLocks noGrp="1"/>
          </p:cNvSpPr>
          <p:nvPr>
            <p:ph idx="1"/>
          </p:nvPr>
        </p:nvSpPr>
        <p:spPr>
          <a:xfrm>
            <a:off x="395536" y="1196752"/>
            <a:ext cx="8229600" cy="5544616"/>
          </a:xfrm>
        </p:spPr>
        <p:txBody>
          <a:bodyPr>
            <a:normAutofit fontScale="85000" lnSpcReduction="20000"/>
          </a:bodyPr>
          <a:lstStyle/>
          <a:p>
            <a:pPr marL="274320" indent="-274320" fontAlgn="auto">
              <a:spcAft>
                <a:spcPts val="0"/>
              </a:spcAft>
              <a:buClr>
                <a:schemeClr val="accent3"/>
              </a:buClr>
              <a:buFont typeface="Wingdings 2"/>
              <a:buChar char=""/>
              <a:defRPr/>
            </a:pPr>
            <a:r>
              <a:rPr lang="cs-CZ" sz="3600" b="1" dirty="0">
                <a:solidFill>
                  <a:srgbClr val="002060"/>
                </a:solidFill>
                <a:latin typeface="+mj-lt"/>
              </a:rPr>
              <a:t>Zvláštní typ vyživovací povinnosti</a:t>
            </a:r>
          </a:p>
          <a:p>
            <a:pPr marL="274320" indent="-274320" fontAlgn="auto">
              <a:spcAft>
                <a:spcPts val="0"/>
              </a:spcAft>
              <a:buClr>
                <a:schemeClr val="accent3"/>
              </a:buClr>
              <a:buFont typeface="Wingdings 2"/>
              <a:buChar char=""/>
              <a:defRPr/>
            </a:pPr>
            <a:r>
              <a:rPr lang="cs-CZ" sz="3600" b="1" dirty="0">
                <a:solidFill>
                  <a:srgbClr val="FF0000"/>
                </a:solidFill>
                <a:latin typeface="+mj-lt"/>
              </a:rPr>
              <a:t>§ 1665 až 1669</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Nedědící</a:t>
            </a:r>
            <a:r>
              <a:rPr lang="cs-CZ" sz="3600" b="1" dirty="0">
                <a:solidFill>
                  <a:srgbClr val="FF0000"/>
                </a:solidFill>
                <a:latin typeface="+mj-lt"/>
              </a:rPr>
              <a:t> nepominutelný dědic – </a:t>
            </a:r>
            <a:r>
              <a:rPr lang="cs-CZ" sz="3600" b="1" dirty="0">
                <a:solidFill>
                  <a:schemeClr val="accent1">
                    <a:lumMod val="50000"/>
                  </a:schemeClr>
                </a:solidFill>
                <a:latin typeface="+mj-lt"/>
              </a:rPr>
              <a:t>právo na nutné zaopatření </a:t>
            </a:r>
          </a:p>
          <a:p>
            <a:pPr marL="274320" indent="-274320" fontAlgn="auto">
              <a:spcAft>
                <a:spcPts val="0"/>
              </a:spcAft>
              <a:buClr>
                <a:schemeClr val="accent3"/>
              </a:buClr>
              <a:buFont typeface="Wingdings 2"/>
              <a:buChar char=""/>
              <a:defRPr/>
            </a:pPr>
            <a:r>
              <a:rPr lang="cs-CZ" sz="3600" b="1" dirty="0">
                <a:solidFill>
                  <a:srgbClr val="FF0000"/>
                </a:solidFill>
                <a:latin typeface="+mj-lt"/>
              </a:rPr>
              <a:t>Těhotná vdova a matka dítěte </a:t>
            </a:r>
            <a:r>
              <a:rPr lang="cs-CZ" sz="3600" b="1" dirty="0">
                <a:solidFill>
                  <a:schemeClr val="accent1">
                    <a:lumMod val="50000"/>
                  </a:schemeClr>
                </a:solidFill>
                <a:latin typeface="+mj-lt"/>
              </a:rPr>
              <a:t>– nutná výživa do konce 6. týdne po porodu</a:t>
            </a:r>
          </a:p>
          <a:p>
            <a:pPr marL="274320" indent="-274320" fontAlgn="auto">
              <a:spcAft>
                <a:spcPts val="0"/>
              </a:spcAft>
              <a:buClr>
                <a:schemeClr val="accent3"/>
              </a:buClr>
              <a:buFont typeface="Wingdings 2"/>
              <a:buChar char=""/>
              <a:defRPr/>
            </a:pPr>
            <a:r>
              <a:rPr lang="cs-CZ" sz="3600" b="1" dirty="0">
                <a:solidFill>
                  <a:srgbClr val="FF0000"/>
                </a:solidFill>
                <a:latin typeface="+mj-lt"/>
              </a:rPr>
              <a:t>Manžel </a:t>
            </a:r>
            <a:r>
              <a:rPr lang="cs-CZ" sz="3600" b="1" dirty="0">
                <a:solidFill>
                  <a:schemeClr val="accent1">
                    <a:lumMod val="50000"/>
                  </a:schemeClr>
                </a:solidFill>
                <a:latin typeface="+mj-lt"/>
              </a:rPr>
              <a:t>- slušná výživa do 6. týdne a vlastnické právo k věcem tvořícím základní vybavení domácnosti</a:t>
            </a:r>
          </a:p>
          <a:p>
            <a:pPr marL="274320" indent="-274320" fontAlgn="auto">
              <a:spcAft>
                <a:spcPts val="0"/>
              </a:spcAft>
              <a:buClr>
                <a:schemeClr val="accent3"/>
              </a:buClr>
              <a:buFont typeface="Wingdings 2"/>
              <a:buChar char=""/>
              <a:defRPr/>
            </a:pPr>
            <a:r>
              <a:rPr lang="cs-CZ" sz="3600" b="1" dirty="0">
                <a:solidFill>
                  <a:srgbClr val="FF0000"/>
                </a:solidFill>
                <a:latin typeface="+mj-lt"/>
              </a:rPr>
              <a:t>Rodič </a:t>
            </a:r>
            <a:r>
              <a:rPr lang="cs-CZ" sz="3600" b="1" dirty="0">
                <a:solidFill>
                  <a:schemeClr val="accent1">
                    <a:lumMod val="50000"/>
                  </a:schemeClr>
                </a:solidFill>
                <a:latin typeface="+mj-lt"/>
              </a:rPr>
              <a:t>– nutné zaopatření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Uplatnění formou předběžného opatření</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Jde k tíži pozůstalosti</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147488843"/>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Dluhy a závazky</a:t>
            </a:r>
          </a:p>
        </p:txBody>
      </p:sp>
      <p:sp>
        <p:nvSpPr>
          <p:cNvPr id="3" name="Zástupný symbol pro obsah 2"/>
          <p:cNvSpPr>
            <a:spLocks noGrp="1"/>
          </p:cNvSpPr>
          <p:nvPr>
            <p:ph idx="1"/>
          </p:nvPr>
        </p:nvSpPr>
        <p:spPr>
          <a:xfrm>
            <a:off x="395536" y="1196752"/>
            <a:ext cx="8229600" cy="5400600"/>
          </a:xfrm>
        </p:spPr>
        <p:txBody>
          <a:bodyPr>
            <a:normAutofit lnSpcReduction="10000"/>
          </a:bodyPr>
          <a:lstStyle/>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Dědic odpovídá za přihlášené dluhy do plné výše </a:t>
            </a:r>
            <a:r>
              <a:rPr lang="cs-CZ" sz="3600" b="1" dirty="0">
                <a:solidFill>
                  <a:srgbClr val="FF0000"/>
                </a:solidFill>
                <a:latin typeface="+mj-lt"/>
              </a:rPr>
              <a:t>§ 1701 a násl.</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Dědic může vyhradit soupis pozůstalosti – pak hradí dluhy jen do výše soupisu     </a:t>
            </a:r>
            <a:r>
              <a:rPr lang="cs-CZ" sz="3600" b="1" dirty="0">
                <a:solidFill>
                  <a:srgbClr val="FF0000"/>
                </a:solidFill>
                <a:latin typeface="+mj-lt"/>
              </a:rPr>
              <a:t>§ 1674, 1684</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Nepominutelný dědic má právo odmítnout dědictví a žádat o vyplacení povinného podílu </a:t>
            </a:r>
            <a:r>
              <a:rPr lang="cs-CZ" sz="3600" b="1" dirty="0">
                <a:solidFill>
                  <a:srgbClr val="FF0000"/>
                </a:solidFill>
                <a:latin typeface="+mj-lt"/>
              </a:rPr>
              <a:t>§ 1485 odst. 1</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Dědic ze závěti nemůže odmítnout          a žádat dědění ze zákona </a:t>
            </a:r>
            <a:r>
              <a:rPr lang="cs-CZ" sz="3600" b="1" dirty="0">
                <a:solidFill>
                  <a:srgbClr val="FF0000"/>
                </a:solidFill>
                <a:latin typeface="+mj-lt"/>
              </a:rPr>
              <a:t>§ 1702</a:t>
            </a: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4194727541"/>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Předlužení</a:t>
            </a:r>
          </a:p>
        </p:txBody>
      </p:sp>
      <p:sp>
        <p:nvSpPr>
          <p:cNvPr id="3" name="Zástupný symbol pro obsah 2"/>
          <p:cNvSpPr>
            <a:spLocks noGrp="1"/>
          </p:cNvSpPr>
          <p:nvPr>
            <p:ph idx="1"/>
          </p:nvPr>
        </p:nvSpPr>
        <p:spPr>
          <a:xfrm>
            <a:off x="395536" y="1052736"/>
            <a:ext cx="8229600" cy="5544616"/>
          </a:xfrm>
        </p:spPr>
        <p:txBody>
          <a:bodyPr>
            <a:normAutofit/>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Odloučení</a:t>
            </a:r>
            <a:r>
              <a:rPr lang="cs-CZ" sz="3600" b="1" dirty="0">
                <a:solidFill>
                  <a:schemeClr val="accent2">
                    <a:lumMod val="50000"/>
                  </a:schemeClr>
                </a:solidFill>
                <a:latin typeface="+mj-lt"/>
              </a:rPr>
              <a:t> pozůstalosti – ochrana věřitelů před předluženými dědici, soud nemusí vyhovět </a:t>
            </a:r>
            <a:r>
              <a:rPr lang="cs-CZ" sz="3600" b="1" dirty="0">
                <a:solidFill>
                  <a:srgbClr val="FF0000"/>
                </a:solidFill>
                <a:latin typeface="+mj-lt"/>
              </a:rPr>
              <a:t>§ 1709</a:t>
            </a:r>
          </a:p>
          <a:p>
            <a:pPr marL="274320" indent="-274320" fontAlgn="auto">
              <a:spcAft>
                <a:spcPts val="0"/>
              </a:spcAft>
              <a:buClr>
                <a:schemeClr val="accent3"/>
              </a:buClr>
              <a:buFont typeface="Wingdings 2"/>
              <a:buChar char=""/>
              <a:defRPr/>
            </a:pPr>
            <a:r>
              <a:rPr lang="cs-CZ" sz="3600" b="1" dirty="0">
                <a:solidFill>
                  <a:srgbClr val="FF0000"/>
                </a:solidFill>
                <a:latin typeface="+mj-lt"/>
              </a:rPr>
              <a:t>Závěra </a:t>
            </a:r>
            <a:r>
              <a:rPr lang="cs-CZ" sz="3600" b="1" dirty="0">
                <a:solidFill>
                  <a:schemeClr val="accent1">
                    <a:lumMod val="50000"/>
                  </a:schemeClr>
                </a:solidFill>
                <a:latin typeface="+mj-lt"/>
              </a:rPr>
              <a:t>pozůstalosti – nahrazuje úschovu</a:t>
            </a:r>
            <a:endParaRPr lang="cs-CZ" sz="3600" b="1" dirty="0">
              <a:solidFill>
                <a:srgbClr val="FF0000"/>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Věřitel, který se nepřihlásí, nemá nárok  </a:t>
            </a:r>
            <a:r>
              <a:rPr lang="cs-CZ" sz="3600" b="1" dirty="0">
                <a:solidFill>
                  <a:srgbClr val="FF0000"/>
                </a:solidFill>
                <a:latin typeface="+mj-lt"/>
              </a:rPr>
              <a:t>§ 1712</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I u předlužené pozůstalosti právo na poměrné uspokojení</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Nestačí-li, pak </a:t>
            </a:r>
            <a:r>
              <a:rPr lang="cs-CZ" sz="3600" b="1" dirty="0">
                <a:solidFill>
                  <a:srgbClr val="FF0000"/>
                </a:solidFill>
                <a:latin typeface="+mj-lt"/>
              </a:rPr>
              <a:t>likvidace pozůstalosti</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455414005"/>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6</a:t>
            </a:r>
          </a:p>
        </p:txBody>
      </p:sp>
      <p:sp>
        <p:nvSpPr>
          <p:cNvPr id="3" name="Zástupný symbol pro obsah 2"/>
          <p:cNvSpPr>
            <a:spLocks noGrp="1"/>
          </p:cNvSpPr>
          <p:nvPr>
            <p:ph idx="1"/>
          </p:nvPr>
        </p:nvSpPr>
        <p:spPr>
          <a:xfrm>
            <a:off x="395536" y="1340768"/>
            <a:ext cx="8229600" cy="5256584"/>
          </a:xfrm>
        </p:spPr>
        <p:txBody>
          <a:bodyPr>
            <a:normAutofit/>
          </a:bodyPr>
          <a:lstStyle/>
          <a:p>
            <a:pPr marL="0" indent="0" fontAlgn="auto">
              <a:spcAft>
                <a:spcPts val="0"/>
              </a:spcAft>
              <a:buClr>
                <a:schemeClr val="accent3"/>
              </a:buClr>
              <a:buNone/>
              <a:defRPr/>
            </a:pPr>
            <a:r>
              <a:rPr lang="cs-CZ" sz="3600" b="1" dirty="0">
                <a:solidFill>
                  <a:srgbClr val="FF0000"/>
                </a:solidFill>
                <a:latin typeface="+mj-lt"/>
              </a:rPr>
              <a:t>Usnesení NS ze dne 19. 12. 2016, </a:t>
            </a:r>
            <a:r>
              <a:rPr lang="cs-CZ" sz="3600" b="1" dirty="0" err="1">
                <a:solidFill>
                  <a:srgbClr val="FF0000"/>
                </a:solidFill>
                <a:latin typeface="+mj-lt"/>
              </a:rPr>
              <a:t>sp</a:t>
            </a:r>
            <a:r>
              <a:rPr lang="cs-CZ" sz="3600" b="1" dirty="0">
                <a:solidFill>
                  <a:srgbClr val="FF0000"/>
                </a:solidFill>
                <a:latin typeface="+mj-lt"/>
              </a:rPr>
              <a:t>. zn. 21 </a:t>
            </a:r>
            <a:r>
              <a:rPr lang="cs-CZ" sz="3600" b="1" dirty="0" err="1">
                <a:solidFill>
                  <a:srgbClr val="FF0000"/>
                </a:solidFill>
                <a:latin typeface="+mj-lt"/>
              </a:rPr>
              <a:t>Cdo</a:t>
            </a:r>
            <a:r>
              <a:rPr lang="cs-CZ" sz="3600" b="1" dirty="0">
                <a:solidFill>
                  <a:srgbClr val="FF0000"/>
                </a:solidFill>
                <a:latin typeface="+mj-lt"/>
              </a:rPr>
              <a:t> 165/2017: </a:t>
            </a:r>
            <a:r>
              <a:rPr lang="cs-CZ" sz="3600" b="1" dirty="0">
                <a:solidFill>
                  <a:schemeClr val="accent1">
                    <a:lumMod val="50000"/>
                  </a:schemeClr>
                </a:solidFill>
                <a:latin typeface="+mj-lt"/>
              </a:rPr>
              <a:t>Pouhá obava ze špatné finanční situace dědiců bez hodnověrných důkazů neobstojí jako odůvodnění návrhu na odloučení pozůstalosti. Bez důkazů lze stěží dovodit, že na úhradu případných dluhů nebude dědicům stačit jejich vlastní majetek, tím spíše, pokud soupis pasiv nepřevyšuje soupis aktiv.</a:t>
            </a:r>
          </a:p>
          <a:p>
            <a:pPr marL="0" indent="0" fontAlgn="auto">
              <a:spcAft>
                <a:spcPts val="0"/>
              </a:spcAft>
              <a:buClr>
                <a:schemeClr val="accent3"/>
              </a:buClr>
              <a:buNone/>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611502570"/>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Zcizení dědictví</a:t>
            </a:r>
          </a:p>
        </p:txBody>
      </p:sp>
      <p:sp>
        <p:nvSpPr>
          <p:cNvPr id="3" name="Zástupný symbol pro obsah 2"/>
          <p:cNvSpPr>
            <a:spLocks noGrp="1"/>
          </p:cNvSpPr>
          <p:nvPr>
            <p:ph idx="1"/>
          </p:nvPr>
        </p:nvSpPr>
        <p:spPr>
          <a:xfrm>
            <a:off x="395536" y="1340768"/>
            <a:ext cx="8229600" cy="5256584"/>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1714 až 1720</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Lze zcizit v období od smrti zůstavitele do skončení řízení</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Zcizuje se odvážnou smlouvou </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Forma veřejné listiny</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Strany povinny informovat soud bez odkladu</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Zcizitel odpovídá za pravost dědického práva</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Odpovědnost nabyvatele i zcizitele za dluhy společně a nerozdílně </a:t>
            </a:r>
            <a:r>
              <a:rPr lang="cs-CZ" sz="3600" b="1" dirty="0">
                <a:solidFill>
                  <a:srgbClr val="FF0000"/>
                </a:solidFill>
                <a:latin typeface="+mj-lt"/>
              </a:rPr>
              <a:t>§ 1720</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245243581"/>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Jednotlivé kroky v řízení</a:t>
            </a:r>
          </a:p>
        </p:txBody>
      </p:sp>
      <p:sp>
        <p:nvSpPr>
          <p:cNvPr id="3" name="Zástupný symbol pro obsah 2"/>
          <p:cNvSpPr>
            <a:spLocks noGrp="1"/>
          </p:cNvSpPr>
          <p:nvPr>
            <p:ph idx="1"/>
          </p:nvPr>
        </p:nvSpPr>
        <p:spPr>
          <a:xfrm>
            <a:off x="395536" y="1340768"/>
            <a:ext cx="8229600" cy="5256584"/>
          </a:xfrm>
        </p:spPr>
        <p:txBody>
          <a:bodyPr>
            <a:normAutofit fontScale="77500" lnSpcReduction="20000"/>
          </a:bodyPr>
          <a:lstStyle/>
          <a:p>
            <a:pPr marL="742950" indent="-742950" fontAlgn="auto">
              <a:spcAft>
                <a:spcPts val="0"/>
              </a:spcAft>
              <a:buClr>
                <a:schemeClr val="accent3"/>
              </a:buClr>
              <a:buAutoNum type="arabicParenR"/>
              <a:defRPr/>
            </a:pPr>
            <a:r>
              <a:rPr lang="cs-CZ" sz="3600" b="1" dirty="0">
                <a:solidFill>
                  <a:schemeClr val="accent1">
                    <a:lumMod val="50000"/>
                  </a:schemeClr>
                </a:solidFill>
                <a:latin typeface="+mj-lt"/>
              </a:rPr>
              <a:t>Zahájení řízení </a:t>
            </a:r>
            <a:r>
              <a:rPr lang="cs-CZ" sz="3600" b="1" dirty="0">
                <a:solidFill>
                  <a:srgbClr val="FF0000"/>
                </a:solidFill>
                <a:latin typeface="+mj-lt"/>
              </a:rPr>
              <a:t>§ 138 ZZŘS</a:t>
            </a:r>
          </a:p>
          <a:p>
            <a:pPr marL="742950" indent="-742950" fontAlgn="auto">
              <a:spcAft>
                <a:spcPts val="0"/>
              </a:spcAft>
              <a:buClr>
                <a:schemeClr val="accent3"/>
              </a:buClr>
              <a:buAutoNum type="arabicParenR"/>
              <a:defRPr/>
            </a:pPr>
            <a:r>
              <a:rPr lang="cs-CZ" sz="3600" b="1" dirty="0">
                <a:solidFill>
                  <a:schemeClr val="accent1">
                    <a:lumMod val="50000"/>
                  </a:schemeClr>
                </a:solidFill>
                <a:latin typeface="+mj-lt"/>
              </a:rPr>
              <a:t>Předběžné šetření (listiny, dědické právo, právo, odmítnout dědictví)</a:t>
            </a:r>
          </a:p>
          <a:p>
            <a:pPr marL="742950" indent="-742950" fontAlgn="auto">
              <a:spcAft>
                <a:spcPts val="0"/>
              </a:spcAft>
              <a:buClr>
                <a:schemeClr val="accent3"/>
              </a:buClr>
              <a:buAutoNum type="arabicParenR"/>
              <a:defRPr/>
            </a:pPr>
            <a:r>
              <a:rPr lang="cs-CZ" sz="3600" b="1" dirty="0">
                <a:solidFill>
                  <a:schemeClr val="accent1">
                    <a:lumMod val="50000"/>
                  </a:schemeClr>
                </a:solidFill>
                <a:latin typeface="+mj-lt"/>
              </a:rPr>
              <a:t>Zastavení pro pozůstalost bez majetku či nepatrné hodno</a:t>
            </a:r>
            <a:r>
              <a:rPr lang="cs-CZ" sz="3600" b="1" dirty="0">
                <a:solidFill>
                  <a:srgbClr val="002060"/>
                </a:solidFill>
                <a:latin typeface="+mj-lt"/>
              </a:rPr>
              <a:t>ty</a:t>
            </a:r>
            <a:r>
              <a:rPr lang="cs-CZ" sz="3600" b="1" dirty="0">
                <a:solidFill>
                  <a:srgbClr val="FF0000"/>
                </a:solidFill>
                <a:latin typeface="+mj-lt"/>
              </a:rPr>
              <a:t> § 153 až 155 ZZŘS</a:t>
            </a:r>
          </a:p>
          <a:p>
            <a:pPr marL="742950" indent="-742950" fontAlgn="auto">
              <a:spcAft>
                <a:spcPts val="0"/>
              </a:spcAft>
              <a:buClr>
                <a:schemeClr val="accent3"/>
              </a:buClr>
              <a:buAutoNum type="arabicParenR"/>
              <a:defRPr/>
            </a:pPr>
            <a:r>
              <a:rPr lang="cs-CZ" sz="3600" b="1" dirty="0">
                <a:solidFill>
                  <a:schemeClr val="accent2">
                    <a:lumMod val="50000"/>
                  </a:schemeClr>
                </a:solidFill>
                <a:latin typeface="+mj-lt"/>
              </a:rPr>
              <a:t>Vyrozumění o právu řešit sporné otázky žalobou </a:t>
            </a:r>
            <a:r>
              <a:rPr lang="cs-CZ" sz="3600" b="1" dirty="0">
                <a:solidFill>
                  <a:srgbClr val="FF0000"/>
                </a:solidFill>
                <a:latin typeface="+mj-lt"/>
              </a:rPr>
              <a:t>§ 168</a:t>
            </a:r>
          </a:p>
          <a:p>
            <a:pPr marL="742950" indent="-742950" fontAlgn="auto">
              <a:spcAft>
                <a:spcPts val="0"/>
              </a:spcAft>
              <a:buClr>
                <a:schemeClr val="accent3"/>
              </a:buClr>
              <a:buAutoNum type="arabicParenR"/>
              <a:defRPr/>
            </a:pPr>
            <a:r>
              <a:rPr lang="cs-CZ" sz="3600" b="1" dirty="0">
                <a:solidFill>
                  <a:schemeClr val="accent1">
                    <a:lumMod val="50000"/>
                  </a:schemeClr>
                </a:solidFill>
                <a:latin typeface="+mj-lt"/>
              </a:rPr>
              <a:t>Zjišťování aktiv a pasiv, svolání věřitelů, soupis pozůstalosti</a:t>
            </a:r>
          </a:p>
          <a:p>
            <a:pPr marL="742950" indent="-742950" fontAlgn="auto">
              <a:spcAft>
                <a:spcPts val="0"/>
              </a:spcAft>
              <a:buClr>
                <a:schemeClr val="accent3"/>
              </a:buClr>
              <a:buAutoNum type="arabicParenR"/>
              <a:defRPr/>
            </a:pPr>
            <a:r>
              <a:rPr lang="cs-CZ" sz="3600" b="1" dirty="0">
                <a:solidFill>
                  <a:schemeClr val="accent1">
                    <a:lumMod val="50000"/>
                  </a:schemeClr>
                </a:solidFill>
                <a:latin typeface="+mj-lt"/>
              </a:rPr>
              <a:t>Zjištění obvyklé ceny pozůstalosti </a:t>
            </a:r>
            <a:r>
              <a:rPr lang="cs-CZ" sz="3600" b="1" dirty="0">
                <a:solidFill>
                  <a:srgbClr val="FF0000"/>
                </a:solidFill>
                <a:latin typeface="+mj-lt"/>
              </a:rPr>
              <a:t>§ 180</a:t>
            </a:r>
          </a:p>
          <a:p>
            <a:pPr marL="742950" indent="-742950" fontAlgn="auto">
              <a:spcAft>
                <a:spcPts val="0"/>
              </a:spcAft>
              <a:buClr>
                <a:schemeClr val="accent3"/>
              </a:buClr>
              <a:buAutoNum type="arabicParenR"/>
              <a:defRPr/>
            </a:pPr>
            <a:r>
              <a:rPr lang="cs-CZ" sz="3600" b="1" dirty="0">
                <a:solidFill>
                  <a:srgbClr val="002060"/>
                </a:solidFill>
                <a:latin typeface="+mj-lt"/>
              </a:rPr>
              <a:t>Schválení dohody nebo konečné rozhodnutí nebo likvidace pozůstalosti</a:t>
            </a:r>
          </a:p>
          <a:p>
            <a:pPr marL="742950" indent="-742950" fontAlgn="auto">
              <a:spcAft>
                <a:spcPts val="0"/>
              </a:spcAft>
              <a:buClr>
                <a:schemeClr val="accent3"/>
              </a:buClr>
              <a:buAutoNum type="arabicParenR"/>
              <a:defRPr/>
            </a:pPr>
            <a:r>
              <a:rPr lang="cs-CZ" sz="3600" b="1" dirty="0">
                <a:solidFill>
                  <a:srgbClr val="002060"/>
                </a:solidFill>
                <a:latin typeface="+mj-lt"/>
              </a:rPr>
              <a:t>Dodatečné projednání pozůstalosti</a:t>
            </a:r>
          </a:p>
          <a:p>
            <a:pPr marL="742950" indent="-742950" fontAlgn="auto">
              <a:spcAft>
                <a:spcPts val="0"/>
              </a:spcAft>
              <a:buClr>
                <a:schemeClr val="accent3"/>
              </a:buClr>
              <a:buAutoNum type="arabicParenR"/>
              <a:defRPr/>
            </a:pPr>
            <a:endParaRPr lang="cs-CZ" sz="3600" b="1" dirty="0">
              <a:solidFill>
                <a:schemeClr val="accent1">
                  <a:lumMod val="50000"/>
                </a:schemeClr>
              </a:solidFill>
              <a:latin typeface="+mj-lt"/>
            </a:endParaRPr>
          </a:p>
          <a:p>
            <a:pPr marL="0" indent="0" fontAlgn="auto">
              <a:spcAft>
                <a:spcPts val="0"/>
              </a:spcAft>
              <a:buClr>
                <a:schemeClr val="accent3"/>
              </a:buClr>
              <a:buNone/>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164756718"/>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Střípky z judikatury 7</a:t>
            </a:r>
          </a:p>
        </p:txBody>
      </p:sp>
      <p:sp>
        <p:nvSpPr>
          <p:cNvPr id="3" name="Zástupný symbol pro obsah 2"/>
          <p:cNvSpPr>
            <a:spLocks noGrp="1"/>
          </p:cNvSpPr>
          <p:nvPr>
            <p:ph idx="1"/>
          </p:nvPr>
        </p:nvSpPr>
        <p:spPr>
          <a:xfrm>
            <a:off x="395536" y="1340768"/>
            <a:ext cx="8229600" cy="5256584"/>
          </a:xfrm>
        </p:spPr>
        <p:txBody>
          <a:bodyPr>
            <a:normAutofit fontScale="92500"/>
          </a:bodyPr>
          <a:lstStyle/>
          <a:p>
            <a:pPr marL="0" indent="0" fontAlgn="auto">
              <a:spcAft>
                <a:spcPts val="0"/>
              </a:spcAft>
              <a:buClr>
                <a:schemeClr val="accent3"/>
              </a:buClr>
              <a:buNone/>
              <a:defRPr/>
            </a:pPr>
            <a:r>
              <a:rPr lang="cs-CZ" sz="3600" b="1" dirty="0">
                <a:solidFill>
                  <a:srgbClr val="FF0000"/>
                </a:solidFill>
                <a:latin typeface="+mj-lt"/>
              </a:rPr>
              <a:t>Usnesení NS ze dne 7. 12. 2016, </a:t>
            </a:r>
            <a:r>
              <a:rPr lang="cs-CZ" sz="3600" b="1" dirty="0" err="1">
                <a:solidFill>
                  <a:srgbClr val="FF0000"/>
                </a:solidFill>
                <a:latin typeface="+mj-lt"/>
              </a:rPr>
              <a:t>sp</a:t>
            </a:r>
            <a:r>
              <a:rPr lang="cs-CZ" sz="3600" b="1" dirty="0">
                <a:solidFill>
                  <a:srgbClr val="FF0000"/>
                </a:solidFill>
                <a:latin typeface="+mj-lt"/>
              </a:rPr>
              <a:t>. zn. 21 </a:t>
            </a:r>
            <a:r>
              <a:rPr lang="cs-CZ" sz="3600" b="1" dirty="0" err="1">
                <a:solidFill>
                  <a:srgbClr val="FF0000"/>
                </a:solidFill>
                <a:latin typeface="+mj-lt"/>
              </a:rPr>
              <a:t>Cdo</a:t>
            </a:r>
            <a:r>
              <a:rPr lang="cs-CZ" sz="3600" b="1" dirty="0">
                <a:solidFill>
                  <a:srgbClr val="FF0000"/>
                </a:solidFill>
                <a:latin typeface="+mj-lt"/>
              </a:rPr>
              <a:t> 122/2016: </a:t>
            </a:r>
            <a:r>
              <a:rPr lang="cs-CZ" sz="3600" b="1" dirty="0">
                <a:solidFill>
                  <a:schemeClr val="accent1">
                    <a:lumMod val="50000"/>
                  </a:schemeClr>
                </a:solidFill>
                <a:latin typeface="+mj-lt"/>
              </a:rPr>
              <a:t>Soupis pozůstalosti lze nařídit         a provést i v bytě, jehož uživatel/nájemce neposkytne souhlas k provedení. Provedením soupisu pozůstalosti nedojde k porušení ústavou zaručeného práva uživatele bytu na bydlení. Analogii s domovní prohlídkou nelze přisvědčit. Bráněním soupisu uživatel bytu maří výkon soudní moci. Uživatel je povinen soupis strpět.</a:t>
            </a:r>
          </a:p>
          <a:p>
            <a:pPr marL="0" indent="0" fontAlgn="auto">
              <a:spcAft>
                <a:spcPts val="0"/>
              </a:spcAft>
              <a:buClr>
                <a:schemeClr val="accent3"/>
              </a:buClr>
              <a:buNone/>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505114884"/>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Rozhodnutí o pozůstalosti</a:t>
            </a:r>
          </a:p>
        </p:txBody>
      </p:sp>
      <p:sp>
        <p:nvSpPr>
          <p:cNvPr id="3" name="Zástupný symbol pro obsah 2"/>
          <p:cNvSpPr>
            <a:spLocks noGrp="1"/>
          </p:cNvSpPr>
          <p:nvPr>
            <p:ph idx="1"/>
          </p:nvPr>
        </p:nvSpPr>
        <p:spPr>
          <a:xfrm>
            <a:off x="395536" y="1340768"/>
            <a:ext cx="8229600" cy="5256584"/>
          </a:xfrm>
        </p:spPr>
        <p:txBody>
          <a:bodyPr>
            <a:normAutofit lnSpcReduction="100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185 ZZŘS</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Soud usnesením:</a:t>
            </a:r>
          </a:p>
          <a:p>
            <a:pPr fontAlgn="auto">
              <a:spcAft>
                <a:spcPts val="0"/>
              </a:spcAft>
              <a:buClr>
                <a:schemeClr val="accent3"/>
              </a:buClr>
              <a:buFontTx/>
              <a:buChar char="-"/>
              <a:defRPr/>
            </a:pPr>
            <a:r>
              <a:rPr lang="cs-CZ" sz="3600" b="1" dirty="0">
                <a:solidFill>
                  <a:schemeClr val="accent1">
                    <a:lumMod val="50000"/>
                  </a:schemeClr>
                </a:solidFill>
                <a:latin typeface="+mj-lt"/>
              </a:rPr>
              <a:t>Potvrdí dědictví jedinému dědici</a:t>
            </a:r>
          </a:p>
          <a:p>
            <a:pPr fontAlgn="auto">
              <a:spcAft>
                <a:spcPts val="0"/>
              </a:spcAft>
              <a:buClr>
                <a:schemeClr val="accent3"/>
              </a:buClr>
              <a:buFontTx/>
              <a:buChar char="-"/>
              <a:defRPr/>
            </a:pPr>
            <a:r>
              <a:rPr lang="cs-CZ" sz="3600" b="1" dirty="0">
                <a:solidFill>
                  <a:schemeClr val="accent1">
                    <a:lumMod val="50000"/>
                  </a:schemeClr>
                </a:solidFill>
                <a:latin typeface="+mj-lt"/>
              </a:rPr>
              <a:t>Rozdělí pozůstalost mezi více dědiců (podle nařízení zůstavitele, příkazu třetí osoby nebo vlastního rozhodnutí)</a:t>
            </a:r>
          </a:p>
          <a:p>
            <a:pPr fontAlgn="auto">
              <a:spcAft>
                <a:spcPts val="0"/>
              </a:spcAft>
              <a:buClr>
                <a:schemeClr val="accent3"/>
              </a:buClr>
              <a:buFontTx/>
              <a:buChar char="-"/>
              <a:defRPr/>
            </a:pPr>
            <a:r>
              <a:rPr lang="cs-CZ" sz="3600" b="1" dirty="0">
                <a:solidFill>
                  <a:schemeClr val="accent1">
                    <a:lumMod val="50000"/>
                  </a:schemeClr>
                </a:solidFill>
                <a:latin typeface="+mj-lt"/>
              </a:rPr>
              <a:t>Schválí dohodu dědiců o rozdělení pozůstalosti či vypořádání podílů</a:t>
            </a:r>
          </a:p>
          <a:p>
            <a:pPr fontAlgn="auto">
              <a:spcAft>
                <a:spcPts val="0"/>
              </a:spcAft>
              <a:buClr>
                <a:schemeClr val="accent3"/>
              </a:buClr>
              <a:buFontTx/>
              <a:buChar char="-"/>
              <a:defRPr/>
            </a:pPr>
            <a:r>
              <a:rPr lang="cs-CZ" sz="3600" b="1" dirty="0">
                <a:solidFill>
                  <a:schemeClr val="accent1">
                    <a:lumMod val="50000"/>
                  </a:schemeClr>
                </a:solidFill>
                <a:latin typeface="+mj-lt"/>
              </a:rPr>
              <a:t>Potvrdí nabytí dědictví podle podílů</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3164756718"/>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6835"/>
            <a:ext cx="8229600" cy="1143000"/>
          </a:xfrm>
        </p:spPr>
        <p:txBody>
          <a:bodyPr>
            <a:normAutofit fontScale="90000"/>
          </a:bodyPr>
          <a:lstStyle/>
          <a:p>
            <a:pPr algn="ctr"/>
            <a:br>
              <a:rPr lang="cs-CZ" b="1" dirty="0">
                <a:solidFill>
                  <a:srgbClr val="0070C0"/>
                </a:solidFill>
              </a:rPr>
            </a:br>
            <a:br>
              <a:rPr lang="cs-CZ" b="1" dirty="0">
                <a:solidFill>
                  <a:srgbClr val="0070C0"/>
                </a:solidFill>
              </a:rPr>
            </a:br>
            <a:r>
              <a:rPr lang="cs-CZ" sz="4400" b="1" dirty="0">
                <a:solidFill>
                  <a:srgbClr val="00B0F0"/>
                </a:solidFill>
              </a:rPr>
              <a:t>Dodatečné projednání </a:t>
            </a:r>
            <a:endParaRPr lang="cs-CZ" sz="4400" dirty="0">
              <a:solidFill>
                <a:srgbClr val="00B0F0"/>
              </a:solidFill>
            </a:endParaRPr>
          </a:p>
        </p:txBody>
      </p:sp>
      <p:sp>
        <p:nvSpPr>
          <p:cNvPr id="3" name="Zástupný symbol pro obsah 2"/>
          <p:cNvSpPr>
            <a:spLocks noGrp="1"/>
          </p:cNvSpPr>
          <p:nvPr>
            <p:ph idx="1"/>
          </p:nvPr>
        </p:nvSpPr>
        <p:spPr>
          <a:xfrm>
            <a:off x="457200" y="1772816"/>
            <a:ext cx="8229600" cy="4824536"/>
          </a:xfrm>
        </p:spPr>
        <p:txBody>
          <a:bodyPr>
            <a:normAutofit lnSpcReduction="10000"/>
          </a:bodyPr>
          <a:lstStyle/>
          <a:p>
            <a:r>
              <a:rPr lang="cs-CZ" sz="2800" b="1" dirty="0">
                <a:solidFill>
                  <a:srgbClr val="002060"/>
                </a:solidFill>
                <a:latin typeface="+mj-lt"/>
              </a:rPr>
              <a:t>Objeví-li se po právní moci rozhodnutí o pozůstalosti majetek, který tvoří aktivum pozůstalosti, popřípadě </a:t>
            </a:r>
            <a:br>
              <a:rPr lang="cs-CZ" sz="2800" b="1" dirty="0">
                <a:solidFill>
                  <a:srgbClr val="002060"/>
                </a:solidFill>
                <a:latin typeface="+mj-lt"/>
              </a:rPr>
            </a:br>
            <a:r>
              <a:rPr lang="cs-CZ" sz="2800" b="1" dirty="0">
                <a:solidFill>
                  <a:srgbClr val="002060"/>
                </a:solidFill>
                <a:latin typeface="+mj-lt"/>
              </a:rPr>
              <a:t>též pasivum pozůstalosti </a:t>
            </a:r>
            <a:r>
              <a:rPr lang="cs-CZ" sz="2800" b="1" i="1" dirty="0">
                <a:solidFill>
                  <a:srgbClr val="FF0000"/>
                </a:solidFill>
                <a:latin typeface="+mj-lt"/>
              </a:rPr>
              <a:t>(nikoliv pouze)</a:t>
            </a:r>
            <a:r>
              <a:rPr lang="cs-CZ" sz="2800" b="1" dirty="0">
                <a:solidFill>
                  <a:srgbClr val="002060"/>
                </a:solidFill>
                <a:latin typeface="+mj-lt"/>
              </a:rPr>
              <a:t>, soud o ně doplní v dosavadním řízení vyhotovený soupis nebo seznam o aktivech a pasivech pozůstalosti. </a:t>
            </a:r>
          </a:p>
          <a:p>
            <a:r>
              <a:rPr lang="cs-CZ" sz="2800" b="1" dirty="0">
                <a:solidFill>
                  <a:srgbClr val="002060"/>
                </a:solidFill>
                <a:latin typeface="+mj-lt"/>
              </a:rPr>
              <a:t>Nepožádal-li žádný z dědiců ve lhůtě k tomu určené, </a:t>
            </a:r>
            <a:br>
              <a:rPr lang="cs-CZ" sz="2800" b="1" dirty="0">
                <a:solidFill>
                  <a:srgbClr val="002060"/>
                </a:solidFill>
                <a:latin typeface="+mj-lt"/>
              </a:rPr>
            </a:br>
            <a:r>
              <a:rPr lang="cs-CZ" sz="2800" b="1" dirty="0">
                <a:solidFill>
                  <a:srgbClr val="002060"/>
                </a:solidFill>
                <a:latin typeface="+mj-lt"/>
              </a:rPr>
              <a:t>aby soud projednal pozůstalost o aktivech pozůstalosti, které se objevily až po právní moci rozhodnutí o pozůstalosti, platí, že podle pravomocného rozhodnutí o pozůstalosti došlo rovněž k nabytí těchto aktiv pozůstalosti.</a:t>
            </a:r>
          </a:p>
        </p:txBody>
      </p:sp>
    </p:spTree>
    <p:extLst>
      <p:ext uri="{BB962C8B-B14F-4D97-AF65-F5344CB8AC3E}">
        <p14:creationId xmlns:p14="http://schemas.microsoft.com/office/powerpoint/2010/main" val="239619003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88640"/>
            <a:ext cx="8229600" cy="792163"/>
          </a:xfrm>
        </p:spPr>
        <p:txBody>
          <a:bodyPr>
            <a:normAutofit fontScale="90000"/>
          </a:bodyPr>
          <a:lstStyle/>
          <a:p>
            <a:pPr algn="ctr" fontAlgn="auto">
              <a:spcAft>
                <a:spcPts val="0"/>
              </a:spcAft>
              <a:defRPr/>
            </a:pPr>
            <a:r>
              <a:rPr lang="cs-CZ" b="1" dirty="0">
                <a:solidFill>
                  <a:srgbClr val="00B0F0"/>
                </a:solidFill>
              </a:rPr>
              <a:t>Co nás čeká v procesu</a:t>
            </a:r>
          </a:p>
        </p:txBody>
      </p:sp>
      <p:sp>
        <p:nvSpPr>
          <p:cNvPr id="3" name="Zástupný symbol pro obsah 2"/>
          <p:cNvSpPr>
            <a:spLocks noGrp="1"/>
          </p:cNvSpPr>
          <p:nvPr>
            <p:ph idx="1"/>
          </p:nvPr>
        </p:nvSpPr>
        <p:spPr>
          <a:xfrm>
            <a:off x="683568" y="1052736"/>
            <a:ext cx="8229600" cy="5595773"/>
          </a:xfrm>
        </p:spPr>
        <p:txBody>
          <a:bodyPr>
            <a:noAutofit/>
          </a:bodyPr>
          <a:lstStyle/>
          <a:p>
            <a:pPr marL="274320" indent="-274320" fontAlgn="auto">
              <a:spcAft>
                <a:spcPts val="0"/>
              </a:spcAft>
              <a:buClr>
                <a:schemeClr val="accent3"/>
              </a:buClr>
              <a:buFont typeface="Wingdings 2"/>
              <a:buChar char=""/>
              <a:defRPr/>
            </a:pPr>
            <a:r>
              <a:rPr lang="cs-CZ" sz="3200" b="1" dirty="0">
                <a:solidFill>
                  <a:srgbClr val="002060"/>
                </a:solidFill>
                <a:latin typeface="+mj-lt"/>
              </a:rPr>
              <a:t>Rekodifikace civilního soudního řádu</a:t>
            </a:r>
          </a:p>
          <a:p>
            <a:pPr marL="274320" indent="-274320" fontAlgn="auto">
              <a:spcAft>
                <a:spcPts val="0"/>
              </a:spcAft>
              <a:buClr>
                <a:schemeClr val="accent3"/>
              </a:buClr>
              <a:buFont typeface="Wingdings 2"/>
              <a:buChar char=""/>
              <a:defRPr/>
            </a:pPr>
            <a:r>
              <a:rPr lang="cs-CZ" sz="3200" b="1" dirty="0">
                <a:solidFill>
                  <a:srgbClr val="002060"/>
                </a:solidFill>
                <a:latin typeface="+mj-lt"/>
              </a:rPr>
              <a:t>Zveřejněn věcný záměr</a:t>
            </a:r>
          </a:p>
          <a:p>
            <a:pPr marL="274320" indent="-274320" fontAlgn="auto">
              <a:spcAft>
                <a:spcPts val="0"/>
              </a:spcAft>
              <a:buClr>
                <a:schemeClr val="accent3"/>
              </a:buClr>
              <a:buFont typeface="Wingdings 2"/>
              <a:buChar char=""/>
              <a:defRPr/>
            </a:pPr>
            <a:r>
              <a:rPr lang="cs-CZ" sz="3200" b="1" dirty="0">
                <a:solidFill>
                  <a:srgbClr val="002060"/>
                </a:solidFill>
                <a:latin typeface="+mj-lt"/>
              </a:rPr>
              <a:t>Doc. JUDr. Petr Lavický (PF Brno) a kolektiv</a:t>
            </a:r>
          </a:p>
          <a:p>
            <a:pPr marL="274320" indent="-274320" fontAlgn="auto">
              <a:spcAft>
                <a:spcPts val="0"/>
              </a:spcAft>
              <a:buClr>
                <a:schemeClr val="accent3"/>
              </a:buClr>
              <a:buFont typeface="Wingdings 2"/>
              <a:buChar char=""/>
              <a:defRPr/>
            </a:pPr>
            <a:r>
              <a:rPr lang="cs-CZ" sz="3200" b="1" dirty="0">
                <a:solidFill>
                  <a:srgbClr val="FF0000"/>
                </a:solidFill>
                <a:latin typeface="+mj-lt"/>
              </a:rPr>
              <a:t>http://crs.justice.cz/</a:t>
            </a:r>
          </a:p>
          <a:p>
            <a:pPr marL="274320" indent="-274320" fontAlgn="auto">
              <a:spcAft>
                <a:spcPts val="0"/>
              </a:spcAft>
              <a:buClr>
                <a:schemeClr val="accent3"/>
              </a:buClr>
              <a:buFont typeface="Wingdings 2"/>
              <a:buChar char=""/>
              <a:defRPr/>
            </a:pPr>
            <a:r>
              <a:rPr lang="cs-CZ" sz="3200" b="1" dirty="0">
                <a:solidFill>
                  <a:srgbClr val="002060"/>
                </a:solidFill>
                <a:latin typeface="+mj-lt"/>
              </a:rPr>
              <a:t>Neřeší zvláštní řízení ani </a:t>
            </a:r>
            <a:r>
              <a:rPr lang="cs-CZ" sz="3200" b="1" dirty="0" err="1">
                <a:solidFill>
                  <a:srgbClr val="002060"/>
                </a:solidFill>
                <a:latin typeface="+mj-lt"/>
              </a:rPr>
              <a:t>nespory</a:t>
            </a:r>
            <a:r>
              <a:rPr lang="cs-CZ" sz="3200" b="1" dirty="0">
                <a:solidFill>
                  <a:srgbClr val="002060"/>
                </a:solidFill>
                <a:latin typeface="+mj-lt"/>
              </a:rPr>
              <a:t>, hromadné žaloby, ruší V. část OSŘ a koncentraci řízení, zavádí advokátský proces (pro spory nad 50.000 Kč) a dovolání ve všech věcech aj.</a:t>
            </a:r>
          </a:p>
          <a:p>
            <a:pPr marL="274320" indent="-274320" fontAlgn="auto">
              <a:spcAft>
                <a:spcPts val="0"/>
              </a:spcAft>
              <a:buClr>
                <a:schemeClr val="accent3"/>
              </a:buClr>
              <a:buFont typeface="Wingdings 2"/>
              <a:buChar char=""/>
              <a:defRPr/>
            </a:pPr>
            <a:r>
              <a:rPr lang="cs-CZ" sz="3200" b="1" dirty="0">
                <a:solidFill>
                  <a:srgbClr val="002060"/>
                </a:solidFill>
                <a:latin typeface="+mj-lt"/>
              </a:rPr>
              <a:t>Zatím řada negativních připomínek</a:t>
            </a:r>
          </a:p>
          <a:p>
            <a:pPr marL="274320" indent="-274320" fontAlgn="auto">
              <a:spcAft>
                <a:spcPts val="0"/>
              </a:spcAft>
              <a:buClr>
                <a:schemeClr val="accent3"/>
              </a:buClr>
              <a:buFont typeface="Wingdings 2"/>
              <a:buChar char=""/>
              <a:defRPr/>
            </a:pPr>
            <a:r>
              <a:rPr lang="cs-CZ" sz="3200" b="1" dirty="0">
                <a:solidFill>
                  <a:srgbClr val="002060"/>
                </a:solidFill>
                <a:latin typeface="+mj-lt"/>
              </a:rPr>
              <a:t>Konference v Brně a v Praze (</a:t>
            </a:r>
            <a:r>
              <a:rPr lang="cs-CZ" sz="3200" b="1" dirty="0" err="1">
                <a:solidFill>
                  <a:srgbClr val="002060"/>
                </a:solidFill>
                <a:latin typeface="+mj-lt"/>
              </a:rPr>
              <a:t>Msp</a:t>
            </a:r>
            <a:r>
              <a:rPr lang="cs-CZ" sz="3200" b="1" dirty="0">
                <a:solidFill>
                  <a:srgbClr val="002060"/>
                </a:solidFill>
                <a:latin typeface="+mj-lt"/>
              </a:rPr>
              <a:t>, PF UK)</a:t>
            </a:r>
          </a:p>
          <a:p>
            <a:pPr marL="274320" indent="-274320" fontAlgn="auto">
              <a:spcAft>
                <a:spcPts val="0"/>
              </a:spcAft>
              <a:buClr>
                <a:schemeClr val="accent3"/>
              </a:buClr>
              <a:buFont typeface="Wingdings 2"/>
              <a:buChar char=""/>
              <a:defRPr/>
            </a:pPr>
            <a:endParaRPr lang="cs-CZ" sz="3200" b="1" dirty="0">
              <a:solidFill>
                <a:srgbClr val="002060"/>
              </a:solidFill>
              <a:latin typeface="+mj-lt"/>
            </a:endParaRPr>
          </a:p>
        </p:txBody>
      </p:sp>
    </p:spTree>
    <p:extLst>
      <p:ext uri="{BB962C8B-B14F-4D97-AF65-F5344CB8AC3E}">
        <p14:creationId xmlns:p14="http://schemas.microsoft.com/office/powerpoint/2010/main" val="2785424523"/>
      </p:ext>
    </p:extLst>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Uplatnění práva žalobou</a:t>
            </a:r>
          </a:p>
        </p:txBody>
      </p:sp>
      <p:sp>
        <p:nvSpPr>
          <p:cNvPr id="3" name="Zástupný symbol pro obsah 2"/>
          <p:cNvSpPr>
            <a:spLocks noGrp="1"/>
          </p:cNvSpPr>
          <p:nvPr>
            <p:ph idx="1"/>
          </p:nvPr>
        </p:nvSpPr>
        <p:spPr>
          <a:xfrm>
            <a:off x="395536" y="1556792"/>
            <a:ext cx="8229600" cy="5040560"/>
          </a:xfrm>
        </p:spPr>
        <p:txBody>
          <a:bodyPr>
            <a:normAutofit fontScale="92500" lnSpcReduction="20000"/>
          </a:bodyPr>
          <a:lstStyle/>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Spor o dědické právo – sporné řízení              </a:t>
            </a:r>
            <a:r>
              <a:rPr lang="cs-CZ" sz="3600" b="1" dirty="0">
                <a:solidFill>
                  <a:srgbClr val="FF0000"/>
                </a:solidFill>
                <a:latin typeface="+mj-lt"/>
              </a:rPr>
              <a:t>§ 168 ZZŘS</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V řízení se nepřihlíží ke spornému majetku nebo dluhům, lze je uplatnit žalobou i po právní moci rozhodnutí o dědictví </a:t>
            </a:r>
            <a:r>
              <a:rPr lang="cs-CZ" sz="3600" b="1" dirty="0">
                <a:solidFill>
                  <a:srgbClr val="FF0000"/>
                </a:solidFill>
                <a:latin typeface="+mj-lt"/>
              </a:rPr>
              <a:t>§ 189 ZZŘS</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Pokud zůstavitel žije, řízení se zastaví </a:t>
            </a:r>
            <a:r>
              <a:rPr lang="cs-CZ" sz="3600" b="1" dirty="0">
                <a:solidFill>
                  <a:srgbClr val="FF0000"/>
                </a:solidFill>
                <a:latin typeface="+mj-lt"/>
              </a:rPr>
              <a:t>§ 191</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Nový majetek – projednají se jen aktiva nebo aktiva a pasiva, nikoli jen pasiva </a:t>
            </a:r>
            <a:r>
              <a:rPr lang="cs-CZ" sz="3600" b="1" dirty="0">
                <a:solidFill>
                  <a:srgbClr val="FF0000"/>
                </a:solidFill>
                <a:latin typeface="+mj-lt"/>
              </a:rPr>
              <a:t>§ 192</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Soud určí vyhláškou lhůtu k podání návrhu na projednání (minimálně 2 měsíce) </a:t>
            </a:r>
            <a:r>
              <a:rPr lang="cs-CZ" sz="3600" b="1" dirty="0">
                <a:solidFill>
                  <a:srgbClr val="FF0000"/>
                </a:solidFill>
                <a:latin typeface="+mj-lt"/>
              </a:rPr>
              <a:t>§ 193</a:t>
            </a: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660723090"/>
      </p:ext>
    </p:extLst>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Likvidace pozůstalosti</a:t>
            </a:r>
          </a:p>
        </p:txBody>
      </p:sp>
      <p:sp>
        <p:nvSpPr>
          <p:cNvPr id="3" name="Zástupný symbol pro obsah 2"/>
          <p:cNvSpPr>
            <a:spLocks noGrp="1"/>
          </p:cNvSpPr>
          <p:nvPr>
            <p:ph idx="1"/>
          </p:nvPr>
        </p:nvSpPr>
        <p:spPr>
          <a:xfrm>
            <a:off x="395536" y="1340768"/>
            <a:ext cx="8229600" cy="5256584"/>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rgbClr val="FF0000"/>
                </a:solidFill>
                <a:latin typeface="+mj-lt"/>
              </a:rPr>
              <a:t>§ 195 až 280 ZZŘS</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Na návrh dědice s výhradou soupisu, při předlužení, na návrh státu, bez návrhu</a:t>
            </a:r>
          </a:p>
          <a:p>
            <a:pPr marL="274320" indent="-274320" fontAlgn="auto">
              <a:spcAft>
                <a:spcPts val="0"/>
              </a:spcAft>
              <a:buClr>
                <a:schemeClr val="accent3"/>
              </a:buClr>
              <a:buFont typeface="Wingdings 2"/>
              <a:buChar char=""/>
              <a:defRPr/>
            </a:pPr>
            <a:r>
              <a:rPr lang="cs-CZ" sz="3600" b="1" dirty="0">
                <a:solidFill>
                  <a:schemeClr val="accent2">
                    <a:lumMod val="50000"/>
                  </a:schemeClr>
                </a:solidFill>
                <a:latin typeface="+mj-lt"/>
              </a:rPr>
              <a:t>Rozhodnutím soud vyzve věřitele k podání přihlášek </a:t>
            </a:r>
            <a:r>
              <a:rPr lang="cs-CZ" sz="3600" b="1" dirty="0">
                <a:solidFill>
                  <a:srgbClr val="FF0000"/>
                </a:solidFill>
                <a:latin typeface="+mj-lt"/>
              </a:rPr>
              <a:t>§ 196</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Správa pozůstalosti přechází na notáře nebo likvidačního správce</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Zanikají dědická práva, práva na odkazy, právo na zaopatření, právo na povinný podíl</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660723090"/>
      </p:ext>
    </p:extLst>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29600" cy="792163"/>
          </a:xfrm>
        </p:spPr>
        <p:txBody>
          <a:bodyPr>
            <a:normAutofit fontScale="90000"/>
          </a:bodyPr>
          <a:lstStyle/>
          <a:p>
            <a:pPr algn="ctr" fontAlgn="auto">
              <a:spcAft>
                <a:spcPts val="0"/>
              </a:spcAft>
              <a:defRPr/>
            </a:pPr>
            <a:r>
              <a:rPr lang="cs-CZ" b="1" dirty="0">
                <a:solidFill>
                  <a:srgbClr val="00B0F0"/>
                </a:solidFill>
              </a:rPr>
              <a:t>Zásadní kroky v řízení o likvidaci</a:t>
            </a:r>
          </a:p>
        </p:txBody>
      </p:sp>
      <p:sp>
        <p:nvSpPr>
          <p:cNvPr id="3" name="Zástupný symbol pro obsah 2"/>
          <p:cNvSpPr>
            <a:spLocks noGrp="1"/>
          </p:cNvSpPr>
          <p:nvPr>
            <p:ph idx="1"/>
          </p:nvPr>
        </p:nvSpPr>
        <p:spPr>
          <a:xfrm>
            <a:off x="395536" y="1340768"/>
            <a:ext cx="8229600" cy="5256584"/>
          </a:xfrm>
        </p:spPr>
        <p:txBody>
          <a:bodyPr>
            <a:normAutofit fontScale="92500"/>
          </a:bodyPr>
          <a:lstStyle/>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Soupis seznamu majetku likvidační podstaty</a:t>
            </a:r>
            <a:r>
              <a:rPr lang="cs-CZ" sz="3600" b="1" dirty="0">
                <a:solidFill>
                  <a:srgbClr val="FF0000"/>
                </a:solidFill>
                <a:latin typeface="+mj-lt"/>
              </a:rPr>
              <a:t> § 212 až 230 ZZŘS</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Zpeněžení majetku (věřitelem, soudem, správcem) </a:t>
            </a:r>
            <a:r>
              <a:rPr lang="cs-CZ" sz="3600" b="1" dirty="0">
                <a:solidFill>
                  <a:srgbClr val="FF0000"/>
                </a:solidFill>
                <a:latin typeface="+mj-lt"/>
              </a:rPr>
              <a:t>§ 231 až 237</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Přihlašování pohledávek a jejich přezkum, resp. popření věřiteli </a:t>
            </a:r>
            <a:r>
              <a:rPr lang="cs-CZ" sz="3600" b="1" dirty="0">
                <a:solidFill>
                  <a:srgbClr val="FF0000"/>
                </a:solidFill>
                <a:latin typeface="+mj-lt"/>
              </a:rPr>
              <a:t>§ 238 až 268</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Vydání rozvrhového usnesení </a:t>
            </a:r>
            <a:r>
              <a:rPr lang="cs-CZ" sz="3600" b="1" dirty="0">
                <a:solidFill>
                  <a:srgbClr val="FF0000"/>
                </a:solidFill>
                <a:latin typeface="+mj-lt"/>
              </a:rPr>
              <a:t>§ 269 až 274</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Vydání likvidačního přebytku dědicům</a:t>
            </a:r>
          </a:p>
          <a:p>
            <a:pPr marL="274320" indent="-274320" fontAlgn="auto">
              <a:spcAft>
                <a:spcPts val="0"/>
              </a:spcAft>
              <a:buClr>
                <a:schemeClr val="accent3"/>
              </a:buClr>
              <a:buFont typeface="Wingdings 2"/>
              <a:buChar char=""/>
              <a:defRPr/>
            </a:pPr>
            <a:r>
              <a:rPr lang="cs-CZ" sz="3600" b="1" dirty="0">
                <a:solidFill>
                  <a:schemeClr val="accent1">
                    <a:lumMod val="50000"/>
                  </a:schemeClr>
                </a:solidFill>
                <a:latin typeface="+mj-lt"/>
              </a:rPr>
              <a:t>Dodatečně vyšlý majetek </a:t>
            </a:r>
            <a:r>
              <a:rPr lang="cs-CZ" sz="3600" b="1" dirty="0">
                <a:solidFill>
                  <a:srgbClr val="FF0000"/>
                </a:solidFill>
                <a:latin typeface="+mj-lt"/>
              </a:rPr>
              <a:t>§ 278 až 279 ZZŘS</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660723090"/>
      </p:ext>
    </p:extLst>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9835"/>
            <a:ext cx="8229600" cy="816877"/>
          </a:xfrm>
        </p:spPr>
        <p:txBody>
          <a:bodyPr>
            <a:normAutofit fontScale="90000"/>
          </a:bodyPr>
          <a:lstStyle/>
          <a:p>
            <a:pPr algn="ctr" fontAlgn="auto">
              <a:spcAft>
                <a:spcPts val="0"/>
              </a:spcAft>
              <a:defRPr/>
            </a:pPr>
            <a:r>
              <a:rPr lang="cs-CZ" b="1" dirty="0">
                <a:solidFill>
                  <a:srgbClr val="00B0F0"/>
                </a:solidFill>
              </a:rPr>
              <a:t>Uspokojování pohledávek </a:t>
            </a:r>
            <a:r>
              <a:rPr lang="cs-CZ" sz="3600" b="1" dirty="0">
                <a:solidFill>
                  <a:srgbClr val="FF0000"/>
                </a:solidFill>
              </a:rPr>
              <a:t>§ 273 ZZŘS</a:t>
            </a:r>
            <a:endParaRPr lang="cs-CZ" sz="3600" b="1" dirty="0">
              <a:solidFill>
                <a:srgbClr val="00B0F0"/>
              </a:solidFill>
            </a:endParaRPr>
          </a:p>
        </p:txBody>
      </p:sp>
      <p:sp>
        <p:nvSpPr>
          <p:cNvPr id="3" name="Zástupný symbol pro obsah 2"/>
          <p:cNvSpPr>
            <a:spLocks noGrp="1"/>
          </p:cNvSpPr>
          <p:nvPr>
            <p:ph idx="1"/>
          </p:nvPr>
        </p:nvSpPr>
        <p:spPr>
          <a:xfrm>
            <a:off x="395536" y="764704"/>
            <a:ext cx="8229600" cy="6093296"/>
          </a:xfrm>
        </p:spPr>
        <p:txBody>
          <a:bodyPr>
            <a:normAutofit fontScale="77500" lnSpcReduction="20000"/>
          </a:bodyPr>
          <a:lstStyle/>
          <a:p>
            <a:pPr lvl="0"/>
            <a:r>
              <a:rPr lang="cs-CZ" sz="3600" b="1" dirty="0">
                <a:solidFill>
                  <a:schemeClr val="accent1">
                    <a:lumMod val="50000"/>
                  </a:schemeClr>
                </a:solidFill>
                <a:latin typeface="+mj-lt"/>
              </a:rPr>
              <a:t>Pohledávky ze smluv s likvidačním správcem nebo notářem</a:t>
            </a:r>
          </a:p>
          <a:p>
            <a:pPr lvl="0"/>
            <a:r>
              <a:rPr lang="cs-CZ" sz="3600" b="1" dirty="0">
                <a:solidFill>
                  <a:schemeClr val="accent1">
                    <a:lumMod val="50000"/>
                  </a:schemeClr>
                </a:solidFill>
                <a:latin typeface="+mj-lt"/>
              </a:rPr>
              <a:t>Pohledávky státu na nákladech vynaložených na zpeněžování majetku likvidační podstaty a jeho správu, popř. na úschovu </a:t>
            </a:r>
          </a:p>
          <a:p>
            <a:pPr lvl="0"/>
            <a:r>
              <a:rPr lang="cs-CZ" sz="3600" b="1" dirty="0">
                <a:solidFill>
                  <a:schemeClr val="accent1">
                    <a:lumMod val="50000"/>
                  </a:schemeClr>
                </a:solidFill>
                <a:latin typeface="+mj-lt"/>
              </a:rPr>
              <a:t>Pohledávky odměny a náhrady nákladů likvidačního správce </a:t>
            </a:r>
          </a:p>
          <a:p>
            <a:pPr lvl="0"/>
            <a:r>
              <a:rPr lang="cs-CZ" sz="3600" b="1" dirty="0">
                <a:solidFill>
                  <a:schemeClr val="accent1">
                    <a:lumMod val="50000"/>
                  </a:schemeClr>
                </a:solidFill>
                <a:latin typeface="+mj-lt"/>
              </a:rPr>
              <a:t>Pohledávka odměny a náhrady nákladů notáře za úkony soudního komisaře</a:t>
            </a:r>
          </a:p>
          <a:p>
            <a:pPr lvl="0"/>
            <a:r>
              <a:rPr lang="cs-CZ" sz="3600" b="1" dirty="0">
                <a:solidFill>
                  <a:schemeClr val="accent1">
                    <a:lumMod val="50000"/>
                  </a:schemeClr>
                </a:solidFill>
                <a:latin typeface="+mj-lt"/>
              </a:rPr>
              <a:t>Pohledávka nákladů zůstavitelova pohřbu</a:t>
            </a:r>
          </a:p>
          <a:p>
            <a:pPr lvl="0"/>
            <a:r>
              <a:rPr lang="cs-CZ" sz="3600" b="1" dirty="0">
                <a:solidFill>
                  <a:schemeClr val="accent1">
                    <a:lumMod val="50000"/>
                  </a:schemeClr>
                </a:solidFill>
                <a:latin typeface="+mj-lt"/>
              </a:rPr>
              <a:t>Pohledávky odměny a náhrady nákladů těch, kdo vykonávali správu pozůstalosti </a:t>
            </a:r>
          </a:p>
          <a:p>
            <a:pPr lvl="0"/>
            <a:r>
              <a:rPr lang="cs-CZ" sz="3600" b="1" dirty="0">
                <a:solidFill>
                  <a:schemeClr val="accent1">
                    <a:lumMod val="50000"/>
                  </a:schemeClr>
                </a:solidFill>
                <a:latin typeface="+mj-lt"/>
              </a:rPr>
              <a:t>Pohledávky výživného</a:t>
            </a:r>
          </a:p>
          <a:p>
            <a:pPr lvl="0"/>
            <a:r>
              <a:rPr lang="cs-CZ" sz="3600" b="1" dirty="0">
                <a:solidFill>
                  <a:schemeClr val="accent1">
                    <a:lumMod val="50000"/>
                  </a:schemeClr>
                </a:solidFill>
                <a:latin typeface="+mj-lt"/>
              </a:rPr>
              <a:t>Ostatní pohledávky</a:t>
            </a:r>
          </a:p>
          <a:p>
            <a:pPr lvl="0"/>
            <a:r>
              <a:rPr lang="cs-CZ" sz="3600" b="1" dirty="0">
                <a:solidFill>
                  <a:srgbClr val="FF0000"/>
                </a:solidFill>
                <a:latin typeface="+mj-lt"/>
              </a:rPr>
              <a:t>Neuspokojené pohledávky zaniknou!</a:t>
            </a:r>
          </a:p>
          <a:p>
            <a:pPr marL="274320" indent="-274320" fontAlgn="auto">
              <a:spcAft>
                <a:spcPts val="0"/>
              </a:spcAft>
              <a:buClr>
                <a:schemeClr val="accent3"/>
              </a:buClr>
              <a:buFont typeface="Wingdings 2"/>
              <a:buChar char=""/>
              <a:defRPr/>
            </a:pPr>
            <a:endParaRPr lang="cs-CZ" sz="36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1274405635"/>
      </p:ext>
    </p:extLst>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60648"/>
            <a:ext cx="8229600" cy="1143000"/>
          </a:xfrm>
        </p:spPr>
        <p:txBody>
          <a:bodyPr>
            <a:normAutofit fontScale="90000"/>
          </a:bodyPr>
          <a:lstStyle/>
          <a:p>
            <a:pPr algn="ctr"/>
            <a:br>
              <a:rPr lang="cs-CZ" b="1" dirty="0">
                <a:solidFill>
                  <a:srgbClr val="00B0F0"/>
                </a:solidFill>
              </a:rPr>
            </a:br>
            <a:r>
              <a:rPr lang="cs-CZ" sz="4000" b="1" dirty="0">
                <a:solidFill>
                  <a:srgbClr val="00B0F0"/>
                </a:solidFill>
              </a:rPr>
              <a:t>Účinky nařízení likvidace – shrnutí 1 </a:t>
            </a:r>
            <a:endParaRPr lang="cs-CZ" sz="4000" dirty="0">
              <a:solidFill>
                <a:srgbClr val="00B0F0"/>
              </a:solidFill>
            </a:endParaRPr>
          </a:p>
        </p:txBody>
      </p:sp>
      <p:sp>
        <p:nvSpPr>
          <p:cNvPr id="3" name="Zástupný symbol pro obsah 2"/>
          <p:cNvSpPr>
            <a:spLocks noGrp="1"/>
          </p:cNvSpPr>
          <p:nvPr>
            <p:ph idx="1"/>
          </p:nvPr>
        </p:nvSpPr>
        <p:spPr>
          <a:xfrm>
            <a:off x="457200" y="1823728"/>
            <a:ext cx="8363272" cy="5040560"/>
          </a:xfrm>
        </p:spPr>
        <p:txBody>
          <a:bodyPr>
            <a:normAutofit/>
          </a:bodyPr>
          <a:lstStyle/>
          <a:p>
            <a:r>
              <a:rPr lang="cs-CZ" sz="2800" b="1" dirty="0">
                <a:solidFill>
                  <a:srgbClr val="002060"/>
                </a:solidFill>
                <a:latin typeface="+mj-lt"/>
              </a:rPr>
              <a:t>Státu zaniká účast na řízení, a to dnem právní moci usnesení o nařízení likvidace pozůstalosti. </a:t>
            </a:r>
            <a:r>
              <a:rPr lang="cs-CZ" sz="2800" b="1" dirty="0">
                <a:solidFill>
                  <a:srgbClr val="FF0000"/>
                </a:solidFill>
                <a:latin typeface="+mj-lt"/>
              </a:rPr>
              <a:t>§ 117 ZŘS</a:t>
            </a:r>
          </a:p>
          <a:p>
            <a:r>
              <a:rPr lang="cs-CZ" sz="2800" b="1" dirty="0">
                <a:solidFill>
                  <a:srgbClr val="002060"/>
                </a:solidFill>
                <a:latin typeface="+mj-lt"/>
              </a:rPr>
              <a:t>Správa pozůstalosti přechází na likvidačního správce; nebyl-li jmenován, na notáře. </a:t>
            </a:r>
            <a:r>
              <a:rPr lang="cs-CZ" sz="2800" b="1" dirty="0">
                <a:solidFill>
                  <a:srgbClr val="FF0000"/>
                </a:solidFill>
                <a:latin typeface="+mj-lt"/>
              </a:rPr>
              <a:t>§ 199 ZŘS</a:t>
            </a:r>
          </a:p>
          <a:p>
            <a:r>
              <a:rPr lang="cs-CZ" sz="2800" b="1" dirty="0">
                <a:solidFill>
                  <a:srgbClr val="002060"/>
                </a:solidFill>
                <a:latin typeface="+mj-lt"/>
              </a:rPr>
              <a:t>Nelze nařídit a provést výkon rozhodnutí nebo exekuci, která by postihovala majetek náležející do likvidační podstaty; výkon rozhodnutí nebo exekuce se dnem právní moci usnesení o nařízení likvidace pozůstalosti zastavuje. </a:t>
            </a:r>
            <a:r>
              <a:rPr lang="cs-CZ" sz="2800" b="1" dirty="0">
                <a:solidFill>
                  <a:srgbClr val="FF0000"/>
                </a:solidFill>
                <a:latin typeface="+mj-lt"/>
              </a:rPr>
              <a:t>§ 198 odst. 1 ZŘS</a:t>
            </a:r>
          </a:p>
          <a:p>
            <a:endParaRPr lang="cs-CZ" sz="2800" b="1" dirty="0">
              <a:solidFill>
                <a:srgbClr val="002060"/>
              </a:solidFill>
              <a:latin typeface="+mj-lt"/>
            </a:endParaRPr>
          </a:p>
        </p:txBody>
      </p:sp>
    </p:spTree>
    <p:extLst>
      <p:ext uri="{BB962C8B-B14F-4D97-AF65-F5344CB8AC3E}">
        <p14:creationId xmlns:p14="http://schemas.microsoft.com/office/powerpoint/2010/main" val="4167200573"/>
      </p:ext>
    </p:extLst>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0"/>
            <a:ext cx="8435280" cy="909397"/>
          </a:xfrm>
        </p:spPr>
        <p:txBody>
          <a:bodyPr>
            <a:normAutofit fontScale="90000"/>
          </a:bodyPr>
          <a:lstStyle/>
          <a:p>
            <a:pPr algn="ctr"/>
            <a:br>
              <a:rPr lang="cs-CZ" sz="3600" b="1" dirty="0">
                <a:solidFill>
                  <a:srgbClr val="00B0F0"/>
                </a:solidFill>
              </a:rPr>
            </a:br>
            <a:r>
              <a:rPr lang="cs-CZ" sz="3600" b="1" dirty="0">
                <a:solidFill>
                  <a:srgbClr val="00B0F0"/>
                </a:solidFill>
              </a:rPr>
              <a:t>Účinky nařízení likvidace – shrnutí 2</a:t>
            </a:r>
            <a:endParaRPr lang="cs-CZ" sz="3600" dirty="0">
              <a:solidFill>
                <a:srgbClr val="00B0F0"/>
              </a:solidFill>
            </a:endParaRPr>
          </a:p>
        </p:txBody>
      </p:sp>
      <p:sp>
        <p:nvSpPr>
          <p:cNvPr id="3" name="Zástupný symbol pro obsah 2"/>
          <p:cNvSpPr>
            <a:spLocks noGrp="1"/>
          </p:cNvSpPr>
          <p:nvPr>
            <p:ph idx="1"/>
          </p:nvPr>
        </p:nvSpPr>
        <p:spPr>
          <a:xfrm>
            <a:off x="570384" y="909397"/>
            <a:ext cx="8229600" cy="5841268"/>
          </a:xfrm>
        </p:spPr>
        <p:txBody>
          <a:bodyPr>
            <a:normAutofit lnSpcReduction="10000"/>
          </a:bodyPr>
          <a:lstStyle/>
          <a:p>
            <a:pPr marL="0" indent="0">
              <a:buNone/>
            </a:pPr>
            <a:endParaRPr lang="cs-CZ" sz="2400" b="1" dirty="0">
              <a:latin typeface="+mj-lt"/>
            </a:endParaRPr>
          </a:p>
          <a:p>
            <a:r>
              <a:rPr lang="cs-CZ" sz="2400" b="1" dirty="0">
                <a:solidFill>
                  <a:srgbClr val="002060"/>
                </a:solidFill>
                <a:latin typeface="+mj-lt"/>
              </a:rPr>
              <a:t>Kdo nabyl vlastnictví k majetku z likvidační podstaty, nabude i práva a povinnosti s věcí spojená a závady váznoucí na věci   s výjimkou zajištění pasiv pozůstalosti a zajištění dluhů třetích osob. </a:t>
            </a:r>
            <a:r>
              <a:rPr lang="cs-CZ" sz="2400" b="1" dirty="0">
                <a:solidFill>
                  <a:srgbClr val="FF0000"/>
                </a:solidFill>
                <a:latin typeface="+mj-lt"/>
              </a:rPr>
              <a:t>§ 236 odst. 3 ZŘS</a:t>
            </a:r>
          </a:p>
          <a:p>
            <a:r>
              <a:rPr lang="cs-CZ" sz="2400" b="1" dirty="0">
                <a:solidFill>
                  <a:srgbClr val="002060"/>
                </a:solidFill>
                <a:latin typeface="+mj-lt"/>
              </a:rPr>
              <a:t>Majetek patřící do likvidační podstaty, který se nepodařilo zpeněžit, připadá státu dnem právní moci usnesení  </a:t>
            </a:r>
            <a:r>
              <a:rPr lang="cs-CZ" sz="2400" b="1" dirty="0">
                <a:solidFill>
                  <a:srgbClr val="FF0000"/>
                </a:solidFill>
                <a:latin typeface="+mj-lt"/>
              </a:rPr>
              <a:t>(§ 237 ZŘS</a:t>
            </a:r>
            <a:r>
              <a:rPr lang="cs-CZ" sz="2400" b="1" dirty="0">
                <a:solidFill>
                  <a:srgbClr val="002060"/>
                </a:solidFill>
                <a:latin typeface="+mj-lt"/>
              </a:rPr>
              <a:t>), stát nabude současně také práva a povinnosti s věcí spojená a závady váznoucí na věci.</a:t>
            </a:r>
          </a:p>
          <a:p>
            <a:r>
              <a:rPr lang="cs-CZ" sz="2400" b="1" dirty="0">
                <a:solidFill>
                  <a:srgbClr val="002060"/>
                </a:solidFill>
                <a:latin typeface="+mj-lt"/>
              </a:rPr>
              <a:t>Byly-li z výtěžku zpeněžení majetku likvidační podstaty uspokojeny všechny pohledávky, soud usnesením rozhodne  o vydání majetkového přebytku těm, kterým svědčilo dědické právo po zůstaviteli v době nařízení likvidace dědictví, podle jejich dědických podílů, popřípadě státu.</a:t>
            </a:r>
          </a:p>
          <a:p>
            <a:r>
              <a:rPr lang="cs-CZ" sz="2400" b="1" dirty="0">
                <a:solidFill>
                  <a:srgbClr val="002060"/>
                </a:solidFill>
                <a:latin typeface="+mj-lt"/>
              </a:rPr>
              <a:t>Komu byl vydán likvidační přebytek, na toho</a:t>
            </a:r>
            <a:r>
              <a:rPr lang="cs-CZ" sz="2400" b="1" dirty="0">
                <a:latin typeface="+mj-lt"/>
              </a:rPr>
              <a:t> </a:t>
            </a:r>
            <a:r>
              <a:rPr lang="cs-CZ" sz="2400" b="1" dirty="0">
                <a:solidFill>
                  <a:srgbClr val="FF0000"/>
                </a:solidFill>
                <a:latin typeface="+mj-lt"/>
              </a:rPr>
              <a:t>nepřecházejí </a:t>
            </a:r>
            <a:r>
              <a:rPr lang="cs-CZ" sz="2400" b="1" dirty="0">
                <a:solidFill>
                  <a:srgbClr val="002060"/>
                </a:solidFill>
                <a:latin typeface="+mj-lt"/>
              </a:rPr>
              <a:t>pasiva pozůstalosti. </a:t>
            </a:r>
          </a:p>
          <a:p>
            <a:endParaRPr lang="cs-CZ" sz="2400" b="1" dirty="0">
              <a:latin typeface="+mj-lt"/>
            </a:endParaRPr>
          </a:p>
        </p:txBody>
      </p:sp>
    </p:spTree>
    <p:extLst>
      <p:ext uri="{BB962C8B-B14F-4D97-AF65-F5344CB8AC3E}">
        <p14:creationId xmlns:p14="http://schemas.microsoft.com/office/powerpoint/2010/main" val="1697924661"/>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16632"/>
            <a:ext cx="8229600" cy="936104"/>
          </a:xfrm>
        </p:spPr>
        <p:txBody>
          <a:bodyPr>
            <a:normAutofit/>
          </a:bodyPr>
          <a:lstStyle/>
          <a:p>
            <a:pPr algn="ctr" fontAlgn="auto">
              <a:spcAft>
                <a:spcPts val="0"/>
              </a:spcAft>
              <a:defRPr/>
            </a:pPr>
            <a:r>
              <a:rPr lang="cs-CZ" b="1" dirty="0">
                <a:solidFill>
                  <a:srgbClr val="00B0F0"/>
                </a:solidFill>
              </a:rPr>
              <a:t>Bydlení po smrti manžela</a:t>
            </a:r>
          </a:p>
        </p:txBody>
      </p:sp>
      <p:sp>
        <p:nvSpPr>
          <p:cNvPr id="3" name="Zástupný symbol pro obsah 2"/>
          <p:cNvSpPr>
            <a:spLocks noGrp="1"/>
          </p:cNvSpPr>
          <p:nvPr>
            <p:ph idx="1"/>
          </p:nvPr>
        </p:nvSpPr>
        <p:spPr>
          <a:xfrm>
            <a:off x="395536" y="1268760"/>
            <a:ext cx="8229600" cy="5328592"/>
          </a:xfrm>
        </p:spPr>
        <p:txBody>
          <a:bodyPr>
            <a:normAutofit lnSpcReduction="10000"/>
          </a:bodyPr>
          <a:lstStyle/>
          <a:p>
            <a:pPr marL="274320" indent="-274320" fontAlgn="auto">
              <a:spcAft>
                <a:spcPts val="0"/>
              </a:spcAft>
              <a:buClr>
                <a:schemeClr val="accent3"/>
              </a:buClr>
              <a:buFont typeface="Wingdings 2"/>
              <a:buChar char=""/>
              <a:defRPr/>
            </a:pPr>
            <a:r>
              <a:rPr lang="cs-CZ" sz="3800" b="1" dirty="0">
                <a:solidFill>
                  <a:srgbClr val="FF0000"/>
                </a:solidFill>
                <a:latin typeface="+mj-lt"/>
              </a:rPr>
              <a:t>U společného práva nájmu </a:t>
            </a:r>
            <a:r>
              <a:rPr lang="cs-CZ" sz="3800" b="1" dirty="0">
                <a:solidFill>
                  <a:schemeClr val="accent1">
                    <a:lumMod val="50000"/>
                  </a:schemeClr>
                </a:solidFill>
                <a:latin typeface="+mj-lt"/>
              </a:rPr>
              <a:t>nájemcem přeživší manžel </a:t>
            </a:r>
            <a:r>
              <a:rPr lang="cs-CZ" sz="3800" b="1" dirty="0">
                <a:solidFill>
                  <a:srgbClr val="FF0000"/>
                </a:solidFill>
                <a:latin typeface="+mj-lt"/>
              </a:rPr>
              <a:t>§ 766</a:t>
            </a:r>
          </a:p>
          <a:p>
            <a:pPr marL="274320" indent="-274320" fontAlgn="auto">
              <a:spcAft>
                <a:spcPts val="0"/>
              </a:spcAft>
              <a:buClr>
                <a:schemeClr val="accent3"/>
              </a:buClr>
              <a:buFont typeface="Wingdings 2"/>
              <a:buChar char=""/>
              <a:defRPr/>
            </a:pPr>
            <a:r>
              <a:rPr lang="cs-CZ" sz="3800" b="1" dirty="0">
                <a:solidFill>
                  <a:srgbClr val="FF0000"/>
                </a:solidFill>
                <a:latin typeface="+mj-lt"/>
              </a:rPr>
              <a:t>U odvozeného práva bydlení </a:t>
            </a:r>
            <a:r>
              <a:rPr lang="cs-CZ" sz="3800" b="1" dirty="0">
                <a:solidFill>
                  <a:schemeClr val="accent1">
                    <a:lumMod val="50000"/>
                  </a:schemeClr>
                </a:solidFill>
                <a:latin typeface="+mj-lt"/>
              </a:rPr>
              <a:t>zánik práva bydlení </a:t>
            </a:r>
            <a:r>
              <a:rPr lang="cs-CZ" sz="3800" b="1" dirty="0">
                <a:solidFill>
                  <a:srgbClr val="FF0000"/>
                </a:solidFill>
                <a:latin typeface="+mj-lt"/>
              </a:rPr>
              <a:t>§ 767</a:t>
            </a:r>
          </a:p>
          <a:p>
            <a:pPr marL="274320" indent="-274320" fontAlgn="auto">
              <a:spcAft>
                <a:spcPts val="0"/>
              </a:spcAft>
              <a:buClr>
                <a:schemeClr val="accent3"/>
              </a:buClr>
              <a:buFont typeface="Wingdings 2"/>
              <a:buChar char=""/>
              <a:defRPr/>
            </a:pPr>
            <a:r>
              <a:rPr lang="cs-CZ" sz="3800" b="1" dirty="0">
                <a:solidFill>
                  <a:schemeClr val="accent1">
                    <a:lumMod val="50000"/>
                  </a:schemeClr>
                </a:solidFill>
                <a:latin typeface="+mj-lt"/>
              </a:rPr>
              <a:t>To neplatí, nelze-li spravedlivě žádat, aby pozůstalý manžel dům či byt opustil</a:t>
            </a:r>
          </a:p>
          <a:p>
            <a:pPr marL="274320" indent="-274320" fontAlgn="auto">
              <a:spcAft>
                <a:spcPts val="0"/>
              </a:spcAft>
              <a:buClr>
                <a:schemeClr val="accent3"/>
              </a:buClr>
              <a:buFont typeface="Wingdings 2"/>
              <a:buChar char=""/>
              <a:defRPr/>
            </a:pPr>
            <a:r>
              <a:rPr lang="cs-CZ" sz="3800" b="1" dirty="0">
                <a:solidFill>
                  <a:schemeClr val="accent1">
                    <a:lumMod val="50000"/>
                  </a:schemeClr>
                </a:solidFill>
                <a:latin typeface="+mj-lt"/>
              </a:rPr>
              <a:t>Pečuje-li o nezletilé dítě, může soud zřídit věcné břemeno</a:t>
            </a:r>
            <a:r>
              <a:rPr lang="cs-CZ" sz="3800" b="1" dirty="0">
                <a:solidFill>
                  <a:srgbClr val="FF0000"/>
                </a:solidFill>
                <a:latin typeface="+mj-lt"/>
              </a:rPr>
              <a:t> </a:t>
            </a:r>
            <a:endParaRPr lang="cs-CZ" sz="3800" b="1"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885478494"/>
      </p:ext>
    </p:extLst>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16632"/>
            <a:ext cx="8229600" cy="936104"/>
          </a:xfrm>
        </p:spPr>
        <p:txBody>
          <a:bodyPr>
            <a:normAutofit/>
          </a:bodyPr>
          <a:lstStyle/>
          <a:p>
            <a:pPr algn="ctr" fontAlgn="auto">
              <a:spcAft>
                <a:spcPts val="0"/>
              </a:spcAft>
              <a:defRPr/>
            </a:pPr>
            <a:r>
              <a:rPr lang="cs-CZ" b="1" dirty="0">
                <a:solidFill>
                  <a:srgbClr val="00B0F0"/>
                </a:solidFill>
              </a:rPr>
              <a:t>Daňové souvislosti</a:t>
            </a:r>
          </a:p>
        </p:txBody>
      </p:sp>
      <p:sp>
        <p:nvSpPr>
          <p:cNvPr id="3" name="Zástupný symbol pro obsah 2"/>
          <p:cNvSpPr>
            <a:spLocks noGrp="1"/>
          </p:cNvSpPr>
          <p:nvPr>
            <p:ph idx="1"/>
          </p:nvPr>
        </p:nvSpPr>
        <p:spPr>
          <a:xfrm>
            <a:off x="395536" y="1268760"/>
            <a:ext cx="8229600" cy="5328592"/>
          </a:xfrm>
        </p:spPr>
        <p:txBody>
          <a:bodyPr>
            <a:normAutofit lnSpcReduction="10000"/>
          </a:bodyPr>
          <a:lstStyle/>
          <a:p>
            <a:pPr marL="274320" indent="-274320" fontAlgn="auto">
              <a:spcAft>
                <a:spcPts val="0"/>
              </a:spcAft>
              <a:buClr>
                <a:schemeClr val="accent3"/>
              </a:buClr>
              <a:buFont typeface="Wingdings 2"/>
              <a:buChar char=""/>
              <a:defRPr/>
            </a:pPr>
            <a:r>
              <a:rPr lang="cs-CZ" sz="3800" b="1" dirty="0">
                <a:solidFill>
                  <a:schemeClr val="accent2">
                    <a:lumMod val="50000"/>
                  </a:schemeClr>
                </a:solidFill>
                <a:latin typeface="+mj-lt"/>
              </a:rPr>
              <a:t>Do konce roku 2013 činila dědická daň 20 % u nepříbuzných dědiců                  (3 skupiny, u prvních dvou osvobození)</a:t>
            </a:r>
          </a:p>
          <a:p>
            <a:pPr marL="274320" indent="-274320" fontAlgn="auto">
              <a:spcAft>
                <a:spcPts val="0"/>
              </a:spcAft>
              <a:buClr>
                <a:schemeClr val="accent3"/>
              </a:buClr>
              <a:buFont typeface="Wingdings 2"/>
              <a:buChar char=""/>
              <a:defRPr/>
            </a:pPr>
            <a:r>
              <a:rPr lang="cs-CZ" sz="3800" b="1" dirty="0">
                <a:solidFill>
                  <a:schemeClr val="accent2">
                    <a:lumMod val="50000"/>
                  </a:schemeClr>
                </a:solidFill>
                <a:latin typeface="+mj-lt"/>
              </a:rPr>
              <a:t>Od 1. 1. 2014 přestala dědická daň existovat (z. č. 357/1992 Sb. zrušen)</a:t>
            </a:r>
          </a:p>
          <a:p>
            <a:pPr marL="274320" indent="-274320" fontAlgn="auto">
              <a:spcAft>
                <a:spcPts val="0"/>
              </a:spcAft>
              <a:buClr>
                <a:schemeClr val="accent3"/>
              </a:buClr>
              <a:buFont typeface="Wingdings 2"/>
              <a:buChar char=""/>
              <a:defRPr/>
            </a:pPr>
            <a:r>
              <a:rPr lang="cs-CZ" sz="3800" b="1" dirty="0" err="1">
                <a:solidFill>
                  <a:schemeClr val="accent2">
                    <a:lumMod val="50000"/>
                  </a:schemeClr>
                </a:solidFill>
                <a:latin typeface="+mj-lt"/>
              </a:rPr>
              <a:t>Připadnutí</a:t>
            </a:r>
            <a:r>
              <a:rPr lang="cs-CZ" sz="3800" b="1" dirty="0">
                <a:solidFill>
                  <a:schemeClr val="accent2">
                    <a:lumMod val="50000"/>
                  </a:schemeClr>
                </a:solidFill>
                <a:latin typeface="+mj-lt"/>
              </a:rPr>
              <a:t> pozůstalosti je dnes zdaněno daní z příjmu </a:t>
            </a:r>
          </a:p>
          <a:p>
            <a:pPr marL="274320" indent="-274320" fontAlgn="auto">
              <a:spcAft>
                <a:spcPts val="0"/>
              </a:spcAft>
              <a:buClr>
                <a:schemeClr val="accent3"/>
              </a:buClr>
              <a:buFont typeface="Wingdings 2"/>
              <a:buChar char=""/>
              <a:defRPr/>
            </a:pPr>
            <a:r>
              <a:rPr lang="cs-CZ" sz="3800" b="1" dirty="0">
                <a:solidFill>
                  <a:schemeClr val="accent2">
                    <a:lumMod val="50000"/>
                  </a:schemeClr>
                </a:solidFill>
                <a:latin typeface="+mj-lt"/>
              </a:rPr>
              <a:t>Viz z. č. 586/1992 Sb., osvobození podle § 4a </a:t>
            </a:r>
          </a:p>
          <a:p>
            <a:pPr marL="274320" indent="-274320" fontAlgn="auto">
              <a:spcAft>
                <a:spcPts val="0"/>
              </a:spcAft>
              <a:buClr>
                <a:schemeClr val="accent3"/>
              </a:buClr>
              <a:buFont typeface="Wingdings 2"/>
              <a:buChar char=""/>
              <a:defRPr/>
            </a:pPr>
            <a:endParaRPr lang="cs-CZ" sz="38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spTree>
    <p:extLst>
      <p:ext uri="{BB962C8B-B14F-4D97-AF65-F5344CB8AC3E}">
        <p14:creationId xmlns:p14="http://schemas.microsoft.com/office/powerpoint/2010/main" val="2829524788"/>
      </p:ext>
    </p:extLst>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16632"/>
            <a:ext cx="8229600" cy="936104"/>
          </a:xfrm>
        </p:spPr>
        <p:txBody>
          <a:bodyPr>
            <a:normAutofit/>
          </a:bodyPr>
          <a:lstStyle/>
          <a:p>
            <a:pPr algn="ctr" fontAlgn="auto">
              <a:spcAft>
                <a:spcPts val="0"/>
              </a:spcAft>
              <a:defRPr/>
            </a:pPr>
            <a:r>
              <a:rPr lang="cs-CZ" b="1" dirty="0">
                <a:solidFill>
                  <a:srgbClr val="00B0F0"/>
                </a:solidFill>
              </a:rPr>
              <a:t>Odměna notáře</a:t>
            </a:r>
          </a:p>
        </p:txBody>
      </p:sp>
      <p:sp>
        <p:nvSpPr>
          <p:cNvPr id="3" name="Zástupný symbol pro obsah 2"/>
          <p:cNvSpPr>
            <a:spLocks noGrp="1"/>
          </p:cNvSpPr>
          <p:nvPr>
            <p:ph idx="1"/>
          </p:nvPr>
        </p:nvSpPr>
        <p:spPr>
          <a:xfrm>
            <a:off x="395536" y="1268760"/>
            <a:ext cx="8229600" cy="5328592"/>
          </a:xfrm>
        </p:spPr>
        <p:txBody>
          <a:bodyPr>
            <a:normAutofit/>
          </a:bodyPr>
          <a:lstStyle/>
          <a:p>
            <a:pPr marL="274320" indent="-274320" fontAlgn="auto">
              <a:spcAft>
                <a:spcPts val="0"/>
              </a:spcAft>
              <a:buClr>
                <a:schemeClr val="accent3"/>
              </a:buClr>
              <a:buFont typeface="Wingdings 2"/>
              <a:buChar char=""/>
              <a:defRPr/>
            </a:pPr>
            <a:r>
              <a:rPr lang="cs-CZ" sz="3800" b="1" dirty="0">
                <a:solidFill>
                  <a:schemeClr val="accent2">
                    <a:lumMod val="50000"/>
                  </a:schemeClr>
                </a:solidFill>
                <a:latin typeface="+mj-lt"/>
              </a:rPr>
              <a:t>Vyhláška č. 196/2001 Sb. s novelou č. 432/2013 Sb.</a:t>
            </a:r>
          </a:p>
          <a:p>
            <a:pPr marL="274320" indent="-274320" fontAlgn="auto">
              <a:spcAft>
                <a:spcPts val="0"/>
              </a:spcAft>
              <a:buClr>
                <a:schemeClr val="accent3"/>
              </a:buClr>
              <a:buFont typeface="Wingdings 2"/>
              <a:buChar char=""/>
              <a:defRPr/>
            </a:pPr>
            <a:endParaRPr lang="cs-CZ" sz="38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800" b="1" dirty="0">
              <a:solidFill>
                <a:schemeClr val="accent2">
                  <a:lumMod val="50000"/>
                </a:schemeClr>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endParaRPr lang="cs-CZ" sz="3800" b="1" dirty="0">
              <a:solidFill>
                <a:srgbClr val="002060"/>
              </a:solidFill>
              <a:latin typeface="+mj-lt"/>
            </a:endParaRPr>
          </a:p>
          <a:p>
            <a:pPr marL="274320" indent="-274320" fontAlgn="auto">
              <a:spcAft>
                <a:spcPts val="0"/>
              </a:spcAft>
              <a:buClr>
                <a:schemeClr val="accent3"/>
              </a:buClr>
              <a:buFont typeface="Wingdings 2"/>
              <a:buChar char=""/>
              <a:defRPr/>
            </a:pPr>
            <a:r>
              <a:rPr lang="cs-CZ" sz="2400" b="1" dirty="0">
                <a:solidFill>
                  <a:schemeClr val="accent2">
                    <a:lumMod val="50000"/>
                  </a:schemeClr>
                </a:solidFill>
                <a:latin typeface="+mj-lt"/>
              </a:rPr>
              <a:t>Pozůstalost nad 20 milionů se nezapočítává</a:t>
            </a: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algn="ctr" fontAlgn="auto">
              <a:spcAft>
                <a:spcPts val="0"/>
              </a:spcAft>
              <a:buClr>
                <a:schemeClr val="accent3"/>
              </a:buClr>
              <a:buFont typeface="Wingdings 2"/>
              <a:buChar char=""/>
              <a:defRPr/>
            </a:pPr>
            <a:endParaRPr lang="cs-CZ" sz="3600" b="1" dirty="0">
              <a:solidFill>
                <a:srgbClr val="002060"/>
              </a:solidFill>
              <a:latin typeface="+mj-lt"/>
            </a:endParaRPr>
          </a:p>
          <a:p>
            <a:pPr marL="0" indent="0">
              <a:buNone/>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dirty="0">
              <a:solidFill>
                <a:schemeClr val="accent1">
                  <a:lumMod val="50000"/>
                </a:schemeClr>
              </a:solidFill>
              <a:latin typeface="+mj-lt"/>
            </a:endParaRPr>
          </a:p>
          <a:p>
            <a:pPr marL="274320" indent="-274320" fontAlgn="auto">
              <a:spcAft>
                <a:spcPts val="0"/>
              </a:spcAft>
              <a:buClr>
                <a:schemeClr val="accent3"/>
              </a:buClr>
              <a:buFont typeface="Wingdings 2"/>
              <a:buChar char=""/>
              <a:defRPr/>
            </a:pPr>
            <a:endParaRPr lang="cs-CZ" sz="3600" b="1" dirty="0">
              <a:solidFill>
                <a:schemeClr val="accent1">
                  <a:lumMod val="50000"/>
                </a:schemeClr>
              </a:solidFill>
              <a:latin typeface="+mj-lt"/>
            </a:endParaRPr>
          </a:p>
          <a:p>
            <a:pPr marL="274320" indent="-274320" fontAlgn="auto">
              <a:spcAft>
                <a:spcPts val="0"/>
              </a:spcAft>
              <a:buClr>
                <a:schemeClr val="accent3"/>
              </a:buClr>
              <a:buFont typeface="Wingdings 2"/>
              <a:buNone/>
              <a:defRPr/>
            </a:pP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758793885"/>
              </p:ext>
            </p:extLst>
          </p:nvPr>
        </p:nvGraphicFramePr>
        <p:xfrm>
          <a:off x="539552" y="2636912"/>
          <a:ext cx="7920880" cy="3312366"/>
        </p:xfrm>
        <a:graphic>
          <a:graphicData uri="http://schemas.openxmlformats.org/drawingml/2006/table">
            <a:tbl>
              <a:tblPr>
                <a:tableStyleId>{5C22544A-7EE6-4342-B048-85BDC9FD1C3A}</a:tableStyleId>
              </a:tblPr>
              <a:tblGrid>
                <a:gridCol w="5339641">
                  <a:extLst>
                    <a:ext uri="{9D8B030D-6E8A-4147-A177-3AD203B41FA5}">
                      <a16:colId xmlns:a16="http://schemas.microsoft.com/office/drawing/2014/main" val="20000"/>
                    </a:ext>
                  </a:extLst>
                </a:gridCol>
                <a:gridCol w="2581239">
                  <a:extLst>
                    <a:ext uri="{9D8B030D-6E8A-4147-A177-3AD203B41FA5}">
                      <a16:colId xmlns:a16="http://schemas.microsoft.com/office/drawing/2014/main" val="20001"/>
                    </a:ext>
                  </a:extLst>
                </a:gridCol>
              </a:tblGrid>
              <a:tr h="552061">
                <a:tc>
                  <a:txBody>
                    <a:bodyPr/>
                    <a:lstStyle/>
                    <a:p>
                      <a:pPr>
                        <a:lnSpc>
                          <a:spcPts val="1080"/>
                        </a:lnSpc>
                        <a:spcAft>
                          <a:spcPts val="0"/>
                        </a:spcAft>
                      </a:pPr>
                      <a:r>
                        <a:rPr lang="cs-CZ" sz="2000" b="1" dirty="0">
                          <a:solidFill>
                            <a:schemeClr val="accent2">
                              <a:lumMod val="50000"/>
                            </a:schemeClr>
                          </a:solidFill>
                          <a:effectLst/>
                          <a:latin typeface="+mj-lt"/>
                        </a:rPr>
                        <a:t>z prvních 100 000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a:solidFill>
                            <a:schemeClr val="accent2">
                              <a:lumMod val="50000"/>
                            </a:schemeClr>
                          </a:solidFill>
                          <a:effectLst/>
                          <a:latin typeface="+mj-lt"/>
                        </a:rPr>
                        <a:t>2,0 %</a:t>
                      </a:r>
                      <a:endParaRPr lang="cs-CZ" sz="2000" b="1">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0"/>
                  </a:ext>
                </a:extLst>
              </a:tr>
              <a:tr h="552061">
                <a:tc>
                  <a:txBody>
                    <a:bodyPr/>
                    <a:lstStyle/>
                    <a:p>
                      <a:pPr>
                        <a:lnSpc>
                          <a:spcPts val="1080"/>
                        </a:lnSpc>
                        <a:spcAft>
                          <a:spcPts val="0"/>
                        </a:spcAft>
                      </a:pPr>
                      <a:r>
                        <a:rPr lang="cs-CZ" sz="2000" b="1" dirty="0">
                          <a:solidFill>
                            <a:schemeClr val="accent2">
                              <a:lumMod val="50000"/>
                            </a:schemeClr>
                          </a:solidFill>
                          <a:effectLst/>
                          <a:latin typeface="+mj-lt"/>
                        </a:rPr>
                        <a:t>z přebývající částky až do 500 000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1,2 %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1"/>
                  </a:ext>
                </a:extLst>
              </a:tr>
              <a:tr h="552061">
                <a:tc>
                  <a:txBody>
                    <a:bodyPr/>
                    <a:lstStyle/>
                    <a:p>
                      <a:pPr>
                        <a:lnSpc>
                          <a:spcPts val="1080"/>
                        </a:lnSpc>
                        <a:spcAft>
                          <a:spcPts val="0"/>
                        </a:spcAft>
                      </a:pPr>
                      <a:r>
                        <a:rPr lang="cs-CZ" sz="2000" b="1" dirty="0">
                          <a:solidFill>
                            <a:schemeClr val="accent2">
                              <a:lumMod val="50000"/>
                            </a:schemeClr>
                          </a:solidFill>
                          <a:effectLst/>
                          <a:latin typeface="+mj-lt"/>
                        </a:rPr>
                        <a:t>z přebývající částky až do 1 000 000 Kč základu</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0,9 %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2"/>
                  </a:ext>
                </a:extLst>
              </a:tr>
              <a:tr h="552061">
                <a:tc>
                  <a:txBody>
                    <a:bodyPr/>
                    <a:lstStyle/>
                    <a:p>
                      <a:pPr>
                        <a:lnSpc>
                          <a:spcPts val="1080"/>
                        </a:lnSpc>
                        <a:spcAft>
                          <a:spcPts val="0"/>
                        </a:spcAft>
                      </a:pPr>
                      <a:r>
                        <a:rPr lang="cs-CZ" sz="2000" b="1">
                          <a:solidFill>
                            <a:schemeClr val="accent2">
                              <a:lumMod val="50000"/>
                            </a:schemeClr>
                          </a:solidFill>
                          <a:effectLst/>
                          <a:latin typeface="+mj-lt"/>
                        </a:rPr>
                        <a:t>z přebývající částky až do 3 000 000 Kč základu</a:t>
                      </a:r>
                      <a:endParaRPr lang="cs-CZ" sz="2000" b="1">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0,5 %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3"/>
                  </a:ext>
                </a:extLst>
              </a:tr>
              <a:tr h="552061">
                <a:tc>
                  <a:txBody>
                    <a:bodyPr/>
                    <a:lstStyle/>
                    <a:p>
                      <a:pPr>
                        <a:lnSpc>
                          <a:spcPts val="1080"/>
                        </a:lnSpc>
                        <a:spcAft>
                          <a:spcPts val="0"/>
                        </a:spcAft>
                      </a:pPr>
                      <a:r>
                        <a:rPr lang="cs-CZ" sz="2000" b="1">
                          <a:solidFill>
                            <a:schemeClr val="accent2">
                              <a:lumMod val="50000"/>
                            </a:schemeClr>
                          </a:solidFill>
                          <a:effectLst/>
                          <a:latin typeface="+mj-lt"/>
                        </a:rPr>
                        <a:t>z přebývající částky až do 20 000 000 Kč základu</a:t>
                      </a:r>
                      <a:endParaRPr lang="cs-CZ" sz="2000" b="1">
                        <a:solidFill>
                          <a:schemeClr val="accent2">
                            <a:lumMod val="50000"/>
                          </a:schemeClr>
                        </a:solidFill>
                        <a:effectLst/>
                        <a:latin typeface="+mj-lt"/>
                        <a:ea typeface="Times New Roman"/>
                        <a:cs typeface="Adobe Garamond Pro"/>
                      </a:endParaRPr>
                    </a:p>
                  </a:txBody>
                  <a:tcPr marL="50800" marR="50800" marT="36195" marB="43180"/>
                </a:tc>
                <a:tc>
                  <a:txBody>
                    <a:bodyPr/>
                    <a:lstStyle/>
                    <a:p>
                      <a:pPr algn="ctr">
                        <a:lnSpc>
                          <a:spcPts val="1080"/>
                        </a:lnSpc>
                        <a:spcAft>
                          <a:spcPts val="0"/>
                        </a:spcAft>
                      </a:pPr>
                      <a:r>
                        <a:rPr lang="cs-CZ" sz="2000" b="1" dirty="0">
                          <a:solidFill>
                            <a:schemeClr val="accent2">
                              <a:lumMod val="50000"/>
                            </a:schemeClr>
                          </a:solidFill>
                          <a:effectLst/>
                          <a:latin typeface="+mj-lt"/>
                        </a:rPr>
                        <a:t>0,1 %</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extLst>
                  <a:ext uri="{0D108BD9-81ED-4DB2-BD59-A6C34878D82A}">
                    <a16:rowId xmlns:a16="http://schemas.microsoft.com/office/drawing/2014/main" val="10004"/>
                  </a:ext>
                </a:extLst>
              </a:tr>
              <a:tr h="552061">
                <a:tc gridSpan="2">
                  <a:txBody>
                    <a:bodyPr/>
                    <a:lstStyle/>
                    <a:p>
                      <a:pPr>
                        <a:lnSpc>
                          <a:spcPts val="1080"/>
                        </a:lnSpc>
                        <a:spcAft>
                          <a:spcPts val="0"/>
                        </a:spcAft>
                      </a:pPr>
                      <a:r>
                        <a:rPr lang="cs-CZ" sz="2000" b="1" dirty="0">
                          <a:solidFill>
                            <a:schemeClr val="accent2">
                              <a:lumMod val="50000"/>
                            </a:schemeClr>
                          </a:solidFill>
                          <a:effectLst/>
                          <a:latin typeface="+mj-lt"/>
                        </a:rPr>
                        <a:t>nejméně však 600 Kč</a:t>
                      </a:r>
                      <a:endParaRPr lang="cs-CZ" sz="2000" b="1" dirty="0">
                        <a:solidFill>
                          <a:schemeClr val="accent2">
                            <a:lumMod val="50000"/>
                          </a:schemeClr>
                        </a:solidFill>
                        <a:effectLst/>
                        <a:latin typeface="+mj-lt"/>
                        <a:ea typeface="Times New Roman"/>
                        <a:cs typeface="Adobe Garamond Pro"/>
                      </a:endParaRPr>
                    </a:p>
                  </a:txBody>
                  <a:tcPr marL="50800" marR="50800" marT="36195" marB="43180"/>
                </a:tc>
                <a:tc hMerge="1">
                  <a:txBody>
                    <a:bodyPr/>
                    <a:lstStyle/>
                    <a:p>
                      <a:endParaRPr lang="cs-CZ"/>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24757612"/>
      </p:ext>
    </p:extLst>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16632"/>
            <a:ext cx="8229600" cy="936104"/>
          </a:xfrm>
        </p:spPr>
        <p:txBody>
          <a:bodyPr>
            <a:normAutofit/>
          </a:bodyPr>
          <a:lstStyle/>
          <a:p>
            <a:pPr algn="ctr" fontAlgn="auto">
              <a:spcAft>
                <a:spcPts val="0"/>
              </a:spcAft>
              <a:defRPr/>
            </a:pPr>
            <a:r>
              <a:rPr lang="cs-CZ" b="1" dirty="0">
                <a:solidFill>
                  <a:srgbClr val="00B0F0"/>
                </a:solidFill>
              </a:rPr>
              <a:t>Cizí prvek</a:t>
            </a:r>
          </a:p>
        </p:txBody>
      </p:sp>
      <p:sp>
        <p:nvSpPr>
          <p:cNvPr id="3" name="Zástupný symbol pro obsah 2"/>
          <p:cNvSpPr>
            <a:spLocks noGrp="1"/>
          </p:cNvSpPr>
          <p:nvPr>
            <p:ph idx="1"/>
          </p:nvPr>
        </p:nvSpPr>
        <p:spPr>
          <a:xfrm>
            <a:off x="553480" y="1268760"/>
            <a:ext cx="8229600" cy="5328592"/>
          </a:xfrm>
        </p:spPr>
        <p:txBody>
          <a:bodyPr>
            <a:normAutofit lnSpcReduction="10000"/>
          </a:bodyPr>
          <a:lstStyle/>
          <a:p>
            <a:pPr marL="274320" indent="-274320" fontAlgn="auto">
              <a:spcAft>
                <a:spcPts val="0"/>
              </a:spcAft>
              <a:buClr>
                <a:schemeClr val="accent3"/>
              </a:buClr>
              <a:buFont typeface="Wingdings 2"/>
              <a:buChar char=""/>
              <a:defRPr/>
            </a:pPr>
            <a:r>
              <a:rPr lang="cs-CZ" b="1" dirty="0">
                <a:solidFill>
                  <a:srgbClr val="FF0000"/>
                </a:solidFill>
                <a:latin typeface="+mj-lt"/>
              </a:rPr>
              <a:t>zákon č. 91/2012 Sb., </a:t>
            </a:r>
            <a:r>
              <a:rPr lang="cs-CZ" b="1" dirty="0">
                <a:solidFill>
                  <a:srgbClr val="002060"/>
                </a:solidFill>
                <a:latin typeface="+mj-lt"/>
              </a:rPr>
              <a:t>o mezinárodním právu soukromém</a:t>
            </a:r>
          </a:p>
          <a:p>
            <a:pPr marL="274320" indent="-274320" fontAlgn="auto">
              <a:spcAft>
                <a:spcPts val="0"/>
              </a:spcAft>
              <a:buClr>
                <a:schemeClr val="accent3"/>
              </a:buClr>
              <a:buFont typeface="Wingdings 2"/>
              <a:buChar char=""/>
              <a:defRPr/>
            </a:pPr>
            <a:r>
              <a:rPr lang="cs-CZ" b="1" dirty="0">
                <a:solidFill>
                  <a:srgbClr val="FF0000"/>
                </a:solidFill>
                <a:latin typeface="+mj-lt"/>
              </a:rPr>
              <a:t>nařízení EU č. 650/2012</a:t>
            </a:r>
            <a:r>
              <a:rPr lang="cs-CZ" b="1" dirty="0">
                <a:solidFill>
                  <a:srgbClr val="002060"/>
                </a:solidFill>
                <a:latin typeface="+mj-lt"/>
              </a:rPr>
              <a:t>, o příslušnosti, rozhodném právu, uznávání a výkonu a přijímání a výkonu veřejných listin v dědických věcech a o vytvoření evropského dědického osvědčení</a:t>
            </a:r>
          </a:p>
          <a:p>
            <a:r>
              <a:rPr lang="cs-CZ" b="1" dirty="0">
                <a:solidFill>
                  <a:srgbClr val="002060"/>
                </a:solidFill>
                <a:latin typeface="+mj-lt"/>
              </a:rPr>
              <a:t>použitelné pro dědictví osob, které zemřely </a:t>
            </a:r>
            <a:r>
              <a:rPr lang="cs-CZ" b="1" dirty="0">
                <a:solidFill>
                  <a:srgbClr val="FF0000"/>
                </a:solidFill>
                <a:latin typeface="+mj-lt"/>
              </a:rPr>
              <a:t>17. srpna 2015</a:t>
            </a:r>
            <a:r>
              <a:rPr lang="cs-CZ" b="1" dirty="0">
                <a:solidFill>
                  <a:srgbClr val="002060"/>
                </a:solidFill>
                <a:latin typeface="+mj-lt"/>
              </a:rPr>
              <a:t> a později</a:t>
            </a:r>
          </a:p>
          <a:p>
            <a:pPr marL="274320" indent="-274320" fontAlgn="auto">
              <a:spcAft>
                <a:spcPts val="0"/>
              </a:spcAft>
              <a:buClr>
                <a:schemeClr val="accent3"/>
              </a:buClr>
              <a:buFont typeface="Wingdings 2"/>
              <a:buChar char=""/>
              <a:defRPr/>
            </a:pPr>
            <a:r>
              <a:rPr lang="cs-CZ" b="1" dirty="0">
                <a:solidFill>
                  <a:srgbClr val="002060"/>
                </a:solidFill>
                <a:latin typeface="+mj-lt"/>
              </a:rPr>
              <a:t>obecná příslušnost pro soudy členského státu, na jehož území měl zůstavitel obvyklý pobyt v době smrti (čl. 4), možná dohoda o volbě soudu (čl. 5). </a:t>
            </a:r>
          </a:p>
          <a:p>
            <a:pPr marL="274320" indent="-274320" fontAlgn="auto">
              <a:spcAft>
                <a:spcPts val="0"/>
              </a:spcAft>
              <a:buClr>
                <a:schemeClr val="accent3"/>
              </a:buClr>
              <a:buFont typeface="Wingdings 2"/>
              <a:buChar char=""/>
              <a:defRPr/>
            </a:pPr>
            <a:r>
              <a:rPr lang="cs-CZ" b="1" dirty="0">
                <a:solidFill>
                  <a:srgbClr val="002060"/>
                </a:solidFill>
                <a:latin typeface="+mj-lt"/>
              </a:rPr>
              <a:t>podpůrná příslušnost soudy státu, v němž se majetek tvořící pozůstalost nachází </a:t>
            </a:r>
            <a:endParaRPr lang="cs-CZ" sz="3600" b="1" dirty="0">
              <a:solidFill>
                <a:srgbClr val="002060"/>
              </a:solidFill>
              <a:latin typeface="+mj-lt"/>
            </a:endParaRPr>
          </a:p>
          <a:p>
            <a:pPr marL="0" indent="0">
              <a:buNone/>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Char char=""/>
              <a:defRPr/>
            </a:pPr>
            <a:endParaRPr lang="cs-CZ" sz="3600" b="1" dirty="0">
              <a:solidFill>
                <a:srgbClr val="002060"/>
              </a:solidFill>
              <a:latin typeface="+mj-lt"/>
            </a:endParaRPr>
          </a:p>
          <a:p>
            <a:pPr marL="274320" indent="-274320" fontAlgn="auto">
              <a:spcAft>
                <a:spcPts val="0"/>
              </a:spcAft>
              <a:buClr>
                <a:schemeClr val="accent3"/>
              </a:buClr>
              <a:buFont typeface="Wingdings 2"/>
              <a:buNone/>
              <a:defRPr/>
            </a:pPr>
            <a:endParaRPr lang="cs-CZ" b="1" dirty="0">
              <a:solidFill>
                <a:srgbClr val="002060"/>
              </a:solidFill>
              <a:latin typeface="+mj-lt"/>
            </a:endParaRPr>
          </a:p>
        </p:txBody>
      </p:sp>
    </p:spTree>
    <p:extLst>
      <p:ext uri="{BB962C8B-B14F-4D97-AF65-F5344CB8AC3E}">
        <p14:creationId xmlns:p14="http://schemas.microsoft.com/office/powerpoint/2010/main" val="403802792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620688"/>
            <a:ext cx="8229600" cy="6256361"/>
          </a:xfrm>
        </p:spPr>
        <p:txBody>
          <a:bodyPr>
            <a:normAutofit fontScale="92500" lnSpcReduction="20000"/>
          </a:bodyPr>
          <a:lstStyle/>
          <a:p>
            <a:pPr marL="0" indent="0" fontAlgn="auto">
              <a:spcAft>
                <a:spcPts val="0"/>
              </a:spcAft>
              <a:buClr>
                <a:schemeClr val="accent3"/>
              </a:buClr>
              <a:buNone/>
              <a:defRPr/>
            </a:pPr>
            <a:endParaRPr lang="cs-CZ" sz="3600" b="1" dirty="0">
              <a:solidFill>
                <a:schemeClr val="accent1">
                  <a:lumMod val="50000"/>
                </a:schemeClr>
              </a:solidFill>
              <a:latin typeface="Calibri" panose="020F0502020204030204" pitchFamily="34" charset="0"/>
              <a:cs typeface="Calibri" panose="020F0502020204030204" pitchFamily="34" charset="0"/>
            </a:endParaRPr>
          </a:p>
          <a:p>
            <a:r>
              <a:rPr lang="cs-CZ" sz="3600" b="1" dirty="0">
                <a:solidFill>
                  <a:schemeClr val="accent1">
                    <a:lumMod val="50000"/>
                  </a:schemeClr>
                </a:solidFill>
                <a:latin typeface="Calibri" panose="020F0502020204030204" pitchFamily="34" charset="0"/>
                <a:cs typeface="Calibri" panose="020F0502020204030204" pitchFamily="34" charset="0"/>
              </a:rPr>
              <a:t> </a:t>
            </a:r>
            <a:r>
              <a:rPr lang="cs-CZ" sz="3600" b="1" dirty="0">
                <a:solidFill>
                  <a:srgbClr val="002060"/>
                </a:solidFill>
                <a:latin typeface="Calibri" panose="020F0502020204030204" pitchFamily="34" charset="0"/>
                <a:cs typeface="Calibri" panose="020F0502020204030204" pitchFamily="34" charset="0"/>
              </a:rPr>
              <a:t>Advokát je všeobecně povinen </a:t>
            </a:r>
            <a:r>
              <a:rPr lang="cs-CZ" sz="3600" b="1" dirty="0">
                <a:solidFill>
                  <a:srgbClr val="FF0000"/>
                </a:solidFill>
                <a:latin typeface="Calibri" panose="020F0502020204030204" pitchFamily="34" charset="0"/>
                <a:cs typeface="Calibri" panose="020F0502020204030204" pitchFamily="34" charset="0"/>
              </a:rPr>
              <a:t>poctivým</a:t>
            </a:r>
            <a:r>
              <a:rPr lang="cs-CZ" sz="3600" b="1" dirty="0">
                <a:solidFill>
                  <a:srgbClr val="0070C0"/>
                </a:solidFill>
                <a:latin typeface="Calibri" panose="020F0502020204030204" pitchFamily="34" charset="0"/>
                <a:cs typeface="Calibri" panose="020F0502020204030204" pitchFamily="34" charset="0"/>
              </a:rPr>
              <a:t>, </a:t>
            </a:r>
            <a:r>
              <a:rPr lang="cs-CZ" sz="3600" b="1" dirty="0">
                <a:solidFill>
                  <a:srgbClr val="002060"/>
                </a:solidFill>
                <a:latin typeface="Calibri" panose="020F0502020204030204" pitchFamily="34" charset="0"/>
                <a:cs typeface="Calibri" panose="020F0502020204030204" pitchFamily="34" charset="0"/>
              </a:rPr>
              <a:t>čestným a slušným chováním přispívat k důstojnosti a vážnosti advokátního stavu         (čl. 4 odst. 1 etických pravidel).</a:t>
            </a:r>
          </a:p>
          <a:p>
            <a:r>
              <a:rPr lang="cs-CZ" sz="3600" b="1" dirty="0">
                <a:solidFill>
                  <a:srgbClr val="002060"/>
                </a:solidFill>
                <a:latin typeface="Calibri" panose="020F0502020204030204" pitchFamily="34" charset="0"/>
                <a:cs typeface="Calibri" panose="020F0502020204030204" pitchFamily="34" charset="0"/>
              </a:rPr>
              <a:t>Projevy advokáta v souvislosti s výkonem advokacie jsou věcné, střízlivé, a </a:t>
            </a:r>
            <a:r>
              <a:rPr lang="cs-CZ" sz="3600" b="1" dirty="0">
                <a:solidFill>
                  <a:srgbClr val="FF0000"/>
                </a:solidFill>
                <a:latin typeface="Calibri" panose="020F0502020204030204" pitchFamily="34" charset="0"/>
                <a:cs typeface="Calibri" panose="020F0502020204030204" pitchFamily="34" charset="0"/>
              </a:rPr>
              <a:t>nikoliv vědomě nepravdivé </a:t>
            </a:r>
            <a:r>
              <a:rPr lang="cs-CZ" sz="3600" b="1" dirty="0">
                <a:solidFill>
                  <a:srgbClr val="002060"/>
                </a:solidFill>
                <a:latin typeface="Calibri" panose="020F0502020204030204" pitchFamily="34" charset="0"/>
                <a:cs typeface="Calibri" panose="020F0502020204030204" pitchFamily="34" charset="0"/>
              </a:rPr>
              <a:t>(čl. 4 odst. 3 etických pravidel).</a:t>
            </a:r>
          </a:p>
          <a:p>
            <a:r>
              <a:rPr lang="cs-CZ" sz="3600" b="1" dirty="0">
                <a:solidFill>
                  <a:srgbClr val="002060"/>
                </a:solidFill>
                <a:latin typeface="Calibri" panose="020F0502020204030204" pitchFamily="34" charset="0"/>
                <a:cs typeface="Calibri" panose="020F0502020204030204" pitchFamily="34" charset="0"/>
              </a:rPr>
              <a:t>Oprávněné zájmy klienta mají </a:t>
            </a:r>
            <a:r>
              <a:rPr lang="cs-CZ" sz="3600" b="1" dirty="0">
                <a:solidFill>
                  <a:srgbClr val="FF0000"/>
                </a:solidFill>
                <a:latin typeface="Calibri" panose="020F0502020204030204" pitchFamily="34" charset="0"/>
                <a:cs typeface="Calibri" panose="020F0502020204030204" pitchFamily="34" charset="0"/>
              </a:rPr>
              <a:t>přednost</a:t>
            </a:r>
            <a:r>
              <a:rPr lang="cs-CZ" sz="3600" b="1" dirty="0">
                <a:solidFill>
                  <a:srgbClr val="002060"/>
                </a:solidFill>
                <a:latin typeface="Calibri" panose="020F0502020204030204" pitchFamily="34" charset="0"/>
                <a:cs typeface="Calibri" panose="020F0502020204030204" pitchFamily="34" charset="0"/>
              </a:rPr>
              <a:t> před vlastními zájmy advokáta i před jeho ohledem na jiné advokáty (čl. 6 odst. 1 etických pravidel).</a:t>
            </a:r>
          </a:p>
        </p:txBody>
      </p:sp>
      <p:sp>
        <p:nvSpPr>
          <p:cNvPr id="15361" name="Nadpis 1"/>
          <p:cNvSpPr>
            <a:spLocks noGrp="1"/>
          </p:cNvSpPr>
          <p:nvPr>
            <p:ph type="title"/>
          </p:nvPr>
        </p:nvSpPr>
        <p:spPr>
          <a:xfrm>
            <a:off x="469775" y="-171400"/>
            <a:ext cx="8229600" cy="1211957"/>
          </a:xfrm>
        </p:spPr>
        <p:txBody>
          <a:bodyPr/>
          <a:lstStyle/>
          <a:p>
            <a:pPr algn="ctr"/>
            <a:r>
              <a:rPr lang="cs-CZ" b="1" dirty="0">
                <a:solidFill>
                  <a:schemeClr val="tx1">
                    <a:lumMod val="95000"/>
                    <a:lumOff val="5000"/>
                  </a:schemeClr>
                </a:solidFill>
                <a:latin typeface="Calibri" panose="020F0502020204030204" pitchFamily="34" charset="0"/>
                <a:cs typeface="Calibri" panose="020F0502020204030204" pitchFamily="34" charset="0"/>
              </a:rPr>
              <a:t>Etické hranice 1 </a:t>
            </a:r>
          </a:p>
        </p:txBody>
      </p:sp>
    </p:spTree>
    <p:extLst>
      <p:ext uri="{BB962C8B-B14F-4D97-AF65-F5344CB8AC3E}">
        <p14:creationId xmlns:p14="http://schemas.microsoft.com/office/powerpoint/2010/main" val="1561956155"/>
      </p:ext>
    </p:extLst>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lnSpcReduction="10000"/>
          </a:bodyPr>
          <a:lstStyle/>
          <a:p>
            <a:pPr algn="ctr">
              <a:buNone/>
            </a:pPr>
            <a:endParaRPr lang="cs-CZ" sz="4400" b="1" dirty="0">
              <a:solidFill>
                <a:schemeClr val="accent1"/>
              </a:solidFill>
            </a:endParaRPr>
          </a:p>
          <a:p>
            <a:pPr algn="ctr">
              <a:buNone/>
            </a:pPr>
            <a:r>
              <a:rPr lang="cs-CZ" sz="4400" b="1" dirty="0">
                <a:solidFill>
                  <a:srgbClr val="002060"/>
                </a:solidFill>
                <a:latin typeface="+mj-lt"/>
              </a:rPr>
              <a:t>Děkuji za pozornost                            a na shledanou příště.</a:t>
            </a:r>
          </a:p>
          <a:p>
            <a:pPr algn="ctr">
              <a:buNone/>
            </a:pPr>
            <a:endParaRPr lang="cs-CZ" sz="4400" b="1" dirty="0">
              <a:solidFill>
                <a:srgbClr val="002060"/>
              </a:solidFill>
              <a:latin typeface="+mj-lt"/>
            </a:endParaRPr>
          </a:p>
          <a:p>
            <a:pPr algn="ctr">
              <a:buNone/>
            </a:pPr>
            <a:endParaRPr lang="cs-CZ" sz="4400" b="1" dirty="0">
              <a:solidFill>
                <a:srgbClr val="002060"/>
              </a:solidFill>
              <a:latin typeface="+mj-lt"/>
            </a:endParaRPr>
          </a:p>
          <a:p>
            <a:pPr algn="ctr">
              <a:buNone/>
            </a:pPr>
            <a:r>
              <a:rPr lang="cs-CZ" sz="3200" b="1" dirty="0">
                <a:solidFill>
                  <a:srgbClr val="002060"/>
                </a:solidFill>
                <a:latin typeface="+mj-lt"/>
              </a:rPr>
              <a:t>JUDr. Daniela Kovářová</a:t>
            </a:r>
          </a:p>
          <a:p>
            <a:pPr algn="ctr">
              <a:buNone/>
            </a:pPr>
            <a:endParaRPr lang="cs-CZ" sz="4400" b="1" dirty="0">
              <a:solidFill>
                <a:schemeClr val="accent1"/>
              </a:solidFill>
              <a:latin typeface="+mj-lt"/>
            </a:endParaRPr>
          </a:p>
        </p:txBody>
      </p:sp>
    </p:spTree>
    <p:extLst>
      <p:ext uri="{BB962C8B-B14F-4D97-AF65-F5344CB8AC3E}">
        <p14:creationId xmlns:p14="http://schemas.microsoft.com/office/powerpoint/2010/main" val="29112376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620688"/>
            <a:ext cx="8229600" cy="6256361"/>
          </a:xfrm>
        </p:spPr>
        <p:txBody>
          <a:bodyPr>
            <a:normAutofit lnSpcReduction="10000"/>
          </a:bodyPr>
          <a:lstStyle/>
          <a:p>
            <a:pPr marL="0" indent="0" fontAlgn="auto">
              <a:spcAft>
                <a:spcPts val="0"/>
              </a:spcAft>
              <a:buClr>
                <a:schemeClr val="accent3"/>
              </a:buClr>
              <a:buNone/>
              <a:defRPr/>
            </a:pPr>
            <a:endParaRPr lang="cs-CZ" sz="3600" b="1" dirty="0">
              <a:solidFill>
                <a:schemeClr val="accent1">
                  <a:lumMod val="50000"/>
                </a:schemeClr>
              </a:solidFill>
              <a:latin typeface="+mj-lt"/>
              <a:cs typeface="Calibri" panose="020F0502020204030204" pitchFamily="34" charset="0"/>
            </a:endParaRPr>
          </a:p>
          <a:p>
            <a:pPr marL="0" indent="0" hangingPunct="0">
              <a:buNone/>
            </a:pPr>
            <a:r>
              <a:rPr lang="cs-CZ" sz="3600" b="1" dirty="0">
                <a:solidFill>
                  <a:srgbClr val="002060"/>
                </a:solidFill>
                <a:latin typeface="+mj-lt"/>
              </a:rPr>
              <a:t>Advokát se vždy snaží o </a:t>
            </a:r>
            <a:r>
              <a:rPr lang="cs-CZ" sz="3600" b="1" dirty="0">
                <a:solidFill>
                  <a:srgbClr val="FF0000"/>
                </a:solidFill>
                <a:latin typeface="+mj-lt"/>
              </a:rPr>
              <a:t>finančně nejefektivnější řešení </a:t>
            </a:r>
            <a:r>
              <a:rPr lang="cs-CZ" sz="3600" b="1" dirty="0">
                <a:solidFill>
                  <a:srgbClr val="002060"/>
                </a:solidFill>
                <a:latin typeface="+mj-lt"/>
              </a:rPr>
              <a:t>sporu. Klientovi podle okolností případu ve vhodném okamžiku doporučí pokus o mimosoudní řešení nebo řešení v rámci rozhodčího řízení.</a:t>
            </a:r>
          </a:p>
          <a:p>
            <a:pPr marL="0" indent="0" hangingPunct="0">
              <a:buNone/>
            </a:pPr>
            <a:r>
              <a:rPr lang="cs-CZ" sz="3600" b="1" dirty="0">
                <a:solidFill>
                  <a:srgbClr val="002060"/>
                </a:solidFill>
                <a:latin typeface="+mj-lt"/>
              </a:rPr>
              <a:t>Advokát je povinen informovat klienta      o jeho případném nároku na bezplatnou právní pomoc podle zvláštního zákona   (čl. 10 odst. 8, 9 a novela ZA, § 18-18d)</a:t>
            </a:r>
            <a:endParaRPr lang="cs-CZ" sz="3600" dirty="0">
              <a:latin typeface="+mj-lt"/>
            </a:endParaRPr>
          </a:p>
          <a:p>
            <a:endParaRPr lang="cs-CZ" sz="3600" b="1" dirty="0">
              <a:solidFill>
                <a:srgbClr val="002060"/>
              </a:solidFill>
              <a:latin typeface="+mj-lt"/>
              <a:cs typeface="Calibri" panose="020F0502020204030204" pitchFamily="34" charset="0"/>
            </a:endParaRPr>
          </a:p>
        </p:txBody>
      </p:sp>
      <p:sp>
        <p:nvSpPr>
          <p:cNvPr id="15361" name="Nadpis 1"/>
          <p:cNvSpPr>
            <a:spLocks noGrp="1"/>
          </p:cNvSpPr>
          <p:nvPr>
            <p:ph type="title"/>
          </p:nvPr>
        </p:nvSpPr>
        <p:spPr>
          <a:xfrm>
            <a:off x="469775" y="-171400"/>
            <a:ext cx="8229600" cy="1211957"/>
          </a:xfrm>
        </p:spPr>
        <p:txBody>
          <a:bodyPr/>
          <a:lstStyle/>
          <a:p>
            <a:pPr algn="ctr"/>
            <a:r>
              <a:rPr lang="cs-CZ" b="1" dirty="0">
                <a:solidFill>
                  <a:schemeClr val="tx1">
                    <a:lumMod val="95000"/>
                    <a:lumOff val="5000"/>
                  </a:schemeClr>
                </a:solidFill>
                <a:latin typeface="Calibri" panose="020F0502020204030204" pitchFamily="34" charset="0"/>
                <a:cs typeface="Calibri" panose="020F0502020204030204" pitchFamily="34" charset="0"/>
              </a:rPr>
              <a:t>Etické hranice 2</a:t>
            </a:r>
          </a:p>
        </p:txBody>
      </p:sp>
    </p:spTree>
    <p:extLst>
      <p:ext uri="{BB962C8B-B14F-4D97-AF65-F5344CB8AC3E}">
        <p14:creationId xmlns:p14="http://schemas.microsoft.com/office/powerpoint/2010/main" val="127445594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55576" y="-18256"/>
            <a:ext cx="8077200" cy="1143000"/>
          </a:xfrm>
        </p:spPr>
        <p:txBody>
          <a:bodyPr>
            <a:normAutofit/>
          </a:bodyPr>
          <a:lstStyle/>
          <a:p>
            <a:pPr algn="ctr"/>
            <a:r>
              <a:rPr lang="cs-CZ" sz="4800" b="1" i="1" dirty="0">
                <a:solidFill>
                  <a:srgbClr val="00B0F0"/>
                </a:solidFill>
              </a:rPr>
              <a:t>Plná moc </a:t>
            </a:r>
            <a:r>
              <a:rPr lang="cs-CZ" sz="4800" b="1" i="1" dirty="0">
                <a:solidFill>
                  <a:srgbClr val="FF0000"/>
                </a:solidFill>
              </a:rPr>
              <a:t>   dobře nebo špatně?</a:t>
            </a:r>
            <a:endParaRPr lang="cs-CZ" sz="4800" b="1" i="1" dirty="0">
              <a:solidFill>
                <a:srgbClr val="00B0F0"/>
              </a:solidFill>
            </a:endParaRPr>
          </a:p>
        </p:txBody>
      </p:sp>
      <p:sp>
        <p:nvSpPr>
          <p:cNvPr id="3" name="Content Placeholder 2"/>
          <p:cNvSpPr>
            <a:spLocks noGrp="1"/>
          </p:cNvSpPr>
          <p:nvPr>
            <p:ph idx="1"/>
            <p:custDataLst>
              <p:tags r:id="rId3"/>
            </p:custDataLst>
          </p:nvPr>
        </p:nvSpPr>
        <p:spPr>
          <a:xfrm>
            <a:off x="683568" y="1124744"/>
            <a:ext cx="8221216" cy="5976664"/>
          </a:xfrm>
        </p:spPr>
        <p:txBody>
          <a:bodyPr>
            <a:normAutofit fontScale="47500" lnSpcReduction="20000"/>
          </a:bodyPr>
          <a:lstStyle/>
          <a:p>
            <a:pPr marL="0" indent="0">
              <a:buNone/>
            </a:pPr>
            <a:r>
              <a:rPr lang="cs-CZ" sz="5100" i="1" dirty="0"/>
              <a:t>Já, níže podepsaná ……………..</a:t>
            </a:r>
            <a:endParaRPr lang="cs-CZ" sz="5100" dirty="0"/>
          </a:p>
          <a:p>
            <a:pPr marL="0" indent="0">
              <a:buNone/>
            </a:pPr>
            <a:r>
              <a:rPr lang="cs-CZ" sz="5100" i="1" dirty="0"/>
              <a:t>zmocňuji advokátku JUDr. Petru Malou, zapsanou v seznamu advokátů ČAK pod č. 0312, se sídlem v Praze 3, Nudná 1,</a:t>
            </a:r>
            <a:endParaRPr lang="cs-CZ" sz="5100" dirty="0"/>
          </a:p>
          <a:p>
            <a:pPr marL="0" indent="0">
              <a:buNone/>
            </a:pPr>
            <a:r>
              <a:rPr lang="cs-CZ" sz="5100" i="1" dirty="0"/>
              <a:t>by mě zastupovala ve všech právních záležitostech ve věci ………………………………., </a:t>
            </a:r>
          </a:p>
          <a:p>
            <a:pPr marL="0" indent="0">
              <a:buNone/>
            </a:pPr>
            <a:r>
              <a:rPr lang="cs-CZ" sz="5100" i="1" dirty="0"/>
              <a:t>zejména aby za mě vykonávala v této věci právní úkony, přijímala doručované písemnosti, podávala návrhy a žádosti, uzavírala smíry a narovnání, uznávala uplatněné nároky, vzdávala se nároků, podávala opravné prostředky, námitky nebo rozklady, vzdávala se jich, vymáhala nároky, plnění nároků přijímala, jejich plnění potvrzovala, jmenovala rozhodce a sjednávala rozhodčí smlouvy, to vše i tehdy, je-li podle právních předpisů zapotřebí zvláštní plné moci.</a:t>
            </a:r>
            <a:endParaRPr lang="cs-CZ" sz="5100" dirty="0"/>
          </a:p>
          <a:p>
            <a:pPr marL="0" indent="0">
              <a:buNone/>
            </a:pPr>
            <a:r>
              <a:rPr lang="cs-CZ" sz="5100" i="1" dirty="0"/>
              <a:t>Je mi známo, že podle smlouvy o poskytování právních služeb mu náleží odměna za toto zastoupení spolu s hotovými výdaji a náhradou za ztrátu času ve výši ……………. Kč za jeden úkon. Zavazuji se na základě výzvy advokáta rovněž složit přiměřenou zálohu.</a:t>
            </a:r>
            <a:endParaRPr lang="cs-CZ" sz="5100" dirty="0"/>
          </a:p>
          <a:p>
            <a:endParaRPr lang="cs-CZ" sz="4400" b="1" dirty="0">
              <a:solidFill>
                <a:srgbClr val="002060"/>
              </a:solidFill>
            </a:endParaRPr>
          </a:p>
        </p:txBody>
      </p:sp>
    </p:spTree>
    <p:custDataLst>
      <p:tags r:id="rId1"/>
    </p:custDataLst>
    <p:extLst>
      <p:ext uri="{BB962C8B-B14F-4D97-AF65-F5344CB8AC3E}">
        <p14:creationId xmlns:p14="http://schemas.microsoft.com/office/powerpoint/2010/main" val="229013795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10.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11.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12.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2.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3.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4.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5.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6.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7.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8.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9.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5274</TotalTime>
  <Words>4413</Words>
  <Application>Microsoft Office PowerPoint</Application>
  <PresentationFormat>Předvádění na obrazovce (4:3)</PresentationFormat>
  <Paragraphs>715</Paragraphs>
  <Slides>70</Slides>
  <Notes>7</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70</vt:i4>
      </vt:variant>
    </vt:vector>
  </HeadingPairs>
  <TitlesOfParts>
    <vt:vector size="77" baseType="lpstr">
      <vt:lpstr>Adobe Garamond Pro</vt:lpstr>
      <vt:lpstr>Arial</vt:lpstr>
      <vt:lpstr>Calibri</vt:lpstr>
      <vt:lpstr>Constantia</vt:lpstr>
      <vt:lpstr>Times New Roman</vt:lpstr>
      <vt:lpstr>Wingdings 2</vt:lpstr>
      <vt:lpstr>Tok</vt:lpstr>
      <vt:lpstr>Dědění, pořízení pro případ smrti a projednání pozůstalosti  Seminář pro advokáty 22. 5. 2018, Brno</vt:lpstr>
      <vt:lpstr>Budete se vzdělávat i příští rok?</vt:lpstr>
      <vt:lpstr>O čem bude řeč</vt:lpstr>
      <vt:lpstr>Hypertrofie práva </vt:lpstr>
      <vt:lpstr>Novely  </vt:lpstr>
      <vt:lpstr>Co nás čeká v procesu</vt:lpstr>
      <vt:lpstr>Etické hranice 1 </vt:lpstr>
      <vt:lpstr>Etické hranice 2</vt:lpstr>
      <vt:lpstr>Plná moc    dobře nebo špatně?</vt:lpstr>
      <vt:lpstr>Informace</vt:lpstr>
      <vt:lpstr>Odměna v dědické věci</vt:lpstr>
      <vt:lpstr>Zvláštní typy odměny</vt:lpstr>
      <vt:lpstr>Bezplatná právní pomoc 1</vt:lpstr>
      <vt:lpstr>Bezplatná právní pomoc 2</vt:lpstr>
      <vt:lpstr>Kárná rozhodnutí k odměně 1 </vt:lpstr>
      <vt:lpstr>Kárná rozhodnutí o odměně 2</vt:lpstr>
      <vt:lpstr>Střípky z judikatury 1</vt:lpstr>
      <vt:lpstr>Použití nové právní úpravy</vt:lpstr>
      <vt:lpstr>Lhůty při projednání pozůstalosti</vt:lpstr>
      <vt:lpstr>Důkaz a domněnka smrti</vt:lpstr>
      <vt:lpstr>Tělo po smrti</vt:lpstr>
      <vt:lpstr>Základní pojmy</vt:lpstr>
      <vt:lpstr>Střípky z judikatury 2</vt:lpstr>
      <vt:lpstr>Prezentace aplikace PowerPoint</vt:lpstr>
      <vt:lpstr>Kdo nedědí?</vt:lpstr>
      <vt:lpstr>Prezentace aplikace PowerPoint</vt:lpstr>
      <vt:lpstr>Nechci dědit!</vt:lpstr>
      <vt:lpstr>Uvolněný podíl</vt:lpstr>
      <vt:lpstr>Závěť</vt:lpstr>
      <vt:lpstr>Střípky z judikatury 3</vt:lpstr>
      <vt:lpstr>Pozor na formulace!</vt:lpstr>
      <vt:lpstr>Střípky z judikatury 4</vt:lpstr>
      <vt:lpstr>Střípky z judikatury 5</vt:lpstr>
      <vt:lpstr>Prezentace aplikace PowerPoint</vt:lpstr>
      <vt:lpstr>Vedlejší položky</vt:lpstr>
      <vt:lpstr>Dědická smlouva</vt:lpstr>
      <vt:lpstr>Omezení zůstavitele</vt:lpstr>
      <vt:lpstr>Svěřenské nástupnictví</vt:lpstr>
      <vt:lpstr>Odkaz</vt:lpstr>
      <vt:lpstr>Darování pro případ smrti</vt:lpstr>
      <vt:lpstr>Svěřenský fond</vt:lpstr>
      <vt:lpstr>Vykonavatel závěti</vt:lpstr>
      <vt:lpstr>Správce pozůstalosti</vt:lpstr>
      <vt:lpstr>Odměna správce pozůstalosti</vt:lpstr>
      <vt:lpstr>Dědění ze zákona § 1633 a násl.</vt:lpstr>
      <vt:lpstr>Nepominutelní dědicové</vt:lpstr>
      <vt:lpstr>Povinný podíl</vt:lpstr>
      <vt:lpstr>Vydědění</vt:lpstr>
      <vt:lpstr>  Odúmrť</vt:lpstr>
      <vt:lpstr> Dědické právo státu</vt:lpstr>
      <vt:lpstr>Právo na zaopatření</vt:lpstr>
      <vt:lpstr>Dluhy a závazky</vt:lpstr>
      <vt:lpstr>Předlužení</vt:lpstr>
      <vt:lpstr>Střípky z judikatury 6</vt:lpstr>
      <vt:lpstr>Zcizení dědictví</vt:lpstr>
      <vt:lpstr>Jednotlivé kroky v řízení</vt:lpstr>
      <vt:lpstr>Střípky z judikatury 7</vt:lpstr>
      <vt:lpstr>Rozhodnutí o pozůstalosti</vt:lpstr>
      <vt:lpstr>  Dodatečné projednání </vt:lpstr>
      <vt:lpstr>Uplatnění práva žalobou</vt:lpstr>
      <vt:lpstr>Likvidace pozůstalosti</vt:lpstr>
      <vt:lpstr>Zásadní kroky v řízení o likvidaci</vt:lpstr>
      <vt:lpstr>Uspokojování pohledávek § 273 ZZŘS</vt:lpstr>
      <vt:lpstr> Účinky nařízení likvidace – shrnutí 1 </vt:lpstr>
      <vt:lpstr> Účinky nařízení likvidace – shrnutí 2</vt:lpstr>
      <vt:lpstr>Bydlení po smrti manžela</vt:lpstr>
      <vt:lpstr>Daňové souvislosti</vt:lpstr>
      <vt:lpstr>Odměna notáře</vt:lpstr>
      <vt:lpstr>Cizí prvek</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Čím chcete být?</dc:title>
  <dc:creator>Daniela Kovářová</dc:creator>
  <cp:lastModifiedBy>Admin</cp:lastModifiedBy>
  <cp:revision>374</cp:revision>
  <cp:lastPrinted>2013-10-29T17:58:15Z</cp:lastPrinted>
  <dcterms:created xsi:type="dcterms:W3CDTF">2010-11-12T22:42:29Z</dcterms:created>
  <dcterms:modified xsi:type="dcterms:W3CDTF">2018-05-19T08:00:03Z</dcterms:modified>
</cp:coreProperties>
</file>