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4"/>
  </p:sldMasterIdLst>
  <p:notesMasterIdLst>
    <p:notesMasterId r:id="rId32"/>
  </p:notesMasterIdLst>
  <p:handoutMasterIdLst>
    <p:handoutMasterId r:id="rId33"/>
  </p:handoutMasterIdLst>
  <p:sldIdLst>
    <p:sldId id="256" r:id="rId5"/>
    <p:sldId id="593" r:id="rId6"/>
    <p:sldId id="602" r:id="rId7"/>
    <p:sldId id="438" r:id="rId8"/>
    <p:sldId id="372" r:id="rId9"/>
    <p:sldId id="585" r:id="rId10"/>
    <p:sldId id="266" r:id="rId11"/>
    <p:sldId id="443" r:id="rId12"/>
    <p:sldId id="264" r:id="rId13"/>
    <p:sldId id="265" r:id="rId14"/>
    <p:sldId id="437" r:id="rId15"/>
    <p:sldId id="601" r:id="rId16"/>
    <p:sldId id="594" r:id="rId17"/>
    <p:sldId id="595" r:id="rId18"/>
    <p:sldId id="598" r:id="rId19"/>
    <p:sldId id="596" r:id="rId20"/>
    <p:sldId id="597" r:id="rId21"/>
    <p:sldId id="445" r:id="rId22"/>
    <p:sldId id="451" r:id="rId23"/>
    <p:sldId id="603" r:id="rId24"/>
    <p:sldId id="605" r:id="rId25"/>
    <p:sldId id="584" r:id="rId26"/>
    <p:sldId id="592" r:id="rId27"/>
    <p:sldId id="600" r:id="rId28"/>
    <p:sldId id="589" r:id="rId29"/>
    <p:sldId id="606" r:id="rId30"/>
    <p:sldId id="460" r:id="rId31"/>
  </p:sldIdLst>
  <p:sldSz cx="9144000" cy="6858000" type="screen4x3"/>
  <p:notesSz cx="6808788" cy="99393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88"/>
    </p:cViewPr>
  </p:sorterViewPr>
  <p:notesViewPr>
    <p:cSldViewPr>
      <p:cViewPr varScale="1">
        <p:scale>
          <a:sx n="92" d="100"/>
          <a:sy n="92" d="100"/>
        </p:scale>
        <p:origin x="18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40CBDB-36A8-4722-9353-82D9597322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5AED17A-4AE8-4F3F-8707-2D95489CDFCE}">
      <dgm:prSet/>
      <dgm:spPr/>
      <dgm:t>
        <a:bodyPr/>
        <a:lstStyle/>
        <a:p>
          <a:r>
            <a:rPr lang="cs-CZ" dirty="0"/>
            <a:t>Výkon práv subjektu údajů: právo na přístup, trvalý výmaz, souhlas se zpracováním</a:t>
          </a:r>
        </a:p>
      </dgm:t>
    </dgm:pt>
    <dgm:pt modelId="{3A434880-2DCA-41CD-86E2-CEF3236C7816}" type="parTrans" cxnId="{F58BF515-1F00-4BA0-A5E5-CE0B226FE6A6}">
      <dgm:prSet/>
      <dgm:spPr/>
      <dgm:t>
        <a:bodyPr/>
        <a:lstStyle/>
        <a:p>
          <a:endParaRPr lang="cs-CZ"/>
        </a:p>
      </dgm:t>
    </dgm:pt>
    <dgm:pt modelId="{40607140-41F5-4463-8527-D3294BFA5657}" type="sibTrans" cxnId="{F58BF515-1F00-4BA0-A5E5-CE0B226FE6A6}">
      <dgm:prSet/>
      <dgm:spPr/>
      <dgm:t>
        <a:bodyPr/>
        <a:lstStyle/>
        <a:p>
          <a:endParaRPr lang="cs-CZ"/>
        </a:p>
      </dgm:t>
    </dgm:pt>
    <dgm:pt modelId="{C8868B8B-5DCA-4DBC-A66E-E3E000401FD0}">
      <dgm:prSet/>
      <dgm:spPr/>
      <dgm:t>
        <a:bodyPr/>
        <a:lstStyle/>
        <a:p>
          <a:r>
            <a:rPr lang="cs-CZ"/>
            <a:t>Transparentnost vůči subjektu údajů: informační dokumenty, obchodní podmínky a často kladené otázky</a:t>
          </a:r>
        </a:p>
      </dgm:t>
    </dgm:pt>
    <dgm:pt modelId="{328F5D7B-7FBD-48DE-A39E-765BDF99165F}" type="parTrans" cxnId="{2CD55179-74B6-49C4-9F6B-6C5CD3CB96C3}">
      <dgm:prSet/>
      <dgm:spPr/>
      <dgm:t>
        <a:bodyPr/>
        <a:lstStyle/>
        <a:p>
          <a:endParaRPr lang="cs-CZ"/>
        </a:p>
      </dgm:t>
    </dgm:pt>
    <dgm:pt modelId="{450BC165-54DC-4994-8981-0FEEE12C51BE}" type="sibTrans" cxnId="{2CD55179-74B6-49C4-9F6B-6C5CD3CB96C3}">
      <dgm:prSet/>
      <dgm:spPr/>
      <dgm:t>
        <a:bodyPr/>
        <a:lstStyle/>
        <a:p>
          <a:endParaRPr lang="cs-CZ"/>
        </a:p>
      </dgm:t>
    </dgm:pt>
    <dgm:pt modelId="{AC6347F1-4552-4555-A570-E0CF6239113D}">
      <dgm:prSet/>
      <dgm:spPr/>
      <dgm:t>
        <a:bodyPr/>
        <a:lstStyle/>
        <a:p>
          <a:r>
            <a:rPr lang="cs-CZ" dirty="0"/>
            <a:t>Chybějící právní základ zpracování osobních údajů (čl. 6 ON)</a:t>
          </a:r>
        </a:p>
      </dgm:t>
    </dgm:pt>
    <dgm:pt modelId="{2180BFEE-884D-4E08-B3FC-BFCE540C1C9E}" type="parTrans" cxnId="{CB717580-2A9B-44F9-A753-10C835AA5C89}">
      <dgm:prSet/>
      <dgm:spPr/>
      <dgm:t>
        <a:bodyPr/>
        <a:lstStyle/>
        <a:p>
          <a:endParaRPr lang="cs-CZ"/>
        </a:p>
      </dgm:t>
    </dgm:pt>
    <dgm:pt modelId="{C5582E98-AEF7-474A-8FA0-C109E3235547}" type="sibTrans" cxnId="{CB717580-2A9B-44F9-A753-10C835AA5C89}">
      <dgm:prSet/>
      <dgm:spPr/>
      <dgm:t>
        <a:bodyPr/>
        <a:lstStyle/>
        <a:p>
          <a:endParaRPr lang="cs-CZ"/>
        </a:p>
      </dgm:t>
    </dgm:pt>
    <dgm:pt modelId="{7D99E831-2B4D-4709-8F59-9C35D9DF3CDD}">
      <dgm:prSet/>
      <dgm:spPr/>
      <dgm:t>
        <a:bodyPr/>
        <a:lstStyle/>
        <a:p>
          <a:r>
            <a:rPr lang="cs-CZ"/>
            <a:t>Ohlášená i neohlášená porušení zabezpečení ochrany osobních údajů</a:t>
          </a:r>
        </a:p>
      </dgm:t>
    </dgm:pt>
    <dgm:pt modelId="{343AF40B-B17C-4A8E-ABC2-431764F035C3}" type="parTrans" cxnId="{9DDABE48-8E02-4524-986B-B81C1D659D57}">
      <dgm:prSet/>
      <dgm:spPr/>
      <dgm:t>
        <a:bodyPr/>
        <a:lstStyle/>
        <a:p>
          <a:endParaRPr lang="cs-CZ"/>
        </a:p>
      </dgm:t>
    </dgm:pt>
    <dgm:pt modelId="{F90C4000-195F-45D1-A146-9A8013171E1F}" type="sibTrans" cxnId="{9DDABE48-8E02-4524-986B-B81C1D659D57}">
      <dgm:prSet/>
      <dgm:spPr/>
      <dgm:t>
        <a:bodyPr/>
        <a:lstStyle/>
        <a:p>
          <a:endParaRPr lang="cs-CZ"/>
        </a:p>
      </dgm:t>
    </dgm:pt>
    <dgm:pt modelId="{63B5C430-E519-4E1D-B2E6-C85430170E2A}" type="pres">
      <dgm:prSet presAssocID="{6F40CBDB-36A8-4722-9353-82D9597322FD}" presName="linear" presStyleCnt="0">
        <dgm:presLayoutVars>
          <dgm:animLvl val="lvl"/>
          <dgm:resizeHandles val="exact"/>
        </dgm:presLayoutVars>
      </dgm:prSet>
      <dgm:spPr/>
    </dgm:pt>
    <dgm:pt modelId="{381004C0-0763-47AB-AEBE-38EC7386C76A}" type="pres">
      <dgm:prSet presAssocID="{35AED17A-4AE8-4F3F-8707-2D95489CDFC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B86518C-59F9-40B4-95CA-99544C804814}" type="pres">
      <dgm:prSet presAssocID="{40607140-41F5-4463-8527-D3294BFA5657}" presName="spacer" presStyleCnt="0"/>
      <dgm:spPr/>
    </dgm:pt>
    <dgm:pt modelId="{B147C6C3-1407-4946-8D18-71B8FCC68F38}" type="pres">
      <dgm:prSet presAssocID="{C8868B8B-5DCA-4DBC-A66E-E3E000401FD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0146EA1-74A1-4F73-9BEA-2D3EF9F56A31}" type="pres">
      <dgm:prSet presAssocID="{450BC165-54DC-4994-8981-0FEEE12C51BE}" presName="spacer" presStyleCnt="0"/>
      <dgm:spPr/>
    </dgm:pt>
    <dgm:pt modelId="{109F26DF-C9F7-437E-83F9-B222C9F82440}" type="pres">
      <dgm:prSet presAssocID="{AC6347F1-4552-4555-A570-E0CF6239113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D9DFDB6-4BC2-4F16-A457-454FEBF799D9}" type="pres">
      <dgm:prSet presAssocID="{C5582E98-AEF7-474A-8FA0-C109E3235547}" presName="spacer" presStyleCnt="0"/>
      <dgm:spPr/>
    </dgm:pt>
    <dgm:pt modelId="{4E077D2E-CD15-48EA-A66C-5B50FAAE0C8F}" type="pres">
      <dgm:prSet presAssocID="{7D99E831-2B4D-4709-8F59-9C35D9DF3CD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58BF515-1F00-4BA0-A5E5-CE0B226FE6A6}" srcId="{6F40CBDB-36A8-4722-9353-82D9597322FD}" destId="{35AED17A-4AE8-4F3F-8707-2D95489CDFCE}" srcOrd="0" destOrd="0" parTransId="{3A434880-2DCA-41CD-86E2-CEF3236C7816}" sibTransId="{40607140-41F5-4463-8527-D3294BFA5657}"/>
    <dgm:cxn modelId="{9DDABE48-8E02-4524-986B-B81C1D659D57}" srcId="{6F40CBDB-36A8-4722-9353-82D9597322FD}" destId="{7D99E831-2B4D-4709-8F59-9C35D9DF3CDD}" srcOrd="3" destOrd="0" parTransId="{343AF40B-B17C-4A8E-ABC2-431764F035C3}" sibTransId="{F90C4000-195F-45D1-A146-9A8013171E1F}"/>
    <dgm:cxn modelId="{2CD55179-74B6-49C4-9F6B-6C5CD3CB96C3}" srcId="{6F40CBDB-36A8-4722-9353-82D9597322FD}" destId="{C8868B8B-5DCA-4DBC-A66E-E3E000401FD0}" srcOrd="1" destOrd="0" parTransId="{328F5D7B-7FBD-48DE-A39E-765BDF99165F}" sibTransId="{450BC165-54DC-4994-8981-0FEEE12C51BE}"/>
    <dgm:cxn modelId="{3A28067A-C012-47A6-B3D0-D52253E58726}" type="presOf" srcId="{AC6347F1-4552-4555-A570-E0CF6239113D}" destId="{109F26DF-C9F7-437E-83F9-B222C9F82440}" srcOrd="0" destOrd="0" presId="urn:microsoft.com/office/officeart/2005/8/layout/vList2"/>
    <dgm:cxn modelId="{CB717580-2A9B-44F9-A753-10C835AA5C89}" srcId="{6F40CBDB-36A8-4722-9353-82D9597322FD}" destId="{AC6347F1-4552-4555-A570-E0CF6239113D}" srcOrd="2" destOrd="0" parTransId="{2180BFEE-884D-4E08-B3FC-BFCE540C1C9E}" sibTransId="{C5582E98-AEF7-474A-8FA0-C109E3235547}"/>
    <dgm:cxn modelId="{A29FB5AB-DD91-4581-86C3-BDF2C8EEC370}" type="presOf" srcId="{6F40CBDB-36A8-4722-9353-82D9597322FD}" destId="{63B5C430-E519-4E1D-B2E6-C85430170E2A}" srcOrd="0" destOrd="0" presId="urn:microsoft.com/office/officeart/2005/8/layout/vList2"/>
    <dgm:cxn modelId="{C4ACF7C0-C75B-4E7B-97E5-7A518A11754A}" type="presOf" srcId="{C8868B8B-5DCA-4DBC-A66E-E3E000401FD0}" destId="{B147C6C3-1407-4946-8D18-71B8FCC68F38}" srcOrd="0" destOrd="0" presId="urn:microsoft.com/office/officeart/2005/8/layout/vList2"/>
    <dgm:cxn modelId="{39DC28CF-6C04-43BA-83FE-E55632EE5AC8}" type="presOf" srcId="{7D99E831-2B4D-4709-8F59-9C35D9DF3CDD}" destId="{4E077D2E-CD15-48EA-A66C-5B50FAAE0C8F}" srcOrd="0" destOrd="0" presId="urn:microsoft.com/office/officeart/2005/8/layout/vList2"/>
    <dgm:cxn modelId="{BEA1E9FB-7BB8-41F7-BB03-86C6CFE52368}" type="presOf" srcId="{35AED17A-4AE8-4F3F-8707-2D95489CDFCE}" destId="{381004C0-0763-47AB-AEBE-38EC7386C76A}" srcOrd="0" destOrd="0" presId="urn:microsoft.com/office/officeart/2005/8/layout/vList2"/>
    <dgm:cxn modelId="{1BEBD8C9-BD05-4056-832D-A78C2324B2D1}" type="presParOf" srcId="{63B5C430-E519-4E1D-B2E6-C85430170E2A}" destId="{381004C0-0763-47AB-AEBE-38EC7386C76A}" srcOrd="0" destOrd="0" presId="urn:microsoft.com/office/officeart/2005/8/layout/vList2"/>
    <dgm:cxn modelId="{F6DE6725-700A-4E6C-BA57-32C04E3E2DBB}" type="presParOf" srcId="{63B5C430-E519-4E1D-B2E6-C85430170E2A}" destId="{AB86518C-59F9-40B4-95CA-99544C804814}" srcOrd="1" destOrd="0" presId="urn:microsoft.com/office/officeart/2005/8/layout/vList2"/>
    <dgm:cxn modelId="{70B37DA8-F08C-4B24-8883-218953C7C074}" type="presParOf" srcId="{63B5C430-E519-4E1D-B2E6-C85430170E2A}" destId="{B147C6C3-1407-4946-8D18-71B8FCC68F38}" srcOrd="2" destOrd="0" presId="urn:microsoft.com/office/officeart/2005/8/layout/vList2"/>
    <dgm:cxn modelId="{CCBCF84E-8BAF-4373-80CA-27086CD6A663}" type="presParOf" srcId="{63B5C430-E519-4E1D-B2E6-C85430170E2A}" destId="{30146EA1-74A1-4F73-9BEA-2D3EF9F56A31}" srcOrd="3" destOrd="0" presId="urn:microsoft.com/office/officeart/2005/8/layout/vList2"/>
    <dgm:cxn modelId="{5056E8C3-E96A-4EC1-9B46-3E6D74EE35FD}" type="presParOf" srcId="{63B5C430-E519-4E1D-B2E6-C85430170E2A}" destId="{109F26DF-C9F7-437E-83F9-B222C9F82440}" srcOrd="4" destOrd="0" presId="urn:microsoft.com/office/officeart/2005/8/layout/vList2"/>
    <dgm:cxn modelId="{E8586E02-B72C-46BF-86AB-FBA1F67932DE}" type="presParOf" srcId="{63B5C430-E519-4E1D-B2E6-C85430170E2A}" destId="{BD9DFDB6-4BC2-4F16-A457-454FEBF799D9}" srcOrd="5" destOrd="0" presId="urn:microsoft.com/office/officeart/2005/8/layout/vList2"/>
    <dgm:cxn modelId="{FBA0A773-EE52-43D5-BDF6-4F2D808702F0}" type="presParOf" srcId="{63B5C430-E519-4E1D-B2E6-C85430170E2A}" destId="{4E077D2E-CD15-48EA-A66C-5B50FAAE0C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A8E801-69BC-46FD-B8AD-C572786812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4B7972A-C8D1-48B7-A0E3-6A42B1A61D7A}">
      <dgm:prSet custT="1"/>
      <dgm:spPr/>
      <dgm:t>
        <a:bodyPr/>
        <a:lstStyle/>
        <a:p>
          <a:r>
            <a:rPr lang="cs-CZ" sz="1800" dirty="0"/>
            <a:t>UK: </a:t>
          </a:r>
          <a:r>
            <a:rPr lang="cs-CZ" sz="1800" b="0" i="0" u="none" dirty="0"/>
            <a:t>Pokuta </a:t>
          </a:r>
          <a:r>
            <a:rPr lang="en-US" sz="1800" b="0" i="0" u="none" dirty="0"/>
            <a:t>Marriott International £99,200,396 </a:t>
          </a:r>
          <a:r>
            <a:rPr lang="cs-CZ" sz="1800" b="0" i="0" u="none" dirty="0"/>
            <a:t>na základě ohlášení  (ca </a:t>
          </a:r>
          <a:r>
            <a:rPr lang="en-US" sz="1800" b="0" i="0" u="none" dirty="0"/>
            <a:t>339 mil</a:t>
          </a:r>
          <a:r>
            <a:rPr lang="cs-CZ" sz="1800" b="0" i="0" u="none" dirty="0"/>
            <a:t>. záznamů o hostech</a:t>
          </a:r>
          <a:r>
            <a:rPr lang="en-US" sz="1800" b="0" i="0" u="none" dirty="0"/>
            <a:t>, </a:t>
          </a:r>
          <a:r>
            <a:rPr lang="cs-CZ" sz="1800" b="0" i="0" u="none" dirty="0"/>
            <a:t>z toho</a:t>
          </a:r>
          <a:r>
            <a:rPr lang="en-US" sz="1800" b="0" i="0" u="none" dirty="0"/>
            <a:t> 30 mil</a:t>
          </a:r>
          <a:r>
            <a:rPr lang="cs-CZ" sz="1800" b="0" i="0" u="none" dirty="0"/>
            <a:t>. rezidentů</a:t>
          </a:r>
          <a:r>
            <a:rPr lang="en-US" sz="1800" b="0" i="0" u="none" dirty="0"/>
            <a:t> 31 </a:t>
          </a:r>
          <a:r>
            <a:rPr lang="cs-CZ" sz="1800" b="0" i="0" u="none" dirty="0"/>
            <a:t>zemí EHP, 7</a:t>
          </a:r>
          <a:r>
            <a:rPr lang="en-US" sz="1800" b="0" i="0" u="none" dirty="0"/>
            <a:t> mil</a:t>
          </a:r>
          <a:r>
            <a:rPr lang="cs-CZ" sz="1800" b="0" i="0" u="none" dirty="0"/>
            <a:t>.</a:t>
          </a:r>
          <a:r>
            <a:rPr lang="en-US" sz="1800" b="0" i="0" u="none" dirty="0"/>
            <a:t> </a:t>
          </a:r>
          <a:r>
            <a:rPr lang="cs-CZ" sz="1800" b="0" i="0" u="none" dirty="0"/>
            <a:t>za </a:t>
          </a:r>
          <a:r>
            <a:rPr lang="en-US" sz="1800" b="0" i="0" u="none" dirty="0"/>
            <a:t>UK.</a:t>
          </a:r>
          <a:endParaRPr lang="cs-CZ" sz="1800" dirty="0"/>
        </a:p>
      </dgm:t>
    </dgm:pt>
    <dgm:pt modelId="{828D8A2F-2CE6-411E-ACFA-6CA5C83E2C1D}" type="parTrans" cxnId="{7472823D-5D6D-49D3-89D3-1547E533ADC4}">
      <dgm:prSet/>
      <dgm:spPr/>
      <dgm:t>
        <a:bodyPr/>
        <a:lstStyle/>
        <a:p>
          <a:endParaRPr lang="cs-CZ"/>
        </a:p>
      </dgm:t>
    </dgm:pt>
    <dgm:pt modelId="{A4F813F3-36A8-4045-A0A5-654F713D0435}" type="sibTrans" cxnId="{7472823D-5D6D-49D3-89D3-1547E533ADC4}">
      <dgm:prSet/>
      <dgm:spPr/>
      <dgm:t>
        <a:bodyPr/>
        <a:lstStyle/>
        <a:p>
          <a:endParaRPr lang="cs-CZ"/>
        </a:p>
      </dgm:t>
    </dgm:pt>
    <dgm:pt modelId="{B43D3A09-3418-47E6-98F3-4D8B0764FE86}">
      <dgm:prSet custT="1"/>
      <dgm:spPr/>
      <dgm:t>
        <a:bodyPr/>
        <a:lstStyle/>
        <a:p>
          <a:r>
            <a:rPr lang="cs-CZ" sz="1800" dirty="0"/>
            <a:t>UK: pokuta </a:t>
          </a:r>
          <a:r>
            <a:rPr lang="en-US" sz="1800" b="0" i="0" u="none" dirty="0"/>
            <a:t>British Airways £183.39M </a:t>
          </a:r>
          <a:r>
            <a:rPr lang="cs-CZ" sz="1800" b="0" i="0" u="none" dirty="0"/>
            <a:t>na základě ohlášení.</a:t>
          </a:r>
          <a:r>
            <a:rPr lang="en-US" sz="1800" b="0" i="0" u="none" dirty="0"/>
            <a:t> </a:t>
          </a:r>
          <a:r>
            <a:rPr lang="cs-CZ" sz="1800" b="0" i="0" u="none" dirty="0"/>
            <a:t>Část webové komunikace byla odkloněna na podvodný web</a:t>
          </a:r>
          <a:r>
            <a:rPr lang="en-US" sz="1800" b="0" i="0" u="none" dirty="0"/>
            <a:t> </a:t>
          </a:r>
          <a:r>
            <a:rPr lang="cs-CZ" sz="1800" b="0" i="0" u="none" dirty="0"/>
            <a:t>(osobní údaje ca</a:t>
          </a:r>
          <a:r>
            <a:rPr lang="en-US" sz="1800" b="0" i="0" u="none" dirty="0"/>
            <a:t> 500</a:t>
          </a:r>
          <a:r>
            <a:rPr lang="cs-CZ" sz="1800" b="0" i="0" u="none" dirty="0"/>
            <a:t> </a:t>
          </a:r>
          <a:r>
            <a:rPr lang="en-US" sz="1800" b="0" i="0" u="none" dirty="0"/>
            <a:t>000 </a:t>
          </a:r>
          <a:r>
            <a:rPr lang="cs-CZ" sz="1800" b="0" i="0" u="none" dirty="0"/>
            <a:t>zákazníků).</a:t>
          </a:r>
          <a:endParaRPr lang="cs-CZ" sz="1800" dirty="0"/>
        </a:p>
      </dgm:t>
    </dgm:pt>
    <dgm:pt modelId="{2267ED55-5E40-42CF-8C9F-3C3B8F69E3E0}" type="parTrans" cxnId="{F555FE87-4A32-45C5-8D80-2A1FC2F9A1C8}">
      <dgm:prSet/>
      <dgm:spPr/>
      <dgm:t>
        <a:bodyPr/>
        <a:lstStyle/>
        <a:p>
          <a:endParaRPr lang="cs-CZ"/>
        </a:p>
      </dgm:t>
    </dgm:pt>
    <dgm:pt modelId="{583F25E6-0D7F-42D4-8F95-B7E9E5C5D521}" type="sibTrans" cxnId="{F555FE87-4A32-45C5-8D80-2A1FC2F9A1C8}">
      <dgm:prSet/>
      <dgm:spPr/>
      <dgm:t>
        <a:bodyPr/>
        <a:lstStyle/>
        <a:p>
          <a:endParaRPr lang="cs-CZ"/>
        </a:p>
      </dgm:t>
    </dgm:pt>
    <dgm:pt modelId="{21269F1E-AC51-44E9-AE6D-CFA1163830DB}">
      <dgm:prSet custT="1"/>
      <dgm:spPr/>
      <dgm:t>
        <a:bodyPr/>
        <a:lstStyle/>
        <a:p>
          <a:r>
            <a:rPr lang="cs-CZ" sz="1800" dirty="0"/>
            <a:t>DE: 09/2018 </a:t>
          </a:r>
          <a:r>
            <a:rPr lang="cs-CZ" sz="1800" i="1" dirty="0"/>
            <a:t>SA </a:t>
          </a:r>
          <a:r>
            <a:rPr lang="en-US" sz="1800" dirty="0" err="1"/>
            <a:t>LfDI</a:t>
          </a:r>
          <a:r>
            <a:rPr lang="en-US" sz="1800" dirty="0"/>
            <a:t> Baden-Württemberg € </a:t>
          </a:r>
          <a:r>
            <a:rPr lang="cs-CZ" sz="1800" dirty="0"/>
            <a:t>20 000 za porušení čl.</a:t>
          </a:r>
          <a:r>
            <a:rPr lang="en-US" sz="1800" dirty="0"/>
            <a:t> 32 </a:t>
          </a:r>
          <a:r>
            <a:rPr lang="cs-CZ" sz="1800" dirty="0"/>
            <a:t>provozovateli německé sociální sítě</a:t>
          </a:r>
          <a:r>
            <a:rPr lang="en-US" sz="1800" dirty="0"/>
            <a:t> </a:t>
          </a:r>
          <a:r>
            <a:rPr lang="cs-CZ" sz="1800" dirty="0"/>
            <a:t>po ohlášeném porušení zabezpečení (nešifrované os. údaje </a:t>
          </a:r>
          <a:r>
            <a:rPr lang="en-US" sz="1800" dirty="0"/>
            <a:t>330</a:t>
          </a:r>
          <a:r>
            <a:rPr lang="cs-CZ" sz="1800" dirty="0"/>
            <a:t> </a:t>
          </a:r>
          <a:r>
            <a:rPr lang="en-US" sz="1800" dirty="0"/>
            <a:t>000 </a:t>
          </a:r>
          <a:r>
            <a:rPr lang="cs-CZ" sz="1800" dirty="0"/>
            <a:t>uživatelů - </a:t>
          </a:r>
          <a:r>
            <a:rPr lang="en-US" sz="1800" dirty="0"/>
            <a:t>e-mail</a:t>
          </a:r>
          <a:r>
            <a:rPr lang="cs-CZ" sz="1800" dirty="0" err="1"/>
            <a:t>ové</a:t>
          </a:r>
          <a:r>
            <a:rPr lang="en-US" sz="1800" dirty="0"/>
            <a:t> ad</a:t>
          </a:r>
          <a:r>
            <a:rPr lang="cs-CZ" sz="1800" dirty="0"/>
            <a:t>r</a:t>
          </a:r>
          <a:r>
            <a:rPr lang="en-US" sz="1800" dirty="0"/>
            <a:t>es</a:t>
          </a:r>
          <a:r>
            <a:rPr lang="cs-CZ" sz="1800" dirty="0"/>
            <a:t>y</a:t>
          </a:r>
          <a:r>
            <a:rPr lang="en-US" sz="1800" dirty="0"/>
            <a:t> a </a:t>
          </a:r>
          <a:r>
            <a:rPr lang="cs-CZ" sz="1800" dirty="0"/>
            <a:t>hesla)</a:t>
          </a:r>
          <a:r>
            <a:rPr lang="en-US" sz="1800" dirty="0"/>
            <a:t> </a:t>
          </a:r>
          <a:endParaRPr lang="cs-CZ" sz="1800" dirty="0"/>
        </a:p>
      </dgm:t>
    </dgm:pt>
    <dgm:pt modelId="{87205B0B-43A7-4A89-99CD-9809D5E8AFA6}" type="parTrans" cxnId="{1880A725-BBEB-4CAB-8DA0-93F5CCB7BFD7}">
      <dgm:prSet/>
      <dgm:spPr/>
      <dgm:t>
        <a:bodyPr/>
        <a:lstStyle/>
        <a:p>
          <a:endParaRPr lang="cs-CZ"/>
        </a:p>
      </dgm:t>
    </dgm:pt>
    <dgm:pt modelId="{0958C760-34A6-4B1B-9A0C-386A0C47CD70}" type="sibTrans" cxnId="{1880A725-BBEB-4CAB-8DA0-93F5CCB7BFD7}">
      <dgm:prSet/>
      <dgm:spPr/>
      <dgm:t>
        <a:bodyPr/>
        <a:lstStyle/>
        <a:p>
          <a:endParaRPr lang="cs-CZ"/>
        </a:p>
      </dgm:t>
    </dgm:pt>
    <dgm:pt modelId="{C8FCEAC8-EF6B-4907-A7D0-A24F41FEDD06}">
      <dgm:prSet custT="1"/>
      <dgm:spPr/>
      <dgm:t>
        <a:bodyPr/>
        <a:lstStyle/>
        <a:p>
          <a:r>
            <a:rPr lang="cs-CZ" sz="2000" dirty="0"/>
            <a:t>FR: pokuta </a:t>
          </a:r>
          <a:r>
            <a:rPr lang="en-US" sz="2000" dirty="0"/>
            <a:t>€</a:t>
          </a:r>
          <a:r>
            <a:rPr lang="cs-CZ" sz="2000" dirty="0"/>
            <a:t> </a:t>
          </a:r>
          <a:r>
            <a:rPr lang="en-US" sz="2000" b="0" i="0" u="none" dirty="0"/>
            <a:t>50 </a:t>
          </a:r>
          <a:r>
            <a:rPr lang="cs-CZ" sz="2000" b="0" i="0" u="none" dirty="0"/>
            <a:t>mil. </a:t>
          </a:r>
          <a:r>
            <a:rPr lang="en-US" sz="2000" b="0" i="0" u="none" dirty="0"/>
            <a:t>GOOGLE LLC</a:t>
          </a:r>
          <a:r>
            <a:rPr lang="cs-CZ" sz="2000" b="0" i="0" u="none" dirty="0"/>
            <a:t> za</a:t>
          </a:r>
          <a:r>
            <a:rPr lang="en-US" sz="2000" b="0" i="0" u="none" dirty="0"/>
            <a:t> </a:t>
          </a:r>
          <a:r>
            <a:rPr lang="cs-CZ" sz="2000" b="0" i="0" u="none" noProof="0" dirty="0"/>
            <a:t>netransparentnost, neodpovídající informace </a:t>
          </a:r>
          <a:r>
            <a:rPr lang="en-US" sz="2000" b="0" i="0" u="none" dirty="0"/>
            <a:t>a</a:t>
          </a:r>
          <a:r>
            <a:rPr lang="cs-CZ" sz="2000" b="0" i="0" u="none" dirty="0"/>
            <a:t> chybějící</a:t>
          </a:r>
          <a:r>
            <a:rPr lang="en-US" sz="2000" b="0" i="0" u="none" dirty="0"/>
            <a:t> </a:t>
          </a:r>
          <a:r>
            <a:rPr lang="cs-CZ" sz="2000" b="0" i="0" u="none" dirty="0"/>
            <a:t>platný souhlas s personalizací inzerce</a:t>
          </a:r>
          <a:endParaRPr lang="cs-CZ" sz="2000" b="0" dirty="0"/>
        </a:p>
      </dgm:t>
    </dgm:pt>
    <dgm:pt modelId="{4441DFA6-D940-47C8-A76B-949FE81A1967}" type="sibTrans" cxnId="{3343D203-EC1C-4DF7-B367-B156C5CF0757}">
      <dgm:prSet/>
      <dgm:spPr/>
      <dgm:t>
        <a:bodyPr/>
        <a:lstStyle/>
        <a:p>
          <a:endParaRPr lang="cs-CZ"/>
        </a:p>
      </dgm:t>
    </dgm:pt>
    <dgm:pt modelId="{2CE03383-452E-4900-BCA0-A6129F3FF930}" type="parTrans" cxnId="{3343D203-EC1C-4DF7-B367-B156C5CF0757}">
      <dgm:prSet/>
      <dgm:spPr/>
      <dgm:t>
        <a:bodyPr/>
        <a:lstStyle/>
        <a:p>
          <a:endParaRPr lang="cs-CZ"/>
        </a:p>
      </dgm:t>
    </dgm:pt>
    <dgm:pt modelId="{94301500-DF81-4E63-9BE7-A58FC94727D5}" type="pres">
      <dgm:prSet presAssocID="{68A8E801-69BC-46FD-B8AD-C572786812F6}" presName="linear" presStyleCnt="0">
        <dgm:presLayoutVars>
          <dgm:animLvl val="lvl"/>
          <dgm:resizeHandles val="exact"/>
        </dgm:presLayoutVars>
      </dgm:prSet>
      <dgm:spPr/>
    </dgm:pt>
    <dgm:pt modelId="{A4669222-0C2A-472C-BF41-CFE31DCB9063}" type="pres">
      <dgm:prSet presAssocID="{F4B7972A-C8D1-48B7-A0E3-6A42B1A61D7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555DC9-BD7C-4D15-B102-A7ACFA2C399B}" type="pres">
      <dgm:prSet presAssocID="{A4F813F3-36A8-4045-A0A5-654F713D0435}" presName="spacer" presStyleCnt="0"/>
      <dgm:spPr/>
    </dgm:pt>
    <dgm:pt modelId="{B113CF2C-34F5-412E-A94E-5556655E86D4}" type="pres">
      <dgm:prSet presAssocID="{B43D3A09-3418-47E6-98F3-4D8B0764FE86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E074F60-D3EA-4FE8-BB96-B9C127795807}" type="pres">
      <dgm:prSet presAssocID="{583F25E6-0D7F-42D4-8F95-B7E9E5C5D521}" presName="spacer" presStyleCnt="0"/>
      <dgm:spPr/>
    </dgm:pt>
    <dgm:pt modelId="{B838AF9A-6C96-476C-8FB9-B161FD86C8EB}" type="pres">
      <dgm:prSet presAssocID="{21269F1E-AC51-44E9-AE6D-CFA1163830DB}" presName="parentText" presStyleLbl="node1" presStyleIdx="2" presStyleCnt="4" custLinFactNeighborX="826" custLinFactNeighborY="-5070">
        <dgm:presLayoutVars>
          <dgm:chMax val="0"/>
          <dgm:bulletEnabled val="1"/>
        </dgm:presLayoutVars>
      </dgm:prSet>
      <dgm:spPr/>
    </dgm:pt>
    <dgm:pt modelId="{A4247436-166F-4934-8C26-444115E1D114}" type="pres">
      <dgm:prSet presAssocID="{0958C760-34A6-4B1B-9A0C-386A0C47CD70}" presName="spacer" presStyleCnt="0"/>
      <dgm:spPr/>
    </dgm:pt>
    <dgm:pt modelId="{2FD3FB07-BD72-4A07-AD62-F4536C88B474}" type="pres">
      <dgm:prSet presAssocID="{C8FCEAC8-EF6B-4907-A7D0-A24F41FEDD06}" presName="parentText" presStyleLbl="node1" presStyleIdx="3" presStyleCnt="4" custLinFactY="339" custLinFactNeighborY="100000">
        <dgm:presLayoutVars>
          <dgm:chMax val="0"/>
          <dgm:bulletEnabled val="1"/>
        </dgm:presLayoutVars>
      </dgm:prSet>
      <dgm:spPr/>
    </dgm:pt>
  </dgm:ptLst>
  <dgm:cxnLst>
    <dgm:cxn modelId="{3343D203-EC1C-4DF7-B367-B156C5CF0757}" srcId="{68A8E801-69BC-46FD-B8AD-C572786812F6}" destId="{C8FCEAC8-EF6B-4907-A7D0-A24F41FEDD06}" srcOrd="3" destOrd="0" parTransId="{2CE03383-452E-4900-BCA0-A6129F3FF930}" sibTransId="{4441DFA6-D940-47C8-A76B-949FE81A1967}"/>
    <dgm:cxn modelId="{1880A725-BBEB-4CAB-8DA0-93F5CCB7BFD7}" srcId="{68A8E801-69BC-46FD-B8AD-C572786812F6}" destId="{21269F1E-AC51-44E9-AE6D-CFA1163830DB}" srcOrd="2" destOrd="0" parTransId="{87205B0B-43A7-4A89-99CD-9809D5E8AFA6}" sibTransId="{0958C760-34A6-4B1B-9A0C-386A0C47CD70}"/>
    <dgm:cxn modelId="{A1330A29-DE7B-4335-8592-126FC8B731DD}" type="presOf" srcId="{C8FCEAC8-EF6B-4907-A7D0-A24F41FEDD06}" destId="{2FD3FB07-BD72-4A07-AD62-F4536C88B474}" srcOrd="0" destOrd="0" presId="urn:microsoft.com/office/officeart/2005/8/layout/vList2"/>
    <dgm:cxn modelId="{CC329B39-115E-4DE3-A899-DB86B08994F3}" type="presOf" srcId="{21269F1E-AC51-44E9-AE6D-CFA1163830DB}" destId="{B838AF9A-6C96-476C-8FB9-B161FD86C8EB}" srcOrd="0" destOrd="0" presId="urn:microsoft.com/office/officeart/2005/8/layout/vList2"/>
    <dgm:cxn modelId="{7472823D-5D6D-49D3-89D3-1547E533ADC4}" srcId="{68A8E801-69BC-46FD-B8AD-C572786812F6}" destId="{F4B7972A-C8D1-48B7-A0E3-6A42B1A61D7A}" srcOrd="0" destOrd="0" parTransId="{828D8A2F-2CE6-411E-ACFA-6CA5C83E2C1D}" sibTransId="{A4F813F3-36A8-4045-A0A5-654F713D0435}"/>
    <dgm:cxn modelId="{92970257-7F2C-4449-8742-D60D5B37F6FA}" type="presOf" srcId="{B43D3A09-3418-47E6-98F3-4D8B0764FE86}" destId="{B113CF2C-34F5-412E-A94E-5556655E86D4}" srcOrd="0" destOrd="0" presId="urn:microsoft.com/office/officeart/2005/8/layout/vList2"/>
    <dgm:cxn modelId="{F555FE87-4A32-45C5-8D80-2A1FC2F9A1C8}" srcId="{68A8E801-69BC-46FD-B8AD-C572786812F6}" destId="{B43D3A09-3418-47E6-98F3-4D8B0764FE86}" srcOrd="1" destOrd="0" parTransId="{2267ED55-5E40-42CF-8C9F-3C3B8F69E3E0}" sibTransId="{583F25E6-0D7F-42D4-8F95-B7E9E5C5D521}"/>
    <dgm:cxn modelId="{389854C9-9E5C-4DD3-849B-13DBC45AB6CD}" type="presOf" srcId="{68A8E801-69BC-46FD-B8AD-C572786812F6}" destId="{94301500-DF81-4E63-9BE7-A58FC94727D5}" srcOrd="0" destOrd="0" presId="urn:microsoft.com/office/officeart/2005/8/layout/vList2"/>
    <dgm:cxn modelId="{0EB581E6-E360-475B-8236-02E589CF7E7A}" type="presOf" srcId="{F4B7972A-C8D1-48B7-A0E3-6A42B1A61D7A}" destId="{A4669222-0C2A-472C-BF41-CFE31DCB9063}" srcOrd="0" destOrd="0" presId="urn:microsoft.com/office/officeart/2005/8/layout/vList2"/>
    <dgm:cxn modelId="{BEF5BA15-56F0-4313-AC7E-6C3055C42360}" type="presParOf" srcId="{94301500-DF81-4E63-9BE7-A58FC94727D5}" destId="{A4669222-0C2A-472C-BF41-CFE31DCB9063}" srcOrd="0" destOrd="0" presId="urn:microsoft.com/office/officeart/2005/8/layout/vList2"/>
    <dgm:cxn modelId="{3DD9C4E4-48F5-49E5-8292-8A1E80B2354E}" type="presParOf" srcId="{94301500-DF81-4E63-9BE7-A58FC94727D5}" destId="{77555DC9-BD7C-4D15-B102-A7ACFA2C399B}" srcOrd="1" destOrd="0" presId="urn:microsoft.com/office/officeart/2005/8/layout/vList2"/>
    <dgm:cxn modelId="{02217E80-15BA-40D6-8753-A755792B6E55}" type="presParOf" srcId="{94301500-DF81-4E63-9BE7-A58FC94727D5}" destId="{B113CF2C-34F5-412E-A94E-5556655E86D4}" srcOrd="2" destOrd="0" presId="urn:microsoft.com/office/officeart/2005/8/layout/vList2"/>
    <dgm:cxn modelId="{BFE25E1B-BCFF-4654-9971-DEB28AC7B410}" type="presParOf" srcId="{94301500-DF81-4E63-9BE7-A58FC94727D5}" destId="{1E074F60-D3EA-4FE8-BB96-B9C127795807}" srcOrd="3" destOrd="0" presId="urn:microsoft.com/office/officeart/2005/8/layout/vList2"/>
    <dgm:cxn modelId="{4EE220C1-4B17-4CDF-9ACA-2559DDD8C9CE}" type="presParOf" srcId="{94301500-DF81-4E63-9BE7-A58FC94727D5}" destId="{B838AF9A-6C96-476C-8FB9-B161FD86C8EB}" srcOrd="4" destOrd="0" presId="urn:microsoft.com/office/officeart/2005/8/layout/vList2"/>
    <dgm:cxn modelId="{C785E298-1F43-4FA1-ADAB-10959C8051D7}" type="presParOf" srcId="{94301500-DF81-4E63-9BE7-A58FC94727D5}" destId="{A4247436-166F-4934-8C26-444115E1D114}" srcOrd="5" destOrd="0" presId="urn:microsoft.com/office/officeart/2005/8/layout/vList2"/>
    <dgm:cxn modelId="{1C29C49D-58E2-4286-A274-3D4CAEE9822B}" type="presParOf" srcId="{94301500-DF81-4E63-9BE7-A58FC94727D5}" destId="{2FD3FB07-BD72-4A07-AD62-F4536C88B47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40CBDB-36A8-4722-9353-82D9597322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5AED17A-4AE8-4F3F-8707-2D95489CDFCE}">
      <dgm:prSet/>
      <dgm:spPr/>
      <dgm:t>
        <a:bodyPr/>
        <a:lstStyle/>
        <a:p>
          <a:r>
            <a:rPr lang="cs-CZ"/>
            <a:t>Výkon práv subjektu údajů: právo na přístup, trvalý výmaz, souhlas se zpracováním</a:t>
          </a:r>
        </a:p>
      </dgm:t>
    </dgm:pt>
    <dgm:pt modelId="{3A434880-2DCA-41CD-86E2-CEF3236C7816}" type="parTrans" cxnId="{F58BF515-1F00-4BA0-A5E5-CE0B226FE6A6}">
      <dgm:prSet/>
      <dgm:spPr/>
      <dgm:t>
        <a:bodyPr/>
        <a:lstStyle/>
        <a:p>
          <a:endParaRPr lang="cs-CZ"/>
        </a:p>
      </dgm:t>
    </dgm:pt>
    <dgm:pt modelId="{40607140-41F5-4463-8527-D3294BFA5657}" type="sibTrans" cxnId="{F58BF515-1F00-4BA0-A5E5-CE0B226FE6A6}">
      <dgm:prSet/>
      <dgm:spPr/>
      <dgm:t>
        <a:bodyPr/>
        <a:lstStyle/>
        <a:p>
          <a:endParaRPr lang="cs-CZ"/>
        </a:p>
      </dgm:t>
    </dgm:pt>
    <dgm:pt modelId="{C8868B8B-5DCA-4DBC-A66E-E3E000401FD0}">
      <dgm:prSet/>
      <dgm:spPr/>
      <dgm:t>
        <a:bodyPr/>
        <a:lstStyle/>
        <a:p>
          <a:r>
            <a:rPr lang="cs-CZ"/>
            <a:t>Transparentnost vůči subjektu údajů: informační dokumenty, obchodní podmínky a často kladené otázky</a:t>
          </a:r>
        </a:p>
      </dgm:t>
    </dgm:pt>
    <dgm:pt modelId="{328F5D7B-7FBD-48DE-A39E-765BDF99165F}" type="parTrans" cxnId="{2CD55179-74B6-49C4-9F6B-6C5CD3CB96C3}">
      <dgm:prSet/>
      <dgm:spPr/>
      <dgm:t>
        <a:bodyPr/>
        <a:lstStyle/>
        <a:p>
          <a:endParaRPr lang="cs-CZ"/>
        </a:p>
      </dgm:t>
    </dgm:pt>
    <dgm:pt modelId="{450BC165-54DC-4994-8981-0FEEE12C51BE}" type="sibTrans" cxnId="{2CD55179-74B6-49C4-9F6B-6C5CD3CB96C3}">
      <dgm:prSet/>
      <dgm:spPr/>
      <dgm:t>
        <a:bodyPr/>
        <a:lstStyle/>
        <a:p>
          <a:endParaRPr lang="cs-CZ"/>
        </a:p>
      </dgm:t>
    </dgm:pt>
    <dgm:pt modelId="{AC6347F1-4552-4555-A570-E0CF6239113D}">
      <dgm:prSet/>
      <dgm:spPr/>
      <dgm:t>
        <a:bodyPr/>
        <a:lstStyle/>
        <a:p>
          <a:r>
            <a:rPr lang="cs-CZ"/>
            <a:t>Chybějící právní základ zpracování osobních údajů (čl. 6 ON)</a:t>
          </a:r>
        </a:p>
      </dgm:t>
    </dgm:pt>
    <dgm:pt modelId="{2180BFEE-884D-4E08-B3FC-BFCE540C1C9E}" type="parTrans" cxnId="{CB717580-2A9B-44F9-A753-10C835AA5C89}">
      <dgm:prSet/>
      <dgm:spPr/>
      <dgm:t>
        <a:bodyPr/>
        <a:lstStyle/>
        <a:p>
          <a:endParaRPr lang="cs-CZ"/>
        </a:p>
      </dgm:t>
    </dgm:pt>
    <dgm:pt modelId="{C5582E98-AEF7-474A-8FA0-C109E3235547}" type="sibTrans" cxnId="{CB717580-2A9B-44F9-A753-10C835AA5C89}">
      <dgm:prSet/>
      <dgm:spPr/>
      <dgm:t>
        <a:bodyPr/>
        <a:lstStyle/>
        <a:p>
          <a:endParaRPr lang="cs-CZ"/>
        </a:p>
      </dgm:t>
    </dgm:pt>
    <dgm:pt modelId="{7D99E831-2B4D-4709-8F59-9C35D9DF3CDD}">
      <dgm:prSet/>
      <dgm:spPr/>
      <dgm:t>
        <a:bodyPr/>
        <a:lstStyle/>
        <a:p>
          <a:r>
            <a:rPr lang="cs-CZ"/>
            <a:t>Ohlášená i neohlášená porušení zabezpečení ochrany osobních údajů</a:t>
          </a:r>
        </a:p>
      </dgm:t>
    </dgm:pt>
    <dgm:pt modelId="{343AF40B-B17C-4A8E-ABC2-431764F035C3}" type="parTrans" cxnId="{9DDABE48-8E02-4524-986B-B81C1D659D57}">
      <dgm:prSet/>
      <dgm:spPr/>
      <dgm:t>
        <a:bodyPr/>
        <a:lstStyle/>
        <a:p>
          <a:endParaRPr lang="cs-CZ"/>
        </a:p>
      </dgm:t>
    </dgm:pt>
    <dgm:pt modelId="{F90C4000-195F-45D1-A146-9A8013171E1F}" type="sibTrans" cxnId="{9DDABE48-8E02-4524-986B-B81C1D659D57}">
      <dgm:prSet/>
      <dgm:spPr/>
      <dgm:t>
        <a:bodyPr/>
        <a:lstStyle/>
        <a:p>
          <a:endParaRPr lang="cs-CZ"/>
        </a:p>
      </dgm:t>
    </dgm:pt>
    <dgm:pt modelId="{63B5C430-E519-4E1D-B2E6-C85430170E2A}" type="pres">
      <dgm:prSet presAssocID="{6F40CBDB-36A8-4722-9353-82D9597322FD}" presName="linear" presStyleCnt="0">
        <dgm:presLayoutVars>
          <dgm:animLvl val="lvl"/>
          <dgm:resizeHandles val="exact"/>
        </dgm:presLayoutVars>
      </dgm:prSet>
      <dgm:spPr/>
    </dgm:pt>
    <dgm:pt modelId="{381004C0-0763-47AB-AEBE-38EC7386C76A}" type="pres">
      <dgm:prSet presAssocID="{35AED17A-4AE8-4F3F-8707-2D95489CDFC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AB86518C-59F9-40B4-95CA-99544C804814}" type="pres">
      <dgm:prSet presAssocID="{40607140-41F5-4463-8527-D3294BFA5657}" presName="spacer" presStyleCnt="0"/>
      <dgm:spPr/>
    </dgm:pt>
    <dgm:pt modelId="{B147C6C3-1407-4946-8D18-71B8FCC68F38}" type="pres">
      <dgm:prSet presAssocID="{C8868B8B-5DCA-4DBC-A66E-E3E000401FD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0146EA1-74A1-4F73-9BEA-2D3EF9F56A31}" type="pres">
      <dgm:prSet presAssocID="{450BC165-54DC-4994-8981-0FEEE12C51BE}" presName="spacer" presStyleCnt="0"/>
      <dgm:spPr/>
    </dgm:pt>
    <dgm:pt modelId="{109F26DF-C9F7-437E-83F9-B222C9F82440}" type="pres">
      <dgm:prSet presAssocID="{AC6347F1-4552-4555-A570-E0CF6239113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D9DFDB6-4BC2-4F16-A457-454FEBF799D9}" type="pres">
      <dgm:prSet presAssocID="{C5582E98-AEF7-474A-8FA0-C109E3235547}" presName="spacer" presStyleCnt="0"/>
      <dgm:spPr/>
    </dgm:pt>
    <dgm:pt modelId="{4E077D2E-CD15-48EA-A66C-5B50FAAE0C8F}" type="pres">
      <dgm:prSet presAssocID="{7D99E831-2B4D-4709-8F59-9C35D9DF3CD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F58BF515-1F00-4BA0-A5E5-CE0B226FE6A6}" srcId="{6F40CBDB-36A8-4722-9353-82D9597322FD}" destId="{35AED17A-4AE8-4F3F-8707-2D95489CDFCE}" srcOrd="0" destOrd="0" parTransId="{3A434880-2DCA-41CD-86E2-CEF3236C7816}" sibTransId="{40607140-41F5-4463-8527-D3294BFA5657}"/>
    <dgm:cxn modelId="{9DDABE48-8E02-4524-986B-B81C1D659D57}" srcId="{6F40CBDB-36A8-4722-9353-82D9597322FD}" destId="{7D99E831-2B4D-4709-8F59-9C35D9DF3CDD}" srcOrd="3" destOrd="0" parTransId="{343AF40B-B17C-4A8E-ABC2-431764F035C3}" sibTransId="{F90C4000-195F-45D1-A146-9A8013171E1F}"/>
    <dgm:cxn modelId="{2CD55179-74B6-49C4-9F6B-6C5CD3CB96C3}" srcId="{6F40CBDB-36A8-4722-9353-82D9597322FD}" destId="{C8868B8B-5DCA-4DBC-A66E-E3E000401FD0}" srcOrd="1" destOrd="0" parTransId="{328F5D7B-7FBD-48DE-A39E-765BDF99165F}" sibTransId="{450BC165-54DC-4994-8981-0FEEE12C51BE}"/>
    <dgm:cxn modelId="{3A28067A-C012-47A6-B3D0-D52253E58726}" type="presOf" srcId="{AC6347F1-4552-4555-A570-E0CF6239113D}" destId="{109F26DF-C9F7-437E-83F9-B222C9F82440}" srcOrd="0" destOrd="0" presId="urn:microsoft.com/office/officeart/2005/8/layout/vList2"/>
    <dgm:cxn modelId="{CB717580-2A9B-44F9-A753-10C835AA5C89}" srcId="{6F40CBDB-36A8-4722-9353-82D9597322FD}" destId="{AC6347F1-4552-4555-A570-E0CF6239113D}" srcOrd="2" destOrd="0" parTransId="{2180BFEE-884D-4E08-B3FC-BFCE540C1C9E}" sibTransId="{C5582E98-AEF7-474A-8FA0-C109E3235547}"/>
    <dgm:cxn modelId="{A29FB5AB-DD91-4581-86C3-BDF2C8EEC370}" type="presOf" srcId="{6F40CBDB-36A8-4722-9353-82D9597322FD}" destId="{63B5C430-E519-4E1D-B2E6-C85430170E2A}" srcOrd="0" destOrd="0" presId="urn:microsoft.com/office/officeart/2005/8/layout/vList2"/>
    <dgm:cxn modelId="{C4ACF7C0-C75B-4E7B-97E5-7A518A11754A}" type="presOf" srcId="{C8868B8B-5DCA-4DBC-A66E-E3E000401FD0}" destId="{B147C6C3-1407-4946-8D18-71B8FCC68F38}" srcOrd="0" destOrd="0" presId="urn:microsoft.com/office/officeart/2005/8/layout/vList2"/>
    <dgm:cxn modelId="{39DC28CF-6C04-43BA-83FE-E55632EE5AC8}" type="presOf" srcId="{7D99E831-2B4D-4709-8F59-9C35D9DF3CDD}" destId="{4E077D2E-CD15-48EA-A66C-5B50FAAE0C8F}" srcOrd="0" destOrd="0" presId="urn:microsoft.com/office/officeart/2005/8/layout/vList2"/>
    <dgm:cxn modelId="{BEA1E9FB-7BB8-41F7-BB03-86C6CFE52368}" type="presOf" srcId="{35AED17A-4AE8-4F3F-8707-2D95489CDFCE}" destId="{381004C0-0763-47AB-AEBE-38EC7386C76A}" srcOrd="0" destOrd="0" presId="urn:microsoft.com/office/officeart/2005/8/layout/vList2"/>
    <dgm:cxn modelId="{1BEBD8C9-BD05-4056-832D-A78C2324B2D1}" type="presParOf" srcId="{63B5C430-E519-4E1D-B2E6-C85430170E2A}" destId="{381004C0-0763-47AB-AEBE-38EC7386C76A}" srcOrd="0" destOrd="0" presId="urn:microsoft.com/office/officeart/2005/8/layout/vList2"/>
    <dgm:cxn modelId="{F6DE6725-700A-4E6C-BA57-32C04E3E2DBB}" type="presParOf" srcId="{63B5C430-E519-4E1D-B2E6-C85430170E2A}" destId="{AB86518C-59F9-40B4-95CA-99544C804814}" srcOrd="1" destOrd="0" presId="urn:microsoft.com/office/officeart/2005/8/layout/vList2"/>
    <dgm:cxn modelId="{70B37DA8-F08C-4B24-8883-218953C7C074}" type="presParOf" srcId="{63B5C430-E519-4E1D-B2E6-C85430170E2A}" destId="{B147C6C3-1407-4946-8D18-71B8FCC68F38}" srcOrd="2" destOrd="0" presId="urn:microsoft.com/office/officeart/2005/8/layout/vList2"/>
    <dgm:cxn modelId="{CCBCF84E-8BAF-4373-80CA-27086CD6A663}" type="presParOf" srcId="{63B5C430-E519-4E1D-B2E6-C85430170E2A}" destId="{30146EA1-74A1-4F73-9BEA-2D3EF9F56A31}" srcOrd="3" destOrd="0" presId="urn:microsoft.com/office/officeart/2005/8/layout/vList2"/>
    <dgm:cxn modelId="{5056E8C3-E96A-4EC1-9B46-3E6D74EE35FD}" type="presParOf" srcId="{63B5C430-E519-4E1D-B2E6-C85430170E2A}" destId="{109F26DF-C9F7-437E-83F9-B222C9F82440}" srcOrd="4" destOrd="0" presId="urn:microsoft.com/office/officeart/2005/8/layout/vList2"/>
    <dgm:cxn modelId="{E8586E02-B72C-46BF-86AB-FBA1F67932DE}" type="presParOf" srcId="{63B5C430-E519-4E1D-B2E6-C85430170E2A}" destId="{BD9DFDB6-4BC2-4F16-A457-454FEBF799D9}" srcOrd="5" destOrd="0" presId="urn:microsoft.com/office/officeart/2005/8/layout/vList2"/>
    <dgm:cxn modelId="{FBA0A773-EE52-43D5-BDF6-4F2D808702F0}" type="presParOf" srcId="{63B5C430-E519-4E1D-B2E6-C85430170E2A}" destId="{4E077D2E-CD15-48EA-A66C-5B50FAAE0C8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004C0-0763-47AB-AEBE-38EC7386C76A}">
      <dsp:nvSpPr>
        <dsp:cNvPr id="0" name=""/>
        <dsp:cNvSpPr/>
      </dsp:nvSpPr>
      <dsp:spPr>
        <a:xfrm>
          <a:off x="0" y="8210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Výkon práv subjektu údajů: právo na přístup, trvalý výmaz, souhlas se zpracováním</a:t>
          </a:r>
        </a:p>
      </dsp:txBody>
      <dsp:txXfrm>
        <a:off x="50489" y="132590"/>
        <a:ext cx="8128622" cy="933302"/>
      </dsp:txXfrm>
    </dsp:sp>
    <dsp:sp modelId="{B147C6C3-1407-4946-8D18-71B8FCC68F38}">
      <dsp:nvSpPr>
        <dsp:cNvPr id="0" name=""/>
        <dsp:cNvSpPr/>
      </dsp:nvSpPr>
      <dsp:spPr>
        <a:xfrm>
          <a:off x="0" y="119126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Transparentnost vůči subjektu údajů: informační dokumenty, obchodní podmínky a často kladené otázky</a:t>
          </a:r>
        </a:p>
      </dsp:txBody>
      <dsp:txXfrm>
        <a:off x="50489" y="1241750"/>
        <a:ext cx="8128622" cy="933302"/>
      </dsp:txXfrm>
    </dsp:sp>
    <dsp:sp modelId="{109F26DF-C9F7-437E-83F9-B222C9F82440}">
      <dsp:nvSpPr>
        <dsp:cNvPr id="0" name=""/>
        <dsp:cNvSpPr/>
      </dsp:nvSpPr>
      <dsp:spPr>
        <a:xfrm>
          <a:off x="0" y="230042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Chybějící právní základ zpracování osobních údajů (čl. 6 ON)</a:t>
          </a:r>
        </a:p>
      </dsp:txBody>
      <dsp:txXfrm>
        <a:off x="50489" y="2350910"/>
        <a:ext cx="8128622" cy="933302"/>
      </dsp:txXfrm>
    </dsp:sp>
    <dsp:sp modelId="{4E077D2E-CD15-48EA-A66C-5B50FAAE0C8F}">
      <dsp:nvSpPr>
        <dsp:cNvPr id="0" name=""/>
        <dsp:cNvSpPr/>
      </dsp:nvSpPr>
      <dsp:spPr>
        <a:xfrm>
          <a:off x="0" y="340958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Ohlášená i neohlášená porušení zabezpečení ochrany osobních údajů</a:t>
          </a:r>
        </a:p>
      </dsp:txBody>
      <dsp:txXfrm>
        <a:off x="50489" y="3460070"/>
        <a:ext cx="8128622" cy="9333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669222-0C2A-472C-BF41-CFE31DCB9063}">
      <dsp:nvSpPr>
        <dsp:cNvPr id="0" name=""/>
        <dsp:cNvSpPr/>
      </dsp:nvSpPr>
      <dsp:spPr>
        <a:xfrm>
          <a:off x="0" y="7941"/>
          <a:ext cx="8712968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UK: </a:t>
          </a:r>
          <a:r>
            <a:rPr lang="cs-CZ" sz="1800" b="0" i="0" u="none" kern="1200" dirty="0"/>
            <a:t>Pokuta </a:t>
          </a:r>
          <a:r>
            <a:rPr lang="en-US" sz="1800" b="0" i="0" u="none" kern="1200" dirty="0"/>
            <a:t>Marriott International £99,200,396 </a:t>
          </a:r>
          <a:r>
            <a:rPr lang="cs-CZ" sz="1800" b="0" i="0" u="none" kern="1200" dirty="0"/>
            <a:t>na základě ohlášení  (ca </a:t>
          </a:r>
          <a:r>
            <a:rPr lang="en-US" sz="1800" b="0" i="0" u="none" kern="1200" dirty="0"/>
            <a:t>339 mil</a:t>
          </a:r>
          <a:r>
            <a:rPr lang="cs-CZ" sz="1800" b="0" i="0" u="none" kern="1200" dirty="0"/>
            <a:t>. záznamů o hostech</a:t>
          </a:r>
          <a:r>
            <a:rPr lang="en-US" sz="1800" b="0" i="0" u="none" kern="1200" dirty="0"/>
            <a:t>, </a:t>
          </a:r>
          <a:r>
            <a:rPr lang="cs-CZ" sz="1800" b="0" i="0" u="none" kern="1200" dirty="0"/>
            <a:t>z toho</a:t>
          </a:r>
          <a:r>
            <a:rPr lang="en-US" sz="1800" b="0" i="0" u="none" kern="1200" dirty="0"/>
            <a:t> 30 mil</a:t>
          </a:r>
          <a:r>
            <a:rPr lang="cs-CZ" sz="1800" b="0" i="0" u="none" kern="1200" dirty="0"/>
            <a:t>. rezidentů</a:t>
          </a:r>
          <a:r>
            <a:rPr lang="en-US" sz="1800" b="0" i="0" u="none" kern="1200" dirty="0"/>
            <a:t> 31 </a:t>
          </a:r>
          <a:r>
            <a:rPr lang="cs-CZ" sz="1800" b="0" i="0" u="none" kern="1200" dirty="0"/>
            <a:t>zemí EHP, 7</a:t>
          </a:r>
          <a:r>
            <a:rPr lang="en-US" sz="1800" b="0" i="0" u="none" kern="1200" dirty="0"/>
            <a:t> mil</a:t>
          </a:r>
          <a:r>
            <a:rPr lang="cs-CZ" sz="1800" b="0" i="0" u="none" kern="1200" dirty="0"/>
            <a:t>.</a:t>
          </a:r>
          <a:r>
            <a:rPr lang="en-US" sz="1800" b="0" i="0" u="none" kern="1200" dirty="0"/>
            <a:t> </a:t>
          </a:r>
          <a:r>
            <a:rPr lang="cs-CZ" sz="1800" b="0" i="0" u="none" kern="1200" dirty="0"/>
            <a:t>za </a:t>
          </a:r>
          <a:r>
            <a:rPr lang="en-US" sz="1800" b="0" i="0" u="none" kern="1200" dirty="0"/>
            <a:t>UK.</a:t>
          </a:r>
          <a:endParaRPr lang="cs-CZ" sz="1800" kern="1200" dirty="0"/>
        </a:p>
      </dsp:txBody>
      <dsp:txXfrm>
        <a:off x="49347" y="57288"/>
        <a:ext cx="8614274" cy="912186"/>
      </dsp:txXfrm>
    </dsp:sp>
    <dsp:sp modelId="{B113CF2C-34F5-412E-A94E-5556655E86D4}">
      <dsp:nvSpPr>
        <dsp:cNvPr id="0" name=""/>
        <dsp:cNvSpPr/>
      </dsp:nvSpPr>
      <dsp:spPr>
        <a:xfrm>
          <a:off x="0" y="1174341"/>
          <a:ext cx="8712968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UK: pokuta </a:t>
          </a:r>
          <a:r>
            <a:rPr lang="en-US" sz="1800" b="0" i="0" u="none" kern="1200" dirty="0"/>
            <a:t>British Airways £183.39M </a:t>
          </a:r>
          <a:r>
            <a:rPr lang="cs-CZ" sz="1800" b="0" i="0" u="none" kern="1200" dirty="0"/>
            <a:t>na základě ohlášení.</a:t>
          </a:r>
          <a:r>
            <a:rPr lang="en-US" sz="1800" b="0" i="0" u="none" kern="1200" dirty="0"/>
            <a:t> </a:t>
          </a:r>
          <a:r>
            <a:rPr lang="cs-CZ" sz="1800" b="0" i="0" u="none" kern="1200" dirty="0"/>
            <a:t>Část webové komunikace byla odkloněna na podvodný web</a:t>
          </a:r>
          <a:r>
            <a:rPr lang="en-US" sz="1800" b="0" i="0" u="none" kern="1200" dirty="0"/>
            <a:t> </a:t>
          </a:r>
          <a:r>
            <a:rPr lang="cs-CZ" sz="1800" b="0" i="0" u="none" kern="1200" dirty="0"/>
            <a:t>(osobní údaje ca</a:t>
          </a:r>
          <a:r>
            <a:rPr lang="en-US" sz="1800" b="0" i="0" u="none" kern="1200" dirty="0"/>
            <a:t> 500</a:t>
          </a:r>
          <a:r>
            <a:rPr lang="cs-CZ" sz="1800" b="0" i="0" u="none" kern="1200" dirty="0"/>
            <a:t> </a:t>
          </a:r>
          <a:r>
            <a:rPr lang="en-US" sz="1800" b="0" i="0" u="none" kern="1200" dirty="0"/>
            <a:t>000 </a:t>
          </a:r>
          <a:r>
            <a:rPr lang="cs-CZ" sz="1800" b="0" i="0" u="none" kern="1200" dirty="0"/>
            <a:t>zákazníků).</a:t>
          </a:r>
          <a:endParaRPr lang="cs-CZ" sz="1800" kern="1200" dirty="0"/>
        </a:p>
      </dsp:txBody>
      <dsp:txXfrm>
        <a:off x="49347" y="1223688"/>
        <a:ext cx="8614274" cy="912186"/>
      </dsp:txXfrm>
    </dsp:sp>
    <dsp:sp modelId="{B838AF9A-6C96-476C-8FB9-B161FD86C8EB}">
      <dsp:nvSpPr>
        <dsp:cNvPr id="0" name=""/>
        <dsp:cNvSpPr/>
      </dsp:nvSpPr>
      <dsp:spPr>
        <a:xfrm>
          <a:off x="0" y="2332856"/>
          <a:ext cx="8712968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DE: 09/2018 </a:t>
          </a:r>
          <a:r>
            <a:rPr lang="cs-CZ" sz="1800" i="1" kern="1200" dirty="0"/>
            <a:t>SA </a:t>
          </a:r>
          <a:r>
            <a:rPr lang="en-US" sz="1800" kern="1200" dirty="0" err="1"/>
            <a:t>LfDI</a:t>
          </a:r>
          <a:r>
            <a:rPr lang="en-US" sz="1800" kern="1200" dirty="0"/>
            <a:t> Baden-Württemberg € </a:t>
          </a:r>
          <a:r>
            <a:rPr lang="cs-CZ" sz="1800" kern="1200" dirty="0"/>
            <a:t>20 000 za porušení čl.</a:t>
          </a:r>
          <a:r>
            <a:rPr lang="en-US" sz="1800" kern="1200" dirty="0"/>
            <a:t> 32 </a:t>
          </a:r>
          <a:r>
            <a:rPr lang="cs-CZ" sz="1800" kern="1200" dirty="0"/>
            <a:t>provozovateli německé sociální sítě</a:t>
          </a:r>
          <a:r>
            <a:rPr lang="en-US" sz="1800" kern="1200" dirty="0"/>
            <a:t> </a:t>
          </a:r>
          <a:r>
            <a:rPr lang="cs-CZ" sz="1800" kern="1200" dirty="0"/>
            <a:t>po ohlášeném porušení zabezpečení (nešifrované os. údaje </a:t>
          </a:r>
          <a:r>
            <a:rPr lang="en-US" sz="1800" kern="1200" dirty="0"/>
            <a:t>330</a:t>
          </a:r>
          <a:r>
            <a:rPr lang="cs-CZ" sz="1800" kern="1200" dirty="0"/>
            <a:t> </a:t>
          </a:r>
          <a:r>
            <a:rPr lang="en-US" sz="1800" kern="1200" dirty="0"/>
            <a:t>000 </a:t>
          </a:r>
          <a:r>
            <a:rPr lang="cs-CZ" sz="1800" kern="1200" dirty="0"/>
            <a:t>uživatelů - </a:t>
          </a:r>
          <a:r>
            <a:rPr lang="en-US" sz="1800" kern="1200" dirty="0"/>
            <a:t>e-mail</a:t>
          </a:r>
          <a:r>
            <a:rPr lang="cs-CZ" sz="1800" kern="1200" dirty="0" err="1"/>
            <a:t>ové</a:t>
          </a:r>
          <a:r>
            <a:rPr lang="en-US" sz="1800" kern="1200" dirty="0"/>
            <a:t> ad</a:t>
          </a:r>
          <a:r>
            <a:rPr lang="cs-CZ" sz="1800" kern="1200" dirty="0"/>
            <a:t>r</a:t>
          </a:r>
          <a:r>
            <a:rPr lang="en-US" sz="1800" kern="1200" dirty="0"/>
            <a:t>es</a:t>
          </a:r>
          <a:r>
            <a:rPr lang="cs-CZ" sz="1800" kern="1200" dirty="0"/>
            <a:t>y</a:t>
          </a:r>
          <a:r>
            <a:rPr lang="en-US" sz="1800" kern="1200" dirty="0"/>
            <a:t> a </a:t>
          </a:r>
          <a:r>
            <a:rPr lang="cs-CZ" sz="1800" kern="1200" dirty="0"/>
            <a:t>hesla)</a:t>
          </a:r>
          <a:r>
            <a:rPr lang="en-US" sz="1800" kern="1200" dirty="0"/>
            <a:t> </a:t>
          </a:r>
          <a:endParaRPr lang="cs-CZ" sz="1800" kern="1200" dirty="0"/>
        </a:p>
      </dsp:txBody>
      <dsp:txXfrm>
        <a:off x="49347" y="2382203"/>
        <a:ext cx="8614274" cy="912186"/>
      </dsp:txXfrm>
    </dsp:sp>
    <dsp:sp modelId="{2FD3FB07-BD72-4A07-AD62-F4536C88B474}">
      <dsp:nvSpPr>
        <dsp:cNvPr id="0" name=""/>
        <dsp:cNvSpPr/>
      </dsp:nvSpPr>
      <dsp:spPr>
        <a:xfrm>
          <a:off x="0" y="3515083"/>
          <a:ext cx="8712968" cy="101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FR: pokuta </a:t>
          </a:r>
          <a:r>
            <a:rPr lang="en-US" sz="2000" kern="1200" dirty="0"/>
            <a:t>€</a:t>
          </a:r>
          <a:r>
            <a:rPr lang="cs-CZ" sz="2000" kern="1200" dirty="0"/>
            <a:t> </a:t>
          </a:r>
          <a:r>
            <a:rPr lang="en-US" sz="2000" b="0" i="0" u="none" kern="1200" dirty="0"/>
            <a:t>50 </a:t>
          </a:r>
          <a:r>
            <a:rPr lang="cs-CZ" sz="2000" b="0" i="0" u="none" kern="1200" dirty="0"/>
            <a:t>mil. </a:t>
          </a:r>
          <a:r>
            <a:rPr lang="en-US" sz="2000" b="0" i="0" u="none" kern="1200" dirty="0"/>
            <a:t>GOOGLE LLC</a:t>
          </a:r>
          <a:r>
            <a:rPr lang="cs-CZ" sz="2000" b="0" i="0" u="none" kern="1200" dirty="0"/>
            <a:t> za</a:t>
          </a:r>
          <a:r>
            <a:rPr lang="en-US" sz="2000" b="0" i="0" u="none" kern="1200" dirty="0"/>
            <a:t> </a:t>
          </a:r>
          <a:r>
            <a:rPr lang="cs-CZ" sz="2000" b="0" i="0" u="none" kern="1200" noProof="0" dirty="0"/>
            <a:t>netransparentnost, neodpovídající informace </a:t>
          </a:r>
          <a:r>
            <a:rPr lang="en-US" sz="2000" b="0" i="0" u="none" kern="1200" dirty="0"/>
            <a:t>a</a:t>
          </a:r>
          <a:r>
            <a:rPr lang="cs-CZ" sz="2000" b="0" i="0" u="none" kern="1200" dirty="0"/>
            <a:t> chybějící</a:t>
          </a:r>
          <a:r>
            <a:rPr lang="en-US" sz="2000" b="0" i="0" u="none" kern="1200" dirty="0"/>
            <a:t> </a:t>
          </a:r>
          <a:r>
            <a:rPr lang="cs-CZ" sz="2000" b="0" i="0" u="none" kern="1200" dirty="0"/>
            <a:t>platný souhlas s personalizací inzerce</a:t>
          </a:r>
          <a:endParaRPr lang="cs-CZ" sz="2000" b="0" kern="1200" dirty="0"/>
        </a:p>
      </dsp:txBody>
      <dsp:txXfrm>
        <a:off x="49347" y="3564430"/>
        <a:ext cx="8614274" cy="9121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004C0-0763-47AB-AEBE-38EC7386C76A}">
      <dsp:nvSpPr>
        <dsp:cNvPr id="0" name=""/>
        <dsp:cNvSpPr/>
      </dsp:nvSpPr>
      <dsp:spPr>
        <a:xfrm>
          <a:off x="0" y="8210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Výkon práv subjektu údajů: právo na přístup, trvalý výmaz, souhlas se zpracováním</a:t>
          </a:r>
        </a:p>
      </dsp:txBody>
      <dsp:txXfrm>
        <a:off x="50489" y="132590"/>
        <a:ext cx="8128622" cy="933302"/>
      </dsp:txXfrm>
    </dsp:sp>
    <dsp:sp modelId="{B147C6C3-1407-4946-8D18-71B8FCC68F38}">
      <dsp:nvSpPr>
        <dsp:cNvPr id="0" name=""/>
        <dsp:cNvSpPr/>
      </dsp:nvSpPr>
      <dsp:spPr>
        <a:xfrm>
          <a:off x="0" y="119126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Transparentnost vůči subjektu údajů: informační dokumenty, obchodní podmínky a často kladené otázky</a:t>
          </a:r>
        </a:p>
      </dsp:txBody>
      <dsp:txXfrm>
        <a:off x="50489" y="1241750"/>
        <a:ext cx="8128622" cy="933302"/>
      </dsp:txXfrm>
    </dsp:sp>
    <dsp:sp modelId="{109F26DF-C9F7-437E-83F9-B222C9F82440}">
      <dsp:nvSpPr>
        <dsp:cNvPr id="0" name=""/>
        <dsp:cNvSpPr/>
      </dsp:nvSpPr>
      <dsp:spPr>
        <a:xfrm>
          <a:off x="0" y="230042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Chybějící právní základ zpracování osobních údajů (čl. 6 ON)</a:t>
          </a:r>
        </a:p>
      </dsp:txBody>
      <dsp:txXfrm>
        <a:off x="50489" y="2350910"/>
        <a:ext cx="8128622" cy="933302"/>
      </dsp:txXfrm>
    </dsp:sp>
    <dsp:sp modelId="{4E077D2E-CD15-48EA-A66C-5B50FAAE0C8F}">
      <dsp:nvSpPr>
        <dsp:cNvPr id="0" name=""/>
        <dsp:cNvSpPr/>
      </dsp:nvSpPr>
      <dsp:spPr>
        <a:xfrm>
          <a:off x="0" y="3409581"/>
          <a:ext cx="8229600" cy="1034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Ohlášená i neohlášená porušení zabezpečení ochrany osobních údajů</a:t>
          </a:r>
        </a:p>
      </dsp:txBody>
      <dsp:txXfrm>
        <a:off x="50489" y="3460070"/>
        <a:ext cx="8128622" cy="9333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1217" cy="49744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5982" y="0"/>
            <a:ext cx="2951217" cy="497444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E773CF3F-4D03-4303-A707-78530FA166A8}" type="datetimeFigureOut">
              <a:rPr lang="cs-CZ" smtClean="0"/>
              <a:pPr/>
              <a:t>23.09.2019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40304"/>
            <a:ext cx="2951217" cy="49744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5982" y="9440304"/>
            <a:ext cx="2951217" cy="497444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03BD34A9-7E3C-4AAA-947E-37F5E220537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50475" cy="496966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9" y="2"/>
            <a:ext cx="2950475" cy="496966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99450A-E699-4CC0-A915-6213153122EF}" type="datetimeFigureOut">
              <a:rPr lang="cs-CZ"/>
              <a:pPr>
                <a:defRPr/>
              </a:pPr>
              <a:t>23.09.2019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80" y="4721186"/>
            <a:ext cx="5447030" cy="4472703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0649"/>
            <a:ext cx="2950475" cy="496966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9" y="9440649"/>
            <a:ext cx="2950475" cy="496966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45B8DD-3033-4450-B33C-87B5DF6A7C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51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E080B-1F33-45CF-9822-E54AA3B452A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45B8DD-3033-4450-B33C-87B5DF6A7CA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365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45B8DD-3033-4450-B33C-87B5DF6A7CA6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74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45B8DD-3033-4450-B33C-87B5DF6A7CA6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84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45B8DD-3033-4450-B33C-87B5DF6A7CA6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455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4E50E-62AD-4614-808B-0CD6D0EAB1F9}" type="datetime1">
              <a:rPr lang="cs-CZ" smtClean="0"/>
              <a:t>23.09.2019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16467-B087-4F1A-AAC3-BC39029E4E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5D75E-8868-4BCD-8032-AC584E6CBAE1}" type="datetime1">
              <a:rPr lang="cs-CZ" smtClean="0"/>
              <a:t>23.09.2019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1766-E012-4F1F-AD38-5C35B0B5DA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AD07B-909B-4BEF-BEE8-C1C23D36E2D9}" type="datetime1">
              <a:rPr lang="cs-CZ" smtClean="0"/>
              <a:t>23.09.2019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29F61-6C82-48FE-83FF-F4C06738B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3766-0DA2-479D-984D-116AFA1C6F7B}" type="datetime1">
              <a:rPr lang="cs-CZ" smtClean="0"/>
              <a:t>23.09.2019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9ABA1-8FD7-4B64-BD61-3D18B6EA2E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46A21-BD3F-4EB3-91F2-1F1498133A65}" type="datetime1">
              <a:rPr lang="cs-CZ" smtClean="0"/>
              <a:t>23.09.2019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E3DE-4516-48F1-AD16-B6FE3430EC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AA53-5C42-4E98-98E1-B1C916C7022B}" type="datetime1">
              <a:rPr lang="cs-CZ" smtClean="0"/>
              <a:t>23.09.2019</a:t>
            </a:fld>
            <a:endParaRPr lang="en-GB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EFFA1A-F3F2-47CF-A1A5-8C2CFA0CB1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A6FBE-D2D4-44B4-9D3F-8E5B7220D72B}" type="datetime1">
              <a:rPr lang="cs-CZ" smtClean="0"/>
              <a:t>23.09.2019</a:t>
            </a:fld>
            <a:endParaRPr lang="en-GB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2BF-4B7C-4F3B-9236-E10293735E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5F32A-3E0D-49B2-8F0C-9B99688E8E62}" type="datetime1">
              <a:rPr lang="cs-CZ" smtClean="0"/>
              <a:t>23.09.2019</a:t>
            </a:fld>
            <a:endParaRPr lang="en-GB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BDEB8-7B62-47FD-BE39-8A333E4D32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9DD5C-7BEF-445C-A1F5-50E55A2843B7}" type="datetime1">
              <a:rPr lang="cs-CZ" smtClean="0"/>
              <a:t>23.09.2019</a:t>
            </a:fld>
            <a:endParaRPr lang="en-GB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7A689-A50C-4499-85A4-1F1641783B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7D61D-7729-4BB0-96C3-9A66CCB8FD82}" type="datetime1">
              <a:rPr lang="cs-CZ" smtClean="0"/>
              <a:t>23.09.2019</a:t>
            </a:fld>
            <a:endParaRPr lang="en-GB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3366-5B76-44D8-9D54-5BD07D1125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D07D-DB3A-4021-9F91-F99E1E742E59}" type="datetime1">
              <a:rPr lang="cs-CZ" smtClean="0"/>
              <a:t>23.09.2019</a:t>
            </a:fld>
            <a:endParaRPr lang="en-GB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03024-B6F1-4AAB-8E82-E3154340C1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8B7004B-63CF-4459-A8D0-E44A0FD49264}" type="datetime1">
              <a:rPr lang="cs-CZ" smtClean="0"/>
              <a:t>23.09.2019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DCF123-D352-4895-AF65-E1F2AD02F9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Obrázek 6" descr="logo_dvojjazyk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6858016" y="5821295"/>
            <a:ext cx="2177412" cy="9027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contourClr>
              <a:schemeClr val="bg1">
                <a:lumMod val="85000"/>
              </a:schemeClr>
            </a:contourClr>
          </a:sp3d>
        </p:spPr>
      </p:pic>
      <p:sp>
        <p:nvSpPr>
          <p:cNvPr id="8" name="Obdélník 7"/>
          <p:cNvSpPr/>
          <p:nvPr/>
        </p:nvSpPr>
        <p:spPr>
          <a:xfrm>
            <a:off x="0" y="0"/>
            <a:ext cx="9144000" cy="214313"/>
          </a:xfrm>
          <a:prstGeom prst="rect">
            <a:avLst/>
          </a:prstGeom>
          <a:solidFill>
            <a:srgbClr val="FB57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>
    <p:wedg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oou.cz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8064896" cy="4032448"/>
          </a:xfrm>
        </p:spPr>
        <p:txBody>
          <a:bodyPr/>
          <a:lstStyle/>
          <a:p>
            <a:pPr eaLnBrk="1" hangingPunct="1"/>
            <a:br>
              <a:rPr lang="cs-CZ" dirty="0"/>
            </a:br>
            <a:r>
              <a:rPr lang="cs-CZ" sz="4800" b="1" dirty="0"/>
              <a:t>GDPR, zákon o zpracování</a:t>
            </a:r>
            <a:r>
              <a:rPr lang="cs-CZ" sz="6000" b="1" dirty="0"/>
              <a:t> </a:t>
            </a:r>
            <a:r>
              <a:rPr lang="cs-CZ" sz="4800" b="1" dirty="0"/>
              <a:t>osobních údajů a internet</a:t>
            </a:r>
            <a:br>
              <a:rPr lang="cs-CZ" sz="4800" b="1" dirty="0"/>
            </a:br>
            <a:br>
              <a:rPr lang="cs-CZ" sz="4800" b="1" dirty="0"/>
            </a:br>
            <a:r>
              <a:rPr lang="cs-CZ" sz="3600" dirty="0"/>
              <a:t>PhDr. Miroslava Matoušová</a:t>
            </a:r>
            <a:br>
              <a:rPr lang="cs-CZ" sz="4000" dirty="0"/>
            </a:br>
            <a:endParaRPr lang="en-GB" dirty="0"/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684213" y="5877272"/>
            <a:ext cx="6119812" cy="720378"/>
          </a:xfrm>
        </p:spPr>
        <p:txBody>
          <a:bodyPr/>
          <a:lstStyle/>
          <a:p>
            <a:pPr algn="l" eaLnBrk="1" hangingPunct="1"/>
            <a:r>
              <a:rPr lang="cs-CZ" sz="2400" dirty="0">
                <a:solidFill>
                  <a:schemeClr val="tx1"/>
                </a:solidFill>
              </a:rPr>
              <a:t>Praha, 2. října 2019 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Obrázek 3" descr="logo_dvojjazy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16" y="5821295"/>
            <a:ext cx="2177412" cy="90279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contourClr>
              <a:schemeClr val="bg1">
                <a:lumMod val="85000"/>
              </a:schemeClr>
            </a:contourClr>
          </a:sp3d>
        </p:spPr>
      </p:pic>
      <p:sp>
        <p:nvSpPr>
          <p:cNvPr id="5" name="Obdélník 4"/>
          <p:cNvSpPr/>
          <p:nvPr/>
        </p:nvSpPr>
        <p:spPr>
          <a:xfrm>
            <a:off x="0" y="0"/>
            <a:ext cx="9144000" cy="214313"/>
          </a:xfrm>
          <a:prstGeom prst="rect">
            <a:avLst/>
          </a:prstGeom>
          <a:solidFill>
            <a:srgbClr val="FB57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/>
              <a:t>Hlava IV. Zajišťování obranných </a:t>
            </a:r>
            <a:br>
              <a:rPr lang="cs-CZ" sz="3600" b="1" dirty="0"/>
            </a:br>
            <a:r>
              <a:rPr lang="cs-CZ" sz="3600" b="1" dirty="0"/>
              <a:t>a bezpečnostních zájmů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Ustanovení této hlavy se použijí při zpracování osobních údajů k zajišťování obranných a bezpečnostních zájmů ČR, pokud jiný právní předpis nestanoví jinak.</a:t>
            </a:r>
          </a:p>
          <a:p>
            <a:pPr algn="just"/>
            <a:r>
              <a:rPr lang="cs-CZ" sz="2400" dirty="0"/>
              <a:t>Převzato z obecné úpravy ve zrušeném zák. č. 101/2000 Sb.      s tím, že jiný právní předpis většinou jinak stanoví (např. zákon č. 153/1994 Sb., o zpravodajských službách, č. 154/1994 Sb., o Bezpečnostní informační službě)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Ani ustanovení této hlavy, např. povinnost mlčenlivosti zaměstnanců podle § 47 nelze aplikovat „podle“ GDPR</a:t>
            </a:r>
            <a:r>
              <a:rPr lang="cs-CZ" sz="2400" dirty="0"/>
              <a:t>; správce podléhající GDPR musí přijmout opatření podle článku 32(4) GDPR.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25122390"/>
      </p:ext>
    </p:extLst>
  </p:cSld>
  <p:clrMapOvr>
    <a:masterClrMapping/>
  </p:clrMapOvr>
  <p:transition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Zpracování os. údajů při plnění </a:t>
            </a:r>
            <a:r>
              <a:rPr lang="cs-CZ" sz="4000" b="1" dirty="0" err="1"/>
              <a:t>povin-nosti</a:t>
            </a:r>
            <a:r>
              <a:rPr lang="cs-CZ" sz="4000" b="1" dirty="0"/>
              <a:t> nebo výkonu působnosti </a:t>
            </a:r>
            <a:r>
              <a:rPr lang="cs-CZ" sz="4000" dirty="0"/>
              <a:t>(</a:t>
            </a:r>
            <a:r>
              <a:rPr lang="cs-CZ" sz="3200" b="1" dirty="0"/>
              <a:t>§ 5)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39248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Správce je oprávněn zpracovávat osobní údaje, pokud je to nezbytné pro splnění</a:t>
            </a:r>
          </a:p>
          <a:p>
            <a:pPr marL="0" indent="0">
              <a:buNone/>
            </a:pPr>
            <a:r>
              <a:rPr lang="cs-CZ" sz="2400" dirty="0"/>
              <a:t>a) povinnosti, která je správci uložena, nebo</a:t>
            </a:r>
          </a:p>
          <a:p>
            <a:pPr marL="0" indent="0">
              <a:buNone/>
            </a:pPr>
            <a:r>
              <a:rPr lang="cs-CZ" sz="2400" dirty="0"/>
              <a:t>b) úkolu prováděného ve veřejném zájmu nebo při výkonu veřejné moci, kterým je správce pověřen.</a:t>
            </a:r>
          </a:p>
          <a:p>
            <a:pPr marL="0" indent="0">
              <a:buNone/>
            </a:pPr>
            <a:r>
              <a:rPr lang="cs-CZ" sz="2400" dirty="0"/>
              <a:t>Pravomoci správců se nerozšiřují, pouze se zajišťuje, že tam, kde plní úkoly na základě zákonné povinnosti nebo z důvodu veřejného zájmu, nejsou zbaveni možnosti zpracovávat osobní údaje. </a:t>
            </a:r>
          </a:p>
          <a:p>
            <a:pPr marL="0" indent="0">
              <a:buNone/>
            </a:pPr>
            <a:r>
              <a:rPr lang="cs-CZ" sz="2400" dirty="0"/>
              <a:t>Omezení pro zpracování osobních údajů v platných předpisech nejsou dotčena, zpracování musí být v mezích těchto právních předpisů. </a:t>
            </a:r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90508"/>
      </p:ext>
    </p:extLst>
  </p:cSld>
  <p:clrMapOvr>
    <a:masterClrMapping/>
  </p:clrMapOvr>
  <p:transition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4BB5E-2ABE-4BC1-9271-B617868E0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Hlavní problémy (z pohledu SA CZ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50BFE0-A723-46D4-8F16-D88521EB1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Termín nabytí účinnosti (důsledky pro vymáhání souladu)</a:t>
            </a:r>
          </a:p>
          <a:p>
            <a:r>
              <a:rPr lang="cs-CZ" dirty="0"/>
              <a:t>Neznalost zákona (i ve veřejném prostoru jej interpretují i ti, co ho nečetli)</a:t>
            </a:r>
          </a:p>
          <a:p>
            <a:r>
              <a:rPr lang="cs-CZ" dirty="0"/>
              <a:t>Nedotažená adaptace právního řádu ČR </a:t>
            </a:r>
          </a:p>
          <a:p>
            <a:pPr lvl="1"/>
            <a:r>
              <a:rPr lang="cs-CZ" dirty="0"/>
              <a:t> vč. nevyřešených akutních problémů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6E2473-63F3-4BDE-970D-94949A31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83214"/>
      </p:ext>
    </p:extLst>
  </p:cSld>
  <p:clrMapOvr>
    <a:masterClrMapping/>
  </p:clrMapOvr>
  <p:transition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352C5-6756-41D4-9441-C3068A22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none" dirty="0"/>
              <a:t>Dvě aktuální témata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1966B8-AC67-4293-9192-77343B1B1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2564905"/>
            <a:ext cx="7772400" cy="1254620"/>
          </a:xfrm>
        </p:spPr>
        <p:txBody>
          <a:bodyPr/>
          <a:lstStyle/>
          <a:p>
            <a:pPr algn="ctr"/>
            <a:r>
              <a:rPr lang="cs-CZ" sz="2800" dirty="0"/>
              <a:t>Část 2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37828E-B0CF-445E-A2BD-4B41BD7D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FE3DE-4516-48F1-AD16-B6FE3430EC0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39645"/>
      </p:ext>
    </p:extLst>
  </p:cSld>
  <p:clrMapOvr>
    <a:masterClrMapping/>
  </p:clrMapOvr>
  <p:transition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49FF037-8D8E-496E-8531-92F7ED25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Biometrika: pravidla (GDPR)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E9BCA4-DCB7-48B8-8587-39FC46AE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r>
              <a:rPr lang="cs-CZ" sz="2800" dirty="0"/>
              <a:t>zpracování biometrických údajů za účelem jedinečné identifikace fyzické osoby je zakázáno </a:t>
            </a:r>
            <a:r>
              <a:rPr lang="cs-CZ" sz="2400" dirty="0"/>
              <a:t>(zákaz prolamuje 10 podmínek) (čl. 9(1))</a:t>
            </a:r>
            <a:endParaRPr lang="cs-CZ" sz="2800" dirty="0"/>
          </a:p>
          <a:p>
            <a:r>
              <a:rPr lang="cs-CZ" sz="2800" dirty="0"/>
              <a:t>„biometrické údaje“ = osobní údaje vyplývající z konkrét-</a:t>
            </a:r>
            <a:r>
              <a:rPr lang="cs-CZ" sz="2800" dirty="0" err="1"/>
              <a:t>ního</a:t>
            </a:r>
            <a:r>
              <a:rPr lang="cs-CZ" sz="2800" dirty="0"/>
              <a:t> technického zpracování týkající se fyzických či fyziologických znaků nebo znaků chování fyzické osoby, které umožňuje nebo potvrzuje jedinečnou identifikaci, např. zobrazení obličeje nebo daktyloskopické údaje      </a:t>
            </a:r>
            <a:r>
              <a:rPr lang="cs-CZ" sz="2400" dirty="0"/>
              <a:t>(čl. 4_14)</a:t>
            </a:r>
            <a:endParaRPr lang="cs-CZ" sz="2800" dirty="0"/>
          </a:p>
          <a:p>
            <a:r>
              <a:rPr lang="cs-CZ" sz="2400" dirty="0"/>
              <a:t>ČR nevyužila (nově) zmocnění v čl. 9(4) </a:t>
            </a:r>
            <a:r>
              <a:rPr lang="cs-CZ" sz="2400" dirty="0" err="1"/>
              <a:t>nař</a:t>
            </a:r>
            <a:r>
              <a:rPr lang="cs-CZ" sz="2400" dirty="0"/>
              <a:t>. 2016/679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88C430-B0B6-4AC8-82B0-4868B0D4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89621"/>
      </p:ext>
    </p:extLst>
  </p:cSld>
  <p:clrMapOvr>
    <a:masterClrMapping/>
  </p:clrMapOvr>
  <p:transition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49FF037-8D8E-496E-8531-92F7ED25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Biometrika: situace v ČR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E9BCA4-DCB7-48B8-8587-39FC46AE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Jednotliví zaměstnavatelé rutinně zpracovávají některé biometrické údaje zaměstnanců pro účely kontroly vstupu, přítomnosti a přístupů (stavebnictví, školy, obchodníci, finanční instituce)</a:t>
            </a:r>
          </a:p>
          <a:p>
            <a:r>
              <a:rPr lang="cs-CZ" sz="2800" dirty="0"/>
              <a:t>Používání souhlasu je ve vztahu zaměstnavatel – zaměstnanec, na základě čl. 4 bod 11 a čl. 7 </a:t>
            </a:r>
            <a:r>
              <a:rPr lang="cs-CZ" sz="2800" dirty="0" err="1"/>
              <a:t>nař</a:t>
            </a:r>
            <a:r>
              <a:rPr lang="cs-CZ" sz="2800" dirty="0"/>
              <a:t>. 2016/679 nepřijatelné</a:t>
            </a:r>
          </a:p>
          <a:p>
            <a:r>
              <a:rPr lang="cs-CZ" sz="2800" dirty="0"/>
              <a:t>Rutinní používání biometrického podpisu různými správci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88C430-B0B6-4AC8-82B0-4868B0D4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798559"/>
      </p:ext>
    </p:extLst>
  </p:cSld>
  <p:clrMapOvr>
    <a:masterClrMapping/>
  </p:clrMapOvr>
  <p:transition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49FF037-8D8E-496E-8531-92F7ED25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Biometrika: iniciativa ÚOOÚ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E9BCA4-DCB7-48B8-8587-39FC46AE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 marL="216000" indent="-216000"/>
            <a:r>
              <a:rPr lang="cs-CZ" sz="2400" dirty="0"/>
              <a:t>Využita novelizace zákoníku práce: nový § 316a Biometrika zaměstnance (francouzská inspirace)</a:t>
            </a:r>
          </a:p>
          <a:p>
            <a:pPr marL="216000" indent="-216000"/>
            <a:r>
              <a:rPr lang="cs-CZ" sz="2400" dirty="0"/>
              <a:t>Zaměstnavatel může využívat k ochraně svých výrobních a </a:t>
            </a:r>
            <a:r>
              <a:rPr lang="cs-CZ" sz="2400" dirty="0" err="1"/>
              <a:t>pracov-ních</a:t>
            </a:r>
            <a:r>
              <a:rPr lang="cs-CZ" sz="2400" dirty="0"/>
              <a:t> prostředků a technologií biometrické údaje identifikující zaměstnance a používající pouze morfologické znaky zaměstnanců.</a:t>
            </a:r>
          </a:p>
          <a:p>
            <a:pPr marL="216000" indent="-216000"/>
            <a:r>
              <a:rPr lang="cs-CZ" sz="2400" dirty="0"/>
              <a:t>Údaje lze využívat pouze pro kontrolu přístupu k výrobním aj. provozním zařízením zaměstnavatele a vstupu do objektů zaměstnavatele/jejich částí, kde jsou taková zařízení umístěna. </a:t>
            </a:r>
          </a:p>
          <a:p>
            <a:pPr marL="216000" indent="-216000"/>
            <a:r>
              <a:rPr lang="cs-CZ" sz="2400" dirty="0"/>
              <a:t>Pro tyto účely lze zpracovávat pouze v rozsahu nezbytném: identifikační údaje zaměstnance, provozní údaje technického zařízení využívaného k biometrické identifikaci a autentizaci zaměstnanců a údaje vytvořené takovým zařízením/jeho pomocí.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88C430-B0B6-4AC8-82B0-4868B0D4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02436"/>
      </p:ext>
    </p:extLst>
  </p:cSld>
  <p:clrMapOvr>
    <a:masterClrMapping/>
  </p:clrMapOvr>
  <p:transition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649FF037-8D8E-496E-8531-92F7ED252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Biometrika: případy z EU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BE9BCA4-DCB7-48B8-8587-39FC46AEE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r>
              <a:rPr lang="en-GB" sz="2800" dirty="0"/>
              <a:t>200</a:t>
            </a:r>
            <a:r>
              <a:rPr lang="cs-CZ" sz="2800" dirty="0"/>
              <a:t> </a:t>
            </a:r>
            <a:r>
              <a:rPr lang="en-GB" sz="2800" dirty="0"/>
              <a:t>000 S</a:t>
            </a:r>
            <a:r>
              <a:rPr lang="cs-CZ" sz="2800" dirty="0"/>
              <a:t>EK z</a:t>
            </a:r>
            <a:r>
              <a:rPr lang="en-GB" sz="2800" dirty="0"/>
              <a:t>a </a:t>
            </a:r>
            <a:r>
              <a:rPr lang="cs-CZ" sz="2800" dirty="0"/>
              <a:t>program rozpoznávání tváře (Švédsko):</a:t>
            </a:r>
            <a:r>
              <a:rPr lang="en-GB" sz="2800" dirty="0"/>
              <a:t> </a:t>
            </a:r>
            <a:endParaRPr lang="cs-CZ" sz="2800" dirty="0"/>
          </a:p>
          <a:p>
            <a:pPr lvl="1"/>
            <a:r>
              <a:rPr lang="cs-CZ" sz="2400" dirty="0"/>
              <a:t>Souhlas žáků a jejich rodičů nebyl udělen svobodně (</a:t>
            </a:r>
            <a:r>
              <a:rPr lang="en-GB" sz="2400" dirty="0"/>
              <a:t>"significant imbalance„</a:t>
            </a:r>
            <a:r>
              <a:rPr lang="cs-CZ" sz="2400" dirty="0"/>
              <a:t>)</a:t>
            </a:r>
          </a:p>
          <a:p>
            <a:pPr lvl="1"/>
            <a:r>
              <a:rPr lang="cs-CZ" sz="2400" dirty="0"/>
              <a:t>Škola zpracovávala více osobních údajů než bylo třeba pro účely, pro něž byly shromažďovány – určit, zda se žáci zúčastnili výuky</a:t>
            </a:r>
          </a:p>
          <a:p>
            <a:r>
              <a:rPr lang="cs-CZ" sz="2800" dirty="0"/>
              <a:t>Komise (Belgie) zkoumá na základě ohlášeného porušení zabezpečení</a:t>
            </a:r>
            <a:r>
              <a:rPr lang="en-GB" sz="2800" dirty="0"/>
              <a:t> </a:t>
            </a:r>
            <a:r>
              <a:rPr lang="cs-CZ" sz="2800" dirty="0"/>
              <a:t>pracovní agentury, které ovlivnilo</a:t>
            </a:r>
            <a:r>
              <a:rPr lang="en-GB" sz="2800" dirty="0"/>
              <a:t>  biometric</a:t>
            </a:r>
            <a:r>
              <a:rPr lang="cs-CZ" sz="2800" dirty="0" err="1"/>
              <a:t>ké</a:t>
            </a:r>
            <a:r>
              <a:rPr lang="cs-CZ" sz="2800" dirty="0"/>
              <a:t> údaje</a:t>
            </a:r>
            <a:r>
              <a:rPr lang="en-GB" sz="2800" dirty="0"/>
              <a:t> 2</a:t>
            </a:r>
            <a:r>
              <a:rPr lang="cs-CZ" sz="2800" dirty="0"/>
              <a:t> </a:t>
            </a:r>
            <a:r>
              <a:rPr lang="en-GB" sz="2800" dirty="0"/>
              <a:t>000 </a:t>
            </a:r>
            <a:r>
              <a:rPr lang="cs-CZ" sz="2800" dirty="0"/>
              <a:t>jejich zaměstnanců (otisky prstů)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188C430-B0B6-4AC8-82B0-4868B0D4C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749429"/>
      </p:ext>
    </p:extLst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649F0-9033-4639-99EB-602E55D9B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Rodné číslo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03098E-1F39-4E3B-AEDF-0E06C62C0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638"/>
            <a:ext cx="8784976" cy="492417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Rozšíření právních titulů pro využívání: § 13c zák. č. 133/2000 Sb.:  </a:t>
            </a:r>
          </a:p>
          <a:p>
            <a:pPr marL="0" indent="0">
              <a:buNone/>
            </a:pPr>
            <a:r>
              <a:rPr lang="cs-CZ" sz="2400" dirty="0"/>
              <a:t>a) jde-li o činnost ministerstev, jiných správních úřadů, orgánů </a:t>
            </a:r>
            <a:r>
              <a:rPr lang="cs-CZ" sz="2400" dirty="0" err="1"/>
              <a:t>pově-řených</a:t>
            </a:r>
            <a:r>
              <a:rPr lang="cs-CZ" sz="2400" dirty="0"/>
              <a:t> výkonem státní správy, soudů, vyplývající z jejich </a:t>
            </a:r>
            <a:r>
              <a:rPr lang="cs-CZ" sz="1800" dirty="0"/>
              <a:t>/…/ </a:t>
            </a:r>
            <a:r>
              <a:rPr lang="cs-CZ" sz="2400" dirty="0"/>
              <a:t>působnosti, nebo notářů pro vedení Centrální evidence závětí,</a:t>
            </a:r>
          </a:p>
          <a:p>
            <a:pPr marL="0" indent="0">
              <a:buNone/>
            </a:pPr>
            <a:r>
              <a:rPr lang="cs-CZ" sz="2400" dirty="0"/>
              <a:t>b) stanoví-li tak zvláštní zákon,</a:t>
            </a:r>
          </a:p>
          <a:p>
            <a:pPr marL="0" indent="0">
              <a:buNone/>
            </a:pPr>
            <a:r>
              <a:rPr lang="cs-CZ" sz="2400" dirty="0"/>
              <a:t>c) pokud je to nezbytné pro vymáhání soukromoprávních nároků nebo pro předcházení vzniku nesplácených pohledávek, jsou-li přijata konkrétní opatření k ochraně práv a svobod subjektu údajů, která odpovídají stavu techniky, nákladům na provedení, povaze, rozsahu, kontextu a účelům zpracování i různě pravděpodobným a závažným rizikům pro práva a svobody fyzických osob,</a:t>
            </a:r>
          </a:p>
          <a:p>
            <a:pPr marL="0" indent="0">
              <a:buNone/>
            </a:pPr>
            <a:r>
              <a:rPr lang="cs-CZ" sz="2400" dirty="0"/>
              <a:t>d) se souhlasem nositele rodného čísla/jeho zákonného zástupce.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DA2FE2-189B-43B5-A26E-2D9099069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212592"/>
      </p:ext>
    </p:extLst>
  </p:cSld>
  <p:clrMapOvr>
    <a:masterClrMapping/>
  </p:clrMapOvr>
  <p:transition>
    <p:wedg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8649F0-9033-4639-99EB-602E55D9B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Rodné číslo   </a:t>
            </a:r>
            <a:r>
              <a:rPr lang="cs-CZ" sz="2800" b="1" dirty="0">
                <a:solidFill>
                  <a:srgbClr val="FF0000"/>
                </a:solidFill>
              </a:rPr>
              <a:t>2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03098E-1F39-4E3B-AEDF-0E06C62C0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40768"/>
            <a:ext cx="8784976" cy="500104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Opatření /…/ mohou zahrnovat </a:t>
            </a:r>
            <a:r>
              <a:rPr lang="cs-CZ" sz="2000" dirty="0"/>
              <a:t>zejm.: </a:t>
            </a:r>
          </a:p>
          <a:p>
            <a:pPr marL="0" indent="0">
              <a:buNone/>
            </a:pPr>
            <a:r>
              <a:rPr lang="cs-CZ" sz="2000" dirty="0"/>
              <a:t>- opatření zaměřená na důsledné uplatnění povinnosti podle čl. 5(1)c) ON (rozsah), </a:t>
            </a:r>
          </a:p>
          <a:p>
            <a:pPr marL="0" indent="0">
              <a:buNone/>
            </a:pPr>
            <a:r>
              <a:rPr lang="cs-CZ" sz="2000" dirty="0"/>
              <a:t>- pořizování přístupových logů a uchovávání záznamů </a:t>
            </a:r>
            <a:r>
              <a:rPr lang="cs-CZ" sz="2000" dirty="0" err="1"/>
              <a:t>nejm</a:t>
            </a:r>
            <a:r>
              <a:rPr lang="cs-CZ" sz="2000" dirty="0"/>
              <a:t>. 2 r., </a:t>
            </a:r>
          </a:p>
          <a:p>
            <a:pPr marL="0" indent="0">
              <a:buNone/>
            </a:pPr>
            <a:r>
              <a:rPr lang="cs-CZ" sz="2000" dirty="0"/>
              <a:t>- informování osob zpracovávajících osobní údaje o povinnostech při ochraně, </a:t>
            </a:r>
          </a:p>
          <a:p>
            <a:pPr marL="0" indent="0">
              <a:buNone/>
            </a:pPr>
            <a:r>
              <a:rPr lang="cs-CZ" sz="2000" dirty="0"/>
              <a:t>-  jmenování pověřence pro ochranu osobních údajů, </a:t>
            </a:r>
          </a:p>
          <a:p>
            <a:pPr marL="0" indent="0">
              <a:buNone/>
            </a:pPr>
            <a:r>
              <a:rPr lang="cs-CZ" sz="2000" dirty="0"/>
              <a:t>- zvláštní omezení přístupu k osobním údajům u správce/zpracovatele, </a:t>
            </a:r>
          </a:p>
          <a:p>
            <a:pPr marL="0" indent="0">
              <a:buNone/>
            </a:pPr>
            <a:r>
              <a:rPr lang="cs-CZ" sz="2000" dirty="0"/>
              <a:t>- </a:t>
            </a:r>
            <a:r>
              <a:rPr lang="cs-CZ" sz="2000" dirty="0" err="1"/>
              <a:t>pseudonymizaci</a:t>
            </a:r>
            <a:r>
              <a:rPr lang="cs-CZ" sz="2000" dirty="0"/>
              <a:t> a šifrování osobních údajů, </a:t>
            </a:r>
          </a:p>
          <a:p>
            <a:pPr marL="0" indent="0">
              <a:buNone/>
            </a:pPr>
            <a:r>
              <a:rPr lang="cs-CZ" sz="2000" dirty="0"/>
              <a:t>- opatření k zajištění trvalé důvěrnosti, integrity, dostupnosti a odolnosti systémů a služeb zpracování; opatření umožňující obnovení dostupnosti v případě incidentů, </a:t>
            </a:r>
          </a:p>
          <a:p>
            <a:pPr marL="0" indent="0">
              <a:buNone/>
            </a:pPr>
            <a:r>
              <a:rPr lang="cs-CZ" sz="2000" dirty="0"/>
              <a:t>- pravidelné testování, posuzování a hodnocení účinnosti zavedených opatření pro zajištění bezpečnosti zpracování, nebo </a:t>
            </a:r>
          </a:p>
          <a:p>
            <a:pPr marL="0" indent="0">
              <a:buNone/>
            </a:pPr>
            <a:r>
              <a:rPr lang="cs-CZ" sz="2000" dirty="0"/>
              <a:t>k) zvláštní omezení přenosu osobních údajů do třetí země. </a:t>
            </a:r>
          </a:p>
          <a:p>
            <a:pPr marL="0" indent="0">
              <a:buNone/>
            </a:pPr>
            <a:r>
              <a:rPr lang="cs-CZ" sz="2400" dirty="0"/>
              <a:t>Pouze formálně v mezích čl. 87 </a:t>
            </a:r>
            <a:r>
              <a:rPr lang="cs-CZ" sz="2400" dirty="0" err="1"/>
              <a:t>nař</a:t>
            </a:r>
            <a:r>
              <a:rPr lang="cs-CZ" sz="2400" dirty="0"/>
              <a:t>. 2016/679 (vhodné záruky)</a:t>
            </a:r>
            <a:endParaRPr lang="cs-CZ" sz="20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DA2FE2-189B-43B5-A26E-2D9099069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935614"/>
      </p:ext>
    </p:extLst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352C5-6756-41D4-9441-C3068A22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none" dirty="0"/>
              <a:t>Zákon o zpracování osobních údajů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1966B8-AC67-4293-9192-77343B1B11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2800" dirty="0"/>
              <a:t>Část 1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37828E-B0CF-445E-A2BD-4B41BD7D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FE3DE-4516-48F1-AD16-B6FE3430EC0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293499"/>
      </p:ext>
    </p:extLst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2352C5-6756-41D4-9441-C3068A223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none" dirty="0"/>
              <a:t>Ochrana osobních údajů a internet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1966B8-AC67-4293-9192-77343B1B11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sz="2800" dirty="0"/>
              <a:t>Část 3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37828E-B0CF-445E-A2BD-4B41BD7D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FE3DE-4516-48F1-AD16-B6FE3430EC0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507617"/>
      </p:ext>
    </p:extLst>
  </p:cSld>
  <p:clrMapOvr>
    <a:masterClrMapping/>
  </p:clrMapOvr>
  <p:transition>
    <p:wedg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2C9F3CE9-32D2-40ED-9867-463B81429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Osobní údaje na internetu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3EE5C9E-397D-4923-8AC0-291712A704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024743"/>
            <a:ext cx="4506686" cy="4101420"/>
          </a:xfrm>
        </p:spPr>
        <p:txBody>
          <a:bodyPr/>
          <a:lstStyle/>
          <a:p>
            <a:r>
              <a:rPr lang="cs-CZ" dirty="0"/>
              <a:t>Žádná zvláštní pravidla   v </a:t>
            </a:r>
            <a:r>
              <a:rPr lang="cs-CZ" dirty="0" err="1"/>
              <a:t>nař</a:t>
            </a:r>
            <a:r>
              <a:rPr lang="cs-CZ" dirty="0"/>
              <a:t>. 2016/679 a zák. č. 110/2019 Sb.</a:t>
            </a:r>
          </a:p>
          <a:p>
            <a:r>
              <a:rPr lang="cs-CZ" dirty="0"/>
              <a:t>Výchozí podceňování problematiky (navzdory veřejně dostupným informacím)</a:t>
            </a:r>
          </a:p>
          <a:p>
            <a:r>
              <a:rPr lang="cs-CZ" dirty="0"/>
              <a:t>věcná působnost </a:t>
            </a:r>
            <a:r>
              <a:rPr lang="cs-CZ" dirty="0" err="1"/>
              <a:t>nař</a:t>
            </a:r>
            <a:r>
              <a:rPr lang="cs-CZ" dirty="0"/>
              <a:t>. 2016/679 (zpracování)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1D8F284C-7838-448A-AD7E-F247A48FFE0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Nerespektování občanského zákoníku</a:t>
            </a:r>
          </a:p>
          <a:p>
            <a:r>
              <a:rPr lang="cs-CZ" dirty="0"/>
              <a:t>Snaha řešit právy subjektu údajů jiné problémy</a:t>
            </a:r>
          </a:p>
          <a:p>
            <a:r>
              <a:rPr lang="cs-CZ" dirty="0"/>
              <a:t>Presumovaná neexistující práva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5D0B79-C9C1-4BE6-B355-AB8B13128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7358"/>
      </p:ext>
    </p:extLst>
  </p:cSld>
  <p:clrMapOvr>
    <a:masterClrMapping/>
  </p:clrMapOvr>
  <p:transition>
    <p:wedg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4F2F4-88D2-47CE-8E41-E21E4DED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Vymáhání souladu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FAC769-A4BB-4C53-B122-EDD2FF1B1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568952" cy="4853136"/>
          </a:xfrm>
        </p:spPr>
        <p:txBody>
          <a:bodyPr/>
          <a:lstStyle/>
          <a:p>
            <a:pPr marL="59400" lvl="2" indent="0">
              <a:buNone/>
            </a:pPr>
            <a:r>
              <a:rPr lang="cs-CZ" dirty="0"/>
              <a:t>Obsah podnětů a stížností:</a:t>
            </a:r>
          </a:p>
          <a:p>
            <a:pPr marL="516600" lvl="3" indent="0">
              <a:buNone/>
            </a:pPr>
            <a:r>
              <a:rPr lang="cs-CZ" dirty="0"/>
              <a:t> - nerespektování práv subjektů údajů  (výmaz, právo </a:t>
            </a:r>
            <a:r>
              <a:rPr lang="cs-CZ"/>
              <a:t>na přístup)</a:t>
            </a:r>
            <a:endParaRPr lang="cs-CZ" dirty="0"/>
          </a:p>
          <a:p>
            <a:pPr marL="516600" lvl="3" indent="0">
              <a:buNone/>
            </a:pPr>
            <a:r>
              <a:rPr lang="cs-CZ" dirty="0"/>
              <a:t> - obchodní sdělení (není podle GDPR) </a:t>
            </a:r>
          </a:p>
          <a:p>
            <a:pPr marL="516600" lvl="3" indent="0">
              <a:buNone/>
            </a:pPr>
            <a:r>
              <a:rPr lang="cs-CZ" dirty="0"/>
              <a:t> - zveřejnění osobních údajů na internetu bez právního důvodu </a:t>
            </a:r>
            <a:r>
              <a:rPr lang="cs-CZ" sz="1600" dirty="0"/>
              <a:t>(obecně, sociální sítě, klony veřejných rejstříků, zdravotní pojišťovna) – často mimo působnost Úřadu</a:t>
            </a:r>
          </a:p>
          <a:p>
            <a:pPr marL="59400" lvl="2" indent="0">
              <a:buNone/>
            </a:pPr>
            <a:r>
              <a:rPr lang="cs-CZ" dirty="0"/>
              <a:t>Kontroly ex officio: </a:t>
            </a:r>
          </a:p>
          <a:p>
            <a:pPr marL="859500" lvl="3" indent="-342900">
              <a:buFontTx/>
              <a:buChar char="-"/>
            </a:pPr>
            <a:r>
              <a:rPr lang="cs-CZ" dirty="0"/>
              <a:t>politické strany a hnutí (poruš. čl. 5(2) a 30)</a:t>
            </a:r>
          </a:p>
          <a:p>
            <a:pPr marL="859500" lvl="3" indent="-342900">
              <a:buFontTx/>
              <a:buChar char="-"/>
            </a:pPr>
            <a:r>
              <a:rPr lang="cs-CZ" dirty="0"/>
              <a:t>zveřejňování os. Údajů jiných na </a:t>
            </a:r>
            <a:r>
              <a:rPr lang="cs-CZ" dirty="0" err="1"/>
              <a:t>facebookovém</a:t>
            </a:r>
            <a:r>
              <a:rPr lang="cs-CZ" dirty="0"/>
              <a:t> profilu</a:t>
            </a:r>
          </a:p>
          <a:p>
            <a:pPr marL="0" indent="0">
              <a:buNone/>
            </a:pPr>
            <a:r>
              <a:rPr lang="cs-CZ" sz="2400" dirty="0"/>
              <a:t> Pokuty po 25. 5. 2018</a:t>
            </a:r>
          </a:p>
          <a:p>
            <a:pPr lvl="1"/>
            <a:r>
              <a:rPr lang="cs-CZ" sz="2000" dirty="0"/>
              <a:t>otevřený webový registr, </a:t>
            </a:r>
          </a:p>
          <a:p>
            <a:pPr lvl="1"/>
            <a:r>
              <a:rPr lang="cs-CZ" sz="2000" dirty="0"/>
              <a:t>zveřejňování seznamu s osobními údaji na internetu, </a:t>
            </a:r>
          </a:p>
          <a:p>
            <a:pPr lvl="1"/>
            <a:r>
              <a:rPr lang="cs-CZ" sz="2000" dirty="0"/>
              <a:t>únik databáze hráčů on-line hry, </a:t>
            </a:r>
          </a:p>
          <a:p>
            <a:pPr lvl="1"/>
            <a:r>
              <a:rPr lang="cs-CZ" sz="2000" dirty="0"/>
              <a:t>2x za nesoučinnost při kontrole (50 000,- CZK)</a:t>
            </a:r>
          </a:p>
          <a:p>
            <a:pPr lvl="1"/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207DC9F-A9EA-49C9-B40C-FE42A2E0F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725415"/>
      </p:ext>
    </p:extLst>
  </p:cSld>
  <p:clrMapOvr>
    <a:masterClrMapping/>
  </p:clrMapOvr>
  <p:transition>
    <p:wedg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A85DF-6375-48B8-98D1-48E8AB3F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Správní trestání 2019 (CZ): </a:t>
            </a:r>
          </a:p>
        </p:txBody>
      </p:sp>
      <p:graphicFrame>
        <p:nvGraphicFramePr>
          <p:cNvPr id="3" name="Zástupný symbol pro obsah 2">
            <a:extLst>
              <a:ext uri="{FF2B5EF4-FFF2-40B4-BE49-F238E27FC236}">
                <a16:creationId xmlns:a16="http://schemas.microsoft.com/office/drawing/2014/main" id="{C8985F19-570E-47B9-A24C-554BAF20054C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37F0C5-7BBC-4B97-AF1A-B17190C8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1441626"/>
      </p:ext>
    </p:extLst>
  </p:cSld>
  <p:clrMapOvr>
    <a:masterClrMapping/>
  </p:clrMapOvr>
  <p:transition>
    <p:wedg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A85DF-6375-48B8-98D1-48E8AB3F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Stíhaná porušení (EU):</a:t>
            </a:r>
            <a:br>
              <a:rPr lang="cs-CZ" b="1" dirty="0"/>
            </a:br>
            <a:r>
              <a:rPr lang="cs-CZ" b="1" dirty="0"/>
              <a:t>lokální případy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47FB1615-BF04-4CF5-B31A-C1618272D1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4758931"/>
              </p:ext>
            </p:extLst>
          </p:nvPr>
        </p:nvGraphicFramePr>
        <p:xfrm>
          <a:off x="251520" y="1600200"/>
          <a:ext cx="8712968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37F0C5-7BBC-4B97-AF1A-B17190C8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01956"/>
      </p:ext>
    </p:extLst>
  </p:cSld>
  <p:clrMapOvr>
    <a:masterClrMapping/>
  </p:clrMapOvr>
  <p:transition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A85DF-6375-48B8-98D1-48E8AB3F3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Stíhaná porušení (EU): </a:t>
            </a:r>
            <a:br>
              <a:rPr lang="cs-CZ" b="1" dirty="0"/>
            </a:br>
            <a:r>
              <a:rPr lang="cs-CZ" b="1" dirty="0"/>
              <a:t>přeshraniční případy</a:t>
            </a:r>
          </a:p>
        </p:txBody>
      </p:sp>
      <p:graphicFrame>
        <p:nvGraphicFramePr>
          <p:cNvPr id="3" name="Zástupný symbol pro obsah 2">
            <a:extLst>
              <a:ext uri="{FF2B5EF4-FFF2-40B4-BE49-F238E27FC236}">
                <a16:creationId xmlns:a16="http://schemas.microsoft.com/office/drawing/2014/main" id="{C8985F19-570E-47B9-A24C-554BAF2005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28198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37F0C5-7BBC-4B97-AF1A-B17190C8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28951"/>
      </p:ext>
    </p:extLst>
  </p:cSld>
  <p:clrMapOvr>
    <a:masterClrMapping/>
  </p:clrMapOvr>
  <p:transition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8390A-6F9C-4385-B125-223904D5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Problém č. 1: transparentnost 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B728AF38-DFC4-4740-94A4-551019FA8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zásada zpracování osobních údajů v </a:t>
            </a:r>
            <a:r>
              <a:rPr lang="cs-CZ" dirty="0" err="1"/>
              <a:t>nař</a:t>
            </a:r>
            <a:r>
              <a:rPr lang="cs-CZ" dirty="0"/>
              <a:t>. 2016/679: čl. 5(1)a) + čl. 12</a:t>
            </a:r>
          </a:p>
          <a:p>
            <a:r>
              <a:rPr lang="cs-CZ" dirty="0"/>
              <a:t>Přesah s „klasickou“ ochranou spotřebitele</a:t>
            </a:r>
          </a:p>
          <a:p>
            <a:r>
              <a:rPr lang="cs-CZ" dirty="0"/>
              <a:t>Informace pro spotřebitele/subjekty údajů</a:t>
            </a:r>
          </a:p>
          <a:p>
            <a:pPr lvl="1"/>
            <a:r>
              <a:rPr lang="cs-CZ" dirty="0"/>
              <a:t>(ne)splnitelné požadavky: čl. 12(1)</a:t>
            </a:r>
          </a:p>
          <a:p>
            <a:pPr lvl="1"/>
            <a:r>
              <a:rPr lang="cs-CZ" dirty="0"/>
              <a:t>rozsah odpovědnosti správce  x </a:t>
            </a:r>
            <a:r>
              <a:rPr lang="cs-CZ"/>
              <a:t>podstata internetu (www)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8CB68D-AA15-4010-8184-8A22CC96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332785"/>
      </p:ext>
    </p:extLst>
  </p:cSld>
  <p:clrMapOvr>
    <a:masterClrMapping/>
  </p:clrMapOvr>
  <p:transition>
    <p:wedg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7C0D6-2396-4C90-AE77-71C972A4A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cap="none" dirty="0">
                <a:solidFill>
                  <a:prstClr val="black"/>
                </a:solidFill>
                <a:hlinkClick r:id="rId3"/>
              </a:rPr>
              <a:t>https://www.uoou.cz/</a:t>
            </a:r>
            <a:endParaRPr lang="cs-CZ" cap="non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/>
              <a:t>miroslava.matousova@uoou.cz</a:t>
            </a:r>
          </a:p>
          <a:p>
            <a:pPr lvl="0" algn="ctr">
              <a:buNone/>
            </a:pP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23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9EE51-1B3F-4DE9-B116-F99C69CF7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Dílčí témata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22D482-D18F-4CD8-9097-C28CEF2D0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Struktura a obsah zákona </a:t>
            </a:r>
          </a:p>
          <a:p>
            <a:r>
              <a:rPr lang="cs-CZ" dirty="0"/>
              <a:t>Vybraná ustanovení</a:t>
            </a:r>
          </a:p>
          <a:p>
            <a:r>
              <a:rPr lang="cs-CZ" dirty="0"/>
              <a:t>Některé problémy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B591A4-DD4E-4499-B048-160919E74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153749"/>
      </p:ext>
    </p:extLst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5375"/>
          </a:xfrm>
        </p:spPr>
        <p:txBody>
          <a:bodyPr/>
          <a:lstStyle/>
          <a:p>
            <a:r>
              <a:rPr lang="cs-CZ" b="1" dirty="0"/>
              <a:t>Působnost zákona č. 110/2019 Sb., o zpracování osobních údajů</a:t>
            </a:r>
            <a:r>
              <a:rPr lang="cs-CZ" dirty="0"/>
              <a:t> </a:t>
            </a:r>
            <a:r>
              <a:rPr lang="cs-CZ" b="1" dirty="0"/>
              <a:t>(§ 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608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</a:t>
            </a:r>
            <a:r>
              <a:rPr lang="cs-CZ" sz="2400" dirty="0"/>
              <a:t>zpracování osobních údajů podle nařízení 2016/679,</a:t>
            </a:r>
          </a:p>
          <a:p>
            <a:pPr marL="0" indent="0">
              <a:buNone/>
            </a:pPr>
            <a:r>
              <a:rPr lang="cs-CZ" sz="2400" dirty="0"/>
              <a:t>b) zpracování příslušnými orgány za účelem předcházení, vyhledávání, odhalování trestné činnosti, stíhání </a:t>
            </a:r>
            <a:r>
              <a:rPr lang="cs-CZ" sz="2400" dirty="0" err="1"/>
              <a:t>tr</a:t>
            </a:r>
            <a:r>
              <a:rPr lang="cs-CZ" sz="2400" dirty="0"/>
              <a:t>. činů, výkonu trestů a ochran-</a:t>
            </a:r>
            <a:r>
              <a:rPr lang="cs-CZ" sz="2400" dirty="0" err="1"/>
              <a:t>ných</a:t>
            </a:r>
            <a:r>
              <a:rPr lang="cs-CZ" sz="2400" dirty="0"/>
              <a:t> opatření, zajišťování bezpečnosti ČR nebo zajišťování veřejného pořádku a vnitřní bezpečnosti, vč. pátrání po osobách a věcech,</a:t>
            </a:r>
          </a:p>
          <a:p>
            <a:pPr marL="0" indent="0">
              <a:buNone/>
            </a:pPr>
            <a:r>
              <a:rPr lang="cs-CZ" sz="2400" dirty="0"/>
              <a:t>c) zpracování při zajišťování obranných a bezpečnostních zájmů ČR, </a:t>
            </a:r>
            <a:r>
              <a:rPr lang="cs-CZ" sz="2400" b="1" dirty="0"/>
              <a:t>  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d) další zpracování os. údajů, které mají být/jsou zařazeny do evidence nebo jejichž zpracování probíhá automatizovaně, nejde-li o zpracování fyzickou osobou při výlučně osobních/domácích činnostech,</a:t>
            </a:r>
            <a:r>
              <a:rPr lang="cs-CZ" sz="2400" b="1" dirty="0"/>
              <a:t> </a:t>
            </a:r>
          </a:p>
          <a:p>
            <a:pPr marL="0" indent="0">
              <a:buNone/>
            </a:pPr>
            <a:r>
              <a:rPr lang="cs-CZ" sz="2400" dirty="0"/>
              <a:t>e) postavení a pravomoc Úřadu pro ochranu osobních údajů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194565"/>
      </p:ext>
    </p:extLst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hlavy II </a:t>
            </a:r>
            <a:r>
              <a:rPr lang="cs-CZ" sz="3200" b="1" dirty="0"/>
              <a:t>(§ 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(1) Ustanovení této hlavy se použijí při zpracování osobních údajů podle obecného nařízení (2016/679) – „adaptace“. </a:t>
            </a:r>
          </a:p>
          <a:p>
            <a:pPr marL="0" indent="0">
              <a:buNone/>
            </a:pPr>
            <a:r>
              <a:rPr lang="cs-CZ" sz="2400" dirty="0"/>
              <a:t>(2) Ustanovení této hlavy a obecného nařízení se použijí i při zpracování osobních údajů, které mají být/jsou zařazeny do evidence, a při zpracování, které probíhá zcela/částečně automatizovaně, nejde-li o zpracování osobních údajů fyzickou osobou v průběhu výlučně osobních nebo domácích činností,</a:t>
            </a:r>
          </a:p>
          <a:p>
            <a:pPr marL="0" indent="0">
              <a:buNone/>
            </a:pPr>
            <a:r>
              <a:rPr lang="cs-CZ" sz="2400" dirty="0"/>
              <a:t>a) při výkonu činností, které nespadají do oblasti působnosti práva EU nebo do působnosti hlavy III nebo IV, nebo</a:t>
            </a:r>
          </a:p>
          <a:p>
            <a:pPr marL="0" indent="0">
              <a:buNone/>
            </a:pPr>
            <a:r>
              <a:rPr lang="cs-CZ" sz="2400" dirty="0"/>
              <a:t>b) při výkonu činností, které spadají do oblasti působnosti hlavy V kapitoly 2 Smlouvy o Evropské unii.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612325"/>
      </p:ext>
    </p:extLst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Adaptace GDPR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/>
              <a:t>Hlava II. </a:t>
            </a:r>
          </a:p>
          <a:p>
            <a:pPr marL="252000" indent="-216000"/>
            <a:r>
              <a:rPr lang="cs-CZ" sz="2000" dirty="0"/>
              <a:t>Způsobilost dítěte pro souhlas v souvislosti s nabídkou služeb informační společnosti  - 15 let (§ 7)</a:t>
            </a:r>
          </a:p>
          <a:p>
            <a:pPr marL="252000" indent="-216000"/>
            <a:r>
              <a:rPr lang="cs-CZ" sz="2000" dirty="0"/>
              <a:t>Jmenování pověřence pro ochranu osobních údajů orgány veřejné moci a orgány zřízenými zákonem, které plní zákonem stanovené úkoly ve veřejném zájmu  (§ 14)</a:t>
            </a:r>
          </a:p>
          <a:p>
            <a:pPr marL="252000" indent="-216000"/>
            <a:r>
              <a:rPr lang="cs-CZ" sz="2000" dirty="0"/>
              <a:t>Zpracování za účelem vědeckého nebo historického výzkumu a statistické účely  (§ 16)</a:t>
            </a:r>
          </a:p>
          <a:p>
            <a:pPr marL="252000" indent="-216000"/>
            <a:r>
              <a:rPr lang="cs-CZ" sz="2000" dirty="0"/>
              <a:t>Zpracování pro novinářské účely nebo účely akademického, uměleckého nebo literárního projevu (§ 17 - § 23)</a:t>
            </a:r>
          </a:p>
          <a:p>
            <a:pPr marL="252000" indent="-216000"/>
            <a:r>
              <a:rPr lang="cs-CZ" sz="2000" dirty="0"/>
              <a:t>Omezení některých práv subjektu údajů a povinností správců</a:t>
            </a:r>
          </a:p>
          <a:p>
            <a:pPr marL="252000" indent="-216000"/>
            <a:r>
              <a:rPr lang="cs-CZ" sz="2000" dirty="0"/>
              <a:t>Ochrana zdroje a obsahu informací</a:t>
            </a:r>
          </a:p>
        </p:txBody>
      </p:sp>
    </p:spTree>
    <p:extLst>
      <p:ext uri="{BB962C8B-B14F-4D97-AF65-F5344CB8AC3E}">
        <p14:creationId xmlns:p14="http://schemas.microsoft.com/office/powerpoint/2010/main" val="764350058"/>
      </p:ext>
    </p:extLst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Adaptace GDPR    </a:t>
            </a:r>
            <a:r>
              <a:rPr lang="cs-CZ" sz="3200" b="1" dirty="0">
                <a:solidFill>
                  <a:srgbClr val="FF0000"/>
                </a:solidFill>
              </a:rPr>
              <a:t>2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800" dirty="0"/>
              <a:t>Hlava V. : Úřad pro ochranu osobních údajů</a:t>
            </a:r>
          </a:p>
          <a:p>
            <a:pPr marL="288000" indent="-252000"/>
            <a:r>
              <a:rPr lang="cs-CZ" sz="4200" dirty="0"/>
              <a:t>mj. činnosti Úřadu podle ON (výluka pro dozor nad soudy a státními zastupitelstvími v činnosti podle hl. III.)</a:t>
            </a:r>
          </a:p>
          <a:p>
            <a:pPr marL="288000" indent="-252000"/>
            <a:r>
              <a:rPr lang="cs-CZ" sz="4200" dirty="0"/>
              <a:t>oprávnění pro přístup k informacím, mlčenlivost zaměstnanců</a:t>
            </a:r>
          </a:p>
          <a:p>
            <a:pPr marL="0" indent="0">
              <a:buNone/>
            </a:pPr>
            <a:r>
              <a:rPr lang="cs-CZ" sz="3800" dirty="0"/>
              <a:t>Hlava VI.: přestupky </a:t>
            </a:r>
          </a:p>
          <a:p>
            <a:pPr marL="324000" indent="-288000"/>
            <a:r>
              <a:rPr lang="cs-CZ" sz="3800" dirty="0"/>
              <a:t>Přebírá se úprava ze zák. 101/2000 Sb., která vynucuje zákazy zveřejňování stanovené např. § 8a až 8d trestního řádu vůči fyzickým osobám (§ 61)</a:t>
            </a:r>
          </a:p>
          <a:p>
            <a:pPr marL="324000" indent="-288000"/>
            <a:r>
              <a:rPr lang="cs-CZ" sz="3800" dirty="0"/>
              <a:t>Stanoví se, že porušení nařízení uvedená v čl. 83 odst. 4 až 6 jsou přestupky (předpisy o správním trestání) </a:t>
            </a:r>
          </a:p>
          <a:p>
            <a:pPr marL="324000" indent="-288000"/>
            <a:r>
              <a:rPr lang="cs-CZ" sz="3800" dirty="0"/>
              <a:t>Upouští od uložení správního trestu veřejnoprávním entitám</a:t>
            </a:r>
          </a:p>
          <a:p>
            <a:pPr marL="36000" indent="0">
              <a:buNone/>
            </a:pPr>
            <a:r>
              <a:rPr lang="cs-CZ" sz="3800" b="1" dirty="0"/>
              <a:t>! Horní hranice pokut podle GDPR není dotčena!</a:t>
            </a:r>
          </a:p>
        </p:txBody>
      </p:sp>
    </p:spTree>
    <p:extLst>
      <p:ext uri="{BB962C8B-B14F-4D97-AF65-F5344CB8AC3E}">
        <p14:creationId xmlns:p14="http://schemas.microsoft.com/office/powerpoint/2010/main" val="2873671376"/>
      </p:ext>
    </p:extLst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2D15F-C550-47D7-8AFE-E379F7C43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Vztah mezi § 14 a §§ 61 a 62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631DEF-9AF7-4F85-862C-B9D34F5E9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061048"/>
          </a:xfrm>
        </p:spPr>
        <p:txBody>
          <a:bodyPr/>
          <a:lstStyle/>
          <a:p>
            <a:r>
              <a:rPr lang="cs-CZ" sz="2400" dirty="0"/>
              <a:t>§ interpretuje pojem </a:t>
            </a:r>
            <a:r>
              <a:rPr lang="cs-CZ" sz="2400" i="1" dirty="0"/>
              <a:t>veřejný subjekt </a:t>
            </a:r>
            <a:r>
              <a:rPr lang="cs-CZ" sz="2400" dirty="0"/>
              <a:t>pro účely podle čl. 37(1)a)</a:t>
            </a:r>
          </a:p>
          <a:p>
            <a:r>
              <a:rPr lang="cs-CZ" sz="2400" dirty="0"/>
              <a:t>§§ </a:t>
            </a:r>
            <a:r>
              <a:rPr lang="cs-CZ" alt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62 odst. 5: Úřad upustí od uložení správního trestu u OVM a veřejných subjektů usazených v ČR - využití čl. 83(7) </a:t>
            </a:r>
            <a:r>
              <a:rPr lang="cs-CZ" altLang="cs-CZ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nař</a:t>
            </a:r>
            <a:r>
              <a:rPr lang="cs-CZ" altLang="cs-CZ" sz="2400" dirty="0">
                <a:solidFill>
                  <a:srgbClr val="000000"/>
                </a:solidFill>
                <a:latin typeface="Calibri" panose="020F0502020204030204" pitchFamily="34" charset="0"/>
              </a:rPr>
              <a:t>. 2016/679</a:t>
            </a:r>
            <a:endParaRPr lang="cs-CZ" dirty="0"/>
          </a:p>
          <a:p>
            <a:r>
              <a:rPr lang="cs-CZ" sz="2400" dirty="0"/>
              <a:t>Problém: okruh subjektů není vymezen konkrétními objektivně určitelnými definičními znaky</a:t>
            </a:r>
          </a:p>
          <a:p>
            <a:pPr lvl="1"/>
            <a:r>
              <a:rPr lang="cs-CZ" sz="2400" dirty="0"/>
              <a:t>věci nepomáhá důvodová zpráva (text odůvodňuje znění nahrazené </a:t>
            </a:r>
            <a:r>
              <a:rPr lang="cs-CZ" sz="2400" dirty="0" err="1"/>
              <a:t>pozm</a:t>
            </a:r>
            <a:r>
              <a:rPr lang="cs-CZ" sz="2400" dirty="0"/>
              <a:t>. návrhy vč. číslování; rozpor u VZP s § 14 - dvojí výklad jediného pojmu v jednom zákoně)</a:t>
            </a:r>
          </a:p>
          <a:p>
            <a:pPr lvl="1"/>
            <a:r>
              <a:rPr lang="cs-CZ" sz="2400" dirty="0"/>
              <a:t>nutno vyčkat na rozhodovací praxi soudů, což předpokládá restriktivní výklad výjimky ze strany Úřadu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A6D343-3C5C-4479-94F1-D4D5BE32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39ABA1-8FD7-4B64-BD61-3D18B6EA2E7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583513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b="1" dirty="0"/>
              <a:t>Hlava III. Implementace trestněprávní směrnice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Hlava III.: </a:t>
            </a:r>
          </a:p>
          <a:p>
            <a:r>
              <a:rPr lang="cs-CZ" sz="2000" dirty="0"/>
              <a:t>Spravujícím orgánem se rozumí orgán veřejné moci příslušný k plnění úkolů v trestněprávní oblasti, který není zpravodajskou službou nebo obecní policií</a:t>
            </a:r>
          </a:p>
          <a:p>
            <a:r>
              <a:rPr lang="cs-CZ" sz="2000" dirty="0"/>
              <a:t>Některé povinnosti spravujícího orgánu jsou upraveny jinak než povinnosti správce podle GDPR</a:t>
            </a:r>
          </a:p>
          <a:p>
            <a:r>
              <a:rPr lang="cs-CZ" sz="2000" dirty="0"/>
              <a:t>Např. čl. 12 odst. 3 GDPR možnost odložení odpovědi na žádost subjektu údajů  celkem až na 3 měsíce, se zdůvodněním odkladu</a:t>
            </a:r>
          </a:p>
          <a:p>
            <a:r>
              <a:rPr lang="cs-CZ" sz="2000" dirty="0"/>
              <a:t>§ 30 zákona o zpracování osobních údajů – povinnost spravujícího orgánu odpovědět nejdéle do 60 dnů</a:t>
            </a:r>
          </a:p>
          <a:p>
            <a:r>
              <a:rPr lang="cs-CZ" sz="2400" dirty="0"/>
              <a:t>Hlava V.</a:t>
            </a:r>
            <a:r>
              <a:rPr lang="cs-CZ" sz="2000" dirty="0"/>
              <a:t> (Úřad) </a:t>
            </a:r>
          </a:p>
          <a:p>
            <a:r>
              <a:rPr lang="cs-CZ" sz="2400" dirty="0"/>
              <a:t>Hlava VI. </a:t>
            </a:r>
            <a:r>
              <a:rPr lang="cs-CZ" sz="2000" dirty="0"/>
              <a:t>(přestupky): horní hranice pokut ze zák. 101/2000 Sb. (10 mil. Kč) přejata pro přestupky podle hlavy III. („spravující orgány“)</a:t>
            </a:r>
          </a:p>
        </p:txBody>
      </p:sp>
    </p:spTree>
    <p:extLst>
      <p:ext uri="{BB962C8B-B14F-4D97-AF65-F5344CB8AC3E}">
        <p14:creationId xmlns:p14="http://schemas.microsoft.com/office/powerpoint/2010/main" val="3907679538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uoou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4F3B988033A0F4DAFA1EC2820726329" ma:contentTypeVersion="0" ma:contentTypeDescription="Vytvořit nový dokument" ma:contentTypeScope="" ma:versionID="56e5f1b22903e09a1bcabf6b8ccc5e14">
  <xsd:schema xmlns:xsd="http://www.w3.org/2001/XMLSchema" xmlns:p="http://schemas.microsoft.com/office/2006/metadata/properties" targetNamespace="http://schemas.microsoft.com/office/2006/metadata/properties" ma:root="true" ma:fieldsID="b6e90bd92edce016845aebd37dfdd45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Typ obsahu" ma:readOnly="true"/>
        <xsd:element ref="dc:title" minOccurs="0" maxOccurs="1" ma:index="0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AA0D05E-5291-49B9-AB15-D587A33A5B18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5EBE855-9EE8-424B-9A1E-0882F30C19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BBBB92-320F-4850-9E91-F0F2CEE716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5348</TotalTime>
  <Words>1912</Words>
  <Application>Microsoft Office PowerPoint</Application>
  <PresentationFormat>Předvádění na obrazovce (4:3)</PresentationFormat>
  <Paragraphs>177</Paragraphs>
  <Slides>27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uoou</vt:lpstr>
      <vt:lpstr> GDPR, zákon o zpracování osobních údajů a internet  PhDr. Miroslava Matoušová </vt:lpstr>
      <vt:lpstr>Zákon o zpracování osobních údajů</vt:lpstr>
      <vt:lpstr>Dílčí témata</vt:lpstr>
      <vt:lpstr>Působnost zákona č. 110/2019 Sb., o zpracování osobních údajů (§ 2)</vt:lpstr>
      <vt:lpstr>Působnost hlavy II (§ 4)</vt:lpstr>
      <vt:lpstr>Adaptace GDPR</vt:lpstr>
      <vt:lpstr>Adaptace GDPR    2</vt:lpstr>
      <vt:lpstr>Vztah mezi § 14 a §§ 61 a 62</vt:lpstr>
      <vt:lpstr>Hlava III. Implementace trestněprávní směrnice</vt:lpstr>
      <vt:lpstr>Hlava IV. Zajišťování obranných  a bezpečnostních zájmů ČR</vt:lpstr>
      <vt:lpstr>Zpracování os. údajů při plnění povin-nosti nebo výkonu působnosti (§ 5)</vt:lpstr>
      <vt:lpstr>Hlavní problémy (z pohledu SA CZ)</vt:lpstr>
      <vt:lpstr>Dvě aktuální témata</vt:lpstr>
      <vt:lpstr>Biometrika: pravidla (GDPR)</vt:lpstr>
      <vt:lpstr>Biometrika: situace v ČR</vt:lpstr>
      <vt:lpstr>Biometrika: iniciativa ÚOOÚ</vt:lpstr>
      <vt:lpstr>Biometrika: případy z EU</vt:lpstr>
      <vt:lpstr>Rodné číslo</vt:lpstr>
      <vt:lpstr>Rodné číslo   2</vt:lpstr>
      <vt:lpstr>Ochrana osobních údajů a internet</vt:lpstr>
      <vt:lpstr>Osobní údaje na internetu</vt:lpstr>
      <vt:lpstr>Vymáhání souladu v ČR</vt:lpstr>
      <vt:lpstr>Správní trestání 2019 (CZ): </vt:lpstr>
      <vt:lpstr>Stíhaná porušení (EU): lokální případy</vt:lpstr>
      <vt:lpstr>Stíhaná porušení (EU):  přeshraniční případy</vt:lpstr>
      <vt:lpstr>Problém č. 1: transparentnost </vt:lpstr>
      <vt:lpstr>https://www.uoou.cz/</vt:lpstr>
    </vt:vector>
  </TitlesOfParts>
  <Company>Úřad pro ochranu osobních údajů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Šablona Úřadu pro PowerPoint prezentace</dc:title>
  <dc:creator>michalj</dc:creator>
  <cp:lastModifiedBy>Matoušová Miroslava</cp:lastModifiedBy>
  <cp:revision>677</cp:revision>
  <cp:lastPrinted>2018-10-01T12:48:54Z</cp:lastPrinted>
  <dcterms:created xsi:type="dcterms:W3CDTF">2009-09-11T07:03:23Z</dcterms:created>
  <dcterms:modified xsi:type="dcterms:W3CDTF">2019-09-23T14:12:25Z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0x01010064F3B988033A0F4DAFA1EC2820726329</vt:lpwstr>
  </property>
</Properties>
</file>