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339" r:id="rId3"/>
    <p:sldId id="349" r:id="rId4"/>
    <p:sldId id="322" r:id="rId5"/>
    <p:sldId id="327" r:id="rId6"/>
    <p:sldId id="323" r:id="rId7"/>
    <p:sldId id="324" r:id="rId8"/>
    <p:sldId id="325" r:id="rId9"/>
    <p:sldId id="326" r:id="rId10"/>
    <p:sldId id="328" r:id="rId11"/>
    <p:sldId id="331" r:id="rId12"/>
    <p:sldId id="332" r:id="rId13"/>
    <p:sldId id="342" r:id="rId14"/>
    <p:sldId id="343" r:id="rId15"/>
    <p:sldId id="344" r:id="rId16"/>
    <p:sldId id="345" r:id="rId17"/>
    <p:sldId id="346" r:id="rId18"/>
    <p:sldId id="347" r:id="rId19"/>
    <p:sldId id="351" r:id="rId20"/>
    <p:sldId id="350" r:id="rId21"/>
    <p:sldId id="353" r:id="rId22"/>
    <p:sldId id="352" r:id="rId23"/>
    <p:sldId id="354" r:id="rId24"/>
    <p:sldId id="356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4E9E"/>
    <a:srgbClr val="FF9900"/>
    <a:srgbClr val="009999"/>
    <a:srgbClr val="99CCFF"/>
    <a:srgbClr val="800080"/>
    <a:srgbClr val="660033"/>
    <a:srgbClr val="6600CC"/>
    <a:srgbClr val="99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71540-926C-4CF3-9191-31D8998D2082}" type="doc">
      <dgm:prSet loTypeId="urn:microsoft.com/office/officeart/2005/8/layout/hierarchy3" loCatId="relationship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B4517770-90DF-47ED-8F1D-34763E30BAE1}">
      <dgm:prSet phldrT="[Texte]" custT="1"/>
      <dgm:spPr/>
      <dgm:t>
        <a:bodyPr/>
        <a:lstStyle/>
        <a:p>
          <a:r>
            <a:rPr lang="fr-FR" sz="3200" dirty="0" smtClean="0"/>
            <a:t>L’EDPB</a:t>
          </a:r>
        </a:p>
        <a:p>
          <a:r>
            <a:rPr lang="fr-FR" sz="2000" dirty="0" smtClean="0"/>
            <a:t>European Data Protection Board</a:t>
          </a:r>
          <a:endParaRPr lang="fr-FR" sz="2000" dirty="0"/>
        </a:p>
      </dgm:t>
    </dgm:pt>
    <dgm:pt modelId="{A69BDFED-3D41-4CBE-BF30-5A84482AD59F}" type="parTrans" cxnId="{F18D7D6B-52DD-4DAC-9276-620B843381E4}">
      <dgm:prSet/>
      <dgm:spPr/>
      <dgm:t>
        <a:bodyPr/>
        <a:lstStyle/>
        <a:p>
          <a:endParaRPr lang="fr-FR"/>
        </a:p>
      </dgm:t>
    </dgm:pt>
    <dgm:pt modelId="{13DDAEEF-83A7-4916-9FB0-C99C0DD7BB0F}" type="sibTrans" cxnId="{F18D7D6B-52DD-4DAC-9276-620B843381E4}">
      <dgm:prSet/>
      <dgm:spPr/>
      <dgm:t>
        <a:bodyPr/>
        <a:lstStyle/>
        <a:p>
          <a:endParaRPr lang="fr-FR"/>
        </a:p>
      </dgm:t>
    </dgm:pt>
    <dgm:pt modelId="{51187E54-DDC6-4F60-AA0A-A2EF0A12C541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300000">
          <a:bevelT w="139700" h="139700"/>
        </a:sp3d>
      </dgm:spPr>
      <dgm:t>
        <a:bodyPr/>
        <a:lstStyle/>
        <a:p>
          <a:pPr algn="l"/>
          <a:r>
            <a:rPr lang="fr-FR" sz="1400" b="1" dirty="0" smtClean="0"/>
            <a:t>Organe de l’UE réunissant les DPA des Etats membres, qui a succédé au groupe art 29 (G29).</a:t>
          </a:r>
        </a:p>
      </dgm:t>
    </dgm:pt>
    <dgm:pt modelId="{6D1415CC-CEC1-4F54-A83E-D21DAC42F2E7}" type="parTrans" cxnId="{51735B59-77CC-48DE-B457-8108C7D47CC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212F6118-113F-45E9-8919-7529FFD5D923}" type="sibTrans" cxnId="{51735B59-77CC-48DE-B457-8108C7D47CC9}">
      <dgm:prSet/>
      <dgm:spPr/>
      <dgm:t>
        <a:bodyPr/>
        <a:lstStyle/>
        <a:p>
          <a:endParaRPr lang="fr-FR"/>
        </a:p>
      </dgm:t>
    </dgm:pt>
    <dgm:pt modelId="{34FEF84E-D7A7-4CA6-A4F5-85D87894AC73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 z="-300000">
          <a:bevelT w="139700" h="139700"/>
        </a:sp3d>
      </dgm:spPr>
      <dgm:t>
        <a:bodyPr/>
        <a:lstStyle/>
        <a:p>
          <a:pPr algn="l"/>
          <a:r>
            <a:rPr lang="fr-FR" sz="1400" dirty="0" smtClean="0"/>
            <a:t>L’EDPB intervient de deux manières :</a:t>
          </a:r>
        </a:p>
        <a:p>
          <a:pPr algn="l"/>
          <a:r>
            <a:rPr lang="fr-FR" sz="1400" dirty="0" smtClean="0"/>
            <a:t>- via des </a:t>
          </a:r>
          <a:r>
            <a:rPr lang="fr-FR" sz="1400" b="1" dirty="0" smtClean="0"/>
            <a:t>AVIS sur les éléments relatifs à l’</a:t>
          </a:r>
          <a:r>
            <a:rPr lang="fr-FR" sz="1400" b="1" i="1" dirty="0" smtClean="0"/>
            <a:t>accountability</a:t>
          </a:r>
          <a:r>
            <a:rPr lang="fr-FR" sz="1400" i="0" dirty="0" smtClean="0"/>
            <a:t>,</a:t>
          </a:r>
          <a:r>
            <a:rPr lang="fr-FR" sz="1400" i="1" dirty="0" smtClean="0"/>
            <a:t> </a:t>
          </a:r>
          <a:r>
            <a:rPr lang="fr-FR" sz="1400" i="0" dirty="0" smtClean="0"/>
            <a:t>et de manière générale aux questions de doctrine</a:t>
          </a:r>
        </a:p>
        <a:p>
          <a:pPr algn="l"/>
          <a:r>
            <a:rPr lang="fr-FR" sz="1400" dirty="0" smtClean="0"/>
            <a:t>- via des </a:t>
          </a:r>
          <a:r>
            <a:rPr lang="fr-FR" sz="1400" b="1" dirty="0" smtClean="0"/>
            <a:t>DECISIONS contraignantes lorsqu’il y a lieu d’arbitrer un litige ou un différent entre plusieurs DPA compétentes.</a:t>
          </a:r>
          <a:endParaRPr lang="fr-FR" sz="1400" b="1" dirty="0"/>
        </a:p>
      </dgm:t>
    </dgm:pt>
    <dgm:pt modelId="{39F730D6-D605-4AF1-A745-0C1D6450C262}" type="parTrans" cxnId="{E084EDFB-AC7B-4576-BFA6-53A8AEDD0F55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4947CB26-A4A0-47EE-A108-CF3689C1F5C6}" type="sibTrans" cxnId="{E084EDFB-AC7B-4576-BFA6-53A8AEDD0F55}">
      <dgm:prSet/>
      <dgm:spPr/>
      <dgm:t>
        <a:bodyPr/>
        <a:lstStyle/>
        <a:p>
          <a:endParaRPr lang="fr-FR"/>
        </a:p>
      </dgm:t>
    </dgm:pt>
    <dgm:pt modelId="{3F0ED536-EAC3-4F2D-BA10-9399FAD55B90}" type="pres">
      <dgm:prSet presAssocID="{52571540-926C-4CF3-9191-31D8998D20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14E3508B-667B-483E-91A7-0A2E955ECEC9}" type="pres">
      <dgm:prSet presAssocID="{B4517770-90DF-47ED-8F1D-34763E30BAE1}" presName="root" presStyleCnt="0"/>
      <dgm:spPr/>
      <dgm:t>
        <a:bodyPr/>
        <a:lstStyle/>
        <a:p>
          <a:endParaRPr lang="fr-FR"/>
        </a:p>
      </dgm:t>
    </dgm:pt>
    <dgm:pt modelId="{6883CCE4-8856-4D61-9EDD-B00AC3D5271B}" type="pres">
      <dgm:prSet presAssocID="{B4517770-90DF-47ED-8F1D-34763E30BAE1}" presName="rootComposite" presStyleCnt="0"/>
      <dgm:spPr/>
      <dgm:t>
        <a:bodyPr/>
        <a:lstStyle/>
        <a:p>
          <a:endParaRPr lang="fr-FR"/>
        </a:p>
      </dgm:t>
    </dgm:pt>
    <dgm:pt modelId="{B22991F6-BC90-49B9-A60E-57C99B1429BA}" type="pres">
      <dgm:prSet presAssocID="{B4517770-90DF-47ED-8F1D-34763E30BAE1}" presName="rootText" presStyleLbl="node1" presStyleIdx="0" presStyleCnt="1" custScaleX="95323" custScaleY="92549" custLinFactNeighborX="-43815" custLinFactNeighborY="2752"/>
      <dgm:spPr/>
      <dgm:t>
        <a:bodyPr/>
        <a:lstStyle/>
        <a:p>
          <a:endParaRPr lang="fr-FR"/>
        </a:p>
      </dgm:t>
    </dgm:pt>
    <dgm:pt modelId="{3B22B817-D6E5-4EE2-8086-81F8DDC75483}" type="pres">
      <dgm:prSet presAssocID="{B4517770-90DF-47ED-8F1D-34763E30BAE1}" presName="rootConnector" presStyleLbl="node1" presStyleIdx="0" presStyleCnt="1"/>
      <dgm:spPr/>
      <dgm:t>
        <a:bodyPr/>
        <a:lstStyle/>
        <a:p>
          <a:endParaRPr lang="fr-FR"/>
        </a:p>
      </dgm:t>
    </dgm:pt>
    <dgm:pt modelId="{B27ACEDC-2299-4EA9-9164-5C763496D427}" type="pres">
      <dgm:prSet presAssocID="{B4517770-90DF-47ED-8F1D-34763E30BAE1}" presName="childShape" presStyleCnt="0"/>
      <dgm:spPr/>
      <dgm:t>
        <a:bodyPr/>
        <a:lstStyle/>
        <a:p>
          <a:endParaRPr lang="fr-FR"/>
        </a:p>
      </dgm:t>
    </dgm:pt>
    <dgm:pt modelId="{DAF2EDB3-3D6D-4125-A6C1-4B7AAB3B4737}" type="pres">
      <dgm:prSet presAssocID="{6D1415CC-CEC1-4F54-A83E-D21DAC42F2E7}" presName="Name13" presStyleLbl="parChTrans1D2" presStyleIdx="0" presStyleCnt="2"/>
      <dgm:spPr/>
      <dgm:t>
        <a:bodyPr/>
        <a:lstStyle/>
        <a:p>
          <a:endParaRPr lang="fr-FR"/>
        </a:p>
      </dgm:t>
    </dgm:pt>
    <dgm:pt modelId="{C4430A94-8579-4B67-8D83-42AD1100428C}" type="pres">
      <dgm:prSet presAssocID="{51187E54-DDC6-4F60-AA0A-A2EF0A12C541}" presName="childText" presStyleLbl="bgAcc1" presStyleIdx="0" presStyleCnt="2" custScaleX="214667" custLinFactNeighborX="44987" custLinFactNeighborY="-120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C0270C-1D1C-45F1-AACE-8557EBFBB3A3}" type="pres">
      <dgm:prSet presAssocID="{39F730D6-D605-4AF1-A745-0C1D6450C262}" presName="Name13" presStyleLbl="parChTrans1D2" presStyleIdx="1" presStyleCnt="2"/>
      <dgm:spPr/>
      <dgm:t>
        <a:bodyPr/>
        <a:lstStyle/>
        <a:p>
          <a:endParaRPr lang="fr-FR"/>
        </a:p>
      </dgm:t>
    </dgm:pt>
    <dgm:pt modelId="{F8E6EE4B-0226-4A3E-B64F-FE1359B151C6}" type="pres">
      <dgm:prSet presAssocID="{34FEF84E-D7A7-4CA6-A4F5-85D87894AC73}" presName="childText" presStyleLbl="bgAcc1" presStyleIdx="1" presStyleCnt="2" custScaleX="218060" custScaleY="117599" custLinFactNeighborX="46098" custLinFactNeighborY="-256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5C9B76-9CF9-4686-BEFE-F247525251E0}" type="presOf" srcId="{39F730D6-D605-4AF1-A745-0C1D6450C262}" destId="{77C0270C-1D1C-45F1-AACE-8557EBFBB3A3}" srcOrd="0" destOrd="0" presId="urn:microsoft.com/office/officeart/2005/8/layout/hierarchy3"/>
    <dgm:cxn modelId="{E084EDFB-AC7B-4576-BFA6-53A8AEDD0F55}" srcId="{B4517770-90DF-47ED-8F1D-34763E30BAE1}" destId="{34FEF84E-D7A7-4CA6-A4F5-85D87894AC73}" srcOrd="1" destOrd="0" parTransId="{39F730D6-D605-4AF1-A745-0C1D6450C262}" sibTransId="{4947CB26-A4A0-47EE-A108-CF3689C1F5C6}"/>
    <dgm:cxn modelId="{51735B59-77CC-48DE-B457-8108C7D47CC9}" srcId="{B4517770-90DF-47ED-8F1D-34763E30BAE1}" destId="{51187E54-DDC6-4F60-AA0A-A2EF0A12C541}" srcOrd="0" destOrd="0" parTransId="{6D1415CC-CEC1-4F54-A83E-D21DAC42F2E7}" sibTransId="{212F6118-113F-45E9-8919-7529FFD5D923}"/>
    <dgm:cxn modelId="{89FA9094-E431-4AFF-920C-0DE8CF0341BA}" type="presOf" srcId="{52571540-926C-4CF3-9191-31D8998D2082}" destId="{3F0ED536-EAC3-4F2D-BA10-9399FAD55B90}" srcOrd="0" destOrd="0" presId="urn:microsoft.com/office/officeart/2005/8/layout/hierarchy3"/>
    <dgm:cxn modelId="{66E9CF74-7666-4149-B892-36EE5EA65DC6}" type="presOf" srcId="{34FEF84E-D7A7-4CA6-A4F5-85D87894AC73}" destId="{F8E6EE4B-0226-4A3E-B64F-FE1359B151C6}" srcOrd="0" destOrd="0" presId="urn:microsoft.com/office/officeart/2005/8/layout/hierarchy3"/>
    <dgm:cxn modelId="{350DC13C-0966-42BF-895F-67CD3EDCF2B0}" type="presOf" srcId="{B4517770-90DF-47ED-8F1D-34763E30BAE1}" destId="{3B22B817-D6E5-4EE2-8086-81F8DDC75483}" srcOrd="1" destOrd="0" presId="urn:microsoft.com/office/officeart/2005/8/layout/hierarchy3"/>
    <dgm:cxn modelId="{DB1AF71A-C06C-47F3-9CEE-78E51FA407A7}" type="presOf" srcId="{51187E54-DDC6-4F60-AA0A-A2EF0A12C541}" destId="{C4430A94-8579-4B67-8D83-42AD1100428C}" srcOrd="0" destOrd="0" presId="urn:microsoft.com/office/officeart/2005/8/layout/hierarchy3"/>
    <dgm:cxn modelId="{80877ACC-33DD-4B62-B283-95E51A5989EB}" type="presOf" srcId="{B4517770-90DF-47ED-8F1D-34763E30BAE1}" destId="{B22991F6-BC90-49B9-A60E-57C99B1429BA}" srcOrd="0" destOrd="0" presId="urn:microsoft.com/office/officeart/2005/8/layout/hierarchy3"/>
    <dgm:cxn modelId="{41FB8D5C-2D6C-4010-9890-23CDCAABA896}" type="presOf" srcId="{6D1415CC-CEC1-4F54-A83E-D21DAC42F2E7}" destId="{DAF2EDB3-3D6D-4125-A6C1-4B7AAB3B4737}" srcOrd="0" destOrd="0" presId="urn:microsoft.com/office/officeart/2005/8/layout/hierarchy3"/>
    <dgm:cxn modelId="{F18D7D6B-52DD-4DAC-9276-620B843381E4}" srcId="{52571540-926C-4CF3-9191-31D8998D2082}" destId="{B4517770-90DF-47ED-8F1D-34763E30BAE1}" srcOrd="0" destOrd="0" parTransId="{A69BDFED-3D41-4CBE-BF30-5A84482AD59F}" sibTransId="{13DDAEEF-83A7-4916-9FB0-C99C0DD7BB0F}"/>
    <dgm:cxn modelId="{F023489E-483D-4128-87E8-1439E0355F3A}" type="presParOf" srcId="{3F0ED536-EAC3-4F2D-BA10-9399FAD55B90}" destId="{14E3508B-667B-483E-91A7-0A2E955ECEC9}" srcOrd="0" destOrd="0" presId="urn:microsoft.com/office/officeart/2005/8/layout/hierarchy3"/>
    <dgm:cxn modelId="{9E31C116-0204-4D1F-A978-36A6C7FBE750}" type="presParOf" srcId="{14E3508B-667B-483E-91A7-0A2E955ECEC9}" destId="{6883CCE4-8856-4D61-9EDD-B00AC3D5271B}" srcOrd="0" destOrd="0" presId="urn:microsoft.com/office/officeart/2005/8/layout/hierarchy3"/>
    <dgm:cxn modelId="{A4298315-9E2F-431B-85F6-7C2C62559C55}" type="presParOf" srcId="{6883CCE4-8856-4D61-9EDD-B00AC3D5271B}" destId="{B22991F6-BC90-49B9-A60E-57C99B1429BA}" srcOrd="0" destOrd="0" presId="urn:microsoft.com/office/officeart/2005/8/layout/hierarchy3"/>
    <dgm:cxn modelId="{C2F2360C-39D7-4630-B7D2-EBF89CF2C633}" type="presParOf" srcId="{6883CCE4-8856-4D61-9EDD-B00AC3D5271B}" destId="{3B22B817-D6E5-4EE2-8086-81F8DDC75483}" srcOrd="1" destOrd="0" presId="urn:microsoft.com/office/officeart/2005/8/layout/hierarchy3"/>
    <dgm:cxn modelId="{8660862C-69C2-41CA-A7E9-9C7186839050}" type="presParOf" srcId="{14E3508B-667B-483E-91A7-0A2E955ECEC9}" destId="{B27ACEDC-2299-4EA9-9164-5C763496D427}" srcOrd="1" destOrd="0" presId="urn:microsoft.com/office/officeart/2005/8/layout/hierarchy3"/>
    <dgm:cxn modelId="{5E6F61CD-D113-404C-A7D6-AFED069DED8B}" type="presParOf" srcId="{B27ACEDC-2299-4EA9-9164-5C763496D427}" destId="{DAF2EDB3-3D6D-4125-A6C1-4B7AAB3B4737}" srcOrd="0" destOrd="0" presId="urn:microsoft.com/office/officeart/2005/8/layout/hierarchy3"/>
    <dgm:cxn modelId="{25190579-F2AF-42C3-A68A-D121B16A452A}" type="presParOf" srcId="{B27ACEDC-2299-4EA9-9164-5C763496D427}" destId="{C4430A94-8579-4B67-8D83-42AD1100428C}" srcOrd="1" destOrd="0" presId="urn:microsoft.com/office/officeart/2005/8/layout/hierarchy3"/>
    <dgm:cxn modelId="{E7C73C0A-06B4-4A68-87C9-7B6638360C02}" type="presParOf" srcId="{B27ACEDC-2299-4EA9-9164-5C763496D427}" destId="{77C0270C-1D1C-45F1-AACE-8557EBFBB3A3}" srcOrd="2" destOrd="0" presId="urn:microsoft.com/office/officeart/2005/8/layout/hierarchy3"/>
    <dgm:cxn modelId="{7FC2ADFA-0881-444C-AB72-3392102B3C65}" type="presParOf" srcId="{B27ACEDC-2299-4EA9-9164-5C763496D427}" destId="{F8E6EE4B-0226-4A3E-B64F-FE1359B151C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08F7A-2BF4-4450-A8CA-2E5396B0C56F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0589F162-071E-4BEE-AEDC-F5DB67623AD8}">
      <dgm:prSet phldrT="[Texte]" custT="1"/>
      <dgm:spPr/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100000"/>
            </a:lnSpc>
            <a:spcAft>
              <a:spcPct val="35000"/>
            </a:spcAft>
          </a:pPr>
          <a:endParaRPr lang="fr-FR" sz="18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Saisine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du Comité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FR" sz="2000" dirty="0"/>
        </a:p>
      </dgm:t>
    </dgm:pt>
    <dgm:pt modelId="{1CC727E9-0696-4CCA-8F47-F56B3348EC74}" type="parTrans" cxnId="{8DF759A5-EFCA-4670-9DA4-0093C00141BE}">
      <dgm:prSet/>
      <dgm:spPr/>
      <dgm:t>
        <a:bodyPr/>
        <a:lstStyle/>
        <a:p>
          <a:endParaRPr lang="fr-FR"/>
        </a:p>
      </dgm:t>
    </dgm:pt>
    <dgm:pt modelId="{2E8A6DDB-3BA0-4DE5-A0EE-146CDEC7FA56}" type="sibTrans" cxnId="{8DF759A5-EFCA-4670-9DA4-0093C00141BE}">
      <dgm:prSet/>
      <dgm:spPr/>
      <dgm:t>
        <a:bodyPr/>
        <a:lstStyle/>
        <a:p>
          <a:endParaRPr lang="fr-FR"/>
        </a:p>
      </dgm:t>
    </dgm:pt>
    <dgm:pt modelId="{1CC639C2-8564-4FCA-A2D0-449773442075}">
      <dgm:prSet phldrT="[Texte]" custT="1"/>
      <dgm:spPr/>
      <dgm:t>
        <a:bodyPr/>
        <a:lstStyle/>
        <a:p>
          <a:r>
            <a:rPr lang="fr-FR" sz="1800" b="1" i="1" dirty="0" smtClean="0">
              <a:solidFill>
                <a:srgbClr val="004E9E"/>
              </a:solidFill>
            </a:rPr>
            <a:t>Examen du cas et préparation du projet de décision</a:t>
          </a:r>
          <a:endParaRPr lang="fr-FR" sz="1800" b="1" i="1" dirty="0">
            <a:solidFill>
              <a:srgbClr val="004E9E"/>
            </a:solidFill>
          </a:endParaRPr>
        </a:p>
      </dgm:t>
    </dgm:pt>
    <dgm:pt modelId="{D80F96B6-278D-4319-AA75-13CE2ABEE9D9}" type="parTrans" cxnId="{432178D6-DF38-4BCD-8EBD-B5D803E9E22D}">
      <dgm:prSet/>
      <dgm:spPr/>
      <dgm:t>
        <a:bodyPr/>
        <a:lstStyle/>
        <a:p>
          <a:endParaRPr lang="fr-FR"/>
        </a:p>
      </dgm:t>
    </dgm:pt>
    <dgm:pt modelId="{23B44FB3-963C-46C5-9A28-39721393119B}" type="sibTrans" cxnId="{432178D6-DF38-4BCD-8EBD-B5D803E9E22D}">
      <dgm:prSet/>
      <dgm:spPr/>
      <dgm:t>
        <a:bodyPr/>
        <a:lstStyle/>
        <a:p>
          <a:endParaRPr lang="fr-FR"/>
        </a:p>
      </dgm:t>
    </dgm:pt>
    <dgm:pt modelId="{62158042-E562-4FF5-A463-3D7ADAE067FE}">
      <dgm:prSet phldrT="[Texte]" custT="1"/>
      <dgm:spPr/>
      <dgm:t>
        <a:bodyPr/>
        <a:lstStyle/>
        <a:p>
          <a:pPr algn="l"/>
          <a:r>
            <a:rPr lang="fr-FR" sz="1800" b="1" dirty="0" smtClean="0"/>
            <a:t>Adoption de la décision par le Comité </a:t>
          </a:r>
        </a:p>
        <a:p>
          <a:pPr algn="l"/>
          <a:r>
            <a:rPr lang="fr-FR" sz="1400" b="1" dirty="0" smtClean="0"/>
            <a:t>(majorité simple)</a:t>
          </a:r>
          <a:endParaRPr lang="fr-FR" sz="1400" b="1" dirty="0"/>
        </a:p>
      </dgm:t>
    </dgm:pt>
    <dgm:pt modelId="{80E83BB8-CEB0-450E-83E6-30739A210118}" type="parTrans" cxnId="{1E35D61C-49B4-4E4F-B3FA-224645F89572}">
      <dgm:prSet/>
      <dgm:spPr/>
      <dgm:t>
        <a:bodyPr/>
        <a:lstStyle/>
        <a:p>
          <a:endParaRPr lang="fr-FR"/>
        </a:p>
      </dgm:t>
    </dgm:pt>
    <dgm:pt modelId="{6FE4E0B8-5016-4206-B7FB-ED7217B4E7AA}" type="sibTrans" cxnId="{1E35D61C-49B4-4E4F-B3FA-224645F89572}">
      <dgm:prSet/>
      <dgm:spPr/>
      <dgm:t>
        <a:bodyPr/>
        <a:lstStyle/>
        <a:p>
          <a:endParaRPr lang="fr-FR"/>
        </a:p>
      </dgm:t>
    </dgm:pt>
    <dgm:pt modelId="{2130A233-D3F7-4615-92AE-C30BD3DEC9B0}" type="pres">
      <dgm:prSet presAssocID="{84308F7A-2BF4-4450-A8CA-2E5396B0C56F}" presName="Name0" presStyleCnt="0">
        <dgm:presLayoutVars>
          <dgm:dir/>
          <dgm:resizeHandles val="exact"/>
        </dgm:presLayoutVars>
      </dgm:prSet>
      <dgm:spPr/>
    </dgm:pt>
    <dgm:pt modelId="{31FAF2A0-B959-4C90-9417-E3E4791C005D}" type="pres">
      <dgm:prSet presAssocID="{84308F7A-2BF4-4450-A8CA-2E5396B0C56F}" presName="arrow" presStyleLbl="bgShp" presStyleIdx="0" presStyleCnt="1" custScaleX="81470" custScaleY="94475" custLinFactNeighborX="-811" custLinFactNeighborY="8841"/>
      <dgm:spPr/>
    </dgm:pt>
    <dgm:pt modelId="{CEE527B4-5036-45F0-99B2-7CA761AA7BB2}" type="pres">
      <dgm:prSet presAssocID="{84308F7A-2BF4-4450-A8CA-2E5396B0C56F}" presName="points" presStyleCnt="0"/>
      <dgm:spPr/>
    </dgm:pt>
    <dgm:pt modelId="{233B021B-D692-47FE-8F7D-BE13852BCC93}" type="pres">
      <dgm:prSet presAssocID="{0589F162-071E-4BEE-AEDC-F5DB67623AD8}" presName="compositeA" presStyleCnt="0"/>
      <dgm:spPr/>
    </dgm:pt>
    <dgm:pt modelId="{584A9514-44FF-4DA4-8BFB-B08071BBC2A7}" type="pres">
      <dgm:prSet presAssocID="{0589F162-071E-4BEE-AEDC-F5DB67623AD8}" presName="textA" presStyleLbl="revTx" presStyleIdx="0" presStyleCnt="3" custScaleX="252363" custScaleY="91043" custLinFactNeighborX="-979" custLinFactNeighborY="-214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4AB4C-9F48-44EA-BA59-F2B3FC33725A}" type="pres">
      <dgm:prSet presAssocID="{0589F162-071E-4BEE-AEDC-F5DB67623AD8}" presName="circleA" presStyleLbl="node1" presStyleIdx="0" presStyleCnt="3" custLinFactX="-22796" custLinFactNeighborX="-100000" custLinFactNeighborY="37912"/>
      <dgm:spPr/>
    </dgm:pt>
    <dgm:pt modelId="{4ED34E5D-FEE5-4488-8607-CC411AB2074B}" type="pres">
      <dgm:prSet presAssocID="{0589F162-071E-4BEE-AEDC-F5DB67623AD8}" presName="spaceA" presStyleCnt="0"/>
      <dgm:spPr/>
    </dgm:pt>
    <dgm:pt modelId="{FE59C9AC-AC3A-4675-AC06-D1A5D33F4D27}" type="pres">
      <dgm:prSet presAssocID="{2E8A6DDB-3BA0-4DE5-A0EE-146CDEC7FA56}" presName="space" presStyleCnt="0"/>
      <dgm:spPr/>
    </dgm:pt>
    <dgm:pt modelId="{254E17D4-3EBB-41C8-985F-B76C8676FA28}" type="pres">
      <dgm:prSet presAssocID="{1CC639C2-8564-4FCA-A2D0-449773442075}" presName="compositeB" presStyleCnt="0"/>
      <dgm:spPr/>
    </dgm:pt>
    <dgm:pt modelId="{BA667B3E-AD84-4822-A88E-D8F8AEBB2FFE}" type="pres">
      <dgm:prSet presAssocID="{1CC639C2-8564-4FCA-A2D0-449773442075}" presName="textB" presStyleLbl="revTx" presStyleIdx="1" presStyleCnt="3" custAng="10800000" custFlipVert="1" custScaleX="362007" custScaleY="28402" custLinFactNeighborX="26712" custLinFactNeighborY="-37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AC59CB-4465-436E-93E7-5110A2EBFD0D}" type="pres">
      <dgm:prSet presAssocID="{1CC639C2-8564-4FCA-A2D0-449773442075}" presName="circleB" presStyleLbl="node1" presStyleIdx="1" presStyleCnt="3" custFlipVert="1" custFlipHor="1" custScaleX="10507" custScaleY="10507" custLinFactX="516308" custLinFactY="-350837" custLinFactNeighborX="600000" custLinFactNeighborY="-400000"/>
      <dgm:spPr/>
    </dgm:pt>
    <dgm:pt modelId="{83BB401B-313D-4176-8660-3FBBD7511AFA}" type="pres">
      <dgm:prSet presAssocID="{1CC639C2-8564-4FCA-A2D0-449773442075}" presName="spaceB" presStyleCnt="0"/>
      <dgm:spPr/>
    </dgm:pt>
    <dgm:pt modelId="{AE3CEAB0-5506-4EB0-BF09-1B68A9A6928D}" type="pres">
      <dgm:prSet presAssocID="{23B44FB3-963C-46C5-9A28-39721393119B}" presName="space" presStyleCnt="0"/>
      <dgm:spPr/>
    </dgm:pt>
    <dgm:pt modelId="{879ED26F-D39C-49D9-84F5-029766D5AE0C}" type="pres">
      <dgm:prSet presAssocID="{62158042-E562-4FF5-A463-3D7ADAE067FE}" presName="compositeA" presStyleCnt="0"/>
      <dgm:spPr/>
    </dgm:pt>
    <dgm:pt modelId="{E52655F9-1ADA-43C7-9E0C-346A39C9400F}" type="pres">
      <dgm:prSet presAssocID="{62158042-E562-4FF5-A463-3D7ADAE067FE}" presName="textA" presStyleLbl="revTx" presStyleIdx="2" presStyleCnt="3" custScaleX="270230" custScaleY="799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F2E986-474A-46AD-9F4E-0E30C1B916FF}" type="pres">
      <dgm:prSet presAssocID="{62158042-E562-4FF5-A463-3D7ADAE067FE}" presName="circleA" presStyleLbl="node1" presStyleIdx="2" presStyleCnt="3" custLinFactNeighborX="-13206" custLinFactNeighborY="57304"/>
      <dgm:spPr/>
    </dgm:pt>
    <dgm:pt modelId="{E33CE4B9-B414-4476-A83A-C888A133413C}" type="pres">
      <dgm:prSet presAssocID="{62158042-E562-4FF5-A463-3D7ADAE067FE}" presName="spaceA" presStyleCnt="0"/>
      <dgm:spPr/>
    </dgm:pt>
  </dgm:ptLst>
  <dgm:cxnLst>
    <dgm:cxn modelId="{432178D6-DF38-4BCD-8EBD-B5D803E9E22D}" srcId="{84308F7A-2BF4-4450-A8CA-2E5396B0C56F}" destId="{1CC639C2-8564-4FCA-A2D0-449773442075}" srcOrd="1" destOrd="0" parTransId="{D80F96B6-278D-4319-AA75-13CE2ABEE9D9}" sibTransId="{23B44FB3-963C-46C5-9A28-39721393119B}"/>
    <dgm:cxn modelId="{1E35D61C-49B4-4E4F-B3FA-224645F89572}" srcId="{84308F7A-2BF4-4450-A8CA-2E5396B0C56F}" destId="{62158042-E562-4FF5-A463-3D7ADAE067FE}" srcOrd="2" destOrd="0" parTransId="{80E83BB8-CEB0-450E-83E6-30739A210118}" sibTransId="{6FE4E0B8-5016-4206-B7FB-ED7217B4E7AA}"/>
    <dgm:cxn modelId="{BB809686-9F57-4642-B323-0F9ED12C4E40}" type="presOf" srcId="{0589F162-071E-4BEE-AEDC-F5DB67623AD8}" destId="{584A9514-44FF-4DA4-8BFB-B08071BBC2A7}" srcOrd="0" destOrd="0" presId="urn:microsoft.com/office/officeart/2005/8/layout/hProcess11"/>
    <dgm:cxn modelId="{AC283E69-355C-498E-91DE-11F9AEE29F55}" type="presOf" srcId="{84308F7A-2BF4-4450-A8CA-2E5396B0C56F}" destId="{2130A233-D3F7-4615-92AE-C30BD3DEC9B0}" srcOrd="0" destOrd="0" presId="urn:microsoft.com/office/officeart/2005/8/layout/hProcess11"/>
    <dgm:cxn modelId="{8DF759A5-EFCA-4670-9DA4-0093C00141BE}" srcId="{84308F7A-2BF4-4450-A8CA-2E5396B0C56F}" destId="{0589F162-071E-4BEE-AEDC-F5DB67623AD8}" srcOrd="0" destOrd="0" parTransId="{1CC727E9-0696-4CCA-8F47-F56B3348EC74}" sibTransId="{2E8A6DDB-3BA0-4DE5-A0EE-146CDEC7FA56}"/>
    <dgm:cxn modelId="{90B66F6A-BE0E-4B58-86E4-CEB72E6F71E4}" type="presOf" srcId="{1CC639C2-8564-4FCA-A2D0-449773442075}" destId="{BA667B3E-AD84-4822-A88E-D8F8AEBB2FFE}" srcOrd="0" destOrd="0" presId="urn:microsoft.com/office/officeart/2005/8/layout/hProcess11"/>
    <dgm:cxn modelId="{42956E0F-99C7-4234-BB34-8664610F576A}" type="presOf" srcId="{62158042-E562-4FF5-A463-3D7ADAE067FE}" destId="{E52655F9-1ADA-43C7-9E0C-346A39C9400F}" srcOrd="0" destOrd="0" presId="urn:microsoft.com/office/officeart/2005/8/layout/hProcess11"/>
    <dgm:cxn modelId="{A69A2A37-040D-42C8-9581-B8F33FD3FA31}" type="presParOf" srcId="{2130A233-D3F7-4615-92AE-C30BD3DEC9B0}" destId="{31FAF2A0-B959-4C90-9417-E3E4791C005D}" srcOrd="0" destOrd="0" presId="urn:microsoft.com/office/officeart/2005/8/layout/hProcess11"/>
    <dgm:cxn modelId="{236FCEF8-C7B9-4087-A5EC-7355FEACE090}" type="presParOf" srcId="{2130A233-D3F7-4615-92AE-C30BD3DEC9B0}" destId="{CEE527B4-5036-45F0-99B2-7CA761AA7BB2}" srcOrd="1" destOrd="0" presId="urn:microsoft.com/office/officeart/2005/8/layout/hProcess11"/>
    <dgm:cxn modelId="{F2A28485-964F-42D0-BC06-E6645D3260E5}" type="presParOf" srcId="{CEE527B4-5036-45F0-99B2-7CA761AA7BB2}" destId="{233B021B-D692-47FE-8F7D-BE13852BCC93}" srcOrd="0" destOrd="0" presId="urn:microsoft.com/office/officeart/2005/8/layout/hProcess11"/>
    <dgm:cxn modelId="{F95EF004-2B5F-40B6-B831-94745CE0D50A}" type="presParOf" srcId="{233B021B-D692-47FE-8F7D-BE13852BCC93}" destId="{584A9514-44FF-4DA4-8BFB-B08071BBC2A7}" srcOrd="0" destOrd="0" presId="urn:microsoft.com/office/officeart/2005/8/layout/hProcess11"/>
    <dgm:cxn modelId="{25BBCCC9-C47A-40E3-AD89-1E087949EC2B}" type="presParOf" srcId="{233B021B-D692-47FE-8F7D-BE13852BCC93}" destId="{0604AB4C-9F48-44EA-BA59-F2B3FC33725A}" srcOrd="1" destOrd="0" presId="urn:microsoft.com/office/officeart/2005/8/layout/hProcess11"/>
    <dgm:cxn modelId="{B763F645-08A0-4D34-BCAB-9DF06C425E69}" type="presParOf" srcId="{233B021B-D692-47FE-8F7D-BE13852BCC93}" destId="{4ED34E5D-FEE5-4488-8607-CC411AB2074B}" srcOrd="2" destOrd="0" presId="urn:microsoft.com/office/officeart/2005/8/layout/hProcess11"/>
    <dgm:cxn modelId="{B1213EF5-F184-491E-84AA-A5D33AB57E12}" type="presParOf" srcId="{CEE527B4-5036-45F0-99B2-7CA761AA7BB2}" destId="{FE59C9AC-AC3A-4675-AC06-D1A5D33F4D27}" srcOrd="1" destOrd="0" presId="urn:microsoft.com/office/officeart/2005/8/layout/hProcess11"/>
    <dgm:cxn modelId="{35E78AB9-A459-4B83-AE9F-33E8B9B7F48C}" type="presParOf" srcId="{CEE527B4-5036-45F0-99B2-7CA761AA7BB2}" destId="{254E17D4-3EBB-41C8-985F-B76C8676FA28}" srcOrd="2" destOrd="0" presId="urn:microsoft.com/office/officeart/2005/8/layout/hProcess11"/>
    <dgm:cxn modelId="{F4AEAD6B-8A33-43A5-BD74-A94EB40861E1}" type="presParOf" srcId="{254E17D4-3EBB-41C8-985F-B76C8676FA28}" destId="{BA667B3E-AD84-4822-A88E-D8F8AEBB2FFE}" srcOrd="0" destOrd="0" presId="urn:microsoft.com/office/officeart/2005/8/layout/hProcess11"/>
    <dgm:cxn modelId="{D52A913C-3857-46A0-9ECC-E38BA2EEB520}" type="presParOf" srcId="{254E17D4-3EBB-41C8-985F-B76C8676FA28}" destId="{0FAC59CB-4465-436E-93E7-5110A2EBFD0D}" srcOrd="1" destOrd="0" presId="urn:microsoft.com/office/officeart/2005/8/layout/hProcess11"/>
    <dgm:cxn modelId="{F8DC56D7-04B1-4EF4-9A02-C2C278351077}" type="presParOf" srcId="{254E17D4-3EBB-41C8-985F-B76C8676FA28}" destId="{83BB401B-313D-4176-8660-3FBBD7511AFA}" srcOrd="2" destOrd="0" presId="urn:microsoft.com/office/officeart/2005/8/layout/hProcess11"/>
    <dgm:cxn modelId="{C4EA9ED5-5154-4528-82DF-01B5F7471490}" type="presParOf" srcId="{CEE527B4-5036-45F0-99B2-7CA761AA7BB2}" destId="{AE3CEAB0-5506-4EB0-BF09-1B68A9A6928D}" srcOrd="3" destOrd="0" presId="urn:microsoft.com/office/officeart/2005/8/layout/hProcess11"/>
    <dgm:cxn modelId="{5B71C2AD-D66A-4FA3-AEB5-AB4FA4A16633}" type="presParOf" srcId="{CEE527B4-5036-45F0-99B2-7CA761AA7BB2}" destId="{879ED26F-D39C-49D9-84F5-029766D5AE0C}" srcOrd="4" destOrd="0" presId="urn:microsoft.com/office/officeart/2005/8/layout/hProcess11"/>
    <dgm:cxn modelId="{4575B3C5-D5D7-4170-80C1-CD3D602B8F99}" type="presParOf" srcId="{879ED26F-D39C-49D9-84F5-029766D5AE0C}" destId="{E52655F9-1ADA-43C7-9E0C-346A39C9400F}" srcOrd="0" destOrd="0" presId="urn:microsoft.com/office/officeart/2005/8/layout/hProcess11"/>
    <dgm:cxn modelId="{ECA90E40-0679-4F20-8A69-DD5263A48C45}" type="presParOf" srcId="{879ED26F-D39C-49D9-84F5-029766D5AE0C}" destId="{F6F2E986-474A-46AD-9F4E-0E30C1B916FF}" srcOrd="1" destOrd="0" presId="urn:microsoft.com/office/officeart/2005/8/layout/hProcess11"/>
    <dgm:cxn modelId="{E59BB756-3661-4628-83D4-2F33D9D22838}" type="presParOf" srcId="{879ED26F-D39C-49D9-84F5-029766D5AE0C}" destId="{E33CE4B9-B414-4476-A83A-C888A133413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308F7A-2BF4-4450-A8CA-2E5396B0C56F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1CC639C2-8564-4FCA-A2D0-449773442075}">
      <dgm:prSet phldrT="[Texte]" custT="1"/>
      <dgm:spPr/>
      <dgm:t>
        <a:bodyPr/>
        <a:lstStyle/>
        <a:p>
          <a:r>
            <a:rPr lang="fr-FR" sz="1800" b="1" i="1" dirty="0" smtClean="0">
              <a:solidFill>
                <a:srgbClr val="004E9E"/>
              </a:solidFill>
            </a:rPr>
            <a:t>Examen de l’avis par l’autorité</a:t>
          </a:r>
          <a:endParaRPr lang="fr-FR" sz="1800" b="1" i="1" dirty="0">
            <a:solidFill>
              <a:srgbClr val="004E9E"/>
            </a:solidFill>
          </a:endParaRPr>
        </a:p>
      </dgm:t>
    </dgm:pt>
    <dgm:pt modelId="{D80F96B6-278D-4319-AA75-13CE2ABEE9D9}" type="parTrans" cxnId="{432178D6-DF38-4BCD-8EBD-B5D803E9E22D}">
      <dgm:prSet/>
      <dgm:spPr/>
      <dgm:t>
        <a:bodyPr/>
        <a:lstStyle/>
        <a:p>
          <a:endParaRPr lang="fr-FR"/>
        </a:p>
      </dgm:t>
    </dgm:pt>
    <dgm:pt modelId="{23B44FB3-963C-46C5-9A28-39721393119B}" type="sibTrans" cxnId="{432178D6-DF38-4BCD-8EBD-B5D803E9E22D}">
      <dgm:prSet/>
      <dgm:spPr/>
      <dgm:t>
        <a:bodyPr/>
        <a:lstStyle/>
        <a:p>
          <a:endParaRPr lang="fr-FR"/>
        </a:p>
      </dgm:t>
    </dgm:pt>
    <dgm:pt modelId="{62158042-E562-4FF5-A463-3D7ADAE067FE}">
      <dgm:prSet phldrT="[Texte]" custT="1"/>
      <dgm:spPr/>
      <dgm:t>
        <a:bodyPr/>
        <a:lstStyle/>
        <a:p>
          <a:pPr algn="r"/>
          <a:r>
            <a:rPr lang="fr-FR" sz="1600" b="1" dirty="0" smtClean="0">
              <a:solidFill>
                <a:srgbClr val="006600"/>
              </a:solidFill>
            </a:rPr>
            <a:t>Prise en compte de l’avis et modification de la décision en conséquence</a:t>
          </a:r>
          <a:endParaRPr lang="fr-FR" sz="1600" b="1" dirty="0">
            <a:solidFill>
              <a:srgbClr val="006600"/>
            </a:solidFill>
          </a:endParaRPr>
        </a:p>
      </dgm:t>
    </dgm:pt>
    <dgm:pt modelId="{80E83BB8-CEB0-450E-83E6-30739A210118}" type="parTrans" cxnId="{1E35D61C-49B4-4E4F-B3FA-224645F89572}">
      <dgm:prSet/>
      <dgm:spPr/>
      <dgm:t>
        <a:bodyPr/>
        <a:lstStyle/>
        <a:p>
          <a:endParaRPr lang="fr-FR"/>
        </a:p>
      </dgm:t>
    </dgm:pt>
    <dgm:pt modelId="{6FE4E0B8-5016-4206-B7FB-ED7217B4E7AA}" type="sibTrans" cxnId="{1E35D61C-49B4-4E4F-B3FA-224645F89572}">
      <dgm:prSet/>
      <dgm:spPr/>
      <dgm:t>
        <a:bodyPr/>
        <a:lstStyle/>
        <a:p>
          <a:endParaRPr lang="fr-FR"/>
        </a:p>
      </dgm:t>
    </dgm:pt>
    <dgm:pt modelId="{2130A233-D3F7-4615-92AE-C30BD3DEC9B0}" type="pres">
      <dgm:prSet presAssocID="{84308F7A-2BF4-4450-A8CA-2E5396B0C56F}" presName="Name0" presStyleCnt="0">
        <dgm:presLayoutVars>
          <dgm:dir/>
          <dgm:resizeHandles val="exact"/>
        </dgm:presLayoutVars>
      </dgm:prSet>
      <dgm:spPr/>
    </dgm:pt>
    <dgm:pt modelId="{31FAF2A0-B959-4C90-9417-E3E4791C005D}" type="pres">
      <dgm:prSet presAssocID="{84308F7A-2BF4-4450-A8CA-2E5396B0C56F}" presName="arrow" presStyleLbl="bgShp" presStyleIdx="0" presStyleCnt="1" custScaleX="35426" custScaleY="94475" custLinFactNeighborX="-23222" custLinFactNeighborY="-10826"/>
      <dgm:spPr/>
    </dgm:pt>
    <dgm:pt modelId="{CEE527B4-5036-45F0-99B2-7CA761AA7BB2}" type="pres">
      <dgm:prSet presAssocID="{84308F7A-2BF4-4450-A8CA-2E5396B0C56F}" presName="points" presStyleCnt="0"/>
      <dgm:spPr/>
    </dgm:pt>
    <dgm:pt modelId="{5E1AC20E-4216-429F-A8AC-E58611304BDE}" type="pres">
      <dgm:prSet presAssocID="{1CC639C2-8564-4FCA-A2D0-449773442075}" presName="compositeA" presStyleCnt="0"/>
      <dgm:spPr/>
    </dgm:pt>
    <dgm:pt modelId="{BE3B34C6-35CA-40D0-BF09-DA540C76A827}" type="pres">
      <dgm:prSet presAssocID="{1CC639C2-8564-4FCA-A2D0-449773442075}" presName="textA" presStyleLbl="revTx" presStyleIdx="0" presStyleCnt="2" custScaleY="30430" custLinFactY="47402" custLinFactNeighborX="7679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F8AFB7-2CF3-409D-9DD6-AFE7D0BAD2F9}" type="pres">
      <dgm:prSet presAssocID="{1CC639C2-8564-4FCA-A2D0-449773442075}" presName="circleA" presStyleLbl="node1" presStyleIdx="0" presStyleCnt="2" custLinFactX="-100000" custLinFactNeighborX="-173274" custLinFactNeighborY="23954"/>
      <dgm:spPr/>
    </dgm:pt>
    <dgm:pt modelId="{323E3682-2408-40A4-8124-4B92AFC6960B}" type="pres">
      <dgm:prSet presAssocID="{1CC639C2-8564-4FCA-A2D0-449773442075}" presName="spaceA" presStyleCnt="0"/>
      <dgm:spPr/>
    </dgm:pt>
    <dgm:pt modelId="{AE3CEAB0-5506-4EB0-BF09-1B68A9A6928D}" type="pres">
      <dgm:prSet presAssocID="{23B44FB3-963C-46C5-9A28-39721393119B}" presName="space" presStyleCnt="0"/>
      <dgm:spPr/>
    </dgm:pt>
    <dgm:pt modelId="{6092ECE4-75CF-4F05-82CF-D63CBC176F6D}" type="pres">
      <dgm:prSet presAssocID="{62158042-E562-4FF5-A463-3D7ADAE067FE}" presName="compositeB" presStyleCnt="0"/>
      <dgm:spPr/>
    </dgm:pt>
    <dgm:pt modelId="{923398AA-D6E1-4889-B01B-E2C038DA1758}" type="pres">
      <dgm:prSet presAssocID="{62158042-E562-4FF5-A463-3D7ADAE067FE}" presName="textB" presStyleLbl="revTx" presStyleIdx="1" presStyleCnt="2" custLinFactY="-21716" custLinFactNeighborX="1969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D7CD7-B535-4565-AE99-0704BA931C43}" type="pres">
      <dgm:prSet presAssocID="{62158042-E562-4FF5-A463-3D7ADAE067FE}" presName="circleB" presStyleLbl="node1" presStyleIdx="1" presStyleCnt="2" custLinFactX="-200000" custLinFactNeighborX="-204525" custLinFactNeighborY="-51211"/>
      <dgm:spPr/>
    </dgm:pt>
    <dgm:pt modelId="{B8EAFA80-D913-43FD-AF50-85F8386F098E}" type="pres">
      <dgm:prSet presAssocID="{62158042-E562-4FF5-A463-3D7ADAE067FE}" presName="spaceB" presStyleCnt="0"/>
      <dgm:spPr/>
    </dgm:pt>
  </dgm:ptLst>
  <dgm:cxnLst>
    <dgm:cxn modelId="{B9431ECC-2E26-49E2-8412-67298F92FC20}" type="presOf" srcId="{1CC639C2-8564-4FCA-A2D0-449773442075}" destId="{BE3B34C6-35CA-40D0-BF09-DA540C76A827}" srcOrd="0" destOrd="0" presId="urn:microsoft.com/office/officeart/2005/8/layout/hProcess11"/>
    <dgm:cxn modelId="{C6012E51-1D02-4BFE-987A-2E7F582D4724}" type="presOf" srcId="{84308F7A-2BF4-4450-A8CA-2E5396B0C56F}" destId="{2130A233-D3F7-4615-92AE-C30BD3DEC9B0}" srcOrd="0" destOrd="0" presId="urn:microsoft.com/office/officeart/2005/8/layout/hProcess11"/>
    <dgm:cxn modelId="{432178D6-DF38-4BCD-8EBD-B5D803E9E22D}" srcId="{84308F7A-2BF4-4450-A8CA-2E5396B0C56F}" destId="{1CC639C2-8564-4FCA-A2D0-449773442075}" srcOrd="0" destOrd="0" parTransId="{D80F96B6-278D-4319-AA75-13CE2ABEE9D9}" sibTransId="{23B44FB3-963C-46C5-9A28-39721393119B}"/>
    <dgm:cxn modelId="{1E35D61C-49B4-4E4F-B3FA-224645F89572}" srcId="{84308F7A-2BF4-4450-A8CA-2E5396B0C56F}" destId="{62158042-E562-4FF5-A463-3D7ADAE067FE}" srcOrd="1" destOrd="0" parTransId="{80E83BB8-CEB0-450E-83E6-30739A210118}" sibTransId="{6FE4E0B8-5016-4206-B7FB-ED7217B4E7AA}"/>
    <dgm:cxn modelId="{5AC825BA-4831-430B-8C30-3B0A4FBDE43C}" type="presOf" srcId="{62158042-E562-4FF5-A463-3D7ADAE067FE}" destId="{923398AA-D6E1-4889-B01B-E2C038DA1758}" srcOrd="0" destOrd="0" presId="urn:microsoft.com/office/officeart/2005/8/layout/hProcess11"/>
    <dgm:cxn modelId="{74FED973-18E1-44C1-BA2C-81265ACC8C86}" type="presParOf" srcId="{2130A233-D3F7-4615-92AE-C30BD3DEC9B0}" destId="{31FAF2A0-B959-4C90-9417-E3E4791C005D}" srcOrd="0" destOrd="0" presId="urn:microsoft.com/office/officeart/2005/8/layout/hProcess11"/>
    <dgm:cxn modelId="{1FDAC7D5-AC38-4377-BECA-B6788EB30C25}" type="presParOf" srcId="{2130A233-D3F7-4615-92AE-C30BD3DEC9B0}" destId="{CEE527B4-5036-45F0-99B2-7CA761AA7BB2}" srcOrd="1" destOrd="0" presId="urn:microsoft.com/office/officeart/2005/8/layout/hProcess11"/>
    <dgm:cxn modelId="{049EEFE3-45C6-4E12-8EF9-08BF1E444455}" type="presParOf" srcId="{CEE527B4-5036-45F0-99B2-7CA761AA7BB2}" destId="{5E1AC20E-4216-429F-A8AC-E58611304BDE}" srcOrd="0" destOrd="0" presId="urn:microsoft.com/office/officeart/2005/8/layout/hProcess11"/>
    <dgm:cxn modelId="{12EA862B-C8EA-4BB3-8C7E-08936B3CFB38}" type="presParOf" srcId="{5E1AC20E-4216-429F-A8AC-E58611304BDE}" destId="{BE3B34C6-35CA-40D0-BF09-DA540C76A827}" srcOrd="0" destOrd="0" presId="urn:microsoft.com/office/officeart/2005/8/layout/hProcess11"/>
    <dgm:cxn modelId="{13D21407-11F8-4C5E-AB6A-B47D228E6EC4}" type="presParOf" srcId="{5E1AC20E-4216-429F-A8AC-E58611304BDE}" destId="{C5F8AFB7-2CF3-409D-9DD6-AFE7D0BAD2F9}" srcOrd="1" destOrd="0" presId="urn:microsoft.com/office/officeart/2005/8/layout/hProcess11"/>
    <dgm:cxn modelId="{9B11A116-8146-4C3B-B20E-A3C4BAD05B13}" type="presParOf" srcId="{5E1AC20E-4216-429F-A8AC-E58611304BDE}" destId="{323E3682-2408-40A4-8124-4B92AFC6960B}" srcOrd="2" destOrd="0" presId="urn:microsoft.com/office/officeart/2005/8/layout/hProcess11"/>
    <dgm:cxn modelId="{ABCCDC4B-D3EC-4E19-8D56-D6229E93993F}" type="presParOf" srcId="{CEE527B4-5036-45F0-99B2-7CA761AA7BB2}" destId="{AE3CEAB0-5506-4EB0-BF09-1B68A9A6928D}" srcOrd="1" destOrd="0" presId="urn:microsoft.com/office/officeart/2005/8/layout/hProcess11"/>
    <dgm:cxn modelId="{782F8C7D-7580-4976-BF02-B88E729BF336}" type="presParOf" srcId="{CEE527B4-5036-45F0-99B2-7CA761AA7BB2}" destId="{6092ECE4-75CF-4F05-82CF-D63CBC176F6D}" srcOrd="2" destOrd="0" presId="urn:microsoft.com/office/officeart/2005/8/layout/hProcess11"/>
    <dgm:cxn modelId="{A28F19D2-CF11-41F0-BBDF-027BE55390FB}" type="presParOf" srcId="{6092ECE4-75CF-4F05-82CF-D63CBC176F6D}" destId="{923398AA-D6E1-4889-B01B-E2C038DA1758}" srcOrd="0" destOrd="0" presId="urn:microsoft.com/office/officeart/2005/8/layout/hProcess11"/>
    <dgm:cxn modelId="{095DCDF5-A1D1-4B03-AC5B-AD16BCC34DBB}" type="presParOf" srcId="{6092ECE4-75CF-4F05-82CF-D63CBC176F6D}" destId="{3A8D7CD7-B535-4565-AE99-0704BA931C43}" srcOrd="1" destOrd="0" presId="urn:microsoft.com/office/officeart/2005/8/layout/hProcess11"/>
    <dgm:cxn modelId="{35805463-A302-4D51-8B7E-9B6F1650F0E9}" type="presParOf" srcId="{6092ECE4-75CF-4F05-82CF-D63CBC176F6D}" destId="{B8EAFA80-D913-43FD-AF50-85F8386F09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308F7A-2BF4-4450-A8CA-2E5396B0C56F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0589F162-071E-4BEE-AEDC-F5DB67623AD8}">
      <dgm:prSet phldrT="[Texte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Saisine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du Comité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FR" sz="1800" b="1" dirty="0"/>
        </a:p>
      </dgm:t>
    </dgm:pt>
    <dgm:pt modelId="{1CC727E9-0696-4CCA-8F47-F56B3348EC74}" type="parTrans" cxnId="{8DF759A5-EFCA-4670-9DA4-0093C00141BE}">
      <dgm:prSet/>
      <dgm:spPr/>
      <dgm:t>
        <a:bodyPr/>
        <a:lstStyle/>
        <a:p>
          <a:endParaRPr lang="fr-FR" b="1"/>
        </a:p>
      </dgm:t>
    </dgm:pt>
    <dgm:pt modelId="{2E8A6DDB-3BA0-4DE5-A0EE-146CDEC7FA56}" type="sibTrans" cxnId="{8DF759A5-EFCA-4670-9DA4-0093C00141BE}">
      <dgm:prSet/>
      <dgm:spPr/>
      <dgm:t>
        <a:bodyPr/>
        <a:lstStyle/>
        <a:p>
          <a:endParaRPr lang="fr-FR" b="1"/>
        </a:p>
      </dgm:t>
    </dgm:pt>
    <dgm:pt modelId="{62158042-E562-4FF5-A463-3D7ADAE067FE}">
      <dgm:prSet phldrT="[Texte]" custT="1"/>
      <dgm:spPr/>
      <dgm:t>
        <a:bodyPr/>
        <a:lstStyle/>
        <a:p>
          <a:pPr algn="l"/>
          <a:r>
            <a:rPr lang="fr-FR" sz="1800" b="1" dirty="0" smtClean="0"/>
            <a:t>Adoption de la décision par le Comité</a:t>
          </a:r>
        </a:p>
        <a:p>
          <a:pPr algn="l"/>
          <a:r>
            <a:rPr lang="fr-FR" sz="1600" b="1" dirty="0" smtClean="0"/>
            <a:t>(</a:t>
          </a:r>
          <a:r>
            <a:rPr lang="fr-FR" sz="1400" b="1" dirty="0" smtClean="0"/>
            <a:t>majorité des 2/3</a:t>
          </a:r>
          <a:r>
            <a:rPr lang="fr-FR" sz="1400" b="1" dirty="0" smtClean="0">
              <a:solidFill>
                <a:schemeClr val="tx1"/>
              </a:solidFill>
            </a:rPr>
            <a:t>)</a:t>
          </a:r>
          <a:r>
            <a:rPr lang="fr-FR" sz="1400" b="1" dirty="0" smtClean="0">
              <a:solidFill>
                <a:srgbClr val="FF0000"/>
              </a:solidFill>
            </a:rPr>
            <a:t>*</a:t>
          </a:r>
        </a:p>
        <a:p>
          <a:pPr algn="ctr"/>
          <a:endParaRPr lang="fr-FR" sz="1400" b="1" dirty="0">
            <a:solidFill>
              <a:srgbClr val="FF0000"/>
            </a:solidFill>
          </a:endParaRPr>
        </a:p>
      </dgm:t>
    </dgm:pt>
    <dgm:pt modelId="{80E83BB8-CEB0-450E-83E6-30739A210118}" type="parTrans" cxnId="{1E35D61C-49B4-4E4F-B3FA-224645F89572}">
      <dgm:prSet/>
      <dgm:spPr/>
      <dgm:t>
        <a:bodyPr/>
        <a:lstStyle/>
        <a:p>
          <a:endParaRPr lang="fr-FR" b="1"/>
        </a:p>
      </dgm:t>
    </dgm:pt>
    <dgm:pt modelId="{6FE4E0B8-5016-4206-B7FB-ED7217B4E7AA}" type="sibTrans" cxnId="{1E35D61C-49B4-4E4F-B3FA-224645F89572}">
      <dgm:prSet/>
      <dgm:spPr/>
      <dgm:t>
        <a:bodyPr/>
        <a:lstStyle/>
        <a:p>
          <a:endParaRPr lang="fr-FR" b="1"/>
        </a:p>
      </dgm:t>
    </dgm:pt>
    <dgm:pt modelId="{2130A233-D3F7-4615-92AE-C30BD3DEC9B0}" type="pres">
      <dgm:prSet presAssocID="{84308F7A-2BF4-4450-A8CA-2E5396B0C56F}" presName="Name0" presStyleCnt="0">
        <dgm:presLayoutVars>
          <dgm:dir/>
          <dgm:resizeHandles val="exact"/>
        </dgm:presLayoutVars>
      </dgm:prSet>
      <dgm:spPr/>
    </dgm:pt>
    <dgm:pt modelId="{31FAF2A0-B959-4C90-9417-E3E4791C005D}" type="pres">
      <dgm:prSet presAssocID="{84308F7A-2BF4-4450-A8CA-2E5396B0C56F}" presName="arrow" presStyleLbl="bgShp" presStyleIdx="0" presStyleCnt="1" custLinFactNeighborX="7740" custLinFactNeighborY="9134"/>
      <dgm:spPr/>
    </dgm:pt>
    <dgm:pt modelId="{CEE527B4-5036-45F0-99B2-7CA761AA7BB2}" type="pres">
      <dgm:prSet presAssocID="{84308F7A-2BF4-4450-A8CA-2E5396B0C56F}" presName="points" presStyleCnt="0"/>
      <dgm:spPr/>
    </dgm:pt>
    <dgm:pt modelId="{233B021B-D692-47FE-8F7D-BE13852BCC93}" type="pres">
      <dgm:prSet presAssocID="{0589F162-071E-4BEE-AEDC-F5DB67623AD8}" presName="compositeA" presStyleCnt="0"/>
      <dgm:spPr/>
    </dgm:pt>
    <dgm:pt modelId="{584A9514-44FF-4DA4-8BFB-B08071BBC2A7}" type="pres">
      <dgm:prSet presAssocID="{0589F162-071E-4BEE-AEDC-F5DB67623AD8}" presName="textA" presStyleLbl="revTx" presStyleIdx="0" presStyleCnt="2" custScaleX="58684" custScaleY="77331" custLinFactNeighborX="-22842" custLinFactNeighborY="-10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04AB4C-9F48-44EA-BA59-F2B3FC33725A}" type="pres">
      <dgm:prSet presAssocID="{0589F162-071E-4BEE-AEDC-F5DB67623AD8}" presName="circleA" presStyleLbl="node1" presStyleIdx="0" presStyleCnt="2" custLinFactX="-53895" custLinFactNeighborX="-100000" custLinFactNeighborY="51090"/>
      <dgm:spPr/>
    </dgm:pt>
    <dgm:pt modelId="{4ED34E5D-FEE5-4488-8607-CC411AB2074B}" type="pres">
      <dgm:prSet presAssocID="{0589F162-071E-4BEE-AEDC-F5DB67623AD8}" presName="spaceA" presStyleCnt="0"/>
      <dgm:spPr/>
    </dgm:pt>
    <dgm:pt modelId="{FE59C9AC-AC3A-4675-AC06-D1A5D33F4D27}" type="pres">
      <dgm:prSet presAssocID="{2E8A6DDB-3BA0-4DE5-A0EE-146CDEC7FA56}" presName="space" presStyleCnt="0"/>
      <dgm:spPr/>
    </dgm:pt>
    <dgm:pt modelId="{1B9038D4-8630-4765-841F-D6E9A96AF46D}" type="pres">
      <dgm:prSet presAssocID="{62158042-E562-4FF5-A463-3D7ADAE067FE}" presName="compositeB" presStyleCnt="0"/>
      <dgm:spPr/>
    </dgm:pt>
    <dgm:pt modelId="{5C7093C6-03B6-4A0E-A17C-825DDF30BEF3}" type="pres">
      <dgm:prSet presAssocID="{62158042-E562-4FF5-A463-3D7ADAE067FE}" presName="textB" presStyleLbl="revTx" presStyleIdx="1" presStyleCnt="2" custScaleX="74754" custLinFactY="-51012" custLinFactNeighborX="304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D33755-9FFE-47E4-A65F-56854DB088D5}" type="pres">
      <dgm:prSet presAssocID="{62158042-E562-4FF5-A463-3D7ADAE067FE}" presName="circleB" presStyleLbl="node1" presStyleIdx="1" presStyleCnt="2" custLinFactX="100000" custLinFactNeighborX="118771" custLinFactNeighborY="31585"/>
      <dgm:spPr/>
    </dgm:pt>
    <dgm:pt modelId="{14FC0180-D4B3-4560-81CB-F581624A6C8D}" type="pres">
      <dgm:prSet presAssocID="{62158042-E562-4FF5-A463-3D7ADAE067FE}" presName="spaceB" presStyleCnt="0"/>
      <dgm:spPr/>
    </dgm:pt>
  </dgm:ptLst>
  <dgm:cxnLst>
    <dgm:cxn modelId="{FC2280B3-2027-474F-9E37-FBF6BA06958E}" type="presOf" srcId="{0589F162-071E-4BEE-AEDC-F5DB67623AD8}" destId="{584A9514-44FF-4DA4-8BFB-B08071BBC2A7}" srcOrd="0" destOrd="0" presId="urn:microsoft.com/office/officeart/2005/8/layout/hProcess11"/>
    <dgm:cxn modelId="{0512B54B-9DE6-4325-AEDE-FAFDBBC9FC1A}" type="presOf" srcId="{62158042-E562-4FF5-A463-3D7ADAE067FE}" destId="{5C7093C6-03B6-4A0E-A17C-825DDF30BEF3}" srcOrd="0" destOrd="0" presId="urn:microsoft.com/office/officeart/2005/8/layout/hProcess11"/>
    <dgm:cxn modelId="{1E35D61C-49B4-4E4F-B3FA-224645F89572}" srcId="{84308F7A-2BF4-4450-A8CA-2E5396B0C56F}" destId="{62158042-E562-4FF5-A463-3D7ADAE067FE}" srcOrd="1" destOrd="0" parTransId="{80E83BB8-CEB0-450E-83E6-30739A210118}" sibTransId="{6FE4E0B8-5016-4206-B7FB-ED7217B4E7AA}"/>
    <dgm:cxn modelId="{8DF759A5-EFCA-4670-9DA4-0093C00141BE}" srcId="{84308F7A-2BF4-4450-A8CA-2E5396B0C56F}" destId="{0589F162-071E-4BEE-AEDC-F5DB67623AD8}" srcOrd="0" destOrd="0" parTransId="{1CC727E9-0696-4CCA-8F47-F56B3348EC74}" sibTransId="{2E8A6DDB-3BA0-4DE5-A0EE-146CDEC7FA56}"/>
    <dgm:cxn modelId="{4CD5FC1C-975F-4E9C-944D-60C072B5A153}" type="presOf" srcId="{84308F7A-2BF4-4450-A8CA-2E5396B0C56F}" destId="{2130A233-D3F7-4615-92AE-C30BD3DEC9B0}" srcOrd="0" destOrd="0" presId="urn:microsoft.com/office/officeart/2005/8/layout/hProcess11"/>
    <dgm:cxn modelId="{CC2547F2-46FE-4769-92C2-CAE331CB7C8D}" type="presParOf" srcId="{2130A233-D3F7-4615-92AE-C30BD3DEC9B0}" destId="{31FAF2A0-B959-4C90-9417-E3E4791C005D}" srcOrd="0" destOrd="0" presId="urn:microsoft.com/office/officeart/2005/8/layout/hProcess11"/>
    <dgm:cxn modelId="{86ACAA1F-F077-421A-AFC8-324BDE3F3005}" type="presParOf" srcId="{2130A233-D3F7-4615-92AE-C30BD3DEC9B0}" destId="{CEE527B4-5036-45F0-99B2-7CA761AA7BB2}" srcOrd="1" destOrd="0" presId="urn:microsoft.com/office/officeart/2005/8/layout/hProcess11"/>
    <dgm:cxn modelId="{8FEE8310-05BC-4145-8B6B-695BAECF097F}" type="presParOf" srcId="{CEE527B4-5036-45F0-99B2-7CA761AA7BB2}" destId="{233B021B-D692-47FE-8F7D-BE13852BCC93}" srcOrd="0" destOrd="0" presId="urn:microsoft.com/office/officeart/2005/8/layout/hProcess11"/>
    <dgm:cxn modelId="{D027A7C9-8FB8-4024-89D5-E2BFFB96B1D2}" type="presParOf" srcId="{233B021B-D692-47FE-8F7D-BE13852BCC93}" destId="{584A9514-44FF-4DA4-8BFB-B08071BBC2A7}" srcOrd="0" destOrd="0" presId="urn:microsoft.com/office/officeart/2005/8/layout/hProcess11"/>
    <dgm:cxn modelId="{F6ADA306-DEE0-45DC-A3E3-AF9379970AE4}" type="presParOf" srcId="{233B021B-D692-47FE-8F7D-BE13852BCC93}" destId="{0604AB4C-9F48-44EA-BA59-F2B3FC33725A}" srcOrd="1" destOrd="0" presId="urn:microsoft.com/office/officeart/2005/8/layout/hProcess11"/>
    <dgm:cxn modelId="{DECCCE98-471F-4A70-A334-8A038F5162D3}" type="presParOf" srcId="{233B021B-D692-47FE-8F7D-BE13852BCC93}" destId="{4ED34E5D-FEE5-4488-8607-CC411AB2074B}" srcOrd="2" destOrd="0" presId="urn:microsoft.com/office/officeart/2005/8/layout/hProcess11"/>
    <dgm:cxn modelId="{F0F46896-FE5F-4E89-94CD-E2808969F512}" type="presParOf" srcId="{CEE527B4-5036-45F0-99B2-7CA761AA7BB2}" destId="{FE59C9AC-AC3A-4675-AC06-D1A5D33F4D27}" srcOrd="1" destOrd="0" presId="urn:microsoft.com/office/officeart/2005/8/layout/hProcess11"/>
    <dgm:cxn modelId="{59357631-7CF7-4FF5-A72D-7F22E43058C5}" type="presParOf" srcId="{CEE527B4-5036-45F0-99B2-7CA761AA7BB2}" destId="{1B9038D4-8630-4765-841F-D6E9A96AF46D}" srcOrd="2" destOrd="0" presId="urn:microsoft.com/office/officeart/2005/8/layout/hProcess11"/>
    <dgm:cxn modelId="{41A00BC9-4BD6-4ED2-A51F-BBD20088FEAA}" type="presParOf" srcId="{1B9038D4-8630-4765-841F-D6E9A96AF46D}" destId="{5C7093C6-03B6-4A0E-A17C-825DDF30BEF3}" srcOrd="0" destOrd="0" presId="urn:microsoft.com/office/officeart/2005/8/layout/hProcess11"/>
    <dgm:cxn modelId="{5E97650F-62F1-4790-8785-2DB8C1C3C299}" type="presParOf" srcId="{1B9038D4-8630-4765-841F-D6E9A96AF46D}" destId="{17D33755-9FFE-47E4-A65F-56854DB088D5}" srcOrd="1" destOrd="0" presId="urn:microsoft.com/office/officeart/2005/8/layout/hProcess11"/>
    <dgm:cxn modelId="{BDEA8885-FB8C-4C89-8D2A-D96F7BAEFB08}" type="presParOf" srcId="{1B9038D4-8630-4765-841F-D6E9A96AF46D}" destId="{14FC0180-D4B3-4560-81CB-F581624A6C8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AF2A0-B959-4C90-9417-E3E4791C005D}">
      <dsp:nvSpPr>
        <dsp:cNvPr id="0" name=""/>
        <dsp:cNvSpPr/>
      </dsp:nvSpPr>
      <dsp:spPr>
        <a:xfrm>
          <a:off x="909293" y="1316617"/>
          <a:ext cx="5668434" cy="1436286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4A9514-44FF-4DA4-8BFB-B08071BBC2A7}">
      <dsp:nvSpPr>
        <dsp:cNvPr id="0" name=""/>
        <dsp:cNvSpPr/>
      </dsp:nvSpPr>
      <dsp:spPr>
        <a:xfrm>
          <a:off x="316692" y="0"/>
          <a:ext cx="1765081" cy="1384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Saisine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du Comité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316692" y="0"/>
        <a:ext cx="1765081" cy="1384110"/>
      </dsp:txXfrm>
    </dsp:sp>
    <dsp:sp modelId="{0604AB4C-9F48-44EA-BA59-F2B3FC33725A}">
      <dsp:nvSpPr>
        <dsp:cNvPr id="0" name=""/>
        <dsp:cNvSpPr/>
      </dsp:nvSpPr>
      <dsp:spPr>
        <a:xfrm>
          <a:off x="549334" y="1820367"/>
          <a:ext cx="380070" cy="380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67B3E-AD84-4822-A88E-D8F8AEBB2FFE}">
      <dsp:nvSpPr>
        <dsp:cNvPr id="0" name=""/>
        <dsp:cNvSpPr/>
      </dsp:nvSpPr>
      <dsp:spPr>
        <a:xfrm rot="10800000" flipV="1">
          <a:off x="2310422" y="2520286"/>
          <a:ext cx="2531955" cy="431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4E9E"/>
              </a:solidFill>
            </a:rPr>
            <a:t>Examen du cas et préparation du projet de décision</a:t>
          </a:r>
          <a:endParaRPr lang="fr-FR" sz="1800" b="1" i="1" kern="1200" dirty="0">
            <a:solidFill>
              <a:srgbClr val="004E9E"/>
            </a:solidFill>
          </a:endParaRPr>
        </a:p>
      </dsp:txBody>
      <dsp:txXfrm rot="-10800000">
        <a:off x="2310422" y="2520286"/>
        <a:ext cx="2531955" cy="431790"/>
      </dsp:txXfrm>
    </dsp:sp>
    <dsp:sp modelId="{0FAC59CB-4465-436E-93E7-5110A2EBFD0D}">
      <dsp:nvSpPr>
        <dsp:cNvPr id="0" name=""/>
        <dsp:cNvSpPr/>
      </dsp:nvSpPr>
      <dsp:spPr>
        <a:xfrm flipH="1" flipV="1">
          <a:off x="6917760" y="0"/>
          <a:ext cx="39934" cy="399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655F9-1ADA-43C7-9E0C-346A39C9400F}">
      <dsp:nvSpPr>
        <dsp:cNvPr id="0" name=""/>
        <dsp:cNvSpPr/>
      </dsp:nvSpPr>
      <dsp:spPr>
        <a:xfrm>
          <a:off x="4690518" y="76063"/>
          <a:ext cx="1890047" cy="1216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Adoption de la décision par le Comité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(majorité simple)</a:t>
          </a:r>
          <a:endParaRPr lang="fr-FR" sz="1400" b="1" kern="1200" dirty="0"/>
        </a:p>
      </dsp:txBody>
      <dsp:txXfrm>
        <a:off x="4690518" y="76063"/>
        <a:ext cx="1890047" cy="1216028"/>
      </dsp:txXfrm>
    </dsp:sp>
    <dsp:sp modelId="{F6F2E986-474A-46AD-9F4E-0E30C1B916FF}">
      <dsp:nvSpPr>
        <dsp:cNvPr id="0" name=""/>
        <dsp:cNvSpPr/>
      </dsp:nvSpPr>
      <dsp:spPr>
        <a:xfrm>
          <a:off x="5395314" y="1852049"/>
          <a:ext cx="380070" cy="380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AF2A0-B959-4C90-9417-E3E4791C005D}">
      <dsp:nvSpPr>
        <dsp:cNvPr id="0" name=""/>
        <dsp:cNvSpPr/>
      </dsp:nvSpPr>
      <dsp:spPr>
        <a:xfrm>
          <a:off x="1237976" y="1156791"/>
          <a:ext cx="3118134" cy="1632709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E3B34C6-35CA-40D0-BF09-DA540C76A827}">
      <dsp:nvSpPr>
        <dsp:cNvPr id="0" name=""/>
        <dsp:cNvSpPr/>
      </dsp:nvSpPr>
      <dsp:spPr>
        <a:xfrm>
          <a:off x="736913" y="2847965"/>
          <a:ext cx="3864121" cy="52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4E9E"/>
              </a:solidFill>
            </a:rPr>
            <a:t>Examen de l’avis par l’autorité</a:t>
          </a:r>
          <a:endParaRPr lang="fr-FR" sz="1800" b="1" i="1" kern="1200" dirty="0">
            <a:solidFill>
              <a:srgbClr val="004E9E"/>
            </a:solidFill>
          </a:endParaRPr>
        </a:p>
      </dsp:txBody>
      <dsp:txXfrm>
        <a:off x="736913" y="2847965"/>
        <a:ext cx="3864121" cy="525888"/>
      </dsp:txXfrm>
    </dsp:sp>
    <dsp:sp modelId="{C5F8AFB7-2CF3-409D-9DD6-AFE7D0BAD2F9}">
      <dsp:nvSpPr>
        <dsp:cNvPr id="0" name=""/>
        <dsp:cNvSpPr/>
      </dsp:nvSpPr>
      <dsp:spPr>
        <a:xfrm>
          <a:off x="975550" y="1747132"/>
          <a:ext cx="432048" cy="4320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3398AA-D6E1-4889-B01B-E2C038DA1758}">
      <dsp:nvSpPr>
        <dsp:cNvPr id="0" name=""/>
        <dsp:cNvSpPr/>
      </dsp:nvSpPr>
      <dsp:spPr>
        <a:xfrm>
          <a:off x="4937704" y="488801"/>
          <a:ext cx="3864121" cy="1728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6600"/>
              </a:solidFill>
            </a:rPr>
            <a:t>Prise en compte de l’avis et modification de la décision en conséquence</a:t>
          </a:r>
          <a:endParaRPr lang="fr-FR" sz="1600" b="1" kern="1200" dirty="0">
            <a:solidFill>
              <a:srgbClr val="006600"/>
            </a:solidFill>
          </a:endParaRPr>
        </a:p>
      </dsp:txBody>
      <dsp:txXfrm>
        <a:off x="4937704" y="488801"/>
        <a:ext cx="3864121" cy="1728192"/>
      </dsp:txXfrm>
    </dsp:sp>
    <dsp:sp modelId="{3A8D7CD7-B535-4565-AE99-0704BA931C43}">
      <dsp:nvSpPr>
        <dsp:cNvPr id="0" name=""/>
        <dsp:cNvSpPr/>
      </dsp:nvSpPr>
      <dsp:spPr>
        <a:xfrm>
          <a:off x="4465810" y="1722959"/>
          <a:ext cx="432048" cy="4320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AF2A0-B959-4C90-9417-E3E4791C005D}">
      <dsp:nvSpPr>
        <dsp:cNvPr id="0" name=""/>
        <dsp:cNvSpPr/>
      </dsp:nvSpPr>
      <dsp:spPr>
        <a:xfrm>
          <a:off x="0" y="1181484"/>
          <a:ext cx="6353971" cy="1404288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84A9514-44FF-4DA4-8BFB-B08071BBC2A7}">
      <dsp:nvSpPr>
        <dsp:cNvPr id="0" name=""/>
        <dsp:cNvSpPr/>
      </dsp:nvSpPr>
      <dsp:spPr>
        <a:xfrm>
          <a:off x="0" y="64895"/>
          <a:ext cx="1636978" cy="1085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Saisine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du Comité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/>
        </a:p>
      </dsp:txBody>
      <dsp:txXfrm>
        <a:off x="0" y="64895"/>
        <a:ext cx="1636978" cy="1085950"/>
      </dsp:txXfrm>
    </dsp:sp>
    <dsp:sp modelId="{0604AB4C-9F48-44EA-BA59-F2B3FC33725A}">
      <dsp:nvSpPr>
        <dsp:cNvPr id="0" name=""/>
        <dsp:cNvSpPr/>
      </dsp:nvSpPr>
      <dsp:spPr>
        <a:xfrm>
          <a:off x="678991" y="1679602"/>
          <a:ext cx="351072" cy="351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093C6-03B6-4A0E-A17C-825DDF30BEF3}">
      <dsp:nvSpPr>
        <dsp:cNvPr id="0" name=""/>
        <dsp:cNvSpPr/>
      </dsp:nvSpPr>
      <dsp:spPr>
        <a:xfrm>
          <a:off x="4131457" y="0"/>
          <a:ext cx="2085247" cy="140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Adoption de la décision par le Comité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(</a:t>
          </a:r>
          <a:r>
            <a:rPr lang="fr-FR" sz="1400" b="1" kern="1200" dirty="0" smtClean="0"/>
            <a:t>majorité des 2/3</a:t>
          </a:r>
          <a:r>
            <a:rPr lang="fr-FR" sz="1400" b="1" kern="1200" dirty="0" smtClean="0">
              <a:solidFill>
                <a:schemeClr val="tx1"/>
              </a:solidFill>
            </a:rPr>
            <a:t>)</a:t>
          </a:r>
          <a:r>
            <a:rPr lang="fr-FR" sz="1400" b="1" kern="1200" dirty="0" smtClean="0">
              <a:solidFill>
                <a:srgbClr val="FF0000"/>
              </a:solidFill>
            </a:rPr>
            <a:t>*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>
            <a:solidFill>
              <a:srgbClr val="FF0000"/>
            </a:solidFill>
          </a:endParaRPr>
        </a:p>
      </dsp:txBody>
      <dsp:txXfrm>
        <a:off x="4131457" y="0"/>
        <a:ext cx="2085247" cy="1404288"/>
      </dsp:txXfrm>
    </dsp:sp>
    <dsp:sp modelId="{17D33755-9FFE-47E4-A65F-56854DB088D5}">
      <dsp:nvSpPr>
        <dsp:cNvPr id="0" name=""/>
        <dsp:cNvSpPr/>
      </dsp:nvSpPr>
      <dsp:spPr>
        <a:xfrm>
          <a:off x="4916271" y="1690710"/>
          <a:ext cx="351072" cy="351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5FE7-1E72-4CF6-915B-A4CAEF8FE5C7}" type="datetimeFigureOut">
              <a:rPr lang="fr-FR" smtClean="0"/>
              <a:pPr/>
              <a:t>24/09/2019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CNIL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8C581-3804-4D92-82AE-4CEFEA11833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4583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6ABD-61E0-4312-BA8F-B438AA2302F6}" type="datetimeFigureOut">
              <a:rPr lang="fr-FR" smtClean="0"/>
              <a:pPr/>
              <a:t>24/09/2019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 smtClean="0"/>
              <a:t>CNIL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50F8-6DAF-4E44-822A-0FA957FD7D7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134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CNIL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B50F8-6DAF-4E44-822A-0FA957FD7D75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01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Attention : le G29 a’hui compte la Commission</a:t>
            </a:r>
            <a:r>
              <a:rPr lang="fr-FR" baseline="0" dirty="0" smtClean="0"/>
              <a:t> européenne + EDPS</a:t>
            </a:r>
          </a:p>
          <a:p>
            <a:r>
              <a:rPr lang="fr-FR" baseline="0" dirty="0" smtClean="0"/>
              <a:t>Demain (version Conseil) : plus de CE mais bien EDPS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45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661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20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7691" indent="-177691">
              <a:buFontTx/>
              <a:buChar char="-"/>
            </a:pPr>
            <a:r>
              <a:rPr lang="fr-FR" dirty="0" smtClean="0"/>
              <a:t>Concept de « pivacy by design » : Chaque nouvelle technologie traitant des données personnelles ou permettant d’en traiter doit </a:t>
            </a:r>
            <a:r>
              <a:rPr lang="fr-FR" b="1" dirty="0" smtClean="0"/>
              <a:t>garantir dès sa conception et lors de chaque utilisation</a:t>
            </a:r>
            <a:r>
              <a:rPr lang="fr-FR" dirty="0" smtClean="0"/>
              <a:t>, même si elle n’as pas été prévue à l’origine, </a:t>
            </a:r>
            <a:r>
              <a:rPr lang="fr-FR" b="1" dirty="0" smtClean="0"/>
              <a:t>le plus haut niveau possible de protection des données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marL="177691" indent="-177691">
              <a:buFontTx/>
              <a:buChar char="-"/>
            </a:pPr>
            <a:r>
              <a:rPr lang="fr-FR" dirty="0" smtClean="0"/>
              <a:t>la vie privée par défaut « privacy by default »</a:t>
            </a:r>
            <a:r>
              <a:rPr lang="fr-FR" baseline="0" dirty="0" smtClean="0"/>
              <a:t> :</a:t>
            </a:r>
            <a:r>
              <a:rPr lang="fr-FR" dirty="0" smtClean="0"/>
              <a:t> quiconque traite de données personnelles doit </a:t>
            </a:r>
            <a:r>
              <a:rPr lang="fr-FR" b="1" dirty="0" smtClean="0"/>
              <a:t>permettre aux personnes concernées d’obtenir rapidement et facilement le plus haut niveau de protection possible</a:t>
            </a:r>
            <a:r>
              <a:rPr lang="fr-FR" dirty="0" smtClean="0"/>
              <a:t>. La législation sur la protection des données doit obliger chaque personne ou entreprise traitant des données personnelles à garantir par défaut le plus haut niveau possible de protection des données.</a:t>
            </a:r>
          </a:p>
          <a:p>
            <a:pPr marL="177691" indent="-177691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41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87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87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08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008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7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/>
            <a:r>
              <a:rPr lang="fr-FR" b="1" dirty="0" smtClean="0"/>
              <a:t>Autorité</a:t>
            </a:r>
            <a:r>
              <a:rPr lang="fr-FR" b="1" baseline="0" dirty="0" smtClean="0"/>
              <a:t> chef de file </a:t>
            </a:r>
            <a:r>
              <a:rPr lang="fr-FR" baseline="0" dirty="0" smtClean="0"/>
              <a:t>: </a:t>
            </a:r>
            <a:r>
              <a:rPr lang="fr-FR" b="1" dirty="0" smtClean="0"/>
              <a:t>une seule autorité de contrôle est compétente pour surveiller les activités du RT ou ST dans toute l'Union </a:t>
            </a:r>
            <a:r>
              <a:rPr lang="fr-FR" dirty="0" smtClean="0"/>
              <a:t>et pour prendre les décisions y afférentes. Cette compétence reconnue à l’autorité de contrôle chef de file vise à favoriser une application cohérente de la réglementation européenne, à garantir la sécurité juridique et à réduire les charges administratives pour le responsable du traitement et ses sous-traitants. Cette autorité de contrôle chef de file sera d’ailleurs le seul interlocuteur du responsable du traitement ou du sous-traitant pour leur traitement transnational (article 56, § 3).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51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399D-CEF8-4416-933A-F132445D95D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89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65304"/>
            <a:ext cx="12192000" cy="72008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412776"/>
            <a:ext cx="12192000" cy="4752528"/>
          </a:xfrm>
          <a:prstGeom prst="rect">
            <a:avLst/>
          </a:prstGeom>
          <a:solidFill>
            <a:srgbClr val="4596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dirty="0">
              <a:solidFill>
                <a:schemeClr val="bg1"/>
              </a:solidFill>
              <a:latin typeface="Neris" pitchFamily="50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25D4F1-A482-4511-A36B-8D7329DA38EA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41" y="79466"/>
            <a:ext cx="4060767" cy="1263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FBF2-7122-40D5-A86E-B8F7AE1C3CE5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F9DC-8ABA-4639-8349-DDF96643E912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063DE-AA25-7044-9535-09A4639AB18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5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s 3 zones verticales +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23392" y="316328"/>
            <a:ext cx="10363200" cy="576064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75520" y="6454319"/>
            <a:ext cx="7008779" cy="313010"/>
          </a:xfrm>
          <a:prstGeom prst="rect">
            <a:avLst/>
          </a:prstGeom>
        </p:spPr>
        <p:txBody>
          <a:bodyPr/>
          <a:lstStyle>
            <a:lvl1pPr algn="ctr">
              <a:defRPr sz="1000" b="1" cap="all" baseline="0"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Le projet de règlement : quels changements ?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7382" y="6479297"/>
            <a:ext cx="1056117" cy="288032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950AB3-21AA-46C0-83BB-3060DB5EBE6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23392" y="1317744"/>
            <a:ext cx="35520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3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30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05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05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/>
          </p:nvPr>
        </p:nvSpPr>
        <p:spPr>
          <a:xfrm>
            <a:off x="7920203" y="1317744"/>
            <a:ext cx="35520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3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30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10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05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4272192" y="1324440"/>
            <a:ext cx="35520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3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30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05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05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02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s 2 zones horizontales +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623392" y="324492"/>
            <a:ext cx="10363200" cy="576064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75520" y="6454319"/>
            <a:ext cx="7008779" cy="313010"/>
          </a:xfrm>
          <a:prstGeom prst="rect">
            <a:avLst/>
          </a:prstGeom>
        </p:spPr>
        <p:txBody>
          <a:bodyPr/>
          <a:lstStyle>
            <a:lvl1pPr algn="ctr">
              <a:defRPr sz="1000" b="1" cap="all" baseline="0"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Le projet de règlement : quels changements ?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7382" y="6479297"/>
            <a:ext cx="1056117" cy="288032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950AB3-21AA-46C0-83BB-3060DB5EBE6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23392" y="1293252"/>
            <a:ext cx="10972800" cy="21602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5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55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50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20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3"/>
          </p:nvPr>
        </p:nvSpPr>
        <p:spPr>
          <a:xfrm>
            <a:off x="623392" y="3669516"/>
            <a:ext cx="10972800" cy="21602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5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55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50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20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04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3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8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3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2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9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ACCD-5DDB-4812-B17A-F184BAB1CA49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1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9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0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1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84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15669-6869-44B2-A24A-2037462872C5}" type="datetimeFigureOut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5B0A0-8EB8-4069-ABD6-E6B45B4687C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7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12192000" cy="4536504"/>
          </a:xfrm>
          <a:prstGeom prst="rect">
            <a:avLst/>
          </a:prstGeom>
          <a:solidFill>
            <a:srgbClr val="4596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940402"/>
            <a:ext cx="12192000" cy="94498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949A-54F2-456A-8315-94B6568F4F85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0" dirty="0">
              <a:solidFill>
                <a:schemeClr val="bg1"/>
              </a:solidFill>
              <a:latin typeface="Neris" pitchFamily="50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1"/>
          <a:stretch/>
        </p:blipFill>
        <p:spPr>
          <a:xfrm>
            <a:off x="4537456" y="77581"/>
            <a:ext cx="2335876" cy="97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802C-F5ED-479F-BD33-575DD16C0CF5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599723" y="1412776"/>
            <a:ext cx="5088565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  <a:solidFill>
            <a:srgbClr val="4596EC"/>
          </a:solidFill>
          <a:ln w="9525">
            <a:solidFill>
              <a:srgbClr val="4596E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ln>
            <a:solidFill>
              <a:srgbClr val="4596EC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7437-A2AE-4AC8-8103-26A02714E2C7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599723" y="1412776"/>
            <a:ext cx="5088565" cy="0"/>
          </a:xfrm>
          <a:prstGeom prst="line">
            <a:avLst/>
          </a:prstGeom>
          <a:ln w="28575">
            <a:solidFill>
              <a:srgbClr val="D1CC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6192011" y="1536574"/>
            <a:ext cx="5386917" cy="639762"/>
          </a:xfrm>
          <a:solidFill>
            <a:srgbClr val="4596EC"/>
          </a:solidFill>
          <a:ln w="9525">
            <a:solidFill>
              <a:srgbClr val="4596E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lang="fr-FR" sz="2000" b="1" kern="12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14"/>
          </p:nvPr>
        </p:nvSpPr>
        <p:spPr>
          <a:xfrm>
            <a:off x="6192011" y="2179925"/>
            <a:ext cx="5386917" cy="3951288"/>
          </a:xfrm>
          <a:ln>
            <a:solidFill>
              <a:srgbClr val="4596EC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599723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Sophie NERBONNE – Directrice de la Conformité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FF56-ACD1-4421-A16B-4F45EE754FC8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EEEF-B631-4CB5-A35D-417146BEDE64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5917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DD16-6D88-4ED1-A2E9-71992F8CF7E7}" type="datetime1">
              <a:rPr lang="fr-FR" smtClean="0"/>
              <a:t>24/09/2019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403552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Pauline Faget – Service communication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DC97-5D12-4D9B-BA49-CCEB784B454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4653"/>
            <a:ext cx="877035" cy="3366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7"/>
        </a:buBlip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rgbClr val="4596E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15680" y="62784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dirty="0" smtClean="0"/>
              <a:t>Sophie NERBONNE – Directrice chargé de la co-régulation économique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43977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11724" y="6331999"/>
            <a:ext cx="4896544" cy="365125"/>
          </a:xfrm>
        </p:spPr>
        <p:txBody>
          <a:bodyPr/>
          <a:lstStyle/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119336" y="6331999"/>
            <a:ext cx="1020597" cy="365125"/>
          </a:xfrm>
        </p:spPr>
        <p:txBody>
          <a:bodyPr/>
          <a:lstStyle/>
          <a:p>
            <a:r>
              <a:rPr lang="fr-FR" sz="1100" dirty="0" smtClean="0">
                <a:solidFill>
                  <a:schemeClr val="bg2"/>
                </a:solidFill>
              </a:rPr>
              <a:t>02/10/19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fld id="{0579DC97-5D12-4D9B-BA49-CCEB784B454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271464" y="4005064"/>
            <a:ext cx="90370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defRPr/>
            </a:pPr>
            <a:endParaRPr lang="fr-FR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endParaRPr lang="fr-F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Prague - Palác Dunaj - Vorsilská 14</a:t>
            </a:r>
          </a:p>
          <a:p>
            <a:pPr lvl="0">
              <a:spcBef>
                <a:spcPts val="0"/>
              </a:spcBef>
              <a:defRPr/>
            </a:pP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october 2019</a:t>
            </a:r>
            <a:endParaRPr lang="fr-F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7368" y="2653250"/>
            <a:ext cx="1094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cap="all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 panose="020B0604020202020204" pitchFamily="34" charset="0"/>
              </a:rPr>
              <a:t>Colloque sur l’Usage et la protection des données </a:t>
            </a:r>
          </a:p>
          <a:p>
            <a:pPr algn="ctr"/>
            <a:endParaRPr lang="fr-FR" sz="2400" b="1" cap="all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 panose="020B0604020202020204" pitchFamily="34" charset="0"/>
            </a:endParaRPr>
          </a:p>
          <a:p>
            <a:pPr algn="ctr"/>
            <a:r>
              <a:rPr lang="fr-FR" sz="2400" b="1" cap="all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 panose="020B0604020202020204" pitchFamily="34" charset="0"/>
              </a:rPr>
              <a:t>Barreau Tchèque  et Association MASARYK </a:t>
            </a:r>
            <a:endParaRPr lang="fr-FR" sz="2400" b="1" cap="all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" panose="020B0604020202020204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19736" y="3861048"/>
            <a:ext cx="4104456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28056" y="188640"/>
            <a:ext cx="9324528" cy="576064"/>
          </a:xfrm>
        </p:spPr>
        <p:txBody>
          <a:bodyPr/>
          <a:lstStyle/>
          <a:p>
            <a:r>
              <a:rPr lang="fr-FR" dirty="0" smtClean="0"/>
              <a:t>La coopération entre autorités compétentes</a:t>
            </a:r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1991544" y="1052736"/>
            <a:ext cx="7632848" cy="5112488"/>
            <a:chOff x="467544" y="1052736"/>
            <a:chExt cx="7632848" cy="511248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467544" y="1052736"/>
              <a:ext cx="5832648" cy="1296144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600" dirty="0"/>
                <a:t>Le mécanisme de coopération renforcée pour les traitements transnationaux, ou « </a:t>
              </a:r>
              <a:r>
                <a:rPr lang="fr-FR" sz="2600" i="1" dirty="0"/>
                <a:t>one-stop-shop</a:t>
              </a:r>
              <a:r>
                <a:rPr lang="fr-FR" sz="2600" dirty="0"/>
                <a:t> » 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699792" y="2636912"/>
              <a:ext cx="5400000" cy="72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La DPA chef de file est celle dont le </a:t>
              </a:r>
              <a:r>
                <a:rPr lang="fr-FR" sz="1600" dirty="0">
                  <a:solidFill>
                    <a:srgbClr val="FF0000"/>
                  </a:solidFill>
                </a:rPr>
                <a:t>RT</a:t>
              </a:r>
              <a:r>
                <a:rPr lang="fr-FR" sz="1600" dirty="0">
                  <a:solidFill>
                    <a:schemeClr val="tx1"/>
                  </a:solidFill>
                </a:rPr>
                <a:t> – </a:t>
              </a:r>
              <a:r>
                <a:rPr lang="fr-FR" sz="1600" dirty="0">
                  <a:solidFill>
                    <a:srgbClr val="7030A0"/>
                  </a:solidFill>
                </a:rPr>
                <a:t>ST</a:t>
              </a:r>
              <a:r>
                <a:rPr lang="fr-FR" sz="1600" dirty="0">
                  <a:solidFill>
                    <a:schemeClr val="tx1"/>
                  </a:solidFill>
                </a:rPr>
                <a:t> a son </a:t>
              </a:r>
              <a:r>
                <a:rPr lang="fr-FR" sz="1600" b="1" dirty="0">
                  <a:solidFill>
                    <a:schemeClr val="tx1"/>
                  </a:solidFill>
                </a:rPr>
                <a:t>établissement principal établi sur le territoire national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699792" y="3573016"/>
              <a:ext cx="5400000" cy="72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La DPA chef de file rédige </a:t>
              </a:r>
              <a:r>
                <a:rPr lang="fr-FR" sz="1600" b="1" dirty="0">
                  <a:solidFill>
                    <a:schemeClr val="tx1"/>
                  </a:solidFill>
                </a:rPr>
                <a:t>des projets de mesures </a:t>
              </a:r>
              <a:r>
                <a:rPr lang="fr-FR" sz="1600" dirty="0">
                  <a:solidFill>
                    <a:schemeClr val="tx1"/>
                  </a:solidFill>
                </a:rPr>
                <a:t>et les propose à toutes les DPA compétentes</a:t>
              </a: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699792" y="4509120"/>
              <a:ext cx="5400000" cy="72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Lorsqu’il n’y a pas d’objections sur les projets proposés, alors </a:t>
              </a:r>
              <a:r>
                <a:rPr lang="fr-FR" sz="1600" b="1" dirty="0">
                  <a:solidFill>
                    <a:schemeClr val="tx1"/>
                  </a:solidFill>
                </a:rPr>
                <a:t>les mesures sont réputées adoptées</a:t>
              </a: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2700392" y="5445224"/>
              <a:ext cx="5400000" cy="72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S’il y a des objections et que les DPA ne parviennent pas à se mettre d’accord, alors </a:t>
              </a:r>
              <a:r>
                <a:rPr lang="fr-FR" sz="1600" b="1" dirty="0">
                  <a:solidFill>
                    <a:schemeClr val="tx1"/>
                  </a:solidFill>
                </a:rPr>
                <a:t>l’organe européen, l’EDPB, est saisi </a:t>
              </a:r>
            </a:p>
          </p:txBody>
        </p:sp>
      </p:grpSp>
      <p:cxnSp>
        <p:nvCxnSpPr>
          <p:cNvPr id="19" name="Connecteur en angle 18"/>
          <p:cNvCxnSpPr>
            <a:endCxn id="9" idx="1"/>
          </p:cNvCxnSpPr>
          <p:nvPr/>
        </p:nvCxnSpPr>
        <p:spPr>
          <a:xfrm>
            <a:off x="2927648" y="2348880"/>
            <a:ext cx="1296144" cy="648032"/>
          </a:xfrm>
          <a:prstGeom prst="bentConnector3">
            <a:avLst>
              <a:gd name="adj1" fmla="val -89"/>
            </a:avLst>
          </a:prstGeom>
          <a:ln w="317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endCxn id="10" idx="1"/>
          </p:cNvCxnSpPr>
          <p:nvPr/>
        </p:nvCxnSpPr>
        <p:spPr>
          <a:xfrm rot="16200000" flipH="1">
            <a:off x="2819656" y="2528880"/>
            <a:ext cx="1512128" cy="1296144"/>
          </a:xfrm>
          <a:prstGeom prst="bentConnector2">
            <a:avLst/>
          </a:prstGeom>
          <a:ln w="317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endCxn id="11" idx="1"/>
          </p:cNvCxnSpPr>
          <p:nvPr/>
        </p:nvCxnSpPr>
        <p:spPr>
          <a:xfrm rot="16200000" flipH="1">
            <a:off x="2351604" y="2996932"/>
            <a:ext cx="2448232" cy="1296144"/>
          </a:xfrm>
          <a:prstGeom prst="bentConnector2">
            <a:avLst/>
          </a:prstGeom>
          <a:ln w="317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/>
          <p:nvPr/>
        </p:nvCxnSpPr>
        <p:spPr>
          <a:xfrm rot="16200000" flipH="1">
            <a:off x="1883552" y="3464984"/>
            <a:ext cx="3384336" cy="1296144"/>
          </a:xfrm>
          <a:prstGeom prst="bentConnector3">
            <a:avLst>
              <a:gd name="adj1" fmla="val 99984"/>
            </a:avLst>
          </a:prstGeom>
          <a:ln w="31750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1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9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3512" y="260648"/>
            <a:ext cx="8712968" cy="576064"/>
          </a:xfrm>
        </p:spPr>
        <p:txBody>
          <a:bodyPr/>
          <a:lstStyle/>
          <a:p>
            <a:pPr algn="ctr"/>
            <a:r>
              <a:rPr lang="fr-FR" dirty="0" smtClean="0"/>
              <a:t>La gouvernance européenne instaurée 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683968541"/>
              </p:ext>
            </p:extLst>
          </p:nvPr>
        </p:nvGraphicFramePr>
        <p:xfrm>
          <a:off x="1271464" y="1075415"/>
          <a:ext cx="91450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10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3143672" y="631566"/>
            <a:ext cx="6120680" cy="47942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>
            <a:off x="2495600" y="193641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4E9E"/>
                </a:solidFill>
                <a:latin typeface="Arial" pitchFamily="34" charset="0"/>
                <a:ea typeface="+mj-ea"/>
                <a:cs typeface="Arial" pitchFamily="34" charset="0"/>
              </a:rPr>
              <a:t>Comité  Européen de la Protection des données (CEPD)     </a:t>
            </a: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11568608" y="6364089"/>
            <a:ext cx="500062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DC2FB1-B8AE-4E87-AC77-BDEC8D0ED439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15889" y="-20410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" name="AutoShape 25"/>
          <p:cNvSpPr>
            <a:spLocks noChangeAspect="1" noChangeArrowheads="1" noTextEdit="1"/>
          </p:cNvSpPr>
          <p:nvPr/>
        </p:nvSpPr>
        <p:spPr bwMode="auto">
          <a:xfrm>
            <a:off x="1343472" y="1105305"/>
            <a:ext cx="10378380" cy="485657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439816" y="2545465"/>
            <a:ext cx="3456384" cy="792088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44450">
            <a:solidFill>
              <a:schemeClr val="accent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72000" rIns="36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Autorité chef de file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295800" y="4345665"/>
            <a:ext cx="1368152" cy="504056"/>
          </a:xfrm>
          <a:prstGeom prst="roundRect">
            <a:avLst>
              <a:gd name="adj" fmla="val 46321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 pitchFamily="34" charset="0"/>
              </a:rPr>
              <a:t>Autorité de protection</a:t>
            </a:r>
          </a:p>
          <a:p>
            <a:pPr lvl="0" algn="ctr"/>
            <a:endParaRPr lang="fr-F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079776" y="5850247"/>
            <a:ext cx="856022" cy="291494"/>
          </a:xfrm>
          <a:prstGeom prst="snip1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  <a:latin typeface="Calibri" pitchFamily="34" charset="0"/>
              </a:rPr>
              <a:t>Citoyen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730168" y="4383856"/>
            <a:ext cx="1224136" cy="504056"/>
          </a:xfrm>
          <a:prstGeom prst="roundRect">
            <a:avLst>
              <a:gd name="adj" fmla="val 46321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r-FR" sz="1400" b="1" dirty="0">
                <a:solidFill>
                  <a:schemeClr val="tx1"/>
                </a:solidFill>
                <a:latin typeface="Calibri" pitchFamily="34" charset="0"/>
              </a:rPr>
              <a:t>Autorité de protection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032104" y="4345665"/>
            <a:ext cx="1224136" cy="504056"/>
          </a:xfrm>
          <a:prstGeom prst="roundRect">
            <a:avLst>
              <a:gd name="adj" fmla="val 46321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fr-FR" sz="14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Calibri" pitchFamily="34" charset="0"/>
              </a:rPr>
              <a:t>Autorité de protection</a:t>
            </a:r>
          </a:p>
          <a:p>
            <a:pPr lvl="0" algn="ctr"/>
            <a:endParaRPr lang="fr-F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079776" y="5244866"/>
            <a:ext cx="856022" cy="321539"/>
          </a:xfrm>
          <a:prstGeom prst="snip1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  <a:latin typeface="Calibri" pitchFamily="34" charset="0"/>
              </a:rPr>
              <a:t>Plainte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2137595" y="1040795"/>
            <a:ext cx="1782898" cy="4949675"/>
          </a:xfrm>
          <a:prstGeom prst="straightConnector1">
            <a:avLst/>
          </a:prstGeom>
          <a:ln w="38100">
            <a:solidFill>
              <a:srgbClr val="C00000">
                <a:alpha val="46000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456040" y="1969401"/>
            <a:ext cx="0" cy="5760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168008" y="1969401"/>
            <a:ext cx="0" cy="576064"/>
          </a:xfrm>
          <a:prstGeom prst="straightConnector1">
            <a:avLst/>
          </a:prstGeom>
          <a:ln w="57150" cmpd="thinThick">
            <a:solidFill>
              <a:srgbClr val="7030A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4367808" y="1040795"/>
            <a:ext cx="3672408" cy="1152128"/>
          </a:xfrm>
          <a:prstGeom prst="roundRect">
            <a:avLst>
              <a:gd name="adj" fmla="val 15533"/>
            </a:avLst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rgbClr val="7030A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72000" rIns="36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schemeClr val="tx1"/>
                </a:solidFill>
                <a:latin typeface="Calibri" pitchFamily="34" charset="0"/>
              </a:rPr>
              <a:t>CEPD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Résolution des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differents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Décisions contraignantes sur des cas individuels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Opinions sur des sujets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généraux 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5087886" y="3409561"/>
            <a:ext cx="2" cy="86409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586123" y="184197"/>
            <a:ext cx="1728192" cy="79208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44450">
            <a:solidFill>
              <a:srgbClr val="7030A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72000" rIns="36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CJUE</a:t>
            </a:r>
            <a:r>
              <a:rPr lang="fr-FR" sz="1200" b="1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8040216" y="2257433"/>
            <a:ext cx="0" cy="2016224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536209" y="2257433"/>
            <a:ext cx="1944216" cy="1152128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36000" tIns="0" rIns="36000" bIns="3600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Etablissement principal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RT/ST   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 flipV="1">
            <a:off x="4655839" y="4849722"/>
            <a:ext cx="1" cy="331452"/>
          </a:xfrm>
          <a:prstGeom prst="straightConnector1">
            <a:avLst/>
          </a:prstGeom>
          <a:ln w="38100">
            <a:solidFill>
              <a:srgbClr val="C00000">
                <a:alpha val="46000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4655839" y="5566405"/>
            <a:ext cx="0" cy="283842"/>
          </a:xfrm>
          <a:prstGeom prst="straightConnector1">
            <a:avLst/>
          </a:prstGeom>
          <a:ln w="38100">
            <a:solidFill>
              <a:srgbClr val="C00000">
                <a:alpha val="46000"/>
              </a:srgb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6330653" y="3351846"/>
            <a:ext cx="11583" cy="99819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464152" y="3372285"/>
            <a:ext cx="0" cy="90137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Multiplier 68"/>
          <p:cNvSpPr/>
          <p:nvPr/>
        </p:nvSpPr>
        <p:spPr>
          <a:xfrm>
            <a:off x="6136678" y="3690289"/>
            <a:ext cx="395984" cy="288032"/>
          </a:xfrm>
          <a:prstGeom prst="mathMultiply">
            <a:avLst>
              <a:gd name="adj1" fmla="val 2759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2581676" y="3028675"/>
            <a:ext cx="1680336" cy="0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2404964" y="699266"/>
            <a:ext cx="1818828" cy="2062224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413705" y="1040795"/>
            <a:ext cx="0" cy="115212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367808" y="2185425"/>
            <a:ext cx="0" cy="2088232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2594298" y="3208534"/>
            <a:ext cx="1655092" cy="1278223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11724" y="6331999"/>
            <a:ext cx="4896544" cy="365125"/>
          </a:xfrm>
        </p:spPr>
        <p:txBody>
          <a:bodyPr/>
          <a:lstStyle/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3552" y="36197"/>
            <a:ext cx="7772400" cy="576064"/>
          </a:xfrm>
        </p:spPr>
        <p:txBody>
          <a:bodyPr/>
          <a:lstStyle/>
          <a:p>
            <a:pPr algn="ctr"/>
            <a:r>
              <a:rPr lang="fr-FR" dirty="0" smtClean="0">
                <a:latin typeface="Calibri" pitchFamily="34" charset="0"/>
              </a:rPr>
              <a:t>Les actes du CEPD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63552" y="1052736"/>
            <a:ext cx="8229600" cy="5328592"/>
          </a:xfrm>
        </p:spPr>
        <p:txBody>
          <a:bodyPr>
            <a:noAutofit/>
          </a:bodyPr>
          <a:lstStyle/>
          <a:p>
            <a:pPr lvl="1">
              <a:buFont typeface="Wingdings"/>
              <a:buChar char="è"/>
            </a:pPr>
            <a:endParaRPr lang="fr-FR" sz="1800" b="0" dirty="0">
              <a:latin typeface="Calibri" pitchFamily="34" charset="0"/>
              <a:sym typeface="Wingdings"/>
            </a:endParaRPr>
          </a:p>
          <a:p>
            <a:pPr algn="ctr"/>
            <a:endParaRPr lang="fr-FR" sz="1800" b="1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/>
            </a:r>
            <a:br>
              <a:rPr lang="en-US" sz="1800" dirty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2045420" y="508041"/>
          <a:ext cx="5550306" cy="633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839"/>
                <a:gridCol w="2849467"/>
              </a:tblGrid>
              <a:tr h="2421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>
                          <a:effectLst/>
                        </a:rPr>
                        <a:t>ART 64: </a:t>
                      </a:r>
                      <a:r>
                        <a:rPr lang="fr-FR" dirty="0" smtClean="0"/>
                        <a:t>Avis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</a:rPr>
                        <a:t>ART</a:t>
                      </a:r>
                      <a:r>
                        <a:rPr lang="fr-FR" sz="1800" baseline="0" dirty="0" smtClean="0">
                          <a:effectLst/>
                        </a:rPr>
                        <a:t> 65: </a:t>
                      </a:r>
                      <a:r>
                        <a:rPr lang="fr-FR" dirty="0" smtClean="0"/>
                        <a:t>Décision</a:t>
                      </a:r>
                      <a:endParaRPr lang="fr-FR" dirty="0"/>
                    </a:p>
                  </a:txBody>
                  <a:tcPr/>
                </a:tc>
              </a:tr>
              <a:tr h="2730583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La</a:t>
                      </a:r>
                      <a:r>
                        <a:rPr lang="fr-FR" sz="1400" baseline="0" dirty="0" smtClean="0">
                          <a:effectLst/>
                        </a:rPr>
                        <a:t> </a:t>
                      </a:r>
                      <a:r>
                        <a:rPr lang="fr-FR" sz="1400" dirty="0" smtClean="0">
                          <a:effectLst/>
                        </a:rPr>
                        <a:t>liste des traitements qui doivent faire l’objet d’une</a:t>
                      </a:r>
                      <a:r>
                        <a:rPr lang="fr-FR" sz="1400" baseline="0" dirty="0" smtClean="0">
                          <a:effectLst/>
                        </a:rPr>
                        <a:t> analyse d’impact</a:t>
                      </a:r>
                      <a:endParaRPr lang="fr-FR" sz="1400" dirty="0" smtClean="0">
                        <a:effectLst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Les critères d’accréditation des certificateurs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400" dirty="0" smtClean="0"/>
                        <a:t>La conformité d’un projet de code de conduite ou de sa modification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CCT/BCR/CCT ad hoc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fr-FR" sz="1400" dirty="0" smtClean="0">
                        <a:effectLst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possibilité pour les autorités, le président du</a:t>
                      </a:r>
                      <a:r>
                        <a:rPr lang="fr-FR" sz="1400" baseline="0" dirty="0" smtClean="0">
                          <a:effectLst/>
                        </a:rPr>
                        <a:t> CEPD </a:t>
                      </a:r>
                      <a:r>
                        <a:rPr lang="fr-FR" sz="1400" dirty="0" smtClean="0">
                          <a:effectLst/>
                        </a:rPr>
                        <a:t>ou la Commission européenne de demander à ce qu’une </a:t>
                      </a:r>
                      <a:r>
                        <a:rPr lang="fr-FR" sz="1400" u="sng" dirty="0" smtClean="0">
                          <a:effectLst/>
                        </a:rPr>
                        <a:t>question générale ou ayant un impact transfrontalier </a:t>
                      </a:r>
                      <a:r>
                        <a:rPr lang="fr-FR" sz="1400" dirty="0" smtClean="0">
                          <a:effectLst/>
                        </a:rPr>
                        <a:t>soit traitée </a:t>
                      </a:r>
                      <a:r>
                        <a:rPr lang="fr-FR" sz="1400" baseline="0" dirty="0" smtClean="0">
                          <a:effectLst/>
                        </a:rPr>
                        <a:t>ex: non respect de l’assistance mutuelle, opération conjointe – </a:t>
                      </a:r>
                      <a:endParaRPr lang="fr-FR" sz="14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Suite à</a:t>
                      </a:r>
                      <a:r>
                        <a:rPr lang="fr-FR" sz="1400" baseline="0" dirty="0" smtClean="0">
                          <a:effectLst/>
                        </a:rPr>
                        <a:t> une o</a:t>
                      </a:r>
                      <a:r>
                        <a:rPr lang="fr-FR" sz="1400" dirty="0" smtClean="0">
                          <a:effectLst/>
                        </a:rPr>
                        <a:t>bjection motivée sur un projet de mesures de l’autorité</a:t>
                      </a:r>
                      <a:r>
                        <a:rPr lang="fr-FR" sz="1400" baseline="0" dirty="0" smtClean="0">
                          <a:effectLst/>
                        </a:rPr>
                        <a:t> chef de file ou rejet </a:t>
                      </a:r>
                      <a:endParaRPr lang="fr-FR" sz="14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Conflit sur la détermination de l’autorité chef de file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Non suivi</a:t>
                      </a:r>
                      <a:r>
                        <a:rPr lang="fr-FR" sz="1400" baseline="0" dirty="0" smtClean="0">
                          <a:effectLst/>
                        </a:rPr>
                        <a:t> d’un </a:t>
                      </a:r>
                      <a:r>
                        <a:rPr lang="fr-FR" sz="1400" dirty="0" smtClean="0">
                          <a:effectLst/>
                        </a:rPr>
                        <a:t>avis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Non saisine sur les avis obligatoires (ex : BCR, CCT Code  de conduite ….)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endParaRPr lang="fr-FR" sz="1400" dirty="0" smtClean="0">
                        <a:effectLst/>
                      </a:endParaRPr>
                    </a:p>
                  </a:txBody>
                  <a:tcPr/>
                </a:tc>
              </a:tr>
              <a:tr h="605529">
                <a:tc>
                  <a:txBody>
                    <a:bodyPr/>
                    <a:lstStyle/>
                    <a:p>
                      <a:pPr lvl="0" algn="ctr"/>
                      <a:r>
                        <a:rPr lang="fr-FR" sz="14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Adoption à la majorité simple</a:t>
                      </a:r>
                    </a:p>
                    <a:p>
                      <a:pPr lvl="0" algn="ctr"/>
                      <a:r>
                        <a:rPr lang="fr-FR" sz="14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Deux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dirty="0" smtClean="0"/>
                        <a:t>Adoption</a:t>
                      </a:r>
                      <a:r>
                        <a:rPr lang="fr-FR" sz="1400" baseline="0" dirty="0" smtClean="0"/>
                        <a:t> à la majorité des 2/3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baseline="0" dirty="0" smtClean="0"/>
                        <a:t>Un mois (+ un mois si complexe)</a:t>
                      </a:r>
                      <a:endParaRPr lang="fr-FR" sz="1400" dirty="0" smtClean="0"/>
                    </a:p>
                  </a:txBody>
                  <a:tcPr/>
                </a:tc>
              </a:tr>
              <a:tr h="605529"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4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Procédure d’urgence </a:t>
                      </a:r>
                    </a:p>
                    <a:p>
                      <a:pPr lvl="0" algn="ctr"/>
                      <a:r>
                        <a:rPr lang="fr-FR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Adoption à la majorité simple</a:t>
                      </a:r>
                    </a:p>
                    <a:p>
                      <a:pPr lvl="0" algn="ctr"/>
                      <a:r>
                        <a:rPr lang="fr-FR" sz="14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Deux semaines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7595727" y="508041"/>
          <a:ext cx="2849467" cy="546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467"/>
              </a:tblGrid>
              <a:tr h="616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 70: </a:t>
                      </a:r>
                      <a:r>
                        <a:rPr lang="fr-FR" dirty="0" smtClean="0"/>
                        <a:t>Ligne</a:t>
                      </a:r>
                      <a:r>
                        <a:rPr lang="fr-FR" baseline="0" dirty="0" smtClean="0"/>
                        <a:t>s Directrices </a:t>
                      </a:r>
                      <a:endParaRPr lang="fr-FR" dirty="0"/>
                    </a:p>
                  </a:txBody>
                  <a:tcPr/>
                </a:tc>
              </a:tr>
              <a:tr h="4176464"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Procédures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liées au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 à l’oubli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Profilage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failles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Critères et exigences applicables aux transferts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des mesures résultant des pouvoirs des autorités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Fixation des amendes administratives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endParaRPr lang="fr-F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400" dirty="0" smtClean="0">
                        <a:effectLst/>
                      </a:endParaRPr>
                    </a:p>
                  </a:txBody>
                  <a:tcPr/>
                </a:tc>
              </a:tr>
              <a:tr h="651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dirty="0" smtClean="0"/>
                        <a:t>Adoption</a:t>
                      </a:r>
                      <a:r>
                        <a:rPr lang="fr-FR" sz="1400" baseline="0" dirty="0" smtClean="0"/>
                        <a:t> à la majorité simple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Espace réservé du numéro de diapositive 1"/>
          <p:cNvSpPr txBox="1">
            <a:spLocks/>
          </p:cNvSpPr>
          <p:nvPr/>
        </p:nvSpPr>
        <p:spPr>
          <a:xfrm>
            <a:off x="11712624" y="6331999"/>
            <a:ext cx="373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rgbClr val="004E9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14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0" y="358186"/>
            <a:ext cx="11665296" cy="99417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Les avis rendu par le </a:t>
            </a:r>
            <a:r>
              <a:rPr lang="fr-FR" sz="2400" dirty="0" smtClean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CEPD : </a:t>
            </a:r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Mise en œuvre de l’article 64 du </a:t>
            </a:r>
            <a:r>
              <a:rPr lang="fr-FR" sz="2400" dirty="0" smtClean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RGPD : </a:t>
            </a:r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ex de la liste des traitements à AIPD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137772"/>
              </p:ext>
            </p:extLst>
          </p:nvPr>
        </p:nvGraphicFramePr>
        <p:xfrm>
          <a:off x="2567609" y="1700808"/>
          <a:ext cx="6957695" cy="380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048328" y="2995912"/>
            <a:ext cx="24088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006600"/>
                </a:solidFill>
              </a:rPr>
              <a:t>Notification des décisions du Comité aux autorités de contrôle concernées</a:t>
            </a:r>
          </a:p>
          <a:p>
            <a:endParaRPr lang="fr-FR" sz="1350" b="1" dirty="0">
              <a:solidFill>
                <a:srgbClr val="006600"/>
              </a:solidFill>
            </a:endParaRPr>
          </a:p>
          <a:p>
            <a:r>
              <a:rPr lang="fr-FR" sz="1350" b="1" dirty="0">
                <a:solidFill>
                  <a:srgbClr val="006600"/>
                </a:solidFill>
              </a:rPr>
              <a:t>Publication</a:t>
            </a:r>
          </a:p>
          <a:p>
            <a:r>
              <a:rPr lang="fr-FR" sz="1350" b="1" dirty="0">
                <a:solidFill>
                  <a:srgbClr val="006600"/>
                </a:solidFill>
              </a:rPr>
              <a:t>de ces décisions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4079776" y="3601161"/>
            <a:ext cx="37444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i="1" dirty="0"/>
              <a:t>8 semaines (+ 6 semaines si cas complexe)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94071" y="2708920"/>
            <a:ext cx="190770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 dirty="0"/>
              <a:t>La liste des traitements qui doivent faire l’objet d’une analyse d’impact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200" dirty="0"/>
              <a:t>Conformité d’un projet de code de conduite ou de sa modification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200" dirty="0"/>
              <a:t>Les critères d’accréditation des certificateurs, des codes de conduite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200" dirty="0"/>
              <a:t>CCT/BCR/CCT ad hoc</a:t>
            </a:r>
          </a:p>
          <a:p>
            <a:endParaRPr lang="fr-FR" sz="135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11724" y="6331999"/>
            <a:ext cx="4896544" cy="365125"/>
          </a:xfrm>
        </p:spPr>
        <p:txBody>
          <a:bodyPr/>
          <a:lstStyle/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sz="1050" dirty="0" smtClean="0">
                <a:solidFill>
                  <a:schemeClr val="bg1"/>
                </a:solidFill>
              </a:rPr>
              <a:t>15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408368" y="162880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2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7938" y="494074"/>
            <a:ext cx="6711792" cy="99417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Les avis rendu par le CEPD</a:t>
            </a:r>
            <a:b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Mise </a:t>
            </a:r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en œuvre de l’article 64 du RGPD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885853"/>
              </p:ext>
            </p:extLst>
          </p:nvPr>
        </p:nvGraphicFramePr>
        <p:xfrm>
          <a:off x="1830678" y="1700808"/>
          <a:ext cx="880182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379111" y="4135623"/>
            <a:ext cx="3629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6600"/>
                </a:solidFill>
              </a:rPr>
              <a:t>Non prise en compte de l’avis 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3705210" y="3513924"/>
            <a:ext cx="1373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i="1" dirty="0"/>
              <a:t>2 semaines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5360" y="3212293"/>
            <a:ext cx="262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Notification de l’avis à l’autorité et publication par le Comité </a:t>
            </a:r>
          </a:p>
        </p:txBody>
      </p:sp>
      <p:sp>
        <p:nvSpPr>
          <p:cNvPr id="8" name="Flèche droite 7"/>
          <p:cNvSpPr/>
          <p:nvPr/>
        </p:nvSpPr>
        <p:spPr>
          <a:xfrm rot="19705518">
            <a:off x="6607739" y="2874716"/>
            <a:ext cx="964301" cy="4377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 rot="1562708">
            <a:off x="6735160" y="3854580"/>
            <a:ext cx="977953" cy="41822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rot="5400000">
            <a:off x="8731034" y="4773412"/>
            <a:ext cx="620005" cy="30261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12712" y="5258672"/>
            <a:ext cx="278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6600"/>
                </a:solidFill>
              </a:rPr>
              <a:t>Application de l’article 65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11724" y="6331999"/>
            <a:ext cx="4896544" cy="365125"/>
          </a:xfrm>
        </p:spPr>
        <p:txBody>
          <a:bodyPr/>
          <a:lstStyle/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16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466963"/>
            <a:ext cx="10081119" cy="99417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Décisions contraignantes du CEPD</a:t>
            </a:r>
            <a:b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</a:br>
            <a:r>
              <a:rPr lang="fr-FR" sz="2400" dirty="0">
                <a:solidFill>
                  <a:srgbClr val="004E9E"/>
                </a:solidFill>
                <a:latin typeface="Arial" pitchFamily="34" charset="0"/>
                <a:cs typeface="Arial" pitchFamily="34" charset="0"/>
              </a:rPr>
              <a:t>Mise en œuvre de l’article 65 du RGPD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697768"/>
              </p:ext>
            </p:extLst>
          </p:nvPr>
        </p:nvGraphicFramePr>
        <p:xfrm>
          <a:off x="2838373" y="1964360"/>
          <a:ext cx="6353971" cy="351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211916" y="2946431"/>
            <a:ext cx="222146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solidFill>
                  <a:srgbClr val="006600"/>
                </a:solidFill>
              </a:rPr>
              <a:t>Notification des décisions du Comité aux autorités de contrôle concernées</a:t>
            </a:r>
          </a:p>
          <a:p>
            <a:endParaRPr lang="fr-FR" sz="1350" b="1" dirty="0">
              <a:solidFill>
                <a:srgbClr val="006600"/>
              </a:solidFill>
            </a:endParaRPr>
          </a:p>
          <a:p>
            <a:r>
              <a:rPr lang="fr-FR" sz="1350" b="1" dirty="0">
                <a:solidFill>
                  <a:srgbClr val="006600"/>
                </a:solidFill>
              </a:rPr>
              <a:t>Publication</a:t>
            </a:r>
          </a:p>
          <a:p>
            <a:r>
              <a:rPr lang="fr-FR" sz="1350" b="1" dirty="0">
                <a:solidFill>
                  <a:srgbClr val="006600"/>
                </a:solidFill>
              </a:rPr>
              <a:t>de ces décisions</a:t>
            </a:r>
          </a:p>
        </p:txBody>
      </p:sp>
      <p:sp>
        <p:nvSpPr>
          <p:cNvPr id="6" name="ZoneTexte 5"/>
          <p:cNvSpPr txBox="1"/>
          <p:nvPr/>
        </p:nvSpPr>
        <p:spPr>
          <a:xfrm flipH="1">
            <a:off x="4194548" y="3719720"/>
            <a:ext cx="3478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b="1" i="1" dirty="0"/>
              <a:t>1 mois (+ 1 mois si cas complexe)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9200" y="2807933"/>
            <a:ext cx="25896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ym typeface="Wingdings" panose="05000000000000000000" pitchFamily="2" charset="2"/>
              </a:rPr>
              <a:t> </a:t>
            </a:r>
            <a:r>
              <a:rPr lang="fr-FR" sz="1200" dirty="0" smtClean="0"/>
              <a:t>Article </a:t>
            </a:r>
            <a:r>
              <a:rPr lang="fr-FR" sz="1200" dirty="0"/>
              <a:t>60 :</a:t>
            </a:r>
          </a:p>
          <a:p>
            <a:r>
              <a:rPr lang="fr-FR" sz="1200" dirty="0" smtClean="0"/>
              <a:t>  objection </a:t>
            </a:r>
            <a:r>
              <a:rPr lang="fr-FR" sz="1200" dirty="0"/>
              <a:t>pertinente et </a:t>
            </a:r>
            <a:r>
              <a:rPr lang="fr-FR" sz="1200" dirty="0" smtClean="0"/>
              <a:t>motivée</a:t>
            </a:r>
          </a:p>
          <a:p>
            <a:r>
              <a:rPr lang="fr-FR" sz="1200" dirty="0" smtClean="0"/>
              <a:t>  d’une </a:t>
            </a:r>
            <a:r>
              <a:rPr lang="fr-FR" sz="1200" dirty="0"/>
              <a:t>autorité sur le projet </a:t>
            </a:r>
            <a:r>
              <a:rPr lang="fr-FR" sz="1200" dirty="0" smtClean="0"/>
              <a:t>de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</a:t>
            </a:r>
            <a:r>
              <a:rPr lang="fr-FR" sz="1200" dirty="0"/>
              <a:t>décision ou non prise en </a:t>
            </a:r>
            <a:r>
              <a:rPr lang="fr-FR" sz="1200" dirty="0" smtClean="0"/>
              <a:t>compte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</a:t>
            </a:r>
            <a:r>
              <a:rPr lang="fr-FR" sz="1200" dirty="0"/>
              <a:t>de </a:t>
            </a:r>
            <a:r>
              <a:rPr lang="fr-FR" sz="1200" dirty="0" smtClean="0"/>
              <a:t>l’objection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sym typeface="Wingdings" panose="05000000000000000000" pitchFamily="2" charset="2"/>
              </a:rPr>
              <a:t>Divergence sur la détermination du chef de file</a:t>
            </a:r>
          </a:p>
          <a:p>
            <a:endParaRPr lang="fr-FR" sz="1200" dirty="0" smtClean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sym typeface="Wingdings" panose="05000000000000000000" pitchFamily="2" charset="2"/>
              </a:rPr>
              <a:t>Non pris en compte d’un avis</a:t>
            </a:r>
          </a:p>
          <a:p>
            <a:r>
              <a:rPr lang="fr-FR" sz="1200" dirty="0"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ym typeface="Wingdings" panose="05000000000000000000" pitchFamily="2" charset="2"/>
              </a:rPr>
              <a:t>   ou absence de saisine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192344" y="184459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611724" y="6331999"/>
            <a:ext cx="4896544" cy="365125"/>
          </a:xfrm>
        </p:spPr>
        <p:txBody>
          <a:bodyPr/>
          <a:lstStyle/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62626" y="5582980"/>
            <a:ext cx="5035499" cy="5074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fr-FR" dirty="0" smtClean="0">
                <a:solidFill>
                  <a:srgbClr val="FF0000"/>
                </a:solidFill>
              </a:rPr>
              <a:t>*</a:t>
            </a:r>
            <a:r>
              <a:rPr lang="fr-FR" sz="1100" dirty="0" smtClean="0"/>
              <a:t>En l’absence de majorité des 2/3, un 2</a:t>
            </a:r>
            <a:r>
              <a:rPr lang="fr-FR" sz="1100" baseline="30000" dirty="0" smtClean="0"/>
              <a:t>ème</a:t>
            </a:r>
            <a:r>
              <a:rPr lang="fr-FR" sz="1100" dirty="0" smtClean="0"/>
              <a:t> vote à la majorité simple est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fr-FR" sz="1100" dirty="0" smtClean="0"/>
              <a:t>  organisé </a:t>
            </a:r>
            <a:r>
              <a:rPr lang="fr-FR" sz="1100" dirty="0"/>
              <a:t>avec voix prépondérante du Président du CEPD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832304" y="1844596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91744" y="4302447"/>
            <a:ext cx="428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i="1" dirty="0">
                <a:solidFill>
                  <a:srgbClr val="004E9E"/>
                </a:solidFill>
              </a:rPr>
              <a:t>Examen du cas et préparation du projet de décision</a:t>
            </a:r>
          </a:p>
        </p:txBody>
      </p:sp>
    </p:spTree>
    <p:extLst>
      <p:ext uri="{BB962C8B-B14F-4D97-AF65-F5344CB8AC3E}">
        <p14:creationId xmlns:p14="http://schemas.microsoft.com/office/powerpoint/2010/main" val="14276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911424" y="332656"/>
            <a:ext cx="10363200" cy="576064"/>
          </a:xfrm>
        </p:spPr>
        <p:txBody>
          <a:bodyPr/>
          <a:lstStyle/>
          <a:p>
            <a:pPr algn="ctr"/>
            <a:r>
              <a:rPr lang="fr-FR" dirty="0" smtClean="0"/>
              <a:t>ORGANISATION INTERNE DE LA CNIL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35360" y="1324440"/>
            <a:ext cx="3552000" cy="4608512"/>
          </a:xfrm>
        </p:spPr>
        <p:txBody>
          <a:bodyPr/>
          <a:lstStyle/>
          <a:p>
            <a:r>
              <a:rPr lang="fr-FR" sz="1600" b="1" u="sng" dirty="0">
                <a:solidFill>
                  <a:srgbClr val="004E9E"/>
                </a:solidFill>
                <a:ea typeface="+mj-ea"/>
              </a:rPr>
              <a:t>Au plan européen</a:t>
            </a:r>
            <a:r>
              <a:rPr lang="fr-FR" sz="1600" dirty="0">
                <a:solidFill>
                  <a:srgbClr val="004E9E"/>
                </a:solidFill>
                <a:ea typeface="+mj-ea"/>
              </a:rPr>
              <a:t> </a:t>
            </a:r>
            <a:r>
              <a:rPr lang="fr-FR" sz="1600" dirty="0"/>
              <a:t>: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4E9E"/>
                </a:solidFill>
                <a:ea typeface="+mj-ea"/>
              </a:rPr>
              <a:t>Procédures d’échange inter services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4E9E"/>
                </a:solidFill>
                <a:ea typeface="+mj-ea"/>
              </a:rPr>
              <a:t>Instance de décision spécifique pour permettre un suivi des cas transmis par les autorités homologues, aiguiller les cas européens, assurer une information transversale sur les procédures initiées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4E9E"/>
                </a:solidFill>
                <a:ea typeface="+mj-ea"/>
              </a:rPr>
              <a:t>Désignation de référents 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3"/>
          </p:nvPr>
        </p:nvSpPr>
        <p:spPr>
          <a:xfrm>
            <a:off x="7944600" y="1322588"/>
            <a:ext cx="3552000" cy="4608512"/>
          </a:xfrm>
        </p:spPr>
        <p:txBody>
          <a:bodyPr/>
          <a:lstStyle/>
          <a:p>
            <a:r>
              <a:rPr lang="fr-FR" sz="1600" b="1" u="sng" dirty="0">
                <a:solidFill>
                  <a:srgbClr val="006600"/>
                </a:solidFill>
              </a:rPr>
              <a:t>La </a:t>
            </a:r>
            <a:r>
              <a:rPr lang="fr-FR" sz="1600" b="1" u="sng" dirty="0" smtClean="0">
                <a:solidFill>
                  <a:srgbClr val="006600"/>
                </a:solidFill>
              </a:rPr>
              <a:t>francophonie</a:t>
            </a:r>
            <a:r>
              <a:rPr lang="fr-FR" sz="1600" b="1" dirty="0" smtClean="0">
                <a:solidFill>
                  <a:srgbClr val="006600"/>
                </a:solidFill>
              </a:rPr>
              <a:t> </a:t>
            </a:r>
            <a:r>
              <a:rPr lang="fr-FR" sz="1600" dirty="0" smtClean="0"/>
              <a:t>:</a:t>
            </a:r>
            <a:endParaRPr lang="fr-FR" sz="1600" dirty="0"/>
          </a:p>
          <a:p>
            <a:endParaRPr lang="fr-FR" sz="1600" u="sng" dirty="0"/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6600"/>
                </a:solidFill>
              </a:rPr>
              <a:t>Création en 2007 de l’Association francophone des autorités à la protection des données personnelles (AFAPDP)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6600"/>
                </a:solidFill>
              </a:rPr>
              <a:t>Secrétariat général assuré par la CNIL</a:t>
            </a: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rgbClr val="006600"/>
                </a:solidFill>
              </a:rPr>
              <a:t>67 des 88 Etats et gouvernements francophones disposent de dispositions sur la protection des données et 52 ont une autorité compétente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4"/>
          </p:nvPr>
        </p:nvSpPr>
        <p:spPr>
          <a:xfrm>
            <a:off x="4151784" y="1324440"/>
            <a:ext cx="3528392" cy="4608512"/>
          </a:xfrm>
        </p:spPr>
        <p:txBody>
          <a:bodyPr/>
          <a:lstStyle/>
          <a:p>
            <a:r>
              <a:rPr lang="fr-FR" sz="1600" b="1" u="sng" dirty="0"/>
              <a:t>Au plan international</a:t>
            </a:r>
            <a:r>
              <a:rPr lang="fr-FR" sz="1600" b="1" dirty="0"/>
              <a:t> </a:t>
            </a:r>
            <a:r>
              <a:rPr lang="fr-FR" sz="1600" dirty="0"/>
              <a:t>:  </a:t>
            </a:r>
          </a:p>
          <a:p>
            <a:endParaRPr lang="fr-FR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b="1" dirty="0" smtClean="0"/>
              <a:t>Réseau </a:t>
            </a:r>
            <a:r>
              <a:rPr lang="fr-FR" sz="1600" b="1" dirty="0"/>
              <a:t>international des </a:t>
            </a:r>
            <a:endParaRPr lang="fr-FR" sz="16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/>
              <a:t> </a:t>
            </a:r>
            <a:r>
              <a:rPr lang="fr-FR" sz="1600" b="1" dirty="0" smtClean="0"/>
              <a:t>    commissaires </a:t>
            </a:r>
            <a:r>
              <a:rPr lang="fr-FR" sz="1600" b="1" dirty="0"/>
              <a:t>à la </a:t>
            </a:r>
            <a:r>
              <a:rPr lang="fr-FR" sz="1600" b="1" dirty="0" smtClean="0"/>
              <a:t>protection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600" b="1" dirty="0"/>
              <a:t> </a:t>
            </a:r>
            <a:r>
              <a:rPr lang="fr-FR" sz="1600" b="1" dirty="0" smtClean="0"/>
              <a:t>    </a:t>
            </a:r>
            <a:r>
              <a:rPr lang="fr-FR" sz="1600" b="1" dirty="0"/>
              <a:t>des données 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Présidence et secrétariat assurés en 2018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Réflexion engagée des 120  autorités vers une organisation plus permanente et structurée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215680" y="6344968"/>
            <a:ext cx="5940660" cy="365125"/>
          </a:xfrm>
        </p:spPr>
        <p:txBody>
          <a:bodyPr/>
          <a:lstStyle/>
          <a:p>
            <a:r>
              <a:rPr lang="it-IT" sz="1100" b="0" cap="none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b="0" cap="none" dirty="0" smtClean="0">
              <a:solidFill>
                <a:schemeClr val="bg2"/>
              </a:solidFill>
            </a:endParaRPr>
          </a:p>
        </p:txBody>
      </p:sp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11712624" y="6331999"/>
            <a:ext cx="373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rgbClr val="004E9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18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192344" y="6370907"/>
            <a:ext cx="28448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21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2" y="1687734"/>
            <a:ext cx="76328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 les acteurs professionnels dans leur transition numérique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Apporter de la sécurité juridique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Aider l’innovation - prospective - LINC</a:t>
            </a:r>
            <a:endParaRPr lang="fr-FR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CIL au </a:t>
            </a:r>
            <a:r>
              <a:rPr lang="fr-FR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DPO</a:t>
            </a:r>
            <a:endParaRPr lang="fr-FR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labels à la certification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Guides pratiques, tutoriels, vidéo, MOOC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Réussir le pari de la gouvernance européenne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 des plaintes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Contrôles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sur place et à distance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Sanctions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1983977"/>
            <a:ext cx="4101141" cy="3075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ZoneTexte 1"/>
          <p:cNvSpPr txBox="1"/>
          <p:nvPr/>
        </p:nvSpPr>
        <p:spPr>
          <a:xfrm>
            <a:off x="2495600" y="280500"/>
            <a:ext cx="611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L’application cohérente du RGPD : </a:t>
            </a:r>
          </a:p>
          <a:p>
            <a:pPr algn="ctr"/>
            <a:r>
              <a:rPr lang="fr-FR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 </a:t>
            </a:r>
            <a:r>
              <a:rPr lang="fr-FR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deux enjeux </a:t>
            </a:r>
            <a:r>
              <a:rPr lang="fr-FR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pour </a:t>
            </a:r>
            <a:r>
              <a:rPr lang="fr-FR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</a:t>
            </a:r>
            <a:r>
              <a:rPr lang="fr-FR" sz="2800" b="1" dirty="0" smtClean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CNIL</a:t>
            </a:r>
            <a:endParaRPr lang="fr-FR" sz="28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4382">
            <a:off x="985896" y="217493"/>
            <a:ext cx="1080120" cy="1080120"/>
          </a:xfrm>
          <a:prstGeom prst="rect">
            <a:avLst/>
          </a:prstGeom>
        </p:spPr>
      </p:pic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4352" y="6381328"/>
            <a:ext cx="2844800" cy="365125"/>
          </a:xfrm>
        </p:spPr>
        <p:txBody>
          <a:bodyPr/>
          <a:lstStyle/>
          <a:p>
            <a:fld id="{0579DC97-5D12-4D9B-BA49-CCEB784B454D}" type="slidenum">
              <a:rPr lang="fr-FR" smtClean="0">
                <a:solidFill>
                  <a:schemeClr val="bg1"/>
                </a:solidFill>
              </a:rPr>
              <a:pPr/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8"/>
            <a:ext cx="5879976" cy="62455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010"/>
            <a:ext cx="6384032" cy="6236302"/>
          </a:xfrm>
          <a:prstGeom prst="rect">
            <a:avLst/>
          </a:prstGeom>
        </p:spPr>
      </p:pic>
      <p:sp>
        <p:nvSpPr>
          <p:cNvPr id="6" name="Espace réservé du pied de page 7"/>
          <p:cNvSpPr txBox="1">
            <a:spLocks/>
          </p:cNvSpPr>
          <p:nvPr/>
        </p:nvSpPr>
        <p:spPr>
          <a:xfrm>
            <a:off x="2687408" y="6331999"/>
            <a:ext cx="694877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38825" y="6356350"/>
            <a:ext cx="2844800" cy="365125"/>
          </a:xfrm>
        </p:spPr>
        <p:txBody>
          <a:bodyPr/>
          <a:lstStyle/>
          <a:p>
            <a:fld id="{0579DC97-5D12-4D9B-BA49-CCEB784B454D}" type="slidenum">
              <a:rPr lang="fr-FR" smtClean="0">
                <a:solidFill>
                  <a:schemeClr val="bg1"/>
                </a:solidFill>
              </a:rPr>
              <a:pPr/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4" y="1500572"/>
            <a:ext cx="5080906" cy="38103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/>
          <p:cNvSpPr/>
          <p:nvPr/>
        </p:nvSpPr>
        <p:spPr>
          <a:xfrm>
            <a:off x="-35641" y="260648"/>
            <a:ext cx="12119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#RGPD = la régulation </a:t>
            </a:r>
            <a:r>
              <a:rPr lang="fr-FR" sz="2800" b="1" dirty="0" smtClean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données à </a:t>
            </a:r>
            <a:r>
              <a:rPr lang="fr-FR" sz="2800" b="1" dirty="0" smtClean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l’heure de </a:t>
            </a:r>
            <a:r>
              <a:rPr lang="fr-FR" sz="2800" b="1" dirty="0" smtClean="0">
                <a:solidFill>
                  <a:srgbClr val="004A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l’internet </a:t>
            </a:r>
            <a:endParaRPr lang="fr-FR" sz="2000" b="1" dirty="0">
              <a:solidFill>
                <a:srgbClr val="004A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412445"/>
            <a:ext cx="5760640" cy="4315328"/>
          </a:xfrm>
          <a:prstGeom prst="rect">
            <a:avLst/>
          </a:prstGeom>
        </p:spPr>
      </p:pic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807812" y="6403848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21936" y="6381328"/>
            <a:ext cx="28448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23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92" y="1268521"/>
            <a:ext cx="111030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 smtClean="0"/>
              <a:t>Plus </a:t>
            </a:r>
            <a:r>
              <a:rPr lang="fr-FR" sz="1600" b="1" dirty="0"/>
              <a:t>de </a:t>
            </a:r>
            <a:r>
              <a:rPr lang="fr-FR" sz="1600" b="1" dirty="0" smtClean="0">
                <a:solidFill>
                  <a:srgbClr val="006600"/>
                </a:solidFill>
              </a:rPr>
              <a:t>53 000 </a:t>
            </a:r>
            <a:r>
              <a:rPr lang="fr-FR" sz="1600" b="1" dirty="0">
                <a:solidFill>
                  <a:srgbClr val="006600"/>
                </a:solidFill>
              </a:rPr>
              <a:t>organismes </a:t>
            </a:r>
            <a:r>
              <a:rPr lang="fr-FR" sz="1600" b="1" dirty="0"/>
              <a:t>ont désigné un </a:t>
            </a:r>
            <a:r>
              <a:rPr lang="fr-FR" sz="1600" b="1" dirty="0" smtClean="0"/>
              <a:t>DPO</a:t>
            </a:r>
            <a:endParaRPr lang="fr-FR" sz="1600" b="1" dirty="0" smtClean="0"/>
          </a:p>
          <a:p>
            <a:pPr algn="just"/>
            <a:endParaRPr lang="fr-FR" sz="1600" b="1" dirty="0"/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r>
              <a:rPr lang="fr-FR" sz="1400" b="1" dirty="0" smtClean="0">
                <a:sym typeface="Wingdings" panose="05000000000000000000" pitchFamily="2" charset="2"/>
              </a:rPr>
              <a:t>  </a:t>
            </a:r>
            <a:r>
              <a:rPr lang="fr-FR" sz="1400" b="1" dirty="0" smtClean="0"/>
              <a:t>Référentiels </a:t>
            </a:r>
            <a:r>
              <a:rPr lang="fr-FR" sz="1400" b="1" dirty="0"/>
              <a:t>de certification des compétences du DPO et plusieurs dossiers de tiers certificateurs en cours </a:t>
            </a:r>
            <a:r>
              <a:rPr lang="fr-FR" sz="1400" b="1" dirty="0" smtClean="0"/>
              <a:t>d’instruction</a:t>
            </a:r>
          </a:p>
          <a:p>
            <a:pPr algn="just"/>
            <a:endParaRPr lang="fr-FR" sz="1400" b="1" dirty="0">
              <a:solidFill>
                <a:srgbClr val="FF6600"/>
              </a:solidFill>
            </a:endParaRPr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/>
              <a:t>Règlement </a:t>
            </a:r>
            <a:r>
              <a:rPr lang="fr-FR" sz="1400" b="1" dirty="0"/>
              <a:t>type biométrie sur les lieux de </a:t>
            </a:r>
            <a:r>
              <a:rPr lang="fr-FR" sz="1400" b="1" dirty="0" smtClean="0"/>
              <a:t>travail</a:t>
            </a:r>
            <a:r>
              <a:rPr lang="fr-FR" sz="1400" b="1" dirty="0"/>
              <a:t>; référentiel sur la gestion commerciale des clients et la gestion des impayés </a:t>
            </a:r>
            <a:endParaRPr lang="fr-FR" sz="1400" b="1" dirty="0" smtClean="0"/>
          </a:p>
          <a:p>
            <a:pPr algn="just"/>
            <a:endParaRPr lang="fr-FR" sz="1400" b="1" dirty="0"/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/>
              <a:t>Un </a:t>
            </a:r>
            <a:r>
              <a:rPr lang="fr-FR" sz="1400" b="1" dirty="0"/>
              <a:t>MOOC ouvert à tous intitulé « L’atelier RGPD » pour découvrir ou mieux appréhender le RGPD, avec deux objectifs : </a:t>
            </a:r>
            <a:endParaRPr lang="fr-FR" sz="1400" b="1" dirty="0" smtClean="0"/>
          </a:p>
          <a:p>
            <a:pPr algn="just"/>
            <a:r>
              <a:rPr lang="fr-FR" sz="1400" b="1" dirty="0"/>
              <a:t> </a:t>
            </a:r>
            <a:r>
              <a:rPr lang="fr-FR" sz="1400" b="1" dirty="0" smtClean="0"/>
              <a:t>     initier </a:t>
            </a:r>
            <a:r>
              <a:rPr lang="fr-FR" sz="1400" b="1" dirty="0"/>
              <a:t>une mise en conformité des organismes et aider à la sensibilisation des opérationnels</a:t>
            </a:r>
            <a:r>
              <a:rPr lang="fr-FR" sz="1400" b="1" dirty="0" smtClean="0"/>
              <a:t>.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/>
              <a:t>Publications </a:t>
            </a:r>
            <a:r>
              <a:rPr lang="fr-FR" sz="1400" b="1" dirty="0"/>
              <a:t>sur le site : Un kit d’information à l’attention des travailleurs sociaux </a:t>
            </a:r>
            <a:r>
              <a:rPr lang="fr-FR" sz="1400" b="1" dirty="0" smtClean="0"/>
              <a:t>pour </a:t>
            </a:r>
            <a:r>
              <a:rPr lang="fr-FR" sz="1400" b="1" dirty="0"/>
              <a:t>protéger les données des </a:t>
            </a:r>
            <a:endParaRPr lang="fr-FR" sz="1400" b="1" dirty="0" smtClean="0"/>
          </a:p>
          <a:p>
            <a:pPr algn="just"/>
            <a:r>
              <a:rPr lang="fr-FR" sz="1400" b="1" dirty="0"/>
              <a:t> </a:t>
            </a:r>
            <a:r>
              <a:rPr lang="fr-FR" sz="1400" b="1" dirty="0" smtClean="0"/>
              <a:t>     bénéficiaires </a:t>
            </a:r>
            <a:r>
              <a:rPr lang="fr-FR" sz="1400" b="1" dirty="0"/>
              <a:t>d’un service social (mesures de sécurité été mentions d’informations</a:t>
            </a:r>
            <a:r>
              <a:rPr lang="fr-FR" sz="1400" b="1" dirty="0" smtClean="0"/>
              <a:t>)</a:t>
            </a:r>
          </a:p>
          <a:p>
            <a:pPr algn="just"/>
            <a:endParaRPr lang="fr-FR" sz="1400" b="1" dirty="0" smtClean="0"/>
          </a:p>
          <a:p>
            <a:pPr algn="just"/>
            <a:r>
              <a:rPr lang="fr-FR" sz="1400" b="1" dirty="0">
                <a:solidFill>
                  <a:srgbClr val="F79646">
                    <a:lumMod val="75000"/>
                  </a:srgbClr>
                </a:solidFill>
                <a:sym typeface="Wingdings" panose="05000000000000000000" pitchFamily="2" charset="2"/>
              </a:rPr>
              <a:t> 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fr-FR" sz="1400" b="1" dirty="0" smtClean="0"/>
              <a:t>Le </a:t>
            </a:r>
            <a:r>
              <a:rPr lang="fr-FR" sz="1400" b="1" dirty="0"/>
              <a:t>rappel des modalités pour exercer ses droits (y compris à la portabilité</a:t>
            </a:r>
            <a:r>
              <a:rPr lang="fr-FR" sz="1400" b="1" dirty="0" smtClean="0"/>
              <a:t>)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>
                <a:sym typeface="Wingdings" panose="05000000000000000000" pitchFamily="2" charset="2"/>
              </a:rPr>
              <a:t>Doctrine répressive: 2018 a été une année de transition, 2019 en marque la fin (sanction Google en janvier; 29 mises en demeure sur la base du RGPD   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71328" y="287402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4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Bilan </a:t>
            </a:r>
            <a:r>
              <a:rPr lang="fr-FR" sz="2800" b="1" dirty="0">
                <a:solidFill>
                  <a:srgbClr val="004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d’application</a:t>
            </a:r>
            <a:r>
              <a:rPr lang="fr-FR" sz="2400" b="1" dirty="0">
                <a:solidFill>
                  <a:srgbClr val="004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FR" sz="2400" b="1" dirty="0" smtClean="0">
                <a:solidFill>
                  <a:srgbClr val="004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RGPD depuis le 25.05.2018</a:t>
            </a:r>
            <a:endParaRPr lang="fr-FR" sz="2400" b="1" dirty="0">
              <a:solidFill>
                <a:srgbClr val="0044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30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>
          <a:xfrm>
            <a:off x="3557190" y="6456927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18670"/>
            <a:ext cx="8229600" cy="1143000"/>
          </a:xfrm>
        </p:spPr>
        <p:txBody>
          <a:bodyPr/>
          <a:lstStyle/>
          <a:p>
            <a:r>
              <a:rPr lang="fr-FR" sz="2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Ancrer la CNIL comme facilitateur de la transition numérique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144805" y="6364686"/>
            <a:ext cx="28448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22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1209309" y="1127517"/>
            <a:ext cx="2469606" cy="422374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ln/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12751" tIns="905193" rIns="412750" bIns="905193" numCol="1" spcCol="1270" anchor="t" anchorCtr="0">
            <a:noAutofit/>
          </a:bodyPr>
          <a:lstStyle/>
          <a:p>
            <a:pPr defTabSz="2889250">
              <a:lnSpc>
                <a:spcPct val="90000"/>
              </a:lnSpc>
              <a:spcBef>
                <a:spcPct val="0"/>
              </a:spcBef>
            </a:pPr>
            <a:r>
              <a:rPr lang="fr-FR" i="1" dirty="0"/>
              <a:t>Assurer des réponses  adaptées et évolutives </a:t>
            </a:r>
            <a:r>
              <a:rPr lang="fr-FR" i="1" dirty="0" smtClean="0"/>
              <a:t>au travers des outils de conformité et de l’action des DPO</a:t>
            </a:r>
            <a:endParaRPr lang="fr-FR" i="1" dirty="0"/>
          </a:p>
          <a:p>
            <a:pPr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/>
          </a:p>
          <a:p>
            <a:pPr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i="1" dirty="0"/>
          </a:p>
          <a:p>
            <a:pPr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i="1" dirty="0"/>
              <a:t> 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550796" y="1424338"/>
            <a:ext cx="4179267" cy="2356708"/>
            <a:chOff x="1001017" y="2362923"/>
            <a:chExt cx="2232248" cy="1246354"/>
          </a:xfrm>
        </p:grpSpPr>
        <p:sp>
          <p:nvSpPr>
            <p:cNvPr id="8" name="Rectangle 7"/>
            <p:cNvSpPr/>
            <p:nvPr/>
          </p:nvSpPr>
          <p:spPr>
            <a:xfrm>
              <a:off x="1001017" y="2362923"/>
              <a:ext cx="2232248" cy="1142503"/>
            </a:xfrm>
            <a:prstGeom prst="rect">
              <a:avLst/>
            </a:pr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09723" y="2429203"/>
              <a:ext cx="2164595" cy="1180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/>
                <a:t>Compréhension des besoins des acteurs professionnels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/>
                <a:t>Au service des personnes concernées par les traitements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/>
                <a:t>Pour élaborer des outils de régulation agiles (vision facilitatrice du droit)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/>
                <a:t>A porter au niveau européen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fr-FR" sz="1100" dirty="0"/>
            </a:p>
            <a:p>
              <a:endParaRPr lang="fr-FR" sz="16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83497" y="3840650"/>
            <a:ext cx="3672408" cy="2775959"/>
            <a:chOff x="1175833" y="2320513"/>
            <a:chExt cx="2232248" cy="2010076"/>
          </a:xfrm>
        </p:grpSpPr>
        <p:sp>
          <p:nvSpPr>
            <p:cNvPr id="12" name="Rectangle 11"/>
            <p:cNvSpPr/>
            <p:nvPr/>
          </p:nvSpPr>
          <p:spPr>
            <a:xfrm>
              <a:off x="1175833" y="2320513"/>
              <a:ext cx="2232248" cy="1534596"/>
            </a:xfrm>
            <a:prstGeom prst="rect">
              <a:avLst/>
            </a:prstGeom>
            <a:noFill/>
            <a:ln w="38100"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243486" y="2358265"/>
              <a:ext cx="2164595" cy="197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Une co-régulation avec des publics ciblés</a:t>
              </a:r>
            </a:p>
            <a:p>
              <a:endParaRPr lang="fr-FR" sz="1600" b="1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/>
                <a:t>Animation de multiples réseaux en privilégiant les têtes de réseaux (effet démultiplicateur)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/>
                <a:t>Pour construire une innovation durable et responsable</a:t>
              </a:r>
            </a:p>
            <a:p>
              <a:endParaRPr lang="fr-FR" sz="1600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fr-FR" sz="1100" dirty="0"/>
            </a:p>
            <a:p>
              <a:endParaRPr lang="fr-FR" sz="1600" dirty="0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635">
            <a:off x="9139479" y="784175"/>
            <a:ext cx="939948" cy="9399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05" y="1899885"/>
            <a:ext cx="2080655" cy="15638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778">
            <a:off x="4419826" y="4101417"/>
            <a:ext cx="1382883" cy="1144274"/>
          </a:xfrm>
          <a:prstGeom prst="rect">
            <a:avLst/>
          </a:prstGeom>
        </p:spPr>
      </p:pic>
      <p:sp>
        <p:nvSpPr>
          <p:cNvPr id="17" name="Espace réservé du pied de page 7"/>
          <p:cNvSpPr txBox="1">
            <a:spLocks/>
          </p:cNvSpPr>
          <p:nvPr/>
        </p:nvSpPr>
        <p:spPr>
          <a:xfrm>
            <a:off x="3807812" y="6403848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444968"/>
            <a:ext cx="2818656" cy="4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192344" y="6381328"/>
            <a:ext cx="28448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24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400" y="1320730"/>
            <a:ext cx="1095171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b="1" dirty="0" smtClean="0">
                <a:solidFill>
                  <a:srgbClr val="004495"/>
                </a:solidFill>
              </a:rPr>
              <a:t>1. </a:t>
            </a:r>
            <a:r>
              <a:rPr lang="fr-FR" sz="1600" b="1" u="sng" dirty="0" smtClean="0">
                <a:solidFill>
                  <a:srgbClr val="004495"/>
                </a:solidFill>
              </a:rPr>
              <a:t>Amplification des actions d’accompagnement des professionnels</a:t>
            </a:r>
            <a:r>
              <a:rPr lang="fr-FR" sz="1600" b="1" dirty="0" smtClean="0">
                <a:solidFill>
                  <a:srgbClr val="004495"/>
                </a:solidFill>
              </a:rPr>
              <a:t> </a:t>
            </a:r>
            <a:r>
              <a:rPr lang="fr-FR" sz="1600" dirty="0" smtClean="0"/>
              <a:t>:</a:t>
            </a:r>
          </a:p>
          <a:p>
            <a:pPr lvl="0"/>
            <a:endParaRPr lang="fr-FR" sz="1600" dirty="0"/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/>
              <a:t>Programme d’action vis-à-vis des secteurs privés et publics</a:t>
            </a:r>
            <a:endParaRPr lang="fr-FR" sz="1400" b="1" dirty="0" smtClean="0">
              <a:solidFill>
                <a:srgbClr val="00660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/>
              <a:t>Un dialogue étroit avec les professionnels (sensibilisation des têtes de réseaux)</a:t>
            </a:r>
            <a:endParaRPr lang="fr-FR" sz="1400" b="1" dirty="0"/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/>
              <a:t>Un focus sur les infrastructures et plates-formes numériques (cloud et assistant personnel)</a:t>
            </a:r>
          </a:p>
          <a:p>
            <a:pPr algn="just"/>
            <a:endParaRPr lang="fr-FR" sz="1400" b="1" dirty="0" smtClean="0"/>
          </a:p>
          <a:p>
            <a:pPr algn="just"/>
            <a:r>
              <a:rPr lang="fr-FR" sz="1600" b="1" dirty="0" smtClean="0">
                <a:solidFill>
                  <a:srgbClr val="004495"/>
                </a:solidFill>
              </a:rPr>
              <a:t>2. </a:t>
            </a:r>
            <a:r>
              <a:rPr lang="fr-FR" sz="1600" b="1" u="sng" dirty="0" smtClean="0">
                <a:solidFill>
                  <a:srgbClr val="004495"/>
                </a:solidFill>
              </a:rPr>
              <a:t>Une activité répressive plus affirmée</a:t>
            </a:r>
            <a:r>
              <a:rPr lang="fr-FR" sz="1600" b="1" dirty="0" smtClean="0">
                <a:solidFill>
                  <a:srgbClr val="004495"/>
                </a:solidFill>
              </a:rPr>
              <a:t> :</a:t>
            </a:r>
          </a:p>
          <a:p>
            <a:pPr algn="just"/>
            <a:endParaRPr lang="fr-FR" sz="1600" b="1" dirty="0" smtClean="0">
              <a:solidFill>
                <a:srgbClr val="004495"/>
              </a:solidFill>
            </a:endParaRPr>
          </a:p>
          <a:p>
            <a:pPr lvl="0" algn="just"/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>
                <a:solidFill>
                  <a:srgbClr val="333333"/>
                </a:solidFill>
              </a:rPr>
              <a:t>Respect des droits des personnes </a:t>
            </a:r>
          </a:p>
          <a:p>
            <a:pPr algn="just"/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>
                <a:solidFill>
                  <a:srgbClr val="333333"/>
                </a:solidFill>
              </a:rPr>
              <a:t>Traitement des données des mineurs</a:t>
            </a:r>
          </a:p>
          <a:p>
            <a:pPr algn="just"/>
            <a:r>
              <a:rPr lang="fr-FR" sz="1400" b="1" dirty="0">
                <a:solidFill>
                  <a:srgbClr val="F79646">
                    <a:lumMod val="75000"/>
                  </a:srgbClr>
                </a:solidFill>
                <a:sym typeface="Wingdings" panose="05000000000000000000" pitchFamily="2" charset="2"/>
              </a:rPr>
              <a:t>  </a:t>
            </a:r>
            <a:r>
              <a:rPr lang="fr-FR" sz="1400" b="1" dirty="0" smtClean="0">
                <a:solidFill>
                  <a:srgbClr val="333333"/>
                </a:solidFill>
              </a:rPr>
              <a:t>Répartition des responsabilités entre responsable de traitement et sous-traitant</a:t>
            </a:r>
            <a:endParaRPr lang="fr-FR" sz="1400" b="1" dirty="0">
              <a:solidFill>
                <a:srgbClr val="333333"/>
              </a:solidFill>
            </a:endParaRPr>
          </a:p>
          <a:p>
            <a:endParaRPr lang="fr-FR" sz="1200" b="1" dirty="0" smtClean="0">
              <a:sym typeface="Wingdings" panose="05000000000000000000" pitchFamily="2" charset="2"/>
            </a:endParaRPr>
          </a:p>
          <a:p>
            <a:r>
              <a:rPr lang="fr-FR" sz="1200" b="1" dirty="0" smtClean="0">
                <a:sym typeface="Wingdings" panose="05000000000000000000" pitchFamily="2" charset="2"/>
              </a:rPr>
              <a:t>Focus </a:t>
            </a:r>
            <a:r>
              <a:rPr lang="fr-FR" sz="1200" b="1" dirty="0">
                <a:sym typeface="Wingdings" panose="05000000000000000000" pitchFamily="2" charset="2"/>
              </a:rPr>
              <a:t>: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200" b="1" u="sng" dirty="0">
                <a:solidFill>
                  <a:srgbClr val="C00000"/>
                </a:solidFill>
              </a:rPr>
              <a:t>Sanction de 50 millions d’euros</a:t>
            </a:r>
            <a:r>
              <a:rPr lang="fr-FR" sz="1200" b="1" dirty="0">
                <a:solidFill>
                  <a:srgbClr val="C00000"/>
                </a:solidFill>
              </a:rPr>
              <a:t> </a:t>
            </a:r>
            <a:r>
              <a:rPr lang="fr-FR" sz="1200" b="1" dirty="0"/>
              <a:t>à l’encontre de la société GOOGLE LLC prononcée par la formation restreinte</a:t>
            </a:r>
          </a:p>
          <a:p>
            <a:pPr algn="just"/>
            <a:r>
              <a:rPr lang="fr-FR" sz="1200" b="1" dirty="0"/>
              <a:t>              de la CNIL en application du RGPD, pour manque de transparence, information insatisfaisante et absence de</a:t>
            </a:r>
          </a:p>
          <a:p>
            <a:pPr lvl="0" algn="just"/>
            <a:r>
              <a:rPr lang="fr-FR" sz="1200" b="1" dirty="0"/>
              <a:t>              consentement valable pour la personnalisation de la publicité.</a:t>
            </a:r>
          </a:p>
          <a:p>
            <a:pPr algn="just"/>
            <a:endParaRPr lang="fr-FR" sz="1600" b="1" dirty="0">
              <a:solidFill>
                <a:srgbClr val="004495"/>
              </a:solidFill>
            </a:endParaRPr>
          </a:p>
          <a:p>
            <a:pPr algn="just"/>
            <a:r>
              <a:rPr lang="fr-FR" sz="1600" b="1" dirty="0">
                <a:solidFill>
                  <a:srgbClr val="004495"/>
                </a:solidFill>
              </a:rPr>
              <a:t>3. </a:t>
            </a:r>
            <a:r>
              <a:rPr lang="fr-FR" sz="1600" b="1" u="sng" dirty="0">
                <a:solidFill>
                  <a:srgbClr val="004495"/>
                </a:solidFill>
              </a:rPr>
              <a:t>Une diplomatie de la donnée personnelle aux niveau européen et international</a:t>
            </a:r>
          </a:p>
          <a:p>
            <a:pPr algn="just"/>
            <a:endParaRPr lang="fr-FR" sz="1400" b="1" dirty="0"/>
          </a:p>
          <a:p>
            <a:pPr algn="just"/>
            <a:r>
              <a:rPr lang="fr-FR" sz="1400" b="1" dirty="0"/>
              <a:t> </a:t>
            </a:r>
            <a:endParaRPr lang="fr-FR" sz="1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199456" y="260868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4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pour 2019</a:t>
            </a:r>
            <a:endParaRPr lang="fr-FR" sz="2400" b="1" dirty="0">
              <a:solidFill>
                <a:srgbClr val="0044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30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0" name="Espace réservé du pied de page 7"/>
          <p:cNvSpPr txBox="1">
            <a:spLocks/>
          </p:cNvSpPr>
          <p:nvPr/>
        </p:nvSpPr>
        <p:spPr>
          <a:xfrm>
            <a:off x="3557190" y="6456664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896200" y="0"/>
            <a:ext cx="4076975" cy="6079331"/>
          </a:xfrm>
        </p:spPr>
        <p:txBody>
          <a:bodyPr vert="horz" anchor="ctr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 VOTRE  ATTENTION</a:t>
            </a:r>
            <a:br>
              <a:rPr lang="fr-FR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PLACE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692696"/>
            <a:ext cx="2656484" cy="1776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568608" y="6341339"/>
            <a:ext cx="540544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26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7"/>
          <p:cNvSpPr txBox="1">
            <a:spLocks/>
          </p:cNvSpPr>
          <p:nvPr/>
        </p:nvSpPr>
        <p:spPr>
          <a:xfrm>
            <a:off x="3807812" y="6403848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479376" y="1844824"/>
            <a:ext cx="1116124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Plusieurs indicateurs d’une bonne gouvernance permettent </a:t>
            </a:r>
            <a:r>
              <a:rPr lang="fr-FR" sz="2000" dirty="0"/>
              <a:t>de respecter cette obligation. Ils peuvent être modulés en fonction des risques encourus pour les droits et les libertés des </a:t>
            </a:r>
            <a:r>
              <a:rPr lang="fr-FR" sz="2000" dirty="0" smtClean="0"/>
              <a:t>personnes qui sont renforcés.</a:t>
            </a:r>
          </a:p>
          <a:p>
            <a:endParaRPr lang="fr-FR" sz="2000" dirty="0" smtClean="0"/>
          </a:p>
          <a:p>
            <a:r>
              <a:rPr lang="fr-FR" sz="2000" dirty="0" smtClean="0"/>
              <a:t>Les sanctions sont fortement relevées ; un modèle de gouvernance européenne est instauré,</a:t>
            </a:r>
          </a:p>
          <a:p>
            <a:endParaRPr lang="fr-FR" sz="2000" dirty="0" smtClean="0"/>
          </a:p>
          <a:p>
            <a:r>
              <a:rPr lang="fr-FR" sz="2000" dirty="0" smtClean="0"/>
              <a:t>Modèle européen se positionnant fortement au niveau mondial</a:t>
            </a:r>
            <a:r>
              <a:rPr lang="fr-FR" sz="2000" dirty="0" smtClean="0"/>
              <a:t>,  </a:t>
            </a:r>
          </a:p>
          <a:p>
            <a:endParaRPr lang="fr-FR" b="1" dirty="0" smtClean="0"/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fr-FR" b="1" dirty="0" smtClean="0"/>
              <a:t> </a:t>
            </a:r>
            <a:r>
              <a:rPr lang="fr-FR" b="1" dirty="0" smtClean="0"/>
              <a:t>Comment le RGPD a modifié l’environnement juridique : nouveaux enjeux européens de la protection des données en droit et en pratique</a:t>
            </a:r>
          </a:p>
          <a:p>
            <a:pPr lvl="2"/>
            <a:endParaRPr lang="fr-FR" dirty="0"/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fr-FR" sz="2000" dirty="0" smtClean="0"/>
              <a:t> </a:t>
            </a:r>
            <a:r>
              <a:rPr lang="fr-FR" sz="2000" b="1" dirty="0" smtClean="0"/>
              <a:t>La déclinaison du RGPD en France et l’action de la CNIL</a:t>
            </a:r>
            <a:endParaRPr lang="fr-FR" b="1" dirty="0"/>
          </a:p>
          <a:p>
            <a:pPr lvl="1">
              <a:buFont typeface="Wingdings" pitchFamily="2" charset="2"/>
              <a:buChar char="§"/>
            </a:pPr>
            <a:endParaRPr lang="fr-FR" sz="500" b="1" dirty="0"/>
          </a:p>
          <a:p>
            <a:pPr lvl="1"/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8396" y="332656"/>
            <a:ext cx="10363200" cy="576064"/>
          </a:xfrm>
        </p:spPr>
        <p:txBody>
          <a:bodyPr/>
          <a:lstStyle/>
          <a:p>
            <a:pPr lvl="0"/>
            <a:r>
              <a:rPr lang="fr-FR" dirty="0" smtClean="0"/>
              <a:t>Le RGPD: un </a:t>
            </a:r>
            <a:r>
              <a:rPr lang="fr-FR" dirty="0" smtClean="0"/>
              <a:t>changement de </a:t>
            </a:r>
            <a:r>
              <a:rPr lang="fr-FR" dirty="0" smtClean="0"/>
              <a:t>régulation</a:t>
            </a:r>
            <a:endParaRPr lang="fr-FR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9376" y="1052736"/>
            <a:ext cx="1116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dirty="0" smtClean="0"/>
              <a:t>Les </a:t>
            </a:r>
            <a:r>
              <a:rPr lang="fr-FR" sz="2000" dirty="0" smtClean="0">
                <a:solidFill>
                  <a:srgbClr val="FF0000"/>
                </a:solidFill>
              </a:rPr>
              <a:t>Responsables de traitement</a:t>
            </a:r>
            <a:r>
              <a:rPr lang="fr-FR" sz="2000" dirty="0" smtClean="0"/>
              <a:t>  </a:t>
            </a:r>
            <a:r>
              <a:rPr lang="fr-FR" sz="2000" dirty="0"/>
              <a:t>et les </a:t>
            </a:r>
            <a:r>
              <a:rPr lang="fr-FR" sz="2000" dirty="0" smtClean="0">
                <a:solidFill>
                  <a:srgbClr val="7030A0"/>
                </a:solidFill>
              </a:rPr>
              <a:t>Sous traitants</a:t>
            </a:r>
            <a:r>
              <a:rPr lang="fr-FR" sz="2000" dirty="0" smtClean="0"/>
              <a:t> </a:t>
            </a:r>
            <a:r>
              <a:rPr lang="fr-FR" sz="2000" dirty="0"/>
              <a:t>ont une obligation générale de mettre en place des mesures appropriées et de démontrer cette conformité à tout </a:t>
            </a:r>
            <a:r>
              <a:rPr lang="fr-FR" sz="2000" dirty="0" smtClean="0"/>
              <a:t>moment.</a:t>
            </a:r>
          </a:p>
          <a:p>
            <a:pPr lvl="0"/>
            <a:endParaRPr lang="fr-FR" sz="2000" dirty="0" smtClean="0"/>
          </a:p>
          <a:p>
            <a:pPr lvl="0"/>
            <a:endParaRPr lang="fr-FR" sz="2000" dirty="0"/>
          </a:p>
        </p:txBody>
      </p:sp>
      <p:sp>
        <p:nvSpPr>
          <p:cNvPr id="8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8640"/>
            <a:ext cx="9252520" cy="494544"/>
          </a:xfrm>
        </p:spPr>
        <p:txBody>
          <a:bodyPr/>
          <a:lstStyle/>
          <a:p>
            <a:pPr lvl="0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Reconnaissance juridique d’acteurs incontournables</a:t>
            </a:r>
            <a:r>
              <a:rPr lang="fr-F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766786" y="836712"/>
            <a:ext cx="8721703" cy="2088232"/>
            <a:chOff x="242785" y="980728"/>
            <a:chExt cx="8721703" cy="208823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835696" y="980728"/>
              <a:ext cx="7128792" cy="2088232"/>
            </a:xfrm>
            <a:prstGeom prst="roundRect">
              <a:avLst/>
            </a:prstGeom>
            <a:ln w="285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150000"/>
                </a:lnSpc>
              </a:pPr>
              <a:r>
                <a:rPr lang="fr-FR" b="1" spc="300" dirty="0" smtClean="0">
                  <a:solidFill>
                    <a:schemeClr val="accent6">
                      <a:lumMod val="50000"/>
                    </a:schemeClr>
                  </a:solidFill>
                </a:rPr>
                <a:t>Le sous-traitant</a:t>
              </a:r>
              <a:endParaRPr lang="fr-FR" b="1" spc="3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Obligations </a:t>
              </a: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propres en matière de sécurité, de confidentialité et en matière d’</a:t>
              </a:r>
              <a:r>
                <a:rPr lang="fr-FR" sz="1200" b="1" i="1" dirty="0">
                  <a:solidFill>
                    <a:schemeClr val="accent6">
                      <a:lumMod val="50000"/>
                    </a:schemeClr>
                  </a:solidFill>
                </a:rPr>
                <a:t>accountability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Autorisation </a:t>
              </a: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du RT  pour recruter un ST 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Tenue </a:t>
              </a: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d’un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registre</a:t>
              </a:r>
              <a:endParaRPr lang="fr-FR" sz="120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Obligation </a:t>
              </a: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de conseil auprès du RT pour être en conformité avec certaines obligations sur </a:t>
              </a:r>
              <a:endParaRPr lang="fr-FR" sz="12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lvl="0"/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 règlement </a:t>
              </a: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(PIA, failles, sécurité, destruction des données, contribution aux audits)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Désignation </a:t>
              </a:r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d’un </a:t>
              </a:r>
              <a:r>
                <a:rPr lang="fr-FR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DPO</a:t>
              </a:r>
              <a:endParaRPr lang="fr-FR" sz="1300" i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242785" y="1037923"/>
              <a:ext cx="1169598" cy="1901835"/>
              <a:chOff x="373440" y="179707"/>
              <a:chExt cx="1009173" cy="1815338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536305" y="321280"/>
                <a:ext cx="714509" cy="1246077"/>
              </a:xfrm>
              <a:prstGeom prst="round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373440" y="179707"/>
                <a:ext cx="1009173" cy="18153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3200" b="1" spc="3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e 23"/>
          <p:cNvGrpSpPr/>
          <p:nvPr/>
        </p:nvGrpSpPr>
        <p:grpSpPr>
          <a:xfrm>
            <a:off x="1773816" y="2941433"/>
            <a:ext cx="8714673" cy="2005036"/>
            <a:chOff x="249815" y="3207678"/>
            <a:chExt cx="8714673" cy="200503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1835696" y="3335207"/>
              <a:ext cx="7128792" cy="1512167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chemeClr val="tx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lvl="1" indent="-285750" defTabSz="12446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b="1" spc="300" dirty="0" smtClean="0"/>
                <a:t>Le représentant </a:t>
              </a:r>
              <a:r>
                <a:rPr lang="fr-FR" b="1" spc="300" dirty="0"/>
                <a:t>légal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200" b="1" dirty="0"/>
                <a:t> </a:t>
              </a:r>
              <a:r>
                <a:rPr lang="fr-FR" sz="1200" b="1" dirty="0" smtClean="0"/>
                <a:t>Point </a:t>
              </a:r>
              <a:r>
                <a:rPr lang="fr-FR" sz="1200" b="1" dirty="0"/>
                <a:t>de contact de l’autorité</a:t>
              </a:r>
            </a:p>
            <a:p>
              <a:pPr lvl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fr-FR" sz="1200" b="1" dirty="0"/>
                <a:t> </a:t>
              </a:r>
              <a:r>
                <a:rPr lang="fr-FR" sz="1200" b="1" dirty="0" smtClean="0"/>
                <a:t>Tenue </a:t>
              </a:r>
              <a:r>
                <a:rPr lang="fr-FR" sz="1200" b="1" dirty="0"/>
                <a:t>d’un registre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200" b="1" dirty="0"/>
                <a:t> </a:t>
              </a:r>
              <a:r>
                <a:rPr lang="fr-FR" sz="1200" b="1" dirty="0" smtClean="0"/>
                <a:t>Mandat </a:t>
              </a:r>
              <a:r>
                <a:rPr lang="fr-FR" sz="1200" b="1" dirty="0"/>
                <a:t>pour </a:t>
              </a:r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r>
                <a:rPr lang="fr-FR" sz="1200" b="1" dirty="0" smtClean="0"/>
                <a:t>être </a:t>
              </a:r>
              <a:r>
                <a:rPr lang="fr-FR" sz="1200" b="1" dirty="0"/>
                <a:t>consulté en complément ou à la place du RT sur toutes les </a:t>
              </a:r>
              <a:r>
                <a:rPr lang="fr-FR" sz="1200" b="1" dirty="0" smtClean="0"/>
                <a:t>questions</a:t>
              </a:r>
            </a:p>
            <a:p>
              <a:pPr lvl="0"/>
              <a:r>
                <a:rPr lang="fr-FR" sz="1200" b="1" dirty="0" smtClean="0"/>
                <a:t>  relatives </a:t>
              </a:r>
              <a:r>
                <a:rPr lang="fr-FR" sz="1200" b="1" dirty="0"/>
                <a:t>aux </a:t>
              </a:r>
              <a:r>
                <a:rPr lang="fr-FR" sz="1200" b="1" dirty="0" smtClean="0"/>
                <a:t>traitements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r>
                <a:rPr lang="fr-FR" sz="1200" b="1" dirty="0" smtClean="0"/>
                <a:t> </a:t>
              </a:r>
              <a:r>
                <a:rPr lang="fr-FR" sz="1200" b="1" dirty="0"/>
                <a:t>(DPA, personnes, etc.)</a:t>
              </a:r>
              <a:endParaRPr lang="fr-FR" sz="1200" b="1" i="1" dirty="0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249815" y="3207678"/>
              <a:ext cx="1299554" cy="2005036"/>
              <a:chOff x="256112" y="2224706"/>
              <a:chExt cx="1191601" cy="1937520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422741" y="2353770"/>
                <a:ext cx="759303" cy="1375730"/>
              </a:xfrm>
              <a:prstGeom prst="round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256112" y="2224706"/>
                <a:ext cx="1191601" cy="19375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6500" spc="300" dirty="0"/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3581345" y="5104097"/>
            <a:ext cx="6685496" cy="960770"/>
            <a:chOff x="2339753" y="1592616"/>
            <a:chExt cx="6326061" cy="854017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2339753" y="1592616"/>
              <a:ext cx="1861139" cy="854017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>
                  <a:solidFill>
                    <a:schemeClr val="tx1">
                      <a:lumMod val="75000"/>
                    </a:schemeClr>
                  </a:solidFill>
                </a:rPr>
                <a:t>Le responsable de traitement</a:t>
              </a: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876256" y="1592616"/>
              <a:ext cx="1789558" cy="854017"/>
            </a:xfrm>
            <a:prstGeom prst="roundRect">
              <a:avLst/>
            </a:prstGeom>
            <a:solidFill>
              <a:srgbClr val="9999FF"/>
            </a:solidFill>
            <a:ln>
              <a:solidFill>
                <a:srgbClr val="9999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400" b="1" dirty="0"/>
                <a:t>Le responsable de traitement conjoint </a:t>
              </a:r>
            </a:p>
            <a:p>
              <a:pPr lvl="0" algn="ctr"/>
              <a:r>
                <a:rPr lang="fr-F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r>
                <a:rPr lang="fr-FR" sz="1000" i="1" dirty="0" smtClean="0"/>
                <a:t>ils </a:t>
              </a:r>
              <a:r>
                <a:rPr lang="fr-FR" sz="1000" i="1" dirty="0"/>
                <a:t>définissent de manière transparente leurs obligations </a:t>
              </a:r>
              <a:r>
                <a:rPr lang="fr-FR" sz="1000" i="1" dirty="0" smtClean="0"/>
                <a:t>respectives</a:t>
              </a:r>
              <a:r>
                <a:rPr lang="fr-FR" sz="1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</a:t>
              </a:r>
              <a:endParaRPr lang="fr-FR" sz="1000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4608304" y="1592616"/>
              <a:ext cx="1825051" cy="854017"/>
            </a:xfrm>
            <a:prstGeom prst="roundRect">
              <a:avLst/>
            </a:prstGeom>
            <a:ln w="28575"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FR" sz="1600" b="1" dirty="0">
                  <a:solidFill>
                    <a:schemeClr val="accent6">
                      <a:lumMod val="50000"/>
                    </a:schemeClr>
                  </a:solidFill>
                </a:rPr>
                <a:t>Le sous-traitant</a:t>
              </a:r>
            </a:p>
            <a:p>
              <a:pPr lvl="0" algn="ctr"/>
              <a:r>
                <a:rPr lang="fr-FR" sz="1200" b="1" dirty="0">
                  <a:solidFill>
                    <a:schemeClr val="accent6">
                      <a:lumMod val="50000"/>
                    </a:schemeClr>
                  </a:solidFill>
                </a:rPr>
                <a:t>(registre, sécurité, notification des failles, droits des personnes)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1505" y="5157192"/>
            <a:ext cx="1304880" cy="817661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à coins arrondis 25"/>
          <p:cNvSpPr/>
          <p:nvPr/>
        </p:nvSpPr>
        <p:spPr>
          <a:xfrm>
            <a:off x="3431704" y="4725144"/>
            <a:ext cx="7056784" cy="288032"/>
          </a:xfrm>
          <a:prstGeom prst="roundRect">
            <a:avLst/>
          </a:prstGeom>
          <a:solidFill>
            <a:srgbClr val="9999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300" dirty="0"/>
              <a:t>Responsabilité partagée</a:t>
            </a:r>
          </a:p>
        </p:txBody>
      </p:sp>
      <p:sp>
        <p:nvSpPr>
          <p:cNvPr id="25" name="Espace réservé du pied de page 7"/>
          <p:cNvSpPr txBox="1">
            <a:spLocks/>
          </p:cNvSpPr>
          <p:nvPr/>
        </p:nvSpPr>
        <p:spPr>
          <a:xfrm>
            <a:off x="3935760" y="6381329"/>
            <a:ext cx="4896544" cy="2880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2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7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392" y="44624"/>
            <a:ext cx="10363200" cy="576064"/>
          </a:xfrm>
        </p:spPr>
        <p:txBody>
          <a:bodyPr/>
          <a:lstStyle/>
          <a:p>
            <a:pPr algn="ctr"/>
            <a:r>
              <a:rPr lang="fr-FR" sz="2400" dirty="0">
                <a:latin typeface="Calibri" pitchFamily="34" charset="0"/>
              </a:rPr>
              <a:t>    </a:t>
            </a:r>
            <a:r>
              <a:rPr lang="fr-FR" dirty="0" smtClean="0">
                <a:latin typeface="Calibri" pitchFamily="34" charset="0"/>
              </a:rPr>
              <a:t>Outils de conformité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986591" y="6374493"/>
            <a:ext cx="1056117" cy="288032"/>
          </a:xfrm>
        </p:spPr>
        <p:txBody>
          <a:bodyPr/>
          <a:lstStyle/>
          <a:p>
            <a:fld id="{C2950AB3-21AA-46C0-83BB-3060DB5EBE6B}" type="slidenum">
              <a:rPr lang="fr-FR" smtClean="0">
                <a:solidFill>
                  <a:schemeClr val="bg1"/>
                </a:solidFill>
              </a:rPr>
              <a:pPr/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3392" y="444235"/>
            <a:ext cx="8972673" cy="288032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1800" dirty="0">
                <a:latin typeface="Calibri" pitchFamily="34" charset="0"/>
              </a:rPr>
              <a:t>Registre des activités </a:t>
            </a:r>
            <a:r>
              <a:rPr lang="fr-FR" sz="1800" dirty="0">
                <a:latin typeface="Calibri" pitchFamily="34" charset="0"/>
                <a:sym typeface="Wingdings"/>
              </a:rPr>
              <a:t>de traitement </a:t>
            </a:r>
            <a:endParaRPr lang="fr-FR" sz="1800" dirty="0" smtClean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fr-FR" sz="1800" dirty="0" smtClean="0">
              <a:latin typeface="Calibri" pitchFamily="34" charset="0"/>
              <a:sym typeface="Wingdings"/>
            </a:endParaRPr>
          </a:p>
          <a:p>
            <a:pPr lvl="1">
              <a:buFont typeface="Wingdings"/>
              <a:buChar char="è"/>
            </a:pPr>
            <a:endParaRPr lang="fr-FR" sz="1800" dirty="0">
              <a:latin typeface="Calibri" pitchFamily="34" charset="0"/>
              <a:sym typeface="Wingdings"/>
            </a:endParaRPr>
          </a:p>
          <a:p>
            <a:pPr lvl="1">
              <a:buFont typeface="Wingdings"/>
              <a:buChar char="è"/>
            </a:pPr>
            <a:endParaRPr lang="fr-FR" sz="1800" dirty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fr-FR" sz="1800" dirty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fr-FR" sz="1800" dirty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fr-FR" sz="1800" dirty="0">
              <a:latin typeface="Calibri" pitchFamily="34" charset="0"/>
              <a:sym typeface="Wingdings"/>
            </a:endParaRPr>
          </a:p>
          <a:p>
            <a:pPr lvl="1">
              <a:buNone/>
            </a:pPr>
            <a:r>
              <a:rPr lang="en-US" sz="1800" dirty="0">
                <a:latin typeface="Calibri" pitchFamily="34" charset="0"/>
              </a:rPr>
              <a:t>Notification des violations de données</a:t>
            </a:r>
            <a:endParaRPr lang="fr-FR" sz="1800" dirty="0"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20081"/>
              </p:ext>
            </p:extLst>
          </p:nvPr>
        </p:nvGraphicFramePr>
        <p:xfrm>
          <a:off x="911424" y="3324555"/>
          <a:ext cx="10075167" cy="2676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43"/>
                <a:gridCol w="1314153"/>
                <a:gridCol w="4730948"/>
                <a:gridCol w="2803523"/>
              </a:tblGrid>
              <a:tr h="24776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Qui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</a:t>
                      </a:r>
                      <a:r>
                        <a:rPr lang="fr-FR" sz="1200" baseline="0" dirty="0" smtClean="0"/>
                        <a:t> qui </a:t>
                      </a: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Quand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Contenu</a:t>
                      </a:r>
                      <a:endParaRPr lang="fr-FR" sz="1200" dirty="0"/>
                    </a:p>
                  </a:txBody>
                  <a:tcPr/>
                </a:tc>
              </a:tr>
              <a:tr h="90845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RT</a:t>
                      </a:r>
                    </a:p>
                    <a:p>
                      <a:r>
                        <a:rPr lang="fr-FR" sz="1200" dirty="0" smtClean="0"/>
                        <a:t>ST</a:t>
                      </a:r>
                      <a:r>
                        <a:rPr lang="fr-FR" sz="1200" baseline="0" dirty="0" smtClean="0"/>
                        <a:t> au RT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Autorité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sans délais, et au plus tard dans les 72 heures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à moins que la faille représente un risque peu probable concernant les droits et libertés des personnes.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nature de la faille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nombre approximatif de personne concernée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Les mesures prises pour remédier à la faille </a:t>
                      </a:r>
                    </a:p>
                  </a:txBody>
                  <a:tcPr/>
                </a:tc>
              </a:tr>
              <a:tr h="1396501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Personne concernée 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faille représente un risque élevé pour la personne concernée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RT n’a pas pris des mesures garantissant que le risque élevé n'est plus susceptible de se matérialiser (ex : recours à des données codées)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notification ne représente pas un effort disproportionné pour le RT notamment au regard du nombre de personnes concernées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Même</a:t>
                      </a:r>
                      <a:r>
                        <a:rPr lang="fr-FR" sz="1200" baseline="0" dirty="0" smtClean="0"/>
                        <a:t> contenu 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84391"/>
              </p:ext>
            </p:extLst>
          </p:nvPr>
        </p:nvGraphicFramePr>
        <p:xfrm>
          <a:off x="911424" y="961527"/>
          <a:ext cx="10075166" cy="1845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19"/>
                <a:gridCol w="2779563"/>
                <a:gridCol w="3409308"/>
                <a:gridCol w="2583376"/>
              </a:tblGrid>
              <a:tr h="22878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Qui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Quand</a:t>
                      </a:r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Contenu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Autorité</a:t>
                      </a:r>
                      <a:endParaRPr lang="fr-FR" sz="1200" dirty="0"/>
                    </a:p>
                  </a:txBody>
                  <a:tcPr/>
                </a:tc>
              </a:tr>
              <a:tr h="1571415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RT </a:t>
                      </a:r>
                    </a:p>
                    <a:p>
                      <a:r>
                        <a:rPr lang="fr-FR" sz="1200" baseline="0" dirty="0" smtClean="0"/>
                        <a:t>ST </a:t>
                      </a:r>
                    </a:p>
                    <a:p>
                      <a:r>
                        <a:rPr lang="fr-FR" sz="1200" baseline="0" dirty="0" smtClean="0"/>
                        <a:t>****** </a:t>
                      </a:r>
                    </a:p>
                    <a:p>
                      <a:r>
                        <a:rPr lang="fr-FR" sz="1200" baseline="0" dirty="0" smtClean="0"/>
                        <a:t>Si &lt; 250 employés, pas pour les 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traitements  occasionnels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Tous les traitement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lvl="0"/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 du RT/Délégué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à la protection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finalité du traitement,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catégorie de personnes,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transferts,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mesures de sécurité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fr-F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Disponible</a:t>
                      </a:r>
                      <a:r>
                        <a:rPr lang="fr-FR" sz="1200" baseline="0" dirty="0" smtClean="0"/>
                        <a:t>  sur demande </a:t>
                      </a:r>
                    </a:p>
                    <a:p>
                      <a:r>
                        <a:rPr lang="fr-FR" sz="1200" baseline="0" dirty="0" smtClean="0"/>
                        <a:t>Modèles de registre </a:t>
                      </a:r>
                      <a:r>
                        <a:rPr lang="fr-FR" sz="1200" i="1" baseline="0" dirty="0" smtClean="0">
                          <a:solidFill>
                            <a:srgbClr val="660033"/>
                          </a:solidFill>
                        </a:rPr>
                        <a:t>(site de la Cnil)</a:t>
                      </a:r>
                      <a:endParaRPr lang="fr-FR" sz="1200" i="1" dirty="0">
                        <a:solidFill>
                          <a:srgbClr val="6600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2400" dirty="0">
                <a:latin typeface="Calibri" pitchFamily="34" charset="0"/>
              </a:rPr>
              <a:t>    </a:t>
            </a:r>
            <a:r>
              <a:rPr lang="fr-FR" dirty="0" smtClean="0">
                <a:latin typeface="Calibri" pitchFamily="34" charset="0"/>
              </a:rPr>
              <a:t>Outils de conformité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63552" y="1052736"/>
            <a:ext cx="8229600" cy="532859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4596EC"/>
                </a:solidFill>
                <a:latin typeface="Calibri" pitchFamily="34" charset="0"/>
                <a:cs typeface="+mn-cs"/>
              </a:rPr>
              <a:t>Codes de conduite</a:t>
            </a:r>
          </a:p>
          <a:p>
            <a:pPr lvl="1">
              <a:buFont typeface="Wingdings"/>
              <a:buChar char="è"/>
            </a:pPr>
            <a:endParaRPr lang="fr-FR" sz="1800" b="0" dirty="0">
              <a:latin typeface="Calibri" pitchFamily="34" charset="0"/>
              <a:sym typeface="Wingdings"/>
            </a:endParaRPr>
          </a:p>
          <a:p>
            <a:pPr algn="ctr"/>
            <a:endParaRPr lang="fr-FR" sz="1800" b="1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/>
            </a:r>
            <a:br>
              <a:rPr lang="en-US" sz="1800" dirty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33738"/>
              </p:ext>
            </p:extLst>
          </p:nvPr>
        </p:nvGraphicFramePr>
        <p:xfrm>
          <a:off x="2063552" y="1772816"/>
          <a:ext cx="806489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872208"/>
                <a:gridCol w="2160240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Champ</a:t>
                      </a:r>
                      <a:r>
                        <a:rPr lang="fr-FR" baseline="0" dirty="0" smtClean="0"/>
                        <a:t> d’application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Contenu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Procédure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Autorité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1005840">
                <a:tc rowSpan="2"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Association représentant des catégories de RT/ST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RT/ST non soumis au Règlement afin d’encadrer leurs transferts et de fournir des garanties appropriées dans ce cadre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fr-FR" sz="1400" baseline="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Précise les modalités d'application des dispositions du Règlement ex: </a:t>
                      </a:r>
                      <a:endParaRPr lang="fr-F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Intérêt légitime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Pseudonymisation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Exercice des droits des personnes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Notification des failles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Transferts…..</a:t>
                      </a:r>
                      <a:endParaRPr lang="fr-FR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r-FR" sz="1400" b="1" dirty="0" smtClean="0"/>
                        <a:t>Organisme :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Accrédité par les autorités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Surveille le respect du code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Prise de mesures en cas de violation au code ( ex: exclusion du code 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sz="1400" baseline="0" dirty="0" smtClean="0"/>
                    </a:p>
                    <a:p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dirty="0" smtClean="0"/>
                        <a:t>Analyse</a:t>
                      </a:r>
                      <a:endParaRPr lang="fr-FR" sz="1400" baseline="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Approuve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Publie</a:t>
                      </a:r>
                    </a:p>
                  </a:txBody>
                  <a:tcPr/>
                </a:tc>
              </a:tr>
              <a:tr h="1005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Accrédite l’organisme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Elabore les critères d’accréditation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fr-FR" sz="1400" baseline="0" dirty="0" smtClean="0"/>
                        <a:t>Révoque l’accréditation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2400" dirty="0">
                <a:latin typeface="Calibri" pitchFamily="34" charset="0"/>
              </a:rPr>
              <a:t>    </a:t>
            </a:r>
            <a:r>
              <a:rPr lang="fr-FR" dirty="0" smtClean="0">
                <a:latin typeface="Calibri" pitchFamily="34" charset="0"/>
              </a:rPr>
              <a:t>Outils de conformité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75520" y="1052736"/>
            <a:ext cx="9073008" cy="468052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1800" dirty="0">
                <a:latin typeface="Calibri" pitchFamily="34" charset="0"/>
              </a:rPr>
              <a:t>Certification </a:t>
            </a:r>
            <a:r>
              <a:rPr lang="en-US" sz="1800" dirty="0" smtClean="0">
                <a:latin typeface="Calibri" pitchFamily="34" charset="0"/>
              </a:rPr>
              <a:t>RGPD</a:t>
            </a:r>
            <a:endParaRPr lang="en-US" sz="1800" dirty="0">
              <a:latin typeface="Calibri" pitchFamily="34" charset="0"/>
            </a:endParaRPr>
          </a:p>
          <a:p>
            <a:pPr lvl="1">
              <a:buFont typeface="Wingdings"/>
              <a:buChar char="è"/>
            </a:pPr>
            <a:endParaRPr lang="fr-FR" sz="1800" b="0" dirty="0">
              <a:latin typeface="Calibri" pitchFamily="34" charset="0"/>
              <a:sym typeface="Wingdings"/>
            </a:endParaRPr>
          </a:p>
          <a:p>
            <a:pPr algn="ctr"/>
            <a:endParaRPr lang="fr-FR" sz="1800" b="1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/>
            </a:r>
            <a:br>
              <a:rPr lang="en-US" sz="1800" dirty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51538"/>
              </p:ext>
            </p:extLst>
          </p:nvPr>
        </p:nvGraphicFramePr>
        <p:xfrm>
          <a:off x="1991544" y="1700808"/>
          <a:ext cx="8064896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Champ</a:t>
                      </a:r>
                      <a:r>
                        <a:rPr lang="fr-FR" baseline="0" dirty="0" smtClean="0"/>
                        <a:t> d’application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Contenu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Organ</a:t>
                      </a:r>
                      <a:r>
                        <a:rPr lang="fr-FR" baseline="0" dirty="0" smtClean="0"/>
                        <a:t>isme de certification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Autorité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Association représentant des catégories de RT/ST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RT/ST non soumis au Règlement afin d’encadrer leurs transferts et de fournir des garanties appropriées dans ce cadre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Certification loi française</a:t>
                      </a:r>
                    </a:p>
                    <a:p>
                      <a:endParaRPr lang="fr-FR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Certification du traitement mis en œuvre par le RT/ST </a:t>
                      </a:r>
                    </a:p>
                    <a:p>
                      <a:pPr lvl="0"/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fr-FR" sz="14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Certification délivrée par 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L’organisme de certification ou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L’autorité de protection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Certification délivrée pour une durée maximale de 3 ans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Accrédité par les autorités ou un organisme national d’accréditation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Délivre la certification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 la certification 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Elabore et approuve les critères de certification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 la certification 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Elabore et approuve les critères d’accréditation des organismes de certification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 l’accréditation des organismes de certification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5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3392" y="116632"/>
            <a:ext cx="10363200" cy="576064"/>
          </a:xfrm>
        </p:spPr>
        <p:txBody>
          <a:bodyPr/>
          <a:lstStyle/>
          <a:p>
            <a:pPr algn="ctr"/>
            <a:r>
              <a:rPr lang="fr-FR" sz="2400" dirty="0">
                <a:latin typeface="Calibri" pitchFamily="34" charset="0"/>
              </a:rPr>
              <a:t>    </a:t>
            </a:r>
            <a:r>
              <a:rPr lang="fr-FR" dirty="0" smtClean="0">
                <a:latin typeface="Calibri" pitchFamily="34" charset="0"/>
              </a:rPr>
              <a:t>Outils de conformité 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7408" y="795789"/>
            <a:ext cx="8531275" cy="28803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4596EC"/>
                </a:solidFill>
                <a:latin typeface="Calibri" pitchFamily="34" charset="0"/>
                <a:cs typeface="+mn-cs"/>
              </a:rPr>
              <a:t>Conduite d’analyses d’impacts </a:t>
            </a:r>
          </a:p>
          <a:p>
            <a:pPr lvl="1">
              <a:buNone/>
            </a:pPr>
            <a:endParaRPr lang="en-US" sz="1800" dirty="0">
              <a:latin typeface="Calibri" pitchFamily="34" charset="0"/>
            </a:endParaRPr>
          </a:p>
          <a:p>
            <a:pPr lvl="1">
              <a:buNone/>
            </a:pPr>
            <a:endParaRPr lang="en-US" sz="1800" dirty="0">
              <a:latin typeface="Calibri" pitchFamily="34" charset="0"/>
            </a:endParaRPr>
          </a:p>
          <a:p>
            <a:pPr lvl="1">
              <a:buNone/>
            </a:pPr>
            <a:endParaRPr lang="fr-FR" sz="1800" b="0" dirty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en-US" sz="1800" b="0" dirty="0">
              <a:latin typeface="Calibri" pitchFamily="34" charset="0"/>
            </a:endParaRPr>
          </a:p>
          <a:p>
            <a:pPr lvl="1">
              <a:buNone/>
            </a:pPr>
            <a:endParaRPr lang="en-US" sz="1800" b="0" dirty="0">
              <a:latin typeface="Calibri" pitchFamily="34" charset="0"/>
            </a:endParaRPr>
          </a:p>
          <a:p>
            <a:pPr lvl="1">
              <a:buNone/>
            </a:pPr>
            <a:endParaRPr lang="en-US" sz="1800" b="0" dirty="0">
              <a:latin typeface="Calibri" pitchFamily="34" charset="0"/>
            </a:endParaRPr>
          </a:p>
          <a:p>
            <a:pPr lvl="1">
              <a:buNone/>
            </a:pPr>
            <a:endParaRPr lang="fr-FR" sz="1800" b="0" dirty="0">
              <a:latin typeface="Calibri" pitchFamily="34" charset="0"/>
              <a:sym typeface="Wingdings"/>
            </a:endParaRPr>
          </a:p>
          <a:p>
            <a:pPr lvl="1">
              <a:buNone/>
            </a:pPr>
            <a:endParaRPr lang="fr-FR" sz="1800" b="0" dirty="0">
              <a:latin typeface="Calibri" pitchFamily="34" charset="0"/>
              <a:sym typeface="Wingdings"/>
            </a:endParaRPr>
          </a:p>
          <a:p>
            <a:pPr fontAlgn="t"/>
            <a:endParaRPr lang="fr-FR" sz="1600" b="1" dirty="0"/>
          </a:p>
          <a:p>
            <a:pPr fontAlgn="t"/>
            <a:endParaRPr lang="fr-FR" sz="1600" dirty="0"/>
          </a:p>
          <a:p>
            <a:pPr fontAlgn="t"/>
            <a:endParaRPr lang="fr-FR" sz="1600" dirty="0"/>
          </a:p>
          <a:p>
            <a:pPr fontAlgn="t"/>
            <a:endParaRPr lang="fr-FR" sz="1600" dirty="0"/>
          </a:p>
          <a:p>
            <a:pPr lvl="1">
              <a:buNone/>
            </a:pPr>
            <a:endParaRPr lang="en-US" sz="1800" b="0" dirty="0">
              <a:latin typeface="Calibri" pitchFamily="34" charset="0"/>
            </a:endParaRPr>
          </a:p>
          <a:p>
            <a:pPr lvl="1" algn="just">
              <a:buNone/>
            </a:pPr>
            <a:endParaRPr lang="en-US" sz="1800" b="0" dirty="0">
              <a:latin typeface="Calibri" pitchFamily="34" charset="0"/>
            </a:endParaRPr>
          </a:p>
          <a:p>
            <a:pPr algn="ctr"/>
            <a:endParaRPr lang="fr-FR" sz="1800" b="1" dirty="0">
              <a:latin typeface="Calibri" pitchFamily="34" charset="0"/>
            </a:endParaRPr>
          </a:p>
          <a:p>
            <a:pPr algn="ctr"/>
            <a:endParaRPr lang="fr-FR" sz="1800" b="1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/>
            </a:r>
            <a:br>
              <a:rPr lang="en-US" sz="1800" dirty="0">
                <a:latin typeface="Calibri" pitchFamily="34" charset="0"/>
              </a:rPr>
            </a:br>
            <a:endParaRPr lang="en-US" sz="1800" dirty="0">
              <a:latin typeface="Calibri" pitchFamily="34" charset="0"/>
            </a:endParaRPr>
          </a:p>
          <a:p>
            <a:pPr algn="just"/>
            <a:endParaRPr lang="en-US" sz="1400" dirty="0"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86999"/>
              </p:ext>
            </p:extLst>
          </p:nvPr>
        </p:nvGraphicFramePr>
        <p:xfrm>
          <a:off x="767408" y="1207633"/>
          <a:ext cx="10585176" cy="463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48"/>
                <a:gridCol w="3150340"/>
                <a:gridCol w="2646294"/>
                <a:gridCol w="2646294"/>
              </a:tblGrid>
              <a:tr h="326338">
                <a:tc>
                  <a:txBody>
                    <a:bodyPr/>
                    <a:lstStyle/>
                    <a:p>
                      <a:r>
                        <a:rPr lang="fr-FR" dirty="0" smtClean="0"/>
                        <a:t>Qui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Quand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fr-FR" dirty="0" smtClean="0"/>
                        <a:t>Contenu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Autorité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69584">
                <a:tc>
                  <a:txBody>
                    <a:bodyPr/>
                    <a:lstStyle/>
                    <a:p>
                      <a:pPr lvl="0"/>
                      <a:r>
                        <a:rPr lang="fr-FR" sz="14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RT</a:t>
                      </a:r>
                    </a:p>
                    <a:p>
                      <a:pPr lvl="0"/>
                      <a:endParaRPr lang="fr-FR" sz="140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Demande conseil au délégué à la protection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Demande l'avis des personnes concernées ou de leurs représentants au sujet du traitement prévu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Possibilité d’une analyse d’impact relative à des traitements similaires (art. 35.1)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Possibilité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la prévoir lors de l’adoption de la base juridique du traitement  (art. 35-10)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aseline="0" dirty="0" smtClean="0"/>
                        <a:t>Liste de 9 critères établie dans les lignes directrices du CEPD sur le DPIA </a:t>
                      </a:r>
                    </a:p>
                    <a:p>
                      <a:pPr algn="l"/>
                      <a:r>
                        <a:rPr lang="fr-FR" sz="1200" baseline="0" dirty="0" smtClean="0"/>
                        <a:t>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Description systématique du traitement envisagé, sa finalité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Evaluation de la nécessité et de la proportionnalité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Evaluation du risque  sur les droits et libertés des personnes concernées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Les mesures envisagées pour remédier aux risques (ex: mesures de sécurité) 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Logiciel d’aide d’élaboration d’une analyse d’impact </a:t>
                      </a:r>
                      <a:r>
                        <a:rPr lang="fr-FR" sz="12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(cf. site de la Cnil)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Etablit, rend publique la liste des traitements devant faire l’objet d’une analyse d’impacts </a:t>
                      </a:r>
                      <a:r>
                        <a:rPr lang="fr-FR" sz="1200" i="1" kern="1200" dirty="0" smtClean="0">
                          <a:solidFill>
                            <a:srgbClr val="660033"/>
                          </a:solidFill>
                          <a:latin typeface="+mn-lt"/>
                          <a:ea typeface="+mn-ea"/>
                          <a:cs typeface="+mn-cs"/>
                        </a:rPr>
                        <a:t>(cf. publié sur la site de la Cnil)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Etablit, rend publique la liste des traitements ne devant pas faire l’objet d’une analyse d’impacts (en cours d’examen CEPD)</a:t>
                      </a: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Consultée par le RT lorsque le traitement représente un risque résiduel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élevé  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ü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Peut utiliser l’ensemble de ses pouvoirs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pied de page 7"/>
          <p:cNvSpPr txBox="1">
            <a:spLocks/>
          </p:cNvSpPr>
          <p:nvPr/>
        </p:nvSpPr>
        <p:spPr>
          <a:xfrm>
            <a:off x="3611724" y="6331999"/>
            <a:ext cx="489654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11712624" y="6331999"/>
            <a:ext cx="373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rgbClr val="004E9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6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3828" y="145523"/>
            <a:ext cx="8712968" cy="576064"/>
          </a:xfrm>
        </p:spPr>
        <p:txBody>
          <a:bodyPr/>
          <a:lstStyle/>
          <a:p>
            <a:r>
              <a:rPr lang="fr-FR" dirty="0" smtClean="0"/>
              <a:t>La compétence étendue des autorités nationales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611807" y="721587"/>
            <a:ext cx="8730689" cy="5216123"/>
            <a:chOff x="298092" y="1012810"/>
            <a:chExt cx="7921886" cy="426181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" name="Rectangle à coins arrondis 7"/>
            <p:cNvSpPr/>
            <p:nvPr/>
          </p:nvSpPr>
          <p:spPr>
            <a:xfrm>
              <a:off x="298092" y="1012810"/>
              <a:ext cx="2012244" cy="655447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006600"/>
                  </a:solidFill>
                </a:rPr>
                <a:t>Les </a:t>
              </a:r>
              <a:r>
                <a:rPr lang="fr-FR" sz="2000" b="1" dirty="0" smtClean="0">
                  <a:solidFill>
                    <a:srgbClr val="006600"/>
                  </a:solidFill>
                </a:rPr>
                <a:t>DPA</a:t>
              </a:r>
            </a:p>
            <a:p>
              <a:pPr algn="ctr"/>
              <a:r>
                <a:rPr lang="fr-FR" sz="2000" b="1" dirty="0" smtClean="0">
                  <a:solidFill>
                    <a:srgbClr val="006600"/>
                  </a:solidFill>
                </a:rPr>
                <a:t>(=  </a:t>
              </a:r>
              <a:r>
                <a:rPr lang="fr-FR" sz="20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 </a:t>
              </a:r>
              <a:r>
                <a:rPr lang="fr-FR" sz="2000" b="1" dirty="0" smtClean="0">
                  <a:solidFill>
                    <a:srgbClr val="006600"/>
                  </a:solidFill>
                </a:rPr>
                <a:t>les CNIL »)</a:t>
              </a:r>
              <a:endParaRPr lang="fr-FR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373880" y="1275476"/>
              <a:ext cx="5750332" cy="890961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600" dirty="0">
                  <a:solidFill>
                    <a:schemeClr val="tx1"/>
                  </a:solidFill>
                </a:rPr>
                <a:t>Les DPA sont compétentes sur leur territoire national dès lors que :</a:t>
              </a:r>
            </a:p>
            <a:p>
              <a:pPr lvl="0" algn="ctr"/>
              <a:endParaRPr lang="fr-FR" sz="500" dirty="0">
                <a:solidFill>
                  <a:schemeClr val="tx1"/>
                </a:solidFill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fr-FR" sz="1600" dirty="0">
                  <a:solidFill>
                    <a:schemeClr val="tx1"/>
                  </a:solidFill>
                </a:rPr>
                <a:t> l’établissement est situé sur le territoire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600" dirty="0">
                  <a:solidFill>
                    <a:schemeClr val="tx1"/>
                  </a:solidFill>
                </a:rPr>
                <a:t> des résidents sont impactés par le traitement </a:t>
              </a:r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2373880" y="2226030"/>
              <a:ext cx="5750333" cy="720000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600" dirty="0">
                  <a:solidFill>
                    <a:schemeClr val="tx1"/>
                  </a:solidFill>
                </a:rPr>
                <a:t>La DPA de l’établissement principal du </a:t>
              </a:r>
              <a:r>
                <a:rPr lang="fr-FR" sz="1600" dirty="0">
                  <a:solidFill>
                    <a:srgbClr val="FF0000"/>
                  </a:solidFill>
                </a:rPr>
                <a:t>RT</a:t>
              </a:r>
              <a:r>
                <a:rPr lang="fr-FR" sz="1600" dirty="0">
                  <a:solidFill>
                    <a:schemeClr val="tx1"/>
                  </a:solidFill>
                </a:rPr>
                <a:t> </a:t>
              </a:r>
              <a:r>
                <a:rPr lang="fr-FR" sz="1600" dirty="0" smtClean="0">
                  <a:solidFill>
                    <a:schemeClr val="tx1"/>
                  </a:solidFill>
                </a:rPr>
                <a:t>- </a:t>
              </a:r>
              <a:r>
                <a:rPr lang="fr-FR" sz="1600" dirty="0">
                  <a:solidFill>
                    <a:srgbClr val="7030A0"/>
                  </a:solidFill>
                </a:rPr>
                <a:t>ST</a:t>
              </a:r>
              <a:r>
                <a:rPr lang="fr-FR" sz="1600" dirty="0">
                  <a:solidFill>
                    <a:schemeClr val="tx1"/>
                  </a:solidFill>
                </a:rPr>
                <a:t> est l’autorité chef de file pour les traitements transnationaux</a:t>
              </a: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2373880" y="3048389"/>
              <a:ext cx="5846098" cy="2226233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400" dirty="0">
                  <a:solidFill>
                    <a:schemeClr val="tx1"/>
                  </a:solidFill>
                </a:rPr>
                <a:t>Les DPA ont plusieurs </a:t>
              </a:r>
              <a:r>
                <a:rPr lang="fr-FR" sz="1400" dirty="0" smtClean="0">
                  <a:solidFill>
                    <a:schemeClr val="tx1"/>
                  </a:solidFill>
                </a:rPr>
                <a:t>missions : </a:t>
              </a:r>
              <a:endParaRPr lang="fr-FR" sz="1400" dirty="0">
                <a:solidFill>
                  <a:schemeClr val="tx1"/>
                </a:solidFill>
              </a:endParaRPr>
            </a:p>
            <a:p>
              <a:pPr lvl="0" algn="ctr"/>
              <a:endParaRPr lang="fr-FR" sz="1400" dirty="0">
                <a:solidFill>
                  <a:schemeClr val="tx1"/>
                </a:solidFill>
              </a:endParaRPr>
            </a:p>
            <a:p>
              <a:pPr lvl="0"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sensibilisation du public, conseil aux </a:t>
              </a:r>
              <a:r>
                <a:rPr lang="fr-FR" sz="1400" dirty="0">
                  <a:solidFill>
                    <a:srgbClr val="FF0000"/>
                  </a:solidFill>
                </a:rPr>
                <a:t>RT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smtClean="0">
                  <a:solidFill>
                    <a:schemeClr val="tx1"/>
                  </a:solidFill>
                </a:rPr>
                <a:t>- </a:t>
              </a:r>
              <a:r>
                <a:rPr lang="fr-FR" sz="1400" dirty="0">
                  <a:solidFill>
                    <a:srgbClr val="7030A0"/>
                  </a:solidFill>
                </a:rPr>
                <a:t>ST</a:t>
              </a:r>
              <a:r>
                <a:rPr lang="fr-FR" sz="1400" dirty="0">
                  <a:solidFill>
                    <a:schemeClr val="tx1"/>
                  </a:solidFill>
                </a:rPr>
                <a:t> 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conseil du Parlement et du Gouvernement national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traitement des réclamations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contrôles sur l’application du règlement, enquêtes au niveau européen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sanctions en cas de manquement aux dispositions du règlement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approbation des codes de conduites, certifications et outils de transferts hors de l’Union européenne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agrément des organismes chargés du suivi des codes de conduite et de la délivrance des certifications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 </a:t>
              </a:r>
              <a:r>
                <a:rPr lang="fr-FR" sz="1400" dirty="0" smtClean="0">
                  <a:solidFill>
                    <a:schemeClr val="tx1"/>
                  </a:solidFill>
                </a:rPr>
                <a:t>élaboration de la liste </a:t>
              </a:r>
              <a:r>
                <a:rPr lang="fr-FR" sz="1400" dirty="0">
                  <a:solidFill>
                    <a:schemeClr val="tx1"/>
                  </a:solidFill>
                </a:rPr>
                <a:t>des traitements à </a:t>
              </a:r>
              <a:r>
                <a:rPr lang="fr-FR" sz="1400" dirty="0" smtClean="0">
                  <a:solidFill>
                    <a:schemeClr val="tx1"/>
                  </a:solidFill>
                </a:rPr>
                <a:t>risques nécessitant une AIPD.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Forme 17"/>
          <p:cNvCxnSpPr>
            <a:stCxn id="8" idx="2"/>
            <a:endCxn id="10" idx="1"/>
          </p:cNvCxnSpPr>
          <p:nvPr/>
        </p:nvCxnSpPr>
        <p:spPr>
          <a:xfrm rot="16200000" flipH="1">
            <a:off x="2748448" y="1496006"/>
            <a:ext cx="1123282" cy="1178875"/>
          </a:xfrm>
          <a:prstGeom prst="bentConnector2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Forme 20"/>
          <p:cNvCxnSpPr>
            <a:stCxn id="8" idx="2"/>
            <a:endCxn id="11" idx="1"/>
          </p:cNvCxnSpPr>
          <p:nvPr/>
        </p:nvCxnSpPr>
        <p:spPr>
          <a:xfrm rot="16200000" flipH="1">
            <a:off x="1784319" y="2460135"/>
            <a:ext cx="3051540" cy="1178875"/>
          </a:xfrm>
          <a:prstGeom prst="bentConnector2">
            <a:avLst/>
          </a:prstGeom>
          <a:ln w="317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7"/>
          <p:cNvSpPr txBox="1">
            <a:spLocks/>
          </p:cNvSpPr>
          <p:nvPr/>
        </p:nvSpPr>
        <p:spPr>
          <a:xfrm>
            <a:off x="3647728" y="6381329"/>
            <a:ext cx="4896544" cy="31579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dirty="0" smtClean="0">
                <a:solidFill>
                  <a:schemeClr val="bg2"/>
                </a:solidFill>
              </a:rPr>
              <a:t>Sophie NERBONNE – Directrice chargée de la co-régulation économique</a:t>
            </a:r>
            <a:endParaRPr lang="fr-FR" sz="1100" dirty="0" smtClean="0">
              <a:solidFill>
                <a:schemeClr val="bg2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720651" y="1772816"/>
            <a:ext cx="1178876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712624" y="6331999"/>
            <a:ext cx="373832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8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004495"/>
      </a:accent1>
      <a:accent2>
        <a:srgbClr val="4596EC"/>
      </a:accent2>
      <a:accent3>
        <a:srgbClr val="E52E2F"/>
      </a:accent3>
      <a:accent4>
        <a:srgbClr val="8064A2"/>
      </a:accent4>
      <a:accent5>
        <a:srgbClr val="4BACC6"/>
      </a:accent5>
      <a:accent6>
        <a:srgbClr val="F79646"/>
      </a:accent6>
      <a:hlink>
        <a:srgbClr val="4596EC"/>
      </a:hlink>
      <a:folHlink>
        <a:srgbClr val="4596EC"/>
      </a:folHlink>
    </a:clrScheme>
    <a:fontScheme name="Personnalisé 1">
      <a:majorFont>
        <a:latin typeface="open sans"/>
        <a:ea typeface=""/>
        <a:cs typeface=""/>
      </a:majorFont>
      <a:minorFont>
        <a:latin typeface="open sans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462A0D79-05BB-4376-A87D-CD5C375515FD}" vid="{81F4CCDC-B038-48DA-8E71-786FA23A7B26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CNIL_16-9</Template>
  <TotalTime>1379</TotalTime>
  <Words>2641</Words>
  <Application>Microsoft Office PowerPoint</Application>
  <PresentationFormat>Grand écran</PresentationFormat>
  <Paragraphs>479</Paragraphs>
  <Slides>23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Helvetica</vt:lpstr>
      <vt:lpstr>Neris</vt:lpstr>
      <vt:lpstr>open sans</vt:lpstr>
      <vt:lpstr>open sans </vt:lpstr>
      <vt:lpstr>Open Sans Extrabold</vt:lpstr>
      <vt:lpstr>Open Sans Light</vt:lpstr>
      <vt:lpstr>Symbol</vt:lpstr>
      <vt:lpstr>Times New Roman</vt:lpstr>
      <vt:lpstr>Wingdings</vt:lpstr>
      <vt:lpstr>Thème Office</vt:lpstr>
      <vt:lpstr>Conception personnalisée</vt:lpstr>
      <vt:lpstr>Présentation PowerPoint</vt:lpstr>
      <vt:lpstr>Présentation PowerPoint</vt:lpstr>
      <vt:lpstr>Le RGPD: un changement de régulation</vt:lpstr>
      <vt:lpstr> Reconnaissance juridique d’acteurs incontournables </vt:lpstr>
      <vt:lpstr>    Outils de conformité </vt:lpstr>
      <vt:lpstr>    Outils de conformité </vt:lpstr>
      <vt:lpstr>    Outils de conformité</vt:lpstr>
      <vt:lpstr>    Outils de conformité </vt:lpstr>
      <vt:lpstr>La compétence étendue des autorités nationales</vt:lpstr>
      <vt:lpstr>La coopération entre autorités compétentes</vt:lpstr>
      <vt:lpstr>La gouvernance européenne instaurée </vt:lpstr>
      <vt:lpstr>Présentation PowerPoint</vt:lpstr>
      <vt:lpstr>Les actes du CEPD </vt:lpstr>
      <vt:lpstr>Les avis rendu par le CEPD :  Mise en œuvre de l’article 64 du RGPD : ex de la liste des traitements à AIPD</vt:lpstr>
      <vt:lpstr>Les avis rendu par le CEPD Mise en œuvre de l’article 64 du RGPD</vt:lpstr>
      <vt:lpstr>Décisions contraignantes du CEPD Mise en œuvre de l’article 65 du RGPD</vt:lpstr>
      <vt:lpstr>ORGANISATION INTERNE DE LA CNIL</vt:lpstr>
      <vt:lpstr>Présentation PowerPoint</vt:lpstr>
      <vt:lpstr>Présentation PowerPoint</vt:lpstr>
      <vt:lpstr>Présentation PowerPoint</vt:lpstr>
      <vt:lpstr>Ancrer la CNIL comme facilitateur de la transition numérique</vt:lpstr>
      <vt:lpstr>Présentation PowerPoint</vt:lpstr>
      <vt:lpstr>MERCI POUR  VOTRE  ATTENTION ET PLACE AUX QUESTIONS</vt:lpstr>
    </vt:vector>
  </TitlesOfParts>
  <Company>CNIL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LEMAITRE Valérie</dc:creator>
  <cp:lastModifiedBy>NERBONNE Sophie</cp:lastModifiedBy>
  <cp:revision>295</cp:revision>
  <cp:lastPrinted>2019-05-10T10:30:07Z</cp:lastPrinted>
  <dcterms:created xsi:type="dcterms:W3CDTF">2018-06-11T14:31:41Z</dcterms:created>
  <dcterms:modified xsi:type="dcterms:W3CDTF">2019-09-24T15:05:29Z</dcterms:modified>
</cp:coreProperties>
</file>