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59" r:id="rId1"/>
  </p:sldMasterIdLst>
  <p:notesMasterIdLst>
    <p:notesMasterId r:id="rId121"/>
  </p:notesMasterIdLst>
  <p:sldIdLst>
    <p:sldId id="256" r:id="rId2"/>
    <p:sldId id="409" r:id="rId3"/>
    <p:sldId id="266" r:id="rId4"/>
    <p:sldId id="332" r:id="rId5"/>
    <p:sldId id="378" r:id="rId6"/>
    <p:sldId id="379" r:id="rId7"/>
    <p:sldId id="381" r:id="rId8"/>
    <p:sldId id="257" r:id="rId9"/>
    <p:sldId id="350" r:id="rId10"/>
    <p:sldId id="338" r:id="rId11"/>
    <p:sldId id="334" r:id="rId12"/>
    <p:sldId id="414" r:id="rId13"/>
    <p:sldId id="377" r:id="rId14"/>
    <p:sldId id="258" r:id="rId15"/>
    <p:sldId id="376" r:id="rId16"/>
    <p:sldId id="391" r:id="rId17"/>
    <p:sldId id="259" r:id="rId18"/>
    <p:sldId id="362" r:id="rId19"/>
    <p:sldId id="335" r:id="rId20"/>
    <p:sldId id="337" r:id="rId21"/>
    <p:sldId id="336" r:id="rId22"/>
    <p:sldId id="324" r:id="rId23"/>
    <p:sldId id="363" r:id="rId24"/>
    <p:sldId id="260" r:id="rId25"/>
    <p:sldId id="261" r:id="rId26"/>
    <p:sldId id="339" r:id="rId27"/>
    <p:sldId id="340" r:id="rId28"/>
    <p:sldId id="341" r:id="rId29"/>
    <p:sldId id="262" r:id="rId30"/>
    <p:sldId id="343" r:id="rId31"/>
    <p:sldId id="263" r:id="rId32"/>
    <p:sldId id="383" r:id="rId33"/>
    <p:sldId id="342" r:id="rId34"/>
    <p:sldId id="384" r:id="rId35"/>
    <p:sldId id="264" r:id="rId36"/>
    <p:sldId id="344" r:id="rId37"/>
    <p:sldId id="265" r:id="rId38"/>
    <p:sldId id="267" r:id="rId39"/>
    <p:sldId id="286" r:id="rId40"/>
    <p:sldId id="411" r:id="rId41"/>
    <p:sldId id="288" r:id="rId42"/>
    <p:sldId id="412" r:id="rId43"/>
    <p:sldId id="289" r:id="rId44"/>
    <p:sldId id="290" r:id="rId45"/>
    <p:sldId id="268" r:id="rId46"/>
    <p:sldId id="345" r:id="rId47"/>
    <p:sldId id="364" r:id="rId48"/>
    <p:sldId id="365" r:id="rId49"/>
    <p:sldId id="406" r:id="rId50"/>
    <p:sldId id="269" r:id="rId51"/>
    <p:sldId id="270" r:id="rId52"/>
    <p:sldId id="271" r:id="rId53"/>
    <p:sldId id="327" r:id="rId54"/>
    <p:sldId id="408" r:id="rId55"/>
    <p:sldId id="272" r:id="rId56"/>
    <p:sldId id="346" r:id="rId57"/>
    <p:sldId id="311" r:id="rId58"/>
    <p:sldId id="273" r:id="rId59"/>
    <p:sldId id="274" r:id="rId60"/>
    <p:sldId id="287" r:id="rId61"/>
    <p:sldId id="275" r:id="rId62"/>
    <p:sldId id="276" r:id="rId63"/>
    <p:sldId id="278" r:id="rId64"/>
    <p:sldId id="326" r:id="rId65"/>
    <p:sldId id="279" r:id="rId66"/>
    <p:sldId id="349" r:id="rId67"/>
    <p:sldId id="405" r:id="rId68"/>
    <p:sldId id="280" r:id="rId69"/>
    <p:sldId id="351" r:id="rId70"/>
    <p:sldId id="392" r:id="rId71"/>
    <p:sldId id="352" r:id="rId72"/>
    <p:sldId id="410" r:id="rId73"/>
    <p:sldId id="281" r:id="rId74"/>
    <p:sldId id="282" r:id="rId75"/>
    <p:sldId id="283" r:id="rId76"/>
    <p:sldId id="361" r:id="rId77"/>
    <p:sldId id="369" r:id="rId78"/>
    <p:sldId id="284" r:id="rId79"/>
    <p:sldId id="393" r:id="rId80"/>
    <p:sldId id="285" r:id="rId81"/>
    <p:sldId id="370" r:id="rId82"/>
    <p:sldId id="291" r:id="rId83"/>
    <p:sldId id="374" r:id="rId84"/>
    <p:sldId id="375" r:id="rId85"/>
    <p:sldId id="354" r:id="rId86"/>
    <p:sldId id="394" r:id="rId87"/>
    <p:sldId id="355" r:id="rId88"/>
    <p:sldId id="292" r:id="rId89"/>
    <p:sldId id="368" r:id="rId90"/>
    <p:sldId id="356" r:id="rId91"/>
    <p:sldId id="387" r:id="rId92"/>
    <p:sldId id="388" r:id="rId93"/>
    <p:sldId id="293" r:id="rId94"/>
    <p:sldId id="357" r:id="rId95"/>
    <p:sldId id="404" r:id="rId96"/>
    <p:sldId id="294" r:id="rId97"/>
    <p:sldId id="295" r:id="rId98"/>
    <p:sldId id="401" r:id="rId99"/>
    <p:sldId id="358" r:id="rId100"/>
    <p:sldId id="386" r:id="rId101"/>
    <p:sldId id="402" r:id="rId102"/>
    <p:sldId id="403" r:id="rId103"/>
    <p:sldId id="301" r:id="rId104"/>
    <p:sldId id="371" r:id="rId105"/>
    <p:sldId id="299" r:id="rId106"/>
    <p:sldId id="303" r:id="rId107"/>
    <p:sldId id="328" r:id="rId108"/>
    <p:sldId id="359" r:id="rId109"/>
    <p:sldId id="304" r:id="rId110"/>
    <p:sldId id="407" r:id="rId111"/>
    <p:sldId id="305" r:id="rId112"/>
    <p:sldId id="413" r:id="rId113"/>
    <p:sldId id="307" r:id="rId114"/>
    <p:sldId id="395" r:id="rId115"/>
    <p:sldId id="396" r:id="rId116"/>
    <p:sldId id="398" r:id="rId117"/>
    <p:sldId id="306" r:id="rId118"/>
    <p:sldId id="308" r:id="rId119"/>
    <p:sldId id="400" r:id="rId12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8" autoAdjust="0"/>
    <p:restoredTop sz="94631"/>
  </p:normalViewPr>
  <p:slideViewPr>
    <p:cSldViewPr>
      <p:cViewPr varScale="1">
        <p:scale>
          <a:sx n="97" d="100"/>
          <a:sy n="97" d="100"/>
        </p:scale>
        <p:origin x="1960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theme" Target="theme/theme1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tableStyles" Target="tableStyle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FAF944A1-B3B3-680E-5C77-3D1A4F9CA5E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EC00F484-03F2-DF0F-CEAF-CF15098D2D5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79876" name="Rectangle 4">
            <a:extLst>
              <a:ext uri="{FF2B5EF4-FFF2-40B4-BE49-F238E27FC236}">
                <a16:creationId xmlns:a16="http://schemas.microsoft.com/office/drawing/2014/main" id="{A46AFF19-7D82-9773-F73E-A93DA07EBC73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79877" name="Rectangle 5">
            <a:extLst>
              <a:ext uri="{FF2B5EF4-FFF2-40B4-BE49-F238E27FC236}">
                <a16:creationId xmlns:a16="http://schemas.microsoft.com/office/drawing/2014/main" id="{66F5C8EA-270F-D917-F4D2-9278DC6926E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79878" name="Rectangle 6">
            <a:extLst>
              <a:ext uri="{FF2B5EF4-FFF2-40B4-BE49-F238E27FC236}">
                <a16:creationId xmlns:a16="http://schemas.microsoft.com/office/drawing/2014/main" id="{DEABB25B-420F-188D-F9B7-1313E1BA23D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79879" name="Rectangle 7">
            <a:extLst>
              <a:ext uri="{FF2B5EF4-FFF2-40B4-BE49-F238E27FC236}">
                <a16:creationId xmlns:a16="http://schemas.microsoft.com/office/drawing/2014/main" id="{7162463A-1F8A-587D-AA7E-5B828D38CE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16D5751-5AE8-4C4B-88FB-5A2E04AD9F6D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0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3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7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9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1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9151054-C831-B6CD-59D0-46774A80E7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8B2586-B53E-124F-B251-640551767676}" type="slidenum">
              <a:rPr lang="cs-CZ" altLang="cs-CZ"/>
              <a:pPr/>
              <a:t>1</a:t>
            </a:fld>
            <a:endParaRPr lang="cs-CZ" altLang="cs-CZ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F94A3179-4FD3-D1BB-3165-12C43727E97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27B0E14C-BC00-D914-19F2-218CD59ACF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1166A88-CCF0-7B88-E4CA-DEAF6633E3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8B3F6E6-B496-A74D-931C-078B9C948430}" type="slidenum">
              <a:rPr lang="cs-CZ" altLang="cs-CZ"/>
              <a:pPr/>
              <a:t>29</a:t>
            </a:fld>
            <a:endParaRPr lang="cs-CZ" altLang="cs-CZ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F96B4A1D-3A40-9678-6E5C-B58D05A93C5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21CE19B2-390F-7624-D777-9947BDCA31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367892F-C6C1-92F6-C0F5-1ED5B3B7B9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1099142-918C-AC4C-B658-80065D77CE6A}" type="slidenum">
              <a:rPr lang="cs-CZ" altLang="cs-CZ"/>
              <a:pPr/>
              <a:t>31</a:t>
            </a:fld>
            <a:endParaRPr lang="cs-CZ" altLang="cs-CZ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958D7EDD-9AA7-8104-FD04-49CCBF9983D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43BC81FD-B4B6-A45C-5CE9-50AC389ED6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1AD9423-711C-0BC3-B2F6-AF20DAAB491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152C9D-86FC-AA4E-A67C-566AF09C7CEC}" type="slidenum">
              <a:rPr lang="cs-CZ" altLang="cs-CZ"/>
              <a:pPr/>
              <a:t>35</a:t>
            </a:fld>
            <a:endParaRPr lang="cs-CZ" altLang="cs-CZ"/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21201381-9828-DC31-205A-6302750057E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798F2D77-8069-7238-83C1-57EA498ED8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59B38A5-27B5-5E38-027A-2059573F44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BCD038A-37CD-7A49-B428-C2ED115E27BA}" type="slidenum">
              <a:rPr lang="cs-CZ" altLang="cs-CZ"/>
              <a:pPr/>
              <a:t>37</a:t>
            </a:fld>
            <a:endParaRPr lang="cs-CZ" altLang="cs-CZ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75BDC424-6F13-8098-6D92-D561AE17F87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A33C2399-C9B3-E8A0-0683-447A64FFC71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E54281F-EBFE-01D3-3594-AAB557250E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B08553-54BB-8440-BF27-0DF4DA6B434C}" type="slidenum">
              <a:rPr lang="cs-CZ" altLang="cs-CZ"/>
              <a:pPr/>
              <a:t>38</a:t>
            </a:fld>
            <a:endParaRPr lang="cs-CZ" altLang="cs-CZ"/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5ACEAA44-CDC9-EEE7-44B9-77F4BE94007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65D777A7-F0D3-2C44-F8E4-4CE3EDF745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9EC89B4-B3FC-ED6B-13D7-18B2857833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6CE2CF-964E-524B-B69D-E440CB9B1D56}" type="slidenum">
              <a:rPr lang="cs-CZ" altLang="cs-CZ"/>
              <a:pPr/>
              <a:t>39</a:t>
            </a:fld>
            <a:endParaRPr lang="cs-CZ" altLang="cs-CZ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EB0C3E01-AB5C-40BE-A4B9-CFCB03A2EA6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43F01F95-79E0-2698-F5FA-98D861023D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C2306FA-600E-2EAA-DFBC-4F7C5C034A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35E9510-EDFA-EE45-A0EB-099667341FE4}" type="slidenum">
              <a:rPr lang="cs-CZ" altLang="cs-CZ"/>
              <a:pPr/>
              <a:t>41</a:t>
            </a:fld>
            <a:endParaRPr lang="cs-CZ" altLang="cs-CZ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994ED839-E3C9-A889-F2D3-FF505BE62C4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71EA79A4-CF82-1635-8970-97A24AB91A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16330FD-479B-1BE7-1859-AE1CAFC8AE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518287-B108-8C4A-A139-9171AF0E0547}" type="slidenum">
              <a:rPr lang="cs-CZ" altLang="cs-CZ"/>
              <a:pPr/>
              <a:t>43</a:t>
            </a:fld>
            <a:endParaRPr lang="cs-CZ" altLang="cs-CZ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C7598E20-3D6C-72FB-7B7D-4B353966C02E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E15752D6-3BFE-9662-59C5-6183CDE156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CD13ECA-5091-8993-DA3F-F2E8E7BC9EF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C60FCFB-E95C-8645-BE37-E4962CB4880C}" type="slidenum">
              <a:rPr lang="cs-CZ" altLang="cs-CZ"/>
              <a:pPr/>
              <a:t>44</a:t>
            </a:fld>
            <a:endParaRPr lang="cs-CZ" altLang="cs-CZ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51D59F31-4E44-3344-8687-94F2B487FC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D8F7F72A-46EB-B42B-4B40-50C6F62B5B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E3FDB3D-A927-8806-F219-CEDA5B61A4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8EE74F-F94E-A34B-A4FF-B7D62788A724}" type="slidenum">
              <a:rPr lang="cs-CZ" altLang="cs-CZ"/>
              <a:pPr/>
              <a:t>45</a:t>
            </a:fld>
            <a:endParaRPr lang="cs-CZ" altLang="cs-CZ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D1E82EC1-31B3-892C-D098-0D310C6E6F6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30ACB842-0508-DD29-8B16-C1650378F1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9ACB36F-9DB5-2D37-4745-F54BF5DDBD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6CE07C-4228-2843-B593-81D50BCA5B87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271362" name="Rectangle 2">
            <a:extLst>
              <a:ext uri="{FF2B5EF4-FFF2-40B4-BE49-F238E27FC236}">
                <a16:creationId xmlns:a16="http://schemas.microsoft.com/office/drawing/2014/main" id="{F4503C0E-9FC1-44BF-FF86-599F23EE2E8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1363" name="Rectangle 3">
            <a:extLst>
              <a:ext uri="{FF2B5EF4-FFF2-40B4-BE49-F238E27FC236}">
                <a16:creationId xmlns:a16="http://schemas.microsoft.com/office/drawing/2014/main" id="{52F5E646-81A4-4C5E-7080-E4D2AD98CB4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AD77DBD-27FB-AF3E-68B9-D640539A328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50E360-7597-034F-AAD9-BAB7173E549C}" type="slidenum">
              <a:rPr lang="cs-CZ" altLang="cs-CZ"/>
              <a:pPr/>
              <a:t>50</a:t>
            </a:fld>
            <a:endParaRPr lang="cs-CZ" altLang="cs-CZ"/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9A2E0790-6DAA-4852-FBB9-E2C7F69123A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23EF67C6-A671-9AB1-1079-E9CFB16B62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C2B8AE6-61FF-682C-A524-495686BB41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5DE80D-1E7C-CD4A-896D-90CC1D790ED1}" type="slidenum">
              <a:rPr lang="cs-CZ" altLang="cs-CZ"/>
              <a:pPr/>
              <a:t>51</a:t>
            </a:fld>
            <a:endParaRPr lang="cs-CZ" altLang="cs-CZ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DF5EF134-470D-B1F1-5B0B-99D57406BC9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79767F1B-B8B1-8169-BBDD-68A62DDD57F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CF0D05F-115E-EA65-A591-05662C80915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4339DF7-92FB-4D4D-917A-78F51407E737}" type="slidenum">
              <a:rPr lang="cs-CZ" altLang="cs-CZ"/>
              <a:pPr/>
              <a:t>52</a:t>
            </a:fld>
            <a:endParaRPr lang="cs-CZ" altLang="cs-CZ"/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C1D0A698-5618-402A-D969-9F3ED764942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C6331B04-E0D4-D298-D631-BCB0BD1A91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F61A559-2E36-8DB0-AB20-3B049570EE8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2FA66A2-FE98-9546-9113-95ADC865DBC3}" type="slidenum">
              <a:rPr lang="cs-CZ" altLang="cs-CZ"/>
              <a:pPr/>
              <a:t>53</a:t>
            </a:fld>
            <a:endParaRPr lang="cs-CZ" altLang="cs-CZ"/>
          </a:p>
        </p:txBody>
      </p:sp>
      <p:sp>
        <p:nvSpPr>
          <p:cNvPr id="169986" name="Rectangle 2">
            <a:extLst>
              <a:ext uri="{FF2B5EF4-FFF2-40B4-BE49-F238E27FC236}">
                <a16:creationId xmlns:a16="http://schemas.microsoft.com/office/drawing/2014/main" id="{67FE078F-2515-C9F9-28C7-4D18E8EEBD9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>
            <a:extLst>
              <a:ext uri="{FF2B5EF4-FFF2-40B4-BE49-F238E27FC236}">
                <a16:creationId xmlns:a16="http://schemas.microsoft.com/office/drawing/2014/main" id="{8C792F9E-6191-82AD-00A5-8415EB1904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9667043-9F66-10AD-3084-A6F9951181E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E9CE5D-FA1B-8C4E-BDCA-6832627D9059}" type="slidenum">
              <a:rPr lang="cs-CZ" altLang="cs-CZ"/>
              <a:pPr/>
              <a:t>55</a:t>
            </a:fld>
            <a:endParaRPr lang="cs-CZ" altLang="cs-CZ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216EB829-DBBF-AC45-FDB5-350C89774A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E1A2C073-0A63-A11E-20E4-26E416607D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C9BF783-39E7-7FE0-1AAA-0995948B57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6742A1-0DFC-D748-8CA2-2937FF2C26AA}" type="slidenum">
              <a:rPr lang="cs-CZ" altLang="cs-CZ"/>
              <a:pPr/>
              <a:t>57</a:t>
            </a:fld>
            <a:endParaRPr lang="cs-CZ" altLang="cs-CZ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9AC30DB9-DE2F-8C72-9B72-98B12401935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75F4231D-C671-330E-5204-4B6D0BF4F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AB177B17-39A3-4E9B-BEF2-E08642A3EBD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C02921-811A-5249-AD0C-171AF8AD6010}" type="slidenum">
              <a:rPr lang="cs-CZ" altLang="cs-CZ"/>
              <a:pPr/>
              <a:t>58</a:t>
            </a:fld>
            <a:endParaRPr lang="cs-CZ" altLang="cs-CZ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26C9EE92-E0CD-65ED-AA2B-83EF9423EC7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48824261-33B8-9B67-C300-0C5E8179B8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DEEBE1A-C12B-B158-03C4-95F2FEC159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A8DD25-3786-1F4C-A6CB-E3DE1E4B7690}" type="slidenum">
              <a:rPr lang="cs-CZ" altLang="cs-CZ"/>
              <a:pPr/>
              <a:t>59</a:t>
            </a:fld>
            <a:endParaRPr lang="cs-CZ" altLang="cs-CZ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6BB5BF47-249D-48F2-F87B-FE2C102FDE3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075EC55A-6273-62AB-C865-B150EC9736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4A3FE18-E14D-6AA5-BE38-44303DF33A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2D1A6D-28A2-2C4D-AAF0-98AA9680990B}" type="slidenum">
              <a:rPr lang="cs-CZ" altLang="cs-CZ"/>
              <a:pPr/>
              <a:t>60</a:t>
            </a:fld>
            <a:endParaRPr lang="cs-CZ" altLang="cs-CZ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686ECD3F-1C4D-82BC-5610-EB2848486EB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92F67E56-FA84-8FFB-A758-85ACA1E5ED4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8C16B6F-9D14-7FB4-08F7-194E5A19FF6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2A03AE-6D2A-B44D-9354-A9D0E2BB2612}" type="slidenum">
              <a:rPr lang="cs-CZ" altLang="cs-CZ"/>
              <a:pPr/>
              <a:t>61</a:t>
            </a:fld>
            <a:endParaRPr lang="cs-CZ" altLang="cs-CZ"/>
          </a:p>
        </p:txBody>
      </p:sp>
      <p:sp>
        <p:nvSpPr>
          <p:cNvPr id="106498" name="Rectangle 2">
            <a:extLst>
              <a:ext uri="{FF2B5EF4-FFF2-40B4-BE49-F238E27FC236}">
                <a16:creationId xmlns:a16="http://schemas.microsoft.com/office/drawing/2014/main" id="{C7C7D73D-9CFA-26A0-D07C-737D0507195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BB97159F-BE79-1CE5-6C32-5A09991C769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812EEFA-7DD3-46C0-237E-6856EF0DC3B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9973BB-A83C-3F4A-BCEC-79CC62C55F6D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81922" name="Rectangle 2">
            <a:extLst>
              <a:ext uri="{FF2B5EF4-FFF2-40B4-BE49-F238E27FC236}">
                <a16:creationId xmlns:a16="http://schemas.microsoft.com/office/drawing/2014/main" id="{855FAB86-95CC-C9DD-16D1-604856BCFACB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07A100E6-D7F3-884D-D243-A8BF51CCA4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FA7794A-DF56-6DE5-A6B4-B8119DC1C36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52DCAD-886C-8A4E-99FE-1E044E09040B}" type="slidenum">
              <a:rPr lang="cs-CZ" altLang="cs-CZ"/>
              <a:pPr/>
              <a:t>62</a:t>
            </a:fld>
            <a:endParaRPr lang="cs-CZ" altLang="cs-CZ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9AD3CCF6-2308-6F6B-94B0-2314256AA57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9FA5CA48-C7F6-A7FE-F9B8-46D5FF3190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1B1F1DD-D71A-67D1-5236-DC8C052613E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FC3FF2-B428-414B-81B0-89D1B647E5A8}" type="slidenum">
              <a:rPr lang="cs-CZ" altLang="cs-CZ"/>
              <a:pPr/>
              <a:t>63</a:t>
            </a:fld>
            <a:endParaRPr lang="cs-CZ" altLang="cs-CZ"/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3DE0EC20-CA05-C46C-DFA5-04D3B60684B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41FD915E-7DA8-3C35-2BCF-01E1BEFA485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4092AD68-FDCD-9902-6FCF-6BF758225D6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016557F-1D0D-804D-96BF-76FC78E2566D}" type="slidenum">
              <a:rPr lang="cs-CZ" altLang="cs-CZ"/>
              <a:pPr/>
              <a:t>64</a:t>
            </a:fld>
            <a:endParaRPr lang="cs-CZ" altLang="cs-CZ"/>
          </a:p>
        </p:txBody>
      </p:sp>
      <p:sp>
        <p:nvSpPr>
          <p:cNvPr id="167938" name="Rectangle 2">
            <a:extLst>
              <a:ext uri="{FF2B5EF4-FFF2-40B4-BE49-F238E27FC236}">
                <a16:creationId xmlns:a16="http://schemas.microsoft.com/office/drawing/2014/main" id="{07FA562D-7DDD-F543-A80A-267CFF8F0F9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7939" name="Rectangle 3">
            <a:extLst>
              <a:ext uri="{FF2B5EF4-FFF2-40B4-BE49-F238E27FC236}">
                <a16:creationId xmlns:a16="http://schemas.microsoft.com/office/drawing/2014/main" id="{09967D0A-512C-C663-A548-50986E3606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5B6474B-E082-621E-C098-9D26D856D84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B4ED585-F9B3-E14F-808E-942BBCA1F86A}" type="slidenum">
              <a:rPr lang="cs-CZ" altLang="cs-CZ"/>
              <a:pPr/>
              <a:t>65</a:t>
            </a:fld>
            <a:endParaRPr lang="cs-CZ" altLang="cs-CZ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88882808-4D66-8794-A9ED-552174EAD03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930DF966-34EF-37F2-A697-51BF446EBE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DC4FF28-95EF-BA5A-D1E8-254B73DC18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993D6E-FE5D-764C-9446-36B82A0AA3E6}" type="slidenum">
              <a:rPr lang="cs-CZ" altLang="cs-CZ"/>
              <a:pPr/>
              <a:t>68</a:t>
            </a:fld>
            <a:endParaRPr lang="cs-CZ" altLang="cs-CZ"/>
          </a:p>
        </p:txBody>
      </p:sp>
      <p:sp>
        <p:nvSpPr>
          <p:cNvPr id="111618" name="Rectangle 2">
            <a:extLst>
              <a:ext uri="{FF2B5EF4-FFF2-40B4-BE49-F238E27FC236}">
                <a16:creationId xmlns:a16="http://schemas.microsoft.com/office/drawing/2014/main" id="{6D9E4A9C-162A-900E-140F-5F757C0A0A6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>
            <a:extLst>
              <a:ext uri="{FF2B5EF4-FFF2-40B4-BE49-F238E27FC236}">
                <a16:creationId xmlns:a16="http://schemas.microsoft.com/office/drawing/2014/main" id="{77206E65-F2E0-C036-8FC8-D901301E8D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514EED3-7722-37CE-19E7-22F2B59189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ED52C1-66AE-AF45-BF5E-C0A155D39B0E}" type="slidenum">
              <a:rPr lang="cs-CZ" altLang="cs-CZ"/>
              <a:pPr/>
              <a:t>70</a:t>
            </a:fld>
            <a:endParaRPr lang="cs-CZ" altLang="cs-CZ"/>
          </a:p>
        </p:txBody>
      </p:sp>
      <p:sp>
        <p:nvSpPr>
          <p:cNvPr id="246786" name="Rectangle 2">
            <a:extLst>
              <a:ext uri="{FF2B5EF4-FFF2-40B4-BE49-F238E27FC236}">
                <a16:creationId xmlns:a16="http://schemas.microsoft.com/office/drawing/2014/main" id="{91EB6542-9219-D146-A15C-5D1CE744731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6787" name="Rectangle 3">
            <a:extLst>
              <a:ext uri="{FF2B5EF4-FFF2-40B4-BE49-F238E27FC236}">
                <a16:creationId xmlns:a16="http://schemas.microsoft.com/office/drawing/2014/main" id="{CE8AFA89-1826-A1C3-A454-8E4685E6597F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B3A3C2F6-B1E8-5378-78ED-AF2BCDF5BC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1B8EB4-7936-4847-BB47-4D6021652D9D}" type="slidenum">
              <a:rPr lang="cs-CZ" altLang="cs-CZ"/>
              <a:pPr/>
              <a:t>73</a:t>
            </a:fld>
            <a:endParaRPr lang="cs-CZ" altLang="cs-CZ"/>
          </a:p>
        </p:txBody>
      </p:sp>
      <p:sp>
        <p:nvSpPr>
          <p:cNvPr id="112642" name="Rectangle 2">
            <a:extLst>
              <a:ext uri="{FF2B5EF4-FFF2-40B4-BE49-F238E27FC236}">
                <a16:creationId xmlns:a16="http://schemas.microsoft.com/office/drawing/2014/main" id="{A8CD2888-509F-B577-D2E7-FBE060E56CC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>
            <a:extLst>
              <a:ext uri="{FF2B5EF4-FFF2-40B4-BE49-F238E27FC236}">
                <a16:creationId xmlns:a16="http://schemas.microsoft.com/office/drawing/2014/main" id="{4AAF0403-72FD-DFD5-99FA-8DD00968A5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7EB371C-9C72-8C2E-3CCB-D33EDA1DAA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7C20AD4-8C26-9744-93B2-4F5BE8639151}" type="slidenum">
              <a:rPr lang="cs-CZ" altLang="cs-CZ"/>
              <a:pPr/>
              <a:t>74</a:t>
            </a:fld>
            <a:endParaRPr lang="cs-CZ" altLang="cs-CZ"/>
          </a:p>
        </p:txBody>
      </p:sp>
      <p:sp>
        <p:nvSpPr>
          <p:cNvPr id="115714" name="Rectangle 2">
            <a:extLst>
              <a:ext uri="{FF2B5EF4-FFF2-40B4-BE49-F238E27FC236}">
                <a16:creationId xmlns:a16="http://schemas.microsoft.com/office/drawing/2014/main" id="{0FCEC5B8-9EDB-0E2A-36FF-B6E6C4939D5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5" name="Rectangle 3">
            <a:extLst>
              <a:ext uri="{FF2B5EF4-FFF2-40B4-BE49-F238E27FC236}">
                <a16:creationId xmlns:a16="http://schemas.microsoft.com/office/drawing/2014/main" id="{189A25CB-3BBB-9528-2E49-4CFEB330916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7C41455-369D-B8D8-16F8-F68ACD74AF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D8C74A-EAEE-924C-83AA-2456E5B70CAD}" type="slidenum">
              <a:rPr lang="cs-CZ" altLang="cs-CZ"/>
              <a:pPr/>
              <a:t>75</a:t>
            </a:fld>
            <a:endParaRPr lang="cs-CZ" altLang="cs-CZ"/>
          </a:p>
        </p:txBody>
      </p:sp>
      <p:sp>
        <p:nvSpPr>
          <p:cNvPr id="116738" name="Rectangle 2">
            <a:extLst>
              <a:ext uri="{FF2B5EF4-FFF2-40B4-BE49-F238E27FC236}">
                <a16:creationId xmlns:a16="http://schemas.microsoft.com/office/drawing/2014/main" id="{905D1703-A816-F58E-0649-6A8A7153AE97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>
            <a:extLst>
              <a:ext uri="{FF2B5EF4-FFF2-40B4-BE49-F238E27FC236}">
                <a16:creationId xmlns:a16="http://schemas.microsoft.com/office/drawing/2014/main" id="{D8C0721D-BDF8-D387-3610-D5EF754936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1FAA365-0648-A29E-E077-F4ABE7B104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10E8FC-1676-DA49-AA6E-F0BFB28838DD}" type="slidenum">
              <a:rPr lang="cs-CZ" altLang="cs-CZ"/>
              <a:pPr/>
              <a:t>78</a:t>
            </a:fld>
            <a:endParaRPr lang="cs-CZ" altLang="cs-CZ"/>
          </a:p>
        </p:txBody>
      </p:sp>
      <p:sp>
        <p:nvSpPr>
          <p:cNvPr id="117762" name="Rectangle 2">
            <a:extLst>
              <a:ext uri="{FF2B5EF4-FFF2-40B4-BE49-F238E27FC236}">
                <a16:creationId xmlns:a16="http://schemas.microsoft.com/office/drawing/2014/main" id="{639A5C8D-6967-8067-022F-5AF3F8A1027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3" name="Rectangle 3">
            <a:extLst>
              <a:ext uri="{FF2B5EF4-FFF2-40B4-BE49-F238E27FC236}">
                <a16:creationId xmlns:a16="http://schemas.microsoft.com/office/drawing/2014/main" id="{6AC44988-2E53-A59F-809B-E7DFA09A15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15565F98-7003-BB7B-428A-8F35313335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455F25-874B-5A4C-9F75-47188014995A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7180F864-DA54-BE5F-2A16-1D779E6C4FFA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F76BAFDF-3F6F-838B-CDBD-ECACED25EA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38C31869-3B95-32EE-5564-88160786CA3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1D4151-4A01-0F47-9AED-51B838B87BBB}" type="slidenum">
              <a:rPr lang="cs-CZ" altLang="cs-CZ"/>
              <a:pPr/>
              <a:t>79</a:t>
            </a:fld>
            <a:endParaRPr lang="cs-CZ" altLang="cs-CZ"/>
          </a:p>
        </p:txBody>
      </p:sp>
      <p:sp>
        <p:nvSpPr>
          <p:cNvPr id="248834" name="Rectangle 2">
            <a:extLst>
              <a:ext uri="{FF2B5EF4-FFF2-40B4-BE49-F238E27FC236}">
                <a16:creationId xmlns:a16="http://schemas.microsoft.com/office/drawing/2014/main" id="{F7B42E20-01AE-80ED-118A-E5977A60615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8835" name="Rectangle 3">
            <a:extLst>
              <a:ext uri="{FF2B5EF4-FFF2-40B4-BE49-F238E27FC236}">
                <a16:creationId xmlns:a16="http://schemas.microsoft.com/office/drawing/2014/main" id="{1104570D-1545-90D5-4D74-7D2D91945CC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A0EF72C-51B8-082E-9F64-DB73BF31263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B42AFD6-CAA8-7941-B32F-DC6B0859EB23}" type="slidenum">
              <a:rPr lang="cs-CZ" altLang="cs-CZ"/>
              <a:pPr/>
              <a:t>80</a:t>
            </a:fld>
            <a:endParaRPr lang="cs-CZ" altLang="cs-CZ"/>
          </a:p>
        </p:txBody>
      </p:sp>
      <p:sp>
        <p:nvSpPr>
          <p:cNvPr id="118786" name="Rectangle 2">
            <a:extLst>
              <a:ext uri="{FF2B5EF4-FFF2-40B4-BE49-F238E27FC236}">
                <a16:creationId xmlns:a16="http://schemas.microsoft.com/office/drawing/2014/main" id="{E04FC099-DCDD-52E6-AA58-B91BFBBAB71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>
            <a:extLst>
              <a:ext uri="{FF2B5EF4-FFF2-40B4-BE49-F238E27FC236}">
                <a16:creationId xmlns:a16="http://schemas.microsoft.com/office/drawing/2014/main" id="{AD7DDD1F-33DF-A571-7DED-A66A1D896E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56B0C3EF-B5D3-7BA3-4F8E-3C82DA0265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5716A7-6AC1-3B4D-A2F3-9D6CE81C0A95}" type="slidenum">
              <a:rPr lang="cs-CZ" altLang="cs-CZ"/>
              <a:pPr/>
              <a:t>82</a:t>
            </a:fld>
            <a:endParaRPr lang="cs-CZ" altLang="cs-CZ"/>
          </a:p>
        </p:txBody>
      </p:sp>
      <p:sp>
        <p:nvSpPr>
          <p:cNvPr id="119810" name="Rectangle 2">
            <a:extLst>
              <a:ext uri="{FF2B5EF4-FFF2-40B4-BE49-F238E27FC236}">
                <a16:creationId xmlns:a16="http://schemas.microsoft.com/office/drawing/2014/main" id="{E115F5B1-8DD6-B0C7-AF18-D013E93B017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1" name="Rectangle 3">
            <a:extLst>
              <a:ext uri="{FF2B5EF4-FFF2-40B4-BE49-F238E27FC236}">
                <a16:creationId xmlns:a16="http://schemas.microsoft.com/office/drawing/2014/main" id="{00CDED3A-34EF-B689-E3FC-4FF80FDEBF6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8DC6BC4-7C82-0063-9C10-DC95ACA14EF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D777F45-BFA3-EE49-B0C7-2BBBC19CD4B2}" type="slidenum">
              <a:rPr lang="cs-CZ" altLang="cs-CZ"/>
              <a:pPr/>
              <a:t>88</a:t>
            </a:fld>
            <a:endParaRPr lang="cs-CZ" altLang="cs-CZ"/>
          </a:p>
        </p:txBody>
      </p:sp>
      <p:sp>
        <p:nvSpPr>
          <p:cNvPr id="120834" name="Rectangle 2">
            <a:extLst>
              <a:ext uri="{FF2B5EF4-FFF2-40B4-BE49-F238E27FC236}">
                <a16:creationId xmlns:a16="http://schemas.microsoft.com/office/drawing/2014/main" id="{59D049C2-8187-1DDE-6E81-14E3E768F82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>
            <a:extLst>
              <a:ext uri="{FF2B5EF4-FFF2-40B4-BE49-F238E27FC236}">
                <a16:creationId xmlns:a16="http://schemas.microsoft.com/office/drawing/2014/main" id="{5DB2C69A-DD09-1FEF-F699-BE92D03F30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5F5B719-7010-B5FF-A2F2-677DE70403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567E6A-A2F3-7A41-8B9C-726D8851F950}" type="slidenum">
              <a:rPr lang="cs-CZ" altLang="cs-CZ"/>
              <a:pPr/>
              <a:t>93</a:t>
            </a:fld>
            <a:endParaRPr lang="cs-CZ" altLang="cs-CZ"/>
          </a:p>
        </p:txBody>
      </p:sp>
      <p:sp>
        <p:nvSpPr>
          <p:cNvPr id="121858" name="Rectangle 2">
            <a:extLst>
              <a:ext uri="{FF2B5EF4-FFF2-40B4-BE49-F238E27FC236}">
                <a16:creationId xmlns:a16="http://schemas.microsoft.com/office/drawing/2014/main" id="{230380C4-6953-2E8C-9779-23BD6EEFFE5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59" name="Rectangle 3">
            <a:extLst>
              <a:ext uri="{FF2B5EF4-FFF2-40B4-BE49-F238E27FC236}">
                <a16:creationId xmlns:a16="http://schemas.microsoft.com/office/drawing/2014/main" id="{21ABA801-4FC2-AB81-58F7-BC3F31B0BD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6BAF092D-DCA4-953D-A4B2-04DA3F588CE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9D25BD-AC57-D74D-8464-0DB9F4FA765E}" type="slidenum">
              <a:rPr lang="cs-CZ" altLang="cs-CZ"/>
              <a:pPr/>
              <a:t>96</a:t>
            </a:fld>
            <a:endParaRPr lang="cs-CZ" altLang="cs-CZ"/>
          </a:p>
        </p:txBody>
      </p:sp>
      <p:sp>
        <p:nvSpPr>
          <p:cNvPr id="122882" name="Rectangle 2">
            <a:extLst>
              <a:ext uri="{FF2B5EF4-FFF2-40B4-BE49-F238E27FC236}">
                <a16:creationId xmlns:a16="http://schemas.microsoft.com/office/drawing/2014/main" id="{CD188DC6-6299-3490-39AC-63195089C9E9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>
            <a:extLst>
              <a:ext uri="{FF2B5EF4-FFF2-40B4-BE49-F238E27FC236}">
                <a16:creationId xmlns:a16="http://schemas.microsoft.com/office/drawing/2014/main" id="{727B998F-4FB6-F299-B198-23ACDAE761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D42F212-053B-54E0-D187-61DDC0829B7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92E60F-E364-704E-A69F-41D6307E2D6A}" type="slidenum">
              <a:rPr lang="cs-CZ" altLang="cs-CZ"/>
              <a:pPr/>
              <a:t>97</a:t>
            </a:fld>
            <a:endParaRPr lang="cs-CZ" altLang="cs-CZ"/>
          </a:p>
        </p:txBody>
      </p:sp>
      <p:sp>
        <p:nvSpPr>
          <p:cNvPr id="123906" name="Rectangle 2">
            <a:extLst>
              <a:ext uri="{FF2B5EF4-FFF2-40B4-BE49-F238E27FC236}">
                <a16:creationId xmlns:a16="http://schemas.microsoft.com/office/drawing/2014/main" id="{FE8D9823-25BC-0B63-ED1F-9AB9741DDEE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7" name="Rectangle 3">
            <a:extLst>
              <a:ext uri="{FF2B5EF4-FFF2-40B4-BE49-F238E27FC236}">
                <a16:creationId xmlns:a16="http://schemas.microsoft.com/office/drawing/2014/main" id="{A0F97D46-E143-1F3F-4578-ABA32EBDDC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3196BB3-E79D-85FA-155A-7F8BE7BAD9D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3279A1D-F05E-6C4B-8E1E-0CCB3DF5C326}" type="slidenum">
              <a:rPr lang="cs-CZ" altLang="cs-CZ"/>
              <a:pPr/>
              <a:t>103</a:t>
            </a:fld>
            <a:endParaRPr lang="cs-CZ" altLang="cs-CZ"/>
          </a:p>
        </p:txBody>
      </p:sp>
      <p:sp>
        <p:nvSpPr>
          <p:cNvPr id="126978" name="Rectangle 2">
            <a:extLst>
              <a:ext uri="{FF2B5EF4-FFF2-40B4-BE49-F238E27FC236}">
                <a16:creationId xmlns:a16="http://schemas.microsoft.com/office/drawing/2014/main" id="{E2EE1BA3-588D-7DE1-47AB-491B0F93CE2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>
            <a:extLst>
              <a:ext uri="{FF2B5EF4-FFF2-40B4-BE49-F238E27FC236}">
                <a16:creationId xmlns:a16="http://schemas.microsoft.com/office/drawing/2014/main" id="{E9FA75AA-99D6-E981-E047-422CE13AA6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2566380B-4F2A-4E31-A050-71A50545913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5C4E0A6-AA9A-1C46-A660-F5463E373097}" type="slidenum">
              <a:rPr lang="cs-CZ" altLang="cs-CZ"/>
              <a:pPr/>
              <a:t>105</a:t>
            </a:fld>
            <a:endParaRPr lang="cs-CZ" altLang="cs-CZ"/>
          </a:p>
        </p:txBody>
      </p:sp>
      <p:sp>
        <p:nvSpPr>
          <p:cNvPr id="128002" name="Rectangle 2">
            <a:extLst>
              <a:ext uri="{FF2B5EF4-FFF2-40B4-BE49-F238E27FC236}">
                <a16:creationId xmlns:a16="http://schemas.microsoft.com/office/drawing/2014/main" id="{116F2AD2-440F-897C-A539-FF27C527852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>
            <a:extLst>
              <a:ext uri="{FF2B5EF4-FFF2-40B4-BE49-F238E27FC236}">
                <a16:creationId xmlns:a16="http://schemas.microsoft.com/office/drawing/2014/main" id="{F6DEE326-B3C1-0F6D-D774-3B20434CD7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46ED01F-D124-1FEF-C20B-056B9ECA72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346A63-A22F-B94D-B69E-FE84F291F62B}" type="slidenum">
              <a:rPr lang="cs-CZ" altLang="cs-CZ"/>
              <a:pPr/>
              <a:t>106</a:t>
            </a:fld>
            <a:endParaRPr lang="cs-CZ" altLang="cs-CZ"/>
          </a:p>
        </p:txBody>
      </p:sp>
      <p:sp>
        <p:nvSpPr>
          <p:cNvPr id="130050" name="Rectangle 2">
            <a:extLst>
              <a:ext uri="{FF2B5EF4-FFF2-40B4-BE49-F238E27FC236}">
                <a16:creationId xmlns:a16="http://schemas.microsoft.com/office/drawing/2014/main" id="{55E2CE02-DC2C-CB95-2587-98A702454C8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0051" name="Rectangle 3">
            <a:extLst>
              <a:ext uri="{FF2B5EF4-FFF2-40B4-BE49-F238E27FC236}">
                <a16:creationId xmlns:a16="http://schemas.microsoft.com/office/drawing/2014/main" id="{4C0F30AB-13A4-8DA9-0549-9B0A72C330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1098B41-4668-BEDC-3504-AC5E0F0B15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95F3AF-0B3F-FE4D-9FBC-960D0D6721FF}" type="slidenum">
              <a:rPr lang="cs-CZ" altLang="cs-CZ"/>
              <a:pPr/>
              <a:t>14</a:t>
            </a:fld>
            <a:endParaRPr lang="cs-CZ" altLang="cs-CZ"/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ECC70961-836F-51AF-2435-0917D335CE6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65058EAD-E1E8-E35D-D627-B23341CF23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CC34EAA-B41F-C10E-212D-55FEFDAAE80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EF0894-054D-FC41-898A-14180A20513F}" type="slidenum">
              <a:rPr lang="cs-CZ" altLang="cs-CZ"/>
              <a:pPr/>
              <a:t>107</a:t>
            </a:fld>
            <a:endParaRPr lang="cs-CZ" altLang="cs-CZ"/>
          </a:p>
        </p:txBody>
      </p:sp>
      <p:sp>
        <p:nvSpPr>
          <p:cNvPr id="172034" name="Rectangle 2">
            <a:extLst>
              <a:ext uri="{FF2B5EF4-FFF2-40B4-BE49-F238E27FC236}">
                <a16:creationId xmlns:a16="http://schemas.microsoft.com/office/drawing/2014/main" id="{B25B451E-627F-61E0-9901-07B85C6DB14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>
            <a:extLst>
              <a:ext uri="{FF2B5EF4-FFF2-40B4-BE49-F238E27FC236}">
                <a16:creationId xmlns:a16="http://schemas.microsoft.com/office/drawing/2014/main" id="{F96B0C34-3504-90DE-556F-EBEB28A79D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D2B9CB17-5953-4C36-DCFF-D9F2771EB3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2514456-E81C-1549-98A6-735363700E78}" type="slidenum">
              <a:rPr lang="cs-CZ" altLang="cs-CZ"/>
              <a:pPr/>
              <a:t>109</a:t>
            </a:fld>
            <a:endParaRPr lang="cs-CZ" altLang="cs-CZ"/>
          </a:p>
        </p:txBody>
      </p:sp>
      <p:sp>
        <p:nvSpPr>
          <p:cNvPr id="131074" name="Rectangle 2">
            <a:extLst>
              <a:ext uri="{FF2B5EF4-FFF2-40B4-BE49-F238E27FC236}">
                <a16:creationId xmlns:a16="http://schemas.microsoft.com/office/drawing/2014/main" id="{A89B6562-4C52-8DFF-F57A-69D2DC501E7C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>
            <a:extLst>
              <a:ext uri="{FF2B5EF4-FFF2-40B4-BE49-F238E27FC236}">
                <a16:creationId xmlns:a16="http://schemas.microsoft.com/office/drawing/2014/main" id="{331679AC-40EA-6B40-C0DA-AD762B22FC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61971A6-2065-15CC-4F6C-640C1F643AF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7B24AE-6D49-994D-BEBA-F51BB89743A7}" type="slidenum">
              <a:rPr lang="cs-CZ" altLang="cs-CZ"/>
              <a:pPr/>
              <a:t>111</a:t>
            </a:fld>
            <a:endParaRPr lang="cs-CZ" altLang="cs-CZ"/>
          </a:p>
        </p:txBody>
      </p:sp>
      <p:sp>
        <p:nvSpPr>
          <p:cNvPr id="132098" name="Rectangle 2">
            <a:extLst>
              <a:ext uri="{FF2B5EF4-FFF2-40B4-BE49-F238E27FC236}">
                <a16:creationId xmlns:a16="http://schemas.microsoft.com/office/drawing/2014/main" id="{B50577B8-8B6F-E99D-42E9-98E0A86CF8D6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>
            <a:extLst>
              <a:ext uri="{FF2B5EF4-FFF2-40B4-BE49-F238E27FC236}">
                <a16:creationId xmlns:a16="http://schemas.microsoft.com/office/drawing/2014/main" id="{29F626D8-D3A0-D897-FD90-EC48E580B0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0DAFF361-5F9B-F3E2-7468-ACBE1B272C6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7363EF-C5EA-5A42-BA2C-F6380197A6EA}" type="slidenum">
              <a:rPr lang="cs-CZ" altLang="cs-CZ"/>
              <a:pPr/>
              <a:t>113</a:t>
            </a:fld>
            <a:endParaRPr lang="cs-CZ" altLang="cs-CZ"/>
          </a:p>
        </p:txBody>
      </p:sp>
      <p:sp>
        <p:nvSpPr>
          <p:cNvPr id="134146" name="Rectangle 2">
            <a:extLst>
              <a:ext uri="{FF2B5EF4-FFF2-40B4-BE49-F238E27FC236}">
                <a16:creationId xmlns:a16="http://schemas.microsoft.com/office/drawing/2014/main" id="{55920B65-B149-D25F-BEA7-A6333163040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4147" name="Rectangle 3">
            <a:extLst>
              <a:ext uri="{FF2B5EF4-FFF2-40B4-BE49-F238E27FC236}">
                <a16:creationId xmlns:a16="http://schemas.microsoft.com/office/drawing/2014/main" id="{02CD98DC-5DF7-5D0A-86B1-7EE87585F0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8D6E3327-47B2-EDCA-D031-C938666FF3C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EB5EAD-CCAA-7544-B83B-90528D5EEDD4}" type="slidenum">
              <a:rPr lang="cs-CZ" altLang="cs-CZ"/>
              <a:pPr/>
              <a:t>117</a:t>
            </a:fld>
            <a:endParaRPr lang="cs-CZ" altLang="cs-CZ"/>
          </a:p>
        </p:txBody>
      </p:sp>
      <p:sp>
        <p:nvSpPr>
          <p:cNvPr id="133122" name="Rectangle 2">
            <a:extLst>
              <a:ext uri="{FF2B5EF4-FFF2-40B4-BE49-F238E27FC236}">
                <a16:creationId xmlns:a16="http://schemas.microsoft.com/office/drawing/2014/main" id="{67AC13E0-83D9-CF34-DB63-E2B214C546D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>
            <a:extLst>
              <a:ext uri="{FF2B5EF4-FFF2-40B4-BE49-F238E27FC236}">
                <a16:creationId xmlns:a16="http://schemas.microsoft.com/office/drawing/2014/main" id="{C9C84199-C7F8-5BE1-94B3-B09D8EBB1FF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E946720A-C4D6-4F6C-A303-BC15EBA8BD0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486FC8-E0AE-7C41-AA6E-0AAEBDA1A328}" type="slidenum">
              <a:rPr lang="cs-CZ" altLang="cs-CZ"/>
              <a:pPr/>
              <a:t>118</a:t>
            </a:fld>
            <a:endParaRPr lang="cs-CZ" altLang="cs-CZ"/>
          </a:p>
        </p:txBody>
      </p:sp>
      <p:sp>
        <p:nvSpPr>
          <p:cNvPr id="135170" name="Rectangle 2">
            <a:extLst>
              <a:ext uri="{FF2B5EF4-FFF2-40B4-BE49-F238E27FC236}">
                <a16:creationId xmlns:a16="http://schemas.microsoft.com/office/drawing/2014/main" id="{26FF3961-6337-AEDA-9500-371F3BAE8954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5171" name="Rectangle 3">
            <a:extLst>
              <a:ext uri="{FF2B5EF4-FFF2-40B4-BE49-F238E27FC236}">
                <a16:creationId xmlns:a16="http://schemas.microsoft.com/office/drawing/2014/main" id="{ED5DFC7D-DC38-6E20-3DDE-BB6EE7C308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9B432B33-DB38-536B-1578-1662B80876F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9F2085-45BA-B24C-83EB-032EFFA730AA}" type="slidenum">
              <a:rPr lang="cs-CZ" altLang="cs-CZ"/>
              <a:pPr/>
              <a:t>17</a:t>
            </a:fld>
            <a:endParaRPr lang="cs-CZ" altLang="cs-CZ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0177CBDB-5227-370C-022C-B21EA70530D1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61A60D03-7A6C-9104-957A-4FB5467481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AE8E89B-CC92-7B31-6564-F57AC1878F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9472AD5-AAF8-5F48-862A-7991141F18B4}" type="slidenum">
              <a:rPr lang="cs-CZ" altLang="cs-CZ"/>
              <a:pPr/>
              <a:t>22</a:t>
            </a:fld>
            <a:endParaRPr lang="cs-CZ" altLang="cs-CZ"/>
          </a:p>
        </p:txBody>
      </p:sp>
      <p:sp>
        <p:nvSpPr>
          <p:cNvPr id="163842" name="Rectangle 2">
            <a:extLst>
              <a:ext uri="{FF2B5EF4-FFF2-40B4-BE49-F238E27FC236}">
                <a16:creationId xmlns:a16="http://schemas.microsoft.com/office/drawing/2014/main" id="{774AA243-CFB3-4ADE-3BDC-8EF6CDE1D9F3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43" name="Rectangle 3">
            <a:extLst>
              <a:ext uri="{FF2B5EF4-FFF2-40B4-BE49-F238E27FC236}">
                <a16:creationId xmlns:a16="http://schemas.microsoft.com/office/drawing/2014/main" id="{48B08099-5AF9-7C52-F6DE-99F73FBC3A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7A0D50F8-B0AF-8271-F189-8C4DBF6B3B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965C8D-B3D3-5546-AD3F-135400EC34A5}" type="slidenum">
              <a:rPr lang="cs-CZ" altLang="cs-CZ"/>
              <a:pPr/>
              <a:t>24</a:t>
            </a:fld>
            <a:endParaRPr lang="cs-CZ" altLang="cs-CZ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C1C9E9AA-5F11-858A-B8F8-E052446FEC3F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FD6A167C-1E04-0B4D-CDF6-CBE6B9F250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F78FAFED-1827-20EA-1EA9-614D6C8DC6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20E38E2-6FB6-7343-A25C-4ACB1C29C0E1}" type="slidenum">
              <a:rPr lang="cs-CZ" altLang="cs-CZ"/>
              <a:pPr/>
              <a:t>25</a:t>
            </a:fld>
            <a:endParaRPr lang="cs-CZ" altLang="cs-CZ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ACE182B5-9BD9-2EA4-DEE5-35E6CD30EFB2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AF9AB226-E971-2523-B080-5041E849A5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4" name="Group 2">
            <a:extLst>
              <a:ext uri="{FF2B5EF4-FFF2-40B4-BE49-F238E27FC236}">
                <a16:creationId xmlns:a16="http://schemas.microsoft.com/office/drawing/2014/main" id="{AA107214-0C90-AF8F-16A6-D2CB0CBECB22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28675" name="Freeform 3">
              <a:extLst>
                <a:ext uri="{FF2B5EF4-FFF2-40B4-BE49-F238E27FC236}">
                  <a16:creationId xmlns:a16="http://schemas.microsoft.com/office/drawing/2014/main" id="{1954F9D5-371D-0F73-9229-3B6E02A6799A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76" name="Freeform 4">
              <a:extLst>
                <a:ext uri="{FF2B5EF4-FFF2-40B4-BE49-F238E27FC236}">
                  <a16:creationId xmlns:a16="http://schemas.microsoft.com/office/drawing/2014/main" id="{D8E49A7D-67D6-9B69-8029-64C14A8C6B2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77" name="Freeform 5">
              <a:extLst>
                <a:ext uri="{FF2B5EF4-FFF2-40B4-BE49-F238E27FC236}">
                  <a16:creationId xmlns:a16="http://schemas.microsoft.com/office/drawing/2014/main" id="{8B578415-79AE-BB55-2742-63AFFF6C1BFE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28678" name="Group 6">
              <a:extLst>
                <a:ext uri="{FF2B5EF4-FFF2-40B4-BE49-F238E27FC236}">
                  <a16:creationId xmlns:a16="http://schemas.microsoft.com/office/drawing/2014/main" id="{63523665-4858-AD87-86ED-4022D2C52FF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679" name="Freeform 7">
                <a:extLst>
                  <a:ext uri="{FF2B5EF4-FFF2-40B4-BE49-F238E27FC236}">
                    <a16:creationId xmlns:a16="http://schemas.microsoft.com/office/drawing/2014/main" id="{DD36738E-C31F-E62F-E384-139FDBA1571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80" name="Freeform 8">
                <a:extLst>
                  <a:ext uri="{FF2B5EF4-FFF2-40B4-BE49-F238E27FC236}">
                    <a16:creationId xmlns:a16="http://schemas.microsoft.com/office/drawing/2014/main" id="{856651CF-474A-D9FB-3BD9-F1FED7CB131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81" name="Freeform 9">
                <a:extLst>
                  <a:ext uri="{FF2B5EF4-FFF2-40B4-BE49-F238E27FC236}">
                    <a16:creationId xmlns:a16="http://schemas.microsoft.com/office/drawing/2014/main" id="{FE8780C0-CE58-5914-0947-5EA58D14574E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82" name="Freeform 10">
                <a:extLst>
                  <a:ext uri="{FF2B5EF4-FFF2-40B4-BE49-F238E27FC236}">
                    <a16:creationId xmlns:a16="http://schemas.microsoft.com/office/drawing/2014/main" id="{E9889D05-60D5-34B5-E9E6-E669D4E083B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83" name="Freeform 11">
                <a:extLst>
                  <a:ext uri="{FF2B5EF4-FFF2-40B4-BE49-F238E27FC236}">
                    <a16:creationId xmlns:a16="http://schemas.microsoft.com/office/drawing/2014/main" id="{8DC0261A-5E7E-0C94-8929-841A84598E3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84" name="Freeform 12">
                <a:extLst>
                  <a:ext uri="{FF2B5EF4-FFF2-40B4-BE49-F238E27FC236}">
                    <a16:creationId xmlns:a16="http://schemas.microsoft.com/office/drawing/2014/main" id="{97D54C0C-B357-1491-9703-1404C7F98A1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85" name="Freeform 13">
                <a:extLst>
                  <a:ext uri="{FF2B5EF4-FFF2-40B4-BE49-F238E27FC236}">
                    <a16:creationId xmlns:a16="http://schemas.microsoft.com/office/drawing/2014/main" id="{5406F6CF-8A9D-84C5-10B7-BDFD94EDCC1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86" name="Freeform 14">
                <a:extLst>
                  <a:ext uri="{FF2B5EF4-FFF2-40B4-BE49-F238E27FC236}">
                    <a16:creationId xmlns:a16="http://schemas.microsoft.com/office/drawing/2014/main" id="{6CAF89F0-1D67-F438-5455-06774AD671C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87" name="Freeform 15">
                <a:extLst>
                  <a:ext uri="{FF2B5EF4-FFF2-40B4-BE49-F238E27FC236}">
                    <a16:creationId xmlns:a16="http://schemas.microsoft.com/office/drawing/2014/main" id="{8867DD59-8CD5-6790-286D-22FD8EA7FDBA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88" name="Freeform 16">
                <a:extLst>
                  <a:ext uri="{FF2B5EF4-FFF2-40B4-BE49-F238E27FC236}">
                    <a16:creationId xmlns:a16="http://schemas.microsoft.com/office/drawing/2014/main" id="{FC2D0513-7748-EADC-B20E-0621C91A866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89" name="Freeform 17">
                <a:extLst>
                  <a:ext uri="{FF2B5EF4-FFF2-40B4-BE49-F238E27FC236}">
                    <a16:creationId xmlns:a16="http://schemas.microsoft.com/office/drawing/2014/main" id="{086C1407-18EC-7C89-81DE-80CE6E2B34C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90" name="Freeform 18">
                <a:extLst>
                  <a:ext uri="{FF2B5EF4-FFF2-40B4-BE49-F238E27FC236}">
                    <a16:creationId xmlns:a16="http://schemas.microsoft.com/office/drawing/2014/main" id="{AB6093A7-410F-E640-68B9-6DE4CB467749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691" name="Freeform 19">
                <a:extLst>
                  <a:ext uri="{FF2B5EF4-FFF2-40B4-BE49-F238E27FC236}">
                    <a16:creationId xmlns:a16="http://schemas.microsoft.com/office/drawing/2014/main" id="{A2CB76DA-26E5-B9D3-CDA6-F1E80028D9D0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8692" name="Freeform 20">
              <a:extLst>
                <a:ext uri="{FF2B5EF4-FFF2-40B4-BE49-F238E27FC236}">
                  <a16:creationId xmlns:a16="http://schemas.microsoft.com/office/drawing/2014/main" id="{694900BB-5EB6-C825-F707-2F32002225B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3" name="Freeform 21">
              <a:extLst>
                <a:ext uri="{FF2B5EF4-FFF2-40B4-BE49-F238E27FC236}">
                  <a16:creationId xmlns:a16="http://schemas.microsoft.com/office/drawing/2014/main" id="{D7F8B929-3F02-D61F-56B1-7476C9BB8A2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4" name="Freeform 22">
              <a:extLst>
                <a:ext uri="{FF2B5EF4-FFF2-40B4-BE49-F238E27FC236}">
                  <a16:creationId xmlns:a16="http://schemas.microsoft.com/office/drawing/2014/main" id="{CEE65379-78DC-3409-0E2F-30E49E22805F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5" name="Freeform 23">
              <a:extLst>
                <a:ext uri="{FF2B5EF4-FFF2-40B4-BE49-F238E27FC236}">
                  <a16:creationId xmlns:a16="http://schemas.microsoft.com/office/drawing/2014/main" id="{3B4982C2-822C-C4D4-523F-EC2D21E1C4CC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6" name="Freeform 24">
              <a:extLst>
                <a:ext uri="{FF2B5EF4-FFF2-40B4-BE49-F238E27FC236}">
                  <a16:creationId xmlns:a16="http://schemas.microsoft.com/office/drawing/2014/main" id="{68915485-0152-AACF-4A79-5CD7B22DEAB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7" name="Freeform 25">
              <a:extLst>
                <a:ext uri="{FF2B5EF4-FFF2-40B4-BE49-F238E27FC236}">
                  <a16:creationId xmlns:a16="http://schemas.microsoft.com/office/drawing/2014/main" id="{E19787F7-90A0-86F4-AEC9-09405AA13E33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8" name="Freeform 26">
              <a:extLst>
                <a:ext uri="{FF2B5EF4-FFF2-40B4-BE49-F238E27FC236}">
                  <a16:creationId xmlns:a16="http://schemas.microsoft.com/office/drawing/2014/main" id="{4917D80D-B6B4-D819-E55E-052D632A51BD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699" name="Freeform 27">
              <a:extLst>
                <a:ext uri="{FF2B5EF4-FFF2-40B4-BE49-F238E27FC236}">
                  <a16:creationId xmlns:a16="http://schemas.microsoft.com/office/drawing/2014/main" id="{60A9B689-F477-C8DD-6306-9DAB65185A7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0" name="Line 28">
              <a:extLst>
                <a:ext uri="{FF2B5EF4-FFF2-40B4-BE49-F238E27FC236}">
                  <a16:creationId xmlns:a16="http://schemas.microsoft.com/office/drawing/2014/main" id="{4BAEF733-03B7-0DBC-FD8B-11A84CFDF49A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1" name="Line 29">
              <a:extLst>
                <a:ext uri="{FF2B5EF4-FFF2-40B4-BE49-F238E27FC236}">
                  <a16:creationId xmlns:a16="http://schemas.microsoft.com/office/drawing/2014/main" id="{B283D904-1857-8FC2-EFBE-B43072921D85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02" name="Line 30">
              <a:extLst>
                <a:ext uri="{FF2B5EF4-FFF2-40B4-BE49-F238E27FC236}">
                  <a16:creationId xmlns:a16="http://schemas.microsoft.com/office/drawing/2014/main" id="{B391DF8D-AD17-C02C-051A-90F699D1EDFA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28703" name="Group 31">
              <a:extLst>
                <a:ext uri="{FF2B5EF4-FFF2-40B4-BE49-F238E27FC236}">
                  <a16:creationId xmlns:a16="http://schemas.microsoft.com/office/drawing/2014/main" id="{A684E223-DA21-371B-9F34-A209EDFBDCD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8704" name="Line 32">
                <a:extLst>
                  <a:ext uri="{FF2B5EF4-FFF2-40B4-BE49-F238E27FC236}">
                    <a16:creationId xmlns:a16="http://schemas.microsoft.com/office/drawing/2014/main" id="{C8A77004-0F0F-64B2-7AC9-E28527D64BD0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705" name="Line 33">
                <a:extLst>
                  <a:ext uri="{FF2B5EF4-FFF2-40B4-BE49-F238E27FC236}">
                    <a16:creationId xmlns:a16="http://schemas.microsoft.com/office/drawing/2014/main" id="{287770B4-B9D4-6AAF-F6F9-EAA8D542D32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706" name="Line 34">
                <a:extLst>
                  <a:ext uri="{FF2B5EF4-FFF2-40B4-BE49-F238E27FC236}">
                    <a16:creationId xmlns:a16="http://schemas.microsoft.com/office/drawing/2014/main" id="{EC77D87A-A042-6029-0EE7-080CCEA8D7E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707" name="Line 35">
                <a:extLst>
                  <a:ext uri="{FF2B5EF4-FFF2-40B4-BE49-F238E27FC236}">
                    <a16:creationId xmlns:a16="http://schemas.microsoft.com/office/drawing/2014/main" id="{9CA6335A-7236-F122-22DB-DD2185D688AC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8708" name="Line 36">
                <a:extLst>
                  <a:ext uri="{FF2B5EF4-FFF2-40B4-BE49-F238E27FC236}">
                    <a16:creationId xmlns:a16="http://schemas.microsoft.com/office/drawing/2014/main" id="{945498BA-1668-B9F4-1BD3-E1884F1D6453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8709" name="Line 37">
              <a:extLst>
                <a:ext uri="{FF2B5EF4-FFF2-40B4-BE49-F238E27FC236}">
                  <a16:creationId xmlns:a16="http://schemas.microsoft.com/office/drawing/2014/main" id="{38C56E7C-E307-BE2D-53DD-BC2F1881594C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8710" name="Line 38">
              <a:extLst>
                <a:ext uri="{FF2B5EF4-FFF2-40B4-BE49-F238E27FC236}">
                  <a16:creationId xmlns:a16="http://schemas.microsoft.com/office/drawing/2014/main" id="{6EC88E4A-1DD6-A750-D3EB-A6B3C9592BC5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8711" name="Rectangle 39">
            <a:extLst>
              <a:ext uri="{FF2B5EF4-FFF2-40B4-BE49-F238E27FC236}">
                <a16:creationId xmlns:a16="http://schemas.microsoft.com/office/drawing/2014/main" id="{E09C75B2-0A00-D9CB-5BE4-D5424BA99711}"/>
              </a:ext>
            </a:extLst>
          </p:cNvPr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pPr lvl="0"/>
            <a:r>
              <a:rPr lang="cs-CZ" altLang="cs-CZ" noProof="0"/>
              <a:t>Klepnutím lze upravit styl předlohy nadpisů.</a:t>
            </a:r>
          </a:p>
        </p:txBody>
      </p:sp>
      <p:sp>
        <p:nvSpPr>
          <p:cNvPr id="28712" name="Rectangle 40">
            <a:extLst>
              <a:ext uri="{FF2B5EF4-FFF2-40B4-BE49-F238E27FC236}">
                <a16:creationId xmlns:a16="http://schemas.microsoft.com/office/drawing/2014/main" id="{CFDA748F-B8A3-F153-C49C-2E6D43F233D9}"/>
              </a:ext>
            </a:extLst>
          </p:cNvPr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altLang="cs-CZ" noProof="0"/>
              <a:t>Klepnutím lze upravit styl předlohy podnadpisů.</a:t>
            </a:r>
          </a:p>
        </p:txBody>
      </p:sp>
      <p:sp>
        <p:nvSpPr>
          <p:cNvPr id="28713" name="Rectangle 41">
            <a:extLst>
              <a:ext uri="{FF2B5EF4-FFF2-40B4-BE49-F238E27FC236}">
                <a16:creationId xmlns:a16="http://schemas.microsoft.com/office/drawing/2014/main" id="{8B1AE565-700A-F385-3A73-5BBC1F04E5E6}"/>
              </a:ext>
            </a:extLst>
          </p:cNvPr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28714" name="Rectangle 42">
            <a:extLst>
              <a:ext uri="{FF2B5EF4-FFF2-40B4-BE49-F238E27FC236}">
                <a16:creationId xmlns:a16="http://schemas.microsoft.com/office/drawing/2014/main" id="{6F6910A3-9EDB-DDE2-3F47-48EC1352CBB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28715" name="Rectangle 43">
            <a:extLst>
              <a:ext uri="{FF2B5EF4-FFF2-40B4-BE49-F238E27FC236}">
                <a16:creationId xmlns:a16="http://schemas.microsoft.com/office/drawing/2014/main" id="{604A2D07-3918-8C14-E6FE-4453229E0D5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F04AF98-1784-5148-A83B-588E75B48AE3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85452F-CA6E-DD6B-9BA7-2CC061653C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1D655E7-AD72-2A79-F278-4FD3245AF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0C2F727-61F2-75F4-57EA-9CF65AB29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1EA096F-0277-0BA5-CF23-DB5548B572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A7184EE-22CE-B5FB-B256-A35F303DF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8248D8-DC04-4D42-81B9-7C4256E63E3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53081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9823675-CB98-1F94-360E-F31EF7CD81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09D8D72-7F02-0537-D4F4-041815DA0D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7ED6574-C54D-FDAC-77ED-285E0085D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96F387-86BF-E541-1F00-619DA88CFF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6E9836-8ED4-5193-429D-E3F011859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FCEED7-4B2A-404F-8A60-7B0D9377834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18915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4DA167-DC0C-BB80-2368-8C0C39716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42BAE7-AF67-4A69-420A-90ACB43CC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CD2C39C-ECB9-CDF8-2607-EDF99F80A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3F5A4D-69C7-2E1B-4AD7-BAE4EFE84C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CF3BC2E-F83A-2A95-AAD1-727A3CDEF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4EB2C-5DBF-1743-8206-46CCDE36B27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0178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ED053F-85F5-8F8C-89EC-8021D5099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8D25CD6-7F19-B0EB-94E3-E4F8C8B50B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DBF5D2E-4F5C-1F74-8BCD-09F48AB1F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C809A90-0F83-E0EE-F72F-9464B706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2FB79C2-1285-B6B2-1F52-009267147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36B870-B688-8642-8871-55D75BF5C0F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28721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79A829-AA90-C1F6-E264-8B75DF2B5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4F6A29-08F5-0402-8ACE-3DDAC2A82E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34427D6-C2D6-DA66-4E02-A607009000E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41B40AD-4AB5-A620-7D8A-BF1701757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92D2A43-3EAD-F1F6-7601-F1F2EE902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D46CA85-A2C8-3499-54FE-15CB0E752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0045D2-F89B-1846-BDE5-B26ED146969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99040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7325AB-25E2-5799-AD12-1834D83BB4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AB5DF8C-EEDF-083C-AAD5-173888D950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BFD5E0A-DF6C-ECEF-CBA4-59E6C15545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7E14927-B752-38A5-8590-8AE4699734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25E9B921-6E58-883E-BD24-EB1E4F3534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6B3DAF19-B003-24E5-F381-68FFA69D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B4D01C7C-5CB2-750E-C52F-C8924F6C9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6FA2D33-96D5-86DE-D1C4-755DFDDDF2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1A5095-3375-5C4E-8F4C-8897C11A69D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8877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E699D5-A6BC-F450-E7D0-6F9E018C84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608043D-9D84-FB79-7889-C1CD324B4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226A781-2D18-6368-915B-747714A6C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5B3554C-F1A5-9E91-6B83-6765EE2EA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BDF391-2FEC-104B-98F9-11B3CC45195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3833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B94F69C1-BB8F-FA3E-3A1E-B1D14EF91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C3DC3E2F-5A6A-DF03-7DC3-4B6F5730F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EF4269B-87F1-55EC-4F0E-18FEF54FB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A89459-8061-164F-BD76-0888648B823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19467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3A5092-0A91-DE24-C917-28D8F0D731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F92E3A-DBB4-3AFD-66E4-B2F69B8F89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155F084-67C5-2B6F-FADD-8A8B05FEC0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BD642D7-8D08-C572-1710-CDFD1EE0A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83CC90D-E0C0-9D54-04A3-8D02828FC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719B239-D863-DDC4-2A44-A3ACE5F17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57D7D7-376B-DA49-8267-1AA66EB906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0234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541636-031B-32A2-1D3A-02A01DC98D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4D95CBB-21CC-93FB-1D58-7064721436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55EC5D7-8827-B98A-12AC-75C212CE1E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49A9B21-8C03-E9C5-CC97-99A1ADEDF7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35CF933-92BE-ED48-ED7C-70C9E8DB0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090C0A5-83A7-BB11-6E31-7EF2A74A6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0BF1C9-38E6-644F-9F86-179926E8667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9366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0" name="Group 2">
            <a:extLst>
              <a:ext uri="{FF2B5EF4-FFF2-40B4-BE49-F238E27FC236}">
                <a16:creationId xmlns:a16="http://schemas.microsoft.com/office/drawing/2014/main" id="{534BEDA8-DE90-A945-39D9-3FB51F0CC11F}"/>
              </a:ext>
            </a:extLst>
          </p:cNvPr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27651" name="Freeform 3">
              <a:extLst>
                <a:ext uri="{FF2B5EF4-FFF2-40B4-BE49-F238E27FC236}">
                  <a16:creationId xmlns:a16="http://schemas.microsoft.com/office/drawing/2014/main" id="{120B5A59-CBF5-A3EF-5070-E6E7C2D97919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>
                <a:gd name="T0" fmla="*/ 717 w 717"/>
                <a:gd name="T1" fmla="*/ 72 h 1690"/>
                <a:gd name="T2" fmla="*/ 717 w 717"/>
                <a:gd name="T3" fmla="*/ 0 h 1690"/>
                <a:gd name="T4" fmla="*/ 699 w 717"/>
                <a:gd name="T5" fmla="*/ 101 h 1690"/>
                <a:gd name="T6" fmla="*/ 675 w 717"/>
                <a:gd name="T7" fmla="*/ 209 h 1690"/>
                <a:gd name="T8" fmla="*/ 627 w 717"/>
                <a:gd name="T9" fmla="*/ 389 h 1690"/>
                <a:gd name="T10" fmla="*/ 574 w 717"/>
                <a:gd name="T11" fmla="*/ 569 h 1690"/>
                <a:gd name="T12" fmla="*/ 502 w 717"/>
                <a:gd name="T13" fmla="*/ 749 h 1690"/>
                <a:gd name="T14" fmla="*/ 424 w 717"/>
                <a:gd name="T15" fmla="*/ 935 h 1690"/>
                <a:gd name="T16" fmla="*/ 334 w 717"/>
                <a:gd name="T17" fmla="*/ 1121 h 1690"/>
                <a:gd name="T18" fmla="*/ 233 w 717"/>
                <a:gd name="T19" fmla="*/ 1312 h 1690"/>
                <a:gd name="T20" fmla="*/ 125 w 717"/>
                <a:gd name="T21" fmla="*/ 1498 h 1690"/>
                <a:gd name="T22" fmla="*/ 0 w 717"/>
                <a:gd name="T23" fmla="*/ 1690 h 1690"/>
                <a:gd name="T24" fmla="*/ 11 w 717"/>
                <a:gd name="T25" fmla="*/ 1690 h 1690"/>
                <a:gd name="T26" fmla="*/ 137 w 717"/>
                <a:gd name="T27" fmla="*/ 1498 h 1690"/>
                <a:gd name="T28" fmla="*/ 245 w 717"/>
                <a:gd name="T29" fmla="*/ 1312 h 1690"/>
                <a:gd name="T30" fmla="*/ 346 w 717"/>
                <a:gd name="T31" fmla="*/ 1121 h 1690"/>
                <a:gd name="T32" fmla="*/ 436 w 717"/>
                <a:gd name="T33" fmla="*/ 935 h 1690"/>
                <a:gd name="T34" fmla="*/ 514 w 717"/>
                <a:gd name="T35" fmla="*/ 749 h 1690"/>
                <a:gd name="T36" fmla="*/ 585 w 717"/>
                <a:gd name="T37" fmla="*/ 569 h 1690"/>
                <a:gd name="T38" fmla="*/ 639 w 717"/>
                <a:gd name="T39" fmla="*/ 389 h 1690"/>
                <a:gd name="T40" fmla="*/ 687 w 717"/>
                <a:gd name="T41" fmla="*/ 209 h 1690"/>
                <a:gd name="T42" fmla="*/ 705 w 717"/>
                <a:gd name="T43" fmla="*/ 143 h 1690"/>
                <a:gd name="T44" fmla="*/ 717 w 717"/>
                <a:gd name="T45" fmla="*/ 72 h 1690"/>
                <a:gd name="T46" fmla="*/ 717 w 717"/>
                <a:gd name="T47" fmla="*/ 72 h 16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52" name="Freeform 4">
              <a:extLst>
                <a:ext uri="{FF2B5EF4-FFF2-40B4-BE49-F238E27FC236}">
                  <a16:creationId xmlns:a16="http://schemas.microsoft.com/office/drawing/2014/main" id="{CD29775C-D5AE-8601-8502-3DBAD45C1701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>
                <a:gd name="T0" fmla="*/ 377 w 377"/>
                <a:gd name="T1" fmla="*/ 0 h 522"/>
                <a:gd name="T2" fmla="*/ 293 w 377"/>
                <a:gd name="T3" fmla="*/ 132 h 522"/>
                <a:gd name="T4" fmla="*/ 204 w 377"/>
                <a:gd name="T5" fmla="*/ 264 h 522"/>
                <a:gd name="T6" fmla="*/ 102 w 377"/>
                <a:gd name="T7" fmla="*/ 396 h 522"/>
                <a:gd name="T8" fmla="*/ 0 w 377"/>
                <a:gd name="T9" fmla="*/ 522 h 522"/>
                <a:gd name="T10" fmla="*/ 12 w 377"/>
                <a:gd name="T11" fmla="*/ 522 h 522"/>
                <a:gd name="T12" fmla="*/ 114 w 377"/>
                <a:gd name="T13" fmla="*/ 402 h 522"/>
                <a:gd name="T14" fmla="*/ 204 w 377"/>
                <a:gd name="T15" fmla="*/ 282 h 522"/>
                <a:gd name="T16" fmla="*/ 377 w 377"/>
                <a:gd name="T17" fmla="*/ 24 h 522"/>
                <a:gd name="T18" fmla="*/ 377 w 377"/>
                <a:gd name="T19" fmla="*/ 0 h 522"/>
                <a:gd name="T20" fmla="*/ 377 w 377"/>
                <a:gd name="T21" fmla="*/ 0 h 5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53" name="Freeform 5">
              <a:extLst>
                <a:ext uri="{FF2B5EF4-FFF2-40B4-BE49-F238E27FC236}">
                  <a16:creationId xmlns:a16="http://schemas.microsoft.com/office/drawing/2014/main" id="{0623EA73-DF72-BE0E-4041-3A6699330FD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>
                <a:gd name="T0" fmla="*/ 0 w 84"/>
                <a:gd name="T1" fmla="*/ 102 h 102"/>
                <a:gd name="T2" fmla="*/ 18 w 84"/>
                <a:gd name="T3" fmla="*/ 102 h 102"/>
                <a:gd name="T4" fmla="*/ 48 w 84"/>
                <a:gd name="T5" fmla="*/ 60 h 102"/>
                <a:gd name="T6" fmla="*/ 84 w 84"/>
                <a:gd name="T7" fmla="*/ 24 h 102"/>
                <a:gd name="T8" fmla="*/ 84 w 84"/>
                <a:gd name="T9" fmla="*/ 0 h 102"/>
                <a:gd name="T10" fmla="*/ 42 w 84"/>
                <a:gd name="T11" fmla="*/ 54 h 102"/>
                <a:gd name="T12" fmla="*/ 0 w 84"/>
                <a:gd name="T13" fmla="*/ 102 h 102"/>
                <a:gd name="T14" fmla="*/ 0 w 84"/>
                <a:gd name="T15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27654" name="Group 6">
              <a:extLst>
                <a:ext uri="{FF2B5EF4-FFF2-40B4-BE49-F238E27FC236}">
                  <a16:creationId xmlns:a16="http://schemas.microsoft.com/office/drawing/2014/main" id="{974F6548-5F1F-A4D3-81B7-D1508714841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7655" name="Freeform 7">
                <a:extLst>
                  <a:ext uri="{FF2B5EF4-FFF2-40B4-BE49-F238E27FC236}">
                    <a16:creationId xmlns:a16="http://schemas.microsoft.com/office/drawing/2014/main" id="{EB30DC62-ECDC-B2B8-10DA-349DC7336E72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>
                  <a:gd name="T0" fmla="*/ 0 w 72"/>
                  <a:gd name="T1" fmla="*/ 0 h 4316"/>
                  <a:gd name="T2" fmla="*/ 60 w 72"/>
                  <a:gd name="T3" fmla="*/ 4316 h 4316"/>
                  <a:gd name="T4" fmla="*/ 72 w 72"/>
                  <a:gd name="T5" fmla="*/ 4316 h 4316"/>
                  <a:gd name="T6" fmla="*/ 12 w 72"/>
                  <a:gd name="T7" fmla="*/ 0 h 4316"/>
                  <a:gd name="T8" fmla="*/ 0 w 72"/>
                  <a:gd name="T9" fmla="*/ 0 h 4316"/>
                  <a:gd name="T10" fmla="*/ 0 w 72"/>
                  <a:gd name="T1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56" name="Freeform 8">
                <a:extLst>
                  <a:ext uri="{FF2B5EF4-FFF2-40B4-BE49-F238E27FC236}">
                    <a16:creationId xmlns:a16="http://schemas.microsoft.com/office/drawing/2014/main" id="{F8088773-B74B-8524-7C52-B7C9890C438C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>
                  <a:gd name="T0" fmla="*/ 24 w 174"/>
                  <a:gd name="T1" fmla="*/ 0 h 4316"/>
                  <a:gd name="T2" fmla="*/ 12 w 174"/>
                  <a:gd name="T3" fmla="*/ 0 h 4316"/>
                  <a:gd name="T4" fmla="*/ 42 w 174"/>
                  <a:gd name="T5" fmla="*/ 216 h 4316"/>
                  <a:gd name="T6" fmla="*/ 72 w 174"/>
                  <a:gd name="T7" fmla="*/ 444 h 4316"/>
                  <a:gd name="T8" fmla="*/ 96 w 174"/>
                  <a:gd name="T9" fmla="*/ 689 h 4316"/>
                  <a:gd name="T10" fmla="*/ 120 w 174"/>
                  <a:gd name="T11" fmla="*/ 947 h 4316"/>
                  <a:gd name="T12" fmla="*/ 132 w 174"/>
                  <a:gd name="T13" fmla="*/ 1211 h 4316"/>
                  <a:gd name="T14" fmla="*/ 150 w 174"/>
                  <a:gd name="T15" fmla="*/ 1487 h 4316"/>
                  <a:gd name="T16" fmla="*/ 156 w 174"/>
                  <a:gd name="T17" fmla="*/ 1768 h 4316"/>
                  <a:gd name="T18" fmla="*/ 162 w 174"/>
                  <a:gd name="T19" fmla="*/ 2062 h 4316"/>
                  <a:gd name="T20" fmla="*/ 156 w 174"/>
                  <a:gd name="T21" fmla="*/ 2644 h 4316"/>
                  <a:gd name="T22" fmla="*/ 126 w 174"/>
                  <a:gd name="T23" fmla="*/ 3225 h 4316"/>
                  <a:gd name="T24" fmla="*/ 108 w 174"/>
                  <a:gd name="T25" fmla="*/ 3507 h 4316"/>
                  <a:gd name="T26" fmla="*/ 78 w 174"/>
                  <a:gd name="T27" fmla="*/ 3788 h 4316"/>
                  <a:gd name="T28" fmla="*/ 42 w 174"/>
                  <a:gd name="T29" fmla="*/ 4058 h 4316"/>
                  <a:gd name="T30" fmla="*/ 0 w 174"/>
                  <a:gd name="T31" fmla="*/ 4316 h 4316"/>
                  <a:gd name="T32" fmla="*/ 12 w 174"/>
                  <a:gd name="T33" fmla="*/ 4316 h 4316"/>
                  <a:gd name="T34" fmla="*/ 54 w 174"/>
                  <a:gd name="T35" fmla="*/ 4058 h 4316"/>
                  <a:gd name="T36" fmla="*/ 90 w 174"/>
                  <a:gd name="T37" fmla="*/ 3782 h 4316"/>
                  <a:gd name="T38" fmla="*/ 120 w 174"/>
                  <a:gd name="T39" fmla="*/ 3507 h 4316"/>
                  <a:gd name="T40" fmla="*/ 138 w 174"/>
                  <a:gd name="T41" fmla="*/ 3219 h 4316"/>
                  <a:gd name="T42" fmla="*/ 168 w 174"/>
                  <a:gd name="T43" fmla="*/ 2638 h 4316"/>
                  <a:gd name="T44" fmla="*/ 174 w 174"/>
                  <a:gd name="T45" fmla="*/ 2056 h 4316"/>
                  <a:gd name="T46" fmla="*/ 168 w 174"/>
                  <a:gd name="T47" fmla="*/ 1768 h 4316"/>
                  <a:gd name="T48" fmla="*/ 162 w 174"/>
                  <a:gd name="T49" fmla="*/ 1487 h 4316"/>
                  <a:gd name="T50" fmla="*/ 144 w 174"/>
                  <a:gd name="T51" fmla="*/ 1211 h 4316"/>
                  <a:gd name="T52" fmla="*/ 132 w 174"/>
                  <a:gd name="T53" fmla="*/ 941 h 4316"/>
                  <a:gd name="T54" fmla="*/ 108 w 174"/>
                  <a:gd name="T55" fmla="*/ 689 h 4316"/>
                  <a:gd name="T56" fmla="*/ 84 w 174"/>
                  <a:gd name="T57" fmla="*/ 444 h 4316"/>
                  <a:gd name="T58" fmla="*/ 54 w 174"/>
                  <a:gd name="T59" fmla="*/ 216 h 4316"/>
                  <a:gd name="T60" fmla="*/ 24 w 174"/>
                  <a:gd name="T61" fmla="*/ 0 h 4316"/>
                  <a:gd name="T62" fmla="*/ 24 w 174"/>
                  <a:gd name="T63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57" name="Freeform 9">
                <a:extLst>
                  <a:ext uri="{FF2B5EF4-FFF2-40B4-BE49-F238E27FC236}">
                    <a16:creationId xmlns:a16="http://schemas.microsoft.com/office/drawing/2014/main" id="{34B834A0-9B74-0FCC-22E1-7E8B569FF0D7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>
                  <a:gd name="T0" fmla="*/ 329 w 335"/>
                  <a:gd name="T1" fmla="*/ 2014 h 4316"/>
                  <a:gd name="T2" fmla="*/ 317 w 335"/>
                  <a:gd name="T3" fmla="*/ 1726 h 4316"/>
                  <a:gd name="T4" fmla="*/ 293 w 335"/>
                  <a:gd name="T5" fmla="*/ 1445 h 4316"/>
                  <a:gd name="T6" fmla="*/ 263 w 335"/>
                  <a:gd name="T7" fmla="*/ 1175 h 4316"/>
                  <a:gd name="T8" fmla="*/ 228 w 335"/>
                  <a:gd name="T9" fmla="*/ 917 h 4316"/>
                  <a:gd name="T10" fmla="*/ 186 w 335"/>
                  <a:gd name="T11" fmla="*/ 665 h 4316"/>
                  <a:gd name="T12" fmla="*/ 132 w 335"/>
                  <a:gd name="T13" fmla="*/ 432 h 4316"/>
                  <a:gd name="T14" fmla="*/ 78 w 335"/>
                  <a:gd name="T15" fmla="*/ 204 h 4316"/>
                  <a:gd name="T16" fmla="*/ 12 w 335"/>
                  <a:gd name="T17" fmla="*/ 0 h 4316"/>
                  <a:gd name="T18" fmla="*/ 0 w 335"/>
                  <a:gd name="T19" fmla="*/ 0 h 4316"/>
                  <a:gd name="T20" fmla="*/ 66 w 335"/>
                  <a:gd name="T21" fmla="*/ 204 h 4316"/>
                  <a:gd name="T22" fmla="*/ 120 w 335"/>
                  <a:gd name="T23" fmla="*/ 432 h 4316"/>
                  <a:gd name="T24" fmla="*/ 174 w 335"/>
                  <a:gd name="T25" fmla="*/ 665 h 4316"/>
                  <a:gd name="T26" fmla="*/ 216 w 335"/>
                  <a:gd name="T27" fmla="*/ 917 h 4316"/>
                  <a:gd name="T28" fmla="*/ 251 w 335"/>
                  <a:gd name="T29" fmla="*/ 1175 h 4316"/>
                  <a:gd name="T30" fmla="*/ 281 w 335"/>
                  <a:gd name="T31" fmla="*/ 1445 h 4316"/>
                  <a:gd name="T32" fmla="*/ 305 w 335"/>
                  <a:gd name="T33" fmla="*/ 1726 h 4316"/>
                  <a:gd name="T34" fmla="*/ 317 w 335"/>
                  <a:gd name="T35" fmla="*/ 2014 h 4316"/>
                  <a:gd name="T36" fmla="*/ 323 w 335"/>
                  <a:gd name="T37" fmla="*/ 2314 h 4316"/>
                  <a:gd name="T38" fmla="*/ 317 w 335"/>
                  <a:gd name="T39" fmla="*/ 2608 h 4316"/>
                  <a:gd name="T40" fmla="*/ 305 w 335"/>
                  <a:gd name="T41" fmla="*/ 2907 h 4316"/>
                  <a:gd name="T42" fmla="*/ 281 w 335"/>
                  <a:gd name="T43" fmla="*/ 3201 h 4316"/>
                  <a:gd name="T44" fmla="*/ 257 w 335"/>
                  <a:gd name="T45" fmla="*/ 3489 h 4316"/>
                  <a:gd name="T46" fmla="*/ 216 w 335"/>
                  <a:gd name="T47" fmla="*/ 3777 h 4316"/>
                  <a:gd name="T48" fmla="*/ 174 w 335"/>
                  <a:gd name="T49" fmla="*/ 4052 h 4316"/>
                  <a:gd name="T50" fmla="*/ 120 w 335"/>
                  <a:gd name="T51" fmla="*/ 4316 h 4316"/>
                  <a:gd name="T52" fmla="*/ 132 w 335"/>
                  <a:gd name="T53" fmla="*/ 4316 h 4316"/>
                  <a:gd name="T54" fmla="*/ 186 w 335"/>
                  <a:gd name="T55" fmla="*/ 4052 h 4316"/>
                  <a:gd name="T56" fmla="*/ 228 w 335"/>
                  <a:gd name="T57" fmla="*/ 3777 h 4316"/>
                  <a:gd name="T58" fmla="*/ 269 w 335"/>
                  <a:gd name="T59" fmla="*/ 3489 h 4316"/>
                  <a:gd name="T60" fmla="*/ 293 w 335"/>
                  <a:gd name="T61" fmla="*/ 3201 h 4316"/>
                  <a:gd name="T62" fmla="*/ 317 w 335"/>
                  <a:gd name="T63" fmla="*/ 2907 h 4316"/>
                  <a:gd name="T64" fmla="*/ 329 w 335"/>
                  <a:gd name="T65" fmla="*/ 2608 h 4316"/>
                  <a:gd name="T66" fmla="*/ 335 w 335"/>
                  <a:gd name="T67" fmla="*/ 2314 h 4316"/>
                  <a:gd name="T68" fmla="*/ 329 w 335"/>
                  <a:gd name="T69" fmla="*/ 2014 h 4316"/>
                  <a:gd name="T70" fmla="*/ 329 w 335"/>
                  <a:gd name="T71" fmla="*/ 201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58" name="Freeform 10">
                <a:extLst>
                  <a:ext uri="{FF2B5EF4-FFF2-40B4-BE49-F238E27FC236}">
                    <a16:creationId xmlns:a16="http://schemas.microsoft.com/office/drawing/2014/main" id="{AA9A5651-B7EE-800A-9472-2B8401037A3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>
                  <a:gd name="T0" fmla="*/ 413 w 425"/>
                  <a:gd name="T1" fmla="*/ 1924 h 4316"/>
                  <a:gd name="T2" fmla="*/ 395 w 425"/>
                  <a:gd name="T3" fmla="*/ 1690 h 4316"/>
                  <a:gd name="T4" fmla="*/ 365 w 425"/>
                  <a:gd name="T5" fmla="*/ 1457 h 4316"/>
                  <a:gd name="T6" fmla="*/ 329 w 425"/>
                  <a:gd name="T7" fmla="*/ 1229 h 4316"/>
                  <a:gd name="T8" fmla="*/ 281 w 425"/>
                  <a:gd name="T9" fmla="*/ 1001 h 4316"/>
                  <a:gd name="T10" fmla="*/ 227 w 425"/>
                  <a:gd name="T11" fmla="*/ 761 h 4316"/>
                  <a:gd name="T12" fmla="*/ 162 w 425"/>
                  <a:gd name="T13" fmla="*/ 522 h 4316"/>
                  <a:gd name="T14" fmla="*/ 90 w 425"/>
                  <a:gd name="T15" fmla="*/ 270 h 4316"/>
                  <a:gd name="T16" fmla="*/ 12 w 425"/>
                  <a:gd name="T17" fmla="*/ 0 h 4316"/>
                  <a:gd name="T18" fmla="*/ 0 w 425"/>
                  <a:gd name="T19" fmla="*/ 0 h 4316"/>
                  <a:gd name="T20" fmla="*/ 84 w 425"/>
                  <a:gd name="T21" fmla="*/ 270 h 4316"/>
                  <a:gd name="T22" fmla="*/ 156 w 425"/>
                  <a:gd name="T23" fmla="*/ 522 h 4316"/>
                  <a:gd name="T24" fmla="*/ 216 w 425"/>
                  <a:gd name="T25" fmla="*/ 767 h 4316"/>
                  <a:gd name="T26" fmla="*/ 275 w 425"/>
                  <a:gd name="T27" fmla="*/ 1001 h 4316"/>
                  <a:gd name="T28" fmla="*/ 317 w 425"/>
                  <a:gd name="T29" fmla="*/ 1235 h 4316"/>
                  <a:gd name="T30" fmla="*/ 353 w 425"/>
                  <a:gd name="T31" fmla="*/ 1463 h 4316"/>
                  <a:gd name="T32" fmla="*/ 383 w 425"/>
                  <a:gd name="T33" fmla="*/ 1690 h 4316"/>
                  <a:gd name="T34" fmla="*/ 401 w 425"/>
                  <a:gd name="T35" fmla="*/ 1924 h 4316"/>
                  <a:gd name="T36" fmla="*/ 413 w 425"/>
                  <a:gd name="T37" fmla="*/ 2188 h 4316"/>
                  <a:gd name="T38" fmla="*/ 407 w 425"/>
                  <a:gd name="T39" fmla="*/ 2458 h 4316"/>
                  <a:gd name="T40" fmla="*/ 395 w 425"/>
                  <a:gd name="T41" fmla="*/ 2733 h 4316"/>
                  <a:gd name="T42" fmla="*/ 365 w 425"/>
                  <a:gd name="T43" fmla="*/ 3021 h 4316"/>
                  <a:gd name="T44" fmla="*/ 329 w 425"/>
                  <a:gd name="T45" fmla="*/ 3321 h 4316"/>
                  <a:gd name="T46" fmla="*/ 275 w 425"/>
                  <a:gd name="T47" fmla="*/ 3639 h 4316"/>
                  <a:gd name="T48" fmla="*/ 204 w 425"/>
                  <a:gd name="T49" fmla="*/ 3968 h 4316"/>
                  <a:gd name="T50" fmla="*/ 126 w 425"/>
                  <a:gd name="T51" fmla="*/ 4316 h 4316"/>
                  <a:gd name="T52" fmla="*/ 138 w 425"/>
                  <a:gd name="T53" fmla="*/ 4316 h 4316"/>
                  <a:gd name="T54" fmla="*/ 216 w 425"/>
                  <a:gd name="T55" fmla="*/ 3968 h 4316"/>
                  <a:gd name="T56" fmla="*/ 287 w 425"/>
                  <a:gd name="T57" fmla="*/ 3639 h 4316"/>
                  <a:gd name="T58" fmla="*/ 341 w 425"/>
                  <a:gd name="T59" fmla="*/ 3321 h 4316"/>
                  <a:gd name="T60" fmla="*/ 377 w 425"/>
                  <a:gd name="T61" fmla="*/ 3021 h 4316"/>
                  <a:gd name="T62" fmla="*/ 407 w 425"/>
                  <a:gd name="T63" fmla="*/ 2733 h 4316"/>
                  <a:gd name="T64" fmla="*/ 419 w 425"/>
                  <a:gd name="T65" fmla="*/ 2458 h 4316"/>
                  <a:gd name="T66" fmla="*/ 425 w 425"/>
                  <a:gd name="T67" fmla="*/ 2188 h 4316"/>
                  <a:gd name="T68" fmla="*/ 413 w 425"/>
                  <a:gd name="T69" fmla="*/ 1924 h 4316"/>
                  <a:gd name="T70" fmla="*/ 413 w 425"/>
                  <a:gd name="T71" fmla="*/ 1924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59" name="Freeform 11">
                <a:extLst>
                  <a:ext uri="{FF2B5EF4-FFF2-40B4-BE49-F238E27FC236}">
                    <a16:creationId xmlns:a16="http://schemas.microsoft.com/office/drawing/2014/main" id="{3AC258D3-5401-00AE-70AA-A7B3D6DB274F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>
                  <a:gd name="T0" fmla="*/ 556 w 556"/>
                  <a:gd name="T1" fmla="*/ 2020 h 4316"/>
                  <a:gd name="T2" fmla="*/ 538 w 556"/>
                  <a:gd name="T3" fmla="*/ 1732 h 4316"/>
                  <a:gd name="T4" fmla="*/ 503 w 556"/>
                  <a:gd name="T5" fmla="*/ 1445 h 4316"/>
                  <a:gd name="T6" fmla="*/ 455 w 556"/>
                  <a:gd name="T7" fmla="*/ 1175 h 4316"/>
                  <a:gd name="T8" fmla="*/ 395 w 556"/>
                  <a:gd name="T9" fmla="*/ 911 h 4316"/>
                  <a:gd name="T10" fmla="*/ 317 w 556"/>
                  <a:gd name="T11" fmla="*/ 659 h 4316"/>
                  <a:gd name="T12" fmla="*/ 228 w 556"/>
                  <a:gd name="T13" fmla="*/ 426 h 4316"/>
                  <a:gd name="T14" fmla="*/ 126 w 556"/>
                  <a:gd name="T15" fmla="*/ 204 h 4316"/>
                  <a:gd name="T16" fmla="*/ 12 w 556"/>
                  <a:gd name="T17" fmla="*/ 0 h 4316"/>
                  <a:gd name="T18" fmla="*/ 0 w 556"/>
                  <a:gd name="T19" fmla="*/ 0 h 4316"/>
                  <a:gd name="T20" fmla="*/ 114 w 556"/>
                  <a:gd name="T21" fmla="*/ 204 h 4316"/>
                  <a:gd name="T22" fmla="*/ 216 w 556"/>
                  <a:gd name="T23" fmla="*/ 426 h 4316"/>
                  <a:gd name="T24" fmla="*/ 305 w 556"/>
                  <a:gd name="T25" fmla="*/ 659 h 4316"/>
                  <a:gd name="T26" fmla="*/ 383 w 556"/>
                  <a:gd name="T27" fmla="*/ 911 h 4316"/>
                  <a:gd name="T28" fmla="*/ 443 w 556"/>
                  <a:gd name="T29" fmla="*/ 1175 h 4316"/>
                  <a:gd name="T30" fmla="*/ 491 w 556"/>
                  <a:gd name="T31" fmla="*/ 1445 h 4316"/>
                  <a:gd name="T32" fmla="*/ 526 w 556"/>
                  <a:gd name="T33" fmla="*/ 1732 h 4316"/>
                  <a:gd name="T34" fmla="*/ 544 w 556"/>
                  <a:gd name="T35" fmla="*/ 2020 h 4316"/>
                  <a:gd name="T36" fmla="*/ 544 w 556"/>
                  <a:gd name="T37" fmla="*/ 2326 h 4316"/>
                  <a:gd name="T38" fmla="*/ 532 w 556"/>
                  <a:gd name="T39" fmla="*/ 2632 h 4316"/>
                  <a:gd name="T40" fmla="*/ 503 w 556"/>
                  <a:gd name="T41" fmla="*/ 2931 h 4316"/>
                  <a:gd name="T42" fmla="*/ 455 w 556"/>
                  <a:gd name="T43" fmla="*/ 3225 h 4316"/>
                  <a:gd name="T44" fmla="*/ 389 w 556"/>
                  <a:gd name="T45" fmla="*/ 3513 h 4316"/>
                  <a:gd name="T46" fmla="*/ 311 w 556"/>
                  <a:gd name="T47" fmla="*/ 3788 h 4316"/>
                  <a:gd name="T48" fmla="*/ 216 w 556"/>
                  <a:gd name="T49" fmla="*/ 4058 h 4316"/>
                  <a:gd name="T50" fmla="*/ 102 w 556"/>
                  <a:gd name="T51" fmla="*/ 4316 h 4316"/>
                  <a:gd name="T52" fmla="*/ 114 w 556"/>
                  <a:gd name="T53" fmla="*/ 4316 h 4316"/>
                  <a:gd name="T54" fmla="*/ 228 w 556"/>
                  <a:gd name="T55" fmla="*/ 4058 h 4316"/>
                  <a:gd name="T56" fmla="*/ 323 w 556"/>
                  <a:gd name="T57" fmla="*/ 3788 h 4316"/>
                  <a:gd name="T58" fmla="*/ 401 w 556"/>
                  <a:gd name="T59" fmla="*/ 3513 h 4316"/>
                  <a:gd name="T60" fmla="*/ 467 w 556"/>
                  <a:gd name="T61" fmla="*/ 3225 h 4316"/>
                  <a:gd name="T62" fmla="*/ 515 w 556"/>
                  <a:gd name="T63" fmla="*/ 2931 h 4316"/>
                  <a:gd name="T64" fmla="*/ 544 w 556"/>
                  <a:gd name="T65" fmla="*/ 2632 h 4316"/>
                  <a:gd name="T66" fmla="*/ 556 w 556"/>
                  <a:gd name="T67" fmla="*/ 2326 h 4316"/>
                  <a:gd name="T68" fmla="*/ 556 w 556"/>
                  <a:gd name="T69" fmla="*/ 2020 h 4316"/>
                  <a:gd name="T70" fmla="*/ 556 w 556"/>
                  <a:gd name="T71" fmla="*/ 202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0" name="Freeform 12">
                <a:extLst>
                  <a:ext uri="{FF2B5EF4-FFF2-40B4-BE49-F238E27FC236}">
                    <a16:creationId xmlns:a16="http://schemas.microsoft.com/office/drawing/2014/main" id="{812FC8CE-1DE2-2FF1-1389-5FF580FA646B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>
                  <a:gd name="T0" fmla="*/ 688 w 688"/>
                  <a:gd name="T1" fmla="*/ 2086 h 4316"/>
                  <a:gd name="T2" fmla="*/ 670 w 688"/>
                  <a:gd name="T3" fmla="*/ 1810 h 4316"/>
                  <a:gd name="T4" fmla="*/ 634 w 688"/>
                  <a:gd name="T5" fmla="*/ 1541 h 4316"/>
                  <a:gd name="T6" fmla="*/ 574 w 688"/>
                  <a:gd name="T7" fmla="*/ 1271 h 4316"/>
                  <a:gd name="T8" fmla="*/ 497 w 688"/>
                  <a:gd name="T9" fmla="*/ 1007 h 4316"/>
                  <a:gd name="T10" fmla="*/ 401 w 688"/>
                  <a:gd name="T11" fmla="*/ 749 h 4316"/>
                  <a:gd name="T12" fmla="*/ 293 w 688"/>
                  <a:gd name="T13" fmla="*/ 492 h 4316"/>
                  <a:gd name="T14" fmla="*/ 162 w 688"/>
                  <a:gd name="T15" fmla="*/ 240 h 4316"/>
                  <a:gd name="T16" fmla="*/ 12 w 688"/>
                  <a:gd name="T17" fmla="*/ 0 h 4316"/>
                  <a:gd name="T18" fmla="*/ 0 w 688"/>
                  <a:gd name="T19" fmla="*/ 0 h 4316"/>
                  <a:gd name="T20" fmla="*/ 150 w 688"/>
                  <a:gd name="T21" fmla="*/ 240 h 4316"/>
                  <a:gd name="T22" fmla="*/ 281 w 688"/>
                  <a:gd name="T23" fmla="*/ 492 h 4316"/>
                  <a:gd name="T24" fmla="*/ 389 w 688"/>
                  <a:gd name="T25" fmla="*/ 749 h 4316"/>
                  <a:gd name="T26" fmla="*/ 485 w 688"/>
                  <a:gd name="T27" fmla="*/ 1007 h 4316"/>
                  <a:gd name="T28" fmla="*/ 562 w 688"/>
                  <a:gd name="T29" fmla="*/ 1271 h 4316"/>
                  <a:gd name="T30" fmla="*/ 622 w 688"/>
                  <a:gd name="T31" fmla="*/ 1541 h 4316"/>
                  <a:gd name="T32" fmla="*/ 658 w 688"/>
                  <a:gd name="T33" fmla="*/ 1810 h 4316"/>
                  <a:gd name="T34" fmla="*/ 676 w 688"/>
                  <a:gd name="T35" fmla="*/ 2086 h 4316"/>
                  <a:gd name="T36" fmla="*/ 676 w 688"/>
                  <a:gd name="T37" fmla="*/ 2368 h 4316"/>
                  <a:gd name="T38" fmla="*/ 658 w 688"/>
                  <a:gd name="T39" fmla="*/ 2650 h 4316"/>
                  <a:gd name="T40" fmla="*/ 616 w 688"/>
                  <a:gd name="T41" fmla="*/ 2931 h 4316"/>
                  <a:gd name="T42" fmla="*/ 556 w 688"/>
                  <a:gd name="T43" fmla="*/ 3213 h 4316"/>
                  <a:gd name="T44" fmla="*/ 473 w 688"/>
                  <a:gd name="T45" fmla="*/ 3495 h 4316"/>
                  <a:gd name="T46" fmla="*/ 371 w 688"/>
                  <a:gd name="T47" fmla="*/ 3777 h 4316"/>
                  <a:gd name="T48" fmla="*/ 251 w 688"/>
                  <a:gd name="T49" fmla="*/ 4046 h 4316"/>
                  <a:gd name="T50" fmla="*/ 114 w 688"/>
                  <a:gd name="T51" fmla="*/ 4316 h 4316"/>
                  <a:gd name="T52" fmla="*/ 126 w 688"/>
                  <a:gd name="T53" fmla="*/ 4316 h 4316"/>
                  <a:gd name="T54" fmla="*/ 263 w 688"/>
                  <a:gd name="T55" fmla="*/ 4046 h 4316"/>
                  <a:gd name="T56" fmla="*/ 383 w 688"/>
                  <a:gd name="T57" fmla="*/ 3777 h 4316"/>
                  <a:gd name="T58" fmla="*/ 485 w 688"/>
                  <a:gd name="T59" fmla="*/ 3495 h 4316"/>
                  <a:gd name="T60" fmla="*/ 568 w 688"/>
                  <a:gd name="T61" fmla="*/ 3219 h 4316"/>
                  <a:gd name="T62" fmla="*/ 628 w 688"/>
                  <a:gd name="T63" fmla="*/ 2937 h 4316"/>
                  <a:gd name="T64" fmla="*/ 670 w 688"/>
                  <a:gd name="T65" fmla="*/ 2656 h 4316"/>
                  <a:gd name="T66" fmla="*/ 688 w 688"/>
                  <a:gd name="T67" fmla="*/ 2368 h 4316"/>
                  <a:gd name="T68" fmla="*/ 688 w 688"/>
                  <a:gd name="T69" fmla="*/ 2086 h 4316"/>
                  <a:gd name="T70" fmla="*/ 688 w 688"/>
                  <a:gd name="T71" fmla="*/ 208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1" name="Freeform 13">
                <a:extLst>
                  <a:ext uri="{FF2B5EF4-FFF2-40B4-BE49-F238E27FC236}">
                    <a16:creationId xmlns:a16="http://schemas.microsoft.com/office/drawing/2014/main" id="{2BD72B44-0AA3-16E5-0382-841D74FE26F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>
                  <a:gd name="T0" fmla="*/ 855 w 861"/>
                  <a:gd name="T1" fmla="*/ 2128 h 4316"/>
                  <a:gd name="T2" fmla="*/ 831 w 861"/>
                  <a:gd name="T3" fmla="*/ 1834 h 4316"/>
                  <a:gd name="T4" fmla="*/ 808 w 861"/>
                  <a:gd name="T5" fmla="*/ 1684 h 4316"/>
                  <a:gd name="T6" fmla="*/ 784 w 861"/>
                  <a:gd name="T7" fmla="*/ 1541 h 4316"/>
                  <a:gd name="T8" fmla="*/ 748 w 861"/>
                  <a:gd name="T9" fmla="*/ 1397 h 4316"/>
                  <a:gd name="T10" fmla="*/ 712 w 861"/>
                  <a:gd name="T11" fmla="*/ 1253 h 4316"/>
                  <a:gd name="T12" fmla="*/ 664 w 861"/>
                  <a:gd name="T13" fmla="*/ 1115 h 4316"/>
                  <a:gd name="T14" fmla="*/ 610 w 861"/>
                  <a:gd name="T15" fmla="*/ 977 h 4316"/>
                  <a:gd name="T16" fmla="*/ 491 w 861"/>
                  <a:gd name="T17" fmla="*/ 719 h 4316"/>
                  <a:gd name="T18" fmla="*/ 353 w 861"/>
                  <a:gd name="T19" fmla="*/ 468 h 4316"/>
                  <a:gd name="T20" fmla="*/ 192 w 861"/>
                  <a:gd name="T21" fmla="*/ 228 h 4316"/>
                  <a:gd name="T22" fmla="*/ 12 w 861"/>
                  <a:gd name="T23" fmla="*/ 0 h 4316"/>
                  <a:gd name="T24" fmla="*/ 0 w 861"/>
                  <a:gd name="T25" fmla="*/ 0 h 4316"/>
                  <a:gd name="T26" fmla="*/ 180 w 861"/>
                  <a:gd name="T27" fmla="*/ 228 h 4316"/>
                  <a:gd name="T28" fmla="*/ 341 w 861"/>
                  <a:gd name="T29" fmla="*/ 468 h 4316"/>
                  <a:gd name="T30" fmla="*/ 479 w 861"/>
                  <a:gd name="T31" fmla="*/ 719 h 4316"/>
                  <a:gd name="T32" fmla="*/ 598 w 861"/>
                  <a:gd name="T33" fmla="*/ 983 h 4316"/>
                  <a:gd name="T34" fmla="*/ 652 w 861"/>
                  <a:gd name="T35" fmla="*/ 1121 h 4316"/>
                  <a:gd name="T36" fmla="*/ 700 w 861"/>
                  <a:gd name="T37" fmla="*/ 1259 h 4316"/>
                  <a:gd name="T38" fmla="*/ 736 w 861"/>
                  <a:gd name="T39" fmla="*/ 1403 h 4316"/>
                  <a:gd name="T40" fmla="*/ 772 w 861"/>
                  <a:gd name="T41" fmla="*/ 1547 h 4316"/>
                  <a:gd name="T42" fmla="*/ 802 w 861"/>
                  <a:gd name="T43" fmla="*/ 1690 h 4316"/>
                  <a:gd name="T44" fmla="*/ 819 w 861"/>
                  <a:gd name="T45" fmla="*/ 1834 h 4316"/>
                  <a:gd name="T46" fmla="*/ 837 w 861"/>
                  <a:gd name="T47" fmla="*/ 1984 h 4316"/>
                  <a:gd name="T48" fmla="*/ 843 w 861"/>
                  <a:gd name="T49" fmla="*/ 2128 h 4316"/>
                  <a:gd name="T50" fmla="*/ 849 w 861"/>
                  <a:gd name="T51" fmla="*/ 2278 h 4316"/>
                  <a:gd name="T52" fmla="*/ 843 w 861"/>
                  <a:gd name="T53" fmla="*/ 2428 h 4316"/>
                  <a:gd name="T54" fmla="*/ 831 w 861"/>
                  <a:gd name="T55" fmla="*/ 2572 h 4316"/>
                  <a:gd name="T56" fmla="*/ 819 w 861"/>
                  <a:gd name="T57" fmla="*/ 2721 h 4316"/>
                  <a:gd name="T58" fmla="*/ 796 w 861"/>
                  <a:gd name="T59" fmla="*/ 2865 h 4316"/>
                  <a:gd name="T60" fmla="*/ 766 w 861"/>
                  <a:gd name="T61" fmla="*/ 3015 h 4316"/>
                  <a:gd name="T62" fmla="*/ 724 w 861"/>
                  <a:gd name="T63" fmla="*/ 3159 h 4316"/>
                  <a:gd name="T64" fmla="*/ 682 w 861"/>
                  <a:gd name="T65" fmla="*/ 3303 h 4316"/>
                  <a:gd name="T66" fmla="*/ 586 w 861"/>
                  <a:gd name="T67" fmla="*/ 3567 h 4316"/>
                  <a:gd name="T68" fmla="*/ 473 w 861"/>
                  <a:gd name="T69" fmla="*/ 3824 h 4316"/>
                  <a:gd name="T70" fmla="*/ 335 w 861"/>
                  <a:gd name="T71" fmla="*/ 4076 h 4316"/>
                  <a:gd name="T72" fmla="*/ 180 w 861"/>
                  <a:gd name="T73" fmla="*/ 4316 h 4316"/>
                  <a:gd name="T74" fmla="*/ 192 w 861"/>
                  <a:gd name="T75" fmla="*/ 4316 h 4316"/>
                  <a:gd name="T76" fmla="*/ 347 w 861"/>
                  <a:gd name="T77" fmla="*/ 4076 h 4316"/>
                  <a:gd name="T78" fmla="*/ 485 w 861"/>
                  <a:gd name="T79" fmla="*/ 3824 h 4316"/>
                  <a:gd name="T80" fmla="*/ 598 w 861"/>
                  <a:gd name="T81" fmla="*/ 3573 h 4316"/>
                  <a:gd name="T82" fmla="*/ 694 w 861"/>
                  <a:gd name="T83" fmla="*/ 3309 h 4316"/>
                  <a:gd name="T84" fmla="*/ 736 w 861"/>
                  <a:gd name="T85" fmla="*/ 3165 h 4316"/>
                  <a:gd name="T86" fmla="*/ 778 w 861"/>
                  <a:gd name="T87" fmla="*/ 3021 h 4316"/>
                  <a:gd name="T88" fmla="*/ 808 w 861"/>
                  <a:gd name="T89" fmla="*/ 2871 h 4316"/>
                  <a:gd name="T90" fmla="*/ 831 w 861"/>
                  <a:gd name="T91" fmla="*/ 2727 h 4316"/>
                  <a:gd name="T92" fmla="*/ 843 w 861"/>
                  <a:gd name="T93" fmla="*/ 2578 h 4316"/>
                  <a:gd name="T94" fmla="*/ 855 w 861"/>
                  <a:gd name="T95" fmla="*/ 2428 h 4316"/>
                  <a:gd name="T96" fmla="*/ 861 w 861"/>
                  <a:gd name="T97" fmla="*/ 2278 h 4316"/>
                  <a:gd name="T98" fmla="*/ 855 w 861"/>
                  <a:gd name="T99" fmla="*/ 2128 h 4316"/>
                  <a:gd name="T100" fmla="*/ 855 w 861"/>
                  <a:gd name="T101" fmla="*/ 212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2" name="Freeform 14">
                <a:extLst>
                  <a:ext uri="{FF2B5EF4-FFF2-40B4-BE49-F238E27FC236}">
                    <a16:creationId xmlns:a16="http://schemas.microsoft.com/office/drawing/2014/main" id="{182A89C1-D2E5-42B2-EAC0-76D9C8733A51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>
                  <a:gd name="T0" fmla="*/ 18 w 149"/>
                  <a:gd name="T1" fmla="*/ 1942 h 4316"/>
                  <a:gd name="T2" fmla="*/ 30 w 149"/>
                  <a:gd name="T3" fmla="*/ 1630 h 4316"/>
                  <a:gd name="T4" fmla="*/ 42 w 149"/>
                  <a:gd name="T5" fmla="*/ 1331 h 4316"/>
                  <a:gd name="T6" fmla="*/ 59 w 149"/>
                  <a:gd name="T7" fmla="*/ 1055 h 4316"/>
                  <a:gd name="T8" fmla="*/ 77 w 149"/>
                  <a:gd name="T9" fmla="*/ 791 h 4316"/>
                  <a:gd name="T10" fmla="*/ 83 w 149"/>
                  <a:gd name="T11" fmla="*/ 671 h 4316"/>
                  <a:gd name="T12" fmla="*/ 95 w 149"/>
                  <a:gd name="T13" fmla="*/ 557 h 4316"/>
                  <a:gd name="T14" fmla="*/ 107 w 149"/>
                  <a:gd name="T15" fmla="*/ 444 h 4316"/>
                  <a:gd name="T16" fmla="*/ 113 w 149"/>
                  <a:gd name="T17" fmla="*/ 342 h 4316"/>
                  <a:gd name="T18" fmla="*/ 125 w 149"/>
                  <a:gd name="T19" fmla="*/ 246 h 4316"/>
                  <a:gd name="T20" fmla="*/ 131 w 149"/>
                  <a:gd name="T21" fmla="*/ 156 h 4316"/>
                  <a:gd name="T22" fmla="*/ 143 w 149"/>
                  <a:gd name="T23" fmla="*/ 72 h 4316"/>
                  <a:gd name="T24" fmla="*/ 149 w 149"/>
                  <a:gd name="T25" fmla="*/ 0 h 4316"/>
                  <a:gd name="T26" fmla="*/ 137 w 149"/>
                  <a:gd name="T27" fmla="*/ 0 h 4316"/>
                  <a:gd name="T28" fmla="*/ 131 w 149"/>
                  <a:gd name="T29" fmla="*/ 72 h 4316"/>
                  <a:gd name="T30" fmla="*/ 119 w 149"/>
                  <a:gd name="T31" fmla="*/ 156 h 4316"/>
                  <a:gd name="T32" fmla="*/ 113 w 149"/>
                  <a:gd name="T33" fmla="*/ 246 h 4316"/>
                  <a:gd name="T34" fmla="*/ 101 w 149"/>
                  <a:gd name="T35" fmla="*/ 342 h 4316"/>
                  <a:gd name="T36" fmla="*/ 95 w 149"/>
                  <a:gd name="T37" fmla="*/ 444 h 4316"/>
                  <a:gd name="T38" fmla="*/ 83 w 149"/>
                  <a:gd name="T39" fmla="*/ 557 h 4316"/>
                  <a:gd name="T40" fmla="*/ 71 w 149"/>
                  <a:gd name="T41" fmla="*/ 671 h 4316"/>
                  <a:gd name="T42" fmla="*/ 65 w 149"/>
                  <a:gd name="T43" fmla="*/ 791 h 4316"/>
                  <a:gd name="T44" fmla="*/ 48 w 149"/>
                  <a:gd name="T45" fmla="*/ 1055 h 4316"/>
                  <a:gd name="T46" fmla="*/ 30 w 149"/>
                  <a:gd name="T47" fmla="*/ 1331 h 4316"/>
                  <a:gd name="T48" fmla="*/ 18 w 149"/>
                  <a:gd name="T49" fmla="*/ 1630 h 4316"/>
                  <a:gd name="T50" fmla="*/ 6 w 149"/>
                  <a:gd name="T51" fmla="*/ 1942 h 4316"/>
                  <a:gd name="T52" fmla="*/ 0 w 149"/>
                  <a:gd name="T53" fmla="*/ 2278 h 4316"/>
                  <a:gd name="T54" fmla="*/ 6 w 149"/>
                  <a:gd name="T55" fmla="*/ 2602 h 4316"/>
                  <a:gd name="T56" fmla="*/ 12 w 149"/>
                  <a:gd name="T57" fmla="*/ 2919 h 4316"/>
                  <a:gd name="T58" fmla="*/ 24 w 149"/>
                  <a:gd name="T59" fmla="*/ 3219 h 4316"/>
                  <a:gd name="T60" fmla="*/ 36 w 149"/>
                  <a:gd name="T61" fmla="*/ 3513 h 4316"/>
                  <a:gd name="T62" fmla="*/ 59 w 149"/>
                  <a:gd name="T63" fmla="*/ 3794 h 4316"/>
                  <a:gd name="T64" fmla="*/ 89 w 149"/>
                  <a:gd name="T65" fmla="*/ 4058 h 4316"/>
                  <a:gd name="T66" fmla="*/ 125 w 149"/>
                  <a:gd name="T67" fmla="*/ 4316 h 4316"/>
                  <a:gd name="T68" fmla="*/ 137 w 149"/>
                  <a:gd name="T69" fmla="*/ 4316 h 4316"/>
                  <a:gd name="T70" fmla="*/ 101 w 149"/>
                  <a:gd name="T71" fmla="*/ 4058 h 4316"/>
                  <a:gd name="T72" fmla="*/ 71 w 149"/>
                  <a:gd name="T73" fmla="*/ 3794 h 4316"/>
                  <a:gd name="T74" fmla="*/ 48 w 149"/>
                  <a:gd name="T75" fmla="*/ 3513 h 4316"/>
                  <a:gd name="T76" fmla="*/ 36 w 149"/>
                  <a:gd name="T77" fmla="*/ 3225 h 4316"/>
                  <a:gd name="T78" fmla="*/ 24 w 149"/>
                  <a:gd name="T79" fmla="*/ 2919 h 4316"/>
                  <a:gd name="T80" fmla="*/ 18 w 149"/>
                  <a:gd name="T81" fmla="*/ 2608 h 4316"/>
                  <a:gd name="T82" fmla="*/ 12 w 149"/>
                  <a:gd name="T83" fmla="*/ 2278 h 4316"/>
                  <a:gd name="T84" fmla="*/ 18 w 149"/>
                  <a:gd name="T85" fmla="*/ 1942 h 4316"/>
                  <a:gd name="T86" fmla="*/ 18 w 149"/>
                  <a:gd name="T87" fmla="*/ 194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3" name="Freeform 15">
                <a:extLst>
                  <a:ext uri="{FF2B5EF4-FFF2-40B4-BE49-F238E27FC236}">
                    <a16:creationId xmlns:a16="http://schemas.microsoft.com/office/drawing/2014/main" id="{66E52CCE-F975-D29C-D175-D5EE660420E4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>
                  <a:gd name="T0" fmla="*/ 18 w 299"/>
                  <a:gd name="T1" fmla="*/ 2062 h 4316"/>
                  <a:gd name="T2" fmla="*/ 30 w 299"/>
                  <a:gd name="T3" fmla="*/ 1750 h 4316"/>
                  <a:gd name="T4" fmla="*/ 54 w 299"/>
                  <a:gd name="T5" fmla="*/ 1451 h 4316"/>
                  <a:gd name="T6" fmla="*/ 84 w 299"/>
                  <a:gd name="T7" fmla="*/ 1169 h 4316"/>
                  <a:gd name="T8" fmla="*/ 126 w 299"/>
                  <a:gd name="T9" fmla="*/ 899 h 4316"/>
                  <a:gd name="T10" fmla="*/ 162 w 299"/>
                  <a:gd name="T11" fmla="*/ 641 h 4316"/>
                  <a:gd name="T12" fmla="*/ 209 w 299"/>
                  <a:gd name="T13" fmla="*/ 408 h 4316"/>
                  <a:gd name="T14" fmla="*/ 251 w 299"/>
                  <a:gd name="T15" fmla="*/ 192 h 4316"/>
                  <a:gd name="T16" fmla="*/ 299 w 299"/>
                  <a:gd name="T17" fmla="*/ 0 h 4316"/>
                  <a:gd name="T18" fmla="*/ 287 w 299"/>
                  <a:gd name="T19" fmla="*/ 0 h 4316"/>
                  <a:gd name="T20" fmla="*/ 239 w 299"/>
                  <a:gd name="T21" fmla="*/ 192 h 4316"/>
                  <a:gd name="T22" fmla="*/ 198 w 299"/>
                  <a:gd name="T23" fmla="*/ 408 h 4316"/>
                  <a:gd name="T24" fmla="*/ 156 w 299"/>
                  <a:gd name="T25" fmla="*/ 641 h 4316"/>
                  <a:gd name="T26" fmla="*/ 114 w 299"/>
                  <a:gd name="T27" fmla="*/ 899 h 4316"/>
                  <a:gd name="T28" fmla="*/ 78 w 299"/>
                  <a:gd name="T29" fmla="*/ 1169 h 4316"/>
                  <a:gd name="T30" fmla="*/ 48 w 299"/>
                  <a:gd name="T31" fmla="*/ 1451 h 4316"/>
                  <a:gd name="T32" fmla="*/ 24 w 299"/>
                  <a:gd name="T33" fmla="*/ 1750 h 4316"/>
                  <a:gd name="T34" fmla="*/ 6 w 299"/>
                  <a:gd name="T35" fmla="*/ 2062 h 4316"/>
                  <a:gd name="T36" fmla="*/ 0 w 299"/>
                  <a:gd name="T37" fmla="*/ 2374 h 4316"/>
                  <a:gd name="T38" fmla="*/ 12 w 299"/>
                  <a:gd name="T39" fmla="*/ 2674 h 4316"/>
                  <a:gd name="T40" fmla="*/ 30 w 299"/>
                  <a:gd name="T41" fmla="*/ 2973 h 4316"/>
                  <a:gd name="T42" fmla="*/ 54 w 299"/>
                  <a:gd name="T43" fmla="*/ 3255 h 4316"/>
                  <a:gd name="T44" fmla="*/ 96 w 299"/>
                  <a:gd name="T45" fmla="*/ 3537 h 4316"/>
                  <a:gd name="T46" fmla="*/ 144 w 299"/>
                  <a:gd name="T47" fmla="*/ 3806 h 4316"/>
                  <a:gd name="T48" fmla="*/ 203 w 299"/>
                  <a:gd name="T49" fmla="*/ 4064 h 4316"/>
                  <a:gd name="T50" fmla="*/ 275 w 299"/>
                  <a:gd name="T51" fmla="*/ 4316 h 4316"/>
                  <a:gd name="T52" fmla="*/ 287 w 299"/>
                  <a:gd name="T53" fmla="*/ 4316 h 4316"/>
                  <a:gd name="T54" fmla="*/ 215 w 299"/>
                  <a:gd name="T55" fmla="*/ 4064 h 4316"/>
                  <a:gd name="T56" fmla="*/ 156 w 299"/>
                  <a:gd name="T57" fmla="*/ 3806 h 4316"/>
                  <a:gd name="T58" fmla="*/ 108 w 299"/>
                  <a:gd name="T59" fmla="*/ 3537 h 4316"/>
                  <a:gd name="T60" fmla="*/ 66 w 299"/>
                  <a:gd name="T61" fmla="*/ 3261 h 4316"/>
                  <a:gd name="T62" fmla="*/ 42 w 299"/>
                  <a:gd name="T63" fmla="*/ 2973 h 4316"/>
                  <a:gd name="T64" fmla="*/ 24 w 299"/>
                  <a:gd name="T65" fmla="*/ 2680 h 4316"/>
                  <a:gd name="T66" fmla="*/ 12 w 299"/>
                  <a:gd name="T67" fmla="*/ 2374 h 4316"/>
                  <a:gd name="T68" fmla="*/ 18 w 299"/>
                  <a:gd name="T69" fmla="*/ 2062 h 4316"/>
                  <a:gd name="T70" fmla="*/ 18 w 299"/>
                  <a:gd name="T71" fmla="*/ 2062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4" name="Freeform 16">
                <a:extLst>
                  <a:ext uri="{FF2B5EF4-FFF2-40B4-BE49-F238E27FC236}">
                    <a16:creationId xmlns:a16="http://schemas.microsoft.com/office/drawing/2014/main" id="{AF22C005-F6A2-BCF2-5885-272640FD6F73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>
                  <a:gd name="T0" fmla="*/ 424 w 424"/>
                  <a:gd name="T1" fmla="*/ 0 h 4316"/>
                  <a:gd name="T2" fmla="*/ 412 w 424"/>
                  <a:gd name="T3" fmla="*/ 0 h 4316"/>
                  <a:gd name="T4" fmla="*/ 316 w 424"/>
                  <a:gd name="T5" fmla="*/ 222 h 4316"/>
                  <a:gd name="T6" fmla="*/ 239 w 424"/>
                  <a:gd name="T7" fmla="*/ 462 h 4316"/>
                  <a:gd name="T8" fmla="*/ 167 w 424"/>
                  <a:gd name="T9" fmla="*/ 707 h 4316"/>
                  <a:gd name="T10" fmla="*/ 107 w 424"/>
                  <a:gd name="T11" fmla="*/ 971 h 4316"/>
                  <a:gd name="T12" fmla="*/ 65 w 424"/>
                  <a:gd name="T13" fmla="*/ 1247 h 4316"/>
                  <a:gd name="T14" fmla="*/ 29 w 424"/>
                  <a:gd name="T15" fmla="*/ 1529 h 4316"/>
                  <a:gd name="T16" fmla="*/ 6 w 424"/>
                  <a:gd name="T17" fmla="*/ 1822 h 4316"/>
                  <a:gd name="T18" fmla="*/ 0 w 424"/>
                  <a:gd name="T19" fmla="*/ 2122 h 4316"/>
                  <a:gd name="T20" fmla="*/ 6 w 424"/>
                  <a:gd name="T21" fmla="*/ 2404 h 4316"/>
                  <a:gd name="T22" fmla="*/ 24 w 424"/>
                  <a:gd name="T23" fmla="*/ 2686 h 4316"/>
                  <a:gd name="T24" fmla="*/ 47 w 424"/>
                  <a:gd name="T25" fmla="*/ 2961 h 4316"/>
                  <a:gd name="T26" fmla="*/ 89 w 424"/>
                  <a:gd name="T27" fmla="*/ 3243 h 4316"/>
                  <a:gd name="T28" fmla="*/ 137 w 424"/>
                  <a:gd name="T29" fmla="*/ 3519 h 4316"/>
                  <a:gd name="T30" fmla="*/ 197 w 424"/>
                  <a:gd name="T31" fmla="*/ 3788 h 4316"/>
                  <a:gd name="T32" fmla="*/ 269 w 424"/>
                  <a:gd name="T33" fmla="*/ 4058 h 4316"/>
                  <a:gd name="T34" fmla="*/ 346 w 424"/>
                  <a:gd name="T35" fmla="*/ 4316 h 4316"/>
                  <a:gd name="T36" fmla="*/ 358 w 424"/>
                  <a:gd name="T37" fmla="*/ 4316 h 4316"/>
                  <a:gd name="T38" fmla="*/ 281 w 424"/>
                  <a:gd name="T39" fmla="*/ 4058 h 4316"/>
                  <a:gd name="T40" fmla="*/ 209 w 424"/>
                  <a:gd name="T41" fmla="*/ 3788 h 4316"/>
                  <a:gd name="T42" fmla="*/ 149 w 424"/>
                  <a:gd name="T43" fmla="*/ 3519 h 4316"/>
                  <a:gd name="T44" fmla="*/ 101 w 424"/>
                  <a:gd name="T45" fmla="*/ 3243 h 4316"/>
                  <a:gd name="T46" fmla="*/ 59 w 424"/>
                  <a:gd name="T47" fmla="*/ 2961 h 4316"/>
                  <a:gd name="T48" fmla="*/ 35 w 424"/>
                  <a:gd name="T49" fmla="*/ 2686 h 4316"/>
                  <a:gd name="T50" fmla="*/ 18 w 424"/>
                  <a:gd name="T51" fmla="*/ 2404 h 4316"/>
                  <a:gd name="T52" fmla="*/ 12 w 424"/>
                  <a:gd name="T53" fmla="*/ 2122 h 4316"/>
                  <a:gd name="T54" fmla="*/ 18 w 424"/>
                  <a:gd name="T55" fmla="*/ 1822 h 4316"/>
                  <a:gd name="T56" fmla="*/ 41 w 424"/>
                  <a:gd name="T57" fmla="*/ 1529 h 4316"/>
                  <a:gd name="T58" fmla="*/ 71 w 424"/>
                  <a:gd name="T59" fmla="*/ 1247 h 4316"/>
                  <a:gd name="T60" fmla="*/ 119 w 424"/>
                  <a:gd name="T61" fmla="*/ 971 h 4316"/>
                  <a:gd name="T62" fmla="*/ 179 w 424"/>
                  <a:gd name="T63" fmla="*/ 707 h 4316"/>
                  <a:gd name="T64" fmla="*/ 245 w 424"/>
                  <a:gd name="T65" fmla="*/ 462 h 4316"/>
                  <a:gd name="T66" fmla="*/ 328 w 424"/>
                  <a:gd name="T67" fmla="*/ 222 h 4316"/>
                  <a:gd name="T68" fmla="*/ 424 w 424"/>
                  <a:gd name="T69" fmla="*/ 0 h 4316"/>
                  <a:gd name="T70" fmla="*/ 424 w 424"/>
                  <a:gd name="T71" fmla="*/ 0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5" name="Freeform 17">
                <a:extLst>
                  <a:ext uri="{FF2B5EF4-FFF2-40B4-BE49-F238E27FC236}">
                    <a16:creationId xmlns:a16="http://schemas.microsoft.com/office/drawing/2014/main" id="{7FA41DDC-4FCF-834D-3445-CB668EAAA4C5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>
                  <a:gd name="T0" fmla="*/ 12 w 574"/>
                  <a:gd name="T1" fmla="*/ 2146 h 4316"/>
                  <a:gd name="T2" fmla="*/ 24 w 574"/>
                  <a:gd name="T3" fmla="*/ 1846 h 4316"/>
                  <a:gd name="T4" fmla="*/ 54 w 574"/>
                  <a:gd name="T5" fmla="*/ 1559 h 4316"/>
                  <a:gd name="T6" fmla="*/ 96 w 574"/>
                  <a:gd name="T7" fmla="*/ 1277 h 4316"/>
                  <a:gd name="T8" fmla="*/ 162 w 574"/>
                  <a:gd name="T9" fmla="*/ 1001 h 4316"/>
                  <a:gd name="T10" fmla="*/ 239 w 574"/>
                  <a:gd name="T11" fmla="*/ 731 h 4316"/>
                  <a:gd name="T12" fmla="*/ 335 w 574"/>
                  <a:gd name="T13" fmla="*/ 480 h 4316"/>
                  <a:gd name="T14" fmla="*/ 449 w 574"/>
                  <a:gd name="T15" fmla="*/ 234 h 4316"/>
                  <a:gd name="T16" fmla="*/ 574 w 574"/>
                  <a:gd name="T17" fmla="*/ 0 h 4316"/>
                  <a:gd name="T18" fmla="*/ 562 w 574"/>
                  <a:gd name="T19" fmla="*/ 0 h 4316"/>
                  <a:gd name="T20" fmla="*/ 437 w 574"/>
                  <a:gd name="T21" fmla="*/ 234 h 4316"/>
                  <a:gd name="T22" fmla="*/ 323 w 574"/>
                  <a:gd name="T23" fmla="*/ 480 h 4316"/>
                  <a:gd name="T24" fmla="*/ 227 w 574"/>
                  <a:gd name="T25" fmla="*/ 737 h 4316"/>
                  <a:gd name="T26" fmla="*/ 150 w 574"/>
                  <a:gd name="T27" fmla="*/ 1001 h 4316"/>
                  <a:gd name="T28" fmla="*/ 84 w 574"/>
                  <a:gd name="T29" fmla="*/ 1277 h 4316"/>
                  <a:gd name="T30" fmla="*/ 42 w 574"/>
                  <a:gd name="T31" fmla="*/ 1559 h 4316"/>
                  <a:gd name="T32" fmla="*/ 12 w 574"/>
                  <a:gd name="T33" fmla="*/ 1852 h 4316"/>
                  <a:gd name="T34" fmla="*/ 0 w 574"/>
                  <a:gd name="T35" fmla="*/ 2146 h 4316"/>
                  <a:gd name="T36" fmla="*/ 6 w 574"/>
                  <a:gd name="T37" fmla="*/ 2434 h 4316"/>
                  <a:gd name="T38" fmla="*/ 30 w 574"/>
                  <a:gd name="T39" fmla="*/ 2715 h 4316"/>
                  <a:gd name="T40" fmla="*/ 66 w 574"/>
                  <a:gd name="T41" fmla="*/ 2997 h 4316"/>
                  <a:gd name="T42" fmla="*/ 120 w 574"/>
                  <a:gd name="T43" fmla="*/ 3273 h 4316"/>
                  <a:gd name="T44" fmla="*/ 191 w 574"/>
                  <a:gd name="T45" fmla="*/ 3549 h 4316"/>
                  <a:gd name="T46" fmla="*/ 275 w 574"/>
                  <a:gd name="T47" fmla="*/ 3812 h 4316"/>
                  <a:gd name="T48" fmla="*/ 371 w 574"/>
                  <a:gd name="T49" fmla="*/ 4070 h 4316"/>
                  <a:gd name="T50" fmla="*/ 484 w 574"/>
                  <a:gd name="T51" fmla="*/ 4316 h 4316"/>
                  <a:gd name="T52" fmla="*/ 496 w 574"/>
                  <a:gd name="T53" fmla="*/ 4316 h 4316"/>
                  <a:gd name="T54" fmla="*/ 383 w 574"/>
                  <a:gd name="T55" fmla="*/ 4070 h 4316"/>
                  <a:gd name="T56" fmla="*/ 287 w 574"/>
                  <a:gd name="T57" fmla="*/ 3812 h 4316"/>
                  <a:gd name="T58" fmla="*/ 203 w 574"/>
                  <a:gd name="T59" fmla="*/ 3549 h 4316"/>
                  <a:gd name="T60" fmla="*/ 132 w 574"/>
                  <a:gd name="T61" fmla="*/ 3273 h 4316"/>
                  <a:gd name="T62" fmla="*/ 78 w 574"/>
                  <a:gd name="T63" fmla="*/ 2997 h 4316"/>
                  <a:gd name="T64" fmla="*/ 42 w 574"/>
                  <a:gd name="T65" fmla="*/ 2715 h 4316"/>
                  <a:gd name="T66" fmla="*/ 18 w 574"/>
                  <a:gd name="T67" fmla="*/ 2434 h 4316"/>
                  <a:gd name="T68" fmla="*/ 12 w 574"/>
                  <a:gd name="T69" fmla="*/ 2146 h 4316"/>
                  <a:gd name="T70" fmla="*/ 12 w 574"/>
                  <a:gd name="T71" fmla="*/ 2146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6" name="Freeform 18">
                <a:extLst>
                  <a:ext uri="{FF2B5EF4-FFF2-40B4-BE49-F238E27FC236}">
                    <a16:creationId xmlns:a16="http://schemas.microsoft.com/office/drawing/2014/main" id="{808DE141-78FE-3694-3EB1-32A2440B2A36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>
                  <a:gd name="T0" fmla="*/ 12 w 735"/>
                  <a:gd name="T1" fmla="*/ 2098 h 4316"/>
                  <a:gd name="T2" fmla="*/ 29 w 735"/>
                  <a:gd name="T3" fmla="*/ 1798 h 4316"/>
                  <a:gd name="T4" fmla="*/ 71 w 735"/>
                  <a:gd name="T5" fmla="*/ 1505 h 4316"/>
                  <a:gd name="T6" fmla="*/ 131 w 735"/>
                  <a:gd name="T7" fmla="*/ 1223 h 4316"/>
                  <a:gd name="T8" fmla="*/ 215 w 735"/>
                  <a:gd name="T9" fmla="*/ 941 h 4316"/>
                  <a:gd name="T10" fmla="*/ 316 w 735"/>
                  <a:gd name="T11" fmla="*/ 689 h 4316"/>
                  <a:gd name="T12" fmla="*/ 442 w 735"/>
                  <a:gd name="T13" fmla="*/ 444 h 4316"/>
                  <a:gd name="T14" fmla="*/ 580 w 735"/>
                  <a:gd name="T15" fmla="*/ 216 h 4316"/>
                  <a:gd name="T16" fmla="*/ 735 w 735"/>
                  <a:gd name="T17" fmla="*/ 0 h 4316"/>
                  <a:gd name="T18" fmla="*/ 723 w 735"/>
                  <a:gd name="T19" fmla="*/ 0 h 4316"/>
                  <a:gd name="T20" fmla="*/ 568 w 735"/>
                  <a:gd name="T21" fmla="*/ 210 h 4316"/>
                  <a:gd name="T22" fmla="*/ 430 w 735"/>
                  <a:gd name="T23" fmla="*/ 438 h 4316"/>
                  <a:gd name="T24" fmla="*/ 311 w 735"/>
                  <a:gd name="T25" fmla="*/ 683 h 4316"/>
                  <a:gd name="T26" fmla="*/ 209 w 735"/>
                  <a:gd name="T27" fmla="*/ 941 h 4316"/>
                  <a:gd name="T28" fmla="*/ 125 w 735"/>
                  <a:gd name="T29" fmla="*/ 1217 h 4316"/>
                  <a:gd name="T30" fmla="*/ 59 w 735"/>
                  <a:gd name="T31" fmla="*/ 1505 h 4316"/>
                  <a:gd name="T32" fmla="*/ 18 w 735"/>
                  <a:gd name="T33" fmla="*/ 1798 h 4316"/>
                  <a:gd name="T34" fmla="*/ 0 w 735"/>
                  <a:gd name="T35" fmla="*/ 2098 h 4316"/>
                  <a:gd name="T36" fmla="*/ 6 w 735"/>
                  <a:gd name="T37" fmla="*/ 2404 h 4316"/>
                  <a:gd name="T38" fmla="*/ 29 w 735"/>
                  <a:gd name="T39" fmla="*/ 2709 h 4316"/>
                  <a:gd name="T40" fmla="*/ 77 w 735"/>
                  <a:gd name="T41" fmla="*/ 3015 h 4316"/>
                  <a:gd name="T42" fmla="*/ 149 w 735"/>
                  <a:gd name="T43" fmla="*/ 3315 h 4316"/>
                  <a:gd name="T44" fmla="*/ 227 w 735"/>
                  <a:gd name="T45" fmla="*/ 3573 h 4316"/>
                  <a:gd name="T46" fmla="*/ 316 w 735"/>
                  <a:gd name="T47" fmla="*/ 3824 h 4316"/>
                  <a:gd name="T48" fmla="*/ 424 w 735"/>
                  <a:gd name="T49" fmla="*/ 4076 h 4316"/>
                  <a:gd name="T50" fmla="*/ 544 w 735"/>
                  <a:gd name="T51" fmla="*/ 4316 h 4316"/>
                  <a:gd name="T52" fmla="*/ 556 w 735"/>
                  <a:gd name="T53" fmla="*/ 4316 h 4316"/>
                  <a:gd name="T54" fmla="*/ 436 w 735"/>
                  <a:gd name="T55" fmla="*/ 4076 h 4316"/>
                  <a:gd name="T56" fmla="*/ 328 w 735"/>
                  <a:gd name="T57" fmla="*/ 3824 h 4316"/>
                  <a:gd name="T58" fmla="*/ 239 w 735"/>
                  <a:gd name="T59" fmla="*/ 3573 h 4316"/>
                  <a:gd name="T60" fmla="*/ 161 w 735"/>
                  <a:gd name="T61" fmla="*/ 3315 h 4316"/>
                  <a:gd name="T62" fmla="*/ 89 w 735"/>
                  <a:gd name="T63" fmla="*/ 3015 h 4316"/>
                  <a:gd name="T64" fmla="*/ 41 w 735"/>
                  <a:gd name="T65" fmla="*/ 2709 h 4316"/>
                  <a:gd name="T66" fmla="*/ 18 w 735"/>
                  <a:gd name="T67" fmla="*/ 2404 h 4316"/>
                  <a:gd name="T68" fmla="*/ 12 w 735"/>
                  <a:gd name="T69" fmla="*/ 2098 h 4316"/>
                  <a:gd name="T70" fmla="*/ 12 w 735"/>
                  <a:gd name="T71" fmla="*/ 209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67" name="Freeform 19">
                <a:extLst>
                  <a:ext uri="{FF2B5EF4-FFF2-40B4-BE49-F238E27FC236}">
                    <a16:creationId xmlns:a16="http://schemas.microsoft.com/office/drawing/2014/main" id="{8F1AA23A-9DDB-5D8C-4844-411CCF9F74BD}"/>
                  </a:ext>
                </a:extLst>
              </p:cNvPr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>
                  <a:gd name="T0" fmla="*/ 18 w 837"/>
                  <a:gd name="T1" fmla="*/ 1948 h 4316"/>
                  <a:gd name="T2" fmla="*/ 48 w 837"/>
                  <a:gd name="T3" fmla="*/ 1708 h 4316"/>
                  <a:gd name="T4" fmla="*/ 96 w 837"/>
                  <a:gd name="T5" fmla="*/ 1475 h 4316"/>
                  <a:gd name="T6" fmla="*/ 161 w 837"/>
                  <a:gd name="T7" fmla="*/ 1235 h 4316"/>
                  <a:gd name="T8" fmla="*/ 251 w 837"/>
                  <a:gd name="T9" fmla="*/ 995 h 4316"/>
                  <a:gd name="T10" fmla="*/ 365 w 837"/>
                  <a:gd name="T11" fmla="*/ 755 h 4316"/>
                  <a:gd name="T12" fmla="*/ 496 w 837"/>
                  <a:gd name="T13" fmla="*/ 510 h 4316"/>
                  <a:gd name="T14" fmla="*/ 658 w 837"/>
                  <a:gd name="T15" fmla="*/ 258 h 4316"/>
                  <a:gd name="T16" fmla="*/ 741 w 837"/>
                  <a:gd name="T17" fmla="*/ 132 h 4316"/>
                  <a:gd name="T18" fmla="*/ 837 w 837"/>
                  <a:gd name="T19" fmla="*/ 0 h 4316"/>
                  <a:gd name="T20" fmla="*/ 825 w 837"/>
                  <a:gd name="T21" fmla="*/ 0 h 4316"/>
                  <a:gd name="T22" fmla="*/ 729 w 837"/>
                  <a:gd name="T23" fmla="*/ 132 h 4316"/>
                  <a:gd name="T24" fmla="*/ 640 w 837"/>
                  <a:gd name="T25" fmla="*/ 258 h 4316"/>
                  <a:gd name="T26" fmla="*/ 562 w 837"/>
                  <a:gd name="T27" fmla="*/ 384 h 4316"/>
                  <a:gd name="T28" fmla="*/ 484 w 837"/>
                  <a:gd name="T29" fmla="*/ 510 h 4316"/>
                  <a:gd name="T30" fmla="*/ 353 w 837"/>
                  <a:gd name="T31" fmla="*/ 755 h 4316"/>
                  <a:gd name="T32" fmla="*/ 239 w 837"/>
                  <a:gd name="T33" fmla="*/ 995 h 4316"/>
                  <a:gd name="T34" fmla="*/ 150 w 837"/>
                  <a:gd name="T35" fmla="*/ 1235 h 4316"/>
                  <a:gd name="T36" fmla="*/ 84 w 837"/>
                  <a:gd name="T37" fmla="*/ 1469 h 4316"/>
                  <a:gd name="T38" fmla="*/ 36 w 837"/>
                  <a:gd name="T39" fmla="*/ 1702 h 4316"/>
                  <a:gd name="T40" fmla="*/ 6 w 837"/>
                  <a:gd name="T41" fmla="*/ 1942 h 4316"/>
                  <a:gd name="T42" fmla="*/ 0 w 837"/>
                  <a:gd name="T43" fmla="*/ 2200 h 4316"/>
                  <a:gd name="T44" fmla="*/ 12 w 837"/>
                  <a:gd name="T45" fmla="*/ 2470 h 4316"/>
                  <a:gd name="T46" fmla="*/ 48 w 837"/>
                  <a:gd name="T47" fmla="*/ 2739 h 4316"/>
                  <a:gd name="T48" fmla="*/ 114 w 837"/>
                  <a:gd name="T49" fmla="*/ 3027 h 4316"/>
                  <a:gd name="T50" fmla="*/ 150 w 837"/>
                  <a:gd name="T51" fmla="*/ 3171 h 4316"/>
                  <a:gd name="T52" fmla="*/ 197 w 837"/>
                  <a:gd name="T53" fmla="*/ 3321 h 4316"/>
                  <a:gd name="T54" fmla="*/ 245 w 837"/>
                  <a:gd name="T55" fmla="*/ 3477 h 4316"/>
                  <a:gd name="T56" fmla="*/ 305 w 837"/>
                  <a:gd name="T57" fmla="*/ 3639 h 4316"/>
                  <a:gd name="T58" fmla="*/ 365 w 837"/>
                  <a:gd name="T59" fmla="*/ 3800 h 4316"/>
                  <a:gd name="T60" fmla="*/ 437 w 837"/>
                  <a:gd name="T61" fmla="*/ 3968 h 4316"/>
                  <a:gd name="T62" fmla="*/ 508 w 837"/>
                  <a:gd name="T63" fmla="*/ 4136 h 4316"/>
                  <a:gd name="T64" fmla="*/ 592 w 837"/>
                  <a:gd name="T65" fmla="*/ 4316 h 4316"/>
                  <a:gd name="T66" fmla="*/ 604 w 837"/>
                  <a:gd name="T67" fmla="*/ 4316 h 4316"/>
                  <a:gd name="T68" fmla="*/ 520 w 837"/>
                  <a:gd name="T69" fmla="*/ 4136 h 4316"/>
                  <a:gd name="T70" fmla="*/ 448 w 837"/>
                  <a:gd name="T71" fmla="*/ 3968 h 4316"/>
                  <a:gd name="T72" fmla="*/ 377 w 837"/>
                  <a:gd name="T73" fmla="*/ 3800 h 4316"/>
                  <a:gd name="T74" fmla="*/ 317 w 837"/>
                  <a:gd name="T75" fmla="*/ 3639 h 4316"/>
                  <a:gd name="T76" fmla="*/ 257 w 837"/>
                  <a:gd name="T77" fmla="*/ 3477 h 4316"/>
                  <a:gd name="T78" fmla="*/ 209 w 837"/>
                  <a:gd name="T79" fmla="*/ 3327 h 4316"/>
                  <a:gd name="T80" fmla="*/ 161 w 837"/>
                  <a:gd name="T81" fmla="*/ 3171 h 4316"/>
                  <a:gd name="T82" fmla="*/ 126 w 837"/>
                  <a:gd name="T83" fmla="*/ 3027 h 4316"/>
                  <a:gd name="T84" fmla="*/ 60 w 837"/>
                  <a:gd name="T85" fmla="*/ 2739 h 4316"/>
                  <a:gd name="T86" fmla="*/ 24 w 837"/>
                  <a:gd name="T87" fmla="*/ 2470 h 4316"/>
                  <a:gd name="T88" fmla="*/ 12 w 837"/>
                  <a:gd name="T89" fmla="*/ 2206 h 4316"/>
                  <a:gd name="T90" fmla="*/ 18 w 837"/>
                  <a:gd name="T91" fmla="*/ 1948 h 4316"/>
                  <a:gd name="T92" fmla="*/ 18 w 837"/>
                  <a:gd name="T93" fmla="*/ 1948 h 43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7668" name="Freeform 20">
              <a:extLst>
                <a:ext uri="{FF2B5EF4-FFF2-40B4-BE49-F238E27FC236}">
                  <a16:creationId xmlns:a16="http://schemas.microsoft.com/office/drawing/2014/main" id="{9A0D7CB7-1AD6-36E4-D54A-60FCF672955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>
                <a:gd name="T0" fmla="*/ 0 w 604"/>
                <a:gd name="T1" fmla="*/ 54 h 1415"/>
                <a:gd name="T2" fmla="*/ 42 w 604"/>
                <a:gd name="T3" fmla="*/ 228 h 1415"/>
                <a:gd name="T4" fmla="*/ 96 w 604"/>
                <a:gd name="T5" fmla="*/ 402 h 1415"/>
                <a:gd name="T6" fmla="*/ 161 w 604"/>
                <a:gd name="T7" fmla="*/ 576 h 1415"/>
                <a:gd name="T8" fmla="*/ 227 w 604"/>
                <a:gd name="T9" fmla="*/ 744 h 1415"/>
                <a:gd name="T10" fmla="*/ 305 w 604"/>
                <a:gd name="T11" fmla="*/ 917 h 1415"/>
                <a:gd name="T12" fmla="*/ 389 w 604"/>
                <a:gd name="T13" fmla="*/ 1085 h 1415"/>
                <a:gd name="T14" fmla="*/ 484 w 604"/>
                <a:gd name="T15" fmla="*/ 1253 h 1415"/>
                <a:gd name="T16" fmla="*/ 586 w 604"/>
                <a:gd name="T17" fmla="*/ 1415 h 1415"/>
                <a:gd name="T18" fmla="*/ 604 w 604"/>
                <a:gd name="T19" fmla="*/ 1415 h 1415"/>
                <a:gd name="T20" fmla="*/ 496 w 604"/>
                <a:gd name="T21" fmla="*/ 1247 h 1415"/>
                <a:gd name="T22" fmla="*/ 401 w 604"/>
                <a:gd name="T23" fmla="*/ 1073 h 1415"/>
                <a:gd name="T24" fmla="*/ 311 w 604"/>
                <a:gd name="T25" fmla="*/ 899 h 1415"/>
                <a:gd name="T26" fmla="*/ 233 w 604"/>
                <a:gd name="T27" fmla="*/ 720 h 1415"/>
                <a:gd name="T28" fmla="*/ 161 w 604"/>
                <a:gd name="T29" fmla="*/ 546 h 1415"/>
                <a:gd name="T30" fmla="*/ 102 w 604"/>
                <a:gd name="T31" fmla="*/ 366 h 1415"/>
                <a:gd name="T32" fmla="*/ 48 w 604"/>
                <a:gd name="T33" fmla="*/ 180 h 1415"/>
                <a:gd name="T34" fmla="*/ 0 w 604"/>
                <a:gd name="T35" fmla="*/ 0 h 1415"/>
                <a:gd name="T36" fmla="*/ 0 w 604"/>
                <a:gd name="T37" fmla="*/ 54 h 1415"/>
                <a:gd name="T38" fmla="*/ 0 w 604"/>
                <a:gd name="T39" fmla="*/ 54 h 14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69" name="Freeform 21">
              <a:extLst>
                <a:ext uri="{FF2B5EF4-FFF2-40B4-BE49-F238E27FC236}">
                  <a16:creationId xmlns:a16="http://schemas.microsoft.com/office/drawing/2014/main" id="{38E02573-8FE4-F8B3-7101-5CA62EBBF067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>
                <a:gd name="T0" fmla="*/ 0 w 227"/>
                <a:gd name="T1" fmla="*/ 30 h 426"/>
                <a:gd name="T2" fmla="*/ 108 w 227"/>
                <a:gd name="T3" fmla="*/ 240 h 426"/>
                <a:gd name="T4" fmla="*/ 215 w 227"/>
                <a:gd name="T5" fmla="*/ 426 h 426"/>
                <a:gd name="T6" fmla="*/ 227 w 227"/>
                <a:gd name="T7" fmla="*/ 426 h 426"/>
                <a:gd name="T8" fmla="*/ 167 w 227"/>
                <a:gd name="T9" fmla="*/ 330 h 426"/>
                <a:gd name="T10" fmla="*/ 114 w 227"/>
                <a:gd name="T11" fmla="*/ 222 h 426"/>
                <a:gd name="T12" fmla="*/ 0 w 227"/>
                <a:gd name="T13" fmla="*/ 0 h 426"/>
                <a:gd name="T14" fmla="*/ 0 w 227"/>
                <a:gd name="T15" fmla="*/ 30 h 426"/>
                <a:gd name="T16" fmla="*/ 0 w 227"/>
                <a:gd name="T17" fmla="*/ 30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0" name="Freeform 22">
              <a:extLst>
                <a:ext uri="{FF2B5EF4-FFF2-40B4-BE49-F238E27FC236}">
                  <a16:creationId xmlns:a16="http://schemas.microsoft.com/office/drawing/2014/main" id="{D297557C-DFAF-0518-9D82-B3B61979CF34}"/>
                </a:ext>
              </a:extLst>
            </p:cNvPr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>
                <a:gd name="T0" fmla="*/ 981 w 981"/>
                <a:gd name="T1" fmla="*/ 1786 h 1786"/>
                <a:gd name="T2" fmla="*/ 981 w 981"/>
                <a:gd name="T3" fmla="*/ 1720 h 1786"/>
                <a:gd name="T4" fmla="*/ 969 w 981"/>
                <a:gd name="T5" fmla="*/ 1666 h 1786"/>
                <a:gd name="T6" fmla="*/ 957 w 981"/>
                <a:gd name="T7" fmla="*/ 1613 h 1786"/>
                <a:gd name="T8" fmla="*/ 921 w 981"/>
                <a:gd name="T9" fmla="*/ 1487 h 1786"/>
                <a:gd name="T10" fmla="*/ 885 w 981"/>
                <a:gd name="T11" fmla="*/ 1361 h 1786"/>
                <a:gd name="T12" fmla="*/ 796 w 981"/>
                <a:gd name="T13" fmla="*/ 1121 h 1786"/>
                <a:gd name="T14" fmla="*/ 682 w 981"/>
                <a:gd name="T15" fmla="*/ 899 h 1786"/>
                <a:gd name="T16" fmla="*/ 562 w 981"/>
                <a:gd name="T17" fmla="*/ 689 h 1786"/>
                <a:gd name="T18" fmla="*/ 431 w 981"/>
                <a:gd name="T19" fmla="*/ 498 h 1786"/>
                <a:gd name="T20" fmla="*/ 293 w 981"/>
                <a:gd name="T21" fmla="*/ 318 h 1786"/>
                <a:gd name="T22" fmla="*/ 150 w 981"/>
                <a:gd name="T23" fmla="*/ 150 h 1786"/>
                <a:gd name="T24" fmla="*/ 12 w 981"/>
                <a:gd name="T25" fmla="*/ 0 h 1786"/>
                <a:gd name="T26" fmla="*/ 0 w 981"/>
                <a:gd name="T27" fmla="*/ 0 h 1786"/>
                <a:gd name="T28" fmla="*/ 138 w 981"/>
                <a:gd name="T29" fmla="*/ 150 h 1786"/>
                <a:gd name="T30" fmla="*/ 275 w 981"/>
                <a:gd name="T31" fmla="*/ 318 h 1786"/>
                <a:gd name="T32" fmla="*/ 413 w 981"/>
                <a:gd name="T33" fmla="*/ 498 h 1786"/>
                <a:gd name="T34" fmla="*/ 545 w 981"/>
                <a:gd name="T35" fmla="*/ 689 h 1786"/>
                <a:gd name="T36" fmla="*/ 670 w 981"/>
                <a:gd name="T37" fmla="*/ 899 h 1786"/>
                <a:gd name="T38" fmla="*/ 778 w 981"/>
                <a:gd name="T39" fmla="*/ 1121 h 1786"/>
                <a:gd name="T40" fmla="*/ 873 w 981"/>
                <a:gd name="T41" fmla="*/ 1361 h 1786"/>
                <a:gd name="T42" fmla="*/ 909 w 981"/>
                <a:gd name="T43" fmla="*/ 1487 h 1786"/>
                <a:gd name="T44" fmla="*/ 945 w 981"/>
                <a:gd name="T45" fmla="*/ 1619 h 1786"/>
                <a:gd name="T46" fmla="*/ 963 w 981"/>
                <a:gd name="T47" fmla="*/ 1702 h 1786"/>
                <a:gd name="T48" fmla="*/ 981 w 981"/>
                <a:gd name="T49" fmla="*/ 1786 h 1786"/>
                <a:gd name="T50" fmla="*/ 981 w 981"/>
                <a:gd name="T51" fmla="*/ 1786 h 1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1" name="Freeform 23">
              <a:extLst>
                <a:ext uri="{FF2B5EF4-FFF2-40B4-BE49-F238E27FC236}">
                  <a16:creationId xmlns:a16="http://schemas.microsoft.com/office/drawing/2014/main" id="{610E6BF6-9807-A927-5D41-C427357108E0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2" name="Freeform 24">
              <a:extLst>
                <a:ext uri="{FF2B5EF4-FFF2-40B4-BE49-F238E27FC236}">
                  <a16:creationId xmlns:a16="http://schemas.microsoft.com/office/drawing/2014/main" id="{A82278D0-CB1B-B537-72F6-FE2D21559332}"/>
                </a:ext>
              </a:extLst>
            </p:cNvPr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3" name="Freeform 25">
              <a:extLst>
                <a:ext uri="{FF2B5EF4-FFF2-40B4-BE49-F238E27FC236}">
                  <a16:creationId xmlns:a16="http://schemas.microsoft.com/office/drawing/2014/main" id="{7BF014B7-988C-E54F-B4B6-70D9FA38BD2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>
                <a:gd name="T0" fmla="*/ 0 w 855"/>
                <a:gd name="T1" fmla="*/ 1361 h 1409"/>
                <a:gd name="T2" fmla="*/ 0 w 855"/>
                <a:gd name="T3" fmla="*/ 1409 h 1409"/>
                <a:gd name="T4" fmla="*/ 54 w 855"/>
                <a:gd name="T5" fmla="*/ 1211 h 1409"/>
                <a:gd name="T6" fmla="*/ 126 w 855"/>
                <a:gd name="T7" fmla="*/ 1013 h 1409"/>
                <a:gd name="T8" fmla="*/ 215 w 855"/>
                <a:gd name="T9" fmla="*/ 827 h 1409"/>
                <a:gd name="T10" fmla="*/ 311 w 855"/>
                <a:gd name="T11" fmla="*/ 647 h 1409"/>
                <a:gd name="T12" fmla="*/ 431 w 855"/>
                <a:gd name="T13" fmla="*/ 474 h 1409"/>
                <a:gd name="T14" fmla="*/ 556 w 855"/>
                <a:gd name="T15" fmla="*/ 312 h 1409"/>
                <a:gd name="T16" fmla="*/ 700 w 855"/>
                <a:gd name="T17" fmla="*/ 150 h 1409"/>
                <a:gd name="T18" fmla="*/ 855 w 855"/>
                <a:gd name="T19" fmla="*/ 0 h 1409"/>
                <a:gd name="T20" fmla="*/ 837 w 855"/>
                <a:gd name="T21" fmla="*/ 0 h 1409"/>
                <a:gd name="T22" fmla="*/ 688 w 855"/>
                <a:gd name="T23" fmla="*/ 144 h 1409"/>
                <a:gd name="T24" fmla="*/ 550 w 855"/>
                <a:gd name="T25" fmla="*/ 300 h 1409"/>
                <a:gd name="T26" fmla="*/ 425 w 855"/>
                <a:gd name="T27" fmla="*/ 462 h 1409"/>
                <a:gd name="T28" fmla="*/ 311 w 855"/>
                <a:gd name="T29" fmla="*/ 629 h 1409"/>
                <a:gd name="T30" fmla="*/ 215 w 855"/>
                <a:gd name="T31" fmla="*/ 803 h 1409"/>
                <a:gd name="T32" fmla="*/ 132 w 855"/>
                <a:gd name="T33" fmla="*/ 983 h 1409"/>
                <a:gd name="T34" fmla="*/ 60 w 855"/>
                <a:gd name="T35" fmla="*/ 1169 h 1409"/>
                <a:gd name="T36" fmla="*/ 0 w 855"/>
                <a:gd name="T37" fmla="*/ 1361 h 1409"/>
                <a:gd name="T38" fmla="*/ 0 w 855"/>
                <a:gd name="T39" fmla="*/ 1361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4" name="Freeform 26">
              <a:extLst>
                <a:ext uri="{FF2B5EF4-FFF2-40B4-BE49-F238E27FC236}">
                  <a16:creationId xmlns:a16="http://schemas.microsoft.com/office/drawing/2014/main" id="{E87E28E1-33EB-83C8-FFB3-576416C73A5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5" name="Freeform 27">
              <a:extLst>
                <a:ext uri="{FF2B5EF4-FFF2-40B4-BE49-F238E27FC236}">
                  <a16:creationId xmlns:a16="http://schemas.microsoft.com/office/drawing/2014/main" id="{767A45A1-EBC9-AA80-408E-F08416B1694B}"/>
                </a:ext>
              </a:extLst>
            </p:cNvPr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6" name="Line 28">
              <a:extLst>
                <a:ext uri="{FF2B5EF4-FFF2-40B4-BE49-F238E27FC236}">
                  <a16:creationId xmlns:a16="http://schemas.microsoft.com/office/drawing/2014/main" id="{4B6BE73D-156E-1378-B783-A435D5F835CF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7" name="Line 29">
              <a:extLst>
                <a:ext uri="{FF2B5EF4-FFF2-40B4-BE49-F238E27FC236}">
                  <a16:creationId xmlns:a16="http://schemas.microsoft.com/office/drawing/2014/main" id="{3B675B09-25B7-03F8-175F-DAA1F7DE4C83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78" name="Line 30">
              <a:extLst>
                <a:ext uri="{FF2B5EF4-FFF2-40B4-BE49-F238E27FC236}">
                  <a16:creationId xmlns:a16="http://schemas.microsoft.com/office/drawing/2014/main" id="{0C5E7CCC-2205-409D-BB48-0B075C82E00E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grpSp>
          <p:nvGrpSpPr>
            <p:cNvPr id="27679" name="Group 31">
              <a:extLst>
                <a:ext uri="{FF2B5EF4-FFF2-40B4-BE49-F238E27FC236}">
                  <a16:creationId xmlns:a16="http://schemas.microsoft.com/office/drawing/2014/main" id="{DB82A2D0-963B-6648-55D0-B7936F355D7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7680" name="Line 32">
                <a:extLst>
                  <a:ext uri="{FF2B5EF4-FFF2-40B4-BE49-F238E27FC236}">
                    <a16:creationId xmlns:a16="http://schemas.microsoft.com/office/drawing/2014/main" id="{97063A16-1CE2-81E7-87BB-3B8475371408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81" name="Line 33">
                <a:extLst>
                  <a:ext uri="{FF2B5EF4-FFF2-40B4-BE49-F238E27FC236}">
                    <a16:creationId xmlns:a16="http://schemas.microsoft.com/office/drawing/2014/main" id="{DEA08B17-CF99-794D-04B2-59E19E5C195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82" name="Line 34">
                <a:extLst>
                  <a:ext uri="{FF2B5EF4-FFF2-40B4-BE49-F238E27FC236}">
                    <a16:creationId xmlns:a16="http://schemas.microsoft.com/office/drawing/2014/main" id="{8DF4E83B-EC28-A045-CE4F-7E9B4A8D2B6E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83" name="Line 35">
                <a:extLst>
                  <a:ext uri="{FF2B5EF4-FFF2-40B4-BE49-F238E27FC236}">
                    <a16:creationId xmlns:a16="http://schemas.microsoft.com/office/drawing/2014/main" id="{BFF39CF8-B5EB-F96F-1A5D-F2597BE835A6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27684" name="Line 36">
                <a:extLst>
                  <a:ext uri="{FF2B5EF4-FFF2-40B4-BE49-F238E27FC236}">
                    <a16:creationId xmlns:a16="http://schemas.microsoft.com/office/drawing/2014/main" id="{C8E74788-F273-3C97-C8DA-7E2B458899DF}"/>
                  </a:ext>
                </a:extLst>
              </p:cNvPr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7685" name="Line 37">
              <a:extLst>
                <a:ext uri="{FF2B5EF4-FFF2-40B4-BE49-F238E27FC236}">
                  <a16:creationId xmlns:a16="http://schemas.microsoft.com/office/drawing/2014/main" id="{C45880FF-86E4-B047-2028-828FD6DB2136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27686" name="Line 38">
              <a:extLst>
                <a:ext uri="{FF2B5EF4-FFF2-40B4-BE49-F238E27FC236}">
                  <a16:creationId xmlns:a16="http://schemas.microsoft.com/office/drawing/2014/main" id="{1691B9D5-2891-1797-55A2-43D41DD446A4}"/>
                </a:ext>
              </a:extLst>
            </p:cNvPr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7687" name="Rectangle 39">
            <a:extLst>
              <a:ext uri="{FF2B5EF4-FFF2-40B4-BE49-F238E27FC236}">
                <a16:creationId xmlns:a16="http://schemas.microsoft.com/office/drawing/2014/main" id="{D57D2483-42AF-0A85-219B-18F35D4C9F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27688" name="Rectangle 40">
            <a:extLst>
              <a:ext uri="{FF2B5EF4-FFF2-40B4-BE49-F238E27FC236}">
                <a16:creationId xmlns:a16="http://schemas.microsoft.com/office/drawing/2014/main" id="{4BFC0261-18DC-228C-1F3E-14293C1AFC6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27689" name="Rectangle 41">
            <a:extLst>
              <a:ext uri="{FF2B5EF4-FFF2-40B4-BE49-F238E27FC236}">
                <a16:creationId xmlns:a16="http://schemas.microsoft.com/office/drawing/2014/main" id="{3FD3DFD8-280D-225D-9CA1-6A95EB77FD2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cs-CZ" altLang="cs-CZ"/>
          </a:p>
        </p:txBody>
      </p:sp>
      <p:sp>
        <p:nvSpPr>
          <p:cNvPr id="27690" name="Rectangle 42">
            <a:extLst>
              <a:ext uri="{FF2B5EF4-FFF2-40B4-BE49-F238E27FC236}">
                <a16:creationId xmlns:a16="http://schemas.microsoft.com/office/drawing/2014/main" id="{18A5A4F1-19A7-8BC5-CAF2-D81CD9042B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C9044667-BAC0-744A-95E5-495D4FC5397E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27691" name="Rectangle 43">
            <a:extLst>
              <a:ext uri="{FF2B5EF4-FFF2-40B4-BE49-F238E27FC236}">
                <a16:creationId xmlns:a16="http://schemas.microsoft.com/office/drawing/2014/main" id="{4488FA18-DDBA-31F6-6DAF-05261CDBC8C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 kern="1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5D46A9A-5D34-1B2E-A989-BCD49B054F2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br>
              <a:rPr lang="cs-CZ" altLang="cs-CZ" sz="4800"/>
            </a:br>
            <a:br>
              <a:rPr lang="cs-CZ" altLang="cs-CZ" sz="4800"/>
            </a:br>
            <a:br>
              <a:rPr lang="cs-CZ" altLang="cs-CZ" sz="4800"/>
            </a:br>
            <a:r>
              <a:rPr lang="cs-CZ" altLang="cs-CZ" sz="4800"/>
              <a:t>Pravidla profesionální etiky</a:t>
            </a:r>
            <a:br>
              <a:rPr lang="cs-CZ" altLang="cs-CZ" sz="4800"/>
            </a:br>
            <a:endParaRPr lang="cs-CZ" altLang="cs-CZ" sz="480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7B33E86D-EBEE-C71A-8D3C-C0C7E6E2654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altLang="cs-CZ">
                <a:latin typeface="Arial" panose="020B0604020202020204" pitchFamily="34" charset="0"/>
              </a:rPr>
              <a:t>Práva a povinnosti advokátů </a:t>
            </a:r>
          </a:p>
          <a:p>
            <a:r>
              <a:rPr lang="cs-CZ" altLang="cs-CZ">
                <a:latin typeface="Arial" panose="020B0604020202020204" pitchFamily="34" charset="0"/>
              </a:rPr>
              <a:t>a advokátních koncipientů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Rectangle 1026">
            <a:extLst>
              <a:ext uri="{FF2B5EF4-FFF2-40B4-BE49-F238E27FC236}">
                <a16:creationId xmlns:a16="http://schemas.microsoft.com/office/drawing/2014/main" id="{4C1876BE-D4A3-3CE6-9BEF-C5335E9547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85347" name="Rectangle 1027">
            <a:extLst>
              <a:ext uri="{FF2B5EF4-FFF2-40B4-BE49-F238E27FC236}">
                <a16:creationId xmlns:a16="http://schemas.microsoft.com/office/drawing/2014/main" id="{509DCCBD-956B-A425-C5A1-450679C895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9/2007:</a:t>
            </a:r>
            <a:r>
              <a:rPr lang="cs-CZ" altLang="cs-CZ" sz="2800">
                <a:latin typeface="Times New Roman" panose="02020603050405020304" pitchFamily="18" charset="0"/>
              </a:rPr>
              <a:t> Je v rozporu s advokátní etikou, jestliže advokát zcela nestandardním způsobem intervenuje ve prospěch svého klienta tak, že se opakovaně účastní jednání v sídle klienta, jehož zaměstnanec a manželka jsou drženi a nuceni k zaplacení a k podepsání dokumentů o právních úkonech. Pokud advokát plní instrukci svého klienta způsobem, který lze kvalifikovat jako účast při svémocném jednání klienta, je takové jednání porušením povinnosti advokáta. 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594" name="Rectangle 2">
            <a:extLst>
              <a:ext uri="{FF2B5EF4-FFF2-40B4-BE49-F238E27FC236}">
                <a16:creationId xmlns:a16="http://schemas.microsoft.com/office/drawing/2014/main" id="{386A6C00-D1C8-4668-D75D-290F539A59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38595" name="Rectangle 3">
            <a:extLst>
              <a:ext uri="{FF2B5EF4-FFF2-40B4-BE49-F238E27FC236}">
                <a16:creationId xmlns:a16="http://schemas.microsoft.com/office/drawing/2014/main" id="{53EFBD1A-6070-E55A-317F-9751CD09761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 sz="2800"/>
          </a:p>
          <a:p>
            <a:pPr>
              <a:buFont typeface="Wingdings" pitchFamily="2" charset="2"/>
              <a:buNone/>
            </a:pPr>
            <a:r>
              <a:rPr lang="cs-CZ" altLang="cs-CZ" sz="2800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6/2008:</a:t>
            </a:r>
            <a:r>
              <a:rPr lang="cs-CZ" altLang="cs-CZ" sz="2800">
                <a:latin typeface="Times New Roman" panose="02020603050405020304" pitchFamily="18" charset="0"/>
              </a:rPr>
              <a:t> Je v příkrém rozporu s etikou advokáta, jestliže písemně ujistí klienta o tom, že pokud převezme jeho zastoupení, bude mu odměnu za právní služby účtovat podle příslušných ustanovení advokátního tarifu o mimosmluvní odměně a pak mu svoji odměnu vyúčtuje jako odměnu smluvní, ačkoli tato vůbec nebyla domluvena, a navíc o svých úkonech nevede přiměřené záznamy.</a:t>
            </a:r>
            <a:r>
              <a:rPr lang="cs-CZ" altLang="cs-CZ" sz="2800"/>
              <a:t> 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>
            <a:extLst>
              <a:ext uri="{FF2B5EF4-FFF2-40B4-BE49-F238E27FC236}">
                <a16:creationId xmlns:a16="http://schemas.microsoft.com/office/drawing/2014/main" id="{378D6EAC-77AB-B0AE-DFFB-5F83390ACA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60099" name="Rectangle 3">
            <a:extLst>
              <a:ext uri="{FF2B5EF4-FFF2-40B4-BE49-F238E27FC236}">
                <a16:creationId xmlns:a16="http://schemas.microsoft.com/office/drawing/2014/main" id="{F0D21ADF-4F0A-2656-3700-7529630CE2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3/2005:</a:t>
            </a:r>
            <a:r>
              <a:rPr lang="cs-CZ" altLang="cs-CZ" sz="2800">
                <a:latin typeface="Times New Roman" panose="02020603050405020304" pitchFamily="18" charset="0"/>
              </a:rPr>
              <a:t> Mandátní smlouva uzavřená mezi advokátem a klientem, obsahující ustanovení, podle něhož její ukončení klientem zakládá právo advokáta požadovat odměnu ve stejné výši jako při úplném vyřízení věci, je v rozporu s dobrými mravy i stavovskými předpisy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>
            <a:extLst>
              <a:ext uri="{FF2B5EF4-FFF2-40B4-BE49-F238E27FC236}">
                <a16:creationId xmlns:a16="http://schemas.microsoft.com/office/drawing/2014/main" id="{D0B84B4B-7EEC-2CFA-B23A-D702DEAC6E2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2138"/>
            <a:ext cx="8229600" cy="511175"/>
          </a:xfrm>
        </p:spPr>
        <p:txBody>
          <a:bodyPr/>
          <a:lstStyle/>
          <a:p>
            <a:r>
              <a:rPr lang="cs-CZ" altLang="cs-CZ" sz="3200"/>
              <a:t>Podílová odměna (Čl. 10 odst. 5)</a:t>
            </a:r>
          </a:p>
        </p:txBody>
      </p:sp>
      <p:sp>
        <p:nvSpPr>
          <p:cNvPr id="263171" name="Rectangle 3">
            <a:extLst>
              <a:ext uri="{FF2B5EF4-FFF2-40B4-BE49-F238E27FC236}">
                <a16:creationId xmlns:a16="http://schemas.microsoft.com/office/drawing/2014/main" id="{022857D9-E322-D42C-00D2-4340194206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</a:rPr>
              <a:t>Advokát je oprávněn sjednat smluvní odměnu stanovenou podílem na hodnotě věci nebo na výsledku věci, je-li výše takto sjednané odměny přiměřená podle ustanovení odstavce 2 a 3. Za přiměřenou nelze však zpravidla považovat smluvní odměnu stanovenou podílem na výsledku věci, pokud tento podíl je vyšší než 25 %.</a:t>
            </a:r>
            <a:endParaRPr lang="cs-CZ" altLang="cs-CZ" sz="2800">
              <a:latin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C83E4C92-FC0F-5ED4-CE66-EB4C12C36B8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10 odst. 6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1403A1A4-9C14-0C86-3225-0B96521EA3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nesmí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uzavřít s klientem smlouvu, jíž by se klient zavázal k plnění advokátovi za podmínek pro sebe nevýhodných,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ledaže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měl klient přiměřenou možnost poradit se o smlouvě s jiným nezávislým advokátem a smlouva byla uzavřena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písemně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>
            <a:extLst>
              <a:ext uri="{FF2B5EF4-FFF2-40B4-BE49-F238E27FC236}">
                <a16:creationId xmlns:a16="http://schemas.microsoft.com/office/drawing/2014/main" id="{22899313-2D7F-B8C9-01CC-E338CE62A3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10 odst. 6 (část 2.)</a:t>
            </a:r>
          </a:p>
        </p:txBody>
      </p:sp>
      <p:sp>
        <p:nvSpPr>
          <p:cNvPr id="221187" name="Rectangle 3">
            <a:extLst>
              <a:ext uri="{FF2B5EF4-FFF2-40B4-BE49-F238E27FC236}">
                <a16:creationId xmlns:a16="http://schemas.microsoft.com/office/drawing/2014/main" id="{8569DCDA-93CC-66B0-5F72-44C58F30EB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Advokát rovněž nesmí uzavřít s klientem takovou smlouvu, která by klientovi umožňovala získání neoprávněného majetkového prospěchu; za neoprávněný majetkový prospěch se považuje zejména rozdíl mezi odměnou advokáta a odměnou za zastupování určenou soudem v rámci rozhodování o náhradě nákladů řízení.</a:t>
            </a:r>
            <a:endParaRPr lang="cs-CZ" altLang="cs-CZ" sz="2800">
              <a:latin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>
            <a:extLst>
              <a:ext uri="{FF2B5EF4-FFF2-40B4-BE49-F238E27FC236}">
                <a16:creationId xmlns:a16="http://schemas.microsoft.com/office/drawing/2014/main" id="{A8E1347C-DD09-9CFB-29C0-D3526DFCC4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10 odst. 4</a:t>
            </a:r>
            <a:br>
              <a:rPr lang="cs-CZ" altLang="cs-CZ" sz="3200"/>
            </a:br>
            <a:r>
              <a:rPr lang="cs-CZ" altLang="cs-CZ" sz="2400"/>
              <a:t>evidence poskytnutých právních služeb</a:t>
            </a:r>
            <a:endParaRPr lang="cs-CZ" altLang="cs-CZ" sz="3200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5E6B7B50-135B-7431-C9D4-5E78EC778D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 algn="just">
              <a:buFont typeface="Wingdings" pitchFamily="2" charset="2"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O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svých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výkonech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pro klienta vede advokát přiměřené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záznamy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jejichž obsah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na požádání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klientovi poskytne s úplným vysvětlením.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9CC9933B-3F68-5ACF-D7DE-5A25D189C3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11 odst. 1</a:t>
            </a:r>
            <a:br>
              <a:rPr lang="cs-CZ" altLang="cs-CZ" sz="3200"/>
            </a:br>
            <a:r>
              <a:rPr lang="cs-CZ" altLang="cs-CZ" sz="2400"/>
              <a:t>neobcházet advokáta (zejména) protistrany</a:t>
            </a:r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A3CED9DC-36D6-349D-28C0-A528F78369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 algn="just"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	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Je-li osoba, se kterou poskytovaná právní služba souvisí, zastoupena advokátem,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nesmí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 ní advokát jednat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přímo bez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předchozího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souhlasu advokáta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který ji zastupuje, ani odmítnout s tímto advokátem jednat.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>
            <a:extLst>
              <a:ext uri="{FF2B5EF4-FFF2-40B4-BE49-F238E27FC236}">
                <a16:creationId xmlns:a16="http://schemas.microsoft.com/office/drawing/2014/main" id="{5A4F1B66-2A5F-F2C1-1D9A-F366903EAE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71011" name="Rectangle 3">
            <a:extLst>
              <a:ext uri="{FF2B5EF4-FFF2-40B4-BE49-F238E27FC236}">
                <a16:creationId xmlns:a16="http://schemas.microsoft.com/office/drawing/2014/main" id="{38367C2D-2262-EAD9-16E2-CC9E2198EA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K 7/</a:t>
            </a:r>
            <a:r>
              <a:rPr lang="cs-CZ" altLang="cs-CZ" sz="2800" b="1">
                <a:latin typeface="Times New Roman" panose="02020603050405020304" pitchFamily="18" charset="0"/>
              </a:rPr>
              <a:t>20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cs-CZ" altLang="cs-CZ" sz="2800" b="1">
                <a:latin typeface="Times New Roman" panose="02020603050405020304" pitchFamily="18" charset="0"/>
              </a:rPr>
              <a:t>3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Obcházení advokáta protistrany je hrubým porušením etických pravidel výkonu advokacie a je proto naprosto nepřípustné, aby si advokát zval protistranu</a:t>
            </a:r>
            <a:r>
              <a:rPr lang="cs-CZ" altLang="cs-CZ" sz="2800">
                <a:latin typeface="Times New Roman" panose="02020603050405020304" pitchFamily="18" charset="0"/>
              </a:rPr>
              <a:t>,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o níž ví, že je zastoupena jiným advokátem</a:t>
            </a:r>
            <a:r>
              <a:rPr lang="cs-CZ" altLang="cs-CZ" sz="2800">
                <a:latin typeface="Times New Roman" panose="02020603050405020304" pitchFamily="18" charset="0"/>
              </a:rPr>
              <a:t>,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k jednání bez předchozího souhlasu tohoto jejího advokáta.</a:t>
            </a:r>
            <a:endParaRPr lang="cs-CZ" altLang="cs-CZ" sz="2800">
              <a:latin typeface="NimbusSanDEE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>
            <a:extLst>
              <a:ext uri="{FF2B5EF4-FFF2-40B4-BE49-F238E27FC236}">
                <a16:creationId xmlns:a16="http://schemas.microsoft.com/office/drawing/2014/main" id="{A91AC27D-D44A-DE2C-9A88-6E62C8A93B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08899" name="Rectangle 3">
            <a:extLst>
              <a:ext uri="{FF2B5EF4-FFF2-40B4-BE49-F238E27FC236}">
                <a16:creationId xmlns:a16="http://schemas.microsoft.com/office/drawing/2014/main" id="{B0D3C680-B97E-DC34-604F-39E482EB7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8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14/2006: </a:t>
            </a:r>
            <a:r>
              <a:rPr lang="cs-CZ" altLang="cs-CZ" sz="2800">
                <a:latin typeface="Times New Roman" panose="02020603050405020304" pitchFamily="18" charset="0"/>
              </a:rPr>
              <a:t>Advokát, který nepravdivě informuje protistranu, navíc zastoupenou advokátem, a svědkyni protistrany, že soudní jednání bylo zrušeno, se dopouští závažného porušení etických pravidel a tím i kárného provinění.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K 8/2009: 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 v dopise adresovaným protistraně negativně hodnotí kvalitu právních služeb jejího advokáta a navíc při tom ignoruje skutečnost, že tato protistrana je zastoupena jiným advokátem.</a:t>
            </a:r>
            <a:r>
              <a:rPr lang="cs-CZ" altLang="cs-CZ" sz="2800"/>
              <a:t> 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79787D16-E8DC-1036-2BE9-5CDDFFBD70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11 odst. 2</a:t>
            </a:r>
            <a:br>
              <a:rPr lang="cs-CZ" altLang="cs-CZ" sz="3200"/>
            </a:br>
            <a:r>
              <a:rPr lang="cs-CZ" altLang="cs-CZ" sz="2400"/>
              <a:t>převzetí klienta již zastoupeného advokátem</a:t>
            </a:r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F00D9FA9-5ED1-1D6E-5678-ADA095CFB6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Poskytování právních služeb pro klienta, kterému v téže věci poskytuje  právní služby již jiný advokát,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nesmí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advokát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bez souhlasu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již pověřeného advokáta převzít;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chybí-li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takový souhlas, smí být poskytnutí právních služeb převzato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teprve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po řádném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ukončení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vztahu k již pověřenému advokátovi.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>
            <a:extLst>
              <a:ext uri="{FF2B5EF4-FFF2-40B4-BE49-F238E27FC236}">
                <a16:creationId xmlns:a16="http://schemas.microsoft.com/office/drawing/2014/main" id="{2C8AA37F-87EC-FD78-4538-6ABA18EB66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81251" name="Rectangle 3">
            <a:extLst>
              <a:ext uri="{FF2B5EF4-FFF2-40B4-BE49-F238E27FC236}">
                <a16:creationId xmlns:a16="http://schemas.microsoft.com/office/drawing/2014/main" id="{0F04CF15-8A6B-3F1E-CD5B-D0EB0183E3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b="1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K 22/2010: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advokátní koncipient se osobně účastní obsazení skladu tím, že za použití násilí vnikne do budovy, otevře vrata a zpřístupní k odvezení zboží. </a:t>
            </a: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Pokud plní instrukci klienta způsobem, který lze kvalifikovat jako účast při svémocném jednání klienta, je takové jednání porušením povinnosti advokáta (advokátního koncipienta).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>
            <a:extLst>
              <a:ext uri="{FF2B5EF4-FFF2-40B4-BE49-F238E27FC236}">
                <a16:creationId xmlns:a16="http://schemas.microsoft.com/office/drawing/2014/main" id="{3878DE5E-14A9-24C0-DF65-CFFEA85FCF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68291" name="Rectangle 3">
            <a:extLst>
              <a:ext uri="{FF2B5EF4-FFF2-40B4-BE49-F238E27FC236}">
                <a16:creationId xmlns:a16="http://schemas.microsoft.com/office/drawing/2014/main" id="{1C05468B-7CD9-461C-B367-2454B72A91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800" b="1">
                <a:effectLst/>
                <a:latin typeface="Times New Roman" panose="02020603050405020304" pitchFamily="18" charset="0"/>
              </a:rPr>
              <a:t>    K 5/2010: </a:t>
            </a:r>
            <a:r>
              <a:rPr lang="cs-CZ" altLang="cs-CZ" sz="28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Je kárným proviněním, jestliže advokát přijme zmocnění k zastupování klienta, o kterém ví, že je zastoupen advokátem aniž by k tomu měl od tohoto advokáta souhlas, navíc se nechá zmocnit osobou bez oprávnění jednat jménem právnické osoby a na základě této neplatné plné moci vezme zpět žalobu</a:t>
            </a:r>
            <a:r>
              <a:rPr lang="cs-CZ" altLang="cs-CZ" sz="2800" b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altLang="cs-CZ" sz="2800">
                <a:effectLst/>
                <a:latin typeface="Times New Roman" panose="02020603050405020304" pitchFamily="18" charset="0"/>
              </a:rPr>
              <a:t>  </a:t>
            </a:r>
            <a:r>
              <a:rPr lang="cs-CZ" altLang="cs-CZ" sz="1800" i="1">
                <a:effectLst/>
                <a:latin typeface="Times New Roman" panose="02020603050405020304" pitchFamily="18" charset="0"/>
              </a:rPr>
              <a:t>(dočasný zákaz 6 měsíců – dosud nepostižen)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00F29534-73D0-219B-A110-2B5A64129AC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11 odst. 3</a:t>
            </a:r>
            <a:br>
              <a:rPr lang="cs-CZ" altLang="cs-CZ" sz="3200"/>
            </a:br>
            <a:endParaRPr lang="cs-CZ" altLang="cs-CZ" sz="3200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DD3A4414-E8FC-F2AC-3A53-5E3EFE5254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se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nesmí podílet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na činnosti osob, které poskytují právní služby,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ačkoliv k tomu nejsou oprávněny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ani takovou činnost podporovat.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	</a:t>
            </a:r>
            <a:r>
              <a:rPr lang="cs-CZ" altLang="cs-CZ" sz="2800" i="1">
                <a:latin typeface="Times New Roman" panose="02020603050405020304" pitchFamily="18" charset="0"/>
              </a:rPr>
              <a:t>Advokát může právní služby poskytovat jen na základě zákona o advokacii. Může tak ovšem činit       i bezplatně (§ 22 odst. 1 ZA – </a:t>
            </a:r>
            <a:r>
              <a:rPr lang="cs-CZ" altLang="cs-CZ" sz="2800" i="1" u="sng">
                <a:latin typeface="Times New Roman" panose="02020603050405020304" pitchFamily="18" charset="0"/>
              </a:rPr>
              <a:t>zpravidla</a:t>
            </a:r>
            <a:r>
              <a:rPr lang="cs-CZ" altLang="cs-CZ" sz="2800" i="1">
                <a:latin typeface="Times New Roman" panose="02020603050405020304" pitchFamily="18" charset="0"/>
              </a:rPr>
              <a:t> za odměnu).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>
            <a:extLst>
              <a:ext uri="{FF2B5EF4-FFF2-40B4-BE49-F238E27FC236}">
                <a16:creationId xmlns:a16="http://schemas.microsoft.com/office/drawing/2014/main" id="{7483156A-B849-2C52-8654-B17DA97C13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Veřejně prospěšná činnost</a:t>
            </a:r>
            <a:r>
              <a:rPr lang="cs-CZ" altLang="cs-CZ"/>
              <a:t> </a:t>
            </a:r>
          </a:p>
        </p:txBody>
      </p:sp>
      <p:sp>
        <p:nvSpPr>
          <p:cNvPr id="276483" name="Rectangle 3">
            <a:extLst>
              <a:ext uri="{FF2B5EF4-FFF2-40B4-BE49-F238E27FC236}">
                <a16:creationId xmlns:a16="http://schemas.microsoft.com/office/drawing/2014/main" id="{53120E4A-6754-F5C4-F862-98454BF3F8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Byl-li advokát k tomu vyzván, je povinen podílet se v přiměřeném rozsahu na projektech směřujících k prosazování nebo obhajobě lidských práv a svobod, a to i bez nároku na odměnu, ledaže mu v tom brání vážné důvody.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Za stejných podmínek je advokát povinen podílet se na výzvu Komory na projektech, jejichž cílem je uskutečňování principů demokratického právního státu nebo zdokonalení právního řádu České republiky.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D01D35A6-A5B2-EF22-9201-330EB34A55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17 odst. 1</a:t>
            </a:r>
            <a:br>
              <a:rPr lang="cs-CZ" altLang="cs-CZ" sz="3200"/>
            </a:br>
            <a:r>
              <a:rPr lang="cs-CZ" altLang="cs-CZ" sz="2400"/>
              <a:t>úcta a zdvořilost</a:t>
            </a:r>
          </a:p>
        </p:txBody>
      </p:sp>
      <p:sp>
        <p:nvSpPr>
          <p:cNvPr id="74755" name="Rectangle 3">
            <a:extLst>
              <a:ext uri="{FF2B5EF4-FFF2-40B4-BE49-F238E27FC236}">
                <a16:creationId xmlns:a16="http://schemas.microsoft.com/office/drawing/2014/main" id="{E71A6BAE-9340-10FD-9265-DFE2C8EC8F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</a:p>
          <a:p>
            <a:pPr algn="just">
              <a:buFont typeface="Wingdings" pitchFamily="2" charset="2"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Vůči soudům, rozhodčím orgánům, orgánům veřejné správy a jiným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orgánům, které rozhodují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v právních věcech, jakož i vůči osobám, které plní jejich úkoly, je advokát povinen zachovávat náležitou úctu a zdvořilost.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>
            <a:extLst>
              <a:ext uri="{FF2B5EF4-FFF2-40B4-BE49-F238E27FC236}">
                <a16:creationId xmlns:a16="http://schemas.microsoft.com/office/drawing/2014/main" id="{808F04A7-840D-BF79-0431-0861456DB4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51907" name="Rectangle 3">
            <a:extLst>
              <a:ext uri="{FF2B5EF4-FFF2-40B4-BE49-F238E27FC236}">
                <a16:creationId xmlns:a16="http://schemas.microsoft.com/office/drawing/2014/main" id="{9FB94C97-4C3A-28BE-62D4-36660C0C688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3/2009:</a:t>
            </a:r>
            <a:r>
              <a:rPr lang="cs-CZ" altLang="cs-CZ" sz="2800">
                <a:latin typeface="Times New Roman" panose="02020603050405020304" pitchFamily="18" charset="0"/>
              </a:rPr>
              <a:t> Nedobré a napjaté vztahy, panující mezi soudcem a advokátem, v žádném případě neopravňují advokáta k tomu, aby k tomuto soudci nezachovával náležitou úctu a zdvořilost a aby jej byť jen v námitce jeho podjatosti urážel. </a:t>
            </a:r>
            <a:r>
              <a:rPr lang="cs-CZ" altLang="cs-CZ" sz="1800" i="1">
                <a:latin typeface="Times New Roman" panose="02020603050405020304" pitchFamily="18" charset="0"/>
              </a:rPr>
              <a:t>(kdyby měla vědomosti žáka SŠ ze zdravovědy)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1800" i="1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 K 12/2010: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 při dotazu na stav věci, vytýká soudkyni její postup, zdůrazňuje, že má dobré kontakty na výkonnou moc, na ministra a na náměstka, a pro případ, že nebude rozhodnuto v jeho lhůtě, zařídí na ministerstvu kontrolu spisů.</a:t>
            </a:r>
            <a:r>
              <a:rPr lang="cs-CZ" altLang="cs-CZ" sz="2800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>
            <a:extLst>
              <a:ext uri="{FF2B5EF4-FFF2-40B4-BE49-F238E27FC236}">
                <a16:creationId xmlns:a16="http://schemas.microsoft.com/office/drawing/2014/main" id="{B969A621-C7CF-DA94-9FE5-AA4460E08E8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52931" name="Rectangle 3">
            <a:extLst>
              <a:ext uri="{FF2B5EF4-FFF2-40B4-BE49-F238E27FC236}">
                <a16:creationId xmlns:a16="http://schemas.microsoft.com/office/drawing/2014/main" id="{2D81275A-FBAF-DE21-0E27-BF74996424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12/2009:</a:t>
            </a:r>
            <a:r>
              <a:rPr lang="cs-CZ" altLang="cs-CZ" sz="2800">
                <a:latin typeface="Times New Roman" panose="02020603050405020304" pitchFamily="18" charset="0"/>
              </a:rPr>
              <a:t> Je závažným kárným proviněním, jestliže se advokát v televizním pořadu hrubě a vulgárně vyjadřuje o práci soudce. Takové jednání poškozuje jméno advokacie větší měrou než v jiných případech.</a:t>
            </a:r>
            <a:r>
              <a:rPr lang="cs-CZ" altLang="cs-CZ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/>
              <a:t>  </a:t>
            </a:r>
            <a:r>
              <a:rPr lang="cs-CZ" altLang="cs-CZ" sz="1800" i="1">
                <a:effectLst/>
                <a:latin typeface="Times New Roman" panose="02020603050405020304" pitchFamily="18" charset="0"/>
              </a:rPr>
              <a:t>(protiprávní x zkurvený usnesení)</a:t>
            </a:r>
            <a:r>
              <a:rPr lang="cs-CZ" altLang="cs-CZ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K 19/1997: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Ani případná nečinnost státních orgánů neopravňuje advokáta k urážlivým výrokům, které jsou v rozporu s profesionální etikou a které snižují důstojnost advokátního stavu.</a:t>
            </a:r>
            <a:r>
              <a:rPr lang="cs-CZ" altLang="cs-CZ">
                <a:cs typeface="Times New Roman" panose="02020603050405020304" pitchFamily="18" charset="0"/>
              </a:rPr>
              <a:t> </a:t>
            </a:r>
            <a:r>
              <a:rPr lang="cs-CZ" altLang="cs-CZ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(milost, J. K.)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1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>
            <a:extLst>
              <a:ext uri="{FF2B5EF4-FFF2-40B4-BE49-F238E27FC236}">
                <a16:creationId xmlns:a16="http://schemas.microsoft.com/office/drawing/2014/main" id="{64ADA2CA-43E2-942A-55F7-6332F3A55D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54979" name="Rectangle 3">
            <a:extLst>
              <a:ext uri="{FF2B5EF4-FFF2-40B4-BE49-F238E27FC236}">
                <a16:creationId xmlns:a16="http://schemas.microsoft.com/office/drawing/2014/main" id="{8BA82481-8022-2A8D-7112-320EBE8AC4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3/2007:</a:t>
            </a:r>
            <a:r>
              <a:rPr lang="cs-CZ" altLang="cs-CZ" sz="2800">
                <a:latin typeface="Times New Roman" panose="02020603050405020304" pitchFamily="18" charset="0"/>
              </a:rPr>
              <a:t> Jde o závažné porušení povinností advokáta, jestliže ač je řádně vyrozuměn o termínu hlavního líčení a soudem upozorněn, že jeho omluva nebyla uznána, hlavní líčení zmaří tím, že se k němu nedostaví a nezajistí obhajobu ani substitučně </a:t>
            </a:r>
            <a:r>
              <a:rPr lang="cs-CZ" altLang="cs-CZ" sz="1800" i="1">
                <a:latin typeface="Times New Roman" panose="02020603050405020304" pitchFamily="18" charset="0"/>
              </a:rPr>
              <a:t>(měsíc)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K </a:t>
            </a:r>
            <a:r>
              <a:rPr lang="cs-CZ" altLang="cs-CZ" sz="2800" b="1">
                <a:latin typeface="Times New Roman" panose="02020603050405020304" pitchFamily="18" charset="0"/>
              </a:rPr>
              <a:t>12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800" b="1">
                <a:latin typeface="Times New Roman" panose="02020603050405020304" pitchFamily="18" charset="0"/>
              </a:rPr>
              <a:t>2008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Advokát, který se v případě nutné obhajoby opakovaně bez omluvy nedostaví k hlavnímu líčení a tím je zmaří, zásadním způsobem porušuje svoji profesionální povinnost, jedná nesvědomitě a porušuje i povinnost zachovávat vůči soudu náležitou úctu a zdvořilost.</a:t>
            </a:r>
            <a:r>
              <a:rPr lang="cs-CZ" altLang="cs-CZ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B592A9E2-613D-074D-DF4E-8D6A26FBC5A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17 odst. 2</a:t>
            </a:r>
            <a:br>
              <a:rPr lang="cs-CZ" altLang="cs-CZ" sz="3200"/>
            </a:br>
            <a:r>
              <a:rPr lang="cs-CZ" altLang="cs-CZ" sz="2400"/>
              <a:t>požadavek pravdivosti</a:t>
            </a:r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2FEBC73A-E650-A0E1-BD11-2BCEF5C7222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endParaRPr lang="cs-CZ" altLang="cs-CZ"/>
          </a:p>
          <a:p>
            <a:pPr algn="just"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nesmí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v řízení uvádět údaje, ani navrhovat důkazy,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o nichž ví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že jsou nepravdivé nebo klamavé, a to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ani na příkaz klienta.</a:t>
            </a:r>
            <a:endParaRPr lang="cs-CZ" altLang="cs-CZ" sz="2800" u="sng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 u="sng"/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>
            <a:extLst>
              <a:ext uri="{FF2B5EF4-FFF2-40B4-BE49-F238E27FC236}">
                <a16:creationId xmlns:a16="http://schemas.microsoft.com/office/drawing/2014/main" id="{32E9AAF3-AF8A-6252-1D2F-0D72C87AEE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17 odst. 3</a:t>
            </a:r>
            <a:br>
              <a:rPr lang="cs-CZ" altLang="cs-CZ" sz="3200"/>
            </a:br>
            <a:r>
              <a:rPr lang="cs-CZ" altLang="cs-CZ" sz="2400"/>
              <a:t>korektnost jednání</a:t>
            </a:r>
          </a:p>
        </p:txBody>
      </p:sp>
      <p:sp>
        <p:nvSpPr>
          <p:cNvPr id="75779" name="Rectangle 3">
            <a:extLst>
              <a:ext uri="{FF2B5EF4-FFF2-40B4-BE49-F238E27FC236}">
                <a16:creationId xmlns:a16="http://schemas.microsoft.com/office/drawing/2014/main" id="{28FFDCEB-3B16-145F-698F-B054558E5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je povinen v řízení jednat poctivě, respektovat zákonná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práva  ostatních účastníků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řízení a chovat se k nim i k ostatním osobám zúčastněným na řízení tak, aby nebyla snižována jejich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důstojnost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ani důstojnost advokátního stavu.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V takových věcech nesmí za nepřítomnosti, popřípadě bez vědomí advokáta druhé strany nebo této strany, není-li advokátem zastoupena, jednat s osobami, které plní úkoly soudů nebo jiných orgánů, a předávat jim písemnosti,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ledaže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takový postup procesní předpisy dovolují.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400"/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>
            <a:extLst>
              <a:ext uri="{FF2B5EF4-FFF2-40B4-BE49-F238E27FC236}">
                <a16:creationId xmlns:a16="http://schemas.microsoft.com/office/drawing/2014/main" id="{F816BFBE-5C46-5B97-614B-AB6C9EFCBA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58051" name="Rectangle 3">
            <a:extLst>
              <a:ext uri="{FF2B5EF4-FFF2-40B4-BE49-F238E27FC236}">
                <a16:creationId xmlns:a16="http://schemas.microsoft.com/office/drawing/2014/main" id="{2EA1D68B-2C9E-A8BF-6E91-0D56372DC0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 </a:t>
            </a:r>
            <a:r>
              <a:rPr lang="cs-CZ" altLang="cs-CZ" sz="2800" b="1">
                <a:latin typeface="Times New Roman" panose="02020603050405020304" pitchFamily="18" charset="0"/>
              </a:rPr>
              <a:t>K 16/2003:</a:t>
            </a:r>
            <a:r>
              <a:rPr lang="cs-CZ" altLang="cs-CZ" sz="2800">
                <a:latin typeface="Times New Roman" panose="02020603050405020304" pitchFamily="18" charset="0"/>
              </a:rPr>
              <a:t> Urážlivé výroky advokáta v soudním řízení, které snižují vážnost a důstojnost jiného advokáta, jsou nepřípustné a dotýkají se vážnosti a důstojnosti celého advokátního stavu.</a:t>
            </a:r>
            <a:r>
              <a:rPr lang="cs-CZ" altLang="cs-CZ" sz="2800"/>
              <a:t> </a:t>
            </a:r>
            <a:r>
              <a:rPr lang="cs-CZ" altLang="cs-CZ" sz="1800" i="1">
                <a:latin typeface="Times New Roman" panose="02020603050405020304" pitchFamily="18" charset="0"/>
              </a:rPr>
              <a:t>(odcizil pořadač)</a:t>
            </a:r>
          </a:p>
          <a:p>
            <a:pPr>
              <a:buFont typeface="Wingdings" pitchFamily="2" charset="2"/>
              <a:buNone/>
            </a:pPr>
            <a:r>
              <a:rPr lang="cs-CZ" altLang="cs-CZ" sz="2800"/>
              <a:t>   </a:t>
            </a:r>
          </a:p>
          <a:p>
            <a:pPr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K 22/2001:</a:t>
            </a:r>
            <a:r>
              <a:rPr lang="cs-CZ" altLang="cs-CZ" sz="2800">
                <a:latin typeface="Times New Roman" panose="02020603050405020304" pitchFamily="18" charset="0"/>
              </a:rPr>
              <a:t> Je závažným porušením profesionální etiky, jestliže advokát v řízení před soudem svými projevy, které nejsou věcné a střízlivé, snižuje důstojnost protistrany. </a:t>
            </a:r>
            <a:r>
              <a:rPr lang="cs-CZ" altLang="cs-CZ" sz="1800" i="1">
                <a:latin typeface="Times New Roman" panose="02020603050405020304" pitchFamily="18" charset="0"/>
              </a:rPr>
              <a:t>(je lhář a zloděj)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>
            <a:extLst>
              <a:ext uri="{FF2B5EF4-FFF2-40B4-BE49-F238E27FC236}">
                <a16:creationId xmlns:a16="http://schemas.microsoft.com/office/drawing/2014/main" id="{184E74E8-411E-C8FB-B2A8-B70EF69FEB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77507" name="Rectangle 3">
            <a:extLst>
              <a:ext uri="{FF2B5EF4-FFF2-40B4-BE49-F238E27FC236}">
                <a16:creationId xmlns:a16="http://schemas.microsoft.com/office/drawing/2014/main" id="{052F0BE3-29DF-279A-4EDA-47556CF306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16/1996:</a:t>
            </a:r>
            <a:r>
              <a:rPr lang="cs-CZ" altLang="cs-CZ" sz="2800">
                <a:latin typeface="Times New Roman" panose="02020603050405020304" pitchFamily="18" charset="0"/>
              </a:rPr>
              <a:t>  Je porušením povinnosti advokáta, jestliže se osobně zúčastní akce své klientky, směřující ke vstupu do místností, užívaných na základě soudního smíru bývalým manželem klientky.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 i="1">
                <a:latin typeface="Times New Roman" panose="02020603050405020304" pitchFamily="18" charset="0"/>
              </a:rPr>
              <a:t>Věci byly přemístěny z kuchyně do jiné místnosti, jejíž vstup byl opatřen páskou s razítkem advokáta, který převzal klíče od této místnosti, uložil je v trezoru ve své kanceláři,o čemž protistranu písemně vyrozuměl.</a:t>
            </a:r>
            <a:r>
              <a:rPr lang="cs-CZ" altLang="cs-CZ" sz="2800">
                <a:latin typeface="Times New Roman" panose="02020603050405020304" pitchFamily="18" charset="0"/>
              </a:rPr>
              <a:t>  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1026">
            <a:extLst>
              <a:ext uri="{FF2B5EF4-FFF2-40B4-BE49-F238E27FC236}">
                <a16:creationId xmlns:a16="http://schemas.microsoft.com/office/drawing/2014/main" id="{6EFD0DB0-B713-EF3B-6BC7-E3BFB51B70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27331" name="Rectangle 1027">
            <a:extLst>
              <a:ext uri="{FF2B5EF4-FFF2-40B4-BE49-F238E27FC236}">
                <a16:creationId xmlns:a16="http://schemas.microsoft.com/office/drawing/2014/main" id="{C92F17FD-5882-7CA8-9A13-389B126CAB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K 30/2012: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 jako obhájce převezme od klienta ve vazbě dopisy, které bez kontroly dle předpisů o výkonu vazby předá jeho rodině. </a:t>
            </a:r>
            <a:r>
              <a:rPr lang="cs-CZ" altLang="cs-CZ" sz="2800" i="1">
                <a:latin typeface="Times New Roman" panose="02020603050405020304" pitchFamily="18" charset="0"/>
              </a:rPr>
              <a:t>(zde navíc koluzní vazba </a:t>
            </a:r>
            <a:r>
              <a:rPr lang="cs-CZ" altLang="cs-CZ" sz="1600" i="1">
                <a:latin typeface="Times New Roman" panose="02020603050405020304" pitchFamily="18" charset="0"/>
              </a:rPr>
              <a:t>– kl a prib deb nem marit)</a:t>
            </a:r>
          </a:p>
          <a:p>
            <a:pPr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</a:t>
            </a:r>
          </a:p>
          <a:p>
            <a:pPr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K 14/2013: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 formuluje námitky podjatosti znalce podle klientova pokynu, který je v rozporu s právním nebo stavovským předpisem.</a:t>
            </a:r>
            <a:r>
              <a:rPr lang="cs-CZ" altLang="cs-CZ"/>
              <a:t> 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84E6DA22-7622-3041-A78E-C722A213B0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§ 16 odst. 2 zákona o advokacii</a:t>
            </a:r>
            <a:br>
              <a:rPr lang="cs-CZ" altLang="cs-CZ" sz="4000"/>
            </a:br>
            <a:endParaRPr lang="cs-CZ" altLang="cs-CZ" sz="4000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4E53B10D-B60B-727B-F7CF-9949BFC6F4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600"/>
              <a:t>	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altLang="cs-CZ" sz="360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600"/>
              <a:t>	</a:t>
            </a:r>
            <a:r>
              <a:rPr lang="cs-CZ" altLang="cs-CZ" sz="2800">
                <a:latin typeface="Times New Roman" panose="02020603050405020304" pitchFamily="18" charset="0"/>
              </a:rPr>
              <a:t>Při výkonu advokacie je advokát povinen jednat </a:t>
            </a:r>
            <a:r>
              <a:rPr lang="cs-CZ" altLang="cs-CZ" sz="2800" u="sng">
                <a:latin typeface="Times New Roman" panose="02020603050405020304" pitchFamily="18" charset="0"/>
              </a:rPr>
              <a:t>čestně a svědomitě</a:t>
            </a:r>
            <a:r>
              <a:rPr lang="cs-CZ" altLang="cs-CZ" sz="2800">
                <a:latin typeface="Times New Roman" panose="02020603050405020304" pitchFamily="18" charset="0"/>
              </a:rPr>
              <a:t>;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   je povinen využívat důsledně všechny </a:t>
            </a:r>
            <a:r>
              <a:rPr lang="cs-CZ" altLang="cs-CZ" sz="2800" u="sng">
                <a:latin typeface="Times New Roman" panose="02020603050405020304" pitchFamily="18" charset="0"/>
              </a:rPr>
              <a:t>zákonné</a:t>
            </a:r>
            <a:r>
              <a:rPr lang="cs-CZ" altLang="cs-CZ" sz="2800">
                <a:latin typeface="Times New Roman" panose="02020603050405020304" pitchFamily="18" charset="0"/>
              </a:rPr>
              <a:t> prostředky a v jejich rámci uplatnit </a:t>
            </a:r>
            <a:r>
              <a:rPr lang="cs-CZ" altLang="cs-CZ" sz="2800" u="sng">
                <a:latin typeface="Times New Roman" panose="02020603050405020304" pitchFamily="18" charset="0"/>
              </a:rPr>
              <a:t>v zájmu klienta</a:t>
            </a:r>
            <a:r>
              <a:rPr lang="cs-CZ" altLang="cs-CZ" sz="2800">
                <a:latin typeface="Times New Roman" panose="02020603050405020304" pitchFamily="18" charset="0"/>
              </a:rPr>
              <a:t> vše, co podle svého přesvědčení pokládá za prospěšné.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1026">
            <a:extLst>
              <a:ext uri="{FF2B5EF4-FFF2-40B4-BE49-F238E27FC236}">
                <a16:creationId xmlns:a16="http://schemas.microsoft.com/office/drawing/2014/main" id="{9B2430D2-E3BE-93E2-42B6-771813A35D0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26307" name="Rectangle 1027">
            <a:extLst>
              <a:ext uri="{FF2B5EF4-FFF2-40B4-BE49-F238E27FC236}">
                <a16:creationId xmlns:a16="http://schemas.microsoft.com/office/drawing/2014/main" id="{A066A328-9E61-C1E9-269B-7DF1F3891E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K 15/2012: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 jako obhájce nenavštíví klienta ve věznici, navíc přes jeho opakované žádosti a svůj příslib. 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 i="1">
                <a:latin typeface="Times New Roman" panose="02020603050405020304" pitchFamily="18" charset="0"/>
              </a:rPr>
              <a:t>(4 měsíce, žádost též přes sociální pracovnici, příslib bratrovi klienta)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>
            <a:extLst>
              <a:ext uri="{FF2B5EF4-FFF2-40B4-BE49-F238E27FC236}">
                <a16:creationId xmlns:a16="http://schemas.microsoft.com/office/drawing/2014/main" id="{C28F4FCB-8D12-5660-8D10-E61B509619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43715" name="Rectangle 3">
            <a:extLst>
              <a:ext uri="{FF2B5EF4-FFF2-40B4-BE49-F238E27FC236}">
                <a16:creationId xmlns:a16="http://schemas.microsoft.com/office/drawing/2014/main" id="{FA01F745-8A6A-0298-DF96-48EF029442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	K 3/2002:</a:t>
            </a:r>
            <a:r>
              <a:rPr lang="cs-CZ" altLang="cs-CZ" sz="2800">
                <a:latin typeface="Times New Roman" panose="02020603050405020304" pitchFamily="18" charset="0"/>
              </a:rPr>
              <a:t> Nepodá-li advokát přes výslovný příkaz klienta proti rozsudku odvolání, dopouští se závažného kárného provinění.</a:t>
            </a:r>
            <a:r>
              <a:rPr lang="cs-CZ" altLang="cs-CZ">
                <a:latin typeface="Times New Roman" panose="02020603050405020304" pitchFamily="18" charset="0"/>
              </a:rPr>
              <a:t> </a:t>
            </a:r>
            <a:r>
              <a:rPr lang="cs-CZ" altLang="cs-CZ" sz="2000" i="1">
                <a:latin typeface="Times New Roman" panose="02020603050405020304" pitchFamily="18" charset="0"/>
              </a:rPr>
              <a:t>(219/2 = 12 - 15)</a:t>
            </a:r>
          </a:p>
          <a:p>
            <a:pPr>
              <a:buFont typeface="Wingdings" pitchFamily="2" charset="2"/>
              <a:buNone/>
            </a:pPr>
            <a:endParaRPr lang="cs-CZ" altLang="cs-CZ" sz="2000" b="1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	K 6/2005:</a:t>
            </a:r>
            <a:r>
              <a:rPr lang="cs-CZ" altLang="cs-CZ" sz="2800">
                <a:latin typeface="Times New Roman" panose="02020603050405020304" pitchFamily="18" charset="0"/>
              </a:rPr>
              <a:t> Advokát není oprávněn ignorovat příkaz </a:t>
            </a: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klienta k podání odvolání, byť by byl sám subjektivně</a:t>
            </a: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přesvědčen o jeho případné neúspěšnosti.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4BD978EA-7BB3-49D0-4656-BFC6078133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§ 17 zákona o advokacii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272DE880-AC10-C033-0A61-9917E3FD44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36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600">
                <a:latin typeface="Times New Roman" panose="02020603050405020304" pitchFamily="18" charset="0"/>
              </a:rPr>
              <a:t>	</a:t>
            </a:r>
            <a:r>
              <a:rPr lang="cs-CZ" altLang="cs-CZ" sz="2800">
                <a:latin typeface="Times New Roman" panose="02020603050405020304" pitchFamily="18" charset="0"/>
              </a:rPr>
              <a:t>Advokát postupuje při výkonu advokacie tak, aby </a:t>
            </a:r>
            <a:r>
              <a:rPr lang="cs-CZ" altLang="cs-CZ" sz="2800" u="sng">
                <a:latin typeface="Times New Roman" panose="02020603050405020304" pitchFamily="18" charset="0"/>
              </a:rPr>
              <a:t>nesnižoval důstojnost</a:t>
            </a:r>
            <a:r>
              <a:rPr lang="cs-CZ" altLang="cs-CZ" sz="2800">
                <a:latin typeface="Times New Roman" panose="02020603050405020304" pitchFamily="18" charset="0"/>
              </a:rPr>
              <a:t> advokátního stavu;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za tím účelem je </a:t>
            </a:r>
            <a:r>
              <a:rPr lang="cs-CZ" altLang="cs-CZ" sz="2800" u="sng">
                <a:latin typeface="Times New Roman" panose="02020603050405020304" pitchFamily="18" charset="0"/>
              </a:rPr>
              <a:t>zejména</a:t>
            </a:r>
            <a:r>
              <a:rPr lang="cs-CZ" altLang="cs-CZ" sz="2800">
                <a:latin typeface="Times New Roman" panose="02020603050405020304" pitchFamily="18" charset="0"/>
              </a:rPr>
              <a:t> povinen dodržovat pravidla profesionální etiky a pravidla soutěže.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Pravidla profesionální etiky a pravidla soutěže stanoví stavovský předpis.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>
            <a:extLst>
              <a:ext uri="{FF2B5EF4-FFF2-40B4-BE49-F238E27FC236}">
                <a16:creationId xmlns:a16="http://schemas.microsoft.com/office/drawing/2014/main" id="{4528DA4B-018E-E3AA-F20A-43841448AC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 b="1"/>
          </a:p>
        </p:txBody>
      </p:sp>
      <p:sp>
        <p:nvSpPr>
          <p:cNvPr id="211971" name="Rectangle 3">
            <a:extLst>
              <a:ext uri="{FF2B5EF4-FFF2-40B4-BE49-F238E27FC236}">
                <a16:creationId xmlns:a16="http://schemas.microsoft.com/office/drawing/2014/main" id="{62C16841-CFC0-1378-1422-AB731F9768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 Usnesení I. ÚS 393/98 z 5. listopadu 1998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K 18/1998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Pro advokáta, který je činný v právním státě nemůže být obtížné nebo neobvyklé zjistit, které způsoby chování a jednání a které hodnoty mravnosti a lidské důstojnosti je třeba respektovat, aniž by byly výslovně vypočteny v jednotlivých ustanoveních, což ostatně není vůbec možné.</a:t>
            </a:r>
            <a:r>
              <a:rPr lang="cs-CZ" altLang="cs-CZ"/>
              <a:t> </a:t>
            </a:r>
            <a:r>
              <a:rPr lang="cs-CZ" altLang="cs-CZ" sz="2000" i="1">
                <a:latin typeface="Times New Roman" panose="02020603050405020304" pitchFamily="18" charset="0"/>
              </a:rPr>
              <a:t>(útržek průklepového papíru, kresba postav, na rubu plná moc)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4" name="Rectangle 2">
            <a:extLst>
              <a:ext uri="{FF2B5EF4-FFF2-40B4-BE49-F238E27FC236}">
                <a16:creationId xmlns:a16="http://schemas.microsoft.com/office/drawing/2014/main" id="{FD68A8B6-D03A-B363-DCAF-5E79F523CB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82275" name="Rectangle 3">
            <a:extLst>
              <a:ext uri="{FF2B5EF4-FFF2-40B4-BE49-F238E27FC236}">
                <a16:creationId xmlns:a16="http://schemas.microsoft.com/office/drawing/2014/main" id="{A948B422-172F-73EA-57B9-488AFCFC26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 sz="2800"/>
          </a:p>
          <a:p>
            <a:pPr>
              <a:buFont typeface="Wingdings" pitchFamily="2" charset="2"/>
              <a:buNone/>
            </a:pPr>
            <a:r>
              <a:rPr lang="cs-CZ" altLang="cs-CZ" sz="2800" b="1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Rozsudek NSS 5 As 34/2003 - z 31. května 2004:</a:t>
            </a:r>
            <a:r>
              <a:rPr lang="cs-CZ" altLang="cs-CZ" sz="2800">
                <a:latin typeface="Times New Roman" panose="02020603050405020304" pitchFamily="18" charset="0"/>
              </a:rPr>
              <a:t>  </a:t>
            </a: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 b="1">
                <a:latin typeface="Times New Roman" panose="02020603050405020304" pitchFamily="18" charset="0"/>
              </a:rPr>
              <a:t>K 1/2005</a:t>
            </a: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Advokát se jako příslušník této profese dobrovolně podřizuje pravidlům etického chování, která jsou i nad rámec požadavků stanovených právními normami pro ostatní subjekty práva. Některá z těchto pravidel se prosazují výslovně do textů právních norem, jiná jsou součástí psaných či nepsaných kodexů.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>
            <a:extLst>
              <a:ext uri="{FF2B5EF4-FFF2-40B4-BE49-F238E27FC236}">
                <a16:creationId xmlns:a16="http://schemas.microsoft.com/office/drawing/2014/main" id="{59F0C9BC-80B3-6E9B-FC25-17A5B153D2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Advokátní etika</a:t>
            </a:r>
          </a:p>
        </p:txBody>
      </p:sp>
      <p:sp>
        <p:nvSpPr>
          <p:cNvPr id="270339" name="Rectangle 3">
            <a:extLst>
              <a:ext uri="{FF2B5EF4-FFF2-40B4-BE49-F238E27FC236}">
                <a16:creationId xmlns:a16="http://schemas.microsoft.com/office/drawing/2014/main" id="{BE1D2678-47C3-EE6E-1626-6AF74AFEE7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800"/>
              <a:t>    </a:t>
            </a:r>
          </a:p>
          <a:p>
            <a:pPr>
              <a:buFont typeface="Wingdings" pitchFamily="2" charset="2"/>
              <a:buNone/>
            </a:pPr>
            <a:r>
              <a:rPr lang="cs-CZ" altLang="cs-CZ" sz="2800"/>
              <a:t>  </a:t>
            </a:r>
            <a:r>
              <a:rPr lang="cs-CZ" altLang="cs-CZ" sz="2800">
                <a:latin typeface="Times New Roman" panose="02020603050405020304" pitchFamily="18" charset="0"/>
              </a:rPr>
              <a:t>V užším pojetí (též deontologie</a:t>
            </a:r>
            <a:r>
              <a:rPr lang="cs-CZ" altLang="cs-CZ" sz="2800" b="1" u="sng">
                <a:latin typeface="Times New Roman" panose="02020603050405020304" pitchFamily="18" charset="0"/>
              </a:rPr>
              <a:t>)</a:t>
            </a:r>
            <a:r>
              <a:rPr lang="cs-CZ" altLang="cs-CZ" sz="2800">
                <a:latin typeface="Times New Roman" panose="02020603050405020304" pitchFamily="18" charset="0"/>
              </a:rPr>
              <a:t> profesionální (právní a morální) pravidla  chování advokátů a advokátních koncipientů ve vztahu ke: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	klientům,</a:t>
            </a: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	justici, správním a jiným orgánům veřejné moci</a:t>
            </a: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	kolegům.</a:t>
            </a:r>
            <a:r>
              <a:rPr lang="cs-CZ" altLang="cs-CZ">
                <a:latin typeface="Times New Roman" panose="02020603050405020304" pitchFamily="18" charset="0"/>
              </a:rPr>
              <a:t> </a:t>
            </a:r>
          </a:p>
          <a:p>
            <a:endParaRPr lang="cs-CZ" altLang="cs-CZ">
              <a:latin typeface="Times New Roman" panose="02020603050405020304" pitchFamily="18" charset="0"/>
            </a:endParaRPr>
          </a:p>
          <a:p>
            <a:endParaRPr lang="cs-CZ" altLang="cs-CZ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>
            <a:extLst>
              <a:ext uri="{FF2B5EF4-FFF2-40B4-BE49-F238E27FC236}">
                <a16:creationId xmlns:a16="http://schemas.microsoft.com/office/drawing/2014/main" id="{BBDE53FF-14F1-9913-A847-796DC60749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84323" name="Rectangle 3">
            <a:extLst>
              <a:ext uri="{FF2B5EF4-FFF2-40B4-BE49-F238E27FC236}">
                <a16:creationId xmlns:a16="http://schemas.microsoft.com/office/drawing/2014/main" id="{5CDF91D4-F403-232B-8499-68D1F9FDF2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00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000" b="1"/>
              <a:t>    </a:t>
            </a:r>
            <a:r>
              <a:rPr lang="cs-CZ" altLang="cs-CZ" sz="2800" b="1">
                <a:latin typeface="Times New Roman" panose="02020603050405020304" pitchFamily="18" charset="0"/>
              </a:rPr>
              <a:t>Rozsudek NSS 6 Ads 41/2008 - z 7. října 2009:</a:t>
            </a:r>
            <a:r>
              <a:rPr lang="cs-CZ" altLang="cs-CZ" sz="2400">
                <a:latin typeface="Times New Roman" panose="02020603050405020304" pitchFamily="18" charset="0"/>
              </a:rPr>
              <a:t> 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Advokát je v důsledku povinnosti zakotvené v § 17 zákona     č. 85/1996 Sb., o advokacii, ve spojení s čl. 17 odst. 1 usnesení č. 1/1997 Představenstva České advokátní komory, kterým se stanoví pravidla profesionální etiky a pravidla soutěže advokátů České republiky, zavázán k vysokému standardu chování vůči soudům, pročež nelze akceptovat u advokáta způsoby, které by případně mohly být za určitých okolností omluvitelné u účastníka řízení (např. při vědomí jeho dlouhodobé frustrace z neúspěšnosti ve vedeném sporu).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cs-CZ" altLang="cs-CZ" sz="1200">
                <a:latin typeface="Times New Roman" panose="02020603050405020304" pitchFamily="18" charset="0"/>
              </a:rPr>
              <a:t>         „</a:t>
            </a:r>
            <a:r>
              <a:rPr lang="cs-CZ" altLang="cs-CZ" sz="1200" i="1">
                <a:latin typeface="Times New Roman" panose="02020603050405020304" pitchFamily="18" charset="0"/>
              </a:rPr>
              <a:t>Zaráží mne i to, že soudce, který tuto věc rozhodoval, byl sám natolik zdravotně handicapován, že mám důvodné pochybnosti o tom, že je schopen soudcovskou funkci dále zastávat a rozhodovat o tak složitých věcech, jakými nepochybně jsou přezkumy zdravotního stavu a orientace v medicínském právu.“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>
            <a:extLst>
              <a:ext uri="{FF2B5EF4-FFF2-40B4-BE49-F238E27FC236}">
                <a16:creationId xmlns:a16="http://schemas.microsoft.com/office/drawing/2014/main" id="{C637A6FD-77AA-FE3B-26B6-3CE9BF04D6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83299" name="Rectangle 3">
            <a:extLst>
              <a:ext uri="{FF2B5EF4-FFF2-40B4-BE49-F238E27FC236}">
                <a16:creationId xmlns:a16="http://schemas.microsoft.com/office/drawing/2014/main" id="{E17A3212-5B5E-617B-2794-E9975A4EE7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b="1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11/2005:</a:t>
            </a:r>
            <a:r>
              <a:rPr lang="cs-CZ" altLang="cs-CZ" sz="2800">
                <a:latin typeface="Times New Roman" panose="02020603050405020304" pitchFamily="18" charset="0"/>
              </a:rPr>
              <a:t> Pravidla profesionální etiky zavazují advokáta k určitému chování nejen při výkonu advokacie, ale i v soukromé sféře. Proto advokát, který nezaplatí svůj soukromý dluh, navíc přisouzený věřiteli pravomocným rozhodnutím soudu, závažným způsobem porušuje povinnosti advokáta a dopouští se kárného provinění.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>
            <a:extLst>
              <a:ext uri="{FF2B5EF4-FFF2-40B4-BE49-F238E27FC236}">
                <a16:creationId xmlns:a16="http://schemas.microsoft.com/office/drawing/2014/main" id="{C61A5D0C-6510-F2AE-FE9D-63D5AC9507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§ 17a zákona o advokacii</a:t>
            </a:r>
          </a:p>
        </p:txBody>
      </p:sp>
      <p:sp>
        <p:nvSpPr>
          <p:cNvPr id="162819" name="Rectangle 3">
            <a:extLst>
              <a:ext uri="{FF2B5EF4-FFF2-40B4-BE49-F238E27FC236}">
                <a16:creationId xmlns:a16="http://schemas.microsoft.com/office/drawing/2014/main" id="{CC032C50-46EB-C656-7396-A0E8BF48E0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V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trestním řízení před soudem,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v řízení před Nejvyšším soudem,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            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Nejvyšším správním soudem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           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Ústavním soudem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	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je advokát povinen používat stavovský oděv advokáta</a:t>
            </a:r>
            <a:r>
              <a:rPr lang="cs-CZ" altLang="cs-CZ" sz="2800">
                <a:latin typeface="Times New Roman" panose="02020603050405020304" pitchFamily="18" charset="0"/>
              </a:rPr>
              <a:t> (talár)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>
            <a:extLst>
              <a:ext uri="{FF2B5EF4-FFF2-40B4-BE49-F238E27FC236}">
                <a16:creationId xmlns:a16="http://schemas.microsoft.com/office/drawing/2014/main" id="{B8207CAE-4197-F6AE-3B02-6DA488C26E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12995" name="Rectangle 3">
            <a:extLst>
              <a:ext uri="{FF2B5EF4-FFF2-40B4-BE49-F238E27FC236}">
                <a16:creationId xmlns:a16="http://schemas.microsoft.com/office/drawing/2014/main" id="{1A640687-6422-9F32-3ED9-1B5E4D31BF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    Usnesení IV.ÚS 2457/09 ze 6. ledna 2010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400"/>
              <a:t>   </a:t>
            </a:r>
            <a:r>
              <a:rPr lang="cs-CZ" altLang="cs-CZ" sz="2400">
                <a:latin typeface="Times New Roman" panose="02020603050405020304" pitchFamily="18" charset="0"/>
              </a:rPr>
              <a:t>Principy, jimiž je advokát při výkonu své profese povinen se řídit, mohou být v jeho mysli zhmotněny mimo jiné do podoby taláru. Opětovné zavedení taláru advokátů může být též správným krokem pro zvýšení reprezentativnosti procesu, kterou tento pozbyl zejména tzv. "zlidověním" soudnictví, v jehož rámci byl mimo jiné talár advokátům odňat. Znovuzavedení práva advokátů nosit při úkonech, které to svým významem odůvodňují, talár, souvisí i s hodnotami skrytějšími a svým významem pouhý vnější efekt daleko přesahujícími. 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23D11D06-D3D9-ADD9-DAC7-3DB4D0AF9C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§ 18 odst. 1 zákona o advokacii</a:t>
            </a:r>
            <a:br>
              <a:rPr lang="cs-CZ" altLang="cs-CZ" sz="4000"/>
            </a:br>
            <a:endParaRPr lang="cs-CZ" altLang="cs-CZ" sz="4000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4A853FED-6BC6-641B-2BCD-89339189B5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/>
              <a:t>	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altLang="cs-CZ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/>
              <a:t>	</a:t>
            </a:r>
            <a:r>
              <a:rPr lang="cs-CZ" altLang="cs-CZ" sz="2800">
                <a:latin typeface="Times New Roman" panose="02020603050405020304" pitchFamily="18" charset="0"/>
              </a:rPr>
              <a:t>Advokát je </a:t>
            </a:r>
            <a:r>
              <a:rPr lang="cs-CZ" altLang="cs-CZ" sz="2800" u="sng">
                <a:latin typeface="Times New Roman" panose="02020603050405020304" pitchFamily="18" charset="0"/>
              </a:rPr>
              <a:t>oprávněn</a:t>
            </a:r>
            <a:r>
              <a:rPr lang="cs-CZ" altLang="cs-CZ" sz="2800">
                <a:latin typeface="Times New Roman" panose="02020603050405020304" pitchFamily="18" charset="0"/>
              </a:rPr>
              <a:t> poskytnutí právních služeb </a:t>
            </a:r>
            <a:r>
              <a:rPr lang="cs-CZ" altLang="cs-CZ" sz="2800" u="sng">
                <a:latin typeface="Times New Roman" panose="02020603050405020304" pitchFamily="18" charset="0"/>
              </a:rPr>
              <a:t>odmítnout</a:t>
            </a:r>
            <a:r>
              <a:rPr lang="cs-CZ" altLang="cs-CZ" sz="2800">
                <a:latin typeface="Times New Roman" panose="02020603050405020304" pitchFamily="18" charset="0"/>
              </a:rPr>
              <a:t>,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   </a:t>
            </a:r>
            <a:r>
              <a:rPr lang="cs-CZ" altLang="cs-CZ" sz="2800" u="sng">
                <a:latin typeface="Times New Roman" panose="02020603050405020304" pitchFamily="18" charset="0"/>
              </a:rPr>
              <a:t>pokud nebyl</a:t>
            </a:r>
            <a:r>
              <a:rPr lang="cs-CZ" altLang="cs-CZ" sz="2800">
                <a:latin typeface="Times New Roman" panose="02020603050405020304" pitchFamily="18" charset="0"/>
              </a:rPr>
              <a:t> podle zvláštních předpisů ustanoven nebo Komorou k poskytnutí právních služeb podle odstavce 2 </a:t>
            </a:r>
            <a:r>
              <a:rPr lang="cs-CZ" altLang="cs-CZ" sz="2800" u="sng">
                <a:latin typeface="Times New Roman" panose="02020603050405020304" pitchFamily="18" charset="0"/>
              </a:rPr>
              <a:t>určen</a:t>
            </a:r>
            <a:r>
              <a:rPr lang="cs-CZ" altLang="cs-CZ" sz="2800">
                <a:latin typeface="Times New Roman" panose="02020603050405020304" pitchFamily="18" charset="0"/>
              </a:rPr>
              <a:t>; 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  ustanovení § 19 tím </a:t>
            </a:r>
            <a:r>
              <a:rPr lang="cs-CZ" altLang="cs-CZ" sz="2800" u="sng">
                <a:latin typeface="Times New Roman" panose="02020603050405020304" pitchFamily="18" charset="0"/>
              </a:rPr>
              <a:t>není dotčeno</a:t>
            </a:r>
            <a:r>
              <a:rPr lang="cs-CZ" altLang="cs-CZ" sz="280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1F0519C3-697C-F94F-B6BD-52D6401885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§ 19 odst. 1 písm. a) zákona o advokacii</a:t>
            </a:r>
            <a:br>
              <a:rPr lang="cs-CZ" altLang="cs-CZ" sz="4000"/>
            </a:br>
            <a:endParaRPr lang="cs-CZ" altLang="cs-CZ" sz="4000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435BDB66-0E3B-CD23-B498-C65ECA2267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endParaRPr lang="cs-CZ" altLang="cs-CZ"/>
          </a:p>
          <a:p>
            <a:pPr marL="609600" indent="-609600">
              <a:buFont typeface="Wingdings" pitchFamily="2" charset="2"/>
              <a:buNone/>
            </a:pPr>
            <a:r>
              <a:rPr lang="cs-CZ" altLang="cs-CZ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Advokát je </a:t>
            </a:r>
            <a:r>
              <a:rPr lang="cs-CZ" altLang="cs-CZ" sz="2800" b="1" u="sng">
                <a:latin typeface="Times New Roman" panose="02020603050405020304" pitchFamily="18" charset="0"/>
              </a:rPr>
              <a:t>povinen</a:t>
            </a:r>
            <a:r>
              <a:rPr lang="cs-CZ" altLang="cs-CZ" sz="2800" b="1">
                <a:latin typeface="Times New Roman" panose="02020603050405020304" pitchFamily="18" charset="0"/>
              </a:rPr>
              <a:t> poskytnutí právních služeb odmítnout, jestliže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	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	</a:t>
            </a:r>
            <a:r>
              <a:rPr lang="cs-CZ" altLang="cs-CZ" sz="2800" u="sng">
                <a:solidFill>
                  <a:schemeClr val="folHlink"/>
                </a:solidFill>
                <a:latin typeface="Times New Roman" panose="02020603050405020304" pitchFamily="18" charset="0"/>
              </a:rPr>
              <a:t>v téže věci nebo ve věci související</a:t>
            </a:r>
            <a:r>
              <a:rPr lang="cs-CZ" altLang="cs-CZ" sz="2800">
                <a:solidFill>
                  <a:schemeClr val="folHlink"/>
                </a:solidFill>
                <a:latin typeface="Times New Roman" panose="02020603050405020304" pitchFamily="18" charset="0"/>
              </a:rPr>
              <a:t> již poskytl právní služby jinému, jehož zájmy jsou v rozporu se zájmy toho, kdo o poskytnutí právních služeb žádá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>
            <a:extLst>
              <a:ext uri="{FF2B5EF4-FFF2-40B4-BE49-F238E27FC236}">
                <a16:creationId xmlns:a16="http://schemas.microsoft.com/office/drawing/2014/main" id="{921B5F97-52DA-BF38-1CD3-570384658F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86371" name="Rectangle 3">
            <a:extLst>
              <a:ext uri="{FF2B5EF4-FFF2-40B4-BE49-F238E27FC236}">
                <a16:creationId xmlns:a16="http://schemas.microsoft.com/office/drawing/2014/main" id="{772D2AEE-70EB-7250-BA1C-B638A7862F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b="1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11/2009:</a:t>
            </a:r>
            <a:r>
              <a:rPr lang="cs-CZ" altLang="cs-CZ" sz="2800">
                <a:latin typeface="Times New Roman" panose="02020603050405020304" pitchFamily="18" charset="0"/>
              </a:rPr>
              <a:t> Je nepřípustné, aby advokát, který obhajuje klienta v jeho trestní věci pro skutek, jímž měl urážet a fyzicky napadnout poškozenou, převzal v téže věci i zastoupení této poškozené. Přitom je nerozhodné, zda se některá ze zúčastněných osob subjektivně cítí či necítí poškozena a že zastoupení poškozené převzal až po skončení zastoupení obviněného. </a:t>
            </a:r>
            <a:r>
              <a:rPr lang="cs-CZ" altLang="cs-CZ" sz="1800" i="1">
                <a:latin typeface="Times New Roman" panose="02020603050405020304" pitchFamily="18" charset="0"/>
              </a:rPr>
              <a:t>(oba, stížnost a pak převzetí, její prohlášení)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>
            <a:extLst>
              <a:ext uri="{FF2B5EF4-FFF2-40B4-BE49-F238E27FC236}">
                <a16:creationId xmlns:a16="http://schemas.microsoft.com/office/drawing/2014/main" id="{FFFED616-4EF2-48A7-241A-9E5987DD6D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87395" name="Rectangle 3">
            <a:extLst>
              <a:ext uri="{FF2B5EF4-FFF2-40B4-BE49-F238E27FC236}">
                <a16:creationId xmlns:a16="http://schemas.microsoft.com/office/drawing/2014/main" id="{D19B4B1E-E6FF-7804-A131-130EDD3FB7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K 16/2010: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 jestliže advokát poté, co zastupoval budoucího věřitele a budoucího dlužníka v záležitosti téhož úvěru, převezme právní zastoupení věřitele proti dlužníkovi. </a:t>
            </a:r>
            <a:r>
              <a:rPr lang="cs-CZ" altLang="cs-CZ" sz="1800" i="1">
                <a:latin typeface="Times New Roman" panose="02020603050405020304" pitchFamily="18" charset="0"/>
              </a:rPr>
              <a:t>(úvěrová společnost)   </a:t>
            </a: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 </a:t>
            </a:r>
            <a:endParaRPr lang="cs-CZ" altLang="cs-CZ" sz="2800" b="1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K 16/2001:</a:t>
            </a:r>
            <a:r>
              <a:rPr lang="cs-CZ" altLang="cs-CZ" sz="2800">
                <a:latin typeface="Times New Roman" panose="02020603050405020304" pitchFamily="18" charset="0"/>
              </a:rPr>
              <a:t> Je závažným porušením povinnosti advokáta, jestliže převezme obhajobu klienta obviněného z vraždy, ačkoliv v dědickém řízení po zavražděném zastupuje poškozené. </a:t>
            </a:r>
            <a:r>
              <a:rPr lang="cs-CZ" altLang="cs-CZ" sz="2000" i="1">
                <a:latin typeface="Times New Roman" panose="02020603050405020304" pitchFamily="18" charset="0"/>
              </a:rPr>
              <a:t>(společníci téže s.r.o.)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2">
            <a:extLst>
              <a:ext uri="{FF2B5EF4-FFF2-40B4-BE49-F238E27FC236}">
                <a16:creationId xmlns:a16="http://schemas.microsoft.com/office/drawing/2014/main" id="{9288572F-F7AD-1A00-5A7E-BAA5F4EA47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90467" name="Rectangle 3">
            <a:extLst>
              <a:ext uri="{FF2B5EF4-FFF2-40B4-BE49-F238E27FC236}">
                <a16:creationId xmlns:a16="http://schemas.microsoft.com/office/drawing/2014/main" id="{258F6BF9-29A5-E18F-D9EF-0257800DEE6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b="1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1/2000:</a:t>
            </a:r>
            <a:r>
              <a:rPr lang="cs-CZ" altLang="cs-CZ" sz="2800">
                <a:latin typeface="Times New Roman" panose="02020603050405020304" pitchFamily="18" charset="0"/>
              </a:rPr>
              <a:t> Je závažným porušením povinnosti advokáta, jestliže neodmítne poskytnutí obhajoby jednateli společnosti, který se s touto společností dostal do rozporu zájmů, přestože v související věci již této společnosti poskytl právní služby.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D6F6128D-9C10-35AA-4729-699C660B00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§ 19 odst. 1 písm. b) zákona o advokacii</a:t>
            </a:r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8EC1CC67-C3AA-47FE-D34A-94D7822CF4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/>
              <a:t>	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400" b="1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Advokát je </a:t>
            </a:r>
            <a:r>
              <a:rPr lang="cs-CZ" altLang="cs-CZ" sz="2800" b="1" u="sng">
                <a:latin typeface="Times New Roman" panose="02020603050405020304" pitchFamily="18" charset="0"/>
              </a:rPr>
              <a:t>povinen</a:t>
            </a:r>
            <a:r>
              <a:rPr lang="cs-CZ" altLang="cs-CZ" sz="2800" b="1">
                <a:latin typeface="Times New Roman" panose="02020603050405020304" pitchFamily="18" charset="0"/>
              </a:rPr>
              <a:t> poskytnutí právních služeb odmítnout, jestliže</a:t>
            </a:r>
          </a:p>
          <a:p>
            <a:pPr marL="609600" indent="-609600">
              <a:lnSpc>
                <a:spcPct val="90000"/>
              </a:lnSpc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solidFill>
                  <a:schemeClr val="hlink"/>
                </a:solidFill>
                <a:latin typeface="Times New Roman" panose="02020603050405020304" pitchFamily="18" charset="0"/>
              </a:rPr>
              <a:t>	</a:t>
            </a:r>
            <a:r>
              <a:rPr lang="cs-CZ" altLang="cs-CZ" sz="2800">
                <a:solidFill>
                  <a:schemeClr val="folHlink"/>
                </a:solidFill>
                <a:latin typeface="Times New Roman" panose="02020603050405020304" pitchFamily="18" charset="0"/>
              </a:rPr>
              <a:t>osobě, jejíž zájmy jsou </a:t>
            </a:r>
            <a:r>
              <a:rPr lang="cs-CZ" altLang="cs-CZ" sz="2800" u="sng">
                <a:solidFill>
                  <a:schemeClr val="folHlink"/>
                </a:solidFill>
                <a:latin typeface="Times New Roman" panose="02020603050405020304" pitchFamily="18" charset="0"/>
              </a:rPr>
              <a:t>v rozporu se zájmy</a:t>
            </a:r>
            <a:r>
              <a:rPr lang="cs-CZ" altLang="cs-CZ" sz="2800">
                <a:solidFill>
                  <a:schemeClr val="folHlink"/>
                </a:solidFill>
                <a:latin typeface="Times New Roman" panose="02020603050405020304" pitchFamily="18" charset="0"/>
              </a:rPr>
              <a:t> toho, kdo o právní služby žádá, poskytl již v téže věci nebo věci související právní služby advokát, s nímž vykonává advokacii </a:t>
            </a:r>
            <a:r>
              <a:rPr lang="cs-CZ" altLang="cs-CZ" sz="2800" u="sng">
                <a:solidFill>
                  <a:schemeClr val="folHlink"/>
                </a:solidFill>
                <a:latin typeface="Times New Roman" panose="02020603050405020304" pitchFamily="18" charset="0"/>
              </a:rPr>
              <a:t>společně</a:t>
            </a:r>
            <a:endParaRPr lang="cs-CZ" altLang="cs-CZ" sz="2800">
              <a:solidFill>
                <a:schemeClr val="folHlink"/>
              </a:solidFill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altLang="cs-CZ" sz="2800">
              <a:solidFill>
                <a:schemeClr val="folHlink"/>
              </a:solidFill>
              <a:latin typeface="Times New Roman" panose="02020603050405020304" pitchFamily="18" charset="0"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solidFill>
                  <a:schemeClr val="folHlink"/>
                </a:solidFill>
                <a:latin typeface="Times New Roman" panose="02020603050405020304" pitchFamily="18" charset="0"/>
              </a:rPr>
              <a:t>       nebo v případě zaměstnaného advokáta advokát, který je jeho zaměstnavatelem, anebo advokát, který je zaměstnancem stejného zaměstnavatele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7F75634F-85CC-BD6C-F4A5-020661E5C43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Základní předpisy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A2BEE9D2-BCA5-06A5-A3A3-603F9C9125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36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3600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Zákon č. 85/1996 Sb. o advokacii v platném znění </a:t>
            </a:r>
            <a:r>
              <a:rPr lang="cs-CZ" altLang="cs-CZ" sz="2800">
                <a:latin typeface="Times New Roman" panose="02020603050405020304" pitchFamily="18" charset="0"/>
              </a:rPr>
              <a:t>    (zejména §§ 16 – 31)</a:t>
            </a:r>
            <a:r>
              <a:rPr lang="cs-CZ" altLang="cs-CZ" sz="3600">
                <a:latin typeface="Times New Roman" panose="02020603050405020304" pitchFamily="18" charset="0"/>
              </a:rPr>
              <a:t> </a:t>
            </a:r>
            <a:endParaRPr lang="cs-CZ" altLang="cs-CZ" sz="2800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	Pravidla profesionální etiky advokátů České republiky (Etický kodex)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(Usnesení představenstva České advokátní komory z 31. října 1996 uveřejněné pod č. 1/1997 Věstníku České advokátní komory v platném znění)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>
            <a:extLst>
              <a:ext uri="{FF2B5EF4-FFF2-40B4-BE49-F238E27FC236}">
                <a16:creationId xmlns:a16="http://schemas.microsoft.com/office/drawing/2014/main" id="{D3363FA4-1018-E8EF-2EA8-91BD5E9CB7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92515" name="Rectangle 3">
            <a:extLst>
              <a:ext uri="{FF2B5EF4-FFF2-40B4-BE49-F238E27FC236}">
                <a16:creationId xmlns:a16="http://schemas.microsoft.com/office/drawing/2014/main" id="{1C59D876-503D-374A-84E1-ECB3D394FD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b="1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K 16/2009: </a:t>
            </a:r>
            <a:r>
              <a:rPr lang="cs-CZ" altLang="cs-CZ" sz="2800">
                <a:latin typeface="Times New Roman" panose="02020603050405020304" pitchFamily="18" charset="0"/>
              </a:rPr>
              <a:t>Advokát, vykonávající advokacii ve sdružení, který poskytne právní službu klientovi, ačkoli je mu známo, že jiný advokát téže advokátní kanceláře poskytl právní službu osobě, jejíž zájmy jsou v rozporu se zájmy toho, kdo o právní službu žádá, se dopouští kárného provinění.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D2CBF86F-3764-053E-3B51-99CC4778BD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§ 19 odst. 1 písm. c) zákona o advokacii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CB024AF9-DCF0-D935-58A7-E470C922CD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cs-CZ" altLang="cs-CZ"/>
              <a:t>	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altLang="cs-CZ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Advokát je </a:t>
            </a:r>
            <a:r>
              <a:rPr lang="cs-CZ" altLang="cs-CZ" sz="2800" b="1" u="sng">
                <a:latin typeface="Times New Roman" panose="02020603050405020304" pitchFamily="18" charset="0"/>
              </a:rPr>
              <a:t>povinen</a:t>
            </a:r>
            <a:r>
              <a:rPr lang="cs-CZ" altLang="cs-CZ" sz="2800" b="1">
                <a:latin typeface="Times New Roman" panose="02020603050405020304" pitchFamily="18" charset="0"/>
              </a:rPr>
              <a:t> poskytnutí právních služeb odmítnout, jestliže</a:t>
            </a:r>
          </a:p>
          <a:p>
            <a:pPr marL="609600" indent="-609600"/>
            <a:endParaRPr lang="cs-CZ" altLang="cs-CZ" sz="2800" b="1">
              <a:latin typeface="Times New Roman" panose="02020603050405020304" pitchFamily="18" charset="0"/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	</a:t>
            </a:r>
            <a:r>
              <a:rPr lang="cs-CZ" altLang="cs-CZ" sz="2800">
                <a:solidFill>
                  <a:schemeClr val="folHlink"/>
                </a:solidFill>
                <a:latin typeface="Times New Roman" panose="02020603050405020304" pitchFamily="18" charset="0"/>
              </a:rPr>
              <a:t>by </a:t>
            </a:r>
            <a:r>
              <a:rPr lang="cs-CZ" altLang="cs-CZ" sz="2800" u="sng">
                <a:solidFill>
                  <a:schemeClr val="folHlink"/>
                </a:solidFill>
                <a:latin typeface="Times New Roman" panose="02020603050405020304" pitchFamily="18" charset="0"/>
              </a:rPr>
              <a:t>informace</a:t>
            </a:r>
            <a:r>
              <a:rPr lang="cs-CZ" altLang="cs-CZ" sz="2800">
                <a:solidFill>
                  <a:schemeClr val="folHlink"/>
                </a:solidFill>
                <a:latin typeface="Times New Roman" panose="02020603050405020304" pitchFamily="18" charset="0"/>
              </a:rPr>
              <a:t>, kterou má o jiném klientovi nebo o bývalém klientovi, </a:t>
            </a:r>
            <a:r>
              <a:rPr lang="cs-CZ" altLang="cs-CZ" sz="2800" u="sng">
                <a:solidFill>
                  <a:schemeClr val="folHlink"/>
                </a:solidFill>
                <a:latin typeface="Times New Roman" panose="02020603050405020304" pitchFamily="18" charset="0"/>
              </a:rPr>
              <a:t>mohla</a:t>
            </a:r>
            <a:r>
              <a:rPr lang="cs-CZ" altLang="cs-CZ" sz="2800">
                <a:solidFill>
                  <a:schemeClr val="folHlink"/>
                </a:solidFill>
                <a:latin typeface="Times New Roman" panose="02020603050405020304" pitchFamily="18" charset="0"/>
              </a:rPr>
              <a:t> toho, kdo o poskytnutí právních služeb žádá, neoprávněně zvýhodnit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498" name="Rectangle 2">
            <a:extLst>
              <a:ext uri="{FF2B5EF4-FFF2-40B4-BE49-F238E27FC236}">
                <a16:creationId xmlns:a16="http://schemas.microsoft.com/office/drawing/2014/main" id="{6EDD107D-13E1-686C-455B-A76B305B05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34499" name="Rectangle 3">
            <a:extLst>
              <a:ext uri="{FF2B5EF4-FFF2-40B4-BE49-F238E27FC236}">
                <a16:creationId xmlns:a16="http://schemas.microsoft.com/office/drawing/2014/main" id="{A63D4DB8-71E4-DD63-F7D4-2F31F448A7B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22/2012: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advokát, poté, kdy poskytoval právní služby ve věci podílového spoluvlastnictví a získal tak informace, proti témuž klientovi převezme zastoupení spoluvlastníka ve věci týkající se téhož majetku.</a:t>
            </a:r>
            <a:r>
              <a:rPr lang="cs-CZ" altLang="cs-CZ" sz="2800"/>
              <a:t> </a:t>
            </a:r>
            <a:r>
              <a:rPr lang="cs-CZ" altLang="cs-CZ" sz="1800" i="1">
                <a:effectLst/>
                <a:latin typeface="Times New Roman" panose="02020603050405020304" pitchFamily="18" charset="0"/>
              </a:rPr>
              <a:t>(porada - platba investice x kolaudace, zrušení)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23/1999: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je povinen odmítnout poskytnutí právní služby jednomu ze společníků a jednateli společnosti, kterou zastupuje, proti jejímu druhému společníkovi a jednateli.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1800" i="1">
                <a:latin typeface="Times New Roman" panose="02020603050405020304" pitchFamily="18" charset="0"/>
              </a:rPr>
              <a:t>(jedno vyjádření)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>
            <a:extLst>
              <a:ext uri="{FF2B5EF4-FFF2-40B4-BE49-F238E27FC236}">
                <a16:creationId xmlns:a16="http://schemas.microsoft.com/office/drawing/2014/main" id="{EA357903-9688-C29F-2CE0-75AE3518B9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91491" name="Rectangle 3">
            <a:extLst>
              <a:ext uri="{FF2B5EF4-FFF2-40B4-BE49-F238E27FC236}">
                <a16:creationId xmlns:a16="http://schemas.microsoft.com/office/drawing/2014/main" id="{269BF200-12CC-5A4F-7578-54F39705B6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 b="1"/>
          </a:p>
          <a:p>
            <a:pPr>
              <a:buFont typeface="Wingdings" pitchFamily="2" charset="2"/>
              <a:buNone/>
            </a:pPr>
            <a:r>
              <a:rPr lang="cs-CZ" altLang="cs-CZ" b="1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K 17/2011: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 poté, kdy poskytoval právní služby klientovi v opatrovnickém řízení týkající se nesvéprávného občana a získal tak informace o jeho duševním stavu a majetkových poměrech, po skončení těchto právních služeb převezme právní zastoupení jiného dědice po zemřelém nesvéprávném občanovi. </a:t>
            </a: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1800" i="1">
                <a:latin typeface="Times New Roman" panose="02020603050405020304" pitchFamily="18" charset="0"/>
              </a:rPr>
              <a:t>(ing. F.F., ing. C.F. x G. G. 3 závěti)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>
            <a:extLst>
              <a:ext uri="{FF2B5EF4-FFF2-40B4-BE49-F238E27FC236}">
                <a16:creationId xmlns:a16="http://schemas.microsoft.com/office/drawing/2014/main" id="{E8E7AA18-81F6-4603-8461-D7BFE3FE91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35523" name="Rectangle 3">
            <a:extLst>
              <a:ext uri="{FF2B5EF4-FFF2-40B4-BE49-F238E27FC236}">
                <a16:creationId xmlns:a16="http://schemas.microsoft.com/office/drawing/2014/main" id="{893FB7E1-99F7-0BC8-E2B1-9F38D98374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21/2012: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advokát, poté, kdy poskytoval právní služby a získal informace o majetku a obchodních plánech klienta, převezme proti témuž klientovi zastoupení jiného subjektu ve věci smlouvy o dílo a v insolvenčním řízení.</a:t>
            </a:r>
            <a:r>
              <a:rPr lang="cs-CZ" altLang="cs-CZ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K 19/2013: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 poté, kdy zastupoval správkyni konkursní podstaty a v souvislosti s tím získal informace, následně převzal obhajobu úpadce. </a:t>
            </a:r>
            <a:r>
              <a:rPr lang="cs-CZ" altLang="cs-CZ" sz="1800" i="1">
                <a:latin typeface="Times New Roman" panose="02020603050405020304" pitchFamily="18" charset="0"/>
              </a:rPr>
              <a:t>(pro „úpadkové“ trestné činy, výslech SKP)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74E8CE84-DCC2-0D91-4A09-DD67C85CBA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§ 19 odst. 1 písm. d) zákona o advokacii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426A63E0-4985-2040-7D83-411DE50330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Advokát je </a:t>
            </a:r>
            <a:r>
              <a:rPr lang="cs-CZ" altLang="cs-CZ" sz="2800" b="1" u="sng">
                <a:latin typeface="Times New Roman" panose="02020603050405020304" pitchFamily="18" charset="0"/>
              </a:rPr>
              <a:t>povinen</a:t>
            </a:r>
            <a:r>
              <a:rPr lang="cs-CZ" altLang="cs-CZ" sz="2800" b="1">
                <a:latin typeface="Times New Roman" panose="02020603050405020304" pitchFamily="18" charset="0"/>
              </a:rPr>
              <a:t> poskytnutí právních služeb odmítnout, jestliže</a:t>
            </a:r>
          </a:p>
          <a:p>
            <a:pPr>
              <a:buFont typeface="Wingdings" pitchFamily="2" charset="2"/>
              <a:buNone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	</a:t>
            </a:r>
            <a:r>
              <a:rPr lang="cs-CZ" altLang="cs-CZ" sz="2800" u="sng">
                <a:solidFill>
                  <a:schemeClr val="folHlink"/>
                </a:solidFill>
                <a:latin typeface="Times New Roman" panose="02020603050405020304" pitchFamily="18" charset="0"/>
              </a:rPr>
              <a:t>projednání věci</a:t>
            </a:r>
            <a:r>
              <a:rPr lang="cs-CZ" altLang="cs-CZ" sz="2800">
                <a:solidFill>
                  <a:schemeClr val="folHlink"/>
                </a:solidFill>
                <a:latin typeface="Times New Roman" panose="02020603050405020304" pitchFamily="18" charset="0"/>
              </a:rPr>
              <a:t> se zúčastnil advokát, případně osoba advokátovi blízká</a:t>
            </a:r>
            <a:r>
              <a:rPr lang="cs-CZ" altLang="cs-CZ" sz="2400"/>
              <a:t>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8" name="Rectangle 2">
            <a:extLst>
              <a:ext uri="{FF2B5EF4-FFF2-40B4-BE49-F238E27FC236}">
                <a16:creationId xmlns:a16="http://schemas.microsoft.com/office/drawing/2014/main" id="{B3B87C7E-2672-B401-183F-91255E22A25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93539" name="Rectangle 3">
            <a:extLst>
              <a:ext uri="{FF2B5EF4-FFF2-40B4-BE49-F238E27FC236}">
                <a16:creationId xmlns:a16="http://schemas.microsoft.com/office/drawing/2014/main" id="{359255DD-5479-5096-672E-A25B5FEEDF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b="1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17/2010: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 jestliže advokát převezme právní zastoupení oprávněného, ačkoliv je mu známo, že soudkyní, která nařídila exekuci na majetek povinného, byla advokátova manželka.</a:t>
            </a:r>
            <a:r>
              <a:rPr lang="cs-CZ" altLang="cs-CZ"/>
              <a:t>    </a:t>
            </a:r>
            <a:r>
              <a:rPr lang="cs-CZ" altLang="cs-CZ" sz="1800" i="1">
                <a:latin typeface="Times New Roman" panose="02020603050405020304" pitchFamily="18" charset="0"/>
              </a:rPr>
              <a:t>(možný dojem stěžovatele - povinného o propojení)</a:t>
            </a:r>
            <a:r>
              <a:rPr lang="cs-CZ" altLang="cs-CZ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K 16/2013: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 převezme zastupování klienta přesto, že dříve jako soudce rozhodoval ve věci, ve které klient i protistrana byli účastníky. </a:t>
            </a:r>
            <a:r>
              <a:rPr lang="cs-CZ" altLang="cs-CZ" sz="1800" i="1">
                <a:latin typeface="Times New Roman" panose="02020603050405020304" pitchFamily="18" charset="0"/>
              </a:rPr>
              <a:t>(dlouhodobé spory)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E091A9E-9FA7-F86C-D4D1-C30A362723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§ 19 odst. 1 písm. e) zákona o advokacii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6FEC7798-E11D-0E3D-A6E7-7E9FE1CF86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/>
              <a:t>   </a:t>
            </a:r>
          </a:p>
          <a:p>
            <a:pPr>
              <a:buFont typeface="Wingdings" pitchFamily="2" charset="2"/>
              <a:buNone/>
            </a:pPr>
            <a:r>
              <a:rPr lang="cs-CZ" altLang="cs-CZ"/>
              <a:t>	</a:t>
            </a:r>
            <a:r>
              <a:rPr lang="cs-CZ" altLang="cs-CZ" sz="2800" b="1">
                <a:latin typeface="Times New Roman" panose="02020603050405020304" pitchFamily="18" charset="0"/>
              </a:rPr>
              <a:t>Advokát je </a:t>
            </a:r>
            <a:r>
              <a:rPr lang="cs-CZ" altLang="cs-CZ" sz="2800" b="1" u="sng">
                <a:latin typeface="Times New Roman" panose="02020603050405020304" pitchFamily="18" charset="0"/>
              </a:rPr>
              <a:t>povinen</a:t>
            </a:r>
            <a:r>
              <a:rPr lang="cs-CZ" altLang="cs-CZ" sz="2800" b="1">
                <a:latin typeface="Times New Roman" panose="02020603050405020304" pitchFamily="18" charset="0"/>
              </a:rPr>
              <a:t> poskytnutí právních služeb odmítnout, jestliže</a:t>
            </a:r>
          </a:p>
          <a:p>
            <a:pPr>
              <a:buFont typeface="Wingdings" pitchFamily="2" charset="2"/>
              <a:buNone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	</a:t>
            </a:r>
            <a:r>
              <a:rPr lang="cs-CZ" altLang="cs-CZ" sz="2800" u="sng">
                <a:solidFill>
                  <a:schemeClr val="folHlink"/>
                </a:solidFill>
                <a:latin typeface="Times New Roman" panose="02020603050405020304" pitchFamily="18" charset="0"/>
              </a:rPr>
              <a:t>zájmy</a:t>
            </a:r>
            <a:r>
              <a:rPr lang="cs-CZ" altLang="cs-CZ" sz="2800">
                <a:solidFill>
                  <a:schemeClr val="folHlink"/>
                </a:solidFill>
                <a:latin typeface="Times New Roman" panose="02020603050405020304" pitchFamily="18" charset="0"/>
              </a:rPr>
              <a:t> toho, kdo o poskytnutí právních služeb žádá, </a:t>
            </a:r>
            <a:r>
              <a:rPr lang="cs-CZ" altLang="cs-CZ" sz="2800" u="sng">
                <a:solidFill>
                  <a:schemeClr val="folHlink"/>
                </a:solidFill>
                <a:latin typeface="Times New Roman" panose="02020603050405020304" pitchFamily="18" charset="0"/>
              </a:rPr>
              <a:t>jsou v rozporu</a:t>
            </a:r>
            <a:r>
              <a:rPr lang="cs-CZ" altLang="cs-CZ" sz="2800">
                <a:solidFill>
                  <a:schemeClr val="folHlink"/>
                </a:solidFill>
                <a:latin typeface="Times New Roman" panose="02020603050405020304" pitchFamily="18" charset="0"/>
              </a:rPr>
              <a:t> se zájmy advokáta nebo osoby advokátovi blízké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1E6ACDC-759B-E6EC-BC57-77C18169D9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§ 20 odst. 1 zákona o advokacii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443E3041-CF10-15E2-77A3-705A19D64B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400" b="1">
                <a:effectLst/>
                <a:latin typeface="Times New Roman" panose="02020603050405020304" pitchFamily="18" charset="0"/>
              </a:rPr>
              <a:t>    </a:t>
            </a:r>
            <a:r>
              <a:rPr lang="cs-CZ" altLang="cs-CZ" sz="2800" b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Advokát je </a:t>
            </a:r>
            <a:r>
              <a:rPr lang="cs-CZ" altLang="cs-CZ" sz="2800" b="1" u="sng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povinen</a:t>
            </a:r>
            <a:r>
              <a:rPr lang="cs-CZ" altLang="cs-CZ" sz="2800" b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smlouvu o poskytování právních služeb vypovědět,</a:t>
            </a:r>
            <a:r>
              <a:rPr lang="cs-CZ" altLang="cs-CZ" sz="28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800">
              <a:effectLst/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>
              <a:effectLst/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effectLst/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popřípadě požádat o zrušení ustanovení nebo požádat Komoru o určení jiného advokáta, </a:t>
            </a:r>
            <a:endParaRPr lang="cs-CZ" altLang="cs-CZ" sz="2800">
              <a:effectLst/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>
              <a:effectLst/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effectLst/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zjistí-li </a:t>
            </a:r>
            <a:r>
              <a:rPr lang="cs-CZ" altLang="cs-CZ" sz="2800" u="sng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dodatečně</a:t>
            </a:r>
            <a:r>
              <a:rPr lang="cs-CZ" altLang="cs-CZ" sz="28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skutečnosti uvedené v § 19.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09B1C231-0D51-D4C1-783A-C8898384FB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7 odst. 3 Etického kodexu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124BA2D4-84D3-E490-C74C-9106D3D435D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odmítne poskytnout právní službu v téže věci více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osobám také tehdy, jestliže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zjevně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hrozí, že v průběhu vyřizování věci vznikne rozpor v jejich zájmech.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1026">
            <a:extLst>
              <a:ext uri="{FF2B5EF4-FFF2-40B4-BE49-F238E27FC236}">
                <a16:creationId xmlns:a16="http://schemas.microsoft.com/office/drawing/2014/main" id="{B0489291-08EB-F8B8-C69E-BA59049536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Osobní působnost Etického kodexu</a:t>
            </a:r>
            <a:br>
              <a:rPr lang="cs-CZ" altLang="cs-CZ" sz="3200"/>
            </a:br>
            <a:endParaRPr lang="cs-CZ" altLang="cs-CZ" sz="3200"/>
          </a:p>
        </p:txBody>
      </p:sp>
      <p:sp>
        <p:nvSpPr>
          <p:cNvPr id="179203" name="Rectangle 1027">
            <a:extLst>
              <a:ext uri="{FF2B5EF4-FFF2-40B4-BE49-F238E27FC236}">
                <a16:creationId xmlns:a16="http://schemas.microsoft.com/office/drawing/2014/main" id="{2E9F7DCA-37F9-309A-DAC5-35B951B49BE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Pravidly profesionální etiky jsou vázáni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 -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všichni advokáti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-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hostující evropští advokáti </a:t>
            </a:r>
            <a:r>
              <a:rPr lang="cs-CZ" altLang="cs-CZ" sz="2800">
                <a:latin typeface="Times New Roman" panose="02020603050405020304" pitchFamily="18" charset="0"/>
              </a:rPr>
              <a:t>a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usazení evropští </a:t>
            </a: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advokáti při poskytování právních služeb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na území České republiky.</a:t>
            </a: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Pro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advokátní koncipienty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platí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přiměřeně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</a:rPr>
              <a:t>            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ta ustanovení </a:t>
            </a:r>
            <a:r>
              <a:rPr lang="cs-CZ" altLang="cs-CZ" sz="2800">
                <a:latin typeface="Times New Roman" panose="02020603050405020304" pitchFamily="18" charset="0"/>
              </a:rPr>
              <a:t>Etického kodexu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která se jich mohou týkat.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>
            <a:extLst>
              <a:ext uri="{FF2B5EF4-FFF2-40B4-BE49-F238E27FC236}">
                <a16:creationId xmlns:a16="http://schemas.microsoft.com/office/drawing/2014/main" id="{1E552109-297E-E9C8-CEE6-C1A46D8C4D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74435" name="Rectangle 3">
            <a:extLst>
              <a:ext uri="{FF2B5EF4-FFF2-40B4-BE49-F238E27FC236}">
                <a16:creationId xmlns:a16="http://schemas.microsoft.com/office/drawing/2014/main" id="{95004A53-43ED-A734-EA6A-65E976B6DA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6/2004: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Je zavrženíhodné a v příkrém rozporu se základními principy výkonu advokacie, jestliže advokát sám přes vysoce pravděpodobnou kolizi zájmů nabídne klientovi zastoupení a následně pak jedná proti jeho zájmům, k jeho škodě a k prospěchu druhého na téže věci zúčastněného klienta. </a:t>
            </a:r>
          </a:p>
          <a:p>
            <a:pPr>
              <a:buFont typeface="Wingdings" pitchFamily="2" charset="2"/>
              <a:buNone/>
            </a:pPr>
            <a:r>
              <a:rPr lang="cs-CZ" altLang="cs-CZ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      (neopomenutelná dědička x družka dědička ze závěti)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3C64EB13-F71F-A961-9320-ACCAB2114A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8 odst. 2 Etického kodexu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4346844C-B432-82A1-2880-8AF9320416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odmítne právní službu i v případě, kdy by jejím poskytnutím byly ohroženy zájmy osoby, které právní služby již poskytuje, a to například i</a:t>
            </a:r>
            <a:r>
              <a:rPr lang="cs-CZ" altLang="cs-CZ" sz="2800">
                <a:latin typeface="Times New Roman" panose="02020603050405020304" pitchFamily="18" charset="0"/>
              </a:rPr>
              <a:t>       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v důsledku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pracovního přetížení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advokáta.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>
            <a:extLst>
              <a:ext uri="{FF2B5EF4-FFF2-40B4-BE49-F238E27FC236}">
                <a16:creationId xmlns:a16="http://schemas.microsoft.com/office/drawing/2014/main" id="{F557B02D-2FEE-9B07-05FE-026FF5E8B1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75459" name="Rectangle 3">
            <a:extLst>
              <a:ext uri="{FF2B5EF4-FFF2-40B4-BE49-F238E27FC236}">
                <a16:creationId xmlns:a16="http://schemas.microsoft.com/office/drawing/2014/main" id="{3961FBCF-E037-2217-A87A-7924684F24F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  </a:t>
            </a:r>
          </a:p>
          <a:p>
            <a:pPr>
              <a:buFont typeface="Wingdings" pitchFamily="2" charset="2"/>
              <a:buNone/>
            </a:pPr>
            <a:r>
              <a:rPr lang="cs-CZ" altLang="cs-CZ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8/2013: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Je kárným proviněním ,jestliže advokát po převzetí zastoupení jednoho žalovaného, vystupuje jako zástupce i druhého žalovaného, aniž by od něho měl pokyny a aniž by ho informoval.</a:t>
            </a: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altLang="cs-CZ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(údajná plná moc od nepřítomného druhého klienta předložená prvním)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>
            <a:extLst>
              <a:ext uri="{FF2B5EF4-FFF2-40B4-BE49-F238E27FC236}">
                <a16:creationId xmlns:a16="http://schemas.microsoft.com/office/drawing/2014/main" id="{7E78012C-B7DC-A1C3-90D4-DBCFC25EFD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8 odst. 3 Etického kodexu</a:t>
            </a:r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4CE02BC7-7B67-1D15-9939-84A28937A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Ve věci, v níž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nemá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dostatek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zkušeností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nebo speciálních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znalostí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odmítne advokát poskytnutí právní služby,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ledaže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žadatel po vysvětlení souhlasí, aby právní služba byla poskytnuta; v takovém případě advokát zpravidla postupuje ve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spolupráci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 jiným advokátem nebo s jiným odborníkem.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To se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nevztahuje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na věci, v nichž byl advokát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ustanoven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soudem nebo určen Komorou.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>
            <a:extLst>
              <a:ext uri="{FF2B5EF4-FFF2-40B4-BE49-F238E27FC236}">
                <a16:creationId xmlns:a16="http://schemas.microsoft.com/office/drawing/2014/main" id="{8F14B1CE-CA72-9954-FF49-0A0C899E2A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8 odst. 4 Etického kodexu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D052E7D0-AE64-E23C-D24C-1478EA6C4E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odmítne poskytnutí právní služby i tehdy, brání-li mu v jejím řádném poskytnutí jeho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zdravotní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či psychický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stav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800">
              <a:latin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A6ED63B4-0006-17C9-F4B2-F1FFC07320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§ 20 odst. 2, 3 zákona o advokacii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4C20AD8E-FAF7-F4A4-4480-B39409C4F4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	</a:t>
            </a:r>
          </a:p>
          <a:p>
            <a:pPr>
              <a:buFont typeface="Wingdings" pitchFamily="2" charset="2"/>
              <a:buNone/>
            </a:pPr>
            <a:r>
              <a:rPr lang="cs-CZ" altLang="cs-CZ" sz="2400" b="1">
                <a:latin typeface="Times New Roman" panose="02020603050405020304" pitchFamily="18" charset="0"/>
              </a:rPr>
              <a:t>    </a:t>
            </a:r>
            <a:r>
              <a:rPr lang="cs-CZ" altLang="cs-CZ" sz="2800" b="1">
                <a:latin typeface="Times New Roman" panose="02020603050405020304" pitchFamily="18" charset="0"/>
              </a:rPr>
              <a:t>Kdy je a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dvokát je </a:t>
            </a:r>
            <a:r>
              <a:rPr lang="cs-CZ" altLang="cs-CZ" sz="2800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oprávněn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smlouvu </a:t>
            </a:r>
            <a:r>
              <a:rPr lang="cs-CZ" altLang="cs-CZ" sz="2800" b="1">
                <a:latin typeface="Times New Roman" panose="02020603050405020304" pitchFamily="18" charset="0"/>
              </a:rPr>
              <a:t>                         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o poskytování právních</a:t>
            </a:r>
            <a:r>
              <a:rPr lang="cs-CZ" altLang="cs-CZ" sz="2800" b="1">
                <a:latin typeface="Times New Roman" panose="02020603050405020304" pitchFamily="18" charset="0"/>
              </a:rPr>
              <a:t> 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služeb vypovědět, </a:t>
            </a:r>
            <a:endParaRPr lang="cs-CZ" altLang="cs-CZ" sz="2800" b="1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	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popřípadě požádat o zrušení ustanovení nebo požádat Komoru o určení jiného advokáta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endParaRPr lang="cs-CZ" altLang="cs-CZ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>
            <a:extLst>
              <a:ext uri="{FF2B5EF4-FFF2-40B4-BE49-F238E27FC236}">
                <a16:creationId xmlns:a16="http://schemas.microsoft.com/office/drawing/2014/main" id="{B7F66512-3B14-CA96-19DD-6CF6732A8C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94563" name="Rectangle 3">
            <a:extLst>
              <a:ext uri="{FF2B5EF4-FFF2-40B4-BE49-F238E27FC236}">
                <a16:creationId xmlns:a16="http://schemas.microsoft.com/office/drawing/2014/main" id="{7C2123C8-B118-0AEE-BA3B-53F016E1B0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2/1998:</a:t>
            </a:r>
            <a:r>
              <a:rPr lang="cs-CZ" altLang="cs-CZ" sz="2800">
                <a:latin typeface="Times New Roman" panose="02020603050405020304" pitchFamily="18" charset="0"/>
              </a:rPr>
              <a:t> Vypovězení plné moci advokátem bez splnění zákonných důvodů je porušením povinnosti advokáta stanovené v § 20 odst. 1, 2 a 3 zákona        č. 85/1996 Sb., o advokacii. </a:t>
            </a:r>
            <a:r>
              <a:rPr lang="cs-CZ" altLang="cs-CZ" sz="1800" i="1">
                <a:latin typeface="Times New Roman" panose="02020603050405020304" pitchFamily="18" charset="0"/>
              </a:rPr>
              <a:t>(nesouhlas se změnou SOPS)</a:t>
            </a:r>
          </a:p>
          <a:p>
            <a:pPr>
              <a:buFont typeface="Wingdings" pitchFamily="2" charset="2"/>
              <a:buNone/>
            </a:pPr>
            <a:endParaRPr lang="cs-CZ" altLang="cs-CZ" sz="1800" i="1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15/2007: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Advokát, který bez ukončení smlouvy o poskytování právních služeb odmítne klientovi nadále tyto služby poskytovat s tím, že k tomu není povinen. se dopouští závažného porušení svých zákonných povinností a tedy i kárného provinění. </a:t>
            </a:r>
            <a:r>
              <a:rPr lang="cs-CZ" altLang="cs-CZ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(předžal. dopis bez PM)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>
            <a:extLst>
              <a:ext uri="{FF2B5EF4-FFF2-40B4-BE49-F238E27FC236}">
                <a16:creationId xmlns:a16="http://schemas.microsoft.com/office/drawing/2014/main" id="{0D152878-C920-A22E-BEB9-1F6EDF5BB27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14019" name="Rectangle 3">
            <a:extLst>
              <a:ext uri="{FF2B5EF4-FFF2-40B4-BE49-F238E27FC236}">
                <a16:creationId xmlns:a16="http://schemas.microsoft.com/office/drawing/2014/main" id="{28C73758-FDF2-E9FA-25F9-8CFAD70A54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Rozsudek NSS 3 Ads 107/2010 z 25. srpna 2010: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Advokát soudem ustanovený zástupcem žalobce pro žalobní řízení není oprávněn ukončit toto zastupování výpovědí; může pouze soud požádat, aby jeho ustanovení zástupcem zrušil.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>
            <a:extLst>
              <a:ext uri="{FF2B5EF4-FFF2-40B4-BE49-F238E27FC236}">
                <a16:creationId xmlns:a16="http://schemas.microsoft.com/office/drawing/2014/main" id="{14208C7A-F46A-7E76-B364-CCCF744DB6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Krajský soud v Hradci Králové</a:t>
            </a:r>
          </a:p>
        </p:txBody>
      </p:sp>
      <p:sp>
        <p:nvSpPr>
          <p:cNvPr id="215043" name="Rectangle 3">
            <a:extLst>
              <a:ext uri="{FF2B5EF4-FFF2-40B4-BE49-F238E27FC236}">
                <a16:creationId xmlns:a16="http://schemas.microsoft.com/office/drawing/2014/main" id="{A5C2C357-AC92-0E43-59BE-9ABB0E2045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>
                <a:effectLst/>
                <a:latin typeface="Times New Roman" panose="02020603050405020304" pitchFamily="18" charset="0"/>
              </a:rPr>
              <a:t>   25 Co 69/2001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effectLst/>
                <a:latin typeface="Times New Roman" panose="02020603050405020304" pitchFamily="18" charset="0"/>
              </a:rPr>
              <a:t>    Důvod pro zproštění zastupování advokátem, ustanoveným soudem k ochraně zájmů účastníka řízení, nemůže spočívat v rozdílném pohledu advokáta a jeho klienta na úspěšnost ve věci.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800">
              <a:effectLst/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>
                <a:effectLst/>
                <a:latin typeface="Times New Roman" panose="02020603050405020304" pitchFamily="18" charset="0"/>
              </a:rPr>
              <a:t>   25 Co 318/2000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effectLst/>
                <a:latin typeface="Times New Roman" panose="02020603050405020304" pitchFamily="18" charset="0"/>
              </a:rPr>
              <a:t>    Důvodem pro odmítnutí poskytnutí právních služeb advokátem ustanoveným podle § 30 odst. 2 OSŘ není jím tvrzené pracovní zaneprázdnění.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800">
              <a:effectLst/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>
            <a:extLst>
              <a:ext uri="{FF2B5EF4-FFF2-40B4-BE49-F238E27FC236}">
                <a16:creationId xmlns:a16="http://schemas.microsoft.com/office/drawing/2014/main" id="{798D913D-AC07-9F06-A6EE-44EC4002FF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67267" name="Rectangle 3">
            <a:extLst>
              <a:ext uri="{FF2B5EF4-FFF2-40B4-BE49-F238E27FC236}">
                <a16:creationId xmlns:a16="http://schemas.microsoft.com/office/drawing/2014/main" id="{1F214927-3B42-32FE-1297-C23E9B7C5E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b="1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Rozsudek NSS 5 As 34/2003 - z 31. května 2004:</a:t>
            </a:r>
            <a:r>
              <a:rPr lang="cs-CZ" altLang="cs-CZ" sz="2800">
                <a:latin typeface="Times New Roman" panose="02020603050405020304" pitchFamily="18" charset="0"/>
              </a:rPr>
              <a:t>  </a:t>
            </a: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Jde o závažné porušení povinnosti advokáta, jestliže z důvodu, který znal již dříve, vypoví klientovi plnou moc až krátce před hlavním líčením.</a:t>
            </a: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1800" i="1">
                <a:latin typeface="Times New Roman" panose="02020603050405020304" pitchFamily="18" charset="0"/>
              </a:rPr>
              <a:t>(když nezaplatí do 30. 5  - HL 11. 6.)</a:t>
            </a:r>
          </a:p>
          <a:p>
            <a:pPr>
              <a:buFont typeface="Wingdings" pitchFamily="2" charset="2"/>
              <a:buNone/>
            </a:pPr>
            <a:endParaRPr lang="cs-CZ" altLang="cs-CZ" sz="1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354" name="Rectangle 1026">
            <a:extLst>
              <a:ext uri="{FF2B5EF4-FFF2-40B4-BE49-F238E27FC236}">
                <a16:creationId xmlns:a16="http://schemas.microsoft.com/office/drawing/2014/main" id="{F7EC274A-E459-6B37-F9E2-0489B8EC05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§ 3 odst. 1 zákona o advokacii</a:t>
            </a:r>
            <a:br>
              <a:rPr lang="cs-CZ" altLang="cs-CZ" sz="3200"/>
            </a:br>
            <a:endParaRPr lang="cs-CZ" altLang="cs-CZ" sz="3200"/>
          </a:p>
        </p:txBody>
      </p:sp>
      <p:sp>
        <p:nvSpPr>
          <p:cNvPr id="228355" name="Rectangle 1027">
            <a:extLst>
              <a:ext uri="{FF2B5EF4-FFF2-40B4-BE49-F238E27FC236}">
                <a16:creationId xmlns:a16="http://schemas.microsoft.com/office/drawing/2014/main" id="{9327E65E-B247-89AB-5E70-791898F977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  </a:t>
            </a:r>
            <a:r>
              <a:rPr lang="cs-CZ" altLang="cs-CZ" sz="2800">
                <a:latin typeface="Times New Roman" panose="02020603050405020304" pitchFamily="18" charset="0"/>
              </a:rPr>
              <a:t>Advokát je při poskytování právních služeb </a:t>
            </a:r>
            <a:r>
              <a:rPr lang="cs-CZ" altLang="cs-CZ" sz="2800" u="sng">
                <a:latin typeface="Times New Roman" panose="02020603050405020304" pitchFamily="18" charset="0"/>
              </a:rPr>
              <a:t>nezávislý</a:t>
            </a:r>
            <a:r>
              <a:rPr lang="cs-CZ" altLang="cs-CZ" sz="2800">
                <a:latin typeface="Times New Roman" panose="02020603050405020304" pitchFamily="18" charset="0"/>
              </a:rPr>
              <a:t>; 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je vázán právními předpisy </a:t>
            </a:r>
            <a:r>
              <a:rPr lang="cs-CZ" altLang="cs-CZ" sz="2800" u="sng">
                <a:latin typeface="Times New Roman" panose="02020603050405020304" pitchFamily="18" charset="0"/>
              </a:rPr>
              <a:t>a v jejich mezích</a:t>
            </a:r>
            <a:r>
              <a:rPr lang="cs-CZ" altLang="cs-CZ" sz="2800">
                <a:latin typeface="Times New Roman" panose="02020603050405020304" pitchFamily="18" charset="0"/>
              </a:rPr>
              <a:t> příkazy klienta.</a:t>
            </a: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25EAB40A-E279-9537-5195-D3789181A5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Oprávnění advokáta </a:t>
            </a:r>
            <a:br>
              <a:rPr lang="cs-CZ" altLang="cs-CZ" sz="3200"/>
            </a:br>
            <a:r>
              <a:rPr lang="cs-CZ" altLang="cs-CZ" sz="3200"/>
              <a:t>vypovědět smlouvu s klientem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45123504-FD42-8289-B91D-B8221ABFD0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narušení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nezbytné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důvěry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mezi </a:t>
            </a:r>
            <a:r>
              <a:rPr lang="cs-CZ" altLang="cs-CZ" sz="2800">
                <a:latin typeface="Times New Roman" panose="02020603050405020304" pitchFamily="18" charset="0"/>
              </a:rPr>
              <a:t>advokátem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 klientem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5B0AC56-68CA-92E1-F26D-96239740A8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Oprávnění advokáta </a:t>
            </a:r>
            <a:br>
              <a:rPr lang="cs-CZ" altLang="cs-CZ" sz="3200"/>
            </a:br>
            <a:r>
              <a:rPr lang="cs-CZ" altLang="cs-CZ" sz="3200"/>
              <a:t>vypovědět smlouvu s klientem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2BD8EA4A-1DCD-49F6-039B-37B0EF9B94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klient neposkytuje </a:t>
            </a:r>
            <a:r>
              <a:rPr lang="cs-CZ" altLang="cs-CZ" sz="2800">
                <a:latin typeface="Times New Roman" panose="02020603050405020304" pitchFamily="18" charset="0"/>
              </a:rPr>
              <a:t>advokátovi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potřebnou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součinnost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</a:p>
          <a:p>
            <a:pPr>
              <a:buFont typeface="Wingdings" pitchFamily="2" charset="2"/>
              <a:buNone/>
            </a:pPr>
            <a:endParaRPr lang="cs-CZ" altLang="cs-CZ" sz="2800"/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 b="1">
                <a:latin typeface="Times New Roman" panose="02020603050405020304" pitchFamily="18" charset="0"/>
              </a:rPr>
              <a:t>K 20/1999: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je oprávněn vypovědět klientovi plnou moc, jestliže mu klient neposkytne dostatečné podklady pro uplatnění právních nároků.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B2E85C59-DF73-9732-6961-72E3C45DF5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Oprávnění advokáta </a:t>
            </a:r>
            <a:br>
              <a:rPr lang="cs-CZ" altLang="cs-CZ" sz="3200"/>
            </a:br>
            <a:r>
              <a:rPr lang="cs-CZ" altLang="cs-CZ" sz="3200"/>
              <a:t>vypovědět smlouvu s klientem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62A9CF37-BC04-9C89-700A-B6CB22C6FD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klient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přes poučení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advokátem o tom,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že jeho pokyny jsou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v rozporu s právním nebo stavovským předpisem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trvá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na tom, aby advokát přesto postupoval podle těchto pokynů</a:t>
            </a:r>
          </a:p>
          <a:p>
            <a:pPr algn="just"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>
            <a:extLst>
              <a:ext uri="{FF2B5EF4-FFF2-40B4-BE49-F238E27FC236}">
                <a16:creationId xmlns:a16="http://schemas.microsoft.com/office/drawing/2014/main" id="{0EFF29BE-4A36-B13E-7DF2-64ABCD9D1A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68963" name="Rectangle 3">
            <a:extLst>
              <a:ext uri="{FF2B5EF4-FFF2-40B4-BE49-F238E27FC236}">
                <a16:creationId xmlns:a16="http://schemas.microsoft.com/office/drawing/2014/main" id="{BFBA5BAF-91BD-BBE2-D455-2B9DDF3C22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K 2/</a:t>
            </a:r>
            <a:r>
              <a:rPr lang="cs-CZ" altLang="cs-CZ" sz="2800" b="1">
                <a:latin typeface="Times New Roman" panose="02020603050405020304" pitchFamily="18" charset="0"/>
              </a:rPr>
              <a:t>19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cs-CZ" altLang="cs-CZ" sz="2800" b="1">
                <a:latin typeface="Times New Roman" panose="02020603050405020304" pitchFamily="18" charset="0"/>
              </a:rPr>
              <a:t>9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Sdělí-li advokát soudu, že klientovi vypovídá plnou moc proto, že ten jej nabádal k úkonům, které jsou v rozporu s posláním a úkoly advokacie, porušuje zásadu mlčenlivosti a zásadu etiky povolání a dopouští se tak kárného provinění. 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cs-CZ" altLang="cs-CZ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(nechutné jednání a chování klienta …)</a:t>
            </a:r>
          </a:p>
          <a:p>
            <a:pPr>
              <a:buFont typeface="Wingdings" pitchFamily="2" charset="2"/>
              <a:buNone/>
            </a:pPr>
            <a:endParaRPr lang="cs-CZ" altLang="cs-CZ" sz="1800" i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>
            <a:extLst>
              <a:ext uri="{FF2B5EF4-FFF2-40B4-BE49-F238E27FC236}">
                <a16:creationId xmlns:a16="http://schemas.microsoft.com/office/drawing/2014/main" id="{57EB422F-F86B-229E-CFD7-5BE99D2969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69315" name="Rectangle 3">
            <a:extLst>
              <a:ext uri="{FF2B5EF4-FFF2-40B4-BE49-F238E27FC236}">
                <a16:creationId xmlns:a16="http://schemas.microsoft.com/office/drawing/2014/main" id="{633DD587-C20C-6D9F-0A75-12E4B038B2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 b="1">
                <a:effectLst/>
                <a:latin typeface="Times New Roman" panose="02020603050405020304" pitchFamily="18" charset="0"/>
              </a:rPr>
              <a:t>K 3/2008:</a:t>
            </a:r>
            <a:r>
              <a:rPr lang="cs-CZ" altLang="cs-CZ">
                <a:effectLst/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Pokud advokát k přípisu, kterým soudu oznamuje ukončení svého zastupování klienta, přiloží i dopis adresovaný klientce, ve kterém cituje údajné výroky, které mu jeho klientka sdělila na adresu soudce, závažným způsobem porušuje povinnost mlčenlivosti a dopouští se kárného provinění.</a:t>
            </a:r>
            <a:r>
              <a:rPr lang="cs-CZ" altLang="cs-CZ" sz="2800">
                <a:effectLst/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F862DB2F-E3B9-F21B-EA6F-1F29778850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Oprávnění advokáta </a:t>
            </a:r>
            <a:br>
              <a:rPr lang="cs-CZ" altLang="cs-CZ" sz="3200"/>
            </a:br>
            <a:r>
              <a:rPr lang="cs-CZ" altLang="cs-CZ" sz="3200"/>
              <a:t>vypovědět smlouvu s klientem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3B0B1153-82DB-9261-0D97-5D27439E64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klient nesložil přiměřenou zálohu na odměnu za poskytnutí právních služeb,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ačkoliv byl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o to </a:t>
            </a:r>
            <a:r>
              <a:rPr lang="cs-CZ" altLang="cs-CZ" sz="2800">
                <a:latin typeface="Times New Roman" panose="02020603050405020304" pitchFamily="18" charset="0"/>
              </a:rPr>
              <a:t>a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dvokátem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požádán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>
            <a:extLst>
              <a:ext uri="{FF2B5EF4-FFF2-40B4-BE49-F238E27FC236}">
                <a16:creationId xmlns:a16="http://schemas.microsoft.com/office/drawing/2014/main" id="{DE16701C-53D0-882B-CFDA-5157AC56FC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95587" name="Rectangle 3">
            <a:extLst>
              <a:ext uri="{FF2B5EF4-FFF2-40B4-BE49-F238E27FC236}">
                <a16:creationId xmlns:a16="http://schemas.microsoft.com/office/drawing/2014/main" id="{E4A8D5A6-81E0-65A4-92B7-0217C560BD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b="1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15/2008:</a:t>
            </a:r>
            <a:r>
              <a:rPr lang="cs-CZ" altLang="cs-CZ" sz="2800">
                <a:latin typeface="Times New Roman" panose="02020603050405020304" pitchFamily="18" charset="0"/>
              </a:rPr>
              <a:t> Skutečnost, že klient nesloží zálohu na odměnu za poskytnutí právních služeb, neopravňuje advokáta k tomu, aby se nedostavil k soudnímu jednání.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1800" i="1">
                <a:latin typeface="Times New Roman" panose="02020603050405020304" pitchFamily="18" charset="0"/>
              </a:rPr>
              <a:t>    (nutno odlišit od možnosti vypovědět SOPS dle § 20 odst. 3)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>
            <a:extLst>
              <a:ext uri="{FF2B5EF4-FFF2-40B4-BE49-F238E27FC236}">
                <a16:creationId xmlns:a16="http://schemas.microsoft.com/office/drawing/2014/main" id="{6C4A25C9-3F6B-78BB-5E84-1A87DAC3AB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10 odst. 7 Etického kodexu</a:t>
            </a:r>
          </a:p>
        </p:txBody>
      </p:sp>
      <p:sp>
        <p:nvSpPr>
          <p:cNvPr id="78851" name="Rectangle 3">
            <a:extLst>
              <a:ext uri="{FF2B5EF4-FFF2-40B4-BE49-F238E27FC236}">
                <a16:creationId xmlns:a16="http://schemas.microsoft.com/office/drawing/2014/main" id="{D6A48DAE-1184-5B07-DAD6-DD819413BC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Při posuzování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přiměřenosti zálohy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se přihlíží vedle střízlivého odhadu celkové odměny též</a:t>
            </a:r>
            <a:r>
              <a:rPr lang="cs-CZ" altLang="cs-CZ" sz="2800">
                <a:latin typeface="Times New Roman" panose="02020603050405020304" pitchFamily="18" charset="0"/>
              </a:rPr>
              <a:t>                    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k očekávaným hotovým výdajům.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8F12A11D-B6E3-2406-8680-A3DA1429F8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§ 20 odst. 4 zákona o advokacii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078903E4-A54F-84D7-622B-87C5132486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altLang="cs-CZ"/>
          </a:p>
          <a:p>
            <a:pPr>
              <a:buFont typeface="Wingdings" pitchFamily="2" charset="2"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400"/>
              <a:t>  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Klient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je oprávn</a:t>
            </a:r>
            <a:r>
              <a:rPr lang="cs-CZ" altLang="cs-CZ" sz="2800">
                <a:latin typeface="Times New Roman" panose="02020603050405020304" pitchFamily="18" charset="0"/>
              </a:rPr>
              <a:t>ě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n smlouvu o poskytování právních slu</a:t>
            </a:r>
            <a:r>
              <a:rPr lang="cs-CZ" altLang="cs-CZ" sz="2800">
                <a:latin typeface="Times New Roman" panose="02020603050405020304" pitchFamily="18" charset="0"/>
              </a:rPr>
              <a:t>ž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eb</a:t>
            </a: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vypov</a:t>
            </a:r>
            <a:r>
              <a:rPr lang="cs-CZ" altLang="cs-CZ" sz="2800">
                <a:latin typeface="Times New Roman" panose="02020603050405020304" pitchFamily="18" charset="0"/>
              </a:rPr>
              <a:t>ě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altLang="cs-CZ" sz="2800">
                <a:latin typeface="Times New Roman" panose="02020603050405020304" pitchFamily="18" charset="0"/>
              </a:rPr>
              <a:t>ě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kdykoliv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a to</a:t>
            </a:r>
            <a:r>
              <a:rPr lang="cs-CZ" altLang="cs-CZ" sz="2800">
                <a:latin typeface="Times New Roman" panose="02020603050405020304" pitchFamily="18" charset="0"/>
              </a:rPr>
              <a:t> i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bez udání d</a:t>
            </a:r>
            <a:r>
              <a:rPr lang="cs-CZ" altLang="cs-CZ" sz="2800">
                <a:latin typeface="Times New Roman" panose="02020603050405020304" pitchFamily="18" charset="0"/>
              </a:rPr>
              <a:t>ů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vodu.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E7403DDB-0F6D-18E6-BC17-9128F58441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Povinnosti advokáta po zániku smlouvy</a:t>
            </a:r>
            <a:br>
              <a:rPr lang="cs-CZ" altLang="cs-CZ" sz="3200"/>
            </a:br>
            <a:r>
              <a:rPr lang="cs-CZ" altLang="cs-CZ" sz="2400"/>
              <a:t>(§ 20 odst. 6 zákona o advokacii)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7C111EF2-C50A-4F1B-C027-E02EA04F9C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 </a:t>
            </a:r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Nedohodne-li se advokát s klientem jinak nebo neučiní-li klient jiné opatření, je advokát povinen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po dobu 15 dnů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ode dne, kdy smlouva o poskytování  právních  služeb zanikla, činit veškeré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neodkladné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úkony tak, aby klient neutrpěl na svých právech nebo oprávněných zájmech újmu.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To neplatí, pokud klient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advokátovi sdělí, že na splnění této povinnosti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netrvá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>
            <a:extLst>
              <a:ext uri="{FF2B5EF4-FFF2-40B4-BE49-F238E27FC236}">
                <a16:creationId xmlns:a16="http://schemas.microsoft.com/office/drawing/2014/main" id="{A47A1EAB-A322-A62A-A3DC-6FF21F692C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cs-CZ" altLang="cs-CZ" sz="3200"/>
            </a:br>
            <a:br>
              <a:rPr lang="cs-CZ" altLang="cs-CZ" sz="3200"/>
            </a:br>
            <a:r>
              <a:rPr lang="cs-CZ" altLang="cs-CZ" sz="3200"/>
              <a:t>§ 3 odst. 2 zákona o advokacii</a:t>
            </a:r>
            <a:br>
              <a:rPr lang="cs-CZ" altLang="cs-CZ" sz="3200"/>
            </a:br>
            <a:br>
              <a:rPr lang="cs-CZ" altLang="cs-CZ" sz="3200"/>
            </a:br>
            <a:endParaRPr lang="cs-CZ" altLang="cs-CZ" sz="3200"/>
          </a:p>
        </p:txBody>
      </p:sp>
      <p:sp>
        <p:nvSpPr>
          <p:cNvPr id="229379" name="Rectangle 3">
            <a:extLst>
              <a:ext uri="{FF2B5EF4-FFF2-40B4-BE49-F238E27FC236}">
                <a16:creationId xmlns:a16="http://schemas.microsoft.com/office/drawing/2014/main" id="{6B303FED-8BD9-8F6D-12BE-13A69761589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  </a:t>
            </a:r>
          </a:p>
          <a:p>
            <a:pPr>
              <a:buFont typeface="Wingdings" pitchFamily="2" charset="2"/>
              <a:buNone/>
            </a:pPr>
            <a:r>
              <a:rPr lang="cs-CZ" altLang="cs-CZ"/>
              <a:t> </a:t>
            </a:r>
            <a:r>
              <a:rPr lang="cs-CZ" altLang="cs-CZ" sz="2800">
                <a:latin typeface="Times New Roman" panose="02020603050405020304" pitchFamily="18" charset="0"/>
              </a:rPr>
              <a:t>Advokáti poskytují právní služby </a:t>
            </a:r>
            <a:r>
              <a:rPr lang="cs-CZ" altLang="cs-CZ" sz="2800" u="sng">
                <a:latin typeface="Times New Roman" panose="02020603050405020304" pitchFamily="18" charset="0"/>
              </a:rPr>
              <a:t>ve všech</a:t>
            </a:r>
            <a:r>
              <a:rPr lang="cs-CZ" altLang="cs-CZ" sz="2800">
                <a:latin typeface="Times New Roman" panose="02020603050405020304" pitchFamily="18" charset="0"/>
              </a:rPr>
              <a:t> věcech. 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E0BC8F20-FB03-78EC-2A2A-CD24B7467A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8 odst. 1 Etického kodexu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3937C33B-5925-2306-3620-1E63420894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</a:t>
            </a:r>
          </a:p>
          <a:p>
            <a:pPr>
              <a:buFont typeface="Wingdings" pitchFamily="2" charset="2"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V případech, kdy je advokát povinen nebo oprávněn právní služby odmítnout a hodlá tak učinit, provede vždy přiměřená opatření k odvrácení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závažné újmy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která žadateli o právní službu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bezprostředně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hrozí.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cs-CZ" altLang="cs-CZ" sz="3600">
                <a:latin typeface="Times New Roman" panose="02020603050405020304" pitchFamily="18" charset="0"/>
              </a:rPr>
              <a:t>   </a:t>
            </a:r>
            <a:r>
              <a:rPr lang="cs-CZ" altLang="cs-CZ">
                <a:latin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A4D2E5C1-7AE1-D589-0D5D-2C0179454D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Advokátní spis</a:t>
            </a:r>
            <a:br>
              <a:rPr lang="cs-CZ" altLang="cs-CZ" sz="4000"/>
            </a:br>
            <a:r>
              <a:rPr lang="cs-CZ" altLang="cs-CZ" sz="3200"/>
              <a:t> </a:t>
            </a:r>
            <a:r>
              <a:rPr lang="cs-CZ" altLang="cs-CZ" sz="2400"/>
              <a:t>(§ 25 zákona o advokacii)</a:t>
            </a:r>
            <a:r>
              <a:rPr lang="cs-CZ" altLang="cs-CZ" sz="3200"/>
              <a:t> </a:t>
            </a:r>
            <a:br>
              <a:rPr lang="cs-CZ" altLang="cs-CZ" sz="3200"/>
            </a:br>
            <a:endParaRPr lang="cs-CZ" altLang="cs-CZ" sz="3200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168669D-6C28-EF67-8798-F98C869529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O poskytování právních služeb je advokát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povinen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vést přiměřenou dokumentaci.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428E9951-8376-AAED-A01E-01912DF1DA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/>
              <a:t>Substituce</a:t>
            </a:r>
            <a:br>
              <a:rPr lang="cs-CZ" altLang="cs-CZ"/>
            </a:br>
            <a:r>
              <a:rPr lang="cs-CZ" altLang="cs-CZ" sz="2400"/>
              <a:t>(§ 26 zákona o advokacii)</a:t>
            </a:r>
            <a:r>
              <a:rPr lang="cs-CZ" altLang="cs-CZ" sz="3200"/>
              <a:t> </a:t>
            </a:r>
            <a:br>
              <a:rPr lang="cs-CZ" altLang="cs-CZ" sz="3200"/>
            </a:br>
            <a:endParaRPr lang="cs-CZ" altLang="cs-CZ" sz="3200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30FAA5E1-D765-2D6F-A278-A71E6A4A04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se v rámci svého pověření může dát zastoupit jiným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advokátem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Nestanoví-li zvláštní předpis jinak, může advokáta při jednotlivých úkonech právní pomoci zastoupit </a:t>
            </a:r>
            <a:r>
              <a:rPr lang="cs-CZ" altLang="cs-CZ" sz="2800">
                <a:latin typeface="Times New Roman" panose="02020603050405020304" pitchFamily="18" charset="0"/>
              </a:rPr>
              <a:t>    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zaměstnanec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advokáta nebo advokátní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koncipient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A924C84B-D00F-31F0-DC64-78229F5235F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4 odst. 1 </a:t>
            </a:r>
            <a:br>
              <a:rPr lang="cs-CZ" altLang="cs-CZ" sz="3200"/>
            </a:br>
            <a:r>
              <a:rPr lang="cs-CZ" altLang="cs-CZ" sz="3200"/>
              <a:t> </a:t>
            </a:r>
            <a:r>
              <a:rPr lang="cs-CZ" altLang="cs-CZ" sz="2400"/>
              <a:t>generální skutková podstata</a:t>
            </a:r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EB987AF2-D3B6-91F8-4C74-E2B6067EDFB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 algn="just">
              <a:buFont typeface="Wingdings" pitchFamily="2" charset="2"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je všeobecně povinen poctivým, čestným a slušným chováním přispívat k důstojnosti a vážnosti advokátního stavu.</a:t>
            </a:r>
            <a:endParaRPr lang="cs-CZ" altLang="cs-CZ" sz="2800">
              <a:latin typeface="Times New Roman" panose="02020603050405020304" pitchFamily="18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>
            <a:extLst>
              <a:ext uri="{FF2B5EF4-FFF2-40B4-BE49-F238E27FC236}">
                <a16:creationId xmlns:a16="http://schemas.microsoft.com/office/drawing/2014/main" id="{E4476324-B2F9-7609-5326-E9550B6CA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66915" name="Rectangle 3">
            <a:extLst>
              <a:ext uri="{FF2B5EF4-FFF2-40B4-BE49-F238E27FC236}">
                <a16:creationId xmlns:a16="http://schemas.microsoft.com/office/drawing/2014/main" id="{0C47C94C-98AE-BE44-57B2-FBC290FC15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 Rozsudek NSS 5 As 34/2003 z 31. května 2004 :</a:t>
            </a:r>
          </a:p>
          <a:p>
            <a:pPr algn="just">
              <a:buFont typeface="Wingdings" pitchFamily="2" charset="2"/>
              <a:buNone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Požadavek poctivosti, čestnosti a slušnosti (§ 4 odst. 1 Pravidel) platí nejen pro výkon advokacie, ale i pro soukromý život advokáta, vztahy k jeho soukromým věřitelům a dlužníkům, pro jeho projevy na veřejnosti, pro jeho chování ve společenském styku apod.</a:t>
            </a:r>
            <a:endParaRPr lang="cs-CZ" altLang="cs-CZ" sz="2800">
              <a:latin typeface="NimbusSanDEE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71CAEF6-37EE-6BDF-79F0-2AC5D810C23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4 odst. 2 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FA004B73-B015-526C-CD59-B2F4AA90E3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 algn="just"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je povinen plnit převzaté závazky.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Závazek nebo ručení za cizí závazek smí převzít jen tehdy, je-li si jist jeho splněním.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8" name="Rectangle 2">
            <a:extLst>
              <a:ext uri="{FF2B5EF4-FFF2-40B4-BE49-F238E27FC236}">
                <a16:creationId xmlns:a16="http://schemas.microsoft.com/office/drawing/2014/main" id="{0A549662-A4C1-2476-A36B-D98B89C7B8D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98659" name="Rectangle 3">
            <a:extLst>
              <a:ext uri="{FF2B5EF4-FFF2-40B4-BE49-F238E27FC236}">
                <a16:creationId xmlns:a16="http://schemas.microsoft.com/office/drawing/2014/main" id="{571F21D5-F4A2-70C9-AB51-2904B5481D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9/2002: </a:t>
            </a:r>
            <a:r>
              <a:rPr lang="cs-CZ" altLang="cs-CZ" sz="2800">
                <a:latin typeface="Times New Roman" panose="02020603050405020304" pitchFamily="18" charset="0"/>
              </a:rPr>
              <a:t>Jde o závažné porušení povinnosti advokáta, jestliže v souvislosti s výkonem své advokátní praxe vystaví směnku vlastní, kterou po její splatnosti neproplatí.</a:t>
            </a:r>
            <a:r>
              <a:rPr lang="cs-CZ" altLang="cs-CZ" sz="2400">
                <a:latin typeface="Times New Roman" panose="02020603050405020304" pitchFamily="18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15/2003: </a:t>
            </a:r>
            <a:r>
              <a:rPr lang="cs-CZ" altLang="cs-CZ" sz="2800">
                <a:latin typeface="Times New Roman" panose="02020603050405020304" pitchFamily="18" charset="0"/>
              </a:rPr>
              <a:t> Advokát, který nesplní své závazky z půjček, které uzavřel, nejedná čestně, slušně ani poctivě a nesplněním převzatých závazků závažným způsobem snižuje vážnost a důstojnost advokátního stavu. </a:t>
            </a:r>
            <a:r>
              <a:rPr lang="cs-CZ" altLang="cs-CZ" sz="1800" i="1">
                <a:latin typeface="Times New Roman" panose="02020603050405020304" pitchFamily="18" charset="0"/>
              </a:rPr>
              <a:t>(4 půjčky celkem 1,3 mil.– vyškrtnutí)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42" name="Rectangle 2">
            <a:extLst>
              <a:ext uri="{FF2B5EF4-FFF2-40B4-BE49-F238E27FC236}">
                <a16:creationId xmlns:a16="http://schemas.microsoft.com/office/drawing/2014/main" id="{815629E6-D993-5522-0AF1-04EFDDD6BE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66243" name="Rectangle 3">
            <a:extLst>
              <a:ext uri="{FF2B5EF4-FFF2-40B4-BE49-F238E27FC236}">
                <a16:creationId xmlns:a16="http://schemas.microsoft.com/office/drawing/2014/main" id="{3E995081-3728-0BF4-BD3A-D9EBF54676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 K 9/2013: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 jako nájemce je v prodlení s placením nájemného. 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 b="1">
                <a:latin typeface="Times New Roman" panose="02020603050405020304" pitchFamily="18" charset="0"/>
              </a:rPr>
              <a:t>K 5/2000: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Jestliže advokát ve věci, v níž je sám jako prodávající účastníkem smlouvy, nezaplatí daň z převodu nemovitosti, snižuje vážnost a důstojnost advokátního stavu a dopouští se tak kárného provinění.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34DE294D-7845-3362-C1C2-21ADF0E3BB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4 odst. 3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057DE754-8A99-44ED-C4BF-9190290BDF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 algn="just">
              <a:buFont typeface="Wingdings" pitchFamily="2" charset="2"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 algn="just"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Projevy advokáta v souvislosti s výkonem advokacie jsou věcné, střízlivé a nikoliv vědomě nepravdivé.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6" name="Rectangle 2">
            <a:extLst>
              <a:ext uri="{FF2B5EF4-FFF2-40B4-BE49-F238E27FC236}">
                <a16:creationId xmlns:a16="http://schemas.microsoft.com/office/drawing/2014/main" id="{83C1937B-0D69-C864-3A87-6148EE1D27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00707" name="Rectangle 3">
            <a:extLst>
              <a:ext uri="{FF2B5EF4-FFF2-40B4-BE49-F238E27FC236}">
                <a16:creationId xmlns:a16="http://schemas.microsoft.com/office/drawing/2014/main" id="{8A2C0BB4-50D8-2467-8CC3-5EF2109780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 sz="2800"/>
          </a:p>
          <a:p>
            <a:pPr>
              <a:buFont typeface="Wingdings" pitchFamily="2" charset="2"/>
              <a:buNone/>
            </a:pPr>
            <a:r>
              <a:rPr lang="cs-CZ" altLang="cs-CZ" sz="2800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KK 129/98: </a:t>
            </a:r>
            <a:r>
              <a:rPr lang="cs-CZ" altLang="cs-CZ" sz="2800">
                <a:latin typeface="Times New Roman" panose="02020603050405020304" pitchFamily="18" charset="0"/>
              </a:rPr>
              <a:t> Urážlivé výroky na adresu protistrany jsou v rozporu s profesionální etikou advokáta, snižují důstojnost advokátního stavu jako celku a jsou proto závažným porušením povinností advokáta a tedy kárným proviněním. Ani vnitřní přesvědčení advokáta o pravdivosti takových výroků nemůže jejich použití nijak ospravedlnit.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>
            <a:extLst>
              <a:ext uri="{FF2B5EF4-FFF2-40B4-BE49-F238E27FC236}">
                <a16:creationId xmlns:a16="http://schemas.microsoft.com/office/drawing/2014/main" id="{3A01E2C8-66EA-D293-0D3F-C5F8004EC4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§ 1 odst. 2 zákona o advokacii</a:t>
            </a:r>
          </a:p>
        </p:txBody>
      </p:sp>
      <p:sp>
        <p:nvSpPr>
          <p:cNvPr id="231427" name="Rectangle 3">
            <a:extLst>
              <a:ext uri="{FF2B5EF4-FFF2-40B4-BE49-F238E27FC236}">
                <a16:creationId xmlns:a16="http://schemas.microsoft.com/office/drawing/2014/main" id="{8C9369B7-1A50-4FE7-97EF-A52C69E936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800"/>
              <a:t>   </a:t>
            </a:r>
            <a:r>
              <a:rPr lang="cs-CZ" altLang="cs-CZ" sz="2800">
                <a:latin typeface="Times New Roman" panose="02020603050405020304" pitchFamily="18" charset="0"/>
              </a:rPr>
              <a:t>Poskytováním </a:t>
            </a:r>
            <a:r>
              <a:rPr lang="cs-CZ" altLang="cs-CZ" sz="2800" u="sng">
                <a:latin typeface="Times New Roman" panose="02020603050405020304" pitchFamily="18" charset="0"/>
              </a:rPr>
              <a:t>právních služeb</a:t>
            </a:r>
            <a:r>
              <a:rPr lang="cs-CZ" altLang="cs-CZ" sz="2800">
                <a:latin typeface="Times New Roman" panose="02020603050405020304" pitchFamily="18" charset="0"/>
              </a:rPr>
              <a:t> se rozumí zastupování v řízení před soudy a jinými orgány, obhajoba v trestních věcech, udělování právních porad, sepisování listin, zpracovávání právních rozborů a další formy právní pomoci, jsou-li vykonávány soustavně a za úplatu. 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1026">
            <a:extLst>
              <a:ext uri="{FF2B5EF4-FFF2-40B4-BE49-F238E27FC236}">
                <a16:creationId xmlns:a16="http://schemas.microsoft.com/office/drawing/2014/main" id="{1D9F20C2-D35B-E8B8-9CCA-76A33DF039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45763" name="Rectangle 1027">
            <a:extLst>
              <a:ext uri="{FF2B5EF4-FFF2-40B4-BE49-F238E27FC236}">
                <a16:creationId xmlns:a16="http://schemas.microsoft.com/office/drawing/2014/main" id="{7870E806-15D0-6404-F1D3-D81ABB087AD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K 14/2007: </a:t>
            </a:r>
            <a:r>
              <a:rPr lang="cs-CZ" altLang="cs-CZ" sz="2800">
                <a:latin typeface="Times New Roman" panose="02020603050405020304" pitchFamily="18" charset="0"/>
              </a:rPr>
              <a:t> Dehonestující výroky advokáta na adresu soudce jsou v rozporu s požadavkem náležité úcty a zdvořilosti, vyžadovaným etickým kodexem advokáta, a jsou proto kárným proviněním. 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1800" i="1">
                <a:latin typeface="Times New Roman" panose="02020603050405020304" pitchFamily="18" charset="0"/>
              </a:rPr>
              <a:t>    (z usnesení je zřejmé, že soudce neumí než opisovat ze vzorů soudních rozhodnutí)</a:t>
            </a:r>
          </a:p>
          <a:p>
            <a:pPr>
              <a:buFont typeface="Wingdings" pitchFamily="2" charset="2"/>
              <a:buNone/>
            </a:pPr>
            <a:endParaRPr lang="cs-CZ" altLang="cs-CZ" sz="1800" i="1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2">
            <a:extLst>
              <a:ext uri="{FF2B5EF4-FFF2-40B4-BE49-F238E27FC236}">
                <a16:creationId xmlns:a16="http://schemas.microsoft.com/office/drawing/2014/main" id="{0A19AEDF-26F0-FB40-ABEB-DAFD179545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01731" name="Rectangle 3">
            <a:extLst>
              <a:ext uri="{FF2B5EF4-FFF2-40B4-BE49-F238E27FC236}">
                <a16:creationId xmlns:a16="http://schemas.microsoft.com/office/drawing/2014/main" id="{46C55376-3115-03AD-93B4-31153801B5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b="1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11/1998: </a:t>
            </a:r>
            <a:r>
              <a:rPr lang="cs-CZ" altLang="cs-CZ" sz="2800">
                <a:latin typeface="Times New Roman" panose="02020603050405020304" pitchFamily="18" charset="0"/>
              </a:rPr>
              <a:t> Předloží-li advokát soudu listinu s vědomě podvrženým obsahem, jedná se o použití prostředků vědomě nepravdivých a nečestných a tedy o závažné porušení povinnosti advokáta.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1800" i="1">
                <a:latin typeface="Times New Roman" panose="02020603050405020304" pitchFamily="18" charset="0"/>
              </a:rPr>
              <a:t>(padělané podání – odstranění vad žaloby)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>
            <a:extLst>
              <a:ext uri="{FF2B5EF4-FFF2-40B4-BE49-F238E27FC236}">
                <a16:creationId xmlns:a16="http://schemas.microsoft.com/office/drawing/2014/main" id="{87BD44AF-322E-2497-9403-39017CC200B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4 odst. 4</a:t>
            </a:r>
          </a:p>
        </p:txBody>
      </p:sp>
      <p:sp>
        <p:nvSpPr>
          <p:cNvPr id="273411" name="Rectangle 3">
            <a:extLst>
              <a:ext uri="{FF2B5EF4-FFF2-40B4-BE49-F238E27FC236}">
                <a16:creationId xmlns:a16="http://schemas.microsoft.com/office/drawing/2014/main" id="{7805799B-994E-9110-4389-596024CF67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	Jakékoliv obstarávání cizích záležitostí advokátem soustavně a za úplatu se pro účely </a:t>
            </a:r>
            <a:r>
              <a:rPr lang="cs-CZ" altLang="cs-CZ" sz="2800">
                <a:latin typeface="Times New Roman" panose="02020603050405020304" pitchFamily="18" charset="0"/>
              </a:rPr>
              <a:t>Etického kodexu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považuje za výkon advokacie.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- správa majetku, daňový poradce, patentový zástupce</a:t>
            </a:r>
            <a:endParaRPr lang="cs-CZ" altLang="cs-CZ" sz="2800">
              <a:latin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159A0780-45A8-22B8-7304-DD98674FBE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6 odst. 1</a:t>
            </a:r>
            <a:br>
              <a:rPr lang="cs-CZ" altLang="cs-CZ" sz="3200"/>
            </a:br>
            <a:r>
              <a:rPr lang="cs-CZ" altLang="cs-CZ" sz="2400"/>
              <a:t>klient má přednost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02D034FD-95A8-65D6-FD35-8E45A079A0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Oprávněné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zájmy klienta mají přednost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před vlastními zájmy advokáta i před jeho ohledem na jiné advokáty.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>
            <a:extLst>
              <a:ext uri="{FF2B5EF4-FFF2-40B4-BE49-F238E27FC236}">
                <a16:creationId xmlns:a16="http://schemas.microsoft.com/office/drawing/2014/main" id="{C1F8397A-F4E4-489E-07AE-F64F5D65BE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6 odst. 2</a:t>
            </a:r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8C9A5710-BB8B-1C0A-7FE2-4A02BEC36A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Ve věcech, v nichž byl soudem ustanoven nebo Komorou určen, postupuje advokát se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stejnou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svědomitostí a péčí jako ve věcech ostatních klientů.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/>
          </a:p>
          <a:p>
            <a:pPr>
              <a:buFont typeface="Wingdings" pitchFamily="2" charset="2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D0A0D30C-37F1-AA81-4D5A-DBF95B8F807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6 odst. 3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6042161A-0157-ACD8-21B8-C6D737E6C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 algn="just">
              <a:buFont typeface="Wingdings" pitchFamily="2" charset="2"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</a:rPr>
              <a:t>P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ravdivost nebo úplnost skutkových informací poskytnutých klientem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není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advokát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oprávněn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</a:rPr>
              <a:t>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bez jeho souhlasu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ověřovat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>
            <a:extLst>
              <a:ext uri="{FF2B5EF4-FFF2-40B4-BE49-F238E27FC236}">
                <a16:creationId xmlns:a16="http://schemas.microsoft.com/office/drawing/2014/main" id="{700114A0-801C-D5E2-45ED-2AFB738474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6 odst. 4</a:t>
            </a:r>
          </a:p>
        </p:txBody>
      </p:sp>
      <p:sp>
        <p:nvSpPr>
          <p:cNvPr id="210947" name="Rectangle 3">
            <a:extLst>
              <a:ext uri="{FF2B5EF4-FFF2-40B4-BE49-F238E27FC236}">
                <a16:creationId xmlns:a16="http://schemas.microsoft.com/office/drawing/2014/main" id="{FDDE1A87-5164-30BB-653C-10F9A6E95D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  </a:t>
            </a:r>
            <a:r>
              <a:rPr lang="cs-CZ" altLang="cs-CZ" sz="2800">
                <a:latin typeface="Times New Roman" panose="02020603050405020304" pitchFamily="18" charset="0"/>
              </a:rPr>
              <a:t>Advokát nesmí použít na újmu klienta ani ve svůj vlastní prospěch nebo ve prospěch třetích osob informací, které od klienta nebo o klientovi získal v souvislosti s poskytováním právní služby.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>
            <a:extLst>
              <a:ext uri="{FF2B5EF4-FFF2-40B4-BE49-F238E27FC236}">
                <a16:creationId xmlns:a16="http://schemas.microsoft.com/office/drawing/2014/main" id="{4A3F08CB-BF39-EDD6-A7A6-FE7047663E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6 odst. 5</a:t>
            </a:r>
          </a:p>
        </p:txBody>
      </p:sp>
      <p:sp>
        <p:nvSpPr>
          <p:cNvPr id="219139" name="Rectangle 3">
            <a:extLst>
              <a:ext uri="{FF2B5EF4-FFF2-40B4-BE49-F238E27FC236}">
                <a16:creationId xmlns:a16="http://schemas.microsoft.com/office/drawing/2014/main" id="{A11869FD-93F5-1BBC-D609-CF5D3F460B8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Pohledávky vyplývající z odměny advokáta za zastupování účastníka řízení před soudem nebo jiným orgánem může advokát jednostranně započíst pouze proti pohledávce klienta na výplatu přisouzené náhrady nákladů řízení.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A37CA4BF-E359-4DA8-7BCF-4EEA65C31C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7 odst. 1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ECCCBDA4-75F3-980B-D37E-86366673A9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None/>
            </a:pPr>
            <a:endParaRPr lang="cs-CZ" altLang="cs-CZ" sz="24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Poskytuje-li advokát ve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smluvní věci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právní služby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pouze jedné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ze smluvních stran, je oprávněn této straně poskytovat právní služby i v případném sporu </a:t>
            </a:r>
            <a:r>
              <a:rPr lang="cs-CZ" altLang="cs-CZ" sz="2800">
                <a:latin typeface="Times New Roman" panose="02020603050405020304" pitchFamily="18" charset="0"/>
              </a:rPr>
              <a:t>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z této smlouvy,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pokud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smluvní strany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již při přípravě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smlouvy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věděly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že advokát poskytuje právní službu pouze jedné z nich a měly příležitost obstarat si vlastního kvalifikovaného právního zástupce.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cs-CZ" altLang="cs-CZ" sz="280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1026">
            <a:extLst>
              <a:ext uri="{FF2B5EF4-FFF2-40B4-BE49-F238E27FC236}">
                <a16:creationId xmlns:a16="http://schemas.microsoft.com/office/drawing/2014/main" id="{CA40E04D-5040-2C00-F064-D46611DC0BF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47811" name="Rectangle 1027">
            <a:extLst>
              <a:ext uri="{FF2B5EF4-FFF2-40B4-BE49-F238E27FC236}">
                <a16:creationId xmlns:a16="http://schemas.microsoft.com/office/drawing/2014/main" id="{7DC6C09E-0C98-B1A7-9D38-C0247D5BEB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   K </a:t>
            </a:r>
            <a:r>
              <a:rPr lang="cs-CZ" altLang="cs-CZ" sz="2800" b="1">
                <a:latin typeface="Times New Roman" panose="02020603050405020304" pitchFamily="18" charset="0"/>
              </a:rPr>
              <a:t>6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cs-CZ" altLang="cs-CZ" sz="2800" b="1">
                <a:latin typeface="Times New Roman" panose="02020603050405020304" pitchFamily="18" charset="0"/>
              </a:rPr>
              <a:t>20</a:t>
            </a:r>
            <a:r>
              <a:rPr lang="cs-CZ" altLang="cs-CZ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06: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Je kárným proviněním, jestliže advokát, který sepsal darovací smlouvu a oba její účastníky zastupoval i ve vkladovém řízení u katastrálního úřadu, převezme právní zastoupení jednoho z účastníků smlouvy proti jejímu druhému účastníkovi ve sporu o určení vlastnického práva k nemovitostem, které byly předmětem této smlouvy. 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86E9C7E3-81DE-47AD-879F-3BF5ECE598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§ 16 odst. 1 zákona o advokacii</a:t>
            </a:r>
            <a:br>
              <a:rPr lang="cs-CZ" altLang="cs-CZ" sz="3200"/>
            </a:br>
            <a:endParaRPr lang="cs-CZ" altLang="cs-CZ" sz="3200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7670895-4569-3D04-981B-1C3CC61B6F7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cs-CZ" altLang="cs-CZ" sz="3600"/>
              <a:t>	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altLang="cs-CZ" sz="3600"/>
              <a:t>	</a:t>
            </a:r>
            <a:r>
              <a:rPr lang="cs-CZ" altLang="cs-CZ" sz="2800">
                <a:latin typeface="Times New Roman" panose="02020603050405020304" pitchFamily="18" charset="0"/>
              </a:rPr>
              <a:t>Advokát je povinen chránit a prosazovat </a:t>
            </a:r>
            <a:r>
              <a:rPr lang="cs-CZ" altLang="cs-CZ" sz="2800" u="sng">
                <a:latin typeface="Times New Roman" panose="02020603050405020304" pitchFamily="18" charset="0"/>
              </a:rPr>
              <a:t>práva a oprávněné zájmy</a:t>
            </a:r>
            <a:r>
              <a:rPr lang="cs-CZ" altLang="cs-CZ" sz="2800">
                <a:latin typeface="Times New Roman" panose="02020603050405020304" pitchFamily="18" charset="0"/>
              </a:rPr>
              <a:t> klienta a řídit se jeho pokyny. 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  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  Pokyny klienta však není vázán, </a:t>
            </a:r>
            <a:r>
              <a:rPr lang="cs-CZ" altLang="cs-CZ" sz="2800" u="sng">
                <a:latin typeface="Times New Roman" panose="02020603050405020304" pitchFamily="18" charset="0"/>
              </a:rPr>
              <a:t>jsou-li v rozporu</a:t>
            </a:r>
            <a:r>
              <a:rPr lang="cs-CZ" altLang="cs-CZ" sz="2800">
                <a:latin typeface="Times New Roman" panose="02020603050405020304" pitchFamily="18" charset="0"/>
              </a:rPr>
              <a:t> s právním</a:t>
            </a:r>
            <a:r>
              <a:rPr lang="cs-CZ" altLang="cs-CZ" sz="2800" b="1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</a:rPr>
              <a:t>nebo stavovským předpisem; 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  </a:t>
            </a:r>
          </a:p>
          <a:p>
            <a:pPr marL="609600" indent="-609600"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  o tom je advokát povinen klienta přiměřeně </a:t>
            </a:r>
            <a:r>
              <a:rPr lang="cs-CZ" altLang="cs-CZ" sz="2800" u="sng">
                <a:latin typeface="Times New Roman" panose="02020603050405020304" pitchFamily="18" charset="0"/>
              </a:rPr>
              <a:t>poučit</a:t>
            </a:r>
            <a:r>
              <a:rPr lang="cs-CZ" altLang="cs-CZ" sz="2800"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DF1D3D00-2A2A-4361-9471-5249A11312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7 odst. 2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49192AEF-498C-415F-4415-49E81DC5A1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Poskytnout právní službu více osobám, jejichž zájmy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nejsou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v rozporu, v téže věci může advokát jen </a:t>
            </a:r>
            <a:r>
              <a:rPr lang="cs-CZ" altLang="cs-CZ" sz="2800">
                <a:latin typeface="Times New Roman" panose="02020603050405020304" pitchFamily="18" charset="0"/>
              </a:rPr>
              <a:t>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se souhlasem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všech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těchto osob,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ledaže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byl takto soudem ustanoven nebo Komorou určen.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1026">
            <a:extLst>
              <a:ext uri="{FF2B5EF4-FFF2-40B4-BE49-F238E27FC236}">
                <a16:creationId xmlns:a16="http://schemas.microsoft.com/office/drawing/2014/main" id="{FA9978AC-05F9-4613-BCAA-CACADFD367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8 odst. 6</a:t>
            </a:r>
          </a:p>
        </p:txBody>
      </p:sp>
      <p:sp>
        <p:nvSpPr>
          <p:cNvPr id="220163" name="Rectangle 1027">
            <a:extLst>
              <a:ext uri="{FF2B5EF4-FFF2-40B4-BE49-F238E27FC236}">
                <a16:creationId xmlns:a16="http://schemas.microsoft.com/office/drawing/2014/main" id="{FBB61DB3-C5B0-6078-70DE-DDE71209AF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  </a:t>
            </a:r>
            <a:r>
              <a:rPr lang="cs-CZ" altLang="cs-CZ" sz="2800">
                <a:latin typeface="Times New Roman" panose="02020603050405020304" pitchFamily="18" charset="0"/>
              </a:rPr>
              <a:t>Advokát odmítne poskytnutí právních služeb rovněž v případě, pokud by se měl zavázat k povinnosti hradit byť jenom zčásti náklady klienta bez nároku na jejich proplacení.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C6CFA764-3AB1-A19A-A282-A45161CED8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9 odst. 1</a:t>
            </a:r>
            <a:br>
              <a:rPr lang="cs-CZ" altLang="cs-CZ" sz="3200"/>
            </a:br>
            <a:r>
              <a:rPr lang="cs-CZ" altLang="cs-CZ" sz="2400"/>
              <a:t>informování klienta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27CF15B8-D234-964D-A9A9-79AD203728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Advokát je povinen klienta řádně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informovat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2800">
                <a:latin typeface="Times New Roman" panose="02020603050405020304" pitchFamily="18" charset="0"/>
              </a:rPr>
              <a:t>  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jak vyřizování jeho věci postupuje, a poskytovat mu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včas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vysvětlení a podklady potřebné pro uvážení dalších příkazů.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B19100C1-E946-8D3F-5DA1-5CF7649EFC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24259" name="Rectangle 3">
            <a:extLst>
              <a:ext uri="{FF2B5EF4-FFF2-40B4-BE49-F238E27FC236}">
                <a16:creationId xmlns:a16="http://schemas.microsoft.com/office/drawing/2014/main" id="{DAB7A4AD-6FB2-649A-D6D3-1DD96404DE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K 4/2010: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</a:t>
            </a: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neinformuje klienta o doručení rozsudku a možnosti podat odvolání, sám odvolání nepodá s následkem  exekučního vymáhání proti klientovi a jestliže novému právnímu zástupci na jeho žádost o vydání dokladů nereaguje a doklady nevydá,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>
            <a:extLst>
              <a:ext uri="{FF2B5EF4-FFF2-40B4-BE49-F238E27FC236}">
                <a16:creationId xmlns:a16="http://schemas.microsoft.com/office/drawing/2014/main" id="{06DD0145-531C-1589-90CD-AE83E84EFA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25283" name="Rectangle 3">
            <a:extLst>
              <a:ext uri="{FF2B5EF4-FFF2-40B4-BE49-F238E27FC236}">
                <a16:creationId xmlns:a16="http://schemas.microsoft.com/office/drawing/2014/main" id="{DA891B1B-23DC-5F75-E2FC-8412C8E0529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/>
              <a:t>  </a:t>
            </a:r>
            <a:r>
              <a:rPr lang="cs-CZ" altLang="cs-CZ" sz="2800">
                <a:latin typeface="Times New Roman" panose="02020603050405020304" pitchFamily="18" charset="0"/>
              </a:rPr>
              <a:t>dále </a:t>
            </a:r>
            <a:r>
              <a:rPr lang="cs-CZ" altLang="cs-CZ" sz="2800" b="1">
                <a:latin typeface="Times New Roman" panose="02020603050405020304" pitchFamily="18" charset="0"/>
              </a:rPr>
              <a:t>K 4/2010:</a:t>
            </a:r>
            <a:r>
              <a:rPr lang="cs-CZ" altLang="cs-CZ" sz="2800">
                <a:latin typeface="Times New Roman" panose="02020603050405020304" pitchFamily="18" charset="0"/>
              </a:rPr>
              <a:t> jestliže neinformuje své klienty o tom, že jednal s protistranou, převzal od ní plnění a přistoupil na její návrh na smírné vyřízení věci, neinformuje o tom, že soud nařídil jednání, že při něm byl vynesen rozsudek, že tento rozsudek mu byl doručen, odvolání nepodá, takže klienti se o rozsudku dozvědí až z výzvy protistrany k zaplacení nákladů řízení.  </a:t>
            </a:r>
            <a:r>
              <a:rPr lang="cs-CZ" altLang="cs-CZ" sz="1800" i="1">
                <a:latin typeface="Times New Roman" panose="02020603050405020304" pitchFamily="18" charset="0"/>
              </a:rPr>
              <a:t>(tři závažné případy - vyškrtnutí)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>
            <a:extLst>
              <a:ext uri="{FF2B5EF4-FFF2-40B4-BE49-F238E27FC236}">
                <a16:creationId xmlns:a16="http://schemas.microsoft.com/office/drawing/2014/main" id="{F2E1E9A4-F663-C654-9FD1-2D01DDB7C5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03779" name="Rectangle 3">
            <a:extLst>
              <a:ext uri="{FF2B5EF4-FFF2-40B4-BE49-F238E27FC236}">
                <a16:creationId xmlns:a16="http://schemas.microsoft.com/office/drawing/2014/main" id="{E74FD60E-A90E-377F-570E-AD44155311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14/2009: </a:t>
            </a:r>
            <a:r>
              <a:rPr lang="cs-CZ" altLang="cs-CZ" sz="2800">
                <a:latin typeface="Times New Roman" panose="02020603050405020304" pitchFamily="18" charset="0"/>
              </a:rPr>
              <a:t>Jestliže advokát podá ústavní stížnost zatíženou vadami, které navíc ani po výzvě soudu neodstraní, a dokonce zatají klientovi, že v důsledku neodstraněných vad byla ústavní stížnost zamítnuta, dopouští se závažného porušení povinnosti advokáta.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>
            <a:extLst>
              <a:ext uri="{FF2B5EF4-FFF2-40B4-BE49-F238E27FC236}">
                <a16:creationId xmlns:a16="http://schemas.microsoft.com/office/drawing/2014/main" id="{49BD6EE7-1865-FA9D-1F44-24DA111C2D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50883" name="Rectangle 3">
            <a:extLst>
              <a:ext uri="{FF2B5EF4-FFF2-40B4-BE49-F238E27FC236}">
                <a16:creationId xmlns:a16="http://schemas.microsoft.com/office/drawing/2014/main" id="{1A4F678E-6797-392F-8869-9747E6CDBF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 sz="2800"/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11/2008:</a:t>
            </a:r>
            <a:r>
              <a:rPr lang="cs-CZ" altLang="cs-CZ" sz="2800">
                <a:latin typeface="Times New Roman" panose="02020603050405020304" pitchFamily="18" charset="0"/>
              </a:rPr>
              <a:t> Je závažným porušením povinnosti advokáta a tedy kárným proviněním, jestliže advokát řádně a včas neinformuje své klienty o tom, že mu bylo doručeno usnesení soudu, jímž jim nebylo přiznáno osvobození od soudních poplatků, ani o tom, že mu byla doručena výzva a následně i urgence k zaplacení soudního poplatku za odvolání, v důsledku čehož klienti poplatek nezaplatili a odvolací řízení bylo proto zastaveno.</a:t>
            </a:r>
            <a:r>
              <a:rPr lang="cs-CZ" altLang="cs-CZ" sz="2800"/>
              <a:t> 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>
            <a:extLst>
              <a:ext uri="{FF2B5EF4-FFF2-40B4-BE49-F238E27FC236}">
                <a16:creationId xmlns:a16="http://schemas.microsoft.com/office/drawing/2014/main" id="{BE910FCF-1EBF-35E9-F8EA-F846F22D3D2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04803" name="Rectangle 3">
            <a:extLst>
              <a:ext uri="{FF2B5EF4-FFF2-40B4-BE49-F238E27FC236}">
                <a16:creationId xmlns:a16="http://schemas.microsoft.com/office/drawing/2014/main" id="{B28AD70B-8E42-74FA-64D7-E6697E380D3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21/1999: </a:t>
            </a:r>
            <a:r>
              <a:rPr lang="cs-CZ" altLang="cs-CZ" sz="2800">
                <a:latin typeface="Times New Roman" panose="02020603050405020304" pitchFamily="18" charset="0"/>
              </a:rPr>
              <a:t>Advokát je povinen sledovat běh promlčecí lhůty a učinit veškeré úkony nezbytné k ochraně zájmů klienta. V rámci této povinnosti je povinen klienta relevantním způsobem informovat o hrozícím promlčení nároku a v případě potřeby si vyžádat jeho součinnost.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026">
            <a:extLst>
              <a:ext uri="{FF2B5EF4-FFF2-40B4-BE49-F238E27FC236}">
                <a16:creationId xmlns:a16="http://schemas.microsoft.com/office/drawing/2014/main" id="{6104A10A-90D9-85D2-C3A2-0A2E7F12B09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9 odst. 2</a:t>
            </a:r>
            <a:br>
              <a:rPr lang="cs-CZ" altLang="cs-CZ" sz="3200"/>
            </a:br>
            <a:r>
              <a:rPr lang="cs-CZ" altLang="cs-CZ" sz="2400"/>
              <a:t>depozita</a:t>
            </a:r>
          </a:p>
        </p:txBody>
      </p:sp>
      <p:sp>
        <p:nvSpPr>
          <p:cNvPr id="59395" name="Rectangle 1027">
            <a:extLst>
              <a:ext uri="{FF2B5EF4-FFF2-40B4-BE49-F238E27FC236}">
                <a16:creationId xmlns:a16="http://schemas.microsoft.com/office/drawing/2014/main" id="{EE970F82-2689-F2DE-8C5A-D3403A89C2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 sz="20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endParaRPr lang="cs-CZ" altLang="cs-CZ" sz="20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000">
                <a:latin typeface="Times New Roman" panose="02020603050405020304" pitchFamily="18" charset="0"/>
              </a:rPr>
              <a:t>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Peníze a jiné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hodnoty, které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advokát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převzal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ke </a:t>
            </a:r>
            <a:r>
              <a:rPr lang="cs-CZ" altLang="cs-CZ" sz="2800">
                <a:latin typeface="Times New Roman" panose="02020603050405020304" pitchFamily="18" charset="0"/>
              </a:rPr>
              <a:t> 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stanovenému účelu, je povinen opatrovat s péčí řádného hospodáře;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nesmí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je použít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jinak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než ke stanovenému účelu. 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>
            <a:extLst>
              <a:ext uri="{FF2B5EF4-FFF2-40B4-BE49-F238E27FC236}">
                <a16:creationId xmlns:a16="http://schemas.microsoft.com/office/drawing/2014/main" id="{404775D2-86FF-6D7B-E7AC-52C8F637FA5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Stavovský předpis o úschovách</a:t>
            </a:r>
          </a:p>
        </p:txBody>
      </p:sp>
      <p:sp>
        <p:nvSpPr>
          <p:cNvPr id="218115" name="Rectangle 3">
            <a:extLst>
              <a:ext uri="{FF2B5EF4-FFF2-40B4-BE49-F238E27FC236}">
                <a16:creationId xmlns:a16="http://schemas.microsoft.com/office/drawing/2014/main" id="{27C76D8F-3998-BC20-C3D2-393B7C8824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Usnesení představenstva České advokátní komory    č. 7/2004 Věstníku z 28. června 2004 v platném znění o provádění úschov peněz, cenných papírů nebo jiného majetku klienta advokátem 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>
            <a:extLst>
              <a:ext uri="{FF2B5EF4-FFF2-40B4-BE49-F238E27FC236}">
                <a16:creationId xmlns:a16="http://schemas.microsoft.com/office/drawing/2014/main" id="{81F55223-51C5-B180-B168-DF1D9DBAF50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199683" name="Rectangle 3">
            <a:extLst>
              <a:ext uri="{FF2B5EF4-FFF2-40B4-BE49-F238E27FC236}">
                <a16:creationId xmlns:a16="http://schemas.microsoft.com/office/drawing/2014/main" id="{0BB08950-E1BF-AD72-2A13-85F206DD22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b="1"/>
              <a:t>  </a:t>
            </a:r>
            <a:r>
              <a:rPr lang="cs-CZ" altLang="cs-CZ" sz="2800" b="1">
                <a:latin typeface="Times New Roman" panose="02020603050405020304" pitchFamily="18" charset="0"/>
              </a:rPr>
              <a:t>K 18/2002: </a:t>
            </a:r>
            <a:r>
              <a:rPr lang="cs-CZ" altLang="cs-CZ" sz="2800">
                <a:latin typeface="Times New Roman" panose="02020603050405020304" pitchFamily="18" charset="0"/>
              </a:rPr>
              <a:t> Je závažným profesním pochybením a tedy i kárným proviněním, jestliže advokát bez vědomí klienta uzavře s protistranou dohodu o splátkách a bez vědomí klienta dokonce vezme zpět žalobu.</a:t>
            </a:r>
            <a:r>
              <a:rPr lang="cs-CZ" altLang="cs-CZ"/>
              <a:t> </a:t>
            </a:r>
          </a:p>
          <a:p>
            <a:pPr>
              <a:buFont typeface="Wingdings" pitchFamily="2" charset="2"/>
              <a:buNone/>
            </a:pPr>
            <a:endParaRPr lang="cs-CZ" altLang="cs-CZ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>
            <a:extLst>
              <a:ext uri="{FF2B5EF4-FFF2-40B4-BE49-F238E27FC236}">
                <a16:creationId xmlns:a16="http://schemas.microsoft.com/office/drawing/2014/main" id="{C8AC69B9-A257-1D0E-5A1B-B03E208385D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05827" name="Rectangle 3">
            <a:extLst>
              <a:ext uri="{FF2B5EF4-FFF2-40B4-BE49-F238E27FC236}">
                <a16:creationId xmlns:a16="http://schemas.microsoft.com/office/drawing/2014/main" id="{B759908E-0CA5-5A68-03C4-D2122DE47C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 sz="2800"/>
          </a:p>
          <a:p>
            <a:pPr>
              <a:buFont typeface="Wingdings" pitchFamily="2" charset="2"/>
              <a:buNone/>
            </a:pPr>
            <a:r>
              <a:rPr lang="cs-CZ" altLang="cs-CZ" sz="2800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7/2006: </a:t>
            </a:r>
            <a:r>
              <a:rPr lang="cs-CZ" altLang="cs-CZ" sz="2800">
                <a:latin typeface="Times New Roman" panose="02020603050405020304" pitchFamily="18" charset="0"/>
              </a:rPr>
              <a:t> Advokát, který peníze uložené v jeho úschově použije k jinému než stanovenému účelu, nesplní převzatý závazek vyplatit z depozita daň z převodu nemovitosti, ani závazek depozitum nebo jeho zbytek vyplatit klientovi, a navíc vědomě nepravdivě tvrdí, že peníze již odeslal, projevuje naprostý nedostatek morální způsobilosti pro výkon advokacie.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>
            <a:extLst>
              <a:ext uri="{FF2B5EF4-FFF2-40B4-BE49-F238E27FC236}">
                <a16:creationId xmlns:a16="http://schemas.microsoft.com/office/drawing/2014/main" id="{0784A079-D85A-F0B2-11BD-7E5C73A2BB2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39619" name="Rectangle 3">
            <a:extLst>
              <a:ext uri="{FF2B5EF4-FFF2-40B4-BE49-F238E27FC236}">
                <a16:creationId xmlns:a16="http://schemas.microsoft.com/office/drawing/2014/main" id="{D26259CB-5E59-C272-BC00-693CB1E1B10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7/2001:</a:t>
            </a:r>
            <a:r>
              <a:rPr lang="cs-CZ" altLang="cs-CZ" sz="2800">
                <a:latin typeface="Times New Roman" panose="02020603050405020304" pitchFamily="18" charset="0"/>
              </a:rPr>
              <a:t> Je závažným porušením povinnosti advokáta, jestliže peníze, svěřené mu klientem a určené po splnění podmínky k výplatě druhému klientovi, použije – byť dočasně – k jinému účelu.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Advokát není oprávněn započíst si proti nároku klienta na vydání peněžního depozita svoji palmární pohledávku a tím méně pohledávku vůči manželovi klienta.  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1026">
            <a:extLst>
              <a:ext uri="{FF2B5EF4-FFF2-40B4-BE49-F238E27FC236}">
                <a16:creationId xmlns:a16="http://schemas.microsoft.com/office/drawing/2014/main" id="{F2E1BF9D-1E60-D76D-E4CF-DA2722AAE6E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40643" name="Rectangle 1027">
            <a:extLst>
              <a:ext uri="{FF2B5EF4-FFF2-40B4-BE49-F238E27FC236}">
                <a16:creationId xmlns:a16="http://schemas.microsoft.com/office/drawing/2014/main" id="{5F267BE6-AE3C-8F82-5837-FD487F6F5D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24/2013:</a:t>
            </a:r>
            <a:r>
              <a:rPr lang="cs-CZ" altLang="cs-CZ" sz="2800">
                <a:latin typeface="Times New Roman" panose="02020603050405020304" pitchFamily="18" charset="0"/>
              </a:rPr>
              <a:t> Je kárným proviněním, jestliže advokát uzavře smlouvu o úschově bez písemné formy, nadlimitní částku převezme v hotovosti a výplatu z úschovy provede opožděně</a:t>
            </a:r>
            <a:r>
              <a:rPr lang="cs-CZ" altLang="cs-CZ"/>
              <a:t>.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altLang="cs-CZ" sz="2800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K 27/2011:</a:t>
            </a:r>
            <a:r>
              <a:rPr lang="cs-CZ" altLang="cs-CZ" sz="2800">
                <a:latin typeface="Times New Roman" panose="02020603050405020304" pitchFamily="18" charset="0"/>
              </a:rPr>
              <a:t> Jde o kárné provinění advokáta, jestliže převezme do úschovy a z úschovy vyplatí částku přesahující hodnotu 15.000 EUR (nyní 270.000 Kč) v hotovosti.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/>
              <a:t> 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74D1405F-5E0B-90CC-9F0B-3AAD89EEB4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9 odst. 4</a:t>
            </a:r>
            <a:br>
              <a:rPr lang="cs-CZ" altLang="cs-CZ" sz="3200"/>
            </a:br>
            <a:r>
              <a:rPr lang="cs-CZ" altLang="cs-CZ" sz="2400"/>
              <a:t>vydání písemností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78005D57-9407-0903-711E-10EC03AC85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Při ukončení poskytování právní služby je advokát povinen klientovi nebo jeho zástupci na jeho žádost vydat bez zbytečného odkladu všechny pro věc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významné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písemnosti, které mu klient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svěřil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nebo které z projednávání věci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vznikly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splnění této povinnosti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nesmí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být podmiňováno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zaplacením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požadované odměny nebo výloh.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2">
            <a:extLst>
              <a:ext uri="{FF2B5EF4-FFF2-40B4-BE49-F238E27FC236}">
                <a16:creationId xmlns:a16="http://schemas.microsoft.com/office/drawing/2014/main" id="{2CE66CA0-2C14-A234-ACD5-55BD681166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06851" name="Rectangle 3">
            <a:extLst>
              <a:ext uri="{FF2B5EF4-FFF2-40B4-BE49-F238E27FC236}">
                <a16:creationId xmlns:a16="http://schemas.microsoft.com/office/drawing/2014/main" id="{2E12A192-422C-3A8E-A725-A31CFED928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 sz="2800"/>
          </a:p>
          <a:p>
            <a:pPr>
              <a:buFont typeface="Wingdings" pitchFamily="2" charset="2"/>
              <a:buNone/>
            </a:pPr>
            <a:r>
              <a:rPr lang="cs-CZ" altLang="cs-CZ" sz="2800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8/2006: </a:t>
            </a:r>
            <a:r>
              <a:rPr lang="cs-CZ" altLang="cs-CZ" sz="2800">
                <a:latin typeface="Times New Roman" panose="02020603050405020304" pitchFamily="18" charset="0"/>
              </a:rPr>
              <a:t> Advokát, který pod záminkou, že mu klient dluží za poskytnuté právní služby, nevydá po skončení právní služby bez zbytečného odkladu klientovi na jeho výzvu písemnosti, které mu klient svěřil nebo které z projednávání věci vznikly, a neučiní tak ani poté, kdy mu soud pravomocným rozhodnutím splnění této povinnosti uložil, snižuje důstojnost a vážnost advokátního stavu a dopouští se závažného kárného provinění.  </a:t>
            </a:r>
            <a:r>
              <a:rPr lang="cs-CZ" altLang="cs-CZ" sz="1800" i="1">
                <a:latin typeface="Times New Roman" panose="02020603050405020304" pitchFamily="18" charset="0"/>
              </a:rPr>
              <a:t>(vyškrtnutí)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>
            <a:extLst>
              <a:ext uri="{FF2B5EF4-FFF2-40B4-BE49-F238E27FC236}">
                <a16:creationId xmlns:a16="http://schemas.microsoft.com/office/drawing/2014/main" id="{D66670BC-20EE-8FD7-C933-7C9A5B57D1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64195" name="Rectangle 3">
            <a:extLst>
              <a:ext uri="{FF2B5EF4-FFF2-40B4-BE49-F238E27FC236}">
                <a16:creationId xmlns:a16="http://schemas.microsoft.com/office/drawing/2014/main" id="{6F74CD49-F42C-0749-7D4B-D616B431B2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2/1999:</a:t>
            </a:r>
            <a:r>
              <a:rPr lang="cs-CZ" altLang="cs-CZ" sz="2800">
                <a:latin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Je hrubým porušením etiky a povinnosti advokáta, jestliže zadržuje movité věci klienta a jejich vydání podmiňuje zaplacením své pohledávky. </a:t>
            </a: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cs-CZ" altLang="cs-CZ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(2 psací stroje – vyškrtnutí více skutků)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>
            <a:extLst>
              <a:ext uri="{FF2B5EF4-FFF2-40B4-BE49-F238E27FC236}">
                <a16:creationId xmlns:a16="http://schemas.microsoft.com/office/drawing/2014/main" id="{5BE43506-B0A3-0E51-FCAB-9A9081B43E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10 odst. 1</a:t>
            </a:r>
            <a:br>
              <a:rPr lang="cs-CZ" altLang="cs-CZ" sz="3200"/>
            </a:br>
            <a:endParaRPr lang="cs-CZ" altLang="cs-CZ" sz="2400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DA63D5B4-0253-2F39-6524-BD02F54B19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Při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sjednávání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smluvní odměny je advokát povinen klientovi poskytnout pravdivé informace </a:t>
            </a:r>
            <a:r>
              <a:rPr lang="cs-CZ" altLang="cs-CZ" sz="2800">
                <a:latin typeface="Times New Roman" panose="02020603050405020304" pitchFamily="18" charset="0"/>
              </a:rPr>
              <a:t>           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o očekávaném rozsahu svých výkonů a na jeho žádost i úplné vysvětlení o výši mimosmluvní odměny v dané věci.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DAEAE171-A679-D637-8575-B9E9287C94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200"/>
              <a:t>Čl. 10 odst. 2</a:t>
            </a: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9AA83590-7C7E-EF01-FF33-5F33BEF12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 altLang="cs-CZ"/>
          </a:p>
          <a:p>
            <a:pPr algn="just"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Smluvní odměna musí být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přiměřená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cs-CZ" altLang="cs-CZ" sz="2800">
              <a:latin typeface="Times New Roman" panose="02020603050405020304" pitchFamily="18" charset="0"/>
            </a:endParaRPr>
          </a:p>
          <a:p>
            <a:pPr algn="just"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cs-CZ" altLang="cs-CZ" sz="2800">
                <a:latin typeface="Times New Roman" panose="02020603050405020304" pitchFamily="18" charset="0"/>
              </a:rPr>
              <a:t>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Nesmí být ve zřejmém nepoměru k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hodnotě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800">
                <a:latin typeface="Times New Roman" panose="02020603050405020304" pitchFamily="18" charset="0"/>
              </a:rPr>
              <a:t>              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cs-CZ" altLang="cs-CZ" sz="2800" u="sng">
                <a:latin typeface="Times New Roman" panose="02020603050405020304" pitchFamily="18" charset="0"/>
                <a:cs typeface="Times New Roman" panose="02020603050405020304" pitchFamily="18" charset="0"/>
              </a:rPr>
              <a:t>složitosti</a:t>
            </a:r>
            <a:r>
              <a:rPr lang="cs-CZ" altLang="cs-CZ" sz="2800">
                <a:latin typeface="Times New Roman" panose="02020603050405020304" pitchFamily="18" charset="0"/>
                <a:cs typeface="Times New Roman" panose="02020603050405020304" pitchFamily="18" charset="0"/>
              </a:rPr>
              <a:t> věci.</a:t>
            </a:r>
            <a:endParaRPr lang="cs-CZ" altLang="cs-CZ" sz="28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>
            <a:extLst>
              <a:ext uri="{FF2B5EF4-FFF2-40B4-BE49-F238E27FC236}">
                <a16:creationId xmlns:a16="http://schemas.microsoft.com/office/drawing/2014/main" id="{7ED1261B-1C9E-AEB9-0685-40C3EA0D5E2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592138"/>
            <a:ext cx="8229600" cy="511175"/>
          </a:xfrm>
        </p:spPr>
        <p:txBody>
          <a:bodyPr/>
          <a:lstStyle/>
          <a:p>
            <a:r>
              <a:rPr lang="cs-CZ" altLang="cs-CZ" sz="3600" b="1">
                <a:latin typeface="Times New Roman" panose="02020603050405020304" pitchFamily="18" charset="0"/>
              </a:rPr>
              <a:t>Přiměřenost odměny</a:t>
            </a:r>
          </a:p>
        </p:txBody>
      </p:sp>
      <p:sp>
        <p:nvSpPr>
          <p:cNvPr id="259075" name="Rectangle 3">
            <a:extLst>
              <a:ext uri="{FF2B5EF4-FFF2-40B4-BE49-F238E27FC236}">
                <a16:creationId xmlns:a16="http://schemas.microsoft.com/office/drawing/2014/main" id="{BE6F3167-DD4C-6AFF-DD7B-1BEB161906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altLang="cs-CZ" sz="2400">
                <a:latin typeface="Times New Roman" panose="02020603050405020304" pitchFamily="18" charset="0"/>
              </a:rPr>
              <a:t>    Při </a:t>
            </a:r>
            <a:r>
              <a:rPr lang="cs-CZ" altLang="cs-CZ" sz="2400" u="sng">
                <a:latin typeface="Times New Roman" panose="02020603050405020304" pitchFamily="18" charset="0"/>
              </a:rPr>
              <a:t>posuzování přiměřenosti </a:t>
            </a:r>
            <a:r>
              <a:rPr lang="cs-CZ" altLang="cs-CZ" sz="2400">
                <a:latin typeface="Times New Roman" panose="02020603050405020304" pitchFamily="18" charset="0"/>
              </a:rPr>
              <a:t>smluvní odměny se přihlédne zejména i k poměru vyjednávacích schopností a možností advokáta a klienta, k rozsahu informací klienta o poměrech na trhu právních služeb, ke speciálním znalostem, zkušenostem, pověsti a schopnostem advokáta, k povaze a době trvání vztahů mezi advokátem a klientem při poskytování právních služeb, k časovým požadavkům klienta na vyřízení věci, k obtížnosti a novosti skutkových i právních problémů spojených s věcí a k pravděpodobnosti, že v důsledku převzetí věci klienta bude advokát muset odmítnout převzetí jiných věcí.</a:t>
            </a:r>
            <a:endParaRPr lang="cs-CZ" altLang="cs-CZ" sz="240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>
              <a:buFont typeface="Wingdings" pitchFamily="2" charset="2"/>
              <a:buNone/>
            </a:pPr>
            <a:endParaRPr lang="cs-CZ" altLang="cs-CZ" sz="280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>
            <a:extLst>
              <a:ext uri="{FF2B5EF4-FFF2-40B4-BE49-F238E27FC236}">
                <a16:creationId xmlns:a16="http://schemas.microsoft.com/office/drawing/2014/main" id="{F474880D-89AE-C472-E324-4939EBEFDB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altLang="cs-CZ"/>
          </a:p>
        </p:txBody>
      </p:sp>
      <p:sp>
        <p:nvSpPr>
          <p:cNvPr id="207875" name="Rectangle 3">
            <a:extLst>
              <a:ext uri="{FF2B5EF4-FFF2-40B4-BE49-F238E27FC236}">
                <a16:creationId xmlns:a16="http://schemas.microsoft.com/office/drawing/2014/main" id="{DECCBE71-AD13-E771-9BBD-65A2C4FC694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/>
              <a:t>   </a:t>
            </a:r>
            <a:r>
              <a:rPr lang="cs-CZ" altLang="cs-CZ" sz="2800" b="1">
                <a:latin typeface="Times New Roman" panose="02020603050405020304" pitchFamily="18" charset="0"/>
              </a:rPr>
              <a:t>K 6/2002: </a:t>
            </a:r>
            <a:r>
              <a:rPr lang="cs-CZ" altLang="cs-CZ" sz="2800">
                <a:latin typeface="Times New Roman" panose="02020603050405020304" pitchFamily="18" charset="0"/>
              </a:rPr>
              <a:t>Jedná se o závažné porušení povinnosti advokáta a tedy kárné provinění, jestliže vyúčtuje odměnu za právní služby podle ustanovení advokátního tarifu o smluvní odměně, ačkoliv s klientem žádnou smlouvu  </a:t>
            </a:r>
            <a:br>
              <a:rPr lang="cs-CZ" altLang="cs-CZ" sz="2800">
                <a:latin typeface="Times New Roman" panose="02020603050405020304" pitchFamily="18" charset="0"/>
              </a:rPr>
            </a:br>
            <a:r>
              <a:rPr lang="cs-CZ" altLang="cs-CZ" sz="2800">
                <a:latin typeface="Times New Roman" panose="02020603050405020304" pitchFamily="18" charset="0"/>
              </a:rPr>
              <a:t>o takovém druhu odměny vůbec neuzavřel.</a:t>
            </a:r>
            <a:endParaRPr lang="cs-CZ" altLang="cs-CZ" sz="2800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800" b="1">
                <a:latin typeface="Times New Roman" panose="02020603050405020304" pitchFamily="18" charset="0"/>
              </a:rPr>
              <a:t>   K 19/2003: </a:t>
            </a:r>
            <a:r>
              <a:rPr lang="cs-CZ" altLang="cs-CZ" sz="2800">
                <a:latin typeface="Times New Roman" panose="02020603050405020304" pitchFamily="18" charset="0"/>
              </a:rPr>
              <a:t>Požaduje-li advokát zaplacení úkonů, které advokátní tarif vůbec nezná, jedná nečestně</a:t>
            </a:r>
            <a:br>
              <a:rPr lang="cs-CZ" altLang="cs-CZ" sz="2800">
                <a:latin typeface="Times New Roman" panose="02020603050405020304" pitchFamily="18" charset="0"/>
              </a:rPr>
            </a:br>
            <a:r>
              <a:rPr lang="cs-CZ" altLang="cs-CZ" sz="2800">
                <a:latin typeface="Times New Roman" panose="02020603050405020304" pitchFamily="18" charset="0"/>
              </a:rPr>
              <a:t>a nesvědomitě, snižuje důstojnost advokátního stavu a dopouští se tak závažného kárného provinění.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Zeměkoule">
  <a:themeElements>
    <a:clrScheme name="Zeměkoul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Zeměkoul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Zeměkoul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Zeměkoul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Globe</Template>
  <TotalTime>2419</TotalTime>
  <Words>6379</Words>
  <Application>Microsoft Macintosh PowerPoint</Application>
  <PresentationFormat>Předvádění na obrazovce (4:3)</PresentationFormat>
  <Paragraphs>512</Paragraphs>
  <Slides>119</Slides>
  <Notes>55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119</vt:i4>
      </vt:variant>
    </vt:vector>
  </HeadingPairs>
  <TitlesOfParts>
    <vt:vector size="126" baseType="lpstr">
      <vt:lpstr>Arial</vt:lpstr>
      <vt:lpstr>Times New Roman</vt:lpstr>
      <vt:lpstr>Verdana</vt:lpstr>
      <vt:lpstr>Wingdings</vt:lpstr>
      <vt:lpstr>Courier New</vt:lpstr>
      <vt:lpstr>NimbusSanDEE</vt:lpstr>
      <vt:lpstr>Zeměkoule</vt:lpstr>
      <vt:lpstr>   Pravidla profesionální etiky </vt:lpstr>
      <vt:lpstr>Advokátní etika</vt:lpstr>
      <vt:lpstr>Základní předpisy</vt:lpstr>
      <vt:lpstr>Osobní působnost Etického kodexu </vt:lpstr>
      <vt:lpstr>§ 3 odst. 1 zákona o advokacii </vt:lpstr>
      <vt:lpstr>  § 3 odst. 2 zákona o advokacii  </vt:lpstr>
      <vt:lpstr>§ 1 odst. 2 zákona o advokacii</vt:lpstr>
      <vt:lpstr>§ 16 odst. 1 zákona o advokacii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§ 16 odst. 2 zákona o advokacii </vt:lpstr>
      <vt:lpstr>Prezentace aplikace PowerPoint</vt:lpstr>
      <vt:lpstr>Prezentace aplikace PowerPoint</vt:lpstr>
      <vt:lpstr>§ 17 zákona o advokacii</vt:lpstr>
      <vt:lpstr>Prezentace aplikace PowerPoint</vt:lpstr>
      <vt:lpstr>Prezentace aplikace PowerPoint</vt:lpstr>
      <vt:lpstr>Prezentace aplikace PowerPoint</vt:lpstr>
      <vt:lpstr>Prezentace aplikace PowerPoint</vt:lpstr>
      <vt:lpstr>§ 17a zákona o advokacii</vt:lpstr>
      <vt:lpstr>Prezentace aplikace PowerPoint</vt:lpstr>
      <vt:lpstr>§ 18 odst. 1 zákona o advokacii </vt:lpstr>
      <vt:lpstr>§ 19 odst. 1 písm. a) zákona o advokacii </vt:lpstr>
      <vt:lpstr>Prezentace aplikace PowerPoint</vt:lpstr>
      <vt:lpstr>Prezentace aplikace PowerPoint</vt:lpstr>
      <vt:lpstr>Prezentace aplikace PowerPoint</vt:lpstr>
      <vt:lpstr>§ 19 odst. 1 písm. b) zákona o advokacii</vt:lpstr>
      <vt:lpstr>Prezentace aplikace PowerPoint</vt:lpstr>
      <vt:lpstr>§ 19 odst. 1 písm. c) zákona o advokacii</vt:lpstr>
      <vt:lpstr>Prezentace aplikace PowerPoint</vt:lpstr>
      <vt:lpstr>Prezentace aplikace PowerPoint</vt:lpstr>
      <vt:lpstr>Prezentace aplikace PowerPoint</vt:lpstr>
      <vt:lpstr>§ 19 odst. 1 písm. d) zákona o advokacii</vt:lpstr>
      <vt:lpstr>Prezentace aplikace PowerPoint</vt:lpstr>
      <vt:lpstr>§ 19 odst. 1 písm. e) zákona o advokacii</vt:lpstr>
      <vt:lpstr>§ 20 odst. 1 zákona o advokacii</vt:lpstr>
      <vt:lpstr>Čl. 7 odst. 3 Etického kodexu</vt:lpstr>
      <vt:lpstr>Prezentace aplikace PowerPoint</vt:lpstr>
      <vt:lpstr>Čl. 8 odst. 2 Etického kodexu</vt:lpstr>
      <vt:lpstr>Prezentace aplikace PowerPoint</vt:lpstr>
      <vt:lpstr>Čl. 8 odst. 3 Etického kodexu</vt:lpstr>
      <vt:lpstr>Čl. 8 odst. 4 Etického kodexu</vt:lpstr>
      <vt:lpstr>§ 20 odst. 2, 3 zákona o advokacii</vt:lpstr>
      <vt:lpstr>Prezentace aplikace PowerPoint</vt:lpstr>
      <vt:lpstr>Prezentace aplikace PowerPoint</vt:lpstr>
      <vt:lpstr>Krajský soud v Hradci Králové</vt:lpstr>
      <vt:lpstr>Prezentace aplikace PowerPoint</vt:lpstr>
      <vt:lpstr>Oprávnění advokáta  vypovědět smlouvu s klientem</vt:lpstr>
      <vt:lpstr>Oprávnění advokáta  vypovědět smlouvu s klientem</vt:lpstr>
      <vt:lpstr>Oprávnění advokáta  vypovědět smlouvu s klientem</vt:lpstr>
      <vt:lpstr>Prezentace aplikace PowerPoint</vt:lpstr>
      <vt:lpstr>Prezentace aplikace PowerPoint</vt:lpstr>
      <vt:lpstr>Oprávnění advokáta  vypovědět smlouvu s klientem</vt:lpstr>
      <vt:lpstr>Prezentace aplikace PowerPoint</vt:lpstr>
      <vt:lpstr>Čl. 10 odst. 7 Etického kodexu</vt:lpstr>
      <vt:lpstr>§ 20 odst. 4 zákona o advokacii</vt:lpstr>
      <vt:lpstr>Povinnosti advokáta po zániku smlouvy (§ 20 odst. 6 zákona o advokacii)</vt:lpstr>
      <vt:lpstr>Čl. 8 odst. 1 Etického kodexu</vt:lpstr>
      <vt:lpstr>Advokátní spis  (§ 25 zákona o advokacii)  </vt:lpstr>
      <vt:lpstr>Substituce (§ 26 zákona o advokacii)  </vt:lpstr>
      <vt:lpstr>Čl. 4 odst. 1   generální skutková podstata</vt:lpstr>
      <vt:lpstr>Prezentace aplikace PowerPoint</vt:lpstr>
      <vt:lpstr>Čl. 4 odst. 2 </vt:lpstr>
      <vt:lpstr>Prezentace aplikace PowerPoint</vt:lpstr>
      <vt:lpstr>Prezentace aplikace PowerPoint</vt:lpstr>
      <vt:lpstr>Čl. 4 odst. 3</vt:lpstr>
      <vt:lpstr>Prezentace aplikace PowerPoint</vt:lpstr>
      <vt:lpstr>Prezentace aplikace PowerPoint</vt:lpstr>
      <vt:lpstr>Prezentace aplikace PowerPoint</vt:lpstr>
      <vt:lpstr>Čl. 4 odst. 4</vt:lpstr>
      <vt:lpstr>Čl. 6 odst. 1 klient má přednost</vt:lpstr>
      <vt:lpstr>Čl. 6 odst. 2</vt:lpstr>
      <vt:lpstr>Čl. 6 odst. 3</vt:lpstr>
      <vt:lpstr>Čl. 6 odst. 4</vt:lpstr>
      <vt:lpstr>Čl. 6 odst. 5</vt:lpstr>
      <vt:lpstr>Čl. 7 odst. 1</vt:lpstr>
      <vt:lpstr>Prezentace aplikace PowerPoint</vt:lpstr>
      <vt:lpstr>Čl. 7 odst. 2</vt:lpstr>
      <vt:lpstr>Čl. 8 odst. 6</vt:lpstr>
      <vt:lpstr>Čl. 9 odst. 1 informování klienta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Čl. 9 odst. 2 depozita</vt:lpstr>
      <vt:lpstr>Stavovský předpis o úschovách</vt:lpstr>
      <vt:lpstr>Prezentace aplikace PowerPoint</vt:lpstr>
      <vt:lpstr>Prezentace aplikace PowerPoint</vt:lpstr>
      <vt:lpstr>Prezentace aplikace PowerPoint</vt:lpstr>
      <vt:lpstr>Čl. 9 odst. 4 vydání písemností</vt:lpstr>
      <vt:lpstr>Prezentace aplikace PowerPoint</vt:lpstr>
      <vt:lpstr>Prezentace aplikace PowerPoint</vt:lpstr>
      <vt:lpstr>Čl. 10 odst. 1 </vt:lpstr>
      <vt:lpstr>Čl. 10 odst. 2</vt:lpstr>
      <vt:lpstr>Přiměřenost odměny</vt:lpstr>
      <vt:lpstr>Prezentace aplikace PowerPoint</vt:lpstr>
      <vt:lpstr>Prezentace aplikace PowerPoint</vt:lpstr>
      <vt:lpstr>Prezentace aplikace PowerPoint</vt:lpstr>
      <vt:lpstr>Podílová odměna (Čl. 10 odst. 5)</vt:lpstr>
      <vt:lpstr>Čl. 10 odst. 6</vt:lpstr>
      <vt:lpstr>Čl. 10 odst. 6 (část 2.)</vt:lpstr>
      <vt:lpstr>Čl. 10 odst. 4 evidence poskytnutých právních služeb</vt:lpstr>
      <vt:lpstr>Čl. 11 odst. 1 neobcházet advokáta (zejména) protistrany</vt:lpstr>
      <vt:lpstr>Prezentace aplikace PowerPoint</vt:lpstr>
      <vt:lpstr>Prezentace aplikace PowerPoint</vt:lpstr>
      <vt:lpstr>Čl. 11 odst. 2 převzetí klienta již zastoupeného advokátem</vt:lpstr>
      <vt:lpstr>Prezentace aplikace PowerPoint</vt:lpstr>
      <vt:lpstr>Čl. 11 odst. 3 </vt:lpstr>
      <vt:lpstr>Veřejně prospěšná činnost </vt:lpstr>
      <vt:lpstr>Čl. 17 odst. 1 úcta a zdvořilost</vt:lpstr>
      <vt:lpstr>Prezentace aplikace PowerPoint</vt:lpstr>
      <vt:lpstr>Prezentace aplikace PowerPoint</vt:lpstr>
      <vt:lpstr>Prezentace aplikace PowerPoint</vt:lpstr>
      <vt:lpstr>Čl. 17 odst. 2 požadavek pravdivosti</vt:lpstr>
      <vt:lpstr>Čl. 17 odst. 3 korektnost jednání</vt:lpstr>
      <vt:lpstr>Prezentace aplikace PowerPoint</vt:lpstr>
    </vt:vector>
  </TitlesOfParts>
  <Company>ak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Advokátní etika </dc:title>
  <dc:creator>JUDr. Petr Čáp</dc:creator>
  <cp:lastModifiedBy>Ondřej Dvořák</cp:lastModifiedBy>
  <cp:revision>83</cp:revision>
  <dcterms:created xsi:type="dcterms:W3CDTF">2011-06-07T15:15:28Z</dcterms:created>
  <dcterms:modified xsi:type="dcterms:W3CDTF">2023-10-26T07:55:37Z</dcterms:modified>
</cp:coreProperties>
</file>