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81"/>
  </p:notesMasterIdLst>
  <p:handoutMasterIdLst>
    <p:handoutMasterId r:id="rId82"/>
  </p:handoutMasterIdLst>
  <p:sldIdLst>
    <p:sldId id="256" r:id="rId2"/>
    <p:sldId id="396" r:id="rId3"/>
    <p:sldId id="342" r:id="rId4"/>
    <p:sldId id="343" r:id="rId5"/>
    <p:sldId id="344" r:id="rId6"/>
    <p:sldId id="345" r:id="rId7"/>
    <p:sldId id="346" r:id="rId8"/>
    <p:sldId id="347" r:id="rId9"/>
    <p:sldId id="348" r:id="rId10"/>
    <p:sldId id="349" r:id="rId11"/>
    <p:sldId id="350" r:id="rId12"/>
    <p:sldId id="351" r:id="rId13"/>
    <p:sldId id="332" r:id="rId14"/>
    <p:sldId id="333" r:id="rId15"/>
    <p:sldId id="338" r:id="rId16"/>
    <p:sldId id="334" r:id="rId17"/>
    <p:sldId id="336" r:id="rId18"/>
    <p:sldId id="337" r:id="rId19"/>
    <p:sldId id="335" r:id="rId20"/>
    <p:sldId id="339" r:id="rId21"/>
    <p:sldId id="341" r:id="rId22"/>
    <p:sldId id="340" r:id="rId23"/>
    <p:sldId id="353" r:id="rId24"/>
    <p:sldId id="354" r:id="rId25"/>
    <p:sldId id="355" r:id="rId26"/>
    <p:sldId id="356" r:id="rId27"/>
    <p:sldId id="374" r:id="rId28"/>
    <p:sldId id="357" r:id="rId29"/>
    <p:sldId id="358" r:id="rId30"/>
    <p:sldId id="359" r:id="rId31"/>
    <p:sldId id="395" r:id="rId32"/>
    <p:sldId id="397" r:id="rId33"/>
    <p:sldId id="360" r:id="rId34"/>
    <p:sldId id="327" r:id="rId35"/>
    <p:sldId id="329" r:id="rId36"/>
    <p:sldId id="384" r:id="rId37"/>
    <p:sldId id="385" r:id="rId38"/>
    <p:sldId id="386" r:id="rId39"/>
    <p:sldId id="328" r:id="rId40"/>
    <p:sldId id="330" r:id="rId41"/>
    <p:sldId id="331" r:id="rId42"/>
    <p:sldId id="387" r:id="rId43"/>
    <p:sldId id="388" r:id="rId44"/>
    <p:sldId id="389" r:id="rId45"/>
    <p:sldId id="298" r:id="rId46"/>
    <p:sldId id="285" r:id="rId47"/>
    <p:sldId id="379" r:id="rId48"/>
    <p:sldId id="376" r:id="rId49"/>
    <p:sldId id="380" r:id="rId50"/>
    <p:sldId id="326" r:id="rId51"/>
    <p:sldId id="325" r:id="rId52"/>
    <p:sldId id="377" r:id="rId53"/>
    <p:sldId id="372" r:id="rId54"/>
    <p:sldId id="373" r:id="rId55"/>
    <p:sldId id="393" r:id="rId56"/>
    <p:sldId id="324" r:id="rId57"/>
    <p:sldId id="286" r:id="rId58"/>
    <p:sldId id="371" r:id="rId59"/>
    <p:sldId id="315" r:id="rId60"/>
    <p:sldId id="375" r:id="rId61"/>
    <p:sldId id="394" r:id="rId62"/>
    <p:sldId id="381" r:id="rId63"/>
    <p:sldId id="383" r:id="rId64"/>
    <p:sldId id="287" r:id="rId65"/>
    <p:sldId id="382" r:id="rId66"/>
    <p:sldId id="309" r:id="rId67"/>
    <p:sldId id="361" r:id="rId68"/>
    <p:sldId id="362" r:id="rId69"/>
    <p:sldId id="363" r:id="rId70"/>
    <p:sldId id="392" r:id="rId71"/>
    <p:sldId id="390" r:id="rId72"/>
    <p:sldId id="364" r:id="rId73"/>
    <p:sldId id="391" r:id="rId74"/>
    <p:sldId id="365" r:id="rId75"/>
    <p:sldId id="366" r:id="rId76"/>
    <p:sldId id="367" r:id="rId77"/>
    <p:sldId id="368" r:id="rId78"/>
    <p:sldId id="369" r:id="rId79"/>
    <p:sldId id="370" r:id="rId8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8650" autoAdjust="0"/>
    <p:restoredTop sz="94660"/>
  </p:normalViewPr>
  <p:slideViewPr>
    <p:cSldViewPr>
      <p:cViewPr>
        <p:scale>
          <a:sx n="50" d="100"/>
          <a:sy n="50" d="100"/>
        </p:scale>
        <p:origin x="-1638"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CEF4C8-1625-4FC6-81C4-65C7D9724AC6}" type="datetimeFigureOut">
              <a:rPr lang="cs-CZ" smtClean="0"/>
              <a:pPr/>
              <a:t>22.6.2018</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D52F50-3CE6-4C6E-BD28-487701B666B2}"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 xmlns:a16="http://schemas.microsoft.com/office/drawing/2014/main" id="{FD022F85-E3F8-4F24-A566-DB43C3D477E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a:extLst>
              <a:ext uri="{FF2B5EF4-FFF2-40B4-BE49-F238E27FC236}">
                <a16:creationId xmlns="" xmlns:a16="http://schemas.microsoft.com/office/drawing/2014/main" id="{7B4B3C02-F248-4CEE-A892-BE4A1E8887D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D1C97F5-D950-47FE-8F74-4F670BB87A66}" type="datetimeFigureOut">
              <a:rPr lang="cs-CZ"/>
              <a:pPr>
                <a:defRPr/>
              </a:pPr>
              <a:t>22.6.2018</a:t>
            </a:fld>
            <a:endParaRPr lang="cs-CZ"/>
          </a:p>
        </p:txBody>
      </p:sp>
      <p:sp>
        <p:nvSpPr>
          <p:cNvPr id="4" name="Zástupný symbol pro obrázek snímku 3">
            <a:extLst>
              <a:ext uri="{FF2B5EF4-FFF2-40B4-BE49-F238E27FC236}">
                <a16:creationId xmlns="" xmlns:a16="http://schemas.microsoft.com/office/drawing/2014/main" id="{BCDB4B7C-F614-449B-B6C1-E0171C0FA0D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 xmlns:a16="http://schemas.microsoft.com/office/drawing/2014/main" id="{B5F496BA-00CF-48AD-9275-7E95243DF4E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 xmlns:a16="http://schemas.microsoft.com/office/drawing/2014/main" id="{1C58BD41-5A8E-4738-8DFE-2560F20572F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a:extLst>
              <a:ext uri="{FF2B5EF4-FFF2-40B4-BE49-F238E27FC236}">
                <a16:creationId xmlns="" xmlns:a16="http://schemas.microsoft.com/office/drawing/2014/main" id="{E2F705D9-ED98-4A37-945F-8F43C4AF9BA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10189E6-2805-4FF7-A606-63494C6E8023}"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a:extLst>
              <a:ext uri="{FF2B5EF4-FFF2-40B4-BE49-F238E27FC236}">
                <a16:creationId xmlns="" xmlns:a16="http://schemas.microsoft.com/office/drawing/2014/main" id="{A5F1CD69-D2D2-4ED2-85DC-7E787629F62F}"/>
              </a:ext>
            </a:extLst>
          </p:cNvPr>
          <p:cNvSpPr>
            <a:spLocks noGrp="1"/>
          </p:cNvSpPr>
          <p:nvPr>
            <p:ph type="dt" sz="half" idx="10"/>
          </p:nvPr>
        </p:nvSpPr>
        <p:spPr/>
        <p:txBody>
          <a:bodyPr/>
          <a:lstStyle>
            <a:lvl1pPr>
              <a:defRPr/>
            </a:lvl1pPr>
          </a:lstStyle>
          <a:p>
            <a:pPr>
              <a:defRPr/>
            </a:pPr>
            <a:fld id="{EA35F939-ED2F-4D56-946E-D088DCD935C6}" type="datetimeFigureOut">
              <a:rPr lang="cs-CZ"/>
              <a:pPr>
                <a:defRPr/>
              </a:pPr>
              <a:t>22.6.2018</a:t>
            </a:fld>
            <a:endParaRPr lang="cs-CZ"/>
          </a:p>
        </p:txBody>
      </p:sp>
      <p:sp>
        <p:nvSpPr>
          <p:cNvPr id="5" name="Zástupný symbol pro zápatí 4">
            <a:extLst>
              <a:ext uri="{FF2B5EF4-FFF2-40B4-BE49-F238E27FC236}">
                <a16:creationId xmlns="" xmlns:a16="http://schemas.microsoft.com/office/drawing/2014/main" id="{F86C818C-F26A-47FF-932E-FD7A620995E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 xmlns:a16="http://schemas.microsoft.com/office/drawing/2014/main" id="{84C4B7E7-B85D-43AA-8C03-611E4004F1BB}"/>
              </a:ext>
            </a:extLst>
          </p:cNvPr>
          <p:cNvSpPr>
            <a:spLocks noGrp="1"/>
          </p:cNvSpPr>
          <p:nvPr>
            <p:ph type="sldNum" sz="quarter" idx="12"/>
          </p:nvPr>
        </p:nvSpPr>
        <p:spPr/>
        <p:txBody>
          <a:bodyPr/>
          <a:lstStyle>
            <a:lvl1pPr>
              <a:defRPr/>
            </a:lvl1pPr>
          </a:lstStyle>
          <a:p>
            <a:fld id="{DAC6C431-E140-4B1A-B9D4-CD14C5FDC1AC}" type="slidenum">
              <a:rPr lang="cs-CZ" altLang="cs-CZ"/>
              <a:pPr/>
              <a:t>‹#›</a:t>
            </a:fld>
            <a:endParaRPr lang="cs-CZ" altLang="cs-CZ"/>
          </a:p>
        </p:txBody>
      </p:sp>
    </p:spTree>
    <p:extLst>
      <p:ext uri="{BB962C8B-B14F-4D97-AF65-F5344CB8AC3E}">
        <p14:creationId xmlns="" xmlns:p14="http://schemas.microsoft.com/office/powerpoint/2010/main" val="322775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 xmlns:a16="http://schemas.microsoft.com/office/drawing/2014/main" id="{67029AF1-B830-4361-8A4D-08B0F07EB242}"/>
              </a:ext>
            </a:extLst>
          </p:cNvPr>
          <p:cNvSpPr>
            <a:spLocks noGrp="1"/>
          </p:cNvSpPr>
          <p:nvPr>
            <p:ph type="dt" sz="half" idx="10"/>
          </p:nvPr>
        </p:nvSpPr>
        <p:spPr/>
        <p:txBody>
          <a:bodyPr/>
          <a:lstStyle>
            <a:lvl1pPr>
              <a:defRPr/>
            </a:lvl1pPr>
          </a:lstStyle>
          <a:p>
            <a:pPr>
              <a:defRPr/>
            </a:pPr>
            <a:fld id="{94721D8D-800B-4139-8A1A-170F6F53A921}" type="datetimeFigureOut">
              <a:rPr lang="cs-CZ"/>
              <a:pPr>
                <a:defRPr/>
              </a:pPr>
              <a:t>22.6.2018</a:t>
            </a:fld>
            <a:endParaRPr lang="cs-CZ"/>
          </a:p>
        </p:txBody>
      </p:sp>
      <p:sp>
        <p:nvSpPr>
          <p:cNvPr id="5" name="Zástupný symbol pro zápatí 4">
            <a:extLst>
              <a:ext uri="{FF2B5EF4-FFF2-40B4-BE49-F238E27FC236}">
                <a16:creationId xmlns="" xmlns:a16="http://schemas.microsoft.com/office/drawing/2014/main" id="{AFF47896-5A39-41CA-8D2D-94829AE9AD9E}"/>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 xmlns:a16="http://schemas.microsoft.com/office/drawing/2014/main" id="{B76971E1-0C5C-4490-A457-E73C6F8A85B0}"/>
              </a:ext>
            </a:extLst>
          </p:cNvPr>
          <p:cNvSpPr>
            <a:spLocks noGrp="1"/>
          </p:cNvSpPr>
          <p:nvPr>
            <p:ph type="sldNum" sz="quarter" idx="12"/>
          </p:nvPr>
        </p:nvSpPr>
        <p:spPr/>
        <p:txBody>
          <a:bodyPr/>
          <a:lstStyle>
            <a:lvl1pPr>
              <a:defRPr/>
            </a:lvl1pPr>
          </a:lstStyle>
          <a:p>
            <a:fld id="{13F9F071-564D-4721-8278-C5FD1C2CF996}" type="slidenum">
              <a:rPr lang="cs-CZ" altLang="cs-CZ"/>
              <a:pPr/>
              <a:t>‹#›</a:t>
            </a:fld>
            <a:endParaRPr lang="cs-CZ" altLang="cs-CZ"/>
          </a:p>
        </p:txBody>
      </p:sp>
    </p:spTree>
    <p:extLst>
      <p:ext uri="{BB962C8B-B14F-4D97-AF65-F5344CB8AC3E}">
        <p14:creationId xmlns="" xmlns:p14="http://schemas.microsoft.com/office/powerpoint/2010/main" val="168273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 xmlns:a16="http://schemas.microsoft.com/office/drawing/2014/main" id="{1C268BAE-4B7D-4F17-BAC9-DDEDD50990FE}"/>
              </a:ext>
            </a:extLst>
          </p:cNvPr>
          <p:cNvSpPr>
            <a:spLocks noGrp="1"/>
          </p:cNvSpPr>
          <p:nvPr>
            <p:ph type="dt" sz="half" idx="10"/>
          </p:nvPr>
        </p:nvSpPr>
        <p:spPr/>
        <p:txBody>
          <a:bodyPr/>
          <a:lstStyle>
            <a:lvl1pPr>
              <a:defRPr/>
            </a:lvl1pPr>
          </a:lstStyle>
          <a:p>
            <a:pPr>
              <a:defRPr/>
            </a:pPr>
            <a:fld id="{EEBCDE6D-A460-415D-A74D-1584C1C047BE}" type="datetimeFigureOut">
              <a:rPr lang="cs-CZ"/>
              <a:pPr>
                <a:defRPr/>
              </a:pPr>
              <a:t>22.6.2018</a:t>
            </a:fld>
            <a:endParaRPr lang="cs-CZ"/>
          </a:p>
        </p:txBody>
      </p:sp>
      <p:sp>
        <p:nvSpPr>
          <p:cNvPr id="5" name="Zástupný symbol pro zápatí 4">
            <a:extLst>
              <a:ext uri="{FF2B5EF4-FFF2-40B4-BE49-F238E27FC236}">
                <a16:creationId xmlns="" xmlns:a16="http://schemas.microsoft.com/office/drawing/2014/main" id="{468A3A2E-A7FB-481E-9DCF-8C420024350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 xmlns:a16="http://schemas.microsoft.com/office/drawing/2014/main" id="{07BAC796-A572-46C8-8F48-C14C4A758351}"/>
              </a:ext>
            </a:extLst>
          </p:cNvPr>
          <p:cNvSpPr>
            <a:spLocks noGrp="1"/>
          </p:cNvSpPr>
          <p:nvPr>
            <p:ph type="sldNum" sz="quarter" idx="12"/>
          </p:nvPr>
        </p:nvSpPr>
        <p:spPr/>
        <p:txBody>
          <a:bodyPr/>
          <a:lstStyle>
            <a:lvl1pPr>
              <a:defRPr/>
            </a:lvl1pPr>
          </a:lstStyle>
          <a:p>
            <a:fld id="{93349B37-03E9-4FE5-9536-83C560373B1C}" type="slidenum">
              <a:rPr lang="cs-CZ" altLang="cs-CZ"/>
              <a:pPr/>
              <a:t>‹#›</a:t>
            </a:fld>
            <a:endParaRPr lang="cs-CZ" altLang="cs-CZ"/>
          </a:p>
        </p:txBody>
      </p:sp>
    </p:spTree>
    <p:extLst>
      <p:ext uri="{BB962C8B-B14F-4D97-AF65-F5344CB8AC3E}">
        <p14:creationId xmlns="" xmlns:p14="http://schemas.microsoft.com/office/powerpoint/2010/main" val="269297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 xmlns:a16="http://schemas.microsoft.com/office/drawing/2014/main" id="{147BCC8F-57D0-40DE-885B-A0931B0BB4C8}"/>
              </a:ext>
            </a:extLst>
          </p:cNvPr>
          <p:cNvSpPr>
            <a:spLocks noGrp="1"/>
          </p:cNvSpPr>
          <p:nvPr>
            <p:ph type="dt" sz="half" idx="10"/>
          </p:nvPr>
        </p:nvSpPr>
        <p:spPr/>
        <p:txBody>
          <a:bodyPr/>
          <a:lstStyle>
            <a:lvl1pPr>
              <a:defRPr/>
            </a:lvl1pPr>
          </a:lstStyle>
          <a:p>
            <a:pPr>
              <a:defRPr/>
            </a:pPr>
            <a:fld id="{69D9630C-9ED3-4D81-B207-AB015CA026D3}" type="datetimeFigureOut">
              <a:rPr lang="cs-CZ"/>
              <a:pPr>
                <a:defRPr/>
              </a:pPr>
              <a:t>22.6.2018</a:t>
            </a:fld>
            <a:endParaRPr lang="cs-CZ"/>
          </a:p>
        </p:txBody>
      </p:sp>
      <p:sp>
        <p:nvSpPr>
          <p:cNvPr id="5" name="Zástupný symbol pro zápatí 4">
            <a:extLst>
              <a:ext uri="{FF2B5EF4-FFF2-40B4-BE49-F238E27FC236}">
                <a16:creationId xmlns="" xmlns:a16="http://schemas.microsoft.com/office/drawing/2014/main" id="{F15DE15F-10C9-4D6D-B0B4-849F65854F6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 xmlns:a16="http://schemas.microsoft.com/office/drawing/2014/main" id="{26D1D6C7-4BD0-4629-9322-3AF3FE857F1F}"/>
              </a:ext>
            </a:extLst>
          </p:cNvPr>
          <p:cNvSpPr>
            <a:spLocks noGrp="1"/>
          </p:cNvSpPr>
          <p:nvPr>
            <p:ph type="sldNum" sz="quarter" idx="12"/>
          </p:nvPr>
        </p:nvSpPr>
        <p:spPr/>
        <p:txBody>
          <a:bodyPr/>
          <a:lstStyle>
            <a:lvl1pPr>
              <a:defRPr/>
            </a:lvl1pPr>
          </a:lstStyle>
          <a:p>
            <a:fld id="{EB9240D4-46EF-45E7-B5B5-A885648A3754}" type="slidenum">
              <a:rPr lang="cs-CZ" altLang="cs-CZ"/>
              <a:pPr/>
              <a:t>‹#›</a:t>
            </a:fld>
            <a:endParaRPr lang="cs-CZ" altLang="cs-CZ"/>
          </a:p>
        </p:txBody>
      </p:sp>
    </p:spTree>
    <p:extLst>
      <p:ext uri="{BB962C8B-B14F-4D97-AF65-F5344CB8AC3E}">
        <p14:creationId xmlns="" xmlns:p14="http://schemas.microsoft.com/office/powerpoint/2010/main" val="122270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a:extLst>
              <a:ext uri="{FF2B5EF4-FFF2-40B4-BE49-F238E27FC236}">
                <a16:creationId xmlns="" xmlns:a16="http://schemas.microsoft.com/office/drawing/2014/main" id="{299B7370-7789-41D4-AC76-1BA500D404C9}"/>
              </a:ext>
            </a:extLst>
          </p:cNvPr>
          <p:cNvSpPr>
            <a:spLocks noGrp="1"/>
          </p:cNvSpPr>
          <p:nvPr>
            <p:ph type="dt" sz="half" idx="10"/>
          </p:nvPr>
        </p:nvSpPr>
        <p:spPr/>
        <p:txBody>
          <a:bodyPr/>
          <a:lstStyle>
            <a:lvl1pPr>
              <a:defRPr/>
            </a:lvl1pPr>
          </a:lstStyle>
          <a:p>
            <a:pPr>
              <a:defRPr/>
            </a:pPr>
            <a:fld id="{72FEB884-61AF-4C51-A526-9D4108C51DA9}" type="datetimeFigureOut">
              <a:rPr lang="cs-CZ"/>
              <a:pPr>
                <a:defRPr/>
              </a:pPr>
              <a:t>22.6.2018</a:t>
            </a:fld>
            <a:endParaRPr lang="cs-CZ"/>
          </a:p>
        </p:txBody>
      </p:sp>
      <p:sp>
        <p:nvSpPr>
          <p:cNvPr id="5" name="Zástupný symbol pro zápatí 4">
            <a:extLst>
              <a:ext uri="{FF2B5EF4-FFF2-40B4-BE49-F238E27FC236}">
                <a16:creationId xmlns="" xmlns:a16="http://schemas.microsoft.com/office/drawing/2014/main" id="{59062F31-C071-4103-84C1-925945CEC00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 xmlns:a16="http://schemas.microsoft.com/office/drawing/2014/main" id="{262A1622-9F95-4FD9-8A47-4A187FA8979F}"/>
              </a:ext>
            </a:extLst>
          </p:cNvPr>
          <p:cNvSpPr>
            <a:spLocks noGrp="1"/>
          </p:cNvSpPr>
          <p:nvPr>
            <p:ph type="sldNum" sz="quarter" idx="12"/>
          </p:nvPr>
        </p:nvSpPr>
        <p:spPr/>
        <p:txBody>
          <a:bodyPr/>
          <a:lstStyle>
            <a:lvl1pPr>
              <a:defRPr/>
            </a:lvl1pPr>
          </a:lstStyle>
          <a:p>
            <a:fld id="{CAC75B9B-3BC7-4B78-A597-2AAEB6E2EF0E}" type="slidenum">
              <a:rPr lang="cs-CZ" altLang="cs-CZ"/>
              <a:pPr/>
              <a:t>‹#›</a:t>
            </a:fld>
            <a:endParaRPr lang="cs-CZ" altLang="cs-CZ"/>
          </a:p>
        </p:txBody>
      </p:sp>
    </p:spTree>
    <p:extLst>
      <p:ext uri="{BB962C8B-B14F-4D97-AF65-F5344CB8AC3E}">
        <p14:creationId xmlns="" xmlns:p14="http://schemas.microsoft.com/office/powerpoint/2010/main" val="113489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 xmlns:a16="http://schemas.microsoft.com/office/drawing/2014/main" id="{0B4F75FF-0D4E-46B3-B748-B03C4B438E3D}"/>
              </a:ext>
            </a:extLst>
          </p:cNvPr>
          <p:cNvSpPr>
            <a:spLocks noGrp="1"/>
          </p:cNvSpPr>
          <p:nvPr>
            <p:ph type="dt" sz="half" idx="10"/>
          </p:nvPr>
        </p:nvSpPr>
        <p:spPr/>
        <p:txBody>
          <a:bodyPr/>
          <a:lstStyle>
            <a:lvl1pPr>
              <a:defRPr/>
            </a:lvl1pPr>
          </a:lstStyle>
          <a:p>
            <a:pPr>
              <a:defRPr/>
            </a:pPr>
            <a:fld id="{0C542BA7-1714-496D-88AB-085810DA4971}" type="datetimeFigureOut">
              <a:rPr lang="cs-CZ"/>
              <a:pPr>
                <a:defRPr/>
              </a:pPr>
              <a:t>22.6.2018</a:t>
            </a:fld>
            <a:endParaRPr lang="cs-CZ"/>
          </a:p>
        </p:txBody>
      </p:sp>
      <p:sp>
        <p:nvSpPr>
          <p:cNvPr id="6" name="Zástupný symbol pro zápatí 4">
            <a:extLst>
              <a:ext uri="{FF2B5EF4-FFF2-40B4-BE49-F238E27FC236}">
                <a16:creationId xmlns="" xmlns:a16="http://schemas.microsoft.com/office/drawing/2014/main" id="{502828A5-B1F6-4652-A8AA-CFEE37193EB7}"/>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 xmlns:a16="http://schemas.microsoft.com/office/drawing/2014/main" id="{8492CFD7-65B8-4CBD-8A39-CD49F13B7D83}"/>
              </a:ext>
            </a:extLst>
          </p:cNvPr>
          <p:cNvSpPr>
            <a:spLocks noGrp="1"/>
          </p:cNvSpPr>
          <p:nvPr>
            <p:ph type="sldNum" sz="quarter" idx="12"/>
          </p:nvPr>
        </p:nvSpPr>
        <p:spPr/>
        <p:txBody>
          <a:bodyPr/>
          <a:lstStyle>
            <a:lvl1pPr>
              <a:defRPr/>
            </a:lvl1pPr>
          </a:lstStyle>
          <a:p>
            <a:fld id="{EC14AE2B-9E61-4FC8-9FEF-F71A949CD880}" type="slidenum">
              <a:rPr lang="cs-CZ" altLang="cs-CZ"/>
              <a:pPr/>
              <a:t>‹#›</a:t>
            </a:fld>
            <a:endParaRPr lang="cs-CZ" altLang="cs-CZ"/>
          </a:p>
        </p:txBody>
      </p:sp>
    </p:spTree>
    <p:extLst>
      <p:ext uri="{BB962C8B-B14F-4D97-AF65-F5344CB8AC3E}">
        <p14:creationId xmlns="" xmlns:p14="http://schemas.microsoft.com/office/powerpoint/2010/main" val="373633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 xmlns:a16="http://schemas.microsoft.com/office/drawing/2014/main" id="{51A7BAAD-B640-457D-A0E9-041CCA56440C}"/>
              </a:ext>
            </a:extLst>
          </p:cNvPr>
          <p:cNvSpPr>
            <a:spLocks noGrp="1"/>
          </p:cNvSpPr>
          <p:nvPr>
            <p:ph type="dt" sz="half" idx="10"/>
          </p:nvPr>
        </p:nvSpPr>
        <p:spPr/>
        <p:txBody>
          <a:bodyPr/>
          <a:lstStyle>
            <a:lvl1pPr>
              <a:defRPr/>
            </a:lvl1pPr>
          </a:lstStyle>
          <a:p>
            <a:pPr>
              <a:defRPr/>
            </a:pPr>
            <a:fld id="{B2C17D71-FCCE-4BAF-83FB-CCE78634E283}" type="datetimeFigureOut">
              <a:rPr lang="cs-CZ"/>
              <a:pPr>
                <a:defRPr/>
              </a:pPr>
              <a:t>22.6.2018</a:t>
            </a:fld>
            <a:endParaRPr lang="cs-CZ"/>
          </a:p>
        </p:txBody>
      </p:sp>
      <p:sp>
        <p:nvSpPr>
          <p:cNvPr id="8" name="Zástupný symbol pro zápatí 4">
            <a:extLst>
              <a:ext uri="{FF2B5EF4-FFF2-40B4-BE49-F238E27FC236}">
                <a16:creationId xmlns="" xmlns:a16="http://schemas.microsoft.com/office/drawing/2014/main" id="{62124559-87D0-403B-AD4A-D7877D6E1F7D}"/>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 xmlns:a16="http://schemas.microsoft.com/office/drawing/2014/main" id="{9D9FE3BC-EDB6-4610-96F2-5731EB4F6D17}"/>
              </a:ext>
            </a:extLst>
          </p:cNvPr>
          <p:cNvSpPr>
            <a:spLocks noGrp="1"/>
          </p:cNvSpPr>
          <p:nvPr>
            <p:ph type="sldNum" sz="quarter" idx="12"/>
          </p:nvPr>
        </p:nvSpPr>
        <p:spPr/>
        <p:txBody>
          <a:bodyPr/>
          <a:lstStyle>
            <a:lvl1pPr>
              <a:defRPr/>
            </a:lvl1pPr>
          </a:lstStyle>
          <a:p>
            <a:fld id="{5BE7404E-DD2C-4DD3-A030-CFB8082D4583}" type="slidenum">
              <a:rPr lang="cs-CZ" altLang="cs-CZ"/>
              <a:pPr/>
              <a:t>‹#›</a:t>
            </a:fld>
            <a:endParaRPr lang="cs-CZ" altLang="cs-CZ"/>
          </a:p>
        </p:txBody>
      </p:sp>
    </p:spTree>
    <p:extLst>
      <p:ext uri="{BB962C8B-B14F-4D97-AF65-F5344CB8AC3E}">
        <p14:creationId xmlns="" xmlns:p14="http://schemas.microsoft.com/office/powerpoint/2010/main" val="69924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a:extLst>
              <a:ext uri="{FF2B5EF4-FFF2-40B4-BE49-F238E27FC236}">
                <a16:creationId xmlns="" xmlns:a16="http://schemas.microsoft.com/office/drawing/2014/main" id="{7CCB952E-7CEE-484E-B40E-3EC2F2F0BFCF}"/>
              </a:ext>
            </a:extLst>
          </p:cNvPr>
          <p:cNvSpPr>
            <a:spLocks noGrp="1"/>
          </p:cNvSpPr>
          <p:nvPr>
            <p:ph type="dt" sz="half" idx="10"/>
          </p:nvPr>
        </p:nvSpPr>
        <p:spPr/>
        <p:txBody>
          <a:bodyPr/>
          <a:lstStyle>
            <a:lvl1pPr>
              <a:defRPr/>
            </a:lvl1pPr>
          </a:lstStyle>
          <a:p>
            <a:pPr>
              <a:defRPr/>
            </a:pPr>
            <a:fld id="{605D461F-803F-42DA-8070-F4347991633B}" type="datetimeFigureOut">
              <a:rPr lang="cs-CZ"/>
              <a:pPr>
                <a:defRPr/>
              </a:pPr>
              <a:t>22.6.2018</a:t>
            </a:fld>
            <a:endParaRPr lang="cs-CZ"/>
          </a:p>
        </p:txBody>
      </p:sp>
      <p:sp>
        <p:nvSpPr>
          <p:cNvPr id="4" name="Zástupný symbol pro zápatí 4">
            <a:extLst>
              <a:ext uri="{FF2B5EF4-FFF2-40B4-BE49-F238E27FC236}">
                <a16:creationId xmlns="" xmlns:a16="http://schemas.microsoft.com/office/drawing/2014/main" id="{DBA380AA-42D8-435E-9134-D5A8DCA9BCB2}"/>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 xmlns:a16="http://schemas.microsoft.com/office/drawing/2014/main" id="{A21B3CAA-1254-4F70-AEB3-76AF9679C628}"/>
              </a:ext>
            </a:extLst>
          </p:cNvPr>
          <p:cNvSpPr>
            <a:spLocks noGrp="1"/>
          </p:cNvSpPr>
          <p:nvPr>
            <p:ph type="sldNum" sz="quarter" idx="12"/>
          </p:nvPr>
        </p:nvSpPr>
        <p:spPr/>
        <p:txBody>
          <a:bodyPr/>
          <a:lstStyle>
            <a:lvl1pPr>
              <a:defRPr/>
            </a:lvl1pPr>
          </a:lstStyle>
          <a:p>
            <a:fld id="{B4822AFD-71B1-4A00-B2B0-A4B48B9A0E16}" type="slidenum">
              <a:rPr lang="cs-CZ" altLang="cs-CZ"/>
              <a:pPr/>
              <a:t>‹#›</a:t>
            </a:fld>
            <a:endParaRPr lang="cs-CZ" altLang="cs-CZ"/>
          </a:p>
        </p:txBody>
      </p:sp>
    </p:spTree>
    <p:extLst>
      <p:ext uri="{BB962C8B-B14F-4D97-AF65-F5344CB8AC3E}">
        <p14:creationId xmlns="" xmlns:p14="http://schemas.microsoft.com/office/powerpoint/2010/main" val="340033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 xmlns:a16="http://schemas.microsoft.com/office/drawing/2014/main" id="{88FFAC1C-878A-4772-99AD-2CCE22B0E235}"/>
              </a:ext>
            </a:extLst>
          </p:cNvPr>
          <p:cNvSpPr>
            <a:spLocks noGrp="1"/>
          </p:cNvSpPr>
          <p:nvPr>
            <p:ph type="dt" sz="half" idx="10"/>
          </p:nvPr>
        </p:nvSpPr>
        <p:spPr/>
        <p:txBody>
          <a:bodyPr/>
          <a:lstStyle>
            <a:lvl1pPr>
              <a:defRPr/>
            </a:lvl1pPr>
          </a:lstStyle>
          <a:p>
            <a:pPr>
              <a:defRPr/>
            </a:pPr>
            <a:fld id="{F4D1CFEE-DB69-44B8-8D58-220481C2C5FE}" type="datetimeFigureOut">
              <a:rPr lang="cs-CZ"/>
              <a:pPr>
                <a:defRPr/>
              </a:pPr>
              <a:t>22.6.2018</a:t>
            </a:fld>
            <a:endParaRPr lang="cs-CZ"/>
          </a:p>
        </p:txBody>
      </p:sp>
      <p:sp>
        <p:nvSpPr>
          <p:cNvPr id="3" name="Zástupný symbol pro zápatí 4">
            <a:extLst>
              <a:ext uri="{FF2B5EF4-FFF2-40B4-BE49-F238E27FC236}">
                <a16:creationId xmlns="" xmlns:a16="http://schemas.microsoft.com/office/drawing/2014/main" id="{EA354561-8AC7-4DC5-AFFF-A56738D1CAB5}"/>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 xmlns:a16="http://schemas.microsoft.com/office/drawing/2014/main" id="{84D3FC5B-876B-42AD-83F8-E038B462DB3C}"/>
              </a:ext>
            </a:extLst>
          </p:cNvPr>
          <p:cNvSpPr>
            <a:spLocks noGrp="1"/>
          </p:cNvSpPr>
          <p:nvPr>
            <p:ph type="sldNum" sz="quarter" idx="12"/>
          </p:nvPr>
        </p:nvSpPr>
        <p:spPr/>
        <p:txBody>
          <a:bodyPr/>
          <a:lstStyle>
            <a:lvl1pPr>
              <a:defRPr/>
            </a:lvl1pPr>
          </a:lstStyle>
          <a:p>
            <a:fld id="{A093615A-3D66-4A31-A25F-0445BCD2372A}" type="slidenum">
              <a:rPr lang="cs-CZ" altLang="cs-CZ"/>
              <a:pPr/>
              <a:t>‹#›</a:t>
            </a:fld>
            <a:endParaRPr lang="cs-CZ" altLang="cs-CZ"/>
          </a:p>
        </p:txBody>
      </p:sp>
    </p:spTree>
    <p:extLst>
      <p:ext uri="{BB962C8B-B14F-4D97-AF65-F5344CB8AC3E}">
        <p14:creationId xmlns="" xmlns:p14="http://schemas.microsoft.com/office/powerpoint/2010/main" val="188996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 xmlns:a16="http://schemas.microsoft.com/office/drawing/2014/main" id="{B66F8EA6-2FB8-4CE8-868B-646C3A6BB065}"/>
              </a:ext>
            </a:extLst>
          </p:cNvPr>
          <p:cNvSpPr>
            <a:spLocks noGrp="1"/>
          </p:cNvSpPr>
          <p:nvPr>
            <p:ph type="dt" sz="half" idx="10"/>
          </p:nvPr>
        </p:nvSpPr>
        <p:spPr/>
        <p:txBody>
          <a:bodyPr/>
          <a:lstStyle>
            <a:lvl1pPr>
              <a:defRPr/>
            </a:lvl1pPr>
          </a:lstStyle>
          <a:p>
            <a:pPr>
              <a:defRPr/>
            </a:pPr>
            <a:fld id="{20BBB764-6821-44E4-B26C-D14A8AE20EAE}" type="datetimeFigureOut">
              <a:rPr lang="cs-CZ"/>
              <a:pPr>
                <a:defRPr/>
              </a:pPr>
              <a:t>22.6.2018</a:t>
            </a:fld>
            <a:endParaRPr lang="cs-CZ"/>
          </a:p>
        </p:txBody>
      </p:sp>
      <p:sp>
        <p:nvSpPr>
          <p:cNvPr id="6" name="Zástupný symbol pro zápatí 4">
            <a:extLst>
              <a:ext uri="{FF2B5EF4-FFF2-40B4-BE49-F238E27FC236}">
                <a16:creationId xmlns="" xmlns:a16="http://schemas.microsoft.com/office/drawing/2014/main" id="{01B8302C-6085-4A9B-BA88-0063E4CC69E0}"/>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 xmlns:a16="http://schemas.microsoft.com/office/drawing/2014/main" id="{2F1C4F2D-F485-418F-A300-56BC9CA31917}"/>
              </a:ext>
            </a:extLst>
          </p:cNvPr>
          <p:cNvSpPr>
            <a:spLocks noGrp="1"/>
          </p:cNvSpPr>
          <p:nvPr>
            <p:ph type="sldNum" sz="quarter" idx="12"/>
          </p:nvPr>
        </p:nvSpPr>
        <p:spPr/>
        <p:txBody>
          <a:bodyPr/>
          <a:lstStyle>
            <a:lvl1pPr>
              <a:defRPr/>
            </a:lvl1pPr>
          </a:lstStyle>
          <a:p>
            <a:fld id="{DD1ED4CC-9D33-4BF0-A235-3F1C359847AC}" type="slidenum">
              <a:rPr lang="cs-CZ" altLang="cs-CZ"/>
              <a:pPr/>
              <a:t>‹#›</a:t>
            </a:fld>
            <a:endParaRPr lang="cs-CZ" altLang="cs-CZ"/>
          </a:p>
        </p:txBody>
      </p:sp>
    </p:spTree>
    <p:extLst>
      <p:ext uri="{BB962C8B-B14F-4D97-AF65-F5344CB8AC3E}">
        <p14:creationId xmlns="" xmlns:p14="http://schemas.microsoft.com/office/powerpoint/2010/main" val="113771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 xmlns:a16="http://schemas.microsoft.com/office/drawing/2014/main" id="{A55E9F0A-0539-4403-A136-5B08C93375C3}"/>
              </a:ext>
            </a:extLst>
          </p:cNvPr>
          <p:cNvSpPr>
            <a:spLocks noGrp="1"/>
          </p:cNvSpPr>
          <p:nvPr>
            <p:ph type="dt" sz="half" idx="10"/>
          </p:nvPr>
        </p:nvSpPr>
        <p:spPr/>
        <p:txBody>
          <a:bodyPr/>
          <a:lstStyle>
            <a:lvl1pPr>
              <a:defRPr/>
            </a:lvl1pPr>
          </a:lstStyle>
          <a:p>
            <a:pPr>
              <a:defRPr/>
            </a:pPr>
            <a:fld id="{DFE9801C-ABA9-4F95-B2DE-F6B094C9B0F3}" type="datetimeFigureOut">
              <a:rPr lang="cs-CZ"/>
              <a:pPr>
                <a:defRPr/>
              </a:pPr>
              <a:t>22.6.2018</a:t>
            </a:fld>
            <a:endParaRPr lang="cs-CZ"/>
          </a:p>
        </p:txBody>
      </p:sp>
      <p:sp>
        <p:nvSpPr>
          <p:cNvPr id="6" name="Zástupný symbol pro zápatí 4">
            <a:extLst>
              <a:ext uri="{FF2B5EF4-FFF2-40B4-BE49-F238E27FC236}">
                <a16:creationId xmlns="" xmlns:a16="http://schemas.microsoft.com/office/drawing/2014/main" id="{56EA0C50-F78C-4B50-A347-489AC7EF1C7C}"/>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 xmlns:a16="http://schemas.microsoft.com/office/drawing/2014/main" id="{E645699D-68EA-4E73-BEC7-02F7ABCF17DC}"/>
              </a:ext>
            </a:extLst>
          </p:cNvPr>
          <p:cNvSpPr>
            <a:spLocks noGrp="1"/>
          </p:cNvSpPr>
          <p:nvPr>
            <p:ph type="sldNum" sz="quarter" idx="12"/>
          </p:nvPr>
        </p:nvSpPr>
        <p:spPr/>
        <p:txBody>
          <a:bodyPr/>
          <a:lstStyle>
            <a:lvl1pPr>
              <a:defRPr/>
            </a:lvl1pPr>
          </a:lstStyle>
          <a:p>
            <a:fld id="{A31EA785-9873-4487-B9FB-FA7AB5E48EBA}" type="slidenum">
              <a:rPr lang="cs-CZ" altLang="cs-CZ"/>
              <a:pPr/>
              <a:t>‹#›</a:t>
            </a:fld>
            <a:endParaRPr lang="cs-CZ" altLang="cs-CZ"/>
          </a:p>
        </p:txBody>
      </p:sp>
    </p:spTree>
    <p:extLst>
      <p:ext uri="{BB962C8B-B14F-4D97-AF65-F5344CB8AC3E}">
        <p14:creationId xmlns="" xmlns:p14="http://schemas.microsoft.com/office/powerpoint/2010/main" val="218433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 xmlns:a16="http://schemas.microsoft.com/office/drawing/2014/main" id="{80F67DE3-AA23-49CC-9BCB-E85B2FECA6C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 xmlns:a16="http://schemas.microsoft.com/office/drawing/2014/main" id="{541E9958-006D-433B-B527-D3275DC40CE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 xmlns:a16="http://schemas.microsoft.com/office/drawing/2014/main" id="{5A8EBCFE-81C5-46A0-90EE-C9B12015836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295E423-EA02-4902-915E-A5BC929DAF2C}" type="datetimeFigureOut">
              <a:rPr lang="cs-CZ"/>
              <a:pPr>
                <a:defRPr/>
              </a:pPr>
              <a:t>22.6.2018</a:t>
            </a:fld>
            <a:endParaRPr lang="cs-CZ"/>
          </a:p>
        </p:txBody>
      </p:sp>
      <p:sp>
        <p:nvSpPr>
          <p:cNvPr id="5" name="Zástupný symbol pro zápatí 4">
            <a:extLst>
              <a:ext uri="{FF2B5EF4-FFF2-40B4-BE49-F238E27FC236}">
                <a16:creationId xmlns="" xmlns:a16="http://schemas.microsoft.com/office/drawing/2014/main" id="{F8ACA421-5574-490F-9246-B2B37BE0D5D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a:extLst>
              <a:ext uri="{FF2B5EF4-FFF2-40B4-BE49-F238E27FC236}">
                <a16:creationId xmlns="" xmlns:a16="http://schemas.microsoft.com/office/drawing/2014/main" id="{5915E6E4-E20B-4E49-A5B7-4302FB047F7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A6E6895-38BD-4F5E-BD03-7C7D3E9796C4}"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a:extLst>
              <a:ext uri="{FF2B5EF4-FFF2-40B4-BE49-F238E27FC236}">
                <a16:creationId xmlns="" xmlns:a16="http://schemas.microsoft.com/office/drawing/2014/main" id="{15491DC1-29DF-437D-AC5E-E903C215EE4F}"/>
              </a:ext>
            </a:extLst>
          </p:cNvPr>
          <p:cNvSpPr>
            <a:spLocks noGrp="1"/>
          </p:cNvSpPr>
          <p:nvPr>
            <p:ph type="ctrTitle"/>
          </p:nvPr>
        </p:nvSpPr>
        <p:spPr>
          <a:xfrm>
            <a:off x="684213" y="3830638"/>
            <a:ext cx="7772400" cy="1470025"/>
          </a:xfrm>
        </p:spPr>
        <p:txBody>
          <a:bodyPr/>
          <a:lstStyle/>
          <a:p>
            <a:r>
              <a:rPr lang="cs-CZ" altLang="cs-CZ" dirty="0"/>
              <a:t>Vybrané novinky v právu obchodních korporací</a:t>
            </a:r>
            <a:endParaRPr lang="cs-CZ" altLang="cs-CZ" sz="3100" dirty="0"/>
          </a:p>
        </p:txBody>
      </p:sp>
      <p:sp>
        <p:nvSpPr>
          <p:cNvPr id="3" name="Podnadpis 2">
            <a:extLst>
              <a:ext uri="{FF2B5EF4-FFF2-40B4-BE49-F238E27FC236}">
                <a16:creationId xmlns="" xmlns:a16="http://schemas.microsoft.com/office/drawing/2014/main" id="{4C6BC131-12D6-460E-B7C1-A26D890FC978}"/>
              </a:ext>
            </a:extLst>
          </p:cNvPr>
          <p:cNvSpPr>
            <a:spLocks noGrp="1"/>
          </p:cNvSpPr>
          <p:nvPr>
            <p:ph type="subTitle" idx="1"/>
          </p:nvPr>
        </p:nvSpPr>
        <p:spPr>
          <a:xfrm>
            <a:off x="1331913" y="5661025"/>
            <a:ext cx="6400800" cy="1752600"/>
          </a:xfrm>
        </p:spPr>
        <p:txBody>
          <a:bodyPr rtlCol="0">
            <a:normAutofit/>
          </a:bodyPr>
          <a:lstStyle/>
          <a:p>
            <a:pPr fontAlgn="auto">
              <a:spcAft>
                <a:spcPts val="0"/>
              </a:spcAft>
              <a:defRPr/>
            </a:pPr>
            <a:r>
              <a:rPr lang="cs-CZ" dirty="0"/>
              <a:t>Z. Houdek, R. </a:t>
            </a:r>
            <a:r>
              <a:rPr lang="cs-CZ" dirty="0" err="1"/>
              <a:t>Ruban</a:t>
            </a:r>
            <a:r>
              <a:rPr lang="cs-CZ" dirty="0"/>
              <a:t>, J. Kožiak </a:t>
            </a:r>
          </a:p>
        </p:txBody>
      </p:sp>
      <p:pic>
        <p:nvPicPr>
          <p:cNvPr id="14339" name="Zástupný symbol pro obrázek 6" descr="logoMU.jpg">
            <a:extLst>
              <a:ext uri="{FF2B5EF4-FFF2-40B4-BE49-F238E27FC236}">
                <a16:creationId xmlns="" xmlns:a16="http://schemas.microsoft.com/office/drawing/2014/main" id="{9082F445-CCBC-4171-8B39-7DF149B7E4E9}"/>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32138" y="260350"/>
            <a:ext cx="2579687" cy="5045075"/>
          </a:xfrm>
          <a:prstGeom prst="rect">
            <a:avLst/>
          </a:prstGeom>
          <a:noFill/>
          <a:ln>
            <a:noFill/>
          </a:ln>
          <a:scene3d>
            <a:camera prst="orthographicFront"/>
            <a:lightRig rig="threePt" dir="t"/>
          </a:scene3d>
          <a:sp3d prstMaterial="matte"/>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 xmlns:a16="http://schemas.microsoft.com/office/drawing/2014/main" id="{42268335-8879-4F43-B710-F8F6170C36DC}"/>
              </a:ext>
            </a:extLst>
          </p:cNvPr>
          <p:cNvSpPr>
            <a:spLocks noGrp="1"/>
          </p:cNvSpPr>
          <p:nvPr>
            <p:ph idx="4294967295"/>
          </p:nvPr>
        </p:nvSpPr>
        <p:spPr/>
        <p:txBody>
          <a:bodyPr>
            <a:normAutofit lnSpcReduction="10000"/>
          </a:bodyPr>
          <a:lstStyle/>
          <a:p>
            <a:r>
              <a:rPr lang="cs-CZ" altLang="cs-CZ" i="1" dirty="0"/>
              <a:t>29 </a:t>
            </a:r>
            <a:r>
              <a:rPr lang="cs-CZ" altLang="cs-CZ" i="1" dirty="0" err="1"/>
              <a:t>Cdo</a:t>
            </a:r>
            <a:r>
              <a:rPr lang="cs-CZ" altLang="cs-CZ" i="1" dirty="0"/>
              <a:t> 1104/2016</a:t>
            </a:r>
          </a:p>
          <a:p>
            <a:pPr lvl="1"/>
            <a:r>
              <a:rPr lang="cs-CZ" altLang="cs-CZ" sz="2000" i="1" dirty="0"/>
              <a:t>I. </a:t>
            </a:r>
            <a:r>
              <a:rPr lang="cs-CZ" altLang="cs-CZ" sz="2000" b="1" i="1" dirty="0"/>
              <a:t>V důsledku podřízení </a:t>
            </a:r>
            <a:r>
              <a:rPr lang="cs-CZ" altLang="cs-CZ" sz="2000" i="1" dirty="0"/>
              <a:t>obchodní korporace zákonu č. 90/2012 Sb., o obchodních společnostech a družstvech (zákon o obchodních korporacích) postupem podle § 777 odst. 5 zákona č. 90/2012 Sb. se nadále (od účinnosti této změny zakladatelského právního jednání) </a:t>
            </a:r>
            <a:r>
              <a:rPr lang="cs-CZ" altLang="cs-CZ" sz="2000" b="1" i="1" dirty="0"/>
              <a:t>neuplatní domněnka zakotvená </a:t>
            </a:r>
            <a:r>
              <a:rPr lang="cs-CZ" altLang="cs-CZ" sz="2000" i="1" dirty="0"/>
              <a:t>(pro obchodní korporace vzniklé před 1. lednem 2014) v </a:t>
            </a:r>
            <a:r>
              <a:rPr lang="cs-CZ" altLang="cs-CZ" sz="2000" b="1" i="1" dirty="0"/>
              <a:t>§ 777 odst. 4 z</a:t>
            </a:r>
            <a:r>
              <a:rPr lang="cs-CZ" altLang="cs-CZ" sz="2000" i="1" dirty="0"/>
              <a:t>ákona č. 90/2012 Sb.</a:t>
            </a:r>
          </a:p>
          <a:p>
            <a:pPr lvl="1"/>
            <a:r>
              <a:rPr lang="cs-CZ" altLang="cs-CZ" sz="2000" i="1" dirty="0"/>
              <a:t>II. Nedojde-li změnou společenské smlouvy společnosti s ručením omezeným podle § 777 odst. 5 zákona č. 90/2012 Sb. k zásahu do práv a povinností všech společníků, což je </a:t>
            </a:r>
            <a:r>
              <a:rPr lang="cs-CZ" altLang="cs-CZ" sz="2000" b="1" i="1" dirty="0"/>
              <a:t>nutné posuzovat v každé společnosti individuálně</a:t>
            </a:r>
            <a:r>
              <a:rPr lang="cs-CZ" altLang="cs-CZ" sz="2000" i="1" dirty="0"/>
              <a:t>, v závislosti na obsahu společenské smlouvy, není k usnesení valné hromady o změně společenské smlouvy nezbytný souhlas všech společníků podle § 171 odst. 2 in fine zákona č. 90/2012 Sb.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186D114-3D99-4A1F-BCDD-7525660F91A3}"/>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 xmlns:a16="http://schemas.microsoft.com/office/drawing/2014/main" id="{3A7CDEDE-B55B-440C-84AA-660598CDC222}"/>
              </a:ext>
            </a:extLst>
          </p:cNvPr>
          <p:cNvSpPr>
            <a:spLocks noGrp="1"/>
          </p:cNvSpPr>
          <p:nvPr>
            <p:ph idx="4294967295"/>
          </p:nvPr>
        </p:nvSpPr>
        <p:spPr/>
        <p:txBody>
          <a:bodyPr>
            <a:normAutofit lnSpcReduction="10000"/>
          </a:bodyPr>
          <a:lstStyle/>
          <a:p>
            <a:r>
              <a:rPr lang="cs-CZ" altLang="cs-CZ" i="1" dirty="0"/>
              <a:t>29 </a:t>
            </a:r>
            <a:r>
              <a:rPr lang="cs-CZ" altLang="cs-CZ" i="1" dirty="0" err="1"/>
              <a:t>Cdo</a:t>
            </a:r>
            <a:r>
              <a:rPr lang="cs-CZ" altLang="cs-CZ" i="1" dirty="0"/>
              <a:t> 1104/2016 - pokračování</a:t>
            </a:r>
          </a:p>
          <a:p>
            <a:pPr lvl="1"/>
            <a:r>
              <a:rPr lang="cs-CZ" altLang="cs-CZ" sz="2000" i="1" dirty="0"/>
              <a:t>III. </a:t>
            </a:r>
            <a:r>
              <a:rPr lang="cs-CZ" altLang="cs-CZ" sz="2000" b="1" i="1" dirty="0"/>
              <a:t>Nedostatek usnášeníschopnosti </a:t>
            </a:r>
            <a:r>
              <a:rPr lang="cs-CZ" altLang="cs-CZ" sz="2000" i="1" dirty="0"/>
              <a:t>valné hromady společnosti s ručením omezeným či nedostatečný počet hlasů, odevzdaných pro přijetí usnesení valné hromady, je i v poměrech právní úpravy účinné od 1. ledna 2014 </a:t>
            </a:r>
            <a:r>
              <a:rPr lang="cs-CZ" altLang="cs-CZ" sz="2000" b="1" i="1" dirty="0"/>
              <a:t>zásadně důvodem neplatnosti usnesení valné hromady,</a:t>
            </a:r>
            <a:r>
              <a:rPr lang="cs-CZ" altLang="cs-CZ" sz="2000" i="1" dirty="0"/>
              <a:t> nikoliv vadou, pro kterou se na takové usnesení hledí, jako by nebylo přijato.</a:t>
            </a:r>
          </a:p>
          <a:p>
            <a:pPr lvl="1"/>
            <a:r>
              <a:rPr lang="cs-CZ" altLang="cs-CZ" sz="2000" i="1" dirty="0"/>
              <a:t>IV. S účinností od 1. ledna 2014 </a:t>
            </a:r>
            <a:r>
              <a:rPr lang="cs-CZ" altLang="cs-CZ" sz="2000" b="1" i="1" dirty="0"/>
              <a:t>rejstříkovému soudu nepřísluší v rejstříkovém řízení posuzovat platnost usnesení valné hromady společnost</a:t>
            </a:r>
            <a:r>
              <a:rPr lang="cs-CZ" altLang="cs-CZ" sz="2000" i="1" dirty="0"/>
              <a:t>i s ručením omezeným, a to ani v řízení o povolení zápisu skutečnosti založené usnesením valné hromady do obchodního rejstříku. </a:t>
            </a:r>
            <a:r>
              <a:rPr lang="cs-CZ" altLang="cs-CZ" sz="2000" b="1" i="1" dirty="0"/>
              <a:t>Naopak k vadám, pro které se na usnesení valné hromady hledí, jako by nebylo přijato </a:t>
            </a:r>
            <a:r>
              <a:rPr lang="cs-CZ" altLang="cs-CZ" sz="2000" i="1" dirty="0"/>
              <a:t>(srov. zejména § 45 odst. 1 a 2 zákona č. 90/2012 Sb. a § 245 zákona č. 89/2012 Sb., občanského zákoníku), rejstříkový soud </a:t>
            </a:r>
            <a:r>
              <a:rPr lang="cs-CZ" altLang="cs-CZ" sz="2000" b="1" i="1" dirty="0"/>
              <a:t>přihlédnout musí</a:t>
            </a:r>
            <a:r>
              <a:rPr lang="cs-CZ" altLang="cs-CZ" sz="2000" i="1"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 xmlns:a16="http://schemas.microsoft.com/office/drawing/2014/main" id="{89C3B0CB-60B9-4399-9C4D-D3407FCFF98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1868/2016</a:t>
            </a:r>
          </a:p>
          <a:p>
            <a:pPr lvl="1"/>
            <a:r>
              <a:rPr lang="cs-CZ" altLang="cs-CZ" sz="2000" i="1" dirty="0"/>
              <a:t>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000" i="1" dirty="0" err="1"/>
              <a:t>o</a:t>
            </a:r>
            <a:r>
              <a:rPr lang="cs-CZ" altLang="cs-CZ" sz="2000" i="1" dirty="0"/>
              <a:t> tzv. nesporné řízení, ve kterém</a:t>
            </a:r>
            <a:r>
              <a:rPr lang="cs-CZ" altLang="cs-CZ" sz="2000" b="1" i="1" dirty="0"/>
              <a:t> není přípustné vedlejší účastenství.</a:t>
            </a:r>
          </a:p>
          <a:p>
            <a:endParaRPr lang="cs-CZ" altLang="cs-CZ" sz="20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7762CB9-0E8A-4986-A452-7332D04F0893}"/>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96748D2-F550-4208-A77A-AC5E46D8934A}"/>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
        <p:nvSpPr>
          <p:cNvPr id="3" name="Zástupný symbol pro obsah 2">
            <a:extLst>
              <a:ext uri="{FF2B5EF4-FFF2-40B4-BE49-F238E27FC236}">
                <a16:creationId xmlns=""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i="1">
                <a:latin typeface="Arial" panose="020B0604020202020204" pitchFamily="34" charset="0"/>
              </a:rPr>
              <a:t>Rozlišování hmotněprávního (§ 165 ObčZ) a procesního (§ 29 odst. 2 o. s. ř.) opatrovnictví.</a:t>
            </a:r>
          </a:p>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Hmotněprávní opatrovnictví znala již stará právní úprava (dovodila judikatura) </a:t>
            </a:r>
            <a:r>
              <a:rPr lang="cs-CZ" altLang="cs-CZ" sz="2700" i="1">
                <a:latin typeface="Arial" panose="020B0604020202020204" pitchFamily="34" charset="0"/>
                <a:cs typeface="Arial" panose="020B0604020202020204" pitchFamily="34" charset="0"/>
              </a:rPr>
              <a:t>→ předmětem sporů teorie (nepřípustné zasahování do vnitřních poměrů právnických osob.</a:t>
            </a:r>
          </a:p>
          <a:p>
            <a:pPr>
              <a:lnSpc>
                <a:spcPct val="80000"/>
              </a:lnSpc>
            </a:pPr>
            <a:endParaRPr lang="cs-CZ" altLang="cs-CZ" sz="2700" i="1">
              <a:latin typeface="Arial" panose="020B0604020202020204" pitchFamily="34" charset="0"/>
              <a:cs typeface="Arial" panose="020B0604020202020204" pitchFamily="34" charset="0"/>
            </a:endParaRPr>
          </a:p>
          <a:p>
            <a:pPr>
              <a:lnSpc>
                <a:spcPct val="80000"/>
              </a:lnSpc>
            </a:pPr>
            <a:r>
              <a:rPr lang="cs-CZ" altLang="cs-CZ" sz="2700" i="1">
                <a:latin typeface="Arial" panose="020B0604020202020204" pitchFamily="34" charset="0"/>
                <a:cs typeface="Arial" panose="020B0604020202020204" pitchFamily="34" charset="0"/>
              </a:rPr>
              <a:t>Nyní jednoznačné, že může mít i PO může mít hmotněprávního opatrovníka:</a:t>
            </a:r>
          </a:p>
          <a:p>
            <a:pPr lvl="1">
              <a:lnSpc>
                <a:spcPct val="80000"/>
              </a:lnSpc>
            </a:pPr>
            <a:r>
              <a:rPr lang="cs-CZ" altLang="cs-CZ" sz="2300" i="1">
                <a:latin typeface="Arial" panose="020B0604020202020204" pitchFamily="34" charset="0"/>
                <a:cs typeface="Arial" panose="020B0604020202020204" pitchFamily="34" charset="0"/>
              </a:rPr>
              <a:t>§ 165 ObčZ</a:t>
            </a:r>
          </a:p>
          <a:p>
            <a:pPr lvl="1">
              <a:lnSpc>
                <a:spcPct val="80000"/>
              </a:lnSpc>
            </a:pPr>
            <a:r>
              <a:rPr lang="cs-CZ" altLang="cs-CZ" sz="2300" i="1">
                <a:latin typeface="Arial" panose="020B0604020202020204" pitchFamily="34" charset="0"/>
                <a:cs typeface="Arial" panose="020B0604020202020204" pitchFamily="34" charset="0"/>
              </a:rPr>
              <a:t>§ 486 a násl. ObčZ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a:latin typeface="Arial" panose="020B0604020202020204" pitchFamily="34" charset="0"/>
              </a:rPr>
              <a:t>Opatrovnictví právnických osob</a:t>
            </a:r>
          </a:p>
        </p:txBody>
      </p:sp>
      <p:sp>
        <p:nvSpPr>
          <p:cNvPr id="3" name="Zástupný symbol pro obsah 2">
            <a:extLst>
              <a:ext uri="{FF2B5EF4-FFF2-40B4-BE49-F238E27FC236}">
                <a16:creationId xmlns=""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Ve specifických (výjimečných) případech se může opatrovnictví právnických osob hodit.</a:t>
            </a:r>
          </a:p>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Současná korporátní praxe využívá jako nástroj pro vyřizování účtů.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AB14DB7-A786-4633-88D9-EEE136D14B69}"/>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Zákonné důvody pro jmenování opatrovníka</a:t>
            </a:r>
          </a:p>
        </p:txBody>
      </p:sp>
      <p:sp>
        <p:nvSpPr>
          <p:cNvPr id="3" name="Zástupný symbol pro obsah 2">
            <a:extLst>
              <a:ext uri="{FF2B5EF4-FFF2-40B4-BE49-F238E27FC236}">
                <a16:creationId xmlns="" xmlns:a16="http://schemas.microsoft.com/office/drawing/2014/main" id="{727A9D83-6B19-4DA8-A0E8-6A780C4FF863}"/>
              </a:ext>
            </a:extLst>
          </p:cNvPr>
          <p:cNvSpPr>
            <a:spLocks noGrp="1"/>
          </p:cNvSpPr>
          <p:nvPr>
            <p:ph idx="4294967295"/>
          </p:nvPr>
        </p:nvSpPr>
        <p:spPr/>
        <p:txBody>
          <a:bodyPr>
            <a:normAutofit fontScale="92500" lnSpcReduction="10000"/>
          </a:bodyPr>
          <a:lstStyle/>
          <a:p>
            <a:pPr>
              <a:lnSpc>
                <a:spcPct val="80000"/>
              </a:lnSpc>
            </a:pPr>
            <a:endParaRPr lang="cs-CZ" altLang="cs-CZ" sz="2700" i="1">
              <a:latin typeface="Arial" panose="020B0604020202020204" pitchFamily="34" charset="0"/>
            </a:endParaRPr>
          </a:p>
          <a:p>
            <a:pPr>
              <a:lnSpc>
                <a:spcPct val="80000"/>
              </a:lnSpc>
            </a:pPr>
            <a:r>
              <a:rPr lang="cs-CZ" altLang="cs-CZ" sz="2700" i="1">
                <a:latin typeface="Arial" panose="020B0604020202020204" pitchFamily="34" charset="0"/>
              </a:rPr>
              <a:t>Nemá-li statutární orgán právnické osoby dostatečný počet členů (§ 165 odst. 1 ObčZ).</a:t>
            </a:r>
          </a:p>
          <a:p>
            <a:pPr lvl="1">
              <a:lnSpc>
                <a:spcPct val="80000"/>
              </a:lnSpc>
            </a:pPr>
            <a:r>
              <a:rPr lang="cs-CZ" altLang="cs-CZ" sz="2300">
                <a:latin typeface="Arial" panose="020B0604020202020204" pitchFamily="34" charset="0"/>
              </a:rPr>
              <a:t>Konflikt s § 198 odst. 3, § 443 a § 713 ZOK.</a:t>
            </a:r>
          </a:p>
          <a:p>
            <a:pPr>
              <a:lnSpc>
                <a:spcPct val="80000"/>
              </a:lnSpc>
            </a:pPr>
            <a:endParaRPr lang="cs-CZ" altLang="cs-CZ" sz="2700">
              <a:latin typeface="Arial" panose="020B0604020202020204" pitchFamily="34" charset="0"/>
            </a:endParaRPr>
          </a:p>
          <a:p>
            <a:pPr>
              <a:lnSpc>
                <a:spcPct val="80000"/>
              </a:lnSpc>
            </a:pPr>
            <a:r>
              <a:rPr lang="cs-CZ" altLang="cs-CZ" sz="2700" i="1">
                <a:latin typeface="Arial" panose="020B0604020202020204" pitchFamily="34" charset="0"/>
              </a:rPr>
              <a:t>Konflikt zájmů členů statutárního orgánu (§ 165 odst. 2 Občz).</a:t>
            </a:r>
          </a:p>
          <a:p>
            <a:pPr lvl="1">
              <a:lnSpc>
                <a:spcPct val="80000"/>
              </a:lnSpc>
            </a:pPr>
            <a:r>
              <a:rPr lang="cs-CZ" altLang="cs-CZ" sz="2300">
                <a:latin typeface="Arial" panose="020B0604020202020204" pitchFamily="34" charset="0"/>
              </a:rPr>
              <a:t>Týká se obchodních korporací v zásadě jen, nedojde-li k aplikaci § 54 a násl. ZOK.</a:t>
            </a:r>
          </a:p>
          <a:p>
            <a:pPr>
              <a:lnSpc>
                <a:spcPct val="80000"/>
              </a:lnSpc>
            </a:pPr>
            <a:endParaRPr lang="cs-CZ" altLang="cs-CZ" sz="2700">
              <a:latin typeface="Arial" panose="020B0604020202020204" pitchFamily="34" charset="0"/>
            </a:endParaRPr>
          </a:p>
          <a:p>
            <a:pPr>
              <a:lnSpc>
                <a:spcPct val="80000"/>
              </a:lnSpc>
            </a:pPr>
            <a:r>
              <a:rPr lang="cs-CZ" altLang="cs-CZ" sz="2700" i="1">
                <a:latin typeface="Arial" panose="020B0604020202020204" pitchFamily="34" charset="0"/>
              </a:rPr>
              <a:t>Případy, kdy to právnická osoba potřebuje pro správu svých záležitostí či obranu zájmů (§ 486 odst. 1 ObčZ).</a:t>
            </a:r>
          </a:p>
          <a:p>
            <a:pPr lvl="1">
              <a:lnSpc>
                <a:spcPct val="80000"/>
              </a:lnSpc>
            </a:pPr>
            <a:r>
              <a:rPr lang="cs-CZ" altLang="cs-CZ" sz="2300">
                <a:latin typeface="Arial" panose="020B0604020202020204" pitchFamily="34" charset="0"/>
              </a:rPr>
              <a:t>Jde o samostatnou skutkovou podstatu?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1A5A70A-D7E3-4BB4-8242-678071E311AB}"/>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1 ObčZ)</a:t>
            </a:r>
          </a:p>
        </p:txBody>
      </p:sp>
      <p:sp>
        <p:nvSpPr>
          <p:cNvPr id="3" name="Zástupný symbol pro obsah 2">
            <a:extLst>
              <a:ext uri="{FF2B5EF4-FFF2-40B4-BE49-F238E27FC236}">
                <a16:creationId xmlns="" xmlns:a16="http://schemas.microsoft.com/office/drawing/2014/main" id="{3F16F954-6A50-4003-9C31-AA09D94ABDE2}"/>
              </a:ext>
            </a:extLst>
          </p:cNvPr>
          <p:cNvSpPr>
            <a:spLocks noGrp="1"/>
          </p:cNvSpPr>
          <p:nvPr>
            <p:ph idx="4294967295"/>
          </p:nvPr>
        </p:nvSpPr>
        <p:spPr/>
        <p:txBody>
          <a:bodyPr>
            <a:normAutofit/>
          </a:bodyPr>
          <a:lstStyle/>
          <a:p>
            <a:r>
              <a:rPr lang="cs-CZ" altLang="cs-CZ" i="1" dirty="0"/>
              <a:t>29 </a:t>
            </a:r>
            <a:r>
              <a:rPr lang="cs-CZ" altLang="cs-CZ" i="1" dirty="0" err="1"/>
              <a:t>Cdo</a:t>
            </a:r>
            <a:r>
              <a:rPr lang="cs-CZ" altLang="cs-CZ" i="1" dirty="0"/>
              <a:t> 3899/2015</a:t>
            </a:r>
          </a:p>
          <a:p>
            <a:pPr lvl="1">
              <a:buFont typeface="Arial" panose="020B0604020202020204" pitchFamily="34" charset="0"/>
              <a:buNone/>
            </a:pPr>
            <a:r>
              <a:rPr lang="cs-CZ" altLang="cs-CZ" sz="2300" i="1" dirty="0"/>
              <a:t>	Soud může společnosti s ručením omezeným </a:t>
            </a:r>
            <a:r>
              <a:rPr lang="cs-CZ" altLang="cs-CZ" sz="2300" b="1" i="1" dirty="0"/>
              <a:t>jmenovat opatrovníka podle § 165 odst. 1 o. z., </a:t>
            </a:r>
            <a:r>
              <a:rPr lang="cs-CZ" altLang="cs-CZ" sz="2300" i="1" dirty="0"/>
              <a:t>nemá-li společnost žádného jednatele</a:t>
            </a:r>
            <a:r>
              <a:rPr lang="cs-CZ" altLang="cs-CZ" sz="2300" b="1" i="1" dirty="0"/>
              <a:t> </a:t>
            </a:r>
            <a:r>
              <a:rPr lang="cs-CZ" altLang="cs-CZ" sz="2300" i="1" dirty="0"/>
              <a:t>či zanikla-li funkce některému z více jednatelů a zbývající jednatelé </a:t>
            </a:r>
            <a:r>
              <a:rPr lang="cs-CZ" altLang="cs-CZ" sz="2300" b="1" i="1" u="sng" dirty="0"/>
              <a:t>nejsou</a:t>
            </a:r>
            <a:r>
              <a:rPr lang="cs-CZ" altLang="cs-CZ" sz="2300" b="1" i="1" dirty="0"/>
              <a:t> z důvodu zániku funkce některého z nich </a:t>
            </a:r>
            <a:r>
              <a:rPr lang="cs-CZ" altLang="cs-CZ" sz="2300" b="1" i="1" u="sng" dirty="0"/>
              <a:t>schopni plnit své funkce</a:t>
            </a:r>
            <a:r>
              <a:rPr lang="cs-CZ" altLang="cs-CZ" sz="2300" i="1" dirty="0"/>
              <a:t>, valná hromada nezvolila ve lhůtě podle </a:t>
            </a:r>
            <a:r>
              <a:rPr lang="cs-CZ" altLang="cs-CZ" sz="2300" b="1" i="1" dirty="0"/>
              <a:t>§ 198 odst. 1 z. o. k. </a:t>
            </a:r>
            <a:r>
              <a:rPr lang="cs-CZ" altLang="cs-CZ" sz="2300" i="1" dirty="0"/>
              <a:t>nového jednatele </a:t>
            </a:r>
            <a:r>
              <a:rPr lang="cs-CZ" altLang="cs-CZ" sz="2300" b="1" i="1" dirty="0"/>
              <a:t>a současně nebyl podán návrh na jmenování chybějícího jednatele </a:t>
            </a:r>
            <a:r>
              <a:rPr lang="cs-CZ" altLang="cs-CZ" sz="2300" i="1" dirty="0"/>
              <a:t>soudem, popř. takovému návrhu nebylo vyhověno.</a:t>
            </a:r>
          </a:p>
          <a:p>
            <a:pPr>
              <a:lnSpc>
                <a:spcPct val="80000"/>
              </a:lnSpc>
            </a:pPr>
            <a:endParaRPr lang="cs-CZ" altLang="cs-CZ" sz="2300" i="1"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B2F2CF3-D28D-48E2-9C66-01FFF424ABE8}"/>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1 ObčZ)</a:t>
            </a:r>
          </a:p>
        </p:txBody>
      </p:sp>
      <p:sp>
        <p:nvSpPr>
          <p:cNvPr id="3" name="Zástupný symbol pro obsah 2">
            <a:extLst>
              <a:ext uri="{FF2B5EF4-FFF2-40B4-BE49-F238E27FC236}">
                <a16:creationId xmlns="" xmlns:a16="http://schemas.microsoft.com/office/drawing/2014/main" id="{F8FC594E-EB0B-4931-98FB-D6521CEBFDB4}"/>
              </a:ext>
            </a:extLst>
          </p:cNvPr>
          <p:cNvSpPr>
            <a:spLocks noGrp="1"/>
          </p:cNvSpPr>
          <p:nvPr>
            <p:ph idx="4294967295"/>
          </p:nvPr>
        </p:nvSpPr>
        <p:spPr/>
        <p:txBody>
          <a:bodyPr>
            <a:normAutofit lnSpcReduction="10000"/>
          </a:bodyPr>
          <a:lstStyle/>
          <a:p>
            <a:r>
              <a:rPr lang="cs-CZ" altLang="cs-CZ" i="1" dirty="0"/>
              <a:t>29 </a:t>
            </a:r>
            <a:r>
              <a:rPr lang="cs-CZ" altLang="cs-CZ" i="1" dirty="0" err="1"/>
              <a:t>Cdo</a:t>
            </a:r>
            <a:r>
              <a:rPr lang="cs-CZ" altLang="cs-CZ" i="1" dirty="0"/>
              <a:t> 396/2016</a:t>
            </a:r>
          </a:p>
          <a:p>
            <a:pPr lvl="1">
              <a:buFont typeface="Arial" panose="020B0604020202020204" pitchFamily="34" charset="0"/>
              <a:buNone/>
            </a:pPr>
            <a:r>
              <a:rPr lang="cs-CZ" altLang="cs-CZ" sz="2100" i="1" dirty="0"/>
              <a:t>	I. Soud </a:t>
            </a:r>
            <a:r>
              <a:rPr lang="cs-CZ" altLang="cs-CZ" sz="2100" b="1" i="1" dirty="0"/>
              <a:t>může akciové společnosti jmenovat opatrovníka</a:t>
            </a:r>
            <a:r>
              <a:rPr lang="cs-CZ" altLang="cs-CZ" sz="2100" i="1" dirty="0"/>
              <a:t>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100" b="1" i="1" u="sng" dirty="0"/>
              <a:t>a současně </a:t>
            </a:r>
            <a:r>
              <a:rPr lang="cs-CZ" altLang="cs-CZ" sz="2100" b="1" i="1" dirty="0"/>
              <a:t>nebyl-li podán návrh na jmenování chybějícího člena představenstva soudem</a:t>
            </a:r>
            <a:r>
              <a:rPr lang="cs-CZ" altLang="cs-CZ" sz="2100" i="1" dirty="0"/>
              <a:t>, popř. nebylo-li takovému návrhu vyhověno.</a:t>
            </a:r>
          </a:p>
          <a:p>
            <a:pPr lvl="1">
              <a:buFont typeface="Arial" panose="020B0604020202020204" pitchFamily="34" charset="0"/>
              <a:buNone/>
            </a:pPr>
            <a:r>
              <a:rPr lang="cs-CZ" altLang="cs-CZ" sz="2100" i="1" dirty="0"/>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100" i="1" dirty="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F88630C-2895-46BC-84A3-A35E46EC9E22}"/>
              </a:ext>
            </a:extLst>
          </p:cNvPr>
          <p:cNvSpPr>
            <a:spLocks noGrp="1"/>
          </p:cNvSpPr>
          <p:nvPr>
            <p:ph type="title" idx="4294967295"/>
          </p:nvPr>
        </p:nvSpPr>
        <p:spPr/>
        <p:txBody>
          <a:bodyPr>
            <a:normAutofit fontScale="90000"/>
          </a:bodyPr>
          <a:lstStyle/>
          <a:p>
            <a:r>
              <a:rPr lang="cs-CZ" altLang="cs-CZ" sz="4000">
                <a:latin typeface="Arial" panose="020B0604020202020204" pitchFamily="34" charset="0"/>
              </a:rPr>
              <a:t>Z judikatury</a:t>
            </a:r>
            <a:br>
              <a:rPr lang="cs-CZ" altLang="cs-CZ" sz="4000">
                <a:latin typeface="Arial" panose="020B0604020202020204" pitchFamily="34" charset="0"/>
              </a:rPr>
            </a:br>
            <a:r>
              <a:rPr lang="cs-CZ" altLang="cs-CZ" sz="3000">
                <a:latin typeface="Arial" panose="020B0604020202020204" pitchFamily="34" charset="0"/>
              </a:rPr>
              <a:t>(§ 165 odst. 2 ObčZ)</a:t>
            </a:r>
          </a:p>
        </p:txBody>
      </p:sp>
      <p:sp>
        <p:nvSpPr>
          <p:cNvPr id="3" name="Zástupný symbol pro obsah 2">
            <a:extLst>
              <a:ext uri="{FF2B5EF4-FFF2-40B4-BE49-F238E27FC236}">
                <a16:creationId xmlns=""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i="1" dirty="0"/>
          </a:p>
          <a:p>
            <a:pPr>
              <a:lnSpc>
                <a:spcPct val="80000"/>
              </a:lnSpc>
            </a:pPr>
            <a:r>
              <a:rPr lang="cs-CZ" altLang="cs-CZ" i="1" dirty="0"/>
              <a:t>29 </a:t>
            </a:r>
            <a:r>
              <a:rPr lang="cs-CZ" altLang="cs-CZ" i="1" dirty="0" err="1"/>
              <a:t>Cdo</a:t>
            </a:r>
            <a:r>
              <a:rPr lang="cs-CZ" altLang="cs-CZ" i="1" dirty="0"/>
              <a:t> 4384/2015 (R 102/2016)</a:t>
            </a:r>
          </a:p>
          <a:p>
            <a:pPr lvl="1">
              <a:buFont typeface="Arial" panose="020B0604020202020204" pitchFamily="34" charset="0"/>
              <a:buNone/>
            </a:pPr>
            <a:r>
              <a:rPr lang="cs-CZ" altLang="cs-CZ" sz="2300" i="1" dirty="0"/>
              <a:t>I. Jmenování opatrovníka dle § 165 odst. 2 o. z. představuje zásah soudu do vnitřních poměrů právnické osoby, který je krajním řešením (</a:t>
            </a:r>
            <a:r>
              <a:rPr lang="cs-CZ" altLang="cs-CZ" sz="2300" b="1" i="1" dirty="0"/>
              <a:t>ultima ratio</a:t>
            </a:r>
            <a:r>
              <a:rPr lang="cs-CZ" altLang="cs-CZ" sz="2300" i="1" dirty="0"/>
              <a:t>),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i="1" dirty="0"/>
              <a:t>II. </a:t>
            </a:r>
            <a:r>
              <a:rPr lang="cs-CZ" altLang="cs-CZ" sz="2300" b="1" i="1" dirty="0"/>
              <a:t>Má-li právnická osoba jiného člena orgánu</a:t>
            </a:r>
            <a:r>
              <a:rPr lang="cs-CZ" altLang="cs-CZ" sz="2300" i="1" dirty="0"/>
              <a:t>, který je oprávněn za ni jednat (člena statutárního orgánu či likvidátora), nebo byl-li právnické osobě jmenován opatrovník (který je oprávněn za ni jednat) z jiného důvodu, </a:t>
            </a:r>
            <a:r>
              <a:rPr lang="cs-CZ" altLang="cs-CZ" sz="2300" b="1" i="1" dirty="0"/>
              <a:t>nelze jmenovat opatrovníka podle § 165 odst. 2 o. z.</a:t>
            </a:r>
            <a:endParaRPr lang="cs-CZ" altLang="cs-CZ" sz="2300" b="1" i="1"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142EB62-CD12-4BA1-AD2E-205D38BE115E}"/>
              </a:ext>
            </a:extLst>
          </p:cNvPr>
          <p:cNvSpPr>
            <a:spLocks noGrp="1"/>
          </p:cNvSpPr>
          <p:nvPr>
            <p:ph type="title"/>
          </p:nvPr>
        </p:nvSpPr>
        <p:spPr/>
        <p:txBody>
          <a:bodyPr/>
          <a:lstStyle/>
          <a:p>
            <a:r>
              <a:rPr lang="cs-CZ" dirty="0"/>
              <a:t>Program</a:t>
            </a:r>
          </a:p>
        </p:txBody>
      </p:sp>
      <p:sp>
        <p:nvSpPr>
          <p:cNvPr id="3" name="Zástupný symbol pro obsah 2">
            <a:extLst>
              <a:ext uri="{FF2B5EF4-FFF2-40B4-BE49-F238E27FC236}">
                <a16:creationId xmlns="" xmlns:a16="http://schemas.microsoft.com/office/drawing/2014/main" id="{DF776746-7769-468F-BD3F-285F0F7A1C4C}"/>
              </a:ext>
            </a:extLst>
          </p:cNvPr>
          <p:cNvSpPr>
            <a:spLocks noGrp="1"/>
          </p:cNvSpPr>
          <p:nvPr>
            <p:ph idx="1"/>
          </p:nvPr>
        </p:nvSpPr>
        <p:spPr/>
        <p:txBody>
          <a:bodyPr/>
          <a:lstStyle/>
          <a:p>
            <a:pPr marL="514350" indent="-514350">
              <a:buFont typeface="+mj-lt"/>
              <a:buAutoNum type="arabicPeriod"/>
            </a:pPr>
            <a:r>
              <a:rPr lang="cs-CZ" dirty="0"/>
              <a:t>Neplatnost usnesení valné hromady</a:t>
            </a:r>
          </a:p>
          <a:p>
            <a:pPr marL="514350" indent="-514350">
              <a:buFont typeface="+mj-lt"/>
              <a:buAutoNum type="arabicPeriod"/>
            </a:pPr>
            <a:r>
              <a:rPr lang="cs-CZ" dirty="0"/>
              <a:t>Opatrovník obchodní korporace</a:t>
            </a:r>
          </a:p>
          <a:p>
            <a:pPr marL="514350" indent="-514350">
              <a:buFont typeface="+mj-lt"/>
              <a:buAutoNum type="arabicPeriod"/>
            </a:pPr>
            <a:r>
              <a:rPr lang="cs-CZ" dirty="0"/>
              <a:t>Souběhy výkonu funkce a pracovněprávní vztah</a:t>
            </a:r>
          </a:p>
          <a:p>
            <a:pPr marL="514350" indent="-514350">
              <a:buFont typeface="+mj-lt"/>
              <a:buAutoNum type="arabicPeriod"/>
            </a:pPr>
            <a:r>
              <a:rPr lang="cs-CZ" dirty="0"/>
              <a:t>Monistický systém správy akciové společnosti</a:t>
            </a:r>
          </a:p>
          <a:p>
            <a:pPr marL="514350" indent="-514350">
              <a:buFont typeface="+mj-lt"/>
              <a:buAutoNum type="arabicPeriod"/>
            </a:pPr>
            <a:r>
              <a:rPr lang="cs-CZ" dirty="0" smtClean="0"/>
              <a:t>Péče řádného hospodáře</a:t>
            </a:r>
          </a:p>
          <a:p>
            <a:pPr marL="514350" indent="-514350">
              <a:buFont typeface="+mj-lt"/>
              <a:buAutoNum type="arabicPeriod"/>
            </a:pPr>
            <a:r>
              <a:rPr lang="cs-CZ" dirty="0" smtClean="0"/>
              <a:t>Evidence </a:t>
            </a:r>
            <a:r>
              <a:rPr lang="cs-CZ" dirty="0"/>
              <a:t>skutečných vlastníků</a:t>
            </a:r>
          </a:p>
          <a:p>
            <a:pPr marL="514350" indent="-514350">
              <a:buFont typeface="+mj-lt"/>
              <a:buAutoNum type="arabicPeriod"/>
            </a:pPr>
            <a:endParaRPr lang="cs-CZ" dirty="0"/>
          </a:p>
          <a:p>
            <a:pPr marL="514350" indent="-514350">
              <a:buFont typeface="+mj-lt"/>
              <a:buAutoNum type="arabicPeriod"/>
            </a:pPr>
            <a:endParaRPr lang="cs-CZ" dirty="0"/>
          </a:p>
        </p:txBody>
      </p:sp>
    </p:spTree>
    <p:extLst>
      <p:ext uri="{BB962C8B-B14F-4D97-AF65-F5344CB8AC3E}">
        <p14:creationId xmlns=""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F5719EA-12B8-4616-8F78-0C377A716E14}"/>
              </a:ext>
            </a:extLst>
          </p:cNvPr>
          <p:cNvSpPr>
            <a:spLocks noGrp="1"/>
          </p:cNvSpPr>
          <p:nvPr>
            <p:ph type="title" idx="4294967295"/>
          </p:nvPr>
        </p:nvSpPr>
        <p:spPr/>
        <p:txBody>
          <a:bodyPr>
            <a:normAutofit fontScale="90000"/>
          </a:bodyPr>
          <a:lstStyle/>
          <a:p>
            <a:r>
              <a:rPr lang="cs-CZ" altLang="cs-CZ">
                <a:latin typeface="Arial" panose="020B0604020202020204" pitchFamily="34" charset="0"/>
              </a:rPr>
              <a:t>Co nevíme</a:t>
            </a:r>
            <a:br>
              <a:rPr lang="cs-CZ" altLang="cs-CZ">
                <a:latin typeface="Arial" panose="020B0604020202020204" pitchFamily="34" charset="0"/>
              </a:rPr>
            </a:br>
            <a:r>
              <a:rPr lang="cs-CZ" altLang="cs-CZ" sz="3000">
                <a:latin typeface="Arial" panose="020B0604020202020204" pitchFamily="34" charset="0"/>
              </a:rPr>
              <a:t>(a není toho málo):</a:t>
            </a:r>
            <a:r>
              <a:rPr lang="cs-CZ" altLang="cs-CZ">
                <a:latin typeface="Arial" panose="020B0604020202020204" pitchFamily="34" charset="0"/>
              </a:rPr>
              <a:t> </a:t>
            </a:r>
            <a:endParaRPr lang="cs-CZ" altLang="cs-CZ" sz="3400">
              <a:latin typeface="Arial" panose="020B0604020202020204" pitchFamily="34" charset="0"/>
            </a:endParaRPr>
          </a:p>
        </p:txBody>
      </p:sp>
      <p:sp>
        <p:nvSpPr>
          <p:cNvPr id="3" name="Zástupný symbol pro obsah 2">
            <a:extLst>
              <a:ext uri="{FF2B5EF4-FFF2-40B4-BE49-F238E27FC236}">
                <a16:creationId xmlns=""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fontScale="92500" lnSpcReduction="10000"/>
          </a:bodyPr>
          <a:lstStyle/>
          <a:p>
            <a:pPr>
              <a:lnSpc>
                <a:spcPct val="80000"/>
              </a:lnSpc>
            </a:pPr>
            <a:r>
              <a:rPr lang="cs-CZ" altLang="cs-CZ" i="1" dirty="0"/>
              <a:t>Kdy funkce opatrovníka zaniká.</a:t>
            </a:r>
          </a:p>
          <a:p>
            <a:pPr lvl="1">
              <a:lnSpc>
                <a:spcPct val="80000"/>
              </a:lnSpc>
            </a:pPr>
            <a:r>
              <a:rPr lang="cs-CZ" altLang="cs-CZ" sz="2500" dirty="0"/>
              <a:t>…na dobu než budou noví členové povolání…</a:t>
            </a:r>
            <a:br>
              <a:rPr lang="cs-CZ" altLang="cs-CZ" sz="2500" dirty="0"/>
            </a:br>
            <a:r>
              <a:rPr lang="cs-CZ" altLang="cs-CZ" sz="2500" dirty="0"/>
              <a:t>(§ 165 odst. 2 </a:t>
            </a:r>
            <a:r>
              <a:rPr lang="cs-CZ" altLang="cs-CZ" sz="2500" dirty="0" err="1"/>
              <a:t>ObčZ</a:t>
            </a:r>
            <a:r>
              <a:rPr lang="cs-CZ" altLang="cs-CZ" sz="2500" dirty="0"/>
              <a:t>) + povinnost usilovat o obnovení činnosti statutárního orgánu (§ 487 odst. 2 </a:t>
            </a:r>
            <a:r>
              <a:rPr lang="cs-CZ" altLang="cs-CZ" sz="2500" dirty="0" err="1"/>
              <a:t>ObčZ</a:t>
            </a:r>
            <a:r>
              <a:rPr lang="cs-CZ" altLang="cs-CZ" sz="2500" dirty="0"/>
              <a:t>).</a:t>
            </a:r>
          </a:p>
          <a:p>
            <a:pPr lvl="1">
              <a:lnSpc>
                <a:spcPct val="80000"/>
              </a:lnSpc>
            </a:pPr>
            <a:r>
              <a:rPr lang="cs-CZ" altLang="cs-CZ" sz="2500" dirty="0"/>
              <a:t>Ale co opatrovník pro konflikt zájmů?</a:t>
            </a:r>
          </a:p>
          <a:p>
            <a:pPr lvl="2">
              <a:lnSpc>
                <a:spcPct val="80000"/>
              </a:lnSpc>
            </a:pPr>
            <a:r>
              <a:rPr lang="cs-CZ" altLang="cs-CZ" sz="2100" dirty="0"/>
              <a:t>Je-li KZ odklizen</a:t>
            </a:r>
          </a:p>
          <a:p>
            <a:pPr lvl="2">
              <a:lnSpc>
                <a:spcPct val="80000"/>
              </a:lnSpc>
            </a:pPr>
            <a:r>
              <a:rPr lang="cs-CZ" altLang="cs-CZ" sz="2100" dirty="0"/>
              <a:t>Nový člen SO</a:t>
            </a:r>
          </a:p>
          <a:p>
            <a:pPr>
              <a:lnSpc>
                <a:spcPct val="80000"/>
              </a:lnSpc>
            </a:pPr>
            <a:r>
              <a:rPr lang="cs-CZ" altLang="cs-CZ" i="1"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a:p>
            <a:pPr lvl="1">
              <a:lnSpc>
                <a:spcPct val="80000"/>
              </a:lnSpc>
            </a:pPr>
            <a:r>
              <a:rPr lang="cs-CZ" altLang="cs-CZ" sz="2500" dirty="0"/>
              <a:t>A jaký je rozsah oprávnění opatrovníka pro případ konfliktu zájmů?</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8D3F475-6981-4506-AC85-0BF01C97F4D7}"/>
              </a:ext>
            </a:extLst>
          </p:cNvPr>
          <p:cNvSpPr>
            <a:spLocks noGrp="1"/>
          </p:cNvSpPr>
          <p:nvPr>
            <p:ph type="title" idx="4294967295"/>
          </p:nvPr>
        </p:nvSpPr>
        <p:spPr/>
        <p:txBody>
          <a:bodyPr>
            <a:normAutofit fontScale="90000"/>
          </a:bodyPr>
          <a:lstStyle/>
          <a:p>
            <a:r>
              <a:rPr lang="cs-CZ" altLang="cs-CZ">
                <a:latin typeface="Arial" panose="020B0604020202020204" pitchFamily="34" charset="0"/>
              </a:rPr>
              <a:t>Co nevíme</a:t>
            </a:r>
            <a:br>
              <a:rPr lang="cs-CZ" altLang="cs-CZ">
                <a:latin typeface="Arial" panose="020B0604020202020204" pitchFamily="34" charset="0"/>
              </a:rPr>
            </a:br>
            <a:r>
              <a:rPr lang="cs-CZ" altLang="cs-CZ" sz="3000">
                <a:latin typeface="Arial" panose="020B0604020202020204" pitchFamily="34" charset="0"/>
              </a:rPr>
              <a:t>(a není toho málo):</a:t>
            </a:r>
            <a:r>
              <a:rPr lang="cs-CZ" altLang="cs-CZ">
                <a:latin typeface="Arial" panose="020B0604020202020204" pitchFamily="34" charset="0"/>
              </a:rPr>
              <a:t> </a:t>
            </a:r>
            <a:endParaRPr lang="cs-CZ" altLang="cs-CZ" sz="3400">
              <a:latin typeface="Arial" panose="020B0604020202020204" pitchFamily="34" charset="0"/>
            </a:endParaRPr>
          </a:p>
        </p:txBody>
      </p:sp>
      <p:sp>
        <p:nvSpPr>
          <p:cNvPr id="3" name="Zástupný symbol pro obsah 2">
            <a:extLst>
              <a:ext uri="{FF2B5EF4-FFF2-40B4-BE49-F238E27FC236}">
                <a16:creationId xmlns="" xmlns:a16="http://schemas.microsoft.com/office/drawing/2014/main" id="{22AF4A7D-4709-4CC9-BF51-0A028331CEB6}"/>
              </a:ext>
            </a:extLst>
          </p:cNvPr>
          <p:cNvSpPr>
            <a:spLocks noGrp="1"/>
          </p:cNvSpPr>
          <p:nvPr>
            <p:ph idx="4294967295"/>
          </p:nvPr>
        </p:nvSpPr>
        <p:spPr/>
        <p:txBody>
          <a:bodyPr>
            <a:normAutofit lnSpcReduction="10000"/>
          </a:bodyPr>
          <a:lstStyle/>
          <a:p>
            <a:pPr>
              <a:lnSpc>
                <a:spcPct val="80000"/>
              </a:lnSpc>
            </a:pPr>
            <a:r>
              <a:rPr lang="cs-CZ" altLang="cs-CZ" i="1"/>
              <a:t>Jaký standard péče se na opatrovníka uplatní.</a:t>
            </a:r>
          </a:p>
          <a:p>
            <a:pPr lvl="1">
              <a:lnSpc>
                <a:spcPct val="80000"/>
              </a:lnSpc>
            </a:pPr>
            <a:r>
              <a:rPr lang="cs-CZ" altLang="cs-CZ" sz="2400">
                <a:latin typeface="Arial" panose="020B0604020202020204" pitchFamily="34" charset="0"/>
              </a:rPr>
              <a:t>Soud uloží opatrovníkovi, aby </a:t>
            </a:r>
            <a:r>
              <a:rPr lang="cs-CZ" altLang="cs-CZ" sz="2400" b="1">
                <a:latin typeface="Arial" panose="020B0604020202020204" pitchFamily="34" charset="0"/>
              </a:rPr>
              <a:t>s odbornou péčí</a:t>
            </a:r>
            <a:r>
              <a:rPr lang="cs-CZ" altLang="cs-CZ" sz="2400">
                <a:latin typeface="Arial" panose="020B0604020202020204" pitchFamily="34" charset="0"/>
              </a:rPr>
              <a:t> usilovat o řádné obnovení činnosti statutárního orgánu právnické osoby (§ 487 odst. 2 ObčZ).</a:t>
            </a:r>
          </a:p>
          <a:p>
            <a:pPr lvl="2">
              <a:lnSpc>
                <a:spcPct val="80000"/>
              </a:lnSpc>
            </a:pPr>
            <a:r>
              <a:rPr lang="cs-CZ" altLang="cs-CZ" sz="2000">
                <a:latin typeface="Arial" panose="020B0604020202020204" pitchFamily="34" charset="0"/>
              </a:rPr>
              <a:t>Odborná péče se vztahuje jen k úsilí o obnovení činnosti statutárního orgánu.</a:t>
            </a:r>
          </a:p>
          <a:p>
            <a:pPr lvl="2">
              <a:lnSpc>
                <a:spcPct val="80000"/>
              </a:lnSpc>
            </a:pPr>
            <a:r>
              <a:rPr lang="cs-CZ" altLang="cs-CZ" sz="2000">
                <a:latin typeface="Arial" panose="020B0604020202020204" pitchFamily="34" charset="0"/>
              </a:rPr>
              <a:t>…zdůrazněno úsilí (á la péče řádného hospodáře).</a:t>
            </a:r>
          </a:p>
          <a:p>
            <a:pPr lvl="2">
              <a:lnSpc>
                <a:spcPct val="80000"/>
              </a:lnSpc>
            </a:pPr>
            <a:r>
              <a:rPr lang="cs-CZ" altLang="cs-CZ" sz="2000">
                <a:latin typeface="Arial" panose="020B0604020202020204" pitchFamily="34" charset="0"/>
              </a:rPr>
              <a:t>Skutečně odborná péče?</a:t>
            </a:r>
          </a:p>
          <a:p>
            <a:pPr lvl="2">
              <a:lnSpc>
                <a:spcPct val="80000"/>
              </a:lnSpc>
            </a:pPr>
            <a:r>
              <a:rPr lang="cs-CZ" altLang="cs-CZ" sz="2000">
                <a:latin typeface="Arial" panose="020B0604020202020204" pitchFamily="34" charset="0"/>
              </a:rPr>
              <a:t>A co výkon ostatních činností?</a:t>
            </a:r>
          </a:p>
          <a:p>
            <a:pPr>
              <a:lnSpc>
                <a:spcPct val="80000"/>
              </a:lnSpc>
            </a:pPr>
            <a:r>
              <a:rPr lang="cs-CZ" altLang="cs-CZ" i="1"/>
              <a:t>Jednání vůči třetím osobám.</a:t>
            </a:r>
          </a:p>
          <a:p>
            <a:pPr lvl="1">
              <a:lnSpc>
                <a:spcPct val="80000"/>
              </a:lnSpc>
            </a:pPr>
            <a:r>
              <a:rPr lang="cs-CZ" altLang="cs-CZ"/>
              <a:t>Zápis opatrovnictví do rejstříku? …rejstříkový zákon s tím nepočítá, leda jako „ostatní skutečnost“.</a:t>
            </a:r>
          </a:p>
          <a:p>
            <a:pPr lvl="1">
              <a:lnSpc>
                <a:spcPct val="80000"/>
              </a:lnSpc>
            </a:pPr>
            <a:r>
              <a:rPr lang="cs-CZ" altLang="cs-CZ"/>
              <a:t>Jak se třetí osoby dozví o jmenování opatrovníka?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A060110-AB38-469C-A43C-0A314A06A919}"/>
              </a:ext>
            </a:extLst>
          </p:cNvPr>
          <p:cNvSpPr>
            <a:spLocks noGrp="1"/>
          </p:cNvSpPr>
          <p:nvPr>
            <p:ph type="title" idx="4294967295"/>
          </p:nvPr>
        </p:nvSpPr>
        <p:spPr/>
        <p:txBody>
          <a:bodyPr>
            <a:normAutofit/>
          </a:bodyPr>
          <a:lstStyle/>
          <a:p>
            <a:r>
              <a:rPr lang="cs-CZ" altLang="cs-CZ">
                <a:latin typeface="Arial" panose="020B0604020202020204" pitchFamily="34" charset="0"/>
              </a:rPr>
              <a:t>Procesní okénko: </a:t>
            </a:r>
            <a:endParaRPr lang="cs-CZ" altLang="cs-CZ" sz="3400">
              <a:latin typeface="Arial" panose="020B0604020202020204" pitchFamily="34" charset="0"/>
            </a:endParaRPr>
          </a:p>
        </p:txBody>
      </p:sp>
      <p:sp>
        <p:nvSpPr>
          <p:cNvPr id="3" name="Zástupný symbol pro obsah 2">
            <a:extLst>
              <a:ext uri="{FF2B5EF4-FFF2-40B4-BE49-F238E27FC236}">
                <a16:creationId xmlns="" xmlns:a16="http://schemas.microsoft.com/office/drawing/2014/main" id="{05B357B0-DEAD-438F-8D86-9CEFC51846C4}"/>
              </a:ext>
            </a:extLst>
          </p:cNvPr>
          <p:cNvSpPr>
            <a:spLocks noGrp="1"/>
          </p:cNvSpPr>
          <p:nvPr>
            <p:ph idx="4294967295"/>
          </p:nvPr>
        </p:nvSpPr>
        <p:spPr>
          <a:xfrm>
            <a:off x="457200" y="1600200"/>
            <a:ext cx="8291264" cy="4997152"/>
          </a:xfrm>
        </p:spPr>
        <p:txBody>
          <a:bodyPr>
            <a:normAutofit fontScale="92500" lnSpcReduction="10000"/>
          </a:bodyPr>
          <a:lstStyle/>
          <a:p>
            <a:pPr>
              <a:lnSpc>
                <a:spcPct val="80000"/>
              </a:lnSpc>
            </a:pPr>
            <a:r>
              <a:rPr lang="cs-CZ" altLang="cs-CZ" sz="3000" dirty="0">
                <a:latin typeface="Arial" panose="020B0604020202020204" pitchFamily="34" charset="0"/>
              </a:rPr>
              <a:t>Řízení o některých otázkách týkajících se právnických osob [§ 85 písm. e) ZŘS] </a:t>
            </a:r>
            <a:r>
              <a:rPr lang="cs-CZ" altLang="cs-CZ" sz="3000" dirty="0">
                <a:latin typeface="Arial" panose="020B0604020202020204" pitchFamily="34" charset="0"/>
                <a:cs typeface="Arial" panose="020B0604020202020204" pitchFamily="34" charset="0"/>
              </a:rPr>
              <a:t>→</a:t>
            </a:r>
            <a:r>
              <a:rPr lang="cs-CZ" altLang="cs-CZ" sz="3000" dirty="0">
                <a:latin typeface="Arial" panose="020B0604020202020204" pitchFamily="34" charset="0"/>
              </a:rPr>
              <a:t> nesporné řízení.</a:t>
            </a:r>
            <a:endParaRPr lang="cs-CZ" altLang="cs-CZ" sz="3000" dirty="0"/>
          </a:p>
          <a:p>
            <a:pPr>
              <a:lnSpc>
                <a:spcPct val="80000"/>
              </a:lnSpc>
            </a:pPr>
            <a:r>
              <a:rPr lang="cs-CZ" altLang="cs-CZ" sz="3000" dirty="0"/>
              <a:t>Materiální pojetí účastenství: </a:t>
            </a:r>
            <a:r>
              <a:rPr lang="cs-CZ" altLang="cs-CZ" sz="3000" u="sng" dirty="0"/>
              <a:t>Ten, kdo má být jmenován opatrovníkem</a:t>
            </a:r>
            <a:r>
              <a:rPr lang="cs-CZ" altLang="cs-CZ" sz="3000" dirty="0"/>
              <a:t>, je účastníkem řízení o jmenování opatrovníka, jinak je řízení zatíženo vadou! </a:t>
            </a:r>
          </a:p>
          <a:p>
            <a:pPr>
              <a:lnSpc>
                <a:spcPct val="80000"/>
              </a:lnSpc>
            </a:pPr>
            <a:r>
              <a:rPr lang="cs-CZ" altLang="cs-CZ" sz="3000" dirty="0"/>
              <a:t>Jak má znít výrok rozhodnutí?</a:t>
            </a:r>
          </a:p>
          <a:p>
            <a:pPr lvl="1">
              <a:lnSpc>
                <a:spcPct val="80000"/>
              </a:lnSpc>
            </a:pPr>
            <a:r>
              <a:rPr lang="cs-CZ" altLang="cs-CZ" dirty="0"/>
              <a:t>jmenování (včetně rozsahu zastoupení?),</a:t>
            </a:r>
          </a:p>
          <a:p>
            <a:pPr lvl="1">
              <a:lnSpc>
                <a:spcPct val="80000"/>
              </a:lnSpc>
            </a:pPr>
            <a:r>
              <a:rPr lang="cs-CZ" altLang="cs-CZ" dirty="0"/>
              <a:t>povinnosti obnovit činnost statutárního orgánu</a:t>
            </a:r>
            <a:br>
              <a:rPr lang="cs-CZ" altLang="cs-CZ" dirty="0"/>
            </a:br>
            <a:r>
              <a:rPr lang="cs-CZ" altLang="cs-CZ" dirty="0"/>
              <a:t>(i v případě konfliktu zájmů?),</a:t>
            </a:r>
          </a:p>
          <a:p>
            <a:pPr>
              <a:lnSpc>
                <a:spcPct val="80000"/>
              </a:lnSpc>
            </a:pPr>
            <a:r>
              <a:rPr lang="cs-CZ" altLang="cs-CZ" dirty="0"/>
              <a:t>Nepřípustné vedlejší účastenství.</a:t>
            </a:r>
          </a:p>
          <a:p>
            <a:pPr>
              <a:lnSpc>
                <a:spcPct val="80000"/>
              </a:lnSpc>
            </a:pPr>
            <a:r>
              <a:rPr lang="cs-CZ" altLang="cs-CZ" dirty="0"/>
              <a:t>SOP: použít § 11 dost. 1 písm. a) </a:t>
            </a:r>
            <a:r>
              <a:rPr lang="cs-CZ" altLang="cs-CZ" dirty="0" err="1"/>
              <a:t>ZSoP</a:t>
            </a:r>
            <a:r>
              <a:rPr lang="cs-CZ" altLang="cs-CZ" dirty="0"/>
              <a:t>? </a:t>
            </a:r>
          </a:p>
          <a:p>
            <a:pPr lvl="1">
              <a:lnSpc>
                <a:spcPct val="80000"/>
              </a:lnSpc>
            </a:pPr>
            <a:r>
              <a:rPr lang="cs-CZ" dirty="0"/>
              <a:t>Od poplatku se osvobozují řízení ve věcech opatrovnických</a:t>
            </a:r>
            <a:endParaRPr lang="cs-CZ" altLang="cs-CZ" dirty="0"/>
          </a:p>
          <a:p>
            <a:pPr>
              <a:lnSpc>
                <a:spcPct val="80000"/>
              </a:lnSpc>
            </a:pPr>
            <a:endParaRPr lang="cs-CZ" altLang="cs-CZ"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C73C459-62C7-4444-BE89-B9CEAE7CB7EA}"/>
              </a:ext>
            </a:extLst>
          </p:cNvPr>
          <p:cNvSpPr>
            <a:spLocks noGrp="1"/>
          </p:cNvSpPr>
          <p:nvPr>
            <p:ph type="ctrTitle"/>
          </p:nvPr>
        </p:nvSpPr>
        <p:spPr/>
        <p:txBody>
          <a:bodyPr/>
          <a:lstStyle/>
          <a:p>
            <a:r>
              <a:rPr lang="cs-CZ" dirty="0"/>
              <a:t>Souběhy</a:t>
            </a:r>
            <a:br>
              <a:rPr lang="cs-CZ" dirty="0"/>
            </a:br>
            <a:endParaRPr lang="cs-CZ" dirty="0"/>
          </a:p>
        </p:txBody>
      </p:sp>
    </p:spTree>
    <p:extLst>
      <p:ext uri="{BB962C8B-B14F-4D97-AF65-F5344CB8AC3E}">
        <p14:creationId xmlns="" xmlns:p14="http://schemas.microsoft.com/office/powerpoint/2010/main" val="1060614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2860138-6725-40B6-8E56-E814C6D7C150}"/>
              </a:ext>
            </a:extLst>
          </p:cNvPr>
          <p:cNvSpPr>
            <a:spLocks noGrp="1"/>
          </p:cNvSpPr>
          <p:nvPr>
            <p:ph type="title"/>
          </p:nvPr>
        </p:nvSpPr>
        <p:spPr>
          <a:xfrm>
            <a:off x="457200" y="274638"/>
            <a:ext cx="8229600" cy="1143000"/>
          </a:xfrm>
        </p:spPr>
        <p:txBody>
          <a:bodyPr/>
          <a:lstStyle/>
          <a:p>
            <a:r>
              <a:rPr lang="cs-CZ" dirty="0"/>
              <a:t>Souběhy výkonu funkcí</a:t>
            </a:r>
          </a:p>
        </p:txBody>
      </p:sp>
      <p:sp>
        <p:nvSpPr>
          <p:cNvPr id="3" name="Zástupný symbol pro obsah 2">
            <a:extLst>
              <a:ext uri="{FF2B5EF4-FFF2-40B4-BE49-F238E27FC236}">
                <a16:creationId xmlns="" xmlns:a16="http://schemas.microsoft.com/office/drawing/2014/main" id="{DF5BDEB8-6784-45D3-88E3-7754D0E4F77D}"/>
              </a:ext>
            </a:extLst>
          </p:cNvPr>
          <p:cNvSpPr>
            <a:spLocks noGrp="1"/>
          </p:cNvSpPr>
          <p:nvPr>
            <p:ph idx="1"/>
          </p:nvPr>
        </p:nvSpPr>
        <p:spPr/>
        <p:txBody>
          <a:bodyPr/>
          <a:lstStyle/>
          <a:p>
            <a:r>
              <a:rPr lang="cs-CZ" dirty="0"/>
              <a:t>Tři různé okruhy</a:t>
            </a:r>
          </a:p>
          <a:p>
            <a:pPr marL="385763" indent="-385763">
              <a:buFont typeface="+mj-lt"/>
              <a:buAutoNum type="arabicPeriod"/>
            </a:pPr>
            <a:r>
              <a:rPr lang="cs-CZ" dirty="0"/>
              <a:t>Možnost výkonu působnosti člena statutárního orgánu v pracovněprávním vztahu – „pravý souběh“</a:t>
            </a:r>
          </a:p>
          <a:p>
            <a:pPr marL="385763" indent="-385763">
              <a:buFont typeface="+mj-lt"/>
              <a:buAutoNum type="arabicPeriod"/>
            </a:pPr>
            <a:r>
              <a:rPr lang="cs-CZ" dirty="0"/>
              <a:t>Koexistence </a:t>
            </a:r>
            <a:r>
              <a:rPr lang="cs-CZ" dirty="0">
                <a:effectLst/>
              </a:rPr>
              <a:t>zaměstnaneckého poměru a členství ve statutárním orgánu</a:t>
            </a:r>
          </a:p>
          <a:p>
            <a:pPr marL="385763" indent="-385763">
              <a:buFont typeface="+mj-lt"/>
              <a:buAutoNum type="arabicPeriod"/>
            </a:pPr>
            <a:r>
              <a:rPr lang="cs-CZ" dirty="0"/>
              <a:t>Aplikace ustanovení zákoníků práce na člena voleného orgánu (zaměstnanecké benefity)</a:t>
            </a:r>
          </a:p>
        </p:txBody>
      </p:sp>
    </p:spTree>
    <p:extLst>
      <p:ext uri="{BB962C8B-B14F-4D97-AF65-F5344CB8AC3E}">
        <p14:creationId xmlns="" xmlns:p14="http://schemas.microsoft.com/office/powerpoint/2010/main" val="1002001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E20C45B-9C6B-4DED-9483-D4D1753B3D2A}"/>
              </a:ext>
            </a:extLst>
          </p:cNvPr>
          <p:cNvSpPr>
            <a:spLocks noGrp="1"/>
          </p:cNvSpPr>
          <p:nvPr>
            <p:ph type="title"/>
          </p:nvPr>
        </p:nvSpPr>
        <p:spPr/>
        <p:txBody>
          <a:bodyPr/>
          <a:lstStyle/>
          <a:p>
            <a:r>
              <a:rPr lang="cs-CZ" dirty="0" smtClean="0"/>
              <a:t>Dřívější pohled </a:t>
            </a:r>
            <a:r>
              <a:rPr lang="cs-CZ" dirty="0"/>
              <a:t>judikatury NS – vstupní teze</a:t>
            </a:r>
          </a:p>
        </p:txBody>
      </p:sp>
      <p:sp>
        <p:nvSpPr>
          <p:cNvPr id="3" name="Zástupný symbol pro obsah 2">
            <a:extLst>
              <a:ext uri="{FF2B5EF4-FFF2-40B4-BE49-F238E27FC236}">
                <a16:creationId xmlns="" xmlns:a16="http://schemas.microsoft.com/office/drawing/2014/main" id="{B99EB474-4ED3-48B9-9D4C-EA496D3AE67A}"/>
              </a:ext>
            </a:extLst>
          </p:cNvPr>
          <p:cNvSpPr>
            <a:spLocks noGrp="1"/>
          </p:cNvSpPr>
          <p:nvPr>
            <p:ph idx="1"/>
          </p:nvPr>
        </p:nvSpPr>
        <p:spPr>
          <a:xfrm>
            <a:off x="457200" y="1417638"/>
            <a:ext cx="8507288" cy="5251722"/>
          </a:xfrm>
        </p:spPr>
        <p:txBody>
          <a:bodyPr>
            <a:normAutofit fontScale="70000" lnSpcReduction="20000"/>
          </a:bodyPr>
          <a:lstStyle/>
          <a:p>
            <a:r>
              <a:rPr lang="cs-CZ" dirty="0" smtClean="0"/>
              <a:t>činnost </a:t>
            </a:r>
            <a:r>
              <a:rPr lang="cs-CZ" dirty="0"/>
              <a:t>statutárního orgánu obchodní společnosti nebo družstva nevykonává fyzická osoba v pracovním poměru, neboť </a:t>
            </a:r>
            <a:r>
              <a:rPr lang="cs-CZ" b="1" dirty="0"/>
              <a:t>nejde o závislou práci</a:t>
            </a:r>
          </a:p>
          <a:p>
            <a:r>
              <a:rPr lang="cs-CZ" dirty="0"/>
              <a:t>Pracovní smlouva na výkon činnosti spadající do působnosti SO – </a:t>
            </a:r>
            <a:r>
              <a:rPr lang="cs-CZ" b="1" dirty="0"/>
              <a:t>neplatná pro rozpor se zákonem</a:t>
            </a:r>
          </a:p>
          <a:p>
            <a:r>
              <a:rPr lang="cs-CZ" dirty="0"/>
              <a:t>právní předpisy ani povaha obchodní společnosti (družstva) však nebrání tomu, aby fyzické osoby vykonávající funkci (člena) statutárního orgánu uskutečňovaly </a:t>
            </a:r>
            <a:r>
              <a:rPr lang="cs-CZ" b="1" dirty="0"/>
              <a:t>jiné činnosti </a:t>
            </a:r>
            <a:r>
              <a:rPr lang="cs-CZ" dirty="0"/>
              <a:t>pro tuto obchodní společnost (družstvo) </a:t>
            </a:r>
            <a:r>
              <a:rPr lang="cs-CZ" b="1" dirty="0"/>
              <a:t>na základě pracovněprávních vztahů</a:t>
            </a:r>
            <a:r>
              <a:rPr lang="cs-CZ" dirty="0"/>
              <a:t>, n</a:t>
            </a:r>
            <a:r>
              <a:rPr lang="cs-CZ" u="sng" dirty="0"/>
              <a:t>ení-li náplní pracovního poměru </a:t>
            </a:r>
            <a:r>
              <a:rPr lang="cs-CZ" dirty="0"/>
              <a:t>(nebo jiného pracovněprávního vztahu) </a:t>
            </a:r>
            <a:r>
              <a:rPr lang="cs-CZ" u="sng" dirty="0"/>
              <a:t>výkon činnosti statutárního orgánu </a:t>
            </a:r>
          </a:p>
          <a:p>
            <a:r>
              <a:rPr lang="cs-CZ" dirty="0"/>
              <a:t>srov. například rozsudek Nejvyššího soudu ze dne 17. 8. 2004 </a:t>
            </a:r>
            <a:r>
              <a:rPr lang="cs-CZ" dirty="0" err="1"/>
              <a:t>sp</a:t>
            </a:r>
            <a:r>
              <a:rPr lang="cs-CZ" dirty="0"/>
              <a:t>. zn. 21 </a:t>
            </a:r>
            <a:r>
              <a:rPr lang="cs-CZ" dirty="0" err="1"/>
              <a:t>Cdo</a:t>
            </a:r>
            <a:r>
              <a:rPr lang="cs-CZ" dirty="0"/>
              <a:t> 737/2004, ze dne 16. 12. 2010 </a:t>
            </a:r>
            <a:r>
              <a:rPr lang="cs-CZ" dirty="0" err="1"/>
              <a:t>sp</a:t>
            </a:r>
            <a:r>
              <a:rPr lang="cs-CZ" dirty="0"/>
              <a:t>. zn. 21 </a:t>
            </a:r>
            <a:r>
              <a:rPr lang="cs-CZ" dirty="0" err="1"/>
              <a:t>Cdo</a:t>
            </a:r>
            <a:r>
              <a:rPr lang="cs-CZ" dirty="0"/>
              <a:t> 4028/2009, ze dne 12. 1. 2012 </a:t>
            </a:r>
            <a:r>
              <a:rPr lang="cs-CZ" dirty="0" err="1"/>
              <a:t>sp</a:t>
            </a:r>
            <a:r>
              <a:rPr lang="cs-CZ" dirty="0"/>
              <a:t>. zn. 21 </a:t>
            </a:r>
            <a:r>
              <a:rPr lang="cs-CZ" dirty="0" err="1"/>
              <a:t>Cdo</a:t>
            </a:r>
            <a:r>
              <a:rPr lang="cs-CZ" dirty="0"/>
              <a:t> 3104/2010 nebo ze dne 17. 9. 2014 </a:t>
            </a:r>
            <a:r>
              <a:rPr lang="cs-CZ" dirty="0" err="1"/>
              <a:t>sp</a:t>
            </a:r>
            <a:r>
              <a:rPr lang="cs-CZ" dirty="0"/>
              <a:t>. zn. 21 </a:t>
            </a:r>
            <a:r>
              <a:rPr lang="cs-CZ" dirty="0" err="1"/>
              <a:t>Cdo</a:t>
            </a:r>
            <a:r>
              <a:rPr lang="cs-CZ" dirty="0"/>
              <a:t> 3066/2013).</a:t>
            </a:r>
          </a:p>
          <a:p>
            <a:r>
              <a:rPr lang="cs-CZ" dirty="0"/>
              <a:t>ÚS: III. ÚS 282/16, II. ÚS 2128/2015</a:t>
            </a:r>
          </a:p>
          <a:p>
            <a:endParaRPr lang="cs-CZ" dirty="0"/>
          </a:p>
        </p:txBody>
      </p:sp>
    </p:spTree>
    <p:extLst>
      <p:ext uri="{BB962C8B-B14F-4D97-AF65-F5344CB8AC3E}">
        <p14:creationId xmlns="" xmlns:p14="http://schemas.microsoft.com/office/powerpoint/2010/main" val="2688153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AC3B934-F745-40AB-BAD8-11798BCDD573}"/>
              </a:ext>
            </a:extLst>
          </p:cNvPr>
          <p:cNvSpPr>
            <a:spLocks noGrp="1"/>
          </p:cNvSpPr>
          <p:nvPr>
            <p:ph type="title"/>
          </p:nvPr>
        </p:nvSpPr>
        <p:spPr>
          <a:xfrm>
            <a:off x="689160" y="557808"/>
            <a:ext cx="8229600" cy="1143000"/>
          </a:xfrm>
        </p:spPr>
        <p:txBody>
          <a:bodyPr/>
          <a:lstStyle/>
          <a:p>
            <a:r>
              <a:rPr lang="cs-CZ" dirty="0"/>
              <a:t>„Jiná činnost“ – otázka obchodního vedení</a:t>
            </a:r>
          </a:p>
        </p:txBody>
      </p:sp>
      <p:sp>
        <p:nvSpPr>
          <p:cNvPr id="3" name="Zástupný symbol pro obsah 2">
            <a:extLst>
              <a:ext uri="{FF2B5EF4-FFF2-40B4-BE49-F238E27FC236}">
                <a16:creationId xmlns="" xmlns:a16="http://schemas.microsoft.com/office/drawing/2014/main" id="{276FAF98-1A3D-4EA2-8AAB-30F8C24CF6AB}"/>
              </a:ext>
            </a:extLst>
          </p:cNvPr>
          <p:cNvSpPr>
            <a:spLocks noGrp="1"/>
          </p:cNvSpPr>
          <p:nvPr>
            <p:ph idx="1"/>
          </p:nvPr>
        </p:nvSpPr>
        <p:spPr>
          <a:xfrm>
            <a:off x="457200" y="1700808"/>
            <a:ext cx="8435280" cy="4968552"/>
          </a:xfrm>
        </p:spPr>
        <p:txBody>
          <a:bodyPr>
            <a:normAutofit fontScale="70000" lnSpcReduction="20000"/>
          </a:bodyPr>
          <a:lstStyle/>
          <a:p>
            <a:r>
              <a:rPr lang="cs-CZ" b="1" dirty="0"/>
              <a:t>Přípustný souběh: </a:t>
            </a:r>
          </a:p>
          <a:p>
            <a:pPr lvl="1"/>
            <a:r>
              <a:rPr lang="cs-CZ" dirty="0"/>
              <a:t>manažerská smlouva – „náplní funkce </a:t>
            </a:r>
            <a:r>
              <a:rPr lang="cs-CZ" b="1" dirty="0"/>
              <a:t>obchodního ředitele </a:t>
            </a:r>
            <a:r>
              <a:rPr lang="cs-CZ" dirty="0"/>
              <a:t>nebyla stejná činnost, kterou žalovaný vykonával u žalobce jako místopředseda jeho představenstva, neboť většinu činností obchodního ředitele stanovených v organizačním řádu žalobce nelze zahrnout pod zastupování akciové společnosti navenek ani pod její obchodní vedení,“. (</a:t>
            </a:r>
            <a:r>
              <a:rPr lang="cs-CZ" b="1" dirty="0"/>
              <a:t>21 </a:t>
            </a:r>
            <a:r>
              <a:rPr lang="cs-CZ" b="1" dirty="0" err="1"/>
              <a:t>Cdo</a:t>
            </a:r>
            <a:r>
              <a:rPr lang="cs-CZ" b="1" dirty="0"/>
              <a:t> 496/2014)</a:t>
            </a:r>
          </a:p>
          <a:p>
            <a:pPr lvl="1"/>
            <a:r>
              <a:rPr lang="cs-CZ" dirty="0"/>
              <a:t>činnosti </a:t>
            </a:r>
            <a:r>
              <a:rPr lang="cs-CZ" b="1" dirty="0"/>
              <a:t>výrobně-technického náměstka generálního ředitele </a:t>
            </a:r>
            <a:r>
              <a:rPr lang="cs-CZ" dirty="0"/>
              <a:t>nelze zahrnout pod zastupování akciové společnosti navenek ani pod její obchodní vedení, kterým je organizování a řízení podnikatelské činnosti společnosti, včetně rozhodování o jejích podnikatelských záměrech a zabezpečení řádného vedení účetnictví společnosti, nikoli však věcně vymezená organizační a řídící činnost na určitém úseku společnosti, vykonávaná za podřízenosti jejímu generálnímu řediteli </a:t>
            </a:r>
            <a:r>
              <a:rPr lang="cs-CZ" b="1" dirty="0"/>
              <a:t>(21 </a:t>
            </a:r>
            <a:r>
              <a:rPr lang="cs-CZ" b="1" dirty="0" err="1"/>
              <a:t>Cdo</a:t>
            </a:r>
            <a:r>
              <a:rPr lang="cs-CZ" b="1" dirty="0"/>
              <a:t> 2310/2015)</a:t>
            </a:r>
          </a:p>
          <a:p>
            <a:r>
              <a:rPr lang="cs-CZ" b="1" dirty="0"/>
              <a:t>Ale nepřipuštěno:</a:t>
            </a:r>
          </a:p>
          <a:p>
            <a:pPr lvl="1"/>
            <a:r>
              <a:rPr lang="pl-PL" dirty="0"/>
              <a:t>práce „manažera pro komunikaci s veřejností“ (</a:t>
            </a:r>
            <a:r>
              <a:rPr lang="pl-PL" b="1" dirty="0"/>
              <a:t>2</a:t>
            </a:r>
            <a:r>
              <a:rPr lang="cs-CZ" b="1" dirty="0"/>
              <a:t>1 </a:t>
            </a:r>
            <a:r>
              <a:rPr lang="cs-CZ" b="1" dirty="0" err="1"/>
              <a:t>Cdo</a:t>
            </a:r>
            <a:r>
              <a:rPr lang="cs-CZ" b="1" dirty="0"/>
              <a:t> 2687/2014)</a:t>
            </a:r>
            <a:endParaRPr lang="cs-CZ" dirty="0"/>
          </a:p>
        </p:txBody>
      </p:sp>
    </p:spTree>
    <p:extLst>
      <p:ext uri="{BB962C8B-B14F-4D97-AF65-F5344CB8AC3E}">
        <p14:creationId xmlns="" xmlns:p14="http://schemas.microsoft.com/office/powerpoint/2010/main" val="4093152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reprezentace</a:t>
            </a:r>
          </a:p>
        </p:txBody>
      </p:sp>
      <p:sp>
        <p:nvSpPr>
          <p:cNvPr id="3" name="Zástupný symbol pro obsah 2"/>
          <p:cNvSpPr>
            <a:spLocks noGrp="1"/>
          </p:cNvSpPr>
          <p:nvPr>
            <p:ph idx="1"/>
          </p:nvPr>
        </p:nvSpPr>
        <p:spPr/>
        <p:txBody>
          <a:bodyPr/>
          <a:lstStyle/>
          <a:p>
            <a:r>
              <a:rPr lang="cs-CZ" dirty="0" err="1"/>
              <a:t>sp</a:t>
            </a:r>
            <a:r>
              <a:rPr lang="cs-CZ" dirty="0"/>
              <a:t>. zn. 31 Odo 11/2006 ze dne 15. října 2008</a:t>
            </a:r>
          </a:p>
          <a:p>
            <a:r>
              <a:rPr lang="cs-CZ" dirty="0"/>
              <a:t>„</a:t>
            </a:r>
            <a:r>
              <a:rPr lang="cs-CZ" i="1" dirty="0"/>
              <a:t>osoba, která je statutárním orgánem nebo členem statutárního orgánu právnické osoby nemůže být současně zákonným zástupcem této osoby.</a:t>
            </a:r>
            <a:r>
              <a:rPr lang="cs-CZ" dirty="0"/>
              <a:t>“</a:t>
            </a:r>
          </a:p>
          <a:p>
            <a:r>
              <a:rPr lang="cs-CZ" dirty="0"/>
              <a:t>Míří na jednání zaměstnance a jednání  v provozovně</a:t>
            </a:r>
          </a:p>
        </p:txBody>
      </p:sp>
    </p:spTree>
    <p:extLst>
      <p:ext uri="{BB962C8B-B14F-4D97-AF65-F5344CB8AC3E}">
        <p14:creationId xmlns="" xmlns:p14="http://schemas.microsoft.com/office/powerpoint/2010/main" val="2986247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97B191B-D355-408E-96D6-C8F0C0237CE4}"/>
              </a:ext>
            </a:extLst>
          </p:cNvPr>
          <p:cNvSpPr>
            <a:spLocks noGrp="1"/>
          </p:cNvSpPr>
          <p:nvPr>
            <p:ph type="title"/>
          </p:nvPr>
        </p:nvSpPr>
        <p:spPr/>
        <p:txBody>
          <a:bodyPr/>
          <a:lstStyle/>
          <a:p>
            <a:r>
              <a:rPr lang="pl-PL" dirty="0"/>
              <a:t>I.ÚS 190/15 ze dne 13. 9. 2016</a:t>
            </a:r>
            <a:endParaRPr lang="cs-CZ" dirty="0"/>
          </a:p>
        </p:txBody>
      </p:sp>
      <p:sp>
        <p:nvSpPr>
          <p:cNvPr id="3" name="Zástupný symbol pro obsah 2">
            <a:extLst>
              <a:ext uri="{FF2B5EF4-FFF2-40B4-BE49-F238E27FC236}">
                <a16:creationId xmlns="" xmlns:a16="http://schemas.microsoft.com/office/drawing/2014/main" id="{9305ED41-2B9C-482F-ABA5-F97FC7AD946A}"/>
              </a:ext>
            </a:extLst>
          </p:cNvPr>
          <p:cNvSpPr>
            <a:spLocks noGrp="1"/>
          </p:cNvSpPr>
          <p:nvPr>
            <p:ph idx="1"/>
          </p:nvPr>
        </p:nvSpPr>
        <p:spPr>
          <a:xfrm>
            <a:off x="555499" y="1628800"/>
            <a:ext cx="7976941" cy="4536504"/>
          </a:xfrm>
        </p:spPr>
        <p:txBody>
          <a:bodyPr/>
          <a:lstStyle/>
          <a:p>
            <a:r>
              <a:rPr lang="cs-CZ" sz="2400" dirty="0"/>
              <a:t>odmítá závěr o </a:t>
            </a:r>
            <a:r>
              <a:rPr lang="cs-CZ" sz="2400" b="1" dirty="0"/>
              <a:t>neplatnosti </a:t>
            </a:r>
            <a:r>
              <a:rPr lang="cs-CZ" sz="2400" dirty="0"/>
              <a:t>„souběžné“ manažerské (pracovní) smlouvy k činnosti spadající do působnosti SO</a:t>
            </a:r>
          </a:p>
          <a:p>
            <a:r>
              <a:rPr lang="cs-CZ" sz="2400" dirty="0"/>
              <a:t>Argumenty:</a:t>
            </a:r>
          </a:p>
          <a:p>
            <a:pPr lvl="1"/>
            <a:r>
              <a:rPr lang="cs-CZ" sz="2000" dirty="0"/>
              <a:t>Priorita platnosti + na základě vůle stran mohou být režimu zákoníku práce podřízeny i jiné právní vztahy, v nichž o výkon závislé práce nejde. </a:t>
            </a:r>
          </a:p>
          <a:p>
            <a:pPr lvl="1"/>
            <a:r>
              <a:rPr lang="cs-CZ" sz="2000" dirty="0"/>
              <a:t>„obchodněprávní argumentace“ povahou obchodních korporací chybí, nutno vypořádat:</a:t>
            </a:r>
          </a:p>
          <a:p>
            <a:pPr marL="1371600" lvl="2" indent="-457200">
              <a:buAutoNum type="arabicParenR"/>
            </a:pPr>
            <a:r>
              <a:rPr lang="cs-CZ" sz="1800" dirty="0"/>
              <a:t>Volba režimu zákoníku práce pro smlouvu o výkonu funkce / viz dále</a:t>
            </a:r>
          </a:p>
          <a:p>
            <a:pPr marL="1371600" lvl="2" indent="-457200">
              <a:buAutoNum type="arabicParenR"/>
            </a:pPr>
            <a:r>
              <a:rPr lang="cs-CZ" sz="1800" dirty="0"/>
              <a:t>„Vnitřní“ delegace obchodního vedení / nepochopení delegace</a:t>
            </a:r>
          </a:p>
          <a:p>
            <a:pPr marL="1371600" lvl="2" indent="-457200">
              <a:buAutoNum type="arabicParenR"/>
            </a:pPr>
            <a:r>
              <a:rPr lang="cs-CZ" sz="1800" dirty="0"/>
              <a:t>Materiální hledisko „přípustných“ souběhů /viz výše</a:t>
            </a:r>
          </a:p>
          <a:p>
            <a:pPr marL="1371600" lvl="2" indent="-457200">
              <a:buAutoNum type="arabicParenR"/>
            </a:pPr>
            <a:r>
              <a:rPr lang="cs-CZ" sz="1800" dirty="0"/>
              <a:t>Zákaz podřídit výkon funkce pracovněprávnímu režimu odebírá: </a:t>
            </a:r>
          </a:p>
          <a:p>
            <a:pPr marL="1828800" lvl="3" indent="-457200">
              <a:buFont typeface="+mj-lt"/>
              <a:buAutoNum type="alphaLcParenR"/>
            </a:pPr>
            <a:r>
              <a:rPr lang="cs-CZ" sz="1600" dirty="0"/>
              <a:t>ochranu zaměstnance (výpověď)</a:t>
            </a:r>
          </a:p>
          <a:p>
            <a:pPr marL="1828800" lvl="3" indent="-457200">
              <a:buFont typeface="+mj-lt"/>
              <a:buAutoNum type="alphaLcParenR"/>
            </a:pPr>
            <a:r>
              <a:rPr lang="cs-CZ" sz="1600" dirty="0"/>
              <a:t>zákonné pojištění odpovědnosti zaměstnavatele</a:t>
            </a:r>
          </a:p>
          <a:p>
            <a:pPr marL="1828800" lvl="3" indent="-457200">
              <a:buFont typeface="+mj-lt"/>
              <a:buAutoNum type="alphaLcParenR"/>
            </a:pPr>
            <a:r>
              <a:rPr lang="cs-CZ" sz="1600" dirty="0"/>
              <a:t>negativně ovlivňuje setrvání žen ve vrcholných manažerských funkcích, </a:t>
            </a:r>
          </a:p>
          <a:p>
            <a:pPr marL="685800" lvl="2" indent="0">
              <a:buNone/>
            </a:pPr>
            <a:endParaRPr lang="cs-CZ" sz="1800" dirty="0"/>
          </a:p>
        </p:txBody>
      </p:sp>
    </p:spTree>
    <p:extLst>
      <p:ext uri="{BB962C8B-B14F-4D97-AF65-F5344CB8AC3E}">
        <p14:creationId xmlns="" xmlns:p14="http://schemas.microsoft.com/office/powerpoint/2010/main" val="1738256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8D2D2A6-872E-476A-A11A-153F91EB8FBD}"/>
              </a:ext>
            </a:extLst>
          </p:cNvPr>
          <p:cNvSpPr>
            <a:spLocks noGrp="1"/>
          </p:cNvSpPr>
          <p:nvPr>
            <p:ph type="title"/>
          </p:nvPr>
        </p:nvSpPr>
        <p:spPr/>
        <p:txBody>
          <a:bodyPr/>
          <a:lstStyle/>
          <a:p>
            <a:r>
              <a:rPr lang="cs-CZ" dirty="0"/>
              <a:t>Konstrukce „manažerských“ smluv</a:t>
            </a:r>
          </a:p>
        </p:txBody>
      </p:sp>
      <p:sp>
        <p:nvSpPr>
          <p:cNvPr id="3" name="Zástupný symbol pro obsah 2">
            <a:extLst>
              <a:ext uri="{FF2B5EF4-FFF2-40B4-BE49-F238E27FC236}">
                <a16:creationId xmlns="" xmlns:a16="http://schemas.microsoft.com/office/drawing/2014/main" id="{0C2FEC97-D77A-4216-9801-2C1A8107658D}"/>
              </a:ext>
            </a:extLst>
          </p:cNvPr>
          <p:cNvSpPr>
            <a:spLocks noGrp="1"/>
          </p:cNvSpPr>
          <p:nvPr>
            <p:ph idx="1"/>
          </p:nvPr>
        </p:nvSpPr>
        <p:spPr>
          <a:xfrm>
            <a:off x="505327" y="1902682"/>
            <a:ext cx="8638673" cy="4766678"/>
          </a:xfrm>
        </p:spPr>
        <p:txBody>
          <a:bodyPr>
            <a:normAutofit fontScale="85000" lnSpcReduction="20000"/>
          </a:bodyPr>
          <a:lstStyle/>
          <a:p>
            <a:r>
              <a:rPr lang="cs-CZ" dirty="0"/>
              <a:t>Volba režimu zákoníku práce pro smlouvu o výkonu funkce</a:t>
            </a:r>
          </a:p>
          <a:p>
            <a:pPr lvl="1"/>
            <a:r>
              <a:rPr lang="cs-CZ" dirty="0"/>
              <a:t>§ 59 odst. 1 ZOK – dispozitivní  podpůrná aplikace mandátní smlouvy  – možnost modifikovat pravidla výkonu funkce (dodatek ke smlouvě o výkonu funkce) zákoníkem práce</a:t>
            </a:r>
          </a:p>
          <a:p>
            <a:pPr lvl="1"/>
            <a:r>
              <a:rPr lang="cs-CZ" dirty="0"/>
              <a:t>Nejde však stále o výkon závislé práce – není pracovněprávní vztah</a:t>
            </a:r>
          </a:p>
          <a:p>
            <a:pPr lvl="1"/>
            <a:r>
              <a:rPr lang="cs-CZ" dirty="0"/>
              <a:t>X kogentní normy ZOK</a:t>
            </a:r>
          </a:p>
          <a:p>
            <a:pPr lvl="2"/>
            <a:r>
              <a:rPr lang="cs-CZ" dirty="0"/>
              <a:t>Vznik, zánik a předpoklady výkonu funkce</a:t>
            </a:r>
          </a:p>
          <a:p>
            <a:pPr lvl="2"/>
            <a:r>
              <a:rPr lang="cs-CZ" dirty="0"/>
              <a:t>Odměňování – písemné, schválení VH, </a:t>
            </a:r>
          </a:p>
          <a:p>
            <a:pPr lvl="2"/>
            <a:r>
              <a:rPr lang="cs-CZ" dirty="0"/>
              <a:t>Péče řádného hospodáře a následky jejího porušení</a:t>
            </a:r>
          </a:p>
          <a:p>
            <a:r>
              <a:rPr lang="cs-CZ" dirty="0"/>
              <a:t>Podřízení smlouvy zákoníku práce, možnosti </a:t>
            </a:r>
          </a:p>
          <a:p>
            <a:pPr lvl="1"/>
            <a:r>
              <a:rPr lang="cs-CZ" dirty="0"/>
              <a:t>Použití pravidla x odkaz na pravidlo či výčet ustanovení x jako celku – rizikové ujednání…</a:t>
            </a:r>
          </a:p>
          <a:p>
            <a:endParaRPr lang="cs-CZ" dirty="0"/>
          </a:p>
          <a:p>
            <a:endParaRPr lang="cs-CZ" dirty="0"/>
          </a:p>
          <a:p>
            <a:pPr lvl="2"/>
            <a:endParaRPr lang="cs-CZ" dirty="0"/>
          </a:p>
          <a:p>
            <a:pPr lvl="2"/>
            <a:endParaRPr lang="cs-CZ" dirty="0"/>
          </a:p>
        </p:txBody>
      </p:sp>
    </p:spTree>
    <p:extLst>
      <p:ext uri="{BB962C8B-B14F-4D97-AF65-F5344CB8AC3E}">
        <p14:creationId xmlns="" xmlns:p14="http://schemas.microsoft.com/office/powerpoint/2010/main" val="159678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6932E53-D75F-49B5-9155-FFFA3DE4D872}"/>
              </a:ext>
            </a:extLst>
          </p:cNvPr>
          <p:cNvSpPr>
            <a:spLocks noGrp="1"/>
          </p:cNvSpPr>
          <p:nvPr>
            <p:ph type="title" idx="4294967295"/>
          </p:nvPr>
        </p:nvSpPr>
        <p:spPr/>
        <p:txBody>
          <a:bodyPr>
            <a:normAutofit fontScale="90000"/>
          </a:bodyPr>
          <a:lstStyle/>
          <a:p>
            <a:r>
              <a:rPr lang="cs-CZ" altLang="cs-CZ" sz="4000" dirty="0">
                <a:latin typeface="Arial" panose="020B0604020202020204" pitchFamily="34" charset="0"/>
              </a:rPr>
              <a:t>Neplatnost a nicotnost usnesení valné hromady či členské schůze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06336A8-44DB-4C65-97B7-BE519293E100}"/>
              </a:ext>
            </a:extLst>
          </p:cNvPr>
          <p:cNvSpPr>
            <a:spLocks noGrp="1"/>
          </p:cNvSpPr>
          <p:nvPr>
            <p:ph type="title"/>
          </p:nvPr>
        </p:nvSpPr>
        <p:spPr/>
        <p:txBody>
          <a:bodyPr/>
          <a:lstStyle/>
          <a:p>
            <a:r>
              <a:rPr lang="cs-CZ" dirty="0"/>
              <a:t>Reakce NS</a:t>
            </a:r>
          </a:p>
        </p:txBody>
      </p:sp>
      <p:sp>
        <p:nvSpPr>
          <p:cNvPr id="3" name="Zástupný symbol pro obsah 2">
            <a:extLst>
              <a:ext uri="{FF2B5EF4-FFF2-40B4-BE49-F238E27FC236}">
                <a16:creationId xmlns="" xmlns:a16="http://schemas.microsoft.com/office/drawing/2014/main" id="{DA0E0B65-F135-45B4-A9AE-B298A8B30399}"/>
              </a:ext>
            </a:extLst>
          </p:cNvPr>
          <p:cNvSpPr>
            <a:spLocks noGrp="1"/>
          </p:cNvSpPr>
          <p:nvPr>
            <p:ph idx="1"/>
          </p:nvPr>
        </p:nvSpPr>
        <p:spPr>
          <a:xfrm>
            <a:off x="323528" y="1417638"/>
            <a:ext cx="8568952" cy="5440362"/>
          </a:xfrm>
        </p:spPr>
        <p:txBody>
          <a:bodyPr>
            <a:normAutofit/>
          </a:bodyPr>
          <a:lstStyle/>
          <a:p>
            <a:r>
              <a:rPr lang="cs-CZ" sz="2400" b="1" dirty="0"/>
              <a:t>21 </a:t>
            </a:r>
            <a:r>
              <a:rPr lang="cs-CZ" sz="2400" b="1" dirty="0" err="1"/>
              <a:t>Cdo</a:t>
            </a:r>
            <a:r>
              <a:rPr lang="cs-CZ" sz="2400" b="1" dirty="0"/>
              <a:t> 3613/2015 – </a:t>
            </a:r>
            <a:r>
              <a:rPr lang="cs-CZ" sz="2400" dirty="0"/>
              <a:t>pokračování OLMA, a.s. (dále např. 21 </a:t>
            </a:r>
            <a:r>
              <a:rPr lang="cs-CZ" sz="2400" dirty="0" err="1"/>
              <a:t>Cdo</a:t>
            </a:r>
            <a:r>
              <a:rPr lang="cs-CZ" sz="2400" dirty="0"/>
              <a:t> 1355/2017)</a:t>
            </a:r>
          </a:p>
          <a:p>
            <a:pPr lvl="1"/>
            <a:r>
              <a:rPr lang="cs-CZ" sz="1800" dirty="0"/>
              <a:t>Z postavení statutárního orgánu je zřejmé, že při výkonu své funkce (jako statutárního orgánu) nenaplňuje znaky, jimiž zákoník práce charakterizuje vztahy pracovněprávní. </a:t>
            </a:r>
          </a:p>
          <a:p>
            <a:pPr lvl="1"/>
            <a:r>
              <a:rPr lang="cs-CZ" sz="1800" dirty="0"/>
              <a:t>Souhlasit nelze ani s názorem, že by si člen statutárního orgánu a korporace mohli upravit vzájemná práva a povinnosti prostřednictvím smlouvy o výkonu funkce, pro který si zvolí režim zákoníku práce, neboť skutečnost, že vztahy, jejichž předmětem je výkon závislé práce, jsou vždy podřízeny režimu zákoníku práce (či zvláštního zákona), neznamená, že by na základě vůle stran nemohly být režimu zákoníku práce podřízeny i jiné právní vztahy, v nichž o výkon závislé práce nejde.</a:t>
            </a:r>
          </a:p>
          <a:p>
            <a:pPr lvl="1"/>
            <a:r>
              <a:rPr lang="cs-CZ" sz="1800" dirty="0"/>
              <a:t>zákoník práce je </a:t>
            </a:r>
            <a:r>
              <a:rPr lang="cs-CZ" sz="1800" b="1" dirty="0"/>
              <a:t>samostatný právní kodex,</a:t>
            </a:r>
            <a:r>
              <a:rPr lang="cs-CZ" sz="1800" dirty="0"/>
              <a:t> kterým se řídí pracovněprávní vztahy vymezené v § 1 zákoníku práce, a na tyto vztahy se použije občanský zákoník, jen jestliže to zákoník práce výslovně stanoví (srov. § 4 zák. práce); nyní jen jestliže „nelze použít zákoník práce, a to vždy v souladu se základními zásadami pracovněprávních vztahů“ (srov. § 4 zákoníku práce v aktuálním znění). </a:t>
            </a:r>
            <a:r>
              <a:rPr lang="cs-CZ" sz="1800" b="1" dirty="0"/>
              <a:t>Úpravu zákoníku práce tedy nelze „nabízet k volnému užití každému, komu se jeho režim líbí“ (použít ji podle potřeb jednajících). </a:t>
            </a:r>
          </a:p>
        </p:txBody>
      </p:sp>
    </p:spTree>
    <p:extLst>
      <p:ext uri="{BB962C8B-B14F-4D97-AF65-F5344CB8AC3E}">
        <p14:creationId xmlns="" xmlns:p14="http://schemas.microsoft.com/office/powerpoint/2010/main" val="1615115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16AF2E8-53EE-491A-A654-087B3A275415}"/>
              </a:ext>
            </a:extLst>
          </p:cNvPr>
          <p:cNvSpPr>
            <a:spLocks noGrp="1"/>
          </p:cNvSpPr>
          <p:nvPr>
            <p:ph type="title"/>
          </p:nvPr>
        </p:nvSpPr>
        <p:spPr/>
        <p:txBody>
          <a:bodyPr/>
          <a:lstStyle/>
          <a:p>
            <a:r>
              <a:rPr lang="cs-CZ" dirty="0">
                <a:cs typeface="Calibri"/>
              </a:rPr>
              <a:t>21 </a:t>
            </a:r>
            <a:r>
              <a:rPr lang="cs-CZ" dirty="0" err="1">
                <a:cs typeface="Calibri"/>
              </a:rPr>
              <a:t>Cdo</a:t>
            </a:r>
            <a:r>
              <a:rPr lang="cs-CZ" dirty="0">
                <a:cs typeface="Calibri"/>
              </a:rPr>
              <a:t> 1876/2017 a 21 </a:t>
            </a:r>
            <a:r>
              <a:rPr lang="cs-CZ" dirty="0" err="1">
                <a:cs typeface="Calibri"/>
              </a:rPr>
              <a:t>Cdo</a:t>
            </a:r>
            <a:r>
              <a:rPr lang="cs-CZ" dirty="0">
                <a:cs typeface="Calibri"/>
              </a:rPr>
              <a:t> 1355/2017</a:t>
            </a:r>
            <a:endParaRPr lang="cs-CZ" dirty="0"/>
          </a:p>
        </p:txBody>
      </p:sp>
      <p:sp>
        <p:nvSpPr>
          <p:cNvPr id="3" name="Zástupný symbol pro obsah 2">
            <a:extLst>
              <a:ext uri="{FF2B5EF4-FFF2-40B4-BE49-F238E27FC236}">
                <a16:creationId xmlns="" xmlns:a16="http://schemas.microsoft.com/office/drawing/2014/main" id="{6A82AE55-B2C8-49CF-B55A-6B4589BC9566}"/>
              </a:ext>
            </a:extLst>
          </p:cNvPr>
          <p:cNvSpPr>
            <a:spLocks noGrp="1"/>
          </p:cNvSpPr>
          <p:nvPr>
            <p:ph idx="1"/>
          </p:nvPr>
        </p:nvSpPr>
        <p:spPr>
          <a:xfrm>
            <a:off x="457200" y="1600200"/>
            <a:ext cx="8229600" cy="4853136"/>
          </a:xfrm>
        </p:spPr>
        <p:txBody>
          <a:bodyPr vert="horz" wrap="square" lIns="91440" tIns="45720" rIns="91440" bIns="45720" numCol="1" anchor="ctr" anchorCtr="0" compatLnSpc="1">
            <a:prstTxWarp prst="textNoShape">
              <a:avLst/>
            </a:prstTxWarp>
            <a:normAutofit fontScale="70000" lnSpcReduction="20000"/>
          </a:bodyPr>
          <a:lstStyle/>
          <a:p>
            <a:r>
              <a:rPr lang="cs-CZ" dirty="0">
                <a:cs typeface="Calibri"/>
              </a:rPr>
              <a:t>Řečeno jinak a možná srozumitelněji, </a:t>
            </a:r>
            <a:r>
              <a:rPr lang="cs-CZ" b="1" dirty="0">
                <a:cs typeface="Calibri"/>
              </a:rPr>
              <a:t>zákoník práce popsaným způsobem zakazuje, aby jeho režim byl vztahován pouze na základě vůle stran na jiné vztahy, </a:t>
            </a:r>
            <a:r>
              <a:rPr lang="cs-CZ" dirty="0">
                <a:cs typeface="Calibri"/>
              </a:rPr>
              <a:t>než jaké vznikají při výkonu závislé práce nebo jaké vznikají v intencích ustanovení § 1 zák. práce v souvislosti s výkonem závislé práce. </a:t>
            </a:r>
          </a:p>
          <a:p>
            <a:r>
              <a:rPr lang="cs-CZ" dirty="0">
                <a:cs typeface="Calibri"/>
              </a:rPr>
              <a:t>Uvedené ovšem </a:t>
            </a:r>
            <a:r>
              <a:rPr lang="cs-CZ" b="1" dirty="0">
                <a:cs typeface="Calibri"/>
              </a:rPr>
              <a:t>neznamená</a:t>
            </a:r>
            <a:r>
              <a:rPr lang="cs-CZ" dirty="0">
                <a:cs typeface="Calibri"/>
              </a:rPr>
              <a:t>, </a:t>
            </a:r>
            <a:r>
              <a:rPr lang="cs-CZ" b="1" dirty="0">
                <a:cs typeface="Calibri"/>
              </a:rPr>
              <a:t>že by si strany smlouvy o výkonu funkce </a:t>
            </a:r>
            <a:r>
              <a:rPr lang="cs-CZ" dirty="0">
                <a:cs typeface="Calibri"/>
              </a:rPr>
              <a:t>(nebo jiné smlouvy sjednané mezi společností a statutárním orgánem) </a:t>
            </a:r>
            <a:r>
              <a:rPr lang="cs-CZ" b="1" dirty="0">
                <a:cs typeface="Calibri"/>
              </a:rPr>
              <a:t>nemohly dohodnout taková ujednání</a:t>
            </a:r>
            <a:r>
              <a:rPr lang="cs-CZ" dirty="0">
                <a:cs typeface="Calibri"/>
              </a:rPr>
              <a:t>, na základě kterých by se statutárnímu orgánu dostalo při výkonu jeho činnosti pro společnost (obchodního vedení) podobných oprávnění (výhod), </a:t>
            </a:r>
            <a:r>
              <a:rPr lang="cs-CZ" b="1" dirty="0">
                <a:cs typeface="Calibri"/>
              </a:rPr>
              <a:t>jaké má zaměstnanec v pracovním poměru, </a:t>
            </a:r>
            <a:r>
              <a:rPr lang="cs-CZ" dirty="0">
                <a:cs typeface="Calibri"/>
              </a:rPr>
              <a:t>ledaže by to zákon (o obchodních korporacích nebo jiný) zakazoval; </a:t>
            </a:r>
          </a:p>
          <a:p>
            <a:r>
              <a:rPr lang="cs-CZ" dirty="0">
                <a:cs typeface="Calibri"/>
              </a:rPr>
              <a:t>Takovou smlouvou se však </a:t>
            </a:r>
            <a:r>
              <a:rPr lang="cs-CZ" b="1" dirty="0">
                <a:cs typeface="Calibri"/>
              </a:rPr>
              <a:t>nemůže založit pracovněprávní vztah, který by se řídil zákoníkem práce, </a:t>
            </a:r>
            <a:r>
              <a:rPr lang="cs-CZ" dirty="0">
                <a:cs typeface="Calibri"/>
              </a:rPr>
              <a:t>a sjednaných plnění se strany mohou domáhat jen na základě jejich smlouvy.</a:t>
            </a:r>
          </a:p>
        </p:txBody>
      </p:sp>
    </p:spTree>
    <p:extLst>
      <p:ext uri="{BB962C8B-B14F-4D97-AF65-F5344CB8AC3E}">
        <p14:creationId xmlns="" xmlns:p14="http://schemas.microsoft.com/office/powerpoint/2010/main" val="2199824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16AF2E8-53EE-491A-A654-087B3A275415}"/>
              </a:ext>
            </a:extLst>
          </p:cNvPr>
          <p:cNvSpPr>
            <a:spLocks noGrp="1"/>
          </p:cNvSpPr>
          <p:nvPr>
            <p:ph type="title"/>
          </p:nvPr>
        </p:nvSpPr>
        <p:spPr/>
        <p:txBody>
          <a:bodyPr/>
          <a:lstStyle/>
          <a:p>
            <a:r>
              <a:rPr lang="cs-CZ" dirty="0" smtClean="0">
                <a:cs typeface="Calibri"/>
              </a:rPr>
              <a:t>Obrat v náhledu NS!</a:t>
            </a:r>
            <a:endParaRPr lang="cs-CZ" dirty="0"/>
          </a:p>
        </p:txBody>
      </p:sp>
      <p:sp>
        <p:nvSpPr>
          <p:cNvPr id="3" name="Zástupný symbol pro obsah 2">
            <a:extLst>
              <a:ext uri="{FF2B5EF4-FFF2-40B4-BE49-F238E27FC236}">
                <a16:creationId xmlns=""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55000" lnSpcReduction="20000"/>
          </a:bodyPr>
          <a:lstStyle/>
          <a:p>
            <a:pPr>
              <a:buNone/>
            </a:pPr>
            <a:r>
              <a:rPr lang="cs-CZ" b="1" dirty="0" smtClean="0">
                <a:cs typeface="Calibri"/>
              </a:rPr>
              <a:t>NS 31 Cdo 4831/2017:</a:t>
            </a:r>
            <a:r>
              <a:rPr lang="cs-CZ" dirty="0" smtClean="0">
                <a:cs typeface="Calibri"/>
              </a:rPr>
              <a:t/>
            </a:r>
            <a:br>
              <a:rPr lang="cs-CZ" dirty="0" smtClean="0">
                <a:cs typeface="Calibri"/>
              </a:rPr>
            </a:br>
            <a:endParaRPr lang="cs-CZ" dirty="0" smtClean="0">
              <a:cs typeface="Calibri"/>
            </a:endParaRPr>
          </a:p>
          <a:p>
            <a:pPr>
              <a:buNone/>
            </a:pPr>
            <a:r>
              <a:rPr lang="cs-CZ" dirty="0" smtClean="0">
                <a:cs typeface="Calibri"/>
              </a:rPr>
              <a:t>	I. 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a:buNone/>
            </a:pPr>
            <a:r>
              <a:rPr lang="cs-CZ" dirty="0" smtClean="0">
                <a:cs typeface="Calibri"/>
              </a:rPr>
              <a:t>	</a:t>
            </a:r>
          </a:p>
          <a:p>
            <a:pPr>
              <a:buNone/>
            </a:pPr>
            <a:r>
              <a:rPr lang="cs-CZ" dirty="0" smtClean="0">
                <a:cs typeface="Calibri"/>
              </a:rPr>
              <a:t>	II. Takové ujednání z jejich vztahu (jde-li o výkon činností spadajících do působnosti statutárního orgánu) neučiní jejich vztah pracovněprávním; i nadále půjde o vztah obchodněprávní,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a:p>
            <a:pPr>
              <a:buNone/>
            </a:pPr>
            <a:r>
              <a:rPr lang="cs-CZ" dirty="0" smtClean="0">
                <a:cs typeface="Calibri"/>
              </a:rPr>
              <a:t>	</a:t>
            </a:r>
          </a:p>
          <a:p>
            <a:pPr>
              <a:buNone/>
            </a:pPr>
            <a:r>
              <a:rPr lang="cs-CZ" dirty="0" smtClean="0">
                <a:cs typeface="Calibri"/>
              </a:rPr>
              <a:t>	III. Spor z manažerské smlouvy, uzavřené mezi členem představenstva akciové společnosti a touto akciovou společností, jejímž předmětem je úprava vzájemného vztahu při plnění činností spadajících do působnosti představenstva, je sporem mezi obchodní společností a členem jejího statutárního orgánu, týkajícím se výkonu funkce statutárního orgánu, k jehož projednání a rozhodnutí jsou v prvním stupni věcně příslušné krajské soudy /§ 9 odst. 3 písm. h) o. s. ř., ve znění účinném do 31. prosince 2013/.</a:t>
            </a:r>
            <a:endParaRPr lang="cs-CZ" dirty="0">
              <a:cs typeface="Calibri"/>
            </a:endParaRPr>
          </a:p>
        </p:txBody>
      </p:sp>
    </p:spTree>
    <p:extLst>
      <p:ext uri="{BB962C8B-B14F-4D97-AF65-F5344CB8AC3E}">
        <p14:creationId xmlns="" xmlns:p14="http://schemas.microsoft.com/office/powerpoint/2010/main" val="2199824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361AA35-0A4D-4F9C-B27F-4F40D7B4688F}"/>
              </a:ext>
            </a:extLst>
          </p:cNvPr>
          <p:cNvSpPr>
            <a:spLocks noGrp="1"/>
          </p:cNvSpPr>
          <p:nvPr>
            <p:ph type="title"/>
          </p:nvPr>
        </p:nvSpPr>
        <p:spPr/>
        <p:txBody>
          <a:bodyPr/>
          <a:lstStyle/>
          <a:p>
            <a:r>
              <a:rPr lang="cs-CZ" dirty="0"/>
              <a:t>Shrnutí</a:t>
            </a:r>
          </a:p>
        </p:txBody>
      </p:sp>
      <p:sp>
        <p:nvSpPr>
          <p:cNvPr id="3" name="Zástupný symbol pro obsah 2">
            <a:extLst>
              <a:ext uri="{FF2B5EF4-FFF2-40B4-BE49-F238E27FC236}">
                <a16:creationId xmlns="" xmlns:a16="http://schemas.microsoft.com/office/drawing/2014/main" id="{DAB90977-49BA-47D8-B22F-57556F6EE568}"/>
              </a:ext>
            </a:extLst>
          </p:cNvPr>
          <p:cNvSpPr>
            <a:spLocks noGrp="1"/>
          </p:cNvSpPr>
          <p:nvPr>
            <p:ph idx="1"/>
          </p:nvPr>
        </p:nvSpPr>
        <p:spPr>
          <a:xfrm>
            <a:off x="539552" y="1340768"/>
            <a:ext cx="8229600" cy="4525963"/>
          </a:xfrm>
        </p:spPr>
        <p:txBody>
          <a:bodyPr/>
          <a:lstStyle/>
          <a:p>
            <a:r>
              <a:rPr lang="cs-CZ" dirty="0"/>
              <a:t>Zbytnost nálezu vs. důvody pro souběhy?</a:t>
            </a:r>
          </a:p>
          <a:p>
            <a:pPr lvl="0"/>
            <a:r>
              <a:rPr lang="cs-CZ" dirty="0"/>
              <a:t>Závěr judikatury:</a:t>
            </a:r>
          </a:p>
          <a:p>
            <a:pPr lvl="1"/>
            <a:r>
              <a:rPr lang="cs-CZ" dirty="0"/>
              <a:t>Člen SO vykonává obchodní vedení v rámci jediného závazku</a:t>
            </a:r>
          </a:p>
          <a:p>
            <a:pPr lvl="1"/>
            <a:r>
              <a:rPr lang="cs-CZ" dirty="0"/>
              <a:t>Tento závazek není výkonem závislé </a:t>
            </a:r>
            <a:r>
              <a:rPr lang="cs-CZ" dirty="0" smtClean="0"/>
              <a:t>práce</a:t>
            </a:r>
          </a:p>
          <a:p>
            <a:pPr lvl="1"/>
            <a:r>
              <a:rPr lang="cs-CZ" dirty="0" smtClean="0"/>
              <a:t>Ale je možné jej (ve vybraných částech) podřídit režimu zákoníku práce.</a:t>
            </a:r>
            <a:endParaRPr lang="cs-CZ" dirty="0"/>
          </a:p>
          <a:p>
            <a:r>
              <a:rPr lang="cs-CZ" b="1" u="sng" dirty="0" smtClean="0"/>
              <a:t>Ústavní </a:t>
            </a:r>
            <a:r>
              <a:rPr lang="cs-CZ" b="1" u="sng" dirty="0"/>
              <a:t>stížnost III. ÚS 669/17</a:t>
            </a:r>
            <a:r>
              <a:rPr lang="cs-CZ" dirty="0"/>
              <a:t> – „další kolo“</a:t>
            </a:r>
            <a:endParaRPr lang="cs-CZ" b="1" u="sng" dirty="0"/>
          </a:p>
          <a:p>
            <a:endParaRPr lang="cs-CZ" dirty="0"/>
          </a:p>
          <a:p>
            <a:endParaRPr lang="cs-CZ" dirty="0"/>
          </a:p>
        </p:txBody>
      </p:sp>
    </p:spTree>
    <p:extLst>
      <p:ext uri="{BB962C8B-B14F-4D97-AF65-F5344CB8AC3E}">
        <p14:creationId xmlns="" xmlns:p14="http://schemas.microsoft.com/office/powerpoint/2010/main" val="3567229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2A73D93-4A65-469C-8917-4586DA556E29}"/>
              </a:ext>
            </a:extLst>
          </p:cNvPr>
          <p:cNvSpPr>
            <a:spLocks noGrp="1"/>
          </p:cNvSpPr>
          <p:nvPr>
            <p:ph type="title"/>
          </p:nvPr>
        </p:nvSpPr>
        <p:spPr/>
        <p:txBody>
          <a:bodyPr rtlCol="0">
            <a:normAutofit fontScale="90000"/>
          </a:bodyPr>
          <a:lstStyle/>
          <a:p>
            <a:pPr fontAlgn="auto">
              <a:spcAft>
                <a:spcPts val="0"/>
              </a:spcAft>
              <a:defRPr/>
            </a:pPr>
            <a:r>
              <a:rPr lang="cs-CZ" dirty="0"/>
              <a:t>Monistický systém řízení akciové společnosti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84AD30F-83F4-4953-91DB-6D59E87A936D}"/>
              </a:ext>
            </a:extLst>
          </p:cNvPr>
          <p:cNvSpPr>
            <a:spLocks noGrp="1"/>
          </p:cNvSpPr>
          <p:nvPr>
            <p:ph type="title"/>
          </p:nvPr>
        </p:nvSpPr>
        <p:spPr/>
        <p:txBody>
          <a:bodyPr rtlCol="0">
            <a:normAutofit fontScale="90000"/>
          </a:bodyPr>
          <a:lstStyle/>
          <a:p>
            <a:pPr fontAlgn="auto">
              <a:spcAft>
                <a:spcPts val="0"/>
              </a:spcAft>
              <a:defRPr/>
            </a:pPr>
            <a:r>
              <a:rPr lang="cs-CZ" dirty="0"/>
              <a:t>Monistický systém řízení akciové společnosti</a:t>
            </a:r>
          </a:p>
        </p:txBody>
      </p:sp>
      <p:sp>
        <p:nvSpPr>
          <p:cNvPr id="31746" name="Zástupný symbol pro obsah 2">
            <a:extLst>
              <a:ext uri="{FF2B5EF4-FFF2-40B4-BE49-F238E27FC236}">
                <a16:creationId xmlns="" xmlns:a16="http://schemas.microsoft.com/office/drawing/2014/main" id="{5B200BF2-8F60-4EBF-A2AD-FAAFAC884A70}"/>
              </a:ext>
            </a:extLst>
          </p:cNvPr>
          <p:cNvSpPr>
            <a:spLocks noGrp="1"/>
          </p:cNvSpPr>
          <p:nvPr>
            <p:ph idx="1"/>
          </p:nvPr>
        </p:nvSpPr>
        <p:spPr/>
        <p:txBody>
          <a:bodyPr/>
          <a:lstStyle/>
          <a:p>
            <a:r>
              <a:rPr lang="cs-CZ" altLang="cs-CZ" dirty="0"/>
              <a:t>Monistický = 2 (oddělení správní rady a statutárního ředitele)</a:t>
            </a:r>
          </a:p>
          <a:p>
            <a:r>
              <a:rPr lang="cs-CZ" altLang="cs-CZ" dirty="0"/>
              <a:t>Nerozlišování výkonných a nevýkonných členů správní rady (</a:t>
            </a:r>
            <a:r>
              <a:rPr lang="cs-CZ" altLang="cs-CZ" dirty="0" err="1"/>
              <a:t>executive</a:t>
            </a:r>
            <a:r>
              <a:rPr lang="cs-CZ" altLang="cs-CZ" dirty="0"/>
              <a:t> x non-</a:t>
            </a:r>
            <a:r>
              <a:rPr lang="cs-CZ" altLang="cs-CZ" dirty="0" err="1"/>
              <a:t>executive</a:t>
            </a:r>
            <a:r>
              <a:rPr lang="cs-CZ" altLang="cs-CZ" dirty="0"/>
              <a:t> </a:t>
            </a:r>
            <a:r>
              <a:rPr lang="cs-CZ" altLang="cs-CZ" dirty="0" err="1"/>
              <a:t>members</a:t>
            </a:r>
            <a:r>
              <a:rPr lang="cs-CZ" altLang="cs-CZ" dirty="0"/>
              <a:t>)</a:t>
            </a:r>
          </a:p>
          <a:p>
            <a:r>
              <a:rPr lang="cs-CZ" altLang="cs-CZ" dirty="0"/>
              <a:t>Podpůrná aplikace dualistického systému na systém monistický </a:t>
            </a:r>
          </a:p>
          <a:p>
            <a:r>
              <a:rPr lang="cs-CZ" altLang="cs-CZ" u="sng" dirty="0"/>
              <a:t>Možnost volby systému řízení ve stanovách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35E70DA-C9EC-4FEA-9243-5CD1C528128B}"/>
              </a:ext>
            </a:extLst>
          </p:cNvPr>
          <p:cNvSpPr>
            <a:spLocks noGrp="1"/>
          </p:cNvSpPr>
          <p:nvPr>
            <p:ph type="title"/>
          </p:nvPr>
        </p:nvSpPr>
        <p:spPr/>
        <p:txBody>
          <a:bodyPr/>
          <a:lstStyle/>
          <a:p>
            <a:r>
              <a:rPr lang="cs-CZ" dirty="0"/>
              <a:t>Převzetí úpravy § 456 ZOK</a:t>
            </a:r>
          </a:p>
        </p:txBody>
      </p:sp>
      <p:sp>
        <p:nvSpPr>
          <p:cNvPr id="3" name="Zástupný symbol pro obsah 2">
            <a:extLst>
              <a:ext uri="{FF2B5EF4-FFF2-40B4-BE49-F238E27FC236}">
                <a16:creationId xmlns="" xmlns:a16="http://schemas.microsoft.com/office/drawing/2014/main" id="{8DC64FB5-A0FB-4FEF-B07E-99FAC8B2AE8A}"/>
              </a:ext>
            </a:extLst>
          </p:cNvPr>
          <p:cNvSpPr>
            <a:spLocks noGrp="1"/>
          </p:cNvSpPr>
          <p:nvPr>
            <p:ph idx="1"/>
          </p:nvPr>
        </p:nvSpPr>
        <p:spPr/>
        <p:txBody>
          <a:bodyPr>
            <a:normAutofit/>
          </a:bodyPr>
          <a:lstStyle/>
          <a:p>
            <a:r>
              <a:rPr lang="cs-CZ" dirty="0"/>
              <a:t>Kde se v tomto zákoně stanoví o </a:t>
            </a:r>
            <a:r>
              <a:rPr lang="cs-CZ" b="1" dirty="0"/>
              <a:t>představenstvu</a:t>
            </a:r>
            <a:r>
              <a:rPr lang="cs-CZ" dirty="0"/>
              <a:t>, rozumí se tím </a:t>
            </a:r>
            <a:r>
              <a:rPr lang="cs-CZ" u="sng" dirty="0"/>
              <a:t>podle okolností </a:t>
            </a:r>
            <a:r>
              <a:rPr lang="cs-CZ" b="1" dirty="0"/>
              <a:t>statutární ředitel </a:t>
            </a:r>
            <a:r>
              <a:rPr lang="cs-CZ" dirty="0"/>
              <a:t>nebo jiný orgán společnosti, který má obdobnou působnost.</a:t>
            </a:r>
          </a:p>
          <a:p>
            <a:r>
              <a:rPr lang="cs-CZ" dirty="0"/>
              <a:t>Kde se v tomto zákoně stanoví o </a:t>
            </a:r>
            <a:r>
              <a:rPr lang="cs-CZ" b="1" dirty="0"/>
              <a:t>dozorčí radě</a:t>
            </a:r>
            <a:r>
              <a:rPr lang="cs-CZ" dirty="0"/>
              <a:t>, rozumí se tím podle okolností </a:t>
            </a:r>
            <a:r>
              <a:rPr lang="cs-CZ" b="1" dirty="0"/>
              <a:t>správní rada </a:t>
            </a:r>
            <a:r>
              <a:rPr lang="cs-CZ" dirty="0"/>
              <a:t>nebo předseda správní rady anebo jiný orgán s obdobnou kontrolní působností</a:t>
            </a:r>
          </a:p>
        </p:txBody>
      </p:sp>
    </p:spTree>
    <p:extLst>
      <p:ext uri="{BB962C8B-B14F-4D97-AF65-F5344CB8AC3E}">
        <p14:creationId xmlns="" xmlns:p14="http://schemas.microsoft.com/office/powerpoint/2010/main" val="3994017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445B7AE-6195-4A6D-B2CA-5A9FB9EECFEE}"/>
              </a:ext>
            </a:extLst>
          </p:cNvPr>
          <p:cNvSpPr>
            <a:spLocks noGrp="1"/>
          </p:cNvSpPr>
          <p:nvPr>
            <p:ph type="title"/>
          </p:nvPr>
        </p:nvSpPr>
        <p:spPr/>
        <p:txBody>
          <a:bodyPr/>
          <a:lstStyle/>
          <a:p>
            <a:r>
              <a:rPr lang="cs-CZ" dirty="0"/>
              <a:t>Působnost správní rady § 460</a:t>
            </a:r>
          </a:p>
        </p:txBody>
      </p:sp>
      <p:sp>
        <p:nvSpPr>
          <p:cNvPr id="3" name="Zástupný symbol pro obsah 2">
            <a:extLst>
              <a:ext uri="{FF2B5EF4-FFF2-40B4-BE49-F238E27FC236}">
                <a16:creationId xmlns="" xmlns:a16="http://schemas.microsoft.com/office/drawing/2014/main" id="{6838647C-3D9B-474A-9E5A-BA6916507BCA}"/>
              </a:ext>
            </a:extLst>
          </p:cNvPr>
          <p:cNvSpPr>
            <a:spLocks noGrp="1"/>
          </p:cNvSpPr>
          <p:nvPr>
            <p:ph idx="1"/>
          </p:nvPr>
        </p:nvSpPr>
        <p:spPr>
          <a:xfrm>
            <a:off x="457200" y="1600200"/>
            <a:ext cx="8686800" cy="4853136"/>
          </a:xfrm>
        </p:spPr>
        <p:txBody>
          <a:bodyPr>
            <a:normAutofit/>
          </a:bodyPr>
          <a:lstStyle/>
          <a:p>
            <a:r>
              <a:rPr lang="cs-CZ" dirty="0"/>
              <a:t>Správní rada určuje </a:t>
            </a:r>
            <a:r>
              <a:rPr lang="cs-CZ" b="1" dirty="0"/>
              <a:t>základní zaměření obchodního vedení</a:t>
            </a:r>
            <a:r>
              <a:rPr lang="cs-CZ" dirty="0"/>
              <a:t> společnosti a dohlíží na jeho řádný výkon.</a:t>
            </a:r>
          </a:p>
          <a:p>
            <a:r>
              <a:rPr lang="cs-CZ" dirty="0"/>
              <a:t>do působnosti správní rady náleží </a:t>
            </a:r>
            <a:r>
              <a:rPr lang="cs-CZ" b="1" dirty="0"/>
              <a:t>jakákoliv věc </a:t>
            </a:r>
            <a:r>
              <a:rPr lang="cs-CZ" dirty="0"/>
              <a:t>týkající se společnosti, </a:t>
            </a:r>
            <a:r>
              <a:rPr lang="cs-CZ" b="1" dirty="0"/>
              <a:t>ledaže</a:t>
            </a:r>
            <a:r>
              <a:rPr lang="cs-CZ" dirty="0"/>
              <a:t> ji tento zákon svěřuje do působnosti valné hromady.</a:t>
            </a:r>
            <a:endParaRPr lang="cs-CZ" dirty="0">
              <a:effectLst/>
            </a:endParaRPr>
          </a:p>
        </p:txBody>
      </p:sp>
    </p:spTree>
    <p:extLst>
      <p:ext uri="{BB962C8B-B14F-4D97-AF65-F5344CB8AC3E}">
        <p14:creationId xmlns="" xmlns:p14="http://schemas.microsoft.com/office/powerpoint/2010/main" val="2720855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683131A-5AB8-4576-9D15-A7AA6D5A6065}"/>
              </a:ext>
            </a:extLst>
          </p:cNvPr>
          <p:cNvSpPr>
            <a:spLocks noGrp="1"/>
          </p:cNvSpPr>
          <p:nvPr>
            <p:ph type="title"/>
          </p:nvPr>
        </p:nvSpPr>
        <p:spPr/>
        <p:txBody>
          <a:bodyPr/>
          <a:lstStyle/>
          <a:p>
            <a:r>
              <a:rPr lang="cs-CZ" dirty="0"/>
              <a:t>Jednočlenný systém</a:t>
            </a:r>
          </a:p>
        </p:txBody>
      </p:sp>
      <p:sp>
        <p:nvSpPr>
          <p:cNvPr id="3" name="Zástupný symbol pro obsah 2">
            <a:extLst>
              <a:ext uri="{FF2B5EF4-FFF2-40B4-BE49-F238E27FC236}">
                <a16:creationId xmlns="" xmlns:a16="http://schemas.microsoft.com/office/drawing/2014/main" id="{865A5956-D004-40BE-81D3-190B531121AF}"/>
              </a:ext>
            </a:extLst>
          </p:cNvPr>
          <p:cNvSpPr>
            <a:spLocks noGrp="1"/>
          </p:cNvSpPr>
          <p:nvPr>
            <p:ph idx="1"/>
          </p:nvPr>
        </p:nvSpPr>
        <p:spPr/>
        <p:txBody>
          <a:bodyPr>
            <a:normAutofit fontScale="92500"/>
          </a:bodyPr>
          <a:lstStyle/>
          <a:p>
            <a:r>
              <a:rPr lang="cs-CZ" dirty="0"/>
              <a:t>Fakticky hlavní rozdíl</a:t>
            </a:r>
          </a:p>
          <a:p>
            <a:r>
              <a:rPr lang="cs-CZ" dirty="0"/>
              <a:t>ALE:</a:t>
            </a:r>
          </a:p>
          <a:p>
            <a:pPr lvl="1"/>
            <a:r>
              <a:rPr lang="cs-CZ" dirty="0"/>
              <a:t>Typická konvergence obou systémů</a:t>
            </a:r>
          </a:p>
          <a:p>
            <a:pPr lvl="1"/>
            <a:r>
              <a:rPr lang="cs-CZ" dirty="0"/>
              <a:t>oddělení </a:t>
            </a:r>
            <a:r>
              <a:rPr lang="cs-CZ" dirty="0" err="1"/>
              <a:t>executive</a:t>
            </a:r>
            <a:r>
              <a:rPr lang="cs-CZ" dirty="0"/>
              <a:t>/non </a:t>
            </a:r>
            <a:r>
              <a:rPr lang="cs-CZ" dirty="0" err="1"/>
              <a:t>executive</a:t>
            </a:r>
            <a:r>
              <a:rPr lang="cs-CZ" dirty="0"/>
              <a:t> (</a:t>
            </a:r>
            <a:r>
              <a:rPr lang="cs-CZ" dirty="0" err="1"/>
              <a:t>inside</a:t>
            </a:r>
            <a:r>
              <a:rPr lang="cs-CZ" dirty="0"/>
              <a:t>/</a:t>
            </a:r>
            <a:r>
              <a:rPr lang="cs-CZ" dirty="0" err="1"/>
              <a:t>outside</a:t>
            </a:r>
            <a:r>
              <a:rPr lang="cs-CZ" dirty="0"/>
              <a:t>) členů</a:t>
            </a:r>
          </a:p>
          <a:p>
            <a:pPr lvl="1"/>
            <a:r>
              <a:rPr lang="cs-CZ" dirty="0"/>
              <a:t>Postupně oddělení zdůrazněno (zejm. od Cadbury ... )</a:t>
            </a:r>
          </a:p>
          <a:p>
            <a:pPr lvl="1"/>
            <a:r>
              <a:rPr lang="cs-CZ" dirty="0"/>
              <a:t>separace CEO/</a:t>
            </a:r>
            <a:r>
              <a:rPr lang="cs-CZ" dirty="0" err="1"/>
              <a:t>Chairman</a:t>
            </a:r>
            <a:r>
              <a:rPr lang="cs-CZ" dirty="0"/>
              <a:t> (UK)</a:t>
            </a:r>
          </a:p>
          <a:p>
            <a:pPr lvl="1"/>
            <a:r>
              <a:rPr lang="cs-CZ" dirty="0"/>
              <a:t>povinně nezávislí členové, oficiální funkce dohledu - „</a:t>
            </a:r>
            <a:r>
              <a:rPr lang="cs-CZ" dirty="0" err="1"/>
              <a:t>quai</a:t>
            </a:r>
            <a:r>
              <a:rPr lang="cs-CZ" dirty="0"/>
              <a:t>-dualismus“</a:t>
            </a:r>
          </a:p>
          <a:p>
            <a:endParaRPr lang="cs-CZ" dirty="0"/>
          </a:p>
        </p:txBody>
      </p:sp>
    </p:spTree>
    <p:extLst>
      <p:ext uri="{BB962C8B-B14F-4D97-AF65-F5344CB8AC3E}">
        <p14:creationId xmlns="" xmlns:p14="http://schemas.microsoft.com/office/powerpoint/2010/main" val="3412771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3B24BB2-40B6-4C93-A6DD-E3A924A5EB8E}"/>
              </a:ext>
            </a:extLst>
          </p:cNvPr>
          <p:cNvSpPr>
            <a:spLocks noGrp="1"/>
          </p:cNvSpPr>
          <p:nvPr>
            <p:ph type="title"/>
          </p:nvPr>
        </p:nvSpPr>
        <p:spPr>
          <a:xfrm>
            <a:off x="457200" y="115888"/>
            <a:ext cx="8229600" cy="1282700"/>
          </a:xfrm>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 xmlns:a16="http://schemas.microsoft.com/office/drawing/2014/main" id="{A0864139-1257-4552-8CA2-CEE2C2D1DFBF}"/>
              </a:ext>
            </a:extLst>
          </p:cNvPr>
          <p:cNvSpPr>
            <a:spLocks noGrp="1"/>
          </p:cNvSpPr>
          <p:nvPr>
            <p:ph idx="1"/>
          </p:nvPr>
        </p:nvSpPr>
        <p:spPr>
          <a:xfrm>
            <a:off x="457200" y="1600200"/>
            <a:ext cx="8229600" cy="4852988"/>
          </a:xfrm>
        </p:spPr>
        <p:txBody>
          <a:bodyPr rtlCol="0">
            <a:normAutofit fontScale="85000" lnSpcReduction="20000"/>
          </a:bodyPr>
          <a:lstStyle/>
          <a:p>
            <a:pPr fontAlgn="auto">
              <a:spcAft>
                <a:spcPts val="0"/>
              </a:spcAft>
              <a:defRPr/>
            </a:pPr>
            <a:r>
              <a:rPr lang="cs-CZ" i="1" dirty="0"/>
              <a:t>Mohou být orgány akciové společnosti jednočlenné? </a:t>
            </a:r>
          </a:p>
          <a:p>
            <a:pPr lvl="1" fontAlgn="auto">
              <a:spcAft>
                <a:spcPts val="0"/>
              </a:spcAft>
              <a:defRPr/>
            </a:pPr>
            <a:r>
              <a:rPr lang="cs-CZ" dirty="0"/>
              <a:t>Jelikož zákon o obchodních korporacích nestanoví, že správní rada musí být kolektivním orgánem (tedy, že počet členů správní rady zákonem dispozitivně určený je minimální), platí, že stanovy akciové společnosti se mohou od pravidla upraveného v § 457 z. o. k. odchýlit i tak, že určí, že správní rada je jednočlenná</a:t>
            </a:r>
          </a:p>
          <a:p>
            <a:pPr lvl="1" fontAlgn="auto">
              <a:spcAft>
                <a:spcPts val="0"/>
              </a:spcAft>
              <a:defRPr/>
            </a:pPr>
            <a:r>
              <a:rPr lang="cs-CZ" dirty="0"/>
              <a:t>Neplatí pro banky a </a:t>
            </a:r>
            <a:r>
              <a:rPr lang="cs-CZ" dirty="0" err="1"/>
              <a:t>societas</a:t>
            </a:r>
            <a:r>
              <a:rPr lang="cs-CZ" dirty="0"/>
              <a:t> </a:t>
            </a:r>
            <a:r>
              <a:rPr lang="cs-CZ" dirty="0" err="1"/>
              <a:t>europaea</a:t>
            </a:r>
            <a:endParaRPr lang="cs-CZ" dirty="0"/>
          </a:p>
          <a:p>
            <a:pPr fontAlgn="auto">
              <a:spcAft>
                <a:spcPts val="0"/>
              </a:spcAft>
              <a:defRPr/>
            </a:pPr>
            <a:r>
              <a:rPr lang="cs-CZ" i="1" dirty="0"/>
              <a:t>Má jednočlenný orgán předsedu?</a:t>
            </a:r>
          </a:p>
          <a:p>
            <a:pPr lvl="1" fontAlgn="auto">
              <a:spcAft>
                <a:spcPts val="0"/>
              </a:spcAft>
              <a:defRPr/>
            </a:pPr>
            <a:r>
              <a:rPr lang="cs-CZ" dirty="0"/>
              <a:t>Člen </a:t>
            </a:r>
            <a:r>
              <a:rPr lang="cs-CZ" dirty="0" err="1"/>
              <a:t>unipersonální</a:t>
            </a:r>
            <a:r>
              <a:rPr lang="cs-CZ" dirty="0"/>
              <a:t> správní rady je tudíž (bez dalšího) i jejím předsedou. Z uvedeného plyne, že jediný člen správní rady může (měl by) být zapsán v obchodním rejstříku jako předseda správní rady, a to i bez formálního rozhodnutí o volbě předsedy podle § 461 odst. 1 věty první z. o. 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i="1" dirty="0">
                <a:latin typeface="Arial" panose="020B0604020202020204" pitchFamily="34" charset="0"/>
              </a:rPr>
              <a:t>Základní systematika:</a:t>
            </a:r>
          </a:p>
          <a:p>
            <a:pPr lvl="1">
              <a:lnSpc>
                <a:spcPct val="80000"/>
              </a:lnSpc>
            </a:pPr>
            <a:r>
              <a:rPr lang="cs-CZ" altLang="cs-CZ" sz="2300" dirty="0">
                <a:latin typeface="Arial" panose="020B0604020202020204" pitchFamily="34" charset="0"/>
              </a:rPr>
              <a:t>zdánlivost, nicotnost</a:t>
            </a:r>
          </a:p>
          <a:p>
            <a:pPr lvl="2">
              <a:lnSpc>
                <a:spcPct val="80000"/>
              </a:lnSpc>
            </a:pPr>
            <a:r>
              <a:rPr lang="cs-CZ" altLang="cs-CZ" sz="2100" i="1" dirty="0">
                <a:latin typeface="Arial" panose="020B0604020202020204" pitchFamily="34" charset="0"/>
              </a:rPr>
              <a:t>non </a:t>
            </a:r>
            <a:r>
              <a:rPr lang="cs-CZ" altLang="cs-CZ" sz="2100" i="1" dirty="0" err="1">
                <a:latin typeface="Arial" panose="020B0604020202020204" pitchFamily="34" charset="0"/>
              </a:rPr>
              <a:t>negotium</a:t>
            </a:r>
            <a:endParaRPr lang="cs-CZ" altLang="cs-CZ" sz="2100" i="1" dirty="0">
              <a:latin typeface="Arial" panose="020B0604020202020204" pitchFamily="34" charset="0"/>
            </a:endParaRPr>
          </a:p>
          <a:p>
            <a:pPr lvl="2">
              <a:lnSpc>
                <a:spcPct val="80000"/>
              </a:lnSpc>
            </a:pPr>
            <a:r>
              <a:rPr lang="cs-CZ" altLang="cs-CZ" sz="2100" i="1" dirty="0" err="1">
                <a:latin typeface="Arial" panose="020B0604020202020204" pitchFamily="34" charset="0"/>
              </a:rPr>
              <a:t>negotium</a:t>
            </a:r>
            <a:r>
              <a:rPr lang="cs-CZ" altLang="cs-CZ" sz="2100" i="1" dirty="0">
                <a:latin typeface="Arial" panose="020B0604020202020204" pitchFamily="34" charset="0"/>
              </a:rPr>
              <a:t> </a:t>
            </a:r>
            <a:r>
              <a:rPr lang="cs-CZ" altLang="cs-CZ" sz="2100" i="1" dirty="0" err="1">
                <a:latin typeface="Arial" panose="020B0604020202020204" pitchFamily="34" charset="0"/>
              </a:rPr>
              <a:t>nullum</a:t>
            </a:r>
            <a:r>
              <a:rPr lang="cs-CZ" altLang="cs-CZ" sz="2100" dirty="0">
                <a:latin typeface="Arial" panose="020B0604020202020204" pitchFamily="34" charset="0"/>
              </a:rPr>
              <a:t> (nazývaná také jako „fikce nepřijetí“)</a:t>
            </a:r>
          </a:p>
          <a:p>
            <a:pPr lvl="1">
              <a:lnSpc>
                <a:spcPct val="80000"/>
              </a:lnSpc>
            </a:pPr>
            <a:r>
              <a:rPr lang="cs-CZ" altLang="cs-CZ" sz="2300" dirty="0">
                <a:latin typeface="Arial" panose="020B0604020202020204" pitchFamily="34" charset="0"/>
              </a:rPr>
              <a:t>neplatnost</a:t>
            </a:r>
          </a:p>
          <a:p>
            <a:pPr lvl="2">
              <a:lnSpc>
                <a:spcPct val="80000"/>
              </a:lnSpc>
            </a:pPr>
            <a:r>
              <a:rPr lang="cs-CZ" altLang="cs-CZ" sz="2100" dirty="0">
                <a:latin typeface="Arial" panose="020B0604020202020204" pitchFamily="34" charset="0"/>
              </a:rPr>
              <a:t>nepřímá relativní neplatnost</a:t>
            </a:r>
          </a:p>
          <a:p>
            <a:pPr lvl="1">
              <a:lnSpc>
                <a:spcPct val="80000"/>
              </a:lnSpc>
            </a:pPr>
            <a:r>
              <a:rPr lang="cs-CZ" altLang="cs-CZ" sz="2300" dirty="0">
                <a:latin typeface="Arial" panose="020B0604020202020204" pitchFamily="34" charset="0"/>
              </a:rPr>
              <a:t>neúčinnost</a:t>
            </a:r>
          </a:p>
          <a:p>
            <a:pPr lvl="2">
              <a:lnSpc>
                <a:spcPct val="80000"/>
              </a:lnSpc>
            </a:pPr>
            <a:r>
              <a:rPr lang="cs-CZ" altLang="cs-CZ" sz="2100" dirty="0">
                <a:latin typeface="Arial" panose="020B0604020202020204" pitchFamily="34" charset="0"/>
              </a:rPr>
              <a:t>29 </a:t>
            </a:r>
            <a:r>
              <a:rPr lang="cs-CZ" altLang="cs-CZ" sz="2100" dirty="0" err="1">
                <a:latin typeface="Arial" panose="020B0604020202020204" pitchFamily="34" charset="0"/>
              </a:rPr>
              <a:t>ICdo</a:t>
            </a:r>
            <a:r>
              <a:rPr lang="cs-CZ" altLang="cs-CZ" sz="2100" dirty="0">
                <a:latin typeface="Arial" panose="020B0604020202020204" pitchFamily="34" charset="0"/>
              </a:rPr>
              <a:t> 6/2012 (R 65/2014)</a:t>
            </a:r>
            <a:br>
              <a:rPr lang="cs-CZ" altLang="cs-CZ" sz="2100" dirty="0">
                <a:latin typeface="Arial" panose="020B0604020202020204" pitchFamily="34" charset="0"/>
              </a:rPr>
            </a:br>
            <a:r>
              <a:rPr lang="cs-CZ" altLang="cs-CZ" i="1"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endParaRPr lang="cs-CZ" altLang="cs-CZ" sz="21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F0255E3-F584-42BF-9BF1-6E8D6CB1B1B0}"/>
              </a:ext>
            </a:extLst>
          </p:cNvPr>
          <p:cNvSpPr>
            <a:spLocks noGrp="1"/>
          </p:cNvSpPr>
          <p:nvPr>
            <p:ph type="title"/>
          </p:nvPr>
        </p:nvSpPr>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 xmlns:a16="http://schemas.microsoft.com/office/drawing/2014/main" id="{302C4FFA-2F0B-47F9-9ABF-E2E517DB312F}"/>
              </a:ext>
            </a:extLst>
          </p:cNvPr>
          <p:cNvSpPr>
            <a:spLocks noGrp="1"/>
          </p:cNvSpPr>
          <p:nvPr>
            <p:ph idx="1"/>
          </p:nvPr>
        </p:nvSpPr>
        <p:spPr/>
        <p:txBody>
          <a:bodyPr rtlCol="0">
            <a:normAutofit fontScale="85000" lnSpcReduction="20000"/>
          </a:bodyPr>
          <a:lstStyle/>
          <a:p>
            <a:pPr fontAlgn="auto">
              <a:spcAft>
                <a:spcPts val="0"/>
              </a:spcAft>
              <a:defRPr/>
            </a:pPr>
            <a:r>
              <a:rPr lang="cs-CZ" i="1" dirty="0"/>
              <a:t>Kdo může být statutárním ředitelem?</a:t>
            </a:r>
          </a:p>
          <a:p>
            <a:pPr lvl="1" fontAlgn="auto">
              <a:spcAft>
                <a:spcPts val="0"/>
              </a:spcAft>
              <a:defRPr/>
            </a:pPr>
            <a:r>
              <a:rPr lang="cs-CZ" dirty="0"/>
              <a:t>fyzická osoba (§ 463 odst. 2 ZOK); výjimky může upravit jiný právní předpis (např. § 154 odst. 5 zákona č. 240/2013 Sb., o investičních společnostech a investičních fondech) </a:t>
            </a:r>
          </a:p>
          <a:p>
            <a:pPr lvl="1" fontAlgn="auto">
              <a:spcAft>
                <a:spcPts val="0"/>
              </a:spcAft>
              <a:defRPr/>
            </a:pPr>
            <a:r>
              <a:rPr lang="cs-CZ" dirty="0"/>
              <a:t>Statutárním ředitelem akciové společnosti s monistickým systémem vnitřní struktury může být i </a:t>
            </a:r>
            <a:r>
              <a:rPr lang="cs-CZ" u="sng" dirty="0"/>
              <a:t>předseda její jednočlenné správní rady</a:t>
            </a:r>
            <a:r>
              <a:rPr lang="cs-CZ" dirty="0"/>
              <a:t>, jakož i člen kolektivní správní rady. </a:t>
            </a:r>
          </a:p>
          <a:p>
            <a:pPr fontAlgn="auto">
              <a:spcAft>
                <a:spcPts val="0"/>
              </a:spcAft>
              <a:defRPr/>
            </a:pPr>
            <a:r>
              <a:rPr lang="cs-CZ" i="1" dirty="0"/>
              <a:t>Kdo volí statutárního ředitele? </a:t>
            </a:r>
          </a:p>
          <a:p>
            <a:pPr lvl="1" fontAlgn="auto">
              <a:spcAft>
                <a:spcPts val="0"/>
              </a:spcAft>
              <a:defRPr/>
            </a:pPr>
            <a:r>
              <a:rPr lang="cs-CZ" dirty="0"/>
              <a:t>Konflikt § 421 odst. 2 písm. e), § 456 odst. 2 a § 463 odst. 1  ZOK</a:t>
            </a:r>
          </a:p>
          <a:p>
            <a:pPr lvl="1" fontAlgn="auto">
              <a:spcAft>
                <a:spcPts val="0"/>
              </a:spcAft>
              <a:defRPr/>
            </a:pPr>
            <a:r>
              <a:rPr lang="cs-CZ" dirty="0"/>
              <a:t>Statutárního ředitele volí a odvolává </a:t>
            </a:r>
            <a:r>
              <a:rPr lang="cs-CZ" u="sng" dirty="0"/>
              <a:t>valná hromada</a:t>
            </a:r>
            <a:r>
              <a:rPr lang="cs-CZ" dirty="0"/>
              <a:t>, neurčí-li stanovy, že tak činí správní rada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B32F88C-8CFA-4274-814D-B6692E3AB638}"/>
              </a:ext>
            </a:extLst>
          </p:cNvPr>
          <p:cNvSpPr>
            <a:spLocks noGrp="1"/>
          </p:cNvSpPr>
          <p:nvPr>
            <p:ph type="title"/>
          </p:nvPr>
        </p:nvSpPr>
        <p:spPr/>
        <p:txBody>
          <a:bodyPr rtlCol="0">
            <a:normAutofit fontScale="90000"/>
          </a:bodyPr>
          <a:lstStyle/>
          <a:p>
            <a:pPr fontAlgn="auto">
              <a:spcAft>
                <a:spcPts val="0"/>
              </a:spcAft>
              <a:defRPr/>
            </a:pPr>
            <a:r>
              <a:rPr lang="cs-CZ" dirty="0"/>
              <a:t>Výkladové stanovisko OOK NS </a:t>
            </a:r>
            <a:br>
              <a:rPr lang="cs-CZ" dirty="0"/>
            </a:br>
            <a:r>
              <a:rPr lang="cs-CZ" dirty="0" err="1"/>
              <a:t>Cpjn</a:t>
            </a:r>
            <a:r>
              <a:rPr lang="cs-CZ" dirty="0"/>
              <a:t> 204/2015</a:t>
            </a:r>
          </a:p>
        </p:txBody>
      </p:sp>
      <p:sp>
        <p:nvSpPr>
          <p:cNvPr id="3" name="Zástupný symbol pro obsah 2">
            <a:extLst>
              <a:ext uri="{FF2B5EF4-FFF2-40B4-BE49-F238E27FC236}">
                <a16:creationId xmlns="" xmlns:a16="http://schemas.microsoft.com/office/drawing/2014/main" id="{C59E4D95-4330-4DEC-89EA-AB37C16BD5E5}"/>
              </a:ext>
            </a:extLst>
          </p:cNvPr>
          <p:cNvSpPr>
            <a:spLocks noGrp="1"/>
          </p:cNvSpPr>
          <p:nvPr>
            <p:ph idx="1"/>
          </p:nvPr>
        </p:nvSpPr>
        <p:spPr/>
        <p:txBody>
          <a:bodyPr rtlCol="0">
            <a:normAutofit fontScale="85000" lnSpcReduction="20000"/>
          </a:bodyPr>
          <a:lstStyle/>
          <a:p>
            <a:pPr fontAlgn="auto">
              <a:spcAft>
                <a:spcPts val="0"/>
              </a:spcAft>
              <a:defRPr/>
            </a:pPr>
            <a:r>
              <a:rPr lang="cs-CZ" i="1" dirty="0"/>
              <a:t>Otázka působnosti orgánů v monistickém systému? Možnost aplikace ustanovení o představenstvu a dozorčí radě?</a:t>
            </a:r>
          </a:p>
          <a:p>
            <a:pPr lvl="1" fontAlgn="auto">
              <a:spcAft>
                <a:spcPts val="0"/>
              </a:spcAft>
              <a:defRPr/>
            </a:pPr>
            <a:r>
              <a:rPr lang="cs-CZ" dirty="0"/>
              <a:t>statutárnímu řediteli přísluší </a:t>
            </a:r>
            <a:r>
              <a:rPr lang="cs-CZ" u="sng" dirty="0"/>
              <a:t>pouze zákonem vypočtená působnost</a:t>
            </a:r>
            <a:r>
              <a:rPr lang="cs-CZ" dirty="0"/>
              <a:t>, tj. zastupovat společnost jako člen (</a:t>
            </a:r>
            <a:r>
              <a:rPr lang="cs-CZ" dirty="0" err="1"/>
              <a:t>unipersonálního</a:t>
            </a:r>
            <a:r>
              <a:rPr lang="cs-CZ" dirty="0"/>
              <a:t>) statutárního orgánu a vykonávat běžné obchodní vedení </a:t>
            </a:r>
          </a:p>
          <a:p>
            <a:pPr lvl="1" fontAlgn="auto">
              <a:spcAft>
                <a:spcPts val="0"/>
              </a:spcAft>
              <a:defRPr/>
            </a:pPr>
            <a:r>
              <a:rPr lang="cs-CZ" dirty="0"/>
              <a:t>jakkoliv členové správní rady nejsou členy statutárního orgánu (tím je toliko statutární ředitel), a proto nemohou být pouze z titulu členství ve správní radě statutárními zástupci společnosti, správní rada </a:t>
            </a:r>
            <a:r>
              <a:rPr lang="cs-CZ" u="sng" dirty="0"/>
              <a:t>může výrazně ovlivňovat obchodní vedení </a:t>
            </a:r>
            <a:r>
              <a:rPr lang="cs-CZ" dirty="0"/>
              <a:t>společnosti a přísluší jí i </a:t>
            </a:r>
            <a:r>
              <a:rPr lang="cs-CZ" u="sng" dirty="0"/>
              <a:t>veškerá působnost, jíž zákon nesvěřuje valné hromadě či statutárnímu řediteli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99F92EB-AA61-4209-BBCA-CDF4FA518ED6}"/>
              </a:ext>
            </a:extLst>
          </p:cNvPr>
          <p:cNvSpPr>
            <a:spLocks noGrp="1"/>
          </p:cNvSpPr>
          <p:nvPr>
            <p:ph type="title"/>
          </p:nvPr>
        </p:nvSpPr>
        <p:spPr/>
        <p:txBody>
          <a:bodyPr/>
          <a:lstStyle/>
          <a:p>
            <a:r>
              <a:rPr lang="cs-CZ" dirty="0"/>
              <a:t>A dál?</a:t>
            </a:r>
          </a:p>
        </p:txBody>
      </p:sp>
      <p:sp>
        <p:nvSpPr>
          <p:cNvPr id="3" name="Zástupný symbol pro obsah 2">
            <a:extLst>
              <a:ext uri="{FF2B5EF4-FFF2-40B4-BE49-F238E27FC236}">
                <a16:creationId xmlns="" xmlns:a16="http://schemas.microsoft.com/office/drawing/2014/main" id="{977A5AF1-833C-47E8-AA38-45548D137E5D}"/>
              </a:ext>
            </a:extLst>
          </p:cNvPr>
          <p:cNvSpPr>
            <a:spLocks noGrp="1"/>
          </p:cNvSpPr>
          <p:nvPr>
            <p:ph idx="1"/>
          </p:nvPr>
        </p:nvSpPr>
        <p:spPr>
          <a:xfrm>
            <a:off x="457200" y="1600200"/>
            <a:ext cx="8686800" cy="5257800"/>
          </a:xfrm>
        </p:spPr>
        <p:txBody>
          <a:bodyPr/>
          <a:lstStyle/>
          <a:p>
            <a:pPr marL="514350" indent="-514350">
              <a:buFont typeface="+mj-lt"/>
              <a:buAutoNum type="arabicPeriod"/>
            </a:pPr>
            <a:r>
              <a:rPr lang="cs-CZ" dirty="0"/>
              <a:t>Kdo volí statutárního ředitele?</a:t>
            </a:r>
          </a:p>
          <a:p>
            <a:pPr marL="514350" indent="-514350">
              <a:buFont typeface="+mj-lt"/>
              <a:buAutoNum type="arabicPeriod"/>
            </a:pPr>
            <a:r>
              <a:rPr lang="cs-CZ" dirty="0"/>
              <a:t>Kdo schvaluje smlouvu o výkonu funkce?</a:t>
            </a:r>
          </a:p>
          <a:p>
            <a:pPr marL="514350" indent="-514350">
              <a:buFont typeface="+mj-lt"/>
              <a:buAutoNum type="arabicPeriod"/>
            </a:pPr>
            <a:r>
              <a:rPr lang="cs-CZ" dirty="0"/>
              <a:t>Předložení účetní závěrky?</a:t>
            </a:r>
          </a:p>
          <a:p>
            <a:pPr marL="514350" indent="-514350">
              <a:buFont typeface="+mj-lt"/>
              <a:buAutoNum type="arabicPeriod"/>
            </a:pPr>
            <a:r>
              <a:rPr lang="cs-CZ" dirty="0"/>
              <a:t>Svolání valné hromady?</a:t>
            </a:r>
          </a:p>
          <a:p>
            <a:pPr marL="514350" indent="-514350">
              <a:buFont typeface="+mj-lt"/>
              <a:buAutoNum type="arabicPeriod"/>
            </a:pPr>
            <a:r>
              <a:rPr lang="cs-CZ" dirty="0"/>
              <a:t>Zpráva o vztazích?</a:t>
            </a:r>
          </a:p>
          <a:p>
            <a:pPr marL="514350" indent="-514350">
              <a:buFont typeface="+mj-lt"/>
              <a:buAutoNum type="arabicPeriod"/>
            </a:pPr>
            <a:r>
              <a:rPr lang="cs-CZ" dirty="0"/>
              <a:t>Obchodní vedení?</a:t>
            </a:r>
          </a:p>
          <a:p>
            <a:pPr marL="514350" indent="-514350">
              <a:buFont typeface="+mj-lt"/>
              <a:buAutoNum type="arabicPeriod"/>
            </a:pPr>
            <a:r>
              <a:rPr lang="cs-CZ" dirty="0" err="1"/>
              <a:t>Kodeterminace</a:t>
            </a:r>
            <a:r>
              <a:rPr lang="cs-CZ" dirty="0"/>
              <a:t>?</a:t>
            </a:r>
          </a:p>
        </p:txBody>
      </p:sp>
    </p:spTree>
    <p:extLst>
      <p:ext uri="{BB962C8B-B14F-4D97-AF65-F5344CB8AC3E}">
        <p14:creationId xmlns="" xmlns:p14="http://schemas.microsoft.com/office/powerpoint/2010/main" val="105857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0E716BF-6DA8-4C4F-8042-3E7FD5273E99}"/>
              </a:ext>
            </a:extLst>
          </p:cNvPr>
          <p:cNvSpPr>
            <a:spLocks noGrp="1"/>
          </p:cNvSpPr>
          <p:nvPr>
            <p:ph type="title"/>
          </p:nvPr>
        </p:nvSpPr>
        <p:spPr/>
        <p:txBody>
          <a:bodyPr/>
          <a:lstStyle/>
          <a:p>
            <a:r>
              <a:rPr lang="cs-CZ" dirty="0"/>
              <a:t>Budoucnost?</a:t>
            </a:r>
          </a:p>
        </p:txBody>
      </p:sp>
      <p:sp>
        <p:nvSpPr>
          <p:cNvPr id="3" name="Zástupný symbol pro obsah 2">
            <a:extLst>
              <a:ext uri="{FF2B5EF4-FFF2-40B4-BE49-F238E27FC236}">
                <a16:creationId xmlns="" xmlns:a16="http://schemas.microsoft.com/office/drawing/2014/main" id="{45C4E565-8A7C-4C1E-A7C2-3D7864D96A37}"/>
              </a:ext>
            </a:extLst>
          </p:cNvPr>
          <p:cNvSpPr>
            <a:spLocks noGrp="1"/>
          </p:cNvSpPr>
          <p:nvPr>
            <p:ph idx="1"/>
          </p:nvPr>
        </p:nvSpPr>
        <p:spPr/>
        <p:txBody>
          <a:bodyPr>
            <a:normAutofit fontScale="55000" lnSpcReduction="20000"/>
          </a:bodyPr>
          <a:lstStyle/>
          <a:p>
            <a:r>
              <a:rPr lang="cs-CZ" dirty="0"/>
              <a:t>§ 456 </a:t>
            </a:r>
          </a:p>
          <a:p>
            <a:r>
              <a:rPr lang="x-none" dirty="0"/>
              <a:t>1) </a:t>
            </a:r>
            <a:r>
              <a:rPr lang="x-none" b="1" dirty="0"/>
              <a:t>Statutárním orgánem </a:t>
            </a:r>
            <a:r>
              <a:rPr lang="x-none" dirty="0"/>
              <a:t>společnosti je správní rada.</a:t>
            </a:r>
            <a:endParaRPr lang="cs-CZ" dirty="0"/>
          </a:p>
          <a:p>
            <a:r>
              <a:rPr lang="x-none" dirty="0"/>
              <a:t>(2) Správní radě přísluší </a:t>
            </a:r>
            <a:r>
              <a:rPr lang="x-none" b="1" dirty="0"/>
              <a:t>obchodní vedení a dohled </a:t>
            </a:r>
            <a:r>
              <a:rPr lang="x-none" dirty="0"/>
              <a:t>nad činností společnosti.</a:t>
            </a:r>
            <a:endParaRPr lang="cs-CZ" dirty="0"/>
          </a:p>
          <a:p>
            <a:r>
              <a:rPr lang="x-none" dirty="0"/>
              <a:t>(3) Správní rada se řídí zásadami a pokyny schválenými valnou hromadou, pokud jsou v souladu s právními předpisy a stanovami. Nikdo však není oprávněn udělovat správní radě pokyny týkající se obchodního vedení nebo dohledu nad činností společnosti; tím není dotčen § 51 odst. 2.</a:t>
            </a:r>
            <a:endParaRPr lang="cs-CZ" dirty="0"/>
          </a:p>
          <a:p>
            <a:r>
              <a:rPr lang="x-none" dirty="0"/>
              <a:t>(4) Působností správní rady </a:t>
            </a:r>
            <a:r>
              <a:rPr lang="x-none" b="1" dirty="0"/>
              <a:t>určovat základní zaměření obchodního vedení a základní zaměření dohledu</a:t>
            </a:r>
            <a:r>
              <a:rPr lang="x-none" dirty="0"/>
              <a:t> nad činností společnosti nelze pověřit osoby odlišné od členů správní rady</a:t>
            </a:r>
            <a:r>
              <a:rPr lang="cs-CZ" dirty="0"/>
              <a:t>; tuto</a:t>
            </a:r>
            <a:r>
              <a:rPr lang="x-none" dirty="0"/>
              <a:t> působnost nelze ani rozdělit mezi členy správní rady podle určitých oborů podle občanského zákoníku.</a:t>
            </a:r>
            <a:endParaRPr lang="cs-CZ" dirty="0"/>
          </a:p>
          <a:p>
            <a:r>
              <a:rPr lang="x-none" dirty="0"/>
              <a:t>(5) </a:t>
            </a:r>
            <a:r>
              <a:rPr lang="x-none" u="sng" dirty="0"/>
              <a:t>Správní rada zajišťuje řádné vedení účetnictví, předkládá valné hromadě ke schválení řádnou, mimořádnou, konsolidovanou, případně mezitímní účetní závěrku a v souladu se stanovami také návrh na rozdělení zisku nebo jiných vlastních zdrojů nebo úhradu ztráty.</a:t>
            </a:r>
            <a:endParaRPr lang="cs-CZ" dirty="0"/>
          </a:p>
          <a:p>
            <a:r>
              <a:rPr lang="x-none" dirty="0"/>
              <a:t>(6) Účetní závěrku uveřejní správní rada na internetových stránkách společnosti alespoň po dobu 30 dnů přede dnem konání valné hromady a </a:t>
            </a:r>
            <a:r>
              <a:rPr lang="cs-CZ" dirty="0"/>
              <a:t>po dobu</a:t>
            </a:r>
            <a:r>
              <a:rPr lang="x-none" dirty="0"/>
              <a:t> 30 dn</a:t>
            </a:r>
            <a:r>
              <a:rPr lang="cs-CZ" dirty="0"/>
              <a:t>ů od </a:t>
            </a:r>
            <a:r>
              <a:rPr lang="x-none" dirty="0"/>
              <a:t>schválení nebo neschválení účetní závěrky.</a:t>
            </a:r>
            <a:endParaRPr lang="cs-CZ" dirty="0"/>
          </a:p>
          <a:p>
            <a:endParaRPr lang="cs-CZ" dirty="0"/>
          </a:p>
        </p:txBody>
      </p:sp>
    </p:spTree>
    <p:extLst>
      <p:ext uri="{BB962C8B-B14F-4D97-AF65-F5344CB8AC3E}">
        <p14:creationId xmlns="" xmlns:p14="http://schemas.microsoft.com/office/powerpoint/2010/main" val="1600450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64F88134-6ED3-4690-97E9-A6CE3CA36D12}"/>
              </a:ext>
            </a:extLst>
          </p:cNvPr>
          <p:cNvSpPr>
            <a:spLocks noGrp="1"/>
          </p:cNvSpPr>
          <p:nvPr>
            <p:ph type="title"/>
          </p:nvPr>
        </p:nvSpPr>
        <p:spPr/>
        <p:txBody>
          <a:bodyPr/>
          <a:lstStyle/>
          <a:p>
            <a:r>
              <a:rPr lang="cs-CZ" dirty="0"/>
              <a:t>§ 457 novely</a:t>
            </a:r>
          </a:p>
        </p:txBody>
      </p:sp>
      <p:sp>
        <p:nvSpPr>
          <p:cNvPr id="3" name="Zástupný symbol pro obsah 2">
            <a:extLst>
              <a:ext uri="{FF2B5EF4-FFF2-40B4-BE49-F238E27FC236}">
                <a16:creationId xmlns="" xmlns:a16="http://schemas.microsoft.com/office/drawing/2014/main" id="{56BF5BBD-CFE8-47AA-9357-A2F8D9E63DB9}"/>
              </a:ext>
            </a:extLst>
          </p:cNvPr>
          <p:cNvSpPr>
            <a:spLocks noGrp="1"/>
          </p:cNvSpPr>
          <p:nvPr>
            <p:ph idx="1"/>
          </p:nvPr>
        </p:nvSpPr>
        <p:spPr/>
        <p:txBody>
          <a:bodyPr/>
          <a:lstStyle/>
          <a:p>
            <a:r>
              <a:rPr lang="x-none" dirty="0"/>
              <a:t>(1) Neurčí-li stanovy vyšší počet, má správní rada 3 členy; v jednočlenné společnosti mohou stanovy určit i nižší počet členů.</a:t>
            </a:r>
            <a:endParaRPr lang="cs-CZ" dirty="0"/>
          </a:p>
          <a:p>
            <a:r>
              <a:rPr lang="cs-CZ" dirty="0"/>
              <a:t>(2) </a:t>
            </a:r>
            <a:r>
              <a:rPr lang="x-none" dirty="0"/>
              <a:t>Správní rada volí a odvolává svého předsedu</a:t>
            </a:r>
            <a:r>
              <a:rPr lang="cs-CZ" dirty="0"/>
              <a:t>.</a:t>
            </a:r>
          </a:p>
          <a:p>
            <a:r>
              <a:rPr lang="x-none" dirty="0"/>
              <a:t>(3) Neobsahují-li stanovy nebo smlouva o výkonu funkce délku funkčního období, platí, že činí 3 roky.</a:t>
            </a:r>
            <a:endParaRPr lang="cs-CZ" dirty="0"/>
          </a:p>
          <a:p>
            <a:endParaRPr lang="cs-CZ" dirty="0"/>
          </a:p>
        </p:txBody>
      </p:sp>
    </p:spTree>
    <p:extLst>
      <p:ext uri="{BB962C8B-B14F-4D97-AF65-F5344CB8AC3E}">
        <p14:creationId xmlns="" xmlns:p14="http://schemas.microsoft.com/office/powerpoint/2010/main" val="3422907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477F425-8EA8-42FE-B211-302ECBD15BD1}"/>
              </a:ext>
            </a:extLst>
          </p:cNvPr>
          <p:cNvSpPr>
            <a:spLocks noGrp="1"/>
          </p:cNvSpPr>
          <p:nvPr>
            <p:ph type="title"/>
          </p:nvPr>
        </p:nvSpPr>
        <p:spPr/>
        <p:txBody>
          <a:bodyPr rtlCol="0">
            <a:normAutofit fontScale="90000"/>
          </a:bodyPr>
          <a:lstStyle/>
          <a:p>
            <a:pPr fontAlgn="auto">
              <a:spcAft>
                <a:spcPts val="0"/>
              </a:spcAft>
              <a:defRPr/>
            </a:pPr>
            <a:r>
              <a:rPr lang="cs-CZ" dirty="0"/>
              <a:t>Péče řádného hospodáře a pravidlo podnikatelského úsudku</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a:extLst>
              <a:ext uri="{FF2B5EF4-FFF2-40B4-BE49-F238E27FC236}">
                <a16:creationId xmlns="" xmlns:a16="http://schemas.microsoft.com/office/drawing/2014/main" id="{D53E60B0-3677-4F53-906B-BDC687D83BD1}"/>
              </a:ext>
            </a:extLst>
          </p:cNvPr>
          <p:cNvSpPr>
            <a:spLocks noGrp="1"/>
          </p:cNvSpPr>
          <p:nvPr>
            <p:ph type="title"/>
          </p:nvPr>
        </p:nvSpPr>
        <p:spPr/>
        <p:txBody>
          <a:bodyPr/>
          <a:lstStyle/>
          <a:p>
            <a:r>
              <a:rPr lang="cs-CZ" altLang="cs-CZ"/>
              <a:t>Péče řádného hospodáře</a:t>
            </a:r>
          </a:p>
        </p:txBody>
      </p:sp>
      <p:sp>
        <p:nvSpPr>
          <p:cNvPr id="7171" name="Zástupný symbol pro obsah 2">
            <a:extLst>
              <a:ext uri="{FF2B5EF4-FFF2-40B4-BE49-F238E27FC236}">
                <a16:creationId xmlns="" xmlns:a16="http://schemas.microsoft.com/office/drawing/2014/main" id="{5491BDF3-1789-4236-AC06-169D9F768009}"/>
              </a:ext>
            </a:extLst>
          </p:cNvPr>
          <p:cNvSpPr>
            <a:spLocks noGrp="1"/>
          </p:cNvSpPr>
          <p:nvPr>
            <p:ph idx="1"/>
          </p:nvPr>
        </p:nvSpPr>
        <p:spPr/>
        <p:txBody>
          <a:bodyPr rtlCol="0">
            <a:normAutofit/>
          </a:bodyPr>
          <a:lstStyle/>
          <a:p>
            <a:pPr fontAlgn="auto">
              <a:spcAft>
                <a:spcPts val="0"/>
              </a:spcAft>
              <a:defRPr/>
            </a:pPr>
            <a:r>
              <a:rPr lang="cs-CZ" dirty="0"/>
              <a:t>§ 159/1 OZ</a:t>
            </a:r>
          </a:p>
          <a:p>
            <a:pPr fontAlgn="auto">
              <a:spcAft>
                <a:spcPts val="0"/>
              </a:spcAft>
              <a:defRPr/>
            </a:pPr>
            <a:r>
              <a:rPr lang="cs-CZ" dirty="0"/>
              <a:t>Kdo přijme funkci člena voleného orgánu, zavazuje se, že ji bude vykonávat s nezbytnou loajalitou i s potřebnými znalostmi a pečlivostí. </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9F97EADB-C6E5-4B56-828D-36D90FB4E37B}"/>
              </a:ext>
            </a:extLst>
          </p:cNvPr>
          <p:cNvSpPr>
            <a:spLocks noGrp="1"/>
          </p:cNvSpPr>
          <p:nvPr>
            <p:ph type="title"/>
          </p:nvPr>
        </p:nvSpPr>
        <p:spPr/>
        <p:txBody>
          <a:bodyPr/>
          <a:lstStyle/>
          <a:p>
            <a:r>
              <a:rPr lang="cs-CZ" dirty="0"/>
              <a:t>Struktura</a:t>
            </a:r>
          </a:p>
        </p:txBody>
      </p:sp>
      <p:sp>
        <p:nvSpPr>
          <p:cNvPr id="3" name="Zástupný symbol pro obsah 2">
            <a:extLst>
              <a:ext uri="{FF2B5EF4-FFF2-40B4-BE49-F238E27FC236}">
                <a16:creationId xmlns="" xmlns:a16="http://schemas.microsoft.com/office/drawing/2014/main" id="{3974BE1F-5792-40DC-B5D5-E9ECC8B93B7C}"/>
              </a:ext>
            </a:extLst>
          </p:cNvPr>
          <p:cNvSpPr>
            <a:spLocks noGrp="1"/>
          </p:cNvSpPr>
          <p:nvPr>
            <p:ph idx="1"/>
          </p:nvPr>
        </p:nvSpPr>
        <p:spPr/>
        <p:txBody>
          <a:bodyPr>
            <a:normAutofit lnSpcReduction="10000"/>
          </a:bodyPr>
          <a:lstStyle/>
          <a:p>
            <a:r>
              <a:rPr lang="cs-CZ" b="1" u="sng" dirty="0"/>
              <a:t>Povinnost loajality (duty </a:t>
            </a:r>
            <a:r>
              <a:rPr lang="cs-CZ" b="1" u="sng" dirty="0" err="1"/>
              <a:t>of</a:t>
            </a:r>
            <a:r>
              <a:rPr lang="cs-CZ" b="1" u="sng" dirty="0"/>
              <a:t> </a:t>
            </a:r>
            <a:r>
              <a:rPr lang="cs-CZ" b="1" u="sng" dirty="0" err="1"/>
              <a:t>loyalty</a:t>
            </a:r>
            <a:r>
              <a:rPr lang="cs-CZ" b="1" u="sng" dirty="0"/>
              <a:t>)</a:t>
            </a:r>
          </a:p>
          <a:p>
            <a:pPr lvl="1"/>
            <a:r>
              <a:rPr lang="cs-CZ" dirty="0"/>
              <a:t>8 </a:t>
            </a:r>
            <a:r>
              <a:rPr lang="cs-CZ" dirty="0" err="1"/>
              <a:t>Tdo</a:t>
            </a:r>
            <a:r>
              <a:rPr lang="cs-CZ" dirty="0"/>
              <a:t> 222/2006: Obviněný si přisvojil cizí věc, která mu byla svěřena, pokud jako statutární orgán společnosti s ručením omezeným v rozporu se zájmy této společnosti odčerpal část finančních prostředků pro své soukromé účely tím, že uhradil pojistné na pojištění právní ochrany a havarijní pojištění na motorové vozidlo, které bylo výhradně jeho majetkem.</a:t>
            </a:r>
          </a:p>
          <a:p>
            <a:r>
              <a:rPr lang="cs-CZ" dirty="0"/>
              <a:t> </a:t>
            </a:r>
            <a:r>
              <a:rPr lang="cs-CZ" b="1" u="sng" dirty="0"/>
              <a:t>Povinnost řádné péče (duty </a:t>
            </a:r>
            <a:r>
              <a:rPr lang="cs-CZ" b="1" u="sng" dirty="0" err="1"/>
              <a:t>of</a:t>
            </a:r>
            <a:r>
              <a:rPr lang="cs-CZ" b="1" u="sng" dirty="0"/>
              <a:t> care</a:t>
            </a:r>
            <a:r>
              <a:rPr lang="cs-CZ" dirty="0"/>
              <a:t>)</a:t>
            </a:r>
          </a:p>
          <a:p>
            <a:endParaRPr lang="cs-CZ" dirty="0"/>
          </a:p>
        </p:txBody>
      </p:sp>
    </p:spTree>
    <p:extLst>
      <p:ext uri="{BB962C8B-B14F-4D97-AF65-F5344CB8AC3E}">
        <p14:creationId xmlns="" xmlns:p14="http://schemas.microsoft.com/office/powerpoint/2010/main" val="1547256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B4DDF15-306D-4A80-A4BD-FD5FE7BD33CA}"/>
              </a:ext>
            </a:extLst>
          </p:cNvPr>
          <p:cNvSpPr>
            <a:spLocks noGrp="1"/>
          </p:cNvSpPr>
          <p:nvPr>
            <p:ph type="title"/>
          </p:nvPr>
        </p:nvSpPr>
        <p:spPr/>
        <p:txBody>
          <a:bodyPr/>
          <a:lstStyle/>
          <a:p>
            <a:r>
              <a:rPr lang="cs-CZ" dirty="0"/>
              <a:t>Vždy odborník?</a:t>
            </a:r>
          </a:p>
        </p:txBody>
      </p:sp>
      <p:sp>
        <p:nvSpPr>
          <p:cNvPr id="3" name="Zástupný symbol pro obsah 2">
            <a:extLst>
              <a:ext uri="{FF2B5EF4-FFF2-40B4-BE49-F238E27FC236}">
                <a16:creationId xmlns="" xmlns:a16="http://schemas.microsoft.com/office/drawing/2014/main" id="{A034A31E-40B0-4AD6-BA95-687AA4DC3939}"/>
              </a:ext>
            </a:extLst>
          </p:cNvPr>
          <p:cNvSpPr>
            <a:spLocks noGrp="1"/>
          </p:cNvSpPr>
          <p:nvPr>
            <p:ph idx="1"/>
          </p:nvPr>
        </p:nvSpPr>
        <p:spPr>
          <a:xfrm>
            <a:off x="457200" y="1600200"/>
            <a:ext cx="8229600" cy="4853136"/>
          </a:xfrm>
        </p:spPr>
        <p:txBody>
          <a:bodyPr>
            <a:normAutofit fontScale="85000" lnSpcReduction="10000"/>
          </a:bodyPr>
          <a:lstStyle/>
          <a:p>
            <a:r>
              <a:rPr lang="cs-CZ" b="1" dirty="0"/>
              <a:t>29 Odo 1262/2006</a:t>
            </a:r>
          </a:p>
          <a:p>
            <a:r>
              <a:rPr lang="cs-CZ" dirty="0"/>
              <a:t>Obecně platí, že člen představenstva </a:t>
            </a:r>
            <a:r>
              <a:rPr lang="cs-CZ" b="1" dirty="0"/>
              <a:t>nemusí být vybaven </a:t>
            </a:r>
            <a:r>
              <a:rPr lang="cs-CZ" dirty="0"/>
              <a:t>odbornými znalostmi, schopnostmi či dovednostmi, potřebnými pro výkon všech činností, jež spadají do působnosti představenstva. Taktéž platí, že tyto činnosti nemusí členové představenstva vykonávat vždy osobně, ale mohou je zajistit i prostřednictvím třetích osob.</a:t>
            </a:r>
          </a:p>
          <a:p>
            <a:r>
              <a:rPr lang="cs-CZ" dirty="0"/>
              <a:t> Má-li však člen představenstva určité odborné znalosti, schopnosti či dovednosti, lze z požadavku náležité péče (§ 194 odst. 5 obch. zák.) dovodit, že je povinen je při výkonu funkce – v rámci svých možností – využívat.</a:t>
            </a:r>
          </a:p>
          <a:p>
            <a:endParaRPr lang="cs-CZ" b="1" dirty="0"/>
          </a:p>
          <a:p>
            <a:endParaRPr lang="cs-CZ" dirty="0"/>
          </a:p>
        </p:txBody>
      </p:sp>
    </p:spTree>
    <p:extLst>
      <p:ext uri="{BB962C8B-B14F-4D97-AF65-F5344CB8AC3E}">
        <p14:creationId xmlns="" xmlns:p14="http://schemas.microsoft.com/office/powerpoint/2010/main" val="27326678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77C5444-CFC9-4A18-AB8E-1D486F0DA211}"/>
              </a:ext>
            </a:extLst>
          </p:cNvPr>
          <p:cNvSpPr>
            <a:spLocks noGrp="1"/>
          </p:cNvSpPr>
          <p:nvPr>
            <p:ph type="title"/>
          </p:nvPr>
        </p:nvSpPr>
        <p:spPr/>
        <p:txBody>
          <a:bodyPr/>
          <a:lstStyle/>
          <a:p>
            <a:r>
              <a:rPr lang="cs-CZ" dirty="0"/>
              <a:t>Domněnka porušení PŘH</a:t>
            </a:r>
          </a:p>
        </p:txBody>
      </p:sp>
      <p:sp>
        <p:nvSpPr>
          <p:cNvPr id="3" name="Zástupný symbol pro obsah 2">
            <a:extLst>
              <a:ext uri="{FF2B5EF4-FFF2-40B4-BE49-F238E27FC236}">
                <a16:creationId xmlns="" xmlns:a16="http://schemas.microsoft.com/office/drawing/2014/main" id="{D6302F55-8E98-460D-8A8C-6EDD6BBEA3BA}"/>
              </a:ext>
            </a:extLst>
          </p:cNvPr>
          <p:cNvSpPr>
            <a:spLocks noGrp="1"/>
          </p:cNvSpPr>
          <p:nvPr>
            <p:ph idx="1"/>
          </p:nvPr>
        </p:nvSpPr>
        <p:spPr/>
        <p:txBody>
          <a:bodyPr/>
          <a:lstStyle/>
          <a:p>
            <a:r>
              <a:rPr lang="cs-CZ" dirty="0"/>
              <a:t>§ 159 odst. 2: Má se za to, že jedná nedbale, kdo není této péče řádného hospodáře schopen, ač to musel zjistit při přijetí funkce nebo při jejím výkonu, a nevyvodí z toho pro sebe důsledky.</a:t>
            </a:r>
          </a:p>
          <a:p>
            <a:endParaRPr lang="cs-CZ" dirty="0"/>
          </a:p>
        </p:txBody>
      </p:sp>
    </p:spTree>
    <p:extLst>
      <p:ext uri="{BB962C8B-B14F-4D97-AF65-F5344CB8AC3E}">
        <p14:creationId xmlns="" xmlns:p14="http://schemas.microsoft.com/office/powerpoint/2010/main" val="104197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latin typeface="Arial" panose="020B0604020202020204" pitchFamily="34" charset="0"/>
              </a:rPr>
              <a:t>Delegace § 3 ZOK</a:t>
            </a:r>
          </a:p>
        </p:txBody>
      </p:sp>
      <p:sp>
        <p:nvSpPr>
          <p:cNvPr id="3" name="Zástupný symbol pro obsah 2">
            <a:extLst>
              <a:ext uri="{FF2B5EF4-FFF2-40B4-BE49-F238E27FC236}">
                <a16:creationId xmlns=""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i="1" dirty="0"/>
              <a:t>důvody zdánlivosti v neplatnosti</a:t>
            </a:r>
            <a:r>
              <a:rPr lang="cs-CZ" altLang="cs-CZ" sz="2700" i="1" dirty="0">
                <a:latin typeface="Arial" panose="020B0604020202020204" pitchFamily="34" charset="0"/>
              </a:rPr>
              <a:t>:</a:t>
            </a:r>
          </a:p>
          <a:p>
            <a:pPr lvl="1">
              <a:lnSpc>
                <a:spcPct val="80000"/>
              </a:lnSpc>
            </a:pPr>
            <a:r>
              <a:rPr lang="cs-CZ" altLang="cs-CZ" sz="2300" dirty="0">
                <a:latin typeface="Arial" panose="020B0604020202020204" pitchFamily="34" charset="0"/>
              </a:rPr>
              <a:t>zdánlivost: </a:t>
            </a:r>
            <a:r>
              <a:rPr lang="cs-CZ" altLang="cs-CZ" dirty="0"/>
              <a:t>v jakých případech se hledí na rozhodnutí orgánu obchodní korporace, jako by nebylo přijato, se posoudí podle ustanovení občanského zákoníku upravujícího spolky; to neplatí pro rozhodnutí, které se příčí dobrým mravům (§ 45 odst. 1 ZOK),</a:t>
            </a:r>
            <a:endParaRPr lang="cs-CZ" altLang="cs-CZ" sz="2300" dirty="0">
              <a:latin typeface="Arial" panose="020B0604020202020204" pitchFamily="34" charset="0"/>
            </a:endParaRPr>
          </a:p>
          <a:p>
            <a:pPr lvl="1">
              <a:lnSpc>
                <a:spcPct val="80000"/>
              </a:lnSpc>
            </a:pPr>
            <a:r>
              <a:rPr lang="cs-CZ" altLang="cs-CZ" sz="2300" dirty="0">
                <a:latin typeface="Arial" panose="020B0604020202020204" pitchFamily="34" charset="0"/>
              </a:rPr>
              <a:t>neplatnost: </a:t>
            </a:r>
            <a:r>
              <a:rPr lang="cs-CZ" altLang="cs-CZ" dirty="0"/>
              <a:t>podle ustanovení občanského zákoníku o neplatnosti usnesení členské schůze spolku pro rozpor s právními předpisy nebo společenskou smlouvou (§ 191, § 428 a § 663 ZOK).</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125FDA7-A7C5-4385-8571-B62A3B287CAD}"/>
              </a:ext>
            </a:extLst>
          </p:cNvPr>
          <p:cNvSpPr>
            <a:spLocks noGrp="1"/>
          </p:cNvSpPr>
          <p:nvPr>
            <p:ph type="title"/>
          </p:nvPr>
        </p:nvSpPr>
        <p:spPr/>
        <p:txBody>
          <a:bodyPr rtlCol="0">
            <a:normAutofit/>
          </a:bodyPr>
          <a:lstStyle/>
          <a:p>
            <a:pPr fontAlgn="auto">
              <a:spcAft>
                <a:spcPts val="0"/>
              </a:spcAft>
              <a:defRPr/>
            </a:pPr>
            <a:r>
              <a:rPr lang="cs-CZ" dirty="0"/>
              <a:t>Následky </a:t>
            </a:r>
          </a:p>
        </p:txBody>
      </p:sp>
      <p:sp>
        <p:nvSpPr>
          <p:cNvPr id="22530" name="Zástupný symbol pro obsah 2">
            <a:extLst>
              <a:ext uri="{FF2B5EF4-FFF2-40B4-BE49-F238E27FC236}">
                <a16:creationId xmlns="" xmlns:a16="http://schemas.microsoft.com/office/drawing/2014/main" id="{C2AFD866-99A3-41D5-A92C-2CE72C195DB4}"/>
              </a:ext>
            </a:extLst>
          </p:cNvPr>
          <p:cNvSpPr>
            <a:spLocks noGrp="1"/>
          </p:cNvSpPr>
          <p:nvPr>
            <p:ph idx="1"/>
          </p:nvPr>
        </p:nvSpPr>
        <p:spPr/>
        <p:txBody>
          <a:bodyPr>
            <a:normAutofit fontScale="85000" lnSpcReduction="20000"/>
          </a:bodyPr>
          <a:lstStyle/>
          <a:p>
            <a:pPr fontAlgn="b"/>
            <a:r>
              <a:rPr lang="pl-PL" altLang="cs-CZ" b="1" dirty="0"/>
              <a:t>29 Cdo 2531/2008</a:t>
            </a:r>
            <a:r>
              <a:rPr lang="pl-PL" altLang="cs-CZ" dirty="0"/>
              <a:t> ze dne 30.10.2008</a:t>
            </a:r>
          </a:p>
          <a:p>
            <a:r>
              <a:rPr lang="cs-CZ" dirty="0"/>
              <a:t>V případě, že jednatel nemá potřebné odborné znalosti, má povinnost zajistit posouzení daného případu osobou, která potřebné znalosti má, přičemž </a:t>
            </a:r>
            <a:r>
              <a:rPr lang="cs-CZ" b="1" dirty="0"/>
              <a:t>součástí péče řádného hospodáře je schopnost rozpoznat</a:t>
            </a:r>
            <a:r>
              <a:rPr lang="cs-CZ" dirty="0"/>
              <a:t>, které činnosti již není schopen vykonávat či které potřebné znalosti a dovednosti nemá.</a:t>
            </a:r>
          </a:p>
          <a:p>
            <a:r>
              <a:rPr lang="cs-CZ" altLang="cs-CZ" dirty="0"/>
              <a:t>Porušila-li fyzická osoba jako statutární orgán povinnost jednat s péčí řádného hospodáře a toto porušení obstojí jako samostatný důvod neplatnosti kupní smlouvy, odpovídá tato fyzická osoba za škodu způsobenou touto neplatností.</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a:extLst>
              <a:ext uri="{FF2B5EF4-FFF2-40B4-BE49-F238E27FC236}">
                <a16:creationId xmlns="" xmlns:a16="http://schemas.microsoft.com/office/drawing/2014/main" id="{E6C4F92C-D3D2-4FAC-BFA4-B60DC63EAB1D}"/>
              </a:ext>
            </a:extLst>
          </p:cNvPr>
          <p:cNvSpPr>
            <a:spLocks noGrp="1"/>
          </p:cNvSpPr>
          <p:nvPr>
            <p:ph type="title"/>
          </p:nvPr>
        </p:nvSpPr>
        <p:spPr/>
        <p:txBody>
          <a:bodyPr/>
          <a:lstStyle/>
          <a:p>
            <a:r>
              <a:rPr lang="cs-CZ" altLang="cs-CZ" dirty="0"/>
              <a:t>(Platnost úkonu s porušením péče?)</a:t>
            </a:r>
          </a:p>
        </p:txBody>
      </p:sp>
      <p:sp>
        <p:nvSpPr>
          <p:cNvPr id="3" name="Zástupný symbol pro obsah 2">
            <a:extLst>
              <a:ext uri="{FF2B5EF4-FFF2-40B4-BE49-F238E27FC236}">
                <a16:creationId xmlns="" xmlns:a16="http://schemas.microsoft.com/office/drawing/2014/main" id="{9711906E-62F8-4B0D-B574-F8E86DF84380}"/>
              </a:ext>
            </a:extLst>
          </p:cNvPr>
          <p:cNvSpPr>
            <a:spLocks noGrp="1"/>
          </p:cNvSpPr>
          <p:nvPr>
            <p:ph idx="1"/>
          </p:nvPr>
        </p:nvSpPr>
        <p:spPr/>
        <p:txBody>
          <a:bodyPr rtlCol="0">
            <a:normAutofit fontScale="85000" lnSpcReduction="10000"/>
          </a:bodyPr>
          <a:lstStyle/>
          <a:p>
            <a:pPr fontAlgn="b">
              <a:spcAft>
                <a:spcPts val="0"/>
              </a:spcAft>
              <a:defRPr/>
            </a:pPr>
            <a:r>
              <a:rPr lang="pl-PL" b="1" dirty="0"/>
              <a:t>29 Cdo 2483/2012</a:t>
            </a:r>
            <a:r>
              <a:rPr lang="pl-PL" dirty="0"/>
              <a:t> ze dne 27.11.2014</a:t>
            </a:r>
          </a:p>
          <a:p>
            <a:pPr fontAlgn="auto">
              <a:spcAft>
                <a:spcPts val="0"/>
              </a:spcAft>
              <a:defRPr/>
            </a:pPr>
            <a:r>
              <a:rPr lang="cs-CZ" dirty="0"/>
              <a:t>Důsledkem porušení povinnosti likvidátora vykonávat funkci s péčí řádného hospodáře je (zejména) vznik povinnosti k náhradě tím způsobené škody, nikoliv neplatnost právních úkonů, učiněných jménem společnosti. </a:t>
            </a:r>
          </a:p>
          <a:p>
            <a:pPr fontAlgn="auto">
              <a:spcAft>
                <a:spcPts val="0"/>
              </a:spcAft>
              <a:defRPr/>
            </a:pPr>
            <a:r>
              <a:rPr lang="cs-CZ" dirty="0"/>
              <a:t>Pouze tehdy, jestliže úmyslem (záměrem) obou smluvních stran při uzavření smlouvy bylo dosáhnout výsledku, jenž odporuje zákonu nebo jej obchází, je taková smlouva absolutně neplatným právním úkonem, a to pro rozpor se zákonem, popř. jeho obcházení.</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3075501-2FE9-4C4B-9BAB-3D9A236397F6}"/>
              </a:ext>
            </a:extLst>
          </p:cNvPr>
          <p:cNvSpPr>
            <a:spLocks noGrp="1"/>
          </p:cNvSpPr>
          <p:nvPr>
            <p:ph type="title"/>
          </p:nvPr>
        </p:nvSpPr>
        <p:spPr/>
        <p:txBody>
          <a:bodyPr/>
          <a:lstStyle/>
          <a:p>
            <a:r>
              <a:rPr lang="cs-CZ" dirty="0"/>
              <a:t>Delegace?</a:t>
            </a:r>
          </a:p>
        </p:txBody>
      </p:sp>
      <p:sp>
        <p:nvSpPr>
          <p:cNvPr id="3" name="Zástupný symbol pro obsah 2">
            <a:extLst>
              <a:ext uri="{FF2B5EF4-FFF2-40B4-BE49-F238E27FC236}">
                <a16:creationId xmlns="" xmlns:a16="http://schemas.microsoft.com/office/drawing/2014/main" id="{A1CDB16F-C4C1-4976-8430-03F6E9ABDFEA}"/>
              </a:ext>
            </a:extLst>
          </p:cNvPr>
          <p:cNvSpPr>
            <a:spLocks noGrp="1"/>
          </p:cNvSpPr>
          <p:nvPr>
            <p:ph idx="1"/>
          </p:nvPr>
        </p:nvSpPr>
        <p:spPr/>
        <p:txBody>
          <a:bodyPr/>
          <a:lstStyle/>
          <a:p>
            <a:r>
              <a:rPr lang="cs-CZ" dirty="0"/>
              <a:t>Osobní výkon funkce </a:t>
            </a:r>
          </a:p>
          <a:p>
            <a:r>
              <a:rPr lang="cs-CZ" dirty="0"/>
              <a:t>(x Zmocnění dle § 159 odst. 2 OZ x § 164/2 OZ)</a:t>
            </a:r>
          </a:p>
          <a:p>
            <a:r>
              <a:rPr lang="cs-CZ" dirty="0"/>
              <a:t>Horizontální delegace - § 156/2 OZ</a:t>
            </a:r>
          </a:p>
          <a:p>
            <a:r>
              <a:rPr lang="cs-CZ" dirty="0"/>
              <a:t>Vertikální delegace, náležitý postup při:</a:t>
            </a:r>
          </a:p>
          <a:p>
            <a:pPr lvl="1"/>
            <a:r>
              <a:rPr lang="cs-CZ" dirty="0"/>
              <a:t>Výběru osoby (</a:t>
            </a:r>
            <a:r>
              <a:rPr lang="cs-CZ" i="1" dirty="0"/>
              <a:t>culpa in </a:t>
            </a:r>
            <a:r>
              <a:rPr lang="cs-CZ" i="1" dirty="0" err="1"/>
              <a:t>eligendo</a:t>
            </a:r>
            <a:r>
              <a:rPr lang="cs-CZ" dirty="0"/>
              <a:t>)</a:t>
            </a:r>
          </a:p>
          <a:p>
            <a:pPr lvl="1"/>
            <a:r>
              <a:rPr lang="cs-CZ" dirty="0"/>
              <a:t>Instrukci, součinnosti (</a:t>
            </a:r>
            <a:r>
              <a:rPr lang="cs-CZ" i="1" dirty="0"/>
              <a:t>culpa in </a:t>
            </a:r>
            <a:r>
              <a:rPr lang="cs-CZ" i="1" dirty="0" err="1"/>
              <a:t>instruendo</a:t>
            </a:r>
            <a:r>
              <a:rPr lang="cs-CZ" dirty="0"/>
              <a:t>),</a:t>
            </a:r>
          </a:p>
          <a:p>
            <a:pPr lvl="1"/>
            <a:r>
              <a:rPr lang="cs-CZ" dirty="0"/>
              <a:t>Dohledu (</a:t>
            </a:r>
            <a:r>
              <a:rPr lang="cs-CZ" i="1" dirty="0"/>
              <a:t>culpa in </a:t>
            </a:r>
            <a:r>
              <a:rPr lang="cs-CZ" i="1" dirty="0" err="1"/>
              <a:t>inspeciendo</a:t>
            </a:r>
            <a:r>
              <a:rPr lang="cs-CZ" dirty="0"/>
              <a:t>)</a:t>
            </a:r>
          </a:p>
          <a:p>
            <a:pPr lvl="1"/>
            <a:endParaRPr lang="cs-CZ" dirty="0"/>
          </a:p>
          <a:p>
            <a:endParaRPr lang="cs-CZ" dirty="0"/>
          </a:p>
        </p:txBody>
      </p:sp>
    </p:spTree>
    <p:extLst>
      <p:ext uri="{BB962C8B-B14F-4D97-AF65-F5344CB8AC3E}">
        <p14:creationId xmlns="" xmlns:p14="http://schemas.microsoft.com/office/powerpoint/2010/main" val="1504731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 důsledkům delegace</a:t>
            </a:r>
          </a:p>
        </p:txBody>
      </p:sp>
      <p:sp>
        <p:nvSpPr>
          <p:cNvPr id="3" name="Zástupný symbol pro obsah 2"/>
          <p:cNvSpPr>
            <a:spLocks noGrp="1"/>
          </p:cNvSpPr>
          <p:nvPr>
            <p:ph idx="1"/>
          </p:nvPr>
        </p:nvSpPr>
        <p:spPr/>
        <p:txBody>
          <a:bodyPr>
            <a:normAutofit fontScale="92500"/>
          </a:bodyPr>
          <a:lstStyle/>
          <a:p>
            <a:r>
              <a:rPr lang="cs-CZ" dirty="0"/>
              <a:t>Může manažer delegovat své pravomoci na zaměstnance nebo třetí osoby?</a:t>
            </a:r>
          </a:p>
          <a:p>
            <a:r>
              <a:rPr lang="pl-PL" b="1" dirty="0"/>
              <a:t>29 Cdo 2287/2010</a:t>
            </a:r>
            <a:r>
              <a:rPr lang="pl-PL" dirty="0"/>
              <a:t> ze dne 27.04.2011</a:t>
            </a:r>
          </a:p>
          <a:p>
            <a:r>
              <a:rPr lang="cs-CZ" dirty="0"/>
              <a:t>Zajistí-li člen statutárního orgánu záležitost spadající do výkonu jeho funkce tak, že jejím provedením pověří osobu mající potřebné odborné znalosti, je povinen s ohledem na požadavek péče řádného hospodáře výkon delegované působnosti (mimo jiné) kontrolovat.</a:t>
            </a:r>
          </a:p>
        </p:txBody>
      </p:sp>
    </p:spTree>
    <p:extLst>
      <p:ext uri="{BB962C8B-B14F-4D97-AF65-F5344CB8AC3E}">
        <p14:creationId xmlns="" xmlns:p14="http://schemas.microsoft.com/office/powerpoint/2010/main" val="2046686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Zaměstnanci a PŘH</a:t>
            </a:r>
          </a:p>
        </p:txBody>
      </p:sp>
      <p:sp>
        <p:nvSpPr>
          <p:cNvPr id="3" name="Zástupný symbol pro obsah 2"/>
          <p:cNvSpPr>
            <a:spLocks noGrp="1"/>
          </p:cNvSpPr>
          <p:nvPr>
            <p:ph idx="1"/>
          </p:nvPr>
        </p:nvSpPr>
        <p:spPr/>
        <p:txBody>
          <a:bodyPr/>
          <a:lstStyle/>
          <a:p>
            <a:pPr fontAlgn="b"/>
            <a:r>
              <a:rPr lang="pl-PL" b="1" dirty="0"/>
              <a:t>29 Cdo 3376/2009</a:t>
            </a:r>
            <a:r>
              <a:rPr lang="pl-PL" dirty="0"/>
              <a:t> ze dne 30.11.2010</a:t>
            </a:r>
          </a:p>
          <a:p>
            <a:r>
              <a:rPr lang="cs-CZ" dirty="0"/>
              <a:t>Povinnost péče řádného hospodáře se vztahuje pouze na členy představenstva a na členy dozorčí rady; na obchodního ředitele v postavení zaměstnance společnosti nikoliv.</a:t>
            </a:r>
          </a:p>
          <a:p>
            <a:endParaRPr lang="cs-CZ" dirty="0"/>
          </a:p>
        </p:txBody>
      </p:sp>
    </p:spTree>
    <p:extLst>
      <p:ext uri="{BB962C8B-B14F-4D97-AF65-F5344CB8AC3E}">
        <p14:creationId xmlns="" xmlns:p14="http://schemas.microsoft.com/office/powerpoint/2010/main" val="17731546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A629687-1596-4646-A50A-79DB3DE640A7}"/>
              </a:ext>
            </a:extLst>
          </p:cNvPr>
          <p:cNvSpPr>
            <a:spLocks noGrp="1"/>
          </p:cNvSpPr>
          <p:nvPr>
            <p:ph type="title"/>
          </p:nvPr>
        </p:nvSpPr>
        <p:spPr/>
        <p:txBody>
          <a:bodyPr/>
          <a:lstStyle/>
          <a:p>
            <a:r>
              <a:rPr lang="cs-CZ" dirty="0"/>
              <a:t>I po odvolání z funkce?</a:t>
            </a:r>
          </a:p>
        </p:txBody>
      </p:sp>
      <p:sp>
        <p:nvSpPr>
          <p:cNvPr id="3" name="Zástupný symbol pro obsah 2">
            <a:extLst>
              <a:ext uri="{FF2B5EF4-FFF2-40B4-BE49-F238E27FC236}">
                <a16:creationId xmlns="" xmlns:a16="http://schemas.microsoft.com/office/drawing/2014/main" id="{067CDA97-46FB-435E-9496-06DC24184572}"/>
              </a:ext>
            </a:extLst>
          </p:cNvPr>
          <p:cNvSpPr>
            <a:spLocks noGrp="1"/>
          </p:cNvSpPr>
          <p:nvPr>
            <p:ph idx="1"/>
          </p:nvPr>
        </p:nvSpPr>
        <p:spPr/>
        <p:txBody>
          <a:bodyPr>
            <a:normAutofit fontScale="85000" lnSpcReduction="20000"/>
          </a:bodyPr>
          <a:lstStyle/>
          <a:p>
            <a:r>
              <a:rPr lang="cs-CZ" dirty="0"/>
              <a:t>29 </a:t>
            </a:r>
            <a:r>
              <a:rPr lang="cs-CZ" dirty="0" err="1"/>
              <a:t>Cdo</a:t>
            </a:r>
            <a:r>
              <a:rPr lang="cs-CZ" dirty="0"/>
              <a:t> 4095/2016, </a:t>
            </a:r>
            <a:r>
              <a:rPr lang="cs-CZ" b="1" dirty="0"/>
              <a:t>29. 3. 2017</a:t>
            </a:r>
          </a:p>
          <a:p>
            <a:r>
              <a:rPr lang="cs-CZ" dirty="0"/>
              <a:t>jedná-li jednatel poté, kdy byl odvolán ze své funkce, „jménem společnosti“, jako by nadále byl jejím jednatelem, je nezbytné na jeho jednání klást </a:t>
            </a:r>
            <a:r>
              <a:rPr lang="cs-CZ" b="1" dirty="0"/>
              <a:t>stejné požadavky, jaké zákon stanoví pro jednání (skutečného) jednatele.</a:t>
            </a:r>
            <a:r>
              <a:rPr lang="cs-CZ" dirty="0"/>
              <a:t> Za této situace pak v případě porušení povinnosti jednat s péčí řádného hospodáře musí takový „jednatel“ nutně odpovídat za škodu tímto jednáním způsobenou </a:t>
            </a:r>
            <a:r>
              <a:rPr lang="cs-CZ" b="1" dirty="0"/>
              <a:t>stejně, jako by jednatelem společnosti formálně byl</a:t>
            </a:r>
            <a:r>
              <a:rPr lang="cs-CZ" dirty="0"/>
              <a:t>. Pro uvedený závěr přitom není významné, zda takový „jednatel“ o svém odvolání nevěděl, nebo zda o něm věděl, a přesto jej vědomě nerespektoval.</a:t>
            </a:r>
          </a:p>
        </p:txBody>
      </p:sp>
    </p:spTree>
    <p:extLst>
      <p:ext uri="{BB962C8B-B14F-4D97-AF65-F5344CB8AC3E}">
        <p14:creationId xmlns="" xmlns:p14="http://schemas.microsoft.com/office/powerpoint/2010/main" val="823879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a:extLst>
              <a:ext uri="{FF2B5EF4-FFF2-40B4-BE49-F238E27FC236}">
                <a16:creationId xmlns="" xmlns:a16="http://schemas.microsoft.com/office/drawing/2014/main" id="{7ED4B482-509E-49DB-B022-8B3150D43633}"/>
              </a:ext>
            </a:extLst>
          </p:cNvPr>
          <p:cNvSpPr>
            <a:spLocks noGrp="1"/>
          </p:cNvSpPr>
          <p:nvPr>
            <p:ph type="title"/>
          </p:nvPr>
        </p:nvSpPr>
        <p:spPr/>
        <p:txBody>
          <a:bodyPr/>
          <a:lstStyle/>
          <a:p>
            <a:r>
              <a:rPr lang="cs-CZ" altLang="cs-CZ"/>
              <a:t>Ani smrt nepomůže?</a:t>
            </a:r>
          </a:p>
        </p:txBody>
      </p:sp>
      <p:sp>
        <p:nvSpPr>
          <p:cNvPr id="3" name="Zástupný symbol pro obsah 2">
            <a:extLst>
              <a:ext uri="{FF2B5EF4-FFF2-40B4-BE49-F238E27FC236}">
                <a16:creationId xmlns="" xmlns:a16="http://schemas.microsoft.com/office/drawing/2014/main" id="{AD777D14-88C0-4BE6-8068-EB598F628E7B}"/>
              </a:ext>
            </a:extLst>
          </p:cNvPr>
          <p:cNvSpPr>
            <a:spLocks noGrp="1"/>
          </p:cNvSpPr>
          <p:nvPr>
            <p:ph idx="1"/>
          </p:nvPr>
        </p:nvSpPr>
        <p:spPr>
          <a:xfrm>
            <a:off x="457200" y="1600200"/>
            <a:ext cx="5122863" cy="4997450"/>
          </a:xfrm>
        </p:spPr>
        <p:txBody>
          <a:bodyPr rtlCol="0">
            <a:normAutofit fontScale="55000" lnSpcReduction="20000"/>
          </a:bodyPr>
          <a:lstStyle/>
          <a:p>
            <a:pPr fontAlgn="ctr">
              <a:spcAft>
                <a:spcPts val="0"/>
              </a:spcAft>
              <a:defRPr/>
            </a:pPr>
            <a:r>
              <a:rPr lang="cs-CZ" sz="4200" dirty="0"/>
              <a:t>Vrchní soud v Praze 7 </a:t>
            </a:r>
            <a:r>
              <a:rPr lang="cs-CZ" sz="4200" dirty="0" err="1"/>
              <a:t>Cmo</a:t>
            </a:r>
            <a:r>
              <a:rPr lang="cs-CZ" sz="4200" dirty="0"/>
              <a:t> 95/2012 </a:t>
            </a:r>
          </a:p>
          <a:p>
            <a:pPr fontAlgn="ctr">
              <a:spcAft>
                <a:spcPts val="0"/>
              </a:spcAft>
              <a:defRPr/>
            </a:pPr>
            <a:r>
              <a:rPr lang="cs-CZ" sz="4100" dirty="0"/>
              <a:t>Povinnost z titulu náhrady škody vzniklé porušením povinnosti statutárního orgánu (předsedy družstva) jednat s péčí řádného hospodáře v případě smrti nezaniká, ale přechází na dědice…</a:t>
            </a:r>
          </a:p>
          <a:p>
            <a:pPr fontAlgn="ctr">
              <a:spcAft>
                <a:spcPts val="0"/>
              </a:spcAft>
              <a:defRPr/>
            </a:pPr>
            <a:r>
              <a:rPr lang="cs-CZ" sz="4100" dirty="0"/>
              <a:t>Smrt předsedy družstva coby osoby porušivší povinnost péče řádného hospodáře je právní skutečností mající za následek nemožnost nesení důkazního břemene o neporušení povinnosti péče řádného hospodáře.</a:t>
            </a:r>
          </a:p>
          <a:p>
            <a:pPr fontAlgn="ctr">
              <a:spcAft>
                <a:spcPts val="0"/>
              </a:spcAft>
              <a:defRPr/>
            </a:pPr>
            <a:r>
              <a:rPr lang="cs-CZ" sz="4100" i="1" dirty="0"/>
              <a:t>Co když je členem orgánu právnická osoba? Důsledky přeměny? Důsledky změny zástupce právnické osoby?</a:t>
            </a:r>
          </a:p>
          <a:p>
            <a:pPr fontAlgn="auto">
              <a:spcAft>
                <a:spcPts val="0"/>
              </a:spcAft>
              <a:defRPr/>
            </a:pPr>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a:extLst>
              <a:ext uri="{FF2B5EF4-FFF2-40B4-BE49-F238E27FC236}">
                <a16:creationId xmlns="" xmlns:a16="http://schemas.microsoft.com/office/drawing/2014/main" id="{4F73E04E-5CF4-4216-B072-36D7208E0B8B}"/>
              </a:ext>
            </a:extLst>
          </p:cNvPr>
          <p:cNvSpPr>
            <a:spLocks noGrp="1"/>
          </p:cNvSpPr>
          <p:nvPr>
            <p:ph type="title"/>
          </p:nvPr>
        </p:nvSpPr>
        <p:spPr/>
        <p:txBody>
          <a:bodyPr/>
          <a:lstStyle/>
          <a:p>
            <a:r>
              <a:rPr lang="cs-CZ" altLang="cs-CZ"/>
              <a:t>Pravidlo podnikatelského úsudku</a:t>
            </a:r>
          </a:p>
        </p:txBody>
      </p:sp>
      <p:sp>
        <p:nvSpPr>
          <p:cNvPr id="24578" name="Zástupný symbol pro obsah 2">
            <a:extLst>
              <a:ext uri="{FF2B5EF4-FFF2-40B4-BE49-F238E27FC236}">
                <a16:creationId xmlns="" xmlns:a16="http://schemas.microsoft.com/office/drawing/2014/main" id="{3243BA6D-30C7-46C2-91BF-90804DE1FF37}"/>
              </a:ext>
            </a:extLst>
          </p:cNvPr>
          <p:cNvSpPr>
            <a:spLocks noGrp="1"/>
          </p:cNvSpPr>
          <p:nvPr>
            <p:ph idx="1"/>
          </p:nvPr>
        </p:nvSpPr>
        <p:spPr>
          <a:xfrm>
            <a:off x="457200" y="1520024"/>
            <a:ext cx="5338936" cy="4606140"/>
          </a:xfrm>
        </p:spPr>
        <p:txBody>
          <a:bodyPr>
            <a:normAutofit fontScale="85000" lnSpcReduction="10000"/>
          </a:bodyPr>
          <a:lstStyle/>
          <a:p>
            <a:r>
              <a:rPr lang="cs-CZ" altLang="cs-CZ" dirty="0"/>
              <a:t>§ 51 /1 ZOK</a:t>
            </a:r>
          </a:p>
          <a:p>
            <a:r>
              <a:rPr lang="cs-CZ" altLang="cs-CZ" b="1" dirty="0" smtClean="0"/>
              <a:t>Pečlivě </a:t>
            </a:r>
            <a:r>
              <a:rPr lang="cs-CZ" altLang="cs-CZ" b="1" dirty="0"/>
              <a:t>a s potřebnými znalostmi </a:t>
            </a:r>
            <a:r>
              <a:rPr lang="cs-CZ" altLang="cs-CZ" dirty="0"/>
              <a:t>jedná ten, kdo mohl při </a:t>
            </a:r>
            <a:r>
              <a:rPr lang="cs-CZ" altLang="cs-CZ" u="sng" dirty="0"/>
              <a:t>podnikatelském rozhodování </a:t>
            </a:r>
            <a:r>
              <a:rPr lang="cs-CZ" altLang="cs-CZ" dirty="0"/>
              <a:t>v </a:t>
            </a:r>
            <a:r>
              <a:rPr lang="cs-CZ" altLang="cs-CZ" u="sng" dirty="0"/>
              <a:t>dobré víře </a:t>
            </a:r>
            <a:r>
              <a:rPr lang="cs-CZ" altLang="cs-CZ" dirty="0"/>
              <a:t>rozumně předpokládat, že jedná </a:t>
            </a:r>
            <a:r>
              <a:rPr lang="cs-CZ" altLang="cs-CZ" u="sng" dirty="0"/>
              <a:t>informovaně</a:t>
            </a:r>
            <a:r>
              <a:rPr lang="cs-CZ" altLang="cs-CZ" dirty="0"/>
              <a:t> a v </a:t>
            </a:r>
            <a:r>
              <a:rPr lang="cs-CZ" altLang="cs-CZ" u="sng" dirty="0"/>
              <a:t>obhajitelném zájmu</a:t>
            </a:r>
            <a:r>
              <a:rPr lang="cs-CZ" altLang="cs-CZ" dirty="0"/>
              <a:t> obchodní korporace; </a:t>
            </a:r>
          </a:p>
          <a:p>
            <a:r>
              <a:rPr lang="cs-CZ" altLang="cs-CZ" dirty="0"/>
              <a:t>to neplatí, pokud takovéto rozhodování nebylo učiněno s nezbytnou loajalitou.</a:t>
            </a:r>
          </a:p>
          <a:p>
            <a:endParaRPr lang="cs-CZ" altLang="cs-CZ" i="1" dirty="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Podnikatelský úsudek ve starší judikatuře? </a:t>
            </a:r>
          </a:p>
        </p:txBody>
      </p:sp>
      <p:sp>
        <p:nvSpPr>
          <p:cNvPr id="3" name="Zástupný symbol pro obsah 2"/>
          <p:cNvSpPr>
            <a:spLocks noGrp="1"/>
          </p:cNvSpPr>
          <p:nvPr>
            <p:ph idx="1"/>
          </p:nvPr>
        </p:nvSpPr>
        <p:spPr/>
        <p:txBody>
          <a:bodyPr>
            <a:normAutofit fontScale="85000" lnSpcReduction="10000"/>
          </a:bodyPr>
          <a:lstStyle/>
          <a:p>
            <a:pPr fontAlgn="b"/>
            <a:r>
              <a:rPr lang="cs-CZ" dirty="0"/>
              <a:t>Člen představenstva </a:t>
            </a:r>
            <a:r>
              <a:rPr lang="cs-CZ" b="1" dirty="0"/>
              <a:t>odpovídá za řádný</a:t>
            </a:r>
            <a:r>
              <a:rPr lang="cs-CZ" dirty="0"/>
              <a:t> (v souladu s požadavkem péče řádného hospodáře jsoucí) </a:t>
            </a:r>
            <a:r>
              <a:rPr lang="cs-CZ" b="1" dirty="0"/>
              <a:t>výkon funkce, nikoliv za výsledek své činnost (</a:t>
            </a:r>
            <a:r>
              <a:rPr lang="cs-CZ" dirty="0"/>
              <a:t>29 </a:t>
            </a:r>
            <a:r>
              <a:rPr lang="cs-CZ" dirty="0" err="1"/>
              <a:t>Cdo</a:t>
            </a:r>
            <a:r>
              <a:rPr lang="cs-CZ" dirty="0"/>
              <a:t> 3860/2015)</a:t>
            </a:r>
            <a:endParaRPr lang="pl-PL" b="1" dirty="0"/>
          </a:p>
          <a:p>
            <a:pPr fontAlgn="b"/>
            <a:r>
              <a:rPr lang="pl-PL" b="1" dirty="0"/>
              <a:t>29 Cdo 4276/2009</a:t>
            </a:r>
            <a:r>
              <a:rPr lang="pl-PL" dirty="0"/>
              <a:t> ze dne 30.03.2011</a:t>
            </a:r>
          </a:p>
          <a:p>
            <a:r>
              <a:rPr lang="cs-CZ" dirty="0"/>
              <a:t>Rozhodnutí jednatele, zda společnost bude vymáhat pohledávky za svými dlužníky, je součástí obchodního vedení společnosti. Pro posouzení, zda jednatel společnosti porušil povinnost, nepostačuje zjištění, že pohledávky společnosti neuplatnil; nezbytné je posoudit také důvody, které k tomu jednatele vedly.</a:t>
            </a:r>
          </a:p>
        </p:txBody>
      </p:sp>
    </p:spTree>
    <p:extLst>
      <p:ext uri="{BB962C8B-B14F-4D97-AF65-F5344CB8AC3E}">
        <p14:creationId xmlns="" xmlns:p14="http://schemas.microsoft.com/office/powerpoint/2010/main" val="39209450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91BB222-4A73-434A-BE58-0C126BC1A4BB}"/>
              </a:ext>
            </a:extLst>
          </p:cNvPr>
          <p:cNvSpPr>
            <a:spLocks noGrp="1"/>
          </p:cNvSpPr>
          <p:nvPr>
            <p:ph type="title"/>
          </p:nvPr>
        </p:nvSpPr>
        <p:spPr/>
        <p:txBody>
          <a:bodyPr rtlCol="0">
            <a:normAutofit fontScale="90000"/>
          </a:bodyPr>
          <a:lstStyle/>
          <a:p>
            <a:pPr fontAlgn="auto">
              <a:spcAft>
                <a:spcPts val="0"/>
              </a:spcAft>
              <a:defRPr/>
            </a:pPr>
            <a:r>
              <a:rPr lang="cs-CZ" dirty="0"/>
              <a:t>K výkladu pravidla podnikatelského úsudku podle </a:t>
            </a:r>
            <a:r>
              <a:rPr lang="cs-CZ" dirty="0" err="1"/>
              <a:t>ObchZ</a:t>
            </a:r>
            <a:endParaRPr lang="cs-CZ" dirty="0"/>
          </a:p>
        </p:txBody>
      </p:sp>
      <p:sp>
        <p:nvSpPr>
          <p:cNvPr id="3" name="Zástupný symbol pro obsah 2">
            <a:extLst>
              <a:ext uri="{FF2B5EF4-FFF2-40B4-BE49-F238E27FC236}">
                <a16:creationId xmlns="" xmlns:a16="http://schemas.microsoft.com/office/drawing/2014/main" id="{69544625-DAA0-4CC3-9665-F4C637F7E6F3}"/>
              </a:ext>
            </a:extLst>
          </p:cNvPr>
          <p:cNvSpPr>
            <a:spLocks noGrp="1"/>
          </p:cNvSpPr>
          <p:nvPr>
            <p:ph idx="1"/>
          </p:nvPr>
        </p:nvSpPr>
        <p:spPr>
          <a:xfrm>
            <a:off x="457200" y="1600200"/>
            <a:ext cx="8363272" cy="4925144"/>
          </a:xfrm>
        </p:spPr>
        <p:txBody>
          <a:bodyPr rtlCol="0">
            <a:normAutofit fontScale="77500" lnSpcReduction="20000"/>
          </a:bodyPr>
          <a:lstStyle/>
          <a:p>
            <a:pPr fontAlgn="b">
              <a:spcAft>
                <a:spcPts val="0"/>
              </a:spcAft>
              <a:defRPr/>
            </a:pPr>
            <a:r>
              <a:rPr lang="pl-PL" b="1" dirty="0"/>
              <a:t>29 Cdo 5036/2015</a:t>
            </a:r>
            <a:r>
              <a:rPr lang="pl-PL" dirty="0"/>
              <a:t> , </a:t>
            </a:r>
            <a:r>
              <a:rPr lang="cs-CZ" dirty="0"/>
              <a:t>29 </a:t>
            </a:r>
            <a:r>
              <a:rPr lang="cs-CZ" dirty="0" err="1"/>
              <a:t>Cdo</a:t>
            </a:r>
            <a:r>
              <a:rPr lang="cs-CZ" dirty="0"/>
              <a:t> 3914/2015,</a:t>
            </a:r>
            <a:endParaRPr lang="pl-PL" dirty="0"/>
          </a:p>
          <a:p>
            <a:pPr fontAlgn="auto">
              <a:spcAft>
                <a:spcPts val="0"/>
              </a:spcAft>
              <a:defRPr/>
            </a:pPr>
            <a:r>
              <a:rPr lang="cs-CZ" dirty="0"/>
              <a:t>Aby dostál požadavku péče řádného hospodáře, je jednatel společnosti s ručením omezeným povinen jednat při výkonu své funkce (mimo jiné) s </a:t>
            </a:r>
            <a:r>
              <a:rPr lang="cs-CZ" b="1" dirty="0"/>
              <a:t>potřebnými znalostmi</a:t>
            </a:r>
            <a:r>
              <a:rPr lang="cs-CZ" dirty="0"/>
              <a:t>, a tedy i </a:t>
            </a:r>
            <a:r>
              <a:rPr lang="cs-CZ" b="1" dirty="0"/>
              <a:t>informovaně</a:t>
            </a:r>
            <a:r>
              <a:rPr lang="cs-CZ" dirty="0"/>
              <a:t>, tj. při konkrétním rozhodování využít </a:t>
            </a:r>
            <a:r>
              <a:rPr lang="cs-CZ" b="1" dirty="0"/>
              <a:t>rozumně dostupné (skutkové i právní) informační zdroje </a:t>
            </a:r>
            <a:r>
              <a:rPr lang="cs-CZ" dirty="0"/>
              <a:t>a na jejich základě pečlivě zvážit možné výhody i nevýhody (rozpoznatelná rizika) existujících variant podnikatelského rozhodnutí.</a:t>
            </a:r>
          </a:p>
          <a:p>
            <a:pPr fontAlgn="ctr">
              <a:spcAft>
                <a:spcPts val="0"/>
              </a:spcAft>
              <a:defRPr/>
            </a:pPr>
            <a:r>
              <a:rPr lang="cs-CZ" dirty="0"/>
              <a:t>Splnění této povinnosti je ovšem nezbytné posuzovat z pohledu </a:t>
            </a:r>
            <a:r>
              <a:rPr lang="cs-CZ" b="1" i="1" dirty="0"/>
              <a:t>ex ante</a:t>
            </a:r>
            <a:r>
              <a:rPr lang="cs-CZ" dirty="0"/>
              <a:t>, tj. prizmatem skutečností, které jednateli byly či při vynaložení příslušné péče (při využití dostupných informačních zdrojů) mohly a měly být známy v okamžiku, v němž dotčená podnikatelská rozhodnutí učinil.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i="1" dirty="0"/>
              <a:t>důvody zdánlivosti </a:t>
            </a:r>
            <a:r>
              <a:rPr lang="cs-CZ" altLang="cs-CZ" sz="2700" i="1" dirty="0">
                <a:latin typeface="Arial" panose="020B0604020202020204" pitchFamily="34" charset="0"/>
              </a:rPr>
              <a:t>:</a:t>
            </a:r>
          </a:p>
          <a:p>
            <a:pPr lvl="1">
              <a:lnSpc>
                <a:spcPct val="80000"/>
              </a:lnSpc>
            </a:pPr>
            <a:r>
              <a:rPr lang="cs-CZ" altLang="cs-CZ" sz="2300" dirty="0">
                <a:latin typeface="Arial" panose="020B0604020202020204" pitchFamily="34" charset="0"/>
              </a:rPr>
              <a:t>zdánlivost: </a:t>
            </a:r>
            <a:r>
              <a:rPr lang="cs-CZ" altLang="cs-CZ" dirty="0"/>
              <a:t>na usnesení členské schůze nebo jiného orgánu, které se příčí dobrým mravům, nebo mění stanovy tak, že jejich obsah odporuje donucujícím ustanovením zákona, se hledí, jako by nebylo přijato; to platí i v případě, že bylo přijato usnesení v záležitosti, o které tento orgán nemá působnost rozhodnout (§ 245 </a:t>
            </a:r>
            <a:r>
              <a:rPr lang="cs-CZ" altLang="cs-CZ" dirty="0" err="1"/>
              <a:t>ObčZ</a:t>
            </a:r>
            <a:r>
              <a:rPr lang="cs-CZ" altLang="cs-CZ" dirty="0"/>
              <a:t>),</a:t>
            </a:r>
            <a:endParaRPr lang="cs-CZ" altLang="cs-CZ" sz="2300" dirty="0">
              <a:latin typeface="Arial" panose="020B0604020202020204" pitchFamily="34" charset="0"/>
            </a:endParaRPr>
          </a:p>
          <a:p>
            <a:pPr lvl="1">
              <a:lnSpc>
                <a:spcPct val="80000"/>
              </a:lnSpc>
            </a:pPr>
            <a:r>
              <a:rPr lang="cs-CZ" altLang="cs-CZ" sz="2300" dirty="0">
                <a:latin typeface="Arial" panose="020B0604020202020204" pitchFamily="34" charset="0"/>
              </a:rPr>
              <a:t>+ neurčitost, nesrozumitelnost, nemožné plnění (§ 45 Odst. 2 ZOK)</a:t>
            </a:r>
          </a:p>
          <a:p>
            <a:pPr lvl="1">
              <a:lnSpc>
                <a:spcPct val="80000"/>
              </a:lnSpc>
            </a:pPr>
            <a:r>
              <a:rPr lang="cs-CZ" altLang="cs-CZ" sz="2300" dirty="0">
                <a:latin typeface="Arial" panose="020B0604020202020204" pitchFamily="34" charset="0"/>
              </a:rPr>
              <a:t>pozor na dobré mravy!</a:t>
            </a:r>
            <a:endParaRPr lang="cs-CZ" altLang="cs-CZ"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066800"/>
          </a:xfrm>
        </p:spPr>
        <p:txBody>
          <a:bodyPr>
            <a:normAutofit fontScale="90000"/>
          </a:bodyPr>
          <a:lstStyle/>
          <a:p>
            <a:pPr>
              <a:defRPr/>
            </a:pPr>
            <a:r>
              <a:rPr lang="cs-CZ" dirty="0"/>
              <a:t>Vybrané následky porušení povinností při výkonu funkce</a:t>
            </a:r>
          </a:p>
        </p:txBody>
      </p:sp>
      <p:sp>
        <p:nvSpPr>
          <p:cNvPr id="3" name="Zástupný symbol pro obsah 2"/>
          <p:cNvSpPr>
            <a:spLocks noGrp="1"/>
          </p:cNvSpPr>
          <p:nvPr>
            <p:ph idx="1"/>
          </p:nvPr>
        </p:nvSpPr>
        <p:spPr>
          <a:xfrm>
            <a:off x="395288" y="1628800"/>
            <a:ext cx="8229600" cy="4924425"/>
          </a:xfrm>
        </p:spPr>
        <p:txBody>
          <a:bodyPr>
            <a:normAutofit fontScale="92500" lnSpcReduction="20000"/>
          </a:bodyPr>
          <a:lstStyle/>
          <a:p>
            <a:pPr>
              <a:buFont typeface="Georgia" pitchFamily="18" charset="0"/>
              <a:buNone/>
              <a:defRPr/>
            </a:pPr>
            <a:r>
              <a:rPr lang="cs-CZ" dirty="0"/>
              <a:t>Interní</a:t>
            </a:r>
          </a:p>
          <a:p>
            <a:pPr>
              <a:defRPr/>
            </a:pPr>
            <a:r>
              <a:rPr lang="cs-CZ" dirty="0"/>
              <a:t>Odpovědnost za škodu/jinou újmu vůči korporaci</a:t>
            </a:r>
          </a:p>
          <a:p>
            <a:pPr>
              <a:defRPr/>
            </a:pPr>
            <a:r>
              <a:rPr lang="cs-CZ" dirty="0"/>
              <a:t>Povinnost vydat korporaci získané obohacení nebo ho nahradit v penězích § 53/1 ZOK</a:t>
            </a:r>
          </a:p>
          <a:p>
            <a:pPr>
              <a:defRPr/>
            </a:pPr>
            <a:r>
              <a:rPr lang="cs-CZ" dirty="0"/>
              <a:t>Povinnost vrátit vyplacené odměny a pozastavení nároku na odměnu do budoucna (§ 62 ZOK)</a:t>
            </a:r>
          </a:p>
          <a:p>
            <a:pPr>
              <a:defRPr/>
            </a:pPr>
            <a:r>
              <a:rPr lang="cs-CZ" dirty="0"/>
              <a:t>Odvolání z funkce</a:t>
            </a:r>
          </a:p>
          <a:p>
            <a:pPr>
              <a:buFont typeface="Georgia" pitchFamily="18" charset="0"/>
              <a:buNone/>
              <a:defRPr/>
            </a:pPr>
            <a:r>
              <a:rPr lang="cs-CZ" dirty="0"/>
              <a:t>Externí</a:t>
            </a:r>
          </a:p>
          <a:p>
            <a:pPr>
              <a:defRPr/>
            </a:pPr>
            <a:r>
              <a:rPr lang="cs-CZ" dirty="0"/>
              <a:t>Vznik ručení za závazky korporace vůči třetím osobám – § 159/3 OZ, § 68 ZOK</a:t>
            </a:r>
          </a:p>
          <a:p>
            <a:pPr>
              <a:defRPr/>
            </a:pPr>
            <a:r>
              <a:rPr lang="cs-CZ" dirty="0"/>
              <a:t>Diskvalifikace dle § 63-37 ZOK</a:t>
            </a:r>
          </a:p>
        </p:txBody>
      </p:sp>
    </p:spTree>
    <p:extLst>
      <p:ext uri="{BB962C8B-B14F-4D97-AF65-F5344CB8AC3E}">
        <p14:creationId xmlns="" xmlns:p14="http://schemas.microsoft.com/office/powerpoint/2010/main" val="2853542242"/>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A83319D-A2CD-49CF-ADA9-A570CE989F5E}"/>
              </a:ext>
            </a:extLst>
          </p:cNvPr>
          <p:cNvSpPr>
            <a:spLocks noGrp="1"/>
          </p:cNvSpPr>
          <p:nvPr>
            <p:ph type="title"/>
          </p:nvPr>
        </p:nvSpPr>
        <p:spPr/>
        <p:txBody>
          <a:bodyPr/>
          <a:lstStyle/>
          <a:p>
            <a:r>
              <a:rPr lang="cs-CZ" dirty="0"/>
              <a:t>Vztah nároků</a:t>
            </a:r>
          </a:p>
        </p:txBody>
      </p:sp>
      <p:sp>
        <p:nvSpPr>
          <p:cNvPr id="3" name="Zástupný symbol pro obsah 2">
            <a:extLst>
              <a:ext uri="{FF2B5EF4-FFF2-40B4-BE49-F238E27FC236}">
                <a16:creationId xmlns="" xmlns:a16="http://schemas.microsoft.com/office/drawing/2014/main" id="{F7891939-BF39-4FF9-B5A6-BEE0B62B15BF}"/>
              </a:ext>
            </a:extLst>
          </p:cNvPr>
          <p:cNvSpPr>
            <a:spLocks noGrp="1"/>
          </p:cNvSpPr>
          <p:nvPr>
            <p:ph idx="1"/>
          </p:nvPr>
        </p:nvSpPr>
        <p:spPr>
          <a:xfrm>
            <a:off x="457200" y="1600200"/>
            <a:ext cx="8229600" cy="5141168"/>
          </a:xfrm>
        </p:spPr>
        <p:txBody>
          <a:bodyPr>
            <a:normAutofit fontScale="70000" lnSpcReduction="20000"/>
          </a:bodyPr>
          <a:lstStyle/>
          <a:p>
            <a:r>
              <a:rPr lang="cs-CZ" dirty="0"/>
              <a:t>29 </a:t>
            </a:r>
            <a:r>
              <a:rPr lang="cs-CZ" dirty="0" err="1"/>
              <a:t>Cdo</a:t>
            </a:r>
            <a:r>
              <a:rPr lang="cs-CZ" dirty="0"/>
              <a:t> 5291/2015, 15. 6. 2017</a:t>
            </a:r>
          </a:p>
          <a:p>
            <a:r>
              <a:rPr lang="cs-CZ" dirty="0"/>
              <a:t>§ 194 odst. 6 </a:t>
            </a:r>
            <a:r>
              <a:rPr lang="cs-CZ" dirty="0" err="1"/>
              <a:t>ObchZ</a:t>
            </a:r>
            <a:r>
              <a:rPr lang="cs-CZ" dirty="0"/>
              <a:t> neslouží jako právní prostředek k dosažení náhrady škody, která věřiteli vznikne tím, že člen statutárního orgánu dopustí, aby na sebe společnost vzala nový závazek v situaci, kdy již měla být splněna povinnost podat insolvenční návrh</a:t>
            </a:r>
          </a:p>
          <a:p>
            <a:r>
              <a:rPr lang="cs-CZ" dirty="0"/>
              <a:t>Nemá-li věřitel vůči členu statutárního orgánu společnosti právo na náhradu škody podle § 99 </a:t>
            </a:r>
            <a:r>
              <a:rPr lang="cs-CZ" dirty="0" err="1"/>
              <a:t>InsZ</a:t>
            </a:r>
            <a:r>
              <a:rPr lang="cs-CZ" dirty="0"/>
              <a:t>, nelze bez dalšího usuzovat, že mu nesvědčí ani právo domáhat se po členu statutárního orgánu úhrady pohledávky za společností z titulu zákonného ručení. </a:t>
            </a:r>
          </a:p>
          <a:p>
            <a:r>
              <a:rPr lang="cs-CZ" dirty="0"/>
              <a:t>pro posouzení, zda jednatel společnosti s ručením omezeným ručí za dluh společnosti, není významné, zda jsou splněny předpoklady vzniku jeho odpovědnosti za škodu způsobenou věřitelům porušením povinnosti podat insolvenční návrh. </a:t>
            </a:r>
            <a:r>
              <a:rPr lang="cs-CZ" b="1" dirty="0"/>
              <a:t>Pro vznik zákonného ručení není ani nezbytné, aby věřitel svoji pohledávku uplatnil vůči společnosti žalobou či ji přihlásil do insolvenčního řízení.</a:t>
            </a:r>
          </a:p>
        </p:txBody>
      </p:sp>
    </p:spTree>
    <p:extLst>
      <p:ext uri="{BB962C8B-B14F-4D97-AF65-F5344CB8AC3E}">
        <p14:creationId xmlns="" xmlns:p14="http://schemas.microsoft.com/office/powerpoint/2010/main" val="28528570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A4A896E-F37D-4981-9676-865F049C128A}"/>
              </a:ext>
            </a:extLst>
          </p:cNvPr>
          <p:cNvSpPr>
            <a:spLocks noGrp="1"/>
          </p:cNvSpPr>
          <p:nvPr>
            <p:ph type="title"/>
          </p:nvPr>
        </p:nvSpPr>
        <p:spPr/>
        <p:txBody>
          <a:bodyPr/>
          <a:lstStyle/>
          <a:p>
            <a:r>
              <a:rPr lang="cs-CZ" dirty="0"/>
              <a:t>Odpovědnost za škodu</a:t>
            </a:r>
          </a:p>
        </p:txBody>
      </p:sp>
      <p:sp>
        <p:nvSpPr>
          <p:cNvPr id="3" name="Zástupný symbol pro obsah 2">
            <a:extLst>
              <a:ext uri="{FF2B5EF4-FFF2-40B4-BE49-F238E27FC236}">
                <a16:creationId xmlns="" xmlns:a16="http://schemas.microsoft.com/office/drawing/2014/main" id="{F087A100-8C0B-409E-899D-0DED9E864161}"/>
              </a:ext>
            </a:extLst>
          </p:cNvPr>
          <p:cNvSpPr>
            <a:spLocks noGrp="1"/>
          </p:cNvSpPr>
          <p:nvPr>
            <p:ph idx="1"/>
          </p:nvPr>
        </p:nvSpPr>
        <p:spPr/>
        <p:txBody>
          <a:bodyPr/>
          <a:lstStyle/>
          <a:p>
            <a:r>
              <a:rPr lang="cs-CZ" dirty="0"/>
              <a:t>Porušení zákonné (§ 2910) či smluvní povinnosti (§ 2913)?</a:t>
            </a:r>
          </a:p>
          <a:p>
            <a:r>
              <a:rPr lang="cs-CZ" dirty="0"/>
              <a:t>Modifikace? : § 53/2 ZOK, § 2898 OZ</a:t>
            </a:r>
          </a:p>
          <a:p>
            <a:r>
              <a:rPr lang="cs-CZ" dirty="0"/>
              <a:t>Vypořádání dle § 53 odst. 3 a 4 ZOK</a:t>
            </a:r>
          </a:p>
          <a:p>
            <a:r>
              <a:rPr lang="cs-CZ" dirty="0"/>
              <a:t>Aktivně legitimované osoby:</a:t>
            </a:r>
          </a:p>
          <a:p>
            <a:pPr lvl="1"/>
            <a:r>
              <a:rPr lang="cs-CZ" dirty="0"/>
              <a:t>Společnost</a:t>
            </a:r>
          </a:p>
          <a:p>
            <a:pPr lvl="1"/>
            <a:r>
              <a:rPr lang="cs-CZ" dirty="0"/>
              <a:t>Derivativní žaloba (29 </a:t>
            </a:r>
            <a:r>
              <a:rPr lang="cs-CZ" dirty="0" err="1"/>
              <a:t>Cdo</a:t>
            </a:r>
            <a:r>
              <a:rPr lang="cs-CZ" dirty="0"/>
              <a:t> 736/2016)</a:t>
            </a:r>
          </a:p>
          <a:p>
            <a:pPr lvl="1"/>
            <a:r>
              <a:rPr lang="cs-CZ" dirty="0"/>
              <a:t>Reflexní škoda § 213 OZ (29 </a:t>
            </a:r>
            <a:r>
              <a:rPr lang="cs-CZ" dirty="0" err="1"/>
              <a:t>Cdo</a:t>
            </a:r>
            <a:r>
              <a:rPr lang="cs-CZ" dirty="0"/>
              <a:t> 3180/2008 ?)</a:t>
            </a:r>
          </a:p>
          <a:p>
            <a:endParaRPr lang="cs-CZ" dirty="0"/>
          </a:p>
          <a:p>
            <a:endParaRPr lang="cs-CZ" dirty="0"/>
          </a:p>
        </p:txBody>
      </p:sp>
    </p:spTree>
    <p:extLst>
      <p:ext uri="{BB962C8B-B14F-4D97-AF65-F5344CB8AC3E}">
        <p14:creationId xmlns="" xmlns:p14="http://schemas.microsoft.com/office/powerpoint/2010/main" val="21834969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FB7AE418-B616-4466-947F-52FBDFE9A1A4}"/>
              </a:ext>
            </a:extLst>
          </p:cNvPr>
          <p:cNvSpPr>
            <a:spLocks noGrp="1"/>
          </p:cNvSpPr>
          <p:nvPr>
            <p:ph type="title"/>
          </p:nvPr>
        </p:nvSpPr>
        <p:spPr/>
        <p:txBody>
          <a:bodyPr/>
          <a:lstStyle/>
          <a:p>
            <a:r>
              <a:rPr lang="cs-CZ" dirty="0"/>
              <a:t>Promlčení </a:t>
            </a:r>
          </a:p>
        </p:txBody>
      </p:sp>
      <p:sp>
        <p:nvSpPr>
          <p:cNvPr id="3" name="Zástupný symbol pro obsah 2">
            <a:extLst>
              <a:ext uri="{FF2B5EF4-FFF2-40B4-BE49-F238E27FC236}">
                <a16:creationId xmlns="" xmlns:a16="http://schemas.microsoft.com/office/drawing/2014/main" id="{87FF13C1-A8AC-41CB-8780-A7196BA2F37D}"/>
              </a:ext>
            </a:extLst>
          </p:cNvPr>
          <p:cNvSpPr>
            <a:spLocks noGrp="1"/>
          </p:cNvSpPr>
          <p:nvPr>
            <p:ph idx="1"/>
          </p:nvPr>
        </p:nvSpPr>
        <p:spPr/>
        <p:txBody>
          <a:bodyPr>
            <a:normAutofit/>
          </a:bodyPr>
          <a:lstStyle/>
          <a:p>
            <a:r>
              <a:rPr lang="cs-CZ" dirty="0"/>
              <a:t>29 </a:t>
            </a:r>
            <a:r>
              <a:rPr lang="cs-CZ" dirty="0" err="1"/>
              <a:t>Cdo</a:t>
            </a:r>
            <a:r>
              <a:rPr lang="cs-CZ" dirty="0"/>
              <a:t> 3212/2013</a:t>
            </a:r>
          </a:p>
          <a:p>
            <a:r>
              <a:rPr lang="cs-CZ" dirty="0"/>
              <a:t>Je-li škůdcem jednatel, počne subjektivní promlčecí doba běžet ve chvíli, kdy se o škodě, resp. o tom, kdo je povinen k její náhradě, </a:t>
            </a:r>
            <a:r>
              <a:rPr lang="cs-CZ" b="1" dirty="0"/>
              <a:t>dozví nebo může dozvědět jiná osoba, která je vůči němu oprávněna nárok na náhradu škody uplatnit </a:t>
            </a:r>
            <a:r>
              <a:rPr lang="cs-CZ" dirty="0"/>
              <a:t>(např. jiný jednatel nebo likvidátor)</a:t>
            </a:r>
          </a:p>
        </p:txBody>
      </p:sp>
    </p:spTree>
    <p:extLst>
      <p:ext uri="{BB962C8B-B14F-4D97-AF65-F5344CB8AC3E}">
        <p14:creationId xmlns="" xmlns:p14="http://schemas.microsoft.com/office/powerpoint/2010/main" val="11539685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a:extLst>
              <a:ext uri="{FF2B5EF4-FFF2-40B4-BE49-F238E27FC236}">
                <a16:creationId xmlns="" xmlns:a16="http://schemas.microsoft.com/office/drawing/2014/main" id="{5F3CF6C1-73EF-42A2-B768-1C11937F7780}"/>
              </a:ext>
            </a:extLst>
          </p:cNvPr>
          <p:cNvSpPr>
            <a:spLocks noGrp="1"/>
          </p:cNvSpPr>
          <p:nvPr>
            <p:ph type="title"/>
          </p:nvPr>
        </p:nvSpPr>
        <p:spPr/>
        <p:txBody>
          <a:bodyPr/>
          <a:lstStyle/>
          <a:p>
            <a:r>
              <a:rPr lang="cs-CZ" altLang="cs-CZ"/>
              <a:t>Důkazní břemeno</a:t>
            </a:r>
          </a:p>
        </p:txBody>
      </p:sp>
      <p:sp>
        <p:nvSpPr>
          <p:cNvPr id="27650" name="Zástupný symbol pro obsah 2">
            <a:extLst>
              <a:ext uri="{FF2B5EF4-FFF2-40B4-BE49-F238E27FC236}">
                <a16:creationId xmlns="" xmlns:a16="http://schemas.microsoft.com/office/drawing/2014/main" id="{1E22138E-9EF7-435C-A49A-9AC91191F4CB}"/>
              </a:ext>
            </a:extLst>
          </p:cNvPr>
          <p:cNvSpPr>
            <a:spLocks noGrp="1"/>
          </p:cNvSpPr>
          <p:nvPr>
            <p:ph idx="1"/>
          </p:nvPr>
        </p:nvSpPr>
        <p:spPr/>
        <p:txBody>
          <a:bodyPr/>
          <a:lstStyle/>
          <a:p>
            <a:r>
              <a:rPr lang="cs-CZ" altLang="cs-CZ" dirty="0"/>
              <a:t>§ 52/2 ZOK </a:t>
            </a:r>
          </a:p>
          <a:p>
            <a:r>
              <a:rPr lang="cs-CZ" altLang="cs-CZ" dirty="0"/>
              <a:t>Je-li v řízení před soudem posuzováno, zda člen orgánu obchodní korporace jednal s péčí řádného hospodáře, nese důkazní břemeno tento člen, ledaže soud rozhodne, že to po něm nelze spravedlivě požadovat.</a:t>
            </a:r>
          </a:p>
          <a:p>
            <a:r>
              <a:rPr lang="cs-CZ" altLang="cs-CZ" i="1" dirty="0"/>
              <a:t>Co znamená nelze spravedlivě požadovat? Problém tzv. „negativních skutečností“</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8222F53-B1D1-4504-B49C-4253E442C3AA}"/>
              </a:ext>
            </a:extLst>
          </p:cNvPr>
          <p:cNvSpPr>
            <a:spLocks noGrp="1"/>
          </p:cNvSpPr>
          <p:nvPr>
            <p:ph type="title"/>
          </p:nvPr>
        </p:nvSpPr>
        <p:spPr/>
        <p:txBody>
          <a:bodyPr/>
          <a:lstStyle/>
          <a:p>
            <a:r>
              <a:rPr lang="cs-CZ" dirty="0"/>
              <a:t>Rozsah přenosu důkazního břemen</a:t>
            </a:r>
          </a:p>
        </p:txBody>
      </p:sp>
      <p:sp>
        <p:nvSpPr>
          <p:cNvPr id="3" name="Zástupný symbol pro obsah 2">
            <a:extLst>
              <a:ext uri="{FF2B5EF4-FFF2-40B4-BE49-F238E27FC236}">
                <a16:creationId xmlns="" xmlns:a16="http://schemas.microsoft.com/office/drawing/2014/main" id="{9071D944-8613-41EB-8916-2FB6C2AC860F}"/>
              </a:ext>
            </a:extLst>
          </p:cNvPr>
          <p:cNvSpPr>
            <a:spLocks noGrp="1"/>
          </p:cNvSpPr>
          <p:nvPr>
            <p:ph idx="1"/>
          </p:nvPr>
        </p:nvSpPr>
        <p:spPr/>
        <p:txBody>
          <a:bodyPr>
            <a:normAutofit fontScale="92500"/>
          </a:bodyPr>
          <a:lstStyle/>
          <a:p>
            <a:r>
              <a:rPr lang="cs-CZ" dirty="0"/>
              <a:t>29 </a:t>
            </a:r>
            <a:r>
              <a:rPr lang="cs-CZ" dirty="0" err="1"/>
              <a:t>Cdo</a:t>
            </a:r>
            <a:r>
              <a:rPr lang="cs-CZ" dirty="0"/>
              <a:t> 440/2013  ze dne 31.03.2015</a:t>
            </a:r>
          </a:p>
          <a:p>
            <a:r>
              <a:rPr lang="cs-CZ" dirty="0"/>
              <a:t>K přenosu důkazního břemene dochází pouze co do povinnosti jednatele či člena představenstva prokázat, že jednal s péčí řádného hospodáře. Ohledně vzniku škody, jakož i příčinné souvislosti mezi škodou a protiprávním jednáním, je důkazním břemenem zatížen ten, kdo se náhrady škody domáhá.</a:t>
            </a:r>
          </a:p>
          <a:p>
            <a:r>
              <a:rPr lang="cs-CZ" dirty="0"/>
              <a:t>+ </a:t>
            </a:r>
            <a:r>
              <a:rPr lang="cs-CZ" b="1" dirty="0"/>
              <a:t>ediční povinnost !!!</a:t>
            </a:r>
          </a:p>
        </p:txBody>
      </p:sp>
    </p:spTree>
    <p:extLst>
      <p:ext uri="{BB962C8B-B14F-4D97-AF65-F5344CB8AC3E}">
        <p14:creationId xmlns="" xmlns:p14="http://schemas.microsoft.com/office/powerpoint/2010/main" val="2971773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36B86BA-0D87-4882-A72A-D2FB3674D037}"/>
              </a:ext>
            </a:extLst>
          </p:cNvPr>
          <p:cNvSpPr>
            <a:spLocks noGrp="1"/>
          </p:cNvSpPr>
          <p:nvPr>
            <p:ph type="title"/>
          </p:nvPr>
        </p:nvSpPr>
        <p:spPr/>
        <p:txBody>
          <a:bodyPr rtlCol="0">
            <a:normAutofit fontScale="90000"/>
          </a:bodyPr>
          <a:lstStyle/>
          <a:p>
            <a:pPr fontAlgn="auto">
              <a:spcAft>
                <a:spcPts val="0"/>
              </a:spcAft>
              <a:defRPr/>
            </a:pPr>
            <a:r>
              <a:rPr lang="cs-CZ" dirty="0"/>
              <a:t>K důkaznímu břemenu v jiných řízeních</a:t>
            </a:r>
          </a:p>
        </p:txBody>
      </p:sp>
      <p:sp>
        <p:nvSpPr>
          <p:cNvPr id="29698" name="Zástupný symbol pro obsah 2">
            <a:extLst>
              <a:ext uri="{FF2B5EF4-FFF2-40B4-BE49-F238E27FC236}">
                <a16:creationId xmlns="" xmlns:a16="http://schemas.microsoft.com/office/drawing/2014/main" id="{CF9DBCFA-177F-48F9-86C9-57A50F5C8574}"/>
              </a:ext>
            </a:extLst>
          </p:cNvPr>
          <p:cNvSpPr>
            <a:spLocks noGrp="1"/>
          </p:cNvSpPr>
          <p:nvPr>
            <p:ph idx="1"/>
          </p:nvPr>
        </p:nvSpPr>
        <p:spPr/>
        <p:txBody>
          <a:bodyPr/>
          <a:lstStyle/>
          <a:p>
            <a:pPr fontAlgn="b"/>
            <a:r>
              <a:rPr lang="pl-PL" altLang="cs-CZ" i="1" dirty="0"/>
              <a:t>Ve kterých řízeních dochází k přenosu důkazního břemene na člena orgánu? </a:t>
            </a:r>
          </a:p>
          <a:p>
            <a:pPr fontAlgn="b"/>
            <a:r>
              <a:rPr lang="pl-PL" altLang="cs-CZ" b="1" dirty="0"/>
              <a:t>29 Cdo 174/2016</a:t>
            </a:r>
            <a:r>
              <a:rPr lang="pl-PL" altLang="cs-CZ" dirty="0"/>
              <a:t> ze dne 29.03.2016</a:t>
            </a:r>
          </a:p>
          <a:p>
            <a:r>
              <a:rPr lang="cs-CZ" altLang="cs-CZ" dirty="0"/>
              <a:t>Člen statutárního orgánu má důkazní břemeno ohledně skutečnosti, zda jednal s péčí řádného hospodáře, bez ohledu na to, zda jde o řízení </a:t>
            </a:r>
            <a:r>
              <a:rPr lang="cs-CZ" altLang="cs-CZ" b="1" dirty="0"/>
              <a:t>na vydání bezdůvodného obohacení, či</a:t>
            </a:r>
            <a:r>
              <a:rPr lang="cs-CZ" altLang="cs-CZ" dirty="0"/>
              <a:t> o řízení o náhradu škody.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566047B-85D1-406E-A153-433A965B5535}"/>
              </a:ext>
            </a:extLst>
          </p:cNvPr>
          <p:cNvSpPr>
            <a:spLocks noGrp="1"/>
          </p:cNvSpPr>
          <p:nvPr>
            <p:ph type="title"/>
          </p:nvPr>
        </p:nvSpPr>
        <p:spPr>
          <a:xfrm>
            <a:off x="899592" y="1700808"/>
            <a:ext cx="7886700" cy="994172"/>
          </a:xfrm>
        </p:spPr>
        <p:txBody>
          <a:bodyPr/>
          <a:lstStyle/>
          <a:p>
            <a:r>
              <a:rPr lang="cs-CZ" dirty="0"/>
              <a:t>Evidence skutečných majitelů</a:t>
            </a:r>
          </a:p>
        </p:txBody>
      </p:sp>
    </p:spTree>
    <p:extLst>
      <p:ext uri="{BB962C8B-B14F-4D97-AF65-F5344CB8AC3E}">
        <p14:creationId xmlns="" xmlns:p14="http://schemas.microsoft.com/office/powerpoint/2010/main" val="8737684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D4F5EEA-6AFD-436E-865E-7B88C749CF4C}"/>
              </a:ext>
            </a:extLst>
          </p:cNvPr>
          <p:cNvSpPr>
            <a:spLocks noGrp="1"/>
          </p:cNvSpPr>
          <p:nvPr>
            <p:ph type="title"/>
          </p:nvPr>
        </p:nvSpPr>
        <p:spPr/>
        <p:txBody>
          <a:bodyPr/>
          <a:lstStyle/>
          <a:p>
            <a:r>
              <a:rPr lang="cs-CZ" dirty="0"/>
              <a:t>Prameny úpravy</a:t>
            </a:r>
          </a:p>
        </p:txBody>
      </p:sp>
      <p:sp>
        <p:nvSpPr>
          <p:cNvPr id="3" name="Zástupný symbol pro obsah 2">
            <a:extLst>
              <a:ext uri="{FF2B5EF4-FFF2-40B4-BE49-F238E27FC236}">
                <a16:creationId xmlns="" xmlns:a16="http://schemas.microsoft.com/office/drawing/2014/main" id="{BC238D8D-12BA-43F8-8A65-8D664110FBE6}"/>
              </a:ext>
            </a:extLst>
          </p:cNvPr>
          <p:cNvSpPr>
            <a:spLocks noGrp="1"/>
          </p:cNvSpPr>
          <p:nvPr>
            <p:ph idx="1"/>
          </p:nvPr>
        </p:nvSpPr>
        <p:spPr>
          <a:xfrm>
            <a:off x="628650" y="2226469"/>
            <a:ext cx="8298782" cy="3587792"/>
          </a:xfrm>
        </p:spPr>
        <p:txBody>
          <a:bodyPr>
            <a:normAutofit fontScale="70000" lnSpcReduction="20000"/>
          </a:bodyPr>
          <a:lstStyle/>
          <a:p>
            <a:r>
              <a:rPr lang="cs-CZ" dirty="0"/>
              <a:t>zákon č. 368/2016 Sb., kterým se mění </a:t>
            </a:r>
            <a:r>
              <a:rPr lang="cs-CZ" b="1" dirty="0"/>
              <a:t>zákon č. 253/2008 Sb., o některých opatřeních proti legalizaci výnosů z trestné činnosti </a:t>
            </a:r>
            <a:r>
              <a:rPr lang="cs-CZ" dirty="0"/>
              <a:t>a financování terorismu /účinnost 1. 1. 2017</a:t>
            </a:r>
          </a:p>
          <a:p>
            <a:pPr marL="0" indent="0">
              <a:buNone/>
            </a:pPr>
            <a:endParaRPr lang="cs-CZ" dirty="0"/>
          </a:p>
          <a:p>
            <a:r>
              <a:rPr lang="cs-CZ" dirty="0"/>
              <a:t>Část IV. zák. č. 304/2013 Sb., o veřejných rejstřících právnických a fyzických osob /účinnost 1. 1. 2018</a:t>
            </a:r>
          </a:p>
          <a:p>
            <a:endParaRPr lang="cs-CZ" dirty="0"/>
          </a:p>
          <a:p>
            <a:r>
              <a:rPr lang="cs-CZ" b="1" dirty="0"/>
              <a:t>„čtvrtá“ AML směrnice: </a:t>
            </a:r>
            <a:r>
              <a:rPr lang="cs-CZ" dirty="0"/>
              <a:t>Směrnice Evropského parlamentu a Rady (EU) 2015/849 ze dne 20. května 2015 o předcházení využívání finančního systému k praní peněz a financování terorismu</a:t>
            </a:r>
          </a:p>
        </p:txBody>
      </p:sp>
    </p:spTree>
    <p:extLst>
      <p:ext uri="{BB962C8B-B14F-4D97-AF65-F5344CB8AC3E}">
        <p14:creationId xmlns="" xmlns:p14="http://schemas.microsoft.com/office/powerpoint/2010/main" val="39992247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C313A0B-1983-4229-A32D-02E9D4A65112}"/>
              </a:ext>
            </a:extLst>
          </p:cNvPr>
          <p:cNvSpPr>
            <a:spLocks noGrp="1"/>
          </p:cNvSpPr>
          <p:nvPr>
            <p:ph type="title"/>
          </p:nvPr>
        </p:nvSpPr>
        <p:spPr/>
        <p:txBody>
          <a:bodyPr>
            <a:normAutofit/>
          </a:bodyPr>
          <a:lstStyle/>
          <a:p>
            <a:r>
              <a:rPr lang="cs-CZ" dirty="0"/>
              <a:t>Pojem skutečného majitele</a:t>
            </a:r>
          </a:p>
        </p:txBody>
      </p:sp>
      <p:sp>
        <p:nvSpPr>
          <p:cNvPr id="3" name="Zástupný symbol pro obsah 2">
            <a:extLst>
              <a:ext uri="{FF2B5EF4-FFF2-40B4-BE49-F238E27FC236}">
                <a16:creationId xmlns="" xmlns:a16="http://schemas.microsoft.com/office/drawing/2014/main" id="{5D091627-56F5-43FA-9C31-F1CEAD879975}"/>
              </a:ext>
            </a:extLst>
          </p:cNvPr>
          <p:cNvSpPr>
            <a:spLocks noGrp="1"/>
          </p:cNvSpPr>
          <p:nvPr>
            <p:ph idx="1"/>
          </p:nvPr>
        </p:nvSpPr>
        <p:spPr>
          <a:xfrm>
            <a:off x="457200" y="1417638"/>
            <a:ext cx="8507288" cy="5440362"/>
          </a:xfrm>
        </p:spPr>
        <p:txBody>
          <a:bodyPr>
            <a:normAutofit fontScale="70000" lnSpcReduction="20000"/>
          </a:bodyPr>
          <a:lstStyle/>
          <a:p>
            <a:r>
              <a:rPr lang="cs-CZ" dirty="0"/>
              <a:t>§ 4 odst. 4 AML zákona</a:t>
            </a:r>
          </a:p>
          <a:p>
            <a:r>
              <a:rPr lang="cs-CZ" b="1" dirty="0"/>
              <a:t>Skutečným majitelem </a:t>
            </a:r>
            <a:r>
              <a:rPr lang="cs-CZ" dirty="0"/>
              <a:t>se pro účely tohoto zákona rozumí </a:t>
            </a:r>
            <a:r>
              <a:rPr lang="cs-CZ" b="1" dirty="0"/>
              <a:t>fyzická osoba</a:t>
            </a:r>
            <a:r>
              <a:rPr lang="cs-CZ" dirty="0"/>
              <a:t>, která má fakticky nebo právně možnost vykonávat přímo nebo nepřímo </a:t>
            </a:r>
            <a:r>
              <a:rPr lang="cs-CZ" b="1" u="sng" dirty="0"/>
              <a:t>rozhodující vliv v právnické osobě</a:t>
            </a:r>
            <a:r>
              <a:rPr lang="cs-CZ" dirty="0"/>
              <a:t>, ve svěřenském fondu nebo v jiném právním uspořádání bez právní osobnosti. </a:t>
            </a:r>
          </a:p>
          <a:p>
            <a:r>
              <a:rPr lang="cs-CZ" dirty="0"/>
              <a:t>Má se za to, že </a:t>
            </a:r>
            <a:r>
              <a:rPr lang="cs-CZ" b="1" u="sng" dirty="0"/>
              <a:t>při splnění podmínek podle věty první</a:t>
            </a:r>
            <a:r>
              <a:rPr lang="cs-CZ" dirty="0"/>
              <a:t> skutečným majitelem je u obchodní korporace fyzická osoba,</a:t>
            </a:r>
          </a:p>
          <a:p>
            <a:pPr lvl="1">
              <a:buFontTx/>
              <a:buChar char="-"/>
            </a:pPr>
            <a:r>
              <a:rPr lang="cs-CZ" dirty="0"/>
              <a:t>která sama nebo společně s osobami jednajícími s ní ve shodě disponuje více než 25 % hlasovacích práv této obchodní korporace nebo má podíl na základním kapitálu větší než 25 %, </a:t>
            </a:r>
          </a:p>
          <a:p>
            <a:pPr lvl="1">
              <a:buFontTx/>
              <a:buChar char="-"/>
            </a:pPr>
            <a:r>
              <a:rPr lang="cs-CZ" dirty="0"/>
              <a:t>která sama nebo společně s osobami jednajícími s ní ve shodě ovládá osobu uvedenou v bodě 1, </a:t>
            </a:r>
          </a:p>
          <a:p>
            <a:pPr lvl="1">
              <a:buFontTx/>
              <a:buChar char="-"/>
            </a:pPr>
            <a:r>
              <a:rPr lang="cs-CZ" dirty="0"/>
              <a:t>která má být příjemcem alespoň 25 % zisku této obchodní korporace, nebo</a:t>
            </a:r>
          </a:p>
          <a:p>
            <a:pPr lvl="1">
              <a:buFontTx/>
              <a:buChar char="-"/>
            </a:pPr>
            <a:r>
              <a:rPr lang="cs-CZ" dirty="0"/>
              <a:t>která </a:t>
            </a:r>
            <a:r>
              <a:rPr lang="cs-CZ" b="1" dirty="0"/>
              <a:t>je členem statutárního orgánu</a:t>
            </a:r>
            <a:r>
              <a:rPr lang="cs-CZ" dirty="0"/>
              <a:t>, zástupcem právnické osoby v tomto orgánu anebo v postavení obdobném postavení člena statutárního orgánu, </a:t>
            </a:r>
            <a:r>
              <a:rPr lang="cs-CZ" b="1" i="1" dirty="0"/>
              <a:t>není-li skutečný majitel nebo nelze-li jej určit</a:t>
            </a:r>
            <a:r>
              <a:rPr lang="cs-CZ" dirty="0"/>
              <a:t> podle bodů 1 až 3, …</a:t>
            </a:r>
          </a:p>
          <a:p>
            <a:endParaRPr lang="cs-CZ" dirty="0"/>
          </a:p>
        </p:txBody>
      </p:sp>
    </p:spTree>
    <p:extLst>
      <p:ext uri="{BB962C8B-B14F-4D97-AF65-F5344CB8AC3E}">
        <p14:creationId xmlns="" xmlns:p14="http://schemas.microsoft.com/office/powerpoint/2010/main" val="362397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a:latin typeface="Arial" panose="020B0604020202020204" pitchFamily="34" charset="0"/>
              </a:rPr>
              <a:t>Neplatnost a nicotnost</a:t>
            </a:r>
          </a:p>
        </p:txBody>
      </p:sp>
      <p:sp>
        <p:nvSpPr>
          <p:cNvPr id="3" name="Zástupný symbol pro obsah 2">
            <a:extLst>
              <a:ext uri="{FF2B5EF4-FFF2-40B4-BE49-F238E27FC236}">
                <a16:creationId xmlns=""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i="1" dirty="0"/>
              <a:t>důvody  neplatnosti</a:t>
            </a:r>
            <a:r>
              <a:rPr lang="cs-CZ" altLang="cs-CZ" sz="2700" i="1" dirty="0">
                <a:latin typeface="Arial" panose="020B0604020202020204" pitchFamily="34" charset="0"/>
              </a:rPr>
              <a:t>:</a:t>
            </a:r>
          </a:p>
          <a:p>
            <a:pPr lvl="1">
              <a:lnSpc>
                <a:spcPct val="80000"/>
              </a:lnSpc>
            </a:pPr>
            <a:r>
              <a:rPr lang="cs-CZ" altLang="cs-CZ" sz="2300" dirty="0">
                <a:latin typeface="Arial" panose="020B0604020202020204" pitchFamily="34" charset="0"/>
              </a:rPr>
              <a:t>neplatnost: </a:t>
            </a:r>
            <a:r>
              <a:rPr lang="cs-CZ" altLang="cs-CZ" dirty="0"/>
              <a:t>Každý člen spolku nebo ten, kdo na tom má zájem hodný právní ochrany, může navrhnout soudu, aby rozhodl o neplatnosti rozhodnutí orgánu spolku pro jeho rozpor se zákonem nebo se stanovami, pokud se neplatnosti nelze dovolat u orgánů spolku (§ 258 </a:t>
            </a:r>
            <a:r>
              <a:rPr lang="cs-CZ" altLang="cs-CZ" dirty="0" err="1"/>
              <a:t>ObčZ</a:t>
            </a:r>
            <a:r>
              <a:rPr lang="cs-CZ" altLang="cs-CZ" dirty="0"/>
              <a:t>),</a:t>
            </a:r>
          </a:p>
          <a:p>
            <a:pPr lvl="1">
              <a:lnSpc>
                <a:spcPct val="80000"/>
              </a:lnSpc>
            </a:pPr>
            <a:r>
              <a:rPr lang="cs-CZ" altLang="cs-CZ" dirty="0"/>
              <a:t>u obchodních korporací rozdíl v aktivně legitimovaných osobách (+ 29 </a:t>
            </a:r>
            <a:r>
              <a:rPr lang="cs-CZ" altLang="cs-CZ" dirty="0" err="1"/>
              <a:t>Cdo</a:t>
            </a:r>
            <a:r>
              <a:rPr lang="cs-CZ" altLang="cs-CZ" dirty="0"/>
              <a:t> 5352/2015?),</a:t>
            </a:r>
          </a:p>
          <a:p>
            <a:pPr lvl="1">
              <a:lnSpc>
                <a:spcPct val="80000"/>
              </a:lnSpc>
            </a:pPr>
            <a:r>
              <a:rPr lang="cs-CZ" altLang="cs-CZ" dirty="0"/>
              <a:t>§ 259-261 </a:t>
            </a:r>
            <a:r>
              <a:rPr lang="cs-CZ" altLang="cs-CZ" dirty="0" err="1"/>
              <a:t>ObčZ</a:t>
            </a:r>
            <a:r>
              <a:rPr lang="cs-CZ" altLang="cs-CZ" dirty="0"/>
              <a:t> se použijí.</a:t>
            </a:r>
          </a:p>
          <a:p>
            <a:pPr lvl="1">
              <a:lnSpc>
                <a:spcPct val="80000"/>
              </a:lnSpc>
            </a:pPr>
            <a:r>
              <a:rPr lang="cs-CZ" altLang="cs-CZ" dirty="0"/>
              <a:t>Lhůty – sub: 3m, ob: 1r, prekluzivní, hmotněprávní</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2725017-47BE-42B2-A3CA-AEB5BE354A10}"/>
              </a:ext>
            </a:extLst>
          </p:cNvPr>
          <p:cNvSpPr>
            <a:spLocks noGrp="1"/>
          </p:cNvSpPr>
          <p:nvPr>
            <p:ph type="title"/>
          </p:nvPr>
        </p:nvSpPr>
        <p:spPr/>
        <p:txBody>
          <a:bodyPr/>
          <a:lstStyle/>
          <a:p>
            <a:r>
              <a:rPr lang="cs-CZ" dirty="0"/>
              <a:t>Čl. 3 odst. 6) písm. a) bod </a:t>
            </a:r>
            <a:r>
              <a:rPr lang="cs-CZ" dirty="0" err="1"/>
              <a:t>ii</a:t>
            </a:r>
            <a:r>
              <a:rPr lang="cs-CZ" dirty="0"/>
              <a:t>) Směrnice</a:t>
            </a:r>
          </a:p>
        </p:txBody>
      </p:sp>
      <p:sp>
        <p:nvSpPr>
          <p:cNvPr id="3" name="Zástupný symbol pro obsah 2">
            <a:extLst>
              <a:ext uri="{FF2B5EF4-FFF2-40B4-BE49-F238E27FC236}">
                <a16:creationId xmlns="" xmlns:a16="http://schemas.microsoft.com/office/drawing/2014/main" id="{5B53EA79-3410-4241-87E1-F1085901D2BC}"/>
              </a:ext>
            </a:extLst>
          </p:cNvPr>
          <p:cNvSpPr>
            <a:spLocks noGrp="1"/>
          </p:cNvSpPr>
          <p:nvPr>
            <p:ph idx="1"/>
          </p:nvPr>
        </p:nvSpPr>
        <p:spPr>
          <a:xfrm>
            <a:off x="457200" y="1600200"/>
            <a:ext cx="8435280" cy="5141168"/>
          </a:xfrm>
        </p:spPr>
        <p:txBody>
          <a:bodyPr>
            <a:normAutofit lnSpcReduction="10000"/>
          </a:bodyPr>
          <a:lstStyle/>
          <a:p>
            <a:r>
              <a:rPr lang="cs-CZ" dirty="0"/>
              <a:t>fyzickou osobu nebo osoby ve vrcholném vedení, jestliže </a:t>
            </a:r>
            <a:r>
              <a:rPr lang="cs-CZ" b="1" dirty="0"/>
              <a:t>po vyčerpání všech možných prostředků</a:t>
            </a:r>
            <a:r>
              <a:rPr lang="cs-CZ" dirty="0"/>
              <a:t> a za podmínky, že neexistuje žádné důvodné podezření, </a:t>
            </a:r>
            <a:r>
              <a:rPr lang="cs-CZ" b="1" dirty="0"/>
              <a:t>není identifikována žádná osoba </a:t>
            </a:r>
            <a:r>
              <a:rPr lang="cs-CZ" dirty="0"/>
              <a:t>podle bodu i) nebo </a:t>
            </a:r>
            <a:r>
              <a:rPr lang="cs-CZ" b="1" u="sng" dirty="0"/>
              <a:t>jestliže existuje pochybnost  /</a:t>
            </a:r>
            <a:r>
              <a:rPr lang="cs-CZ" u="sng" dirty="0"/>
              <a:t>„</a:t>
            </a:r>
            <a:r>
              <a:rPr lang="en-US" u="sng" dirty="0"/>
              <a:t>if there is any doubt</a:t>
            </a:r>
            <a:r>
              <a:rPr lang="cs-CZ" u="sng" dirty="0"/>
              <a:t>“</a:t>
            </a:r>
            <a:r>
              <a:rPr lang="en-US" u="sng" dirty="0"/>
              <a:t> </a:t>
            </a:r>
            <a:r>
              <a:rPr lang="cs-CZ" b="1" u="sng" dirty="0"/>
              <a:t>/o tom, že identifikovaná osoba nebo osoby jsou skutečnými majitel</a:t>
            </a:r>
            <a:r>
              <a:rPr lang="cs-CZ" dirty="0"/>
              <a:t>i; povinné osoby vedou záznamy o krocích učiněných k identifikaci skutečného majitele podle bodu i) a tohoto bodu.</a:t>
            </a:r>
          </a:p>
        </p:txBody>
      </p:sp>
    </p:spTree>
    <p:extLst>
      <p:ext uri="{BB962C8B-B14F-4D97-AF65-F5344CB8AC3E}">
        <p14:creationId xmlns="" xmlns:p14="http://schemas.microsoft.com/office/powerpoint/2010/main" val="40637607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4F189B0-6D6C-4A4E-B13C-717E284757CC}"/>
              </a:ext>
            </a:extLst>
          </p:cNvPr>
          <p:cNvSpPr>
            <a:spLocks noGrp="1"/>
          </p:cNvSpPr>
          <p:nvPr>
            <p:ph type="title"/>
          </p:nvPr>
        </p:nvSpPr>
        <p:spPr/>
        <p:txBody>
          <a:bodyPr/>
          <a:lstStyle/>
          <a:p>
            <a:r>
              <a:rPr lang="cs-CZ" dirty="0"/>
              <a:t>Nepřímý vliv</a:t>
            </a:r>
          </a:p>
        </p:txBody>
      </p:sp>
      <p:sp>
        <p:nvSpPr>
          <p:cNvPr id="3" name="Zástupný symbol pro obsah 2">
            <a:extLst>
              <a:ext uri="{FF2B5EF4-FFF2-40B4-BE49-F238E27FC236}">
                <a16:creationId xmlns="" xmlns:a16="http://schemas.microsoft.com/office/drawing/2014/main" id="{8E011065-380E-40CF-931E-76555A4929AF}"/>
              </a:ext>
            </a:extLst>
          </p:cNvPr>
          <p:cNvSpPr>
            <a:spLocks noGrp="1"/>
          </p:cNvSpPr>
          <p:nvPr>
            <p:ph idx="1"/>
          </p:nvPr>
        </p:nvSpPr>
        <p:spPr/>
        <p:txBody>
          <a:bodyPr>
            <a:normAutofit fontScale="92500" lnSpcReduction="10000"/>
          </a:bodyPr>
          <a:lstStyle/>
          <a:p>
            <a:r>
              <a:rPr lang="cs-CZ" dirty="0"/>
              <a:t>§ 4 odst. 9 a 10</a:t>
            </a:r>
          </a:p>
          <a:p>
            <a:r>
              <a:rPr lang="cs-CZ" b="1" dirty="0"/>
              <a:t>Nepřímým vlivem </a:t>
            </a:r>
            <a:r>
              <a:rPr lang="cs-CZ" dirty="0"/>
              <a:t>se pro účely tohoto zákona rozumí vliv vykonávaný prostřednictvím jiné osoby nebo jiných osob.</a:t>
            </a:r>
          </a:p>
          <a:p>
            <a:r>
              <a:rPr lang="cs-CZ" b="1" dirty="0"/>
              <a:t>Disponováním s hlasovacími právy </a:t>
            </a:r>
            <a:r>
              <a:rPr lang="cs-CZ" dirty="0"/>
              <a:t>se pro účely tohoto zákona rozumí možnost vykonávat hlasovací práva na základě vlastního uvážení bez ohledu na to, zda a na základě jakého právního důvodu jsou vykonávána, popřípadě možnost ovlivňovat výkon hlasovacích práv jinou osobou.</a:t>
            </a:r>
          </a:p>
        </p:txBody>
      </p:sp>
    </p:spTree>
    <p:extLst>
      <p:ext uri="{BB962C8B-B14F-4D97-AF65-F5344CB8AC3E}">
        <p14:creationId xmlns="" xmlns:p14="http://schemas.microsoft.com/office/powerpoint/2010/main" val="28949236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33F293F-752B-4543-B9FD-8C0AAC799DB5}"/>
              </a:ext>
            </a:extLst>
          </p:cNvPr>
          <p:cNvSpPr>
            <a:spLocks noGrp="1"/>
          </p:cNvSpPr>
          <p:nvPr>
            <p:ph type="title"/>
          </p:nvPr>
        </p:nvSpPr>
        <p:spPr>
          <a:xfrm>
            <a:off x="462553" y="476672"/>
            <a:ext cx="8229600" cy="1143000"/>
          </a:xfrm>
        </p:spPr>
        <p:txBody>
          <a:bodyPr/>
          <a:lstStyle/>
          <a:p>
            <a:r>
              <a:rPr lang="cs-CZ" dirty="0"/>
              <a:t>§ 29b - uchovávání údajů o skutečném majiteli </a:t>
            </a:r>
          </a:p>
        </p:txBody>
      </p:sp>
      <p:sp>
        <p:nvSpPr>
          <p:cNvPr id="3" name="Zástupný symbol pro obsah 2">
            <a:extLst>
              <a:ext uri="{FF2B5EF4-FFF2-40B4-BE49-F238E27FC236}">
                <a16:creationId xmlns="" xmlns:a16="http://schemas.microsoft.com/office/drawing/2014/main" id="{CFE54BCF-66FD-464B-BD04-76EDBD0826D0}"/>
              </a:ext>
            </a:extLst>
          </p:cNvPr>
          <p:cNvSpPr>
            <a:spLocks noGrp="1"/>
          </p:cNvSpPr>
          <p:nvPr>
            <p:ph idx="1"/>
          </p:nvPr>
        </p:nvSpPr>
        <p:spPr>
          <a:xfrm>
            <a:off x="323528" y="1772816"/>
            <a:ext cx="8820472" cy="5328592"/>
          </a:xfrm>
        </p:spPr>
        <p:txBody>
          <a:bodyPr>
            <a:normAutofit/>
          </a:bodyPr>
          <a:lstStyle/>
          <a:p>
            <a:r>
              <a:rPr lang="cs-CZ" dirty="0"/>
              <a:t>Odst. 1 : právnická osoba vede a průběžně zaznamenává aktuální </a:t>
            </a:r>
            <a:r>
              <a:rPr lang="cs-CZ" b="1" dirty="0"/>
              <a:t>údaje ke zjištění </a:t>
            </a:r>
            <a:r>
              <a:rPr lang="cs-CZ" dirty="0"/>
              <a:t>a ověření totožnosti svého skutečného majitele včetně údajů o skutečnosti, která zakládá postavení skutečného majitele či jiného odůvodnění, proč je tato osoba považována za skutečného majitele.</a:t>
            </a:r>
          </a:p>
          <a:p>
            <a:r>
              <a:rPr lang="cs-CZ" dirty="0"/>
              <a:t>Odst. 3 – nejméně 10 let po zániku vztahu</a:t>
            </a:r>
          </a:p>
          <a:p>
            <a:pPr lvl="1"/>
            <a:r>
              <a:rPr lang="cs-CZ" dirty="0"/>
              <a:t>Lze dovodit povinnost PO aktivně vyhledávat a zjišťovat informace o majiteli?  (x čl. 3 Směrnice)</a:t>
            </a:r>
          </a:p>
          <a:p>
            <a:pPr lvl="1"/>
            <a:endParaRPr lang="cs-CZ" dirty="0"/>
          </a:p>
        </p:txBody>
      </p:sp>
    </p:spTree>
    <p:extLst>
      <p:ext uri="{BB962C8B-B14F-4D97-AF65-F5344CB8AC3E}">
        <p14:creationId xmlns="" xmlns:p14="http://schemas.microsoft.com/office/powerpoint/2010/main" val="317965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DB4D2B2-8834-439C-9F9D-068A95D9E80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 xmlns:a16="http://schemas.microsoft.com/office/drawing/2014/main" id="{FBDAD827-4EEB-4CED-8917-FC87783C3E27}"/>
              </a:ext>
            </a:extLst>
          </p:cNvPr>
          <p:cNvSpPr>
            <a:spLocks noGrp="1"/>
          </p:cNvSpPr>
          <p:nvPr>
            <p:ph idx="1"/>
          </p:nvPr>
        </p:nvSpPr>
        <p:spPr/>
        <p:txBody>
          <a:bodyPr/>
          <a:lstStyle/>
          <a:p>
            <a:r>
              <a:rPr lang="cs-CZ" dirty="0"/>
              <a:t>§ 29 b) odst. 4 Údaje o skutečném majiteli právnické osoby, se zapisují do </a:t>
            </a:r>
            <a:r>
              <a:rPr lang="cs-CZ" b="1" dirty="0"/>
              <a:t>evidence údajů o skutečných majitelích </a:t>
            </a:r>
            <a:r>
              <a:rPr lang="cs-CZ" dirty="0"/>
              <a:t>způsobem a v rozsahu, který stanoví zákon o veřejných rejstřících právnických a fyzických osob.</a:t>
            </a:r>
          </a:p>
          <a:p>
            <a:pPr lvl="1"/>
            <a:r>
              <a:rPr lang="cs-CZ" dirty="0"/>
              <a:t>Do OR do 1 roku, ostatní právnické osoby do 3 let ode dne účinnosti zákona</a:t>
            </a:r>
          </a:p>
          <a:p>
            <a:pPr lvl="2"/>
            <a:r>
              <a:rPr lang="cs-CZ" dirty="0"/>
              <a:t>Tj. 1. 1. 2019 a 2021 </a:t>
            </a:r>
          </a:p>
        </p:txBody>
      </p:sp>
    </p:spTree>
    <p:extLst>
      <p:ext uri="{BB962C8B-B14F-4D97-AF65-F5344CB8AC3E}">
        <p14:creationId xmlns="" xmlns:p14="http://schemas.microsoft.com/office/powerpoint/2010/main" val="33601939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6869903-2EDC-4980-9F18-8A72F2BA0819}"/>
              </a:ext>
            </a:extLst>
          </p:cNvPr>
          <p:cNvSpPr>
            <a:spLocks noGrp="1"/>
          </p:cNvSpPr>
          <p:nvPr>
            <p:ph type="title"/>
          </p:nvPr>
        </p:nvSpPr>
        <p:spPr/>
        <p:txBody>
          <a:bodyPr/>
          <a:lstStyle/>
          <a:p>
            <a:r>
              <a:rPr lang="cs-CZ" dirty="0"/>
              <a:t>Zák. č. 304/2013 Sb., ZVR</a:t>
            </a:r>
          </a:p>
        </p:txBody>
      </p:sp>
      <p:sp>
        <p:nvSpPr>
          <p:cNvPr id="3" name="Zástupný symbol pro obsah 2">
            <a:extLst>
              <a:ext uri="{FF2B5EF4-FFF2-40B4-BE49-F238E27FC236}">
                <a16:creationId xmlns="" xmlns:a16="http://schemas.microsoft.com/office/drawing/2014/main" id="{3A483F33-C091-4A0C-BF34-3A686F9248DA}"/>
              </a:ext>
            </a:extLst>
          </p:cNvPr>
          <p:cNvSpPr>
            <a:spLocks noGrp="1"/>
          </p:cNvSpPr>
          <p:nvPr>
            <p:ph idx="1"/>
          </p:nvPr>
        </p:nvSpPr>
        <p:spPr>
          <a:xfrm>
            <a:off x="457200" y="1600200"/>
            <a:ext cx="8686800" cy="5257800"/>
          </a:xfrm>
        </p:spPr>
        <p:txBody>
          <a:bodyPr>
            <a:normAutofit fontScale="85000" lnSpcReduction="20000"/>
          </a:bodyPr>
          <a:lstStyle/>
          <a:p>
            <a:r>
              <a:rPr lang="cs-CZ" dirty="0"/>
              <a:t>§ 118b - § 118j : EVIDENCE SKUTEČNÝCH MAJITELŮ</a:t>
            </a:r>
          </a:p>
          <a:p>
            <a:pPr lvl="1"/>
            <a:r>
              <a:rPr lang="cs-CZ" dirty="0"/>
              <a:t>Není veřejným rejstříkem, vede rejstříkový soud, </a:t>
            </a:r>
          </a:p>
          <a:p>
            <a:pPr lvl="1"/>
            <a:r>
              <a:rPr lang="cs-CZ" dirty="0"/>
              <a:t>Návrh na zápis oprávněna osoba jako oprávněná podat návrh na zápis do veřejného rejstříku, bez zbytečného odkladu</a:t>
            </a:r>
          </a:p>
          <a:p>
            <a:r>
              <a:rPr lang="cs-CZ" dirty="0"/>
              <a:t>Zapisuje se § 118f</a:t>
            </a:r>
          </a:p>
          <a:p>
            <a:pPr marL="342900" lvl="1" indent="0">
              <a:buNone/>
            </a:pPr>
            <a:r>
              <a:rPr lang="cs-CZ" dirty="0"/>
              <a:t>a) jméno a adresa místa pobytu, popřípadě také bydliště, liší-li se od adresy místa pobytu, </a:t>
            </a:r>
          </a:p>
          <a:p>
            <a:pPr marL="342900" lvl="1" indent="0">
              <a:buNone/>
            </a:pPr>
            <a:r>
              <a:rPr lang="cs-CZ" dirty="0"/>
              <a:t>b) datum narození a rodné číslo, bylo-li mu přiděleno, </a:t>
            </a:r>
          </a:p>
          <a:p>
            <a:pPr marL="342900" lvl="1" indent="0">
              <a:buNone/>
            </a:pPr>
            <a:r>
              <a:rPr lang="cs-CZ" dirty="0"/>
              <a:t>c) státní příslušnost a</a:t>
            </a:r>
          </a:p>
          <a:p>
            <a:pPr marL="342900" lvl="1" indent="0">
              <a:buNone/>
            </a:pPr>
            <a:r>
              <a:rPr lang="cs-CZ" dirty="0"/>
              <a:t>d) údaj o </a:t>
            </a:r>
          </a:p>
          <a:p>
            <a:pPr marL="685800" lvl="2" indent="0">
              <a:buNone/>
            </a:pPr>
            <a:r>
              <a:rPr lang="cs-CZ" dirty="0"/>
              <a:t>1. podílu na hlasovacích právech, zakládá-li se postavení skutečného majitele na přímé účasti v právnické osobě, </a:t>
            </a:r>
          </a:p>
          <a:p>
            <a:pPr marL="685800" lvl="2" indent="0">
              <a:buNone/>
            </a:pPr>
            <a:r>
              <a:rPr lang="cs-CZ" dirty="0"/>
              <a:t>2. podílu na rozdělovaných prostředcích, zakládá-li se postavení skutečného majitele na tom, že je jejich příjemcem, anebo </a:t>
            </a:r>
          </a:p>
          <a:p>
            <a:pPr marL="685800" lvl="2" indent="0">
              <a:buNone/>
            </a:pPr>
            <a:r>
              <a:rPr lang="cs-CZ" dirty="0"/>
              <a:t>3. jiné skutečnosti, je-li postavení skutečného majitele založeno jinak. </a:t>
            </a:r>
          </a:p>
          <a:p>
            <a:endParaRPr lang="cs-CZ" dirty="0"/>
          </a:p>
        </p:txBody>
      </p:sp>
    </p:spTree>
    <p:extLst>
      <p:ext uri="{BB962C8B-B14F-4D97-AF65-F5344CB8AC3E}">
        <p14:creationId xmlns="" xmlns:p14="http://schemas.microsoft.com/office/powerpoint/2010/main" val="17053848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8A3BDAB-F1DF-4E5F-9DF0-275E8CDE1EB9}"/>
              </a:ext>
            </a:extLst>
          </p:cNvPr>
          <p:cNvSpPr>
            <a:spLocks noGrp="1"/>
          </p:cNvSpPr>
          <p:nvPr>
            <p:ph type="title"/>
          </p:nvPr>
        </p:nvSpPr>
        <p:spPr/>
        <p:txBody>
          <a:bodyPr/>
          <a:lstStyle/>
          <a:p>
            <a:r>
              <a:rPr lang="cs-CZ" dirty="0"/>
              <a:t>Přístup k údajům § 118g ZVR</a:t>
            </a:r>
          </a:p>
        </p:txBody>
      </p:sp>
      <p:sp>
        <p:nvSpPr>
          <p:cNvPr id="3" name="Zástupný symbol pro obsah 2">
            <a:extLst>
              <a:ext uri="{FF2B5EF4-FFF2-40B4-BE49-F238E27FC236}">
                <a16:creationId xmlns="" xmlns:a16="http://schemas.microsoft.com/office/drawing/2014/main" id="{4A9A3654-39F0-4088-9812-492F18C3D450}"/>
              </a:ext>
            </a:extLst>
          </p:cNvPr>
          <p:cNvSpPr>
            <a:spLocks noGrp="1"/>
          </p:cNvSpPr>
          <p:nvPr>
            <p:ph idx="1"/>
          </p:nvPr>
        </p:nvSpPr>
        <p:spPr/>
        <p:txBody>
          <a:bodyPr>
            <a:normAutofit fontScale="85000" lnSpcReduction="20000"/>
          </a:bodyPr>
          <a:lstStyle/>
          <a:p>
            <a:r>
              <a:rPr lang="cs-CZ" dirty="0"/>
              <a:t>Odst. 2 : Výpis údajů z evidence skutečných majitelů může získat zapsaná osoba. Výpis údajů z evidence skutečných majitelů může </a:t>
            </a:r>
            <a:r>
              <a:rPr lang="cs-CZ" b="1" u="sng" dirty="0"/>
              <a:t>obdržet ten, kdo prokáže zájem v souvislosti s předcházením trestným činům podílnictví</a:t>
            </a:r>
            <a:r>
              <a:rPr lang="cs-CZ" dirty="0"/>
              <a:t>, podílnictví z nedbalosti, legalizace výnosů z trestné činnosti, legalizace výnosů z trestné činnosti z nedbalosti a jejich zdrojovým trestným činům a trestného činu teroristického útoku podle § 311 odst. 2 alinea třetí trestního zákoníku. </a:t>
            </a:r>
          </a:p>
          <a:p>
            <a:r>
              <a:rPr lang="cs-CZ" dirty="0"/>
              <a:t>Odst. 3 – dálkový přístup</a:t>
            </a:r>
          </a:p>
          <a:p>
            <a:pPr lvl="1"/>
            <a:r>
              <a:rPr lang="cs-CZ" dirty="0"/>
              <a:t>soudy pro účely soudního řízení, orgány činné v trestním řízení </a:t>
            </a:r>
          </a:p>
          <a:p>
            <a:pPr lvl="1"/>
            <a:r>
              <a:rPr lang="cs-CZ" b="1" dirty="0"/>
              <a:t>povinné osoby podle AML zákona</a:t>
            </a:r>
            <a:endParaRPr lang="cs-CZ" dirty="0"/>
          </a:p>
        </p:txBody>
      </p:sp>
    </p:spTree>
    <p:extLst>
      <p:ext uri="{BB962C8B-B14F-4D97-AF65-F5344CB8AC3E}">
        <p14:creationId xmlns="" xmlns:p14="http://schemas.microsoft.com/office/powerpoint/2010/main" val="19887989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CB4D684-AAA4-4A50-BBCC-22A31C24DACD}"/>
              </a:ext>
            </a:extLst>
          </p:cNvPr>
          <p:cNvSpPr>
            <a:spLocks noGrp="1"/>
          </p:cNvSpPr>
          <p:nvPr>
            <p:ph type="title"/>
          </p:nvPr>
        </p:nvSpPr>
        <p:spPr/>
        <p:txBody>
          <a:bodyPr/>
          <a:lstStyle/>
          <a:p>
            <a:r>
              <a:rPr lang="cs-CZ" dirty="0"/>
              <a:t>Zápis do evidence</a:t>
            </a:r>
          </a:p>
        </p:txBody>
      </p:sp>
      <p:sp>
        <p:nvSpPr>
          <p:cNvPr id="3" name="Zástupný symbol pro obsah 2">
            <a:extLst>
              <a:ext uri="{FF2B5EF4-FFF2-40B4-BE49-F238E27FC236}">
                <a16:creationId xmlns="" xmlns:a16="http://schemas.microsoft.com/office/drawing/2014/main" id="{6C120358-5883-4A11-AB94-13D067D6F92E}"/>
              </a:ext>
            </a:extLst>
          </p:cNvPr>
          <p:cNvSpPr>
            <a:spLocks noGrp="1"/>
          </p:cNvSpPr>
          <p:nvPr>
            <p:ph idx="1"/>
          </p:nvPr>
        </p:nvSpPr>
        <p:spPr/>
        <p:txBody>
          <a:bodyPr>
            <a:normAutofit fontScale="62500" lnSpcReduction="20000"/>
          </a:bodyPr>
          <a:lstStyle/>
          <a:p>
            <a:r>
              <a:rPr lang="cs-CZ" dirty="0"/>
              <a:t>§ 118h soud (notář) aniž by o tom vydával rozhodnutí ALE</a:t>
            </a:r>
          </a:p>
          <a:p>
            <a:r>
              <a:rPr lang="cs-CZ" dirty="0"/>
              <a:t> odst. 3: </a:t>
            </a:r>
            <a:r>
              <a:rPr lang="cs-CZ" b="1" dirty="0"/>
              <a:t>Rejstříkový soud nezapíše údaje o skutečném majiteli do evidence skutečných majitelů, jestliže návrh na zápis údajů o skutečném majiteli </a:t>
            </a:r>
            <a:br>
              <a:rPr lang="cs-CZ" b="1" dirty="0"/>
            </a:br>
            <a:r>
              <a:rPr lang="cs-CZ" dirty="0"/>
              <a:t>a) byl učiněn osobou, která k tomu není oprávněna, </a:t>
            </a:r>
            <a:br>
              <a:rPr lang="cs-CZ" dirty="0"/>
            </a:br>
            <a:r>
              <a:rPr lang="cs-CZ" dirty="0"/>
              <a:t>b) nebyl učiněn předepsaným způsobem, </a:t>
            </a:r>
            <a:br>
              <a:rPr lang="cs-CZ" dirty="0"/>
            </a:br>
            <a:r>
              <a:rPr lang="cs-CZ" dirty="0"/>
              <a:t>c) neobsahuje všechny předepsané náležitosti, </a:t>
            </a:r>
            <a:br>
              <a:rPr lang="cs-CZ" dirty="0"/>
            </a:br>
            <a:r>
              <a:rPr lang="cs-CZ" dirty="0"/>
              <a:t>d) je nesrozumitelný nebo neurčitý,</a:t>
            </a:r>
            <a:r>
              <a:rPr lang="cs-CZ" b="1" dirty="0"/>
              <a:t> </a:t>
            </a:r>
            <a:br>
              <a:rPr lang="cs-CZ" b="1" dirty="0"/>
            </a:br>
            <a:r>
              <a:rPr lang="cs-CZ" b="1" dirty="0"/>
              <a:t>e) nebyl podán s listinami, jimiž mají být podle tohoto nebo jiného zákona</a:t>
            </a:r>
            <a:r>
              <a:rPr lang="cs-CZ" dirty="0"/>
              <a:t> </a:t>
            </a:r>
            <a:r>
              <a:rPr lang="cs-CZ" b="1" dirty="0"/>
              <a:t>doloženy údaje o skutečném majiteli.</a:t>
            </a:r>
            <a:r>
              <a:rPr lang="cs-CZ" dirty="0"/>
              <a:t> </a:t>
            </a:r>
          </a:p>
          <a:p>
            <a:r>
              <a:rPr lang="cs-CZ" dirty="0"/>
              <a:t>Nemohou-li být zapsány – soud pouze vyrozumí navrhovatele (odst. 4 )</a:t>
            </a:r>
          </a:p>
          <a:p>
            <a:r>
              <a:rPr lang="cs-CZ" dirty="0"/>
              <a:t>Odst. 7 : Není-li v této části stanoveno jinak, použijí se na řízení o návrhu na zápis údajů o skutečném majiteli ustanovení zákona upravujícího občanské soudní řízení – </a:t>
            </a:r>
            <a:r>
              <a:rPr lang="cs-CZ" b="1" dirty="0"/>
              <a:t>jde o soudní řízení (</a:t>
            </a:r>
            <a:r>
              <a:rPr lang="cs-CZ" b="1" i="1" u="sng" dirty="0"/>
              <a:t>nejde o rejstříkové řízení, ale spíše o proces činění kvalifikovaného oznámen)</a:t>
            </a:r>
            <a:r>
              <a:rPr lang="cs-CZ" b="1" dirty="0"/>
              <a:t>?</a:t>
            </a:r>
            <a:endParaRPr lang="cs-CZ" dirty="0"/>
          </a:p>
        </p:txBody>
      </p:sp>
    </p:spTree>
    <p:extLst>
      <p:ext uri="{BB962C8B-B14F-4D97-AF65-F5344CB8AC3E}">
        <p14:creationId xmlns="" xmlns:p14="http://schemas.microsoft.com/office/powerpoint/2010/main" val="3431818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B34D990-5BDB-440D-9F9C-DE9BBB57899C}"/>
              </a:ext>
            </a:extLst>
          </p:cNvPr>
          <p:cNvSpPr>
            <a:spLocks noGrp="1"/>
          </p:cNvSpPr>
          <p:nvPr>
            <p:ph type="title"/>
          </p:nvPr>
        </p:nvSpPr>
        <p:spPr/>
        <p:txBody>
          <a:bodyPr/>
          <a:lstStyle/>
          <a:p>
            <a:r>
              <a:rPr lang="cs-CZ" dirty="0"/>
              <a:t>Sankce</a:t>
            </a:r>
          </a:p>
        </p:txBody>
      </p:sp>
      <p:sp>
        <p:nvSpPr>
          <p:cNvPr id="3" name="Zástupný symbol pro obsah 2">
            <a:extLst>
              <a:ext uri="{FF2B5EF4-FFF2-40B4-BE49-F238E27FC236}">
                <a16:creationId xmlns="" xmlns:a16="http://schemas.microsoft.com/office/drawing/2014/main" id="{C019DBE4-2E38-4782-A6E5-D4BBB1F01AA8}"/>
              </a:ext>
            </a:extLst>
          </p:cNvPr>
          <p:cNvSpPr>
            <a:spLocks noGrp="1"/>
          </p:cNvSpPr>
          <p:nvPr>
            <p:ph idx="1"/>
          </p:nvPr>
        </p:nvSpPr>
        <p:spPr>
          <a:xfrm>
            <a:off x="264694" y="1417638"/>
            <a:ext cx="8699794" cy="5323730"/>
          </a:xfrm>
        </p:spPr>
        <p:txBody>
          <a:bodyPr/>
          <a:lstStyle/>
          <a:p>
            <a:r>
              <a:rPr lang="cs-CZ" sz="2400" dirty="0"/>
              <a:t>Není přímá (pokuty, zrušení společnosti atd.)</a:t>
            </a:r>
          </a:p>
          <a:p>
            <a:r>
              <a:rPr lang="cs-CZ" sz="2400" dirty="0"/>
              <a:t>Nepřímé negativní následky : </a:t>
            </a:r>
          </a:p>
          <a:p>
            <a:pPr lvl="1"/>
            <a:r>
              <a:rPr lang="cs-CZ" sz="2000" dirty="0"/>
              <a:t>§ 15 AML zákona – neuskutečnění obchodu </a:t>
            </a:r>
          </a:p>
          <a:p>
            <a:pPr lvl="1"/>
            <a:r>
              <a:rPr lang="cs-CZ" sz="2000" dirty="0"/>
              <a:t>§ 177 zákona č. 182/2006 Sb., insolvenční zákon, </a:t>
            </a:r>
          </a:p>
          <a:p>
            <a:pPr lvl="2"/>
            <a:r>
              <a:rPr lang="cs-CZ" sz="1800" dirty="0"/>
              <a:t>Odst. 2 Věřitel, který </a:t>
            </a:r>
            <a:r>
              <a:rPr lang="cs-CZ" sz="1800" b="1" dirty="0"/>
              <a:t>nabyl pohledávku postoupením </a:t>
            </a:r>
            <a:r>
              <a:rPr lang="cs-CZ" sz="1800" dirty="0"/>
              <a:t>nebo obdobným způsobem po zahájení insolvenčního řízení anebo v posledních </a:t>
            </a:r>
            <a:r>
              <a:rPr lang="cs-CZ" sz="1800" b="1" dirty="0"/>
              <a:t>6 měsících </a:t>
            </a:r>
            <a:r>
              <a:rPr lang="cs-CZ" sz="1800" dirty="0"/>
              <a:t>před zahájením insolvenčního řízení, </a:t>
            </a:r>
            <a:r>
              <a:rPr lang="cs-CZ" sz="1800" b="1" dirty="0"/>
              <a:t>doloží v příloze přihlášky pohledávky </a:t>
            </a:r>
            <a:r>
              <a:rPr lang="cs-CZ" sz="1800" b="1" u="sng" dirty="0"/>
              <a:t>čestné prohlášení</a:t>
            </a:r>
            <a:r>
              <a:rPr lang="cs-CZ" sz="1800" dirty="0"/>
              <a:t>, v němž uvede informaci o tom, kdo je jeho skutečným majitelem podle zvláštního zákona, a důvod</a:t>
            </a:r>
          </a:p>
          <a:p>
            <a:pPr lvl="2"/>
            <a:r>
              <a:rPr lang="cs-CZ" sz="1800" dirty="0"/>
              <a:t>Odst. 3 – výjimky (do 10 000 EUR)</a:t>
            </a:r>
          </a:p>
          <a:p>
            <a:pPr lvl="2"/>
            <a:r>
              <a:rPr lang="cs-CZ" sz="1800" dirty="0"/>
              <a:t>Odst. 7 věřitel nemusí předkládat - je-li informace o skutečném majiteli věřitele podle odstavce 2 uvedena v soudu a insolvenčnímu správci přístupné evidenci podle zvláštního právního předpisu, </a:t>
            </a:r>
          </a:p>
          <a:p>
            <a:pPr lvl="2"/>
            <a:r>
              <a:rPr lang="cs-CZ" sz="1800" dirty="0"/>
              <a:t>Odst. 6 – </a:t>
            </a:r>
            <a:r>
              <a:rPr lang="cs-CZ" sz="1800" b="1" dirty="0"/>
              <a:t>následek: </a:t>
            </a:r>
            <a:r>
              <a:rPr lang="cs-CZ" sz="1800" dirty="0"/>
              <a:t>Dokud věřitel povinnost nesplní, nesmí vykonávat hlasovací práva spojená s pohledávkou.</a:t>
            </a:r>
          </a:p>
        </p:txBody>
      </p:sp>
    </p:spTree>
    <p:extLst>
      <p:ext uri="{BB962C8B-B14F-4D97-AF65-F5344CB8AC3E}">
        <p14:creationId xmlns="" xmlns:p14="http://schemas.microsoft.com/office/powerpoint/2010/main" val="38906072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2B01F8A0-CB5D-428E-A981-B7D88BD6ABBA}"/>
              </a:ext>
            </a:extLst>
          </p:cNvPr>
          <p:cNvSpPr>
            <a:spLocks noGrp="1"/>
          </p:cNvSpPr>
          <p:nvPr>
            <p:ph idx="1"/>
          </p:nvPr>
        </p:nvSpPr>
        <p:spPr>
          <a:xfrm>
            <a:off x="372979" y="1206166"/>
            <a:ext cx="8519501" cy="5535202"/>
          </a:xfrm>
        </p:spPr>
        <p:txBody>
          <a:bodyPr>
            <a:normAutofit fontScale="62500" lnSpcReduction="20000"/>
          </a:bodyPr>
          <a:lstStyle/>
          <a:p>
            <a:r>
              <a:rPr lang="cs-CZ" sz="3800" dirty="0"/>
              <a:t>§ 122 odst. 4 až 7 zákona č. 134/2016 Sb., o zadávání veřejných zakázek, ve znění části dvanácté zákona č. č. 368/2016 Sb. (účinnost od 1. ledna 2018):</a:t>
            </a:r>
          </a:p>
          <a:p>
            <a:pPr lvl="1"/>
            <a:r>
              <a:rPr lang="cs-CZ" sz="3200" dirty="0"/>
              <a:t>(4) U vybraného dodavatele, je-li právnickou osobou, zadavatel </a:t>
            </a:r>
            <a:r>
              <a:rPr lang="cs-CZ" sz="3200" b="1" dirty="0"/>
              <a:t>zjistí údaje o jeho skutečném majiteli</a:t>
            </a:r>
            <a:r>
              <a:rPr lang="cs-CZ" sz="3200" dirty="0"/>
              <a:t> z evidence údajů o skutečných majitelích podle zákona upravujícího veřejné rejstříky právnických a fyzických osob. Zjištěné údaje </a:t>
            </a:r>
            <a:r>
              <a:rPr lang="cs-CZ" sz="3200" b="1" dirty="0"/>
              <a:t>zadavatel uvede v dokumentaci o veřejné zakázce</a:t>
            </a:r>
            <a:r>
              <a:rPr lang="cs-CZ" sz="3200" dirty="0"/>
              <a:t>. Pro tyto účely umožní Ministerstvo spravedlnosti zadavateli dálkový přístup k údajům o skutečném majiteli podle zákona upravujícího veřejné rejstříky právnických a fyzických osob; </a:t>
            </a:r>
          </a:p>
          <a:p>
            <a:pPr lvl="1"/>
            <a:r>
              <a:rPr lang="cs-CZ" sz="3200" dirty="0"/>
              <a:t>(odst. 5) Nelze-li zjistit údaje o skutečném majiteli postupem podle odstavce 4, zadavatel </a:t>
            </a:r>
            <a:r>
              <a:rPr lang="cs-CZ" sz="3200" b="1" dirty="0"/>
              <a:t>vyzve</a:t>
            </a:r>
            <a:r>
              <a:rPr lang="cs-CZ" sz="3200" dirty="0"/>
              <a:t> vybraného dodavatele rovněž k předložení výpisu z evidence obdobné evidenci údajů o skutečných majitelích nebo ke </a:t>
            </a:r>
            <a:r>
              <a:rPr lang="cs-CZ" sz="3200" b="1" dirty="0"/>
              <a:t>sdělení identifikačních údajů všech osob, které jsou jeho skutečným majitelem</a:t>
            </a:r>
          </a:p>
          <a:p>
            <a:pPr lvl="1"/>
            <a:r>
              <a:rPr lang="cs-CZ" sz="3200" dirty="0"/>
              <a:t>(7) Zadavatel </a:t>
            </a:r>
            <a:r>
              <a:rPr lang="cs-CZ" sz="3200" b="1" dirty="0"/>
              <a:t>vyloučí účastníka zadávacího řízení</a:t>
            </a:r>
            <a:r>
              <a:rPr lang="cs-CZ" sz="3200" dirty="0"/>
              <a:t>, který nepředložil údaje, doklady nebo vzorky podle odstavce 3 nebo 5 nebo výsledek zkoušek vzorků neodpovídá zadávacím podmínkám.“</a:t>
            </a:r>
          </a:p>
          <a:p>
            <a:endParaRPr lang="cs-CZ" dirty="0"/>
          </a:p>
        </p:txBody>
      </p:sp>
    </p:spTree>
    <p:extLst>
      <p:ext uri="{BB962C8B-B14F-4D97-AF65-F5344CB8AC3E}">
        <p14:creationId xmlns="" xmlns:p14="http://schemas.microsoft.com/office/powerpoint/2010/main" val="32717141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ABD52B7-E0F2-4716-99CE-B67D91A0A507}"/>
              </a:ext>
            </a:extLst>
          </p:cNvPr>
          <p:cNvSpPr>
            <a:spLocks noGrp="1"/>
          </p:cNvSpPr>
          <p:nvPr>
            <p:ph type="title"/>
          </p:nvPr>
        </p:nvSpPr>
        <p:spPr/>
        <p:txBody>
          <a:bodyPr/>
          <a:lstStyle/>
          <a:p>
            <a:r>
              <a:rPr lang="cs-CZ" dirty="0"/>
              <a:t>Děkuji za pozornost</a:t>
            </a:r>
          </a:p>
        </p:txBody>
      </p:sp>
      <p:sp>
        <p:nvSpPr>
          <p:cNvPr id="4" name="Zástupný symbol pro obsah 3"/>
          <p:cNvSpPr>
            <a:spLocks noGrp="1"/>
          </p:cNvSpPr>
          <p:nvPr>
            <p:ph idx="1"/>
          </p:nvPr>
        </p:nvSpPr>
        <p:spPr/>
        <p:txBody>
          <a:bodyPr/>
          <a:lstStyle/>
          <a:p>
            <a:endParaRPr lang="cs-CZ"/>
          </a:p>
        </p:txBody>
      </p:sp>
    </p:spTree>
    <p:extLst>
      <p:ext uri="{BB962C8B-B14F-4D97-AF65-F5344CB8AC3E}">
        <p14:creationId xmlns="" xmlns:p14="http://schemas.microsoft.com/office/powerpoint/2010/main" val="125008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 xmlns:a16="http://schemas.microsoft.com/office/drawing/2014/main" id="{956348B8-78E8-45F4-8DAB-A9C948DD0A6B}"/>
              </a:ext>
            </a:extLst>
          </p:cNvPr>
          <p:cNvSpPr>
            <a:spLocks noGrp="1"/>
          </p:cNvSpPr>
          <p:nvPr>
            <p:ph idx="4294967295"/>
          </p:nvPr>
        </p:nvSpPr>
        <p:spPr/>
        <p:txBody>
          <a:bodyPr>
            <a:normAutofit/>
          </a:bodyPr>
          <a:lstStyle/>
          <a:p>
            <a:r>
              <a:rPr lang="cs-CZ" altLang="cs-CZ" i="1"/>
              <a:t>29 Cdo 1817/2016</a:t>
            </a:r>
          </a:p>
          <a:p>
            <a:pPr lvl="1"/>
            <a:r>
              <a:rPr lang="cs-CZ" altLang="cs-CZ" sz="2000" i="1"/>
              <a:t>I. Po uplynutí lhůt upravených v § 663 odst. 1 z. o. k. a § 259 o. z. nelze úspěšně podat návrh na vyslovení neplatnosti usnesení členské schůze a, nebyla-li napadena všechna usnesení členské schůze, nelze ani rozšířit okruh usnesení, ohledně kterých se navrhovatel vyslovení neplatnosti domáhá. </a:t>
            </a:r>
          </a:p>
          <a:p>
            <a:pPr lvl="1"/>
            <a:r>
              <a:rPr lang="cs-CZ" altLang="cs-CZ" sz="2000" i="1"/>
              <a:t>II. Rozšířením okruhu usnesení, ohledně kterých se navrhovatel domáhá vyslovení neplatnosti, jsou také případy, kdy navrhovatel změní návrh tak, že jím nově napadá i jiné (další) části jediného usnesení.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612AD0B3-2F62-42AE-AA42-E024A98658CD}"/>
              </a:ext>
            </a:extLst>
          </p:cNvPr>
          <p:cNvSpPr>
            <a:spLocks noGrp="1"/>
          </p:cNvSpPr>
          <p:nvPr>
            <p:ph type="title" idx="4294967295"/>
          </p:nvPr>
        </p:nvSpPr>
        <p:spPr/>
        <p:txBody>
          <a:bodyPr>
            <a:normAutofit/>
          </a:bodyPr>
          <a:lstStyle/>
          <a:p>
            <a:r>
              <a:rPr lang="cs-CZ" altLang="cs-CZ" sz="4000">
                <a:latin typeface="Arial" panose="020B0604020202020204" pitchFamily="34" charset="0"/>
              </a:rPr>
              <a:t>Z aktuální judikatury</a:t>
            </a:r>
          </a:p>
        </p:txBody>
      </p:sp>
      <p:sp>
        <p:nvSpPr>
          <p:cNvPr id="3" name="Zástupný symbol pro obsah 2">
            <a:extLst>
              <a:ext uri="{FF2B5EF4-FFF2-40B4-BE49-F238E27FC236}">
                <a16:creationId xmlns="" xmlns:a16="http://schemas.microsoft.com/office/drawing/2014/main" id="{66F90386-6E78-45E3-A818-B3E16D8146F6}"/>
              </a:ext>
            </a:extLst>
          </p:cNvPr>
          <p:cNvSpPr>
            <a:spLocks noGrp="1"/>
          </p:cNvSpPr>
          <p:nvPr>
            <p:ph idx="4294967295"/>
          </p:nvPr>
        </p:nvSpPr>
        <p:spPr/>
        <p:txBody>
          <a:bodyPr>
            <a:normAutofit fontScale="77500" lnSpcReduction="20000"/>
          </a:bodyPr>
          <a:lstStyle/>
          <a:p>
            <a:r>
              <a:rPr lang="cs-CZ" altLang="cs-CZ" i="1" dirty="0"/>
              <a:t>29 </a:t>
            </a:r>
            <a:r>
              <a:rPr lang="cs-CZ" altLang="cs-CZ" i="1" dirty="0" err="1"/>
              <a:t>Cdo</a:t>
            </a:r>
            <a:r>
              <a:rPr lang="cs-CZ" altLang="cs-CZ" i="1" dirty="0"/>
              <a:t> 1817/2016 - pokračování</a:t>
            </a:r>
          </a:p>
          <a:p>
            <a:pPr lvl="1"/>
            <a:r>
              <a:rPr lang="cs-CZ" altLang="cs-CZ" sz="2000" i="1" dirty="0"/>
              <a:t>I</a:t>
            </a:r>
            <a:r>
              <a:rPr lang="cs-CZ" dirty="0"/>
              <a:t>V řízení o vyslovení neplatnosti usnesení členské schůze družstva přitom rozhodne </a:t>
            </a:r>
            <a:r>
              <a:rPr lang="cs-CZ" b="1" dirty="0"/>
              <a:t>soud i bez návrhu o tom</a:t>
            </a:r>
            <a:r>
              <a:rPr lang="cs-CZ" dirty="0"/>
              <a:t>, že o usnesení členské schůze nejde</a:t>
            </a:r>
            <a:r>
              <a:rPr lang="cs-CZ" b="1" dirty="0"/>
              <a:t>, hledí-li se na něj, jako by nebylo přijato (§ 90 odst. 2 z. ř. s.). </a:t>
            </a:r>
            <a:r>
              <a:rPr lang="cs-CZ" dirty="0"/>
              <a:t>Rozhodnutí o tom, že o usnesení členské schůze nejde, lze vydat také tehdy, bylo-li právo na vyslovení neplatnosti usnesení členské schůze uplatněno </a:t>
            </a:r>
            <a:r>
              <a:rPr lang="cs-CZ" u="sng" dirty="0"/>
              <a:t>po marném uplynutí lhůt </a:t>
            </a:r>
            <a:r>
              <a:rPr lang="cs-CZ" dirty="0"/>
              <a:t>k podání návrhu na vyslovení neplatnosti usnesení členské schůze </a:t>
            </a:r>
          </a:p>
          <a:p>
            <a:pPr lvl="1"/>
            <a:r>
              <a:rPr lang="cs-CZ" dirty="0"/>
              <a:t>Lze-li se po marném uplynutí lhůt k uplatnění nároku na vyslovení neplatnosti usnesení členské schůze účinně domáhat vyslovení, že se na napadené usnesení členské schůze hledí, jako by nebylo přijato, nic navrhovateli nebrání, aby tento nárok uplatnil znovu poté, kdy jej vzal (celý, či z části) zpět.</a:t>
            </a:r>
            <a:endParaRPr lang="cs-CZ" altLang="cs-CZ" sz="2000" i="1"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5104</TotalTime>
  <Words>4518</Words>
  <Application>Microsoft Office PowerPoint</Application>
  <PresentationFormat>Předvádění na obrazovce (4:3)</PresentationFormat>
  <Paragraphs>402</Paragraphs>
  <Slides>79</Slides>
  <Notes>0</Notes>
  <HiddenSlides>0</HiddenSlides>
  <MMClips>0</MMClips>
  <ScaleCrop>false</ScaleCrop>
  <HeadingPairs>
    <vt:vector size="4" baseType="variant">
      <vt:variant>
        <vt:lpstr>Motiv</vt:lpstr>
      </vt:variant>
      <vt:variant>
        <vt:i4>1</vt:i4>
      </vt:variant>
      <vt:variant>
        <vt:lpstr>Nadpisy snímků</vt:lpstr>
      </vt:variant>
      <vt:variant>
        <vt:i4>79</vt:i4>
      </vt:variant>
    </vt:vector>
  </HeadingPairs>
  <TitlesOfParts>
    <vt:vector size="80" baseType="lpstr">
      <vt:lpstr>Motiv sady Office</vt:lpstr>
      <vt:lpstr>Vybrané novinky v právu obchodních korporací</vt:lpstr>
      <vt:lpstr>Program</vt:lpstr>
      <vt:lpstr>Neplatnost a nicotnost usnesení valné hromady či členské schůze</vt:lpstr>
      <vt:lpstr>Neplatnost a nicotnost</vt:lpstr>
      <vt:lpstr>Delegace § 3 ZOK</vt:lpstr>
      <vt:lpstr>Neplatnost a nicotnost</vt:lpstr>
      <vt:lpstr>Neplatnost a nicotnost</vt:lpstr>
      <vt:lpstr>Z aktuální judikatury</vt:lpstr>
      <vt:lpstr>Z aktuální judikatury</vt:lpstr>
      <vt:lpstr>Z aktuální judikatury</vt:lpstr>
      <vt:lpstr>Z aktuální judikatury</vt:lpstr>
      <vt:lpstr>Z aktuální judikatury</vt:lpstr>
      <vt:lpstr>Opatrovnictví právnických osob</vt:lpstr>
      <vt:lpstr>Opatrovnictví právnických osob</vt:lpstr>
      <vt:lpstr>Opatrovnictví právnických osob</vt:lpstr>
      <vt:lpstr>Zákonné důvody pro jmenování opatrovníka</vt:lpstr>
      <vt:lpstr>Z judikatury (§ 165 odst. 1 ObčZ)</vt:lpstr>
      <vt:lpstr>Z judikatury (§ 165 odst. 1 ObčZ)</vt:lpstr>
      <vt:lpstr>Z judikatury (§ 165 odst. 2 ObčZ)</vt:lpstr>
      <vt:lpstr>Co nevíme (a není toho málo): </vt:lpstr>
      <vt:lpstr>Co nevíme (a není toho málo): </vt:lpstr>
      <vt:lpstr>Procesní okénko: </vt:lpstr>
      <vt:lpstr>Souběhy </vt:lpstr>
      <vt:lpstr>Souběhy výkonu funkcí</vt:lpstr>
      <vt:lpstr>Dřívější pohled judikatury NS – vstupní teze</vt:lpstr>
      <vt:lpstr>„Jiná činnost“ – otázka obchodního vedení</vt:lpstr>
      <vt:lpstr>Pravidla reprezentace</vt:lpstr>
      <vt:lpstr>I.ÚS 190/15 ze dne 13. 9. 2016</vt:lpstr>
      <vt:lpstr>Konstrukce „manažerských“ smluv</vt:lpstr>
      <vt:lpstr>Reakce NS</vt:lpstr>
      <vt:lpstr>21 Cdo 1876/2017 a 21 Cdo 1355/2017</vt:lpstr>
      <vt:lpstr>Obrat v náhledu NS!</vt:lpstr>
      <vt:lpstr>Shrnutí</vt:lpstr>
      <vt:lpstr>Monistický systém řízení akciové společnosti</vt:lpstr>
      <vt:lpstr>Monistický systém řízení akciové společnosti</vt:lpstr>
      <vt:lpstr>Převzetí úpravy § 456 ZOK</vt:lpstr>
      <vt:lpstr>Působnost správní rady § 460</vt:lpstr>
      <vt:lpstr>Jednočlenný systém</vt:lpstr>
      <vt:lpstr>Výkladové stanovisko OOK NS  Cpjn 204/2015</vt:lpstr>
      <vt:lpstr>Výkladové stanovisko OOK NS  Cpjn 204/2015</vt:lpstr>
      <vt:lpstr>Výkladové stanovisko OOK NS  Cpjn 204/2015</vt:lpstr>
      <vt:lpstr>A dál?</vt:lpstr>
      <vt:lpstr>Budoucnost?</vt:lpstr>
      <vt:lpstr>§ 457 novely</vt:lpstr>
      <vt:lpstr>Péče řádného hospodáře a pravidlo podnikatelského úsudku</vt:lpstr>
      <vt:lpstr>Péče řádného hospodáře</vt:lpstr>
      <vt:lpstr>Struktura</vt:lpstr>
      <vt:lpstr>Vždy odborník?</vt:lpstr>
      <vt:lpstr>Domněnka porušení PŘH</vt:lpstr>
      <vt:lpstr>Následky </vt:lpstr>
      <vt:lpstr>(Platnost úkonu s porušením péče?)</vt:lpstr>
      <vt:lpstr>Delegace?</vt:lpstr>
      <vt:lpstr>K důsledkům delegace</vt:lpstr>
      <vt:lpstr>Zaměstnanci a PŘH</vt:lpstr>
      <vt:lpstr>I po odvolání z funkce?</vt:lpstr>
      <vt:lpstr>Ani smrt nepomůže?</vt:lpstr>
      <vt:lpstr>Pravidlo podnikatelského úsudku</vt:lpstr>
      <vt:lpstr>Podnikatelský úsudek ve starší judikatuře? </vt:lpstr>
      <vt:lpstr>K výkladu pravidla podnikatelského úsudku podle ObchZ</vt:lpstr>
      <vt:lpstr>Vybrané následky porušení povinností při výkonu funkce</vt:lpstr>
      <vt:lpstr>Vztah nároků</vt:lpstr>
      <vt:lpstr>Odpovědnost za škodu</vt:lpstr>
      <vt:lpstr>Promlčení </vt:lpstr>
      <vt:lpstr>Důkazní břemeno</vt:lpstr>
      <vt:lpstr>Rozsah přenosu důkazního břemen</vt:lpstr>
      <vt:lpstr>K důkaznímu břemenu v jiných řízeních</vt:lpstr>
      <vt:lpstr>Evidence skutečných majitelů</vt:lpstr>
      <vt:lpstr>Prameny úpravy</vt:lpstr>
      <vt:lpstr>Pojem skutečného majitele</vt:lpstr>
      <vt:lpstr>Čl. 3 odst. 6) písm. a) bod ii) Směrnice</vt:lpstr>
      <vt:lpstr>Nepřímý vliv</vt:lpstr>
      <vt:lpstr>§ 29b - uchovávání údajů o skutečném majiteli </vt:lpstr>
      <vt:lpstr>Snímek 73</vt:lpstr>
      <vt:lpstr>Zák. č. 304/2013 Sb., ZVR</vt:lpstr>
      <vt:lpstr>Přístup k údajům § 118g ZVR</vt:lpstr>
      <vt:lpstr>Zápis do evidence</vt:lpstr>
      <vt:lpstr>Sankce</vt:lpstr>
      <vt:lpstr>Snímek 78</vt:lpstr>
      <vt:lpstr>Děkuji za pozornost</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korporace z pohledu člena orgánu</dc:title>
  <dc:creator>Jaromír Kožiak</dc:creator>
  <cp:lastModifiedBy>Radek R.</cp:lastModifiedBy>
  <cp:revision>180</cp:revision>
  <dcterms:created xsi:type="dcterms:W3CDTF">2017-10-21T12:50:06Z</dcterms:created>
  <dcterms:modified xsi:type="dcterms:W3CDTF">2018-06-22T18:47:51Z</dcterms:modified>
</cp:coreProperties>
</file>