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77"/>
  </p:handoutMasterIdLst>
  <p:sldIdLst>
    <p:sldId id="257" r:id="rId5"/>
    <p:sldId id="258" r:id="rId6"/>
    <p:sldId id="260" r:id="rId7"/>
    <p:sldId id="259" r:id="rId8"/>
    <p:sldId id="361" r:id="rId9"/>
    <p:sldId id="261" r:id="rId10"/>
    <p:sldId id="262" r:id="rId11"/>
    <p:sldId id="347" r:id="rId12"/>
    <p:sldId id="263" r:id="rId13"/>
    <p:sldId id="348" r:id="rId14"/>
    <p:sldId id="349" r:id="rId15"/>
    <p:sldId id="264" r:id="rId16"/>
    <p:sldId id="362" r:id="rId17"/>
    <p:sldId id="273" r:id="rId18"/>
    <p:sldId id="274" r:id="rId19"/>
    <p:sldId id="278" r:id="rId20"/>
    <p:sldId id="366" r:id="rId21"/>
    <p:sldId id="367" r:id="rId22"/>
    <p:sldId id="368" r:id="rId23"/>
    <p:sldId id="373" r:id="rId24"/>
    <p:sldId id="375" r:id="rId25"/>
    <p:sldId id="409" r:id="rId26"/>
    <p:sldId id="410" r:id="rId27"/>
    <p:sldId id="305" r:id="rId28"/>
    <p:sldId id="406" r:id="rId29"/>
    <p:sldId id="407" r:id="rId30"/>
    <p:sldId id="351" r:id="rId31"/>
    <p:sldId id="363" r:id="rId32"/>
    <p:sldId id="364" r:id="rId33"/>
    <p:sldId id="365" r:id="rId34"/>
    <p:sldId id="352" r:id="rId35"/>
    <p:sldId id="270" r:id="rId36"/>
    <p:sldId id="355" r:id="rId37"/>
    <p:sldId id="356" r:id="rId38"/>
    <p:sldId id="277" r:id="rId39"/>
    <p:sldId id="370" r:id="rId40"/>
    <p:sldId id="268" r:id="rId41"/>
    <p:sldId id="374" r:id="rId42"/>
    <p:sldId id="269" r:id="rId43"/>
    <p:sldId id="306" r:id="rId44"/>
    <p:sldId id="350" r:id="rId45"/>
    <p:sldId id="290" r:id="rId46"/>
    <p:sldId id="291" r:id="rId47"/>
    <p:sldId id="292" r:id="rId48"/>
    <p:sldId id="414" r:id="rId49"/>
    <p:sldId id="415" r:id="rId50"/>
    <p:sldId id="296" r:id="rId51"/>
    <p:sldId id="297" r:id="rId52"/>
    <p:sldId id="303" r:id="rId53"/>
    <p:sldId id="412" r:id="rId54"/>
    <p:sldId id="416" r:id="rId55"/>
    <p:sldId id="300" r:id="rId56"/>
    <p:sldId id="371" r:id="rId57"/>
    <p:sldId id="304" r:id="rId58"/>
    <p:sldId id="299" r:id="rId59"/>
    <p:sldId id="335" r:id="rId60"/>
    <p:sldId id="404" r:id="rId61"/>
    <p:sldId id="307" r:id="rId62"/>
    <p:sldId id="279" r:id="rId63"/>
    <p:sldId id="280" r:id="rId64"/>
    <p:sldId id="281" r:id="rId65"/>
    <p:sldId id="282" r:id="rId66"/>
    <p:sldId id="283" r:id="rId67"/>
    <p:sldId id="284" r:id="rId68"/>
    <p:sldId id="285" r:id="rId69"/>
    <p:sldId id="372" r:id="rId70"/>
    <p:sldId id="411" r:id="rId71"/>
    <p:sldId id="286" r:id="rId72"/>
    <p:sldId id="287" r:id="rId73"/>
    <p:sldId id="288" r:id="rId74"/>
    <p:sldId id="289" r:id="rId75"/>
    <p:sldId id="405" r:id="rId76"/>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388"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ek Ruban" userId="c9177f01-6018-4435-ad5a-7ec2989c397e" providerId="ADAL" clId="{1AD98BD2-B5FE-494B-8824-1765E27C8630}"/>
    <pc:docChg chg="undo custSel modSld">
      <pc:chgData name="Radek Ruban" userId="c9177f01-6018-4435-ad5a-7ec2989c397e" providerId="ADAL" clId="{1AD98BD2-B5FE-494B-8824-1765E27C8630}" dt="2021-09-29T14:16:27.062" v="175" actId="20578"/>
      <pc:docMkLst>
        <pc:docMk/>
      </pc:docMkLst>
      <pc:sldChg chg="modSp">
        <pc:chgData name="Radek Ruban" userId="c9177f01-6018-4435-ad5a-7ec2989c397e" providerId="ADAL" clId="{1AD98BD2-B5FE-494B-8824-1765E27C8630}" dt="2021-09-29T14:16:27.062" v="175" actId="20578"/>
        <pc:sldMkLst>
          <pc:docMk/>
          <pc:sldMk cId="2016805827" sldId="361"/>
        </pc:sldMkLst>
        <pc:spChg chg="mod">
          <ac:chgData name="Radek Ruban" userId="c9177f01-6018-4435-ad5a-7ec2989c397e" providerId="ADAL" clId="{1AD98BD2-B5FE-494B-8824-1765E27C8630}" dt="2021-09-29T14:16:27.062" v="175" actId="20578"/>
          <ac:spMkLst>
            <pc:docMk/>
            <pc:sldMk cId="2016805827" sldId="361"/>
            <ac:spMk id="3" creationId="{C99EC160-2702-423E-9FB7-7A99D381E3E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29.09.2021</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29.09.2021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29.09.2021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aplikace.mvcr.cz/sbirka-zakonu/ViewFile.aspx?type=c&amp;id=38840" TargetMode="External"/><Relationship Id="rId2" Type="http://schemas.openxmlformats.org/officeDocument/2006/relationships/hyperlink" Target="http://aplikace.mvcr.cz/sbirka-zakonu/ViewFile.aspx?type=c&amp;id=38791"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a:extLst>
              <a:ext uri="{FF2B5EF4-FFF2-40B4-BE49-F238E27FC236}">
                <a16:creationId xmlns:a16="http://schemas.microsoft.com/office/drawing/2014/main" id="{15491DC1-29DF-437D-AC5E-E903C215EE4F}"/>
              </a:ext>
            </a:extLst>
          </p:cNvPr>
          <p:cNvSpPr>
            <a:spLocks noGrp="1"/>
          </p:cNvSpPr>
          <p:nvPr>
            <p:ph type="ctrTitle"/>
          </p:nvPr>
        </p:nvSpPr>
        <p:spPr>
          <a:xfrm>
            <a:off x="684213" y="2852936"/>
            <a:ext cx="7772400" cy="2447727"/>
          </a:xfrm>
        </p:spPr>
        <p:txBody>
          <a:bodyPr/>
          <a:lstStyle/>
          <a:p>
            <a:r>
              <a:rPr lang="cs-CZ" altLang="cs-CZ" dirty="0"/>
              <a:t>Veřejný rejstřík a korporace</a:t>
            </a:r>
            <a:endParaRPr lang="cs-CZ" altLang="cs-CZ" sz="3100" dirty="0"/>
          </a:p>
        </p:txBody>
      </p:sp>
      <p:sp>
        <p:nvSpPr>
          <p:cNvPr id="3" name="Podnadpis 2">
            <a:extLst>
              <a:ext uri="{FF2B5EF4-FFF2-40B4-BE49-F238E27FC236}">
                <a16:creationId xmlns:a16="http://schemas.microsoft.com/office/drawing/2014/main" id="{4C6BC131-12D6-460E-B7C1-A26D890FC978}"/>
              </a:ext>
            </a:extLst>
          </p:cNvPr>
          <p:cNvSpPr>
            <a:spLocks noGrp="1"/>
          </p:cNvSpPr>
          <p:nvPr>
            <p:ph type="subTitle" idx="1"/>
          </p:nvPr>
        </p:nvSpPr>
        <p:spPr>
          <a:xfrm>
            <a:off x="1331913" y="5661025"/>
            <a:ext cx="6400800" cy="1752600"/>
          </a:xfrm>
        </p:spPr>
        <p:txBody>
          <a:bodyPr rtlCol="0">
            <a:normAutofit/>
          </a:bodyPr>
          <a:lstStyle/>
          <a:p>
            <a:pPr fontAlgn="auto">
              <a:spcAft>
                <a:spcPts val="0"/>
              </a:spcAft>
              <a:defRPr/>
            </a:pPr>
            <a:r>
              <a:rPr lang="cs-CZ" dirty="0"/>
              <a:t>R. Ruban, Z. Houdek, J. </a:t>
            </a:r>
            <a:r>
              <a:rPr lang="cs-CZ" dirty="0" err="1"/>
              <a:t>Kožiak</a:t>
            </a:r>
            <a:r>
              <a:rPr lang="cs-CZ"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Specifika neplatnosti</a:t>
            </a:r>
            <a:r>
              <a:rPr lang="cs-CZ" altLang="cs-CZ" sz="2700" dirty="0"/>
              <a:t>:</a:t>
            </a:r>
          </a:p>
          <a:p>
            <a:pPr lvl="1">
              <a:lnSpc>
                <a:spcPct val="80000"/>
              </a:lnSpc>
            </a:pPr>
            <a:r>
              <a:rPr lang="cs-CZ" altLang="cs-CZ" sz="2300" dirty="0"/>
              <a:t>pokud není vyslovena neplatnost, je usnesení platné</a:t>
            </a:r>
          </a:p>
          <a:p>
            <a:pPr lvl="1">
              <a:lnSpc>
                <a:spcPct val="80000"/>
              </a:lnSpc>
            </a:pPr>
            <a:r>
              <a:rPr lang="cs-CZ" altLang="cs-CZ" sz="2300" dirty="0"/>
              <a:t>vázanost soudu návrhem (NS 27 Cdo 927/2020)</a:t>
            </a:r>
          </a:p>
          <a:p>
            <a:pPr lvl="1">
              <a:lnSpc>
                <a:spcPct val="80000"/>
              </a:lnSpc>
            </a:pPr>
            <a:r>
              <a:rPr lang="cs-CZ" altLang="cs-CZ" sz="2300" dirty="0"/>
              <a:t>výčet legitimovaných osob (§ 191 odst. 1, § 428 odst. 1</a:t>
            </a:r>
            <a:br>
              <a:rPr lang="cs-CZ" altLang="cs-CZ" sz="2300" dirty="0"/>
            </a:br>
            <a:r>
              <a:rPr lang="cs-CZ" altLang="cs-CZ" sz="2300" dirty="0"/>
              <a:t>a § 663 ZOK)</a:t>
            </a:r>
          </a:p>
          <a:p>
            <a:pPr lvl="2">
              <a:lnSpc>
                <a:spcPct val="80000"/>
              </a:lnSpc>
            </a:pPr>
            <a:r>
              <a:rPr lang="cs-CZ" altLang="cs-CZ" sz="1900" dirty="0"/>
              <a:t>neprokazují naléhavý právní zájem (nejde o určovací žalobu)</a:t>
            </a:r>
          </a:p>
          <a:p>
            <a:pPr lvl="1">
              <a:lnSpc>
                <a:spcPct val="80000"/>
              </a:lnSpc>
            </a:pPr>
            <a:r>
              <a:rPr lang="cs-CZ" altLang="cs-CZ" sz="2300" dirty="0"/>
              <a:t>lhůty</a:t>
            </a:r>
          </a:p>
          <a:p>
            <a:pPr lvl="2">
              <a:lnSpc>
                <a:spcPct val="80000"/>
              </a:lnSpc>
            </a:pPr>
            <a:r>
              <a:rPr lang="cs-CZ" altLang="cs-CZ" sz="1900" dirty="0"/>
              <a:t>3 měsíce subjektivní, 1 rok objektivní</a:t>
            </a:r>
          </a:p>
          <a:p>
            <a:pPr lvl="2">
              <a:lnSpc>
                <a:spcPct val="80000"/>
              </a:lnSpc>
            </a:pPr>
            <a:r>
              <a:rPr lang="cs-CZ" altLang="cs-CZ" sz="1900" dirty="0"/>
              <a:t>prekluzivní</a:t>
            </a:r>
          </a:p>
          <a:p>
            <a:pPr lvl="2">
              <a:lnSpc>
                <a:spcPct val="80000"/>
              </a:lnSpc>
            </a:pPr>
            <a:r>
              <a:rPr lang="cs-CZ" altLang="cs-CZ" sz="1900" dirty="0"/>
              <a:t>hmotněprávní</a:t>
            </a:r>
          </a:p>
          <a:p>
            <a:pPr lvl="1">
              <a:lnSpc>
                <a:spcPct val="80000"/>
              </a:lnSpc>
            </a:pPr>
            <a:r>
              <a:rPr lang="cs-CZ" altLang="cs-CZ" sz="2300" dirty="0"/>
              <a:t>protest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86617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Protest</a:t>
            </a:r>
            <a:r>
              <a:rPr lang="cs-CZ" altLang="cs-CZ" sz="2700" dirty="0"/>
              <a:t>:</a:t>
            </a:r>
          </a:p>
          <a:p>
            <a:pPr lvl="1">
              <a:lnSpc>
                <a:spcPct val="80000"/>
              </a:lnSpc>
            </a:pPr>
            <a:r>
              <a:rPr lang="cs-CZ" altLang="cs-CZ" sz="2300" dirty="0"/>
              <a:t>Neplatnosti usnesení valné hromady se společník/akcionář nemůže dovolávat, nebyl-li proti usnesení valné hromady podán </a:t>
            </a:r>
            <a:r>
              <a:rPr lang="cs-CZ" altLang="cs-CZ" sz="2300" u="sng" dirty="0"/>
              <a:t>odůvodněný</a:t>
            </a:r>
            <a:r>
              <a:rPr lang="cs-CZ" altLang="cs-CZ" sz="2300" dirty="0"/>
              <a:t> protest, ledaže navrhovatel nepodal protest ze závažného důvodu (§ 192 odst. 2 a § 424 odst. 1 ZOK).</a:t>
            </a:r>
          </a:p>
          <a:p>
            <a:pPr lvl="1">
              <a:lnSpc>
                <a:spcPct val="80000"/>
              </a:lnSpc>
            </a:pPr>
            <a:endParaRPr lang="cs-CZ" altLang="cs-CZ" sz="2300" dirty="0"/>
          </a:p>
          <a:p>
            <a:pPr lvl="1">
              <a:lnSpc>
                <a:spcPct val="80000"/>
              </a:lnSpc>
            </a:pPr>
            <a:r>
              <a:rPr lang="cs-CZ" altLang="cs-CZ" sz="2300" dirty="0"/>
              <a:t>u družstev se protest nevyžaduje</a:t>
            </a:r>
          </a:p>
          <a:p>
            <a:pPr lvl="2">
              <a:lnSpc>
                <a:spcPct val="80000"/>
              </a:lnSpc>
            </a:pPr>
            <a:r>
              <a:rPr lang="cs-CZ" altLang="cs-CZ" sz="1900" dirty="0"/>
              <a:t>v poměrech obchodního zákoníku „námitky“ (§ 242 </a:t>
            </a:r>
            <a:r>
              <a:rPr lang="cs-CZ" altLang="cs-CZ" sz="1900" dirty="0" err="1"/>
              <a:t>ObchZ</a:t>
            </a:r>
            <a:r>
              <a:rPr lang="cs-CZ" altLang="cs-CZ" sz="1900" dirty="0"/>
              <a:t>)</a:t>
            </a:r>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8661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Z aktuální judikatury</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endParaRPr lang="cs-CZ" altLang="cs-CZ" sz="2300" dirty="0"/>
          </a:p>
        </p:txBody>
      </p:sp>
    </p:spTree>
    <p:extLst>
      <p:ext uri="{BB962C8B-B14F-4D97-AF65-F5344CB8AC3E}">
        <p14:creationId xmlns:p14="http://schemas.microsoft.com/office/powerpoint/2010/main" val="997360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dirty="0"/>
              <a:t>29 Cdo 1817/2016 (R 46/2018)</a:t>
            </a:r>
          </a:p>
          <a:p>
            <a:pPr lvl="1">
              <a:buNone/>
            </a:pPr>
            <a:r>
              <a:rPr lang="cs-CZ" altLang="cs-CZ" sz="2300" dirty="0"/>
              <a:t>	I. </a:t>
            </a:r>
            <a:r>
              <a:rPr lang="cs-CZ" altLang="cs-CZ" sz="2300" b="1" dirty="0"/>
              <a:t>Po uplynutí lhůt </a:t>
            </a:r>
            <a:r>
              <a:rPr lang="cs-CZ" altLang="cs-CZ" sz="2300" dirty="0"/>
              <a:t>upravených v § 663 odst. 1 z. o. k. a § 259 o. z. </a:t>
            </a:r>
            <a:r>
              <a:rPr lang="cs-CZ" altLang="cs-CZ" sz="2300" b="1" dirty="0"/>
              <a:t>nelze úspěšně podat návrh na vyslovení neplatnosti </a:t>
            </a:r>
            <a:r>
              <a:rPr lang="cs-CZ" altLang="cs-CZ" sz="2300" dirty="0"/>
              <a:t>usnesení členské schůze a, nebyla-li napadena všechna usnesení členské schůze, nelze ani rozšířit okruh usnesení, ohledně kterých se navrhovatel vyslovení neplatnosti domáhá. </a:t>
            </a:r>
          </a:p>
          <a:p>
            <a:pPr lvl="1">
              <a:buNone/>
            </a:pPr>
            <a:r>
              <a:rPr lang="cs-CZ" altLang="cs-CZ" sz="2300" dirty="0"/>
              <a:t>	II. Rozšířením okruhu usnesení, ohledně kterých se navrhovatel domáhá vyslovení neplatnosti, jsou také případy, kdy navrhovatel změní návrh tak, že jím nově napadá i jiné (další) části jediného usnesení.</a:t>
            </a:r>
          </a:p>
        </p:txBody>
      </p:sp>
    </p:spTree>
    <p:extLst>
      <p:ext uri="{BB962C8B-B14F-4D97-AF65-F5344CB8AC3E}">
        <p14:creationId xmlns:p14="http://schemas.microsoft.com/office/powerpoint/2010/main" val="99736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Rozšíření návrhu</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r>
              <a:rPr lang="cs-CZ" altLang="cs-CZ" dirty="0"/>
              <a:t>29 Cdo 1817/2016 (R 46/2018) - pokračování</a:t>
            </a:r>
          </a:p>
          <a:p>
            <a:pPr lvl="1">
              <a:buNone/>
            </a:pPr>
            <a:r>
              <a:rPr lang="cs-CZ" altLang="cs-CZ" sz="2300" dirty="0"/>
              <a:t>	III. Jestliže navrhovatel vezme návrh na vyslovení neplatnosti usnesení členské schůze zčásti nebo zcela zpět a teprve po uplynutí zákonných lhůt se rozhodne uplatnit jej (ve </a:t>
            </a:r>
            <a:r>
              <a:rPr lang="cs-CZ" altLang="cs-CZ" sz="2300" dirty="0" err="1"/>
              <a:t>zpětvzatém</a:t>
            </a:r>
            <a:r>
              <a:rPr lang="cs-CZ" altLang="cs-CZ" sz="2300" dirty="0"/>
              <a:t> rozsahu) znovu, je na místě jeho opětovný návrh zamítnout.</a:t>
            </a:r>
          </a:p>
          <a:p>
            <a:pPr lvl="1">
              <a:buNone/>
            </a:pPr>
            <a:r>
              <a:rPr lang="cs-CZ" altLang="cs-CZ" sz="2300" dirty="0"/>
              <a:t>	IV. </a:t>
            </a:r>
            <a:r>
              <a:rPr lang="cs-CZ" altLang="cs-CZ" sz="2300" b="1" dirty="0"/>
              <a:t>Rozhodnutí o tom, že nejde o usnesení členské schůze</a:t>
            </a:r>
            <a:r>
              <a:rPr lang="cs-CZ" altLang="cs-CZ" sz="2300" dirty="0"/>
              <a:t>, lze vydat </a:t>
            </a:r>
            <a:r>
              <a:rPr lang="cs-CZ" altLang="cs-CZ" sz="2300" b="1" dirty="0"/>
              <a:t>také tehdy, bylo-li právo </a:t>
            </a:r>
            <a:r>
              <a:rPr lang="cs-CZ" altLang="cs-CZ" sz="2300" dirty="0"/>
              <a:t>na vyslovení neplatnosti usnesení členské schůze upla</a:t>
            </a:r>
            <a:r>
              <a:rPr lang="cs-CZ" altLang="cs-CZ" sz="2300" b="1" dirty="0"/>
              <a:t>tněno po marném uplynutí lhůt k podání návrhu na vyslovení neplatnosti </a:t>
            </a:r>
            <a:r>
              <a:rPr lang="cs-CZ" altLang="cs-CZ" sz="2300" dirty="0"/>
              <a:t>usnesení členské schůze.</a:t>
            </a:r>
          </a:p>
        </p:txBody>
      </p:sp>
    </p:spTree>
    <p:extLst>
      <p:ext uri="{BB962C8B-B14F-4D97-AF65-F5344CB8AC3E}">
        <p14:creationId xmlns:p14="http://schemas.microsoft.com/office/powerpoint/2010/main" val="197364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268760"/>
            <a:ext cx="8229600" cy="4857403"/>
          </a:xfrm>
        </p:spPr>
        <p:txBody>
          <a:bodyPr>
            <a:normAutofit fontScale="92500" lnSpcReduction="20000"/>
          </a:bodyPr>
          <a:lstStyle/>
          <a:p>
            <a:r>
              <a:rPr lang="cs-CZ" altLang="cs-CZ" sz="3500" dirty="0"/>
              <a:t>29 Cdo 1104/2016 (R 62/2018)</a:t>
            </a:r>
          </a:p>
          <a:p>
            <a:pPr lvl="1">
              <a:buNone/>
            </a:pPr>
            <a:r>
              <a:rPr lang="cs-CZ" altLang="cs-CZ" sz="2500" i="1" dirty="0"/>
              <a:t>	</a:t>
            </a:r>
            <a:r>
              <a:rPr lang="cs-CZ" sz="2500" dirty="0"/>
              <a:t>I. </a:t>
            </a:r>
            <a:r>
              <a:rPr lang="cs-CZ" sz="2500" b="1" dirty="0"/>
              <a:t>Nedostatek usnášeníschopnosti </a:t>
            </a:r>
            <a:r>
              <a:rPr lang="cs-CZ" sz="2500" dirty="0"/>
              <a:t>valné hromady společnosti s ručením omezeným či nedostatečný počet hlasů, odevzdaných pro přijetí usnesení valné hromady, je i v poměrech právní úpravy účinné od 1. ledna 2014 zásadně </a:t>
            </a:r>
            <a:r>
              <a:rPr lang="cs-CZ" sz="2500" b="1" dirty="0"/>
              <a:t>důvodem neplatnosti </a:t>
            </a:r>
            <a:r>
              <a:rPr lang="cs-CZ" sz="2500" dirty="0"/>
              <a:t>usnesení valné hromady, nikoliv vadou, pro kterou se na takové usnesení hledí, jako by nebylo přijato.</a:t>
            </a:r>
          </a:p>
          <a:p>
            <a:pPr lvl="1">
              <a:buNone/>
            </a:pPr>
            <a:r>
              <a:rPr lang="cs-CZ" sz="2500" dirty="0"/>
              <a:t>	II. S účinností od 1. ledna 2014 </a:t>
            </a:r>
            <a:r>
              <a:rPr lang="cs-CZ" sz="2500" b="1" dirty="0"/>
              <a:t>rejstříkovému soudu nepřísluší v rejstříkovém řízení posuzovat platnost usnesení valné hromady </a:t>
            </a:r>
            <a:r>
              <a:rPr lang="cs-CZ" sz="2500" dirty="0"/>
              <a:t>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a:t>
            </a:r>
            <a:endParaRPr lang="cs-CZ" altLang="cs-CZ" sz="2500" i="1" dirty="0"/>
          </a:p>
        </p:txBody>
      </p:sp>
    </p:spTree>
    <p:extLst>
      <p:ext uri="{BB962C8B-B14F-4D97-AF65-F5344CB8AC3E}">
        <p14:creationId xmlns:p14="http://schemas.microsoft.com/office/powerpoint/2010/main" val="4216990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8E085A-FC39-4BDA-8DE0-3E9ECBE878F5}"/>
              </a:ext>
            </a:extLst>
          </p:cNvPr>
          <p:cNvSpPr>
            <a:spLocks noGrp="1"/>
          </p:cNvSpPr>
          <p:nvPr>
            <p:ph type="title" idx="4294967295"/>
          </p:nvPr>
        </p:nvSpPr>
        <p:spPr/>
        <p:txBody>
          <a:bodyPr>
            <a:normAutofit/>
          </a:bodyPr>
          <a:lstStyle/>
          <a:p>
            <a:r>
              <a:rPr lang="cs-CZ" altLang="cs-CZ" sz="4000" dirty="0"/>
              <a:t>Přezkum v rejstříkovém řízení</a:t>
            </a:r>
          </a:p>
        </p:txBody>
      </p:sp>
      <p:sp>
        <p:nvSpPr>
          <p:cNvPr id="3" name="Zástupný symbol pro obsah 2">
            <a:extLst>
              <a:ext uri="{FF2B5EF4-FFF2-40B4-BE49-F238E27FC236}">
                <a16:creationId xmlns:a16="http://schemas.microsoft.com/office/drawing/2014/main" id="{42268335-8879-4F43-B710-F8F6170C36DC}"/>
              </a:ext>
            </a:extLst>
          </p:cNvPr>
          <p:cNvSpPr>
            <a:spLocks noGrp="1"/>
          </p:cNvSpPr>
          <p:nvPr>
            <p:ph idx="4294967295"/>
          </p:nvPr>
        </p:nvSpPr>
        <p:spPr>
          <a:xfrm>
            <a:off x="457200" y="1772816"/>
            <a:ext cx="8229600" cy="4353347"/>
          </a:xfrm>
        </p:spPr>
        <p:txBody>
          <a:bodyPr>
            <a:normAutofit/>
          </a:bodyPr>
          <a:lstStyle/>
          <a:p>
            <a:r>
              <a:rPr lang="cs-CZ" altLang="cs-CZ" dirty="0"/>
              <a:t>29 Cdo 4525/2016</a:t>
            </a:r>
          </a:p>
          <a:p>
            <a:pPr lvl="1">
              <a:buNone/>
            </a:pPr>
            <a:r>
              <a:rPr lang="cs-CZ" altLang="cs-CZ" sz="2300" i="1" dirty="0"/>
              <a:t>	</a:t>
            </a:r>
            <a:r>
              <a:rPr lang="cs-CZ" sz="2300" b="1" dirty="0"/>
              <a:t>Vady, které způsobují </a:t>
            </a:r>
            <a:r>
              <a:rPr lang="cs-CZ" sz="2300" dirty="0"/>
              <a:t>toliko </a:t>
            </a:r>
            <a:r>
              <a:rPr lang="cs-CZ" sz="2300" b="1" dirty="0"/>
              <a:t>neplatnost</a:t>
            </a:r>
            <a:r>
              <a:rPr lang="cs-CZ" sz="2300" dirty="0"/>
              <a:t> usnesení valné hromady společnosti s ručením omezeným, zásadně (zpravidla) </a:t>
            </a:r>
            <a:r>
              <a:rPr lang="cs-CZ" sz="2300" b="1" dirty="0"/>
              <a:t>nejsou důvodem pro zamítnutí návrhu </a:t>
            </a:r>
            <a:r>
              <a:rPr lang="cs-CZ" sz="2300" dirty="0"/>
              <a:t>na zápis skutečnosti založené dotčeným usnesením valné hromady do obchodního rejstříku, a to ani kdyby byly zjevné z listin připojených k návrhu.</a:t>
            </a:r>
          </a:p>
          <a:p>
            <a:pPr lvl="1">
              <a:buNone/>
            </a:pPr>
            <a:r>
              <a:rPr lang="cs-CZ" sz="2100" dirty="0"/>
              <a:t>		+ 27 Cdo 4439/2018</a:t>
            </a:r>
          </a:p>
        </p:txBody>
      </p:sp>
    </p:spTree>
    <p:extLst>
      <p:ext uri="{BB962C8B-B14F-4D97-AF65-F5344CB8AC3E}">
        <p14:creationId xmlns:p14="http://schemas.microsoft.com/office/powerpoint/2010/main" val="3490725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3885/2017 (R 9/2020)</a:t>
            </a:r>
          </a:p>
          <a:p>
            <a:pPr lvl="1">
              <a:buNone/>
            </a:pPr>
            <a:r>
              <a:rPr lang="cs-CZ" altLang="cs-CZ" sz="2300" dirty="0"/>
              <a:t>	I. Ze zdůvodnění návrhu usnesení valné hromady podle § 407 odst. 1 písm. f) z. o. k. by mělo být akcionářům bez vynaložení nepřiměřeného úsilí a času </a:t>
            </a:r>
            <a:r>
              <a:rPr lang="cs-CZ" altLang="cs-CZ" sz="2300" dirty="0" err="1"/>
              <a:t>seznatelné</a:t>
            </a:r>
            <a:r>
              <a:rPr lang="cs-CZ" altLang="cs-CZ" sz="2300" dirty="0"/>
              <a:t>, proč představenstvo (popř. jiná osoba svolávající valnou hromadu) navrhuje, aby valná hromada o dané záležitosti rozhodla, a proč se tak má stát navrhovaným způsobem.</a:t>
            </a:r>
          </a:p>
          <a:p>
            <a:pPr lvl="1">
              <a:buNone/>
            </a:pPr>
            <a:r>
              <a:rPr lang="cs-CZ" altLang="cs-CZ" sz="2300" dirty="0"/>
              <a:t>	II. S účinností od 1. 1. 2014 může řádná účetní závěrka zpracovaná za předchozí účetní období sloužit jako podklad pro rozhodnutí valné hromady o rozdělení zisku akciové společnosti až do konce následujícího účetního období.</a:t>
            </a:r>
          </a:p>
        </p:txBody>
      </p:sp>
    </p:spTree>
    <p:extLst>
      <p:ext uri="{BB962C8B-B14F-4D97-AF65-F5344CB8AC3E}">
        <p14:creationId xmlns:p14="http://schemas.microsoft.com/office/powerpoint/2010/main" val="582569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5069160"/>
          </a:xfrm>
        </p:spPr>
        <p:txBody>
          <a:bodyPr>
            <a:normAutofit/>
          </a:bodyPr>
          <a:lstStyle/>
          <a:p>
            <a:r>
              <a:rPr lang="cs-CZ" altLang="cs-CZ" dirty="0"/>
              <a:t>27 Cdo 3885/2017 (R 9/2020) - pokračování</a:t>
            </a:r>
          </a:p>
          <a:p>
            <a:pPr lvl="1">
              <a:buNone/>
            </a:pPr>
            <a:r>
              <a:rPr lang="cs-CZ" altLang="cs-CZ" sz="2300" dirty="0"/>
              <a:t>	III. S účinností od 1. 1. 2014 může valná hromada akciové společnosti rozdělit zisk i tak, že jeho část rozdělí (jako tantiému) členům volených orgánů akciové společnosti, aniž by (současně) rozdělila zisk (jeho část) i mezi akcionáře, a to za předpokladu, že rozdělení (části) zisku mezi členy volených orgánů (či jiné osoby odlišné od akcionářů) připouští stanovy společnosti (§ 34 odst. 1 in fine z. o. k.) a že pro nerozdělení (zbývající části) zisku mezi akcionáře jsou dány důležité důvody. </a:t>
            </a:r>
          </a:p>
          <a:p>
            <a:pPr lvl="1">
              <a:buNone/>
            </a:pPr>
            <a:r>
              <a:rPr lang="cs-CZ" altLang="cs-CZ" sz="2300" dirty="0"/>
              <a:t>	IV. Důležitým důvodem pro nerozdělení (části) zisku mezi akcionáře může být i ujednání obsažené ve stanovách upravující nakládání se ziskem společnosti.</a:t>
            </a:r>
          </a:p>
          <a:p>
            <a:pPr lvl="1">
              <a:buNone/>
            </a:pPr>
            <a:endParaRPr lang="cs-CZ" altLang="cs-CZ" sz="2300" dirty="0"/>
          </a:p>
        </p:txBody>
      </p:sp>
    </p:spTree>
    <p:extLst>
      <p:ext uri="{BB962C8B-B14F-4D97-AF65-F5344CB8AC3E}">
        <p14:creationId xmlns:p14="http://schemas.microsoft.com/office/powerpoint/2010/main" val="147434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Rozdělování zisku (a 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lnSpcReduction="20000"/>
          </a:bodyPr>
          <a:lstStyle/>
          <a:p>
            <a:r>
              <a:rPr lang="cs-CZ" altLang="cs-CZ" dirty="0"/>
              <a:t>27 Cdo 3885/2017 (R 9/2020) – pokračování</a:t>
            </a:r>
          </a:p>
          <a:p>
            <a:pPr lvl="1">
              <a:buNone/>
            </a:pPr>
            <a:r>
              <a:rPr lang="cs-CZ" altLang="cs-CZ" sz="2300" dirty="0"/>
              <a:t>	</a:t>
            </a:r>
            <a:r>
              <a:rPr lang="cs-CZ" altLang="cs-CZ" sz="2300" dirty="0" err="1"/>
              <a:t>Obiter</a:t>
            </a:r>
            <a:r>
              <a:rPr lang="cs-CZ" altLang="cs-CZ" sz="2300" dirty="0"/>
              <a:t> </a:t>
            </a:r>
            <a:r>
              <a:rPr lang="cs-CZ" altLang="cs-CZ" sz="2300" dirty="0" err="1"/>
              <a:t>dictum</a:t>
            </a:r>
            <a:r>
              <a:rPr lang="cs-CZ" altLang="cs-CZ" sz="2300" dirty="0"/>
              <a:t>: V dalším řízení soudy nepřehlédnou, že akcionáři se mohou domáhat vyslovení neplatnosti usnesení valné hromady toliko z důvodů, které byly uplatněny (lhostejno zda jimi osobně či jinou oprávněnou osobou) formou protestu na valné hromadě (§ 424 z. o. k.).</a:t>
            </a:r>
          </a:p>
          <a:p>
            <a:pPr lvl="1">
              <a:buNone/>
            </a:pPr>
            <a:r>
              <a:rPr lang="cs-CZ" altLang="cs-CZ" sz="2300" dirty="0"/>
              <a:t>	Gramatickým výkladem § 424 odst. 1 z. o. k. by bylo možné dovodit, že možnost domáhat se vyslovení neplatnosti usnesení přijatých valnou hromadou bez ohledu na to, zda a které důvody neplatnosti byly uplatněny formou protestu, je otevřena všem akcionářům, kteří se jednání valné hromady – lhostejno proč (z jakých důvodů) – neúčastnili. V důsledku takového výkladu má v řízení podle § 428 z. o. k. akcionář, který se valné hromady neúčastní bez jakéhokoliv důvodu, lepší postavení než akcionář, který se valné hromady zúčastnil a na jejím rozhodování se podílel.</a:t>
            </a:r>
          </a:p>
          <a:p>
            <a:pPr lvl="1">
              <a:buNone/>
            </a:pPr>
            <a:endParaRPr lang="cs-CZ" altLang="cs-CZ" sz="2300" dirty="0"/>
          </a:p>
        </p:txBody>
      </p:sp>
    </p:spTree>
    <p:extLst>
      <p:ext uri="{BB962C8B-B14F-4D97-AF65-F5344CB8AC3E}">
        <p14:creationId xmlns:p14="http://schemas.microsoft.com/office/powerpoint/2010/main" val="146968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normAutofit/>
          </a:bodyPr>
          <a:lstStyle/>
          <a:p>
            <a:r>
              <a:rPr lang="cs-CZ" sz="4000"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p:txBody>
          <a:bodyPr>
            <a:normAutofit/>
          </a:bodyPr>
          <a:lstStyle/>
          <a:p>
            <a:pPr marL="514350" indent="-514350">
              <a:buFont typeface="+mj-lt"/>
              <a:buAutoNum type="arabicPeriod"/>
            </a:pPr>
            <a:r>
              <a:rPr lang="cs-CZ" dirty="0"/>
              <a:t>Následky vad usnesení valné hromady</a:t>
            </a:r>
          </a:p>
          <a:p>
            <a:pPr marL="514350" indent="-514350">
              <a:buFont typeface="+mj-lt"/>
              <a:buAutoNum type="arabicPeriod"/>
            </a:pPr>
            <a:r>
              <a:rPr lang="cs-CZ" dirty="0"/>
              <a:t>Souběhy výkonu funkce a pracovněprávního vztahu</a:t>
            </a:r>
          </a:p>
          <a:p>
            <a:pPr marL="514350" indent="-514350">
              <a:buFont typeface="+mj-lt"/>
              <a:buAutoNum type="arabicPeriod"/>
            </a:pPr>
            <a:r>
              <a:rPr lang="cs-CZ" dirty="0"/>
              <a:t>Opatrovník obchodní korporace</a:t>
            </a:r>
          </a:p>
          <a:p>
            <a:pPr marL="514350" indent="-514350">
              <a:buFont typeface="+mj-lt"/>
              <a:buAutoNum type="arabicPeriod"/>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2363/2019</a:t>
            </a:r>
          </a:p>
          <a:p>
            <a:pPr lvl="1">
              <a:buNone/>
            </a:pPr>
            <a:r>
              <a:rPr lang="cs-CZ" altLang="cs-CZ" sz="2300" dirty="0"/>
              <a:t>	Akcionář, který vznáší protest proti usnesení valné hromady, musí sdělit, proč tak činí, tj. uvést důvody, pro které má za to, že určité usnesení valné hromady odporuje právním předpisům či stanovám společnosti. Neplatnosti usnesení valné hromady se následně může domáhat toliko z důvodů, které on sám, popř. jiná oprávněná osoba uplatnili formou protestu (s výjimkami určenými ustanovením § 424 odst. 1 z. o. k.). Jinak řečeno, nestačí, pokud akcionář sdělí, že „vznáší protest“, neuvede-li (alespoň stručně), proč (z jakých důvodů) tak činí.</a:t>
            </a:r>
          </a:p>
          <a:p>
            <a:pPr lvl="1">
              <a:buNone/>
            </a:pPr>
            <a:endParaRPr lang="cs-CZ" altLang="cs-CZ" sz="2300" dirty="0"/>
          </a:p>
        </p:txBody>
      </p:sp>
    </p:spTree>
    <p:extLst>
      <p:ext uri="{BB962C8B-B14F-4D97-AF65-F5344CB8AC3E}">
        <p14:creationId xmlns:p14="http://schemas.microsoft.com/office/powerpoint/2010/main" val="1469680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dirty="0"/>
              <a:t>27 Cdo 787/2018</a:t>
            </a:r>
          </a:p>
          <a:p>
            <a:pPr lvl="1">
              <a:buNone/>
            </a:pPr>
            <a:r>
              <a:rPr lang="cs-CZ" altLang="cs-CZ" sz="2300" dirty="0"/>
              <a:t>	I. </a:t>
            </a:r>
            <a:r>
              <a:rPr lang="cs-CZ" altLang="cs-CZ" sz="2300" b="1" dirty="0"/>
              <a:t>Akcionář, který vznáší protest </a:t>
            </a:r>
            <a:r>
              <a:rPr lang="cs-CZ" altLang="cs-CZ" sz="2300" dirty="0"/>
              <a:t>proti usnesení valné hromady, </a:t>
            </a:r>
            <a:r>
              <a:rPr lang="cs-CZ" altLang="cs-CZ" sz="2300" b="1" dirty="0"/>
              <a:t>musí sdělit, proč tak činí</a:t>
            </a:r>
            <a:r>
              <a:rPr lang="cs-CZ" altLang="cs-CZ" sz="2300" dirty="0"/>
              <a:t>, tj. uvést důvody, pro které má za to, že určité usnesení valné hromady odporuje právním předpisům či stanovám společnosti. </a:t>
            </a:r>
          </a:p>
          <a:p>
            <a:pPr lvl="1">
              <a:buNone/>
            </a:pPr>
            <a:r>
              <a:rPr lang="cs-CZ" altLang="cs-CZ" sz="2300" dirty="0"/>
              <a:t>	II. </a:t>
            </a:r>
            <a:r>
              <a:rPr lang="cs-CZ" altLang="cs-CZ" sz="2300" b="1" dirty="0"/>
              <a:t>Neplatnosti</a:t>
            </a:r>
            <a:r>
              <a:rPr lang="cs-CZ" altLang="cs-CZ" sz="2300" dirty="0"/>
              <a:t> usnesení valné hromady </a:t>
            </a:r>
            <a:r>
              <a:rPr lang="cs-CZ" altLang="cs-CZ" sz="2300" b="1" dirty="0"/>
              <a:t>se akcionář může domáhat toliko z důvodů, které on sám, popř. jiná oprávněná osoba, uplatnili formou protestu</a:t>
            </a:r>
            <a:r>
              <a:rPr lang="cs-CZ" altLang="cs-CZ" sz="2300" dirty="0"/>
              <a:t>, a to bez ohledu na to, zda se jednání valné hromady zúčastnil; výjimka pro nepřítomné akcionáře, upravená v § 424 odst. 1 z. o. k., dopadá toliko na ty akcionáře, kteří se jednání valné hromady nezúčastnili z vážných (omluvitelných) důvodů.</a:t>
            </a:r>
          </a:p>
          <a:p>
            <a:pPr lvl="1">
              <a:buNone/>
            </a:pPr>
            <a:r>
              <a:rPr lang="cs-CZ" altLang="cs-CZ" sz="2300" dirty="0"/>
              <a:t>	III. Nejsou-li dány zvláštní okolnosti, jež by odůvodňovaly vyslovení neplatnosti usnesení valné hromady společnosti přesto, že porušení právních předpisů, stanov či dobrých mravů nemělo závažné právní následky, bude vždy dán zájem společnosti na tom, aby soud neplatnost rozhodnutí nevyslovil (§ 260 o. z.).</a:t>
            </a:r>
            <a:endParaRPr lang="cs-CZ" altLang="cs-CZ" sz="2300" b="1" dirty="0"/>
          </a:p>
          <a:p>
            <a:endParaRPr lang="cs-CZ" altLang="cs-CZ" sz="2000" i="1" dirty="0"/>
          </a:p>
        </p:txBody>
      </p:sp>
    </p:spTree>
    <p:extLst>
      <p:ext uri="{BB962C8B-B14F-4D97-AF65-F5344CB8AC3E}">
        <p14:creationId xmlns:p14="http://schemas.microsoft.com/office/powerpoint/2010/main" val="2563883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92500"/>
          </a:bodyPr>
          <a:lstStyle/>
          <a:p>
            <a:r>
              <a:rPr lang="cs-CZ" altLang="cs-CZ" dirty="0"/>
              <a:t>27 Cdo 927/2020</a:t>
            </a:r>
          </a:p>
          <a:p>
            <a:pPr lvl="1">
              <a:buNone/>
            </a:pPr>
            <a:r>
              <a:rPr lang="cs-CZ" altLang="cs-CZ" sz="2300" dirty="0"/>
              <a:t>	I. Protest může být uplatněn </a:t>
            </a:r>
            <a:r>
              <a:rPr lang="cs-CZ" altLang="cs-CZ" sz="2300" b="1" dirty="0"/>
              <a:t>kdykoliv v průběhu zasedání valné hromady</a:t>
            </a:r>
            <a:r>
              <a:rPr lang="cs-CZ" altLang="cs-CZ" sz="2300" dirty="0"/>
              <a:t>; je-li to nicméně možné, měl by být uplatněn před hlasováním o návrhu usnesení, jehož se týká, aby společnost mohla na uplatněné výhrady reagovat a případné nedostatky (přichází-li to v úvahu) napravit.</a:t>
            </a:r>
            <a:br>
              <a:rPr lang="cs-CZ" altLang="cs-CZ" sz="2300" dirty="0"/>
            </a:br>
            <a:r>
              <a:rPr lang="cs-CZ" altLang="cs-CZ" sz="2300" dirty="0"/>
              <a:t>II. Z projevu akcionáře musí být zjevné, že uplatňuje protest, nicméně akcionář </a:t>
            </a:r>
            <a:r>
              <a:rPr lang="cs-CZ" altLang="cs-CZ" sz="2300" b="1" dirty="0"/>
              <a:t>není povinen užít </a:t>
            </a:r>
            <a:r>
              <a:rPr lang="cs-CZ" altLang="cs-CZ" sz="2300" dirty="0"/>
              <a:t>podstatné jméno </a:t>
            </a:r>
            <a:r>
              <a:rPr lang="cs-CZ" altLang="cs-CZ" sz="2300" b="1" dirty="0"/>
              <a:t>„protest“ </a:t>
            </a:r>
            <a:r>
              <a:rPr lang="cs-CZ" altLang="cs-CZ" sz="2300" dirty="0"/>
              <a:t>či sloveso </a:t>
            </a:r>
            <a:r>
              <a:rPr lang="cs-CZ" altLang="cs-CZ" sz="2300" b="1" dirty="0"/>
              <a:t>„protestuji“</a:t>
            </a:r>
            <a:r>
              <a:rPr lang="cs-CZ" altLang="cs-CZ" sz="2300" dirty="0"/>
              <a:t>. Jako každé jiné právní jednání i protest je nutné posoudit podle obsahu (§ 555 odst. 1 o. z.); plyne-li z obsahu přednesu akcionáře, že namítá vady, pro které mohou být (některá či všechna) usnesení valné hromady shledána neplatnými, jde o protest, byť by tak nebyl označen.</a:t>
            </a:r>
            <a:endParaRPr lang="cs-CZ" altLang="cs-CZ" sz="2000" i="1" dirty="0"/>
          </a:p>
        </p:txBody>
      </p:sp>
    </p:spTree>
    <p:extLst>
      <p:ext uri="{BB962C8B-B14F-4D97-AF65-F5344CB8AC3E}">
        <p14:creationId xmlns:p14="http://schemas.microsoft.com/office/powerpoint/2010/main" val="3219832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Protest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lnSpcReduction="10000"/>
          </a:bodyPr>
          <a:lstStyle/>
          <a:p>
            <a:r>
              <a:rPr lang="cs-CZ" altLang="cs-CZ" dirty="0"/>
              <a:t>27 Cdo 927/2020 – pokračování</a:t>
            </a:r>
          </a:p>
          <a:p>
            <a:pPr lvl="1">
              <a:buNone/>
            </a:pPr>
            <a:r>
              <a:rPr lang="cs-CZ" altLang="cs-CZ" sz="2300" dirty="0"/>
              <a:t>	III. Důvod, který nebyl uplatněn formou protestu, může vést k vyslovení neplatnosti usnesení valné hromady v řízení zahájeném akcionářem toliko tehdy, je-li splněna některá z výjimek uvedených v § 424 odst. 1 z. o. k. V opačném případě soud v řízení o návrhu akcionáře na vyslovení neplatnosti usnesení valné hromady k důvodům, které nebyly uplatněny formou protestu na valné hromadě, nepřihlédne, a to ani tehdy, jsou-li tyto důvody dány a odůvodňují-li vyslovení neplatnosti usnesení valné hromady.</a:t>
            </a:r>
            <a:br>
              <a:rPr lang="cs-CZ" altLang="cs-CZ" sz="2300" dirty="0"/>
            </a:br>
            <a:r>
              <a:rPr lang="cs-CZ" altLang="cs-CZ" sz="2300" dirty="0"/>
              <a:t>IV. </a:t>
            </a:r>
            <a:r>
              <a:rPr lang="cs-CZ" altLang="cs-CZ" sz="2300" b="1" dirty="0"/>
              <a:t>Soud je při posuzování platnosti usnesení valné hromady vázán návrhem </a:t>
            </a:r>
            <a:r>
              <a:rPr lang="cs-CZ" altLang="cs-CZ" sz="2300" dirty="0"/>
              <a:t>a z jiných než navrhovatelem uplatněných důvodů nemůže platnost usnesení valné hromady posuzovat.</a:t>
            </a:r>
            <a:endParaRPr lang="cs-CZ" altLang="cs-CZ" sz="2000" i="1" dirty="0"/>
          </a:p>
        </p:txBody>
      </p:sp>
    </p:spTree>
    <p:extLst>
      <p:ext uri="{BB962C8B-B14F-4D97-AF65-F5344CB8AC3E}">
        <p14:creationId xmlns:p14="http://schemas.microsoft.com/office/powerpoint/2010/main" val="3156655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1725/2017 (III. ÚS 3207/18 – </a:t>
            </a:r>
            <a:r>
              <a:rPr lang="cs-CZ" altLang="cs-CZ" dirty="0" err="1"/>
              <a:t>odmít</a:t>
            </a:r>
            <a:r>
              <a:rPr lang="cs-CZ" altLang="cs-CZ" dirty="0"/>
              <a:t>.)</a:t>
            </a:r>
          </a:p>
          <a:p>
            <a:pPr lvl="1">
              <a:buNone/>
            </a:pPr>
            <a:r>
              <a:rPr lang="cs-CZ" altLang="cs-CZ" sz="2300" dirty="0"/>
              <a:t>	Nespočívají-li důvody vadného či pozdního doručení pozvánky na jednání valné hromady společnosti s ručením omezeným (či jejího nedoručení) na straně společníka, je zásadně nutné pochybení při doručování pozvánky přičíst na vrub společnosti; to platí i tehdy, nepochybila-li společnost jakožto odesílatel zásilky obsahující pozvánku, ale jí zvolený provozovatel poštovních služeb.</a:t>
            </a:r>
            <a:endParaRPr lang="cs-CZ" altLang="cs-CZ" sz="2300" b="1" dirty="0"/>
          </a:p>
          <a:p>
            <a:endParaRPr lang="cs-CZ" altLang="cs-CZ" sz="2000" i="1" dirty="0"/>
          </a:p>
        </p:txBody>
      </p:sp>
    </p:spTree>
    <p:extLst>
      <p:ext uri="{BB962C8B-B14F-4D97-AF65-F5344CB8AC3E}">
        <p14:creationId xmlns:p14="http://schemas.microsoft.com/office/powerpoint/2010/main" val="324621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4108/2018 (IV. ÚS 1737/20 – napadla)</a:t>
            </a:r>
          </a:p>
          <a:p>
            <a:pPr lvl="1">
              <a:buNone/>
            </a:pPr>
            <a:r>
              <a:rPr lang="cs-CZ" altLang="cs-CZ" sz="2300" dirty="0"/>
              <a:t>	Obdobně například zákon sice výslovně upravuje, kdo je oprávněn svolat valnou hromadu společnosti (srov. § 181 odst. 1, § 182, § 183, a § 187 z. o. k.), nicméně pozvánka na valnou hromadu je právním jednáním společnosti, jež za společnost činí k tomu oprávněná osoba (jako její zástupce). To, že jde o právní jednání společnosti, ostatně potvrzuje výslovně § 193 odst. 2 z. o. k., jenž přičítá povinnost svolat valnou hromadu v souladu se zákonem a společenskou smlouvou společnosti.</a:t>
            </a:r>
            <a:endParaRPr lang="cs-CZ" altLang="cs-CZ" sz="2300" b="1" dirty="0"/>
          </a:p>
          <a:p>
            <a:endParaRPr lang="cs-CZ" altLang="cs-CZ" sz="2000" i="1" dirty="0"/>
          </a:p>
        </p:txBody>
      </p:sp>
    </p:spTree>
    <p:extLst>
      <p:ext uri="{BB962C8B-B14F-4D97-AF65-F5344CB8AC3E}">
        <p14:creationId xmlns:p14="http://schemas.microsoft.com/office/powerpoint/2010/main" val="3909317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Pozvánka</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927/2020</a:t>
            </a:r>
          </a:p>
          <a:p>
            <a:pPr lvl="1">
              <a:buNone/>
            </a:pPr>
            <a:r>
              <a:rPr lang="cs-CZ" altLang="cs-CZ" sz="2300" dirty="0"/>
              <a:t>	Pozvánka na valnou hromadu je právním jednáním společnosti, a jako taková podléhá (mimo jiné) i požadavku na její určitost a srozumitelnost (§ 553 o. z.), jakož i pravidlům výkladu právních jednání (§ 555 a násl. o. z.). Vždy je přitom nutné mít na zřeteli smysl a účel právní úpravy pozvánky (srov. výše).</a:t>
            </a:r>
            <a:endParaRPr lang="cs-CZ" altLang="cs-CZ" sz="2300" b="1" dirty="0"/>
          </a:p>
          <a:p>
            <a:endParaRPr lang="cs-CZ" altLang="cs-CZ" sz="2000" i="1" dirty="0"/>
          </a:p>
        </p:txBody>
      </p:sp>
    </p:spTree>
    <p:extLst>
      <p:ext uri="{BB962C8B-B14F-4D97-AF65-F5344CB8AC3E}">
        <p14:creationId xmlns:p14="http://schemas.microsoft.com/office/powerpoint/2010/main" val="2955942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Příliš malý podíl</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2026/2019 (NS </a:t>
            </a:r>
            <a:r>
              <a:rPr lang="cs-CZ" altLang="cs-CZ" dirty="0" err="1"/>
              <a:t>odmít</a:t>
            </a:r>
            <a:r>
              <a:rPr lang="cs-CZ" altLang="cs-CZ" dirty="0"/>
              <a:t>.)</a:t>
            </a:r>
          </a:p>
          <a:p>
            <a:pPr lvl="1">
              <a:buNone/>
            </a:pPr>
            <a:r>
              <a:rPr lang="cs-CZ" altLang="cs-CZ" sz="2300" dirty="0"/>
              <a:t>	Je-li akcionáři znemožněna účast na valné hromadě, jde o podstatné porušení jeho práv. Skutečnost, že </a:t>
            </a:r>
            <a:r>
              <a:rPr lang="cs-CZ" altLang="cs-CZ" sz="2300" b="1" dirty="0"/>
              <a:t>akcionář neměl možnost ovlivnit</a:t>
            </a:r>
            <a:r>
              <a:rPr lang="cs-CZ" altLang="cs-CZ" sz="2300" dirty="0"/>
              <a:t> vahou svých hlasů </a:t>
            </a:r>
            <a:r>
              <a:rPr lang="cs-CZ" altLang="cs-CZ" sz="2300" b="1" dirty="0"/>
              <a:t>výsledek</a:t>
            </a:r>
            <a:r>
              <a:rPr lang="cs-CZ" altLang="cs-CZ" sz="2300" dirty="0"/>
              <a:t> hlasování, </a:t>
            </a:r>
            <a:r>
              <a:rPr lang="cs-CZ" altLang="cs-CZ" sz="2300" b="1" dirty="0"/>
              <a:t>není</a:t>
            </a:r>
            <a:r>
              <a:rPr lang="cs-CZ" altLang="cs-CZ" sz="2300" dirty="0"/>
              <a:t> sama o sobě </a:t>
            </a:r>
            <a:r>
              <a:rPr lang="cs-CZ" altLang="cs-CZ" sz="2300" b="1" dirty="0"/>
              <a:t>důvodem</a:t>
            </a:r>
            <a:r>
              <a:rPr lang="cs-CZ" altLang="cs-CZ" sz="2300" dirty="0"/>
              <a:t> k závěru, že porušení zákona či stanov </a:t>
            </a:r>
            <a:r>
              <a:rPr lang="cs-CZ" altLang="cs-CZ" sz="2300" b="1" dirty="0"/>
              <a:t>nemělo závažné právní následky</a:t>
            </a:r>
            <a:r>
              <a:rPr lang="cs-CZ" altLang="cs-CZ" sz="2300" dirty="0"/>
              <a:t>.</a:t>
            </a:r>
          </a:p>
          <a:p>
            <a:pPr lvl="1">
              <a:buNone/>
            </a:pPr>
            <a:endParaRPr lang="cs-CZ" altLang="cs-CZ" sz="2300" dirty="0"/>
          </a:p>
        </p:txBody>
      </p:sp>
    </p:spTree>
    <p:extLst>
      <p:ext uri="{BB962C8B-B14F-4D97-AF65-F5344CB8AC3E}">
        <p14:creationId xmlns:p14="http://schemas.microsoft.com/office/powerpoint/2010/main" val="1469680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lnSpcReduction="10000"/>
          </a:bodyPr>
          <a:lstStyle/>
          <a:p>
            <a:r>
              <a:rPr lang="cs-CZ" altLang="cs-CZ" dirty="0"/>
              <a:t>27 Cdo 1951/2018</a:t>
            </a:r>
          </a:p>
          <a:p>
            <a:pPr lvl="1">
              <a:buNone/>
            </a:pPr>
            <a:r>
              <a:rPr lang="cs-CZ" altLang="cs-CZ" sz="2300" dirty="0"/>
              <a:t>	I. Je-li pro přijetí usnesení členské schůze (shromáždění delegátů) družstva nutná (prostá či vyšší) většina hlasů počítaná z hlasů přítomných členů (delegátů), znamená to, že hlasy (přítomných) členů družstva (delegátů), které nebyly odevzdány pro návrh usnesení, neovlivní čitatele ve zlomku, jímž se počítá (určuje), zda bylo usnesení přijato potřebnou většinou, ale </a:t>
            </a:r>
            <a:r>
              <a:rPr lang="cs-CZ" altLang="cs-CZ" sz="2300" b="1" dirty="0"/>
              <a:t>budou započteny mezi hlasy přítomných členů </a:t>
            </a:r>
            <a:r>
              <a:rPr lang="cs-CZ" altLang="cs-CZ" sz="2300" dirty="0"/>
              <a:t>(delegátů), tedy promítnou se ve jmenovateli uvedeného zlomku. Z řečeného se podává, že </a:t>
            </a:r>
            <a:r>
              <a:rPr lang="cs-CZ" altLang="cs-CZ" sz="2300" b="1" dirty="0"/>
              <a:t>zdržení se hlasování </a:t>
            </a:r>
            <a:r>
              <a:rPr lang="cs-CZ" altLang="cs-CZ" sz="2300" dirty="0"/>
              <a:t>(stejně jako odevzdání neplatného hlasu či neodevzdání žádného hlasu) </a:t>
            </a:r>
            <a:r>
              <a:rPr lang="cs-CZ" altLang="cs-CZ" sz="2300" b="1" dirty="0"/>
              <a:t>má obdobné důsledky, jako hlasování proti návrhu usnesení.</a:t>
            </a:r>
          </a:p>
        </p:txBody>
      </p:sp>
    </p:spTree>
    <p:extLst>
      <p:ext uri="{BB962C8B-B14F-4D97-AF65-F5344CB8AC3E}">
        <p14:creationId xmlns:p14="http://schemas.microsoft.com/office/powerpoint/2010/main" val="2563883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lnSpcReduction="10000"/>
          </a:bodyPr>
          <a:lstStyle/>
          <a:p>
            <a:r>
              <a:rPr lang="cs-CZ" altLang="cs-CZ" dirty="0"/>
              <a:t>27 Cdo 1951/2018 – pokračování</a:t>
            </a:r>
          </a:p>
          <a:p>
            <a:pPr lvl="1">
              <a:buNone/>
            </a:pPr>
            <a:r>
              <a:rPr lang="cs-CZ" altLang="cs-CZ" sz="2300" dirty="0"/>
              <a:t>	II. </a:t>
            </a:r>
            <a:r>
              <a:rPr lang="cs-CZ" altLang="cs-CZ" sz="2300" b="1" dirty="0"/>
              <a:t>Stanovy družstva se mohou od tohoto pravidla odchýlit </a:t>
            </a:r>
            <a:r>
              <a:rPr lang="cs-CZ" altLang="cs-CZ" sz="2300" dirty="0"/>
              <a:t>a určit, že se pro účely počítání většiny potřebné pro přijetí usnesení členské schůze (shromáždění delegátů) hledí na ty členy (delegáty), kteří neodevzdali hlasy ani pro, ani proti návrhu usnesení, </a:t>
            </a:r>
            <a:r>
              <a:rPr lang="cs-CZ" altLang="cs-CZ" sz="2300" b="1" dirty="0"/>
              <a:t>jako by nebyli </a:t>
            </a:r>
            <a:r>
              <a:rPr lang="cs-CZ" altLang="cs-CZ" sz="2300" dirty="0"/>
              <a:t>(při hlasování o dotčeném návrhu usnesení) přítomni. V takovém případě pak zdržení se hlasování má (může mít) </a:t>
            </a:r>
            <a:r>
              <a:rPr lang="cs-CZ" altLang="cs-CZ" sz="2300" b="1" dirty="0"/>
              <a:t>vliv jak na usnášeníschopnost </a:t>
            </a:r>
            <a:r>
              <a:rPr lang="cs-CZ" altLang="cs-CZ" sz="2300" dirty="0"/>
              <a:t>členské schůze (shromáždění delegátů), </a:t>
            </a:r>
            <a:r>
              <a:rPr lang="cs-CZ" altLang="cs-CZ" sz="2300" b="1" dirty="0"/>
              <a:t>tak i na počet hlasů</a:t>
            </a:r>
            <a:r>
              <a:rPr lang="cs-CZ" altLang="cs-CZ" sz="2300" dirty="0"/>
              <a:t>, z něhož se počítá většina potřebná pro přijetí usnesení. Zdržení se hlasování má v tomto případě obdobné důsledky, jako by takto hlasující členové (delegáti) před hlasováním o návrhu usnesení opustili prostory, kde se zasedání koná.</a:t>
            </a:r>
          </a:p>
        </p:txBody>
      </p:sp>
    </p:spTree>
    <p:extLst>
      <p:ext uri="{BB962C8B-B14F-4D97-AF65-F5344CB8AC3E}">
        <p14:creationId xmlns:p14="http://schemas.microsoft.com/office/powerpoint/2010/main" val="256388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Novelizační okénko</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Novela zákona o obchodních korporacích:</a:t>
            </a:r>
          </a:p>
          <a:p>
            <a:pPr lvl="1">
              <a:lnSpc>
                <a:spcPct val="80000"/>
              </a:lnSpc>
            </a:pPr>
            <a:r>
              <a:rPr lang="cs-CZ" altLang="cs-CZ" sz="2300" dirty="0"/>
              <a:t>zákon vyhlášen 13. 2. 2020 ve Sbírce zákonů v částce 16</a:t>
            </a:r>
            <a:br>
              <a:rPr lang="cs-CZ" altLang="cs-CZ" sz="2300" dirty="0"/>
            </a:br>
            <a:r>
              <a:rPr lang="cs-CZ" altLang="cs-CZ" sz="2300" dirty="0"/>
              <a:t>pod číslem </a:t>
            </a:r>
            <a:r>
              <a:rPr lang="cs-CZ" altLang="cs-CZ" sz="2300" dirty="0">
                <a:hlinkClick r:id="rId2"/>
              </a:rPr>
              <a:t>33/2020 Sb.</a:t>
            </a:r>
            <a:endParaRPr lang="cs-CZ" altLang="cs-CZ" sz="2300" dirty="0"/>
          </a:p>
          <a:p>
            <a:pPr lvl="1">
              <a:lnSpc>
                <a:spcPct val="80000"/>
              </a:lnSpc>
            </a:pPr>
            <a:r>
              <a:rPr lang="cs-CZ" altLang="cs-CZ" sz="2300" dirty="0"/>
              <a:t>relativně rozsáhlá změna (zejména úpravy kapitálových společností)</a:t>
            </a:r>
          </a:p>
          <a:p>
            <a:pPr lvl="1">
              <a:lnSpc>
                <a:spcPct val="80000"/>
              </a:lnSpc>
            </a:pPr>
            <a:r>
              <a:rPr lang="cs-CZ" altLang="cs-CZ" sz="2300" dirty="0"/>
              <a:t>dílčí změny v družstevní úpravě</a:t>
            </a:r>
          </a:p>
          <a:p>
            <a:pPr lvl="2">
              <a:lnSpc>
                <a:spcPct val="80000"/>
              </a:lnSpc>
            </a:pPr>
            <a:r>
              <a:rPr lang="cs-CZ" altLang="cs-CZ" sz="2100" dirty="0"/>
              <a:t>soulad s celkovou koncepcí úpravy obchodních korporací</a:t>
            </a:r>
          </a:p>
          <a:p>
            <a:pPr>
              <a:lnSpc>
                <a:spcPct val="80000"/>
              </a:lnSpc>
            </a:pPr>
            <a:r>
              <a:rPr lang="cs-CZ" altLang="cs-CZ" sz="2700" dirty="0"/>
              <a:t>Novela „občanského zákoníku“:</a:t>
            </a:r>
          </a:p>
          <a:p>
            <a:pPr lvl="1">
              <a:lnSpc>
                <a:spcPct val="80000"/>
              </a:lnSpc>
            </a:pPr>
            <a:r>
              <a:rPr lang="cs-CZ" altLang="cs-CZ" sz="2300" dirty="0"/>
              <a:t>zákon vyhlášen 15. 4. 2020 ve Sbírce zákonů v částce 60 pod číslem </a:t>
            </a:r>
            <a:r>
              <a:rPr lang="cs-CZ" altLang="cs-CZ" sz="2300" dirty="0">
                <a:hlinkClick r:id="rId3"/>
              </a:rPr>
              <a:t>163/2020 Sb.</a:t>
            </a:r>
            <a:endParaRPr lang="cs-CZ" altLang="cs-CZ" sz="2300" dirty="0"/>
          </a:p>
          <a:p>
            <a:pPr lvl="1">
              <a:lnSpc>
                <a:spcPct val="80000"/>
              </a:lnSpc>
            </a:pPr>
            <a:r>
              <a:rPr lang="cs-CZ" altLang="cs-CZ" sz="2300" dirty="0"/>
              <a:t>většina původně navržených úprav družstevního práva přesunuta sem</a:t>
            </a:r>
          </a:p>
          <a:p>
            <a:pPr lvl="1">
              <a:lnSpc>
                <a:spcPct val="80000"/>
              </a:lnSpc>
            </a:pPr>
            <a:r>
              <a:rPr lang="cs-CZ" altLang="cs-CZ" sz="2300" u="sng" dirty="0"/>
              <a:t>účinnost</a:t>
            </a:r>
            <a:r>
              <a:rPr lang="cs-CZ" altLang="cs-CZ" sz="2300" dirty="0"/>
              <a:t> již </a:t>
            </a:r>
            <a:r>
              <a:rPr lang="cs-CZ" altLang="cs-CZ" sz="2300" u="sng" dirty="0"/>
              <a:t>1. 7. 2020</a:t>
            </a:r>
            <a:r>
              <a:rPr lang="cs-CZ" altLang="cs-CZ" sz="2300" dirty="0"/>
              <a:t>!</a:t>
            </a:r>
          </a:p>
        </p:txBody>
      </p:sp>
    </p:spTree>
    <p:extLst>
      <p:ext uri="{BB962C8B-B14F-4D97-AF65-F5344CB8AC3E}">
        <p14:creationId xmlns:p14="http://schemas.microsoft.com/office/powerpoint/2010/main" val="2016805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Právo zdržet se hlasování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1951/2018 – pokračování</a:t>
            </a:r>
          </a:p>
          <a:p>
            <a:pPr lvl="1">
              <a:buNone/>
            </a:pPr>
            <a:r>
              <a:rPr lang="cs-CZ" altLang="cs-CZ" sz="2300" dirty="0"/>
              <a:t>	III. Není-li odevzdána potřebná většina hlasů členů družstva (delegátů) pro návrh usnesení na zamítnutí odvolání člena družstva proti rozhodnutí představenstva o jeho vyloučení, popř. na potvrzení rozhodnutí představenstva o vyloučení (§ 231 odst. 4 obch. zák.), </a:t>
            </a:r>
            <a:r>
              <a:rPr lang="cs-CZ" altLang="cs-CZ" sz="2300" b="1" dirty="0"/>
              <a:t>pozbývá rozhodnutí představenstva o vyloučení člena účinků</a:t>
            </a:r>
            <a:r>
              <a:rPr lang="cs-CZ" altLang="cs-CZ" sz="2300" dirty="0"/>
              <a:t>, proces vyloučení je ukončen a dotčený člen družstva zůstává nadále členem družstva (jeho účast nezaniká). Členské schůzi (shromáždění delegátů) již nepřísluší, aby o tomtéž odvolání rozhodovala opětovně.</a:t>
            </a:r>
            <a:endParaRPr lang="cs-CZ" altLang="cs-CZ" sz="2300" b="1" dirty="0"/>
          </a:p>
        </p:txBody>
      </p:sp>
    </p:spTree>
    <p:extLst>
      <p:ext uri="{BB962C8B-B14F-4D97-AF65-F5344CB8AC3E}">
        <p14:creationId xmlns:p14="http://schemas.microsoft.com/office/powerpoint/2010/main" val="2563883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Absence vůle</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2586/2018 (NS </a:t>
            </a:r>
            <a:r>
              <a:rPr lang="cs-CZ" altLang="cs-CZ" dirty="0" err="1"/>
              <a:t>odmít</a:t>
            </a:r>
            <a:r>
              <a:rPr lang="cs-CZ" altLang="cs-CZ" dirty="0"/>
              <a:t>.)</a:t>
            </a:r>
          </a:p>
          <a:p>
            <a:pPr lvl="1">
              <a:buNone/>
            </a:pPr>
            <a:r>
              <a:rPr lang="cs-CZ" altLang="cs-CZ" sz="2300" dirty="0"/>
              <a:t>	Vyjde-li v řízení o vyslovení neplatnosti rozhodnutí orgánu právnické osoby najevo, že </a:t>
            </a:r>
            <a:r>
              <a:rPr lang="cs-CZ" altLang="cs-CZ" sz="2300" b="1" dirty="0"/>
              <a:t>o napadeném rozhodnutí </a:t>
            </a:r>
            <a:r>
              <a:rPr lang="cs-CZ" altLang="cs-CZ" sz="2300" dirty="0"/>
              <a:t>(ač je uvedeno jako přijaté v zápisu ze zasedání orgánu právnické osoby) orgán právnické osoby </a:t>
            </a:r>
            <a:r>
              <a:rPr lang="cs-CZ" altLang="cs-CZ" sz="2300" b="1" dirty="0"/>
              <a:t>vůbec nerozhodoval </a:t>
            </a:r>
            <a:r>
              <a:rPr lang="cs-CZ" altLang="cs-CZ" sz="2300" dirty="0"/>
              <a:t>(a tedy zde takového rozhodnutí není), rozhodne soud podle § 90 odst. 1 z. ř. s. i bez návrhu o tom, že o rozhodnutí orgánu právnické osoby nejde.</a:t>
            </a:r>
          </a:p>
          <a:p>
            <a:pPr lvl="1">
              <a:buNone/>
            </a:pPr>
            <a:endParaRPr lang="cs-CZ" altLang="cs-CZ" sz="2300" dirty="0"/>
          </a:p>
        </p:txBody>
      </p:sp>
    </p:spTree>
    <p:extLst>
      <p:ext uri="{BB962C8B-B14F-4D97-AF65-F5344CB8AC3E}">
        <p14:creationId xmlns:p14="http://schemas.microsoft.com/office/powerpoint/2010/main" val="1469680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„Absence“ vůle</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3439/2017</a:t>
            </a:r>
          </a:p>
          <a:p>
            <a:pPr lvl="1">
              <a:buNone/>
            </a:pPr>
            <a:r>
              <a:rPr lang="cs-CZ" altLang="cs-CZ" sz="2300" dirty="0"/>
              <a:t>	I. Jestliže akcionáři nehlasují, nemůže zde být ani projevu vůle - usnesení valné hromady akciové společnosti - jehož platnost by mohla být přezkoumána postupem podle § 428 a násl. z. o. k.</a:t>
            </a:r>
          </a:p>
          <a:p>
            <a:pPr lvl="1">
              <a:buNone/>
            </a:pPr>
            <a:r>
              <a:rPr lang="cs-CZ" altLang="cs-CZ" sz="2300" dirty="0"/>
              <a:t>	II. Usnesení valné hromady jako projev vůle pak absentuje nejen za situace, kdy akcionáři na valné hromadě vůbec nehlasovali, ale i v případě, kdy akcionáři </a:t>
            </a:r>
            <a:r>
              <a:rPr lang="cs-CZ" altLang="cs-CZ" sz="2300" b="1" dirty="0"/>
              <a:t>o určité otázce hlasovali, navržené usnesení však nebylo přijato</a:t>
            </a:r>
            <a:r>
              <a:rPr lang="cs-CZ" altLang="cs-CZ" sz="2300" dirty="0"/>
              <a:t>.</a:t>
            </a:r>
            <a:endParaRPr lang="cs-CZ" altLang="cs-CZ" sz="2300" b="1" dirty="0"/>
          </a:p>
          <a:p>
            <a:endParaRPr lang="cs-CZ" altLang="cs-CZ" sz="2000" i="1" dirty="0"/>
          </a:p>
        </p:txBody>
      </p:sp>
    </p:spTree>
    <p:extLst>
      <p:ext uri="{BB962C8B-B14F-4D97-AF65-F5344CB8AC3E}">
        <p14:creationId xmlns:p14="http://schemas.microsoft.com/office/powerpoint/2010/main" val="2563883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fontScale="85000" lnSpcReduction="20000"/>
          </a:bodyPr>
          <a:lstStyle/>
          <a:p>
            <a:r>
              <a:rPr lang="cs-CZ" altLang="cs-CZ" dirty="0"/>
              <a:t>27 Cdo 445/2018</a:t>
            </a:r>
          </a:p>
          <a:p>
            <a:pPr lvl="1">
              <a:buNone/>
            </a:pPr>
            <a:r>
              <a:rPr lang="cs-CZ" altLang="cs-CZ" sz="2300" dirty="0"/>
              <a:t>	I. Na rozdíl od právní úpravy účinné do 31. 12. 2013 je s účinností od 1. 1. 2014 usnesení členské schůze družstva právním jednáním (§ 45 odst. 3 z. o. k. ve spojení s § 545 a násl. o. z.), tj. projevem vůle (přičitatelným družstvu), který je zaměřen na vyvolání určitých právních následků, jež právní řád s takovým projevem vůle spojuje. </a:t>
            </a:r>
          </a:p>
          <a:p>
            <a:pPr lvl="1">
              <a:buNone/>
            </a:pPr>
            <a:r>
              <a:rPr lang="cs-CZ" altLang="cs-CZ" sz="2300" dirty="0"/>
              <a:t>	II. Závěrečné „usnesení“ členské schůze družstva, jehož obsahem je </a:t>
            </a:r>
            <a:r>
              <a:rPr lang="cs-CZ" altLang="cs-CZ" sz="2300" b="1" dirty="0"/>
              <a:t>pouhé shrnutí již předtím </a:t>
            </a:r>
            <a:r>
              <a:rPr lang="cs-CZ" altLang="cs-CZ" sz="2300" dirty="0"/>
              <a:t>(na stejném zasedání) </a:t>
            </a:r>
            <a:r>
              <a:rPr lang="cs-CZ" altLang="cs-CZ" sz="2300" b="1" dirty="0"/>
              <a:t>přijatých usnesení </a:t>
            </a:r>
            <a:r>
              <a:rPr lang="cs-CZ" altLang="cs-CZ" sz="2300" dirty="0"/>
              <a:t>členské schůze, bez vůle způsobit následky jiné než těmito již přijatými usneseními vyvolané, tak </a:t>
            </a:r>
            <a:r>
              <a:rPr lang="cs-CZ" altLang="cs-CZ" sz="2300" b="1" dirty="0"/>
              <a:t>není rozhodnutím orgánu družstva majícím povahu právního jednání, nýbrž jen deklarací o tom, že k přijetí v něm vypočtených usnesení došlo</a:t>
            </a:r>
            <a:r>
              <a:rPr lang="cs-CZ" altLang="cs-CZ" sz="2300" dirty="0"/>
              <a:t>. Jelikož touto deklarací nemůže být jakkoliv zasaženo do právního postavení družstva, jeho členů či dalších osob (například členů volených orgánů družstva), nepodléhá její posouzení soudnímu přezkumu v režimu § 663 z. o. k. Návrh na vyslovení neplatnosti takového „shrnujícího závěrečného“ usnesení členské schůze je proto nutné </a:t>
            </a:r>
            <a:r>
              <a:rPr lang="cs-CZ" altLang="cs-CZ" sz="2300" b="1" dirty="0"/>
              <a:t>jako nedůvodný zamítnout</a:t>
            </a:r>
            <a:r>
              <a:rPr lang="cs-CZ" altLang="cs-CZ" sz="2300" dirty="0"/>
              <a:t>. </a:t>
            </a:r>
          </a:p>
        </p:txBody>
      </p:sp>
    </p:spTree>
    <p:extLst>
      <p:ext uri="{BB962C8B-B14F-4D97-AF65-F5344CB8AC3E}">
        <p14:creationId xmlns:p14="http://schemas.microsoft.com/office/powerpoint/2010/main" val="2563883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„Závěrečné“ usnesení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445/2018 - pokračování</a:t>
            </a:r>
          </a:p>
          <a:p>
            <a:pPr lvl="1">
              <a:buNone/>
            </a:pPr>
            <a:r>
              <a:rPr lang="cs-CZ" altLang="cs-CZ" sz="2300" dirty="0"/>
              <a:t>	III. Bylo-li by však v závěrečném „usnesení“ členské schůze (vedle již přijatých usnesení) zahrnuto též usnesení členské schůze o záležitosti, jež ve skutečnosti dosud nebyla členskou schůzí rozhodnuta, je nutné je v tomto rozsahu považovat za rozhodnutí orgánu družstva mající povahu právního jednání, jehož platnost podléhá soudnímu přezkumu.</a:t>
            </a:r>
            <a:endParaRPr lang="cs-CZ" altLang="cs-CZ" sz="2300" b="1" dirty="0"/>
          </a:p>
        </p:txBody>
      </p:sp>
    </p:spTree>
    <p:extLst>
      <p:ext uri="{BB962C8B-B14F-4D97-AF65-F5344CB8AC3E}">
        <p14:creationId xmlns:p14="http://schemas.microsoft.com/office/powerpoint/2010/main" val="2563883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fontScale="92500" lnSpcReduction="20000"/>
          </a:bodyPr>
          <a:lstStyle/>
          <a:p>
            <a:r>
              <a:rPr lang="cs-CZ" altLang="cs-CZ" sz="3500" dirty="0"/>
              <a:t>29 Cdo 3307/2016 (R 87/2019)</a:t>
            </a:r>
          </a:p>
          <a:p>
            <a:pPr lvl="1">
              <a:buNone/>
            </a:pPr>
            <a:r>
              <a:rPr lang="cs-CZ" altLang="cs-CZ" sz="2300" dirty="0"/>
              <a:t>	I.</a:t>
            </a:r>
            <a:r>
              <a:rPr lang="cs-CZ" altLang="cs-CZ" sz="2500" dirty="0"/>
              <a:t> Soud v řízení o návrhu na vyslovení neplatnosti rozhodnutí orgánu spolku musí nejprve posoudit soulad napadeného rozhodnutí orgánu spolku se zákonem a stanovami; </a:t>
            </a:r>
            <a:r>
              <a:rPr lang="cs-CZ" altLang="cs-CZ" sz="2500" b="1" dirty="0"/>
              <a:t>teprve poté, kdy dospěje k závěru, že tímto rozhodnutím byl porušen zákon či stanovy, zvažuje, zda je na místě vyslovit jeho neplatnost</a:t>
            </a:r>
            <a:r>
              <a:rPr lang="cs-CZ" altLang="cs-CZ" sz="2500" dirty="0"/>
              <a:t>, či zda je – s ohledem na konkrétní okolnosti – naplněn některý z důvodů upravených v § 260 o. z., pro které nelze neplatnost rozhodnutí orgánu spolku vyslovit. Závěrem soudu o tom, že napadeným rozhodnutím orgánu spolku byl porušen zákon či stanovy (a to bez ohledu na to, zda soud vyslovil neplatnost tohoto rozhodnutí či zda návrh zamítl podle § 260 o. z.), je pak vázán i soud rozhodující o případném nároku člena spolku na přiměřené zadostiučinění podle § 261 o. z.</a:t>
            </a:r>
          </a:p>
        </p:txBody>
      </p:sp>
    </p:spTree>
    <p:extLst>
      <p:ext uri="{BB962C8B-B14F-4D97-AF65-F5344CB8AC3E}">
        <p14:creationId xmlns:p14="http://schemas.microsoft.com/office/powerpoint/2010/main" val="2252677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Důvod neplatnost nevyslovit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a:xfrm>
            <a:off x="457200" y="1600200"/>
            <a:ext cx="8229600" cy="4925144"/>
          </a:xfrm>
        </p:spPr>
        <p:txBody>
          <a:bodyPr>
            <a:normAutofit/>
          </a:bodyPr>
          <a:lstStyle/>
          <a:p>
            <a:r>
              <a:rPr lang="cs-CZ" altLang="cs-CZ" sz="3500" dirty="0"/>
              <a:t>29 Cdo 3307/2016 (R 87/2019) – </a:t>
            </a:r>
            <a:r>
              <a:rPr lang="cs-CZ" altLang="cs-CZ" sz="3500" dirty="0" err="1"/>
              <a:t>pokrač</a:t>
            </a:r>
            <a:r>
              <a:rPr lang="cs-CZ" altLang="cs-CZ" sz="3500" dirty="0"/>
              <a:t>.</a:t>
            </a:r>
          </a:p>
          <a:p>
            <a:pPr lvl="1">
              <a:buNone/>
            </a:pPr>
            <a:r>
              <a:rPr lang="cs-CZ" altLang="cs-CZ" sz="2500" dirty="0"/>
              <a:t>	II. S účinností od 1. 1. 2014 je řízení o vyslovení neplatnosti rozhodnutí orgánu spolku nesporným řízením, a to řízením ve statusových věcech právnických osob ve smyslu § 85 písm. a) z. ř. s., v němž jsou k projednání a rozhodnutí v prvním stupni věcně příslušné krajské soudy [§ 3 odst. 2 písm. a) z. ř. s.].</a:t>
            </a:r>
          </a:p>
        </p:txBody>
      </p:sp>
    </p:spTree>
    <p:extLst>
      <p:ext uri="{BB962C8B-B14F-4D97-AF65-F5344CB8AC3E}">
        <p14:creationId xmlns:p14="http://schemas.microsoft.com/office/powerpoint/2010/main" val="225267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Povaha řízení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1435/2019</a:t>
            </a:r>
          </a:p>
          <a:p>
            <a:pPr lvl="1">
              <a:buNone/>
            </a:pPr>
            <a:r>
              <a:rPr lang="cs-CZ" altLang="cs-CZ" sz="2300" dirty="0"/>
              <a:t>	S účinností od 1. 1. 2014 je řízení o vyslovení neplatnosti rozhodnutí orgánu spolku nesporným řízením, a to řízením ve statusových věcech právnických osob ve smyslu § 85 písm. a) z. ř. s., v němž jsou k projednání a rozhodnutí v prvním stupni věcně příslušné krajské soudy [§ 3 odst. 2 písm. a) z. ř. s.].</a:t>
            </a:r>
            <a:endParaRPr lang="cs-CZ" altLang="cs-CZ" sz="2300" b="1" dirty="0"/>
          </a:p>
          <a:p>
            <a:endParaRPr lang="cs-CZ" altLang="cs-CZ" sz="2000" i="1" dirty="0"/>
          </a:p>
        </p:txBody>
      </p:sp>
    </p:spTree>
    <p:extLst>
      <p:ext uri="{BB962C8B-B14F-4D97-AF65-F5344CB8AC3E}">
        <p14:creationId xmlns:p14="http://schemas.microsoft.com/office/powerpoint/2010/main" val="821600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Povaha řízení</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29 </a:t>
            </a:r>
            <a:r>
              <a:rPr lang="cs-CZ" altLang="cs-CZ" dirty="0" err="1"/>
              <a:t>Cdo</a:t>
            </a:r>
            <a:r>
              <a:rPr lang="cs-CZ" altLang="cs-CZ" dirty="0"/>
              <a:t> 1868/2016</a:t>
            </a:r>
          </a:p>
          <a:p>
            <a:pPr lvl="1">
              <a:buNone/>
            </a:pPr>
            <a:r>
              <a:rPr lang="cs-CZ" altLang="cs-CZ" sz="2300" dirty="0"/>
              <a:t>	Řízení o vyslovení neplatnosti usnesení valné hromady akciové společnosti, respektive o vyslovení neplatnosti rozhodnutí jediného akcionáře přijatého v působnosti valné hromady akciové společnosti, je řízením ve statusové věci právnické osoby podle § 2 písm. e) a § 85 písm. a) z. ř. s.; jde o </a:t>
            </a:r>
            <a:r>
              <a:rPr lang="cs-CZ" altLang="cs-CZ" sz="2300" dirty="0" err="1"/>
              <a:t>o</a:t>
            </a:r>
            <a:r>
              <a:rPr lang="cs-CZ" altLang="cs-CZ" sz="2300" dirty="0"/>
              <a:t> tzv. nesporné řízení, ve kterém</a:t>
            </a:r>
            <a:r>
              <a:rPr lang="cs-CZ" altLang="cs-CZ" sz="2300" b="1" dirty="0"/>
              <a:t> není přípustné vedlejší účastenství.</a:t>
            </a:r>
          </a:p>
          <a:p>
            <a:endParaRPr lang="cs-CZ" altLang="cs-CZ" sz="2000" i="1" dirty="0"/>
          </a:p>
        </p:txBody>
      </p:sp>
    </p:spTree>
    <p:extLst>
      <p:ext uri="{BB962C8B-B14F-4D97-AF65-F5344CB8AC3E}">
        <p14:creationId xmlns:p14="http://schemas.microsoft.com/office/powerpoint/2010/main" val="821600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Přechod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1499/2017</a:t>
            </a:r>
          </a:p>
          <a:p>
            <a:pPr lvl="1">
              <a:buNone/>
            </a:pPr>
            <a:r>
              <a:rPr lang="cs-CZ" altLang="cs-CZ" sz="2300" dirty="0"/>
              <a:t>	I. Posuzuje-li soud soulad usnesení valné hromady společnosti s ručením omezeným s dobrými mravy (§ 191 odst. 2 z. o. k.), musí přihlédnout ke všem okolnostem konkrétní věci. </a:t>
            </a:r>
          </a:p>
          <a:p>
            <a:pPr lvl="1">
              <a:buNone/>
            </a:pPr>
            <a:r>
              <a:rPr lang="cs-CZ" altLang="cs-CZ" sz="2300" dirty="0"/>
              <a:t>	II. Je-li podíl ve společnosti s ručením omezeným převeden poté, kdy valná hromada rozhodla o rozdělení zisku, ale dříve, než je společníkům zisk vyplacen, </a:t>
            </a:r>
            <a:r>
              <a:rPr lang="cs-CZ" altLang="cs-CZ" sz="2300" b="1" dirty="0"/>
              <a:t>přechází nárok na vyplacení podílu na zisku </a:t>
            </a:r>
            <a:r>
              <a:rPr lang="cs-CZ" altLang="cs-CZ" sz="2300" dirty="0"/>
              <a:t>dle usnesení valné hromady o rozdělení zisku </a:t>
            </a:r>
            <a:r>
              <a:rPr lang="cs-CZ" altLang="cs-CZ" sz="2300" b="1" dirty="0"/>
              <a:t>na nabyvatele podílu </a:t>
            </a:r>
            <a:r>
              <a:rPr lang="cs-CZ" altLang="cs-CZ" sz="2300" dirty="0"/>
              <a:t>(jakožto právo plynoucí z účasti na společnosti - § 31 z. o. k.).</a:t>
            </a:r>
          </a:p>
          <a:p>
            <a:endParaRPr lang="cs-CZ" altLang="cs-CZ" sz="2000" i="1" dirty="0"/>
          </a:p>
        </p:txBody>
      </p:sp>
    </p:spTree>
    <p:extLst>
      <p:ext uri="{BB962C8B-B14F-4D97-AF65-F5344CB8AC3E}">
        <p14:creationId xmlns:p14="http://schemas.microsoft.com/office/powerpoint/2010/main" val="178301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normAutofit fontScale="90000"/>
          </a:bodyPr>
          <a:lstStyle/>
          <a:p>
            <a:r>
              <a:rPr lang="cs-CZ" dirty="0"/>
              <a:t>Neplatnost a zdánlivost usnesení valné hromady či členské schůze</a:t>
            </a:r>
          </a:p>
        </p:txBody>
      </p:sp>
      <p:sp>
        <p:nvSpPr>
          <p:cNvPr id="4" name="Zástupný symbol pro obsah 3"/>
          <p:cNvSpPr>
            <a:spLocks noGrp="1"/>
          </p:cNvSpPr>
          <p:nvPr>
            <p:ph idx="1"/>
          </p:nvPr>
        </p:nvSpPr>
        <p:spPr/>
        <p:txBody>
          <a:bodyPr/>
          <a:lstStyle/>
          <a:p>
            <a:endParaRPr lang="cs-CZ"/>
          </a:p>
        </p:txBody>
      </p:sp>
    </p:spTree>
    <p:extLst>
      <p:ext uri="{BB962C8B-B14F-4D97-AF65-F5344CB8AC3E}">
        <p14:creationId xmlns:p14="http://schemas.microsoft.com/office/powerpoint/2010/main" val="890375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Přechod práva napadat platnost</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1499/2017 – pokračování</a:t>
            </a:r>
          </a:p>
          <a:p>
            <a:pPr lvl="1">
              <a:buNone/>
            </a:pPr>
            <a:r>
              <a:rPr lang="cs-CZ" altLang="cs-CZ" sz="2300" dirty="0"/>
              <a:t>	III. Je-li podíl ve společnosti převeden na třetí osobu poté, kdy valná hromada přijala určité usnesení, ale dříve, než převodci marně uplyne lhůta k podání návrhu podle § 191 z. o. k., </a:t>
            </a:r>
            <a:r>
              <a:rPr lang="cs-CZ" altLang="cs-CZ" sz="2300" b="1" dirty="0"/>
              <a:t>přechází na nabyvatele </a:t>
            </a:r>
            <a:r>
              <a:rPr lang="cs-CZ" altLang="cs-CZ" sz="2300" dirty="0"/>
              <a:t>spolu</a:t>
            </a:r>
            <a:r>
              <a:rPr lang="cs-CZ" altLang="cs-CZ" sz="2300" b="1" dirty="0"/>
              <a:t> </a:t>
            </a:r>
            <a:r>
              <a:rPr lang="cs-CZ" altLang="cs-CZ" sz="2300" dirty="0"/>
              <a:t>s dalšími právy a povinnostmi plynoucími z účasti ve společnosti i </a:t>
            </a:r>
            <a:r>
              <a:rPr lang="cs-CZ" altLang="cs-CZ" sz="2300" b="1" dirty="0"/>
              <a:t>právo napadat platnost tohoto usnesení</a:t>
            </a:r>
            <a:r>
              <a:rPr lang="cs-CZ" altLang="cs-CZ" sz="2300" dirty="0"/>
              <a:t>, a to „v tom stavu“, v jakém svědčilo převodci, bez ohledu na to, zda se ho toto usnesení bezprostředně dotýká.</a:t>
            </a:r>
          </a:p>
          <a:p>
            <a:endParaRPr lang="cs-CZ" altLang="cs-CZ" sz="2000" i="1" dirty="0"/>
          </a:p>
        </p:txBody>
      </p:sp>
    </p:spTree>
    <p:extLst>
      <p:ext uri="{BB962C8B-B14F-4D97-AF65-F5344CB8AC3E}">
        <p14:creationId xmlns:p14="http://schemas.microsoft.com/office/powerpoint/2010/main" val="14123542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CA96E6-4EA9-4EFE-AC28-DCBEA8694B36}"/>
              </a:ext>
            </a:extLst>
          </p:cNvPr>
          <p:cNvSpPr>
            <a:spLocks noGrp="1"/>
          </p:cNvSpPr>
          <p:nvPr>
            <p:ph type="title" idx="4294967295"/>
          </p:nvPr>
        </p:nvSpPr>
        <p:spPr/>
        <p:txBody>
          <a:bodyPr>
            <a:normAutofit/>
          </a:bodyPr>
          <a:lstStyle/>
          <a:p>
            <a:r>
              <a:rPr lang="cs-CZ" altLang="cs-CZ" sz="4000" dirty="0"/>
              <a:t>Procesní opatrovník</a:t>
            </a:r>
          </a:p>
        </p:txBody>
      </p:sp>
      <p:sp>
        <p:nvSpPr>
          <p:cNvPr id="3" name="Zástupný symbol pro obsah 2">
            <a:extLst>
              <a:ext uri="{FF2B5EF4-FFF2-40B4-BE49-F238E27FC236}">
                <a16:creationId xmlns:a16="http://schemas.microsoft.com/office/drawing/2014/main" id="{89C3B0CB-60B9-4399-9C4D-D3407FCFF982}"/>
              </a:ext>
            </a:extLst>
          </p:cNvPr>
          <p:cNvSpPr>
            <a:spLocks noGrp="1"/>
          </p:cNvSpPr>
          <p:nvPr>
            <p:ph idx="4294967295"/>
          </p:nvPr>
        </p:nvSpPr>
        <p:spPr/>
        <p:txBody>
          <a:bodyPr>
            <a:normAutofit/>
          </a:bodyPr>
          <a:lstStyle/>
          <a:p>
            <a:r>
              <a:rPr lang="cs-CZ" altLang="cs-CZ" dirty="0"/>
              <a:t>27 Cdo 5544/2017</a:t>
            </a:r>
          </a:p>
          <a:p>
            <a:pPr lvl="1">
              <a:buNone/>
            </a:pPr>
            <a:r>
              <a:rPr lang="cs-CZ" altLang="cs-CZ" sz="2300" dirty="0"/>
              <a:t>	I. Spolku v řízení o přezkumu platnosti rozhodnutí o volbě člena statutárního orgánu nelze – bez dalšího – ustanovit procesního opatrovníka z důvodu, že není jasné, zda bylo platně přijato rozhodnutí o volbě člena statutárního orgánu spolku, jehož volba je v řízení přezkoumávána.</a:t>
            </a:r>
          </a:p>
          <a:p>
            <a:pPr lvl="1">
              <a:buNone/>
            </a:pPr>
            <a:r>
              <a:rPr lang="cs-CZ" altLang="cs-CZ" sz="2300" dirty="0"/>
              <a:t>	II. Nevyslovil-li soud (dosud) neplatnost rozhodnutí orgánu spolku, je napadené rozhodnutí platné.</a:t>
            </a:r>
          </a:p>
          <a:p>
            <a:pPr lvl="1">
              <a:buNone/>
            </a:pPr>
            <a:endParaRPr lang="cs-CZ" altLang="cs-CZ" sz="2300" dirty="0"/>
          </a:p>
        </p:txBody>
      </p:sp>
    </p:spTree>
    <p:extLst>
      <p:ext uri="{BB962C8B-B14F-4D97-AF65-F5344CB8AC3E}">
        <p14:creationId xmlns:p14="http://schemas.microsoft.com/office/powerpoint/2010/main" val="1469680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3C459-62C7-4444-BE89-B9CEAE7CB7EA}"/>
              </a:ext>
            </a:extLst>
          </p:cNvPr>
          <p:cNvSpPr>
            <a:spLocks noGrp="1"/>
          </p:cNvSpPr>
          <p:nvPr>
            <p:ph type="ctrTitle"/>
          </p:nvPr>
        </p:nvSpPr>
        <p:spPr/>
        <p:txBody>
          <a:bodyPr>
            <a:normAutofit/>
          </a:bodyPr>
          <a:lstStyle/>
          <a:p>
            <a:r>
              <a:rPr lang="cs-CZ" sz="4000" dirty="0"/>
              <a:t>Souběhy</a:t>
            </a:r>
            <a:br>
              <a:rPr lang="cs-CZ" sz="4000" dirty="0"/>
            </a:br>
            <a:endParaRPr lang="cs-CZ" sz="4000" dirty="0"/>
          </a:p>
        </p:txBody>
      </p:sp>
    </p:spTree>
    <p:extLst>
      <p:ext uri="{BB962C8B-B14F-4D97-AF65-F5344CB8AC3E}">
        <p14:creationId xmlns:p14="http://schemas.microsoft.com/office/powerpoint/2010/main" val="3941085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60138-6725-40B6-8E56-E814C6D7C150}"/>
              </a:ext>
            </a:extLst>
          </p:cNvPr>
          <p:cNvSpPr>
            <a:spLocks noGrp="1"/>
          </p:cNvSpPr>
          <p:nvPr>
            <p:ph type="title"/>
          </p:nvPr>
        </p:nvSpPr>
        <p:spPr/>
        <p:txBody>
          <a:bodyPr>
            <a:normAutofit/>
          </a:bodyPr>
          <a:lstStyle/>
          <a:p>
            <a:r>
              <a:rPr lang="cs-CZ" sz="4000" dirty="0"/>
              <a:t>Pojem „souběhu“ výkonu funkce</a:t>
            </a:r>
          </a:p>
        </p:txBody>
      </p:sp>
      <p:sp>
        <p:nvSpPr>
          <p:cNvPr id="3" name="Zástupný symbol pro obsah 2">
            <a:extLst>
              <a:ext uri="{FF2B5EF4-FFF2-40B4-BE49-F238E27FC236}">
                <a16:creationId xmlns:a16="http://schemas.microsoft.com/office/drawing/2014/main" id="{DF5BDEB8-6784-45D3-88E3-7754D0E4F77D}"/>
              </a:ext>
            </a:extLst>
          </p:cNvPr>
          <p:cNvSpPr>
            <a:spLocks noGrp="1"/>
          </p:cNvSpPr>
          <p:nvPr>
            <p:ph idx="1"/>
          </p:nvPr>
        </p:nvSpPr>
        <p:spPr/>
        <p:txBody>
          <a:bodyPr>
            <a:normAutofit/>
          </a:bodyPr>
          <a:lstStyle/>
          <a:p>
            <a:pPr>
              <a:buNone/>
            </a:pPr>
            <a:r>
              <a:rPr lang="cs-CZ" sz="2300" dirty="0"/>
              <a:t>Dva až tři základní významy (okruhy otázek):</a:t>
            </a:r>
          </a:p>
          <a:p>
            <a:endParaRPr lang="cs-CZ" sz="2300" dirty="0"/>
          </a:p>
          <a:p>
            <a:r>
              <a:rPr lang="cs-CZ" sz="2300" dirty="0"/>
              <a:t>Možnost výkonu funkce člena statutárního orgánu v pracovním poměru – „pravý souběh“.</a:t>
            </a:r>
          </a:p>
          <a:p>
            <a:pPr lvl="1"/>
            <a:r>
              <a:rPr lang="cs-CZ" sz="1900" dirty="0"/>
              <a:t>Možnost vztáhnout na výkon funkce člena statuárního orgánu ustanovení zákoníků práce na člena voleného orgánu.</a:t>
            </a:r>
          </a:p>
          <a:p>
            <a:pPr marL="457200" lvl="1" indent="0">
              <a:buNone/>
            </a:pPr>
            <a:endParaRPr lang="cs-CZ" sz="1900" dirty="0"/>
          </a:p>
          <a:p>
            <a:r>
              <a:rPr lang="cs-CZ" sz="2300" dirty="0"/>
              <a:t>Koexistence </a:t>
            </a:r>
            <a:r>
              <a:rPr lang="cs-CZ" sz="2300" dirty="0">
                <a:effectLst/>
              </a:rPr>
              <a:t>zaměstnaneckého poměru a členství ve statutárním orgánu – „nepravý souběh“.</a:t>
            </a:r>
            <a:endParaRPr lang="cs-CZ" sz="2300" dirty="0"/>
          </a:p>
          <a:p>
            <a:pPr marL="514350" indent="-514350">
              <a:buFont typeface="+mj-lt"/>
              <a:buAutoNum type="arabicParenR"/>
            </a:pPr>
            <a:endParaRPr lang="cs-CZ" sz="1900" dirty="0"/>
          </a:p>
          <a:p>
            <a:pPr marL="514350" indent="-514350">
              <a:buFont typeface="+mj-lt"/>
              <a:buAutoNum type="arabicParenR"/>
            </a:pPr>
            <a:endParaRPr lang="cs-CZ" sz="2300" dirty="0">
              <a:effectLst/>
            </a:endParaRPr>
          </a:p>
        </p:txBody>
      </p:sp>
    </p:spTree>
    <p:extLst>
      <p:ext uri="{BB962C8B-B14F-4D97-AF65-F5344CB8AC3E}">
        <p14:creationId xmlns:p14="http://schemas.microsoft.com/office/powerpoint/2010/main" val="708626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pPr>
              <a:spcAft>
                <a:spcPts val="552"/>
              </a:spcAft>
            </a:pPr>
            <a:r>
              <a:rPr lang="cs-CZ" sz="2300" dirty="0"/>
              <a:t>Souběh způsobuje </a:t>
            </a:r>
            <a:r>
              <a:rPr lang="cs-CZ" sz="2300" u="sng" dirty="0"/>
              <a:t>absolutní neplatnost</a:t>
            </a:r>
            <a:r>
              <a:rPr lang="cs-CZ" sz="2300" dirty="0"/>
              <a:t> pro rozpor se zákonem:</a:t>
            </a:r>
          </a:p>
          <a:p>
            <a:pPr lvl="1"/>
            <a:r>
              <a:rPr lang="cs-CZ" sz="2300" dirty="0"/>
              <a:t>daňové důvody</a:t>
            </a:r>
          </a:p>
          <a:p>
            <a:pPr lvl="1"/>
            <a:r>
              <a:rPr lang="cs-CZ" sz="2300" dirty="0"/>
              <a:t>sociální a zdravotní pojištění</a:t>
            </a:r>
          </a:p>
          <a:p>
            <a:pPr lvl="1">
              <a:spcAft>
                <a:spcPts val="552"/>
              </a:spcAft>
            </a:pPr>
            <a:r>
              <a:rPr lang="cs-CZ" sz="2300" dirty="0"/>
              <a:t>absence zákonné licence</a:t>
            </a:r>
          </a:p>
          <a:p>
            <a:pPr lvl="1"/>
            <a:r>
              <a:rPr lang="cs-CZ" sz="2300" dirty="0"/>
              <a:t>výkon funkce člena statutárního orgánu není závislou prací </a:t>
            </a:r>
          </a:p>
          <a:p>
            <a:pPr lvl="2"/>
            <a:r>
              <a:rPr lang="cs-CZ" sz="2300" dirty="0"/>
              <a:t>vyloučena podřízenost zaměstnavateli</a:t>
            </a:r>
          </a:p>
          <a:p>
            <a:pPr lvl="2"/>
            <a:r>
              <a:rPr lang="cs-CZ" sz="2300" dirty="0"/>
              <a:t>vyloučeny pokyny do obchodního vedení</a:t>
            </a:r>
          </a:p>
          <a:p>
            <a:pPr lvl="2"/>
            <a:r>
              <a:rPr lang="cs-CZ" sz="2300" dirty="0"/>
              <a:t>odpovědnost za způsobenou újmu</a:t>
            </a:r>
          </a:p>
          <a:p>
            <a:pPr lvl="2">
              <a:spcAft>
                <a:spcPts val="552"/>
              </a:spcAft>
            </a:pPr>
            <a:r>
              <a:rPr lang="cs-CZ" sz="2300" dirty="0"/>
              <a:t>nepřípustnost interpretace ustanovení ve prospěch „zaměstnance“</a:t>
            </a:r>
          </a:p>
          <a:p>
            <a:pPr marL="0" lvl="2" indent="0">
              <a:buNone/>
            </a:pPr>
            <a:r>
              <a:rPr lang="cs-CZ" sz="2300" dirty="0"/>
              <a:t>Postupné rozvolnění ve vztahu k „nepravým souběhům“.</a:t>
            </a:r>
          </a:p>
        </p:txBody>
      </p:sp>
      <p:sp>
        <p:nvSpPr>
          <p:cNvPr id="4" name="Pravá složená závorka 3">
            <a:extLst>
              <a:ext uri="{FF2B5EF4-FFF2-40B4-BE49-F238E27FC236}">
                <a16:creationId xmlns:a16="http://schemas.microsoft.com/office/drawing/2014/main" id="{0B545D2A-85B9-40A1-BC5B-3E49E60D0166}"/>
              </a:ext>
            </a:extLst>
          </p:cNvPr>
          <p:cNvSpPr/>
          <p:nvPr/>
        </p:nvSpPr>
        <p:spPr>
          <a:xfrm>
            <a:off x="4788024" y="2276872"/>
            <a:ext cx="36521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5" name="Zástupný symbol pro obsah 2">
            <a:extLst>
              <a:ext uri="{FF2B5EF4-FFF2-40B4-BE49-F238E27FC236}">
                <a16:creationId xmlns:a16="http://schemas.microsoft.com/office/drawing/2014/main" id="{27CD3F1C-3E27-4BB5-A513-911A6AA0D3CF}"/>
              </a:ext>
            </a:extLst>
          </p:cNvPr>
          <p:cNvSpPr txBox="1">
            <a:spLocks/>
          </p:cNvSpPr>
          <p:nvPr/>
        </p:nvSpPr>
        <p:spPr>
          <a:xfrm>
            <a:off x="5364088" y="2564904"/>
            <a:ext cx="2454999" cy="43204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300" dirty="0"/>
              <a:t>později odpadlo</a:t>
            </a:r>
          </a:p>
        </p:txBody>
      </p:sp>
    </p:spTree>
    <p:extLst>
      <p:ext uri="{BB962C8B-B14F-4D97-AF65-F5344CB8AC3E}">
        <p14:creationId xmlns:p14="http://schemas.microsoft.com/office/powerpoint/2010/main" val="22753153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Původní pohled rozhodovací praxe</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Kazuistika</a:t>
            </a:r>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0" indent="0">
              <a:buNone/>
            </a:pPr>
            <a:endParaRPr lang="cs-CZ" sz="2300" dirty="0"/>
          </a:p>
          <a:p>
            <a:pPr marL="174625" indent="0">
              <a:buNone/>
            </a:pPr>
            <a:r>
              <a:rPr lang="cs-CZ" sz="1700" i="1" dirty="0"/>
              <a:t>* po I. ÚS 190/15</a:t>
            </a:r>
          </a:p>
          <a:p>
            <a:pPr marL="0" indent="0">
              <a:buNone/>
            </a:pPr>
            <a:endParaRPr lang="cs-CZ" sz="2300" dirty="0"/>
          </a:p>
          <a:p>
            <a:endParaRPr lang="cs-CZ" sz="2300" dirty="0"/>
          </a:p>
          <a:p>
            <a:pPr marL="0" indent="0">
              <a:buNone/>
            </a:pPr>
            <a:endParaRPr lang="cs-CZ" sz="2300" dirty="0"/>
          </a:p>
          <a:p>
            <a:endParaRPr lang="cs-CZ" sz="2300" dirty="0"/>
          </a:p>
        </p:txBody>
      </p:sp>
      <p:graphicFrame>
        <p:nvGraphicFramePr>
          <p:cNvPr id="4" name="Tabulka 4">
            <a:extLst>
              <a:ext uri="{FF2B5EF4-FFF2-40B4-BE49-F238E27FC236}">
                <a16:creationId xmlns:a16="http://schemas.microsoft.com/office/drawing/2014/main" id="{C1C2E1FD-056B-4B75-BA25-52CCB2A1F380}"/>
              </a:ext>
            </a:extLst>
          </p:cNvPr>
          <p:cNvGraphicFramePr>
            <a:graphicFrameLocks noGrp="1"/>
          </p:cNvGraphicFramePr>
          <p:nvPr>
            <p:extLst>
              <p:ext uri="{D42A27DB-BD31-4B8C-83A1-F6EECF244321}">
                <p14:modId xmlns:p14="http://schemas.microsoft.com/office/powerpoint/2010/main" val="1255233335"/>
              </p:ext>
            </p:extLst>
          </p:nvPr>
        </p:nvGraphicFramePr>
        <p:xfrm>
          <a:off x="745232" y="2316480"/>
          <a:ext cx="7931223" cy="2225040"/>
        </p:xfrm>
        <a:graphic>
          <a:graphicData uri="http://schemas.openxmlformats.org/drawingml/2006/table">
            <a:tbl>
              <a:tblPr firstRow="1" bandRow="1">
                <a:tableStyleId>{073A0DAA-6AF3-43AB-8588-CEC1D06C72B9}</a:tableStyleId>
              </a:tblPr>
              <a:tblGrid>
                <a:gridCol w="2643741">
                  <a:extLst>
                    <a:ext uri="{9D8B030D-6E8A-4147-A177-3AD203B41FA5}">
                      <a16:colId xmlns:a16="http://schemas.microsoft.com/office/drawing/2014/main" val="1879549739"/>
                    </a:ext>
                  </a:extLst>
                </a:gridCol>
                <a:gridCol w="2643741">
                  <a:extLst>
                    <a:ext uri="{9D8B030D-6E8A-4147-A177-3AD203B41FA5}">
                      <a16:colId xmlns:a16="http://schemas.microsoft.com/office/drawing/2014/main" val="2056070146"/>
                    </a:ext>
                  </a:extLst>
                </a:gridCol>
                <a:gridCol w="2643741">
                  <a:extLst>
                    <a:ext uri="{9D8B030D-6E8A-4147-A177-3AD203B41FA5}">
                      <a16:colId xmlns:a16="http://schemas.microsoft.com/office/drawing/2014/main" val="1275125702"/>
                    </a:ext>
                  </a:extLst>
                </a:gridCol>
              </a:tblGrid>
              <a:tr h="370840">
                <a:tc>
                  <a:txBody>
                    <a:bodyPr/>
                    <a:lstStyle/>
                    <a:p>
                      <a:r>
                        <a:rPr lang="cs-CZ" dirty="0"/>
                        <a:t>činnost</a:t>
                      </a:r>
                    </a:p>
                  </a:txBody>
                  <a:tcPr/>
                </a:tc>
                <a:tc>
                  <a:txBody>
                    <a:bodyPr/>
                    <a:lstStyle/>
                    <a:p>
                      <a:pPr algn="ctr"/>
                      <a:r>
                        <a:rPr lang="cs-CZ" dirty="0"/>
                        <a:t>souběh?</a:t>
                      </a:r>
                    </a:p>
                  </a:txBody>
                  <a:tcPr/>
                </a:tc>
                <a:tc>
                  <a:txBody>
                    <a:bodyPr/>
                    <a:lstStyle/>
                    <a:p>
                      <a:r>
                        <a:rPr lang="cs-CZ" dirty="0" err="1"/>
                        <a:t>sp</a:t>
                      </a:r>
                      <a:r>
                        <a:rPr lang="cs-CZ" dirty="0"/>
                        <a:t>. zn.</a:t>
                      </a:r>
                    </a:p>
                  </a:txBody>
                  <a:tcPr/>
                </a:tc>
                <a:extLst>
                  <a:ext uri="{0D108BD9-81ED-4DB2-BD59-A6C34878D82A}">
                    <a16:rowId xmlns:a16="http://schemas.microsoft.com/office/drawing/2014/main" val="4182343931"/>
                  </a:ext>
                </a:extLst>
              </a:tr>
              <a:tr h="370840">
                <a:tc>
                  <a:txBody>
                    <a:bodyPr/>
                    <a:lstStyle/>
                    <a:p>
                      <a:r>
                        <a:rPr lang="cs-CZ" dirty="0"/>
                        <a:t>SO a </a:t>
                      </a:r>
                      <a:r>
                        <a:rPr lang="cs-CZ" b="1" dirty="0"/>
                        <a:t>generální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1116/2014</a:t>
                      </a:r>
                    </a:p>
                  </a:txBody>
                  <a:tcPr/>
                </a:tc>
                <a:extLst>
                  <a:ext uri="{0D108BD9-81ED-4DB2-BD59-A6C34878D82A}">
                    <a16:rowId xmlns:a16="http://schemas.microsoft.com/office/drawing/2014/main" val="3286453646"/>
                  </a:ext>
                </a:extLst>
              </a:tr>
              <a:tr h="370840">
                <a:tc>
                  <a:txBody>
                    <a:bodyPr/>
                    <a:lstStyle/>
                    <a:p>
                      <a:r>
                        <a:rPr lang="cs-CZ" dirty="0"/>
                        <a:t>SO a </a:t>
                      </a:r>
                      <a:r>
                        <a:rPr lang="cs-CZ" b="1" dirty="0"/>
                        <a:t>obchodní ředitel</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496/2014</a:t>
                      </a:r>
                    </a:p>
                  </a:txBody>
                  <a:tcPr/>
                </a:tc>
                <a:extLst>
                  <a:ext uri="{0D108BD9-81ED-4DB2-BD59-A6C34878D82A}">
                    <a16:rowId xmlns:a16="http://schemas.microsoft.com/office/drawing/2014/main" val="3763150296"/>
                  </a:ext>
                </a:extLst>
              </a:tr>
              <a:tr h="370840">
                <a:tc>
                  <a:txBody>
                    <a:bodyPr/>
                    <a:lstStyle/>
                    <a:p>
                      <a:r>
                        <a:rPr lang="cs-CZ" dirty="0"/>
                        <a:t>SO a </a:t>
                      </a:r>
                      <a:r>
                        <a:rPr lang="cs-CZ" b="1" dirty="0"/>
                        <a:t>ředitel inženýringu</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4393/2016*</a:t>
                      </a:r>
                    </a:p>
                  </a:txBody>
                  <a:tcPr/>
                </a:tc>
                <a:extLst>
                  <a:ext uri="{0D108BD9-81ED-4DB2-BD59-A6C34878D82A}">
                    <a16:rowId xmlns:a16="http://schemas.microsoft.com/office/drawing/2014/main" val="1710940327"/>
                  </a:ext>
                </a:extLst>
              </a:tr>
              <a:tr h="370840">
                <a:tc>
                  <a:txBody>
                    <a:bodyPr/>
                    <a:lstStyle/>
                    <a:p>
                      <a:r>
                        <a:rPr lang="cs-CZ" dirty="0"/>
                        <a:t>SO a </a:t>
                      </a:r>
                      <a:r>
                        <a:rPr lang="cs-CZ" b="1" dirty="0"/>
                        <a:t>marketingový ředitel</a:t>
                      </a:r>
                    </a:p>
                  </a:txBody>
                  <a:tcPr/>
                </a:tc>
                <a:tc>
                  <a:txBody>
                    <a:bodyPr/>
                    <a:lstStyle/>
                    <a:p>
                      <a:pPr algn="ctr"/>
                      <a:r>
                        <a:rPr lang="cs-CZ" dirty="0"/>
                        <a:t>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2687/2014</a:t>
                      </a:r>
                    </a:p>
                  </a:txBody>
                  <a:tcPr/>
                </a:tc>
                <a:extLst>
                  <a:ext uri="{0D108BD9-81ED-4DB2-BD59-A6C34878D82A}">
                    <a16:rowId xmlns:a16="http://schemas.microsoft.com/office/drawing/2014/main" val="3094695803"/>
                  </a:ext>
                </a:extLst>
              </a:tr>
              <a:tr h="370840">
                <a:tc>
                  <a:txBody>
                    <a:bodyPr/>
                    <a:lstStyle/>
                    <a:p>
                      <a:r>
                        <a:rPr lang="cs-CZ" dirty="0"/>
                        <a:t>SO a </a:t>
                      </a:r>
                      <a:r>
                        <a:rPr lang="cs-CZ" b="1" dirty="0"/>
                        <a:t>úsekové řízení</a:t>
                      </a:r>
                    </a:p>
                  </a:txBody>
                  <a:tcPr/>
                </a:tc>
                <a:tc>
                  <a:txBody>
                    <a:bodyPr/>
                    <a:lstStyle/>
                    <a:p>
                      <a:pPr algn="ctr"/>
                      <a:r>
                        <a:rPr lang="cs-CZ" dirty="0"/>
                        <a:t>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21 </a:t>
                      </a:r>
                      <a:r>
                        <a:rPr lang="cs-CZ" dirty="0" err="1"/>
                        <a:t>Cdo</a:t>
                      </a:r>
                      <a:r>
                        <a:rPr lang="cs-CZ" dirty="0"/>
                        <a:t> 2310/2015</a:t>
                      </a:r>
                    </a:p>
                  </a:txBody>
                  <a:tcPr/>
                </a:tc>
                <a:extLst>
                  <a:ext uri="{0D108BD9-81ED-4DB2-BD59-A6C34878D82A}">
                    <a16:rowId xmlns:a16="http://schemas.microsoft.com/office/drawing/2014/main" val="2300904021"/>
                  </a:ext>
                </a:extLst>
              </a:tr>
            </a:tbl>
          </a:graphicData>
        </a:graphic>
      </p:graphicFrame>
    </p:spTree>
    <p:extLst>
      <p:ext uri="{BB962C8B-B14F-4D97-AF65-F5344CB8AC3E}">
        <p14:creationId xmlns:p14="http://schemas.microsoft.com/office/powerpoint/2010/main" val="624440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Krátké intermezzo</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dirty="0"/>
              <a:t>Obchodní zákoník</a:t>
            </a:r>
          </a:p>
          <a:p>
            <a:pPr lvl="1"/>
            <a:r>
              <a:rPr lang="cs-CZ" sz="2000" dirty="0"/>
              <a:t>§ 66d </a:t>
            </a:r>
            <a:r>
              <a:rPr lang="cs-CZ" sz="2000" dirty="0" err="1"/>
              <a:t>ObchZ</a:t>
            </a:r>
            <a:r>
              <a:rPr lang="cs-CZ" sz="2000" dirty="0"/>
              <a:t> (2012–2014)</a:t>
            </a:r>
          </a:p>
          <a:p>
            <a:pPr lvl="2"/>
            <a:r>
              <a:rPr lang="cs-CZ" sz="1700" dirty="0"/>
              <a:t>Možnost pověřit obchodním vedením jinou osobu, a to i v pracovněprávním vztahu, „přičemž tento zaměstnanec </a:t>
            </a:r>
            <a:r>
              <a:rPr lang="cs-CZ" sz="1700" b="1" dirty="0"/>
              <a:t>může být současně statutárním orgánem</a:t>
            </a:r>
            <a:r>
              <a:rPr lang="cs-CZ" sz="1700" dirty="0"/>
              <a:t> společnosti nebo jeho členem.“</a:t>
            </a:r>
          </a:p>
          <a:p>
            <a:pPr lvl="2"/>
            <a:r>
              <a:rPr lang="cs-CZ" sz="1700" dirty="0"/>
              <a:t>Při pověření obchodním vedením zůstává </a:t>
            </a:r>
            <a:r>
              <a:rPr lang="cs-CZ" sz="1700" b="1" dirty="0"/>
              <a:t>nedotčena odpovědnost</a:t>
            </a:r>
            <a:r>
              <a:rPr lang="cs-CZ" sz="1700" dirty="0"/>
              <a:t> osob, které jsou statutárním orgánem.</a:t>
            </a:r>
          </a:p>
          <a:p>
            <a:pPr lvl="2"/>
            <a:r>
              <a:rPr lang="cs-CZ" sz="1700" dirty="0"/>
              <a:t>Jestliže jsou činnosti spadající pod obchodní vedení vykonávány v pracovněprávním vztahu zaměstnancem společnosti, který je současně statutárním orgánem společnosti, </a:t>
            </a:r>
            <a:r>
              <a:rPr lang="cs-CZ" sz="1700" b="1" dirty="0"/>
              <a:t>mzdu</a:t>
            </a:r>
            <a:r>
              <a:rPr lang="cs-CZ" sz="1700" dirty="0"/>
              <a:t> či </a:t>
            </a:r>
            <a:r>
              <a:rPr lang="cs-CZ" sz="1700" b="1" dirty="0"/>
              <a:t>odměnu</a:t>
            </a:r>
            <a:r>
              <a:rPr lang="cs-CZ" sz="1700" dirty="0"/>
              <a:t> </a:t>
            </a:r>
            <a:r>
              <a:rPr lang="cs-CZ" sz="1700" b="1" dirty="0"/>
              <a:t>sjednává</a:t>
            </a:r>
            <a:r>
              <a:rPr lang="cs-CZ" sz="1700" dirty="0"/>
              <a:t> nebo </a:t>
            </a:r>
            <a:r>
              <a:rPr lang="cs-CZ" sz="1700" b="1" dirty="0"/>
              <a:t>určuje </a:t>
            </a:r>
            <a:r>
              <a:rPr lang="cs-CZ" sz="1700" dirty="0"/>
              <a:t>ten</a:t>
            </a:r>
            <a:r>
              <a:rPr lang="cs-CZ" sz="1700" b="1" dirty="0"/>
              <a:t> orgán </a:t>
            </a:r>
            <a:r>
              <a:rPr lang="cs-CZ" sz="1700" dirty="0"/>
              <a:t>společnosti</a:t>
            </a:r>
            <a:r>
              <a:rPr lang="cs-CZ" sz="1700" b="1" dirty="0"/>
              <a:t>, do jehož působnosti náleží rozhodovat o odměňování statutárního orgánu</a:t>
            </a:r>
            <a:r>
              <a:rPr lang="cs-CZ" sz="1700" dirty="0"/>
              <a:t>.</a:t>
            </a:r>
          </a:p>
          <a:p>
            <a:r>
              <a:rPr lang="cs-CZ" sz="2300" dirty="0"/>
              <a:t>Zákon o obchodních korporacích</a:t>
            </a:r>
          </a:p>
          <a:p>
            <a:pPr lvl="1"/>
            <a:r>
              <a:rPr lang="cs-CZ" sz="2000" dirty="0"/>
              <a:t>návrat před rok 2012</a:t>
            </a:r>
          </a:p>
        </p:txBody>
      </p:sp>
    </p:spTree>
    <p:extLst>
      <p:ext uri="{BB962C8B-B14F-4D97-AF65-F5344CB8AC3E}">
        <p14:creationId xmlns:p14="http://schemas.microsoft.com/office/powerpoint/2010/main" val="16457468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B191B-D355-408E-96D6-C8F0C0237CE4}"/>
              </a:ext>
            </a:extLst>
          </p:cNvPr>
          <p:cNvSpPr>
            <a:spLocks noGrp="1"/>
          </p:cNvSpPr>
          <p:nvPr>
            <p:ph type="title"/>
          </p:nvPr>
        </p:nvSpPr>
        <p:spPr/>
        <p:txBody>
          <a:bodyPr>
            <a:normAutofit/>
          </a:bodyPr>
          <a:lstStyle/>
          <a:p>
            <a:r>
              <a:rPr lang="pl-PL" sz="4000" dirty="0"/>
              <a:t>Bod zlomu</a:t>
            </a:r>
            <a:endParaRPr lang="cs-CZ" sz="4000" dirty="0"/>
          </a:p>
        </p:txBody>
      </p:sp>
      <p:sp>
        <p:nvSpPr>
          <p:cNvPr id="3" name="Zástupný symbol pro obsah 2">
            <a:extLst>
              <a:ext uri="{FF2B5EF4-FFF2-40B4-BE49-F238E27FC236}">
                <a16:creationId xmlns:a16="http://schemas.microsoft.com/office/drawing/2014/main" id="{9305ED41-2B9C-482F-ABA5-F97FC7AD946A}"/>
              </a:ext>
            </a:extLst>
          </p:cNvPr>
          <p:cNvSpPr>
            <a:spLocks noGrp="1"/>
          </p:cNvSpPr>
          <p:nvPr>
            <p:ph idx="1"/>
          </p:nvPr>
        </p:nvSpPr>
        <p:spPr>
          <a:xfrm>
            <a:off x="555499" y="1628800"/>
            <a:ext cx="7976941" cy="4536504"/>
          </a:xfrm>
        </p:spPr>
        <p:txBody>
          <a:bodyPr>
            <a:noAutofit/>
          </a:bodyPr>
          <a:lstStyle/>
          <a:p>
            <a:r>
              <a:rPr lang="pl-PL" sz="2300" dirty="0"/>
              <a:t>I. ÚS 190/15</a:t>
            </a:r>
            <a:br>
              <a:rPr lang="pl-PL" sz="2300" dirty="0"/>
            </a:br>
            <a:r>
              <a:rPr lang="cs-CZ" sz="2000" i="1" dirty="0"/>
              <a:t>Chtějí-li obecné soudy dovozovat zákaz soukromého jednání, který není výslovně stanoven zákony (zde souběh funkcí předsedy představenstva a generálního ředitele akciové společnosti v pracovněprávním poměru), </a:t>
            </a:r>
            <a:r>
              <a:rPr lang="cs-CZ" sz="2000" b="1" i="1" dirty="0"/>
              <a:t>musí pro takový závěr předložit velmi přesvědčivé argumenty, protože jde o soudcovské dotváření práva proti zájmům soukromých osob</a:t>
            </a:r>
            <a:r>
              <a:rPr lang="cs-CZ" sz="2000" i="1" dirty="0"/>
              <a:t>.</a:t>
            </a:r>
          </a:p>
          <a:p>
            <a:pPr lvl="2"/>
            <a:r>
              <a:rPr lang="cs-CZ" sz="1900" dirty="0"/>
              <a:t>priorita platnosti</a:t>
            </a:r>
          </a:p>
          <a:p>
            <a:pPr lvl="2"/>
            <a:r>
              <a:rPr lang="cs-CZ" sz="1900" dirty="0"/>
              <a:t>na základě vůle stran mohou být zákoníku práce podřízeny i jiné právní vztahy, v nichž nejde o výkon závislé práce</a:t>
            </a:r>
          </a:p>
          <a:p>
            <a:pPr lvl="2"/>
            <a:r>
              <a:rPr lang="cs-CZ" sz="1900" dirty="0"/>
              <a:t>materiální hledisko „přípustných“ souběhů</a:t>
            </a:r>
          </a:p>
          <a:p>
            <a:pPr lvl="2"/>
            <a:r>
              <a:rPr lang="cs-CZ" sz="1900" dirty="0"/>
              <a:t>zákaz podřídit výkon funkce pracovněprávnímu režimu odebírá:</a:t>
            </a:r>
          </a:p>
          <a:p>
            <a:pPr lvl="3"/>
            <a:r>
              <a:rPr lang="cs-CZ" sz="1500" dirty="0"/>
              <a:t>ochranu zaměstnance (výpověď)</a:t>
            </a:r>
          </a:p>
          <a:p>
            <a:pPr lvl="3"/>
            <a:r>
              <a:rPr lang="cs-CZ" sz="1500" dirty="0"/>
              <a:t>zákonné pojištění odpovědnosti zaměstnance</a:t>
            </a:r>
          </a:p>
          <a:p>
            <a:pPr lvl="3"/>
            <a:r>
              <a:rPr lang="cs-CZ" sz="1500" dirty="0"/>
              <a:t>setrvání že ve vrcholných funkcích</a:t>
            </a:r>
            <a:endParaRPr lang="cs-CZ" sz="2300" dirty="0"/>
          </a:p>
          <a:p>
            <a:pPr marL="685800" lvl="2" indent="0">
              <a:buNone/>
            </a:pPr>
            <a:endParaRPr lang="cs-CZ" sz="2300" dirty="0"/>
          </a:p>
        </p:txBody>
      </p:sp>
    </p:spTree>
    <p:extLst>
      <p:ext uri="{BB962C8B-B14F-4D97-AF65-F5344CB8AC3E}">
        <p14:creationId xmlns:p14="http://schemas.microsoft.com/office/powerpoint/2010/main" val="13018397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Obrat v rozhodovací praxi</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47500" lnSpcReduction="20000"/>
          </a:bodyPr>
          <a:lstStyle/>
          <a:p>
            <a:r>
              <a:rPr lang="cs-CZ" sz="6700" dirty="0">
                <a:cs typeface="Calibri"/>
              </a:rPr>
              <a:t>31 Cdo 4831/2017 (R 35/2019)</a:t>
            </a:r>
          </a:p>
          <a:p>
            <a:pPr lvl="1">
              <a:buNone/>
            </a:pPr>
            <a:r>
              <a:rPr lang="cs-CZ" sz="4800" dirty="0">
                <a:cs typeface="Calibri"/>
              </a:rPr>
              <a:t>	I. 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a:t>
            </a:r>
          </a:p>
          <a:p>
            <a:pPr lvl="1">
              <a:buNone/>
            </a:pPr>
            <a:r>
              <a:rPr lang="cs-CZ" sz="4800" dirty="0">
                <a:cs typeface="Calibri"/>
              </a:rPr>
              <a:t>	II. Takové ujednání z jejich vztahu (jde-li o výkon činností spadajících do působnosti statutárního orgánu) </a:t>
            </a:r>
            <a:r>
              <a:rPr lang="cs-CZ" sz="4800" b="1" dirty="0">
                <a:cs typeface="Calibri"/>
              </a:rPr>
              <a:t>neučiní jejich vztah pracovněprávním</a:t>
            </a:r>
            <a:r>
              <a:rPr lang="cs-CZ" sz="4800" dirty="0">
                <a:cs typeface="Calibri"/>
              </a:rPr>
              <a:t>; i nadále půjde o </a:t>
            </a:r>
            <a:r>
              <a:rPr lang="cs-CZ" sz="4800" b="1" dirty="0">
                <a:cs typeface="Calibri"/>
              </a:rPr>
              <a:t>vztah obchodněprávní</a:t>
            </a:r>
            <a:r>
              <a:rPr lang="cs-CZ" sz="4800" dirty="0">
                <a:cs typeface="Calibri"/>
              </a:rPr>
              <a:t>, který se řídí obchodním zákoníkem a dále - v důsledku smluvního ujednání - těmi (v úvahu přicházejícími) ustanoveními zákoníku práce, jejichž použití nebrání kogentní právní normy upravující (především) postavení člena statutárního orgánu obchodní korporace a jeho vztah s obchodní korporací.</a:t>
            </a:r>
          </a:p>
        </p:txBody>
      </p:sp>
    </p:spTree>
    <p:extLst>
      <p:ext uri="{BB962C8B-B14F-4D97-AF65-F5344CB8AC3E}">
        <p14:creationId xmlns:p14="http://schemas.microsoft.com/office/powerpoint/2010/main" val="17221891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6AF2E8-53EE-491A-A654-087B3A275415}"/>
              </a:ext>
            </a:extLst>
          </p:cNvPr>
          <p:cNvSpPr>
            <a:spLocks noGrp="1"/>
          </p:cNvSpPr>
          <p:nvPr>
            <p:ph type="title"/>
          </p:nvPr>
        </p:nvSpPr>
        <p:spPr/>
        <p:txBody>
          <a:bodyPr>
            <a:normAutofit/>
          </a:bodyPr>
          <a:lstStyle/>
          <a:p>
            <a:r>
              <a:rPr lang="cs-CZ" sz="4000" dirty="0">
                <a:cs typeface="Calibri"/>
              </a:rPr>
              <a:t>Obrat v rozhodovací praxi</a:t>
            </a:r>
            <a:endParaRPr lang="cs-CZ" sz="4000" dirty="0"/>
          </a:p>
        </p:txBody>
      </p:sp>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a:bodyPr>
          <a:lstStyle/>
          <a:p>
            <a:r>
              <a:rPr lang="cs-CZ" dirty="0">
                <a:cs typeface="Calibri"/>
              </a:rPr>
              <a:t>31 Cdo 4831/2017 (R 35/2019) - pokračování</a:t>
            </a:r>
          </a:p>
          <a:p>
            <a:pPr lvl="1">
              <a:buNone/>
            </a:pPr>
            <a:r>
              <a:rPr lang="cs-CZ" altLang="cs-CZ" sz="2300" dirty="0"/>
              <a:t>	I</a:t>
            </a:r>
            <a:r>
              <a:rPr lang="cs-CZ" sz="2300" dirty="0">
                <a:cs typeface="Calibri"/>
              </a:rPr>
              <a:t>II. Spor z manažerské smlouvy, uzavřené mezi členem představenstva akciové společnosti a touto akciovou společností, jejímž předmětem je úprava vzájemného vztahu při plnění činností spadajících do působnosti představenstva</a:t>
            </a:r>
            <a:r>
              <a:rPr lang="cs-CZ" sz="2300" b="1" dirty="0">
                <a:cs typeface="Calibri"/>
              </a:rPr>
              <a:t>, je sporem mezi obchodní společností a členem jejího statutárního orgánu,</a:t>
            </a:r>
            <a:r>
              <a:rPr lang="cs-CZ" sz="2300" dirty="0">
                <a:cs typeface="Calibri"/>
              </a:rPr>
              <a:t> týkajícím se výkonu funkce statutárního orgánu, k jehož projednání a rozhodnutí jsou v prvním stupni věcně příslušné krajské soudy /§ 9 odst. 3 písm. h) o. s. ř., ve znění účinném do 31. prosince 2013/.</a:t>
            </a:r>
          </a:p>
        </p:txBody>
      </p:sp>
    </p:spTree>
    <p:extLst>
      <p:ext uri="{BB962C8B-B14F-4D97-AF65-F5344CB8AC3E}">
        <p14:creationId xmlns:p14="http://schemas.microsoft.com/office/powerpoint/2010/main" val="325114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Neplatnost a zdánlivost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Základní systematika:</a:t>
            </a:r>
          </a:p>
          <a:p>
            <a:pPr lvl="1">
              <a:lnSpc>
                <a:spcPct val="80000"/>
              </a:lnSpc>
            </a:pPr>
            <a:r>
              <a:rPr lang="cs-CZ" altLang="cs-CZ" sz="2300" dirty="0"/>
              <a:t>zdánlivost (nicotnost)</a:t>
            </a:r>
          </a:p>
          <a:p>
            <a:pPr lvl="2">
              <a:lnSpc>
                <a:spcPct val="80000"/>
              </a:lnSpc>
            </a:pPr>
            <a:r>
              <a:rPr lang="cs-CZ" altLang="cs-CZ" sz="2100" i="1" dirty="0"/>
              <a:t>non </a:t>
            </a:r>
            <a:r>
              <a:rPr lang="cs-CZ" altLang="cs-CZ" sz="2100" i="1" dirty="0" err="1"/>
              <a:t>negotium</a:t>
            </a:r>
            <a:endParaRPr lang="cs-CZ" altLang="cs-CZ" sz="2100" i="1" dirty="0"/>
          </a:p>
          <a:p>
            <a:pPr lvl="2">
              <a:lnSpc>
                <a:spcPct val="80000"/>
              </a:lnSpc>
            </a:pPr>
            <a:r>
              <a:rPr lang="cs-CZ" altLang="cs-CZ" sz="2100" i="1" dirty="0" err="1"/>
              <a:t>negotium</a:t>
            </a:r>
            <a:r>
              <a:rPr lang="cs-CZ" altLang="cs-CZ" sz="2100" i="1" dirty="0"/>
              <a:t> </a:t>
            </a:r>
            <a:r>
              <a:rPr lang="cs-CZ" altLang="cs-CZ" sz="2100" i="1" dirty="0" err="1"/>
              <a:t>nullum</a:t>
            </a:r>
            <a:r>
              <a:rPr lang="cs-CZ" altLang="cs-CZ" sz="2100" i="1" dirty="0"/>
              <a:t> </a:t>
            </a:r>
            <a:r>
              <a:rPr lang="cs-CZ" altLang="cs-CZ" sz="1700" dirty="0"/>
              <a:t>(nazývaná také jako „fikce nepřijetí“)</a:t>
            </a:r>
          </a:p>
          <a:p>
            <a:pPr lvl="1">
              <a:lnSpc>
                <a:spcPct val="80000"/>
              </a:lnSpc>
            </a:pPr>
            <a:r>
              <a:rPr lang="cs-CZ" altLang="cs-CZ" sz="2400" dirty="0"/>
              <a:t>rozhodnutí, které „nemá povahu právního jednání“?</a:t>
            </a:r>
          </a:p>
          <a:p>
            <a:pPr lvl="2">
              <a:lnSpc>
                <a:spcPct val="80000"/>
              </a:lnSpc>
            </a:pPr>
            <a:r>
              <a:rPr lang="cs-CZ" altLang="cs-CZ" sz="2000" dirty="0"/>
              <a:t>27 </a:t>
            </a:r>
            <a:r>
              <a:rPr lang="cs-CZ" altLang="cs-CZ" sz="2000" dirty="0" err="1"/>
              <a:t>Cdo</a:t>
            </a:r>
            <a:r>
              <a:rPr lang="cs-CZ" altLang="cs-CZ" sz="2000" dirty="0"/>
              <a:t> 445/2018, 27 </a:t>
            </a:r>
            <a:r>
              <a:rPr lang="cs-CZ" altLang="cs-CZ" sz="2000" dirty="0" err="1"/>
              <a:t>Cdo</a:t>
            </a:r>
            <a:r>
              <a:rPr lang="cs-CZ" altLang="cs-CZ" sz="2000" dirty="0"/>
              <a:t> 65/2019, 27 </a:t>
            </a:r>
            <a:r>
              <a:rPr lang="cs-CZ" altLang="cs-CZ" sz="2000" dirty="0" err="1"/>
              <a:t>Cdo</a:t>
            </a:r>
            <a:r>
              <a:rPr lang="cs-CZ" altLang="cs-CZ" sz="2000" dirty="0"/>
              <a:t> 830/2019</a:t>
            </a:r>
          </a:p>
          <a:p>
            <a:pPr lvl="1">
              <a:lnSpc>
                <a:spcPct val="80000"/>
              </a:lnSpc>
            </a:pPr>
            <a:r>
              <a:rPr lang="cs-CZ" altLang="cs-CZ" sz="2300" dirty="0"/>
              <a:t>neplatnost</a:t>
            </a:r>
          </a:p>
          <a:p>
            <a:pPr lvl="2">
              <a:lnSpc>
                <a:spcPct val="80000"/>
              </a:lnSpc>
            </a:pPr>
            <a:r>
              <a:rPr lang="cs-CZ" altLang="cs-CZ" sz="2100" dirty="0"/>
              <a:t>nepřímá relativní neplatnost</a:t>
            </a:r>
          </a:p>
          <a:p>
            <a:pPr lvl="2">
              <a:lnSpc>
                <a:spcPct val="80000"/>
              </a:lnSpc>
            </a:pPr>
            <a:endParaRPr lang="cs-CZ" altLang="cs-CZ" sz="2000" dirty="0"/>
          </a:p>
          <a:p>
            <a:pPr lvl="1">
              <a:lnSpc>
                <a:spcPct val="80000"/>
              </a:lnSpc>
            </a:pPr>
            <a:r>
              <a:rPr lang="cs-CZ" altLang="cs-CZ" sz="2300" dirty="0"/>
              <a:t>odporovatelnost</a:t>
            </a:r>
          </a:p>
          <a:p>
            <a:pPr lvl="2">
              <a:lnSpc>
                <a:spcPct val="80000"/>
              </a:lnSpc>
            </a:pPr>
            <a:r>
              <a:rPr lang="cs-CZ" altLang="cs-CZ" sz="2100" dirty="0"/>
              <a:t>29 </a:t>
            </a:r>
            <a:r>
              <a:rPr lang="cs-CZ" altLang="cs-CZ" sz="2100" dirty="0" err="1"/>
              <a:t>ICdo</a:t>
            </a:r>
            <a:r>
              <a:rPr lang="cs-CZ" altLang="cs-CZ" sz="2100" dirty="0"/>
              <a:t> 6/2012 (R 65/2014)</a:t>
            </a:r>
          </a:p>
          <a:p>
            <a:pPr lvl="3">
              <a:lnSpc>
                <a:spcPct val="80000"/>
              </a:lnSpc>
            </a:pPr>
            <a:r>
              <a:rPr lang="cs-CZ" altLang="cs-CZ" sz="1700" dirty="0"/>
              <a:t>Odpůrčí žalobou ve smyslu ustanovení § 235 a násl. insolvenčního zákona lze odporovat též rozhodnutí valné hromady obchodní společnosti nebo rozhodnutí jediného společníka obchodní společnosti v působnosti valné hromady přijatému podle obchodního zákoníku ve znění účinném do 31. 12. 2013.</a:t>
            </a:r>
          </a:p>
          <a:p>
            <a:pPr lvl="3">
              <a:lnSpc>
                <a:spcPct val="80000"/>
              </a:lnSpc>
            </a:pPr>
            <a:endParaRPr lang="cs-CZ" altLang="cs-CZ" sz="1700" dirty="0"/>
          </a:p>
        </p:txBody>
      </p:sp>
    </p:spTree>
    <p:extLst>
      <p:ext uri="{BB962C8B-B14F-4D97-AF65-F5344CB8AC3E}">
        <p14:creationId xmlns:p14="http://schemas.microsoft.com/office/powerpoint/2010/main" val="20168058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20C45B-9C6B-4DED-9483-D4D1753B3D2A}"/>
              </a:ext>
            </a:extLst>
          </p:cNvPr>
          <p:cNvSpPr>
            <a:spLocks noGrp="1"/>
          </p:cNvSpPr>
          <p:nvPr>
            <p:ph type="title"/>
          </p:nvPr>
        </p:nvSpPr>
        <p:spPr/>
        <p:txBody>
          <a:bodyPr>
            <a:normAutofit/>
          </a:bodyPr>
          <a:lstStyle/>
          <a:p>
            <a:r>
              <a:rPr lang="cs-CZ" dirty="0"/>
              <a:t>Shrnutí</a:t>
            </a:r>
          </a:p>
        </p:txBody>
      </p:sp>
      <p:sp>
        <p:nvSpPr>
          <p:cNvPr id="3" name="Zástupný symbol pro obsah 2">
            <a:extLst>
              <a:ext uri="{FF2B5EF4-FFF2-40B4-BE49-F238E27FC236}">
                <a16:creationId xmlns:a16="http://schemas.microsoft.com/office/drawing/2014/main" id="{B99EB474-4ED3-48B9-9D4C-EA496D3AE67A}"/>
              </a:ext>
            </a:extLst>
          </p:cNvPr>
          <p:cNvSpPr>
            <a:spLocks noGrp="1"/>
          </p:cNvSpPr>
          <p:nvPr>
            <p:ph idx="1"/>
          </p:nvPr>
        </p:nvSpPr>
        <p:spPr>
          <a:xfrm>
            <a:off x="457200" y="1700808"/>
            <a:ext cx="8507288" cy="4968552"/>
          </a:xfrm>
        </p:spPr>
        <p:txBody>
          <a:bodyPr>
            <a:normAutofit/>
          </a:bodyPr>
          <a:lstStyle/>
          <a:p>
            <a:r>
              <a:rPr lang="cs-CZ" sz="2300"/>
              <a:t>„pravý </a:t>
            </a:r>
            <a:r>
              <a:rPr lang="cs-CZ" sz="2300" dirty="0"/>
              <a:t>souběh“</a:t>
            </a:r>
          </a:p>
          <a:p>
            <a:pPr lvl="1"/>
            <a:r>
              <a:rPr lang="cs-CZ" sz="1900" dirty="0"/>
              <a:t>stále nepřípustný,</a:t>
            </a:r>
          </a:p>
          <a:p>
            <a:pPr lvl="1"/>
            <a:r>
              <a:rPr lang="cs-CZ" sz="1900" dirty="0"/>
              <a:t>ale postavení člena statutárního orgánu lze podřídit zákoníku práce,</a:t>
            </a:r>
          </a:p>
          <a:p>
            <a:r>
              <a:rPr lang="cs-CZ" sz="2300" dirty="0"/>
              <a:t>„nepravý souběh“</a:t>
            </a:r>
          </a:p>
          <a:p>
            <a:pPr lvl="1"/>
            <a:r>
              <a:rPr lang="cs-CZ" sz="1900" dirty="0"/>
              <a:t>stále přípustný</a:t>
            </a:r>
          </a:p>
          <a:p>
            <a:pPr marL="457200" lvl="1" indent="0">
              <a:buNone/>
            </a:pPr>
            <a:endParaRPr lang="cs-CZ" sz="1900" dirty="0"/>
          </a:p>
          <a:p>
            <a:pPr marL="358775" lvl="1" indent="0">
              <a:buNone/>
            </a:pPr>
            <a:r>
              <a:rPr lang="cs-CZ" sz="2300" dirty="0"/>
              <a:t>= </a:t>
            </a:r>
            <a:r>
              <a:rPr lang="cs-CZ" sz="2300" u="sng" dirty="0"/>
              <a:t>Problém</a:t>
            </a:r>
            <a:r>
              <a:rPr lang="cs-CZ" sz="2300" dirty="0"/>
              <a:t> s rozlišováním ohledně toho, co je a co není obchodní vedení </a:t>
            </a:r>
            <a:r>
              <a:rPr lang="cs-CZ" sz="2300" u="sng" dirty="0"/>
              <a:t>zůstává</a:t>
            </a:r>
            <a:r>
              <a:rPr lang="cs-CZ" sz="2300" dirty="0"/>
              <a:t>, a to zejména ve vztahu k </a:t>
            </a:r>
            <a:r>
              <a:rPr lang="cs-CZ" sz="2300" u="sng" dirty="0"/>
              <a:t>„povyšování“</a:t>
            </a:r>
            <a:r>
              <a:rPr lang="cs-CZ" sz="2300" dirty="0"/>
              <a:t> a konkludentnímu zániku pracovního poměru.</a:t>
            </a:r>
          </a:p>
        </p:txBody>
      </p:sp>
    </p:spTree>
    <p:extLst>
      <p:ext uri="{BB962C8B-B14F-4D97-AF65-F5344CB8AC3E}">
        <p14:creationId xmlns:p14="http://schemas.microsoft.com/office/powerpoint/2010/main" val="23448671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p:txBody>
          <a:bodyPr>
            <a:normAutofit/>
          </a:bodyPr>
          <a:lstStyle/>
          <a:p>
            <a:r>
              <a:rPr lang="cs-CZ" altLang="cs-CZ" sz="4000" dirty="0"/>
              <a:t>Z aktuální judikatury</a:t>
            </a:r>
          </a:p>
        </p:txBody>
      </p:sp>
      <p:sp>
        <p:nvSpPr>
          <p:cNvPr id="3" name="Zástupný symbol pro obsah 2">
            <a:extLst>
              <a:ext uri="{FF2B5EF4-FFF2-40B4-BE49-F238E27FC236}">
                <a16:creationId xmlns:a16="http://schemas.microsoft.com/office/drawing/2014/main" id="{956348B8-78E8-45F4-8DAB-A9C948DD0A6B}"/>
              </a:ext>
            </a:extLst>
          </p:cNvPr>
          <p:cNvSpPr>
            <a:spLocks noGrp="1"/>
          </p:cNvSpPr>
          <p:nvPr>
            <p:ph idx="4294967295"/>
          </p:nvPr>
        </p:nvSpPr>
        <p:spPr/>
        <p:txBody>
          <a:bodyPr>
            <a:normAutofit/>
          </a:bodyPr>
          <a:lstStyle/>
          <a:p>
            <a:endParaRPr lang="cs-CZ" altLang="cs-CZ" sz="2300" dirty="0"/>
          </a:p>
        </p:txBody>
      </p:sp>
    </p:spTree>
    <p:extLst>
      <p:ext uri="{BB962C8B-B14F-4D97-AF65-F5344CB8AC3E}">
        <p14:creationId xmlns:p14="http://schemas.microsoft.com/office/powerpoint/2010/main" val="27029379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Obchodní vedení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dirty="0"/>
              <a:t>31 Cdo 1993/2019 (R 24/2020)</a:t>
            </a:r>
          </a:p>
          <a:p>
            <a:pPr lvl="1">
              <a:buNone/>
            </a:pPr>
            <a:r>
              <a:rPr lang="cs-CZ" sz="2300" dirty="0"/>
              <a:t>	</a:t>
            </a:r>
            <a:r>
              <a:rPr lang="cs-CZ" sz="2000" dirty="0"/>
              <a:t>I. Obchodním vedením akciové společnosti je </a:t>
            </a:r>
            <a:r>
              <a:rPr lang="cs-CZ" sz="2000" b="1" dirty="0"/>
              <a:t>organizování</a:t>
            </a:r>
            <a:r>
              <a:rPr lang="cs-CZ" sz="2000" dirty="0"/>
              <a:t> a </a:t>
            </a:r>
            <a:r>
              <a:rPr lang="cs-CZ" sz="2000" b="1" dirty="0"/>
              <a:t>řízení</a:t>
            </a:r>
            <a:r>
              <a:rPr lang="cs-CZ" sz="2000" dirty="0"/>
              <a:t> její </a:t>
            </a:r>
            <a:r>
              <a:rPr lang="cs-CZ" sz="2000" b="1" dirty="0"/>
              <a:t>běžné podnikatelské činnosti</a:t>
            </a:r>
            <a:r>
              <a:rPr lang="cs-CZ" sz="2000" dirty="0"/>
              <a:t>, </a:t>
            </a:r>
            <a:r>
              <a:rPr lang="cs-CZ" sz="2000" b="1" dirty="0"/>
              <a:t>zejména rozhodování o provozu podniku (závodu) společnosti a s tím souvisejících vnitřních záležitostech společnosti</a:t>
            </a:r>
            <a:r>
              <a:rPr lang="cs-CZ" sz="2000" dirty="0"/>
              <a:t>, a to bez ohledu na to, zda je vykonává samo představenstvo společnosti či samostatně představenstvem pověřený člen představenstva anebo třetí osoba.</a:t>
            </a:r>
          </a:p>
          <a:p>
            <a:pPr lvl="1">
              <a:buNone/>
            </a:pPr>
            <a:r>
              <a:rPr lang="cs-CZ" sz="2000" dirty="0"/>
              <a:t>	II. Nejvyšší soud si je vědom toho, že pro účely zákazu udělovat představenstvu pokyny týkající se obchodního vedení společnosti (§ 194 odst. 4 in fine obch. zák., § 435 odst. 3 z. o. k.) je nutné rozlišovat mezi obchodním vedením společnosti a jejím strategickým řízením.</a:t>
            </a:r>
          </a:p>
        </p:txBody>
      </p:sp>
    </p:spTree>
    <p:extLst>
      <p:ext uri="{BB962C8B-B14F-4D97-AF65-F5344CB8AC3E}">
        <p14:creationId xmlns:p14="http://schemas.microsoft.com/office/powerpoint/2010/main" val="26880299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Odkaz na zákoník práce</a:t>
            </a:r>
            <a:br>
              <a:rPr lang="cs-CZ" dirty="0"/>
            </a:br>
            <a:r>
              <a:rPr lang="cs-CZ" sz="3300" dirty="0"/>
              <a:t>(paušální)</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16832"/>
            <a:ext cx="8423895" cy="4941168"/>
          </a:xfrm>
        </p:spPr>
        <p:txBody>
          <a:bodyPr>
            <a:normAutofit/>
          </a:bodyPr>
          <a:lstStyle/>
          <a:p>
            <a:r>
              <a:rPr lang="cs-CZ" dirty="0"/>
              <a:t>29 Cdo 3478/2016</a:t>
            </a:r>
          </a:p>
          <a:p>
            <a:pPr lvl="1">
              <a:buNone/>
            </a:pPr>
            <a:r>
              <a:rPr lang="cs-CZ" sz="2300" dirty="0"/>
              <a:t>	Podřídí-li ředitel a obecně prospěšná společnost svůj vztah režimu zákoníku práce, je třeba vždy (mimo jiné) posuzovat, jaký význam má pro další trvání a podobu jejich vztahu po odvolání z funkce ředitele společnosti skutečnost, že odkazem na zákoník práce se pravidla obsažená v zákoníku práce stala pravidly smluvními (sjednanými), a to včetně pravidel obsažených v ustanovení § 73 a 73a zákoníku práce.</a:t>
            </a:r>
          </a:p>
        </p:txBody>
      </p:sp>
    </p:spTree>
    <p:extLst>
      <p:ext uri="{BB962C8B-B14F-4D97-AF65-F5344CB8AC3E}">
        <p14:creationId xmlns:p14="http://schemas.microsoft.com/office/powerpoint/2010/main" val="26880299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Výrobní družstvo</a:t>
            </a:r>
            <a:br>
              <a:rPr lang="cs-CZ" dirty="0"/>
            </a:br>
            <a:r>
              <a:rPr lang="cs-CZ" sz="3300" dirty="0"/>
              <a:t>(konkludentní zánik)</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988840"/>
            <a:ext cx="8423895" cy="4869160"/>
          </a:xfrm>
        </p:spPr>
        <p:txBody>
          <a:bodyPr>
            <a:normAutofit/>
          </a:bodyPr>
          <a:lstStyle/>
          <a:p>
            <a:r>
              <a:rPr lang="cs-CZ" dirty="0"/>
              <a:t>27 Cdo 4479/2017</a:t>
            </a:r>
          </a:p>
          <a:p>
            <a:pPr lvl="1">
              <a:buNone/>
            </a:pPr>
            <a:r>
              <a:rPr lang="cs-CZ" sz="2300" dirty="0"/>
              <a:t>	I. Přestože není vyloučeno, aby byl člen voleného orgánu v pracovním vztahu k obchodní korporaci a mimo výkon činnosti voleného orgánu pro korporaci vykonával na základě pracovněprávního vztahu i </a:t>
            </a:r>
            <a:r>
              <a:rPr lang="cs-CZ" sz="2300" b="1" dirty="0"/>
              <a:t>jinou činnost</a:t>
            </a:r>
            <a:r>
              <a:rPr lang="cs-CZ" sz="2300" dirty="0"/>
              <a:t>, je třeba vycházet z toho, že právní úprava zásadně musí umožňovat, aby svoji funkci člen voleného orgánu vykonával, aniž by byl povinen vykonávat pro korporaci souběžně činnost v pracovním vztahu.</a:t>
            </a:r>
          </a:p>
          <a:p>
            <a:pPr lvl="1">
              <a:buNone/>
            </a:pPr>
            <a:r>
              <a:rPr lang="cs-CZ" sz="2300" dirty="0"/>
              <a:t>	II. Ustanovení § 226 odst. 2 a § 227 odst. 1 a 3 obch. zák. je nutné vykládat tak, že </a:t>
            </a:r>
            <a:r>
              <a:rPr lang="cs-CZ" sz="2300" b="1" dirty="0"/>
              <a:t>pracovním vztahem ve smyslu těchto ustanovení je i výkon funkce člena voleného orgánu družstva.</a:t>
            </a:r>
          </a:p>
        </p:txBody>
      </p:sp>
    </p:spTree>
    <p:extLst>
      <p:ext uri="{BB962C8B-B14F-4D97-AF65-F5344CB8AC3E}">
        <p14:creationId xmlns:p14="http://schemas.microsoft.com/office/powerpoint/2010/main" val="25383674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82AE55-B2C8-49CF-B55A-6B4589BC9566}"/>
              </a:ext>
            </a:extLst>
          </p:cNvPr>
          <p:cNvSpPr>
            <a:spLocks noGrp="1"/>
          </p:cNvSpPr>
          <p:nvPr>
            <p:ph idx="1"/>
          </p:nvPr>
        </p:nvSpPr>
        <p:spPr>
          <a:xfrm>
            <a:off x="457200" y="1412776"/>
            <a:ext cx="8229600" cy="5040560"/>
          </a:xfrm>
        </p:spPr>
        <p:txBody>
          <a:bodyPr vert="horz" wrap="square" lIns="91440" tIns="45720" rIns="91440" bIns="45720" numCol="1" anchor="ctr" anchorCtr="0" compatLnSpc="1">
            <a:prstTxWarp prst="textNoShape">
              <a:avLst/>
            </a:prstTxWarp>
            <a:normAutofit fontScale="92500"/>
          </a:bodyPr>
          <a:lstStyle/>
          <a:p>
            <a:r>
              <a:rPr lang="cs-CZ" sz="3500" dirty="0">
                <a:cs typeface="Calibri"/>
              </a:rPr>
              <a:t>27 Cdo 1884/2017:</a:t>
            </a:r>
          </a:p>
          <a:p>
            <a:pPr lvl="1">
              <a:buNone/>
            </a:pPr>
            <a:r>
              <a:rPr lang="cs-CZ" sz="2500" dirty="0">
                <a:cs typeface="Calibri"/>
              </a:rPr>
              <a:t>	I. Přestože </a:t>
            </a:r>
            <a:r>
              <a:rPr lang="cs-CZ" sz="2500" b="1" dirty="0">
                <a:cs typeface="Calibri"/>
              </a:rPr>
              <a:t>nejde o závislou práci </a:t>
            </a:r>
            <a:r>
              <a:rPr lang="cs-CZ" sz="2500" dirty="0">
                <a:cs typeface="Calibri"/>
              </a:rPr>
              <a:t>ve smyslu § 2 odst. 1 zákoníku práce, je vztah mezi akciovou společností a členem jejího představenstva v rozsahu smlouvy uzavřené v režimu § 66d obch. zák. (</a:t>
            </a:r>
            <a:r>
              <a:rPr lang="cs-CZ" sz="2500" b="1" dirty="0">
                <a:cs typeface="Calibri"/>
              </a:rPr>
              <a:t>právě v důsledku označeného ustanovení</a:t>
            </a:r>
            <a:r>
              <a:rPr lang="cs-CZ" sz="2500" dirty="0">
                <a:cs typeface="Calibri"/>
              </a:rPr>
              <a:t>) </a:t>
            </a:r>
            <a:r>
              <a:rPr lang="cs-CZ" sz="2500" b="1" dirty="0">
                <a:cs typeface="Calibri"/>
              </a:rPr>
              <a:t>vztahem pracovněprávním</a:t>
            </a:r>
            <a:r>
              <a:rPr lang="cs-CZ" sz="2500" dirty="0">
                <a:cs typeface="Calibri"/>
              </a:rPr>
              <a:t>; akciová společnost je zaměstnavatelem a člen představenstva zaměstnancem</a:t>
            </a:r>
          </a:p>
          <a:p>
            <a:pPr lvl="1">
              <a:buNone/>
            </a:pPr>
            <a:r>
              <a:rPr lang="cs-CZ" sz="2500" dirty="0">
                <a:cs typeface="Calibri"/>
              </a:rPr>
              <a:t>	II. Odměňování za výkon obchodního vedení zaměstnancem (členem statutárního orgánu) v pracovním poměru ve smyslu § 66d obch. zák. (ve znění účinném od 1. ledna 2012) </a:t>
            </a:r>
            <a:r>
              <a:rPr lang="cs-CZ" sz="2500" dirty="0"/>
              <a:t>se proto řídí režimem odměny za výkon funkce člena statutárního orgánu a nikoliv ustanoveními zákoníku práce</a:t>
            </a:r>
            <a:endParaRPr lang="cs-CZ" sz="2500" b="1" dirty="0">
              <a:cs typeface="Calibri"/>
            </a:endParaRPr>
          </a:p>
        </p:txBody>
      </p:sp>
      <p:sp>
        <p:nvSpPr>
          <p:cNvPr id="6" name="Nadpis 1">
            <a:extLst>
              <a:ext uri="{FF2B5EF4-FFF2-40B4-BE49-F238E27FC236}">
                <a16:creationId xmlns:a16="http://schemas.microsoft.com/office/drawing/2014/main" id="{B196AB7F-5ED4-4204-B84E-071A584A1367}"/>
              </a:ext>
            </a:extLst>
          </p:cNvPr>
          <p:cNvSpPr>
            <a:spLocks noGrp="1"/>
          </p:cNvSpPr>
          <p:nvPr>
            <p:ph type="title"/>
          </p:nvPr>
        </p:nvSpPr>
        <p:spPr>
          <a:xfrm>
            <a:off x="457200" y="274638"/>
            <a:ext cx="8229600" cy="1143000"/>
          </a:xfrm>
        </p:spPr>
        <p:txBody>
          <a:bodyPr>
            <a:normAutofit fontScale="90000"/>
          </a:bodyPr>
          <a:lstStyle/>
          <a:p>
            <a:r>
              <a:rPr lang="cs-CZ" dirty="0"/>
              <a:t> V poměrech § 66d </a:t>
            </a:r>
            <a:r>
              <a:rPr lang="cs-CZ" dirty="0" err="1"/>
              <a:t>ObchZ</a:t>
            </a:r>
            <a:br>
              <a:rPr lang="cs-CZ" dirty="0"/>
            </a:br>
            <a:r>
              <a:rPr lang="cs-CZ" sz="3300" dirty="0"/>
              <a:t>(obecně)</a:t>
            </a:r>
          </a:p>
        </p:txBody>
      </p:sp>
    </p:spTree>
    <p:extLst>
      <p:ext uri="{BB962C8B-B14F-4D97-AF65-F5344CB8AC3E}">
        <p14:creationId xmlns:p14="http://schemas.microsoft.com/office/powerpoint/2010/main" val="37956124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B3DA0-E4B7-4501-BCC5-55EA466E3ED3}"/>
              </a:ext>
            </a:extLst>
          </p:cNvPr>
          <p:cNvSpPr>
            <a:spLocks noGrp="1"/>
          </p:cNvSpPr>
          <p:nvPr>
            <p:ph type="title"/>
          </p:nvPr>
        </p:nvSpPr>
        <p:spPr/>
        <p:txBody>
          <a:bodyPr>
            <a:normAutofit fontScale="90000"/>
          </a:bodyPr>
          <a:lstStyle/>
          <a:p>
            <a:r>
              <a:rPr lang="cs-CZ" dirty="0"/>
              <a:t> V poměrech § 66d </a:t>
            </a:r>
            <a:r>
              <a:rPr lang="cs-CZ" dirty="0" err="1"/>
              <a:t>ObchZ</a:t>
            </a:r>
            <a:br>
              <a:rPr lang="cs-CZ" dirty="0"/>
            </a:br>
            <a:r>
              <a:rPr lang="cs-CZ" sz="3300" dirty="0"/>
              <a:t>(„obnovení“ pracovního poměru)</a:t>
            </a:r>
          </a:p>
        </p:txBody>
      </p:sp>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fontScale="70000" lnSpcReduction="20000"/>
          </a:bodyPr>
          <a:lstStyle/>
          <a:p>
            <a:r>
              <a:rPr lang="cs-CZ" sz="4600" dirty="0"/>
              <a:t>27 Cdo 4344/2017</a:t>
            </a:r>
          </a:p>
          <a:p>
            <a:pPr marL="741600" indent="-284400">
              <a:buNone/>
            </a:pPr>
            <a:r>
              <a:rPr lang="cs-CZ" dirty="0"/>
              <a:t>	I. V režimu § 66d obch. zák. (stejně jako před začleněním tohoto ustanovení do obchodního zákoníku, resp. stejně jako v režimu právní úpravy účinné od 1. 1. 2014) stranám </a:t>
            </a:r>
            <a:r>
              <a:rPr lang="cs-CZ" b="1" dirty="0"/>
              <a:t>nic nebránilo</a:t>
            </a:r>
            <a:r>
              <a:rPr lang="cs-CZ" dirty="0"/>
              <a:t>, aby se dohodly, že </a:t>
            </a:r>
            <a:r>
              <a:rPr lang="cs-CZ" b="1" dirty="0"/>
              <a:t>původní pracovní poměr zaměstnance</a:t>
            </a:r>
            <a:r>
              <a:rPr lang="cs-CZ" dirty="0"/>
              <a:t>, který zanikl jmenováním zaměstnance do funkce statutárního orgánu (nebo jeho člena), </a:t>
            </a:r>
            <a:r>
              <a:rPr lang="cs-CZ" b="1" dirty="0"/>
              <a:t>se „obnoví“ po zániku této funkce</a:t>
            </a:r>
            <a:r>
              <a:rPr lang="cs-CZ" dirty="0"/>
              <a:t>.</a:t>
            </a:r>
          </a:p>
          <a:p>
            <a:pPr marL="741600" indent="-284400">
              <a:buNone/>
            </a:pPr>
            <a:r>
              <a:rPr lang="cs-CZ" dirty="0"/>
              <a:t>	II. Na rozdíl od právní úpravy účinné do 31. 12. 2011,</a:t>
            </a:r>
            <a:br>
              <a:rPr lang="cs-CZ" dirty="0"/>
            </a:br>
            <a:r>
              <a:rPr lang="cs-CZ" dirty="0"/>
              <a:t>resp. od 1. 1. 2014 však ustanovení § 66d obch. zák. umožňovalo, aby se strany dohodly, že statutární orgán (nebo jeho člen) bude vykonávat obchodní vedení v pracovním poměru, tedy i dohodu, podle níž zůstane dosavadní pracovní vztah nově zvoleného statutárního orgánu (nebo jeho člena) zachován.</a:t>
            </a:r>
          </a:p>
          <a:p>
            <a:endParaRPr lang="cs-CZ" dirty="0"/>
          </a:p>
        </p:txBody>
      </p:sp>
    </p:spTree>
    <p:extLst>
      <p:ext uri="{BB962C8B-B14F-4D97-AF65-F5344CB8AC3E}">
        <p14:creationId xmlns:p14="http://schemas.microsoft.com/office/powerpoint/2010/main" val="33926636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4D75C1D-6716-41FF-9EFB-BF8EABEF56CF}"/>
              </a:ext>
            </a:extLst>
          </p:cNvPr>
          <p:cNvSpPr>
            <a:spLocks noGrp="1"/>
          </p:cNvSpPr>
          <p:nvPr>
            <p:ph idx="1"/>
          </p:nvPr>
        </p:nvSpPr>
        <p:spPr/>
        <p:txBody>
          <a:bodyPr>
            <a:normAutofit fontScale="70000" lnSpcReduction="20000"/>
          </a:bodyPr>
          <a:lstStyle/>
          <a:p>
            <a:r>
              <a:rPr lang="cs-CZ" sz="4600" dirty="0"/>
              <a:t>27 Cdo 3443/2018 </a:t>
            </a:r>
          </a:p>
          <a:p>
            <a:pPr marL="741600" indent="-284400">
              <a:buNone/>
            </a:pPr>
            <a:r>
              <a:rPr lang="cs-CZ" dirty="0"/>
              <a:t>	I. Jestliže dovolatel podle pracovní smlouvy vykonával (jako ředitel společnosti) tytéž činnosti, jež měl (po svém zvolení do funkce člena představenstva) vykonávat z titulu funkce člena představenstva (společně s dalšími členy představenstva), a </a:t>
            </a:r>
            <a:r>
              <a:rPr lang="cs-CZ" b="1" dirty="0"/>
              <a:t>strany se </a:t>
            </a:r>
            <a:r>
              <a:rPr lang="cs-CZ" dirty="0"/>
              <a:t>(v době, kdy byl dovolatel zvolen členem představenstva) </a:t>
            </a:r>
            <a:r>
              <a:rPr lang="cs-CZ" b="1" dirty="0"/>
              <a:t>výslovně nedohodly </a:t>
            </a:r>
            <a:r>
              <a:rPr lang="cs-CZ" dirty="0"/>
              <a:t>na tom, že jeho pracovní poměr založený pracovní smlouvou ze dne 1. 1. 2007 bude i nadále trvat (a bude po dobu výkonu funkce „sistován“), popř. na tom, že tento vztah sice zanikne, ale po zániku funkce se „obnoví“, </a:t>
            </a:r>
            <a:r>
              <a:rPr lang="cs-CZ" b="1" dirty="0"/>
              <a:t>nelze než dovodit, že vycházely z toho, že tento pracovní poměr</a:t>
            </a:r>
            <a:r>
              <a:rPr lang="cs-CZ" dirty="0"/>
              <a:t> (bez dalšího) </a:t>
            </a:r>
            <a:r>
              <a:rPr lang="cs-CZ" b="1" dirty="0"/>
              <a:t>zanikl</a:t>
            </a:r>
            <a:r>
              <a:rPr lang="cs-CZ" dirty="0"/>
              <a:t> (dohodou uzavřenou v konkludentní formě).</a:t>
            </a:r>
          </a:p>
          <a:p>
            <a:pPr marL="741600" indent="-284400">
              <a:buNone/>
            </a:pPr>
            <a:r>
              <a:rPr lang="pl-PL" dirty="0"/>
              <a:t>	II. Odlišný závěr neplyne ani z § 66d obch. zák.</a:t>
            </a:r>
            <a:endParaRPr lang="cs-CZ" dirty="0"/>
          </a:p>
        </p:txBody>
      </p:sp>
      <p:sp>
        <p:nvSpPr>
          <p:cNvPr id="5" name="Nadpis 1">
            <a:extLst>
              <a:ext uri="{FF2B5EF4-FFF2-40B4-BE49-F238E27FC236}">
                <a16:creationId xmlns:a16="http://schemas.microsoft.com/office/drawing/2014/main" id="{B266BD12-73B8-4DEA-835B-38F746854235}"/>
              </a:ext>
            </a:extLst>
          </p:cNvPr>
          <p:cNvSpPr>
            <a:spLocks noGrp="1"/>
          </p:cNvSpPr>
          <p:nvPr>
            <p:ph type="title"/>
          </p:nvPr>
        </p:nvSpPr>
        <p:spPr>
          <a:xfrm>
            <a:off x="457200" y="274638"/>
            <a:ext cx="8229600" cy="1143000"/>
          </a:xfrm>
        </p:spPr>
        <p:txBody>
          <a:bodyPr>
            <a:normAutofit fontScale="90000"/>
          </a:bodyPr>
          <a:lstStyle/>
          <a:p>
            <a:r>
              <a:rPr lang="cs-CZ" dirty="0"/>
              <a:t> V poměrech § 66d </a:t>
            </a:r>
            <a:r>
              <a:rPr lang="cs-CZ" dirty="0" err="1"/>
              <a:t>ObchZ</a:t>
            </a:r>
            <a:br>
              <a:rPr lang="cs-CZ" dirty="0"/>
            </a:br>
            <a:r>
              <a:rPr lang="cs-CZ" sz="3300" dirty="0"/>
              <a:t>(konkludentní zánik)</a:t>
            </a:r>
          </a:p>
        </p:txBody>
      </p:sp>
    </p:spTree>
    <p:extLst>
      <p:ext uri="{BB962C8B-B14F-4D97-AF65-F5344CB8AC3E}">
        <p14:creationId xmlns:p14="http://schemas.microsoft.com/office/powerpoint/2010/main" val="33926636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E99B3B-C78C-404A-9D18-4F96C09014B4}"/>
              </a:ext>
            </a:extLst>
          </p:cNvPr>
          <p:cNvSpPr>
            <a:spLocks noGrp="1"/>
          </p:cNvSpPr>
          <p:nvPr>
            <p:ph type="title"/>
          </p:nvPr>
        </p:nvSpPr>
        <p:spPr/>
        <p:txBody>
          <a:bodyPr>
            <a:normAutofit fontScale="90000"/>
          </a:bodyPr>
          <a:lstStyle/>
          <a:p>
            <a:br>
              <a:rPr lang="cs-CZ" dirty="0"/>
            </a:br>
            <a:r>
              <a:rPr lang="cs-CZ" dirty="0"/>
              <a:t>Konkurenční doložka</a:t>
            </a:r>
          </a:p>
        </p:txBody>
      </p:sp>
      <p:sp>
        <p:nvSpPr>
          <p:cNvPr id="3" name="Zástupný symbol pro obsah 2">
            <a:extLst>
              <a:ext uri="{FF2B5EF4-FFF2-40B4-BE49-F238E27FC236}">
                <a16:creationId xmlns:a16="http://schemas.microsoft.com/office/drawing/2014/main" id="{6FC29819-AE4D-4688-A296-B8D424058819}"/>
              </a:ext>
            </a:extLst>
          </p:cNvPr>
          <p:cNvSpPr>
            <a:spLocks noGrp="1"/>
          </p:cNvSpPr>
          <p:nvPr>
            <p:ph idx="1"/>
          </p:nvPr>
        </p:nvSpPr>
        <p:spPr>
          <a:xfrm>
            <a:off x="468584" y="1628800"/>
            <a:ext cx="8423895" cy="5229200"/>
          </a:xfrm>
        </p:spPr>
        <p:txBody>
          <a:bodyPr>
            <a:normAutofit/>
          </a:bodyPr>
          <a:lstStyle/>
          <a:p>
            <a:r>
              <a:rPr lang="cs-CZ" dirty="0"/>
              <a:t>29 Cdo 5943/2016</a:t>
            </a:r>
          </a:p>
          <a:p>
            <a:pPr lvl="1">
              <a:buNone/>
            </a:pPr>
            <a:r>
              <a:rPr lang="cs-CZ" sz="2300" dirty="0"/>
              <a:t>	I. </a:t>
            </a:r>
            <a:r>
              <a:rPr lang="cs-CZ" sz="2200" dirty="0"/>
              <a:t>Konkurenční doložka sjednaná mezi akciovou společností a členem jejího představenstva pro dobu po zániku funkce člena představenstva se řídí obecnou úpravou obsaženou v § 2975</a:t>
            </a:r>
            <a:br>
              <a:rPr lang="cs-CZ" sz="2200" dirty="0"/>
            </a:br>
            <a:r>
              <a:rPr lang="cs-CZ" sz="2200" dirty="0"/>
              <a:t>o. z.</a:t>
            </a:r>
          </a:p>
          <a:p>
            <a:pPr lvl="1">
              <a:buNone/>
            </a:pPr>
            <a:r>
              <a:rPr lang="cs-CZ" sz="2200" dirty="0"/>
              <a:t>	II. Smluvní strany vyhoví požadavku ustanovení § 2975 odst. 1 o. z. tehdy, lze-li z ujednání o konkurenční doložce dovodit, jakou činnost a v jakém rozsahu nesmí zavázaná strana po určitou dobu vykonávat.</a:t>
            </a:r>
          </a:p>
          <a:p>
            <a:pPr lvl="2"/>
            <a:r>
              <a:rPr lang="cs-CZ" sz="2100" dirty="0"/>
              <a:t>+27 Cdo 1318/2017</a:t>
            </a:r>
          </a:p>
        </p:txBody>
      </p:sp>
    </p:spTree>
    <p:extLst>
      <p:ext uri="{BB962C8B-B14F-4D97-AF65-F5344CB8AC3E}">
        <p14:creationId xmlns:p14="http://schemas.microsoft.com/office/powerpoint/2010/main" val="4057092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a:bodyPr>
          <a:lstStyle/>
          <a:p>
            <a:pPr algn="ctr"/>
            <a:r>
              <a:rPr lang="cs-CZ" altLang="cs-CZ" sz="4000" dirty="0">
                <a:latin typeface="+mn-lt"/>
              </a:rPr>
              <a:t>Opatrovnictví právnických osob</a:t>
            </a:r>
          </a:p>
        </p:txBody>
      </p:sp>
    </p:spTree>
    <p:extLst>
      <p:ext uri="{BB962C8B-B14F-4D97-AF65-F5344CB8AC3E}">
        <p14:creationId xmlns:p14="http://schemas.microsoft.com/office/powerpoint/2010/main" val="133577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A6449-501C-4A5E-B143-468E489255E4}"/>
              </a:ext>
            </a:extLst>
          </p:cNvPr>
          <p:cNvSpPr>
            <a:spLocks noGrp="1"/>
          </p:cNvSpPr>
          <p:nvPr>
            <p:ph type="title" idx="4294967295"/>
          </p:nvPr>
        </p:nvSpPr>
        <p:spPr/>
        <p:txBody>
          <a:bodyPr>
            <a:normAutofit/>
          </a:bodyPr>
          <a:lstStyle/>
          <a:p>
            <a:r>
              <a:rPr lang="cs-CZ" altLang="cs-CZ" sz="4000" dirty="0"/>
              <a:t>Delegace podle § 3 ZOK</a:t>
            </a:r>
          </a:p>
        </p:txBody>
      </p:sp>
      <p:sp>
        <p:nvSpPr>
          <p:cNvPr id="3" name="Zástupný symbol pro obsah 2">
            <a:extLst>
              <a:ext uri="{FF2B5EF4-FFF2-40B4-BE49-F238E27FC236}">
                <a16:creationId xmlns:a16="http://schemas.microsoft.com/office/drawing/2014/main" id="{3FCDD1F2-B0FE-490F-AB1C-1F3DD5AAB723}"/>
              </a:ext>
            </a:extLst>
          </p:cNvPr>
          <p:cNvSpPr>
            <a:spLocks noGrp="1"/>
          </p:cNvSpPr>
          <p:nvPr>
            <p:ph idx="4294967295"/>
          </p:nvPr>
        </p:nvSpPr>
        <p:spPr/>
        <p:txBody>
          <a:bodyPr>
            <a:normAutofit/>
          </a:bodyPr>
          <a:lstStyle/>
          <a:p>
            <a:pPr>
              <a:lnSpc>
                <a:spcPct val="80000"/>
              </a:lnSpc>
            </a:pPr>
            <a:r>
              <a:rPr lang="cs-CZ" altLang="cs-CZ" dirty="0"/>
              <a:t>Zdánlivosti vs. neplatnosti</a:t>
            </a:r>
            <a:r>
              <a:rPr lang="cs-CZ" altLang="cs-CZ" sz="2700" dirty="0"/>
              <a:t>:</a:t>
            </a:r>
          </a:p>
          <a:p>
            <a:pPr lvl="1">
              <a:lnSpc>
                <a:spcPct val="80000"/>
              </a:lnSpc>
            </a:pPr>
            <a:r>
              <a:rPr lang="cs-CZ" altLang="cs-CZ" sz="2300" dirty="0"/>
              <a:t>zdánlivost:</a:t>
            </a:r>
          </a:p>
          <a:p>
            <a:pPr lvl="2">
              <a:lnSpc>
                <a:spcPct val="80000"/>
              </a:lnSpc>
            </a:pPr>
            <a:r>
              <a:rPr lang="cs-CZ" altLang="cs-CZ" sz="1900" dirty="0"/>
              <a:t>V jakých případech se hledí na rozhodnutí orgánu obchodní korporace, jako by nebylo přijato, se posoudí podle ustanovení občanského zákoníku upravujícího spolky; to neplatí pro rozhodnutí, které se příčí dobrým mravům (§ 45 odst. 1 ZOK).</a:t>
            </a:r>
          </a:p>
          <a:p>
            <a:pPr lvl="1">
              <a:lnSpc>
                <a:spcPct val="80000"/>
              </a:lnSpc>
            </a:pPr>
            <a:r>
              <a:rPr lang="cs-CZ" altLang="cs-CZ" sz="2300" dirty="0"/>
              <a:t>neplatnost:</a:t>
            </a:r>
          </a:p>
          <a:p>
            <a:pPr lvl="2">
              <a:lnSpc>
                <a:spcPct val="80000"/>
              </a:lnSpc>
            </a:pPr>
            <a:r>
              <a:rPr lang="cs-CZ" altLang="cs-CZ" sz="1900" dirty="0"/>
              <a:t>…podle ustanovení občanského zákoníku o neplatnosti usnesení členské schůze spolku pro rozpor s právními předpisy nebo společenskou smlouvou (§ 191, § 428 a § 663 </a:t>
            </a:r>
            <a:r>
              <a:rPr lang="cs-CZ" altLang="cs-CZ" sz="1900" dirty="0" err="1"/>
              <a:t>ZOK</a:t>
            </a:r>
            <a:r>
              <a:rPr lang="cs-CZ" altLang="cs-CZ" sz="1900" dirty="0"/>
              <a:t>).</a:t>
            </a:r>
          </a:p>
        </p:txBody>
      </p:sp>
    </p:spTree>
    <p:extLst>
      <p:ext uri="{BB962C8B-B14F-4D97-AF65-F5344CB8AC3E}">
        <p14:creationId xmlns:p14="http://schemas.microsoft.com/office/powerpoint/2010/main" val="1326274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Opatrovnictví právnických osob</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a:lnSpc>
                <a:spcPct val="80000"/>
              </a:lnSpc>
            </a:pPr>
            <a:r>
              <a:rPr lang="cs-CZ" altLang="cs-CZ" sz="2700" dirty="0"/>
              <a:t>Rozlišování hmotněprávního (§ 165 ObčZ) a procesního (§ 29 odst. 2 o. s. ř.) opatrovnictví.</a:t>
            </a:r>
          </a:p>
          <a:p>
            <a:pPr>
              <a:lnSpc>
                <a:spcPct val="80000"/>
              </a:lnSpc>
            </a:pPr>
            <a:endParaRPr lang="cs-CZ" altLang="cs-CZ" sz="2700" dirty="0"/>
          </a:p>
          <a:p>
            <a:pPr>
              <a:lnSpc>
                <a:spcPct val="80000"/>
              </a:lnSpc>
            </a:pPr>
            <a:r>
              <a:rPr lang="cs-CZ" altLang="cs-CZ" sz="2700" dirty="0"/>
              <a:t>Hmotněprávní opatrovnictví znala již stará právní úprava (dovodila judikatura) </a:t>
            </a:r>
            <a:r>
              <a:rPr lang="cs-CZ" altLang="cs-CZ" sz="2700" dirty="0">
                <a:cs typeface="Arial" panose="020B0604020202020204" pitchFamily="34" charset="0"/>
              </a:rPr>
              <a:t>→ předmětem sporů teorie (nepřípustné zasahování do vnitřních poměrů právnických osob.</a:t>
            </a:r>
          </a:p>
          <a:p>
            <a:pPr>
              <a:lnSpc>
                <a:spcPct val="80000"/>
              </a:lnSpc>
            </a:pPr>
            <a:endParaRPr lang="cs-CZ" altLang="cs-CZ" sz="2700" dirty="0">
              <a:cs typeface="Arial" panose="020B0604020202020204" pitchFamily="34" charset="0"/>
            </a:endParaRPr>
          </a:p>
          <a:p>
            <a:pPr>
              <a:lnSpc>
                <a:spcPct val="80000"/>
              </a:lnSpc>
            </a:pPr>
            <a:r>
              <a:rPr lang="cs-CZ" altLang="cs-CZ" sz="2700" dirty="0">
                <a:cs typeface="Arial" panose="020B0604020202020204" pitchFamily="34" charset="0"/>
              </a:rPr>
              <a:t>Nyní jednoznačné, že i PO může mít hmotněprávního opatrovníka:</a:t>
            </a:r>
          </a:p>
          <a:p>
            <a:pPr lvl="1">
              <a:lnSpc>
                <a:spcPct val="80000"/>
              </a:lnSpc>
            </a:pPr>
            <a:r>
              <a:rPr lang="cs-CZ" altLang="cs-CZ" sz="2300" dirty="0">
                <a:cs typeface="Arial" panose="020B0604020202020204" pitchFamily="34" charset="0"/>
              </a:rPr>
              <a:t>§ 165 ObčZ</a:t>
            </a:r>
          </a:p>
          <a:p>
            <a:pPr lvl="1">
              <a:lnSpc>
                <a:spcPct val="80000"/>
              </a:lnSpc>
            </a:pPr>
            <a:r>
              <a:rPr lang="cs-CZ" altLang="cs-CZ" sz="2300" dirty="0">
                <a:cs typeface="Arial" panose="020B0604020202020204" pitchFamily="34" charset="0"/>
              </a:rPr>
              <a:t>§ 486 a násl. ObčZ</a:t>
            </a:r>
          </a:p>
        </p:txBody>
      </p:sp>
    </p:spTree>
    <p:extLst>
      <p:ext uri="{BB962C8B-B14F-4D97-AF65-F5344CB8AC3E}">
        <p14:creationId xmlns:p14="http://schemas.microsoft.com/office/powerpoint/2010/main" val="21943409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Opatrovnictví právnických osob</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endParaRPr lang="cs-CZ" altLang="cs-CZ" sz="2700" i="1" dirty="0">
              <a:latin typeface="Arial" panose="020B0604020202020204" pitchFamily="34" charset="0"/>
            </a:endParaRPr>
          </a:p>
          <a:p>
            <a:pPr>
              <a:lnSpc>
                <a:spcPct val="80000"/>
              </a:lnSpc>
            </a:pPr>
            <a:r>
              <a:rPr lang="cs-CZ" altLang="cs-CZ" sz="2700" dirty="0">
                <a:latin typeface="Arial" panose="020B0604020202020204" pitchFamily="34" charset="0"/>
              </a:rPr>
              <a:t>Ve specifických (výjimečných) případech se může opatrovnictví právnických osob hodit.</a:t>
            </a:r>
          </a:p>
          <a:p>
            <a:pPr>
              <a:lnSpc>
                <a:spcPct val="80000"/>
              </a:lnSpc>
            </a:pPr>
            <a:endParaRPr lang="cs-CZ" altLang="cs-CZ" sz="2700" dirty="0">
              <a:latin typeface="Arial" panose="020B0604020202020204" pitchFamily="34" charset="0"/>
            </a:endParaRPr>
          </a:p>
          <a:p>
            <a:pPr>
              <a:lnSpc>
                <a:spcPct val="80000"/>
              </a:lnSpc>
            </a:pPr>
            <a:r>
              <a:rPr lang="cs-CZ" altLang="cs-CZ" sz="2700" dirty="0">
                <a:latin typeface="Arial" panose="020B0604020202020204" pitchFamily="34" charset="0"/>
              </a:rPr>
              <a:t>Současná </a:t>
            </a:r>
            <a:r>
              <a:rPr lang="cs-CZ" altLang="cs-CZ" sz="2700" dirty="0" err="1">
                <a:latin typeface="Arial" panose="020B0604020202020204" pitchFamily="34" charset="0"/>
              </a:rPr>
              <a:t>korporátní</a:t>
            </a:r>
            <a:r>
              <a:rPr lang="cs-CZ" altLang="cs-CZ" sz="2700" dirty="0">
                <a:latin typeface="Arial" panose="020B0604020202020204" pitchFamily="34" charset="0"/>
              </a:rPr>
              <a:t> praxe využívá jako nástroj pro vyřizování účtů.</a:t>
            </a:r>
          </a:p>
        </p:txBody>
      </p:sp>
    </p:spTree>
    <p:extLst>
      <p:ext uri="{BB962C8B-B14F-4D97-AF65-F5344CB8AC3E}">
        <p14:creationId xmlns:p14="http://schemas.microsoft.com/office/powerpoint/2010/main" val="27266123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Zákonné důvody pro jmenování opatrovníka</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lnSpcReduction="10000"/>
          </a:bodyPr>
          <a:lstStyle/>
          <a:p>
            <a:pPr>
              <a:lnSpc>
                <a:spcPct val="80000"/>
              </a:lnSpc>
            </a:pPr>
            <a:endParaRPr lang="cs-CZ" altLang="cs-CZ" sz="2700" dirty="0"/>
          </a:p>
          <a:p>
            <a:pPr>
              <a:lnSpc>
                <a:spcPct val="80000"/>
              </a:lnSpc>
            </a:pPr>
            <a:r>
              <a:rPr lang="cs-CZ" altLang="cs-CZ" sz="2700" dirty="0"/>
              <a:t>Nemá-li statutární orgán právnické osoby dostatečný počet členů (§ 165 odst. 1 ObčZ).</a:t>
            </a:r>
          </a:p>
          <a:p>
            <a:pPr lvl="1">
              <a:lnSpc>
                <a:spcPct val="80000"/>
              </a:lnSpc>
            </a:pPr>
            <a:r>
              <a:rPr lang="cs-CZ" altLang="cs-CZ" sz="2300" dirty="0"/>
              <a:t>Konflikt s § 198 odst. 3, § 443 a § 713 ZOK.</a:t>
            </a:r>
          </a:p>
          <a:p>
            <a:pPr>
              <a:lnSpc>
                <a:spcPct val="80000"/>
              </a:lnSpc>
            </a:pPr>
            <a:endParaRPr lang="cs-CZ" altLang="cs-CZ" sz="2700" dirty="0"/>
          </a:p>
          <a:p>
            <a:pPr>
              <a:lnSpc>
                <a:spcPct val="80000"/>
              </a:lnSpc>
            </a:pPr>
            <a:r>
              <a:rPr lang="cs-CZ" altLang="cs-CZ" sz="2700" dirty="0"/>
              <a:t>Konflikt zájmů členů statutárního orgánu (§ 165 odst. 2 </a:t>
            </a:r>
            <a:r>
              <a:rPr lang="cs-CZ" altLang="cs-CZ" sz="2700" dirty="0" err="1"/>
              <a:t>Občz</a:t>
            </a:r>
            <a:r>
              <a:rPr lang="cs-CZ" altLang="cs-CZ" sz="2700" dirty="0"/>
              <a:t>).</a:t>
            </a:r>
          </a:p>
          <a:p>
            <a:pPr lvl="1">
              <a:lnSpc>
                <a:spcPct val="80000"/>
              </a:lnSpc>
            </a:pPr>
            <a:r>
              <a:rPr lang="cs-CZ" altLang="cs-CZ" sz="2300" dirty="0"/>
              <a:t>Týká se obchodních korporací v zásadě jen, nedojde-li k aplikaci § 54 a násl. ZOK.</a:t>
            </a:r>
          </a:p>
          <a:p>
            <a:pPr>
              <a:lnSpc>
                <a:spcPct val="80000"/>
              </a:lnSpc>
            </a:pPr>
            <a:endParaRPr lang="cs-CZ" altLang="cs-CZ" sz="2700" dirty="0"/>
          </a:p>
          <a:p>
            <a:pPr>
              <a:lnSpc>
                <a:spcPct val="80000"/>
              </a:lnSpc>
            </a:pPr>
            <a:r>
              <a:rPr lang="cs-CZ" altLang="cs-CZ" sz="2700" dirty="0"/>
              <a:t>Případy, kdy to právnická osoba potřebuje pro správu svých záležitostí či obranu zájmů (§ 486 odst. 1 ObčZ).</a:t>
            </a:r>
          </a:p>
          <a:p>
            <a:pPr lvl="1">
              <a:lnSpc>
                <a:spcPct val="80000"/>
              </a:lnSpc>
            </a:pPr>
            <a:r>
              <a:rPr lang="cs-CZ" altLang="cs-CZ" sz="2300" dirty="0"/>
              <a:t>Jde o samostatnou skutkovou podstatu?</a:t>
            </a:r>
          </a:p>
        </p:txBody>
      </p:sp>
    </p:spTree>
    <p:extLst>
      <p:ext uri="{BB962C8B-B14F-4D97-AF65-F5344CB8AC3E}">
        <p14:creationId xmlns:p14="http://schemas.microsoft.com/office/powerpoint/2010/main" val="22984381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r>
              <a:rPr lang="cs-CZ" altLang="cs-CZ" dirty="0"/>
              <a:t>29 Cdo 3899/2015 (R 59/2017)</a:t>
            </a:r>
          </a:p>
          <a:p>
            <a:pPr lvl="1">
              <a:buFont typeface="Arial" panose="020B0604020202020204" pitchFamily="34" charset="0"/>
              <a:buNone/>
            </a:pPr>
            <a:r>
              <a:rPr lang="cs-CZ" altLang="cs-CZ" sz="2300" dirty="0"/>
              <a:t>	Soud může společnosti s ručením omezeným jmenovat opatrovníka podle § 165 odst. 1 o. z., nemá-li společnost žádného jednatele či zanikla-li funkce některému z více jednatelů a zbývající jednatelé </a:t>
            </a:r>
            <a:r>
              <a:rPr lang="cs-CZ" altLang="cs-CZ" sz="2300" b="1" dirty="0"/>
              <a:t>nejsou</a:t>
            </a:r>
            <a:r>
              <a:rPr lang="cs-CZ" altLang="cs-CZ" sz="2300" dirty="0"/>
              <a:t> z důvodu zániku funkce některého z nich </a:t>
            </a:r>
            <a:r>
              <a:rPr lang="cs-CZ" altLang="cs-CZ" sz="2300" b="1" dirty="0"/>
              <a:t>schopni plnit své funkce</a:t>
            </a:r>
            <a:r>
              <a:rPr lang="cs-CZ" altLang="cs-CZ" sz="2300" dirty="0"/>
              <a:t>, valná hromada nezvolila ve lhůtě podle § 198 odst. 1 z. o. k. nového jednatele a současně nebyl podán návrh na jmenování chybějícího jednatele soudem, popř. takovému návrhu nebylo vyhověno.</a:t>
            </a:r>
          </a:p>
        </p:txBody>
      </p:sp>
    </p:spTree>
    <p:extLst>
      <p:ext uri="{BB962C8B-B14F-4D97-AF65-F5344CB8AC3E}">
        <p14:creationId xmlns:p14="http://schemas.microsoft.com/office/powerpoint/2010/main" val="2509619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fontScale="92500" lnSpcReduction="10000"/>
          </a:bodyPr>
          <a:lstStyle/>
          <a:p>
            <a:r>
              <a:rPr lang="cs-CZ" altLang="cs-CZ" sz="3500" dirty="0"/>
              <a:t>29 Cdo 396/2016 (R 123/2017)</a:t>
            </a:r>
          </a:p>
          <a:p>
            <a:pPr lvl="1">
              <a:buFont typeface="Arial" panose="020B0604020202020204" pitchFamily="34" charset="0"/>
              <a:buNone/>
            </a:pPr>
            <a:r>
              <a:rPr lang="cs-CZ" altLang="cs-CZ" sz="2500" dirty="0"/>
              <a:t>	I. Soud může akciové společnosti jmenovat opatrovníka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t>
            </a:r>
            <a:r>
              <a:rPr lang="cs-CZ" altLang="cs-CZ" sz="2500" b="1" dirty="0"/>
              <a:t>a současně </a:t>
            </a:r>
            <a:r>
              <a:rPr lang="cs-CZ" altLang="cs-CZ" sz="2500" dirty="0"/>
              <a:t>nebyl-li podán návrh na jmenování chybějícího člena představenstva soudem, popř. nebylo-li takovému návrhu vyhověno.</a:t>
            </a:r>
          </a:p>
          <a:p>
            <a:pPr lvl="1">
              <a:buFont typeface="Arial" panose="020B0604020202020204" pitchFamily="34" charset="0"/>
              <a:buNone/>
            </a:pPr>
            <a:r>
              <a:rPr lang="cs-CZ" altLang="cs-CZ" sz="2500" dirty="0"/>
              <a:t>	II. 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500" dirty="0">
              <a:latin typeface="Arial" panose="020B0604020202020204" pitchFamily="34" charset="0"/>
            </a:endParaRPr>
          </a:p>
        </p:txBody>
      </p:sp>
    </p:spTree>
    <p:extLst>
      <p:ext uri="{BB962C8B-B14F-4D97-AF65-F5344CB8AC3E}">
        <p14:creationId xmlns:p14="http://schemas.microsoft.com/office/powerpoint/2010/main" val="32594871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29 </a:t>
            </a:r>
            <a:r>
              <a:rPr lang="cs-CZ" altLang="cs-CZ" dirty="0" err="1"/>
              <a:t>Cdo</a:t>
            </a:r>
            <a:r>
              <a:rPr lang="cs-CZ" altLang="cs-CZ" dirty="0"/>
              <a:t> 4384/2015 (R 102/2016)</a:t>
            </a:r>
          </a:p>
          <a:p>
            <a:pPr lvl="1">
              <a:buFont typeface="Arial" panose="020B0604020202020204" pitchFamily="34" charset="0"/>
              <a:buNone/>
            </a:pPr>
            <a:r>
              <a:rPr lang="cs-CZ" altLang="cs-CZ" sz="2300" dirty="0"/>
              <a:t>	I. Jmenování opatrovníka dle § 165 odst. 2 o. z. představuje zásah soudu do vnitřních poměrů právnické osoby, který je krajním řešením (ultima ratio), k němuž je na místě přikročit až tehdy, není-li možné důsledky rozporu mezi zájmy člena statutárního orgánu a právnické osoby překlenout jinak.</a:t>
            </a:r>
          </a:p>
          <a:p>
            <a:pPr lvl="1">
              <a:buFont typeface="Arial" panose="020B0604020202020204" pitchFamily="34" charset="0"/>
              <a:buNone/>
            </a:pPr>
            <a:r>
              <a:rPr lang="cs-CZ" altLang="cs-CZ" sz="2300" dirty="0"/>
              <a:t>	II. Má-li právnická osoba jiného člena orgánu, který je oprávněn za ni jednat (člena statutárního orgánu či likvidátora), nebo byl-li právnické osobě jmenován opatrovník (který je oprávněn za ni jednat) z jiného důvodu, nelze jmenovat opatrovníka podle § 165 odst. 2 o. z.</a:t>
            </a:r>
            <a:endParaRPr lang="cs-CZ" altLang="cs-CZ" sz="2300" dirty="0">
              <a:latin typeface="Arial" panose="020B0604020202020204" pitchFamily="34" charset="0"/>
            </a:endParaRPr>
          </a:p>
        </p:txBody>
      </p:sp>
    </p:spTree>
    <p:extLst>
      <p:ext uri="{BB962C8B-B14F-4D97-AF65-F5344CB8AC3E}">
        <p14:creationId xmlns:p14="http://schemas.microsoft.com/office/powerpoint/2010/main" val="26929967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92500" lnSpcReduction="20000"/>
          </a:bodyPr>
          <a:lstStyle/>
          <a:p>
            <a:pPr>
              <a:lnSpc>
                <a:spcPct val="80000"/>
              </a:lnSpc>
            </a:pPr>
            <a:endParaRPr lang="cs-CZ" altLang="cs-CZ" dirty="0"/>
          </a:p>
          <a:p>
            <a:pPr>
              <a:lnSpc>
                <a:spcPct val="80000"/>
              </a:lnSpc>
            </a:pPr>
            <a:r>
              <a:rPr lang="cs-CZ" altLang="cs-CZ" dirty="0"/>
              <a:t>27 </a:t>
            </a:r>
            <a:r>
              <a:rPr lang="cs-CZ" altLang="cs-CZ"/>
              <a:t>Cdo 1382/2019 (R 51/2020)</a:t>
            </a:r>
            <a:endParaRPr lang="cs-CZ" altLang="cs-CZ" dirty="0"/>
          </a:p>
          <a:p>
            <a:pPr lvl="1">
              <a:buNone/>
            </a:pPr>
            <a:r>
              <a:rPr lang="cs-CZ" altLang="cs-CZ" sz="2300" dirty="0"/>
              <a:t>	I. Jakmile jsou tato právní jednání učiněna, popř. je jmenován či zvolen nový člen statutárního orgánu, jenž není ve střetu zájmů a může právnickou osobu zastupovat bez omezení, popř. střet zájmů odpadne z jiného důvodu (např. v případě obchodních korporací je vyřešen postupem podle § 54 a násl. z. o. k.), odpadá důvod, pro který byl kolizní opatrovník právnické osobě jmenován; jeho funkce proto bez dalšího (ex </a:t>
            </a:r>
            <a:r>
              <a:rPr lang="cs-CZ" altLang="cs-CZ" sz="2300" dirty="0" err="1"/>
              <a:t>lege</a:t>
            </a:r>
            <a:r>
              <a:rPr lang="cs-CZ" altLang="cs-CZ" sz="2300" dirty="0"/>
              <a:t>) zaniká. </a:t>
            </a:r>
          </a:p>
          <a:p>
            <a:pPr lvl="1">
              <a:buNone/>
            </a:pPr>
            <a:r>
              <a:rPr lang="cs-CZ" altLang="cs-CZ" sz="2300" dirty="0"/>
              <a:t>	II. Soud, jenž jmenuje právnické osobě opatrovníka podle § 165 odst. 2 o. z., je povinen ve výroku svého rozhodnutí vymezit rozsah jeho působnosti (§ 487 odst. 2 část věty za středníkem o. z.). Působnost kolizního opatrovníka se přitom může týkat pouze těch záležitostí právnické osoby, jež nemohou řešit (při nichž nemohou právnickou osobu zastupovat) členové statutárního orgánu pro trvající střet zájmů.</a:t>
            </a:r>
            <a:endParaRPr lang="cs-CZ" altLang="cs-CZ" sz="2300" dirty="0">
              <a:latin typeface="Arial" panose="020B0604020202020204" pitchFamily="34" charset="0"/>
            </a:endParaRPr>
          </a:p>
        </p:txBody>
      </p:sp>
    </p:spTree>
    <p:extLst>
      <p:ext uri="{BB962C8B-B14F-4D97-AF65-F5344CB8AC3E}">
        <p14:creationId xmlns:p14="http://schemas.microsoft.com/office/powerpoint/2010/main" val="26929967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27 Cdo 3495/2019 </a:t>
            </a:r>
          </a:p>
          <a:p>
            <a:pPr lvl="1">
              <a:buNone/>
            </a:pPr>
            <a:r>
              <a:rPr lang="cs-CZ" altLang="cs-CZ" sz="2300" dirty="0"/>
              <a:t>	I. Údaje o jmenování opatrovníka obchodní korporaci, o důvodech, pro něž byl jmenován, o dni vzniku jeho funkce, o rozsahu jeho zástupčího oprávnění a o dni a důvodech zániku jeho funkce nepatří mezi povinně zapisované skutečnosti do obchodního rejstříku. </a:t>
            </a:r>
          </a:p>
          <a:p>
            <a:pPr lvl="1">
              <a:buNone/>
            </a:pPr>
            <a:r>
              <a:rPr lang="cs-CZ" altLang="cs-CZ" sz="2300" dirty="0"/>
              <a:t>	II. Údaje o jmenování opatrovníka obchodní korporaci, o dni vzniku jeho funkce, o rozsahu jeho zástupčího oprávnění a o dni zániku jeho funkce jsou důležitými skutečnostmi, na jejichž zápisu má dotčená obchodní korporace vždy (bez dalšího) právní zájem.</a:t>
            </a:r>
            <a:endParaRPr lang="cs-CZ" altLang="cs-CZ" sz="2300" dirty="0">
              <a:latin typeface="Arial" panose="020B0604020202020204" pitchFamily="34" charset="0"/>
            </a:endParaRPr>
          </a:p>
        </p:txBody>
      </p:sp>
    </p:spTree>
    <p:extLst>
      <p:ext uri="{BB962C8B-B14F-4D97-AF65-F5344CB8AC3E}">
        <p14:creationId xmlns:p14="http://schemas.microsoft.com/office/powerpoint/2010/main" val="9249066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5719EA-12B8-4616-8F78-0C377A716E14}"/>
              </a:ext>
            </a:extLst>
          </p:cNvPr>
          <p:cNvSpPr>
            <a:spLocks noGrp="1"/>
          </p:cNvSpPr>
          <p:nvPr>
            <p:ph type="title" idx="4294967295"/>
          </p:nvPr>
        </p:nvSpPr>
        <p:spPr/>
        <p:txBody>
          <a:bodyPr>
            <a:noAutofit/>
          </a:bodyPr>
          <a:lstStyle/>
          <a:p>
            <a:r>
              <a:rPr lang="cs-CZ" altLang="cs-CZ" sz="4000" dirty="0">
                <a:latin typeface="Arial" panose="020B0604020202020204" pitchFamily="34" charset="0"/>
              </a:rPr>
              <a:t>Co nevíme</a:t>
            </a:r>
            <a:br>
              <a:rPr lang="cs-CZ" altLang="cs-CZ" sz="4000" dirty="0">
                <a:latin typeface="Arial" panose="020B0604020202020204" pitchFamily="34" charset="0"/>
              </a:rPr>
            </a:br>
            <a:r>
              <a:rPr lang="cs-CZ" altLang="cs-CZ" sz="4000" dirty="0">
                <a:latin typeface="Arial" panose="020B0604020202020204" pitchFamily="34" charset="0"/>
              </a:rPr>
              <a:t>(a není toho málo): </a:t>
            </a:r>
          </a:p>
        </p:txBody>
      </p:sp>
      <p:sp>
        <p:nvSpPr>
          <p:cNvPr id="3" name="Zástupný symbol pro obsah 2">
            <a:extLst>
              <a:ext uri="{FF2B5EF4-FFF2-40B4-BE49-F238E27FC236}">
                <a16:creationId xmlns:a16="http://schemas.microsoft.com/office/drawing/2014/main" id="{D3A6628D-143B-45CF-8DD0-6690273015AE}"/>
              </a:ext>
            </a:extLst>
          </p:cNvPr>
          <p:cNvSpPr>
            <a:spLocks noGrp="1"/>
          </p:cNvSpPr>
          <p:nvPr>
            <p:ph idx="4294967295"/>
          </p:nvPr>
        </p:nvSpPr>
        <p:spPr>
          <a:xfrm>
            <a:off x="457200" y="1600200"/>
            <a:ext cx="8229600" cy="4781128"/>
          </a:xfrm>
        </p:spPr>
        <p:txBody>
          <a:bodyPr>
            <a:normAutofit/>
          </a:bodyPr>
          <a:lstStyle/>
          <a:p>
            <a:pPr>
              <a:lnSpc>
                <a:spcPct val="80000"/>
              </a:lnSpc>
            </a:pPr>
            <a:r>
              <a:rPr lang="cs-CZ" altLang="cs-CZ" dirty="0"/>
              <a:t>V jakém rozsahu opatrovník vstupuje do práv a povinností statutárního orgánu.</a:t>
            </a:r>
          </a:p>
          <a:p>
            <a:pPr lvl="1">
              <a:lnSpc>
                <a:spcPct val="80000"/>
              </a:lnSpc>
            </a:pPr>
            <a:r>
              <a:rPr lang="cs-CZ" altLang="cs-CZ" sz="2500" dirty="0"/>
              <a:t>Působnost opatrovníka se přiměřeně řídí ustanoveními o působnosti statutárního orgánu</a:t>
            </a:r>
            <a:br>
              <a:rPr lang="cs-CZ" altLang="cs-CZ" sz="2500" dirty="0"/>
            </a:br>
            <a:r>
              <a:rPr lang="cs-CZ" altLang="cs-CZ" sz="2500" dirty="0"/>
              <a:t>(§ 487 odst. 2 </a:t>
            </a:r>
            <a:r>
              <a:rPr lang="cs-CZ" altLang="cs-CZ" sz="2500" dirty="0" err="1"/>
              <a:t>ObčZ</a:t>
            </a:r>
            <a:r>
              <a:rPr lang="cs-CZ" altLang="cs-CZ" sz="2500" dirty="0"/>
              <a:t>)</a:t>
            </a:r>
          </a:p>
          <a:p>
            <a:pPr lvl="1">
              <a:lnSpc>
                <a:spcPct val="80000"/>
              </a:lnSpc>
            </a:pPr>
            <a:r>
              <a:rPr lang="cs-CZ" altLang="cs-CZ" sz="2500" dirty="0"/>
              <a:t>Jak zásadní rozhodnutí smí činit opatrovník v případě absence statutárního orgánu?</a:t>
            </a:r>
          </a:p>
        </p:txBody>
      </p:sp>
    </p:spTree>
    <p:extLst>
      <p:ext uri="{BB962C8B-B14F-4D97-AF65-F5344CB8AC3E}">
        <p14:creationId xmlns:p14="http://schemas.microsoft.com/office/powerpoint/2010/main" val="1483211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3F475-6981-4506-AC85-0BF01C97F4D7}"/>
              </a:ext>
            </a:extLst>
          </p:cNvPr>
          <p:cNvSpPr>
            <a:spLocks noGrp="1"/>
          </p:cNvSpPr>
          <p:nvPr>
            <p:ph type="title" idx="4294967295"/>
          </p:nvPr>
        </p:nvSpPr>
        <p:spPr/>
        <p:txBody>
          <a:bodyPr>
            <a:noAutofit/>
          </a:bodyPr>
          <a:lstStyle/>
          <a:p>
            <a:r>
              <a:rPr lang="cs-CZ" altLang="cs-CZ" sz="4000" dirty="0"/>
              <a:t>Co nevíme</a:t>
            </a:r>
            <a:br>
              <a:rPr lang="cs-CZ" altLang="cs-CZ" sz="4000" dirty="0"/>
            </a:br>
            <a:r>
              <a:rPr lang="cs-CZ" altLang="cs-CZ" sz="4000" dirty="0"/>
              <a:t>(a není toho málo): </a:t>
            </a:r>
          </a:p>
        </p:txBody>
      </p:sp>
      <p:sp>
        <p:nvSpPr>
          <p:cNvPr id="3" name="Zástupný symbol pro obsah 2">
            <a:extLst>
              <a:ext uri="{FF2B5EF4-FFF2-40B4-BE49-F238E27FC236}">
                <a16:creationId xmlns:a16="http://schemas.microsoft.com/office/drawing/2014/main" id="{22AF4A7D-4709-4CC9-BF51-0A028331CEB6}"/>
              </a:ext>
            </a:extLst>
          </p:cNvPr>
          <p:cNvSpPr>
            <a:spLocks noGrp="1"/>
          </p:cNvSpPr>
          <p:nvPr>
            <p:ph idx="4294967295"/>
          </p:nvPr>
        </p:nvSpPr>
        <p:spPr/>
        <p:txBody>
          <a:bodyPr>
            <a:normAutofit/>
          </a:bodyPr>
          <a:lstStyle/>
          <a:p>
            <a:pPr>
              <a:lnSpc>
                <a:spcPct val="80000"/>
              </a:lnSpc>
            </a:pPr>
            <a:r>
              <a:rPr lang="cs-CZ" altLang="cs-CZ" dirty="0"/>
              <a:t>Jaký standard péče se na opatrovníka uplatní.</a:t>
            </a:r>
          </a:p>
          <a:p>
            <a:pPr lvl="1">
              <a:lnSpc>
                <a:spcPct val="80000"/>
              </a:lnSpc>
            </a:pPr>
            <a:r>
              <a:rPr lang="cs-CZ" altLang="cs-CZ" sz="2400" dirty="0"/>
              <a:t>Soud uloží opatrovníkovi, aby </a:t>
            </a:r>
            <a:r>
              <a:rPr lang="cs-CZ" altLang="cs-CZ" sz="2400" b="1" dirty="0"/>
              <a:t>s odbornou péčí</a:t>
            </a:r>
            <a:r>
              <a:rPr lang="cs-CZ" altLang="cs-CZ" sz="2400" dirty="0"/>
              <a:t> usiloval o řádné obnovení činnosti statutárního orgánu právnické osoby (§ 487 odst. 2 ObčZ).</a:t>
            </a:r>
          </a:p>
          <a:p>
            <a:pPr lvl="2">
              <a:lnSpc>
                <a:spcPct val="80000"/>
              </a:lnSpc>
            </a:pPr>
            <a:r>
              <a:rPr lang="cs-CZ" altLang="cs-CZ" sz="2000" dirty="0"/>
              <a:t>Odborná péče se vztahuje jen k úsilí o obnovení činnosti statutárního orgánu.</a:t>
            </a:r>
          </a:p>
          <a:p>
            <a:pPr lvl="2">
              <a:lnSpc>
                <a:spcPct val="80000"/>
              </a:lnSpc>
            </a:pPr>
            <a:r>
              <a:rPr lang="cs-CZ" altLang="cs-CZ" sz="2000" dirty="0"/>
              <a:t>…zdůrazněno úsilí (á la péče řádného hospodáře).</a:t>
            </a:r>
          </a:p>
          <a:p>
            <a:pPr lvl="2">
              <a:lnSpc>
                <a:spcPct val="80000"/>
              </a:lnSpc>
            </a:pPr>
            <a:r>
              <a:rPr lang="cs-CZ" altLang="cs-CZ" sz="2000" dirty="0"/>
              <a:t>Skutečně odborná péče?</a:t>
            </a:r>
          </a:p>
          <a:p>
            <a:pPr lvl="2">
              <a:lnSpc>
                <a:spcPct val="80000"/>
              </a:lnSpc>
            </a:pPr>
            <a:r>
              <a:rPr lang="cs-CZ" altLang="cs-CZ" sz="2000" dirty="0"/>
              <a:t>A co výkon ostatních činností?</a:t>
            </a:r>
          </a:p>
          <a:p>
            <a:pPr>
              <a:lnSpc>
                <a:spcPct val="80000"/>
              </a:lnSpc>
            </a:pPr>
            <a:r>
              <a:rPr lang="cs-CZ" altLang="cs-CZ" dirty="0"/>
              <a:t>Jednání vůči třetím osobám.</a:t>
            </a:r>
          </a:p>
          <a:p>
            <a:pPr lvl="1">
              <a:lnSpc>
                <a:spcPct val="80000"/>
              </a:lnSpc>
            </a:pPr>
            <a:r>
              <a:rPr lang="cs-CZ" altLang="cs-CZ" dirty="0"/>
              <a:t>Jak se třetí osoby dozví o jmenování opatrovníka, není-li zapsán v „ostatních skutečnostech“?</a:t>
            </a:r>
          </a:p>
        </p:txBody>
      </p:sp>
    </p:spTree>
    <p:extLst>
      <p:ext uri="{BB962C8B-B14F-4D97-AF65-F5344CB8AC3E}">
        <p14:creationId xmlns:p14="http://schemas.microsoft.com/office/powerpoint/2010/main" val="266387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dirty="0"/>
              <a:t>Důvody zdánlivosti</a:t>
            </a:r>
            <a:r>
              <a:rPr lang="cs-CZ" altLang="cs-CZ" sz="2700" dirty="0"/>
              <a:t>:</a:t>
            </a:r>
          </a:p>
          <a:p>
            <a:pPr lvl="1">
              <a:lnSpc>
                <a:spcPct val="80000"/>
              </a:lnSpc>
            </a:pPr>
            <a:r>
              <a:rPr lang="cs-CZ" altLang="cs-CZ" sz="2300" dirty="0"/>
              <a:t>Na usnesení členské schůze nebo jiného orgánu, které se příčí dobrým mravům, nebo mění stanovy tak, že jejich obsah odporuje donucujícím ustanovením zákona, se hledí, jako by nebylo přijato; to platí i v případě, že bylo přijato usnesení v záležitosti, o které tento orgán nemá působnost rozhodnout (§ 245 ObčZ),</a:t>
            </a:r>
          </a:p>
          <a:p>
            <a:pPr lvl="1">
              <a:lnSpc>
                <a:spcPct val="80000"/>
              </a:lnSpc>
            </a:pPr>
            <a:r>
              <a:rPr lang="cs-CZ" altLang="cs-CZ" sz="2300" dirty="0"/>
              <a:t>+ neurčitost, nesrozumitelnost, nemožné plnění (§ 45 odst. 2 ZOK)</a:t>
            </a:r>
          </a:p>
          <a:p>
            <a:pPr lvl="1">
              <a:lnSpc>
                <a:spcPct val="80000"/>
              </a:lnSpc>
            </a:pPr>
            <a:r>
              <a:rPr lang="cs-CZ" altLang="cs-CZ" sz="2300" dirty="0"/>
              <a:t>pozor na dobré mravy!</a:t>
            </a:r>
          </a:p>
        </p:txBody>
      </p:sp>
    </p:spTree>
    <p:extLst>
      <p:ext uri="{BB962C8B-B14F-4D97-AF65-F5344CB8AC3E}">
        <p14:creationId xmlns:p14="http://schemas.microsoft.com/office/powerpoint/2010/main" val="7879993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60110-AB38-469C-A43C-0A314A06A919}"/>
              </a:ext>
            </a:extLst>
          </p:cNvPr>
          <p:cNvSpPr>
            <a:spLocks noGrp="1"/>
          </p:cNvSpPr>
          <p:nvPr>
            <p:ph type="title" idx="4294967295"/>
          </p:nvPr>
        </p:nvSpPr>
        <p:spPr/>
        <p:txBody>
          <a:bodyPr>
            <a:normAutofit/>
          </a:bodyPr>
          <a:lstStyle/>
          <a:p>
            <a:r>
              <a:rPr lang="cs-CZ" altLang="cs-CZ" sz="4000" dirty="0"/>
              <a:t>Procesní okénko: </a:t>
            </a:r>
          </a:p>
        </p:txBody>
      </p:sp>
      <p:sp>
        <p:nvSpPr>
          <p:cNvPr id="3" name="Zástupný symbol pro obsah 2">
            <a:extLst>
              <a:ext uri="{FF2B5EF4-FFF2-40B4-BE49-F238E27FC236}">
                <a16:creationId xmlns:a16="http://schemas.microsoft.com/office/drawing/2014/main" id="{05B357B0-DEAD-438F-8D86-9CEFC51846C4}"/>
              </a:ext>
            </a:extLst>
          </p:cNvPr>
          <p:cNvSpPr>
            <a:spLocks noGrp="1"/>
          </p:cNvSpPr>
          <p:nvPr>
            <p:ph idx="4294967295"/>
          </p:nvPr>
        </p:nvSpPr>
        <p:spPr>
          <a:xfrm>
            <a:off x="457200" y="1600200"/>
            <a:ext cx="8291264" cy="4997152"/>
          </a:xfrm>
        </p:spPr>
        <p:txBody>
          <a:bodyPr>
            <a:normAutofit fontScale="92500" lnSpcReduction="10000"/>
          </a:bodyPr>
          <a:lstStyle/>
          <a:p>
            <a:pPr>
              <a:lnSpc>
                <a:spcPct val="80000"/>
              </a:lnSpc>
            </a:pPr>
            <a:r>
              <a:rPr lang="cs-CZ" altLang="cs-CZ" sz="3000" dirty="0"/>
              <a:t>Řízení o některých otázkách týkajících se právnických osob [§ 85 písm. e) ZŘS] </a:t>
            </a:r>
            <a:r>
              <a:rPr lang="cs-CZ" altLang="cs-CZ" sz="3000" dirty="0">
                <a:cs typeface="Arial" panose="020B0604020202020204" pitchFamily="34" charset="0"/>
              </a:rPr>
              <a:t>→</a:t>
            </a:r>
            <a:r>
              <a:rPr lang="cs-CZ" altLang="cs-CZ" sz="3000" dirty="0"/>
              <a:t> nesporné řízení.</a:t>
            </a:r>
          </a:p>
          <a:p>
            <a:pPr>
              <a:lnSpc>
                <a:spcPct val="80000"/>
              </a:lnSpc>
            </a:pPr>
            <a:r>
              <a:rPr lang="cs-CZ" altLang="cs-CZ" sz="3000" dirty="0"/>
              <a:t>Materiální pojetí účastenství: </a:t>
            </a:r>
            <a:r>
              <a:rPr lang="cs-CZ" altLang="cs-CZ" sz="3000" b="1" dirty="0"/>
              <a:t>Ten, kdo má být jmenován opatrovníkem</a:t>
            </a:r>
            <a:r>
              <a:rPr lang="cs-CZ" altLang="cs-CZ" sz="3000" dirty="0"/>
              <a:t>, je účastníkem řízení o jmenování opatrovníka, jinak je řízení zatíženo vadou!</a:t>
            </a:r>
          </a:p>
          <a:p>
            <a:pPr>
              <a:lnSpc>
                <a:spcPct val="80000"/>
              </a:lnSpc>
            </a:pPr>
            <a:r>
              <a:rPr lang="cs-CZ" altLang="cs-CZ" sz="3000"/>
              <a:t>Vykonatelnost rozhodnutí? </a:t>
            </a:r>
            <a:endParaRPr lang="cs-CZ" altLang="cs-CZ" sz="3000" dirty="0"/>
          </a:p>
          <a:p>
            <a:pPr>
              <a:lnSpc>
                <a:spcPct val="80000"/>
              </a:lnSpc>
            </a:pPr>
            <a:r>
              <a:rPr lang="cs-CZ" altLang="cs-CZ" sz="3000" dirty="0"/>
              <a:t>Jak má znít výrok rozhodnutí?</a:t>
            </a:r>
          </a:p>
          <a:p>
            <a:pPr lvl="1">
              <a:lnSpc>
                <a:spcPct val="80000"/>
              </a:lnSpc>
            </a:pPr>
            <a:r>
              <a:rPr lang="cs-CZ" altLang="cs-CZ" dirty="0"/>
              <a:t>jmenování (včetně rozsahu zastoupení?),</a:t>
            </a:r>
          </a:p>
          <a:p>
            <a:pPr lvl="1">
              <a:lnSpc>
                <a:spcPct val="80000"/>
              </a:lnSpc>
            </a:pPr>
            <a:r>
              <a:rPr lang="cs-CZ" altLang="cs-CZ" dirty="0"/>
              <a:t>povinnosti obnovit činnost statutárního orgánu</a:t>
            </a:r>
            <a:br>
              <a:rPr lang="cs-CZ" altLang="cs-CZ" dirty="0"/>
            </a:br>
            <a:r>
              <a:rPr lang="cs-CZ" altLang="cs-CZ" dirty="0"/>
              <a:t>(i v případě konfliktu zájmů?),</a:t>
            </a:r>
          </a:p>
          <a:p>
            <a:pPr>
              <a:lnSpc>
                <a:spcPct val="80000"/>
              </a:lnSpc>
            </a:pPr>
            <a:r>
              <a:rPr lang="cs-CZ" altLang="cs-CZ" dirty="0"/>
              <a:t>Nepřípustné vedlejší účastenství.</a:t>
            </a:r>
          </a:p>
          <a:p>
            <a:pPr>
              <a:lnSpc>
                <a:spcPct val="80000"/>
              </a:lnSpc>
            </a:pPr>
            <a:r>
              <a:rPr lang="cs-CZ" altLang="cs-CZ" dirty="0"/>
              <a:t>SOP: použít § 11 dost. 1 písm. a) </a:t>
            </a:r>
            <a:r>
              <a:rPr lang="cs-CZ" altLang="cs-CZ" dirty="0" err="1"/>
              <a:t>ZSoP</a:t>
            </a:r>
            <a:r>
              <a:rPr lang="cs-CZ" altLang="cs-CZ" dirty="0"/>
              <a:t>? </a:t>
            </a:r>
          </a:p>
          <a:p>
            <a:pPr lvl="1">
              <a:lnSpc>
                <a:spcPct val="80000"/>
              </a:lnSpc>
            </a:pPr>
            <a:r>
              <a:rPr lang="cs-CZ" dirty="0"/>
              <a:t>Od poplatku se osvobozují řízení ve věcech opatrovnických</a:t>
            </a:r>
            <a:endParaRPr lang="cs-CZ" altLang="cs-CZ" dirty="0"/>
          </a:p>
          <a:p>
            <a:pPr>
              <a:lnSpc>
                <a:spcPct val="80000"/>
              </a:lnSpc>
            </a:pPr>
            <a:endParaRPr lang="cs-CZ" altLang="cs-CZ" i="1" dirty="0"/>
          </a:p>
        </p:txBody>
      </p:sp>
    </p:spTree>
    <p:extLst>
      <p:ext uri="{BB962C8B-B14F-4D97-AF65-F5344CB8AC3E}">
        <p14:creationId xmlns:p14="http://schemas.microsoft.com/office/powerpoint/2010/main" val="17676179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Řízení o jmenování jednatele</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27 Cdo 1875/2018</a:t>
            </a:r>
          </a:p>
          <a:p>
            <a:pPr lvl="1">
              <a:buNone/>
            </a:pPr>
            <a:r>
              <a:rPr lang="cs-CZ" altLang="cs-CZ" sz="2300" dirty="0"/>
              <a:t>	I. Řízení o jmenování jednatele společnosti s ručením omezeným podle § 198 odst. 3 z. o. k. je řízením ve statusové věci právnické osoby ve smyslu § 2 písm. e) z. ř. s., jež lze zahájit pouze na návrh; okruh účastníků se určí podle § 6 odst. 1 z. ř. s.</a:t>
            </a:r>
          </a:p>
          <a:p>
            <a:pPr lvl="1">
              <a:buNone/>
            </a:pPr>
            <a:r>
              <a:rPr lang="cs-CZ" altLang="cs-CZ" sz="2300" dirty="0"/>
              <a:t>	II.  Další návrh na jmenování jednatele soudem, podaný osobou odlišnou od původního navrhovatele ohledně téže společnosti a téhož skutkového stavu před pravomocným skončením řízení o původním návrhu, je nutno považovat za </a:t>
            </a:r>
            <a:r>
              <a:rPr lang="cs-CZ" altLang="cs-CZ" sz="2300" b="1" dirty="0"/>
              <a:t>přistoupení do řízení </a:t>
            </a:r>
            <a:r>
              <a:rPr lang="cs-CZ" altLang="cs-CZ" sz="2300" dirty="0"/>
              <a:t>zahájeného tímto původním návrhem.</a:t>
            </a:r>
            <a:endParaRPr lang="cs-CZ" altLang="cs-CZ" sz="2300" b="1" dirty="0">
              <a:latin typeface="Arial" panose="020B0604020202020204" pitchFamily="34" charset="0"/>
            </a:endParaRPr>
          </a:p>
        </p:txBody>
      </p:sp>
    </p:spTree>
    <p:extLst>
      <p:ext uri="{BB962C8B-B14F-4D97-AF65-F5344CB8AC3E}">
        <p14:creationId xmlns:p14="http://schemas.microsoft.com/office/powerpoint/2010/main" val="34226624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p:txBody>
          <a:bodyPr/>
          <a:lstStyle/>
          <a:p>
            <a:r>
              <a:rPr lang="cs-CZ" dirty="0"/>
              <a:t>Děkuji za pozornost</a:t>
            </a:r>
          </a:p>
        </p:txBody>
      </p:sp>
      <p:sp>
        <p:nvSpPr>
          <p:cNvPr id="4" name="Zástupný symbol pro obsah 3"/>
          <p:cNvSpPr>
            <a:spLocks noGrp="1"/>
          </p:cNvSpPr>
          <p:nvPr>
            <p:ph idx="1"/>
          </p:nvPr>
        </p:nvSpPr>
        <p:spPr/>
        <p:txBody>
          <a:bodyPr/>
          <a:lstStyle/>
          <a:p>
            <a:endParaRPr lang="cs-CZ"/>
          </a:p>
        </p:txBody>
      </p:sp>
    </p:spTree>
    <p:extLst>
      <p:ext uri="{BB962C8B-B14F-4D97-AF65-F5344CB8AC3E}">
        <p14:creationId xmlns:p14="http://schemas.microsoft.com/office/powerpoint/2010/main" val="1250087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B2337E-6E94-4CAD-861A-7CC6E94F6E1E}"/>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39C2536A-B441-4617-95F7-6C07DA5E28E6}"/>
              </a:ext>
            </a:extLst>
          </p:cNvPr>
          <p:cNvSpPr>
            <a:spLocks noGrp="1"/>
          </p:cNvSpPr>
          <p:nvPr>
            <p:ph idx="4294967295"/>
          </p:nvPr>
        </p:nvSpPr>
        <p:spPr/>
        <p:txBody>
          <a:bodyPr>
            <a:normAutofit/>
          </a:bodyPr>
          <a:lstStyle/>
          <a:p>
            <a:pPr>
              <a:lnSpc>
                <a:spcPct val="80000"/>
              </a:lnSpc>
            </a:pPr>
            <a:r>
              <a:rPr lang="cs-CZ" altLang="cs-CZ" dirty="0"/>
              <a:t>Zvláštní důvody zdánlivosti</a:t>
            </a:r>
            <a:r>
              <a:rPr lang="cs-CZ" altLang="cs-CZ" sz="2700" dirty="0"/>
              <a:t>:</a:t>
            </a:r>
          </a:p>
          <a:p>
            <a:pPr lvl="1">
              <a:lnSpc>
                <a:spcPct val="80000"/>
              </a:lnSpc>
            </a:pPr>
            <a:r>
              <a:rPr lang="cs-CZ" altLang="cs-CZ" sz="2300" dirty="0"/>
              <a:t>„se nepřihlíží“</a:t>
            </a:r>
          </a:p>
          <a:p>
            <a:pPr lvl="2">
              <a:lnSpc>
                <a:spcPct val="80000"/>
              </a:lnSpc>
            </a:pPr>
            <a:r>
              <a:rPr lang="cs-CZ" altLang="cs-CZ" sz="1900" dirty="0"/>
              <a:t>§ 162 odst. 2 ZOK (příplatky, aniž by SS určila jakou výši nesmí příplatky ve svém souhrnu překročit)</a:t>
            </a:r>
          </a:p>
          <a:p>
            <a:pPr lvl="2">
              <a:lnSpc>
                <a:spcPct val="80000"/>
              </a:lnSpc>
            </a:pPr>
            <a:endParaRPr lang="cs-CZ" altLang="cs-CZ" sz="1900" dirty="0"/>
          </a:p>
          <a:p>
            <a:pPr lvl="2">
              <a:lnSpc>
                <a:spcPct val="80000"/>
              </a:lnSpc>
              <a:buNone/>
            </a:pPr>
            <a:r>
              <a:rPr lang="cs-CZ" altLang="cs-CZ" sz="1900" dirty="0"/>
              <a:t>	</a:t>
            </a:r>
            <a:r>
              <a:rPr lang="cs-CZ" altLang="cs-CZ" sz="1900" i="1" dirty="0"/>
              <a:t>„se nepřihlíží“ nemusí znamenat jen zdánlivost</a:t>
            </a:r>
            <a:br>
              <a:rPr lang="cs-CZ" altLang="cs-CZ" sz="1900" i="1" dirty="0"/>
            </a:br>
            <a:r>
              <a:rPr lang="cs-CZ" altLang="cs-CZ" sz="1900" i="1" dirty="0"/>
              <a:t>(viz 29 Cdo 5943/2016 = R 103/2019)</a:t>
            </a:r>
          </a:p>
          <a:p>
            <a:pPr lvl="1">
              <a:lnSpc>
                <a:spcPct val="80000"/>
              </a:lnSpc>
            </a:pPr>
            <a:r>
              <a:rPr lang="cs-CZ" altLang="cs-CZ" sz="2300" dirty="0"/>
              <a:t>„nemá právní účinky“</a:t>
            </a:r>
          </a:p>
          <a:p>
            <a:pPr lvl="2">
              <a:lnSpc>
                <a:spcPct val="80000"/>
              </a:lnSpc>
            </a:pPr>
            <a:r>
              <a:rPr lang="cs-CZ" altLang="cs-CZ" sz="1900" dirty="0"/>
              <a:t>§ 34 odst. 2 ZOK (rozpor s bilančním testem)</a:t>
            </a:r>
          </a:p>
          <a:p>
            <a:pPr lvl="2">
              <a:lnSpc>
                <a:spcPct val="80000"/>
              </a:lnSpc>
            </a:pPr>
            <a:r>
              <a:rPr lang="cs-CZ" altLang="cs-CZ" sz="1900" dirty="0"/>
              <a:t>§ 40 odst. 1 a 2 ZOK (rozpor </a:t>
            </a:r>
            <a:r>
              <a:rPr lang="cs-CZ" altLang="cs-CZ" sz="1900"/>
              <a:t>s kapitálovým </a:t>
            </a:r>
            <a:r>
              <a:rPr lang="cs-CZ" altLang="cs-CZ" sz="1900" dirty="0"/>
              <a:t>testem)</a:t>
            </a:r>
          </a:p>
          <a:p>
            <a:pPr lvl="2">
              <a:lnSpc>
                <a:spcPct val="80000"/>
              </a:lnSpc>
            </a:pPr>
            <a:r>
              <a:rPr lang="cs-CZ" altLang="cs-CZ" sz="1900" dirty="0"/>
              <a:t>§ 45 odst. 3 (absence veřejné listiny)*</a:t>
            </a:r>
          </a:p>
          <a:p>
            <a:pPr lvl="2">
              <a:lnSpc>
                <a:spcPct val="80000"/>
              </a:lnSpc>
            </a:pPr>
            <a:endParaRPr lang="cs-CZ" altLang="cs-CZ" sz="1900" dirty="0"/>
          </a:p>
          <a:p>
            <a:pPr marL="0" lvl="2" indent="-66675">
              <a:lnSpc>
                <a:spcPct val="80000"/>
              </a:lnSpc>
              <a:buNone/>
            </a:pPr>
            <a:r>
              <a:rPr lang="cs-CZ" altLang="cs-CZ" sz="1900" i="1" dirty="0"/>
              <a:t>* Specifický druh „dodatečné“ zdánlivosti (DZ k 33/2020 s. 115: „…rozhodnutí se stane zdánlivým…“).</a:t>
            </a:r>
          </a:p>
        </p:txBody>
      </p:sp>
    </p:spTree>
    <p:extLst>
      <p:ext uri="{BB962C8B-B14F-4D97-AF65-F5344CB8AC3E}">
        <p14:creationId xmlns:p14="http://schemas.microsoft.com/office/powerpoint/2010/main" val="78799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C68A7C-7DEE-4BBA-B20C-A62CD5324E6B}"/>
              </a:ext>
            </a:extLst>
          </p:cNvPr>
          <p:cNvSpPr>
            <a:spLocks noGrp="1"/>
          </p:cNvSpPr>
          <p:nvPr>
            <p:ph type="title" idx="4294967295"/>
          </p:nvPr>
        </p:nvSpPr>
        <p:spPr/>
        <p:txBody>
          <a:bodyPr>
            <a:normAutofit/>
          </a:bodyPr>
          <a:lstStyle/>
          <a:p>
            <a:r>
              <a:rPr lang="cs-CZ" altLang="cs-CZ" sz="4000" dirty="0"/>
              <a:t>Neplatnost a zdánlivost</a:t>
            </a:r>
          </a:p>
        </p:txBody>
      </p:sp>
      <p:sp>
        <p:nvSpPr>
          <p:cNvPr id="3" name="Zástupný symbol pro obsah 2">
            <a:extLst>
              <a:ext uri="{FF2B5EF4-FFF2-40B4-BE49-F238E27FC236}">
                <a16:creationId xmlns:a16="http://schemas.microsoft.com/office/drawing/2014/main" id="{66EB0302-C5F2-492F-9B45-AE9A3C1D86EF}"/>
              </a:ext>
            </a:extLst>
          </p:cNvPr>
          <p:cNvSpPr>
            <a:spLocks noGrp="1"/>
          </p:cNvSpPr>
          <p:nvPr>
            <p:ph idx="4294967295"/>
          </p:nvPr>
        </p:nvSpPr>
        <p:spPr/>
        <p:txBody>
          <a:bodyPr>
            <a:normAutofit/>
          </a:bodyPr>
          <a:lstStyle/>
          <a:p>
            <a:pPr>
              <a:lnSpc>
                <a:spcPct val="80000"/>
              </a:lnSpc>
            </a:pPr>
            <a:r>
              <a:rPr lang="cs-CZ" altLang="cs-CZ" dirty="0"/>
              <a:t>Důvody neplatnosti</a:t>
            </a:r>
            <a:r>
              <a:rPr lang="cs-CZ" altLang="cs-CZ" sz="2700" dirty="0"/>
              <a:t>:</a:t>
            </a:r>
          </a:p>
          <a:p>
            <a:pPr lvl="1">
              <a:lnSpc>
                <a:spcPct val="80000"/>
              </a:lnSpc>
            </a:pPr>
            <a:r>
              <a:rPr lang="cs-CZ" altLang="cs-CZ" sz="2300" dirty="0"/>
              <a:t>Každý člen spolku nebo ten, kdo na tom má zájem hodný právní ochrany, může navrhnout soudu, aby rozhodl o neplatnosti rozhodnutí orgánu spolku pro jeho rozpor se zákonem nebo se stanovami, pokud se neplatnosti nelze dovolat u orgánů spolku (§ 258 ObčZ).</a:t>
            </a:r>
          </a:p>
          <a:p>
            <a:pPr lvl="2">
              <a:lnSpc>
                <a:spcPct val="80000"/>
              </a:lnSpc>
            </a:pPr>
            <a:r>
              <a:rPr lang="cs-CZ" altLang="cs-CZ" sz="1900" dirty="0"/>
              <a:t>rozporem s právními předpisy je i obcházení zákona</a:t>
            </a:r>
            <a:br>
              <a:rPr lang="cs-CZ" altLang="cs-CZ" sz="1900" dirty="0"/>
            </a:br>
            <a:r>
              <a:rPr lang="cs-CZ" altLang="cs-CZ" sz="1900" dirty="0"/>
              <a:t>(NS 27 Cdo 226/2019)</a:t>
            </a:r>
          </a:p>
          <a:p>
            <a:pPr lvl="1">
              <a:lnSpc>
                <a:spcPct val="80000"/>
              </a:lnSpc>
            </a:pPr>
            <a:r>
              <a:rPr lang="cs-CZ" altLang="cs-CZ" sz="2300" dirty="0"/>
              <a:t>u obchodních korporací (možná?) rozdíl v aktivně legitimovaných osobách</a:t>
            </a:r>
          </a:p>
          <a:p>
            <a:pPr lvl="2">
              <a:lnSpc>
                <a:spcPct val="80000"/>
              </a:lnSpc>
            </a:pPr>
            <a:r>
              <a:rPr lang="cs-CZ" altLang="cs-CZ" sz="1900" dirty="0"/>
              <a:t>návrh osob se „zájmem hodným právní ochrany“ (27 </a:t>
            </a:r>
            <a:r>
              <a:rPr lang="cs-CZ" altLang="cs-CZ" sz="1900" dirty="0" err="1"/>
              <a:t>Cdo</a:t>
            </a:r>
            <a:r>
              <a:rPr lang="cs-CZ" altLang="cs-CZ" sz="1900" dirty="0"/>
              <a:t> 458/2019) není u obchodních korporací výslovně připouštěn,</a:t>
            </a:r>
          </a:p>
          <a:p>
            <a:pPr lvl="2">
              <a:lnSpc>
                <a:spcPct val="80000"/>
              </a:lnSpc>
            </a:pPr>
            <a:r>
              <a:rPr lang="cs-CZ" altLang="cs-CZ" sz="1900" dirty="0"/>
              <a:t>ale v právu obchodních korporací 29 </a:t>
            </a:r>
            <a:r>
              <a:rPr lang="cs-CZ" altLang="cs-CZ" sz="1900" dirty="0" err="1"/>
              <a:t>Cdo</a:t>
            </a:r>
            <a:r>
              <a:rPr lang="cs-CZ" altLang="cs-CZ" sz="1900" dirty="0"/>
              <a:t> 5352/2015</a:t>
            </a:r>
          </a:p>
          <a:p>
            <a:pPr lvl="1">
              <a:lnSpc>
                <a:spcPct val="80000"/>
              </a:lnSpc>
            </a:pPr>
            <a:r>
              <a:rPr lang="cs-CZ" altLang="cs-CZ" sz="2300" dirty="0" err="1"/>
              <a:t>ust</a:t>
            </a:r>
            <a:r>
              <a:rPr lang="cs-CZ" altLang="cs-CZ" sz="2300" dirty="0"/>
              <a:t>. § 259-261 ObčZ se použijí</a:t>
            </a:r>
          </a:p>
          <a:p>
            <a:pPr lvl="1">
              <a:lnSpc>
                <a:spcPct val="80000"/>
              </a:lnSpc>
            </a:pPr>
            <a:endParaRPr lang="cs-CZ" altLang="cs-CZ" sz="2300" dirty="0"/>
          </a:p>
          <a:p>
            <a:pPr lvl="1">
              <a:lnSpc>
                <a:spcPct val="80000"/>
              </a:lnSpc>
              <a:buNone/>
            </a:pPr>
            <a:endParaRPr lang="cs-CZ" altLang="cs-CZ" sz="2300" dirty="0"/>
          </a:p>
          <a:p>
            <a:pPr lvl="1">
              <a:lnSpc>
                <a:spcPct val="80000"/>
              </a:lnSpc>
            </a:pPr>
            <a:endParaRPr lang="cs-CZ" altLang="cs-CZ" sz="2500" i="1" dirty="0">
              <a:latin typeface="Arial" panose="020B0604020202020204" pitchFamily="34" charset="0"/>
            </a:endParaRPr>
          </a:p>
          <a:p>
            <a:pPr lvl="2">
              <a:lnSpc>
                <a:spcPct val="80000"/>
              </a:lnSpc>
            </a:pPr>
            <a:endParaRPr lang="cs-CZ" altLang="cs-CZ" sz="2100" i="1" dirty="0">
              <a:latin typeface="Arial" panose="020B0604020202020204" pitchFamily="34" charset="0"/>
            </a:endParaRPr>
          </a:p>
        </p:txBody>
      </p:sp>
    </p:spTree>
    <p:extLst>
      <p:ext uri="{BB962C8B-B14F-4D97-AF65-F5344CB8AC3E}">
        <p14:creationId xmlns:p14="http://schemas.microsoft.com/office/powerpoint/2010/main" val="8661731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C949801266B3749BCCD6C4CBE2AC057" ma:contentTypeVersion="14" ma:contentTypeDescription="Vytvoří nový dokument" ma:contentTypeScope="" ma:versionID="1982c3b7f7b9c477da697a387fefb9dc">
  <xsd:schema xmlns:xsd="http://www.w3.org/2001/XMLSchema" xmlns:xs="http://www.w3.org/2001/XMLSchema" xmlns:p="http://schemas.microsoft.com/office/2006/metadata/properties" xmlns:ns3="4f0289a4-3b82-4623-a95c-1407cf5b8323" xmlns:ns4="21083ac9-bfbf-47e4-af4e-605821655a76" targetNamespace="http://schemas.microsoft.com/office/2006/metadata/properties" ma:root="true" ma:fieldsID="84f3f6f2927155a8f4c810999428b60a" ns3:_="" ns4:_="">
    <xsd:import namespace="4f0289a4-3b82-4623-a95c-1407cf5b8323"/>
    <xsd:import namespace="21083ac9-bfbf-47e4-af4e-605821655a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0289a4-3b82-4623-a95c-1407cf5b83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083ac9-bfbf-47e4-af4e-605821655a76"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C762F3-594B-4942-B347-6A54CA02ED89}">
  <ds:schemaRefs>
    <ds:schemaRef ds:uri="21083ac9-bfbf-47e4-af4e-605821655a76"/>
    <ds:schemaRef ds:uri="http://purl.org/dc/terms/"/>
    <ds:schemaRef ds:uri="4f0289a4-3b82-4623-a95c-1407cf5b8323"/>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C73FA285-7AA9-4B0F-AC0B-9CF45A1C1905}">
  <ds:schemaRefs>
    <ds:schemaRef ds:uri="http://schemas.microsoft.com/sharepoint/v3/contenttype/forms"/>
  </ds:schemaRefs>
</ds:datastoreItem>
</file>

<file path=customXml/itemProps3.xml><?xml version="1.0" encoding="utf-8"?>
<ds:datastoreItem xmlns:ds="http://schemas.openxmlformats.org/officeDocument/2006/customXml" ds:itemID="{7D6B3AF6-AC7F-4081-B1D5-326F0E621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0289a4-3b82-4623-a95c-1407cf5b8323"/>
    <ds:schemaRef ds:uri="21083ac9-bfbf-47e4-af4e-605821655a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6713</Words>
  <Application>Microsoft Office PowerPoint</Application>
  <PresentationFormat>Předvádění na obrazovce (4:3)</PresentationFormat>
  <Paragraphs>366</Paragraphs>
  <Slides>72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72</vt:i4>
      </vt:variant>
    </vt:vector>
  </HeadingPairs>
  <TitlesOfParts>
    <vt:vector size="75" baseType="lpstr">
      <vt:lpstr>Arial</vt:lpstr>
      <vt:lpstr>Calibri</vt:lpstr>
      <vt:lpstr>Motiv sady Office</vt:lpstr>
      <vt:lpstr>Veřejný rejstřík a korporace</vt:lpstr>
      <vt:lpstr>Program</vt:lpstr>
      <vt:lpstr>Novelizační okénko</vt:lpstr>
      <vt:lpstr>Neplatnost a zdánlivost usnesení valné hromady či členské schůze</vt:lpstr>
      <vt:lpstr>Neplatnost a zdánlivost</vt:lpstr>
      <vt:lpstr>Delegace podle § 3 ZOK</vt:lpstr>
      <vt:lpstr>Neplatnost a zdánlivost</vt:lpstr>
      <vt:lpstr>Neplatnost a zdánlivost</vt:lpstr>
      <vt:lpstr>Neplatnost a zdánlivost</vt:lpstr>
      <vt:lpstr>Neplatnost a zdánlivost</vt:lpstr>
      <vt:lpstr>Neplatnost a zdánlivost</vt:lpstr>
      <vt:lpstr>Z aktuální judikatury</vt:lpstr>
      <vt:lpstr>Rozšíření návrhu</vt:lpstr>
      <vt:lpstr>Rozšíření návrhu</vt:lpstr>
      <vt:lpstr>Přezkum v rejstříkovém řízení</vt:lpstr>
      <vt:lpstr>Přezkum v rejstříkovém řízení</vt:lpstr>
      <vt:lpstr>Rozdělování zisku (a protest)</vt:lpstr>
      <vt:lpstr>Rozdělování zisku (a protest)</vt:lpstr>
      <vt:lpstr>Rozdělování zisku (a protest)</vt:lpstr>
      <vt:lpstr>Protest</vt:lpstr>
      <vt:lpstr>Protest</vt:lpstr>
      <vt:lpstr>Protest</vt:lpstr>
      <vt:lpstr>Protest</vt:lpstr>
      <vt:lpstr>Pozvánka</vt:lpstr>
      <vt:lpstr>Pozvánka</vt:lpstr>
      <vt:lpstr>Pozvánka</vt:lpstr>
      <vt:lpstr>Příliš malý podíl</vt:lpstr>
      <vt:lpstr>Právo zdržet se hlasování</vt:lpstr>
      <vt:lpstr>Právo zdržet se hlasování</vt:lpstr>
      <vt:lpstr>Právo zdržet se hlasování</vt:lpstr>
      <vt:lpstr>Absence vůle</vt:lpstr>
      <vt:lpstr>„Absence“ vůle</vt:lpstr>
      <vt:lpstr>„Závěrečné“ usnesení</vt:lpstr>
      <vt:lpstr>„Závěrečné“ usnesení</vt:lpstr>
      <vt:lpstr>Důvod neplatnost nevyslovit</vt:lpstr>
      <vt:lpstr>Důvod neplatnost nevyslovit</vt:lpstr>
      <vt:lpstr>Povaha řízení</vt:lpstr>
      <vt:lpstr>Povaha řízení</vt:lpstr>
      <vt:lpstr>Přechod práva napadat platnost</vt:lpstr>
      <vt:lpstr>Přechod práva napadat platnost</vt:lpstr>
      <vt:lpstr>Procesní opatrovník</vt:lpstr>
      <vt:lpstr>Souběhy </vt:lpstr>
      <vt:lpstr>Pojem „souběhu“ výkonu funkce</vt:lpstr>
      <vt:lpstr>Původní pohled rozhodovací praxe</vt:lpstr>
      <vt:lpstr>Původní pohled rozhodovací praxe</vt:lpstr>
      <vt:lpstr>Krátké intermezzo</vt:lpstr>
      <vt:lpstr>Bod zlomu</vt:lpstr>
      <vt:lpstr>Obrat v rozhodovací praxi</vt:lpstr>
      <vt:lpstr>Obrat v rozhodovací praxi</vt:lpstr>
      <vt:lpstr>Shrnutí</vt:lpstr>
      <vt:lpstr>Z aktuální judikatury</vt:lpstr>
      <vt:lpstr> Obchodní vedení</vt:lpstr>
      <vt:lpstr> Odkaz na zákoník práce (paušální)</vt:lpstr>
      <vt:lpstr> Výrobní družstvo (konkludentní zánik)</vt:lpstr>
      <vt:lpstr> V poměrech § 66d ObchZ (obecně)</vt:lpstr>
      <vt:lpstr> V poměrech § 66d ObchZ („obnovení“ pracovního poměru)</vt:lpstr>
      <vt:lpstr> V poměrech § 66d ObchZ (konkludentní zánik)</vt:lpstr>
      <vt:lpstr> Konkurenční doložka</vt:lpstr>
      <vt:lpstr>Opatrovnictví právnických osob</vt:lpstr>
      <vt:lpstr>Opatrovnictví právnických osob</vt:lpstr>
      <vt:lpstr>Opatrovnictví právnických osob</vt:lpstr>
      <vt:lpstr>Zákonné důvody pro jmenování opatrovníka</vt:lpstr>
      <vt:lpstr>Z judikatury (§ 165 odst. 1 ObčZ)</vt:lpstr>
      <vt:lpstr>Z judikatury (§ 165 odst. 1 ObčZ)</vt:lpstr>
      <vt:lpstr>Z judikatury (§ 165 odst. 2 ObčZ)</vt:lpstr>
      <vt:lpstr>Z judikatury (§ 165 odst. 2 ObčZ)</vt:lpstr>
      <vt:lpstr>Z judikatury (§ 165 odst. 2 ObčZ)</vt:lpstr>
      <vt:lpstr>Co nevíme (a není toho málo): </vt:lpstr>
      <vt:lpstr>Co nevíme (a není toho málo): </vt:lpstr>
      <vt:lpstr>Procesní okénko: </vt:lpstr>
      <vt:lpstr>Řízení o jmenování jednatele</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rubanra</dc:creator>
  <cp:lastModifiedBy>Radek Ruban</cp:lastModifiedBy>
  <cp:revision>146</cp:revision>
  <cp:lastPrinted>2021-01-12T09:59:38Z</cp:lastPrinted>
  <dcterms:created xsi:type="dcterms:W3CDTF">2019-06-11T12:24:06Z</dcterms:created>
  <dcterms:modified xsi:type="dcterms:W3CDTF">2021-09-29T14:16:53Z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0x010100BC949801266B3749BCCD6C4CBE2AC057</vt:lpwstr>
  </property>
</Properties>
</file>