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wdp" ContentType="image/vnd.ms-photo"/>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Default Extension="svg" ContentType="image/sv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4"/>
  </p:notesMasterIdLst>
  <p:handoutMasterIdLst>
    <p:handoutMasterId r:id="rId75"/>
  </p:handoutMasterIdLst>
  <p:sldIdLst>
    <p:sldId id="256" r:id="rId2"/>
    <p:sldId id="298" r:id="rId3"/>
    <p:sldId id="285" r:id="rId4"/>
    <p:sldId id="321" r:id="rId5"/>
    <p:sldId id="322" r:id="rId6"/>
    <p:sldId id="323" r:id="rId7"/>
    <p:sldId id="324" r:id="rId8"/>
    <p:sldId id="325" r:id="rId9"/>
    <p:sldId id="326" r:id="rId10"/>
    <p:sldId id="301" r:id="rId11"/>
    <p:sldId id="286" r:id="rId12"/>
    <p:sldId id="320" r:id="rId13"/>
    <p:sldId id="315" r:id="rId14"/>
    <p:sldId id="287" r:id="rId15"/>
    <p:sldId id="314" r:id="rId16"/>
    <p:sldId id="371" r:id="rId17"/>
    <p:sldId id="309" r:id="rId18"/>
    <p:sldId id="327" r:id="rId19"/>
    <p:sldId id="329" r:id="rId20"/>
    <p:sldId id="328" r:id="rId21"/>
    <p:sldId id="330" r:id="rId22"/>
    <p:sldId id="331" r:id="rId23"/>
    <p:sldId id="332" r:id="rId24"/>
    <p:sldId id="333" r:id="rId25"/>
    <p:sldId id="338" r:id="rId26"/>
    <p:sldId id="334" r:id="rId27"/>
    <p:sldId id="336" r:id="rId28"/>
    <p:sldId id="337" r:id="rId29"/>
    <p:sldId id="335" r:id="rId30"/>
    <p:sldId id="339" r:id="rId31"/>
    <p:sldId id="341" r:id="rId32"/>
    <p:sldId id="340" r:id="rId33"/>
    <p:sldId id="353" r:id="rId34"/>
    <p:sldId id="354" r:id="rId35"/>
    <p:sldId id="355" r:id="rId36"/>
    <p:sldId id="356" r:id="rId37"/>
    <p:sldId id="357" r:id="rId38"/>
    <p:sldId id="358" r:id="rId39"/>
    <p:sldId id="359" r:id="rId40"/>
    <p:sldId id="360" r:id="rId41"/>
    <p:sldId id="372" r:id="rId42"/>
    <p:sldId id="343" r:id="rId43"/>
    <p:sldId id="373" r:id="rId44"/>
    <p:sldId id="374" r:id="rId45"/>
    <p:sldId id="375" r:id="rId46"/>
    <p:sldId id="395" r:id="rId47"/>
    <p:sldId id="399" r:id="rId48"/>
    <p:sldId id="396" r:id="rId49"/>
    <p:sldId id="397" r:id="rId50"/>
    <p:sldId id="398" r:id="rId51"/>
    <p:sldId id="377" r:id="rId52"/>
    <p:sldId id="378" r:id="rId53"/>
    <p:sldId id="379" r:id="rId54"/>
    <p:sldId id="380" r:id="rId55"/>
    <p:sldId id="381" r:id="rId56"/>
    <p:sldId id="383" r:id="rId57"/>
    <p:sldId id="384" r:id="rId58"/>
    <p:sldId id="386" r:id="rId59"/>
    <p:sldId id="387" r:id="rId60"/>
    <p:sldId id="388" r:id="rId61"/>
    <p:sldId id="392" r:id="rId62"/>
    <p:sldId id="393" r:id="rId63"/>
    <p:sldId id="394" r:id="rId64"/>
    <p:sldId id="361" r:id="rId65"/>
    <p:sldId id="362" r:id="rId66"/>
    <p:sldId id="363" r:id="rId67"/>
    <p:sldId id="364" r:id="rId68"/>
    <p:sldId id="365" r:id="rId69"/>
    <p:sldId id="366" r:id="rId70"/>
    <p:sldId id="367" r:id="rId71"/>
    <p:sldId id="368" r:id="rId72"/>
    <p:sldId id="369" r:id="rId73"/>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523" autoAdjust="0"/>
    <p:restoredTop sz="94660"/>
  </p:normalViewPr>
  <p:slideViewPr>
    <p:cSldViewPr>
      <p:cViewPr varScale="1">
        <p:scale>
          <a:sx n="115" d="100"/>
          <a:sy n="115"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7B583B4-3DE5-4511-8DE8-935C4B852C1F}" type="datetimeFigureOut">
              <a:rPr lang="cs-CZ" smtClean="0"/>
              <a:t>31.01.2018</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DC9B782-D8D8-4628-88A5-EFFA5865657A}" type="slidenum">
              <a:rPr lang="cs-CZ" smtClean="0"/>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xmlns="" id="{FD022F85-E3F8-4F24-A566-DB43C3D477E1}"/>
              </a:ext>
            </a:extLst>
          </p:cNvPr>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a:extLst>
              <a:ext uri="{FF2B5EF4-FFF2-40B4-BE49-F238E27FC236}">
                <a16:creationId xmlns:a16="http://schemas.microsoft.com/office/drawing/2014/main" xmlns="" id="{7B4B3C02-F248-4CEE-A892-BE4A1E8887DB}"/>
              </a:ext>
            </a:extLst>
          </p:cNvPr>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D1C97F5-D950-47FE-8F74-4F670BB87A66}" type="datetimeFigureOut">
              <a:rPr lang="cs-CZ"/>
              <a:pPr>
                <a:defRPr/>
              </a:pPr>
              <a:t>28.01.2018</a:t>
            </a:fld>
            <a:endParaRPr lang="cs-CZ"/>
          </a:p>
        </p:txBody>
      </p:sp>
      <p:sp>
        <p:nvSpPr>
          <p:cNvPr id="4" name="Zástupný symbol pro obrázek snímku 3">
            <a:extLst>
              <a:ext uri="{FF2B5EF4-FFF2-40B4-BE49-F238E27FC236}">
                <a16:creationId xmlns:a16="http://schemas.microsoft.com/office/drawing/2014/main" xmlns="" id="{BCDB4B7C-F614-449B-B6C1-E0171C0FA0D6}"/>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xmlns="" id="{B5F496BA-00CF-48AD-9275-7E95243DF4EB}"/>
              </a:ext>
            </a:extLst>
          </p:cNvPr>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xmlns="" id="{1C58BD41-5A8E-4738-8DFE-2560F20572FD}"/>
              </a:ext>
            </a:extLst>
          </p:cNvPr>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a:extLst>
              <a:ext uri="{FF2B5EF4-FFF2-40B4-BE49-F238E27FC236}">
                <a16:creationId xmlns:a16="http://schemas.microsoft.com/office/drawing/2014/main" xmlns="" id="{E2F705D9-ED98-4A37-945F-8F43C4AF9BA8}"/>
              </a:ext>
            </a:extLst>
          </p:cNvPr>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10189E6-2805-4FF7-A606-63494C6E8023}"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a:extLst>
              <a:ext uri="{FF2B5EF4-FFF2-40B4-BE49-F238E27FC236}">
                <a16:creationId xmlns:a16="http://schemas.microsoft.com/office/drawing/2014/main" xmlns="" id="{A5F1CD69-D2D2-4ED2-85DC-7E787629F62F}"/>
              </a:ext>
            </a:extLst>
          </p:cNvPr>
          <p:cNvSpPr>
            <a:spLocks noGrp="1"/>
          </p:cNvSpPr>
          <p:nvPr>
            <p:ph type="dt" sz="half" idx="10"/>
          </p:nvPr>
        </p:nvSpPr>
        <p:spPr/>
        <p:txBody>
          <a:bodyPr/>
          <a:lstStyle>
            <a:lvl1pPr>
              <a:defRPr/>
            </a:lvl1pPr>
          </a:lstStyle>
          <a:p>
            <a:pPr>
              <a:defRPr/>
            </a:pPr>
            <a:fld id="{EA35F939-ED2F-4D56-946E-D088DCD935C6}" type="datetimeFigureOut">
              <a:rPr lang="cs-CZ"/>
              <a:pPr>
                <a:defRPr/>
              </a:pPr>
              <a:t>28.01.2018</a:t>
            </a:fld>
            <a:endParaRPr lang="cs-CZ"/>
          </a:p>
        </p:txBody>
      </p:sp>
      <p:sp>
        <p:nvSpPr>
          <p:cNvPr id="5" name="Zástupný symbol pro zápatí 4">
            <a:extLst>
              <a:ext uri="{FF2B5EF4-FFF2-40B4-BE49-F238E27FC236}">
                <a16:creationId xmlns:a16="http://schemas.microsoft.com/office/drawing/2014/main" xmlns="" id="{F86C818C-F26A-47FF-932E-FD7A620995E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xmlns="" id="{84C4B7E7-B85D-43AA-8C03-611E4004F1BB}"/>
              </a:ext>
            </a:extLst>
          </p:cNvPr>
          <p:cNvSpPr>
            <a:spLocks noGrp="1"/>
          </p:cNvSpPr>
          <p:nvPr>
            <p:ph type="sldNum" sz="quarter" idx="12"/>
          </p:nvPr>
        </p:nvSpPr>
        <p:spPr/>
        <p:txBody>
          <a:bodyPr/>
          <a:lstStyle>
            <a:lvl1pPr>
              <a:defRPr/>
            </a:lvl1pPr>
          </a:lstStyle>
          <a:p>
            <a:fld id="{DAC6C431-E140-4B1A-B9D4-CD14C5FDC1AC}" type="slidenum">
              <a:rPr lang="cs-CZ" altLang="cs-CZ"/>
              <a:pPr/>
              <a:t>‹#›</a:t>
            </a:fld>
            <a:endParaRPr lang="cs-CZ" altLang="cs-CZ"/>
          </a:p>
        </p:txBody>
      </p:sp>
    </p:spTree>
    <p:extLst>
      <p:ext uri="{BB962C8B-B14F-4D97-AF65-F5344CB8AC3E}">
        <p14:creationId xmlns:p14="http://schemas.microsoft.com/office/powerpoint/2010/main" xmlns="" val="322775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67029AF1-B830-4361-8A4D-08B0F07EB242}"/>
              </a:ext>
            </a:extLst>
          </p:cNvPr>
          <p:cNvSpPr>
            <a:spLocks noGrp="1"/>
          </p:cNvSpPr>
          <p:nvPr>
            <p:ph type="dt" sz="half" idx="10"/>
          </p:nvPr>
        </p:nvSpPr>
        <p:spPr/>
        <p:txBody>
          <a:bodyPr/>
          <a:lstStyle>
            <a:lvl1pPr>
              <a:defRPr/>
            </a:lvl1pPr>
          </a:lstStyle>
          <a:p>
            <a:pPr>
              <a:defRPr/>
            </a:pPr>
            <a:fld id="{94721D8D-800B-4139-8A1A-170F6F53A921}" type="datetimeFigureOut">
              <a:rPr lang="cs-CZ"/>
              <a:pPr>
                <a:defRPr/>
              </a:pPr>
              <a:t>28.01.2018</a:t>
            </a:fld>
            <a:endParaRPr lang="cs-CZ"/>
          </a:p>
        </p:txBody>
      </p:sp>
      <p:sp>
        <p:nvSpPr>
          <p:cNvPr id="5" name="Zástupný symbol pro zápatí 4">
            <a:extLst>
              <a:ext uri="{FF2B5EF4-FFF2-40B4-BE49-F238E27FC236}">
                <a16:creationId xmlns:a16="http://schemas.microsoft.com/office/drawing/2014/main" xmlns="" id="{AFF47896-5A39-41CA-8D2D-94829AE9AD9E}"/>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xmlns="" id="{B76971E1-0C5C-4490-A457-E73C6F8A85B0}"/>
              </a:ext>
            </a:extLst>
          </p:cNvPr>
          <p:cNvSpPr>
            <a:spLocks noGrp="1"/>
          </p:cNvSpPr>
          <p:nvPr>
            <p:ph type="sldNum" sz="quarter" idx="12"/>
          </p:nvPr>
        </p:nvSpPr>
        <p:spPr/>
        <p:txBody>
          <a:bodyPr/>
          <a:lstStyle>
            <a:lvl1pPr>
              <a:defRPr/>
            </a:lvl1pPr>
          </a:lstStyle>
          <a:p>
            <a:fld id="{13F9F071-564D-4721-8278-C5FD1C2CF996}" type="slidenum">
              <a:rPr lang="cs-CZ" altLang="cs-CZ"/>
              <a:pPr/>
              <a:t>‹#›</a:t>
            </a:fld>
            <a:endParaRPr lang="cs-CZ" altLang="cs-CZ"/>
          </a:p>
        </p:txBody>
      </p:sp>
    </p:spTree>
    <p:extLst>
      <p:ext uri="{BB962C8B-B14F-4D97-AF65-F5344CB8AC3E}">
        <p14:creationId xmlns:p14="http://schemas.microsoft.com/office/powerpoint/2010/main" xmlns="" val="168273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1C268BAE-4B7D-4F17-BAC9-DDEDD50990FE}"/>
              </a:ext>
            </a:extLst>
          </p:cNvPr>
          <p:cNvSpPr>
            <a:spLocks noGrp="1"/>
          </p:cNvSpPr>
          <p:nvPr>
            <p:ph type="dt" sz="half" idx="10"/>
          </p:nvPr>
        </p:nvSpPr>
        <p:spPr/>
        <p:txBody>
          <a:bodyPr/>
          <a:lstStyle>
            <a:lvl1pPr>
              <a:defRPr/>
            </a:lvl1pPr>
          </a:lstStyle>
          <a:p>
            <a:pPr>
              <a:defRPr/>
            </a:pPr>
            <a:fld id="{EEBCDE6D-A460-415D-A74D-1584C1C047BE}" type="datetimeFigureOut">
              <a:rPr lang="cs-CZ"/>
              <a:pPr>
                <a:defRPr/>
              </a:pPr>
              <a:t>28.01.2018</a:t>
            </a:fld>
            <a:endParaRPr lang="cs-CZ"/>
          </a:p>
        </p:txBody>
      </p:sp>
      <p:sp>
        <p:nvSpPr>
          <p:cNvPr id="5" name="Zástupný symbol pro zápatí 4">
            <a:extLst>
              <a:ext uri="{FF2B5EF4-FFF2-40B4-BE49-F238E27FC236}">
                <a16:creationId xmlns:a16="http://schemas.microsoft.com/office/drawing/2014/main" xmlns="" id="{468A3A2E-A7FB-481E-9DCF-8C420024350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xmlns="" id="{07BAC796-A572-46C8-8F48-C14C4A758351}"/>
              </a:ext>
            </a:extLst>
          </p:cNvPr>
          <p:cNvSpPr>
            <a:spLocks noGrp="1"/>
          </p:cNvSpPr>
          <p:nvPr>
            <p:ph type="sldNum" sz="quarter" idx="12"/>
          </p:nvPr>
        </p:nvSpPr>
        <p:spPr/>
        <p:txBody>
          <a:bodyPr/>
          <a:lstStyle>
            <a:lvl1pPr>
              <a:defRPr/>
            </a:lvl1pPr>
          </a:lstStyle>
          <a:p>
            <a:fld id="{93349B37-03E9-4FE5-9536-83C560373B1C}" type="slidenum">
              <a:rPr lang="cs-CZ" altLang="cs-CZ"/>
              <a:pPr/>
              <a:t>‹#›</a:t>
            </a:fld>
            <a:endParaRPr lang="cs-CZ" altLang="cs-CZ"/>
          </a:p>
        </p:txBody>
      </p:sp>
    </p:spTree>
    <p:extLst>
      <p:ext uri="{BB962C8B-B14F-4D97-AF65-F5344CB8AC3E}">
        <p14:creationId xmlns:p14="http://schemas.microsoft.com/office/powerpoint/2010/main" xmlns="" val="269297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147BCC8F-57D0-40DE-885B-A0931B0BB4C8}"/>
              </a:ext>
            </a:extLst>
          </p:cNvPr>
          <p:cNvSpPr>
            <a:spLocks noGrp="1"/>
          </p:cNvSpPr>
          <p:nvPr>
            <p:ph type="dt" sz="half" idx="10"/>
          </p:nvPr>
        </p:nvSpPr>
        <p:spPr/>
        <p:txBody>
          <a:bodyPr/>
          <a:lstStyle>
            <a:lvl1pPr>
              <a:defRPr/>
            </a:lvl1pPr>
          </a:lstStyle>
          <a:p>
            <a:pPr>
              <a:defRPr/>
            </a:pPr>
            <a:fld id="{69D9630C-9ED3-4D81-B207-AB015CA026D3}" type="datetimeFigureOut">
              <a:rPr lang="cs-CZ"/>
              <a:pPr>
                <a:defRPr/>
              </a:pPr>
              <a:t>28.01.2018</a:t>
            </a:fld>
            <a:endParaRPr lang="cs-CZ"/>
          </a:p>
        </p:txBody>
      </p:sp>
      <p:sp>
        <p:nvSpPr>
          <p:cNvPr id="5" name="Zástupný symbol pro zápatí 4">
            <a:extLst>
              <a:ext uri="{FF2B5EF4-FFF2-40B4-BE49-F238E27FC236}">
                <a16:creationId xmlns:a16="http://schemas.microsoft.com/office/drawing/2014/main" xmlns="" id="{F15DE15F-10C9-4D6D-B0B4-849F65854F6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xmlns="" id="{26D1D6C7-4BD0-4629-9322-3AF3FE857F1F}"/>
              </a:ext>
            </a:extLst>
          </p:cNvPr>
          <p:cNvSpPr>
            <a:spLocks noGrp="1"/>
          </p:cNvSpPr>
          <p:nvPr>
            <p:ph type="sldNum" sz="quarter" idx="12"/>
          </p:nvPr>
        </p:nvSpPr>
        <p:spPr/>
        <p:txBody>
          <a:bodyPr/>
          <a:lstStyle>
            <a:lvl1pPr>
              <a:defRPr/>
            </a:lvl1pPr>
          </a:lstStyle>
          <a:p>
            <a:fld id="{EB9240D4-46EF-45E7-B5B5-A885648A3754}" type="slidenum">
              <a:rPr lang="cs-CZ" altLang="cs-CZ"/>
              <a:pPr/>
              <a:t>‹#›</a:t>
            </a:fld>
            <a:endParaRPr lang="cs-CZ" altLang="cs-CZ"/>
          </a:p>
        </p:txBody>
      </p:sp>
    </p:spTree>
    <p:extLst>
      <p:ext uri="{BB962C8B-B14F-4D97-AF65-F5344CB8AC3E}">
        <p14:creationId xmlns:p14="http://schemas.microsoft.com/office/powerpoint/2010/main" xmlns="" val="122270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a:extLst>
              <a:ext uri="{FF2B5EF4-FFF2-40B4-BE49-F238E27FC236}">
                <a16:creationId xmlns:a16="http://schemas.microsoft.com/office/drawing/2014/main" xmlns="" id="{299B7370-7789-41D4-AC76-1BA500D404C9}"/>
              </a:ext>
            </a:extLst>
          </p:cNvPr>
          <p:cNvSpPr>
            <a:spLocks noGrp="1"/>
          </p:cNvSpPr>
          <p:nvPr>
            <p:ph type="dt" sz="half" idx="10"/>
          </p:nvPr>
        </p:nvSpPr>
        <p:spPr/>
        <p:txBody>
          <a:bodyPr/>
          <a:lstStyle>
            <a:lvl1pPr>
              <a:defRPr/>
            </a:lvl1pPr>
          </a:lstStyle>
          <a:p>
            <a:pPr>
              <a:defRPr/>
            </a:pPr>
            <a:fld id="{72FEB884-61AF-4C51-A526-9D4108C51DA9}" type="datetimeFigureOut">
              <a:rPr lang="cs-CZ"/>
              <a:pPr>
                <a:defRPr/>
              </a:pPr>
              <a:t>28.01.2018</a:t>
            </a:fld>
            <a:endParaRPr lang="cs-CZ"/>
          </a:p>
        </p:txBody>
      </p:sp>
      <p:sp>
        <p:nvSpPr>
          <p:cNvPr id="5" name="Zástupný symbol pro zápatí 4">
            <a:extLst>
              <a:ext uri="{FF2B5EF4-FFF2-40B4-BE49-F238E27FC236}">
                <a16:creationId xmlns:a16="http://schemas.microsoft.com/office/drawing/2014/main" xmlns="" id="{59062F31-C071-4103-84C1-925945CEC00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xmlns="" id="{262A1622-9F95-4FD9-8A47-4A187FA8979F}"/>
              </a:ext>
            </a:extLst>
          </p:cNvPr>
          <p:cNvSpPr>
            <a:spLocks noGrp="1"/>
          </p:cNvSpPr>
          <p:nvPr>
            <p:ph type="sldNum" sz="quarter" idx="12"/>
          </p:nvPr>
        </p:nvSpPr>
        <p:spPr/>
        <p:txBody>
          <a:bodyPr/>
          <a:lstStyle>
            <a:lvl1pPr>
              <a:defRPr/>
            </a:lvl1pPr>
          </a:lstStyle>
          <a:p>
            <a:fld id="{CAC75B9B-3BC7-4B78-A597-2AAEB6E2EF0E}" type="slidenum">
              <a:rPr lang="cs-CZ" altLang="cs-CZ"/>
              <a:pPr/>
              <a:t>‹#›</a:t>
            </a:fld>
            <a:endParaRPr lang="cs-CZ" altLang="cs-CZ"/>
          </a:p>
        </p:txBody>
      </p:sp>
    </p:spTree>
    <p:extLst>
      <p:ext uri="{BB962C8B-B14F-4D97-AF65-F5344CB8AC3E}">
        <p14:creationId xmlns:p14="http://schemas.microsoft.com/office/powerpoint/2010/main" xmlns="" val="113489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xmlns="" id="{0B4F75FF-0D4E-46B3-B748-B03C4B438E3D}"/>
              </a:ext>
            </a:extLst>
          </p:cNvPr>
          <p:cNvSpPr>
            <a:spLocks noGrp="1"/>
          </p:cNvSpPr>
          <p:nvPr>
            <p:ph type="dt" sz="half" idx="10"/>
          </p:nvPr>
        </p:nvSpPr>
        <p:spPr/>
        <p:txBody>
          <a:bodyPr/>
          <a:lstStyle>
            <a:lvl1pPr>
              <a:defRPr/>
            </a:lvl1pPr>
          </a:lstStyle>
          <a:p>
            <a:pPr>
              <a:defRPr/>
            </a:pPr>
            <a:fld id="{0C542BA7-1714-496D-88AB-085810DA4971}" type="datetimeFigureOut">
              <a:rPr lang="cs-CZ"/>
              <a:pPr>
                <a:defRPr/>
              </a:pPr>
              <a:t>28.01.2018</a:t>
            </a:fld>
            <a:endParaRPr lang="cs-CZ"/>
          </a:p>
        </p:txBody>
      </p:sp>
      <p:sp>
        <p:nvSpPr>
          <p:cNvPr id="6" name="Zástupný symbol pro zápatí 4">
            <a:extLst>
              <a:ext uri="{FF2B5EF4-FFF2-40B4-BE49-F238E27FC236}">
                <a16:creationId xmlns:a16="http://schemas.microsoft.com/office/drawing/2014/main" xmlns="" id="{502828A5-B1F6-4652-A8AA-CFEE37193EB7}"/>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xmlns="" id="{8492CFD7-65B8-4CBD-8A39-CD49F13B7D83}"/>
              </a:ext>
            </a:extLst>
          </p:cNvPr>
          <p:cNvSpPr>
            <a:spLocks noGrp="1"/>
          </p:cNvSpPr>
          <p:nvPr>
            <p:ph type="sldNum" sz="quarter" idx="12"/>
          </p:nvPr>
        </p:nvSpPr>
        <p:spPr/>
        <p:txBody>
          <a:bodyPr/>
          <a:lstStyle>
            <a:lvl1pPr>
              <a:defRPr/>
            </a:lvl1pPr>
          </a:lstStyle>
          <a:p>
            <a:fld id="{EC14AE2B-9E61-4FC8-9FEF-F71A949CD880}" type="slidenum">
              <a:rPr lang="cs-CZ" altLang="cs-CZ"/>
              <a:pPr/>
              <a:t>‹#›</a:t>
            </a:fld>
            <a:endParaRPr lang="cs-CZ" altLang="cs-CZ"/>
          </a:p>
        </p:txBody>
      </p:sp>
    </p:spTree>
    <p:extLst>
      <p:ext uri="{BB962C8B-B14F-4D97-AF65-F5344CB8AC3E}">
        <p14:creationId xmlns:p14="http://schemas.microsoft.com/office/powerpoint/2010/main" xmlns="" val="373633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a16="http://schemas.microsoft.com/office/drawing/2014/main" xmlns="" id="{51A7BAAD-B640-457D-A0E9-041CCA56440C}"/>
              </a:ext>
            </a:extLst>
          </p:cNvPr>
          <p:cNvSpPr>
            <a:spLocks noGrp="1"/>
          </p:cNvSpPr>
          <p:nvPr>
            <p:ph type="dt" sz="half" idx="10"/>
          </p:nvPr>
        </p:nvSpPr>
        <p:spPr/>
        <p:txBody>
          <a:bodyPr/>
          <a:lstStyle>
            <a:lvl1pPr>
              <a:defRPr/>
            </a:lvl1pPr>
          </a:lstStyle>
          <a:p>
            <a:pPr>
              <a:defRPr/>
            </a:pPr>
            <a:fld id="{B2C17D71-FCCE-4BAF-83FB-CCE78634E283}" type="datetimeFigureOut">
              <a:rPr lang="cs-CZ"/>
              <a:pPr>
                <a:defRPr/>
              </a:pPr>
              <a:t>28.01.2018</a:t>
            </a:fld>
            <a:endParaRPr lang="cs-CZ"/>
          </a:p>
        </p:txBody>
      </p:sp>
      <p:sp>
        <p:nvSpPr>
          <p:cNvPr id="8" name="Zástupný symbol pro zápatí 4">
            <a:extLst>
              <a:ext uri="{FF2B5EF4-FFF2-40B4-BE49-F238E27FC236}">
                <a16:creationId xmlns:a16="http://schemas.microsoft.com/office/drawing/2014/main" xmlns="" id="{62124559-87D0-403B-AD4A-D7877D6E1F7D}"/>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a16="http://schemas.microsoft.com/office/drawing/2014/main" xmlns="" id="{9D9FE3BC-EDB6-4610-96F2-5731EB4F6D17}"/>
              </a:ext>
            </a:extLst>
          </p:cNvPr>
          <p:cNvSpPr>
            <a:spLocks noGrp="1"/>
          </p:cNvSpPr>
          <p:nvPr>
            <p:ph type="sldNum" sz="quarter" idx="12"/>
          </p:nvPr>
        </p:nvSpPr>
        <p:spPr/>
        <p:txBody>
          <a:bodyPr/>
          <a:lstStyle>
            <a:lvl1pPr>
              <a:defRPr/>
            </a:lvl1pPr>
          </a:lstStyle>
          <a:p>
            <a:fld id="{5BE7404E-DD2C-4DD3-A030-CFB8082D4583}" type="slidenum">
              <a:rPr lang="cs-CZ" altLang="cs-CZ"/>
              <a:pPr/>
              <a:t>‹#›</a:t>
            </a:fld>
            <a:endParaRPr lang="cs-CZ" altLang="cs-CZ"/>
          </a:p>
        </p:txBody>
      </p:sp>
    </p:spTree>
    <p:extLst>
      <p:ext uri="{BB962C8B-B14F-4D97-AF65-F5344CB8AC3E}">
        <p14:creationId xmlns:p14="http://schemas.microsoft.com/office/powerpoint/2010/main" xmlns="" val="69924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a:extLst>
              <a:ext uri="{FF2B5EF4-FFF2-40B4-BE49-F238E27FC236}">
                <a16:creationId xmlns:a16="http://schemas.microsoft.com/office/drawing/2014/main" xmlns="" id="{7CCB952E-7CEE-484E-B40E-3EC2F2F0BFCF}"/>
              </a:ext>
            </a:extLst>
          </p:cNvPr>
          <p:cNvSpPr>
            <a:spLocks noGrp="1"/>
          </p:cNvSpPr>
          <p:nvPr>
            <p:ph type="dt" sz="half" idx="10"/>
          </p:nvPr>
        </p:nvSpPr>
        <p:spPr/>
        <p:txBody>
          <a:bodyPr/>
          <a:lstStyle>
            <a:lvl1pPr>
              <a:defRPr/>
            </a:lvl1pPr>
          </a:lstStyle>
          <a:p>
            <a:pPr>
              <a:defRPr/>
            </a:pPr>
            <a:fld id="{605D461F-803F-42DA-8070-F4347991633B}" type="datetimeFigureOut">
              <a:rPr lang="cs-CZ"/>
              <a:pPr>
                <a:defRPr/>
              </a:pPr>
              <a:t>28.01.2018</a:t>
            </a:fld>
            <a:endParaRPr lang="cs-CZ"/>
          </a:p>
        </p:txBody>
      </p:sp>
      <p:sp>
        <p:nvSpPr>
          <p:cNvPr id="4" name="Zástupný symbol pro zápatí 4">
            <a:extLst>
              <a:ext uri="{FF2B5EF4-FFF2-40B4-BE49-F238E27FC236}">
                <a16:creationId xmlns:a16="http://schemas.microsoft.com/office/drawing/2014/main" xmlns="" id="{DBA380AA-42D8-435E-9134-D5A8DCA9BCB2}"/>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a16="http://schemas.microsoft.com/office/drawing/2014/main" xmlns="" id="{A21B3CAA-1254-4F70-AEB3-76AF9679C628}"/>
              </a:ext>
            </a:extLst>
          </p:cNvPr>
          <p:cNvSpPr>
            <a:spLocks noGrp="1"/>
          </p:cNvSpPr>
          <p:nvPr>
            <p:ph type="sldNum" sz="quarter" idx="12"/>
          </p:nvPr>
        </p:nvSpPr>
        <p:spPr/>
        <p:txBody>
          <a:bodyPr/>
          <a:lstStyle>
            <a:lvl1pPr>
              <a:defRPr/>
            </a:lvl1pPr>
          </a:lstStyle>
          <a:p>
            <a:fld id="{B4822AFD-71B1-4A00-B2B0-A4B48B9A0E16}" type="slidenum">
              <a:rPr lang="cs-CZ" altLang="cs-CZ"/>
              <a:pPr/>
              <a:t>‹#›</a:t>
            </a:fld>
            <a:endParaRPr lang="cs-CZ" altLang="cs-CZ"/>
          </a:p>
        </p:txBody>
      </p:sp>
    </p:spTree>
    <p:extLst>
      <p:ext uri="{BB962C8B-B14F-4D97-AF65-F5344CB8AC3E}">
        <p14:creationId xmlns:p14="http://schemas.microsoft.com/office/powerpoint/2010/main" xmlns="" val="340033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xmlns="" id="{88FFAC1C-878A-4772-99AD-2CCE22B0E235}"/>
              </a:ext>
            </a:extLst>
          </p:cNvPr>
          <p:cNvSpPr>
            <a:spLocks noGrp="1"/>
          </p:cNvSpPr>
          <p:nvPr>
            <p:ph type="dt" sz="half" idx="10"/>
          </p:nvPr>
        </p:nvSpPr>
        <p:spPr/>
        <p:txBody>
          <a:bodyPr/>
          <a:lstStyle>
            <a:lvl1pPr>
              <a:defRPr/>
            </a:lvl1pPr>
          </a:lstStyle>
          <a:p>
            <a:pPr>
              <a:defRPr/>
            </a:pPr>
            <a:fld id="{F4D1CFEE-DB69-44B8-8D58-220481C2C5FE}" type="datetimeFigureOut">
              <a:rPr lang="cs-CZ"/>
              <a:pPr>
                <a:defRPr/>
              </a:pPr>
              <a:t>28.01.2018</a:t>
            </a:fld>
            <a:endParaRPr lang="cs-CZ"/>
          </a:p>
        </p:txBody>
      </p:sp>
      <p:sp>
        <p:nvSpPr>
          <p:cNvPr id="3" name="Zástupný symbol pro zápatí 4">
            <a:extLst>
              <a:ext uri="{FF2B5EF4-FFF2-40B4-BE49-F238E27FC236}">
                <a16:creationId xmlns:a16="http://schemas.microsoft.com/office/drawing/2014/main" xmlns="" id="{EA354561-8AC7-4DC5-AFFF-A56738D1CAB5}"/>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a16="http://schemas.microsoft.com/office/drawing/2014/main" xmlns="" id="{84D3FC5B-876B-42AD-83F8-E038B462DB3C}"/>
              </a:ext>
            </a:extLst>
          </p:cNvPr>
          <p:cNvSpPr>
            <a:spLocks noGrp="1"/>
          </p:cNvSpPr>
          <p:nvPr>
            <p:ph type="sldNum" sz="quarter" idx="12"/>
          </p:nvPr>
        </p:nvSpPr>
        <p:spPr/>
        <p:txBody>
          <a:bodyPr/>
          <a:lstStyle>
            <a:lvl1pPr>
              <a:defRPr/>
            </a:lvl1pPr>
          </a:lstStyle>
          <a:p>
            <a:fld id="{A093615A-3D66-4A31-A25F-0445BCD2372A}" type="slidenum">
              <a:rPr lang="cs-CZ" altLang="cs-CZ"/>
              <a:pPr/>
              <a:t>‹#›</a:t>
            </a:fld>
            <a:endParaRPr lang="cs-CZ" altLang="cs-CZ"/>
          </a:p>
        </p:txBody>
      </p:sp>
    </p:spTree>
    <p:extLst>
      <p:ext uri="{BB962C8B-B14F-4D97-AF65-F5344CB8AC3E}">
        <p14:creationId xmlns:p14="http://schemas.microsoft.com/office/powerpoint/2010/main" xmlns="" val="188996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xmlns="" id="{B66F8EA6-2FB8-4CE8-868B-646C3A6BB065}"/>
              </a:ext>
            </a:extLst>
          </p:cNvPr>
          <p:cNvSpPr>
            <a:spLocks noGrp="1"/>
          </p:cNvSpPr>
          <p:nvPr>
            <p:ph type="dt" sz="half" idx="10"/>
          </p:nvPr>
        </p:nvSpPr>
        <p:spPr/>
        <p:txBody>
          <a:bodyPr/>
          <a:lstStyle>
            <a:lvl1pPr>
              <a:defRPr/>
            </a:lvl1pPr>
          </a:lstStyle>
          <a:p>
            <a:pPr>
              <a:defRPr/>
            </a:pPr>
            <a:fld id="{20BBB764-6821-44E4-B26C-D14A8AE20EAE}" type="datetimeFigureOut">
              <a:rPr lang="cs-CZ"/>
              <a:pPr>
                <a:defRPr/>
              </a:pPr>
              <a:t>28.01.2018</a:t>
            </a:fld>
            <a:endParaRPr lang="cs-CZ"/>
          </a:p>
        </p:txBody>
      </p:sp>
      <p:sp>
        <p:nvSpPr>
          <p:cNvPr id="6" name="Zástupný symbol pro zápatí 4">
            <a:extLst>
              <a:ext uri="{FF2B5EF4-FFF2-40B4-BE49-F238E27FC236}">
                <a16:creationId xmlns:a16="http://schemas.microsoft.com/office/drawing/2014/main" xmlns="" id="{01B8302C-6085-4A9B-BA88-0063E4CC69E0}"/>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xmlns="" id="{2F1C4F2D-F485-418F-A300-56BC9CA31917}"/>
              </a:ext>
            </a:extLst>
          </p:cNvPr>
          <p:cNvSpPr>
            <a:spLocks noGrp="1"/>
          </p:cNvSpPr>
          <p:nvPr>
            <p:ph type="sldNum" sz="quarter" idx="12"/>
          </p:nvPr>
        </p:nvSpPr>
        <p:spPr/>
        <p:txBody>
          <a:bodyPr/>
          <a:lstStyle>
            <a:lvl1pPr>
              <a:defRPr/>
            </a:lvl1pPr>
          </a:lstStyle>
          <a:p>
            <a:fld id="{DD1ED4CC-9D33-4BF0-A235-3F1C359847AC}" type="slidenum">
              <a:rPr lang="cs-CZ" altLang="cs-CZ"/>
              <a:pPr/>
              <a:t>‹#›</a:t>
            </a:fld>
            <a:endParaRPr lang="cs-CZ" altLang="cs-CZ"/>
          </a:p>
        </p:txBody>
      </p:sp>
    </p:spTree>
    <p:extLst>
      <p:ext uri="{BB962C8B-B14F-4D97-AF65-F5344CB8AC3E}">
        <p14:creationId xmlns:p14="http://schemas.microsoft.com/office/powerpoint/2010/main" xmlns="" val="113771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xmlns="" id="{A55E9F0A-0539-4403-A136-5B08C93375C3}"/>
              </a:ext>
            </a:extLst>
          </p:cNvPr>
          <p:cNvSpPr>
            <a:spLocks noGrp="1"/>
          </p:cNvSpPr>
          <p:nvPr>
            <p:ph type="dt" sz="half" idx="10"/>
          </p:nvPr>
        </p:nvSpPr>
        <p:spPr/>
        <p:txBody>
          <a:bodyPr/>
          <a:lstStyle>
            <a:lvl1pPr>
              <a:defRPr/>
            </a:lvl1pPr>
          </a:lstStyle>
          <a:p>
            <a:pPr>
              <a:defRPr/>
            </a:pPr>
            <a:fld id="{DFE9801C-ABA9-4F95-B2DE-F6B094C9B0F3}" type="datetimeFigureOut">
              <a:rPr lang="cs-CZ"/>
              <a:pPr>
                <a:defRPr/>
              </a:pPr>
              <a:t>28.01.2018</a:t>
            </a:fld>
            <a:endParaRPr lang="cs-CZ"/>
          </a:p>
        </p:txBody>
      </p:sp>
      <p:sp>
        <p:nvSpPr>
          <p:cNvPr id="6" name="Zástupný symbol pro zápatí 4">
            <a:extLst>
              <a:ext uri="{FF2B5EF4-FFF2-40B4-BE49-F238E27FC236}">
                <a16:creationId xmlns:a16="http://schemas.microsoft.com/office/drawing/2014/main" xmlns="" id="{56EA0C50-F78C-4B50-A347-489AC7EF1C7C}"/>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xmlns="" id="{E645699D-68EA-4E73-BEC7-02F7ABCF17DC}"/>
              </a:ext>
            </a:extLst>
          </p:cNvPr>
          <p:cNvSpPr>
            <a:spLocks noGrp="1"/>
          </p:cNvSpPr>
          <p:nvPr>
            <p:ph type="sldNum" sz="quarter" idx="12"/>
          </p:nvPr>
        </p:nvSpPr>
        <p:spPr/>
        <p:txBody>
          <a:bodyPr/>
          <a:lstStyle>
            <a:lvl1pPr>
              <a:defRPr/>
            </a:lvl1pPr>
          </a:lstStyle>
          <a:p>
            <a:fld id="{A31EA785-9873-4487-B9FB-FA7AB5E48EBA}" type="slidenum">
              <a:rPr lang="cs-CZ" altLang="cs-CZ"/>
              <a:pPr/>
              <a:t>‹#›</a:t>
            </a:fld>
            <a:endParaRPr lang="cs-CZ" altLang="cs-CZ"/>
          </a:p>
        </p:txBody>
      </p:sp>
    </p:spTree>
    <p:extLst>
      <p:ext uri="{BB962C8B-B14F-4D97-AF65-F5344CB8AC3E}">
        <p14:creationId xmlns:p14="http://schemas.microsoft.com/office/powerpoint/2010/main" xmlns="" val="218433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a:extLst>
              <a:ext uri="{FF2B5EF4-FFF2-40B4-BE49-F238E27FC236}">
                <a16:creationId xmlns:a16="http://schemas.microsoft.com/office/drawing/2014/main" xmlns="" id="{80F67DE3-AA23-49CC-9BCB-E85B2FECA6C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a:extLst>
              <a:ext uri="{FF2B5EF4-FFF2-40B4-BE49-F238E27FC236}">
                <a16:creationId xmlns:a16="http://schemas.microsoft.com/office/drawing/2014/main" xmlns="" id="{541E9958-006D-433B-B527-D3275DC40CE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xmlns="" id="{5A8EBCFE-81C5-46A0-90EE-C9B12015836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295E423-EA02-4902-915E-A5BC929DAF2C}" type="datetimeFigureOut">
              <a:rPr lang="cs-CZ"/>
              <a:pPr>
                <a:defRPr/>
              </a:pPr>
              <a:t>28.01.2018</a:t>
            </a:fld>
            <a:endParaRPr lang="cs-CZ"/>
          </a:p>
        </p:txBody>
      </p:sp>
      <p:sp>
        <p:nvSpPr>
          <p:cNvPr id="5" name="Zástupný symbol pro zápatí 4">
            <a:extLst>
              <a:ext uri="{FF2B5EF4-FFF2-40B4-BE49-F238E27FC236}">
                <a16:creationId xmlns:a16="http://schemas.microsoft.com/office/drawing/2014/main" xmlns="" id="{F8ACA421-5574-490F-9246-B2B37BE0D5D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xmlns="" id="{5915E6E4-E20B-4E49-A5B7-4302FB047F7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A6E6895-38BD-4F5E-BD03-7C7D3E9796C4}"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eck-online.cz/bo/document-view.seam?documentId=onrf6mjzgyzv6ojzfzygmmjsh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a:extLst>
              <a:ext uri="{FF2B5EF4-FFF2-40B4-BE49-F238E27FC236}">
                <a16:creationId xmlns:a16="http://schemas.microsoft.com/office/drawing/2014/main" xmlns="" id="{15491DC1-29DF-437D-AC5E-E903C215EE4F}"/>
              </a:ext>
            </a:extLst>
          </p:cNvPr>
          <p:cNvSpPr>
            <a:spLocks noGrp="1"/>
          </p:cNvSpPr>
          <p:nvPr>
            <p:ph type="ctrTitle"/>
          </p:nvPr>
        </p:nvSpPr>
        <p:spPr>
          <a:xfrm>
            <a:off x="684213" y="3830638"/>
            <a:ext cx="7772400" cy="1470025"/>
          </a:xfrm>
        </p:spPr>
        <p:txBody>
          <a:bodyPr/>
          <a:lstStyle/>
          <a:p>
            <a:r>
              <a:rPr lang="cs-CZ" altLang="cs-CZ"/>
              <a:t>Vybrané novinky v právu obchodních korporací</a:t>
            </a:r>
            <a:endParaRPr lang="cs-CZ" altLang="cs-CZ" sz="3100"/>
          </a:p>
        </p:txBody>
      </p:sp>
      <p:sp>
        <p:nvSpPr>
          <p:cNvPr id="3" name="Podnadpis 2">
            <a:extLst>
              <a:ext uri="{FF2B5EF4-FFF2-40B4-BE49-F238E27FC236}">
                <a16:creationId xmlns:a16="http://schemas.microsoft.com/office/drawing/2014/main" xmlns="" id="{4C6BC131-12D6-460E-B7C1-A26D890FC978}"/>
              </a:ext>
            </a:extLst>
          </p:cNvPr>
          <p:cNvSpPr>
            <a:spLocks noGrp="1"/>
          </p:cNvSpPr>
          <p:nvPr>
            <p:ph type="subTitle" idx="1"/>
          </p:nvPr>
        </p:nvSpPr>
        <p:spPr>
          <a:xfrm>
            <a:off x="1331913" y="5661025"/>
            <a:ext cx="6400800" cy="1752600"/>
          </a:xfrm>
        </p:spPr>
        <p:txBody>
          <a:bodyPr rtlCol="0">
            <a:normAutofit/>
          </a:bodyPr>
          <a:lstStyle/>
          <a:p>
            <a:pPr fontAlgn="auto">
              <a:spcAft>
                <a:spcPts val="0"/>
              </a:spcAft>
              <a:defRPr/>
            </a:pPr>
            <a:r>
              <a:rPr lang="cs-CZ" dirty="0"/>
              <a:t>Z. Houdek, R. </a:t>
            </a:r>
            <a:r>
              <a:rPr lang="cs-CZ" dirty="0" err="1"/>
              <a:t>Ruban</a:t>
            </a:r>
            <a:r>
              <a:rPr lang="cs-CZ" dirty="0"/>
              <a:t>, J. Kožiak </a:t>
            </a:r>
          </a:p>
        </p:txBody>
      </p:sp>
      <p:pic>
        <p:nvPicPr>
          <p:cNvPr id="14339" name="Zástupný symbol pro obrázek 6" descr="logoMU.jpg">
            <a:extLst>
              <a:ext uri="{FF2B5EF4-FFF2-40B4-BE49-F238E27FC236}">
                <a16:creationId xmlns:a16="http://schemas.microsoft.com/office/drawing/2014/main" xmlns="" id="{9082F445-CCBC-4171-8B39-7DF149B7E4E9}"/>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32138" y="260350"/>
            <a:ext cx="2579687" cy="5045075"/>
          </a:xfrm>
          <a:prstGeom prst="rect">
            <a:avLst/>
          </a:prstGeom>
          <a:noFill/>
          <a:ln>
            <a:noFill/>
          </a:ln>
          <a:scene3d>
            <a:camera prst="orthographicFront"/>
            <a:lightRig rig="threePt" dir="t"/>
          </a:scene3d>
          <a:sp3d prstMaterial="matte"/>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B77905C-CC43-44A8-AAFD-DAD8342071BD}"/>
              </a:ext>
            </a:extLst>
          </p:cNvPr>
          <p:cNvSpPr>
            <a:spLocks noGrp="1"/>
          </p:cNvSpPr>
          <p:nvPr>
            <p:ph type="title"/>
          </p:nvPr>
        </p:nvSpPr>
        <p:spPr/>
        <p:txBody>
          <a:bodyPr rtlCol="0">
            <a:normAutofit fontScale="90000"/>
          </a:bodyPr>
          <a:lstStyle/>
          <a:p>
            <a:pPr fontAlgn="auto">
              <a:spcAft>
                <a:spcPts val="0"/>
              </a:spcAft>
              <a:defRPr/>
            </a:pPr>
            <a:r>
              <a:rPr lang="cs-CZ" dirty="0"/>
              <a:t>Podnikatelský úsudek ve starší judikatuře? </a:t>
            </a:r>
          </a:p>
        </p:txBody>
      </p:sp>
      <p:sp>
        <p:nvSpPr>
          <p:cNvPr id="3" name="Zástupný symbol pro obsah 2">
            <a:extLst>
              <a:ext uri="{FF2B5EF4-FFF2-40B4-BE49-F238E27FC236}">
                <a16:creationId xmlns:a16="http://schemas.microsoft.com/office/drawing/2014/main" xmlns="" id="{0DB0FD2A-82CD-47E7-ABA5-D368F0A39C07}"/>
              </a:ext>
            </a:extLst>
          </p:cNvPr>
          <p:cNvSpPr>
            <a:spLocks noGrp="1"/>
          </p:cNvSpPr>
          <p:nvPr>
            <p:ph idx="1"/>
          </p:nvPr>
        </p:nvSpPr>
        <p:spPr>
          <a:xfrm>
            <a:off x="468313" y="1557338"/>
            <a:ext cx="8280400" cy="2016125"/>
          </a:xfrm>
        </p:spPr>
        <p:txBody>
          <a:bodyPr rtlCol="0">
            <a:normAutofit fontScale="62500" lnSpcReduction="20000"/>
          </a:bodyPr>
          <a:lstStyle/>
          <a:p>
            <a:pPr fontAlgn="b">
              <a:spcAft>
                <a:spcPts val="0"/>
              </a:spcAft>
              <a:defRPr/>
            </a:pPr>
            <a:r>
              <a:rPr lang="pl-PL" b="1" dirty="0"/>
              <a:t>NS 29 Cdo 3915/2012</a:t>
            </a:r>
            <a:r>
              <a:rPr lang="pl-PL" dirty="0"/>
              <a:t> ze dne 26.03.2014</a:t>
            </a:r>
          </a:p>
          <a:p>
            <a:pPr fontAlgn="b">
              <a:spcAft>
                <a:spcPts val="0"/>
              </a:spcAft>
              <a:defRPr/>
            </a:pPr>
            <a:r>
              <a:rPr lang="cs-CZ" dirty="0"/>
              <a:t>Odpovědnost za úsilí, nikoli za výsledek</a:t>
            </a:r>
            <a:endParaRPr lang="pl-PL" dirty="0"/>
          </a:p>
          <a:p>
            <a:pPr fontAlgn="ctr">
              <a:spcAft>
                <a:spcPts val="0"/>
              </a:spcAft>
              <a:defRPr/>
            </a:pPr>
            <a:r>
              <a:rPr lang="cs-CZ" dirty="0"/>
              <a:t>Člen představenstva </a:t>
            </a:r>
            <a:r>
              <a:rPr lang="cs-CZ" b="1" dirty="0"/>
              <a:t>odpovídá za řádný</a:t>
            </a:r>
            <a:r>
              <a:rPr lang="cs-CZ" dirty="0"/>
              <a:t> (v souladu s požadavkem péče řádného hospodáře jsoucí) </a:t>
            </a:r>
            <a:r>
              <a:rPr lang="cs-CZ" b="1" dirty="0"/>
              <a:t>výkon funkce, nikoliv za výsledek své činnosti</a:t>
            </a:r>
            <a:r>
              <a:rPr lang="cs-CZ" dirty="0"/>
              <a:t>. Jedná-li člen představenstva s péčí řádného hospodáře, není povinen hradit společnosti škodu, byť by v důsledku takového jednání vznikla.</a:t>
            </a:r>
          </a:p>
        </p:txBody>
      </p:sp>
      <p:pic>
        <p:nvPicPr>
          <p:cNvPr id="23555" name="Picture 2" descr="Výsledek obrázku pro sisifos">
            <a:extLst>
              <a:ext uri="{FF2B5EF4-FFF2-40B4-BE49-F238E27FC236}">
                <a16:creationId xmlns:a16="http://schemas.microsoft.com/office/drawing/2014/main" xmlns="" id="{85A5F5B0-5A3E-44F6-A102-3875549F7C6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61000" y="3284538"/>
            <a:ext cx="3467100" cy="338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Zástupný symbol pro obsah 2">
            <a:extLst>
              <a:ext uri="{FF2B5EF4-FFF2-40B4-BE49-F238E27FC236}">
                <a16:creationId xmlns:a16="http://schemas.microsoft.com/office/drawing/2014/main" xmlns="" id="{A7583469-556F-45FB-A0E6-7EA649EB70FC}"/>
              </a:ext>
            </a:extLst>
          </p:cNvPr>
          <p:cNvSpPr txBox="1">
            <a:spLocks/>
          </p:cNvSpPr>
          <p:nvPr/>
        </p:nvSpPr>
        <p:spPr>
          <a:xfrm>
            <a:off x="468313" y="3500438"/>
            <a:ext cx="4824412" cy="3097212"/>
          </a:xfrm>
          <a:prstGeom prst="rect">
            <a:avLst/>
          </a:prstGeom>
        </p:spPr>
        <p:txBody>
          <a:bodyPr>
            <a:normAutofit fontScale="70000" lnSpcReduction="20000"/>
          </a:bodyPr>
          <a:lstStyle/>
          <a:p>
            <a:pPr marL="342900" indent="-342900" fontAlgn="b">
              <a:spcBef>
                <a:spcPct val="20000"/>
              </a:spcBef>
              <a:spcAft>
                <a:spcPts val="0"/>
              </a:spcAft>
              <a:defRPr/>
            </a:pPr>
            <a:r>
              <a:rPr lang="cs-CZ" sz="3200" dirty="0">
                <a:latin typeface="+mn-lt"/>
                <a:cs typeface="+mn-cs"/>
              </a:rPr>
              <a:t>     Nezbytným předpokladem vzniku povinnosti člena představenstva hradit škodu vzniklou v důsledku neoprávněných výběrů finančních prostředků z účtu je závěr, že dotčený člen představenstva porušil péči řádného hospodáře. Za porušení péče řádného hospodáře lze zásadně považovat společné přechovávání PIN a platební karty.</a:t>
            </a:r>
          </a:p>
          <a:p>
            <a:pPr marL="342900" indent="-342900" fontAlgn="b">
              <a:spcBef>
                <a:spcPct val="20000"/>
              </a:spcBef>
              <a:spcAft>
                <a:spcPts val="0"/>
              </a:spcAft>
              <a:defRPr/>
            </a:pPr>
            <a:endParaRPr lang="pl-PL" sz="3200" dirty="0">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a:extLst>
              <a:ext uri="{FF2B5EF4-FFF2-40B4-BE49-F238E27FC236}">
                <a16:creationId xmlns:a16="http://schemas.microsoft.com/office/drawing/2014/main" xmlns="" id="{4F73E04E-5CF4-4216-B072-36D7208E0B8B}"/>
              </a:ext>
            </a:extLst>
          </p:cNvPr>
          <p:cNvSpPr>
            <a:spLocks noGrp="1"/>
          </p:cNvSpPr>
          <p:nvPr>
            <p:ph type="title"/>
          </p:nvPr>
        </p:nvSpPr>
        <p:spPr/>
        <p:txBody>
          <a:bodyPr/>
          <a:lstStyle/>
          <a:p>
            <a:r>
              <a:rPr lang="cs-CZ" altLang="cs-CZ"/>
              <a:t>Pravidlo podnikatelského úsudku</a:t>
            </a:r>
          </a:p>
        </p:txBody>
      </p:sp>
      <p:sp>
        <p:nvSpPr>
          <p:cNvPr id="24578" name="Zástupný symbol pro obsah 2">
            <a:extLst>
              <a:ext uri="{FF2B5EF4-FFF2-40B4-BE49-F238E27FC236}">
                <a16:creationId xmlns:a16="http://schemas.microsoft.com/office/drawing/2014/main" xmlns="" id="{3243BA6D-30C7-46C2-91BF-90804DE1FF37}"/>
              </a:ext>
            </a:extLst>
          </p:cNvPr>
          <p:cNvSpPr>
            <a:spLocks noGrp="1"/>
          </p:cNvSpPr>
          <p:nvPr>
            <p:ph idx="1"/>
          </p:nvPr>
        </p:nvSpPr>
        <p:spPr/>
        <p:txBody>
          <a:bodyPr/>
          <a:lstStyle/>
          <a:p>
            <a:r>
              <a:rPr lang="cs-CZ" altLang="cs-CZ"/>
              <a:t>§ 51 /1 ZOK</a:t>
            </a:r>
          </a:p>
          <a:p>
            <a:r>
              <a:rPr lang="cs-CZ" altLang="cs-CZ"/>
              <a:t> Pečlivě a s potřebnými znalostmi jedná ten, kdo mohl při podnikatelském rozhodování v dobré víře rozumně předpokládat, že jedná informovaně a v obhajitelném zájmu obchodní korporace; to neplatí, pokud takovéto rozhodování nebylo učiněno s nezbytnou loajalitou.</a:t>
            </a:r>
          </a:p>
          <a:p>
            <a:endParaRPr lang="cs-CZ" altLang="cs-CZ" i="1"/>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a:extLst>
              <a:ext uri="{FF2B5EF4-FFF2-40B4-BE49-F238E27FC236}">
                <a16:creationId xmlns:a16="http://schemas.microsoft.com/office/drawing/2014/main" xmlns="" id="{E2A2A8D4-6763-40E9-AA05-B9C7504613E0}"/>
              </a:ext>
            </a:extLst>
          </p:cNvPr>
          <p:cNvSpPr>
            <a:spLocks noGrp="1"/>
          </p:cNvSpPr>
          <p:nvPr>
            <p:ph type="title"/>
          </p:nvPr>
        </p:nvSpPr>
        <p:spPr/>
        <p:txBody>
          <a:bodyPr/>
          <a:lstStyle/>
          <a:p>
            <a:r>
              <a:rPr lang="cs-CZ" altLang="cs-CZ"/>
              <a:t>Některé výkladové otázky k BJR?</a:t>
            </a:r>
          </a:p>
        </p:txBody>
      </p:sp>
      <p:sp>
        <p:nvSpPr>
          <p:cNvPr id="3" name="Zástupný symbol pro obsah 2">
            <a:extLst>
              <a:ext uri="{FF2B5EF4-FFF2-40B4-BE49-F238E27FC236}">
                <a16:creationId xmlns:a16="http://schemas.microsoft.com/office/drawing/2014/main" xmlns="" id="{46173EDC-16B2-4402-A832-F605E511E23A}"/>
              </a:ext>
            </a:extLst>
          </p:cNvPr>
          <p:cNvSpPr>
            <a:spLocks noGrp="1"/>
          </p:cNvSpPr>
          <p:nvPr>
            <p:ph idx="1"/>
          </p:nvPr>
        </p:nvSpPr>
        <p:spPr/>
        <p:txBody>
          <a:bodyPr rtlCol="0">
            <a:normAutofit lnSpcReduction="10000"/>
          </a:bodyPr>
          <a:lstStyle/>
          <a:p>
            <a:pPr fontAlgn="auto">
              <a:spcAft>
                <a:spcPts val="0"/>
              </a:spcAft>
              <a:defRPr/>
            </a:pPr>
            <a:r>
              <a:rPr lang="cs-CZ" i="1" dirty="0"/>
              <a:t>Definice </a:t>
            </a:r>
            <a:r>
              <a:rPr lang="cs-CZ" i="1" dirty="0" err="1"/>
              <a:t>pečlivostní</a:t>
            </a:r>
            <a:r>
              <a:rPr lang="cs-CZ" i="1" dirty="0"/>
              <a:t> složky péče řádného hospodáře? Důsledky neunesení důkazního břemene při aplikaci BJR?</a:t>
            </a:r>
          </a:p>
          <a:p>
            <a:pPr fontAlgn="auto">
              <a:spcAft>
                <a:spcPts val="0"/>
              </a:spcAft>
              <a:defRPr/>
            </a:pPr>
            <a:r>
              <a:rPr lang="cs-CZ" i="1" dirty="0"/>
              <a:t>Co je a co není podnikatelské rozhodnutí?</a:t>
            </a:r>
          </a:p>
          <a:p>
            <a:pPr fontAlgn="auto">
              <a:spcAft>
                <a:spcPts val="0"/>
              </a:spcAft>
              <a:defRPr/>
            </a:pPr>
            <a:r>
              <a:rPr lang="cs-CZ" i="1" dirty="0"/>
              <a:t>Co znamená rozumně předpokládat?</a:t>
            </a:r>
          </a:p>
          <a:p>
            <a:pPr fontAlgn="auto">
              <a:spcAft>
                <a:spcPts val="0"/>
              </a:spcAft>
              <a:defRPr/>
            </a:pPr>
            <a:r>
              <a:rPr lang="cs-CZ" i="1" dirty="0"/>
              <a:t>Standard informovanosti? </a:t>
            </a:r>
          </a:p>
          <a:p>
            <a:pPr fontAlgn="auto">
              <a:spcAft>
                <a:spcPts val="0"/>
              </a:spcAft>
              <a:defRPr/>
            </a:pPr>
            <a:r>
              <a:rPr lang="cs-CZ" i="1" dirty="0"/>
              <a:t>Standard obhajitelného zájmu? Rozdíl mezi zájmem, obhajitelným zájmem a nejlepším zájmem?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91BB222-4A73-434A-BE58-0C126BC1A4BB}"/>
              </a:ext>
            </a:extLst>
          </p:cNvPr>
          <p:cNvSpPr>
            <a:spLocks noGrp="1"/>
          </p:cNvSpPr>
          <p:nvPr>
            <p:ph type="title"/>
          </p:nvPr>
        </p:nvSpPr>
        <p:spPr/>
        <p:txBody>
          <a:bodyPr rtlCol="0">
            <a:normAutofit fontScale="90000"/>
          </a:bodyPr>
          <a:lstStyle/>
          <a:p>
            <a:pPr fontAlgn="auto">
              <a:spcAft>
                <a:spcPts val="0"/>
              </a:spcAft>
              <a:defRPr/>
            </a:pPr>
            <a:r>
              <a:rPr lang="cs-CZ" dirty="0"/>
              <a:t>K výkladu pravidla podnikatelského </a:t>
            </a:r>
            <a:r>
              <a:rPr lang="cs-CZ" dirty="0" smtClean="0"/>
              <a:t>úsudku </a:t>
            </a:r>
            <a:endParaRPr lang="cs-CZ" dirty="0"/>
          </a:p>
        </p:txBody>
      </p:sp>
      <p:sp>
        <p:nvSpPr>
          <p:cNvPr id="3" name="Zástupný symbol pro obsah 2">
            <a:extLst>
              <a:ext uri="{FF2B5EF4-FFF2-40B4-BE49-F238E27FC236}">
                <a16:creationId xmlns:a16="http://schemas.microsoft.com/office/drawing/2014/main" xmlns="" id="{69544625-DAA0-4CC3-9665-F4C637F7E6F3}"/>
              </a:ext>
            </a:extLst>
          </p:cNvPr>
          <p:cNvSpPr>
            <a:spLocks noGrp="1"/>
          </p:cNvSpPr>
          <p:nvPr>
            <p:ph idx="1"/>
          </p:nvPr>
        </p:nvSpPr>
        <p:spPr>
          <a:xfrm>
            <a:off x="457200" y="1600200"/>
            <a:ext cx="8229600" cy="4925144"/>
          </a:xfrm>
        </p:spPr>
        <p:txBody>
          <a:bodyPr rtlCol="0">
            <a:normAutofit fontScale="77500" lnSpcReduction="20000"/>
          </a:bodyPr>
          <a:lstStyle/>
          <a:p>
            <a:pPr fontAlgn="b">
              <a:spcAft>
                <a:spcPts val="0"/>
              </a:spcAft>
              <a:defRPr/>
            </a:pPr>
            <a:r>
              <a:rPr lang="pl-PL" b="1" dirty="0"/>
              <a:t>29 Cdo 5036/2015</a:t>
            </a:r>
            <a:r>
              <a:rPr lang="pl-PL" dirty="0"/>
              <a:t> ze dne </a:t>
            </a:r>
            <a:r>
              <a:rPr lang="pl-PL" dirty="0" smtClean="0"/>
              <a:t>26.10.2016 (rozhodnutí je ještě dle ObchZ, ale je zajímavé i pro novou úpravu)</a:t>
            </a:r>
            <a:endParaRPr lang="pl-PL" dirty="0"/>
          </a:p>
          <a:p>
            <a:pPr fontAlgn="auto">
              <a:spcAft>
                <a:spcPts val="0"/>
              </a:spcAft>
              <a:defRPr/>
            </a:pPr>
            <a:r>
              <a:rPr lang="cs-CZ" dirty="0"/>
              <a:t>Aby dostál požadavku péče řádného hospodáře, je jednatel společnosti s ručením omezeným povinen jednat při výkonu své funkce (mimo jiné) s potřebnými znalostmi, a tedy i </a:t>
            </a:r>
            <a:r>
              <a:rPr lang="cs-CZ" dirty="0" err="1"/>
              <a:t>informovaně</a:t>
            </a:r>
            <a:r>
              <a:rPr lang="cs-CZ" dirty="0"/>
              <a:t>, tj. při konkrétním rozhodování využít rozumně dostupné (skutkové i právní) informační zdroje a na jejich základě pečlivě zvážit možné výhody i nevýhody (rozpoznatelná rizika) existujících variant podnikatelského rozhodnutí.</a:t>
            </a:r>
          </a:p>
          <a:p>
            <a:pPr fontAlgn="ctr">
              <a:spcAft>
                <a:spcPts val="0"/>
              </a:spcAft>
              <a:defRPr/>
            </a:pPr>
            <a:r>
              <a:rPr lang="cs-CZ" dirty="0"/>
              <a:t>Splnění této povinnosti je ovšem nezbytné posuzovat z pohledu </a:t>
            </a:r>
            <a:r>
              <a:rPr lang="cs-CZ" i="1" dirty="0"/>
              <a:t>ex ante</a:t>
            </a:r>
            <a:r>
              <a:rPr lang="cs-CZ" dirty="0"/>
              <a:t>, tj. prizmatem skutečností, které jednateli byly či při vynaložení příslušné péče (při využití dostupných informačních zdrojů) mohly a měly být známy v okamžiku, v němž dotčená podnikatelská rozhodnutí učinil.</a:t>
            </a:r>
          </a:p>
          <a:p>
            <a:pPr fontAlgn="auto">
              <a:spcAft>
                <a:spcPts val="0"/>
              </a:spcAft>
              <a:defRPr/>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a:extLst>
              <a:ext uri="{FF2B5EF4-FFF2-40B4-BE49-F238E27FC236}">
                <a16:creationId xmlns:a16="http://schemas.microsoft.com/office/drawing/2014/main" xmlns="" id="{5F3CF6C1-73EF-42A2-B768-1C11937F7780}"/>
              </a:ext>
            </a:extLst>
          </p:cNvPr>
          <p:cNvSpPr>
            <a:spLocks noGrp="1"/>
          </p:cNvSpPr>
          <p:nvPr>
            <p:ph type="title"/>
          </p:nvPr>
        </p:nvSpPr>
        <p:spPr/>
        <p:txBody>
          <a:bodyPr/>
          <a:lstStyle/>
          <a:p>
            <a:r>
              <a:rPr lang="cs-CZ" altLang="cs-CZ"/>
              <a:t>Důkazní břemeno</a:t>
            </a:r>
          </a:p>
        </p:txBody>
      </p:sp>
      <p:sp>
        <p:nvSpPr>
          <p:cNvPr id="27650" name="Zástupný symbol pro obsah 2">
            <a:extLst>
              <a:ext uri="{FF2B5EF4-FFF2-40B4-BE49-F238E27FC236}">
                <a16:creationId xmlns:a16="http://schemas.microsoft.com/office/drawing/2014/main" xmlns="" id="{1E22138E-9EF7-435C-A49A-9AC91191F4CB}"/>
              </a:ext>
            </a:extLst>
          </p:cNvPr>
          <p:cNvSpPr>
            <a:spLocks noGrp="1"/>
          </p:cNvSpPr>
          <p:nvPr>
            <p:ph idx="1"/>
          </p:nvPr>
        </p:nvSpPr>
        <p:spPr/>
        <p:txBody>
          <a:bodyPr/>
          <a:lstStyle/>
          <a:p>
            <a:r>
              <a:rPr lang="cs-CZ" altLang="cs-CZ" dirty="0"/>
              <a:t>§ 52/2 ZOK </a:t>
            </a:r>
          </a:p>
          <a:p>
            <a:r>
              <a:rPr lang="cs-CZ" altLang="cs-CZ" dirty="0"/>
              <a:t>Je-li v řízení před soudem posuzováno, zda člen orgánu obchodní korporace jednal s péčí řádného hospodáře, nese důkazní břemeno tento člen, ledaže soud rozhodne, že to po něm nelze spravedlivě požadovat.</a:t>
            </a:r>
          </a:p>
          <a:p>
            <a:r>
              <a:rPr lang="cs-CZ" altLang="cs-CZ" i="1" dirty="0"/>
              <a:t>Co znamená nelze spravedlivě požadovat? Problém tzv. „negativních skutečností“</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12B93FE-84EF-46D6-8B59-E488C4BF5710}"/>
              </a:ext>
            </a:extLst>
          </p:cNvPr>
          <p:cNvSpPr>
            <a:spLocks noGrp="1"/>
          </p:cNvSpPr>
          <p:nvPr>
            <p:ph type="title"/>
          </p:nvPr>
        </p:nvSpPr>
        <p:spPr/>
        <p:txBody>
          <a:bodyPr rtlCol="0">
            <a:normAutofit fontScale="90000"/>
          </a:bodyPr>
          <a:lstStyle/>
          <a:p>
            <a:pPr fontAlgn="auto">
              <a:spcAft>
                <a:spcPts val="0"/>
              </a:spcAft>
              <a:defRPr/>
            </a:pPr>
            <a:r>
              <a:rPr lang="cs-CZ" dirty="0"/>
              <a:t>K obsahu důkazního břemene a povinnosti tvrzení</a:t>
            </a:r>
          </a:p>
        </p:txBody>
      </p:sp>
      <p:sp>
        <p:nvSpPr>
          <p:cNvPr id="3" name="Zástupný symbol pro obsah 2">
            <a:extLst>
              <a:ext uri="{FF2B5EF4-FFF2-40B4-BE49-F238E27FC236}">
                <a16:creationId xmlns:a16="http://schemas.microsoft.com/office/drawing/2014/main" xmlns="" id="{C340FA7D-3AF2-464D-944B-79FE63B7552F}"/>
              </a:ext>
            </a:extLst>
          </p:cNvPr>
          <p:cNvSpPr>
            <a:spLocks noGrp="1"/>
          </p:cNvSpPr>
          <p:nvPr>
            <p:ph idx="1"/>
          </p:nvPr>
        </p:nvSpPr>
        <p:spPr/>
        <p:txBody>
          <a:bodyPr rtlCol="0">
            <a:normAutofit fontScale="85000" lnSpcReduction="20000"/>
          </a:bodyPr>
          <a:lstStyle/>
          <a:p>
            <a:pPr fontAlgn="b">
              <a:spcAft>
                <a:spcPts val="0"/>
              </a:spcAft>
              <a:defRPr/>
            </a:pPr>
            <a:r>
              <a:rPr lang="pl-PL" b="1" dirty="0"/>
              <a:t>29 Cdo 3775/2008</a:t>
            </a:r>
            <a:r>
              <a:rPr lang="pl-PL" dirty="0"/>
              <a:t> ze dne 20.10.2009</a:t>
            </a:r>
          </a:p>
          <a:p>
            <a:pPr fontAlgn="auto">
              <a:spcAft>
                <a:spcPts val="0"/>
              </a:spcAft>
              <a:defRPr/>
            </a:pPr>
            <a:r>
              <a:rPr lang="cs-CZ" dirty="0"/>
              <a:t>Nesení důkazního břemene o tom, že jednatel společnosti s ručením omezeným jednal s péčí řádného hospodáře, předpokládá, že v případě sporu uvede okolnosti, z nichž plyne, že v konkrétním případě jednal s péčí řádného hospodáře (tedy že bude tvrdit rozhodné skutečnosti), a k nim označí důkazy, jimiž mají být tyto rozhodné skutečnosti prokázány. Netvrdí-li účastník řízení rozhodné skutečnosti, nemůže z povahy věci ani označit k těmto neexistujícím tvrzením důkazy.</a:t>
            </a:r>
            <a:r>
              <a:rPr lang="pl-PL" dirty="0"/>
              <a:t/>
            </a:r>
            <a:br>
              <a:rPr lang="pl-PL" dirty="0"/>
            </a:b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29 </a:t>
            </a:r>
            <a:r>
              <a:rPr lang="cs-CZ" dirty="0" err="1" smtClean="0"/>
              <a:t>Cdo</a:t>
            </a:r>
            <a:r>
              <a:rPr lang="cs-CZ" dirty="0" smtClean="0"/>
              <a:t> 440/2013</a:t>
            </a:r>
            <a:endParaRPr lang="cs-CZ" dirty="0"/>
          </a:p>
        </p:txBody>
      </p:sp>
      <p:sp>
        <p:nvSpPr>
          <p:cNvPr id="3" name="Zástupný symbol pro obsah 2"/>
          <p:cNvSpPr>
            <a:spLocks noGrp="1"/>
          </p:cNvSpPr>
          <p:nvPr>
            <p:ph idx="1"/>
          </p:nvPr>
        </p:nvSpPr>
        <p:spPr/>
        <p:txBody>
          <a:bodyPr/>
          <a:lstStyle/>
          <a:p>
            <a:pPr fontAlgn="ctr"/>
            <a:r>
              <a:rPr lang="cs-CZ" sz="2400" dirty="0" smtClean="0"/>
              <a:t>Dokazování toho, že jednatel společnosti s ručením omezeným využil peněžní prostředky společnosti pro společnost, není důkazem vzniku škody.</a:t>
            </a:r>
          </a:p>
          <a:p>
            <a:pPr fontAlgn="ctr"/>
            <a:r>
              <a:rPr lang="cs-CZ" sz="2400" dirty="0" smtClean="0"/>
              <a:t>Ediční povinnost může být uložena nejen osobě na řízení nezúčastněné, ale i účastníku, a to i protistraně, přičemž nesplnění této povinnosti lze vynucovat pořádkovou pokutou.</a:t>
            </a:r>
          </a:p>
          <a:p>
            <a:pPr fontAlgn="ctr"/>
            <a:r>
              <a:rPr lang="cs-CZ" sz="2400" dirty="0" smtClean="0"/>
              <a:t>Nepodaří-li se ani postupem podle </a:t>
            </a:r>
            <a:r>
              <a:rPr lang="cs-CZ" sz="2400" dirty="0" smtClean="0">
                <a:hlinkClick r:id="rId2"/>
              </a:rPr>
              <a:t>§ 129</a:t>
            </a:r>
            <a:r>
              <a:rPr lang="cs-CZ" sz="2400" dirty="0" smtClean="0"/>
              <a:t> odst. 2 OSŘ listiny potřebné k důkazu opatřit, není negativním následkem porušení ediční povinnosti stranou, která nenese důkazní břemeno, obrácení důkazního břemene. Nesplnění ediční povinnosti se může projevit v hodnocení důkazů v neprospěch strany, která ediční povinnost nesplnila</a:t>
            </a:r>
            <a:r>
              <a:rPr lang="cs-CZ" b="1" dirty="0" smtClean="0"/>
              <a:t>.</a:t>
            </a:r>
            <a:endParaRPr lang="cs-CZ" dirty="0" smtClean="0"/>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36B86BA-0D87-4882-A72A-D2FB3674D037}"/>
              </a:ext>
            </a:extLst>
          </p:cNvPr>
          <p:cNvSpPr>
            <a:spLocks noGrp="1"/>
          </p:cNvSpPr>
          <p:nvPr>
            <p:ph type="title"/>
          </p:nvPr>
        </p:nvSpPr>
        <p:spPr/>
        <p:txBody>
          <a:bodyPr rtlCol="0">
            <a:normAutofit fontScale="90000"/>
          </a:bodyPr>
          <a:lstStyle/>
          <a:p>
            <a:pPr fontAlgn="auto">
              <a:spcAft>
                <a:spcPts val="0"/>
              </a:spcAft>
              <a:defRPr/>
            </a:pPr>
            <a:r>
              <a:rPr lang="cs-CZ" dirty="0"/>
              <a:t>K důkaznímu břemenu v jiných řízeních</a:t>
            </a:r>
          </a:p>
        </p:txBody>
      </p:sp>
      <p:sp>
        <p:nvSpPr>
          <p:cNvPr id="29698" name="Zástupný symbol pro obsah 2">
            <a:extLst>
              <a:ext uri="{FF2B5EF4-FFF2-40B4-BE49-F238E27FC236}">
                <a16:creationId xmlns:a16="http://schemas.microsoft.com/office/drawing/2014/main" xmlns="" id="{CF9DBCFA-177F-48F9-86C9-57A50F5C8574}"/>
              </a:ext>
            </a:extLst>
          </p:cNvPr>
          <p:cNvSpPr>
            <a:spLocks noGrp="1"/>
          </p:cNvSpPr>
          <p:nvPr>
            <p:ph idx="1"/>
          </p:nvPr>
        </p:nvSpPr>
        <p:spPr/>
        <p:txBody>
          <a:bodyPr/>
          <a:lstStyle/>
          <a:p>
            <a:pPr fontAlgn="b"/>
            <a:r>
              <a:rPr lang="pl-PL" altLang="cs-CZ" i="1"/>
              <a:t>Ve kterých řízeních dochází k přenosu důkazního břemene na člena orgánu? </a:t>
            </a:r>
          </a:p>
          <a:p>
            <a:pPr fontAlgn="b"/>
            <a:r>
              <a:rPr lang="pl-PL" altLang="cs-CZ" b="1"/>
              <a:t>29 Cdo 174/2016</a:t>
            </a:r>
            <a:r>
              <a:rPr lang="pl-PL" altLang="cs-CZ"/>
              <a:t> ze dne 29.03.2016</a:t>
            </a:r>
          </a:p>
          <a:p>
            <a:r>
              <a:rPr lang="cs-CZ" altLang="cs-CZ"/>
              <a:t>Člen statutárního orgánu má důkazní břemeno ohledně skutečnosti, zda jednal s péčí řádného hospodáře, bez ohledu na to, zda jde o řízení na vydání bezdůvodného obohacení, či o řízení o náhradu škody.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2A73D93-4A65-469C-8917-4586DA556E29}"/>
              </a:ext>
            </a:extLst>
          </p:cNvPr>
          <p:cNvSpPr>
            <a:spLocks noGrp="1"/>
          </p:cNvSpPr>
          <p:nvPr>
            <p:ph type="title"/>
          </p:nvPr>
        </p:nvSpPr>
        <p:spPr/>
        <p:txBody>
          <a:bodyPr rtlCol="0">
            <a:normAutofit fontScale="90000"/>
          </a:bodyPr>
          <a:lstStyle/>
          <a:p>
            <a:pPr fontAlgn="auto">
              <a:spcAft>
                <a:spcPts val="0"/>
              </a:spcAft>
              <a:defRPr/>
            </a:pPr>
            <a:r>
              <a:rPr lang="cs-CZ" dirty="0"/>
              <a:t>Monistický systém řízení akciové společnosti</a:t>
            </a:r>
          </a:p>
        </p:txBody>
      </p:sp>
      <p:pic>
        <p:nvPicPr>
          <p:cNvPr id="30722" name="Picture 2" descr="Výsledek obrázku pro řízení">
            <a:extLst>
              <a:ext uri="{FF2B5EF4-FFF2-40B4-BE49-F238E27FC236}">
                <a16:creationId xmlns:a16="http://schemas.microsoft.com/office/drawing/2014/main" xmlns="" id="{D12CE3AA-3116-41E4-AB6A-2CF02F7C6E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8538" y="1916113"/>
            <a:ext cx="4175125" cy="4130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84AD30F-83F4-4953-91DB-6D59E87A936D}"/>
              </a:ext>
            </a:extLst>
          </p:cNvPr>
          <p:cNvSpPr>
            <a:spLocks noGrp="1"/>
          </p:cNvSpPr>
          <p:nvPr>
            <p:ph type="title"/>
          </p:nvPr>
        </p:nvSpPr>
        <p:spPr/>
        <p:txBody>
          <a:bodyPr rtlCol="0">
            <a:normAutofit fontScale="90000"/>
          </a:bodyPr>
          <a:lstStyle/>
          <a:p>
            <a:pPr fontAlgn="auto">
              <a:spcAft>
                <a:spcPts val="0"/>
              </a:spcAft>
              <a:defRPr/>
            </a:pPr>
            <a:r>
              <a:rPr lang="cs-CZ" dirty="0"/>
              <a:t>Monistický systém řízení akciové společnosti</a:t>
            </a:r>
          </a:p>
        </p:txBody>
      </p:sp>
      <p:sp>
        <p:nvSpPr>
          <p:cNvPr id="31746" name="Zástupný symbol pro obsah 2">
            <a:extLst>
              <a:ext uri="{FF2B5EF4-FFF2-40B4-BE49-F238E27FC236}">
                <a16:creationId xmlns:a16="http://schemas.microsoft.com/office/drawing/2014/main" xmlns="" id="{5B200BF2-8F60-4EBF-A2AD-FAAFAC884A70}"/>
              </a:ext>
            </a:extLst>
          </p:cNvPr>
          <p:cNvSpPr>
            <a:spLocks noGrp="1"/>
          </p:cNvSpPr>
          <p:nvPr>
            <p:ph idx="1"/>
          </p:nvPr>
        </p:nvSpPr>
        <p:spPr/>
        <p:txBody>
          <a:bodyPr/>
          <a:lstStyle/>
          <a:p>
            <a:r>
              <a:rPr lang="cs-CZ" altLang="cs-CZ"/>
              <a:t>Monistický = 2 (oddělení správní rady a statutárního ředitele)</a:t>
            </a:r>
          </a:p>
          <a:p>
            <a:r>
              <a:rPr lang="cs-CZ" altLang="cs-CZ"/>
              <a:t>Nerozlišování výkonných a nevýkonných členů správní rady (executive x non-executive members)</a:t>
            </a:r>
          </a:p>
          <a:p>
            <a:r>
              <a:rPr lang="cs-CZ" altLang="cs-CZ"/>
              <a:t>Podpůrná aplikace dualistického systému na systém monistický </a:t>
            </a:r>
          </a:p>
          <a:p>
            <a:r>
              <a:rPr lang="cs-CZ" altLang="cs-CZ"/>
              <a:t>Možnost volby systému řízení ve stanovách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477F425-8EA8-42FE-B211-302ECBD15BD1}"/>
              </a:ext>
            </a:extLst>
          </p:cNvPr>
          <p:cNvSpPr>
            <a:spLocks noGrp="1"/>
          </p:cNvSpPr>
          <p:nvPr>
            <p:ph type="title"/>
          </p:nvPr>
        </p:nvSpPr>
        <p:spPr/>
        <p:txBody>
          <a:bodyPr rtlCol="0">
            <a:normAutofit fontScale="90000"/>
          </a:bodyPr>
          <a:lstStyle/>
          <a:p>
            <a:pPr fontAlgn="auto">
              <a:spcAft>
                <a:spcPts val="0"/>
              </a:spcAft>
              <a:defRPr/>
            </a:pPr>
            <a:r>
              <a:rPr lang="cs-CZ" dirty="0"/>
              <a:t>Péče řádného hospodáře a pravidlo podnikatelského úsudku</a:t>
            </a:r>
          </a:p>
        </p:txBody>
      </p:sp>
      <p:pic>
        <p:nvPicPr>
          <p:cNvPr id="15362" name="Picture 2" descr="Výsledek obrázku pro good manager">
            <a:extLst>
              <a:ext uri="{FF2B5EF4-FFF2-40B4-BE49-F238E27FC236}">
                <a16:creationId xmlns:a16="http://schemas.microsoft.com/office/drawing/2014/main" xmlns="" id="{47C45B67-435B-4606-A219-39EBC26AB89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36725" y="1916113"/>
            <a:ext cx="5715000" cy="412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3B24BB2-40B6-4C93-A6DD-E3A924A5EB8E}"/>
              </a:ext>
            </a:extLst>
          </p:cNvPr>
          <p:cNvSpPr>
            <a:spLocks noGrp="1"/>
          </p:cNvSpPr>
          <p:nvPr>
            <p:ph type="title"/>
          </p:nvPr>
        </p:nvSpPr>
        <p:spPr>
          <a:xfrm>
            <a:off x="457200" y="115888"/>
            <a:ext cx="8229600" cy="1282700"/>
          </a:xfrm>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a16="http://schemas.microsoft.com/office/drawing/2014/main" xmlns="" id="{A0864139-1257-4552-8CA2-CEE2C2D1DFBF}"/>
              </a:ext>
            </a:extLst>
          </p:cNvPr>
          <p:cNvSpPr>
            <a:spLocks noGrp="1"/>
          </p:cNvSpPr>
          <p:nvPr>
            <p:ph idx="1"/>
          </p:nvPr>
        </p:nvSpPr>
        <p:spPr>
          <a:xfrm>
            <a:off x="457200" y="1600200"/>
            <a:ext cx="8229600" cy="4852988"/>
          </a:xfrm>
        </p:spPr>
        <p:txBody>
          <a:bodyPr rtlCol="0">
            <a:normAutofit fontScale="85000" lnSpcReduction="20000"/>
          </a:bodyPr>
          <a:lstStyle/>
          <a:p>
            <a:pPr fontAlgn="auto">
              <a:spcAft>
                <a:spcPts val="0"/>
              </a:spcAft>
              <a:defRPr/>
            </a:pPr>
            <a:r>
              <a:rPr lang="cs-CZ" i="1" dirty="0"/>
              <a:t>Mohou být orgány akciové společnosti jednočlenné? </a:t>
            </a:r>
          </a:p>
          <a:p>
            <a:pPr lvl="1" fontAlgn="auto">
              <a:spcAft>
                <a:spcPts val="0"/>
              </a:spcAft>
              <a:defRPr/>
            </a:pPr>
            <a:r>
              <a:rPr lang="cs-CZ" dirty="0"/>
              <a:t>Jelikož zákon o obchodních korporacích nestanoví, že správní rada musí být kolektivním orgánem (tedy, že počet členů správní rady zákonem dispozitivně určený je minimální), platí, že stanovy akciové společnosti se mohou od pravidla upraveného v § 457 z. o. k. odchýlit i tak, že určí, že správní rada je jednočlenná</a:t>
            </a:r>
          </a:p>
          <a:p>
            <a:pPr lvl="1" fontAlgn="auto">
              <a:spcAft>
                <a:spcPts val="0"/>
              </a:spcAft>
              <a:defRPr/>
            </a:pPr>
            <a:r>
              <a:rPr lang="cs-CZ" dirty="0"/>
              <a:t>Neplatí pro banky a </a:t>
            </a:r>
            <a:r>
              <a:rPr lang="cs-CZ" dirty="0" err="1"/>
              <a:t>societas</a:t>
            </a:r>
            <a:r>
              <a:rPr lang="cs-CZ" dirty="0"/>
              <a:t> </a:t>
            </a:r>
            <a:r>
              <a:rPr lang="cs-CZ" dirty="0" err="1"/>
              <a:t>europaea</a:t>
            </a:r>
            <a:endParaRPr lang="cs-CZ" dirty="0"/>
          </a:p>
          <a:p>
            <a:pPr fontAlgn="auto">
              <a:spcAft>
                <a:spcPts val="0"/>
              </a:spcAft>
              <a:defRPr/>
            </a:pPr>
            <a:r>
              <a:rPr lang="cs-CZ" i="1" dirty="0"/>
              <a:t>Má jednočlenný orgán předsedu?</a:t>
            </a:r>
          </a:p>
          <a:p>
            <a:pPr lvl="1" fontAlgn="auto">
              <a:spcAft>
                <a:spcPts val="0"/>
              </a:spcAft>
              <a:defRPr/>
            </a:pPr>
            <a:r>
              <a:rPr lang="cs-CZ" dirty="0"/>
              <a:t>Člen </a:t>
            </a:r>
            <a:r>
              <a:rPr lang="cs-CZ" dirty="0" err="1"/>
              <a:t>unipersonální</a:t>
            </a:r>
            <a:r>
              <a:rPr lang="cs-CZ" dirty="0"/>
              <a:t> správní rady je tudíž (bez dalšího) i jejím předsedou. Z uvedeného plyne, že jediný člen správní rady může (měl by) být zapsán v obchodním rejstříku jako předseda správní rady, a to i bez formálního rozhodnutí o volbě předsedy podle § 461 odst. 1 věty první z. o. k..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F0255E3-F584-42BF-9BF1-6E8D6CB1B1B0}"/>
              </a:ext>
            </a:extLst>
          </p:cNvPr>
          <p:cNvSpPr>
            <a:spLocks noGrp="1"/>
          </p:cNvSpPr>
          <p:nvPr>
            <p:ph type="title"/>
          </p:nvPr>
        </p:nvSpPr>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a16="http://schemas.microsoft.com/office/drawing/2014/main" xmlns="" id="{302C4FFA-2F0B-47F9-9ABF-E2E517DB312F}"/>
              </a:ext>
            </a:extLst>
          </p:cNvPr>
          <p:cNvSpPr>
            <a:spLocks noGrp="1"/>
          </p:cNvSpPr>
          <p:nvPr>
            <p:ph idx="1"/>
          </p:nvPr>
        </p:nvSpPr>
        <p:spPr/>
        <p:txBody>
          <a:bodyPr rtlCol="0">
            <a:normAutofit fontScale="85000" lnSpcReduction="20000"/>
          </a:bodyPr>
          <a:lstStyle/>
          <a:p>
            <a:pPr fontAlgn="auto">
              <a:spcAft>
                <a:spcPts val="0"/>
              </a:spcAft>
              <a:defRPr/>
            </a:pPr>
            <a:r>
              <a:rPr lang="cs-CZ" i="1" dirty="0"/>
              <a:t>Kdo může být statutárním ředitelem?</a:t>
            </a:r>
          </a:p>
          <a:p>
            <a:pPr lvl="1" fontAlgn="auto">
              <a:spcAft>
                <a:spcPts val="0"/>
              </a:spcAft>
              <a:defRPr/>
            </a:pPr>
            <a:r>
              <a:rPr lang="cs-CZ" dirty="0"/>
              <a:t>fyzická osoba (§ 463 odst. 2 ZOK); výjimky může upravit jiný právní předpis (např. § 154 odst. 5 zákona č. 240/2013 Sb., o investičních společnostech a investičních fondech) </a:t>
            </a:r>
          </a:p>
          <a:p>
            <a:pPr lvl="1" fontAlgn="auto">
              <a:spcAft>
                <a:spcPts val="0"/>
              </a:spcAft>
              <a:defRPr/>
            </a:pPr>
            <a:r>
              <a:rPr lang="cs-CZ" dirty="0"/>
              <a:t>Statutárním ředitelem akciové společnosti s monistickým systémem vnitřní struktury může být i předseda její jednočlenné správní rady, jakož i člen kolektivní správní rady. </a:t>
            </a:r>
          </a:p>
          <a:p>
            <a:pPr fontAlgn="auto">
              <a:spcAft>
                <a:spcPts val="0"/>
              </a:spcAft>
              <a:defRPr/>
            </a:pPr>
            <a:r>
              <a:rPr lang="cs-CZ" i="1" dirty="0"/>
              <a:t>Kdo volí statutárního ředitele? </a:t>
            </a:r>
          </a:p>
          <a:p>
            <a:pPr lvl="1" fontAlgn="auto">
              <a:spcAft>
                <a:spcPts val="0"/>
              </a:spcAft>
              <a:defRPr/>
            </a:pPr>
            <a:r>
              <a:rPr lang="cs-CZ" dirty="0"/>
              <a:t>Konflikt § 421 odst. 2 písm. e), § 456 odst. 2 a § 463 odst. 1  ZOK</a:t>
            </a:r>
          </a:p>
          <a:p>
            <a:pPr lvl="1" fontAlgn="auto">
              <a:spcAft>
                <a:spcPts val="0"/>
              </a:spcAft>
              <a:defRPr/>
            </a:pPr>
            <a:r>
              <a:rPr lang="cs-CZ" dirty="0"/>
              <a:t>Statutárního ředitele volí a odvolává valná hromada, neurčí-li stanovy, že tak činí správní rada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B32F88C-8CFA-4274-814D-B6692E3AB638}"/>
              </a:ext>
            </a:extLst>
          </p:cNvPr>
          <p:cNvSpPr>
            <a:spLocks noGrp="1"/>
          </p:cNvSpPr>
          <p:nvPr>
            <p:ph type="title"/>
          </p:nvPr>
        </p:nvSpPr>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a16="http://schemas.microsoft.com/office/drawing/2014/main" xmlns="" id="{C59E4D95-4330-4DEC-89EA-AB37C16BD5E5}"/>
              </a:ext>
            </a:extLst>
          </p:cNvPr>
          <p:cNvSpPr>
            <a:spLocks noGrp="1"/>
          </p:cNvSpPr>
          <p:nvPr>
            <p:ph idx="1"/>
          </p:nvPr>
        </p:nvSpPr>
        <p:spPr/>
        <p:txBody>
          <a:bodyPr rtlCol="0">
            <a:normAutofit fontScale="85000" lnSpcReduction="20000"/>
          </a:bodyPr>
          <a:lstStyle/>
          <a:p>
            <a:pPr fontAlgn="auto">
              <a:spcAft>
                <a:spcPts val="0"/>
              </a:spcAft>
              <a:defRPr/>
            </a:pPr>
            <a:r>
              <a:rPr lang="cs-CZ" i="1" dirty="0"/>
              <a:t>Otázka působnosti orgánů v monistickém systému? Možnost aplikace ustanovení o představenstvu a dozorčí radě?</a:t>
            </a:r>
          </a:p>
          <a:p>
            <a:pPr lvl="1" fontAlgn="auto">
              <a:spcAft>
                <a:spcPts val="0"/>
              </a:spcAft>
              <a:defRPr/>
            </a:pPr>
            <a:r>
              <a:rPr lang="cs-CZ" dirty="0"/>
              <a:t>statutárnímu řediteli přísluší pouze zákonem vypočtená působnost, tj. zastupovat společnost jako člen (</a:t>
            </a:r>
            <a:r>
              <a:rPr lang="cs-CZ" dirty="0" err="1"/>
              <a:t>unipersonálního</a:t>
            </a:r>
            <a:r>
              <a:rPr lang="cs-CZ" dirty="0"/>
              <a:t>) statutárního orgánu a vykonávat běžné obchodní vedení </a:t>
            </a:r>
          </a:p>
          <a:p>
            <a:pPr lvl="1" fontAlgn="auto">
              <a:spcAft>
                <a:spcPts val="0"/>
              </a:spcAft>
              <a:defRPr/>
            </a:pPr>
            <a:r>
              <a:rPr lang="cs-CZ" dirty="0"/>
              <a:t>jakkoliv členové správní rady nejsou členy statutárního orgánu (tím je toliko statutární ředitel), a proto nemohou být pouze z titulu členství ve správní radě statutárními zástupci společnosti, správní rada může výrazně ovlivňovat obchodní vedení společnosti a přísluší jí i veškerá působnost, jíž zákon nesvěřuje valné hromadě či statutárnímu řediteli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7762CB9-0E8A-4986-A452-7332D04F0893}"/>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pic>
        <p:nvPicPr>
          <p:cNvPr id="35844" name="Picture 4" descr="opatrovnictvi">
            <a:extLst>
              <a:ext uri="{FF2B5EF4-FFF2-40B4-BE49-F238E27FC236}">
                <a16:creationId xmlns:a16="http://schemas.microsoft.com/office/drawing/2014/main" xmlns="" id="{23241C96-9B8F-4E90-AE98-32619E2AD6CA}"/>
              </a:ext>
            </a:extLst>
          </p:cNvPr>
          <p:cNvPicPr>
            <a:picLocks noGrp="1" noChangeAspect="1" noChangeArrowheads="1"/>
          </p:cNvPicPr>
          <p:nvPr>
            <p:ph idx="4294967295"/>
          </p:nvPr>
        </p:nvPicPr>
        <p:blipFill>
          <a:blip r:embed="rId2" cstate="print">
            <a:extLst>
              <a:ext uri="{28A0092B-C50C-407E-A947-70E740481C1C}">
                <a14:useLocalDpi xmlns:a14="http://schemas.microsoft.com/office/drawing/2010/main" xmlns="" val="0"/>
              </a:ext>
            </a:extLst>
          </a:blip>
          <a:srcRect/>
          <a:stretch>
            <a:fillRect/>
          </a:stretch>
        </p:blipFill>
        <p:spPr>
          <a:xfrm>
            <a:off x="1447800" y="1724025"/>
            <a:ext cx="6248400" cy="4276725"/>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96748D2-F550-4208-A77A-AC5E46D8934A}"/>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
        <p:nvSpPr>
          <p:cNvPr id="3" name="Zástupný symbol pro obsah 2">
            <a:extLst>
              <a:ext uri="{FF2B5EF4-FFF2-40B4-BE49-F238E27FC236}">
                <a16:creationId xmlns:a16="http://schemas.microsoft.com/office/drawing/2014/main" xmlns="" id="{740FF1AD-DB60-4B0C-8DDE-8323463A44E6}"/>
              </a:ext>
            </a:extLst>
          </p:cNvPr>
          <p:cNvSpPr>
            <a:spLocks noGrp="1"/>
          </p:cNvSpPr>
          <p:nvPr>
            <p:ph idx="4294967295"/>
          </p:nvPr>
        </p:nvSpPr>
        <p:spPr/>
        <p:txBody>
          <a:bodyPr>
            <a:normAutofit/>
          </a:bodyPr>
          <a:lstStyle/>
          <a:p>
            <a:pPr>
              <a:lnSpc>
                <a:spcPct val="80000"/>
              </a:lnSpc>
            </a:pPr>
            <a:r>
              <a:rPr lang="cs-CZ" altLang="cs-CZ" sz="2700" i="1">
                <a:latin typeface="Arial" panose="020B0604020202020204" pitchFamily="34" charset="0"/>
              </a:rPr>
              <a:t>Rozlišování hmotněprávního (§ 165 ObčZ) a procesního (§ 29 odst. 2 o. s. ř.) opatrovnictví.</a:t>
            </a:r>
          </a:p>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Hmotněprávní opatrovnictví znala již stará právní úprava (dovodila judikatura) </a:t>
            </a:r>
            <a:r>
              <a:rPr lang="cs-CZ" altLang="cs-CZ" sz="2700" i="1">
                <a:latin typeface="Arial" panose="020B0604020202020204" pitchFamily="34" charset="0"/>
                <a:cs typeface="Arial" panose="020B0604020202020204" pitchFamily="34" charset="0"/>
              </a:rPr>
              <a:t>→ předmětem sporů teorie (nepřípustné zasahování do vnitřních poměrů právnických osob.</a:t>
            </a:r>
          </a:p>
          <a:p>
            <a:pPr>
              <a:lnSpc>
                <a:spcPct val="80000"/>
              </a:lnSpc>
            </a:pPr>
            <a:endParaRPr lang="cs-CZ" altLang="cs-CZ" sz="2700" i="1">
              <a:latin typeface="Arial" panose="020B0604020202020204" pitchFamily="34" charset="0"/>
              <a:cs typeface="Arial" panose="020B0604020202020204" pitchFamily="34" charset="0"/>
            </a:endParaRPr>
          </a:p>
          <a:p>
            <a:pPr>
              <a:lnSpc>
                <a:spcPct val="80000"/>
              </a:lnSpc>
            </a:pPr>
            <a:r>
              <a:rPr lang="cs-CZ" altLang="cs-CZ" sz="2700" i="1">
                <a:latin typeface="Arial" panose="020B0604020202020204" pitchFamily="34" charset="0"/>
                <a:cs typeface="Arial" panose="020B0604020202020204" pitchFamily="34" charset="0"/>
              </a:rPr>
              <a:t>Nyní jednoznačné, že může mít i PO může mít hmotněprávního opatrovníka:</a:t>
            </a:r>
          </a:p>
          <a:p>
            <a:pPr lvl="1">
              <a:lnSpc>
                <a:spcPct val="80000"/>
              </a:lnSpc>
            </a:pPr>
            <a:r>
              <a:rPr lang="cs-CZ" altLang="cs-CZ" sz="2300" i="1">
                <a:latin typeface="Arial" panose="020B0604020202020204" pitchFamily="34" charset="0"/>
                <a:cs typeface="Arial" panose="020B0604020202020204" pitchFamily="34" charset="0"/>
              </a:rPr>
              <a:t>§ 165 ObčZ</a:t>
            </a:r>
          </a:p>
          <a:p>
            <a:pPr lvl="1">
              <a:lnSpc>
                <a:spcPct val="80000"/>
              </a:lnSpc>
            </a:pPr>
            <a:r>
              <a:rPr lang="cs-CZ" altLang="cs-CZ" sz="2300" i="1">
                <a:latin typeface="Arial" panose="020B0604020202020204" pitchFamily="34" charset="0"/>
                <a:cs typeface="Arial" panose="020B0604020202020204" pitchFamily="34" charset="0"/>
              </a:rPr>
              <a:t>§ 486 a násl. ObčZ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96AA126-B33D-4B65-929E-90EDFEF02B46}"/>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
        <p:nvSpPr>
          <p:cNvPr id="3" name="Zástupný symbol pro obsah 2">
            <a:extLst>
              <a:ext uri="{FF2B5EF4-FFF2-40B4-BE49-F238E27FC236}">
                <a16:creationId xmlns:a16="http://schemas.microsoft.com/office/drawing/2014/main" xmlns="" id="{222E86CE-C481-4291-82E6-A56B4B22F419}"/>
              </a:ext>
            </a:extLst>
          </p:cNvPr>
          <p:cNvSpPr>
            <a:spLocks noGrp="1"/>
          </p:cNvSpPr>
          <p:nvPr>
            <p:ph idx="4294967295"/>
          </p:nvPr>
        </p:nvSpPr>
        <p:spPr/>
        <p:txBody>
          <a:bodyPr>
            <a:normAutofit/>
          </a:bodyPr>
          <a:lstStyle/>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Ve specifických (výjimečných) případech se může opatrovnictví právnických osob hodit.</a:t>
            </a:r>
          </a:p>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Současná korporátní praxe využívá jako nástroj pro vyřizování účtů.</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AB14DB7-A786-4633-88D9-EEE136D14B69}"/>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Zákonné důvody pro jmenování opatrovníka</a:t>
            </a:r>
          </a:p>
        </p:txBody>
      </p:sp>
      <p:sp>
        <p:nvSpPr>
          <p:cNvPr id="3" name="Zástupný symbol pro obsah 2">
            <a:extLst>
              <a:ext uri="{FF2B5EF4-FFF2-40B4-BE49-F238E27FC236}">
                <a16:creationId xmlns:a16="http://schemas.microsoft.com/office/drawing/2014/main" xmlns="" id="{727A9D83-6B19-4DA8-A0E8-6A780C4FF863}"/>
              </a:ext>
            </a:extLst>
          </p:cNvPr>
          <p:cNvSpPr>
            <a:spLocks noGrp="1"/>
          </p:cNvSpPr>
          <p:nvPr>
            <p:ph idx="4294967295"/>
          </p:nvPr>
        </p:nvSpPr>
        <p:spPr/>
        <p:txBody>
          <a:bodyPr>
            <a:normAutofit fontScale="92500" lnSpcReduction="10000"/>
          </a:bodyPr>
          <a:lstStyle/>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Nemá-li statutární orgán právnické osoby dostatečný počet členů (§ 165 odst. 1 ObčZ).</a:t>
            </a:r>
          </a:p>
          <a:p>
            <a:pPr lvl="1">
              <a:lnSpc>
                <a:spcPct val="80000"/>
              </a:lnSpc>
            </a:pPr>
            <a:r>
              <a:rPr lang="cs-CZ" altLang="cs-CZ" sz="2300">
                <a:latin typeface="Arial" panose="020B0604020202020204" pitchFamily="34" charset="0"/>
              </a:rPr>
              <a:t>Konflikt s § 198 odst. 3, § 443 a § 713 ZOK.</a:t>
            </a:r>
          </a:p>
          <a:p>
            <a:pPr>
              <a:lnSpc>
                <a:spcPct val="80000"/>
              </a:lnSpc>
            </a:pPr>
            <a:endParaRPr lang="cs-CZ" altLang="cs-CZ" sz="2700">
              <a:latin typeface="Arial" panose="020B0604020202020204" pitchFamily="34" charset="0"/>
            </a:endParaRPr>
          </a:p>
          <a:p>
            <a:pPr>
              <a:lnSpc>
                <a:spcPct val="80000"/>
              </a:lnSpc>
            </a:pPr>
            <a:r>
              <a:rPr lang="cs-CZ" altLang="cs-CZ" sz="2700" i="1">
                <a:latin typeface="Arial" panose="020B0604020202020204" pitchFamily="34" charset="0"/>
              </a:rPr>
              <a:t>Konflikt zájmů členů statutárního orgánu (§ 165 odst. 2 Občz).</a:t>
            </a:r>
          </a:p>
          <a:p>
            <a:pPr lvl="1">
              <a:lnSpc>
                <a:spcPct val="80000"/>
              </a:lnSpc>
            </a:pPr>
            <a:r>
              <a:rPr lang="cs-CZ" altLang="cs-CZ" sz="2300">
                <a:latin typeface="Arial" panose="020B0604020202020204" pitchFamily="34" charset="0"/>
              </a:rPr>
              <a:t>Týká se obchodních korporací v zásadě jen, nedojde-li k aplikaci § 54 a násl. ZOK.</a:t>
            </a:r>
          </a:p>
          <a:p>
            <a:pPr>
              <a:lnSpc>
                <a:spcPct val="80000"/>
              </a:lnSpc>
            </a:pPr>
            <a:endParaRPr lang="cs-CZ" altLang="cs-CZ" sz="2700">
              <a:latin typeface="Arial" panose="020B0604020202020204" pitchFamily="34" charset="0"/>
            </a:endParaRPr>
          </a:p>
          <a:p>
            <a:pPr>
              <a:lnSpc>
                <a:spcPct val="80000"/>
              </a:lnSpc>
            </a:pPr>
            <a:r>
              <a:rPr lang="cs-CZ" altLang="cs-CZ" sz="2700" i="1">
                <a:latin typeface="Arial" panose="020B0604020202020204" pitchFamily="34" charset="0"/>
              </a:rPr>
              <a:t>Případy, kdy to právnická osoba potřebuje pro správu svých záležitostí či obranu zájmů (§ 486 odst. 1 ObčZ).</a:t>
            </a:r>
          </a:p>
          <a:p>
            <a:pPr lvl="1">
              <a:lnSpc>
                <a:spcPct val="80000"/>
              </a:lnSpc>
            </a:pPr>
            <a:r>
              <a:rPr lang="cs-CZ" altLang="cs-CZ" sz="2300">
                <a:latin typeface="Arial" panose="020B0604020202020204" pitchFamily="34" charset="0"/>
              </a:rPr>
              <a:t>Jde o samostatnou skutkovou podstatu?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1A5A70A-D7E3-4BB4-8242-678071E311AB}"/>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1 ObčZ)</a:t>
            </a:r>
          </a:p>
        </p:txBody>
      </p:sp>
      <p:sp>
        <p:nvSpPr>
          <p:cNvPr id="3" name="Zástupný symbol pro obsah 2">
            <a:extLst>
              <a:ext uri="{FF2B5EF4-FFF2-40B4-BE49-F238E27FC236}">
                <a16:creationId xmlns:a16="http://schemas.microsoft.com/office/drawing/2014/main" xmlns="" id="{3F16F954-6A50-4003-9C31-AA09D94ABDE2}"/>
              </a:ext>
            </a:extLst>
          </p:cNvPr>
          <p:cNvSpPr>
            <a:spLocks noGrp="1"/>
          </p:cNvSpPr>
          <p:nvPr>
            <p:ph idx="4294967295"/>
          </p:nvPr>
        </p:nvSpPr>
        <p:spPr/>
        <p:txBody>
          <a:bodyPr>
            <a:normAutofit/>
          </a:bodyPr>
          <a:lstStyle/>
          <a:p>
            <a:r>
              <a:rPr lang="cs-CZ" altLang="cs-CZ" i="1"/>
              <a:t>29 Cdo 3899/2015</a:t>
            </a:r>
          </a:p>
          <a:p>
            <a:pPr lvl="1">
              <a:buFont typeface="Arial" panose="020B0604020202020204" pitchFamily="34" charset="0"/>
              <a:buNone/>
            </a:pPr>
            <a:r>
              <a:rPr lang="cs-CZ" altLang="cs-CZ" sz="2300" i="1"/>
              <a:t>	Soud může společnosti s ručením omezeným jmenovat opatrovníka podle § 165 odst. 1 o. z., nemá-li společnost žádného jednatele či zanikla-li funkce některému z více jednatelů a zbývající jednatelé nejsou z důvodu zániku funkce některého z nich schopni plnit své funkce, valná hromada nezvolila ve lhůtě podle § 198 odst. 1 z. o. k. nového jednatele a současně nebyl podán návrh na jmenování chybějícího jednatele soudem, popř. takovému návrhu nebylo vyhověno.</a:t>
            </a:r>
          </a:p>
          <a:p>
            <a:pPr>
              <a:lnSpc>
                <a:spcPct val="80000"/>
              </a:lnSpc>
            </a:pPr>
            <a:endParaRPr lang="cs-CZ" altLang="cs-CZ" sz="2300" i="1">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B2F2CF3-D28D-48E2-9C66-01FFF424ABE8}"/>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1 ObčZ)</a:t>
            </a:r>
          </a:p>
        </p:txBody>
      </p:sp>
      <p:sp>
        <p:nvSpPr>
          <p:cNvPr id="3" name="Zástupný symbol pro obsah 2">
            <a:extLst>
              <a:ext uri="{FF2B5EF4-FFF2-40B4-BE49-F238E27FC236}">
                <a16:creationId xmlns:a16="http://schemas.microsoft.com/office/drawing/2014/main" xmlns="" id="{F8FC594E-EB0B-4931-98FB-D6521CEBFDB4}"/>
              </a:ext>
            </a:extLst>
          </p:cNvPr>
          <p:cNvSpPr>
            <a:spLocks noGrp="1"/>
          </p:cNvSpPr>
          <p:nvPr>
            <p:ph idx="4294967295"/>
          </p:nvPr>
        </p:nvSpPr>
        <p:spPr/>
        <p:txBody>
          <a:bodyPr>
            <a:normAutofit lnSpcReduction="10000"/>
          </a:bodyPr>
          <a:lstStyle/>
          <a:p>
            <a:r>
              <a:rPr lang="cs-CZ" altLang="cs-CZ" i="1"/>
              <a:t>29 Cdo 396/2016</a:t>
            </a:r>
          </a:p>
          <a:p>
            <a:pPr lvl="1">
              <a:buFont typeface="Arial" panose="020B0604020202020204" pitchFamily="34" charset="0"/>
              <a:buNone/>
            </a:pPr>
            <a:r>
              <a:rPr lang="cs-CZ" altLang="cs-CZ" sz="2100" i="1"/>
              <a:t>	I. Soud může akciové společnosti jmenovat opatrovníka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 současně nebyl-li podán návrh na jmenování chybějícího člena představenstva soudem, popř. nebylo-li takovému návrhu vyhověno.</a:t>
            </a:r>
          </a:p>
          <a:p>
            <a:pPr lvl="1">
              <a:buFont typeface="Arial" panose="020B0604020202020204" pitchFamily="34" charset="0"/>
              <a:buNone/>
            </a:pPr>
            <a:r>
              <a:rPr lang="cs-CZ" altLang="cs-CZ" sz="2100" i="1"/>
              <a:t>	II. 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100" i="1">
              <a:latin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88630C-2895-46BC-84A3-A35E46EC9E22}"/>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2 ObčZ)</a:t>
            </a:r>
          </a:p>
        </p:txBody>
      </p:sp>
      <p:sp>
        <p:nvSpPr>
          <p:cNvPr id="3" name="Zástupný symbol pro obsah 2">
            <a:extLst>
              <a:ext uri="{FF2B5EF4-FFF2-40B4-BE49-F238E27FC236}">
                <a16:creationId xmlns:a16="http://schemas.microsoft.com/office/drawing/2014/main" xmlns="" id="{8C758B9E-3842-4E2F-80FD-E3567AE642FC}"/>
              </a:ext>
            </a:extLst>
          </p:cNvPr>
          <p:cNvSpPr>
            <a:spLocks noGrp="1"/>
          </p:cNvSpPr>
          <p:nvPr>
            <p:ph idx="4294967295"/>
          </p:nvPr>
        </p:nvSpPr>
        <p:spPr/>
        <p:txBody>
          <a:bodyPr>
            <a:normAutofit lnSpcReduction="10000"/>
          </a:bodyPr>
          <a:lstStyle/>
          <a:p>
            <a:pPr>
              <a:lnSpc>
                <a:spcPct val="80000"/>
              </a:lnSpc>
            </a:pPr>
            <a:endParaRPr lang="cs-CZ" altLang="cs-CZ" i="1"/>
          </a:p>
          <a:p>
            <a:pPr>
              <a:lnSpc>
                <a:spcPct val="80000"/>
              </a:lnSpc>
            </a:pPr>
            <a:r>
              <a:rPr lang="cs-CZ" altLang="cs-CZ" i="1"/>
              <a:t>29 Cdo 4384/2015 (R 102/2016)</a:t>
            </a:r>
          </a:p>
          <a:p>
            <a:pPr lvl="1">
              <a:buFont typeface="Arial" panose="020B0604020202020204" pitchFamily="34" charset="0"/>
              <a:buNone/>
            </a:pPr>
            <a:r>
              <a:rPr lang="cs-CZ" altLang="cs-CZ" sz="2300" i="1"/>
              <a:t>I. Jmenování opatrovníka dle § 165 odst. 2 o. z. představuje zásah soudu do vnitřních poměrů právnické osoby, který je krajním řešením (ultima ratio), k němuž je na místě přikročit až tehdy, není-li možné důsledky rozporu mezi zájmy člena statutárního orgánu a právnické osoby překlenout jinak.</a:t>
            </a:r>
          </a:p>
          <a:p>
            <a:pPr lvl="1">
              <a:buFont typeface="Arial" panose="020B0604020202020204" pitchFamily="34" charset="0"/>
              <a:buNone/>
            </a:pPr>
            <a:r>
              <a:rPr lang="cs-CZ" altLang="cs-CZ" sz="2300" i="1"/>
              <a:t>II. Má-li právnická osoba jiného člena orgánu, který je oprávněn za ni jednat (člena statutárního orgánu či likvidátora), nebo byl-li právnické osobě jmenován opatrovník (který je oprávněn za ni jednat) z jiného důvodu, nelze jmenovat opatrovníka podle § 165 odst. 2 o. z.</a:t>
            </a:r>
            <a:endParaRPr lang="cs-CZ" altLang="cs-CZ" sz="2300" i="1">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a:extLst>
              <a:ext uri="{FF2B5EF4-FFF2-40B4-BE49-F238E27FC236}">
                <a16:creationId xmlns:a16="http://schemas.microsoft.com/office/drawing/2014/main" xmlns="" id="{D53E60B0-3677-4F53-906B-BDC687D83BD1}"/>
              </a:ext>
            </a:extLst>
          </p:cNvPr>
          <p:cNvSpPr>
            <a:spLocks noGrp="1"/>
          </p:cNvSpPr>
          <p:nvPr>
            <p:ph type="title"/>
          </p:nvPr>
        </p:nvSpPr>
        <p:spPr/>
        <p:txBody>
          <a:bodyPr/>
          <a:lstStyle/>
          <a:p>
            <a:r>
              <a:rPr lang="cs-CZ" altLang="cs-CZ"/>
              <a:t>Péče řádného hospodáře</a:t>
            </a:r>
          </a:p>
        </p:txBody>
      </p:sp>
      <p:sp>
        <p:nvSpPr>
          <p:cNvPr id="7171" name="Zástupný symbol pro obsah 2">
            <a:extLst>
              <a:ext uri="{FF2B5EF4-FFF2-40B4-BE49-F238E27FC236}">
                <a16:creationId xmlns:a16="http://schemas.microsoft.com/office/drawing/2014/main" xmlns="" id="{5491BDF3-1789-4236-AC06-169D9F768009}"/>
              </a:ext>
            </a:extLst>
          </p:cNvPr>
          <p:cNvSpPr>
            <a:spLocks noGrp="1"/>
          </p:cNvSpPr>
          <p:nvPr>
            <p:ph idx="1"/>
          </p:nvPr>
        </p:nvSpPr>
        <p:spPr/>
        <p:txBody>
          <a:bodyPr rtlCol="0">
            <a:normAutofit lnSpcReduction="10000"/>
          </a:bodyPr>
          <a:lstStyle/>
          <a:p>
            <a:pPr fontAlgn="auto">
              <a:spcAft>
                <a:spcPts val="0"/>
              </a:spcAft>
              <a:defRPr/>
            </a:pPr>
            <a:r>
              <a:rPr lang="cs-CZ"/>
              <a:t>§ 159/1 OZ</a:t>
            </a:r>
          </a:p>
          <a:p>
            <a:pPr fontAlgn="auto">
              <a:spcAft>
                <a:spcPts val="0"/>
              </a:spcAft>
              <a:defRPr/>
            </a:pPr>
            <a:r>
              <a:rPr lang="cs-CZ"/>
              <a:t>Kdo přijme funkci člena voleného orgánu, zavazuje se, že ji bude vykonávat s nezbytnou loajalitou i s potřebnými znalostmi a pečlivostí. Má se za to, že jedná nedbale, kdo není této péče řádného hospodáře schopen, ač to musel zjistit při přijetí funkce nebo při jejím výkonu, a nevyvodí z toho pro sebe důsledky.</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F5719EA-12B8-4616-8F78-0C377A716E14}"/>
              </a:ext>
            </a:extLst>
          </p:cNvPr>
          <p:cNvSpPr>
            <a:spLocks noGrp="1"/>
          </p:cNvSpPr>
          <p:nvPr>
            <p:ph type="title" idx="4294967295"/>
          </p:nvPr>
        </p:nvSpPr>
        <p:spPr/>
        <p:txBody>
          <a:bodyPr>
            <a:normAutofit fontScale="90000"/>
          </a:bodyPr>
          <a:lstStyle/>
          <a:p>
            <a:r>
              <a:rPr lang="cs-CZ" altLang="cs-CZ">
                <a:latin typeface="Arial" panose="020B0604020202020204" pitchFamily="34" charset="0"/>
              </a:rPr>
              <a:t>Co nevíme</a:t>
            </a:r>
            <a:br>
              <a:rPr lang="cs-CZ" altLang="cs-CZ">
                <a:latin typeface="Arial" panose="020B0604020202020204" pitchFamily="34" charset="0"/>
              </a:rPr>
            </a:br>
            <a:r>
              <a:rPr lang="cs-CZ" altLang="cs-CZ" sz="3000">
                <a:latin typeface="Arial" panose="020B0604020202020204" pitchFamily="34" charset="0"/>
              </a:rPr>
              <a:t>(a není toho málo):</a:t>
            </a:r>
            <a:r>
              <a:rPr lang="cs-CZ" altLang="cs-CZ">
                <a:latin typeface="Arial" panose="020B0604020202020204" pitchFamily="34" charset="0"/>
              </a:rPr>
              <a:t> </a:t>
            </a:r>
            <a:endParaRPr lang="cs-CZ" altLang="cs-CZ" sz="3400">
              <a:latin typeface="Arial" panose="020B0604020202020204" pitchFamily="34" charset="0"/>
            </a:endParaRPr>
          </a:p>
        </p:txBody>
      </p:sp>
      <p:sp>
        <p:nvSpPr>
          <p:cNvPr id="3" name="Zástupný symbol pro obsah 2">
            <a:extLst>
              <a:ext uri="{FF2B5EF4-FFF2-40B4-BE49-F238E27FC236}">
                <a16:creationId xmlns:a16="http://schemas.microsoft.com/office/drawing/2014/main" xmlns="" id="{D3A6628D-143B-45CF-8DD0-6690273015AE}"/>
              </a:ext>
            </a:extLst>
          </p:cNvPr>
          <p:cNvSpPr>
            <a:spLocks noGrp="1"/>
          </p:cNvSpPr>
          <p:nvPr>
            <p:ph idx="4294967295"/>
          </p:nvPr>
        </p:nvSpPr>
        <p:spPr/>
        <p:txBody>
          <a:bodyPr>
            <a:normAutofit fontScale="92500" lnSpcReduction="10000"/>
          </a:bodyPr>
          <a:lstStyle/>
          <a:p>
            <a:pPr>
              <a:lnSpc>
                <a:spcPct val="80000"/>
              </a:lnSpc>
            </a:pPr>
            <a:r>
              <a:rPr lang="cs-CZ" altLang="cs-CZ" i="1"/>
              <a:t>Kdy funkce opatrovníka zaniká.</a:t>
            </a:r>
          </a:p>
          <a:p>
            <a:pPr lvl="1">
              <a:lnSpc>
                <a:spcPct val="80000"/>
              </a:lnSpc>
            </a:pPr>
            <a:r>
              <a:rPr lang="cs-CZ" altLang="cs-CZ" sz="2500"/>
              <a:t>…na dobu než budou noví členové povolání…</a:t>
            </a:r>
            <a:br>
              <a:rPr lang="cs-CZ" altLang="cs-CZ" sz="2500"/>
            </a:br>
            <a:r>
              <a:rPr lang="cs-CZ" altLang="cs-CZ" sz="2500"/>
              <a:t>(§ 165 odst. 2 ObčZ) + povinnost usilovat o obnovení činnosti statutárního orgánu (§ 487 odst. 2 ObčZ).</a:t>
            </a:r>
          </a:p>
          <a:p>
            <a:pPr lvl="1">
              <a:lnSpc>
                <a:spcPct val="80000"/>
              </a:lnSpc>
            </a:pPr>
            <a:r>
              <a:rPr lang="cs-CZ" altLang="cs-CZ" sz="2500"/>
              <a:t>Ale co opatrovník pro konflikt zájmů?</a:t>
            </a:r>
          </a:p>
          <a:p>
            <a:pPr>
              <a:lnSpc>
                <a:spcPct val="80000"/>
              </a:lnSpc>
            </a:pPr>
            <a:r>
              <a:rPr lang="cs-CZ" altLang="cs-CZ" i="1"/>
              <a:t>V jakém rozsahu opatrovník vstupuje do práv a povinností statutárního orgánu.</a:t>
            </a:r>
          </a:p>
          <a:p>
            <a:pPr lvl="1">
              <a:lnSpc>
                <a:spcPct val="80000"/>
              </a:lnSpc>
            </a:pPr>
            <a:r>
              <a:rPr lang="cs-CZ" altLang="cs-CZ" sz="2500"/>
              <a:t>Působnost opatrovníka se přiměřeně řídí ustanoveními o působnosti statutárního orgánu</a:t>
            </a:r>
            <a:br>
              <a:rPr lang="cs-CZ" altLang="cs-CZ" sz="2500"/>
            </a:br>
            <a:r>
              <a:rPr lang="cs-CZ" altLang="cs-CZ" sz="2500"/>
              <a:t>(§ 487 odst. 2 ObčZ)</a:t>
            </a:r>
          </a:p>
          <a:p>
            <a:pPr lvl="1">
              <a:lnSpc>
                <a:spcPct val="80000"/>
              </a:lnSpc>
            </a:pPr>
            <a:r>
              <a:rPr lang="cs-CZ" altLang="cs-CZ" sz="2500"/>
              <a:t>Jak zásadní rozhodnutí smí činit opatrovník v případě absence statutárního orgánu?</a:t>
            </a:r>
          </a:p>
          <a:p>
            <a:pPr lvl="1">
              <a:lnSpc>
                <a:spcPct val="80000"/>
              </a:lnSpc>
            </a:pPr>
            <a:r>
              <a:rPr lang="cs-CZ" altLang="cs-CZ" sz="2500"/>
              <a:t>A jaký je rozsah oprávnění opatrovníka pro případ konfliktu zájmů?</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8D3F475-6981-4506-AC85-0BF01C97F4D7}"/>
              </a:ext>
            </a:extLst>
          </p:cNvPr>
          <p:cNvSpPr>
            <a:spLocks noGrp="1"/>
          </p:cNvSpPr>
          <p:nvPr>
            <p:ph type="title" idx="4294967295"/>
          </p:nvPr>
        </p:nvSpPr>
        <p:spPr/>
        <p:txBody>
          <a:bodyPr>
            <a:normAutofit fontScale="90000"/>
          </a:bodyPr>
          <a:lstStyle/>
          <a:p>
            <a:r>
              <a:rPr lang="cs-CZ" altLang="cs-CZ">
                <a:latin typeface="Arial" panose="020B0604020202020204" pitchFamily="34" charset="0"/>
              </a:rPr>
              <a:t>Co nevíme</a:t>
            </a:r>
            <a:br>
              <a:rPr lang="cs-CZ" altLang="cs-CZ">
                <a:latin typeface="Arial" panose="020B0604020202020204" pitchFamily="34" charset="0"/>
              </a:rPr>
            </a:br>
            <a:r>
              <a:rPr lang="cs-CZ" altLang="cs-CZ" sz="3000">
                <a:latin typeface="Arial" panose="020B0604020202020204" pitchFamily="34" charset="0"/>
              </a:rPr>
              <a:t>(a není toho málo):</a:t>
            </a:r>
            <a:r>
              <a:rPr lang="cs-CZ" altLang="cs-CZ">
                <a:latin typeface="Arial" panose="020B0604020202020204" pitchFamily="34" charset="0"/>
              </a:rPr>
              <a:t> </a:t>
            </a:r>
            <a:endParaRPr lang="cs-CZ" altLang="cs-CZ" sz="3400">
              <a:latin typeface="Arial" panose="020B0604020202020204" pitchFamily="34" charset="0"/>
            </a:endParaRPr>
          </a:p>
        </p:txBody>
      </p:sp>
      <p:sp>
        <p:nvSpPr>
          <p:cNvPr id="3" name="Zástupný symbol pro obsah 2">
            <a:extLst>
              <a:ext uri="{FF2B5EF4-FFF2-40B4-BE49-F238E27FC236}">
                <a16:creationId xmlns:a16="http://schemas.microsoft.com/office/drawing/2014/main" xmlns="" id="{22AF4A7D-4709-4CC9-BF51-0A028331CEB6}"/>
              </a:ext>
            </a:extLst>
          </p:cNvPr>
          <p:cNvSpPr>
            <a:spLocks noGrp="1"/>
          </p:cNvSpPr>
          <p:nvPr>
            <p:ph idx="4294967295"/>
          </p:nvPr>
        </p:nvSpPr>
        <p:spPr/>
        <p:txBody>
          <a:bodyPr>
            <a:normAutofit lnSpcReduction="10000"/>
          </a:bodyPr>
          <a:lstStyle/>
          <a:p>
            <a:pPr>
              <a:lnSpc>
                <a:spcPct val="80000"/>
              </a:lnSpc>
            </a:pPr>
            <a:r>
              <a:rPr lang="cs-CZ" altLang="cs-CZ" i="1"/>
              <a:t>Jaký standard péče se na opatrovníka uplatní.</a:t>
            </a:r>
          </a:p>
          <a:p>
            <a:pPr lvl="1">
              <a:lnSpc>
                <a:spcPct val="80000"/>
              </a:lnSpc>
            </a:pPr>
            <a:r>
              <a:rPr lang="cs-CZ" altLang="cs-CZ" sz="2400">
                <a:latin typeface="Arial" panose="020B0604020202020204" pitchFamily="34" charset="0"/>
              </a:rPr>
              <a:t>Soud uloží opatrovníkovi, aby </a:t>
            </a:r>
            <a:r>
              <a:rPr lang="cs-CZ" altLang="cs-CZ" sz="2400" b="1">
                <a:latin typeface="Arial" panose="020B0604020202020204" pitchFamily="34" charset="0"/>
              </a:rPr>
              <a:t>s odbornou péčí</a:t>
            </a:r>
            <a:r>
              <a:rPr lang="cs-CZ" altLang="cs-CZ" sz="2400">
                <a:latin typeface="Arial" panose="020B0604020202020204" pitchFamily="34" charset="0"/>
              </a:rPr>
              <a:t> usilovat o řádné obnovení činnosti statutárního orgánu právnické osoby (§ 487 odst. 2 ObčZ).</a:t>
            </a:r>
          </a:p>
          <a:p>
            <a:pPr lvl="2">
              <a:lnSpc>
                <a:spcPct val="80000"/>
              </a:lnSpc>
            </a:pPr>
            <a:r>
              <a:rPr lang="cs-CZ" altLang="cs-CZ" sz="2000">
                <a:latin typeface="Arial" panose="020B0604020202020204" pitchFamily="34" charset="0"/>
              </a:rPr>
              <a:t>Odborná péče se vztahuje jen k úsilí o obnovení činnosti statutárního orgánu.</a:t>
            </a:r>
          </a:p>
          <a:p>
            <a:pPr lvl="2">
              <a:lnSpc>
                <a:spcPct val="80000"/>
              </a:lnSpc>
            </a:pPr>
            <a:r>
              <a:rPr lang="cs-CZ" altLang="cs-CZ" sz="2000">
                <a:latin typeface="Arial" panose="020B0604020202020204" pitchFamily="34" charset="0"/>
              </a:rPr>
              <a:t>…zdůrazněno úsilí (á la péče řádného hospodáře).</a:t>
            </a:r>
          </a:p>
          <a:p>
            <a:pPr lvl="2">
              <a:lnSpc>
                <a:spcPct val="80000"/>
              </a:lnSpc>
            </a:pPr>
            <a:r>
              <a:rPr lang="cs-CZ" altLang="cs-CZ" sz="2000">
                <a:latin typeface="Arial" panose="020B0604020202020204" pitchFamily="34" charset="0"/>
              </a:rPr>
              <a:t>Skutečně odborná péče?</a:t>
            </a:r>
          </a:p>
          <a:p>
            <a:pPr lvl="2">
              <a:lnSpc>
                <a:spcPct val="80000"/>
              </a:lnSpc>
            </a:pPr>
            <a:r>
              <a:rPr lang="cs-CZ" altLang="cs-CZ" sz="2000">
                <a:latin typeface="Arial" panose="020B0604020202020204" pitchFamily="34" charset="0"/>
              </a:rPr>
              <a:t>A co výkon ostatních činností?</a:t>
            </a:r>
          </a:p>
          <a:p>
            <a:pPr>
              <a:lnSpc>
                <a:spcPct val="80000"/>
              </a:lnSpc>
            </a:pPr>
            <a:r>
              <a:rPr lang="cs-CZ" altLang="cs-CZ" i="1"/>
              <a:t>Jednání vůči třetím osobám.</a:t>
            </a:r>
          </a:p>
          <a:p>
            <a:pPr lvl="1">
              <a:lnSpc>
                <a:spcPct val="80000"/>
              </a:lnSpc>
            </a:pPr>
            <a:r>
              <a:rPr lang="cs-CZ" altLang="cs-CZ"/>
              <a:t>Zápis opatrovnictví do rejstříku? …rejstříkový zákon s tím nepočítá, leda jako „ostatní skutečnost“.</a:t>
            </a:r>
          </a:p>
          <a:p>
            <a:pPr lvl="1">
              <a:lnSpc>
                <a:spcPct val="80000"/>
              </a:lnSpc>
            </a:pPr>
            <a:r>
              <a:rPr lang="cs-CZ" altLang="cs-CZ"/>
              <a:t>Jak se třetí osoby dozví o jmenování opatrovníka?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A060110-AB38-469C-A43C-0A314A06A919}"/>
              </a:ext>
            </a:extLst>
          </p:cNvPr>
          <p:cNvSpPr>
            <a:spLocks noGrp="1"/>
          </p:cNvSpPr>
          <p:nvPr>
            <p:ph type="title" idx="4294967295"/>
          </p:nvPr>
        </p:nvSpPr>
        <p:spPr/>
        <p:txBody>
          <a:bodyPr>
            <a:normAutofit/>
          </a:bodyPr>
          <a:lstStyle/>
          <a:p>
            <a:r>
              <a:rPr lang="cs-CZ" altLang="cs-CZ">
                <a:latin typeface="Arial" panose="020B0604020202020204" pitchFamily="34" charset="0"/>
              </a:rPr>
              <a:t>Procesní okénko: </a:t>
            </a:r>
            <a:endParaRPr lang="cs-CZ" altLang="cs-CZ" sz="3400">
              <a:latin typeface="Arial" panose="020B0604020202020204" pitchFamily="34" charset="0"/>
            </a:endParaRPr>
          </a:p>
        </p:txBody>
      </p:sp>
      <p:sp>
        <p:nvSpPr>
          <p:cNvPr id="3" name="Zástupný symbol pro obsah 2">
            <a:extLst>
              <a:ext uri="{FF2B5EF4-FFF2-40B4-BE49-F238E27FC236}">
                <a16:creationId xmlns:a16="http://schemas.microsoft.com/office/drawing/2014/main" xmlns="" id="{05B357B0-DEAD-438F-8D86-9CEFC51846C4}"/>
              </a:ext>
            </a:extLst>
          </p:cNvPr>
          <p:cNvSpPr>
            <a:spLocks noGrp="1"/>
          </p:cNvSpPr>
          <p:nvPr>
            <p:ph idx="4294967295"/>
          </p:nvPr>
        </p:nvSpPr>
        <p:spPr/>
        <p:txBody>
          <a:bodyPr>
            <a:normAutofit fontScale="92500" lnSpcReduction="10000"/>
          </a:bodyPr>
          <a:lstStyle/>
          <a:p>
            <a:pPr>
              <a:lnSpc>
                <a:spcPct val="80000"/>
              </a:lnSpc>
            </a:pPr>
            <a:r>
              <a:rPr lang="cs-CZ" altLang="cs-CZ" sz="3000" i="1" dirty="0">
                <a:latin typeface="Arial" panose="020B0604020202020204" pitchFamily="34" charset="0"/>
              </a:rPr>
              <a:t>Řízení o některých otázkách týkajících se právnických osob [§ 85 písm. e) ZŘS] </a:t>
            </a:r>
            <a:r>
              <a:rPr lang="cs-CZ" altLang="cs-CZ" sz="3000" i="1" dirty="0">
                <a:latin typeface="Arial" panose="020B0604020202020204" pitchFamily="34" charset="0"/>
                <a:cs typeface="Arial" panose="020B0604020202020204" pitchFamily="34" charset="0"/>
              </a:rPr>
              <a:t>→</a:t>
            </a:r>
            <a:r>
              <a:rPr lang="cs-CZ" altLang="cs-CZ" sz="3000" i="1" dirty="0">
                <a:latin typeface="Arial" panose="020B0604020202020204" pitchFamily="34" charset="0"/>
              </a:rPr>
              <a:t> nesporné řízení.</a:t>
            </a:r>
            <a:endParaRPr lang="cs-CZ" altLang="cs-CZ" sz="3000" i="1" dirty="0"/>
          </a:p>
          <a:p>
            <a:pPr>
              <a:lnSpc>
                <a:spcPct val="80000"/>
              </a:lnSpc>
            </a:pPr>
            <a:r>
              <a:rPr lang="cs-CZ" altLang="cs-CZ" sz="3000" i="1" dirty="0"/>
              <a:t>Ten, kdo má být jmenován opatrovníkem, je účastníkem řízení o jmenování opatrovníka, jinak je řízení zatíženo vadou! + Materiální pojetí účastenství</a:t>
            </a:r>
          </a:p>
          <a:p>
            <a:pPr>
              <a:lnSpc>
                <a:spcPct val="80000"/>
              </a:lnSpc>
            </a:pPr>
            <a:r>
              <a:rPr lang="cs-CZ" altLang="cs-CZ" sz="3000" i="1" dirty="0"/>
              <a:t>Jak má znít výrok rozhodnutí?</a:t>
            </a:r>
          </a:p>
          <a:p>
            <a:pPr lvl="1">
              <a:lnSpc>
                <a:spcPct val="80000"/>
              </a:lnSpc>
            </a:pPr>
            <a:r>
              <a:rPr lang="cs-CZ" altLang="cs-CZ" i="1" dirty="0"/>
              <a:t>jmenování (včetně rozsahu zastoupení?),</a:t>
            </a:r>
          </a:p>
          <a:p>
            <a:pPr lvl="1">
              <a:lnSpc>
                <a:spcPct val="80000"/>
              </a:lnSpc>
            </a:pPr>
            <a:r>
              <a:rPr lang="cs-CZ" altLang="cs-CZ" i="1" dirty="0"/>
              <a:t>povinnosti obnovit činnost statutárního orgánu</a:t>
            </a:r>
            <a:br>
              <a:rPr lang="cs-CZ" altLang="cs-CZ" i="1" dirty="0"/>
            </a:br>
            <a:r>
              <a:rPr lang="cs-CZ" altLang="cs-CZ" i="1" dirty="0"/>
              <a:t>(i v případě konfliktu zájmů?),</a:t>
            </a:r>
          </a:p>
          <a:p>
            <a:pPr>
              <a:lnSpc>
                <a:spcPct val="80000"/>
              </a:lnSpc>
            </a:pPr>
            <a:r>
              <a:rPr lang="cs-CZ" altLang="cs-CZ" i="1" dirty="0"/>
              <a:t>Nepřípustné vedlejší účastenství.</a:t>
            </a:r>
          </a:p>
          <a:p>
            <a:pPr>
              <a:lnSpc>
                <a:spcPct val="80000"/>
              </a:lnSpc>
            </a:pPr>
            <a:r>
              <a:rPr lang="cs-CZ" altLang="cs-CZ" i="1" dirty="0"/>
              <a:t>SOP: použít § 11 dost. 1 písm. a) </a:t>
            </a:r>
            <a:r>
              <a:rPr lang="cs-CZ" altLang="cs-CZ" i="1" dirty="0" err="1"/>
              <a:t>ZSoP</a:t>
            </a:r>
            <a:r>
              <a:rPr lang="cs-CZ" altLang="cs-CZ" i="1"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C73C459-62C7-4444-BE89-B9CEAE7CB7EA}"/>
              </a:ext>
            </a:extLst>
          </p:cNvPr>
          <p:cNvSpPr>
            <a:spLocks noGrp="1"/>
          </p:cNvSpPr>
          <p:nvPr>
            <p:ph type="ctrTitle"/>
          </p:nvPr>
        </p:nvSpPr>
        <p:spPr/>
        <p:txBody>
          <a:bodyPr/>
          <a:lstStyle/>
          <a:p>
            <a:r>
              <a:rPr lang="cs-CZ" dirty="0"/>
              <a:t>Souběhy</a:t>
            </a:r>
            <a:br>
              <a:rPr lang="cs-CZ" dirty="0"/>
            </a:br>
            <a:endParaRPr lang="cs-CZ" dirty="0"/>
          </a:p>
        </p:txBody>
      </p:sp>
      <p:pic>
        <p:nvPicPr>
          <p:cNvPr id="12" name="Obrázek 11">
            <a:extLst>
              <a:ext uri="{FF2B5EF4-FFF2-40B4-BE49-F238E27FC236}">
                <a16:creationId xmlns:a16="http://schemas.microsoft.com/office/drawing/2014/main" xmlns="" id="{D1493C2A-7966-4838-BA12-2F7092EB2932}"/>
              </a:ext>
            </a:extLst>
          </p:cNvPr>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tretch>
            <a:fillRect/>
          </a:stretch>
        </p:blipFill>
        <p:spPr>
          <a:xfrm>
            <a:off x="5292079" y="3140968"/>
            <a:ext cx="3248545" cy="2423914"/>
          </a:xfrm>
          <a:prstGeom prst="rect">
            <a:avLst/>
          </a:prstGeom>
        </p:spPr>
      </p:pic>
      <p:pic>
        <p:nvPicPr>
          <p:cNvPr id="14" name="Obrázek 13">
            <a:extLst>
              <a:ext uri="{FF2B5EF4-FFF2-40B4-BE49-F238E27FC236}">
                <a16:creationId xmlns:a16="http://schemas.microsoft.com/office/drawing/2014/main" xmlns="" id="{9C3A527F-42B4-4BA8-9C89-796F061B0029}"/>
              </a:ext>
            </a:extLst>
          </p:cNvPr>
          <p:cNvPicPr>
            <a:picLocks noChangeAspect="1"/>
          </p:cNvPicPr>
          <p:nvPr/>
        </p:nvPicPr>
        <p:blipFill>
          <a:blip r:embed="rId4" cstate="print">
            <a:duotone>
              <a:schemeClr val="accent6">
                <a:shade val="45000"/>
                <a:satMod val="135000"/>
              </a:schemeClr>
              <a:prstClr val="white"/>
            </a:duotone>
            <a:extLst>
              <a:ext uri="{BEBA8EAE-BF5A-486C-A8C5-ECC9F3942E4B}">
                <a14:imgProps xmlns:a14="http://schemas.microsoft.com/office/drawing/2010/main" xmlns="">
                  <a14:imgLayer r:embed="rId5">
                    <a14:imgEffect>
                      <a14:saturation sat="0"/>
                    </a14:imgEffect>
                  </a14:imgLayer>
                </a14:imgProps>
              </a:ext>
              <a:ext uri="{28A0092B-C50C-407E-A947-70E740481C1C}">
                <a14:useLocalDpi xmlns:a14="http://schemas.microsoft.com/office/drawing/2010/main" xmlns="" val="0"/>
              </a:ext>
            </a:extLst>
          </a:blip>
          <a:stretch>
            <a:fillRect/>
          </a:stretch>
        </p:blipFill>
        <p:spPr>
          <a:xfrm>
            <a:off x="1403648" y="3574157"/>
            <a:ext cx="2305050" cy="1990725"/>
          </a:xfrm>
          <a:prstGeom prst="rect">
            <a:avLst/>
          </a:prstGeom>
        </p:spPr>
      </p:pic>
    </p:spTree>
    <p:extLst>
      <p:ext uri="{BB962C8B-B14F-4D97-AF65-F5344CB8AC3E}">
        <p14:creationId xmlns:p14="http://schemas.microsoft.com/office/powerpoint/2010/main" xmlns="" val="1060614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2860138-6725-40B6-8E56-E814C6D7C150}"/>
              </a:ext>
            </a:extLst>
          </p:cNvPr>
          <p:cNvSpPr>
            <a:spLocks noGrp="1"/>
          </p:cNvSpPr>
          <p:nvPr>
            <p:ph type="title"/>
          </p:nvPr>
        </p:nvSpPr>
        <p:spPr>
          <a:xfrm>
            <a:off x="457200" y="274638"/>
            <a:ext cx="8229600" cy="1143000"/>
          </a:xfrm>
        </p:spPr>
        <p:txBody>
          <a:bodyPr/>
          <a:lstStyle/>
          <a:p>
            <a:r>
              <a:rPr lang="cs-CZ" dirty="0"/>
              <a:t>Souběhy výkonu funkcí</a:t>
            </a:r>
          </a:p>
        </p:txBody>
      </p:sp>
      <p:sp>
        <p:nvSpPr>
          <p:cNvPr id="3" name="Zástupný symbol pro obsah 2">
            <a:extLst>
              <a:ext uri="{FF2B5EF4-FFF2-40B4-BE49-F238E27FC236}">
                <a16:creationId xmlns:a16="http://schemas.microsoft.com/office/drawing/2014/main" xmlns="" id="{DF5BDEB8-6784-45D3-88E3-7754D0E4F77D}"/>
              </a:ext>
            </a:extLst>
          </p:cNvPr>
          <p:cNvSpPr>
            <a:spLocks noGrp="1"/>
          </p:cNvSpPr>
          <p:nvPr>
            <p:ph idx="1"/>
          </p:nvPr>
        </p:nvSpPr>
        <p:spPr/>
        <p:txBody>
          <a:bodyPr/>
          <a:lstStyle/>
          <a:p>
            <a:r>
              <a:rPr lang="cs-CZ" dirty="0"/>
              <a:t>Tři různé okruhy</a:t>
            </a:r>
          </a:p>
          <a:p>
            <a:pPr marL="385763" indent="-385763">
              <a:buFont typeface="+mj-lt"/>
              <a:buAutoNum type="arabicPeriod"/>
            </a:pPr>
            <a:r>
              <a:rPr lang="cs-CZ" dirty="0"/>
              <a:t>Možnost výkonu působnosti člena statutárního orgánu v pracovněprávním vztahu – „pravý souběh“</a:t>
            </a:r>
          </a:p>
          <a:p>
            <a:pPr marL="385763" indent="-385763">
              <a:buFont typeface="+mj-lt"/>
              <a:buAutoNum type="arabicPeriod"/>
            </a:pPr>
            <a:r>
              <a:rPr lang="cs-CZ" dirty="0"/>
              <a:t>Koexistence </a:t>
            </a:r>
            <a:r>
              <a:rPr lang="cs-CZ" dirty="0">
                <a:effectLst/>
              </a:rPr>
              <a:t>zaměstnaneckého poměru a členství ve statutárním orgánu</a:t>
            </a:r>
          </a:p>
          <a:p>
            <a:pPr marL="385763" indent="-385763">
              <a:buFont typeface="+mj-lt"/>
              <a:buAutoNum type="arabicPeriod"/>
            </a:pPr>
            <a:r>
              <a:rPr lang="cs-CZ" dirty="0"/>
              <a:t>Aplikace ustanovení zákoníků práce na člena voleného orgánu (zaměstnanecké benefity)</a:t>
            </a:r>
          </a:p>
        </p:txBody>
      </p:sp>
    </p:spTree>
    <p:extLst>
      <p:ext uri="{BB962C8B-B14F-4D97-AF65-F5344CB8AC3E}">
        <p14:creationId xmlns:p14="http://schemas.microsoft.com/office/powerpoint/2010/main" xmlns="" val="1002001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E20C45B-9C6B-4DED-9483-D4D1753B3D2A}"/>
              </a:ext>
            </a:extLst>
          </p:cNvPr>
          <p:cNvSpPr>
            <a:spLocks noGrp="1"/>
          </p:cNvSpPr>
          <p:nvPr>
            <p:ph type="title"/>
          </p:nvPr>
        </p:nvSpPr>
        <p:spPr/>
        <p:txBody>
          <a:bodyPr/>
          <a:lstStyle/>
          <a:p>
            <a:r>
              <a:rPr lang="cs-CZ" dirty="0"/>
              <a:t>Pohled judikatury NS – vstupní teze</a:t>
            </a:r>
          </a:p>
        </p:txBody>
      </p:sp>
      <p:sp>
        <p:nvSpPr>
          <p:cNvPr id="3" name="Zástupný symbol pro obsah 2">
            <a:extLst>
              <a:ext uri="{FF2B5EF4-FFF2-40B4-BE49-F238E27FC236}">
                <a16:creationId xmlns:a16="http://schemas.microsoft.com/office/drawing/2014/main" xmlns="" id="{B99EB474-4ED3-48B9-9D4C-EA496D3AE67A}"/>
              </a:ext>
            </a:extLst>
          </p:cNvPr>
          <p:cNvSpPr>
            <a:spLocks noGrp="1"/>
          </p:cNvSpPr>
          <p:nvPr>
            <p:ph idx="1"/>
          </p:nvPr>
        </p:nvSpPr>
        <p:spPr>
          <a:xfrm>
            <a:off x="457200" y="1417638"/>
            <a:ext cx="8507288" cy="5251722"/>
          </a:xfrm>
        </p:spPr>
        <p:txBody>
          <a:bodyPr>
            <a:normAutofit fontScale="70000" lnSpcReduction="20000"/>
          </a:bodyPr>
          <a:lstStyle/>
          <a:p>
            <a:r>
              <a:rPr lang="cs-CZ" dirty="0"/>
              <a:t> činnost statutárního orgánu obchodní společnosti nebo družstva nevykonává fyzická osoba v pracovním poměru, neboť </a:t>
            </a:r>
            <a:r>
              <a:rPr lang="cs-CZ" b="1" dirty="0"/>
              <a:t>nejde o závislou práci</a:t>
            </a:r>
          </a:p>
          <a:p>
            <a:r>
              <a:rPr lang="cs-CZ" dirty="0"/>
              <a:t>Pracovní smlouva na výkon činnosti spadající do působnosti SO – neplatná pro rozpor se zákonem</a:t>
            </a:r>
          </a:p>
          <a:p>
            <a:r>
              <a:rPr lang="cs-CZ" dirty="0"/>
              <a:t>právní předpisy ani povaha obchodní společnosti (družstva) však nebrání tomu, aby fyzické osoby vykonávající funkci (člena) statutárního orgánu uskutečňovaly </a:t>
            </a:r>
            <a:r>
              <a:rPr lang="cs-CZ" b="1" dirty="0"/>
              <a:t>jiné činnosti </a:t>
            </a:r>
            <a:r>
              <a:rPr lang="cs-CZ" dirty="0"/>
              <a:t>pro tuto obchodní společnost (družstvo) </a:t>
            </a:r>
            <a:r>
              <a:rPr lang="cs-CZ" b="1" dirty="0"/>
              <a:t>na základě pracovněprávních vztahů</a:t>
            </a:r>
            <a:r>
              <a:rPr lang="cs-CZ" dirty="0"/>
              <a:t>, není-li náplní pracovního poměru (nebo jiného pracovněprávního vztahu) výkon činnosti statutárního orgánu </a:t>
            </a:r>
          </a:p>
          <a:p>
            <a:r>
              <a:rPr lang="cs-CZ" dirty="0"/>
              <a:t>srov. například rozsudek Nejvyššího soudu ze dne 17. 8. 2004 </a:t>
            </a:r>
            <a:r>
              <a:rPr lang="cs-CZ" dirty="0" err="1"/>
              <a:t>sp</a:t>
            </a:r>
            <a:r>
              <a:rPr lang="cs-CZ" dirty="0"/>
              <a:t>. zn. 21 </a:t>
            </a:r>
            <a:r>
              <a:rPr lang="cs-CZ" dirty="0" err="1"/>
              <a:t>Cdo</a:t>
            </a:r>
            <a:r>
              <a:rPr lang="cs-CZ" dirty="0"/>
              <a:t> 737/2004, ze dne 16. 12. 2010 </a:t>
            </a:r>
            <a:r>
              <a:rPr lang="cs-CZ" dirty="0" err="1"/>
              <a:t>sp</a:t>
            </a:r>
            <a:r>
              <a:rPr lang="cs-CZ" dirty="0"/>
              <a:t>. zn. 21 </a:t>
            </a:r>
            <a:r>
              <a:rPr lang="cs-CZ" dirty="0" err="1"/>
              <a:t>Cdo</a:t>
            </a:r>
            <a:r>
              <a:rPr lang="cs-CZ" dirty="0"/>
              <a:t> 4028/2009, ze dne 12. 1. 2012 </a:t>
            </a:r>
            <a:r>
              <a:rPr lang="cs-CZ" dirty="0" err="1"/>
              <a:t>sp</a:t>
            </a:r>
            <a:r>
              <a:rPr lang="cs-CZ" dirty="0"/>
              <a:t>. zn. 21 </a:t>
            </a:r>
            <a:r>
              <a:rPr lang="cs-CZ" dirty="0" err="1"/>
              <a:t>Cdo</a:t>
            </a:r>
            <a:r>
              <a:rPr lang="cs-CZ" dirty="0"/>
              <a:t> 3104/2010 nebo ze dne 17. 9. 2014 </a:t>
            </a:r>
            <a:r>
              <a:rPr lang="cs-CZ" dirty="0" err="1"/>
              <a:t>sp</a:t>
            </a:r>
            <a:r>
              <a:rPr lang="cs-CZ" dirty="0"/>
              <a:t>. zn. 21 </a:t>
            </a:r>
            <a:r>
              <a:rPr lang="cs-CZ" dirty="0" err="1"/>
              <a:t>Cdo</a:t>
            </a:r>
            <a:r>
              <a:rPr lang="cs-CZ" dirty="0"/>
              <a:t> 3066/2013).</a:t>
            </a:r>
          </a:p>
          <a:p>
            <a:r>
              <a:rPr lang="cs-CZ" dirty="0"/>
              <a:t>ÚS: III. ÚS 282/16, II. ÚS 2128/2015</a:t>
            </a:r>
          </a:p>
          <a:p>
            <a:endParaRPr lang="cs-CZ" dirty="0"/>
          </a:p>
        </p:txBody>
      </p:sp>
    </p:spTree>
    <p:extLst>
      <p:ext uri="{BB962C8B-B14F-4D97-AF65-F5344CB8AC3E}">
        <p14:creationId xmlns:p14="http://schemas.microsoft.com/office/powerpoint/2010/main" xmlns="" val="2688153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AC3B934-F745-40AB-BAD8-11798BCDD573}"/>
              </a:ext>
            </a:extLst>
          </p:cNvPr>
          <p:cNvSpPr>
            <a:spLocks noGrp="1"/>
          </p:cNvSpPr>
          <p:nvPr>
            <p:ph type="title"/>
          </p:nvPr>
        </p:nvSpPr>
        <p:spPr>
          <a:xfrm>
            <a:off x="689160" y="557808"/>
            <a:ext cx="8229600" cy="1143000"/>
          </a:xfrm>
        </p:spPr>
        <p:txBody>
          <a:bodyPr/>
          <a:lstStyle/>
          <a:p>
            <a:r>
              <a:rPr lang="cs-CZ" dirty="0"/>
              <a:t>„Jiná činnost“ – otázka obchodního vedení</a:t>
            </a:r>
          </a:p>
        </p:txBody>
      </p:sp>
      <p:sp>
        <p:nvSpPr>
          <p:cNvPr id="3" name="Zástupný symbol pro obsah 2">
            <a:extLst>
              <a:ext uri="{FF2B5EF4-FFF2-40B4-BE49-F238E27FC236}">
                <a16:creationId xmlns:a16="http://schemas.microsoft.com/office/drawing/2014/main" xmlns="" id="{276FAF98-1A3D-4EA2-8AAB-30F8C24CF6AB}"/>
              </a:ext>
            </a:extLst>
          </p:cNvPr>
          <p:cNvSpPr>
            <a:spLocks noGrp="1"/>
          </p:cNvSpPr>
          <p:nvPr>
            <p:ph idx="1"/>
          </p:nvPr>
        </p:nvSpPr>
        <p:spPr>
          <a:xfrm>
            <a:off x="457200" y="1700808"/>
            <a:ext cx="8435280" cy="4968552"/>
          </a:xfrm>
        </p:spPr>
        <p:txBody>
          <a:bodyPr>
            <a:normAutofit fontScale="70000" lnSpcReduction="20000"/>
          </a:bodyPr>
          <a:lstStyle/>
          <a:p>
            <a:r>
              <a:rPr lang="cs-CZ" b="1" dirty="0"/>
              <a:t>Přípustný souběh: </a:t>
            </a:r>
          </a:p>
          <a:p>
            <a:pPr lvl="1"/>
            <a:r>
              <a:rPr lang="cs-CZ" dirty="0"/>
              <a:t>manažerská smlouva – „náplní funkce </a:t>
            </a:r>
            <a:r>
              <a:rPr lang="cs-CZ" b="1" dirty="0"/>
              <a:t>obchodního ředitele </a:t>
            </a:r>
            <a:r>
              <a:rPr lang="cs-CZ" dirty="0"/>
              <a:t>nebyla stejná činnost, kterou žalovaný vykonával u žalobce jako místopředseda jeho představenstva, neboť většinu činností obchodního ředitele stanovených v organizačním řádu žalobce nelze zahrnout pod zastupování akciové společnosti navenek ani pod její obchodní vedení,“. (</a:t>
            </a:r>
            <a:r>
              <a:rPr lang="cs-CZ" b="1" dirty="0"/>
              <a:t>21 </a:t>
            </a:r>
            <a:r>
              <a:rPr lang="cs-CZ" b="1" dirty="0" err="1"/>
              <a:t>Cdo</a:t>
            </a:r>
            <a:r>
              <a:rPr lang="cs-CZ" b="1" dirty="0"/>
              <a:t> 496/2014)</a:t>
            </a:r>
          </a:p>
          <a:p>
            <a:pPr lvl="1"/>
            <a:r>
              <a:rPr lang="cs-CZ" dirty="0"/>
              <a:t>činnosti </a:t>
            </a:r>
            <a:r>
              <a:rPr lang="cs-CZ" b="1" dirty="0"/>
              <a:t>výrobně-technického náměstka generálního ředitele </a:t>
            </a:r>
            <a:r>
              <a:rPr lang="cs-CZ" dirty="0"/>
              <a:t>nelze zahrnout pod zastupování akciové společnosti navenek ani pod její obchodní vedení, kterým je – jak vyplývá z výše uvedeného - organizování a řízení podnikatelské činnosti společnosti, včetně rozhodování o jejích podnikatelských záměrech a zabezpečení řádného vedení účetnictví společnosti, nikoli však věcně vymezená organizační a řídící činnost na určitém úseku společnosti, vykonávaná za podřízenosti jejímu generálnímu řediteli </a:t>
            </a:r>
            <a:r>
              <a:rPr lang="cs-CZ" b="1" dirty="0"/>
              <a:t>(21 </a:t>
            </a:r>
            <a:r>
              <a:rPr lang="cs-CZ" b="1" dirty="0" err="1"/>
              <a:t>Cdo</a:t>
            </a:r>
            <a:r>
              <a:rPr lang="cs-CZ" b="1" dirty="0"/>
              <a:t> 2310/2015)</a:t>
            </a:r>
          </a:p>
          <a:p>
            <a:r>
              <a:rPr lang="cs-CZ" b="1" dirty="0"/>
              <a:t>Ale nepřipuštěno:</a:t>
            </a:r>
          </a:p>
          <a:p>
            <a:pPr lvl="1"/>
            <a:r>
              <a:rPr lang="pl-PL" dirty="0"/>
              <a:t>práce „manažera pro komunikaci s veřejností“ (</a:t>
            </a:r>
            <a:r>
              <a:rPr lang="pl-PL" b="1" dirty="0"/>
              <a:t>2</a:t>
            </a:r>
            <a:r>
              <a:rPr lang="cs-CZ" b="1" dirty="0"/>
              <a:t>1 </a:t>
            </a:r>
            <a:r>
              <a:rPr lang="cs-CZ" b="1" dirty="0" err="1"/>
              <a:t>Cdo</a:t>
            </a:r>
            <a:r>
              <a:rPr lang="cs-CZ" b="1" dirty="0"/>
              <a:t> 2687/2014)</a:t>
            </a:r>
            <a:endParaRPr lang="cs-CZ" dirty="0"/>
          </a:p>
        </p:txBody>
      </p:sp>
    </p:spTree>
    <p:extLst>
      <p:ext uri="{BB962C8B-B14F-4D97-AF65-F5344CB8AC3E}">
        <p14:creationId xmlns:p14="http://schemas.microsoft.com/office/powerpoint/2010/main" xmlns="" val="4093152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97B191B-D355-408E-96D6-C8F0C0237CE4}"/>
              </a:ext>
            </a:extLst>
          </p:cNvPr>
          <p:cNvSpPr>
            <a:spLocks noGrp="1"/>
          </p:cNvSpPr>
          <p:nvPr>
            <p:ph type="title"/>
          </p:nvPr>
        </p:nvSpPr>
        <p:spPr/>
        <p:txBody>
          <a:bodyPr/>
          <a:lstStyle/>
          <a:p>
            <a:r>
              <a:rPr lang="pl-PL" dirty="0"/>
              <a:t>I.ÚS 190/15 ze dne 13. 9. 2016</a:t>
            </a:r>
            <a:endParaRPr lang="cs-CZ" dirty="0"/>
          </a:p>
        </p:txBody>
      </p:sp>
      <p:sp>
        <p:nvSpPr>
          <p:cNvPr id="3" name="Zástupný symbol pro obsah 2">
            <a:extLst>
              <a:ext uri="{FF2B5EF4-FFF2-40B4-BE49-F238E27FC236}">
                <a16:creationId xmlns:a16="http://schemas.microsoft.com/office/drawing/2014/main" xmlns="" id="{9305ED41-2B9C-482F-ABA5-F97FC7AD946A}"/>
              </a:ext>
            </a:extLst>
          </p:cNvPr>
          <p:cNvSpPr>
            <a:spLocks noGrp="1"/>
          </p:cNvSpPr>
          <p:nvPr>
            <p:ph idx="1"/>
          </p:nvPr>
        </p:nvSpPr>
        <p:spPr>
          <a:xfrm>
            <a:off x="555499" y="1628800"/>
            <a:ext cx="7976941" cy="4536504"/>
          </a:xfrm>
        </p:spPr>
        <p:txBody>
          <a:bodyPr/>
          <a:lstStyle/>
          <a:p>
            <a:r>
              <a:rPr lang="cs-CZ" sz="2400" dirty="0"/>
              <a:t>odmítá závěr o </a:t>
            </a:r>
            <a:r>
              <a:rPr lang="cs-CZ" sz="2400" b="1" dirty="0"/>
              <a:t>neplatnosti </a:t>
            </a:r>
            <a:r>
              <a:rPr lang="cs-CZ" sz="2400" dirty="0"/>
              <a:t>„souběžné“ manažerské (pracovní) smlouvy k činnosti spadající do působnosti SO</a:t>
            </a:r>
          </a:p>
          <a:p>
            <a:r>
              <a:rPr lang="cs-CZ" sz="2400" dirty="0"/>
              <a:t>Argumenty:</a:t>
            </a:r>
          </a:p>
          <a:p>
            <a:pPr lvl="1"/>
            <a:r>
              <a:rPr lang="cs-CZ" sz="2000" dirty="0"/>
              <a:t>Priorita platnosti + na základě vůle stran mohou být režimu zákoníku práce podřízeny i jiné právní vztahy, v nichž o výkon závislé práce nejde. </a:t>
            </a:r>
          </a:p>
          <a:p>
            <a:pPr lvl="1"/>
            <a:r>
              <a:rPr lang="cs-CZ" sz="2000" dirty="0"/>
              <a:t>„obchodněprávní argumentace“ povahou obchodních korporací chybí, nutno vypořádat:</a:t>
            </a:r>
          </a:p>
          <a:p>
            <a:pPr marL="1371600" lvl="2" indent="-457200">
              <a:buAutoNum type="arabicParenR"/>
            </a:pPr>
            <a:r>
              <a:rPr lang="cs-CZ" sz="1800" dirty="0"/>
              <a:t>Volba režimu zákoníku práce pro smlouvu o výkonu funkce / viz dále</a:t>
            </a:r>
          </a:p>
          <a:p>
            <a:pPr marL="1371600" lvl="2" indent="-457200">
              <a:buAutoNum type="arabicParenR"/>
            </a:pPr>
            <a:r>
              <a:rPr lang="cs-CZ" sz="1800" dirty="0"/>
              <a:t>„Vnitřní“ delegace obchodního vedení / nepochopení delegace</a:t>
            </a:r>
          </a:p>
          <a:p>
            <a:pPr marL="1371600" lvl="2" indent="-457200">
              <a:buAutoNum type="arabicParenR"/>
            </a:pPr>
            <a:r>
              <a:rPr lang="cs-CZ" sz="1800" dirty="0"/>
              <a:t>Materiální hledisko „přípustných“ souběhů /viz výše</a:t>
            </a:r>
          </a:p>
          <a:p>
            <a:pPr marL="1371600" lvl="2" indent="-457200">
              <a:buAutoNum type="arabicParenR"/>
            </a:pPr>
            <a:r>
              <a:rPr lang="cs-CZ" sz="1800" dirty="0"/>
              <a:t>Zákaz podřídit výkon funkce pracovněprávnímu režimu odebírá: </a:t>
            </a:r>
          </a:p>
          <a:p>
            <a:pPr marL="1828800" lvl="3" indent="-457200">
              <a:buFont typeface="+mj-lt"/>
              <a:buAutoNum type="alphaLcParenR"/>
            </a:pPr>
            <a:r>
              <a:rPr lang="cs-CZ" sz="1600" dirty="0"/>
              <a:t>ochranu zaměstnance (výpověď)</a:t>
            </a:r>
          </a:p>
          <a:p>
            <a:pPr marL="1828800" lvl="3" indent="-457200">
              <a:buFont typeface="+mj-lt"/>
              <a:buAutoNum type="alphaLcParenR"/>
            </a:pPr>
            <a:r>
              <a:rPr lang="cs-CZ" sz="1600" dirty="0"/>
              <a:t>zákonné pojištění odpovědnosti zaměstnavatele</a:t>
            </a:r>
          </a:p>
          <a:p>
            <a:pPr marL="1828800" lvl="3" indent="-457200">
              <a:buFont typeface="+mj-lt"/>
              <a:buAutoNum type="alphaLcParenR"/>
            </a:pPr>
            <a:r>
              <a:rPr lang="cs-CZ" sz="1600" dirty="0"/>
              <a:t>negativně ovlivňuje setrvání žen ve vrcholných manažerských funkcích, </a:t>
            </a:r>
          </a:p>
          <a:p>
            <a:pPr marL="685800" lvl="2" indent="0">
              <a:buNone/>
            </a:pPr>
            <a:endParaRPr lang="cs-CZ" sz="1800" dirty="0"/>
          </a:p>
        </p:txBody>
      </p:sp>
    </p:spTree>
    <p:extLst>
      <p:ext uri="{BB962C8B-B14F-4D97-AF65-F5344CB8AC3E}">
        <p14:creationId xmlns:p14="http://schemas.microsoft.com/office/powerpoint/2010/main" xmlns="" val="1738256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8D2D2A6-872E-476A-A11A-153F91EB8FBD}"/>
              </a:ext>
            </a:extLst>
          </p:cNvPr>
          <p:cNvSpPr>
            <a:spLocks noGrp="1"/>
          </p:cNvSpPr>
          <p:nvPr>
            <p:ph type="title"/>
          </p:nvPr>
        </p:nvSpPr>
        <p:spPr/>
        <p:txBody>
          <a:bodyPr/>
          <a:lstStyle/>
          <a:p>
            <a:r>
              <a:rPr lang="cs-CZ" dirty="0"/>
              <a:t>Konstrukce „manažerských“ smluv</a:t>
            </a:r>
          </a:p>
        </p:txBody>
      </p:sp>
      <p:sp>
        <p:nvSpPr>
          <p:cNvPr id="3" name="Zástupný symbol pro obsah 2">
            <a:extLst>
              <a:ext uri="{FF2B5EF4-FFF2-40B4-BE49-F238E27FC236}">
                <a16:creationId xmlns:a16="http://schemas.microsoft.com/office/drawing/2014/main" xmlns="" id="{0C2FEC97-D77A-4216-9801-2C1A8107658D}"/>
              </a:ext>
            </a:extLst>
          </p:cNvPr>
          <p:cNvSpPr>
            <a:spLocks noGrp="1"/>
          </p:cNvSpPr>
          <p:nvPr>
            <p:ph idx="1"/>
          </p:nvPr>
        </p:nvSpPr>
        <p:spPr>
          <a:xfrm>
            <a:off x="505327" y="1902682"/>
            <a:ext cx="8638673" cy="4766678"/>
          </a:xfrm>
        </p:spPr>
        <p:txBody>
          <a:bodyPr>
            <a:normAutofit fontScale="85000" lnSpcReduction="20000"/>
          </a:bodyPr>
          <a:lstStyle/>
          <a:p>
            <a:r>
              <a:rPr lang="cs-CZ" dirty="0"/>
              <a:t>Volba režimu zákoníku práce pro smlouvu o výkonu funkce</a:t>
            </a:r>
          </a:p>
          <a:p>
            <a:pPr lvl="1"/>
            <a:r>
              <a:rPr lang="cs-CZ" dirty="0"/>
              <a:t>§ 59 odst. 1 ZOK – dispozitivní  podpůrná aplikace mandátní smlouvy  – možnost modifikovat pravidla výkonu funkce (dodatek ke smlouvě o výkonu funkce) zákoníkem práce</a:t>
            </a:r>
          </a:p>
          <a:p>
            <a:pPr lvl="1"/>
            <a:r>
              <a:rPr lang="cs-CZ" dirty="0"/>
              <a:t>Nejde však stále o výkon závislé práce – není pracovněprávní vztah</a:t>
            </a:r>
          </a:p>
          <a:p>
            <a:pPr lvl="1"/>
            <a:r>
              <a:rPr lang="cs-CZ" dirty="0"/>
              <a:t>X kogentní normy ZOK</a:t>
            </a:r>
          </a:p>
          <a:p>
            <a:pPr lvl="2"/>
            <a:r>
              <a:rPr lang="cs-CZ" dirty="0"/>
              <a:t>Vznik, zánik a předpoklady výkonu funkce</a:t>
            </a:r>
          </a:p>
          <a:p>
            <a:pPr lvl="2"/>
            <a:r>
              <a:rPr lang="cs-CZ" dirty="0"/>
              <a:t>Odměňování – písemné, schválení VH, </a:t>
            </a:r>
          </a:p>
          <a:p>
            <a:pPr lvl="2"/>
            <a:r>
              <a:rPr lang="cs-CZ" dirty="0"/>
              <a:t>Péče řádného hospodáře a následky jejího porušení</a:t>
            </a:r>
          </a:p>
          <a:p>
            <a:r>
              <a:rPr lang="cs-CZ" dirty="0"/>
              <a:t>Podřízení smlouvy zákoníku práce, možnosti </a:t>
            </a:r>
          </a:p>
          <a:p>
            <a:pPr lvl="1"/>
            <a:r>
              <a:rPr lang="cs-CZ" dirty="0"/>
              <a:t>Použití pravidla x odkaz na pravidlo či výčet ustanovení x jako celku – rizikové ujednání…</a:t>
            </a:r>
          </a:p>
          <a:p>
            <a:endParaRPr lang="cs-CZ" dirty="0"/>
          </a:p>
          <a:p>
            <a:endParaRPr lang="cs-CZ" dirty="0"/>
          </a:p>
          <a:p>
            <a:pPr lvl="2"/>
            <a:endParaRPr lang="cs-CZ" dirty="0"/>
          </a:p>
          <a:p>
            <a:pPr lvl="2"/>
            <a:endParaRPr lang="cs-CZ" dirty="0"/>
          </a:p>
        </p:txBody>
      </p:sp>
    </p:spTree>
    <p:extLst>
      <p:ext uri="{BB962C8B-B14F-4D97-AF65-F5344CB8AC3E}">
        <p14:creationId xmlns:p14="http://schemas.microsoft.com/office/powerpoint/2010/main" xmlns="" val="1596788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06336A8-44DB-4C65-97B7-BE519293E100}"/>
              </a:ext>
            </a:extLst>
          </p:cNvPr>
          <p:cNvSpPr>
            <a:spLocks noGrp="1"/>
          </p:cNvSpPr>
          <p:nvPr>
            <p:ph type="title"/>
          </p:nvPr>
        </p:nvSpPr>
        <p:spPr/>
        <p:txBody>
          <a:bodyPr/>
          <a:lstStyle/>
          <a:p>
            <a:r>
              <a:rPr lang="cs-CZ" dirty="0"/>
              <a:t>Reakce NS</a:t>
            </a:r>
          </a:p>
        </p:txBody>
      </p:sp>
      <p:sp>
        <p:nvSpPr>
          <p:cNvPr id="3" name="Zástupný symbol pro obsah 2">
            <a:extLst>
              <a:ext uri="{FF2B5EF4-FFF2-40B4-BE49-F238E27FC236}">
                <a16:creationId xmlns:a16="http://schemas.microsoft.com/office/drawing/2014/main" xmlns="" id="{DA0E0B65-F135-45B4-A9AE-B298A8B30399}"/>
              </a:ext>
            </a:extLst>
          </p:cNvPr>
          <p:cNvSpPr>
            <a:spLocks noGrp="1"/>
          </p:cNvSpPr>
          <p:nvPr>
            <p:ph idx="1"/>
          </p:nvPr>
        </p:nvSpPr>
        <p:spPr>
          <a:xfrm>
            <a:off x="323528" y="1417638"/>
            <a:ext cx="8568952" cy="5440362"/>
          </a:xfrm>
        </p:spPr>
        <p:txBody>
          <a:bodyPr>
            <a:normAutofit/>
          </a:bodyPr>
          <a:lstStyle/>
          <a:p>
            <a:r>
              <a:rPr lang="cs-CZ" sz="2400" b="1" dirty="0"/>
              <a:t>21 </a:t>
            </a:r>
            <a:r>
              <a:rPr lang="cs-CZ" sz="2400" b="1" dirty="0" err="1"/>
              <a:t>Cdo</a:t>
            </a:r>
            <a:r>
              <a:rPr lang="cs-CZ" sz="2400" b="1" dirty="0"/>
              <a:t> 3613/2015 – </a:t>
            </a:r>
            <a:r>
              <a:rPr lang="cs-CZ" sz="2400" dirty="0"/>
              <a:t>pokračování OLMA, a.s. (dále např. 21 </a:t>
            </a:r>
            <a:r>
              <a:rPr lang="cs-CZ" sz="2400" dirty="0" err="1"/>
              <a:t>Cdo</a:t>
            </a:r>
            <a:r>
              <a:rPr lang="cs-CZ" sz="2400" dirty="0"/>
              <a:t> 1355/2017)</a:t>
            </a:r>
          </a:p>
          <a:p>
            <a:pPr lvl="1"/>
            <a:r>
              <a:rPr lang="cs-CZ" sz="1800" dirty="0"/>
              <a:t>Z postavení statutárního orgánu je zřejmé, že při výkonu své funkce (jako statutárního orgánu) nenaplňuje znaky, jimiž zákoník práce charakterizuje vztahy pracovněprávní. </a:t>
            </a:r>
          </a:p>
          <a:p>
            <a:pPr lvl="1"/>
            <a:r>
              <a:rPr lang="cs-CZ" sz="1800" dirty="0"/>
              <a:t>Souhlasit nelze ani s názorem, že by si člen statutárního orgánu a korporace mohli upravit vzájemná práva a povinnosti prostřednictvím smlouvy o výkonu funkce, pro který si zvolí režim zákoníku práce, neboť skutečnost, že vztahy, jejichž předmětem je výkon závislé práce, jsou vždy podřízeny režimu zákoníku práce (či zvláštního zákona), neznamená, že by na základě vůle stran nemohly být režimu zákoníku práce podřízeny i jiné právní vztahy, v nichž o výkon závislé práce nejde.</a:t>
            </a:r>
          </a:p>
          <a:p>
            <a:pPr lvl="1"/>
            <a:r>
              <a:rPr lang="cs-CZ" sz="1800" dirty="0"/>
              <a:t>zákoník práce je samostatný právní kodex, kterým se řídí pracovněprávní vztahy vymezené v § 1 zákoníku práce, a na tyto vztahy se použije občanský zákoník, jen jestliže to zákoník práce výslovně stanoví (srov. § 4 zák. práce); nyní jen jestliže „nelze použít zákoník práce, a to vždy v souladu se základními zásadami pracovněprávních vztahů“ (srov. § 4 zákoníku práce v aktuálním znění). Úpravu zákoníku práce tedy nelze „nabízet k volnému užití každému, komu se jeho režim líbí“ (použít ji podle potřeb jednajících). </a:t>
            </a:r>
          </a:p>
        </p:txBody>
      </p:sp>
    </p:spTree>
    <p:extLst>
      <p:ext uri="{BB962C8B-B14F-4D97-AF65-F5344CB8AC3E}">
        <p14:creationId xmlns:p14="http://schemas.microsoft.com/office/powerpoint/2010/main" xmlns="" val="161511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41D6260-FB31-4AD4-BB00-D946B1A5F823}"/>
              </a:ext>
            </a:extLst>
          </p:cNvPr>
          <p:cNvSpPr>
            <a:spLocks noGrp="1"/>
          </p:cNvSpPr>
          <p:nvPr>
            <p:ph type="title"/>
          </p:nvPr>
        </p:nvSpPr>
        <p:spPr/>
        <p:txBody>
          <a:bodyPr rtlCol="0">
            <a:normAutofit fontScale="90000"/>
          </a:bodyPr>
          <a:lstStyle/>
          <a:p>
            <a:pPr fontAlgn="auto">
              <a:spcAft>
                <a:spcPts val="0"/>
              </a:spcAft>
              <a:defRPr/>
            </a:pPr>
            <a:r>
              <a:rPr lang="cs-CZ" dirty="0"/>
              <a:t>Některé výkladové otázky k péči řádného hospodáře</a:t>
            </a:r>
          </a:p>
        </p:txBody>
      </p:sp>
      <p:sp>
        <p:nvSpPr>
          <p:cNvPr id="3" name="Zástupný symbol pro obsah 2">
            <a:extLst>
              <a:ext uri="{FF2B5EF4-FFF2-40B4-BE49-F238E27FC236}">
                <a16:creationId xmlns:a16="http://schemas.microsoft.com/office/drawing/2014/main" xmlns="" id="{D3834F95-6CCE-419A-A1D7-0835BDE21FFB}"/>
              </a:ext>
            </a:extLst>
          </p:cNvPr>
          <p:cNvSpPr>
            <a:spLocks noGrp="1"/>
          </p:cNvSpPr>
          <p:nvPr>
            <p:ph idx="1"/>
          </p:nvPr>
        </p:nvSpPr>
        <p:spPr/>
        <p:txBody>
          <a:bodyPr rtlCol="0">
            <a:normAutofit lnSpcReduction="10000"/>
          </a:bodyPr>
          <a:lstStyle/>
          <a:p>
            <a:pPr fontAlgn="auto">
              <a:spcAft>
                <a:spcPts val="0"/>
              </a:spcAft>
              <a:defRPr/>
            </a:pPr>
            <a:r>
              <a:rPr lang="cs-CZ" i="1" dirty="0"/>
              <a:t>Presumpce porušení PŘH a její (bez)významnost pro oblast obchodních korporací (přenos důkazního břemene)?</a:t>
            </a:r>
          </a:p>
          <a:p>
            <a:pPr fontAlgn="auto">
              <a:spcAft>
                <a:spcPts val="0"/>
              </a:spcAft>
              <a:defRPr/>
            </a:pPr>
            <a:r>
              <a:rPr lang="cs-CZ" i="1" dirty="0"/>
              <a:t>Rozsah aplikace PŘH? Existují nějaké limity? Aplikace přísnějšího standardu odborné péče?</a:t>
            </a:r>
          </a:p>
          <a:p>
            <a:pPr fontAlgn="auto">
              <a:spcAft>
                <a:spcPts val="0"/>
              </a:spcAft>
              <a:defRPr/>
            </a:pPr>
            <a:r>
              <a:rPr lang="cs-CZ" i="1" dirty="0"/>
              <a:t>Přecházejí závazky z porušení PŘH na dědice/právního nástupce?</a:t>
            </a:r>
          </a:p>
          <a:p>
            <a:pPr fontAlgn="auto">
              <a:spcAft>
                <a:spcPts val="0"/>
              </a:spcAft>
              <a:defRPr/>
            </a:pPr>
            <a:r>
              <a:rPr lang="cs-CZ" i="1" dirty="0"/>
              <a:t>Možnost smluvních modifikací zákonné úpravy?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361AA35-0A4D-4F9C-B27F-4F40D7B4688F}"/>
              </a:ext>
            </a:extLst>
          </p:cNvPr>
          <p:cNvSpPr>
            <a:spLocks noGrp="1"/>
          </p:cNvSpPr>
          <p:nvPr>
            <p:ph type="title"/>
          </p:nvPr>
        </p:nvSpPr>
        <p:spPr/>
        <p:txBody>
          <a:bodyPr/>
          <a:lstStyle/>
          <a:p>
            <a:r>
              <a:rPr lang="cs-CZ" dirty="0"/>
              <a:t>Shrnutí</a:t>
            </a:r>
          </a:p>
        </p:txBody>
      </p:sp>
      <p:sp>
        <p:nvSpPr>
          <p:cNvPr id="3" name="Zástupný symbol pro obsah 2">
            <a:extLst>
              <a:ext uri="{FF2B5EF4-FFF2-40B4-BE49-F238E27FC236}">
                <a16:creationId xmlns:a16="http://schemas.microsoft.com/office/drawing/2014/main" xmlns="" id="{DAB90977-49BA-47D8-B22F-57556F6EE568}"/>
              </a:ext>
            </a:extLst>
          </p:cNvPr>
          <p:cNvSpPr>
            <a:spLocks noGrp="1"/>
          </p:cNvSpPr>
          <p:nvPr>
            <p:ph idx="1"/>
          </p:nvPr>
        </p:nvSpPr>
        <p:spPr>
          <a:xfrm>
            <a:off x="539552" y="1340768"/>
            <a:ext cx="8229600" cy="4525963"/>
          </a:xfrm>
        </p:spPr>
        <p:txBody>
          <a:bodyPr/>
          <a:lstStyle/>
          <a:p>
            <a:r>
              <a:rPr lang="cs-CZ" dirty="0"/>
              <a:t>Zbytnost nálezu vs. důvody pro souběhy?</a:t>
            </a:r>
          </a:p>
          <a:p>
            <a:pPr lvl="0"/>
            <a:r>
              <a:rPr lang="cs-CZ" dirty="0"/>
              <a:t>Závěr judikatury:</a:t>
            </a:r>
          </a:p>
          <a:p>
            <a:pPr lvl="1"/>
            <a:r>
              <a:rPr lang="cs-CZ" dirty="0"/>
              <a:t>Člen SO vykonává obchodní vedení v rámci jediného závazku</a:t>
            </a:r>
          </a:p>
          <a:p>
            <a:pPr lvl="1"/>
            <a:r>
              <a:rPr lang="cs-CZ" dirty="0"/>
              <a:t>Tento závazek není výkonem závislé práce</a:t>
            </a:r>
          </a:p>
          <a:p>
            <a:r>
              <a:rPr lang="cs-CZ" dirty="0"/>
              <a:t>podřízení zákoníku práce by nemělo způsobovat neplatnost smlouvy </a:t>
            </a:r>
          </a:p>
          <a:p>
            <a:r>
              <a:rPr lang="cs-CZ" dirty="0"/>
              <a:t>Možnost výkonu funkce v pracovněprávním vztahů?</a:t>
            </a:r>
          </a:p>
          <a:p>
            <a:r>
              <a:rPr lang="cs-CZ" b="1" u="sng" dirty="0"/>
              <a:t>Ústavní stížnost III. ÚS 669/17</a:t>
            </a:r>
            <a:r>
              <a:rPr lang="cs-CZ" dirty="0"/>
              <a:t> – „další kolo“</a:t>
            </a:r>
            <a:endParaRPr lang="cs-CZ" b="1" u="sng" dirty="0"/>
          </a:p>
          <a:p>
            <a:endParaRPr lang="cs-CZ" dirty="0"/>
          </a:p>
          <a:p>
            <a:endParaRPr lang="cs-CZ" dirty="0"/>
          </a:p>
        </p:txBody>
      </p:sp>
    </p:spTree>
    <p:extLst>
      <p:ext uri="{BB962C8B-B14F-4D97-AF65-F5344CB8AC3E}">
        <p14:creationId xmlns:p14="http://schemas.microsoft.com/office/powerpoint/2010/main" xmlns="" val="3567229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Neplatnost a zdánlivost </a:t>
            </a:r>
            <a:r>
              <a:rPr lang="cs-CZ" dirty="0" smtClean="0"/>
              <a:t>usnesení</a:t>
            </a:r>
            <a:br>
              <a:rPr lang="cs-CZ" dirty="0" smtClean="0"/>
            </a:br>
            <a:r>
              <a:rPr lang="cs-CZ" dirty="0" smtClean="0"/>
              <a:t>nejvyššího orgánu korporace</a:t>
            </a:r>
            <a:endParaRPr lang="cs-CZ" dirty="0"/>
          </a:p>
        </p:txBody>
      </p:sp>
      <p:pic>
        <p:nvPicPr>
          <p:cNvPr id="33794" name="Picture 2" descr="Výsledek obrázku pro skartace"/>
          <p:cNvPicPr>
            <a:picLocks noChangeAspect="1" noChangeArrowheads="1"/>
          </p:cNvPicPr>
          <p:nvPr/>
        </p:nvPicPr>
        <p:blipFill>
          <a:blip r:embed="rId2" cstate="print"/>
          <a:srcRect/>
          <a:stretch>
            <a:fillRect/>
          </a:stretch>
        </p:blipFill>
        <p:spPr bwMode="auto">
          <a:xfrm>
            <a:off x="827584" y="2204864"/>
            <a:ext cx="7620000" cy="3095625"/>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5010D95-981D-4FFC-B370-295D22BE2C57}"/>
              </a:ext>
            </a:extLst>
          </p:cNvPr>
          <p:cNvSpPr>
            <a:spLocks noGrp="1"/>
          </p:cNvSpPr>
          <p:nvPr>
            <p:ph type="title" idx="4294967295"/>
          </p:nvPr>
        </p:nvSpPr>
        <p:spPr/>
        <p:txBody>
          <a:bodyPr>
            <a:normAutofit/>
          </a:bodyPr>
          <a:lstStyle/>
          <a:p>
            <a:r>
              <a:rPr lang="cs-CZ" altLang="cs-CZ" sz="4000">
                <a:latin typeface="Arial" panose="020B0604020202020204" pitchFamily="34" charset="0"/>
              </a:rPr>
              <a:t>Neplatnost a nicotnost</a:t>
            </a:r>
          </a:p>
        </p:txBody>
      </p:sp>
      <p:sp>
        <p:nvSpPr>
          <p:cNvPr id="3" name="Zástupný symbol pro obsah 2">
            <a:extLst>
              <a:ext uri="{FF2B5EF4-FFF2-40B4-BE49-F238E27FC236}">
                <a16:creationId xmlns:a16="http://schemas.microsoft.com/office/drawing/2014/main" xmlns="" id="{C99EC160-2702-423E-9FB7-7A99D381E3EB}"/>
              </a:ext>
            </a:extLst>
          </p:cNvPr>
          <p:cNvSpPr>
            <a:spLocks noGrp="1"/>
          </p:cNvSpPr>
          <p:nvPr>
            <p:ph idx="4294967295"/>
          </p:nvPr>
        </p:nvSpPr>
        <p:spPr/>
        <p:txBody>
          <a:bodyPr>
            <a:normAutofit/>
          </a:bodyPr>
          <a:lstStyle/>
          <a:p>
            <a:pPr>
              <a:lnSpc>
                <a:spcPct val="80000"/>
              </a:lnSpc>
            </a:pPr>
            <a:r>
              <a:rPr lang="cs-CZ" altLang="cs-CZ" sz="2700" i="1" dirty="0">
                <a:latin typeface="Arial" panose="020B0604020202020204" pitchFamily="34" charset="0"/>
              </a:rPr>
              <a:t>Základní systematika:</a:t>
            </a:r>
          </a:p>
          <a:p>
            <a:pPr lvl="1">
              <a:lnSpc>
                <a:spcPct val="80000"/>
              </a:lnSpc>
            </a:pPr>
            <a:r>
              <a:rPr lang="cs-CZ" altLang="cs-CZ" sz="2300" dirty="0">
                <a:latin typeface="Arial" panose="020B0604020202020204" pitchFamily="34" charset="0"/>
              </a:rPr>
              <a:t>zdánlivost, nicotnost</a:t>
            </a:r>
          </a:p>
          <a:p>
            <a:pPr lvl="2">
              <a:lnSpc>
                <a:spcPct val="80000"/>
              </a:lnSpc>
            </a:pPr>
            <a:r>
              <a:rPr lang="cs-CZ" altLang="cs-CZ" sz="2100" i="1" dirty="0">
                <a:latin typeface="Arial" panose="020B0604020202020204" pitchFamily="34" charset="0"/>
              </a:rPr>
              <a:t>non </a:t>
            </a:r>
            <a:r>
              <a:rPr lang="cs-CZ" altLang="cs-CZ" sz="2100" i="1" dirty="0" err="1">
                <a:latin typeface="Arial" panose="020B0604020202020204" pitchFamily="34" charset="0"/>
              </a:rPr>
              <a:t>negotium</a:t>
            </a:r>
            <a:endParaRPr lang="cs-CZ" altLang="cs-CZ" sz="2100" i="1" dirty="0">
              <a:latin typeface="Arial" panose="020B0604020202020204" pitchFamily="34" charset="0"/>
            </a:endParaRPr>
          </a:p>
          <a:p>
            <a:pPr lvl="2">
              <a:lnSpc>
                <a:spcPct val="80000"/>
              </a:lnSpc>
            </a:pPr>
            <a:r>
              <a:rPr lang="cs-CZ" altLang="cs-CZ" sz="2100" i="1" dirty="0" err="1">
                <a:latin typeface="Arial" panose="020B0604020202020204" pitchFamily="34" charset="0"/>
              </a:rPr>
              <a:t>negotium</a:t>
            </a:r>
            <a:r>
              <a:rPr lang="cs-CZ" altLang="cs-CZ" sz="2100" i="1" dirty="0">
                <a:latin typeface="Arial" panose="020B0604020202020204" pitchFamily="34" charset="0"/>
              </a:rPr>
              <a:t> </a:t>
            </a:r>
            <a:r>
              <a:rPr lang="cs-CZ" altLang="cs-CZ" sz="2100" i="1" dirty="0" err="1">
                <a:latin typeface="Arial" panose="020B0604020202020204" pitchFamily="34" charset="0"/>
              </a:rPr>
              <a:t>nullum</a:t>
            </a:r>
            <a:r>
              <a:rPr lang="cs-CZ" altLang="cs-CZ" sz="2100" dirty="0">
                <a:latin typeface="Arial" panose="020B0604020202020204" pitchFamily="34" charset="0"/>
              </a:rPr>
              <a:t> (nazývaná také jako „fikce nepřijetí“)</a:t>
            </a:r>
          </a:p>
          <a:p>
            <a:pPr lvl="1">
              <a:lnSpc>
                <a:spcPct val="80000"/>
              </a:lnSpc>
            </a:pPr>
            <a:r>
              <a:rPr lang="cs-CZ" altLang="cs-CZ" sz="2300" dirty="0">
                <a:latin typeface="Arial" panose="020B0604020202020204" pitchFamily="34" charset="0"/>
              </a:rPr>
              <a:t>neplatnost</a:t>
            </a:r>
          </a:p>
          <a:p>
            <a:pPr lvl="2">
              <a:lnSpc>
                <a:spcPct val="80000"/>
              </a:lnSpc>
            </a:pPr>
            <a:r>
              <a:rPr lang="cs-CZ" altLang="cs-CZ" sz="2100" dirty="0">
                <a:latin typeface="Arial" panose="020B0604020202020204" pitchFamily="34" charset="0"/>
              </a:rPr>
              <a:t>nepřímá relativní neplatnost</a:t>
            </a:r>
          </a:p>
          <a:p>
            <a:pPr lvl="1">
              <a:lnSpc>
                <a:spcPct val="80000"/>
              </a:lnSpc>
            </a:pPr>
            <a:r>
              <a:rPr lang="cs-CZ" altLang="cs-CZ" sz="2300" dirty="0">
                <a:latin typeface="Arial" panose="020B0604020202020204" pitchFamily="34" charset="0"/>
              </a:rPr>
              <a:t>neúčinnost</a:t>
            </a:r>
          </a:p>
          <a:p>
            <a:pPr lvl="2">
              <a:lnSpc>
                <a:spcPct val="80000"/>
              </a:lnSpc>
            </a:pPr>
            <a:r>
              <a:rPr lang="cs-CZ" altLang="cs-CZ" sz="2100" dirty="0">
                <a:latin typeface="Arial" panose="020B0604020202020204" pitchFamily="34" charset="0"/>
              </a:rPr>
              <a:t>29 </a:t>
            </a:r>
            <a:r>
              <a:rPr lang="cs-CZ" altLang="cs-CZ" sz="2100" dirty="0" err="1">
                <a:latin typeface="Arial" panose="020B0604020202020204" pitchFamily="34" charset="0"/>
              </a:rPr>
              <a:t>ICdo</a:t>
            </a:r>
            <a:r>
              <a:rPr lang="cs-CZ" altLang="cs-CZ" sz="2100" dirty="0">
                <a:latin typeface="Arial" panose="020B0604020202020204" pitchFamily="34" charset="0"/>
              </a:rPr>
              <a:t> 6/2012 (R 65/2014)</a:t>
            </a:r>
            <a:br>
              <a:rPr lang="cs-CZ" altLang="cs-CZ" sz="2100" dirty="0">
                <a:latin typeface="Arial" panose="020B0604020202020204" pitchFamily="34" charset="0"/>
              </a:rPr>
            </a:br>
            <a:r>
              <a:rPr lang="cs-CZ" altLang="cs-CZ" i="1"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endParaRPr lang="cs-CZ" altLang="cs-CZ" sz="21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45 ZOK – vyloučení aplikace úpravy právního jednání</a:t>
            </a:r>
            <a:endParaRPr lang="cs-CZ" dirty="0"/>
          </a:p>
        </p:txBody>
      </p:sp>
      <p:sp>
        <p:nvSpPr>
          <p:cNvPr id="3" name="Zástupný symbol pro obsah 2"/>
          <p:cNvSpPr>
            <a:spLocks noGrp="1"/>
          </p:cNvSpPr>
          <p:nvPr>
            <p:ph idx="1"/>
          </p:nvPr>
        </p:nvSpPr>
        <p:spPr/>
        <p:txBody>
          <a:bodyPr/>
          <a:lstStyle/>
          <a:p>
            <a:r>
              <a:rPr lang="cs-CZ" dirty="0" smtClean="0"/>
              <a:t>Ustanovení občanského zákoníku o zdánlivém právním jednání, o neplatnosti právních jednání, omylu a následcích neplatnosti právního jednání se na rozhodnutí orgánu obchodní korporace s výjimkou povinnosti nahradit újmu způsobenou neplatným právním jednáním nepoužijí.</a:t>
            </a:r>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Relativní neplatnost usnesení VH</a:t>
            </a:r>
            <a:endParaRPr lang="cs-CZ" dirty="0"/>
          </a:p>
        </p:txBody>
      </p:sp>
      <p:sp>
        <p:nvSpPr>
          <p:cNvPr id="3" name="Zástupný symbol pro obsah 2"/>
          <p:cNvSpPr>
            <a:spLocks noGrp="1"/>
          </p:cNvSpPr>
          <p:nvPr>
            <p:ph idx="1"/>
          </p:nvPr>
        </p:nvSpPr>
        <p:spPr/>
        <p:txBody>
          <a:bodyPr/>
          <a:lstStyle/>
          <a:p>
            <a:r>
              <a:rPr lang="cs-CZ" dirty="0" smtClean="0"/>
              <a:t>§ 191 a </a:t>
            </a:r>
            <a:r>
              <a:rPr lang="cs-CZ" dirty="0" err="1" smtClean="0"/>
              <a:t>násl</a:t>
            </a:r>
            <a:r>
              <a:rPr lang="cs-CZ" dirty="0" smtClean="0"/>
              <a:t> ZOK, podpůrně 258 a </a:t>
            </a:r>
            <a:r>
              <a:rPr lang="cs-CZ" dirty="0" err="1" smtClean="0"/>
              <a:t>násl</a:t>
            </a:r>
            <a:r>
              <a:rPr lang="cs-CZ" dirty="0" smtClean="0"/>
              <a:t>. OZ</a:t>
            </a:r>
          </a:p>
          <a:p>
            <a:r>
              <a:rPr lang="cs-CZ" dirty="0" smtClean="0"/>
              <a:t>Aktivní legitimace - každý společník, jednatel, člen dozorčí rady, je-li zřízena, nebo likvidátor</a:t>
            </a:r>
          </a:p>
          <a:p>
            <a:r>
              <a:rPr lang="cs-CZ" dirty="0" smtClean="0"/>
              <a:t>Důvody pro neplatnost - rozpor usnesení se zákonem, se společenskou smlouvou nebo s dobrými mravy </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Lhůta pro napadení rozhodnutí </a:t>
            </a:r>
            <a:endParaRPr lang="cs-CZ" dirty="0"/>
          </a:p>
        </p:txBody>
      </p:sp>
      <p:sp>
        <p:nvSpPr>
          <p:cNvPr id="3" name="Zástupný symbol pro obsah 2"/>
          <p:cNvSpPr>
            <a:spLocks noGrp="1"/>
          </p:cNvSpPr>
          <p:nvPr>
            <p:ph idx="1"/>
          </p:nvPr>
        </p:nvSpPr>
        <p:spPr/>
        <p:txBody>
          <a:bodyPr>
            <a:normAutofit/>
          </a:bodyPr>
          <a:lstStyle/>
          <a:p>
            <a:r>
              <a:rPr lang="cs-CZ" dirty="0" smtClean="0"/>
              <a:t>§ 259 OZ právo zaniká do tří měsíců ode dne, kdy se navrhovatel o rozhodnutí dozvěděl nebo mohl dozvědět, nejpozději však do jednoho roku od přijetí rozhodnutí.</a:t>
            </a:r>
          </a:p>
          <a:p>
            <a:r>
              <a:rPr lang="pl-PL" dirty="0" smtClean="0"/>
              <a:t>Lhůta je je prekluzivní – viz 29 Cdo 4354/2008 ze dne 24.06.2009 </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B935C98-778F-4D65-B761-FCE150268B18}"/>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xmlns="" id="{956348B8-78E8-45F4-8DAB-A9C948DD0A6B}"/>
              </a:ext>
            </a:extLst>
          </p:cNvPr>
          <p:cNvSpPr>
            <a:spLocks noGrp="1"/>
          </p:cNvSpPr>
          <p:nvPr>
            <p:ph idx="4294967295"/>
          </p:nvPr>
        </p:nvSpPr>
        <p:spPr/>
        <p:txBody>
          <a:bodyPr>
            <a:normAutofit/>
          </a:bodyPr>
          <a:lstStyle/>
          <a:p>
            <a:r>
              <a:rPr lang="cs-CZ" altLang="cs-CZ" i="1"/>
              <a:t>29 Cdo 1817/2016</a:t>
            </a:r>
          </a:p>
          <a:p>
            <a:pPr lvl="1"/>
            <a:r>
              <a:rPr lang="cs-CZ" altLang="cs-CZ" sz="2000" i="1"/>
              <a:t>I. Po uplynutí lhůt upravených v § 663 odst. 1 z. o. k. a § 259 o. z. nelze úspěšně podat návrh na vyslovení neplatnosti usnesení členské schůze a, nebyla-li napadena všechna usnesení členské schůze, nelze ani rozšířit okruh usnesení, ohledně kterých se navrhovatel vyslovení neplatnosti domáhá. </a:t>
            </a:r>
          </a:p>
          <a:p>
            <a:pPr lvl="1"/>
            <a:r>
              <a:rPr lang="cs-CZ" altLang="cs-CZ" sz="2000" i="1"/>
              <a:t>II. Rozšířením okruhu usnesení, ohledně kterých se navrhovatel domáhá vyslovení neplatnosti, jsou také případy, kdy navrhovatel změní návrh tak, že jím nově napadá i jiné (další) části jediného usnesení.</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32 Cdo 2516/2000</a:t>
            </a:r>
            <a:r>
              <a:rPr lang="pl-PL" dirty="0" smtClean="0"/>
              <a:t> ze dne 11.04.2001 </a:t>
            </a:r>
            <a:endParaRPr lang="cs-CZ" dirty="0"/>
          </a:p>
        </p:txBody>
      </p:sp>
      <p:sp>
        <p:nvSpPr>
          <p:cNvPr id="3" name="Zástupný symbol pro obsah 2"/>
          <p:cNvSpPr>
            <a:spLocks noGrp="1"/>
          </p:cNvSpPr>
          <p:nvPr>
            <p:ph idx="1"/>
          </p:nvPr>
        </p:nvSpPr>
        <p:spPr/>
        <p:txBody>
          <a:bodyPr/>
          <a:lstStyle/>
          <a:p>
            <a:r>
              <a:rPr lang="cs-CZ" dirty="0" smtClean="0"/>
              <a:t>Lhůta pro podání žaloby na vyslovení neplatnosti usnesení valné hromady společnosti s ručením omezeným či akciové společnosti je lhůtou </a:t>
            </a:r>
            <a:r>
              <a:rPr lang="cs-CZ" b="1" dirty="0" smtClean="0"/>
              <a:t>hmotně-právn</a:t>
            </a:r>
            <a:r>
              <a:rPr lang="cs-CZ" dirty="0" smtClean="0"/>
              <a:t>í. </a:t>
            </a: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D8E085A-FC39-4BDA-8DE0-3E9ECBE878F5}"/>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xmlns="" id="{42268335-8879-4F43-B710-F8F6170C36DC}"/>
              </a:ext>
            </a:extLst>
          </p:cNvPr>
          <p:cNvSpPr>
            <a:spLocks noGrp="1"/>
          </p:cNvSpPr>
          <p:nvPr>
            <p:ph idx="4294967295"/>
          </p:nvPr>
        </p:nvSpPr>
        <p:spPr/>
        <p:txBody>
          <a:bodyPr>
            <a:normAutofit lnSpcReduction="10000"/>
          </a:bodyPr>
          <a:lstStyle/>
          <a:p>
            <a:r>
              <a:rPr lang="cs-CZ" altLang="cs-CZ" i="1"/>
              <a:t>29 Cdo 1104/2016</a:t>
            </a:r>
          </a:p>
          <a:p>
            <a:pPr lvl="1"/>
            <a:r>
              <a:rPr lang="cs-CZ" altLang="cs-CZ" sz="2000" i="1"/>
              <a:t>I. V důsledku podřízení obchodní korporace zákonu č. 90/2012 Sb., o obchodních společnostech a družstvech (zákon o obchodních korporacích) postupem podle § 777 odst. 5 zákona č. 90/2012 Sb. se nadále (od účinnosti této změny zakladatelského právního jednání) neuplatní domněnka zakotvená (pro obchodní korporace vzniklé před 1. lednem 2014) v § 777 odst. 4 zákona č. 90/2012 Sb.</a:t>
            </a:r>
          </a:p>
          <a:p>
            <a:pPr lvl="1"/>
            <a:r>
              <a:rPr lang="cs-CZ" altLang="cs-CZ" sz="2000" i="1"/>
              <a:t>II. Nedojde-li změnou společenské smlouvy společnosti s ručením omezeným podle § 777 odst. 5 zákona č. 90/2012 Sb. k zásahu do práv a povinností všech společníků, což je nutné posuzovat v každé společnosti individuálně, v závislosti na obsahu společenské smlouvy, není k usnesení valné hromady o změně společenské smlouvy nezbytný souhlas všech společníků podle § 171 odst. 2 in fine zákona č. 90/2012 Sb.</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186D114-3D99-4A1F-BCDD-7525660F91A3}"/>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xmlns="" id="{3A7CDEDE-B55B-440C-84AA-660598CDC222}"/>
              </a:ext>
            </a:extLst>
          </p:cNvPr>
          <p:cNvSpPr>
            <a:spLocks noGrp="1"/>
          </p:cNvSpPr>
          <p:nvPr>
            <p:ph idx="4294967295"/>
          </p:nvPr>
        </p:nvSpPr>
        <p:spPr/>
        <p:txBody>
          <a:bodyPr>
            <a:normAutofit lnSpcReduction="10000"/>
          </a:bodyPr>
          <a:lstStyle/>
          <a:p>
            <a:r>
              <a:rPr lang="cs-CZ" altLang="cs-CZ" i="1"/>
              <a:t>29 Cdo 1104/2016 - pokračování</a:t>
            </a:r>
          </a:p>
          <a:p>
            <a:pPr lvl="1"/>
            <a:r>
              <a:rPr lang="cs-CZ" altLang="cs-CZ" sz="2000" i="1"/>
              <a:t>III. Nedostatek usnášeníschopnosti valné hromady společnosti s ručením omezeným či nedostatečný počet hlasů, odevzdaných pro přijetí usnesení valné hromady, je i v poměrech právní úpravy účinné od 1. ledna 2014 zásadně důvodem neplatnosti usnesení valné hromady, nikoliv vadou, pro kterou se na takové usnesení hledí, jako by nebylo přijato.</a:t>
            </a:r>
          </a:p>
          <a:p>
            <a:pPr lvl="1"/>
            <a:r>
              <a:rPr lang="cs-CZ" altLang="cs-CZ" sz="2000" i="1"/>
              <a:t>IV. S účinností od 1. ledna 2014 rejstříkovému soudu nepřísluší v rejstříkovém řízení posuzovat platnost usnesení valné hromady společnosti s ručením omezeným, a to ani v řízení o povolení zápisu skutečnosti založené usnesením valné hromady do obchodního rejstříku. Naopak k vadám, pro které se na usnesení valné hromady hledí, jako by nebylo přijato (srov. zejména § 45 odst. 1 a 2 zákona č. 90/2012 Sb. a § 245 zákona č. 89/2012 Sb., občanského zákoníku), rejstříkový soud přihlédnout musí.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0C1377C-BC3F-4D60-8180-F373B0EFB4A0}"/>
              </a:ext>
            </a:extLst>
          </p:cNvPr>
          <p:cNvSpPr>
            <a:spLocks noGrp="1"/>
          </p:cNvSpPr>
          <p:nvPr>
            <p:ph type="title"/>
          </p:nvPr>
        </p:nvSpPr>
        <p:spPr/>
        <p:txBody>
          <a:bodyPr rtlCol="0">
            <a:normAutofit fontScale="90000"/>
          </a:bodyPr>
          <a:lstStyle/>
          <a:p>
            <a:pPr fontAlgn="auto">
              <a:spcAft>
                <a:spcPts val="0"/>
              </a:spcAft>
              <a:defRPr/>
            </a:pPr>
            <a:r>
              <a:rPr lang="cs-CZ" dirty="0"/>
              <a:t>K rozsahu aplikace pravidla péče řádného hospodáře</a:t>
            </a:r>
          </a:p>
        </p:txBody>
      </p:sp>
      <p:sp>
        <p:nvSpPr>
          <p:cNvPr id="3" name="Zástupný symbol pro obsah 2">
            <a:extLst>
              <a:ext uri="{FF2B5EF4-FFF2-40B4-BE49-F238E27FC236}">
                <a16:creationId xmlns:a16="http://schemas.microsoft.com/office/drawing/2014/main" xmlns="" id="{C2A9D733-E704-466A-BF88-7445064FBBE6}"/>
              </a:ext>
            </a:extLst>
          </p:cNvPr>
          <p:cNvSpPr>
            <a:spLocks noGrp="1"/>
          </p:cNvSpPr>
          <p:nvPr>
            <p:ph idx="1"/>
          </p:nvPr>
        </p:nvSpPr>
        <p:spPr/>
        <p:txBody>
          <a:bodyPr rtlCol="0">
            <a:normAutofit fontScale="77500" lnSpcReduction="20000"/>
          </a:bodyPr>
          <a:lstStyle/>
          <a:p>
            <a:pPr fontAlgn="b">
              <a:spcAft>
                <a:spcPts val="0"/>
              </a:spcAft>
              <a:defRPr/>
            </a:pPr>
            <a:r>
              <a:rPr lang="pl-PL" i="1" dirty="0"/>
              <a:t>Citované rozhodnutí neplatí pro BJR (jen podnikatelské rozhodování)</a:t>
            </a:r>
          </a:p>
          <a:p>
            <a:pPr fontAlgn="b">
              <a:spcAft>
                <a:spcPts val="0"/>
              </a:spcAft>
              <a:defRPr/>
            </a:pPr>
            <a:r>
              <a:rPr lang="pl-PL" b="1" dirty="0"/>
              <a:t>29 Cdo 5428/2014</a:t>
            </a:r>
            <a:r>
              <a:rPr lang="pl-PL" dirty="0"/>
              <a:t> ze dne 24.06.2015</a:t>
            </a:r>
          </a:p>
          <a:p>
            <a:pPr fontAlgn="auto">
              <a:spcAft>
                <a:spcPts val="0"/>
              </a:spcAft>
              <a:defRPr/>
            </a:pPr>
            <a:r>
              <a:rPr lang="pl-PL" dirty="0"/>
              <a:t>Členové představenstva jsou povinni jednat s péčí řádného hospodáře nejen při jednání jménem společnosti, ale i při výkonu ostatních povinností představenstva, včetně rozhodování o obchodním vedení... </a:t>
            </a:r>
          </a:p>
          <a:p>
            <a:pPr fontAlgn="auto">
              <a:spcAft>
                <a:spcPts val="0"/>
              </a:spcAft>
              <a:defRPr/>
            </a:pPr>
            <a:r>
              <a:rPr lang="pl-PL" dirty="0"/>
              <a:t>Pro posouzení, zda člen představenstva jednal s péčí řádného hospodáře, rozhodl-li o prodeji pozemku, není právně významné, zda rozhodnutí představenstva následně také „realizoval“ (tedy zda jménem společnosti uzavřel kupní smlouvu).</a:t>
            </a:r>
            <a:br>
              <a:rPr lang="pl-PL" dirty="0"/>
            </a:br>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4CA96E6-4EA9-4EFE-AC28-DCBEA8694B36}"/>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xmlns="" id="{89C3B0CB-60B9-4399-9C4D-D3407FCFF982}"/>
              </a:ext>
            </a:extLst>
          </p:cNvPr>
          <p:cNvSpPr>
            <a:spLocks noGrp="1"/>
          </p:cNvSpPr>
          <p:nvPr>
            <p:ph idx="4294967295"/>
          </p:nvPr>
        </p:nvSpPr>
        <p:spPr/>
        <p:txBody>
          <a:bodyPr>
            <a:normAutofit/>
          </a:bodyPr>
          <a:lstStyle/>
          <a:p>
            <a:r>
              <a:rPr lang="cs-CZ" altLang="cs-CZ" i="1"/>
              <a:t>29 Cdo 1868/2016</a:t>
            </a:r>
          </a:p>
          <a:p>
            <a:pPr lvl="1"/>
            <a:r>
              <a:rPr lang="cs-CZ" altLang="cs-CZ" sz="2000" i="1"/>
              <a:t>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o tzv. nesporné řízení, ve kterém není přípustné vedlejší účastenství.</a:t>
            </a:r>
          </a:p>
          <a:p>
            <a:endParaRPr lang="cs-CZ" altLang="cs-CZ" sz="2000" i="1"/>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Protest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 192/2 ZOK - Neplatnosti usnesení valné hromady se společník nemůže dovolávat, nebyl-li proti usnesení valné hromady podán protest, ledaže </a:t>
            </a:r>
          </a:p>
          <a:p>
            <a:pPr lvl="1"/>
            <a:r>
              <a:rPr lang="cs-CZ" dirty="0" smtClean="0"/>
              <a:t>nebyl podaný protest zapsán chybou zapisovatele nebo předsedy valné hromady nebo </a:t>
            </a:r>
          </a:p>
          <a:p>
            <a:pPr lvl="1"/>
            <a:r>
              <a:rPr lang="cs-CZ" dirty="0" smtClean="0"/>
              <a:t>navrhovatel nebyl na valné hromadě přítomen, </a:t>
            </a:r>
          </a:p>
          <a:p>
            <a:pPr lvl="1"/>
            <a:r>
              <a:rPr lang="cs-CZ" dirty="0" smtClean="0"/>
              <a:t>případně důvody pro neplatnost usnesení valné hromady nebylo možné na této valné hromadě zjistit.</a:t>
            </a:r>
          </a:p>
          <a:p>
            <a:r>
              <a:rPr lang="cs-CZ" dirty="0" smtClean="0"/>
              <a:t>Musí být protest uveden v zápise z VH? </a:t>
            </a:r>
          </a:p>
          <a:p>
            <a:r>
              <a:rPr lang="cs-CZ" dirty="0" smtClean="0"/>
              <a:t>192/3 ZOK - Je-li sporné, zda byl protest podán, má se za to, že podán byl.</a:t>
            </a:r>
          </a:p>
          <a:p>
            <a:r>
              <a:rPr lang="cs-CZ" dirty="0" smtClean="0"/>
              <a:t>Musí být protest odůvodněn?</a:t>
            </a:r>
          </a:p>
          <a:p>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Důvody pro nevyslovení neplatnosti</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260 OZ</a:t>
            </a:r>
          </a:p>
          <a:p>
            <a:r>
              <a:rPr lang="cs-CZ" i="1" dirty="0" smtClean="0"/>
              <a:t>(1)</a:t>
            </a:r>
            <a:r>
              <a:rPr lang="cs-CZ" dirty="0" smtClean="0"/>
              <a:t> Soud neplatnost rozhodnutí nevysloví, došlo-li k porušení zákona nebo stanov, aniž to mělo závažné právní následky, a je-li v zájmu spolku hodném právní ochrany neplatnost rozhodnutí nevyslovit.</a:t>
            </a:r>
          </a:p>
          <a:p>
            <a:r>
              <a:rPr lang="cs-CZ" i="1" dirty="0" smtClean="0"/>
              <a:t>(2)</a:t>
            </a:r>
            <a:r>
              <a:rPr lang="cs-CZ" dirty="0" smtClean="0"/>
              <a:t> Soud neplatnost rozhodnutí nevysloví ani tehdy, bylo-li by tím podstatně zasaženo do práva třetí osoby nabytého v dobré víře.</a:t>
            </a:r>
          </a:p>
          <a:p>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dirty="0"/>
              <a:t>29 Cdo 3082/2009</a:t>
            </a:r>
            <a:r>
              <a:rPr lang="pl-PL" dirty="0" smtClean="0"/>
              <a:t> ze dne 16.06.2010 </a:t>
            </a:r>
            <a:endParaRPr lang="cs-CZ" dirty="0"/>
          </a:p>
        </p:txBody>
      </p:sp>
      <p:sp>
        <p:nvSpPr>
          <p:cNvPr id="3" name="Zástupný symbol pro obsah 2"/>
          <p:cNvSpPr>
            <a:spLocks noGrp="1"/>
          </p:cNvSpPr>
          <p:nvPr>
            <p:ph idx="1"/>
          </p:nvPr>
        </p:nvSpPr>
        <p:spPr/>
        <p:txBody>
          <a:bodyPr>
            <a:normAutofit/>
          </a:bodyPr>
          <a:lstStyle/>
          <a:p>
            <a:r>
              <a:rPr lang="cs-CZ" dirty="0" smtClean="0"/>
              <a:t>Soud nevysloví neplatnost usnesení valné hromady, pokud by takovým postupem (tj. vyslovením neplatnosti usnesení valné hromady), došlo k podstatnému </a:t>
            </a:r>
            <a:r>
              <a:rPr lang="cs-CZ" b="1" dirty="0" smtClean="0"/>
              <a:t>zásahu do práv získaných v dobré víře třetími osobami. </a:t>
            </a:r>
            <a:r>
              <a:rPr lang="cs-CZ" dirty="0" smtClean="0"/>
              <a:t>Zásah do práv třetích osob přitom nemusí být nutně spjat s usnesením valné hromady, o jehož neplatnosti soud rozhoduje.</a:t>
            </a:r>
          </a:p>
          <a:p>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29 Cdo 1590/2009</a:t>
            </a:r>
            <a:r>
              <a:rPr lang="pl-PL" dirty="0" smtClean="0"/>
              <a:t> ze dne 23.02.2011 </a:t>
            </a:r>
            <a:endParaRPr lang="pl-PL" dirty="0"/>
          </a:p>
        </p:txBody>
      </p:sp>
      <p:sp>
        <p:nvSpPr>
          <p:cNvPr id="3" name="Zástupný symbol pro obsah 2"/>
          <p:cNvSpPr>
            <a:spLocks noGrp="1"/>
          </p:cNvSpPr>
          <p:nvPr>
            <p:ph idx="1"/>
          </p:nvPr>
        </p:nvSpPr>
        <p:spPr/>
        <p:txBody>
          <a:bodyPr>
            <a:normAutofit fontScale="77500" lnSpcReduction="20000"/>
          </a:bodyPr>
          <a:lstStyle/>
          <a:p>
            <a:r>
              <a:rPr lang="cs-CZ" dirty="0" smtClean="0"/>
              <a:t>Soud </a:t>
            </a:r>
            <a:r>
              <a:rPr lang="cs-CZ" b="1" dirty="0" smtClean="0"/>
              <a:t>nevysloví neplatnost </a:t>
            </a:r>
            <a:r>
              <a:rPr lang="cs-CZ" dirty="0" smtClean="0"/>
              <a:t>usnesení valné hromady akciové společnosti, byl-li pravomocně povolen zápis rozdělení do obchodního rejstříku. To však dopadá pouze na usnesení valné hromady, </a:t>
            </a:r>
            <a:r>
              <a:rPr lang="cs-CZ" b="1" dirty="0" smtClean="0"/>
              <a:t>na jehož základě došlo k zápisu rozdělení do obchodního rejstříku. </a:t>
            </a:r>
            <a:r>
              <a:rPr lang="cs-CZ" dirty="0" smtClean="0"/>
              <a:t>(pozn. Přednášejícího – platí obecně pro přeměny)</a:t>
            </a:r>
          </a:p>
          <a:p>
            <a:r>
              <a:rPr lang="cs-CZ" dirty="0" smtClean="0"/>
              <a:t>Nelze z něj dovodit obecnou překážku pokračování v řízení o vyslovení neplatnosti usnesení kterékoli valné hromady, která předcházela rozhodnutí o rozdělení, byť společnost v jeho důsledku zanikla. V těchto řízeních musí mít soud možnost </a:t>
            </a:r>
            <a:r>
              <a:rPr lang="cs-CZ" b="1" dirty="0" smtClean="0"/>
              <a:t>pokračovat s právním nástupcem společnosti</a:t>
            </a:r>
            <a:r>
              <a:rPr lang="cs-CZ" dirty="0" smtClean="0"/>
              <a:t>, či - je-li - jich více, se všemi takovými nástupci, popřípadě jen s některými z nich. Tento závěr se obdobně prosadí i pro situaci, kdy společnost zanikla fúzí sloučením.</a:t>
            </a:r>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Ne/Aplikovatelnost na jiné orgány korporace</a:t>
            </a:r>
            <a:endParaRPr lang="cs-CZ" dirty="0"/>
          </a:p>
        </p:txBody>
      </p:sp>
      <p:sp>
        <p:nvSpPr>
          <p:cNvPr id="3" name="Zástupný symbol pro obsah 2"/>
          <p:cNvSpPr>
            <a:spLocks noGrp="1"/>
          </p:cNvSpPr>
          <p:nvPr>
            <p:ph idx="1"/>
          </p:nvPr>
        </p:nvSpPr>
        <p:spPr/>
        <p:txBody>
          <a:bodyPr/>
          <a:lstStyle/>
          <a:p>
            <a:r>
              <a:rPr lang="cs-CZ" dirty="0" smtClean="0"/>
              <a:t>Neplatnosti rozhodnutí jiných orgánů společnosti se mohou osoby podle § 191 dovolávat pouze tehdy, byla-li tato rozhodnutí činěna v působnosti valné hromady; ustanovení § 191 a 192 se použijí přiměřeně.</a:t>
            </a:r>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29 Cdo 1870/2010</a:t>
            </a:r>
            <a:r>
              <a:rPr lang="pl-PL" dirty="0" smtClean="0"/>
              <a:t> ze dne 19.10.2011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Nebyla-li neplatnost usnesení valné hromady deklarována soudním rozhodnutím, je třeba je považovat za platné. </a:t>
            </a:r>
          </a:p>
          <a:p>
            <a:pPr>
              <a:buNone/>
            </a:pPr>
            <a:endParaRPr lang="cs-CZ" dirty="0" smtClean="0"/>
          </a:p>
          <a:p>
            <a:r>
              <a:rPr lang="pl-PL" b="1" dirty="0"/>
              <a:t>29 Cdo 3092/2012</a:t>
            </a:r>
            <a:r>
              <a:rPr lang="pl-PL" dirty="0" smtClean="0"/>
              <a:t> ze dne 17.04.2014 </a:t>
            </a:r>
          </a:p>
          <a:p>
            <a:r>
              <a:rPr lang="cs-CZ" dirty="0" smtClean="0"/>
              <a:t>Dokud není vyslovena neplatnost usnesení valné hromady, má se za to, že jde o rozhodnutí platné. Soud neplatnost usnesení valné hromady obchodní společnosti svým rozhodnutím deklaruje zpětně, s účinky ke dni přijetí neplatného usnesení (s účinky ex </a:t>
            </a:r>
            <a:r>
              <a:rPr lang="cs-CZ" dirty="0" err="1" smtClean="0"/>
              <a:t>tunc</a:t>
            </a:r>
            <a:r>
              <a:rPr lang="cs-CZ" dirty="0" smtClean="0"/>
              <a:t>). </a:t>
            </a:r>
          </a:p>
          <a:p>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29 Cdo 2544/2014</a:t>
            </a:r>
            <a:r>
              <a:rPr lang="pl-PL" dirty="0" smtClean="0"/>
              <a:t> ze dne 11.09.2014 </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Svolání</a:t>
            </a:r>
            <a:r>
              <a:rPr lang="cs-CZ" dirty="0" smtClean="0"/>
              <a:t> valné hromady </a:t>
            </a:r>
            <a:r>
              <a:rPr lang="cs-CZ" b="1" dirty="0" smtClean="0"/>
              <a:t>neoprávněnou osobou zpravidla představuje důvod pro vyslovení neplatnosti </a:t>
            </a:r>
            <a:r>
              <a:rPr lang="cs-CZ" dirty="0" smtClean="0"/>
              <a:t>usnesení přijatých danou valnou hromadou. </a:t>
            </a:r>
          </a:p>
          <a:p>
            <a:r>
              <a:rPr lang="cs-CZ" dirty="0" smtClean="0"/>
              <a:t>Taková situace mohla nastat např. v případě, svolal-li by valnou hromadu akcionář, který soudem k jejímu svolání nikdy zmocněn nebyl, resp. nenabylo-li by rozhodnutí o jeho zmocnění právní moci (nestalo-li by se rozhodnutí o jeho zmocnění vykonatelným). Naopak tato situace nenastane, je-li rozhodnutí odvolacího soudu v řízení o zmocnění akcionáře ke svolání valné hromady následně (tj. po svolání valné hromady akcionářem) dovolacím soudem zrušeno.</a:t>
            </a:r>
            <a:endParaRPr lang="cs-CZ"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507288" cy="1143000"/>
          </a:xfrm>
        </p:spPr>
        <p:txBody>
          <a:bodyPr>
            <a:normAutofit fontScale="90000"/>
          </a:bodyPr>
          <a:lstStyle/>
          <a:p>
            <a:r>
              <a:rPr lang="cs-CZ" sz="4000" dirty="0" smtClean="0"/>
              <a:t>VS Praha </a:t>
            </a:r>
            <a:r>
              <a:rPr lang="pl-PL" sz="4000" dirty="0"/>
              <a:t>7 Cmo 56/2009</a:t>
            </a:r>
            <a:r>
              <a:rPr lang="pl-PL" sz="4000" dirty="0" smtClean="0"/>
              <a:t> ze dne 29.07.2009 </a:t>
            </a:r>
            <a:endParaRPr lang="cs-CZ" dirty="0"/>
          </a:p>
        </p:txBody>
      </p:sp>
      <p:sp>
        <p:nvSpPr>
          <p:cNvPr id="3" name="Zástupný symbol pro obsah 2"/>
          <p:cNvSpPr>
            <a:spLocks noGrp="1"/>
          </p:cNvSpPr>
          <p:nvPr>
            <p:ph idx="1"/>
          </p:nvPr>
        </p:nvSpPr>
        <p:spPr/>
        <p:txBody>
          <a:bodyPr/>
          <a:lstStyle/>
          <a:p>
            <a:r>
              <a:rPr lang="cs-CZ" dirty="0" smtClean="0"/>
              <a:t>Jestliže na valné hromadě </a:t>
            </a:r>
            <a:r>
              <a:rPr lang="cs-CZ" b="1" dirty="0" smtClean="0"/>
              <a:t>nebylo</a:t>
            </a:r>
            <a:r>
              <a:rPr lang="cs-CZ" dirty="0" smtClean="0"/>
              <a:t> vůbec </a:t>
            </a:r>
            <a:r>
              <a:rPr lang="cs-CZ" b="1" dirty="0" smtClean="0"/>
              <a:t>hlasováno</a:t>
            </a:r>
            <a:r>
              <a:rPr lang="cs-CZ" dirty="0" smtClean="0"/>
              <a:t> o navrženém usnesení, </a:t>
            </a:r>
            <a:r>
              <a:rPr lang="cs-CZ" b="1" dirty="0" smtClean="0"/>
              <a:t>nelze vyslovit neplatnost usnesení</a:t>
            </a:r>
            <a:r>
              <a:rPr lang="cs-CZ" dirty="0" smtClean="0"/>
              <a:t> valné hromady ohledně takovéhoto návrhu.</a:t>
            </a:r>
          </a:p>
          <a:p>
            <a:r>
              <a:rPr lang="cs-CZ" dirty="0" smtClean="0"/>
              <a:t>Pozn. Přednášejícího – VH pouze byla seznámena se zprávou představenstva a nehlasovala o ní</a:t>
            </a:r>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i="1" dirty="0" smtClean="0"/>
              <a:t/>
            </a:r>
            <a:br>
              <a:rPr lang="pl-PL" i="1" dirty="0" smtClean="0"/>
            </a:br>
            <a:r>
              <a:rPr lang="pl-PL" dirty="0"/>
              <a:t>29 Cdo 3009/2007</a:t>
            </a:r>
            <a:r>
              <a:rPr lang="pl-PL" dirty="0" smtClean="0"/>
              <a:t> ze dne 27.01.2009 </a:t>
            </a:r>
            <a:br>
              <a:rPr lang="pl-PL" dirty="0" smtClean="0"/>
            </a:br>
            <a:endParaRPr lang="cs-CZ" dirty="0"/>
          </a:p>
        </p:txBody>
      </p:sp>
      <p:sp>
        <p:nvSpPr>
          <p:cNvPr id="3" name="Zástupný symbol pro obsah 2"/>
          <p:cNvSpPr>
            <a:spLocks noGrp="1"/>
          </p:cNvSpPr>
          <p:nvPr>
            <p:ph idx="1"/>
          </p:nvPr>
        </p:nvSpPr>
        <p:spPr>
          <a:xfrm>
            <a:off x="457200" y="1600200"/>
            <a:ext cx="8229600" cy="5257800"/>
          </a:xfrm>
        </p:spPr>
        <p:txBody>
          <a:bodyPr>
            <a:normAutofit fontScale="85000" lnSpcReduction="20000"/>
          </a:bodyPr>
          <a:lstStyle/>
          <a:p>
            <a:r>
              <a:rPr lang="cs-CZ" dirty="0" smtClean="0"/>
              <a:t>Členové představenstva jsou zásadně povinni se (nebrání-li jim v tom vážné důvody) účastnit jednání valné hromady.</a:t>
            </a:r>
          </a:p>
          <a:p>
            <a:r>
              <a:rPr lang="cs-CZ" dirty="0" smtClean="0"/>
              <a:t>Jejich </a:t>
            </a:r>
            <a:r>
              <a:rPr lang="cs-CZ" b="1" dirty="0" smtClean="0"/>
              <a:t>neúčast na jednání </a:t>
            </a:r>
            <a:r>
              <a:rPr lang="cs-CZ" dirty="0" smtClean="0"/>
              <a:t>valné hromady však </a:t>
            </a:r>
            <a:r>
              <a:rPr lang="cs-CZ" b="1" dirty="0" smtClean="0"/>
              <a:t>nemůže být sama o sobě důvodem pro vyslovení neplatnosti </a:t>
            </a:r>
            <a:r>
              <a:rPr lang="cs-CZ" dirty="0" smtClean="0"/>
              <a:t>usnesení přijatých valnou hromadou.</a:t>
            </a:r>
          </a:p>
          <a:p>
            <a:r>
              <a:rPr lang="cs-CZ" b="1" dirty="0" smtClean="0"/>
              <a:t>Nebylo-li by </a:t>
            </a:r>
            <a:r>
              <a:rPr lang="cs-CZ" dirty="0" smtClean="0"/>
              <a:t>v důsledku nepřítomnosti členů představenstva akcionářům </a:t>
            </a:r>
            <a:r>
              <a:rPr lang="cs-CZ" b="1" dirty="0" smtClean="0"/>
              <a:t>poskytnuto vysvětlení </a:t>
            </a:r>
            <a:r>
              <a:rPr lang="cs-CZ" dirty="0" smtClean="0"/>
              <a:t>záležitostí týkajících se společnosti nebo osob jí ovládaných potřebné pro posouzení předmětu jednání valné hromady, mohla by (ve vazbě na konkrétní okolnosti případu) tato skutečnost odůvodňovat vyslovení neplatnosti usnesení valné hromady, a to za podmínky, že toto porušení mělo závažné právní následky.</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5E86329-F30D-43E9-B4B3-F8C7A18CB3A7}"/>
              </a:ext>
            </a:extLst>
          </p:cNvPr>
          <p:cNvSpPr>
            <a:spLocks noGrp="1"/>
          </p:cNvSpPr>
          <p:nvPr>
            <p:ph type="title"/>
          </p:nvPr>
        </p:nvSpPr>
        <p:spPr/>
        <p:txBody>
          <a:bodyPr rtlCol="0">
            <a:normAutofit fontScale="90000"/>
          </a:bodyPr>
          <a:lstStyle/>
          <a:p>
            <a:pPr fontAlgn="auto">
              <a:spcAft>
                <a:spcPts val="0"/>
              </a:spcAft>
              <a:defRPr/>
            </a:pPr>
            <a:r>
              <a:rPr lang="cs-CZ" dirty="0"/>
              <a:t>K rozsahu aplikace pravidla péče řádného hospodáře</a:t>
            </a:r>
          </a:p>
        </p:txBody>
      </p:sp>
      <p:sp>
        <p:nvSpPr>
          <p:cNvPr id="19458" name="Zástupný symbol pro obsah 2">
            <a:extLst>
              <a:ext uri="{FF2B5EF4-FFF2-40B4-BE49-F238E27FC236}">
                <a16:creationId xmlns:a16="http://schemas.microsoft.com/office/drawing/2014/main" xmlns="" id="{222F8041-C3DA-4AA7-A8EE-308716933DB4}"/>
              </a:ext>
            </a:extLst>
          </p:cNvPr>
          <p:cNvSpPr>
            <a:spLocks noGrp="1"/>
          </p:cNvSpPr>
          <p:nvPr>
            <p:ph idx="1"/>
          </p:nvPr>
        </p:nvSpPr>
        <p:spPr/>
        <p:txBody>
          <a:bodyPr/>
          <a:lstStyle/>
          <a:p>
            <a:pPr fontAlgn="b"/>
            <a:r>
              <a:rPr lang="pl-PL" altLang="cs-CZ" i="1"/>
              <a:t>Stíhá povinnost PŘH člena orgánu i v insolvenčním řízení nebo v likvidaci?</a:t>
            </a:r>
          </a:p>
          <a:p>
            <a:pPr fontAlgn="b"/>
            <a:r>
              <a:rPr lang="pl-PL" altLang="cs-CZ" b="1"/>
              <a:t>NS29 Cdo 1657/2009</a:t>
            </a:r>
            <a:r>
              <a:rPr lang="pl-PL" altLang="cs-CZ"/>
              <a:t> ze dne 15.09.2010</a:t>
            </a:r>
          </a:p>
          <a:p>
            <a:r>
              <a:rPr lang="cs-CZ" altLang="cs-CZ"/>
              <a:t>Jednatel společnosti s ručením omezeným je i po dobu probíhajícího konkurzu povinen vykonávat funkci s péčí řádného hospodáře.</a:t>
            </a:r>
          </a:p>
          <a:p>
            <a:pPr>
              <a:buFont typeface="Arial" panose="020B0604020202020204" pitchFamily="34" charset="0"/>
              <a:buNone/>
            </a:pPr>
            <a:r>
              <a:rPr lang="cs-CZ" altLang="cs-CZ"/>
              <a:t/>
            </a:r>
            <a:br>
              <a:rPr lang="cs-CZ" altLang="cs-CZ"/>
            </a:br>
            <a:endParaRPr lang="cs-CZ" altLang="cs-CZ"/>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9 Cdo 1982/2011</a:t>
            </a:r>
            <a:r>
              <a:rPr lang="pl-PL" dirty="0" smtClean="0"/>
              <a:t> ze dne 24.10.2012</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smtClean="0"/>
              <a:t>Účastníkem řízení </a:t>
            </a:r>
            <a:r>
              <a:rPr lang="cs-CZ" dirty="0" smtClean="0"/>
              <a:t>o vyslovení neplatnosti usnesení valné hromady společnosti s ručením omezeným </a:t>
            </a:r>
            <a:r>
              <a:rPr lang="cs-CZ" b="1" dirty="0" smtClean="0"/>
              <a:t>kromě navrhovatele je pouze společnost</a:t>
            </a:r>
            <a:r>
              <a:rPr lang="cs-CZ" dirty="0" smtClean="0"/>
              <a:t>, jejíž valná hromada napadené usnesení přijala. Jednatel společnosti se řízení účastnit může, ale nemusí.</a:t>
            </a:r>
          </a:p>
          <a:p>
            <a:r>
              <a:rPr lang="cs-CZ" b="1" dirty="0" smtClean="0"/>
              <a:t>Jednatel</a:t>
            </a:r>
            <a:r>
              <a:rPr lang="cs-CZ" dirty="0" smtClean="0"/>
              <a:t> jmenovaný usnesením valné hromady společnosti s ručením omezeným do funkce je vždy </a:t>
            </a:r>
            <a:r>
              <a:rPr lang="cs-CZ" b="1" dirty="0" smtClean="0"/>
              <a:t>aktivně věcně legitimován k podání návrhu </a:t>
            </a:r>
            <a:r>
              <a:rPr lang="cs-CZ" dirty="0" smtClean="0"/>
              <a:t>na vyslovení jeho neplatnosti. Rozhodne-li se tohoto svého práva nevyužít, pak jeho případná neúčast v řízení nepředstavuje vadu řízení.</a:t>
            </a:r>
          </a:p>
          <a:p>
            <a:endParaRPr lang="cs-CZ"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Zdánlivost (nicotnost) usnesení </a:t>
            </a:r>
            <a:br>
              <a:rPr lang="cs-CZ" dirty="0" smtClean="0"/>
            </a:br>
            <a:r>
              <a:rPr lang="cs-CZ" dirty="0" smtClean="0"/>
              <a:t>valné hromady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45/1 – odkaz na spolek  § 245 OZ</a:t>
            </a:r>
          </a:p>
          <a:p>
            <a:r>
              <a:rPr lang="cs-CZ" dirty="0" smtClean="0"/>
              <a:t>Na usnesení se hledí jako by nebylo přijato – zdánlivost:</a:t>
            </a:r>
          </a:p>
          <a:p>
            <a:pPr lvl="1"/>
            <a:r>
              <a:rPr lang="cs-CZ" dirty="0" smtClean="0"/>
              <a:t>se příčí dobrým mravům (neplatí pro obchodní korporace – RN), </a:t>
            </a:r>
          </a:p>
          <a:p>
            <a:pPr lvl="1"/>
            <a:r>
              <a:rPr lang="cs-CZ" dirty="0" smtClean="0"/>
              <a:t>mění stanovy tak, že jejich obsah </a:t>
            </a:r>
            <a:r>
              <a:rPr lang="cs-CZ" b="1" dirty="0" smtClean="0"/>
              <a:t>odporuje donucujícím ustanovením zákona, </a:t>
            </a:r>
          </a:p>
          <a:p>
            <a:pPr lvl="1"/>
            <a:r>
              <a:rPr lang="cs-CZ" dirty="0" smtClean="0"/>
              <a:t>bylo přijato usnesení v záležitosti, o které tento orgán nemá </a:t>
            </a:r>
            <a:r>
              <a:rPr lang="cs-CZ" b="1" dirty="0" smtClean="0"/>
              <a:t>působnost</a:t>
            </a:r>
            <a:r>
              <a:rPr lang="cs-CZ" dirty="0" smtClean="0"/>
              <a:t> rozhodnout.</a:t>
            </a:r>
          </a:p>
          <a:p>
            <a:r>
              <a:rPr lang="cs-CZ" dirty="0" smtClean="0"/>
              <a:t>45/2 ZOK - Na rozhodnutí orgánu obchodní korporace se hledí, jako by nebylo přijato, také tehdy, je-li jeho obsah neurčitý nebo nesrozumitelný anebo zavazuje-li k nemožnému plnění.</a:t>
            </a:r>
          </a:p>
          <a:p>
            <a:r>
              <a:rPr lang="cs-CZ" dirty="0" smtClean="0"/>
              <a:t>162/2 – příplatková povinnost</a:t>
            </a:r>
            <a:endParaRPr lang="cs-CZ"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29 Cdo 3656/2012</a:t>
            </a:r>
            <a:r>
              <a:rPr lang="pl-PL" dirty="0" smtClean="0"/>
              <a:t> ze dne 20.03.2014 </a:t>
            </a:r>
            <a:br>
              <a:rPr lang="pl-PL" dirty="0" smtClean="0"/>
            </a:br>
            <a:endParaRPr lang="cs-CZ" dirty="0"/>
          </a:p>
        </p:txBody>
      </p:sp>
      <p:sp>
        <p:nvSpPr>
          <p:cNvPr id="3" name="Zástupný symbol pro obsah 2"/>
          <p:cNvSpPr>
            <a:spLocks noGrp="1"/>
          </p:cNvSpPr>
          <p:nvPr>
            <p:ph idx="1"/>
          </p:nvPr>
        </p:nvSpPr>
        <p:spPr/>
        <p:txBody>
          <a:bodyPr/>
          <a:lstStyle/>
          <a:p>
            <a:r>
              <a:rPr lang="cs-CZ" dirty="0" smtClean="0"/>
              <a:t>Zdánlivost usnesení valné hromady lze vyslovit i po uplynutí lhůty pro podání návrhu na prohlášení neplatnosti usnesení.</a:t>
            </a:r>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smtClean="0"/>
              <a:t>29 </a:t>
            </a:r>
            <a:r>
              <a:rPr lang="pl-PL" b="1" dirty="0"/>
              <a:t>Cdo 3397/2010</a:t>
            </a:r>
            <a:r>
              <a:rPr lang="pl-PL" dirty="0" smtClean="0"/>
              <a:t> ze dne 11.04.2012 </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S účinností od 1. prosince 2009 platí, že dospěje-li soud k závěru, že usnesení valné hromady je nicotné, vysloví jeho nicotnost, aniž by musel současně zamítat návrh na vyslovení jeho neplatnosti. </a:t>
            </a:r>
          </a:p>
          <a:p>
            <a:r>
              <a:rPr lang="pl-PL" b="1" dirty="0"/>
              <a:t>29 Odo 1060/2006</a:t>
            </a:r>
            <a:r>
              <a:rPr lang="pl-PL" dirty="0" smtClean="0"/>
              <a:t> ze dne 27.01.2009 </a:t>
            </a:r>
          </a:p>
          <a:p>
            <a:pPr lvl="1"/>
            <a:r>
              <a:rPr lang="cs-CZ" dirty="0" smtClean="0"/>
              <a:t>Zamítne-li soud návrh na vyslovení neplatnosti usnesení valné hromady, jež nemá pro nedostatek působnosti valné hromady žádné právní účinky, je jeho postup v souladu s právem.</a:t>
            </a:r>
            <a:endParaRPr lang="cs-CZ"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566047B-85D1-406E-A153-433A965B5535}"/>
              </a:ext>
            </a:extLst>
          </p:cNvPr>
          <p:cNvSpPr>
            <a:spLocks noGrp="1"/>
          </p:cNvSpPr>
          <p:nvPr>
            <p:ph type="title"/>
          </p:nvPr>
        </p:nvSpPr>
        <p:spPr>
          <a:xfrm>
            <a:off x="899592" y="1700808"/>
            <a:ext cx="7886700" cy="994172"/>
          </a:xfrm>
        </p:spPr>
        <p:txBody>
          <a:bodyPr/>
          <a:lstStyle/>
          <a:p>
            <a:r>
              <a:rPr lang="cs-CZ" dirty="0"/>
              <a:t>Evidence skutečných majitelů</a:t>
            </a:r>
          </a:p>
        </p:txBody>
      </p:sp>
      <p:pic>
        <p:nvPicPr>
          <p:cNvPr id="4" name="Grafický objekt 3" descr="Skupina">
            <a:extLst>
              <a:ext uri="{FF2B5EF4-FFF2-40B4-BE49-F238E27FC236}">
                <a16:creationId xmlns:a16="http://schemas.microsoft.com/office/drawing/2014/main" xmlns="" id="{26A4871F-92B1-4E9E-8841-C70FA8E7A926}"/>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006738" y="3284984"/>
            <a:ext cx="3096344" cy="3096344"/>
          </a:xfrm>
          <a:prstGeom prst="rect">
            <a:avLst/>
          </a:prstGeom>
          <a:scene3d>
            <a:camera prst="orthographicFront"/>
            <a:lightRig rig="twoPt" dir="t"/>
          </a:scene3d>
          <a:sp3d prstMaterial="metal"/>
        </p:spPr>
      </p:pic>
    </p:spTree>
    <p:extLst>
      <p:ext uri="{BB962C8B-B14F-4D97-AF65-F5344CB8AC3E}">
        <p14:creationId xmlns:p14="http://schemas.microsoft.com/office/powerpoint/2010/main" xmlns="" val="8737684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D4F5EEA-6AFD-436E-865E-7B88C749CF4C}"/>
              </a:ext>
            </a:extLst>
          </p:cNvPr>
          <p:cNvSpPr>
            <a:spLocks noGrp="1"/>
          </p:cNvSpPr>
          <p:nvPr>
            <p:ph type="title"/>
          </p:nvPr>
        </p:nvSpPr>
        <p:spPr/>
        <p:txBody>
          <a:bodyPr/>
          <a:lstStyle/>
          <a:p>
            <a:r>
              <a:rPr lang="cs-CZ" dirty="0"/>
              <a:t>Prameny úpravy</a:t>
            </a:r>
          </a:p>
        </p:txBody>
      </p:sp>
      <p:sp>
        <p:nvSpPr>
          <p:cNvPr id="3" name="Zástupný symbol pro obsah 2">
            <a:extLst>
              <a:ext uri="{FF2B5EF4-FFF2-40B4-BE49-F238E27FC236}">
                <a16:creationId xmlns:a16="http://schemas.microsoft.com/office/drawing/2014/main" xmlns="" id="{BC238D8D-12BA-43F8-8A65-8D664110FBE6}"/>
              </a:ext>
            </a:extLst>
          </p:cNvPr>
          <p:cNvSpPr>
            <a:spLocks noGrp="1"/>
          </p:cNvSpPr>
          <p:nvPr>
            <p:ph idx="1"/>
          </p:nvPr>
        </p:nvSpPr>
        <p:spPr>
          <a:xfrm>
            <a:off x="628650" y="2226469"/>
            <a:ext cx="8298782" cy="3587792"/>
          </a:xfrm>
        </p:spPr>
        <p:txBody>
          <a:bodyPr>
            <a:normAutofit fontScale="70000" lnSpcReduction="20000"/>
          </a:bodyPr>
          <a:lstStyle/>
          <a:p>
            <a:r>
              <a:rPr lang="cs-CZ" dirty="0"/>
              <a:t>zákon č. 368/2016 Sb., kterým se mění </a:t>
            </a:r>
            <a:r>
              <a:rPr lang="cs-CZ" b="1" dirty="0"/>
              <a:t>zákon č. 253/2008 Sb., o některých opatřeních proti legalizaci výnosů z trestné činnosti </a:t>
            </a:r>
            <a:r>
              <a:rPr lang="cs-CZ" dirty="0"/>
              <a:t>a financování terorismu /účinnost 1. 1. 2017</a:t>
            </a:r>
          </a:p>
          <a:p>
            <a:pPr marL="0" indent="0">
              <a:buNone/>
            </a:pPr>
            <a:endParaRPr lang="cs-CZ" dirty="0"/>
          </a:p>
          <a:p>
            <a:r>
              <a:rPr lang="cs-CZ" dirty="0"/>
              <a:t>Část IV. zák. č. 304/2013 Sb., o veřejných rejstřících právnických a fyzických osob /účinnost 1. 1. 2018</a:t>
            </a:r>
          </a:p>
          <a:p>
            <a:endParaRPr lang="cs-CZ" dirty="0"/>
          </a:p>
          <a:p>
            <a:r>
              <a:rPr lang="cs-CZ" b="1" dirty="0"/>
              <a:t>„čtvrtá“ AML směrnice: </a:t>
            </a:r>
            <a:r>
              <a:rPr lang="cs-CZ" dirty="0"/>
              <a:t>Směrnice Evropského parlamentu a Rady (EU) 2015/849 ze dne 20. května 2015 o předcházení využívání finančního systému k praní peněz a financování terorismu</a:t>
            </a:r>
          </a:p>
        </p:txBody>
      </p:sp>
    </p:spTree>
    <p:extLst>
      <p:ext uri="{BB962C8B-B14F-4D97-AF65-F5344CB8AC3E}">
        <p14:creationId xmlns:p14="http://schemas.microsoft.com/office/powerpoint/2010/main" xmlns="" val="39992247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C313A0B-1983-4229-A32D-02E9D4A65112}"/>
              </a:ext>
            </a:extLst>
          </p:cNvPr>
          <p:cNvSpPr>
            <a:spLocks noGrp="1"/>
          </p:cNvSpPr>
          <p:nvPr>
            <p:ph type="title"/>
          </p:nvPr>
        </p:nvSpPr>
        <p:spPr/>
        <p:txBody>
          <a:bodyPr>
            <a:normAutofit/>
          </a:bodyPr>
          <a:lstStyle/>
          <a:p>
            <a:r>
              <a:rPr lang="cs-CZ" dirty="0"/>
              <a:t>Pojem skutečného majitele</a:t>
            </a:r>
          </a:p>
        </p:txBody>
      </p:sp>
      <p:sp>
        <p:nvSpPr>
          <p:cNvPr id="3" name="Zástupný symbol pro obsah 2">
            <a:extLst>
              <a:ext uri="{FF2B5EF4-FFF2-40B4-BE49-F238E27FC236}">
                <a16:creationId xmlns:a16="http://schemas.microsoft.com/office/drawing/2014/main" xmlns="" id="{5D091627-56F5-43FA-9C31-F1CEAD879975}"/>
              </a:ext>
            </a:extLst>
          </p:cNvPr>
          <p:cNvSpPr>
            <a:spLocks noGrp="1"/>
          </p:cNvSpPr>
          <p:nvPr>
            <p:ph idx="1"/>
          </p:nvPr>
        </p:nvSpPr>
        <p:spPr>
          <a:xfrm>
            <a:off x="457200" y="1417638"/>
            <a:ext cx="8507288" cy="5440362"/>
          </a:xfrm>
        </p:spPr>
        <p:txBody>
          <a:bodyPr>
            <a:normAutofit fontScale="70000" lnSpcReduction="20000"/>
          </a:bodyPr>
          <a:lstStyle/>
          <a:p>
            <a:r>
              <a:rPr lang="cs-CZ" dirty="0"/>
              <a:t>§ 4 odst. 4 AML zákona</a:t>
            </a:r>
          </a:p>
          <a:p>
            <a:r>
              <a:rPr lang="cs-CZ" b="1" dirty="0"/>
              <a:t>Skutečným majitelem </a:t>
            </a:r>
            <a:r>
              <a:rPr lang="cs-CZ" dirty="0"/>
              <a:t>se pro účely tohoto zákona rozumí </a:t>
            </a:r>
            <a:r>
              <a:rPr lang="cs-CZ" b="1" dirty="0"/>
              <a:t>fyzická osoba</a:t>
            </a:r>
            <a:r>
              <a:rPr lang="cs-CZ" dirty="0"/>
              <a:t>, která má fakticky nebo právně možnost vykonávat přímo nebo nepřímo </a:t>
            </a:r>
            <a:r>
              <a:rPr lang="cs-CZ" b="1" u="sng" dirty="0"/>
              <a:t>rozhodující vliv v právnické osobě</a:t>
            </a:r>
            <a:r>
              <a:rPr lang="cs-CZ" dirty="0"/>
              <a:t>, ve svěřenském fondu nebo v jiném právním uspořádání bez právní osobnosti. </a:t>
            </a:r>
          </a:p>
          <a:p>
            <a:r>
              <a:rPr lang="cs-CZ" dirty="0"/>
              <a:t>Má se za to, že </a:t>
            </a:r>
            <a:r>
              <a:rPr lang="cs-CZ" b="1" u="sng" dirty="0"/>
              <a:t>při splnění podmínek podle věty první</a:t>
            </a:r>
            <a:r>
              <a:rPr lang="cs-CZ" dirty="0"/>
              <a:t> skutečným majitelem je u obchodní korporace fyzická osoba,</a:t>
            </a:r>
          </a:p>
          <a:p>
            <a:pPr lvl="1">
              <a:buFontTx/>
              <a:buChar char="-"/>
            </a:pPr>
            <a:r>
              <a:rPr lang="cs-CZ" dirty="0"/>
              <a:t>která sama nebo společně s osobami jednajícími s ní ve shodě disponuje více než 25 % hlasovacích práv této obchodní korporace nebo má podíl na základním kapitálu větší než 25 %, </a:t>
            </a:r>
          </a:p>
          <a:p>
            <a:pPr lvl="1">
              <a:buFontTx/>
              <a:buChar char="-"/>
            </a:pPr>
            <a:r>
              <a:rPr lang="cs-CZ" dirty="0"/>
              <a:t>která sama nebo společně s osobami jednajícími s ní ve shodě ovládá osobu uvedenou v bodě 1, </a:t>
            </a:r>
          </a:p>
          <a:p>
            <a:pPr lvl="1">
              <a:buFontTx/>
              <a:buChar char="-"/>
            </a:pPr>
            <a:r>
              <a:rPr lang="cs-CZ" dirty="0"/>
              <a:t>která má být příjemcem alespoň 25 % zisku této obchodní korporace, nebo</a:t>
            </a:r>
          </a:p>
          <a:p>
            <a:pPr lvl="1">
              <a:buFontTx/>
              <a:buChar char="-"/>
            </a:pPr>
            <a:r>
              <a:rPr lang="cs-CZ" dirty="0"/>
              <a:t>která </a:t>
            </a:r>
            <a:r>
              <a:rPr lang="cs-CZ" b="1" dirty="0"/>
              <a:t>je členem statutárního orgánu</a:t>
            </a:r>
            <a:r>
              <a:rPr lang="cs-CZ" dirty="0"/>
              <a:t>, zástupcem právnické osoby v tomto orgánu anebo v postavení obdobném postavení člena statutárního orgánu, </a:t>
            </a:r>
            <a:r>
              <a:rPr lang="cs-CZ" b="1" i="1" dirty="0"/>
              <a:t>není-li skutečný majitel nebo nelze-li jej určit</a:t>
            </a:r>
            <a:r>
              <a:rPr lang="cs-CZ" dirty="0"/>
              <a:t> podle bodů 1 až 3, …</a:t>
            </a:r>
          </a:p>
          <a:p>
            <a:endParaRPr lang="cs-CZ" dirty="0"/>
          </a:p>
        </p:txBody>
      </p:sp>
    </p:spTree>
    <p:extLst>
      <p:ext uri="{BB962C8B-B14F-4D97-AF65-F5344CB8AC3E}">
        <p14:creationId xmlns:p14="http://schemas.microsoft.com/office/powerpoint/2010/main" xmlns="" val="36239771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33F293F-752B-4543-B9FD-8C0AAC799DB5}"/>
              </a:ext>
            </a:extLst>
          </p:cNvPr>
          <p:cNvSpPr>
            <a:spLocks noGrp="1"/>
          </p:cNvSpPr>
          <p:nvPr>
            <p:ph type="title"/>
          </p:nvPr>
        </p:nvSpPr>
        <p:spPr>
          <a:xfrm>
            <a:off x="462553" y="476672"/>
            <a:ext cx="8229600" cy="1143000"/>
          </a:xfrm>
        </p:spPr>
        <p:txBody>
          <a:bodyPr/>
          <a:lstStyle/>
          <a:p>
            <a:r>
              <a:rPr lang="cs-CZ" dirty="0"/>
              <a:t>§ 29b - uchovávání údajů o skutečném majiteli </a:t>
            </a:r>
          </a:p>
        </p:txBody>
      </p:sp>
      <p:sp>
        <p:nvSpPr>
          <p:cNvPr id="3" name="Zástupný symbol pro obsah 2">
            <a:extLst>
              <a:ext uri="{FF2B5EF4-FFF2-40B4-BE49-F238E27FC236}">
                <a16:creationId xmlns:a16="http://schemas.microsoft.com/office/drawing/2014/main" xmlns="" id="{CFE54BCF-66FD-464B-BD04-76EDBD0826D0}"/>
              </a:ext>
            </a:extLst>
          </p:cNvPr>
          <p:cNvSpPr>
            <a:spLocks noGrp="1"/>
          </p:cNvSpPr>
          <p:nvPr>
            <p:ph idx="1"/>
          </p:nvPr>
        </p:nvSpPr>
        <p:spPr>
          <a:xfrm>
            <a:off x="323528" y="1772816"/>
            <a:ext cx="8820472" cy="5328592"/>
          </a:xfrm>
        </p:spPr>
        <p:txBody>
          <a:bodyPr>
            <a:normAutofit fontScale="85000" lnSpcReduction="20000"/>
          </a:bodyPr>
          <a:lstStyle/>
          <a:p>
            <a:r>
              <a:rPr lang="cs-CZ" dirty="0"/>
              <a:t>Odst. 1 : právnická osoba vede a průběžně zaznamenává aktuální údaje ke zjištění a ověření totožnosti svého skutečného majitele včetně údajů o skutečnosti, která zakládá postavení skutečného majitele či jiného odůvodnění, proč je tato osoba považována za skutečného majitele.</a:t>
            </a:r>
          </a:p>
          <a:p>
            <a:pPr lvl="1"/>
            <a:r>
              <a:rPr lang="cs-CZ" dirty="0"/>
              <a:t>Lze dovodit povinnost PO aktivně vyhledávat a zjišťovat informace o majiteli?  (x čl. 30 Směrnice)</a:t>
            </a:r>
          </a:p>
          <a:p>
            <a:pPr lvl="1"/>
            <a:r>
              <a:rPr lang="cs-CZ" dirty="0"/>
              <a:t>Sankce?</a:t>
            </a:r>
          </a:p>
          <a:p>
            <a:r>
              <a:rPr lang="cs-CZ" dirty="0"/>
              <a:t>Odst. 4 Údaje o skutečném majiteli právnické osoby, se zapisují do </a:t>
            </a:r>
            <a:r>
              <a:rPr lang="cs-CZ" b="1" dirty="0"/>
              <a:t>evidence údajů o skutečných majitelích </a:t>
            </a:r>
            <a:r>
              <a:rPr lang="cs-CZ" dirty="0"/>
              <a:t>způsobem a v rozsahu, který stanoví zákon o veřejných rejstřících právnických a fyzických osob.</a:t>
            </a:r>
          </a:p>
          <a:p>
            <a:pPr lvl="1"/>
            <a:r>
              <a:rPr lang="cs-CZ" dirty="0"/>
              <a:t>Do OR do 1 roku, ostatní právnické osoby do 3 let ode dne účinnosti zákona</a:t>
            </a:r>
          </a:p>
        </p:txBody>
      </p:sp>
    </p:spTree>
    <p:extLst>
      <p:ext uri="{BB962C8B-B14F-4D97-AF65-F5344CB8AC3E}">
        <p14:creationId xmlns:p14="http://schemas.microsoft.com/office/powerpoint/2010/main" xmlns="" val="317965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6869903-2EDC-4980-9F18-8A72F2BA0819}"/>
              </a:ext>
            </a:extLst>
          </p:cNvPr>
          <p:cNvSpPr>
            <a:spLocks noGrp="1"/>
          </p:cNvSpPr>
          <p:nvPr>
            <p:ph type="title"/>
          </p:nvPr>
        </p:nvSpPr>
        <p:spPr/>
        <p:txBody>
          <a:bodyPr/>
          <a:lstStyle/>
          <a:p>
            <a:r>
              <a:rPr lang="cs-CZ" dirty="0"/>
              <a:t>Zák. č. 304/2013 Sb., ZVR</a:t>
            </a:r>
          </a:p>
        </p:txBody>
      </p:sp>
      <p:sp>
        <p:nvSpPr>
          <p:cNvPr id="3" name="Zástupný symbol pro obsah 2">
            <a:extLst>
              <a:ext uri="{FF2B5EF4-FFF2-40B4-BE49-F238E27FC236}">
                <a16:creationId xmlns:a16="http://schemas.microsoft.com/office/drawing/2014/main" xmlns="" id="{3A483F33-C091-4A0C-BF34-3A686F9248DA}"/>
              </a:ext>
            </a:extLst>
          </p:cNvPr>
          <p:cNvSpPr>
            <a:spLocks noGrp="1"/>
          </p:cNvSpPr>
          <p:nvPr>
            <p:ph idx="1"/>
          </p:nvPr>
        </p:nvSpPr>
        <p:spPr>
          <a:xfrm>
            <a:off x="457200" y="1600200"/>
            <a:ext cx="8686800" cy="5257800"/>
          </a:xfrm>
        </p:spPr>
        <p:txBody>
          <a:bodyPr>
            <a:normAutofit fontScale="85000" lnSpcReduction="20000"/>
          </a:bodyPr>
          <a:lstStyle/>
          <a:p>
            <a:r>
              <a:rPr lang="cs-CZ" dirty="0"/>
              <a:t>§ 118b - § 118j : EVIDENCE SKUTEČNÝCH MAJITELŮ</a:t>
            </a:r>
          </a:p>
          <a:p>
            <a:pPr lvl="1"/>
            <a:r>
              <a:rPr lang="cs-CZ" dirty="0"/>
              <a:t>Není veřejným rejstříkem, vede rejstříkový soud, </a:t>
            </a:r>
          </a:p>
          <a:p>
            <a:pPr lvl="1"/>
            <a:r>
              <a:rPr lang="cs-CZ" dirty="0"/>
              <a:t>Návrh na zápis oprávněna osoba jako oprávněná podat návrh na zápis do veřejného rejstříku, bez zbytečného odkladu</a:t>
            </a:r>
          </a:p>
          <a:p>
            <a:r>
              <a:rPr lang="cs-CZ" dirty="0"/>
              <a:t>Zapisuje se § 118f</a:t>
            </a:r>
          </a:p>
          <a:p>
            <a:pPr marL="342900" lvl="1" indent="0">
              <a:buNone/>
            </a:pPr>
            <a:r>
              <a:rPr lang="cs-CZ" dirty="0"/>
              <a:t>a) jméno a adresa místa pobytu, popřípadě také bydliště, liší-li se od adresy místa pobytu, </a:t>
            </a:r>
          </a:p>
          <a:p>
            <a:pPr marL="342900" lvl="1" indent="0">
              <a:buNone/>
            </a:pPr>
            <a:r>
              <a:rPr lang="cs-CZ" dirty="0"/>
              <a:t>b) datum narození a rodné číslo, bylo-li mu přiděleno, </a:t>
            </a:r>
          </a:p>
          <a:p>
            <a:pPr marL="342900" lvl="1" indent="0">
              <a:buNone/>
            </a:pPr>
            <a:r>
              <a:rPr lang="cs-CZ" dirty="0"/>
              <a:t>c) státní příslušnost a</a:t>
            </a:r>
          </a:p>
          <a:p>
            <a:pPr marL="342900" lvl="1" indent="0">
              <a:buNone/>
            </a:pPr>
            <a:r>
              <a:rPr lang="cs-CZ" dirty="0"/>
              <a:t>d) údaj o </a:t>
            </a:r>
          </a:p>
          <a:p>
            <a:pPr marL="685800" lvl="2" indent="0">
              <a:buNone/>
            </a:pPr>
            <a:r>
              <a:rPr lang="cs-CZ" dirty="0"/>
              <a:t>1. podílu na hlasovacích právech, zakládá-li se postavení skutečného majitele na přímé účasti v právnické osobě, </a:t>
            </a:r>
          </a:p>
          <a:p>
            <a:pPr marL="685800" lvl="2" indent="0">
              <a:buNone/>
            </a:pPr>
            <a:r>
              <a:rPr lang="cs-CZ" dirty="0"/>
              <a:t>2. podílu na rozdělovaných prostředcích, zakládá-li se postavení skutečného majitele na tom, že je jejich příjemcem, anebo </a:t>
            </a:r>
          </a:p>
          <a:p>
            <a:pPr marL="685800" lvl="2" indent="0">
              <a:buNone/>
            </a:pPr>
            <a:r>
              <a:rPr lang="cs-CZ" dirty="0"/>
              <a:t>3. jiné skutečnosti, je-li postavení skutečného majitele založeno jinak. </a:t>
            </a:r>
          </a:p>
          <a:p>
            <a:endParaRPr lang="cs-CZ" dirty="0"/>
          </a:p>
        </p:txBody>
      </p:sp>
    </p:spTree>
    <p:extLst>
      <p:ext uri="{BB962C8B-B14F-4D97-AF65-F5344CB8AC3E}">
        <p14:creationId xmlns:p14="http://schemas.microsoft.com/office/powerpoint/2010/main" xmlns="" val="17053848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8A3BDAB-F1DF-4E5F-9DF0-275E8CDE1EB9}"/>
              </a:ext>
            </a:extLst>
          </p:cNvPr>
          <p:cNvSpPr>
            <a:spLocks noGrp="1"/>
          </p:cNvSpPr>
          <p:nvPr>
            <p:ph type="title"/>
          </p:nvPr>
        </p:nvSpPr>
        <p:spPr/>
        <p:txBody>
          <a:bodyPr/>
          <a:lstStyle/>
          <a:p>
            <a:r>
              <a:rPr lang="cs-CZ" dirty="0"/>
              <a:t>Přístup k údajům § 118g ZVR</a:t>
            </a:r>
          </a:p>
        </p:txBody>
      </p:sp>
      <p:sp>
        <p:nvSpPr>
          <p:cNvPr id="3" name="Zástupný symbol pro obsah 2">
            <a:extLst>
              <a:ext uri="{FF2B5EF4-FFF2-40B4-BE49-F238E27FC236}">
                <a16:creationId xmlns:a16="http://schemas.microsoft.com/office/drawing/2014/main" xmlns="" id="{4A9A3654-39F0-4088-9812-492F18C3D450}"/>
              </a:ext>
            </a:extLst>
          </p:cNvPr>
          <p:cNvSpPr>
            <a:spLocks noGrp="1"/>
          </p:cNvSpPr>
          <p:nvPr>
            <p:ph idx="1"/>
          </p:nvPr>
        </p:nvSpPr>
        <p:spPr/>
        <p:txBody>
          <a:bodyPr>
            <a:normAutofit fontScale="85000" lnSpcReduction="20000"/>
          </a:bodyPr>
          <a:lstStyle/>
          <a:p>
            <a:r>
              <a:rPr lang="cs-CZ" dirty="0"/>
              <a:t>Odst. 2 : Výpis údajů z evidence skutečných majitelů může získat zapsaná osoba. Výpis údajů z evidence skutečných majitelů může </a:t>
            </a:r>
            <a:r>
              <a:rPr lang="cs-CZ" b="1" u="sng" dirty="0"/>
              <a:t>obdržet ten, kdo prokáže zájem v souvislosti s předcházením trestným činům podílnictví</a:t>
            </a:r>
            <a:r>
              <a:rPr lang="cs-CZ" dirty="0"/>
              <a:t>, podílnictví z nedbalosti, legalizace výnosů z trestné činnosti, legalizace výnosů z trestné činnosti z nedbalosti a jejich zdrojovým trestným činům a trestného činu teroristického útoku podle § 311 odst. 2 alinea třetí trestního zákoníku. </a:t>
            </a:r>
          </a:p>
          <a:p>
            <a:r>
              <a:rPr lang="cs-CZ" dirty="0"/>
              <a:t>Odst. 3 – dálkový přístup</a:t>
            </a:r>
          </a:p>
          <a:p>
            <a:pPr lvl="1"/>
            <a:r>
              <a:rPr lang="cs-CZ" dirty="0"/>
              <a:t>soudy pro účely soudního řízení, orgány činné v trestním řízení </a:t>
            </a:r>
          </a:p>
          <a:p>
            <a:pPr lvl="1"/>
            <a:r>
              <a:rPr lang="cs-CZ" b="1" dirty="0"/>
              <a:t>povinné osoby podle AML zákona</a:t>
            </a:r>
            <a:endParaRPr lang="cs-CZ" dirty="0"/>
          </a:p>
        </p:txBody>
      </p:sp>
    </p:spTree>
    <p:extLst>
      <p:ext uri="{BB962C8B-B14F-4D97-AF65-F5344CB8AC3E}">
        <p14:creationId xmlns:p14="http://schemas.microsoft.com/office/powerpoint/2010/main" xmlns="" val="1988798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a:extLst>
              <a:ext uri="{FF2B5EF4-FFF2-40B4-BE49-F238E27FC236}">
                <a16:creationId xmlns:a16="http://schemas.microsoft.com/office/drawing/2014/main" xmlns="" id="{7ED4B482-509E-49DB-B022-8B3150D43633}"/>
              </a:ext>
            </a:extLst>
          </p:cNvPr>
          <p:cNvSpPr>
            <a:spLocks noGrp="1"/>
          </p:cNvSpPr>
          <p:nvPr>
            <p:ph type="title"/>
          </p:nvPr>
        </p:nvSpPr>
        <p:spPr/>
        <p:txBody>
          <a:bodyPr/>
          <a:lstStyle/>
          <a:p>
            <a:r>
              <a:rPr lang="cs-CZ" altLang="cs-CZ"/>
              <a:t>Ani smrt nepomůže?</a:t>
            </a:r>
          </a:p>
        </p:txBody>
      </p:sp>
      <p:sp>
        <p:nvSpPr>
          <p:cNvPr id="3" name="Zástupný symbol pro obsah 2">
            <a:extLst>
              <a:ext uri="{FF2B5EF4-FFF2-40B4-BE49-F238E27FC236}">
                <a16:creationId xmlns:a16="http://schemas.microsoft.com/office/drawing/2014/main" xmlns="" id="{AD777D14-88C0-4BE6-8068-EB598F628E7B}"/>
              </a:ext>
            </a:extLst>
          </p:cNvPr>
          <p:cNvSpPr>
            <a:spLocks noGrp="1"/>
          </p:cNvSpPr>
          <p:nvPr>
            <p:ph idx="1"/>
          </p:nvPr>
        </p:nvSpPr>
        <p:spPr>
          <a:xfrm>
            <a:off x="457200" y="1600200"/>
            <a:ext cx="5122863" cy="4997450"/>
          </a:xfrm>
        </p:spPr>
        <p:txBody>
          <a:bodyPr rtlCol="0">
            <a:normAutofit fontScale="55000" lnSpcReduction="20000"/>
          </a:bodyPr>
          <a:lstStyle/>
          <a:p>
            <a:pPr fontAlgn="ctr">
              <a:spcAft>
                <a:spcPts val="0"/>
              </a:spcAft>
              <a:defRPr/>
            </a:pPr>
            <a:r>
              <a:rPr lang="cs-CZ" sz="4200" dirty="0"/>
              <a:t>Vrchní soud v Praze 7 </a:t>
            </a:r>
            <a:r>
              <a:rPr lang="cs-CZ" sz="4200" dirty="0" err="1"/>
              <a:t>Cmo</a:t>
            </a:r>
            <a:r>
              <a:rPr lang="cs-CZ" sz="4200" dirty="0"/>
              <a:t> 95/2012 </a:t>
            </a:r>
          </a:p>
          <a:p>
            <a:pPr fontAlgn="ctr">
              <a:spcAft>
                <a:spcPts val="0"/>
              </a:spcAft>
              <a:defRPr/>
            </a:pPr>
            <a:r>
              <a:rPr lang="cs-CZ" sz="4100" dirty="0"/>
              <a:t>Povinnost z titulu náhrady škody vzniklé porušením povinnosti statutárního orgánu (předsedy družstva) jednat s péčí řádného hospodáře v případě smrti nezaniká, ale přechází na dědice…</a:t>
            </a:r>
          </a:p>
          <a:p>
            <a:pPr fontAlgn="ctr">
              <a:spcAft>
                <a:spcPts val="0"/>
              </a:spcAft>
              <a:defRPr/>
            </a:pPr>
            <a:r>
              <a:rPr lang="cs-CZ" sz="4100" dirty="0"/>
              <a:t>Smrt předsedy družstva coby osoby porušivší povinnost péče řádného hospodáře je právní skutečností mající za následek nemožnost nesení důkazního břemene o neporušení povinnosti péče řádného hospodáře.</a:t>
            </a:r>
          </a:p>
          <a:p>
            <a:pPr fontAlgn="ctr">
              <a:spcAft>
                <a:spcPts val="0"/>
              </a:spcAft>
              <a:defRPr/>
            </a:pPr>
            <a:r>
              <a:rPr lang="cs-CZ" sz="4100" i="1" dirty="0"/>
              <a:t>Co když je členem orgánu právnická osoba? Důsledky </a:t>
            </a:r>
            <a:r>
              <a:rPr lang="cs-CZ" sz="4100" i="1" dirty="0" err="1"/>
              <a:t>přemeny</a:t>
            </a:r>
            <a:r>
              <a:rPr lang="cs-CZ" sz="4100" i="1" dirty="0"/>
              <a:t>? Důsledky změny zástupce právnické osoby?</a:t>
            </a:r>
          </a:p>
          <a:p>
            <a:pPr fontAlgn="auto">
              <a:spcAft>
                <a:spcPts val="0"/>
              </a:spcAft>
              <a:defRPr/>
            </a:pPr>
            <a:endParaRPr lang="cs-CZ"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CB4D684-AAA4-4A50-BBCC-22A31C24DACD}"/>
              </a:ext>
            </a:extLst>
          </p:cNvPr>
          <p:cNvSpPr>
            <a:spLocks noGrp="1"/>
          </p:cNvSpPr>
          <p:nvPr>
            <p:ph type="title"/>
          </p:nvPr>
        </p:nvSpPr>
        <p:spPr/>
        <p:txBody>
          <a:bodyPr/>
          <a:lstStyle/>
          <a:p>
            <a:r>
              <a:rPr lang="cs-CZ" dirty="0"/>
              <a:t>Zápis do evidence</a:t>
            </a:r>
          </a:p>
        </p:txBody>
      </p:sp>
      <p:sp>
        <p:nvSpPr>
          <p:cNvPr id="3" name="Zástupný symbol pro obsah 2">
            <a:extLst>
              <a:ext uri="{FF2B5EF4-FFF2-40B4-BE49-F238E27FC236}">
                <a16:creationId xmlns:a16="http://schemas.microsoft.com/office/drawing/2014/main" xmlns="" id="{6C120358-5883-4A11-AB94-13D067D6F92E}"/>
              </a:ext>
            </a:extLst>
          </p:cNvPr>
          <p:cNvSpPr>
            <a:spLocks noGrp="1"/>
          </p:cNvSpPr>
          <p:nvPr>
            <p:ph idx="1"/>
          </p:nvPr>
        </p:nvSpPr>
        <p:spPr/>
        <p:txBody>
          <a:bodyPr>
            <a:normAutofit fontScale="62500" lnSpcReduction="20000"/>
          </a:bodyPr>
          <a:lstStyle/>
          <a:p>
            <a:r>
              <a:rPr lang="cs-CZ" dirty="0"/>
              <a:t>§ 118h soud (notář) aniž by o tom vydával rozhodnutí ALE</a:t>
            </a:r>
          </a:p>
          <a:p>
            <a:r>
              <a:rPr lang="cs-CZ" dirty="0"/>
              <a:t> odst. 3: </a:t>
            </a:r>
            <a:r>
              <a:rPr lang="cs-CZ" b="1" dirty="0"/>
              <a:t>Rejstříkový soud nezapíše údaje o skutečném majiteli do evidence skutečných majitelů, jestliže návrh na zápis údajů o skutečném majiteli </a:t>
            </a:r>
            <a:br>
              <a:rPr lang="cs-CZ" b="1" dirty="0"/>
            </a:br>
            <a:r>
              <a:rPr lang="cs-CZ" dirty="0"/>
              <a:t>a) byl učiněn osobou, která k tomu není oprávněna, </a:t>
            </a:r>
            <a:br>
              <a:rPr lang="cs-CZ" dirty="0"/>
            </a:br>
            <a:r>
              <a:rPr lang="cs-CZ" dirty="0"/>
              <a:t>b) nebyl učiněn předepsaným způsobem, </a:t>
            </a:r>
            <a:br>
              <a:rPr lang="cs-CZ" dirty="0"/>
            </a:br>
            <a:r>
              <a:rPr lang="cs-CZ" dirty="0"/>
              <a:t>c) neobsahuje všechny předepsané náležitosti, </a:t>
            </a:r>
            <a:br>
              <a:rPr lang="cs-CZ" dirty="0"/>
            </a:br>
            <a:r>
              <a:rPr lang="cs-CZ" dirty="0"/>
              <a:t>d) je nesrozumitelný nebo neurčitý,</a:t>
            </a:r>
            <a:r>
              <a:rPr lang="cs-CZ" b="1" dirty="0"/>
              <a:t> </a:t>
            </a:r>
            <a:br>
              <a:rPr lang="cs-CZ" b="1" dirty="0"/>
            </a:br>
            <a:r>
              <a:rPr lang="cs-CZ" b="1" dirty="0"/>
              <a:t>e) nebyl podán s listinami, jimiž mají být podle tohoto nebo jiného zákona</a:t>
            </a:r>
            <a:r>
              <a:rPr lang="cs-CZ" dirty="0"/>
              <a:t> </a:t>
            </a:r>
            <a:r>
              <a:rPr lang="cs-CZ" b="1" dirty="0"/>
              <a:t>doloženy údaje o skutečném majiteli.</a:t>
            </a:r>
            <a:r>
              <a:rPr lang="cs-CZ" dirty="0"/>
              <a:t> </a:t>
            </a:r>
          </a:p>
          <a:p>
            <a:r>
              <a:rPr lang="cs-CZ" dirty="0"/>
              <a:t>Nemohou-li být zapsány – soud pouze vyrozumí navrhovatele (odst. 4 )</a:t>
            </a:r>
          </a:p>
          <a:p>
            <a:r>
              <a:rPr lang="cs-CZ" dirty="0"/>
              <a:t>Odst. 7 : Není-li v této části stanoveno jinak, použijí se na řízení o návrhu na zápis údajů o skutečném majiteli ustanovení zákona upravujícího občanské soudní řízení – </a:t>
            </a:r>
            <a:r>
              <a:rPr lang="cs-CZ" b="1" dirty="0"/>
              <a:t>jde o soudní řízení (</a:t>
            </a:r>
            <a:r>
              <a:rPr lang="cs-CZ" b="1" i="1" u="sng" dirty="0"/>
              <a:t>nejde o rejstříkové řízení, ale spíše o proces činění kvalifikovaného oznámen)</a:t>
            </a:r>
            <a:r>
              <a:rPr lang="cs-CZ" b="1" dirty="0"/>
              <a:t>?</a:t>
            </a:r>
            <a:endParaRPr lang="cs-CZ" dirty="0"/>
          </a:p>
        </p:txBody>
      </p:sp>
    </p:spTree>
    <p:extLst>
      <p:ext uri="{BB962C8B-B14F-4D97-AF65-F5344CB8AC3E}">
        <p14:creationId xmlns:p14="http://schemas.microsoft.com/office/powerpoint/2010/main" xmlns="" val="3431818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B34D990-5BDB-440D-9F9C-DE9BBB57899C}"/>
              </a:ext>
            </a:extLst>
          </p:cNvPr>
          <p:cNvSpPr>
            <a:spLocks noGrp="1"/>
          </p:cNvSpPr>
          <p:nvPr>
            <p:ph type="title"/>
          </p:nvPr>
        </p:nvSpPr>
        <p:spPr/>
        <p:txBody>
          <a:bodyPr/>
          <a:lstStyle/>
          <a:p>
            <a:r>
              <a:rPr lang="cs-CZ" dirty="0"/>
              <a:t>Sankce</a:t>
            </a:r>
          </a:p>
        </p:txBody>
      </p:sp>
      <p:sp>
        <p:nvSpPr>
          <p:cNvPr id="3" name="Zástupný symbol pro obsah 2">
            <a:extLst>
              <a:ext uri="{FF2B5EF4-FFF2-40B4-BE49-F238E27FC236}">
                <a16:creationId xmlns:a16="http://schemas.microsoft.com/office/drawing/2014/main" xmlns="" id="{C019DBE4-2E38-4782-A6E5-D4BBB1F01AA8}"/>
              </a:ext>
            </a:extLst>
          </p:cNvPr>
          <p:cNvSpPr>
            <a:spLocks noGrp="1"/>
          </p:cNvSpPr>
          <p:nvPr>
            <p:ph idx="1"/>
          </p:nvPr>
        </p:nvSpPr>
        <p:spPr>
          <a:xfrm>
            <a:off x="264694" y="1417638"/>
            <a:ext cx="8699794" cy="5323730"/>
          </a:xfrm>
        </p:spPr>
        <p:txBody>
          <a:bodyPr/>
          <a:lstStyle/>
          <a:p>
            <a:r>
              <a:rPr lang="cs-CZ" sz="2400" dirty="0"/>
              <a:t>Není přímá (pokuty, zrušení společnosti atd.)</a:t>
            </a:r>
          </a:p>
          <a:p>
            <a:r>
              <a:rPr lang="cs-CZ" sz="2400" dirty="0"/>
              <a:t>Nepřímé negativní následky : </a:t>
            </a:r>
          </a:p>
          <a:p>
            <a:pPr lvl="1"/>
            <a:r>
              <a:rPr lang="cs-CZ" sz="2000" dirty="0"/>
              <a:t>§ 15 AML zákona – neuskutečnění obchodu </a:t>
            </a:r>
          </a:p>
          <a:p>
            <a:pPr lvl="1"/>
            <a:r>
              <a:rPr lang="cs-CZ" sz="2000" dirty="0"/>
              <a:t>§ 177 zákona č. 182/2006 Sb., insolvenční zákon, </a:t>
            </a:r>
          </a:p>
          <a:p>
            <a:pPr lvl="2"/>
            <a:r>
              <a:rPr lang="cs-CZ" sz="1800" dirty="0"/>
              <a:t>Odst. 2 Věřitel, který </a:t>
            </a:r>
            <a:r>
              <a:rPr lang="cs-CZ" sz="1800" b="1" dirty="0"/>
              <a:t>nabyl pohledávku postoupením </a:t>
            </a:r>
            <a:r>
              <a:rPr lang="cs-CZ" sz="1800" dirty="0"/>
              <a:t>nebo obdobným způsobem po zahájení insolvenčního řízení anebo v posledních </a:t>
            </a:r>
            <a:r>
              <a:rPr lang="cs-CZ" sz="1800" b="1" dirty="0"/>
              <a:t>6 měsících </a:t>
            </a:r>
            <a:r>
              <a:rPr lang="cs-CZ" sz="1800" dirty="0"/>
              <a:t>před zahájením insolvenčního řízení, </a:t>
            </a:r>
            <a:r>
              <a:rPr lang="cs-CZ" sz="1800" b="1" dirty="0"/>
              <a:t>doloží v příloze přihlášky pohledávky </a:t>
            </a:r>
            <a:r>
              <a:rPr lang="cs-CZ" sz="1800" b="1" u="sng" dirty="0"/>
              <a:t>čestné prohlášení</a:t>
            </a:r>
            <a:r>
              <a:rPr lang="cs-CZ" sz="1800" dirty="0"/>
              <a:t>, v němž uvede informaci o tom, kdo je jeho skutečným majitelem podle zvláštního zákona, a důvod</a:t>
            </a:r>
          </a:p>
          <a:p>
            <a:pPr lvl="2"/>
            <a:r>
              <a:rPr lang="cs-CZ" sz="1800" dirty="0"/>
              <a:t>Odst. 3 – výjimky (do 10 000 EUR)</a:t>
            </a:r>
          </a:p>
          <a:p>
            <a:pPr lvl="2"/>
            <a:r>
              <a:rPr lang="cs-CZ" sz="1800" dirty="0"/>
              <a:t>Odst. 7 věřitel nemusí předkládat - je-li informace o skutečném majiteli věřitele podle odstavce 2 uvedena v soudu a insolvenčnímu správci přístupné evidenci podle zvláštního právního předpisu, </a:t>
            </a:r>
          </a:p>
          <a:p>
            <a:pPr lvl="2"/>
            <a:r>
              <a:rPr lang="cs-CZ" sz="1800" dirty="0"/>
              <a:t>Odst. 6 – </a:t>
            </a:r>
            <a:r>
              <a:rPr lang="cs-CZ" sz="1800" b="1" dirty="0"/>
              <a:t>následek: </a:t>
            </a:r>
            <a:r>
              <a:rPr lang="cs-CZ" sz="1800" dirty="0"/>
              <a:t>Dokud věřitel povinnost nesplní, nesmí vykonávat hlasovací práva spojená s pohledávkou.</a:t>
            </a:r>
          </a:p>
        </p:txBody>
      </p:sp>
    </p:spTree>
    <p:extLst>
      <p:ext uri="{BB962C8B-B14F-4D97-AF65-F5344CB8AC3E}">
        <p14:creationId xmlns:p14="http://schemas.microsoft.com/office/powerpoint/2010/main" xmlns="" val="38906072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2B01F8A0-CB5D-428E-A981-B7D88BD6ABBA}"/>
              </a:ext>
            </a:extLst>
          </p:cNvPr>
          <p:cNvSpPr>
            <a:spLocks noGrp="1"/>
          </p:cNvSpPr>
          <p:nvPr>
            <p:ph idx="1"/>
          </p:nvPr>
        </p:nvSpPr>
        <p:spPr>
          <a:xfrm>
            <a:off x="372979" y="1206166"/>
            <a:ext cx="8519501" cy="5535202"/>
          </a:xfrm>
        </p:spPr>
        <p:txBody>
          <a:bodyPr>
            <a:normAutofit fontScale="62500" lnSpcReduction="20000"/>
          </a:bodyPr>
          <a:lstStyle/>
          <a:p>
            <a:r>
              <a:rPr lang="cs-CZ" sz="3800" dirty="0"/>
              <a:t>§ 122 odst. 4 až 7 zákona č. 134/2016 Sb., o zadávání veřejných zakázek, ve znění části dvanácté zákona č. č. 368/2016 Sb. (účinnost od 1. ledna 2018):</a:t>
            </a:r>
          </a:p>
          <a:p>
            <a:pPr lvl="1"/>
            <a:r>
              <a:rPr lang="cs-CZ" sz="3200" dirty="0"/>
              <a:t>(4) U vybraného dodavatele, je-li právnickou osobou, zadavatel </a:t>
            </a:r>
            <a:r>
              <a:rPr lang="cs-CZ" sz="3200" b="1" dirty="0"/>
              <a:t>zjistí údaje o jeho skutečném majiteli</a:t>
            </a:r>
            <a:r>
              <a:rPr lang="cs-CZ" sz="3200" dirty="0"/>
              <a:t> z evidence údajů o skutečných majitelích podle zákona upravujícího veřejné rejstříky právnických a fyzických osob. Zjištěné údaje </a:t>
            </a:r>
            <a:r>
              <a:rPr lang="cs-CZ" sz="3200" b="1" dirty="0"/>
              <a:t>zadavatel uvede v dokumentaci o veřejné zakázce</a:t>
            </a:r>
            <a:r>
              <a:rPr lang="cs-CZ" sz="3200" dirty="0"/>
              <a:t>. Pro tyto účely umožní Ministerstvo spravedlnosti zadavateli dálkový přístup k údajům o skutečném majiteli podle zákona upravujícího veřejné rejstříky právnických a fyzických osob; </a:t>
            </a:r>
          </a:p>
          <a:p>
            <a:pPr lvl="1"/>
            <a:r>
              <a:rPr lang="cs-CZ" sz="3200" dirty="0"/>
              <a:t>(odst. 5) Nelze-li zjistit údaje o skutečném majiteli postupem podle odstavce 4, zadavatel </a:t>
            </a:r>
            <a:r>
              <a:rPr lang="cs-CZ" sz="3200" b="1" dirty="0"/>
              <a:t>vyzve</a:t>
            </a:r>
            <a:r>
              <a:rPr lang="cs-CZ" sz="3200" dirty="0"/>
              <a:t> vybraného dodavatele rovněž k předložení výpisu z evidence obdobné evidenci údajů o skutečných majitelích nebo ke </a:t>
            </a:r>
            <a:r>
              <a:rPr lang="cs-CZ" sz="3200" b="1" dirty="0"/>
              <a:t>sdělení identifikačních údajů všech osob, které jsou jeho skutečným majitelem</a:t>
            </a:r>
          </a:p>
          <a:p>
            <a:pPr lvl="1"/>
            <a:r>
              <a:rPr lang="cs-CZ" sz="3200" dirty="0"/>
              <a:t>(7) Zadavatel </a:t>
            </a:r>
            <a:r>
              <a:rPr lang="cs-CZ" sz="3200" b="1" dirty="0"/>
              <a:t>vyloučí účastníka zadávacího řízení</a:t>
            </a:r>
            <a:r>
              <a:rPr lang="cs-CZ" sz="3200" dirty="0"/>
              <a:t>, který nepředložil údaje, doklady nebo vzorky podle odstavce 3 nebo 5 nebo výsledek zkoušek vzorků neodpovídá zadávacím podmínkám.“</a:t>
            </a:r>
          </a:p>
          <a:p>
            <a:endParaRPr lang="cs-CZ" dirty="0"/>
          </a:p>
        </p:txBody>
      </p:sp>
    </p:spTree>
    <p:extLst>
      <p:ext uri="{BB962C8B-B14F-4D97-AF65-F5344CB8AC3E}">
        <p14:creationId xmlns:p14="http://schemas.microsoft.com/office/powerpoint/2010/main" xmlns="" val="327171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a:extLst>
              <a:ext uri="{FF2B5EF4-FFF2-40B4-BE49-F238E27FC236}">
                <a16:creationId xmlns:a16="http://schemas.microsoft.com/office/drawing/2014/main" xmlns="" id="{E6C4F92C-D3D2-4FAC-BFA4-B60DC63EAB1D}"/>
              </a:ext>
            </a:extLst>
          </p:cNvPr>
          <p:cNvSpPr>
            <a:spLocks noGrp="1"/>
          </p:cNvSpPr>
          <p:nvPr>
            <p:ph type="title"/>
          </p:nvPr>
        </p:nvSpPr>
        <p:spPr/>
        <p:txBody>
          <a:bodyPr/>
          <a:lstStyle/>
          <a:p>
            <a:r>
              <a:rPr lang="cs-CZ" altLang="cs-CZ"/>
              <a:t>Platnost úkonu s porušením péče?</a:t>
            </a:r>
          </a:p>
        </p:txBody>
      </p:sp>
      <p:sp>
        <p:nvSpPr>
          <p:cNvPr id="3" name="Zástupný symbol pro obsah 2">
            <a:extLst>
              <a:ext uri="{FF2B5EF4-FFF2-40B4-BE49-F238E27FC236}">
                <a16:creationId xmlns:a16="http://schemas.microsoft.com/office/drawing/2014/main" xmlns="" id="{9711906E-62F8-4B0D-B574-F8E86DF84380}"/>
              </a:ext>
            </a:extLst>
          </p:cNvPr>
          <p:cNvSpPr>
            <a:spLocks noGrp="1"/>
          </p:cNvSpPr>
          <p:nvPr>
            <p:ph idx="1"/>
          </p:nvPr>
        </p:nvSpPr>
        <p:spPr/>
        <p:txBody>
          <a:bodyPr rtlCol="0">
            <a:normAutofit fontScale="85000" lnSpcReduction="10000"/>
          </a:bodyPr>
          <a:lstStyle/>
          <a:p>
            <a:pPr fontAlgn="b">
              <a:spcAft>
                <a:spcPts val="0"/>
              </a:spcAft>
              <a:defRPr/>
            </a:pPr>
            <a:r>
              <a:rPr lang="pl-PL" b="1" dirty="0"/>
              <a:t>29 Cdo 2483/2012</a:t>
            </a:r>
            <a:r>
              <a:rPr lang="pl-PL" dirty="0"/>
              <a:t> ze dne 27.11.2014</a:t>
            </a:r>
          </a:p>
          <a:p>
            <a:pPr fontAlgn="auto">
              <a:spcAft>
                <a:spcPts val="0"/>
              </a:spcAft>
              <a:defRPr/>
            </a:pPr>
            <a:r>
              <a:rPr lang="cs-CZ" dirty="0"/>
              <a:t>Důsledkem porušení povinnosti likvidátora vykonávat funkci s péčí řádného hospodáře je (zejména) vznik povinnosti k náhradě tím způsobené škody, nikoliv neplatnost právních úkonů, učiněných jménem společnosti. </a:t>
            </a:r>
          </a:p>
          <a:p>
            <a:pPr fontAlgn="auto">
              <a:spcAft>
                <a:spcPts val="0"/>
              </a:spcAft>
              <a:defRPr/>
            </a:pPr>
            <a:r>
              <a:rPr lang="cs-CZ" dirty="0"/>
              <a:t>Pouze tehdy, jestliže úmyslem (záměrem) obou smluvních stran při uzavření smlouvy bylo dosáhnout výsledku, jenž odporuje zákonu nebo jej obchází, je taková smlouva absolutně neplatným právním úkonem, a to pro rozpor se zákonem, popř. jeho obcházení.</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125FDA7-A7C5-4385-8571-B62A3B287CAD}"/>
              </a:ext>
            </a:extLst>
          </p:cNvPr>
          <p:cNvSpPr>
            <a:spLocks noGrp="1"/>
          </p:cNvSpPr>
          <p:nvPr>
            <p:ph type="title"/>
          </p:nvPr>
        </p:nvSpPr>
        <p:spPr/>
        <p:txBody>
          <a:bodyPr rtlCol="0">
            <a:normAutofit fontScale="90000"/>
          </a:bodyPr>
          <a:lstStyle/>
          <a:p>
            <a:pPr fontAlgn="auto">
              <a:spcAft>
                <a:spcPts val="0"/>
              </a:spcAft>
              <a:defRPr/>
            </a:pPr>
            <a:r>
              <a:rPr lang="cs-CZ" dirty="0"/>
              <a:t>Neplatnost úkonu s porušením péče?</a:t>
            </a:r>
          </a:p>
        </p:txBody>
      </p:sp>
      <p:sp>
        <p:nvSpPr>
          <p:cNvPr id="22530" name="Zástupný symbol pro obsah 2">
            <a:extLst>
              <a:ext uri="{FF2B5EF4-FFF2-40B4-BE49-F238E27FC236}">
                <a16:creationId xmlns:a16="http://schemas.microsoft.com/office/drawing/2014/main" xmlns="" id="{C2AFD866-99A3-41D5-A92C-2CE72C195DB4}"/>
              </a:ext>
            </a:extLst>
          </p:cNvPr>
          <p:cNvSpPr>
            <a:spLocks noGrp="1"/>
          </p:cNvSpPr>
          <p:nvPr>
            <p:ph idx="1"/>
          </p:nvPr>
        </p:nvSpPr>
        <p:spPr/>
        <p:txBody>
          <a:bodyPr/>
          <a:lstStyle/>
          <a:p>
            <a:pPr fontAlgn="b"/>
            <a:r>
              <a:rPr lang="pl-PL" altLang="cs-CZ" b="1"/>
              <a:t>29 Cdo 2531/2008</a:t>
            </a:r>
            <a:r>
              <a:rPr lang="pl-PL" altLang="cs-CZ"/>
              <a:t> ze dne 30.10.2008</a:t>
            </a:r>
          </a:p>
          <a:p>
            <a:r>
              <a:rPr lang="cs-CZ" altLang="cs-CZ"/>
              <a:t>Porušila-li fyzická osoba jako statutární orgán povinnost jednat s péčí řádného hospodáře a toto porušení obstojí jako samostatný důvod neplatnosti kupní smlouvy, odpovídá tato fyzická osoba za škodu způsobenou touto neplatností.</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7168</TotalTime>
  <Words>3892</Words>
  <Application>Microsoft Office PowerPoint</Application>
  <PresentationFormat>Předvádění na obrazovce (4:3)</PresentationFormat>
  <Paragraphs>349</Paragraphs>
  <Slides>72</Slides>
  <Notes>0</Notes>
  <HiddenSlides>0</HiddenSlides>
  <MMClips>0</MMClips>
  <ScaleCrop>false</ScaleCrop>
  <HeadingPairs>
    <vt:vector size="4" baseType="variant">
      <vt:variant>
        <vt:lpstr>Motiv</vt:lpstr>
      </vt:variant>
      <vt:variant>
        <vt:i4>1</vt:i4>
      </vt:variant>
      <vt:variant>
        <vt:lpstr>Nadpisy snímků</vt:lpstr>
      </vt:variant>
      <vt:variant>
        <vt:i4>72</vt:i4>
      </vt:variant>
    </vt:vector>
  </HeadingPairs>
  <TitlesOfParts>
    <vt:vector size="73" baseType="lpstr">
      <vt:lpstr>Motiv sady Office</vt:lpstr>
      <vt:lpstr>Vybrané novinky v právu obchodních korporací</vt:lpstr>
      <vt:lpstr>Péče řádného hospodáře a pravidlo podnikatelského úsudku</vt:lpstr>
      <vt:lpstr>Péče řádného hospodáře</vt:lpstr>
      <vt:lpstr>Některé výkladové otázky k péči řádného hospodáře</vt:lpstr>
      <vt:lpstr>K rozsahu aplikace pravidla péče řádného hospodáře</vt:lpstr>
      <vt:lpstr>K rozsahu aplikace pravidla péče řádného hospodáře</vt:lpstr>
      <vt:lpstr>Ani smrt nepomůže?</vt:lpstr>
      <vt:lpstr>Platnost úkonu s porušením péče?</vt:lpstr>
      <vt:lpstr>Neplatnost úkonu s porušením péče?</vt:lpstr>
      <vt:lpstr>Podnikatelský úsudek ve starší judikatuře? </vt:lpstr>
      <vt:lpstr>Pravidlo podnikatelského úsudku</vt:lpstr>
      <vt:lpstr>Některé výkladové otázky k BJR?</vt:lpstr>
      <vt:lpstr>K výkladu pravidla podnikatelského úsudku </vt:lpstr>
      <vt:lpstr>Důkazní břemeno</vt:lpstr>
      <vt:lpstr>K obsahu důkazního břemene a povinnosti tvrzení</vt:lpstr>
      <vt:lpstr>29 Cdo 440/2013</vt:lpstr>
      <vt:lpstr>K důkaznímu břemenu v jiných řízeních</vt:lpstr>
      <vt:lpstr>Monistický systém řízení akciové společnosti</vt:lpstr>
      <vt:lpstr>Monistický systém řízení akciové společnosti</vt:lpstr>
      <vt:lpstr>Výkladové stanovisko OOK NS  Cpjn 204/2015</vt:lpstr>
      <vt:lpstr>Výkladové stanovisko OOK NS  Cpjn 204/2015</vt:lpstr>
      <vt:lpstr>Výkladové stanovisko OOK NS  Cpjn 204/2015</vt:lpstr>
      <vt:lpstr>Opatrovnictví právnických osob</vt:lpstr>
      <vt:lpstr>Opatrovnictví právnických osob</vt:lpstr>
      <vt:lpstr>Opatrovnictví právnických osob</vt:lpstr>
      <vt:lpstr>Zákonné důvody pro jmenování opatrovníka</vt:lpstr>
      <vt:lpstr>Z judikatury (§ 165 odst. 1 ObčZ)</vt:lpstr>
      <vt:lpstr>Z judikatury (§ 165 odst. 1 ObčZ)</vt:lpstr>
      <vt:lpstr>Z judikatury (§ 165 odst. 2 ObčZ)</vt:lpstr>
      <vt:lpstr>Co nevíme (a není toho málo): </vt:lpstr>
      <vt:lpstr>Co nevíme (a není toho málo): </vt:lpstr>
      <vt:lpstr>Procesní okénko: </vt:lpstr>
      <vt:lpstr>Souběhy </vt:lpstr>
      <vt:lpstr>Souběhy výkonu funkcí</vt:lpstr>
      <vt:lpstr>Pohled judikatury NS – vstupní teze</vt:lpstr>
      <vt:lpstr>„Jiná činnost“ – otázka obchodního vedení</vt:lpstr>
      <vt:lpstr>I.ÚS 190/15 ze dne 13. 9. 2016</vt:lpstr>
      <vt:lpstr>Konstrukce „manažerských“ smluv</vt:lpstr>
      <vt:lpstr>Reakce NS</vt:lpstr>
      <vt:lpstr>Shrnutí</vt:lpstr>
      <vt:lpstr>Neplatnost a zdánlivost usnesení nejvyššího orgánu korporace</vt:lpstr>
      <vt:lpstr>Neplatnost a nicotnost</vt:lpstr>
      <vt:lpstr>§ 45 ZOK – vyloučení aplikace úpravy právního jednání</vt:lpstr>
      <vt:lpstr>Relativní neplatnost usnesení VH</vt:lpstr>
      <vt:lpstr>Lhůta pro napadení rozhodnutí </vt:lpstr>
      <vt:lpstr>Z aktuální judikatury</vt:lpstr>
      <vt:lpstr>32 Cdo 2516/2000 ze dne 11.04.2001 </vt:lpstr>
      <vt:lpstr>Z aktuální judikatury</vt:lpstr>
      <vt:lpstr>Z aktuální judikatury</vt:lpstr>
      <vt:lpstr>Z aktuální judikatury</vt:lpstr>
      <vt:lpstr>Protest</vt:lpstr>
      <vt:lpstr>Důvody pro nevyslovení neplatnosti</vt:lpstr>
      <vt:lpstr>29 Cdo 3082/2009 ze dne 16.06.2010 </vt:lpstr>
      <vt:lpstr>29 Cdo 1590/2009 ze dne 23.02.2011 </vt:lpstr>
      <vt:lpstr>Ne/Aplikovatelnost na jiné orgány korporace</vt:lpstr>
      <vt:lpstr>29 Cdo 1870/2010 ze dne 19.10.2011 </vt:lpstr>
      <vt:lpstr>29 Cdo 2544/2014 ze dne 11.09.2014 </vt:lpstr>
      <vt:lpstr>VS Praha 7 Cmo 56/2009 ze dne 29.07.2009 </vt:lpstr>
      <vt:lpstr> 29 Cdo 3009/2007 ze dne 27.01.2009  </vt:lpstr>
      <vt:lpstr>9 Cdo 1982/2011 ze dne 24.10.2012</vt:lpstr>
      <vt:lpstr>Zdánlivost (nicotnost) usnesení  valné hromady</vt:lpstr>
      <vt:lpstr>29 Cdo 3656/2012 ze dne 20.03.2014  </vt:lpstr>
      <vt:lpstr>29 Cdo 3397/2010 ze dne 11.04.2012 </vt:lpstr>
      <vt:lpstr>Evidence skutečných majitelů</vt:lpstr>
      <vt:lpstr>Prameny úpravy</vt:lpstr>
      <vt:lpstr>Pojem skutečného majitele</vt:lpstr>
      <vt:lpstr>§ 29b - uchovávání údajů o skutečném majiteli </vt:lpstr>
      <vt:lpstr>Zák. č. 304/2013 Sb., ZVR</vt:lpstr>
      <vt:lpstr>Přístup k údajům § 118g ZVR</vt:lpstr>
      <vt:lpstr>Zápis do evidence</vt:lpstr>
      <vt:lpstr>Sankce</vt:lpstr>
      <vt:lpstr>Snímek 72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korporace z pohledu člena orgánu</dc:title>
  <dc:creator>Jaromír Kožiak</dc:creator>
  <cp:lastModifiedBy>Jaromír Kožiak</cp:lastModifiedBy>
  <cp:revision>356</cp:revision>
  <dcterms:created xsi:type="dcterms:W3CDTF">2017-10-21T12:50:06Z</dcterms:created>
  <dcterms:modified xsi:type="dcterms:W3CDTF">2018-02-01T13:54:05Z</dcterms:modified>
</cp:coreProperties>
</file>