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02"/>
  </p:handoutMasterIdLst>
  <p:sldIdLst>
    <p:sldId id="256" r:id="rId5"/>
    <p:sldId id="258" r:id="rId6"/>
    <p:sldId id="259" r:id="rId7"/>
    <p:sldId id="434" r:id="rId8"/>
    <p:sldId id="435" r:id="rId9"/>
    <p:sldId id="436" r:id="rId10"/>
    <p:sldId id="440" r:id="rId11"/>
    <p:sldId id="438" r:id="rId12"/>
    <p:sldId id="437" r:id="rId13"/>
    <p:sldId id="439" r:id="rId14"/>
    <p:sldId id="442" r:id="rId15"/>
    <p:sldId id="444" r:id="rId16"/>
    <p:sldId id="441" r:id="rId17"/>
    <p:sldId id="445" r:id="rId18"/>
    <p:sldId id="446" r:id="rId19"/>
    <p:sldId id="433" r:id="rId20"/>
    <p:sldId id="361" r:id="rId21"/>
    <p:sldId id="261" r:id="rId22"/>
    <p:sldId id="262" r:id="rId23"/>
    <p:sldId id="347" r:id="rId24"/>
    <p:sldId id="263" r:id="rId25"/>
    <p:sldId id="348" r:id="rId26"/>
    <p:sldId id="349" r:id="rId27"/>
    <p:sldId id="411" r:id="rId28"/>
    <p:sldId id="362" r:id="rId29"/>
    <p:sldId id="273" r:id="rId30"/>
    <p:sldId id="274" r:id="rId31"/>
    <p:sldId id="278" r:id="rId32"/>
    <p:sldId id="269" r:id="rId33"/>
    <p:sldId id="306" r:id="rId34"/>
    <p:sldId id="305" r:id="rId35"/>
    <p:sldId id="427" r:id="rId36"/>
    <p:sldId id="334" r:id="rId37"/>
    <p:sldId id="351" r:id="rId38"/>
    <p:sldId id="366" r:id="rId39"/>
    <p:sldId id="367" r:id="rId40"/>
    <p:sldId id="368" r:id="rId41"/>
    <p:sldId id="373" r:id="rId42"/>
    <p:sldId id="375" r:id="rId43"/>
    <p:sldId id="409" r:id="rId44"/>
    <p:sldId id="410" r:id="rId45"/>
    <p:sldId id="429" r:id="rId46"/>
    <p:sldId id="430" r:id="rId47"/>
    <p:sldId id="431" r:id="rId48"/>
    <p:sldId id="406" r:id="rId49"/>
    <p:sldId id="407" r:id="rId50"/>
    <p:sldId id="374" r:id="rId51"/>
    <p:sldId id="363" r:id="rId52"/>
    <p:sldId id="364" r:id="rId53"/>
    <p:sldId id="365" r:id="rId54"/>
    <p:sldId id="352" r:id="rId55"/>
    <p:sldId id="270" r:id="rId56"/>
    <p:sldId id="355" r:id="rId57"/>
    <p:sldId id="356" r:id="rId58"/>
    <p:sldId id="290" r:id="rId59"/>
    <p:sldId id="291" r:id="rId60"/>
    <p:sldId id="292" r:id="rId61"/>
    <p:sldId id="414" r:id="rId62"/>
    <p:sldId id="415" r:id="rId63"/>
    <p:sldId id="296" r:id="rId64"/>
    <p:sldId id="297" r:id="rId65"/>
    <p:sldId id="303" r:id="rId66"/>
    <p:sldId id="417" r:id="rId67"/>
    <p:sldId id="419" r:id="rId68"/>
    <p:sldId id="424" r:id="rId69"/>
    <p:sldId id="412" r:id="rId70"/>
    <p:sldId id="426" r:id="rId71"/>
    <p:sldId id="300" r:id="rId72"/>
    <p:sldId id="371" r:id="rId73"/>
    <p:sldId id="304" r:id="rId74"/>
    <p:sldId id="420" r:id="rId75"/>
    <p:sldId id="299" r:id="rId76"/>
    <p:sldId id="335" r:id="rId77"/>
    <p:sldId id="421" r:id="rId78"/>
    <p:sldId id="404" r:id="rId79"/>
    <p:sldId id="422" r:id="rId80"/>
    <p:sldId id="425" r:id="rId81"/>
    <p:sldId id="307" r:id="rId82"/>
    <p:sldId id="321" r:id="rId83"/>
    <p:sldId id="322" r:id="rId84"/>
    <p:sldId id="325" r:id="rId85"/>
    <p:sldId id="323" r:id="rId86"/>
    <p:sldId id="337" r:id="rId87"/>
    <p:sldId id="338" r:id="rId88"/>
    <p:sldId id="339" r:id="rId89"/>
    <p:sldId id="340" r:id="rId90"/>
    <p:sldId id="341" r:id="rId91"/>
    <p:sldId id="342" r:id="rId92"/>
    <p:sldId id="343" r:id="rId93"/>
    <p:sldId id="326" r:id="rId94"/>
    <p:sldId id="327" r:id="rId95"/>
    <p:sldId id="328" r:id="rId96"/>
    <p:sldId id="344" r:id="rId97"/>
    <p:sldId id="345" r:id="rId98"/>
    <p:sldId id="324" r:id="rId99"/>
    <p:sldId id="346" r:id="rId100"/>
    <p:sldId id="405" r:id="rId101"/>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07" Type="http://schemas.microsoft.com/office/2016/11/relationships/changesInfo" Target="changesInfos/changesInfo1.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handoutMaster" Target="handoutMasters/handoutMaster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deněk Houdek" userId="5adea813-52d6-42dc-9392-da720b966b4e" providerId="ADAL" clId="{EF910FD6-2950-4211-A63F-11EA8334E975}"/>
    <pc:docChg chg="undo redo custSel addSld delSld modSld sldOrd">
      <pc:chgData name="Zdeněk Houdek" userId="5adea813-52d6-42dc-9392-da720b966b4e" providerId="ADAL" clId="{EF910FD6-2950-4211-A63F-11EA8334E975}" dt="2022-11-06T08:11:05.730" v="3096" actId="27636"/>
      <pc:docMkLst>
        <pc:docMk/>
      </pc:docMkLst>
      <pc:sldChg chg="modSp mod">
        <pc:chgData name="Zdeněk Houdek" userId="5adea813-52d6-42dc-9392-da720b966b4e" providerId="ADAL" clId="{EF910FD6-2950-4211-A63F-11EA8334E975}" dt="2022-11-05T14:15:53.407" v="22" actId="6549"/>
        <pc:sldMkLst>
          <pc:docMk/>
          <pc:sldMk cId="3550048609" sldId="256"/>
        </pc:sldMkLst>
        <pc:spChg chg="mod">
          <ac:chgData name="Zdeněk Houdek" userId="5adea813-52d6-42dc-9392-da720b966b4e" providerId="ADAL" clId="{EF910FD6-2950-4211-A63F-11EA8334E975}" dt="2022-11-05T14:15:53.407" v="22" actId="6549"/>
          <ac:spMkLst>
            <pc:docMk/>
            <pc:sldMk cId="3550048609" sldId="256"/>
            <ac:spMk id="3" creationId="{00000000-0000-0000-0000-000000000000}"/>
          </ac:spMkLst>
        </pc:spChg>
        <pc:spChg chg="mod">
          <ac:chgData name="Zdeněk Houdek" userId="5adea813-52d6-42dc-9392-da720b966b4e" providerId="ADAL" clId="{EF910FD6-2950-4211-A63F-11EA8334E975}" dt="2022-11-05T14:15:46.729" v="21" actId="20577"/>
          <ac:spMkLst>
            <pc:docMk/>
            <pc:sldMk cId="3550048609" sldId="256"/>
            <ac:spMk id="4" creationId="{C215BA72-3C18-4DE1-8092-B5A2E70E128F}"/>
          </ac:spMkLst>
        </pc:spChg>
      </pc:sldChg>
      <pc:sldChg chg="modSp mod">
        <pc:chgData name="Zdeněk Houdek" userId="5adea813-52d6-42dc-9392-da720b966b4e" providerId="ADAL" clId="{EF910FD6-2950-4211-A63F-11EA8334E975}" dt="2022-11-05T14:16:26.688" v="64"/>
        <pc:sldMkLst>
          <pc:docMk/>
          <pc:sldMk cId="253770311" sldId="258"/>
        </pc:sldMkLst>
        <pc:spChg chg="mod">
          <ac:chgData name="Zdeněk Houdek" userId="5adea813-52d6-42dc-9392-da720b966b4e" providerId="ADAL" clId="{EF910FD6-2950-4211-A63F-11EA8334E975}" dt="2022-11-05T14:16:26.688" v="64"/>
          <ac:spMkLst>
            <pc:docMk/>
            <pc:sldMk cId="253770311" sldId="258"/>
            <ac:spMk id="3" creationId="{DF776746-7769-468F-BD3F-285F0F7A1C4C}"/>
          </ac:spMkLst>
        </pc:spChg>
      </pc:sldChg>
      <pc:sldChg chg="modSp mod">
        <pc:chgData name="Zdeněk Houdek" userId="5adea813-52d6-42dc-9392-da720b966b4e" providerId="ADAL" clId="{EF910FD6-2950-4211-A63F-11EA8334E975}" dt="2022-11-05T15:32:39.616" v="382" actId="27636"/>
        <pc:sldMkLst>
          <pc:docMk/>
          <pc:sldMk cId="890375850" sldId="259"/>
        </pc:sldMkLst>
        <pc:spChg chg="mod">
          <ac:chgData name="Zdeněk Houdek" userId="5adea813-52d6-42dc-9392-da720b966b4e" providerId="ADAL" clId="{EF910FD6-2950-4211-A63F-11EA8334E975}" dt="2022-11-05T15:32:39.616" v="382" actId="27636"/>
          <ac:spMkLst>
            <pc:docMk/>
            <pc:sldMk cId="890375850" sldId="259"/>
            <ac:spMk id="5" creationId="{E341252F-7CAF-4CB1-A85A-750C5EF82F3D}"/>
          </ac:spMkLst>
        </pc:spChg>
      </pc:sldChg>
      <pc:sldChg chg="del">
        <pc:chgData name="Zdeněk Houdek" userId="5adea813-52d6-42dc-9392-da720b966b4e" providerId="ADAL" clId="{EF910FD6-2950-4211-A63F-11EA8334E975}" dt="2022-11-05T15:05:18.961" v="103" actId="47"/>
        <pc:sldMkLst>
          <pc:docMk/>
          <pc:sldMk cId="821600151" sldId="268"/>
        </pc:sldMkLst>
      </pc:sldChg>
      <pc:sldChg chg="ord">
        <pc:chgData name="Zdeněk Houdek" userId="5adea813-52d6-42dc-9392-da720b966b4e" providerId="ADAL" clId="{EF910FD6-2950-4211-A63F-11EA8334E975}" dt="2022-11-05T14:48:58.255" v="87"/>
        <pc:sldMkLst>
          <pc:docMk/>
          <pc:sldMk cId="1783012314" sldId="269"/>
        </pc:sldMkLst>
      </pc:sldChg>
      <pc:sldChg chg="del">
        <pc:chgData name="Zdeněk Houdek" userId="5adea813-52d6-42dc-9392-da720b966b4e" providerId="ADAL" clId="{EF910FD6-2950-4211-A63F-11EA8334E975}" dt="2022-11-05T15:03:24.070" v="100" actId="47"/>
        <pc:sldMkLst>
          <pc:docMk/>
          <pc:sldMk cId="225267759" sldId="277"/>
        </pc:sldMkLst>
      </pc:sldChg>
      <pc:sldChg chg="modSp mod">
        <pc:chgData name="Zdeněk Houdek" userId="5adea813-52d6-42dc-9392-da720b966b4e" providerId="ADAL" clId="{EF910FD6-2950-4211-A63F-11EA8334E975}" dt="2022-11-05T14:46:49.012" v="71" actId="20577"/>
        <pc:sldMkLst>
          <pc:docMk/>
          <pc:sldMk cId="3490725893" sldId="278"/>
        </pc:sldMkLst>
        <pc:spChg chg="mod">
          <ac:chgData name="Zdeněk Houdek" userId="5adea813-52d6-42dc-9392-da720b966b4e" providerId="ADAL" clId="{EF910FD6-2950-4211-A63F-11EA8334E975}" dt="2022-11-05T14:46:49.012" v="71" actId="20577"/>
          <ac:spMkLst>
            <pc:docMk/>
            <pc:sldMk cId="3490725893" sldId="278"/>
            <ac:spMk id="3" creationId="{42268335-8879-4F43-B710-F8F6170C36DC}"/>
          </ac:spMkLst>
        </pc:spChg>
      </pc:sldChg>
      <pc:sldChg chg="modSp mod">
        <pc:chgData name="Zdeněk Houdek" userId="5adea813-52d6-42dc-9392-da720b966b4e" providerId="ADAL" clId="{EF910FD6-2950-4211-A63F-11EA8334E975}" dt="2022-11-05T15:24:43.608" v="362" actId="113"/>
        <pc:sldMkLst>
          <pc:docMk/>
          <pc:sldMk cId="2688029968" sldId="300"/>
        </pc:sldMkLst>
        <pc:spChg chg="mod">
          <ac:chgData name="Zdeněk Houdek" userId="5adea813-52d6-42dc-9392-da720b966b4e" providerId="ADAL" clId="{EF910FD6-2950-4211-A63F-11EA8334E975}" dt="2022-11-05T15:24:43.608" v="362" actId="113"/>
          <ac:spMkLst>
            <pc:docMk/>
            <pc:sldMk cId="2688029968" sldId="300"/>
            <ac:spMk id="3" creationId="{6FC29819-AE4D-4688-A296-B8D424058819}"/>
          </ac:spMkLst>
        </pc:spChg>
      </pc:sldChg>
      <pc:sldChg chg="ord">
        <pc:chgData name="Zdeněk Houdek" userId="5adea813-52d6-42dc-9392-da720b966b4e" providerId="ADAL" clId="{EF910FD6-2950-4211-A63F-11EA8334E975}" dt="2022-11-05T14:52:35.668" v="97"/>
        <pc:sldMkLst>
          <pc:docMk/>
          <pc:sldMk cId="3246217911" sldId="305"/>
        </pc:sldMkLst>
      </pc:sldChg>
      <pc:sldChg chg="ord">
        <pc:chgData name="Zdeněk Houdek" userId="5adea813-52d6-42dc-9392-da720b966b4e" providerId="ADAL" clId="{EF910FD6-2950-4211-A63F-11EA8334E975}" dt="2022-11-05T14:51:56.680" v="93"/>
        <pc:sldMkLst>
          <pc:docMk/>
          <pc:sldMk cId="1412354217" sldId="306"/>
        </pc:sldMkLst>
      </pc:sldChg>
      <pc:sldChg chg="delSp add mod">
        <pc:chgData name="Zdeněk Houdek" userId="5adea813-52d6-42dc-9392-da720b966b4e" providerId="ADAL" clId="{EF910FD6-2950-4211-A63F-11EA8334E975}" dt="2022-11-05T15:32:18.899" v="375" actId="478"/>
        <pc:sldMkLst>
          <pc:docMk/>
          <pc:sldMk cId="0" sldId="321"/>
        </pc:sldMkLst>
        <pc:picChg chg="del">
          <ac:chgData name="Zdeněk Houdek" userId="5adea813-52d6-42dc-9392-da720b966b4e" providerId="ADAL" clId="{EF910FD6-2950-4211-A63F-11EA8334E975}" dt="2022-11-05T15:32:18.899" v="375" actId="478"/>
          <ac:picMkLst>
            <pc:docMk/>
            <pc:sldMk cId="0" sldId="321"/>
            <ac:picMk id="4102" creationId="{00000000-0000-0000-0000-000000000000}"/>
          </ac:picMkLst>
        </pc:picChg>
      </pc:sldChg>
      <pc:sldChg chg="add">
        <pc:chgData name="Zdeněk Houdek" userId="5adea813-52d6-42dc-9392-da720b966b4e" providerId="ADAL" clId="{EF910FD6-2950-4211-A63F-11EA8334E975}" dt="2022-11-05T15:31:29.637" v="372"/>
        <pc:sldMkLst>
          <pc:docMk/>
          <pc:sldMk cId="0" sldId="322"/>
        </pc:sldMkLst>
      </pc:sldChg>
      <pc:sldChg chg="add">
        <pc:chgData name="Zdeněk Houdek" userId="5adea813-52d6-42dc-9392-da720b966b4e" providerId="ADAL" clId="{EF910FD6-2950-4211-A63F-11EA8334E975}" dt="2022-11-05T15:31:29.637" v="372"/>
        <pc:sldMkLst>
          <pc:docMk/>
          <pc:sldMk cId="0" sldId="323"/>
        </pc:sldMkLst>
      </pc:sldChg>
      <pc:sldChg chg="add">
        <pc:chgData name="Zdeněk Houdek" userId="5adea813-52d6-42dc-9392-da720b966b4e" providerId="ADAL" clId="{EF910FD6-2950-4211-A63F-11EA8334E975}" dt="2022-11-05T15:31:29.637" v="372"/>
        <pc:sldMkLst>
          <pc:docMk/>
          <pc:sldMk cId="0" sldId="324"/>
        </pc:sldMkLst>
      </pc:sldChg>
      <pc:sldChg chg="add">
        <pc:chgData name="Zdeněk Houdek" userId="5adea813-52d6-42dc-9392-da720b966b4e" providerId="ADAL" clId="{EF910FD6-2950-4211-A63F-11EA8334E975}" dt="2022-11-05T15:31:29.637" v="372"/>
        <pc:sldMkLst>
          <pc:docMk/>
          <pc:sldMk cId="0" sldId="325"/>
        </pc:sldMkLst>
      </pc:sldChg>
      <pc:sldChg chg="add">
        <pc:chgData name="Zdeněk Houdek" userId="5adea813-52d6-42dc-9392-da720b966b4e" providerId="ADAL" clId="{EF910FD6-2950-4211-A63F-11EA8334E975}" dt="2022-11-05T15:31:29.637" v="372"/>
        <pc:sldMkLst>
          <pc:docMk/>
          <pc:sldMk cId="0" sldId="326"/>
        </pc:sldMkLst>
      </pc:sldChg>
      <pc:sldChg chg="add">
        <pc:chgData name="Zdeněk Houdek" userId="5adea813-52d6-42dc-9392-da720b966b4e" providerId="ADAL" clId="{EF910FD6-2950-4211-A63F-11EA8334E975}" dt="2022-11-05T15:31:29.637" v="372"/>
        <pc:sldMkLst>
          <pc:docMk/>
          <pc:sldMk cId="0" sldId="327"/>
        </pc:sldMkLst>
      </pc:sldChg>
      <pc:sldChg chg="add">
        <pc:chgData name="Zdeněk Houdek" userId="5adea813-52d6-42dc-9392-da720b966b4e" providerId="ADAL" clId="{EF910FD6-2950-4211-A63F-11EA8334E975}" dt="2022-11-05T15:31:29.637" v="372"/>
        <pc:sldMkLst>
          <pc:docMk/>
          <pc:sldMk cId="0" sldId="328"/>
        </pc:sldMkLst>
      </pc:sldChg>
      <pc:sldChg chg="add">
        <pc:chgData name="Zdeněk Houdek" userId="5adea813-52d6-42dc-9392-da720b966b4e" providerId="ADAL" clId="{EF910FD6-2950-4211-A63F-11EA8334E975}" dt="2022-11-05T14:54:05.690" v="98"/>
        <pc:sldMkLst>
          <pc:docMk/>
          <pc:sldMk cId="3458648175" sldId="334"/>
        </pc:sldMkLst>
      </pc:sldChg>
      <pc:sldChg chg="modSp mod">
        <pc:chgData name="Zdeněk Houdek" userId="5adea813-52d6-42dc-9392-da720b966b4e" providerId="ADAL" clId="{EF910FD6-2950-4211-A63F-11EA8334E975}" dt="2022-11-05T15:29:48.276" v="368" actId="20577"/>
        <pc:sldMkLst>
          <pc:docMk/>
          <pc:sldMk cId="3392663636" sldId="335"/>
        </pc:sldMkLst>
        <pc:spChg chg="mod">
          <ac:chgData name="Zdeněk Houdek" userId="5adea813-52d6-42dc-9392-da720b966b4e" providerId="ADAL" clId="{EF910FD6-2950-4211-A63F-11EA8334E975}" dt="2022-11-05T15:29:48.276" v="368" actId="20577"/>
          <ac:spMkLst>
            <pc:docMk/>
            <pc:sldMk cId="3392663636" sldId="335"/>
            <ac:spMk id="2" creationId="{8F2B3DA0-E4B7-4501-BCC5-55EA466E3ED3}"/>
          </ac:spMkLst>
        </pc:spChg>
      </pc:sldChg>
      <pc:sldChg chg="add">
        <pc:chgData name="Zdeněk Houdek" userId="5adea813-52d6-42dc-9392-da720b966b4e" providerId="ADAL" clId="{EF910FD6-2950-4211-A63F-11EA8334E975}" dt="2022-11-05T15:31:29.637" v="372"/>
        <pc:sldMkLst>
          <pc:docMk/>
          <pc:sldMk cId="4088524190" sldId="337"/>
        </pc:sldMkLst>
      </pc:sldChg>
      <pc:sldChg chg="add">
        <pc:chgData name="Zdeněk Houdek" userId="5adea813-52d6-42dc-9392-da720b966b4e" providerId="ADAL" clId="{EF910FD6-2950-4211-A63F-11EA8334E975}" dt="2022-11-05T15:31:29.637" v="372"/>
        <pc:sldMkLst>
          <pc:docMk/>
          <pc:sldMk cId="2530831333" sldId="338"/>
        </pc:sldMkLst>
      </pc:sldChg>
      <pc:sldChg chg="add">
        <pc:chgData name="Zdeněk Houdek" userId="5adea813-52d6-42dc-9392-da720b966b4e" providerId="ADAL" clId="{EF910FD6-2950-4211-A63F-11EA8334E975}" dt="2022-11-05T15:31:29.637" v="372"/>
        <pc:sldMkLst>
          <pc:docMk/>
          <pc:sldMk cId="3791532517" sldId="339"/>
        </pc:sldMkLst>
      </pc:sldChg>
      <pc:sldChg chg="add">
        <pc:chgData name="Zdeněk Houdek" userId="5adea813-52d6-42dc-9392-da720b966b4e" providerId="ADAL" clId="{EF910FD6-2950-4211-A63F-11EA8334E975}" dt="2022-11-05T15:31:29.637" v="372"/>
        <pc:sldMkLst>
          <pc:docMk/>
          <pc:sldMk cId="8093532" sldId="340"/>
        </pc:sldMkLst>
      </pc:sldChg>
      <pc:sldChg chg="add">
        <pc:chgData name="Zdeněk Houdek" userId="5adea813-52d6-42dc-9392-da720b966b4e" providerId="ADAL" clId="{EF910FD6-2950-4211-A63F-11EA8334E975}" dt="2022-11-05T15:31:29.637" v="372"/>
        <pc:sldMkLst>
          <pc:docMk/>
          <pc:sldMk cId="2784889272" sldId="341"/>
        </pc:sldMkLst>
      </pc:sldChg>
      <pc:sldChg chg="modSp add mod">
        <pc:chgData name="Zdeněk Houdek" userId="5adea813-52d6-42dc-9392-da720b966b4e" providerId="ADAL" clId="{EF910FD6-2950-4211-A63F-11EA8334E975}" dt="2022-11-05T15:31:29.712" v="373" actId="27636"/>
        <pc:sldMkLst>
          <pc:docMk/>
          <pc:sldMk cId="2562879392" sldId="342"/>
        </pc:sldMkLst>
        <pc:spChg chg="mod">
          <ac:chgData name="Zdeněk Houdek" userId="5adea813-52d6-42dc-9392-da720b966b4e" providerId="ADAL" clId="{EF910FD6-2950-4211-A63F-11EA8334E975}" dt="2022-11-05T15:31:29.712" v="373" actId="27636"/>
          <ac:spMkLst>
            <pc:docMk/>
            <pc:sldMk cId="2562879392" sldId="342"/>
            <ac:spMk id="3" creationId="{234A1E3F-F040-461F-B78D-024151156B42}"/>
          </ac:spMkLst>
        </pc:spChg>
      </pc:sldChg>
      <pc:sldChg chg="add">
        <pc:chgData name="Zdeněk Houdek" userId="5adea813-52d6-42dc-9392-da720b966b4e" providerId="ADAL" clId="{EF910FD6-2950-4211-A63F-11EA8334E975}" dt="2022-11-05T15:31:29.637" v="372"/>
        <pc:sldMkLst>
          <pc:docMk/>
          <pc:sldMk cId="404563500" sldId="343"/>
        </pc:sldMkLst>
      </pc:sldChg>
      <pc:sldChg chg="add">
        <pc:chgData name="Zdeněk Houdek" userId="5adea813-52d6-42dc-9392-da720b966b4e" providerId="ADAL" clId="{EF910FD6-2950-4211-A63F-11EA8334E975}" dt="2022-11-05T15:31:29.637" v="372"/>
        <pc:sldMkLst>
          <pc:docMk/>
          <pc:sldMk cId="734071379" sldId="344"/>
        </pc:sldMkLst>
      </pc:sldChg>
      <pc:sldChg chg="add">
        <pc:chgData name="Zdeněk Houdek" userId="5adea813-52d6-42dc-9392-da720b966b4e" providerId="ADAL" clId="{EF910FD6-2950-4211-A63F-11EA8334E975}" dt="2022-11-05T15:31:29.637" v="372"/>
        <pc:sldMkLst>
          <pc:docMk/>
          <pc:sldMk cId="3196281800" sldId="345"/>
        </pc:sldMkLst>
      </pc:sldChg>
      <pc:sldChg chg="add">
        <pc:chgData name="Zdeněk Houdek" userId="5adea813-52d6-42dc-9392-da720b966b4e" providerId="ADAL" clId="{EF910FD6-2950-4211-A63F-11EA8334E975}" dt="2022-11-05T15:31:29.637" v="372"/>
        <pc:sldMkLst>
          <pc:docMk/>
          <pc:sldMk cId="2621167618" sldId="346"/>
        </pc:sldMkLst>
      </pc:sldChg>
      <pc:sldChg chg="del">
        <pc:chgData name="Zdeněk Houdek" userId="5adea813-52d6-42dc-9392-da720b966b4e" providerId="ADAL" clId="{EF910FD6-2950-4211-A63F-11EA8334E975}" dt="2022-11-05T15:05:14.917" v="102" actId="47"/>
        <pc:sldMkLst>
          <pc:docMk/>
          <pc:sldMk cId="3158285893" sldId="350"/>
        </pc:sldMkLst>
      </pc:sldChg>
      <pc:sldChg chg="ord">
        <pc:chgData name="Zdeněk Houdek" userId="5adea813-52d6-42dc-9392-da720b966b4e" providerId="ADAL" clId="{EF910FD6-2950-4211-A63F-11EA8334E975}" dt="2022-11-05T14:48:58.255" v="87"/>
        <pc:sldMkLst>
          <pc:docMk/>
          <pc:sldMk cId="304196071" sldId="351"/>
        </pc:sldMkLst>
      </pc:sldChg>
      <pc:sldChg chg="modSp mod">
        <pc:chgData name="Zdeněk Houdek" userId="5adea813-52d6-42dc-9392-da720b966b4e" providerId="ADAL" clId="{EF910FD6-2950-4211-A63F-11EA8334E975}" dt="2022-11-05T14:55:04.900" v="99" actId="113"/>
        <pc:sldMkLst>
          <pc:docMk/>
          <pc:sldMk cId="582569272" sldId="366"/>
        </pc:sldMkLst>
        <pc:spChg chg="mod">
          <ac:chgData name="Zdeněk Houdek" userId="5adea813-52d6-42dc-9392-da720b966b4e" providerId="ADAL" clId="{EF910FD6-2950-4211-A63F-11EA8334E975}" dt="2022-11-05T14:55:04.900" v="99" actId="113"/>
          <ac:spMkLst>
            <pc:docMk/>
            <pc:sldMk cId="582569272" sldId="366"/>
            <ac:spMk id="3" creationId="{89C3B0CB-60B9-4399-9C4D-D3407FCFF982}"/>
          </ac:spMkLst>
        </pc:spChg>
      </pc:sldChg>
      <pc:sldChg chg="del">
        <pc:chgData name="Zdeněk Houdek" userId="5adea813-52d6-42dc-9392-da720b966b4e" providerId="ADAL" clId="{EF910FD6-2950-4211-A63F-11EA8334E975}" dt="2022-11-05T15:03:25.380" v="101" actId="47"/>
        <pc:sldMkLst>
          <pc:docMk/>
          <pc:sldMk cId="2793921051" sldId="370"/>
        </pc:sldMkLst>
      </pc:sldChg>
      <pc:sldChg chg="ord">
        <pc:chgData name="Zdeněk Houdek" userId="5adea813-52d6-42dc-9392-da720b966b4e" providerId="ADAL" clId="{EF910FD6-2950-4211-A63F-11EA8334E975}" dt="2022-11-05T15:26:23.414" v="367"/>
        <pc:sldMkLst>
          <pc:docMk/>
          <pc:sldMk cId="3348978307" sldId="371"/>
        </pc:sldMkLst>
      </pc:sldChg>
      <pc:sldChg chg="ord">
        <pc:chgData name="Zdeněk Houdek" userId="5adea813-52d6-42dc-9392-da720b966b4e" providerId="ADAL" clId="{EF910FD6-2950-4211-A63F-11EA8334E975}" dt="2022-11-05T14:48:04.170" v="77"/>
        <pc:sldMkLst>
          <pc:docMk/>
          <pc:sldMk cId="1437903780" sldId="374"/>
        </pc:sldMkLst>
      </pc:sldChg>
      <pc:sldChg chg="modSp mod setBg">
        <pc:chgData name="Zdeněk Houdek" userId="5adea813-52d6-42dc-9392-da720b966b4e" providerId="ADAL" clId="{EF910FD6-2950-4211-A63F-11EA8334E975}" dt="2022-11-05T15:16:57.239" v="306" actId="1076"/>
        <pc:sldMkLst>
          <pc:docMk/>
          <pc:sldMk cId="3156655454" sldId="410"/>
        </pc:sldMkLst>
        <pc:spChg chg="mod">
          <ac:chgData name="Zdeněk Houdek" userId="5adea813-52d6-42dc-9392-da720b966b4e" providerId="ADAL" clId="{EF910FD6-2950-4211-A63F-11EA8334E975}" dt="2022-11-05T15:16:57.239" v="306" actId="1076"/>
          <ac:spMkLst>
            <pc:docMk/>
            <pc:sldMk cId="3156655454" sldId="410"/>
            <ac:spMk id="2" creationId="{F4CA96E6-4EA9-4EFE-AC28-DCBEA8694B36}"/>
          </ac:spMkLst>
        </pc:spChg>
        <pc:spChg chg="mod">
          <ac:chgData name="Zdeněk Houdek" userId="5adea813-52d6-42dc-9392-da720b966b4e" providerId="ADAL" clId="{EF910FD6-2950-4211-A63F-11EA8334E975}" dt="2022-11-05T15:16:54.554" v="305"/>
          <ac:spMkLst>
            <pc:docMk/>
            <pc:sldMk cId="3156655454" sldId="410"/>
            <ac:spMk id="3" creationId="{89C3B0CB-60B9-4399-9C4D-D3407FCFF982}"/>
          </ac:spMkLst>
        </pc:spChg>
      </pc:sldChg>
      <pc:sldChg chg="del">
        <pc:chgData name="Zdeněk Houdek" userId="5adea813-52d6-42dc-9392-da720b966b4e" providerId="ADAL" clId="{EF910FD6-2950-4211-A63F-11EA8334E975}" dt="2022-11-05T15:24:13.587" v="360" actId="47"/>
        <pc:sldMkLst>
          <pc:docMk/>
          <pc:sldMk cId="2721686088" sldId="418"/>
        </pc:sldMkLst>
      </pc:sldChg>
      <pc:sldChg chg="del">
        <pc:chgData name="Zdeněk Houdek" userId="5adea813-52d6-42dc-9392-da720b966b4e" providerId="ADAL" clId="{EF910FD6-2950-4211-A63F-11EA8334E975}" dt="2022-11-05T15:26:08.198" v="363" actId="47"/>
        <pc:sldMkLst>
          <pc:docMk/>
          <pc:sldMk cId="1405316779" sldId="423"/>
        </pc:sldMkLst>
      </pc:sldChg>
      <pc:sldChg chg="add">
        <pc:chgData name="Zdeněk Houdek" userId="5adea813-52d6-42dc-9392-da720b966b4e" providerId="ADAL" clId="{EF910FD6-2950-4211-A63F-11EA8334E975}" dt="2022-11-05T14:54:05.690" v="98"/>
        <pc:sldMkLst>
          <pc:docMk/>
          <pc:sldMk cId="513762229" sldId="427"/>
        </pc:sldMkLst>
      </pc:sldChg>
      <pc:sldChg chg="new del">
        <pc:chgData name="Zdeněk Houdek" userId="5adea813-52d6-42dc-9392-da720b966b4e" providerId="ADAL" clId="{EF910FD6-2950-4211-A63F-11EA8334E975}" dt="2022-11-05T15:10:33.114" v="166" actId="47"/>
        <pc:sldMkLst>
          <pc:docMk/>
          <pc:sldMk cId="338328893" sldId="428"/>
        </pc:sldMkLst>
      </pc:sldChg>
      <pc:sldChg chg="addSp delSp modSp add mod">
        <pc:chgData name="Zdeněk Houdek" userId="5adea813-52d6-42dc-9392-da720b966b4e" providerId="ADAL" clId="{EF910FD6-2950-4211-A63F-11EA8334E975}" dt="2022-11-05T15:17:12.584" v="315" actId="20577"/>
        <pc:sldMkLst>
          <pc:docMk/>
          <pc:sldMk cId="928200554" sldId="429"/>
        </pc:sldMkLst>
        <pc:spChg chg="mod">
          <ac:chgData name="Zdeněk Houdek" userId="5adea813-52d6-42dc-9392-da720b966b4e" providerId="ADAL" clId="{EF910FD6-2950-4211-A63F-11EA8334E975}" dt="2022-11-05T15:17:12.584" v="315" actId="20577"/>
          <ac:spMkLst>
            <pc:docMk/>
            <pc:sldMk cId="928200554" sldId="429"/>
            <ac:spMk id="3" creationId="{89C3B0CB-60B9-4399-9C4D-D3407FCFF982}"/>
          </ac:spMkLst>
        </pc:spChg>
        <pc:graphicFrameChg chg="add del mod">
          <ac:chgData name="Zdeněk Houdek" userId="5adea813-52d6-42dc-9392-da720b966b4e" providerId="ADAL" clId="{EF910FD6-2950-4211-A63F-11EA8334E975}" dt="2022-11-05T15:07:29.757" v="107"/>
          <ac:graphicFrameMkLst>
            <pc:docMk/>
            <pc:sldMk cId="928200554" sldId="429"/>
            <ac:graphicFrameMk id="4" creationId="{82C98BA5-1C5C-4BB8-B297-16E661FAB691}"/>
          </ac:graphicFrameMkLst>
        </pc:graphicFrameChg>
      </pc:sldChg>
      <pc:sldChg chg="modSp add mod">
        <pc:chgData name="Zdeněk Houdek" userId="5adea813-52d6-42dc-9392-da720b966b4e" providerId="ADAL" clId="{EF910FD6-2950-4211-A63F-11EA8334E975}" dt="2022-11-05T15:17:56.544" v="353" actId="27636"/>
        <pc:sldMkLst>
          <pc:docMk/>
          <pc:sldMk cId="4122357121" sldId="430"/>
        </pc:sldMkLst>
        <pc:spChg chg="mod">
          <ac:chgData name="Zdeněk Houdek" userId="5adea813-52d6-42dc-9392-da720b966b4e" providerId="ADAL" clId="{EF910FD6-2950-4211-A63F-11EA8334E975}" dt="2022-11-05T15:17:56.544" v="353" actId="27636"/>
          <ac:spMkLst>
            <pc:docMk/>
            <pc:sldMk cId="4122357121" sldId="430"/>
            <ac:spMk id="3" creationId="{89C3B0CB-60B9-4399-9C4D-D3407FCFF982}"/>
          </ac:spMkLst>
        </pc:spChg>
      </pc:sldChg>
      <pc:sldChg chg="modSp add mod">
        <pc:chgData name="Zdeněk Houdek" userId="5adea813-52d6-42dc-9392-da720b966b4e" providerId="ADAL" clId="{EF910FD6-2950-4211-A63F-11EA8334E975}" dt="2022-11-05T15:18:07.584" v="359" actId="404"/>
        <pc:sldMkLst>
          <pc:docMk/>
          <pc:sldMk cId="2039882998" sldId="431"/>
        </pc:sldMkLst>
        <pc:spChg chg="mod">
          <ac:chgData name="Zdeněk Houdek" userId="5adea813-52d6-42dc-9392-da720b966b4e" providerId="ADAL" clId="{EF910FD6-2950-4211-A63F-11EA8334E975}" dt="2022-11-05T15:18:07.584" v="359" actId="404"/>
          <ac:spMkLst>
            <pc:docMk/>
            <pc:sldMk cId="2039882998" sldId="431"/>
            <ac:spMk id="3" creationId="{89C3B0CB-60B9-4399-9C4D-D3407FCFF982}"/>
          </ac:spMkLst>
        </pc:spChg>
      </pc:sldChg>
      <pc:sldChg chg="new del">
        <pc:chgData name="Zdeněk Houdek" userId="5adea813-52d6-42dc-9392-da720b966b4e" providerId="ADAL" clId="{EF910FD6-2950-4211-A63F-11EA8334E975}" dt="2022-11-05T15:32:41.961" v="383" actId="47"/>
        <pc:sldMkLst>
          <pc:docMk/>
          <pc:sldMk cId="371928598" sldId="432"/>
        </pc:sldMkLst>
      </pc:sldChg>
      <pc:sldChg chg="addSp delSp new del mod">
        <pc:chgData name="Zdeněk Houdek" userId="5adea813-52d6-42dc-9392-da720b966b4e" providerId="ADAL" clId="{EF910FD6-2950-4211-A63F-11EA8334E975}" dt="2022-11-05T15:31:33.268" v="374" actId="47"/>
        <pc:sldMkLst>
          <pc:docMk/>
          <pc:sldMk cId="2438604867" sldId="432"/>
        </pc:sldMkLst>
        <pc:spChg chg="add del">
          <ac:chgData name="Zdeněk Houdek" userId="5adea813-52d6-42dc-9392-da720b966b4e" providerId="ADAL" clId="{EF910FD6-2950-4211-A63F-11EA8334E975}" dt="2022-11-05T15:31:24.147" v="371" actId="22"/>
          <ac:spMkLst>
            <pc:docMk/>
            <pc:sldMk cId="2438604867" sldId="432"/>
            <ac:spMk id="5" creationId="{49924B62-E591-4E64-9549-F0F6DE8201D7}"/>
          </ac:spMkLst>
        </pc:spChg>
      </pc:sldChg>
      <pc:sldChg chg="add">
        <pc:chgData name="Zdeněk Houdek" userId="5adea813-52d6-42dc-9392-da720b966b4e" providerId="ADAL" clId="{EF910FD6-2950-4211-A63F-11EA8334E975}" dt="2022-11-05T15:32:30.147" v="377"/>
        <pc:sldMkLst>
          <pc:docMk/>
          <pc:sldMk cId="2965134453" sldId="433"/>
        </pc:sldMkLst>
      </pc:sldChg>
      <pc:sldChg chg="addSp delSp modSp new mod">
        <pc:chgData name="Zdeněk Houdek" userId="5adea813-52d6-42dc-9392-da720b966b4e" providerId="ADAL" clId="{EF910FD6-2950-4211-A63F-11EA8334E975}" dt="2022-11-05T16:48:16.312" v="2525" actId="20577"/>
        <pc:sldMkLst>
          <pc:docMk/>
          <pc:sldMk cId="3203358896" sldId="434"/>
        </pc:sldMkLst>
        <pc:spChg chg="mod">
          <ac:chgData name="Zdeněk Houdek" userId="5adea813-52d6-42dc-9392-da720b966b4e" providerId="ADAL" clId="{EF910FD6-2950-4211-A63F-11EA8334E975}" dt="2022-11-05T15:32:59.422" v="416" actId="20577"/>
          <ac:spMkLst>
            <pc:docMk/>
            <pc:sldMk cId="3203358896" sldId="434"/>
            <ac:spMk id="2" creationId="{8C840407-F519-4D9B-975F-3C4869765F3E}"/>
          </ac:spMkLst>
        </pc:spChg>
        <pc:spChg chg="mod">
          <ac:chgData name="Zdeněk Houdek" userId="5adea813-52d6-42dc-9392-da720b966b4e" providerId="ADAL" clId="{EF910FD6-2950-4211-A63F-11EA8334E975}" dt="2022-11-05T16:48:16.312" v="2525" actId="20577"/>
          <ac:spMkLst>
            <pc:docMk/>
            <pc:sldMk cId="3203358896" sldId="434"/>
            <ac:spMk id="3" creationId="{6FAA254B-8C9D-4131-B1C3-9FB104B60D71}"/>
          </ac:spMkLst>
        </pc:spChg>
        <pc:graphicFrameChg chg="add del mod">
          <ac:chgData name="Zdeněk Houdek" userId="5adea813-52d6-42dc-9392-da720b966b4e" providerId="ADAL" clId="{EF910FD6-2950-4211-A63F-11EA8334E975}" dt="2022-11-05T15:42:50.318" v="473"/>
          <ac:graphicFrameMkLst>
            <pc:docMk/>
            <pc:sldMk cId="3203358896" sldId="434"/>
            <ac:graphicFrameMk id="4" creationId="{4C19300C-1291-4F7E-842F-A462A9BD8E7D}"/>
          </ac:graphicFrameMkLst>
        </pc:graphicFrameChg>
      </pc:sldChg>
      <pc:sldChg chg="modSp new mod">
        <pc:chgData name="Zdeněk Houdek" userId="5adea813-52d6-42dc-9392-da720b966b4e" providerId="ADAL" clId="{EF910FD6-2950-4211-A63F-11EA8334E975}" dt="2022-11-05T15:54:12.251" v="1200" actId="20577"/>
        <pc:sldMkLst>
          <pc:docMk/>
          <pc:sldMk cId="3227428043" sldId="435"/>
        </pc:sldMkLst>
        <pc:spChg chg="mod">
          <ac:chgData name="Zdeněk Houdek" userId="5adea813-52d6-42dc-9392-da720b966b4e" providerId="ADAL" clId="{EF910FD6-2950-4211-A63F-11EA8334E975}" dt="2022-11-05T15:44:22.270" v="578" actId="20577"/>
          <ac:spMkLst>
            <pc:docMk/>
            <pc:sldMk cId="3227428043" sldId="435"/>
            <ac:spMk id="2" creationId="{D6D8B700-636D-440D-93CD-190BBDDDFF29}"/>
          </ac:spMkLst>
        </pc:spChg>
        <pc:spChg chg="mod">
          <ac:chgData name="Zdeněk Houdek" userId="5adea813-52d6-42dc-9392-da720b966b4e" providerId="ADAL" clId="{EF910FD6-2950-4211-A63F-11EA8334E975}" dt="2022-11-05T15:54:12.251" v="1200" actId="20577"/>
          <ac:spMkLst>
            <pc:docMk/>
            <pc:sldMk cId="3227428043" sldId="435"/>
            <ac:spMk id="3" creationId="{E500230B-3ADE-4617-95BF-E449903BE23D}"/>
          </ac:spMkLst>
        </pc:spChg>
      </pc:sldChg>
      <pc:sldChg chg="addSp delSp modSp new mod">
        <pc:chgData name="Zdeněk Houdek" userId="5adea813-52d6-42dc-9392-da720b966b4e" providerId="ADAL" clId="{EF910FD6-2950-4211-A63F-11EA8334E975}" dt="2022-11-05T15:57:13.171" v="1409" actId="20577"/>
        <pc:sldMkLst>
          <pc:docMk/>
          <pc:sldMk cId="456519268" sldId="436"/>
        </pc:sldMkLst>
        <pc:spChg chg="mod">
          <ac:chgData name="Zdeněk Houdek" userId="5adea813-52d6-42dc-9392-da720b966b4e" providerId="ADAL" clId="{EF910FD6-2950-4211-A63F-11EA8334E975}" dt="2022-11-05T15:54:27.154" v="1238" actId="20577"/>
          <ac:spMkLst>
            <pc:docMk/>
            <pc:sldMk cId="456519268" sldId="436"/>
            <ac:spMk id="2" creationId="{E6551BA3-48C6-4C41-8AA3-2E0A3F95F204}"/>
          </ac:spMkLst>
        </pc:spChg>
        <pc:spChg chg="mod">
          <ac:chgData name="Zdeněk Houdek" userId="5adea813-52d6-42dc-9392-da720b966b4e" providerId="ADAL" clId="{EF910FD6-2950-4211-A63F-11EA8334E975}" dt="2022-11-05T15:57:13.171" v="1409" actId="20577"/>
          <ac:spMkLst>
            <pc:docMk/>
            <pc:sldMk cId="456519268" sldId="436"/>
            <ac:spMk id="3" creationId="{D5930637-41CA-4FAB-B700-7B57CBF4E1A7}"/>
          </ac:spMkLst>
        </pc:spChg>
        <pc:graphicFrameChg chg="add del mod">
          <ac:chgData name="Zdeněk Houdek" userId="5adea813-52d6-42dc-9392-da720b966b4e" providerId="ADAL" clId="{EF910FD6-2950-4211-A63F-11EA8334E975}" dt="2022-11-05T15:56:12.597" v="1297"/>
          <ac:graphicFrameMkLst>
            <pc:docMk/>
            <pc:sldMk cId="456519268" sldId="436"/>
            <ac:graphicFrameMk id="4" creationId="{C09A867D-37F7-4D6F-86ED-D4E1D577B795}"/>
          </ac:graphicFrameMkLst>
        </pc:graphicFrameChg>
      </pc:sldChg>
      <pc:sldChg chg="modSp new mod">
        <pc:chgData name="Zdeněk Houdek" userId="5adea813-52d6-42dc-9392-da720b966b4e" providerId="ADAL" clId="{EF910FD6-2950-4211-A63F-11EA8334E975}" dt="2022-11-05T16:02:50.604" v="1539" actId="20577"/>
        <pc:sldMkLst>
          <pc:docMk/>
          <pc:sldMk cId="2667898759" sldId="437"/>
        </pc:sldMkLst>
        <pc:spChg chg="mod">
          <ac:chgData name="Zdeněk Houdek" userId="5adea813-52d6-42dc-9392-da720b966b4e" providerId="ADAL" clId="{EF910FD6-2950-4211-A63F-11EA8334E975}" dt="2022-11-05T15:58:01.392" v="1420" actId="20577"/>
          <ac:spMkLst>
            <pc:docMk/>
            <pc:sldMk cId="2667898759" sldId="437"/>
            <ac:spMk id="2" creationId="{E2C837A0-882B-4B7B-AF35-93104453E696}"/>
          </ac:spMkLst>
        </pc:spChg>
        <pc:spChg chg="mod">
          <ac:chgData name="Zdeněk Houdek" userId="5adea813-52d6-42dc-9392-da720b966b4e" providerId="ADAL" clId="{EF910FD6-2950-4211-A63F-11EA8334E975}" dt="2022-11-05T16:02:50.604" v="1539" actId="20577"/>
          <ac:spMkLst>
            <pc:docMk/>
            <pc:sldMk cId="2667898759" sldId="437"/>
            <ac:spMk id="3" creationId="{22251AD9-0F7E-4340-90D5-3BAF5D39F651}"/>
          </ac:spMkLst>
        </pc:spChg>
      </pc:sldChg>
      <pc:sldChg chg="modSp new mod">
        <pc:chgData name="Zdeněk Houdek" userId="5adea813-52d6-42dc-9392-da720b966b4e" providerId="ADAL" clId="{EF910FD6-2950-4211-A63F-11EA8334E975}" dt="2022-11-05T16:04:46.525" v="1593" actId="113"/>
        <pc:sldMkLst>
          <pc:docMk/>
          <pc:sldMk cId="358961935" sldId="438"/>
        </pc:sldMkLst>
        <pc:spChg chg="mod">
          <ac:chgData name="Zdeněk Houdek" userId="5adea813-52d6-42dc-9392-da720b966b4e" providerId="ADAL" clId="{EF910FD6-2950-4211-A63F-11EA8334E975}" dt="2022-11-05T16:03:21.181" v="1550" actId="20577"/>
          <ac:spMkLst>
            <pc:docMk/>
            <pc:sldMk cId="358961935" sldId="438"/>
            <ac:spMk id="2" creationId="{94A8E609-B812-4565-ABA8-67F15AB4636E}"/>
          </ac:spMkLst>
        </pc:spChg>
        <pc:spChg chg="mod">
          <ac:chgData name="Zdeněk Houdek" userId="5adea813-52d6-42dc-9392-da720b966b4e" providerId="ADAL" clId="{EF910FD6-2950-4211-A63F-11EA8334E975}" dt="2022-11-05T16:04:46.525" v="1593" actId="113"/>
          <ac:spMkLst>
            <pc:docMk/>
            <pc:sldMk cId="358961935" sldId="438"/>
            <ac:spMk id="3" creationId="{B12F4B77-E99B-4D0C-AEEA-706B30D9DA79}"/>
          </ac:spMkLst>
        </pc:spChg>
      </pc:sldChg>
      <pc:sldChg chg="addSp delSp modSp new mod">
        <pc:chgData name="Zdeněk Houdek" userId="5adea813-52d6-42dc-9392-da720b966b4e" providerId="ADAL" clId="{EF910FD6-2950-4211-A63F-11EA8334E975}" dt="2022-11-05T16:51:44.992" v="2526" actId="113"/>
        <pc:sldMkLst>
          <pc:docMk/>
          <pc:sldMk cId="2703991725" sldId="439"/>
        </pc:sldMkLst>
        <pc:spChg chg="mod">
          <ac:chgData name="Zdeněk Houdek" userId="5adea813-52d6-42dc-9392-da720b966b4e" providerId="ADAL" clId="{EF910FD6-2950-4211-A63F-11EA8334E975}" dt="2022-11-05T16:05:04.637" v="1631" actId="20577"/>
          <ac:spMkLst>
            <pc:docMk/>
            <pc:sldMk cId="2703991725" sldId="439"/>
            <ac:spMk id="2" creationId="{7BEFA460-37F8-4E5B-89DE-7A23E9CE3D92}"/>
          </ac:spMkLst>
        </pc:spChg>
        <pc:spChg chg="mod">
          <ac:chgData name="Zdeněk Houdek" userId="5adea813-52d6-42dc-9392-da720b966b4e" providerId="ADAL" clId="{EF910FD6-2950-4211-A63F-11EA8334E975}" dt="2022-11-05T16:51:44.992" v="2526" actId="113"/>
          <ac:spMkLst>
            <pc:docMk/>
            <pc:sldMk cId="2703991725" sldId="439"/>
            <ac:spMk id="3" creationId="{7BE3C7ED-F27E-488A-988A-6F49831B040A}"/>
          </ac:spMkLst>
        </pc:spChg>
        <pc:graphicFrameChg chg="add del mod">
          <ac:chgData name="Zdeněk Houdek" userId="5adea813-52d6-42dc-9392-da720b966b4e" providerId="ADAL" clId="{EF910FD6-2950-4211-A63F-11EA8334E975}" dt="2022-11-05T16:08:03.366" v="1656"/>
          <ac:graphicFrameMkLst>
            <pc:docMk/>
            <pc:sldMk cId="2703991725" sldId="439"/>
            <ac:graphicFrameMk id="4" creationId="{35F9EA54-1792-4A6E-B667-EEB7DA8C08AC}"/>
          </ac:graphicFrameMkLst>
        </pc:graphicFrameChg>
        <pc:graphicFrameChg chg="add del mod">
          <ac:chgData name="Zdeněk Houdek" userId="5adea813-52d6-42dc-9392-da720b966b4e" providerId="ADAL" clId="{EF910FD6-2950-4211-A63F-11EA8334E975}" dt="2022-11-05T16:09:03.116" v="1673"/>
          <ac:graphicFrameMkLst>
            <pc:docMk/>
            <pc:sldMk cId="2703991725" sldId="439"/>
            <ac:graphicFrameMk id="5" creationId="{07392567-AF59-409C-B710-748FAFC09329}"/>
          </ac:graphicFrameMkLst>
        </pc:graphicFrameChg>
        <pc:graphicFrameChg chg="add del mod">
          <ac:chgData name="Zdeněk Houdek" userId="5adea813-52d6-42dc-9392-da720b966b4e" providerId="ADAL" clId="{EF910FD6-2950-4211-A63F-11EA8334E975}" dt="2022-11-05T16:09:48.983" v="1681"/>
          <ac:graphicFrameMkLst>
            <pc:docMk/>
            <pc:sldMk cId="2703991725" sldId="439"/>
            <ac:graphicFrameMk id="6" creationId="{B9D1D3D8-DD27-4812-A6F2-24742BB47B26}"/>
          </ac:graphicFrameMkLst>
        </pc:graphicFrameChg>
      </pc:sldChg>
      <pc:sldChg chg="modSp new mod">
        <pc:chgData name="Zdeněk Houdek" userId="5adea813-52d6-42dc-9392-da720b966b4e" providerId="ADAL" clId="{EF910FD6-2950-4211-A63F-11EA8334E975}" dt="2022-11-05T16:12:50.388" v="1744" actId="113"/>
        <pc:sldMkLst>
          <pc:docMk/>
          <pc:sldMk cId="22475253" sldId="440"/>
        </pc:sldMkLst>
        <pc:spChg chg="mod">
          <ac:chgData name="Zdeněk Houdek" userId="5adea813-52d6-42dc-9392-da720b966b4e" providerId="ADAL" clId="{EF910FD6-2950-4211-A63F-11EA8334E975}" dt="2022-11-05T16:11:05.319" v="1698" actId="20577"/>
          <ac:spMkLst>
            <pc:docMk/>
            <pc:sldMk cId="22475253" sldId="440"/>
            <ac:spMk id="2" creationId="{7B8A143C-ED06-46CB-9F1C-052615269DEC}"/>
          </ac:spMkLst>
        </pc:spChg>
        <pc:spChg chg="mod">
          <ac:chgData name="Zdeněk Houdek" userId="5adea813-52d6-42dc-9392-da720b966b4e" providerId="ADAL" clId="{EF910FD6-2950-4211-A63F-11EA8334E975}" dt="2022-11-05T16:12:50.388" v="1744" actId="113"/>
          <ac:spMkLst>
            <pc:docMk/>
            <pc:sldMk cId="22475253" sldId="440"/>
            <ac:spMk id="3" creationId="{717E1D9B-17CC-4E2E-821E-F8445A7F7A01}"/>
          </ac:spMkLst>
        </pc:spChg>
      </pc:sldChg>
      <pc:sldChg chg="modSp new mod">
        <pc:chgData name="Zdeněk Houdek" userId="5adea813-52d6-42dc-9392-da720b966b4e" providerId="ADAL" clId="{EF910FD6-2950-4211-A63F-11EA8334E975}" dt="2022-11-05T16:52:38.204" v="2537" actId="20577"/>
        <pc:sldMkLst>
          <pc:docMk/>
          <pc:sldMk cId="710876249" sldId="441"/>
        </pc:sldMkLst>
        <pc:spChg chg="mod">
          <ac:chgData name="Zdeněk Houdek" userId="5adea813-52d6-42dc-9392-da720b966b4e" providerId="ADAL" clId="{EF910FD6-2950-4211-A63F-11EA8334E975}" dt="2022-11-05T16:17:58.780" v="1763" actId="20577"/>
          <ac:spMkLst>
            <pc:docMk/>
            <pc:sldMk cId="710876249" sldId="441"/>
            <ac:spMk id="2" creationId="{0BF3F5F3-2814-4581-96E3-F8B69815CFB6}"/>
          </ac:spMkLst>
        </pc:spChg>
        <pc:spChg chg="mod">
          <ac:chgData name="Zdeněk Houdek" userId="5adea813-52d6-42dc-9392-da720b966b4e" providerId="ADAL" clId="{EF910FD6-2950-4211-A63F-11EA8334E975}" dt="2022-11-05T16:52:38.204" v="2537" actId="20577"/>
          <ac:spMkLst>
            <pc:docMk/>
            <pc:sldMk cId="710876249" sldId="441"/>
            <ac:spMk id="3" creationId="{F7E12FD4-2788-4DEF-84A0-8CE419402939}"/>
          </ac:spMkLst>
        </pc:spChg>
      </pc:sldChg>
      <pc:sldChg chg="modSp new mod">
        <pc:chgData name="Zdeněk Houdek" userId="5adea813-52d6-42dc-9392-da720b966b4e" providerId="ADAL" clId="{EF910FD6-2950-4211-A63F-11EA8334E975}" dt="2022-11-05T16:34:15.349" v="2425" actId="5793"/>
        <pc:sldMkLst>
          <pc:docMk/>
          <pc:sldMk cId="3713978678" sldId="442"/>
        </pc:sldMkLst>
        <pc:spChg chg="mod">
          <ac:chgData name="Zdeněk Houdek" userId="5adea813-52d6-42dc-9392-da720b966b4e" providerId="ADAL" clId="{EF910FD6-2950-4211-A63F-11EA8334E975}" dt="2022-11-05T16:31:32.118" v="2407"/>
          <ac:spMkLst>
            <pc:docMk/>
            <pc:sldMk cId="3713978678" sldId="442"/>
            <ac:spMk id="2" creationId="{67F6C70B-733D-44D1-9D0D-8E589E6A2119}"/>
          </ac:spMkLst>
        </pc:spChg>
        <pc:spChg chg="mod">
          <ac:chgData name="Zdeněk Houdek" userId="5adea813-52d6-42dc-9392-da720b966b4e" providerId="ADAL" clId="{EF910FD6-2950-4211-A63F-11EA8334E975}" dt="2022-11-05T16:34:15.349" v="2425" actId="5793"/>
          <ac:spMkLst>
            <pc:docMk/>
            <pc:sldMk cId="3713978678" sldId="442"/>
            <ac:spMk id="3" creationId="{45BBE493-EDE7-47D4-A14A-814991FA2B6E}"/>
          </ac:spMkLst>
        </pc:spChg>
      </pc:sldChg>
      <pc:sldChg chg="modSp new del mod">
        <pc:chgData name="Zdeněk Houdek" userId="5adea813-52d6-42dc-9392-da720b966b4e" providerId="ADAL" clId="{EF910FD6-2950-4211-A63F-11EA8334E975}" dt="2022-11-05T16:33:07.466" v="2418" actId="47"/>
        <pc:sldMkLst>
          <pc:docMk/>
          <pc:sldMk cId="355810714" sldId="443"/>
        </pc:sldMkLst>
        <pc:spChg chg="mod">
          <ac:chgData name="Zdeněk Houdek" userId="5adea813-52d6-42dc-9392-da720b966b4e" providerId="ADAL" clId="{EF910FD6-2950-4211-A63F-11EA8334E975}" dt="2022-11-05T16:33:03.544" v="2416" actId="20577"/>
          <ac:spMkLst>
            <pc:docMk/>
            <pc:sldMk cId="355810714" sldId="443"/>
            <ac:spMk id="2" creationId="{BCB53153-2289-4B76-A7F6-48CFCDF2057A}"/>
          </ac:spMkLst>
        </pc:spChg>
      </pc:sldChg>
      <pc:sldChg chg="modSp add del mod">
        <pc:chgData name="Zdeněk Houdek" userId="5adea813-52d6-42dc-9392-da720b966b4e" providerId="ADAL" clId="{EF910FD6-2950-4211-A63F-11EA8334E975}" dt="2022-11-05T16:35:36.641" v="2436" actId="20577"/>
        <pc:sldMkLst>
          <pc:docMk/>
          <pc:sldMk cId="4023370347" sldId="444"/>
        </pc:sldMkLst>
        <pc:spChg chg="mod">
          <ac:chgData name="Zdeněk Houdek" userId="5adea813-52d6-42dc-9392-da720b966b4e" providerId="ADAL" clId="{EF910FD6-2950-4211-A63F-11EA8334E975}" dt="2022-11-05T16:35:36.641" v="2436" actId="20577"/>
          <ac:spMkLst>
            <pc:docMk/>
            <pc:sldMk cId="4023370347" sldId="444"/>
            <ac:spMk id="3" creationId="{45BBE493-EDE7-47D4-A14A-814991FA2B6E}"/>
          </ac:spMkLst>
        </pc:spChg>
      </pc:sldChg>
      <pc:sldChg chg="modSp new mod">
        <pc:chgData name="Zdeněk Houdek" userId="5adea813-52d6-42dc-9392-da720b966b4e" providerId="ADAL" clId="{EF910FD6-2950-4211-A63F-11EA8334E975}" dt="2022-11-05T16:53:07.119" v="2538" actId="114"/>
        <pc:sldMkLst>
          <pc:docMk/>
          <pc:sldMk cId="1920310011" sldId="445"/>
        </pc:sldMkLst>
        <pc:spChg chg="mod">
          <ac:chgData name="Zdeněk Houdek" userId="5adea813-52d6-42dc-9392-da720b966b4e" providerId="ADAL" clId="{EF910FD6-2950-4211-A63F-11EA8334E975}" dt="2022-11-05T16:38:37.906" v="2478" actId="20577"/>
          <ac:spMkLst>
            <pc:docMk/>
            <pc:sldMk cId="1920310011" sldId="445"/>
            <ac:spMk id="2" creationId="{6204450A-C058-4797-AE39-A618794583FF}"/>
          </ac:spMkLst>
        </pc:spChg>
        <pc:spChg chg="mod">
          <ac:chgData name="Zdeněk Houdek" userId="5adea813-52d6-42dc-9392-da720b966b4e" providerId="ADAL" clId="{EF910FD6-2950-4211-A63F-11EA8334E975}" dt="2022-11-05T16:53:07.119" v="2538" actId="114"/>
          <ac:spMkLst>
            <pc:docMk/>
            <pc:sldMk cId="1920310011" sldId="445"/>
            <ac:spMk id="3" creationId="{543316C3-4DDE-4CEC-8D65-E36FBCAAC64F}"/>
          </ac:spMkLst>
        </pc:spChg>
      </pc:sldChg>
      <pc:sldChg chg="new del">
        <pc:chgData name="Zdeněk Houdek" userId="5adea813-52d6-42dc-9392-da720b966b4e" providerId="ADAL" clId="{EF910FD6-2950-4211-A63F-11EA8334E975}" dt="2022-11-05T16:35:43.033" v="2437" actId="47"/>
        <pc:sldMkLst>
          <pc:docMk/>
          <pc:sldMk cId="2633021336" sldId="445"/>
        </pc:sldMkLst>
      </pc:sldChg>
      <pc:sldChg chg="modSp new mod">
        <pc:chgData name="Zdeněk Houdek" userId="5adea813-52d6-42dc-9392-da720b966b4e" providerId="ADAL" clId="{EF910FD6-2950-4211-A63F-11EA8334E975}" dt="2022-11-06T08:11:05.730" v="3096" actId="27636"/>
        <pc:sldMkLst>
          <pc:docMk/>
          <pc:sldMk cId="3468541004" sldId="446"/>
        </pc:sldMkLst>
        <pc:spChg chg="mod">
          <ac:chgData name="Zdeněk Houdek" userId="5adea813-52d6-42dc-9392-da720b966b4e" providerId="ADAL" clId="{EF910FD6-2950-4211-A63F-11EA8334E975}" dt="2022-11-06T08:06:31.707" v="2580" actId="20577"/>
          <ac:spMkLst>
            <pc:docMk/>
            <pc:sldMk cId="3468541004" sldId="446"/>
            <ac:spMk id="2" creationId="{444CFEE3-572B-41AA-BC8E-8291812F35D4}"/>
          </ac:spMkLst>
        </pc:spChg>
        <pc:spChg chg="mod">
          <ac:chgData name="Zdeněk Houdek" userId="5adea813-52d6-42dc-9392-da720b966b4e" providerId="ADAL" clId="{EF910FD6-2950-4211-A63F-11EA8334E975}" dt="2022-11-06T08:11:05.730" v="3096" actId="27636"/>
          <ac:spMkLst>
            <pc:docMk/>
            <pc:sldMk cId="3468541004" sldId="446"/>
            <ac:spMk id="3" creationId="{3AB35341-58C8-4D45-AF23-6B23C8B5D32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06.11.2022</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06.11.2022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06.11.2022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803458"/>
            <a:ext cx="6858000" cy="1241822"/>
          </a:xfrm>
        </p:spPr>
        <p:txBody>
          <a:bodyPr>
            <a:normAutofit/>
          </a:bodyPr>
          <a:lstStyle/>
          <a:p>
            <a:r>
              <a:rPr lang="cs-CZ" b="1" dirty="0"/>
              <a:t>Veřejné rejstříky a korporace</a:t>
            </a:r>
          </a:p>
        </p:txBody>
      </p:sp>
      <p:sp>
        <p:nvSpPr>
          <p:cNvPr id="3" name="Podnadpis 2"/>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2022</a:t>
            </a:r>
          </a:p>
          <a:p>
            <a:endParaRPr lang="cs-CZ" dirty="0"/>
          </a:p>
        </p:txBody>
      </p:sp>
      <p:sp>
        <p:nvSpPr>
          <p:cNvPr id="4" name="Podnadpis 2">
            <a:extLst>
              <a:ext uri="{FF2B5EF4-FFF2-40B4-BE49-F238E27FC236}">
                <a16:creationId xmlns:a16="http://schemas.microsoft.com/office/drawing/2014/main" id="{C215BA72-3C18-4DE1-8092-B5A2E70E128F}"/>
              </a:ext>
            </a:extLst>
          </p:cNvPr>
          <p:cNvSpPr txBox="1">
            <a:spLocks/>
          </p:cNvSpPr>
          <p:nvPr/>
        </p:nvSpPr>
        <p:spPr>
          <a:xfrm>
            <a:off x="1143000" y="4580163"/>
            <a:ext cx="6858000" cy="78377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500" i="1" dirty="0"/>
              <a:t>Zdeněk Houdek </a:t>
            </a:r>
            <a:r>
              <a:rPr lang="en-US" sz="1500" i="1" dirty="0"/>
              <a:t>&amp; </a:t>
            </a:r>
            <a:r>
              <a:rPr lang="cs-CZ" sz="1500" i="1" dirty="0"/>
              <a:t>Radek Ruban</a:t>
            </a:r>
          </a:p>
        </p:txBody>
      </p:sp>
    </p:spTree>
    <p:extLst>
      <p:ext uri="{BB962C8B-B14F-4D97-AF65-F5344CB8AC3E}">
        <p14:creationId xmlns:p14="http://schemas.microsoft.com/office/powerpoint/2010/main" val="355004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FA460-37F8-4E5B-89DE-7A23E9CE3D92}"/>
              </a:ext>
            </a:extLst>
          </p:cNvPr>
          <p:cNvSpPr>
            <a:spLocks noGrp="1"/>
          </p:cNvSpPr>
          <p:nvPr>
            <p:ph type="title"/>
          </p:nvPr>
        </p:nvSpPr>
        <p:spPr/>
        <p:txBody>
          <a:bodyPr/>
          <a:lstStyle/>
          <a:p>
            <a:r>
              <a:rPr lang="cs-CZ" dirty="0"/>
              <a:t>Důsledky jednání ve střetu zájmů</a:t>
            </a:r>
          </a:p>
        </p:txBody>
      </p:sp>
      <p:sp>
        <p:nvSpPr>
          <p:cNvPr id="3" name="Zástupný obsah 2">
            <a:extLst>
              <a:ext uri="{FF2B5EF4-FFF2-40B4-BE49-F238E27FC236}">
                <a16:creationId xmlns:a16="http://schemas.microsoft.com/office/drawing/2014/main" id="{7BE3C7ED-F27E-488A-988A-6F49831B040A}"/>
              </a:ext>
            </a:extLst>
          </p:cNvPr>
          <p:cNvSpPr>
            <a:spLocks noGrp="1"/>
          </p:cNvSpPr>
          <p:nvPr>
            <p:ph idx="1"/>
          </p:nvPr>
        </p:nvSpPr>
        <p:spPr/>
        <p:txBody>
          <a:bodyPr/>
          <a:lstStyle/>
          <a:p>
            <a:r>
              <a:rPr lang="cs-CZ" dirty="0"/>
              <a:t>Doktrinální diskuse k § 437 OZ</a:t>
            </a:r>
          </a:p>
          <a:p>
            <a:r>
              <a:rPr lang="cs-CZ" dirty="0"/>
              <a:t>20 Cdo 3298/2018; 	20 Cdo 3140/2018</a:t>
            </a:r>
          </a:p>
          <a:p>
            <a:pPr lvl="1" algn="just"/>
            <a:r>
              <a:rPr lang="cs-CZ" dirty="0"/>
              <a:t>Obecně vzato nemůže jiného zastoupit ten, jehož zájmy jsou v rozporu se zájmy zastoupeného. Jestliže mezi zájmy zástupce a zájmy zastoupeného reálně existuje rozpor, může zmocnitel namítat </a:t>
            </a:r>
            <a:r>
              <a:rPr lang="cs-CZ" b="1" dirty="0"/>
              <a:t>relativní neplatnost </a:t>
            </a:r>
            <a:r>
              <a:rPr lang="cs-CZ" dirty="0"/>
              <a:t>právního jednání zmocněnce. </a:t>
            </a:r>
          </a:p>
          <a:p>
            <a:endParaRPr lang="cs-CZ" dirty="0"/>
          </a:p>
        </p:txBody>
      </p:sp>
    </p:spTree>
    <p:extLst>
      <p:ext uri="{BB962C8B-B14F-4D97-AF65-F5344CB8AC3E}">
        <p14:creationId xmlns:p14="http://schemas.microsoft.com/office/powerpoint/2010/main" val="270399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 31 Cdo 1640/2022</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fontScale="92500" lnSpcReduction="10000"/>
          </a:bodyPr>
          <a:lstStyle/>
          <a:p>
            <a:pPr marL="0" indent="0" algn="just">
              <a:buNone/>
            </a:pPr>
            <a:r>
              <a:rPr lang="cs-CZ" dirty="0"/>
              <a:t>Podle přesvědčení velkého senátu lze systematickým výkladem § 437 odst. 2 věty první o. z. dovodit, že v důsledku jednání zástupce v (nedovoleném) střetu zájmů zastoupený </a:t>
            </a:r>
            <a:r>
              <a:rPr lang="cs-CZ" b="1" dirty="0"/>
              <a:t>není</a:t>
            </a:r>
            <a:r>
              <a:rPr lang="cs-CZ" dirty="0"/>
              <a:t> (v případě nedostatku dobré víry třetí osoby v zástupčí oprávnění zástupce) </a:t>
            </a:r>
            <a:r>
              <a:rPr lang="cs-CZ" b="1" dirty="0"/>
              <a:t>jednáním zástupce vázán. </a:t>
            </a:r>
            <a:r>
              <a:rPr lang="cs-CZ" dirty="0"/>
              <a:t>Jde o další ze situací překročení zástupčího oprávnění, již není důvodu posuzovat odlišně od jiných případů překročení zástupčího oprávnění, resp. jednání bez zástupčího oprávnění.</a:t>
            </a:r>
          </a:p>
        </p:txBody>
      </p:sp>
    </p:spTree>
    <p:extLst>
      <p:ext uri="{BB962C8B-B14F-4D97-AF65-F5344CB8AC3E}">
        <p14:creationId xmlns:p14="http://schemas.microsoft.com/office/powerpoint/2010/main" val="371397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 31 Cdo 1640/2022</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fontScale="77500" lnSpcReduction="20000"/>
          </a:bodyPr>
          <a:lstStyle/>
          <a:p>
            <a:r>
              <a:rPr lang="cs-CZ" dirty="0"/>
              <a:t>Velký senát proto uzavírá, že jedná-li zástupce, jehož zájmy jsou ve střetu se zájmy zastoupeného, je tímto jednáním zastoupený vázán vždy, byla-li třetí osoba (s níž zástupce jednal) v dobré víře, že zástupci svědčí zástupčí oprávnění (že mezi zájmy zástupce a zájmy zastoupeného není rozpor, popř. že existující rozpor neomezuje zástupčí oprávnění zástupce). </a:t>
            </a:r>
          </a:p>
          <a:p>
            <a:r>
              <a:rPr lang="cs-CZ" dirty="0"/>
              <a:t>Není-li třetí osoba v dobré víře, není zastoupený jednáním zástupce vázán; může je však v souladu s § 440 o. z. dodatečně schválit (</a:t>
            </a:r>
            <a:r>
              <a:rPr lang="cs-CZ" dirty="0" err="1"/>
              <a:t>ratihabovat</a:t>
            </a:r>
            <a:r>
              <a:rPr lang="cs-CZ" dirty="0"/>
              <a:t>). Nedostatku zástupčího oprávnění zástupce (způsobeného nedovoleným střetem zájmů) se zastoupený dovolá ve smyslu § 437 odst. 2 věty první o. z. tím, že právní jednání bez zbytečného odkladu dodatečně neschválí.</a:t>
            </a:r>
          </a:p>
        </p:txBody>
      </p:sp>
    </p:spTree>
    <p:extLst>
      <p:ext uri="{BB962C8B-B14F-4D97-AF65-F5344CB8AC3E}">
        <p14:creationId xmlns:p14="http://schemas.microsoft.com/office/powerpoint/2010/main" val="4023370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F3F5F3-2814-4581-96E3-F8B69815CFB6}"/>
              </a:ext>
            </a:extLst>
          </p:cNvPr>
          <p:cNvSpPr>
            <a:spLocks noGrp="1"/>
          </p:cNvSpPr>
          <p:nvPr>
            <p:ph type="title"/>
          </p:nvPr>
        </p:nvSpPr>
        <p:spPr/>
        <p:txBody>
          <a:bodyPr/>
          <a:lstStyle/>
          <a:p>
            <a:r>
              <a:rPr lang="cs-CZ" dirty="0"/>
              <a:t>Jak číst § 437 OZ?</a:t>
            </a:r>
          </a:p>
        </p:txBody>
      </p:sp>
      <p:sp>
        <p:nvSpPr>
          <p:cNvPr id="3" name="Zástupný obsah 2">
            <a:extLst>
              <a:ext uri="{FF2B5EF4-FFF2-40B4-BE49-F238E27FC236}">
                <a16:creationId xmlns:a16="http://schemas.microsoft.com/office/drawing/2014/main" id="{F7E12FD4-2788-4DEF-84A0-8CE419402939}"/>
              </a:ext>
            </a:extLst>
          </p:cNvPr>
          <p:cNvSpPr>
            <a:spLocks noGrp="1"/>
          </p:cNvSpPr>
          <p:nvPr>
            <p:ph idx="1"/>
          </p:nvPr>
        </p:nvSpPr>
        <p:spPr/>
        <p:txBody>
          <a:bodyPr>
            <a:normAutofit fontScale="85000" lnSpcReduction="10000"/>
          </a:bodyPr>
          <a:lstStyle/>
          <a:p>
            <a:pPr lvl="1"/>
            <a:r>
              <a:rPr lang="cs-CZ" dirty="0"/>
              <a:t>Vymezuje rozsah zástupčího oprávnění (= způsobilosti být zástupcem)</a:t>
            </a:r>
          </a:p>
          <a:p>
            <a:pPr lvl="1"/>
            <a:r>
              <a:rPr lang="cs-CZ" dirty="0"/>
              <a:t>V případě dobré víry třetí osoby preferujeme její ochranu</a:t>
            </a:r>
          </a:p>
          <a:p>
            <a:pPr lvl="1"/>
            <a:r>
              <a:rPr lang="cs-CZ" dirty="0"/>
              <a:t>Jinak excesivní jednání zastoupeného nezavazuje [dočasná neúčinnost (</a:t>
            </a:r>
            <a:r>
              <a:rPr lang="cs-CZ" i="1" dirty="0" err="1"/>
              <a:t>schwebende</a:t>
            </a:r>
            <a:r>
              <a:rPr lang="cs-CZ" i="1" dirty="0"/>
              <a:t> </a:t>
            </a:r>
            <a:r>
              <a:rPr lang="cs-CZ" i="1" dirty="0" err="1"/>
              <a:t>Unwirksamkeit</a:t>
            </a:r>
            <a:r>
              <a:rPr lang="cs-CZ" dirty="0"/>
              <a:t>)]</a:t>
            </a:r>
          </a:p>
          <a:p>
            <a:pPr lvl="1"/>
            <a:r>
              <a:rPr lang="cs-CZ" dirty="0"/>
              <a:t>U smluvního zastoupení fakticky obdobné: § 446 OZ se v případě absence dobré víry neprosadí</a:t>
            </a:r>
          </a:p>
          <a:p>
            <a:pPr lvl="1"/>
            <a:endParaRPr lang="cs-CZ" i="1" dirty="0"/>
          </a:p>
          <a:p>
            <a:pPr lvl="1"/>
            <a:r>
              <a:rPr lang="cs-CZ" i="1" dirty="0"/>
              <a:t>ALE u dobrověrné třetí osoby (?):</a:t>
            </a:r>
          </a:p>
          <a:p>
            <a:pPr lvl="2"/>
            <a:r>
              <a:rPr lang="cs-CZ" i="1" dirty="0"/>
              <a:t>U smluvního je zastoupený zavázán bez dalšího</a:t>
            </a:r>
          </a:p>
          <a:p>
            <a:pPr lvl="2"/>
            <a:r>
              <a:rPr lang="cs-CZ" i="1" dirty="0"/>
              <a:t>(U zákonného – nezavazuje, ale následky dle § 440 odst. 2 OZ)</a:t>
            </a:r>
          </a:p>
          <a:p>
            <a:pPr lvl="2"/>
            <a:endParaRPr lang="cs-CZ" dirty="0"/>
          </a:p>
        </p:txBody>
      </p:sp>
    </p:spTree>
    <p:extLst>
      <p:ext uri="{BB962C8B-B14F-4D97-AF65-F5344CB8AC3E}">
        <p14:creationId xmlns:p14="http://schemas.microsoft.com/office/powerpoint/2010/main" val="71087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Problém osobního rozsahu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55000" lnSpcReduction="20000"/>
          </a:bodyPr>
          <a:lstStyle/>
          <a:p>
            <a:r>
              <a:rPr lang="cs-CZ" i="1" dirty="0"/>
              <a:t>31 Cdo 1640/2022</a:t>
            </a:r>
          </a:p>
          <a:p>
            <a:pPr algn="just"/>
            <a:r>
              <a:rPr lang="cs-CZ" dirty="0"/>
              <a:t>Uzavře-li obchodní korporace se členem svého voleného orgánu smlouvu, aniž by byl v souladu s § 55 z. o. k. o úmyslu ji uzavřít informován příslušný orgán obchodní korporace, popř. přesto, že příslušný orgán uzavření této smlouvy zakázal, není obchodní korporace takovou smlouvou vázána </a:t>
            </a:r>
            <a:r>
              <a:rPr lang="cs-CZ" b="1" dirty="0"/>
              <a:t>ani v případě</a:t>
            </a:r>
            <a:r>
              <a:rPr lang="cs-CZ" dirty="0"/>
              <a:t>, že ji při uzavření smlouvy </a:t>
            </a:r>
            <a:r>
              <a:rPr lang="cs-CZ" b="1" dirty="0"/>
              <a:t>zastoupila jiná osoba </a:t>
            </a:r>
            <a:r>
              <a:rPr lang="cs-CZ" dirty="0"/>
              <a:t>než dotčený člen voleného orgánu. </a:t>
            </a:r>
          </a:p>
          <a:p>
            <a:pPr algn="just"/>
            <a:r>
              <a:rPr lang="cs-CZ" dirty="0"/>
              <a:t>Ani té totiž nesvědčí zástupčí oprávnění, nejsou-li splněny požadavky § 55 z. o. k., neboť oprávnění zastoupit obchodní korporaci při uzavření smlouvy se členem jejího voleného orgánu „odebírá“ zákaz vyslovený v souladu s § 55 z. o. k. </a:t>
            </a:r>
            <a:r>
              <a:rPr lang="cs-CZ" b="1" dirty="0"/>
              <a:t>všem (v úvahu připadajícím) zástupcům.</a:t>
            </a:r>
            <a:r>
              <a:rPr lang="cs-CZ" dirty="0"/>
              <a:t> Obchodní korporace však může takovou smlouvu dodatečně schválit (§ 440 a § 446 o. z.).</a:t>
            </a:r>
          </a:p>
          <a:p>
            <a:pPr algn="just"/>
            <a:endParaRPr lang="cs-CZ" dirty="0"/>
          </a:p>
          <a:p>
            <a:pPr algn="just"/>
            <a:r>
              <a:rPr lang="cs-CZ" dirty="0"/>
              <a:t>Arg: </a:t>
            </a:r>
          </a:p>
          <a:p>
            <a:pPr lvl="1" algn="just"/>
            <a:r>
              <a:rPr lang="cs-CZ" dirty="0"/>
              <a:t>Jazykový výklad § 55 z. o. k. vede k jednoznačnému závěru, podle něhož citované ustanovení dopadá na všechny smlouvy (uzavírané mezi členem voleného orgánu obchodní korporace a touto obchodní korporací) bez rozdílu (není-li zde zvláštní úprava; viz např. § 59 odst. 2 z. o. k.). Tomu také odpovídá výklad teleologický. Účelem § 55 z. o. k. je ochrana zájmů obchodní korporace, jež mohou být dotčeny uzavíranou smlouvou, na jejíž druhé straně stojí člen voleného orgánu. Zájmy obchodní korporace přitom mohou být dotčeny jakoukoliv smlouvou, zřizující závazek mezi stranami (§ 1724 odst. 1 o. z.).</a:t>
            </a:r>
          </a:p>
          <a:p>
            <a:pPr lvl="1" algn="just"/>
            <a:endParaRPr lang="cs-CZ" dirty="0"/>
          </a:p>
        </p:txBody>
      </p:sp>
    </p:spTree>
    <p:extLst>
      <p:ext uri="{BB962C8B-B14F-4D97-AF65-F5344CB8AC3E}">
        <p14:creationId xmlns:p14="http://schemas.microsoft.com/office/powerpoint/2010/main" val="192031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CFEE3-572B-41AA-BC8E-8291812F35D4}"/>
              </a:ext>
            </a:extLst>
          </p:cNvPr>
          <p:cNvSpPr>
            <a:spLocks noGrp="1"/>
          </p:cNvSpPr>
          <p:nvPr>
            <p:ph type="title"/>
          </p:nvPr>
        </p:nvSpPr>
        <p:spPr/>
        <p:txBody>
          <a:bodyPr/>
          <a:lstStyle/>
          <a:p>
            <a:r>
              <a:rPr lang="cs-CZ" dirty="0"/>
              <a:t>Problematické závěry?</a:t>
            </a:r>
          </a:p>
        </p:txBody>
      </p:sp>
      <p:sp>
        <p:nvSpPr>
          <p:cNvPr id="3" name="Zástupný obsah 2">
            <a:extLst>
              <a:ext uri="{FF2B5EF4-FFF2-40B4-BE49-F238E27FC236}">
                <a16:creationId xmlns:a16="http://schemas.microsoft.com/office/drawing/2014/main" id="{3AB35341-58C8-4D45-AF23-6B23C8B5D32D}"/>
              </a:ext>
            </a:extLst>
          </p:cNvPr>
          <p:cNvSpPr>
            <a:spLocks noGrp="1"/>
          </p:cNvSpPr>
          <p:nvPr>
            <p:ph idx="1"/>
          </p:nvPr>
        </p:nvSpPr>
        <p:spPr>
          <a:xfrm>
            <a:off x="457200" y="1600200"/>
            <a:ext cx="8291264" cy="4983162"/>
          </a:xfrm>
        </p:spPr>
        <p:txBody>
          <a:bodyPr>
            <a:normAutofit fontScale="92500" lnSpcReduction="10000"/>
          </a:bodyPr>
          <a:lstStyle/>
          <a:p>
            <a:r>
              <a:rPr lang="cs-CZ" dirty="0"/>
              <a:t>Je ZOK stále zmírňující režim (srovnání s nepodnikatelskými PO)</a:t>
            </a:r>
          </a:p>
          <a:p>
            <a:r>
              <a:rPr lang="cs-CZ" dirty="0"/>
              <a:t>Kdo jsou všichni v úvahu připadající (i 430? ZOK)</a:t>
            </a:r>
          </a:p>
          <a:p>
            <a:pPr lvl="1"/>
            <a:r>
              <a:rPr lang="cs-CZ" dirty="0"/>
              <a:t>Časový test účasti člena voleného orgánu</a:t>
            </a:r>
          </a:p>
          <a:p>
            <a:pPr lvl="1"/>
            <a:r>
              <a:rPr lang="cs-CZ" dirty="0"/>
              <a:t>Jmenování kolizního opatrovníka</a:t>
            </a:r>
          </a:p>
          <a:p>
            <a:r>
              <a:rPr lang="cs-CZ" dirty="0"/>
              <a:t>Tlak na „korporátní řešení“ střetu zájmů, ale:</a:t>
            </a:r>
          </a:p>
          <a:p>
            <a:pPr lvl="1"/>
            <a:r>
              <a:rPr lang="cs-CZ" dirty="0"/>
              <a:t>Nutnost schvalovat valnou hromadou? Význam negativního usnesení VH?</a:t>
            </a:r>
          </a:p>
          <a:p>
            <a:pPr lvl="1"/>
            <a:r>
              <a:rPr lang="cs-CZ" dirty="0"/>
              <a:t>Otázka </a:t>
            </a:r>
            <a:r>
              <a:rPr lang="cs-CZ" dirty="0" err="1"/>
              <a:t>ratihabice</a:t>
            </a:r>
            <a:r>
              <a:rPr lang="cs-CZ" dirty="0"/>
              <a:t> – fakticky </a:t>
            </a:r>
            <a:r>
              <a:rPr lang="cs-CZ" dirty="0" err="1"/>
              <a:t>obsolentní</a:t>
            </a:r>
            <a:endParaRPr lang="cs-CZ" dirty="0"/>
          </a:p>
          <a:p>
            <a:r>
              <a:rPr lang="cs-CZ" dirty="0"/>
              <a:t>Problém paušálního řešení pro smluvní i zákonné zastoupení</a:t>
            </a:r>
          </a:p>
          <a:p>
            <a:endParaRPr lang="cs-CZ" dirty="0"/>
          </a:p>
          <a:p>
            <a:endParaRPr lang="cs-CZ" dirty="0"/>
          </a:p>
        </p:txBody>
      </p:sp>
    </p:spTree>
    <p:extLst>
      <p:ext uri="{BB962C8B-B14F-4D97-AF65-F5344CB8AC3E}">
        <p14:creationId xmlns:p14="http://schemas.microsoft.com/office/powerpoint/2010/main" val="346854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Neplatnost a zdánlivost usnesení valné hromady nebo členské schůze</a:t>
            </a:r>
          </a:p>
        </p:txBody>
      </p:sp>
    </p:spTree>
    <p:extLst>
      <p:ext uri="{BB962C8B-B14F-4D97-AF65-F5344CB8AC3E}">
        <p14:creationId xmlns:p14="http://schemas.microsoft.com/office/powerpoint/2010/main" val="2965134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Neplatnost a zdánlivost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Základní systematika:</a:t>
            </a:r>
          </a:p>
          <a:p>
            <a:pPr lvl="1">
              <a:lnSpc>
                <a:spcPct val="80000"/>
              </a:lnSpc>
            </a:pPr>
            <a:r>
              <a:rPr lang="cs-CZ" altLang="cs-CZ" sz="2300" dirty="0"/>
              <a:t>zdánlivost (nicotnost)</a:t>
            </a:r>
          </a:p>
          <a:p>
            <a:pPr lvl="2">
              <a:lnSpc>
                <a:spcPct val="80000"/>
              </a:lnSpc>
            </a:pPr>
            <a:r>
              <a:rPr lang="cs-CZ" altLang="cs-CZ" sz="2100" i="1" dirty="0"/>
              <a:t>non </a:t>
            </a:r>
            <a:r>
              <a:rPr lang="cs-CZ" altLang="cs-CZ" sz="2100" i="1" dirty="0" err="1"/>
              <a:t>negotium</a:t>
            </a:r>
            <a:endParaRPr lang="cs-CZ" altLang="cs-CZ" sz="2100" i="1" dirty="0"/>
          </a:p>
          <a:p>
            <a:pPr lvl="2">
              <a:lnSpc>
                <a:spcPct val="80000"/>
              </a:lnSpc>
            </a:pPr>
            <a:r>
              <a:rPr lang="cs-CZ" altLang="cs-CZ" sz="2100" i="1" dirty="0" err="1"/>
              <a:t>negotium</a:t>
            </a:r>
            <a:r>
              <a:rPr lang="cs-CZ" altLang="cs-CZ" sz="2100" i="1" dirty="0"/>
              <a:t> </a:t>
            </a:r>
            <a:r>
              <a:rPr lang="cs-CZ" altLang="cs-CZ" sz="2100" i="1" dirty="0" err="1"/>
              <a:t>nullum</a:t>
            </a:r>
            <a:r>
              <a:rPr lang="cs-CZ" altLang="cs-CZ" sz="2100" i="1" dirty="0"/>
              <a:t> </a:t>
            </a:r>
            <a:r>
              <a:rPr lang="cs-CZ" altLang="cs-CZ" sz="1700" dirty="0"/>
              <a:t>(nazývaná také jako „fikce nepřijetí“)</a:t>
            </a:r>
          </a:p>
          <a:p>
            <a:pPr lvl="1">
              <a:lnSpc>
                <a:spcPct val="80000"/>
              </a:lnSpc>
            </a:pPr>
            <a:r>
              <a:rPr lang="cs-CZ" altLang="cs-CZ" sz="2400" dirty="0"/>
              <a:t>rozhodnutí, které „nemá povahu právního jednání“?</a:t>
            </a:r>
          </a:p>
          <a:p>
            <a:pPr lvl="2">
              <a:lnSpc>
                <a:spcPct val="80000"/>
              </a:lnSpc>
            </a:pPr>
            <a:r>
              <a:rPr lang="cs-CZ" altLang="cs-CZ" sz="2000" dirty="0"/>
              <a:t>27 </a:t>
            </a:r>
            <a:r>
              <a:rPr lang="cs-CZ" altLang="cs-CZ" sz="2000" dirty="0" err="1"/>
              <a:t>Cdo</a:t>
            </a:r>
            <a:r>
              <a:rPr lang="cs-CZ" altLang="cs-CZ" sz="2000" dirty="0"/>
              <a:t> 445/2018, 27 </a:t>
            </a:r>
            <a:r>
              <a:rPr lang="cs-CZ" altLang="cs-CZ" sz="2000" dirty="0" err="1"/>
              <a:t>Cdo</a:t>
            </a:r>
            <a:r>
              <a:rPr lang="cs-CZ" altLang="cs-CZ" sz="2000" dirty="0"/>
              <a:t> 65/2019, 27 </a:t>
            </a:r>
            <a:r>
              <a:rPr lang="cs-CZ" altLang="cs-CZ" sz="2000" dirty="0" err="1"/>
              <a:t>Cdo</a:t>
            </a:r>
            <a:r>
              <a:rPr lang="cs-CZ" altLang="cs-CZ" sz="2000" dirty="0"/>
              <a:t> 830/2019</a:t>
            </a:r>
          </a:p>
          <a:p>
            <a:pPr lvl="1">
              <a:lnSpc>
                <a:spcPct val="80000"/>
              </a:lnSpc>
            </a:pPr>
            <a:r>
              <a:rPr lang="cs-CZ" altLang="cs-CZ" sz="2300" dirty="0"/>
              <a:t>neplatnost</a:t>
            </a:r>
          </a:p>
          <a:p>
            <a:pPr lvl="2">
              <a:lnSpc>
                <a:spcPct val="80000"/>
              </a:lnSpc>
            </a:pPr>
            <a:r>
              <a:rPr lang="cs-CZ" altLang="cs-CZ" sz="2100" dirty="0"/>
              <a:t>nepřímá relativní neplatnost</a:t>
            </a:r>
          </a:p>
          <a:p>
            <a:pPr lvl="2">
              <a:lnSpc>
                <a:spcPct val="80000"/>
              </a:lnSpc>
            </a:pPr>
            <a:endParaRPr lang="cs-CZ" altLang="cs-CZ" sz="2000" dirty="0"/>
          </a:p>
          <a:p>
            <a:pPr lvl="1">
              <a:lnSpc>
                <a:spcPct val="80000"/>
              </a:lnSpc>
            </a:pPr>
            <a:r>
              <a:rPr lang="cs-CZ" altLang="cs-CZ" sz="2300" dirty="0"/>
              <a:t>odporovatelnost</a:t>
            </a:r>
          </a:p>
          <a:p>
            <a:pPr lvl="2">
              <a:lnSpc>
                <a:spcPct val="80000"/>
              </a:lnSpc>
            </a:pPr>
            <a:r>
              <a:rPr lang="cs-CZ" altLang="cs-CZ" sz="2100" dirty="0"/>
              <a:t>29 </a:t>
            </a:r>
            <a:r>
              <a:rPr lang="cs-CZ" altLang="cs-CZ" sz="2100" dirty="0" err="1"/>
              <a:t>ICdo</a:t>
            </a:r>
            <a:r>
              <a:rPr lang="cs-CZ" altLang="cs-CZ" sz="2100" dirty="0"/>
              <a:t> 6/2012 (R 65/2014)</a:t>
            </a:r>
          </a:p>
          <a:p>
            <a:pPr lvl="3">
              <a:lnSpc>
                <a:spcPct val="80000"/>
              </a:lnSpc>
            </a:pPr>
            <a:r>
              <a:rPr lang="cs-CZ" altLang="cs-CZ" sz="1700"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p>
          <a:p>
            <a:pPr lvl="3">
              <a:lnSpc>
                <a:spcPct val="80000"/>
              </a:lnSpc>
            </a:pPr>
            <a:endParaRPr lang="cs-CZ" altLang="cs-CZ" sz="1700" dirty="0"/>
          </a:p>
        </p:txBody>
      </p:sp>
    </p:spTree>
    <p:extLst>
      <p:ext uri="{BB962C8B-B14F-4D97-AF65-F5344CB8AC3E}">
        <p14:creationId xmlns:p14="http://schemas.microsoft.com/office/powerpoint/2010/main" val="201680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t>Delegace podle § 3 ZOK</a:t>
            </a:r>
          </a:p>
        </p:txBody>
      </p:sp>
      <p:sp>
        <p:nvSpPr>
          <p:cNvPr id="3" name="Zástupný symbol pro obsah 2">
            <a:extLst>
              <a:ext uri="{FF2B5EF4-FFF2-40B4-BE49-F238E27FC236}">
                <a16:creationId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dirty="0"/>
              <a:t>Zdánlivosti vs. neplatnosti</a:t>
            </a:r>
            <a:r>
              <a:rPr lang="cs-CZ" altLang="cs-CZ" sz="2700" dirty="0"/>
              <a:t>:</a:t>
            </a:r>
          </a:p>
          <a:p>
            <a:pPr lvl="1">
              <a:lnSpc>
                <a:spcPct val="80000"/>
              </a:lnSpc>
            </a:pPr>
            <a:r>
              <a:rPr lang="cs-CZ" altLang="cs-CZ" sz="2300" dirty="0"/>
              <a:t>zdánlivost:</a:t>
            </a:r>
          </a:p>
          <a:p>
            <a:pPr lvl="2">
              <a:lnSpc>
                <a:spcPct val="80000"/>
              </a:lnSpc>
            </a:pPr>
            <a:r>
              <a:rPr lang="cs-CZ" altLang="cs-CZ" sz="1900" dirty="0"/>
              <a:t>V jakých případech se hledí na rozhodnutí orgánu obchodní korporace, jako by nebylo přijato, se posoudí podle ustanovení občanského zákoníku upravujícího spolky; to neplatí pro rozhodnutí, které se příčí dobrým mravům (§ 45 odst. 1 ZOK).</a:t>
            </a:r>
          </a:p>
          <a:p>
            <a:pPr lvl="1">
              <a:lnSpc>
                <a:spcPct val="80000"/>
              </a:lnSpc>
            </a:pPr>
            <a:r>
              <a:rPr lang="cs-CZ" altLang="cs-CZ" sz="2300" dirty="0"/>
              <a:t>neplatnost:</a:t>
            </a:r>
          </a:p>
          <a:p>
            <a:pPr lvl="2">
              <a:lnSpc>
                <a:spcPct val="80000"/>
              </a:lnSpc>
            </a:pPr>
            <a:r>
              <a:rPr lang="cs-CZ" altLang="cs-CZ" sz="1900" dirty="0"/>
              <a:t>…podle ustanovení občanského zákoníku o neplatnosti usnesení členské schůze spolku pro rozpor s právními předpisy nebo společenskou smlouvou (§ 191, § 428 a § 663 </a:t>
            </a:r>
            <a:r>
              <a:rPr lang="cs-CZ" altLang="cs-CZ" sz="1900" dirty="0" err="1"/>
              <a:t>ZOK</a:t>
            </a:r>
            <a:r>
              <a:rPr lang="cs-CZ" altLang="cs-CZ" sz="1900" dirty="0"/>
              <a:t>).</a:t>
            </a:r>
          </a:p>
        </p:txBody>
      </p:sp>
    </p:spTree>
    <p:extLst>
      <p:ext uri="{BB962C8B-B14F-4D97-AF65-F5344CB8AC3E}">
        <p14:creationId xmlns:p14="http://schemas.microsoft.com/office/powerpoint/2010/main" val="132627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Důvody zdánlivosti</a:t>
            </a:r>
            <a:r>
              <a:rPr lang="cs-CZ" altLang="cs-CZ" sz="2700" dirty="0"/>
              <a:t>:</a:t>
            </a:r>
          </a:p>
          <a:p>
            <a:pPr lvl="1">
              <a:lnSpc>
                <a:spcPct val="80000"/>
              </a:lnSpc>
            </a:pPr>
            <a:r>
              <a:rPr lang="cs-CZ" altLang="cs-CZ" sz="2300" dirty="0"/>
              <a:t>Na usnesení členské schůze nebo jiného orgánu, které se příčí dobrým mravům, nebo mění stanovy tak, že jejich obsah odporuje donucujícím ustanovením zákona, se hledí, jako by nebylo přijato; to platí i v případě, že bylo přijato usnesení v záležitosti, o které tento orgán nemá působnost rozhodnout (§ 245 ObčZ),</a:t>
            </a:r>
          </a:p>
          <a:p>
            <a:pPr lvl="1">
              <a:lnSpc>
                <a:spcPct val="80000"/>
              </a:lnSpc>
            </a:pPr>
            <a:r>
              <a:rPr lang="cs-CZ" altLang="cs-CZ" sz="2300" dirty="0"/>
              <a:t>+ neurčitost, nesrozumitelnost, nemožné plnění (§ 45 odst. 2 ZOK)</a:t>
            </a:r>
          </a:p>
          <a:p>
            <a:pPr lvl="1">
              <a:lnSpc>
                <a:spcPct val="80000"/>
              </a:lnSpc>
            </a:pPr>
            <a:r>
              <a:rPr lang="cs-CZ" altLang="cs-CZ" sz="2300" dirty="0"/>
              <a:t>pozor na dobré mravy!</a:t>
            </a:r>
          </a:p>
        </p:txBody>
      </p:sp>
    </p:spTree>
    <p:extLst>
      <p:ext uri="{BB962C8B-B14F-4D97-AF65-F5344CB8AC3E}">
        <p14:creationId xmlns:p14="http://schemas.microsoft.com/office/powerpoint/2010/main" val="78799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a:xfrm>
            <a:off x="457200" y="764704"/>
            <a:ext cx="8229600" cy="1143000"/>
          </a:xfrm>
        </p:spPr>
        <p:txBody>
          <a:bodyPr>
            <a:normAutofit/>
          </a:bodyPr>
          <a:lstStyle/>
          <a:p>
            <a:r>
              <a:rPr lang="cs-CZ" sz="33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a:xfrm>
            <a:off x="459451" y="2132856"/>
            <a:ext cx="8229600" cy="4209331"/>
          </a:xfrm>
        </p:spPr>
        <p:txBody>
          <a:bodyPr>
            <a:normAutofit/>
          </a:bodyPr>
          <a:lstStyle/>
          <a:p>
            <a:pPr marL="514350" indent="-514350">
              <a:buFont typeface="+mj-lt"/>
              <a:buAutoNum type="arabicPeriod"/>
            </a:pPr>
            <a:r>
              <a:rPr lang="cs-CZ" dirty="0"/>
              <a:t>Střet zájmů člena volené orgánu </a:t>
            </a:r>
          </a:p>
          <a:p>
            <a:pPr marL="514350" indent="-514350">
              <a:buFont typeface="+mj-lt"/>
              <a:buAutoNum type="arabicPeriod"/>
            </a:pPr>
            <a:r>
              <a:rPr lang="cs-CZ" dirty="0"/>
              <a:t>Neplatnost a zdánlivost usnesení valné hromady nebo členské schůze.</a:t>
            </a:r>
          </a:p>
          <a:p>
            <a:pPr marL="514350" indent="-514350">
              <a:buFont typeface="+mj-lt"/>
              <a:buAutoNum type="arabicPeriod"/>
            </a:pPr>
            <a:r>
              <a:rPr lang="cs-CZ" dirty="0"/>
              <a:t>Souběh výkonu funkce člena statutárního orgánu.</a:t>
            </a:r>
          </a:p>
          <a:p>
            <a:pPr marL="514350" indent="-514350">
              <a:buFont typeface="+mj-lt"/>
              <a:buAutoNum type="arabicPeriod"/>
            </a:pPr>
            <a:r>
              <a:rPr lang="cs-CZ" dirty="0"/>
              <a:t>Pokyn do obchodního vedení a otázky související</a:t>
            </a:r>
          </a:p>
          <a:p>
            <a:pPr marL="514350" indent="-514350">
              <a:buFont typeface="+mj-lt"/>
              <a:buAutoNum type="arabicPeriod"/>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Zvláštní důvody zdánlivosti</a:t>
            </a:r>
            <a:r>
              <a:rPr lang="cs-CZ" altLang="cs-CZ" sz="2700" dirty="0"/>
              <a:t>:</a:t>
            </a:r>
          </a:p>
          <a:p>
            <a:pPr lvl="1">
              <a:lnSpc>
                <a:spcPct val="80000"/>
              </a:lnSpc>
            </a:pPr>
            <a:r>
              <a:rPr lang="cs-CZ" altLang="cs-CZ" sz="2300" dirty="0"/>
              <a:t>„se nepřihlíží“</a:t>
            </a:r>
          </a:p>
          <a:p>
            <a:pPr lvl="2">
              <a:lnSpc>
                <a:spcPct val="80000"/>
              </a:lnSpc>
            </a:pPr>
            <a:r>
              <a:rPr lang="cs-CZ" altLang="cs-CZ" sz="1900" dirty="0"/>
              <a:t>§ 162 odst. 2 ZOK (příplatky, aniž by SS určila jakou výši nesmí příplatky ve svém souhrnu překročit)</a:t>
            </a:r>
          </a:p>
          <a:p>
            <a:pPr lvl="2">
              <a:lnSpc>
                <a:spcPct val="80000"/>
              </a:lnSpc>
            </a:pPr>
            <a:endParaRPr lang="cs-CZ" altLang="cs-CZ" sz="1900" dirty="0"/>
          </a:p>
          <a:p>
            <a:pPr lvl="2">
              <a:lnSpc>
                <a:spcPct val="80000"/>
              </a:lnSpc>
              <a:buNone/>
            </a:pPr>
            <a:r>
              <a:rPr lang="cs-CZ" altLang="cs-CZ" sz="1900" dirty="0"/>
              <a:t>	</a:t>
            </a:r>
            <a:r>
              <a:rPr lang="cs-CZ" altLang="cs-CZ" sz="1900" i="1" dirty="0"/>
              <a:t>„se nepřihlíží“ nemusí znamenat jen zdánlivost</a:t>
            </a:r>
            <a:br>
              <a:rPr lang="cs-CZ" altLang="cs-CZ" sz="1900" i="1" dirty="0"/>
            </a:br>
            <a:r>
              <a:rPr lang="cs-CZ" altLang="cs-CZ" sz="1900" i="1" dirty="0"/>
              <a:t>(viz 29 Cdo 5943/2016 = R 103/2019)</a:t>
            </a:r>
          </a:p>
          <a:p>
            <a:pPr lvl="1">
              <a:lnSpc>
                <a:spcPct val="80000"/>
              </a:lnSpc>
            </a:pPr>
            <a:r>
              <a:rPr lang="cs-CZ" altLang="cs-CZ" sz="2300" dirty="0"/>
              <a:t>„nemá právní účinky“</a:t>
            </a:r>
          </a:p>
          <a:p>
            <a:pPr lvl="2">
              <a:lnSpc>
                <a:spcPct val="80000"/>
              </a:lnSpc>
            </a:pPr>
            <a:r>
              <a:rPr lang="cs-CZ" altLang="cs-CZ" sz="1900" dirty="0"/>
              <a:t>§ 34 odst. 2 ZOK (rozpor s bilančním testem)</a:t>
            </a:r>
          </a:p>
          <a:p>
            <a:pPr lvl="2">
              <a:lnSpc>
                <a:spcPct val="80000"/>
              </a:lnSpc>
            </a:pPr>
            <a:r>
              <a:rPr lang="cs-CZ" altLang="cs-CZ" sz="1900" dirty="0"/>
              <a:t>§ 40 odst. 1 a 2 ZOK (rozpor </a:t>
            </a:r>
            <a:r>
              <a:rPr lang="cs-CZ" altLang="cs-CZ" sz="1900"/>
              <a:t>s kapitálovým </a:t>
            </a:r>
            <a:r>
              <a:rPr lang="cs-CZ" altLang="cs-CZ" sz="1900" dirty="0"/>
              <a:t>testem)</a:t>
            </a:r>
          </a:p>
          <a:p>
            <a:pPr lvl="2">
              <a:lnSpc>
                <a:spcPct val="80000"/>
              </a:lnSpc>
            </a:pPr>
            <a:r>
              <a:rPr lang="cs-CZ" altLang="cs-CZ" sz="1900" dirty="0"/>
              <a:t>§ 45 odst. 3 (absence veřejné listiny)*</a:t>
            </a:r>
          </a:p>
          <a:p>
            <a:pPr lvl="2">
              <a:lnSpc>
                <a:spcPct val="80000"/>
              </a:lnSpc>
            </a:pPr>
            <a:endParaRPr lang="cs-CZ" altLang="cs-CZ" sz="1900" dirty="0"/>
          </a:p>
          <a:p>
            <a:pPr marL="0" lvl="2" indent="-66675">
              <a:lnSpc>
                <a:spcPct val="80000"/>
              </a:lnSpc>
              <a:buNone/>
            </a:pPr>
            <a:r>
              <a:rPr lang="cs-CZ" altLang="cs-CZ" sz="1900" i="1" dirty="0"/>
              <a:t>* Specifický druh „dodatečné“ zdánlivosti (DZ k 33/2020 s. 115: „…rozhodnutí se stane zdánlivým…“).</a:t>
            </a:r>
          </a:p>
        </p:txBody>
      </p:sp>
    </p:spTree>
    <p:extLst>
      <p:ext uri="{BB962C8B-B14F-4D97-AF65-F5344CB8AC3E}">
        <p14:creationId xmlns:p14="http://schemas.microsoft.com/office/powerpoint/2010/main" val="3881146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Důvody neplatnosti</a:t>
            </a:r>
            <a:r>
              <a:rPr lang="cs-CZ" altLang="cs-CZ" sz="2700" dirty="0"/>
              <a:t>:</a:t>
            </a:r>
          </a:p>
          <a:p>
            <a:pPr lvl="1">
              <a:lnSpc>
                <a:spcPct val="80000"/>
              </a:lnSpc>
            </a:pPr>
            <a:r>
              <a:rPr lang="cs-CZ" altLang="cs-CZ" sz="2300" dirty="0"/>
              <a:t>Každý člen spolku nebo ten, kdo na tom má zájem hodný právní ochrany, může navrhnout soudu, aby rozhodl o neplatnosti rozhodnutí orgánu spolku pro jeho rozpor se zákonem nebo se stanovami, pokud se neplatnosti nelze dovolat u orgánů spolku (§ 258 ObčZ).</a:t>
            </a:r>
          </a:p>
          <a:p>
            <a:pPr lvl="2">
              <a:lnSpc>
                <a:spcPct val="80000"/>
              </a:lnSpc>
            </a:pPr>
            <a:r>
              <a:rPr lang="cs-CZ" altLang="cs-CZ" sz="1900" dirty="0"/>
              <a:t>rozporem s právními předpisy je i obcházení zákona</a:t>
            </a:r>
            <a:br>
              <a:rPr lang="cs-CZ" altLang="cs-CZ" sz="1900" dirty="0"/>
            </a:br>
            <a:r>
              <a:rPr lang="cs-CZ" altLang="cs-CZ" sz="1900" dirty="0"/>
              <a:t>(27 Cdo 226/2019)</a:t>
            </a:r>
          </a:p>
          <a:p>
            <a:pPr lvl="1">
              <a:lnSpc>
                <a:spcPct val="80000"/>
              </a:lnSpc>
            </a:pPr>
            <a:r>
              <a:rPr lang="cs-CZ" altLang="cs-CZ" sz="2300" dirty="0"/>
              <a:t>u obchodních korporací (možná?) rozdíl v aktivně legitimovaných osobách</a:t>
            </a:r>
          </a:p>
          <a:p>
            <a:pPr lvl="2">
              <a:lnSpc>
                <a:spcPct val="80000"/>
              </a:lnSpc>
            </a:pPr>
            <a:r>
              <a:rPr lang="cs-CZ" altLang="cs-CZ" sz="1900" dirty="0"/>
              <a:t>návrh osob se „zájmem hodným právní ochrany“ (27 </a:t>
            </a:r>
            <a:r>
              <a:rPr lang="cs-CZ" altLang="cs-CZ" sz="1900" dirty="0" err="1"/>
              <a:t>Cdo</a:t>
            </a:r>
            <a:r>
              <a:rPr lang="cs-CZ" altLang="cs-CZ" sz="1900" dirty="0"/>
              <a:t> 458/2019) není u obchodních korporací výslovně připouštěn,</a:t>
            </a:r>
          </a:p>
          <a:p>
            <a:pPr lvl="2">
              <a:lnSpc>
                <a:spcPct val="80000"/>
              </a:lnSpc>
            </a:pPr>
            <a:r>
              <a:rPr lang="cs-CZ" altLang="cs-CZ" sz="1900" dirty="0"/>
              <a:t>ale v právu obchodních korporací 29 </a:t>
            </a:r>
            <a:r>
              <a:rPr lang="cs-CZ" altLang="cs-CZ" sz="1900" dirty="0" err="1"/>
              <a:t>Cdo</a:t>
            </a:r>
            <a:r>
              <a:rPr lang="cs-CZ" altLang="cs-CZ" sz="1900" dirty="0"/>
              <a:t> 5352/2015</a:t>
            </a:r>
          </a:p>
          <a:p>
            <a:pPr lvl="1">
              <a:lnSpc>
                <a:spcPct val="80000"/>
              </a:lnSpc>
            </a:pPr>
            <a:r>
              <a:rPr lang="cs-CZ" altLang="cs-CZ" sz="2300" dirty="0" err="1"/>
              <a:t>ust</a:t>
            </a:r>
            <a:r>
              <a:rPr lang="cs-CZ" altLang="cs-CZ" sz="2300" dirty="0"/>
              <a:t>. § 259-261 ObčZ se použijí</a:t>
            </a:r>
          </a:p>
          <a:p>
            <a:pPr lvl="1">
              <a:lnSpc>
                <a:spcPct val="80000"/>
              </a:lnSpc>
            </a:pPr>
            <a:endParaRPr lang="cs-CZ" altLang="cs-CZ" sz="2300" dirty="0"/>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86617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Specifika neplatnosti</a:t>
            </a:r>
            <a:r>
              <a:rPr lang="cs-CZ" altLang="cs-CZ" sz="2700" dirty="0"/>
              <a:t>:</a:t>
            </a:r>
          </a:p>
          <a:p>
            <a:pPr lvl="1">
              <a:lnSpc>
                <a:spcPct val="80000"/>
              </a:lnSpc>
            </a:pPr>
            <a:r>
              <a:rPr lang="cs-CZ" altLang="cs-CZ" sz="2300" dirty="0"/>
              <a:t>pokud není vyslovena neplatnost, je usnesení platné</a:t>
            </a:r>
          </a:p>
          <a:p>
            <a:pPr lvl="1">
              <a:lnSpc>
                <a:spcPct val="80000"/>
              </a:lnSpc>
            </a:pPr>
            <a:r>
              <a:rPr lang="cs-CZ" altLang="cs-CZ" sz="2300" dirty="0"/>
              <a:t>vázanost soudu návrhem (27 Cdo 927/2020)</a:t>
            </a:r>
          </a:p>
          <a:p>
            <a:pPr lvl="1">
              <a:lnSpc>
                <a:spcPct val="80000"/>
              </a:lnSpc>
            </a:pPr>
            <a:r>
              <a:rPr lang="cs-CZ" altLang="cs-CZ" sz="2300" dirty="0"/>
              <a:t>výčet legitimovaných osob (§ 191 odst. 1, § 428 odst. 1</a:t>
            </a:r>
            <a:br>
              <a:rPr lang="cs-CZ" altLang="cs-CZ" sz="2300" dirty="0"/>
            </a:br>
            <a:r>
              <a:rPr lang="cs-CZ" altLang="cs-CZ" sz="2300" dirty="0"/>
              <a:t>a § 663 ZOK)</a:t>
            </a:r>
          </a:p>
          <a:p>
            <a:pPr lvl="2">
              <a:lnSpc>
                <a:spcPct val="80000"/>
              </a:lnSpc>
            </a:pPr>
            <a:r>
              <a:rPr lang="cs-CZ" altLang="cs-CZ" sz="1900" dirty="0"/>
              <a:t>neprokazují naléhavý právní zájem (nejde o určovací žalobu)</a:t>
            </a:r>
          </a:p>
          <a:p>
            <a:pPr lvl="3">
              <a:lnSpc>
                <a:spcPct val="80000"/>
              </a:lnSpc>
            </a:pPr>
            <a:r>
              <a:rPr lang="cs-CZ" altLang="cs-CZ" sz="1500" dirty="0"/>
              <a:t>naléhavý právní zájem u zdánlivosti (27 </a:t>
            </a:r>
            <a:r>
              <a:rPr lang="cs-CZ" altLang="cs-CZ" sz="1500" dirty="0" err="1"/>
              <a:t>Cdo</a:t>
            </a:r>
            <a:r>
              <a:rPr lang="cs-CZ" altLang="cs-CZ" sz="1500" dirty="0"/>
              <a:t> 2805/2021)</a:t>
            </a:r>
          </a:p>
          <a:p>
            <a:pPr lvl="1">
              <a:lnSpc>
                <a:spcPct val="80000"/>
              </a:lnSpc>
            </a:pPr>
            <a:r>
              <a:rPr lang="cs-CZ" altLang="cs-CZ" sz="2300" dirty="0"/>
              <a:t>lhůty</a:t>
            </a:r>
          </a:p>
          <a:p>
            <a:pPr lvl="2">
              <a:lnSpc>
                <a:spcPct val="80000"/>
              </a:lnSpc>
            </a:pPr>
            <a:r>
              <a:rPr lang="cs-CZ" altLang="cs-CZ" sz="1900" dirty="0"/>
              <a:t>3 měsíce subjektivní, 1 rok objektivní</a:t>
            </a:r>
          </a:p>
          <a:p>
            <a:pPr lvl="2">
              <a:lnSpc>
                <a:spcPct val="80000"/>
              </a:lnSpc>
            </a:pPr>
            <a:r>
              <a:rPr lang="cs-CZ" altLang="cs-CZ" sz="1900" dirty="0"/>
              <a:t>prekluzivní</a:t>
            </a:r>
          </a:p>
          <a:p>
            <a:pPr lvl="2">
              <a:lnSpc>
                <a:spcPct val="80000"/>
              </a:lnSpc>
            </a:pPr>
            <a:r>
              <a:rPr lang="cs-CZ" altLang="cs-CZ" sz="1900" dirty="0"/>
              <a:t>hmotněprávní</a:t>
            </a:r>
          </a:p>
          <a:p>
            <a:pPr lvl="1">
              <a:lnSpc>
                <a:spcPct val="80000"/>
              </a:lnSpc>
            </a:pPr>
            <a:r>
              <a:rPr lang="cs-CZ" altLang="cs-CZ" sz="2300" dirty="0"/>
              <a:t>protest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1143965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Protest</a:t>
            </a:r>
            <a:r>
              <a:rPr lang="cs-CZ" altLang="cs-CZ" sz="2700" dirty="0"/>
              <a:t>:</a:t>
            </a:r>
          </a:p>
          <a:p>
            <a:pPr lvl="1">
              <a:lnSpc>
                <a:spcPct val="80000"/>
              </a:lnSpc>
            </a:pPr>
            <a:r>
              <a:rPr lang="cs-CZ" altLang="cs-CZ" sz="2300" dirty="0"/>
              <a:t>Neplatnosti usnesení valné hromady se společník/akcionář nemůže dovolávat, nebyl-li proti usnesení valné hromady podán </a:t>
            </a:r>
            <a:r>
              <a:rPr lang="cs-CZ" altLang="cs-CZ" sz="2300" u="sng" dirty="0"/>
              <a:t>odůvodněný</a:t>
            </a:r>
            <a:r>
              <a:rPr lang="cs-CZ" altLang="cs-CZ" sz="2300" dirty="0"/>
              <a:t> protest, ledaže navrhovatel nepodal protest ze závažného důvodu (§ 192 odst. 2 a § 424 odst. 1 ZOK).</a:t>
            </a:r>
          </a:p>
          <a:p>
            <a:pPr lvl="1">
              <a:lnSpc>
                <a:spcPct val="80000"/>
              </a:lnSpc>
            </a:pPr>
            <a:endParaRPr lang="cs-CZ" altLang="cs-CZ" sz="2300" dirty="0"/>
          </a:p>
          <a:p>
            <a:pPr lvl="1">
              <a:lnSpc>
                <a:spcPct val="80000"/>
              </a:lnSpc>
            </a:pPr>
            <a:r>
              <a:rPr lang="cs-CZ" altLang="cs-CZ" sz="2300" dirty="0"/>
              <a:t>u družstev se protest nevyžaduje</a:t>
            </a:r>
          </a:p>
          <a:p>
            <a:pPr lvl="2">
              <a:lnSpc>
                <a:spcPct val="80000"/>
              </a:lnSpc>
            </a:pPr>
            <a:r>
              <a:rPr lang="cs-CZ" altLang="cs-CZ" sz="1900" dirty="0"/>
              <a:t>v poměrech obchodního zákoníku „námitky“ (§ 242 </a:t>
            </a:r>
            <a:r>
              <a:rPr lang="cs-CZ" altLang="cs-CZ" sz="1900" dirty="0" err="1"/>
              <a:t>ObchZ</a:t>
            </a:r>
            <a:r>
              <a:rPr lang="cs-CZ" altLang="cs-CZ" sz="1900" dirty="0"/>
              <a: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1036356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2698797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dirty="0"/>
              <a:t>29 Cdo 1817/2016 (R 46/2018)</a:t>
            </a:r>
          </a:p>
          <a:p>
            <a:pPr lvl="1">
              <a:buNone/>
            </a:pPr>
            <a:r>
              <a:rPr lang="cs-CZ" altLang="cs-CZ" sz="2300" dirty="0"/>
              <a:t>	I. </a:t>
            </a:r>
            <a:r>
              <a:rPr lang="cs-CZ" altLang="cs-CZ" sz="2300" b="1" dirty="0"/>
              <a:t>Po uplynutí lhůt </a:t>
            </a:r>
            <a:r>
              <a:rPr lang="cs-CZ" altLang="cs-CZ" sz="2300" dirty="0"/>
              <a:t>upravených v § 663 odst. 1 z. o. k. a § 259 o. z. </a:t>
            </a:r>
            <a:r>
              <a:rPr lang="cs-CZ" altLang="cs-CZ" sz="2300" b="1" dirty="0"/>
              <a:t>nelze úspěšně podat návrh na vyslovení neplatnosti </a:t>
            </a:r>
            <a:r>
              <a:rPr lang="cs-CZ" altLang="cs-CZ" sz="2300" dirty="0"/>
              <a:t>usnesení členské schůze a, nebyla-li napadena všechna usnesení členské schůze, nelze ani rozšířit okruh usnesení, ohledně kterých se navrhovatel vyslovení neplatnosti domáhá. </a:t>
            </a:r>
          </a:p>
          <a:p>
            <a:pPr lvl="1">
              <a:buNone/>
            </a:pPr>
            <a:r>
              <a:rPr lang="cs-CZ" altLang="cs-CZ" sz="2300" dirty="0"/>
              <a:t>	II. Rozšířením okruhu usnesení, ohledně kterých se navrhovatel domáhá vyslovení neplatnosti, jsou také případy, kdy navrhovatel změní návrh tak, že jím nově napadá i jiné (další) části jediného usnesení.</a:t>
            </a:r>
          </a:p>
        </p:txBody>
      </p:sp>
    </p:spTree>
    <p:extLst>
      <p:ext uri="{BB962C8B-B14F-4D97-AF65-F5344CB8AC3E}">
        <p14:creationId xmlns:p14="http://schemas.microsoft.com/office/powerpoint/2010/main" val="997360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dirty="0"/>
              <a:t>29 Cdo 1817/2016 (R 46/2018) - pokračování</a:t>
            </a:r>
          </a:p>
          <a:p>
            <a:pPr lvl="1">
              <a:buNone/>
            </a:pPr>
            <a:r>
              <a:rPr lang="cs-CZ" altLang="cs-CZ" sz="2300" dirty="0"/>
              <a:t>	III. Jestliže navrhovatel vezme návrh na vyslovení neplatnosti usnesení členské schůze zčásti nebo zcela zpět a teprve po uplynutí zákonných lhůt se rozhodne uplatnit jej (ve </a:t>
            </a:r>
            <a:r>
              <a:rPr lang="cs-CZ" altLang="cs-CZ" sz="2300" dirty="0" err="1"/>
              <a:t>zpětvzatém</a:t>
            </a:r>
            <a:r>
              <a:rPr lang="cs-CZ" altLang="cs-CZ" sz="2300" dirty="0"/>
              <a:t> rozsahu) znovu, je na místě jeho opětovný návrh zamítnout.</a:t>
            </a:r>
          </a:p>
          <a:p>
            <a:pPr lvl="1">
              <a:buNone/>
            </a:pPr>
            <a:r>
              <a:rPr lang="cs-CZ" altLang="cs-CZ" sz="2300" dirty="0"/>
              <a:t>	IV. </a:t>
            </a:r>
            <a:r>
              <a:rPr lang="cs-CZ" altLang="cs-CZ" sz="2300" b="1" dirty="0"/>
              <a:t>Rozhodnutí o tom, že nejde o usnesení členské schůze</a:t>
            </a:r>
            <a:r>
              <a:rPr lang="cs-CZ" altLang="cs-CZ" sz="2300" dirty="0"/>
              <a:t>, lze vydat </a:t>
            </a:r>
            <a:r>
              <a:rPr lang="cs-CZ" altLang="cs-CZ" sz="2300" b="1" dirty="0"/>
              <a:t>také tehdy, bylo-li právo </a:t>
            </a:r>
            <a:r>
              <a:rPr lang="cs-CZ" altLang="cs-CZ" sz="2300" dirty="0"/>
              <a:t>na vyslovení neplatnosti usnesení členské schůze upla</a:t>
            </a:r>
            <a:r>
              <a:rPr lang="cs-CZ" altLang="cs-CZ" sz="2300" b="1" dirty="0"/>
              <a:t>tněno po marném uplynutí lhůt k podání návrhu na vyslovení neplatnosti </a:t>
            </a:r>
            <a:r>
              <a:rPr lang="cs-CZ" altLang="cs-CZ" sz="2300" dirty="0"/>
              <a:t>usnesení členské schůze.</a:t>
            </a:r>
          </a:p>
        </p:txBody>
      </p:sp>
    </p:spTree>
    <p:extLst>
      <p:ext uri="{BB962C8B-B14F-4D97-AF65-F5344CB8AC3E}">
        <p14:creationId xmlns:p14="http://schemas.microsoft.com/office/powerpoint/2010/main" val="197364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268760"/>
            <a:ext cx="8229600" cy="4857403"/>
          </a:xfrm>
        </p:spPr>
        <p:txBody>
          <a:bodyPr>
            <a:normAutofit fontScale="92500" lnSpcReduction="20000"/>
          </a:bodyPr>
          <a:lstStyle/>
          <a:p>
            <a:r>
              <a:rPr lang="cs-CZ" altLang="cs-CZ" sz="3500" dirty="0"/>
              <a:t>29 Cdo 1104/2016 (R 62/2018)</a:t>
            </a:r>
          </a:p>
          <a:p>
            <a:pPr lvl="1">
              <a:buNone/>
            </a:pPr>
            <a:r>
              <a:rPr lang="cs-CZ" altLang="cs-CZ" sz="2500" i="1" dirty="0"/>
              <a:t>	</a:t>
            </a:r>
            <a:r>
              <a:rPr lang="cs-CZ" sz="2500" dirty="0"/>
              <a:t>I. </a:t>
            </a:r>
            <a:r>
              <a:rPr lang="cs-CZ" sz="2500" b="1" dirty="0"/>
              <a:t>Nedostatek usnášeníschopnosti </a:t>
            </a:r>
            <a:r>
              <a:rPr lang="cs-CZ" sz="2500" dirty="0"/>
              <a:t>valné hromady společnosti s ručením omezeným či nedostatečný počet hlasů, odevzdaných pro přijetí usnesení valné hromady, je i v poměrech právní úpravy účinné od 1. ledna 2014 zásadně </a:t>
            </a:r>
            <a:r>
              <a:rPr lang="cs-CZ" sz="2500" b="1" dirty="0"/>
              <a:t>důvodem neplatnosti </a:t>
            </a:r>
            <a:r>
              <a:rPr lang="cs-CZ" sz="2500" dirty="0"/>
              <a:t>usnesení valné hromady, nikoliv vadou, pro kterou se na takové usnesení hledí, jako by nebylo přijato.</a:t>
            </a:r>
          </a:p>
          <a:p>
            <a:pPr lvl="1">
              <a:buNone/>
            </a:pPr>
            <a:r>
              <a:rPr lang="cs-CZ" sz="2500" dirty="0"/>
              <a:t>	II. S účinností od 1. ledna 2014 </a:t>
            </a:r>
            <a:r>
              <a:rPr lang="cs-CZ" sz="2500" b="1" dirty="0"/>
              <a:t>rejstříkovému soudu nepřísluší v rejstříkovém řízení posuzovat platnost usnesení valné hromady </a:t>
            </a:r>
            <a:r>
              <a:rPr lang="cs-CZ" sz="2500" dirty="0"/>
              <a:t>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a:t>
            </a:r>
            <a:endParaRPr lang="cs-CZ" altLang="cs-CZ" sz="2500" i="1" dirty="0"/>
          </a:p>
        </p:txBody>
      </p:sp>
    </p:spTree>
    <p:extLst>
      <p:ext uri="{BB962C8B-B14F-4D97-AF65-F5344CB8AC3E}">
        <p14:creationId xmlns:p14="http://schemas.microsoft.com/office/powerpoint/2010/main" val="4216990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772816"/>
            <a:ext cx="8229600" cy="4353347"/>
          </a:xfrm>
        </p:spPr>
        <p:txBody>
          <a:bodyPr>
            <a:normAutofit fontScale="92500" lnSpcReduction="10000"/>
          </a:bodyPr>
          <a:lstStyle/>
          <a:p>
            <a:r>
              <a:rPr lang="cs-CZ" altLang="cs-CZ" dirty="0"/>
              <a:t>29 Cdo 4525/2016</a:t>
            </a:r>
          </a:p>
          <a:p>
            <a:pPr lvl="1">
              <a:buNone/>
            </a:pPr>
            <a:r>
              <a:rPr lang="cs-CZ" altLang="cs-CZ" sz="2300" i="1" dirty="0"/>
              <a:t>	</a:t>
            </a:r>
            <a:r>
              <a:rPr lang="cs-CZ" sz="2300" b="1" dirty="0"/>
              <a:t>Vady, které způsobují </a:t>
            </a:r>
            <a:r>
              <a:rPr lang="cs-CZ" sz="2300" dirty="0"/>
              <a:t>toliko </a:t>
            </a:r>
            <a:r>
              <a:rPr lang="cs-CZ" sz="2300" b="1" dirty="0"/>
              <a:t>neplatnost</a:t>
            </a:r>
            <a:r>
              <a:rPr lang="cs-CZ" sz="2300" dirty="0"/>
              <a:t> usnesení valné hromady společnosti s ručením omezeným, zásadně (zpravidla) </a:t>
            </a:r>
            <a:r>
              <a:rPr lang="cs-CZ" sz="2300" b="1" dirty="0"/>
              <a:t>nejsou důvodem pro zamítnutí návrhu </a:t>
            </a:r>
            <a:r>
              <a:rPr lang="cs-CZ" sz="2300" dirty="0"/>
              <a:t>na zápis skutečnosti založené dotčeným usnesením valné hromady do obchodního rejstříku, a to ani kdyby byly zjevné z listin připojených k návrhu.</a:t>
            </a:r>
          </a:p>
          <a:p>
            <a:pPr lvl="1">
              <a:buNone/>
            </a:pPr>
            <a:r>
              <a:rPr lang="cs-CZ" sz="2100" dirty="0"/>
              <a:t>	Rejstříkový soud – až na výjimky stanovené zákonem – podaný návrh věcně nezkoumá, ale přezkoumává pouze splnění předepsaných formálních náležitostí </a:t>
            </a:r>
          </a:p>
          <a:p>
            <a:pPr lvl="1">
              <a:buNone/>
            </a:pPr>
            <a:r>
              <a:rPr lang="cs-CZ" sz="2100" dirty="0"/>
              <a:t>	Řečené však neznamená, že soudu přísluší toliko ověřit, zda k návrhu byly připojeny požadované listiny;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a:t>
            </a:r>
          </a:p>
          <a:p>
            <a:pPr lvl="1">
              <a:buNone/>
            </a:pPr>
            <a:endParaRPr lang="cs-CZ" sz="2100" dirty="0"/>
          </a:p>
        </p:txBody>
      </p:sp>
    </p:spTree>
    <p:extLst>
      <p:ext uri="{BB962C8B-B14F-4D97-AF65-F5344CB8AC3E}">
        <p14:creationId xmlns:p14="http://schemas.microsoft.com/office/powerpoint/2010/main" val="349072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Přechod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1499/2017</a:t>
            </a:r>
          </a:p>
          <a:p>
            <a:pPr lvl="1">
              <a:buNone/>
            </a:pPr>
            <a:r>
              <a:rPr lang="cs-CZ" altLang="cs-CZ" sz="2300" dirty="0"/>
              <a:t>	I. Posuzuje-li soud soulad usnesení valné hromady společnosti s ručením omezeným s dobrými mravy (§ 191 odst. 2 z. o. k.), musí přihlédnout ke všem okolnostem konkrétní věci. </a:t>
            </a:r>
          </a:p>
          <a:p>
            <a:pPr lvl="1">
              <a:buNone/>
            </a:pPr>
            <a:r>
              <a:rPr lang="cs-CZ" altLang="cs-CZ" sz="2300" dirty="0"/>
              <a:t>	II. Je-li podíl ve společnosti s ručením omezeným převeden poté, kdy valná hromada rozhodla o rozdělení zisku, ale dříve, než je společníkům zisk vyplacen, </a:t>
            </a:r>
            <a:r>
              <a:rPr lang="cs-CZ" altLang="cs-CZ" sz="2300" b="1" dirty="0"/>
              <a:t>přechází nárok na vyplacení podílu na zisku </a:t>
            </a:r>
            <a:r>
              <a:rPr lang="cs-CZ" altLang="cs-CZ" sz="2300" dirty="0"/>
              <a:t>dle usnesení valné hromady o rozdělení zisku </a:t>
            </a:r>
            <a:r>
              <a:rPr lang="cs-CZ" altLang="cs-CZ" sz="2300" b="1" dirty="0"/>
              <a:t>na nabyvatele podílu </a:t>
            </a:r>
            <a:r>
              <a:rPr lang="cs-CZ" altLang="cs-CZ" sz="2300" dirty="0"/>
              <a:t>(jakožto právo plynoucí z účasti na společnosti - § 31 z. o. k.).</a:t>
            </a:r>
          </a:p>
          <a:p>
            <a:endParaRPr lang="cs-CZ" altLang="cs-CZ" sz="2000" i="1" dirty="0"/>
          </a:p>
        </p:txBody>
      </p:sp>
    </p:spTree>
    <p:extLst>
      <p:ext uri="{BB962C8B-B14F-4D97-AF65-F5344CB8AC3E}">
        <p14:creationId xmlns:p14="http://schemas.microsoft.com/office/powerpoint/2010/main" val="178301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Střet zájmů člena volené orgánu </a:t>
            </a:r>
          </a:p>
        </p:txBody>
      </p:sp>
    </p:spTree>
    <p:extLst>
      <p:ext uri="{BB962C8B-B14F-4D97-AF65-F5344CB8AC3E}">
        <p14:creationId xmlns:p14="http://schemas.microsoft.com/office/powerpoint/2010/main" val="890375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Přechod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1499/2017 – pokračování</a:t>
            </a:r>
          </a:p>
          <a:p>
            <a:pPr lvl="1">
              <a:buNone/>
            </a:pPr>
            <a:r>
              <a:rPr lang="cs-CZ" altLang="cs-CZ" sz="2300" dirty="0"/>
              <a:t>	III. Je-li podíl ve společnosti převeden na třetí osobu poté, kdy valná hromada přijala určité usnesení, ale dříve, než převodci marně uplyne lhůta k podání návrhu podle § 191 z. o. k., </a:t>
            </a:r>
            <a:r>
              <a:rPr lang="cs-CZ" altLang="cs-CZ" sz="2300" b="1" dirty="0"/>
              <a:t>přechází na nabyvatele </a:t>
            </a:r>
            <a:r>
              <a:rPr lang="cs-CZ" altLang="cs-CZ" sz="2300" dirty="0"/>
              <a:t>spolu</a:t>
            </a:r>
            <a:r>
              <a:rPr lang="cs-CZ" altLang="cs-CZ" sz="2300" b="1" dirty="0"/>
              <a:t> </a:t>
            </a:r>
            <a:r>
              <a:rPr lang="cs-CZ" altLang="cs-CZ" sz="2300" dirty="0"/>
              <a:t>s dalšími právy a povinnostmi plynoucími z účasti ve společnosti i </a:t>
            </a:r>
            <a:r>
              <a:rPr lang="cs-CZ" altLang="cs-CZ" sz="2300" b="1" dirty="0"/>
              <a:t>právo napadat platnost tohoto usnesení</a:t>
            </a:r>
            <a:r>
              <a:rPr lang="cs-CZ" altLang="cs-CZ" sz="2300" dirty="0"/>
              <a:t>, a to „v tom stavu“, v jakém svědčilo převodci, bez ohledu na to, zda se ho toto usnesení bezprostředně dotýká.</a:t>
            </a:r>
          </a:p>
          <a:p>
            <a:endParaRPr lang="cs-CZ" altLang="cs-CZ" sz="2000" i="1" dirty="0"/>
          </a:p>
        </p:txBody>
      </p:sp>
    </p:spTree>
    <p:extLst>
      <p:ext uri="{BB962C8B-B14F-4D97-AF65-F5344CB8AC3E}">
        <p14:creationId xmlns:p14="http://schemas.microsoft.com/office/powerpoint/2010/main" val="1412354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1725/2017 (III. ÚS 3207/18 – </a:t>
            </a:r>
            <a:r>
              <a:rPr lang="cs-CZ" altLang="cs-CZ" dirty="0" err="1"/>
              <a:t>odmít</a:t>
            </a:r>
            <a:r>
              <a:rPr lang="cs-CZ" altLang="cs-CZ" dirty="0"/>
              <a:t>.)</a:t>
            </a:r>
          </a:p>
          <a:p>
            <a:pPr lvl="1">
              <a:buNone/>
            </a:pPr>
            <a:r>
              <a:rPr lang="cs-CZ" altLang="cs-CZ" sz="2300" dirty="0"/>
              <a:t>	Nespočívají-li důvody vadného či pozdního doručení pozvánky na jednání valné hromady společnosti s ručením omezeným (či jejího nedoručení) na straně společníka, je zásadně nutné pochybení při doručování pozvánky přičíst na vrub společnosti; to platí i tehdy, nepochybila-li společnost jakožto odesílatel zásilky obsahující pozvánku, ale jí zvolený provozovatel poštovních služeb.</a:t>
            </a:r>
            <a:endParaRPr lang="cs-CZ" altLang="cs-CZ" sz="2300" b="1" dirty="0"/>
          </a:p>
          <a:p>
            <a:endParaRPr lang="cs-CZ" altLang="cs-CZ" sz="2000" i="1" dirty="0"/>
          </a:p>
        </p:txBody>
      </p:sp>
    </p:spTree>
    <p:extLst>
      <p:ext uri="{BB962C8B-B14F-4D97-AF65-F5344CB8AC3E}">
        <p14:creationId xmlns:p14="http://schemas.microsoft.com/office/powerpoint/2010/main" val="3246217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92500" lnSpcReduction="20000"/>
          </a:bodyPr>
          <a:lstStyle/>
          <a:p>
            <a:r>
              <a:rPr lang="cs-CZ" altLang="cs-CZ" sz="3500" dirty="0"/>
              <a:t>29 </a:t>
            </a:r>
            <a:r>
              <a:rPr lang="cs-CZ" altLang="cs-CZ" sz="3500" dirty="0" err="1"/>
              <a:t>Cdo</a:t>
            </a:r>
            <a:r>
              <a:rPr lang="cs-CZ" altLang="cs-CZ" sz="3500" dirty="0"/>
              <a:t> 3307/2016 (R 87/2019)</a:t>
            </a:r>
          </a:p>
          <a:p>
            <a:pPr lvl="1">
              <a:buNone/>
            </a:pPr>
            <a:r>
              <a:rPr lang="cs-CZ" altLang="cs-CZ" sz="2300" dirty="0"/>
              <a:t>	</a:t>
            </a:r>
            <a:r>
              <a:rPr lang="cs-CZ" altLang="cs-CZ" sz="2500" dirty="0"/>
              <a:t>Soud v řízení o návrhu na vyslovení neplatnosti rozhodnutí orgánu spolku musí nejprve posoudit soulad napadeného rozhodnutí orgánu spolku se zákonem a stanovami</a:t>
            </a:r>
            <a:r>
              <a:rPr lang="cs-CZ" altLang="cs-CZ" sz="2500" b="1" dirty="0"/>
              <a:t>; teprve poté, kdy dospěje k závěru, že tímto rozhodnutím byl porušen zákon či stanovy, zvažuje, zda je na místě vyslovit jeho neplatnost</a:t>
            </a:r>
            <a:r>
              <a:rPr lang="cs-CZ" altLang="cs-CZ" sz="2500" dirty="0"/>
              <a:t>, či zda je – s ohledem na konkrétní okolnosti – naplněn některý z důvodů upravených </a:t>
            </a:r>
            <a:r>
              <a:rPr lang="cs-CZ" altLang="cs-CZ" sz="2500" b="1" dirty="0"/>
              <a:t>v § 260 o. z., </a:t>
            </a:r>
            <a:r>
              <a:rPr lang="cs-CZ" altLang="cs-CZ" sz="2500" dirty="0"/>
              <a:t>pro které nelze neplatnost rozhodnutí orgánu spolku vyslovit. Závěrem 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a:t>
            </a:r>
            <a:endParaRPr lang="cs-CZ" altLang="cs-CZ" sz="2500" b="1" dirty="0"/>
          </a:p>
          <a:p>
            <a:endParaRPr lang="cs-CZ" altLang="cs-CZ" sz="2000" i="1" dirty="0"/>
          </a:p>
        </p:txBody>
      </p:sp>
    </p:spTree>
    <p:extLst>
      <p:ext uri="{BB962C8B-B14F-4D97-AF65-F5344CB8AC3E}">
        <p14:creationId xmlns:p14="http://schemas.microsoft.com/office/powerpoint/2010/main" val="513762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 aktuální judikatury</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70000" lnSpcReduction="20000"/>
          </a:bodyPr>
          <a:lstStyle/>
          <a:p>
            <a:r>
              <a:rPr lang="cs-CZ" altLang="cs-CZ" sz="3500" dirty="0"/>
              <a:t>29 </a:t>
            </a:r>
            <a:r>
              <a:rPr lang="cs-CZ" altLang="cs-CZ" sz="3500" dirty="0" err="1"/>
              <a:t>Cdo</a:t>
            </a:r>
            <a:r>
              <a:rPr lang="cs-CZ" altLang="cs-CZ" sz="3500" dirty="0"/>
              <a:t> 3307/2016 - pokračování</a:t>
            </a:r>
          </a:p>
          <a:p>
            <a:pPr lvl="1">
              <a:buNone/>
            </a:pPr>
            <a:r>
              <a:rPr lang="cs-CZ" dirty="0"/>
              <a:t>Při vymezení pojmu řízení ve statusových věcech právnických osob je třeba mít na paměti, že jde o pojem procesního práva, který nemusí mít (a nemá) zcela shodný obsah s pojmem tzv. </a:t>
            </a:r>
            <a:r>
              <a:rPr lang="cs-CZ" b="1" dirty="0"/>
              <a:t>statusových věcí </a:t>
            </a:r>
            <a:r>
              <a:rPr lang="cs-CZ" dirty="0"/>
              <a:t>užívaným v právu hmotném, resp. s pojmem „právo týkající se postavení osob“ ve smyslu § 1 odst. 2 část věty za středníkem o. z. </a:t>
            </a:r>
          </a:p>
          <a:p>
            <a:pPr lvl="1">
              <a:buNone/>
            </a:pPr>
            <a:r>
              <a:rPr lang="cs-CZ" dirty="0"/>
              <a:t>Zdaleka ne všechny právní normy upravující otázky právnických osob lze považovat za součást práva upravujícího postavení osob ve smyslu posledně označeného ustanovení. Typickým příkladem je většina pravidel upravujících vznik a zánik členství v korporaci. Taktéž platí, že (tedy do tzv. statusové úpravy v hmotněprávním smyslu). </a:t>
            </a:r>
            <a:r>
              <a:rPr lang="cs-CZ" b="1" u="sng" dirty="0"/>
              <a:t>ne vše, o čem rozhodují orgány právnických osob, patří do působnosti práva upravujícího postavení osob n</a:t>
            </a:r>
            <a:r>
              <a:rPr lang="cs-CZ" b="1" dirty="0"/>
              <a:t>icméně z pohledu procesněprávního zákonodárce zahrnul řízení, v němž soud přezkoumává platnost rozhodnutí orgánu právnické osoby, bez dalšího </a:t>
            </a:r>
            <a:r>
              <a:rPr lang="cs-CZ" dirty="0"/>
              <a:t>mezi řízení ve statusových věcech právnických osob, aniž by rozlišoval, zda dotčeným rozhodnutím orgán právnické osoby rozhodl o záležitosti, která je regulována právem upravujícím postavení osob. </a:t>
            </a:r>
            <a:endParaRPr lang="cs-CZ" altLang="cs-CZ" sz="2000" i="1" dirty="0"/>
          </a:p>
        </p:txBody>
      </p:sp>
    </p:spTree>
    <p:extLst>
      <p:ext uri="{BB962C8B-B14F-4D97-AF65-F5344CB8AC3E}">
        <p14:creationId xmlns:p14="http://schemas.microsoft.com/office/powerpoint/2010/main" val="3458648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Příliš malý podíl</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2026/2019 (odmítá)</a:t>
            </a:r>
          </a:p>
          <a:p>
            <a:pPr lvl="1">
              <a:buNone/>
            </a:pPr>
            <a:r>
              <a:rPr lang="cs-CZ" altLang="cs-CZ" sz="2300" dirty="0"/>
              <a:t>	[8] Je-li akcionáři znemožněna účast na valné hromadě, jde o podstatné porušení jeho práv. Skutečnost, že </a:t>
            </a:r>
            <a:r>
              <a:rPr lang="cs-CZ" altLang="cs-CZ" sz="2300" b="1" dirty="0"/>
              <a:t>akcionář neměl možnost ovlivnit</a:t>
            </a:r>
            <a:r>
              <a:rPr lang="cs-CZ" altLang="cs-CZ" sz="2300" dirty="0"/>
              <a:t> vahou svých hlasů </a:t>
            </a:r>
            <a:r>
              <a:rPr lang="cs-CZ" altLang="cs-CZ" sz="2300" b="1" dirty="0"/>
              <a:t>výsledek</a:t>
            </a:r>
            <a:r>
              <a:rPr lang="cs-CZ" altLang="cs-CZ" sz="2300" dirty="0"/>
              <a:t> hlasování, </a:t>
            </a:r>
            <a:r>
              <a:rPr lang="cs-CZ" altLang="cs-CZ" sz="2300" b="1" dirty="0"/>
              <a:t>není</a:t>
            </a:r>
            <a:r>
              <a:rPr lang="cs-CZ" altLang="cs-CZ" sz="2300" dirty="0"/>
              <a:t> sama o sobě </a:t>
            </a:r>
            <a:r>
              <a:rPr lang="cs-CZ" altLang="cs-CZ" sz="2300" b="1" dirty="0"/>
              <a:t>důvodem</a:t>
            </a:r>
            <a:r>
              <a:rPr lang="cs-CZ" altLang="cs-CZ" sz="2300" dirty="0"/>
              <a:t> k závěru, že porušení zákona či stanov </a:t>
            </a:r>
            <a:r>
              <a:rPr lang="cs-CZ" altLang="cs-CZ" sz="2300" b="1" dirty="0"/>
              <a:t>nemělo závažné právní následky</a:t>
            </a:r>
            <a:r>
              <a:rPr lang="cs-CZ" altLang="cs-CZ" sz="2300" dirty="0"/>
              <a:t>.</a:t>
            </a:r>
          </a:p>
          <a:p>
            <a:pPr lvl="1">
              <a:buNone/>
            </a:pPr>
            <a:endParaRPr lang="cs-CZ" altLang="cs-CZ" sz="2300" dirty="0"/>
          </a:p>
        </p:txBody>
      </p:sp>
    </p:spTree>
    <p:extLst>
      <p:ext uri="{BB962C8B-B14F-4D97-AF65-F5344CB8AC3E}">
        <p14:creationId xmlns:p14="http://schemas.microsoft.com/office/powerpoint/2010/main" val="304196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3885/2017 (R 9/2020)</a:t>
            </a:r>
          </a:p>
          <a:p>
            <a:pPr lvl="1">
              <a:buNone/>
            </a:pPr>
            <a:r>
              <a:rPr lang="cs-CZ" altLang="cs-CZ" sz="2300" dirty="0"/>
              <a:t>	I. Ze </a:t>
            </a:r>
            <a:r>
              <a:rPr lang="cs-CZ" altLang="cs-CZ" sz="2300" b="1" dirty="0"/>
              <a:t>zdůvodnění</a:t>
            </a:r>
            <a:r>
              <a:rPr lang="cs-CZ" altLang="cs-CZ" sz="2300" dirty="0"/>
              <a:t> návrhu usnesení valné hromady podle § 407 odst. 1 písm. f) z. o. k. by mělo být akcionářům bez vynaložení nepřiměřeného úsilí a času </a:t>
            </a:r>
            <a:r>
              <a:rPr lang="cs-CZ" altLang="cs-CZ" sz="2300" dirty="0" err="1"/>
              <a:t>seznatelné</a:t>
            </a:r>
            <a:r>
              <a:rPr lang="cs-CZ" altLang="cs-CZ" sz="2300" dirty="0"/>
              <a:t>, proč představenstvo (popř. jiná osoba svolávající valnou hromadu) navrhuje, aby valná hromada o dané záležitosti rozhodla, a proč se tak má stát navrhovaným způsobem.</a:t>
            </a:r>
          </a:p>
          <a:p>
            <a:pPr lvl="1">
              <a:buNone/>
            </a:pPr>
            <a:r>
              <a:rPr lang="cs-CZ" altLang="cs-CZ" sz="2300" dirty="0"/>
              <a:t>	II. S účinností od 1. 1. 2014 může řádná účetní závěrka zpracovaná za předchozí účetní období sloužit jako podklad pro rozhodnutí valné hromady o rozdělení zisku akciové společnosti až do konce následujícího účetního období.</a:t>
            </a:r>
          </a:p>
        </p:txBody>
      </p:sp>
    </p:spTree>
    <p:extLst>
      <p:ext uri="{BB962C8B-B14F-4D97-AF65-F5344CB8AC3E}">
        <p14:creationId xmlns:p14="http://schemas.microsoft.com/office/powerpoint/2010/main" val="582569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5069160"/>
          </a:xfrm>
        </p:spPr>
        <p:txBody>
          <a:bodyPr>
            <a:normAutofit/>
          </a:bodyPr>
          <a:lstStyle/>
          <a:p>
            <a:r>
              <a:rPr lang="cs-CZ" altLang="cs-CZ" dirty="0"/>
              <a:t>27 Cdo 3885/2017 (R 9/2020) - pokračování</a:t>
            </a:r>
          </a:p>
          <a:p>
            <a:pPr lvl="1">
              <a:buNone/>
            </a:pPr>
            <a:r>
              <a:rPr lang="cs-CZ" altLang="cs-CZ" sz="2300" dirty="0"/>
              <a:t>	III. S účinností od 1. 1. 2014 může valná hromada akciové společnosti rozdělit zisk i tak, že jeho část rozdělí (jako tantiému) členům volených orgánů akciové společnosti, aniž by (současně) rozdělila zisk (jeho část) i mezi akcionáře, a to za předpokladu, že rozdělení (části) zisku mezi členy volených orgánů (či jiné osoby odlišné od akcionářů) připouští stanovy společnosti (§ 34 odst. 1 in fine z. o. k.) a že pro nerozdělení (zbývající části) zisku mezi akcionáře jsou dány důležité důvody. </a:t>
            </a:r>
          </a:p>
          <a:p>
            <a:pPr lvl="1">
              <a:buNone/>
            </a:pPr>
            <a:r>
              <a:rPr lang="cs-CZ" altLang="cs-CZ" sz="2300" dirty="0"/>
              <a:t>	IV. Důležitým důvodem pro nerozdělení (části) zisku mezi akcionáře může být i ujednání obsažené ve stanovách upravující nakládání se ziskem společnosti.</a:t>
            </a:r>
          </a:p>
          <a:p>
            <a:pPr lvl="1">
              <a:buNone/>
            </a:pPr>
            <a:endParaRPr lang="cs-CZ" altLang="cs-CZ" sz="2300" dirty="0"/>
          </a:p>
        </p:txBody>
      </p:sp>
    </p:spTree>
    <p:extLst>
      <p:ext uri="{BB962C8B-B14F-4D97-AF65-F5344CB8AC3E}">
        <p14:creationId xmlns:p14="http://schemas.microsoft.com/office/powerpoint/2010/main" val="147434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lnSpcReduction="20000"/>
          </a:bodyPr>
          <a:lstStyle/>
          <a:p>
            <a:r>
              <a:rPr lang="cs-CZ" altLang="cs-CZ" dirty="0"/>
              <a:t>27 Cdo 3885/2017 (R 9/2020) – pokračování</a:t>
            </a:r>
          </a:p>
          <a:p>
            <a:pPr lvl="1">
              <a:buNone/>
            </a:pPr>
            <a:r>
              <a:rPr lang="cs-CZ" altLang="cs-CZ" sz="2300" dirty="0"/>
              <a:t>	</a:t>
            </a:r>
            <a:r>
              <a:rPr lang="cs-CZ" altLang="cs-CZ" sz="2300" dirty="0" err="1"/>
              <a:t>Obiter</a:t>
            </a:r>
            <a:r>
              <a:rPr lang="cs-CZ" altLang="cs-CZ" sz="2300" dirty="0"/>
              <a:t> </a:t>
            </a:r>
            <a:r>
              <a:rPr lang="cs-CZ" altLang="cs-CZ" sz="2300" dirty="0" err="1"/>
              <a:t>dictum</a:t>
            </a:r>
            <a:r>
              <a:rPr lang="cs-CZ" altLang="cs-CZ" sz="2300" dirty="0"/>
              <a:t>: V dalším řízení soudy nepřehlédnou, že akcionáři se mohou domáhat vyslovení neplatnosti usnesení valné hromady toliko z důvodů, které byly uplatněny (lhostejno zda jimi osobně či jinou oprávněnou osobou) formou protestu na valné hromadě (§ 424 z. o. k.).</a:t>
            </a:r>
          </a:p>
          <a:p>
            <a:pPr lvl="1">
              <a:buNone/>
            </a:pPr>
            <a:r>
              <a:rPr lang="cs-CZ" altLang="cs-CZ" sz="2300" dirty="0"/>
              <a:t>	Gramatickým výkladem § 424 odst. 1 z. o. k. by bylo možné dovodit, že možnost domáhat se vyslovení neplatnosti usnesení přijatých valnou hromadou bez ohledu na to, zda a které důvody neplatnosti byly uplatněny formou protestu, je otevřena všem akcionářům, kteří se jednání valné hromady – lhostejno proč (z jakých důvodů) – neúčastnili. V důsledku takového výkladu má v řízení podle § 428 z. o. k. akcionář, který se valné hromady neúčastní bez jakéhokoliv důvodu, lepší postavení než akcionář, který se valné hromady zúčastnil a na jejím rozhodování se podílel.</a:t>
            </a:r>
          </a:p>
          <a:p>
            <a:pPr lvl="1">
              <a:buNone/>
            </a:pPr>
            <a:endParaRPr lang="cs-CZ" altLang="cs-CZ" sz="2300" dirty="0"/>
          </a:p>
        </p:txBody>
      </p:sp>
    </p:spTree>
    <p:extLst>
      <p:ext uri="{BB962C8B-B14F-4D97-AF65-F5344CB8AC3E}">
        <p14:creationId xmlns:p14="http://schemas.microsoft.com/office/powerpoint/2010/main" val="1469680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a:t>
            </a:r>
            <a:r>
              <a:rPr lang="cs-CZ" altLang="cs-CZ" dirty="0" err="1"/>
              <a:t>Cdo</a:t>
            </a:r>
            <a:r>
              <a:rPr lang="cs-CZ" altLang="cs-CZ" dirty="0"/>
              <a:t> 2363/2019 (odmítá)</a:t>
            </a:r>
          </a:p>
          <a:p>
            <a:pPr lvl="1">
              <a:buNone/>
            </a:pPr>
            <a:r>
              <a:rPr lang="cs-CZ" altLang="cs-CZ" sz="2300" dirty="0"/>
              <a:t>	[7] Akcionář, který vznáší protest proti usnesení valné hromady, musí sdělit, proč tak činí, tj. uvést důvody, pro které má za to, že určité usnesení valné hromady odporuje právním předpisům či stanovám společnosti. Neplatnosti usnesení valné hromady se následně může domáhat toliko z důvodů, které on sám, popř. jiná oprávněná osoba uplatnili formou protestu (s výjimkami určenými ustanovením § 424 odst. 1 z. o. k.). Jinak řečeno, nestačí, pokud akcionář sdělí, že „vznáší protest“, neuvede-li (alespoň stručně), proč (z jakých důvodů) tak činí.</a:t>
            </a:r>
          </a:p>
          <a:p>
            <a:pPr lvl="1">
              <a:buNone/>
            </a:pPr>
            <a:endParaRPr lang="cs-CZ" altLang="cs-CZ" sz="2300" dirty="0"/>
          </a:p>
        </p:txBody>
      </p:sp>
    </p:spTree>
    <p:extLst>
      <p:ext uri="{BB962C8B-B14F-4D97-AF65-F5344CB8AC3E}">
        <p14:creationId xmlns:p14="http://schemas.microsoft.com/office/powerpoint/2010/main" val="551733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787/2018</a:t>
            </a:r>
          </a:p>
          <a:p>
            <a:pPr lvl="1">
              <a:buNone/>
            </a:pPr>
            <a:r>
              <a:rPr lang="cs-CZ" altLang="cs-CZ" sz="2300" dirty="0"/>
              <a:t>	I. [28] </a:t>
            </a:r>
            <a:r>
              <a:rPr lang="cs-CZ" altLang="cs-CZ" sz="2300" b="1" dirty="0"/>
              <a:t>Akcionář, který vznáší protest </a:t>
            </a:r>
            <a:r>
              <a:rPr lang="cs-CZ" altLang="cs-CZ" sz="2300" dirty="0"/>
              <a:t>proti usnesení valné hromady, </a:t>
            </a:r>
            <a:r>
              <a:rPr lang="cs-CZ" altLang="cs-CZ" sz="2300" b="1" dirty="0"/>
              <a:t>musí sdělit, proč tak činí</a:t>
            </a:r>
            <a:r>
              <a:rPr lang="cs-CZ" altLang="cs-CZ" sz="2300" dirty="0"/>
              <a:t>, tj. uvést důvody, pro které má za to, že určité usnesení valné hromady odporuje právním předpisům či stanovám společnosti. </a:t>
            </a:r>
          </a:p>
          <a:p>
            <a:pPr lvl="1">
              <a:buNone/>
            </a:pPr>
            <a:r>
              <a:rPr lang="cs-CZ" altLang="cs-CZ" sz="2300" dirty="0"/>
              <a:t>	II. [28] </a:t>
            </a:r>
            <a:r>
              <a:rPr lang="cs-CZ" altLang="cs-CZ" sz="2300" b="1" dirty="0"/>
              <a:t>Neplatnosti</a:t>
            </a:r>
            <a:r>
              <a:rPr lang="cs-CZ" altLang="cs-CZ" sz="2300" dirty="0"/>
              <a:t> usnesení valné hromady </a:t>
            </a:r>
            <a:r>
              <a:rPr lang="cs-CZ" altLang="cs-CZ" sz="2300" b="1" dirty="0"/>
              <a:t>se akcionář může domáhat toliko z důvodů, které on sám, popř. jiná oprávněná osoba, uplatnili formou protestu</a:t>
            </a:r>
            <a:r>
              <a:rPr lang="cs-CZ" altLang="cs-CZ" sz="2300" dirty="0"/>
              <a:t>, a to bez ohledu na to, zda se jednání valné hromady zúčastnil; výjimka pro nepřítomné akcionáře, upravená v § 424 odst. 1 z. o. k., dopadá toliko na ty akcionáře, kteří se jednání valné hromady nezúčastnili z vážných (omluvitelných) důvodů.</a:t>
            </a:r>
          </a:p>
          <a:p>
            <a:pPr lvl="1">
              <a:buNone/>
            </a:pPr>
            <a:r>
              <a:rPr lang="cs-CZ" altLang="cs-CZ" sz="2300" dirty="0"/>
              <a:t>	III. [45] Nejsou-li dány zvláštní okolnosti, jež by odůvodňovaly vyslovení neplatnosti usnesení valné hromady společnosti přesto, že porušení právních předpisů, stanov či dobrých mravů nemělo závažné právní následky, bude vždy dán zájem společnosti na tom, aby soud neplatnost rozhodnutí nevyslovil (§ 260 o. z.).</a:t>
            </a:r>
            <a:endParaRPr lang="cs-CZ" altLang="cs-CZ" sz="2300" b="1" dirty="0"/>
          </a:p>
          <a:p>
            <a:endParaRPr lang="cs-CZ" altLang="cs-CZ" sz="2000" i="1" dirty="0"/>
          </a:p>
        </p:txBody>
      </p:sp>
    </p:spTree>
    <p:extLst>
      <p:ext uri="{BB962C8B-B14F-4D97-AF65-F5344CB8AC3E}">
        <p14:creationId xmlns:p14="http://schemas.microsoft.com/office/powerpoint/2010/main" val="256388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lstStyle/>
          <a:p>
            <a:r>
              <a:rPr lang="cs-CZ" dirty="0"/>
              <a:t>Právní úprava střetu zájmů ZOK</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7500" lnSpcReduction="20000"/>
          </a:bodyPr>
          <a:lstStyle/>
          <a:p>
            <a:r>
              <a:rPr lang="cs-CZ" dirty="0"/>
              <a:t>§ 54 – 57 ZOK jako lex </a:t>
            </a:r>
            <a:r>
              <a:rPr lang="cs-CZ" dirty="0" err="1"/>
              <a:t>specialis</a:t>
            </a:r>
            <a:r>
              <a:rPr lang="cs-CZ" dirty="0"/>
              <a:t> k § 437 ZOK</a:t>
            </a:r>
          </a:p>
          <a:p>
            <a:r>
              <a:rPr lang="cs-CZ" dirty="0"/>
              <a:t>Jde o </a:t>
            </a:r>
            <a:r>
              <a:rPr lang="cs-CZ" b="1" dirty="0" err="1"/>
              <a:t>mitigační</a:t>
            </a:r>
            <a:r>
              <a:rPr lang="cs-CZ" b="1" dirty="0"/>
              <a:t> </a:t>
            </a:r>
            <a:r>
              <a:rPr lang="cs-CZ" dirty="0"/>
              <a:t>pravidlo k lex </a:t>
            </a:r>
            <a:r>
              <a:rPr lang="cs-CZ" dirty="0" err="1"/>
              <a:t>generalis</a:t>
            </a:r>
            <a:endParaRPr lang="cs-CZ" dirty="0"/>
          </a:p>
          <a:p>
            <a:r>
              <a:rPr lang="cs-CZ" dirty="0"/>
              <a:t>§ 437 OZ</a:t>
            </a:r>
          </a:p>
          <a:p>
            <a:r>
              <a:rPr lang="cs-CZ" i="1" dirty="0"/>
              <a:t>(1) Zastoupit jiného nemůže ten, jehož zájmy jsou v rozporu se zájmy zastoupeného, ledaže při smluvním zastoupení zastoupený o takovém rozporu věděl nebo musel vědět.</a:t>
            </a:r>
          </a:p>
          <a:p>
            <a:r>
              <a:rPr lang="cs-CZ" i="1" dirty="0"/>
              <a:t>(2) Jednal-li zástupce, jehož zájem je v rozporu se zájmem zastoupeného, s třetí osobou a věděla-li tato osoba o této okolnosti nebo musela-li o ní vědět, může se toho zastoupený dovolat. Má se za to, že tu je rozpor v zájmech zástupce a zastoupeného, pokud zástupce jedná i za tuto třetí osobu nebo pokud jedná ve vlastní záležitosti.</a:t>
            </a:r>
          </a:p>
        </p:txBody>
      </p:sp>
    </p:spTree>
    <p:extLst>
      <p:ext uri="{BB962C8B-B14F-4D97-AF65-F5344CB8AC3E}">
        <p14:creationId xmlns:p14="http://schemas.microsoft.com/office/powerpoint/2010/main" val="320335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dirty="0"/>
              <a:t>27 Cdo 927/2020</a:t>
            </a:r>
          </a:p>
          <a:p>
            <a:pPr lvl="1">
              <a:buNone/>
            </a:pPr>
            <a:r>
              <a:rPr lang="cs-CZ" altLang="cs-CZ" sz="2300" dirty="0"/>
              <a:t>	I. [38] Protest může být uplatněn </a:t>
            </a:r>
            <a:r>
              <a:rPr lang="cs-CZ" altLang="cs-CZ" sz="2300" b="1" dirty="0"/>
              <a:t>kdykoliv v průběhu zasedání valné hromady</a:t>
            </a:r>
            <a:r>
              <a:rPr lang="cs-CZ" altLang="cs-CZ" sz="2300" dirty="0"/>
              <a:t>; je-li to nicméně možné, měl by být uplatněn před hlasováním o návrhu usnesení, jehož se týká, aby společnost mohla na uplatněné výhrady reagovat a případné nedostatky (přichází-li to v úvahu) napravit.</a:t>
            </a:r>
            <a:br>
              <a:rPr lang="cs-CZ" altLang="cs-CZ" sz="2300" dirty="0"/>
            </a:br>
            <a:r>
              <a:rPr lang="cs-CZ" altLang="cs-CZ" sz="2300" dirty="0"/>
              <a:t>II. [38] Z projevu akcionáře musí být zjevné, že uplatňuje protest, nicméně akcionář </a:t>
            </a:r>
            <a:r>
              <a:rPr lang="cs-CZ" altLang="cs-CZ" sz="2300" b="1" dirty="0"/>
              <a:t>není povinen užít </a:t>
            </a:r>
            <a:r>
              <a:rPr lang="cs-CZ" altLang="cs-CZ" sz="2300" dirty="0"/>
              <a:t>podstatné jméno </a:t>
            </a:r>
            <a:r>
              <a:rPr lang="cs-CZ" altLang="cs-CZ" sz="2300" b="1" dirty="0"/>
              <a:t>„protest“ </a:t>
            </a:r>
            <a:r>
              <a:rPr lang="cs-CZ" altLang="cs-CZ" sz="2300" dirty="0"/>
              <a:t>či sloveso </a:t>
            </a:r>
            <a:r>
              <a:rPr lang="cs-CZ" altLang="cs-CZ" sz="2300" b="1" dirty="0"/>
              <a:t>„protestuji“</a:t>
            </a:r>
            <a:r>
              <a:rPr lang="cs-CZ" altLang="cs-CZ" sz="2300" dirty="0"/>
              <a:t>. Jako každé jiné právní jednání i protest je nutné posoudit podle obsahu (§ 555 odst. 1 o. z.); plyne-li z obsahu přednesu akcionáře, že namítá vady, pro které mohou být (některá či všechna) usnesení valné hromady shledána neplatnými, jde o protest, byť by tak nebyl označen.</a:t>
            </a:r>
            <a:endParaRPr lang="cs-CZ" altLang="cs-CZ" sz="2000" i="1" dirty="0"/>
          </a:p>
        </p:txBody>
      </p:sp>
    </p:spTree>
    <p:extLst>
      <p:ext uri="{BB962C8B-B14F-4D97-AF65-F5344CB8AC3E}">
        <p14:creationId xmlns:p14="http://schemas.microsoft.com/office/powerpoint/2010/main" val="3219832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a:xfrm>
            <a:off x="0" y="332656"/>
            <a:ext cx="8229600" cy="1143000"/>
          </a:xfrm>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0" y="1600200"/>
            <a:ext cx="8229600" cy="4525963"/>
          </a:xfrm>
        </p:spPr>
        <p:txBody>
          <a:bodyPr>
            <a:normAutofit lnSpcReduction="10000"/>
          </a:bodyPr>
          <a:lstStyle/>
          <a:p>
            <a:r>
              <a:rPr lang="cs-CZ" altLang="cs-CZ" dirty="0"/>
              <a:t>27 Cdo 927/2020 – pokračování</a:t>
            </a:r>
          </a:p>
          <a:p>
            <a:pPr lvl="1">
              <a:buNone/>
            </a:pPr>
            <a:r>
              <a:rPr lang="cs-CZ" altLang="cs-CZ" sz="2300" dirty="0"/>
              <a:t>	III. [39] Důvod, který nebyl uplatněn formou protestu, může vést k vyslovení neplatnosti usnesení valné hromady v řízení zahájeném akcionářem toliko tehdy, je-li splněna některá z výjimek uvedených v § 424 odst. 1 z. o. k. V opačném případě soud v řízení o návrhu akcionáře na vyslovení neplatnosti usnesení valné hromady k důvodům, které nebyly uplatněny formou protestu na valné hromadě, nepřihlédne, a to ani tehdy, jsou-li tyto důvody dány a odůvodňují-li vyslovení neplatnosti usnesení valné hromady.</a:t>
            </a:r>
            <a:br>
              <a:rPr lang="cs-CZ" altLang="cs-CZ" sz="2300" dirty="0"/>
            </a:br>
            <a:r>
              <a:rPr lang="cs-CZ" altLang="cs-CZ" sz="2300" dirty="0"/>
              <a:t>IV. </a:t>
            </a:r>
            <a:r>
              <a:rPr lang="cs-CZ" altLang="cs-CZ" sz="2300" b="1" dirty="0"/>
              <a:t>Soud je při posuzování platnosti usnesení valné hromady vázán návrhem </a:t>
            </a:r>
            <a:r>
              <a:rPr lang="cs-CZ" altLang="cs-CZ" sz="2300" dirty="0"/>
              <a:t>a z jiných než navrhovatelem uplatněných důvodů nemůže platnost usnesení valné hromady posuzovat.</a:t>
            </a:r>
            <a:endParaRPr lang="cs-CZ" altLang="cs-CZ" sz="2000" i="1" dirty="0"/>
          </a:p>
        </p:txBody>
      </p:sp>
    </p:spTree>
    <p:extLst>
      <p:ext uri="{BB962C8B-B14F-4D97-AF65-F5344CB8AC3E}">
        <p14:creationId xmlns:p14="http://schemas.microsoft.com/office/powerpoint/2010/main" val="3156655454"/>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70000" lnSpcReduction="20000"/>
          </a:bodyPr>
          <a:lstStyle/>
          <a:p>
            <a:r>
              <a:rPr lang="cs-CZ" altLang="cs-CZ" sz="4600" dirty="0"/>
              <a:t>27 Cdo 3364/2020 – omluvitelný důvod</a:t>
            </a:r>
          </a:p>
          <a:p>
            <a:pPr marL="0" indent="0">
              <a:buNone/>
            </a:pPr>
            <a:endParaRPr lang="cs-CZ" altLang="cs-CZ" dirty="0"/>
          </a:p>
          <a:p>
            <a:pPr marL="0" indent="0">
              <a:buNone/>
            </a:pPr>
            <a:r>
              <a:rPr lang="cs-CZ" altLang="cs-CZ" dirty="0"/>
              <a:t>Teleologický výklad § 192 odst. 2 z. o. k. proto vede k závěru, podle něhož důvody pro vyslovení neplatnosti usnesení valné hromady nelze na zasedání valné hromady zjistit nejen v případě, že to není (bez vynaložení nepřiměřených nákladů či nepřiměřeného úsilí) </a:t>
            </a:r>
            <a:r>
              <a:rPr lang="cs-CZ" altLang="cs-CZ" b="1" dirty="0"/>
              <a:t>objektivně možné</a:t>
            </a:r>
            <a:r>
              <a:rPr lang="cs-CZ" altLang="cs-CZ" dirty="0"/>
              <a:t>, ale za určitých okolností ani tehdy, brání-li vznesení protestu z těchto důvodů </a:t>
            </a:r>
            <a:r>
              <a:rPr lang="cs-CZ" altLang="cs-CZ" b="1" dirty="0"/>
              <a:t>subjektivní okolnosti </a:t>
            </a:r>
            <a:r>
              <a:rPr lang="cs-CZ" altLang="cs-CZ" dirty="0"/>
              <a:t>(i subjektivní okolnosti mohou představovat závažný důvod, pro který společník nemohl protest uplatnit).</a:t>
            </a:r>
          </a:p>
          <a:p>
            <a:pPr marL="0" indent="0">
              <a:buNone/>
            </a:pPr>
            <a:endParaRPr lang="cs-CZ" altLang="cs-CZ" dirty="0"/>
          </a:p>
          <a:p>
            <a:pPr marL="0" indent="0">
              <a:buNone/>
            </a:pPr>
            <a:r>
              <a:rPr lang="cs-CZ" altLang="cs-CZ" dirty="0"/>
              <a:t>Takovou okolností může výjimečně být i naprosto nečekaný vývoj zasedání valné hromady (jež může trvat i jen velmi krátkou dobu), jímž je </a:t>
            </a:r>
            <a:r>
              <a:rPr lang="cs-CZ" altLang="cs-CZ" b="1" dirty="0"/>
              <a:t>společník natolik zaskočen</a:t>
            </a:r>
            <a:r>
              <a:rPr lang="cs-CZ" altLang="cs-CZ" dirty="0"/>
              <a:t>, že není s to ani uplatnit protest. </a:t>
            </a:r>
          </a:p>
        </p:txBody>
      </p:sp>
    </p:spTree>
    <p:extLst>
      <p:ext uri="{BB962C8B-B14F-4D97-AF65-F5344CB8AC3E}">
        <p14:creationId xmlns:p14="http://schemas.microsoft.com/office/powerpoint/2010/main" val="928200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507288" cy="5069160"/>
          </a:xfrm>
        </p:spPr>
        <p:txBody>
          <a:bodyPr>
            <a:normAutofit fontScale="92500" lnSpcReduction="20000"/>
          </a:bodyPr>
          <a:lstStyle/>
          <a:p>
            <a:r>
              <a:rPr lang="cs-CZ" altLang="cs-CZ" sz="3500" dirty="0"/>
              <a:t>27 Cdo 3364/2020 – k povinnosti jednatele vznést protest</a:t>
            </a:r>
          </a:p>
          <a:p>
            <a:pPr marL="0" indent="0">
              <a:buNone/>
            </a:pPr>
            <a:r>
              <a:rPr lang="cs-CZ" altLang="cs-CZ" sz="2300" dirty="0"/>
              <a:t>Z pouhé absence výslovné právní úpravy, jež by omezovala také jednatele společnosti – obdobně jako společníka – v právu podat návrh na vyslovení neplatnosti usnesení valné hromady předchozím uplatněním protestu, nelze dovozovat, že by jednatel nebyl povinen (a to případně i formou protestu) upozornit na okolnosti, jež by mohly vést k vyslovení neplatnosti (některého či všech) usnesení přijímaných valnou hromadou. </a:t>
            </a:r>
          </a:p>
          <a:p>
            <a:pPr marL="0" indent="0">
              <a:buNone/>
            </a:pPr>
            <a:endParaRPr lang="cs-CZ" altLang="cs-CZ" sz="2400" dirty="0"/>
          </a:p>
          <a:p>
            <a:pPr marL="0" indent="0">
              <a:buNone/>
            </a:pPr>
            <a:r>
              <a:rPr lang="cs-CZ" altLang="cs-CZ" sz="2400" dirty="0"/>
              <a:t>Jakkoliv tedy </a:t>
            </a:r>
            <a:r>
              <a:rPr lang="cs-CZ" altLang="cs-CZ" sz="2400" b="1" dirty="0"/>
              <a:t>absence protestu není sama o sobě důvodem pro zamítnutí návrhu jednatele na vyslovení neplatnosti usnesení valné hromady </a:t>
            </a:r>
            <a:r>
              <a:rPr lang="cs-CZ" altLang="cs-CZ" sz="2400" dirty="0"/>
              <a:t>(jednateli zůstává – na rozdíl od společníka – aktivní věcná legitimace zachována), skutečnost, že jednatel na okolnosti zakládající důvod pro vyslovení neplatnosti usnesení valné hromady předem neupozornil, ač mohl, a bez dalšího podal návrh podle § 191 z. o. k., může být (podle okolností konkrétního případu) považována za porušení péče řádného hospodáře. </a:t>
            </a:r>
          </a:p>
        </p:txBody>
      </p:sp>
    </p:spTree>
    <p:extLst>
      <p:ext uri="{BB962C8B-B14F-4D97-AF65-F5344CB8AC3E}">
        <p14:creationId xmlns:p14="http://schemas.microsoft.com/office/powerpoint/2010/main" val="4122357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507288" cy="5069160"/>
          </a:xfrm>
        </p:spPr>
        <p:txBody>
          <a:bodyPr>
            <a:normAutofit fontScale="85000" lnSpcReduction="20000"/>
          </a:bodyPr>
          <a:lstStyle/>
          <a:p>
            <a:r>
              <a:rPr lang="cs-CZ" altLang="cs-CZ" sz="3800" dirty="0"/>
              <a:t>27 Cdo 3364/2020 – K postavení společníka, který je současně jednatelem.</a:t>
            </a:r>
          </a:p>
          <a:p>
            <a:pPr marL="0" indent="0">
              <a:buNone/>
            </a:pPr>
            <a:r>
              <a:rPr lang="cs-CZ" altLang="cs-CZ" sz="2300" dirty="0"/>
              <a:t>IV. Jak Nejvyšší soud vyložil výše, </a:t>
            </a:r>
            <a:r>
              <a:rPr lang="cs-CZ" altLang="cs-CZ" sz="2300" b="1" dirty="0"/>
              <a:t>povinnost vznést protest stíhá i jednatele </a:t>
            </a:r>
            <a:r>
              <a:rPr lang="cs-CZ" altLang="cs-CZ" sz="2300" dirty="0"/>
              <a:t>(hodlá-li napadat platnost usnesení valné hromady), </a:t>
            </a:r>
            <a:r>
              <a:rPr lang="cs-CZ" altLang="cs-CZ" sz="2300" b="1" dirty="0"/>
              <a:t>byť zákon jejím splněním nepodmiňuje zachování aktivní věcné legitimace </a:t>
            </a:r>
            <a:r>
              <a:rPr lang="cs-CZ" altLang="cs-CZ" sz="2300" dirty="0"/>
              <a:t>k podání návrhu podle § 191 z. o. k. Současně platí, že společník, který byl zvolen (jmenován) jednatelem, nepřestává být společníkem (i nadále mu svědčí práva a povinnosti spojené s účastí ve společnosti).</a:t>
            </a:r>
          </a:p>
          <a:p>
            <a:endParaRPr lang="cs-CZ" altLang="cs-CZ" sz="2300" dirty="0"/>
          </a:p>
          <a:p>
            <a:pPr marL="0" indent="0">
              <a:buNone/>
            </a:pPr>
            <a:r>
              <a:rPr lang="cs-CZ" altLang="cs-CZ" sz="2300" dirty="0"/>
              <a:t>V. Z výše vyložených důvodů má Nejvyšší soud za to, že smyslu a účelu právní úpravy protestu, jakož i rozumnému a spravedlivému uspořádání vztahů uvnitř společnosti, odpovídá takový výklad, podle něhož </a:t>
            </a:r>
            <a:r>
              <a:rPr lang="cs-CZ" altLang="cs-CZ" sz="2300" b="1" dirty="0"/>
              <a:t>společníku, jenž zastává funkci jednatele, svědčí</a:t>
            </a:r>
            <a:r>
              <a:rPr lang="cs-CZ" altLang="cs-CZ" sz="2300" dirty="0"/>
              <a:t> (tak jako jiným společníkům) právo podat návrh podle § 191 z. o. k. </a:t>
            </a:r>
            <a:r>
              <a:rPr lang="cs-CZ" altLang="cs-CZ" sz="2300" b="1" dirty="0"/>
              <a:t>toliko z důvodů, které byly uplatněny formou protestu </a:t>
            </a:r>
            <a:r>
              <a:rPr lang="cs-CZ" altLang="cs-CZ" sz="2300" dirty="0"/>
              <a:t>(§ 192 odst. 2 a 3 z. o. k.), popř. pro něž platí některá z výjimek upravených v posledně označeném ustanovení, a to bez ohledu na to, jaké usnesení valné hromady (a z jakých důvodů) je napadáno. </a:t>
            </a:r>
            <a:endParaRPr lang="cs-CZ" altLang="cs-CZ" sz="2400" dirty="0"/>
          </a:p>
        </p:txBody>
      </p:sp>
    </p:spTree>
    <p:extLst>
      <p:ext uri="{BB962C8B-B14F-4D97-AF65-F5344CB8AC3E}">
        <p14:creationId xmlns:p14="http://schemas.microsoft.com/office/powerpoint/2010/main" val="20398829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4108/2018 (IV. ÚS 1737/20 – </a:t>
            </a:r>
            <a:r>
              <a:rPr lang="cs-CZ" altLang="cs-CZ" dirty="0" err="1"/>
              <a:t>odmít</a:t>
            </a:r>
            <a:r>
              <a:rPr lang="cs-CZ" altLang="cs-CZ" dirty="0"/>
              <a:t>.)</a:t>
            </a:r>
          </a:p>
          <a:p>
            <a:pPr lvl="1">
              <a:buNone/>
            </a:pPr>
            <a:r>
              <a:rPr lang="cs-CZ" altLang="cs-CZ" sz="2300" dirty="0"/>
              <a:t>	[29] Zákon sice výslovně upravuje, kdo je oprávněn svolat valnou hromadu společnosti (srov. § 181 odst. 1, § 182, § 183, a § 187 z. o. k.), nicméně pozvánka na valnou hromadu je právním jednáním společnosti, jež za společnost činí k tomu oprávněná osoba (jako její zástupce). To, že jde o právní jednání společnosti, ostatně potvrzuje výslovně § 193 odst. 2 z. o. k., jenž přičítá povinnost svolat valnou hromadu v souladu se zákonem a společenskou smlouvou společnosti.</a:t>
            </a:r>
            <a:endParaRPr lang="cs-CZ" altLang="cs-CZ" sz="2300" b="1" dirty="0"/>
          </a:p>
          <a:p>
            <a:endParaRPr lang="cs-CZ" altLang="cs-CZ" sz="2000" i="1" dirty="0"/>
          </a:p>
        </p:txBody>
      </p:sp>
    </p:spTree>
    <p:extLst>
      <p:ext uri="{BB962C8B-B14F-4D97-AF65-F5344CB8AC3E}">
        <p14:creationId xmlns:p14="http://schemas.microsoft.com/office/powerpoint/2010/main" val="3909317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927/2020</a:t>
            </a:r>
          </a:p>
          <a:p>
            <a:pPr lvl="1">
              <a:buNone/>
            </a:pPr>
            <a:r>
              <a:rPr lang="cs-CZ" altLang="cs-CZ" sz="2300" dirty="0"/>
              <a:t>	[26] Pozvánka na valnou hromadu je právním jednáním společnosti, a jako taková podléhá (mimo jiné) i požadavku na její určitost a srozumitelnost (§ 553 o. z.), jakož i pravidlům výkladu právních jednání (§ 555 a násl. o. z.). Vždy je přitom nutné mít na zřeteli smysl a účel právní úpravy pozvánky (srov. výše).</a:t>
            </a:r>
            <a:endParaRPr lang="cs-CZ" altLang="cs-CZ" sz="2300" b="1" dirty="0"/>
          </a:p>
          <a:p>
            <a:endParaRPr lang="cs-CZ" altLang="cs-CZ" sz="2000" i="1" dirty="0"/>
          </a:p>
        </p:txBody>
      </p:sp>
    </p:spTree>
    <p:extLst>
      <p:ext uri="{BB962C8B-B14F-4D97-AF65-F5344CB8AC3E}">
        <p14:creationId xmlns:p14="http://schemas.microsoft.com/office/powerpoint/2010/main" val="29559421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Povaha řízení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29 </a:t>
            </a:r>
            <a:r>
              <a:rPr lang="cs-CZ" altLang="cs-CZ" dirty="0" err="1"/>
              <a:t>Cdo</a:t>
            </a:r>
            <a:r>
              <a:rPr lang="cs-CZ" altLang="cs-CZ" dirty="0"/>
              <a:t> 1868/2016</a:t>
            </a:r>
          </a:p>
          <a:p>
            <a:pPr lvl="1">
              <a:buNone/>
            </a:pPr>
            <a:r>
              <a:rPr lang="cs-CZ" altLang="cs-CZ" sz="2300" dirty="0"/>
              <a:t>	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300" dirty="0" err="1"/>
              <a:t>o</a:t>
            </a:r>
            <a:r>
              <a:rPr lang="cs-CZ" altLang="cs-CZ" sz="2300" dirty="0"/>
              <a:t> tzv. nesporné řízení, ve kterém</a:t>
            </a:r>
            <a:r>
              <a:rPr lang="cs-CZ" altLang="cs-CZ" sz="2300" b="1" dirty="0"/>
              <a:t> není přípustné vedlejší účastenství.</a:t>
            </a:r>
          </a:p>
          <a:p>
            <a:endParaRPr lang="cs-CZ" altLang="cs-CZ" sz="2000" i="1" dirty="0"/>
          </a:p>
        </p:txBody>
      </p:sp>
    </p:spTree>
    <p:extLst>
      <p:ext uri="{BB962C8B-B14F-4D97-AF65-F5344CB8AC3E}">
        <p14:creationId xmlns:p14="http://schemas.microsoft.com/office/powerpoint/2010/main" val="1437903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dirty="0"/>
              <a:t>27 Cdo 1951/2018</a:t>
            </a:r>
          </a:p>
          <a:p>
            <a:pPr lvl="1">
              <a:buNone/>
            </a:pPr>
            <a:r>
              <a:rPr lang="cs-CZ" altLang="cs-CZ" sz="2300" dirty="0"/>
              <a:t>	I. [23] Je-li pro přijetí usnesení členské schůze (shromáždění delegátů) družstva nutná (prostá či vyšší) většina hlasů počítaná z hlasů přítomných členů (delegátů), znamená to, že hlasy (přítomných) členů družstva (delegátů), které nebyly odevzdány pro návrh usnesení, neovlivní čitatele ve zlomku, jímž se počítá (určuje), zda bylo usnesení přijato potřebnou většinou, ale </a:t>
            </a:r>
            <a:r>
              <a:rPr lang="cs-CZ" altLang="cs-CZ" sz="2300" b="1" dirty="0"/>
              <a:t>budou započteny mezi hlasy přítomných členů </a:t>
            </a:r>
            <a:r>
              <a:rPr lang="cs-CZ" altLang="cs-CZ" sz="2300" dirty="0"/>
              <a:t>(delegátů), tedy promítnou se ve jmenovateli uvedeného zlomku. Z řečeného se podává, že </a:t>
            </a:r>
            <a:r>
              <a:rPr lang="cs-CZ" altLang="cs-CZ" sz="2300" b="1" dirty="0"/>
              <a:t>zdržení se hlasování </a:t>
            </a:r>
            <a:r>
              <a:rPr lang="cs-CZ" altLang="cs-CZ" sz="2300" dirty="0"/>
              <a:t>(stejně jako odevzdání neplatného hlasu či neodevzdání žádného hlasu) </a:t>
            </a:r>
            <a:r>
              <a:rPr lang="cs-CZ" altLang="cs-CZ" sz="2300" b="1" dirty="0"/>
              <a:t>má obdobné důsledky, jako hlasování proti návrhu usnesení.</a:t>
            </a:r>
          </a:p>
        </p:txBody>
      </p:sp>
    </p:spTree>
    <p:extLst>
      <p:ext uri="{BB962C8B-B14F-4D97-AF65-F5344CB8AC3E}">
        <p14:creationId xmlns:p14="http://schemas.microsoft.com/office/powerpoint/2010/main" val="2974796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dirty="0"/>
              <a:t>27 Cdo 1951/2018 – pokračování</a:t>
            </a:r>
          </a:p>
          <a:p>
            <a:pPr lvl="1">
              <a:buNone/>
            </a:pPr>
            <a:r>
              <a:rPr lang="cs-CZ" altLang="cs-CZ" sz="2300" dirty="0"/>
              <a:t>	II. [24] </a:t>
            </a:r>
            <a:r>
              <a:rPr lang="cs-CZ" altLang="cs-CZ" sz="2300" b="1" dirty="0"/>
              <a:t>Stanovy družstva se mohou od tohoto pravidla odchýlit </a:t>
            </a:r>
            <a:r>
              <a:rPr lang="cs-CZ" altLang="cs-CZ" sz="2300" dirty="0"/>
              <a:t>a určit, že se pro účely počítání většiny potřebné pro přijetí usnesení členské schůze (shromáždění delegátů) hledí na ty členy (delegáty), kteří neodevzdali hlasy ani pro, ani proti návrhu usnesení, </a:t>
            </a:r>
            <a:r>
              <a:rPr lang="cs-CZ" altLang="cs-CZ" sz="2300" b="1" dirty="0"/>
              <a:t>jako by nebyli </a:t>
            </a:r>
            <a:r>
              <a:rPr lang="cs-CZ" altLang="cs-CZ" sz="2300" dirty="0"/>
              <a:t>(při hlasování o dotčeném návrhu usnesení) přítomni. V takovém případě pak zdržení se hlasování má (může mít) </a:t>
            </a:r>
            <a:r>
              <a:rPr lang="cs-CZ" altLang="cs-CZ" sz="2300" b="1" dirty="0"/>
              <a:t>vliv jak na usnášeníschopnost </a:t>
            </a:r>
            <a:r>
              <a:rPr lang="cs-CZ" altLang="cs-CZ" sz="2300" dirty="0"/>
              <a:t>členské schůze (shromáždění delegátů), </a:t>
            </a:r>
            <a:r>
              <a:rPr lang="cs-CZ" altLang="cs-CZ" sz="2300" b="1" dirty="0"/>
              <a:t>tak i na počet hlasů</a:t>
            </a:r>
            <a:r>
              <a:rPr lang="cs-CZ" altLang="cs-CZ" sz="2300" dirty="0"/>
              <a:t>, z něhož se počítá většina potřebná pro přijetí usnesení. Zdržení se hlasování má v tomto případě obdobné důsledky, jako by takto hlasující členové (delegáti) před hlasováním o návrhu usnesení opustili prostory, kde se zasedání koná.</a:t>
            </a:r>
          </a:p>
        </p:txBody>
      </p:sp>
    </p:spTree>
    <p:extLst>
      <p:ext uri="{BB962C8B-B14F-4D97-AF65-F5344CB8AC3E}">
        <p14:creationId xmlns:p14="http://schemas.microsoft.com/office/powerpoint/2010/main" val="355890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lstStyle/>
          <a:p>
            <a:r>
              <a:rPr lang="cs-CZ" dirty="0"/>
              <a:t>Právní úprava ZOK</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Věcný rozsah</a:t>
            </a:r>
          </a:p>
          <a:p>
            <a:pPr lvl="1"/>
            <a:r>
              <a:rPr lang="cs-CZ" dirty="0"/>
              <a:t>Abstraktní střet zájmů § 54 odst. 1 ZOK</a:t>
            </a:r>
          </a:p>
          <a:p>
            <a:pPr lvl="1"/>
            <a:r>
              <a:rPr lang="cs-CZ" dirty="0"/>
              <a:t>Konkrétní střet zájmů § 55 odst. 1 ZOK</a:t>
            </a:r>
          </a:p>
          <a:p>
            <a:pPr lvl="1"/>
            <a:r>
              <a:rPr lang="cs-CZ" dirty="0"/>
              <a:t> + utvrzení nebo zajištění dluhu obchodní korporací (§ 56 odst. 1 ZOK)</a:t>
            </a:r>
          </a:p>
          <a:p>
            <a:pPr lvl="1"/>
            <a:r>
              <a:rPr lang="cs-CZ" dirty="0"/>
              <a:t>(+ ovlivnění dle § 76 ZOK)</a:t>
            </a:r>
          </a:p>
          <a:p>
            <a:pPr lvl="1"/>
            <a:r>
              <a:rPr lang="cs-CZ" b="1" dirty="0"/>
              <a:t>Negativní: </a:t>
            </a:r>
            <a:r>
              <a:rPr lang="cs-CZ" dirty="0"/>
              <a:t>§ 57 ZOK pro běžný obchodní styk</a:t>
            </a:r>
            <a:endParaRPr lang="cs-CZ" b="1" dirty="0"/>
          </a:p>
          <a:p>
            <a:r>
              <a:rPr lang="cs-CZ" dirty="0"/>
              <a:t>Osobní rozsah</a:t>
            </a:r>
          </a:p>
          <a:p>
            <a:pPr lvl="1"/>
            <a:r>
              <a:rPr lang="cs-CZ" dirty="0"/>
              <a:t>Člen voleného orgánu </a:t>
            </a:r>
          </a:p>
          <a:p>
            <a:pPr lvl="1"/>
            <a:r>
              <a:rPr lang="cs-CZ" dirty="0"/>
              <a:t>osoby členovi voleného orgánu obchodní korporace blízké nebo osoby jím ovlivněné nebo ovládané.</a:t>
            </a:r>
          </a:p>
          <a:p>
            <a:pPr lvl="1"/>
            <a:r>
              <a:rPr lang="cs-CZ" dirty="0"/>
              <a:t> uzavření smlouvy s osobou vlivnou nebo ovládající anebo s osobou, jež je ovládána stejnou ovládající osobou</a:t>
            </a:r>
          </a:p>
          <a:p>
            <a:pPr lvl="1"/>
            <a:r>
              <a:rPr lang="cs-CZ" dirty="0"/>
              <a:t>Faktický vedoucí (§ 62 ZOK; s v</a:t>
            </a:r>
            <a:r>
              <a:rPr lang="pl-PL" dirty="0"/>
              <a:t>ýjimkou § 54 odst. 4 a § 56 odst. 2.</a:t>
            </a:r>
            <a:r>
              <a:rPr lang="cs-CZ" dirty="0"/>
              <a:t>)</a:t>
            </a:r>
          </a:p>
          <a:p>
            <a:pPr lvl="1"/>
            <a:r>
              <a:rPr lang="cs-CZ" dirty="0"/>
              <a:t>Delegát právnické osoby, která je členem voleného orgánu (§ 46 odst. 5 ZOK)</a:t>
            </a:r>
          </a:p>
          <a:p>
            <a:pPr lvl="1"/>
            <a:r>
              <a:rPr lang="cs-CZ" b="1" dirty="0"/>
              <a:t>negativní </a:t>
            </a:r>
            <a:r>
              <a:rPr lang="cs-CZ" dirty="0"/>
              <a:t>koncern (§ 55 odst. 2 ZOK) a jednočlenná společnost (§ 55 </a:t>
            </a:r>
            <a:r>
              <a:rPr lang="cs-CZ" dirty="0" err="1"/>
              <a:t>odt</a:t>
            </a:r>
            <a:r>
              <a:rPr lang="cs-CZ" dirty="0"/>
              <a:t>. 3 ZOK)</a:t>
            </a:r>
            <a:endParaRPr lang="cs-CZ" b="1" dirty="0"/>
          </a:p>
        </p:txBody>
      </p:sp>
    </p:spTree>
    <p:extLst>
      <p:ext uri="{BB962C8B-B14F-4D97-AF65-F5344CB8AC3E}">
        <p14:creationId xmlns:p14="http://schemas.microsoft.com/office/powerpoint/2010/main" val="3227428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1951/2018 – pokračování</a:t>
            </a:r>
          </a:p>
          <a:p>
            <a:pPr lvl="1">
              <a:buNone/>
            </a:pPr>
            <a:r>
              <a:rPr lang="cs-CZ" altLang="cs-CZ" sz="2300" dirty="0"/>
              <a:t>	III. [31] Není-li odevzdána potřebná většina hlasů členů družstva (delegátů) pro návrh usnesení na zamítnutí odvolání člena družstva proti rozhodnutí představenstva o jeho vyloučení, popř. na potvrzení rozhodnutí představenstva o vyloučení (§ 231 odst. 4 obch. zák.), </a:t>
            </a:r>
            <a:r>
              <a:rPr lang="cs-CZ" altLang="cs-CZ" sz="2300" b="1" dirty="0"/>
              <a:t>pozbývá rozhodnutí představenstva o vyloučení člena účinků</a:t>
            </a:r>
            <a:r>
              <a:rPr lang="cs-CZ" altLang="cs-CZ" sz="2300" dirty="0"/>
              <a:t>, proces vyloučení je ukončen a dotčený člen družstva zůstává nadále členem družstva (jeho účast nezaniká). Členské schůzi (shromáždění delegátů) již nepřísluší, aby o tomtéž odvolání rozhodovala opětovně.</a:t>
            </a:r>
            <a:endParaRPr lang="cs-CZ" altLang="cs-CZ" sz="2300" b="1" dirty="0"/>
          </a:p>
        </p:txBody>
      </p:sp>
    </p:spTree>
    <p:extLst>
      <p:ext uri="{BB962C8B-B14F-4D97-AF65-F5344CB8AC3E}">
        <p14:creationId xmlns:p14="http://schemas.microsoft.com/office/powerpoint/2010/main" val="260231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2586/2018 (odmítá)</a:t>
            </a:r>
          </a:p>
          <a:p>
            <a:pPr lvl="1">
              <a:buNone/>
            </a:pPr>
            <a:r>
              <a:rPr lang="cs-CZ" altLang="cs-CZ" sz="2300" dirty="0"/>
              <a:t>	[4] Vyjde-li v řízení o vyslovení neplatnosti rozhodnutí orgánu právnické osoby najevo, že </a:t>
            </a:r>
            <a:r>
              <a:rPr lang="cs-CZ" altLang="cs-CZ" sz="2300" b="1" dirty="0"/>
              <a:t>o napadeném rozhodnutí </a:t>
            </a:r>
            <a:r>
              <a:rPr lang="cs-CZ" altLang="cs-CZ" sz="2300" dirty="0"/>
              <a:t>(ač je uvedeno jako přijaté v zápisu ze zasedání orgánu právnické osoby) orgán právnické osoby </a:t>
            </a:r>
            <a:r>
              <a:rPr lang="cs-CZ" altLang="cs-CZ" sz="2300" b="1" dirty="0"/>
              <a:t>vůbec nerozhodoval </a:t>
            </a:r>
            <a:r>
              <a:rPr lang="cs-CZ" altLang="cs-CZ" sz="2300" dirty="0"/>
              <a:t>(a tedy zde takového rozhodnutí není), rozhodne soud podle § 90 odst. 1 z. ř. s. i bez návrhu o tom, že o rozhodnutí orgánu právnické osoby nejde.</a:t>
            </a:r>
          </a:p>
          <a:p>
            <a:pPr lvl="1">
              <a:buNone/>
            </a:pPr>
            <a:endParaRPr lang="cs-CZ" altLang="cs-CZ" sz="2300" dirty="0"/>
          </a:p>
        </p:txBody>
      </p:sp>
    </p:spTree>
    <p:extLst>
      <p:ext uri="{BB962C8B-B14F-4D97-AF65-F5344CB8AC3E}">
        <p14:creationId xmlns:p14="http://schemas.microsoft.com/office/powerpoint/2010/main" val="4548461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3439/2017</a:t>
            </a:r>
          </a:p>
          <a:p>
            <a:pPr lvl="1">
              <a:buNone/>
            </a:pPr>
            <a:r>
              <a:rPr lang="cs-CZ" altLang="cs-CZ" sz="2300" dirty="0"/>
              <a:t>	I. Jestliže akcionáři nehlasují, nemůže zde být ani projevu vůle - usnesení valné hromady akciové společnosti - jehož platnost by mohla být přezkoumána postupem podle § 428 a násl. z. o. k.</a:t>
            </a:r>
          </a:p>
          <a:p>
            <a:pPr lvl="1">
              <a:buNone/>
            </a:pPr>
            <a:r>
              <a:rPr lang="cs-CZ" altLang="cs-CZ" sz="2300" dirty="0"/>
              <a:t>	II. Usnesení valné hromady jako projev vůle pak absentuje nejen za situace, kdy akcionáři na valné hromadě vůbec nehlasovali, ale i v případě, kdy akcionáři </a:t>
            </a:r>
            <a:r>
              <a:rPr lang="cs-CZ" altLang="cs-CZ" sz="2300" b="1" dirty="0"/>
              <a:t>o určité otázce hlasovali, navržené usnesení však nebylo přijato</a:t>
            </a:r>
            <a:r>
              <a:rPr lang="cs-CZ" altLang="cs-CZ" sz="2300" dirty="0"/>
              <a:t>.</a:t>
            </a:r>
            <a:endParaRPr lang="cs-CZ" altLang="cs-CZ" sz="2300" b="1" dirty="0"/>
          </a:p>
          <a:p>
            <a:endParaRPr lang="cs-CZ" altLang="cs-CZ" sz="2000" i="1" dirty="0"/>
          </a:p>
        </p:txBody>
      </p:sp>
    </p:spTree>
    <p:extLst>
      <p:ext uri="{BB962C8B-B14F-4D97-AF65-F5344CB8AC3E}">
        <p14:creationId xmlns:p14="http://schemas.microsoft.com/office/powerpoint/2010/main" val="35873865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445/2018</a:t>
            </a:r>
          </a:p>
          <a:p>
            <a:pPr lvl="1">
              <a:buNone/>
            </a:pPr>
            <a:r>
              <a:rPr lang="cs-CZ" altLang="cs-CZ" sz="2300" dirty="0"/>
              <a:t>	I. Na rozdíl od právní úpravy účinné do 31. 12. 2013 je s účinností od 1. 1. 2014 usnesení členské schůze družstva právním jednáním (§ 45 odst. 3 z. o. k. ve spojení s § 545 a násl. o. z.), tj. projevem vůle (přičitatelným družstvu), který je zaměřen na vyvolání určitých právních následků, jež právní řád s takovým projevem vůle spojuje. </a:t>
            </a:r>
          </a:p>
          <a:p>
            <a:pPr lvl="1">
              <a:buNone/>
            </a:pPr>
            <a:r>
              <a:rPr lang="cs-CZ" altLang="cs-CZ" sz="2300" dirty="0"/>
              <a:t>	II. Závěrečné „usnesení“ členské schůze družstva, jehož obsahem je </a:t>
            </a:r>
            <a:r>
              <a:rPr lang="cs-CZ" altLang="cs-CZ" sz="2300" b="1" dirty="0"/>
              <a:t>pouhé shrnutí již předtím </a:t>
            </a:r>
            <a:r>
              <a:rPr lang="cs-CZ" altLang="cs-CZ" sz="2300" dirty="0"/>
              <a:t>(na stejném zasedání) </a:t>
            </a:r>
            <a:r>
              <a:rPr lang="cs-CZ" altLang="cs-CZ" sz="2300" b="1" dirty="0"/>
              <a:t>přijatých usnesení </a:t>
            </a:r>
            <a:r>
              <a:rPr lang="cs-CZ" altLang="cs-CZ" sz="2300" dirty="0"/>
              <a:t>členské schůze, bez vůle způsobit následky jiné než těmito již přijatými usneseními vyvolané, tak </a:t>
            </a:r>
            <a:r>
              <a:rPr lang="cs-CZ" altLang="cs-CZ" sz="2300" b="1" dirty="0"/>
              <a:t>není rozhodnutím orgánu družstva majícím povahu právního jednání, nýbrž jen deklarací o tom, že k přijetí v něm vypočtených usnesení došlo</a:t>
            </a:r>
            <a:r>
              <a:rPr lang="cs-CZ" altLang="cs-CZ" sz="2300" dirty="0"/>
              <a:t>. Jelikož touto deklarací nemůže být jakkoliv zasaženo do právního postavení družstva, jeho členů či dalších osob (například členů volených orgánů družstva), nepodléhá její posouzení soudnímu přezkumu v režimu § 663 z. o. k. Návrh na vyslovení neplatnosti takového „shrnujícího závěrečného“ usnesení členské schůze je proto nutné </a:t>
            </a:r>
            <a:r>
              <a:rPr lang="cs-CZ" altLang="cs-CZ" sz="2300" b="1" dirty="0"/>
              <a:t>jako nedůvodný zamítnout</a:t>
            </a:r>
            <a:r>
              <a:rPr lang="cs-CZ" altLang="cs-CZ" sz="2300" dirty="0"/>
              <a:t>. </a:t>
            </a:r>
          </a:p>
        </p:txBody>
      </p:sp>
    </p:spTree>
    <p:extLst>
      <p:ext uri="{BB962C8B-B14F-4D97-AF65-F5344CB8AC3E}">
        <p14:creationId xmlns:p14="http://schemas.microsoft.com/office/powerpoint/2010/main" val="15002069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445/2018 - pokračování</a:t>
            </a:r>
          </a:p>
          <a:p>
            <a:pPr lvl="1">
              <a:buNone/>
            </a:pPr>
            <a:r>
              <a:rPr lang="cs-CZ" altLang="cs-CZ" sz="2300" dirty="0"/>
              <a:t>	III. Bylo-li by však v závěrečném „usnesení“ členské schůze (vedle již přijatých usnesení) zahrnuto též usnesení členské schůze o záležitosti, jež ve skutečnosti dosud nebyla členskou schůzí rozhodnuta, je nutné je v tomto rozsahu považovat za rozhodnutí orgánu družstva mající povahu právního jednání, jehož platnost podléhá soudnímu přezkumu.</a:t>
            </a:r>
            <a:endParaRPr lang="cs-CZ" altLang="cs-CZ" sz="2300" b="1" dirty="0"/>
          </a:p>
        </p:txBody>
      </p:sp>
    </p:spTree>
    <p:extLst>
      <p:ext uri="{BB962C8B-B14F-4D97-AF65-F5344CB8AC3E}">
        <p14:creationId xmlns:p14="http://schemas.microsoft.com/office/powerpoint/2010/main" val="1805209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12CBB093-16F6-4A7D-BD55-3D22DA1DC41E}"/>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Souběh výkonu funkce člena statutárního orgánu</a:t>
            </a:r>
          </a:p>
        </p:txBody>
      </p:sp>
    </p:spTree>
    <p:extLst>
      <p:ext uri="{BB962C8B-B14F-4D97-AF65-F5344CB8AC3E}">
        <p14:creationId xmlns:p14="http://schemas.microsoft.com/office/powerpoint/2010/main" val="39410855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60138-6725-40B6-8E56-E814C6D7C150}"/>
              </a:ext>
            </a:extLst>
          </p:cNvPr>
          <p:cNvSpPr>
            <a:spLocks noGrp="1"/>
          </p:cNvSpPr>
          <p:nvPr>
            <p:ph type="title"/>
          </p:nvPr>
        </p:nvSpPr>
        <p:spPr/>
        <p:txBody>
          <a:bodyPr>
            <a:normAutofit/>
          </a:bodyPr>
          <a:lstStyle/>
          <a:p>
            <a:r>
              <a:rPr lang="cs-CZ" sz="4000" dirty="0"/>
              <a:t>Pojem „souběhu“ výkonu funkce</a:t>
            </a:r>
          </a:p>
        </p:txBody>
      </p:sp>
      <p:sp>
        <p:nvSpPr>
          <p:cNvPr id="3" name="Zástupný symbol pro obsah 2">
            <a:extLst>
              <a:ext uri="{FF2B5EF4-FFF2-40B4-BE49-F238E27FC236}">
                <a16:creationId xmlns:a16="http://schemas.microsoft.com/office/drawing/2014/main" id="{DF5BDEB8-6784-45D3-88E3-7754D0E4F77D}"/>
              </a:ext>
            </a:extLst>
          </p:cNvPr>
          <p:cNvSpPr>
            <a:spLocks noGrp="1"/>
          </p:cNvSpPr>
          <p:nvPr>
            <p:ph idx="1"/>
          </p:nvPr>
        </p:nvSpPr>
        <p:spPr/>
        <p:txBody>
          <a:bodyPr>
            <a:normAutofit/>
          </a:bodyPr>
          <a:lstStyle/>
          <a:p>
            <a:pPr>
              <a:buNone/>
            </a:pPr>
            <a:r>
              <a:rPr lang="cs-CZ" sz="2300" dirty="0"/>
              <a:t>Dva až tři základní významy (okruhy otázek):</a:t>
            </a:r>
          </a:p>
          <a:p>
            <a:endParaRPr lang="cs-CZ" sz="2300" dirty="0"/>
          </a:p>
          <a:p>
            <a:r>
              <a:rPr lang="cs-CZ" sz="2300" dirty="0"/>
              <a:t>Možnost výkonu funkce člena statutárního orgánu v pracovním poměru – „pravý souběh“.</a:t>
            </a:r>
          </a:p>
          <a:p>
            <a:pPr lvl="1"/>
            <a:r>
              <a:rPr lang="cs-CZ" sz="1900" dirty="0"/>
              <a:t>Možnost vztáhnout na výkon funkce člena statuárního orgánu ustanovení zákoníků práce na člena voleného orgánu.</a:t>
            </a:r>
          </a:p>
          <a:p>
            <a:pPr marL="457200" lvl="1" indent="0">
              <a:buNone/>
            </a:pPr>
            <a:endParaRPr lang="cs-CZ" sz="1900" dirty="0"/>
          </a:p>
          <a:p>
            <a:r>
              <a:rPr lang="cs-CZ" sz="2300" dirty="0"/>
              <a:t>Koexistence </a:t>
            </a:r>
            <a:r>
              <a:rPr lang="cs-CZ" sz="2300" dirty="0">
                <a:effectLst/>
              </a:rPr>
              <a:t>zaměstnaneckého poměru a členství ve statutárním orgánu – „nepravý souběh“.</a:t>
            </a:r>
            <a:endParaRPr lang="cs-CZ" sz="2300" dirty="0"/>
          </a:p>
          <a:p>
            <a:pPr marL="514350" indent="-514350">
              <a:buFont typeface="+mj-lt"/>
              <a:buAutoNum type="arabicParenR"/>
            </a:pPr>
            <a:endParaRPr lang="cs-CZ" sz="1900" dirty="0"/>
          </a:p>
          <a:p>
            <a:pPr marL="514350" indent="-514350">
              <a:buFont typeface="+mj-lt"/>
              <a:buAutoNum type="arabicParenR"/>
            </a:pPr>
            <a:endParaRPr lang="cs-CZ" sz="2300" dirty="0">
              <a:effectLst/>
            </a:endParaRPr>
          </a:p>
        </p:txBody>
      </p:sp>
    </p:spTree>
    <p:extLst>
      <p:ext uri="{BB962C8B-B14F-4D97-AF65-F5344CB8AC3E}">
        <p14:creationId xmlns:p14="http://schemas.microsoft.com/office/powerpoint/2010/main" val="7086261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pPr>
              <a:spcAft>
                <a:spcPts val="552"/>
              </a:spcAft>
            </a:pPr>
            <a:r>
              <a:rPr lang="cs-CZ" sz="2300" dirty="0"/>
              <a:t>Souběh způsobuje </a:t>
            </a:r>
            <a:r>
              <a:rPr lang="cs-CZ" sz="2300" u="sng" dirty="0"/>
              <a:t>absolutní neplatnost</a:t>
            </a:r>
            <a:r>
              <a:rPr lang="cs-CZ" sz="2300" dirty="0"/>
              <a:t> pro rozpor se zákonem:</a:t>
            </a:r>
          </a:p>
          <a:p>
            <a:pPr lvl="1"/>
            <a:r>
              <a:rPr lang="cs-CZ" sz="2300" dirty="0"/>
              <a:t>daňové důvody</a:t>
            </a:r>
          </a:p>
          <a:p>
            <a:pPr lvl="1"/>
            <a:r>
              <a:rPr lang="cs-CZ" sz="2300" dirty="0"/>
              <a:t>sociální a zdravotní pojištění</a:t>
            </a:r>
          </a:p>
          <a:p>
            <a:pPr lvl="1">
              <a:spcAft>
                <a:spcPts val="552"/>
              </a:spcAft>
            </a:pPr>
            <a:r>
              <a:rPr lang="cs-CZ" sz="2300" dirty="0"/>
              <a:t>absence zákonné licence</a:t>
            </a:r>
          </a:p>
          <a:p>
            <a:pPr lvl="1"/>
            <a:r>
              <a:rPr lang="cs-CZ" sz="2300" dirty="0"/>
              <a:t>výkon funkce člena statutárního orgánu není závislou prací </a:t>
            </a:r>
          </a:p>
          <a:p>
            <a:pPr lvl="2"/>
            <a:r>
              <a:rPr lang="cs-CZ" sz="2300" dirty="0"/>
              <a:t>vyloučena podřízenost zaměstnavateli</a:t>
            </a:r>
          </a:p>
          <a:p>
            <a:pPr lvl="2"/>
            <a:r>
              <a:rPr lang="cs-CZ" sz="2300" dirty="0"/>
              <a:t>vyloučeny pokyny do obchodního vedení</a:t>
            </a:r>
          </a:p>
          <a:p>
            <a:pPr lvl="2"/>
            <a:r>
              <a:rPr lang="cs-CZ" sz="2300" dirty="0"/>
              <a:t>odpovědnost za způsobenou újmu</a:t>
            </a:r>
          </a:p>
          <a:p>
            <a:pPr lvl="2">
              <a:spcAft>
                <a:spcPts val="552"/>
              </a:spcAft>
            </a:pPr>
            <a:r>
              <a:rPr lang="cs-CZ" sz="2300" dirty="0"/>
              <a:t>nepřípustnost interpretace ustanovení ve prospěch „zaměstnance“</a:t>
            </a:r>
          </a:p>
          <a:p>
            <a:pPr marL="0" lvl="2" indent="0">
              <a:buNone/>
            </a:pPr>
            <a:r>
              <a:rPr lang="cs-CZ" sz="2300" dirty="0"/>
              <a:t>Postupné rozvolnění ve vztahu k „nepravým souběhům“.</a:t>
            </a:r>
          </a:p>
        </p:txBody>
      </p:sp>
      <p:sp>
        <p:nvSpPr>
          <p:cNvPr id="4" name="Pravá složená závorka 3">
            <a:extLst>
              <a:ext uri="{FF2B5EF4-FFF2-40B4-BE49-F238E27FC236}">
                <a16:creationId xmlns:a16="http://schemas.microsoft.com/office/drawing/2014/main" id="{0B545D2A-85B9-40A1-BC5B-3E49E60D0166}"/>
              </a:ext>
            </a:extLst>
          </p:cNvPr>
          <p:cNvSpPr/>
          <p:nvPr/>
        </p:nvSpPr>
        <p:spPr>
          <a:xfrm>
            <a:off x="4788024" y="2276872"/>
            <a:ext cx="36521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27CD3F1C-3E27-4BB5-A513-911A6AA0D3CF}"/>
              </a:ext>
            </a:extLst>
          </p:cNvPr>
          <p:cNvSpPr txBox="1">
            <a:spLocks/>
          </p:cNvSpPr>
          <p:nvPr/>
        </p:nvSpPr>
        <p:spPr>
          <a:xfrm>
            <a:off x="5364088" y="2564904"/>
            <a:ext cx="2454999"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t>později odpadlo</a:t>
            </a:r>
          </a:p>
        </p:txBody>
      </p:sp>
    </p:spTree>
    <p:extLst>
      <p:ext uri="{BB962C8B-B14F-4D97-AF65-F5344CB8AC3E}">
        <p14:creationId xmlns:p14="http://schemas.microsoft.com/office/powerpoint/2010/main" val="22753153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r>
              <a:rPr lang="cs-CZ" sz="1700" i="1" dirty="0"/>
              <a:t>* po I. ÚS 190/15</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extLst>
              <p:ext uri="{D42A27DB-BD31-4B8C-83A1-F6EECF244321}">
                <p14:modId xmlns:p14="http://schemas.microsoft.com/office/powerpoint/2010/main" val="1255233335"/>
              </p:ext>
            </p:extLst>
          </p:nvPr>
        </p:nvGraphicFramePr>
        <p:xfrm>
          <a:off x="745232" y="2316480"/>
          <a:ext cx="7931223" cy="222504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generální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1116/2014</a:t>
                      </a:r>
                    </a:p>
                  </a:txBody>
                  <a:tcPr/>
                </a:tc>
                <a:extLst>
                  <a:ext uri="{0D108BD9-81ED-4DB2-BD59-A6C34878D82A}">
                    <a16:rowId xmlns:a16="http://schemas.microsoft.com/office/drawing/2014/main" val="3286453646"/>
                  </a:ext>
                </a:extLst>
              </a:tr>
              <a:tr h="370840">
                <a:tc>
                  <a:txBody>
                    <a:bodyPr/>
                    <a:lstStyle/>
                    <a:p>
                      <a:r>
                        <a:rPr lang="cs-CZ" dirty="0"/>
                        <a:t>SO a </a:t>
                      </a:r>
                      <a:r>
                        <a:rPr lang="cs-CZ" b="1" dirty="0"/>
                        <a:t>obchodní ředitel</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496/2014</a:t>
                      </a:r>
                    </a:p>
                  </a:txBody>
                  <a:tcPr/>
                </a:tc>
                <a:extLst>
                  <a:ext uri="{0D108BD9-81ED-4DB2-BD59-A6C34878D82A}">
                    <a16:rowId xmlns:a16="http://schemas.microsoft.com/office/drawing/2014/main" val="3763150296"/>
                  </a:ext>
                </a:extLst>
              </a:tr>
              <a:tr h="370840">
                <a:tc>
                  <a:txBody>
                    <a:bodyPr/>
                    <a:lstStyle/>
                    <a:p>
                      <a:r>
                        <a:rPr lang="cs-CZ" dirty="0"/>
                        <a:t>SO a </a:t>
                      </a:r>
                      <a:r>
                        <a:rPr lang="cs-CZ" b="1" dirty="0"/>
                        <a:t>ředitel inženýringu</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4393/2016*</a:t>
                      </a:r>
                    </a:p>
                  </a:txBody>
                  <a:tcPr/>
                </a:tc>
                <a:extLst>
                  <a:ext uri="{0D108BD9-81ED-4DB2-BD59-A6C34878D82A}">
                    <a16:rowId xmlns:a16="http://schemas.microsoft.com/office/drawing/2014/main" val="1710940327"/>
                  </a:ext>
                </a:extLst>
              </a:tr>
              <a:tr h="370840">
                <a:tc>
                  <a:txBody>
                    <a:bodyPr/>
                    <a:lstStyle/>
                    <a:p>
                      <a:r>
                        <a:rPr lang="cs-CZ" dirty="0"/>
                        <a:t>SO a </a:t>
                      </a:r>
                      <a:r>
                        <a:rPr lang="cs-CZ" b="1" dirty="0"/>
                        <a:t>marketingový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2687/2014</a:t>
                      </a:r>
                    </a:p>
                  </a:txBody>
                  <a:tcPr/>
                </a:tc>
                <a:extLst>
                  <a:ext uri="{0D108BD9-81ED-4DB2-BD59-A6C34878D82A}">
                    <a16:rowId xmlns:a16="http://schemas.microsoft.com/office/drawing/2014/main" val="3094695803"/>
                  </a:ext>
                </a:extLst>
              </a:tr>
              <a:tr h="370840">
                <a:tc>
                  <a:txBody>
                    <a:bodyPr/>
                    <a:lstStyle/>
                    <a:p>
                      <a:r>
                        <a:rPr lang="cs-CZ" dirty="0"/>
                        <a:t>SO a </a:t>
                      </a:r>
                      <a:r>
                        <a:rPr lang="cs-CZ" b="1" dirty="0"/>
                        <a:t>úsekové řízení</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2310/2015</a:t>
                      </a:r>
                    </a:p>
                  </a:txBody>
                  <a:tcPr/>
                </a:tc>
                <a:extLst>
                  <a:ext uri="{0D108BD9-81ED-4DB2-BD59-A6C34878D82A}">
                    <a16:rowId xmlns:a16="http://schemas.microsoft.com/office/drawing/2014/main" val="2300904021"/>
                  </a:ext>
                </a:extLst>
              </a:tr>
            </a:tbl>
          </a:graphicData>
        </a:graphic>
      </p:graphicFrame>
    </p:spTree>
    <p:extLst>
      <p:ext uri="{BB962C8B-B14F-4D97-AF65-F5344CB8AC3E}">
        <p14:creationId xmlns:p14="http://schemas.microsoft.com/office/powerpoint/2010/main" val="624440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Krátké intermezzo</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Obchodní zákoník</a:t>
            </a:r>
          </a:p>
          <a:p>
            <a:pPr lvl="1"/>
            <a:r>
              <a:rPr lang="cs-CZ" sz="2000" dirty="0"/>
              <a:t>§ 66d </a:t>
            </a:r>
            <a:r>
              <a:rPr lang="cs-CZ" sz="2000" dirty="0" err="1"/>
              <a:t>ObchZ</a:t>
            </a:r>
            <a:r>
              <a:rPr lang="cs-CZ" sz="2000" dirty="0"/>
              <a:t> (2012–2014)</a:t>
            </a:r>
          </a:p>
          <a:p>
            <a:pPr lvl="2"/>
            <a:r>
              <a:rPr lang="cs-CZ" sz="1700" dirty="0"/>
              <a:t>Možnost pověřit obchodním vedením jinou osobu, a to i v pracovněprávním vztahu, „přičemž tento zaměstnanec </a:t>
            </a:r>
            <a:r>
              <a:rPr lang="cs-CZ" sz="1700" b="1" dirty="0"/>
              <a:t>může být současně statutárním orgánem</a:t>
            </a:r>
            <a:r>
              <a:rPr lang="cs-CZ" sz="1700" dirty="0"/>
              <a:t> společnosti nebo jeho členem.“</a:t>
            </a:r>
          </a:p>
          <a:p>
            <a:pPr lvl="2"/>
            <a:r>
              <a:rPr lang="cs-CZ" sz="1700" dirty="0"/>
              <a:t>Při pověření obchodním vedením zůstává </a:t>
            </a:r>
            <a:r>
              <a:rPr lang="cs-CZ" sz="1700" b="1" dirty="0"/>
              <a:t>nedotčena odpovědnost</a:t>
            </a:r>
            <a:r>
              <a:rPr lang="cs-CZ" sz="1700" dirty="0"/>
              <a:t> osob, které jsou statutárním orgánem.</a:t>
            </a:r>
          </a:p>
          <a:p>
            <a:pPr lvl="2"/>
            <a:r>
              <a:rPr lang="cs-CZ" sz="1700" dirty="0"/>
              <a:t>Jestliže jsou činnosti spadající pod obchodní vedení vykonávány v pracovněprávním vztahu zaměstnancem společnosti, který je současně statutárním orgánem společnosti, </a:t>
            </a:r>
            <a:r>
              <a:rPr lang="cs-CZ" sz="1700" b="1" dirty="0"/>
              <a:t>mzdu</a:t>
            </a:r>
            <a:r>
              <a:rPr lang="cs-CZ" sz="1700" dirty="0"/>
              <a:t> či </a:t>
            </a:r>
            <a:r>
              <a:rPr lang="cs-CZ" sz="1700" b="1" dirty="0"/>
              <a:t>odměnu</a:t>
            </a:r>
            <a:r>
              <a:rPr lang="cs-CZ" sz="1700" dirty="0"/>
              <a:t> </a:t>
            </a:r>
            <a:r>
              <a:rPr lang="cs-CZ" sz="1700" b="1" dirty="0"/>
              <a:t>sjednává</a:t>
            </a:r>
            <a:r>
              <a:rPr lang="cs-CZ" sz="1700" dirty="0"/>
              <a:t> nebo </a:t>
            </a:r>
            <a:r>
              <a:rPr lang="cs-CZ" sz="1700" b="1" dirty="0"/>
              <a:t>určuje </a:t>
            </a:r>
            <a:r>
              <a:rPr lang="cs-CZ" sz="1700" dirty="0"/>
              <a:t>ten</a:t>
            </a:r>
            <a:r>
              <a:rPr lang="cs-CZ" sz="1700" b="1" dirty="0"/>
              <a:t> orgán </a:t>
            </a:r>
            <a:r>
              <a:rPr lang="cs-CZ" sz="1700" dirty="0"/>
              <a:t>společnosti</a:t>
            </a:r>
            <a:r>
              <a:rPr lang="cs-CZ" sz="1700" b="1" dirty="0"/>
              <a:t>, do jehož působnosti náleží rozhodovat o odměňování statutárního orgánu</a:t>
            </a:r>
            <a:r>
              <a:rPr lang="cs-CZ" sz="1700" dirty="0"/>
              <a:t>.</a:t>
            </a:r>
          </a:p>
          <a:p>
            <a:r>
              <a:rPr lang="cs-CZ" sz="2300" dirty="0"/>
              <a:t>Zákon o obchodních korporacích</a:t>
            </a:r>
          </a:p>
          <a:p>
            <a:pPr lvl="1"/>
            <a:r>
              <a:rPr lang="cs-CZ" sz="2000" dirty="0"/>
              <a:t>návrat před rok 2012</a:t>
            </a:r>
          </a:p>
        </p:txBody>
      </p:sp>
    </p:spTree>
    <p:extLst>
      <p:ext uri="{BB962C8B-B14F-4D97-AF65-F5344CB8AC3E}">
        <p14:creationId xmlns:p14="http://schemas.microsoft.com/office/powerpoint/2010/main" val="164574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51BA3-48C6-4C41-8AA3-2E0A3F95F204}"/>
              </a:ext>
            </a:extLst>
          </p:cNvPr>
          <p:cNvSpPr>
            <a:spLocks noGrp="1"/>
          </p:cNvSpPr>
          <p:nvPr>
            <p:ph type="title"/>
          </p:nvPr>
        </p:nvSpPr>
        <p:spPr/>
        <p:txBody>
          <a:bodyPr/>
          <a:lstStyle/>
          <a:p>
            <a:r>
              <a:rPr lang="cs-CZ" dirty="0"/>
              <a:t>Korporátní odstranění střetu zájmů</a:t>
            </a:r>
          </a:p>
        </p:txBody>
      </p:sp>
      <p:sp>
        <p:nvSpPr>
          <p:cNvPr id="3" name="Zástupný obsah 2">
            <a:extLst>
              <a:ext uri="{FF2B5EF4-FFF2-40B4-BE49-F238E27FC236}">
                <a16:creationId xmlns:a16="http://schemas.microsoft.com/office/drawing/2014/main" id="{D5930637-41CA-4FAB-B700-7B57CBF4E1A7}"/>
              </a:ext>
            </a:extLst>
          </p:cNvPr>
          <p:cNvSpPr>
            <a:spLocks noGrp="1"/>
          </p:cNvSpPr>
          <p:nvPr>
            <p:ph idx="1"/>
          </p:nvPr>
        </p:nvSpPr>
        <p:spPr/>
        <p:txBody>
          <a:bodyPr>
            <a:normAutofit/>
          </a:bodyPr>
          <a:lstStyle/>
          <a:p>
            <a:r>
              <a:rPr lang="cs-CZ" dirty="0"/>
              <a:t>Notifikační povinnost vůči:</a:t>
            </a:r>
          </a:p>
          <a:p>
            <a:pPr lvl="1"/>
            <a:r>
              <a:rPr lang="cs-CZ" dirty="0"/>
              <a:t>bez zbytečného odkladu orgán, jehož je členem</a:t>
            </a:r>
          </a:p>
          <a:p>
            <a:pPr lvl="1"/>
            <a:r>
              <a:rPr lang="cs-CZ" dirty="0"/>
              <a:t>kontrolní orgán, byl-li zřízen, jinak nejvyšší orgán</a:t>
            </a:r>
          </a:p>
          <a:p>
            <a:pPr lvl="1"/>
            <a:endParaRPr lang="cs-CZ" dirty="0"/>
          </a:p>
          <a:p>
            <a:r>
              <a:rPr lang="cs-CZ" dirty="0"/>
              <a:t>Možné řešení</a:t>
            </a:r>
          </a:p>
          <a:p>
            <a:pPr lvl="1"/>
            <a:r>
              <a:rPr lang="cs-CZ" dirty="0"/>
              <a:t>Pozastavení výkonu funkce (54 odst. 4 ZOK)</a:t>
            </a:r>
          </a:p>
          <a:p>
            <a:pPr lvl="1"/>
            <a:r>
              <a:rPr lang="cs-CZ" dirty="0"/>
              <a:t>Zákaz uzavřít smlouvu (§ 56 odst. 2 ZOK)</a:t>
            </a:r>
          </a:p>
          <a:p>
            <a:pPr lvl="1"/>
            <a:r>
              <a:rPr lang="cs-CZ" dirty="0"/>
              <a:t>„projednání“</a:t>
            </a:r>
          </a:p>
        </p:txBody>
      </p:sp>
    </p:spTree>
    <p:extLst>
      <p:ext uri="{BB962C8B-B14F-4D97-AF65-F5344CB8AC3E}">
        <p14:creationId xmlns:p14="http://schemas.microsoft.com/office/powerpoint/2010/main" val="4565192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B191B-D355-408E-96D6-C8F0C0237CE4}"/>
              </a:ext>
            </a:extLst>
          </p:cNvPr>
          <p:cNvSpPr>
            <a:spLocks noGrp="1"/>
          </p:cNvSpPr>
          <p:nvPr>
            <p:ph type="title"/>
          </p:nvPr>
        </p:nvSpPr>
        <p:spPr/>
        <p:txBody>
          <a:bodyPr>
            <a:normAutofit/>
          </a:bodyPr>
          <a:lstStyle/>
          <a:p>
            <a:r>
              <a:rPr lang="pl-PL" sz="4000" dirty="0"/>
              <a:t>Bod zlomu</a:t>
            </a:r>
            <a:endParaRPr lang="cs-CZ" sz="4000" dirty="0"/>
          </a:p>
        </p:txBody>
      </p:sp>
      <p:sp>
        <p:nvSpPr>
          <p:cNvPr id="3" name="Zástupný symbol pro obsah 2">
            <a:extLst>
              <a:ext uri="{FF2B5EF4-FFF2-40B4-BE49-F238E27FC236}">
                <a16:creationId xmlns:a16="http://schemas.microsoft.com/office/drawing/2014/main" id="{9305ED41-2B9C-482F-ABA5-F97FC7AD946A}"/>
              </a:ext>
            </a:extLst>
          </p:cNvPr>
          <p:cNvSpPr>
            <a:spLocks noGrp="1"/>
          </p:cNvSpPr>
          <p:nvPr>
            <p:ph idx="1"/>
          </p:nvPr>
        </p:nvSpPr>
        <p:spPr>
          <a:xfrm>
            <a:off x="555499" y="1628800"/>
            <a:ext cx="7976941" cy="4536504"/>
          </a:xfrm>
        </p:spPr>
        <p:txBody>
          <a:bodyPr>
            <a:noAutofit/>
          </a:bodyPr>
          <a:lstStyle/>
          <a:p>
            <a:r>
              <a:rPr lang="pl-PL" sz="2300" dirty="0"/>
              <a:t>I. ÚS 190/15</a:t>
            </a:r>
            <a:br>
              <a:rPr lang="pl-PL" sz="2300" dirty="0"/>
            </a:br>
            <a:r>
              <a:rPr lang="cs-CZ" sz="2000" i="1" dirty="0"/>
              <a:t>Chtějí-li obecné soudy dovozovat zákaz soukromého jednání, který není výslovně stanoven zákony (zde souběh funkcí předsedy představenstva a generálního ředitele akciové společnosti v pracovněprávním poměru), </a:t>
            </a:r>
            <a:r>
              <a:rPr lang="cs-CZ" sz="2000" b="1" i="1" dirty="0"/>
              <a:t>musí pro takový závěr předložit velmi přesvědčivé argumenty, protože jde o soudcovské dotváření práva proti zájmům soukromých osob</a:t>
            </a:r>
            <a:r>
              <a:rPr lang="cs-CZ" sz="2000" i="1" dirty="0"/>
              <a:t>.</a:t>
            </a:r>
          </a:p>
          <a:p>
            <a:pPr lvl="2"/>
            <a:r>
              <a:rPr lang="cs-CZ" sz="1900" dirty="0"/>
              <a:t>priorita platnosti</a:t>
            </a:r>
          </a:p>
          <a:p>
            <a:pPr lvl="2"/>
            <a:r>
              <a:rPr lang="cs-CZ" sz="1900" dirty="0"/>
              <a:t>na základě vůle stran mohou být zákoníku práce podřízeny i jiné právní vztahy, v nichž nejde o výkon závislé práce</a:t>
            </a:r>
          </a:p>
          <a:p>
            <a:pPr lvl="2"/>
            <a:r>
              <a:rPr lang="cs-CZ" sz="1900" dirty="0"/>
              <a:t>materiální hledisko „přípustných“ souběhů</a:t>
            </a:r>
          </a:p>
          <a:p>
            <a:pPr lvl="2"/>
            <a:r>
              <a:rPr lang="cs-CZ" sz="1900" dirty="0"/>
              <a:t>zákaz podřídit výkon funkce pracovněprávnímu režimu odebírá:</a:t>
            </a:r>
          </a:p>
          <a:p>
            <a:pPr lvl="3"/>
            <a:r>
              <a:rPr lang="cs-CZ" sz="1500" dirty="0"/>
              <a:t>ochranu zaměstnance (výpověď)</a:t>
            </a:r>
          </a:p>
          <a:p>
            <a:pPr lvl="3"/>
            <a:r>
              <a:rPr lang="cs-CZ" sz="1500" dirty="0"/>
              <a:t>zákonné pojištění odpovědnosti zaměstnance</a:t>
            </a:r>
          </a:p>
          <a:p>
            <a:pPr lvl="3"/>
            <a:r>
              <a:rPr lang="cs-CZ" sz="1500" dirty="0"/>
              <a:t>setrvání že ve vrcholných funkcích</a:t>
            </a:r>
            <a:endParaRPr lang="cs-CZ" sz="2300" dirty="0"/>
          </a:p>
          <a:p>
            <a:pPr marL="685800" lvl="2" indent="0">
              <a:buNone/>
            </a:pPr>
            <a:endParaRPr lang="cs-CZ" sz="2300" dirty="0"/>
          </a:p>
        </p:txBody>
      </p:sp>
    </p:spTree>
    <p:extLst>
      <p:ext uri="{BB962C8B-B14F-4D97-AF65-F5344CB8AC3E}">
        <p14:creationId xmlns:p14="http://schemas.microsoft.com/office/powerpoint/2010/main" val="13018397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Obrat v rozhodovací praxi</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47500" lnSpcReduction="20000"/>
          </a:bodyPr>
          <a:lstStyle/>
          <a:p>
            <a:r>
              <a:rPr lang="cs-CZ" sz="6700" dirty="0">
                <a:cs typeface="Calibri"/>
              </a:rPr>
              <a:t>31 Cdo 4831/2017 (R 35/2019)</a:t>
            </a:r>
          </a:p>
          <a:p>
            <a:pPr lvl="1">
              <a:buNone/>
            </a:pPr>
            <a:r>
              <a:rPr lang="cs-CZ" sz="4800" dirty="0">
                <a:cs typeface="Calibri"/>
              </a:rPr>
              <a:t>	I. 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lvl="1">
              <a:buNone/>
            </a:pPr>
            <a:r>
              <a:rPr lang="cs-CZ" sz="4800" dirty="0">
                <a:cs typeface="Calibri"/>
              </a:rPr>
              <a:t>	II. Takové ujednání z jejich vztahu (jde-li o výkon činností spadajících do působnosti statutárního orgánu) </a:t>
            </a:r>
            <a:r>
              <a:rPr lang="cs-CZ" sz="4800" b="1" dirty="0">
                <a:cs typeface="Calibri"/>
              </a:rPr>
              <a:t>neučiní jejich vztah pracovněprávním</a:t>
            </a:r>
            <a:r>
              <a:rPr lang="cs-CZ" sz="4800" dirty="0">
                <a:cs typeface="Calibri"/>
              </a:rPr>
              <a:t>; i nadále půjde o </a:t>
            </a:r>
            <a:r>
              <a:rPr lang="cs-CZ" sz="4800" b="1" dirty="0">
                <a:cs typeface="Calibri"/>
              </a:rPr>
              <a:t>vztah obchodněprávní</a:t>
            </a:r>
            <a:r>
              <a:rPr lang="cs-CZ" sz="4800" dirty="0">
                <a:cs typeface="Calibri"/>
              </a:rPr>
              <a:t>,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p:txBody>
      </p:sp>
    </p:spTree>
    <p:extLst>
      <p:ext uri="{BB962C8B-B14F-4D97-AF65-F5344CB8AC3E}">
        <p14:creationId xmlns:p14="http://schemas.microsoft.com/office/powerpoint/2010/main" val="17221891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Obrat v rozhodovací praxi</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dirty="0">
                <a:cs typeface="Calibri"/>
              </a:rPr>
              <a:t>31 Cdo 4831/2017 (R 35/2019) - pokračování</a:t>
            </a:r>
          </a:p>
          <a:p>
            <a:pPr lvl="1">
              <a:buNone/>
            </a:pPr>
            <a:r>
              <a:rPr lang="cs-CZ" altLang="cs-CZ" sz="2300" dirty="0"/>
              <a:t>	I</a:t>
            </a:r>
            <a:r>
              <a:rPr lang="cs-CZ" sz="2300" dirty="0">
                <a:cs typeface="Calibri"/>
              </a:rPr>
              <a:t>II. Spor z manažerské smlouvy, uzavřené mezi členem představenstva akciové společnosti a touto akciovou společností, jejímž předmětem je úprava vzájemného vztahu při plnění činností spadajících do působnosti představenstva</a:t>
            </a:r>
            <a:r>
              <a:rPr lang="cs-CZ" sz="2300" b="1" dirty="0">
                <a:cs typeface="Calibri"/>
              </a:rPr>
              <a:t>, je sporem mezi obchodní společností a členem jejího statutárního orgánu,</a:t>
            </a:r>
            <a:r>
              <a:rPr lang="cs-CZ" sz="2300" dirty="0">
                <a:cs typeface="Calibri"/>
              </a:rPr>
              <a:t> týkajícím se výkonu funkce statutárního orgánu, k jehož projednání a rozhodnutí jsou v prvním stupni věcně příslušné krajské soudy /§ 9 odst. 3 písm. h) o. s. ř., ve znění účinném do 31. prosince 2013/.</a:t>
            </a:r>
          </a:p>
        </p:txBody>
      </p:sp>
    </p:spTree>
    <p:extLst>
      <p:ext uri="{BB962C8B-B14F-4D97-AF65-F5344CB8AC3E}">
        <p14:creationId xmlns:p14="http://schemas.microsoft.com/office/powerpoint/2010/main" val="32511443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dirty="0">
                <a:cs typeface="Calibri"/>
              </a:rPr>
              <a:t>27 </a:t>
            </a:r>
            <a:r>
              <a:rPr lang="cs-CZ" dirty="0" err="1">
                <a:cs typeface="Calibri"/>
              </a:rPr>
              <a:t>Cdo</a:t>
            </a:r>
            <a:r>
              <a:rPr lang="cs-CZ" dirty="0">
                <a:cs typeface="Calibri"/>
              </a:rPr>
              <a:t> 2741/2018</a:t>
            </a:r>
          </a:p>
          <a:p>
            <a:pPr lvl="1">
              <a:spcBef>
                <a:spcPts val="0"/>
              </a:spcBef>
              <a:buNone/>
            </a:pPr>
            <a:r>
              <a:rPr lang="cs-CZ" altLang="cs-CZ" sz="2300" dirty="0"/>
              <a:t>	[19] Smlouva upravující vztah mezi akciovou společností a členem jejího představenstva (týkající se činností spadajících do náplně funkce člena představenstva) </a:t>
            </a:r>
            <a:r>
              <a:rPr lang="cs-CZ" altLang="cs-CZ" sz="2300" b="1" dirty="0"/>
              <a:t>není neplatná jen proto</a:t>
            </a:r>
            <a:r>
              <a:rPr lang="cs-CZ" altLang="cs-CZ" sz="2300" dirty="0"/>
              <a:t>, že ji účastníci </a:t>
            </a:r>
            <a:r>
              <a:rPr lang="cs-CZ" altLang="cs-CZ" sz="2300" b="1" dirty="0"/>
              <a:t>„podřídili“ </a:t>
            </a:r>
            <a:r>
              <a:rPr lang="cs-CZ" altLang="cs-CZ" sz="2300" dirty="0"/>
              <a:t>režimu </a:t>
            </a:r>
            <a:r>
              <a:rPr lang="cs-CZ" altLang="cs-CZ" sz="2300" b="1" dirty="0"/>
              <a:t>zákoníku práce</a:t>
            </a:r>
            <a:r>
              <a:rPr lang="cs-CZ" altLang="cs-CZ" sz="2300" dirty="0"/>
              <a:t>.</a:t>
            </a:r>
            <a:endParaRPr lang="cs-CZ" sz="2300" dirty="0">
              <a:cs typeface="Calibri"/>
            </a:endParaRPr>
          </a:p>
        </p:txBody>
      </p:sp>
    </p:spTree>
    <p:extLst>
      <p:ext uri="{BB962C8B-B14F-4D97-AF65-F5344CB8AC3E}">
        <p14:creationId xmlns:p14="http://schemas.microsoft.com/office/powerpoint/2010/main" val="40494441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fontScale="90000"/>
          </a:bodyPr>
          <a:lstStyle/>
          <a:p>
            <a:r>
              <a:rPr lang="cs-CZ" sz="4000" dirty="0">
                <a:cs typeface="Calibri"/>
              </a:rPr>
              <a:t>Pohledávka člena statutárního orgánu</a:t>
            </a:r>
            <a:br>
              <a:rPr lang="cs-CZ" sz="4000" dirty="0">
                <a:cs typeface="Calibri"/>
              </a:rPr>
            </a:br>
            <a:r>
              <a:rPr lang="cs-CZ" sz="4000" dirty="0">
                <a:cs typeface="Calibri"/>
              </a:rPr>
              <a:t>v insolvenčním řízení</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dirty="0">
                <a:cs typeface="Calibri"/>
              </a:rPr>
              <a:t>27 </a:t>
            </a:r>
            <a:r>
              <a:rPr lang="cs-CZ" dirty="0" err="1">
                <a:cs typeface="Calibri"/>
              </a:rPr>
              <a:t>Cdo</a:t>
            </a:r>
            <a:r>
              <a:rPr lang="cs-CZ" dirty="0">
                <a:cs typeface="Calibri"/>
              </a:rPr>
              <a:t> 2003/2019</a:t>
            </a:r>
          </a:p>
          <a:p>
            <a:pPr lvl="1">
              <a:spcBef>
                <a:spcPts val="0"/>
              </a:spcBef>
              <a:buNone/>
            </a:pPr>
            <a:r>
              <a:rPr lang="cs-CZ" altLang="cs-CZ" sz="2300" dirty="0"/>
              <a:t>	[28] Pohledávka představující </a:t>
            </a:r>
            <a:r>
              <a:rPr lang="cs-CZ" altLang="cs-CZ" sz="2300" b="1" dirty="0"/>
              <a:t>nárok na odměnu člena představenstva družstva </a:t>
            </a:r>
            <a:r>
              <a:rPr lang="cs-CZ" altLang="cs-CZ" sz="2300" dirty="0"/>
              <a:t>(dlužníka) za výkon funkce v období </a:t>
            </a:r>
            <a:r>
              <a:rPr lang="cs-CZ" altLang="cs-CZ" sz="2300" b="1" dirty="0"/>
              <a:t>po prohlášení konkursu </a:t>
            </a:r>
            <a:r>
              <a:rPr lang="cs-CZ" altLang="cs-CZ" sz="2300" dirty="0"/>
              <a:t>na majetek družstva, není ani pracovněprávní pohledávkou ve smyslu § 169 odst. 1 písm. a) insolvenčního zákona, ani jinou pohledávkou, již by bylo možné kvalifikovat jako pohledávku za podstatou či pohledávku jí postavenou na roveň podle § 168 a 169 označeného zákona [§ 168 odst. 1 písm. b) insolvenčního zákona a contrario] a jejíhož splnění by se žalobce mohl domáhat žalobou podanou proti insolvenčnímu správci podle § 203 insolvenčního zákona.</a:t>
            </a:r>
            <a:endParaRPr lang="cs-CZ" sz="2300" dirty="0">
              <a:cs typeface="Calibri"/>
            </a:endParaRPr>
          </a:p>
        </p:txBody>
      </p:sp>
    </p:spTree>
    <p:extLst>
      <p:ext uri="{BB962C8B-B14F-4D97-AF65-F5344CB8AC3E}">
        <p14:creationId xmlns:p14="http://schemas.microsoft.com/office/powerpoint/2010/main" val="2553383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Ve vztahu k zákonu č. 118/2000 Sb.</a:t>
            </a:r>
            <a:br>
              <a:rPr lang="cs-CZ" sz="3000" dirty="0">
                <a:cs typeface="Calibri"/>
              </a:rPr>
            </a:br>
            <a:r>
              <a:rPr lang="cs-CZ" sz="3000" dirty="0">
                <a:cs typeface="Calibri"/>
              </a:rPr>
              <a:t>o ochraně zaměstnanců při platební neschopnosti zaměstnavatele</a:t>
            </a:r>
            <a:endParaRPr lang="cs-CZ" sz="3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a:bodyPr>
          <a:lstStyle/>
          <a:p>
            <a:r>
              <a:rPr lang="cs-CZ" dirty="0">
                <a:cs typeface="Calibri"/>
              </a:rPr>
              <a:t>SDEU C-101/21 (</a:t>
            </a:r>
            <a:r>
              <a:rPr lang="pt-BR" dirty="0">
                <a:cs typeface="Calibri"/>
              </a:rPr>
              <a:t>HJ v. </a:t>
            </a:r>
            <a:r>
              <a:rPr lang="cs-CZ" dirty="0">
                <a:cs typeface="Calibri"/>
              </a:rPr>
              <a:t>MPSV)</a:t>
            </a:r>
          </a:p>
          <a:p>
            <a:pPr lvl="1">
              <a:spcBef>
                <a:spcPts val="0"/>
              </a:spcBef>
              <a:buNone/>
            </a:pPr>
            <a:r>
              <a:rPr lang="cs-CZ" altLang="cs-CZ" sz="2300" dirty="0"/>
              <a:t>	</a:t>
            </a:r>
            <a:r>
              <a:rPr lang="cs-CZ" altLang="cs-CZ" sz="2100" b="1" dirty="0"/>
              <a:t>Článek</a:t>
            </a:r>
            <a:r>
              <a:rPr lang="cs-CZ" altLang="cs-CZ" sz="2100" dirty="0"/>
              <a:t> 2 odst. 2 a čl. 12 písm. a) a c) směrnice Evropského parlamentu a Rady 2008/94/ES ze dne 22. 10. na 2008 o ochraně zaměstnanců v případě platební neschopnosti zaměstnavatele, ve znění směrnice Evropského parlamentu a Rady (EU) 2015/1794 ze dne 6. 10. 2015, musí být vykládány v tom smyslu, že </a:t>
            </a:r>
            <a:r>
              <a:rPr lang="cs-CZ" altLang="cs-CZ" sz="2100" b="1" dirty="0"/>
              <a:t>brání vnitrostátní judikatuře</a:t>
            </a:r>
            <a:r>
              <a:rPr lang="cs-CZ" altLang="cs-CZ" sz="2100" dirty="0"/>
              <a:t>, podle níž platí, že </a:t>
            </a:r>
            <a:r>
              <a:rPr lang="cs-CZ" altLang="cs-CZ" sz="2100" b="1" dirty="0"/>
              <a:t>osoba</a:t>
            </a:r>
            <a:r>
              <a:rPr lang="cs-CZ" altLang="cs-CZ" sz="2100" dirty="0"/>
              <a:t>, která na základě pracovní smlouvy platné z hlediska vnitrostátního práva </a:t>
            </a:r>
            <a:r>
              <a:rPr lang="cs-CZ" altLang="cs-CZ" sz="2100" b="1" dirty="0"/>
              <a:t>vykonává souběžně funkce ředitele a člena statutárního orgánu </a:t>
            </a:r>
            <a:r>
              <a:rPr lang="cs-CZ" altLang="cs-CZ" sz="2100" dirty="0"/>
              <a:t>obchodní společnosti, </a:t>
            </a:r>
            <a:r>
              <a:rPr lang="cs-CZ" altLang="cs-CZ" sz="2100" b="1" dirty="0"/>
              <a:t>nemůže být kvalifikována jako zaměstnanec </a:t>
            </a:r>
            <a:r>
              <a:rPr lang="cs-CZ" altLang="cs-CZ" sz="2100" dirty="0"/>
              <a:t>ve smyslu této směrnice, a že se tudíž záruky upravené touto směrnicí nemohou na tuto osobu vztáhnout.</a:t>
            </a:r>
            <a:endParaRPr lang="cs-CZ" sz="2100" dirty="0">
              <a:cs typeface="Calibri"/>
            </a:endParaRPr>
          </a:p>
        </p:txBody>
      </p:sp>
    </p:spTree>
    <p:extLst>
      <p:ext uri="{BB962C8B-B14F-4D97-AF65-F5344CB8AC3E}">
        <p14:creationId xmlns:p14="http://schemas.microsoft.com/office/powerpoint/2010/main" val="22143200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Shrnutí</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„pravý souběh“</a:t>
            </a:r>
          </a:p>
          <a:p>
            <a:pPr lvl="1"/>
            <a:r>
              <a:rPr lang="cs-CZ" sz="1900" dirty="0"/>
              <a:t>stále nepřípustný,</a:t>
            </a:r>
          </a:p>
          <a:p>
            <a:pPr lvl="1"/>
            <a:r>
              <a:rPr lang="cs-CZ" sz="1900" dirty="0"/>
              <a:t>ale postavení člena statutárního orgánu lze podřídit zákoníku práce,</a:t>
            </a:r>
          </a:p>
          <a:p>
            <a:r>
              <a:rPr lang="cs-CZ" sz="2300" dirty="0"/>
              <a:t>„nepravý souběh“</a:t>
            </a:r>
          </a:p>
          <a:p>
            <a:pPr lvl="1"/>
            <a:r>
              <a:rPr lang="cs-CZ" sz="1900" dirty="0"/>
              <a:t>stále přípustný</a:t>
            </a:r>
          </a:p>
          <a:p>
            <a:pPr marL="457200" lvl="1" indent="0">
              <a:buNone/>
            </a:pPr>
            <a:endParaRPr lang="cs-CZ" sz="1900" dirty="0"/>
          </a:p>
          <a:p>
            <a:pPr marL="358775" lvl="1" indent="0">
              <a:buNone/>
            </a:pPr>
            <a:r>
              <a:rPr lang="cs-CZ" sz="2300" dirty="0"/>
              <a:t>= </a:t>
            </a:r>
            <a:r>
              <a:rPr lang="cs-CZ" sz="2300" u="sng" dirty="0"/>
              <a:t>Problém</a:t>
            </a:r>
            <a:r>
              <a:rPr lang="cs-CZ" sz="2300" dirty="0"/>
              <a:t> s rozlišováním ohledně toho, co je a co není obchodní vedení </a:t>
            </a:r>
            <a:r>
              <a:rPr lang="cs-CZ" sz="2300" u="sng" dirty="0"/>
              <a:t>zůstává</a:t>
            </a:r>
            <a:r>
              <a:rPr lang="cs-CZ" sz="2300" dirty="0"/>
              <a:t>, a to zejména ve vztahu k </a:t>
            </a:r>
            <a:r>
              <a:rPr lang="cs-CZ" sz="2300" u="sng" dirty="0"/>
              <a:t>„povyšování“</a:t>
            </a:r>
            <a:r>
              <a:rPr lang="cs-CZ" sz="2300" dirty="0"/>
              <a:t> a konkludentnímu zániku pracovního poměru.</a:t>
            </a:r>
          </a:p>
        </p:txBody>
      </p:sp>
    </p:spTree>
    <p:extLst>
      <p:ext uri="{BB962C8B-B14F-4D97-AF65-F5344CB8AC3E}">
        <p14:creationId xmlns:p14="http://schemas.microsoft.com/office/powerpoint/2010/main" val="23448671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13436754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dirty="0"/>
              <a:t>31 Cdo 1993/2019 (R 24/2020)</a:t>
            </a:r>
          </a:p>
          <a:p>
            <a:pPr lvl="1">
              <a:buNone/>
            </a:pPr>
            <a:r>
              <a:rPr lang="cs-CZ" sz="2300" dirty="0"/>
              <a:t>	</a:t>
            </a:r>
            <a:r>
              <a:rPr lang="cs-CZ" sz="2000" dirty="0"/>
              <a:t>I. Obchodním vedením akciové společnosti je </a:t>
            </a:r>
            <a:r>
              <a:rPr lang="cs-CZ" sz="2000" b="1" dirty="0"/>
              <a:t>organizování</a:t>
            </a:r>
            <a:r>
              <a:rPr lang="cs-CZ" sz="2000" dirty="0"/>
              <a:t> a </a:t>
            </a:r>
            <a:r>
              <a:rPr lang="cs-CZ" sz="2000" b="1" dirty="0"/>
              <a:t>řízení</a:t>
            </a:r>
            <a:r>
              <a:rPr lang="cs-CZ" sz="2000" dirty="0"/>
              <a:t> její </a:t>
            </a:r>
            <a:r>
              <a:rPr lang="cs-CZ" sz="2000" b="1" dirty="0"/>
              <a:t>běžné podnikatelské činnosti</a:t>
            </a:r>
            <a:r>
              <a:rPr lang="cs-CZ" sz="2000" dirty="0"/>
              <a:t>, </a:t>
            </a:r>
            <a:r>
              <a:rPr lang="cs-CZ" sz="2000" b="1" dirty="0"/>
              <a:t>zejména rozhodování o provozu podniku (závodu) společnosti a s tím souvisejících vnitřních záležitostech společnosti</a:t>
            </a:r>
            <a:r>
              <a:rPr lang="cs-CZ" sz="2000" dirty="0"/>
              <a:t>, a to bez ohledu na to, zda je vykonává samo představenstvo společnosti či samostatně představenstvem pověřený člen představenstva anebo třetí osoba.</a:t>
            </a:r>
          </a:p>
          <a:p>
            <a:pPr lvl="1">
              <a:buNone/>
            </a:pPr>
            <a:r>
              <a:rPr lang="cs-CZ" sz="2000" dirty="0"/>
              <a:t>	II. Nejvyšší soud si je vědom toho, že </a:t>
            </a:r>
            <a:r>
              <a:rPr lang="cs-CZ" sz="2000" b="1" dirty="0"/>
              <a:t>pro účely zákazu udělovat představenstvu pokyny</a:t>
            </a:r>
            <a:r>
              <a:rPr lang="cs-CZ" sz="2000" dirty="0"/>
              <a:t> týkající se obchodního vedení společnosti (§ 194 odst. 4 in fine obch. zák., § 435 odst. 3 z. o. k.) </a:t>
            </a:r>
            <a:r>
              <a:rPr lang="cs-CZ" sz="2000" b="1" dirty="0"/>
              <a:t>je nutné rozlišovat </a:t>
            </a:r>
            <a:r>
              <a:rPr lang="cs-CZ" sz="2000" dirty="0"/>
              <a:t>mezi obchodním vedením společnosti a jejím strategickým řízením.</a:t>
            </a:r>
          </a:p>
        </p:txBody>
      </p:sp>
    </p:spTree>
    <p:extLst>
      <p:ext uri="{BB962C8B-B14F-4D97-AF65-F5344CB8AC3E}">
        <p14:creationId xmlns:p14="http://schemas.microsoft.com/office/powerpoint/2010/main" val="26880299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dirty="0"/>
              <a:t>29 Cdo 3478/2016</a:t>
            </a:r>
          </a:p>
          <a:p>
            <a:pPr lvl="1">
              <a:buNone/>
            </a:pPr>
            <a:r>
              <a:rPr lang="cs-CZ" sz="2000" dirty="0"/>
              <a:t>	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včetně pravidel obsažených v ustanovení § 73 a 73a zákoníku práce.</a:t>
            </a:r>
          </a:p>
          <a:p>
            <a:pPr lvl="1">
              <a:buNone/>
            </a:pPr>
            <a:r>
              <a:rPr lang="cs-CZ" sz="2000" dirty="0"/>
              <a:t>	</a:t>
            </a:r>
            <a:endParaRPr lang="cs-CZ" sz="2000" i="1" dirty="0"/>
          </a:p>
        </p:txBody>
      </p:sp>
    </p:spTree>
    <p:extLst>
      <p:ext uri="{BB962C8B-B14F-4D97-AF65-F5344CB8AC3E}">
        <p14:creationId xmlns:p14="http://schemas.microsoft.com/office/powerpoint/2010/main" val="334897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A143C-ED06-46CB-9F1C-052615269DEC}"/>
              </a:ext>
            </a:extLst>
          </p:cNvPr>
          <p:cNvSpPr>
            <a:spLocks noGrp="1"/>
          </p:cNvSpPr>
          <p:nvPr>
            <p:ph type="title"/>
          </p:nvPr>
        </p:nvSpPr>
        <p:spPr/>
        <p:txBody>
          <a:bodyPr/>
          <a:lstStyle/>
          <a:p>
            <a:r>
              <a:rPr lang="cs-CZ" dirty="0"/>
              <a:t>Judikatura</a:t>
            </a:r>
          </a:p>
        </p:txBody>
      </p:sp>
      <p:sp>
        <p:nvSpPr>
          <p:cNvPr id="3" name="Zástupný obsah 2">
            <a:extLst>
              <a:ext uri="{FF2B5EF4-FFF2-40B4-BE49-F238E27FC236}">
                <a16:creationId xmlns:a16="http://schemas.microsoft.com/office/drawing/2014/main" id="{717E1D9B-17CC-4E2E-821E-F8445A7F7A01}"/>
              </a:ext>
            </a:extLst>
          </p:cNvPr>
          <p:cNvSpPr>
            <a:spLocks noGrp="1"/>
          </p:cNvSpPr>
          <p:nvPr>
            <p:ph idx="1"/>
          </p:nvPr>
        </p:nvSpPr>
        <p:spPr/>
        <p:txBody>
          <a:bodyPr>
            <a:normAutofit fontScale="77500" lnSpcReduction="20000"/>
          </a:bodyPr>
          <a:lstStyle/>
          <a:p>
            <a:r>
              <a:rPr lang="cs-CZ" dirty="0"/>
              <a:t>27 Cdo 4593/2017 (R 37/2020) K povaze zastoupení </a:t>
            </a:r>
          </a:p>
          <a:p>
            <a:r>
              <a:rPr lang="cs-CZ" dirty="0"/>
              <a:t>Zastoupení právnické osoby členem statutárního orgánu je zastoupením svého druhu (</a:t>
            </a:r>
            <a:r>
              <a:rPr lang="cs-CZ" b="1" dirty="0" err="1"/>
              <a:t>sui</a:t>
            </a:r>
            <a:r>
              <a:rPr lang="cs-CZ" b="1" dirty="0"/>
              <a:t> generis), na něž nedopadá ani úprava smluvního zastoupení </a:t>
            </a:r>
            <a:r>
              <a:rPr lang="cs-CZ" dirty="0"/>
              <a:t>(§ 441 až 456 o. z.), </a:t>
            </a:r>
            <a:r>
              <a:rPr lang="cs-CZ" b="1" dirty="0"/>
              <a:t>ani úprava zastoupení zákonného </a:t>
            </a:r>
            <a:r>
              <a:rPr lang="cs-CZ" dirty="0"/>
              <a:t>(§ 457 až 488 o. z.).</a:t>
            </a:r>
          </a:p>
          <a:p>
            <a:r>
              <a:rPr lang="cs-CZ" dirty="0"/>
              <a:t>Překročí-li člen statutárního orgánu právnické osoby zástupčí oprávnění, anebo zastoupí-li právnickou osobu, ačkoliv k tomu není podle zakladatelského právního jednání oprávněn, může právnická osoba takové jednání </a:t>
            </a:r>
            <a:r>
              <a:rPr lang="cs-CZ" b="1" dirty="0"/>
              <a:t>dodatečně schválit</a:t>
            </a:r>
            <a:r>
              <a:rPr lang="cs-CZ" dirty="0"/>
              <a:t>. Jelikož člen statutárního orgánu není smluvním zástupcem, budou se pravidla pro dodatečné schválení řídit ustanovením § </a:t>
            </a:r>
            <a:r>
              <a:rPr lang="cs-CZ" b="1" dirty="0"/>
              <a:t>440 o. z., nikoliv (i) ustanovením § 446 o. z. </a:t>
            </a:r>
          </a:p>
        </p:txBody>
      </p:sp>
    </p:spTree>
    <p:extLst>
      <p:ext uri="{BB962C8B-B14F-4D97-AF65-F5344CB8AC3E}">
        <p14:creationId xmlns:p14="http://schemas.microsoft.com/office/powerpoint/2010/main" val="224752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Konkludentní zánik </a:t>
            </a:r>
            <a:r>
              <a:rPr lang="cs-CZ" dirty="0" err="1"/>
              <a:t>prac</a:t>
            </a:r>
            <a:r>
              <a:rPr lang="cs-CZ" dirty="0"/>
              <a:t>. poměru</a:t>
            </a:r>
            <a:br>
              <a:rPr lang="cs-CZ" dirty="0"/>
            </a:br>
            <a:r>
              <a:rPr lang="cs-CZ" sz="3300" dirty="0"/>
              <a:t>(výrobní družstvo)</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dirty="0"/>
              <a:t>27 Cdo 4479/2017</a:t>
            </a:r>
          </a:p>
          <a:p>
            <a:pPr lvl="1">
              <a:buNone/>
            </a:pPr>
            <a:r>
              <a:rPr lang="cs-CZ" sz="2300" dirty="0"/>
              <a:t>	</a:t>
            </a:r>
            <a:r>
              <a:rPr lang="cs-CZ" sz="2000" dirty="0"/>
              <a:t>I. Vykonává-li člen družstva v pracovním vztahu k družstvu činnost, kterou po svém zvolení má (musí) vykonávat jako člen voleného orgánu družstva, </a:t>
            </a:r>
            <a:r>
              <a:rPr lang="cs-CZ" sz="2000" b="1" dirty="0"/>
              <a:t>zaniká jeho pracovní vztah </a:t>
            </a:r>
            <a:r>
              <a:rPr lang="cs-CZ" sz="2000" dirty="0"/>
              <a:t>– neujednají-li si strany něco jiného – </a:t>
            </a:r>
            <a:r>
              <a:rPr lang="cs-CZ" sz="2000" b="1" dirty="0"/>
              <a:t>konkludentní dohodou o rozvázání pracovního poměru</a:t>
            </a:r>
            <a:r>
              <a:rPr lang="cs-CZ" sz="2000" dirty="0"/>
              <a:t>.</a:t>
            </a:r>
          </a:p>
          <a:p>
            <a:pPr lvl="1">
              <a:buNone/>
            </a:pPr>
            <a:r>
              <a:rPr lang="cs-CZ" sz="2000" dirty="0"/>
              <a:t>	II. </a:t>
            </a:r>
            <a:r>
              <a:rPr lang="cs-CZ" sz="2000" b="1" dirty="0"/>
              <a:t>Přestože není vyloučeno</a:t>
            </a:r>
            <a:r>
              <a:rPr lang="cs-CZ" sz="2000" dirty="0"/>
              <a:t>, aby byl člen voleného orgánu v pracovním vztahu k obchodní korporaci a mimo výkon činnosti voleného orgánu pro korporaci vykonával na základě pracovněprávního vztahu i </a:t>
            </a:r>
            <a:r>
              <a:rPr lang="cs-CZ" sz="2000" b="1" dirty="0"/>
              <a:t>jinou činnost</a:t>
            </a:r>
            <a:r>
              <a:rPr lang="cs-CZ" sz="2000" dirty="0"/>
              <a:t>, je třeba vycházet z toho, že právní úprava zásadně musí umožňovat, aby svoji funkci člen voleného orgánu vykonával, aniž by byl povinen vykonávat pro korporaci souběžně činnost v pracovním vztahu.</a:t>
            </a:r>
          </a:p>
          <a:p>
            <a:pPr lvl="1">
              <a:buNone/>
            </a:pPr>
            <a:endParaRPr lang="cs-CZ" sz="2000" dirty="0"/>
          </a:p>
          <a:p>
            <a:pPr lvl="1">
              <a:buNone/>
            </a:pPr>
            <a:endParaRPr lang="cs-CZ" sz="2300" b="1" dirty="0"/>
          </a:p>
        </p:txBody>
      </p:sp>
    </p:spTree>
    <p:extLst>
      <p:ext uri="{BB962C8B-B14F-4D97-AF65-F5344CB8AC3E}">
        <p14:creationId xmlns:p14="http://schemas.microsoft.com/office/powerpoint/2010/main" val="25383674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Výrobní družstvo</a:t>
            </a:r>
            <a:br>
              <a:rPr lang="cs-CZ" dirty="0"/>
            </a:br>
            <a:r>
              <a:rPr lang="cs-CZ" sz="3300" dirty="0"/>
              <a:t>(konkludentní zánik) – pokračování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dirty="0"/>
              <a:t>27 Cdo 4479/2017</a:t>
            </a:r>
          </a:p>
          <a:p>
            <a:pPr lvl="1">
              <a:buNone/>
            </a:pPr>
            <a:r>
              <a:rPr lang="cs-CZ" sz="2000" dirty="0"/>
              <a:t>	III. Ustanovení § 226 odst. 2 a § 227 odst. 1 a 3 obch. zák. je nutné vykládat tak, že </a:t>
            </a:r>
            <a:r>
              <a:rPr lang="cs-CZ" sz="2000" b="1" dirty="0"/>
              <a:t>pracovním vztahem ve smyslu těchto ustanovení je i výkon funkce člena voleného orgánu družstva.</a:t>
            </a:r>
          </a:p>
        </p:txBody>
      </p:sp>
    </p:spTree>
    <p:extLst>
      <p:ext uri="{BB962C8B-B14F-4D97-AF65-F5344CB8AC3E}">
        <p14:creationId xmlns:p14="http://schemas.microsoft.com/office/powerpoint/2010/main" val="2585743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a:bodyPr>
          <a:lstStyle/>
          <a:p>
            <a:r>
              <a:rPr lang="cs-CZ" sz="3500" dirty="0">
                <a:cs typeface="Calibri"/>
              </a:rPr>
              <a:t>27 Cdo 1884/2017:</a:t>
            </a:r>
          </a:p>
          <a:p>
            <a:pPr lvl="1">
              <a:buNone/>
            </a:pPr>
            <a:r>
              <a:rPr lang="cs-CZ" sz="2200" dirty="0">
                <a:cs typeface="Calibri"/>
              </a:rPr>
              <a:t>	I. Přestože </a:t>
            </a:r>
            <a:r>
              <a:rPr lang="cs-CZ" sz="2200" b="1" dirty="0">
                <a:cs typeface="Calibri"/>
              </a:rPr>
              <a:t>nejde o závislou práci </a:t>
            </a:r>
            <a:r>
              <a:rPr lang="cs-CZ" sz="2200" dirty="0">
                <a:cs typeface="Calibri"/>
              </a:rPr>
              <a:t>ve smyslu § 2 odst. 1 zákoníku práce, je </a:t>
            </a:r>
            <a:r>
              <a:rPr lang="cs-CZ" sz="2200" b="1" dirty="0">
                <a:cs typeface="Calibri"/>
              </a:rPr>
              <a:t>vztah mezi akciovou společností a členem </a:t>
            </a:r>
            <a:r>
              <a:rPr lang="cs-CZ" sz="2200" dirty="0">
                <a:cs typeface="Calibri"/>
              </a:rPr>
              <a:t>jejího </a:t>
            </a:r>
            <a:r>
              <a:rPr lang="cs-CZ" sz="2200" b="1" dirty="0">
                <a:cs typeface="Calibri"/>
              </a:rPr>
              <a:t>představenstva</a:t>
            </a:r>
            <a:r>
              <a:rPr lang="cs-CZ" sz="2200" dirty="0">
                <a:cs typeface="Calibri"/>
              </a:rPr>
              <a:t> v rozsahu smlouvy uzavřené v režimu § 66d obch. zák. (</a:t>
            </a:r>
            <a:r>
              <a:rPr lang="cs-CZ" sz="2200" b="1" dirty="0">
                <a:cs typeface="Calibri"/>
              </a:rPr>
              <a:t>právě v důsledku označeného ustanovení</a:t>
            </a:r>
            <a:r>
              <a:rPr lang="cs-CZ" sz="2200" dirty="0">
                <a:cs typeface="Calibri"/>
              </a:rPr>
              <a:t>) </a:t>
            </a:r>
            <a:r>
              <a:rPr lang="cs-CZ" sz="2200" b="1" dirty="0">
                <a:cs typeface="Calibri"/>
              </a:rPr>
              <a:t>vztahem pracovněprávním</a:t>
            </a:r>
            <a:r>
              <a:rPr lang="cs-CZ" sz="2200" dirty="0">
                <a:cs typeface="Calibri"/>
              </a:rPr>
              <a:t>; akciová společnost je zaměstnavatelem a člen představenstva zaměstnancem</a:t>
            </a:r>
          </a:p>
          <a:p>
            <a:pPr lvl="1">
              <a:buNone/>
            </a:pPr>
            <a:r>
              <a:rPr lang="cs-CZ" sz="2200" dirty="0">
                <a:cs typeface="Calibri"/>
              </a:rPr>
              <a:t>	II. Odměňování za výkon obchodního vedení zaměstnancem (členem statutárního orgánu) v pracovním poměru ve smyslu § 66d obch. zák. (ve znění účinném od 1. ledna 2012) </a:t>
            </a:r>
            <a:r>
              <a:rPr lang="cs-CZ" sz="2200" dirty="0"/>
              <a:t>se proto řídí režimem odměny za výkon funkce člena statutárního orgánu a nikoliv ustanoveními zákoníku práce</a:t>
            </a:r>
            <a:endParaRPr lang="cs-CZ" sz="2200" b="1" dirty="0">
              <a:cs typeface="Calibri"/>
            </a:endParaRPr>
          </a:p>
        </p:txBody>
      </p:sp>
      <p:sp>
        <p:nvSpPr>
          <p:cNvPr id="6" name="Nadpis 1">
            <a:extLst>
              <a:ext uri="{FF2B5EF4-FFF2-40B4-BE49-F238E27FC236}">
                <a16:creationId xmlns:a16="http://schemas.microsoft.com/office/drawing/2014/main" id="{B196AB7F-5ED4-4204-B84E-071A584A1367}"/>
              </a:ext>
            </a:extLst>
          </p:cNvPr>
          <p:cNvSpPr>
            <a:spLocks noGrp="1"/>
          </p:cNvSpPr>
          <p:nvPr>
            <p:ph type="title"/>
          </p:nvPr>
        </p:nvSpPr>
        <p:spPr>
          <a:xfrm>
            <a:off x="457200" y="274638"/>
            <a:ext cx="8229600" cy="1143000"/>
          </a:xfrm>
        </p:spPr>
        <p:txBody>
          <a:bodyPr>
            <a:normAutofit fontScale="90000"/>
          </a:bodyPr>
          <a:lstStyle/>
          <a:p>
            <a:r>
              <a:rPr lang="cs-CZ" dirty="0"/>
              <a:t> V poměrech § 66d </a:t>
            </a:r>
            <a:r>
              <a:rPr lang="cs-CZ" dirty="0" err="1"/>
              <a:t>ObchZ</a:t>
            </a:r>
            <a:br>
              <a:rPr lang="cs-CZ" dirty="0"/>
            </a:br>
            <a:r>
              <a:rPr lang="cs-CZ" sz="3300" dirty="0"/>
              <a:t>(obecně)</a:t>
            </a:r>
          </a:p>
        </p:txBody>
      </p:sp>
    </p:spTree>
    <p:extLst>
      <p:ext uri="{BB962C8B-B14F-4D97-AF65-F5344CB8AC3E}">
        <p14:creationId xmlns:p14="http://schemas.microsoft.com/office/powerpoint/2010/main" val="37956124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7500" lnSpcReduction="20000"/>
          </a:bodyPr>
          <a:lstStyle/>
          <a:p>
            <a:r>
              <a:rPr lang="cs-CZ" sz="4100" dirty="0"/>
              <a:t>27 Cdo 4344/2017</a:t>
            </a:r>
          </a:p>
          <a:p>
            <a:pPr marL="741600" indent="-284400">
              <a:buNone/>
            </a:pPr>
            <a:r>
              <a:rPr lang="cs-CZ" dirty="0"/>
              <a:t>	</a:t>
            </a:r>
            <a:r>
              <a:rPr lang="cs-CZ" sz="2900" dirty="0"/>
              <a:t>I. [32] V režimu § 66d obch. zák. (</a:t>
            </a:r>
            <a:r>
              <a:rPr lang="cs-CZ" sz="2900" u="sng" dirty="0"/>
              <a:t>stejně jako před</a:t>
            </a:r>
            <a:r>
              <a:rPr lang="cs-CZ" sz="2900" dirty="0"/>
              <a:t> začleněním tohoto ustanovení do obchodního zákoníku, resp. </a:t>
            </a:r>
            <a:r>
              <a:rPr lang="cs-CZ" sz="2900" u="sng" dirty="0"/>
              <a:t>stejně jako</a:t>
            </a:r>
            <a:r>
              <a:rPr lang="cs-CZ" sz="2900" dirty="0"/>
              <a:t> v režimu právní úpravy účinné </a:t>
            </a:r>
            <a:r>
              <a:rPr lang="cs-CZ" sz="2900" u="sng" dirty="0"/>
              <a:t>od 1. 1. 2014</a:t>
            </a:r>
            <a:r>
              <a:rPr lang="cs-CZ" sz="2900" dirty="0"/>
              <a:t>) stranám </a:t>
            </a:r>
            <a:r>
              <a:rPr lang="cs-CZ" sz="2900" b="1" dirty="0"/>
              <a:t>nic nebránilo</a:t>
            </a:r>
            <a:r>
              <a:rPr lang="cs-CZ" sz="2900" dirty="0"/>
              <a:t>, aby se dohodly, že </a:t>
            </a:r>
            <a:r>
              <a:rPr lang="cs-CZ" sz="2900" b="1" dirty="0"/>
              <a:t>původní pracovní poměr zaměstnance</a:t>
            </a:r>
            <a:r>
              <a:rPr lang="cs-CZ" sz="2900" dirty="0"/>
              <a:t>, který zanikl jmenováním zaměstnance do funkce statutárního orgánu (nebo jeho člena), </a:t>
            </a:r>
            <a:r>
              <a:rPr lang="cs-CZ" sz="2900" b="1" dirty="0"/>
              <a:t>se „obnoví“ po zániku této funkce</a:t>
            </a:r>
            <a:r>
              <a:rPr lang="cs-CZ" sz="2900" dirty="0"/>
              <a:t>.</a:t>
            </a:r>
          </a:p>
          <a:p>
            <a:pPr marL="741600" indent="-284400">
              <a:buNone/>
            </a:pPr>
            <a:r>
              <a:rPr lang="cs-CZ" sz="2900" dirty="0"/>
              <a:t>	II. [32] Jinými slovy, aby strany uzavřely novou pracovní smlouvu, jež založí pracovní poměr totožný s tím, který zanikl vznikem funkce statutárního orgánu (nebo jeho člena), přičemž </a:t>
            </a:r>
            <a:r>
              <a:rPr lang="cs-CZ" sz="2900" b="1" dirty="0"/>
              <a:t>dnem nástupu do práce </a:t>
            </a:r>
            <a:r>
              <a:rPr lang="cs-CZ" sz="2900" dirty="0"/>
              <a:t>[§ 34 odst. 1 písm. d) zákoníku práce] – a tedy i dnem vzniku tohoto „staronového“ pracovního poměru (§ 36 zákoníku práce) – určily den, který následuje po dni zániku funkce statutárního orgánu (nebo jeho člena).</a:t>
            </a:r>
          </a:p>
        </p:txBody>
      </p:sp>
    </p:spTree>
    <p:extLst>
      <p:ext uri="{BB962C8B-B14F-4D97-AF65-F5344CB8AC3E}">
        <p14:creationId xmlns:p14="http://schemas.microsoft.com/office/powerpoint/2010/main" val="33926636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dirty="0"/>
              <a:t>27 Cdo 4344/2017</a:t>
            </a:r>
          </a:p>
          <a:p>
            <a:pPr marL="741600" indent="-284400">
              <a:buNone/>
            </a:pPr>
            <a:r>
              <a:rPr lang="cs-CZ" sz="2000" dirty="0"/>
              <a:t>	III. [33] Na rozdíl od právní úpravy účinné do 31. 12. 2011,</a:t>
            </a:r>
            <a:br>
              <a:rPr lang="cs-CZ" sz="2000" dirty="0"/>
            </a:br>
            <a:r>
              <a:rPr lang="cs-CZ" sz="2000" dirty="0"/>
              <a:t>resp. od 1. 1. 2014 však ustanovení</a:t>
            </a:r>
            <a:r>
              <a:rPr lang="cs-CZ" sz="2000" b="1" dirty="0"/>
              <a:t> § 66d obch. zák. umožňovalo</a:t>
            </a:r>
            <a:r>
              <a:rPr lang="cs-CZ" sz="2000" dirty="0"/>
              <a:t>, aby se strany dohodly, že </a:t>
            </a:r>
            <a:r>
              <a:rPr lang="cs-CZ" sz="2000" b="1" dirty="0"/>
              <a:t>statutární orgán </a:t>
            </a:r>
            <a:r>
              <a:rPr lang="cs-CZ" sz="2000" dirty="0"/>
              <a:t>(nebo jeho člen) bude vykonávat </a:t>
            </a:r>
            <a:r>
              <a:rPr lang="cs-CZ" sz="2000" b="1" dirty="0"/>
              <a:t>obchodní vedení v pracovním poměru</a:t>
            </a:r>
            <a:r>
              <a:rPr lang="cs-CZ" sz="2000" dirty="0"/>
              <a:t>, tedy i dohodu, podle níž zůstane dosavadní pracovní vztah nově zvoleného statutárního orgánu (nebo jeho člena) zachován.</a:t>
            </a:r>
          </a:p>
        </p:txBody>
      </p:sp>
    </p:spTree>
    <p:extLst>
      <p:ext uri="{BB962C8B-B14F-4D97-AF65-F5344CB8AC3E}">
        <p14:creationId xmlns:p14="http://schemas.microsoft.com/office/powerpoint/2010/main" val="20583112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7500" lnSpcReduction="20000"/>
          </a:bodyPr>
          <a:lstStyle/>
          <a:p>
            <a:r>
              <a:rPr lang="cs-CZ" sz="4100" dirty="0"/>
              <a:t>27 Cdo 3443/2018 (odmítá)</a:t>
            </a:r>
          </a:p>
          <a:p>
            <a:pPr marL="741600" indent="-284400">
              <a:buNone/>
            </a:pPr>
            <a:r>
              <a:rPr lang="cs-CZ" dirty="0"/>
              <a:t>	</a:t>
            </a:r>
            <a:r>
              <a:rPr lang="cs-CZ" sz="2900" dirty="0"/>
              <a:t>I. [7] Jestliže dovolatel podle pracovní smlouvy vykonával (jako ředitel společnosti) tytéž činnosti, jež měl (po svém zvolení do funkce člena představenstva) vykonávat z titulu funkce člena představenstva (společně s dalšími členy představenstva), a </a:t>
            </a:r>
            <a:r>
              <a:rPr lang="cs-CZ" sz="2900" b="1" dirty="0"/>
              <a:t>strany se </a:t>
            </a:r>
            <a:r>
              <a:rPr lang="cs-CZ" sz="2900" dirty="0"/>
              <a:t>(v době, kdy byl dovolatel zvolen členem představenstva) </a:t>
            </a:r>
            <a:r>
              <a:rPr lang="cs-CZ" sz="2900" b="1" dirty="0"/>
              <a:t>výslovně nedohodly </a:t>
            </a:r>
            <a:r>
              <a:rPr lang="cs-CZ" sz="2900" dirty="0"/>
              <a:t>na tom, že jeho pracovní poměr založený pracovní smlouvou ze dne 1. 1. 2007 bude i nadále trvat (a bude po dobu výkonu funkce „sistován“), popř. na tom, že tento vztah sice zanikne, ale po zániku funkce se „obnoví“, </a:t>
            </a:r>
            <a:r>
              <a:rPr lang="cs-CZ" sz="2900" b="1" dirty="0"/>
              <a:t>nelze než dovodit, že vycházely z toho, že tento pracovní poměr</a:t>
            </a:r>
            <a:r>
              <a:rPr lang="cs-CZ" sz="2900" dirty="0"/>
              <a:t> (bez dalšího) </a:t>
            </a:r>
            <a:r>
              <a:rPr lang="cs-CZ" sz="2900" b="1" dirty="0"/>
              <a:t>zanikl</a:t>
            </a:r>
            <a:r>
              <a:rPr lang="cs-CZ" sz="2900" dirty="0"/>
              <a:t> (dohodou uzavřenou v konkludentní formě).</a:t>
            </a:r>
          </a:p>
          <a:p>
            <a:pPr marL="741600" indent="-284400">
              <a:buNone/>
            </a:pPr>
            <a:r>
              <a:rPr lang="pl-PL" sz="2900" dirty="0"/>
              <a:t>	II. [8] Odlišný závěr neplyne ani z § 66d obch. zák.</a:t>
            </a:r>
            <a:endParaRPr lang="cs-CZ" sz="2900"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fontScale="90000"/>
          </a:bodyPr>
          <a:lstStyle/>
          <a:p>
            <a:r>
              <a:rPr lang="cs-CZ" dirty="0"/>
              <a:t> Konkludentní zánik</a:t>
            </a:r>
            <a:br>
              <a:rPr lang="cs-CZ" dirty="0"/>
            </a:br>
            <a:r>
              <a:rPr lang="cs-CZ" sz="3300" dirty="0"/>
              <a:t>jako základní nastavení i v režimu § 66d </a:t>
            </a:r>
            <a:r>
              <a:rPr lang="cs-CZ" sz="3300" dirty="0" err="1"/>
              <a:t>ObchZ</a:t>
            </a:r>
            <a:endParaRPr lang="cs-CZ" sz="3300" dirty="0"/>
          </a:p>
        </p:txBody>
      </p:sp>
    </p:spTree>
    <p:extLst>
      <p:ext uri="{BB962C8B-B14F-4D97-AF65-F5344CB8AC3E}">
        <p14:creationId xmlns:p14="http://schemas.microsoft.com/office/powerpoint/2010/main" val="33926636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dirty="0"/>
              <a:t>27 </a:t>
            </a:r>
            <a:r>
              <a:rPr lang="cs-CZ" dirty="0" err="1"/>
              <a:t>Cdo</a:t>
            </a:r>
            <a:r>
              <a:rPr lang="cs-CZ" dirty="0"/>
              <a:t> 1668/2019</a:t>
            </a:r>
          </a:p>
          <a:p>
            <a:pPr marL="741600" indent="-284400">
              <a:buNone/>
            </a:pPr>
            <a:r>
              <a:rPr lang="cs-CZ" sz="2000" dirty="0"/>
              <a:t>	[29] Vyšel-li odvolací soud z toho, že </a:t>
            </a:r>
            <a:r>
              <a:rPr lang="cs-CZ" sz="2000" b="1" dirty="0"/>
              <a:t>nedošlo ke konkludentnímu zániku pracovního poměru žalované</a:t>
            </a:r>
            <a:r>
              <a:rPr lang="cs-CZ" sz="2000" dirty="0"/>
              <a:t>, který byl založen manažerskou smlouvou (neboť se žalovaná stala členkou představenstva až po vzniku pracovního poměru a činnost členky představenstva nijak nesouvisela s činností, kterou žalovaná vykonávala v pracovním poměru) – a to </a:t>
            </a:r>
            <a:r>
              <a:rPr lang="cs-CZ" sz="2000" b="1" dirty="0"/>
              <a:t>aniž se zabýval tím, jaká byla vůle stran ohledně dalšího trvání pracovního poměru žalované</a:t>
            </a:r>
            <a:r>
              <a:rPr lang="cs-CZ" sz="2000" dirty="0"/>
              <a:t> – je jeho posouzení této právní otázky neúplné, a tudíž i nesprávné.</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fontScale="90000"/>
          </a:bodyPr>
          <a:lstStyle/>
          <a:p>
            <a:r>
              <a:rPr lang="cs-CZ" dirty="0"/>
              <a:t> Konkludentní zánik</a:t>
            </a:r>
            <a:br>
              <a:rPr lang="cs-CZ" dirty="0"/>
            </a:br>
            <a:r>
              <a:rPr lang="cs-CZ" sz="3300" dirty="0"/>
              <a:t>zkoumat vůli stran (i v režimu § 66d </a:t>
            </a:r>
            <a:r>
              <a:rPr lang="cs-CZ" sz="3300" dirty="0" err="1"/>
              <a:t>ObchZ</a:t>
            </a:r>
            <a:r>
              <a:rPr lang="cs-CZ" sz="3300" dirty="0"/>
              <a:t>)</a:t>
            </a:r>
          </a:p>
        </p:txBody>
      </p:sp>
    </p:spTree>
    <p:extLst>
      <p:ext uri="{BB962C8B-B14F-4D97-AF65-F5344CB8AC3E}">
        <p14:creationId xmlns:p14="http://schemas.microsoft.com/office/powerpoint/2010/main" val="2949032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vert="horz" lIns="91440" tIns="45720" rIns="91440" bIns="45720" rtlCol="0" anchor="t">
            <a:normAutofit/>
          </a:bodyPr>
          <a:lstStyle/>
          <a:p>
            <a:r>
              <a:rPr lang="cs-CZ" dirty="0">
                <a:ea typeface="+mn-lt"/>
                <a:cs typeface="+mn-lt"/>
              </a:rPr>
              <a:t>27 </a:t>
            </a:r>
            <a:r>
              <a:rPr lang="cs-CZ" dirty="0" err="1">
                <a:ea typeface="+mn-lt"/>
                <a:cs typeface="+mn-lt"/>
              </a:rPr>
              <a:t>Cdo</a:t>
            </a:r>
            <a:r>
              <a:rPr lang="cs-CZ" dirty="0">
                <a:ea typeface="+mn-lt"/>
                <a:cs typeface="+mn-lt"/>
              </a:rPr>
              <a:t> 2837/2020</a:t>
            </a:r>
            <a:endParaRPr lang="cs-CZ" dirty="0"/>
          </a:p>
          <a:p>
            <a:pPr lvl="1">
              <a:buNone/>
            </a:pPr>
            <a:r>
              <a:rPr lang="cs-CZ" sz="2000" dirty="0"/>
              <a:t>	[32] </a:t>
            </a:r>
            <a:r>
              <a:rPr lang="cs-CZ" sz="2000" dirty="0">
                <a:ea typeface="+mn-lt"/>
                <a:cs typeface="+mn-lt"/>
              </a:rPr>
              <a:t>Strany smlouvy o výkonu funkce člena představenstva si mohou sjednat, že </a:t>
            </a:r>
            <a:r>
              <a:rPr lang="cs-CZ" sz="2000" b="1" dirty="0">
                <a:ea typeface="+mn-lt"/>
                <a:cs typeface="+mn-lt"/>
              </a:rPr>
              <a:t>společnost po odvolání z funkce </a:t>
            </a:r>
            <a:r>
              <a:rPr lang="cs-CZ" sz="2000" dirty="0">
                <a:ea typeface="+mn-lt"/>
                <a:cs typeface="+mn-lt"/>
              </a:rPr>
              <a:t>(či i po jiném způsobu zániku funkce) </a:t>
            </a:r>
            <a:r>
              <a:rPr lang="cs-CZ" sz="2000" b="1" dirty="0">
                <a:ea typeface="+mn-lt"/>
                <a:cs typeface="+mn-lt"/>
              </a:rPr>
              <a:t>nabídne členu představenstva jinou práci</a:t>
            </a:r>
            <a:r>
              <a:rPr lang="cs-CZ" sz="2000" dirty="0">
                <a:ea typeface="+mn-lt"/>
                <a:cs typeface="+mn-lt"/>
              </a:rPr>
              <a:t>, a neučiní-li tak, popř. ji (bývalý) člen představenstva odmítne, ukončí jejich vztah ze smlouvy </a:t>
            </a:r>
            <a:r>
              <a:rPr lang="cs-CZ" sz="2000" b="1" dirty="0">
                <a:ea typeface="+mn-lt"/>
                <a:cs typeface="+mn-lt"/>
              </a:rPr>
              <a:t>výpovědí</a:t>
            </a:r>
            <a:r>
              <a:rPr lang="cs-CZ" sz="2000" dirty="0">
                <a:ea typeface="+mn-lt"/>
                <a:cs typeface="+mn-lt"/>
              </a:rPr>
              <a:t>, a že až do ukončení vztahu výpovědí bude společnost bývalému členu představenstva poskytovat plnění např. ve stejné podobě a výši, jakou měla odměna za výkon funkce.</a:t>
            </a:r>
          </a:p>
        </p:txBody>
      </p:sp>
    </p:spTree>
    <p:extLst>
      <p:ext uri="{BB962C8B-B14F-4D97-AF65-F5344CB8AC3E}">
        <p14:creationId xmlns:p14="http://schemas.microsoft.com/office/powerpoint/2010/main" val="2680305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Konkurenční doložka</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628800"/>
            <a:ext cx="8423895" cy="5229200"/>
          </a:xfrm>
        </p:spPr>
        <p:txBody>
          <a:bodyPr>
            <a:normAutofit/>
          </a:bodyPr>
          <a:lstStyle/>
          <a:p>
            <a:r>
              <a:rPr lang="cs-CZ" dirty="0"/>
              <a:t>29 Cdo 5943/2016</a:t>
            </a:r>
          </a:p>
          <a:p>
            <a:pPr lvl="1">
              <a:buNone/>
            </a:pPr>
            <a:r>
              <a:rPr lang="cs-CZ" sz="2000" dirty="0"/>
              <a:t>	I. Konkurenční doložka sjednaná mezi akciovou společností a členem jejího představenstva pro dobu po zániku funkce člena představenstva se řídí obecnou úpravou obsaženou v § 2975</a:t>
            </a:r>
            <a:br>
              <a:rPr lang="cs-CZ" sz="2000" dirty="0"/>
            </a:br>
            <a:r>
              <a:rPr lang="cs-CZ" sz="2000" dirty="0"/>
              <a:t>o. z.</a:t>
            </a:r>
          </a:p>
          <a:p>
            <a:pPr lvl="1">
              <a:buNone/>
            </a:pPr>
            <a:r>
              <a:rPr lang="cs-CZ" sz="2000" dirty="0"/>
              <a:t>	II. Smluvní strany vyhoví požadavku ustanovení § 2975 odst. 1 o. z. tehdy, lze-li z ujednání o konkurenční doložce dovodit, jakou činnost a v jakém rozsahu nesmí zavázaná strana po určitou dobu vykonávat.</a:t>
            </a:r>
          </a:p>
          <a:p>
            <a:pPr lvl="2"/>
            <a:r>
              <a:rPr lang="cs-CZ" sz="2000" dirty="0"/>
              <a:t>+ 27 Cdo 1318/2017</a:t>
            </a:r>
          </a:p>
        </p:txBody>
      </p:sp>
    </p:spTree>
    <p:extLst>
      <p:ext uri="{BB962C8B-B14F-4D97-AF65-F5344CB8AC3E}">
        <p14:creationId xmlns:p14="http://schemas.microsoft.com/office/powerpoint/2010/main" val="40570928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052736"/>
            <a:ext cx="8229600" cy="1143000"/>
          </a:xfrm>
        </p:spPr>
        <p:txBody>
          <a:bodyPr>
            <a:normAutofit fontScale="90000"/>
          </a:bodyPr>
          <a:lstStyle/>
          <a:p>
            <a:r>
              <a:rPr lang="cs-CZ" dirty="0"/>
              <a:t>Pokyny do obchodního vedení a otázky (méně či více) související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A8E609-B812-4565-ABA8-67F15AB4636E}"/>
              </a:ext>
            </a:extLst>
          </p:cNvPr>
          <p:cNvSpPr>
            <a:spLocks noGrp="1"/>
          </p:cNvSpPr>
          <p:nvPr>
            <p:ph type="title"/>
          </p:nvPr>
        </p:nvSpPr>
        <p:spPr/>
        <p:txBody>
          <a:bodyPr/>
          <a:lstStyle/>
          <a:p>
            <a:r>
              <a:rPr lang="cs-CZ" dirty="0"/>
              <a:t>Judikatura</a:t>
            </a:r>
          </a:p>
        </p:txBody>
      </p:sp>
      <p:sp>
        <p:nvSpPr>
          <p:cNvPr id="3" name="Zástupný obsah 2">
            <a:extLst>
              <a:ext uri="{FF2B5EF4-FFF2-40B4-BE49-F238E27FC236}">
                <a16:creationId xmlns:a16="http://schemas.microsoft.com/office/drawing/2014/main" id="{B12F4B77-E99B-4D0C-AEEA-706B30D9DA79}"/>
              </a:ext>
            </a:extLst>
          </p:cNvPr>
          <p:cNvSpPr>
            <a:spLocks noGrp="1"/>
          </p:cNvSpPr>
          <p:nvPr>
            <p:ph idx="1"/>
          </p:nvPr>
        </p:nvSpPr>
        <p:spPr/>
        <p:txBody>
          <a:bodyPr>
            <a:normAutofit fontScale="77500" lnSpcReduction="20000"/>
          </a:bodyPr>
          <a:lstStyle/>
          <a:p>
            <a:r>
              <a:rPr lang="cs-CZ" dirty="0"/>
              <a:t>27 Cdo 2077/2019 (odmítá)</a:t>
            </a:r>
          </a:p>
          <a:p>
            <a:r>
              <a:rPr lang="cs-CZ" dirty="0"/>
              <a:t>odpověď na dovolatelem předkládanou (v rozhodování dovolacího soudu dosud neřešenou) otázku – zda ustanovení § 56 odst. 2 ZOK, umožňuje valné hromadě přijetí usnesení, kterým „není vysloven zákaz“, a zda takové usnesení spadá do působnosti valné hromady ze zákona – plyne zcela jasně z citovaného zákonného ustanovení. </a:t>
            </a:r>
          </a:p>
          <a:p>
            <a:r>
              <a:rPr lang="cs-CZ" dirty="0"/>
              <a:t> valná hromada akciové společnosti disponující zákonným oprávněním svěřeným jí v § 56 odst. 2 z. o. k. může uzavření smlouvy uvedené v § 55 odst. 1 a v § 56 odst. 1 z. o. k. </a:t>
            </a:r>
            <a:r>
              <a:rPr lang="cs-CZ" b="1" dirty="0"/>
              <a:t>nejen výslovně zakázat</a:t>
            </a:r>
            <a:r>
              <a:rPr lang="cs-CZ" dirty="0"/>
              <a:t>, nýbrž může též rozhodnout, že uzavření takové smlouvy </a:t>
            </a:r>
            <a:r>
              <a:rPr lang="cs-CZ" b="1" dirty="0"/>
              <a:t>nezakazuje, tj. že svého zákonného oprávnění v konkrétním případě využít nehodlá</a:t>
            </a:r>
            <a:r>
              <a:rPr lang="cs-CZ" dirty="0"/>
              <a:t>. </a:t>
            </a:r>
          </a:p>
        </p:txBody>
      </p:sp>
    </p:spTree>
    <p:extLst>
      <p:ext uri="{BB962C8B-B14F-4D97-AF65-F5344CB8AC3E}">
        <p14:creationId xmlns:p14="http://schemas.microsoft.com/office/powerpoint/2010/main" val="3589619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Zákaz pokynů do obchodního vedení a kontrolní působnosti</a:t>
            </a:r>
          </a:p>
        </p:txBody>
      </p:sp>
      <p:sp>
        <p:nvSpPr>
          <p:cNvPr id="3" name="Zástupný symbol pro obsah 2"/>
          <p:cNvSpPr>
            <a:spLocks noGrp="1"/>
          </p:cNvSpPr>
          <p:nvPr>
            <p:ph idx="1"/>
          </p:nvPr>
        </p:nvSpPr>
        <p:spPr/>
        <p:txBody>
          <a:bodyPr>
            <a:normAutofit fontScale="92500" lnSpcReduction="20000"/>
          </a:bodyPr>
          <a:lstStyle/>
          <a:p>
            <a:r>
              <a:rPr lang="cs-CZ" dirty="0"/>
              <a:t>§195 (2) ZOK:  Nikdo (však) není oprávněn udělovat jednateli pokyny týkající se obchodního vedení; tím není dotčen § 51 odst. 1.</a:t>
            </a:r>
          </a:p>
          <a:p>
            <a:r>
              <a:rPr lang="cs-CZ" dirty="0"/>
              <a:t>+ </a:t>
            </a:r>
            <a:r>
              <a:rPr lang="cs-CZ" dirty="0" err="1"/>
              <a:t>nZOK</a:t>
            </a:r>
            <a:r>
              <a:rPr lang="cs-CZ" dirty="0"/>
              <a:t> „</a:t>
            </a:r>
            <a:r>
              <a:rPr lang="cs-CZ" i="1" dirty="0"/>
              <a:t>Jednatel se řídí zásadami a pokyny schválenými valnou hromadou, pokud jsou v souladu s právními předpisy a společenskou smlouvou</a:t>
            </a:r>
            <a:r>
              <a:rPr lang="cs-CZ" dirty="0"/>
              <a:t>“</a:t>
            </a:r>
          </a:p>
          <a:p>
            <a:r>
              <a:rPr lang="cs-CZ" dirty="0"/>
              <a:t>435(3) ZOK Představenstvo – obchodní vedení</a:t>
            </a:r>
          </a:p>
          <a:p>
            <a:r>
              <a:rPr lang="cs-CZ" dirty="0"/>
              <a:t>§ 446 (3) ZOK Dozorčí rada – kontrola představenstva </a:t>
            </a:r>
          </a:p>
          <a:p>
            <a:r>
              <a:rPr lang="cs-CZ" dirty="0"/>
              <a:t>Ale výluky v § 51 a 81 ZOK???</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Výkladové problémy k pokynům</a:t>
            </a:r>
          </a:p>
        </p:txBody>
      </p:sp>
      <p:sp>
        <p:nvSpPr>
          <p:cNvPr id="3" name="Zástupný symbol pro obsah 2"/>
          <p:cNvSpPr>
            <a:spLocks noGrp="1"/>
          </p:cNvSpPr>
          <p:nvPr>
            <p:ph idx="1"/>
          </p:nvPr>
        </p:nvSpPr>
        <p:spPr>
          <a:xfrm>
            <a:off x="457200" y="1340768"/>
            <a:ext cx="8229600" cy="4785395"/>
          </a:xfrm>
        </p:spPr>
        <p:txBody>
          <a:bodyPr>
            <a:normAutofit fontScale="92500" lnSpcReduction="20000"/>
          </a:bodyPr>
          <a:lstStyle/>
          <a:p>
            <a:r>
              <a:rPr lang="cs-CZ" b="1" dirty="0"/>
              <a:t>Co je pokyn?</a:t>
            </a:r>
            <a:r>
              <a:rPr lang="cs-CZ" dirty="0"/>
              <a:t> (povaha rozhodnutí – ne/souhlas, řešení problému, rozhodnutí ve vlastní působnosti) závazný x nezávazný pokyn</a:t>
            </a:r>
          </a:p>
          <a:p>
            <a:r>
              <a:rPr lang="cs-CZ" b="1" dirty="0"/>
              <a:t>Co je obchodní vedení?</a:t>
            </a:r>
          </a:p>
          <a:p>
            <a:r>
              <a:rPr lang="cs-CZ" dirty="0"/>
              <a:t>Pokyn vyžádaný x nevyžádaný</a:t>
            </a:r>
          </a:p>
          <a:p>
            <a:r>
              <a:rPr lang="cs-CZ" dirty="0"/>
              <a:t>Komu svědčí právo vyžádat si pokyn?</a:t>
            </a:r>
          </a:p>
          <a:p>
            <a:r>
              <a:rPr lang="cs-CZ" dirty="0"/>
              <a:t>Co znamená zákaz pokynů</a:t>
            </a:r>
          </a:p>
          <a:p>
            <a:r>
              <a:rPr lang="cs-CZ" dirty="0"/>
              <a:t>Zvláštní povaha koncernového pokynu</a:t>
            </a:r>
          </a:p>
          <a:p>
            <a:r>
              <a:rPr lang="cs-CZ" dirty="0"/>
              <a:t>Pokyny mimo sféru obchodního vedení</a:t>
            </a:r>
          </a:p>
          <a:p>
            <a:r>
              <a:rPr lang="cs-CZ" dirty="0"/>
              <a:t>Odpovědnost za respektování/nerespektování /implementaci pokynu</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Regulace pokynů</a:t>
            </a:r>
          </a:p>
        </p:txBody>
      </p:sp>
      <p:sp>
        <p:nvSpPr>
          <p:cNvPr id="3" name="Zástupný symbol pro obsah 2"/>
          <p:cNvSpPr>
            <a:spLocks noGrp="1"/>
          </p:cNvSpPr>
          <p:nvPr>
            <p:ph idx="1"/>
          </p:nvPr>
        </p:nvSpPr>
        <p:spPr/>
        <p:txBody>
          <a:bodyPr/>
          <a:lstStyle/>
          <a:p>
            <a:r>
              <a:rPr lang="cs-CZ" dirty="0"/>
              <a:t>§51 (2) ZOK – vyžádaný pokyn</a:t>
            </a:r>
          </a:p>
          <a:p>
            <a:r>
              <a:rPr lang="cs-CZ" dirty="0"/>
              <a:t> Člen statutárního orgánu kapitálové společnosti může požádat nejvyšší orgán obchodní korporace o udělení pokynu týkajícího se obchodního vedení; tím není dotčena jeho povinnost jednat s péčí řádného hospodáře.</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A5318F-171C-40F6-86F2-A525AC0697DF}"/>
              </a:ext>
            </a:extLst>
          </p:cNvPr>
          <p:cNvSpPr>
            <a:spLocks noGrp="1"/>
          </p:cNvSpPr>
          <p:nvPr>
            <p:ph type="title"/>
          </p:nvPr>
        </p:nvSpPr>
        <p:spPr/>
        <p:txBody>
          <a:bodyPr/>
          <a:lstStyle/>
          <a:p>
            <a:r>
              <a:rPr lang="cs-CZ" dirty="0"/>
              <a:t>Obchodní vedení</a:t>
            </a:r>
          </a:p>
        </p:txBody>
      </p:sp>
      <p:sp>
        <p:nvSpPr>
          <p:cNvPr id="3" name="Zástupný obsah 2">
            <a:extLst>
              <a:ext uri="{FF2B5EF4-FFF2-40B4-BE49-F238E27FC236}">
                <a16:creationId xmlns:a16="http://schemas.microsoft.com/office/drawing/2014/main" id="{D391C24D-4F93-4618-A15A-05BAC7A6B435}"/>
              </a:ext>
            </a:extLst>
          </p:cNvPr>
          <p:cNvSpPr>
            <a:spLocks noGrp="1"/>
          </p:cNvSpPr>
          <p:nvPr>
            <p:ph idx="1"/>
          </p:nvPr>
        </p:nvSpPr>
        <p:spPr/>
        <p:txBody>
          <a:bodyPr/>
          <a:lstStyle/>
          <a:p>
            <a:r>
              <a:rPr lang="cs-CZ" dirty="0"/>
              <a:t>Jaký je obsah? – viz judikatura souběhy</a:t>
            </a:r>
          </a:p>
          <a:p>
            <a:r>
              <a:rPr lang="cs-CZ" dirty="0"/>
              <a:t>Lze strukturovat?</a:t>
            </a:r>
          </a:p>
          <a:p>
            <a:pPr lvl="1"/>
            <a:r>
              <a:rPr lang="cs-CZ" dirty="0"/>
              <a:t>(obecné) obchodní vedení</a:t>
            </a:r>
          </a:p>
          <a:p>
            <a:pPr lvl="1"/>
            <a:r>
              <a:rPr lang="cs-CZ" dirty="0"/>
              <a:t>Strategické pokyny</a:t>
            </a:r>
          </a:p>
          <a:p>
            <a:pPr lvl="1"/>
            <a:r>
              <a:rPr lang="cs-CZ" dirty="0"/>
              <a:t>Základní zaměření </a:t>
            </a:r>
            <a:r>
              <a:rPr lang="cs-CZ"/>
              <a:t>obchodního vedení (?)</a:t>
            </a:r>
            <a:endParaRPr lang="cs-CZ" dirty="0"/>
          </a:p>
          <a:p>
            <a:pPr lvl="2"/>
            <a:r>
              <a:rPr lang="cs-CZ" dirty="0"/>
              <a:t>Např. § 456 odst. 3 ZOK pro správní radu</a:t>
            </a:r>
          </a:p>
          <a:p>
            <a:pPr lvl="2"/>
            <a:r>
              <a:rPr lang="en-US" dirty="0"/>
              <a:t>§ </a:t>
            </a:r>
            <a:r>
              <a:rPr lang="cs-CZ" dirty="0"/>
              <a:t>66d a </a:t>
            </a:r>
            <a:r>
              <a:rPr lang="en-US" dirty="0"/>
              <a:t>194 </a:t>
            </a:r>
            <a:r>
              <a:rPr lang="en-US" dirty="0" err="1"/>
              <a:t>odst</a:t>
            </a:r>
            <a:r>
              <a:rPr lang="en-US" dirty="0"/>
              <a:t>. 4 in fine </a:t>
            </a:r>
            <a:r>
              <a:rPr lang="en-US" dirty="0" err="1"/>
              <a:t>obch</a:t>
            </a:r>
            <a:r>
              <a:rPr lang="en-US" dirty="0"/>
              <a:t>. </a:t>
            </a:r>
            <a:r>
              <a:rPr lang="en-US" dirty="0" err="1"/>
              <a:t>zák</a:t>
            </a:r>
            <a:r>
              <a:rPr lang="en-US" dirty="0"/>
              <a:t>.</a:t>
            </a:r>
            <a:endParaRPr lang="cs-CZ" dirty="0"/>
          </a:p>
          <a:p>
            <a:pPr lvl="2"/>
            <a:endParaRPr lang="cs-CZ" dirty="0"/>
          </a:p>
        </p:txBody>
      </p:sp>
    </p:spTree>
    <p:extLst>
      <p:ext uri="{BB962C8B-B14F-4D97-AF65-F5344CB8AC3E}">
        <p14:creationId xmlns:p14="http://schemas.microsoft.com/office/powerpoint/2010/main" val="40885241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C82823-D98E-4A77-A81A-B1F8A2361266}"/>
              </a:ext>
            </a:extLst>
          </p:cNvPr>
          <p:cNvSpPr>
            <a:spLocks noGrp="1"/>
          </p:cNvSpPr>
          <p:nvPr>
            <p:ph type="title"/>
          </p:nvPr>
        </p:nvSpPr>
        <p:spPr/>
        <p:txBody>
          <a:bodyPr/>
          <a:lstStyle/>
          <a:p>
            <a:r>
              <a:rPr lang="cs-CZ" dirty="0"/>
              <a:t>Velký senát – obchodní vedení</a:t>
            </a:r>
          </a:p>
        </p:txBody>
      </p:sp>
      <p:sp>
        <p:nvSpPr>
          <p:cNvPr id="3" name="Zástupný obsah 2">
            <a:extLst>
              <a:ext uri="{FF2B5EF4-FFF2-40B4-BE49-F238E27FC236}">
                <a16:creationId xmlns:a16="http://schemas.microsoft.com/office/drawing/2014/main" id="{79FEC6FE-6F6C-4A1B-B887-A3FD88A7B64D}"/>
              </a:ext>
            </a:extLst>
          </p:cNvPr>
          <p:cNvSpPr>
            <a:spLocks noGrp="1"/>
          </p:cNvSpPr>
          <p:nvPr>
            <p:ph idx="1"/>
          </p:nvPr>
        </p:nvSpPr>
        <p:spPr>
          <a:xfrm>
            <a:off x="457200" y="1600200"/>
            <a:ext cx="8321040" cy="4776216"/>
          </a:xfrm>
        </p:spPr>
        <p:txBody>
          <a:bodyPr>
            <a:normAutofit fontScale="25000" lnSpcReduction="20000"/>
          </a:bodyPr>
          <a:lstStyle/>
          <a:p>
            <a:r>
              <a:rPr lang="cs-CZ" sz="6700" dirty="0"/>
              <a:t>31 </a:t>
            </a:r>
            <a:r>
              <a:rPr lang="cs-CZ" sz="6700" dirty="0" err="1"/>
              <a:t>Cdo</a:t>
            </a:r>
            <a:r>
              <a:rPr lang="cs-CZ" sz="6700" dirty="0"/>
              <a:t> 1993/2019</a:t>
            </a:r>
          </a:p>
          <a:p>
            <a:pPr marL="0" indent="0">
              <a:buNone/>
            </a:pPr>
            <a:r>
              <a:rPr lang="cs-CZ" sz="6700" dirty="0"/>
              <a:t>I. Obchodním vedením akciové společnosti je o</a:t>
            </a:r>
            <a:r>
              <a:rPr lang="cs-CZ" sz="6700" b="1" dirty="0"/>
              <a:t>rganizování a řízení běžné podnikatelské činnosti společnosti, </a:t>
            </a:r>
            <a:r>
              <a:rPr lang="cs-CZ" sz="6700" dirty="0"/>
              <a:t>zejména rozhodování o provozu podniku (závodu) společnosti a s tím souvisejících vnitřních záležitostech společnosti, a to bez ohledu na to, zda je vykonává samo představenstvo společnosti či samostatně představenstvem pověřený člen představenstva anebo třetí osoba.</a:t>
            </a:r>
            <a:br>
              <a:rPr lang="cs-CZ" sz="6700" dirty="0"/>
            </a:br>
            <a:br>
              <a:rPr lang="cs-CZ" sz="6700" dirty="0"/>
            </a:br>
            <a:r>
              <a:rPr lang="cs-CZ" sz="6700" dirty="0"/>
              <a:t>II. </a:t>
            </a:r>
            <a:r>
              <a:rPr lang="cs-CZ" sz="7200" dirty="0"/>
              <a:t>Z judikatury Nejvyššího soudu se podává, že pod obchodní vedení společnosti spadá např. rozhodování:</a:t>
            </a:r>
            <a:br>
              <a:rPr lang="cs-CZ" sz="7200" dirty="0"/>
            </a:br>
            <a:r>
              <a:rPr lang="cs-CZ" sz="7200" dirty="0"/>
              <a:t>1) o provozních záležitostech společnosti, např. o zásobování, odbytu či reklamě,</a:t>
            </a:r>
            <a:br>
              <a:rPr lang="cs-CZ" sz="7200" dirty="0"/>
            </a:br>
            <a:r>
              <a:rPr lang="cs-CZ" sz="7200" dirty="0"/>
              <a:t>2) </a:t>
            </a:r>
            <a:r>
              <a:rPr lang="cs-CZ" sz="7200" b="1" dirty="0"/>
              <a:t>zda a jaký majetek společnost nabude, či naopak převede na třetí osobu,</a:t>
            </a:r>
            <a:br>
              <a:rPr lang="cs-CZ" sz="7200" b="1" dirty="0"/>
            </a:br>
            <a:r>
              <a:rPr lang="cs-CZ" sz="7200" dirty="0"/>
              <a:t>3) zda (a jak) společnost bude vymáhat pohledávky za svými dlužníky,</a:t>
            </a:r>
            <a:br>
              <a:rPr lang="cs-CZ" sz="7200" dirty="0"/>
            </a:br>
            <a:r>
              <a:rPr lang="cs-CZ" sz="7200" dirty="0"/>
              <a:t>4) zda společnost uhradí svůj závazek,</a:t>
            </a:r>
            <a:br>
              <a:rPr lang="cs-CZ" sz="7200" dirty="0"/>
            </a:br>
            <a:r>
              <a:rPr lang="cs-CZ" sz="7200" dirty="0"/>
              <a:t>5) o přemístění provozovny společnosti do nových prostor, neboť stávající prostory jsou nevyhovující,</a:t>
            </a:r>
            <a:br>
              <a:rPr lang="cs-CZ" sz="7200" dirty="0"/>
            </a:br>
            <a:r>
              <a:rPr lang="cs-CZ" sz="7200" dirty="0"/>
              <a:t>6) o řízení zaměstnanců, o náboru zaměstnanců, vytváření pracovních úkolů pro zaměstnance, vzdělávání a rozvoje zaměstnanců a jejich hodnocení, včetně rozhodnutí o výši a formě odměňování zaměstnanců nebo o prodeji bytu zaměstnanci za konkrétní kupní cenu,</a:t>
            </a:r>
            <a:br>
              <a:rPr lang="cs-CZ" sz="7200" dirty="0"/>
            </a:br>
            <a:r>
              <a:rPr lang="cs-CZ" sz="7200" dirty="0"/>
              <a:t>7) jakým způsobem bude financován provoz společnosti,</a:t>
            </a:r>
            <a:br>
              <a:rPr lang="cs-CZ" sz="7200" dirty="0"/>
            </a:br>
            <a:r>
              <a:rPr lang="cs-CZ" sz="7200" dirty="0"/>
              <a:t>8) zda společnost jako investor uzavře smlouvu o spolupráci na realizaci projektu a zda za tímto účelem poskytne dodavateli půjčku (úvěr). </a:t>
            </a:r>
            <a:endParaRPr lang="cs-CZ" dirty="0"/>
          </a:p>
        </p:txBody>
      </p:sp>
    </p:spTree>
    <p:extLst>
      <p:ext uri="{BB962C8B-B14F-4D97-AF65-F5344CB8AC3E}">
        <p14:creationId xmlns:p14="http://schemas.microsoft.com/office/powerpoint/2010/main" val="25308313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1D47C5-6E17-4AD8-9152-F9F051BAECFB}"/>
              </a:ext>
            </a:extLst>
          </p:cNvPr>
          <p:cNvSpPr>
            <a:spLocks noGrp="1"/>
          </p:cNvSpPr>
          <p:nvPr>
            <p:ph type="title"/>
          </p:nvPr>
        </p:nvSpPr>
        <p:spPr/>
        <p:txBody>
          <a:bodyPr>
            <a:normAutofit fontScale="90000"/>
          </a:bodyPr>
          <a:lstStyle/>
          <a:p>
            <a:r>
              <a:rPr lang="cs-CZ" dirty="0"/>
              <a:t>Pokračování 31 </a:t>
            </a:r>
            <a:r>
              <a:rPr lang="cs-CZ" dirty="0" err="1"/>
              <a:t>Cdo</a:t>
            </a:r>
            <a:r>
              <a:rPr lang="cs-CZ" dirty="0"/>
              <a:t> 1993/2019</a:t>
            </a:r>
            <a:br>
              <a:rPr lang="cs-CZ" dirty="0"/>
            </a:br>
            <a:endParaRPr lang="cs-CZ" dirty="0"/>
          </a:p>
        </p:txBody>
      </p:sp>
      <p:sp>
        <p:nvSpPr>
          <p:cNvPr id="3" name="Zástupný obsah 2">
            <a:extLst>
              <a:ext uri="{FF2B5EF4-FFF2-40B4-BE49-F238E27FC236}">
                <a16:creationId xmlns:a16="http://schemas.microsoft.com/office/drawing/2014/main" id="{04056A70-11C2-4985-B998-05051BF0904C}"/>
              </a:ext>
            </a:extLst>
          </p:cNvPr>
          <p:cNvSpPr>
            <a:spLocks noGrp="1"/>
          </p:cNvSpPr>
          <p:nvPr>
            <p:ph idx="1"/>
          </p:nvPr>
        </p:nvSpPr>
        <p:spPr>
          <a:xfrm>
            <a:off x="457200" y="1600200"/>
            <a:ext cx="8363272" cy="4983162"/>
          </a:xfrm>
        </p:spPr>
        <p:txBody>
          <a:bodyPr>
            <a:normAutofit fontScale="55000" lnSpcReduction="20000"/>
          </a:bodyPr>
          <a:lstStyle/>
          <a:p>
            <a:r>
              <a:rPr lang="cs-CZ" dirty="0"/>
              <a:t>Pro tzv. </a:t>
            </a:r>
            <a:r>
              <a:rPr lang="cs-CZ" b="1" dirty="0"/>
              <a:t>vnitřní delegaci činnosti </a:t>
            </a:r>
            <a:r>
              <a:rPr lang="cs-CZ" dirty="0"/>
              <a:t>spadající do působnosti představenstva podle § 156 odst. 2 o. z. platí obdobně závěry formulované pro delegaci vnější. To mimo jiné znamená, že je-li jeden z členů představenstva pověřen výkonem části obchodního vedení (např. na určitém úseku podnikání společnosti), </a:t>
            </a:r>
            <a:r>
              <a:rPr lang="cs-CZ" b="1" dirty="0"/>
              <a:t>neztrácí tato činnost povahu obchodního vedení</a:t>
            </a:r>
            <a:r>
              <a:rPr lang="cs-CZ" dirty="0"/>
              <a:t>, a to </a:t>
            </a:r>
            <a:r>
              <a:rPr lang="cs-CZ" u="sng" dirty="0"/>
              <a:t>bez ohledu na to, zda při jejím výkonu pověřený člen představenstva má (podle organizační struktury společnosti) podléhat některému z řídících zaměstnanců.</a:t>
            </a:r>
            <a:br>
              <a:rPr lang="cs-CZ" u="sng" dirty="0"/>
            </a:br>
            <a:br>
              <a:rPr lang="cs-CZ" dirty="0"/>
            </a:br>
            <a:r>
              <a:rPr lang="cs-CZ" dirty="0"/>
              <a:t>Ze zákazu udělovat představenstvu pokyny týkající se obchodního vedení společnosti přitom plyne, že člen představenstva </a:t>
            </a:r>
            <a:r>
              <a:rPr lang="cs-CZ" b="1" dirty="0"/>
              <a:t>nemůže při rozhodování o obchodním vedení podléhat vedoucímu zaměstnanci,</a:t>
            </a:r>
            <a:r>
              <a:rPr lang="cs-CZ" dirty="0"/>
              <a:t> který není členem představenstva (a být tak povinen dodržovat tímto zaměstnancem udělené pokyny).</a:t>
            </a:r>
            <a:br>
              <a:rPr lang="cs-CZ" sz="3100" dirty="0"/>
            </a:br>
            <a:br>
              <a:rPr lang="cs-CZ" sz="3100" dirty="0"/>
            </a:br>
            <a:r>
              <a:rPr lang="cs-CZ" sz="3100" dirty="0"/>
              <a:t>IV. Pro účely zákazu udělovat představenstvu pokyny týkající se obchodního vedení společnosti (§ 194 odst. 4 in fine obch. zák., § 435 odst. 3 z. o. k.) je </a:t>
            </a:r>
            <a:r>
              <a:rPr lang="cs-CZ" sz="3100" b="1" dirty="0"/>
              <a:t>nutné rozlišovat mezi obchodním vedením společnosti a jejím strategickým řízením</a:t>
            </a:r>
            <a:r>
              <a:rPr lang="cs-CZ" sz="3100" dirty="0"/>
              <a:t>, neboť uvedený zákaz se netýká tzv. strategických rozhodnutí (</a:t>
            </a:r>
            <a:r>
              <a:rPr lang="cs-CZ" u="sng" dirty="0"/>
              <a:t>nicméně pro posouzení projednávané věci není toto rozlišování právně významné. I strategické řízení totiž zásadně spadá do působnosti představenstva akciové společnosti</a:t>
            </a:r>
            <a:r>
              <a:rPr lang="cs-CZ" sz="3100" dirty="0"/>
              <a:t>).</a:t>
            </a:r>
          </a:p>
          <a:p>
            <a:endParaRPr lang="cs-CZ" dirty="0"/>
          </a:p>
        </p:txBody>
      </p:sp>
    </p:spTree>
    <p:extLst>
      <p:ext uri="{BB962C8B-B14F-4D97-AF65-F5344CB8AC3E}">
        <p14:creationId xmlns:p14="http://schemas.microsoft.com/office/powerpoint/2010/main" val="37915325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431281-270E-4B0F-91F6-C60BA730CB94}"/>
              </a:ext>
            </a:extLst>
          </p:cNvPr>
          <p:cNvSpPr>
            <a:spLocks noGrp="1"/>
          </p:cNvSpPr>
          <p:nvPr>
            <p:ph type="title"/>
          </p:nvPr>
        </p:nvSpPr>
        <p:spPr/>
        <p:txBody>
          <a:bodyPr/>
          <a:lstStyle/>
          <a:p>
            <a:r>
              <a:rPr lang="cs-CZ" dirty="0"/>
              <a:t>Závěr?</a:t>
            </a:r>
          </a:p>
        </p:txBody>
      </p:sp>
      <p:sp>
        <p:nvSpPr>
          <p:cNvPr id="3" name="Zástupný obsah 2">
            <a:extLst>
              <a:ext uri="{FF2B5EF4-FFF2-40B4-BE49-F238E27FC236}">
                <a16:creationId xmlns:a16="http://schemas.microsoft.com/office/drawing/2014/main" id="{8C87340B-D468-4895-B6E8-0E20C847EC41}"/>
              </a:ext>
            </a:extLst>
          </p:cNvPr>
          <p:cNvSpPr>
            <a:spLocks noGrp="1"/>
          </p:cNvSpPr>
          <p:nvPr>
            <p:ph idx="1"/>
          </p:nvPr>
        </p:nvSpPr>
        <p:spPr/>
        <p:txBody>
          <a:bodyPr>
            <a:normAutofit fontScale="92500" lnSpcReduction="20000"/>
          </a:bodyPr>
          <a:lstStyle/>
          <a:p>
            <a:r>
              <a:rPr lang="cs-CZ" dirty="0"/>
              <a:t>Není obchodní vedení jako obchodní vedení</a:t>
            </a:r>
          </a:p>
          <a:p>
            <a:r>
              <a:rPr lang="cs-CZ" dirty="0"/>
              <a:t>Pro účely souběhů – vše? </a:t>
            </a:r>
          </a:p>
          <a:p>
            <a:pPr lvl="1"/>
            <a:r>
              <a:rPr lang="cs-CZ" i="1" dirty="0"/>
              <a:t>„Prakticky veškeré činnosti, jež spadaly do náplně práce žalovaného (srov. výše odst. 4, bod 3 odůvodnění tohoto rozsudku), lze zahrnout pod obchodní vedení společnosti, a žalovaný je vykonával (byl povinen vykonávat) z titulu funkce člena představenstva</a:t>
            </a:r>
            <a:r>
              <a:rPr lang="cs-CZ" dirty="0"/>
              <a:t>“</a:t>
            </a:r>
          </a:p>
          <a:p>
            <a:r>
              <a:rPr lang="cs-CZ" dirty="0"/>
              <a:t>Pro účely pokynu – vyloučeno strategické rozhodování. </a:t>
            </a:r>
          </a:p>
          <a:p>
            <a:pPr lvl="1"/>
            <a:r>
              <a:rPr lang="cs-CZ" dirty="0"/>
              <a:t>Zde lze udělit pokyn</a:t>
            </a:r>
          </a:p>
          <a:p>
            <a:pPr lvl="1"/>
            <a:r>
              <a:rPr lang="cs-CZ" dirty="0"/>
              <a:t>Co dispozice se závodem?</a:t>
            </a:r>
          </a:p>
        </p:txBody>
      </p:sp>
    </p:spTree>
    <p:extLst>
      <p:ext uri="{BB962C8B-B14F-4D97-AF65-F5344CB8AC3E}">
        <p14:creationId xmlns:p14="http://schemas.microsoft.com/office/powerpoint/2010/main" val="80935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EFC1B9-DDFE-4767-B4DC-9A162A0766EE}"/>
              </a:ext>
            </a:extLst>
          </p:cNvPr>
          <p:cNvSpPr>
            <a:spLocks noGrp="1"/>
          </p:cNvSpPr>
          <p:nvPr>
            <p:ph type="title"/>
          </p:nvPr>
        </p:nvSpPr>
        <p:spPr/>
        <p:txBody>
          <a:bodyPr/>
          <a:lstStyle/>
          <a:p>
            <a:r>
              <a:rPr lang="cs-CZ" dirty="0"/>
              <a:t>Prodej části závodu 	</a:t>
            </a:r>
          </a:p>
        </p:txBody>
      </p:sp>
      <p:sp>
        <p:nvSpPr>
          <p:cNvPr id="3" name="Zástupný obsah 2">
            <a:extLst>
              <a:ext uri="{FF2B5EF4-FFF2-40B4-BE49-F238E27FC236}">
                <a16:creationId xmlns:a16="http://schemas.microsoft.com/office/drawing/2014/main" id="{EEE37B1E-DC10-4864-AC77-C06E561137C8}"/>
              </a:ext>
            </a:extLst>
          </p:cNvPr>
          <p:cNvSpPr>
            <a:spLocks noGrp="1"/>
          </p:cNvSpPr>
          <p:nvPr>
            <p:ph idx="1"/>
          </p:nvPr>
        </p:nvSpPr>
        <p:spPr/>
        <p:txBody>
          <a:bodyPr>
            <a:normAutofit fontScale="62500" lnSpcReduction="20000"/>
          </a:bodyPr>
          <a:lstStyle/>
          <a:p>
            <a:r>
              <a:rPr lang="cs-CZ" dirty="0"/>
              <a:t>§ 190 odst. 2 písm. i) z. o. k. patří do působnosti valné hromady společnosti s ručením omezeným schválení převodu nebo zastavení závodu nebo </a:t>
            </a:r>
            <a:r>
              <a:rPr lang="cs-CZ" b="1" dirty="0"/>
              <a:t>takové jeho části, která by znamenala podstatnou změnu dosavadní struktury </a:t>
            </a:r>
            <a:r>
              <a:rPr lang="cs-CZ" dirty="0"/>
              <a:t>závodu nebo podstatnou změnu v předmětu podnikání nebo činnosti společnosti. </a:t>
            </a:r>
          </a:p>
          <a:p>
            <a:endParaRPr lang="cs-CZ" dirty="0"/>
          </a:p>
          <a:p>
            <a:r>
              <a:rPr lang="cs-CZ" dirty="0" err="1"/>
              <a:t>nZOK</a:t>
            </a:r>
            <a:r>
              <a:rPr lang="cs-CZ" dirty="0"/>
              <a:t> „ schválení převodu nebo zastavení závodu nebo </a:t>
            </a:r>
            <a:r>
              <a:rPr lang="cs-CZ" b="1" dirty="0"/>
              <a:t>takové části jmění</a:t>
            </a:r>
            <a:r>
              <a:rPr lang="cs-CZ" dirty="0"/>
              <a:t>, která by znamenala podstatnou změnu skutečného předmětu podnikání nebo činnosti společnosti“</a:t>
            </a:r>
          </a:p>
          <a:p>
            <a:endParaRPr lang="cs-CZ" dirty="0"/>
          </a:p>
          <a:p>
            <a:r>
              <a:rPr lang="cs-CZ" dirty="0"/>
              <a:t>§ 48 z. o. k. právní jednání, k němuž nedal souhlas nejvyšší orgán obchodní korporace v případech vyžadovaných zákonem, je neplatné; této neplatnosti se lze dovolat do šesti měsíců ode dne, kdy se o neplatnosti oprávněná osoba dozvěděla nebo dozvědět měla a mohla, nejdéle však do deseti let od dne, kdy k takovému jednání došlo. </a:t>
            </a:r>
          </a:p>
          <a:p>
            <a:r>
              <a:rPr lang="cs-CZ" b="1" dirty="0"/>
              <a:t>Materiální x formální pojetí závodu (?)</a:t>
            </a:r>
          </a:p>
        </p:txBody>
      </p:sp>
    </p:spTree>
    <p:extLst>
      <p:ext uri="{BB962C8B-B14F-4D97-AF65-F5344CB8AC3E}">
        <p14:creationId xmlns:p14="http://schemas.microsoft.com/office/powerpoint/2010/main" val="27848892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A59D6-BA03-47C6-BA40-DABF964841DB}"/>
              </a:ext>
            </a:extLst>
          </p:cNvPr>
          <p:cNvSpPr>
            <a:spLocks noGrp="1"/>
          </p:cNvSpPr>
          <p:nvPr>
            <p:ph type="title"/>
          </p:nvPr>
        </p:nvSpPr>
        <p:spPr/>
        <p:txBody>
          <a:bodyPr>
            <a:normAutofit/>
          </a:bodyPr>
          <a:lstStyle/>
          <a:p>
            <a:r>
              <a:rPr lang="cs-CZ" dirty="0"/>
              <a:t>27 </a:t>
            </a:r>
            <a:r>
              <a:rPr lang="cs-CZ" dirty="0" err="1"/>
              <a:t>Cdo</a:t>
            </a:r>
            <a:r>
              <a:rPr lang="cs-CZ" dirty="0"/>
              <a:t> 2645/2018</a:t>
            </a:r>
          </a:p>
        </p:txBody>
      </p:sp>
      <p:sp>
        <p:nvSpPr>
          <p:cNvPr id="3" name="Zástupný obsah 2">
            <a:extLst>
              <a:ext uri="{FF2B5EF4-FFF2-40B4-BE49-F238E27FC236}">
                <a16:creationId xmlns:a16="http://schemas.microsoft.com/office/drawing/2014/main" id="{234A1E3F-F040-461F-B78D-024151156B42}"/>
              </a:ext>
            </a:extLst>
          </p:cNvPr>
          <p:cNvSpPr>
            <a:spLocks noGrp="1"/>
          </p:cNvSpPr>
          <p:nvPr>
            <p:ph idx="1"/>
          </p:nvPr>
        </p:nvSpPr>
        <p:spPr/>
        <p:txBody>
          <a:bodyPr>
            <a:normAutofit fontScale="77500" lnSpcReduction="20000"/>
          </a:bodyPr>
          <a:lstStyle/>
          <a:p>
            <a:r>
              <a:rPr lang="cs-CZ" dirty="0"/>
              <a:t>Obchodní vedení společnosti přísluší jednateli (jednatelům) a nikdo, ani společníci či valná hromada, nesmí) jednateli či jednatelům udělovat pokyny týkající se obchodního vedení (§ 195 odst. 2 z. o. k.). </a:t>
            </a:r>
          </a:p>
          <a:p>
            <a:r>
              <a:rPr lang="cs-CZ" dirty="0"/>
              <a:t>Nicméně řada rozhodnutí o dalším směřování společnosti již </a:t>
            </a:r>
            <a:r>
              <a:rPr lang="cs-CZ" b="1" dirty="0"/>
              <a:t>překračuje hranice obchodního vedení </a:t>
            </a:r>
            <a:r>
              <a:rPr lang="cs-CZ" dirty="0"/>
              <a:t>a, přestože spadají do působnosti jednatelů, mohou být svěřena (společenskou smlouvou) do působnosti valné hromady (popř. může být valné hromadě vyhrazeno udělení souhlasu s jejich realizací). Valná hromada si tato rozhodnutí taktéž může vyhradit postupem podle § 190 odst. 3 z. o. k.</a:t>
            </a:r>
          </a:p>
          <a:p>
            <a:r>
              <a:rPr lang="cs-CZ" dirty="0"/>
              <a:t>Některá zvlášť závažná či mimořádná rozhodnutí o záležitostech společnosti svěřuje valné hromadě přímo zákon…</a:t>
            </a:r>
          </a:p>
        </p:txBody>
      </p:sp>
    </p:spTree>
    <p:extLst>
      <p:ext uri="{BB962C8B-B14F-4D97-AF65-F5344CB8AC3E}">
        <p14:creationId xmlns:p14="http://schemas.microsoft.com/office/powerpoint/2010/main" val="25628793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57552D-1E3C-4BFE-B983-CC4840F9DD36}"/>
              </a:ext>
            </a:extLst>
          </p:cNvPr>
          <p:cNvSpPr>
            <a:spLocks noGrp="1"/>
          </p:cNvSpPr>
          <p:nvPr>
            <p:ph type="title"/>
          </p:nvPr>
        </p:nvSpPr>
        <p:spPr/>
        <p:txBody>
          <a:bodyPr/>
          <a:lstStyle/>
          <a:p>
            <a:r>
              <a:rPr lang="cs-CZ" dirty="0"/>
              <a:t>27 </a:t>
            </a:r>
            <a:r>
              <a:rPr lang="cs-CZ" dirty="0" err="1"/>
              <a:t>Cdo</a:t>
            </a:r>
            <a:r>
              <a:rPr lang="cs-CZ" dirty="0"/>
              <a:t> 2645/2018 - pokračování</a:t>
            </a:r>
          </a:p>
        </p:txBody>
      </p:sp>
      <p:sp>
        <p:nvSpPr>
          <p:cNvPr id="3" name="Zástupný obsah 2">
            <a:extLst>
              <a:ext uri="{FF2B5EF4-FFF2-40B4-BE49-F238E27FC236}">
                <a16:creationId xmlns:a16="http://schemas.microsoft.com/office/drawing/2014/main" id="{C39C9483-EC41-450F-8166-761A2892D46D}"/>
              </a:ext>
            </a:extLst>
          </p:cNvPr>
          <p:cNvSpPr>
            <a:spLocks noGrp="1"/>
          </p:cNvSpPr>
          <p:nvPr>
            <p:ph idx="1"/>
          </p:nvPr>
        </p:nvSpPr>
        <p:spPr>
          <a:xfrm>
            <a:off x="457200" y="1600200"/>
            <a:ext cx="8229600" cy="5069160"/>
          </a:xfrm>
        </p:spPr>
        <p:txBody>
          <a:bodyPr>
            <a:normAutofit fontScale="70000" lnSpcReduction="20000"/>
          </a:bodyPr>
          <a:lstStyle/>
          <a:p>
            <a:r>
              <a:rPr lang="cs-CZ" dirty="0"/>
              <a:t>pod pojmem „část závodu“ užitým v § 190 odst. 2 písm. i) z. o. k. je třeba rozumět </a:t>
            </a:r>
            <a:r>
              <a:rPr lang="cs-CZ" b="1" dirty="0"/>
              <a:t>samostatnou organizační složku závodu (a nikoliv jakoukoliv materiálně významnou složku závodu)</a:t>
            </a:r>
            <a:r>
              <a:rPr lang="cs-CZ" dirty="0"/>
              <a:t>. Jde-li o převod, podléhá souhlasu valné hromady toliko převod samostatné organizační složky podle § 2175 až 2183 o. z., a to pouze za podmínky, že by znamenal podstatnou změnu dosavadní struktury závodu nebo předmětu podnikání či činnosti společnosti. Oba předpoklady musí být splněny současně. Bude-li tudíž například převáděna jedna z mnoha poboček společnosti, které působí v témže předmětu podnikání a mají přibližně stejný obrat, nebude zpravidla naplněna materiální podmínka.</a:t>
            </a:r>
          </a:p>
          <a:p>
            <a:r>
              <a:rPr lang="cs-CZ" dirty="0"/>
              <a:t>Souhlasu valné hromady podléhají také transakce, jimiž v souhrnu dochází (fakticky) k převodu samostatné organizační složky, je-li splněna podmínka významnosti takové pobočky. Jinými slovy, jednatelé se povinnosti předložit převod ke schválení valné hromadě nevyhnou pouze tím, že převod pobočky „rozloží“ do více smluv. (?)</a:t>
            </a:r>
          </a:p>
        </p:txBody>
      </p:sp>
    </p:spTree>
    <p:extLst>
      <p:ext uri="{BB962C8B-B14F-4D97-AF65-F5344CB8AC3E}">
        <p14:creationId xmlns:p14="http://schemas.microsoft.com/office/powerpoint/2010/main" val="40456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C837A0-882B-4B7B-AF35-93104453E696}"/>
              </a:ext>
            </a:extLst>
          </p:cNvPr>
          <p:cNvSpPr>
            <a:spLocks noGrp="1"/>
          </p:cNvSpPr>
          <p:nvPr>
            <p:ph type="title"/>
          </p:nvPr>
        </p:nvSpPr>
        <p:spPr/>
        <p:txBody>
          <a:bodyPr/>
          <a:lstStyle/>
          <a:p>
            <a:r>
              <a:rPr lang="cs-CZ" dirty="0"/>
              <a:t>Judikatura</a:t>
            </a:r>
          </a:p>
        </p:txBody>
      </p:sp>
      <p:sp>
        <p:nvSpPr>
          <p:cNvPr id="3" name="Zástupný obsah 2">
            <a:extLst>
              <a:ext uri="{FF2B5EF4-FFF2-40B4-BE49-F238E27FC236}">
                <a16:creationId xmlns:a16="http://schemas.microsoft.com/office/drawing/2014/main" id="{22251AD9-0F7E-4340-90D5-3BAF5D39F651}"/>
              </a:ext>
            </a:extLst>
          </p:cNvPr>
          <p:cNvSpPr>
            <a:spLocks noGrp="1"/>
          </p:cNvSpPr>
          <p:nvPr>
            <p:ph idx="1"/>
          </p:nvPr>
        </p:nvSpPr>
        <p:spPr/>
        <p:txBody>
          <a:bodyPr>
            <a:normAutofit fontScale="77500" lnSpcReduction="20000"/>
          </a:bodyPr>
          <a:lstStyle/>
          <a:p>
            <a:pPr marL="0" indent="0">
              <a:buNone/>
            </a:pPr>
            <a:r>
              <a:rPr lang="cs-CZ" dirty="0"/>
              <a:t>29 Cdo 4384/2015 (R 102/2016) </a:t>
            </a:r>
            <a:r>
              <a:rPr lang="cs-CZ" b="1" dirty="0"/>
              <a:t>„korporátní prozáření“</a:t>
            </a:r>
          </a:p>
          <a:p>
            <a:pPr marL="400050" lvl="1" indent="0">
              <a:buNone/>
            </a:pPr>
            <a:r>
              <a:rPr lang="cs-CZ" dirty="0"/>
              <a:t>Půdorys opatrovníka dle § 165 odst. 2 OZ</a:t>
            </a:r>
          </a:p>
          <a:p>
            <a:pPr marL="400050" lvl="1" indent="0" algn="just">
              <a:buNone/>
            </a:pPr>
            <a:r>
              <a:rPr lang="cs-CZ" dirty="0"/>
              <a:t>I. Konflikt zájmů členů (statutárních) orgánů a obchodních korporací řeší § 54 z. o. k. Splní-li člen (statutárního) orgánu svoji informační povinnost podle § 54 odst. 1 a 2 z. o. k. a nepozastaví-li mu kontrolní či nejvyšší orgán obchodní korporace výkon jeho funkce (§ 54 odst. 4 z. o. k.), </a:t>
            </a:r>
            <a:r>
              <a:rPr lang="cs-CZ" b="1" dirty="0"/>
              <a:t>může obchodní korporaci zastupovat bez ohledu na střet zájmů</a:t>
            </a:r>
            <a:r>
              <a:rPr lang="cs-CZ" dirty="0"/>
              <a:t>; ustanovení § 437 o. z. se v takovém případě neuplatní. </a:t>
            </a:r>
          </a:p>
          <a:p>
            <a:pPr marL="400050" lvl="1" indent="0" algn="just">
              <a:buNone/>
            </a:pPr>
            <a:r>
              <a:rPr lang="cs-CZ" dirty="0"/>
              <a:t>II. Avšak poruší-li člen statutárního orgánu povinnost informovat o (možném) střetu zájmů podle § 54 odst. 1 a 2 z. o. k., brání existující rozpor zájmů tohoto člena statutárního orgánu se zájmy obchodní korporace tomu, aby za obchodní korporaci právně jednal (na jednání takového člena statutárního orgánu </a:t>
            </a:r>
            <a:r>
              <a:rPr lang="cs-CZ" b="1" dirty="0"/>
              <a:t>dopadá § 437 o. z. se všemi důsledky z toho plynoucím</a:t>
            </a:r>
            <a:r>
              <a:rPr lang="cs-CZ" dirty="0"/>
              <a:t>i).</a:t>
            </a:r>
          </a:p>
          <a:p>
            <a:endParaRPr lang="cs-CZ" dirty="0"/>
          </a:p>
        </p:txBody>
      </p:sp>
    </p:spTree>
    <p:extLst>
      <p:ext uri="{BB962C8B-B14F-4D97-AF65-F5344CB8AC3E}">
        <p14:creationId xmlns:p14="http://schemas.microsoft.com/office/powerpoint/2010/main" val="26678987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29 </a:t>
            </a:r>
            <a:r>
              <a:rPr lang="cs-CZ" dirty="0" err="1"/>
              <a:t>Cdo</a:t>
            </a:r>
            <a:r>
              <a:rPr lang="cs-CZ" dirty="0"/>
              <a:t> 3325/2016 – rozhodnutí VH</a:t>
            </a:r>
          </a:p>
        </p:txBody>
      </p:sp>
      <p:sp>
        <p:nvSpPr>
          <p:cNvPr id="3" name="Zástupný symbol pro obsah 2"/>
          <p:cNvSpPr>
            <a:spLocks noGrp="1"/>
          </p:cNvSpPr>
          <p:nvPr>
            <p:ph idx="1"/>
          </p:nvPr>
        </p:nvSpPr>
        <p:spPr>
          <a:xfrm>
            <a:off x="457200" y="1340768"/>
            <a:ext cx="8229600" cy="5112568"/>
          </a:xfrm>
        </p:spPr>
        <p:txBody>
          <a:bodyPr>
            <a:normAutofit/>
          </a:bodyPr>
          <a:lstStyle/>
          <a:p>
            <a:r>
              <a:rPr lang="cs-CZ" sz="2200" dirty="0"/>
              <a:t>Jestliže představenstvo společnosti navrhuje valné hromadě, aby přijala určité usnesení, jímž se následně bude představenstvo řídit (jež bude realizovat ), jsou jeho členové povinni </a:t>
            </a:r>
            <a:r>
              <a:rPr lang="cs-CZ" sz="2200" b="1" dirty="0"/>
              <a:t>postupovat v souladu s požadavkem péče řádného hospodáře již při svolávání </a:t>
            </a:r>
            <a:r>
              <a:rPr lang="cs-CZ" sz="2200" dirty="0"/>
              <a:t>valné hromady, </a:t>
            </a:r>
            <a:r>
              <a:rPr lang="cs-CZ" sz="2200" b="1" dirty="0"/>
              <a:t>při formulování návrhu usnesení, jež má valná hromada přijmout</a:t>
            </a:r>
            <a:r>
              <a:rPr lang="cs-CZ" sz="2200" dirty="0"/>
              <a:t>, jakož i při poskytování všech relevantních informací akcionářům ... </a:t>
            </a:r>
          </a:p>
          <a:p>
            <a:r>
              <a:rPr lang="cs-CZ" sz="2200" dirty="0"/>
              <a:t>Nepostupují-li tak a </a:t>
            </a:r>
            <a:r>
              <a:rPr lang="cs-CZ" sz="2200" b="1" dirty="0"/>
              <a:t>valné hromadě navrhnou usnesení</a:t>
            </a:r>
            <a:r>
              <a:rPr lang="cs-CZ" sz="2200" dirty="0"/>
              <a:t>, o němž ví či musí vědět (kdyby jednali s péčí řádného hospodáře), že je pro společnost </a:t>
            </a:r>
            <a:r>
              <a:rPr lang="cs-CZ" sz="2200" b="1" dirty="0"/>
              <a:t>nevýhodné</a:t>
            </a:r>
            <a:r>
              <a:rPr lang="cs-CZ" sz="2200" dirty="0"/>
              <a:t> (že není v jejím zájmu) a může jí způsobit újmu, zásadně porušují povinnost jednat s péčí řádného hospodáře a </a:t>
            </a:r>
            <a:r>
              <a:rPr lang="cs-CZ" sz="2200" b="1" dirty="0"/>
              <a:t>odpovídají </a:t>
            </a:r>
            <a:r>
              <a:rPr lang="cs-CZ" sz="2200" dirty="0"/>
              <a:t>společnosti za jí způsobenou újmu realizací takového usnesení valné hromady stejně, </a:t>
            </a:r>
            <a:r>
              <a:rPr lang="cs-CZ" sz="2200" b="1" dirty="0"/>
              <a:t>jako kdyby zde žádného pokynu nebylo.</a:t>
            </a:r>
            <a:r>
              <a:rPr lang="cs-CZ" sz="2200" dirty="0"/>
              <a:t> </a:t>
            </a:r>
          </a:p>
          <a:p>
            <a:endParaRPr lang="cs-CZ" sz="2400" dirty="0"/>
          </a:p>
          <a:p>
            <a:endParaRPr lang="cs-CZ" sz="24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Pokračování 29 </a:t>
            </a:r>
            <a:r>
              <a:rPr lang="cs-CZ" dirty="0" err="1"/>
              <a:t>Cdo</a:t>
            </a:r>
            <a:r>
              <a:rPr lang="cs-CZ" dirty="0"/>
              <a:t> 3325/2016 - pokyn</a:t>
            </a:r>
          </a:p>
        </p:txBody>
      </p:sp>
      <p:sp>
        <p:nvSpPr>
          <p:cNvPr id="3" name="Zástupný symbol pro obsah 2"/>
          <p:cNvSpPr>
            <a:spLocks noGrp="1"/>
          </p:cNvSpPr>
          <p:nvPr>
            <p:ph idx="1"/>
          </p:nvPr>
        </p:nvSpPr>
        <p:spPr>
          <a:xfrm>
            <a:off x="467544" y="1412776"/>
            <a:ext cx="8229600" cy="4525963"/>
          </a:xfrm>
        </p:spPr>
        <p:txBody>
          <a:bodyPr>
            <a:normAutofit fontScale="92500"/>
          </a:bodyPr>
          <a:lstStyle/>
          <a:p>
            <a:r>
              <a:rPr lang="cs-CZ" sz="2200" u="sng" dirty="0"/>
              <a:t>Shora řečené platí v případě, že valná hromada je oprávněna udělit představenstvu pokyn, jímž se představenstvo </a:t>
            </a:r>
            <a:r>
              <a:rPr lang="cs-CZ" sz="2200" b="1" u="sng" dirty="0"/>
              <a:t>musí řídit </a:t>
            </a:r>
            <a:r>
              <a:rPr lang="cs-CZ" sz="2200" u="sng" dirty="0"/>
              <a:t>(§ 51 odst. 2 ZOK) </a:t>
            </a:r>
          </a:p>
          <a:p>
            <a:r>
              <a:rPr lang="cs-CZ" sz="2200" dirty="0"/>
              <a:t>V poměrech projednávané věci však odvolací soud zcela přehlédl, že rozhodnutí o tom, jakým způsobem bude financován provoz společnosti, </a:t>
            </a:r>
            <a:r>
              <a:rPr lang="cs-CZ" sz="2200" b="1" dirty="0"/>
              <a:t>je součástí řízení podnikatelské činnosti </a:t>
            </a:r>
            <a:r>
              <a:rPr lang="cs-CZ" sz="2200" dirty="0"/>
              <a:t>společnosti, tedy jejího obchodního vedení, jehož zabezpečení náleží bez dalšího představenstvu</a:t>
            </a:r>
          </a:p>
          <a:p>
            <a:r>
              <a:rPr lang="cs-CZ" sz="2200" dirty="0"/>
              <a:t>Usnesení valné hromady přijaté podle bodu VIII. článku 2 odst. 4) stanov tudíž </a:t>
            </a:r>
            <a:r>
              <a:rPr lang="cs-CZ" sz="2200" b="1" dirty="0"/>
              <a:t>není pokynem valné hromady, který by představenstvo muselo plnit, ale pouhým </a:t>
            </a:r>
            <a:r>
              <a:rPr lang="cs-CZ" sz="2200" dirty="0"/>
              <a:t>(stanovami předvídaným) </a:t>
            </a:r>
            <a:r>
              <a:rPr lang="cs-CZ" sz="2200" b="1" dirty="0"/>
              <a:t>vnitřním omezením představenstva </a:t>
            </a:r>
            <a:r>
              <a:rPr lang="cs-CZ" sz="2200" dirty="0"/>
              <a:t>při vydávání dluhopisů. Z řečeného se podává, že v poměrech projednávané věci je </a:t>
            </a:r>
            <a:r>
              <a:rPr lang="cs-CZ" sz="2200" b="1" dirty="0"/>
              <a:t>pro posouzení, zda </a:t>
            </a:r>
            <a:r>
              <a:rPr lang="cs-CZ" sz="2200" dirty="0"/>
              <a:t>žalovaní </a:t>
            </a:r>
            <a:r>
              <a:rPr lang="cs-CZ" sz="2200" b="1" dirty="0"/>
              <a:t>jednali</a:t>
            </a:r>
            <a:r>
              <a:rPr lang="cs-CZ" sz="2200" dirty="0"/>
              <a:t> při vydání sporných dluhopisů </a:t>
            </a:r>
            <a:r>
              <a:rPr lang="cs-CZ" sz="2200" b="1" dirty="0"/>
              <a:t>s péčí řádného hospodáře, zcela bez významu, že </a:t>
            </a:r>
            <a:r>
              <a:rPr lang="cs-CZ" sz="2200" dirty="0"/>
              <a:t>o vydání dluhopisů </a:t>
            </a:r>
            <a:r>
              <a:rPr lang="cs-CZ" sz="2200" b="1" dirty="0"/>
              <a:t>rozhodla (též) valná hromada.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Pokračování 29 </a:t>
            </a:r>
            <a:r>
              <a:rPr lang="cs-CZ" dirty="0" err="1"/>
              <a:t>Cdo</a:t>
            </a:r>
            <a:r>
              <a:rPr lang="cs-CZ" dirty="0"/>
              <a:t> 3325/2016</a:t>
            </a:r>
          </a:p>
        </p:txBody>
      </p:sp>
      <p:sp>
        <p:nvSpPr>
          <p:cNvPr id="3" name="Zástupný symbol pro obsah 2"/>
          <p:cNvSpPr>
            <a:spLocks noGrp="1"/>
          </p:cNvSpPr>
          <p:nvPr>
            <p:ph idx="1"/>
          </p:nvPr>
        </p:nvSpPr>
        <p:spPr>
          <a:xfrm>
            <a:off x="395536" y="1628800"/>
            <a:ext cx="8229600" cy="4525963"/>
          </a:xfrm>
        </p:spPr>
        <p:txBody>
          <a:bodyPr>
            <a:normAutofit lnSpcReduction="10000"/>
          </a:bodyPr>
          <a:lstStyle/>
          <a:p>
            <a:r>
              <a:rPr lang="cs-CZ" dirty="0"/>
              <a:t>Nesprávnost názoru přijatého odvolacím soudem je ještě zjevnější v situaci, kdy </a:t>
            </a:r>
            <a:r>
              <a:rPr lang="cs-CZ" b="1" dirty="0"/>
              <a:t>členové představenstva</a:t>
            </a:r>
            <a:r>
              <a:rPr lang="cs-CZ" dirty="0"/>
              <a:t> současně (sami jakožto akcionáři či prostřednictvím osob jednajících s nimi ve shodě) </a:t>
            </a:r>
            <a:r>
              <a:rPr lang="cs-CZ" b="1" dirty="0"/>
              <a:t>disponují počtem hlasů dostatečným k prosazení usnesení </a:t>
            </a:r>
            <a:r>
              <a:rPr lang="cs-CZ" dirty="0"/>
              <a:t>valné hromady.</a:t>
            </a:r>
          </a:p>
          <a:p>
            <a:r>
              <a:rPr lang="cs-CZ" dirty="0"/>
              <a:t>Pozn. přednášejícího – i kdyby tomu tak nebylo, měly by dovozené závěry zůstat stejné</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A51F9D-3C68-463B-A146-73229D13F36F}"/>
              </a:ext>
            </a:extLst>
          </p:cNvPr>
          <p:cNvSpPr>
            <a:spLocks noGrp="1"/>
          </p:cNvSpPr>
          <p:nvPr>
            <p:ph type="title"/>
          </p:nvPr>
        </p:nvSpPr>
        <p:spPr/>
        <p:txBody>
          <a:bodyPr/>
          <a:lstStyle/>
          <a:p>
            <a:r>
              <a:rPr lang="cs-CZ" dirty="0"/>
              <a:t>Derivativní žaloba DR</a:t>
            </a:r>
          </a:p>
        </p:txBody>
      </p:sp>
      <p:sp>
        <p:nvSpPr>
          <p:cNvPr id="3" name="Zástupný obsah 2">
            <a:extLst>
              <a:ext uri="{FF2B5EF4-FFF2-40B4-BE49-F238E27FC236}">
                <a16:creationId xmlns:a16="http://schemas.microsoft.com/office/drawing/2014/main" id="{53D732F7-39A6-48D4-BE8D-E8F2D87D8FD2}"/>
              </a:ext>
            </a:extLst>
          </p:cNvPr>
          <p:cNvSpPr>
            <a:spLocks noGrp="1"/>
          </p:cNvSpPr>
          <p:nvPr>
            <p:ph idx="1"/>
          </p:nvPr>
        </p:nvSpPr>
        <p:spPr/>
        <p:txBody>
          <a:bodyPr>
            <a:normAutofit fontScale="77500" lnSpcReduction="20000"/>
          </a:bodyPr>
          <a:lstStyle/>
          <a:p>
            <a:r>
              <a:rPr lang="cs-CZ" b="1" dirty="0"/>
              <a:t>27 </a:t>
            </a:r>
            <a:r>
              <a:rPr lang="cs-CZ" b="1" dirty="0" err="1"/>
              <a:t>Cdo</a:t>
            </a:r>
            <a:r>
              <a:rPr lang="cs-CZ" b="1" dirty="0"/>
              <a:t> 1532/2017</a:t>
            </a:r>
          </a:p>
          <a:p>
            <a:r>
              <a:rPr lang="cs-CZ" dirty="0"/>
              <a:t>Dozorčí rada akciové společnosti je podle § 182 odst. 1 písm. c) obch. zák. oprávněna rozhodnout o uplatnění nároku na náhradu škody způsobené společnosti členem představenstva a tento nárok jménem společnosti uplatnit bez ohledu na to, zda o to byla požádána kvalifikovaným akcionářem.</a:t>
            </a:r>
          </a:p>
          <a:p>
            <a:r>
              <a:rPr lang="cs-CZ" dirty="0"/>
              <a:t>Promlčení</a:t>
            </a:r>
          </a:p>
          <a:p>
            <a:r>
              <a:rPr lang="cs-CZ" dirty="0"/>
              <a:t>Odpovědnost dozorčí rady - členové dozorčí rady jsou povinni vykonávat svou působnost s péčí řádného hospodáře a odpovídají – stejně jako členové představenstva – za škodu způsobenou společnosti porušením této povinnosti</a:t>
            </a:r>
          </a:p>
        </p:txBody>
      </p:sp>
    </p:spTree>
    <p:extLst>
      <p:ext uri="{BB962C8B-B14F-4D97-AF65-F5344CB8AC3E}">
        <p14:creationId xmlns:p14="http://schemas.microsoft.com/office/powerpoint/2010/main" val="7340713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ABB6E-C1F7-4F82-B333-089506A2C5B6}"/>
              </a:ext>
            </a:extLst>
          </p:cNvPr>
          <p:cNvSpPr>
            <a:spLocks noGrp="1"/>
          </p:cNvSpPr>
          <p:nvPr>
            <p:ph type="title"/>
          </p:nvPr>
        </p:nvSpPr>
        <p:spPr/>
        <p:txBody>
          <a:bodyPr>
            <a:normAutofit fontScale="90000"/>
          </a:bodyPr>
          <a:lstStyle/>
          <a:p>
            <a:r>
              <a:rPr lang="cs-CZ" dirty="0"/>
              <a:t>Zpět k pokynu…(k čemu je § 51 ZOK?)</a:t>
            </a:r>
          </a:p>
        </p:txBody>
      </p:sp>
      <p:sp>
        <p:nvSpPr>
          <p:cNvPr id="3" name="Zástupný obsah 2">
            <a:extLst>
              <a:ext uri="{FF2B5EF4-FFF2-40B4-BE49-F238E27FC236}">
                <a16:creationId xmlns:a16="http://schemas.microsoft.com/office/drawing/2014/main" id="{DF3EB02C-E07F-4ED5-806A-4E9C4DB40CCE}"/>
              </a:ext>
            </a:extLst>
          </p:cNvPr>
          <p:cNvSpPr>
            <a:spLocks noGrp="1"/>
          </p:cNvSpPr>
          <p:nvPr>
            <p:ph idx="1"/>
          </p:nvPr>
        </p:nvSpPr>
        <p:spPr/>
        <p:txBody>
          <a:bodyPr>
            <a:normAutofit fontScale="85000" lnSpcReduction="10000"/>
          </a:bodyPr>
          <a:lstStyle/>
          <a:p>
            <a:r>
              <a:rPr lang="cs-CZ" b="1" dirty="0"/>
              <a:t>Komu svědčí právo vyžádat si pokyn? </a:t>
            </a:r>
            <a:r>
              <a:rPr lang="cs-CZ" dirty="0"/>
              <a:t>(každý člen orgánu x o obchodním vedení rozhoduje ve sboru)</a:t>
            </a:r>
          </a:p>
          <a:p>
            <a:r>
              <a:rPr lang="cs-CZ" b="1" dirty="0"/>
              <a:t>Obsah pokynu: </a:t>
            </a:r>
            <a:r>
              <a:rPr lang="cs-CZ" dirty="0"/>
              <a:t>nezbavuje povinnosti jednat s péčí řádného hospodáře, i při žádosti o pokyn</a:t>
            </a:r>
          </a:p>
          <a:p>
            <a:pPr lvl="1"/>
            <a:r>
              <a:rPr lang="cs-CZ" dirty="0"/>
              <a:t>Součást pozvánky valné hromady [§ 185, § 407 odst. 1 písm. d) z. o. k.].</a:t>
            </a:r>
          </a:p>
          <a:p>
            <a:pPr lvl="1"/>
            <a:r>
              <a:rPr lang="cs-CZ" dirty="0"/>
              <a:t>U a. s. odůvodněno – formulace konkrétního návrhu /</a:t>
            </a:r>
            <a:r>
              <a:rPr lang="cs-CZ" b="1" dirty="0"/>
              <a:t>řešení</a:t>
            </a:r>
            <a:r>
              <a:rPr lang="cs-CZ" dirty="0"/>
              <a:t>/ = varianta schválení</a:t>
            </a:r>
          </a:p>
          <a:p>
            <a:r>
              <a:rPr lang="cs-CZ" b="1" dirty="0"/>
              <a:t>Rozhodnutí VH o pokynu</a:t>
            </a:r>
            <a:r>
              <a:rPr lang="cs-CZ" dirty="0"/>
              <a:t>: lze jít nad rámec?</a:t>
            </a:r>
          </a:p>
          <a:p>
            <a:r>
              <a:rPr lang="cs-CZ" b="1" dirty="0"/>
              <a:t>Závaznost pokynu? </a:t>
            </a:r>
            <a:r>
              <a:rPr lang="cs-CZ" dirty="0"/>
              <a:t>(popřípadě co ostatní členové)</a:t>
            </a:r>
          </a:p>
          <a:p>
            <a:pPr lvl="1"/>
            <a:endParaRPr lang="cs-CZ" dirty="0"/>
          </a:p>
        </p:txBody>
      </p:sp>
    </p:spTree>
    <p:extLst>
      <p:ext uri="{BB962C8B-B14F-4D97-AF65-F5344CB8AC3E}">
        <p14:creationId xmlns:p14="http://schemas.microsoft.com/office/powerpoint/2010/main" val="31962818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Koncernový pokyn</a:t>
            </a:r>
          </a:p>
        </p:txBody>
      </p:sp>
      <p:sp>
        <p:nvSpPr>
          <p:cNvPr id="3" name="Zástupný symbol pro obsah 2"/>
          <p:cNvSpPr>
            <a:spLocks noGrp="1"/>
          </p:cNvSpPr>
          <p:nvPr>
            <p:ph idx="1"/>
          </p:nvPr>
        </p:nvSpPr>
        <p:spPr>
          <a:xfrm>
            <a:off x="467544" y="1340768"/>
            <a:ext cx="8229600" cy="4525963"/>
          </a:xfrm>
        </p:spPr>
        <p:txBody>
          <a:bodyPr>
            <a:normAutofit/>
          </a:bodyPr>
          <a:lstStyle/>
          <a:p>
            <a:r>
              <a:rPr lang="cs-CZ" sz="2800" b="1" dirty="0"/>
              <a:t>§ 81 ZOK – změkčení standardu</a:t>
            </a:r>
          </a:p>
          <a:p>
            <a:r>
              <a:rPr lang="cs-CZ" sz="2800" dirty="0"/>
              <a:t>1) Orgán řídící osoby může udělovat orgánům řízené osoby pokyny týkající se obchodního vedení, jsou-li v zájmu koncernu.</a:t>
            </a:r>
          </a:p>
          <a:p>
            <a:r>
              <a:rPr lang="cs-CZ" sz="2800" dirty="0"/>
              <a:t>2) Člen voleného orgánu řízené osoby není při výkonu funkce zbaven povinnosti jednat s péčí řádného hospodáře; odpovědnosti za újmu se však zprostí, prokáže-li, že mohl rozumně předpokládat, že byly splněny podmínky podle § 72 odst. 1 a 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5A83C8-FEFA-42BB-9FD1-5C07737D3498}"/>
              </a:ext>
            </a:extLst>
          </p:cNvPr>
          <p:cNvSpPr>
            <a:spLocks noGrp="1"/>
          </p:cNvSpPr>
          <p:nvPr>
            <p:ph type="title"/>
          </p:nvPr>
        </p:nvSpPr>
        <p:spPr/>
        <p:txBody>
          <a:bodyPr/>
          <a:lstStyle/>
          <a:p>
            <a:r>
              <a:rPr lang="cs-CZ" dirty="0"/>
              <a:t>Koncernový pokyn - rozbor</a:t>
            </a:r>
          </a:p>
        </p:txBody>
      </p:sp>
      <p:sp>
        <p:nvSpPr>
          <p:cNvPr id="3" name="Zástupný obsah 2">
            <a:extLst>
              <a:ext uri="{FF2B5EF4-FFF2-40B4-BE49-F238E27FC236}">
                <a16:creationId xmlns:a16="http://schemas.microsoft.com/office/drawing/2014/main" id="{2D8BC589-7064-4227-9124-021AB62C98EC}"/>
              </a:ext>
            </a:extLst>
          </p:cNvPr>
          <p:cNvSpPr>
            <a:spLocks noGrp="1"/>
          </p:cNvSpPr>
          <p:nvPr>
            <p:ph idx="1"/>
          </p:nvPr>
        </p:nvSpPr>
        <p:spPr/>
        <p:txBody>
          <a:bodyPr>
            <a:normAutofit fontScale="92500"/>
          </a:bodyPr>
          <a:lstStyle/>
          <a:p>
            <a:r>
              <a:rPr lang="cs-CZ" dirty="0"/>
              <a:t>Kdo? – orgán orgánu? (řídící osoba osobě řízené)</a:t>
            </a:r>
          </a:p>
          <a:p>
            <a:r>
              <a:rPr lang="cs-CZ" dirty="0"/>
              <a:t>Legitimní nevýhodný pokyn !!!</a:t>
            </a:r>
          </a:p>
          <a:p>
            <a:r>
              <a:rPr lang="cs-CZ" dirty="0"/>
              <a:t>Závaznost pokynu?</a:t>
            </a:r>
          </a:p>
          <a:p>
            <a:r>
              <a:rPr lang="cs-CZ" dirty="0"/>
              <a:t>Odpovědnostní vztahy – řídící osoba a statutární orgán řízené osoby</a:t>
            </a:r>
          </a:p>
          <a:p>
            <a:r>
              <a:rPr lang="cs-CZ" dirty="0"/>
              <a:t>Test koncernu</a:t>
            </a:r>
          </a:p>
          <a:p>
            <a:r>
              <a:rPr lang="cs-CZ" dirty="0"/>
              <a:t>Výkladové vodítko k § 51 odst. 2 ZOK – jako nástroj koncernového řízení</a:t>
            </a:r>
          </a:p>
        </p:txBody>
      </p:sp>
    </p:spTree>
    <p:extLst>
      <p:ext uri="{BB962C8B-B14F-4D97-AF65-F5344CB8AC3E}">
        <p14:creationId xmlns:p14="http://schemas.microsoft.com/office/powerpoint/2010/main" val="262116761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a:xfrm>
            <a:off x="457200" y="2286000"/>
            <a:ext cx="8229600" cy="1143000"/>
          </a:xfrm>
        </p:spPr>
        <p:txBody>
          <a:bodyPr>
            <a:normAutofit/>
          </a:bodyPr>
          <a:lstStyle/>
          <a:p>
            <a:r>
              <a:rPr lang="cs-CZ" sz="4000" b="1" dirty="0"/>
              <a:t>Děkuji za pozornost!</a:t>
            </a:r>
          </a:p>
        </p:txBody>
      </p:sp>
    </p:spTree>
    <p:extLst>
      <p:ext uri="{BB962C8B-B14F-4D97-AF65-F5344CB8AC3E}">
        <p14:creationId xmlns:p14="http://schemas.microsoft.com/office/powerpoint/2010/main" val="125008750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C949801266B3749BCCD6C4CBE2AC057" ma:contentTypeVersion="14" ma:contentTypeDescription="Vytvoří nový dokument" ma:contentTypeScope="" ma:versionID="1982c3b7f7b9c477da697a387fefb9dc">
  <xsd:schema xmlns:xsd="http://www.w3.org/2001/XMLSchema" xmlns:xs="http://www.w3.org/2001/XMLSchema" xmlns:p="http://schemas.microsoft.com/office/2006/metadata/properties" xmlns:ns3="4f0289a4-3b82-4623-a95c-1407cf5b8323" xmlns:ns4="21083ac9-bfbf-47e4-af4e-605821655a76" targetNamespace="http://schemas.microsoft.com/office/2006/metadata/properties" ma:root="true" ma:fieldsID="84f3f6f2927155a8f4c810999428b60a" ns3:_="" ns4:_="">
    <xsd:import namespace="4f0289a4-3b82-4623-a95c-1407cf5b8323"/>
    <xsd:import namespace="21083ac9-bfbf-47e4-af4e-605821655a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289a4-3b82-4623-a95c-1407cf5b8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083ac9-bfbf-47e4-af4e-605821655a76"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3FA285-7AA9-4B0F-AC0B-9CF45A1C1905}">
  <ds:schemaRefs>
    <ds:schemaRef ds:uri="http://schemas.microsoft.com/sharepoint/v3/contenttype/forms"/>
  </ds:schemaRefs>
</ds:datastoreItem>
</file>

<file path=customXml/itemProps2.xml><?xml version="1.0" encoding="utf-8"?>
<ds:datastoreItem xmlns:ds="http://schemas.openxmlformats.org/officeDocument/2006/customXml" ds:itemID="{7D6B3AF6-AC7F-4081-B1D5-326F0E62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289a4-3b82-4623-a95c-1407cf5b8323"/>
    <ds:schemaRef ds:uri="21083ac9-bfbf-47e4-af4e-605821655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C762F3-594B-4942-B347-6A54CA02ED89}">
  <ds:schemaRefs>
    <ds:schemaRef ds:uri="4f0289a4-3b82-4623-a95c-1407cf5b8323"/>
    <ds:schemaRef ds:uri="http://www.w3.org/XML/1998/namespace"/>
    <ds:schemaRef ds:uri="http://schemas.microsoft.com/office/2006/documentManagement/types"/>
    <ds:schemaRef ds:uri="http://schemas.microsoft.com/office/2006/metadata/properti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21083ac9-bfbf-47e4-af4e-605821655a76"/>
  </ds:schemaRefs>
</ds:datastoreItem>
</file>

<file path=docProps/app.xml><?xml version="1.0" encoding="utf-8"?>
<Properties xmlns="http://schemas.openxmlformats.org/officeDocument/2006/extended-properties" xmlns:vt="http://schemas.openxmlformats.org/officeDocument/2006/docPropsVTypes">
  <Template/>
  <TotalTime>165</TotalTime>
  <Words>10065</Words>
  <Application>Microsoft Office PowerPoint</Application>
  <PresentationFormat>Předvádění na obrazovce (4:3)</PresentationFormat>
  <Paragraphs>484</Paragraphs>
  <Slides>97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97</vt:i4>
      </vt:variant>
    </vt:vector>
  </HeadingPairs>
  <TitlesOfParts>
    <vt:vector size="100" baseType="lpstr">
      <vt:lpstr>Arial</vt:lpstr>
      <vt:lpstr>Calibri</vt:lpstr>
      <vt:lpstr>Motiv sady Office</vt:lpstr>
      <vt:lpstr>Veřejné rejstříky a korporace</vt:lpstr>
      <vt:lpstr>Program</vt:lpstr>
      <vt:lpstr>Prezentace aplikace PowerPoint</vt:lpstr>
      <vt:lpstr>Právní úprava střetu zájmů ZOK</vt:lpstr>
      <vt:lpstr>Právní úprava ZOK</vt:lpstr>
      <vt:lpstr>Korporátní odstranění střetu zájmů</vt:lpstr>
      <vt:lpstr>Judikatura</vt:lpstr>
      <vt:lpstr>Judikatura</vt:lpstr>
      <vt:lpstr>Judikatura</vt:lpstr>
      <vt:lpstr>Důsledky jednání ve střetu zájmů</vt:lpstr>
      <vt:lpstr>Revize náhledu 31 Cdo 1640/2022</vt:lpstr>
      <vt:lpstr>Revize náhledu 31 Cdo 1640/2022</vt:lpstr>
      <vt:lpstr>Jak číst § 437 OZ?</vt:lpstr>
      <vt:lpstr>Problém osobního rozsahu </vt:lpstr>
      <vt:lpstr>Problematické závěry?</vt:lpstr>
      <vt:lpstr>Prezentace aplikace PowerPoint</vt:lpstr>
      <vt:lpstr>Neplatnost a zdánlivost</vt:lpstr>
      <vt:lpstr>Delegace podle § 3 ZOK</vt:lpstr>
      <vt:lpstr>Neplatnost a zdánlivost</vt:lpstr>
      <vt:lpstr>Neplatnost a zdánlivost</vt:lpstr>
      <vt:lpstr>Neplatnost a zdánlivost</vt:lpstr>
      <vt:lpstr>Neplatnost a zdánlivost</vt:lpstr>
      <vt:lpstr>Neplatnost a zdánlivost</vt:lpstr>
      <vt:lpstr>Z aktuální judikatury</vt:lpstr>
      <vt:lpstr>Rozšíření návrhu</vt:lpstr>
      <vt:lpstr>Rozšíření návrhu</vt:lpstr>
      <vt:lpstr>Přezkum v rejstříkovém řízení</vt:lpstr>
      <vt:lpstr>Přezkum v rejstříkovém řízení</vt:lpstr>
      <vt:lpstr>Přechod práva napadat platnost</vt:lpstr>
      <vt:lpstr>Přechod práva napadat platnost</vt:lpstr>
      <vt:lpstr>Pozvánka</vt:lpstr>
      <vt:lpstr>Důvod neplatnost nevyslovit</vt:lpstr>
      <vt:lpstr>Z aktuální judikatury</vt:lpstr>
      <vt:lpstr>Příliš malý podíl</vt:lpstr>
      <vt:lpstr>Rozdělování zisku (a protest)</vt:lpstr>
      <vt:lpstr>Rozdělování zisku (a protest)</vt:lpstr>
      <vt:lpstr>Rozdělování zisku (a protest)</vt:lpstr>
      <vt:lpstr>Protest</vt:lpstr>
      <vt:lpstr>Protest</vt:lpstr>
      <vt:lpstr>Protest</vt:lpstr>
      <vt:lpstr>Protest</vt:lpstr>
      <vt:lpstr>Protest</vt:lpstr>
      <vt:lpstr>Protest</vt:lpstr>
      <vt:lpstr>Protest</vt:lpstr>
      <vt:lpstr>Pozvánka</vt:lpstr>
      <vt:lpstr>Pozvánka</vt:lpstr>
      <vt:lpstr>Povaha řízení</vt:lpstr>
      <vt:lpstr>Právo zdržet se hlasování</vt:lpstr>
      <vt:lpstr>Právo zdržet se hlasování</vt:lpstr>
      <vt:lpstr>Právo zdržet se hlasování</vt:lpstr>
      <vt:lpstr>Absence vůle</vt:lpstr>
      <vt:lpstr>„Absence“ vůle</vt:lpstr>
      <vt:lpstr>„Závěrečné“ usnesení</vt:lpstr>
      <vt:lpstr>„Závěrečné“ usnesení</vt:lpstr>
      <vt:lpstr>Prezentace aplikace PowerPoint</vt:lpstr>
      <vt:lpstr>Pojem „souběhu“ výkonu funkce</vt:lpstr>
      <vt:lpstr>Původní pohled rozhodovací praxe</vt:lpstr>
      <vt:lpstr>Původní pohled rozhodovací praxe</vt:lpstr>
      <vt:lpstr>Krátké intermezzo</vt:lpstr>
      <vt:lpstr>Bod zlomu</vt:lpstr>
      <vt:lpstr>Obrat v rozhodovací praxi</vt:lpstr>
      <vt:lpstr>Obrat v rozhodovací praxi</vt:lpstr>
      <vt:lpstr>Současný stav</vt:lpstr>
      <vt:lpstr>Pohledávka člena statutárního orgánu v insolvenčním řízení</vt:lpstr>
      <vt:lpstr>Ve vztahu k zákonu č. 118/2000 Sb. o ochraně zaměstnanců při platební neschopnosti zaměstnavatele</vt:lpstr>
      <vt:lpstr>Shrnutí</vt:lpstr>
      <vt:lpstr>Z aktuální judikatury</vt:lpstr>
      <vt:lpstr> Obchodní vedení</vt:lpstr>
      <vt:lpstr> Nabídka jiné práce (paušální odkaz na zákoník práce)</vt:lpstr>
      <vt:lpstr> Konkludentní zánik prac. poměru (výrobní družstvo)</vt:lpstr>
      <vt:lpstr> Výrobní družstvo (konkludentní zánik) – pokračování</vt:lpstr>
      <vt:lpstr> V poměrech § 66d ObchZ (obecně)</vt:lpstr>
      <vt:lpstr> „Obnovení“ pracovního poměru (v režimu § 66d ObchZ)</vt:lpstr>
      <vt:lpstr> „Obnovní“ pracovního poměru (v režimu § 66d ObchZ)</vt:lpstr>
      <vt:lpstr> Konkludentní zánik jako základní nastavení i v režimu § 66d ObchZ</vt:lpstr>
      <vt:lpstr> Konkludentní zánik zkoumat vůli stran (i v režimu § 66d ObchZ)</vt:lpstr>
      <vt:lpstr> Nabídka jiné práce (paušální odkaz na zákoník práce)</vt:lpstr>
      <vt:lpstr> Konkurenční doložka</vt:lpstr>
      <vt:lpstr>Pokyny do obchodního vedení a otázky (méně či více) související</vt:lpstr>
      <vt:lpstr>Zákaz pokynů do obchodního vedení a kontrolní působnosti</vt:lpstr>
      <vt:lpstr>Výkladové problémy k pokynům</vt:lpstr>
      <vt:lpstr>Regulace pokynů</vt:lpstr>
      <vt:lpstr>Obchodní vedení</vt:lpstr>
      <vt:lpstr>Velký senát – obchodní vedení</vt:lpstr>
      <vt:lpstr>Pokračování 31 Cdo 1993/2019 </vt:lpstr>
      <vt:lpstr>Závěr?</vt:lpstr>
      <vt:lpstr>Prodej části závodu  </vt:lpstr>
      <vt:lpstr>27 Cdo 2645/2018</vt:lpstr>
      <vt:lpstr>27 Cdo 2645/2018 - pokračování</vt:lpstr>
      <vt:lpstr>29 Cdo 3325/2016 – rozhodnutí VH</vt:lpstr>
      <vt:lpstr>Pokračování 29 Cdo 3325/2016 - pokyn</vt:lpstr>
      <vt:lpstr>Pokračování 29 Cdo 3325/2016</vt:lpstr>
      <vt:lpstr>Derivativní žaloba DR</vt:lpstr>
      <vt:lpstr>Zpět k pokynu…(k čemu je § 51 ZOK?)</vt:lpstr>
      <vt:lpstr>Koncernový pokyn</vt:lpstr>
      <vt:lpstr>Koncernový pokyn - rozbor</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rejstříky a korporace</dc:title>
  <dc:subject>Vzdělávání advokátních koncipientů</dc:subject>
  <dc:creator>Radek Ruban</dc:creator>
  <cp:lastModifiedBy>Zdeněk Houdek</cp:lastModifiedBy>
  <cp:revision>162</cp:revision>
  <cp:lastPrinted>2022-08-28T15:30:11Z</cp:lastPrinted>
  <dcterms:created xsi:type="dcterms:W3CDTF">2019-06-11T12:24:06Z</dcterms:created>
  <dcterms:modified xsi:type="dcterms:W3CDTF">2022-11-06T08:12:04Z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0x010100BC949801266B3749BCCD6C4CBE2AC057</vt:lpwstr>
  </property>
</Properties>
</file>