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66" r:id="rId17"/>
    <p:sldId id="316" r:id="rId18"/>
    <p:sldId id="317" r:id="rId19"/>
    <p:sldId id="302" r:id="rId20"/>
    <p:sldId id="273" r:id="rId21"/>
    <p:sldId id="274" r:id="rId22"/>
    <p:sldId id="300" r:id="rId23"/>
    <p:sldId id="276" r:id="rId24"/>
    <p:sldId id="301" r:id="rId25"/>
    <p:sldId id="303" r:id="rId26"/>
    <p:sldId id="265" r:id="rId27"/>
    <p:sldId id="277" r:id="rId28"/>
    <p:sldId id="278" r:id="rId29"/>
    <p:sldId id="304" r:id="rId30"/>
    <p:sldId id="306" r:id="rId31"/>
    <p:sldId id="305" r:id="rId32"/>
    <p:sldId id="308" r:id="rId33"/>
    <p:sldId id="309" r:id="rId34"/>
    <p:sldId id="310" r:id="rId35"/>
    <p:sldId id="275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311" r:id="rId50"/>
    <p:sldId id="292" r:id="rId51"/>
    <p:sldId id="293" r:id="rId52"/>
    <p:sldId id="294" r:id="rId53"/>
    <p:sldId id="295" r:id="rId54"/>
    <p:sldId id="296" r:id="rId55"/>
    <p:sldId id="312" r:id="rId56"/>
    <p:sldId id="297" r:id="rId57"/>
    <p:sldId id="298" r:id="rId58"/>
    <p:sldId id="299" r:id="rId59"/>
    <p:sldId id="315" r:id="rId60"/>
    <p:sldId id="313" r:id="rId61"/>
    <p:sldId id="314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92119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9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4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9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81053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8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71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0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7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687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766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BDB019C-B192-42FC-8916-229AAE0B1891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2F7B769-8495-411B-A98E-0CD8D6A15BED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630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v.wikipedia.org/wiki/Mark_46_(torped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2254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Wechsel_(Urkunde)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cs/photo/1390537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es.org.es/2017/12/tres-tesoros-nacionales-hazlitt-hutt-y-rothbard/podium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A3CC53A-6CA1-4D42-B39E-FEFEBDC8A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>
            <a:normAutofit/>
          </a:bodyPr>
          <a:lstStyle/>
          <a:p>
            <a:r>
              <a:rPr lang="cs-CZ"/>
              <a:t>Předmět sporu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4AF2D5-8DF6-4055-BAF6-D19EB8A13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Petr Lavický</a:t>
            </a:r>
          </a:p>
        </p:txBody>
      </p:sp>
    </p:spTree>
    <p:extLst>
      <p:ext uri="{BB962C8B-B14F-4D97-AF65-F5344CB8AC3E}">
        <p14:creationId xmlns:p14="http://schemas.microsoft.com/office/powerpoint/2010/main" val="2951442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36BC08-73CF-4279-AA00-FA7666F59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Důsledky odpoutání PS od materiálního nároku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4C56F-3436-430A-9D01-D167B52DB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Zanikne-li v průběhu řízení </a:t>
            </a:r>
            <a:r>
              <a:rPr lang="cs-CZ" b="1" dirty="0"/>
              <a:t>materiální nárok </a:t>
            </a:r>
            <a:r>
              <a:rPr lang="cs-CZ" dirty="0"/>
              <a:t>(např. splněním) </a:t>
            </a:r>
          </a:p>
          <a:p>
            <a:pPr lvl="1"/>
            <a:r>
              <a:rPr lang="cs-CZ" dirty="0"/>
              <a:t>nezaniká tím procesní nárok (PS)</a:t>
            </a:r>
          </a:p>
          <a:p>
            <a:pPr lvl="1"/>
            <a:r>
              <a:rPr lang="cs-CZ" dirty="0"/>
              <a:t>soud bude v řízení dál pokračovat a rozhodne ve věci (zpravidla zamítne žalobu)</a:t>
            </a:r>
          </a:p>
          <a:p>
            <a:r>
              <a:rPr lang="cs-CZ" dirty="0"/>
              <a:t>Zanikne-li </a:t>
            </a:r>
            <a:r>
              <a:rPr lang="cs-CZ" b="1" dirty="0"/>
              <a:t>procesní nárok </a:t>
            </a:r>
            <a:r>
              <a:rPr lang="cs-CZ" dirty="0"/>
              <a:t>(PS) zpětvzetím žaloby</a:t>
            </a:r>
          </a:p>
          <a:p>
            <a:pPr lvl="1"/>
            <a:r>
              <a:rPr lang="cs-CZ" dirty="0"/>
              <a:t>nezaniká tím hmotněprávní nárok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10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29A58-FE49-431B-AEC4-7A7CE34A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Dvoučlenná procesní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103F0C-9CB2-41B1-A593-56E330318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95912"/>
            <a:ext cx="9601200" cy="427628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Předmět sporu vymezují dvě rovnocenné složky</a:t>
            </a:r>
          </a:p>
          <a:p>
            <a:pPr lvl="1"/>
            <a:r>
              <a:rPr lang="cs-CZ" b="1" dirty="0"/>
              <a:t>předmět</a:t>
            </a:r>
            <a:r>
              <a:rPr lang="cs-CZ" dirty="0"/>
              <a:t> procesního nároku</a:t>
            </a:r>
          </a:p>
          <a:p>
            <a:pPr lvl="2"/>
            <a:r>
              <a:rPr lang="cs-CZ" dirty="0"/>
              <a:t>konkrétní právní následky, jejichž vyslovení se žalobce domáhá žalobou</a:t>
            </a:r>
          </a:p>
          <a:p>
            <a:pPr lvl="2"/>
            <a:r>
              <a:rPr lang="cs-CZ" dirty="0"/>
              <a:t>tj. žalobní petit</a:t>
            </a:r>
          </a:p>
          <a:p>
            <a:pPr lvl="1"/>
            <a:r>
              <a:rPr lang="cs-CZ" b="1" dirty="0"/>
              <a:t>základ </a:t>
            </a:r>
            <a:r>
              <a:rPr lang="cs-CZ" dirty="0"/>
              <a:t>procesního nároku</a:t>
            </a:r>
          </a:p>
          <a:p>
            <a:pPr lvl="2"/>
            <a:r>
              <a:rPr lang="cs-CZ" dirty="0"/>
              <a:t>relevantní skutkový stav</a:t>
            </a:r>
          </a:p>
          <a:p>
            <a:pPr lvl="3"/>
            <a:r>
              <a:rPr lang="cs-CZ" dirty="0"/>
              <a:t>podle menšinového názoru jde jenom o skutečnosti přednesené žalobcem</a:t>
            </a:r>
          </a:p>
          <a:p>
            <a:pPr lvl="3"/>
            <a:r>
              <a:rPr lang="cs-CZ" dirty="0"/>
              <a:t>podle většinového názoru jde o veškeré právně významné skutečnosti, i když je žalobce nepřednesl; k jejich ohraničení viz dále </a:t>
            </a:r>
          </a:p>
          <a:p>
            <a:pPr lvl="2"/>
            <a:r>
              <a:rPr lang="cs-CZ" dirty="0"/>
              <a:t>tj. skutkový základ žaloby</a:t>
            </a:r>
          </a:p>
          <a:p>
            <a:r>
              <a:rPr lang="cs-CZ" dirty="0"/>
              <a:t>Oporou pro tyto dva prvky </a:t>
            </a:r>
            <a:r>
              <a:rPr lang="cs-CZ" i="1" dirty="0"/>
              <a:t>de lege lata </a:t>
            </a:r>
            <a:r>
              <a:rPr lang="cs-CZ" dirty="0"/>
              <a:t>je § 79/1 OSŘ </a:t>
            </a:r>
          </a:p>
          <a:p>
            <a:r>
              <a:rPr lang="cs-CZ" dirty="0"/>
              <a:t>O stejný předmět řízení jde, pokud je </a:t>
            </a:r>
            <a:r>
              <a:rPr lang="cs-CZ" b="1" dirty="0"/>
              <a:t>kumulativně</a:t>
            </a:r>
            <a:r>
              <a:rPr lang="cs-CZ" dirty="0"/>
              <a:t> identický předmět i základ procesního nároku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883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1E7CF-F1C9-4AE8-A962-2899721C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Identita předmětu procesního nároku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A972C7-1961-4F56-B052-199459D13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Stejná </a:t>
            </a:r>
            <a:r>
              <a:rPr lang="cs-CZ" b="1" dirty="0"/>
              <a:t>forma</a:t>
            </a:r>
            <a:r>
              <a:rPr lang="cs-CZ" dirty="0"/>
              <a:t> právní ochrany</a:t>
            </a:r>
          </a:p>
          <a:p>
            <a:pPr lvl="1"/>
            <a:r>
              <a:rPr lang="cs-CZ" dirty="0"/>
              <a:t>stejný druh žaloby (na plnění, na určení atd.)</a:t>
            </a:r>
          </a:p>
          <a:p>
            <a:pPr lvl="1"/>
            <a:r>
              <a:rPr lang="cs-CZ" dirty="0"/>
              <a:t>např. pozdější žaloba na určení nemá stejný předmět jako předchozí žaloba na plnění</a:t>
            </a:r>
          </a:p>
          <a:p>
            <a:r>
              <a:rPr lang="cs-CZ" dirty="0"/>
              <a:t>Shoda přesně označených právních </a:t>
            </a:r>
            <a:r>
              <a:rPr lang="cs-CZ" b="1" dirty="0"/>
              <a:t>následků</a:t>
            </a:r>
          </a:p>
          <a:p>
            <a:pPr lvl="1"/>
            <a:r>
              <a:rPr lang="cs-CZ" dirty="0"/>
              <a:t>např. plnění, vydání přesně identifikovaných věcí, zdržení se konkrétně vymezeného jednání, založení přesně určeného vztahu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4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897BB-AB5A-4833-BDCF-67DA648BC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Identita základu procesního nároku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5417D9-77A5-42BE-B4B8-967EA5EC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Kdy nová skutková tvrzení přednesená žalobcem představují jenom </a:t>
            </a:r>
            <a:r>
              <a:rPr lang="cs-CZ" b="1" dirty="0"/>
              <a:t>doplnění žaloby</a:t>
            </a:r>
            <a:r>
              <a:rPr lang="cs-CZ" dirty="0"/>
              <a:t>, a kdy už jde o její </a:t>
            </a:r>
            <a:r>
              <a:rPr lang="cs-CZ" b="1" dirty="0"/>
              <a:t>změnu</a:t>
            </a:r>
            <a:r>
              <a:rPr lang="cs-CZ" dirty="0"/>
              <a:t>? </a:t>
            </a:r>
          </a:p>
          <a:p>
            <a:r>
              <a:rPr lang="cs-CZ" dirty="0"/>
              <a:t>Kdy bude bránit uplatnění téhož petitu na základě částečně odlišných skutečností </a:t>
            </a:r>
            <a:r>
              <a:rPr lang="cs-CZ" b="1" dirty="0"/>
              <a:t>překážka věci pravomocně rozhodnuté</a:t>
            </a:r>
            <a:r>
              <a:rPr lang="cs-CZ" dirty="0"/>
              <a:t>, a kdy naopak půjde o </a:t>
            </a:r>
            <a:r>
              <a:rPr lang="cs-CZ" b="1" dirty="0"/>
              <a:t>jiný PS</a:t>
            </a:r>
            <a:r>
              <a:rPr lang="cs-CZ" dirty="0"/>
              <a:t>?</a:t>
            </a:r>
          </a:p>
          <a:p>
            <a:r>
              <a:rPr lang="cs-CZ" dirty="0"/>
              <a:t>Dva přístupy:</a:t>
            </a:r>
          </a:p>
          <a:p>
            <a:pPr lvl="1"/>
            <a:r>
              <a:rPr lang="cs-CZ" dirty="0"/>
              <a:t>varianta I: diferenciačním kritériem jsou znaky skutkové podstaty právní normy zakládající nárok – </a:t>
            </a:r>
            <a:r>
              <a:rPr lang="cs-CZ" b="1" dirty="0"/>
              <a:t>„Normativní“ jednota</a:t>
            </a:r>
          </a:p>
          <a:p>
            <a:pPr lvl="1"/>
            <a:r>
              <a:rPr lang="cs-CZ" dirty="0"/>
              <a:t>varianta II: diferenciačním kritériem je fakticky („přirozeně“) posuzovaná vnitřní souvislost dějů – </a:t>
            </a:r>
            <a:r>
              <a:rPr lang="cs-CZ" b="1" dirty="0"/>
              <a:t>Faktická jednota</a:t>
            </a:r>
          </a:p>
        </p:txBody>
      </p:sp>
    </p:spTree>
    <p:extLst>
      <p:ext uri="{BB962C8B-B14F-4D97-AF65-F5344CB8AC3E}">
        <p14:creationId xmlns:p14="http://schemas.microsoft.com/office/powerpoint/2010/main" val="162533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A766E-41D2-487F-A69A-EDAD2A3B5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Normativní jednota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34C35C-567D-46CA-84CC-20A69A0FC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Identita skutkového základu se posuzuje podle toho, zda původní a nové přednesy spadají pod </a:t>
            </a:r>
            <a:r>
              <a:rPr lang="cs-CZ" b="1" dirty="0"/>
              <a:t>skutkovou podstatu téže PN zakládající uplatněný nárok (nárokové normy)</a:t>
            </a:r>
          </a:p>
          <a:p>
            <a:r>
              <a:rPr lang="cs-CZ" dirty="0"/>
              <a:t>Nevýhoda</a:t>
            </a:r>
          </a:p>
          <a:p>
            <a:pPr lvl="1"/>
            <a:r>
              <a:rPr lang="cs-CZ" dirty="0"/>
              <a:t>úzké pojetí předmětu sporu</a:t>
            </a:r>
          </a:p>
          <a:p>
            <a:pPr lvl="1"/>
            <a:r>
              <a:rPr lang="cs-CZ" dirty="0"/>
              <a:t>nové skutečnosti mohou často znamenat změnu žaloby</a:t>
            </a:r>
          </a:p>
          <a:p>
            <a:pPr lvl="1"/>
            <a:r>
              <a:rPr lang="cs-CZ" dirty="0"/>
              <a:t>usnadňuje nové uplatnění nároku při částečně odlišném skutkovém základu (ne vždy žádoucí, viz ideální konkurence)</a:t>
            </a:r>
          </a:p>
          <a:p>
            <a:pPr lvl="1"/>
            <a:r>
              <a:rPr lang="cs-CZ" dirty="0"/>
              <a:t>v jinak procesní konstrukci předmětu sporu se objevuje materiální kritérium</a:t>
            </a:r>
          </a:p>
          <a:p>
            <a:r>
              <a:rPr lang="cs-CZ" dirty="0"/>
              <a:t>Výhoda</a:t>
            </a:r>
          </a:p>
          <a:p>
            <a:pPr lvl="1"/>
            <a:r>
              <a:rPr lang="cs-CZ" dirty="0"/>
              <a:t>jednoznačnost vymezení předmětu sporu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46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561F9-6387-49B0-8161-B15A4BCE4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Faktická jednota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BB93F2-7D73-45F7-A053-7051C2006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53966"/>
            <a:ext cx="9601200" cy="4318233"/>
          </a:xfrm>
        </p:spPr>
        <p:txBody>
          <a:bodyPr>
            <a:normAutofit/>
          </a:bodyPr>
          <a:lstStyle/>
          <a:p>
            <a:r>
              <a:rPr lang="cs-CZ" dirty="0"/>
              <a:t>Stejný skutkový základ</a:t>
            </a:r>
          </a:p>
          <a:p>
            <a:pPr lvl="1"/>
            <a:r>
              <a:rPr lang="cs-CZ" dirty="0"/>
              <a:t>tvoří skutečnosti, které spolu natolik úzce vzájemně (časově, kauzálně atd.) souvisejí, že tvoří jednotný skutkový komplex</a:t>
            </a:r>
          </a:p>
          <a:p>
            <a:pPr lvl="1"/>
            <a:r>
              <a:rPr lang="cs-CZ" dirty="0"/>
              <a:t>pro posouzení vzájemné souvislosti skutečností není rozhodující, zda spadají pod různé nárokové normy nebo pod normu jedinou</a:t>
            </a:r>
          </a:p>
          <a:p>
            <a:r>
              <a:rPr lang="cs-CZ" dirty="0"/>
              <a:t>Výhoda</a:t>
            </a:r>
          </a:p>
          <a:p>
            <a:pPr lvl="1"/>
            <a:r>
              <a:rPr lang="cs-CZ" dirty="0"/>
              <a:t>širší pojetí předmětu sporu</a:t>
            </a:r>
          </a:p>
          <a:p>
            <a:pPr lvl="1"/>
            <a:r>
              <a:rPr lang="cs-CZ" b="1" dirty="0"/>
              <a:t>souviset spolu mohou i skutečnosti, které spadají pod skutkové podstaty jiných norem </a:t>
            </a:r>
            <a:r>
              <a:rPr lang="cs-CZ" i="0" dirty="0"/>
              <a:t>(</a:t>
            </a:r>
            <a:r>
              <a:rPr lang="cs-CZ" dirty="0"/>
              <a:t>viz příklady u konkurence nároků, např. nehoda taxi nebo plnění ze smlouvy vs z bezdůvodného obohacení)</a:t>
            </a:r>
          </a:p>
          <a:p>
            <a:r>
              <a:rPr lang="cs-CZ" dirty="0"/>
              <a:t>Nevýhoda</a:t>
            </a:r>
          </a:p>
          <a:p>
            <a:pPr lvl="1"/>
            <a:r>
              <a:rPr lang="cs-CZ" dirty="0"/>
              <a:t>značně neostré vymezení toho, co představuje faktickou jednotu</a:t>
            </a:r>
          </a:p>
        </p:txBody>
      </p:sp>
    </p:spTree>
    <p:extLst>
      <p:ext uri="{BB962C8B-B14F-4D97-AF65-F5344CB8AC3E}">
        <p14:creationId xmlns:p14="http://schemas.microsoft.com/office/powerpoint/2010/main" val="143860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34EB18-0B53-4AC3-ACB5-1EC42389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Jednočlenná procesní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AE8F37-391F-4CDD-8305-09C4E43A2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Snaží se překonat potíže dvoučlenné teorie při ohraničení skutkového základu tím, že jej za rozhodující prvek nepovažuje</a:t>
            </a:r>
          </a:p>
          <a:p>
            <a:r>
              <a:rPr lang="cs-CZ" dirty="0"/>
              <a:t>Předmět sporu je určen jenom </a:t>
            </a:r>
            <a:r>
              <a:rPr lang="cs-CZ" b="1" dirty="0"/>
              <a:t>žalobním petitem</a:t>
            </a:r>
          </a:p>
          <a:p>
            <a:r>
              <a:rPr lang="cs-CZ" dirty="0"/>
              <a:t>Skutkový základ žaloby je nanejvýš pouze pomůckou pro výklad žalobního petitu (zjištění cíle sledovaného žalobou)</a:t>
            </a:r>
          </a:p>
          <a:p>
            <a:r>
              <a:rPr lang="cs-CZ" dirty="0"/>
              <a:t>Důsledky</a:t>
            </a:r>
          </a:p>
          <a:p>
            <a:pPr lvl="1"/>
            <a:r>
              <a:rPr lang="cs-CZ" dirty="0"/>
              <a:t>velmi široké pojetí předmětu sporu: k jednomu předmětu sporu patří různé (odlišné) skutkové základy, pokud všechny odůvodňují žalobní petit (např. nárok ze smlouvy a ze směnky)</a:t>
            </a:r>
          </a:p>
          <a:p>
            <a:pPr lvl="1"/>
            <a:r>
              <a:rPr lang="cs-CZ" dirty="0"/>
              <a:t>nevyhovující u žalob na peněžité plnění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98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01C509-ABCB-4C07-8A0F-7666FE5F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jádra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BB5389-2B9A-4A4C-AAE2-95AEC65F3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3837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Soudní dvůr EU pouze pro účely posuzování překážky litispendence (čl. 29 Brusel I bis, n. č. 1215/2012); snaha zabránit protichůdným rozhodnutím vydaným soudy různých států</a:t>
            </a:r>
          </a:p>
          <a:p>
            <a:r>
              <a:rPr lang="cs-CZ" dirty="0"/>
              <a:t>Překážka litispendence je dána tehdy, pokud je jádrem obou sporů stejná otázka</a:t>
            </a:r>
          </a:p>
          <a:p>
            <a:pPr lvl="1"/>
            <a:r>
              <a:rPr lang="cs-CZ" dirty="0"/>
              <a:t>ve středu obou sporů je otázka platnosti smlouvy</a:t>
            </a:r>
          </a:p>
          <a:p>
            <a:pPr lvl="1"/>
            <a:r>
              <a:rPr lang="cs-CZ" dirty="0"/>
              <a:t>oba spory závisí na otázce existence nebo neexistence odpovědnosti apod.</a:t>
            </a:r>
          </a:p>
          <a:p>
            <a:r>
              <a:rPr lang="cs-CZ" dirty="0"/>
              <a:t>Velmi široké pojetí předmětu sporu</a:t>
            </a:r>
          </a:p>
          <a:p>
            <a:pPr lvl="1"/>
            <a:r>
              <a:rPr lang="cs-CZ" dirty="0"/>
              <a:t>žaloba na zaplacení kupní ceny a žaloba na určení neplatnosti kupní smlouvy jsou identické</a:t>
            </a:r>
          </a:p>
          <a:p>
            <a:pPr lvl="1"/>
            <a:r>
              <a:rPr lang="cs-CZ" dirty="0"/>
              <a:t>identická je též negativní určovací žaloba, podle níž žalobce žalovanému nic nedluží a žaloba věřitele na plnění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876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B3355-0633-4366-B541-0670E396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685800"/>
            <a:ext cx="5127172" cy="1485900"/>
          </a:xfrm>
        </p:spPr>
        <p:txBody>
          <a:bodyPr>
            <a:normAutofit/>
          </a:bodyPr>
          <a:lstStyle/>
          <a:p>
            <a:r>
              <a:rPr lang="cs-CZ" dirty="0"/>
              <a:t>Italské či holandské torpédo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 descr="Obsah obrázku voda, exteriér&#10;&#10;Popis byl vytvořen automaticky">
            <a:extLst>
              <a:ext uri="{FF2B5EF4-FFF2-40B4-BE49-F238E27FC236}">
                <a16:creationId xmlns:a16="http://schemas.microsoft.com/office/drawing/2014/main" id="{545BB269-D3DF-4B27-9C59-17493119D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501" r="27091"/>
          <a:stretch/>
        </p:blipFill>
        <p:spPr>
          <a:xfrm>
            <a:off x="1806996" y="645106"/>
            <a:ext cx="3504387" cy="5247747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CF8776-A9CC-45D3-86F4-108BFA5D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4" y="2286000"/>
            <a:ext cx="5127172" cy="3581400"/>
          </a:xfrm>
        </p:spPr>
        <p:txBody>
          <a:bodyPr>
            <a:normAutofit/>
          </a:bodyPr>
          <a:lstStyle/>
          <a:p>
            <a:r>
              <a:rPr lang="cs-CZ" sz="1900" dirty="0"/>
              <a:t>Snaha dlužníků oddálit plnění – umožněno teorií jádra</a:t>
            </a:r>
          </a:p>
          <a:p>
            <a:r>
              <a:rPr lang="cs-CZ" sz="1900" dirty="0"/>
              <a:t>Dlužník podá jako první ve státě, v němž řízení trvá dlouhou dobu (viz nadpis), negativní určovací žalobu, podle níž žalovanému nic nedluží</a:t>
            </a:r>
          </a:p>
          <a:p>
            <a:r>
              <a:rPr lang="cs-CZ" sz="1900" dirty="0"/>
              <a:t>Až do doby rozhodnutí o negativní určovací žalobě nemůže věřitel v žádném členském státě EU žalovat na plnění</a:t>
            </a:r>
          </a:p>
          <a:p>
            <a:r>
              <a:rPr lang="cs-CZ" sz="1900" dirty="0"/>
              <a:t>Lze tomu čelit prorogací (čl. 31/2 Brusel I bis)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3C7FC39-2308-462D-89F4-6DE6F14E1218}"/>
              </a:ext>
            </a:extLst>
          </p:cNvPr>
          <p:cNvSpPr txBox="1"/>
          <p:nvPr/>
        </p:nvSpPr>
        <p:spPr>
          <a:xfrm>
            <a:off x="3066858" y="5692798"/>
            <a:ext cx="224452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sv.wikipedia.org/wiki/Mark_46_(torped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D0514-D5D7-46C7-8E03-2977453DF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 se předmět sporu promítá do některých institutů civilního procesu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332E52-7601-4928-827C-FE84C7A48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Část III.</a:t>
            </a:r>
          </a:p>
        </p:txBody>
      </p:sp>
    </p:spTree>
    <p:extLst>
      <p:ext uri="{BB962C8B-B14F-4D97-AF65-F5344CB8AC3E}">
        <p14:creationId xmlns:p14="http://schemas.microsoft.com/office/powerpoint/2010/main" val="34350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8CA0A-AC7B-498C-99F1-69E647641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výkladu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E630CD-8EC6-4320-9FCD-0504D6613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Význam předmětu sporu</a:t>
            </a:r>
          </a:p>
          <a:p>
            <a:r>
              <a:rPr lang="cs-CZ" dirty="0"/>
              <a:t>Teoretická pojetí předmětu sporu</a:t>
            </a:r>
          </a:p>
          <a:p>
            <a:r>
              <a:rPr lang="cs-CZ" dirty="0"/>
              <a:t>Jak se předmět sporu promítá do některých institutů civilního procesu</a:t>
            </a:r>
          </a:p>
          <a:p>
            <a:pPr lvl="1"/>
            <a:r>
              <a:rPr lang="cs-CZ" dirty="0"/>
              <a:t>věcný rozsah sporu</a:t>
            </a:r>
          </a:p>
          <a:p>
            <a:pPr lvl="1"/>
            <a:r>
              <a:rPr lang="cs-CZ" dirty="0"/>
              <a:t>změna žaloby</a:t>
            </a:r>
          </a:p>
          <a:p>
            <a:pPr lvl="1"/>
            <a:r>
              <a:rPr lang="cs-CZ" dirty="0"/>
              <a:t>překážka litispendence</a:t>
            </a:r>
          </a:p>
          <a:p>
            <a:pPr lvl="1"/>
            <a:r>
              <a:rPr lang="cs-CZ" dirty="0"/>
              <a:t>právní moc</a:t>
            </a:r>
          </a:p>
          <a:p>
            <a:r>
              <a:rPr lang="cs-CZ" dirty="0"/>
              <a:t>Konkurence nároků</a:t>
            </a:r>
          </a:p>
        </p:txBody>
      </p:sp>
    </p:spTree>
    <p:extLst>
      <p:ext uri="{BB962C8B-B14F-4D97-AF65-F5344CB8AC3E}">
        <p14:creationId xmlns:p14="http://schemas.microsoft.com/office/powerpoint/2010/main" val="12892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A8D526-3924-4A9D-844F-60E5DB44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164" y="1188717"/>
            <a:ext cx="5627717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100">
                <a:solidFill>
                  <a:schemeClr val="bg2"/>
                </a:solidFill>
              </a:rPr>
              <a:t>Vázanost soudu žalobou (předmětem sporu)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74AC42-7420-4C99-998F-C08170BAA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4015" y="1188717"/>
            <a:ext cx="2594343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300"/>
              <a:t>Část III. Oddíl A.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36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63F33-E91C-4C99-A285-73E9A69CF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Vázanost soudu žalobou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55F316-0DCA-4F0D-AA2E-F19B94196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Dispoziční zásada</a:t>
            </a:r>
          </a:p>
          <a:p>
            <a:r>
              <a:rPr lang="cs-CZ" dirty="0"/>
              <a:t>Soud je žalobou (přesněji předmětem sporu) vázán</a:t>
            </a:r>
          </a:p>
          <a:p>
            <a:r>
              <a:rPr lang="cs-CZ" dirty="0"/>
              <a:t>Vázanost se projevuje v tom, že soud</a:t>
            </a:r>
          </a:p>
          <a:p>
            <a:pPr lvl="1"/>
            <a:r>
              <a:rPr lang="cs-CZ" dirty="0"/>
              <a:t>musí vyčerpat celý PS</a:t>
            </a:r>
          </a:p>
          <a:p>
            <a:pPr lvl="1"/>
            <a:r>
              <a:rPr lang="cs-CZ" dirty="0"/>
              <a:t>nesmí PS – krom pochybné výjimky v § 153/2 – překročit </a:t>
            </a:r>
          </a:p>
          <a:p>
            <a:pPr lvl="1"/>
            <a:r>
              <a:rPr lang="cs-CZ" dirty="0"/>
              <a:t>nesmí přisoudit žalobci méně, než uznal žalovaný</a:t>
            </a:r>
          </a:p>
        </p:txBody>
      </p:sp>
    </p:spTree>
    <p:extLst>
      <p:ext uri="{BB962C8B-B14F-4D97-AF65-F5344CB8AC3E}">
        <p14:creationId xmlns:p14="http://schemas.microsoft.com/office/powerpoint/2010/main" val="21276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52F0A4-FD54-469D-B2C9-98AC6DED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422CA9-D5D5-4589-9CE6-789B67CDC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PS = hmotněprávní nárok</a:t>
            </a:r>
          </a:p>
          <a:p>
            <a:r>
              <a:rPr lang="cs-CZ" dirty="0"/>
              <a:t>Soud nesmí překročit hranice dané hmotněprávní kvalifikací nároku</a:t>
            </a:r>
          </a:p>
          <a:p>
            <a:r>
              <a:rPr lang="cs-CZ" dirty="0"/>
              <a:t>Např. domáhá-li se žalobce dlužného nájemného, nemůže soud tentýž nárok přiznat jako bezdůvodné obohacení, neboť jde o 2 různé hmotněprávní nároky</a:t>
            </a:r>
          </a:p>
          <a:p>
            <a:r>
              <a:rPr lang="cs-CZ" dirty="0"/>
              <a:t>Důsledek: hmotněprávní pojetí předmětu sporu </a:t>
            </a:r>
            <a:r>
              <a:rPr lang="cs-CZ" b="1" dirty="0"/>
              <a:t>omezuje možnost právního posouzení věci </a:t>
            </a:r>
            <a:r>
              <a:rPr lang="cs-CZ" dirty="0"/>
              <a:t>soudem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61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F0A34-2D50-4308-8738-4EFECACA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917E34-D502-4848-9EC3-103E7353A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Jednočlenná procesní teorie PS</a:t>
            </a:r>
          </a:p>
          <a:p>
            <a:pPr lvl="1"/>
            <a:r>
              <a:rPr lang="cs-CZ" dirty="0"/>
              <a:t>PS je vymezen žalobním petitem</a:t>
            </a:r>
          </a:p>
          <a:p>
            <a:pPr lvl="1"/>
            <a:r>
              <a:rPr lang="cs-CZ" dirty="0"/>
              <a:t>nebrání přiznání jednoho plnění z různých skutkových stavů; hranice právního posouzení soudem nejsou omezeny hmotným právem ani faktickou jednotou skutku</a:t>
            </a:r>
          </a:p>
          <a:p>
            <a:pPr lvl="1"/>
            <a:r>
              <a:rPr lang="cs-CZ" dirty="0"/>
              <a:t>příliš široké u žalob na peněžité plnění</a:t>
            </a:r>
          </a:p>
          <a:p>
            <a:r>
              <a:rPr lang="cs-CZ" dirty="0"/>
              <a:t>Dvoučlenná procesní teorie PS</a:t>
            </a:r>
          </a:p>
          <a:p>
            <a:pPr lvl="1"/>
            <a:r>
              <a:rPr lang="cs-CZ" dirty="0"/>
              <a:t>varianta normativní jednota – možnost právního posouzení soudem je omezena (ohraničena) podobně jako u materiální teorie PS</a:t>
            </a:r>
          </a:p>
          <a:p>
            <a:pPr lvl="1"/>
            <a:r>
              <a:rPr lang="cs-CZ" dirty="0"/>
              <a:t>varianta faktická jednota – umožňuje všestranné právní posouzení skutkového komplexu, který tvoří vnitřní jednotu (např. bez ohledu na to, zda jej soud posoudí jako nájem nebo bezdůvodné obohacení)</a:t>
            </a:r>
          </a:p>
        </p:txBody>
      </p:sp>
    </p:spTree>
    <p:extLst>
      <p:ext uri="{BB962C8B-B14F-4D97-AF65-F5344CB8AC3E}">
        <p14:creationId xmlns:p14="http://schemas.microsoft.com/office/powerpoint/2010/main" val="126202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B021C7-7FD6-42A2-A8B8-53BA7B40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164" y="1188717"/>
            <a:ext cx="5627717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>
                <a:solidFill>
                  <a:schemeClr val="bg2"/>
                </a:solidFill>
              </a:rPr>
              <a:t>Změna žaloby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C525AF-AAE3-4F19-A3C5-5AA7C7682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4015" y="1188717"/>
            <a:ext cx="2594343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300"/>
              <a:t>Část III. Oddíl B.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0702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38CCA6-A437-425E-9859-16317221C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Podstata změny žaloby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11AE97-B897-4741-95D5-075CC4BE8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Změna žaloby = </a:t>
            </a:r>
            <a:r>
              <a:rPr lang="cs-CZ" b="1" dirty="0"/>
              <a:t>změna předmětu sporu </a:t>
            </a:r>
            <a:r>
              <a:rPr lang="cs-CZ" dirty="0"/>
              <a:t>vymezeného žalobou</a:t>
            </a:r>
          </a:p>
          <a:p>
            <a:r>
              <a:rPr lang="cs-CZ" dirty="0"/>
              <a:t>Procesní předpisy někdy stanovují, že určitá změna PS se za změnu žaloby nepovažuje </a:t>
            </a:r>
          </a:p>
          <a:p>
            <a:pPr lvl="1"/>
            <a:r>
              <a:rPr lang="cs-CZ" dirty="0"/>
              <a:t>např. omezení žaloby se považuje za částečné zpětvzetí</a:t>
            </a:r>
          </a:p>
          <a:p>
            <a:pPr lvl="1"/>
            <a:r>
              <a:rPr lang="cs-CZ" dirty="0"/>
              <a:t>často je taková výjimka motivována snahou o usnadnění změny (např. změna žaloby o vydání věci na žalobu o náhradu škody); tyto výjimky ale náš OSŘ nezná</a:t>
            </a:r>
          </a:p>
          <a:p>
            <a:r>
              <a:rPr lang="cs-CZ" dirty="0"/>
              <a:t>Účel regulace</a:t>
            </a:r>
          </a:p>
          <a:p>
            <a:pPr lvl="1"/>
            <a:r>
              <a:rPr lang="cs-CZ" dirty="0"/>
              <a:t>ochrana žalovaného</a:t>
            </a:r>
          </a:p>
          <a:p>
            <a:pPr lvl="2"/>
            <a:r>
              <a:rPr lang="cs-CZ" dirty="0"/>
              <a:t>před nedůvodnými změnami žaloby, které by ztížily nebo znemožnily jeho obranu</a:t>
            </a:r>
          </a:p>
          <a:p>
            <a:pPr lvl="2"/>
            <a:r>
              <a:rPr lang="cs-CZ" dirty="0"/>
              <a:t>zachování práva žalovaného na rozsudek vyslovující se o žalobou původně uplatněném nároku</a:t>
            </a:r>
          </a:p>
          <a:p>
            <a:pPr lvl="1"/>
            <a:r>
              <a:rPr lang="cs-CZ" dirty="0"/>
              <a:t>procesní ekonomie – je vhodnější připustit změnu žaloby, pokud tím spor bude komplexně vyřešen a předejde se případnému dalšímu řízení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225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A4F39-8C71-4887-B33E-F4032C660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2F0388-B03E-44EE-90AE-B911F907F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Změnou žaloby je každý nový přednes žalobce, který znamená, že věc je nutno posoudit jako </a:t>
            </a:r>
            <a:r>
              <a:rPr lang="cs-CZ" b="1" dirty="0"/>
              <a:t>jiný hmotněprávní nárok</a:t>
            </a:r>
          </a:p>
          <a:p>
            <a:r>
              <a:rPr lang="cs-CZ" dirty="0"/>
              <a:t>Viz příklad dlužné nájemné vs. bezdůvodné obohacení</a:t>
            </a:r>
          </a:p>
          <a:p>
            <a:r>
              <a:rPr lang="cs-CZ" dirty="0"/>
              <a:t>Důsledek úzkého pojetí PS</a:t>
            </a:r>
          </a:p>
          <a:p>
            <a:pPr lvl="1"/>
            <a:r>
              <a:rPr lang="cs-CZ" dirty="0"/>
              <a:t>nutnost častých změn žaloby žalobcem</a:t>
            </a:r>
          </a:p>
          <a:p>
            <a:pPr lvl="1"/>
            <a:r>
              <a:rPr lang="cs-CZ" dirty="0"/>
              <a:t>nepřiměřeně ztěžuje pozici žalobce, a naopak posiluje postavení žalovaného</a:t>
            </a:r>
          </a:p>
          <a:p>
            <a:pPr lvl="1"/>
            <a:r>
              <a:rPr lang="cs-CZ" dirty="0"/>
              <a:t>zatěžuje soud rozhodováním o změně žaloby </a:t>
            </a:r>
          </a:p>
        </p:txBody>
      </p:sp>
    </p:spTree>
    <p:extLst>
      <p:ext uri="{BB962C8B-B14F-4D97-AF65-F5344CB8AC3E}">
        <p14:creationId xmlns:p14="http://schemas.microsoft.com/office/powerpoint/2010/main" val="251353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FF7198-963B-4D8B-9BA4-B82D65A33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Jednočlenná procesní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C84302-B83E-42B8-AF38-7EAFEA992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Nemění-li se petit, nejde nikdy o změnu žaloby</a:t>
            </a:r>
          </a:p>
          <a:p>
            <a:r>
              <a:rPr lang="cs-CZ" dirty="0"/>
              <a:t>Žalobce tak může </a:t>
            </a:r>
            <a:r>
              <a:rPr lang="cs-CZ" b="1" dirty="0"/>
              <a:t>volně měnit skutkový základ</a:t>
            </a:r>
            <a:r>
              <a:rPr lang="cs-CZ" dirty="0"/>
              <a:t>; např. požadovanou částku odůvodnit tím, že vlastně nejde o plnění ze smlouvy, ale ze směnky</a:t>
            </a:r>
          </a:p>
          <a:p>
            <a:r>
              <a:rPr lang="cs-CZ" dirty="0"/>
              <a:t>Problematické z hlediska </a:t>
            </a:r>
          </a:p>
          <a:p>
            <a:pPr lvl="1"/>
            <a:r>
              <a:rPr lang="cs-CZ" dirty="0"/>
              <a:t>procesní ekonomie (dosavadní výsledky dokazování mohou být znehodnoceny)</a:t>
            </a:r>
          </a:p>
          <a:p>
            <a:pPr lvl="1"/>
            <a:r>
              <a:rPr lang="cs-CZ" dirty="0"/>
              <a:t>ochrany žalovaného (změny skutkového základu mohou ztěžovat jeho obranu)</a:t>
            </a:r>
          </a:p>
        </p:txBody>
      </p:sp>
    </p:spTree>
    <p:extLst>
      <p:ext uri="{BB962C8B-B14F-4D97-AF65-F5344CB8AC3E}">
        <p14:creationId xmlns:p14="http://schemas.microsoft.com/office/powerpoint/2010/main" val="3567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88084F-483D-4C6A-AE0D-8537210C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Dvoučlenné procesní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CA3754-FB68-4BFC-A146-73B4407EE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 změnu žaloby jde, mění-li se petit, skutkový základ, nebo obojí</a:t>
            </a:r>
          </a:p>
          <a:p>
            <a:r>
              <a:rPr lang="cs-CZ" b="1" dirty="0"/>
              <a:t>Změna petitu </a:t>
            </a:r>
            <a:r>
              <a:rPr lang="cs-CZ" dirty="0"/>
              <a:t>– např. změna formy právní ochrany (z žaloby na plnění na určovací žalobu), nebo obsahová změna (náhrada škody místo vydání věci; zvýšení požadované částky) </a:t>
            </a:r>
          </a:p>
          <a:p>
            <a:r>
              <a:rPr lang="cs-CZ" b="1" dirty="0"/>
              <a:t>Změna skutkového základu </a:t>
            </a:r>
            <a:r>
              <a:rPr lang="cs-CZ" dirty="0"/>
              <a:t>je změnou žaloby</a:t>
            </a:r>
          </a:p>
          <a:p>
            <a:pPr lvl="1"/>
            <a:r>
              <a:rPr lang="cs-CZ" dirty="0"/>
              <a:t>ve variantě normativní jednoty</a:t>
            </a:r>
          </a:p>
          <a:p>
            <a:pPr lvl="2"/>
            <a:r>
              <a:rPr lang="cs-CZ" dirty="0"/>
              <a:t>odpovídají-li nová skutková tvrzení znakům skutkové podstaty jiné nárokové normy</a:t>
            </a:r>
          </a:p>
          <a:p>
            <a:pPr lvl="2"/>
            <a:r>
              <a:rPr lang="cs-CZ" dirty="0"/>
              <a:t>důsledky jsou stejné jako u materiální teorie PS</a:t>
            </a:r>
          </a:p>
          <a:p>
            <a:pPr lvl="1"/>
            <a:r>
              <a:rPr lang="cs-CZ" dirty="0"/>
              <a:t>ve variantě faktické jednoty</a:t>
            </a:r>
          </a:p>
          <a:p>
            <a:pPr lvl="2"/>
            <a:r>
              <a:rPr lang="cs-CZ" dirty="0"/>
              <a:t>nepatří-li nová skutková tvrzení k témuž skutkovému komplexu jako původní přednesy </a:t>
            </a:r>
          </a:p>
        </p:txBody>
      </p:sp>
    </p:spTree>
    <p:extLst>
      <p:ext uri="{BB962C8B-B14F-4D97-AF65-F5344CB8AC3E}">
        <p14:creationId xmlns:p14="http://schemas.microsoft.com/office/powerpoint/2010/main" val="17370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22E975-9406-4A4C-98FA-23AA7B959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164" y="1188717"/>
            <a:ext cx="5627717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100">
                <a:solidFill>
                  <a:schemeClr val="bg2"/>
                </a:solidFill>
              </a:rPr>
              <a:t>Překážka litispendence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1DBD785-E72E-4AE7-979A-249ABEF85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4015" y="1188717"/>
            <a:ext cx="2594343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300"/>
              <a:t>Část III. Oddíl C.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9879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A8D068-9995-49B2-A9DF-FA1D93D3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předmětu sporu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DFF82E-956F-4C18-AA83-07298981B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Část I.</a:t>
            </a:r>
          </a:p>
        </p:txBody>
      </p:sp>
    </p:spTree>
    <p:extLst>
      <p:ext uri="{BB962C8B-B14F-4D97-AF65-F5344CB8AC3E}">
        <p14:creationId xmlns:p14="http://schemas.microsoft.com/office/powerpoint/2010/main" val="8475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BA323-D537-4CCB-A472-41B96C618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Podstata a projevy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F86BA-5694-49D8-B485-25FDF61EC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Probíhá-li o předmětu sporu jedno řízení, je vyloučeno, aby o tomtéž předmětu sporu bylo rozhodováno v řízení dalším</a:t>
            </a:r>
          </a:p>
          <a:p>
            <a:r>
              <a:rPr lang="cs-CZ" dirty="0"/>
              <a:t>Materiální teorie – nebrání souběžnému řízení o konkurující nároky (nájemné x bezdůvodné obohacení)</a:t>
            </a:r>
          </a:p>
          <a:p>
            <a:r>
              <a:rPr lang="cs-CZ" dirty="0"/>
              <a:t>Jednočlenná procesní teorie – překážka litispendence působí velmi široce</a:t>
            </a:r>
          </a:p>
          <a:p>
            <a:r>
              <a:rPr lang="cs-CZ" dirty="0"/>
              <a:t>Dvoučlenná procesní teorie</a:t>
            </a:r>
          </a:p>
          <a:p>
            <a:pPr lvl="1"/>
            <a:r>
              <a:rPr lang="cs-CZ" dirty="0"/>
              <a:t>varianta normativní jednota – totéž, co materiální teorie</a:t>
            </a:r>
          </a:p>
          <a:p>
            <a:pPr lvl="1"/>
            <a:r>
              <a:rPr lang="cs-CZ" dirty="0"/>
              <a:t>varianta faktická jednota – brání souběžnému řízení, v němž bude stejný petit uplatňován na základě skutečností patřících k témuž skutkovému komplexu</a:t>
            </a:r>
          </a:p>
        </p:txBody>
      </p:sp>
    </p:spTree>
    <p:extLst>
      <p:ext uri="{BB962C8B-B14F-4D97-AF65-F5344CB8AC3E}">
        <p14:creationId xmlns:p14="http://schemas.microsoft.com/office/powerpoint/2010/main" val="409404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1267DE-7022-417C-99C9-9A239774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164" y="1188717"/>
            <a:ext cx="5627717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>
                <a:solidFill>
                  <a:schemeClr val="bg2"/>
                </a:solidFill>
              </a:rPr>
              <a:t>Právní moc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C35788-F0C0-4954-B4D9-71DDF238F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4015" y="1188717"/>
            <a:ext cx="2594343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300"/>
              <a:t>Část III. Oddíl D.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051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38ACC-DAE4-4CF8-88B7-FA66844B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Podstata právní moci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70192A-87C1-4C18-B7EE-3E9DEA8B3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Právní moc</a:t>
            </a:r>
          </a:p>
          <a:p>
            <a:pPr lvl="1"/>
            <a:r>
              <a:rPr lang="cs-CZ" dirty="0"/>
              <a:t>souhrn účinků konečného rozhodnutí</a:t>
            </a:r>
          </a:p>
          <a:p>
            <a:pPr lvl="1"/>
            <a:r>
              <a:rPr lang="cs-CZ" dirty="0"/>
              <a:t>nezměnitelnost – zákaz opětovného projednání a rozhodnutí téže věci</a:t>
            </a:r>
          </a:p>
          <a:p>
            <a:pPr lvl="1"/>
            <a:r>
              <a:rPr lang="cs-CZ" dirty="0"/>
              <a:t>závaznost – v následném řízení nelze jako předběžnou jinak posuzovat otázku, která již byla pravomocně vyřešena v předchozím řízení </a:t>
            </a:r>
          </a:p>
          <a:p>
            <a:r>
              <a:rPr lang="cs-CZ" dirty="0"/>
              <a:t>Objektivní meze právní moci jsou ohraničeny předmětem sporu</a:t>
            </a:r>
          </a:p>
          <a:p>
            <a:r>
              <a:rPr lang="cs-CZ" dirty="0"/>
              <a:t>Právní moc nemůže přesahovat to, co bylo předmětem sporu </a:t>
            </a:r>
          </a:p>
        </p:txBody>
      </p:sp>
    </p:spTree>
    <p:extLst>
      <p:ext uri="{BB962C8B-B14F-4D97-AF65-F5344CB8AC3E}">
        <p14:creationId xmlns:p14="http://schemas.microsoft.com/office/powerpoint/2010/main" val="15379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15B93-4FA8-45D1-8D69-443818754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AAC64E-A11A-49C1-ADB7-399A0E012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Zamítnutí žaloby opírající se o jeden materiální nárok </a:t>
            </a:r>
            <a:r>
              <a:rPr lang="cs-CZ" b="1" dirty="0"/>
              <a:t>nebrání podání nové žaloby opírající se o jiný hmotněprávní nárok</a:t>
            </a:r>
            <a:r>
              <a:rPr lang="cs-CZ" dirty="0"/>
              <a:t> (i kdyby byl stejný petit a skutkové okolnosti tvořily jeden komplex)</a:t>
            </a:r>
          </a:p>
          <a:p>
            <a:r>
              <a:rPr lang="cs-CZ" dirty="0"/>
              <a:t>Úzké pojetí PS vede k riziku řetězení sporů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284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40E82-D8C0-436E-9972-B2DEEBC8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49468E-6D4A-405A-A842-E7AC83F54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Jednočlenná procesní teorie PS – široké pojetí PS vylučuje, aby byl stejný petit uplatňován znovu z různých skutkových stavů</a:t>
            </a:r>
          </a:p>
          <a:p>
            <a:r>
              <a:rPr lang="cs-CZ" dirty="0"/>
              <a:t>Dvoučlenné procesní teorie PS</a:t>
            </a:r>
          </a:p>
          <a:p>
            <a:pPr lvl="1"/>
            <a:r>
              <a:rPr lang="cs-CZ" dirty="0"/>
              <a:t>varianta normativní jednota – podobně jako materiální teorie PS</a:t>
            </a:r>
          </a:p>
          <a:p>
            <a:pPr lvl="1"/>
            <a:r>
              <a:rPr lang="cs-CZ" dirty="0"/>
              <a:t>varianta faktická jednota – brání opětovnému uplatnění téhož petitu opírajícího se o skutečnosti tvořící jeden skutkový komplex (i když lze oba posoudit podle různých nárokových norem)</a:t>
            </a:r>
          </a:p>
        </p:txBody>
      </p:sp>
    </p:spTree>
    <p:extLst>
      <p:ext uri="{BB962C8B-B14F-4D97-AF65-F5344CB8AC3E}">
        <p14:creationId xmlns:p14="http://schemas.microsoft.com/office/powerpoint/2010/main" val="26091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87EB9-F1DF-4C50-8EBC-11150E56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Konkurence nároků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4336D3-09BC-48C5-B5E5-62933C9CF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Část IV.</a:t>
            </a:r>
          </a:p>
        </p:txBody>
      </p:sp>
    </p:spTree>
    <p:extLst>
      <p:ext uri="{BB962C8B-B14F-4D97-AF65-F5344CB8AC3E}">
        <p14:creationId xmlns:p14="http://schemas.microsoft.com/office/powerpoint/2010/main" val="42742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129732-9737-4311-A1C3-51388C7A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Případy konkurence nároků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E26EEE-077E-4476-8E6E-5EE3C035B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Žalobce uplatňuje </a:t>
            </a:r>
            <a:r>
              <a:rPr lang="cs-CZ" b="1" dirty="0"/>
              <a:t>několik hmotněprávních nároků </a:t>
            </a:r>
            <a:r>
              <a:rPr lang="cs-CZ" dirty="0"/>
              <a:t>směřujících k </a:t>
            </a:r>
            <a:r>
              <a:rPr lang="cs-CZ" b="1" dirty="0"/>
              <a:t>témuž cíli</a:t>
            </a:r>
          </a:p>
          <a:p>
            <a:r>
              <a:rPr lang="cs-CZ" dirty="0"/>
              <a:t>Procesní otázka: jde v případě několika hmotněprávních nároků o </a:t>
            </a:r>
            <a:r>
              <a:rPr lang="cs-CZ" b="1" dirty="0"/>
              <a:t>jeden, nebo o několik předmětů sporu</a:t>
            </a:r>
            <a:r>
              <a:rPr lang="cs-CZ" dirty="0"/>
              <a:t>?</a:t>
            </a:r>
          </a:p>
          <a:p>
            <a:r>
              <a:rPr lang="cs-CZ" dirty="0"/>
              <a:t>Podoby konkurence:</a:t>
            </a:r>
          </a:p>
          <a:p>
            <a:pPr lvl="1"/>
            <a:r>
              <a:rPr lang="cs-CZ" dirty="0"/>
              <a:t>konkurence základů nárokových norem (též zákonná konkurence)</a:t>
            </a:r>
          </a:p>
          <a:p>
            <a:pPr lvl="1"/>
            <a:r>
              <a:rPr lang="cs-CZ" dirty="0"/>
              <a:t>konkurence nároků (též reálná konkurence)</a:t>
            </a:r>
          </a:p>
          <a:p>
            <a:pPr lvl="1"/>
            <a:r>
              <a:rPr lang="cs-CZ" dirty="0"/>
              <a:t>ideální konkurence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4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905DE5-E59F-4051-BDF3-83873625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164" y="1188717"/>
            <a:ext cx="5627717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>
                <a:solidFill>
                  <a:schemeClr val="bg2"/>
                </a:solidFill>
              </a:rPr>
              <a:t>Konkurence základů nárokových norem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19C7F0D-0E00-4183-924A-F3B0F273A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4015" y="1188717"/>
            <a:ext cx="2594343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300"/>
              <a:t>Část IV. Oddíl A.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90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A9D31-B2B3-4D68-9312-DA25CF04A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Vymezení a 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233E05-E7A5-4D71-9C11-AD0BDCF4C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Znaky</a:t>
            </a:r>
          </a:p>
          <a:p>
            <a:pPr lvl="1"/>
            <a:r>
              <a:rPr lang="cs-CZ" dirty="0"/>
              <a:t>jeden skutkový základ (děj)</a:t>
            </a:r>
          </a:p>
          <a:p>
            <a:pPr lvl="1"/>
            <a:r>
              <a:rPr lang="cs-CZ" dirty="0"/>
              <a:t>naplňuje skutkovou podstatu několika nárokových norem,</a:t>
            </a:r>
          </a:p>
          <a:p>
            <a:pPr lvl="1"/>
            <a:r>
              <a:rPr lang="cs-CZ" dirty="0"/>
              <a:t>z nichž lze ale dovodit jeden a tentýž právní následek</a:t>
            </a:r>
          </a:p>
          <a:p>
            <a:r>
              <a:rPr lang="cs-CZ" dirty="0"/>
              <a:t>Příklad</a:t>
            </a:r>
          </a:p>
          <a:p>
            <a:pPr lvl="1"/>
            <a:r>
              <a:rPr lang="cs-CZ" dirty="0"/>
              <a:t>při nehodě taxi, jehož řidič je zároveň jeho provozovatelem, je zraněn zákazník</a:t>
            </a:r>
          </a:p>
          <a:p>
            <a:pPr lvl="1"/>
            <a:r>
              <a:rPr lang="cs-CZ" dirty="0"/>
              <a:t>náhradu škody může zákazník uplatňovat podle </a:t>
            </a:r>
          </a:p>
          <a:p>
            <a:pPr lvl="2"/>
            <a:r>
              <a:rPr lang="cs-CZ" dirty="0"/>
              <a:t>§ 2910 OZ (porušení zákonné povinnosti)</a:t>
            </a:r>
          </a:p>
          <a:p>
            <a:pPr lvl="2"/>
            <a:r>
              <a:rPr lang="cs-CZ" dirty="0"/>
              <a:t>§ 2927 OZ (škoda z provozu dopravních prostředků)</a:t>
            </a:r>
          </a:p>
          <a:p>
            <a:pPr lvl="2"/>
            <a:r>
              <a:rPr lang="cs-CZ" dirty="0"/>
              <a:t>§ 2913 OZ (porušení povinnosti z přepravní smlouvy)</a:t>
            </a:r>
          </a:p>
          <a:p>
            <a:endParaRPr lang="cs-CZ" dirty="0"/>
          </a:p>
        </p:txBody>
      </p:sp>
      <p:pic>
        <p:nvPicPr>
          <p:cNvPr id="5" name="Obrázek 4" descr="Obsah obrázku auto, nákladní auto, žlutá, exteriér&#10;&#10;Popis byl vytvořen automaticky">
            <a:extLst>
              <a:ext uri="{FF2B5EF4-FFF2-40B4-BE49-F238E27FC236}">
                <a16:creationId xmlns:a16="http://schemas.microsoft.com/office/drawing/2014/main" id="{510BD528-6181-46C4-B102-85FAA3468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25494" y="1105364"/>
            <a:ext cx="3328423" cy="149352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E1DD318-F6E1-4DC4-9F15-B0CE61E347FC}"/>
              </a:ext>
            </a:extLst>
          </p:cNvPr>
          <p:cNvSpPr txBox="1"/>
          <p:nvPr/>
        </p:nvSpPr>
        <p:spPr>
          <a:xfrm>
            <a:off x="7296286" y="2598887"/>
            <a:ext cx="3328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pngimg.com/download/22544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nc/3.0/"/>
              </a:rPr>
              <a:t>CC BY-NC</a:t>
            </a:r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5979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8191E-A5FA-4D10-A95F-D09860717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pohledu materiální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B32208-3891-4C2A-800D-47D45030E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3720517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Z každé skutkové podstaty</a:t>
            </a:r>
            <a:r>
              <a:rPr lang="cs-CZ" dirty="0"/>
              <a:t>, která je naplněna, </a:t>
            </a:r>
            <a:r>
              <a:rPr lang="cs-CZ" b="1" dirty="0"/>
              <a:t>vzniká jeden hmotněprávní nárok</a:t>
            </a:r>
          </a:p>
          <a:p>
            <a:r>
              <a:rPr lang="cs-CZ" b="1" dirty="0"/>
              <a:t>Každý hmotněprávní nárok </a:t>
            </a:r>
            <a:r>
              <a:rPr lang="cs-CZ" dirty="0"/>
              <a:t>podle materiální teorie </a:t>
            </a:r>
            <a:r>
              <a:rPr lang="cs-CZ" b="1" dirty="0"/>
              <a:t>vytváří samostatný předmět sporu</a:t>
            </a:r>
          </a:p>
          <a:p>
            <a:r>
              <a:rPr lang="cs-CZ" dirty="0"/>
              <a:t>Důsledky</a:t>
            </a:r>
          </a:p>
          <a:p>
            <a:pPr lvl="1"/>
            <a:r>
              <a:rPr lang="cs-CZ" dirty="0"/>
              <a:t>soud se může povinností k náhradě škody zabývat jenom z pohledu té skutkové podstaty, na níž je žaloba postavena; k posouzení věci z hlediska jiných skutkových podstat by bylo zapotřebí změny žaloby</a:t>
            </a:r>
          </a:p>
          <a:p>
            <a:pPr lvl="1"/>
            <a:r>
              <a:rPr lang="cs-CZ" dirty="0"/>
              <a:t>zamítnutí žaloby opírající se o porušení zákonné povinnosti nebrání tomu, aby byla podána nová žaloba opírající se o další skutkovou podstatu náhrady škody</a:t>
            </a:r>
          </a:p>
          <a:p>
            <a:pPr lvl="1"/>
            <a:r>
              <a:rPr lang="cs-CZ" dirty="0"/>
              <a:t>neplatí ani překážka litispendence; jde o </a:t>
            </a:r>
            <a:r>
              <a:rPr lang="cs-CZ" b="1" dirty="0"/>
              <a:t>tři samostatné předměty sporu</a:t>
            </a:r>
            <a:r>
              <a:rPr lang="cs-CZ" dirty="0"/>
              <a:t>, proto mohou souběžně probíhat tři samostatná řízení</a:t>
            </a:r>
          </a:p>
          <a:p>
            <a:r>
              <a:rPr lang="cs-CZ" dirty="0"/>
              <a:t>Prakticky zcela nevyhovující</a:t>
            </a:r>
          </a:p>
        </p:txBody>
      </p:sp>
    </p:spTree>
    <p:extLst>
      <p:ext uri="{BB962C8B-B14F-4D97-AF65-F5344CB8AC3E}">
        <p14:creationId xmlns:p14="http://schemas.microsoft.com/office/powerpoint/2010/main" val="21674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D9D1C-4C6C-46E3-82EB-2442070CE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 a přehled možných přístupů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EE6DD4-8474-48AF-8CDA-9FACDFAF4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cs-CZ" dirty="0"/>
              <a:t>Zmiňuje-li se OSŘ o „věci“ nebo „věci samé“, má tím na mysli předmět sporu</a:t>
            </a:r>
          </a:p>
          <a:p>
            <a:r>
              <a:rPr lang="cs-CZ" dirty="0"/>
              <a:t>Tj. platí </a:t>
            </a:r>
            <a:r>
              <a:rPr lang="cs-CZ" b="1" dirty="0"/>
              <a:t>věc (věc sama) = předmět sporu </a:t>
            </a:r>
            <a:r>
              <a:rPr lang="cs-CZ" dirty="0"/>
              <a:t>(dále též „PS“)</a:t>
            </a:r>
          </a:p>
          <a:p>
            <a:r>
              <a:rPr lang="cs-CZ" b="1" dirty="0"/>
              <a:t>Co je předmětem sporu? </a:t>
            </a:r>
            <a:r>
              <a:rPr lang="cs-CZ" dirty="0"/>
              <a:t>Na to rozdílně odpovídají různé teorie</a:t>
            </a:r>
          </a:p>
          <a:p>
            <a:pPr lvl="1"/>
            <a:r>
              <a:rPr lang="cs-CZ" b="1" dirty="0"/>
              <a:t>materiální teorie </a:t>
            </a:r>
            <a:r>
              <a:rPr lang="cs-CZ" dirty="0"/>
              <a:t>– PS = hmotněprávní nárok </a:t>
            </a:r>
          </a:p>
          <a:p>
            <a:pPr lvl="1"/>
            <a:r>
              <a:rPr lang="cs-CZ" b="1" dirty="0"/>
              <a:t>procesní teorie </a:t>
            </a:r>
            <a:r>
              <a:rPr lang="cs-CZ" dirty="0"/>
              <a:t>– PS nelze spojovat přímo s hmotným právem, ale s žalobou (procesním úkonem žalobce)</a:t>
            </a:r>
          </a:p>
        </p:txBody>
      </p:sp>
    </p:spTree>
    <p:extLst>
      <p:ext uri="{BB962C8B-B14F-4D97-AF65-F5344CB8AC3E}">
        <p14:creationId xmlns:p14="http://schemas.microsoft.com/office/powerpoint/2010/main" val="194523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E1695-062E-4F8D-8990-E6A4A1B1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pohledu dvoučlenné procesní teorie PS (varianta faktická jednota) I.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2972E5-85EA-4D71-8F07-D3ADEB1CE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Dvoučlenná procesní teorie (varianta faktická jednota) naopak směřuje k závěru o </a:t>
            </a:r>
            <a:r>
              <a:rPr lang="cs-CZ" b="1" dirty="0"/>
              <a:t>jednom předmětu sporu</a:t>
            </a:r>
          </a:p>
          <a:p>
            <a:r>
              <a:rPr lang="cs-CZ" dirty="0"/>
              <a:t>Ať se opírá o kteroukoliv skutkovou podstatu, měla by žaloba vždy stejný petit (totožnost předmětu nároku)</a:t>
            </a:r>
          </a:p>
          <a:p>
            <a:r>
              <a:rPr lang="cs-CZ" dirty="0"/>
              <a:t>Vzhledem k tomu, že jednota skutkového základu se neposuzuje podle znaků skutkové podstaty právní normy, ale podle jejich faktické souvislosti, lze nehodu vozidla taxislužby bez jakýchkoliv pochyb považovat za jeden děj (totožnost základu nároku)</a:t>
            </a:r>
          </a:p>
          <a:p>
            <a:r>
              <a:rPr lang="cs-CZ" dirty="0"/>
              <a:t>Přestože z hlediska hmotného práva může dojít ke vzniku tří nároků, procesně jde o jediný nárok (jediný předmět sporu)</a:t>
            </a:r>
          </a:p>
        </p:txBody>
      </p:sp>
    </p:spTree>
    <p:extLst>
      <p:ext uri="{BB962C8B-B14F-4D97-AF65-F5344CB8AC3E}">
        <p14:creationId xmlns:p14="http://schemas.microsoft.com/office/powerpoint/2010/main" val="289814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2818C3-3A4B-4D3B-AD7E-760D0343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pohledu dvoučlenné teorie předmětu sporu (varianta faktická jednota) II.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08B583-85CE-4997-99BB-4DB3A658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3762463"/>
          </a:xfrm>
        </p:spPr>
        <p:txBody>
          <a:bodyPr>
            <a:normAutofit/>
          </a:bodyPr>
          <a:lstStyle/>
          <a:p>
            <a:r>
              <a:rPr lang="cs-CZ" dirty="0"/>
              <a:t>Důsledky</a:t>
            </a:r>
          </a:p>
          <a:p>
            <a:pPr lvl="1"/>
            <a:r>
              <a:rPr lang="cs-CZ" dirty="0"/>
              <a:t>soud by měl žalobu posoudit z pohledu všech zákonných skutkových podstat, které se na předmět sporu vztahují</a:t>
            </a:r>
          </a:p>
          <a:p>
            <a:pPr lvl="1"/>
            <a:r>
              <a:rPr lang="cs-CZ" dirty="0"/>
              <a:t>pozdější doplnění žaloby o skutkové přednesy, které umožňují věc posoudit i z hlediska jiných skutkových podstat, není změnou žaloby a nejde ani o hromadění žalob (spojení věcí)</a:t>
            </a:r>
          </a:p>
          <a:p>
            <a:pPr lvl="1"/>
            <a:r>
              <a:rPr lang="cs-CZ" dirty="0"/>
              <a:t>zamítne-li soud žalobu, nelze žalovat znovu s poukazem na jinou právní kvalifikaci</a:t>
            </a:r>
          </a:p>
          <a:p>
            <a:pPr lvl="1"/>
            <a:r>
              <a:rPr lang="cs-CZ" dirty="0"/>
              <a:t>druhé žalobě dovolávající se jiné skutkové podstaty by bránila překážka litispendence nebo věci pravomocně rozhodnuté</a:t>
            </a:r>
          </a:p>
          <a:p>
            <a:r>
              <a:rPr lang="cs-CZ" dirty="0"/>
              <a:t>Prakticky vyhovující</a:t>
            </a:r>
          </a:p>
        </p:txBody>
      </p:sp>
    </p:spTree>
    <p:extLst>
      <p:ext uri="{BB962C8B-B14F-4D97-AF65-F5344CB8AC3E}">
        <p14:creationId xmlns:p14="http://schemas.microsoft.com/office/powerpoint/2010/main" val="30676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18C3FD-4C28-4580-A4F6-9E59FC0E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pohledu dvoučlenné teorie (varianta normativní jednota)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62F66F-4EE4-4BD2-B2C0-C9ABE19C1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Rovněž pro tuto variantu dvoučlenné teorie je dán stejný předmět nároku (stejný žalobní petit)</a:t>
            </a:r>
          </a:p>
          <a:p>
            <a:r>
              <a:rPr lang="cs-CZ" dirty="0"/>
              <a:t>Liší se však v posouzení základu nároku, neboť kritériem není faktická jednota, ale to, pod jakou hypotézu právní normy skutečnosti spadají</a:t>
            </a:r>
          </a:p>
          <a:p>
            <a:r>
              <a:rPr lang="cs-CZ" dirty="0"/>
              <a:t>Přednese-li žalobce skutečnosti, které umožňují věc nově posoudit z pohledu jiné skutkové podstaty, půjde nutně o </a:t>
            </a:r>
            <a:r>
              <a:rPr lang="cs-CZ" b="1" dirty="0"/>
              <a:t>jiný předmět sporu </a:t>
            </a:r>
            <a:r>
              <a:rPr lang="cs-CZ" dirty="0"/>
              <a:t>(a bylo by zapotřebí změny žaloby)</a:t>
            </a:r>
          </a:p>
          <a:p>
            <a:r>
              <a:rPr lang="cs-CZ" dirty="0"/>
              <a:t>V důsledku proto pro tuto teorii platí totéž, co pro materiální teorii předmětu sporu</a:t>
            </a:r>
          </a:p>
        </p:txBody>
      </p:sp>
    </p:spTree>
    <p:extLst>
      <p:ext uri="{BB962C8B-B14F-4D97-AF65-F5344CB8AC3E}">
        <p14:creationId xmlns:p14="http://schemas.microsoft.com/office/powerpoint/2010/main" val="42215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4EDD0-6531-4EEE-B491-93B29EFA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pohledu jednočlenné procesní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B3C7E9-EBE5-47EA-9AFE-10B1F0CB6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Podle této teorie se posuzuje totožnost předmětu sporu jenom podle žalobního petitu</a:t>
            </a:r>
          </a:p>
          <a:p>
            <a:r>
              <a:rPr lang="cs-CZ" dirty="0"/>
              <a:t>Skutkový základ není rozhodujícím kritériem</a:t>
            </a:r>
          </a:p>
          <a:p>
            <a:r>
              <a:rPr lang="cs-CZ" dirty="0"/>
              <a:t>V případě všech tří nároků na náhradu škody způsobené nehodou taxi bude petit totožný – půjde tedy o </a:t>
            </a:r>
            <a:r>
              <a:rPr lang="cs-CZ" b="1" dirty="0"/>
              <a:t>jeden předmět sporu</a:t>
            </a:r>
          </a:p>
          <a:p>
            <a:r>
              <a:rPr lang="cs-CZ" dirty="0"/>
              <a:t>Platí zde totéž, co u dvoučlenné teorie opírající se o faktickou jednotu skutku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4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A97E6-0E4B-4373-837F-344F9CEFB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Dílčí zhodnocení teorií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2D3030-7F63-4A42-B741-F8BC69D41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cs-CZ" dirty="0"/>
              <a:t>Materiální teorie a dvoučlenná teorie založená na normativní jednotě selhávají</a:t>
            </a:r>
          </a:p>
          <a:p>
            <a:r>
              <a:rPr lang="cs-CZ" dirty="0"/>
              <a:t>Naopak dvoučlenná teorie spočívající na faktické jednotě skutku a jednočlenná teorie obstojí, a to z hlediska</a:t>
            </a:r>
          </a:p>
          <a:p>
            <a:pPr lvl="1"/>
            <a:r>
              <a:rPr lang="cs-CZ" dirty="0"/>
              <a:t>procesní ekonomie</a:t>
            </a:r>
          </a:p>
          <a:p>
            <a:pPr lvl="1"/>
            <a:r>
              <a:rPr lang="cs-CZ" dirty="0"/>
              <a:t>právní jistoty stran</a:t>
            </a:r>
          </a:p>
        </p:txBody>
      </p:sp>
    </p:spTree>
    <p:extLst>
      <p:ext uri="{BB962C8B-B14F-4D97-AF65-F5344CB8AC3E}">
        <p14:creationId xmlns:p14="http://schemas.microsoft.com/office/powerpoint/2010/main" val="761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24A071-56F9-4D8A-90D4-CB96D452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164" y="1188717"/>
            <a:ext cx="5627717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>
                <a:solidFill>
                  <a:schemeClr val="bg2"/>
                </a:solidFill>
              </a:rPr>
              <a:t>Konkurence nároků (reálná konkurence)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38CFA1-2B30-4D02-888B-0AADDD123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4015" y="1188717"/>
            <a:ext cx="2594343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300"/>
              <a:t>Část IV. Oddíl B.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502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0803A7-38AE-4EE8-A671-A4912A36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Vymezení a 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6078A-6D95-4FCC-A88F-B7DAC496F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Znaky</a:t>
            </a:r>
          </a:p>
          <a:p>
            <a:pPr lvl="1"/>
            <a:r>
              <a:rPr lang="cs-CZ" dirty="0"/>
              <a:t>více skutkových základů (dějů)</a:t>
            </a:r>
          </a:p>
          <a:p>
            <a:pPr lvl="1"/>
            <a:r>
              <a:rPr lang="cs-CZ" dirty="0"/>
              <a:t>naplňuje skutkovou podstatu několika nárokových norem,</a:t>
            </a:r>
          </a:p>
          <a:p>
            <a:pPr lvl="1"/>
            <a:r>
              <a:rPr lang="cs-CZ" dirty="0"/>
              <a:t>z nichž lze dovodit několik různých právních následků</a:t>
            </a:r>
          </a:p>
          <a:p>
            <a:pPr lvl="1"/>
            <a:r>
              <a:rPr lang="cs-CZ" dirty="0"/>
              <a:t>směřujících hospodářsky k témuž cíli (jedno a to samé plnění; jedno plnění působí zánik ostatních nároků)</a:t>
            </a:r>
          </a:p>
          <a:p>
            <a:r>
              <a:rPr lang="cs-CZ" dirty="0"/>
              <a:t>Příklad</a:t>
            </a:r>
          </a:p>
          <a:p>
            <a:pPr lvl="1"/>
            <a:r>
              <a:rPr lang="cs-CZ" dirty="0"/>
              <a:t>dlužník se zavázal ve smlouvě k zaplacení kupní ceny; v době splatnosti nezaplatí, ale vystaví místo toho věřiteli směnku</a:t>
            </a:r>
          </a:p>
          <a:p>
            <a:pPr lvl="1"/>
            <a:r>
              <a:rPr lang="cs-CZ" dirty="0"/>
              <a:t>může věřitel žalovat ze smlouvy, když neuspěl s žalobou o zaplacení ze směnky?</a:t>
            </a:r>
          </a:p>
          <a:p>
            <a:endParaRPr lang="cs-CZ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DB0AEA8-E3A0-4247-9FE6-41ABCD41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07642" y="959645"/>
            <a:ext cx="3842840" cy="14858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E3AFB8D-028C-4970-9DB4-9686E357BAB5}"/>
              </a:ext>
            </a:extLst>
          </p:cNvPr>
          <p:cNvSpPr txBox="1"/>
          <p:nvPr/>
        </p:nvSpPr>
        <p:spPr>
          <a:xfrm>
            <a:off x="7762985" y="2605089"/>
            <a:ext cx="3385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de.wikipedia.org/wiki/Wechsel_(Urkunde)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sa/3.0/"/>
              </a:rPr>
              <a:t>CC BY-SA</a:t>
            </a:r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3800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4C3C89B-9B94-4F3F-81BA-1FBFA266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pohledu materiální teorie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01B4489-1EFC-4188-B73F-0902F2A86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Nárok ze směnky a nárok ze smlouvy jsou </a:t>
            </a:r>
            <a:r>
              <a:rPr lang="cs-CZ" dirty="0" err="1"/>
              <a:t>hmotněprávně</a:t>
            </a:r>
            <a:r>
              <a:rPr lang="cs-CZ" dirty="0"/>
              <a:t> dva různé nároky; proto je zde </a:t>
            </a:r>
            <a:r>
              <a:rPr lang="cs-CZ" b="1" dirty="0"/>
              <a:t>pluralita předmětů sporu</a:t>
            </a:r>
          </a:p>
          <a:p>
            <a:r>
              <a:rPr lang="cs-CZ" dirty="0"/>
              <a:t>Důsledky:</a:t>
            </a:r>
          </a:p>
          <a:p>
            <a:pPr lvl="1"/>
            <a:r>
              <a:rPr lang="cs-CZ" dirty="0"/>
              <a:t>domáhá-li se žalobce zaplacení částky s odůvodněním, že jde o plnění ze smlouvy, nemůže soud věc – bez změny žaloby – posoudit jako plnění ze směnky</a:t>
            </a:r>
          </a:p>
          <a:p>
            <a:pPr lvl="1"/>
            <a:r>
              <a:rPr lang="cs-CZ" dirty="0"/>
              <a:t>ve vztahu mezi smluvním a směnečným nárokem neplatí překážka litispendence ani překážka věci pravomocně rozhodnuté </a:t>
            </a:r>
          </a:p>
          <a:p>
            <a:r>
              <a:rPr lang="cs-CZ" dirty="0"/>
              <a:t>V tomto případě je řešení adekvátní vztahu smluvních a směnečných nároků</a:t>
            </a:r>
          </a:p>
        </p:txBody>
      </p:sp>
    </p:spTree>
    <p:extLst>
      <p:ext uri="{BB962C8B-B14F-4D97-AF65-F5344CB8AC3E}">
        <p14:creationId xmlns:p14="http://schemas.microsoft.com/office/powerpoint/2010/main" val="14252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459D9D-F7FD-4CB4-9D0A-51494653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pohledu jednočlenné procesní teorie PS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880EA5-9EAA-42FC-815F-8DFC8A2F2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Stejný petit (stejný cíl žaloby) – </a:t>
            </a:r>
            <a:r>
              <a:rPr lang="cs-CZ" b="1" dirty="0"/>
              <a:t>jeden předmět sporu</a:t>
            </a:r>
          </a:p>
          <a:p>
            <a:r>
              <a:rPr lang="cs-CZ" dirty="0"/>
              <a:t>Důsledky</a:t>
            </a:r>
          </a:p>
          <a:p>
            <a:pPr lvl="1"/>
            <a:r>
              <a:rPr lang="cs-CZ" dirty="0"/>
              <a:t>soud může žalobě o zaplacení kupní ceny vyhovět také z titulu směnky, a není zapotřebí, aby došlo ke změně žaloby</a:t>
            </a:r>
          </a:p>
          <a:p>
            <a:pPr lvl="1"/>
            <a:r>
              <a:rPr lang="cs-CZ" dirty="0"/>
              <a:t>žaloba o zaplacení kupní ceny zakládá překážku litispendence pro žalobu ze směnky</a:t>
            </a:r>
          </a:p>
          <a:p>
            <a:pPr lvl="1"/>
            <a:r>
              <a:rPr lang="cs-CZ" dirty="0"/>
              <a:t>obdobně to platí pro překážku věci pravomocně rozhodnuté </a:t>
            </a:r>
          </a:p>
          <a:p>
            <a:r>
              <a:rPr lang="cs-CZ" dirty="0"/>
              <a:t>Nelze považovat za adekvátní poměru mezi směnečnými a smluvními nároky</a:t>
            </a:r>
          </a:p>
        </p:txBody>
      </p:sp>
    </p:spTree>
    <p:extLst>
      <p:ext uri="{BB962C8B-B14F-4D97-AF65-F5344CB8AC3E}">
        <p14:creationId xmlns:p14="http://schemas.microsoft.com/office/powerpoint/2010/main" val="12286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D2A12-DCF1-4DBA-8448-EE79B2A73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pohledu dvoučlenných procesních teorií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086646-26FF-4F03-87EF-90E0DBE0A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 pohledu obou variant (faktická i normativní jednota) jde o rozdílné skutkové základy – </a:t>
            </a:r>
            <a:r>
              <a:rPr lang="cs-CZ" b="1" dirty="0"/>
              <a:t>nejde o identický předmět sporu</a:t>
            </a:r>
          </a:p>
          <a:p>
            <a:r>
              <a:rPr lang="cs-CZ" dirty="0"/>
              <a:t>Důsledky</a:t>
            </a:r>
          </a:p>
          <a:p>
            <a:pPr lvl="1"/>
            <a:r>
              <a:rPr lang="cs-CZ" dirty="0"/>
              <a:t>v řízení o žalobě ze smlouvy nemůže soud bez změny žaloby nárok posoudit z titulu směnky</a:t>
            </a:r>
          </a:p>
          <a:p>
            <a:pPr lvl="1"/>
            <a:r>
              <a:rPr lang="cs-CZ" dirty="0"/>
              <a:t>překážka litispendence ani věci pravomocně rozhodnuté se neuplatní</a:t>
            </a:r>
          </a:p>
          <a:p>
            <a:r>
              <a:rPr lang="cs-CZ" dirty="0"/>
              <a:t>Řešení odpovídá poměru mezi smluvními a směnečnými nároky</a:t>
            </a:r>
          </a:p>
        </p:txBody>
      </p:sp>
    </p:spTree>
    <p:extLst>
      <p:ext uri="{BB962C8B-B14F-4D97-AF65-F5344CB8AC3E}">
        <p14:creationId xmlns:p14="http://schemas.microsoft.com/office/powerpoint/2010/main" val="16090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06CB13-6C28-4F73-8D9E-42BC6433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 jaké instituty má PS význam?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975CF0-3484-4D12-BEEE-0565FBC8E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Především pro</a:t>
            </a:r>
          </a:p>
          <a:p>
            <a:pPr lvl="1"/>
            <a:r>
              <a:rPr lang="cs-CZ" dirty="0"/>
              <a:t>věcný rozsah sporu (vymezení toho, co má soud projednat a rozhodnout, a o čem už rozhodovat nesmí)</a:t>
            </a:r>
          </a:p>
          <a:p>
            <a:pPr lvl="1"/>
            <a:r>
              <a:rPr lang="cs-CZ" dirty="0"/>
              <a:t>změnu žaloby</a:t>
            </a:r>
          </a:p>
          <a:p>
            <a:pPr lvl="1"/>
            <a:r>
              <a:rPr lang="cs-CZ" dirty="0"/>
              <a:t>překážku litispendence</a:t>
            </a:r>
          </a:p>
          <a:p>
            <a:pPr lvl="1"/>
            <a:r>
              <a:rPr lang="cs-CZ" dirty="0"/>
              <a:t>právní moc</a:t>
            </a:r>
          </a:p>
          <a:p>
            <a:r>
              <a:rPr lang="cs-CZ" dirty="0"/>
              <a:t>Krom toho se promítá např. do </a:t>
            </a:r>
          </a:p>
          <a:p>
            <a:pPr lvl="1"/>
            <a:r>
              <a:rPr lang="cs-CZ" dirty="0"/>
              <a:t>stanovení pravomoci, druhu řízení a příslušnosti</a:t>
            </a:r>
          </a:p>
          <a:p>
            <a:pPr lvl="1"/>
            <a:r>
              <a:rPr lang="cs-CZ" dirty="0"/>
              <a:t>objektivní kumulace</a:t>
            </a:r>
          </a:p>
        </p:txBody>
      </p:sp>
    </p:spTree>
    <p:extLst>
      <p:ext uri="{BB962C8B-B14F-4D97-AF65-F5344CB8AC3E}">
        <p14:creationId xmlns:p14="http://schemas.microsoft.com/office/powerpoint/2010/main" val="17519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408DA1-DEF5-40F3-9A43-6BF9DFA6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Dílčí zhodnocení teorií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0389B7-17AD-4412-8C7B-68600ACA9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cs-CZ" dirty="0"/>
              <a:t>Obecně se považuje za žádoucí, aby bylo umožněno samostatně žalovat ze směnky a ze smlouvy</a:t>
            </a:r>
          </a:p>
          <a:p>
            <a:pPr lvl="1"/>
            <a:r>
              <a:rPr lang="cs-CZ" dirty="0"/>
              <a:t>tím je diskvalifikována jednočlenná teorie</a:t>
            </a:r>
          </a:p>
          <a:p>
            <a:pPr lvl="1"/>
            <a:r>
              <a:rPr lang="cs-CZ" dirty="0"/>
              <a:t>ostatní teorie obstojí</a:t>
            </a:r>
            <a:endParaRPr lang="cs-CZ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5934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25B008-8DE0-4C60-A444-1C14C894D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164" y="1188717"/>
            <a:ext cx="5627717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>
                <a:solidFill>
                  <a:schemeClr val="bg2"/>
                </a:solidFill>
              </a:rPr>
              <a:t>Ideální konkurence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AA7EB7-CDF5-4DFB-8B28-2EDF478EC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4015" y="1188717"/>
            <a:ext cx="2594343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300"/>
              <a:t>Část IV. Oddíl C.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941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F36E93-B1ED-444E-9A57-AF9C1004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Vymezení a příklad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37EECA-D7E1-497A-9DB9-CB3CA9B68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61688"/>
            <a:ext cx="9601200" cy="448811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Znaky</a:t>
            </a:r>
          </a:p>
          <a:p>
            <a:pPr lvl="1"/>
            <a:r>
              <a:rPr lang="cs-CZ" dirty="0"/>
              <a:t>jeden skutkový základ (děj)</a:t>
            </a:r>
          </a:p>
          <a:p>
            <a:pPr lvl="1"/>
            <a:r>
              <a:rPr lang="cs-CZ" dirty="0"/>
              <a:t>naplňuje skutkovou podstatu několika nárokových norem,</a:t>
            </a:r>
          </a:p>
          <a:p>
            <a:pPr lvl="1"/>
            <a:r>
              <a:rPr lang="cs-CZ" dirty="0"/>
              <a:t>z nichž vyplývají různé právní následky, které se ale vzájemně vylučují (stejný cíl)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/>
              <a:t>Příklad</a:t>
            </a:r>
          </a:p>
          <a:p>
            <a:pPr lvl="1"/>
            <a:r>
              <a:rPr lang="cs-CZ" dirty="0"/>
              <a:t>A spotřebuje věc, která patří B</a:t>
            </a:r>
          </a:p>
          <a:p>
            <a:pPr lvl="2"/>
            <a:r>
              <a:rPr lang="cs-CZ" dirty="0"/>
              <a:t>učinil-li tak na základě smlouvy, má B nárok na zaplacení kupní ceny</a:t>
            </a:r>
          </a:p>
          <a:p>
            <a:pPr lvl="2"/>
            <a:r>
              <a:rPr lang="cs-CZ" dirty="0"/>
              <a:t>učinil-li tak bezesmluvně, má B nárok na vydání bezdůvodného obohacení</a:t>
            </a:r>
          </a:p>
          <a:p>
            <a:pPr lvl="2"/>
            <a:r>
              <a:rPr lang="cs-CZ" i="1" dirty="0"/>
              <a:t>(pozn.: 1. na rozdíl od reálné konkurence jde u ideální konkurence o jeden skutek – spotřebování věci x u reálné konkurence jde o dva děje, např. uzavření smlouvy a vystavení směnky; 2. u konkurence základů nárokových norem plyne z různých norem jeden a tentýž právní následek, např. náhrada škody, zatímco u ideální konkurence jde o různé nároky, např. ze smlouvy a z bezdůvodného obohacení)</a:t>
            </a:r>
          </a:p>
          <a:p>
            <a:pPr lvl="1"/>
            <a:r>
              <a:rPr lang="cs-CZ" dirty="0"/>
              <a:t>v praxi jde často o případ, kdy je podána žaloba o </a:t>
            </a:r>
            <a:r>
              <a:rPr lang="cs-CZ" b="1" dirty="0"/>
              <a:t>dlužné nájemné</a:t>
            </a:r>
            <a:r>
              <a:rPr lang="cs-CZ" dirty="0"/>
              <a:t>, ale v řízení vyjde najevo, že </a:t>
            </a:r>
            <a:r>
              <a:rPr lang="cs-CZ" b="1" dirty="0"/>
              <a:t>smlouva je neplatná</a:t>
            </a:r>
          </a:p>
          <a:p>
            <a:endParaRPr lang="cs-CZ" dirty="0"/>
          </a:p>
        </p:txBody>
      </p:sp>
      <p:pic>
        <p:nvPicPr>
          <p:cNvPr id="14" name="Obrázek 13" descr="Obsah obrázku talíř, nastavit, kosmetické, několik&#10;&#10;Popis byl vytvořen automaticky">
            <a:extLst>
              <a:ext uri="{FF2B5EF4-FFF2-40B4-BE49-F238E27FC236}">
                <a16:creationId xmlns:a16="http://schemas.microsoft.com/office/drawing/2014/main" id="{3462E5C3-8165-488A-84C7-5CA1963F77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12720" y="690372"/>
            <a:ext cx="6766560" cy="54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8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EF10A2-A78D-47C1-80F4-A200AAC1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pohledu materiální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A08EDA-173A-49F3-B1C7-610CD5D2C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Různé hmotněprávní nároky – </a:t>
            </a:r>
            <a:r>
              <a:rPr lang="cs-CZ" b="1" dirty="0"/>
              <a:t>různé předměty sporu</a:t>
            </a:r>
          </a:p>
          <a:p>
            <a:r>
              <a:rPr lang="cs-CZ" dirty="0"/>
              <a:t>Důsledky:</a:t>
            </a:r>
          </a:p>
          <a:p>
            <a:pPr lvl="1"/>
            <a:r>
              <a:rPr lang="cs-CZ" dirty="0"/>
              <a:t>domáhá-li se žalobce plnění ze smlouvy (zaplacení kupní ceny, nájemného atd.), nemůže soud věc posoudit jako bezdůvodné obohacení, ledaže by došlo ke změně žaloby</a:t>
            </a:r>
          </a:p>
          <a:p>
            <a:pPr lvl="1"/>
            <a:r>
              <a:rPr lang="cs-CZ" dirty="0"/>
              <a:t>ve vztahu mezi nárokem na plnění ze smlouvy a z bezdůvodného obohacení neplatí překážka litispendence ani věci pravomocně rozhodnuté – jeden a tentýž skutek může být souběžně nebo následně posuzován v různých řízeních</a:t>
            </a:r>
          </a:p>
          <a:p>
            <a:r>
              <a:rPr lang="cs-CZ" dirty="0"/>
              <a:t>Příliš úzké pojetí PS</a:t>
            </a:r>
          </a:p>
          <a:p>
            <a:pPr lvl="1"/>
            <a:r>
              <a:rPr lang="cs-CZ" dirty="0"/>
              <a:t>omezuje možnost právního posouzení</a:t>
            </a:r>
          </a:p>
          <a:p>
            <a:pPr lvl="1"/>
            <a:r>
              <a:rPr lang="cs-CZ" dirty="0"/>
              <a:t>další spory – problematické z hlediska právní jistoty i procesní ekonomie</a:t>
            </a:r>
          </a:p>
        </p:txBody>
      </p:sp>
    </p:spTree>
    <p:extLst>
      <p:ext uri="{BB962C8B-B14F-4D97-AF65-F5344CB8AC3E}">
        <p14:creationId xmlns:p14="http://schemas.microsoft.com/office/powerpoint/2010/main" val="41811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91052-1067-4BB3-9877-D5B2D0042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pohledu jednočlenné procesní teorie 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D5F862-BC6E-4E0B-9D53-20CF3C8AC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Stejný petit (stejný cíl žaloby) – </a:t>
            </a:r>
            <a:r>
              <a:rPr lang="cs-CZ" b="1" dirty="0"/>
              <a:t>jeden předmět sporu</a:t>
            </a:r>
          </a:p>
          <a:p>
            <a:r>
              <a:rPr lang="cs-CZ" dirty="0"/>
              <a:t>Důsledky:</a:t>
            </a:r>
          </a:p>
          <a:p>
            <a:pPr lvl="1"/>
            <a:r>
              <a:rPr lang="cs-CZ" dirty="0"/>
              <a:t>soud může nárok na zaplacení kupní ceny posoudit i jako nárok na vydání bezdůvodného obohacení, a není zapotřebí změny žaloby</a:t>
            </a:r>
          </a:p>
          <a:p>
            <a:pPr lvl="1"/>
            <a:r>
              <a:rPr lang="cs-CZ" dirty="0"/>
              <a:t>žaloba o plnění ze smlouvy brání tomu, aby souběžně nebo následně probíhalo další řízení, v němž žalobce tentýž nárok odůvodní jako bezdůvodné obohacení (překážky litispendence a věci pravomocně rozhodnuté)</a:t>
            </a:r>
          </a:p>
          <a:p>
            <a:r>
              <a:rPr lang="cs-CZ" dirty="0"/>
              <a:t>Vyhovující řešení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9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DB275-4A85-4D44-8689-59B96CE8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pohledu dvoučlenných teorií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42224C-7BA4-40B8-A1C9-24B89F720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Varianta normativní jednoty</a:t>
            </a:r>
          </a:p>
          <a:p>
            <a:pPr lvl="1"/>
            <a:r>
              <a:rPr lang="cs-CZ" dirty="0"/>
              <a:t>skutkový stav v prvním a druhém případě patří pod různé normy, nejde proto o jeden předmět sporu</a:t>
            </a:r>
          </a:p>
          <a:p>
            <a:pPr lvl="1"/>
            <a:r>
              <a:rPr lang="cs-CZ" dirty="0"/>
              <a:t>důsledky stejné jako u materiální teorie PS – nevyhovující </a:t>
            </a:r>
          </a:p>
          <a:p>
            <a:r>
              <a:rPr lang="cs-CZ" b="1" dirty="0"/>
              <a:t>Varianta faktické jednoty</a:t>
            </a:r>
          </a:p>
          <a:p>
            <a:pPr lvl="1"/>
            <a:r>
              <a:rPr lang="cs-CZ" dirty="0"/>
              <a:t>skutkový děj (spotřebování věci) spolu natolik úzce souvisí, že jde o </a:t>
            </a:r>
            <a:r>
              <a:rPr lang="cs-CZ" b="1" dirty="0"/>
              <a:t>jeden předmět sporu</a:t>
            </a:r>
            <a:r>
              <a:rPr lang="cs-CZ" dirty="0"/>
              <a:t>, bez ohledu na to, že může naplnit různé skutkové podstaty právních norem </a:t>
            </a:r>
          </a:p>
          <a:p>
            <a:pPr lvl="1"/>
            <a:r>
              <a:rPr lang="cs-CZ" dirty="0"/>
              <a:t>důsledky stejné jako u jednočlenné procesní teorie PS - vyhovující</a:t>
            </a:r>
          </a:p>
        </p:txBody>
      </p:sp>
    </p:spTree>
    <p:extLst>
      <p:ext uri="{BB962C8B-B14F-4D97-AF65-F5344CB8AC3E}">
        <p14:creationId xmlns:p14="http://schemas.microsoft.com/office/powerpoint/2010/main" val="131295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3A9C1C-90CE-4F82-8181-5E48B522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Dílčí zhodnocení teorií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95BF9D-D5B3-4326-AAFE-606C2D22A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Vyhovující</a:t>
            </a:r>
          </a:p>
          <a:p>
            <a:pPr lvl="1"/>
            <a:r>
              <a:rPr lang="cs-CZ" dirty="0"/>
              <a:t>jednočlenná procesní teorie PS</a:t>
            </a:r>
          </a:p>
          <a:p>
            <a:pPr lvl="1"/>
            <a:r>
              <a:rPr lang="cs-CZ" dirty="0"/>
              <a:t>dvoučlenná procesní teorie PS – varianta faktická jednota</a:t>
            </a:r>
          </a:p>
          <a:p>
            <a:r>
              <a:rPr lang="cs-CZ" dirty="0"/>
              <a:t>Nevyhovující</a:t>
            </a:r>
          </a:p>
          <a:p>
            <a:pPr lvl="1"/>
            <a:r>
              <a:rPr lang="cs-CZ" dirty="0"/>
              <a:t>materiální teorie PS</a:t>
            </a:r>
          </a:p>
          <a:p>
            <a:pPr lvl="1"/>
            <a:r>
              <a:rPr lang="cs-CZ" dirty="0"/>
              <a:t>dvoučlenná procesní teorie PS – varianta normativní jednota</a:t>
            </a:r>
          </a:p>
        </p:txBody>
      </p:sp>
    </p:spTree>
    <p:extLst>
      <p:ext uri="{BB962C8B-B14F-4D97-AF65-F5344CB8AC3E}">
        <p14:creationId xmlns:p14="http://schemas.microsoft.com/office/powerpoint/2010/main" val="22155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10E333-72C2-4178-9C61-3E92F20D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164" y="1188717"/>
            <a:ext cx="5627717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100">
                <a:solidFill>
                  <a:schemeClr val="bg2"/>
                </a:solidFill>
              </a:rPr>
              <a:t>Celkové zhodnocení teorií předmětu sporu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D27C14-5A3C-43B9-9AC3-ECD6B7811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4015" y="1188717"/>
            <a:ext cx="2594343" cy="4480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300"/>
              <a:t>Část IV. Oddíl D.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021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1C506-6F45-4DEF-97C0-81CAC1D69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85800"/>
            <a:ext cx="9886950" cy="1485900"/>
          </a:xfrm>
        </p:spPr>
        <p:txBody>
          <a:bodyPr>
            <a:normAutofit/>
          </a:bodyPr>
          <a:lstStyle/>
          <a:p>
            <a:r>
              <a:rPr lang="cs-CZ" dirty="0"/>
              <a:t>Kdo je vítěz?</a:t>
            </a:r>
          </a:p>
        </p:txBody>
      </p:sp>
      <p:pic>
        <p:nvPicPr>
          <p:cNvPr id="5" name="Obrázek 4" descr="Obsah obrázku text, hrnek, hrníček, šálek kávy&#10;&#10;Popis byl vytvořen automaticky">
            <a:extLst>
              <a:ext uri="{FF2B5EF4-FFF2-40B4-BE49-F238E27FC236}">
                <a16:creationId xmlns:a16="http://schemas.microsoft.com/office/drawing/2014/main" id="{9719771C-7764-4555-924B-57C0D52F0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969" r="20597" b="3"/>
          <a:stretch/>
        </p:blipFill>
        <p:spPr>
          <a:xfrm>
            <a:off x="1390649" y="2401556"/>
            <a:ext cx="3211495" cy="346668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5B6391-AB2F-4C5D-AD58-7F16CFA88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685799"/>
            <a:ext cx="6394490" cy="555638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Konkurence nároků představuje prubířský kámen všech teorií</a:t>
            </a:r>
          </a:p>
          <a:p>
            <a:r>
              <a:rPr lang="cs-CZ" dirty="0"/>
              <a:t>Krom dvoučlenné teorie opírající se o faktickou jednotu skutku mají všechny ostatní </a:t>
            </a:r>
            <a:r>
              <a:rPr lang="cs-CZ" b="1" dirty="0"/>
              <a:t>problém při konkurenci základů nárokových norem</a:t>
            </a:r>
          </a:p>
          <a:p>
            <a:r>
              <a:rPr lang="cs-CZ" dirty="0"/>
              <a:t>V testu všemi podobami konkurence </a:t>
            </a:r>
            <a:r>
              <a:rPr lang="cs-CZ" b="1" u="sng" dirty="0">
                <a:highlight>
                  <a:srgbClr val="00FF00"/>
                </a:highlight>
              </a:rPr>
              <a:t>obstojí pouze dvoučlenná teorie – varianta faktická jednota</a:t>
            </a:r>
            <a:r>
              <a:rPr lang="cs-CZ" dirty="0"/>
              <a:t>, která posuzuje totožnost předmětu sporu podle </a:t>
            </a:r>
          </a:p>
          <a:p>
            <a:pPr lvl="1"/>
            <a:r>
              <a:rPr lang="cs-CZ" b="1" dirty="0"/>
              <a:t>totožnosti předmětu nároku </a:t>
            </a:r>
            <a:r>
              <a:rPr lang="cs-CZ" dirty="0"/>
              <a:t>(žalobního petitu) a kumulativně</a:t>
            </a:r>
          </a:p>
          <a:p>
            <a:pPr lvl="1"/>
            <a:r>
              <a:rPr lang="cs-CZ" b="1" dirty="0"/>
              <a:t>totožnosti skutkového základu</a:t>
            </a:r>
            <a:r>
              <a:rPr lang="cs-CZ" dirty="0"/>
              <a:t>, přičemž je rozhodující </a:t>
            </a:r>
            <a:r>
              <a:rPr lang="cs-CZ" b="1" dirty="0"/>
              <a:t>faktická jednota </a:t>
            </a:r>
            <a:r>
              <a:rPr lang="cs-CZ" dirty="0"/>
              <a:t>a vzájemná provázanost děje, a nikoliv to, zda spadá pod hypotézu jedné normy či několika norem</a:t>
            </a:r>
          </a:p>
          <a:p>
            <a:r>
              <a:rPr lang="cs-CZ" dirty="0"/>
              <a:t>Tento závěr je </a:t>
            </a:r>
            <a:r>
              <a:rPr lang="cs-CZ" b="1" u="sng" dirty="0"/>
              <a:t>mimořádně</a:t>
            </a:r>
            <a:r>
              <a:rPr lang="cs-CZ" b="1" dirty="0"/>
              <a:t> důležitý</a:t>
            </a:r>
            <a:r>
              <a:rPr lang="cs-CZ" dirty="0"/>
              <a:t>; znamená, že tato teorie je univerzálně platná a použije se v běžné praxi např. při změně žaloby nebo při posuzování překážky věci pravomocně rozhodnuté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82B4D6-3319-49DF-983C-D5E381BDFB2F}"/>
              </a:ext>
            </a:extLst>
          </p:cNvPr>
          <p:cNvSpPr txBox="1"/>
          <p:nvPr/>
        </p:nvSpPr>
        <p:spPr>
          <a:xfrm>
            <a:off x="2206938" y="5668182"/>
            <a:ext cx="239520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www.mises.org.es/2017/12/tres-tesoros-nacionales-hazlitt-hutt-y-rothbard/podiu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E86D75-B297-4841-B2B8-5749C296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Přílohy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7B1B6B-BFBA-44DC-A8D0-40B4ED8062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1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F45B7-5770-47A9-BECD-17E04BB6B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Jednotné nebo relativní pojetí PS?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CBB7A8-CBF0-46F3-BBEE-DD877DB2E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Podle převažujících názorů by ve všech případech by mělo platit </a:t>
            </a:r>
            <a:r>
              <a:rPr lang="cs-CZ" b="1" dirty="0"/>
              <a:t>stejné pojetí </a:t>
            </a:r>
            <a:r>
              <a:rPr lang="cs-CZ" dirty="0"/>
              <a:t>PS</a:t>
            </a:r>
          </a:p>
          <a:p>
            <a:r>
              <a:rPr lang="cs-CZ" dirty="0"/>
              <a:t>Naproti tomu Roth, Pohle a </a:t>
            </a:r>
            <a:r>
              <a:rPr lang="cs-CZ" dirty="0" err="1"/>
              <a:t>Schumann</a:t>
            </a:r>
            <a:r>
              <a:rPr lang="cs-CZ" dirty="0"/>
              <a:t> vycházejí z </a:t>
            </a:r>
            <a:r>
              <a:rPr lang="cs-CZ" b="1" dirty="0"/>
              <a:t>relativního pojetí </a:t>
            </a:r>
            <a:r>
              <a:rPr lang="cs-CZ" dirty="0"/>
              <a:t>PS orientovaného podle účelu normy</a:t>
            </a:r>
          </a:p>
          <a:p>
            <a:pPr lvl="1"/>
            <a:r>
              <a:rPr lang="cs-CZ" dirty="0"/>
              <a:t>litispendence, objektivní kumulace a změna žaloby – jednočlenná teorie</a:t>
            </a:r>
          </a:p>
          <a:p>
            <a:pPr lvl="1"/>
            <a:r>
              <a:rPr lang="cs-CZ" dirty="0"/>
              <a:t>materiální právní moc – dvoučlenná teorie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01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1B303D-77EE-4E4B-89EE-906EC73AC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cs-CZ" dirty="0"/>
              <a:t>Přehled znaků různých případů konkurence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856D40AD-118C-4856-BFB1-2D855705B7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605670"/>
              </p:ext>
            </p:extLst>
          </p:nvPr>
        </p:nvGraphicFramePr>
        <p:xfrm>
          <a:off x="1371600" y="2324931"/>
          <a:ext cx="9601203" cy="35035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919832">
                  <a:extLst>
                    <a:ext uri="{9D8B030D-6E8A-4147-A177-3AD203B41FA5}">
                      <a16:colId xmlns:a16="http://schemas.microsoft.com/office/drawing/2014/main" val="1810199738"/>
                    </a:ext>
                  </a:extLst>
                </a:gridCol>
                <a:gridCol w="2502528">
                  <a:extLst>
                    <a:ext uri="{9D8B030D-6E8A-4147-A177-3AD203B41FA5}">
                      <a16:colId xmlns:a16="http://schemas.microsoft.com/office/drawing/2014/main" val="323515710"/>
                    </a:ext>
                  </a:extLst>
                </a:gridCol>
                <a:gridCol w="2195846">
                  <a:extLst>
                    <a:ext uri="{9D8B030D-6E8A-4147-A177-3AD203B41FA5}">
                      <a16:colId xmlns:a16="http://schemas.microsoft.com/office/drawing/2014/main" val="601073671"/>
                    </a:ext>
                  </a:extLst>
                </a:gridCol>
                <a:gridCol w="2982997">
                  <a:extLst>
                    <a:ext uri="{9D8B030D-6E8A-4147-A177-3AD203B41FA5}">
                      <a16:colId xmlns:a16="http://schemas.microsoft.com/office/drawing/2014/main" val="359866893"/>
                    </a:ext>
                  </a:extLst>
                </a:gridCol>
              </a:tblGrid>
              <a:tr h="323857">
                <a:tc gridSpan="4">
                  <a:txBody>
                    <a:bodyPr/>
                    <a:lstStyle/>
                    <a:p>
                      <a:pPr algn="ctr"/>
                      <a:r>
                        <a:rPr lang="cs-CZ" sz="1400"/>
                        <a:t>Konkurence nároků</a:t>
                      </a:r>
                    </a:p>
                  </a:txBody>
                  <a:tcPr marL="73604" marR="73604" marT="36802" marB="36802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572485"/>
                  </a:ext>
                </a:extLst>
              </a:tr>
              <a:tr h="765479">
                <a:tc>
                  <a:txBody>
                    <a:bodyPr/>
                    <a:lstStyle/>
                    <a:p>
                      <a:r>
                        <a:rPr lang="cs-CZ" sz="1400"/>
                        <a:t>Konkurence základů nárokových norem</a:t>
                      </a:r>
                    </a:p>
                  </a:txBody>
                  <a:tcPr marL="73604" marR="73604" marT="36802" marB="36802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1 skutkový základ (děj)</a:t>
                      </a:r>
                    </a:p>
                    <a:p>
                      <a:endParaRPr lang="cs-CZ" sz="1400" i="1"/>
                    </a:p>
                    <a:p>
                      <a:r>
                        <a:rPr lang="cs-CZ" sz="1400" i="1"/>
                        <a:t>Nehoda taxi</a:t>
                      </a:r>
                    </a:p>
                  </a:txBody>
                  <a:tcPr marL="73604" marR="73604" marT="36802" marB="36802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Několik nárokových norem</a:t>
                      </a:r>
                      <a:endParaRPr lang="cs-CZ" sz="1400" i="1"/>
                    </a:p>
                    <a:p>
                      <a:r>
                        <a:rPr lang="cs-CZ" sz="1400" i="1"/>
                        <a:t>§</a:t>
                      </a:r>
                      <a:r>
                        <a:rPr lang="cs-CZ" sz="1400" i="0"/>
                        <a:t> </a:t>
                      </a:r>
                      <a:r>
                        <a:rPr lang="cs-CZ" sz="1400" i="1"/>
                        <a:t>2910, § 3913, § 2927 </a:t>
                      </a:r>
                    </a:p>
                  </a:txBody>
                  <a:tcPr marL="73604" marR="73604" marT="36802" marB="36802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1 právní následek</a:t>
                      </a:r>
                    </a:p>
                    <a:p>
                      <a:endParaRPr lang="cs-CZ" sz="1400" i="1"/>
                    </a:p>
                    <a:p>
                      <a:r>
                        <a:rPr lang="cs-CZ" sz="1400" i="1"/>
                        <a:t>Náhrada škody</a:t>
                      </a:r>
                    </a:p>
                  </a:txBody>
                  <a:tcPr marL="73604" marR="73604" marT="36802" marB="36802"/>
                </a:tc>
                <a:extLst>
                  <a:ext uri="{0D108BD9-81ED-4DB2-BD59-A6C34878D82A}">
                    <a16:rowId xmlns:a16="http://schemas.microsoft.com/office/drawing/2014/main" val="3174803436"/>
                  </a:ext>
                </a:extLst>
              </a:tr>
              <a:tr h="1207102">
                <a:tc>
                  <a:txBody>
                    <a:bodyPr/>
                    <a:lstStyle/>
                    <a:p>
                      <a:r>
                        <a:rPr lang="cs-CZ" sz="1400" dirty="0"/>
                        <a:t>Reálná konkurence</a:t>
                      </a:r>
                    </a:p>
                  </a:txBody>
                  <a:tcPr marL="73604" marR="73604" marT="36802" marB="36802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Několik skutkových základů</a:t>
                      </a:r>
                    </a:p>
                    <a:p>
                      <a:endParaRPr lang="cs-CZ" sz="1400" i="1"/>
                    </a:p>
                    <a:p>
                      <a:r>
                        <a:rPr lang="cs-CZ" sz="1400" i="1"/>
                        <a:t>Uzavření kupní smlouvy a vystavení směnky</a:t>
                      </a:r>
                      <a:endParaRPr lang="cs-CZ" sz="1400"/>
                    </a:p>
                  </a:txBody>
                  <a:tcPr marL="73604" marR="73604" marT="36802" marB="36802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Několik nárokových norem</a:t>
                      </a:r>
                    </a:p>
                    <a:p>
                      <a:endParaRPr lang="cs-CZ" sz="1400" i="1"/>
                    </a:p>
                    <a:p>
                      <a:r>
                        <a:rPr lang="cs-CZ" sz="1400" i="1"/>
                        <a:t>§ 2079 OZ, zákon směnečný a šekový</a:t>
                      </a:r>
                    </a:p>
                  </a:txBody>
                  <a:tcPr marL="73604" marR="73604" marT="36802" marB="36802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Několik právních následků, jež se vzájemně vylučují</a:t>
                      </a:r>
                    </a:p>
                    <a:p>
                      <a:r>
                        <a:rPr lang="cs-CZ" sz="1400" i="1"/>
                        <a:t>Nárok ze smlouvy,</a:t>
                      </a:r>
                    </a:p>
                    <a:p>
                      <a:r>
                        <a:rPr lang="cs-CZ" sz="1400" i="1"/>
                        <a:t>nárok ze směnky</a:t>
                      </a:r>
                    </a:p>
                  </a:txBody>
                  <a:tcPr marL="73604" marR="73604" marT="36802" marB="36802"/>
                </a:tc>
                <a:extLst>
                  <a:ext uri="{0D108BD9-81ED-4DB2-BD59-A6C34878D82A}">
                    <a16:rowId xmlns:a16="http://schemas.microsoft.com/office/drawing/2014/main" val="1915623325"/>
                  </a:ext>
                </a:extLst>
              </a:tr>
              <a:tr h="1207102">
                <a:tc>
                  <a:txBody>
                    <a:bodyPr/>
                    <a:lstStyle/>
                    <a:p>
                      <a:r>
                        <a:rPr lang="cs-CZ" sz="1400"/>
                        <a:t>Ideální konkurence</a:t>
                      </a:r>
                    </a:p>
                  </a:txBody>
                  <a:tcPr marL="73604" marR="73604" marT="36802" marB="36802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1 skutkový základ (děj)</a:t>
                      </a:r>
                    </a:p>
                    <a:p>
                      <a:endParaRPr lang="cs-CZ" sz="1400"/>
                    </a:p>
                    <a:p>
                      <a:endParaRPr lang="cs-CZ" sz="1400" i="1"/>
                    </a:p>
                    <a:p>
                      <a:r>
                        <a:rPr lang="cs-CZ" sz="1400" i="1"/>
                        <a:t>Užívání cizí věci</a:t>
                      </a:r>
                    </a:p>
                  </a:txBody>
                  <a:tcPr marL="73604" marR="73604" marT="36802" marB="36802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Několik nárokových norem</a:t>
                      </a:r>
                    </a:p>
                    <a:p>
                      <a:endParaRPr lang="cs-CZ" sz="1400" i="1"/>
                    </a:p>
                    <a:p>
                      <a:r>
                        <a:rPr lang="cs-CZ" sz="1400" i="1"/>
                        <a:t>§ 2201, § 2991</a:t>
                      </a:r>
                    </a:p>
                  </a:txBody>
                  <a:tcPr marL="73604" marR="73604" marT="36802" marB="36802"/>
                </a:tc>
                <a:tc>
                  <a:txBody>
                    <a:bodyPr/>
                    <a:lstStyle/>
                    <a:p>
                      <a:r>
                        <a:rPr lang="cs-CZ" sz="1400"/>
                        <a:t>Několik právních následků, jež se vzájemně vylučují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i="1"/>
                        <a:t>Nárok ze smlouvy,  nárok z bezdůvodného obohacení</a:t>
                      </a:r>
                    </a:p>
                    <a:p>
                      <a:endParaRPr lang="cs-CZ" sz="1400"/>
                    </a:p>
                  </a:txBody>
                  <a:tcPr marL="73604" marR="73604" marT="36802" marB="36802"/>
                </a:tc>
                <a:extLst>
                  <a:ext uri="{0D108BD9-81ED-4DB2-BD59-A6C34878D82A}">
                    <a16:rowId xmlns:a16="http://schemas.microsoft.com/office/drawing/2014/main" val="2917046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9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3429F-D222-43CD-A051-C7457EC2B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zhodnocení teorií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A0ED4904-5C70-4A96-8CDC-0D9EBF4765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2798375"/>
              </p:ext>
            </p:extLst>
          </p:nvPr>
        </p:nvGraphicFramePr>
        <p:xfrm>
          <a:off x="1433252" y="1819469"/>
          <a:ext cx="9601200" cy="4206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1570651713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81633151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47327316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4198930076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59400174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Materiální teorie</a:t>
                      </a:r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Jednočlenná procesní teorie</a:t>
                      </a:r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Dvoučlenná procesní teorie – normativní jednota</a:t>
                      </a:r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Dvoučlenná procesní teorie – faktická jednota</a:t>
                      </a:r>
                    </a:p>
                  </a:txBody>
                  <a:tcPr marL="83489" marR="83489"/>
                </a:tc>
                <a:extLst>
                  <a:ext uri="{0D108BD9-81ED-4DB2-BD59-A6C34878D82A}">
                    <a16:rowId xmlns:a16="http://schemas.microsoft.com/office/drawing/2014/main" val="221387678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cs-CZ" dirty="0"/>
                        <a:t>Konkurence základů nárokových norem</a:t>
                      </a:r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extLst>
                  <a:ext uri="{0D108BD9-81ED-4DB2-BD59-A6C34878D82A}">
                    <a16:rowId xmlns:a16="http://schemas.microsoft.com/office/drawing/2014/main" val="178085318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cs-CZ" dirty="0"/>
                        <a:t>Reálná konkurence</a:t>
                      </a:r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extLst>
                  <a:ext uri="{0D108BD9-81ED-4DB2-BD59-A6C34878D82A}">
                    <a16:rowId xmlns:a16="http://schemas.microsoft.com/office/drawing/2014/main" val="16951174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cs-CZ" dirty="0"/>
                        <a:t>Ideální konkurence</a:t>
                      </a:r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L="83489" marR="83489"/>
                </a:tc>
                <a:extLst>
                  <a:ext uri="{0D108BD9-81ED-4DB2-BD59-A6C34878D82A}">
                    <a16:rowId xmlns:a16="http://schemas.microsoft.com/office/drawing/2014/main" val="2235904102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BD8C5202-A019-46EB-A395-AF6883417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941" y="3293153"/>
            <a:ext cx="573074" cy="55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AA497D9-8A0F-4EC7-9530-B623897B4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663" y="5252780"/>
            <a:ext cx="573074" cy="55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A74C699-DD96-473C-BE27-13A4BAE51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283" y="4332870"/>
            <a:ext cx="573074" cy="55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5952AEF-A816-41ED-BBC4-A69BDF00C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348" y="3293153"/>
            <a:ext cx="573074" cy="55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4646B97-EC4C-4EBA-B1D8-725D0EC79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348" y="4335073"/>
            <a:ext cx="573074" cy="55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5AA92B1-EDA1-4F4A-9080-4A8578CA5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348" y="5252780"/>
            <a:ext cx="573074" cy="55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0B8E2C9-4275-4EDC-84E2-9CB958F69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77" y="4363385"/>
            <a:ext cx="493819" cy="48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5A2AF90-EE57-4095-8E41-C054433BB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37" y="5252780"/>
            <a:ext cx="493819" cy="48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A812EAC-F579-4738-A18F-B8C37719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075" y="3326684"/>
            <a:ext cx="493819" cy="48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9BC01BF-4BE9-4B30-9434-A5BE826B2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838" y="5286311"/>
            <a:ext cx="493819" cy="48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5C00D30-1954-49E8-9B45-B38403ECD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737" y="3349729"/>
            <a:ext cx="493819" cy="48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A89889-ECBF-46C8-9B96-97EA38CB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482" y="4332870"/>
            <a:ext cx="573074" cy="55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77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0FB1D-EAE3-479C-9D6C-8B5301EF5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Teoretická pojetí předmětu sporu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584116-F70B-467F-AA61-160D83F26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Část II.</a:t>
            </a:r>
          </a:p>
        </p:txBody>
      </p:sp>
    </p:spTree>
    <p:extLst>
      <p:ext uri="{BB962C8B-B14F-4D97-AF65-F5344CB8AC3E}">
        <p14:creationId xmlns:p14="http://schemas.microsoft.com/office/powerpoint/2010/main" val="4439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5731E-AC7C-490C-B881-22BD8EE7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Materiální teorie předmětu sporu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56CC36-9BCF-4D2D-9991-5A840D037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05637"/>
            <a:ext cx="9601200" cy="390926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Předmětem sporu je </a:t>
            </a:r>
            <a:r>
              <a:rPr lang="cs-CZ" b="1" dirty="0"/>
              <a:t>(tvrzené) subjektivní hmotné právo</a:t>
            </a:r>
            <a:r>
              <a:rPr lang="cs-CZ" dirty="0"/>
              <a:t>, resp. nárok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Savigny</a:t>
            </a:r>
            <a:r>
              <a:rPr lang="cs-CZ" dirty="0"/>
              <a:t>)</a:t>
            </a:r>
          </a:p>
          <a:p>
            <a:r>
              <a:rPr lang="cs-CZ" dirty="0"/>
              <a:t>Argumenty proti</a:t>
            </a:r>
          </a:p>
          <a:p>
            <a:pPr lvl="1"/>
            <a:r>
              <a:rPr lang="cs-CZ" dirty="0"/>
              <a:t>co bylo předmětem sporu, byla-li žaloba zamítnuta pro nedostatek věcné legitimace?</a:t>
            </a:r>
          </a:p>
          <a:p>
            <a:pPr lvl="1"/>
            <a:r>
              <a:rPr lang="cs-CZ" dirty="0"/>
              <a:t>určovací žaloby, zejména negativní, a konstitutivní žaloby neslouží k uplatnění hmotněprávního nároku</a:t>
            </a:r>
          </a:p>
          <a:p>
            <a:pPr lvl="1"/>
            <a:r>
              <a:rPr lang="cs-CZ" dirty="0"/>
              <a:t>některými žalobami se žalobce nedovolává právních účinků plynoucích z hmotného práva (např. žaloba na obnovu řízení, exekuční žaloby)</a:t>
            </a:r>
          </a:p>
          <a:p>
            <a:pPr lvl="1"/>
            <a:r>
              <a:rPr lang="cs-CZ" dirty="0"/>
              <a:t>soud může hmotné právo zkoumat a rozhodnout o něm pouze v mezích žalobního návrhu</a:t>
            </a:r>
          </a:p>
          <a:p>
            <a:pPr lvl="1"/>
            <a:r>
              <a:rPr lang="cs-CZ" dirty="0"/>
              <a:t>identita sporu by měla být posuzována z hlediska procesních stran</a:t>
            </a:r>
          </a:p>
          <a:p>
            <a:pPr lvl="1"/>
            <a:r>
              <a:rPr lang="cs-CZ" dirty="0"/>
              <a:t>zásadně selhává při řešení konkurence nároků</a:t>
            </a:r>
          </a:p>
        </p:txBody>
      </p:sp>
    </p:spTree>
    <p:extLst>
      <p:ext uri="{BB962C8B-B14F-4D97-AF65-F5344CB8AC3E}">
        <p14:creationId xmlns:p14="http://schemas.microsoft.com/office/powerpoint/2010/main" val="313444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8C3892-2776-464E-8852-418A085FF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Procesní teorie předmětu sporu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1D15A7-9CAE-450D-81F8-942D36464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Předmětem sporu nemůže být subjektivní hmotné právo (materiální nárok)</a:t>
            </a:r>
          </a:p>
          <a:p>
            <a:r>
              <a:rPr lang="cs-CZ" dirty="0"/>
              <a:t>Pojem předmětu sporu je nutno naplnit </a:t>
            </a:r>
            <a:r>
              <a:rPr lang="cs-CZ" b="1" dirty="0"/>
              <a:t>procesním obsahem </a:t>
            </a:r>
            <a:r>
              <a:rPr lang="cs-CZ" dirty="0"/>
              <a:t>a spojit jej s </a:t>
            </a:r>
            <a:r>
              <a:rPr lang="cs-CZ" b="1" dirty="0"/>
              <a:t>žalobou</a:t>
            </a:r>
          </a:p>
          <a:p>
            <a:pPr lvl="1"/>
            <a:r>
              <a:rPr lang="cs-CZ" dirty="0"/>
              <a:t>vymezení PS je v rukou žalobce</a:t>
            </a:r>
          </a:p>
          <a:p>
            <a:pPr lvl="1"/>
            <a:r>
              <a:rPr lang="cs-CZ" dirty="0"/>
              <a:t>námitky žalovaného jsou bez významu</a:t>
            </a:r>
          </a:p>
          <a:p>
            <a:r>
              <a:rPr lang="cs-CZ" dirty="0"/>
              <a:t>Proto se PS označuje také jako </a:t>
            </a:r>
            <a:r>
              <a:rPr lang="cs-CZ" b="1" dirty="0"/>
              <a:t>procesní nárok </a:t>
            </a:r>
            <a:r>
              <a:rPr lang="cs-CZ" dirty="0"/>
              <a:t>nebo nárok v procesním smyslu</a:t>
            </a:r>
          </a:p>
          <a:p>
            <a:r>
              <a:rPr lang="cs-CZ" dirty="0"/>
              <a:t>Které obsahové části žaloby jsou rozhodné pro vymezení PS?</a:t>
            </a:r>
          </a:p>
          <a:p>
            <a:pPr lvl="1"/>
            <a:r>
              <a:rPr lang="cs-CZ" dirty="0"/>
              <a:t>podle většinové dvoučlenné teorie – petit + skutkový základ</a:t>
            </a:r>
          </a:p>
          <a:p>
            <a:pPr lvl="1"/>
            <a:r>
              <a:rPr lang="cs-CZ" dirty="0"/>
              <a:t>podle jednočlenné teorie (</a:t>
            </a:r>
            <a:r>
              <a:rPr lang="cs-CZ" dirty="0" err="1"/>
              <a:t>Schwab</a:t>
            </a:r>
            <a:r>
              <a:rPr lang="cs-CZ" dirty="0"/>
              <a:t>) – PS je vymezen pouze petitem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305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říznutí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2661</TotalTime>
  <Words>3650</Words>
  <Application>Microsoft Office PowerPoint</Application>
  <PresentationFormat>Širokoúhlá obrazovka</PresentationFormat>
  <Paragraphs>390</Paragraphs>
  <Slides>61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3" baseType="lpstr">
      <vt:lpstr>Franklin Gothic Book</vt:lpstr>
      <vt:lpstr>Oříznutí</vt:lpstr>
      <vt:lpstr>Předmět sporu</vt:lpstr>
      <vt:lpstr>Přehled výkladu</vt:lpstr>
      <vt:lpstr>Význam předmětu sporu</vt:lpstr>
      <vt:lpstr>Terminologie a přehled možných přístupů</vt:lpstr>
      <vt:lpstr>Pro jaké instituty má PS význam?</vt:lpstr>
      <vt:lpstr>Jednotné nebo relativní pojetí PS?</vt:lpstr>
      <vt:lpstr>Teoretická pojetí předmětu sporu</vt:lpstr>
      <vt:lpstr>Materiální teorie předmětu sporu</vt:lpstr>
      <vt:lpstr>Procesní teorie předmětu sporu</vt:lpstr>
      <vt:lpstr>Důsledky odpoutání PS od materiálního nároku</vt:lpstr>
      <vt:lpstr>Dvoučlenná procesní teorie PS</vt:lpstr>
      <vt:lpstr>Identita předmětu procesního nároku</vt:lpstr>
      <vt:lpstr>Identita základu procesního nároku</vt:lpstr>
      <vt:lpstr>Normativní jednota</vt:lpstr>
      <vt:lpstr>Faktická jednota</vt:lpstr>
      <vt:lpstr>Jednočlenná procesní teorie PS</vt:lpstr>
      <vt:lpstr>Teorie jádra</vt:lpstr>
      <vt:lpstr>Italské či holandské torpédo</vt:lpstr>
      <vt:lpstr>Jak se předmět sporu promítá do některých institutů civilního procesu</vt:lpstr>
      <vt:lpstr>Vázanost soudu žalobou (předmětem sporu)</vt:lpstr>
      <vt:lpstr>Vázanost soudu žalobou</vt:lpstr>
      <vt:lpstr>Materiální teorie PS</vt:lpstr>
      <vt:lpstr>Procesní teorie PS</vt:lpstr>
      <vt:lpstr>Změna žaloby</vt:lpstr>
      <vt:lpstr>Podstata změny žaloby</vt:lpstr>
      <vt:lpstr>Materiální teorie PS</vt:lpstr>
      <vt:lpstr>Jednočlenná procesní teorie PS</vt:lpstr>
      <vt:lpstr>Dvoučlenné procesní teorie PS</vt:lpstr>
      <vt:lpstr>Překážka litispendence</vt:lpstr>
      <vt:lpstr>Podstata a projevy</vt:lpstr>
      <vt:lpstr>Právní moc</vt:lpstr>
      <vt:lpstr>Podstata právní moci</vt:lpstr>
      <vt:lpstr>Materiální teorie PS</vt:lpstr>
      <vt:lpstr>Procesní teorie PS</vt:lpstr>
      <vt:lpstr>Konkurence nároků</vt:lpstr>
      <vt:lpstr>Případy konkurence nároků</vt:lpstr>
      <vt:lpstr>Konkurence základů nárokových norem</vt:lpstr>
      <vt:lpstr>Vymezení a příklady</vt:lpstr>
      <vt:lpstr>Z pohledu materiální teorie</vt:lpstr>
      <vt:lpstr>Z pohledu dvoučlenné procesní teorie PS (varianta faktická jednota) I.</vt:lpstr>
      <vt:lpstr>Z pohledu dvoučlenné teorie předmětu sporu (varianta faktická jednota) II.</vt:lpstr>
      <vt:lpstr>Z pohledu dvoučlenné teorie (varianta normativní jednota)</vt:lpstr>
      <vt:lpstr>Z pohledu jednočlenné procesní teorie PS</vt:lpstr>
      <vt:lpstr>Dílčí zhodnocení teorií</vt:lpstr>
      <vt:lpstr>Konkurence nároků (reálná konkurence)</vt:lpstr>
      <vt:lpstr>Vymezení a příklady</vt:lpstr>
      <vt:lpstr>Z pohledu materiální teorie</vt:lpstr>
      <vt:lpstr>Z pohledu jednočlenné procesní teorie PS </vt:lpstr>
      <vt:lpstr>Z pohledu dvoučlenných procesních teorií PS</vt:lpstr>
      <vt:lpstr>Dílčí zhodnocení teorií</vt:lpstr>
      <vt:lpstr>Ideální konkurence</vt:lpstr>
      <vt:lpstr>Vymezení a příklad</vt:lpstr>
      <vt:lpstr>Z pohledu materiální teorie PS</vt:lpstr>
      <vt:lpstr>Z pohledu jednočlenné procesní teorie PS</vt:lpstr>
      <vt:lpstr>Z pohledu dvoučlenných teorií</vt:lpstr>
      <vt:lpstr>Dílčí zhodnocení teorií</vt:lpstr>
      <vt:lpstr>Celkové zhodnocení teorií předmětu sporu</vt:lpstr>
      <vt:lpstr>Kdo je vítěz?</vt:lpstr>
      <vt:lpstr>Přílohy</vt:lpstr>
      <vt:lpstr>Přehled znaků různých případů konkurence</vt:lpstr>
      <vt:lpstr>Přehled zhodnocení teorií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Předmět sporu</dc:title>
  <dc:creator>Petr Lavický</dc:creator>
  <cp:lastModifiedBy>Petr Lavický</cp:lastModifiedBy>
  <cp:revision>90</cp:revision>
  <dcterms:created xsi:type="dcterms:W3CDTF">2021-04-25T12:02:58Z</dcterms:created>
  <dcterms:modified xsi:type="dcterms:W3CDTF">2021-12-02T13:36:22Z</dcterms:modified>
</cp:coreProperties>
</file>