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356" r:id="rId3"/>
    <p:sldId id="357" r:id="rId4"/>
    <p:sldId id="365" r:id="rId5"/>
    <p:sldId id="431" r:id="rId6"/>
    <p:sldId id="432" r:id="rId7"/>
    <p:sldId id="374" r:id="rId8"/>
    <p:sldId id="375" r:id="rId9"/>
    <p:sldId id="377" r:id="rId10"/>
    <p:sldId id="428" r:id="rId11"/>
    <p:sldId id="380" r:id="rId12"/>
    <p:sldId id="433" r:id="rId13"/>
    <p:sldId id="424" r:id="rId14"/>
    <p:sldId id="425" r:id="rId15"/>
    <p:sldId id="426" r:id="rId16"/>
    <p:sldId id="361" r:id="rId17"/>
    <p:sldId id="427" r:id="rId18"/>
    <p:sldId id="381" r:id="rId19"/>
    <p:sldId id="383" r:id="rId20"/>
    <p:sldId id="384" r:id="rId21"/>
    <p:sldId id="385" r:id="rId22"/>
    <p:sldId id="388" r:id="rId23"/>
    <p:sldId id="394" r:id="rId24"/>
    <p:sldId id="429" r:id="rId25"/>
    <p:sldId id="395" r:id="rId26"/>
    <p:sldId id="399" r:id="rId27"/>
    <p:sldId id="392" r:id="rId28"/>
    <p:sldId id="393" r:id="rId29"/>
    <p:sldId id="407" r:id="rId30"/>
    <p:sldId id="409" r:id="rId31"/>
    <p:sldId id="400" r:id="rId32"/>
    <p:sldId id="430" r:id="rId33"/>
    <p:sldId id="401" r:id="rId34"/>
    <p:sldId id="402" r:id="rId35"/>
    <p:sldId id="411" r:id="rId36"/>
    <p:sldId id="413" r:id="rId37"/>
    <p:sldId id="416" r:id="rId38"/>
    <p:sldId id="417" r:id="rId39"/>
    <p:sldId id="419" r:id="rId40"/>
    <p:sldId id="420" r:id="rId41"/>
    <p:sldId id="421" r:id="rId42"/>
    <p:sldId id="422" r:id="rId43"/>
    <p:sldId id="423" r:id="rId44"/>
    <p:sldId id="355" r:id="rId45"/>
    <p:sldId id="352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DE"/>
    <a:srgbClr val="FDF1BF"/>
    <a:srgbClr val="FCE584"/>
    <a:srgbClr val="AB8B05"/>
    <a:srgbClr val="F9D32F"/>
    <a:srgbClr val="FDEFB1"/>
    <a:srgbClr val="FBE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5427" autoAdjust="0"/>
  </p:normalViewPr>
  <p:slideViewPr>
    <p:cSldViewPr>
      <p:cViewPr varScale="1">
        <p:scale>
          <a:sx n="90" d="100"/>
          <a:sy n="90" d="100"/>
        </p:scale>
        <p:origin x="66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B6EEA-47B2-4043-8FB1-377F31502499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A5560-0BBB-49FF-BBFD-F91832040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A5560-0BBB-49FF-BBFD-F918320400C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5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A5560-0BBB-49FF-BBFD-F918320400C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19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A5560-0BBB-49FF-BBFD-F918320400C5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52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0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285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432000" y="2286000"/>
            <a:ext cx="11283789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rgbClr val="00827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4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Přímá spojnice 13"/>
          <p:cNvCxnSpPr/>
          <p:nvPr/>
        </p:nvCxnSpPr>
        <p:spPr>
          <a:xfrm>
            <a:off x="0" y="1268760"/>
            <a:ext cx="12192000" cy="0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7488" y="274638"/>
            <a:ext cx="10561173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7488" y="1412777"/>
            <a:ext cx="10561173" cy="4968552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807968" y="6381329"/>
            <a:ext cx="1056117" cy="365125"/>
          </a:xfrm>
        </p:spPr>
        <p:txBody>
          <a:bodyPr/>
          <a:lstStyle/>
          <a:p>
            <a:fld id="{5C37267E-5F4A-456B-958B-AF9D53426D0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0" y="476676"/>
            <a:ext cx="12192000" cy="7920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2" name="Obdélník 11"/>
          <p:cNvSpPr/>
          <p:nvPr/>
        </p:nvSpPr>
        <p:spPr>
          <a:xfrm>
            <a:off x="0" y="0"/>
            <a:ext cx="1391477" cy="6858000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3" name="Obdélník 12"/>
          <p:cNvSpPr/>
          <p:nvPr/>
        </p:nvSpPr>
        <p:spPr>
          <a:xfrm>
            <a:off x="1391477" y="0"/>
            <a:ext cx="9601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68429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628801"/>
            <a:ext cx="10363200" cy="12241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0" y="2564904"/>
            <a:ext cx="12192000" cy="0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 userDrawn="1"/>
        </p:nvSpPr>
        <p:spPr>
          <a:xfrm>
            <a:off x="0" y="1700808"/>
            <a:ext cx="12192000" cy="8640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72520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5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4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6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4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5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98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9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41" y="273055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9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21.9.2016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Margarita Pátíková/Jiří Šamánek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47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21.9.2016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Margarita Pátíková/Jiří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63E12-0EAE-4BEA-A8B1-B7030264C2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05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diskriminace/vyzku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4511824" y="2597260"/>
            <a:ext cx="7680176" cy="0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4511824" y="938341"/>
            <a:ext cx="7680176" cy="16589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42018" y="995540"/>
            <a:ext cx="7710370" cy="2016223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dirty="0"/>
              <a:t>Právo na rovné zacházení a zákaz diskriminace v oblasti pracovního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1824" y="3645024"/>
            <a:ext cx="3672408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</a:rPr>
              <a:t>Mgr. Jiří Šamánek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11824" y="3068962"/>
            <a:ext cx="323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7. 12. 2017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481630" y="-6694"/>
            <a:ext cx="60388" cy="686469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5" r="23156"/>
          <a:stretch/>
        </p:blipFill>
        <p:spPr>
          <a:xfrm>
            <a:off x="0" y="1075948"/>
            <a:ext cx="4481630" cy="517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7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Přímá a nepřímá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Pan </a:t>
            </a:r>
            <a:r>
              <a:rPr lang="cs-CZ" dirty="0" err="1"/>
              <a:t>Hay</a:t>
            </a:r>
            <a:r>
              <a:rPr lang="cs-CZ" dirty="0"/>
              <a:t> uzavřel registrované partnerství, a požádal zaměstnavatele o poskytnutí mimořádného volna a prémie v případě uzavření manželství. Zaměstnavatel mu nevyhověl, protože se tyto výhody podle uvedené kolektivní smlouvy přiznávají pouze v případě uzavření manželství.</a:t>
            </a:r>
            <a:r>
              <a:rPr lang="cs-CZ" b="1" i="1" dirty="0"/>
              <a:t>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SDEU konstatoval, že takové ustanovení kolektivní smlouvy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podle kterého je zaměstnanci, jenž uzavře s osobou stejného pohlaví registrované partnerství, upírán nárok na získání výhod, jež jsou poskytovány zaměstnancům v souvislosti s uzavřením manželství,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vnitrostátní právní předpisy členského státu neumožňují osobám stejného pohlaví uzavřít manželství,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 přímo diskriminační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ze dne 12. prosince 2013, ve věci C‑267/12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44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Nepřímá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Nepřímá diskriminace II. typ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0" dirty="0"/>
              <a:t>Diskriminací z důvodu zdravotního postižení se rozumí také odmítnutí nebo opomenutí přijmout přiměřená opatření, aby měla osoba se zdravotním postižením přístup k určitému zaměstnání, k výkonu pracovní činnosti nebo funkčnímu nebo jinému postupu v zaměstnání, aby mohla využít pracovního poradenství, nebo se zúčastnit jiného odborného vzdělávání, ledaže by takové opatření představovalo nepřiměřené zatížení. </a:t>
            </a:r>
            <a:r>
              <a:rPr lang="cs-CZ" b="1" dirty="0"/>
              <a:t>(§ 3 odst. 2 </a:t>
            </a:r>
            <a:r>
              <a:rPr lang="cs-CZ" b="1" dirty="0" err="1"/>
              <a:t>AntiDZ</a:t>
            </a:r>
            <a:r>
              <a:rPr lang="cs-CZ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69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Přiměřené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Přiměřené opatření není pozitivní akcí. </a:t>
            </a:r>
            <a:r>
              <a:rPr lang="cs-CZ" sz="1600" i="1" dirty="0"/>
              <a:t>„…většina druhů pozitivních akcí je zaměřena na členy nějaké zranitelné nebo nedostatečně zastoupené skupiny, přiměřené opatření má vždy individuální charakter.“</a:t>
            </a:r>
          </a:p>
          <a:p>
            <a:pPr marL="0" indent="0">
              <a:buNone/>
            </a:pPr>
            <a:r>
              <a:rPr lang="en-US" sz="1600" b="1" dirty="0"/>
              <a:t>[</a:t>
            </a:r>
            <a:r>
              <a:rPr lang="cs-CZ" sz="1600" b="1" dirty="0"/>
              <a:t>Boučková, P., Havelková, B., </a:t>
            </a:r>
            <a:r>
              <a:rPr lang="cs-CZ" sz="1600" b="1" dirty="0" err="1"/>
              <a:t>Koldinská</a:t>
            </a:r>
            <a:r>
              <a:rPr lang="cs-CZ" sz="1600" b="1" dirty="0"/>
              <a:t>, K., </a:t>
            </a:r>
            <a:r>
              <a:rPr lang="cs-CZ" sz="1600" b="1" dirty="0" err="1"/>
              <a:t>Kühn</a:t>
            </a:r>
            <a:r>
              <a:rPr lang="cs-CZ" sz="1600" b="1" dirty="0"/>
              <a:t>, Z., </a:t>
            </a:r>
            <a:r>
              <a:rPr lang="cs-CZ" sz="1600" b="1" dirty="0" err="1"/>
              <a:t>Kühnová</a:t>
            </a:r>
            <a:r>
              <a:rPr lang="cs-CZ" sz="1600" b="1" dirty="0"/>
              <a:t>, E., </a:t>
            </a:r>
            <a:r>
              <a:rPr lang="cs-CZ" sz="1600" b="1" dirty="0" err="1"/>
              <a:t>Whelanová</a:t>
            </a:r>
            <a:r>
              <a:rPr lang="cs-CZ" sz="1600" b="1" dirty="0"/>
              <a:t>, M. Antidiskriminační zákon. Komentář. 1. vydání. Praha : C. H. Beck, 2010, 425 s]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Zaměstnavatel nemá povinnost přijmout takové opatření, které by bylo nepřiměřeně zatěžující. Při rozhodování o tom, zda konkrétní opatření představuje nepřiměřené zatížení, je třeba vzít v úvahu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míru užitku,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finanční únosnost,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dostupnost finanční a jiné pomoci k realizaci opatření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alternativní opatření</a:t>
            </a:r>
            <a:r>
              <a:rPr lang="cs-CZ" sz="1600" b="1" dirty="0"/>
              <a:t>․</a:t>
            </a:r>
          </a:p>
          <a:p>
            <a:pPr marL="0" indent="0">
              <a:buNone/>
            </a:pPr>
            <a:r>
              <a:rPr lang="cs-CZ" sz="1600" b="1" dirty="0"/>
              <a:t>(</a:t>
            </a:r>
            <a:r>
              <a:rPr lang="cs-CZ" sz="1600" b="1" dirty="0" err="1"/>
              <a:t>Ust</a:t>
            </a:r>
            <a:r>
              <a:rPr lang="cs-CZ" sz="1600" b="1" dirty="0"/>
              <a:t>. § 3 odst. 2 - 4 </a:t>
            </a:r>
            <a:r>
              <a:rPr lang="cs-CZ" sz="1600" b="1" dirty="0" err="1"/>
              <a:t>AntiDZ</a:t>
            </a:r>
            <a:r>
              <a:rPr lang="cs-CZ" sz="1600" b="1" dirty="0"/>
              <a:t>)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Cílem přiměřeného opatření je</a:t>
            </a:r>
            <a:r>
              <a:rPr lang="cs-CZ" sz="1600" dirty="0"/>
              <a:t> překlenout bariéru mezi osobou se zdravotním postižením a výkonem práce.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Cílem není </a:t>
            </a:r>
            <a:r>
              <a:rPr lang="cs-CZ" sz="1600" dirty="0"/>
              <a:t>např. zvýhodnit při výběru zaměstnance nekvalifikovanou osobu, povýšit osobu bez ohledu na její individuální zásluhy, apod. </a:t>
            </a:r>
          </a:p>
        </p:txBody>
      </p:sp>
    </p:spTree>
    <p:extLst>
      <p:ext uri="{BB962C8B-B14F-4D97-AF65-F5344CB8AC3E}">
        <p14:creationId xmlns:p14="http://schemas.microsoft.com/office/powerpoint/2010/main" val="406900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zdravotního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Zdravotní postižení jako diskriminační znak se od ostatních diskriminačních důvodů odlišuje.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Nositelem diskriminačního znaku není kdokoliv. V případě ostatních diskriminačních znaků jsou chráněni jak příslušníci </a:t>
            </a:r>
            <a:r>
              <a:rPr lang="cs-CZ" dirty="0" err="1"/>
              <a:t>marginalizované</a:t>
            </a:r>
            <a:r>
              <a:rPr lang="cs-CZ" dirty="0"/>
              <a:t> skupiny, tak příslušníci majority, nicméně ochrana před diskriminací na základě zdravotního postižení se vztahuje pouze k osobám s existujícím zdravotním postižením.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Zdravotní postižení nevymezuje homogenní skupinu, protože s ohledem na povahu postižení má každý konkrétní nositel specifické potřeby.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267E-5F4A-456B-958B-AF9D53426D03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139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zdravotního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Zdravotní postižení je definováno v </a:t>
            </a:r>
            <a:r>
              <a:rPr lang="cs-CZ" dirty="0" err="1"/>
              <a:t>ust</a:t>
            </a:r>
            <a:r>
              <a:rPr lang="cs-CZ" dirty="0"/>
              <a:t>. § 5 odst. 6 </a:t>
            </a:r>
            <a:r>
              <a:rPr lang="cs-CZ" dirty="0" err="1"/>
              <a:t>AntiDZ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Zdravotním postižením se rozumí tělesné, smyslové, mentální, duševní nebo jiné postižení, které brání nebo může bránit osobám v jejich právu na rovné zacházení v oblastech vymezených tímto zákonem; přitom musí jít o dlouhodobé zdravotní postižení, které trvá nebo má podle poznatků lékařské vědy trvat alespoň jeden rok.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Evropské právo (konkrétně Rámcová směrnice) zdravotní postižení nedefinuje. Definici je tedy nutné hledat v judikatuře SDEU.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267E-5F4A-456B-958B-AF9D53426D03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48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zdravotního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4500" dirty="0"/>
              <a:t>Použitím pojmu „zdravotní postižení“ v článku 1 Rámcové směrnice si však zákonodárce úmyslně zvolil výraz, který se liší od výrazu „nemoc“. Jednoduché postavení naroveň obou těchto pojmů je tedy vyloučeno. </a:t>
            </a:r>
            <a:r>
              <a:rPr lang="en-US" sz="4500" b="1" dirty="0"/>
              <a:t>[</a:t>
            </a:r>
            <a:r>
              <a:rPr lang="cs-CZ" sz="4500" b="1" dirty="0"/>
              <a:t>Rozsudek SDEU ze dne 11. června 2006, ve věci C–13/05 Sonia </a:t>
            </a:r>
            <a:r>
              <a:rPr lang="cs-CZ" sz="4500" b="1" dirty="0" err="1"/>
              <a:t>Chacón</a:t>
            </a:r>
            <a:r>
              <a:rPr lang="cs-CZ" sz="4500" b="1" dirty="0"/>
              <a:t> </a:t>
            </a:r>
            <a:r>
              <a:rPr lang="cs-CZ" sz="4500" b="1" dirty="0" err="1"/>
              <a:t>Navas</a:t>
            </a:r>
            <a:r>
              <a:rPr lang="cs-CZ" sz="4500" b="1" dirty="0"/>
              <a:t> proti </a:t>
            </a:r>
            <a:r>
              <a:rPr lang="cs-CZ" sz="4500" b="1" dirty="0" err="1"/>
              <a:t>Eurest</a:t>
            </a:r>
            <a:r>
              <a:rPr lang="cs-CZ" sz="4500" b="1" dirty="0"/>
              <a:t> </a:t>
            </a:r>
            <a:r>
              <a:rPr lang="cs-CZ" sz="4500" b="1" dirty="0" err="1"/>
              <a:t>Collectividades</a:t>
            </a:r>
            <a:r>
              <a:rPr lang="cs-CZ" sz="4500" b="1" dirty="0"/>
              <a:t> SA, body 43 – 44</a:t>
            </a:r>
            <a:r>
              <a:rPr lang="en-US" sz="4500" b="1" dirty="0"/>
              <a:t>]</a:t>
            </a:r>
            <a:endParaRPr lang="cs-CZ" sz="4500" b="1" dirty="0"/>
          </a:p>
          <a:p>
            <a:pPr marL="0" indent="0">
              <a:lnSpc>
                <a:spcPct val="120000"/>
              </a:lnSpc>
              <a:buNone/>
            </a:pPr>
            <a:endParaRPr lang="cs-CZ" sz="45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4500" dirty="0"/>
              <a:t>Na rozhodnutí musel SDEU navázat i v případě odborové organizace, která se jménem dvou žen obrátila na soud s žalobou pro diskriminaci z důvodu zdravotního postižení. Zaměstnavatelé žen však zpochybňovali, že by zaměstnankyně byly osobami se zdravotním postižením.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45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4500" dirty="0"/>
              <a:t>Podle SDEU pojem „zdravotní postižení“ dle Rámcové směrnice zahrnuje zdravotní stav způsobený lékařsky diagnostikovanou léčitelnou nebo neléčitelnou nemocí, pokud tato nemoc způsobuje omezení vyplývající především z fyzických, duševních nebo psychických postižení, které v interakci s různými překážkami může bránit plnému a účinnému zapojení dotčené osoby do profesního života na rovnoprávném základě s ostatními pracovníky, a jestliže je toto omezení dlouhodobé. </a:t>
            </a:r>
            <a:r>
              <a:rPr lang="en-US" sz="4500" b="1" dirty="0"/>
              <a:t>[</a:t>
            </a:r>
            <a:r>
              <a:rPr lang="cs-CZ" sz="4500" b="1" dirty="0">
                <a:solidFill>
                  <a:prstClr val="black"/>
                </a:solidFill>
              </a:rPr>
              <a:t>Rozsudek SDEU ze dne 11. dubna 2013, </a:t>
            </a:r>
            <a:r>
              <a:rPr lang="pl-PL" sz="4500" b="1" dirty="0">
                <a:solidFill>
                  <a:prstClr val="black"/>
                </a:solidFill>
              </a:rPr>
              <a:t>ve spojených věcech, </a:t>
            </a:r>
            <a:r>
              <a:rPr lang="cs-CZ" sz="4500" b="1" dirty="0">
                <a:solidFill>
                  <a:prstClr val="black"/>
                </a:solidFill>
              </a:rPr>
              <a:t>HK </a:t>
            </a:r>
            <a:r>
              <a:rPr lang="cs-CZ" sz="4500" b="1" dirty="0" err="1">
                <a:solidFill>
                  <a:prstClr val="black"/>
                </a:solidFill>
              </a:rPr>
              <a:t>Danmark</a:t>
            </a:r>
            <a:r>
              <a:rPr lang="cs-CZ" sz="4500" b="1" dirty="0">
                <a:solidFill>
                  <a:prstClr val="black"/>
                </a:solidFill>
              </a:rPr>
              <a:t>, proti </a:t>
            </a:r>
            <a:r>
              <a:rPr lang="cs-CZ" sz="4500" b="1" dirty="0" err="1">
                <a:solidFill>
                  <a:prstClr val="black"/>
                </a:solidFill>
              </a:rPr>
              <a:t>Dansk</a:t>
            </a:r>
            <a:r>
              <a:rPr lang="cs-CZ" sz="4500" b="1" dirty="0">
                <a:solidFill>
                  <a:prstClr val="black"/>
                </a:solidFill>
              </a:rPr>
              <a:t> </a:t>
            </a:r>
            <a:r>
              <a:rPr lang="cs-CZ" sz="4500" b="1" dirty="0" err="1">
                <a:solidFill>
                  <a:prstClr val="black"/>
                </a:solidFill>
              </a:rPr>
              <a:t>almennyttigt</a:t>
            </a:r>
            <a:r>
              <a:rPr lang="cs-CZ" sz="4500" b="1" dirty="0">
                <a:solidFill>
                  <a:prstClr val="black"/>
                </a:solidFill>
              </a:rPr>
              <a:t> </a:t>
            </a:r>
            <a:r>
              <a:rPr lang="cs-CZ" sz="4500" b="1" dirty="0" err="1">
                <a:solidFill>
                  <a:prstClr val="black"/>
                </a:solidFill>
              </a:rPr>
              <a:t>Boligselskab</a:t>
            </a:r>
            <a:r>
              <a:rPr lang="cs-CZ" sz="4500" b="1" dirty="0">
                <a:solidFill>
                  <a:prstClr val="black"/>
                </a:solidFill>
              </a:rPr>
              <a:t> a HK </a:t>
            </a:r>
            <a:r>
              <a:rPr lang="cs-CZ" sz="4500" b="1" dirty="0" err="1">
                <a:solidFill>
                  <a:prstClr val="black"/>
                </a:solidFill>
              </a:rPr>
              <a:t>Danmark</a:t>
            </a:r>
            <a:r>
              <a:rPr lang="cs-CZ" sz="4500" b="1" dirty="0">
                <a:solidFill>
                  <a:prstClr val="black"/>
                </a:solidFill>
              </a:rPr>
              <a:t> proti </a:t>
            </a:r>
            <a:r>
              <a:rPr lang="cs-CZ" sz="4500" b="1" dirty="0" err="1">
                <a:solidFill>
                  <a:prstClr val="black"/>
                </a:solidFill>
              </a:rPr>
              <a:t>Dansk</a:t>
            </a:r>
            <a:r>
              <a:rPr lang="cs-CZ" sz="4500" b="1" dirty="0">
                <a:solidFill>
                  <a:prstClr val="black"/>
                </a:solidFill>
              </a:rPr>
              <a:t> </a:t>
            </a:r>
            <a:r>
              <a:rPr lang="cs-CZ" sz="4500" b="1" dirty="0" err="1">
                <a:solidFill>
                  <a:prstClr val="black"/>
                </a:solidFill>
              </a:rPr>
              <a:t>Arbejdsgiverforening</a:t>
            </a:r>
            <a:r>
              <a:rPr lang="cs-CZ" sz="4500" b="1" dirty="0"/>
              <a:t>, body 36 – 42</a:t>
            </a:r>
            <a:r>
              <a:rPr lang="en-US" sz="4500" b="1" dirty="0"/>
              <a:t>]</a:t>
            </a:r>
            <a:endParaRPr lang="cs-CZ" sz="4500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267E-5F4A-456B-958B-AF9D53426D03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5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zdravotní postižení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Úkrok stranou</a:t>
            </a:r>
            <a:endParaRPr lang="en-US" sz="2400" b="1" dirty="0"/>
          </a:p>
          <a:p>
            <a:pPr marL="0" indent="0">
              <a:buNone/>
            </a:pPr>
            <a:r>
              <a:rPr lang="cs-CZ" sz="2400" dirty="0"/>
              <a:t>SDEU posuzoval případ zaměstnankyně neměla v důsledku onemocnění dělohu, ačkoliv byla jinak plodná. Její dítě proto porodila náhradní matka, ale biologickými rodiči byla paní Z. a její manžel; paní Z. však neměla nárok na mateřskou dovolenou (protože neotěhotněla a neporodila), ani na dovolenou pro případ osvojení (protože byla biologickou matkou). SDEU konstatoval, že onemocnění paní Z. není „zdravotním postižením“, protože nemožnost stát se matkou přirozenou cestou jí nebrání v přístupu k zaměstnání, jeho výkonu či postupu v něm.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en-US" sz="2400" b="1" dirty="0"/>
              <a:t>[</a:t>
            </a:r>
            <a:r>
              <a:rPr lang="cs-CZ" sz="2400" b="1" dirty="0">
                <a:solidFill>
                  <a:prstClr val="black"/>
                </a:solidFill>
              </a:rPr>
              <a:t>Rozsudek SDEU </a:t>
            </a:r>
            <a:r>
              <a:rPr lang="en-US" sz="2400" b="1" dirty="0" err="1">
                <a:solidFill>
                  <a:prstClr val="black"/>
                </a:solidFill>
              </a:rPr>
              <a:t>ze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dne</a:t>
            </a:r>
            <a:r>
              <a:rPr lang="en-US" sz="2400" b="1" dirty="0">
                <a:solidFill>
                  <a:prstClr val="black"/>
                </a:solidFill>
              </a:rPr>
              <a:t> 18. </a:t>
            </a:r>
            <a:r>
              <a:rPr lang="en-US" sz="2400" b="1" dirty="0" err="1">
                <a:solidFill>
                  <a:prstClr val="black"/>
                </a:solidFill>
              </a:rPr>
              <a:t>března</a:t>
            </a:r>
            <a:r>
              <a:rPr lang="en-US" sz="2400" b="1" dirty="0">
                <a:solidFill>
                  <a:prstClr val="black"/>
                </a:solidFill>
              </a:rPr>
              <a:t> 2014, </a:t>
            </a:r>
            <a:r>
              <a:rPr lang="en-US" sz="2400" b="1" dirty="0" err="1">
                <a:solidFill>
                  <a:prstClr val="black"/>
                </a:solidFill>
              </a:rPr>
              <a:t>ve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věci</a:t>
            </a:r>
            <a:r>
              <a:rPr lang="en-US" sz="2400" b="1" dirty="0">
                <a:solidFill>
                  <a:prstClr val="black"/>
                </a:solidFill>
              </a:rPr>
              <a:t> C-363/12, Z. </a:t>
            </a:r>
            <a:r>
              <a:rPr lang="en-US" sz="2400" b="1" dirty="0" err="1">
                <a:solidFill>
                  <a:prstClr val="black"/>
                </a:solidFill>
              </a:rPr>
              <a:t>proti</a:t>
            </a:r>
            <a:r>
              <a:rPr lang="en-US" sz="2400" b="1" dirty="0">
                <a:solidFill>
                  <a:prstClr val="black"/>
                </a:solidFill>
              </a:rPr>
              <a:t> A Government department, Board of management of a community school</a:t>
            </a:r>
            <a:r>
              <a:rPr lang="cs-CZ" sz="2400" b="1" dirty="0"/>
              <a:t>, body 81 a 82</a:t>
            </a:r>
            <a:r>
              <a:rPr lang="en-US" sz="2400" b="1" dirty="0"/>
              <a:t>]</a:t>
            </a:r>
            <a:r>
              <a:rPr lang="cs-CZ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37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zdravotní postižení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Návrat do kolejí?</a:t>
            </a:r>
            <a:endParaRPr lang="en-US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V případě pana </a:t>
            </a:r>
            <a:r>
              <a:rPr lang="cs-CZ" sz="1600" dirty="0" err="1"/>
              <a:t>Kaltofta</a:t>
            </a:r>
            <a:r>
              <a:rPr lang="cs-CZ" sz="1600" dirty="0"/>
              <a:t>, který byl propuštěn svým zaměstnavatelem, obcí </a:t>
            </a:r>
            <a:r>
              <a:rPr lang="cs-CZ" sz="1600" dirty="0" err="1"/>
              <a:t>Billund</a:t>
            </a:r>
            <a:r>
              <a:rPr lang="cs-CZ" sz="1600" dirty="0"/>
              <a:t>, se SDEU zabýval otázkou, zda je zdravotním postižením obezita. Propuštění následoval oficiální postup v případě propuštění zaměstnance veřejné správy, a právě obezita byla na těchto jednání jedním z témat. </a:t>
            </a:r>
            <a:r>
              <a:rPr lang="cs-CZ" sz="1600" dirty="0" err="1"/>
              <a:t>Kaltoft</a:t>
            </a:r>
            <a:r>
              <a:rPr lang="cs-CZ" sz="1600" dirty="0"/>
              <a:t> dospěl k závěru, že právě z důvodu své obezity byl vystaven protiprávní diskriminaci.</a:t>
            </a:r>
          </a:p>
          <a:p>
            <a:pPr marL="0" indent="0">
              <a:buNone/>
            </a:pPr>
            <a:r>
              <a:rPr lang="cs-CZ" sz="1600" dirty="0"/>
              <a:t>Generální advokátka zpochybnila ve stanovisku závěry SDEU ve věci Z. Uvedla, že zaměstnankyni cestovní kanceláře upoutané na invalidní vozík propuštěné novým vlastníkem, který nechce zdravotní postižení spojovat s novou tváří kanceláře, nelze upřít možnost dovolávat se ochrany před diskriminací; ve světle kauzy Z. by se na ni však ochrana nevztahovala, protože i její kolegové vykonávají své pracovní úkoly vsedě a její zdravotní postižení ji v práci neovlivňuje.</a:t>
            </a:r>
            <a:r>
              <a:rPr lang="cs-CZ" sz="1600" b="1" i="1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[</a:t>
            </a:r>
            <a:r>
              <a:rPr lang="cs-CZ" sz="1600" b="1" dirty="0">
                <a:solidFill>
                  <a:prstClr val="black"/>
                </a:solidFill>
              </a:rPr>
              <a:t>Stanovisko GA ze dne 17. července 2014, ve věci C‑354/13, FOA, jednající jménem </a:t>
            </a:r>
            <a:r>
              <a:rPr lang="cs-CZ" sz="1600" b="1" dirty="0" err="1">
                <a:solidFill>
                  <a:prstClr val="black"/>
                </a:solidFill>
              </a:rPr>
              <a:t>Karstena</a:t>
            </a:r>
            <a:r>
              <a:rPr lang="cs-CZ" sz="1600" b="1" dirty="0">
                <a:solidFill>
                  <a:prstClr val="black"/>
                </a:solidFill>
              </a:rPr>
              <a:t> </a:t>
            </a:r>
            <a:r>
              <a:rPr lang="cs-CZ" sz="1600" b="1" dirty="0" err="1">
                <a:solidFill>
                  <a:prstClr val="black"/>
                </a:solidFill>
              </a:rPr>
              <a:t>Kaltofta</a:t>
            </a:r>
            <a:r>
              <a:rPr lang="cs-CZ" sz="1600" b="1" dirty="0">
                <a:solidFill>
                  <a:prstClr val="black"/>
                </a:solidFill>
              </a:rPr>
              <a:t> proti </a:t>
            </a:r>
            <a:r>
              <a:rPr lang="cs-CZ" sz="1600" b="1" dirty="0" err="1">
                <a:solidFill>
                  <a:prstClr val="black"/>
                </a:solidFill>
              </a:rPr>
              <a:t>Kommunernes</a:t>
            </a:r>
            <a:r>
              <a:rPr lang="cs-CZ" sz="1600" b="1" dirty="0">
                <a:solidFill>
                  <a:prstClr val="black"/>
                </a:solidFill>
              </a:rPr>
              <a:t> </a:t>
            </a:r>
            <a:r>
              <a:rPr lang="cs-CZ" sz="1600" b="1" dirty="0" err="1">
                <a:solidFill>
                  <a:prstClr val="black"/>
                </a:solidFill>
              </a:rPr>
              <a:t>Landsforening</a:t>
            </a:r>
            <a:r>
              <a:rPr lang="cs-CZ" sz="1600" b="1" dirty="0">
                <a:solidFill>
                  <a:prstClr val="black"/>
                </a:solidFill>
              </a:rPr>
              <a:t> (KL), jednající jménem obce </a:t>
            </a:r>
            <a:r>
              <a:rPr lang="cs-CZ" sz="1600" b="1" dirty="0" err="1">
                <a:solidFill>
                  <a:prstClr val="black"/>
                </a:solidFill>
              </a:rPr>
              <a:t>Billund</a:t>
            </a:r>
            <a:r>
              <a:rPr lang="en-US" sz="1600" b="1" dirty="0">
                <a:solidFill>
                  <a:prstClr val="black"/>
                </a:solidFill>
              </a:rPr>
              <a:t>]</a:t>
            </a:r>
          </a:p>
          <a:p>
            <a:pPr marL="0" indent="0">
              <a:buNone/>
            </a:pPr>
            <a:endParaRPr lang="en-US" sz="16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600" dirty="0"/>
              <a:t>Obezita zaměstnance je „zdravotním postižením“ ve smyslu Rámcové směrnice, pokud způsobuje omezení vyplývající především z dlouhodobých fyzických, duševních nebo psychických postižení, které v interakci s různými překážkami může bránit plnému a účinnému zapojení dotyčné osoby do profesního života na rovnoprávném základě s ostatními pracovníky.</a:t>
            </a:r>
            <a:r>
              <a:rPr lang="en-US" sz="1600" dirty="0"/>
              <a:t> </a:t>
            </a:r>
            <a:r>
              <a:rPr lang="en-US" sz="1600" b="1" dirty="0"/>
              <a:t>[</a:t>
            </a:r>
            <a:r>
              <a:rPr lang="cs-CZ" sz="1600" b="1" dirty="0"/>
              <a:t>Rozsudek SDEU dne 18. prosince 2014, ve věci C-354/13, FOA, jednající jménem </a:t>
            </a:r>
            <a:r>
              <a:rPr lang="cs-CZ" sz="1600" b="1" dirty="0" err="1"/>
              <a:t>Karstena</a:t>
            </a:r>
            <a:r>
              <a:rPr lang="cs-CZ" sz="1600" b="1" dirty="0"/>
              <a:t> </a:t>
            </a:r>
            <a:r>
              <a:rPr lang="cs-CZ" sz="1600" b="1" dirty="0" err="1"/>
              <a:t>Kaltofta</a:t>
            </a:r>
            <a:r>
              <a:rPr lang="cs-CZ" sz="1600" b="1" dirty="0"/>
              <a:t> proti </a:t>
            </a:r>
            <a:r>
              <a:rPr lang="cs-CZ" sz="1600" b="1" dirty="0" err="1"/>
              <a:t>Kommunernes</a:t>
            </a:r>
            <a:r>
              <a:rPr lang="cs-CZ" sz="1600" b="1" dirty="0"/>
              <a:t> </a:t>
            </a:r>
            <a:r>
              <a:rPr lang="cs-CZ" sz="1600" b="1" dirty="0" err="1"/>
              <a:t>Landsforening</a:t>
            </a:r>
            <a:r>
              <a:rPr lang="cs-CZ" sz="1600" b="1" dirty="0"/>
              <a:t> (KL), jednající jménem obce </a:t>
            </a:r>
            <a:r>
              <a:rPr lang="cs-CZ" sz="1600" b="1" dirty="0" err="1"/>
              <a:t>Billund</a:t>
            </a:r>
            <a:r>
              <a:rPr lang="en-US" sz="1600" b="1" dirty="0"/>
              <a:t>]</a:t>
            </a:r>
            <a:endParaRPr lang="cs-CZ" sz="1600" b="1" dirty="0"/>
          </a:p>
          <a:p>
            <a:pPr marL="0" indent="0">
              <a:buNone/>
            </a:pPr>
            <a:endParaRPr lang="cs-CZ" sz="16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3512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80975" lvl="1" indent="0">
              <a:buNone/>
            </a:pPr>
            <a:r>
              <a:rPr lang="cs-CZ" sz="3200" dirty="0"/>
              <a:t>Obtěžování je nežádoucí chování,</a:t>
            </a:r>
          </a:p>
          <a:p>
            <a:pPr marL="522288" lvl="1" indent="-342900">
              <a:buFont typeface="Wingdings" panose="05000000000000000000" pitchFamily="2" charset="2"/>
              <a:buChar char="§"/>
            </a:pPr>
            <a:r>
              <a:rPr lang="cs-CZ" sz="3200" dirty="0"/>
              <a:t>jehož záměrem nebo důsledkem je snížení důstojnosti osoby a vytvoření zastrašujícího, nepřátelského, ponižujícího, pokořujícího nebo urážlivého prostředí, nebo</a:t>
            </a:r>
          </a:p>
          <a:p>
            <a:pPr marL="522288" lvl="1" indent="-342900">
              <a:buFont typeface="Wingdings" panose="05000000000000000000" pitchFamily="2" charset="2"/>
              <a:buChar char="§"/>
            </a:pPr>
            <a:r>
              <a:rPr lang="cs-CZ" sz="3200" dirty="0"/>
              <a:t>které může být oprávněně vnímáno jako podmínka pro rozhodnutí ovlivňující výkon práv a povinností vyplývajících z právních vztahů.</a:t>
            </a:r>
          </a:p>
          <a:p>
            <a:pPr marL="179388" lvl="1" indent="0">
              <a:buNone/>
            </a:pPr>
            <a:endParaRPr lang="cs-CZ" sz="3200" dirty="0"/>
          </a:p>
          <a:p>
            <a:pPr marL="180975" lvl="1" indent="0">
              <a:buNone/>
            </a:pPr>
            <a:r>
              <a:rPr lang="cs-CZ" sz="3200" dirty="0"/>
              <a:t>Při posuzování chování je třeba zkoumat:</a:t>
            </a:r>
          </a:p>
          <a:p>
            <a:pPr marL="457200" lvl="1" indent="-276225">
              <a:buFont typeface="Wingdings" panose="05000000000000000000" pitchFamily="2" charset="2"/>
              <a:buChar char="§"/>
            </a:pPr>
            <a:r>
              <a:rPr lang="cs-CZ" sz="3200" dirty="0"/>
              <a:t>zda by běžná osoba v postavení oběti pociťovala určité jednání jako nežádoucí (objektivní prvek). </a:t>
            </a:r>
          </a:p>
          <a:p>
            <a:pPr marL="457200" indent="-276225">
              <a:buFont typeface="Wingdings" panose="05000000000000000000" pitchFamily="2" charset="2"/>
              <a:buChar char="§"/>
            </a:pPr>
            <a:r>
              <a:rPr lang="cs-CZ" dirty="0"/>
              <a:t>a individuální prožitek oběti (subjektivní prvek). </a:t>
            </a:r>
          </a:p>
          <a:p>
            <a:pPr marL="180975" indent="0">
              <a:buNone/>
            </a:pPr>
            <a:endParaRPr lang="cs-CZ" dirty="0"/>
          </a:p>
          <a:p>
            <a:pPr marL="180975" indent="0">
              <a:buNone/>
            </a:pPr>
            <a:r>
              <a:rPr lang="cs-CZ" dirty="0"/>
              <a:t>I pokud by jednání běžná osoba nepovažovala za obtěžování, ale konkrétní oběť dává najevo, že jednání považuje za nevhodné, může dlouhodobé opakování naplnit podstatu obtěžování. Obtěžování má totiž kvality:</a:t>
            </a:r>
          </a:p>
          <a:p>
            <a:pPr marL="638175" indent="-457200">
              <a:buFont typeface="Wingdings" panose="05000000000000000000" pitchFamily="2" charset="2"/>
              <a:buChar char="§"/>
            </a:pPr>
            <a:r>
              <a:rPr lang="cs-CZ" dirty="0"/>
              <a:t>intenzivní (závažnost aktu)</a:t>
            </a:r>
          </a:p>
          <a:p>
            <a:pPr marL="638175" indent="-457200">
              <a:buFont typeface="Wingdings" panose="05000000000000000000" pitchFamily="2" charset="2"/>
              <a:buChar char="§"/>
            </a:pPr>
            <a:r>
              <a:rPr lang="cs-CZ" dirty="0"/>
              <a:t>extenzivní (časový rozsah chování)</a:t>
            </a:r>
          </a:p>
        </p:txBody>
      </p:sp>
    </p:spTree>
    <p:extLst>
      <p:ext uri="{BB962C8B-B14F-4D97-AF65-F5344CB8AC3E}">
        <p14:creationId xmlns:p14="http://schemas.microsoft.com/office/powerpoint/2010/main" val="3201432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Sexuální obtěžování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Sexuálním obtěžováním se rozumí obtěžující chování, které má sexuální povahu.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Může jít 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neverbální a verbální akty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fyzický kontakt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vynucování sexuálního kontaktu (včetně sexuální vydírání či znásilnění).</a:t>
            </a:r>
          </a:p>
        </p:txBody>
      </p:sp>
    </p:spTree>
    <p:extLst>
      <p:ext uri="{BB962C8B-B14F-4D97-AF65-F5344CB8AC3E}">
        <p14:creationId xmlns:p14="http://schemas.microsoft.com/office/powerpoint/2010/main" val="161632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Věcná působnost </a:t>
            </a:r>
            <a:r>
              <a:rPr lang="cs-CZ" sz="3200" dirty="0" err="1"/>
              <a:t>AntiDZ</a:t>
            </a:r>
            <a:r>
              <a:rPr lang="cs-CZ" sz="3200" dirty="0"/>
              <a:t> v oblasti pracovního práva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Zákaz diskriminace v oblasti pracovního práva vyplývá již z čl. 26 ve spojení s čl. 3 odst. 1 Listiny.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 návaznosti na Listinu je působnost </a:t>
            </a:r>
            <a:r>
              <a:rPr lang="cs-CZ" sz="2400" dirty="0" err="1"/>
              <a:t>AnitDZ</a:t>
            </a:r>
            <a:r>
              <a:rPr lang="cs-CZ" sz="2400" dirty="0"/>
              <a:t> vymezena v ustanovení § 1 odst. 1, a diskriminace je zakázána v oblasti: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pracovního práva, a přístupu k povolání, podnikání a jiné výdělečně činnosti (</a:t>
            </a:r>
            <a:r>
              <a:rPr lang="cs-CZ" sz="2400" dirty="0" err="1"/>
              <a:t>ust</a:t>
            </a:r>
            <a:r>
              <a:rPr lang="cs-CZ" sz="2400" dirty="0"/>
              <a:t>. § 1 odst. 1 písm. a – 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členství a činnosti v odborových organizacích (radách zaměstnanců, apod.),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členství a činnosti v profesních komorách,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sociálního zabezpečení,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přiznání a poskytování sociálních výhod.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7896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formy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Pokud osoba zneužije podřízeného postavení druhého k diskriminaci třetí osoby, jedná se o pokyn k diskriminaci.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osoba druhého přesvědčuje, utvrzuje nebo podněcuje, aby diskriminoval třetí osobu (bez vztahu subordinace), jedná se o navádění k diskriminaci.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dojde k nepříznivému zacházení, postihu nebo znevýhodnění v důsledku uplatnění práv na ochranu před diskriminací, jedná se o pronásledování.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solidFill>
                <a:srgbClr val="008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16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formy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Dle </a:t>
            </a:r>
            <a:r>
              <a:rPr lang="cs-CZ" dirty="0" err="1"/>
              <a:t>ust</a:t>
            </a:r>
            <a:r>
              <a:rPr lang="cs-CZ" dirty="0"/>
              <a:t>. § 8 </a:t>
            </a:r>
            <a:r>
              <a:rPr lang="cs-CZ" dirty="0" err="1"/>
              <a:t>ObčZ</a:t>
            </a:r>
            <a:r>
              <a:rPr lang="cs-CZ" dirty="0"/>
              <a:t> nepožívá zjevné zneužití práva právní ochrany. Nevyžaduje se úmysl způsobit škodu, ani rozpor s dobrými mravy; úprava překračuje zákaz šikany. Šikana je nicméně kvalifikovaným projevem zneužití práva.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Definice pokynu a navádění k diskriminaci či pronásledování představuje k </a:t>
            </a:r>
            <a:r>
              <a:rPr lang="cs-CZ" dirty="0" err="1"/>
              <a:t>ObčZ</a:t>
            </a:r>
            <a:r>
              <a:rPr lang="cs-CZ" dirty="0"/>
              <a:t> speciální úpravu, zakotvující definici zneužití práva či postavení.</a:t>
            </a:r>
          </a:p>
        </p:txBody>
      </p:sp>
    </p:spTree>
    <p:extLst>
      <p:ext uri="{BB962C8B-B14F-4D97-AF65-F5344CB8AC3E}">
        <p14:creationId xmlns:p14="http://schemas.microsoft.com/office/powerpoint/2010/main" val="1745386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Pronásledování – uplatnění práva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Předpokladem pronásledování je předchozí uplatnění práva podle </a:t>
            </a:r>
            <a:r>
              <a:rPr lang="cs-CZ" dirty="0" err="1"/>
              <a:t>AntiDZ</a:t>
            </a:r>
            <a:r>
              <a:rPr lang="cs-CZ" dirty="0"/>
              <a:t>. Antidiskriminační zákon nespecifikuje formu uplatnění. Postačuje i faktické uplatnění práva na rovné zacházení.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Zákaz pronásledování se uplatní, i když vyjde najevo, že k primární diskriminaci nedošlo, pokud je nepříznivé zacházení motivováno uplatněním práva.</a:t>
            </a:r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Zpráva veřejného ochránce práv ze dne 17. 6. 2015, </a:t>
            </a:r>
            <a:r>
              <a:rPr lang="cs-CZ" b="1" dirty="0" err="1"/>
              <a:t>sp</a:t>
            </a:r>
            <a:r>
              <a:rPr lang="cs-CZ" b="1" dirty="0"/>
              <a:t>. zn.: 211/2012/DIS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i="1" dirty="0"/>
              <a:t>Kdo všechno je chráněn před viktimizací?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944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vznikem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Ust. § 30 odst. 2 ZPr: </a:t>
            </a:r>
            <a:r>
              <a:rPr lang="cs-CZ" i="1" dirty="0"/>
              <a:t>Zaměstnavatel smí vyžadovat v souvislosti s jednáním před vznikem pracovního poměru od fyzické osoby, která se u něj uchází o práci, nebo od jiných osob jen údaje, které bezprostředně souvisejí s uzavřením pracovní smlouvy.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Ust. § 12 odst. 2 písm. a) ZamZ: </a:t>
            </a:r>
            <a:r>
              <a:rPr lang="pl-PL" b="0" i="1" dirty="0"/>
              <a:t>Zaměstnavatel nesmí při výběru zaměstnanců vyžadovat informace týkající se národnosti, rasového nebo etnického původu, politických postojů, členství v odborových organizacích, náboženství, filozofického přesvědčení, sexuální orientace, není-li jejich vyžadování v souladu se zvláštním právním předpisem, dále informace, které odporují dobrým mravům, a osobní údaje, které neslouží k plnění povinností zaměstnavatele stanovených zvláštním právním předpisem. </a:t>
            </a:r>
          </a:p>
          <a:p>
            <a:pPr marL="0" indent="0">
              <a:buNone/>
            </a:pPr>
            <a:endParaRPr lang="pl-PL" b="0" i="1" dirty="0"/>
          </a:p>
          <a:p>
            <a:pPr marL="0" indent="0">
              <a:buNone/>
            </a:pPr>
            <a:r>
              <a:rPr lang="cs-CZ" dirty="0" err="1"/>
              <a:t>Ust</a:t>
            </a:r>
            <a:r>
              <a:rPr lang="cs-CZ" dirty="0"/>
              <a:t>. § 4 </a:t>
            </a:r>
            <a:r>
              <a:rPr lang="cs-CZ" dirty="0" err="1"/>
              <a:t>ZamZ</a:t>
            </a:r>
            <a:r>
              <a:rPr lang="cs-CZ" dirty="0"/>
              <a:t>: </a:t>
            </a:r>
            <a:r>
              <a:rPr lang="cs-CZ" i="1" dirty="0"/>
              <a:t>Zaměstnavatelé jsou povinni zajišťovat rovné zacházení se všemi fyzickými osobami uplatňujícími právo na zaměstnání. Při uplatňování práva na zaměstnání je zakázána jakákoliv diskriminace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err="1"/>
              <a:t>Ust</a:t>
            </a:r>
            <a:r>
              <a:rPr lang="cs-CZ" dirty="0"/>
              <a:t>. § 12 odst. 1 písm. a) </a:t>
            </a:r>
            <a:r>
              <a:rPr lang="cs-CZ" dirty="0" err="1"/>
              <a:t>ZamZ</a:t>
            </a:r>
            <a:r>
              <a:rPr lang="cs-CZ" dirty="0"/>
              <a:t>: </a:t>
            </a:r>
            <a:r>
              <a:rPr lang="cs-CZ" i="1" dirty="0"/>
              <a:t>Účastníkům právních vztahů vznikajících podle </a:t>
            </a:r>
            <a:r>
              <a:rPr lang="cs-CZ" i="1" dirty="0" err="1"/>
              <a:t>ZamZ</a:t>
            </a:r>
            <a:r>
              <a:rPr lang="cs-CZ" i="1" dirty="0"/>
              <a:t> je zakázáno činit nabídky zaměstnání, které mají diskriminační charakter.</a:t>
            </a:r>
          </a:p>
          <a:p>
            <a:pPr marL="0" indent="0">
              <a:buNone/>
            </a:pPr>
            <a:endParaRPr lang="pl-PL" b="0" i="1" dirty="0"/>
          </a:p>
        </p:txBody>
      </p:sp>
    </p:spTree>
    <p:extLst>
      <p:ext uri="{BB962C8B-B14F-4D97-AF65-F5344CB8AC3E}">
        <p14:creationId xmlns:p14="http://schemas.microsoft.com/office/powerpoint/2010/main" val="39323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vznikem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Pokud zaměstnavatel veřejně prohlásí, že nepřijme zaměstnance určitého etnického nebo rasového původu, dopouští se přímé diskriminace při náboru do zaměstnání.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 když neexistuje konkrétní oběť, má být systém sankcí účinný, přiměřený a odrazující. Sankce mohou spočívat i v příkazu ukončit diskriminační praxi, v uložení penále či přiznání náhrady škody ve prospěch orgánu, který byl účastníkem řízení.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Soudního dvora ze dne 10. července 2008, ve věci C-54/07, Centrum </a:t>
            </a:r>
            <a:r>
              <a:rPr lang="cs-CZ" b="1" dirty="0" err="1"/>
              <a:t>voor</a:t>
            </a:r>
            <a:r>
              <a:rPr lang="cs-CZ" b="1" dirty="0"/>
              <a:t> </a:t>
            </a:r>
            <a:r>
              <a:rPr lang="cs-CZ" b="1" dirty="0" err="1"/>
              <a:t>gelijkheid</a:t>
            </a:r>
            <a:r>
              <a:rPr lang="cs-CZ" b="1" dirty="0"/>
              <a:t> van </a:t>
            </a:r>
            <a:r>
              <a:rPr lang="cs-CZ" b="1" dirty="0" err="1"/>
              <a:t>kansen</a:t>
            </a:r>
            <a:r>
              <a:rPr lang="cs-CZ" b="1" dirty="0"/>
              <a:t> en </a:t>
            </a:r>
            <a:r>
              <a:rPr lang="cs-CZ" b="1" dirty="0" err="1"/>
              <a:t>voor</a:t>
            </a:r>
            <a:r>
              <a:rPr lang="cs-CZ" b="1" dirty="0"/>
              <a:t> </a:t>
            </a:r>
            <a:r>
              <a:rPr lang="cs-CZ" b="1" dirty="0" err="1"/>
              <a:t>racismebestrijding</a:t>
            </a:r>
            <a:r>
              <a:rPr lang="cs-CZ" b="1" dirty="0"/>
              <a:t> v. Firma </a:t>
            </a:r>
            <a:r>
              <a:rPr lang="cs-CZ" b="1" dirty="0" err="1"/>
              <a:t>Feryn</a:t>
            </a:r>
            <a:r>
              <a:rPr lang="cs-CZ" b="1" dirty="0"/>
              <a:t> NV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pl-PL" b="0" i="1" dirty="0"/>
          </a:p>
        </p:txBody>
      </p:sp>
    </p:spTree>
    <p:extLst>
      <p:ext uri="{BB962C8B-B14F-4D97-AF65-F5344CB8AC3E}">
        <p14:creationId xmlns:p14="http://schemas.microsoft.com/office/powerpoint/2010/main" val="3081211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Přípustné formy rozdílného zacházení před vznikem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b="0" dirty="0"/>
              <a:t>Rozdílné zacházení nepředstavuje diskriminaci z důvodu věku, pokud je: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b="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b="0" dirty="0"/>
              <a:t>vyžadována podmínka minimálního věku, odborné praxe nebo doby zaměstnání, která je nezbytná pro řádný výkon zaměstnání nebo povolání nebo pro přístup k určitým právům a povinnostem spojeným se zaměstnáním nebo povoláním</a:t>
            </a:r>
            <a:r>
              <a:rPr lang="cs-CZ" dirty="0"/>
              <a:t>,</a:t>
            </a:r>
            <a:endParaRPr lang="cs-CZ" b="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b="0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b="0" dirty="0"/>
              <a:t>pro řádný výkon zaměstnání nebo povolání je potřebné odborné vzdělávání, které je nepřiměřeně dlouhé vzhledem k datu, ke kterému osoba ucházející se o zaměstnání nebo povolání dosáhne důchodového věku podle zvláštního zákona.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479063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trvání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0" dirty="0"/>
              <a:t>Zaměstnavatel nesmí vyžadovat od zaměstnance informace, které bezprostředně nesouvisejí s výkonem práce a se základním pracovněprávním vztahem.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dirty="0"/>
              <a:t>Nesmí vyžadovat informace </a:t>
            </a:r>
            <a:r>
              <a:rPr lang="cs-CZ" dirty="0"/>
              <a:t>zejména o sexuální orientaci, původu, členství v odborové organizaci, členství v politických stranách nebo hnutích, příslušnosti k církvi nebo náboženské společnosti</a:t>
            </a:r>
            <a:r>
              <a:rPr lang="cs-CZ" b="0" dirty="0"/>
              <a:t>; informaci o těhotenství, rodinných a majetkových poměrech či trestněprávní bezúhonnosti může žádat jen je-li pro to dán věcný důvod spočívající v povaze práce, která má být vykonávána, a je-li tento požadavek přiměřený, nebo v případech, kdy to stanoví tento zákon nebo zvláštní právní předpis. </a:t>
            </a:r>
            <a:r>
              <a:rPr lang="cs-CZ" b="1" dirty="0"/>
              <a:t>(</a:t>
            </a:r>
            <a:r>
              <a:rPr lang="cs-CZ" b="1" dirty="0" err="1"/>
              <a:t>ust</a:t>
            </a:r>
            <a:r>
              <a:rPr lang="cs-CZ" b="1" dirty="0"/>
              <a:t>. § 316 odst. 4 </a:t>
            </a:r>
            <a:r>
              <a:rPr lang="cs-CZ" b="1" dirty="0" err="1"/>
              <a:t>ZPr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24773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Přípustné formy rozdílného zacházení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0" dirty="0"/>
              <a:t>Diskriminací není rozdílné zacházení v pracovněprávních věcech, pokud je k tomu věcný důvod spočívající v povaze vykonávané práce nebo činnosti a uplatněné požadavky jsou této povaze přiměřené.</a:t>
            </a:r>
            <a:r>
              <a:rPr lang="cs-CZ" b="0" dirty="0">
                <a:solidFill>
                  <a:srgbClr val="C0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ust</a:t>
            </a:r>
            <a:r>
              <a:rPr lang="cs-CZ" b="1" dirty="0"/>
              <a:t>. § 6 odst. 3 </a:t>
            </a:r>
            <a:r>
              <a:rPr lang="cs-CZ" b="1" dirty="0" err="1"/>
              <a:t>AntiDZ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dirty="0"/>
              <a:t>Diskriminací není rozdílné zacházení uplatňované v pracovněprávních věcech v církvích nebo náboženských společnostech, jestliže z důvodu povahy těchto činností nebo souvislosti, v níž jsou vykonávány, představuje náboženské vyznání, víra či světový názor osoby podstatný, oprávněný a odůvodněný požadavek zaměstnání se zřetelem k etice dané církve či náboženské společnosti. </a:t>
            </a:r>
            <a:r>
              <a:rPr lang="cs-CZ" b="1" dirty="0"/>
              <a:t>(</a:t>
            </a:r>
            <a:r>
              <a:rPr lang="cs-CZ" b="1" dirty="0" err="1"/>
              <a:t>ust</a:t>
            </a:r>
            <a:r>
              <a:rPr lang="cs-CZ" b="1" dirty="0"/>
              <a:t>. § 6 odst. 4 </a:t>
            </a:r>
            <a:r>
              <a:rPr lang="cs-CZ" b="1" dirty="0" err="1"/>
              <a:t>AntiDZ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0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Přípustné formy rozdílného zacházení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0" dirty="0"/>
              <a:t>Diskriminací není rozdílné zacházení uplatňované za účelem ochrany žen z důvodu těhotenství a mateřství, osob se zdravotním postižením a za účelem ochrany osob mladších 18 let nad rámce stanovené zvláštními právními předpisy, jestliže prostředky k dosažení uvedených cílů jsou </a:t>
            </a:r>
            <a:r>
              <a:rPr lang="cs-CZ" dirty="0"/>
              <a:t>přiměřené a nezbytné. </a:t>
            </a:r>
            <a:r>
              <a:rPr lang="cs-CZ" b="1" dirty="0"/>
              <a:t>(</a:t>
            </a:r>
            <a:r>
              <a:rPr lang="cs-CZ" b="1" dirty="0" err="1"/>
              <a:t>ust</a:t>
            </a:r>
            <a:r>
              <a:rPr lang="cs-CZ" b="1" dirty="0"/>
              <a:t>. § 6 odst. 5 </a:t>
            </a:r>
            <a:r>
              <a:rPr lang="cs-CZ" b="1" dirty="0" err="1"/>
              <a:t>AntiDZ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dirty="0"/>
              <a:t>Za diskriminaci se nepovažují opatření, jejichž cílem je předejít nebo vyrovnat nevýhody vyplývající z příslušnosti osoby ke skupině osob vymezené některým ze zakázaných důvodů, a zajistit jí rovné zacházení a rovné příležitosti. Toto opatření </a:t>
            </a:r>
            <a:r>
              <a:rPr lang="cs-CZ" dirty="0"/>
              <a:t>nesmí vést k upřednostnění osoby, jejíž kvality nejsou vyšší pro výkon zaměstnání nebo povolání</a:t>
            </a:r>
            <a:r>
              <a:rPr lang="cs-CZ" b="0" dirty="0"/>
              <a:t>, než mají ostatní současně posuzované osoby. </a:t>
            </a:r>
            <a:r>
              <a:rPr lang="cs-CZ" b="1" dirty="0"/>
              <a:t>(</a:t>
            </a:r>
            <a:r>
              <a:rPr lang="cs-CZ" b="1" dirty="0" err="1"/>
              <a:t>ust</a:t>
            </a:r>
            <a:r>
              <a:rPr lang="cs-CZ" b="1" dirty="0"/>
              <a:t>. § 7 odst. 2 a 3 </a:t>
            </a:r>
            <a:r>
              <a:rPr lang="cs-CZ" b="1" dirty="0" err="1"/>
              <a:t>AntiDZ</a:t>
            </a:r>
            <a:r>
              <a:rPr lang="cs-CZ" b="1" dirty="0"/>
              <a:t>)</a:t>
            </a:r>
          </a:p>
          <a:p>
            <a:pPr marL="0" indent="0">
              <a:buNone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688065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Přípustné formy rozdílného zacházení před vznikem pracovního poměru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>
          <a:xfrm>
            <a:off x="1487488" y="1417638"/>
            <a:ext cx="10561173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SDEU se </a:t>
            </a:r>
            <a:r>
              <a:rPr lang="cs-CZ" sz="2000" dirty="0"/>
              <a:t>zabýval případem uchazeče o místo policisty ve sboru, který nesplnil podmínku věku; uchazeč musel být mladší 30 let. K omezení bylo přistoupeno kvůli požadavkům na kondici příslušníka sboru.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Pro určení legitimity cíle opatření je určující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zda určitá požadovaná vlastnosti (nikoliv diskriminační důvod představuje podstatný a určující profesní požadavek,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zda požadovaná vlastnost souvisí s diskriminačním důvodem,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zda profesní požadavek sleduje legitimní cíl,</a:t>
            </a:r>
          </a:p>
          <a:p>
            <a:pPr marL="0" lvl="0" indent="0">
              <a:buNone/>
            </a:pPr>
            <a:r>
              <a:rPr lang="cs-CZ" sz="2000" i="1" dirty="0"/>
              <a:t>SDEU již dříve konstatoval, že úkoly svěřené příslušníkům místní policie, nevyžadují fyzické schopnosti srovnatelné s například s fyzickými schopnostmi, které jsou vyžadovány od požárníků </a:t>
            </a:r>
            <a:r>
              <a:rPr lang="en-US" sz="2000" b="1" dirty="0"/>
              <a:t>[</a:t>
            </a:r>
            <a:r>
              <a:rPr lang="cs-CZ" sz="2000" b="1" dirty="0"/>
              <a:t>Rozsudek SDEU ze dne 12. 1. 2010 ve věci C‑229/08, Colin Wolf proti </a:t>
            </a:r>
            <a:r>
              <a:rPr lang="cs-CZ" sz="2000" b="1" dirty="0" err="1"/>
              <a:t>Stadt</a:t>
            </a:r>
            <a:r>
              <a:rPr lang="cs-CZ" sz="2000" b="1" dirty="0"/>
              <a:t> Frankfurt </a:t>
            </a:r>
            <a:r>
              <a:rPr lang="cs-CZ" sz="2000" b="1" dirty="0" err="1"/>
              <a:t>am</a:t>
            </a:r>
            <a:r>
              <a:rPr lang="cs-CZ" sz="2000" b="1" dirty="0"/>
              <a:t> </a:t>
            </a:r>
            <a:r>
              <a:rPr lang="cs-CZ" sz="2000" b="1" dirty="0" err="1"/>
              <a:t>Main</a:t>
            </a:r>
            <a:r>
              <a:rPr lang="en-US" sz="2000" b="1" dirty="0"/>
              <a:t>].</a:t>
            </a:r>
            <a:endParaRPr lang="cs-CZ" sz="2000" b="1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Pro určení přiměřenosti a nezbytnosti je určující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zda je věková hranice nastavena přiměřeně s ohledem na sledovaný cíl,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a zda není možné požadovaného cíle dosáhnout jiným způsobem.</a:t>
            </a:r>
          </a:p>
          <a:p>
            <a:pPr marL="0" indent="0">
              <a:buNone/>
            </a:pPr>
            <a:r>
              <a:rPr lang="cs-CZ" sz="2000" dirty="0"/>
              <a:t>Jinak legitimního cíle (podmínka fyzické způsobilosti) bylo možné dosáhnout méně omezujícím způsobem, než je stanovení maximálního věku (úspěšné absolvování fyzických zkoušek).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b="1" i="1" dirty="0"/>
              <a:t>Požadavek byl proto posouzen jako nepřiměřený.</a:t>
            </a:r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r>
              <a:rPr lang="en-US" sz="2000" b="1" dirty="0"/>
              <a:t>[</a:t>
            </a:r>
            <a:r>
              <a:rPr lang="cs-CZ" sz="2000" b="1" dirty="0"/>
              <a:t>Rozsudek SDEU ze dne 13. 11. 2014 ve věci C-416/13, Mario </a:t>
            </a:r>
            <a:r>
              <a:rPr lang="cs-CZ" sz="2000" b="1" dirty="0" err="1"/>
              <a:t>Vital</a:t>
            </a:r>
            <a:r>
              <a:rPr lang="cs-CZ" sz="2000" b="1" dirty="0"/>
              <a:t> </a:t>
            </a:r>
            <a:r>
              <a:rPr lang="cs-CZ" sz="2000" b="1" dirty="0" err="1"/>
              <a:t>Pérez</a:t>
            </a:r>
            <a:r>
              <a:rPr lang="cs-CZ" sz="2000" b="1" dirty="0"/>
              <a:t> proti </a:t>
            </a:r>
            <a:r>
              <a:rPr lang="cs-CZ" sz="2000" b="1" dirty="0" err="1"/>
              <a:t>Ayuntamiento</a:t>
            </a:r>
            <a:r>
              <a:rPr lang="cs-CZ" sz="2000" b="1" dirty="0"/>
              <a:t> de </a:t>
            </a:r>
            <a:r>
              <a:rPr lang="cs-CZ" sz="2000" b="1" dirty="0" err="1"/>
              <a:t>Oviedo</a:t>
            </a:r>
            <a:r>
              <a:rPr lang="en-US" sz="2000" b="1" dirty="0"/>
              <a:t>]</a:t>
            </a:r>
            <a:endParaRPr lang="cs-CZ" sz="2000" b="1" dirty="0"/>
          </a:p>
          <a:p>
            <a:pPr marL="0" indent="0">
              <a:buNone/>
            </a:pPr>
            <a:endParaRPr lang="cs-CZ" sz="2000" b="1" i="1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700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Zakázané diskriminační důvody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Ustanovení § 2 odst. 3 </a:t>
            </a:r>
            <a:r>
              <a:rPr lang="cs-CZ" dirty="0" err="1"/>
              <a:t>AntiDZ</a:t>
            </a:r>
            <a:r>
              <a:rPr lang="cs-CZ" dirty="0"/>
              <a:t> obsahuje </a:t>
            </a:r>
            <a:r>
              <a:rPr lang="cs-CZ" i="1" dirty="0"/>
              <a:t>katalog</a:t>
            </a:r>
            <a:r>
              <a:rPr lang="cs-CZ" dirty="0"/>
              <a:t> zakázaných diskriminačních důvodů. Diskriminací se rozumí nepříznivé zacházení z důvodu: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rasy, etnického původu, národnosti,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pohlaví (těhotenství, mateřství/otcovství, pohlavní identifikace),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sexuální orientace,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věku,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zdravotního postižení,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náboženského vyznání, víry či světového názoru</a:t>
            </a:r>
          </a:p>
        </p:txBody>
      </p:sp>
    </p:spTree>
    <p:extLst>
      <p:ext uri="{BB962C8B-B14F-4D97-AF65-F5344CB8AC3E}">
        <p14:creationId xmlns:p14="http://schemas.microsoft.com/office/powerpoint/2010/main" val="848190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Přípustné rozlišování na základě náboženského vyznání a víry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Nadia </a:t>
            </a:r>
            <a:r>
              <a:rPr lang="cs-CZ" dirty="0" err="1"/>
              <a:t>Eweida</a:t>
            </a:r>
            <a:r>
              <a:rPr lang="cs-CZ" dirty="0"/>
              <a:t> je koptská křesťanka, která pracovala u odbavovací přepážky společnosti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Airways</a:t>
            </a:r>
            <a:r>
              <a:rPr lang="cs-CZ" dirty="0"/>
              <a:t>. Společnost měla zavedené jednotné uniformy, které nosili zaměstnanci při styku s veřejností, a požadovala skrytí náboženských symbolů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Praktikující křesťanka </a:t>
            </a:r>
            <a:r>
              <a:rPr lang="cs-CZ" dirty="0" err="1"/>
              <a:t>Shirley</a:t>
            </a:r>
            <a:r>
              <a:rPr lang="cs-CZ" dirty="0"/>
              <a:t> Chaplin pracovala jako zdravotní sestra; mimo jiné nosila na krku kříž, který byl schovaný pod uniformou. Po té, co došlo ke změně uniforem (které v případě zdravotních sester měly výstřih), nebylo možné kříž skrýt. </a:t>
            </a:r>
          </a:p>
          <a:p>
            <a:pPr marL="0" indent="0">
              <a:buNone/>
            </a:pPr>
            <a:r>
              <a:rPr lang="cs-CZ" dirty="0"/>
              <a:t>Zaměstnanci proto nesměli nosit šperky z důvodu (mimo jiné) snížení rizika zranění pacientů.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Zatímco v případě paní </a:t>
            </a:r>
            <a:r>
              <a:rPr lang="cs-CZ" dirty="0" err="1"/>
              <a:t>Eweidy</a:t>
            </a:r>
            <a:r>
              <a:rPr lang="cs-CZ" dirty="0"/>
              <a:t> sice ESLP uznal snahu společnosti o udržení korporátní identity a neutrálního vystupování vůči veřejnosti, nepřevážilo jeho právo nad právem zaměstnance projevit své náboženské vyznání navenek pro prostřednictvím náboženského symbolu, v</a:t>
            </a:r>
            <a:r>
              <a:rPr lang="en-US" dirty="0"/>
              <a:t> </a:t>
            </a:r>
            <a:r>
              <a:rPr lang="cs-CZ" dirty="0"/>
              <a:t>případě paní Chaplin uznal ESLP jako legitimní cíl ochrany bezpečnosti a zdraví.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Rozhodnutí ESLP </a:t>
            </a:r>
            <a:r>
              <a:rPr lang="cs-CZ" b="1" dirty="0" err="1"/>
              <a:t>Eweida</a:t>
            </a:r>
            <a:r>
              <a:rPr lang="cs-CZ" b="1" dirty="0"/>
              <a:t> a ostatní proti UK, č. 48420/10</a:t>
            </a:r>
            <a:r>
              <a:rPr lang="en-US" b="1" dirty="0"/>
              <a:t>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7838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Rovnost v odměňování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Stejná mzda za práci stejné hodnoty – </a:t>
            </a:r>
            <a:r>
              <a:rPr lang="cs-CZ" dirty="0" err="1"/>
              <a:t>ust</a:t>
            </a:r>
            <a:r>
              <a:rPr lang="cs-CZ" dirty="0"/>
              <a:t>. § 110 </a:t>
            </a:r>
            <a:r>
              <a:rPr lang="cs-CZ" dirty="0" err="1"/>
              <a:t>ZPr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Odměňováním se dle </a:t>
            </a:r>
            <a:r>
              <a:rPr lang="cs-CZ" dirty="0" err="1"/>
              <a:t>ust</a:t>
            </a:r>
            <a:r>
              <a:rPr lang="cs-CZ" dirty="0"/>
              <a:t>. § 5 odst. 1 </a:t>
            </a:r>
            <a:r>
              <a:rPr lang="cs-CZ" dirty="0" err="1"/>
              <a:t>AntiDZ</a:t>
            </a:r>
            <a:r>
              <a:rPr lang="cs-CZ" dirty="0"/>
              <a:t> rozumí veškerá plnění, peněžitá nebo nepeněžitá, opakující se nebo jednorázová, která jsou přímo nebo nepřímo poskytována osobě při závislé činnosti. Nejde jen o vyplácení mzdy nebo platu, ale i o jiná plnění související se závislou činností.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ze dne 31. března 1981, ve věci C-96/80, J. P. </a:t>
            </a:r>
            <a:r>
              <a:rPr lang="cs-CZ" b="1" dirty="0" err="1"/>
              <a:t>Jenkins</a:t>
            </a:r>
            <a:r>
              <a:rPr lang="cs-CZ" b="1" dirty="0"/>
              <a:t> proti </a:t>
            </a:r>
            <a:r>
              <a:rPr lang="cs-CZ" b="1" dirty="0" err="1"/>
              <a:t>Kingsgate</a:t>
            </a:r>
            <a:r>
              <a:rPr lang="cs-CZ" b="1" dirty="0"/>
              <a:t> (</a:t>
            </a:r>
            <a:r>
              <a:rPr lang="cs-CZ" b="1" dirty="0" err="1"/>
              <a:t>Clothing</a:t>
            </a:r>
            <a:r>
              <a:rPr lang="cs-CZ" b="1" dirty="0"/>
              <a:t> </a:t>
            </a:r>
            <a:r>
              <a:rPr lang="cs-CZ" b="1" dirty="0" err="1"/>
              <a:t>Productions</a:t>
            </a:r>
            <a:r>
              <a:rPr lang="cs-CZ" b="1" dirty="0"/>
              <a:t>) Ltd.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ze dne 13. května 1986, ve věci C-170/84, </a:t>
            </a:r>
            <a:r>
              <a:rPr lang="cs-CZ" b="1" dirty="0" err="1"/>
              <a:t>Bilka</a:t>
            </a:r>
            <a:r>
              <a:rPr lang="cs-CZ" b="1" dirty="0"/>
              <a:t> – </a:t>
            </a:r>
            <a:r>
              <a:rPr lang="cs-CZ" b="1" dirty="0" err="1"/>
              <a:t>Kaufhaus</a:t>
            </a:r>
            <a:r>
              <a:rPr lang="cs-CZ" b="1" dirty="0"/>
              <a:t> </a:t>
            </a:r>
            <a:r>
              <a:rPr lang="cs-CZ" b="1" dirty="0" err="1"/>
              <a:t>GmbH</a:t>
            </a:r>
            <a:r>
              <a:rPr lang="cs-CZ" b="1" dirty="0"/>
              <a:t> proti Karin Weber von </a:t>
            </a:r>
            <a:r>
              <a:rPr lang="cs-CZ" b="1" dirty="0" err="1"/>
              <a:t>Hartz</a:t>
            </a:r>
            <a:r>
              <a:rPr lang="en-US" b="1" dirty="0"/>
              <a:t>]</a:t>
            </a:r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527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Slaďování osobního a pracovního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Styčné body </a:t>
            </a:r>
            <a:r>
              <a:rPr lang="cs-CZ" dirty="0" err="1"/>
              <a:t>work-life</a:t>
            </a:r>
            <a:r>
              <a:rPr lang="cs-CZ" dirty="0"/>
              <a:t> </a:t>
            </a:r>
            <a:r>
              <a:rPr lang="cs-CZ" dirty="0" err="1"/>
              <a:t>ballance</a:t>
            </a:r>
            <a:r>
              <a:rPr lang="cs-CZ" dirty="0"/>
              <a:t> a antidiskriminačního práva představují diskriminační důvody.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případě uplatnění či neuplatnění slaďovacích opatření může dojít ke čtyřem odlišným situacím:</a:t>
            </a:r>
          </a:p>
          <a:p>
            <a:r>
              <a:rPr lang="cs-CZ" dirty="0"/>
              <a:t>Zaměstnavatel může opatření přijmout a nepřijetím se diskriminace nedopouští,</a:t>
            </a:r>
          </a:p>
          <a:p>
            <a:r>
              <a:rPr lang="cs-CZ" dirty="0"/>
              <a:t>nebo opatření přijímá, ale rozděluje je zaměstnancům selektivně,</a:t>
            </a:r>
          </a:p>
          <a:p>
            <a:r>
              <a:rPr lang="cs-CZ" dirty="0"/>
              <a:t>či uplatní opatření s jehož přijetím je spojen negativní důsledek, </a:t>
            </a:r>
          </a:p>
          <a:p>
            <a:r>
              <a:rPr lang="cs-CZ" dirty="0"/>
              <a:t>případně opatření nepřijímá, a dopouští se proto diskriminace (např. </a:t>
            </a:r>
            <a:r>
              <a:rPr lang="cs-CZ" dirty="0" err="1"/>
              <a:t>ust</a:t>
            </a:r>
            <a:r>
              <a:rPr lang="cs-CZ" dirty="0"/>
              <a:t>. § 5 odst. 2 a 3 </a:t>
            </a:r>
            <a:r>
              <a:rPr lang="cs-CZ" dirty="0" err="1"/>
              <a:t>AntiDZ</a:t>
            </a:r>
            <a:r>
              <a:rPr lang="cs-CZ" dirty="0"/>
              <a:t> ve spojení s § 241 odst. 1 a 2 </a:t>
            </a:r>
            <a:r>
              <a:rPr lang="cs-CZ" dirty="0" err="1"/>
              <a:t>ZPr</a:t>
            </a:r>
            <a:r>
              <a:rPr lang="cs-CZ" dirty="0"/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267E-5F4A-456B-958B-AF9D53426D03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745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Ust</a:t>
            </a:r>
            <a:r>
              <a:rPr lang="cs-CZ" dirty="0"/>
              <a:t>. § 66 odst. 1 ZP: </a:t>
            </a:r>
            <a:r>
              <a:rPr lang="cs-CZ" b="0" i="1" dirty="0"/>
              <a:t>„Zaměstnavatel i zaměstnanec mohou zrušit pracovní poměr ve zkušební době z jakéhokoliv důvodu nebo bez uvedení důvodu.“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i="1" dirty="0"/>
              <a:t>„Okolnost, že zaměstnavatel zruší pracovní poměr ve zkušební době i bez udání důvodu, sama o sobě nevylučuje, že jde o diskriminační rozvázání pracovního poměru</a:t>
            </a:r>
            <a:r>
              <a:rPr lang="cs-CZ" i="1" dirty="0"/>
              <a:t>.“</a:t>
            </a:r>
          </a:p>
          <a:p>
            <a:pPr marL="0" indent="0">
              <a:buNone/>
            </a:pPr>
            <a:r>
              <a:rPr lang="cs-CZ" dirty="0"/>
              <a:t>Nejvyšší soud rozhodoval rozsudkem ze dne 21. dubna 2009, </a:t>
            </a:r>
            <a:r>
              <a:rPr lang="cs-CZ" dirty="0" err="1"/>
              <a:t>sp</a:t>
            </a:r>
            <a:r>
              <a:rPr lang="cs-CZ" dirty="0"/>
              <a:t>. zn. 21 </a:t>
            </a:r>
            <a:r>
              <a:rPr lang="cs-CZ" dirty="0" err="1"/>
              <a:t>Cdo</a:t>
            </a:r>
            <a:r>
              <a:rPr lang="cs-CZ" dirty="0"/>
              <a:t> 2195/2008 ve věci zaměstnance propuštěného ve zkušební době poté, co se u něj projevilo zdravotní postižení v podobě alergie na impregnovaný oděv používaný při práci na pracovišti.</a:t>
            </a:r>
          </a:p>
        </p:txBody>
      </p:sp>
    </p:spTree>
    <p:extLst>
      <p:ext uri="{BB962C8B-B14F-4D97-AF65-F5344CB8AC3E}">
        <p14:creationId xmlns:p14="http://schemas.microsoft.com/office/powerpoint/2010/main" val="3338292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Z výzkumu veřejné ochránkyně práv vyplývá, že nejvíce námitek diskriminace bylo uplatňováno v souvislosti s výpovědním důvodem dle </a:t>
            </a:r>
            <a:r>
              <a:rPr lang="cs-CZ" sz="2000" dirty="0" err="1"/>
              <a:t>ust</a:t>
            </a:r>
            <a:r>
              <a:rPr lang="cs-CZ" sz="2000" dirty="0"/>
              <a:t>. § 52 písm. c) </a:t>
            </a:r>
            <a:r>
              <a:rPr lang="cs-CZ" sz="2000" dirty="0" err="1"/>
              <a:t>ZPr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en-US" sz="2000" b="1" dirty="0"/>
              <a:t>[</a:t>
            </a:r>
            <a:r>
              <a:rPr lang="cs-CZ" sz="2000" b="1" dirty="0"/>
              <a:t>Závěrečná zpráva z výzkumu veřejné ochránkyně práv. Kancelář veřejného ochránce práv, 2015, s. 94. Přístupné zde: </a:t>
            </a:r>
            <a:r>
              <a:rPr lang="cs-CZ" sz="2000" b="1" u="sng" dirty="0">
                <a:hlinkClick r:id="rId2"/>
              </a:rPr>
              <a:t>http://www.ochrance.cz/diskriminace/vyzkum/</a:t>
            </a:r>
            <a:r>
              <a:rPr lang="en-US" sz="2000" b="1" dirty="0"/>
              <a:t>]</a:t>
            </a: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0" dirty="0"/>
              <a:t>V řízení o neplatnost výpovědi nemá soud možnost přezkoumávat výběr konkrétního zaměstnance. Zaměstnavatel však při výběru nadbytečného zaměstnance nesmí postupovat diskriminačně. </a:t>
            </a:r>
            <a:r>
              <a:rPr lang="en-US" sz="2000" b="1" dirty="0"/>
              <a:t>[</a:t>
            </a:r>
            <a:r>
              <a:rPr lang="pl-PL" sz="2000" b="1" dirty="0"/>
              <a:t>Rozsudek Nejvyššího soudu ze dne 22. 5. 2012, sp. zn. 21 Cdo 2358/2011</a:t>
            </a:r>
            <a:r>
              <a:rPr lang="en-US" sz="2000" b="1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7174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prostředky ochrany před diskriminací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Žaloba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Upuštění od diskriminace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Odstranění následků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Přiměřené zadostiučinění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Náhrada nemajetkové újmy v penězích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Stížnost kontrolnímu (nadřízenému) orgánu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Podnět veřejnému ochránci práv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240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Povaha procesu, promlčecí doba a příslušnost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400" b="1" dirty="0"/>
              <a:t>Promlčecí doba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400" dirty="0"/>
              <a:t>u materiální satisfakce obecná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3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400" dirty="0"/>
              <a:t>ostatní nároky dle </a:t>
            </a:r>
            <a:r>
              <a:rPr lang="cs-CZ" sz="3400" dirty="0" err="1"/>
              <a:t>ust</a:t>
            </a:r>
            <a:r>
              <a:rPr lang="cs-CZ" sz="3400" dirty="0"/>
              <a:t>. § 10 </a:t>
            </a:r>
            <a:r>
              <a:rPr lang="cs-CZ" sz="3400" dirty="0" err="1"/>
              <a:t>AntiDZ</a:t>
            </a:r>
            <a:r>
              <a:rPr lang="cs-CZ" sz="3400" dirty="0"/>
              <a:t> se dříve nepromlčovaly (protože jde zároveň o dílčí osobnostní právo). Avšak podle ustanovení § 612 </a:t>
            </a:r>
            <a:r>
              <a:rPr lang="cs-CZ" sz="3400" dirty="0" err="1"/>
              <a:t>ObčZ</a:t>
            </a:r>
            <a:r>
              <a:rPr lang="cs-CZ" sz="3400" dirty="0"/>
              <a:t> se v případě práva na život a důstojnost, jméno, zdraví, vážnost, čest, soukromí nebo obdobného osobního práva promlčují jen práva na odčinění újmy způsobené na těchto právech. Teprve praxe ukáže, zda se promlčují i jiná práva v souvislosti s újmou na osobnostních právech. </a:t>
            </a:r>
            <a:r>
              <a:rPr lang="en-US" sz="3400" b="1" dirty="0"/>
              <a:t>[</a:t>
            </a:r>
            <a:r>
              <a:rPr lang="cs-CZ" sz="3400" b="1" dirty="0"/>
              <a:t>Lavický, P. a kol.: Občanský zákoník I. Obecná část (§ 1−654). Komentář. 1. vydání, Praha: C. H. Beck, 2014, s. 2183</a:t>
            </a:r>
            <a:r>
              <a:rPr lang="en-US" sz="3400" b="1" dirty="0"/>
              <a:t>]</a:t>
            </a:r>
            <a:endParaRPr lang="cs-CZ" sz="3400" b="1" dirty="0"/>
          </a:p>
          <a:p>
            <a:pPr marL="180975" lvl="1" indent="0">
              <a:buNone/>
            </a:pPr>
            <a:endParaRPr lang="cs-CZ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63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Přenos důkazního břemene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Smyslem přesunout břemeno na subjekt, který má přístup k relevantním informacím. Žalovaný však nemá prokazovat negativní skutečnost (nediskriminaci), ale skutečné důvody jednání.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Struktura „aplikace“ přenosu důkazního břemene je proto následující:</a:t>
            </a:r>
          </a:p>
          <a:p>
            <a:pPr marL="0" indent="0">
              <a:buNone/>
            </a:pPr>
            <a:r>
              <a:rPr lang="cs-CZ" dirty="0"/>
              <a:t>Žalobce unese důkazní břemeno, pokud: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tvrdí, že došlo k neobvyklému/nepříznivému zacházení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dokáže, že došlo k neobvyklému/nepříznivému zacházení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tvrdí, že bylo motivováno DIS důvodem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Žalovaný unese důkazní břemeno, pokud: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tvrdí jinou motivaci namítaného jednání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dokáže jinou motivaci namítaného jednání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Nález Ústavního soudu ze dne 26. dubna 2006, </a:t>
            </a:r>
            <a:r>
              <a:rPr lang="cs-CZ" b="1" dirty="0" err="1"/>
              <a:t>sp.zn</a:t>
            </a:r>
            <a:r>
              <a:rPr lang="cs-CZ" b="1" dirty="0"/>
              <a:t>.: </a:t>
            </a:r>
            <a:r>
              <a:rPr lang="cs-CZ" b="1" dirty="0" err="1"/>
              <a:t>Pl</a:t>
            </a:r>
            <a:r>
              <a:rPr lang="cs-CZ" b="1" dirty="0"/>
              <a:t>. ÚS 37/04</a:t>
            </a:r>
            <a:r>
              <a:rPr lang="en-US" b="1" dirty="0"/>
              <a:t>]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521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Přenos důkazního břemene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000" i="1" dirty="0"/>
              <a:t>„Byla-li žalobkyně z účasti v dalším výběrovém řízení vyloučena, je již z toho samo o sobě zřejmé, že tímto jednáním žalované byla ve srovnání s jinými … znevýhodněna. Na tomto závěru nic nemění to, že žalobkyně nebyla do dalšího výběrového řízení přibrána proto, že neuspěla v původním výběrovém řízení.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000" i="1" dirty="0"/>
              <a:t>…Žalobkyně v průběhu řízení tvrdila, že důvodem k její diskriminaci, kterou jí byla upřena příležitost dosáhnout funkčního nebo jiného postupu v zaměstnání, bylo ženské pohlaví. Ve smyslu ustanovení § 133a odst. 1 o. s. ř. bylo třeba považovat tento tvrzený diskriminační důvod za prokázaný, ledaže by žalovaná tvrdila a prostřednictvím jí označených důkazů prokázala …, že … vůči zaměstnancům neporušila … zásadu rovného … zacházení ….“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/>
              <a:t>[</a:t>
            </a:r>
            <a:r>
              <a:rPr lang="cs-CZ" sz="2000" b="1" dirty="0"/>
              <a:t>Rozsudek NS ČR ze dne 11. listopadu 2009, </a:t>
            </a:r>
            <a:r>
              <a:rPr lang="cs-CZ" sz="2000" b="1" dirty="0" err="1"/>
              <a:t>sp.zn</a:t>
            </a:r>
            <a:r>
              <a:rPr lang="cs-CZ" sz="2000" b="1" dirty="0"/>
              <a:t>.: 21 </a:t>
            </a:r>
            <a:r>
              <a:rPr lang="cs-CZ" sz="2000" b="1" dirty="0" err="1"/>
              <a:t>Cdo</a:t>
            </a:r>
            <a:r>
              <a:rPr lang="cs-CZ" sz="2000" b="1" dirty="0"/>
              <a:t> 246/2008, </a:t>
            </a:r>
            <a:r>
              <a:rPr lang="cs-CZ" sz="2000" b="1" dirty="0" err="1"/>
              <a:t>Čauševič</a:t>
            </a:r>
            <a:r>
              <a:rPr lang="en-US" sz="2000" b="1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5869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Přenos důkazního břemene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Rozhodnutí zaměstnavatele, kterému ze zaměstnanců (muži nebo ženě) ukončí pracovní poměr, nelze bez dalšího považovat za diskriminační, a tudíž zakládající přesun důkazního břemene na žalovaného podle § 133a občanského soudního řádu; k této skutečnosti musí přistoupit ještě další okolnosti, které vyvolají důvodné podezření, že v daném případě bylo jednání zaměstnavatele vedeno diskriminačními motivy.</a:t>
            </a:r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Nález Ústavního soudu ze dne 8. října 2015, </a:t>
            </a:r>
            <a:r>
              <a:rPr lang="cs-CZ" b="1" dirty="0" err="1"/>
              <a:t>sp.zn</a:t>
            </a:r>
            <a:r>
              <a:rPr lang="cs-CZ" b="1" dirty="0"/>
              <a:t>.: III. ÚS 880/15</a:t>
            </a:r>
            <a:r>
              <a:rPr lang="en-US" b="1" dirty="0"/>
              <a:t>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2360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Diskriminační znaky – další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Oběť diskriminace </a:t>
            </a:r>
            <a:r>
              <a:rPr lang="cs-CZ" b="1" dirty="0"/>
              <a:t>je nositelem více </a:t>
            </a:r>
            <a:r>
              <a:rPr lang="cs-CZ" dirty="0"/>
              <a:t>diskriminačních znaků: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 je diskriminována na základě každého zvlášť </a:t>
            </a:r>
            <a:r>
              <a:rPr lang="cs-CZ" b="1" dirty="0"/>
              <a:t>(složená diskriminace)</a:t>
            </a:r>
            <a:r>
              <a:rPr lang="cs-CZ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Nebo je jejich kombinace důvodem pro nepříznivé zacházení </a:t>
            </a:r>
            <a:r>
              <a:rPr lang="cs-CZ" b="1" dirty="0"/>
              <a:t>(průsečíková diskriminace)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Oběť diskriminace</a:t>
            </a:r>
            <a:r>
              <a:rPr lang="en-US" dirty="0"/>
              <a:t> </a:t>
            </a:r>
            <a:r>
              <a:rPr lang="cs-CZ" b="1" dirty="0"/>
              <a:t>není nositelem </a:t>
            </a:r>
            <a:r>
              <a:rPr lang="cs-CZ" dirty="0"/>
              <a:t>diskriminačního znaku: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 diskriminující si myslí opak (</a:t>
            </a:r>
            <a:r>
              <a:rPr lang="cs-CZ" b="1" dirty="0"/>
              <a:t>domnělá diskriminace</a:t>
            </a:r>
            <a:r>
              <a:rPr lang="cs-CZ" dirty="0"/>
              <a:t> - § 2 odst. 5 </a:t>
            </a:r>
            <a:r>
              <a:rPr lang="cs-CZ" dirty="0" err="1"/>
              <a:t>AntiDZ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nebo je diskriminovaná kvůli diskriminačnímu znaku jiné osoby (odvozená diskriminace).</a:t>
            </a:r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ve věci C-303/06, S. </a:t>
            </a:r>
            <a:r>
              <a:rPr lang="cs-CZ" b="1" dirty="0" err="1"/>
              <a:t>Coleman</a:t>
            </a:r>
            <a:r>
              <a:rPr lang="cs-CZ" b="1" dirty="0"/>
              <a:t> v. </a:t>
            </a:r>
            <a:r>
              <a:rPr lang="cs-CZ" b="1" dirty="0" err="1"/>
              <a:t>Attridge</a:t>
            </a:r>
            <a:r>
              <a:rPr lang="cs-CZ" b="1" dirty="0"/>
              <a:t> </a:t>
            </a:r>
            <a:r>
              <a:rPr lang="cs-CZ" b="1" dirty="0" err="1"/>
              <a:t>Law</a:t>
            </a:r>
            <a:r>
              <a:rPr lang="cs-CZ" b="1" dirty="0"/>
              <a:t> a Steve </a:t>
            </a:r>
            <a:r>
              <a:rPr lang="cs-CZ" b="1" dirty="0" err="1"/>
              <a:t>Law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ve věci C-83/14, ČEZ </a:t>
            </a:r>
            <a:r>
              <a:rPr lang="cs-CZ" b="1" dirty="0" err="1"/>
              <a:t>Razpredelenie</a:t>
            </a:r>
            <a:r>
              <a:rPr lang="cs-CZ" b="1" dirty="0"/>
              <a:t> </a:t>
            </a:r>
            <a:r>
              <a:rPr lang="cs-CZ" b="1" dirty="0" err="1"/>
              <a:t>Bulgaria</a:t>
            </a:r>
            <a:r>
              <a:rPr lang="cs-CZ" b="1" dirty="0"/>
              <a:t> AD v. </a:t>
            </a:r>
            <a:r>
              <a:rPr lang="cs-CZ" b="1" dirty="0" err="1"/>
              <a:t>Komisija</a:t>
            </a:r>
            <a:r>
              <a:rPr lang="cs-CZ" b="1" dirty="0"/>
              <a:t> za </a:t>
            </a:r>
            <a:r>
              <a:rPr lang="cs-CZ" b="1" dirty="0" err="1"/>
              <a:t>zaštita</a:t>
            </a:r>
            <a:r>
              <a:rPr lang="cs-CZ" b="1" dirty="0"/>
              <a:t> </a:t>
            </a:r>
            <a:r>
              <a:rPr lang="cs-CZ" b="1" dirty="0" err="1"/>
              <a:t>ot</a:t>
            </a:r>
            <a:r>
              <a:rPr lang="cs-CZ" b="1" dirty="0"/>
              <a:t> </a:t>
            </a:r>
            <a:r>
              <a:rPr lang="cs-CZ" b="1" dirty="0" err="1"/>
              <a:t>diskriminacija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397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Procesní aspekty – přenos důkazního břemene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„Pokud jde o důkazní břemeno, které se uplatní v takové situaci, jako je situace dotčená v původním řízení, je třeba uvést, že vzhledem k tomu, že obtěžování je považováno za formu diskriminace ve smyslu čl. 2 odst. 1 směrnice 2000/78, použijí se na obtěžování stejná pravidla jako pravidla uvedená v bodech 52 až 55 tohoto rozsudku.“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[</a:t>
            </a:r>
            <a:r>
              <a:rPr lang="cs-CZ" sz="2400" b="1" dirty="0"/>
              <a:t>Rozsudek SDEU ze dne 17. července 2008, ve věci C-303/06, S. </a:t>
            </a:r>
            <a:r>
              <a:rPr lang="cs-CZ" sz="2400" b="1" dirty="0" err="1"/>
              <a:t>Coleman</a:t>
            </a:r>
            <a:r>
              <a:rPr lang="cs-CZ" sz="2400" b="1" dirty="0"/>
              <a:t> proti </a:t>
            </a:r>
            <a:r>
              <a:rPr lang="cs-CZ" sz="2400" b="1" dirty="0" err="1"/>
              <a:t>Attridge</a:t>
            </a:r>
            <a:r>
              <a:rPr lang="cs-CZ" sz="2400" b="1" dirty="0"/>
              <a:t> </a:t>
            </a:r>
            <a:r>
              <a:rPr lang="cs-CZ" sz="2400" b="1" dirty="0" err="1"/>
              <a:t>Law</a:t>
            </a:r>
            <a:r>
              <a:rPr lang="cs-CZ" sz="2400" b="1" dirty="0"/>
              <a:t> a Stevu </a:t>
            </a:r>
            <a:r>
              <a:rPr lang="cs-CZ" sz="2400" b="1" dirty="0" err="1"/>
              <a:t>Law</a:t>
            </a:r>
            <a:r>
              <a:rPr lang="en-US" sz="2400" b="1" dirty="0"/>
              <a:t>]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4586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/>
              <a:t>Dokazování v případě nadbytečnosti zaměstnance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Aby byla platná výpověď pro nadbytečnost, musí být splněny následující znaky: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existuje rozhodnutí o organizační změně,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zaměstnanec je nadbytečný,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a mezi rozhodnutím a nadbytečností je příčinná souvislost.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Dopadá-li organizační změna na více zaměstnanců, je na zaměstnavateli, aby vybral konkrétního zaměstnance, avšak výběr zaměstnance nesmí být učiněn na základě diskriminačního důvodu.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Soudy nemohou přezkoumávat, proč byl vybrán konkrétní zaměstnanec. </a:t>
            </a:r>
            <a:r>
              <a:rPr lang="en-US" b="1" dirty="0"/>
              <a:t>[</a:t>
            </a:r>
            <a:r>
              <a:rPr lang="cs-CZ" b="1" dirty="0"/>
              <a:t>Rozsudek Nejvyššího soudu ze dne 25. 8. 1998, </a:t>
            </a:r>
            <a:r>
              <a:rPr lang="cs-CZ" b="1" dirty="0" err="1"/>
              <a:t>sp</a:t>
            </a:r>
            <a:r>
              <a:rPr lang="cs-CZ" b="1" dirty="0"/>
              <a:t>. zn. 2 </a:t>
            </a:r>
            <a:r>
              <a:rPr lang="cs-CZ" b="1" dirty="0" err="1"/>
              <a:t>Cdon</a:t>
            </a:r>
            <a:r>
              <a:rPr lang="cs-CZ" b="1" dirty="0"/>
              <a:t> 1130/9</a:t>
            </a:r>
            <a:r>
              <a:rPr lang="en-US" b="1" dirty="0"/>
              <a:t>7]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3836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/>
              <a:t>Dokazování v případě nadbytečnosti zaměstnance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Soudy zjišťují diskriminace jinou cestou.</a:t>
            </a:r>
          </a:p>
          <a:p>
            <a:pPr marL="0" indent="0">
              <a:buNone/>
            </a:pPr>
            <a:r>
              <a:rPr lang="cs-CZ" dirty="0"/>
              <a:t>V případě námitky diskriminace na základě věku soud zkoumal věkovou strukturu jiných propuštěných zaměstnanců, i věkovou strukturu zaměstnanců na pracovišti. </a:t>
            </a:r>
            <a:r>
              <a:rPr lang="en-US" b="1" dirty="0"/>
              <a:t>[</a:t>
            </a:r>
            <a:r>
              <a:rPr lang="cs-CZ" b="1" dirty="0"/>
              <a:t>Srov. usnesení Nejvyššího soudu ze dne 15. 4. 2008, </a:t>
            </a:r>
            <a:r>
              <a:rPr lang="cs-CZ" b="1" dirty="0" err="1"/>
              <a:t>sp</a:t>
            </a:r>
            <a:r>
              <a:rPr lang="cs-CZ" b="1" dirty="0"/>
              <a:t>. zn. 21 </a:t>
            </a:r>
            <a:r>
              <a:rPr lang="cs-CZ" b="1" dirty="0" err="1"/>
              <a:t>Cdo</a:t>
            </a:r>
            <a:r>
              <a:rPr lang="cs-CZ" b="1" dirty="0"/>
              <a:t> 2091/2007.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Dokazování věkovou strukturou zaměstnanců nevede zcela k vyloučení diskriminace, a v některých případech je postup zcela neaplikovatelný. Dokazování a strukturou zaměstnanců je vyloučeno, pokud neexistuje vhodný komparátor: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protože v rozhodném období by byl propuštěn jen jeden zaměstnanec, který dosáhl důchodového věku, a u zaměstnavatele by žádný jiný zaměstnanec důchodového věku nepracoval,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popřípadě bylo by propuštěno více zaměstnanců, přičemž by jen jeden dosáhl důchodového věku (nebo se tomuto věku blíží), a na pracovišti by žádný jiný zaměstnanec důchodového věku (na srovnatelné pozici) nepracoval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/>
              <a:t>Aplikace je vyloučena také, pokud byl by propuštěn zaměstnanec, který je nositelem diskriminačního důvodu, jenž z podstaty vylučuje zkoumání zastoupení zaměstnanců – nositelů téhož důvodu – na pracovišti</a:t>
            </a:r>
          </a:p>
        </p:txBody>
      </p:sp>
    </p:spTree>
    <p:extLst>
      <p:ext uri="{BB962C8B-B14F-4D97-AF65-F5344CB8AC3E}">
        <p14:creationId xmlns:p14="http://schemas.microsoft.com/office/powerpoint/2010/main" val="4159192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Náhrada nemajetkové újmy v penězích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Sankce za diskriminační chování má být „účinná, přiměřená a odrazující“ </a:t>
            </a:r>
            <a:r>
              <a:rPr lang="en-US" sz="1800" b="1" dirty="0"/>
              <a:t>[</a:t>
            </a:r>
            <a:r>
              <a:rPr lang="cs-CZ" sz="1800" b="1" dirty="0"/>
              <a:t>Rozsudek SDEU ze dne 10. dubna 1984, ve věci C-14/83 Von </a:t>
            </a:r>
            <a:r>
              <a:rPr lang="cs-CZ" sz="1800" b="1" dirty="0" err="1"/>
              <a:t>Colson</a:t>
            </a:r>
            <a:r>
              <a:rPr lang="en-US" sz="1800" b="1" dirty="0"/>
              <a:t>]</a:t>
            </a:r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Náhrada nemajetkové újmy plní funkci </a:t>
            </a:r>
            <a:r>
              <a:rPr lang="cs-CZ" sz="1800" b="1" dirty="0"/>
              <a:t>preventivní, satisfakční, sankční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 err="1"/>
              <a:t>Ust</a:t>
            </a:r>
            <a:r>
              <a:rPr lang="cs-CZ" sz="1800" b="1" dirty="0"/>
              <a:t>. § 2957 </a:t>
            </a:r>
            <a:r>
              <a:rPr lang="cs-CZ" sz="1800" b="1" dirty="0" err="1"/>
              <a:t>ObčZ</a:t>
            </a:r>
            <a:endParaRPr lang="cs-CZ" sz="1800" b="1" dirty="0"/>
          </a:p>
          <a:p>
            <a:pPr marL="0" indent="0">
              <a:buNone/>
            </a:pPr>
            <a:r>
              <a:rPr lang="cs-CZ" sz="1800" i="1" dirty="0"/>
              <a:t>Způsob a výše přiměřeného zadostiučinění musí být určeny tak, aby byly odčiněny i okolnosti zvláštního zřetele hodné. Jimi jsou … </a:t>
            </a:r>
            <a:r>
              <a:rPr lang="en-US" sz="1800" i="1" dirty="0"/>
              <a:t>[</a:t>
            </a:r>
            <a:r>
              <a:rPr lang="cs-CZ" sz="1800" i="1" dirty="0"/>
              <a:t>způsobení újmy</a:t>
            </a:r>
            <a:r>
              <a:rPr lang="en-US" sz="1800" i="1" dirty="0"/>
              <a:t>]</a:t>
            </a:r>
            <a:r>
              <a:rPr lang="cs-CZ" sz="1800" i="1" dirty="0"/>
              <a:t> v důsledku diskriminace poškozeného se zřetelem na jeho pohlaví, zdravotní stav, etnický původ, víru nebo i jiné obdobně závažné důvody.</a:t>
            </a:r>
          </a:p>
          <a:p>
            <a:pPr marL="0" indent="0">
              <a:buNone/>
            </a:pPr>
            <a:endParaRPr lang="cs-CZ" sz="1800" b="1" i="1" dirty="0"/>
          </a:p>
          <a:p>
            <a:pPr marL="0" indent="0">
              <a:buNone/>
            </a:pPr>
            <a:r>
              <a:rPr lang="cs-CZ" sz="1800" b="1" i="1" dirty="0"/>
              <a:t>Není ustanovení § 10 </a:t>
            </a:r>
            <a:r>
              <a:rPr lang="cs-CZ" sz="1800" b="1" i="1" dirty="0" err="1"/>
              <a:t>AntiDZ</a:t>
            </a:r>
            <a:r>
              <a:rPr lang="cs-CZ" sz="1800" b="1" i="1" dirty="0"/>
              <a:t> s ohledem na aktuální úpravu ochrany osobnosti </a:t>
            </a:r>
            <a:r>
              <a:rPr lang="cs-CZ" sz="1800" b="1" i="1" dirty="0" err="1"/>
              <a:t>obsolentní</a:t>
            </a:r>
            <a:r>
              <a:rPr lang="cs-CZ" sz="1800" b="1" i="1" dirty="0"/>
              <a:t>?</a:t>
            </a:r>
          </a:p>
          <a:p>
            <a:pPr marL="0" indent="0">
              <a:buNone/>
            </a:pPr>
            <a:endParaRPr lang="cs-CZ" sz="1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dirty="0"/>
              <a:t>Podle Nejvyššího soudu však český právní řád soukromoprávní sankci nezná </a:t>
            </a:r>
            <a:r>
              <a:rPr lang="en-US" sz="1800" b="1" dirty="0"/>
              <a:t>[</a:t>
            </a:r>
            <a:r>
              <a:rPr lang="cs-CZ" sz="1800" b="1" dirty="0"/>
              <a:t>rozsudek Nejvyššího soudu ze dne 11. 2. 2016, </a:t>
            </a:r>
            <a:r>
              <a:rPr lang="cs-CZ" sz="1800" b="1" dirty="0" err="1"/>
              <a:t>sp.zn</a:t>
            </a:r>
            <a:r>
              <a:rPr lang="cs-CZ" sz="1800" b="1" dirty="0"/>
              <a:t>.: 30 </a:t>
            </a:r>
            <a:r>
              <a:rPr lang="cs-CZ" sz="1800" b="1" dirty="0" err="1"/>
              <a:t>Cdo</a:t>
            </a:r>
            <a:r>
              <a:rPr lang="cs-CZ" sz="1800" b="1" dirty="0"/>
              <a:t> 520/2014</a:t>
            </a:r>
            <a:r>
              <a:rPr lang="en-US" sz="1800" b="1" dirty="0"/>
              <a:t>]</a:t>
            </a:r>
            <a:r>
              <a:rPr lang="cs-CZ" sz="1800" dirty="0"/>
              <a:t>, a i když uznává, že judikatura např. Ústavního soudu rozeznává preventivně-sankční funkci zadostiučinění, stejného výsledku lze dosáhnout i funkcí kompenzační. Na druhou stranu sankční funkci např. smluvní pokuty Nejvyšší soud nevylučuje </a:t>
            </a:r>
            <a:r>
              <a:rPr lang="en-US" sz="1800" b="1" dirty="0"/>
              <a:t>[</a:t>
            </a:r>
            <a:r>
              <a:rPr lang="cs-CZ" sz="1800" b="1" dirty="0"/>
              <a:t>Srov. kupř. rozsudek Nejvyššího soudu ze dne 15. 10. 2013, </a:t>
            </a:r>
            <a:r>
              <a:rPr lang="cs-CZ" sz="1800" b="1" dirty="0" err="1"/>
              <a:t>sp</a:t>
            </a:r>
            <a:r>
              <a:rPr lang="cs-CZ" sz="1800" b="1" dirty="0"/>
              <a:t>. zn. 26 </a:t>
            </a:r>
            <a:r>
              <a:rPr lang="cs-CZ" sz="1800" b="1" dirty="0" err="1"/>
              <a:t>Cdo</a:t>
            </a:r>
            <a:r>
              <a:rPr lang="cs-CZ" sz="1800" b="1" dirty="0"/>
              <a:t> 2626/2013</a:t>
            </a:r>
            <a:r>
              <a:rPr lang="en-US" sz="1800" b="1" dirty="0"/>
              <a:t>]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629541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Seznam použité literatury a předpisů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Komentář </a:t>
            </a:r>
            <a:r>
              <a:rPr lang="cs-CZ" b="1" dirty="0" err="1">
                <a:solidFill>
                  <a:prstClr val="black"/>
                </a:solidFill>
              </a:rPr>
              <a:t>AntiDZ</a:t>
            </a:r>
            <a:r>
              <a:rPr lang="cs-CZ" b="1" dirty="0">
                <a:solidFill>
                  <a:prstClr val="black"/>
                </a:solidFill>
              </a:rPr>
              <a:t> - </a:t>
            </a:r>
            <a:r>
              <a:rPr lang="cs-CZ" dirty="0">
                <a:solidFill>
                  <a:prstClr val="black"/>
                </a:solidFill>
              </a:rPr>
              <a:t>Boučková, P., Havelková, B., </a:t>
            </a:r>
            <a:r>
              <a:rPr lang="cs-CZ" dirty="0" err="1">
                <a:solidFill>
                  <a:prstClr val="black"/>
                </a:solidFill>
              </a:rPr>
              <a:t>Koldinská</a:t>
            </a:r>
            <a:r>
              <a:rPr lang="cs-CZ" dirty="0">
                <a:solidFill>
                  <a:prstClr val="black"/>
                </a:solidFill>
              </a:rPr>
              <a:t>, K., </a:t>
            </a:r>
            <a:r>
              <a:rPr lang="cs-CZ" dirty="0" err="1">
                <a:solidFill>
                  <a:prstClr val="black"/>
                </a:solidFill>
              </a:rPr>
              <a:t>Kühn</a:t>
            </a:r>
            <a:r>
              <a:rPr lang="cs-CZ" dirty="0">
                <a:solidFill>
                  <a:prstClr val="black"/>
                </a:solidFill>
              </a:rPr>
              <a:t>, Z., </a:t>
            </a:r>
            <a:r>
              <a:rPr lang="cs-CZ" dirty="0" err="1">
                <a:solidFill>
                  <a:prstClr val="black"/>
                </a:solidFill>
              </a:rPr>
              <a:t>Kühnová</a:t>
            </a:r>
            <a:r>
              <a:rPr lang="cs-CZ" dirty="0">
                <a:solidFill>
                  <a:prstClr val="black"/>
                </a:solidFill>
              </a:rPr>
              <a:t>, E., </a:t>
            </a:r>
            <a:r>
              <a:rPr lang="cs-CZ" dirty="0" err="1">
                <a:solidFill>
                  <a:prstClr val="black"/>
                </a:solidFill>
              </a:rPr>
              <a:t>Whelanová</a:t>
            </a:r>
            <a:r>
              <a:rPr lang="cs-CZ" dirty="0">
                <a:solidFill>
                  <a:prstClr val="black"/>
                </a:solidFill>
              </a:rPr>
              <a:t>, M. Antidiskriminační zákon. Komentář. 1. vydání. Praha: C. H. Beck, 2010, 425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Komentář </a:t>
            </a:r>
            <a:r>
              <a:rPr lang="cs-CZ" b="1" dirty="0" err="1">
                <a:solidFill>
                  <a:prstClr val="black"/>
                </a:solidFill>
              </a:rPr>
              <a:t>AntiDZ</a:t>
            </a:r>
            <a:r>
              <a:rPr lang="cs-CZ" b="1" dirty="0">
                <a:solidFill>
                  <a:prstClr val="black"/>
                </a:solidFill>
              </a:rPr>
              <a:t> II. - </a:t>
            </a:r>
            <a:r>
              <a:rPr lang="cs-CZ" dirty="0">
                <a:solidFill>
                  <a:prstClr val="black"/>
                </a:solidFill>
              </a:rPr>
              <a:t>Kvasnicová, J., Šamánek, J., a kolektiv. Antidiskriminační zákon. Komentář. 1. vydání. Praha: </a:t>
            </a:r>
            <a:r>
              <a:rPr lang="cs-CZ" dirty="0" err="1">
                <a:solidFill>
                  <a:prstClr val="black"/>
                </a:solidFill>
              </a:rPr>
              <a:t>Wolters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Kluwer</a:t>
            </a:r>
            <a:r>
              <a:rPr lang="cs-CZ" dirty="0">
                <a:solidFill>
                  <a:prstClr val="black"/>
                </a:solidFill>
              </a:rPr>
              <a:t>, a. s., 2015, 372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 err="1">
                <a:solidFill>
                  <a:prstClr val="black"/>
                </a:solidFill>
              </a:rPr>
              <a:t>AntiDZ</a:t>
            </a:r>
            <a:r>
              <a:rPr lang="cs-CZ" b="1" dirty="0">
                <a:solidFill>
                  <a:prstClr val="black"/>
                </a:solidFill>
              </a:rPr>
              <a:t> v praxi -</a:t>
            </a:r>
            <a:r>
              <a:rPr lang="cs-CZ" dirty="0">
                <a:solidFill>
                  <a:prstClr val="black"/>
                </a:solidFill>
              </a:rPr>
              <a:t> Šamánek, J., </a:t>
            </a:r>
            <a:r>
              <a:rPr lang="cs-CZ" dirty="0" err="1">
                <a:solidFill>
                  <a:prstClr val="black"/>
                </a:solidFill>
              </a:rPr>
              <a:t>Nehudková</a:t>
            </a:r>
            <a:r>
              <a:rPr lang="cs-CZ" dirty="0">
                <a:solidFill>
                  <a:prstClr val="black"/>
                </a:solidFill>
              </a:rPr>
              <a:t>, E., Polák, P., </a:t>
            </a:r>
            <a:r>
              <a:rPr lang="cs-CZ" dirty="0" err="1">
                <a:solidFill>
                  <a:prstClr val="black"/>
                </a:solidFill>
              </a:rPr>
              <a:t>Urbániková</a:t>
            </a:r>
            <a:r>
              <a:rPr lang="cs-CZ" dirty="0">
                <a:solidFill>
                  <a:prstClr val="black"/>
                </a:solidFill>
              </a:rPr>
              <a:t>, M., Obrovská, L. Antidiskriminační právo v judikatuře a praxi. Praha: C. H. Beck, 2017. 280 s.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Listina - komentář - </a:t>
            </a:r>
            <a:r>
              <a:rPr lang="cs-CZ" dirty="0">
                <a:solidFill>
                  <a:prstClr val="black"/>
                </a:solidFill>
              </a:rPr>
              <a:t>Wagnerová, E.; Šimíček, V.; </a:t>
            </a:r>
            <a:r>
              <a:rPr lang="cs-CZ" dirty="0" err="1">
                <a:solidFill>
                  <a:prstClr val="black"/>
                </a:solidFill>
              </a:rPr>
              <a:t>Langášek</a:t>
            </a:r>
            <a:r>
              <a:rPr lang="cs-CZ" dirty="0">
                <a:solidFill>
                  <a:prstClr val="black"/>
                </a:solidFill>
              </a:rPr>
              <a:t>, T.; Pospíšil, I. a kol. Listina základních práv a svobod. Komentář. Praha : </a:t>
            </a:r>
            <a:r>
              <a:rPr lang="cs-CZ" dirty="0" err="1">
                <a:solidFill>
                  <a:prstClr val="black"/>
                </a:solidFill>
              </a:rPr>
              <a:t>Wolters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Kluwer</a:t>
            </a:r>
            <a:r>
              <a:rPr lang="cs-CZ" dirty="0">
                <a:solidFill>
                  <a:prstClr val="black"/>
                </a:solidFill>
              </a:rPr>
              <a:t> ČR, a. s. 2012, 931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Zákoník práce – komentář - </a:t>
            </a:r>
            <a:r>
              <a:rPr lang="cs-CZ" dirty="0">
                <a:solidFill>
                  <a:prstClr val="black"/>
                </a:solidFill>
              </a:rPr>
              <a:t>Bělina, M., Drápal, L. a kol.: Zákoník práce. Komentář. 2. vydání. Praha: C. H. Beck, 2015. 1610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Občanský zákoník I. - </a:t>
            </a:r>
            <a:r>
              <a:rPr lang="cs-CZ" dirty="0">
                <a:solidFill>
                  <a:prstClr val="black"/>
                </a:solidFill>
              </a:rPr>
              <a:t>Lavický, P. a kol.: Občanský zákoník I. Obecná část (§ 1−654). Komentář. 1. vydání, Praha: C. H. Beck, 2014, 2400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Občanský zákoník II. - </a:t>
            </a:r>
            <a:r>
              <a:rPr lang="cs-CZ" dirty="0" err="1">
                <a:solidFill>
                  <a:prstClr val="black"/>
                </a:solidFill>
              </a:rPr>
              <a:t>Hulmák</a:t>
            </a:r>
            <a:r>
              <a:rPr lang="cs-CZ" dirty="0">
                <a:solidFill>
                  <a:prstClr val="black"/>
                </a:solidFill>
              </a:rPr>
              <a:t>, M. a kol.: Občanský zákoník VI. Závazkové právo. Zvláštní část (§ 2055–3014). Komentář. 1. vydání. Praha: C. H. Beck, 2014, 2072 s.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Listina - </a:t>
            </a:r>
            <a:r>
              <a:rPr lang="cs-CZ" dirty="0">
                <a:solidFill>
                  <a:prstClr val="black"/>
                </a:solidFill>
              </a:rPr>
              <a:t>Listina základních práv a svobod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cs-CZ" b="1" dirty="0" err="1">
                <a:solidFill>
                  <a:prstClr val="black"/>
                </a:solidFill>
              </a:rPr>
              <a:t>AntiDZ</a:t>
            </a:r>
            <a:r>
              <a:rPr lang="cs-CZ" b="1" dirty="0">
                <a:solidFill>
                  <a:prstClr val="black"/>
                </a:solidFill>
              </a:rPr>
              <a:t> - </a:t>
            </a:r>
            <a:r>
              <a:rPr lang="cs-CZ" dirty="0">
                <a:solidFill>
                  <a:prstClr val="black"/>
                </a:solidFill>
              </a:rPr>
              <a:t>zákon č. 198/2009 Sb., o rovném zacházení a o právních prostředcích ochrany před diskriminací a o změně některých zákonů (antidiskriminační zákon), ve znění pozdějších předpisů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Zákoník práce nebo </a:t>
            </a:r>
            <a:r>
              <a:rPr lang="cs-CZ" b="1" dirty="0" err="1"/>
              <a:t>ZPr</a:t>
            </a:r>
            <a:r>
              <a:rPr lang="cs-CZ" b="1" dirty="0"/>
              <a:t> - </a:t>
            </a:r>
            <a:r>
              <a:rPr lang="cs-CZ" dirty="0"/>
              <a:t>zákon č. 262/2006 Sb., zákoník práce, ve znění pozdějších předpisů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Zákon o zaměstnanosti nebo </a:t>
            </a:r>
            <a:r>
              <a:rPr lang="cs-CZ" b="1" dirty="0" err="1"/>
              <a:t>ZamZ</a:t>
            </a:r>
            <a:r>
              <a:rPr lang="cs-CZ" b="1" dirty="0"/>
              <a:t> - </a:t>
            </a:r>
            <a:r>
              <a:rPr lang="cs-CZ" dirty="0"/>
              <a:t>zákon č. 435/2004 Sb., o zaměstnanosti,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957632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Mgr. Jiří Šamánek</a:t>
            </a:r>
          </a:p>
          <a:p>
            <a:r>
              <a:rPr lang="cs-CZ" dirty="0"/>
              <a:t>+420 607 911 708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7.12.2017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Margarita </a:t>
            </a:r>
            <a:r>
              <a:rPr lang="cs-CZ" dirty="0" err="1"/>
              <a:t>Pátíková</a:t>
            </a:r>
            <a:r>
              <a:rPr lang="cs-CZ" dirty="0"/>
              <a:t>/Jiří Šamánek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3E12-0EAE-4BEA-A8B1-B7030264C2D6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50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Odvozená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Sharon </a:t>
            </a:r>
            <a:r>
              <a:rPr lang="cs-CZ" dirty="0" err="1"/>
              <a:t>Coleman</a:t>
            </a:r>
            <a:r>
              <a:rPr lang="cs-CZ" dirty="0"/>
              <a:t> pracovala jako asistentka v advokátní kanceláři </a:t>
            </a:r>
            <a:r>
              <a:rPr lang="cs-CZ" dirty="0" err="1"/>
              <a:t>Attridge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.  Zaměstnavatel na paní </a:t>
            </a:r>
            <a:r>
              <a:rPr lang="cs-CZ" dirty="0" err="1"/>
              <a:t>Coleman</a:t>
            </a:r>
            <a:r>
              <a:rPr lang="cs-CZ" dirty="0"/>
              <a:t> začal poté, co se jí narodil zdravotně postižený syn, vyvíjet nátlak, který vyústil (z pohledu paní </a:t>
            </a:r>
            <a:r>
              <a:rPr lang="cs-CZ" dirty="0" err="1"/>
              <a:t>Coleman</a:t>
            </a:r>
            <a:r>
              <a:rPr lang="cs-CZ" dirty="0"/>
              <a:t>) vynuceným ukončením pracovního poměru.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Soudní dvůr Evropské unie dospěl k závěru, že zákaz přímé diskriminace není omezen pouze na osoby, které jsou samy zdravotně postiženy.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zaměstnavatel se zaměstnancem, </a:t>
            </a:r>
            <a:r>
              <a:rPr lang="cs-CZ" b="1" dirty="0"/>
              <a:t>který sám není zdravotně postižen</a:t>
            </a:r>
            <a:r>
              <a:rPr lang="cs-CZ" dirty="0"/>
              <a:t>, zachází méně příznivým způsobem, než zachází, zacházel nebo by zacházel s jiným zaměstnancem ve srovnatelné situaci, a je-li prokázáno, že nepříznivé zacházení, jemuž je tento zaměstnanec vystaven, se zakládá na zdravotním postižení jeho dítěte, jemuž poskytuje převážnou část potřebné péče, je takové zacházení v rozporu se zákazem přímé diskriminace.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cs-CZ" b="1" dirty="0"/>
              <a:t>Rozsudek SDEU ve věci C-303/06, S. </a:t>
            </a:r>
            <a:r>
              <a:rPr lang="cs-CZ" b="1" dirty="0" err="1"/>
              <a:t>Coleman</a:t>
            </a:r>
            <a:r>
              <a:rPr lang="cs-CZ" b="1" dirty="0"/>
              <a:t> v. </a:t>
            </a:r>
            <a:r>
              <a:rPr lang="cs-CZ" b="1" dirty="0" err="1"/>
              <a:t>Attridge</a:t>
            </a:r>
            <a:r>
              <a:rPr lang="cs-CZ" b="1" dirty="0"/>
              <a:t> </a:t>
            </a:r>
            <a:r>
              <a:rPr lang="cs-CZ" b="1" dirty="0" err="1"/>
              <a:t>Law</a:t>
            </a:r>
            <a:r>
              <a:rPr lang="cs-CZ" b="1" dirty="0"/>
              <a:t> a Steve </a:t>
            </a:r>
            <a:r>
              <a:rPr lang="cs-CZ" b="1" dirty="0" err="1"/>
              <a:t>Law</a:t>
            </a:r>
            <a:r>
              <a:rPr lang="en-US" b="1" dirty="0"/>
              <a:t>]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42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Odvozená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b="1" dirty="0"/>
              <a:t>Typ první</a:t>
            </a:r>
            <a:endParaRPr lang="en-US" b="1" dirty="0"/>
          </a:p>
          <a:p>
            <a:pPr marL="0" lvl="0" indent="0">
              <a:buNone/>
            </a:pPr>
            <a:r>
              <a:rPr lang="cs-CZ" i="1" dirty="0"/>
              <a:t>úzký vztah mezi obětí a nositelem diskriminačního znaku</a:t>
            </a:r>
            <a:endParaRPr lang="en-US" i="1" dirty="0"/>
          </a:p>
          <a:p>
            <a:pPr marL="0" lvl="0" indent="0">
              <a:buNone/>
            </a:pPr>
            <a:r>
              <a:rPr lang="en-US" dirty="0"/>
              <a:t>[</a:t>
            </a:r>
            <a:r>
              <a:rPr lang="cs-CZ" dirty="0"/>
              <a:t>Rozsudek SDEU ve věci C-303/06, S. </a:t>
            </a:r>
            <a:r>
              <a:rPr lang="cs-CZ" dirty="0" err="1"/>
              <a:t>Coleman</a:t>
            </a:r>
            <a:r>
              <a:rPr lang="cs-CZ" dirty="0"/>
              <a:t> v. </a:t>
            </a:r>
            <a:r>
              <a:rPr lang="cs-CZ" dirty="0" err="1"/>
              <a:t>Attridge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 Steve </a:t>
            </a:r>
            <a:r>
              <a:rPr lang="cs-CZ" dirty="0" err="1"/>
              <a:t>Law</a:t>
            </a:r>
            <a:r>
              <a:rPr lang="en-US" dirty="0"/>
              <a:t>]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endParaRPr lang="cs-CZ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1" dirty="0"/>
              <a:t>Typ druhý</a:t>
            </a:r>
            <a:endParaRPr lang="en-US" b="1" dirty="0"/>
          </a:p>
          <a:p>
            <a:pPr marL="0" lvl="0" indent="0">
              <a:buNone/>
            </a:pPr>
            <a:r>
              <a:rPr lang="cs-CZ" i="1" dirty="0"/>
              <a:t>„nositel“ i „</a:t>
            </a:r>
            <a:r>
              <a:rPr lang="cs-CZ" i="1" dirty="0" err="1"/>
              <a:t>nenositel</a:t>
            </a:r>
            <a:r>
              <a:rPr lang="cs-CZ" i="1" dirty="0"/>
              <a:t>“ mezi sebou nemají úzký vztah, a nachází se v téže oblasti společenských vztahů</a:t>
            </a:r>
            <a:endParaRPr lang="en-US" i="1" dirty="0"/>
          </a:p>
          <a:p>
            <a:pPr marL="0" lvl="0" indent="0">
              <a:buNone/>
            </a:pPr>
            <a:r>
              <a:rPr lang="en-US" dirty="0"/>
              <a:t>[</a:t>
            </a:r>
            <a:r>
              <a:rPr lang="cs-CZ" dirty="0"/>
              <a:t>Rozsudek SDEU ve věci C-83/14, ČEZ </a:t>
            </a:r>
            <a:r>
              <a:rPr lang="cs-CZ" dirty="0" err="1"/>
              <a:t>Razpredelenie</a:t>
            </a:r>
            <a:r>
              <a:rPr lang="cs-CZ" dirty="0"/>
              <a:t> </a:t>
            </a:r>
            <a:r>
              <a:rPr lang="cs-CZ" dirty="0" err="1"/>
              <a:t>Bulgaria</a:t>
            </a:r>
            <a:r>
              <a:rPr lang="cs-CZ" dirty="0"/>
              <a:t> AD v. </a:t>
            </a:r>
            <a:r>
              <a:rPr lang="cs-CZ" dirty="0" err="1"/>
              <a:t>Komisija</a:t>
            </a:r>
            <a:r>
              <a:rPr lang="cs-CZ" dirty="0"/>
              <a:t> za </a:t>
            </a:r>
            <a:r>
              <a:rPr lang="cs-CZ" dirty="0" err="1"/>
              <a:t>zaštita</a:t>
            </a:r>
            <a:r>
              <a:rPr lang="cs-CZ" dirty="0"/>
              <a:t> </a:t>
            </a:r>
            <a:r>
              <a:rPr lang="cs-CZ" dirty="0" err="1"/>
              <a:t>ot</a:t>
            </a:r>
            <a:r>
              <a:rPr lang="cs-CZ" dirty="0"/>
              <a:t> </a:t>
            </a:r>
            <a:r>
              <a:rPr lang="cs-CZ" dirty="0" err="1"/>
              <a:t>diskriminacija</a:t>
            </a:r>
            <a:r>
              <a:rPr lang="en-US" dirty="0"/>
              <a:t>]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endParaRPr lang="cs-CZ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1" dirty="0"/>
              <a:t>Typ třetí</a:t>
            </a:r>
          </a:p>
          <a:p>
            <a:pPr marL="0" lvl="0" indent="0">
              <a:buNone/>
            </a:pPr>
            <a:r>
              <a:rPr lang="cs-CZ" i="1" dirty="0"/>
              <a:t>„nositel“ i „</a:t>
            </a:r>
            <a:r>
              <a:rPr lang="cs-CZ" i="1" dirty="0" err="1"/>
              <a:t>nenositel</a:t>
            </a:r>
            <a:r>
              <a:rPr lang="cs-CZ" i="1" dirty="0"/>
              <a:t>“ mezi sebou nemusí mít blízký vztah, a oba mohou být obětí diskriminace v jiné oblasti společenských vztahů</a:t>
            </a:r>
          </a:p>
          <a:p>
            <a:pPr marL="0" lvl="0" indent="0">
              <a:buNone/>
            </a:pPr>
            <a:r>
              <a:rPr lang="en-US" dirty="0"/>
              <a:t>[</a:t>
            </a:r>
            <a:r>
              <a:rPr lang="cs-CZ" dirty="0"/>
              <a:t>Vyrozumění veřejného ochránce práv, </a:t>
            </a:r>
            <a:r>
              <a:rPr lang="cs-CZ" dirty="0" err="1"/>
              <a:t>sp.zn</a:t>
            </a:r>
            <a:r>
              <a:rPr lang="cs-CZ" dirty="0"/>
              <a:t>.: 174/2010/DIS/JŠK</a:t>
            </a:r>
            <a:r>
              <a:rPr lang="en-US" dirty="0"/>
              <a:t>]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en-US" b="1" dirty="0"/>
              <a:t>[</a:t>
            </a:r>
            <a:r>
              <a:rPr lang="cs-CZ" b="1" dirty="0"/>
              <a:t>Zdroj </a:t>
            </a:r>
            <a:r>
              <a:rPr lang="cs-CZ" b="1" dirty="0" err="1">
                <a:solidFill>
                  <a:prstClr val="black"/>
                </a:solidFill>
              </a:rPr>
              <a:t>AntiDZ</a:t>
            </a:r>
            <a:r>
              <a:rPr lang="cs-CZ" b="1" dirty="0">
                <a:solidFill>
                  <a:prstClr val="black"/>
                </a:solidFill>
              </a:rPr>
              <a:t> v praxi</a:t>
            </a:r>
            <a:r>
              <a:rPr lang="en-US" b="1" dirty="0"/>
              <a:t>]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55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Definice jsou obsaženy v </a:t>
            </a:r>
            <a:r>
              <a:rPr lang="cs-CZ" dirty="0" err="1"/>
              <a:t>ust</a:t>
            </a:r>
            <a:r>
              <a:rPr lang="cs-CZ" dirty="0"/>
              <a:t>. v § 2 – 4 </a:t>
            </a:r>
            <a:r>
              <a:rPr lang="cs-CZ" dirty="0" err="1"/>
              <a:t>AntiDZ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AntiDZ</a:t>
            </a:r>
            <a:r>
              <a:rPr lang="cs-CZ" dirty="0"/>
              <a:t> rozlišuje diskriminaci přímou a nepřímou a za diskriminaci považuje obtěžování, pronásledování, pokyn a navádění k diskriminaci</a:t>
            </a:r>
          </a:p>
        </p:txBody>
      </p:sp>
    </p:spTree>
    <p:extLst>
      <p:ext uri="{BB962C8B-B14F-4D97-AF65-F5344CB8AC3E}">
        <p14:creationId xmlns:p14="http://schemas.microsoft.com/office/powerpoint/2010/main" val="89006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a nepřímá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Přímá diskriminace (</a:t>
            </a:r>
            <a:r>
              <a:rPr lang="cs-CZ" dirty="0" err="1"/>
              <a:t>ust</a:t>
            </a:r>
            <a:r>
              <a:rPr lang="cs-CZ" dirty="0"/>
              <a:t>. § 2 odst. 3 </a:t>
            </a:r>
            <a:r>
              <a:rPr lang="cs-CZ" dirty="0" err="1"/>
              <a:t>AntiDZ</a:t>
            </a:r>
            <a:r>
              <a:rPr lang="cs-CZ" dirty="0"/>
              <a:t>): </a:t>
            </a:r>
            <a:r>
              <a:rPr lang="cs-CZ" b="0" dirty="0"/>
              <a:t>jednání, včetně opomenutí, kdy se s jednou osobou na základě zakázaného diskriminačního důvodu zachází méně příznivě, než se zachází nebo zacházelo nebo by se zacházelo s jinou osobou ve srovnatelné situaci.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Nepřímá diskriminace I. typ (§ 3 odst. 1): jednání nebo opomenutí, kdy je osoba na základě zdánlivě neutrálního ustanovení, kritéria nebo praxe znevýhodněna oproti ostatním.</a:t>
            </a:r>
          </a:p>
          <a:p>
            <a:pPr marL="0" indent="0">
              <a:buNone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68748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Přímá a nepřímá diskriminace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Hranice mezi přímou a nepřímou diskriminací není vždy patrná.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Pro „zdánlivou neutralitu“ ustanovení, kritéria nebo praxe je charakteristické, že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není úzce spjato s diskriminačním znakem,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a nepříznivé dopady ustanovení, kritéria nebo praxe mohou pocítit i jiné osoby, než osoby vymezené diskriminačním důvodem.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Příklad: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Pokud se zaměstnavatel nepřizná benefit osobám: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pobírajícím starobní důchod, jde o přímou diskriminaci z důvodu věku.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jež mají souběžný příjem, může jít o nepřímou diskriminaci z důvodu věku, zdravotního postižení. </a:t>
            </a:r>
            <a:r>
              <a:rPr lang="en-US" b="1" dirty="0"/>
              <a:t>[</a:t>
            </a:r>
            <a:r>
              <a:rPr lang="cs-CZ" b="1" dirty="0"/>
              <a:t>Viz např. zpráva veřejného ochránce práv ze dne 25. října 2011, </a:t>
            </a:r>
            <a:r>
              <a:rPr lang="cs-CZ" b="1" dirty="0" err="1"/>
              <a:t>sp</a:t>
            </a:r>
            <a:r>
              <a:rPr lang="cs-CZ" b="1" dirty="0"/>
              <a:t>. zn. 107/2011/DIS</a:t>
            </a:r>
            <a:r>
              <a:rPr lang="en-US" b="1" dirty="0"/>
              <a:t>]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0594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2369</TotalTime>
  <Words>5022</Words>
  <Application>Microsoft Office PowerPoint</Application>
  <PresentationFormat>Širokoúhlá obrazovka</PresentationFormat>
  <Paragraphs>346</Paragraphs>
  <Slides>45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Courier New</vt:lpstr>
      <vt:lpstr>Wingdings</vt:lpstr>
      <vt:lpstr>Motiv systému Office</vt:lpstr>
      <vt:lpstr>Právo na rovné zacházení a zákaz diskriminace v oblasti pracovního práva </vt:lpstr>
      <vt:lpstr>Věcná působnost AntiDZ v oblasti pracovního práva</vt:lpstr>
      <vt:lpstr>Zakázané diskriminační důvody</vt:lpstr>
      <vt:lpstr>Diskriminační znaky – další otázky</vt:lpstr>
      <vt:lpstr>Odvozená diskriminace</vt:lpstr>
      <vt:lpstr>Odvozená diskriminace</vt:lpstr>
      <vt:lpstr>Formy diskriminace</vt:lpstr>
      <vt:lpstr>Přímá a nepřímá diskriminace</vt:lpstr>
      <vt:lpstr>Přímá a nepřímá diskriminace</vt:lpstr>
      <vt:lpstr>Přímá a nepřímá diskriminace</vt:lpstr>
      <vt:lpstr>Nepřímá diskriminace</vt:lpstr>
      <vt:lpstr>Přiměřené opatření</vt:lpstr>
      <vt:lpstr>Specifika zdravotního postižení</vt:lpstr>
      <vt:lpstr>Vymezení zdravotního postižení</vt:lpstr>
      <vt:lpstr>Vymezení zdravotního postižení</vt:lpstr>
      <vt:lpstr>Vymezení zdravotní postižení</vt:lpstr>
      <vt:lpstr>Vymezení zdravotní postižení</vt:lpstr>
      <vt:lpstr>Obtěžování</vt:lpstr>
      <vt:lpstr>Sexuální obtěžování</vt:lpstr>
      <vt:lpstr>Další formy diskriminace</vt:lpstr>
      <vt:lpstr>Další formy diskriminace</vt:lpstr>
      <vt:lpstr>Pronásledování – uplatnění práva</vt:lpstr>
      <vt:lpstr>Před vznikem pracovního poměru</vt:lpstr>
      <vt:lpstr>Před vznikem pracovního poměru</vt:lpstr>
      <vt:lpstr>Přípustné formy rozdílného zacházení před vznikem pracovního poměru</vt:lpstr>
      <vt:lpstr>Za trvání pracovního poměru</vt:lpstr>
      <vt:lpstr>Přípustné formy rozdílného zacházení</vt:lpstr>
      <vt:lpstr>Přípustné formy rozdílného zacházení</vt:lpstr>
      <vt:lpstr>Přípustné formy rozdílného zacházení před vznikem pracovního poměru</vt:lpstr>
      <vt:lpstr>Přípustné rozlišování na základě náboženského vyznání a víry</vt:lpstr>
      <vt:lpstr>Rovnost v odměňování</vt:lpstr>
      <vt:lpstr>Slaďování osobního a pracovního života</vt:lpstr>
      <vt:lpstr>Skončení pracovního poměru</vt:lpstr>
      <vt:lpstr>Skončení pracovního poměru</vt:lpstr>
      <vt:lpstr>Právní prostředky ochrany před diskriminací</vt:lpstr>
      <vt:lpstr>Povaha procesu, promlčecí doba a příslušnost</vt:lpstr>
      <vt:lpstr>Přenos důkazního břemene</vt:lpstr>
      <vt:lpstr>Přenos důkazního břemene</vt:lpstr>
      <vt:lpstr>Přenos důkazního břemene</vt:lpstr>
      <vt:lpstr>Procesní aspekty – přenos důkazního břemene</vt:lpstr>
      <vt:lpstr>Dokazování v případě nadbytečnosti zaměstnance</vt:lpstr>
      <vt:lpstr>Dokazování v případě nadbytečnosti zaměstnance</vt:lpstr>
      <vt:lpstr>Náhrada nemajetkové újmy v penězích</vt:lpstr>
      <vt:lpstr>Seznam použité literatury a předpisů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Styk rodičů s dětmi odborný seminář</dc:title>
  <dc:creator>Jirka</dc:creator>
  <cp:lastModifiedBy>Jiří Šamánek</cp:lastModifiedBy>
  <cp:revision>366</cp:revision>
  <dcterms:created xsi:type="dcterms:W3CDTF">2016-09-17T18:39:38Z</dcterms:created>
  <dcterms:modified xsi:type="dcterms:W3CDTF">2017-12-07T06:34:47Z</dcterms:modified>
</cp:coreProperties>
</file>